
<file path=[Content_Types].xml><?xml version="1.0" encoding="utf-8"?>
<Types xmlns="http://schemas.openxmlformats.org/package/2006/content-types">
  <Default Extension="bin" ContentType="application/vnd.openxmlformats-officedocument.oleObject"/>
  <Default Extension="gif" ContentType="image/gif"/>
  <Default Extension="jpeg" ContentType="image/jpeg"/>
  <Default Extension="jpg" ContentType="image/jpeg"/>
  <Default Extension="png" ContentType="image/png"/>
  <Default Extension="rels" ContentType="application/vnd.openxmlformats-package.relationships+xml"/>
  <Default Extension="wmf" ContentType="image/x-wmf"/>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60"/>
  </p:notesMasterIdLst>
  <p:sldIdLst>
    <p:sldId id="256" r:id="rId3"/>
    <p:sldId id="257" r:id="rId4"/>
    <p:sldId id="258" r:id="rId5"/>
    <p:sldId id="260" r:id="rId6"/>
    <p:sldId id="643" r:id="rId7"/>
    <p:sldId id="261" r:id="rId8"/>
    <p:sldId id="270" r:id="rId9"/>
    <p:sldId id="273" r:id="rId10"/>
    <p:sldId id="278" r:id="rId11"/>
    <p:sldId id="279" r:id="rId12"/>
    <p:sldId id="271" r:id="rId13"/>
    <p:sldId id="272" r:id="rId14"/>
    <p:sldId id="263" r:id="rId15"/>
    <p:sldId id="262" r:id="rId16"/>
    <p:sldId id="274" r:id="rId17"/>
    <p:sldId id="275" r:id="rId18"/>
    <p:sldId id="265" r:id="rId19"/>
    <p:sldId id="264" r:id="rId20"/>
    <p:sldId id="277" r:id="rId21"/>
    <p:sldId id="280" r:id="rId22"/>
    <p:sldId id="276" r:id="rId23"/>
    <p:sldId id="266" r:id="rId24"/>
    <p:sldId id="267" r:id="rId25"/>
    <p:sldId id="281" r:id="rId26"/>
    <p:sldId id="282" r:id="rId27"/>
    <p:sldId id="286" r:id="rId28"/>
    <p:sldId id="283" r:id="rId29"/>
    <p:sldId id="284" r:id="rId30"/>
    <p:sldId id="285" r:id="rId31"/>
    <p:sldId id="302" r:id="rId32"/>
    <p:sldId id="268" r:id="rId33"/>
    <p:sldId id="616" r:id="rId34"/>
    <p:sldId id="269" r:id="rId35"/>
    <p:sldId id="287" r:id="rId36"/>
    <p:sldId id="289" r:id="rId37"/>
    <p:sldId id="295" r:id="rId38"/>
    <p:sldId id="290" r:id="rId39"/>
    <p:sldId id="288" r:id="rId40"/>
    <p:sldId id="617" r:id="rId41"/>
    <p:sldId id="299" r:id="rId42"/>
    <p:sldId id="304" r:id="rId43"/>
    <p:sldId id="296" r:id="rId44"/>
    <p:sldId id="300" r:id="rId45"/>
    <p:sldId id="293" r:id="rId46"/>
    <p:sldId id="294" r:id="rId47"/>
    <p:sldId id="305" r:id="rId48"/>
    <p:sldId id="303" r:id="rId49"/>
    <p:sldId id="615" r:id="rId50"/>
    <p:sldId id="640" r:id="rId51"/>
    <p:sldId id="641" r:id="rId52"/>
    <p:sldId id="570" r:id="rId53"/>
    <p:sldId id="638" r:id="rId54"/>
    <p:sldId id="639" r:id="rId55"/>
    <p:sldId id="642" r:id="rId56"/>
    <p:sldId id="608" r:id="rId57"/>
    <p:sldId id="614" r:id="rId58"/>
    <p:sldId id="259" r:id="rId5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tart" id="{E44A4102-BB7A-4694-8B70-7BB0AD095B63}">
          <p14:sldIdLst>
            <p14:sldId id="256"/>
            <p14:sldId id="257"/>
            <p14:sldId id="258"/>
          </p14:sldIdLst>
        </p14:section>
        <p14:section name="Section 1" id="{E1863C31-BC10-463C-A44F-40A7FDF0F802}">
          <p14:sldIdLst>
            <p14:sldId id="260"/>
            <p14:sldId id="643"/>
            <p14:sldId id="261"/>
            <p14:sldId id="270"/>
            <p14:sldId id="273"/>
            <p14:sldId id="278"/>
            <p14:sldId id="279"/>
            <p14:sldId id="271"/>
            <p14:sldId id="272"/>
          </p14:sldIdLst>
        </p14:section>
        <p14:section name="Section 2" id="{0386305E-48DF-4A52-AB20-42376A86CBBF}">
          <p14:sldIdLst>
            <p14:sldId id="263"/>
            <p14:sldId id="262"/>
            <p14:sldId id="274"/>
            <p14:sldId id="275"/>
          </p14:sldIdLst>
        </p14:section>
        <p14:section name="Section 3" id="{827A5D3A-E915-483B-AC03-93F21696C528}">
          <p14:sldIdLst>
            <p14:sldId id="265"/>
            <p14:sldId id="264"/>
            <p14:sldId id="277"/>
            <p14:sldId id="280"/>
            <p14:sldId id="276"/>
          </p14:sldIdLst>
        </p14:section>
        <p14:section name="Section 4" id="{3E254B52-F8C0-431A-90A8-CC507EF54F7E}">
          <p14:sldIdLst>
            <p14:sldId id="266"/>
            <p14:sldId id="267"/>
            <p14:sldId id="281"/>
            <p14:sldId id="282"/>
            <p14:sldId id="286"/>
            <p14:sldId id="283"/>
            <p14:sldId id="284"/>
            <p14:sldId id="285"/>
            <p14:sldId id="302"/>
          </p14:sldIdLst>
        </p14:section>
        <p14:section name="Section 5" id="{115B2087-E561-40A0-8FEE-0278133BB22C}">
          <p14:sldIdLst>
            <p14:sldId id="268"/>
            <p14:sldId id="616"/>
            <p14:sldId id="269"/>
            <p14:sldId id="287"/>
            <p14:sldId id="289"/>
            <p14:sldId id="295"/>
            <p14:sldId id="290"/>
            <p14:sldId id="288"/>
            <p14:sldId id="617"/>
            <p14:sldId id="299"/>
            <p14:sldId id="304"/>
            <p14:sldId id="296"/>
            <p14:sldId id="300"/>
            <p14:sldId id="293"/>
            <p14:sldId id="294"/>
            <p14:sldId id="305"/>
            <p14:sldId id="303"/>
          </p14:sldIdLst>
        </p14:section>
        <p14:section name="Section 6" id="{2B01B355-FD74-4DF3-AE42-576C39C10B13}">
          <p14:sldIdLst>
            <p14:sldId id="615"/>
            <p14:sldId id="640"/>
            <p14:sldId id="641"/>
            <p14:sldId id="570"/>
            <p14:sldId id="638"/>
            <p14:sldId id="639"/>
            <p14:sldId id="642"/>
            <p14:sldId id="608"/>
            <p14:sldId id="614"/>
          </p14:sldIdLst>
        </p14:section>
        <p14:section name="End" id="{7EBE2B09-AB6E-440A-AF9C-0F0F5C3BF444}">
          <p14:sldIdLst>
            <p14:sldId id="259"/>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53" autoAdjust="0"/>
    <p:restoredTop sz="82624" autoAdjust="0"/>
  </p:normalViewPr>
  <p:slideViewPr>
    <p:cSldViewPr snapToGrid="0">
      <p:cViewPr varScale="1">
        <p:scale>
          <a:sx n="134" d="100"/>
          <a:sy n="134" d="100"/>
        </p:scale>
        <p:origin x="1332" y="120"/>
      </p:cViewPr>
      <p:guideLst/>
    </p:cSldViewPr>
  </p:slideViewPr>
  <p:notesTextViewPr>
    <p:cViewPr>
      <p:scale>
        <a:sx n="1" d="1"/>
        <a:sy n="1" d="1"/>
      </p:scale>
      <p:origin x="0" y="0"/>
    </p:cViewPr>
  </p:notesTextViewPr>
  <p:notesViewPr>
    <p:cSldViewPr snapToGrid="0">
      <p:cViewPr varScale="1">
        <p:scale>
          <a:sx n="86" d="100"/>
          <a:sy n="86" d="100"/>
        </p:scale>
        <p:origin x="1938" y="108"/>
      </p:cViewPr>
      <p:guideLst/>
    </p:cSldViewPr>
  </p:notesViewPr>
  <p:gridSpacing cx="114300" cy="114300"/>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slide" Target="slides/slide40.xml"/><Relationship Id="rId47" Type="http://schemas.openxmlformats.org/officeDocument/2006/relationships/slide" Target="slides/slide45.xml"/><Relationship Id="rId50" Type="http://schemas.openxmlformats.org/officeDocument/2006/relationships/slide" Target="slides/slide48.xml"/><Relationship Id="rId55" Type="http://schemas.openxmlformats.org/officeDocument/2006/relationships/slide" Target="slides/slide53.xml"/><Relationship Id="rId63" Type="http://schemas.openxmlformats.org/officeDocument/2006/relationships/theme" Target="theme/theme1.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5" Type="http://schemas.openxmlformats.org/officeDocument/2006/relationships/slide" Target="slides/slide3.xml"/><Relationship Id="rId61" Type="http://schemas.openxmlformats.org/officeDocument/2006/relationships/presProps" Target="presProps.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tableStyles" Target="tableStyles.xml"/><Relationship Id="rId8" Type="http://schemas.openxmlformats.org/officeDocument/2006/relationships/slide" Target="slides/slide6.xml"/><Relationship Id="rId51" Type="http://schemas.openxmlformats.org/officeDocument/2006/relationships/slide" Target="slides/slide49.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package" Target="../embeddings/Microsoft_Excel_Worksheet.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2454696211481864"/>
          <c:y val="3.9532794249775384E-2"/>
          <c:w val="0.84558636657316855"/>
          <c:h val="0.84282172208499695"/>
        </c:manualLayout>
      </c:layout>
      <c:scatterChart>
        <c:scatterStyle val="lineMarker"/>
        <c:varyColors val="0"/>
        <c:ser>
          <c:idx val="1"/>
          <c:order val="0"/>
          <c:tx>
            <c:v>Measured 1972 to 1983</c:v>
          </c:tx>
          <c:spPr>
            <a:ln w="19050" cap="rnd">
              <a:solidFill>
                <a:schemeClr val="accent6"/>
              </a:solidFill>
              <a:round/>
            </a:ln>
            <a:effectLst/>
          </c:spPr>
          <c:marker>
            <c:symbol val="none"/>
          </c:marker>
          <c:xVal>
            <c:numRef>
              <c:f>'Measured Change'!$J$3:$J$171</c:f>
              <c:numCache>
                <c:formatCode>General</c:formatCode>
                <c:ptCount val="169"/>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'Measured Change'!$L$3:$L$171</c:f>
              <c:numCache>
                <c:formatCode>General</c:formatCode>
                <c:ptCount val="169"/>
                <c:pt idx="0">
                  <c:v>0</c:v>
                </c:pt>
                <c:pt idx="1">
                  <c:v>210</c:v>
                </c:pt>
                <c:pt idx="2">
                  <c:v>409</c:v>
                </c:pt>
                <c:pt idx="3">
                  <c:v>614</c:v>
                </c:pt>
                <c:pt idx="4">
                  <c:v>839</c:v>
                </c:pt>
                <c:pt idx="5">
                  <c:v>1100</c:v>
                </c:pt>
                <c:pt idx="6">
                  <c:v>1317</c:v>
                </c:pt>
                <c:pt idx="7">
                  <c:v>1559</c:v>
                </c:pt>
                <c:pt idx="8">
                  <c:v>1827</c:v>
                </c:pt>
                <c:pt idx="9">
                  <c:v>2121</c:v>
                </c:pt>
                <c:pt idx="10">
                  <c:v>2442</c:v>
                </c:pt>
                <c:pt idx="11">
                  <c:v>2816</c:v>
                </c:pt>
                <c:pt idx="12">
                  <c:v>3242</c:v>
                </c:pt>
                <c:pt idx="13">
                  <c:v>3682</c:v>
                </c:pt>
                <c:pt idx="14">
                  <c:v>4095</c:v>
                </c:pt>
                <c:pt idx="15">
                  <c:v>4443</c:v>
                </c:pt>
                <c:pt idx="16">
                  <c:v>4677</c:v>
                </c:pt>
                <c:pt idx="17">
                  <c:v>4823</c:v>
                </c:pt>
                <c:pt idx="18">
                  <c:v>4955</c:v>
                </c:pt>
                <c:pt idx="19">
                  <c:v>5145</c:v>
                </c:pt>
                <c:pt idx="20">
                  <c:v>5463</c:v>
                </c:pt>
                <c:pt idx="21">
                  <c:v>5921</c:v>
                </c:pt>
                <c:pt idx="22">
                  <c:v>6470</c:v>
                </c:pt>
                <c:pt idx="23">
                  <c:v>7096</c:v>
                </c:pt>
                <c:pt idx="24">
                  <c:v>7783</c:v>
                </c:pt>
                <c:pt idx="25">
                  <c:v>8521</c:v>
                </c:pt>
                <c:pt idx="26">
                  <c:v>9316</c:v>
                </c:pt>
                <c:pt idx="27">
                  <c:v>10179</c:v>
                </c:pt>
                <c:pt idx="28">
                  <c:v>11095</c:v>
                </c:pt>
                <c:pt idx="29">
                  <c:v>12051</c:v>
                </c:pt>
                <c:pt idx="30">
                  <c:v>13033</c:v>
                </c:pt>
                <c:pt idx="31">
                  <c:v>14098</c:v>
                </c:pt>
                <c:pt idx="32">
                  <c:v>15254</c:v>
                </c:pt>
                <c:pt idx="33">
                  <c:v>16418</c:v>
                </c:pt>
                <c:pt idx="34">
                  <c:v>17504</c:v>
                </c:pt>
                <c:pt idx="35">
                  <c:v>18430</c:v>
                </c:pt>
                <c:pt idx="36">
                  <c:v>19130</c:v>
                </c:pt>
                <c:pt idx="37">
                  <c:v>19659</c:v>
                </c:pt>
                <c:pt idx="38">
                  <c:v>20116</c:v>
                </c:pt>
                <c:pt idx="39">
                  <c:v>20598</c:v>
                </c:pt>
                <c:pt idx="40">
                  <c:v>21203</c:v>
                </c:pt>
                <c:pt idx="41">
                  <c:v>21942</c:v>
                </c:pt>
                <c:pt idx="42">
                  <c:v>22752</c:v>
                </c:pt>
                <c:pt idx="43">
                  <c:v>23613</c:v>
                </c:pt>
                <c:pt idx="44">
                  <c:v>24506</c:v>
                </c:pt>
                <c:pt idx="45">
                  <c:v>25415</c:v>
                </c:pt>
                <c:pt idx="46">
                  <c:v>26302</c:v>
                </c:pt>
                <c:pt idx="47">
                  <c:v>27182</c:v>
                </c:pt>
                <c:pt idx="48">
                  <c:v>28105</c:v>
                </c:pt>
                <c:pt idx="49">
                  <c:v>29125</c:v>
                </c:pt>
                <c:pt idx="50">
                  <c:v>30295</c:v>
                </c:pt>
                <c:pt idx="51">
                  <c:v>31644</c:v>
                </c:pt>
                <c:pt idx="52">
                  <c:v>33138</c:v>
                </c:pt>
                <c:pt idx="53">
                  <c:v>34731</c:v>
                </c:pt>
                <c:pt idx="54">
                  <c:v>36377</c:v>
                </c:pt>
                <c:pt idx="55">
                  <c:v>38032</c:v>
                </c:pt>
                <c:pt idx="56">
                  <c:v>39741</c:v>
                </c:pt>
                <c:pt idx="57">
                  <c:v>41535</c:v>
                </c:pt>
                <c:pt idx="58">
                  <c:v>43343</c:v>
                </c:pt>
                <c:pt idx="59">
                  <c:v>45098</c:v>
                </c:pt>
                <c:pt idx="60">
                  <c:v>46729</c:v>
                </c:pt>
                <c:pt idx="61">
                  <c:v>48182</c:v>
                </c:pt>
                <c:pt idx="62">
                  <c:v>49502</c:v>
                </c:pt>
                <c:pt idx="63">
                  <c:v>50773</c:v>
                </c:pt>
                <c:pt idx="64">
                  <c:v>52077</c:v>
                </c:pt>
                <c:pt idx="65">
                  <c:v>53498</c:v>
                </c:pt>
                <c:pt idx="66">
                  <c:v>55127</c:v>
                </c:pt>
                <c:pt idx="67">
                  <c:v>56910</c:v>
                </c:pt>
                <c:pt idx="68">
                  <c:v>58708</c:v>
                </c:pt>
                <c:pt idx="69">
                  <c:v>60382</c:v>
                </c:pt>
                <c:pt idx="70">
                  <c:v>61793</c:v>
                </c:pt>
                <c:pt idx="71">
                  <c:v>62923</c:v>
                </c:pt>
                <c:pt idx="72">
                  <c:v>63866</c:v>
                </c:pt>
                <c:pt idx="73">
                  <c:v>64647</c:v>
                </c:pt>
                <c:pt idx="74">
                  <c:v>65295</c:v>
                </c:pt>
                <c:pt idx="75">
                  <c:v>65837</c:v>
                </c:pt>
                <c:pt idx="76">
                  <c:v>66218</c:v>
                </c:pt>
                <c:pt idx="77">
                  <c:v>66420</c:v>
                </c:pt>
                <c:pt idx="78">
                  <c:v>66524</c:v>
                </c:pt>
                <c:pt idx="79">
                  <c:v>66614</c:v>
                </c:pt>
                <c:pt idx="80">
                  <c:v>66771</c:v>
                </c:pt>
                <c:pt idx="81">
                  <c:v>67008</c:v>
                </c:pt>
                <c:pt idx="82">
                  <c:v>67271</c:v>
                </c:pt>
                <c:pt idx="83">
                  <c:v>67540</c:v>
                </c:pt>
                <c:pt idx="84">
                  <c:v>67795</c:v>
                </c:pt>
                <c:pt idx="85">
                  <c:v>68018</c:v>
                </c:pt>
                <c:pt idx="86">
                  <c:v>68213</c:v>
                </c:pt>
                <c:pt idx="87">
                  <c:v>68392</c:v>
                </c:pt>
                <c:pt idx="88">
                  <c:v>68549</c:v>
                </c:pt>
                <c:pt idx="89">
                  <c:v>68679</c:v>
                </c:pt>
                <c:pt idx="90">
                  <c:v>68773</c:v>
                </c:pt>
                <c:pt idx="91">
                  <c:v>68821</c:v>
                </c:pt>
                <c:pt idx="92">
                  <c:v>68827</c:v>
                </c:pt>
                <c:pt idx="93">
                  <c:v>68809</c:v>
                </c:pt>
                <c:pt idx="94">
                  <c:v>68785</c:v>
                </c:pt>
                <c:pt idx="95">
                  <c:v>68773</c:v>
                </c:pt>
                <c:pt idx="96">
                  <c:v>68773</c:v>
                </c:pt>
                <c:pt idx="97">
                  <c:v>68773</c:v>
                </c:pt>
                <c:pt idx="98">
                  <c:v>68773</c:v>
                </c:pt>
                <c:pt idx="99">
                  <c:v>68773</c:v>
                </c:pt>
                <c:pt idx="100">
                  <c:v>68773</c:v>
                </c:pt>
                <c:pt idx="101">
                  <c:v>68773</c:v>
                </c:pt>
                <c:pt idx="102">
                  <c:v>68773</c:v>
                </c:pt>
                <c:pt idx="103">
                  <c:v>68773</c:v>
                </c:pt>
                <c:pt idx="104">
                  <c:v>68773</c:v>
                </c:pt>
                <c:pt idx="105">
                  <c:v>68773</c:v>
                </c:pt>
                <c:pt idx="106">
                  <c:v>68773</c:v>
                </c:pt>
                <c:pt idx="107">
                  <c:v>68773</c:v>
                </c:pt>
                <c:pt idx="108">
                  <c:v>68773</c:v>
                </c:pt>
                <c:pt idx="109">
                  <c:v>68773</c:v>
                </c:pt>
                <c:pt idx="110">
                  <c:v>68773</c:v>
                </c:pt>
                <c:pt idx="111">
                  <c:v>68773</c:v>
                </c:pt>
                <c:pt idx="112">
                  <c:v>68773</c:v>
                </c:pt>
                <c:pt idx="113">
                  <c:v>68773</c:v>
                </c:pt>
                <c:pt idx="114">
                  <c:v>68773</c:v>
                </c:pt>
                <c:pt idx="115">
                  <c:v>68773</c:v>
                </c:pt>
                <c:pt idx="116">
                  <c:v>68773</c:v>
                </c:pt>
                <c:pt idx="117">
                  <c:v>68773</c:v>
                </c:pt>
                <c:pt idx="118">
                  <c:v>68773</c:v>
                </c:pt>
                <c:pt idx="119">
                  <c:v>68773</c:v>
                </c:pt>
                <c:pt idx="120">
                  <c:v>68773</c:v>
                </c:pt>
                <c:pt idx="121">
                  <c:v>68773</c:v>
                </c:pt>
                <c:pt idx="122">
                  <c:v>68771</c:v>
                </c:pt>
                <c:pt idx="123">
                  <c:v>68771</c:v>
                </c:pt>
                <c:pt idx="124">
                  <c:v>68771</c:v>
                </c:pt>
                <c:pt idx="125">
                  <c:v>68773</c:v>
                </c:pt>
                <c:pt idx="126">
                  <c:v>68779</c:v>
                </c:pt>
                <c:pt idx="127">
                  <c:v>68787</c:v>
                </c:pt>
                <c:pt idx="128">
                  <c:v>68796</c:v>
                </c:pt>
                <c:pt idx="129">
                  <c:v>68803</c:v>
                </c:pt>
                <c:pt idx="130">
                  <c:v>68806</c:v>
                </c:pt>
                <c:pt idx="131">
                  <c:v>68803</c:v>
                </c:pt>
                <c:pt idx="132">
                  <c:v>68796</c:v>
                </c:pt>
                <c:pt idx="133">
                  <c:v>68787</c:v>
                </c:pt>
                <c:pt idx="134">
                  <c:v>68779</c:v>
                </c:pt>
                <c:pt idx="135">
                  <c:v>68773</c:v>
                </c:pt>
                <c:pt idx="136">
                  <c:v>68771</c:v>
                </c:pt>
                <c:pt idx="137">
                  <c:v>68770</c:v>
                </c:pt>
                <c:pt idx="138">
                  <c:v>68771</c:v>
                </c:pt>
                <c:pt idx="139">
                  <c:v>68773</c:v>
                </c:pt>
                <c:pt idx="140">
                  <c:v>68773</c:v>
                </c:pt>
                <c:pt idx="141">
                  <c:v>68773</c:v>
                </c:pt>
                <c:pt idx="142">
                  <c:v>68773</c:v>
                </c:pt>
                <c:pt idx="143">
                  <c:v>68773</c:v>
                </c:pt>
                <c:pt idx="144">
                  <c:v>68773</c:v>
                </c:pt>
                <c:pt idx="145">
                  <c:v>68773</c:v>
                </c:pt>
                <c:pt idx="146">
                  <c:v>68773</c:v>
                </c:pt>
                <c:pt idx="147">
                  <c:v>68658</c:v>
                </c:pt>
                <c:pt idx="148">
                  <c:v>#N/A</c:v>
                </c:pt>
                <c:pt idx="149">
                  <c:v>68426</c:v>
                </c:pt>
                <c:pt idx="150">
                  <c:v>68254</c:v>
                </c:pt>
                <c:pt idx="151">
                  <c:v>68311</c:v>
                </c:pt>
                <c:pt idx="152">
                  <c:v>68773</c:v>
                </c:pt>
              </c:numCache>
            </c:numRef>
          </c:yVal>
          <c:smooth val="0"/>
          <c:extLst>
            <c:ext xmlns:c16="http://schemas.microsoft.com/office/drawing/2014/chart" uri="{C3380CC4-5D6E-409C-BE32-E72D297353CC}">
              <c16:uniqueId val="{00000000-B6A1-40D4-9D9E-F699541286E9}"/>
            </c:ext>
          </c:extLst>
        </c:ser>
        <c:ser>
          <c:idx val="2"/>
          <c:order val="1"/>
          <c:tx>
            <c:v>Measured 1972 to 1993</c:v>
          </c:tx>
          <c:spPr>
            <a:ln w="19050" cap="rnd">
              <a:solidFill>
                <a:schemeClr val="accent4"/>
              </a:solidFill>
              <a:round/>
            </a:ln>
            <a:effectLst/>
          </c:spPr>
          <c:marker>
            <c:symbol val="none"/>
          </c:marker>
          <c:xVal>
            <c:numRef>
              <c:f>'Measured Change'!$J$3:$J$171</c:f>
              <c:numCache>
                <c:formatCode>General</c:formatCode>
                <c:ptCount val="169"/>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'Measured Change'!$M$3:$M$171</c:f>
              <c:numCache>
                <c:formatCode>General</c:formatCode>
                <c:ptCount val="169"/>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4234</c:v>
                </c:pt>
                <c:pt idx="14">
                  <c:v>4543</c:v>
                </c:pt>
                <c:pt idx="15">
                  <c:v>5152</c:v>
                </c:pt>
                <c:pt idx="16">
                  <c:v>5767</c:v>
                </c:pt>
                <c:pt idx="17">
                  <c:v>6179</c:v>
                </c:pt>
                <c:pt idx="18">
                  <c:v>6513</c:v>
                </c:pt>
                <c:pt idx="19">
                  <c:v>6792</c:v>
                </c:pt>
                <c:pt idx="20">
                  <c:v>6996</c:v>
                </c:pt>
                <c:pt idx="21">
                  <c:v>7210</c:v>
                </c:pt>
                <c:pt idx="22">
                  <c:v>7528</c:v>
                </c:pt>
                <c:pt idx="23">
                  <c:v>8158</c:v>
                </c:pt>
                <c:pt idx="24">
                  <c:v>9209</c:v>
                </c:pt>
                <c:pt idx="25">
                  <c:v>10666</c:v>
                </c:pt>
                <c:pt idx="26">
                  <c:v>12341</c:v>
                </c:pt>
                <c:pt idx="27">
                  <c:v>13902</c:v>
                </c:pt>
                <c:pt idx="28">
                  <c:v>15530</c:v>
                </c:pt>
                <c:pt idx="29">
                  <c:v>17017</c:v>
                </c:pt>
                <c:pt idx="30">
                  <c:v>18521</c:v>
                </c:pt>
                <c:pt idx="31">
                  <c:v>19690</c:v>
                </c:pt>
                <c:pt idx="32">
                  <c:v>21322</c:v>
                </c:pt>
                <c:pt idx="33">
                  <c:v>22981</c:v>
                </c:pt>
                <c:pt idx="34">
                  <c:v>24855</c:v>
                </c:pt>
                <c:pt idx="35">
                  <c:v>26772</c:v>
                </c:pt>
                <c:pt idx="36">
                  <c:v>28412</c:v>
                </c:pt>
                <c:pt idx="37">
                  <c:v>29749</c:v>
                </c:pt>
                <c:pt idx="38">
                  <c:v>30954</c:v>
                </c:pt>
                <c:pt idx="39">
                  <c:v>32221</c:v>
                </c:pt>
                <c:pt idx="40">
                  <c:v>33573</c:v>
                </c:pt>
                <c:pt idx="41">
                  <c:v>34209</c:v>
                </c:pt>
                <c:pt idx="42">
                  <c:v>35041</c:v>
                </c:pt>
                <c:pt idx="43">
                  <c:v>36526</c:v>
                </c:pt>
                <c:pt idx="44">
                  <c:v>38134</c:v>
                </c:pt>
                <c:pt idx="45">
                  <c:v>39897</c:v>
                </c:pt>
                <c:pt idx="46">
                  <c:v>41763</c:v>
                </c:pt>
                <c:pt idx="47">
                  <c:v>43367</c:v>
                </c:pt>
                <c:pt idx="48">
                  <c:v>44985</c:v>
                </c:pt>
                <c:pt idx="49">
                  <c:v>46820</c:v>
                </c:pt>
                <c:pt idx="50">
                  <c:v>48998</c:v>
                </c:pt>
                <c:pt idx="51">
                  <c:v>50893</c:v>
                </c:pt>
                <c:pt idx="52">
                  <c:v>52804</c:v>
                </c:pt>
                <c:pt idx="53">
                  <c:v>54858</c:v>
                </c:pt>
                <c:pt idx="54">
                  <c:v>57170</c:v>
                </c:pt>
                <c:pt idx="55">
                  <c:v>59749</c:v>
                </c:pt>
                <c:pt idx="56">
                  <c:v>62691</c:v>
                </c:pt>
                <c:pt idx="57">
                  <c:v>66106</c:v>
                </c:pt>
                <c:pt idx="58">
                  <c:v>69556</c:v>
                </c:pt>
                <c:pt idx="59">
                  <c:v>73376</c:v>
                </c:pt>
                <c:pt idx="60">
                  <c:v>77231</c:v>
                </c:pt>
                <c:pt idx="61">
                  <c:v>79800</c:v>
                </c:pt>
                <c:pt idx="62">
                  <c:v>82437</c:v>
                </c:pt>
                <c:pt idx="63">
                  <c:v>85010</c:v>
                </c:pt>
                <c:pt idx="64">
                  <c:v>87373</c:v>
                </c:pt>
                <c:pt idx="65">
                  <c:v>89715</c:v>
                </c:pt>
                <c:pt idx="66">
                  <c:v>92402</c:v>
                </c:pt>
                <c:pt idx="67">
                  <c:v>95182</c:v>
                </c:pt>
                <c:pt idx="68">
                  <c:v>97872</c:v>
                </c:pt>
                <c:pt idx="69">
                  <c:v>100602</c:v>
                </c:pt>
                <c:pt idx="70">
                  <c:v>103289</c:v>
                </c:pt>
                <c:pt idx="71">
                  <c:v>105397</c:v>
                </c:pt>
                <c:pt idx="72">
                  <c:v>107493</c:v>
                </c:pt>
                <c:pt idx="73">
                  <c:v>109151</c:v>
                </c:pt>
                <c:pt idx="74">
                  <c:v>110593</c:v>
                </c:pt>
                <c:pt idx="75">
                  <c:v>111785</c:v>
                </c:pt>
                <c:pt idx="76">
                  <c:v>112659</c:v>
                </c:pt>
                <c:pt idx="77">
                  <c:v>113365</c:v>
                </c:pt>
                <c:pt idx="78">
                  <c:v>114067</c:v>
                </c:pt>
                <c:pt idx="79">
                  <c:v>114814</c:v>
                </c:pt>
                <c:pt idx="80">
                  <c:v>115530</c:v>
                </c:pt>
                <c:pt idx="81">
                  <c:v>116143</c:v>
                </c:pt>
                <c:pt idx="82">
                  <c:v>116873</c:v>
                </c:pt>
                <c:pt idx="83">
                  <c:v>117427</c:v>
                </c:pt>
                <c:pt idx="84">
                  <c:v>117940</c:v>
                </c:pt>
                <c:pt idx="85">
                  <c:v>118265</c:v>
                </c:pt>
                <c:pt idx="86">
                  <c:v>118402</c:v>
                </c:pt>
                <c:pt idx="87">
                  <c:v>118354</c:v>
                </c:pt>
                <c:pt idx="88">
                  <c:v>118271</c:v>
                </c:pt>
                <c:pt idx="89">
                  <c:v>118084</c:v>
                </c:pt>
                <c:pt idx="90">
                  <c:v>117883</c:v>
                </c:pt>
                <c:pt idx="91">
                  <c:v>117068</c:v>
                </c:pt>
                <c:pt idx="92">
                  <c:v>117706</c:v>
                </c:pt>
                <c:pt idx="93">
                  <c:v>117758</c:v>
                </c:pt>
                <c:pt idx="94">
                  <c:v>117795</c:v>
                </c:pt>
                <c:pt idx="95">
                  <c:v>117848</c:v>
                </c:pt>
                <c:pt idx="96">
                  <c:v>117996</c:v>
                </c:pt>
                <c:pt idx="97">
                  <c:v>118212</c:v>
                </c:pt>
                <c:pt idx="98">
                  <c:v>118201</c:v>
                </c:pt>
                <c:pt idx="99">
                  <c:v>118021</c:v>
                </c:pt>
                <c:pt idx="100">
                  <c:v>117842</c:v>
                </c:pt>
                <c:pt idx="101">
                  <c:v>117850</c:v>
                </c:pt>
                <c:pt idx="102">
                  <c:v>118040</c:v>
                </c:pt>
                <c:pt idx="103">
                  <c:v>118658</c:v>
                </c:pt>
                <c:pt idx="104">
                  <c:v>119569</c:v>
                </c:pt>
                <c:pt idx="105">
                  <c:v>120490</c:v>
                </c:pt>
                <c:pt idx="106">
                  <c:v>121346</c:v>
                </c:pt>
                <c:pt idx="107">
                  <c:v>122207</c:v>
                </c:pt>
                <c:pt idx="108">
                  <c:v>123276</c:v>
                </c:pt>
                <c:pt idx="109">
                  <c:v>124312</c:v>
                </c:pt>
                <c:pt idx="110">
                  <c:v>124832</c:v>
                </c:pt>
                <c:pt idx="111">
                  <c:v>125084</c:v>
                </c:pt>
                <c:pt idx="112">
                  <c:v>125351</c:v>
                </c:pt>
                <c:pt idx="113">
                  <c:v>125591</c:v>
                </c:pt>
                <c:pt idx="114">
                  <c:v>125842</c:v>
                </c:pt>
                <c:pt idx="115">
                  <c:v>126090</c:v>
                </c:pt>
                <c:pt idx="116">
                  <c:v>126364</c:v>
                </c:pt>
                <c:pt idx="117">
                  <c:v>126645</c:v>
                </c:pt>
                <c:pt idx="118">
                  <c:v>127077</c:v>
                </c:pt>
                <c:pt idx="119">
                  <c:v>127383</c:v>
                </c:pt>
                <c:pt idx="120">
                  <c:v>127648</c:v>
                </c:pt>
                <c:pt idx="121">
                  <c:v>127884</c:v>
                </c:pt>
                <c:pt idx="122">
                  <c:v>128385</c:v>
                </c:pt>
                <c:pt idx="123">
                  <c:v>128990</c:v>
                </c:pt>
                <c:pt idx="124">
                  <c:v>129654</c:v>
                </c:pt>
                <c:pt idx="125">
                  <c:v>130442</c:v>
                </c:pt>
                <c:pt idx="126">
                  <c:v>131253</c:v>
                </c:pt>
                <c:pt idx="127">
                  <c:v>131303</c:v>
                </c:pt>
                <c:pt idx="128">
                  <c:v>131275</c:v>
                </c:pt>
                <c:pt idx="129">
                  <c:v>131203</c:v>
                </c:pt>
                <c:pt idx="130">
                  <c:v>131123</c:v>
                </c:pt>
                <c:pt idx="131">
                  <c:v>131086</c:v>
                </c:pt>
                <c:pt idx="132">
                  <c:v>131098</c:v>
                </c:pt>
                <c:pt idx="133">
                  <c:v>131126</c:v>
                </c:pt>
                <c:pt idx="134">
                  <c:v>131134</c:v>
                </c:pt>
                <c:pt idx="135">
                  <c:v>131090</c:v>
                </c:pt>
                <c:pt idx="136">
                  <c:v>130988</c:v>
                </c:pt>
                <c:pt idx="137">
                  <c:v>130884</c:v>
                </c:pt>
                <c:pt idx="138">
                  <c:v>130830</c:v>
                </c:pt>
                <c:pt idx="139">
                  <c:v>130881</c:v>
                </c:pt>
                <c:pt idx="140">
                  <c:v>131090</c:v>
                </c:pt>
                <c:pt idx="141">
                  <c:v>131333</c:v>
                </c:pt>
                <c:pt idx="142">
                  <c:v>131438</c:v>
                </c:pt>
                <c:pt idx="143">
                  <c:v>131611</c:v>
                </c:pt>
                <c:pt idx="144">
                  <c:v>#N/A</c:v>
                </c:pt>
                <c:pt idx="145">
                  <c:v>#N/A</c:v>
                </c:pt>
                <c:pt idx="146">
                  <c:v>#N/A</c:v>
                </c:pt>
                <c:pt idx="147">
                  <c:v>#N/A</c:v>
                </c:pt>
                <c:pt idx="148">
                  <c:v>#N/A</c:v>
                </c:pt>
                <c:pt idx="149">
                  <c:v>#N/A</c:v>
                </c:pt>
                <c:pt idx="150">
                  <c:v>#N/A</c:v>
                </c:pt>
                <c:pt idx="151">
                  <c:v>131149</c:v>
                </c:pt>
                <c:pt idx="152">
                  <c:v>#N/A</c:v>
                </c:pt>
              </c:numCache>
            </c:numRef>
          </c:yVal>
          <c:smooth val="0"/>
          <c:extLst>
            <c:ext xmlns:c16="http://schemas.microsoft.com/office/drawing/2014/chart" uri="{C3380CC4-5D6E-409C-BE32-E72D297353CC}">
              <c16:uniqueId val="{00000001-B6A1-40D4-9D9E-F699541286E9}"/>
            </c:ext>
          </c:extLst>
        </c:ser>
        <c:ser>
          <c:idx val="3"/>
          <c:order val="2"/>
          <c:tx>
            <c:v>Measured 1972 to 2000</c:v>
          </c:tx>
          <c:spPr>
            <a:ln w="19050" cap="rnd">
              <a:solidFill>
                <a:schemeClr val="accent3"/>
              </a:solidFill>
              <a:round/>
            </a:ln>
            <a:effectLst/>
          </c:spPr>
          <c:marker>
            <c:symbol val="none"/>
          </c:marker>
          <c:xVal>
            <c:numRef>
              <c:f>'Measured Change'!$J$3:$J$171</c:f>
              <c:numCache>
                <c:formatCode>General</c:formatCode>
                <c:ptCount val="169"/>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extLst xmlns:c15="http://schemas.microsoft.com/office/drawing/2012/chart"/>
            </c:numRef>
          </c:xVal>
          <c:yVal>
            <c:numRef>
              <c:f>'Measured Change'!$N$3:$N$171</c:f>
              <c:numCache>
                <c:formatCode>General</c:formatCode>
                <c:ptCount val="169"/>
                <c:pt idx="0">
                  <c:v>0</c:v>
                </c:pt>
                <c:pt idx="1">
                  <c:v>210</c:v>
                </c:pt>
                <c:pt idx="2">
                  <c:v>409</c:v>
                </c:pt>
                <c:pt idx="3">
                  <c:v>614</c:v>
                </c:pt>
                <c:pt idx="4">
                  <c:v>839</c:v>
                </c:pt>
                <c:pt idx="5">
                  <c:v>1100</c:v>
                </c:pt>
                <c:pt idx="6">
                  <c:v>1379</c:v>
                </c:pt>
                <c:pt idx="7">
                  <c:v>1666</c:v>
                </c:pt>
                <c:pt idx="8">
                  <c:v>1987</c:v>
                </c:pt>
                <c:pt idx="9">
                  <c:v>2370</c:v>
                </c:pt>
                <c:pt idx="10">
                  <c:v>2842</c:v>
                </c:pt>
                <c:pt idx="11">
                  <c:v>3266</c:v>
                </c:pt>
                <c:pt idx="12">
                  <c:v>3708</c:v>
                </c:pt>
                <c:pt idx="13">
                  <c:v>4250</c:v>
                </c:pt>
                <c:pt idx="14">
                  <c:v>4942</c:v>
                </c:pt>
                <c:pt idx="15">
                  <c:v>5863</c:v>
                </c:pt>
                <c:pt idx="16">
                  <c:v>7001</c:v>
                </c:pt>
                <c:pt idx="17">
                  <c:v>8288</c:v>
                </c:pt>
                <c:pt idx="18">
                  <c:v>9716</c:v>
                </c:pt>
                <c:pt idx="19">
                  <c:v>11281</c:v>
                </c:pt>
                <c:pt idx="20">
                  <c:v>12969</c:v>
                </c:pt>
                <c:pt idx="21">
                  <c:v>14716</c:v>
                </c:pt>
                <c:pt idx="22">
                  <c:v>16414</c:v>
                </c:pt>
                <c:pt idx="23">
                  <c:v>18031</c:v>
                </c:pt>
                <c:pt idx="24">
                  <c:v>19699</c:v>
                </c:pt>
                <c:pt idx="25">
                  <c:v>21486</c:v>
                </c:pt>
                <c:pt idx="26">
                  <c:v>23366</c:v>
                </c:pt>
                <c:pt idx="27">
                  <c:v>25231</c:v>
                </c:pt>
                <c:pt idx="28">
                  <c:v>27027</c:v>
                </c:pt>
                <c:pt idx="29">
                  <c:v>28811</c:v>
                </c:pt>
                <c:pt idx="30">
                  <c:v>30642</c:v>
                </c:pt>
                <c:pt idx="31">
                  <c:v>32522</c:v>
                </c:pt>
                <c:pt idx="32">
                  <c:v>34445</c:v>
                </c:pt>
                <c:pt idx="33">
                  <c:v>36378</c:v>
                </c:pt>
                <c:pt idx="34">
                  <c:v>38291</c:v>
                </c:pt>
                <c:pt idx="35">
                  <c:v>40155</c:v>
                </c:pt>
                <c:pt idx="36">
                  <c:v>42005</c:v>
                </c:pt>
                <c:pt idx="37">
                  <c:v>43900</c:v>
                </c:pt>
                <c:pt idx="38">
                  <c:v>45829</c:v>
                </c:pt>
                <c:pt idx="39">
                  <c:v>47726</c:v>
                </c:pt>
                <c:pt idx="40">
                  <c:v>49589</c:v>
                </c:pt>
                <c:pt idx="41">
                  <c:v>51383</c:v>
                </c:pt>
                <c:pt idx="42">
                  <c:v>53169</c:v>
                </c:pt>
                <c:pt idx="43">
                  <c:v>54945</c:v>
                </c:pt>
                <c:pt idx="44">
                  <c:v>56691</c:v>
                </c:pt>
                <c:pt idx="45">
                  <c:v>58468</c:v>
                </c:pt>
                <c:pt idx="46">
                  <c:v>60182</c:v>
                </c:pt>
                <c:pt idx="47">
                  <c:v>61833</c:v>
                </c:pt>
                <c:pt idx="48">
                  <c:v>63515</c:v>
                </c:pt>
                <c:pt idx="49">
                  <c:v>65325</c:v>
                </c:pt>
                <c:pt idx="50">
                  <c:v>67349</c:v>
                </c:pt>
                <c:pt idx="51">
                  <c:v>69613</c:v>
                </c:pt>
                <c:pt idx="52">
                  <c:v>72050</c:v>
                </c:pt>
                <c:pt idx="53">
                  <c:v>74618</c:v>
                </c:pt>
                <c:pt idx="54">
                  <c:v>77298</c:v>
                </c:pt>
                <c:pt idx="55">
                  <c:v>80099</c:v>
                </c:pt>
                <c:pt idx="56">
                  <c:v>83088</c:v>
                </c:pt>
                <c:pt idx="57">
                  <c:v>86270</c:v>
                </c:pt>
                <c:pt idx="58">
                  <c:v>89547</c:v>
                </c:pt>
                <c:pt idx="59">
                  <c:v>92819</c:v>
                </c:pt>
                <c:pt idx="60">
                  <c:v>95961</c:v>
                </c:pt>
                <c:pt idx="61">
                  <c:v>98835</c:v>
                </c:pt>
                <c:pt idx="62">
                  <c:v>101445</c:v>
                </c:pt>
                <c:pt idx="63">
                  <c:v>103887</c:v>
                </c:pt>
                <c:pt idx="64">
                  <c:v>106194</c:v>
                </c:pt>
                <c:pt idx="65">
                  <c:v>108461</c:v>
                </c:pt>
                <c:pt idx="66">
                  <c:v>110549</c:v>
                </c:pt>
                <c:pt idx="67">
                  <c:v>111616</c:v>
                </c:pt>
                <c:pt idx="68">
                  <c:v>112454</c:v>
                </c:pt>
                <c:pt idx="69">
                  <c:v>113010</c:v>
                </c:pt>
                <c:pt idx="70">
                  <c:v>113192</c:v>
                </c:pt>
                <c:pt idx="71">
                  <c:v>113040</c:v>
                </c:pt>
                <c:pt idx="72">
                  <c:v>112935</c:v>
                </c:pt>
                <c:pt idx="73">
                  <c:v>112862</c:v>
                </c:pt>
                <c:pt idx="74">
                  <c:v>112823</c:v>
                </c:pt>
                <c:pt idx="75">
                  <c:v>112787</c:v>
                </c:pt>
                <c:pt idx="76">
                  <c:v>112664</c:v>
                </c:pt>
                <c:pt idx="77">
                  <c:v>112445</c:v>
                </c:pt>
                <c:pt idx="78">
                  <c:v>112271</c:v>
                </c:pt>
                <c:pt idx="79">
                  <c:v>112190</c:v>
                </c:pt>
                <c:pt idx="80">
                  <c:v>112043</c:v>
                </c:pt>
                <c:pt idx="81">
                  <c:v>111805</c:v>
                </c:pt>
                <c:pt idx="82">
                  <c:v>111684</c:v>
                </c:pt>
                <c:pt idx="83">
                  <c:v>111639</c:v>
                </c:pt>
                <c:pt idx="84">
                  <c:v>111735</c:v>
                </c:pt>
                <c:pt idx="85">
                  <c:v>111988</c:v>
                </c:pt>
                <c:pt idx="86">
                  <c:v>112365</c:v>
                </c:pt>
                <c:pt idx="87">
                  <c:v>112866</c:v>
                </c:pt>
                <c:pt idx="88">
                  <c:v>113526</c:v>
                </c:pt>
                <c:pt idx="89">
                  <c:v>114301</c:v>
                </c:pt>
                <c:pt idx="90">
                  <c:v>115017</c:v>
                </c:pt>
                <c:pt idx="91">
                  <c:v>115474</c:v>
                </c:pt>
                <c:pt idx="92">
                  <c:v>115868</c:v>
                </c:pt>
                <c:pt idx="93">
                  <c:v>116252</c:v>
                </c:pt>
                <c:pt idx="94">
                  <c:v>116747</c:v>
                </c:pt>
                <c:pt idx="95">
                  <c:v>117401</c:v>
                </c:pt>
                <c:pt idx="96">
                  <c:v>118195</c:v>
                </c:pt>
                <c:pt idx="97">
                  <c:v>119112</c:v>
                </c:pt>
                <c:pt idx="98">
                  <c:v>120200</c:v>
                </c:pt>
                <c:pt idx="99">
                  <c:v>121446</c:v>
                </c:pt>
                <c:pt idx="100">
                  <c:v>122734</c:v>
                </c:pt>
                <c:pt idx="101">
                  <c:v>123807</c:v>
                </c:pt>
                <c:pt idx="102">
                  <c:v>124771</c:v>
                </c:pt>
                <c:pt idx="103">
                  <c:v>125760</c:v>
                </c:pt>
                <c:pt idx="104">
                  <c:v>126884</c:v>
                </c:pt>
                <c:pt idx="105">
                  <c:v>128198</c:v>
                </c:pt>
                <c:pt idx="106">
                  <c:v>129655</c:v>
                </c:pt>
                <c:pt idx="107">
                  <c:v>131230</c:v>
                </c:pt>
                <c:pt idx="108">
                  <c:v>132965</c:v>
                </c:pt>
                <c:pt idx="109">
                  <c:v>134844</c:v>
                </c:pt>
                <c:pt idx="110">
                  <c:v>136723</c:v>
                </c:pt>
                <c:pt idx="111">
                  <c:v>138386</c:v>
                </c:pt>
                <c:pt idx="112">
                  <c:v>140104</c:v>
                </c:pt>
                <c:pt idx="113">
                  <c:v>141939</c:v>
                </c:pt>
                <c:pt idx="114">
                  <c:v>143948</c:v>
                </c:pt>
                <c:pt idx="115">
                  <c:v>146162</c:v>
                </c:pt>
                <c:pt idx="116">
                  <c:v>148593</c:v>
                </c:pt>
                <c:pt idx="117">
                  <c:v>151288</c:v>
                </c:pt>
                <c:pt idx="118">
                  <c:v>154197</c:v>
                </c:pt>
                <c:pt idx="119">
                  <c:v>157219</c:v>
                </c:pt>
                <c:pt idx="120">
                  <c:v>160163</c:v>
                </c:pt>
                <c:pt idx="121">
                  <c:v>162717</c:v>
                </c:pt>
                <c:pt idx="122">
                  <c:v>165084</c:v>
                </c:pt>
                <c:pt idx="123">
                  <c:v>167442</c:v>
                </c:pt>
                <c:pt idx="124">
                  <c:v>169938</c:v>
                </c:pt>
                <c:pt idx="125">
                  <c:v>172687</c:v>
                </c:pt>
                <c:pt idx="126">
                  <c:v>175092</c:v>
                </c:pt>
                <c:pt idx="127">
                  <c:v>176235</c:v>
                </c:pt>
                <c:pt idx="128">
                  <c:v>177551</c:v>
                </c:pt>
                <c:pt idx="129">
                  <c:v>179034</c:v>
                </c:pt>
                <c:pt idx="130">
                  <c:v>180562</c:v>
                </c:pt>
                <c:pt idx="131">
                  <c:v>181815</c:v>
                </c:pt>
                <c:pt idx="132">
                  <c:v>182981</c:v>
                </c:pt>
                <c:pt idx="133">
                  <c:v>184137</c:v>
                </c:pt>
                <c:pt idx="134">
                  <c:v>185295</c:v>
                </c:pt>
                <c:pt idx="135">
                  <c:v>186486</c:v>
                </c:pt>
                <c:pt idx="136">
                  <c:v>187717</c:v>
                </c:pt>
                <c:pt idx="137">
                  <c:v>189003</c:v>
                </c:pt>
                <c:pt idx="138">
                  <c:v>190340</c:v>
                </c:pt>
                <c:pt idx="139">
                  <c:v>191641</c:v>
                </c:pt>
                <c:pt idx="140">
                  <c:v>190483</c:v>
                </c:pt>
                <c:pt idx="141">
                  <c:v>193102</c:v>
                </c:pt>
                <c:pt idx="142">
                  <c:v>193184</c:v>
                </c:pt>
                <c:pt idx="143">
                  <c:v>210698</c:v>
                </c:pt>
                <c:pt idx="144">
                  <c:v>#N/A</c:v>
                </c:pt>
                <c:pt idx="145">
                  <c:v>#N/A</c:v>
                </c:pt>
                <c:pt idx="146">
                  <c:v>#N/A</c:v>
                </c:pt>
                <c:pt idx="147">
                  <c:v>#N/A</c:v>
                </c:pt>
                <c:pt idx="148">
                  <c:v>#N/A</c:v>
                </c:pt>
                <c:pt idx="149">
                  <c:v>#N/A</c:v>
                </c:pt>
                <c:pt idx="150">
                  <c:v>#N/A</c:v>
                </c:pt>
                <c:pt idx="151">
                  <c:v>#N/A</c:v>
                </c:pt>
                <c:pt idx="152">
                  <c:v>#N/A</c:v>
                </c:pt>
              </c:numCache>
              <c:extLst xmlns:c15="http://schemas.microsoft.com/office/drawing/2012/chart"/>
            </c:numRef>
          </c:yVal>
          <c:smooth val="0"/>
          <c:extLst xmlns:c15="http://schemas.microsoft.com/office/drawing/2012/chart">
            <c:ext xmlns:c16="http://schemas.microsoft.com/office/drawing/2014/chart" uri="{C3380CC4-5D6E-409C-BE32-E72D297353CC}">
              <c16:uniqueId val="{00000002-B6A1-40D4-9D9E-F699541286E9}"/>
            </c:ext>
          </c:extLst>
        </c:ser>
        <c:ser>
          <c:idx val="4"/>
          <c:order val="3"/>
          <c:tx>
            <c:v>Measured 1972 to 2009</c:v>
          </c:tx>
          <c:spPr>
            <a:ln w="19050" cap="rnd">
              <a:solidFill>
                <a:schemeClr val="accent5"/>
              </a:solidFill>
              <a:round/>
            </a:ln>
            <a:effectLst/>
          </c:spPr>
          <c:marker>
            <c:symbol val="none"/>
          </c:marker>
          <c:xVal>
            <c:numRef>
              <c:f>'Measured Change'!$J$3:$J$171</c:f>
              <c:numCache>
                <c:formatCode>General</c:formatCode>
                <c:ptCount val="169"/>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'Measured Change'!$O$3:$O$171</c:f>
              <c:numCache>
                <c:formatCode>General</c:formatCode>
                <c:ptCount val="169"/>
                <c:pt idx="0">
                  <c:v>0</c:v>
                </c:pt>
                <c:pt idx="1">
                  <c:v>210</c:v>
                </c:pt>
                <c:pt idx="2">
                  <c:v>409</c:v>
                </c:pt>
                <c:pt idx="3">
                  <c:v>614</c:v>
                </c:pt>
                <c:pt idx="4">
                  <c:v>839</c:v>
                </c:pt>
                <c:pt idx="5">
                  <c:v>1100</c:v>
                </c:pt>
                <c:pt idx="6">
                  <c:v>1378</c:v>
                </c:pt>
                <c:pt idx="7">
                  <c:v>1664</c:v>
                </c:pt>
                <c:pt idx="8">
                  <c:v>1982</c:v>
                </c:pt>
                <c:pt idx="9">
                  <c:v>2361</c:v>
                </c:pt>
                <c:pt idx="10">
                  <c:v>2827</c:v>
                </c:pt>
                <c:pt idx="11">
                  <c:v>3326</c:v>
                </c:pt>
                <c:pt idx="12">
                  <c:v>3836</c:v>
                </c:pt>
                <c:pt idx="13">
                  <c:v>4417</c:v>
                </c:pt>
                <c:pt idx="14">
                  <c:v>5155</c:v>
                </c:pt>
                <c:pt idx="15">
                  <c:v>6124</c:v>
                </c:pt>
                <c:pt idx="16">
                  <c:v>7306</c:v>
                </c:pt>
                <c:pt idx="17">
                  <c:v>8653</c:v>
                </c:pt>
                <c:pt idx="18">
                  <c:v>10173</c:v>
                </c:pt>
                <c:pt idx="19">
                  <c:v>11838</c:v>
                </c:pt>
                <c:pt idx="20">
                  <c:v>13658</c:v>
                </c:pt>
                <c:pt idx="21">
                  <c:v>15605</c:v>
                </c:pt>
                <c:pt idx="22">
                  <c:v>17632</c:v>
                </c:pt>
                <c:pt idx="23">
                  <c:v>19753</c:v>
                </c:pt>
                <c:pt idx="24">
                  <c:v>22043</c:v>
                </c:pt>
                <c:pt idx="25">
                  <c:v>24475</c:v>
                </c:pt>
                <c:pt idx="26">
                  <c:v>26895</c:v>
                </c:pt>
                <c:pt idx="27">
                  <c:v>29355</c:v>
                </c:pt>
                <c:pt idx="28">
                  <c:v>31860</c:v>
                </c:pt>
                <c:pt idx="29">
                  <c:v>34361</c:v>
                </c:pt>
                <c:pt idx="30">
                  <c:v>36761</c:v>
                </c:pt>
                <c:pt idx="31">
                  <c:v>39057</c:v>
                </c:pt>
                <c:pt idx="32">
                  <c:v>41334</c:v>
                </c:pt>
                <c:pt idx="33">
                  <c:v>43689</c:v>
                </c:pt>
                <c:pt idx="34">
                  <c:v>46041</c:v>
                </c:pt>
                <c:pt idx="35">
                  <c:v>48344</c:v>
                </c:pt>
                <c:pt idx="36">
                  <c:v>50612</c:v>
                </c:pt>
                <c:pt idx="37">
                  <c:v>52840</c:v>
                </c:pt>
                <c:pt idx="38">
                  <c:v>55004</c:v>
                </c:pt>
                <c:pt idx="39">
                  <c:v>57148</c:v>
                </c:pt>
                <c:pt idx="40">
                  <c:v>59263</c:v>
                </c:pt>
                <c:pt idx="41">
                  <c:v>61340</c:v>
                </c:pt>
                <c:pt idx="42">
                  <c:v>63379</c:v>
                </c:pt>
                <c:pt idx="43">
                  <c:v>65360</c:v>
                </c:pt>
                <c:pt idx="44">
                  <c:v>67300</c:v>
                </c:pt>
                <c:pt idx="45">
                  <c:v>69237</c:v>
                </c:pt>
                <c:pt idx="46">
                  <c:v>71180</c:v>
                </c:pt>
                <c:pt idx="47">
                  <c:v>73055</c:v>
                </c:pt>
                <c:pt idx="48">
                  <c:v>74982</c:v>
                </c:pt>
                <c:pt idx="49">
                  <c:v>77036</c:v>
                </c:pt>
                <c:pt idx="50">
                  <c:v>79292</c:v>
                </c:pt>
                <c:pt idx="51">
                  <c:v>81811</c:v>
                </c:pt>
                <c:pt idx="52">
                  <c:v>84568</c:v>
                </c:pt>
                <c:pt idx="53">
                  <c:v>87531</c:v>
                </c:pt>
                <c:pt idx="54">
                  <c:v>90691</c:v>
                </c:pt>
                <c:pt idx="55">
                  <c:v>94044</c:v>
                </c:pt>
                <c:pt idx="56">
                  <c:v>97628</c:v>
                </c:pt>
                <c:pt idx="57">
                  <c:v>101433</c:v>
                </c:pt>
                <c:pt idx="58">
                  <c:v>105373</c:v>
                </c:pt>
                <c:pt idx="59">
                  <c:v>109361</c:v>
                </c:pt>
                <c:pt idx="60">
                  <c:v>113280</c:v>
                </c:pt>
                <c:pt idx="61">
                  <c:v>116997</c:v>
                </c:pt>
                <c:pt idx="62">
                  <c:v>120568</c:v>
                </c:pt>
                <c:pt idx="63">
                  <c:v>124158</c:v>
                </c:pt>
                <c:pt idx="64">
                  <c:v>127869</c:v>
                </c:pt>
                <c:pt idx="65">
                  <c:v>131584</c:v>
                </c:pt>
                <c:pt idx="66">
                  <c:v>135779</c:v>
                </c:pt>
                <c:pt idx="67">
                  <c:v>139996</c:v>
                </c:pt>
                <c:pt idx="68">
                  <c:v>143989</c:v>
                </c:pt>
                <c:pt idx="69">
                  <c:v>148059</c:v>
                </c:pt>
                <c:pt idx="70">
                  <c:v>151518</c:v>
                </c:pt>
                <c:pt idx="71">
                  <c:v>154623</c:v>
                </c:pt>
                <c:pt idx="72">
                  <c:v>157559</c:v>
                </c:pt>
                <c:pt idx="73">
                  <c:v>160277</c:v>
                </c:pt>
                <c:pt idx="74">
                  <c:v>162699</c:v>
                </c:pt>
                <c:pt idx="75">
                  <c:v>164839</c:v>
                </c:pt>
                <c:pt idx="76">
                  <c:v>166645</c:v>
                </c:pt>
                <c:pt idx="77">
                  <c:v>168131</c:v>
                </c:pt>
                <c:pt idx="78">
                  <c:v>169409</c:v>
                </c:pt>
                <c:pt idx="79">
                  <c:v>170646</c:v>
                </c:pt>
                <c:pt idx="80">
                  <c:v>171943</c:v>
                </c:pt>
                <c:pt idx="81">
                  <c:v>173285</c:v>
                </c:pt>
                <c:pt idx="82">
                  <c:v>174600</c:v>
                </c:pt>
                <c:pt idx="83">
                  <c:v>175900</c:v>
                </c:pt>
                <c:pt idx="84">
                  <c:v>177167</c:v>
                </c:pt>
                <c:pt idx="85">
                  <c:v>178406</c:v>
                </c:pt>
                <c:pt idx="86">
                  <c:v>179576</c:v>
                </c:pt>
                <c:pt idx="87">
                  <c:v>180657</c:v>
                </c:pt>
                <c:pt idx="88">
                  <c:v>181679</c:v>
                </c:pt>
                <c:pt idx="89">
                  <c:v>182640</c:v>
                </c:pt>
                <c:pt idx="90">
                  <c:v>183506</c:v>
                </c:pt>
                <c:pt idx="91">
                  <c:v>184183</c:v>
                </c:pt>
                <c:pt idx="92">
                  <c:v>184640</c:v>
                </c:pt>
                <c:pt idx="93">
                  <c:v>184977</c:v>
                </c:pt>
                <c:pt idx="94">
                  <c:v>185270</c:v>
                </c:pt>
                <c:pt idx="95">
                  <c:v>185593</c:v>
                </c:pt>
                <c:pt idx="96">
                  <c:v>185885</c:v>
                </c:pt>
                <c:pt idx="97">
                  <c:v>186098</c:v>
                </c:pt>
                <c:pt idx="98">
                  <c:v>186211</c:v>
                </c:pt>
                <c:pt idx="99">
                  <c:v>186265</c:v>
                </c:pt>
                <c:pt idx="100">
                  <c:v>186280</c:v>
                </c:pt>
                <c:pt idx="101">
                  <c:v>186141</c:v>
                </c:pt>
                <c:pt idx="102">
                  <c:v>185829</c:v>
                </c:pt>
                <c:pt idx="103">
                  <c:v>185427</c:v>
                </c:pt>
                <c:pt idx="104">
                  <c:v>184993</c:v>
                </c:pt>
                <c:pt idx="105">
                  <c:v>184566</c:v>
                </c:pt>
                <c:pt idx="106">
                  <c:v>184149</c:v>
                </c:pt>
                <c:pt idx="107">
                  <c:v>183728</c:v>
                </c:pt>
                <c:pt idx="108">
                  <c:v>183351</c:v>
                </c:pt>
                <c:pt idx="109">
                  <c:v>183050</c:v>
                </c:pt>
                <c:pt idx="110">
                  <c:v>182858</c:v>
                </c:pt>
                <c:pt idx="111">
                  <c:v>182762</c:v>
                </c:pt>
                <c:pt idx="112">
                  <c:v>182746</c:v>
                </c:pt>
                <c:pt idx="113">
                  <c:v>182810</c:v>
                </c:pt>
                <c:pt idx="114">
                  <c:v>182926</c:v>
                </c:pt>
                <c:pt idx="115">
                  <c:v>183071</c:v>
                </c:pt>
                <c:pt idx="116">
                  <c:v>183248</c:v>
                </c:pt>
                <c:pt idx="117">
                  <c:v>183439</c:v>
                </c:pt>
                <c:pt idx="118">
                  <c:v>183640</c:v>
                </c:pt>
                <c:pt idx="119">
                  <c:v>183885</c:v>
                </c:pt>
                <c:pt idx="120">
                  <c:v>184154</c:v>
                </c:pt>
                <c:pt idx="121">
                  <c:v>184360</c:v>
                </c:pt>
                <c:pt idx="122">
                  <c:v>184463</c:v>
                </c:pt>
                <c:pt idx="123">
                  <c:v>184489</c:v>
                </c:pt>
                <c:pt idx="124">
                  <c:v>184510</c:v>
                </c:pt>
                <c:pt idx="125">
                  <c:v>184601</c:v>
                </c:pt>
                <c:pt idx="126">
                  <c:v>184638</c:v>
                </c:pt>
                <c:pt idx="127">
                  <c:v>184558</c:v>
                </c:pt>
                <c:pt idx="128">
                  <c:v>184487</c:v>
                </c:pt>
                <c:pt idx="129">
                  <c:v>184515</c:v>
                </c:pt>
                <c:pt idx="130">
                  <c:v>184721</c:v>
                </c:pt>
                <c:pt idx="131">
                  <c:v>185073</c:v>
                </c:pt>
                <c:pt idx="132">
                  <c:v>185468</c:v>
                </c:pt>
                <c:pt idx="133">
                  <c:v>185847</c:v>
                </c:pt>
                <c:pt idx="134">
                  <c:v>186066</c:v>
                </c:pt>
                <c:pt idx="135">
                  <c:v>186065</c:v>
                </c:pt>
                <c:pt idx="136">
                  <c:v>185842</c:v>
                </c:pt>
                <c:pt idx="137">
                  <c:v>185438</c:v>
                </c:pt>
                <c:pt idx="138">
                  <c:v>184865</c:v>
                </c:pt>
                <c:pt idx="139">
                  <c:v>184175</c:v>
                </c:pt>
                <c:pt idx="140">
                  <c:v>183422</c:v>
                </c:pt>
                <c:pt idx="141">
                  <c:v>182583</c:v>
                </c:pt>
                <c:pt idx="142">
                  <c:v>#N/A</c:v>
                </c:pt>
                <c:pt idx="143">
                  <c:v>181599</c:v>
                </c:pt>
                <c:pt idx="144">
                  <c:v>180468</c:v>
                </c:pt>
                <c:pt idx="145">
                  <c:v>179223</c:v>
                </c:pt>
                <c:pt idx="146">
                  <c:v>177879</c:v>
                </c:pt>
                <c:pt idx="147">
                  <c:v>176383</c:v>
                </c:pt>
                <c:pt idx="148">
                  <c:v>#N/A</c:v>
                </c:pt>
                <c:pt idx="149">
                  <c:v>174666</c:v>
                </c:pt>
                <c:pt idx="150">
                  <c:v>172725</c:v>
                </c:pt>
                <c:pt idx="151">
                  <c:v>170611</c:v>
                </c:pt>
                <c:pt idx="152">
                  <c:v>168395</c:v>
                </c:pt>
              </c:numCache>
            </c:numRef>
          </c:yVal>
          <c:smooth val="0"/>
          <c:extLst>
            <c:ext xmlns:c16="http://schemas.microsoft.com/office/drawing/2014/chart" uri="{C3380CC4-5D6E-409C-BE32-E72D297353CC}">
              <c16:uniqueId val="{00000003-B6A1-40D4-9D9E-F699541286E9}"/>
            </c:ext>
          </c:extLst>
        </c:ser>
        <c:ser>
          <c:idx val="10"/>
          <c:order val="4"/>
          <c:tx>
            <c:v>Measured 1972 to 2020</c:v>
          </c:tx>
          <c:spPr>
            <a:ln w="19050" cap="rnd">
              <a:solidFill>
                <a:srgbClr val="997300"/>
              </a:solidFill>
              <a:prstDash val="solid"/>
              <a:round/>
            </a:ln>
            <a:effectLst/>
          </c:spPr>
          <c:marker>
            <c:symbol val="none"/>
          </c:marker>
          <c:xVal>
            <c:numRef>
              <c:f>'Measured Change'!$J$3:$J$155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'Measured Change'!$P$3:$P$155</c:f>
              <c:numCache>
                <c:formatCode>General</c:formatCode>
                <c:ptCount val="153"/>
                <c:pt idx="0">
                  <c:v>0</c:v>
                </c:pt>
                <c:pt idx="1">
                  <c:v>210</c:v>
                </c:pt>
                <c:pt idx="2">
                  <c:v>409</c:v>
                </c:pt>
                <c:pt idx="3">
                  <c:v>614</c:v>
                </c:pt>
                <c:pt idx="4">
                  <c:v>839</c:v>
                </c:pt>
                <c:pt idx="5">
                  <c:v>1100</c:v>
                </c:pt>
                <c:pt idx="6">
                  <c:v>1379</c:v>
                </c:pt>
                <c:pt idx="7">
                  <c:v>1666</c:v>
                </c:pt>
                <c:pt idx="8">
                  <c:v>1987</c:v>
                </c:pt>
                <c:pt idx="9">
                  <c:v>2369.9838479999999</c:v>
                </c:pt>
                <c:pt idx="10">
                  <c:v>2841.7424930000002</c:v>
                </c:pt>
                <c:pt idx="11">
                  <c:v>3348.8344430000002</c:v>
                </c:pt>
                <c:pt idx="12">
                  <c:v>3872.5785799999999</c:v>
                </c:pt>
                <c:pt idx="13">
                  <c:v>4490.1718440000004</c:v>
                </c:pt>
                <c:pt idx="14">
                  <c:v>5278.2249700000002</c:v>
                </c:pt>
                <c:pt idx="15">
                  <c:v>6304.2787900000003</c:v>
                </c:pt>
                <c:pt idx="16">
                  <c:v>7553.8253999999997</c:v>
                </c:pt>
                <c:pt idx="17">
                  <c:v>8980.1813999999995</c:v>
                </c:pt>
                <c:pt idx="18">
                  <c:v>10575.5705</c:v>
                </c:pt>
                <c:pt idx="19">
                  <c:v>12360.009900000001</c:v>
                </c:pt>
                <c:pt idx="20">
                  <c:v>14340.9211</c:v>
                </c:pt>
                <c:pt idx="21">
                  <c:v>16458.4031</c:v>
                </c:pt>
                <c:pt idx="22">
                  <c:v>18684.546999999999</c:v>
                </c:pt>
                <c:pt idx="23">
                  <c:v>21073.966</c:v>
                </c:pt>
                <c:pt idx="24">
                  <c:v>23675.41</c:v>
                </c:pt>
                <c:pt idx="25">
                  <c:v>26519.755000000001</c:v>
                </c:pt>
                <c:pt idx="26">
                  <c:v>29565.052</c:v>
                </c:pt>
                <c:pt idx="27">
                  <c:v>32676.519</c:v>
                </c:pt>
                <c:pt idx="28">
                  <c:v>35770.091999999997</c:v>
                </c:pt>
                <c:pt idx="29">
                  <c:v>38908.479999999996</c:v>
                </c:pt>
                <c:pt idx="30">
                  <c:v>42080.404999999999</c:v>
                </c:pt>
                <c:pt idx="31">
                  <c:v>45246.43</c:v>
                </c:pt>
                <c:pt idx="32">
                  <c:v>48356.83</c:v>
                </c:pt>
                <c:pt idx="33">
                  <c:v>51373.62</c:v>
                </c:pt>
                <c:pt idx="34">
                  <c:v>54304.03</c:v>
                </c:pt>
                <c:pt idx="35">
                  <c:v>57194.82</c:v>
                </c:pt>
                <c:pt idx="36">
                  <c:v>60059.69</c:v>
                </c:pt>
                <c:pt idx="37">
                  <c:v>62880.29</c:v>
                </c:pt>
                <c:pt idx="38">
                  <c:v>65633.08</c:v>
                </c:pt>
                <c:pt idx="39">
                  <c:v>68240.760000000009</c:v>
                </c:pt>
                <c:pt idx="40">
                  <c:v>70702.48000000001</c:v>
                </c:pt>
                <c:pt idx="41">
                  <c:v>73100.679999999993</c:v>
                </c:pt>
                <c:pt idx="42">
                  <c:v>75474.83</c:v>
                </c:pt>
                <c:pt idx="43">
                  <c:v>77862.38</c:v>
                </c:pt>
                <c:pt idx="44">
                  <c:v>80257.2</c:v>
                </c:pt>
                <c:pt idx="45">
                  <c:v>82682.06</c:v>
                </c:pt>
                <c:pt idx="46">
                  <c:v>85122.67</c:v>
                </c:pt>
                <c:pt idx="47">
                  <c:v>87583.81</c:v>
                </c:pt>
                <c:pt idx="48">
                  <c:v>90137.17</c:v>
                </c:pt>
                <c:pt idx="49">
                  <c:v>92885</c:v>
                </c:pt>
                <c:pt idx="50">
                  <c:v>95850.3</c:v>
                </c:pt>
                <c:pt idx="51">
                  <c:v>99033.2</c:v>
                </c:pt>
                <c:pt idx="52">
                  <c:v>102392.8</c:v>
                </c:pt>
                <c:pt idx="53">
                  <c:v>105914.8</c:v>
                </c:pt>
                <c:pt idx="54">
                  <c:v>109621.5</c:v>
                </c:pt>
                <c:pt idx="55">
                  <c:v>113509.5</c:v>
                </c:pt>
                <c:pt idx="56">
                  <c:v>117645.5</c:v>
                </c:pt>
                <c:pt idx="57">
                  <c:v>122052.70000000001</c:v>
                </c:pt>
                <c:pt idx="58">
                  <c:v>126642</c:v>
                </c:pt>
                <c:pt idx="59">
                  <c:v>131324.1</c:v>
                </c:pt>
                <c:pt idx="60">
                  <c:v>135999.70000000001</c:v>
                </c:pt>
                <c:pt idx="61">
                  <c:v>140542.79999999999</c:v>
                </c:pt>
                <c:pt idx="62">
                  <c:v>145022.6</c:v>
                </c:pt>
                <c:pt idx="63">
                  <c:v>149580.29999999999</c:v>
                </c:pt>
                <c:pt idx="64">
                  <c:v>154078.79999999999</c:v>
                </c:pt>
                <c:pt idx="65">
                  <c:v>161146</c:v>
                </c:pt>
              </c:numCache>
            </c:numRef>
          </c:yVal>
          <c:smooth val="0"/>
          <c:extLst>
            <c:ext xmlns:c16="http://schemas.microsoft.com/office/drawing/2014/chart" uri="{C3380CC4-5D6E-409C-BE32-E72D297353CC}">
              <c16:uniqueId val="{00000004-B6A1-40D4-9D9E-F699541286E9}"/>
            </c:ext>
          </c:extLst>
        </c:ser>
        <c:ser>
          <c:idx val="5"/>
          <c:order val="5"/>
          <c:tx>
            <c:v>HMS 1972 to 1983</c:v>
          </c:tx>
          <c:spPr>
            <a:ln w="19050" cap="rnd">
              <a:solidFill>
                <a:schemeClr val="accent6"/>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hr_HMS2916'!$M$3:$M$155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6585</c:v>
                </c:pt>
                <c:pt idx="17">
                  <c:v>6717</c:v>
                </c:pt>
                <c:pt idx="18">
                  <c:v>6866</c:v>
                </c:pt>
                <c:pt idx="19">
                  <c:v>7035</c:v>
                </c:pt>
                <c:pt idx="20">
                  <c:v>7223</c:v>
                </c:pt>
                <c:pt idx="21">
                  <c:v>7428</c:v>
                </c:pt>
                <c:pt idx="22">
                  <c:v>7649</c:v>
                </c:pt>
                <c:pt idx="23">
                  <c:v>7891</c:v>
                </c:pt>
                <c:pt idx="24">
                  <c:v>8159</c:v>
                </c:pt>
                <c:pt idx="25">
                  <c:v>8456</c:v>
                </c:pt>
                <c:pt idx="26">
                  <c:v>8784</c:v>
                </c:pt>
                <c:pt idx="27">
                  <c:v>9140</c:v>
                </c:pt>
                <c:pt idx="28">
                  <c:v>9522</c:v>
                </c:pt>
                <c:pt idx="29">
                  <c:v>9931</c:v>
                </c:pt>
                <c:pt idx="30">
                  <c:v>10364</c:v>
                </c:pt>
                <c:pt idx="31">
                  <c:v>10824</c:v>
                </c:pt>
                <c:pt idx="32">
                  <c:v>11310</c:v>
                </c:pt>
                <c:pt idx="33">
                  <c:v>11821</c:v>
                </c:pt>
                <c:pt idx="34">
                  <c:v>12356</c:v>
                </c:pt>
                <c:pt idx="35">
                  <c:v>12912</c:v>
                </c:pt>
                <c:pt idx="36">
                  <c:v>13492</c:v>
                </c:pt>
                <c:pt idx="37">
                  <c:v>14098</c:v>
                </c:pt>
                <c:pt idx="38">
                  <c:v>14725</c:v>
                </c:pt>
                <c:pt idx="39">
                  <c:v>15370</c:v>
                </c:pt>
                <c:pt idx="40">
                  <c:v>16029</c:v>
                </c:pt>
                <c:pt idx="41">
                  <c:v>16701</c:v>
                </c:pt>
                <c:pt idx="42">
                  <c:v>17388</c:v>
                </c:pt>
                <c:pt idx="43">
                  <c:v>18093</c:v>
                </c:pt>
                <c:pt idx="44">
                  <c:v>18818</c:v>
                </c:pt>
                <c:pt idx="45">
                  <c:v>19565</c:v>
                </c:pt>
                <c:pt idx="46">
                  <c:v>20329</c:v>
                </c:pt>
                <c:pt idx="47">
                  <c:v>21109</c:v>
                </c:pt>
                <c:pt idx="48">
                  <c:v>21912</c:v>
                </c:pt>
                <c:pt idx="49">
                  <c:v>22745</c:v>
                </c:pt>
                <c:pt idx="50">
                  <c:v>23616</c:v>
                </c:pt>
                <c:pt idx="51">
                  <c:v>24524</c:v>
                </c:pt>
                <c:pt idx="52">
                  <c:v>25466</c:v>
                </c:pt>
                <c:pt idx="53">
                  <c:v>26440</c:v>
                </c:pt>
                <c:pt idx="54">
                  <c:v>27444</c:v>
                </c:pt>
                <c:pt idx="55">
                  <c:v>28477</c:v>
                </c:pt>
                <c:pt idx="56">
                  <c:v>29544</c:v>
                </c:pt>
                <c:pt idx="57">
                  <c:v>30646</c:v>
                </c:pt>
                <c:pt idx="58">
                  <c:v>31775</c:v>
                </c:pt>
                <c:pt idx="59">
                  <c:v>32923</c:v>
                </c:pt>
                <c:pt idx="60">
                  <c:v>34083</c:v>
                </c:pt>
                <c:pt idx="61">
                  <c:v>35243</c:v>
                </c:pt>
                <c:pt idx="62">
                  <c:v>36409</c:v>
                </c:pt>
                <c:pt idx="63">
                  <c:v>37595</c:v>
                </c:pt>
                <c:pt idx="64">
                  <c:v>38817</c:v>
                </c:pt>
                <c:pt idx="65">
                  <c:v>40080</c:v>
                </c:pt>
                <c:pt idx="66">
                  <c:v>41345</c:v>
                </c:pt>
                <c:pt idx="67">
                  <c:v>42562</c:v>
                </c:pt>
                <c:pt idx="68">
                  <c:v>43713</c:v>
                </c:pt>
                <c:pt idx="69">
                  <c:v>44775</c:v>
                </c:pt>
                <c:pt idx="70">
                  <c:v>45744</c:v>
                </c:pt>
                <c:pt idx="71">
                  <c:v>46600</c:v>
                </c:pt>
                <c:pt idx="72">
                  <c:v>47339</c:v>
                </c:pt>
                <c:pt idx="73">
                  <c:v>47980</c:v>
                </c:pt>
                <c:pt idx="74">
                  <c:v>48550</c:v>
                </c:pt>
                <c:pt idx="75">
                  <c:v>49056</c:v>
                </c:pt>
                <c:pt idx="76">
                  <c:v>49504</c:v>
                </c:pt>
                <c:pt idx="77">
                  <c:v>49916</c:v>
                </c:pt>
                <c:pt idx="78">
                  <c:v>50309</c:v>
                </c:pt>
                <c:pt idx="79">
                  <c:v>50698</c:v>
                </c:pt>
                <c:pt idx="80">
                  <c:v>51077</c:v>
                </c:pt>
                <c:pt idx="81">
                  <c:v>51445</c:v>
                </c:pt>
                <c:pt idx="82">
                  <c:v>51784</c:v>
                </c:pt>
                <c:pt idx="83">
                  <c:v>52087</c:v>
                </c:pt>
                <c:pt idx="84">
                  <c:v>52371</c:v>
                </c:pt>
                <c:pt idx="85">
                  <c:v>52642</c:v>
                </c:pt>
                <c:pt idx="86">
                  <c:v>52901</c:v>
                </c:pt>
                <c:pt idx="87">
                  <c:v>53128</c:v>
                </c:pt>
                <c:pt idx="88">
                  <c:v>53293</c:v>
                </c:pt>
                <c:pt idx="89">
                  <c:v>53424</c:v>
                </c:pt>
                <c:pt idx="90">
                  <c:v>53540</c:v>
                </c:pt>
                <c:pt idx="91">
                  <c:v>53647</c:v>
                </c:pt>
                <c:pt idx="92">
                  <c:v>53746</c:v>
                </c:pt>
                <c:pt idx="93">
                  <c:v>53831</c:v>
                </c:pt>
                <c:pt idx="94">
                  <c:v>53902</c:v>
                </c:pt>
                <c:pt idx="95">
                  <c:v>53966</c:v>
                </c:pt>
                <c:pt idx="96">
                  <c:v>54026</c:v>
                </c:pt>
                <c:pt idx="97">
                  <c:v>54078</c:v>
                </c:pt>
                <c:pt idx="98">
                  <c:v>54121</c:v>
                </c:pt>
                <c:pt idx="99">
                  <c:v>54158</c:v>
                </c:pt>
                <c:pt idx="100">
                  <c:v>54194</c:v>
                </c:pt>
                <c:pt idx="101">
                  <c:v>54228</c:v>
                </c:pt>
                <c:pt idx="102">
                  <c:v>54263</c:v>
                </c:pt>
                <c:pt idx="103">
                  <c:v>54299</c:v>
                </c:pt>
                <c:pt idx="104">
                  <c:v>54332</c:v>
                </c:pt>
                <c:pt idx="105">
                  <c:v>54366</c:v>
                </c:pt>
                <c:pt idx="106">
                  <c:v>54400</c:v>
                </c:pt>
                <c:pt idx="107">
                  <c:v>54433</c:v>
                </c:pt>
                <c:pt idx="108">
                  <c:v>54465</c:v>
                </c:pt>
                <c:pt idx="109">
                  <c:v>54498</c:v>
                </c:pt>
                <c:pt idx="110">
                  <c:v>54529</c:v>
                </c:pt>
                <c:pt idx="111">
                  <c:v>54560</c:v>
                </c:pt>
                <c:pt idx="112">
                  <c:v>54590</c:v>
                </c:pt>
                <c:pt idx="113">
                  <c:v>54618</c:v>
                </c:pt>
                <c:pt idx="114">
                  <c:v>54646</c:v>
                </c:pt>
                <c:pt idx="115">
                  <c:v>54672</c:v>
                </c:pt>
                <c:pt idx="116">
                  <c:v>54695</c:v>
                </c:pt>
                <c:pt idx="117">
                  <c:v>54714</c:v>
                </c:pt>
                <c:pt idx="118">
                  <c:v>54728</c:v>
                </c:pt>
                <c:pt idx="119">
                  <c:v>54729</c:v>
                </c:pt>
                <c:pt idx="120">
                  <c:v>54729</c:v>
                </c:pt>
                <c:pt idx="121">
                  <c:v>54729</c:v>
                </c:pt>
                <c:pt idx="122">
                  <c:v>54729</c:v>
                </c:pt>
                <c:pt idx="123">
                  <c:v>54729</c:v>
                </c:pt>
                <c:pt idx="124">
                  <c:v>54730</c:v>
                </c:pt>
                <c:pt idx="125">
                  <c:v>54729</c:v>
                </c:pt>
                <c:pt idx="126">
                  <c:v>54730</c:v>
                </c:pt>
                <c:pt idx="127">
                  <c:v>54730</c:v>
                </c:pt>
                <c:pt idx="128">
                  <c:v>54729</c:v>
                </c:pt>
                <c:pt idx="129">
                  <c:v>54730</c:v>
                </c:pt>
                <c:pt idx="130">
                  <c:v>54730</c:v>
                </c:pt>
                <c:pt idx="131">
                  <c:v>54729</c:v>
                </c:pt>
                <c:pt idx="132">
                  <c:v>54730</c:v>
                </c:pt>
                <c:pt idx="133">
                  <c:v>54730</c:v>
                </c:pt>
                <c:pt idx="134">
                  <c:v>54729</c:v>
                </c:pt>
                <c:pt idx="135">
                  <c:v>54729</c:v>
                </c:pt>
                <c:pt idx="136">
                  <c:v>54730</c:v>
                </c:pt>
                <c:pt idx="137">
                  <c:v>54730</c:v>
                </c:pt>
                <c:pt idx="138">
                  <c:v>54730</c:v>
                </c:pt>
                <c:pt idx="139">
                  <c:v>54730</c:v>
                </c:pt>
                <c:pt idx="140">
                  <c:v>54729</c:v>
                </c:pt>
                <c:pt idx="141">
                  <c:v>54729</c:v>
                </c:pt>
                <c:pt idx="142">
                  <c:v>54730</c:v>
                </c:pt>
                <c:pt idx="143">
                  <c:v>54729</c:v>
                </c:pt>
                <c:pt idx="144">
                  <c:v>54729</c:v>
                </c:pt>
                <c:pt idx="145">
                  <c:v>54729</c:v>
                </c:pt>
                <c:pt idx="146">
                  <c:v>54730</c:v>
                </c:pt>
                <c:pt idx="147">
                  <c:v>54730</c:v>
                </c:pt>
                <c:pt idx="148">
                  <c:v>54729</c:v>
                </c:pt>
                <c:pt idx="149">
                  <c:v>54730</c:v>
                </c:pt>
                <c:pt idx="150">
                  <c:v>53766</c:v>
                </c:pt>
                <c:pt idx="151">
                  <c:v>53766</c:v>
                </c:pt>
                <c:pt idx="152">
                  <c:v>53766</c:v>
                </c:pt>
              </c:numCache>
            </c:numRef>
          </c:yVal>
          <c:smooth val="0"/>
          <c:extLst>
            <c:ext xmlns:c16="http://schemas.microsoft.com/office/drawing/2014/chart" uri="{C3380CC4-5D6E-409C-BE32-E72D297353CC}">
              <c16:uniqueId val="{00000005-B6A1-40D4-9D9E-F699541286E9}"/>
            </c:ext>
          </c:extLst>
        </c:ser>
        <c:ser>
          <c:idx val="6"/>
          <c:order val="6"/>
          <c:tx>
            <c:v>HMS 1972 to 1993</c:v>
          </c:tx>
          <c:spPr>
            <a:ln w="19050" cap="rnd">
              <a:solidFill>
                <a:schemeClr val="accent4"/>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hr_HMS2916'!$N$3:$N$155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7648</c:v>
                </c:pt>
                <c:pt idx="17">
                  <c:v>9141</c:v>
                </c:pt>
                <c:pt idx="18">
                  <c:v>10840</c:v>
                </c:pt>
                <c:pt idx="19">
                  <c:v>12754</c:v>
                </c:pt>
                <c:pt idx="20">
                  <c:v>14893</c:v>
                </c:pt>
                <c:pt idx="21">
                  <c:v>16284</c:v>
                </c:pt>
                <c:pt idx="22">
                  <c:v>16775</c:v>
                </c:pt>
                <c:pt idx="23">
                  <c:v>17313</c:v>
                </c:pt>
                <c:pt idx="24">
                  <c:v>17907</c:v>
                </c:pt>
                <c:pt idx="25">
                  <c:v>18567</c:v>
                </c:pt>
                <c:pt idx="26">
                  <c:v>19296</c:v>
                </c:pt>
                <c:pt idx="27">
                  <c:v>20086</c:v>
                </c:pt>
                <c:pt idx="28">
                  <c:v>20935</c:v>
                </c:pt>
                <c:pt idx="29">
                  <c:v>21842</c:v>
                </c:pt>
                <c:pt idx="30">
                  <c:v>22804</c:v>
                </c:pt>
                <c:pt idx="31">
                  <c:v>23825</c:v>
                </c:pt>
                <c:pt idx="32">
                  <c:v>24905</c:v>
                </c:pt>
                <c:pt idx="33">
                  <c:v>26041</c:v>
                </c:pt>
                <c:pt idx="34">
                  <c:v>27228</c:v>
                </c:pt>
                <c:pt idx="35">
                  <c:v>28463</c:v>
                </c:pt>
                <c:pt idx="36">
                  <c:v>29752</c:v>
                </c:pt>
                <c:pt idx="37">
                  <c:v>31096</c:v>
                </c:pt>
                <c:pt idx="38">
                  <c:v>32489</c:v>
                </c:pt>
                <c:pt idx="39">
                  <c:v>33921</c:v>
                </c:pt>
                <c:pt idx="40">
                  <c:v>35385</c:v>
                </c:pt>
                <c:pt idx="41">
                  <c:v>36877</c:v>
                </c:pt>
                <c:pt idx="42">
                  <c:v>38404</c:v>
                </c:pt>
                <c:pt idx="43">
                  <c:v>39969</c:v>
                </c:pt>
                <c:pt idx="44">
                  <c:v>41579</c:v>
                </c:pt>
                <c:pt idx="45">
                  <c:v>43237</c:v>
                </c:pt>
                <c:pt idx="46">
                  <c:v>44934</c:v>
                </c:pt>
                <c:pt idx="47">
                  <c:v>46667</c:v>
                </c:pt>
                <c:pt idx="48">
                  <c:v>48450</c:v>
                </c:pt>
                <c:pt idx="49">
                  <c:v>50300</c:v>
                </c:pt>
                <c:pt idx="50">
                  <c:v>52233</c:v>
                </c:pt>
                <c:pt idx="51">
                  <c:v>54251</c:v>
                </c:pt>
                <c:pt idx="52">
                  <c:v>56343</c:v>
                </c:pt>
                <c:pt idx="53">
                  <c:v>58505</c:v>
                </c:pt>
                <c:pt idx="54">
                  <c:v>60735</c:v>
                </c:pt>
                <c:pt idx="55">
                  <c:v>63029</c:v>
                </c:pt>
                <c:pt idx="56">
                  <c:v>65399</c:v>
                </c:pt>
                <c:pt idx="57">
                  <c:v>67846</c:v>
                </c:pt>
                <c:pt idx="58">
                  <c:v>70353</c:v>
                </c:pt>
                <c:pt idx="59">
                  <c:v>72903</c:v>
                </c:pt>
                <c:pt idx="60">
                  <c:v>75479</c:v>
                </c:pt>
                <c:pt idx="61">
                  <c:v>78057</c:v>
                </c:pt>
                <c:pt idx="62">
                  <c:v>80644</c:v>
                </c:pt>
                <c:pt idx="63">
                  <c:v>83265</c:v>
                </c:pt>
                <c:pt idx="64">
                  <c:v>85949</c:v>
                </c:pt>
                <c:pt idx="65">
                  <c:v>88707</c:v>
                </c:pt>
                <c:pt idx="66">
                  <c:v>91485</c:v>
                </c:pt>
                <c:pt idx="67">
                  <c:v>94192</c:v>
                </c:pt>
                <c:pt idx="68">
                  <c:v>96802</c:v>
                </c:pt>
                <c:pt idx="69">
                  <c:v>99246</c:v>
                </c:pt>
                <c:pt idx="70">
                  <c:v>101498</c:v>
                </c:pt>
                <c:pt idx="71">
                  <c:v>103535</c:v>
                </c:pt>
                <c:pt idx="72">
                  <c:v>105380</c:v>
                </c:pt>
                <c:pt idx="73">
                  <c:v>107058</c:v>
                </c:pt>
                <c:pt idx="74">
                  <c:v>108614</c:v>
                </c:pt>
                <c:pt idx="75">
                  <c:v>110045</c:v>
                </c:pt>
                <c:pt idx="76">
                  <c:v>111349</c:v>
                </c:pt>
                <c:pt idx="77">
                  <c:v>112540</c:v>
                </c:pt>
                <c:pt idx="78">
                  <c:v>113670</c:v>
                </c:pt>
                <c:pt idx="79">
                  <c:v>114779</c:v>
                </c:pt>
                <c:pt idx="80">
                  <c:v>115855</c:v>
                </c:pt>
                <c:pt idx="81">
                  <c:v>116889</c:v>
                </c:pt>
                <c:pt idx="82">
                  <c:v>117866</c:v>
                </c:pt>
                <c:pt idx="83">
                  <c:v>118768</c:v>
                </c:pt>
                <c:pt idx="84">
                  <c:v>119596</c:v>
                </c:pt>
                <c:pt idx="85">
                  <c:v>120356</c:v>
                </c:pt>
                <c:pt idx="86">
                  <c:v>121062</c:v>
                </c:pt>
                <c:pt idx="87">
                  <c:v>121703</c:v>
                </c:pt>
                <c:pt idx="88">
                  <c:v>122241</c:v>
                </c:pt>
                <c:pt idx="89">
                  <c:v>122717</c:v>
                </c:pt>
                <c:pt idx="90">
                  <c:v>123168</c:v>
                </c:pt>
                <c:pt idx="91">
                  <c:v>123601</c:v>
                </c:pt>
                <c:pt idx="92">
                  <c:v>124026</c:v>
                </c:pt>
                <c:pt idx="93">
                  <c:v>124431</c:v>
                </c:pt>
                <c:pt idx="94">
                  <c:v>124820</c:v>
                </c:pt>
                <c:pt idx="95">
                  <c:v>125193</c:v>
                </c:pt>
                <c:pt idx="96">
                  <c:v>125551</c:v>
                </c:pt>
                <c:pt idx="97">
                  <c:v>125893</c:v>
                </c:pt>
                <c:pt idx="98">
                  <c:v>126221</c:v>
                </c:pt>
                <c:pt idx="99">
                  <c:v>126531</c:v>
                </c:pt>
                <c:pt idx="100">
                  <c:v>126823</c:v>
                </c:pt>
                <c:pt idx="101">
                  <c:v>127080</c:v>
                </c:pt>
                <c:pt idx="102">
                  <c:v>127312</c:v>
                </c:pt>
                <c:pt idx="103">
                  <c:v>127527</c:v>
                </c:pt>
                <c:pt idx="104">
                  <c:v>127720</c:v>
                </c:pt>
                <c:pt idx="105">
                  <c:v>127908</c:v>
                </c:pt>
                <c:pt idx="106">
                  <c:v>128094</c:v>
                </c:pt>
                <c:pt idx="107">
                  <c:v>128276</c:v>
                </c:pt>
                <c:pt idx="108">
                  <c:v>128454</c:v>
                </c:pt>
                <c:pt idx="109">
                  <c:v>128634</c:v>
                </c:pt>
                <c:pt idx="110">
                  <c:v>128811</c:v>
                </c:pt>
                <c:pt idx="111">
                  <c:v>128987</c:v>
                </c:pt>
                <c:pt idx="112">
                  <c:v>129162</c:v>
                </c:pt>
                <c:pt idx="113">
                  <c:v>129333</c:v>
                </c:pt>
                <c:pt idx="114">
                  <c:v>129500</c:v>
                </c:pt>
                <c:pt idx="115">
                  <c:v>129660</c:v>
                </c:pt>
                <c:pt idx="116">
                  <c:v>129812</c:v>
                </c:pt>
                <c:pt idx="117">
                  <c:v>129959</c:v>
                </c:pt>
                <c:pt idx="118">
                  <c:v>130097</c:v>
                </c:pt>
                <c:pt idx="119">
                  <c:v>130221</c:v>
                </c:pt>
                <c:pt idx="120">
                  <c:v>130340</c:v>
                </c:pt>
                <c:pt idx="121">
                  <c:v>130452</c:v>
                </c:pt>
                <c:pt idx="122">
                  <c:v>130558</c:v>
                </c:pt>
                <c:pt idx="123">
                  <c:v>130657</c:v>
                </c:pt>
                <c:pt idx="124">
                  <c:v>130751</c:v>
                </c:pt>
                <c:pt idx="125">
                  <c:v>130837</c:v>
                </c:pt>
                <c:pt idx="126">
                  <c:v>130911</c:v>
                </c:pt>
                <c:pt idx="127">
                  <c:v>130944</c:v>
                </c:pt>
                <c:pt idx="128">
                  <c:v>130949</c:v>
                </c:pt>
                <c:pt idx="129">
                  <c:v>130948</c:v>
                </c:pt>
                <c:pt idx="130">
                  <c:v>130948</c:v>
                </c:pt>
                <c:pt idx="131">
                  <c:v>130949</c:v>
                </c:pt>
                <c:pt idx="132">
                  <c:v>130948</c:v>
                </c:pt>
                <c:pt idx="133">
                  <c:v>130948</c:v>
                </c:pt>
                <c:pt idx="134">
                  <c:v>130949</c:v>
                </c:pt>
                <c:pt idx="135">
                  <c:v>130949</c:v>
                </c:pt>
                <c:pt idx="136">
                  <c:v>130948</c:v>
                </c:pt>
                <c:pt idx="137">
                  <c:v>130948</c:v>
                </c:pt>
                <c:pt idx="138">
                  <c:v>130948</c:v>
                </c:pt>
                <c:pt idx="139">
                  <c:v>130948</c:v>
                </c:pt>
                <c:pt idx="140">
                  <c:v>130949</c:v>
                </c:pt>
                <c:pt idx="141">
                  <c:v>130949</c:v>
                </c:pt>
                <c:pt idx="142">
                  <c:v>130948</c:v>
                </c:pt>
                <c:pt idx="143">
                  <c:v>130949</c:v>
                </c:pt>
                <c:pt idx="144">
                  <c:v>130949</c:v>
                </c:pt>
                <c:pt idx="145">
                  <c:v>130949</c:v>
                </c:pt>
                <c:pt idx="146">
                  <c:v>130948</c:v>
                </c:pt>
                <c:pt idx="147">
                  <c:v>130948</c:v>
                </c:pt>
                <c:pt idx="148">
                  <c:v>130949</c:v>
                </c:pt>
                <c:pt idx="149">
                  <c:v>130948</c:v>
                </c:pt>
                <c:pt idx="150">
                  <c:v>130949</c:v>
                </c:pt>
                <c:pt idx="151">
                  <c:v>130948</c:v>
                </c:pt>
                <c:pt idx="152">
                  <c:v>130949</c:v>
                </c:pt>
              </c:numCache>
            </c:numRef>
          </c:yVal>
          <c:smooth val="0"/>
          <c:extLst>
            <c:ext xmlns:c16="http://schemas.microsoft.com/office/drawing/2014/chart" uri="{C3380CC4-5D6E-409C-BE32-E72D297353CC}">
              <c16:uniqueId val="{00000006-B6A1-40D4-9D9E-F699541286E9}"/>
            </c:ext>
          </c:extLst>
        </c:ser>
        <c:ser>
          <c:idx val="0"/>
          <c:order val="7"/>
          <c:tx>
            <c:v>HMS 1972 to 2000</c:v>
          </c:tx>
          <c:spPr>
            <a:ln w="19050" cap="rnd">
              <a:solidFill>
                <a:schemeClr val="accent3"/>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hr_HMS2916'!$O$3:$O$155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7648</c:v>
                </c:pt>
                <c:pt idx="17">
                  <c:v>9141</c:v>
                </c:pt>
                <c:pt idx="18">
                  <c:v>10840</c:v>
                </c:pt>
                <c:pt idx="19">
                  <c:v>12754</c:v>
                </c:pt>
                <c:pt idx="20">
                  <c:v>14893</c:v>
                </c:pt>
                <c:pt idx="21">
                  <c:v>17223</c:v>
                </c:pt>
                <c:pt idx="22">
                  <c:v>19736</c:v>
                </c:pt>
                <c:pt idx="23">
                  <c:v>20716</c:v>
                </c:pt>
                <c:pt idx="24">
                  <c:v>21455</c:v>
                </c:pt>
                <c:pt idx="25">
                  <c:v>22277</c:v>
                </c:pt>
                <c:pt idx="26">
                  <c:v>23183</c:v>
                </c:pt>
                <c:pt idx="27">
                  <c:v>24166</c:v>
                </c:pt>
                <c:pt idx="28">
                  <c:v>25222</c:v>
                </c:pt>
                <c:pt idx="29">
                  <c:v>26350</c:v>
                </c:pt>
                <c:pt idx="30">
                  <c:v>27547</c:v>
                </c:pt>
                <c:pt idx="31">
                  <c:v>28816</c:v>
                </c:pt>
                <c:pt idx="32">
                  <c:v>30159</c:v>
                </c:pt>
                <c:pt idx="33">
                  <c:v>31572</c:v>
                </c:pt>
                <c:pt idx="34">
                  <c:v>33048</c:v>
                </c:pt>
                <c:pt idx="35">
                  <c:v>34585</c:v>
                </c:pt>
                <c:pt idx="36">
                  <c:v>36188</c:v>
                </c:pt>
                <c:pt idx="37">
                  <c:v>37860</c:v>
                </c:pt>
                <c:pt idx="38">
                  <c:v>39592</c:v>
                </c:pt>
                <c:pt idx="39">
                  <c:v>41373</c:v>
                </c:pt>
                <c:pt idx="40">
                  <c:v>43194</c:v>
                </c:pt>
                <c:pt idx="41">
                  <c:v>45050</c:v>
                </c:pt>
                <c:pt idx="42">
                  <c:v>46949</c:v>
                </c:pt>
                <c:pt idx="43">
                  <c:v>48896</c:v>
                </c:pt>
                <c:pt idx="44">
                  <c:v>50897</c:v>
                </c:pt>
                <c:pt idx="45">
                  <c:v>52960</c:v>
                </c:pt>
                <c:pt idx="46">
                  <c:v>55071</c:v>
                </c:pt>
                <c:pt idx="47">
                  <c:v>57226</c:v>
                </c:pt>
                <c:pt idx="48">
                  <c:v>59444</c:v>
                </c:pt>
                <c:pt idx="49">
                  <c:v>61745</c:v>
                </c:pt>
                <c:pt idx="50">
                  <c:v>64149</c:v>
                </c:pt>
                <c:pt idx="51">
                  <c:v>66659</c:v>
                </c:pt>
                <c:pt idx="52">
                  <c:v>69261</c:v>
                </c:pt>
                <c:pt idx="53">
                  <c:v>71951</c:v>
                </c:pt>
                <c:pt idx="54">
                  <c:v>74724</c:v>
                </c:pt>
                <c:pt idx="55">
                  <c:v>77577</c:v>
                </c:pt>
                <c:pt idx="56">
                  <c:v>80524</c:v>
                </c:pt>
                <c:pt idx="57">
                  <c:v>83568</c:v>
                </c:pt>
                <c:pt idx="58">
                  <c:v>86686</c:v>
                </c:pt>
                <c:pt idx="59">
                  <c:v>89858</c:v>
                </c:pt>
                <c:pt idx="60">
                  <c:v>93062</c:v>
                </c:pt>
                <c:pt idx="61">
                  <c:v>96268</c:v>
                </c:pt>
                <c:pt idx="62">
                  <c:v>99487</c:v>
                </c:pt>
                <c:pt idx="63">
                  <c:v>102753</c:v>
                </c:pt>
                <c:pt idx="64">
                  <c:v>106101</c:v>
                </c:pt>
                <c:pt idx="65">
                  <c:v>109543</c:v>
                </c:pt>
                <c:pt idx="66">
                  <c:v>113012</c:v>
                </c:pt>
                <c:pt idx="67">
                  <c:v>116393</c:v>
                </c:pt>
                <c:pt idx="68">
                  <c:v>119642</c:v>
                </c:pt>
                <c:pt idx="69">
                  <c:v>122684</c:v>
                </c:pt>
                <c:pt idx="70">
                  <c:v>125505</c:v>
                </c:pt>
                <c:pt idx="71">
                  <c:v>128080</c:v>
                </c:pt>
                <c:pt idx="72">
                  <c:v>130425</c:v>
                </c:pt>
                <c:pt idx="73">
                  <c:v>132567</c:v>
                </c:pt>
                <c:pt idx="74">
                  <c:v>134533</c:v>
                </c:pt>
                <c:pt idx="75">
                  <c:v>136334</c:v>
                </c:pt>
                <c:pt idx="76">
                  <c:v>137969</c:v>
                </c:pt>
                <c:pt idx="77">
                  <c:v>139453</c:v>
                </c:pt>
                <c:pt idx="78">
                  <c:v>140840</c:v>
                </c:pt>
                <c:pt idx="79">
                  <c:v>142158</c:v>
                </c:pt>
                <c:pt idx="80">
                  <c:v>143397</c:v>
                </c:pt>
                <c:pt idx="81">
                  <c:v>144576</c:v>
                </c:pt>
                <c:pt idx="82">
                  <c:v>145686</c:v>
                </c:pt>
                <c:pt idx="83">
                  <c:v>146713</c:v>
                </c:pt>
                <c:pt idx="84">
                  <c:v>147659</c:v>
                </c:pt>
                <c:pt idx="85">
                  <c:v>148529</c:v>
                </c:pt>
                <c:pt idx="86">
                  <c:v>149337</c:v>
                </c:pt>
                <c:pt idx="87">
                  <c:v>150063</c:v>
                </c:pt>
                <c:pt idx="88">
                  <c:v>150672</c:v>
                </c:pt>
                <c:pt idx="89">
                  <c:v>151207</c:v>
                </c:pt>
                <c:pt idx="90">
                  <c:v>151712</c:v>
                </c:pt>
                <c:pt idx="91">
                  <c:v>152197</c:v>
                </c:pt>
                <c:pt idx="92">
                  <c:v>152669</c:v>
                </c:pt>
                <c:pt idx="93">
                  <c:v>153118</c:v>
                </c:pt>
                <c:pt idx="94">
                  <c:v>153542</c:v>
                </c:pt>
                <c:pt idx="95">
                  <c:v>153940</c:v>
                </c:pt>
                <c:pt idx="96">
                  <c:v>154303</c:v>
                </c:pt>
                <c:pt idx="97">
                  <c:v>154646</c:v>
                </c:pt>
                <c:pt idx="98">
                  <c:v>154973</c:v>
                </c:pt>
                <c:pt idx="99">
                  <c:v>155283</c:v>
                </c:pt>
                <c:pt idx="100">
                  <c:v>155575</c:v>
                </c:pt>
                <c:pt idx="101">
                  <c:v>155832</c:v>
                </c:pt>
                <c:pt idx="102">
                  <c:v>156065</c:v>
                </c:pt>
                <c:pt idx="103">
                  <c:v>156279</c:v>
                </c:pt>
                <c:pt idx="104">
                  <c:v>156472</c:v>
                </c:pt>
                <c:pt idx="105">
                  <c:v>156660</c:v>
                </c:pt>
                <c:pt idx="106">
                  <c:v>156846</c:v>
                </c:pt>
                <c:pt idx="107">
                  <c:v>157028</c:v>
                </c:pt>
                <c:pt idx="108">
                  <c:v>157207</c:v>
                </c:pt>
                <c:pt idx="109">
                  <c:v>157386</c:v>
                </c:pt>
                <c:pt idx="110">
                  <c:v>157564</c:v>
                </c:pt>
                <c:pt idx="111">
                  <c:v>157739</c:v>
                </c:pt>
                <c:pt idx="112">
                  <c:v>157914</c:v>
                </c:pt>
                <c:pt idx="113">
                  <c:v>158085</c:v>
                </c:pt>
                <c:pt idx="114">
                  <c:v>158252</c:v>
                </c:pt>
                <c:pt idx="115">
                  <c:v>158412</c:v>
                </c:pt>
                <c:pt idx="116">
                  <c:v>158565</c:v>
                </c:pt>
                <c:pt idx="117">
                  <c:v>158711</c:v>
                </c:pt>
                <c:pt idx="118">
                  <c:v>158849</c:v>
                </c:pt>
                <c:pt idx="119">
                  <c:v>158973</c:v>
                </c:pt>
                <c:pt idx="120">
                  <c:v>159092</c:v>
                </c:pt>
                <c:pt idx="121">
                  <c:v>159205</c:v>
                </c:pt>
                <c:pt idx="122">
                  <c:v>159310</c:v>
                </c:pt>
                <c:pt idx="123">
                  <c:v>159409</c:v>
                </c:pt>
                <c:pt idx="124">
                  <c:v>159503</c:v>
                </c:pt>
                <c:pt idx="125">
                  <c:v>159589</c:v>
                </c:pt>
                <c:pt idx="126">
                  <c:v>159663</c:v>
                </c:pt>
                <c:pt idx="127">
                  <c:v>159697</c:v>
                </c:pt>
                <c:pt idx="128">
                  <c:v>159701</c:v>
                </c:pt>
                <c:pt idx="129">
                  <c:v>159701</c:v>
                </c:pt>
                <c:pt idx="130">
                  <c:v>159701</c:v>
                </c:pt>
                <c:pt idx="131">
                  <c:v>159701</c:v>
                </c:pt>
                <c:pt idx="132">
                  <c:v>159701</c:v>
                </c:pt>
                <c:pt idx="133">
                  <c:v>159701</c:v>
                </c:pt>
                <c:pt idx="134">
                  <c:v>159701</c:v>
                </c:pt>
                <c:pt idx="135">
                  <c:v>159701</c:v>
                </c:pt>
                <c:pt idx="136">
                  <c:v>159701</c:v>
                </c:pt>
                <c:pt idx="137">
                  <c:v>159701</c:v>
                </c:pt>
                <c:pt idx="138">
                  <c:v>159701</c:v>
                </c:pt>
                <c:pt idx="139">
                  <c:v>159701</c:v>
                </c:pt>
                <c:pt idx="140">
                  <c:v>159701</c:v>
                </c:pt>
                <c:pt idx="141">
                  <c:v>159701</c:v>
                </c:pt>
                <c:pt idx="142">
                  <c:v>159701</c:v>
                </c:pt>
                <c:pt idx="143">
                  <c:v>159701</c:v>
                </c:pt>
                <c:pt idx="144">
                  <c:v>159701</c:v>
                </c:pt>
                <c:pt idx="145">
                  <c:v>159701</c:v>
                </c:pt>
                <c:pt idx="146">
                  <c:v>159701</c:v>
                </c:pt>
                <c:pt idx="147">
                  <c:v>159701</c:v>
                </c:pt>
                <c:pt idx="148">
                  <c:v>159701</c:v>
                </c:pt>
                <c:pt idx="149">
                  <c:v>159701</c:v>
                </c:pt>
                <c:pt idx="150">
                  <c:v>159701</c:v>
                </c:pt>
                <c:pt idx="151">
                  <c:v>159701</c:v>
                </c:pt>
                <c:pt idx="152">
                  <c:v>159701</c:v>
                </c:pt>
              </c:numCache>
            </c:numRef>
          </c:yVal>
          <c:smooth val="0"/>
          <c:extLst>
            <c:ext xmlns:c16="http://schemas.microsoft.com/office/drawing/2014/chart" uri="{C3380CC4-5D6E-409C-BE32-E72D297353CC}">
              <c16:uniqueId val="{00000007-B6A1-40D4-9D9E-F699541286E9}"/>
            </c:ext>
          </c:extLst>
        </c:ser>
        <c:ser>
          <c:idx val="7"/>
          <c:order val="8"/>
          <c:tx>
            <c:v>HMS 1972 to 2009</c:v>
          </c:tx>
          <c:spPr>
            <a:ln w="19050" cap="rnd">
              <a:solidFill>
                <a:schemeClr val="accent1"/>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hr_HMS2916'!$P$3:$P$155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7648</c:v>
                </c:pt>
                <c:pt idx="17">
                  <c:v>9141</c:v>
                </c:pt>
                <c:pt idx="18">
                  <c:v>10840</c:v>
                </c:pt>
                <c:pt idx="19">
                  <c:v>12754</c:v>
                </c:pt>
                <c:pt idx="20">
                  <c:v>14893</c:v>
                </c:pt>
                <c:pt idx="21">
                  <c:v>17223</c:v>
                </c:pt>
                <c:pt idx="22">
                  <c:v>19736</c:v>
                </c:pt>
                <c:pt idx="23">
                  <c:v>22486</c:v>
                </c:pt>
                <c:pt idx="24">
                  <c:v>25419</c:v>
                </c:pt>
                <c:pt idx="25">
                  <c:v>26424</c:v>
                </c:pt>
                <c:pt idx="26">
                  <c:v>27532</c:v>
                </c:pt>
                <c:pt idx="27">
                  <c:v>28733</c:v>
                </c:pt>
                <c:pt idx="28">
                  <c:v>30025</c:v>
                </c:pt>
                <c:pt idx="29">
                  <c:v>31404</c:v>
                </c:pt>
                <c:pt idx="30">
                  <c:v>32867</c:v>
                </c:pt>
                <c:pt idx="31">
                  <c:v>34419</c:v>
                </c:pt>
                <c:pt idx="32">
                  <c:v>36061</c:v>
                </c:pt>
                <c:pt idx="33">
                  <c:v>37788</c:v>
                </c:pt>
                <c:pt idx="34">
                  <c:v>39593</c:v>
                </c:pt>
                <c:pt idx="35">
                  <c:v>41472</c:v>
                </c:pt>
                <c:pt idx="36">
                  <c:v>43431</c:v>
                </c:pt>
                <c:pt idx="37">
                  <c:v>45475</c:v>
                </c:pt>
                <c:pt idx="38">
                  <c:v>47593</c:v>
                </c:pt>
                <c:pt idx="39">
                  <c:v>49770</c:v>
                </c:pt>
                <c:pt idx="40">
                  <c:v>51997</c:v>
                </c:pt>
                <c:pt idx="41">
                  <c:v>54266</c:v>
                </c:pt>
                <c:pt idx="42">
                  <c:v>56587</c:v>
                </c:pt>
                <c:pt idx="43">
                  <c:v>58967</c:v>
                </c:pt>
                <c:pt idx="44">
                  <c:v>61415</c:v>
                </c:pt>
                <c:pt idx="45">
                  <c:v>63937</c:v>
                </c:pt>
                <c:pt idx="46">
                  <c:v>66517</c:v>
                </c:pt>
                <c:pt idx="47">
                  <c:v>69152</c:v>
                </c:pt>
                <c:pt idx="48">
                  <c:v>71864</c:v>
                </c:pt>
                <c:pt idx="49">
                  <c:v>74677</c:v>
                </c:pt>
                <c:pt idx="50">
                  <c:v>77616</c:v>
                </c:pt>
                <c:pt idx="51">
                  <c:v>80684</c:v>
                </c:pt>
                <c:pt idx="52">
                  <c:v>83865</c:v>
                </c:pt>
                <c:pt idx="53">
                  <c:v>87154</c:v>
                </c:pt>
                <c:pt idx="54">
                  <c:v>90545</c:v>
                </c:pt>
                <c:pt idx="55">
                  <c:v>94033</c:v>
                </c:pt>
                <c:pt idx="56">
                  <c:v>97635</c:v>
                </c:pt>
                <c:pt idx="57">
                  <c:v>101356</c:v>
                </c:pt>
                <c:pt idx="58">
                  <c:v>105169</c:v>
                </c:pt>
                <c:pt idx="59">
                  <c:v>109047</c:v>
                </c:pt>
                <c:pt idx="60">
                  <c:v>112964</c:v>
                </c:pt>
                <c:pt idx="61">
                  <c:v>116883</c:v>
                </c:pt>
                <c:pt idx="62">
                  <c:v>120817</c:v>
                </c:pt>
                <c:pt idx="63">
                  <c:v>124807</c:v>
                </c:pt>
                <c:pt idx="64">
                  <c:v>128896</c:v>
                </c:pt>
                <c:pt idx="65">
                  <c:v>133106</c:v>
                </c:pt>
                <c:pt idx="66">
                  <c:v>137368</c:v>
                </c:pt>
                <c:pt idx="67">
                  <c:v>141546</c:v>
                </c:pt>
                <c:pt idx="68">
                  <c:v>145579</c:v>
                </c:pt>
                <c:pt idx="69">
                  <c:v>149384</c:v>
                </c:pt>
                <c:pt idx="70">
                  <c:v>152924</c:v>
                </c:pt>
                <c:pt idx="71">
                  <c:v>156171</c:v>
                </c:pt>
                <c:pt idx="72">
                  <c:v>159122</c:v>
                </c:pt>
                <c:pt idx="73">
                  <c:v>161796</c:v>
                </c:pt>
                <c:pt idx="74">
                  <c:v>164206</c:v>
                </c:pt>
                <c:pt idx="75">
                  <c:v>166376</c:v>
                </c:pt>
                <c:pt idx="76">
                  <c:v>168316</c:v>
                </c:pt>
                <c:pt idx="77">
                  <c:v>170048</c:v>
                </c:pt>
                <c:pt idx="78">
                  <c:v>171633</c:v>
                </c:pt>
                <c:pt idx="79">
                  <c:v>173118</c:v>
                </c:pt>
                <c:pt idx="80">
                  <c:v>174499</c:v>
                </c:pt>
                <c:pt idx="81">
                  <c:v>175811</c:v>
                </c:pt>
                <c:pt idx="82">
                  <c:v>177047</c:v>
                </c:pt>
                <c:pt idx="83">
                  <c:v>178189</c:v>
                </c:pt>
                <c:pt idx="84">
                  <c:v>179241</c:v>
                </c:pt>
                <c:pt idx="85">
                  <c:v>180202</c:v>
                </c:pt>
                <c:pt idx="86">
                  <c:v>181089</c:v>
                </c:pt>
                <c:pt idx="87">
                  <c:v>181878</c:v>
                </c:pt>
                <c:pt idx="88">
                  <c:v>182538</c:v>
                </c:pt>
                <c:pt idx="89">
                  <c:v>183107</c:v>
                </c:pt>
                <c:pt idx="90">
                  <c:v>183630</c:v>
                </c:pt>
                <c:pt idx="91">
                  <c:v>184123</c:v>
                </c:pt>
                <c:pt idx="92">
                  <c:v>184598</c:v>
                </c:pt>
                <c:pt idx="93">
                  <c:v>185047</c:v>
                </c:pt>
                <c:pt idx="94">
                  <c:v>185471</c:v>
                </c:pt>
                <c:pt idx="95">
                  <c:v>185869</c:v>
                </c:pt>
                <c:pt idx="96">
                  <c:v>186232</c:v>
                </c:pt>
                <c:pt idx="97">
                  <c:v>186574</c:v>
                </c:pt>
                <c:pt idx="98">
                  <c:v>186902</c:v>
                </c:pt>
                <c:pt idx="99">
                  <c:v>187212</c:v>
                </c:pt>
                <c:pt idx="100">
                  <c:v>187504</c:v>
                </c:pt>
                <c:pt idx="101">
                  <c:v>187761</c:v>
                </c:pt>
                <c:pt idx="102">
                  <c:v>187993</c:v>
                </c:pt>
                <c:pt idx="103">
                  <c:v>188208</c:v>
                </c:pt>
                <c:pt idx="104">
                  <c:v>188401</c:v>
                </c:pt>
                <c:pt idx="105">
                  <c:v>188589</c:v>
                </c:pt>
                <c:pt idx="106">
                  <c:v>188775</c:v>
                </c:pt>
                <c:pt idx="107">
                  <c:v>188956</c:v>
                </c:pt>
                <c:pt idx="108">
                  <c:v>189135</c:v>
                </c:pt>
                <c:pt idx="109">
                  <c:v>189314</c:v>
                </c:pt>
                <c:pt idx="110">
                  <c:v>189492</c:v>
                </c:pt>
                <c:pt idx="111">
                  <c:v>189668</c:v>
                </c:pt>
                <c:pt idx="112">
                  <c:v>189843</c:v>
                </c:pt>
                <c:pt idx="113">
                  <c:v>190014</c:v>
                </c:pt>
                <c:pt idx="114">
                  <c:v>190181</c:v>
                </c:pt>
                <c:pt idx="115">
                  <c:v>190341</c:v>
                </c:pt>
                <c:pt idx="116">
                  <c:v>190493</c:v>
                </c:pt>
                <c:pt idx="117">
                  <c:v>190640</c:v>
                </c:pt>
                <c:pt idx="118">
                  <c:v>190778</c:v>
                </c:pt>
                <c:pt idx="119">
                  <c:v>190902</c:v>
                </c:pt>
                <c:pt idx="120">
                  <c:v>191020</c:v>
                </c:pt>
                <c:pt idx="121">
                  <c:v>191133</c:v>
                </c:pt>
                <c:pt idx="122">
                  <c:v>191238</c:v>
                </c:pt>
                <c:pt idx="123">
                  <c:v>191338</c:v>
                </c:pt>
                <c:pt idx="124">
                  <c:v>191432</c:v>
                </c:pt>
                <c:pt idx="125">
                  <c:v>191518</c:v>
                </c:pt>
                <c:pt idx="126">
                  <c:v>191592</c:v>
                </c:pt>
                <c:pt idx="127">
                  <c:v>191625</c:v>
                </c:pt>
                <c:pt idx="128">
                  <c:v>191629</c:v>
                </c:pt>
                <c:pt idx="129">
                  <c:v>191629</c:v>
                </c:pt>
                <c:pt idx="130">
                  <c:v>191629</c:v>
                </c:pt>
                <c:pt idx="131">
                  <c:v>191629</c:v>
                </c:pt>
                <c:pt idx="132">
                  <c:v>191629</c:v>
                </c:pt>
                <c:pt idx="133">
                  <c:v>191629</c:v>
                </c:pt>
                <c:pt idx="134">
                  <c:v>191629</c:v>
                </c:pt>
                <c:pt idx="135">
                  <c:v>191629</c:v>
                </c:pt>
                <c:pt idx="136">
                  <c:v>191629</c:v>
                </c:pt>
                <c:pt idx="137">
                  <c:v>191629</c:v>
                </c:pt>
                <c:pt idx="138">
                  <c:v>191629</c:v>
                </c:pt>
                <c:pt idx="139">
                  <c:v>191629</c:v>
                </c:pt>
                <c:pt idx="140">
                  <c:v>191629</c:v>
                </c:pt>
                <c:pt idx="141">
                  <c:v>191629</c:v>
                </c:pt>
                <c:pt idx="142">
                  <c:v>191629</c:v>
                </c:pt>
                <c:pt idx="143">
                  <c:v>191629</c:v>
                </c:pt>
                <c:pt idx="144">
                  <c:v>191629</c:v>
                </c:pt>
                <c:pt idx="145">
                  <c:v>191629</c:v>
                </c:pt>
                <c:pt idx="146">
                  <c:v>191629</c:v>
                </c:pt>
                <c:pt idx="147">
                  <c:v>191629</c:v>
                </c:pt>
                <c:pt idx="148">
                  <c:v>191629</c:v>
                </c:pt>
                <c:pt idx="149">
                  <c:v>191629</c:v>
                </c:pt>
                <c:pt idx="150">
                  <c:v>191629</c:v>
                </c:pt>
                <c:pt idx="151">
                  <c:v>191629</c:v>
                </c:pt>
                <c:pt idx="152">
                  <c:v>191629</c:v>
                </c:pt>
              </c:numCache>
            </c:numRef>
          </c:yVal>
          <c:smooth val="0"/>
          <c:extLst>
            <c:ext xmlns:c16="http://schemas.microsoft.com/office/drawing/2014/chart" uri="{C3380CC4-5D6E-409C-BE32-E72D297353CC}">
              <c16:uniqueId val="{00000008-B6A1-40D4-9D9E-F699541286E9}"/>
            </c:ext>
          </c:extLst>
        </c:ser>
        <c:ser>
          <c:idx val="9"/>
          <c:order val="9"/>
          <c:tx>
            <c:v>HMS 1972 to 2020</c:v>
          </c:tx>
          <c:spPr>
            <a:ln w="19050" cap="rnd">
              <a:solidFill>
                <a:schemeClr val="accent4">
                  <a:lumMod val="60000"/>
                </a:schemeClr>
              </a:solidFill>
              <a:prstDash val="sysDash"/>
              <a:round/>
            </a:ln>
            <a:effectLst/>
          </c:spPr>
          <c:marker>
            <c:symbol val="none"/>
          </c:marker>
          <c:xVal>
            <c:numRef>
              <c:f>'Elong Chen Calib 12 hr_HMS2916'!$L$3:$L$155</c:f>
              <c:numCache>
                <c:formatCode>General</c:formatCode>
                <c:ptCount val="153"/>
                <c:pt idx="0">
                  <c:v>1010</c:v>
                </c:pt>
                <c:pt idx="1">
                  <c:v>1011</c:v>
                </c:pt>
                <c:pt idx="2">
                  <c:v>1012</c:v>
                </c:pt>
                <c:pt idx="3">
                  <c:v>1013</c:v>
                </c:pt>
                <c:pt idx="4">
                  <c:v>1014</c:v>
                </c:pt>
                <c:pt idx="5">
                  <c:v>1015</c:v>
                </c:pt>
                <c:pt idx="6">
                  <c:v>1016</c:v>
                </c:pt>
                <c:pt idx="7">
                  <c:v>1017</c:v>
                </c:pt>
                <c:pt idx="8">
                  <c:v>1018</c:v>
                </c:pt>
                <c:pt idx="9">
                  <c:v>1019</c:v>
                </c:pt>
                <c:pt idx="10">
                  <c:v>1020</c:v>
                </c:pt>
                <c:pt idx="11">
                  <c:v>1021</c:v>
                </c:pt>
                <c:pt idx="12">
                  <c:v>1022</c:v>
                </c:pt>
                <c:pt idx="13">
                  <c:v>1023</c:v>
                </c:pt>
                <c:pt idx="14">
                  <c:v>1024</c:v>
                </c:pt>
                <c:pt idx="15">
                  <c:v>1025</c:v>
                </c:pt>
                <c:pt idx="16">
                  <c:v>1026</c:v>
                </c:pt>
                <c:pt idx="17">
                  <c:v>1027</c:v>
                </c:pt>
                <c:pt idx="18">
                  <c:v>1028</c:v>
                </c:pt>
                <c:pt idx="19">
                  <c:v>1029</c:v>
                </c:pt>
                <c:pt idx="20">
                  <c:v>1030</c:v>
                </c:pt>
                <c:pt idx="21">
                  <c:v>1031</c:v>
                </c:pt>
                <c:pt idx="22">
                  <c:v>1032</c:v>
                </c:pt>
                <c:pt idx="23">
                  <c:v>1033</c:v>
                </c:pt>
                <c:pt idx="24">
                  <c:v>1034</c:v>
                </c:pt>
                <c:pt idx="25">
                  <c:v>1035</c:v>
                </c:pt>
                <c:pt idx="26">
                  <c:v>1036</c:v>
                </c:pt>
                <c:pt idx="27">
                  <c:v>1037</c:v>
                </c:pt>
                <c:pt idx="28">
                  <c:v>1038</c:v>
                </c:pt>
                <c:pt idx="29">
                  <c:v>1039</c:v>
                </c:pt>
                <c:pt idx="30">
                  <c:v>1040</c:v>
                </c:pt>
                <c:pt idx="31">
                  <c:v>1041</c:v>
                </c:pt>
                <c:pt idx="32">
                  <c:v>1042</c:v>
                </c:pt>
                <c:pt idx="33">
                  <c:v>1043</c:v>
                </c:pt>
                <c:pt idx="34">
                  <c:v>1044</c:v>
                </c:pt>
                <c:pt idx="35">
                  <c:v>1045</c:v>
                </c:pt>
                <c:pt idx="36">
                  <c:v>1046</c:v>
                </c:pt>
                <c:pt idx="37">
                  <c:v>1047</c:v>
                </c:pt>
                <c:pt idx="38">
                  <c:v>1048</c:v>
                </c:pt>
                <c:pt idx="39">
                  <c:v>1049</c:v>
                </c:pt>
                <c:pt idx="40">
                  <c:v>1050</c:v>
                </c:pt>
                <c:pt idx="41">
                  <c:v>1051</c:v>
                </c:pt>
                <c:pt idx="42">
                  <c:v>1052</c:v>
                </c:pt>
                <c:pt idx="43">
                  <c:v>1053</c:v>
                </c:pt>
                <c:pt idx="44">
                  <c:v>1054</c:v>
                </c:pt>
                <c:pt idx="45">
                  <c:v>1055</c:v>
                </c:pt>
                <c:pt idx="46">
                  <c:v>1056</c:v>
                </c:pt>
                <c:pt idx="47">
                  <c:v>1057</c:v>
                </c:pt>
                <c:pt idx="48">
                  <c:v>1058</c:v>
                </c:pt>
                <c:pt idx="49">
                  <c:v>1059</c:v>
                </c:pt>
                <c:pt idx="50">
                  <c:v>1060</c:v>
                </c:pt>
                <c:pt idx="51">
                  <c:v>1061</c:v>
                </c:pt>
                <c:pt idx="52">
                  <c:v>1062</c:v>
                </c:pt>
                <c:pt idx="53">
                  <c:v>1063</c:v>
                </c:pt>
                <c:pt idx="54">
                  <c:v>1064</c:v>
                </c:pt>
                <c:pt idx="55">
                  <c:v>1065</c:v>
                </c:pt>
                <c:pt idx="56">
                  <c:v>1066</c:v>
                </c:pt>
                <c:pt idx="57">
                  <c:v>1067</c:v>
                </c:pt>
                <c:pt idx="58">
                  <c:v>1068</c:v>
                </c:pt>
                <c:pt idx="59">
                  <c:v>1069</c:v>
                </c:pt>
                <c:pt idx="60">
                  <c:v>1070</c:v>
                </c:pt>
                <c:pt idx="61">
                  <c:v>1071</c:v>
                </c:pt>
                <c:pt idx="62">
                  <c:v>1072</c:v>
                </c:pt>
                <c:pt idx="63">
                  <c:v>1073</c:v>
                </c:pt>
                <c:pt idx="64">
                  <c:v>1074</c:v>
                </c:pt>
                <c:pt idx="65">
                  <c:v>1075</c:v>
                </c:pt>
                <c:pt idx="66">
                  <c:v>1076</c:v>
                </c:pt>
                <c:pt idx="67">
                  <c:v>1077</c:v>
                </c:pt>
                <c:pt idx="68">
                  <c:v>1078</c:v>
                </c:pt>
                <c:pt idx="69">
                  <c:v>1079</c:v>
                </c:pt>
                <c:pt idx="70">
                  <c:v>1080</c:v>
                </c:pt>
                <c:pt idx="71">
                  <c:v>1081</c:v>
                </c:pt>
                <c:pt idx="72">
                  <c:v>1082</c:v>
                </c:pt>
                <c:pt idx="73">
                  <c:v>1083</c:v>
                </c:pt>
                <c:pt idx="74">
                  <c:v>1084</c:v>
                </c:pt>
                <c:pt idx="75">
                  <c:v>1085</c:v>
                </c:pt>
                <c:pt idx="76">
                  <c:v>1086</c:v>
                </c:pt>
                <c:pt idx="77">
                  <c:v>1087</c:v>
                </c:pt>
                <c:pt idx="78">
                  <c:v>1088</c:v>
                </c:pt>
                <c:pt idx="79">
                  <c:v>1089</c:v>
                </c:pt>
                <c:pt idx="80">
                  <c:v>1090</c:v>
                </c:pt>
                <c:pt idx="81">
                  <c:v>1091</c:v>
                </c:pt>
                <c:pt idx="82">
                  <c:v>1092</c:v>
                </c:pt>
                <c:pt idx="83">
                  <c:v>1093</c:v>
                </c:pt>
                <c:pt idx="84">
                  <c:v>1094</c:v>
                </c:pt>
                <c:pt idx="85">
                  <c:v>1095</c:v>
                </c:pt>
                <c:pt idx="86">
                  <c:v>1096</c:v>
                </c:pt>
                <c:pt idx="87">
                  <c:v>1097</c:v>
                </c:pt>
                <c:pt idx="88">
                  <c:v>1098</c:v>
                </c:pt>
                <c:pt idx="89">
                  <c:v>1099</c:v>
                </c:pt>
                <c:pt idx="90">
                  <c:v>1100</c:v>
                </c:pt>
                <c:pt idx="91">
                  <c:v>1101</c:v>
                </c:pt>
                <c:pt idx="92">
                  <c:v>1102</c:v>
                </c:pt>
                <c:pt idx="93">
                  <c:v>1103</c:v>
                </c:pt>
                <c:pt idx="94">
                  <c:v>1104</c:v>
                </c:pt>
                <c:pt idx="95">
                  <c:v>1105</c:v>
                </c:pt>
                <c:pt idx="96">
                  <c:v>1106</c:v>
                </c:pt>
                <c:pt idx="97">
                  <c:v>1107</c:v>
                </c:pt>
                <c:pt idx="98">
                  <c:v>1108</c:v>
                </c:pt>
                <c:pt idx="99">
                  <c:v>1109</c:v>
                </c:pt>
                <c:pt idx="100">
                  <c:v>1110</c:v>
                </c:pt>
                <c:pt idx="101">
                  <c:v>1111</c:v>
                </c:pt>
                <c:pt idx="102">
                  <c:v>1112</c:v>
                </c:pt>
                <c:pt idx="103">
                  <c:v>1113</c:v>
                </c:pt>
                <c:pt idx="104">
                  <c:v>1114</c:v>
                </c:pt>
                <c:pt idx="105">
                  <c:v>1115</c:v>
                </c:pt>
                <c:pt idx="106">
                  <c:v>1116</c:v>
                </c:pt>
                <c:pt idx="107">
                  <c:v>1117</c:v>
                </c:pt>
                <c:pt idx="108">
                  <c:v>1118</c:v>
                </c:pt>
                <c:pt idx="109">
                  <c:v>1119</c:v>
                </c:pt>
                <c:pt idx="110">
                  <c:v>1120</c:v>
                </c:pt>
                <c:pt idx="111">
                  <c:v>1121</c:v>
                </c:pt>
                <c:pt idx="112">
                  <c:v>1122</c:v>
                </c:pt>
                <c:pt idx="113">
                  <c:v>1123</c:v>
                </c:pt>
                <c:pt idx="114">
                  <c:v>1124</c:v>
                </c:pt>
                <c:pt idx="115">
                  <c:v>1125</c:v>
                </c:pt>
                <c:pt idx="116">
                  <c:v>1126</c:v>
                </c:pt>
                <c:pt idx="117">
                  <c:v>1127</c:v>
                </c:pt>
                <c:pt idx="118">
                  <c:v>1128</c:v>
                </c:pt>
                <c:pt idx="119">
                  <c:v>1129</c:v>
                </c:pt>
                <c:pt idx="120">
                  <c:v>1130</c:v>
                </c:pt>
                <c:pt idx="121">
                  <c:v>1131</c:v>
                </c:pt>
                <c:pt idx="122">
                  <c:v>1132</c:v>
                </c:pt>
                <c:pt idx="123">
                  <c:v>1133</c:v>
                </c:pt>
                <c:pt idx="124">
                  <c:v>1134</c:v>
                </c:pt>
                <c:pt idx="125">
                  <c:v>1135</c:v>
                </c:pt>
                <c:pt idx="126">
                  <c:v>1136</c:v>
                </c:pt>
                <c:pt idx="127">
                  <c:v>1137</c:v>
                </c:pt>
                <c:pt idx="128">
                  <c:v>1138</c:v>
                </c:pt>
                <c:pt idx="129">
                  <c:v>1139</c:v>
                </c:pt>
                <c:pt idx="130">
                  <c:v>1140</c:v>
                </c:pt>
                <c:pt idx="131">
                  <c:v>1141</c:v>
                </c:pt>
                <c:pt idx="132">
                  <c:v>1142</c:v>
                </c:pt>
                <c:pt idx="133">
                  <c:v>1143</c:v>
                </c:pt>
                <c:pt idx="134">
                  <c:v>1144</c:v>
                </c:pt>
                <c:pt idx="135">
                  <c:v>1145</c:v>
                </c:pt>
                <c:pt idx="136">
                  <c:v>1146</c:v>
                </c:pt>
                <c:pt idx="137">
                  <c:v>1147</c:v>
                </c:pt>
                <c:pt idx="138">
                  <c:v>1148</c:v>
                </c:pt>
                <c:pt idx="139">
                  <c:v>1149</c:v>
                </c:pt>
                <c:pt idx="140">
                  <c:v>1150</c:v>
                </c:pt>
                <c:pt idx="141">
                  <c:v>1151</c:v>
                </c:pt>
                <c:pt idx="142">
                  <c:v>1151.4000000000001</c:v>
                </c:pt>
                <c:pt idx="143">
                  <c:v>1152</c:v>
                </c:pt>
                <c:pt idx="144">
                  <c:v>1153</c:v>
                </c:pt>
                <c:pt idx="145">
                  <c:v>1154</c:v>
                </c:pt>
                <c:pt idx="146">
                  <c:v>1155</c:v>
                </c:pt>
                <c:pt idx="147">
                  <c:v>1156</c:v>
                </c:pt>
                <c:pt idx="148">
                  <c:v>1156.8</c:v>
                </c:pt>
                <c:pt idx="149">
                  <c:v>1157</c:v>
                </c:pt>
                <c:pt idx="150">
                  <c:v>1158</c:v>
                </c:pt>
                <c:pt idx="151">
                  <c:v>1159</c:v>
                </c:pt>
                <c:pt idx="152">
                  <c:v>1160</c:v>
                </c:pt>
              </c:numCache>
            </c:numRef>
          </c:xVal>
          <c:yVal>
            <c:numRef>
              <c:f>'Elong Chen Calib 12 hr_HMS2916'!$Q$3:$Q$155</c:f>
              <c:numCache>
                <c:formatCode>General</c:formatCode>
                <c:ptCount val="153"/>
                <c:pt idx="0">
                  <c:v>0</c:v>
                </c:pt>
                <c:pt idx="1">
                  <c:v>210</c:v>
                </c:pt>
                <c:pt idx="2">
                  <c:v>409</c:v>
                </c:pt>
                <c:pt idx="3">
                  <c:v>614</c:v>
                </c:pt>
                <c:pt idx="4">
                  <c:v>839</c:v>
                </c:pt>
                <c:pt idx="5">
                  <c:v>1100</c:v>
                </c:pt>
                <c:pt idx="6">
                  <c:v>1379</c:v>
                </c:pt>
                <c:pt idx="7">
                  <c:v>1666</c:v>
                </c:pt>
                <c:pt idx="8">
                  <c:v>1987</c:v>
                </c:pt>
                <c:pt idx="9">
                  <c:v>2370</c:v>
                </c:pt>
                <c:pt idx="10">
                  <c:v>2842</c:v>
                </c:pt>
                <c:pt idx="11">
                  <c:v>3350</c:v>
                </c:pt>
                <c:pt idx="12">
                  <c:v>3876</c:v>
                </c:pt>
                <c:pt idx="13">
                  <c:v>4499</c:v>
                </c:pt>
                <c:pt idx="14">
                  <c:v>5297</c:v>
                </c:pt>
                <c:pt idx="15">
                  <c:v>6349</c:v>
                </c:pt>
                <c:pt idx="16">
                  <c:v>7648</c:v>
                </c:pt>
                <c:pt idx="17">
                  <c:v>9141</c:v>
                </c:pt>
                <c:pt idx="18">
                  <c:v>10840</c:v>
                </c:pt>
                <c:pt idx="19">
                  <c:v>12754</c:v>
                </c:pt>
                <c:pt idx="20">
                  <c:v>14893</c:v>
                </c:pt>
                <c:pt idx="21">
                  <c:v>17223</c:v>
                </c:pt>
                <c:pt idx="22">
                  <c:v>19736</c:v>
                </c:pt>
                <c:pt idx="23">
                  <c:v>22486</c:v>
                </c:pt>
                <c:pt idx="24">
                  <c:v>25524</c:v>
                </c:pt>
                <c:pt idx="25">
                  <c:v>28905</c:v>
                </c:pt>
                <c:pt idx="26">
                  <c:v>32634</c:v>
                </c:pt>
                <c:pt idx="27">
                  <c:v>35826</c:v>
                </c:pt>
                <c:pt idx="28">
                  <c:v>37386</c:v>
                </c:pt>
                <c:pt idx="29">
                  <c:v>39051</c:v>
                </c:pt>
                <c:pt idx="30">
                  <c:v>40819</c:v>
                </c:pt>
                <c:pt idx="31">
                  <c:v>42693</c:v>
                </c:pt>
                <c:pt idx="32">
                  <c:v>44676</c:v>
                </c:pt>
                <c:pt idx="33">
                  <c:v>46761</c:v>
                </c:pt>
                <c:pt idx="34">
                  <c:v>48942</c:v>
                </c:pt>
                <c:pt idx="35">
                  <c:v>51210</c:v>
                </c:pt>
                <c:pt idx="36">
                  <c:v>53577</c:v>
                </c:pt>
                <c:pt idx="37">
                  <c:v>56046</c:v>
                </c:pt>
                <c:pt idx="38">
                  <c:v>58603</c:v>
                </c:pt>
                <c:pt idx="39">
                  <c:v>61233</c:v>
                </c:pt>
                <c:pt idx="40">
                  <c:v>63922</c:v>
                </c:pt>
                <c:pt idx="41">
                  <c:v>66663</c:v>
                </c:pt>
                <c:pt idx="42">
                  <c:v>69466</c:v>
                </c:pt>
                <c:pt idx="43">
                  <c:v>72340</c:v>
                </c:pt>
                <c:pt idx="44">
                  <c:v>75296</c:v>
                </c:pt>
                <c:pt idx="45">
                  <c:v>78342</c:v>
                </c:pt>
                <c:pt idx="46">
                  <c:v>81459</c:v>
                </c:pt>
                <c:pt idx="47">
                  <c:v>84640</c:v>
                </c:pt>
                <c:pt idx="48">
                  <c:v>87915</c:v>
                </c:pt>
                <c:pt idx="49">
                  <c:v>91313</c:v>
                </c:pt>
                <c:pt idx="50">
                  <c:v>94863</c:v>
                </c:pt>
                <c:pt idx="51">
                  <c:v>98568</c:v>
                </c:pt>
                <c:pt idx="52">
                  <c:v>102409</c:v>
                </c:pt>
                <c:pt idx="53">
                  <c:v>106381</c:v>
                </c:pt>
                <c:pt idx="54">
                  <c:v>110476</c:v>
                </c:pt>
                <c:pt idx="55">
                  <c:v>114689</c:v>
                </c:pt>
                <c:pt idx="56">
                  <c:v>119040</c:v>
                </c:pt>
                <c:pt idx="57">
                  <c:v>123534</c:v>
                </c:pt>
                <c:pt idx="58">
                  <c:v>128138</c:v>
                </c:pt>
                <c:pt idx="59">
                  <c:v>132821</c:v>
                </c:pt>
                <c:pt idx="60">
                  <c:v>137550</c:v>
                </c:pt>
                <c:pt idx="61">
                  <c:v>142282</c:v>
                </c:pt>
                <c:pt idx="62">
                  <c:v>147031</c:v>
                </c:pt>
                <c:pt idx="63">
                  <c:v>151854</c:v>
                </c:pt>
                <c:pt idx="64">
                  <c:v>156803</c:v>
                </c:pt>
                <c:pt idx="65">
                  <c:v>161913</c:v>
                </c:pt>
                <c:pt idx="66">
                  <c:v>167118</c:v>
                </c:pt>
                <c:pt idx="67">
                  <c:v>172281</c:v>
                </c:pt>
                <c:pt idx="68">
                  <c:v>177321</c:v>
                </c:pt>
                <c:pt idx="69">
                  <c:v>182141</c:v>
                </c:pt>
                <c:pt idx="70">
                  <c:v>186700</c:v>
                </c:pt>
                <c:pt idx="71">
                  <c:v>190959</c:v>
                </c:pt>
                <c:pt idx="72">
                  <c:v>194889</c:v>
                </c:pt>
                <c:pt idx="73">
                  <c:v>198489</c:v>
                </c:pt>
                <c:pt idx="74">
                  <c:v>201794</c:v>
                </c:pt>
                <c:pt idx="75">
                  <c:v>204832</c:v>
                </c:pt>
                <c:pt idx="76">
                  <c:v>207595</c:v>
                </c:pt>
                <c:pt idx="77">
                  <c:v>210104</c:v>
                </c:pt>
                <c:pt idx="78">
                  <c:v>212422</c:v>
                </c:pt>
                <c:pt idx="79">
                  <c:v>214608</c:v>
                </c:pt>
                <c:pt idx="80">
                  <c:v>216665</c:v>
                </c:pt>
                <c:pt idx="81">
                  <c:v>218625</c:v>
                </c:pt>
                <c:pt idx="82">
                  <c:v>220458</c:v>
                </c:pt>
                <c:pt idx="83">
                  <c:v>222184</c:v>
                </c:pt>
                <c:pt idx="84">
                  <c:v>223803</c:v>
                </c:pt>
                <c:pt idx="85">
                  <c:v>225316</c:v>
                </c:pt>
                <c:pt idx="86">
                  <c:v>226736</c:v>
                </c:pt>
                <c:pt idx="87">
                  <c:v>228044</c:v>
                </c:pt>
                <c:pt idx="88">
                  <c:v>229209</c:v>
                </c:pt>
                <c:pt idx="89">
                  <c:v>230274</c:v>
                </c:pt>
                <c:pt idx="90">
                  <c:v>231278</c:v>
                </c:pt>
                <c:pt idx="91">
                  <c:v>232233</c:v>
                </c:pt>
                <c:pt idx="92">
                  <c:v>233159</c:v>
                </c:pt>
                <c:pt idx="93">
                  <c:v>234051</c:v>
                </c:pt>
                <c:pt idx="94">
                  <c:v>234909</c:v>
                </c:pt>
                <c:pt idx="95">
                  <c:v>235733</c:v>
                </c:pt>
                <c:pt idx="96">
                  <c:v>236512</c:v>
                </c:pt>
                <c:pt idx="97">
                  <c:v>237264</c:v>
                </c:pt>
                <c:pt idx="98">
                  <c:v>237986</c:v>
                </c:pt>
                <c:pt idx="99">
                  <c:v>238676</c:v>
                </c:pt>
                <c:pt idx="100">
                  <c:v>239329</c:v>
                </c:pt>
                <c:pt idx="101">
                  <c:v>239931</c:v>
                </c:pt>
                <c:pt idx="102">
                  <c:v>240499</c:v>
                </c:pt>
                <c:pt idx="103">
                  <c:v>241029</c:v>
                </c:pt>
                <c:pt idx="104">
                  <c:v>241520</c:v>
                </c:pt>
                <c:pt idx="105">
                  <c:v>242004</c:v>
                </c:pt>
                <c:pt idx="106">
                  <c:v>242481</c:v>
                </c:pt>
                <c:pt idx="107">
                  <c:v>242943</c:v>
                </c:pt>
                <c:pt idx="108">
                  <c:v>243363</c:v>
                </c:pt>
                <c:pt idx="109">
                  <c:v>243752</c:v>
                </c:pt>
                <c:pt idx="110">
                  <c:v>244131</c:v>
                </c:pt>
                <c:pt idx="111">
                  <c:v>244501</c:v>
                </c:pt>
                <c:pt idx="112">
                  <c:v>244857</c:v>
                </c:pt>
                <c:pt idx="113">
                  <c:v>245198</c:v>
                </c:pt>
                <c:pt idx="114">
                  <c:v>245528</c:v>
                </c:pt>
                <c:pt idx="115">
                  <c:v>245851</c:v>
                </c:pt>
                <c:pt idx="116">
                  <c:v>246163</c:v>
                </c:pt>
                <c:pt idx="117">
                  <c:v>246467</c:v>
                </c:pt>
                <c:pt idx="118">
                  <c:v>246761</c:v>
                </c:pt>
                <c:pt idx="119">
                  <c:v>247038</c:v>
                </c:pt>
                <c:pt idx="120">
                  <c:v>247304</c:v>
                </c:pt>
                <c:pt idx="121">
                  <c:v>247534</c:v>
                </c:pt>
                <c:pt idx="122">
                  <c:v>247738</c:v>
                </c:pt>
                <c:pt idx="123">
                  <c:v>247920</c:v>
                </c:pt>
                <c:pt idx="124">
                  <c:v>248074</c:v>
                </c:pt>
                <c:pt idx="125">
                  <c:v>248191</c:v>
                </c:pt>
                <c:pt idx="126">
                  <c:v>248271</c:v>
                </c:pt>
                <c:pt idx="127">
                  <c:v>248305</c:v>
                </c:pt>
                <c:pt idx="128">
                  <c:v>248309</c:v>
                </c:pt>
                <c:pt idx="129">
                  <c:v>248309</c:v>
                </c:pt>
                <c:pt idx="130">
                  <c:v>248309</c:v>
                </c:pt>
                <c:pt idx="131">
                  <c:v>248309</c:v>
                </c:pt>
                <c:pt idx="132">
                  <c:v>248309</c:v>
                </c:pt>
                <c:pt idx="133">
                  <c:v>248309</c:v>
                </c:pt>
                <c:pt idx="134">
                  <c:v>248309</c:v>
                </c:pt>
                <c:pt idx="135">
                  <c:v>248309</c:v>
                </c:pt>
                <c:pt idx="136">
                  <c:v>248309</c:v>
                </c:pt>
                <c:pt idx="137">
                  <c:v>248309</c:v>
                </c:pt>
                <c:pt idx="138">
                  <c:v>248309</c:v>
                </c:pt>
                <c:pt idx="139">
                  <c:v>248309</c:v>
                </c:pt>
                <c:pt idx="140">
                  <c:v>248309</c:v>
                </c:pt>
                <c:pt idx="141">
                  <c:v>248309</c:v>
                </c:pt>
                <c:pt idx="142">
                  <c:v>248309</c:v>
                </c:pt>
                <c:pt idx="143">
                  <c:v>248309</c:v>
                </c:pt>
                <c:pt idx="144">
                  <c:v>248309</c:v>
                </c:pt>
                <c:pt idx="145">
                  <c:v>248309</c:v>
                </c:pt>
                <c:pt idx="146">
                  <c:v>248309</c:v>
                </c:pt>
                <c:pt idx="147">
                  <c:v>248309</c:v>
                </c:pt>
                <c:pt idx="148">
                  <c:v>248309</c:v>
                </c:pt>
                <c:pt idx="149">
                  <c:v>248309</c:v>
                </c:pt>
                <c:pt idx="150">
                  <c:v>248309</c:v>
                </c:pt>
                <c:pt idx="151">
                  <c:v>248309</c:v>
                </c:pt>
                <c:pt idx="152">
                  <c:v>248309</c:v>
                </c:pt>
              </c:numCache>
            </c:numRef>
          </c:yVal>
          <c:smooth val="0"/>
          <c:extLst>
            <c:ext xmlns:c16="http://schemas.microsoft.com/office/drawing/2014/chart" uri="{C3380CC4-5D6E-409C-BE32-E72D297353CC}">
              <c16:uniqueId val="{00000009-B6A1-40D4-9D9E-F699541286E9}"/>
            </c:ext>
          </c:extLst>
        </c:ser>
        <c:ser>
          <c:idx val="8"/>
          <c:order val="10"/>
          <c:tx>
            <c:v>MPP Elevation</c:v>
          </c:tx>
          <c:spPr>
            <a:ln w="25400" cap="rnd">
              <a:solidFill>
                <a:schemeClr val="tx1"/>
              </a:solidFill>
              <a:prstDash val="dash"/>
              <a:round/>
            </a:ln>
            <a:effectLst/>
          </c:spPr>
          <c:marker>
            <c:symbol val="none"/>
          </c:marker>
          <c:xVal>
            <c:numRef>
              <c:f>'Elong Chen Calib 12 hr_HMS2916'!$Y$20:$Y$21</c:f>
              <c:numCache>
                <c:formatCode>General</c:formatCode>
                <c:ptCount val="2"/>
                <c:pt idx="0">
                  <c:v>1075</c:v>
                </c:pt>
                <c:pt idx="1">
                  <c:v>1075</c:v>
                </c:pt>
              </c:numCache>
            </c:numRef>
          </c:xVal>
          <c:yVal>
            <c:numRef>
              <c:f>'Elong Chen Calib 12 hr_HMS2916'!$Z$20:$Z$21</c:f>
              <c:numCache>
                <c:formatCode>General</c:formatCode>
                <c:ptCount val="2"/>
                <c:pt idx="0">
                  <c:v>0</c:v>
                </c:pt>
                <c:pt idx="1">
                  <c:v>300000</c:v>
                </c:pt>
              </c:numCache>
            </c:numRef>
          </c:yVal>
          <c:smooth val="0"/>
          <c:extLst>
            <c:ext xmlns:c16="http://schemas.microsoft.com/office/drawing/2014/chart" uri="{C3380CC4-5D6E-409C-BE32-E72D297353CC}">
              <c16:uniqueId val="{0000000A-B6A1-40D4-9D9E-F699541286E9}"/>
            </c:ext>
          </c:extLst>
        </c:ser>
        <c:dLbls>
          <c:showLegendKey val="0"/>
          <c:showVal val="0"/>
          <c:showCatName val="0"/>
          <c:showSerName val="0"/>
          <c:showPercent val="0"/>
          <c:showBubbleSize val="0"/>
        </c:dLbls>
        <c:axId val="375202144"/>
        <c:axId val="375199232"/>
      </c:scatterChart>
      <c:valAx>
        <c:axId val="375202144"/>
        <c:scaling>
          <c:orientation val="minMax"/>
          <c:max val="1170"/>
          <c:min val="1010"/>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Elevation (ft, NVGD29)</a:t>
                </a:r>
              </a:p>
            </c:rich>
          </c:tx>
          <c:layout>
            <c:manualLayout>
              <c:xMode val="edge"/>
              <c:yMode val="edge"/>
              <c:x val="0.43780244396904155"/>
              <c:y val="0.93046778348639869"/>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5199232"/>
        <c:crosses val="autoZero"/>
        <c:crossBetween val="midCat"/>
      </c:valAx>
      <c:valAx>
        <c:axId val="375199232"/>
        <c:scaling>
          <c:orientation val="minMax"/>
          <c:max val="250000"/>
          <c:min val="0"/>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t>Cumulative</a:t>
                </a:r>
                <a:r>
                  <a:rPr lang="en-US" baseline="0"/>
                  <a:t> </a:t>
                </a:r>
                <a:r>
                  <a:rPr lang="en-US"/>
                  <a:t>Volume Change (ac-ft)</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375202144"/>
        <c:crosses val="autoZero"/>
        <c:crossBetween val="midCat"/>
        <c:majorUnit val="50000"/>
      </c:valAx>
      <c:spPr>
        <a:noFill/>
        <a:ln>
          <a:noFill/>
        </a:ln>
        <a:effectLst/>
      </c:spPr>
    </c:plotArea>
    <c:legend>
      <c:legendPos val="r"/>
      <c:layout>
        <c:manualLayout>
          <c:xMode val="edge"/>
          <c:yMode val="edge"/>
          <c:x val="0.12680892416586748"/>
          <c:y val="4.6777854471046813E-2"/>
          <c:w val="0.24426717126737377"/>
          <c:h val="0.49935049566757073"/>
        </c:manualLayout>
      </c:layout>
      <c:overlay val="0"/>
      <c:spPr>
        <a:solidFill>
          <a:schemeClr val="bg1"/>
        </a:solidFill>
        <a:ln>
          <a:solidFill>
            <a:schemeClr val="bg1">
              <a:lumMod val="85000"/>
            </a:schemeClr>
          </a:solid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12700" cap="flat" cmpd="sng" algn="ctr">
      <a:solidFill>
        <a:srgbClr val="A3A3A3"/>
      </a:solidFill>
      <a:round/>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FEF38C6-9EAD-4C88-94C3-DFA2DCCC54F9}" type="datetimeFigureOut">
              <a:rPr lang="en-US" smtClean="0"/>
              <a:t>9/6/2024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8AF3204-0D06-4E77-ABDE-F4433C802620}" type="slidenum">
              <a:rPr lang="en-US" smtClean="0"/>
              <a:t>‹#›</a:t>
            </a:fld>
            <a:endParaRPr lang="en-US"/>
          </a:p>
        </p:txBody>
      </p:sp>
    </p:spTree>
    <p:extLst>
      <p:ext uri="{BB962C8B-B14F-4D97-AF65-F5344CB8AC3E}">
        <p14:creationId xmlns:p14="http://schemas.microsoft.com/office/powerpoint/2010/main" val="5478893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a:t>
            </a:fld>
            <a:endParaRPr lang="en-US"/>
          </a:p>
        </p:txBody>
      </p:sp>
    </p:spTree>
    <p:extLst>
      <p:ext uri="{BB962C8B-B14F-4D97-AF65-F5344CB8AC3E}">
        <p14:creationId xmlns:p14="http://schemas.microsoft.com/office/powerpoint/2010/main" val="90557979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This gets quite a bit of use for detention basin design – most have simple geometry and outflow relationships that makes modeling them very easy.</a:t>
            </a:r>
          </a:p>
        </p:txBody>
      </p:sp>
      <p:sp>
        <p:nvSpPr>
          <p:cNvPr id="4" name="Slide Number Placeholder 3"/>
          <p:cNvSpPr>
            <a:spLocks noGrp="1"/>
          </p:cNvSpPr>
          <p:nvPr>
            <p:ph type="sldNum" sz="quarter" idx="5"/>
          </p:nvPr>
        </p:nvSpPr>
        <p:spPr/>
        <p:txBody>
          <a:bodyPr/>
          <a:lstStyle/>
          <a:p>
            <a:fld id="{78AF3204-0D06-4E77-ABDE-F4433C802620}" type="slidenum">
              <a:rPr lang="en-US" smtClean="0"/>
              <a:t>18</a:t>
            </a:fld>
            <a:endParaRPr lang="en-US"/>
          </a:p>
        </p:txBody>
      </p:sp>
    </p:spTree>
    <p:extLst>
      <p:ext uri="{BB962C8B-B14F-4D97-AF65-F5344CB8AC3E}">
        <p14:creationId xmlns:p14="http://schemas.microsoft.com/office/powerpoint/2010/main" val="30498096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“Primary” setting just determines the interpolation scheme.  The Outflow Curve method builds a big table for all the geometry variables involved, and the one set as “primary” determines the initial configuration of the table (what rows the other tables are interpolated to.)</a:t>
            </a:r>
          </a:p>
        </p:txBody>
      </p:sp>
      <p:sp>
        <p:nvSpPr>
          <p:cNvPr id="4" name="Slide Number Placeholder 3"/>
          <p:cNvSpPr>
            <a:spLocks noGrp="1"/>
          </p:cNvSpPr>
          <p:nvPr>
            <p:ph type="sldNum" sz="quarter" idx="5"/>
          </p:nvPr>
        </p:nvSpPr>
        <p:spPr/>
        <p:txBody>
          <a:bodyPr/>
          <a:lstStyle/>
          <a:p>
            <a:fld id="{78AF3204-0D06-4E77-ABDE-F4433C802620}" type="slidenum">
              <a:rPr lang="en-US" smtClean="0"/>
              <a:t>19</a:t>
            </a:fld>
            <a:endParaRPr lang="en-US"/>
          </a:p>
        </p:txBody>
      </p:sp>
    </p:spTree>
    <p:extLst>
      <p:ext uri="{BB962C8B-B14F-4D97-AF65-F5344CB8AC3E}">
        <p14:creationId xmlns:p14="http://schemas.microsoft.com/office/powerpoint/2010/main" val="394564020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21</a:t>
            </a:fld>
            <a:endParaRPr lang="en-US"/>
          </a:p>
        </p:txBody>
      </p:sp>
    </p:spTree>
    <p:extLst>
      <p:ext uri="{BB962C8B-B14F-4D97-AF65-F5344CB8AC3E}">
        <p14:creationId xmlns:p14="http://schemas.microsoft.com/office/powerpoint/2010/main" val="25779090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23</a:t>
            </a:fld>
            <a:endParaRPr lang="en-US"/>
          </a:p>
        </p:txBody>
      </p:sp>
    </p:spTree>
    <p:extLst>
      <p:ext uri="{BB962C8B-B14F-4D97-AF65-F5344CB8AC3E}">
        <p14:creationId xmlns:p14="http://schemas.microsoft.com/office/powerpoint/2010/main" val="360718641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24</a:t>
            </a:fld>
            <a:endParaRPr lang="en-US"/>
          </a:p>
        </p:txBody>
      </p:sp>
    </p:spTree>
    <p:extLst>
      <p:ext uri="{BB962C8B-B14F-4D97-AF65-F5344CB8AC3E}">
        <p14:creationId xmlns:p14="http://schemas.microsoft.com/office/powerpoint/2010/main" val="50567033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Note that the only control method is “Fixed Opening” – the gates do not move during the simulation.  This will compute the hydraulics through a gate at a fixed setting.</a:t>
            </a:r>
          </a:p>
        </p:txBody>
      </p:sp>
      <p:sp>
        <p:nvSpPr>
          <p:cNvPr id="4" name="Slide Number Placeholder 3"/>
          <p:cNvSpPr>
            <a:spLocks noGrp="1"/>
          </p:cNvSpPr>
          <p:nvPr>
            <p:ph type="sldNum" sz="quarter" idx="5"/>
          </p:nvPr>
        </p:nvSpPr>
        <p:spPr/>
        <p:txBody>
          <a:bodyPr/>
          <a:lstStyle/>
          <a:p>
            <a:fld id="{78AF3204-0D06-4E77-ABDE-F4433C802620}" type="slidenum">
              <a:rPr lang="en-US" smtClean="0"/>
              <a:t>26</a:t>
            </a:fld>
            <a:endParaRPr lang="en-US"/>
          </a:p>
        </p:txBody>
      </p:sp>
    </p:spTree>
    <p:extLst>
      <p:ext uri="{BB962C8B-B14F-4D97-AF65-F5344CB8AC3E}">
        <p14:creationId xmlns:p14="http://schemas.microsoft.com/office/powerpoint/2010/main" val="39481203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31</a:t>
            </a:fld>
            <a:endParaRPr lang="en-US"/>
          </a:p>
        </p:txBody>
      </p:sp>
    </p:spTree>
    <p:extLst>
      <p:ext uri="{BB962C8B-B14F-4D97-AF65-F5344CB8AC3E}">
        <p14:creationId xmlns:p14="http://schemas.microsoft.com/office/powerpoint/2010/main" val="12513582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There are three states in guide curve ops.</a:t>
            </a:r>
          </a:p>
          <a:p>
            <a:endParaRPr lang="en-US" dirty="0"/>
          </a:p>
          <a:p>
            <a:r>
              <a:rPr lang="en-US" dirty="0"/>
              <a:t>You can be right on the guide curve (see the yellow dot.)  For the day of the year, the reservoir has the desired storage.</a:t>
            </a:r>
          </a:p>
          <a:p>
            <a:endParaRPr lang="en-US" dirty="0"/>
          </a:p>
          <a:p>
            <a:r>
              <a:rPr lang="en-US" dirty="0"/>
              <a:t>You can be above the guide curve (see the blue dot.)  For the day of the year, the reservoir is storing more than desired.</a:t>
            </a:r>
          </a:p>
          <a:p>
            <a:endParaRPr lang="en-US" dirty="0"/>
          </a:p>
          <a:p>
            <a:r>
              <a:rPr lang="en-US" dirty="0"/>
              <a:t>You can be below the guide curve (see the orange dot.)  For the day of the year, the reservoir is storing less than desired.</a:t>
            </a:r>
          </a:p>
        </p:txBody>
      </p:sp>
      <p:sp>
        <p:nvSpPr>
          <p:cNvPr id="4" name="Slide Number Placeholder 3"/>
          <p:cNvSpPr>
            <a:spLocks noGrp="1"/>
          </p:cNvSpPr>
          <p:nvPr>
            <p:ph type="sldNum" sz="quarter" idx="5"/>
          </p:nvPr>
        </p:nvSpPr>
        <p:spPr/>
        <p:txBody>
          <a:bodyPr/>
          <a:lstStyle/>
          <a:p>
            <a:fld id="{78AF3204-0D06-4E77-ABDE-F4433C802620}" type="slidenum">
              <a:rPr lang="en-US" smtClean="0"/>
              <a:t>32</a:t>
            </a:fld>
            <a:endParaRPr lang="en-US"/>
          </a:p>
        </p:txBody>
      </p:sp>
    </p:spTree>
    <p:extLst>
      <p:ext uri="{BB962C8B-B14F-4D97-AF65-F5344CB8AC3E}">
        <p14:creationId xmlns:p14="http://schemas.microsoft.com/office/powerpoint/2010/main" val="50228911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33</a:t>
            </a:fld>
            <a:endParaRPr lang="en-US"/>
          </a:p>
        </p:txBody>
      </p:sp>
    </p:spTree>
    <p:extLst>
      <p:ext uri="{BB962C8B-B14F-4D97-AF65-F5344CB8AC3E}">
        <p14:creationId xmlns:p14="http://schemas.microsoft.com/office/powerpoint/2010/main" val="139178122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34</a:t>
            </a:fld>
            <a:endParaRPr lang="en-US"/>
          </a:p>
        </p:txBody>
      </p:sp>
    </p:spTree>
    <p:extLst>
      <p:ext uri="{BB962C8B-B14F-4D97-AF65-F5344CB8AC3E}">
        <p14:creationId xmlns:p14="http://schemas.microsoft.com/office/powerpoint/2010/main" val="296361018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5</a:t>
            </a:fld>
            <a:endParaRPr lang="en-US"/>
          </a:p>
        </p:txBody>
      </p:sp>
    </p:spTree>
    <p:extLst>
      <p:ext uri="{BB962C8B-B14F-4D97-AF65-F5344CB8AC3E}">
        <p14:creationId xmlns:p14="http://schemas.microsoft.com/office/powerpoint/2010/main" val="341330827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the example on the right, a regulation manual calls its basic flood operations “Schedule A”.  The dam has the potential to cause agricultural damages, so maximum releases are limited during the growing season compared to the non-growing season, so despite these having the same overall elevation (707 ft) the rules they contain would be different.</a:t>
            </a:r>
          </a:p>
        </p:txBody>
      </p:sp>
      <p:sp>
        <p:nvSpPr>
          <p:cNvPr id="4" name="Slide Number Placeholder 3"/>
          <p:cNvSpPr>
            <a:spLocks noGrp="1"/>
          </p:cNvSpPr>
          <p:nvPr>
            <p:ph type="sldNum" sz="quarter" idx="5"/>
          </p:nvPr>
        </p:nvSpPr>
        <p:spPr/>
        <p:txBody>
          <a:bodyPr/>
          <a:lstStyle/>
          <a:p>
            <a:fld id="{78AF3204-0D06-4E77-ABDE-F4433C802620}" type="slidenum">
              <a:rPr lang="en-US" smtClean="0"/>
              <a:t>36</a:t>
            </a:fld>
            <a:endParaRPr lang="en-US"/>
          </a:p>
        </p:txBody>
      </p:sp>
    </p:spTree>
    <p:extLst>
      <p:ext uri="{BB962C8B-B14F-4D97-AF65-F5344CB8AC3E}">
        <p14:creationId xmlns:p14="http://schemas.microsoft.com/office/powerpoint/2010/main" val="10189062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38</a:t>
            </a:fld>
            <a:endParaRPr lang="en-US"/>
          </a:p>
        </p:txBody>
      </p:sp>
    </p:spTree>
    <p:extLst>
      <p:ext uri="{BB962C8B-B14F-4D97-AF65-F5344CB8AC3E}">
        <p14:creationId xmlns:p14="http://schemas.microsoft.com/office/powerpoint/2010/main" val="21349064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40</a:t>
            </a:fld>
            <a:endParaRPr lang="en-US"/>
          </a:p>
        </p:txBody>
      </p:sp>
    </p:spTree>
    <p:extLst>
      <p:ext uri="{BB962C8B-B14F-4D97-AF65-F5344CB8AC3E}">
        <p14:creationId xmlns:p14="http://schemas.microsoft.com/office/powerpoint/2010/main" val="293449601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42</a:t>
            </a:fld>
            <a:endParaRPr lang="en-US"/>
          </a:p>
        </p:txBody>
      </p:sp>
    </p:spTree>
    <p:extLst>
      <p:ext uri="{BB962C8B-B14F-4D97-AF65-F5344CB8AC3E}">
        <p14:creationId xmlns:p14="http://schemas.microsoft.com/office/powerpoint/2010/main" val="359343959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BC3A86D8-1D95-4DFF-A26B-8F86AC3AC58E}" type="slidenum">
              <a:rPr lang="en-US" smtClean="0"/>
              <a:t>56</a:t>
            </a:fld>
            <a:endParaRPr lang="en-US"/>
          </a:p>
        </p:txBody>
      </p:sp>
    </p:spTree>
    <p:extLst>
      <p:ext uri="{BB962C8B-B14F-4D97-AF65-F5344CB8AC3E}">
        <p14:creationId xmlns:p14="http://schemas.microsoft.com/office/powerpoint/2010/main" val="391013734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6</a:t>
            </a:fld>
            <a:endParaRPr lang="en-US"/>
          </a:p>
        </p:txBody>
      </p:sp>
    </p:spTree>
    <p:extLst>
      <p:ext uri="{BB962C8B-B14F-4D97-AF65-F5344CB8AC3E}">
        <p14:creationId xmlns:p14="http://schemas.microsoft.com/office/powerpoint/2010/main" val="21787119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7</a:t>
            </a:fld>
            <a:endParaRPr lang="en-US"/>
          </a:p>
        </p:txBody>
      </p:sp>
    </p:spTree>
    <p:extLst>
      <p:ext uri="{BB962C8B-B14F-4D97-AF65-F5344CB8AC3E}">
        <p14:creationId xmlns:p14="http://schemas.microsoft.com/office/powerpoint/2010/main" val="17936842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Discharge method is available for outflow curves – since storage and outflow are 1:1 related, the initial storage can be determined</a:t>
            </a:r>
          </a:p>
          <a:p>
            <a:endParaRPr lang="en-US" dirty="0"/>
          </a:p>
          <a:p>
            <a:r>
              <a:rPr lang="en-US" dirty="0"/>
              <a:t>The Inflow = Outflow method takes the inflow to the reservoir at the beginning of the simulation and determines the pool elevation necessary to cause that outflow through the outlet structures. The pool elevation is then used in the elevation-storage curve to determine the matching storage. </a:t>
            </a:r>
          </a:p>
        </p:txBody>
      </p:sp>
      <p:sp>
        <p:nvSpPr>
          <p:cNvPr id="4" name="Slide Number Placeholder 3"/>
          <p:cNvSpPr>
            <a:spLocks noGrp="1"/>
          </p:cNvSpPr>
          <p:nvPr>
            <p:ph type="sldNum" sz="quarter" idx="5"/>
          </p:nvPr>
        </p:nvSpPr>
        <p:spPr/>
        <p:txBody>
          <a:bodyPr/>
          <a:lstStyle/>
          <a:p>
            <a:fld id="{78AF3204-0D06-4E77-ABDE-F4433C802620}" type="slidenum">
              <a:rPr lang="en-US" smtClean="0"/>
              <a:t>8</a:t>
            </a:fld>
            <a:endParaRPr lang="en-US"/>
          </a:p>
        </p:txBody>
      </p:sp>
    </p:spTree>
    <p:extLst>
      <p:ext uri="{BB962C8B-B14F-4D97-AF65-F5344CB8AC3E}">
        <p14:creationId xmlns:p14="http://schemas.microsoft.com/office/powerpoint/2010/main" val="429102069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top plot is for geometry – it shows the reservoir’s storage and elevation for the simulation. Not all routing methods will have an elevation plot, but all of them must compute storage.</a:t>
            </a:r>
          </a:p>
          <a:p>
            <a:r>
              <a:rPr lang="en-US" dirty="0"/>
              <a:t>The bottom is for flow – the reservoir inflow is dashed, and outflow is solid.</a:t>
            </a:r>
          </a:p>
        </p:txBody>
      </p:sp>
      <p:sp>
        <p:nvSpPr>
          <p:cNvPr id="4" name="Slide Number Placeholder 3"/>
          <p:cNvSpPr>
            <a:spLocks noGrp="1"/>
          </p:cNvSpPr>
          <p:nvPr>
            <p:ph type="sldNum" sz="quarter" idx="5"/>
          </p:nvPr>
        </p:nvSpPr>
        <p:spPr/>
        <p:txBody>
          <a:bodyPr/>
          <a:lstStyle/>
          <a:p>
            <a:fld id="{78AF3204-0D06-4E77-ABDE-F4433C802620}" type="slidenum">
              <a:rPr lang="en-US" smtClean="0"/>
              <a:t>9</a:t>
            </a:fld>
            <a:endParaRPr lang="en-US"/>
          </a:p>
        </p:txBody>
      </p:sp>
    </p:spTree>
    <p:extLst>
      <p:ext uri="{BB962C8B-B14F-4D97-AF65-F5344CB8AC3E}">
        <p14:creationId xmlns:p14="http://schemas.microsoft.com/office/powerpoint/2010/main" val="27908941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Observed outflow allows you to set a discharge gage as an observed flow series that you can compare your results to</a:t>
            </a:r>
          </a:p>
          <a:p>
            <a:endParaRPr lang="en-US" dirty="0"/>
          </a:p>
          <a:p>
            <a:r>
              <a:rPr lang="en-US" dirty="0"/>
              <a:t>Observed tailwater stage lets you set a stage gage as an observed stage time series that you can compare computed tailwater stages to (requires a tailwater rating curve)</a:t>
            </a:r>
          </a:p>
          <a:p>
            <a:endParaRPr lang="en-US" dirty="0"/>
          </a:p>
          <a:p>
            <a:r>
              <a:rPr lang="en-US" dirty="0"/>
              <a:t>Observed pool elevation is pretty self-explanatory</a:t>
            </a:r>
          </a:p>
          <a:p>
            <a:endParaRPr lang="en-US" dirty="0"/>
          </a:p>
          <a:p>
            <a:r>
              <a:rPr lang="en-US" dirty="0"/>
              <a:t>Tailwater stage-discharge lets you set a rating curve for the tailwater – this can be important for computing hydraulic structure submergence.</a:t>
            </a:r>
          </a:p>
          <a:p>
            <a:endParaRPr lang="en-US" dirty="0"/>
          </a:p>
          <a:p>
            <a:r>
              <a:rPr lang="en-US" dirty="0"/>
              <a:t>The reference flow and label are for making a nice label on your simulation results graph.</a:t>
            </a:r>
          </a:p>
        </p:txBody>
      </p:sp>
      <p:sp>
        <p:nvSpPr>
          <p:cNvPr id="4" name="Slide Number Placeholder 3"/>
          <p:cNvSpPr>
            <a:spLocks noGrp="1"/>
          </p:cNvSpPr>
          <p:nvPr>
            <p:ph type="sldNum" sz="quarter" idx="5"/>
          </p:nvPr>
        </p:nvSpPr>
        <p:spPr/>
        <p:txBody>
          <a:bodyPr/>
          <a:lstStyle/>
          <a:p>
            <a:fld id="{78AF3204-0D06-4E77-ABDE-F4433C802620}" type="slidenum">
              <a:rPr lang="en-US" smtClean="0"/>
              <a:t>10</a:t>
            </a:fld>
            <a:endParaRPr lang="en-US"/>
          </a:p>
        </p:txBody>
      </p:sp>
    </p:spTree>
    <p:extLst>
      <p:ext uri="{BB962C8B-B14F-4D97-AF65-F5344CB8AC3E}">
        <p14:creationId xmlns:p14="http://schemas.microsoft.com/office/powerpoint/2010/main" val="293680854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14</a:t>
            </a:fld>
            <a:endParaRPr lang="en-US"/>
          </a:p>
        </p:txBody>
      </p:sp>
    </p:spTree>
    <p:extLst>
      <p:ext uri="{BB962C8B-B14F-4D97-AF65-F5344CB8AC3E}">
        <p14:creationId xmlns:p14="http://schemas.microsoft.com/office/powerpoint/2010/main" val="273832325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78AF3204-0D06-4E77-ABDE-F4433C802620}" type="slidenum">
              <a:rPr lang="en-US" smtClean="0"/>
              <a:t>16</a:t>
            </a:fld>
            <a:endParaRPr lang="en-US"/>
          </a:p>
        </p:txBody>
      </p:sp>
    </p:spTree>
    <p:extLst>
      <p:ext uri="{BB962C8B-B14F-4D97-AF65-F5344CB8AC3E}">
        <p14:creationId xmlns:p14="http://schemas.microsoft.com/office/powerpoint/2010/main" val="12544139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2.xml"/><Relationship Id="rId4" Type="http://schemas.openxmlformats.org/officeDocument/2006/relationships/image" Target="../media/image7.png"/></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4.wmf"/><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64DB7B-F9E7-42C3-B381-4BE16552B631}"/>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B6EE1BFB-1C06-4F2B-B81B-3D3BD012BD53}"/>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008A104B-01E6-4562-92DC-7EF686D8A4EC}"/>
              </a:ext>
            </a:extLst>
          </p:cNvPr>
          <p:cNvSpPr>
            <a:spLocks noGrp="1"/>
          </p:cNvSpPr>
          <p:nvPr>
            <p:ph type="dt" sz="half" idx="10"/>
          </p:nvPr>
        </p:nvSpPr>
        <p:spPr/>
        <p:txBody>
          <a:bodyPr/>
          <a:lstStyle/>
          <a:p>
            <a:fld id="{889CE354-065D-4F8F-AC81-84AFEF488A04}" type="datetimeFigureOut">
              <a:rPr lang="en-US" smtClean="0"/>
              <a:t>9/6/2024</a:t>
            </a:fld>
            <a:endParaRPr lang="en-US"/>
          </a:p>
        </p:txBody>
      </p:sp>
      <p:sp>
        <p:nvSpPr>
          <p:cNvPr id="5" name="Footer Placeholder 4">
            <a:extLst>
              <a:ext uri="{FF2B5EF4-FFF2-40B4-BE49-F238E27FC236}">
                <a16:creationId xmlns:a16="http://schemas.microsoft.com/office/drawing/2014/main" id="{1AA2A05B-1B2B-4C7A-845C-B280763F876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787CE1C-D815-4C14-AB99-9E50BCF44F7E}"/>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0135303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E934950-AE9B-4B1E-8837-C81499396E2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39A334E8-6904-4568-B4C3-8E69DB91F879}"/>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500AAEB-87DD-443E-823B-79C5DBCDBFCE}"/>
              </a:ext>
            </a:extLst>
          </p:cNvPr>
          <p:cNvSpPr>
            <a:spLocks noGrp="1"/>
          </p:cNvSpPr>
          <p:nvPr>
            <p:ph type="dt" sz="half" idx="10"/>
          </p:nvPr>
        </p:nvSpPr>
        <p:spPr/>
        <p:txBody>
          <a:bodyPr/>
          <a:lstStyle/>
          <a:p>
            <a:fld id="{889CE354-065D-4F8F-AC81-84AFEF488A04}" type="datetimeFigureOut">
              <a:rPr lang="en-US" smtClean="0"/>
              <a:t>9/6/2024</a:t>
            </a:fld>
            <a:endParaRPr lang="en-US"/>
          </a:p>
        </p:txBody>
      </p:sp>
      <p:sp>
        <p:nvSpPr>
          <p:cNvPr id="5" name="Footer Placeholder 4">
            <a:extLst>
              <a:ext uri="{FF2B5EF4-FFF2-40B4-BE49-F238E27FC236}">
                <a16:creationId xmlns:a16="http://schemas.microsoft.com/office/drawing/2014/main" id="{D71ED384-97D6-4694-A369-C99F68BC202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0191E26-2EE3-409D-9732-4D596A1753B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6326207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94858244-A57E-45FE-B9EA-B647EF0DAFE6}"/>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6EA55066-F0E1-4BAF-B4D3-C6EA7F977E20}"/>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AEDE26-D754-4511-A9A3-B49EEAE4A1CE}"/>
              </a:ext>
            </a:extLst>
          </p:cNvPr>
          <p:cNvSpPr>
            <a:spLocks noGrp="1"/>
          </p:cNvSpPr>
          <p:nvPr>
            <p:ph type="dt" sz="half" idx="10"/>
          </p:nvPr>
        </p:nvSpPr>
        <p:spPr/>
        <p:txBody>
          <a:bodyPr/>
          <a:lstStyle/>
          <a:p>
            <a:fld id="{889CE354-065D-4F8F-AC81-84AFEF488A04}" type="datetimeFigureOut">
              <a:rPr lang="en-US" smtClean="0"/>
              <a:t>9/6/2024</a:t>
            </a:fld>
            <a:endParaRPr lang="en-US"/>
          </a:p>
        </p:txBody>
      </p:sp>
      <p:sp>
        <p:nvSpPr>
          <p:cNvPr id="5" name="Footer Placeholder 4">
            <a:extLst>
              <a:ext uri="{FF2B5EF4-FFF2-40B4-BE49-F238E27FC236}">
                <a16:creationId xmlns:a16="http://schemas.microsoft.com/office/drawing/2014/main" id="{13B83980-D1B4-4775-80C7-B90AF2FE25C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66F3C3-1065-45FB-A4D4-E8CD08F022C7}"/>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96888829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5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26197584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2440932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3390636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itle and Content - 2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8" name="Content Placeholder 3"/>
          <p:cNvSpPr>
            <a:spLocks noGrp="1"/>
          </p:cNvSpPr>
          <p:nvPr>
            <p:ph sz="quarter" idx="10"/>
          </p:nvPr>
        </p:nvSpPr>
        <p:spPr>
          <a:xfrm>
            <a:off x="266700" y="1028700"/>
            <a:ext cx="11658600" cy="5600700"/>
          </a:xfrm>
        </p:spPr>
        <p:txBody>
          <a:bodyPr numCol="2"/>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1320846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Title and Content - 3 Columns">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p>
        </p:txBody>
      </p:sp>
      <p:sp>
        <p:nvSpPr>
          <p:cNvPr id="9" name="Content Placeholder 3"/>
          <p:cNvSpPr>
            <a:spLocks noGrp="1"/>
          </p:cNvSpPr>
          <p:nvPr>
            <p:ph sz="quarter" idx="12"/>
          </p:nvPr>
        </p:nvSpPr>
        <p:spPr>
          <a:xfrm>
            <a:off x="266700" y="1028700"/>
            <a:ext cx="11658600" cy="5600700"/>
          </a:xfrm>
        </p:spPr>
        <p:txBody>
          <a:bodyPr numCol="3"/>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83234785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Title and Picture with Caption">
    <p:spTree>
      <p:nvGrpSpPr>
        <p:cNvPr id="1" name=""/>
        <p:cNvGrpSpPr/>
        <p:nvPr/>
      </p:nvGrpSpPr>
      <p:grpSpPr>
        <a:xfrm>
          <a:off x="0" y="0"/>
          <a:ext cx="0" cy="0"/>
          <a:chOff x="0" y="0"/>
          <a:chExt cx="0" cy="0"/>
        </a:xfrm>
      </p:grpSpPr>
      <p:sp>
        <p:nvSpPr>
          <p:cNvPr id="21" name="Text Placeholder 2"/>
          <p:cNvSpPr>
            <a:spLocks noGrp="1"/>
          </p:cNvSpPr>
          <p:nvPr>
            <p:ph idx="1"/>
          </p:nvPr>
        </p:nvSpPr>
        <p:spPr bwMode="auto">
          <a:xfrm>
            <a:off x="266700" y="6191103"/>
            <a:ext cx="11658600" cy="438297"/>
          </a:xfrm>
          <a:prstGeom prst="rect">
            <a:avLst/>
          </a:prstGeom>
          <a:noFill/>
          <a:ln w="9525">
            <a:noFill/>
            <a:miter lim="800000"/>
            <a:headEnd/>
            <a:tailEnd/>
          </a:ln>
        </p:spPr>
        <p:txBody>
          <a:bodyPr lIns="91440" tIns="0" numCol="1"/>
          <a:lstStyle>
            <a:lvl1pPr marL="0" indent="0">
              <a:buNone/>
              <a:defRPr sz="900">
                <a:solidFill>
                  <a:schemeClr val="tx1">
                    <a:lumMod val="75000"/>
                    <a:lumOff val="25000"/>
                  </a:schemeClr>
                </a:solidFill>
              </a:defRPr>
            </a:lvl1pPr>
            <a:lvl2pPr>
              <a:defRPr sz="1350">
                <a:solidFill>
                  <a:srgbClr val="83847A"/>
                </a:solidFill>
              </a:defRPr>
            </a:lvl2pPr>
            <a:lvl3pPr>
              <a:defRPr sz="1125">
                <a:solidFill>
                  <a:srgbClr val="83847A"/>
                </a:solidFill>
              </a:defRPr>
            </a:lvl3pPr>
            <a:lvl4pPr>
              <a:defRPr sz="1125">
                <a:solidFill>
                  <a:srgbClr val="83847A"/>
                </a:solidFill>
              </a:defRPr>
            </a:lvl4pPr>
            <a:lvl5pPr>
              <a:defRPr sz="1125">
                <a:solidFill>
                  <a:srgbClr val="83847A"/>
                </a:solidFill>
              </a:defRPr>
            </a:lvl5pPr>
          </a:lstStyle>
          <a:p>
            <a:pPr lvl="0"/>
            <a:r>
              <a:rPr lang="en-US" noProof="0"/>
              <a:t>Click to edit Master text styles</a:t>
            </a:r>
          </a:p>
        </p:txBody>
      </p:sp>
      <p:sp>
        <p:nvSpPr>
          <p:cNvPr id="4" name="Title 3"/>
          <p:cNvSpPr>
            <a:spLocks noGrp="1"/>
          </p:cNvSpPr>
          <p:nvPr>
            <p:ph type="title"/>
          </p:nvPr>
        </p:nvSpPr>
        <p:spPr/>
        <p:txBody>
          <a:bodyPr/>
          <a:lstStyle/>
          <a:p>
            <a:r>
              <a:rPr lang="en-US"/>
              <a:t>Click to edit Master title style</a:t>
            </a:r>
          </a:p>
        </p:txBody>
      </p:sp>
      <p:sp>
        <p:nvSpPr>
          <p:cNvPr id="10" name="Content Placeholder 3"/>
          <p:cNvSpPr>
            <a:spLocks noGrp="1"/>
          </p:cNvSpPr>
          <p:nvPr>
            <p:ph sz="quarter" idx="12"/>
          </p:nvPr>
        </p:nvSpPr>
        <p:spPr>
          <a:xfrm>
            <a:off x="266700" y="1028700"/>
            <a:ext cx="11658600" cy="508634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791865750"/>
      </p:ext>
    </p:extLst>
  </p:cSld>
  <p:clrMapOvr>
    <a:masterClrMapping/>
  </p:clrMapOvr>
  <p:extLst>
    <p:ext uri="{DCECCB84-F9BA-43D5-87BE-67443E8EF086}">
      <p15:sldGuideLst xmlns:p15="http://schemas.microsoft.com/office/powerpoint/2012/main"/>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preserve="1">
  <p:cSld name="Full Picture with Title">
    <p:bg>
      <p:bgPr>
        <a:solidFill>
          <a:schemeClr val="tx2"/>
        </a:solidFill>
        <a:effectLst/>
      </p:bgPr>
    </p:bg>
    <p:spTree>
      <p:nvGrpSpPr>
        <p:cNvPr id="1" name=""/>
        <p:cNvGrpSpPr/>
        <p:nvPr/>
      </p:nvGrpSpPr>
      <p:grpSpPr>
        <a:xfrm>
          <a:off x="0" y="0"/>
          <a:ext cx="0" cy="0"/>
          <a:chOff x="0" y="0"/>
          <a:chExt cx="0" cy="0"/>
        </a:xfrm>
      </p:grpSpPr>
      <p:sp>
        <p:nvSpPr>
          <p:cNvPr id="9" name="Content Placeholder 3"/>
          <p:cNvSpPr>
            <a:spLocks noGrp="1"/>
          </p:cNvSpPr>
          <p:nvPr>
            <p:ph sz="quarter" idx="12"/>
          </p:nvPr>
        </p:nvSpPr>
        <p:spPr>
          <a:xfrm>
            <a:off x="0" y="0"/>
            <a:ext cx="12192000" cy="68580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0"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702089795"/>
      </p:ext>
    </p:extLst>
  </p:cSld>
  <p:clrMapOvr>
    <a:masterClrMapping/>
  </p:clrMapOvr>
  <p:extLst>
    <p:ext uri="{DCECCB84-F9BA-43D5-87BE-67443E8EF086}">
      <p15:sldGuideLst xmlns:p15="http://schemas.microsoft.com/office/powerpoint/2012/main"/>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Title - 2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9"/>
          </p:nvPr>
        </p:nvSpPr>
        <p:spPr>
          <a:xfrm>
            <a:off x="6203894" y="1028700"/>
            <a:ext cx="5721406"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340417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67A8C4-3A97-4829-B975-6B3D07EDB06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C8CD2B10-78FC-4A1E-8F42-FA10513E0B96}"/>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4A4D4FE-E2C0-46A7-AAE3-5CE90E7BC6B2}"/>
              </a:ext>
            </a:extLst>
          </p:cNvPr>
          <p:cNvSpPr>
            <a:spLocks noGrp="1"/>
          </p:cNvSpPr>
          <p:nvPr>
            <p:ph type="dt" sz="half" idx="10"/>
          </p:nvPr>
        </p:nvSpPr>
        <p:spPr/>
        <p:txBody>
          <a:bodyPr/>
          <a:lstStyle/>
          <a:p>
            <a:fld id="{889CE354-065D-4F8F-AC81-84AFEF488A04}" type="datetimeFigureOut">
              <a:rPr lang="en-US" smtClean="0"/>
              <a:t>9/6/2024</a:t>
            </a:fld>
            <a:endParaRPr lang="en-US"/>
          </a:p>
        </p:txBody>
      </p:sp>
      <p:sp>
        <p:nvSpPr>
          <p:cNvPr id="5" name="Footer Placeholder 4">
            <a:extLst>
              <a:ext uri="{FF2B5EF4-FFF2-40B4-BE49-F238E27FC236}">
                <a16:creationId xmlns:a16="http://schemas.microsoft.com/office/drawing/2014/main" id="{849F712A-236E-4053-A752-831A5D450A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AD0F756-9FB3-4184-862B-27A12090CFD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4800855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Title - Sub-Head 2 Sections">
    <p:spTree>
      <p:nvGrpSpPr>
        <p:cNvPr id="1" name=""/>
        <p:cNvGrpSpPr/>
        <p:nvPr/>
      </p:nvGrpSpPr>
      <p:grpSpPr>
        <a:xfrm>
          <a:off x="0" y="0"/>
          <a:ext cx="0" cy="0"/>
          <a:chOff x="0" y="0"/>
          <a:chExt cx="0" cy="0"/>
        </a:xfrm>
      </p:grpSpPr>
      <p:sp>
        <p:nvSpPr>
          <p:cNvPr id="9" name="Text Placeholder 3"/>
          <p:cNvSpPr>
            <a:spLocks noGrp="1"/>
          </p:cNvSpPr>
          <p:nvPr>
            <p:ph type="body" sz="quarter" idx="13"/>
          </p:nvPr>
        </p:nvSpPr>
        <p:spPr>
          <a:xfrm>
            <a:off x="266700"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
        <p:nvSpPr>
          <p:cNvPr id="2" name="Title 1"/>
          <p:cNvSpPr>
            <a:spLocks noGrp="1"/>
          </p:cNvSpPr>
          <p:nvPr>
            <p:ph type="title"/>
          </p:nvPr>
        </p:nvSpPr>
        <p:spPr/>
        <p:txBody>
          <a:bodyPr/>
          <a:lstStyle/>
          <a:p>
            <a:r>
              <a:rPr lang="en-US"/>
              <a:t>Click to edit Master title style</a:t>
            </a:r>
            <a:endParaRPr lang="en-US" dirty="0"/>
          </a:p>
        </p:txBody>
      </p:sp>
      <p:sp>
        <p:nvSpPr>
          <p:cNvPr id="13" name="Content Placeholder 2"/>
          <p:cNvSpPr>
            <a:spLocks noGrp="1"/>
          </p:cNvSpPr>
          <p:nvPr>
            <p:ph sz="quarter" idx="16"/>
          </p:nvPr>
        </p:nvSpPr>
        <p:spPr>
          <a:xfrm>
            <a:off x="266700"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2"/>
          <p:cNvSpPr>
            <a:spLocks noGrp="1"/>
          </p:cNvSpPr>
          <p:nvPr>
            <p:ph sz="quarter" idx="19"/>
          </p:nvPr>
        </p:nvSpPr>
        <p:spPr>
          <a:xfrm>
            <a:off x="6203894" y="1743075"/>
            <a:ext cx="5721406" cy="4886325"/>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ext Placeholder 3"/>
          <p:cNvSpPr>
            <a:spLocks noGrp="1"/>
          </p:cNvSpPr>
          <p:nvPr>
            <p:ph type="body" sz="quarter" idx="20"/>
          </p:nvPr>
        </p:nvSpPr>
        <p:spPr>
          <a:xfrm>
            <a:off x="6205728" y="1028700"/>
            <a:ext cx="5719572" cy="666241"/>
          </a:xfrm>
        </p:spPr>
        <p:txBody>
          <a:bodyPr bIns="0" anchor="b"/>
          <a:lstStyle>
            <a:lvl1pPr>
              <a:defRPr sz="1500">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381623950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Title - 2 Odd Sections">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Content Placeholder 2"/>
          <p:cNvSpPr>
            <a:spLocks noGrp="1"/>
          </p:cNvSpPr>
          <p:nvPr>
            <p:ph sz="quarter" idx="16"/>
          </p:nvPr>
        </p:nvSpPr>
        <p:spPr>
          <a:xfrm>
            <a:off x="4256410" y="1028700"/>
            <a:ext cx="7668889"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9285169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p:cSld name="1_Title - 2 Odd Sectio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11" name="Content Placeholder 2"/>
          <p:cNvSpPr>
            <a:spLocks noGrp="1"/>
          </p:cNvSpPr>
          <p:nvPr>
            <p:ph sz="quarter" idx="15"/>
          </p:nvPr>
        </p:nvSpPr>
        <p:spPr>
          <a:xfrm>
            <a:off x="8145982" y="1028700"/>
            <a:ext cx="377931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2" name="Content Placeholder 2"/>
          <p:cNvSpPr>
            <a:spLocks noGrp="1"/>
          </p:cNvSpPr>
          <p:nvPr>
            <p:ph sz="quarter" idx="16"/>
          </p:nvPr>
        </p:nvSpPr>
        <p:spPr>
          <a:xfrm>
            <a:off x="266700" y="1028700"/>
            <a:ext cx="7668888" cy="5600700"/>
          </a:xfrm>
        </p:spPr>
        <p:txBody>
          <a:bodyPr/>
          <a:lstStyle>
            <a:lvl1pPr>
              <a:defRPr sz="1200">
                <a:solidFill>
                  <a:schemeClr val="tx1">
                    <a:lumMod val="75000"/>
                    <a:lumOff val="25000"/>
                  </a:schemeClr>
                </a:solidFill>
              </a:defRPr>
            </a:lvl1pPr>
            <a:lvl2pPr>
              <a:defRPr sz="1200">
                <a:solidFill>
                  <a:schemeClr val="tx1">
                    <a:lumMod val="75000"/>
                    <a:lumOff val="25000"/>
                  </a:schemeClr>
                </a:solidFill>
              </a:defRPr>
            </a:lvl2pPr>
            <a:lvl3pPr>
              <a:defRPr sz="1200">
                <a:solidFill>
                  <a:schemeClr val="tx1">
                    <a:lumMod val="75000"/>
                    <a:lumOff val="25000"/>
                  </a:schemeClr>
                </a:solidFill>
              </a:defRPr>
            </a:lvl3pPr>
            <a:lvl4pPr>
              <a:defRPr sz="1200">
                <a:solidFill>
                  <a:schemeClr val="tx1">
                    <a:lumMod val="75000"/>
                    <a:lumOff val="25000"/>
                  </a:schemeClr>
                </a:solidFill>
              </a:defRPr>
            </a:lvl4pPr>
            <a:lvl5pPr>
              <a:defRPr sz="12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14401006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p:cSld name="Title - Quad-Chart">
    <p:spTree>
      <p:nvGrpSpPr>
        <p:cNvPr id="1" name=""/>
        <p:cNvGrpSpPr/>
        <p:nvPr/>
      </p:nvGrpSpPr>
      <p:grpSpPr>
        <a:xfrm>
          <a:off x="0" y="0"/>
          <a:ext cx="0" cy="0"/>
          <a:chOff x="0" y="0"/>
          <a:chExt cx="0" cy="0"/>
        </a:xfrm>
      </p:grpSpPr>
      <p:sp>
        <p:nvSpPr>
          <p:cNvPr id="3" name="Content Placeholder 2"/>
          <p:cNvSpPr>
            <a:spLocks noGrp="1"/>
          </p:cNvSpPr>
          <p:nvPr>
            <p:ph sz="quarter" idx="15"/>
          </p:nvPr>
        </p:nvSpPr>
        <p:spPr>
          <a:xfrm>
            <a:off x="2667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p:cNvCxnSpPr/>
          <p:nvPr/>
        </p:nvCxnSpPr>
        <p:spPr>
          <a:xfrm>
            <a:off x="381000" y="3775869"/>
            <a:ext cx="11430000" cy="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a:off x="6096000" y="1028700"/>
            <a:ext cx="0" cy="5600700"/>
          </a:xfrm>
          <a:prstGeom prst="line">
            <a:avLst/>
          </a:prstGeom>
          <a:ln w="12700">
            <a:solidFill>
              <a:schemeClr val="accent6"/>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p:txBody>
          <a:bodyPr/>
          <a:lstStyle/>
          <a:p>
            <a:r>
              <a:rPr lang="en-US"/>
              <a:t>Click to edit Master title style</a:t>
            </a:r>
            <a:endParaRPr lang="en-US" dirty="0"/>
          </a:p>
        </p:txBody>
      </p:sp>
      <p:sp>
        <p:nvSpPr>
          <p:cNvPr id="16" name="Content Placeholder 2"/>
          <p:cNvSpPr>
            <a:spLocks noGrp="1"/>
          </p:cNvSpPr>
          <p:nvPr>
            <p:ph sz="quarter" idx="22"/>
          </p:nvPr>
        </p:nvSpPr>
        <p:spPr>
          <a:xfrm>
            <a:off x="2667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7" name="Content Placeholder 2"/>
          <p:cNvSpPr>
            <a:spLocks noGrp="1"/>
          </p:cNvSpPr>
          <p:nvPr>
            <p:ph sz="quarter" idx="23"/>
          </p:nvPr>
        </p:nvSpPr>
        <p:spPr>
          <a:xfrm>
            <a:off x="6172200" y="1028700"/>
            <a:ext cx="5753100" cy="266700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8" name="Content Placeholder 2"/>
          <p:cNvSpPr>
            <a:spLocks noGrp="1"/>
          </p:cNvSpPr>
          <p:nvPr>
            <p:ph sz="quarter" idx="24"/>
          </p:nvPr>
        </p:nvSpPr>
        <p:spPr>
          <a:xfrm>
            <a:off x="6172200" y="3855720"/>
            <a:ext cx="5753100" cy="2773680"/>
          </a:xfrm>
        </p:spPr>
        <p:txBody>
          <a:bodyPr/>
          <a:lstStyle>
            <a:lvl1pPr>
              <a:defRPr sz="900">
                <a:solidFill>
                  <a:schemeClr val="tx1">
                    <a:lumMod val="75000"/>
                    <a:lumOff val="25000"/>
                  </a:schemeClr>
                </a:solidFill>
              </a:defRPr>
            </a:lvl1pPr>
            <a:lvl2pPr>
              <a:defRPr sz="900">
                <a:solidFill>
                  <a:schemeClr val="tx1">
                    <a:lumMod val="75000"/>
                    <a:lumOff val="25000"/>
                  </a:schemeClr>
                </a:solidFill>
              </a:defRPr>
            </a:lvl2pPr>
            <a:lvl3pPr>
              <a:defRPr sz="900">
                <a:solidFill>
                  <a:schemeClr val="tx1">
                    <a:lumMod val="75000"/>
                    <a:lumOff val="25000"/>
                  </a:schemeClr>
                </a:solidFill>
              </a:defRPr>
            </a:lvl3pPr>
            <a:lvl4pPr>
              <a:defRPr sz="900">
                <a:solidFill>
                  <a:schemeClr val="tx1">
                    <a:lumMod val="75000"/>
                    <a:lumOff val="25000"/>
                  </a:schemeClr>
                </a:solidFill>
              </a:defRPr>
            </a:lvl4pPr>
            <a:lvl5pPr>
              <a:defRPr sz="900">
                <a:solidFill>
                  <a:schemeClr val="tx1">
                    <a:lumMod val="75000"/>
                    <a:lumOff val="25000"/>
                  </a:schemeClr>
                </a:solidFil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817171020"/>
      </p:ext>
    </p:extLst>
  </p:cSld>
  <p:clrMapOvr>
    <a:masterClrMapping/>
  </p:clrMapOvr>
  <p:extLst>
    <p:ext uri="{DCECCB84-F9BA-43D5-87BE-67443E8EF086}">
      <p15:sldGuideLst xmlns:p15="http://schemas.microsoft.com/office/powerpoint/2012/main">
        <p15:guide id="1" orient="horz" pos="2328">
          <p15:clr>
            <a:srgbClr val="FBAE40"/>
          </p15:clr>
        </p15:guide>
        <p15:guide id="2" orient="horz" pos="2424">
          <p15:clr>
            <a:srgbClr val="FBAE40"/>
          </p15:clr>
        </p15:guide>
        <p15:guide id="3" pos="3888">
          <p15:clr>
            <a:srgbClr val="FBAE40"/>
          </p15:clr>
        </p15:guide>
        <p15:guide id="4" pos="3792">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
        <p:nvSpPr>
          <p:cNvPr id="6" name="Text Placeholder 5"/>
          <p:cNvSpPr>
            <a:spLocks noGrp="1"/>
          </p:cNvSpPr>
          <p:nvPr>
            <p:ph type="body" sz="quarter" idx="12"/>
          </p:nvPr>
        </p:nvSpPr>
        <p:spPr>
          <a:xfrm>
            <a:off x="266700" y="3687764"/>
            <a:ext cx="11658600" cy="854075"/>
          </a:xfrm>
        </p:spPr>
        <p:txBody>
          <a:bodyPr/>
          <a:lstStyle>
            <a:lvl1pPr marL="0" indent="0">
              <a:defRPr>
                <a:solidFill>
                  <a:schemeClr val="tx1">
                    <a:lumMod val="75000"/>
                    <a:lumOff val="25000"/>
                  </a:schemeClr>
                </a:solidFill>
              </a:defRPr>
            </a:lvl1pPr>
          </a:lstStyle>
          <a:p>
            <a:pPr lvl="0"/>
            <a:r>
              <a:rPr lang="en-US"/>
              <a:t>Click to edit Master text styles</a:t>
            </a:r>
          </a:p>
        </p:txBody>
      </p:sp>
    </p:spTree>
    <p:extLst>
      <p:ext uri="{BB962C8B-B14F-4D97-AF65-F5344CB8AC3E}">
        <p14:creationId xmlns:p14="http://schemas.microsoft.com/office/powerpoint/2010/main" val="3182053233"/>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p:cSld name="Section header - no Sub-Head">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266700" y="2286001"/>
            <a:ext cx="11658600" cy="1285874"/>
          </a:xfrm>
          <a:prstGeom prst="rect">
            <a:avLst/>
          </a:prstGeom>
          <a:noFill/>
          <a:ln w="9525">
            <a:noFill/>
            <a:miter lim="800000"/>
            <a:headEnd/>
            <a:tailEnd/>
          </a:ln>
        </p:spPr>
        <p:txBody>
          <a:bodyPr anchor="b"/>
          <a:lstStyle>
            <a:lvl1pPr>
              <a:defRPr sz="3200" baseline="0">
                <a:solidFill>
                  <a:schemeClr val="tx1">
                    <a:lumMod val="75000"/>
                    <a:lumOff val="25000"/>
                  </a:schemeClr>
                </a:solidFill>
              </a:defRPr>
            </a:lvl1pPr>
          </a:lstStyle>
          <a:p>
            <a:pPr lvl="0"/>
            <a:r>
              <a:rPr lang="en-US"/>
              <a:t>Click to edit Master title style</a:t>
            </a:r>
            <a:endParaRPr lang="en-US" dirty="0"/>
          </a:p>
        </p:txBody>
      </p:sp>
    </p:spTree>
    <p:extLst>
      <p:ext uri="{BB962C8B-B14F-4D97-AF65-F5344CB8AC3E}">
        <p14:creationId xmlns:p14="http://schemas.microsoft.com/office/powerpoint/2010/main" val="295222798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p:cSld name="Section - Content Only">
    <p:spTree>
      <p:nvGrpSpPr>
        <p:cNvPr id="1" name=""/>
        <p:cNvGrpSpPr/>
        <p:nvPr/>
      </p:nvGrpSpPr>
      <p:grpSpPr>
        <a:xfrm>
          <a:off x="0" y="0"/>
          <a:ext cx="0" cy="0"/>
          <a:chOff x="0" y="0"/>
          <a:chExt cx="0" cy="0"/>
        </a:xfrm>
      </p:grpSpPr>
      <p:sp>
        <p:nvSpPr>
          <p:cNvPr id="4" name="Content Placeholder 3"/>
          <p:cNvSpPr>
            <a:spLocks noGrp="1"/>
          </p:cNvSpPr>
          <p:nvPr>
            <p:ph sz="quarter" idx="12"/>
          </p:nvPr>
        </p:nvSpPr>
        <p:spPr>
          <a:xfrm>
            <a:off x="266700" y="2157413"/>
            <a:ext cx="11658600" cy="1798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360487058"/>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Title - N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87338952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Blank with graphics">
    <p:spTree>
      <p:nvGrpSpPr>
        <p:cNvPr id="1" name=""/>
        <p:cNvGrpSpPr/>
        <p:nvPr/>
      </p:nvGrpSpPr>
      <p:grpSpPr>
        <a:xfrm>
          <a:off x="0" y="0"/>
          <a:ext cx="0" cy="0"/>
          <a:chOff x="0" y="0"/>
          <a:chExt cx="0" cy="0"/>
        </a:xfrm>
      </p:grpSpPr>
    </p:spTree>
    <p:extLst>
      <p:ext uri="{BB962C8B-B14F-4D97-AF65-F5344CB8AC3E}">
        <p14:creationId xmlns:p14="http://schemas.microsoft.com/office/powerpoint/2010/main" val="175063063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1_Blank w/ background no graphics">
    <p:spTree>
      <p:nvGrpSpPr>
        <p:cNvPr id="1" name=""/>
        <p:cNvGrpSpPr/>
        <p:nvPr/>
      </p:nvGrpSpPr>
      <p:grpSpPr>
        <a:xfrm>
          <a:off x="0" y="0"/>
          <a:ext cx="0" cy="0"/>
          <a:chOff x="0" y="0"/>
          <a:chExt cx="0" cy="0"/>
        </a:xfrm>
      </p:grpSpPr>
      <p:sp>
        <p:nvSpPr>
          <p:cNvPr id="9" name="Rounded Rectangle 8"/>
          <p:cNvSpPr/>
          <p:nvPr/>
        </p:nvSpPr>
        <p:spPr>
          <a:xfrm>
            <a:off x="194209" y="5394628"/>
            <a:ext cx="11822463" cy="1311966"/>
          </a:xfrm>
          <a:prstGeom prst="roundRect">
            <a:avLst>
              <a:gd name="adj" fmla="val 11212"/>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8" name="Content Placeholder 7"/>
          <p:cNvSpPr>
            <a:spLocks noGrp="1"/>
          </p:cNvSpPr>
          <p:nvPr>
            <p:ph sz="quarter" idx="12"/>
          </p:nvPr>
        </p:nvSpPr>
        <p:spPr>
          <a:xfrm>
            <a:off x="76200" y="66675"/>
            <a:ext cx="12020549" cy="6791325"/>
          </a:xfrm>
          <a:prstGeom prst="roundRect">
            <a:avLst>
              <a:gd name="adj" fmla="val 2256"/>
            </a:avLst>
          </a:prstGeom>
          <a:noFill/>
          <a:ln w="3175">
            <a:noFill/>
          </a:ln>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 name="Title 1"/>
          <p:cNvSpPr>
            <a:spLocks noGrp="1"/>
          </p:cNvSpPr>
          <p:nvPr>
            <p:ph type="title"/>
          </p:nvPr>
        </p:nvSpPr>
        <p:spPr>
          <a:xfrm>
            <a:off x="266700" y="169864"/>
            <a:ext cx="11658600" cy="919162"/>
          </a:xfrm>
        </p:spPr>
        <p:txBody>
          <a:bodyPr anchor="t"/>
          <a:lstStyle>
            <a:lvl1pPr algn="ctr">
              <a:defRPr/>
            </a:lvl1pPr>
          </a:lstStyle>
          <a:p>
            <a:r>
              <a:rPr lang="en-US"/>
              <a:t>Click to edit Master title style</a:t>
            </a:r>
          </a:p>
        </p:txBody>
      </p:sp>
    </p:spTree>
    <p:extLst>
      <p:ext uri="{BB962C8B-B14F-4D97-AF65-F5344CB8AC3E}">
        <p14:creationId xmlns:p14="http://schemas.microsoft.com/office/powerpoint/2010/main" val="1790426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9D3C9A-69DF-47EC-991F-71CEBE66EC6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7D49855C-89F3-4F00-A76D-6DC2756543D0}"/>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F30576D9-1154-47E0-8712-1CBD148BB963}"/>
              </a:ext>
            </a:extLst>
          </p:cNvPr>
          <p:cNvSpPr>
            <a:spLocks noGrp="1"/>
          </p:cNvSpPr>
          <p:nvPr>
            <p:ph type="dt" sz="half" idx="10"/>
          </p:nvPr>
        </p:nvSpPr>
        <p:spPr/>
        <p:txBody>
          <a:bodyPr/>
          <a:lstStyle/>
          <a:p>
            <a:fld id="{889CE354-065D-4F8F-AC81-84AFEF488A04}" type="datetimeFigureOut">
              <a:rPr lang="en-US" smtClean="0"/>
              <a:t>9/6/2024</a:t>
            </a:fld>
            <a:endParaRPr lang="en-US"/>
          </a:p>
        </p:txBody>
      </p:sp>
      <p:sp>
        <p:nvSpPr>
          <p:cNvPr id="5" name="Footer Placeholder 4">
            <a:extLst>
              <a:ext uri="{FF2B5EF4-FFF2-40B4-BE49-F238E27FC236}">
                <a16:creationId xmlns:a16="http://schemas.microsoft.com/office/drawing/2014/main" id="{4851AFA8-AC9F-495A-95C5-AA460440040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5C26B-3A74-4046-8E19-0316362442B6}"/>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781697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preserve="1">
  <p:cSld name="White Blank">
    <p:bg>
      <p:bgPr>
        <a:solidFill>
          <a:schemeClr val="tx2"/>
        </a:solidFill>
        <a:effectLst/>
      </p:bgPr>
    </p:bg>
    <p:spTree>
      <p:nvGrpSpPr>
        <p:cNvPr id="1" name=""/>
        <p:cNvGrpSpPr/>
        <p:nvPr/>
      </p:nvGrpSpPr>
      <p:grpSpPr>
        <a:xfrm>
          <a:off x="0" y="0"/>
          <a:ext cx="0" cy="0"/>
          <a:chOff x="0" y="0"/>
          <a:chExt cx="0" cy="0"/>
        </a:xfrm>
      </p:grpSpPr>
      <p:sp>
        <p:nvSpPr>
          <p:cNvPr id="8"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173363248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preserve="1">
  <p:cSld name="1_White Blank">
    <p:bg>
      <p:bgPr>
        <a:solidFill>
          <a:schemeClr val="bg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101026022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preserve="1">
  <p:cSld name="Black Blank">
    <p:bg>
      <p:bgPr>
        <a:solidFill>
          <a:schemeClr val="tx1"/>
        </a:solidFill>
        <a:effectLst/>
      </p:bgPr>
    </p:bg>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solidFill>
                  <a:schemeClr val="tx2"/>
                </a:solidFill>
              </a:rPr>
              <a:pPr algn="r">
                <a:spcBef>
                  <a:spcPct val="50000"/>
                </a:spcBef>
                <a:defRPr/>
              </a:pPr>
              <a:t>‹#›</a:t>
            </a:fld>
            <a:endParaRPr lang="en-US" sz="1000" b="0" baseline="0" dirty="0">
              <a:solidFill>
                <a:schemeClr val="tx2"/>
              </a:solidFill>
            </a:endParaRPr>
          </a:p>
        </p:txBody>
      </p:sp>
    </p:spTree>
    <p:extLst>
      <p:ext uri="{BB962C8B-B14F-4D97-AF65-F5344CB8AC3E}">
        <p14:creationId xmlns:p14="http://schemas.microsoft.com/office/powerpoint/2010/main" val="1262547138"/>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preserve="1">
  <p:cSld name="Background no graphics">
    <p:spTree>
      <p:nvGrpSpPr>
        <p:cNvPr id="1" name=""/>
        <p:cNvGrpSpPr/>
        <p:nvPr/>
      </p:nvGrpSpPr>
      <p:grpSpPr>
        <a:xfrm>
          <a:off x="0" y="0"/>
          <a:ext cx="0" cy="0"/>
          <a:chOff x="0" y="0"/>
          <a:chExt cx="0" cy="0"/>
        </a:xfrm>
      </p:grpSpPr>
      <p:sp>
        <p:nvSpPr>
          <p:cNvPr id="4"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spTree>
    <p:extLst>
      <p:ext uri="{BB962C8B-B14F-4D97-AF65-F5344CB8AC3E}">
        <p14:creationId xmlns:p14="http://schemas.microsoft.com/office/powerpoint/2010/main" val="2496278966"/>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preserve="1">
  <p:cSld name="Title - 2 Pics">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0895" y="0"/>
            <a:ext cx="12188389" cy="6858000"/>
          </a:xfrm>
          <a:prstGeom prst="rect">
            <a:avLst/>
          </a:prstGeom>
        </p:spPr>
      </p:pic>
      <p:sp>
        <p:nvSpPr>
          <p:cNvPr id="14" name="Title 5"/>
          <p:cNvSpPr>
            <a:spLocks noGrp="1"/>
          </p:cNvSpPr>
          <p:nvPr>
            <p:ph type="title"/>
          </p:nvPr>
        </p:nvSpPr>
        <p:spPr>
          <a:xfrm>
            <a:off x="266700" y="265872"/>
            <a:ext cx="5829300" cy="1671543"/>
          </a:xfrm>
          <a:noFill/>
          <a:ln w="1905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220046" y="265872"/>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6" name="Picture Placeholder 16"/>
          <p:cNvSpPr>
            <a:spLocks noGrp="1" noChangeAspect="1"/>
          </p:cNvSpPr>
          <p:nvPr>
            <p:ph type="pic" sz="quarter" idx="14"/>
          </p:nvPr>
        </p:nvSpPr>
        <p:spPr>
          <a:xfrm>
            <a:off x="6220046" y="3528391"/>
            <a:ext cx="5705253"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7" name="Text Placeholder 6"/>
          <p:cNvSpPr>
            <a:spLocks noGrp="1"/>
          </p:cNvSpPr>
          <p:nvPr>
            <p:ph type="body" sz="quarter" idx="15"/>
          </p:nvPr>
        </p:nvSpPr>
        <p:spPr>
          <a:xfrm>
            <a:off x="266700" y="2059389"/>
            <a:ext cx="5816600" cy="33079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grpSp>
        <p:nvGrpSpPr>
          <p:cNvPr id="9" name="Group 8">
            <a:extLst>
              <a:ext uri="{FF2B5EF4-FFF2-40B4-BE49-F238E27FC236}">
                <a16:creationId xmlns:a16="http://schemas.microsoft.com/office/drawing/2014/main" id="{DB8E754C-5800-414F-AE12-EF06C159BB58}"/>
              </a:ext>
            </a:extLst>
          </p:cNvPr>
          <p:cNvGrpSpPr/>
          <p:nvPr userDrawn="1"/>
        </p:nvGrpSpPr>
        <p:grpSpPr>
          <a:xfrm>
            <a:off x="204694" y="5610111"/>
            <a:ext cx="4034607" cy="999831"/>
            <a:chOff x="89718" y="5716727"/>
            <a:chExt cx="4034607" cy="999831"/>
          </a:xfrm>
        </p:grpSpPr>
        <p:pic>
          <p:nvPicPr>
            <p:cNvPr id="10" name="Picture 9">
              <a:extLst>
                <a:ext uri="{FF2B5EF4-FFF2-40B4-BE49-F238E27FC236}">
                  <a16:creationId xmlns:a16="http://schemas.microsoft.com/office/drawing/2014/main" id="{14A4723C-3FBE-4239-9FA5-A15C1DA6DC9A}"/>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619A7ACF-8D0D-44D4-88F1-2538019FD09F}"/>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2D421125-1A9B-4849-9172-2E53B3F446F4}"/>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36A18BFE-3470-4826-8204-DFC5C70B6898}"/>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327547897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preserve="1">
  <p:cSld name="Title - 3 Pics (horizontal)">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 y="-1016"/>
            <a:ext cx="12190194" cy="6859016"/>
          </a:xfrm>
          <a:prstGeom prst="rect">
            <a:avLst/>
          </a:prstGeom>
        </p:spPr>
      </p:pic>
      <p:sp>
        <p:nvSpPr>
          <p:cNvPr id="14" name="Title 5"/>
          <p:cNvSpPr>
            <a:spLocks noGrp="1"/>
          </p:cNvSpPr>
          <p:nvPr>
            <p:ph type="title"/>
          </p:nvPr>
        </p:nvSpPr>
        <p:spPr>
          <a:xfrm>
            <a:off x="266700" y="260931"/>
            <a:ext cx="5821279"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15" name="Picture Placeholder 16"/>
          <p:cNvSpPr>
            <a:spLocks noGrp="1" noChangeAspect="1"/>
          </p:cNvSpPr>
          <p:nvPr>
            <p:ph type="pic" sz="quarter" idx="13"/>
          </p:nvPr>
        </p:nvSpPr>
        <p:spPr>
          <a:xfrm>
            <a:off x="6346659" y="260931"/>
            <a:ext cx="5578641" cy="3081131"/>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9" name="Picture Placeholder 16"/>
          <p:cNvSpPr>
            <a:spLocks noGrp="1"/>
          </p:cNvSpPr>
          <p:nvPr>
            <p:ph type="pic" sz="quarter" idx="15"/>
          </p:nvPr>
        </p:nvSpPr>
        <p:spPr>
          <a:xfrm>
            <a:off x="8610600"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3" name="Content Placeholder 2"/>
          <p:cNvSpPr>
            <a:spLocks noGrp="1"/>
          </p:cNvSpPr>
          <p:nvPr>
            <p:ph sz="quarter" idx="17"/>
          </p:nvPr>
        </p:nvSpPr>
        <p:spPr>
          <a:xfrm>
            <a:off x="266700" y="2058988"/>
            <a:ext cx="5808663" cy="33083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Picture Placeholder 16"/>
          <p:cNvSpPr>
            <a:spLocks noGrp="1"/>
          </p:cNvSpPr>
          <p:nvPr>
            <p:ph type="pic" sz="quarter" idx="16"/>
          </p:nvPr>
        </p:nvSpPr>
        <p:spPr>
          <a:xfrm>
            <a:off x="5140944" y="3507454"/>
            <a:ext cx="3314700" cy="3093720"/>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1" name="Group 10">
            <a:extLst>
              <a:ext uri="{FF2B5EF4-FFF2-40B4-BE49-F238E27FC236}">
                <a16:creationId xmlns:a16="http://schemas.microsoft.com/office/drawing/2014/main" id="{DDE2FFF2-1A01-421F-9478-FB648AFF0100}"/>
              </a:ext>
            </a:extLst>
          </p:cNvPr>
          <p:cNvGrpSpPr/>
          <p:nvPr userDrawn="1"/>
        </p:nvGrpSpPr>
        <p:grpSpPr>
          <a:xfrm>
            <a:off x="159346" y="5612753"/>
            <a:ext cx="4034607" cy="999831"/>
            <a:chOff x="89718" y="5716727"/>
            <a:chExt cx="4034607" cy="999831"/>
          </a:xfrm>
        </p:grpSpPr>
        <p:pic>
          <p:nvPicPr>
            <p:cNvPr id="12" name="Picture 11">
              <a:extLst>
                <a:ext uri="{FF2B5EF4-FFF2-40B4-BE49-F238E27FC236}">
                  <a16:creationId xmlns:a16="http://schemas.microsoft.com/office/drawing/2014/main" id="{22AFD86A-E2DC-47DE-85F7-E5691E26B04F}"/>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3" name="Group 4">
              <a:extLst>
                <a:ext uri="{FF2B5EF4-FFF2-40B4-BE49-F238E27FC236}">
                  <a16:creationId xmlns:a16="http://schemas.microsoft.com/office/drawing/2014/main" id="{DD17B63E-FA5D-4B2E-B12A-A71D11F88340}"/>
                </a:ext>
              </a:extLst>
            </p:cNvPr>
            <p:cNvGrpSpPr>
              <a:grpSpLocks noChangeAspect="1"/>
            </p:cNvGrpSpPr>
            <p:nvPr userDrawn="1"/>
          </p:nvGrpSpPr>
          <p:grpSpPr bwMode="auto">
            <a:xfrm>
              <a:off x="3186113" y="5816600"/>
              <a:ext cx="938212" cy="503238"/>
              <a:chOff x="2007" y="3664"/>
              <a:chExt cx="591" cy="317"/>
            </a:xfrm>
          </p:grpSpPr>
          <p:sp>
            <p:nvSpPr>
              <p:cNvPr id="16" name="AutoShape 3">
                <a:extLst>
                  <a:ext uri="{FF2B5EF4-FFF2-40B4-BE49-F238E27FC236}">
                    <a16:creationId xmlns:a16="http://schemas.microsoft.com/office/drawing/2014/main" id="{62959818-71FA-4613-A7E7-75A1464D786A}"/>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7" name="Picture 5">
                <a:extLst>
                  <a:ext uri="{FF2B5EF4-FFF2-40B4-BE49-F238E27FC236}">
                    <a16:creationId xmlns:a16="http://schemas.microsoft.com/office/drawing/2014/main" id="{217821A9-591C-4F9F-A5E9-9A1B2ABD460C}"/>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118487752"/>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preserve="1">
  <p:cSld name="Title - 4 Pics">
    <p:bg>
      <p:bgPr>
        <a:solidFill>
          <a:schemeClr val="bg2">
            <a:alpha val="75000"/>
          </a:schemeClr>
        </a:solidFill>
        <a:effectLst/>
      </p:bgPr>
    </p:bg>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0"/>
            <a:ext cx="12188388" cy="6858000"/>
          </a:xfrm>
          <a:prstGeom prst="rect">
            <a:avLst/>
          </a:prstGeom>
        </p:spPr>
      </p:pic>
      <p:sp>
        <p:nvSpPr>
          <p:cNvPr id="3" name="Text Placeholder 2"/>
          <p:cNvSpPr>
            <a:spLocks noGrp="1"/>
          </p:cNvSpPr>
          <p:nvPr>
            <p:ph type="body" sz="quarter" idx="19"/>
          </p:nvPr>
        </p:nvSpPr>
        <p:spPr>
          <a:xfrm>
            <a:off x="381000" y="2059387"/>
            <a:ext cx="4867275" cy="331588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8" name="Picture Placeholder 16"/>
          <p:cNvSpPr>
            <a:spLocks noGrp="1"/>
          </p:cNvSpPr>
          <p:nvPr>
            <p:ph type="pic" sz="quarter" idx="15"/>
          </p:nvPr>
        </p:nvSpPr>
        <p:spPr>
          <a:xfrm>
            <a:off x="8723481"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9" name="Picture Placeholder 16"/>
          <p:cNvSpPr>
            <a:spLocks noGrp="1"/>
          </p:cNvSpPr>
          <p:nvPr>
            <p:ph type="pic" sz="quarter" idx="16"/>
          </p:nvPr>
        </p:nvSpPr>
        <p:spPr>
          <a:xfrm>
            <a:off x="5371264" y="3423957"/>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20" name="Picture Placeholder 16"/>
          <p:cNvSpPr>
            <a:spLocks noGrp="1"/>
          </p:cNvSpPr>
          <p:nvPr>
            <p:ph type="pic" sz="quarter" idx="17"/>
          </p:nvPr>
        </p:nvSpPr>
        <p:spPr>
          <a:xfrm>
            <a:off x="8723481"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sp>
        <p:nvSpPr>
          <p:cNvPr id="14" name="Title 5"/>
          <p:cNvSpPr>
            <a:spLocks noGrp="1"/>
          </p:cNvSpPr>
          <p:nvPr>
            <p:ph type="title"/>
          </p:nvPr>
        </p:nvSpPr>
        <p:spPr>
          <a:xfrm>
            <a:off x="381000" y="265872"/>
            <a:ext cx="4866861" cy="1671543"/>
          </a:xfrm>
          <a:noFill/>
          <a:ln w="12700">
            <a:noFill/>
          </a:ln>
        </p:spPr>
        <p:txBody>
          <a:bodyPr/>
          <a:lstStyle>
            <a:lvl1pPr>
              <a:defRPr>
                <a:solidFill>
                  <a:sysClr val="windowText" lastClr="000000"/>
                </a:solidFill>
              </a:defRPr>
            </a:lvl1pPr>
          </a:lstStyle>
          <a:p>
            <a:r>
              <a:rPr lang="en-US"/>
              <a:t>Click to edit Master title style</a:t>
            </a:r>
            <a:endParaRPr lang="en-US" dirty="0"/>
          </a:p>
        </p:txBody>
      </p:sp>
      <p:sp>
        <p:nvSpPr>
          <p:cNvPr id="21" name="Picture Placeholder 16"/>
          <p:cNvSpPr>
            <a:spLocks noGrp="1"/>
          </p:cNvSpPr>
          <p:nvPr>
            <p:ph type="pic" sz="quarter" idx="18"/>
          </p:nvPr>
        </p:nvSpPr>
        <p:spPr>
          <a:xfrm>
            <a:off x="5371264" y="265872"/>
            <a:ext cx="3201819" cy="2988364"/>
          </a:xfrm>
          <a:prstGeom prst="rect">
            <a:avLst/>
          </a:prstGeom>
          <a:solidFill>
            <a:schemeClr val="tx2"/>
          </a:solidFill>
          <a:ln w="38100">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solidFill>
                  <a:schemeClr val="tx1"/>
                </a:solidFill>
              </a:defRPr>
            </a:lvl1pPr>
          </a:lstStyle>
          <a:p>
            <a:r>
              <a:rPr lang="en-US"/>
              <a:t>Click icon to add picture</a:t>
            </a:r>
            <a:endParaRPr lang="en-US" dirty="0"/>
          </a:p>
        </p:txBody>
      </p:sp>
      <p:grpSp>
        <p:nvGrpSpPr>
          <p:cNvPr id="10" name="Group 9">
            <a:extLst>
              <a:ext uri="{FF2B5EF4-FFF2-40B4-BE49-F238E27FC236}">
                <a16:creationId xmlns:a16="http://schemas.microsoft.com/office/drawing/2014/main" id="{1783F52A-D936-464D-BDFE-941C23A49E27}"/>
              </a:ext>
            </a:extLst>
          </p:cNvPr>
          <p:cNvGrpSpPr/>
          <p:nvPr userDrawn="1"/>
        </p:nvGrpSpPr>
        <p:grpSpPr>
          <a:xfrm>
            <a:off x="153329" y="5616720"/>
            <a:ext cx="4034607" cy="999831"/>
            <a:chOff x="89718" y="5716727"/>
            <a:chExt cx="4034607" cy="999831"/>
          </a:xfrm>
        </p:grpSpPr>
        <p:pic>
          <p:nvPicPr>
            <p:cNvPr id="11" name="Picture 10">
              <a:extLst>
                <a:ext uri="{FF2B5EF4-FFF2-40B4-BE49-F238E27FC236}">
                  <a16:creationId xmlns:a16="http://schemas.microsoft.com/office/drawing/2014/main" id="{3792A6DE-7AED-4E41-A532-A95A1D8257E7}"/>
                </a:ext>
              </a:extLst>
            </p:cNvPr>
            <p:cNvPicPr>
              <a:picLocks noChangeAspect="1"/>
            </p:cNvPicPr>
            <p:nvPr/>
          </p:nvPicPr>
          <p:blipFill>
            <a:blip r:embed="rId3"/>
            <a:stretch>
              <a:fillRect/>
            </a:stretch>
          </p:blipFill>
          <p:spPr>
            <a:xfrm>
              <a:off x="89718" y="5716727"/>
              <a:ext cx="3011685" cy="999831"/>
            </a:xfrm>
            <a:prstGeom prst="rect">
              <a:avLst/>
            </a:prstGeom>
          </p:spPr>
        </p:pic>
        <p:grpSp>
          <p:nvGrpSpPr>
            <p:cNvPr id="12" name="Group 4">
              <a:extLst>
                <a:ext uri="{FF2B5EF4-FFF2-40B4-BE49-F238E27FC236}">
                  <a16:creationId xmlns:a16="http://schemas.microsoft.com/office/drawing/2014/main" id="{9C0098A6-F04A-4FCB-9D0E-DD5A6CAA6329}"/>
                </a:ext>
              </a:extLst>
            </p:cNvPr>
            <p:cNvGrpSpPr>
              <a:grpSpLocks noChangeAspect="1"/>
            </p:cNvGrpSpPr>
            <p:nvPr userDrawn="1"/>
          </p:nvGrpSpPr>
          <p:grpSpPr bwMode="auto">
            <a:xfrm>
              <a:off x="3186113" y="5816600"/>
              <a:ext cx="938212" cy="503238"/>
              <a:chOff x="2007" y="3664"/>
              <a:chExt cx="591" cy="317"/>
            </a:xfrm>
          </p:grpSpPr>
          <p:sp>
            <p:nvSpPr>
              <p:cNvPr id="13" name="AutoShape 3">
                <a:extLst>
                  <a:ext uri="{FF2B5EF4-FFF2-40B4-BE49-F238E27FC236}">
                    <a16:creationId xmlns:a16="http://schemas.microsoft.com/office/drawing/2014/main" id="{832FDD68-1DC7-4CD9-BBA2-42418B105528}"/>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5" name="Picture 5">
                <a:extLst>
                  <a:ext uri="{FF2B5EF4-FFF2-40B4-BE49-F238E27FC236}">
                    <a16:creationId xmlns:a16="http://schemas.microsoft.com/office/drawing/2014/main" id="{679D2042-3D80-4066-9D17-E0E468C6EE37}"/>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668217309"/>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Title - 3 Pics (vertical)">
    <p:bg>
      <p:bgPr>
        <a:solidFill>
          <a:schemeClr val="bg2">
            <a:alpha val="75000"/>
          </a:schemeClr>
        </a:solidFill>
        <a:effectLst/>
      </p:bgPr>
    </p:bg>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1805" y="0"/>
            <a:ext cx="12188389" cy="6858000"/>
          </a:xfrm>
          <a:prstGeom prst="rect">
            <a:avLst/>
          </a:prstGeom>
        </p:spPr>
      </p:pic>
      <p:sp>
        <p:nvSpPr>
          <p:cNvPr id="16" name="TextBox 15"/>
          <p:cNvSpPr txBox="1"/>
          <p:nvPr/>
        </p:nvSpPr>
        <p:spPr>
          <a:xfrm>
            <a:off x="266700" y="5217495"/>
            <a:ext cx="4337105" cy="357790"/>
          </a:xfrm>
          <a:prstGeom prst="rect">
            <a:avLst/>
          </a:prstGeom>
          <a:noFill/>
        </p:spPr>
        <p:txBody>
          <a:bodyPr wrap="square" lIns="91440" tIns="0">
            <a:spAutoFit/>
          </a:bodyPr>
          <a:lstStyle/>
          <a:p>
            <a:r>
              <a:rPr lang="en-US" altLang="en-US" sz="675" i="1" dirty="0"/>
              <a:t>“</a:t>
            </a:r>
            <a:r>
              <a:rPr lang="en-US" sz="675" i="1" dirty="0">
                <a:solidFill>
                  <a:srgbClr val="000000"/>
                </a:solidFill>
              </a:rPr>
              <a:t>The views, opinions and findings contained in this report are those of the authors(s) and should not be construed as an official Department of the Army position, policy or decision, unless so designated by other official documentation.</a:t>
            </a:r>
            <a:r>
              <a:rPr lang="en-US" altLang="en-US" sz="675" i="1" dirty="0">
                <a:solidFill>
                  <a:srgbClr val="000000"/>
                </a:solidFill>
              </a:rPr>
              <a:t>”</a:t>
            </a:r>
            <a:endParaRPr lang="en-US" sz="675" i="1" dirty="0">
              <a:solidFill>
                <a:srgbClr val="000000"/>
              </a:solidFill>
            </a:endParaRPr>
          </a:p>
        </p:txBody>
      </p:sp>
      <p:sp>
        <p:nvSpPr>
          <p:cNvPr id="18" name="Picture Placeholder 16"/>
          <p:cNvSpPr>
            <a:spLocks noGrp="1" noChangeAspect="1"/>
          </p:cNvSpPr>
          <p:nvPr>
            <p:ph type="pic" sz="quarter" idx="13"/>
          </p:nvPr>
        </p:nvSpPr>
        <p:spPr>
          <a:xfrm>
            <a:off x="8500460" y="3880886"/>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19" name="Picture Placeholder 16"/>
          <p:cNvSpPr>
            <a:spLocks noGrp="1" noChangeAspect="1"/>
          </p:cNvSpPr>
          <p:nvPr>
            <p:ph type="pic" sz="quarter" idx="14"/>
          </p:nvPr>
        </p:nvSpPr>
        <p:spPr>
          <a:xfrm>
            <a:off x="8500460" y="1227138"/>
            <a:ext cx="3424840" cy="2548885"/>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0" name="Picture Placeholder 16"/>
          <p:cNvSpPr>
            <a:spLocks noGrp="1" noChangeAspect="1"/>
          </p:cNvSpPr>
          <p:nvPr>
            <p:ph type="pic" sz="quarter" idx="15"/>
          </p:nvPr>
        </p:nvSpPr>
        <p:spPr>
          <a:xfrm>
            <a:off x="4726057" y="1227138"/>
            <a:ext cx="3689406" cy="5211649"/>
          </a:xfrm>
          <a:prstGeom prst="rect">
            <a:avLst/>
          </a:prstGeom>
          <a:solidFill>
            <a:schemeClr val="tx2"/>
          </a:solidFill>
          <a:ln>
            <a:noFill/>
          </a:ln>
          <a:effectLst>
            <a:outerShdw blurRad="50800" dist="38100" dir="2700000" algn="tl" rotWithShape="0">
              <a:prstClr val="black">
                <a:alpha val="40000"/>
              </a:prstClr>
            </a:outerShdw>
          </a:effectLst>
        </p:spPr>
        <p:style>
          <a:lnRef idx="2">
            <a:schemeClr val="accent1"/>
          </a:lnRef>
          <a:fillRef idx="1">
            <a:schemeClr val="lt1"/>
          </a:fillRef>
          <a:effectRef idx="0">
            <a:schemeClr val="accent1"/>
          </a:effectRef>
          <a:fontRef idx="none"/>
        </p:style>
        <p:txBody>
          <a:bodyPr/>
          <a:lstStyle>
            <a:lvl1pPr>
              <a:defRPr>
                <a:ln>
                  <a:noFill/>
                </a:ln>
              </a:defRPr>
            </a:lvl1pPr>
          </a:lstStyle>
          <a:p>
            <a:r>
              <a:rPr lang="en-US"/>
              <a:t>Click icon to add picture</a:t>
            </a:r>
            <a:endParaRPr lang="en-US" dirty="0"/>
          </a:p>
        </p:txBody>
      </p:sp>
      <p:sp>
        <p:nvSpPr>
          <p:cNvPr id="2" name="Title 1"/>
          <p:cNvSpPr>
            <a:spLocks noGrp="1"/>
          </p:cNvSpPr>
          <p:nvPr>
            <p:ph type="title"/>
          </p:nvPr>
        </p:nvSpPr>
        <p:spPr>
          <a:xfrm>
            <a:off x="266700" y="246490"/>
            <a:ext cx="11658600" cy="858437"/>
          </a:xfrm>
          <a:noFill/>
          <a:ln w="12700">
            <a:noFill/>
          </a:ln>
        </p:spPr>
        <p:txBody>
          <a:bodyPr/>
          <a:lstStyle>
            <a:lvl1pPr>
              <a:defRPr>
                <a:ln>
                  <a:noFill/>
                </a:ln>
              </a:defRPr>
            </a:lvl1pPr>
          </a:lstStyle>
          <a:p>
            <a:r>
              <a:rPr lang="en-US"/>
              <a:t>Click to edit Master title style</a:t>
            </a:r>
            <a:endParaRPr lang="en-US" dirty="0"/>
          </a:p>
        </p:txBody>
      </p:sp>
      <p:sp>
        <p:nvSpPr>
          <p:cNvPr id="4" name="Text Placeholder 3"/>
          <p:cNvSpPr>
            <a:spLocks noGrp="1"/>
          </p:cNvSpPr>
          <p:nvPr>
            <p:ph type="body" sz="quarter" idx="16"/>
          </p:nvPr>
        </p:nvSpPr>
        <p:spPr>
          <a:xfrm>
            <a:off x="266700" y="1227138"/>
            <a:ext cx="4337105" cy="3957637"/>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12" name="Group 11">
            <a:extLst>
              <a:ext uri="{FF2B5EF4-FFF2-40B4-BE49-F238E27FC236}">
                <a16:creationId xmlns:a16="http://schemas.microsoft.com/office/drawing/2014/main" id="{30D23538-A0F8-4F67-A417-6C85C99DB0B9}"/>
              </a:ext>
            </a:extLst>
          </p:cNvPr>
          <p:cNvGrpSpPr/>
          <p:nvPr userDrawn="1"/>
        </p:nvGrpSpPr>
        <p:grpSpPr>
          <a:xfrm>
            <a:off x="89718" y="5716727"/>
            <a:ext cx="4034607" cy="999831"/>
            <a:chOff x="89718" y="5716727"/>
            <a:chExt cx="4034607" cy="999831"/>
          </a:xfrm>
        </p:grpSpPr>
        <p:pic>
          <p:nvPicPr>
            <p:cNvPr id="5" name="Picture 4"/>
            <p:cNvPicPr>
              <a:picLocks noChangeAspect="1"/>
            </p:cNvPicPr>
            <p:nvPr/>
          </p:nvPicPr>
          <p:blipFill>
            <a:blip r:embed="rId3"/>
            <a:stretch>
              <a:fillRect/>
            </a:stretch>
          </p:blipFill>
          <p:spPr>
            <a:xfrm>
              <a:off x="89718" y="5716727"/>
              <a:ext cx="3011685" cy="999831"/>
            </a:xfrm>
            <a:prstGeom prst="rect">
              <a:avLst/>
            </a:prstGeom>
          </p:spPr>
        </p:pic>
        <p:grpSp>
          <p:nvGrpSpPr>
            <p:cNvPr id="8" name="Group 4">
              <a:extLst>
                <a:ext uri="{FF2B5EF4-FFF2-40B4-BE49-F238E27FC236}">
                  <a16:creationId xmlns:a16="http://schemas.microsoft.com/office/drawing/2014/main" id="{145ABDAF-EC52-4335-AB3D-59593F788F6E}"/>
                </a:ext>
              </a:extLst>
            </p:cNvPr>
            <p:cNvGrpSpPr>
              <a:grpSpLocks noChangeAspect="1"/>
            </p:cNvGrpSpPr>
            <p:nvPr userDrawn="1"/>
          </p:nvGrpSpPr>
          <p:grpSpPr bwMode="auto">
            <a:xfrm>
              <a:off x="3186113" y="5816600"/>
              <a:ext cx="938212" cy="503238"/>
              <a:chOff x="2007" y="3664"/>
              <a:chExt cx="591" cy="317"/>
            </a:xfrm>
          </p:grpSpPr>
          <p:sp>
            <p:nvSpPr>
              <p:cNvPr id="9" name="AutoShape 3">
                <a:extLst>
                  <a:ext uri="{FF2B5EF4-FFF2-40B4-BE49-F238E27FC236}">
                    <a16:creationId xmlns:a16="http://schemas.microsoft.com/office/drawing/2014/main" id="{3C8E1FCF-3D8C-4CD6-8408-9A0D598EFDC6}"/>
                  </a:ext>
                </a:extLst>
              </p:cNvPr>
              <p:cNvSpPr>
                <a:spLocks noChangeAspect="1" noChangeArrowheads="1" noTextEdit="1"/>
              </p:cNvSpPr>
              <p:nvPr userDrawn="1"/>
            </p:nvSpPr>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pic>
            <p:nvPicPr>
              <p:cNvPr id="1029" name="Picture 5">
                <a:extLst>
                  <a:ext uri="{FF2B5EF4-FFF2-40B4-BE49-F238E27FC236}">
                    <a16:creationId xmlns:a16="http://schemas.microsoft.com/office/drawing/2014/main" id="{001F6A1B-2DC3-47CC-9F32-02F00BEF0626}"/>
                  </a:ext>
                </a:extLst>
              </p:cNvPr>
              <p:cNvPicPr>
                <a:picLocks noChangeAspect="1" noChangeArrowheads="1"/>
              </p:cNvPicPr>
              <p:nvPr userDrawn="1"/>
            </p:nvPicPr>
            <p:blipFill>
              <a:blip r:embed="rId4">
                <a:extLst>
                  <a:ext uri="{28A0092B-C50C-407E-A947-70E740481C1C}">
                    <a14:useLocalDpi xmlns:a14="http://schemas.microsoft.com/office/drawing/2010/main" val="0"/>
                  </a:ext>
                </a:extLst>
              </a:blip>
              <a:srcRect/>
              <a:stretch>
                <a:fillRect/>
              </a:stretch>
            </p:blipFill>
            <p:spPr bwMode="auto">
              <a:xfrm>
                <a:off x="2007" y="3664"/>
                <a:ext cx="591" cy="31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grpSp>
    </p:spTree>
    <p:extLst>
      <p:ext uri="{BB962C8B-B14F-4D97-AF65-F5344CB8AC3E}">
        <p14:creationId xmlns:p14="http://schemas.microsoft.com/office/powerpoint/2010/main" val="1664282735"/>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Footer Placeholder 4"/>
          <p:cNvSpPr>
            <a:spLocks noGrp="1"/>
          </p:cNvSpPr>
          <p:nvPr>
            <p:ph type="ftr" sz="quarter" idx="10"/>
          </p:nvPr>
        </p:nvSpPr>
        <p:spPr/>
        <p:txBody>
          <a:bodyPr/>
          <a:lstStyle/>
          <a:p>
            <a:endParaRPr lang="en-US" dirty="0"/>
          </a:p>
        </p:txBody>
      </p:sp>
      <p:sp>
        <p:nvSpPr>
          <p:cNvPr id="6" name="Date Placeholder 5"/>
          <p:cNvSpPr>
            <a:spLocks noGrp="1"/>
          </p:cNvSpPr>
          <p:nvPr>
            <p:ph type="dt" sz="half" idx="11"/>
          </p:nvPr>
        </p:nvSpPr>
        <p:spPr/>
        <p:txBody>
          <a:bodyPr/>
          <a:lstStyle/>
          <a:p>
            <a:endParaRPr lang="en-US" dirty="0"/>
          </a:p>
        </p:txBody>
      </p:sp>
      <p:pic>
        <p:nvPicPr>
          <p:cNvPr id="8" name="Picture 7">
            <a:extLst>
              <a:ext uri="{FF2B5EF4-FFF2-40B4-BE49-F238E27FC236}">
                <a16:creationId xmlns:a16="http://schemas.microsoft.com/office/drawing/2014/main" id="{84024296-3191-4E13-AC1C-080341B394A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99230" y="298609"/>
            <a:ext cx="937577" cy="502920"/>
          </a:xfrm>
          <a:prstGeom prst="rect">
            <a:avLst/>
          </a:prstGeom>
        </p:spPr>
      </p:pic>
    </p:spTree>
    <p:extLst>
      <p:ext uri="{BB962C8B-B14F-4D97-AF65-F5344CB8AC3E}">
        <p14:creationId xmlns:p14="http://schemas.microsoft.com/office/powerpoint/2010/main" val="2325193209"/>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cSld name="1_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endParaRPr lang="en-US">
              <a:solidFill>
                <a:srgbClr val="000000">
                  <a:tint val="75000"/>
                </a:srgbClr>
              </a:solidFill>
            </a:endParaRP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80577341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B2213-4B0B-4AA8-AEC6-9EDB919EC107}"/>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6B0498D4-9A54-4862-ADD0-E0969E528886}"/>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E080D0BC-9053-4DFE-BEAA-CC802190EF5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0990E189-1F88-4BF2-B721-1DA74E200C77}"/>
              </a:ext>
            </a:extLst>
          </p:cNvPr>
          <p:cNvSpPr>
            <a:spLocks noGrp="1"/>
          </p:cNvSpPr>
          <p:nvPr>
            <p:ph type="dt" sz="half" idx="10"/>
          </p:nvPr>
        </p:nvSpPr>
        <p:spPr/>
        <p:txBody>
          <a:bodyPr/>
          <a:lstStyle/>
          <a:p>
            <a:fld id="{889CE354-065D-4F8F-AC81-84AFEF488A04}" type="datetimeFigureOut">
              <a:rPr lang="en-US" smtClean="0"/>
              <a:t>9/6/2024</a:t>
            </a:fld>
            <a:endParaRPr lang="en-US"/>
          </a:p>
        </p:txBody>
      </p:sp>
      <p:sp>
        <p:nvSpPr>
          <p:cNvPr id="6" name="Footer Placeholder 5">
            <a:extLst>
              <a:ext uri="{FF2B5EF4-FFF2-40B4-BE49-F238E27FC236}">
                <a16:creationId xmlns:a16="http://schemas.microsoft.com/office/drawing/2014/main" id="{38EB67BD-5536-4B9C-BE73-3B06ED3323F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1953106-8B27-4845-8617-6DA176C6D072}"/>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378936552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4CC7FE2-A5AD-48E4-9700-1865D0E531EF}" type="slidenum">
              <a:rPr lang="en-US" smtClean="0"/>
              <a:t>‹#›</a:t>
            </a:fld>
            <a:endParaRPr lang="en-US"/>
          </a:p>
        </p:txBody>
      </p:sp>
    </p:spTree>
    <p:extLst>
      <p:ext uri="{BB962C8B-B14F-4D97-AF65-F5344CB8AC3E}">
        <p14:creationId xmlns:p14="http://schemas.microsoft.com/office/powerpoint/2010/main" val="2280296897"/>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cSld name="12_Title and Content - 1 Column">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endParaRPr lang="en-US">
              <a:solidFill>
                <a:srgbClr val="000000">
                  <a:tint val="75000"/>
                </a:srgbClr>
              </a:solidFill>
            </a:endParaRP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004753116"/>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45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p:cNvSpPr>
            <a:spLocks noGrp="1"/>
          </p:cNvSpPr>
          <p:nvPr>
            <p:ph type="dt" sz="half" idx="10"/>
          </p:nvPr>
        </p:nvSpPr>
        <p:spPr>
          <a:xfrm>
            <a:off x="838200" y="6356352"/>
            <a:ext cx="2743200" cy="365125"/>
          </a:xfrm>
          <a:prstGeom prst="rect">
            <a:avLst/>
          </a:prstGeom>
        </p:spPr>
        <p:txBody>
          <a:bodyPr/>
          <a:lstStyle/>
          <a:p>
            <a:endParaRPr lang="en-US"/>
          </a:p>
        </p:txBody>
      </p:sp>
      <p:sp>
        <p:nvSpPr>
          <p:cNvPr id="5" name="Footer Placeholder 4"/>
          <p:cNvSpPr>
            <a:spLocks noGrp="1"/>
          </p:cNvSpPr>
          <p:nvPr>
            <p:ph type="ftr" sz="quarter" idx="11"/>
          </p:nvPr>
        </p:nvSpPr>
        <p:spPr>
          <a:xfrm>
            <a:off x="4038600" y="6356352"/>
            <a:ext cx="4114800" cy="365125"/>
          </a:xfrm>
          <a:prstGeom prst="rect">
            <a:avLst/>
          </a:prstGeom>
        </p:spPr>
        <p:txBody>
          <a:bodyPr/>
          <a:lstStyle/>
          <a:p>
            <a:endParaRPr lang="en-US"/>
          </a:p>
        </p:txBody>
      </p:sp>
      <p:sp>
        <p:nvSpPr>
          <p:cNvPr id="6" name="Slide Number Placeholder 5"/>
          <p:cNvSpPr>
            <a:spLocks noGrp="1"/>
          </p:cNvSpPr>
          <p:nvPr>
            <p:ph type="sldNum" sz="quarter" idx="12"/>
          </p:nvPr>
        </p:nvSpPr>
        <p:spPr/>
        <p:txBody>
          <a:bodyPr/>
          <a:lstStyle/>
          <a:p>
            <a:fld id="{74CC7FE2-A5AD-48E4-9700-1865D0E531EF}" type="slidenum">
              <a:rPr lang="en-US" smtClean="0"/>
              <a:t>‹#›</a:t>
            </a:fld>
            <a:endParaRPr lang="en-US"/>
          </a:p>
        </p:txBody>
      </p:sp>
    </p:spTree>
    <p:extLst>
      <p:ext uri="{BB962C8B-B14F-4D97-AF65-F5344CB8AC3E}">
        <p14:creationId xmlns:p14="http://schemas.microsoft.com/office/powerpoint/2010/main" val="1966163045"/>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cSld name="2_Title and Content">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p>
        </p:txBody>
      </p:sp>
      <p:sp>
        <p:nvSpPr>
          <p:cNvPr id="6" name="Content Placeholder 5"/>
          <p:cNvSpPr>
            <a:spLocks noGrp="1"/>
          </p:cNvSpPr>
          <p:nvPr>
            <p:ph sz="quarter" idx="10"/>
          </p:nvPr>
        </p:nvSpPr>
        <p:spPr>
          <a:xfrm>
            <a:off x="266700" y="1028700"/>
            <a:ext cx="11658600" cy="56007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423199847"/>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cSld name="2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3775537995"/>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cSld name="3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90734463"/>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cSld name="4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96634596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cSld name="5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44667655"/>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cSld name="6_Title and Content - 1 Column">
    <p:spTree>
      <p:nvGrpSpPr>
        <p:cNvPr id="1" name=""/>
        <p:cNvGrpSpPr/>
        <p:nvPr/>
      </p:nvGrpSpPr>
      <p:grpSpPr>
        <a:xfrm>
          <a:off x="0" y="0"/>
          <a:ext cx="0" cy="0"/>
          <a:chOff x="0" y="0"/>
          <a:chExt cx="0" cy="0"/>
        </a:xfrm>
      </p:grpSpPr>
      <p:sp>
        <p:nvSpPr>
          <p:cNvPr id="4" name="Content Placeholder 3"/>
          <p:cNvSpPr>
            <a:spLocks noGrp="1"/>
          </p:cNvSpPr>
          <p:nvPr>
            <p:ph sz="quarter" idx="10"/>
          </p:nvPr>
        </p:nvSpPr>
        <p:spPr>
          <a:xfrm>
            <a:off x="266700" y="1028700"/>
            <a:ext cx="11658600" cy="5600700"/>
          </a:xfrm>
        </p:spPr>
        <p:txBody>
          <a:bodyPr/>
          <a:lstStyle>
            <a:lvl1pPr marL="0" indent="0">
              <a:defRPr/>
            </a:lvl1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3" name="Title 2"/>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53782586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cSld name="1_Title and Content - 2 Columns">
    <p:spTree>
      <p:nvGrpSpPr>
        <p:cNvPr id="1" name=""/>
        <p:cNvGrpSpPr/>
        <p:nvPr/>
      </p:nvGrpSpPr>
      <p:grpSpPr>
        <a:xfrm>
          <a:off x="0" y="0"/>
          <a:ext cx="0" cy="0"/>
          <a:chOff x="0" y="0"/>
          <a:chExt cx="0" cy="0"/>
        </a:xfrm>
      </p:grpSpPr>
      <p:sp>
        <p:nvSpPr>
          <p:cNvPr id="14" name="Title Placeholder 1"/>
          <p:cNvSpPr>
            <a:spLocks noGrp="1"/>
          </p:cNvSpPr>
          <p:nvPr>
            <p:ph type="title"/>
          </p:nvPr>
        </p:nvSpPr>
        <p:spPr bwMode="auto">
          <a:xfrm>
            <a:off x="406400" y="274638"/>
            <a:ext cx="11176000" cy="806451"/>
          </a:xfrm>
          <a:prstGeom prst="rect">
            <a:avLst/>
          </a:prstGeom>
          <a:noFill/>
          <a:ln w="9525">
            <a:noFill/>
            <a:miter lim="800000"/>
            <a:headEnd/>
            <a:tailEnd/>
          </a:ln>
        </p:spPr>
        <p:txBody>
          <a:bodyPr/>
          <a:lstStyle>
            <a:lvl1pPr>
              <a:defRPr baseline="0">
                <a:solidFill>
                  <a:schemeClr val="tx1">
                    <a:lumMod val="75000"/>
                    <a:lumOff val="25000"/>
                  </a:schemeClr>
                </a:solidFill>
              </a:defRPr>
            </a:lvl1pPr>
          </a:lstStyle>
          <a:p>
            <a:pPr lvl="0"/>
            <a:r>
              <a:rPr lang="en-US" dirty="0"/>
              <a:t>Click to edit Master title style</a:t>
            </a:r>
          </a:p>
        </p:txBody>
      </p:sp>
      <p:sp>
        <p:nvSpPr>
          <p:cNvPr id="21" name="Text Placeholder 2"/>
          <p:cNvSpPr>
            <a:spLocks noGrp="1"/>
          </p:cNvSpPr>
          <p:nvPr>
            <p:ph idx="1"/>
          </p:nvPr>
        </p:nvSpPr>
        <p:spPr bwMode="auto">
          <a:xfrm>
            <a:off x="406400" y="1225550"/>
            <a:ext cx="11176000" cy="4718049"/>
          </a:xfrm>
          <a:prstGeom prst="rect">
            <a:avLst/>
          </a:prstGeom>
          <a:noFill/>
          <a:ln w="9525">
            <a:noFill/>
            <a:miter lim="800000"/>
            <a:headEnd/>
            <a:tailEnd/>
          </a:ln>
        </p:spPr>
        <p:txBody>
          <a:bodyPr numCol="2"/>
          <a:lstStyle>
            <a:lvl1pPr marL="0" indent="0">
              <a:buNone/>
              <a:defRPr sz="2400">
                <a:solidFill>
                  <a:schemeClr val="tx1">
                    <a:lumMod val="75000"/>
                    <a:lumOff val="25000"/>
                  </a:schemeClr>
                </a:solidFill>
              </a:defRPr>
            </a:lvl1pPr>
            <a:lvl2pPr>
              <a:defRPr sz="2400">
                <a:solidFill>
                  <a:schemeClr val="tx1">
                    <a:lumMod val="75000"/>
                    <a:lumOff val="25000"/>
                  </a:schemeClr>
                </a:solidFill>
              </a:defRPr>
            </a:lvl2pPr>
            <a:lvl3pPr>
              <a:defRPr sz="2000">
                <a:solidFill>
                  <a:schemeClr val="tx1">
                    <a:lumMod val="75000"/>
                    <a:lumOff val="25000"/>
                  </a:schemeClr>
                </a:solidFill>
              </a:defRPr>
            </a:lvl3pPr>
            <a:lvl4pPr>
              <a:defRPr sz="2000">
                <a:solidFill>
                  <a:schemeClr val="tx1">
                    <a:lumMod val="75000"/>
                    <a:lumOff val="25000"/>
                  </a:schemeClr>
                </a:solidFill>
              </a:defRPr>
            </a:lvl4pPr>
            <a:lvl5pPr>
              <a:defRPr sz="2000">
                <a:solidFill>
                  <a:schemeClr val="tx1">
                    <a:lumMod val="75000"/>
                    <a:lumOff val="25000"/>
                  </a:schemeClr>
                </a:solidFill>
              </a:defRPr>
            </a:lvl5pPr>
          </a:lstStyle>
          <a:p>
            <a:pPr lvl="0"/>
            <a:r>
              <a:rPr lang="en-US" noProof="0" dirty="0"/>
              <a:t>Click to edit Master text styles</a:t>
            </a:r>
          </a:p>
          <a:p>
            <a:pPr lvl="1"/>
            <a:r>
              <a:rPr lang="en-US" noProof="0" dirty="0"/>
              <a:t>Second level</a:t>
            </a:r>
          </a:p>
          <a:p>
            <a:pPr lvl="2"/>
            <a:r>
              <a:rPr lang="en-US" noProof="0" dirty="0"/>
              <a:t>Third level</a:t>
            </a:r>
          </a:p>
          <a:p>
            <a:pPr lvl="3"/>
            <a:r>
              <a:rPr lang="en-US" noProof="0" dirty="0"/>
              <a:t>Fourth level</a:t>
            </a:r>
          </a:p>
          <a:p>
            <a:pPr lvl="4"/>
            <a:r>
              <a:rPr lang="en-US" noProof="0" dirty="0"/>
              <a:t>Fifth level</a:t>
            </a:r>
          </a:p>
        </p:txBody>
      </p:sp>
      <p:sp>
        <p:nvSpPr>
          <p:cNvPr id="4" name="Footer Placeholder 4"/>
          <p:cNvSpPr>
            <a:spLocks noGrp="1"/>
          </p:cNvSpPr>
          <p:nvPr>
            <p:ph type="ftr" sz="quarter" idx="10"/>
          </p:nvPr>
        </p:nvSpPr>
        <p:spPr/>
        <p:txBody>
          <a:bodyPr/>
          <a:lstStyle>
            <a:lvl1pPr>
              <a:defRPr/>
            </a:lvl1pPr>
          </a:lstStyle>
          <a:p>
            <a:pPr>
              <a:defRPr/>
            </a:pPr>
            <a:r>
              <a:rPr lang="en-US">
                <a:solidFill>
                  <a:srgbClr val="000000">
                    <a:tint val="75000"/>
                  </a:srgbClr>
                </a:solidFill>
              </a:rPr>
              <a:t>File Name</a:t>
            </a:r>
          </a:p>
        </p:txBody>
      </p:sp>
      <p:sp>
        <p:nvSpPr>
          <p:cNvPr id="5" name="Slide Number Placeholder 5"/>
          <p:cNvSpPr>
            <a:spLocks noGrp="1"/>
          </p:cNvSpPr>
          <p:nvPr>
            <p:ph type="sldNum" sz="quarter" idx="11"/>
          </p:nvPr>
        </p:nvSpPr>
        <p:spPr/>
        <p:txBody>
          <a:bodyPr/>
          <a:lstStyle>
            <a:lvl1pPr>
              <a:defRPr/>
            </a:lvl1pPr>
          </a:lstStyle>
          <a:p>
            <a:fld id="{9A257827-C34C-4251-B995-96C9C233CCC8}" type="slidenum">
              <a:rPr lang="en-US"/>
              <a:pPr/>
              <a:t>‹#›</a:t>
            </a:fld>
            <a:endParaRPr lang="en-US"/>
          </a:p>
        </p:txBody>
      </p:sp>
    </p:spTree>
    <p:extLst>
      <p:ext uri="{BB962C8B-B14F-4D97-AF65-F5344CB8AC3E}">
        <p14:creationId xmlns:p14="http://schemas.microsoft.com/office/powerpoint/2010/main" val="31738324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3FDE5F-E5E0-40CA-B8DA-6764094B570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13124F8-7E48-4821-8779-E2DFC6B5675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14B7B8EC-B5C3-444D-8061-289787268056}"/>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F9D0C851-4F07-4E21-B62A-495DD9FC61F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E32D32FE-D6DE-4CBC-98CF-B435DBCC7501}"/>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54BA138-2032-43BA-A268-C81829BE157F}"/>
              </a:ext>
            </a:extLst>
          </p:cNvPr>
          <p:cNvSpPr>
            <a:spLocks noGrp="1"/>
          </p:cNvSpPr>
          <p:nvPr>
            <p:ph type="dt" sz="half" idx="10"/>
          </p:nvPr>
        </p:nvSpPr>
        <p:spPr/>
        <p:txBody>
          <a:bodyPr/>
          <a:lstStyle/>
          <a:p>
            <a:fld id="{889CE354-065D-4F8F-AC81-84AFEF488A04}" type="datetimeFigureOut">
              <a:rPr lang="en-US" smtClean="0"/>
              <a:t>9/6/2024</a:t>
            </a:fld>
            <a:endParaRPr lang="en-US"/>
          </a:p>
        </p:txBody>
      </p:sp>
      <p:sp>
        <p:nvSpPr>
          <p:cNvPr id="8" name="Footer Placeholder 7">
            <a:extLst>
              <a:ext uri="{FF2B5EF4-FFF2-40B4-BE49-F238E27FC236}">
                <a16:creationId xmlns:a16="http://schemas.microsoft.com/office/drawing/2014/main" id="{B75CD544-69D3-492A-81D2-B1FE67203080}"/>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3DE57AD4-3948-428D-B6A1-004D3AB912B1}"/>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58270143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xfrm>
            <a:off x="609600" y="6245225"/>
            <a:ext cx="2844800" cy="476250"/>
          </a:xfrm>
          <a:prstGeom prst="rect">
            <a:avLst/>
          </a:prstGeom>
          <a:ln/>
        </p:spPr>
        <p:txBody>
          <a:bodyPr/>
          <a:lstStyle>
            <a:lvl1pPr>
              <a:defRPr/>
            </a:lvl1pPr>
          </a:lstStyle>
          <a:p>
            <a:pPr>
              <a:defRPr/>
            </a:pPr>
            <a:endParaRPr lang="en-US"/>
          </a:p>
        </p:txBody>
      </p:sp>
      <p:sp>
        <p:nvSpPr>
          <p:cNvPr id="4" name="Rectangle 5"/>
          <p:cNvSpPr>
            <a:spLocks noGrp="1" noChangeArrowheads="1"/>
          </p:cNvSpPr>
          <p:nvPr>
            <p:ph type="ftr" sz="quarter" idx="11"/>
          </p:nvPr>
        </p:nvSpPr>
        <p:spPr>
          <a:xfrm>
            <a:off x="4165600" y="6245225"/>
            <a:ext cx="3860800" cy="476250"/>
          </a:xfrm>
          <a:prstGeom prst="rect">
            <a:avLst/>
          </a:prstGeom>
          <a:ln/>
        </p:spPr>
        <p:txBody>
          <a:bodyPr/>
          <a:lstStyle>
            <a:lvl1pPr>
              <a:defRPr/>
            </a:lvl1pPr>
          </a:lstStyle>
          <a:p>
            <a:pPr>
              <a:defRPr/>
            </a:pPr>
            <a:r>
              <a:rPr lang="en-US"/>
              <a:t>File Name</a:t>
            </a:r>
          </a:p>
        </p:txBody>
      </p:sp>
      <p:sp>
        <p:nvSpPr>
          <p:cNvPr id="5" name="Rectangle 6"/>
          <p:cNvSpPr>
            <a:spLocks noGrp="1" noChangeArrowheads="1"/>
          </p:cNvSpPr>
          <p:nvPr>
            <p:ph type="sldNum" sz="quarter" idx="12"/>
          </p:nvPr>
        </p:nvSpPr>
        <p:spPr>
          <a:ln/>
        </p:spPr>
        <p:txBody>
          <a:bodyPr/>
          <a:lstStyle>
            <a:lvl1pPr>
              <a:defRPr/>
            </a:lvl1pPr>
          </a:lstStyle>
          <a:p>
            <a:pPr>
              <a:defRPr/>
            </a:pPr>
            <a:fld id="{3F5803BC-F95D-43DE-89A7-306A78A38A91}" type="slidenum">
              <a:rPr lang="en-US" altLang="en-US"/>
              <a:pPr>
                <a:defRPr/>
              </a:pPr>
              <a:t>‹#›</a:t>
            </a:fld>
            <a:endParaRPr lang="en-US" altLang="en-US"/>
          </a:p>
        </p:txBody>
      </p:sp>
    </p:spTree>
    <p:extLst>
      <p:ext uri="{BB962C8B-B14F-4D97-AF65-F5344CB8AC3E}">
        <p14:creationId xmlns:p14="http://schemas.microsoft.com/office/powerpoint/2010/main" val="2952890177"/>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867ADE-E713-4E86-B32E-3E921E698C74}"/>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348D4BC-4068-4EDB-A40F-1B36C59211FD}"/>
              </a:ext>
            </a:extLst>
          </p:cNvPr>
          <p:cNvSpPr>
            <a:spLocks noGrp="1"/>
          </p:cNvSpPr>
          <p:nvPr>
            <p:ph type="dt" sz="half" idx="10"/>
          </p:nvPr>
        </p:nvSpPr>
        <p:spPr/>
        <p:txBody>
          <a:bodyPr/>
          <a:lstStyle/>
          <a:p>
            <a:fld id="{889CE354-065D-4F8F-AC81-84AFEF488A04}" type="datetimeFigureOut">
              <a:rPr lang="en-US" smtClean="0"/>
              <a:t>9/6/2024</a:t>
            </a:fld>
            <a:endParaRPr lang="en-US"/>
          </a:p>
        </p:txBody>
      </p:sp>
      <p:sp>
        <p:nvSpPr>
          <p:cNvPr id="4" name="Footer Placeholder 3">
            <a:extLst>
              <a:ext uri="{FF2B5EF4-FFF2-40B4-BE49-F238E27FC236}">
                <a16:creationId xmlns:a16="http://schemas.microsoft.com/office/drawing/2014/main" id="{F5E3E92B-3D80-4146-A5D5-C56EF825B50F}"/>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C15719C3-AF96-4528-8B89-54544A85202A}"/>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41708820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8FCE16C9-8E5A-4126-A43B-BFF9D14C207A}"/>
              </a:ext>
            </a:extLst>
          </p:cNvPr>
          <p:cNvSpPr>
            <a:spLocks noGrp="1"/>
          </p:cNvSpPr>
          <p:nvPr>
            <p:ph type="dt" sz="half" idx="10"/>
          </p:nvPr>
        </p:nvSpPr>
        <p:spPr/>
        <p:txBody>
          <a:bodyPr/>
          <a:lstStyle/>
          <a:p>
            <a:fld id="{889CE354-065D-4F8F-AC81-84AFEF488A04}" type="datetimeFigureOut">
              <a:rPr lang="en-US" smtClean="0"/>
              <a:t>9/6/2024</a:t>
            </a:fld>
            <a:endParaRPr lang="en-US"/>
          </a:p>
        </p:txBody>
      </p:sp>
      <p:sp>
        <p:nvSpPr>
          <p:cNvPr id="3" name="Footer Placeholder 2">
            <a:extLst>
              <a:ext uri="{FF2B5EF4-FFF2-40B4-BE49-F238E27FC236}">
                <a16:creationId xmlns:a16="http://schemas.microsoft.com/office/drawing/2014/main" id="{36CAF97E-AF2F-4936-8D1A-3A8098EC9A0D}"/>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81097DF4-1FDB-4C47-88EC-DA73AD4AF42F}"/>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25630711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DE8E7A-8A76-42D6-BED5-4B31B2F2E5A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A8F5B0DA-11DD-4A37-9D29-80E49E052006}"/>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94B1B31-F078-45BB-BCBD-1061350A32A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A2EEEAE-EFD3-462B-AC21-CC00778B6347}"/>
              </a:ext>
            </a:extLst>
          </p:cNvPr>
          <p:cNvSpPr>
            <a:spLocks noGrp="1"/>
          </p:cNvSpPr>
          <p:nvPr>
            <p:ph type="dt" sz="half" idx="10"/>
          </p:nvPr>
        </p:nvSpPr>
        <p:spPr/>
        <p:txBody>
          <a:bodyPr/>
          <a:lstStyle/>
          <a:p>
            <a:fld id="{889CE354-065D-4F8F-AC81-84AFEF488A04}" type="datetimeFigureOut">
              <a:rPr lang="en-US" smtClean="0"/>
              <a:t>9/6/2024</a:t>
            </a:fld>
            <a:endParaRPr lang="en-US"/>
          </a:p>
        </p:txBody>
      </p:sp>
      <p:sp>
        <p:nvSpPr>
          <p:cNvPr id="6" name="Footer Placeholder 5">
            <a:extLst>
              <a:ext uri="{FF2B5EF4-FFF2-40B4-BE49-F238E27FC236}">
                <a16:creationId xmlns:a16="http://schemas.microsoft.com/office/drawing/2014/main" id="{09CB0F39-C70F-4A68-9177-B5B2ADC9391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79B1827-C189-4469-BA56-BD3CF994F700}"/>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41405443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FFF454-4D19-4EA0-87EF-A38686F2FA8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75DFDB9-AE77-4AAD-8954-5CAA00D6B70C}"/>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5E13696-7CD7-47B5-B6E5-5C3B63EC74B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636F8C39-947B-469D-A5AC-CC24B8276D35}"/>
              </a:ext>
            </a:extLst>
          </p:cNvPr>
          <p:cNvSpPr>
            <a:spLocks noGrp="1"/>
          </p:cNvSpPr>
          <p:nvPr>
            <p:ph type="dt" sz="half" idx="10"/>
          </p:nvPr>
        </p:nvSpPr>
        <p:spPr/>
        <p:txBody>
          <a:bodyPr/>
          <a:lstStyle/>
          <a:p>
            <a:fld id="{889CE354-065D-4F8F-AC81-84AFEF488A04}" type="datetimeFigureOut">
              <a:rPr lang="en-US" smtClean="0"/>
              <a:t>9/6/2024</a:t>
            </a:fld>
            <a:endParaRPr lang="en-US"/>
          </a:p>
        </p:txBody>
      </p:sp>
      <p:sp>
        <p:nvSpPr>
          <p:cNvPr id="6" name="Footer Placeholder 5">
            <a:extLst>
              <a:ext uri="{FF2B5EF4-FFF2-40B4-BE49-F238E27FC236}">
                <a16:creationId xmlns:a16="http://schemas.microsoft.com/office/drawing/2014/main" id="{4EDCE271-796F-48E0-BA72-C4E4973AED3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802C4B38-726F-49E3-87C0-0ED93A1FD60C}"/>
              </a:ext>
            </a:extLst>
          </p:cNvPr>
          <p:cNvSpPr>
            <a:spLocks noGrp="1"/>
          </p:cNvSpPr>
          <p:nvPr>
            <p:ph type="sldNum" sz="quarter" idx="12"/>
          </p:nvPr>
        </p:nvSpPr>
        <p:spPr/>
        <p:txBody>
          <a:bodyPr/>
          <a:lstStyle/>
          <a:p>
            <a:fld id="{5F6E19EC-C981-4348-A588-FAD292F64A47}" type="slidenum">
              <a:rPr lang="en-US" smtClean="0"/>
              <a:t>‹#›</a:t>
            </a:fld>
            <a:endParaRPr lang="en-US"/>
          </a:p>
        </p:txBody>
      </p:sp>
    </p:spTree>
    <p:extLst>
      <p:ext uri="{BB962C8B-B14F-4D97-AF65-F5344CB8AC3E}">
        <p14:creationId xmlns:p14="http://schemas.microsoft.com/office/powerpoint/2010/main" val="11422719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gif"/></Relationships>
</file>

<file path=ppt/slideMasters/_rels/slideMaster2.xml.rels><?xml version="1.0" encoding="UTF-8" standalone="yes"?>
<Relationships xmlns="http://schemas.openxmlformats.org/package/2006/relationships"><Relationship Id="rId13" Type="http://schemas.openxmlformats.org/officeDocument/2006/relationships/slideLayout" Target="../slideLayouts/slideLayout25.xml"/><Relationship Id="rId18" Type="http://schemas.openxmlformats.org/officeDocument/2006/relationships/slideLayout" Target="../slideLayouts/slideLayout30.xml"/><Relationship Id="rId26" Type="http://schemas.openxmlformats.org/officeDocument/2006/relationships/slideLayout" Target="../slideLayouts/slideLayout38.xml"/><Relationship Id="rId39" Type="http://schemas.openxmlformats.org/officeDocument/2006/relationships/theme" Target="../theme/theme2.xml"/><Relationship Id="rId21" Type="http://schemas.openxmlformats.org/officeDocument/2006/relationships/slideLayout" Target="../slideLayouts/slideLayout33.xml"/><Relationship Id="rId34" Type="http://schemas.openxmlformats.org/officeDocument/2006/relationships/slideLayout" Target="../slideLayouts/slideLayout46.xml"/><Relationship Id="rId42" Type="http://schemas.openxmlformats.org/officeDocument/2006/relationships/image" Target="../media/image4.wmf"/><Relationship Id="rId7" Type="http://schemas.openxmlformats.org/officeDocument/2006/relationships/slideLayout" Target="../slideLayouts/slideLayout19.xml"/><Relationship Id="rId2" Type="http://schemas.openxmlformats.org/officeDocument/2006/relationships/slideLayout" Target="../slideLayouts/slideLayout14.xml"/><Relationship Id="rId16" Type="http://schemas.openxmlformats.org/officeDocument/2006/relationships/slideLayout" Target="../slideLayouts/slideLayout28.xml"/><Relationship Id="rId20" Type="http://schemas.openxmlformats.org/officeDocument/2006/relationships/slideLayout" Target="../slideLayouts/slideLayout32.xml"/><Relationship Id="rId29" Type="http://schemas.openxmlformats.org/officeDocument/2006/relationships/slideLayout" Target="../slideLayouts/slideLayout41.xml"/><Relationship Id="rId41" Type="http://schemas.openxmlformats.org/officeDocument/2006/relationships/image" Target="../media/image3.png"/><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24" Type="http://schemas.openxmlformats.org/officeDocument/2006/relationships/slideLayout" Target="../slideLayouts/slideLayout36.xml"/><Relationship Id="rId32" Type="http://schemas.openxmlformats.org/officeDocument/2006/relationships/slideLayout" Target="../slideLayouts/slideLayout44.xml"/><Relationship Id="rId37" Type="http://schemas.openxmlformats.org/officeDocument/2006/relationships/slideLayout" Target="../slideLayouts/slideLayout49.xml"/><Relationship Id="rId40" Type="http://schemas.openxmlformats.org/officeDocument/2006/relationships/image" Target="../media/image2.png"/><Relationship Id="rId5" Type="http://schemas.openxmlformats.org/officeDocument/2006/relationships/slideLayout" Target="../slideLayouts/slideLayout17.xml"/><Relationship Id="rId15" Type="http://schemas.openxmlformats.org/officeDocument/2006/relationships/slideLayout" Target="../slideLayouts/slideLayout27.xml"/><Relationship Id="rId23" Type="http://schemas.openxmlformats.org/officeDocument/2006/relationships/slideLayout" Target="../slideLayouts/slideLayout35.xml"/><Relationship Id="rId28" Type="http://schemas.openxmlformats.org/officeDocument/2006/relationships/slideLayout" Target="../slideLayouts/slideLayout40.xml"/><Relationship Id="rId36" Type="http://schemas.openxmlformats.org/officeDocument/2006/relationships/slideLayout" Target="../slideLayouts/slideLayout48.xml"/><Relationship Id="rId10" Type="http://schemas.openxmlformats.org/officeDocument/2006/relationships/slideLayout" Target="../slideLayouts/slideLayout22.xml"/><Relationship Id="rId19" Type="http://schemas.openxmlformats.org/officeDocument/2006/relationships/slideLayout" Target="../slideLayouts/slideLayout31.xml"/><Relationship Id="rId31" Type="http://schemas.openxmlformats.org/officeDocument/2006/relationships/slideLayout" Target="../slideLayouts/slideLayout43.xml"/><Relationship Id="rId4" Type="http://schemas.openxmlformats.org/officeDocument/2006/relationships/slideLayout" Target="../slideLayouts/slideLayout16.xml"/><Relationship Id="rId9" Type="http://schemas.openxmlformats.org/officeDocument/2006/relationships/slideLayout" Target="../slideLayouts/slideLayout21.xml"/><Relationship Id="rId14" Type="http://schemas.openxmlformats.org/officeDocument/2006/relationships/slideLayout" Target="../slideLayouts/slideLayout26.xml"/><Relationship Id="rId22" Type="http://schemas.openxmlformats.org/officeDocument/2006/relationships/slideLayout" Target="../slideLayouts/slideLayout34.xml"/><Relationship Id="rId27" Type="http://schemas.openxmlformats.org/officeDocument/2006/relationships/slideLayout" Target="../slideLayouts/slideLayout39.xml"/><Relationship Id="rId30" Type="http://schemas.openxmlformats.org/officeDocument/2006/relationships/slideLayout" Target="../slideLayouts/slideLayout42.xml"/><Relationship Id="rId35" Type="http://schemas.openxmlformats.org/officeDocument/2006/relationships/slideLayout" Target="../slideLayouts/slideLayout47.xml"/><Relationship Id="rId8" Type="http://schemas.openxmlformats.org/officeDocument/2006/relationships/slideLayout" Target="../slideLayouts/slideLayout20.xml"/><Relationship Id="rId3" Type="http://schemas.openxmlformats.org/officeDocument/2006/relationships/slideLayout" Target="../slideLayouts/slideLayout15.xml"/><Relationship Id="rId12" Type="http://schemas.openxmlformats.org/officeDocument/2006/relationships/slideLayout" Target="../slideLayouts/slideLayout24.xml"/><Relationship Id="rId17" Type="http://schemas.openxmlformats.org/officeDocument/2006/relationships/slideLayout" Target="../slideLayouts/slideLayout29.xml"/><Relationship Id="rId25" Type="http://schemas.openxmlformats.org/officeDocument/2006/relationships/slideLayout" Target="../slideLayouts/slideLayout37.xml"/><Relationship Id="rId33" Type="http://schemas.openxmlformats.org/officeDocument/2006/relationships/slideLayout" Target="../slideLayouts/slideLayout45.xml"/><Relationship Id="rId38" Type="http://schemas.openxmlformats.org/officeDocument/2006/relationships/slideLayout" Target="../slideLayouts/slideLayout5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21E39B6-6F0C-40BD-ADA3-0EDB25AC0A3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8434E4E2-52C2-4D64-9272-82E054B542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3961EA2-E59F-4549-84CA-93EC219D096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latin typeface="Lato" panose="020F0502020204030203" pitchFamily="34" charset="0"/>
              </a:defRPr>
            </a:lvl1pPr>
          </a:lstStyle>
          <a:p>
            <a:fld id="{889CE354-065D-4F8F-AC81-84AFEF488A04}" type="datetimeFigureOut">
              <a:rPr lang="en-US" smtClean="0"/>
              <a:pPr/>
              <a:t>9/6/2024</a:t>
            </a:fld>
            <a:endParaRPr lang="en-US"/>
          </a:p>
        </p:txBody>
      </p:sp>
      <p:sp>
        <p:nvSpPr>
          <p:cNvPr id="5" name="Footer Placeholder 4">
            <a:extLst>
              <a:ext uri="{FF2B5EF4-FFF2-40B4-BE49-F238E27FC236}">
                <a16:creationId xmlns:a16="http://schemas.microsoft.com/office/drawing/2014/main" id="{DF11F447-4AEE-4FC6-8F32-E1C2803C4C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latin typeface="Lato" panose="020F0502020204030203" pitchFamily="34" charset="0"/>
              </a:defRPr>
            </a:lvl1pPr>
          </a:lstStyle>
          <a:p>
            <a:endParaRPr lang="en-US"/>
          </a:p>
        </p:txBody>
      </p:sp>
      <p:sp>
        <p:nvSpPr>
          <p:cNvPr id="6" name="Slide Number Placeholder 5">
            <a:extLst>
              <a:ext uri="{FF2B5EF4-FFF2-40B4-BE49-F238E27FC236}">
                <a16:creationId xmlns:a16="http://schemas.microsoft.com/office/drawing/2014/main" id="{C404D91E-8B23-454D-91F9-7AC997AA88C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latin typeface="Lato" panose="020F0502020204030203" pitchFamily="34" charset="0"/>
              </a:defRPr>
            </a:lvl1pPr>
          </a:lstStyle>
          <a:p>
            <a:fld id="{5F6E19EC-C981-4348-A588-FAD292F64A47}" type="slidenum">
              <a:rPr lang="en-US" smtClean="0"/>
              <a:pPr/>
              <a:t>‹#›</a:t>
            </a:fld>
            <a:endParaRPr lang="en-US"/>
          </a:p>
        </p:txBody>
      </p:sp>
      <p:pic>
        <p:nvPicPr>
          <p:cNvPr id="8" name="Picture 7">
            <a:extLst>
              <a:ext uri="{FF2B5EF4-FFF2-40B4-BE49-F238E27FC236}">
                <a16:creationId xmlns:a16="http://schemas.microsoft.com/office/drawing/2014/main" id="{93434098-A903-486C-A230-75D62AA80A99}"/>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210028" y="5268436"/>
            <a:ext cx="1790765" cy="1371600"/>
          </a:xfrm>
          <a:prstGeom prst="rect">
            <a:avLst/>
          </a:prstGeom>
        </p:spPr>
      </p:pic>
    </p:spTree>
    <p:extLst>
      <p:ext uri="{BB962C8B-B14F-4D97-AF65-F5344CB8AC3E}">
        <p14:creationId xmlns:p14="http://schemas.microsoft.com/office/powerpoint/2010/main" val="101782619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Lato" panose="020F0502020204030203" pitchFamily="34" charset="0"/>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userDrawn="1">
          <p15:clr>
            <a:srgbClr val="F26B43"/>
          </p15:clr>
        </p15:guide>
        <p15:guide id="2" pos="3840"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2">
            <a:lumMod val="60000"/>
            <a:lumOff val="40000"/>
          </a:schemeClr>
        </a:solidFill>
        <a:effectLst/>
      </p:bgPr>
    </p:bg>
    <p:spTree>
      <p:nvGrpSpPr>
        <p:cNvPr id="1" name=""/>
        <p:cNvGrpSpPr/>
        <p:nvPr/>
      </p:nvGrpSpPr>
      <p:grpSpPr>
        <a:xfrm>
          <a:off x="0" y="0"/>
          <a:ext cx="0" cy="0"/>
          <a:chOff x="0" y="0"/>
          <a:chExt cx="0" cy="0"/>
        </a:xfrm>
      </p:grpSpPr>
      <p:sp>
        <p:nvSpPr>
          <p:cNvPr id="11" name="Rounded Rectangle 10"/>
          <p:cNvSpPr/>
          <p:nvPr/>
        </p:nvSpPr>
        <p:spPr>
          <a:xfrm>
            <a:off x="66675" y="38099"/>
            <a:ext cx="12058650" cy="6791326"/>
          </a:xfrm>
          <a:prstGeom prst="roundRect">
            <a:avLst>
              <a:gd name="adj" fmla="val 2258"/>
            </a:avLst>
          </a:prstGeom>
          <a:solidFill>
            <a:srgbClr val="FFFFFF"/>
          </a:solidFill>
          <a:ln w="57150">
            <a:solidFill>
              <a:schemeClr val="bg2">
                <a:lumMod val="60000"/>
                <a:lumOff val="40000"/>
              </a:schemeClr>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r"/>
            <a:endParaRPr lang="en-US" sz="900" dirty="0"/>
          </a:p>
        </p:txBody>
      </p:sp>
      <p:sp>
        <p:nvSpPr>
          <p:cNvPr id="4099" name="Title Placeholder 1"/>
          <p:cNvSpPr>
            <a:spLocks noGrp="1"/>
          </p:cNvSpPr>
          <p:nvPr>
            <p:ph type="title"/>
          </p:nvPr>
        </p:nvSpPr>
        <p:spPr bwMode="auto">
          <a:xfrm>
            <a:off x="954860" y="128981"/>
            <a:ext cx="10185088" cy="785419"/>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a:t>Click to edit Master title slide</a:t>
            </a:r>
          </a:p>
        </p:txBody>
      </p:sp>
      <p:sp>
        <p:nvSpPr>
          <p:cNvPr id="1030" name="Text Placeholder 2"/>
          <p:cNvSpPr>
            <a:spLocks noGrp="1"/>
          </p:cNvSpPr>
          <p:nvPr>
            <p:ph type="body" idx="1"/>
          </p:nvPr>
        </p:nvSpPr>
        <p:spPr bwMode="auto">
          <a:xfrm>
            <a:off x="266700" y="1028700"/>
            <a:ext cx="11658600" cy="56007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pic>
        <p:nvPicPr>
          <p:cNvPr id="1033" name="Picture 6"/>
          <p:cNvPicPr>
            <a:picLocks noChangeAspect="1"/>
          </p:cNvPicPr>
          <p:nvPr/>
        </p:nvPicPr>
        <p:blipFill>
          <a:blip r:embed="rId40"/>
          <a:srcRect/>
          <a:stretch>
            <a:fillRect/>
          </a:stretch>
        </p:blipFill>
        <p:spPr bwMode="auto">
          <a:xfrm>
            <a:off x="6079067" y="3416309"/>
            <a:ext cx="25400" cy="3175"/>
          </a:xfrm>
          <a:prstGeom prst="rect">
            <a:avLst/>
          </a:prstGeom>
          <a:noFill/>
          <a:ln w="9525">
            <a:noFill/>
            <a:miter lim="800000"/>
            <a:headEnd/>
            <a:tailEnd/>
          </a:ln>
        </p:spPr>
      </p:pic>
      <p:sp>
        <p:nvSpPr>
          <p:cNvPr id="12" name="Text Box 14"/>
          <p:cNvSpPr txBox="1">
            <a:spLocks noChangeArrowheads="1"/>
          </p:cNvSpPr>
          <p:nvPr/>
        </p:nvSpPr>
        <p:spPr bwMode="auto">
          <a:xfrm>
            <a:off x="11153774" y="143167"/>
            <a:ext cx="771525" cy="153888"/>
          </a:xfrm>
          <a:prstGeom prst="rect">
            <a:avLst/>
          </a:prstGeom>
          <a:noFill/>
          <a:ln w="9525">
            <a:noFill/>
            <a:miter lim="800000"/>
            <a:headEnd/>
            <a:tailEnd/>
          </a:ln>
          <a:effectLst/>
        </p:spPr>
        <p:txBody>
          <a:bodyPr wrap="square" tIns="0" bIns="0">
            <a:spAutoFit/>
          </a:bodyPr>
          <a:lstStyle/>
          <a:p>
            <a:pPr algn="r">
              <a:spcBef>
                <a:spcPct val="50000"/>
              </a:spcBef>
              <a:defRPr/>
            </a:pPr>
            <a:fld id="{99D903CA-8EC9-4EB0-B4F7-7D6D89967A95}" type="slidenum">
              <a:rPr lang="en-US" sz="1000" b="0" baseline="0" smtClean="0"/>
              <a:pPr algn="r">
                <a:spcBef>
                  <a:spcPct val="50000"/>
                </a:spcBef>
                <a:defRPr/>
              </a:pPr>
              <a:t>‹#›</a:t>
            </a:fld>
            <a:endParaRPr lang="en-US" sz="1000" b="0" baseline="0" dirty="0"/>
          </a:p>
        </p:txBody>
      </p:sp>
      <p:pic>
        <p:nvPicPr>
          <p:cNvPr id="3" name="Picture 2"/>
          <p:cNvPicPr>
            <a:picLocks noChangeAspect="1"/>
          </p:cNvPicPr>
          <p:nvPr/>
        </p:nvPicPr>
        <p:blipFill>
          <a:blip r:embed="rId41" cstate="screen">
            <a:extLst>
              <a:ext uri="{28A0092B-C50C-407E-A947-70E740481C1C}">
                <a14:useLocalDpi xmlns:a14="http://schemas.microsoft.com/office/drawing/2010/main"/>
              </a:ext>
            </a:extLst>
          </a:blip>
          <a:stretch>
            <a:fillRect/>
          </a:stretch>
        </p:blipFill>
        <p:spPr>
          <a:xfrm>
            <a:off x="146975" y="284474"/>
            <a:ext cx="727585" cy="497851"/>
          </a:xfrm>
          <a:prstGeom prst="rect">
            <a:avLst/>
          </a:prstGeom>
        </p:spPr>
      </p:pic>
      <p:sp>
        <p:nvSpPr>
          <p:cNvPr id="6" name="Footer Placeholder 5"/>
          <p:cNvSpPr>
            <a:spLocks noGrp="1"/>
          </p:cNvSpPr>
          <p:nvPr>
            <p:ph type="ftr" sz="quarter" idx="3"/>
          </p:nvPr>
        </p:nvSpPr>
        <p:spPr>
          <a:xfrm>
            <a:off x="276225" y="6640512"/>
            <a:ext cx="4114800" cy="182880"/>
          </a:xfrm>
          <a:prstGeom prst="rect">
            <a:avLst/>
          </a:prstGeom>
        </p:spPr>
        <p:txBody>
          <a:bodyPr vert="horz" lIns="91440" tIns="45720" rIns="91440" bIns="45720" rtlCol="0" anchor="ctr"/>
          <a:lstStyle>
            <a:lvl1pPr algn="l">
              <a:defRPr sz="800">
                <a:solidFill>
                  <a:schemeClr val="tx1">
                    <a:tint val="75000"/>
                  </a:schemeClr>
                </a:solidFill>
              </a:defRPr>
            </a:lvl1pPr>
          </a:lstStyle>
          <a:p>
            <a:endParaRPr lang="en-US" dirty="0"/>
          </a:p>
        </p:txBody>
      </p:sp>
      <p:sp>
        <p:nvSpPr>
          <p:cNvPr id="7" name="Date Placeholder 6"/>
          <p:cNvSpPr>
            <a:spLocks noGrp="1"/>
          </p:cNvSpPr>
          <p:nvPr>
            <p:ph type="dt" sz="half" idx="2"/>
          </p:nvPr>
        </p:nvSpPr>
        <p:spPr>
          <a:xfrm>
            <a:off x="9182100" y="6640512"/>
            <a:ext cx="2743200" cy="182880"/>
          </a:xfrm>
          <a:prstGeom prst="rect">
            <a:avLst/>
          </a:prstGeom>
        </p:spPr>
        <p:txBody>
          <a:bodyPr vert="horz" lIns="91440" tIns="45720" rIns="91440" bIns="45720" rtlCol="0" anchor="ctr"/>
          <a:lstStyle>
            <a:lvl1pPr algn="r">
              <a:defRPr sz="900">
                <a:solidFill>
                  <a:schemeClr val="tx1">
                    <a:tint val="75000"/>
                  </a:schemeClr>
                </a:solidFill>
              </a:defRPr>
            </a:lvl1pPr>
          </a:lstStyle>
          <a:p>
            <a:endParaRPr lang="en-US" dirty="0"/>
          </a:p>
        </p:txBody>
      </p:sp>
      <p:pic>
        <p:nvPicPr>
          <p:cNvPr id="4" name="Picture 3">
            <a:extLst>
              <a:ext uri="{FF2B5EF4-FFF2-40B4-BE49-F238E27FC236}">
                <a16:creationId xmlns:a16="http://schemas.microsoft.com/office/drawing/2014/main" id="{C0089AF4-456C-4AD9-A715-1E4154EA5258}"/>
              </a:ext>
            </a:extLst>
          </p:cNvPr>
          <p:cNvPicPr>
            <a:picLocks noChangeAspect="1"/>
          </p:cNvPicPr>
          <p:nvPr userDrawn="1"/>
        </p:nvPicPr>
        <p:blipFill>
          <a:blip r:embed="rId42">
            <a:extLst>
              <a:ext uri="{28A0092B-C50C-407E-A947-70E740481C1C}">
                <a14:useLocalDpi xmlns:a14="http://schemas.microsoft.com/office/drawing/2010/main" val="0"/>
              </a:ext>
            </a:extLst>
          </a:blip>
          <a:stretch>
            <a:fillRect/>
          </a:stretch>
        </p:blipFill>
        <p:spPr>
          <a:xfrm>
            <a:off x="11096962" y="291970"/>
            <a:ext cx="937577" cy="502920"/>
          </a:xfrm>
          <a:prstGeom prst="rect">
            <a:avLst/>
          </a:prstGeom>
        </p:spPr>
      </p:pic>
    </p:spTree>
    <p:extLst>
      <p:ext uri="{BB962C8B-B14F-4D97-AF65-F5344CB8AC3E}">
        <p14:creationId xmlns:p14="http://schemas.microsoft.com/office/powerpoint/2010/main" val="335457599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 id="2147483694" r:id="rId33"/>
    <p:sldLayoutId id="2147483695" r:id="rId34"/>
    <p:sldLayoutId id="2147483696" r:id="rId35"/>
    <p:sldLayoutId id="2147483697" r:id="rId36"/>
    <p:sldLayoutId id="2147483698" r:id="rId37"/>
    <p:sldLayoutId id="2147483699" r:id="rId38"/>
  </p:sldLayoutIdLst>
  <p:hf sldNum="0" hdr="0" ftr="0" dt="0"/>
  <p:txStyles>
    <p:titleStyle>
      <a:lvl1pPr algn="l" rtl="0" eaLnBrk="1" fontAlgn="base" hangingPunct="1">
        <a:spcBef>
          <a:spcPct val="0"/>
        </a:spcBef>
        <a:spcAft>
          <a:spcPct val="0"/>
        </a:spcAft>
        <a:defRPr sz="3200" b="1" kern="1200" cap="all">
          <a:solidFill>
            <a:schemeClr val="tx1">
              <a:lumMod val="75000"/>
              <a:lumOff val="25000"/>
            </a:schemeClr>
          </a:solidFill>
          <a:latin typeface="Arial" pitchFamily="34" charset="0"/>
          <a:ea typeface="ＭＳ Ｐゴシック" charset="0"/>
          <a:cs typeface="Arial" pitchFamily="34" charset="0"/>
        </a:defRPr>
      </a:lvl1pPr>
      <a:lvl2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2pPr>
      <a:lvl3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3pPr>
      <a:lvl4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4pPr>
      <a:lvl5pPr algn="l" rtl="0" eaLnBrk="1" fontAlgn="base" hangingPunct="1">
        <a:spcBef>
          <a:spcPct val="0"/>
        </a:spcBef>
        <a:spcAft>
          <a:spcPct val="0"/>
        </a:spcAft>
        <a:defRPr sz="1350" b="1">
          <a:solidFill>
            <a:srgbClr val="978473"/>
          </a:solidFill>
          <a:latin typeface="Arial" charset="0"/>
          <a:ea typeface="ＭＳ Ｐゴシック" charset="0"/>
          <a:cs typeface="Arial" charset="0"/>
        </a:defRPr>
      </a:lvl5pPr>
      <a:lvl6pPr marL="257175" algn="l" rtl="0" eaLnBrk="1" fontAlgn="base" hangingPunct="1">
        <a:spcBef>
          <a:spcPct val="0"/>
        </a:spcBef>
        <a:spcAft>
          <a:spcPct val="0"/>
        </a:spcAft>
        <a:defRPr sz="2475">
          <a:solidFill>
            <a:schemeClr val="tx1"/>
          </a:solidFill>
          <a:latin typeface="Arial" charset="0"/>
          <a:cs typeface="Arial" charset="0"/>
        </a:defRPr>
      </a:lvl6pPr>
      <a:lvl7pPr marL="514350" algn="l" rtl="0" eaLnBrk="1" fontAlgn="base" hangingPunct="1">
        <a:spcBef>
          <a:spcPct val="0"/>
        </a:spcBef>
        <a:spcAft>
          <a:spcPct val="0"/>
        </a:spcAft>
        <a:defRPr sz="2475">
          <a:solidFill>
            <a:schemeClr val="tx1"/>
          </a:solidFill>
          <a:latin typeface="Arial" charset="0"/>
          <a:cs typeface="Arial" charset="0"/>
        </a:defRPr>
      </a:lvl7pPr>
      <a:lvl8pPr marL="771525" algn="l" rtl="0" eaLnBrk="1" fontAlgn="base" hangingPunct="1">
        <a:spcBef>
          <a:spcPct val="0"/>
        </a:spcBef>
        <a:spcAft>
          <a:spcPct val="0"/>
        </a:spcAft>
        <a:defRPr sz="2475">
          <a:solidFill>
            <a:schemeClr val="tx1"/>
          </a:solidFill>
          <a:latin typeface="Arial" charset="0"/>
          <a:cs typeface="Arial" charset="0"/>
        </a:defRPr>
      </a:lvl8pPr>
      <a:lvl9pPr marL="1028700" algn="l" rtl="0" eaLnBrk="1" fontAlgn="base" hangingPunct="1">
        <a:spcBef>
          <a:spcPct val="0"/>
        </a:spcBef>
        <a:spcAft>
          <a:spcPct val="0"/>
        </a:spcAft>
        <a:defRPr sz="2475">
          <a:solidFill>
            <a:schemeClr val="tx1"/>
          </a:solidFill>
          <a:latin typeface="Arial" charset="0"/>
          <a:cs typeface="Arial" charset="0"/>
        </a:defRPr>
      </a:lvl9pPr>
    </p:titleStyle>
    <p:bodyStyle>
      <a:lvl1pPr marL="0" indent="0" algn="l" rtl="0" eaLnBrk="1" fontAlgn="base" hangingPunct="1">
        <a:spcBef>
          <a:spcPts val="0"/>
        </a:spcBef>
        <a:spcAft>
          <a:spcPct val="0"/>
        </a:spcAft>
        <a:buFont typeface="Arial" pitchFamily="34" charset="0"/>
        <a:defRPr sz="2100" kern="1200">
          <a:solidFill>
            <a:schemeClr val="tx1">
              <a:lumMod val="75000"/>
              <a:lumOff val="25000"/>
            </a:schemeClr>
          </a:solidFill>
          <a:latin typeface="Arial" pitchFamily="34" charset="0"/>
          <a:ea typeface="ＭＳ Ｐゴシック" charset="0"/>
          <a:cs typeface="Arial" pitchFamily="34" charset="0"/>
        </a:defRPr>
      </a:lvl1pPr>
      <a:lvl2pPr marL="227013" indent="-227013" algn="l" rtl="0" eaLnBrk="1" fontAlgn="base" hangingPunct="1">
        <a:spcBef>
          <a:spcPts val="0"/>
        </a:spcBef>
        <a:spcAft>
          <a:spcPct val="0"/>
        </a:spcAft>
        <a:buFont typeface="Arial" pitchFamily="34" charset="0"/>
        <a:buChar char="–"/>
        <a:defRPr sz="2100" kern="1200">
          <a:solidFill>
            <a:schemeClr val="tx1">
              <a:lumMod val="75000"/>
              <a:lumOff val="25000"/>
            </a:schemeClr>
          </a:solidFill>
          <a:latin typeface="Arial" pitchFamily="34" charset="0"/>
          <a:ea typeface="Arial" charset="0"/>
          <a:cs typeface="Arial" pitchFamily="34" charset="0"/>
        </a:defRPr>
      </a:lvl2pPr>
      <a:lvl3pPr marL="461963" indent="-234950"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3pPr>
      <a:lvl4pPr marL="687388" indent="-225425"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4pPr>
      <a:lvl5pPr marL="914400" indent="-227013" algn="l" rtl="0" eaLnBrk="1" fontAlgn="base" hangingPunct="1">
        <a:spcBef>
          <a:spcPts val="0"/>
        </a:spcBef>
        <a:spcAft>
          <a:spcPct val="0"/>
        </a:spcAft>
        <a:buFont typeface="Arial" pitchFamily="34" charset="0"/>
        <a:buChar char="»"/>
        <a:defRPr sz="1500" kern="1200">
          <a:solidFill>
            <a:schemeClr val="tx1">
              <a:lumMod val="75000"/>
              <a:lumOff val="25000"/>
            </a:schemeClr>
          </a:solidFill>
          <a:latin typeface="Arial" pitchFamily="34" charset="0"/>
          <a:ea typeface="Arial" charset="0"/>
          <a:cs typeface="Arial" pitchFamily="34" charset="0"/>
        </a:defRPr>
      </a:lvl5pPr>
      <a:lvl6pPr marL="141446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6pPr>
      <a:lvl7pPr marL="167163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7pPr>
      <a:lvl8pPr marL="1928813"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8pPr>
      <a:lvl9pPr marL="2185988" indent="-128588" algn="l" defTabSz="514350" rtl="0" eaLnBrk="1" latinLnBrk="0" hangingPunct="1">
        <a:spcBef>
          <a:spcPct val="20000"/>
        </a:spcBef>
        <a:buFont typeface="Arial" pitchFamily="34" charset="0"/>
        <a:buChar char="•"/>
        <a:defRPr sz="1125" kern="1200">
          <a:solidFill>
            <a:schemeClr val="tx1"/>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pos="7512">
          <p15:clr>
            <a:srgbClr val="5ACBF0"/>
          </p15:clr>
        </p15:guide>
        <p15:guide id="2" pos="12971">
          <p15:clr>
            <a:srgbClr val="5ACBF0"/>
          </p15:clr>
        </p15:guide>
        <p15:guide id="3" pos="168">
          <p15:clr>
            <a:srgbClr val="5ACBF0"/>
          </p15:clr>
        </p15:guide>
        <p15:guide id="4" orient="horz" pos="637">
          <p15:clr>
            <a:srgbClr val="F26B43"/>
          </p15:clr>
        </p15:guide>
        <p15:guide id="5" orient="horz" pos="583">
          <p15:clr>
            <a:srgbClr val="F26B43"/>
          </p15:clr>
        </p15:guide>
        <p15:guide id="6" orient="horz" pos="4176">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14.xml"/><Relationship Id="rId1" Type="http://schemas.openxmlformats.org/officeDocument/2006/relationships/slideLayout" Target="../slideLayouts/slideLayout5.xml"/><Relationship Id="rId5" Type="http://schemas.openxmlformats.org/officeDocument/2006/relationships/image" Target="../media/image25.png"/><Relationship Id="rId4" Type="http://schemas.openxmlformats.org/officeDocument/2006/relationships/image" Target="../media/image24.pn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image" Target="../media/image26.png"/><Relationship Id="rId1" Type="http://schemas.openxmlformats.org/officeDocument/2006/relationships/slideLayout" Target="../slideLayouts/slideLayout5.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5.xml"/><Relationship Id="rId1" Type="http://schemas.openxmlformats.org/officeDocument/2006/relationships/slideLayout" Target="../slideLayouts/slideLayout5.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27.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 Id="rId4" Type="http://schemas.openxmlformats.org/officeDocument/2006/relationships/image" Target="../media/image46.png"/></Relationships>
</file>

<file path=ppt/slides/_rels/slide36.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48.png"/></Relationships>
</file>

<file path=ppt/slides/_rels/slide37.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2.xml"/><Relationship Id="rId1" Type="http://schemas.openxmlformats.org/officeDocument/2006/relationships/slideLayout" Target="../slideLayouts/slideLayout2.xml"/><Relationship Id="rId5" Type="http://schemas.openxmlformats.org/officeDocument/2006/relationships/image" Target="../media/image54.png"/><Relationship Id="rId4" Type="http://schemas.openxmlformats.org/officeDocument/2006/relationships/image" Target="../media/image53.png"/></Relationships>
</file>

<file path=ppt/slides/_rels/slide41.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3.xml"/><Relationship Id="rId1" Type="http://schemas.openxmlformats.org/officeDocument/2006/relationships/slideLayout" Target="../slideLayouts/slideLayout2.xml"/><Relationship Id="rId4" Type="http://schemas.openxmlformats.org/officeDocument/2006/relationships/image" Target="../media/image57.png"/></Relationships>
</file>

<file path=ppt/slides/_rels/slide43.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0.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image" Target="../media/image63.png"/><Relationship Id="rId1" Type="http://schemas.openxmlformats.org/officeDocument/2006/relationships/slideLayout" Target="../slideLayouts/slideLayout40.xml"/></Relationships>
</file>

<file path=ppt/slides/_rels/slide51.xml.rels><?xml version="1.0" encoding="UTF-8" standalone="yes"?>
<Relationships xmlns="http://schemas.openxmlformats.org/package/2006/relationships"><Relationship Id="rId3" Type="http://schemas.openxmlformats.org/officeDocument/2006/relationships/oleObject" Target="../embeddings/oleObject1.bin"/><Relationship Id="rId7" Type="http://schemas.openxmlformats.org/officeDocument/2006/relationships/image" Target="../media/image66.png"/><Relationship Id="rId2" Type="http://schemas.openxmlformats.org/officeDocument/2006/relationships/image" Target="../media/image201.png"/><Relationship Id="rId1" Type="http://schemas.openxmlformats.org/officeDocument/2006/relationships/slideLayout" Target="../slideLayouts/slideLayout40.xml"/><Relationship Id="rId6" Type="http://schemas.openxmlformats.org/officeDocument/2006/relationships/image" Target="../media/image65.wmf"/><Relationship Id="rId5" Type="http://schemas.openxmlformats.org/officeDocument/2006/relationships/oleObject" Target="../embeddings/oleObject2.bin"/><Relationship Id="rId4" Type="http://schemas.openxmlformats.org/officeDocument/2006/relationships/image" Target="../media/image64.wmf"/></Relationships>
</file>

<file path=ppt/slides/_rels/slide52.xml.rels><?xml version="1.0" encoding="UTF-8" standalone="yes"?>
<Relationships xmlns="http://schemas.openxmlformats.org/package/2006/relationships"><Relationship Id="rId3" Type="http://schemas.openxmlformats.org/officeDocument/2006/relationships/image" Target="../media/image200.png"/><Relationship Id="rId2" Type="http://schemas.openxmlformats.org/officeDocument/2006/relationships/image" Target="../media/image190.png"/><Relationship Id="rId1" Type="http://schemas.openxmlformats.org/officeDocument/2006/relationships/slideLayout" Target="../slideLayouts/slideLayout40.xml"/><Relationship Id="rId4" Type="http://schemas.openxmlformats.org/officeDocument/2006/relationships/image" Target="../media/image67.png"/></Relationships>
</file>

<file path=ppt/slides/_rels/slide53.xml.rels><?xml version="1.0" encoding="UTF-8" standalone="yes"?>
<Relationships xmlns="http://schemas.openxmlformats.org/package/2006/relationships"><Relationship Id="rId8" Type="http://schemas.openxmlformats.org/officeDocument/2006/relationships/oleObject" Target="../embeddings/oleObject6.bin"/><Relationship Id="rId3" Type="http://schemas.openxmlformats.org/officeDocument/2006/relationships/image" Target="../media/image68.wmf"/><Relationship Id="rId7" Type="http://schemas.openxmlformats.org/officeDocument/2006/relationships/image" Target="../media/image70.wmf"/><Relationship Id="rId2" Type="http://schemas.openxmlformats.org/officeDocument/2006/relationships/oleObject" Target="../embeddings/oleObject3.bin"/><Relationship Id="rId1" Type="http://schemas.openxmlformats.org/officeDocument/2006/relationships/slideLayout" Target="../slideLayouts/slideLayout40.xml"/><Relationship Id="rId6" Type="http://schemas.openxmlformats.org/officeDocument/2006/relationships/oleObject" Target="../embeddings/oleObject5.bin"/><Relationship Id="rId5" Type="http://schemas.openxmlformats.org/officeDocument/2006/relationships/image" Target="../media/image69.wmf"/><Relationship Id="rId4" Type="http://schemas.openxmlformats.org/officeDocument/2006/relationships/oleObject" Target="../embeddings/oleObject4.bin"/><Relationship Id="rId9" Type="http://schemas.openxmlformats.org/officeDocument/2006/relationships/image" Target="../media/image71.wmf"/></Relationships>
</file>

<file path=ppt/slides/_rels/slide54.xml.rels><?xml version="1.0" encoding="UTF-8" standalone="yes"?>
<Relationships xmlns="http://schemas.openxmlformats.org/package/2006/relationships"><Relationship Id="rId3" Type="http://schemas.openxmlformats.org/officeDocument/2006/relationships/image" Target="../media/image270.png"/><Relationship Id="rId2" Type="http://schemas.openxmlformats.org/officeDocument/2006/relationships/image" Target="../media/image72.jpeg"/><Relationship Id="rId1" Type="http://schemas.openxmlformats.org/officeDocument/2006/relationships/slideLayout" Target="../slideLayouts/slideLayout40.xml"/><Relationship Id="rId5" Type="http://schemas.openxmlformats.org/officeDocument/2006/relationships/image" Target="../media/image73.wmf"/><Relationship Id="rId4" Type="http://schemas.openxmlformats.org/officeDocument/2006/relationships/oleObject" Target="../embeddings/oleObject7.bin"/></Relationships>
</file>

<file path=ppt/slides/_rels/slide5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56.xml.rels><?xml version="1.0" encoding="UTF-8" standalone="yes"?>
<Relationships xmlns="http://schemas.openxmlformats.org/package/2006/relationships"><Relationship Id="rId3" Type="http://schemas.openxmlformats.org/officeDocument/2006/relationships/image" Target="../media/image79.png"/><Relationship Id="rId2" Type="http://schemas.openxmlformats.org/officeDocument/2006/relationships/notesSlide" Target="../notesSlides/notesSlide24.xml"/><Relationship Id="rId1" Type="http://schemas.openxmlformats.org/officeDocument/2006/relationships/slideLayout" Target="../slideLayouts/slideLayout12.xml"/><Relationship Id="rId4" Type="http://schemas.openxmlformats.org/officeDocument/2006/relationships/chart" Target="../charts/char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8.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D251254-442B-4940-91C3-2FCEFE0B668E}"/>
              </a:ext>
            </a:extLst>
          </p:cNvPr>
          <p:cNvSpPr>
            <a:spLocks noGrp="1"/>
          </p:cNvSpPr>
          <p:nvPr>
            <p:ph type="ctrTitle"/>
          </p:nvPr>
        </p:nvSpPr>
        <p:spPr>
          <a:xfrm>
            <a:off x="0" y="465138"/>
            <a:ext cx="12192000" cy="2387600"/>
          </a:xfrm>
        </p:spPr>
        <p:txBody>
          <a:bodyPr/>
          <a:lstStyle/>
          <a:p>
            <a:r>
              <a:rPr lang="en-US" dirty="0"/>
              <a:t>Reservoir Modeling Methodologies</a:t>
            </a:r>
          </a:p>
        </p:txBody>
      </p:sp>
      <p:sp>
        <p:nvSpPr>
          <p:cNvPr id="3" name="Subtitle 2">
            <a:extLst>
              <a:ext uri="{FF2B5EF4-FFF2-40B4-BE49-F238E27FC236}">
                <a16:creationId xmlns:a16="http://schemas.microsoft.com/office/drawing/2014/main" id="{3C21B375-7BAE-4D83-895C-77226FA05B15}"/>
              </a:ext>
            </a:extLst>
          </p:cNvPr>
          <p:cNvSpPr>
            <a:spLocks noGrp="1"/>
          </p:cNvSpPr>
          <p:nvPr>
            <p:ph type="subTitle" idx="1"/>
          </p:nvPr>
        </p:nvSpPr>
        <p:spPr>
          <a:xfrm>
            <a:off x="1524000" y="2944813"/>
            <a:ext cx="9144000" cy="3065462"/>
          </a:xfrm>
        </p:spPr>
        <p:txBody>
          <a:bodyPr>
            <a:normAutofit/>
          </a:bodyPr>
          <a:lstStyle/>
          <a:p>
            <a:r>
              <a:rPr lang="en-US" dirty="0"/>
              <a:t>Advanced Applications of HEC-HMS</a:t>
            </a:r>
          </a:p>
          <a:p>
            <a:r>
              <a:rPr lang="en-US" sz="2000" dirty="0"/>
              <a:t>June 2024</a:t>
            </a:r>
          </a:p>
          <a:p>
            <a:endParaRPr lang="en-US" dirty="0"/>
          </a:p>
          <a:p>
            <a:r>
              <a:rPr lang="en-US" dirty="0"/>
              <a:t>Slide updates by: Jay H. Pak,</a:t>
            </a:r>
            <a:r>
              <a:rPr lang="en-US" i="1" dirty="0"/>
              <a:t> Ph.D., P.E.</a:t>
            </a:r>
          </a:p>
          <a:p>
            <a:r>
              <a:rPr lang="en-US" sz="2000" dirty="0"/>
              <a:t>Slides by: Gregory S. Karlovits, </a:t>
            </a:r>
            <a:r>
              <a:rPr lang="en-US" sz="2000" i="1" dirty="0"/>
              <a:t>P.E., PH, CFM</a:t>
            </a:r>
          </a:p>
          <a:p>
            <a:r>
              <a:rPr lang="en-US" sz="2000" dirty="0"/>
              <a:t>US Army Corps of Engineers</a:t>
            </a:r>
          </a:p>
          <a:p>
            <a:r>
              <a:rPr lang="en-US" sz="2000" dirty="0"/>
              <a:t>Hydrologic Engineering Center</a:t>
            </a:r>
          </a:p>
        </p:txBody>
      </p:sp>
    </p:spTree>
    <p:extLst>
      <p:ext uri="{BB962C8B-B14F-4D97-AF65-F5344CB8AC3E}">
        <p14:creationId xmlns:p14="http://schemas.microsoft.com/office/powerpoint/2010/main" val="193113119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5354123-1F81-4DFE-9AC7-E6B32B282DC1}"/>
              </a:ext>
            </a:extLst>
          </p:cNvPr>
          <p:cNvSpPr>
            <a:spLocks noGrp="1"/>
          </p:cNvSpPr>
          <p:nvPr>
            <p:ph type="title"/>
          </p:nvPr>
        </p:nvSpPr>
        <p:spPr/>
        <p:txBody>
          <a:bodyPr/>
          <a:lstStyle/>
          <a:p>
            <a:r>
              <a:rPr lang="en-US" dirty="0"/>
              <a:t>Reservoir Options Tab</a:t>
            </a:r>
          </a:p>
        </p:txBody>
      </p:sp>
      <p:pic>
        <p:nvPicPr>
          <p:cNvPr id="5" name="Picture 4">
            <a:extLst>
              <a:ext uri="{FF2B5EF4-FFF2-40B4-BE49-F238E27FC236}">
                <a16:creationId xmlns:a16="http://schemas.microsoft.com/office/drawing/2014/main" id="{76FF6AEF-9C98-FF62-81F4-DBCE1291BDA3}"/>
              </a:ext>
            </a:extLst>
          </p:cNvPr>
          <p:cNvPicPr>
            <a:picLocks noChangeAspect="1"/>
          </p:cNvPicPr>
          <p:nvPr/>
        </p:nvPicPr>
        <p:blipFill>
          <a:blip r:embed="rId3"/>
          <a:stretch>
            <a:fillRect/>
          </a:stretch>
        </p:blipFill>
        <p:spPr>
          <a:xfrm>
            <a:off x="2410931" y="2622614"/>
            <a:ext cx="7370138" cy="2757359"/>
          </a:xfrm>
          <a:prstGeom prst="rect">
            <a:avLst/>
          </a:prstGeom>
        </p:spPr>
      </p:pic>
    </p:spTree>
    <p:extLst>
      <p:ext uri="{BB962C8B-B14F-4D97-AF65-F5344CB8AC3E}">
        <p14:creationId xmlns:p14="http://schemas.microsoft.com/office/powerpoint/2010/main" val="190512350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E35853B-9FEB-FD13-BF2D-9C8E98262746}"/>
              </a:ext>
            </a:extLst>
          </p:cNvPr>
          <p:cNvSpPr>
            <a:spLocks noGrp="1"/>
          </p:cNvSpPr>
          <p:nvPr>
            <p:ph type="title"/>
          </p:nvPr>
        </p:nvSpPr>
        <p:spPr/>
        <p:txBody>
          <a:bodyPr/>
          <a:lstStyle/>
          <a:p>
            <a:r>
              <a:rPr lang="en-US" dirty="0"/>
              <a:t>Best Practices</a:t>
            </a:r>
          </a:p>
        </p:txBody>
      </p:sp>
      <p:sp>
        <p:nvSpPr>
          <p:cNvPr id="3" name="Content Placeholder 2">
            <a:extLst>
              <a:ext uri="{FF2B5EF4-FFF2-40B4-BE49-F238E27FC236}">
                <a16:creationId xmlns:a16="http://schemas.microsoft.com/office/drawing/2014/main" id="{1047C797-9E53-6716-471B-80C1FA3CCCC3}"/>
              </a:ext>
            </a:extLst>
          </p:cNvPr>
          <p:cNvSpPr>
            <a:spLocks noGrp="1"/>
          </p:cNvSpPr>
          <p:nvPr>
            <p:ph idx="1"/>
          </p:nvPr>
        </p:nvSpPr>
        <p:spPr/>
        <p:txBody>
          <a:bodyPr/>
          <a:lstStyle/>
          <a:p>
            <a:r>
              <a:rPr lang="en-US" dirty="0"/>
              <a:t>Use a junction upstream and downstream of your reservoir</a:t>
            </a:r>
          </a:p>
          <a:p>
            <a:r>
              <a:rPr lang="en-US" dirty="0"/>
              <a:t>Calibrate/validate your model isolating out the reservoir first</a:t>
            </a:r>
          </a:p>
          <a:p>
            <a:pPr lvl="1"/>
            <a:r>
              <a:rPr lang="en-US" dirty="0"/>
              <a:t>Use Specified Release method to pass the right flows downstream</a:t>
            </a:r>
          </a:p>
          <a:p>
            <a:r>
              <a:rPr lang="en-US" dirty="0"/>
              <a:t>Keep it simple</a:t>
            </a:r>
          </a:p>
          <a:p>
            <a:pPr lvl="1"/>
            <a:r>
              <a:rPr lang="en-US" dirty="0"/>
              <a:t>HMS is not </a:t>
            </a:r>
            <a:r>
              <a:rPr lang="en-US" dirty="0" err="1"/>
              <a:t>ResSim</a:t>
            </a:r>
            <a:endParaRPr lang="en-US" dirty="0"/>
          </a:p>
        </p:txBody>
      </p:sp>
    </p:spTree>
    <p:extLst>
      <p:ext uri="{BB962C8B-B14F-4D97-AF65-F5344CB8AC3E}">
        <p14:creationId xmlns:p14="http://schemas.microsoft.com/office/powerpoint/2010/main" val="149877006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B4801B-4E1B-472E-DE67-8F4A5A4321B4}"/>
              </a:ext>
            </a:extLst>
          </p:cNvPr>
          <p:cNvSpPr>
            <a:spLocks noGrp="1"/>
          </p:cNvSpPr>
          <p:nvPr>
            <p:ph type="title"/>
          </p:nvPr>
        </p:nvSpPr>
        <p:spPr/>
        <p:txBody>
          <a:bodyPr/>
          <a:lstStyle/>
          <a:p>
            <a:r>
              <a:rPr lang="en-US" dirty="0"/>
              <a:t>“None” Routing Method</a:t>
            </a:r>
          </a:p>
        </p:txBody>
      </p:sp>
      <p:sp>
        <p:nvSpPr>
          <p:cNvPr id="3" name="Content Placeholder 2">
            <a:extLst>
              <a:ext uri="{FF2B5EF4-FFF2-40B4-BE49-F238E27FC236}">
                <a16:creationId xmlns:a16="http://schemas.microsoft.com/office/drawing/2014/main" id="{D2F98F7C-965D-4B82-37F5-0B236C5EAAAD}"/>
              </a:ext>
            </a:extLst>
          </p:cNvPr>
          <p:cNvSpPr>
            <a:spLocks noGrp="1"/>
          </p:cNvSpPr>
          <p:nvPr>
            <p:ph idx="1"/>
          </p:nvPr>
        </p:nvSpPr>
        <p:spPr/>
        <p:txBody>
          <a:bodyPr/>
          <a:lstStyle/>
          <a:p>
            <a:r>
              <a:rPr lang="en-US" dirty="0"/>
              <a:t>“--None--” will pass flow downstream with no routing</a:t>
            </a:r>
          </a:p>
        </p:txBody>
      </p:sp>
      <p:pic>
        <p:nvPicPr>
          <p:cNvPr id="5" name="Picture 4">
            <a:extLst>
              <a:ext uri="{FF2B5EF4-FFF2-40B4-BE49-F238E27FC236}">
                <a16:creationId xmlns:a16="http://schemas.microsoft.com/office/drawing/2014/main" id="{835E65A1-2422-6806-898C-5D1EF88ADE86}"/>
              </a:ext>
            </a:extLst>
          </p:cNvPr>
          <p:cNvPicPr>
            <a:picLocks noChangeAspect="1"/>
          </p:cNvPicPr>
          <p:nvPr/>
        </p:nvPicPr>
        <p:blipFill>
          <a:blip r:embed="rId2"/>
          <a:stretch>
            <a:fillRect/>
          </a:stretch>
        </p:blipFill>
        <p:spPr>
          <a:xfrm>
            <a:off x="2285704" y="2757513"/>
            <a:ext cx="7620592" cy="1945116"/>
          </a:xfrm>
          <a:prstGeom prst="rect">
            <a:avLst/>
          </a:prstGeom>
        </p:spPr>
      </p:pic>
    </p:spTree>
    <p:extLst>
      <p:ext uri="{BB962C8B-B14F-4D97-AF65-F5344CB8AC3E}">
        <p14:creationId xmlns:p14="http://schemas.microsoft.com/office/powerpoint/2010/main" val="423021565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7A11E8-17D6-450D-A20E-992D59725B6A}"/>
              </a:ext>
            </a:extLst>
          </p:cNvPr>
          <p:cNvSpPr>
            <a:spLocks noGrp="1"/>
          </p:cNvSpPr>
          <p:nvPr>
            <p:ph type="title"/>
          </p:nvPr>
        </p:nvSpPr>
        <p:spPr/>
        <p:txBody>
          <a:bodyPr/>
          <a:lstStyle/>
          <a:p>
            <a:r>
              <a:rPr lang="en-US" dirty="0"/>
              <a:t>Specified Release</a:t>
            </a:r>
          </a:p>
        </p:txBody>
      </p:sp>
      <p:sp>
        <p:nvSpPr>
          <p:cNvPr id="5" name="Text Placeholder 4">
            <a:extLst>
              <a:ext uri="{FF2B5EF4-FFF2-40B4-BE49-F238E27FC236}">
                <a16:creationId xmlns:a16="http://schemas.microsoft.com/office/drawing/2014/main" id="{53BA8064-030D-4067-9C88-DAD6BA69F3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8189157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63F2F-A48A-489C-AE1C-27310737333C}"/>
              </a:ext>
            </a:extLst>
          </p:cNvPr>
          <p:cNvSpPr>
            <a:spLocks noGrp="1"/>
          </p:cNvSpPr>
          <p:nvPr>
            <p:ph type="title"/>
          </p:nvPr>
        </p:nvSpPr>
        <p:spPr/>
        <p:txBody>
          <a:bodyPr/>
          <a:lstStyle/>
          <a:p>
            <a:r>
              <a:rPr lang="en-US" dirty="0"/>
              <a:t>Specified Release</a:t>
            </a:r>
          </a:p>
        </p:txBody>
      </p:sp>
      <p:sp>
        <p:nvSpPr>
          <p:cNvPr id="3" name="Content Placeholder 2">
            <a:extLst>
              <a:ext uri="{FF2B5EF4-FFF2-40B4-BE49-F238E27FC236}">
                <a16:creationId xmlns:a16="http://schemas.microsoft.com/office/drawing/2014/main" id="{7B49A743-6E4D-42DA-A8E1-65D177B9CAA8}"/>
              </a:ext>
            </a:extLst>
          </p:cNvPr>
          <p:cNvSpPr>
            <a:spLocks noGrp="1"/>
          </p:cNvSpPr>
          <p:nvPr>
            <p:ph idx="1"/>
          </p:nvPr>
        </p:nvSpPr>
        <p:spPr/>
        <p:txBody>
          <a:bodyPr/>
          <a:lstStyle/>
          <a:p>
            <a:r>
              <a:rPr lang="en-US" dirty="0"/>
              <a:t>Used when the outflow from a reservoir is known</a:t>
            </a:r>
          </a:p>
          <a:p>
            <a:r>
              <a:rPr lang="en-US" dirty="0"/>
              <a:t>Elevation/storage computed from simulated inflow and </a:t>
            </a:r>
            <a:r>
              <a:rPr lang="en-US" b="1" dirty="0"/>
              <a:t>specified outflows</a:t>
            </a:r>
          </a:p>
        </p:txBody>
      </p:sp>
      <p:pic>
        <p:nvPicPr>
          <p:cNvPr id="5" name="Picture 4">
            <a:extLst>
              <a:ext uri="{FF2B5EF4-FFF2-40B4-BE49-F238E27FC236}">
                <a16:creationId xmlns:a16="http://schemas.microsoft.com/office/drawing/2014/main" id="{28F66366-02C1-AEDD-5A41-00A187471DB2}"/>
              </a:ext>
            </a:extLst>
          </p:cNvPr>
          <p:cNvPicPr>
            <a:picLocks noChangeAspect="1"/>
          </p:cNvPicPr>
          <p:nvPr/>
        </p:nvPicPr>
        <p:blipFill>
          <a:blip r:embed="rId3"/>
          <a:stretch>
            <a:fillRect/>
          </a:stretch>
        </p:blipFill>
        <p:spPr>
          <a:xfrm>
            <a:off x="2909053" y="2917120"/>
            <a:ext cx="6889035" cy="3697436"/>
          </a:xfrm>
          <a:prstGeom prst="rect">
            <a:avLst/>
          </a:prstGeom>
        </p:spPr>
      </p:pic>
      <p:sp>
        <p:nvSpPr>
          <p:cNvPr id="6" name="Rectangle 5">
            <a:extLst>
              <a:ext uri="{FF2B5EF4-FFF2-40B4-BE49-F238E27FC236}">
                <a16:creationId xmlns:a16="http://schemas.microsoft.com/office/drawing/2014/main" id="{6E936691-34E2-4FE1-3D2C-5211B972BE51}"/>
              </a:ext>
            </a:extLst>
          </p:cNvPr>
          <p:cNvSpPr/>
          <p:nvPr/>
        </p:nvSpPr>
        <p:spPr>
          <a:xfrm>
            <a:off x="3111335" y="5700156"/>
            <a:ext cx="6686753" cy="344384"/>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2609736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2D728C-E3ED-16E4-6FD7-D690A18DE768}"/>
              </a:ext>
            </a:extLst>
          </p:cNvPr>
          <p:cNvSpPr>
            <a:spLocks noGrp="1"/>
          </p:cNvSpPr>
          <p:nvPr>
            <p:ph type="title"/>
          </p:nvPr>
        </p:nvSpPr>
        <p:spPr/>
        <p:txBody>
          <a:bodyPr/>
          <a:lstStyle/>
          <a:p>
            <a:r>
              <a:rPr lang="en-US" dirty="0"/>
              <a:t>Specified Release</a:t>
            </a:r>
          </a:p>
        </p:txBody>
      </p:sp>
      <p:sp>
        <p:nvSpPr>
          <p:cNvPr id="3" name="Content Placeholder 2">
            <a:extLst>
              <a:ext uri="{FF2B5EF4-FFF2-40B4-BE49-F238E27FC236}">
                <a16:creationId xmlns:a16="http://schemas.microsoft.com/office/drawing/2014/main" id="{48E3071E-BE36-0679-BFF8-490BF29A6738}"/>
              </a:ext>
            </a:extLst>
          </p:cNvPr>
          <p:cNvSpPr>
            <a:spLocks noGrp="1"/>
          </p:cNvSpPr>
          <p:nvPr>
            <p:ph idx="1"/>
          </p:nvPr>
        </p:nvSpPr>
        <p:spPr/>
        <p:txBody>
          <a:bodyPr/>
          <a:lstStyle/>
          <a:p>
            <a:r>
              <a:rPr lang="en-US" dirty="0"/>
              <a:t>Outflow specified as a discharge gage</a:t>
            </a:r>
          </a:p>
          <a:p>
            <a:r>
              <a:rPr lang="en-US" dirty="0"/>
              <a:t>Optional settings: Max Release, Max Capacity</a:t>
            </a:r>
          </a:p>
          <a:p>
            <a:pPr lvl="1"/>
            <a:r>
              <a:rPr lang="en-US" dirty="0"/>
              <a:t>Settings do not alter outflows, only produce warnings</a:t>
            </a:r>
          </a:p>
        </p:txBody>
      </p:sp>
      <p:pic>
        <p:nvPicPr>
          <p:cNvPr id="5" name="Picture 4">
            <a:extLst>
              <a:ext uri="{FF2B5EF4-FFF2-40B4-BE49-F238E27FC236}">
                <a16:creationId xmlns:a16="http://schemas.microsoft.com/office/drawing/2014/main" id="{8B21FF3F-E263-20B3-F3C8-CA418A75393C}"/>
              </a:ext>
            </a:extLst>
          </p:cNvPr>
          <p:cNvPicPr>
            <a:picLocks noChangeAspect="1"/>
          </p:cNvPicPr>
          <p:nvPr/>
        </p:nvPicPr>
        <p:blipFill>
          <a:blip r:embed="rId2"/>
          <a:stretch>
            <a:fillRect/>
          </a:stretch>
        </p:blipFill>
        <p:spPr>
          <a:xfrm>
            <a:off x="338104" y="3542570"/>
            <a:ext cx="8760081" cy="1415090"/>
          </a:xfrm>
          <a:prstGeom prst="rect">
            <a:avLst/>
          </a:prstGeom>
        </p:spPr>
      </p:pic>
      <p:pic>
        <p:nvPicPr>
          <p:cNvPr id="4" name="Picture 3">
            <a:extLst>
              <a:ext uri="{FF2B5EF4-FFF2-40B4-BE49-F238E27FC236}">
                <a16:creationId xmlns:a16="http://schemas.microsoft.com/office/drawing/2014/main" id="{E1221B71-D6BC-E4A1-6492-90B681413644}"/>
              </a:ext>
            </a:extLst>
          </p:cNvPr>
          <p:cNvPicPr>
            <a:picLocks noChangeAspect="1"/>
          </p:cNvPicPr>
          <p:nvPr/>
        </p:nvPicPr>
        <p:blipFill>
          <a:blip r:embed="rId3"/>
          <a:stretch>
            <a:fillRect/>
          </a:stretch>
        </p:blipFill>
        <p:spPr>
          <a:xfrm>
            <a:off x="7868265" y="4476376"/>
            <a:ext cx="4230572" cy="2270604"/>
          </a:xfrm>
          <a:prstGeom prst="rect">
            <a:avLst/>
          </a:prstGeom>
        </p:spPr>
      </p:pic>
      <p:sp>
        <p:nvSpPr>
          <p:cNvPr id="6" name="Rectangle 5">
            <a:extLst>
              <a:ext uri="{FF2B5EF4-FFF2-40B4-BE49-F238E27FC236}">
                <a16:creationId xmlns:a16="http://schemas.microsoft.com/office/drawing/2014/main" id="{58143A38-C229-A417-DB9F-27F6C1879FD2}"/>
              </a:ext>
            </a:extLst>
          </p:cNvPr>
          <p:cNvSpPr/>
          <p:nvPr/>
        </p:nvSpPr>
        <p:spPr>
          <a:xfrm>
            <a:off x="7868265" y="6387797"/>
            <a:ext cx="4041058" cy="359183"/>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8923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68BF6A-FFC8-A87E-E50F-16B29E82B337}"/>
              </a:ext>
            </a:extLst>
          </p:cNvPr>
          <p:cNvSpPr>
            <a:spLocks noGrp="1"/>
          </p:cNvSpPr>
          <p:nvPr>
            <p:ph type="title"/>
          </p:nvPr>
        </p:nvSpPr>
        <p:spPr/>
        <p:txBody>
          <a:bodyPr/>
          <a:lstStyle/>
          <a:p>
            <a:r>
              <a:rPr lang="en-US" dirty="0"/>
              <a:t>Specified Release – When to Use?</a:t>
            </a:r>
          </a:p>
        </p:txBody>
      </p:sp>
      <p:sp>
        <p:nvSpPr>
          <p:cNvPr id="3" name="Content Placeholder 2">
            <a:extLst>
              <a:ext uri="{FF2B5EF4-FFF2-40B4-BE49-F238E27FC236}">
                <a16:creationId xmlns:a16="http://schemas.microsoft.com/office/drawing/2014/main" id="{96BB4499-10BC-A878-69E5-950F37A06DFD}"/>
              </a:ext>
            </a:extLst>
          </p:cNvPr>
          <p:cNvSpPr>
            <a:spLocks noGrp="1"/>
          </p:cNvSpPr>
          <p:nvPr>
            <p:ph idx="1"/>
          </p:nvPr>
        </p:nvSpPr>
        <p:spPr/>
        <p:txBody>
          <a:bodyPr/>
          <a:lstStyle/>
          <a:p>
            <a:r>
              <a:rPr lang="en-US" dirty="0"/>
              <a:t>Calibration/validation phase of model construction</a:t>
            </a:r>
          </a:p>
          <a:p>
            <a:r>
              <a:rPr lang="en-US" dirty="0"/>
              <a:t>Releases are determined by something external to HMS</a:t>
            </a:r>
          </a:p>
        </p:txBody>
      </p:sp>
    </p:spTree>
    <p:extLst>
      <p:ext uri="{BB962C8B-B14F-4D97-AF65-F5344CB8AC3E}">
        <p14:creationId xmlns:p14="http://schemas.microsoft.com/office/powerpoint/2010/main" val="275823222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Outflow Curves</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2154598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Outflow Curves</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a:xfrm>
            <a:off x="838200" y="1825625"/>
            <a:ext cx="6346371" cy="4351338"/>
          </a:xfrm>
        </p:spPr>
        <p:txBody>
          <a:bodyPr/>
          <a:lstStyle/>
          <a:p>
            <a:r>
              <a:rPr lang="en-US" dirty="0"/>
              <a:t>Reservoir outflow is determined solely by storage</a:t>
            </a:r>
          </a:p>
          <a:p>
            <a:r>
              <a:rPr lang="en-US" dirty="0"/>
              <a:t>Ideal for reservoirs with no gates/operations</a:t>
            </a:r>
          </a:p>
          <a:p>
            <a:r>
              <a:rPr lang="en-US" dirty="0"/>
              <a:t>Can be “calibrated” to represent more complex reservoirs</a:t>
            </a:r>
          </a:p>
        </p:txBody>
      </p:sp>
      <p:pic>
        <p:nvPicPr>
          <p:cNvPr id="5" name="Picture 4">
            <a:extLst>
              <a:ext uri="{FF2B5EF4-FFF2-40B4-BE49-F238E27FC236}">
                <a16:creationId xmlns:a16="http://schemas.microsoft.com/office/drawing/2014/main" id="{F72B0B4E-B873-45F9-053D-39E5FCFF9DAC}"/>
              </a:ext>
            </a:extLst>
          </p:cNvPr>
          <p:cNvPicPr>
            <a:picLocks noChangeAspect="1"/>
          </p:cNvPicPr>
          <p:nvPr/>
        </p:nvPicPr>
        <p:blipFill>
          <a:blip r:embed="rId3"/>
          <a:stretch>
            <a:fillRect/>
          </a:stretch>
        </p:blipFill>
        <p:spPr>
          <a:xfrm>
            <a:off x="7531189" y="1825625"/>
            <a:ext cx="4415388" cy="4068023"/>
          </a:xfrm>
          <a:prstGeom prst="rect">
            <a:avLst/>
          </a:prstGeom>
        </p:spPr>
      </p:pic>
    </p:spTree>
    <p:extLst>
      <p:ext uri="{BB962C8B-B14F-4D97-AF65-F5344CB8AC3E}">
        <p14:creationId xmlns:p14="http://schemas.microsoft.com/office/powerpoint/2010/main" val="222397187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ED1567-D2B7-10B9-876F-BD40C13B2C24}"/>
              </a:ext>
            </a:extLst>
          </p:cNvPr>
          <p:cNvSpPr>
            <a:spLocks noGrp="1"/>
          </p:cNvSpPr>
          <p:nvPr>
            <p:ph type="title"/>
          </p:nvPr>
        </p:nvSpPr>
        <p:spPr/>
        <p:txBody>
          <a:bodyPr/>
          <a:lstStyle/>
          <a:p>
            <a:r>
              <a:rPr lang="en-US" dirty="0"/>
              <a:t>Outflow Curves – Storage Method</a:t>
            </a:r>
          </a:p>
        </p:txBody>
      </p:sp>
      <p:sp>
        <p:nvSpPr>
          <p:cNvPr id="3" name="Content Placeholder 2">
            <a:extLst>
              <a:ext uri="{FF2B5EF4-FFF2-40B4-BE49-F238E27FC236}">
                <a16:creationId xmlns:a16="http://schemas.microsoft.com/office/drawing/2014/main" id="{2C7FDB17-4B95-2D47-18B7-F6D3110E5AAF}"/>
              </a:ext>
            </a:extLst>
          </p:cNvPr>
          <p:cNvSpPr>
            <a:spLocks noGrp="1"/>
          </p:cNvSpPr>
          <p:nvPr>
            <p:ph idx="1"/>
          </p:nvPr>
        </p:nvSpPr>
        <p:spPr/>
        <p:txBody>
          <a:bodyPr/>
          <a:lstStyle/>
          <a:p>
            <a:r>
              <a:rPr lang="en-US" dirty="0"/>
              <a:t>Simplest option is the Storage-Discharge storage method</a:t>
            </a:r>
          </a:p>
          <a:p>
            <a:r>
              <a:rPr lang="en-US" dirty="0"/>
              <a:t>Other methods will compute elevation</a:t>
            </a:r>
          </a:p>
        </p:txBody>
      </p:sp>
      <p:pic>
        <p:nvPicPr>
          <p:cNvPr id="5" name="Picture 4">
            <a:extLst>
              <a:ext uri="{FF2B5EF4-FFF2-40B4-BE49-F238E27FC236}">
                <a16:creationId xmlns:a16="http://schemas.microsoft.com/office/drawing/2014/main" id="{CD9024A4-48DC-C710-5DA1-0E26B9980F32}"/>
              </a:ext>
            </a:extLst>
          </p:cNvPr>
          <p:cNvPicPr>
            <a:picLocks noChangeAspect="1"/>
          </p:cNvPicPr>
          <p:nvPr/>
        </p:nvPicPr>
        <p:blipFill>
          <a:blip r:embed="rId3"/>
          <a:stretch>
            <a:fillRect/>
          </a:stretch>
        </p:blipFill>
        <p:spPr>
          <a:xfrm>
            <a:off x="2702595" y="2930360"/>
            <a:ext cx="6786809" cy="3381540"/>
          </a:xfrm>
          <a:prstGeom prst="rect">
            <a:avLst/>
          </a:prstGeom>
        </p:spPr>
      </p:pic>
    </p:spTree>
    <p:extLst>
      <p:ext uri="{BB962C8B-B14F-4D97-AF65-F5344CB8AC3E}">
        <p14:creationId xmlns:p14="http://schemas.microsoft.com/office/powerpoint/2010/main" val="37690801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D2A6FB-FDEB-4684-B9E6-4C9CAAAD3ABF}"/>
              </a:ext>
            </a:extLst>
          </p:cNvPr>
          <p:cNvSpPr>
            <a:spLocks noGrp="1"/>
          </p:cNvSpPr>
          <p:nvPr>
            <p:ph type="title"/>
          </p:nvPr>
        </p:nvSpPr>
        <p:spPr/>
        <p:txBody>
          <a:bodyPr/>
          <a:lstStyle/>
          <a:p>
            <a:r>
              <a:rPr lang="en-US" dirty="0"/>
              <a:t>Purpose</a:t>
            </a:r>
          </a:p>
        </p:txBody>
      </p:sp>
      <p:sp>
        <p:nvSpPr>
          <p:cNvPr id="3" name="Content Placeholder 2">
            <a:extLst>
              <a:ext uri="{FF2B5EF4-FFF2-40B4-BE49-F238E27FC236}">
                <a16:creationId xmlns:a16="http://schemas.microsoft.com/office/drawing/2014/main" id="{2E92B251-1A7F-407B-8A8F-054266C10694}"/>
              </a:ext>
            </a:extLst>
          </p:cNvPr>
          <p:cNvSpPr>
            <a:spLocks noGrp="1"/>
          </p:cNvSpPr>
          <p:nvPr>
            <p:ph idx="1"/>
          </p:nvPr>
        </p:nvSpPr>
        <p:spPr/>
        <p:txBody>
          <a:bodyPr/>
          <a:lstStyle/>
          <a:p>
            <a:r>
              <a:rPr lang="en-US" b="1" dirty="0"/>
              <a:t>Understand</a:t>
            </a:r>
            <a:r>
              <a:rPr lang="en-US" dirty="0"/>
              <a:t> and </a:t>
            </a:r>
            <a:r>
              <a:rPr lang="en-US" b="1" dirty="0"/>
              <a:t>apply</a:t>
            </a:r>
            <a:r>
              <a:rPr lang="en-US" dirty="0"/>
              <a:t> appropriate reservoir modeling techniques in HEC-HMS</a:t>
            </a:r>
          </a:p>
        </p:txBody>
      </p:sp>
    </p:spTree>
    <p:extLst>
      <p:ext uri="{BB962C8B-B14F-4D97-AF65-F5344CB8AC3E}">
        <p14:creationId xmlns:p14="http://schemas.microsoft.com/office/powerpoint/2010/main" val="415377535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5E26E1-A6B7-0A00-1153-67BA931BBAAF}"/>
              </a:ext>
            </a:extLst>
          </p:cNvPr>
          <p:cNvSpPr>
            <a:spLocks noGrp="1"/>
          </p:cNvSpPr>
          <p:nvPr>
            <p:ph type="title"/>
          </p:nvPr>
        </p:nvSpPr>
        <p:spPr/>
        <p:txBody>
          <a:bodyPr/>
          <a:lstStyle/>
          <a:p>
            <a:r>
              <a:rPr lang="en-US" dirty="0"/>
              <a:t>Outflow Curve Calibration</a:t>
            </a:r>
          </a:p>
        </p:txBody>
      </p:sp>
      <p:sp>
        <p:nvSpPr>
          <p:cNvPr id="3" name="Content Placeholder 2">
            <a:extLst>
              <a:ext uri="{FF2B5EF4-FFF2-40B4-BE49-F238E27FC236}">
                <a16:creationId xmlns:a16="http://schemas.microsoft.com/office/drawing/2014/main" id="{344D35EF-32D7-3903-19B4-F36914305D3E}"/>
              </a:ext>
            </a:extLst>
          </p:cNvPr>
          <p:cNvSpPr>
            <a:spLocks noGrp="1"/>
          </p:cNvSpPr>
          <p:nvPr>
            <p:ph idx="1"/>
          </p:nvPr>
        </p:nvSpPr>
        <p:spPr/>
        <p:txBody>
          <a:bodyPr/>
          <a:lstStyle/>
          <a:p>
            <a:r>
              <a:rPr lang="en-US" dirty="0"/>
              <a:t>Works best when operations are simple</a:t>
            </a:r>
          </a:p>
          <a:p>
            <a:r>
              <a:rPr lang="en-US" dirty="0"/>
              <a:t>Iterative process</a:t>
            </a:r>
          </a:p>
          <a:p>
            <a:pPr marL="914400" lvl="1" indent="-457200">
              <a:buFont typeface="+mj-lt"/>
              <a:buAutoNum type="arabicPeriod"/>
            </a:pPr>
            <a:r>
              <a:rPr lang="en-US" dirty="0"/>
              <a:t>Build curve</a:t>
            </a:r>
          </a:p>
          <a:p>
            <a:pPr marL="914400" lvl="1" indent="-457200">
              <a:buFont typeface="+mj-lt"/>
              <a:buAutoNum type="arabicPeriod"/>
            </a:pPr>
            <a:r>
              <a:rPr lang="en-US" dirty="0"/>
              <a:t>Run simulation</a:t>
            </a:r>
          </a:p>
          <a:p>
            <a:pPr marL="914400" lvl="1" indent="-457200">
              <a:buFont typeface="+mj-lt"/>
              <a:buAutoNum type="arabicPeriod"/>
            </a:pPr>
            <a:r>
              <a:rPr lang="en-US" dirty="0"/>
              <a:t>Check stage/storage/</a:t>
            </a:r>
            <a:br>
              <a:rPr lang="en-US" dirty="0"/>
            </a:br>
            <a:r>
              <a:rPr lang="en-US" dirty="0"/>
              <a:t>outflow</a:t>
            </a:r>
          </a:p>
          <a:p>
            <a:pPr marL="914400" lvl="1" indent="-457200">
              <a:buFont typeface="+mj-lt"/>
              <a:buAutoNum type="arabicPeriod"/>
            </a:pPr>
            <a:r>
              <a:rPr lang="en-US" dirty="0"/>
              <a:t>Modify curve</a:t>
            </a:r>
          </a:p>
        </p:txBody>
      </p:sp>
      <p:pic>
        <p:nvPicPr>
          <p:cNvPr id="9" name="Picture 8">
            <a:extLst>
              <a:ext uri="{FF2B5EF4-FFF2-40B4-BE49-F238E27FC236}">
                <a16:creationId xmlns:a16="http://schemas.microsoft.com/office/drawing/2014/main" id="{89130EFE-06CF-41D5-744A-32BC9CDE90EE}"/>
              </a:ext>
            </a:extLst>
          </p:cNvPr>
          <p:cNvPicPr>
            <a:picLocks noChangeAspect="1"/>
          </p:cNvPicPr>
          <p:nvPr/>
        </p:nvPicPr>
        <p:blipFill>
          <a:blip r:embed="rId2"/>
          <a:stretch>
            <a:fillRect/>
          </a:stretch>
        </p:blipFill>
        <p:spPr>
          <a:xfrm>
            <a:off x="5082639" y="2593072"/>
            <a:ext cx="6983213" cy="4113488"/>
          </a:xfrm>
          <a:prstGeom prst="rect">
            <a:avLst/>
          </a:prstGeom>
        </p:spPr>
      </p:pic>
    </p:spTree>
    <p:extLst>
      <p:ext uri="{BB962C8B-B14F-4D97-AF65-F5344CB8AC3E}">
        <p14:creationId xmlns:p14="http://schemas.microsoft.com/office/powerpoint/2010/main" val="31209957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5A2C9B-89AD-EDDD-E2D4-54F7FD95FC10}"/>
              </a:ext>
            </a:extLst>
          </p:cNvPr>
          <p:cNvSpPr>
            <a:spLocks noGrp="1"/>
          </p:cNvSpPr>
          <p:nvPr>
            <p:ph type="title"/>
          </p:nvPr>
        </p:nvSpPr>
        <p:spPr/>
        <p:txBody>
          <a:bodyPr/>
          <a:lstStyle/>
          <a:p>
            <a:r>
              <a:rPr lang="en-US" dirty="0"/>
              <a:t>Outflow Curves – When to Use?</a:t>
            </a:r>
          </a:p>
        </p:txBody>
      </p:sp>
      <p:sp>
        <p:nvSpPr>
          <p:cNvPr id="3" name="Content Placeholder 2">
            <a:extLst>
              <a:ext uri="{FF2B5EF4-FFF2-40B4-BE49-F238E27FC236}">
                <a16:creationId xmlns:a16="http://schemas.microsoft.com/office/drawing/2014/main" id="{CF2B7D42-224E-0118-F576-3F6AD6AF393C}"/>
              </a:ext>
            </a:extLst>
          </p:cNvPr>
          <p:cNvSpPr>
            <a:spLocks noGrp="1"/>
          </p:cNvSpPr>
          <p:nvPr>
            <p:ph idx="1"/>
          </p:nvPr>
        </p:nvSpPr>
        <p:spPr/>
        <p:txBody>
          <a:bodyPr/>
          <a:lstStyle/>
          <a:p>
            <a:r>
              <a:rPr lang="en-US" dirty="0"/>
              <a:t>Outflow is always the same for a given storage</a:t>
            </a:r>
          </a:p>
          <a:p>
            <a:pPr lvl="1"/>
            <a:r>
              <a:rPr lang="en-US" dirty="0"/>
              <a:t>Ungated outlets/spillways, dam tops, etc.</a:t>
            </a:r>
          </a:p>
          <a:p>
            <a:r>
              <a:rPr lang="en-US" dirty="0"/>
              <a:t>Operations can be reasonably simplified to a single curve</a:t>
            </a:r>
          </a:p>
          <a:p>
            <a:r>
              <a:rPr lang="en-US" dirty="0"/>
              <a:t>Long Term Reservoir Volume Reduction Analysis</a:t>
            </a:r>
          </a:p>
        </p:txBody>
      </p:sp>
    </p:spTree>
    <p:extLst>
      <p:ext uri="{BB962C8B-B14F-4D97-AF65-F5344CB8AC3E}">
        <p14:creationId xmlns:p14="http://schemas.microsoft.com/office/powerpoint/2010/main" val="43942160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Outflow Structures</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16565041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Outflow Structures</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r>
              <a:rPr lang="en-US" dirty="0"/>
              <a:t>Outflow computed by a collection of hydraulic structures</a:t>
            </a:r>
          </a:p>
          <a:p>
            <a:pPr lvl="1"/>
            <a:r>
              <a:rPr lang="en-US" dirty="0"/>
              <a:t>Outlets</a:t>
            </a:r>
          </a:p>
          <a:p>
            <a:pPr lvl="1"/>
            <a:r>
              <a:rPr lang="en-US" dirty="0"/>
              <a:t>Spillways</a:t>
            </a:r>
          </a:p>
          <a:p>
            <a:pPr lvl="1"/>
            <a:r>
              <a:rPr lang="en-US" dirty="0"/>
              <a:t>Dam tops</a:t>
            </a:r>
          </a:p>
          <a:p>
            <a:pPr lvl="1"/>
            <a:r>
              <a:rPr lang="en-US" dirty="0"/>
              <a:t>Pumps</a:t>
            </a:r>
          </a:p>
          <a:p>
            <a:r>
              <a:rPr lang="en-US" dirty="0"/>
              <a:t>Simulate other kinds of outflows</a:t>
            </a:r>
          </a:p>
          <a:p>
            <a:pPr lvl="1"/>
            <a:r>
              <a:rPr lang="en-US" dirty="0"/>
              <a:t>Dam breaks</a:t>
            </a:r>
          </a:p>
          <a:p>
            <a:pPr lvl="1"/>
            <a:r>
              <a:rPr lang="en-US" dirty="0"/>
              <a:t>Dam seepage</a:t>
            </a:r>
          </a:p>
          <a:p>
            <a:pPr lvl="1"/>
            <a:r>
              <a:rPr lang="en-US" dirty="0"/>
              <a:t>Time-series releases</a:t>
            </a:r>
          </a:p>
          <a:p>
            <a:pPr lvl="1"/>
            <a:r>
              <a:rPr lang="en-US" dirty="0"/>
              <a:t>Monthly Evaporation </a:t>
            </a:r>
          </a:p>
        </p:txBody>
      </p:sp>
      <p:pic>
        <p:nvPicPr>
          <p:cNvPr id="5" name="Picture 4">
            <a:extLst>
              <a:ext uri="{FF2B5EF4-FFF2-40B4-BE49-F238E27FC236}">
                <a16:creationId xmlns:a16="http://schemas.microsoft.com/office/drawing/2014/main" id="{95E1D4A1-9931-542D-5B0E-FCABFFB1C877}"/>
              </a:ext>
            </a:extLst>
          </p:cNvPr>
          <p:cNvPicPr>
            <a:picLocks noChangeAspect="1"/>
          </p:cNvPicPr>
          <p:nvPr/>
        </p:nvPicPr>
        <p:blipFill>
          <a:blip r:embed="rId3"/>
          <a:stretch>
            <a:fillRect/>
          </a:stretch>
        </p:blipFill>
        <p:spPr>
          <a:xfrm>
            <a:off x="6980723" y="2328532"/>
            <a:ext cx="4997922" cy="4351338"/>
          </a:xfrm>
          <a:prstGeom prst="rect">
            <a:avLst/>
          </a:prstGeom>
        </p:spPr>
      </p:pic>
    </p:spTree>
    <p:extLst>
      <p:ext uri="{BB962C8B-B14F-4D97-AF65-F5344CB8AC3E}">
        <p14:creationId xmlns:p14="http://schemas.microsoft.com/office/powerpoint/2010/main" val="359533822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C87935-9901-04F9-E9F7-31FF8FC56F81}"/>
              </a:ext>
            </a:extLst>
          </p:cNvPr>
          <p:cNvSpPr>
            <a:spLocks noGrp="1"/>
          </p:cNvSpPr>
          <p:nvPr>
            <p:ph type="title"/>
          </p:nvPr>
        </p:nvSpPr>
        <p:spPr/>
        <p:txBody>
          <a:bodyPr/>
          <a:lstStyle/>
          <a:p>
            <a:r>
              <a:rPr lang="en-US" dirty="0"/>
              <a:t>Outlets</a:t>
            </a:r>
          </a:p>
        </p:txBody>
      </p:sp>
      <p:sp>
        <p:nvSpPr>
          <p:cNvPr id="4" name="Text Placeholder 3">
            <a:extLst>
              <a:ext uri="{FF2B5EF4-FFF2-40B4-BE49-F238E27FC236}">
                <a16:creationId xmlns:a16="http://schemas.microsoft.com/office/drawing/2014/main" id="{41F72139-F294-C4E6-7EFA-28407278FDED}"/>
              </a:ext>
            </a:extLst>
          </p:cNvPr>
          <p:cNvSpPr>
            <a:spLocks noGrp="1"/>
          </p:cNvSpPr>
          <p:nvPr>
            <p:ph type="body" idx="1"/>
          </p:nvPr>
        </p:nvSpPr>
        <p:spPr/>
        <p:txBody>
          <a:bodyPr/>
          <a:lstStyle/>
          <a:p>
            <a:r>
              <a:rPr lang="en-US" dirty="0"/>
              <a:t>Orifice Outlet</a:t>
            </a:r>
          </a:p>
        </p:txBody>
      </p:sp>
      <p:pic>
        <p:nvPicPr>
          <p:cNvPr id="12" name="Content Placeholder 11">
            <a:extLst>
              <a:ext uri="{FF2B5EF4-FFF2-40B4-BE49-F238E27FC236}">
                <a16:creationId xmlns:a16="http://schemas.microsoft.com/office/drawing/2014/main" id="{56B45B51-56AA-7B38-AF0A-9703C88B4C88}"/>
              </a:ext>
            </a:extLst>
          </p:cNvPr>
          <p:cNvPicPr>
            <a:picLocks noGrp="1" noChangeAspect="1"/>
          </p:cNvPicPr>
          <p:nvPr>
            <p:ph sz="half" idx="2"/>
          </p:nvPr>
        </p:nvPicPr>
        <p:blipFill>
          <a:blip r:embed="rId3"/>
          <a:stretch>
            <a:fillRect/>
          </a:stretch>
        </p:blipFill>
        <p:spPr>
          <a:xfrm>
            <a:off x="839788" y="2505075"/>
            <a:ext cx="5157787" cy="1920644"/>
          </a:xfrm>
        </p:spPr>
      </p:pic>
      <p:sp>
        <p:nvSpPr>
          <p:cNvPr id="5" name="Text Placeholder 4">
            <a:extLst>
              <a:ext uri="{FF2B5EF4-FFF2-40B4-BE49-F238E27FC236}">
                <a16:creationId xmlns:a16="http://schemas.microsoft.com/office/drawing/2014/main" id="{806063DE-1E63-0612-63AE-5051879E06C7}"/>
              </a:ext>
            </a:extLst>
          </p:cNvPr>
          <p:cNvSpPr>
            <a:spLocks noGrp="1"/>
          </p:cNvSpPr>
          <p:nvPr>
            <p:ph type="body" sz="quarter" idx="3"/>
          </p:nvPr>
        </p:nvSpPr>
        <p:spPr/>
        <p:txBody>
          <a:bodyPr/>
          <a:lstStyle/>
          <a:p>
            <a:r>
              <a:rPr lang="en-US" dirty="0"/>
              <a:t>Culvert Outlet</a:t>
            </a:r>
          </a:p>
        </p:txBody>
      </p:sp>
      <p:pic>
        <p:nvPicPr>
          <p:cNvPr id="8" name="Content Placeholder 7">
            <a:extLst>
              <a:ext uri="{FF2B5EF4-FFF2-40B4-BE49-F238E27FC236}">
                <a16:creationId xmlns:a16="http://schemas.microsoft.com/office/drawing/2014/main" id="{D4C2862A-0FDC-BEDC-080C-3B8FEA082575}"/>
              </a:ext>
            </a:extLst>
          </p:cNvPr>
          <p:cNvPicPr>
            <a:picLocks noGrp="1" noChangeAspect="1"/>
          </p:cNvPicPr>
          <p:nvPr>
            <p:ph sz="quarter" idx="4"/>
          </p:nvPr>
        </p:nvPicPr>
        <p:blipFill>
          <a:blip r:embed="rId4"/>
          <a:stretch>
            <a:fillRect/>
          </a:stretch>
        </p:blipFill>
        <p:spPr>
          <a:xfrm>
            <a:off x="6266656" y="2505075"/>
            <a:ext cx="4994275" cy="3684588"/>
          </a:xfrm>
        </p:spPr>
      </p:pic>
      <p:sp>
        <p:nvSpPr>
          <p:cNvPr id="13" name="TextBox 12">
            <a:extLst>
              <a:ext uri="{FF2B5EF4-FFF2-40B4-BE49-F238E27FC236}">
                <a16:creationId xmlns:a16="http://schemas.microsoft.com/office/drawing/2014/main" id="{5336F390-3FBB-00C1-AEC5-D07395702288}"/>
              </a:ext>
            </a:extLst>
          </p:cNvPr>
          <p:cNvSpPr txBox="1"/>
          <p:nvPr/>
        </p:nvSpPr>
        <p:spPr>
          <a:xfrm>
            <a:off x="2224504" y="4425719"/>
            <a:ext cx="2388353" cy="369332"/>
          </a:xfrm>
          <a:prstGeom prst="rect">
            <a:avLst/>
          </a:prstGeom>
          <a:noFill/>
        </p:spPr>
        <p:txBody>
          <a:bodyPr wrap="square" rtlCol="0">
            <a:spAutoFit/>
          </a:bodyPr>
          <a:lstStyle/>
          <a:p>
            <a:pPr algn="ctr"/>
            <a:r>
              <a:rPr lang="en-US" dirty="0">
                <a:latin typeface="Lato" panose="020F0502020204030203" pitchFamily="34" charset="0"/>
              </a:rPr>
              <a:t>Always submerged</a:t>
            </a:r>
          </a:p>
        </p:txBody>
      </p:sp>
      <p:sp>
        <p:nvSpPr>
          <p:cNvPr id="14" name="TextBox 13">
            <a:extLst>
              <a:ext uri="{FF2B5EF4-FFF2-40B4-BE49-F238E27FC236}">
                <a16:creationId xmlns:a16="http://schemas.microsoft.com/office/drawing/2014/main" id="{4BB99C11-3338-3CD7-C6CA-83615EF00550}"/>
              </a:ext>
            </a:extLst>
          </p:cNvPr>
          <p:cNvSpPr txBox="1"/>
          <p:nvPr/>
        </p:nvSpPr>
        <p:spPr>
          <a:xfrm>
            <a:off x="7236824" y="6189663"/>
            <a:ext cx="3053938" cy="369332"/>
          </a:xfrm>
          <a:prstGeom prst="rect">
            <a:avLst/>
          </a:prstGeom>
          <a:noFill/>
        </p:spPr>
        <p:txBody>
          <a:bodyPr wrap="square" rtlCol="0">
            <a:spAutoFit/>
          </a:bodyPr>
          <a:lstStyle/>
          <a:p>
            <a:pPr algn="ctr"/>
            <a:r>
              <a:rPr lang="en-US" dirty="0">
                <a:latin typeface="Lato" panose="020F0502020204030203" pitchFamily="34" charset="0"/>
              </a:rPr>
              <a:t>Can flow partially full</a:t>
            </a:r>
          </a:p>
        </p:txBody>
      </p:sp>
      <p:pic>
        <p:nvPicPr>
          <p:cNvPr id="2050" name="Picture 2">
            <a:extLst>
              <a:ext uri="{FF2B5EF4-FFF2-40B4-BE49-F238E27FC236}">
                <a16:creationId xmlns:a16="http://schemas.microsoft.com/office/drawing/2014/main" id="{B7328096-7A39-2019-DFEF-1D9FE6FD64B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026753" y="299005"/>
            <a:ext cx="4335348" cy="1744910"/>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2CB86A3C-F306-7C21-DC5F-D0ED5312DE7E}"/>
              </a:ext>
            </a:extLst>
          </p:cNvPr>
          <p:cNvSpPr txBox="1"/>
          <p:nvPr/>
        </p:nvSpPr>
        <p:spPr>
          <a:xfrm>
            <a:off x="2036618" y="6531029"/>
            <a:ext cx="8805359" cy="369332"/>
          </a:xfrm>
          <a:prstGeom prst="rect">
            <a:avLst/>
          </a:prstGeom>
          <a:noFill/>
        </p:spPr>
        <p:txBody>
          <a:bodyPr wrap="none" rtlCol="0">
            <a:spAutoFit/>
          </a:bodyPr>
          <a:lstStyle/>
          <a:p>
            <a:r>
              <a:rPr lang="en-US" dirty="0"/>
              <a:t>https://www.hec.usace.army.mil/confluence/hmsdocs/hmstrm/modeling-reservoirs/outlets</a:t>
            </a:r>
          </a:p>
        </p:txBody>
      </p:sp>
    </p:spTree>
    <p:extLst>
      <p:ext uri="{BB962C8B-B14F-4D97-AF65-F5344CB8AC3E}">
        <p14:creationId xmlns:p14="http://schemas.microsoft.com/office/powerpoint/2010/main" val="428623007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BB4C6B-EEF0-655B-DC65-E20B5869CADB}"/>
              </a:ext>
            </a:extLst>
          </p:cNvPr>
          <p:cNvSpPr>
            <a:spLocks noGrp="1"/>
          </p:cNvSpPr>
          <p:nvPr>
            <p:ph type="title"/>
          </p:nvPr>
        </p:nvSpPr>
        <p:spPr/>
        <p:txBody>
          <a:bodyPr/>
          <a:lstStyle/>
          <a:p>
            <a:r>
              <a:rPr lang="en-US" dirty="0"/>
              <a:t>Spillways</a:t>
            </a:r>
          </a:p>
        </p:txBody>
      </p:sp>
      <p:sp>
        <p:nvSpPr>
          <p:cNvPr id="3" name="Text Placeholder 2">
            <a:extLst>
              <a:ext uri="{FF2B5EF4-FFF2-40B4-BE49-F238E27FC236}">
                <a16:creationId xmlns:a16="http://schemas.microsoft.com/office/drawing/2014/main" id="{62C0F872-91BC-2358-213D-B17D82B8CF84}"/>
              </a:ext>
            </a:extLst>
          </p:cNvPr>
          <p:cNvSpPr>
            <a:spLocks noGrp="1"/>
          </p:cNvSpPr>
          <p:nvPr>
            <p:ph type="body" idx="1"/>
          </p:nvPr>
        </p:nvSpPr>
        <p:spPr>
          <a:xfrm>
            <a:off x="839788" y="2322430"/>
            <a:ext cx="5157787" cy="823912"/>
          </a:xfrm>
        </p:spPr>
        <p:txBody>
          <a:bodyPr/>
          <a:lstStyle/>
          <a:p>
            <a:r>
              <a:rPr lang="en-US" dirty="0"/>
              <a:t>Broad-Crested</a:t>
            </a:r>
          </a:p>
        </p:txBody>
      </p:sp>
      <p:pic>
        <p:nvPicPr>
          <p:cNvPr id="8" name="Content Placeholder 7">
            <a:extLst>
              <a:ext uri="{FF2B5EF4-FFF2-40B4-BE49-F238E27FC236}">
                <a16:creationId xmlns:a16="http://schemas.microsoft.com/office/drawing/2014/main" id="{9215596B-7F35-C32A-F809-AA292527E6A0}"/>
              </a:ext>
            </a:extLst>
          </p:cNvPr>
          <p:cNvPicPr>
            <a:picLocks noGrp="1" noChangeAspect="1"/>
          </p:cNvPicPr>
          <p:nvPr>
            <p:ph sz="half" idx="2"/>
          </p:nvPr>
        </p:nvPicPr>
        <p:blipFill>
          <a:blip r:embed="rId2"/>
          <a:stretch>
            <a:fillRect/>
          </a:stretch>
        </p:blipFill>
        <p:spPr>
          <a:xfrm>
            <a:off x="450684" y="1542484"/>
            <a:ext cx="5157787" cy="1938678"/>
          </a:xfrm>
        </p:spPr>
      </p:pic>
      <p:sp>
        <p:nvSpPr>
          <p:cNvPr id="5" name="Text Placeholder 4">
            <a:extLst>
              <a:ext uri="{FF2B5EF4-FFF2-40B4-BE49-F238E27FC236}">
                <a16:creationId xmlns:a16="http://schemas.microsoft.com/office/drawing/2014/main" id="{3FC98C2F-8CBF-53F8-53CB-41D9F80D0782}"/>
              </a:ext>
            </a:extLst>
          </p:cNvPr>
          <p:cNvSpPr>
            <a:spLocks noGrp="1"/>
          </p:cNvSpPr>
          <p:nvPr>
            <p:ph type="body" sz="quarter" idx="3"/>
          </p:nvPr>
        </p:nvSpPr>
        <p:spPr>
          <a:xfrm>
            <a:off x="6172200" y="2322430"/>
            <a:ext cx="5183188" cy="823912"/>
          </a:xfrm>
        </p:spPr>
        <p:txBody>
          <a:bodyPr/>
          <a:lstStyle/>
          <a:p>
            <a:r>
              <a:rPr lang="en-US" dirty="0"/>
              <a:t>Ogee</a:t>
            </a:r>
          </a:p>
        </p:txBody>
      </p:sp>
      <p:pic>
        <p:nvPicPr>
          <p:cNvPr id="10" name="Content Placeholder 9">
            <a:extLst>
              <a:ext uri="{FF2B5EF4-FFF2-40B4-BE49-F238E27FC236}">
                <a16:creationId xmlns:a16="http://schemas.microsoft.com/office/drawing/2014/main" id="{92763247-0907-00F7-FDCE-CDE657ACF950}"/>
              </a:ext>
            </a:extLst>
          </p:cNvPr>
          <p:cNvPicPr>
            <a:picLocks noGrp="1" noChangeAspect="1"/>
          </p:cNvPicPr>
          <p:nvPr>
            <p:ph sz="quarter" idx="4"/>
          </p:nvPr>
        </p:nvPicPr>
        <p:blipFill>
          <a:blip r:embed="rId3"/>
          <a:stretch>
            <a:fillRect/>
          </a:stretch>
        </p:blipFill>
        <p:spPr>
          <a:xfrm>
            <a:off x="6194427" y="3146342"/>
            <a:ext cx="5183188" cy="3189654"/>
          </a:xfrm>
        </p:spPr>
      </p:pic>
      <p:pic>
        <p:nvPicPr>
          <p:cNvPr id="12" name="Picture 11">
            <a:extLst>
              <a:ext uri="{FF2B5EF4-FFF2-40B4-BE49-F238E27FC236}">
                <a16:creationId xmlns:a16="http://schemas.microsoft.com/office/drawing/2014/main" id="{046E7571-E39A-C0F8-C610-63AA80CE99FA}"/>
              </a:ext>
            </a:extLst>
          </p:cNvPr>
          <p:cNvPicPr>
            <a:picLocks noChangeAspect="1"/>
          </p:cNvPicPr>
          <p:nvPr/>
        </p:nvPicPr>
        <p:blipFill>
          <a:blip r:embed="rId4"/>
          <a:stretch>
            <a:fillRect/>
          </a:stretch>
        </p:blipFill>
        <p:spPr>
          <a:xfrm>
            <a:off x="6194428" y="867401"/>
            <a:ext cx="5183188" cy="1350166"/>
          </a:xfrm>
          <a:prstGeom prst="rect">
            <a:avLst/>
          </a:prstGeom>
        </p:spPr>
      </p:pic>
      <p:sp>
        <p:nvSpPr>
          <p:cNvPr id="14" name="Text Placeholder 4">
            <a:extLst>
              <a:ext uri="{FF2B5EF4-FFF2-40B4-BE49-F238E27FC236}">
                <a16:creationId xmlns:a16="http://schemas.microsoft.com/office/drawing/2014/main" id="{74E2131E-568E-4DC5-F0A8-BED96BB3D46B}"/>
              </a:ext>
            </a:extLst>
          </p:cNvPr>
          <p:cNvSpPr txBox="1">
            <a:spLocks/>
          </p:cNvSpPr>
          <p:nvPr/>
        </p:nvSpPr>
        <p:spPr>
          <a:xfrm>
            <a:off x="6194427" y="43489"/>
            <a:ext cx="5183188" cy="82391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ts val="1000"/>
              </a:spcBef>
              <a:buFont typeface="Arial" panose="020B0604020202020204" pitchFamily="34" charset="0"/>
              <a:buNone/>
              <a:defRPr sz="2400" b="1" kern="1200">
                <a:solidFill>
                  <a:schemeClr val="tx1"/>
                </a:solidFill>
                <a:latin typeface="Lato" panose="020F0502020204030203" pitchFamily="34" charset="0"/>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2000" b="1" kern="1200">
                <a:solidFill>
                  <a:schemeClr val="tx1"/>
                </a:solidFill>
                <a:latin typeface="Lato" panose="020F0502020204030203" pitchFamily="34" charset="0"/>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800" b="1" kern="1200">
                <a:solidFill>
                  <a:schemeClr val="tx1"/>
                </a:solidFill>
                <a:latin typeface="Lato" panose="020F0502020204030203" pitchFamily="34" charset="0"/>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Lato" panose="020F0502020204030203" pitchFamily="34" charset="0"/>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Lato" panose="020F0502020204030203" pitchFamily="34" charset="0"/>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600" b="1" kern="1200">
                <a:solidFill>
                  <a:schemeClr val="tx1"/>
                </a:solidFill>
                <a:latin typeface="+mn-lt"/>
                <a:ea typeface="+mn-ea"/>
                <a:cs typeface="+mn-cs"/>
              </a:defRPr>
            </a:lvl9pPr>
          </a:lstStyle>
          <a:p>
            <a:r>
              <a:rPr lang="en-US" dirty="0"/>
              <a:t>Specified</a:t>
            </a:r>
          </a:p>
        </p:txBody>
      </p:sp>
      <p:pic>
        <p:nvPicPr>
          <p:cNvPr id="1026" name="Picture 2">
            <a:extLst>
              <a:ext uri="{FF2B5EF4-FFF2-40B4-BE49-F238E27FC236}">
                <a16:creationId xmlns:a16="http://schemas.microsoft.com/office/drawing/2014/main" id="{63825598-85DB-BDF5-B327-0275DA91F20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24779" y="3778084"/>
            <a:ext cx="3224298" cy="1278527"/>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A6466E8E-53FB-6536-8B4B-BD417D432247}"/>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065069" y="4879253"/>
            <a:ext cx="3790325" cy="1592258"/>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a:extLst>
              <a:ext uri="{FF2B5EF4-FFF2-40B4-BE49-F238E27FC236}">
                <a16:creationId xmlns:a16="http://schemas.microsoft.com/office/drawing/2014/main" id="{AD539D6D-1751-E086-A9F1-7AD6F231B3C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8589667" y="867401"/>
            <a:ext cx="3151650" cy="2174078"/>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482EA7C9-DECC-6A27-60D2-C9814E0E7F27}"/>
              </a:ext>
            </a:extLst>
          </p:cNvPr>
          <p:cNvSpPr txBox="1"/>
          <p:nvPr/>
        </p:nvSpPr>
        <p:spPr>
          <a:xfrm>
            <a:off x="1895302" y="6525053"/>
            <a:ext cx="8981498" cy="369332"/>
          </a:xfrm>
          <a:prstGeom prst="rect">
            <a:avLst/>
          </a:prstGeom>
          <a:noFill/>
        </p:spPr>
        <p:txBody>
          <a:bodyPr wrap="none" rtlCol="0">
            <a:spAutoFit/>
          </a:bodyPr>
          <a:lstStyle/>
          <a:p>
            <a:r>
              <a:rPr lang="en-US" dirty="0"/>
              <a:t>https://www.hec.usace.army.mil/confluence/hmsdocs/hmstrm/modeling-reservoirs/spillways</a:t>
            </a:r>
          </a:p>
        </p:txBody>
      </p:sp>
    </p:spTree>
    <p:extLst>
      <p:ext uri="{BB962C8B-B14F-4D97-AF65-F5344CB8AC3E}">
        <p14:creationId xmlns:p14="http://schemas.microsoft.com/office/powerpoint/2010/main" val="403184514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CED91F2F-06F1-F358-61CE-CDA1EFE26ADC}"/>
              </a:ext>
            </a:extLst>
          </p:cNvPr>
          <p:cNvSpPr>
            <a:spLocks noGrp="1"/>
          </p:cNvSpPr>
          <p:nvPr>
            <p:ph type="title"/>
          </p:nvPr>
        </p:nvSpPr>
        <p:spPr/>
        <p:txBody>
          <a:bodyPr/>
          <a:lstStyle/>
          <a:p>
            <a:r>
              <a:rPr lang="en-US" dirty="0"/>
              <a:t>Spillway Gates</a:t>
            </a:r>
          </a:p>
        </p:txBody>
      </p:sp>
      <p:sp>
        <p:nvSpPr>
          <p:cNvPr id="9" name="Text Placeholder 8">
            <a:extLst>
              <a:ext uri="{FF2B5EF4-FFF2-40B4-BE49-F238E27FC236}">
                <a16:creationId xmlns:a16="http://schemas.microsoft.com/office/drawing/2014/main" id="{12A49646-03C7-72F2-640F-0FD06B7F7D8D}"/>
              </a:ext>
            </a:extLst>
          </p:cNvPr>
          <p:cNvSpPr>
            <a:spLocks noGrp="1"/>
          </p:cNvSpPr>
          <p:nvPr>
            <p:ph type="body" idx="1"/>
          </p:nvPr>
        </p:nvSpPr>
        <p:spPr/>
        <p:txBody>
          <a:bodyPr/>
          <a:lstStyle/>
          <a:p>
            <a:r>
              <a:rPr lang="en-US" dirty="0"/>
              <a:t>Sluice Gate</a:t>
            </a:r>
          </a:p>
        </p:txBody>
      </p:sp>
      <p:pic>
        <p:nvPicPr>
          <p:cNvPr id="14" name="Content Placeholder 13">
            <a:extLst>
              <a:ext uri="{FF2B5EF4-FFF2-40B4-BE49-F238E27FC236}">
                <a16:creationId xmlns:a16="http://schemas.microsoft.com/office/drawing/2014/main" id="{3C997451-B1A0-564C-25BD-725BC193E37E}"/>
              </a:ext>
            </a:extLst>
          </p:cNvPr>
          <p:cNvPicPr>
            <a:picLocks noGrp="1" noChangeAspect="1"/>
          </p:cNvPicPr>
          <p:nvPr>
            <p:ph sz="half" idx="2"/>
          </p:nvPr>
        </p:nvPicPr>
        <p:blipFill>
          <a:blip r:embed="rId3"/>
          <a:stretch>
            <a:fillRect/>
          </a:stretch>
        </p:blipFill>
        <p:spPr>
          <a:xfrm>
            <a:off x="836612" y="2505075"/>
            <a:ext cx="5157787" cy="2290346"/>
          </a:xfrm>
        </p:spPr>
      </p:pic>
      <p:sp>
        <p:nvSpPr>
          <p:cNvPr id="11" name="Text Placeholder 10">
            <a:extLst>
              <a:ext uri="{FF2B5EF4-FFF2-40B4-BE49-F238E27FC236}">
                <a16:creationId xmlns:a16="http://schemas.microsoft.com/office/drawing/2014/main" id="{5F781343-D2AD-648E-7299-92D601D0B302}"/>
              </a:ext>
            </a:extLst>
          </p:cNvPr>
          <p:cNvSpPr>
            <a:spLocks noGrp="1"/>
          </p:cNvSpPr>
          <p:nvPr>
            <p:ph type="body" sz="quarter" idx="3"/>
          </p:nvPr>
        </p:nvSpPr>
        <p:spPr/>
        <p:txBody>
          <a:bodyPr/>
          <a:lstStyle/>
          <a:p>
            <a:r>
              <a:rPr lang="en-US" dirty="0"/>
              <a:t>Radial Gate</a:t>
            </a:r>
          </a:p>
        </p:txBody>
      </p:sp>
      <p:pic>
        <p:nvPicPr>
          <p:cNvPr id="16" name="Content Placeholder 15">
            <a:extLst>
              <a:ext uri="{FF2B5EF4-FFF2-40B4-BE49-F238E27FC236}">
                <a16:creationId xmlns:a16="http://schemas.microsoft.com/office/drawing/2014/main" id="{99E711EF-A8BB-F5A8-9069-73B82DF19F41}"/>
              </a:ext>
            </a:extLst>
          </p:cNvPr>
          <p:cNvPicPr>
            <a:picLocks noGrp="1" noChangeAspect="1"/>
          </p:cNvPicPr>
          <p:nvPr>
            <p:ph sz="quarter" idx="4"/>
          </p:nvPr>
        </p:nvPicPr>
        <p:blipFill>
          <a:blip r:embed="rId4"/>
          <a:stretch>
            <a:fillRect/>
          </a:stretch>
        </p:blipFill>
        <p:spPr>
          <a:xfrm>
            <a:off x="6172200" y="2505075"/>
            <a:ext cx="5183188" cy="3135284"/>
          </a:xfrm>
        </p:spPr>
      </p:pic>
      <p:pic>
        <p:nvPicPr>
          <p:cNvPr id="3074" name="Picture 2">
            <a:extLst>
              <a:ext uri="{FF2B5EF4-FFF2-40B4-BE49-F238E27FC236}">
                <a16:creationId xmlns:a16="http://schemas.microsoft.com/office/drawing/2014/main" id="{1C9CFB2F-0C4F-9067-122B-A509BBC378F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443942" y="4936661"/>
            <a:ext cx="3477924" cy="1346293"/>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a:extLst>
              <a:ext uri="{FF2B5EF4-FFF2-40B4-BE49-F238E27FC236}">
                <a16:creationId xmlns:a16="http://schemas.microsoft.com/office/drawing/2014/main" id="{B4881A69-0284-52FA-B0CB-434986A5B92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335038" y="846511"/>
            <a:ext cx="3017174" cy="1508587"/>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a:extLst>
              <a:ext uri="{FF2B5EF4-FFF2-40B4-BE49-F238E27FC236}">
                <a16:creationId xmlns:a16="http://schemas.microsoft.com/office/drawing/2014/main" id="{49DB7947-F4CA-97BC-0D1B-0954F051BD23}"/>
              </a:ext>
            </a:extLst>
          </p:cNvPr>
          <p:cNvSpPr txBox="1"/>
          <p:nvPr/>
        </p:nvSpPr>
        <p:spPr>
          <a:xfrm>
            <a:off x="1895302" y="6525053"/>
            <a:ext cx="8981498" cy="369332"/>
          </a:xfrm>
          <a:prstGeom prst="rect">
            <a:avLst/>
          </a:prstGeom>
          <a:noFill/>
        </p:spPr>
        <p:txBody>
          <a:bodyPr wrap="none" rtlCol="0">
            <a:spAutoFit/>
          </a:bodyPr>
          <a:lstStyle/>
          <a:p>
            <a:r>
              <a:rPr lang="en-US" dirty="0"/>
              <a:t>https://www.hec.usace.army.mil/confluence/hmsdocs/hmstrm/modeling-reservoirs/spillways</a:t>
            </a:r>
          </a:p>
        </p:txBody>
      </p:sp>
    </p:spTree>
    <p:extLst>
      <p:ext uri="{BB962C8B-B14F-4D97-AF65-F5344CB8AC3E}">
        <p14:creationId xmlns:p14="http://schemas.microsoft.com/office/powerpoint/2010/main" val="74065748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5150A6-650A-B23F-6918-7BBADC7E7313}"/>
              </a:ext>
            </a:extLst>
          </p:cNvPr>
          <p:cNvSpPr>
            <a:spLocks noGrp="1"/>
          </p:cNvSpPr>
          <p:nvPr>
            <p:ph type="title"/>
          </p:nvPr>
        </p:nvSpPr>
        <p:spPr/>
        <p:txBody>
          <a:bodyPr/>
          <a:lstStyle/>
          <a:p>
            <a:r>
              <a:rPr lang="en-US" dirty="0"/>
              <a:t>Dam Tops</a:t>
            </a:r>
          </a:p>
        </p:txBody>
      </p:sp>
      <p:sp>
        <p:nvSpPr>
          <p:cNvPr id="3" name="Text Placeholder 2">
            <a:extLst>
              <a:ext uri="{FF2B5EF4-FFF2-40B4-BE49-F238E27FC236}">
                <a16:creationId xmlns:a16="http://schemas.microsoft.com/office/drawing/2014/main" id="{A07F8ED5-3821-7C06-15B9-0207D2E2A9AC}"/>
              </a:ext>
            </a:extLst>
          </p:cNvPr>
          <p:cNvSpPr>
            <a:spLocks noGrp="1"/>
          </p:cNvSpPr>
          <p:nvPr>
            <p:ph type="body" idx="1"/>
          </p:nvPr>
        </p:nvSpPr>
        <p:spPr/>
        <p:txBody>
          <a:bodyPr/>
          <a:lstStyle/>
          <a:p>
            <a:r>
              <a:rPr lang="en-US" dirty="0"/>
              <a:t>Level</a:t>
            </a:r>
          </a:p>
        </p:txBody>
      </p:sp>
      <p:pic>
        <p:nvPicPr>
          <p:cNvPr id="8" name="Content Placeholder 7">
            <a:extLst>
              <a:ext uri="{FF2B5EF4-FFF2-40B4-BE49-F238E27FC236}">
                <a16:creationId xmlns:a16="http://schemas.microsoft.com/office/drawing/2014/main" id="{238DAF4B-5B09-02E0-5EBB-35FA27153071}"/>
              </a:ext>
            </a:extLst>
          </p:cNvPr>
          <p:cNvPicPr>
            <a:picLocks noGrp="1" noChangeAspect="1"/>
          </p:cNvPicPr>
          <p:nvPr>
            <p:ph sz="half" idx="2"/>
          </p:nvPr>
        </p:nvPicPr>
        <p:blipFill>
          <a:blip r:embed="rId2"/>
          <a:stretch>
            <a:fillRect/>
          </a:stretch>
        </p:blipFill>
        <p:spPr>
          <a:xfrm>
            <a:off x="836612" y="2505075"/>
            <a:ext cx="5157787" cy="1740302"/>
          </a:xfrm>
        </p:spPr>
      </p:pic>
      <p:sp>
        <p:nvSpPr>
          <p:cNvPr id="5" name="Text Placeholder 4">
            <a:extLst>
              <a:ext uri="{FF2B5EF4-FFF2-40B4-BE49-F238E27FC236}">
                <a16:creationId xmlns:a16="http://schemas.microsoft.com/office/drawing/2014/main" id="{D54E2573-D39B-67CD-41AD-E81B0CA796F0}"/>
              </a:ext>
            </a:extLst>
          </p:cNvPr>
          <p:cNvSpPr>
            <a:spLocks noGrp="1"/>
          </p:cNvSpPr>
          <p:nvPr>
            <p:ph type="body" sz="quarter" idx="3"/>
          </p:nvPr>
        </p:nvSpPr>
        <p:spPr/>
        <p:txBody>
          <a:bodyPr/>
          <a:lstStyle/>
          <a:p>
            <a:r>
              <a:rPr lang="en-US" dirty="0"/>
              <a:t>Non-Level</a:t>
            </a:r>
          </a:p>
        </p:txBody>
      </p:sp>
      <p:pic>
        <p:nvPicPr>
          <p:cNvPr id="10" name="Content Placeholder 9">
            <a:extLst>
              <a:ext uri="{FF2B5EF4-FFF2-40B4-BE49-F238E27FC236}">
                <a16:creationId xmlns:a16="http://schemas.microsoft.com/office/drawing/2014/main" id="{CBE88386-3FD4-7C69-786A-123E50A10E20}"/>
              </a:ext>
            </a:extLst>
          </p:cNvPr>
          <p:cNvPicPr>
            <a:picLocks noGrp="1" noChangeAspect="1"/>
          </p:cNvPicPr>
          <p:nvPr>
            <p:ph sz="quarter" idx="4"/>
          </p:nvPr>
        </p:nvPicPr>
        <p:blipFill>
          <a:blip r:embed="rId3"/>
          <a:stretch>
            <a:fillRect/>
          </a:stretch>
        </p:blipFill>
        <p:spPr>
          <a:xfrm>
            <a:off x="6172200" y="2505075"/>
            <a:ext cx="5183188" cy="1540458"/>
          </a:xfrm>
        </p:spPr>
      </p:pic>
      <p:sp>
        <p:nvSpPr>
          <p:cNvPr id="4" name="TextBox 3">
            <a:extLst>
              <a:ext uri="{FF2B5EF4-FFF2-40B4-BE49-F238E27FC236}">
                <a16:creationId xmlns:a16="http://schemas.microsoft.com/office/drawing/2014/main" id="{B402C2FA-511C-7BDE-4407-9139397F7470}"/>
              </a:ext>
            </a:extLst>
          </p:cNvPr>
          <p:cNvSpPr txBox="1"/>
          <p:nvPr/>
        </p:nvSpPr>
        <p:spPr>
          <a:xfrm>
            <a:off x="1978429" y="6488668"/>
            <a:ext cx="9049209" cy="369332"/>
          </a:xfrm>
          <a:prstGeom prst="rect">
            <a:avLst/>
          </a:prstGeom>
          <a:noFill/>
        </p:spPr>
        <p:txBody>
          <a:bodyPr wrap="none" rtlCol="0">
            <a:spAutoFit/>
          </a:bodyPr>
          <a:lstStyle/>
          <a:p>
            <a:r>
              <a:rPr lang="en-US" dirty="0"/>
              <a:t>https://www.hec.usace.army.mil/confluence/hmsdocs/hmstrm/modeling-reservoirs/dam-tops</a:t>
            </a:r>
          </a:p>
        </p:txBody>
      </p:sp>
    </p:spTree>
    <p:extLst>
      <p:ext uri="{BB962C8B-B14F-4D97-AF65-F5344CB8AC3E}">
        <p14:creationId xmlns:p14="http://schemas.microsoft.com/office/powerpoint/2010/main" val="1480275332"/>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973216-61C8-79B0-2DE2-9E78C1F1E3BD}"/>
              </a:ext>
            </a:extLst>
          </p:cNvPr>
          <p:cNvSpPr>
            <a:spLocks noGrp="1"/>
          </p:cNvSpPr>
          <p:nvPr>
            <p:ph type="title"/>
          </p:nvPr>
        </p:nvSpPr>
        <p:spPr/>
        <p:txBody>
          <a:bodyPr/>
          <a:lstStyle/>
          <a:p>
            <a:r>
              <a:rPr lang="en-US" dirty="0"/>
              <a:t>Pumps</a:t>
            </a:r>
          </a:p>
        </p:txBody>
      </p:sp>
      <p:pic>
        <p:nvPicPr>
          <p:cNvPr id="11" name="Content Placeholder 10">
            <a:extLst>
              <a:ext uri="{FF2B5EF4-FFF2-40B4-BE49-F238E27FC236}">
                <a16:creationId xmlns:a16="http://schemas.microsoft.com/office/drawing/2014/main" id="{B7A3292C-895A-8DFD-7B0B-F55ED7527ADA}"/>
              </a:ext>
            </a:extLst>
          </p:cNvPr>
          <p:cNvPicPr>
            <a:picLocks noGrp="1" noChangeAspect="1"/>
          </p:cNvPicPr>
          <p:nvPr>
            <p:ph idx="1"/>
          </p:nvPr>
        </p:nvPicPr>
        <p:blipFill>
          <a:blip r:embed="rId2"/>
          <a:stretch>
            <a:fillRect/>
          </a:stretch>
        </p:blipFill>
        <p:spPr>
          <a:xfrm>
            <a:off x="200551" y="1477857"/>
            <a:ext cx="6088367" cy="3544452"/>
          </a:xfrm>
        </p:spPr>
      </p:pic>
      <p:pic>
        <p:nvPicPr>
          <p:cNvPr id="4098" name="Picture 2">
            <a:extLst>
              <a:ext uri="{FF2B5EF4-FFF2-40B4-BE49-F238E27FC236}">
                <a16:creationId xmlns:a16="http://schemas.microsoft.com/office/drawing/2014/main" id="{C37FCA6D-3D49-84AB-CAD4-51D4039DDAE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33556" y="2292381"/>
            <a:ext cx="5424394" cy="2657953"/>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B9076A6A-5B98-5674-78F6-8F31F3FBCF39}"/>
              </a:ext>
            </a:extLst>
          </p:cNvPr>
          <p:cNvSpPr txBox="1"/>
          <p:nvPr/>
        </p:nvSpPr>
        <p:spPr>
          <a:xfrm>
            <a:off x="2019993" y="6480990"/>
            <a:ext cx="8793369" cy="369332"/>
          </a:xfrm>
          <a:prstGeom prst="rect">
            <a:avLst/>
          </a:prstGeom>
          <a:noFill/>
        </p:spPr>
        <p:txBody>
          <a:bodyPr wrap="none" rtlCol="0">
            <a:spAutoFit/>
          </a:bodyPr>
          <a:lstStyle/>
          <a:p>
            <a:r>
              <a:rPr lang="en-US" dirty="0"/>
              <a:t>https://www.hec.usace.army.mil/confluence/hmsdocs/hmstrm/modeling-reservoirs/pumps</a:t>
            </a:r>
          </a:p>
        </p:txBody>
      </p:sp>
    </p:spTree>
    <p:extLst>
      <p:ext uri="{BB962C8B-B14F-4D97-AF65-F5344CB8AC3E}">
        <p14:creationId xmlns:p14="http://schemas.microsoft.com/office/powerpoint/2010/main" val="48492833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83C038-555E-C7A5-72AA-B97C190B704D}"/>
              </a:ext>
            </a:extLst>
          </p:cNvPr>
          <p:cNvSpPr>
            <a:spLocks noGrp="1"/>
          </p:cNvSpPr>
          <p:nvPr>
            <p:ph type="title"/>
          </p:nvPr>
        </p:nvSpPr>
        <p:spPr>
          <a:xfrm>
            <a:off x="163286" y="365126"/>
            <a:ext cx="10515600" cy="781504"/>
          </a:xfrm>
        </p:spPr>
        <p:txBody>
          <a:bodyPr/>
          <a:lstStyle/>
          <a:p>
            <a:r>
              <a:rPr lang="en-US" dirty="0"/>
              <a:t>Tailwater</a:t>
            </a:r>
          </a:p>
        </p:txBody>
      </p:sp>
      <p:sp>
        <p:nvSpPr>
          <p:cNvPr id="3" name="Content Placeholder 2">
            <a:extLst>
              <a:ext uri="{FF2B5EF4-FFF2-40B4-BE49-F238E27FC236}">
                <a16:creationId xmlns:a16="http://schemas.microsoft.com/office/drawing/2014/main" id="{74AB3126-B3E6-81FF-F049-5339204990C7}"/>
              </a:ext>
            </a:extLst>
          </p:cNvPr>
          <p:cNvSpPr>
            <a:spLocks noGrp="1"/>
          </p:cNvSpPr>
          <p:nvPr>
            <p:ph idx="1"/>
          </p:nvPr>
        </p:nvSpPr>
        <p:spPr>
          <a:xfrm>
            <a:off x="163286" y="1484539"/>
            <a:ext cx="10515600" cy="4351338"/>
          </a:xfrm>
        </p:spPr>
        <p:txBody>
          <a:bodyPr/>
          <a:lstStyle/>
          <a:p>
            <a:r>
              <a:rPr lang="en-US" dirty="0"/>
              <a:t>Controls determination of submergence for structures</a:t>
            </a:r>
          </a:p>
          <a:p>
            <a:r>
              <a:rPr lang="en-US" dirty="0"/>
              <a:t>5 options:</a:t>
            </a:r>
          </a:p>
          <a:p>
            <a:pPr lvl="1"/>
            <a:r>
              <a:rPr lang="en-US" dirty="0"/>
              <a:t>Assume None</a:t>
            </a:r>
          </a:p>
          <a:p>
            <a:pPr lvl="1"/>
            <a:r>
              <a:rPr lang="en-US" dirty="0"/>
              <a:t>Reservoir Main Discharge</a:t>
            </a:r>
            <a:r>
              <a:rPr lang="en-US" dirty="0">
                <a:solidFill>
                  <a:srgbClr val="C00000"/>
                </a:solidFill>
              </a:rPr>
              <a:t> (requires rating curve)</a:t>
            </a:r>
          </a:p>
          <a:p>
            <a:pPr lvl="2"/>
            <a:r>
              <a:rPr lang="en-US" dirty="0"/>
              <a:t>Computed at outlet – no backwater</a:t>
            </a:r>
          </a:p>
          <a:p>
            <a:pPr lvl="1"/>
            <a:r>
              <a:rPr lang="en-US" dirty="0"/>
              <a:t>Downstream of Main Discharge</a:t>
            </a:r>
            <a:r>
              <a:rPr lang="en-US" dirty="0">
                <a:solidFill>
                  <a:srgbClr val="C00000"/>
                </a:solidFill>
              </a:rPr>
              <a:t> (requires rating curve, E-D)</a:t>
            </a:r>
          </a:p>
          <a:p>
            <a:pPr lvl="2"/>
            <a:r>
              <a:rPr lang="en-US" dirty="0"/>
              <a:t>Computed  (Elevation) at next element downstream</a:t>
            </a:r>
          </a:p>
          <a:p>
            <a:pPr lvl="1"/>
            <a:r>
              <a:rPr lang="en-US" dirty="0"/>
              <a:t>Specified Stage</a:t>
            </a:r>
            <a:r>
              <a:rPr lang="en-US" dirty="0">
                <a:solidFill>
                  <a:srgbClr val="C00000"/>
                </a:solidFill>
              </a:rPr>
              <a:t> (requires stage time series)</a:t>
            </a:r>
            <a:endParaRPr lang="en-US" dirty="0"/>
          </a:p>
          <a:p>
            <a:pPr lvl="1"/>
            <a:r>
              <a:rPr lang="en-US" dirty="0"/>
              <a:t>Fixed Stage</a:t>
            </a:r>
          </a:p>
        </p:txBody>
      </p:sp>
      <p:pic>
        <p:nvPicPr>
          <p:cNvPr id="5" name="Picture 4">
            <a:extLst>
              <a:ext uri="{FF2B5EF4-FFF2-40B4-BE49-F238E27FC236}">
                <a16:creationId xmlns:a16="http://schemas.microsoft.com/office/drawing/2014/main" id="{157FC72C-EBEE-E2AB-7FAD-69A24CE840A5}"/>
              </a:ext>
            </a:extLst>
          </p:cNvPr>
          <p:cNvPicPr>
            <a:picLocks noChangeAspect="1"/>
          </p:cNvPicPr>
          <p:nvPr/>
        </p:nvPicPr>
        <p:blipFill>
          <a:blip r:embed="rId2"/>
          <a:stretch>
            <a:fillRect/>
          </a:stretch>
        </p:blipFill>
        <p:spPr>
          <a:xfrm>
            <a:off x="8886533" y="3773714"/>
            <a:ext cx="3305468" cy="3084285"/>
          </a:xfrm>
          <a:prstGeom prst="rect">
            <a:avLst/>
          </a:prstGeom>
        </p:spPr>
      </p:pic>
    </p:spTree>
    <p:extLst>
      <p:ext uri="{BB962C8B-B14F-4D97-AF65-F5344CB8AC3E}">
        <p14:creationId xmlns:p14="http://schemas.microsoft.com/office/powerpoint/2010/main" val="31833632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D4170CA-8F0D-4075-9681-9AEC59B4E7BA}"/>
              </a:ext>
            </a:extLst>
          </p:cNvPr>
          <p:cNvSpPr>
            <a:spLocks noGrp="1"/>
          </p:cNvSpPr>
          <p:nvPr>
            <p:ph type="title"/>
          </p:nvPr>
        </p:nvSpPr>
        <p:spPr/>
        <p:txBody>
          <a:bodyPr/>
          <a:lstStyle/>
          <a:p>
            <a:r>
              <a:rPr lang="en-US" dirty="0"/>
              <a:t>Outline</a:t>
            </a:r>
          </a:p>
        </p:txBody>
      </p:sp>
      <p:sp>
        <p:nvSpPr>
          <p:cNvPr id="3" name="Content Placeholder 2">
            <a:extLst>
              <a:ext uri="{FF2B5EF4-FFF2-40B4-BE49-F238E27FC236}">
                <a16:creationId xmlns:a16="http://schemas.microsoft.com/office/drawing/2014/main" id="{F99A2A06-809F-4533-926E-90DB293E6895}"/>
              </a:ext>
            </a:extLst>
          </p:cNvPr>
          <p:cNvSpPr>
            <a:spLocks noGrp="1"/>
          </p:cNvSpPr>
          <p:nvPr>
            <p:ph idx="1"/>
          </p:nvPr>
        </p:nvSpPr>
        <p:spPr/>
        <p:txBody>
          <a:bodyPr/>
          <a:lstStyle/>
          <a:p>
            <a:pPr marL="514350" indent="-514350">
              <a:buFont typeface="+mj-lt"/>
              <a:buAutoNum type="arabicPeriod"/>
            </a:pPr>
            <a:r>
              <a:rPr lang="en-US" dirty="0"/>
              <a:t>Reservoir element overview</a:t>
            </a:r>
          </a:p>
          <a:p>
            <a:pPr marL="514350" indent="-514350">
              <a:buFont typeface="+mj-lt"/>
              <a:buAutoNum type="arabicPeriod"/>
            </a:pPr>
            <a:r>
              <a:rPr lang="en-US" dirty="0"/>
              <a:t>Specified release</a:t>
            </a:r>
          </a:p>
          <a:p>
            <a:pPr marL="514350" indent="-514350">
              <a:buFont typeface="+mj-lt"/>
              <a:buAutoNum type="arabicPeriod"/>
            </a:pPr>
            <a:r>
              <a:rPr lang="en-US" dirty="0"/>
              <a:t>Outflow curves</a:t>
            </a:r>
          </a:p>
          <a:p>
            <a:pPr marL="514350" indent="-514350">
              <a:buFont typeface="+mj-lt"/>
              <a:buAutoNum type="arabicPeriod"/>
            </a:pPr>
            <a:r>
              <a:rPr lang="en-US" dirty="0"/>
              <a:t>Outflow structures</a:t>
            </a:r>
          </a:p>
          <a:p>
            <a:pPr marL="514350" indent="-514350">
              <a:buFont typeface="+mj-lt"/>
              <a:buAutoNum type="arabicPeriod"/>
            </a:pPr>
            <a:r>
              <a:rPr lang="en-US" dirty="0"/>
              <a:t>Rule-based routing</a:t>
            </a:r>
          </a:p>
          <a:p>
            <a:pPr marL="514350" indent="-514350">
              <a:buFont typeface="+mj-lt"/>
              <a:buAutoNum type="arabicPeriod"/>
            </a:pPr>
            <a:r>
              <a:rPr lang="en-US" dirty="0"/>
              <a:t>Reservoir Sediment Routing</a:t>
            </a:r>
          </a:p>
        </p:txBody>
      </p:sp>
    </p:spTree>
    <p:extLst>
      <p:ext uri="{BB962C8B-B14F-4D97-AF65-F5344CB8AC3E}">
        <p14:creationId xmlns:p14="http://schemas.microsoft.com/office/powerpoint/2010/main" val="252331987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0B27D8-D4D7-0C72-803F-F40C5F10A5F0}"/>
              </a:ext>
            </a:extLst>
          </p:cNvPr>
          <p:cNvSpPr>
            <a:spLocks noGrp="1"/>
          </p:cNvSpPr>
          <p:nvPr>
            <p:ph type="title"/>
          </p:nvPr>
        </p:nvSpPr>
        <p:spPr/>
        <p:txBody>
          <a:bodyPr/>
          <a:lstStyle/>
          <a:p>
            <a:r>
              <a:rPr lang="en-US" dirty="0"/>
              <a:t>Outflow Structures – When to Use?</a:t>
            </a:r>
          </a:p>
        </p:txBody>
      </p:sp>
      <p:sp>
        <p:nvSpPr>
          <p:cNvPr id="3" name="Content Placeholder 2">
            <a:extLst>
              <a:ext uri="{FF2B5EF4-FFF2-40B4-BE49-F238E27FC236}">
                <a16:creationId xmlns:a16="http://schemas.microsoft.com/office/drawing/2014/main" id="{85AD9F10-1E8F-449F-351E-5FC03A524F8F}"/>
              </a:ext>
            </a:extLst>
          </p:cNvPr>
          <p:cNvSpPr>
            <a:spLocks noGrp="1"/>
          </p:cNvSpPr>
          <p:nvPr>
            <p:ph idx="1"/>
          </p:nvPr>
        </p:nvSpPr>
        <p:spPr/>
        <p:txBody>
          <a:bodyPr/>
          <a:lstStyle/>
          <a:p>
            <a:r>
              <a:rPr lang="en-US" dirty="0"/>
              <a:t>Complex combination of </a:t>
            </a:r>
            <a:r>
              <a:rPr lang="en-US" b="1" dirty="0">
                <a:solidFill>
                  <a:srgbClr val="C00000"/>
                </a:solidFill>
              </a:rPr>
              <a:t>ungated</a:t>
            </a:r>
            <a:r>
              <a:rPr lang="en-US" dirty="0"/>
              <a:t> hydraulic structures</a:t>
            </a:r>
          </a:p>
          <a:p>
            <a:r>
              <a:rPr lang="en-US" dirty="0"/>
              <a:t>Need to compute dam breaks, seepage, or evaporation</a:t>
            </a:r>
          </a:p>
        </p:txBody>
      </p:sp>
    </p:spTree>
    <p:extLst>
      <p:ext uri="{BB962C8B-B14F-4D97-AF65-F5344CB8AC3E}">
        <p14:creationId xmlns:p14="http://schemas.microsoft.com/office/powerpoint/2010/main" val="140374425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196E80E-6531-462E-94C8-A3E48FD850F8}"/>
              </a:ext>
            </a:extLst>
          </p:cNvPr>
          <p:cNvSpPr>
            <a:spLocks noGrp="1"/>
          </p:cNvSpPr>
          <p:nvPr>
            <p:ph type="title"/>
          </p:nvPr>
        </p:nvSpPr>
        <p:spPr/>
        <p:txBody>
          <a:bodyPr/>
          <a:lstStyle/>
          <a:p>
            <a:r>
              <a:rPr lang="en-US" dirty="0"/>
              <a:t>Rule-Based Reservoir Routing</a:t>
            </a:r>
          </a:p>
        </p:txBody>
      </p:sp>
      <p:sp>
        <p:nvSpPr>
          <p:cNvPr id="5" name="Text Placeholder 4">
            <a:extLst>
              <a:ext uri="{FF2B5EF4-FFF2-40B4-BE49-F238E27FC236}">
                <a16:creationId xmlns:a16="http://schemas.microsoft.com/office/drawing/2014/main" id="{40727D50-C2E9-4645-9C74-6E825E03C57A}"/>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8240961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417AC8BE-8E52-E66E-1A69-BFF1FB5F366D}"/>
              </a:ext>
            </a:extLst>
          </p:cNvPr>
          <p:cNvSpPr>
            <a:spLocks noGrp="1"/>
          </p:cNvSpPr>
          <p:nvPr>
            <p:ph type="title"/>
          </p:nvPr>
        </p:nvSpPr>
        <p:spPr>
          <a:xfrm>
            <a:off x="499997" y="152794"/>
            <a:ext cx="10515600" cy="611905"/>
          </a:xfrm>
        </p:spPr>
        <p:txBody>
          <a:bodyPr>
            <a:normAutofit fontScale="90000"/>
          </a:bodyPr>
          <a:lstStyle/>
          <a:p>
            <a:r>
              <a:rPr lang="en-US" dirty="0"/>
              <a:t>Guide Curve Operations</a:t>
            </a:r>
          </a:p>
        </p:txBody>
      </p:sp>
      <p:pic>
        <p:nvPicPr>
          <p:cNvPr id="7" name="Content Placeholder 6" descr="Chart&#10;&#10;Description automatically generated">
            <a:extLst>
              <a:ext uri="{FF2B5EF4-FFF2-40B4-BE49-F238E27FC236}">
                <a16:creationId xmlns:a16="http://schemas.microsoft.com/office/drawing/2014/main" id="{FDDE426D-13AB-8C61-CE66-7E2B5AB72B5C}"/>
              </a:ext>
            </a:extLst>
          </p:cNvPr>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0" y="961329"/>
            <a:ext cx="7827258" cy="4351338"/>
          </a:xfrm>
        </p:spPr>
      </p:pic>
      <p:sp>
        <p:nvSpPr>
          <p:cNvPr id="8" name="Oval 7">
            <a:extLst>
              <a:ext uri="{FF2B5EF4-FFF2-40B4-BE49-F238E27FC236}">
                <a16:creationId xmlns:a16="http://schemas.microsoft.com/office/drawing/2014/main" id="{B528D220-E756-01C3-AB7E-BFCE1B2D0A1D}"/>
              </a:ext>
            </a:extLst>
          </p:cNvPr>
          <p:cNvSpPr/>
          <p:nvPr/>
        </p:nvSpPr>
        <p:spPr>
          <a:xfrm>
            <a:off x="4891529" y="3390204"/>
            <a:ext cx="91440" cy="91440"/>
          </a:xfrm>
          <a:prstGeom prst="ellipse">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Oval 8">
            <a:extLst>
              <a:ext uri="{FF2B5EF4-FFF2-40B4-BE49-F238E27FC236}">
                <a16:creationId xmlns:a16="http://schemas.microsoft.com/office/drawing/2014/main" id="{B5C92551-99B1-97F3-D031-C0781E0A8649}"/>
              </a:ext>
            </a:extLst>
          </p:cNvPr>
          <p:cNvSpPr/>
          <p:nvPr/>
        </p:nvSpPr>
        <p:spPr>
          <a:xfrm>
            <a:off x="3258309" y="4160301"/>
            <a:ext cx="91440" cy="91440"/>
          </a:xfrm>
          <a:prstGeom prst="ellipse">
            <a:avLst/>
          </a:prstGeom>
          <a:solidFill>
            <a:schemeClr val="accent5"/>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0" name="Straight Arrow Connector 9">
            <a:extLst>
              <a:ext uri="{FF2B5EF4-FFF2-40B4-BE49-F238E27FC236}">
                <a16:creationId xmlns:a16="http://schemas.microsoft.com/office/drawing/2014/main" id="{5151CF45-4AFC-4B59-AB80-FB81A8915F57}"/>
              </a:ext>
            </a:extLst>
          </p:cNvPr>
          <p:cNvCxnSpPr>
            <a:cxnSpLocks/>
            <a:stCxn id="8" idx="0"/>
          </p:cNvCxnSpPr>
          <p:nvPr/>
        </p:nvCxnSpPr>
        <p:spPr>
          <a:xfrm flipV="1">
            <a:off x="4937249" y="2983804"/>
            <a:ext cx="0" cy="406400"/>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76A40A75-8C9F-446A-893F-8213C1267280}"/>
              </a:ext>
            </a:extLst>
          </p:cNvPr>
          <p:cNvCxnSpPr>
            <a:cxnSpLocks/>
            <a:stCxn id="9" idx="4"/>
          </p:cNvCxnSpPr>
          <p:nvPr/>
        </p:nvCxnSpPr>
        <p:spPr>
          <a:xfrm>
            <a:off x="3304029" y="4251741"/>
            <a:ext cx="0" cy="314801"/>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15" name="Oval 14">
            <a:extLst>
              <a:ext uri="{FF2B5EF4-FFF2-40B4-BE49-F238E27FC236}">
                <a16:creationId xmlns:a16="http://schemas.microsoft.com/office/drawing/2014/main" id="{3F87B9B9-B26F-B32D-FF9F-9024232F6F00}"/>
              </a:ext>
            </a:extLst>
          </p:cNvPr>
          <p:cNvSpPr/>
          <p:nvPr/>
        </p:nvSpPr>
        <p:spPr>
          <a:xfrm>
            <a:off x="3970779" y="3730564"/>
            <a:ext cx="91440" cy="91440"/>
          </a:xfrm>
          <a:prstGeom prst="ellipse">
            <a:avLst/>
          </a:prstGeom>
          <a:solidFill>
            <a:schemeClr val="accent4"/>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Rectangle 3">
            <a:extLst>
              <a:ext uri="{FF2B5EF4-FFF2-40B4-BE49-F238E27FC236}">
                <a16:creationId xmlns:a16="http://schemas.microsoft.com/office/drawing/2014/main" id="{39B4C622-DDAF-4360-DFFB-5BA27EC494A5}"/>
              </a:ext>
            </a:extLst>
          </p:cNvPr>
          <p:cNvSpPr txBox="1">
            <a:spLocks noChangeArrowheads="1"/>
          </p:cNvSpPr>
          <p:nvPr/>
        </p:nvSpPr>
        <p:spPr>
          <a:xfrm>
            <a:off x="7781935" y="1049994"/>
            <a:ext cx="4185126" cy="5361140"/>
          </a:xfrm>
          <a:prstGeom prst="rect">
            <a:avLst/>
          </a:prstGeom>
        </p:spPr>
        <p:txBody>
          <a:bodyPr vert="horz" lIns="91440" tIns="45720" rIns="91440" bIns="45720" rtlCol="0">
            <a:normAutofit fontScale="925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Lato" panose="020F0502020204030203" pitchFamily="34"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Lato" panose="020F0502020204030203" pitchFamily="34"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Lato" panose="020F0502020204030203" pitchFamily="34"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Lato" panose="020F0502020204030203"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ts val="2900"/>
              </a:lnSpc>
              <a:spcBef>
                <a:spcPct val="35000"/>
              </a:spcBef>
            </a:pPr>
            <a:r>
              <a:rPr lang="en-US" sz="2000" dirty="0"/>
              <a:t>Above the Guide Curve</a:t>
            </a:r>
          </a:p>
          <a:p>
            <a:pPr lvl="1">
              <a:lnSpc>
                <a:spcPts val="2900"/>
              </a:lnSpc>
              <a:spcBef>
                <a:spcPct val="35000"/>
              </a:spcBef>
            </a:pPr>
            <a:r>
              <a:rPr lang="en-US" sz="2000" dirty="0"/>
              <a:t>increase releases as necessary (or possible) to lower the pool elevation to the Guide Curve.</a:t>
            </a:r>
          </a:p>
          <a:p>
            <a:pPr>
              <a:lnSpc>
                <a:spcPts val="2900"/>
              </a:lnSpc>
              <a:spcBef>
                <a:spcPct val="35000"/>
              </a:spcBef>
            </a:pPr>
            <a:r>
              <a:rPr lang="en-US" sz="2000" dirty="0"/>
              <a:t>Below the Guide Curve</a:t>
            </a:r>
          </a:p>
          <a:p>
            <a:pPr lvl="1">
              <a:lnSpc>
                <a:spcPts val="2900"/>
              </a:lnSpc>
              <a:spcBef>
                <a:spcPct val="35000"/>
              </a:spcBef>
            </a:pPr>
            <a:r>
              <a:rPr lang="en-US" sz="2000" dirty="0"/>
              <a:t>reduce releases as necessary (or possible) to raise the pool elevation to the Guide Curve.</a:t>
            </a:r>
          </a:p>
          <a:p>
            <a:pPr>
              <a:lnSpc>
                <a:spcPts val="2900"/>
              </a:lnSpc>
              <a:spcBef>
                <a:spcPts val="1200"/>
              </a:spcBef>
            </a:pPr>
            <a:r>
              <a:rPr lang="en-US" sz="2000" dirty="0"/>
              <a:t>At the Guide Curve</a:t>
            </a:r>
          </a:p>
          <a:p>
            <a:pPr lvl="1">
              <a:lnSpc>
                <a:spcPts val="2900"/>
              </a:lnSpc>
              <a:spcBef>
                <a:spcPts val="1200"/>
              </a:spcBef>
            </a:pPr>
            <a:r>
              <a:rPr lang="en-US" sz="2000" dirty="0"/>
              <a:t>release “just enough” to maintain the pool elevation at the Guide Curve</a:t>
            </a:r>
          </a:p>
        </p:txBody>
      </p:sp>
    </p:spTree>
    <p:extLst>
      <p:ext uri="{BB962C8B-B14F-4D97-AF65-F5344CB8AC3E}">
        <p14:creationId xmlns:p14="http://schemas.microsoft.com/office/powerpoint/2010/main" val="296077680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BC6C9E-2AE7-40BD-BAE2-6AB11084237D}"/>
              </a:ext>
            </a:extLst>
          </p:cNvPr>
          <p:cNvSpPr>
            <a:spLocks noGrp="1"/>
          </p:cNvSpPr>
          <p:nvPr>
            <p:ph type="title"/>
          </p:nvPr>
        </p:nvSpPr>
        <p:spPr/>
        <p:txBody>
          <a:bodyPr/>
          <a:lstStyle/>
          <a:p>
            <a:r>
              <a:rPr lang="en-US" dirty="0"/>
              <a:t>Rule-Based Reservoir Routing</a:t>
            </a:r>
          </a:p>
        </p:txBody>
      </p:sp>
      <p:sp>
        <p:nvSpPr>
          <p:cNvPr id="3" name="Content Placeholder 2">
            <a:extLst>
              <a:ext uri="{FF2B5EF4-FFF2-40B4-BE49-F238E27FC236}">
                <a16:creationId xmlns:a16="http://schemas.microsoft.com/office/drawing/2014/main" id="{7CC52FDC-FEF6-4EBC-90C4-85322A8AD26F}"/>
              </a:ext>
            </a:extLst>
          </p:cNvPr>
          <p:cNvSpPr>
            <a:spLocks noGrp="1"/>
          </p:cNvSpPr>
          <p:nvPr>
            <p:ph idx="1"/>
          </p:nvPr>
        </p:nvSpPr>
        <p:spPr/>
        <p:txBody>
          <a:bodyPr/>
          <a:lstStyle/>
          <a:p>
            <a:r>
              <a:rPr lang="en-US" dirty="0"/>
              <a:t>Extension of Outflow Structures routing method</a:t>
            </a:r>
          </a:p>
          <a:p>
            <a:r>
              <a:rPr lang="en-US" dirty="0"/>
              <a:t>Uses rules and operable structures to determine releases</a:t>
            </a:r>
          </a:p>
          <a:p>
            <a:r>
              <a:rPr lang="en-US" dirty="0"/>
              <a:t>Zones determine what rules are applied</a:t>
            </a:r>
          </a:p>
          <a:p>
            <a:pPr lvl="1"/>
            <a:r>
              <a:rPr lang="en-US" dirty="0"/>
              <a:t>Reservoir elevation</a:t>
            </a:r>
          </a:p>
          <a:p>
            <a:pPr lvl="1"/>
            <a:r>
              <a:rPr lang="en-US" dirty="0"/>
              <a:t>Day of the year</a:t>
            </a:r>
          </a:p>
        </p:txBody>
      </p:sp>
      <p:pic>
        <p:nvPicPr>
          <p:cNvPr id="4" name="Picture 3">
            <a:extLst>
              <a:ext uri="{FF2B5EF4-FFF2-40B4-BE49-F238E27FC236}">
                <a16:creationId xmlns:a16="http://schemas.microsoft.com/office/drawing/2014/main" id="{7DAE6ADC-AC0A-1883-4BD8-55B25D74C302}"/>
              </a:ext>
            </a:extLst>
          </p:cNvPr>
          <p:cNvPicPr>
            <a:picLocks noChangeAspect="1"/>
          </p:cNvPicPr>
          <p:nvPr/>
        </p:nvPicPr>
        <p:blipFill>
          <a:blip r:embed="rId3"/>
          <a:stretch>
            <a:fillRect/>
          </a:stretch>
        </p:blipFill>
        <p:spPr>
          <a:xfrm>
            <a:off x="7656022" y="2756350"/>
            <a:ext cx="4423822" cy="4021656"/>
          </a:xfrm>
          <a:prstGeom prst="rect">
            <a:avLst/>
          </a:prstGeom>
        </p:spPr>
      </p:pic>
    </p:spTree>
    <p:extLst>
      <p:ext uri="{BB962C8B-B14F-4D97-AF65-F5344CB8AC3E}">
        <p14:creationId xmlns:p14="http://schemas.microsoft.com/office/powerpoint/2010/main" val="168890228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C25DBF7F-75FD-87F9-F819-1F237F659A1A}"/>
              </a:ext>
            </a:extLst>
          </p:cNvPr>
          <p:cNvPicPr>
            <a:picLocks noChangeAspect="1"/>
          </p:cNvPicPr>
          <p:nvPr/>
        </p:nvPicPr>
        <p:blipFill>
          <a:blip r:embed="rId3"/>
          <a:stretch>
            <a:fillRect/>
          </a:stretch>
        </p:blipFill>
        <p:spPr>
          <a:xfrm>
            <a:off x="6744362" y="1912620"/>
            <a:ext cx="5212080" cy="3453428"/>
          </a:xfrm>
          <a:prstGeom prst="rect">
            <a:avLst/>
          </a:prstGeom>
        </p:spPr>
      </p:pic>
      <p:sp>
        <p:nvSpPr>
          <p:cNvPr id="2" name="Title 1">
            <a:extLst>
              <a:ext uri="{FF2B5EF4-FFF2-40B4-BE49-F238E27FC236}">
                <a16:creationId xmlns:a16="http://schemas.microsoft.com/office/drawing/2014/main" id="{A2BDB7D9-5854-80C0-0E03-067ED3D72933}"/>
              </a:ext>
            </a:extLst>
          </p:cNvPr>
          <p:cNvSpPr>
            <a:spLocks noGrp="1"/>
          </p:cNvSpPr>
          <p:nvPr>
            <p:ph type="title"/>
          </p:nvPr>
        </p:nvSpPr>
        <p:spPr/>
        <p:txBody>
          <a:bodyPr/>
          <a:lstStyle/>
          <a:p>
            <a:r>
              <a:rPr lang="en-US" dirty="0"/>
              <a:t>Zones</a:t>
            </a:r>
          </a:p>
        </p:txBody>
      </p:sp>
      <p:sp>
        <p:nvSpPr>
          <p:cNvPr id="3" name="Content Placeholder 2">
            <a:extLst>
              <a:ext uri="{FF2B5EF4-FFF2-40B4-BE49-F238E27FC236}">
                <a16:creationId xmlns:a16="http://schemas.microsoft.com/office/drawing/2014/main" id="{8D2F275A-482C-31DD-EA6F-D433074BECAD}"/>
              </a:ext>
            </a:extLst>
          </p:cNvPr>
          <p:cNvSpPr>
            <a:spLocks noGrp="1"/>
          </p:cNvSpPr>
          <p:nvPr>
            <p:ph idx="1"/>
          </p:nvPr>
        </p:nvSpPr>
        <p:spPr>
          <a:xfrm>
            <a:off x="838199" y="1825625"/>
            <a:ext cx="5761383" cy="4351338"/>
          </a:xfrm>
        </p:spPr>
        <p:txBody>
          <a:bodyPr/>
          <a:lstStyle/>
          <a:p>
            <a:r>
              <a:rPr lang="en-US" dirty="0"/>
              <a:t>A grouping of homogeneous rules</a:t>
            </a:r>
          </a:p>
          <a:p>
            <a:r>
              <a:rPr lang="en-US" dirty="0"/>
              <a:t>Defined by an elevation range and day of year </a:t>
            </a:r>
            <a:r>
              <a:rPr lang="en-US" dirty="0">
                <a:solidFill>
                  <a:srgbClr val="FF0000"/>
                </a:solidFill>
              </a:rPr>
              <a:t>for each zone</a:t>
            </a:r>
            <a:endParaRPr lang="en-US" dirty="0"/>
          </a:p>
          <a:p>
            <a:pPr lvl="1"/>
            <a:r>
              <a:rPr lang="en-US" dirty="0"/>
              <a:t>Finds first Maximum Elevation curve above the current elevation/day</a:t>
            </a:r>
          </a:p>
          <a:p>
            <a:r>
              <a:rPr lang="en-US" dirty="0"/>
              <a:t>Need at least one for operations to work</a:t>
            </a:r>
          </a:p>
        </p:txBody>
      </p:sp>
      <p:sp>
        <p:nvSpPr>
          <p:cNvPr id="4" name="Oval 3">
            <a:extLst>
              <a:ext uri="{FF2B5EF4-FFF2-40B4-BE49-F238E27FC236}">
                <a16:creationId xmlns:a16="http://schemas.microsoft.com/office/drawing/2014/main" id="{30651D04-FEBD-D056-2B0E-43B7C71B2161}"/>
              </a:ext>
            </a:extLst>
          </p:cNvPr>
          <p:cNvSpPr/>
          <p:nvPr/>
        </p:nvSpPr>
        <p:spPr>
          <a:xfrm>
            <a:off x="7766050" y="3429000"/>
            <a:ext cx="91440" cy="91440"/>
          </a:xfrm>
          <a:prstGeom prst="ellipse">
            <a:avLst/>
          </a:prstGeom>
          <a:solidFill>
            <a:schemeClr val="accent2"/>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Oval 5">
            <a:extLst>
              <a:ext uri="{FF2B5EF4-FFF2-40B4-BE49-F238E27FC236}">
                <a16:creationId xmlns:a16="http://schemas.microsoft.com/office/drawing/2014/main" id="{00C053C6-3E1B-880F-6D4F-F4D210EDF7FF}"/>
              </a:ext>
            </a:extLst>
          </p:cNvPr>
          <p:cNvSpPr/>
          <p:nvPr/>
        </p:nvSpPr>
        <p:spPr>
          <a:xfrm>
            <a:off x="8752840" y="2827497"/>
            <a:ext cx="91440" cy="91440"/>
          </a:xfrm>
          <a:prstGeom prst="ellipse">
            <a:avLst/>
          </a:prstGeom>
          <a:solidFill>
            <a:schemeClr val="accent5"/>
          </a:solidFill>
          <a:ln>
            <a:solidFill>
              <a:schemeClr val="accent5">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F6365DCB-44B4-5754-8412-E37FFA212456}"/>
              </a:ext>
            </a:extLst>
          </p:cNvPr>
          <p:cNvSpPr/>
          <p:nvPr/>
        </p:nvSpPr>
        <p:spPr>
          <a:xfrm>
            <a:off x="9188450" y="3337560"/>
            <a:ext cx="91440" cy="91440"/>
          </a:xfrm>
          <a:prstGeom prst="ellipse">
            <a:avLst/>
          </a:prstGeom>
          <a:solidFill>
            <a:schemeClr val="accent4"/>
          </a:solidFill>
          <a:ln>
            <a:solidFill>
              <a:schemeClr val="accent4">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a:extLst>
              <a:ext uri="{FF2B5EF4-FFF2-40B4-BE49-F238E27FC236}">
                <a16:creationId xmlns:a16="http://schemas.microsoft.com/office/drawing/2014/main" id="{8A047B4F-3411-D73D-CDC4-B103FF6D0880}"/>
              </a:ext>
            </a:extLst>
          </p:cNvPr>
          <p:cNvSpPr/>
          <p:nvPr/>
        </p:nvSpPr>
        <p:spPr>
          <a:xfrm>
            <a:off x="10523855" y="4584065"/>
            <a:ext cx="91440" cy="91440"/>
          </a:xfrm>
          <a:prstGeom prst="ellipse">
            <a:avLst/>
          </a:prstGeom>
          <a:solidFill>
            <a:schemeClr val="accent6"/>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5" name="Straight Arrow Connector 14">
            <a:extLst>
              <a:ext uri="{FF2B5EF4-FFF2-40B4-BE49-F238E27FC236}">
                <a16:creationId xmlns:a16="http://schemas.microsoft.com/office/drawing/2014/main" id="{7B191E7E-B041-EB82-8FD8-1C33F1FD7896}"/>
              </a:ext>
            </a:extLst>
          </p:cNvPr>
          <p:cNvCxnSpPr>
            <a:stCxn id="4" idx="0"/>
          </p:cNvCxnSpPr>
          <p:nvPr/>
        </p:nvCxnSpPr>
        <p:spPr>
          <a:xfrm flipV="1">
            <a:off x="7811770" y="3212306"/>
            <a:ext cx="0" cy="216694"/>
          </a:xfrm>
          <a:prstGeom prst="straightConnector1">
            <a:avLst/>
          </a:prstGeom>
          <a:ln>
            <a:solidFill>
              <a:schemeClr val="accent2">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8E04E50-672A-5810-3FA5-BC90AF3A22C3}"/>
              </a:ext>
            </a:extLst>
          </p:cNvPr>
          <p:cNvCxnSpPr>
            <a:stCxn id="6" idx="0"/>
          </p:cNvCxnSpPr>
          <p:nvPr/>
        </p:nvCxnSpPr>
        <p:spPr>
          <a:xfrm flipH="1" flipV="1">
            <a:off x="8796338" y="2659856"/>
            <a:ext cx="2222" cy="167641"/>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FBB3DE5E-B89A-BCCE-155C-D4659DA888FE}"/>
              </a:ext>
            </a:extLst>
          </p:cNvPr>
          <p:cNvCxnSpPr>
            <a:stCxn id="7" idx="0"/>
          </p:cNvCxnSpPr>
          <p:nvPr/>
        </p:nvCxnSpPr>
        <p:spPr>
          <a:xfrm flipV="1">
            <a:off x="9234170" y="3212306"/>
            <a:ext cx="318" cy="125254"/>
          </a:xfrm>
          <a:prstGeom prst="straightConnector1">
            <a:avLst/>
          </a:prstGeom>
          <a:ln>
            <a:solidFill>
              <a:schemeClr val="accent4">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id="{31E09483-C72C-825E-4F25-D8F0C69CC827}"/>
              </a:ext>
            </a:extLst>
          </p:cNvPr>
          <p:cNvCxnSpPr>
            <a:stCxn id="8" idx="0"/>
          </p:cNvCxnSpPr>
          <p:nvPr/>
        </p:nvCxnSpPr>
        <p:spPr>
          <a:xfrm flipV="1">
            <a:off x="10569575" y="4486275"/>
            <a:ext cx="794" cy="97790"/>
          </a:xfrm>
          <a:prstGeom prst="straightConnector1">
            <a:avLst/>
          </a:prstGeom>
          <a:ln>
            <a:solidFill>
              <a:schemeClr val="accent6">
                <a:lumMod val="50000"/>
              </a:schemeClr>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4904548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FC408D-0C2B-A45E-CBA6-3193E261E47A}"/>
              </a:ext>
            </a:extLst>
          </p:cNvPr>
          <p:cNvSpPr>
            <a:spLocks noGrp="1"/>
          </p:cNvSpPr>
          <p:nvPr>
            <p:ph type="title"/>
          </p:nvPr>
        </p:nvSpPr>
        <p:spPr/>
        <p:txBody>
          <a:bodyPr/>
          <a:lstStyle/>
          <a:p>
            <a:r>
              <a:rPr lang="en-US" dirty="0"/>
              <a:t>Maximum Elevation</a:t>
            </a:r>
          </a:p>
        </p:txBody>
      </p:sp>
      <p:pic>
        <p:nvPicPr>
          <p:cNvPr id="5" name="Picture 4">
            <a:extLst>
              <a:ext uri="{FF2B5EF4-FFF2-40B4-BE49-F238E27FC236}">
                <a16:creationId xmlns:a16="http://schemas.microsoft.com/office/drawing/2014/main" id="{581FDC67-B830-3699-3B85-687446018854}"/>
              </a:ext>
            </a:extLst>
          </p:cNvPr>
          <p:cNvPicPr>
            <a:picLocks noChangeAspect="1"/>
          </p:cNvPicPr>
          <p:nvPr/>
        </p:nvPicPr>
        <p:blipFill>
          <a:blip r:embed="rId2"/>
          <a:stretch>
            <a:fillRect/>
          </a:stretch>
        </p:blipFill>
        <p:spPr>
          <a:xfrm>
            <a:off x="533487" y="3561239"/>
            <a:ext cx="4819048" cy="1466667"/>
          </a:xfrm>
          <a:prstGeom prst="rect">
            <a:avLst/>
          </a:prstGeom>
        </p:spPr>
      </p:pic>
      <p:pic>
        <p:nvPicPr>
          <p:cNvPr id="7" name="Picture 6">
            <a:extLst>
              <a:ext uri="{FF2B5EF4-FFF2-40B4-BE49-F238E27FC236}">
                <a16:creationId xmlns:a16="http://schemas.microsoft.com/office/drawing/2014/main" id="{750E8F19-756B-508B-70E8-AFF9DBDE8392}"/>
              </a:ext>
            </a:extLst>
          </p:cNvPr>
          <p:cNvPicPr>
            <a:picLocks noChangeAspect="1"/>
          </p:cNvPicPr>
          <p:nvPr/>
        </p:nvPicPr>
        <p:blipFill>
          <a:blip r:embed="rId3"/>
          <a:stretch>
            <a:fillRect/>
          </a:stretch>
        </p:blipFill>
        <p:spPr>
          <a:xfrm>
            <a:off x="6530748" y="1524862"/>
            <a:ext cx="5523809" cy="5066667"/>
          </a:xfrm>
          <a:prstGeom prst="rect">
            <a:avLst/>
          </a:prstGeom>
        </p:spPr>
      </p:pic>
      <p:pic>
        <p:nvPicPr>
          <p:cNvPr id="9" name="Picture 8">
            <a:extLst>
              <a:ext uri="{FF2B5EF4-FFF2-40B4-BE49-F238E27FC236}">
                <a16:creationId xmlns:a16="http://schemas.microsoft.com/office/drawing/2014/main" id="{6CF2130C-0FC6-941A-82EF-5A8E2F665F3E}"/>
              </a:ext>
            </a:extLst>
          </p:cNvPr>
          <p:cNvPicPr>
            <a:picLocks noChangeAspect="1"/>
          </p:cNvPicPr>
          <p:nvPr/>
        </p:nvPicPr>
        <p:blipFill>
          <a:blip r:embed="rId4"/>
          <a:stretch>
            <a:fillRect/>
          </a:stretch>
        </p:blipFill>
        <p:spPr>
          <a:xfrm>
            <a:off x="533487" y="1792630"/>
            <a:ext cx="5485714" cy="1400000"/>
          </a:xfrm>
          <a:prstGeom prst="rect">
            <a:avLst/>
          </a:prstGeom>
        </p:spPr>
      </p:pic>
      <p:sp>
        <p:nvSpPr>
          <p:cNvPr id="10" name="Rectangle 9">
            <a:extLst>
              <a:ext uri="{FF2B5EF4-FFF2-40B4-BE49-F238E27FC236}">
                <a16:creationId xmlns:a16="http://schemas.microsoft.com/office/drawing/2014/main" id="{D3A54E73-96E4-AD81-F67B-60ECB6F982F5}"/>
              </a:ext>
            </a:extLst>
          </p:cNvPr>
          <p:cNvSpPr/>
          <p:nvPr/>
        </p:nvSpPr>
        <p:spPr>
          <a:xfrm>
            <a:off x="407504" y="2633870"/>
            <a:ext cx="5611697" cy="347869"/>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8768AAB8-8D14-2565-E29A-9D3B9754B034}"/>
              </a:ext>
            </a:extLst>
          </p:cNvPr>
          <p:cNvSpPr txBox="1"/>
          <p:nvPr/>
        </p:nvSpPr>
        <p:spPr>
          <a:xfrm>
            <a:off x="2335877" y="5264313"/>
            <a:ext cx="4422371" cy="923330"/>
          </a:xfrm>
          <a:prstGeom prst="rect">
            <a:avLst/>
          </a:prstGeom>
          <a:noFill/>
        </p:spPr>
        <p:txBody>
          <a:bodyPr wrap="square" rtlCol="0">
            <a:spAutoFit/>
          </a:bodyPr>
          <a:lstStyle/>
          <a:p>
            <a:pPr marL="285750" indent="-285750">
              <a:buFont typeface="Arial" panose="020B0604020202020204" pitchFamily="34" charset="0"/>
              <a:buChar char="•"/>
            </a:pPr>
            <a:r>
              <a:rPr lang="en-US" b="0" i="0" dirty="0">
                <a:solidFill>
                  <a:srgbClr val="000C34"/>
                </a:solidFill>
                <a:effectLst/>
                <a:latin typeface="roboto-regular"/>
              </a:rPr>
              <a:t>Each Zone is defined by a maximum elevation, which is a Daily Elevation Pattern Paired Data curve.</a:t>
            </a:r>
            <a:endParaRPr lang="en-US" dirty="0"/>
          </a:p>
        </p:txBody>
      </p:sp>
    </p:spTree>
    <p:extLst>
      <p:ext uri="{BB962C8B-B14F-4D97-AF65-F5344CB8AC3E}">
        <p14:creationId xmlns:p14="http://schemas.microsoft.com/office/powerpoint/2010/main" val="10164842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9F807F-3536-5A04-EA1A-DB32DC7D173B}"/>
              </a:ext>
            </a:extLst>
          </p:cNvPr>
          <p:cNvSpPr>
            <a:spLocks noGrp="1"/>
          </p:cNvSpPr>
          <p:nvPr>
            <p:ph type="title"/>
          </p:nvPr>
        </p:nvSpPr>
        <p:spPr/>
        <p:txBody>
          <a:bodyPr/>
          <a:lstStyle/>
          <a:p>
            <a:r>
              <a:rPr lang="en-US" dirty="0"/>
              <a:t>Maximum Elevation</a:t>
            </a:r>
          </a:p>
        </p:txBody>
      </p:sp>
      <p:sp>
        <p:nvSpPr>
          <p:cNvPr id="3" name="Content Placeholder 2">
            <a:extLst>
              <a:ext uri="{FF2B5EF4-FFF2-40B4-BE49-F238E27FC236}">
                <a16:creationId xmlns:a16="http://schemas.microsoft.com/office/drawing/2014/main" id="{C8C9A683-0BC2-C1EC-822F-02EB37DC9B8D}"/>
              </a:ext>
            </a:extLst>
          </p:cNvPr>
          <p:cNvSpPr>
            <a:spLocks noGrp="1"/>
          </p:cNvSpPr>
          <p:nvPr>
            <p:ph idx="1"/>
          </p:nvPr>
        </p:nvSpPr>
        <p:spPr>
          <a:xfrm>
            <a:off x="838200" y="1825625"/>
            <a:ext cx="6506817" cy="4351338"/>
          </a:xfrm>
        </p:spPr>
        <p:txBody>
          <a:bodyPr/>
          <a:lstStyle/>
          <a:p>
            <a:r>
              <a:rPr lang="en-US" dirty="0"/>
              <a:t>Daily Elevation Pattern Paired Data</a:t>
            </a:r>
          </a:p>
          <a:p>
            <a:r>
              <a:rPr lang="en-US" dirty="0"/>
              <a:t>Top zone should cover entire range of elevations and dates</a:t>
            </a:r>
          </a:p>
          <a:p>
            <a:r>
              <a:rPr lang="en-US" dirty="0"/>
              <a:t>Curve does not need to be defined for every day of the year</a:t>
            </a:r>
          </a:p>
          <a:p>
            <a:pPr lvl="1"/>
            <a:r>
              <a:rPr lang="en-US" dirty="0"/>
              <a:t>If nothing defined, zone will not be used for that day</a:t>
            </a:r>
          </a:p>
        </p:txBody>
      </p:sp>
      <p:pic>
        <p:nvPicPr>
          <p:cNvPr id="5" name="Picture 4">
            <a:extLst>
              <a:ext uri="{FF2B5EF4-FFF2-40B4-BE49-F238E27FC236}">
                <a16:creationId xmlns:a16="http://schemas.microsoft.com/office/drawing/2014/main" id="{AEB06E11-13E6-5A37-497D-59D5AA2A2EC0}"/>
              </a:ext>
            </a:extLst>
          </p:cNvPr>
          <p:cNvPicPr>
            <a:picLocks noChangeAspect="1"/>
          </p:cNvPicPr>
          <p:nvPr/>
        </p:nvPicPr>
        <p:blipFill>
          <a:blip r:embed="rId3"/>
          <a:stretch>
            <a:fillRect/>
          </a:stretch>
        </p:blipFill>
        <p:spPr>
          <a:xfrm>
            <a:off x="8256934" y="3627782"/>
            <a:ext cx="3657600" cy="3146797"/>
          </a:xfrm>
          <a:prstGeom prst="rect">
            <a:avLst/>
          </a:prstGeom>
        </p:spPr>
      </p:pic>
      <p:pic>
        <p:nvPicPr>
          <p:cNvPr id="7" name="Picture 6">
            <a:extLst>
              <a:ext uri="{FF2B5EF4-FFF2-40B4-BE49-F238E27FC236}">
                <a16:creationId xmlns:a16="http://schemas.microsoft.com/office/drawing/2014/main" id="{52084205-A470-ABDD-7B7E-CEB5F6D9C58E}"/>
              </a:ext>
            </a:extLst>
          </p:cNvPr>
          <p:cNvPicPr>
            <a:picLocks noChangeAspect="1"/>
          </p:cNvPicPr>
          <p:nvPr/>
        </p:nvPicPr>
        <p:blipFill>
          <a:blip r:embed="rId4"/>
          <a:stretch>
            <a:fillRect/>
          </a:stretch>
        </p:blipFill>
        <p:spPr>
          <a:xfrm>
            <a:off x="8256934" y="313055"/>
            <a:ext cx="3657600" cy="3146798"/>
          </a:xfrm>
          <a:prstGeom prst="rect">
            <a:avLst/>
          </a:prstGeom>
        </p:spPr>
      </p:pic>
      <p:sp>
        <p:nvSpPr>
          <p:cNvPr id="8" name="TextBox 7">
            <a:extLst>
              <a:ext uri="{FF2B5EF4-FFF2-40B4-BE49-F238E27FC236}">
                <a16:creationId xmlns:a16="http://schemas.microsoft.com/office/drawing/2014/main" id="{6BD67F7A-4C47-5D2A-8E37-29982158F927}"/>
              </a:ext>
            </a:extLst>
          </p:cNvPr>
          <p:cNvSpPr txBox="1"/>
          <p:nvPr/>
        </p:nvSpPr>
        <p:spPr>
          <a:xfrm>
            <a:off x="8857182" y="805156"/>
            <a:ext cx="2457104" cy="646331"/>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Schedule A Non-Growing Season</a:t>
            </a:r>
          </a:p>
        </p:txBody>
      </p:sp>
      <p:sp>
        <p:nvSpPr>
          <p:cNvPr id="9" name="TextBox 8">
            <a:extLst>
              <a:ext uri="{FF2B5EF4-FFF2-40B4-BE49-F238E27FC236}">
                <a16:creationId xmlns:a16="http://schemas.microsoft.com/office/drawing/2014/main" id="{23715701-3F0D-F34D-691D-0547FEA78352}"/>
              </a:ext>
            </a:extLst>
          </p:cNvPr>
          <p:cNvSpPr txBox="1"/>
          <p:nvPr/>
        </p:nvSpPr>
        <p:spPr>
          <a:xfrm>
            <a:off x="8996329" y="4105234"/>
            <a:ext cx="2178809" cy="646331"/>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Schedule A Growing Season</a:t>
            </a:r>
          </a:p>
        </p:txBody>
      </p:sp>
    </p:spTree>
    <p:extLst>
      <p:ext uri="{BB962C8B-B14F-4D97-AF65-F5344CB8AC3E}">
        <p14:creationId xmlns:p14="http://schemas.microsoft.com/office/powerpoint/2010/main" val="23856919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E1A40A2-4562-237D-5C51-8E6B195FB022}"/>
              </a:ext>
            </a:extLst>
          </p:cNvPr>
          <p:cNvSpPr>
            <a:spLocks noGrp="1"/>
          </p:cNvSpPr>
          <p:nvPr>
            <p:ph type="title"/>
          </p:nvPr>
        </p:nvSpPr>
        <p:spPr>
          <a:xfrm>
            <a:off x="443132" y="310783"/>
            <a:ext cx="10515600" cy="451357"/>
          </a:xfrm>
        </p:spPr>
        <p:txBody>
          <a:bodyPr>
            <a:normAutofit fontScale="90000"/>
          </a:bodyPr>
          <a:lstStyle/>
          <a:p>
            <a:r>
              <a:rPr lang="en-US" dirty="0"/>
              <a:t>Storage Objective (Guide Curve)</a:t>
            </a:r>
          </a:p>
        </p:txBody>
      </p:sp>
      <p:sp>
        <p:nvSpPr>
          <p:cNvPr id="3" name="Content Placeholder 2">
            <a:extLst>
              <a:ext uri="{FF2B5EF4-FFF2-40B4-BE49-F238E27FC236}">
                <a16:creationId xmlns:a16="http://schemas.microsoft.com/office/drawing/2014/main" id="{F77338E2-0B84-A380-1042-E89E10666C22}"/>
              </a:ext>
            </a:extLst>
          </p:cNvPr>
          <p:cNvSpPr>
            <a:spLocks noGrp="1"/>
          </p:cNvSpPr>
          <p:nvPr>
            <p:ph idx="1"/>
          </p:nvPr>
        </p:nvSpPr>
        <p:spPr>
          <a:xfrm>
            <a:off x="526143" y="1111005"/>
            <a:ext cx="5443330" cy="4351338"/>
          </a:xfrm>
        </p:spPr>
        <p:txBody>
          <a:bodyPr>
            <a:normAutofit lnSpcReduction="10000"/>
          </a:bodyPr>
          <a:lstStyle/>
          <a:p>
            <a:r>
              <a:rPr lang="en-US" dirty="0"/>
              <a:t>For every day of the year, what is the desired storage?</a:t>
            </a:r>
          </a:p>
          <a:p>
            <a:r>
              <a:rPr lang="en-US" dirty="0"/>
              <a:t>Currently able to be defined for each zone</a:t>
            </a:r>
          </a:p>
          <a:p>
            <a:pPr lvl="1"/>
            <a:r>
              <a:rPr lang="en-US" dirty="0"/>
              <a:t>May change to a single guide curve for the Dam in the future</a:t>
            </a:r>
          </a:p>
          <a:p>
            <a:pPr lvl="1"/>
            <a:r>
              <a:rPr lang="en-US" dirty="0"/>
              <a:t>Recommend using only one for all zones unless you have really specific needs</a:t>
            </a:r>
          </a:p>
          <a:p>
            <a:r>
              <a:rPr lang="en-US" dirty="0"/>
              <a:t>Interpolates between points</a:t>
            </a:r>
          </a:p>
          <a:p>
            <a:r>
              <a:rPr lang="en-US" dirty="0"/>
              <a:t>Needs to cover entire year</a:t>
            </a:r>
          </a:p>
          <a:p>
            <a:endParaRPr lang="en-US" dirty="0"/>
          </a:p>
        </p:txBody>
      </p:sp>
      <p:grpSp>
        <p:nvGrpSpPr>
          <p:cNvPr id="4" name="Group 3">
            <a:extLst>
              <a:ext uri="{FF2B5EF4-FFF2-40B4-BE49-F238E27FC236}">
                <a16:creationId xmlns:a16="http://schemas.microsoft.com/office/drawing/2014/main" id="{F18FFD2E-551A-803B-1256-B2C9B766FD93}"/>
              </a:ext>
            </a:extLst>
          </p:cNvPr>
          <p:cNvGrpSpPr/>
          <p:nvPr/>
        </p:nvGrpSpPr>
        <p:grpSpPr>
          <a:xfrm>
            <a:off x="7932057" y="536462"/>
            <a:ext cx="4259943" cy="3464832"/>
            <a:chOff x="6668191" y="1825625"/>
            <a:chExt cx="5523809" cy="4752381"/>
          </a:xfrm>
        </p:grpSpPr>
        <p:pic>
          <p:nvPicPr>
            <p:cNvPr id="5" name="Picture 4">
              <a:extLst>
                <a:ext uri="{FF2B5EF4-FFF2-40B4-BE49-F238E27FC236}">
                  <a16:creationId xmlns:a16="http://schemas.microsoft.com/office/drawing/2014/main" id="{094751CB-3FD7-C6A6-6F0D-ECFF508FC347}"/>
                </a:ext>
              </a:extLst>
            </p:cNvPr>
            <p:cNvPicPr>
              <a:picLocks noChangeAspect="1"/>
            </p:cNvPicPr>
            <p:nvPr/>
          </p:nvPicPr>
          <p:blipFill>
            <a:blip r:embed="rId2"/>
            <a:stretch>
              <a:fillRect/>
            </a:stretch>
          </p:blipFill>
          <p:spPr>
            <a:xfrm>
              <a:off x="6668191" y="1825625"/>
              <a:ext cx="5523809" cy="4752381"/>
            </a:xfrm>
            <a:prstGeom prst="rect">
              <a:avLst/>
            </a:prstGeom>
          </p:spPr>
        </p:pic>
        <p:sp>
          <p:nvSpPr>
            <p:cNvPr id="6" name="TextBox 5">
              <a:extLst>
                <a:ext uri="{FF2B5EF4-FFF2-40B4-BE49-F238E27FC236}">
                  <a16:creationId xmlns:a16="http://schemas.microsoft.com/office/drawing/2014/main" id="{F057E05E-8AEC-BA3E-03DA-554E949EBD1A}"/>
                </a:ext>
              </a:extLst>
            </p:cNvPr>
            <p:cNvSpPr txBox="1"/>
            <p:nvPr/>
          </p:nvSpPr>
          <p:spPr>
            <a:xfrm>
              <a:off x="8018739" y="3327912"/>
              <a:ext cx="1411356" cy="369332"/>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Flood Pool</a:t>
              </a:r>
            </a:p>
          </p:txBody>
        </p:sp>
        <p:sp>
          <p:nvSpPr>
            <p:cNvPr id="7" name="TextBox 6">
              <a:extLst>
                <a:ext uri="{FF2B5EF4-FFF2-40B4-BE49-F238E27FC236}">
                  <a16:creationId xmlns:a16="http://schemas.microsoft.com/office/drawing/2014/main" id="{97A41FC2-D3B6-C3C4-4959-19EF6DF605FA}"/>
                </a:ext>
              </a:extLst>
            </p:cNvPr>
            <p:cNvSpPr txBox="1"/>
            <p:nvPr/>
          </p:nvSpPr>
          <p:spPr>
            <a:xfrm>
              <a:off x="9430095" y="5199531"/>
              <a:ext cx="2325487" cy="369332"/>
            </a:xfrm>
            <a:prstGeom prst="rect">
              <a:avLst/>
            </a:prstGeom>
            <a:solidFill>
              <a:srgbClr val="FFFFFF">
                <a:alpha val="50196"/>
              </a:srgbClr>
            </a:solidFill>
          </p:spPr>
          <p:txBody>
            <a:bodyPr wrap="square" rtlCol="0">
              <a:spAutoFit/>
            </a:bodyPr>
            <a:lstStyle/>
            <a:p>
              <a:pPr algn="ctr"/>
              <a:r>
                <a:rPr lang="en-US" b="1" dirty="0">
                  <a:effectLst>
                    <a:outerShdw blurRad="38100" dist="38100" dir="2700000" algn="tl">
                      <a:srgbClr val="000000">
                        <a:alpha val="43137"/>
                      </a:srgbClr>
                    </a:outerShdw>
                  </a:effectLst>
                  <a:latin typeface="Lato" panose="020F0502020204030203" pitchFamily="34" charset="0"/>
                </a:rPr>
                <a:t>Conservation Pool</a:t>
              </a:r>
            </a:p>
          </p:txBody>
        </p:sp>
      </p:grpSp>
      <p:pic>
        <p:nvPicPr>
          <p:cNvPr id="8" name="Picture 7">
            <a:extLst>
              <a:ext uri="{FF2B5EF4-FFF2-40B4-BE49-F238E27FC236}">
                <a16:creationId xmlns:a16="http://schemas.microsoft.com/office/drawing/2014/main" id="{EE2D6E47-9523-045B-14BA-D6C80A9D5FCE}"/>
              </a:ext>
            </a:extLst>
          </p:cNvPr>
          <p:cNvPicPr>
            <a:picLocks noChangeAspect="1"/>
          </p:cNvPicPr>
          <p:nvPr/>
        </p:nvPicPr>
        <p:blipFill>
          <a:blip r:embed="rId3"/>
          <a:stretch>
            <a:fillRect/>
          </a:stretch>
        </p:blipFill>
        <p:spPr>
          <a:xfrm>
            <a:off x="6567714" y="4109605"/>
            <a:ext cx="5624286" cy="2705476"/>
          </a:xfrm>
          <a:prstGeom prst="rect">
            <a:avLst/>
          </a:prstGeom>
        </p:spPr>
      </p:pic>
    </p:spTree>
    <p:extLst>
      <p:ext uri="{BB962C8B-B14F-4D97-AF65-F5344CB8AC3E}">
        <p14:creationId xmlns:p14="http://schemas.microsoft.com/office/powerpoint/2010/main" val="273964272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D8AD29-8327-2C6C-C117-AD08A9544F61}"/>
              </a:ext>
            </a:extLst>
          </p:cNvPr>
          <p:cNvSpPr>
            <a:spLocks noGrp="1"/>
          </p:cNvSpPr>
          <p:nvPr>
            <p:ph type="title"/>
          </p:nvPr>
        </p:nvSpPr>
        <p:spPr/>
        <p:txBody>
          <a:bodyPr/>
          <a:lstStyle/>
          <a:p>
            <a:r>
              <a:rPr lang="en-US" dirty="0"/>
              <a:t>Rules</a:t>
            </a:r>
          </a:p>
        </p:txBody>
      </p:sp>
      <p:pic>
        <p:nvPicPr>
          <p:cNvPr id="5" name="Picture 4">
            <a:extLst>
              <a:ext uri="{FF2B5EF4-FFF2-40B4-BE49-F238E27FC236}">
                <a16:creationId xmlns:a16="http://schemas.microsoft.com/office/drawing/2014/main" id="{93B29916-30F7-05AB-5230-DB422C16F4A0}"/>
              </a:ext>
            </a:extLst>
          </p:cNvPr>
          <p:cNvPicPr>
            <a:picLocks noChangeAspect="1"/>
          </p:cNvPicPr>
          <p:nvPr/>
        </p:nvPicPr>
        <p:blipFill>
          <a:blip r:embed="rId3"/>
          <a:stretch>
            <a:fillRect/>
          </a:stretch>
        </p:blipFill>
        <p:spPr>
          <a:xfrm>
            <a:off x="5134132" y="1365802"/>
            <a:ext cx="6952126" cy="4811161"/>
          </a:xfrm>
          <a:prstGeom prst="rect">
            <a:avLst/>
          </a:prstGeom>
        </p:spPr>
      </p:pic>
      <p:sp>
        <p:nvSpPr>
          <p:cNvPr id="3" name="Content Placeholder 2">
            <a:extLst>
              <a:ext uri="{FF2B5EF4-FFF2-40B4-BE49-F238E27FC236}">
                <a16:creationId xmlns:a16="http://schemas.microsoft.com/office/drawing/2014/main" id="{245823AD-B723-BB67-3658-D75135349AB9}"/>
              </a:ext>
            </a:extLst>
          </p:cNvPr>
          <p:cNvSpPr>
            <a:spLocks noGrp="1"/>
          </p:cNvSpPr>
          <p:nvPr>
            <p:ph idx="1"/>
          </p:nvPr>
        </p:nvSpPr>
        <p:spPr>
          <a:xfrm>
            <a:off x="1205459" y="1825625"/>
            <a:ext cx="3928672" cy="4351338"/>
          </a:xfrm>
        </p:spPr>
        <p:txBody>
          <a:bodyPr/>
          <a:lstStyle/>
          <a:p>
            <a:r>
              <a:rPr lang="en-US" dirty="0"/>
              <a:t>Added via Zone</a:t>
            </a:r>
          </a:p>
          <a:p>
            <a:r>
              <a:rPr lang="en-US" dirty="0"/>
              <a:t>Rules are specific to a single zone</a:t>
            </a:r>
          </a:p>
        </p:txBody>
      </p:sp>
    </p:spTree>
    <p:extLst>
      <p:ext uri="{BB962C8B-B14F-4D97-AF65-F5344CB8AC3E}">
        <p14:creationId xmlns:p14="http://schemas.microsoft.com/office/powerpoint/2010/main" val="324083609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591D50-338D-1690-BCFA-64FD88A341DA}"/>
              </a:ext>
            </a:extLst>
          </p:cNvPr>
          <p:cNvSpPr>
            <a:spLocks noGrp="1"/>
          </p:cNvSpPr>
          <p:nvPr>
            <p:ph type="title"/>
          </p:nvPr>
        </p:nvSpPr>
        <p:spPr/>
        <p:txBody>
          <a:bodyPr/>
          <a:lstStyle/>
          <a:p>
            <a:r>
              <a:rPr lang="en-US" dirty="0"/>
              <a:t>Rule Types (10)</a:t>
            </a:r>
          </a:p>
        </p:txBody>
      </p:sp>
      <p:graphicFrame>
        <p:nvGraphicFramePr>
          <p:cNvPr id="4" name="Table 4">
            <a:extLst>
              <a:ext uri="{FF2B5EF4-FFF2-40B4-BE49-F238E27FC236}">
                <a16:creationId xmlns:a16="http://schemas.microsoft.com/office/drawing/2014/main" id="{EB60F73C-B416-4505-F33E-18F5D35A4E65}"/>
              </a:ext>
            </a:extLst>
          </p:cNvPr>
          <p:cNvGraphicFramePr>
            <a:graphicFrameLocks noGrp="1"/>
          </p:cNvGraphicFramePr>
          <p:nvPr>
            <p:ph idx="1"/>
            <p:extLst>
              <p:ext uri="{D42A27DB-BD31-4B8C-83A1-F6EECF244321}">
                <p14:modId xmlns:p14="http://schemas.microsoft.com/office/powerpoint/2010/main" val="3521254808"/>
              </p:ext>
            </p:extLst>
          </p:nvPr>
        </p:nvGraphicFramePr>
        <p:xfrm>
          <a:off x="838200" y="1825625"/>
          <a:ext cx="10812693" cy="2286000"/>
        </p:xfrm>
        <a:graphic>
          <a:graphicData uri="http://schemas.openxmlformats.org/drawingml/2006/table">
            <a:tbl>
              <a:tblPr firstRow="1" bandRow="1">
                <a:tableStyleId>{5C22544A-7EE6-4342-B048-85BDC9FD1C3A}</a:tableStyleId>
              </a:tblPr>
              <a:tblGrid>
                <a:gridCol w="2531724">
                  <a:extLst>
                    <a:ext uri="{9D8B030D-6E8A-4147-A177-3AD203B41FA5}">
                      <a16:colId xmlns:a16="http://schemas.microsoft.com/office/drawing/2014/main" val="1070773275"/>
                    </a:ext>
                  </a:extLst>
                </a:gridCol>
                <a:gridCol w="2599361">
                  <a:extLst>
                    <a:ext uri="{9D8B030D-6E8A-4147-A177-3AD203B41FA5}">
                      <a16:colId xmlns:a16="http://schemas.microsoft.com/office/drawing/2014/main" val="1360177557"/>
                    </a:ext>
                  </a:extLst>
                </a:gridCol>
                <a:gridCol w="5681608">
                  <a:extLst>
                    <a:ext uri="{9D8B030D-6E8A-4147-A177-3AD203B41FA5}">
                      <a16:colId xmlns:a16="http://schemas.microsoft.com/office/drawing/2014/main" val="2424635042"/>
                    </a:ext>
                  </a:extLst>
                </a:gridCol>
              </a:tblGrid>
              <a:tr h="370840">
                <a:tc>
                  <a:txBody>
                    <a:bodyPr/>
                    <a:lstStyle/>
                    <a:p>
                      <a:r>
                        <a:rPr lang="en-US" sz="2000" dirty="0">
                          <a:latin typeface="Lato" panose="020F0502020204030203" pitchFamily="34" charset="0"/>
                        </a:rPr>
                        <a:t>Type</a:t>
                      </a:r>
                    </a:p>
                  </a:txBody>
                  <a:tcPr/>
                </a:tc>
                <a:tc>
                  <a:txBody>
                    <a:bodyPr/>
                    <a:lstStyle/>
                    <a:p>
                      <a:r>
                        <a:rPr lang="en-US" sz="2000" dirty="0">
                          <a:latin typeface="Lato" panose="020F0502020204030203" pitchFamily="34" charset="0"/>
                        </a:rPr>
                        <a:t>Limits</a:t>
                      </a:r>
                    </a:p>
                  </a:txBody>
                  <a:tcPr/>
                </a:tc>
                <a:tc>
                  <a:txBody>
                    <a:bodyPr/>
                    <a:lstStyle/>
                    <a:p>
                      <a:r>
                        <a:rPr lang="en-US" sz="2000" dirty="0">
                          <a:latin typeface="Lato" panose="020F0502020204030203" pitchFamily="34" charset="0"/>
                        </a:rPr>
                        <a:t>Operation</a:t>
                      </a:r>
                    </a:p>
                  </a:txBody>
                  <a:tcPr/>
                </a:tc>
                <a:extLst>
                  <a:ext uri="{0D108BD9-81ED-4DB2-BD59-A6C34878D82A}">
                    <a16:rowId xmlns:a16="http://schemas.microsoft.com/office/drawing/2014/main" val="1434151011"/>
                  </a:ext>
                </a:extLst>
              </a:tr>
              <a:tr h="370840">
                <a:tc>
                  <a:txBody>
                    <a:bodyPr/>
                    <a:lstStyle/>
                    <a:p>
                      <a:r>
                        <a:rPr lang="en-US" sz="2000" dirty="0">
                          <a:latin typeface="Lato" panose="020F0502020204030203" pitchFamily="34" charset="0"/>
                        </a:rPr>
                        <a:t>Main Release</a:t>
                      </a:r>
                    </a:p>
                  </a:txBody>
                  <a:tcPr/>
                </a:tc>
                <a:tc>
                  <a:txBody>
                    <a:bodyPr/>
                    <a:lstStyle/>
                    <a:p>
                      <a:r>
                        <a:rPr lang="en-US" sz="2000" dirty="0">
                          <a:latin typeface="Lato" panose="020F0502020204030203" pitchFamily="34" charset="0"/>
                        </a:rPr>
                        <a:t>Min, Max, Specified</a:t>
                      </a:r>
                    </a:p>
                  </a:txBody>
                  <a:tcPr/>
                </a:tc>
                <a:tc>
                  <a:txBody>
                    <a:bodyPr/>
                    <a:lstStyle/>
                    <a:p>
                      <a:r>
                        <a:rPr lang="en-US" sz="2000" dirty="0">
                          <a:latin typeface="Lato" panose="020F0502020204030203" pitchFamily="34" charset="0"/>
                        </a:rPr>
                        <a:t>Sets a target for releases in the main direction</a:t>
                      </a:r>
                    </a:p>
                  </a:txBody>
                  <a:tcPr/>
                </a:tc>
                <a:extLst>
                  <a:ext uri="{0D108BD9-81ED-4DB2-BD59-A6C34878D82A}">
                    <a16:rowId xmlns:a16="http://schemas.microsoft.com/office/drawing/2014/main" val="1263293333"/>
                  </a:ext>
                </a:extLst>
              </a:tr>
              <a:tr h="370840">
                <a:tc>
                  <a:txBody>
                    <a:bodyPr/>
                    <a:lstStyle/>
                    <a:p>
                      <a:r>
                        <a:rPr lang="en-US" sz="2000" dirty="0">
                          <a:latin typeface="Lato" panose="020F0502020204030203" pitchFamily="34" charset="0"/>
                        </a:rPr>
                        <a:t>Auxiliary Release</a:t>
                      </a:r>
                    </a:p>
                  </a:txBody>
                  <a:tcPr/>
                </a:tc>
                <a:tc>
                  <a:txBody>
                    <a:bodyPr/>
                    <a:lstStyle/>
                    <a:p>
                      <a:r>
                        <a:rPr lang="en-US" sz="2000" dirty="0">
                          <a:latin typeface="Lato" panose="020F0502020204030203" pitchFamily="34" charset="0"/>
                        </a:rPr>
                        <a:t>Min, Max, Specified</a:t>
                      </a:r>
                    </a:p>
                  </a:txBody>
                  <a:tcPr/>
                </a:tc>
                <a:tc>
                  <a:txBody>
                    <a:bodyPr/>
                    <a:lstStyle/>
                    <a:p>
                      <a:r>
                        <a:rPr lang="en-US" sz="2000" dirty="0">
                          <a:latin typeface="Lato" panose="020F0502020204030203" pitchFamily="34" charset="0"/>
                        </a:rPr>
                        <a:t>Sets a target for releases in the auxiliary direction</a:t>
                      </a:r>
                    </a:p>
                  </a:txBody>
                  <a:tcPr/>
                </a:tc>
                <a:extLst>
                  <a:ext uri="{0D108BD9-81ED-4DB2-BD59-A6C34878D82A}">
                    <a16:rowId xmlns:a16="http://schemas.microsoft.com/office/drawing/2014/main" val="3514817899"/>
                  </a:ext>
                </a:extLst>
              </a:tr>
              <a:tr h="370840">
                <a:tc>
                  <a:txBody>
                    <a:bodyPr/>
                    <a:lstStyle/>
                    <a:p>
                      <a:r>
                        <a:rPr lang="en-US" sz="2000" dirty="0">
                          <a:latin typeface="Lato" panose="020F0502020204030203" pitchFamily="34" charset="0"/>
                        </a:rPr>
                        <a:t>Downstream Flow</a:t>
                      </a:r>
                      <a:r>
                        <a:rPr lang="en-US" sz="2000" dirty="0">
                          <a:solidFill>
                            <a:srgbClr val="C00000"/>
                          </a:solidFill>
                          <a:latin typeface="Lato" panose="020F0502020204030203" pitchFamily="34" charset="0"/>
                        </a:rPr>
                        <a:t>*</a:t>
                      </a:r>
                    </a:p>
                  </a:txBody>
                  <a:tcPr/>
                </a:tc>
                <a:tc>
                  <a:txBody>
                    <a:bodyPr/>
                    <a:lstStyle/>
                    <a:p>
                      <a:r>
                        <a:rPr lang="en-US" sz="2000" dirty="0">
                          <a:latin typeface="Lato" panose="020F0502020204030203" pitchFamily="34" charset="0"/>
                        </a:rPr>
                        <a:t>Min, Max, Specified</a:t>
                      </a:r>
                    </a:p>
                  </a:txBody>
                  <a:tcPr/>
                </a:tc>
                <a:tc>
                  <a:txBody>
                    <a:bodyPr/>
                    <a:lstStyle/>
                    <a:p>
                      <a:r>
                        <a:rPr lang="en-US" sz="2000" dirty="0">
                          <a:latin typeface="Lato" panose="020F0502020204030203" pitchFamily="34" charset="0"/>
                        </a:rPr>
                        <a:t>Sets a target for an element downstream</a:t>
                      </a:r>
                    </a:p>
                  </a:txBody>
                  <a:tcPr/>
                </a:tc>
                <a:extLst>
                  <a:ext uri="{0D108BD9-81ED-4DB2-BD59-A6C34878D82A}">
                    <a16:rowId xmlns:a16="http://schemas.microsoft.com/office/drawing/2014/main" val="2755959477"/>
                  </a:ext>
                </a:extLst>
              </a:tr>
              <a:tr h="370840">
                <a:tc>
                  <a:txBody>
                    <a:bodyPr/>
                    <a:lstStyle/>
                    <a:p>
                      <a:r>
                        <a:rPr lang="en-US" sz="2000" dirty="0">
                          <a:latin typeface="Lato" panose="020F0502020204030203" pitchFamily="34" charset="0"/>
                        </a:rPr>
                        <a:t>Rate of Flow Change</a:t>
                      </a:r>
                    </a:p>
                  </a:txBody>
                  <a:tcPr/>
                </a:tc>
                <a:tc>
                  <a:txBody>
                    <a:bodyPr/>
                    <a:lstStyle/>
                    <a:p>
                      <a:r>
                        <a:rPr lang="en-US" sz="2000" dirty="0">
                          <a:latin typeface="Lato" panose="020F0502020204030203" pitchFamily="34" charset="0"/>
                        </a:rPr>
                        <a:t>Max</a:t>
                      </a:r>
                    </a:p>
                  </a:txBody>
                  <a:tcPr/>
                </a:tc>
                <a:tc>
                  <a:txBody>
                    <a:bodyPr/>
                    <a:lstStyle/>
                    <a:p>
                      <a:r>
                        <a:rPr lang="en-US" sz="2000" dirty="0">
                          <a:latin typeface="Lato" panose="020F0502020204030203" pitchFamily="34" charset="0"/>
                        </a:rPr>
                        <a:t>Limits how much releases can change per each time</a:t>
                      </a:r>
                    </a:p>
                  </a:txBody>
                  <a:tcPr/>
                </a:tc>
                <a:extLst>
                  <a:ext uri="{0D108BD9-81ED-4DB2-BD59-A6C34878D82A}">
                    <a16:rowId xmlns:a16="http://schemas.microsoft.com/office/drawing/2014/main" val="211028530"/>
                  </a:ext>
                </a:extLst>
              </a:tr>
            </a:tbl>
          </a:graphicData>
        </a:graphic>
      </p:graphicFrame>
      <p:sp>
        <p:nvSpPr>
          <p:cNvPr id="5" name="TextBox 4">
            <a:extLst>
              <a:ext uri="{FF2B5EF4-FFF2-40B4-BE49-F238E27FC236}">
                <a16:creationId xmlns:a16="http://schemas.microsoft.com/office/drawing/2014/main" id="{DDA57D5C-06CD-73F0-667B-A570B546F6A8}"/>
              </a:ext>
            </a:extLst>
          </p:cNvPr>
          <p:cNvSpPr txBox="1"/>
          <p:nvPr/>
        </p:nvSpPr>
        <p:spPr>
          <a:xfrm>
            <a:off x="6750120" y="6092765"/>
            <a:ext cx="4458985" cy="400110"/>
          </a:xfrm>
          <a:prstGeom prst="rect">
            <a:avLst/>
          </a:prstGeom>
          <a:noFill/>
        </p:spPr>
        <p:txBody>
          <a:bodyPr wrap="square" rtlCol="0">
            <a:spAutoFit/>
          </a:bodyPr>
          <a:lstStyle/>
          <a:p>
            <a:r>
              <a:rPr lang="en-US" sz="2000" b="1" dirty="0">
                <a:solidFill>
                  <a:srgbClr val="C00000"/>
                </a:solidFill>
                <a:effectLst>
                  <a:outerShdw blurRad="38100" dist="38100" dir="2700000" algn="tl">
                    <a:srgbClr val="000000">
                      <a:alpha val="43137"/>
                    </a:srgbClr>
                  </a:outerShdw>
                </a:effectLst>
                <a:latin typeface="Lato" panose="020F0502020204030203" pitchFamily="34" charset="0"/>
              </a:rPr>
              <a:t>*requires iterative trial releases</a:t>
            </a:r>
          </a:p>
        </p:txBody>
      </p:sp>
    </p:spTree>
    <p:extLst>
      <p:ext uri="{BB962C8B-B14F-4D97-AF65-F5344CB8AC3E}">
        <p14:creationId xmlns:p14="http://schemas.microsoft.com/office/powerpoint/2010/main" val="377025765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ED028F6D-1FF2-4F5B-B293-5A4CA4D478B8}"/>
              </a:ext>
            </a:extLst>
          </p:cNvPr>
          <p:cNvSpPr>
            <a:spLocks noGrp="1"/>
          </p:cNvSpPr>
          <p:nvPr>
            <p:ph type="title"/>
          </p:nvPr>
        </p:nvSpPr>
        <p:spPr/>
        <p:txBody>
          <a:bodyPr/>
          <a:lstStyle/>
          <a:p>
            <a:r>
              <a:rPr lang="en-US" dirty="0"/>
              <a:t>Reservoir Element Overview</a:t>
            </a:r>
          </a:p>
        </p:txBody>
      </p:sp>
      <p:sp>
        <p:nvSpPr>
          <p:cNvPr id="5" name="Text Placeholder 4">
            <a:extLst>
              <a:ext uri="{FF2B5EF4-FFF2-40B4-BE49-F238E27FC236}">
                <a16:creationId xmlns:a16="http://schemas.microsoft.com/office/drawing/2014/main" id="{D1B0591B-8AC7-4D45-BD05-CCE206EE2512}"/>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33953506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FCC22E-9071-4834-971E-834FA6656EF3}"/>
              </a:ext>
            </a:extLst>
          </p:cNvPr>
          <p:cNvSpPr>
            <a:spLocks noGrp="1"/>
          </p:cNvSpPr>
          <p:nvPr>
            <p:ph type="title"/>
          </p:nvPr>
        </p:nvSpPr>
        <p:spPr/>
        <p:txBody>
          <a:bodyPr/>
          <a:lstStyle/>
          <a:p>
            <a:r>
              <a:rPr lang="en-US" dirty="0"/>
              <a:t>Rules</a:t>
            </a:r>
          </a:p>
        </p:txBody>
      </p:sp>
      <p:sp>
        <p:nvSpPr>
          <p:cNvPr id="3" name="Content Placeholder 2">
            <a:extLst>
              <a:ext uri="{FF2B5EF4-FFF2-40B4-BE49-F238E27FC236}">
                <a16:creationId xmlns:a16="http://schemas.microsoft.com/office/drawing/2014/main" id="{4C346077-BF67-591E-B995-33B42B6511C9}"/>
              </a:ext>
            </a:extLst>
          </p:cNvPr>
          <p:cNvSpPr>
            <a:spLocks noGrp="1"/>
          </p:cNvSpPr>
          <p:nvPr>
            <p:ph idx="1"/>
          </p:nvPr>
        </p:nvSpPr>
        <p:spPr>
          <a:xfrm>
            <a:off x="838200" y="1825625"/>
            <a:ext cx="5447619" cy="4351338"/>
          </a:xfrm>
        </p:spPr>
        <p:txBody>
          <a:bodyPr/>
          <a:lstStyle/>
          <a:p>
            <a:r>
              <a:rPr lang="en-US" dirty="0"/>
              <a:t>No limit to what you can specify</a:t>
            </a:r>
          </a:p>
          <a:p>
            <a:r>
              <a:rPr lang="en-US" dirty="0"/>
              <a:t>Try not to make them conflict</a:t>
            </a:r>
          </a:p>
        </p:txBody>
      </p:sp>
      <p:pic>
        <p:nvPicPr>
          <p:cNvPr id="5" name="Picture 4">
            <a:extLst>
              <a:ext uri="{FF2B5EF4-FFF2-40B4-BE49-F238E27FC236}">
                <a16:creationId xmlns:a16="http://schemas.microsoft.com/office/drawing/2014/main" id="{74E923DF-9E76-5FEE-2FB3-ABF24A291BBB}"/>
              </a:ext>
            </a:extLst>
          </p:cNvPr>
          <p:cNvPicPr>
            <a:picLocks noChangeAspect="1"/>
          </p:cNvPicPr>
          <p:nvPr/>
        </p:nvPicPr>
        <p:blipFill>
          <a:blip r:embed="rId3"/>
          <a:stretch>
            <a:fillRect/>
          </a:stretch>
        </p:blipFill>
        <p:spPr>
          <a:xfrm>
            <a:off x="6096000" y="3234158"/>
            <a:ext cx="5943600" cy="1257300"/>
          </a:xfrm>
          <a:prstGeom prst="rect">
            <a:avLst/>
          </a:prstGeom>
        </p:spPr>
      </p:pic>
      <p:pic>
        <p:nvPicPr>
          <p:cNvPr id="7" name="Picture 6">
            <a:extLst>
              <a:ext uri="{FF2B5EF4-FFF2-40B4-BE49-F238E27FC236}">
                <a16:creationId xmlns:a16="http://schemas.microsoft.com/office/drawing/2014/main" id="{570AC00D-E4D6-6474-CD19-EAA21A38B5F6}"/>
              </a:ext>
            </a:extLst>
          </p:cNvPr>
          <p:cNvPicPr>
            <a:picLocks noChangeAspect="1"/>
          </p:cNvPicPr>
          <p:nvPr/>
        </p:nvPicPr>
        <p:blipFill>
          <a:blip r:embed="rId4"/>
          <a:stretch>
            <a:fillRect/>
          </a:stretch>
        </p:blipFill>
        <p:spPr>
          <a:xfrm>
            <a:off x="6096000" y="4819866"/>
            <a:ext cx="5943600" cy="1787236"/>
          </a:xfrm>
          <a:prstGeom prst="rect">
            <a:avLst/>
          </a:prstGeom>
          <a:ln w="76200">
            <a:noFill/>
          </a:ln>
        </p:spPr>
      </p:pic>
      <p:pic>
        <p:nvPicPr>
          <p:cNvPr id="9" name="Picture 8">
            <a:extLst>
              <a:ext uri="{FF2B5EF4-FFF2-40B4-BE49-F238E27FC236}">
                <a16:creationId xmlns:a16="http://schemas.microsoft.com/office/drawing/2014/main" id="{8A04608C-F873-683E-9820-D453C055F366}"/>
              </a:ext>
            </a:extLst>
          </p:cNvPr>
          <p:cNvPicPr>
            <a:picLocks noChangeAspect="1"/>
          </p:cNvPicPr>
          <p:nvPr/>
        </p:nvPicPr>
        <p:blipFill>
          <a:blip r:embed="rId5"/>
          <a:stretch>
            <a:fillRect/>
          </a:stretch>
        </p:blipFill>
        <p:spPr>
          <a:xfrm>
            <a:off x="6591981" y="1724798"/>
            <a:ext cx="5447619" cy="1180952"/>
          </a:xfrm>
          <a:prstGeom prst="rect">
            <a:avLst/>
          </a:prstGeom>
        </p:spPr>
      </p:pic>
    </p:spTree>
    <p:extLst>
      <p:ext uri="{BB962C8B-B14F-4D97-AF65-F5344CB8AC3E}">
        <p14:creationId xmlns:p14="http://schemas.microsoft.com/office/powerpoint/2010/main" val="402223891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AB9B93-79AD-8FB5-C416-F76141DFF3EC}"/>
              </a:ext>
            </a:extLst>
          </p:cNvPr>
          <p:cNvSpPr>
            <a:spLocks noGrp="1"/>
          </p:cNvSpPr>
          <p:nvPr>
            <p:ph type="title"/>
          </p:nvPr>
        </p:nvSpPr>
        <p:spPr/>
        <p:txBody>
          <a:bodyPr/>
          <a:lstStyle/>
          <a:p>
            <a:r>
              <a:rPr lang="en-US" dirty="0"/>
              <a:t>Downstream Controls</a:t>
            </a:r>
          </a:p>
        </p:txBody>
      </p:sp>
      <p:sp>
        <p:nvSpPr>
          <p:cNvPr id="3" name="Content Placeholder 2">
            <a:extLst>
              <a:ext uri="{FF2B5EF4-FFF2-40B4-BE49-F238E27FC236}">
                <a16:creationId xmlns:a16="http://schemas.microsoft.com/office/drawing/2014/main" id="{DBF596BD-BB6A-B6B9-2B41-BE67283A380F}"/>
              </a:ext>
            </a:extLst>
          </p:cNvPr>
          <p:cNvSpPr>
            <a:spLocks noGrp="1"/>
          </p:cNvSpPr>
          <p:nvPr>
            <p:ph idx="1"/>
          </p:nvPr>
        </p:nvSpPr>
        <p:spPr>
          <a:xfrm>
            <a:off x="838200" y="1825625"/>
            <a:ext cx="3853721" cy="4351338"/>
          </a:xfrm>
        </p:spPr>
        <p:txBody>
          <a:bodyPr/>
          <a:lstStyle/>
          <a:p>
            <a:r>
              <a:rPr lang="en-US" dirty="0"/>
              <a:t>Require iterative trial releases</a:t>
            </a:r>
          </a:p>
          <a:p>
            <a:r>
              <a:rPr lang="en-US" dirty="0"/>
              <a:t>Significantly add to simulation time</a:t>
            </a:r>
          </a:p>
          <a:p>
            <a:r>
              <a:rPr lang="en-US" dirty="0"/>
              <a:t>Keep them as simple as possible</a:t>
            </a:r>
          </a:p>
        </p:txBody>
      </p:sp>
      <p:grpSp>
        <p:nvGrpSpPr>
          <p:cNvPr id="7" name="Group 6">
            <a:extLst>
              <a:ext uri="{FF2B5EF4-FFF2-40B4-BE49-F238E27FC236}">
                <a16:creationId xmlns:a16="http://schemas.microsoft.com/office/drawing/2014/main" id="{A85EBCB3-4844-6325-1F37-03E1D898D10F}"/>
              </a:ext>
            </a:extLst>
          </p:cNvPr>
          <p:cNvGrpSpPr/>
          <p:nvPr/>
        </p:nvGrpSpPr>
        <p:grpSpPr>
          <a:xfrm>
            <a:off x="4988621" y="1555261"/>
            <a:ext cx="6561905" cy="4257143"/>
            <a:chOff x="4988621" y="1555261"/>
            <a:chExt cx="6561905" cy="4257143"/>
          </a:xfrm>
        </p:grpSpPr>
        <p:pic>
          <p:nvPicPr>
            <p:cNvPr id="5" name="Picture 4">
              <a:extLst>
                <a:ext uri="{FF2B5EF4-FFF2-40B4-BE49-F238E27FC236}">
                  <a16:creationId xmlns:a16="http://schemas.microsoft.com/office/drawing/2014/main" id="{B2113413-D454-C301-E284-657ECEDE1C5F}"/>
                </a:ext>
              </a:extLst>
            </p:cNvPr>
            <p:cNvPicPr>
              <a:picLocks noChangeAspect="1"/>
            </p:cNvPicPr>
            <p:nvPr/>
          </p:nvPicPr>
          <p:blipFill>
            <a:blip r:embed="rId2"/>
            <a:stretch>
              <a:fillRect/>
            </a:stretch>
          </p:blipFill>
          <p:spPr>
            <a:xfrm>
              <a:off x="4988621" y="1555261"/>
              <a:ext cx="6561905" cy="4257143"/>
            </a:xfrm>
            <a:prstGeom prst="rect">
              <a:avLst/>
            </a:prstGeom>
          </p:spPr>
        </p:pic>
        <p:sp>
          <p:nvSpPr>
            <p:cNvPr id="6" name="Rectangle 5">
              <a:extLst>
                <a:ext uri="{FF2B5EF4-FFF2-40B4-BE49-F238E27FC236}">
                  <a16:creationId xmlns:a16="http://schemas.microsoft.com/office/drawing/2014/main" id="{1048395D-BA14-F7C4-F0CE-7F6B59E53BA1}"/>
                </a:ext>
              </a:extLst>
            </p:cNvPr>
            <p:cNvSpPr/>
            <p:nvPr/>
          </p:nvSpPr>
          <p:spPr>
            <a:xfrm>
              <a:off x="7143750" y="4073525"/>
              <a:ext cx="69850" cy="136525"/>
            </a:xfrm>
            <a:prstGeom prst="rect">
              <a:avLst/>
            </a:prstGeom>
            <a:solidFill>
              <a:srgbClr val="FFFFFF"/>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8" name="Rectangle 7">
            <a:extLst>
              <a:ext uri="{FF2B5EF4-FFF2-40B4-BE49-F238E27FC236}">
                <a16:creationId xmlns:a16="http://schemas.microsoft.com/office/drawing/2014/main" id="{66865AA1-9918-08A4-DBC1-F84B55042680}"/>
              </a:ext>
            </a:extLst>
          </p:cNvPr>
          <p:cNvSpPr/>
          <p:nvPr/>
        </p:nvSpPr>
        <p:spPr>
          <a:xfrm>
            <a:off x="4988621" y="3862387"/>
            <a:ext cx="6561905" cy="569503"/>
          </a:xfrm>
          <a:prstGeom prst="rect">
            <a:avLst/>
          </a:prstGeom>
          <a:noFill/>
          <a:ln w="571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1158760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1386F2-B442-7607-AE99-0F0AE1EA67E3}"/>
              </a:ext>
            </a:extLst>
          </p:cNvPr>
          <p:cNvSpPr>
            <a:spLocks noGrp="1"/>
          </p:cNvSpPr>
          <p:nvPr>
            <p:ph type="title"/>
          </p:nvPr>
        </p:nvSpPr>
        <p:spPr>
          <a:xfrm>
            <a:off x="206826" y="-229961"/>
            <a:ext cx="10515600" cy="1325563"/>
          </a:xfrm>
        </p:spPr>
        <p:txBody>
          <a:bodyPr/>
          <a:lstStyle/>
          <a:p>
            <a:r>
              <a:rPr lang="en-US" dirty="0"/>
              <a:t>Outflow Structures</a:t>
            </a:r>
          </a:p>
        </p:txBody>
      </p:sp>
      <p:sp>
        <p:nvSpPr>
          <p:cNvPr id="3" name="Content Placeholder 2">
            <a:extLst>
              <a:ext uri="{FF2B5EF4-FFF2-40B4-BE49-F238E27FC236}">
                <a16:creationId xmlns:a16="http://schemas.microsoft.com/office/drawing/2014/main" id="{8684F82A-D70A-D900-B160-E79462BE0B4A}"/>
              </a:ext>
            </a:extLst>
          </p:cNvPr>
          <p:cNvSpPr>
            <a:spLocks noGrp="1"/>
          </p:cNvSpPr>
          <p:nvPr>
            <p:ph idx="1"/>
          </p:nvPr>
        </p:nvSpPr>
        <p:spPr>
          <a:xfrm>
            <a:off x="206826" y="1230539"/>
            <a:ext cx="10515600" cy="4351338"/>
          </a:xfrm>
        </p:spPr>
        <p:txBody>
          <a:bodyPr/>
          <a:lstStyle/>
          <a:p>
            <a:r>
              <a:rPr lang="en-US" dirty="0"/>
              <a:t>All features of Outflow Structures method available</a:t>
            </a:r>
          </a:p>
          <a:p>
            <a:r>
              <a:rPr lang="en-US" dirty="0"/>
              <a:t>Only some structures have parts that can be operated</a:t>
            </a:r>
          </a:p>
          <a:p>
            <a:pPr lvl="1"/>
            <a:r>
              <a:rPr lang="en-US" dirty="0"/>
              <a:t>Outlets</a:t>
            </a:r>
          </a:p>
          <a:p>
            <a:pPr lvl="2"/>
            <a:r>
              <a:rPr lang="en-US" dirty="0"/>
              <a:t>General Outlet</a:t>
            </a:r>
          </a:p>
          <a:p>
            <a:pPr lvl="2"/>
            <a:r>
              <a:rPr lang="en-US" dirty="0"/>
              <a:t>Gated Orifice</a:t>
            </a:r>
          </a:p>
          <a:p>
            <a:pPr lvl="1"/>
            <a:r>
              <a:rPr lang="en-US" dirty="0"/>
              <a:t>Broad-Crested and Ogee Spillways</a:t>
            </a:r>
          </a:p>
          <a:p>
            <a:pPr lvl="2"/>
            <a:r>
              <a:rPr lang="en-US" dirty="0"/>
              <a:t>Radial Gates</a:t>
            </a:r>
          </a:p>
          <a:p>
            <a:pPr lvl="2"/>
            <a:r>
              <a:rPr lang="en-US" dirty="0"/>
              <a:t>Sluice Gates</a:t>
            </a:r>
          </a:p>
          <a:p>
            <a:endParaRPr lang="en-US" dirty="0"/>
          </a:p>
        </p:txBody>
      </p:sp>
      <p:pic>
        <p:nvPicPr>
          <p:cNvPr id="5" name="Picture 4">
            <a:extLst>
              <a:ext uri="{FF2B5EF4-FFF2-40B4-BE49-F238E27FC236}">
                <a16:creationId xmlns:a16="http://schemas.microsoft.com/office/drawing/2014/main" id="{34666A8B-1198-C6F5-4496-F849DAAB2D1B}"/>
              </a:ext>
            </a:extLst>
          </p:cNvPr>
          <p:cNvPicPr>
            <a:picLocks noChangeAspect="1"/>
          </p:cNvPicPr>
          <p:nvPr/>
        </p:nvPicPr>
        <p:blipFill>
          <a:blip r:embed="rId3"/>
          <a:stretch>
            <a:fillRect/>
          </a:stretch>
        </p:blipFill>
        <p:spPr>
          <a:xfrm>
            <a:off x="7042788" y="2207789"/>
            <a:ext cx="5123809" cy="2295238"/>
          </a:xfrm>
          <a:prstGeom prst="rect">
            <a:avLst/>
          </a:prstGeom>
        </p:spPr>
      </p:pic>
      <p:pic>
        <p:nvPicPr>
          <p:cNvPr id="7" name="Picture 6">
            <a:extLst>
              <a:ext uri="{FF2B5EF4-FFF2-40B4-BE49-F238E27FC236}">
                <a16:creationId xmlns:a16="http://schemas.microsoft.com/office/drawing/2014/main" id="{17156D2E-9D59-A4B0-9375-7DD52A86390C}"/>
              </a:ext>
            </a:extLst>
          </p:cNvPr>
          <p:cNvPicPr>
            <a:picLocks noChangeAspect="1"/>
          </p:cNvPicPr>
          <p:nvPr/>
        </p:nvPicPr>
        <p:blipFill>
          <a:blip r:embed="rId4"/>
          <a:stretch>
            <a:fillRect/>
          </a:stretch>
        </p:blipFill>
        <p:spPr>
          <a:xfrm>
            <a:off x="7042788" y="4584604"/>
            <a:ext cx="5114286" cy="2085714"/>
          </a:xfrm>
          <a:prstGeom prst="rect">
            <a:avLst/>
          </a:prstGeom>
        </p:spPr>
      </p:pic>
      <p:sp>
        <p:nvSpPr>
          <p:cNvPr id="8" name="Rectangle 7">
            <a:extLst>
              <a:ext uri="{FF2B5EF4-FFF2-40B4-BE49-F238E27FC236}">
                <a16:creationId xmlns:a16="http://schemas.microsoft.com/office/drawing/2014/main" id="{031CBB59-56B5-CFA3-232B-64CAB16F166D}"/>
              </a:ext>
            </a:extLst>
          </p:cNvPr>
          <p:cNvSpPr/>
          <p:nvPr/>
        </p:nvSpPr>
        <p:spPr>
          <a:xfrm>
            <a:off x="9165771" y="3272971"/>
            <a:ext cx="2663372" cy="29028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9" name="Rectangle 8">
            <a:extLst>
              <a:ext uri="{FF2B5EF4-FFF2-40B4-BE49-F238E27FC236}">
                <a16:creationId xmlns:a16="http://schemas.microsoft.com/office/drawing/2014/main" id="{C0065F4A-0594-8241-AC58-BC6518AE9CD4}"/>
              </a:ext>
            </a:extLst>
          </p:cNvPr>
          <p:cNvSpPr/>
          <p:nvPr/>
        </p:nvSpPr>
        <p:spPr>
          <a:xfrm>
            <a:off x="8403770" y="5512934"/>
            <a:ext cx="3635829" cy="290286"/>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618984993"/>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18960D-29D9-8C7E-4ECB-0EC6F3498FF1}"/>
              </a:ext>
            </a:extLst>
          </p:cNvPr>
          <p:cNvSpPr>
            <a:spLocks noGrp="1"/>
          </p:cNvSpPr>
          <p:nvPr>
            <p:ph type="title"/>
          </p:nvPr>
        </p:nvSpPr>
        <p:spPr>
          <a:xfrm>
            <a:off x="294472" y="457347"/>
            <a:ext cx="12030532" cy="1021251"/>
          </a:xfrm>
        </p:spPr>
        <p:txBody>
          <a:bodyPr>
            <a:normAutofit/>
          </a:bodyPr>
          <a:lstStyle/>
          <a:p>
            <a:r>
              <a:rPr lang="en-US" dirty="0"/>
              <a:t>       General Outlet</a:t>
            </a:r>
          </a:p>
        </p:txBody>
      </p:sp>
      <p:pic>
        <p:nvPicPr>
          <p:cNvPr id="4" name="Picture 3">
            <a:extLst>
              <a:ext uri="{FF2B5EF4-FFF2-40B4-BE49-F238E27FC236}">
                <a16:creationId xmlns:a16="http://schemas.microsoft.com/office/drawing/2014/main" id="{1BCEF7EC-EB3F-0B54-6720-835125C9E386}"/>
              </a:ext>
            </a:extLst>
          </p:cNvPr>
          <p:cNvPicPr>
            <a:picLocks noChangeAspect="1"/>
          </p:cNvPicPr>
          <p:nvPr/>
        </p:nvPicPr>
        <p:blipFill>
          <a:blip r:embed="rId2"/>
          <a:stretch>
            <a:fillRect/>
          </a:stretch>
        </p:blipFill>
        <p:spPr>
          <a:xfrm>
            <a:off x="6603831" y="2454880"/>
            <a:ext cx="5152381" cy="2342857"/>
          </a:xfrm>
          <a:prstGeom prst="rect">
            <a:avLst/>
          </a:prstGeom>
        </p:spPr>
      </p:pic>
      <p:pic>
        <p:nvPicPr>
          <p:cNvPr id="7" name="Picture 6">
            <a:extLst>
              <a:ext uri="{FF2B5EF4-FFF2-40B4-BE49-F238E27FC236}">
                <a16:creationId xmlns:a16="http://schemas.microsoft.com/office/drawing/2014/main" id="{49723B1A-757B-29CD-34FB-BDBF4B31DC54}"/>
              </a:ext>
            </a:extLst>
          </p:cNvPr>
          <p:cNvPicPr>
            <a:picLocks noChangeAspect="1"/>
          </p:cNvPicPr>
          <p:nvPr/>
        </p:nvPicPr>
        <p:blipFill>
          <a:blip r:embed="rId3"/>
          <a:stretch>
            <a:fillRect/>
          </a:stretch>
        </p:blipFill>
        <p:spPr>
          <a:xfrm>
            <a:off x="506773" y="2453064"/>
            <a:ext cx="5142857" cy="2314286"/>
          </a:xfrm>
          <a:prstGeom prst="rect">
            <a:avLst/>
          </a:prstGeom>
        </p:spPr>
      </p:pic>
      <p:sp>
        <p:nvSpPr>
          <p:cNvPr id="8" name="Rectangle 7">
            <a:extLst>
              <a:ext uri="{FF2B5EF4-FFF2-40B4-BE49-F238E27FC236}">
                <a16:creationId xmlns:a16="http://schemas.microsoft.com/office/drawing/2014/main" id="{66D68952-7A2E-A0A1-8839-651E0BC7A871}"/>
              </a:ext>
            </a:extLst>
          </p:cNvPr>
          <p:cNvSpPr/>
          <p:nvPr/>
        </p:nvSpPr>
        <p:spPr>
          <a:xfrm>
            <a:off x="2111433" y="3160652"/>
            <a:ext cx="3233650" cy="232757"/>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101D58D9-0A55-9B3B-463D-94F95FE4B9CA}"/>
              </a:ext>
            </a:extLst>
          </p:cNvPr>
          <p:cNvSpPr/>
          <p:nvPr/>
        </p:nvSpPr>
        <p:spPr>
          <a:xfrm>
            <a:off x="8695112" y="4060243"/>
            <a:ext cx="2745971" cy="627612"/>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B51A1B7E-399D-1151-0A87-5D15E37D3A22}"/>
              </a:ext>
            </a:extLst>
          </p:cNvPr>
          <p:cNvSpPr txBox="1"/>
          <p:nvPr/>
        </p:nvSpPr>
        <p:spPr>
          <a:xfrm>
            <a:off x="8044357" y="4797737"/>
            <a:ext cx="2271327" cy="369332"/>
          </a:xfrm>
          <a:prstGeom prst="rect">
            <a:avLst/>
          </a:prstGeom>
          <a:noFill/>
        </p:spPr>
        <p:txBody>
          <a:bodyPr wrap="none" rtlCol="0">
            <a:spAutoFit/>
          </a:bodyPr>
          <a:lstStyle/>
          <a:p>
            <a:r>
              <a:rPr lang="en-US" dirty="0"/>
              <a:t>Gate Control Methods</a:t>
            </a:r>
          </a:p>
        </p:txBody>
      </p:sp>
    </p:spTree>
    <p:extLst>
      <p:ext uri="{BB962C8B-B14F-4D97-AF65-F5344CB8AC3E}">
        <p14:creationId xmlns:p14="http://schemas.microsoft.com/office/powerpoint/2010/main" val="34506514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021133-2B5F-AE97-6332-FCBDE590FF1B}"/>
              </a:ext>
            </a:extLst>
          </p:cNvPr>
          <p:cNvSpPr>
            <a:spLocks noGrp="1"/>
          </p:cNvSpPr>
          <p:nvPr>
            <p:ph type="title"/>
          </p:nvPr>
        </p:nvSpPr>
        <p:spPr/>
        <p:txBody>
          <a:bodyPr/>
          <a:lstStyle/>
          <a:p>
            <a:r>
              <a:rPr lang="en-US" dirty="0"/>
              <a:t>Gated Orifice Outlet</a:t>
            </a:r>
          </a:p>
        </p:txBody>
      </p:sp>
      <p:pic>
        <p:nvPicPr>
          <p:cNvPr id="5" name="Content Placeholder 4">
            <a:extLst>
              <a:ext uri="{FF2B5EF4-FFF2-40B4-BE49-F238E27FC236}">
                <a16:creationId xmlns:a16="http://schemas.microsoft.com/office/drawing/2014/main" id="{9160DB23-1C34-665B-E274-190798A7400C}"/>
              </a:ext>
            </a:extLst>
          </p:cNvPr>
          <p:cNvPicPr>
            <a:picLocks noGrp="1" noChangeAspect="1"/>
          </p:cNvPicPr>
          <p:nvPr>
            <p:ph idx="1"/>
          </p:nvPr>
        </p:nvPicPr>
        <p:blipFill>
          <a:blip r:embed="rId2"/>
          <a:stretch>
            <a:fillRect/>
          </a:stretch>
        </p:blipFill>
        <p:spPr>
          <a:xfrm>
            <a:off x="2209800" y="1690688"/>
            <a:ext cx="7772400" cy="4456900"/>
          </a:xfrm>
        </p:spPr>
      </p:pic>
      <p:sp>
        <p:nvSpPr>
          <p:cNvPr id="3" name="Rectangle 2">
            <a:extLst>
              <a:ext uri="{FF2B5EF4-FFF2-40B4-BE49-F238E27FC236}">
                <a16:creationId xmlns:a16="http://schemas.microsoft.com/office/drawing/2014/main" id="{ACF85B31-E1C6-1A9A-2034-82AEA752D55C}"/>
              </a:ext>
            </a:extLst>
          </p:cNvPr>
          <p:cNvSpPr/>
          <p:nvPr/>
        </p:nvSpPr>
        <p:spPr>
          <a:xfrm>
            <a:off x="4479175" y="2711765"/>
            <a:ext cx="5379720" cy="239253"/>
          </a:xfrm>
          <a:prstGeom prst="rect">
            <a:avLst/>
          </a:prstGeom>
          <a:noFill/>
          <a:ln w="381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18139827"/>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5CB9CE-A685-FC84-1C0A-0AFA21EB5690}"/>
              </a:ext>
            </a:extLst>
          </p:cNvPr>
          <p:cNvSpPr>
            <a:spLocks noGrp="1"/>
          </p:cNvSpPr>
          <p:nvPr>
            <p:ph type="title"/>
          </p:nvPr>
        </p:nvSpPr>
        <p:spPr/>
        <p:txBody>
          <a:bodyPr/>
          <a:lstStyle/>
          <a:p>
            <a:r>
              <a:rPr lang="en-US" dirty="0"/>
              <a:t>Gated Spillway</a:t>
            </a:r>
          </a:p>
        </p:txBody>
      </p:sp>
      <p:sp>
        <p:nvSpPr>
          <p:cNvPr id="3" name="Content Placeholder 2">
            <a:extLst>
              <a:ext uri="{FF2B5EF4-FFF2-40B4-BE49-F238E27FC236}">
                <a16:creationId xmlns:a16="http://schemas.microsoft.com/office/drawing/2014/main" id="{BB3E9EDD-9BD0-36CA-60CB-65F7FED448E4}"/>
              </a:ext>
            </a:extLst>
          </p:cNvPr>
          <p:cNvSpPr>
            <a:spLocks noGrp="1"/>
          </p:cNvSpPr>
          <p:nvPr>
            <p:ph idx="1"/>
          </p:nvPr>
        </p:nvSpPr>
        <p:spPr>
          <a:xfrm>
            <a:off x="838199" y="1825625"/>
            <a:ext cx="10515599" cy="4351338"/>
          </a:xfrm>
        </p:spPr>
        <p:txBody>
          <a:bodyPr/>
          <a:lstStyle/>
          <a:p>
            <a:r>
              <a:rPr lang="en-US" dirty="0"/>
              <a:t>Operable sluice and radial gates for Broad-Crested and Ogee spillways</a:t>
            </a:r>
          </a:p>
        </p:txBody>
      </p:sp>
      <p:pic>
        <p:nvPicPr>
          <p:cNvPr id="7" name="Picture 6">
            <a:extLst>
              <a:ext uri="{FF2B5EF4-FFF2-40B4-BE49-F238E27FC236}">
                <a16:creationId xmlns:a16="http://schemas.microsoft.com/office/drawing/2014/main" id="{DA40F72A-1B25-99B3-8955-AEF67596C603}"/>
              </a:ext>
            </a:extLst>
          </p:cNvPr>
          <p:cNvPicPr>
            <a:picLocks noChangeAspect="1"/>
          </p:cNvPicPr>
          <p:nvPr/>
        </p:nvPicPr>
        <p:blipFill>
          <a:blip r:embed="rId2"/>
          <a:stretch>
            <a:fillRect/>
          </a:stretch>
        </p:blipFill>
        <p:spPr>
          <a:xfrm>
            <a:off x="779947" y="2841158"/>
            <a:ext cx="5142857" cy="2066667"/>
          </a:xfrm>
          <a:prstGeom prst="rect">
            <a:avLst/>
          </a:prstGeom>
        </p:spPr>
      </p:pic>
      <p:pic>
        <p:nvPicPr>
          <p:cNvPr id="11" name="Picture 10">
            <a:extLst>
              <a:ext uri="{FF2B5EF4-FFF2-40B4-BE49-F238E27FC236}">
                <a16:creationId xmlns:a16="http://schemas.microsoft.com/office/drawing/2014/main" id="{C98F7594-BBE9-AC0E-4E24-1D5967CB648C}"/>
              </a:ext>
            </a:extLst>
          </p:cNvPr>
          <p:cNvPicPr>
            <a:picLocks noChangeAspect="1"/>
          </p:cNvPicPr>
          <p:nvPr/>
        </p:nvPicPr>
        <p:blipFill>
          <a:blip r:embed="rId3"/>
          <a:stretch>
            <a:fillRect/>
          </a:stretch>
        </p:blipFill>
        <p:spPr>
          <a:xfrm>
            <a:off x="6524255" y="2841158"/>
            <a:ext cx="5161905" cy="3314286"/>
          </a:xfrm>
          <a:prstGeom prst="rect">
            <a:avLst/>
          </a:prstGeom>
        </p:spPr>
      </p:pic>
    </p:spTree>
    <p:extLst>
      <p:ext uri="{BB962C8B-B14F-4D97-AF65-F5344CB8AC3E}">
        <p14:creationId xmlns:p14="http://schemas.microsoft.com/office/powerpoint/2010/main" val="2012672485"/>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F0C218-B313-0FD3-38CB-6F613CE35990}"/>
              </a:ext>
            </a:extLst>
          </p:cNvPr>
          <p:cNvSpPr>
            <a:spLocks noGrp="1"/>
          </p:cNvSpPr>
          <p:nvPr>
            <p:ph type="title"/>
          </p:nvPr>
        </p:nvSpPr>
        <p:spPr/>
        <p:txBody>
          <a:bodyPr/>
          <a:lstStyle/>
          <a:p>
            <a:r>
              <a:rPr lang="en-US" dirty="0"/>
              <a:t>Calibration</a:t>
            </a:r>
          </a:p>
        </p:txBody>
      </p:sp>
      <p:sp>
        <p:nvSpPr>
          <p:cNvPr id="3" name="Content Placeholder 2">
            <a:extLst>
              <a:ext uri="{FF2B5EF4-FFF2-40B4-BE49-F238E27FC236}">
                <a16:creationId xmlns:a16="http://schemas.microsoft.com/office/drawing/2014/main" id="{CB0E7B0F-20AF-EA17-7051-4BD8305C738C}"/>
              </a:ext>
            </a:extLst>
          </p:cNvPr>
          <p:cNvSpPr>
            <a:spLocks noGrp="1"/>
          </p:cNvSpPr>
          <p:nvPr>
            <p:ph idx="1"/>
          </p:nvPr>
        </p:nvSpPr>
        <p:spPr/>
        <p:txBody>
          <a:bodyPr/>
          <a:lstStyle/>
          <a:p>
            <a:r>
              <a:rPr lang="en-US" dirty="0"/>
              <a:t>Isolate reservoir by using a source element with a timeseries gage</a:t>
            </a:r>
          </a:p>
          <a:p>
            <a:r>
              <a:rPr lang="en-US" dirty="0"/>
              <a:t>Calibration by adjusting rules</a:t>
            </a:r>
          </a:p>
          <a:p>
            <a:pPr lvl="1"/>
            <a:r>
              <a:rPr lang="en-US" dirty="0"/>
              <a:t>These may deviate from the regulation manual</a:t>
            </a:r>
          </a:p>
          <a:p>
            <a:pPr lvl="1"/>
            <a:r>
              <a:rPr lang="en-US" dirty="0"/>
              <a:t>Add other rules or settings for stability</a:t>
            </a:r>
          </a:p>
          <a:p>
            <a:pPr lvl="2"/>
            <a:r>
              <a:rPr lang="en-US" dirty="0"/>
              <a:t>Rate of change rules help even if not included in WCM</a:t>
            </a:r>
          </a:p>
          <a:p>
            <a:r>
              <a:rPr lang="en-US" dirty="0"/>
              <a:t>Calibration by adjusting structures</a:t>
            </a:r>
          </a:p>
          <a:p>
            <a:pPr lvl="1"/>
            <a:r>
              <a:rPr lang="en-US" dirty="0"/>
              <a:t>Adjust rating curves for outlets or spillways using simple methods</a:t>
            </a:r>
          </a:p>
        </p:txBody>
      </p:sp>
    </p:spTree>
    <p:extLst>
      <p:ext uri="{BB962C8B-B14F-4D97-AF65-F5344CB8AC3E}">
        <p14:creationId xmlns:p14="http://schemas.microsoft.com/office/powerpoint/2010/main" val="1019532658"/>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8BB1DA-0979-0396-BB1E-A9E542BA79D8}"/>
              </a:ext>
            </a:extLst>
          </p:cNvPr>
          <p:cNvSpPr>
            <a:spLocks noGrp="1"/>
          </p:cNvSpPr>
          <p:nvPr>
            <p:ph type="title"/>
          </p:nvPr>
        </p:nvSpPr>
        <p:spPr/>
        <p:txBody>
          <a:bodyPr/>
          <a:lstStyle/>
          <a:p>
            <a:r>
              <a:rPr lang="en-US" dirty="0"/>
              <a:t>Rule-Based Reservoir Routing –</a:t>
            </a:r>
            <a:br>
              <a:rPr lang="en-US" dirty="0"/>
            </a:br>
            <a:r>
              <a:rPr lang="en-US" dirty="0"/>
              <a:t>When to Use?</a:t>
            </a:r>
          </a:p>
        </p:txBody>
      </p:sp>
      <p:sp>
        <p:nvSpPr>
          <p:cNvPr id="3" name="Content Placeholder 2">
            <a:extLst>
              <a:ext uri="{FF2B5EF4-FFF2-40B4-BE49-F238E27FC236}">
                <a16:creationId xmlns:a16="http://schemas.microsoft.com/office/drawing/2014/main" id="{75CBC1BA-D186-7074-23E4-F460042D861F}"/>
              </a:ext>
            </a:extLst>
          </p:cNvPr>
          <p:cNvSpPr>
            <a:spLocks noGrp="1"/>
          </p:cNvSpPr>
          <p:nvPr>
            <p:ph idx="1"/>
          </p:nvPr>
        </p:nvSpPr>
        <p:spPr/>
        <p:txBody>
          <a:bodyPr/>
          <a:lstStyle/>
          <a:p>
            <a:r>
              <a:rPr lang="en-US" dirty="0"/>
              <a:t>Storage target and releases vary seasonally</a:t>
            </a:r>
          </a:p>
          <a:p>
            <a:r>
              <a:rPr lang="en-US" dirty="0"/>
              <a:t>Complex rules and operable structures determine releases</a:t>
            </a:r>
          </a:p>
          <a:p>
            <a:endParaRPr lang="en-US" dirty="0"/>
          </a:p>
          <a:p>
            <a:r>
              <a:rPr lang="en-US" b="0" i="0" dirty="0">
                <a:solidFill>
                  <a:srgbClr val="0D0D0D"/>
                </a:solidFill>
                <a:effectLst/>
                <a:latin typeface="ui-sans-serif"/>
              </a:rPr>
              <a:t>You might be surprised how effective simple guide curve operations can be for many models!</a:t>
            </a:r>
            <a:br>
              <a:rPr lang="en-US" dirty="0"/>
            </a:br>
            <a:endParaRPr lang="en-US" dirty="0"/>
          </a:p>
        </p:txBody>
      </p:sp>
    </p:spTree>
    <p:extLst>
      <p:ext uri="{BB962C8B-B14F-4D97-AF65-F5344CB8AC3E}">
        <p14:creationId xmlns:p14="http://schemas.microsoft.com/office/powerpoint/2010/main" val="378102445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29CA92FB-24B4-1546-B1C2-2EA8FBE68E67}"/>
              </a:ext>
            </a:extLst>
          </p:cNvPr>
          <p:cNvSpPr>
            <a:spLocks noGrp="1"/>
          </p:cNvSpPr>
          <p:nvPr>
            <p:ph type="title"/>
          </p:nvPr>
        </p:nvSpPr>
        <p:spPr/>
        <p:txBody>
          <a:bodyPr/>
          <a:lstStyle/>
          <a:p>
            <a:r>
              <a:rPr lang="en-US" dirty="0"/>
              <a:t>Reservoir Sediment Routing</a:t>
            </a:r>
          </a:p>
        </p:txBody>
      </p:sp>
      <p:sp>
        <p:nvSpPr>
          <p:cNvPr id="5" name="Text Placeholder 4">
            <a:extLst>
              <a:ext uri="{FF2B5EF4-FFF2-40B4-BE49-F238E27FC236}">
                <a16:creationId xmlns:a16="http://schemas.microsoft.com/office/drawing/2014/main" id="{7558AF58-7B1B-C0D9-0D76-2E2922B61E68}"/>
              </a:ext>
            </a:extLst>
          </p:cNvPr>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581200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a:xfrm>
            <a:off x="1310482" y="39688"/>
            <a:ext cx="9656012" cy="1143000"/>
          </a:xfrm>
        </p:spPr>
        <p:txBody>
          <a:bodyPr/>
          <a:lstStyle/>
          <a:p>
            <a:r>
              <a:rPr lang="en-US" altLang="en-US" dirty="0"/>
              <a:t>RESERVOIR sediment ROUTING PROCESSES</a:t>
            </a:r>
          </a:p>
        </p:txBody>
      </p:sp>
      <p:sp>
        <p:nvSpPr>
          <p:cNvPr id="8195" name="Text Box 4"/>
          <p:cNvSpPr txBox="1">
            <a:spLocks noChangeArrowheads="1"/>
          </p:cNvSpPr>
          <p:nvPr/>
        </p:nvSpPr>
        <p:spPr bwMode="auto">
          <a:xfrm>
            <a:off x="4205289" y="1668463"/>
            <a:ext cx="2439987" cy="369332"/>
          </a:xfrm>
          <a:prstGeom prst="rect">
            <a:avLst/>
          </a:prstGeom>
          <a:solidFill>
            <a:srgbClr val="FF9933"/>
          </a:solidFill>
          <a:ln w="25400">
            <a:solidFill>
              <a:schemeClr val="tx1"/>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Reservoir</a:t>
            </a:r>
          </a:p>
        </p:txBody>
      </p:sp>
      <p:sp>
        <p:nvSpPr>
          <p:cNvPr id="8196" name="Text Box 5"/>
          <p:cNvSpPr txBox="1">
            <a:spLocks noChangeArrowheads="1"/>
          </p:cNvSpPr>
          <p:nvPr/>
        </p:nvSpPr>
        <p:spPr bwMode="auto">
          <a:xfrm>
            <a:off x="7043739" y="1668463"/>
            <a:ext cx="1893887" cy="369332"/>
          </a:xfrm>
          <a:prstGeom prst="rect">
            <a:avLst/>
          </a:prstGeom>
          <a:solidFill>
            <a:srgbClr val="FF9933"/>
          </a:solidFill>
          <a:ln w="25400">
            <a:solidFill>
              <a:schemeClr val="tx1"/>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Reservoir Outlet</a:t>
            </a:r>
          </a:p>
        </p:txBody>
      </p:sp>
      <p:sp>
        <p:nvSpPr>
          <p:cNvPr id="8197" name="Text Box 6"/>
          <p:cNvSpPr txBox="1">
            <a:spLocks noChangeArrowheads="1"/>
          </p:cNvSpPr>
          <p:nvPr/>
        </p:nvSpPr>
        <p:spPr bwMode="auto">
          <a:xfrm>
            <a:off x="1689100" y="1655764"/>
            <a:ext cx="2027238" cy="941387"/>
          </a:xfrm>
          <a:prstGeom prst="rect">
            <a:avLst/>
          </a:prstGeom>
          <a:solidFill>
            <a:srgbClr val="FF9933"/>
          </a:solidFill>
          <a:ln w="25400">
            <a:solidFill>
              <a:schemeClr val="tx1"/>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Watershed Outlet/Channel Outlet</a:t>
            </a:r>
          </a:p>
        </p:txBody>
      </p:sp>
      <p:sp>
        <p:nvSpPr>
          <p:cNvPr id="8199" name="Text Box 13"/>
          <p:cNvSpPr txBox="1">
            <a:spLocks noChangeArrowheads="1"/>
          </p:cNvSpPr>
          <p:nvPr/>
        </p:nvSpPr>
        <p:spPr bwMode="auto">
          <a:xfrm>
            <a:off x="4217989" y="2312402"/>
            <a:ext cx="24653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dirty="0" err="1">
                <a:ln>
                  <a:noFill/>
                </a:ln>
                <a:solidFill>
                  <a:srgbClr val="00B0F0"/>
                </a:solidFill>
                <a:effectLst/>
                <a:uLnTx/>
                <a:uFillTx/>
                <a:latin typeface="Tahoma" panose="020B0604030504040204" pitchFamily="34" charset="0"/>
                <a:ea typeface="+mn-ea"/>
                <a:cs typeface="+mn-cs"/>
              </a:rPr>
              <a:t>Brune</a:t>
            </a:r>
            <a:r>
              <a:rPr kumimoji="0" lang="en-US" altLang="en-US" sz="1800" b="0" i="0" u="none" strike="noStrike" kern="1200" cap="none" spc="0" normalizeH="0" baseline="0" noProof="0" dirty="0">
                <a:ln>
                  <a:noFill/>
                </a:ln>
                <a:solidFill>
                  <a:srgbClr val="00B0F0"/>
                </a:solidFill>
                <a:effectLst/>
                <a:uLnTx/>
                <a:uFillTx/>
                <a:latin typeface="Tahoma" panose="020B0604030504040204" pitchFamily="34" charset="0"/>
                <a:ea typeface="+mn-ea"/>
                <a:cs typeface="+mn-cs"/>
              </a:rPr>
              <a:t> Sediment Trap</a:t>
            </a:r>
          </a:p>
        </p:txBody>
      </p:sp>
      <p:sp>
        <p:nvSpPr>
          <p:cNvPr id="8200" name="Text Box 14"/>
          <p:cNvSpPr txBox="1">
            <a:spLocks noChangeArrowheads="1"/>
          </p:cNvSpPr>
          <p:nvPr/>
        </p:nvSpPr>
        <p:spPr bwMode="auto">
          <a:xfrm>
            <a:off x="4230688" y="3352483"/>
            <a:ext cx="2439987" cy="369887"/>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100% Sediment Trap</a:t>
            </a:r>
          </a:p>
        </p:txBody>
      </p:sp>
      <p:sp>
        <p:nvSpPr>
          <p:cNvPr id="8201" name="Text Box 20"/>
          <p:cNvSpPr txBox="1">
            <a:spLocks noChangeArrowheads="1"/>
          </p:cNvSpPr>
          <p:nvPr/>
        </p:nvSpPr>
        <p:spPr bwMode="auto">
          <a:xfrm>
            <a:off x="7043739" y="2203450"/>
            <a:ext cx="19065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Volume Ratio</a:t>
            </a:r>
          </a:p>
        </p:txBody>
      </p:sp>
      <p:sp>
        <p:nvSpPr>
          <p:cNvPr id="8202" name="AutoShape 24"/>
          <p:cNvSpPr>
            <a:spLocks noChangeArrowheads="1"/>
          </p:cNvSpPr>
          <p:nvPr/>
        </p:nvSpPr>
        <p:spPr bwMode="auto">
          <a:xfrm>
            <a:off x="3836988" y="1719263"/>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03" name="AutoShape 25"/>
          <p:cNvSpPr>
            <a:spLocks noChangeArrowheads="1"/>
          </p:cNvSpPr>
          <p:nvPr/>
        </p:nvSpPr>
        <p:spPr bwMode="auto">
          <a:xfrm>
            <a:off x="6735763" y="1704975"/>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04" name="Text Box 27"/>
          <p:cNvSpPr txBox="1">
            <a:spLocks noChangeArrowheads="1"/>
          </p:cNvSpPr>
          <p:nvPr/>
        </p:nvSpPr>
        <p:spPr bwMode="auto">
          <a:xfrm>
            <a:off x="4065588" y="5531762"/>
            <a:ext cx="2751417" cy="1200329"/>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dirty="0">
                <a:ln>
                  <a:noFill/>
                </a:ln>
                <a:solidFill>
                  <a:srgbClr val="00B0F0"/>
                </a:solidFill>
                <a:effectLst/>
                <a:uLnTx/>
                <a:uFillTx/>
                <a:latin typeface="Tahoma" panose="020B0604030504040204" pitchFamily="34" charset="0"/>
                <a:ea typeface="+mn-ea"/>
                <a:cs typeface="+mn-cs"/>
              </a:rPr>
              <a:t>Dynamic Reservoir Volume Reduction (Updating E-A &amp; E-S curves)</a:t>
            </a:r>
          </a:p>
        </p:txBody>
      </p:sp>
      <p:sp>
        <p:nvSpPr>
          <p:cNvPr id="8205" name="Text Box 28"/>
          <p:cNvSpPr txBox="1">
            <a:spLocks noChangeArrowheads="1"/>
          </p:cNvSpPr>
          <p:nvPr/>
        </p:nvSpPr>
        <p:spPr bwMode="auto">
          <a:xfrm>
            <a:off x="1725613" y="2714626"/>
            <a:ext cx="2000250" cy="286232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marL="342900" indent="-342900">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342900" marR="0" lvl="0" indent="-342900" algn="l"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Fall Velocities:</a:t>
            </a:r>
          </a:p>
          <a:p>
            <a:pPr marL="342900" marR="0" lvl="0" indent="-342900" algn="l" defTabSz="914400" rtl="0" eaLnBrk="1" fontAlgn="auto" latinLnBrk="0" hangingPunct="1">
              <a:lnSpc>
                <a:spcPct val="100000"/>
              </a:lnSpc>
              <a:spcBef>
                <a:spcPct val="0"/>
              </a:spcBef>
              <a:spcAft>
                <a:spcPts val="0"/>
              </a:spcAft>
              <a:buClrTx/>
              <a:buSzTx/>
              <a:buFontTx/>
              <a:buAutoNum type="arabicPeriod"/>
              <a:tabLst/>
              <a:defRPr/>
            </a:pPr>
            <a:r>
              <a:rPr kumimoji="0" lang="en-US" altLang="en-US" sz="18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mn-cs"/>
              </a:rPr>
              <a:t>Rubey</a:t>
            </a:r>
            <a:endPar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endParaRPr>
          </a:p>
          <a:p>
            <a:pPr marL="342900" marR="0" lvl="0" indent="-342900" algn="l" defTabSz="914400" rtl="0" eaLnBrk="1" fontAlgn="auto" latinLnBrk="0" hangingPunct="1">
              <a:lnSpc>
                <a:spcPct val="100000"/>
              </a:lnSpc>
              <a:spcBef>
                <a:spcPct val="0"/>
              </a:spcBef>
              <a:spcAft>
                <a:spcPts val="0"/>
              </a:spcAft>
              <a:buClrTx/>
              <a:buSzTx/>
              <a:buFontTx/>
              <a:buAutoNum type="arabicPeriod"/>
              <a:tabLst/>
              <a:defRPr/>
            </a:pPr>
            <a:r>
              <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Van Rijn</a:t>
            </a:r>
          </a:p>
          <a:p>
            <a:pPr marL="342900" marR="0" lvl="0" indent="-342900" algn="l" defTabSz="914400" rtl="0" eaLnBrk="1" fontAlgn="auto" latinLnBrk="0" hangingPunct="1">
              <a:lnSpc>
                <a:spcPct val="100000"/>
              </a:lnSpc>
              <a:spcBef>
                <a:spcPct val="0"/>
              </a:spcBef>
              <a:spcAft>
                <a:spcPts val="0"/>
              </a:spcAft>
              <a:buClrTx/>
              <a:buSzTx/>
              <a:buFontTx/>
              <a:buAutoNum type="arabicPeriod"/>
              <a:tabLst/>
              <a:defRPr/>
            </a:pPr>
            <a:r>
              <a:rPr kumimoji="0" lang="en-US" altLang="en-US" sz="1800" b="0" i="0" u="none" strike="noStrike" kern="1200" cap="none" spc="0" normalizeH="0" baseline="0" noProof="0" dirty="0" err="1">
                <a:ln>
                  <a:noFill/>
                </a:ln>
                <a:solidFill>
                  <a:srgbClr val="000000"/>
                </a:solidFill>
                <a:effectLst/>
                <a:uLnTx/>
                <a:uFillTx/>
                <a:latin typeface="Tahoma" panose="020B0604030504040204" pitchFamily="34" charset="0"/>
                <a:ea typeface="+mn-ea"/>
                <a:cs typeface="+mn-cs"/>
              </a:rPr>
              <a:t>Toffaleti</a:t>
            </a:r>
            <a:endPar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endParaRPr>
          </a:p>
          <a:p>
            <a:pPr marL="342900" marR="0" lvl="0" indent="-342900" algn="l" defTabSz="914400" rtl="0" eaLnBrk="1" fontAlgn="auto" latinLnBrk="0" hangingPunct="1">
              <a:lnSpc>
                <a:spcPct val="100000"/>
              </a:lnSpc>
              <a:spcBef>
                <a:spcPct val="0"/>
              </a:spcBef>
              <a:spcAft>
                <a:spcPts val="0"/>
              </a:spcAft>
              <a:buClrTx/>
              <a:buSzTx/>
              <a:buFontTx/>
              <a:buAutoNum type="arabicPeriod"/>
              <a:tabLst/>
              <a:defRPr/>
            </a:pPr>
            <a:r>
              <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Report 12</a:t>
            </a:r>
          </a:p>
          <a:p>
            <a:pPr marL="342900" marR="0" lvl="0" indent="-342900" algn="l" defTabSz="914400" rtl="0" eaLnBrk="1" fontAlgn="auto" latinLnBrk="0" hangingPunct="1">
              <a:lnSpc>
                <a:spcPct val="100000"/>
              </a:lnSpc>
              <a:spcBef>
                <a:spcPct val="0"/>
              </a:spcBef>
              <a:spcAft>
                <a:spcPts val="0"/>
              </a:spcAft>
              <a:buClrTx/>
              <a:buSzTx/>
              <a:buFontTx/>
              <a:buAutoNum type="arabicPeriod"/>
              <a:tabLst/>
              <a:defRPr/>
            </a:pPr>
            <a:r>
              <a:rPr kumimoji="0" lang="en-US" altLang="en-US" sz="1800" b="0" i="0" u="none" strike="noStrike" kern="1200" cap="none" spc="0" normalizeH="0" baseline="0" noProof="0" dirty="0">
                <a:ln>
                  <a:noFill/>
                </a:ln>
                <a:solidFill>
                  <a:srgbClr val="00B0F0"/>
                </a:solidFill>
                <a:effectLst/>
                <a:uLnTx/>
                <a:uFillTx/>
                <a:latin typeface="Tahoma" panose="020B0604030504040204" pitchFamily="34" charset="0"/>
                <a:ea typeface="+mn-ea"/>
                <a:cs typeface="+mn-cs"/>
              </a:rPr>
              <a:t>Richardson and </a:t>
            </a:r>
            <a:r>
              <a:rPr kumimoji="0" lang="en-US" altLang="en-US" sz="1800" b="0" i="0" u="none" strike="noStrike" kern="1200" cap="none" spc="0" normalizeH="0" baseline="0" noProof="0" dirty="0" err="1">
                <a:ln>
                  <a:noFill/>
                </a:ln>
                <a:solidFill>
                  <a:srgbClr val="00B0F0"/>
                </a:solidFill>
                <a:effectLst/>
                <a:uLnTx/>
                <a:uFillTx/>
                <a:latin typeface="Tahoma" panose="020B0604030504040204" pitchFamily="34" charset="0"/>
                <a:ea typeface="+mn-ea"/>
                <a:cs typeface="+mn-cs"/>
              </a:rPr>
              <a:t>Zaki</a:t>
            </a:r>
            <a:r>
              <a:rPr kumimoji="0" lang="en-US" altLang="en-US" sz="1800" b="0" i="0" u="none" strike="noStrike" kern="1200" cap="none" spc="0" normalizeH="0" baseline="0" noProof="0" dirty="0">
                <a:ln>
                  <a:noFill/>
                </a:ln>
                <a:solidFill>
                  <a:srgbClr val="00B0F0"/>
                </a:solidFill>
                <a:effectLst/>
                <a:uLnTx/>
                <a:uFillTx/>
                <a:latin typeface="Tahoma" panose="020B0604030504040204" pitchFamily="34" charset="0"/>
                <a:ea typeface="+mn-ea"/>
                <a:cs typeface="+mn-cs"/>
              </a:rPr>
              <a:t> (1954) </a:t>
            </a:r>
          </a:p>
          <a:p>
            <a:pPr marL="342900" marR="0" lvl="0" indent="-342900" algn="l" defTabSz="914400" rtl="0" eaLnBrk="1" fontAlgn="auto" latinLnBrk="0" hangingPunct="1">
              <a:lnSpc>
                <a:spcPct val="100000"/>
              </a:lnSpc>
              <a:spcBef>
                <a:spcPct val="0"/>
              </a:spcBef>
              <a:spcAft>
                <a:spcPts val="0"/>
              </a:spcAft>
              <a:buClrTx/>
              <a:buSzTx/>
              <a:buFontTx/>
              <a:buAutoNum type="arabicPeriod"/>
              <a:tabLst/>
              <a:defRPr/>
            </a:pPr>
            <a:r>
              <a:rPr kumimoji="0" lang="en-US" altLang="en-US" sz="1800" b="0" i="0" u="none" strike="noStrike" kern="1200" cap="none" spc="0" normalizeH="0" baseline="0" noProof="0" dirty="0">
                <a:ln>
                  <a:noFill/>
                </a:ln>
                <a:solidFill>
                  <a:srgbClr val="00B0F0"/>
                </a:solidFill>
                <a:effectLst/>
                <a:uLnTx/>
                <a:uFillTx/>
                <a:latin typeface="Tahoma" panose="020B0604030504040204" pitchFamily="34" charset="0"/>
                <a:ea typeface="+mn-ea"/>
                <a:cs typeface="+mn-cs"/>
              </a:rPr>
              <a:t>Kumbhakar (2017)</a:t>
            </a:r>
          </a:p>
        </p:txBody>
      </p:sp>
      <p:sp>
        <p:nvSpPr>
          <p:cNvPr id="8206" name="AutoShape 33"/>
          <p:cNvSpPr>
            <a:spLocks noChangeArrowheads="1"/>
          </p:cNvSpPr>
          <p:nvPr/>
        </p:nvSpPr>
        <p:spPr bwMode="auto">
          <a:xfrm>
            <a:off x="5278437" y="5251474"/>
            <a:ext cx="344487" cy="234950"/>
          </a:xfrm>
          <a:prstGeom prst="downArrow">
            <a:avLst>
              <a:gd name="adj1" fmla="val 50000"/>
              <a:gd name="adj2" fmla="val 25000"/>
            </a:avLst>
          </a:prstGeom>
          <a:solidFill>
            <a:schemeClr val="accent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07" name="AutoShape 34"/>
          <p:cNvSpPr>
            <a:spLocks noChangeArrowheads="1"/>
          </p:cNvSpPr>
          <p:nvPr/>
        </p:nvSpPr>
        <p:spPr bwMode="auto">
          <a:xfrm>
            <a:off x="3781294" y="2752726"/>
            <a:ext cx="228600" cy="315913"/>
          </a:xfrm>
          <a:prstGeom prst="rightArrow">
            <a:avLst>
              <a:gd name="adj1" fmla="val 50000"/>
              <a:gd name="adj2" fmla="val 25002"/>
            </a:avLst>
          </a:prstGeom>
          <a:solidFill>
            <a:schemeClr val="accent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08" name="Text Box 35"/>
          <p:cNvSpPr txBox="1">
            <a:spLocks noChangeArrowheads="1"/>
          </p:cNvSpPr>
          <p:nvPr/>
        </p:nvSpPr>
        <p:spPr bwMode="auto">
          <a:xfrm>
            <a:off x="9340850" y="1665288"/>
            <a:ext cx="1149350" cy="369332"/>
          </a:xfrm>
          <a:prstGeom prst="rect">
            <a:avLst/>
          </a:prstGeom>
          <a:solidFill>
            <a:srgbClr val="FF9933"/>
          </a:solidFill>
          <a:ln w="25400">
            <a:solidFill>
              <a:schemeClr val="tx1"/>
            </a:solidFill>
            <a:miter lim="800000"/>
            <a:headEnd/>
            <a:tailEnd/>
          </a:ln>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Channel</a:t>
            </a:r>
          </a:p>
        </p:txBody>
      </p:sp>
      <p:sp>
        <p:nvSpPr>
          <p:cNvPr id="8209" name="AutoShape 36"/>
          <p:cNvSpPr>
            <a:spLocks noChangeArrowheads="1"/>
          </p:cNvSpPr>
          <p:nvPr/>
        </p:nvSpPr>
        <p:spPr bwMode="auto">
          <a:xfrm>
            <a:off x="9010650" y="1701800"/>
            <a:ext cx="228600" cy="304800"/>
          </a:xfrm>
          <a:prstGeom prst="rightArrow">
            <a:avLst>
              <a:gd name="adj1" fmla="val 50000"/>
              <a:gd name="adj2" fmla="val 25000"/>
            </a:avLst>
          </a:prstGeom>
          <a:solidFill>
            <a:schemeClr val="accent1"/>
          </a:solidFill>
          <a:ln w="9525">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8210" name="Text Box 37"/>
          <p:cNvSpPr txBox="1">
            <a:spLocks noChangeArrowheads="1"/>
          </p:cNvSpPr>
          <p:nvPr/>
        </p:nvSpPr>
        <p:spPr bwMode="auto">
          <a:xfrm>
            <a:off x="4230688" y="3872587"/>
            <a:ext cx="2439987" cy="369888"/>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0% Sediment Trap</a:t>
            </a:r>
          </a:p>
        </p:txBody>
      </p:sp>
      <p:sp>
        <p:nvSpPr>
          <p:cNvPr id="8214" name="Text Box 37"/>
          <p:cNvSpPr txBox="1">
            <a:spLocks noChangeArrowheads="1"/>
          </p:cNvSpPr>
          <p:nvPr/>
        </p:nvSpPr>
        <p:spPr bwMode="auto">
          <a:xfrm>
            <a:off x="4234182" y="4405288"/>
            <a:ext cx="2439987" cy="647700"/>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Specified </a:t>
            </a:r>
            <a:br>
              <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br>
            <a:r>
              <a:rPr kumimoji="0" lang="en-US" altLang="en-US" sz="18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Sediment Trap</a:t>
            </a:r>
          </a:p>
        </p:txBody>
      </p:sp>
      <p:sp>
        <p:nvSpPr>
          <p:cNvPr id="2" name="Text Box 13">
            <a:extLst>
              <a:ext uri="{FF2B5EF4-FFF2-40B4-BE49-F238E27FC236}">
                <a16:creationId xmlns:a16="http://schemas.microsoft.com/office/drawing/2014/main" id="{92D4DB63-1898-853C-8072-5BAD7A7EF309}"/>
              </a:ext>
            </a:extLst>
          </p:cNvPr>
          <p:cNvSpPr txBox="1">
            <a:spLocks noChangeArrowheads="1"/>
          </p:cNvSpPr>
          <p:nvPr/>
        </p:nvSpPr>
        <p:spPr bwMode="auto">
          <a:xfrm>
            <a:off x="4217986" y="2831951"/>
            <a:ext cx="2465387" cy="369332"/>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dirty="0">
                <a:ln>
                  <a:noFill/>
                </a:ln>
                <a:solidFill>
                  <a:srgbClr val="00B0F0"/>
                </a:solidFill>
                <a:effectLst/>
                <a:uLnTx/>
                <a:uFillTx/>
                <a:latin typeface="Tahoma" panose="020B0604030504040204" pitchFamily="34" charset="0"/>
                <a:ea typeface="+mn-ea"/>
                <a:cs typeface="+mn-cs"/>
              </a:rPr>
              <a:t>Chen Sediment Trap</a:t>
            </a:r>
          </a:p>
        </p:txBody>
      </p:sp>
      <p:sp>
        <p:nvSpPr>
          <p:cNvPr id="3" name="Rectangle 2">
            <a:extLst>
              <a:ext uri="{FF2B5EF4-FFF2-40B4-BE49-F238E27FC236}">
                <a16:creationId xmlns:a16="http://schemas.microsoft.com/office/drawing/2014/main" id="{C00CEE77-CF9A-4411-D2BA-91C761C34D5F}"/>
              </a:ext>
            </a:extLst>
          </p:cNvPr>
          <p:cNvSpPr/>
          <p:nvPr/>
        </p:nvSpPr>
        <p:spPr>
          <a:xfrm>
            <a:off x="4065588" y="2203450"/>
            <a:ext cx="2751418" cy="2949575"/>
          </a:xfrm>
          <a:prstGeom prst="rect">
            <a:avLst/>
          </a:prstGeom>
          <a:noFill/>
          <a:ln w="28575">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83847A"/>
              </a:solidFill>
              <a:effectLst/>
              <a:uLnTx/>
              <a:uFillTx/>
              <a:latin typeface="Arial"/>
              <a:ea typeface="+mn-ea"/>
              <a:cs typeface="+mn-cs"/>
            </a:endParaRPr>
          </a:p>
        </p:txBody>
      </p:sp>
      <p:sp>
        <p:nvSpPr>
          <p:cNvPr id="5" name="Text Box 27">
            <a:extLst>
              <a:ext uri="{FF2B5EF4-FFF2-40B4-BE49-F238E27FC236}">
                <a16:creationId xmlns:a16="http://schemas.microsoft.com/office/drawing/2014/main" id="{264A97A4-B7AC-3975-7724-B98D4FCB8E64}"/>
              </a:ext>
            </a:extLst>
          </p:cNvPr>
          <p:cNvSpPr txBox="1">
            <a:spLocks noChangeArrowheads="1"/>
          </p:cNvSpPr>
          <p:nvPr/>
        </p:nvSpPr>
        <p:spPr bwMode="auto">
          <a:xfrm>
            <a:off x="7226303" y="5535172"/>
            <a:ext cx="2838922" cy="1200329"/>
          </a:xfrm>
          <a:prstGeom prst="rect">
            <a:avLst/>
          </a:prstGeom>
          <a:noFill/>
          <a:ln w="25400">
            <a:solidFill>
              <a:schemeClr val="tx1"/>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 typeface="Arial" panose="020B0604020202020204" pitchFamily="34" charset="0"/>
              <a:buNone/>
              <a:tabLst/>
              <a:defRPr/>
            </a:pPr>
            <a:r>
              <a:rPr kumimoji="0" lang="en-US" sz="1800" b="0" i="0" u="none" strike="noStrike" kern="1200" cap="none" spc="0" normalizeH="0" baseline="0" noProof="0" dirty="0">
                <a:ln>
                  <a:noFill/>
                </a:ln>
                <a:solidFill>
                  <a:srgbClr val="00B0F0"/>
                </a:solidFill>
                <a:effectLst/>
                <a:uLnTx/>
                <a:uFillTx/>
                <a:latin typeface="Tahoma" panose="020B0604030504040204" pitchFamily="34" charset="0"/>
                <a:ea typeface="Tahoma" panose="020B0604030504040204" pitchFamily="34" charset="0"/>
                <a:cs typeface="Tahoma" panose="020B0604030504040204" pitchFamily="34" charset="0"/>
              </a:rPr>
              <a:t>2-Deposition Shape Option for Each Grain Size (V-Shape or Elongated Taper)</a:t>
            </a:r>
            <a:endParaRPr kumimoji="0" lang="en-US" altLang="en-US" sz="1800" b="0" i="0" u="none" strike="noStrike" kern="1200" cap="none" spc="0" normalizeH="0" baseline="0" noProof="0" dirty="0">
              <a:ln>
                <a:noFill/>
              </a:ln>
              <a:solidFill>
                <a:srgbClr val="00B0F0"/>
              </a:solidFill>
              <a:effectLst/>
              <a:uLnTx/>
              <a:uFillTx/>
              <a:latin typeface="Tahoma" panose="020B0604030504040204" pitchFamily="34" charset="0"/>
              <a:ea typeface="Tahoma" panose="020B0604030504040204" pitchFamily="34" charset="0"/>
              <a:cs typeface="Tahoma" panose="020B0604030504040204" pitchFamily="34" charset="0"/>
            </a:endParaRPr>
          </a:p>
        </p:txBody>
      </p:sp>
      <p:sp>
        <p:nvSpPr>
          <p:cNvPr id="6" name="AutoShape 33">
            <a:extLst>
              <a:ext uri="{FF2B5EF4-FFF2-40B4-BE49-F238E27FC236}">
                <a16:creationId xmlns:a16="http://schemas.microsoft.com/office/drawing/2014/main" id="{EA707DB7-E16C-DAA0-F39C-4050E4C1DBD5}"/>
              </a:ext>
            </a:extLst>
          </p:cNvPr>
          <p:cNvSpPr>
            <a:spLocks noChangeArrowheads="1"/>
          </p:cNvSpPr>
          <p:nvPr/>
        </p:nvSpPr>
        <p:spPr bwMode="auto">
          <a:xfrm rot="5400000">
            <a:off x="6851310" y="6014451"/>
            <a:ext cx="344487" cy="234950"/>
          </a:xfrm>
          <a:prstGeom prst="downArrow">
            <a:avLst>
              <a:gd name="adj1" fmla="val 50000"/>
              <a:gd name="adj2" fmla="val 25000"/>
            </a:avLst>
          </a:prstGeom>
          <a:solidFill>
            <a:schemeClr val="accent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0346661-58BA-4BE5-ACE6-5EE81C26E2D1}"/>
              </a:ext>
            </a:extLst>
          </p:cNvPr>
          <p:cNvSpPr>
            <a:spLocks noGrp="1"/>
          </p:cNvSpPr>
          <p:nvPr>
            <p:ph type="title"/>
          </p:nvPr>
        </p:nvSpPr>
        <p:spPr/>
        <p:txBody>
          <a:bodyPr/>
          <a:lstStyle/>
          <a:p>
            <a:r>
              <a:rPr lang="en-US" dirty="0"/>
              <a:t>Reservoir Routing</a:t>
            </a:r>
          </a:p>
        </p:txBody>
      </p:sp>
      <p:sp>
        <p:nvSpPr>
          <p:cNvPr id="5" name="Content Placeholder 4">
            <a:extLst>
              <a:ext uri="{FF2B5EF4-FFF2-40B4-BE49-F238E27FC236}">
                <a16:creationId xmlns:a16="http://schemas.microsoft.com/office/drawing/2014/main" id="{35EDF1D2-5842-4393-930A-73992147B402}"/>
              </a:ext>
            </a:extLst>
          </p:cNvPr>
          <p:cNvSpPr>
            <a:spLocks noGrp="1"/>
          </p:cNvSpPr>
          <p:nvPr>
            <p:ph idx="1"/>
          </p:nvPr>
        </p:nvSpPr>
        <p:spPr/>
        <p:txBody>
          <a:bodyPr>
            <a:normAutofit/>
          </a:bodyPr>
          <a:lstStyle/>
          <a:p>
            <a:r>
              <a:rPr lang="en-US" dirty="0"/>
              <a:t>A hydrological process used to predict the temporal changes in water storage, inflow, and outflow of a reservoir. This process relies on elevation-area and elevation-storage curves to understand the relationship between the water level (elevation) and both the surface area and volume of the reservoir.</a:t>
            </a:r>
          </a:p>
        </p:txBody>
      </p:sp>
    </p:spTree>
    <p:extLst>
      <p:ext uri="{BB962C8B-B14F-4D97-AF65-F5344CB8AC3E}">
        <p14:creationId xmlns:p14="http://schemas.microsoft.com/office/powerpoint/2010/main" val="243422618"/>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6D6FA8-0B89-4853-AEA0-1BC66EF557C8}"/>
              </a:ext>
            </a:extLst>
          </p:cNvPr>
          <p:cNvSpPr>
            <a:spLocks noGrp="1"/>
          </p:cNvSpPr>
          <p:nvPr>
            <p:ph type="title"/>
          </p:nvPr>
        </p:nvSpPr>
        <p:spPr/>
        <p:txBody>
          <a:bodyPr/>
          <a:lstStyle/>
          <a:p>
            <a:r>
              <a:rPr lang="en-US" dirty="0"/>
              <a:t>Reservoir Volume Reduction Process</a:t>
            </a:r>
          </a:p>
        </p:txBody>
      </p:sp>
      <p:pic>
        <p:nvPicPr>
          <p:cNvPr id="6" name="Content Placeholder 5">
            <a:extLst>
              <a:ext uri="{FF2B5EF4-FFF2-40B4-BE49-F238E27FC236}">
                <a16:creationId xmlns:a16="http://schemas.microsoft.com/office/drawing/2014/main" id="{A03B6426-3B81-411C-958B-5885469DEA88}"/>
              </a:ext>
            </a:extLst>
          </p:cNvPr>
          <p:cNvPicPr>
            <a:picLocks noGrp="1" noRot="1" noChangeAspect="1" noMove="1" noResize="1" noEditPoints="1" noAdjustHandles="1" noChangeArrowheads="1" noChangeShapeType="1" noCrop="1"/>
          </p:cNvPicPr>
          <p:nvPr>
            <p:ph idx="1"/>
          </p:nvPr>
        </p:nvPicPr>
        <p:blipFill>
          <a:blip r:embed="rId2"/>
          <a:stretch>
            <a:fillRect/>
          </a:stretch>
        </p:blipFill>
        <p:spPr>
          <a:xfrm>
            <a:off x="266700" y="893111"/>
            <a:ext cx="11658600" cy="5076010"/>
          </a:xfrm>
          <a:prstGeom prst="rect">
            <a:avLst/>
          </a:prstGeom>
        </p:spPr>
      </p:pic>
      <p:sp>
        <p:nvSpPr>
          <p:cNvPr id="3" name="TextBox 2">
            <a:extLst>
              <a:ext uri="{FF2B5EF4-FFF2-40B4-BE49-F238E27FC236}">
                <a16:creationId xmlns:a16="http://schemas.microsoft.com/office/drawing/2014/main" id="{398D3613-A98B-DD7B-0155-CD1E4615CC89}"/>
              </a:ext>
            </a:extLst>
          </p:cNvPr>
          <p:cNvSpPr txBox="1"/>
          <p:nvPr/>
        </p:nvSpPr>
        <p:spPr>
          <a:xfrm>
            <a:off x="4944065" y="5964889"/>
            <a:ext cx="6951711"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a:ea typeface="+mn-ea"/>
                <a:cs typeface="+mn-cs"/>
              </a:rPr>
              <a:t>Clay, Slit, Sand &amp; Gravel: 2-Optopn (V-Shape or Elongated Taper)</a:t>
            </a:r>
          </a:p>
        </p:txBody>
      </p:sp>
      <p:cxnSp>
        <p:nvCxnSpPr>
          <p:cNvPr id="5" name="Straight Arrow Connector 4">
            <a:extLst>
              <a:ext uri="{FF2B5EF4-FFF2-40B4-BE49-F238E27FC236}">
                <a16:creationId xmlns:a16="http://schemas.microsoft.com/office/drawing/2014/main" id="{E7516215-D3FA-7C99-75BA-4CB22B096841}"/>
              </a:ext>
            </a:extLst>
          </p:cNvPr>
          <p:cNvCxnSpPr>
            <a:cxnSpLocks/>
          </p:cNvCxnSpPr>
          <p:nvPr/>
        </p:nvCxnSpPr>
        <p:spPr>
          <a:xfrm flipV="1">
            <a:off x="5978236" y="3020291"/>
            <a:ext cx="0" cy="671945"/>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8" name="Straight Arrow Connector 7">
            <a:extLst>
              <a:ext uri="{FF2B5EF4-FFF2-40B4-BE49-F238E27FC236}">
                <a16:creationId xmlns:a16="http://schemas.microsoft.com/office/drawing/2014/main" id="{E76F3BDF-D1CF-EC09-6D4D-0F0F468BCE69}"/>
              </a:ext>
            </a:extLst>
          </p:cNvPr>
          <p:cNvCxnSpPr/>
          <p:nvPr/>
        </p:nvCxnSpPr>
        <p:spPr>
          <a:xfrm flipH="1">
            <a:off x="10702636" y="1974273"/>
            <a:ext cx="595746" cy="0"/>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11" name="Straight Arrow Connector 10">
            <a:extLst>
              <a:ext uri="{FF2B5EF4-FFF2-40B4-BE49-F238E27FC236}">
                <a16:creationId xmlns:a16="http://schemas.microsoft.com/office/drawing/2014/main" id="{6AD59F89-E49E-00F1-9FFB-6122C93B7503}"/>
              </a:ext>
            </a:extLst>
          </p:cNvPr>
          <p:cNvCxnSpPr>
            <a:cxnSpLocks/>
          </p:cNvCxnSpPr>
          <p:nvPr/>
        </p:nvCxnSpPr>
        <p:spPr>
          <a:xfrm flipV="1">
            <a:off x="10148454" y="5230091"/>
            <a:ext cx="0" cy="477981"/>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5CC9452D-9FAF-E19C-003F-58ADDA33E6D7}"/>
              </a:ext>
            </a:extLst>
          </p:cNvPr>
          <p:cNvCxnSpPr>
            <a:cxnSpLocks/>
          </p:cNvCxnSpPr>
          <p:nvPr/>
        </p:nvCxnSpPr>
        <p:spPr>
          <a:xfrm flipH="1">
            <a:off x="7578436" y="4405746"/>
            <a:ext cx="464128" cy="0"/>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84679329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438" y="241154"/>
            <a:ext cx="10217333" cy="737041"/>
          </a:xfrm>
        </p:spPr>
        <p:txBody>
          <a:bodyPr/>
          <a:lstStyle/>
          <a:p>
            <a:r>
              <a:rPr lang="en-US" dirty="0"/>
              <a:t>Chen’s Sediment Trap (Chen 1975)</a:t>
            </a:r>
          </a:p>
        </p:txBody>
      </p:sp>
      <p:sp>
        <p:nvSpPr>
          <p:cNvPr id="3" name="Content Placeholder 2"/>
          <p:cNvSpPr>
            <a:spLocks noGrp="1"/>
          </p:cNvSpPr>
          <p:nvPr>
            <p:ph idx="1"/>
          </p:nvPr>
        </p:nvSpPr>
        <p:spPr>
          <a:xfrm>
            <a:off x="354986" y="1132696"/>
            <a:ext cx="11658600" cy="5481084"/>
          </a:xfrm>
        </p:spPr>
        <p:txBody>
          <a:bodyPr/>
          <a:lstStyle/>
          <a:p>
            <a:pPr marL="342900" indent="-342900">
              <a:buFont typeface="Arial" panose="020B0604020202020204" pitchFamily="34" charset="0"/>
              <a:buChar char="•"/>
            </a:pPr>
            <a:r>
              <a:rPr lang="en-US" dirty="0"/>
              <a:t>Critical settling velocity</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Trapping Efficiency</a:t>
            </a:r>
          </a:p>
          <a:p>
            <a:pPr lvl="2"/>
            <a:r>
              <a:rPr lang="en-US" dirty="0"/>
              <a:t>Stratified (quiescent) reservoir (upper bound)</a:t>
            </a:r>
          </a:p>
          <a:p>
            <a:pPr marL="1035050" lvl="2" indent="-342900"/>
            <a:endParaRPr lang="en-US" dirty="0"/>
          </a:p>
          <a:p>
            <a:pPr marL="1035050" lvl="2" indent="-342900"/>
            <a:endParaRPr lang="en-US" dirty="0"/>
          </a:p>
          <a:p>
            <a:pPr marL="1035050" lvl="2" indent="-342900"/>
            <a:endParaRPr lang="en-US" dirty="0"/>
          </a:p>
          <a:p>
            <a:pPr marL="1035050" lvl="2" indent="-342900"/>
            <a:endParaRPr lang="en-US" dirty="0"/>
          </a:p>
          <a:p>
            <a:pPr marL="1035050" lvl="2" indent="-342900"/>
            <a:endParaRPr lang="en-US" dirty="0"/>
          </a:p>
          <a:p>
            <a:pPr lvl="2"/>
            <a:r>
              <a:rPr lang="en-US" dirty="0"/>
              <a:t>Mixed (turbulent) reservoir (lower bound): Chen, 1975 </a:t>
            </a:r>
          </a:p>
          <a:p>
            <a:pPr lvl="2"/>
            <a:endParaRPr lang="en-US" dirty="0"/>
          </a:p>
          <a:p>
            <a:pPr lvl="2"/>
            <a:endParaRPr lang="en-US" dirty="0"/>
          </a:p>
          <a:p>
            <a:pPr lvl="2"/>
            <a:endParaRPr lang="en-US" dirty="0"/>
          </a:p>
          <a:p>
            <a:pPr lvl="2"/>
            <a:endParaRPr lang="en-US" dirty="0"/>
          </a:p>
          <a:p>
            <a:pPr lvl="2"/>
            <a:endParaRPr lang="en-US" dirty="0"/>
          </a:p>
          <a:p>
            <a:pPr lvl="2"/>
            <a:endParaRPr lang="en-US" dirty="0"/>
          </a:p>
          <a:p>
            <a:pPr lvl="3"/>
            <a:r>
              <a:rPr lang="en-US" b="0" i="0" dirty="0">
                <a:solidFill>
                  <a:srgbClr val="172B4D"/>
                </a:solidFill>
                <a:effectLst/>
                <a:latin typeface="-apple-system"/>
              </a:rPr>
              <a:t>The settling velocity is computed using the method selected for the Basin Model. </a:t>
            </a:r>
          </a:p>
          <a:p>
            <a:pPr lvl="3"/>
            <a:r>
              <a:rPr lang="en-US" b="0" i="0" dirty="0">
                <a:solidFill>
                  <a:srgbClr val="172B4D"/>
                </a:solidFill>
                <a:effectLst/>
                <a:latin typeface="-apple-system"/>
              </a:rPr>
              <a:t>The critical settling velocity is computed as the discharge rate (Q) from the reservoir divided by the surface area (A). The computations are performed separately for each grain size class or subclass.</a:t>
            </a:r>
            <a:endParaRPr lang="en-US" dirty="0"/>
          </a:p>
        </p:txBody>
      </p:sp>
      <mc:AlternateContent xmlns:mc="http://schemas.openxmlformats.org/markup-compatibility/2006" xmlns:a14="http://schemas.microsoft.com/office/drawing/2010/main">
        <mc:Choice Requires="a14">
          <p:sp>
            <p:nvSpPr>
              <p:cNvPr id="6" name="Object 8"/>
              <p:cNvSpPr txBox="1"/>
              <p:nvPr/>
            </p:nvSpPr>
            <p:spPr bwMode="auto">
              <a:xfrm>
                <a:off x="2941638" y="1593850"/>
                <a:ext cx="2776537" cy="636588"/>
              </a:xfrm>
              <a:prstGeom prst="rect">
                <a:avLst/>
              </a:prstGeom>
              <a:noFill/>
              <a:ln>
                <a:noFill/>
              </a:ln>
            </p:spPr>
            <p:txBody>
              <a:bodyPr>
                <a:normAutofit fontScale="85000"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𝑣</m:t>
                          </m:r>
                        </m:e>
                        <m:sub>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𝑐</m:t>
                          </m:r>
                        </m:sub>
                      </m:sSub>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𝑑</m:t>
                          </m:r>
                        </m:num>
                        <m:den>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𝑇</m:t>
                          </m:r>
                        </m:den>
                      </m:f>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ctrlPr>
                        </m:fPr>
                        <m:num>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𝑄</m:t>
                          </m:r>
                        </m:num>
                        <m:den>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𝐴</m:t>
                          </m:r>
                        </m:den>
                      </m:f>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𝑜𝑣𝑒𝑟𝑓𝑙𝑜𝑤𝑟𝑎𝑡𝑒</m:t>
                      </m:r>
                    </m:oMath>
                  </m:oMathPara>
                </a14:m>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mc:Choice>
        <mc:Fallback xmlns="">
          <p:sp>
            <p:nvSpPr>
              <p:cNvPr id="6" name="Object 8"/>
              <p:cNvSpPr txBox="1">
                <a:spLocks noRot="1" noChangeAspect="1" noMove="1" noResize="1" noEditPoints="1" noAdjustHandles="1" noChangeArrowheads="1" noChangeShapeType="1" noTextEdit="1"/>
              </p:cNvSpPr>
              <p:nvPr/>
            </p:nvSpPr>
            <p:spPr bwMode="auto">
              <a:xfrm>
                <a:off x="2941638" y="1593850"/>
                <a:ext cx="2776537" cy="636588"/>
              </a:xfrm>
              <a:prstGeom prst="rect">
                <a:avLst/>
              </a:prstGeom>
              <a:blipFill>
                <a:blip r:embed="rId2"/>
                <a:stretch>
                  <a:fillRect/>
                </a:stretch>
              </a:blipFill>
              <a:ln>
                <a:noFill/>
              </a:ln>
            </p:spPr>
            <p:txBody>
              <a:bodyPr/>
              <a:lstStyle/>
              <a:p>
                <a:r>
                  <a:rPr lang="en-US">
                    <a:noFill/>
                  </a:rPr>
                  <a:t> </a:t>
                </a:r>
              </a:p>
            </p:txBody>
          </p:sp>
        </mc:Fallback>
      </mc:AlternateContent>
      <p:graphicFrame>
        <p:nvGraphicFramePr>
          <p:cNvPr id="7" name="Object 10"/>
          <p:cNvGraphicFramePr>
            <a:graphicFrameLocks noChangeAspect="1"/>
          </p:cNvGraphicFramePr>
          <p:nvPr/>
        </p:nvGraphicFramePr>
        <p:xfrm>
          <a:off x="2941934" y="3176070"/>
          <a:ext cx="2293937" cy="712788"/>
        </p:xfrm>
        <a:graphic>
          <a:graphicData uri="http://schemas.openxmlformats.org/presentationml/2006/ole">
            <mc:AlternateContent xmlns:mc="http://schemas.openxmlformats.org/markup-compatibility/2006">
              <mc:Choice xmlns:v="urn:schemas-microsoft-com:vml" Requires="v">
                <p:oleObj name="Equation" r:id="rId3" imgW="1396800" imgH="431640" progId="Equation.DSMT4">
                  <p:embed/>
                </p:oleObj>
              </mc:Choice>
              <mc:Fallback>
                <p:oleObj name="Equation" r:id="rId3" imgW="1396800" imgH="431640" progId="Equation.DSMT4">
                  <p:embed/>
                  <p:pic>
                    <p:nvPicPr>
                      <p:cNvPr id="7" name="Object 10"/>
                      <p:cNvPicPr>
                        <a:picLocks noChangeAspect="1" noChangeArrowheads="1"/>
                      </p:cNvPicPr>
                      <p:nvPr/>
                    </p:nvPicPr>
                    <p:blipFill>
                      <a:blip r:embed="rId4"/>
                      <a:srcRect/>
                      <a:stretch>
                        <a:fillRect/>
                      </a:stretch>
                    </p:blipFill>
                    <p:spPr bwMode="auto">
                      <a:xfrm>
                        <a:off x="2941934" y="3176070"/>
                        <a:ext cx="2293937" cy="712788"/>
                      </a:xfrm>
                      <a:prstGeom prst="rect">
                        <a:avLst/>
                      </a:prstGeom>
                      <a:noFill/>
                      <a:ln>
                        <a:noFill/>
                      </a:ln>
                    </p:spPr>
                  </p:pic>
                </p:oleObj>
              </mc:Fallback>
            </mc:AlternateContent>
          </a:graphicData>
        </a:graphic>
      </p:graphicFrame>
      <p:graphicFrame>
        <p:nvGraphicFramePr>
          <p:cNvPr id="8" name="Object 12"/>
          <p:cNvGraphicFramePr>
            <a:graphicFrameLocks noChangeAspect="1"/>
          </p:cNvGraphicFramePr>
          <p:nvPr/>
        </p:nvGraphicFramePr>
        <p:xfrm>
          <a:off x="2941934" y="4627267"/>
          <a:ext cx="1933575" cy="896938"/>
        </p:xfrm>
        <a:graphic>
          <a:graphicData uri="http://schemas.openxmlformats.org/presentationml/2006/ole">
            <mc:AlternateContent xmlns:mc="http://schemas.openxmlformats.org/markup-compatibility/2006">
              <mc:Choice xmlns:v="urn:schemas-microsoft-com:vml" Requires="v">
                <p:oleObj name="Equation" r:id="rId5" imgW="1155600" imgH="533160" progId="Equation.DSMT4">
                  <p:embed/>
                </p:oleObj>
              </mc:Choice>
              <mc:Fallback>
                <p:oleObj name="Equation" r:id="rId5" imgW="1155600" imgH="533160" progId="Equation.DSMT4">
                  <p:embed/>
                  <p:pic>
                    <p:nvPicPr>
                      <p:cNvPr id="8" name="Object 12"/>
                      <p:cNvPicPr>
                        <a:picLocks noChangeAspect="1" noChangeArrowheads="1"/>
                      </p:cNvPicPr>
                      <p:nvPr/>
                    </p:nvPicPr>
                    <p:blipFill>
                      <a:blip r:embed="rId6"/>
                      <a:srcRect/>
                      <a:stretch>
                        <a:fillRect/>
                      </a:stretch>
                    </p:blipFill>
                    <p:spPr bwMode="auto">
                      <a:xfrm>
                        <a:off x="2941934" y="4627267"/>
                        <a:ext cx="1933575" cy="896938"/>
                      </a:xfrm>
                      <a:prstGeom prst="rect">
                        <a:avLst/>
                      </a:prstGeom>
                      <a:noFill/>
                      <a:ln w="25400">
                        <a:solidFill>
                          <a:srgbClr val="FF0000"/>
                        </a:solidFill>
                        <a:miter lim="800000"/>
                        <a:headEnd/>
                        <a:tailEnd/>
                      </a:ln>
                    </p:spPr>
                  </p:pic>
                </p:oleObj>
              </mc:Fallback>
            </mc:AlternateContent>
          </a:graphicData>
        </a:graphic>
      </p:graphicFrame>
      <p:pic>
        <p:nvPicPr>
          <p:cNvPr id="5" name="Picture 4">
            <a:extLst>
              <a:ext uri="{FF2B5EF4-FFF2-40B4-BE49-F238E27FC236}">
                <a16:creationId xmlns:a16="http://schemas.microsoft.com/office/drawing/2014/main" id="{DD4C2FFE-8DB4-19C1-69C3-033DDD6DE384}"/>
              </a:ext>
            </a:extLst>
          </p:cNvPr>
          <p:cNvPicPr>
            <a:picLocks noChangeAspect="1"/>
          </p:cNvPicPr>
          <p:nvPr/>
        </p:nvPicPr>
        <p:blipFill>
          <a:blip r:embed="rId7"/>
          <a:stretch>
            <a:fillRect/>
          </a:stretch>
        </p:blipFill>
        <p:spPr>
          <a:xfrm>
            <a:off x="6293854" y="1115121"/>
            <a:ext cx="5056062" cy="4491324"/>
          </a:xfrm>
          <a:prstGeom prst="rect">
            <a:avLst/>
          </a:prstGeom>
        </p:spPr>
      </p:pic>
      <p:sp>
        <p:nvSpPr>
          <p:cNvPr id="11" name="TextBox 10">
            <a:extLst>
              <a:ext uri="{FF2B5EF4-FFF2-40B4-BE49-F238E27FC236}">
                <a16:creationId xmlns:a16="http://schemas.microsoft.com/office/drawing/2014/main" id="{40183686-9F85-8B70-1916-6BABCC5E51E9}"/>
              </a:ext>
            </a:extLst>
          </p:cNvPr>
          <p:cNvSpPr txBox="1"/>
          <p:nvPr/>
        </p:nvSpPr>
        <p:spPr>
          <a:xfrm>
            <a:off x="354986" y="6552077"/>
            <a:ext cx="11658600" cy="38472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900" b="0" i="0" u="none" strike="noStrike" kern="1200" cap="none" spc="0" normalizeH="0" baseline="0" noProof="0" dirty="0">
                <a:ln>
                  <a:noFill/>
                </a:ln>
                <a:solidFill>
                  <a:srgbClr val="000000"/>
                </a:solidFill>
                <a:effectLst/>
                <a:uLnTx/>
                <a:uFillTx/>
                <a:latin typeface="Arial"/>
                <a:ea typeface="+mn-ea"/>
                <a:cs typeface="+mn-cs"/>
              </a:rPr>
              <a:t>Source: </a:t>
            </a:r>
            <a:r>
              <a:rPr kumimoji="0" lang="en-US" sz="900" b="0" i="0" u="none" strike="noStrike" kern="1200" cap="none" spc="0" normalizeH="0" baseline="0" noProof="0" dirty="0" err="1">
                <a:ln>
                  <a:noFill/>
                </a:ln>
                <a:solidFill>
                  <a:srgbClr val="000000"/>
                </a:solidFill>
                <a:effectLst/>
                <a:uLnTx/>
                <a:uFillTx/>
                <a:latin typeface="Arial"/>
                <a:ea typeface="+mn-ea"/>
                <a:cs typeface="+mn-cs"/>
              </a:rPr>
              <a:t>Verstraeten</a:t>
            </a:r>
            <a:r>
              <a:rPr kumimoji="0" lang="en-US" sz="900" b="0" i="0" u="none" strike="noStrike" kern="1200" cap="none" spc="0" normalizeH="0" baseline="0" noProof="0" dirty="0">
                <a:ln>
                  <a:noFill/>
                </a:ln>
                <a:solidFill>
                  <a:srgbClr val="000000"/>
                </a:solidFill>
                <a:effectLst/>
                <a:uLnTx/>
                <a:uFillTx/>
                <a:latin typeface="Arial"/>
                <a:ea typeface="+mn-ea"/>
                <a:cs typeface="+mn-cs"/>
              </a:rPr>
              <a:t>, G and </a:t>
            </a:r>
            <a:r>
              <a:rPr kumimoji="0" lang="en-US" sz="900" b="0" i="0" u="none" strike="noStrike" kern="1200" cap="none" spc="0" normalizeH="0" baseline="0" noProof="0" dirty="0" err="1">
                <a:ln>
                  <a:noFill/>
                </a:ln>
                <a:solidFill>
                  <a:srgbClr val="000000"/>
                </a:solidFill>
                <a:effectLst/>
                <a:uLnTx/>
                <a:uFillTx/>
                <a:latin typeface="Arial"/>
                <a:ea typeface="+mn-ea"/>
                <a:cs typeface="+mn-cs"/>
              </a:rPr>
              <a:t>Poesen</a:t>
            </a:r>
            <a:r>
              <a:rPr kumimoji="0" lang="en-US" sz="900" b="0" i="0" u="none" strike="noStrike" kern="1200" cap="none" spc="0" normalizeH="0" baseline="0" noProof="0" dirty="0">
                <a:ln>
                  <a:noFill/>
                </a:ln>
                <a:solidFill>
                  <a:srgbClr val="000000"/>
                </a:solidFill>
                <a:effectLst/>
                <a:uLnTx/>
                <a:uFillTx/>
                <a:latin typeface="Arial"/>
                <a:ea typeface="+mn-ea"/>
                <a:cs typeface="+mn-cs"/>
              </a:rPr>
              <a:t>, J., Estimating trap efficiency of small reservoirs and ponds: methods and implications for the assessment of sediment yield, Progress in Physical Geography 24, 2 (2000), pp. 219-251.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000" b="0" i="0" u="none" strike="noStrike" kern="120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914449864"/>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3438" y="241154"/>
            <a:ext cx="10217333" cy="737041"/>
          </a:xfrm>
        </p:spPr>
        <p:txBody>
          <a:bodyPr/>
          <a:lstStyle/>
          <a:p>
            <a:r>
              <a:rPr lang="en-US" dirty="0"/>
              <a:t>Brune’s Sediment Trap (</a:t>
            </a:r>
            <a:r>
              <a:rPr lang="en-US" dirty="0" err="1"/>
              <a:t>Brune</a:t>
            </a:r>
            <a:r>
              <a:rPr lang="en-US" dirty="0"/>
              <a:t> 1953)</a:t>
            </a:r>
          </a:p>
        </p:txBody>
      </p:sp>
      <p:sp>
        <p:nvSpPr>
          <p:cNvPr id="3" name="Content Placeholder 2"/>
          <p:cNvSpPr>
            <a:spLocks noGrp="1"/>
          </p:cNvSpPr>
          <p:nvPr>
            <p:ph idx="1"/>
          </p:nvPr>
        </p:nvSpPr>
        <p:spPr>
          <a:xfrm>
            <a:off x="266700" y="1148316"/>
            <a:ext cx="11658600" cy="5481084"/>
          </a:xfrm>
        </p:spPr>
        <p:txBody>
          <a:bodyPr/>
          <a:lstStyle/>
          <a:p>
            <a:pPr marL="342900" indent="-342900">
              <a:buFont typeface="Arial" panose="020B0604020202020204" pitchFamily="34" charset="0"/>
              <a:buChar char="•"/>
            </a:pPr>
            <a:r>
              <a:rPr lang="en-US" dirty="0"/>
              <a:t>Capacity/Annual Inflow Ratio</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1030288" lvl="3" indent="-342900"/>
            <a:endParaRPr lang="en-US" dirty="0"/>
          </a:p>
          <a:p>
            <a:pPr marL="1030288" lvl="3" indent="-342900">
              <a:buFont typeface="Arial" panose="020B0604020202020204" pitchFamily="34" charset="0"/>
              <a:buChar char="•"/>
            </a:pPr>
            <a:r>
              <a:rPr lang="en-US" i="1" dirty="0" err="1"/>
              <a:t>V</a:t>
            </a:r>
            <a:r>
              <a:rPr lang="en-US" i="1" baseline="-25000" dirty="0" err="1"/>
              <a:t>res</a:t>
            </a:r>
            <a:r>
              <a:rPr lang="en-US" i="1" baseline="-25000" dirty="0"/>
              <a:t> </a:t>
            </a:r>
            <a:r>
              <a:rPr lang="en-US" i="1" dirty="0"/>
              <a:t>= </a:t>
            </a:r>
            <a:r>
              <a:rPr lang="en-US" i="1" baseline="-25000" dirty="0"/>
              <a:t> </a:t>
            </a:r>
            <a:r>
              <a:rPr lang="en-US" i="1" dirty="0"/>
              <a:t>Reservoir Capacity</a:t>
            </a:r>
          </a:p>
          <a:p>
            <a:pPr marL="1030288" lvl="3" indent="-342900">
              <a:buFont typeface="Arial" panose="020B0604020202020204" pitchFamily="34" charset="0"/>
              <a:buChar char="•"/>
            </a:pPr>
            <a:r>
              <a:rPr lang="en-US" i="1" dirty="0" err="1"/>
              <a:t>V</a:t>
            </a:r>
            <a:r>
              <a:rPr lang="en-US" i="1" baseline="-25000" dirty="0" err="1"/>
              <a:t>inflow</a:t>
            </a:r>
            <a:r>
              <a:rPr lang="en-US" i="1" baseline="-25000" dirty="0"/>
              <a:t> </a:t>
            </a:r>
            <a:r>
              <a:rPr lang="en-US" i="1" dirty="0"/>
              <a:t>= Annual Inflow (A user specified initial value is required)</a:t>
            </a:r>
          </a:p>
          <a:p>
            <a:pPr marL="1030288" lvl="3" indent="-342900">
              <a:buFont typeface="Arial" panose="020B0604020202020204" pitchFamily="34" charset="0"/>
              <a:buChar char="•"/>
            </a:pPr>
            <a:endParaRPr lang="en-US" i="1" dirty="0"/>
          </a:p>
          <a:p>
            <a:pPr marL="1030288" lvl="3" indent="-342900"/>
            <a:endParaRPr lang="en-US" i="1" dirty="0"/>
          </a:p>
          <a:p>
            <a:pPr marL="1030288" lvl="3" indent="-342900"/>
            <a:endParaRPr lang="en-US" baseline="-25000" dirty="0"/>
          </a:p>
          <a:p>
            <a:pPr marL="342900" indent="-342900">
              <a:buFont typeface="Arial" panose="020B0604020202020204" pitchFamily="34" charset="0"/>
              <a:buChar char="•"/>
            </a:pPr>
            <a:r>
              <a:rPr lang="en-US" dirty="0"/>
              <a:t>Trapping Efficiency</a:t>
            </a:r>
          </a:p>
          <a:p>
            <a:pPr marL="1035050" lvl="2" indent="-342900"/>
            <a:endParaRPr lang="en-US" dirty="0"/>
          </a:p>
          <a:p>
            <a:pPr marL="1035050" lvl="2" indent="-342900"/>
            <a:endParaRPr lang="en-US" dirty="0"/>
          </a:p>
          <a:p>
            <a:pPr marL="1035050" lvl="2" indent="-342900"/>
            <a:endParaRPr lang="en-US" dirty="0"/>
          </a:p>
          <a:p>
            <a:pPr marL="1035050" lvl="2" indent="-342900"/>
            <a:endParaRPr lang="en-US" dirty="0"/>
          </a:p>
          <a:p>
            <a:pPr marL="1030288" lvl="3" indent="-342900">
              <a:buFont typeface="Arial" panose="020B0604020202020204" pitchFamily="34" charset="0"/>
              <a:buChar char="•"/>
            </a:pPr>
            <a:r>
              <a:rPr lang="en-US" i="1" dirty="0"/>
              <a:t>a</a:t>
            </a:r>
            <a:r>
              <a:rPr lang="en-US" i="1" baseline="-25000" dirty="0"/>
              <a:t> </a:t>
            </a:r>
            <a:r>
              <a:rPr lang="en-US" i="1" dirty="0"/>
              <a:t>= </a:t>
            </a:r>
            <a:r>
              <a:rPr lang="en-US" i="1" baseline="-25000" dirty="0"/>
              <a:t> </a:t>
            </a:r>
            <a:r>
              <a:rPr lang="en-US" i="1" dirty="0"/>
              <a:t>Coefficient (Low=95, Medium=97, High=100)</a:t>
            </a:r>
          </a:p>
          <a:p>
            <a:pPr marL="1030288" lvl="3" indent="-342900">
              <a:buFont typeface="Arial" panose="020B0604020202020204" pitchFamily="34" charset="0"/>
              <a:buChar char="•"/>
            </a:pPr>
            <a:r>
              <a:rPr lang="en-US" i="1" dirty="0"/>
              <a:t>b</a:t>
            </a:r>
            <a:r>
              <a:rPr lang="en-US" i="1" baseline="-25000" dirty="0"/>
              <a:t> </a:t>
            </a:r>
            <a:r>
              <a:rPr lang="en-US" i="1" dirty="0"/>
              <a:t>= </a:t>
            </a:r>
            <a:r>
              <a:rPr lang="en-US" i="1" baseline="-25000" dirty="0"/>
              <a:t> </a:t>
            </a:r>
            <a:r>
              <a:rPr lang="en-US" i="1" dirty="0"/>
              <a:t>Coefficient (Low=5.37, 6.42, High=7.71)</a:t>
            </a:r>
          </a:p>
        </p:txBody>
      </p:sp>
      <mc:AlternateContent xmlns:mc="http://schemas.openxmlformats.org/markup-compatibility/2006" xmlns:a14="http://schemas.microsoft.com/office/drawing/2010/main">
        <mc:Choice Requires="a14">
          <p:sp>
            <p:nvSpPr>
              <p:cNvPr id="6" name="Object 8"/>
              <p:cNvSpPr txBox="1"/>
              <p:nvPr/>
            </p:nvSpPr>
            <p:spPr bwMode="auto">
              <a:xfrm>
                <a:off x="1826769" y="1624029"/>
                <a:ext cx="2776537" cy="636588"/>
              </a:xfrm>
              <a:prstGeom prst="rect">
                <a:avLst/>
              </a:prstGeom>
              <a:noFill/>
              <a:ln>
                <a:noFill/>
              </a:ln>
            </p:spPr>
            <p:txBody>
              <a:bodyPr>
                <a:normAutofit fontScale="85000"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𝑉</m:t>
                          </m:r>
                        </m:e>
                        <m:sub>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sub>
                      </m:sSub>
                      <m:r>
                        <a:rPr kumimoji="0" lang="en-US" sz="1800" b="0" i="1" u="none" strike="noStrike" kern="1200" cap="none" spc="0" normalizeH="0" baseline="0" noProof="0">
                          <a:ln>
                            <a:noFill/>
                          </a:ln>
                          <a:solidFill>
                            <a:srgbClr val="000000"/>
                          </a:solidFill>
                          <a:effectLst/>
                          <a:uLnTx/>
                          <a:uFillTx/>
                          <a:latin typeface="Cambria Math" panose="02040503050406030204" pitchFamily="18" charset="0"/>
                          <a:ea typeface="+mn-ea"/>
                          <a:cs typeface="+mn-cs"/>
                        </a:rPr>
                        <m:t>=</m:t>
                      </m:r>
                      <m:f>
                        <m:f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fPr>
                        <m:num>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𝑉</m:t>
                              </m:r>
                            </m:e>
                            <m:sub>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𝑟𝑒𝑠</m:t>
                              </m:r>
                            </m:sub>
                          </m:sSub>
                        </m:num>
                        <m:den>
                          <m:sSub>
                            <m:sSub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Pr>
                            <m:e>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𝑉</m:t>
                              </m:r>
                            </m:e>
                            <m:sub>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𝑖𝑛𝑓𝑙𝑜𝑤</m:t>
                              </m:r>
                            </m:sub>
                          </m:sSub>
                        </m:den>
                      </m:f>
                    </m:oMath>
                  </m:oMathPara>
                </a14:m>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mc:Choice>
        <mc:Fallback xmlns="">
          <p:sp>
            <p:nvSpPr>
              <p:cNvPr id="6" name="Object 8"/>
              <p:cNvSpPr txBox="1">
                <a:spLocks noRot="1" noChangeAspect="1" noMove="1" noResize="1" noEditPoints="1" noAdjustHandles="1" noChangeArrowheads="1" noChangeShapeType="1" noTextEdit="1"/>
              </p:cNvSpPr>
              <p:nvPr/>
            </p:nvSpPr>
            <p:spPr bwMode="auto">
              <a:xfrm>
                <a:off x="1826769" y="1624029"/>
                <a:ext cx="2776537" cy="636588"/>
              </a:xfrm>
              <a:prstGeom prst="rect">
                <a:avLst/>
              </a:prstGeom>
              <a:blipFill>
                <a:blip r:embed="rId2"/>
                <a:stretch>
                  <a:fillRect/>
                </a:stretch>
              </a:blipFill>
              <a:ln>
                <a:no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Object 12"/>
              <p:cNvSpPr txBox="1"/>
              <p:nvPr/>
            </p:nvSpPr>
            <p:spPr bwMode="auto">
              <a:xfrm>
                <a:off x="1665265" y="4148915"/>
                <a:ext cx="2373335" cy="448469"/>
              </a:xfrm>
              <a:prstGeom prst="rect">
                <a:avLst/>
              </a:prstGeom>
              <a:noFill/>
              <a:ln w="25400">
                <a:solidFill>
                  <a:srgbClr val="FF0000"/>
                </a:solidFill>
                <a:miter lim="800000"/>
                <a:headEnd/>
                <a:tailEnd/>
              </a:ln>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𝑇𝐸</m:t>
                      </m:r>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𝑎</m:t>
                      </m:r>
                      <m:d>
                        <m:dPr>
                          <m:begChr m:val="["/>
                          <m:endChr m:val="]"/>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dPr>
                        <m:e>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1−2</m:t>
                          </m:r>
                          <m:sSup>
                            <m:s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pPr>
                            <m:e>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𝑒</m:t>
                              </m:r>
                            </m:e>
                            <m:sup>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𝑏</m:t>
                              </m:r>
                              <m:sSubSup>
                                <m:sSubSup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sSubSupPr>
                                <m:e>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𝑉</m:t>
                                  </m:r>
                                </m:e>
                                <m:sub>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sub>
                                <m:sup>
                                  <m: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0.35</m:t>
                                  </m:r>
                                </m:sup>
                              </m:sSubSup>
                            </m:sup>
                          </m:sSup>
                        </m:e>
                      </m:d>
                    </m:oMath>
                  </m:oMathPara>
                </a14:m>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mc:Choice>
        <mc:Fallback xmlns="">
          <p:sp>
            <p:nvSpPr>
              <p:cNvPr id="8" name="Object 12"/>
              <p:cNvSpPr txBox="1">
                <a:spLocks noRot="1" noChangeAspect="1" noMove="1" noResize="1" noEditPoints="1" noAdjustHandles="1" noChangeArrowheads="1" noChangeShapeType="1" noTextEdit="1"/>
              </p:cNvSpPr>
              <p:nvPr/>
            </p:nvSpPr>
            <p:spPr bwMode="auto">
              <a:xfrm>
                <a:off x="1665265" y="4148915"/>
                <a:ext cx="2373335" cy="448469"/>
              </a:xfrm>
              <a:prstGeom prst="rect">
                <a:avLst/>
              </a:prstGeom>
              <a:blipFill>
                <a:blip r:embed="rId3"/>
                <a:stretch>
                  <a:fillRect/>
                </a:stretch>
              </a:blipFill>
              <a:ln w="25400">
                <a:solidFill>
                  <a:srgbClr val="FF0000"/>
                </a:solidFill>
                <a:miter lim="800000"/>
                <a:headEnd/>
                <a:tailEnd/>
              </a:ln>
            </p:spPr>
            <p:txBody>
              <a:bodyPr/>
              <a:lstStyle/>
              <a:p>
                <a:r>
                  <a:rPr lang="en-US">
                    <a:noFill/>
                  </a:rPr>
                  <a:t> </a:t>
                </a:r>
              </a:p>
            </p:txBody>
          </p:sp>
        </mc:Fallback>
      </mc:AlternateContent>
      <p:pic>
        <p:nvPicPr>
          <p:cNvPr id="12" name="Picture 11">
            <a:extLst>
              <a:ext uri="{FF2B5EF4-FFF2-40B4-BE49-F238E27FC236}">
                <a16:creationId xmlns:a16="http://schemas.microsoft.com/office/drawing/2014/main" id="{4E0BA07B-E0EB-B035-9504-AB7DFD98CD87}"/>
              </a:ext>
            </a:extLst>
          </p:cNvPr>
          <p:cNvPicPr>
            <a:picLocks noChangeAspect="1"/>
          </p:cNvPicPr>
          <p:nvPr/>
        </p:nvPicPr>
        <p:blipFill>
          <a:blip r:embed="rId4"/>
          <a:stretch>
            <a:fillRect/>
          </a:stretch>
        </p:blipFill>
        <p:spPr>
          <a:xfrm>
            <a:off x="5684973" y="2968565"/>
            <a:ext cx="6240327" cy="3660835"/>
          </a:xfrm>
          <a:prstGeom prst="rect">
            <a:avLst/>
          </a:prstGeom>
        </p:spPr>
      </p:pic>
    </p:spTree>
    <p:extLst>
      <p:ext uri="{BB962C8B-B14F-4D97-AF65-F5344CB8AC3E}">
        <p14:creationId xmlns:p14="http://schemas.microsoft.com/office/powerpoint/2010/main" val="20168822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16981" y="17883"/>
            <a:ext cx="8229600" cy="1143000"/>
          </a:xfrm>
        </p:spPr>
        <p:txBody>
          <a:bodyPr/>
          <a:lstStyle/>
          <a:p>
            <a:r>
              <a:rPr lang="en-US" dirty="0"/>
              <a:t>Methodology</a:t>
            </a:r>
          </a:p>
        </p:txBody>
      </p:sp>
      <p:sp>
        <p:nvSpPr>
          <p:cNvPr id="3" name="Content Placeholder 2"/>
          <p:cNvSpPr>
            <a:spLocks noGrp="1"/>
          </p:cNvSpPr>
          <p:nvPr>
            <p:ph idx="1"/>
          </p:nvPr>
        </p:nvSpPr>
        <p:spPr>
          <a:xfrm>
            <a:off x="949842" y="949841"/>
            <a:ext cx="9937898" cy="5771635"/>
          </a:xfrm>
        </p:spPr>
        <p:txBody>
          <a:bodyPr/>
          <a:lstStyle/>
          <a:p>
            <a:pPr marL="342900" indent="-342900">
              <a:buFont typeface="Arial" panose="020B0604020202020204" pitchFamily="34" charset="0"/>
              <a:buChar char="•"/>
            </a:pPr>
            <a:r>
              <a:rPr lang="en-US" dirty="0"/>
              <a:t>Sediment deposition</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Suspended sediment</a:t>
            </a:r>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endParaRPr lang="en-US" dirty="0"/>
          </a:p>
          <a:p>
            <a:pPr marL="342900" indent="-342900">
              <a:buFont typeface="Arial" panose="020B0604020202020204" pitchFamily="34" charset="0"/>
              <a:buChar char="•"/>
            </a:pPr>
            <a:r>
              <a:rPr lang="en-US" dirty="0"/>
              <a:t>Outflow sediment</a:t>
            </a:r>
          </a:p>
        </p:txBody>
      </p:sp>
      <p:graphicFrame>
        <p:nvGraphicFramePr>
          <p:cNvPr id="7" name="Object 10"/>
          <p:cNvGraphicFramePr>
            <a:graphicFrameLocks noChangeAspect="1"/>
          </p:cNvGraphicFramePr>
          <p:nvPr/>
        </p:nvGraphicFramePr>
        <p:xfrm>
          <a:off x="6916038" y="2365875"/>
          <a:ext cx="3335337" cy="1597025"/>
        </p:xfrm>
        <a:graphic>
          <a:graphicData uri="http://schemas.openxmlformats.org/presentationml/2006/ole">
            <mc:AlternateContent xmlns:mc="http://schemas.openxmlformats.org/markup-compatibility/2006">
              <mc:Choice xmlns:v="urn:schemas-microsoft-com:vml" Requires="v">
                <p:oleObj name="Equation" r:id="rId2" imgW="2031840" imgH="965160" progId="Equation.DSMT4">
                  <p:embed/>
                </p:oleObj>
              </mc:Choice>
              <mc:Fallback>
                <p:oleObj name="Equation" r:id="rId2" imgW="2031840" imgH="965160" progId="Equation.DSMT4">
                  <p:embed/>
                  <p:pic>
                    <p:nvPicPr>
                      <p:cNvPr id="7" name="Object 10"/>
                      <p:cNvPicPr>
                        <a:picLocks noChangeAspect="1" noChangeArrowheads="1"/>
                      </p:cNvPicPr>
                      <p:nvPr/>
                    </p:nvPicPr>
                    <p:blipFill>
                      <a:blip r:embed="rId3"/>
                      <a:srcRect/>
                      <a:stretch>
                        <a:fillRect/>
                      </a:stretch>
                    </p:blipFill>
                    <p:spPr bwMode="auto">
                      <a:xfrm>
                        <a:off x="6916038" y="2365875"/>
                        <a:ext cx="3335337" cy="1597025"/>
                      </a:xfrm>
                      <a:prstGeom prst="rect">
                        <a:avLst/>
                      </a:prstGeom>
                      <a:noFill/>
                      <a:ln>
                        <a:noFill/>
                      </a:ln>
                    </p:spPr>
                  </p:pic>
                </p:oleObj>
              </mc:Fallback>
            </mc:AlternateContent>
          </a:graphicData>
        </a:graphic>
      </p:graphicFrame>
      <p:graphicFrame>
        <p:nvGraphicFramePr>
          <p:cNvPr id="8" name="Object 10"/>
          <p:cNvGraphicFramePr>
            <a:graphicFrameLocks noChangeAspect="1"/>
          </p:cNvGraphicFramePr>
          <p:nvPr/>
        </p:nvGraphicFramePr>
        <p:xfrm>
          <a:off x="3345564" y="1436472"/>
          <a:ext cx="1930400" cy="787400"/>
        </p:xfrm>
        <a:graphic>
          <a:graphicData uri="http://schemas.openxmlformats.org/presentationml/2006/ole">
            <mc:AlternateContent xmlns:mc="http://schemas.openxmlformats.org/markup-compatibility/2006">
              <mc:Choice xmlns:v="urn:schemas-microsoft-com:vml" Requires="v">
                <p:oleObj name="Equation" r:id="rId4" imgW="965160" imgH="393480" progId="Equation.DSMT4">
                  <p:embed/>
                </p:oleObj>
              </mc:Choice>
              <mc:Fallback>
                <p:oleObj name="Equation" r:id="rId4" imgW="965160" imgH="393480" progId="Equation.DSMT4">
                  <p:embed/>
                  <p:pic>
                    <p:nvPicPr>
                      <p:cNvPr id="8" name="Object 10"/>
                      <p:cNvPicPr>
                        <a:picLocks noChangeAspect="1" noChangeArrowheads="1"/>
                      </p:cNvPicPr>
                      <p:nvPr/>
                    </p:nvPicPr>
                    <p:blipFill>
                      <a:blip r:embed="rId5"/>
                      <a:srcRect/>
                      <a:stretch>
                        <a:fillRect/>
                      </a:stretch>
                    </p:blipFill>
                    <p:spPr bwMode="auto">
                      <a:xfrm>
                        <a:off x="3345564" y="1436472"/>
                        <a:ext cx="1930400" cy="787400"/>
                      </a:xfrm>
                      <a:prstGeom prst="rect">
                        <a:avLst/>
                      </a:prstGeom>
                      <a:noFill/>
                      <a:ln>
                        <a:noFill/>
                      </a:ln>
                    </p:spPr>
                  </p:pic>
                </p:oleObj>
              </mc:Fallback>
            </mc:AlternateContent>
          </a:graphicData>
        </a:graphic>
      </p:graphicFrame>
      <p:graphicFrame>
        <p:nvGraphicFramePr>
          <p:cNvPr id="9" name="Object 10"/>
          <p:cNvGraphicFramePr>
            <a:graphicFrameLocks noChangeAspect="1"/>
          </p:cNvGraphicFramePr>
          <p:nvPr/>
        </p:nvGraphicFramePr>
        <p:xfrm>
          <a:off x="3422558" y="2821337"/>
          <a:ext cx="1776412" cy="482600"/>
        </p:xfrm>
        <a:graphic>
          <a:graphicData uri="http://schemas.openxmlformats.org/presentationml/2006/ole">
            <mc:AlternateContent xmlns:mc="http://schemas.openxmlformats.org/markup-compatibility/2006">
              <mc:Choice xmlns:v="urn:schemas-microsoft-com:vml" Requires="v">
                <p:oleObj name="Equation" r:id="rId6" imgW="888840" imgH="241200" progId="Equation.DSMT4">
                  <p:embed/>
                </p:oleObj>
              </mc:Choice>
              <mc:Fallback>
                <p:oleObj name="Equation" r:id="rId6" imgW="888840" imgH="241200" progId="Equation.DSMT4">
                  <p:embed/>
                  <p:pic>
                    <p:nvPicPr>
                      <p:cNvPr id="9" name="Object 10"/>
                      <p:cNvPicPr>
                        <a:picLocks noChangeAspect="1" noChangeArrowheads="1"/>
                      </p:cNvPicPr>
                      <p:nvPr/>
                    </p:nvPicPr>
                    <p:blipFill>
                      <a:blip r:embed="rId7"/>
                      <a:srcRect/>
                      <a:stretch>
                        <a:fillRect/>
                      </a:stretch>
                    </p:blipFill>
                    <p:spPr bwMode="auto">
                      <a:xfrm>
                        <a:off x="3422558" y="2821337"/>
                        <a:ext cx="1776412" cy="482600"/>
                      </a:xfrm>
                      <a:prstGeom prst="rect">
                        <a:avLst/>
                      </a:prstGeom>
                      <a:noFill/>
                      <a:ln>
                        <a:noFill/>
                      </a:ln>
                    </p:spPr>
                  </p:pic>
                </p:oleObj>
              </mc:Fallback>
            </mc:AlternateContent>
          </a:graphicData>
        </a:graphic>
      </p:graphicFrame>
      <p:graphicFrame>
        <p:nvGraphicFramePr>
          <p:cNvPr id="10" name="Object 2"/>
          <p:cNvGraphicFramePr>
            <a:graphicFrameLocks noChangeAspect="1"/>
          </p:cNvGraphicFramePr>
          <p:nvPr/>
        </p:nvGraphicFramePr>
        <p:xfrm>
          <a:off x="3474151" y="3962900"/>
          <a:ext cx="1801813" cy="863600"/>
        </p:xfrm>
        <a:graphic>
          <a:graphicData uri="http://schemas.openxmlformats.org/presentationml/2006/ole">
            <mc:AlternateContent xmlns:mc="http://schemas.openxmlformats.org/markup-compatibility/2006">
              <mc:Choice xmlns:v="urn:schemas-microsoft-com:vml" Requires="v">
                <p:oleObj name="Equation" r:id="rId8" imgW="901440" imgH="431640" progId="Equation.DSMT4">
                  <p:embed/>
                </p:oleObj>
              </mc:Choice>
              <mc:Fallback>
                <p:oleObj name="Equation" r:id="rId8" imgW="901440" imgH="431640" progId="Equation.DSMT4">
                  <p:embed/>
                  <p:pic>
                    <p:nvPicPr>
                      <p:cNvPr id="10" name="Object 2"/>
                      <p:cNvPicPr>
                        <a:picLocks noChangeAspect="1" noChangeArrowheads="1"/>
                      </p:cNvPicPr>
                      <p:nvPr/>
                    </p:nvPicPr>
                    <p:blipFill>
                      <a:blip r:embed="rId9"/>
                      <a:srcRect/>
                      <a:stretch>
                        <a:fillRect/>
                      </a:stretch>
                    </p:blipFill>
                    <p:spPr bwMode="auto">
                      <a:xfrm>
                        <a:off x="3474151" y="3962900"/>
                        <a:ext cx="1801813" cy="863600"/>
                      </a:xfrm>
                      <a:prstGeom prst="rect">
                        <a:avLst/>
                      </a:prstGeom>
                      <a:noFill/>
                      <a:ln>
                        <a:noFill/>
                      </a:ln>
                    </p:spPr>
                  </p:pic>
                </p:oleObj>
              </mc:Fallback>
            </mc:AlternateContent>
          </a:graphicData>
        </a:graphic>
      </p:graphicFrame>
    </p:spTree>
    <p:extLst>
      <p:ext uri="{BB962C8B-B14F-4D97-AF65-F5344CB8AC3E}">
        <p14:creationId xmlns:p14="http://schemas.microsoft.com/office/powerpoint/2010/main" val="16862294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reeform 2"/>
          <p:cNvSpPr>
            <a:spLocks/>
          </p:cNvSpPr>
          <p:nvPr/>
        </p:nvSpPr>
        <p:spPr bwMode="auto">
          <a:xfrm>
            <a:off x="2695576" y="2420939"/>
            <a:ext cx="7102475" cy="4371975"/>
          </a:xfrm>
          <a:custGeom>
            <a:avLst/>
            <a:gdLst>
              <a:gd name="T0" fmla="*/ 0 w 4474"/>
              <a:gd name="T1" fmla="*/ 0 h 2754"/>
              <a:gd name="T2" fmla="*/ 2147483646 w 4474"/>
              <a:gd name="T3" fmla="*/ 2147483646 h 2754"/>
              <a:gd name="T4" fmla="*/ 2147483646 w 4474"/>
              <a:gd name="T5" fmla="*/ 2147483646 h 2754"/>
              <a:gd name="T6" fmla="*/ 2147483646 w 4474"/>
              <a:gd name="T7" fmla="*/ 2147483646 h 2754"/>
              <a:gd name="T8" fmla="*/ 2147483646 w 4474"/>
              <a:gd name="T9" fmla="*/ 2147483646 h 2754"/>
              <a:gd name="T10" fmla="*/ 2147483646 w 4474"/>
              <a:gd name="T11" fmla="*/ 2147483646 h 2754"/>
              <a:gd name="T12" fmla="*/ 0 w 4474"/>
              <a:gd name="T13" fmla="*/ 0 h 2754"/>
              <a:gd name="T14" fmla="*/ 0 60000 65536"/>
              <a:gd name="T15" fmla="*/ 0 60000 65536"/>
              <a:gd name="T16" fmla="*/ 0 60000 65536"/>
              <a:gd name="T17" fmla="*/ 0 60000 65536"/>
              <a:gd name="T18" fmla="*/ 0 60000 65536"/>
              <a:gd name="T19" fmla="*/ 0 60000 65536"/>
              <a:gd name="T20" fmla="*/ 0 60000 65536"/>
              <a:gd name="T21" fmla="*/ 0 w 4474"/>
              <a:gd name="T22" fmla="*/ 0 h 2754"/>
              <a:gd name="T23" fmla="*/ 4474 w 4474"/>
              <a:gd name="T24" fmla="*/ 2754 h 2754"/>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474" h="2754">
                <a:moveTo>
                  <a:pt x="0" y="0"/>
                </a:moveTo>
                <a:lnTo>
                  <a:pt x="203" y="1559"/>
                </a:lnTo>
                <a:lnTo>
                  <a:pt x="913" y="2747"/>
                </a:lnTo>
                <a:lnTo>
                  <a:pt x="3870" y="2754"/>
                </a:lnTo>
                <a:lnTo>
                  <a:pt x="4291" y="1545"/>
                </a:lnTo>
                <a:lnTo>
                  <a:pt x="4474" y="7"/>
                </a:lnTo>
                <a:lnTo>
                  <a:pt x="0" y="0"/>
                </a:lnTo>
                <a:close/>
              </a:path>
            </a:pathLst>
          </a:custGeom>
          <a:solidFill>
            <a:schemeClr val="accent1">
              <a:alpha val="65881"/>
            </a:schemeClr>
          </a:solidFill>
          <a:ln w="9525" cap="flat" cmpd="sng">
            <a:solidFill>
              <a:schemeClr val="tx1"/>
            </a:solidFill>
            <a:prstDash val="solid"/>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sp>
        <p:nvSpPr>
          <p:cNvPr id="11267" name="Freeform 3" descr="Granite"/>
          <p:cNvSpPr>
            <a:spLocks/>
          </p:cNvSpPr>
          <p:nvPr/>
        </p:nvSpPr>
        <p:spPr bwMode="auto">
          <a:xfrm>
            <a:off x="3452813" y="5621338"/>
            <a:ext cx="5776912" cy="1160462"/>
          </a:xfrm>
          <a:custGeom>
            <a:avLst/>
            <a:gdLst>
              <a:gd name="T0" fmla="*/ 0 w 3639"/>
              <a:gd name="T1" fmla="*/ 0 h 731"/>
              <a:gd name="T2" fmla="*/ 2147483646 w 3639"/>
              <a:gd name="T3" fmla="*/ 2147483646 h 731"/>
              <a:gd name="T4" fmla="*/ 2147483646 w 3639"/>
              <a:gd name="T5" fmla="*/ 2147483646 h 731"/>
              <a:gd name="T6" fmla="*/ 2147483646 w 3639"/>
              <a:gd name="T7" fmla="*/ 2147483646 h 731"/>
              <a:gd name="T8" fmla="*/ 0 w 3639"/>
              <a:gd name="T9" fmla="*/ 0 h 731"/>
              <a:gd name="T10" fmla="*/ 0 60000 65536"/>
              <a:gd name="T11" fmla="*/ 0 60000 65536"/>
              <a:gd name="T12" fmla="*/ 0 60000 65536"/>
              <a:gd name="T13" fmla="*/ 0 60000 65536"/>
              <a:gd name="T14" fmla="*/ 0 60000 65536"/>
              <a:gd name="T15" fmla="*/ 0 w 3639"/>
              <a:gd name="T16" fmla="*/ 0 h 731"/>
              <a:gd name="T17" fmla="*/ 3639 w 3639"/>
              <a:gd name="T18" fmla="*/ 731 h 731"/>
            </a:gdLst>
            <a:ahLst/>
            <a:cxnLst>
              <a:cxn ang="T10">
                <a:pos x="T0" y="T1"/>
              </a:cxn>
              <a:cxn ang="T11">
                <a:pos x="T2" y="T3"/>
              </a:cxn>
              <a:cxn ang="T12">
                <a:pos x="T4" y="T5"/>
              </a:cxn>
              <a:cxn ang="T13">
                <a:pos x="T6" y="T7"/>
              </a:cxn>
              <a:cxn ang="T14">
                <a:pos x="T8" y="T9"/>
              </a:cxn>
            </a:cxnLst>
            <a:rect l="T15" t="T16" r="T17" b="T18"/>
            <a:pathLst>
              <a:path w="3639" h="731">
                <a:moveTo>
                  <a:pt x="0" y="0"/>
                </a:moveTo>
                <a:lnTo>
                  <a:pt x="436" y="731"/>
                </a:lnTo>
                <a:lnTo>
                  <a:pt x="3386" y="731"/>
                </a:lnTo>
                <a:lnTo>
                  <a:pt x="3639" y="21"/>
                </a:lnTo>
                <a:lnTo>
                  <a:pt x="0" y="0"/>
                </a:lnTo>
                <a:close/>
              </a:path>
            </a:pathLst>
          </a:custGeom>
          <a:blipFill dpi="0" rotWithShape="1">
            <a:blip r:embed="rId2"/>
            <a:srcRect/>
            <a:tile tx="0" ty="0" sx="100000" sy="100000" flip="none" algn="tl"/>
          </a:blipFill>
          <a:ln w="9525" cap="flat" cmpd="sng">
            <a:solidFill>
              <a:schemeClr val="tx1"/>
            </a:solidFill>
            <a:prstDash val="solid"/>
            <a:round/>
            <a:headEnd/>
            <a:tailEnd/>
          </a:ln>
        </p:spPr>
        <p:txBody>
          <a:bodyPr wrap="none" anchor="ct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sp>
        <p:nvSpPr>
          <p:cNvPr id="11268" name="Text Box 4"/>
          <p:cNvSpPr txBox="1">
            <a:spLocks noChangeArrowheads="1"/>
          </p:cNvSpPr>
          <p:nvPr/>
        </p:nvSpPr>
        <p:spPr bwMode="auto">
          <a:xfrm>
            <a:off x="7389813" y="6303963"/>
            <a:ext cx="1535112" cy="36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srgbClr val="6E8778"/>
                </a:solidFill>
                <a:effectLst/>
                <a:uLnTx/>
                <a:uFillTx/>
                <a:latin typeface="Tahoma" panose="020B0604030504040204" pitchFamily="34" charset="0"/>
                <a:ea typeface="+mn-ea"/>
                <a:cs typeface="+mn-cs"/>
              </a:rPr>
              <a:t>Bottom Layer</a:t>
            </a:r>
          </a:p>
        </p:txBody>
      </p:sp>
      <p:sp>
        <p:nvSpPr>
          <p:cNvPr id="11269" name="Text Box 10"/>
          <p:cNvSpPr txBox="1">
            <a:spLocks noChangeArrowheads="1"/>
          </p:cNvSpPr>
          <p:nvPr/>
        </p:nvSpPr>
        <p:spPr bwMode="auto">
          <a:xfrm>
            <a:off x="1652589" y="2632076"/>
            <a:ext cx="1495425" cy="974725"/>
          </a:xfrm>
          <a:prstGeom prst="rect">
            <a:avLst/>
          </a:prstGeom>
          <a:noFill/>
          <a:ln w="3175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a:defRPr sz="3200">
                <a:solidFill>
                  <a:schemeClr val="tx1"/>
                </a:solidFill>
                <a:latin typeface="Arial" panose="020B0604020202020204" pitchFamily="34" charset="0"/>
              </a:defRPr>
            </a:lvl1pPr>
            <a:lvl2pPr marL="742950" indent="-285750" algn="ctr">
              <a:defRPr sz="3200">
                <a:solidFill>
                  <a:schemeClr val="tx1"/>
                </a:solidFill>
                <a:latin typeface="Arial" panose="020B0604020202020204" pitchFamily="34" charset="0"/>
              </a:defRPr>
            </a:lvl2pPr>
            <a:lvl3pPr marL="1143000" indent="-228600" algn="ctr">
              <a:defRPr sz="3200">
                <a:solidFill>
                  <a:schemeClr val="tx1"/>
                </a:solidFill>
                <a:latin typeface="Arial" panose="020B0604020202020204" pitchFamily="34" charset="0"/>
              </a:defRPr>
            </a:lvl3pPr>
            <a:lvl4pPr marL="1600200" indent="-228600" algn="ctr">
              <a:defRPr sz="3200">
                <a:solidFill>
                  <a:schemeClr val="tx1"/>
                </a:solidFill>
                <a:latin typeface="Arial" panose="020B0604020202020204" pitchFamily="34" charset="0"/>
              </a:defRPr>
            </a:lvl4pPr>
            <a:lvl5pPr marL="2057400" indent="-228600" algn="ctr">
              <a:defRPr sz="3200">
                <a:solidFill>
                  <a:schemeClr val="tx1"/>
                </a:solidFill>
                <a:latin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sng" strike="noStrike" kern="1200" cap="none" spc="0" normalizeH="0" baseline="0" noProof="0">
                <a:ln>
                  <a:noFill/>
                </a:ln>
                <a:solidFill>
                  <a:srgbClr val="000000"/>
                </a:solidFill>
                <a:effectLst/>
                <a:uLnTx/>
                <a:uFillTx/>
                <a:latin typeface="Tahoma" panose="020B0604030504040204" pitchFamily="34" charset="0"/>
                <a:ea typeface="+mn-ea"/>
                <a:cs typeface="+mn-cs"/>
              </a:rPr>
              <a:t>Sediment Inflow</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Clay = 200 T/d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Silt = 70 T/d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Sand = 1 T/d</a:t>
            </a:r>
          </a:p>
        </p:txBody>
      </p:sp>
      <p:sp>
        <p:nvSpPr>
          <p:cNvPr id="11270" name="Text Box 11"/>
          <p:cNvSpPr txBox="1">
            <a:spLocks noChangeArrowheads="1"/>
          </p:cNvSpPr>
          <p:nvPr/>
        </p:nvSpPr>
        <p:spPr bwMode="auto">
          <a:xfrm>
            <a:off x="3384550" y="2633663"/>
            <a:ext cx="1765300" cy="971550"/>
          </a:xfrm>
          <a:prstGeom prst="rect">
            <a:avLst/>
          </a:prstGeom>
          <a:noFill/>
          <a:ln w="28575">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a:defRPr sz="3200">
                <a:solidFill>
                  <a:schemeClr val="tx1"/>
                </a:solidFill>
                <a:latin typeface="Arial" panose="020B0604020202020204" pitchFamily="34" charset="0"/>
              </a:defRPr>
            </a:lvl1pPr>
            <a:lvl2pPr marL="742950" indent="-285750" algn="ctr">
              <a:defRPr sz="3200">
                <a:solidFill>
                  <a:schemeClr val="tx1"/>
                </a:solidFill>
                <a:latin typeface="Arial" panose="020B0604020202020204" pitchFamily="34" charset="0"/>
              </a:defRPr>
            </a:lvl2pPr>
            <a:lvl3pPr marL="1143000" indent="-228600" algn="ctr">
              <a:defRPr sz="3200">
                <a:solidFill>
                  <a:schemeClr val="tx1"/>
                </a:solidFill>
                <a:latin typeface="Arial" panose="020B0604020202020204" pitchFamily="34" charset="0"/>
              </a:defRPr>
            </a:lvl3pPr>
            <a:lvl4pPr marL="1600200" indent="-228600" algn="ctr">
              <a:defRPr sz="3200">
                <a:solidFill>
                  <a:schemeClr val="tx1"/>
                </a:solidFill>
                <a:latin typeface="Arial" panose="020B0604020202020204" pitchFamily="34" charset="0"/>
              </a:defRPr>
            </a:lvl4pPr>
            <a:lvl5pPr marL="2057400" indent="-228600" algn="ctr">
              <a:defRPr sz="3200">
                <a:solidFill>
                  <a:schemeClr val="tx1"/>
                </a:solidFill>
                <a:latin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sng" strike="noStrike" kern="1200" cap="none" spc="0" normalizeH="0" baseline="0" noProof="0">
                <a:ln>
                  <a:noFill/>
                </a:ln>
                <a:solidFill>
                  <a:srgbClr val="000000"/>
                </a:solidFill>
                <a:effectLst/>
                <a:uLnTx/>
                <a:uFillTx/>
                <a:latin typeface="Tahoma" panose="020B0604030504040204" pitchFamily="34" charset="0"/>
                <a:ea typeface="+mn-ea"/>
                <a:cs typeface="+mn-cs"/>
              </a:rPr>
              <a:t>Trap Efficiency (TE)</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Clay = 0.7</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Silt = 1</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Sand = 1</a:t>
            </a:r>
          </a:p>
        </p:txBody>
      </p:sp>
      <p:sp>
        <p:nvSpPr>
          <p:cNvPr id="11271" name="Text Box 12"/>
          <p:cNvSpPr txBox="1">
            <a:spLocks noChangeArrowheads="1"/>
          </p:cNvSpPr>
          <p:nvPr/>
        </p:nvSpPr>
        <p:spPr bwMode="auto">
          <a:xfrm>
            <a:off x="4089401" y="5675313"/>
            <a:ext cx="4754563" cy="1098550"/>
          </a:xfrm>
          <a:prstGeom prst="rect">
            <a:avLst/>
          </a:prstGeom>
          <a:noFill/>
          <a:ln w="285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600" b="1" i="0" u="sng" strike="noStrike" kern="1200" cap="none" spc="0" normalizeH="0" baseline="0" noProof="0" dirty="0">
                <a:ln>
                  <a:noFill/>
                </a:ln>
                <a:solidFill>
                  <a:srgbClr val="000000"/>
                </a:solidFill>
                <a:effectLst/>
                <a:uLnTx/>
                <a:uFillTx/>
                <a:latin typeface="Tahoma" panose="020B0604030504040204" pitchFamily="34" charset="0"/>
                <a:ea typeface="+mn-ea"/>
                <a:cs typeface="+mn-cs"/>
              </a:rPr>
              <a:t>Sediment Deposit=Sediment Inflow X TE</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600" b="1"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Silt = 140 T/d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600" b="1"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Sand = 70 T/d </a:t>
            </a:r>
          </a:p>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altLang="en-US" sz="1600" b="1"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Gravel = 1 T/d </a:t>
            </a:r>
          </a:p>
        </p:txBody>
      </p:sp>
      <p:sp>
        <p:nvSpPr>
          <p:cNvPr id="11272" name="Text Box 13"/>
          <p:cNvSpPr txBox="1">
            <a:spLocks noChangeArrowheads="1"/>
          </p:cNvSpPr>
          <p:nvPr/>
        </p:nvSpPr>
        <p:spPr bwMode="auto">
          <a:xfrm>
            <a:off x="3095625" y="2800351"/>
            <a:ext cx="311150" cy="366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altLang="en-US" sz="1800" b="0" i="0" u="none" strike="noStrike" kern="1200" cap="none" spc="0" normalizeH="0" baseline="0" noProof="0">
                <a:ln>
                  <a:noFill/>
                </a:ln>
                <a:solidFill>
                  <a:srgbClr val="000000"/>
                </a:solidFill>
                <a:effectLst/>
                <a:uLnTx/>
                <a:uFillTx/>
                <a:latin typeface="Arial" panose="020B0604020202020204" pitchFamily="34" charset="0"/>
                <a:ea typeface="+mn-ea"/>
                <a:cs typeface="+mn-cs"/>
              </a:rPr>
              <a:t>X</a:t>
            </a:r>
          </a:p>
        </p:txBody>
      </p:sp>
      <p:sp>
        <p:nvSpPr>
          <p:cNvPr id="11273" name="Text Box 14"/>
          <p:cNvSpPr txBox="1">
            <a:spLocks noChangeArrowheads="1"/>
          </p:cNvSpPr>
          <p:nvPr/>
        </p:nvSpPr>
        <p:spPr bwMode="auto">
          <a:xfrm>
            <a:off x="5481639" y="2603500"/>
            <a:ext cx="2936875" cy="1187450"/>
          </a:xfrm>
          <a:prstGeom prst="rect">
            <a:avLst/>
          </a:prstGeom>
          <a:noFill/>
          <a:ln w="3175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lgn="ctr">
              <a:defRPr sz="3200">
                <a:solidFill>
                  <a:schemeClr val="tx1"/>
                </a:solidFill>
                <a:latin typeface="Arial" panose="020B0604020202020204" pitchFamily="34" charset="0"/>
              </a:defRPr>
            </a:lvl1pPr>
            <a:lvl2pPr marL="742950" indent="-285750" algn="ctr">
              <a:defRPr sz="3200">
                <a:solidFill>
                  <a:schemeClr val="tx1"/>
                </a:solidFill>
                <a:latin typeface="Arial" panose="020B0604020202020204" pitchFamily="34" charset="0"/>
              </a:defRPr>
            </a:lvl2pPr>
            <a:lvl3pPr marL="1143000" indent="-228600" algn="ctr">
              <a:defRPr sz="3200">
                <a:solidFill>
                  <a:schemeClr val="tx1"/>
                </a:solidFill>
                <a:latin typeface="Arial" panose="020B0604020202020204" pitchFamily="34" charset="0"/>
              </a:defRPr>
            </a:lvl3pPr>
            <a:lvl4pPr marL="1600200" indent="-228600" algn="ctr">
              <a:defRPr sz="3200">
                <a:solidFill>
                  <a:schemeClr val="tx1"/>
                </a:solidFill>
                <a:latin typeface="Arial" panose="020B0604020202020204" pitchFamily="34" charset="0"/>
              </a:defRPr>
            </a:lvl4pPr>
            <a:lvl5pPr marL="2057400" indent="-228600" algn="ctr">
              <a:defRPr sz="3200">
                <a:solidFill>
                  <a:schemeClr val="tx1"/>
                </a:solidFill>
                <a:latin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sng" strike="noStrike" kern="1200" cap="none" spc="0" normalizeH="0" baseline="0" noProof="0" dirty="0">
                <a:ln>
                  <a:noFill/>
                </a:ln>
                <a:solidFill>
                  <a:srgbClr val="000000"/>
                </a:solidFill>
                <a:effectLst/>
                <a:uLnTx/>
                <a:uFillTx/>
                <a:latin typeface="Tahoma" panose="020B0604030504040204" pitchFamily="34" charset="0"/>
                <a:ea typeface="+mn-ea"/>
                <a:cs typeface="+mn-cs"/>
              </a:rPr>
              <a:t>Suspended Sediment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sng" strike="noStrike" kern="1200" cap="none" spc="0" normalizeH="0" baseline="0" noProof="0" dirty="0">
                <a:ln>
                  <a:noFill/>
                </a:ln>
                <a:solidFill>
                  <a:srgbClr val="000000"/>
                </a:solidFill>
                <a:effectLst/>
                <a:uLnTx/>
                <a:uFillTx/>
                <a:latin typeface="Tahoma" panose="020B0604030504040204" pitchFamily="34" charset="0"/>
                <a:ea typeface="+mn-ea"/>
                <a:cs typeface="+mn-cs"/>
              </a:rPr>
              <a:t>Sediment Inflow-Sediment Deposit</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Clay = 60 T/d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Silt = 0 T/d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dirty="0">
                <a:ln>
                  <a:noFill/>
                </a:ln>
                <a:solidFill>
                  <a:srgbClr val="000000"/>
                </a:solidFill>
                <a:effectLst/>
                <a:uLnTx/>
                <a:uFillTx/>
                <a:latin typeface="Tahoma" panose="020B0604030504040204" pitchFamily="34" charset="0"/>
                <a:ea typeface="+mn-ea"/>
                <a:cs typeface="+mn-cs"/>
              </a:rPr>
              <a:t>Sand = 0 T/d</a:t>
            </a:r>
          </a:p>
        </p:txBody>
      </p:sp>
      <p:sp>
        <p:nvSpPr>
          <p:cNvPr id="11275" name="AutoShape 16"/>
          <p:cNvSpPr>
            <a:spLocks noChangeArrowheads="1"/>
          </p:cNvSpPr>
          <p:nvPr/>
        </p:nvSpPr>
        <p:spPr bwMode="auto">
          <a:xfrm rot="3096812">
            <a:off x="4137026" y="4410076"/>
            <a:ext cx="2435225" cy="457200"/>
          </a:xfrm>
          <a:prstGeom prst="rightArrow">
            <a:avLst>
              <a:gd name="adj1" fmla="val 50000"/>
              <a:gd name="adj2" fmla="val 133160"/>
            </a:avLst>
          </a:prstGeom>
          <a:solidFill>
            <a:schemeClr val="accent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1276" name="AutoShape 17"/>
          <p:cNvSpPr>
            <a:spLocks noChangeArrowheads="1"/>
          </p:cNvSpPr>
          <p:nvPr/>
        </p:nvSpPr>
        <p:spPr bwMode="auto">
          <a:xfrm>
            <a:off x="8450264" y="2662238"/>
            <a:ext cx="477837" cy="468312"/>
          </a:xfrm>
          <a:prstGeom prst="rightArrow">
            <a:avLst>
              <a:gd name="adj1" fmla="val 50000"/>
              <a:gd name="adj2" fmla="val 25508"/>
            </a:avLst>
          </a:prstGeom>
          <a:solidFill>
            <a:schemeClr val="accent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11277" name="Text Box 18"/>
          <p:cNvSpPr txBox="1">
            <a:spLocks noChangeArrowheads="1"/>
          </p:cNvSpPr>
          <p:nvPr/>
        </p:nvSpPr>
        <p:spPr bwMode="auto">
          <a:xfrm>
            <a:off x="8963025" y="2595564"/>
            <a:ext cx="1612900" cy="974725"/>
          </a:xfrm>
          <a:prstGeom prst="rect">
            <a:avLst/>
          </a:prstGeom>
          <a:noFill/>
          <a:ln w="31750">
            <a:solidFill>
              <a:srgbClr val="FFFF00"/>
            </a:solid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algn="ctr">
              <a:defRPr sz="3200">
                <a:solidFill>
                  <a:schemeClr val="tx1"/>
                </a:solidFill>
                <a:latin typeface="Arial" panose="020B0604020202020204" pitchFamily="34" charset="0"/>
              </a:defRPr>
            </a:lvl1pPr>
            <a:lvl2pPr marL="742950" indent="-285750" algn="ctr">
              <a:defRPr sz="3200">
                <a:solidFill>
                  <a:schemeClr val="tx1"/>
                </a:solidFill>
                <a:latin typeface="Arial" panose="020B0604020202020204" pitchFamily="34" charset="0"/>
              </a:defRPr>
            </a:lvl2pPr>
            <a:lvl3pPr marL="1143000" indent="-228600" algn="ctr">
              <a:defRPr sz="3200">
                <a:solidFill>
                  <a:schemeClr val="tx1"/>
                </a:solidFill>
                <a:latin typeface="Arial" panose="020B0604020202020204" pitchFamily="34" charset="0"/>
              </a:defRPr>
            </a:lvl3pPr>
            <a:lvl4pPr marL="1600200" indent="-228600" algn="ctr">
              <a:defRPr sz="3200">
                <a:solidFill>
                  <a:schemeClr val="tx1"/>
                </a:solidFill>
                <a:latin typeface="Arial" panose="020B0604020202020204" pitchFamily="34" charset="0"/>
              </a:defRPr>
            </a:lvl4pPr>
            <a:lvl5pPr marL="2057400" indent="-228600" algn="ctr">
              <a:defRPr sz="3200">
                <a:solidFill>
                  <a:schemeClr val="tx1"/>
                </a:solidFill>
                <a:latin typeface="Arial" panose="020B0604020202020204" pitchFamily="34" charset="0"/>
              </a:defRPr>
            </a:lvl5pPr>
            <a:lvl6pPr marL="2514600" indent="-228600" algn="ctr" eaLnBrk="0" fontAlgn="base" hangingPunct="0">
              <a:spcBef>
                <a:spcPct val="0"/>
              </a:spcBef>
              <a:spcAft>
                <a:spcPct val="0"/>
              </a:spcAft>
              <a:defRPr sz="3200">
                <a:solidFill>
                  <a:schemeClr val="tx1"/>
                </a:solidFill>
                <a:latin typeface="Arial" panose="020B0604020202020204" pitchFamily="34" charset="0"/>
              </a:defRPr>
            </a:lvl6pPr>
            <a:lvl7pPr marL="2971800" indent="-228600" algn="ctr" eaLnBrk="0" fontAlgn="base" hangingPunct="0">
              <a:spcBef>
                <a:spcPct val="0"/>
              </a:spcBef>
              <a:spcAft>
                <a:spcPct val="0"/>
              </a:spcAft>
              <a:defRPr sz="3200">
                <a:solidFill>
                  <a:schemeClr val="tx1"/>
                </a:solidFill>
                <a:latin typeface="Arial" panose="020B0604020202020204" pitchFamily="34" charset="0"/>
              </a:defRPr>
            </a:lvl7pPr>
            <a:lvl8pPr marL="3429000" indent="-228600" algn="ctr" eaLnBrk="0" fontAlgn="base" hangingPunct="0">
              <a:spcBef>
                <a:spcPct val="0"/>
              </a:spcBef>
              <a:spcAft>
                <a:spcPct val="0"/>
              </a:spcAft>
              <a:defRPr sz="3200">
                <a:solidFill>
                  <a:schemeClr val="tx1"/>
                </a:solidFill>
                <a:latin typeface="Arial" panose="020B0604020202020204" pitchFamily="34" charset="0"/>
              </a:defRPr>
            </a:lvl8pPr>
            <a:lvl9pPr marL="3886200" indent="-228600" algn="ctr" eaLnBrk="0" fontAlgn="base" hangingPunct="0">
              <a:spcBef>
                <a:spcPct val="0"/>
              </a:spcBef>
              <a:spcAft>
                <a:spcPct val="0"/>
              </a:spcAft>
              <a:defRPr sz="3200">
                <a:solidFill>
                  <a:schemeClr val="tx1"/>
                </a:solidFill>
                <a:latin typeface="Arial" panose="020B0604020202020204" pitchFamily="34" charset="0"/>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sng" strike="noStrike" kern="1200" cap="none" spc="0" normalizeH="0" baseline="0" noProof="0">
                <a:ln>
                  <a:noFill/>
                </a:ln>
                <a:solidFill>
                  <a:srgbClr val="000000"/>
                </a:solidFill>
                <a:effectLst/>
                <a:uLnTx/>
                <a:uFillTx/>
                <a:latin typeface="Tahoma" panose="020B0604030504040204" pitchFamily="34" charset="0"/>
                <a:ea typeface="+mn-ea"/>
                <a:cs typeface="+mn-cs"/>
              </a:rPr>
              <a:t>Sediment Outflow</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Clay = 60 T/d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By </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altLang="en-US" sz="1400" b="0" i="0" u="none" strike="noStrike" kern="1200" cap="none" spc="0" normalizeH="0" baseline="0" noProof="0">
                <a:ln>
                  <a:noFill/>
                </a:ln>
                <a:solidFill>
                  <a:srgbClr val="000000"/>
                </a:solidFill>
                <a:effectLst/>
                <a:uLnTx/>
                <a:uFillTx/>
                <a:latin typeface="Tahoma" panose="020B0604030504040204" pitchFamily="34" charset="0"/>
                <a:ea typeface="+mn-ea"/>
                <a:cs typeface="+mn-cs"/>
              </a:rPr>
              <a:t>Volume Ratio</a:t>
            </a:r>
          </a:p>
        </p:txBody>
      </p:sp>
      <mc:AlternateContent xmlns:mc="http://schemas.openxmlformats.org/markup-compatibility/2006" xmlns:a14="http://schemas.microsoft.com/office/drawing/2010/main">
        <mc:Choice Requires="a14">
          <p:sp>
            <p:nvSpPr>
              <p:cNvPr id="11278" name="Object 19"/>
              <p:cNvSpPr txBox="1"/>
              <p:nvPr/>
            </p:nvSpPr>
            <p:spPr bwMode="auto">
              <a:xfrm>
                <a:off x="278262" y="1943363"/>
                <a:ext cx="4244078" cy="357719"/>
              </a:xfrm>
              <a:prstGeom prst="rect">
                <a:avLst/>
              </a:prstGeom>
              <a:solidFill>
                <a:schemeClr val="bg1"/>
              </a:solidFill>
              <a:ln>
                <a:noFill/>
              </a:ln>
            </p:spPr>
            <p:txBody>
              <a:bodyPr>
                <a:normAutofit fontScale="85000"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left"/>
                    </m:oMathParaPr>
                    <m:oMath xmlns:m="http://schemas.openxmlformats.org/officeDocument/2006/math">
                      <m:r>
                        <m:rPr>
                          <m:sty m:val="p"/>
                        </m:rP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Trap</m:t>
                      </m:r>
                      <m: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r>
                        <m:rPr>
                          <m:sty m:val="p"/>
                        </m:rP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Efficiency</m:t>
                      </m:r>
                      <m: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d>
                        <m:dPr>
                          <m:ctrlPr>
                            <a:rPr kumimoji="0" lang="en-US" sz="1800" b="0" i="1"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ctrlPr>
                        </m:dPr>
                        <m:e>
                          <m:r>
                            <m:rPr>
                              <m:sty m:val="p"/>
                            </m:rP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TE</m:t>
                          </m:r>
                        </m:e>
                      </m:d>
                      <m: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t>
                      </m:r>
                      <m:r>
                        <m:rPr>
                          <m:sty m:val="p"/>
                        </m:rP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by</m:t>
                      </m:r>
                      <m: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r>
                        <m:rPr>
                          <m:sty m:val="p"/>
                        </m:rP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Chen</m:t>
                      </m:r>
                      <m: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r>
                        <m:rPr>
                          <m:sty m:val="p"/>
                        </m:rP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or</m:t>
                      </m:r>
                      <m: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r>
                        <m:rPr>
                          <m:sty m:val="p"/>
                        </m:rP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Brune</m:t>
                      </m:r>
                      <m: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 </m:t>
                      </m:r>
                      <m:r>
                        <m:rPr>
                          <m:sty m:val="p"/>
                        </m:rPr>
                        <a:rPr kumimoji="0" lang="en-US" sz="1800" b="0" i="0" u="none" strike="noStrike" kern="1200" cap="none" spc="0" normalizeH="0" baseline="0" noProof="0" smtClean="0">
                          <a:ln>
                            <a:noFill/>
                          </a:ln>
                          <a:solidFill>
                            <a:srgbClr val="000000"/>
                          </a:solidFill>
                          <a:effectLst/>
                          <a:uLnTx/>
                          <a:uFillTx/>
                          <a:latin typeface="Cambria Math" panose="02040503050406030204" pitchFamily="18" charset="0"/>
                          <a:ea typeface="+mn-ea"/>
                          <a:cs typeface="+mn-cs"/>
                        </a:rPr>
                        <m:t>Methods</m:t>
                      </m:r>
                    </m:oMath>
                  </m:oMathPara>
                </a14:m>
                <a:endParaRPr kumimoji="0" lang="en-US" sz="1800" b="0" i="0" u="none" strike="noStrike" kern="1200" cap="none" spc="0" normalizeH="0" baseline="0" noProof="0" dirty="0">
                  <a:ln>
                    <a:noFill/>
                  </a:ln>
                  <a:solidFill>
                    <a:srgbClr val="000000"/>
                  </a:solidFill>
                  <a:effectLst/>
                  <a:uLnTx/>
                  <a:uFillTx/>
                  <a:latin typeface="Arial"/>
                  <a:ea typeface="+mn-ea"/>
                  <a:cs typeface="+mn-cs"/>
                </a:endParaRPr>
              </a:p>
            </p:txBody>
          </p:sp>
        </mc:Choice>
        <mc:Fallback xmlns="">
          <p:sp>
            <p:nvSpPr>
              <p:cNvPr id="11278" name="Object 19"/>
              <p:cNvSpPr txBox="1">
                <a:spLocks noRot="1" noChangeAspect="1" noMove="1" noResize="1" noEditPoints="1" noAdjustHandles="1" noChangeArrowheads="1" noChangeShapeType="1" noTextEdit="1"/>
              </p:cNvSpPr>
              <p:nvPr/>
            </p:nvSpPr>
            <p:spPr bwMode="auto">
              <a:xfrm>
                <a:off x="278262" y="1943363"/>
                <a:ext cx="4244078" cy="357719"/>
              </a:xfrm>
              <a:prstGeom prst="rect">
                <a:avLst/>
              </a:prstGeom>
              <a:blipFill>
                <a:blip r:embed="rId3"/>
                <a:stretch>
                  <a:fillRect b="-1724"/>
                </a:stretch>
              </a:blipFill>
              <a:ln>
                <a:noFill/>
              </a:ln>
            </p:spPr>
            <p:txBody>
              <a:bodyPr/>
              <a:lstStyle/>
              <a:p>
                <a:r>
                  <a:rPr lang="en-US">
                    <a:noFill/>
                  </a:rPr>
                  <a:t> </a:t>
                </a:r>
              </a:p>
            </p:txBody>
          </p:sp>
        </mc:Fallback>
      </mc:AlternateContent>
      <p:graphicFrame>
        <p:nvGraphicFramePr>
          <p:cNvPr id="11279" name="Object 22"/>
          <p:cNvGraphicFramePr>
            <a:graphicFrameLocks noChangeAspect="1"/>
          </p:cNvGraphicFramePr>
          <p:nvPr/>
        </p:nvGraphicFramePr>
        <p:xfrm>
          <a:off x="7885114" y="1462089"/>
          <a:ext cx="2782887" cy="915987"/>
        </p:xfrm>
        <a:graphic>
          <a:graphicData uri="http://schemas.openxmlformats.org/presentationml/2006/ole">
            <mc:AlternateContent xmlns:mc="http://schemas.openxmlformats.org/markup-compatibility/2006">
              <mc:Choice xmlns:v="urn:schemas-microsoft-com:vml" Requires="v">
                <p:oleObj name="Equation" r:id="rId4" imgW="2565400" imgH="850900" progId="Equation.3">
                  <p:embed/>
                </p:oleObj>
              </mc:Choice>
              <mc:Fallback>
                <p:oleObj name="Equation" r:id="rId4" imgW="2565400" imgH="850900" progId="Equation.3">
                  <p:embed/>
                  <p:pic>
                    <p:nvPicPr>
                      <p:cNvPr id="11279" name="Object 2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885114" y="1462089"/>
                        <a:ext cx="2782887" cy="9159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pic>
                </p:oleObj>
              </mc:Fallback>
            </mc:AlternateContent>
          </a:graphicData>
        </a:graphic>
      </p:graphicFrame>
      <p:sp>
        <p:nvSpPr>
          <p:cNvPr id="11280" name="AutoShape 23"/>
          <p:cNvSpPr>
            <a:spLocks noChangeArrowheads="1"/>
          </p:cNvSpPr>
          <p:nvPr/>
        </p:nvSpPr>
        <p:spPr bwMode="auto">
          <a:xfrm flipV="1">
            <a:off x="6523038" y="2209801"/>
            <a:ext cx="266700" cy="182563"/>
          </a:xfrm>
          <a:prstGeom prst="triangle">
            <a:avLst>
              <a:gd name="adj" fmla="val 50000"/>
            </a:avLst>
          </a:prstGeom>
          <a:noFill/>
          <a:ln w="38100">
            <a:solidFill>
              <a:srgbClr val="00FFFF"/>
            </a:solidFill>
            <a:miter lim="800000"/>
            <a:headEnd/>
            <a:tailEnd/>
          </a:ln>
          <a:extLst>
            <a:ext uri="{909E8E84-426E-40DD-AFC4-6F175D3DCCD1}">
              <a14:hiddenFill xmlns:a14="http://schemas.microsoft.com/office/drawing/2010/main">
                <a:solidFill>
                  <a:srgbClr val="FFFFFF"/>
                </a:solidFill>
              </a14:hiddenFill>
            </a:ext>
          </a:extLst>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grpSp>
        <p:nvGrpSpPr>
          <p:cNvPr id="11281" name="Group 24"/>
          <p:cNvGrpSpPr>
            <a:grpSpLocks/>
          </p:cNvGrpSpPr>
          <p:nvPr/>
        </p:nvGrpSpPr>
        <p:grpSpPr bwMode="auto">
          <a:xfrm>
            <a:off x="6545264" y="2435226"/>
            <a:ext cx="219075" cy="74613"/>
            <a:chOff x="4409" y="2227"/>
            <a:chExt cx="291" cy="68"/>
          </a:xfrm>
        </p:grpSpPr>
        <p:sp>
          <p:nvSpPr>
            <p:cNvPr id="11283" name="Line 25"/>
            <p:cNvSpPr>
              <a:spLocks noChangeShapeType="1"/>
            </p:cNvSpPr>
            <p:nvPr/>
          </p:nvSpPr>
          <p:spPr bwMode="auto">
            <a:xfrm>
              <a:off x="4409" y="2227"/>
              <a:ext cx="291" cy="0"/>
            </a:xfrm>
            <a:prstGeom prst="line">
              <a:avLst/>
            </a:prstGeom>
            <a:noFill/>
            <a:ln w="19050">
              <a:solidFill>
                <a:srgbClr val="00FF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sp>
          <p:nvSpPr>
            <p:cNvPr id="11284" name="Line 26"/>
            <p:cNvSpPr>
              <a:spLocks noChangeShapeType="1"/>
            </p:cNvSpPr>
            <p:nvPr/>
          </p:nvSpPr>
          <p:spPr bwMode="auto">
            <a:xfrm>
              <a:off x="4477" y="2263"/>
              <a:ext cx="156" cy="0"/>
            </a:xfrm>
            <a:prstGeom prst="line">
              <a:avLst/>
            </a:prstGeom>
            <a:noFill/>
            <a:ln w="19050">
              <a:solidFill>
                <a:srgbClr val="00FF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sp>
          <p:nvSpPr>
            <p:cNvPr id="11285" name="Line 27"/>
            <p:cNvSpPr>
              <a:spLocks noChangeShapeType="1"/>
            </p:cNvSpPr>
            <p:nvPr/>
          </p:nvSpPr>
          <p:spPr bwMode="auto">
            <a:xfrm>
              <a:off x="4527" y="2295"/>
              <a:ext cx="48" cy="0"/>
            </a:xfrm>
            <a:prstGeom prst="line">
              <a:avLst/>
            </a:prstGeom>
            <a:noFill/>
            <a:ln w="19050">
              <a:solidFill>
                <a:srgbClr val="00FFFF"/>
              </a:solidFill>
              <a:round/>
              <a:headEnd/>
              <a:tailEnd/>
            </a:ln>
            <a:extLst>
              <a:ext uri="{909E8E84-426E-40DD-AFC4-6F175D3DCCD1}">
                <a14:hiddenFill xmlns:a14="http://schemas.microsoft.com/office/drawing/2010/main">
                  <a:noFill/>
                </a14:hiddenFill>
              </a:ext>
            </a:extLst>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000000"/>
                </a:solidFill>
                <a:effectLst/>
                <a:uLnTx/>
                <a:uFillTx/>
                <a:latin typeface="Arial"/>
                <a:ea typeface="+mn-ea"/>
                <a:cs typeface="+mn-cs"/>
              </a:endParaRPr>
            </a:p>
          </p:txBody>
        </p:sp>
      </p:grpSp>
      <p:sp>
        <p:nvSpPr>
          <p:cNvPr id="11282" name="AutoShape 28"/>
          <p:cNvSpPr>
            <a:spLocks noChangeArrowheads="1"/>
          </p:cNvSpPr>
          <p:nvPr/>
        </p:nvSpPr>
        <p:spPr bwMode="auto">
          <a:xfrm>
            <a:off x="5191125" y="2859089"/>
            <a:ext cx="254000" cy="312737"/>
          </a:xfrm>
          <a:prstGeom prst="rightArrow">
            <a:avLst>
              <a:gd name="adj1" fmla="val 50000"/>
              <a:gd name="adj2" fmla="val 25000"/>
            </a:avLst>
          </a:prstGeom>
          <a:solidFill>
            <a:schemeClr val="accent1"/>
          </a:solidFill>
          <a:ln w="9525" algn="ctr">
            <a:solidFill>
              <a:schemeClr val="tx1"/>
            </a:solidFill>
            <a:miter lim="800000"/>
            <a:headEnd/>
            <a:tailEnd/>
          </a:ln>
        </p:spPr>
        <p:txBody>
          <a:bodyPr wrap="none"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fontAlgn="base">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marL="0" marR="0" lvl="0" indent="0" algn="ctr" defTabSz="914400" rtl="0" eaLnBrk="1" fontAlgn="auto" latinLnBrk="0" hangingPunct="1">
              <a:lnSpc>
                <a:spcPct val="100000"/>
              </a:lnSpc>
              <a:spcBef>
                <a:spcPct val="0"/>
              </a:spcBef>
              <a:spcAft>
                <a:spcPts val="0"/>
              </a:spcAft>
              <a:buClrTx/>
              <a:buSzTx/>
              <a:buFontTx/>
              <a:buNone/>
              <a:tabLst/>
              <a:defRPr/>
            </a:pPr>
            <a:endParaRPr kumimoji="0" lang="en-US" altLang="en-US" sz="32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2" name="Title 1">
            <a:extLst>
              <a:ext uri="{FF2B5EF4-FFF2-40B4-BE49-F238E27FC236}">
                <a16:creationId xmlns:a16="http://schemas.microsoft.com/office/drawing/2014/main" id="{5BB902B4-A8A9-9D8E-C8CD-AEC757262C71}"/>
              </a:ext>
            </a:extLst>
          </p:cNvPr>
          <p:cNvSpPr>
            <a:spLocks noGrp="1"/>
          </p:cNvSpPr>
          <p:nvPr>
            <p:ph type="title"/>
          </p:nvPr>
        </p:nvSpPr>
        <p:spPr>
          <a:xfrm>
            <a:off x="863950" y="17883"/>
            <a:ext cx="10222361" cy="1143000"/>
          </a:xfrm>
        </p:spPr>
        <p:txBody>
          <a:bodyPr/>
          <a:lstStyle/>
          <a:p>
            <a:r>
              <a:rPr lang="en-US" dirty="0"/>
              <a:t>Reservoir volume reduction calculation process</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63CD62CD-283C-FBAA-84D4-4126DE48AF9E}"/>
              </a:ext>
            </a:extLst>
          </p:cNvPr>
          <p:cNvPicPr>
            <a:picLocks noChangeAspect="1"/>
          </p:cNvPicPr>
          <p:nvPr/>
        </p:nvPicPr>
        <p:blipFill>
          <a:blip r:embed="rId2"/>
          <a:stretch>
            <a:fillRect/>
          </a:stretch>
        </p:blipFill>
        <p:spPr>
          <a:xfrm>
            <a:off x="1228093" y="1773210"/>
            <a:ext cx="2458380" cy="3498246"/>
          </a:xfrm>
          <a:prstGeom prst="rect">
            <a:avLst/>
          </a:prstGeom>
          <a:ln w="25400">
            <a:solidFill>
              <a:schemeClr val="accent1"/>
            </a:solidFill>
          </a:ln>
        </p:spPr>
      </p:pic>
      <p:sp>
        <p:nvSpPr>
          <p:cNvPr id="2" name="Title 1"/>
          <p:cNvSpPr>
            <a:spLocks noGrp="1"/>
          </p:cNvSpPr>
          <p:nvPr>
            <p:ph type="title"/>
          </p:nvPr>
        </p:nvSpPr>
        <p:spPr>
          <a:xfrm>
            <a:off x="756212" y="302472"/>
            <a:ext cx="11197489" cy="994172"/>
          </a:xfrm>
        </p:spPr>
        <p:txBody>
          <a:bodyPr>
            <a:normAutofit fontScale="90000"/>
          </a:bodyPr>
          <a:lstStyle/>
          <a:p>
            <a:r>
              <a:rPr lang="en-US" b="1" dirty="0"/>
              <a:t>HEC-HMS </a:t>
            </a:r>
            <a:r>
              <a:rPr lang="en-US" dirty="0"/>
              <a:t>GUI for two sediment trap efficiency Methods</a:t>
            </a:r>
          </a:p>
        </p:txBody>
      </p:sp>
      <p:grpSp>
        <p:nvGrpSpPr>
          <p:cNvPr id="5" name="Group 4"/>
          <p:cNvGrpSpPr/>
          <p:nvPr/>
        </p:nvGrpSpPr>
        <p:grpSpPr>
          <a:xfrm>
            <a:off x="2671534" y="2877618"/>
            <a:ext cx="1480395" cy="2361825"/>
            <a:chOff x="1530042" y="3036106"/>
            <a:chExt cx="1973860" cy="3149100"/>
          </a:xfrm>
        </p:grpSpPr>
        <p:cxnSp>
          <p:nvCxnSpPr>
            <p:cNvPr id="13" name="Straight Arrow Connector 12"/>
            <p:cNvCxnSpPr>
              <a:cxnSpLocks/>
            </p:cNvCxnSpPr>
            <p:nvPr/>
          </p:nvCxnSpPr>
          <p:spPr>
            <a:xfrm flipV="1">
              <a:off x="1530042" y="3036106"/>
              <a:ext cx="1955814" cy="263722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a:cxnSpLocks/>
            </p:cNvCxnSpPr>
            <p:nvPr/>
          </p:nvCxnSpPr>
          <p:spPr>
            <a:xfrm>
              <a:off x="1530042" y="5796194"/>
              <a:ext cx="1973860" cy="389012"/>
            </a:xfrm>
            <a:prstGeom prst="straightConnector1">
              <a:avLst/>
            </a:prstGeom>
            <a:ln w="127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pic>
        <p:nvPicPr>
          <p:cNvPr id="28" name="Picture 27">
            <a:extLst>
              <a:ext uri="{FF2B5EF4-FFF2-40B4-BE49-F238E27FC236}">
                <a16:creationId xmlns:a16="http://schemas.microsoft.com/office/drawing/2014/main" id="{AE2BF15C-8A15-B5C6-4CA8-0E19793C18B7}"/>
              </a:ext>
            </a:extLst>
          </p:cNvPr>
          <p:cNvPicPr>
            <a:picLocks noChangeAspect="1"/>
          </p:cNvPicPr>
          <p:nvPr/>
        </p:nvPicPr>
        <p:blipFill>
          <a:blip r:embed="rId3"/>
          <a:stretch>
            <a:fillRect/>
          </a:stretch>
        </p:blipFill>
        <p:spPr>
          <a:xfrm>
            <a:off x="7924407" y="4117204"/>
            <a:ext cx="3861193" cy="2055689"/>
          </a:xfrm>
          <a:prstGeom prst="rect">
            <a:avLst/>
          </a:prstGeom>
          <a:ln w="12700">
            <a:solidFill>
              <a:schemeClr val="bg2"/>
            </a:solidFill>
          </a:ln>
        </p:spPr>
      </p:pic>
      <p:pic>
        <p:nvPicPr>
          <p:cNvPr id="29" name="Picture 28">
            <a:extLst>
              <a:ext uri="{FF2B5EF4-FFF2-40B4-BE49-F238E27FC236}">
                <a16:creationId xmlns:a16="http://schemas.microsoft.com/office/drawing/2014/main" id="{5611E33A-3392-7561-C176-74B44CC1E6C4}"/>
              </a:ext>
            </a:extLst>
          </p:cNvPr>
          <p:cNvPicPr>
            <a:picLocks noChangeAspect="1"/>
          </p:cNvPicPr>
          <p:nvPr/>
        </p:nvPicPr>
        <p:blipFill>
          <a:blip r:embed="rId4"/>
          <a:stretch>
            <a:fillRect/>
          </a:stretch>
        </p:blipFill>
        <p:spPr>
          <a:xfrm>
            <a:off x="7913088" y="1629843"/>
            <a:ext cx="3861193" cy="2154162"/>
          </a:xfrm>
          <a:prstGeom prst="rect">
            <a:avLst/>
          </a:prstGeom>
          <a:ln w="12700">
            <a:solidFill>
              <a:schemeClr val="bg2"/>
            </a:solidFill>
          </a:ln>
        </p:spPr>
      </p:pic>
      <p:pic>
        <p:nvPicPr>
          <p:cNvPr id="7" name="Picture 6">
            <a:extLst>
              <a:ext uri="{FF2B5EF4-FFF2-40B4-BE49-F238E27FC236}">
                <a16:creationId xmlns:a16="http://schemas.microsoft.com/office/drawing/2014/main" id="{D532345F-030D-F3B0-D774-E477B348C2B6}"/>
              </a:ext>
            </a:extLst>
          </p:cNvPr>
          <p:cNvPicPr>
            <a:picLocks noChangeAspect="1"/>
          </p:cNvPicPr>
          <p:nvPr/>
        </p:nvPicPr>
        <p:blipFill>
          <a:blip r:embed="rId5"/>
          <a:stretch>
            <a:fillRect/>
          </a:stretch>
        </p:blipFill>
        <p:spPr>
          <a:xfrm>
            <a:off x="4170225" y="4326695"/>
            <a:ext cx="3317707" cy="1846198"/>
          </a:xfrm>
          <a:prstGeom prst="rect">
            <a:avLst/>
          </a:prstGeom>
          <a:ln w="19050">
            <a:solidFill>
              <a:schemeClr val="tx1">
                <a:lumMod val="65000"/>
                <a:lumOff val="35000"/>
              </a:schemeClr>
            </a:solidFill>
          </a:ln>
        </p:spPr>
      </p:pic>
      <p:pic>
        <p:nvPicPr>
          <p:cNvPr id="9" name="Picture 8">
            <a:extLst>
              <a:ext uri="{FF2B5EF4-FFF2-40B4-BE49-F238E27FC236}">
                <a16:creationId xmlns:a16="http://schemas.microsoft.com/office/drawing/2014/main" id="{EE7831D6-8D2C-96BD-95BD-F37999B22230}"/>
              </a:ext>
            </a:extLst>
          </p:cNvPr>
          <p:cNvPicPr>
            <a:picLocks noChangeAspect="1"/>
          </p:cNvPicPr>
          <p:nvPr/>
        </p:nvPicPr>
        <p:blipFill>
          <a:blip r:embed="rId6"/>
          <a:stretch>
            <a:fillRect/>
          </a:stretch>
        </p:blipFill>
        <p:spPr>
          <a:xfrm>
            <a:off x="4173315" y="1629843"/>
            <a:ext cx="3287851" cy="2297453"/>
          </a:xfrm>
          <a:prstGeom prst="rect">
            <a:avLst/>
          </a:prstGeom>
          <a:ln w="19050">
            <a:solidFill>
              <a:schemeClr val="tx1">
                <a:lumMod val="65000"/>
                <a:lumOff val="35000"/>
              </a:schemeClr>
            </a:solidFill>
          </a:ln>
        </p:spPr>
      </p:pic>
    </p:spTree>
    <p:extLst>
      <p:ext uri="{BB962C8B-B14F-4D97-AF65-F5344CB8AC3E}">
        <p14:creationId xmlns:p14="http://schemas.microsoft.com/office/powerpoint/2010/main" val="197354137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F234E1CA-AD0A-4138-880F-BA4ABCA1D58B}"/>
              </a:ext>
            </a:extLst>
          </p:cNvPr>
          <p:cNvSpPr>
            <a:spLocks noGrp="1"/>
          </p:cNvSpPr>
          <p:nvPr>
            <p:ph type="dt" sz="half" idx="11"/>
          </p:nvPr>
        </p:nvSpPr>
        <p:spPr>
          <a:xfrm>
            <a:off x="9182100" y="6640512"/>
            <a:ext cx="2743200" cy="182880"/>
          </a:xfrm>
          <a:prstGeom prst="rect">
            <a:avLst/>
          </a:prstGeom>
        </p:spPr>
        <p:txBody>
          <a:bodyPr vert="horz" lIns="91440" tIns="45720" rIns="91440" bIns="45720" rtlCol="0" anchor="ctr"/>
          <a:lstStyle>
            <a:defPPr>
              <a:defRPr lang="en-US"/>
            </a:defPPr>
            <a:lvl1pPr marL="0" algn="r" defTabSz="914400" rtl="0" eaLnBrk="1" latinLnBrk="0" hangingPunct="1">
              <a:defRPr sz="9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3" name="Footer Placeholder 2">
            <a:extLst>
              <a:ext uri="{FF2B5EF4-FFF2-40B4-BE49-F238E27FC236}">
                <a16:creationId xmlns:a16="http://schemas.microsoft.com/office/drawing/2014/main" id="{DFF2CA50-9BFD-40A7-BF62-9B1C2D68931C}"/>
              </a:ext>
            </a:extLst>
          </p:cNvPr>
          <p:cNvSpPr>
            <a:spLocks noGrp="1"/>
          </p:cNvSpPr>
          <p:nvPr>
            <p:ph type="ftr" sz="quarter" idx="12"/>
          </p:nvPr>
        </p:nvSpPr>
        <p:spPr>
          <a:xfrm>
            <a:off x="276225" y="6640512"/>
            <a:ext cx="4114800" cy="182880"/>
          </a:xfrm>
          <a:prstGeom prst="rect">
            <a:avLst/>
          </a:prstGeom>
        </p:spPr>
        <p:txBody>
          <a:bodyPr vert="horz" lIns="91440" tIns="45720" rIns="91440" bIns="45720" rtlCol="0" anchor="ctr"/>
          <a:lstStyle>
            <a:defPPr>
              <a:defRPr lang="en-US"/>
            </a:defPPr>
            <a:lvl1pPr marL="0" algn="l" defTabSz="914400" rtl="0" eaLnBrk="1" latinLnBrk="0" hangingPunct="1">
              <a:defRPr sz="8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en-US" dirty="0"/>
          </a:p>
        </p:txBody>
      </p:sp>
      <p:sp>
        <p:nvSpPr>
          <p:cNvPr id="5" name="Title 4">
            <a:extLst>
              <a:ext uri="{FF2B5EF4-FFF2-40B4-BE49-F238E27FC236}">
                <a16:creationId xmlns:a16="http://schemas.microsoft.com/office/drawing/2014/main" id="{6E179496-303B-4F55-9A42-3BD4074D6C8C}"/>
              </a:ext>
            </a:extLst>
          </p:cNvPr>
          <p:cNvSpPr>
            <a:spLocks noGrp="1"/>
          </p:cNvSpPr>
          <p:nvPr>
            <p:ph type="title"/>
          </p:nvPr>
        </p:nvSpPr>
        <p:spPr>
          <a:xfrm>
            <a:off x="276224" y="206725"/>
            <a:ext cx="11649075" cy="1325563"/>
          </a:xfrm>
        </p:spPr>
        <p:txBody>
          <a:bodyPr/>
          <a:lstStyle/>
          <a:p>
            <a:r>
              <a:rPr lang="en-US" dirty="0"/>
              <a:t>Tuttle Creek Results with Reservoir Volume Reduction</a:t>
            </a:r>
          </a:p>
        </p:txBody>
      </p:sp>
      <p:pic>
        <p:nvPicPr>
          <p:cNvPr id="4" name="Picture 3">
            <a:extLst>
              <a:ext uri="{FF2B5EF4-FFF2-40B4-BE49-F238E27FC236}">
                <a16:creationId xmlns:a16="http://schemas.microsoft.com/office/drawing/2014/main" id="{CF09EEA4-FF50-463D-97D2-FB42DC2D7987}"/>
              </a:ext>
            </a:extLst>
          </p:cNvPr>
          <p:cNvPicPr>
            <a:picLocks noChangeAspect="1"/>
          </p:cNvPicPr>
          <p:nvPr/>
        </p:nvPicPr>
        <p:blipFill>
          <a:blip r:embed="rId3"/>
          <a:stretch>
            <a:fillRect/>
          </a:stretch>
        </p:blipFill>
        <p:spPr>
          <a:xfrm>
            <a:off x="0" y="2730782"/>
            <a:ext cx="8595528" cy="4127218"/>
          </a:xfrm>
          <a:prstGeom prst="rect">
            <a:avLst/>
          </a:prstGeom>
        </p:spPr>
      </p:pic>
      <p:graphicFrame>
        <p:nvGraphicFramePr>
          <p:cNvPr id="7" name="Chart 6">
            <a:extLst>
              <a:ext uri="{FF2B5EF4-FFF2-40B4-BE49-F238E27FC236}">
                <a16:creationId xmlns:a16="http://schemas.microsoft.com/office/drawing/2014/main" id="{04A9D049-30AD-5152-FFDC-462B783A3550}"/>
              </a:ext>
            </a:extLst>
          </p:cNvPr>
          <p:cNvGraphicFramePr>
            <a:graphicFrameLocks/>
          </p:cNvGraphicFramePr>
          <p:nvPr>
            <p:extLst>
              <p:ext uri="{D42A27DB-BD31-4B8C-83A1-F6EECF244321}">
                <p14:modId xmlns:p14="http://schemas.microsoft.com/office/powerpoint/2010/main" val="3596461491"/>
              </p:ext>
            </p:extLst>
          </p:nvPr>
        </p:nvGraphicFramePr>
        <p:xfrm>
          <a:off x="7489766" y="1424718"/>
          <a:ext cx="4510077" cy="3114031"/>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1526282969"/>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FBEC1BB9-3A88-41F1-8217-BA9BBBBD8919}"/>
              </a:ext>
            </a:extLst>
          </p:cNvPr>
          <p:cNvSpPr>
            <a:spLocks noGrp="1"/>
          </p:cNvSpPr>
          <p:nvPr>
            <p:ph type="title"/>
          </p:nvPr>
        </p:nvSpPr>
        <p:spPr/>
        <p:txBody>
          <a:bodyPr/>
          <a:lstStyle/>
          <a:p>
            <a:r>
              <a:rPr lang="en-US" dirty="0"/>
              <a:t>Questions?</a:t>
            </a:r>
          </a:p>
        </p:txBody>
      </p:sp>
      <p:sp>
        <p:nvSpPr>
          <p:cNvPr id="5" name="Text Placeholder 4">
            <a:extLst>
              <a:ext uri="{FF2B5EF4-FFF2-40B4-BE49-F238E27FC236}">
                <a16:creationId xmlns:a16="http://schemas.microsoft.com/office/drawing/2014/main" id="{0B4596D0-AD12-4CCE-8D6D-CD1E65C9CE09}"/>
              </a:ext>
            </a:extLst>
          </p:cNvPr>
          <p:cNvSpPr>
            <a:spLocks noGrp="1"/>
          </p:cNvSpPr>
          <p:nvPr>
            <p:ph type="body" idx="1"/>
          </p:nvPr>
        </p:nvSpPr>
        <p:spPr/>
        <p:txBody>
          <a:bodyPr/>
          <a:lstStyle/>
          <a:p>
            <a:endParaRPr lang="en-US"/>
          </a:p>
        </p:txBody>
      </p:sp>
    </p:spTree>
    <p:extLst>
      <p:ext uri="{BB962C8B-B14F-4D97-AF65-F5344CB8AC3E}">
        <p14:creationId xmlns:p14="http://schemas.microsoft.com/office/powerpoint/2010/main" val="26285964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B0346661-58BA-4BE5-ACE6-5EE81C26E2D1}"/>
              </a:ext>
            </a:extLst>
          </p:cNvPr>
          <p:cNvSpPr>
            <a:spLocks noGrp="1"/>
          </p:cNvSpPr>
          <p:nvPr>
            <p:ph type="title"/>
          </p:nvPr>
        </p:nvSpPr>
        <p:spPr/>
        <p:txBody>
          <a:bodyPr/>
          <a:lstStyle/>
          <a:p>
            <a:r>
              <a:rPr lang="en-US" dirty="0"/>
              <a:t>Reservoir Element</a:t>
            </a:r>
          </a:p>
        </p:txBody>
      </p:sp>
      <p:sp>
        <p:nvSpPr>
          <p:cNvPr id="5" name="Content Placeholder 4">
            <a:extLst>
              <a:ext uri="{FF2B5EF4-FFF2-40B4-BE49-F238E27FC236}">
                <a16:creationId xmlns:a16="http://schemas.microsoft.com/office/drawing/2014/main" id="{35EDF1D2-5842-4393-930A-73992147B402}"/>
              </a:ext>
            </a:extLst>
          </p:cNvPr>
          <p:cNvSpPr>
            <a:spLocks noGrp="1"/>
          </p:cNvSpPr>
          <p:nvPr>
            <p:ph idx="1"/>
          </p:nvPr>
        </p:nvSpPr>
        <p:spPr/>
        <p:txBody>
          <a:bodyPr/>
          <a:lstStyle/>
          <a:p>
            <a:r>
              <a:rPr lang="en-US" dirty="0"/>
              <a:t>One of the seven basin model element types</a:t>
            </a:r>
          </a:p>
          <a:p>
            <a:r>
              <a:rPr lang="en-US" dirty="0"/>
              <a:t>One upstream element</a:t>
            </a:r>
          </a:p>
          <a:p>
            <a:r>
              <a:rPr lang="en-US" dirty="0"/>
              <a:t>Up to two downstream elements</a:t>
            </a:r>
          </a:p>
          <a:p>
            <a:pPr lvl="1"/>
            <a:r>
              <a:rPr lang="en-US" dirty="0"/>
              <a:t>Main</a:t>
            </a:r>
          </a:p>
          <a:p>
            <a:pPr lvl="1"/>
            <a:r>
              <a:rPr lang="en-US" dirty="0"/>
              <a:t>Auxiliary</a:t>
            </a:r>
          </a:p>
          <a:p>
            <a:r>
              <a:rPr lang="en-US" dirty="0"/>
              <a:t>Five routing methods</a:t>
            </a:r>
          </a:p>
          <a:p>
            <a:pPr lvl="1"/>
            <a:r>
              <a:rPr lang="en-US" dirty="0"/>
              <a:t>None, Outflow Curve, Outflow Structures, Rule-Based Operations, Specified Release</a:t>
            </a:r>
          </a:p>
        </p:txBody>
      </p:sp>
      <p:pic>
        <p:nvPicPr>
          <p:cNvPr id="3" name="Picture 2">
            <a:extLst>
              <a:ext uri="{FF2B5EF4-FFF2-40B4-BE49-F238E27FC236}">
                <a16:creationId xmlns:a16="http://schemas.microsoft.com/office/drawing/2014/main" id="{C5AD73EA-E567-FCB7-6D82-B8263A6F1276}"/>
              </a:ext>
            </a:extLst>
          </p:cNvPr>
          <p:cNvPicPr>
            <a:picLocks noChangeAspect="1"/>
          </p:cNvPicPr>
          <p:nvPr/>
        </p:nvPicPr>
        <p:blipFill>
          <a:blip r:embed="rId3"/>
          <a:stretch>
            <a:fillRect/>
          </a:stretch>
        </p:blipFill>
        <p:spPr>
          <a:xfrm>
            <a:off x="5902874" y="365125"/>
            <a:ext cx="6034803" cy="1024777"/>
          </a:xfrm>
          <a:prstGeom prst="rect">
            <a:avLst/>
          </a:prstGeom>
        </p:spPr>
      </p:pic>
    </p:spTree>
    <p:extLst>
      <p:ext uri="{BB962C8B-B14F-4D97-AF65-F5344CB8AC3E}">
        <p14:creationId xmlns:p14="http://schemas.microsoft.com/office/powerpoint/2010/main" val="39436447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BD9D62-C6A5-0251-BC3E-C1FA2100C5DB}"/>
              </a:ext>
            </a:extLst>
          </p:cNvPr>
          <p:cNvSpPr>
            <a:spLocks noGrp="1"/>
          </p:cNvSpPr>
          <p:nvPr>
            <p:ph type="title"/>
          </p:nvPr>
        </p:nvSpPr>
        <p:spPr>
          <a:xfrm>
            <a:off x="838200" y="253"/>
            <a:ext cx="10515600" cy="1110090"/>
          </a:xfrm>
        </p:spPr>
        <p:txBody>
          <a:bodyPr/>
          <a:lstStyle/>
          <a:p>
            <a:r>
              <a:rPr lang="en-US" dirty="0">
                <a:highlight>
                  <a:srgbClr val="FFFFFF"/>
                </a:highlight>
              </a:rPr>
              <a:t>Geometry (Storage Method)</a:t>
            </a:r>
          </a:p>
        </p:txBody>
      </p:sp>
      <p:sp>
        <p:nvSpPr>
          <p:cNvPr id="3" name="Content Placeholder 2">
            <a:extLst>
              <a:ext uri="{FF2B5EF4-FFF2-40B4-BE49-F238E27FC236}">
                <a16:creationId xmlns:a16="http://schemas.microsoft.com/office/drawing/2014/main" id="{285572D0-ECE4-01B8-0D74-31C6C8904E41}"/>
              </a:ext>
            </a:extLst>
          </p:cNvPr>
          <p:cNvSpPr>
            <a:spLocks noGrp="1"/>
          </p:cNvSpPr>
          <p:nvPr>
            <p:ph idx="1"/>
          </p:nvPr>
        </p:nvSpPr>
        <p:spPr>
          <a:xfrm>
            <a:off x="838200" y="993706"/>
            <a:ext cx="10515600" cy="445661"/>
          </a:xfrm>
        </p:spPr>
        <p:txBody>
          <a:bodyPr>
            <a:normAutofit lnSpcReduction="10000"/>
          </a:bodyPr>
          <a:lstStyle/>
          <a:p>
            <a:r>
              <a:rPr lang="en-US" dirty="0"/>
              <a:t>Reservoir computes the continuity equation</a:t>
            </a:r>
          </a:p>
        </p:txBody>
      </p:sp>
      <p:graphicFrame>
        <p:nvGraphicFramePr>
          <p:cNvPr id="4" name="Table 4">
            <a:extLst>
              <a:ext uri="{FF2B5EF4-FFF2-40B4-BE49-F238E27FC236}">
                <a16:creationId xmlns:a16="http://schemas.microsoft.com/office/drawing/2014/main" id="{4DE78B76-706C-6661-B427-CCEEBEDBF8A0}"/>
              </a:ext>
            </a:extLst>
          </p:cNvPr>
          <p:cNvGraphicFramePr>
            <a:graphicFrameLocks noGrp="1"/>
          </p:cNvGraphicFramePr>
          <p:nvPr>
            <p:extLst>
              <p:ext uri="{D42A27DB-BD31-4B8C-83A1-F6EECF244321}">
                <p14:modId xmlns:p14="http://schemas.microsoft.com/office/powerpoint/2010/main" val="3483944878"/>
              </p:ext>
            </p:extLst>
          </p:nvPr>
        </p:nvGraphicFramePr>
        <p:xfrm>
          <a:off x="2137512" y="1447975"/>
          <a:ext cx="9629192" cy="3844046"/>
        </p:xfrm>
        <a:graphic>
          <a:graphicData uri="http://schemas.openxmlformats.org/drawingml/2006/table">
            <a:tbl>
              <a:tblPr firstRow="1">
                <a:tableStyleId>{073A0DAA-6AF3-43AB-8588-CEC1D06C72B9}</a:tableStyleId>
              </a:tblPr>
              <a:tblGrid>
                <a:gridCol w="2407298">
                  <a:extLst>
                    <a:ext uri="{9D8B030D-6E8A-4147-A177-3AD203B41FA5}">
                      <a16:colId xmlns:a16="http://schemas.microsoft.com/office/drawing/2014/main" val="3497861445"/>
                    </a:ext>
                  </a:extLst>
                </a:gridCol>
                <a:gridCol w="2407298">
                  <a:extLst>
                    <a:ext uri="{9D8B030D-6E8A-4147-A177-3AD203B41FA5}">
                      <a16:colId xmlns:a16="http://schemas.microsoft.com/office/drawing/2014/main" val="1862846730"/>
                    </a:ext>
                  </a:extLst>
                </a:gridCol>
                <a:gridCol w="2407298">
                  <a:extLst>
                    <a:ext uri="{9D8B030D-6E8A-4147-A177-3AD203B41FA5}">
                      <a16:colId xmlns:a16="http://schemas.microsoft.com/office/drawing/2014/main" val="3136178350"/>
                    </a:ext>
                  </a:extLst>
                </a:gridCol>
                <a:gridCol w="2407298">
                  <a:extLst>
                    <a:ext uri="{9D8B030D-6E8A-4147-A177-3AD203B41FA5}">
                      <a16:colId xmlns:a16="http://schemas.microsoft.com/office/drawing/2014/main" val="2028719202"/>
                    </a:ext>
                  </a:extLst>
                </a:gridCol>
              </a:tblGrid>
              <a:tr h="808176">
                <a:tc>
                  <a:txBody>
                    <a:bodyPr/>
                    <a:lstStyle/>
                    <a:p>
                      <a:r>
                        <a:rPr lang="en-US" sz="2000" dirty="0"/>
                        <a:t>Outflow Curve</a:t>
                      </a:r>
                    </a:p>
                  </a:txBody>
                  <a:tcPr/>
                </a:tc>
                <a:tc>
                  <a:txBody>
                    <a:bodyPr/>
                    <a:lstStyle/>
                    <a:p>
                      <a:r>
                        <a:rPr lang="en-US" sz="2000" dirty="0"/>
                        <a:t>Outflow Structures</a:t>
                      </a:r>
                    </a:p>
                  </a:txBody>
                  <a:tcPr/>
                </a:tc>
                <a:tc>
                  <a:txBody>
                    <a:bodyPr/>
                    <a:lstStyle/>
                    <a:p>
                      <a:r>
                        <a:rPr lang="en-US" sz="2000" dirty="0"/>
                        <a:t>Rule-Based Operations</a:t>
                      </a:r>
                    </a:p>
                  </a:txBody>
                  <a:tcPr/>
                </a:tc>
                <a:tc>
                  <a:txBody>
                    <a:bodyPr/>
                    <a:lstStyle/>
                    <a:p>
                      <a:r>
                        <a:rPr lang="en-US" sz="2000" dirty="0"/>
                        <a:t>Specified Release</a:t>
                      </a:r>
                    </a:p>
                  </a:txBody>
                  <a:tcPr/>
                </a:tc>
                <a:extLst>
                  <a:ext uri="{0D108BD9-81ED-4DB2-BD59-A6C34878D82A}">
                    <a16:rowId xmlns:a16="http://schemas.microsoft.com/office/drawing/2014/main" val="1995864386"/>
                  </a:ext>
                </a:extLst>
              </a:tr>
              <a:tr h="718478">
                <a:tc>
                  <a:txBody>
                    <a:bodyPr/>
                    <a:lstStyle/>
                    <a:p>
                      <a:r>
                        <a:rPr lang="en-US" sz="2000" dirty="0"/>
                        <a:t>Elevation-Area-Discharge</a:t>
                      </a:r>
                    </a:p>
                  </a:txBody>
                  <a:tcPr>
                    <a:solidFill>
                      <a:schemeClr val="accent2">
                        <a:lumMod val="40000"/>
                        <a:lumOff val="60000"/>
                      </a:schemeClr>
                    </a:solidFill>
                  </a:tcPr>
                </a:tc>
                <a:tc>
                  <a:txBody>
                    <a:bodyPr/>
                    <a:lstStyle/>
                    <a:p>
                      <a:r>
                        <a:rPr lang="en-US" sz="2000" kern="1200" dirty="0">
                          <a:solidFill>
                            <a:schemeClr val="dk1"/>
                          </a:solidFill>
                          <a:latin typeface="+mn-lt"/>
                          <a:ea typeface="+mn-ea"/>
                          <a:cs typeface="+mn-cs"/>
                        </a:rPr>
                        <a:t>Elevation-Area</a:t>
                      </a:r>
                    </a:p>
                  </a:txBody>
                  <a:tcPr>
                    <a:solidFill>
                      <a:schemeClr val="accent2">
                        <a:lumMod val="40000"/>
                        <a:lumOff val="60000"/>
                      </a:schemeClr>
                    </a:solidFill>
                  </a:tcPr>
                </a:tc>
                <a:tc>
                  <a:txBody>
                    <a:bodyPr/>
                    <a:lstStyle/>
                    <a:p>
                      <a:r>
                        <a:rPr lang="en-US" sz="2000" dirty="0"/>
                        <a:t>Elevation-Area</a:t>
                      </a:r>
                    </a:p>
                  </a:txBody>
                  <a:tcPr>
                    <a:solidFill>
                      <a:schemeClr val="accent2">
                        <a:lumMod val="40000"/>
                        <a:lumOff val="60000"/>
                      </a:schemeClr>
                    </a:solidFill>
                  </a:tcPr>
                </a:tc>
                <a:tc>
                  <a:txBody>
                    <a:bodyPr/>
                    <a:lstStyle/>
                    <a:p>
                      <a:r>
                        <a:rPr lang="en-US" sz="2000" dirty="0"/>
                        <a:t>Elevation-Area</a:t>
                      </a:r>
                    </a:p>
                  </a:txBody>
                  <a:tcPr>
                    <a:solidFill>
                      <a:schemeClr val="accent2">
                        <a:lumMod val="40000"/>
                        <a:lumOff val="60000"/>
                      </a:schemeClr>
                    </a:solidFill>
                  </a:tcPr>
                </a:tc>
                <a:extLst>
                  <a:ext uri="{0D108BD9-81ED-4DB2-BD59-A6C34878D82A}">
                    <a16:rowId xmlns:a16="http://schemas.microsoft.com/office/drawing/2014/main" val="2543320818"/>
                  </a:ext>
                </a:extLst>
              </a:tr>
              <a:tr h="808176">
                <a:tc>
                  <a:txBody>
                    <a:bodyPr/>
                    <a:lstStyle/>
                    <a:p>
                      <a:r>
                        <a:rPr lang="en-US" sz="2000" dirty="0"/>
                        <a:t>Elevation-Storage-Area-Discharge</a:t>
                      </a:r>
                    </a:p>
                  </a:txBody>
                  <a:tcPr>
                    <a:solidFill>
                      <a:schemeClr val="accent2">
                        <a:lumMod val="40000"/>
                        <a:lumOff val="60000"/>
                      </a:schemeClr>
                    </a:solidFill>
                  </a:tcPr>
                </a:tc>
                <a:tc>
                  <a:txBody>
                    <a:bodyPr/>
                    <a:lstStyle/>
                    <a:p>
                      <a:r>
                        <a:rPr lang="en-US" sz="2000" dirty="0"/>
                        <a:t>Elevation-Storage</a:t>
                      </a:r>
                    </a:p>
                  </a:txBody>
                  <a:tcPr/>
                </a:tc>
                <a:tc>
                  <a:txBody>
                    <a:bodyPr/>
                    <a:lstStyle/>
                    <a:p>
                      <a:r>
                        <a:rPr lang="en-US" sz="2000" dirty="0"/>
                        <a:t>Elevation-Storage</a:t>
                      </a:r>
                    </a:p>
                  </a:txBody>
                  <a:tcPr/>
                </a:tc>
                <a:tc>
                  <a:txBody>
                    <a:bodyPr/>
                    <a:lstStyle/>
                    <a:p>
                      <a:r>
                        <a:rPr lang="en-US" sz="2000" dirty="0"/>
                        <a:t>Elevation-Storage</a:t>
                      </a:r>
                    </a:p>
                  </a:txBody>
                  <a:tcPr/>
                </a:tc>
                <a:extLst>
                  <a:ext uri="{0D108BD9-81ED-4DB2-BD59-A6C34878D82A}">
                    <a16:rowId xmlns:a16="http://schemas.microsoft.com/office/drawing/2014/main" val="4212986352"/>
                  </a:ext>
                </a:extLst>
              </a:tr>
              <a:tr h="808176">
                <a:tc>
                  <a:txBody>
                    <a:bodyPr/>
                    <a:lstStyle/>
                    <a:p>
                      <a:r>
                        <a:rPr lang="en-US" sz="2000" dirty="0"/>
                        <a:t>Elevation-Storage-Discharge</a:t>
                      </a:r>
                    </a:p>
                  </a:txBody>
                  <a:tcPr/>
                </a:tc>
                <a:tc>
                  <a:txBody>
                    <a:bodyPr/>
                    <a:lstStyle/>
                    <a:p>
                      <a:r>
                        <a:rPr lang="en-US" sz="2000" dirty="0"/>
                        <a:t>Elevation-Storage-Area</a:t>
                      </a:r>
                    </a:p>
                  </a:txBody>
                  <a:tcPr>
                    <a:solidFill>
                      <a:schemeClr val="accent2">
                        <a:lumMod val="40000"/>
                        <a:lumOff val="60000"/>
                      </a:schemeClr>
                    </a:solidFill>
                  </a:tcPr>
                </a:tc>
                <a:tc>
                  <a:txBody>
                    <a:bodyPr/>
                    <a:lstStyle/>
                    <a:p>
                      <a:r>
                        <a:rPr lang="en-US" sz="2000" dirty="0"/>
                        <a:t>Elevation-Storage-Area</a:t>
                      </a:r>
                    </a:p>
                  </a:txBody>
                  <a:tcPr>
                    <a:solidFill>
                      <a:schemeClr val="accent2">
                        <a:lumMod val="40000"/>
                        <a:lumOff val="60000"/>
                      </a:schemeClr>
                    </a:solidFill>
                  </a:tcPr>
                </a:tc>
                <a:tc>
                  <a:txBody>
                    <a:bodyPr/>
                    <a:lstStyle/>
                    <a:p>
                      <a:endParaRPr lang="en-US" sz="2000" dirty="0"/>
                    </a:p>
                  </a:txBody>
                  <a:tcPr/>
                </a:tc>
                <a:extLst>
                  <a:ext uri="{0D108BD9-81ED-4DB2-BD59-A6C34878D82A}">
                    <a16:rowId xmlns:a16="http://schemas.microsoft.com/office/drawing/2014/main" val="2231702199"/>
                  </a:ext>
                </a:extLst>
              </a:tr>
              <a:tr h="563274">
                <a:tc>
                  <a:txBody>
                    <a:bodyPr/>
                    <a:lstStyle/>
                    <a:p>
                      <a:r>
                        <a:rPr lang="en-US" sz="2000" dirty="0"/>
                        <a:t>Storage-Discharge</a:t>
                      </a:r>
                    </a:p>
                    <a:p>
                      <a:r>
                        <a:rPr lang="en-US" sz="2000" dirty="0"/>
                        <a:t>(</a:t>
                      </a:r>
                      <a:r>
                        <a:rPr lang="en-US" sz="2000" dirty="0">
                          <a:solidFill>
                            <a:srgbClr val="FF0000"/>
                          </a:solidFill>
                        </a:rPr>
                        <a:t>Simplest Option</a:t>
                      </a:r>
                      <a:r>
                        <a:rPr lang="en-US" sz="2000" dirty="0"/>
                        <a:t>)</a:t>
                      </a:r>
                    </a:p>
                  </a:txBody>
                  <a:tcPr/>
                </a:tc>
                <a:tc>
                  <a:txBody>
                    <a:bodyPr/>
                    <a:lstStyle/>
                    <a:p>
                      <a:endParaRPr lang="en-US" sz="2000"/>
                    </a:p>
                  </a:txBody>
                  <a:tcPr/>
                </a:tc>
                <a:tc>
                  <a:txBody>
                    <a:bodyPr/>
                    <a:lstStyle/>
                    <a:p>
                      <a:endParaRPr lang="en-US" sz="2000"/>
                    </a:p>
                  </a:txBody>
                  <a:tcPr/>
                </a:tc>
                <a:tc>
                  <a:txBody>
                    <a:bodyPr/>
                    <a:lstStyle/>
                    <a:p>
                      <a:endParaRPr lang="en-US" sz="2000" dirty="0"/>
                    </a:p>
                  </a:txBody>
                  <a:tcPr/>
                </a:tc>
                <a:extLst>
                  <a:ext uri="{0D108BD9-81ED-4DB2-BD59-A6C34878D82A}">
                    <a16:rowId xmlns:a16="http://schemas.microsoft.com/office/drawing/2014/main" val="17305606"/>
                  </a:ext>
                </a:extLst>
              </a:tr>
            </a:tbl>
          </a:graphicData>
        </a:graphic>
      </p:graphicFrame>
      <p:pic>
        <p:nvPicPr>
          <p:cNvPr id="8" name="Picture 7">
            <a:extLst>
              <a:ext uri="{FF2B5EF4-FFF2-40B4-BE49-F238E27FC236}">
                <a16:creationId xmlns:a16="http://schemas.microsoft.com/office/drawing/2014/main" id="{0D26A6BB-E82E-B448-63B5-F71090C82B46}"/>
              </a:ext>
            </a:extLst>
          </p:cNvPr>
          <p:cNvPicPr>
            <a:picLocks noChangeAspect="1"/>
          </p:cNvPicPr>
          <p:nvPr/>
        </p:nvPicPr>
        <p:blipFill>
          <a:blip r:embed="rId3"/>
          <a:stretch>
            <a:fillRect/>
          </a:stretch>
        </p:blipFill>
        <p:spPr>
          <a:xfrm>
            <a:off x="2137511" y="5351918"/>
            <a:ext cx="2403319" cy="1440765"/>
          </a:xfrm>
          <a:prstGeom prst="rect">
            <a:avLst/>
          </a:prstGeom>
        </p:spPr>
      </p:pic>
      <p:pic>
        <p:nvPicPr>
          <p:cNvPr id="10" name="Picture 9">
            <a:extLst>
              <a:ext uri="{FF2B5EF4-FFF2-40B4-BE49-F238E27FC236}">
                <a16:creationId xmlns:a16="http://schemas.microsoft.com/office/drawing/2014/main" id="{0EAA3057-6DDA-65E7-F94A-8C6899212D2B}"/>
              </a:ext>
            </a:extLst>
          </p:cNvPr>
          <p:cNvPicPr>
            <a:picLocks noChangeAspect="1"/>
          </p:cNvPicPr>
          <p:nvPr/>
        </p:nvPicPr>
        <p:blipFill>
          <a:blip r:embed="rId4"/>
          <a:stretch>
            <a:fillRect/>
          </a:stretch>
        </p:blipFill>
        <p:spPr>
          <a:xfrm>
            <a:off x="4540830" y="5351917"/>
            <a:ext cx="2403319" cy="1432158"/>
          </a:xfrm>
          <a:prstGeom prst="rect">
            <a:avLst/>
          </a:prstGeom>
        </p:spPr>
      </p:pic>
      <p:pic>
        <p:nvPicPr>
          <p:cNvPr id="12" name="Picture 11">
            <a:extLst>
              <a:ext uri="{FF2B5EF4-FFF2-40B4-BE49-F238E27FC236}">
                <a16:creationId xmlns:a16="http://schemas.microsoft.com/office/drawing/2014/main" id="{861984D6-37EC-26A5-2BCB-641F6FACF24B}"/>
              </a:ext>
            </a:extLst>
          </p:cNvPr>
          <p:cNvPicPr>
            <a:picLocks noChangeAspect="1"/>
          </p:cNvPicPr>
          <p:nvPr/>
        </p:nvPicPr>
        <p:blipFill>
          <a:blip r:embed="rId5"/>
          <a:stretch>
            <a:fillRect/>
          </a:stretch>
        </p:blipFill>
        <p:spPr>
          <a:xfrm>
            <a:off x="6944148" y="5351917"/>
            <a:ext cx="2403319" cy="1438303"/>
          </a:xfrm>
          <a:prstGeom prst="rect">
            <a:avLst/>
          </a:prstGeom>
        </p:spPr>
      </p:pic>
      <p:pic>
        <p:nvPicPr>
          <p:cNvPr id="14" name="Picture 13">
            <a:extLst>
              <a:ext uri="{FF2B5EF4-FFF2-40B4-BE49-F238E27FC236}">
                <a16:creationId xmlns:a16="http://schemas.microsoft.com/office/drawing/2014/main" id="{7A21C621-B45C-04AE-998A-FEC8A87BE28A}"/>
              </a:ext>
            </a:extLst>
          </p:cNvPr>
          <p:cNvPicPr>
            <a:picLocks noChangeAspect="1"/>
          </p:cNvPicPr>
          <p:nvPr/>
        </p:nvPicPr>
        <p:blipFill>
          <a:blip r:embed="rId6"/>
          <a:stretch>
            <a:fillRect/>
          </a:stretch>
        </p:blipFill>
        <p:spPr>
          <a:xfrm>
            <a:off x="9347467" y="5357177"/>
            <a:ext cx="2403318" cy="1435506"/>
          </a:xfrm>
          <a:prstGeom prst="rect">
            <a:avLst/>
          </a:prstGeom>
        </p:spPr>
      </p:pic>
      <p:sp>
        <p:nvSpPr>
          <p:cNvPr id="6" name="TextBox 5">
            <a:extLst>
              <a:ext uri="{FF2B5EF4-FFF2-40B4-BE49-F238E27FC236}">
                <a16:creationId xmlns:a16="http://schemas.microsoft.com/office/drawing/2014/main" id="{F68A12C9-5168-F3DD-46C4-6E515403517A}"/>
              </a:ext>
            </a:extLst>
          </p:cNvPr>
          <p:cNvSpPr txBox="1"/>
          <p:nvPr/>
        </p:nvSpPr>
        <p:spPr>
          <a:xfrm>
            <a:off x="85520" y="4507924"/>
            <a:ext cx="1861692" cy="646331"/>
          </a:xfrm>
          <a:prstGeom prst="rect">
            <a:avLst/>
          </a:prstGeom>
          <a:solidFill>
            <a:schemeClr val="accent2">
              <a:lumMod val="40000"/>
              <a:lumOff val="60000"/>
            </a:schemeClr>
          </a:solidFill>
        </p:spPr>
        <p:txBody>
          <a:bodyPr wrap="square" rtlCol="0">
            <a:spAutoFit/>
          </a:bodyPr>
          <a:lstStyle/>
          <a:p>
            <a:r>
              <a:rPr lang="en-US" dirty="0"/>
              <a:t>Sediment Routing Available Method</a:t>
            </a:r>
          </a:p>
        </p:txBody>
      </p:sp>
    </p:spTree>
    <p:extLst>
      <p:ext uri="{BB962C8B-B14F-4D97-AF65-F5344CB8AC3E}">
        <p14:creationId xmlns:p14="http://schemas.microsoft.com/office/powerpoint/2010/main" val="22391080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DCDFB1-7667-4F49-E42A-8213B2C94C1A}"/>
              </a:ext>
            </a:extLst>
          </p:cNvPr>
          <p:cNvSpPr>
            <a:spLocks noGrp="1"/>
          </p:cNvSpPr>
          <p:nvPr>
            <p:ph type="title"/>
          </p:nvPr>
        </p:nvSpPr>
        <p:spPr/>
        <p:txBody>
          <a:bodyPr/>
          <a:lstStyle/>
          <a:p>
            <a:r>
              <a:rPr lang="en-US"/>
              <a:t>Initial Conditions</a:t>
            </a:r>
            <a:endParaRPr lang="en-US" dirty="0"/>
          </a:p>
        </p:txBody>
      </p:sp>
      <p:sp>
        <p:nvSpPr>
          <p:cNvPr id="3" name="Content Placeholder 2">
            <a:extLst>
              <a:ext uri="{FF2B5EF4-FFF2-40B4-BE49-F238E27FC236}">
                <a16:creationId xmlns:a16="http://schemas.microsoft.com/office/drawing/2014/main" id="{4E85B03B-E55D-592F-A683-854993E12B72}"/>
              </a:ext>
            </a:extLst>
          </p:cNvPr>
          <p:cNvSpPr>
            <a:spLocks noGrp="1"/>
          </p:cNvSpPr>
          <p:nvPr>
            <p:ph idx="1"/>
          </p:nvPr>
        </p:nvSpPr>
        <p:spPr/>
        <p:txBody>
          <a:bodyPr/>
          <a:lstStyle/>
          <a:p>
            <a:r>
              <a:rPr lang="en-US" dirty="0"/>
              <a:t>State information required for simulation start</a:t>
            </a:r>
          </a:p>
          <a:p>
            <a:r>
              <a:rPr lang="en-US" dirty="0"/>
              <a:t>Available options depend on selected storage method</a:t>
            </a:r>
          </a:p>
          <a:p>
            <a:pPr lvl="1"/>
            <a:r>
              <a:rPr lang="en-US" dirty="0"/>
              <a:t>Storage </a:t>
            </a:r>
            <a:r>
              <a:rPr lang="en-US" dirty="0">
                <a:solidFill>
                  <a:srgbClr val="C00000"/>
                </a:solidFill>
              </a:rPr>
              <a:t>(simplest)</a:t>
            </a:r>
          </a:p>
          <a:p>
            <a:pPr lvl="1"/>
            <a:r>
              <a:rPr lang="en-US" dirty="0"/>
              <a:t>Elevation</a:t>
            </a:r>
          </a:p>
          <a:p>
            <a:pPr lvl="1"/>
            <a:r>
              <a:rPr lang="en-US" dirty="0"/>
              <a:t>Discharge</a:t>
            </a:r>
          </a:p>
          <a:p>
            <a:pPr lvl="1"/>
            <a:r>
              <a:rPr lang="en-US" dirty="0"/>
              <a:t>Inflow = Outflow</a:t>
            </a:r>
          </a:p>
        </p:txBody>
      </p:sp>
      <p:pic>
        <p:nvPicPr>
          <p:cNvPr id="5" name="Picture 4">
            <a:extLst>
              <a:ext uri="{FF2B5EF4-FFF2-40B4-BE49-F238E27FC236}">
                <a16:creationId xmlns:a16="http://schemas.microsoft.com/office/drawing/2014/main" id="{DDD30546-1DDE-D6AA-1C71-57AFB0FF170D}"/>
              </a:ext>
            </a:extLst>
          </p:cNvPr>
          <p:cNvPicPr>
            <a:picLocks noChangeAspect="1"/>
          </p:cNvPicPr>
          <p:nvPr/>
        </p:nvPicPr>
        <p:blipFill>
          <a:blip r:embed="rId3"/>
          <a:stretch>
            <a:fillRect/>
          </a:stretch>
        </p:blipFill>
        <p:spPr>
          <a:xfrm>
            <a:off x="4508142" y="3122450"/>
            <a:ext cx="7384637" cy="1561871"/>
          </a:xfrm>
          <a:prstGeom prst="rect">
            <a:avLst/>
          </a:prstGeom>
        </p:spPr>
      </p:pic>
    </p:spTree>
    <p:extLst>
      <p:ext uri="{BB962C8B-B14F-4D97-AF65-F5344CB8AC3E}">
        <p14:creationId xmlns:p14="http://schemas.microsoft.com/office/powerpoint/2010/main" val="81916658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F87822E-E74D-9969-165B-6CC08BA4A2B8}"/>
              </a:ext>
            </a:extLst>
          </p:cNvPr>
          <p:cNvSpPr>
            <a:spLocks noGrp="1"/>
          </p:cNvSpPr>
          <p:nvPr>
            <p:ph type="title"/>
          </p:nvPr>
        </p:nvSpPr>
        <p:spPr/>
        <p:txBody>
          <a:bodyPr/>
          <a:lstStyle/>
          <a:p>
            <a:r>
              <a:rPr lang="en-US" dirty="0"/>
              <a:t>Simulation Results</a:t>
            </a:r>
          </a:p>
        </p:txBody>
      </p:sp>
      <p:pic>
        <p:nvPicPr>
          <p:cNvPr id="5" name="Picture 4">
            <a:extLst>
              <a:ext uri="{FF2B5EF4-FFF2-40B4-BE49-F238E27FC236}">
                <a16:creationId xmlns:a16="http://schemas.microsoft.com/office/drawing/2014/main" id="{AE64D0FC-EC3F-19DA-2546-72F83E640C4F}"/>
              </a:ext>
            </a:extLst>
          </p:cNvPr>
          <p:cNvPicPr>
            <a:picLocks noChangeAspect="1"/>
          </p:cNvPicPr>
          <p:nvPr/>
        </p:nvPicPr>
        <p:blipFill>
          <a:blip r:embed="rId3"/>
          <a:stretch>
            <a:fillRect/>
          </a:stretch>
        </p:blipFill>
        <p:spPr>
          <a:xfrm>
            <a:off x="2586476" y="1466156"/>
            <a:ext cx="7019048" cy="5000000"/>
          </a:xfrm>
          <a:prstGeom prst="rect">
            <a:avLst/>
          </a:prstGeom>
        </p:spPr>
      </p:pic>
    </p:spTree>
    <p:extLst>
      <p:ext uri="{BB962C8B-B14F-4D97-AF65-F5344CB8AC3E}">
        <p14:creationId xmlns:p14="http://schemas.microsoft.com/office/powerpoint/2010/main" val="307269653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hemeHEC_Town_Hall_PPT">
  <a:themeElements>
    <a:clrScheme name="USACE">
      <a:dk1>
        <a:srgbClr val="000000"/>
      </a:dk1>
      <a:lt1>
        <a:srgbClr val="83847A"/>
      </a:lt1>
      <a:dk2>
        <a:srgbClr val="FFFFFF"/>
      </a:dk2>
      <a:lt2>
        <a:srgbClr val="A3A3A3"/>
      </a:lt2>
      <a:accent1>
        <a:srgbClr val="82786F"/>
      </a:accent1>
      <a:accent2>
        <a:srgbClr val="6E8778"/>
      </a:accent2>
      <a:accent3>
        <a:srgbClr val="705C38"/>
      </a:accent3>
      <a:accent4>
        <a:srgbClr val="3E6682"/>
      </a:accent4>
      <a:accent5>
        <a:srgbClr val="663830"/>
      </a:accent5>
      <a:accent6>
        <a:srgbClr val="DF1F2E"/>
      </a:accent6>
      <a:hlink>
        <a:srgbClr val="3E6682"/>
      </a:hlink>
      <a:folHlink>
        <a:srgbClr val="DF1F2E"/>
      </a:folHlink>
    </a:clrScheme>
    <a:fontScheme name="USACE TEMPLATE FONT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3F4339">
            <a:alpha val="89000"/>
          </a:srgbClr>
        </a:solidFill>
        <a:ln>
          <a:noFill/>
        </a:ln>
        <a:effectLst/>
      </a:spPr>
      <a:bodyPr anchor="ctr"/>
      <a:lstStyle>
        <a:defPPr algn="ctr">
          <a:defRPr dirty="0"/>
        </a:defPPr>
      </a:lstStyle>
      <a:style>
        <a:lnRef idx="1">
          <a:schemeClr val="accent1"/>
        </a:lnRef>
        <a:fillRef idx="3">
          <a:schemeClr val="accent1"/>
        </a:fillRef>
        <a:effectRef idx="2">
          <a:schemeClr val="accent1"/>
        </a:effectRef>
        <a:fontRef idx="minor">
          <a:schemeClr val="lt1"/>
        </a:fontRef>
      </a:style>
    </a:spDef>
  </a:objectDefaults>
  <a:extraClrSchemeLst/>
  <a:extLst>
    <a:ext uri="{05A4C25C-085E-4340-85A3-A5531E510DB2}">
      <thm15:themeFamily xmlns:thm15="http://schemas.microsoft.com/office/thememl/2012/main" name="HEC_USACE_Presentation_Template_2020.potx" id="{97464ADE-7B83-4FE6-88B6-1504DB312CF7}" vid="{C41AA59A-8CA8-448A-8A5E-64A18ECA6E45}"/>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5355</TotalTime>
  <Words>2197</Words>
  <Application>Microsoft Office PowerPoint</Application>
  <PresentationFormat>Widescreen</PresentationFormat>
  <Paragraphs>387</Paragraphs>
  <Slides>57</Slides>
  <Notes>24</Notes>
  <HiddenSlides>0</HiddenSlides>
  <MMClips>0</MMClips>
  <ScaleCrop>false</ScaleCrop>
  <HeadingPairs>
    <vt:vector size="8" baseType="variant">
      <vt:variant>
        <vt:lpstr>Fonts Used</vt:lpstr>
      </vt:variant>
      <vt:variant>
        <vt:i4>8</vt:i4>
      </vt:variant>
      <vt:variant>
        <vt:lpstr>Theme</vt:lpstr>
      </vt:variant>
      <vt:variant>
        <vt:i4>2</vt:i4>
      </vt:variant>
      <vt:variant>
        <vt:lpstr>Embedded OLE Servers</vt:lpstr>
      </vt:variant>
      <vt:variant>
        <vt:i4>1</vt:i4>
      </vt:variant>
      <vt:variant>
        <vt:lpstr>Slide Titles</vt:lpstr>
      </vt:variant>
      <vt:variant>
        <vt:i4>57</vt:i4>
      </vt:variant>
    </vt:vector>
  </HeadingPairs>
  <TitlesOfParts>
    <vt:vector size="68" baseType="lpstr">
      <vt:lpstr>-apple-system</vt:lpstr>
      <vt:lpstr>Arial</vt:lpstr>
      <vt:lpstr>Calibri</vt:lpstr>
      <vt:lpstr>Cambria Math</vt:lpstr>
      <vt:lpstr>Lato</vt:lpstr>
      <vt:lpstr>roboto-regular</vt:lpstr>
      <vt:lpstr>Tahoma</vt:lpstr>
      <vt:lpstr>ui-sans-serif</vt:lpstr>
      <vt:lpstr>Office Theme</vt:lpstr>
      <vt:lpstr>ThemeHEC_Town_Hall_PPT</vt:lpstr>
      <vt:lpstr>Equation</vt:lpstr>
      <vt:lpstr>Reservoir Modeling Methodologies</vt:lpstr>
      <vt:lpstr>Purpose</vt:lpstr>
      <vt:lpstr>Outline</vt:lpstr>
      <vt:lpstr>Reservoir Element Overview</vt:lpstr>
      <vt:lpstr>Reservoir Routing</vt:lpstr>
      <vt:lpstr>Reservoir Element</vt:lpstr>
      <vt:lpstr>Geometry (Storage Method)</vt:lpstr>
      <vt:lpstr>Initial Conditions</vt:lpstr>
      <vt:lpstr>Simulation Results</vt:lpstr>
      <vt:lpstr>Reservoir Options Tab</vt:lpstr>
      <vt:lpstr>Best Practices</vt:lpstr>
      <vt:lpstr>“None” Routing Method</vt:lpstr>
      <vt:lpstr>Specified Release</vt:lpstr>
      <vt:lpstr>Specified Release</vt:lpstr>
      <vt:lpstr>Specified Release</vt:lpstr>
      <vt:lpstr>Specified Release – When to Use?</vt:lpstr>
      <vt:lpstr>Outflow Curves</vt:lpstr>
      <vt:lpstr>Outflow Curves</vt:lpstr>
      <vt:lpstr>Outflow Curves – Storage Method</vt:lpstr>
      <vt:lpstr>Outflow Curve Calibration</vt:lpstr>
      <vt:lpstr>Outflow Curves – When to Use?</vt:lpstr>
      <vt:lpstr>Outflow Structures</vt:lpstr>
      <vt:lpstr>Outflow Structures</vt:lpstr>
      <vt:lpstr>Outlets</vt:lpstr>
      <vt:lpstr>Spillways</vt:lpstr>
      <vt:lpstr>Spillway Gates</vt:lpstr>
      <vt:lpstr>Dam Tops</vt:lpstr>
      <vt:lpstr>Pumps</vt:lpstr>
      <vt:lpstr>Tailwater</vt:lpstr>
      <vt:lpstr>Outflow Structures – When to Use?</vt:lpstr>
      <vt:lpstr>Rule-Based Reservoir Routing</vt:lpstr>
      <vt:lpstr>Guide Curve Operations</vt:lpstr>
      <vt:lpstr>Rule-Based Reservoir Routing</vt:lpstr>
      <vt:lpstr>Zones</vt:lpstr>
      <vt:lpstr>Maximum Elevation</vt:lpstr>
      <vt:lpstr>Maximum Elevation</vt:lpstr>
      <vt:lpstr>Storage Objective (Guide Curve)</vt:lpstr>
      <vt:lpstr>Rules</vt:lpstr>
      <vt:lpstr>Rule Types (10)</vt:lpstr>
      <vt:lpstr>Rules</vt:lpstr>
      <vt:lpstr>Downstream Controls</vt:lpstr>
      <vt:lpstr>Outflow Structures</vt:lpstr>
      <vt:lpstr>       General Outlet</vt:lpstr>
      <vt:lpstr>Gated Orifice Outlet</vt:lpstr>
      <vt:lpstr>Gated Spillway</vt:lpstr>
      <vt:lpstr>Calibration</vt:lpstr>
      <vt:lpstr>Rule-Based Reservoir Routing – When to Use?</vt:lpstr>
      <vt:lpstr>Reservoir Sediment Routing</vt:lpstr>
      <vt:lpstr>RESERVOIR sediment ROUTING PROCESSES</vt:lpstr>
      <vt:lpstr>Reservoir Volume Reduction Process</vt:lpstr>
      <vt:lpstr>Chen’s Sediment Trap (Chen 1975)</vt:lpstr>
      <vt:lpstr>Brune’s Sediment Trap (Brune 1953)</vt:lpstr>
      <vt:lpstr>Methodology</vt:lpstr>
      <vt:lpstr>Reservoir volume reduction calculation process</vt:lpstr>
      <vt:lpstr>HEC-HMS GUI for two sediment trap efficiency Methods</vt:lpstr>
      <vt:lpstr>Tuttle Creek Results with Reservoir Volume Reduction</vt:lpstr>
      <vt:lpstr>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Stochastic Storm Transposition</dc:title>
  <dc:creator>Karlovits, Gregory S CIV USARMY CEIWR (USA)</dc:creator>
  <cp:lastModifiedBy>Karlovits, Gregory S CIV USARMY CEIWR (USA)</cp:lastModifiedBy>
  <cp:revision>311</cp:revision>
  <dcterms:created xsi:type="dcterms:W3CDTF">2022-03-09T16:42:08Z</dcterms:created>
  <dcterms:modified xsi:type="dcterms:W3CDTF">2024-09-06T13:10:32Z</dcterms:modified>
</cp:coreProperties>
</file>