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56" r:id="rId2"/>
    <p:sldId id="358" r:id="rId3"/>
    <p:sldId id="333" r:id="rId4"/>
    <p:sldId id="346" r:id="rId5"/>
    <p:sldId id="334" r:id="rId6"/>
    <p:sldId id="335" r:id="rId7"/>
    <p:sldId id="336" r:id="rId8"/>
    <p:sldId id="337" r:id="rId9"/>
    <p:sldId id="345" r:id="rId10"/>
    <p:sldId id="340" r:id="rId11"/>
    <p:sldId id="339" r:id="rId12"/>
    <p:sldId id="341" r:id="rId13"/>
    <p:sldId id="342" r:id="rId14"/>
    <p:sldId id="343" r:id="rId15"/>
    <p:sldId id="344" r:id="rId16"/>
    <p:sldId id="347" r:id="rId17"/>
    <p:sldId id="348" r:id="rId18"/>
    <p:sldId id="349" r:id="rId19"/>
    <p:sldId id="350" r:id="rId20"/>
    <p:sldId id="351" r:id="rId21"/>
    <p:sldId id="352" r:id="rId22"/>
    <p:sldId id="353" r:id="rId23"/>
    <p:sldId id="354" r:id="rId24"/>
    <p:sldId id="338" r:id="rId25"/>
    <p:sldId id="355" r:id="rId26"/>
    <p:sldId id="35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6151"/>
    <a:srgbClr val="73D519"/>
    <a:srgbClr val="60B216"/>
    <a:srgbClr val="458B7F"/>
    <a:srgbClr val="7B28CE"/>
    <a:srgbClr val="114DC5"/>
    <a:srgbClr val="CC4D06"/>
    <a:srgbClr val="F3850D"/>
    <a:srgbClr val="FBBA37"/>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930" autoAdjust="0"/>
  </p:normalViewPr>
  <p:slideViewPr>
    <p:cSldViewPr>
      <p:cViewPr varScale="1">
        <p:scale>
          <a:sx n="71" d="100"/>
          <a:sy n="71" d="100"/>
        </p:scale>
        <p:origin x="1786"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9/1/2024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9/1/2024</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r>
              <a:rPr lang="en-US" dirty="0"/>
              <a:t>The basin slope algorithm looks at each elevation cell within a subbasin and then scans the surrounding eight neighbor cells. It then computes a slope using the maximum scanned elevation difference. The basin slope algorithm repeats this process for each cell, and then takes an average at the end.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83853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r>
              <a:rPr lang="en-US" dirty="0"/>
              <a:t>This slide provides a more visual way of thinking of basin slope. The 8-point pour model, which is discussed in a different video, is used to compute a stream network from a DEM and resulting flow direction and accumulation datasets. The Basin Slope can be thought of as taking the average slope of all of the arrows seen in the stream network part of the figure.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22176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r>
              <a:rPr lang="en-US" dirty="0"/>
              <a:t>Basin relief is a simple one. It is simply the highest point on the drainage divide minus the outlet elevation. In this example, the basin relief would be about 100 feet.</a:t>
            </a:r>
          </a:p>
          <a:p>
            <a:endParaRPr lang="en-US" dirty="0"/>
          </a:p>
          <a:p>
            <a:r>
              <a:rPr lang="en-US" dirty="0"/>
              <a:t>This is used for debris flow estimation.  There are regression equations where basin relief is a parameter.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08773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a:bodyPr>
          <a:lstStyle/>
          <a:p>
            <a:r>
              <a:rPr lang="en-US" dirty="0"/>
              <a:t>The relief ratio is based on two prior characteristics that we have already discussed. It is the basin relief divided by the longest </a:t>
            </a:r>
            <a:r>
              <a:rPr lang="en-US" dirty="0" err="1"/>
              <a:t>flowpath</a:t>
            </a:r>
            <a:r>
              <a:rPr lang="en-US" dirty="0"/>
              <a:t> length.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08438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14</a:t>
            </a:fld>
            <a:endParaRPr lang="en-US"/>
          </a:p>
        </p:txBody>
      </p:sp>
      <p:sp>
        <p:nvSpPr>
          <p:cNvPr id="62468" name="Rectangle 3"/>
          <p:cNvSpPr>
            <a:spLocks noGrp="1" noChangeArrowheads="1"/>
          </p:cNvSpPr>
          <p:nvPr>
            <p:ph type="body" idx="1"/>
          </p:nvPr>
        </p:nvSpPr>
        <p:spPr/>
        <p:txBody>
          <a:bodyPr>
            <a:normAutofit/>
          </a:bodyPr>
          <a:lstStyle/>
          <a:p>
            <a:r>
              <a:rPr lang="en-US" dirty="0"/>
              <a:t>The elongation ratio of a subbasin is used to describe the subbasin’s general shape. So if you were to imagine a circle that has the same area as your subbasin of interest, the elongation ratio would be the diameter of the circle divided by the length of your subbasin. And HMS uses the longest </a:t>
            </a:r>
            <a:r>
              <a:rPr lang="en-US" dirty="0" err="1"/>
              <a:t>flowpath</a:t>
            </a:r>
            <a:r>
              <a:rPr lang="en-US" dirty="0"/>
              <a:t> length as an estimate of subbasin length. An elongation ratio close to 1.0 would indicate a circular subbasin whereas an elongation ratio of, let’s say 0.2, would indicate an elongated subbasin shape.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3106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a:bodyPr>
          <a:lstStyle/>
          <a:p>
            <a:r>
              <a:rPr lang="en-US" dirty="0"/>
              <a:t>Lastly, we have drainage density. This is a metric that describes how well a subbasin is drained by stream channels. Drainage density is the total length of all the stream channels divided by the subbasin area. The basic idea is the higher the drainage density, the more efficient your subbasin is at draining a rain event</a:t>
            </a:r>
          </a:p>
          <a:p>
            <a:endParaRPr lang="en-US" dirty="0"/>
          </a:p>
          <a:p>
            <a:r>
              <a:rPr lang="en-US" dirty="0"/>
              <a:t>The “identify streams” threshold is defined by the user and directly impacts the total length of streams in the watershed, and subsequently also affects the drainage density.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51666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a:bodyPr>
          <a:lstStyle/>
          <a:p>
            <a:r>
              <a:rPr lang="en-US" dirty="0"/>
              <a:t>We are going to briefly highlight a few reach characteristics that can be computed in HMS. Similar to subbasin characteristics, reach characteristics have a few pre-requisites that must be met prior to their calculation. 1) the selected basin model must have georeferenced reaches, and 2) the preprocess drainage step on the GIS menu must have been computed. If those criteria have been met, you will be able to access reach characteristics.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17</a:t>
            </a:fld>
            <a:endParaRPr lang="en-US"/>
          </a:p>
        </p:txBody>
      </p:sp>
      <p:sp>
        <p:nvSpPr>
          <p:cNvPr id="62468" name="Rectangle 3"/>
          <p:cNvSpPr>
            <a:spLocks noGrp="1" noChangeArrowheads="1"/>
          </p:cNvSpPr>
          <p:nvPr>
            <p:ph type="body" idx="1"/>
          </p:nvPr>
        </p:nvSpPr>
        <p:spPr/>
        <p:txBody>
          <a:bodyPr>
            <a:normAutofit/>
          </a:bodyPr>
          <a:lstStyle/>
          <a:p>
            <a:r>
              <a:rPr lang="en-US" dirty="0"/>
              <a:t>The Reach Characteristics will calculate the reach length, slope, sinuosity, and relief.  </a:t>
            </a:r>
          </a:p>
          <a:p>
            <a:endParaRPr lang="en-US" dirty="0"/>
          </a:p>
          <a:p>
            <a:r>
              <a:rPr lang="en-US" dirty="0"/>
              <a:t>Just like with subbasin characteristics, when you access reach characteristics for the first time the calculations will occur on the fly and are saved to disk. If you for whatever reason end up redoing any of the GIS workflow, you come back to this reach table and hit the re-compute button which will recalculate the characteristics based on your latest changes. And you can also edit any of the tabular values manually if you choose.</a:t>
            </a:r>
          </a:p>
          <a:p>
            <a:endParaRPr lang="en-US" dirty="0"/>
          </a:p>
          <a:p>
            <a:r>
              <a:rPr lang="en-US" dirty="0"/>
              <a:t>Depending on what you set your stream threshold, these will change.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74701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18</a:t>
            </a:fld>
            <a:endParaRPr lang="en-US"/>
          </a:p>
        </p:txBody>
      </p:sp>
      <p:sp>
        <p:nvSpPr>
          <p:cNvPr id="62468" name="Rectangle 3"/>
          <p:cNvSpPr>
            <a:spLocks noGrp="1" noChangeArrowheads="1"/>
          </p:cNvSpPr>
          <p:nvPr>
            <p:ph type="body" idx="1"/>
          </p:nvPr>
        </p:nvSpPr>
        <p:spPr/>
        <p:txBody>
          <a:bodyPr>
            <a:normAutofit/>
          </a:bodyPr>
          <a:lstStyle/>
          <a:p>
            <a:r>
              <a:rPr lang="en-US" dirty="0"/>
              <a:t>First of we have reach slope. This is a basic one. It is simply the elevation of the most upstream point minus the elevation of the most downstream point divided by the reach length. </a:t>
            </a:r>
          </a:p>
          <a:p>
            <a:endParaRPr lang="en-US" dirty="0"/>
          </a:p>
          <a:p>
            <a:r>
              <a:rPr lang="en-US" dirty="0"/>
              <a:t>This is not the same as the longest flow path slope.  This is specific to just the channel</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08773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19</a:t>
            </a:fld>
            <a:endParaRPr lang="en-US"/>
          </a:p>
        </p:txBody>
      </p:sp>
      <p:sp>
        <p:nvSpPr>
          <p:cNvPr id="62468" name="Rectangle 3"/>
          <p:cNvSpPr>
            <a:spLocks noGrp="1" noChangeArrowheads="1"/>
          </p:cNvSpPr>
          <p:nvPr>
            <p:ph type="body" idx="1"/>
          </p:nvPr>
        </p:nvSpPr>
        <p:spPr/>
        <p:txBody>
          <a:bodyPr>
            <a:normAutofit/>
          </a:bodyPr>
          <a:lstStyle/>
          <a:p>
            <a:r>
              <a:rPr lang="en-US" dirty="0"/>
              <a:t>Reach relief. Also pretty simple. It is the elevation of the most upstream point minus the most downstream point. In this example the reach relief would be 100 feet.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84267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a:t>
            </a:fld>
            <a:endParaRPr lang="en-US"/>
          </a:p>
        </p:txBody>
      </p:sp>
      <p:sp>
        <p:nvSpPr>
          <p:cNvPr id="62468" name="Rectangle 3"/>
          <p:cNvSpPr>
            <a:spLocks noGrp="1" noChangeArrowheads="1"/>
          </p:cNvSpPr>
          <p:nvPr>
            <p:ph type="body" idx="1"/>
          </p:nvPr>
        </p:nvSpPr>
        <p:spPr/>
        <p:txBody>
          <a:bodyPr>
            <a:normAutofit/>
          </a:bodyPr>
          <a:lstStyle/>
          <a:p>
            <a:r>
              <a:rPr lang="en-US" dirty="0"/>
              <a:t>Here is an example of hydrologic methods:  The Deficit and Constant is a loss method with 4 parameters.  </a:t>
            </a:r>
            <a:r>
              <a:rPr lang="en-US" dirty="0" err="1"/>
              <a:t>ModClark</a:t>
            </a:r>
            <a:r>
              <a:rPr lang="en-US" dirty="0"/>
              <a:t> is a Transform method with 2 parameters. Our GIS tools can help with populating these parameters more efficiently.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06718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20</a:t>
            </a:fld>
            <a:endParaRPr lang="en-US"/>
          </a:p>
        </p:txBody>
      </p:sp>
      <p:sp>
        <p:nvSpPr>
          <p:cNvPr id="62468" name="Rectangle 3"/>
          <p:cNvSpPr>
            <a:spLocks noGrp="1" noChangeArrowheads="1"/>
          </p:cNvSpPr>
          <p:nvPr>
            <p:ph type="body" idx="1"/>
          </p:nvPr>
        </p:nvSpPr>
        <p:spPr/>
        <p:txBody>
          <a:bodyPr>
            <a:normAutofit/>
          </a:bodyPr>
          <a:lstStyle/>
          <a:p>
            <a:r>
              <a:rPr lang="en-US" dirty="0"/>
              <a:t>Lastly we have Reach Sinuosity. This one is my favorite. Stream sinuosity is sometimes defined in literature as the ratio of the actual stream length to the valley length. So really sinuosity is just a measure of how wiggly a stream is. In HMS, we estimate valley length as the straight line distance between the ends of the reach.  If your reach is perfectly straight, then it will have a sinuosity of 1. The more the stream deviates from a straight path, the higher the sinuosity value. </a:t>
            </a:r>
          </a:p>
          <a:p>
            <a:endParaRPr lang="en-US" dirty="0"/>
          </a:p>
          <a:p>
            <a:r>
              <a:rPr lang="en-US" dirty="0"/>
              <a:t>With respects to flood prediction, I have not seen any equations that use this.  But, this metric is commonly used in geomorphology and ecology.  Areas of high sinuosity are good locations for habitat.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44726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21</a:t>
            </a:fld>
            <a:endParaRPr lang="en-US"/>
          </a:p>
        </p:txBody>
      </p:sp>
      <p:sp>
        <p:nvSpPr>
          <p:cNvPr id="62468" name="Rectangle 3"/>
          <p:cNvSpPr>
            <a:spLocks noGrp="1" noChangeArrowheads="1"/>
          </p:cNvSpPr>
          <p:nvPr>
            <p:ph type="body" idx="1"/>
          </p:nvPr>
        </p:nvSpPr>
        <p:spPr/>
        <p:txBody>
          <a:bodyPr>
            <a:normAutofit/>
          </a:bodyPr>
          <a:lstStyle/>
          <a:p>
            <a:r>
              <a:rPr lang="en-US" dirty="0"/>
              <a:t>We have built in a Parameter Expression Calculator that can be used to compute initial parameter estimates from GIS data.  If you have a really large basin with multiple subbasins, this expression calculator can help you save time.  </a:t>
            </a:r>
          </a:p>
          <a:p>
            <a:endParaRPr lang="en-US" dirty="0"/>
          </a:p>
          <a:p>
            <a:r>
              <a:rPr lang="en-US" dirty="0"/>
              <a:t>Hello HMS modelers! Welcome. My name is Josh Willis and I work with the US Corps of Engineers. I am really excited to talk in this video about the Expression Calculator in HEC-HMS. You are going to see how the Subbasin characteristics covered in a previous video can be combined with the expression calculator to quickly initialize parameter estimates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22</a:t>
            </a:fld>
            <a:endParaRPr lang="en-US"/>
          </a:p>
        </p:txBody>
      </p:sp>
      <p:sp>
        <p:nvSpPr>
          <p:cNvPr id="62468" name="Rectangle 3"/>
          <p:cNvSpPr>
            <a:spLocks noGrp="1" noChangeArrowheads="1"/>
          </p:cNvSpPr>
          <p:nvPr>
            <p:ph type="body" idx="1"/>
          </p:nvPr>
        </p:nvSpPr>
        <p:spPr/>
        <p:txBody>
          <a:bodyPr>
            <a:normAutofit/>
          </a:bodyPr>
          <a:lstStyle/>
          <a:p>
            <a:r>
              <a:rPr lang="en-US" dirty="0"/>
              <a:t>You can access the expression calculator within the HMS software through the global editors. In this example, we have a global editor open for the </a:t>
            </a:r>
            <a:r>
              <a:rPr lang="en-US" dirty="0" err="1"/>
              <a:t>ModClark</a:t>
            </a:r>
            <a:r>
              <a:rPr lang="en-US" dirty="0"/>
              <a:t> transform method and it’s blank. We need to input initial estimates for the Tc and R parameters. Notice the “Calculator…” button at the bottom of the window. Click on that and the expression calculator will be launched. Currently this functionality exists with select global editors, but it will be added to more in the future. </a:t>
            </a:r>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40838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23</a:t>
            </a:fld>
            <a:endParaRPr lang="en-US"/>
          </a:p>
        </p:txBody>
      </p:sp>
      <p:sp>
        <p:nvSpPr>
          <p:cNvPr id="62468" name="Rectangle 3"/>
          <p:cNvSpPr>
            <a:spLocks noGrp="1" noChangeArrowheads="1"/>
          </p:cNvSpPr>
          <p:nvPr>
            <p:ph type="body" idx="1"/>
          </p:nvPr>
        </p:nvSpPr>
        <p:spPr/>
        <p:txBody>
          <a:bodyPr>
            <a:normAutofit/>
          </a:bodyPr>
          <a:lstStyle/>
          <a:p>
            <a:r>
              <a:rPr lang="en-US" dirty="0"/>
              <a:t>When you hit the calculator button and launch the expression calculator it will look something like this. </a:t>
            </a:r>
          </a:p>
          <a:p>
            <a:r>
              <a:rPr lang="en-US" dirty="0"/>
              <a:t>The first thing you will want to do is set the field that you want to calculate. In this example, since we launched the Expression Calculator from the </a:t>
            </a:r>
            <a:r>
              <a:rPr lang="en-US" dirty="0" err="1"/>
              <a:t>ModClark</a:t>
            </a:r>
            <a:r>
              <a:rPr lang="en-US" dirty="0"/>
              <a:t> global editor, we can choose Time of Concentration or Storage in the field toggle. </a:t>
            </a:r>
          </a:p>
          <a:p>
            <a:endParaRPr lang="en-US" dirty="0"/>
          </a:p>
          <a:p>
            <a:r>
              <a:rPr lang="en-US" dirty="0"/>
              <a:t>Then, if we click on the Stats tab, we can access various subbasin characteristic variables that we can select and enter into our equation box at the bottom. </a:t>
            </a:r>
          </a:p>
          <a:p>
            <a:endParaRPr lang="en-US" dirty="0"/>
          </a:p>
          <a:p>
            <a:r>
              <a:rPr lang="en-US" dirty="0"/>
              <a:t>In this example, we have selected Longest and Centroidal </a:t>
            </a:r>
            <a:r>
              <a:rPr lang="en-US" dirty="0" err="1"/>
              <a:t>Flowpath</a:t>
            </a:r>
            <a:r>
              <a:rPr lang="en-US" dirty="0"/>
              <a:t> Length, 10-85 </a:t>
            </a:r>
            <a:r>
              <a:rPr lang="en-US" dirty="0" err="1"/>
              <a:t>Flowpath</a:t>
            </a:r>
            <a:r>
              <a:rPr lang="en-US" dirty="0"/>
              <a:t> slope and a combination of numbers and function variables to build an equation to estimate Time of Concentration.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 will just mention here that these types of regression equations that are based on GIS traits such as river lengths, river slopes, soil types, etc. are usually developed specifically for certain regions or certain watershed types. So just because a regression equation has been used successfully in one model or study, doesn’t necessarily mean that it is relevant for your specific study.</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01218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24</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49015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25</a:t>
            </a:fld>
            <a:endParaRPr lang="en-US"/>
          </a:p>
        </p:txBody>
      </p:sp>
      <p:sp>
        <p:nvSpPr>
          <p:cNvPr id="62468" name="Rectangle 3"/>
          <p:cNvSpPr>
            <a:spLocks noGrp="1" noChangeArrowheads="1"/>
          </p:cNvSpPr>
          <p:nvPr>
            <p:ph type="body" idx="1"/>
          </p:nvPr>
        </p:nvSpPr>
        <p:spPr/>
        <p:txBody>
          <a:bodyPr>
            <a:normAutofit/>
          </a:bodyPr>
          <a:lstStyle/>
          <a:p>
            <a:r>
              <a:rPr lang="en-US" dirty="0"/>
              <a:t>Lastly, I did want to mention the grids tab within the Expression Calculator. Here is an example of an expression calculator launched from the Deficit and Constant loss method Global editor, as you will notice that the Field options are different. Now, if you have previously imported grids into your HMS model as in this example, they can be accessed as variables via the Grids tab. In this case, when you hit calculate, the constant rate grid values that fall within each subbasin boundary will be averaged and populated in the global editor. Alright, that covers the basics of how to use the Parameter Expression Calculator in HMS. I hope this tool helps you guys as you are building out your models and trying to establish initial parameter estimates. Happy Modeling!</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580246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864552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r>
              <a:rPr lang="en-US" dirty="0"/>
              <a:t>To access the parameter estimation tools, you simply to go Parameters | Characteristics.  There are two options available: Subbasin and Reach.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r>
              <a:rPr lang="en-US" dirty="0"/>
              <a:t>There are a few pre-requisites that need to be met before subbasin characteristics can be computed. First off, your HMS model needs to have georeferenced subbasins and secondly, within the GIS menu, the Preprocess Drainage step (flow direction and flow accumulation) needs to be completed. I would recommend to take this a step further and to also compute the Preprocess Sinks step. If your terrain model has sinks, this will affect the longest </a:t>
            </a:r>
            <a:r>
              <a:rPr lang="en-US" dirty="0" err="1"/>
              <a:t>flowpath</a:t>
            </a:r>
            <a:r>
              <a:rPr lang="en-US" dirty="0"/>
              <a:t> calculations which, in turn, can lead to squirrely subbasin characteristics computations.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62732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Once you have the preprocessing steps finished, you can go back to the Parameters | Characteristics menu and select Subbasin.  When you click, you will have access to these characteristics.  We’ll go into detail on the meaning of each characteristic.  </a:t>
            </a:r>
          </a:p>
          <a:p>
            <a:endParaRPr lang="en-US" dirty="0"/>
          </a:p>
          <a:p>
            <a:r>
              <a:rPr lang="en-US" dirty="0"/>
              <a:t>The first time that you access this table, the characteristics for each subbasin will be computed on the fly. The table is editable, so you could manually change some of the computed values if you so choose.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74701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r>
              <a:rPr lang="en-US" dirty="0"/>
              <a:t>Longest </a:t>
            </a:r>
            <a:r>
              <a:rPr lang="en-US" dirty="0" err="1"/>
              <a:t>Flowpath</a:t>
            </a:r>
            <a:r>
              <a:rPr lang="en-US" dirty="0"/>
              <a:t> Length. This is a measure of the length that water travels from the most hydraulically remote point upstream in a subbasin all the way down to the subbasin outlet. This length is very significant in that it is typically used to determine the time of concentration for a watershed. The point needs to be hydraulically connected.  If you had a remote location in a sink that would not count towards the longest flow path.  </a:t>
            </a:r>
          </a:p>
          <a:p>
            <a:endParaRPr lang="en-US" dirty="0"/>
          </a:p>
          <a:p>
            <a:r>
              <a:rPr lang="en-US" dirty="0"/>
              <a:t>The longest </a:t>
            </a:r>
            <a:r>
              <a:rPr lang="en-US" dirty="0" err="1"/>
              <a:t>flowpath</a:t>
            </a:r>
            <a:r>
              <a:rPr lang="en-US" dirty="0"/>
              <a:t> slope can be defined as the elevation difference of the most hydraulically-remote point and the subbasin outlet point divided by the longest </a:t>
            </a:r>
            <a:r>
              <a:rPr lang="en-US" dirty="0" err="1"/>
              <a:t>flowpath</a:t>
            </a:r>
            <a:r>
              <a:rPr lang="en-US" dirty="0"/>
              <a:t> length.</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852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r>
              <a:rPr lang="en-US" dirty="0"/>
              <a:t>The next characteristic is the centroidal </a:t>
            </a:r>
            <a:r>
              <a:rPr lang="en-US" dirty="0" err="1"/>
              <a:t>flowpath</a:t>
            </a:r>
            <a:r>
              <a:rPr lang="en-US" dirty="0"/>
              <a:t>. As you can see in the image, you first calculate the subbasin centroid.  The centroidal </a:t>
            </a:r>
            <a:r>
              <a:rPr lang="en-US" dirty="0" err="1"/>
              <a:t>flowpath</a:t>
            </a:r>
            <a:r>
              <a:rPr lang="en-US" dirty="0"/>
              <a:t> (shown in red) is a subset of longest </a:t>
            </a:r>
            <a:r>
              <a:rPr lang="en-US" dirty="0" err="1"/>
              <a:t>flowpath</a:t>
            </a:r>
            <a:r>
              <a:rPr lang="en-US" dirty="0"/>
              <a:t> (shown in blue). The upstream end starts at the point nearest to the subbasin centroid and then ends at the subbasin outlet. </a:t>
            </a:r>
          </a:p>
          <a:p>
            <a:endParaRPr lang="en-US" dirty="0"/>
          </a:p>
          <a:p>
            <a:r>
              <a:rPr lang="en-US" dirty="0"/>
              <a:t>Centroidal slope is calculated by dividing the upstream and downstream elevation difference by the centroidal </a:t>
            </a:r>
            <a:r>
              <a:rPr lang="en-US" dirty="0" err="1"/>
              <a:t>flowpath</a:t>
            </a:r>
            <a:r>
              <a:rPr lang="en-US" dirty="0"/>
              <a:t> length. </a:t>
            </a:r>
          </a:p>
          <a:p>
            <a:endParaRPr lang="en-US" dirty="0"/>
          </a:p>
          <a:p>
            <a:r>
              <a:rPr lang="en-US" dirty="0"/>
              <a:t>Centroidal flow path is another parameter used to calculate the “lag” parameter, which is common for the SCS method.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41772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r>
              <a:rPr lang="en-US" dirty="0"/>
              <a:t>Next we have the 10-85 </a:t>
            </a:r>
            <a:r>
              <a:rPr lang="en-US" dirty="0" err="1"/>
              <a:t>flowpath</a:t>
            </a:r>
            <a:r>
              <a:rPr lang="en-US" dirty="0"/>
              <a:t>.  The 10-85 is also a subset of the longest flow path.  In the graphic here, if you think of the subbasin outlet as point zero and the most hydraulically remote point of the longest </a:t>
            </a:r>
            <a:r>
              <a:rPr lang="en-US" dirty="0" err="1"/>
              <a:t>flowpath</a:t>
            </a:r>
            <a:r>
              <a:rPr lang="en-US" dirty="0"/>
              <a:t> as 100, then the 10-85 </a:t>
            </a:r>
            <a:r>
              <a:rPr lang="en-US" dirty="0" err="1"/>
              <a:t>flowpath</a:t>
            </a:r>
            <a:r>
              <a:rPr lang="en-US" dirty="0"/>
              <a:t> extends from the 10 percent location up to the 85 percent location. </a:t>
            </a:r>
          </a:p>
          <a:p>
            <a:endParaRPr lang="en-US" dirty="0"/>
          </a:p>
          <a:p>
            <a:r>
              <a:rPr lang="en-US" dirty="0"/>
              <a:t>The 10-85 slope then, is simply the elevation difference between the 85 and 10 locations, divided by the 10-85 length.</a:t>
            </a:r>
          </a:p>
          <a:p>
            <a:endParaRPr lang="en-US" dirty="0"/>
          </a:p>
          <a:p>
            <a:r>
              <a:rPr lang="en-US" dirty="0"/>
              <a:t>Some equations for time of concentration might use 10-85 flow path and slope.  You take away the really high and really low values and get a better average value.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22409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r>
              <a:rPr lang="en-US" dirty="0"/>
              <a:t>The longest </a:t>
            </a:r>
            <a:r>
              <a:rPr lang="en-US" dirty="0" err="1"/>
              <a:t>flowpath</a:t>
            </a:r>
            <a:r>
              <a:rPr lang="en-US" dirty="0"/>
              <a:t> slope for many watersheds may be very steep and may not be representative of the typical </a:t>
            </a:r>
            <a:r>
              <a:rPr lang="en-US" dirty="0" err="1"/>
              <a:t>flowpath</a:t>
            </a:r>
            <a:r>
              <a:rPr lang="en-US" dirty="0"/>
              <a:t> slopes of the basin.</a:t>
            </a:r>
          </a:p>
          <a:p>
            <a:r>
              <a:rPr lang="en-US" dirty="0"/>
              <a:t>Empirical equations have been developed for specific regions and basin types that use a variety of length and slope types to estimate parameters such as lag time.</a:t>
            </a:r>
          </a:p>
          <a:p>
            <a:r>
              <a:rPr lang="en-US" dirty="0"/>
              <a:t>Later on we will cover how you can use these characteristics to calculate parameters within HMS.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111040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www.mrlc.gov/data" TargetMode="External"/><Relationship Id="rId7"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hyperlink" Target="https://www.hec.usace.army.mil/confluence/display/HMSGUIDES/Applying+the+Deficit+and+Constant+Loss+Method" TargetMode="External"/><Relationship Id="rId5" Type="http://schemas.openxmlformats.org/officeDocument/2006/relationships/hyperlink" Target="https://www.nrcs.usda.gov/wps/portal/nrcs/detail/soils/survey/?cid=nrcs142p2_053627" TargetMode="External"/><Relationship Id="rId4" Type="http://schemas.openxmlformats.org/officeDocument/2006/relationships/hyperlink" Target="https://hrsl.ba.ars.usda.gov/SPAW/Help/Article.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7417-867C-4C5C-B5AC-B2AFF1B7EB5D}"/>
              </a:ext>
            </a:extLst>
          </p:cNvPr>
          <p:cNvSpPr>
            <a:spLocks noGrp="1"/>
          </p:cNvSpPr>
          <p:nvPr>
            <p:ph type="ctrTitle"/>
          </p:nvPr>
        </p:nvSpPr>
        <p:spPr>
          <a:xfrm>
            <a:off x="228600" y="2130425"/>
            <a:ext cx="8610600" cy="1470025"/>
          </a:xfrm>
        </p:spPr>
        <p:txBody>
          <a:bodyPr/>
          <a:lstStyle/>
          <a:p>
            <a:r>
              <a:rPr lang="en-US" dirty="0"/>
              <a:t>Basin Characteristics and the Parameter Expression Calculator</a:t>
            </a:r>
          </a:p>
        </p:txBody>
      </p:sp>
      <p:sp>
        <p:nvSpPr>
          <p:cNvPr id="3" name="Subtitle 2">
            <a:extLst>
              <a:ext uri="{FF2B5EF4-FFF2-40B4-BE49-F238E27FC236}">
                <a16:creationId xmlns:a16="http://schemas.microsoft.com/office/drawing/2014/main" id="{3F784049-B4B6-47A2-87B1-4BD34A105B63}"/>
              </a:ext>
            </a:extLst>
          </p:cNvPr>
          <p:cNvSpPr>
            <a:spLocks noGrp="1"/>
          </p:cNvSpPr>
          <p:nvPr>
            <p:ph type="subTitle" idx="1"/>
          </p:nvPr>
        </p:nvSpPr>
        <p:spPr>
          <a:xfrm>
            <a:off x="1752600" y="3886200"/>
            <a:ext cx="5562600" cy="1752600"/>
          </a:xfrm>
        </p:spPr>
        <p:txBody>
          <a:bodyPr/>
          <a:lstStyle/>
          <a:p>
            <a:pPr algn="l"/>
            <a:r>
              <a:rPr lang="en-US" dirty="0"/>
              <a:t>Subbasin Characteristics</a:t>
            </a:r>
          </a:p>
          <a:p>
            <a:pPr algn="l"/>
            <a:r>
              <a:rPr lang="en-US" dirty="0"/>
              <a:t>Reach Characteristics</a:t>
            </a:r>
          </a:p>
          <a:p>
            <a:pPr algn="l"/>
            <a:r>
              <a:rPr lang="en-US" dirty="0"/>
              <a:t>Parameter Expression Calculator</a:t>
            </a:r>
          </a:p>
        </p:txBody>
      </p:sp>
      <p:sp>
        <p:nvSpPr>
          <p:cNvPr id="4" name="Footer Placeholder 3">
            <a:extLst>
              <a:ext uri="{FF2B5EF4-FFF2-40B4-BE49-F238E27FC236}">
                <a16:creationId xmlns:a16="http://schemas.microsoft.com/office/drawing/2014/main" id="{2F6F252C-FC68-4EED-94A6-0E97A39ED563}"/>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12"/>
          </p:nvPr>
        </p:nvSpPr>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2308324"/>
          </a:xfrm>
          <a:prstGeom prst="rect">
            <a:avLst/>
          </a:prstGeom>
          <a:noFill/>
          <a:ln w="9525">
            <a:noFill/>
            <a:miter lim="800000"/>
            <a:headEnd/>
            <a:tailEnd/>
          </a:ln>
        </p:spPr>
        <p:txBody>
          <a:bodyPr wrap="square">
            <a:spAutoFit/>
          </a:bodyPr>
          <a:lstStyle/>
          <a:p>
            <a:r>
              <a:rPr lang="en-US" sz="1600" b="1" dirty="0"/>
              <a:t>Basin Slope</a:t>
            </a:r>
          </a:p>
          <a:p>
            <a:endParaRPr lang="en-US" sz="1600" dirty="0"/>
          </a:p>
          <a:p>
            <a:r>
              <a:rPr lang="en-US" sz="1600" dirty="0"/>
              <a:t>The basin slope represents the average slope of the entire </a:t>
            </a:r>
            <a:r>
              <a:rPr lang="en-US" sz="1600" dirty="0" err="1"/>
              <a:t>subbasin</a:t>
            </a:r>
            <a:r>
              <a:rPr lang="en-US" sz="1600" dirty="0"/>
              <a:t> (rise/run). For each elevation raster value within the subbasin, the algorithm scans the surrounding eight neighbors and computes the slope using the maximum scanned elevation difference downgradient. </a:t>
            </a:r>
          </a:p>
          <a:p>
            <a:endParaRPr lang="en-US" sz="1600" dirty="0"/>
          </a:p>
          <a:p>
            <a:r>
              <a:rPr lang="en-US" sz="1600" dirty="0"/>
              <a:t>The algorithm does not weigh north, east, south, and west neighbors more than diagonal neighbors; each neighbor is considered equally. The basin slope output is the average of all the computed slope values in the </a:t>
            </a:r>
            <a:r>
              <a:rPr lang="en-US" sz="1600" dirty="0" err="1"/>
              <a:t>subbasin</a:t>
            </a:r>
            <a:r>
              <a:rPr lang="en-US" sz="1600"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5562599"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977682C-0580-505F-0AED-E9D2E55E9907}"/>
              </a:ext>
            </a:extLst>
          </p:cNvPr>
          <p:cNvSpPr txBox="1"/>
          <p:nvPr/>
        </p:nvSpPr>
        <p:spPr>
          <a:xfrm>
            <a:off x="6109952" y="4513302"/>
            <a:ext cx="3429000" cy="923330"/>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USGS regression</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TR-55 method</a:t>
            </a:r>
          </a:p>
        </p:txBody>
      </p:sp>
    </p:spTree>
    <p:extLst>
      <p:ext uri="{BB962C8B-B14F-4D97-AF65-F5344CB8AC3E}">
        <p14:creationId xmlns:p14="http://schemas.microsoft.com/office/powerpoint/2010/main" val="2034138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2895600" cy="646331"/>
          </a:xfrm>
          <a:prstGeom prst="rect">
            <a:avLst/>
          </a:prstGeom>
          <a:noFill/>
          <a:ln w="9525">
            <a:noFill/>
            <a:miter lim="800000"/>
            <a:headEnd/>
            <a:tailEnd/>
          </a:ln>
        </p:spPr>
        <p:txBody>
          <a:bodyPr wrap="square">
            <a:spAutoFit/>
          </a:bodyPr>
          <a:lstStyle/>
          <a:p>
            <a:r>
              <a:rPr lang="en-US" b="1" dirty="0"/>
              <a:t>Basin Slope</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5562599"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1C57D0F-4DD2-4DB2-A389-5E48B93D5720}"/>
              </a:ext>
            </a:extLst>
          </p:cNvPr>
          <p:cNvPicPr>
            <a:picLocks noChangeAspect="1"/>
          </p:cNvPicPr>
          <p:nvPr/>
        </p:nvPicPr>
        <p:blipFill>
          <a:blip r:embed="rId4"/>
          <a:stretch>
            <a:fillRect/>
          </a:stretch>
        </p:blipFill>
        <p:spPr>
          <a:xfrm>
            <a:off x="1066800" y="1926777"/>
            <a:ext cx="5336837" cy="3490762"/>
          </a:xfrm>
          <a:prstGeom prst="rect">
            <a:avLst/>
          </a:prstGeom>
        </p:spPr>
      </p:pic>
      <p:sp>
        <p:nvSpPr>
          <p:cNvPr id="8" name="Speech Bubble: Rectangle 7">
            <a:extLst>
              <a:ext uri="{FF2B5EF4-FFF2-40B4-BE49-F238E27FC236}">
                <a16:creationId xmlns:a16="http://schemas.microsoft.com/office/drawing/2014/main" id="{F80CA26C-8943-483D-BA36-188C4D7056FA}"/>
              </a:ext>
            </a:extLst>
          </p:cNvPr>
          <p:cNvSpPr/>
          <p:nvPr/>
        </p:nvSpPr>
        <p:spPr>
          <a:xfrm>
            <a:off x="6629400" y="2578539"/>
            <a:ext cx="2133600" cy="1688661"/>
          </a:xfrm>
          <a:prstGeom prst="wedgeRectCallout">
            <a:avLst>
              <a:gd name="adj1" fmla="val -58277"/>
              <a:gd name="adj2" fmla="val 89860"/>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C00000"/>
                </a:solidFill>
                <a:latin typeface="Ink Free" panose="03080402000500000000" pitchFamily="66" charset="0"/>
              </a:rPr>
              <a:t>Basin Slope can be thought of as the average slope of all the Stream Network arrows</a:t>
            </a:r>
          </a:p>
        </p:txBody>
      </p:sp>
    </p:spTree>
    <p:extLst>
      <p:ext uri="{BB962C8B-B14F-4D97-AF65-F5344CB8AC3E}">
        <p14:creationId xmlns:p14="http://schemas.microsoft.com/office/powerpoint/2010/main" val="3790081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1200329"/>
          </a:xfrm>
          <a:prstGeom prst="rect">
            <a:avLst/>
          </a:prstGeom>
          <a:noFill/>
          <a:ln w="9525">
            <a:noFill/>
            <a:miter lim="800000"/>
            <a:headEnd/>
            <a:tailEnd/>
          </a:ln>
        </p:spPr>
        <p:txBody>
          <a:bodyPr wrap="square">
            <a:spAutoFit/>
          </a:bodyPr>
          <a:lstStyle/>
          <a:p>
            <a:r>
              <a:rPr lang="en-US" b="1" dirty="0"/>
              <a:t>Basin Relief</a:t>
            </a:r>
          </a:p>
          <a:p>
            <a:endParaRPr lang="en-US" dirty="0"/>
          </a:p>
          <a:p>
            <a:r>
              <a:rPr lang="en-US" dirty="0"/>
              <a:t>Basin relief represents the elevation difference between the highest point on the drainage divide and the outlet point of the </a:t>
            </a:r>
            <a:r>
              <a:rPr lang="en-US" dirty="0" err="1"/>
              <a:t>subbasin</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6036043" y="5626539"/>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2569374" y="5193268"/>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9" name="Freeform: Shape 8">
            <a:extLst>
              <a:ext uri="{FF2B5EF4-FFF2-40B4-BE49-F238E27FC236}">
                <a16:creationId xmlns:a16="http://schemas.microsoft.com/office/drawing/2014/main" id="{2C62E8DA-0FCE-4410-8475-944884C82815}"/>
              </a:ext>
            </a:extLst>
          </p:cNvPr>
          <p:cNvSpPr/>
          <p:nvPr/>
        </p:nvSpPr>
        <p:spPr>
          <a:xfrm>
            <a:off x="2362200" y="3006636"/>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CBEE36A-4BE3-4057-848D-9FBCA4AB0421}"/>
              </a:ext>
            </a:extLst>
          </p:cNvPr>
          <p:cNvCxnSpPr>
            <a:cxnSpLocks/>
          </p:cNvCxnSpPr>
          <p:nvPr/>
        </p:nvCxnSpPr>
        <p:spPr>
          <a:xfrm>
            <a:off x="4875087" y="4277224"/>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F4E693E-B987-452F-BB8A-FED3EA149ACE}"/>
              </a:ext>
            </a:extLst>
          </p:cNvPr>
          <p:cNvCxnSpPr>
            <a:cxnSpLocks/>
          </p:cNvCxnSpPr>
          <p:nvPr/>
        </p:nvCxnSpPr>
        <p:spPr>
          <a:xfrm>
            <a:off x="4767328" y="4314874"/>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0354E58-9B04-49E7-8BD6-6D522A72B742}"/>
              </a:ext>
            </a:extLst>
          </p:cNvPr>
          <p:cNvCxnSpPr>
            <a:cxnSpLocks/>
          </p:cNvCxnSpPr>
          <p:nvPr/>
        </p:nvCxnSpPr>
        <p:spPr>
          <a:xfrm>
            <a:off x="5107178" y="4143967"/>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48FA3E4-864C-4DA6-9438-C26A523032CB}"/>
              </a:ext>
            </a:extLst>
          </p:cNvPr>
          <p:cNvCxnSpPr>
            <a:cxnSpLocks/>
          </p:cNvCxnSpPr>
          <p:nvPr/>
        </p:nvCxnSpPr>
        <p:spPr>
          <a:xfrm>
            <a:off x="4976900" y="4212032"/>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DC578C3-90DF-4504-AD0C-0D94D6C890C2}"/>
              </a:ext>
            </a:extLst>
          </p:cNvPr>
          <p:cNvCxnSpPr>
            <a:cxnSpLocks/>
          </p:cNvCxnSpPr>
          <p:nvPr/>
        </p:nvCxnSpPr>
        <p:spPr>
          <a:xfrm>
            <a:off x="5230301" y="4075902"/>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8D36D40-005D-417F-B412-1143756D5DC9}"/>
              </a:ext>
            </a:extLst>
          </p:cNvPr>
          <p:cNvCxnSpPr/>
          <p:nvPr/>
        </p:nvCxnSpPr>
        <p:spPr>
          <a:xfrm>
            <a:off x="4363565" y="4444568"/>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F55CE17-AED3-40FF-AF94-BA61CEC9DE7A}"/>
              </a:ext>
            </a:extLst>
          </p:cNvPr>
          <p:cNvCxnSpPr>
            <a:cxnSpLocks/>
          </p:cNvCxnSpPr>
          <p:nvPr/>
        </p:nvCxnSpPr>
        <p:spPr>
          <a:xfrm>
            <a:off x="4669818" y="4361241"/>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9061723-FB8B-4DCA-B621-B875CE527039}"/>
              </a:ext>
            </a:extLst>
          </p:cNvPr>
          <p:cNvCxnSpPr/>
          <p:nvPr/>
        </p:nvCxnSpPr>
        <p:spPr>
          <a:xfrm>
            <a:off x="4515981" y="4398891"/>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91CEE24-A652-4F6D-B5A0-3E3E327562B2}"/>
              </a:ext>
            </a:extLst>
          </p:cNvPr>
          <p:cNvCxnSpPr>
            <a:cxnSpLocks/>
          </p:cNvCxnSpPr>
          <p:nvPr/>
        </p:nvCxnSpPr>
        <p:spPr>
          <a:xfrm>
            <a:off x="4236803" y="4492250"/>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088C82E-0E8D-4AD9-B2A5-9FEABFA7FCB2}"/>
              </a:ext>
            </a:extLst>
          </p:cNvPr>
          <p:cNvCxnSpPr>
            <a:cxnSpLocks/>
          </p:cNvCxnSpPr>
          <p:nvPr/>
        </p:nvCxnSpPr>
        <p:spPr>
          <a:xfrm>
            <a:off x="5333605" y="3952156"/>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6FB32D-45A7-459F-8DD8-A11E88E44D47}"/>
              </a:ext>
            </a:extLst>
          </p:cNvPr>
          <p:cNvCxnSpPr>
            <a:cxnSpLocks/>
          </p:cNvCxnSpPr>
          <p:nvPr/>
        </p:nvCxnSpPr>
        <p:spPr>
          <a:xfrm>
            <a:off x="5440618" y="3779110"/>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D2571EF-6B16-4003-BEA1-C3E449874B4A}"/>
              </a:ext>
            </a:extLst>
          </p:cNvPr>
          <p:cNvCxnSpPr>
            <a:cxnSpLocks/>
          </p:cNvCxnSpPr>
          <p:nvPr/>
        </p:nvCxnSpPr>
        <p:spPr>
          <a:xfrm>
            <a:off x="5505011" y="359977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EAF6026-E8F3-4531-BA17-2901FFC98DEB}"/>
              </a:ext>
            </a:extLst>
          </p:cNvPr>
          <p:cNvCxnSpPr>
            <a:cxnSpLocks/>
          </p:cNvCxnSpPr>
          <p:nvPr/>
        </p:nvCxnSpPr>
        <p:spPr>
          <a:xfrm>
            <a:off x="3505776" y="4724301"/>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201C83C-4BE4-4560-B2B7-153B6E6F1134}"/>
              </a:ext>
            </a:extLst>
          </p:cNvPr>
          <p:cNvCxnSpPr>
            <a:cxnSpLocks/>
          </p:cNvCxnSpPr>
          <p:nvPr/>
        </p:nvCxnSpPr>
        <p:spPr>
          <a:xfrm>
            <a:off x="3610421" y="467682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410DEA6-1FEE-4185-AC77-A52E0082C7BA}"/>
              </a:ext>
            </a:extLst>
          </p:cNvPr>
          <p:cNvCxnSpPr>
            <a:cxnSpLocks/>
          </p:cNvCxnSpPr>
          <p:nvPr/>
        </p:nvCxnSpPr>
        <p:spPr>
          <a:xfrm>
            <a:off x="3766591" y="465848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7D0BFBD-08AE-45F8-AD8F-D14A0F321063}"/>
              </a:ext>
            </a:extLst>
          </p:cNvPr>
          <p:cNvCxnSpPr>
            <a:cxnSpLocks/>
          </p:cNvCxnSpPr>
          <p:nvPr/>
        </p:nvCxnSpPr>
        <p:spPr>
          <a:xfrm>
            <a:off x="3995246" y="4606841"/>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32838D-B8E8-4883-997A-B64E0B02010A}"/>
              </a:ext>
            </a:extLst>
          </p:cNvPr>
          <p:cNvCxnSpPr>
            <a:cxnSpLocks/>
          </p:cNvCxnSpPr>
          <p:nvPr/>
        </p:nvCxnSpPr>
        <p:spPr>
          <a:xfrm>
            <a:off x="3341033" y="480241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1E4FD8-BCC0-4EFD-B59D-84CE76649027}"/>
              </a:ext>
            </a:extLst>
          </p:cNvPr>
          <p:cNvCxnSpPr>
            <a:cxnSpLocks/>
          </p:cNvCxnSpPr>
          <p:nvPr/>
        </p:nvCxnSpPr>
        <p:spPr>
          <a:xfrm>
            <a:off x="3168504" y="484102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504306C-9191-4856-A99A-842376F88063}"/>
              </a:ext>
            </a:extLst>
          </p:cNvPr>
          <p:cNvCxnSpPr>
            <a:cxnSpLocks/>
          </p:cNvCxnSpPr>
          <p:nvPr/>
        </p:nvCxnSpPr>
        <p:spPr>
          <a:xfrm>
            <a:off x="2995975" y="489000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3A26187-ACF0-4325-9DEF-843C22A01BE0}"/>
              </a:ext>
            </a:extLst>
          </p:cNvPr>
          <p:cNvCxnSpPr>
            <a:cxnSpLocks/>
          </p:cNvCxnSpPr>
          <p:nvPr/>
        </p:nvCxnSpPr>
        <p:spPr>
          <a:xfrm>
            <a:off x="2819545" y="490581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8D43A07-7780-4FF2-B217-9A06231C7939}"/>
              </a:ext>
            </a:extLst>
          </p:cNvPr>
          <p:cNvCxnSpPr>
            <a:cxnSpLocks/>
          </p:cNvCxnSpPr>
          <p:nvPr/>
        </p:nvCxnSpPr>
        <p:spPr>
          <a:xfrm>
            <a:off x="2665042" y="491608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8BBA45F-3B96-4E32-A6DF-52EC555B443D}"/>
              </a:ext>
            </a:extLst>
          </p:cNvPr>
          <p:cNvCxnSpPr>
            <a:cxnSpLocks/>
          </p:cNvCxnSpPr>
          <p:nvPr/>
        </p:nvCxnSpPr>
        <p:spPr>
          <a:xfrm>
            <a:off x="2481526" y="493549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784665-4A01-4EF2-8FC0-85AA69A1301E}"/>
              </a:ext>
            </a:extLst>
          </p:cNvPr>
          <p:cNvCxnSpPr>
            <a:cxnSpLocks/>
          </p:cNvCxnSpPr>
          <p:nvPr/>
        </p:nvCxnSpPr>
        <p:spPr>
          <a:xfrm>
            <a:off x="3880296" y="463761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5A7D4A-7446-4346-9637-4A18607DACFC}"/>
              </a:ext>
            </a:extLst>
          </p:cNvPr>
          <p:cNvCxnSpPr>
            <a:cxnSpLocks/>
          </p:cNvCxnSpPr>
          <p:nvPr/>
        </p:nvCxnSpPr>
        <p:spPr>
          <a:xfrm>
            <a:off x="4121529" y="4572013"/>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C8CC18F-9A86-4C31-9132-973DA1E1B23C}"/>
              </a:ext>
            </a:extLst>
          </p:cNvPr>
          <p:cNvCxnSpPr>
            <a:cxnSpLocks/>
          </p:cNvCxnSpPr>
          <p:nvPr/>
        </p:nvCxnSpPr>
        <p:spPr>
          <a:xfrm>
            <a:off x="5580109" y="3189475"/>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78B09C1-492D-4282-AB3D-03CA7307BF78}"/>
              </a:ext>
            </a:extLst>
          </p:cNvPr>
          <p:cNvCxnSpPr>
            <a:cxnSpLocks/>
          </p:cNvCxnSpPr>
          <p:nvPr/>
        </p:nvCxnSpPr>
        <p:spPr>
          <a:xfrm>
            <a:off x="5524348" y="3395812"/>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868D7D-1FF9-435E-9EB5-25294134944B}"/>
              </a:ext>
            </a:extLst>
          </p:cNvPr>
          <p:cNvCxnSpPr>
            <a:cxnSpLocks/>
          </p:cNvCxnSpPr>
          <p:nvPr/>
        </p:nvCxnSpPr>
        <p:spPr>
          <a:xfrm>
            <a:off x="5633636" y="3061129"/>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C7B50603-DF00-459D-90D6-14A72A2F89F8}"/>
              </a:ext>
            </a:extLst>
          </p:cNvPr>
          <p:cNvGrpSpPr/>
          <p:nvPr/>
        </p:nvGrpSpPr>
        <p:grpSpPr>
          <a:xfrm>
            <a:off x="5715000" y="3005857"/>
            <a:ext cx="161752" cy="1867453"/>
            <a:chOff x="8448848" y="2770759"/>
            <a:chExt cx="161752" cy="1867453"/>
          </a:xfrm>
        </p:grpSpPr>
        <p:cxnSp>
          <p:nvCxnSpPr>
            <p:cNvPr id="38" name="Straight Connector 37">
              <a:extLst>
                <a:ext uri="{FF2B5EF4-FFF2-40B4-BE49-F238E27FC236}">
                  <a16:creationId xmlns:a16="http://schemas.microsoft.com/office/drawing/2014/main" id="{8C763779-30A9-468D-AACB-54D0D1147F8E}"/>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2D0F56A-EFB5-445F-B694-56031CBF74D0}"/>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DDEFE81-BBA7-4047-8DF9-E1B1138956EC}"/>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E320F0-829E-41D0-9A57-45756F26F063}"/>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786945C0-56E4-4D56-9DE1-3DCE730F7C7F}"/>
              </a:ext>
            </a:extLst>
          </p:cNvPr>
          <p:cNvSpPr txBox="1"/>
          <p:nvPr/>
        </p:nvSpPr>
        <p:spPr>
          <a:xfrm>
            <a:off x="5832073" y="2820143"/>
            <a:ext cx="685798" cy="369332"/>
          </a:xfrm>
          <a:prstGeom prst="rect">
            <a:avLst/>
          </a:prstGeom>
          <a:noFill/>
        </p:spPr>
        <p:txBody>
          <a:bodyPr wrap="square" rtlCol="0">
            <a:spAutoFit/>
          </a:bodyPr>
          <a:lstStyle/>
          <a:p>
            <a:r>
              <a:rPr lang="en-US" dirty="0"/>
              <a:t>500ft</a:t>
            </a:r>
          </a:p>
        </p:txBody>
      </p:sp>
      <p:sp>
        <p:nvSpPr>
          <p:cNvPr id="43" name="TextBox 42">
            <a:extLst>
              <a:ext uri="{FF2B5EF4-FFF2-40B4-BE49-F238E27FC236}">
                <a16:creationId xmlns:a16="http://schemas.microsoft.com/office/drawing/2014/main" id="{69D8885F-C879-4FAE-BC74-D9AC389BFAD8}"/>
              </a:ext>
            </a:extLst>
          </p:cNvPr>
          <p:cNvSpPr txBox="1"/>
          <p:nvPr/>
        </p:nvSpPr>
        <p:spPr>
          <a:xfrm>
            <a:off x="5832073" y="3752312"/>
            <a:ext cx="685798" cy="369332"/>
          </a:xfrm>
          <a:prstGeom prst="rect">
            <a:avLst/>
          </a:prstGeom>
          <a:noFill/>
        </p:spPr>
        <p:txBody>
          <a:bodyPr wrap="square" rtlCol="0">
            <a:spAutoFit/>
          </a:bodyPr>
          <a:lstStyle/>
          <a:p>
            <a:r>
              <a:rPr lang="en-US" dirty="0"/>
              <a:t>450ft</a:t>
            </a:r>
          </a:p>
        </p:txBody>
      </p:sp>
      <p:sp>
        <p:nvSpPr>
          <p:cNvPr id="44" name="TextBox 43">
            <a:extLst>
              <a:ext uri="{FF2B5EF4-FFF2-40B4-BE49-F238E27FC236}">
                <a16:creationId xmlns:a16="http://schemas.microsoft.com/office/drawing/2014/main" id="{377F4C4E-C9AC-46FA-94AC-DD6A52907FF6}"/>
              </a:ext>
            </a:extLst>
          </p:cNvPr>
          <p:cNvSpPr txBox="1"/>
          <p:nvPr/>
        </p:nvSpPr>
        <p:spPr>
          <a:xfrm>
            <a:off x="5832073" y="4676215"/>
            <a:ext cx="685798" cy="369332"/>
          </a:xfrm>
          <a:prstGeom prst="rect">
            <a:avLst/>
          </a:prstGeom>
          <a:noFill/>
        </p:spPr>
        <p:txBody>
          <a:bodyPr wrap="square" rtlCol="0">
            <a:spAutoFit/>
          </a:bodyPr>
          <a:lstStyle/>
          <a:p>
            <a:r>
              <a:rPr lang="en-US" dirty="0"/>
              <a:t>400ft</a:t>
            </a:r>
          </a:p>
        </p:txBody>
      </p:sp>
      <p:sp>
        <p:nvSpPr>
          <p:cNvPr id="5" name="TextBox 4">
            <a:extLst>
              <a:ext uri="{FF2B5EF4-FFF2-40B4-BE49-F238E27FC236}">
                <a16:creationId xmlns:a16="http://schemas.microsoft.com/office/drawing/2014/main" id="{EB44FDB6-9CDB-F170-54CE-5B8A8DD20848}"/>
              </a:ext>
            </a:extLst>
          </p:cNvPr>
          <p:cNvSpPr txBox="1"/>
          <p:nvPr/>
        </p:nvSpPr>
        <p:spPr>
          <a:xfrm>
            <a:off x="674684" y="3631757"/>
            <a:ext cx="3429000" cy="923330"/>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Debris yield equations</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Variable Clark</a:t>
            </a:r>
          </a:p>
        </p:txBody>
      </p:sp>
    </p:spTree>
    <p:extLst>
      <p:ext uri="{BB962C8B-B14F-4D97-AF65-F5344CB8AC3E}">
        <p14:creationId xmlns:p14="http://schemas.microsoft.com/office/powerpoint/2010/main" val="1471945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923330"/>
          </a:xfrm>
          <a:prstGeom prst="rect">
            <a:avLst/>
          </a:prstGeom>
          <a:noFill/>
          <a:ln w="9525">
            <a:noFill/>
            <a:miter lim="800000"/>
            <a:headEnd/>
            <a:tailEnd/>
          </a:ln>
        </p:spPr>
        <p:txBody>
          <a:bodyPr wrap="square">
            <a:spAutoFit/>
          </a:bodyPr>
          <a:lstStyle/>
          <a:p>
            <a:r>
              <a:rPr lang="en-US" b="1" dirty="0"/>
              <a:t>Relief Ratio</a:t>
            </a:r>
          </a:p>
          <a:p>
            <a:endParaRPr lang="en-US" dirty="0"/>
          </a:p>
          <a:p>
            <a:r>
              <a:rPr lang="en-US" dirty="0"/>
              <a:t>The relief ratio is simply the basin relief divided by the length of the longest </a:t>
            </a:r>
            <a:r>
              <a:rPr lang="en-US" dirty="0" err="1"/>
              <a:t>flowpath</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6553200" y="5638800"/>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DA02C24-291D-4E34-AD99-5E1B79CFBAEB}"/>
              </a:ext>
            </a:extLst>
          </p:cNvPr>
          <p:cNvSpPr txBox="1"/>
          <p:nvPr/>
        </p:nvSpPr>
        <p:spPr>
          <a:xfrm>
            <a:off x="2569374" y="5192525"/>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10" name="Freeform: Shape 9">
            <a:extLst>
              <a:ext uri="{FF2B5EF4-FFF2-40B4-BE49-F238E27FC236}">
                <a16:creationId xmlns:a16="http://schemas.microsoft.com/office/drawing/2014/main" id="{CF06A490-47FC-4B66-A7BD-FD5A58B0C352}"/>
              </a:ext>
            </a:extLst>
          </p:cNvPr>
          <p:cNvSpPr/>
          <p:nvPr/>
        </p:nvSpPr>
        <p:spPr>
          <a:xfrm>
            <a:off x="2362200" y="3005893"/>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84D81EC-BD80-4925-909C-76342E410511}"/>
              </a:ext>
            </a:extLst>
          </p:cNvPr>
          <p:cNvCxnSpPr>
            <a:cxnSpLocks/>
          </p:cNvCxnSpPr>
          <p:nvPr/>
        </p:nvCxnSpPr>
        <p:spPr>
          <a:xfrm>
            <a:off x="4875087" y="4276481"/>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B25FB03-ED93-4E75-908B-B0A4DCB7216F}"/>
              </a:ext>
            </a:extLst>
          </p:cNvPr>
          <p:cNvCxnSpPr>
            <a:cxnSpLocks/>
          </p:cNvCxnSpPr>
          <p:nvPr/>
        </p:nvCxnSpPr>
        <p:spPr>
          <a:xfrm>
            <a:off x="4767328" y="4314131"/>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FC42EC-89D5-4856-BCFF-A592971B5EFD}"/>
              </a:ext>
            </a:extLst>
          </p:cNvPr>
          <p:cNvCxnSpPr>
            <a:cxnSpLocks/>
          </p:cNvCxnSpPr>
          <p:nvPr/>
        </p:nvCxnSpPr>
        <p:spPr>
          <a:xfrm>
            <a:off x="5107178" y="4143224"/>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80DD2B3-9B55-4FAC-A233-822E115E04F9}"/>
              </a:ext>
            </a:extLst>
          </p:cNvPr>
          <p:cNvCxnSpPr>
            <a:cxnSpLocks/>
          </p:cNvCxnSpPr>
          <p:nvPr/>
        </p:nvCxnSpPr>
        <p:spPr>
          <a:xfrm>
            <a:off x="4976900" y="4211289"/>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EA350E3-71F5-4EF0-8CE4-3928448D99E0}"/>
              </a:ext>
            </a:extLst>
          </p:cNvPr>
          <p:cNvCxnSpPr>
            <a:cxnSpLocks/>
          </p:cNvCxnSpPr>
          <p:nvPr/>
        </p:nvCxnSpPr>
        <p:spPr>
          <a:xfrm>
            <a:off x="5230301" y="4075159"/>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E401504-C9C7-4B0C-8EC0-99FD4934AD39}"/>
              </a:ext>
            </a:extLst>
          </p:cNvPr>
          <p:cNvCxnSpPr/>
          <p:nvPr/>
        </p:nvCxnSpPr>
        <p:spPr>
          <a:xfrm>
            <a:off x="4363565" y="4443825"/>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A385A73-97F1-4AFA-B2ED-DB1A79C5E6CD}"/>
              </a:ext>
            </a:extLst>
          </p:cNvPr>
          <p:cNvCxnSpPr>
            <a:cxnSpLocks/>
          </p:cNvCxnSpPr>
          <p:nvPr/>
        </p:nvCxnSpPr>
        <p:spPr>
          <a:xfrm>
            <a:off x="4669818" y="4360498"/>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2205D5D-93F2-4F06-ADAF-1B0126ACE825}"/>
              </a:ext>
            </a:extLst>
          </p:cNvPr>
          <p:cNvCxnSpPr/>
          <p:nvPr/>
        </p:nvCxnSpPr>
        <p:spPr>
          <a:xfrm>
            <a:off x="4515981" y="4398148"/>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E664536-710F-4AC9-9659-190EC7181C85}"/>
              </a:ext>
            </a:extLst>
          </p:cNvPr>
          <p:cNvCxnSpPr>
            <a:cxnSpLocks/>
          </p:cNvCxnSpPr>
          <p:nvPr/>
        </p:nvCxnSpPr>
        <p:spPr>
          <a:xfrm>
            <a:off x="4236803" y="4491507"/>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449B9BD-CD92-493C-82DC-EE614868A10D}"/>
              </a:ext>
            </a:extLst>
          </p:cNvPr>
          <p:cNvCxnSpPr>
            <a:cxnSpLocks/>
          </p:cNvCxnSpPr>
          <p:nvPr/>
        </p:nvCxnSpPr>
        <p:spPr>
          <a:xfrm>
            <a:off x="5333605" y="3951413"/>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8C4B222-33C6-4F6C-9A5D-0745C1AC73B3}"/>
              </a:ext>
            </a:extLst>
          </p:cNvPr>
          <p:cNvCxnSpPr>
            <a:cxnSpLocks/>
          </p:cNvCxnSpPr>
          <p:nvPr/>
        </p:nvCxnSpPr>
        <p:spPr>
          <a:xfrm>
            <a:off x="5440618" y="377836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837DF55-7931-4F8D-A615-CD9F9BE9E30D}"/>
              </a:ext>
            </a:extLst>
          </p:cNvPr>
          <p:cNvCxnSpPr>
            <a:cxnSpLocks/>
          </p:cNvCxnSpPr>
          <p:nvPr/>
        </p:nvCxnSpPr>
        <p:spPr>
          <a:xfrm>
            <a:off x="5505011" y="359903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C3D2658-A40B-42CF-8C52-3E01DF8ED455}"/>
              </a:ext>
            </a:extLst>
          </p:cNvPr>
          <p:cNvCxnSpPr>
            <a:cxnSpLocks/>
          </p:cNvCxnSpPr>
          <p:nvPr/>
        </p:nvCxnSpPr>
        <p:spPr>
          <a:xfrm>
            <a:off x="3505776" y="4723558"/>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60CC2B0-360F-4338-8ACD-6AEFDCCACFF5}"/>
              </a:ext>
            </a:extLst>
          </p:cNvPr>
          <p:cNvCxnSpPr>
            <a:cxnSpLocks/>
          </p:cNvCxnSpPr>
          <p:nvPr/>
        </p:nvCxnSpPr>
        <p:spPr>
          <a:xfrm>
            <a:off x="3610421" y="467608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0839C6-8A44-4789-8D0B-20874E8452EE}"/>
              </a:ext>
            </a:extLst>
          </p:cNvPr>
          <p:cNvCxnSpPr>
            <a:cxnSpLocks/>
          </p:cNvCxnSpPr>
          <p:nvPr/>
        </p:nvCxnSpPr>
        <p:spPr>
          <a:xfrm>
            <a:off x="3766591" y="4657741"/>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208769B-060B-46C6-BACA-B3AB0C6A9D18}"/>
              </a:ext>
            </a:extLst>
          </p:cNvPr>
          <p:cNvCxnSpPr>
            <a:cxnSpLocks/>
          </p:cNvCxnSpPr>
          <p:nvPr/>
        </p:nvCxnSpPr>
        <p:spPr>
          <a:xfrm>
            <a:off x="3995246" y="4606098"/>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7069FDF-50EB-4575-87F4-5D1CAFB92836}"/>
              </a:ext>
            </a:extLst>
          </p:cNvPr>
          <p:cNvCxnSpPr>
            <a:cxnSpLocks/>
          </p:cNvCxnSpPr>
          <p:nvPr/>
        </p:nvCxnSpPr>
        <p:spPr>
          <a:xfrm>
            <a:off x="3341033" y="480166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6108944-0922-4D4A-B145-7C3A04C75CEF}"/>
              </a:ext>
            </a:extLst>
          </p:cNvPr>
          <p:cNvCxnSpPr>
            <a:cxnSpLocks/>
          </p:cNvCxnSpPr>
          <p:nvPr/>
        </p:nvCxnSpPr>
        <p:spPr>
          <a:xfrm>
            <a:off x="3168504" y="4840279"/>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D6DC24A-A8D7-4843-9E92-8B6EC79BDC23}"/>
              </a:ext>
            </a:extLst>
          </p:cNvPr>
          <p:cNvCxnSpPr>
            <a:cxnSpLocks/>
          </p:cNvCxnSpPr>
          <p:nvPr/>
        </p:nvCxnSpPr>
        <p:spPr>
          <a:xfrm>
            <a:off x="2995975" y="488925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2A95A30-D7F1-4ED2-A901-B3B70EB56465}"/>
              </a:ext>
            </a:extLst>
          </p:cNvPr>
          <p:cNvCxnSpPr>
            <a:cxnSpLocks/>
          </p:cNvCxnSpPr>
          <p:nvPr/>
        </p:nvCxnSpPr>
        <p:spPr>
          <a:xfrm>
            <a:off x="2819545" y="490506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1400480-D0F6-4A3B-9D53-CA483C1D6BFF}"/>
              </a:ext>
            </a:extLst>
          </p:cNvPr>
          <p:cNvCxnSpPr>
            <a:cxnSpLocks/>
          </p:cNvCxnSpPr>
          <p:nvPr/>
        </p:nvCxnSpPr>
        <p:spPr>
          <a:xfrm>
            <a:off x="2665042" y="491534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A83242D-8A2F-45AE-93C2-64AC6965F61E}"/>
              </a:ext>
            </a:extLst>
          </p:cNvPr>
          <p:cNvCxnSpPr>
            <a:cxnSpLocks/>
          </p:cNvCxnSpPr>
          <p:nvPr/>
        </p:nvCxnSpPr>
        <p:spPr>
          <a:xfrm>
            <a:off x="2481526" y="493475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B827F7C-C1ED-4740-88E0-4EDAA415DF24}"/>
              </a:ext>
            </a:extLst>
          </p:cNvPr>
          <p:cNvCxnSpPr>
            <a:cxnSpLocks/>
          </p:cNvCxnSpPr>
          <p:nvPr/>
        </p:nvCxnSpPr>
        <p:spPr>
          <a:xfrm>
            <a:off x="3880296" y="463686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9AC0A89-DB97-49B0-9F53-1E83A959ED3E}"/>
              </a:ext>
            </a:extLst>
          </p:cNvPr>
          <p:cNvCxnSpPr>
            <a:cxnSpLocks/>
          </p:cNvCxnSpPr>
          <p:nvPr/>
        </p:nvCxnSpPr>
        <p:spPr>
          <a:xfrm>
            <a:off x="4121529" y="4571270"/>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101C581-A0BE-4A43-8807-A184FF8A0FB8}"/>
              </a:ext>
            </a:extLst>
          </p:cNvPr>
          <p:cNvCxnSpPr>
            <a:cxnSpLocks/>
          </p:cNvCxnSpPr>
          <p:nvPr/>
        </p:nvCxnSpPr>
        <p:spPr>
          <a:xfrm>
            <a:off x="5580109" y="3188732"/>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3A10AB0-F920-4FE0-AEC3-17DDED371D71}"/>
              </a:ext>
            </a:extLst>
          </p:cNvPr>
          <p:cNvCxnSpPr>
            <a:cxnSpLocks/>
          </p:cNvCxnSpPr>
          <p:nvPr/>
        </p:nvCxnSpPr>
        <p:spPr>
          <a:xfrm>
            <a:off x="5524348" y="3395069"/>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C8B0984-0E2C-4C96-8E4F-8A0FABC21BE4}"/>
              </a:ext>
            </a:extLst>
          </p:cNvPr>
          <p:cNvCxnSpPr>
            <a:cxnSpLocks/>
          </p:cNvCxnSpPr>
          <p:nvPr/>
        </p:nvCxnSpPr>
        <p:spPr>
          <a:xfrm>
            <a:off x="5633636" y="306038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D9A39009-6E0C-40B7-9E30-4A468EC313F8}"/>
              </a:ext>
            </a:extLst>
          </p:cNvPr>
          <p:cNvGrpSpPr/>
          <p:nvPr/>
        </p:nvGrpSpPr>
        <p:grpSpPr>
          <a:xfrm>
            <a:off x="5715000" y="3005114"/>
            <a:ext cx="161752" cy="1867453"/>
            <a:chOff x="8448848" y="2770759"/>
            <a:chExt cx="161752" cy="1867453"/>
          </a:xfrm>
        </p:grpSpPr>
        <p:cxnSp>
          <p:nvCxnSpPr>
            <p:cNvPr id="39" name="Straight Connector 38">
              <a:extLst>
                <a:ext uri="{FF2B5EF4-FFF2-40B4-BE49-F238E27FC236}">
                  <a16:creationId xmlns:a16="http://schemas.microsoft.com/office/drawing/2014/main" id="{8B5066CA-28A9-42FD-8260-47DF0107D131}"/>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9B639E-FFF1-4BC9-8558-9CD849E6F6BD}"/>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C525A4-390C-4E9E-A9B7-86899CA41866}"/>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8E8961F-7824-4635-9C09-D620396FAE50}"/>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9F78A188-633D-4DED-9921-093DA3294251}"/>
              </a:ext>
            </a:extLst>
          </p:cNvPr>
          <p:cNvSpPr txBox="1"/>
          <p:nvPr/>
        </p:nvSpPr>
        <p:spPr>
          <a:xfrm>
            <a:off x="5832073" y="2819400"/>
            <a:ext cx="685798" cy="369332"/>
          </a:xfrm>
          <a:prstGeom prst="rect">
            <a:avLst/>
          </a:prstGeom>
          <a:noFill/>
        </p:spPr>
        <p:txBody>
          <a:bodyPr wrap="square" rtlCol="0">
            <a:spAutoFit/>
          </a:bodyPr>
          <a:lstStyle/>
          <a:p>
            <a:r>
              <a:rPr lang="en-US" dirty="0"/>
              <a:t>500ft</a:t>
            </a:r>
          </a:p>
        </p:txBody>
      </p:sp>
      <p:sp>
        <p:nvSpPr>
          <p:cNvPr id="44" name="TextBox 43">
            <a:extLst>
              <a:ext uri="{FF2B5EF4-FFF2-40B4-BE49-F238E27FC236}">
                <a16:creationId xmlns:a16="http://schemas.microsoft.com/office/drawing/2014/main" id="{4BAEF8BC-EBEF-4EF7-921D-06C46A327D60}"/>
              </a:ext>
            </a:extLst>
          </p:cNvPr>
          <p:cNvSpPr txBox="1"/>
          <p:nvPr/>
        </p:nvSpPr>
        <p:spPr>
          <a:xfrm>
            <a:off x="5832073" y="3751569"/>
            <a:ext cx="685798" cy="369332"/>
          </a:xfrm>
          <a:prstGeom prst="rect">
            <a:avLst/>
          </a:prstGeom>
          <a:noFill/>
        </p:spPr>
        <p:txBody>
          <a:bodyPr wrap="square" rtlCol="0">
            <a:spAutoFit/>
          </a:bodyPr>
          <a:lstStyle/>
          <a:p>
            <a:r>
              <a:rPr lang="en-US" dirty="0"/>
              <a:t>450ft</a:t>
            </a:r>
          </a:p>
        </p:txBody>
      </p:sp>
      <p:sp>
        <p:nvSpPr>
          <p:cNvPr id="45" name="TextBox 44">
            <a:extLst>
              <a:ext uri="{FF2B5EF4-FFF2-40B4-BE49-F238E27FC236}">
                <a16:creationId xmlns:a16="http://schemas.microsoft.com/office/drawing/2014/main" id="{3149E083-4212-4523-9C47-8AF96482F3A0}"/>
              </a:ext>
            </a:extLst>
          </p:cNvPr>
          <p:cNvSpPr txBox="1"/>
          <p:nvPr/>
        </p:nvSpPr>
        <p:spPr>
          <a:xfrm>
            <a:off x="5832073" y="4675472"/>
            <a:ext cx="685798" cy="369332"/>
          </a:xfrm>
          <a:prstGeom prst="rect">
            <a:avLst/>
          </a:prstGeom>
          <a:noFill/>
        </p:spPr>
        <p:txBody>
          <a:bodyPr wrap="square" rtlCol="0">
            <a:spAutoFit/>
          </a:bodyPr>
          <a:lstStyle/>
          <a:p>
            <a:r>
              <a:rPr lang="en-US" dirty="0"/>
              <a:t>400ft</a:t>
            </a:r>
          </a:p>
        </p:txBody>
      </p:sp>
      <p:sp>
        <p:nvSpPr>
          <p:cNvPr id="46" name="TextBox 45">
            <a:extLst>
              <a:ext uri="{FF2B5EF4-FFF2-40B4-BE49-F238E27FC236}">
                <a16:creationId xmlns:a16="http://schemas.microsoft.com/office/drawing/2014/main" id="{52742A8B-0632-43B0-AB2D-FAF8FE818D49}"/>
              </a:ext>
            </a:extLst>
          </p:cNvPr>
          <p:cNvSpPr txBox="1"/>
          <p:nvPr/>
        </p:nvSpPr>
        <p:spPr>
          <a:xfrm rot="20730007">
            <a:off x="3822193" y="4147227"/>
            <a:ext cx="590250" cy="369332"/>
          </a:xfrm>
          <a:prstGeom prst="rect">
            <a:avLst/>
          </a:prstGeom>
          <a:noFill/>
        </p:spPr>
        <p:txBody>
          <a:bodyPr wrap="square" rtlCol="0">
            <a:spAutoFit/>
          </a:bodyPr>
          <a:lstStyle/>
          <a:p>
            <a:r>
              <a:rPr lang="en-US" dirty="0"/>
              <a:t>L</a:t>
            </a:r>
            <a:r>
              <a:rPr lang="en-US" baseline="-25000" dirty="0"/>
              <a:t>LFP</a:t>
            </a:r>
          </a:p>
        </p:txBody>
      </p:sp>
      <p:sp>
        <p:nvSpPr>
          <p:cNvPr id="5" name="TextBox 4">
            <a:extLst>
              <a:ext uri="{FF2B5EF4-FFF2-40B4-BE49-F238E27FC236}">
                <a16:creationId xmlns:a16="http://schemas.microsoft.com/office/drawing/2014/main" id="{D6A60B0F-8B72-2EC7-BE81-E90198A93B49}"/>
              </a:ext>
            </a:extLst>
          </p:cNvPr>
          <p:cNvSpPr txBox="1"/>
          <p:nvPr/>
        </p:nvSpPr>
        <p:spPr>
          <a:xfrm>
            <a:off x="674684" y="3631757"/>
            <a:ext cx="3429000" cy="923330"/>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Debris yield equations</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Variable Clark</a:t>
            </a:r>
          </a:p>
        </p:txBody>
      </p:sp>
    </p:spTree>
    <p:extLst>
      <p:ext uri="{BB962C8B-B14F-4D97-AF65-F5344CB8AC3E}">
        <p14:creationId xmlns:p14="http://schemas.microsoft.com/office/powerpoint/2010/main" val="3278130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951977"/>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652656"/>
            <a:ext cx="8534400" cy="2862322"/>
          </a:xfrm>
          <a:prstGeom prst="rect">
            <a:avLst/>
          </a:prstGeom>
          <a:noFill/>
          <a:ln w="9525">
            <a:noFill/>
            <a:miter lim="800000"/>
            <a:headEnd/>
            <a:tailEnd/>
          </a:ln>
        </p:spPr>
        <p:txBody>
          <a:bodyPr wrap="square">
            <a:spAutoFit/>
          </a:bodyPr>
          <a:lstStyle/>
          <a:p>
            <a:r>
              <a:rPr lang="en-US" b="1" dirty="0"/>
              <a:t>Elongation Ratio</a:t>
            </a:r>
          </a:p>
          <a:p>
            <a:endParaRPr lang="en-US" dirty="0"/>
          </a:p>
          <a:p>
            <a:pPr marL="285750" indent="-285750">
              <a:buFont typeface="Arial" panose="020B0604020202020204" pitchFamily="34" charset="0"/>
              <a:buChar char="•"/>
            </a:pPr>
            <a:r>
              <a:rPr lang="en-US" dirty="0"/>
              <a:t>The elongation ratio is a dimensionless ratio used to categorize the general shape of a subbasin.</a:t>
            </a:r>
          </a:p>
          <a:p>
            <a:pPr marL="285750" indent="-285750">
              <a:buFont typeface="Arial" panose="020B0604020202020204" pitchFamily="34" charset="0"/>
              <a:buChar char="•"/>
            </a:pPr>
            <a:r>
              <a:rPr lang="en-US" dirty="0"/>
              <a:t>It is a ratio between the diameter of a circle with the same area as the subbasin and the basin length. </a:t>
            </a:r>
          </a:p>
          <a:p>
            <a:pPr marL="285750" indent="-285750">
              <a:buFont typeface="Arial" panose="020B0604020202020204" pitchFamily="34" charset="0"/>
              <a:buChar char="•"/>
            </a:pPr>
            <a:r>
              <a:rPr lang="en-US" dirty="0"/>
              <a:t>Elongation ratio values typically range from 0.2 to 1.0, </a:t>
            </a:r>
            <a:r>
              <a:rPr lang="en-US" u="sng" dirty="0"/>
              <a:t>with lower values representing elongated basins and values close to 1 representing circular basins</a:t>
            </a:r>
            <a:r>
              <a:rPr lang="en-US" dirty="0"/>
              <a:t>. </a:t>
            </a:r>
          </a:p>
          <a:p>
            <a:endParaRPr lang="en-US" dirty="0"/>
          </a:p>
          <a:p>
            <a:r>
              <a:rPr lang="en-US" i="1" dirty="0" err="1"/>
              <a:t>ElongationRatio</a:t>
            </a:r>
            <a:r>
              <a:rPr lang="en-US" i="1" dirty="0"/>
              <a:t> = (Area</a:t>
            </a:r>
            <a:r>
              <a:rPr lang="en-US" i="1" baseline="30000" dirty="0"/>
              <a:t>0.5</a:t>
            </a:r>
            <a:r>
              <a:rPr lang="en-US" i="1" dirty="0"/>
              <a:t>/Length) ∗ (2/π</a:t>
            </a:r>
            <a:r>
              <a:rPr lang="en-US" i="1" baseline="30000" dirty="0"/>
              <a:t>0.5</a:t>
            </a:r>
            <a:r>
              <a:rPr lang="en-US" i="1"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48835"/>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086600" y="5626539"/>
            <a:ext cx="6096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C488EAF6-438C-4C14-B7FC-71A3769F0E60}"/>
              </a:ext>
            </a:extLst>
          </p:cNvPr>
          <p:cNvSpPr/>
          <p:nvPr/>
        </p:nvSpPr>
        <p:spPr>
          <a:xfrm>
            <a:off x="5691471" y="4095435"/>
            <a:ext cx="990600" cy="99060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F17554FD-2A19-4434-9346-617344D1D18D}"/>
              </a:ext>
            </a:extLst>
          </p:cNvPr>
          <p:cNvCxnSpPr>
            <a:cxnSpLocks/>
            <a:stCxn id="4" idx="2"/>
            <a:endCxn id="4" idx="6"/>
          </p:cNvCxnSpPr>
          <p:nvPr/>
        </p:nvCxnSpPr>
        <p:spPr>
          <a:xfrm>
            <a:off x="5691471" y="4590735"/>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9385AF71-5C29-42AF-8A72-8CB7034C8251}"/>
              </a:ext>
            </a:extLst>
          </p:cNvPr>
          <p:cNvSpPr/>
          <p:nvPr/>
        </p:nvSpPr>
        <p:spPr>
          <a:xfrm>
            <a:off x="6902494" y="4156359"/>
            <a:ext cx="1587411" cy="710165"/>
          </a:xfrm>
          <a:custGeom>
            <a:avLst/>
            <a:gdLst>
              <a:gd name="connsiteX0" fmla="*/ 8868 w 1712815"/>
              <a:gd name="connsiteY0" fmla="*/ 916595 h 1003223"/>
              <a:gd name="connsiteX1" fmla="*/ 28118 w 1712815"/>
              <a:gd name="connsiteY1" fmla="*/ 762591 h 1003223"/>
              <a:gd name="connsiteX2" fmla="*/ 37744 w 1712815"/>
              <a:gd name="connsiteY2" fmla="*/ 733715 h 1003223"/>
              <a:gd name="connsiteX3" fmla="*/ 56994 w 1712815"/>
              <a:gd name="connsiteY3" fmla="*/ 704840 h 1003223"/>
              <a:gd name="connsiteX4" fmla="*/ 76245 w 1712815"/>
              <a:gd name="connsiteY4" fmla="*/ 647088 h 1003223"/>
              <a:gd name="connsiteX5" fmla="*/ 85870 w 1712815"/>
              <a:gd name="connsiteY5" fmla="*/ 618212 h 1003223"/>
              <a:gd name="connsiteX6" fmla="*/ 95495 w 1712815"/>
              <a:gd name="connsiteY6" fmla="*/ 579711 h 1003223"/>
              <a:gd name="connsiteX7" fmla="*/ 114746 w 1712815"/>
              <a:gd name="connsiteY7" fmla="*/ 521960 h 1003223"/>
              <a:gd name="connsiteX8" fmla="*/ 172497 w 1712815"/>
              <a:gd name="connsiteY8" fmla="*/ 493084 h 1003223"/>
              <a:gd name="connsiteX9" fmla="*/ 461255 w 1712815"/>
              <a:gd name="connsiteY9" fmla="*/ 464208 h 1003223"/>
              <a:gd name="connsiteX10" fmla="*/ 576758 w 1712815"/>
              <a:gd name="connsiteY10" fmla="*/ 406456 h 1003223"/>
              <a:gd name="connsiteX11" fmla="*/ 634510 w 1712815"/>
              <a:gd name="connsiteY11" fmla="*/ 377581 h 1003223"/>
              <a:gd name="connsiteX12" fmla="*/ 653760 w 1712815"/>
              <a:gd name="connsiteY12" fmla="*/ 348705 h 1003223"/>
              <a:gd name="connsiteX13" fmla="*/ 682636 w 1712815"/>
              <a:gd name="connsiteY13" fmla="*/ 329454 h 1003223"/>
              <a:gd name="connsiteX14" fmla="*/ 692262 w 1712815"/>
              <a:gd name="connsiteY14" fmla="*/ 300579 h 1003223"/>
              <a:gd name="connsiteX15" fmla="*/ 721137 w 1712815"/>
              <a:gd name="connsiteY15" fmla="*/ 281328 h 1003223"/>
              <a:gd name="connsiteX16" fmla="*/ 750013 w 1712815"/>
              <a:gd name="connsiteY16" fmla="*/ 252452 h 1003223"/>
              <a:gd name="connsiteX17" fmla="*/ 769264 w 1712815"/>
              <a:gd name="connsiteY17" fmla="*/ 223576 h 1003223"/>
              <a:gd name="connsiteX18" fmla="*/ 798139 w 1712815"/>
              <a:gd name="connsiteY18" fmla="*/ 213951 h 1003223"/>
              <a:gd name="connsiteX19" fmla="*/ 855891 w 1712815"/>
              <a:gd name="connsiteY19" fmla="*/ 175450 h 1003223"/>
              <a:gd name="connsiteX20" fmla="*/ 923268 w 1712815"/>
              <a:gd name="connsiteY20" fmla="*/ 156200 h 1003223"/>
              <a:gd name="connsiteX21" fmla="*/ 981019 w 1712815"/>
              <a:gd name="connsiteY21" fmla="*/ 136949 h 1003223"/>
              <a:gd name="connsiteX22" fmla="*/ 1009895 w 1712815"/>
              <a:gd name="connsiteY22" fmla="*/ 127324 h 1003223"/>
              <a:gd name="connsiteX23" fmla="*/ 1029146 w 1712815"/>
              <a:gd name="connsiteY23" fmla="*/ 98448 h 1003223"/>
              <a:gd name="connsiteX24" fmla="*/ 1058022 w 1712815"/>
              <a:gd name="connsiteY24" fmla="*/ 88823 h 1003223"/>
              <a:gd name="connsiteX25" fmla="*/ 1067647 w 1712815"/>
              <a:gd name="connsiteY25" fmla="*/ 59947 h 1003223"/>
              <a:gd name="connsiteX26" fmla="*/ 1096523 w 1712815"/>
              <a:gd name="connsiteY26" fmla="*/ 40696 h 1003223"/>
              <a:gd name="connsiteX27" fmla="*/ 1192775 w 1712815"/>
              <a:gd name="connsiteY27" fmla="*/ 21446 h 1003223"/>
              <a:gd name="connsiteX28" fmla="*/ 1231276 w 1712815"/>
              <a:gd name="connsiteY28" fmla="*/ 79197 h 1003223"/>
              <a:gd name="connsiteX29" fmla="*/ 1298653 w 1712815"/>
              <a:gd name="connsiteY29" fmla="*/ 117699 h 1003223"/>
              <a:gd name="connsiteX30" fmla="*/ 1394906 w 1712815"/>
              <a:gd name="connsiteY30" fmla="*/ 127324 h 1003223"/>
              <a:gd name="connsiteX31" fmla="*/ 1481533 w 1712815"/>
              <a:gd name="connsiteY31" fmla="*/ 165825 h 1003223"/>
              <a:gd name="connsiteX32" fmla="*/ 1520034 w 1712815"/>
              <a:gd name="connsiteY32" fmla="*/ 223576 h 1003223"/>
              <a:gd name="connsiteX33" fmla="*/ 1539285 w 1712815"/>
              <a:gd name="connsiteY33" fmla="*/ 252452 h 1003223"/>
              <a:gd name="connsiteX34" fmla="*/ 1577786 w 1712815"/>
              <a:gd name="connsiteY34" fmla="*/ 339080 h 1003223"/>
              <a:gd name="connsiteX35" fmla="*/ 1625912 w 1712815"/>
              <a:gd name="connsiteY35" fmla="*/ 425707 h 1003223"/>
              <a:gd name="connsiteX36" fmla="*/ 1664413 w 1712815"/>
              <a:gd name="connsiteY36" fmla="*/ 473833 h 1003223"/>
              <a:gd name="connsiteX37" fmla="*/ 1674038 w 1712815"/>
              <a:gd name="connsiteY37" fmla="*/ 502709 h 1003223"/>
              <a:gd name="connsiteX38" fmla="*/ 1693289 w 1712815"/>
              <a:gd name="connsiteY38" fmla="*/ 531585 h 1003223"/>
              <a:gd name="connsiteX39" fmla="*/ 1712539 w 1712815"/>
              <a:gd name="connsiteY39" fmla="*/ 589336 h 1003223"/>
              <a:gd name="connsiteX40" fmla="*/ 1693289 w 1712815"/>
              <a:gd name="connsiteY40" fmla="*/ 695214 h 1003223"/>
              <a:gd name="connsiteX41" fmla="*/ 1674038 w 1712815"/>
              <a:gd name="connsiteY41" fmla="*/ 724090 h 1003223"/>
              <a:gd name="connsiteX42" fmla="*/ 1645163 w 1712815"/>
              <a:gd name="connsiteY42" fmla="*/ 743341 h 1003223"/>
              <a:gd name="connsiteX43" fmla="*/ 1625912 w 1712815"/>
              <a:gd name="connsiteY43" fmla="*/ 801092 h 1003223"/>
              <a:gd name="connsiteX44" fmla="*/ 1616287 w 1712815"/>
              <a:gd name="connsiteY44" fmla="*/ 858844 h 1003223"/>
              <a:gd name="connsiteX45" fmla="*/ 1558535 w 1712815"/>
              <a:gd name="connsiteY45" fmla="*/ 897345 h 1003223"/>
              <a:gd name="connsiteX46" fmla="*/ 1452657 w 1712815"/>
              <a:gd name="connsiteY46" fmla="*/ 926221 h 1003223"/>
              <a:gd name="connsiteX47" fmla="*/ 1423782 w 1712815"/>
              <a:gd name="connsiteY47" fmla="*/ 935846 h 1003223"/>
              <a:gd name="connsiteX48" fmla="*/ 1385280 w 1712815"/>
              <a:gd name="connsiteY48" fmla="*/ 945471 h 1003223"/>
              <a:gd name="connsiteX49" fmla="*/ 961769 w 1712815"/>
              <a:gd name="connsiteY49" fmla="*/ 935846 h 1003223"/>
              <a:gd name="connsiteX50" fmla="*/ 904017 w 1712815"/>
              <a:gd name="connsiteY50" fmla="*/ 916595 h 1003223"/>
              <a:gd name="connsiteX51" fmla="*/ 817390 w 1712815"/>
              <a:gd name="connsiteY51" fmla="*/ 935846 h 1003223"/>
              <a:gd name="connsiteX52" fmla="*/ 798139 w 1712815"/>
              <a:gd name="connsiteY52" fmla="*/ 964722 h 1003223"/>
              <a:gd name="connsiteX53" fmla="*/ 740388 w 1712815"/>
              <a:gd name="connsiteY53" fmla="*/ 983972 h 1003223"/>
              <a:gd name="connsiteX54" fmla="*/ 673011 w 1712815"/>
              <a:gd name="connsiteY54" fmla="*/ 1003223 h 1003223"/>
              <a:gd name="connsiteX55" fmla="*/ 413129 w 1712815"/>
              <a:gd name="connsiteY55" fmla="*/ 993597 h 1003223"/>
              <a:gd name="connsiteX56" fmla="*/ 384253 w 1712815"/>
              <a:gd name="connsiteY56" fmla="*/ 983972 h 1003223"/>
              <a:gd name="connsiteX57" fmla="*/ 307251 w 1712815"/>
              <a:gd name="connsiteY57" fmla="*/ 974347 h 1003223"/>
              <a:gd name="connsiteX58" fmla="*/ 249499 w 1712815"/>
              <a:gd name="connsiteY58" fmla="*/ 955096 h 1003223"/>
              <a:gd name="connsiteX59" fmla="*/ 220624 w 1712815"/>
              <a:gd name="connsiteY59" fmla="*/ 945471 h 1003223"/>
              <a:gd name="connsiteX60" fmla="*/ 162872 w 1712815"/>
              <a:gd name="connsiteY60" fmla="*/ 916595 h 1003223"/>
              <a:gd name="connsiteX61" fmla="*/ 8868 w 1712815"/>
              <a:gd name="connsiteY61" fmla="*/ 916595 h 100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712815" h="1003223">
                <a:moveTo>
                  <a:pt x="8868" y="916595"/>
                </a:moveTo>
                <a:cubicBezTo>
                  <a:pt x="-13591" y="890928"/>
                  <a:pt x="11757" y="811670"/>
                  <a:pt x="28118" y="762591"/>
                </a:cubicBezTo>
                <a:cubicBezTo>
                  <a:pt x="31327" y="752966"/>
                  <a:pt x="33206" y="742790"/>
                  <a:pt x="37744" y="733715"/>
                </a:cubicBezTo>
                <a:cubicBezTo>
                  <a:pt x="42917" y="723368"/>
                  <a:pt x="50577" y="714465"/>
                  <a:pt x="56994" y="704840"/>
                </a:cubicBezTo>
                <a:lnTo>
                  <a:pt x="76245" y="647088"/>
                </a:lnTo>
                <a:cubicBezTo>
                  <a:pt x="79453" y="637463"/>
                  <a:pt x="83409" y="628055"/>
                  <a:pt x="85870" y="618212"/>
                </a:cubicBezTo>
                <a:cubicBezTo>
                  <a:pt x="89078" y="605378"/>
                  <a:pt x="91694" y="592382"/>
                  <a:pt x="95495" y="579711"/>
                </a:cubicBezTo>
                <a:cubicBezTo>
                  <a:pt x="101326" y="560275"/>
                  <a:pt x="97862" y="533216"/>
                  <a:pt x="114746" y="521960"/>
                </a:cubicBezTo>
                <a:cubicBezTo>
                  <a:pt x="152064" y="497081"/>
                  <a:pt x="132647" y="506367"/>
                  <a:pt x="172497" y="493084"/>
                </a:cubicBezTo>
                <a:cubicBezTo>
                  <a:pt x="276890" y="423488"/>
                  <a:pt x="164414" y="491194"/>
                  <a:pt x="461255" y="464208"/>
                </a:cubicBezTo>
                <a:cubicBezTo>
                  <a:pt x="551266" y="456025"/>
                  <a:pt x="490367" y="435252"/>
                  <a:pt x="576758" y="406456"/>
                </a:cubicBezTo>
                <a:cubicBezTo>
                  <a:pt x="616608" y="393173"/>
                  <a:pt x="597192" y="402459"/>
                  <a:pt x="634510" y="377581"/>
                </a:cubicBezTo>
                <a:cubicBezTo>
                  <a:pt x="640927" y="367956"/>
                  <a:pt x="645580" y="356885"/>
                  <a:pt x="653760" y="348705"/>
                </a:cubicBezTo>
                <a:cubicBezTo>
                  <a:pt x="661940" y="340525"/>
                  <a:pt x="675409" y="338487"/>
                  <a:pt x="682636" y="329454"/>
                </a:cubicBezTo>
                <a:cubicBezTo>
                  <a:pt x="688974" y="321532"/>
                  <a:pt x="685924" y="308501"/>
                  <a:pt x="692262" y="300579"/>
                </a:cubicBezTo>
                <a:cubicBezTo>
                  <a:pt x="699488" y="291546"/>
                  <a:pt x="712250" y="288734"/>
                  <a:pt x="721137" y="281328"/>
                </a:cubicBezTo>
                <a:cubicBezTo>
                  <a:pt x="731594" y="272614"/>
                  <a:pt x="741299" y="262909"/>
                  <a:pt x="750013" y="252452"/>
                </a:cubicBezTo>
                <a:cubicBezTo>
                  <a:pt x="757419" y="243565"/>
                  <a:pt x="760231" y="230803"/>
                  <a:pt x="769264" y="223576"/>
                </a:cubicBezTo>
                <a:cubicBezTo>
                  <a:pt x="777186" y="217238"/>
                  <a:pt x="789270" y="218878"/>
                  <a:pt x="798139" y="213951"/>
                </a:cubicBezTo>
                <a:cubicBezTo>
                  <a:pt x="818364" y="202715"/>
                  <a:pt x="833942" y="182766"/>
                  <a:pt x="855891" y="175450"/>
                </a:cubicBezTo>
                <a:cubicBezTo>
                  <a:pt x="952973" y="143091"/>
                  <a:pt x="802358" y="192473"/>
                  <a:pt x="923268" y="156200"/>
                </a:cubicBezTo>
                <a:cubicBezTo>
                  <a:pt x="942704" y="150369"/>
                  <a:pt x="961769" y="143366"/>
                  <a:pt x="981019" y="136949"/>
                </a:cubicBezTo>
                <a:lnTo>
                  <a:pt x="1009895" y="127324"/>
                </a:lnTo>
                <a:cubicBezTo>
                  <a:pt x="1016312" y="117699"/>
                  <a:pt x="1020113" y="105675"/>
                  <a:pt x="1029146" y="98448"/>
                </a:cubicBezTo>
                <a:cubicBezTo>
                  <a:pt x="1037069" y="92110"/>
                  <a:pt x="1050848" y="95997"/>
                  <a:pt x="1058022" y="88823"/>
                </a:cubicBezTo>
                <a:cubicBezTo>
                  <a:pt x="1065196" y="81649"/>
                  <a:pt x="1061309" y="67870"/>
                  <a:pt x="1067647" y="59947"/>
                </a:cubicBezTo>
                <a:cubicBezTo>
                  <a:pt x="1074874" y="50914"/>
                  <a:pt x="1086898" y="47113"/>
                  <a:pt x="1096523" y="40696"/>
                </a:cubicBezTo>
                <a:cubicBezTo>
                  <a:pt x="1121416" y="3356"/>
                  <a:pt x="1123760" y="-18812"/>
                  <a:pt x="1192775" y="21446"/>
                </a:cubicBezTo>
                <a:cubicBezTo>
                  <a:pt x="1212760" y="33104"/>
                  <a:pt x="1212026" y="66363"/>
                  <a:pt x="1231276" y="79197"/>
                </a:cubicBezTo>
                <a:cubicBezTo>
                  <a:pt x="1247217" y="89824"/>
                  <a:pt x="1280657" y="113843"/>
                  <a:pt x="1298653" y="117699"/>
                </a:cubicBezTo>
                <a:cubicBezTo>
                  <a:pt x="1330182" y="124455"/>
                  <a:pt x="1362822" y="124116"/>
                  <a:pt x="1394906" y="127324"/>
                </a:cubicBezTo>
                <a:cubicBezTo>
                  <a:pt x="1463632" y="150232"/>
                  <a:pt x="1435773" y="135318"/>
                  <a:pt x="1481533" y="165825"/>
                </a:cubicBezTo>
                <a:lnTo>
                  <a:pt x="1520034" y="223576"/>
                </a:lnTo>
                <a:lnTo>
                  <a:pt x="1539285" y="252452"/>
                </a:lnTo>
                <a:cubicBezTo>
                  <a:pt x="1562193" y="321179"/>
                  <a:pt x="1547279" y="293320"/>
                  <a:pt x="1577786" y="339080"/>
                </a:cubicBezTo>
                <a:cubicBezTo>
                  <a:pt x="1601341" y="409745"/>
                  <a:pt x="1582688" y="382483"/>
                  <a:pt x="1625912" y="425707"/>
                </a:cubicBezTo>
                <a:cubicBezTo>
                  <a:pt x="1650105" y="498288"/>
                  <a:pt x="1614656" y="411637"/>
                  <a:pt x="1664413" y="473833"/>
                </a:cubicBezTo>
                <a:cubicBezTo>
                  <a:pt x="1670751" y="481756"/>
                  <a:pt x="1669501" y="493634"/>
                  <a:pt x="1674038" y="502709"/>
                </a:cubicBezTo>
                <a:cubicBezTo>
                  <a:pt x="1679211" y="513056"/>
                  <a:pt x="1686872" y="521960"/>
                  <a:pt x="1693289" y="531585"/>
                </a:cubicBezTo>
                <a:cubicBezTo>
                  <a:pt x="1699706" y="550835"/>
                  <a:pt x="1715056" y="569201"/>
                  <a:pt x="1712539" y="589336"/>
                </a:cubicBezTo>
                <a:cubicBezTo>
                  <a:pt x="1709221" y="615878"/>
                  <a:pt x="1708127" y="665539"/>
                  <a:pt x="1693289" y="695214"/>
                </a:cubicBezTo>
                <a:cubicBezTo>
                  <a:pt x="1688115" y="705561"/>
                  <a:pt x="1682218" y="715910"/>
                  <a:pt x="1674038" y="724090"/>
                </a:cubicBezTo>
                <a:cubicBezTo>
                  <a:pt x="1665858" y="732270"/>
                  <a:pt x="1654788" y="736924"/>
                  <a:pt x="1645163" y="743341"/>
                </a:cubicBezTo>
                <a:cubicBezTo>
                  <a:pt x="1638746" y="762591"/>
                  <a:pt x="1629248" y="781076"/>
                  <a:pt x="1625912" y="801092"/>
                </a:cubicBezTo>
                <a:cubicBezTo>
                  <a:pt x="1622704" y="820343"/>
                  <a:pt x="1627479" y="842856"/>
                  <a:pt x="1616287" y="858844"/>
                </a:cubicBezTo>
                <a:cubicBezTo>
                  <a:pt x="1603019" y="877798"/>
                  <a:pt x="1580484" y="890029"/>
                  <a:pt x="1558535" y="897345"/>
                </a:cubicBezTo>
                <a:cubicBezTo>
                  <a:pt x="1434639" y="938643"/>
                  <a:pt x="1561497" y="899010"/>
                  <a:pt x="1452657" y="926221"/>
                </a:cubicBezTo>
                <a:cubicBezTo>
                  <a:pt x="1442814" y="928682"/>
                  <a:pt x="1433537" y="933059"/>
                  <a:pt x="1423782" y="935846"/>
                </a:cubicBezTo>
                <a:cubicBezTo>
                  <a:pt x="1411062" y="939480"/>
                  <a:pt x="1398114" y="942263"/>
                  <a:pt x="1385280" y="945471"/>
                </a:cubicBezTo>
                <a:cubicBezTo>
                  <a:pt x="1244110" y="942263"/>
                  <a:pt x="1102722" y="944303"/>
                  <a:pt x="961769" y="935846"/>
                </a:cubicBezTo>
                <a:cubicBezTo>
                  <a:pt x="941513" y="934631"/>
                  <a:pt x="904017" y="916595"/>
                  <a:pt x="904017" y="916595"/>
                </a:cubicBezTo>
                <a:cubicBezTo>
                  <a:pt x="903429" y="916693"/>
                  <a:pt x="829860" y="925870"/>
                  <a:pt x="817390" y="935846"/>
                </a:cubicBezTo>
                <a:cubicBezTo>
                  <a:pt x="808357" y="943073"/>
                  <a:pt x="807949" y="958591"/>
                  <a:pt x="798139" y="964722"/>
                </a:cubicBezTo>
                <a:cubicBezTo>
                  <a:pt x="780932" y="975476"/>
                  <a:pt x="759638" y="977555"/>
                  <a:pt x="740388" y="983972"/>
                </a:cubicBezTo>
                <a:cubicBezTo>
                  <a:pt x="698964" y="997780"/>
                  <a:pt x="721352" y="991137"/>
                  <a:pt x="673011" y="1003223"/>
                </a:cubicBezTo>
                <a:cubicBezTo>
                  <a:pt x="586384" y="1000014"/>
                  <a:pt x="499624" y="999363"/>
                  <a:pt x="413129" y="993597"/>
                </a:cubicBezTo>
                <a:cubicBezTo>
                  <a:pt x="403006" y="992922"/>
                  <a:pt x="394235" y="985787"/>
                  <a:pt x="384253" y="983972"/>
                </a:cubicBezTo>
                <a:cubicBezTo>
                  <a:pt x="358803" y="979345"/>
                  <a:pt x="332918" y="977555"/>
                  <a:pt x="307251" y="974347"/>
                </a:cubicBezTo>
                <a:lnTo>
                  <a:pt x="249499" y="955096"/>
                </a:lnTo>
                <a:cubicBezTo>
                  <a:pt x="239874" y="951888"/>
                  <a:pt x="229066" y="951099"/>
                  <a:pt x="220624" y="945471"/>
                </a:cubicBezTo>
                <a:cubicBezTo>
                  <a:pt x="203676" y="934173"/>
                  <a:pt x="184856" y="917969"/>
                  <a:pt x="162872" y="916595"/>
                </a:cubicBezTo>
                <a:cubicBezTo>
                  <a:pt x="121244" y="913993"/>
                  <a:pt x="31327" y="942262"/>
                  <a:pt x="8868" y="916595"/>
                </a:cubicBezTo>
                <a:close/>
              </a:path>
            </a:pathLst>
          </a:custGeom>
          <a:solidFill>
            <a:srgbClr val="DDD9C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E19AA77-7D28-400C-AD0D-B749CEA23ADC}"/>
              </a:ext>
            </a:extLst>
          </p:cNvPr>
          <p:cNvSpPr/>
          <p:nvPr/>
        </p:nvSpPr>
        <p:spPr>
          <a:xfrm>
            <a:off x="6902494" y="4311467"/>
            <a:ext cx="1366988" cy="500514"/>
          </a:xfrm>
          <a:custGeom>
            <a:avLst/>
            <a:gdLst>
              <a:gd name="connsiteX0" fmla="*/ 0 w 1366988"/>
              <a:gd name="connsiteY0" fmla="*/ 500514 h 500514"/>
              <a:gd name="connsiteX1" fmla="*/ 77002 w 1366988"/>
              <a:gd name="connsiteY1" fmla="*/ 471638 h 500514"/>
              <a:gd name="connsiteX2" fmla="*/ 96252 w 1366988"/>
              <a:gd name="connsiteY2" fmla="*/ 442762 h 500514"/>
              <a:gd name="connsiteX3" fmla="*/ 182880 w 1366988"/>
              <a:gd name="connsiteY3" fmla="*/ 394636 h 500514"/>
              <a:gd name="connsiteX4" fmla="*/ 404261 w 1366988"/>
              <a:gd name="connsiteY4" fmla="*/ 385011 h 500514"/>
              <a:gd name="connsiteX5" fmla="*/ 452387 w 1366988"/>
              <a:gd name="connsiteY5" fmla="*/ 375385 h 500514"/>
              <a:gd name="connsiteX6" fmla="*/ 510139 w 1366988"/>
              <a:gd name="connsiteY6" fmla="*/ 356135 h 500514"/>
              <a:gd name="connsiteX7" fmla="*/ 539015 w 1366988"/>
              <a:gd name="connsiteY7" fmla="*/ 346510 h 500514"/>
              <a:gd name="connsiteX8" fmla="*/ 596766 w 1366988"/>
              <a:gd name="connsiteY8" fmla="*/ 327259 h 500514"/>
              <a:gd name="connsiteX9" fmla="*/ 798897 w 1366988"/>
              <a:gd name="connsiteY9" fmla="*/ 308009 h 500514"/>
              <a:gd name="connsiteX10" fmla="*/ 847023 w 1366988"/>
              <a:gd name="connsiteY10" fmla="*/ 298383 h 500514"/>
              <a:gd name="connsiteX11" fmla="*/ 904775 w 1366988"/>
              <a:gd name="connsiteY11" fmla="*/ 279133 h 500514"/>
              <a:gd name="connsiteX12" fmla="*/ 952901 w 1366988"/>
              <a:gd name="connsiteY12" fmla="*/ 269508 h 500514"/>
              <a:gd name="connsiteX13" fmla="*/ 991402 w 1366988"/>
              <a:gd name="connsiteY13" fmla="*/ 259882 h 500514"/>
              <a:gd name="connsiteX14" fmla="*/ 1097280 w 1366988"/>
              <a:gd name="connsiteY14" fmla="*/ 250257 h 500514"/>
              <a:gd name="connsiteX15" fmla="*/ 1212783 w 1366988"/>
              <a:gd name="connsiteY15" fmla="*/ 221381 h 500514"/>
              <a:gd name="connsiteX16" fmla="*/ 1270535 w 1366988"/>
              <a:gd name="connsiteY16" fmla="*/ 202131 h 500514"/>
              <a:gd name="connsiteX17" fmla="*/ 1357162 w 1366988"/>
              <a:gd name="connsiteY17" fmla="*/ 154004 h 500514"/>
              <a:gd name="connsiteX18" fmla="*/ 1357162 w 1366988"/>
              <a:gd name="connsiteY18" fmla="*/ 67377 h 500514"/>
              <a:gd name="connsiteX19" fmla="*/ 1366787 w 1366988"/>
              <a:gd name="connsiteY19" fmla="*/ 9625 h 500514"/>
              <a:gd name="connsiteX20" fmla="*/ 1366787 w 1366988"/>
              <a:gd name="connsiteY20" fmla="*/ 0 h 50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66988" h="500514">
                <a:moveTo>
                  <a:pt x="0" y="500514"/>
                </a:moveTo>
                <a:cubicBezTo>
                  <a:pt x="34434" y="493627"/>
                  <a:pt x="52217" y="496423"/>
                  <a:pt x="77002" y="471638"/>
                </a:cubicBezTo>
                <a:cubicBezTo>
                  <a:pt x="85182" y="463458"/>
                  <a:pt x="87546" y="450380"/>
                  <a:pt x="96252" y="442762"/>
                </a:cubicBezTo>
                <a:cubicBezTo>
                  <a:pt x="107931" y="432543"/>
                  <a:pt x="155961" y="396707"/>
                  <a:pt x="182880" y="394636"/>
                </a:cubicBezTo>
                <a:cubicBezTo>
                  <a:pt x="256526" y="388971"/>
                  <a:pt x="330467" y="388219"/>
                  <a:pt x="404261" y="385011"/>
                </a:cubicBezTo>
                <a:cubicBezTo>
                  <a:pt x="420303" y="381802"/>
                  <a:pt x="436604" y="379690"/>
                  <a:pt x="452387" y="375385"/>
                </a:cubicBezTo>
                <a:cubicBezTo>
                  <a:pt x="471964" y="370046"/>
                  <a:pt x="490888" y="362552"/>
                  <a:pt x="510139" y="356135"/>
                </a:cubicBezTo>
                <a:lnTo>
                  <a:pt x="539015" y="346510"/>
                </a:lnTo>
                <a:cubicBezTo>
                  <a:pt x="539028" y="346506"/>
                  <a:pt x="596753" y="327262"/>
                  <a:pt x="596766" y="327259"/>
                </a:cubicBezTo>
                <a:cubicBezTo>
                  <a:pt x="695328" y="307547"/>
                  <a:pt x="628564" y="318654"/>
                  <a:pt x="798897" y="308009"/>
                </a:cubicBezTo>
                <a:cubicBezTo>
                  <a:pt x="814939" y="304800"/>
                  <a:pt x="831240" y="302688"/>
                  <a:pt x="847023" y="298383"/>
                </a:cubicBezTo>
                <a:cubicBezTo>
                  <a:pt x="866600" y="293044"/>
                  <a:pt x="884877" y="283112"/>
                  <a:pt x="904775" y="279133"/>
                </a:cubicBezTo>
                <a:cubicBezTo>
                  <a:pt x="920817" y="275925"/>
                  <a:pt x="936931" y="273057"/>
                  <a:pt x="952901" y="269508"/>
                </a:cubicBezTo>
                <a:cubicBezTo>
                  <a:pt x="965815" y="266638"/>
                  <a:pt x="978289" y="261630"/>
                  <a:pt x="991402" y="259882"/>
                </a:cubicBezTo>
                <a:cubicBezTo>
                  <a:pt x="1026529" y="255198"/>
                  <a:pt x="1061987" y="253465"/>
                  <a:pt x="1097280" y="250257"/>
                </a:cubicBezTo>
                <a:cubicBezTo>
                  <a:pt x="1254381" y="197888"/>
                  <a:pt x="1057269" y="260258"/>
                  <a:pt x="1212783" y="221381"/>
                </a:cubicBezTo>
                <a:cubicBezTo>
                  <a:pt x="1232469" y="216460"/>
                  <a:pt x="1270535" y="202131"/>
                  <a:pt x="1270535" y="202131"/>
                </a:cubicBezTo>
                <a:cubicBezTo>
                  <a:pt x="1336728" y="158002"/>
                  <a:pt x="1306337" y="170947"/>
                  <a:pt x="1357162" y="154004"/>
                </a:cubicBezTo>
                <a:cubicBezTo>
                  <a:pt x="1378829" y="89002"/>
                  <a:pt x="1357162" y="169015"/>
                  <a:pt x="1357162" y="67377"/>
                </a:cubicBezTo>
                <a:cubicBezTo>
                  <a:pt x="1357162" y="47861"/>
                  <a:pt x="1364027" y="28945"/>
                  <a:pt x="1366787" y="9625"/>
                </a:cubicBezTo>
                <a:cubicBezTo>
                  <a:pt x="1367241" y="6449"/>
                  <a:pt x="1366787" y="3208"/>
                  <a:pt x="1366787"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35C4DB8-5C1C-4D11-8137-E87DA5BA9112}"/>
              </a:ext>
            </a:extLst>
          </p:cNvPr>
          <p:cNvSpPr txBox="1"/>
          <p:nvPr/>
        </p:nvSpPr>
        <p:spPr>
          <a:xfrm>
            <a:off x="5958171" y="4270633"/>
            <a:ext cx="457200" cy="369332"/>
          </a:xfrm>
          <a:prstGeom prst="rect">
            <a:avLst/>
          </a:prstGeom>
          <a:noFill/>
        </p:spPr>
        <p:txBody>
          <a:bodyPr wrap="square" rtlCol="0">
            <a:spAutoFit/>
          </a:bodyPr>
          <a:lstStyle/>
          <a:p>
            <a:r>
              <a:rPr lang="en-US" dirty="0"/>
              <a:t>D</a:t>
            </a:r>
            <a:r>
              <a:rPr lang="en-US" baseline="-25000" dirty="0"/>
              <a:t>C</a:t>
            </a:r>
          </a:p>
        </p:txBody>
      </p:sp>
      <p:sp>
        <p:nvSpPr>
          <p:cNvPr id="23" name="TextBox 22">
            <a:extLst>
              <a:ext uri="{FF2B5EF4-FFF2-40B4-BE49-F238E27FC236}">
                <a16:creationId xmlns:a16="http://schemas.microsoft.com/office/drawing/2014/main" id="{1E4189FB-4BA3-42C6-BE8E-44415C3CDC47}"/>
              </a:ext>
            </a:extLst>
          </p:cNvPr>
          <p:cNvSpPr txBox="1"/>
          <p:nvPr/>
        </p:nvSpPr>
        <p:spPr>
          <a:xfrm rot="20730007">
            <a:off x="7467599" y="4270633"/>
            <a:ext cx="590250" cy="369332"/>
          </a:xfrm>
          <a:prstGeom prst="rect">
            <a:avLst/>
          </a:prstGeom>
          <a:noFill/>
        </p:spPr>
        <p:txBody>
          <a:bodyPr wrap="square" rtlCol="0">
            <a:spAutoFit/>
          </a:bodyPr>
          <a:lstStyle/>
          <a:p>
            <a:r>
              <a:rPr lang="en-US" dirty="0"/>
              <a:t>L</a:t>
            </a:r>
            <a:r>
              <a:rPr lang="en-US" baseline="-25000" dirty="0"/>
              <a:t>LFP</a:t>
            </a:r>
          </a:p>
        </p:txBody>
      </p:sp>
      <p:sp>
        <p:nvSpPr>
          <p:cNvPr id="20" name="TextBox 19">
            <a:extLst>
              <a:ext uri="{FF2B5EF4-FFF2-40B4-BE49-F238E27FC236}">
                <a16:creationId xmlns:a16="http://schemas.microsoft.com/office/drawing/2014/main" id="{CA97BB66-B3F0-4A15-8945-B55011F7B5D2}"/>
              </a:ext>
            </a:extLst>
          </p:cNvPr>
          <p:cNvSpPr txBox="1"/>
          <p:nvPr/>
        </p:nvSpPr>
        <p:spPr>
          <a:xfrm>
            <a:off x="5943600" y="5048561"/>
            <a:ext cx="2427694" cy="338554"/>
          </a:xfrm>
          <a:prstGeom prst="rect">
            <a:avLst/>
          </a:prstGeom>
          <a:noFill/>
        </p:spPr>
        <p:txBody>
          <a:bodyPr wrap="square" rtlCol="0">
            <a:spAutoFit/>
          </a:bodyPr>
          <a:lstStyle/>
          <a:p>
            <a:r>
              <a:rPr lang="en-US" sz="1600" i="1" dirty="0"/>
              <a:t>Elongation Ratio = D</a:t>
            </a:r>
            <a:r>
              <a:rPr lang="en-US" sz="1600" i="1" baseline="-25000" dirty="0"/>
              <a:t>C</a:t>
            </a:r>
            <a:r>
              <a:rPr lang="en-US" sz="1600" i="1" dirty="0"/>
              <a:t> / L</a:t>
            </a:r>
            <a:r>
              <a:rPr lang="en-US" sz="1600" i="1" baseline="-25000" dirty="0"/>
              <a:t>LFP</a:t>
            </a:r>
          </a:p>
        </p:txBody>
      </p:sp>
    </p:spTree>
    <p:extLst>
      <p:ext uri="{BB962C8B-B14F-4D97-AF65-F5344CB8AC3E}">
        <p14:creationId xmlns:p14="http://schemas.microsoft.com/office/powerpoint/2010/main" val="2708300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9916A-D499-44EE-8AC2-945D6F409621}"/>
              </a:ext>
            </a:extLst>
          </p:cNvPr>
          <p:cNvPicPr>
            <a:picLocks noChangeAspect="1"/>
          </p:cNvPicPr>
          <p:nvPr/>
        </p:nvPicPr>
        <p:blipFill>
          <a:blip r:embed="rId3"/>
          <a:stretch>
            <a:fillRect/>
          </a:stretch>
        </p:blipFill>
        <p:spPr>
          <a:xfrm>
            <a:off x="3959336" y="1522515"/>
            <a:ext cx="4836889" cy="3734286"/>
          </a:xfrm>
          <a:prstGeom prst="rect">
            <a:avLst/>
          </a:prstGeom>
        </p:spPr>
      </p:pic>
      <p:sp>
        <p:nvSpPr>
          <p:cNvPr id="19458" name="Rectangle 2"/>
          <p:cNvSpPr>
            <a:spLocks noGrp="1" noChangeArrowheads="1"/>
          </p:cNvSpPr>
          <p:nvPr>
            <p:ph type="title"/>
          </p:nvPr>
        </p:nvSpPr>
        <p:spPr>
          <a:xfrm>
            <a:off x="197629" y="1096659"/>
            <a:ext cx="4724400" cy="361917"/>
          </a:xfrm>
        </p:spPr>
        <p:txBody>
          <a:bodyPr>
            <a:normAutofit fontScale="90000"/>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44835" y="1643294"/>
            <a:ext cx="3541365" cy="2554545"/>
          </a:xfrm>
          <a:prstGeom prst="rect">
            <a:avLst/>
          </a:prstGeom>
          <a:noFill/>
          <a:ln w="9525">
            <a:noFill/>
            <a:miter lim="800000"/>
            <a:headEnd/>
            <a:tailEnd/>
          </a:ln>
        </p:spPr>
        <p:txBody>
          <a:bodyPr wrap="square">
            <a:spAutoFit/>
          </a:bodyPr>
          <a:lstStyle/>
          <a:p>
            <a:r>
              <a:rPr lang="en-US" sz="1600" b="1" dirty="0"/>
              <a:t>Drainage Density</a:t>
            </a:r>
          </a:p>
          <a:p>
            <a:endParaRPr lang="en-US" sz="1600" dirty="0"/>
          </a:p>
          <a:p>
            <a:pPr marL="285750" indent="-285750">
              <a:buFont typeface="Arial" panose="020B0604020202020204" pitchFamily="34" charset="0"/>
              <a:buChar char="•"/>
            </a:pPr>
            <a:r>
              <a:rPr lang="en-US" sz="1600" dirty="0"/>
              <a:t>Drainage density is a metric used to describe the efficiency in which a subbasin is drained by stream channels.</a:t>
            </a:r>
          </a:p>
          <a:p>
            <a:pPr marL="285750" indent="-285750">
              <a:buFont typeface="Arial" panose="020B0604020202020204" pitchFamily="34" charset="0"/>
              <a:buChar char="•"/>
            </a:pPr>
            <a:r>
              <a:rPr lang="en-US" sz="1600" dirty="0"/>
              <a:t>It is computed by summing the total length of stream channels within the subbasin and then dividing by the area of the subbasin. </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4"/>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696200" y="5626539"/>
            <a:ext cx="685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9859CA3-78BE-0B68-F053-2F69B78F9281}"/>
              </a:ext>
            </a:extLst>
          </p:cNvPr>
          <p:cNvSpPr txBox="1"/>
          <p:nvPr/>
        </p:nvSpPr>
        <p:spPr>
          <a:xfrm>
            <a:off x="401017" y="4124785"/>
            <a:ext cx="3429000" cy="1477328"/>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Transmissibility, Recharge relationship</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Mean Annual Flood estimate (Q = 1.3D</a:t>
            </a:r>
            <a:r>
              <a:rPr lang="en-US" sz="1800" b="1" baseline="30000" dirty="0">
                <a:solidFill>
                  <a:srgbClr val="C00000"/>
                </a:solidFill>
                <a:latin typeface="Ink Free" panose="03080402000500000000" pitchFamily="66" charset="0"/>
              </a:rPr>
              <a:t>2</a:t>
            </a:r>
            <a:r>
              <a:rPr lang="en-US" sz="1800" b="1" dirty="0">
                <a:solidFill>
                  <a:srgbClr val="C00000"/>
                </a:solidFill>
                <a:latin typeface="Ink Free" panose="03080402000500000000" pitchFamily="66" charset="0"/>
              </a:rPr>
              <a:t>)</a:t>
            </a:r>
          </a:p>
        </p:txBody>
      </p:sp>
    </p:spTree>
    <p:extLst>
      <p:ext uri="{BB962C8B-B14F-4D97-AF65-F5344CB8AC3E}">
        <p14:creationId xmlns:p14="http://schemas.microsoft.com/office/powerpoint/2010/main" val="1137193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a:t>Reach </a:t>
            </a:r>
            <a:r>
              <a:rPr lang="en-US" sz="4000" dirty="0"/>
              <a:t>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429000"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Geospatial reach characteristics can be computed within HEC-HMS.</a:t>
            </a:r>
          </a:p>
          <a:p>
            <a:pPr marL="342900" indent="-342900">
              <a:spcBef>
                <a:spcPct val="50000"/>
              </a:spcBef>
              <a:buFont typeface="Arial" panose="020B0604020202020204" pitchFamily="34" charset="0"/>
              <a:buChar char="•"/>
            </a:pPr>
            <a:r>
              <a:rPr lang="en-US" sz="2000" dirty="0"/>
              <a:t>A basin model must have georeferenced reaches and the GIS | Preprocess Drainage step must be computed before reach characteristics are available.</a:t>
            </a:r>
          </a:p>
        </p:txBody>
      </p:sp>
      <p:pic>
        <p:nvPicPr>
          <p:cNvPr id="9" name="Picture 8">
            <a:extLst>
              <a:ext uri="{FF2B5EF4-FFF2-40B4-BE49-F238E27FC236}">
                <a16:creationId xmlns:a16="http://schemas.microsoft.com/office/drawing/2014/main" id="{B063A1E2-9389-46B5-AFE1-8B1D8D359382}"/>
              </a:ext>
            </a:extLst>
          </p:cNvPr>
          <p:cNvPicPr>
            <a:picLocks noChangeAspect="1"/>
          </p:cNvPicPr>
          <p:nvPr/>
        </p:nvPicPr>
        <p:blipFill rotWithShape="1">
          <a:blip r:embed="rId3">
            <a:extLst>
              <a:ext uri="{28A0092B-C50C-407E-A947-70E740481C1C}">
                <a14:useLocalDpi xmlns:a14="http://schemas.microsoft.com/office/drawing/2010/main" val="0"/>
              </a:ext>
            </a:extLst>
          </a:blip>
          <a:srcRect t="4609"/>
          <a:stretch/>
        </p:blipFill>
        <p:spPr>
          <a:xfrm>
            <a:off x="3787839" y="1905000"/>
            <a:ext cx="5048955" cy="4470947"/>
          </a:xfrm>
          <a:prstGeom prst="rect">
            <a:avLst/>
          </a:prstGeom>
          <a:ln>
            <a:solidFill>
              <a:schemeClr val="tx1"/>
            </a:solidFill>
          </a:ln>
        </p:spPr>
      </p:pic>
    </p:spTree>
    <p:extLst>
      <p:ext uri="{BB962C8B-B14F-4D97-AF65-F5344CB8AC3E}">
        <p14:creationId xmlns:p14="http://schemas.microsoft.com/office/powerpoint/2010/main" val="2816444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247949" cy="1200329"/>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Reach Length</a:t>
            </a:r>
          </a:p>
          <a:p>
            <a:pPr marL="285750" indent="-285750">
              <a:buFont typeface="Arial" panose="020B0604020202020204" pitchFamily="34" charset="0"/>
              <a:buChar char="•"/>
            </a:pPr>
            <a:r>
              <a:rPr lang="en-US" dirty="0"/>
              <a:t>Reach Slope</a:t>
            </a:r>
          </a:p>
          <a:p>
            <a:pPr marL="285750" indent="-285750">
              <a:buFont typeface="Arial" panose="020B0604020202020204" pitchFamily="34" charset="0"/>
              <a:buChar char="•"/>
            </a:pPr>
            <a:r>
              <a:rPr lang="en-US" dirty="0"/>
              <a:t>Reach Sinuosity</a:t>
            </a:r>
          </a:p>
          <a:p>
            <a:pPr marL="285750" indent="-285750">
              <a:buFont typeface="Arial" panose="020B0604020202020204" pitchFamily="34" charset="0"/>
              <a:buChar char="•"/>
            </a:pPr>
            <a:r>
              <a:rPr lang="en-US" dirty="0"/>
              <a:t>Reach Relief</a:t>
            </a:r>
          </a:p>
        </p:txBody>
      </p:sp>
      <p:pic>
        <p:nvPicPr>
          <p:cNvPr id="11" name="Picture 10">
            <a:extLst>
              <a:ext uri="{FF2B5EF4-FFF2-40B4-BE49-F238E27FC236}">
                <a16:creationId xmlns:a16="http://schemas.microsoft.com/office/drawing/2014/main" id="{34A406D9-85E5-4140-8F6B-3894053476CA}"/>
              </a:ext>
            </a:extLst>
          </p:cNvPr>
          <p:cNvPicPr>
            <a:picLocks noChangeAspect="1"/>
          </p:cNvPicPr>
          <p:nvPr/>
        </p:nvPicPr>
        <p:blipFill rotWithShape="1">
          <a:blip r:embed="rId3"/>
          <a:srcRect r="61905"/>
          <a:stretch/>
        </p:blipFill>
        <p:spPr>
          <a:xfrm>
            <a:off x="2923736" y="1793844"/>
            <a:ext cx="3229546" cy="4847823"/>
          </a:xfrm>
          <a:prstGeom prst="rect">
            <a:avLst/>
          </a:prstGeom>
          <a:ln>
            <a:solidFill>
              <a:schemeClr val="tx1"/>
            </a:solidFill>
          </a:ln>
        </p:spPr>
      </p:pic>
    </p:spTree>
    <p:extLst>
      <p:ext uri="{BB962C8B-B14F-4D97-AF65-F5344CB8AC3E}">
        <p14:creationId xmlns:p14="http://schemas.microsoft.com/office/powerpoint/2010/main" val="1550741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3"/>
          <a:srcRect t="11724" r="61905" b="69341"/>
          <a:stretch/>
        </p:blipFill>
        <p:spPr>
          <a:xfrm>
            <a:off x="2932377" y="5740864"/>
            <a:ext cx="3229546" cy="917926"/>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768700" cy="2585323"/>
          </a:xfrm>
          <a:prstGeom prst="rect">
            <a:avLst/>
          </a:prstGeom>
          <a:noFill/>
          <a:ln w="9525">
            <a:noFill/>
            <a:miter lim="800000"/>
            <a:headEnd/>
            <a:tailEnd/>
          </a:ln>
        </p:spPr>
        <p:txBody>
          <a:bodyPr wrap="square">
            <a:spAutoFit/>
          </a:bodyPr>
          <a:lstStyle/>
          <a:p>
            <a:r>
              <a:rPr lang="en-US" b="1" dirty="0"/>
              <a:t>Reach Slope</a:t>
            </a:r>
          </a:p>
          <a:p>
            <a:endParaRPr lang="en-US" dirty="0"/>
          </a:p>
          <a:p>
            <a:pPr marL="285750" indent="-285750">
              <a:buFont typeface="Arial" panose="020B0604020202020204" pitchFamily="34" charset="0"/>
              <a:buChar char="•"/>
            </a:pPr>
            <a:r>
              <a:rPr lang="en-US" dirty="0"/>
              <a:t>The reach slope is calculated using the most upstream point of a reach and the most downstream point of a reach (rise/run).</a:t>
            </a:r>
          </a:p>
          <a:p>
            <a:pPr marL="285750" indent="-285750">
              <a:buFont typeface="Arial" panose="020B0604020202020204" pitchFamily="34" charset="0"/>
              <a:buChar char="•"/>
            </a:pPr>
            <a:r>
              <a:rPr lang="en-US" dirty="0"/>
              <a:t>The tabular result is presented in standard slope format and not as a percent slope.</a:t>
            </a:r>
          </a:p>
        </p:txBody>
      </p:sp>
      <p:sp>
        <p:nvSpPr>
          <p:cNvPr id="3" name="Rectangle 2">
            <a:extLst>
              <a:ext uri="{FF2B5EF4-FFF2-40B4-BE49-F238E27FC236}">
                <a16:creationId xmlns:a16="http://schemas.microsoft.com/office/drawing/2014/main" id="{E08BFA5A-FFD0-406B-A052-C427CAC9A1E6}"/>
              </a:ext>
            </a:extLst>
          </p:cNvPr>
          <p:cNvSpPr/>
          <p:nvPr/>
        </p:nvSpPr>
        <p:spPr>
          <a:xfrm>
            <a:off x="4342779" y="5793802"/>
            <a:ext cx="447913"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4572138" y="4525963"/>
            <a:ext cx="3104309" cy="369332"/>
          </a:xfrm>
          <a:prstGeom prst="rect">
            <a:avLst/>
          </a:prstGeom>
          <a:noFill/>
        </p:spPr>
        <p:txBody>
          <a:bodyPr wrap="square" rtlCol="0">
            <a:spAutoFit/>
          </a:bodyPr>
          <a:lstStyle/>
          <a:p>
            <a:r>
              <a:rPr lang="en-US" dirty="0"/>
              <a:t>Profile View: Reach</a:t>
            </a:r>
          </a:p>
        </p:txBody>
      </p:sp>
      <p:sp>
        <p:nvSpPr>
          <p:cNvPr id="9" name="Freeform: Shape 8">
            <a:extLst>
              <a:ext uri="{FF2B5EF4-FFF2-40B4-BE49-F238E27FC236}">
                <a16:creationId xmlns:a16="http://schemas.microsoft.com/office/drawing/2014/main" id="{2C62E8DA-0FCE-4410-8475-944884C82815}"/>
              </a:ext>
            </a:extLst>
          </p:cNvPr>
          <p:cNvSpPr/>
          <p:nvPr/>
        </p:nvSpPr>
        <p:spPr>
          <a:xfrm>
            <a:off x="4364964" y="2339331"/>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CBEE36A-4BE3-4057-848D-9FBCA4AB0421}"/>
              </a:ext>
            </a:extLst>
          </p:cNvPr>
          <p:cNvCxnSpPr>
            <a:cxnSpLocks/>
          </p:cNvCxnSpPr>
          <p:nvPr/>
        </p:nvCxnSpPr>
        <p:spPr>
          <a:xfrm>
            <a:off x="6877851" y="3609919"/>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F4E693E-B987-452F-BB8A-FED3EA149ACE}"/>
              </a:ext>
            </a:extLst>
          </p:cNvPr>
          <p:cNvCxnSpPr>
            <a:cxnSpLocks/>
          </p:cNvCxnSpPr>
          <p:nvPr/>
        </p:nvCxnSpPr>
        <p:spPr>
          <a:xfrm>
            <a:off x="6770092" y="3647569"/>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0354E58-9B04-49E7-8BD6-6D522A72B742}"/>
              </a:ext>
            </a:extLst>
          </p:cNvPr>
          <p:cNvCxnSpPr>
            <a:cxnSpLocks/>
          </p:cNvCxnSpPr>
          <p:nvPr/>
        </p:nvCxnSpPr>
        <p:spPr>
          <a:xfrm>
            <a:off x="7109942" y="3476662"/>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48FA3E4-864C-4DA6-9438-C26A523032CB}"/>
              </a:ext>
            </a:extLst>
          </p:cNvPr>
          <p:cNvCxnSpPr>
            <a:cxnSpLocks/>
          </p:cNvCxnSpPr>
          <p:nvPr/>
        </p:nvCxnSpPr>
        <p:spPr>
          <a:xfrm>
            <a:off x="6979664" y="3544727"/>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DC578C3-90DF-4504-AD0C-0D94D6C890C2}"/>
              </a:ext>
            </a:extLst>
          </p:cNvPr>
          <p:cNvCxnSpPr>
            <a:cxnSpLocks/>
          </p:cNvCxnSpPr>
          <p:nvPr/>
        </p:nvCxnSpPr>
        <p:spPr>
          <a:xfrm>
            <a:off x="7233065" y="3408597"/>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8D36D40-005D-417F-B412-1143756D5DC9}"/>
              </a:ext>
            </a:extLst>
          </p:cNvPr>
          <p:cNvCxnSpPr/>
          <p:nvPr/>
        </p:nvCxnSpPr>
        <p:spPr>
          <a:xfrm>
            <a:off x="6366329" y="3777263"/>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F55CE17-AED3-40FF-AF94-BA61CEC9DE7A}"/>
              </a:ext>
            </a:extLst>
          </p:cNvPr>
          <p:cNvCxnSpPr>
            <a:cxnSpLocks/>
          </p:cNvCxnSpPr>
          <p:nvPr/>
        </p:nvCxnSpPr>
        <p:spPr>
          <a:xfrm>
            <a:off x="6672582" y="3693936"/>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9061723-FB8B-4DCA-B621-B875CE527039}"/>
              </a:ext>
            </a:extLst>
          </p:cNvPr>
          <p:cNvCxnSpPr/>
          <p:nvPr/>
        </p:nvCxnSpPr>
        <p:spPr>
          <a:xfrm>
            <a:off x="6518745" y="3731586"/>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91CEE24-A652-4F6D-B5A0-3E3E327562B2}"/>
              </a:ext>
            </a:extLst>
          </p:cNvPr>
          <p:cNvCxnSpPr>
            <a:cxnSpLocks/>
          </p:cNvCxnSpPr>
          <p:nvPr/>
        </p:nvCxnSpPr>
        <p:spPr>
          <a:xfrm>
            <a:off x="6239567" y="3824945"/>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088C82E-0E8D-4AD9-B2A5-9FEABFA7FCB2}"/>
              </a:ext>
            </a:extLst>
          </p:cNvPr>
          <p:cNvCxnSpPr>
            <a:cxnSpLocks/>
          </p:cNvCxnSpPr>
          <p:nvPr/>
        </p:nvCxnSpPr>
        <p:spPr>
          <a:xfrm>
            <a:off x="7336369" y="3284851"/>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6FB32D-45A7-459F-8DD8-A11E88E44D47}"/>
              </a:ext>
            </a:extLst>
          </p:cNvPr>
          <p:cNvCxnSpPr>
            <a:cxnSpLocks/>
          </p:cNvCxnSpPr>
          <p:nvPr/>
        </p:nvCxnSpPr>
        <p:spPr>
          <a:xfrm>
            <a:off x="7443382" y="3111805"/>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D2571EF-6B16-4003-BEA1-C3E449874B4A}"/>
              </a:ext>
            </a:extLst>
          </p:cNvPr>
          <p:cNvCxnSpPr>
            <a:cxnSpLocks/>
          </p:cNvCxnSpPr>
          <p:nvPr/>
        </p:nvCxnSpPr>
        <p:spPr>
          <a:xfrm>
            <a:off x="7507775" y="293247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EAF6026-E8F3-4531-BA17-2901FFC98DEB}"/>
              </a:ext>
            </a:extLst>
          </p:cNvPr>
          <p:cNvCxnSpPr>
            <a:cxnSpLocks/>
          </p:cNvCxnSpPr>
          <p:nvPr/>
        </p:nvCxnSpPr>
        <p:spPr>
          <a:xfrm>
            <a:off x="5508540" y="4056996"/>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201C83C-4BE4-4560-B2B7-153B6E6F1134}"/>
              </a:ext>
            </a:extLst>
          </p:cNvPr>
          <p:cNvCxnSpPr>
            <a:cxnSpLocks/>
          </p:cNvCxnSpPr>
          <p:nvPr/>
        </p:nvCxnSpPr>
        <p:spPr>
          <a:xfrm>
            <a:off x="5613185" y="400952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410DEA6-1FEE-4185-AC77-A52E0082C7BA}"/>
              </a:ext>
            </a:extLst>
          </p:cNvPr>
          <p:cNvCxnSpPr>
            <a:cxnSpLocks/>
          </p:cNvCxnSpPr>
          <p:nvPr/>
        </p:nvCxnSpPr>
        <p:spPr>
          <a:xfrm>
            <a:off x="5769355" y="399117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7D0BFBD-08AE-45F8-AD8F-D14A0F321063}"/>
              </a:ext>
            </a:extLst>
          </p:cNvPr>
          <p:cNvCxnSpPr>
            <a:cxnSpLocks/>
          </p:cNvCxnSpPr>
          <p:nvPr/>
        </p:nvCxnSpPr>
        <p:spPr>
          <a:xfrm>
            <a:off x="5998010" y="3939536"/>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32838D-B8E8-4883-997A-B64E0B02010A}"/>
              </a:ext>
            </a:extLst>
          </p:cNvPr>
          <p:cNvCxnSpPr>
            <a:cxnSpLocks/>
          </p:cNvCxnSpPr>
          <p:nvPr/>
        </p:nvCxnSpPr>
        <p:spPr>
          <a:xfrm>
            <a:off x="5343797" y="413510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1E4FD8-BCC0-4EFD-B59D-84CE76649027}"/>
              </a:ext>
            </a:extLst>
          </p:cNvPr>
          <p:cNvCxnSpPr>
            <a:cxnSpLocks/>
          </p:cNvCxnSpPr>
          <p:nvPr/>
        </p:nvCxnSpPr>
        <p:spPr>
          <a:xfrm>
            <a:off x="5171268" y="417371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504306C-9191-4856-A99A-842376F88063}"/>
              </a:ext>
            </a:extLst>
          </p:cNvPr>
          <p:cNvCxnSpPr>
            <a:cxnSpLocks/>
          </p:cNvCxnSpPr>
          <p:nvPr/>
        </p:nvCxnSpPr>
        <p:spPr>
          <a:xfrm>
            <a:off x="4998739" y="422269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3A26187-ACF0-4325-9DEF-843C22A01BE0}"/>
              </a:ext>
            </a:extLst>
          </p:cNvPr>
          <p:cNvCxnSpPr>
            <a:cxnSpLocks/>
          </p:cNvCxnSpPr>
          <p:nvPr/>
        </p:nvCxnSpPr>
        <p:spPr>
          <a:xfrm>
            <a:off x="4822309" y="423850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8D43A07-7780-4FF2-B217-9A06231C7939}"/>
              </a:ext>
            </a:extLst>
          </p:cNvPr>
          <p:cNvCxnSpPr>
            <a:cxnSpLocks/>
          </p:cNvCxnSpPr>
          <p:nvPr/>
        </p:nvCxnSpPr>
        <p:spPr>
          <a:xfrm>
            <a:off x="4667806" y="424877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8BBA45F-3B96-4E32-A6DF-52EC555B443D}"/>
              </a:ext>
            </a:extLst>
          </p:cNvPr>
          <p:cNvCxnSpPr>
            <a:cxnSpLocks/>
          </p:cNvCxnSpPr>
          <p:nvPr/>
        </p:nvCxnSpPr>
        <p:spPr>
          <a:xfrm>
            <a:off x="4484290" y="426819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784665-4A01-4EF2-8FC0-85AA69A1301E}"/>
              </a:ext>
            </a:extLst>
          </p:cNvPr>
          <p:cNvCxnSpPr>
            <a:cxnSpLocks/>
          </p:cNvCxnSpPr>
          <p:nvPr/>
        </p:nvCxnSpPr>
        <p:spPr>
          <a:xfrm>
            <a:off x="5883060" y="397030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5A7D4A-7446-4346-9637-4A18607DACFC}"/>
              </a:ext>
            </a:extLst>
          </p:cNvPr>
          <p:cNvCxnSpPr>
            <a:cxnSpLocks/>
          </p:cNvCxnSpPr>
          <p:nvPr/>
        </p:nvCxnSpPr>
        <p:spPr>
          <a:xfrm>
            <a:off x="6124293" y="3904708"/>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C8CC18F-9A86-4C31-9132-973DA1E1B23C}"/>
              </a:ext>
            </a:extLst>
          </p:cNvPr>
          <p:cNvCxnSpPr>
            <a:cxnSpLocks/>
          </p:cNvCxnSpPr>
          <p:nvPr/>
        </p:nvCxnSpPr>
        <p:spPr>
          <a:xfrm>
            <a:off x="7582873" y="2522170"/>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78B09C1-492D-4282-AB3D-03CA7307BF78}"/>
              </a:ext>
            </a:extLst>
          </p:cNvPr>
          <p:cNvCxnSpPr>
            <a:cxnSpLocks/>
          </p:cNvCxnSpPr>
          <p:nvPr/>
        </p:nvCxnSpPr>
        <p:spPr>
          <a:xfrm>
            <a:off x="7527112" y="2728507"/>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868D7D-1FF9-435E-9EB5-25294134944B}"/>
              </a:ext>
            </a:extLst>
          </p:cNvPr>
          <p:cNvCxnSpPr>
            <a:cxnSpLocks/>
          </p:cNvCxnSpPr>
          <p:nvPr/>
        </p:nvCxnSpPr>
        <p:spPr>
          <a:xfrm>
            <a:off x="7636400" y="2393824"/>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C7B50603-DF00-459D-90D6-14A72A2F89F8}"/>
              </a:ext>
            </a:extLst>
          </p:cNvPr>
          <p:cNvGrpSpPr/>
          <p:nvPr/>
        </p:nvGrpSpPr>
        <p:grpSpPr>
          <a:xfrm>
            <a:off x="7717764" y="2338552"/>
            <a:ext cx="161752" cy="1867453"/>
            <a:chOff x="8448848" y="2770759"/>
            <a:chExt cx="161752" cy="1867453"/>
          </a:xfrm>
        </p:grpSpPr>
        <p:cxnSp>
          <p:nvCxnSpPr>
            <p:cNvPr id="38" name="Straight Connector 37">
              <a:extLst>
                <a:ext uri="{FF2B5EF4-FFF2-40B4-BE49-F238E27FC236}">
                  <a16:creationId xmlns:a16="http://schemas.microsoft.com/office/drawing/2014/main" id="{8C763779-30A9-468D-AACB-54D0D1147F8E}"/>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2D0F56A-EFB5-445F-B694-56031CBF74D0}"/>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DDEFE81-BBA7-4047-8DF9-E1B1138956EC}"/>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E320F0-829E-41D0-9A57-45756F26F063}"/>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786945C0-56E4-4D56-9DE1-3DCE730F7C7F}"/>
              </a:ext>
            </a:extLst>
          </p:cNvPr>
          <p:cNvSpPr txBox="1"/>
          <p:nvPr/>
        </p:nvSpPr>
        <p:spPr>
          <a:xfrm>
            <a:off x="7834837" y="2152838"/>
            <a:ext cx="685798" cy="369332"/>
          </a:xfrm>
          <a:prstGeom prst="rect">
            <a:avLst/>
          </a:prstGeom>
          <a:noFill/>
        </p:spPr>
        <p:txBody>
          <a:bodyPr wrap="square" rtlCol="0">
            <a:spAutoFit/>
          </a:bodyPr>
          <a:lstStyle/>
          <a:p>
            <a:r>
              <a:rPr lang="en-US" dirty="0"/>
              <a:t>500ft</a:t>
            </a:r>
          </a:p>
        </p:txBody>
      </p:sp>
      <p:sp>
        <p:nvSpPr>
          <p:cNvPr id="43" name="TextBox 42">
            <a:extLst>
              <a:ext uri="{FF2B5EF4-FFF2-40B4-BE49-F238E27FC236}">
                <a16:creationId xmlns:a16="http://schemas.microsoft.com/office/drawing/2014/main" id="{69D8885F-C879-4FAE-BC74-D9AC389BFAD8}"/>
              </a:ext>
            </a:extLst>
          </p:cNvPr>
          <p:cNvSpPr txBox="1"/>
          <p:nvPr/>
        </p:nvSpPr>
        <p:spPr>
          <a:xfrm>
            <a:off x="7834837" y="3085007"/>
            <a:ext cx="685798" cy="369332"/>
          </a:xfrm>
          <a:prstGeom prst="rect">
            <a:avLst/>
          </a:prstGeom>
          <a:noFill/>
        </p:spPr>
        <p:txBody>
          <a:bodyPr wrap="square" rtlCol="0">
            <a:spAutoFit/>
          </a:bodyPr>
          <a:lstStyle/>
          <a:p>
            <a:r>
              <a:rPr lang="en-US" dirty="0"/>
              <a:t>450ft</a:t>
            </a:r>
          </a:p>
        </p:txBody>
      </p:sp>
      <p:sp>
        <p:nvSpPr>
          <p:cNvPr id="44" name="TextBox 43">
            <a:extLst>
              <a:ext uri="{FF2B5EF4-FFF2-40B4-BE49-F238E27FC236}">
                <a16:creationId xmlns:a16="http://schemas.microsoft.com/office/drawing/2014/main" id="{377F4C4E-C9AC-46FA-94AC-DD6A52907FF6}"/>
              </a:ext>
            </a:extLst>
          </p:cNvPr>
          <p:cNvSpPr txBox="1"/>
          <p:nvPr/>
        </p:nvSpPr>
        <p:spPr>
          <a:xfrm>
            <a:off x="7834837" y="4008910"/>
            <a:ext cx="685798" cy="369332"/>
          </a:xfrm>
          <a:prstGeom prst="rect">
            <a:avLst/>
          </a:prstGeom>
          <a:noFill/>
        </p:spPr>
        <p:txBody>
          <a:bodyPr wrap="square" rtlCol="0">
            <a:spAutoFit/>
          </a:bodyPr>
          <a:lstStyle/>
          <a:p>
            <a:r>
              <a:rPr lang="en-US" dirty="0"/>
              <a:t>400ft</a:t>
            </a:r>
          </a:p>
        </p:txBody>
      </p:sp>
      <p:sp>
        <p:nvSpPr>
          <p:cNvPr id="4" name="TextBox 3">
            <a:extLst>
              <a:ext uri="{FF2B5EF4-FFF2-40B4-BE49-F238E27FC236}">
                <a16:creationId xmlns:a16="http://schemas.microsoft.com/office/drawing/2014/main" id="{3D358DEA-A338-4B91-B206-4BBA672B34DA}"/>
              </a:ext>
            </a:extLst>
          </p:cNvPr>
          <p:cNvSpPr txBox="1"/>
          <p:nvPr/>
        </p:nvSpPr>
        <p:spPr>
          <a:xfrm rot="20465283">
            <a:off x="5662321" y="3466680"/>
            <a:ext cx="850701" cy="369332"/>
          </a:xfrm>
          <a:prstGeom prst="rect">
            <a:avLst/>
          </a:prstGeom>
          <a:noFill/>
        </p:spPr>
        <p:txBody>
          <a:bodyPr wrap="square" rtlCol="0">
            <a:spAutoFit/>
          </a:bodyPr>
          <a:lstStyle/>
          <a:p>
            <a:r>
              <a:rPr lang="en-US" dirty="0" err="1"/>
              <a:t>L</a:t>
            </a:r>
            <a:r>
              <a:rPr lang="en-US" baseline="-25000" dirty="0" err="1"/>
              <a:t>Reach</a:t>
            </a:r>
            <a:endParaRPr lang="en-US" baseline="-25000" dirty="0"/>
          </a:p>
        </p:txBody>
      </p:sp>
      <p:sp>
        <p:nvSpPr>
          <p:cNvPr id="5" name="TextBox 4">
            <a:extLst>
              <a:ext uri="{FF2B5EF4-FFF2-40B4-BE49-F238E27FC236}">
                <a16:creationId xmlns:a16="http://schemas.microsoft.com/office/drawing/2014/main" id="{273CA4F5-E729-38ED-BC0F-0CA9F0EF0C37}"/>
              </a:ext>
            </a:extLst>
          </p:cNvPr>
          <p:cNvSpPr txBox="1"/>
          <p:nvPr/>
        </p:nvSpPr>
        <p:spPr>
          <a:xfrm>
            <a:off x="816774" y="4842260"/>
            <a:ext cx="3429000" cy="646331"/>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Manning’s equation</a:t>
            </a:r>
            <a:endParaRPr lang="en-US" sz="1800" b="1" dirty="0">
              <a:solidFill>
                <a:srgbClr val="C00000"/>
              </a:solidFill>
              <a:latin typeface="Ink Free" panose="03080402000500000000" pitchFamily="66" charset="0"/>
            </a:endParaRPr>
          </a:p>
        </p:txBody>
      </p:sp>
    </p:spTree>
    <p:extLst>
      <p:ext uri="{BB962C8B-B14F-4D97-AF65-F5344CB8AC3E}">
        <p14:creationId xmlns:p14="http://schemas.microsoft.com/office/powerpoint/2010/main" val="338907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3"/>
          <a:srcRect t="11724" r="61905" b="69341"/>
          <a:stretch/>
        </p:blipFill>
        <p:spPr>
          <a:xfrm>
            <a:off x="2932377" y="5740864"/>
            <a:ext cx="3229546" cy="917926"/>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768700" cy="1754326"/>
          </a:xfrm>
          <a:prstGeom prst="rect">
            <a:avLst/>
          </a:prstGeom>
          <a:noFill/>
          <a:ln w="9525">
            <a:noFill/>
            <a:miter lim="800000"/>
            <a:headEnd/>
            <a:tailEnd/>
          </a:ln>
        </p:spPr>
        <p:txBody>
          <a:bodyPr wrap="square">
            <a:spAutoFit/>
          </a:bodyPr>
          <a:lstStyle/>
          <a:p>
            <a:r>
              <a:rPr lang="en-US" b="1" dirty="0"/>
              <a:t>Reach Relief</a:t>
            </a:r>
          </a:p>
          <a:p>
            <a:endParaRPr lang="en-US" dirty="0"/>
          </a:p>
          <a:p>
            <a:r>
              <a:rPr lang="en-US" dirty="0"/>
              <a:t>Reach relief represents the elevation difference between the most upstream point of a reach and its most downstream point.</a:t>
            </a:r>
          </a:p>
        </p:txBody>
      </p:sp>
      <p:sp>
        <p:nvSpPr>
          <p:cNvPr id="3" name="Rectangle 2">
            <a:extLst>
              <a:ext uri="{FF2B5EF4-FFF2-40B4-BE49-F238E27FC236}">
                <a16:creationId xmlns:a16="http://schemas.microsoft.com/office/drawing/2014/main" id="{E08BFA5A-FFD0-406B-A052-C427CAC9A1E6}"/>
              </a:ext>
            </a:extLst>
          </p:cNvPr>
          <p:cNvSpPr/>
          <p:nvPr/>
        </p:nvSpPr>
        <p:spPr>
          <a:xfrm>
            <a:off x="4790061" y="5809101"/>
            <a:ext cx="622132"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CB00FD9-CE48-4E6A-1C89-F23544E9E12F}"/>
              </a:ext>
            </a:extLst>
          </p:cNvPr>
          <p:cNvSpPr txBox="1"/>
          <p:nvPr/>
        </p:nvSpPr>
        <p:spPr>
          <a:xfrm>
            <a:off x="816774" y="4842260"/>
            <a:ext cx="3429000" cy="646331"/>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Manning’s equation</a:t>
            </a:r>
            <a:endParaRPr lang="en-US" sz="1800" b="1" dirty="0">
              <a:solidFill>
                <a:srgbClr val="C00000"/>
              </a:solidFill>
              <a:latin typeface="Ink Free" panose="03080402000500000000" pitchFamily="66" charset="0"/>
            </a:endParaRPr>
          </a:p>
        </p:txBody>
      </p:sp>
      <p:sp>
        <p:nvSpPr>
          <p:cNvPr id="5" name="TextBox 4">
            <a:extLst>
              <a:ext uri="{FF2B5EF4-FFF2-40B4-BE49-F238E27FC236}">
                <a16:creationId xmlns:a16="http://schemas.microsoft.com/office/drawing/2014/main" id="{42950173-E2F5-D1A6-C86D-D5849A231E4C}"/>
              </a:ext>
            </a:extLst>
          </p:cNvPr>
          <p:cNvSpPr txBox="1"/>
          <p:nvPr/>
        </p:nvSpPr>
        <p:spPr>
          <a:xfrm>
            <a:off x="4572138" y="4525963"/>
            <a:ext cx="3104309" cy="369332"/>
          </a:xfrm>
          <a:prstGeom prst="rect">
            <a:avLst/>
          </a:prstGeom>
          <a:noFill/>
        </p:spPr>
        <p:txBody>
          <a:bodyPr wrap="square" rtlCol="0">
            <a:spAutoFit/>
          </a:bodyPr>
          <a:lstStyle/>
          <a:p>
            <a:r>
              <a:rPr lang="en-US" dirty="0"/>
              <a:t>Profile View: Reach</a:t>
            </a:r>
          </a:p>
        </p:txBody>
      </p:sp>
      <p:sp>
        <p:nvSpPr>
          <p:cNvPr id="7" name="Freeform: Shape 6">
            <a:extLst>
              <a:ext uri="{FF2B5EF4-FFF2-40B4-BE49-F238E27FC236}">
                <a16:creationId xmlns:a16="http://schemas.microsoft.com/office/drawing/2014/main" id="{717E9806-6E46-6006-599C-93E19A5A2738}"/>
              </a:ext>
            </a:extLst>
          </p:cNvPr>
          <p:cNvSpPr/>
          <p:nvPr/>
        </p:nvSpPr>
        <p:spPr>
          <a:xfrm>
            <a:off x="4364964" y="2339331"/>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29BD2B97-DF78-01D7-EA64-687B4D37541B}"/>
              </a:ext>
            </a:extLst>
          </p:cNvPr>
          <p:cNvCxnSpPr>
            <a:cxnSpLocks/>
          </p:cNvCxnSpPr>
          <p:nvPr/>
        </p:nvCxnSpPr>
        <p:spPr>
          <a:xfrm>
            <a:off x="6877851" y="3609919"/>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2BA42E1-FBDA-D62F-1604-0B3BAF4F76B8}"/>
              </a:ext>
            </a:extLst>
          </p:cNvPr>
          <p:cNvCxnSpPr>
            <a:cxnSpLocks/>
          </p:cNvCxnSpPr>
          <p:nvPr/>
        </p:nvCxnSpPr>
        <p:spPr>
          <a:xfrm>
            <a:off x="6770092" y="3647569"/>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503C153-9AD7-A5C3-E9D0-E2717DBCAC16}"/>
              </a:ext>
            </a:extLst>
          </p:cNvPr>
          <p:cNvCxnSpPr>
            <a:cxnSpLocks/>
          </p:cNvCxnSpPr>
          <p:nvPr/>
        </p:nvCxnSpPr>
        <p:spPr>
          <a:xfrm>
            <a:off x="7109942" y="3476662"/>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4A1009D-6B34-F31F-0537-2F0DFA2E71ED}"/>
              </a:ext>
            </a:extLst>
          </p:cNvPr>
          <p:cNvCxnSpPr>
            <a:cxnSpLocks/>
          </p:cNvCxnSpPr>
          <p:nvPr/>
        </p:nvCxnSpPr>
        <p:spPr>
          <a:xfrm>
            <a:off x="6979664" y="3544727"/>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00FE1EE-2120-A029-105D-5BF5192F5D5A}"/>
              </a:ext>
            </a:extLst>
          </p:cNvPr>
          <p:cNvCxnSpPr>
            <a:cxnSpLocks/>
          </p:cNvCxnSpPr>
          <p:nvPr/>
        </p:nvCxnSpPr>
        <p:spPr>
          <a:xfrm>
            <a:off x="7233065" y="3408597"/>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7D9962-D0AB-68B0-12DC-C6DF9FBEC179}"/>
              </a:ext>
            </a:extLst>
          </p:cNvPr>
          <p:cNvCxnSpPr/>
          <p:nvPr/>
        </p:nvCxnSpPr>
        <p:spPr>
          <a:xfrm>
            <a:off x="6366329" y="3777263"/>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0BE4532-32E2-D858-A1B1-8CC104B7BC14}"/>
              </a:ext>
            </a:extLst>
          </p:cNvPr>
          <p:cNvCxnSpPr>
            <a:cxnSpLocks/>
          </p:cNvCxnSpPr>
          <p:nvPr/>
        </p:nvCxnSpPr>
        <p:spPr>
          <a:xfrm>
            <a:off x="6672582" y="3693936"/>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E2D3221-5FB2-862C-0931-557404E84295}"/>
              </a:ext>
            </a:extLst>
          </p:cNvPr>
          <p:cNvCxnSpPr/>
          <p:nvPr/>
        </p:nvCxnSpPr>
        <p:spPr>
          <a:xfrm>
            <a:off x="6518745" y="3731586"/>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4128DF9-792A-F2A5-BCBB-D87198DABAD0}"/>
              </a:ext>
            </a:extLst>
          </p:cNvPr>
          <p:cNvCxnSpPr>
            <a:cxnSpLocks/>
          </p:cNvCxnSpPr>
          <p:nvPr/>
        </p:nvCxnSpPr>
        <p:spPr>
          <a:xfrm>
            <a:off x="6239567" y="3824945"/>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F08640E-FE3E-2140-E96C-95DA4379A0DD}"/>
              </a:ext>
            </a:extLst>
          </p:cNvPr>
          <p:cNvCxnSpPr>
            <a:cxnSpLocks/>
          </p:cNvCxnSpPr>
          <p:nvPr/>
        </p:nvCxnSpPr>
        <p:spPr>
          <a:xfrm>
            <a:off x="7336369" y="3284851"/>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ECAC184-6632-DB40-C8F3-24E9F6B28698}"/>
              </a:ext>
            </a:extLst>
          </p:cNvPr>
          <p:cNvCxnSpPr>
            <a:cxnSpLocks/>
          </p:cNvCxnSpPr>
          <p:nvPr/>
        </p:nvCxnSpPr>
        <p:spPr>
          <a:xfrm>
            <a:off x="7443382" y="3111805"/>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D5FF9E69-0D23-4FE9-1574-AAC663D703E5}"/>
              </a:ext>
            </a:extLst>
          </p:cNvPr>
          <p:cNvCxnSpPr>
            <a:cxnSpLocks/>
          </p:cNvCxnSpPr>
          <p:nvPr/>
        </p:nvCxnSpPr>
        <p:spPr>
          <a:xfrm>
            <a:off x="7507775" y="293247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F787EB-809B-2968-B740-04F17515E354}"/>
              </a:ext>
            </a:extLst>
          </p:cNvPr>
          <p:cNvCxnSpPr>
            <a:cxnSpLocks/>
          </p:cNvCxnSpPr>
          <p:nvPr/>
        </p:nvCxnSpPr>
        <p:spPr>
          <a:xfrm>
            <a:off x="5508540" y="4056996"/>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A637E9F-E29B-C792-3852-240B9273FD06}"/>
              </a:ext>
            </a:extLst>
          </p:cNvPr>
          <p:cNvCxnSpPr>
            <a:cxnSpLocks/>
          </p:cNvCxnSpPr>
          <p:nvPr/>
        </p:nvCxnSpPr>
        <p:spPr>
          <a:xfrm>
            <a:off x="5613185" y="400952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38412C7-99BE-2E57-DAC3-12B308EEC6E5}"/>
              </a:ext>
            </a:extLst>
          </p:cNvPr>
          <p:cNvCxnSpPr>
            <a:cxnSpLocks/>
          </p:cNvCxnSpPr>
          <p:nvPr/>
        </p:nvCxnSpPr>
        <p:spPr>
          <a:xfrm>
            <a:off x="5769355" y="399117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D257E56-DAD1-F9EF-0FD8-22461A2C4B15}"/>
              </a:ext>
            </a:extLst>
          </p:cNvPr>
          <p:cNvCxnSpPr>
            <a:cxnSpLocks/>
          </p:cNvCxnSpPr>
          <p:nvPr/>
        </p:nvCxnSpPr>
        <p:spPr>
          <a:xfrm>
            <a:off x="5998010" y="3939536"/>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F552A7-50AD-993F-FF4A-C69AAFF4473F}"/>
              </a:ext>
            </a:extLst>
          </p:cNvPr>
          <p:cNvCxnSpPr>
            <a:cxnSpLocks/>
          </p:cNvCxnSpPr>
          <p:nvPr/>
        </p:nvCxnSpPr>
        <p:spPr>
          <a:xfrm>
            <a:off x="5343797" y="413510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3A54C2B-33EA-FF13-AA4C-D003DAB4EB1F}"/>
              </a:ext>
            </a:extLst>
          </p:cNvPr>
          <p:cNvCxnSpPr>
            <a:cxnSpLocks/>
          </p:cNvCxnSpPr>
          <p:nvPr/>
        </p:nvCxnSpPr>
        <p:spPr>
          <a:xfrm>
            <a:off x="5171268" y="417371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6" name="Straight Connector 19455">
            <a:extLst>
              <a:ext uri="{FF2B5EF4-FFF2-40B4-BE49-F238E27FC236}">
                <a16:creationId xmlns:a16="http://schemas.microsoft.com/office/drawing/2014/main" id="{287147D8-DBCD-7362-EF49-DF5E9E74FCBA}"/>
              </a:ext>
            </a:extLst>
          </p:cNvPr>
          <p:cNvCxnSpPr>
            <a:cxnSpLocks/>
          </p:cNvCxnSpPr>
          <p:nvPr/>
        </p:nvCxnSpPr>
        <p:spPr>
          <a:xfrm>
            <a:off x="4998739" y="422269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7" name="Straight Connector 19456">
            <a:extLst>
              <a:ext uri="{FF2B5EF4-FFF2-40B4-BE49-F238E27FC236}">
                <a16:creationId xmlns:a16="http://schemas.microsoft.com/office/drawing/2014/main" id="{7BCAA532-BEC5-67E9-B2B8-527579AAA0F6}"/>
              </a:ext>
            </a:extLst>
          </p:cNvPr>
          <p:cNvCxnSpPr>
            <a:cxnSpLocks/>
          </p:cNvCxnSpPr>
          <p:nvPr/>
        </p:nvCxnSpPr>
        <p:spPr>
          <a:xfrm>
            <a:off x="4822309" y="423850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1" name="Straight Connector 19460">
            <a:extLst>
              <a:ext uri="{FF2B5EF4-FFF2-40B4-BE49-F238E27FC236}">
                <a16:creationId xmlns:a16="http://schemas.microsoft.com/office/drawing/2014/main" id="{C75325F4-53B5-181C-FE9D-665C08FE39B9}"/>
              </a:ext>
            </a:extLst>
          </p:cNvPr>
          <p:cNvCxnSpPr>
            <a:cxnSpLocks/>
          </p:cNvCxnSpPr>
          <p:nvPr/>
        </p:nvCxnSpPr>
        <p:spPr>
          <a:xfrm>
            <a:off x="4667806" y="424877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2" name="Straight Connector 19461">
            <a:extLst>
              <a:ext uri="{FF2B5EF4-FFF2-40B4-BE49-F238E27FC236}">
                <a16:creationId xmlns:a16="http://schemas.microsoft.com/office/drawing/2014/main" id="{EFB50905-36F0-F7AE-C870-17115FEFBE03}"/>
              </a:ext>
            </a:extLst>
          </p:cNvPr>
          <p:cNvCxnSpPr>
            <a:cxnSpLocks/>
          </p:cNvCxnSpPr>
          <p:nvPr/>
        </p:nvCxnSpPr>
        <p:spPr>
          <a:xfrm>
            <a:off x="4484290" y="426819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3" name="Straight Connector 19462">
            <a:extLst>
              <a:ext uri="{FF2B5EF4-FFF2-40B4-BE49-F238E27FC236}">
                <a16:creationId xmlns:a16="http://schemas.microsoft.com/office/drawing/2014/main" id="{5DCB09AA-C39F-75BB-9E2E-A54B2A38934B}"/>
              </a:ext>
            </a:extLst>
          </p:cNvPr>
          <p:cNvCxnSpPr>
            <a:cxnSpLocks/>
          </p:cNvCxnSpPr>
          <p:nvPr/>
        </p:nvCxnSpPr>
        <p:spPr>
          <a:xfrm>
            <a:off x="5883060" y="397030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4" name="Straight Connector 19463">
            <a:extLst>
              <a:ext uri="{FF2B5EF4-FFF2-40B4-BE49-F238E27FC236}">
                <a16:creationId xmlns:a16="http://schemas.microsoft.com/office/drawing/2014/main" id="{05BB707E-43E2-3A28-6E59-5428297EF958}"/>
              </a:ext>
            </a:extLst>
          </p:cNvPr>
          <p:cNvCxnSpPr>
            <a:cxnSpLocks/>
          </p:cNvCxnSpPr>
          <p:nvPr/>
        </p:nvCxnSpPr>
        <p:spPr>
          <a:xfrm>
            <a:off x="6124293" y="3904708"/>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5" name="Straight Connector 19464">
            <a:extLst>
              <a:ext uri="{FF2B5EF4-FFF2-40B4-BE49-F238E27FC236}">
                <a16:creationId xmlns:a16="http://schemas.microsoft.com/office/drawing/2014/main" id="{C621ACF7-C646-20E7-442F-38E153F014DB}"/>
              </a:ext>
            </a:extLst>
          </p:cNvPr>
          <p:cNvCxnSpPr>
            <a:cxnSpLocks/>
          </p:cNvCxnSpPr>
          <p:nvPr/>
        </p:nvCxnSpPr>
        <p:spPr>
          <a:xfrm>
            <a:off x="7582873" y="2522170"/>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6" name="Straight Connector 19465">
            <a:extLst>
              <a:ext uri="{FF2B5EF4-FFF2-40B4-BE49-F238E27FC236}">
                <a16:creationId xmlns:a16="http://schemas.microsoft.com/office/drawing/2014/main" id="{E4AA547D-51AD-D93B-0849-D3266F945917}"/>
              </a:ext>
            </a:extLst>
          </p:cNvPr>
          <p:cNvCxnSpPr>
            <a:cxnSpLocks/>
          </p:cNvCxnSpPr>
          <p:nvPr/>
        </p:nvCxnSpPr>
        <p:spPr>
          <a:xfrm>
            <a:off x="7527112" y="2728507"/>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7" name="Straight Connector 19466">
            <a:extLst>
              <a:ext uri="{FF2B5EF4-FFF2-40B4-BE49-F238E27FC236}">
                <a16:creationId xmlns:a16="http://schemas.microsoft.com/office/drawing/2014/main" id="{6C71BE1F-D8BA-C7D4-7C96-25B92E5910E9}"/>
              </a:ext>
            </a:extLst>
          </p:cNvPr>
          <p:cNvCxnSpPr>
            <a:cxnSpLocks/>
          </p:cNvCxnSpPr>
          <p:nvPr/>
        </p:nvCxnSpPr>
        <p:spPr>
          <a:xfrm>
            <a:off x="7636400" y="2393824"/>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468" name="Group 19467">
            <a:extLst>
              <a:ext uri="{FF2B5EF4-FFF2-40B4-BE49-F238E27FC236}">
                <a16:creationId xmlns:a16="http://schemas.microsoft.com/office/drawing/2014/main" id="{898595DF-B795-4105-1E2D-551E1CE00F97}"/>
              </a:ext>
            </a:extLst>
          </p:cNvPr>
          <p:cNvGrpSpPr/>
          <p:nvPr/>
        </p:nvGrpSpPr>
        <p:grpSpPr>
          <a:xfrm>
            <a:off x="7717764" y="2338552"/>
            <a:ext cx="161752" cy="1867453"/>
            <a:chOff x="8448848" y="2770759"/>
            <a:chExt cx="161752" cy="1867453"/>
          </a:xfrm>
        </p:grpSpPr>
        <p:cxnSp>
          <p:nvCxnSpPr>
            <p:cNvPr id="19469" name="Straight Connector 19468">
              <a:extLst>
                <a:ext uri="{FF2B5EF4-FFF2-40B4-BE49-F238E27FC236}">
                  <a16:creationId xmlns:a16="http://schemas.microsoft.com/office/drawing/2014/main" id="{6118F850-18B5-3146-ABC6-A7FA1B04CCC5}"/>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0" name="Straight Connector 19469">
              <a:extLst>
                <a:ext uri="{FF2B5EF4-FFF2-40B4-BE49-F238E27FC236}">
                  <a16:creationId xmlns:a16="http://schemas.microsoft.com/office/drawing/2014/main" id="{04E2ACB1-DC16-F3CE-D0F7-93CAA0AB6A30}"/>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1" name="Straight Connector 19470">
              <a:extLst>
                <a:ext uri="{FF2B5EF4-FFF2-40B4-BE49-F238E27FC236}">
                  <a16:creationId xmlns:a16="http://schemas.microsoft.com/office/drawing/2014/main" id="{36E320BD-0EA3-504E-D981-927A9141D521}"/>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2" name="Straight Connector 19471">
              <a:extLst>
                <a:ext uri="{FF2B5EF4-FFF2-40B4-BE49-F238E27FC236}">
                  <a16:creationId xmlns:a16="http://schemas.microsoft.com/office/drawing/2014/main" id="{0EE6FD6E-A2FC-D711-7FEE-9517F2AD73EA}"/>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73" name="TextBox 19472">
            <a:extLst>
              <a:ext uri="{FF2B5EF4-FFF2-40B4-BE49-F238E27FC236}">
                <a16:creationId xmlns:a16="http://schemas.microsoft.com/office/drawing/2014/main" id="{57D19534-8AA6-678D-0FDC-AED971BF760C}"/>
              </a:ext>
            </a:extLst>
          </p:cNvPr>
          <p:cNvSpPr txBox="1"/>
          <p:nvPr/>
        </p:nvSpPr>
        <p:spPr>
          <a:xfrm>
            <a:off x="7834837" y="2152838"/>
            <a:ext cx="685798" cy="369332"/>
          </a:xfrm>
          <a:prstGeom prst="rect">
            <a:avLst/>
          </a:prstGeom>
          <a:noFill/>
        </p:spPr>
        <p:txBody>
          <a:bodyPr wrap="square" rtlCol="0">
            <a:spAutoFit/>
          </a:bodyPr>
          <a:lstStyle/>
          <a:p>
            <a:r>
              <a:rPr lang="en-US" dirty="0"/>
              <a:t>500ft</a:t>
            </a:r>
          </a:p>
        </p:txBody>
      </p:sp>
      <p:sp>
        <p:nvSpPr>
          <p:cNvPr id="19474" name="TextBox 19473">
            <a:extLst>
              <a:ext uri="{FF2B5EF4-FFF2-40B4-BE49-F238E27FC236}">
                <a16:creationId xmlns:a16="http://schemas.microsoft.com/office/drawing/2014/main" id="{6614D1DF-5992-BED8-7EA3-BD37368BF440}"/>
              </a:ext>
            </a:extLst>
          </p:cNvPr>
          <p:cNvSpPr txBox="1"/>
          <p:nvPr/>
        </p:nvSpPr>
        <p:spPr>
          <a:xfrm>
            <a:off x="7834837" y="3085007"/>
            <a:ext cx="685798" cy="369332"/>
          </a:xfrm>
          <a:prstGeom prst="rect">
            <a:avLst/>
          </a:prstGeom>
          <a:noFill/>
        </p:spPr>
        <p:txBody>
          <a:bodyPr wrap="square" rtlCol="0">
            <a:spAutoFit/>
          </a:bodyPr>
          <a:lstStyle/>
          <a:p>
            <a:r>
              <a:rPr lang="en-US" dirty="0"/>
              <a:t>450ft</a:t>
            </a:r>
          </a:p>
        </p:txBody>
      </p:sp>
      <p:sp>
        <p:nvSpPr>
          <p:cNvPr id="19475" name="TextBox 19474">
            <a:extLst>
              <a:ext uri="{FF2B5EF4-FFF2-40B4-BE49-F238E27FC236}">
                <a16:creationId xmlns:a16="http://schemas.microsoft.com/office/drawing/2014/main" id="{5DD360CC-6ACE-4CAA-7244-9CCF16FB92B5}"/>
              </a:ext>
            </a:extLst>
          </p:cNvPr>
          <p:cNvSpPr txBox="1"/>
          <p:nvPr/>
        </p:nvSpPr>
        <p:spPr>
          <a:xfrm>
            <a:off x="7834837" y="4008910"/>
            <a:ext cx="685798" cy="369332"/>
          </a:xfrm>
          <a:prstGeom prst="rect">
            <a:avLst/>
          </a:prstGeom>
          <a:noFill/>
        </p:spPr>
        <p:txBody>
          <a:bodyPr wrap="square" rtlCol="0">
            <a:spAutoFit/>
          </a:bodyPr>
          <a:lstStyle/>
          <a:p>
            <a:r>
              <a:rPr lang="en-US" dirty="0"/>
              <a:t>400ft</a:t>
            </a:r>
          </a:p>
        </p:txBody>
      </p:sp>
      <p:sp>
        <p:nvSpPr>
          <p:cNvPr id="19476" name="TextBox 19475">
            <a:extLst>
              <a:ext uri="{FF2B5EF4-FFF2-40B4-BE49-F238E27FC236}">
                <a16:creationId xmlns:a16="http://schemas.microsoft.com/office/drawing/2014/main" id="{AC87E651-DCFD-33AF-3815-9A0DD52A7472}"/>
              </a:ext>
            </a:extLst>
          </p:cNvPr>
          <p:cNvSpPr txBox="1"/>
          <p:nvPr/>
        </p:nvSpPr>
        <p:spPr>
          <a:xfrm rot="20465283">
            <a:off x="5662321" y="3466680"/>
            <a:ext cx="850701" cy="369332"/>
          </a:xfrm>
          <a:prstGeom prst="rect">
            <a:avLst/>
          </a:prstGeom>
          <a:noFill/>
        </p:spPr>
        <p:txBody>
          <a:bodyPr wrap="square" rtlCol="0">
            <a:spAutoFit/>
          </a:bodyPr>
          <a:lstStyle/>
          <a:p>
            <a:r>
              <a:rPr lang="en-US" dirty="0" err="1"/>
              <a:t>L</a:t>
            </a:r>
            <a:r>
              <a:rPr lang="en-US" baseline="-25000" dirty="0" err="1"/>
              <a:t>Reach</a:t>
            </a:r>
            <a:endParaRPr lang="en-US" baseline="-25000" dirty="0"/>
          </a:p>
        </p:txBody>
      </p:sp>
    </p:spTree>
    <p:extLst>
      <p:ext uri="{BB962C8B-B14F-4D97-AF65-F5344CB8AC3E}">
        <p14:creationId xmlns:p14="http://schemas.microsoft.com/office/powerpoint/2010/main" val="917043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Estimation</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a:t>
            </a:fld>
            <a:endParaRPr lang="en-US"/>
          </a:p>
        </p:txBody>
      </p:sp>
      <p:pic>
        <p:nvPicPr>
          <p:cNvPr id="5" name="Picture 4">
            <a:extLst>
              <a:ext uri="{FF2B5EF4-FFF2-40B4-BE49-F238E27FC236}">
                <a16:creationId xmlns:a16="http://schemas.microsoft.com/office/drawing/2014/main" id="{9EA0F85B-A8A9-4596-9938-7ACFA1FAABB4}"/>
              </a:ext>
            </a:extLst>
          </p:cNvPr>
          <p:cNvPicPr>
            <a:picLocks noChangeAspect="1"/>
          </p:cNvPicPr>
          <p:nvPr/>
        </p:nvPicPr>
        <p:blipFill>
          <a:blip r:embed="rId3"/>
          <a:stretch>
            <a:fillRect/>
          </a:stretch>
        </p:blipFill>
        <p:spPr>
          <a:xfrm>
            <a:off x="228600" y="1752600"/>
            <a:ext cx="4719555" cy="4631668"/>
          </a:xfrm>
          <a:prstGeom prst="rect">
            <a:avLst/>
          </a:prstGeom>
        </p:spPr>
      </p:pic>
      <p:pic>
        <p:nvPicPr>
          <p:cNvPr id="9" name="Picture 8">
            <a:extLst>
              <a:ext uri="{FF2B5EF4-FFF2-40B4-BE49-F238E27FC236}">
                <a16:creationId xmlns:a16="http://schemas.microsoft.com/office/drawing/2014/main" id="{A05FE63B-0101-41E4-BB5B-37AE7A041652}"/>
              </a:ext>
            </a:extLst>
          </p:cNvPr>
          <p:cNvPicPr>
            <a:picLocks noChangeAspect="1"/>
          </p:cNvPicPr>
          <p:nvPr/>
        </p:nvPicPr>
        <p:blipFill>
          <a:blip r:embed="rId4"/>
          <a:stretch>
            <a:fillRect/>
          </a:stretch>
        </p:blipFill>
        <p:spPr>
          <a:xfrm>
            <a:off x="5246339" y="1867353"/>
            <a:ext cx="3643661" cy="2207018"/>
          </a:xfrm>
          <a:prstGeom prst="rect">
            <a:avLst/>
          </a:prstGeom>
        </p:spPr>
      </p:pic>
      <p:pic>
        <p:nvPicPr>
          <p:cNvPr id="11" name="Picture 10">
            <a:extLst>
              <a:ext uri="{FF2B5EF4-FFF2-40B4-BE49-F238E27FC236}">
                <a16:creationId xmlns:a16="http://schemas.microsoft.com/office/drawing/2014/main" id="{5C3CD811-F390-4EAA-8586-B368427390B8}"/>
              </a:ext>
            </a:extLst>
          </p:cNvPr>
          <p:cNvPicPr>
            <a:picLocks noChangeAspect="1"/>
          </p:cNvPicPr>
          <p:nvPr/>
        </p:nvPicPr>
        <p:blipFill>
          <a:blip r:embed="rId5"/>
          <a:stretch>
            <a:fillRect/>
          </a:stretch>
        </p:blipFill>
        <p:spPr>
          <a:xfrm>
            <a:off x="5246338" y="4184058"/>
            <a:ext cx="3643661" cy="2200210"/>
          </a:xfrm>
          <a:prstGeom prst="rect">
            <a:avLst/>
          </a:prstGeom>
        </p:spPr>
      </p:pic>
      <p:cxnSp>
        <p:nvCxnSpPr>
          <p:cNvPr id="13" name="Straight Arrow Connector 12">
            <a:extLst>
              <a:ext uri="{FF2B5EF4-FFF2-40B4-BE49-F238E27FC236}">
                <a16:creationId xmlns:a16="http://schemas.microsoft.com/office/drawing/2014/main" id="{097C52EB-43AF-4667-B6F4-BA8304ACD1B0}"/>
              </a:ext>
            </a:extLst>
          </p:cNvPr>
          <p:cNvCxnSpPr>
            <a:cxnSpLocks/>
          </p:cNvCxnSpPr>
          <p:nvPr/>
        </p:nvCxnSpPr>
        <p:spPr>
          <a:xfrm flipV="1">
            <a:off x="3276600" y="2133600"/>
            <a:ext cx="2133600" cy="136333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9A309AB-2A27-43B7-A38C-35ACACB99020}"/>
              </a:ext>
            </a:extLst>
          </p:cNvPr>
          <p:cNvCxnSpPr>
            <a:cxnSpLocks/>
          </p:cNvCxnSpPr>
          <p:nvPr/>
        </p:nvCxnSpPr>
        <p:spPr>
          <a:xfrm>
            <a:off x="3657600" y="3810000"/>
            <a:ext cx="1676400" cy="43948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0558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557C3E-A1AF-479D-9E73-7BDCDBEE32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1730629"/>
            <a:ext cx="4114800" cy="3987209"/>
          </a:xfrm>
          <a:prstGeom prst="rect">
            <a:avLst/>
          </a:prstGeom>
        </p:spPr>
      </p:pic>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4"/>
          <a:srcRect t="11724" r="61905" b="69341"/>
          <a:stretch/>
        </p:blipFill>
        <p:spPr>
          <a:xfrm>
            <a:off x="2932377" y="5740864"/>
            <a:ext cx="3229546" cy="917926"/>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495800" cy="3354765"/>
          </a:xfrm>
          <a:prstGeom prst="rect">
            <a:avLst/>
          </a:prstGeom>
          <a:noFill/>
          <a:ln w="9525">
            <a:noFill/>
            <a:miter lim="800000"/>
            <a:headEnd/>
            <a:tailEnd/>
          </a:ln>
        </p:spPr>
        <p:txBody>
          <a:bodyPr wrap="square">
            <a:spAutoFit/>
          </a:bodyPr>
          <a:lstStyle/>
          <a:p>
            <a:r>
              <a:rPr lang="en-US" sz="1600" b="1" dirty="0"/>
              <a:t>Sinuosity</a:t>
            </a:r>
          </a:p>
          <a:p>
            <a:endParaRPr lang="en-US" sz="1600" dirty="0"/>
          </a:p>
          <a:p>
            <a:pPr marL="285750" indent="-285750">
              <a:buFont typeface="Arial" panose="020B0604020202020204" pitchFamily="34" charset="0"/>
              <a:buChar char="•"/>
            </a:pPr>
            <a:r>
              <a:rPr lang="en-US" sz="1600" dirty="0"/>
              <a:t>Reach sinuosity is generally defined as the ratio of actual stream length to valley length. </a:t>
            </a:r>
            <a:r>
              <a:rPr lang="en-US" sz="1600" u="sng" dirty="0"/>
              <a:t>It is a descriptive measure that quantifies the degree to which a channel meanders</a:t>
            </a:r>
            <a:r>
              <a:rPr lang="en-US" sz="1600" dirty="0"/>
              <a:t>. </a:t>
            </a:r>
          </a:p>
          <a:p>
            <a:endParaRPr lang="en-US" sz="1600" dirty="0"/>
          </a:p>
          <a:p>
            <a:pPr marL="285750" indent="-285750">
              <a:buFont typeface="Arial" panose="020B0604020202020204" pitchFamily="34" charset="0"/>
              <a:buChar char="•"/>
            </a:pPr>
            <a:r>
              <a:rPr lang="en-US" sz="1600" dirty="0"/>
              <a:t>If the reach is perfectly straight, </a:t>
            </a:r>
            <a:r>
              <a:rPr lang="en-US" sz="1600" u="sng" dirty="0"/>
              <a:t>the reach sinuosity value will be 1.</a:t>
            </a:r>
            <a:r>
              <a:rPr lang="en-US" sz="1600" dirty="0"/>
              <a:t> The higher the sinuosity value, the more the reach meanders and deviates from a straight path.</a:t>
            </a:r>
          </a:p>
          <a:p>
            <a:endParaRPr lang="en-US" sz="1600" dirty="0"/>
          </a:p>
          <a:p>
            <a:r>
              <a:rPr lang="en-US" sz="1600" i="1" dirty="0"/>
              <a:t>Sinuosity = </a:t>
            </a:r>
            <a:r>
              <a:rPr lang="en-US" sz="1600" i="1" dirty="0" err="1"/>
              <a:t>ReachLength</a:t>
            </a:r>
            <a:r>
              <a:rPr lang="en-US" sz="1600" i="1" dirty="0"/>
              <a:t> / </a:t>
            </a:r>
            <a:r>
              <a:rPr lang="en-US" sz="1600" i="1" dirty="0" err="1"/>
              <a:t>StraightLineLength</a:t>
            </a:r>
            <a:endParaRPr lang="en-US" sz="1600" i="1" dirty="0"/>
          </a:p>
        </p:txBody>
      </p:sp>
      <p:sp>
        <p:nvSpPr>
          <p:cNvPr id="3" name="Rectangle 2">
            <a:extLst>
              <a:ext uri="{FF2B5EF4-FFF2-40B4-BE49-F238E27FC236}">
                <a16:creationId xmlns:a16="http://schemas.microsoft.com/office/drawing/2014/main" id="{E08BFA5A-FFD0-406B-A052-C427CAC9A1E6}"/>
              </a:ext>
            </a:extLst>
          </p:cNvPr>
          <p:cNvSpPr/>
          <p:nvPr/>
        </p:nvSpPr>
        <p:spPr>
          <a:xfrm>
            <a:off x="5410200" y="5809101"/>
            <a:ext cx="685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3414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267200" cy="2554545"/>
          </a:xfrm>
          <a:prstGeom prst="rect">
            <a:avLst/>
          </a:prstGeom>
          <a:noFill/>
          <a:ln w="9525">
            <a:noFill/>
            <a:miter lim="800000"/>
            <a:headEnd/>
            <a:tailEnd/>
          </a:ln>
        </p:spPr>
        <p:txBody>
          <a:bodyPr wrap="square">
            <a:spAutoFit/>
          </a:bodyPr>
          <a:lstStyle/>
          <a:p>
            <a:pPr>
              <a:spcBef>
                <a:spcPct val="50000"/>
              </a:spcBef>
            </a:pPr>
            <a:r>
              <a:rPr lang="en-US" sz="2000" dirty="0"/>
              <a:t>HMS has a built-in </a:t>
            </a:r>
            <a:r>
              <a:rPr lang="en-US" sz="2000" i="1" dirty="0"/>
              <a:t>Expression Calculator </a:t>
            </a:r>
            <a:r>
              <a:rPr lang="en-US" sz="2000" dirty="0"/>
              <a:t>that can be used to facilitate canopy, surface, loss, transform, baseflow, and routing parameter estimation from GIS data.</a:t>
            </a:r>
          </a:p>
          <a:p>
            <a:pPr>
              <a:spcBef>
                <a:spcPct val="50000"/>
              </a:spcBef>
            </a:pPr>
            <a:endParaRPr lang="en-US" sz="2000" dirty="0"/>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3"/>
          <a:stretch>
            <a:fillRect/>
          </a:stretch>
        </p:blipFill>
        <p:spPr>
          <a:xfrm>
            <a:off x="4629590" y="2036207"/>
            <a:ext cx="4329421" cy="4457700"/>
          </a:xfrm>
          <a:prstGeom prst="rect">
            <a:avLst/>
          </a:prstGeom>
        </p:spPr>
      </p:pic>
    </p:spTree>
    <p:extLst>
      <p:ext uri="{BB962C8B-B14F-4D97-AF65-F5344CB8AC3E}">
        <p14:creationId xmlns:p14="http://schemas.microsoft.com/office/powerpoint/2010/main" val="1932000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200025" y="2089247"/>
            <a:ext cx="4676775" cy="1200329"/>
          </a:xfrm>
          <a:prstGeom prst="rect">
            <a:avLst/>
          </a:prstGeom>
          <a:noFill/>
          <a:ln w="9525">
            <a:noFill/>
            <a:miter lim="800000"/>
            <a:headEnd/>
            <a:tailEnd/>
          </a:ln>
        </p:spPr>
        <p:txBody>
          <a:bodyPr wrap="square">
            <a:spAutoFit/>
          </a:bodyPr>
          <a:lstStyle/>
          <a:p>
            <a:r>
              <a:rPr lang="en-US" dirty="0"/>
              <a:t>The Expression Calculator can be </a:t>
            </a:r>
            <a:r>
              <a:rPr lang="en-US" u="sng" dirty="0"/>
              <a:t>launched from select global basin editors</a:t>
            </a:r>
            <a:r>
              <a:rPr lang="en-US" dirty="0"/>
              <a:t>. Global editors that include the Expression Calculator option are listed below.</a:t>
            </a:r>
          </a:p>
        </p:txBody>
      </p:sp>
      <p:pic>
        <p:nvPicPr>
          <p:cNvPr id="4" name="Picture 3" descr="A screenshot of a cell phone&#10;&#10;Description automatically generated">
            <a:extLst>
              <a:ext uri="{FF2B5EF4-FFF2-40B4-BE49-F238E27FC236}">
                <a16:creationId xmlns:a16="http://schemas.microsoft.com/office/drawing/2014/main" id="{247F1ECC-6AA4-4BCD-9055-0740B7FD4C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2286000"/>
            <a:ext cx="4041177" cy="3826677"/>
          </a:xfrm>
          <a:prstGeom prst="rect">
            <a:avLst/>
          </a:prstGeom>
        </p:spPr>
      </p:pic>
      <p:sp>
        <p:nvSpPr>
          <p:cNvPr id="3" name="Rectangle 2">
            <a:extLst>
              <a:ext uri="{FF2B5EF4-FFF2-40B4-BE49-F238E27FC236}">
                <a16:creationId xmlns:a16="http://schemas.microsoft.com/office/drawing/2014/main" id="{CBB4F5C0-F723-77D1-6095-49D15AC6B99C}"/>
              </a:ext>
            </a:extLst>
          </p:cNvPr>
          <p:cNvSpPr/>
          <p:nvPr/>
        </p:nvSpPr>
        <p:spPr>
          <a:xfrm>
            <a:off x="6376193" y="5715000"/>
            <a:ext cx="9144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DDC1155-5E2F-837E-8C4B-D0CA5BAA1E25}"/>
              </a:ext>
            </a:extLst>
          </p:cNvPr>
          <p:cNvSpPr txBox="1"/>
          <p:nvPr/>
        </p:nvSpPr>
        <p:spPr>
          <a:xfrm>
            <a:off x="329611" y="3429000"/>
            <a:ext cx="2895600" cy="2862322"/>
          </a:xfrm>
          <a:prstGeom prst="rect">
            <a:avLst/>
          </a:prstGeom>
          <a:noFill/>
        </p:spPr>
        <p:txBody>
          <a:bodyPr wrap="square" rtlCol="0">
            <a:spAutoFit/>
          </a:bodyPr>
          <a:lstStyle/>
          <a:p>
            <a:pPr lvl="1"/>
            <a:r>
              <a:rPr lang="en-US" b="1" dirty="0">
                <a:solidFill>
                  <a:srgbClr val="C00000"/>
                </a:solidFill>
                <a:latin typeface="Ink Free" panose="03080402000500000000" pitchFamily="66" charset="0"/>
              </a:rPr>
              <a:t>Subbasin Parameters</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Canopy</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Surface</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Loss</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Transform</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Baseflow</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Snowmelt</a:t>
            </a:r>
          </a:p>
          <a:p>
            <a:pPr marL="742950" lvl="1" indent="-285750">
              <a:buFont typeface="Arial" panose="020B0604020202020204" pitchFamily="34" charset="0"/>
              <a:buChar char="•"/>
            </a:pPr>
            <a:endParaRPr lang="en-US" b="1" dirty="0">
              <a:solidFill>
                <a:srgbClr val="C00000"/>
              </a:solidFill>
              <a:latin typeface="Ink Free" panose="03080402000500000000" pitchFamily="66" charset="0"/>
            </a:endParaRPr>
          </a:p>
          <a:p>
            <a:pPr lvl="1"/>
            <a:r>
              <a:rPr lang="en-US" b="1" dirty="0">
                <a:solidFill>
                  <a:srgbClr val="C00000"/>
                </a:solidFill>
                <a:latin typeface="Ink Free" panose="03080402000500000000" pitchFamily="66" charset="0"/>
              </a:rPr>
              <a:t>Reach Parameters</a:t>
            </a:r>
          </a:p>
          <a:p>
            <a:pPr marL="742950" lvl="1" indent="-285750">
              <a:buFont typeface="Arial" panose="020B0604020202020204" pitchFamily="34" charset="0"/>
              <a:buChar char="•"/>
            </a:pPr>
            <a:r>
              <a:rPr lang="en-US" b="1" dirty="0">
                <a:solidFill>
                  <a:srgbClr val="C00000"/>
                </a:solidFill>
                <a:latin typeface="Ink Free" panose="03080402000500000000" pitchFamily="66" charset="0"/>
              </a:rPr>
              <a:t>Routing</a:t>
            </a:r>
            <a:endParaRPr lang="en-US" sz="1200" b="1" dirty="0">
              <a:solidFill>
                <a:srgbClr val="114DC5"/>
              </a:solidFill>
            </a:endParaRPr>
          </a:p>
        </p:txBody>
      </p:sp>
    </p:spTree>
    <p:extLst>
      <p:ext uri="{BB962C8B-B14F-4D97-AF65-F5344CB8AC3E}">
        <p14:creationId xmlns:p14="http://schemas.microsoft.com/office/powerpoint/2010/main" val="3618835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076099" cy="3416320"/>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Characteristics are available on the </a:t>
            </a:r>
            <a:r>
              <a:rPr lang="en-US" i="1" dirty="0"/>
              <a:t>Stats</a:t>
            </a:r>
            <a:r>
              <a:rPr lang="en-US" dirty="0"/>
              <a:t> tab. When a characteristic is used in the expression, the characteristic value for a given feature (subbasin or reach element) is used in the calculation.</a:t>
            </a:r>
          </a:p>
          <a:p>
            <a:endParaRPr lang="en-US" dirty="0"/>
          </a:p>
          <a:p>
            <a:pPr marL="285750" indent="-285750">
              <a:buFont typeface="Arial" panose="020B0604020202020204" pitchFamily="34" charset="0"/>
              <a:buChar char="•"/>
            </a:pPr>
            <a:r>
              <a:rPr lang="en-US" dirty="0"/>
              <a:t>In the image to the right, </a:t>
            </a:r>
            <a:r>
              <a:rPr lang="en-US" dirty="0" err="1"/>
              <a:t>flowpath</a:t>
            </a:r>
            <a:r>
              <a:rPr lang="en-US" dirty="0"/>
              <a:t> lengths and slopes are used to estimate the time of concentration for each subbasin element in the basin model.</a:t>
            </a:r>
            <a:endParaRPr lang="en-US" sz="2000" dirty="0"/>
          </a:p>
        </p:txBody>
      </p:sp>
      <p:pic>
        <p:nvPicPr>
          <p:cNvPr id="4" name="Picture 3" descr="A screenshot of a social media post&#10;&#10;Description automatically generated">
            <a:extLst>
              <a:ext uri="{FF2B5EF4-FFF2-40B4-BE49-F238E27FC236}">
                <a16:creationId xmlns:a16="http://schemas.microsoft.com/office/drawing/2014/main" id="{90BDE207-3902-4252-9A53-BCCAA1DD4E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299" y="2034996"/>
            <a:ext cx="4305901" cy="4429743"/>
          </a:xfrm>
          <a:prstGeom prst="rect">
            <a:avLst/>
          </a:prstGeom>
        </p:spPr>
      </p:pic>
      <p:sp>
        <p:nvSpPr>
          <p:cNvPr id="3" name="Rectangle 2">
            <a:extLst>
              <a:ext uri="{FF2B5EF4-FFF2-40B4-BE49-F238E27FC236}">
                <a16:creationId xmlns:a16="http://schemas.microsoft.com/office/drawing/2014/main" id="{61B5F047-93B3-4010-1218-A18A276261D2}"/>
              </a:ext>
            </a:extLst>
          </p:cNvPr>
          <p:cNvSpPr/>
          <p:nvPr/>
        </p:nvSpPr>
        <p:spPr>
          <a:xfrm>
            <a:off x="4572000" y="2286000"/>
            <a:ext cx="1676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3725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382000" cy="646331"/>
          </a:xfrm>
          <a:prstGeom prst="rect">
            <a:avLst/>
          </a:prstGeom>
          <a:noFill/>
          <a:ln w="9525">
            <a:noFill/>
            <a:miter lim="800000"/>
            <a:headEnd/>
            <a:tailEnd/>
          </a:ln>
        </p:spPr>
        <p:txBody>
          <a:bodyPr wrap="square">
            <a:spAutoFit/>
          </a:bodyPr>
          <a:lstStyle/>
          <a:p>
            <a:r>
              <a:rPr lang="en-US" dirty="0"/>
              <a:t>When clicking “Calculate” within the </a:t>
            </a:r>
            <a:r>
              <a:rPr lang="en-US" i="1" dirty="0"/>
              <a:t>Expression Calculator</a:t>
            </a:r>
            <a:r>
              <a:rPr lang="en-US" dirty="0"/>
              <a:t>, the parameter estimates are computed and automatically populated in the Global Editor table. </a:t>
            </a:r>
            <a:endParaRPr lang="en-US" sz="2000" dirty="0"/>
          </a:p>
        </p:txBody>
      </p:sp>
      <p:pic>
        <p:nvPicPr>
          <p:cNvPr id="4" name="Picture 3" descr="A screenshot of a social media post&#10;&#10;Description automatically generated">
            <a:extLst>
              <a:ext uri="{FF2B5EF4-FFF2-40B4-BE49-F238E27FC236}">
                <a16:creationId xmlns:a16="http://schemas.microsoft.com/office/drawing/2014/main" id="{3C981213-2936-447D-8061-F97075788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557" y="2592874"/>
            <a:ext cx="6567718" cy="3449340"/>
          </a:xfrm>
          <a:prstGeom prst="rect">
            <a:avLst/>
          </a:prstGeom>
        </p:spPr>
      </p:pic>
    </p:spTree>
    <p:extLst>
      <p:ext uri="{BB962C8B-B14F-4D97-AF65-F5344CB8AC3E}">
        <p14:creationId xmlns:p14="http://schemas.microsoft.com/office/powerpoint/2010/main" val="40478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267200" cy="304698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In the </a:t>
            </a:r>
            <a:r>
              <a:rPr lang="en-US" i="1" dirty="0"/>
              <a:t>Expression Calculator</a:t>
            </a:r>
            <a:r>
              <a:rPr lang="en-US" dirty="0"/>
              <a:t>, </a:t>
            </a:r>
            <a:r>
              <a:rPr lang="en-US" u="sng" dirty="0"/>
              <a:t>in addition to basin characteristics, grids can also be used as variables</a:t>
            </a:r>
            <a:r>
              <a:rPr lang="en-US" dirty="0"/>
              <a:t> if they have been previously imported into HEC-HMS. </a:t>
            </a:r>
          </a:p>
          <a:p>
            <a:pPr marL="285750" indent="-285750">
              <a:buFont typeface="Arial" panose="020B0604020202020204" pitchFamily="34" charset="0"/>
              <a:buChar char="•"/>
            </a:pPr>
            <a:r>
              <a:rPr lang="en-US" dirty="0"/>
              <a:t>Grids are available from the </a:t>
            </a:r>
            <a:r>
              <a:rPr lang="en-US" i="1" dirty="0"/>
              <a:t>Grids </a:t>
            </a:r>
            <a:r>
              <a:rPr lang="en-US" dirty="0"/>
              <a:t>tab. When a grid is included in the expression, a zonal average value of the feature on the grid is used in the calculation.</a:t>
            </a:r>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3"/>
          <a:stretch>
            <a:fillRect/>
          </a:stretch>
        </p:blipFill>
        <p:spPr>
          <a:xfrm>
            <a:off x="4572000" y="1956019"/>
            <a:ext cx="4329421" cy="4457700"/>
          </a:xfrm>
          <a:prstGeom prst="rect">
            <a:avLst/>
          </a:prstGeom>
        </p:spPr>
      </p:pic>
    </p:spTree>
    <p:extLst>
      <p:ext uri="{BB962C8B-B14F-4D97-AF65-F5344CB8AC3E}">
        <p14:creationId xmlns:p14="http://schemas.microsoft.com/office/powerpoint/2010/main" val="1345210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Gridded Soil Data</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828800"/>
            <a:ext cx="4267200" cy="5262979"/>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b="1" dirty="0"/>
              <a:t>Percent Impervious: </a:t>
            </a:r>
            <a:r>
              <a:rPr lang="en-US" dirty="0"/>
              <a:t>Urban Imperviousness gridded products are hosted by the Multi-Resolution Land Characteristics Consortium</a:t>
            </a:r>
          </a:p>
          <a:p>
            <a:pPr marL="742950" lvl="1" indent="-285750">
              <a:buFont typeface="Arial" panose="020B0604020202020204" pitchFamily="34" charset="0"/>
              <a:buChar char="•"/>
            </a:pPr>
            <a:r>
              <a:rPr lang="en-US" dirty="0">
                <a:hlinkClick r:id="rId3"/>
              </a:rPr>
              <a:t>https://www.mrlc.gov/data</a:t>
            </a:r>
            <a:endParaRPr lang="en-US" dirty="0"/>
          </a:p>
          <a:p>
            <a:pPr marL="285750" indent="-285750">
              <a:buFont typeface="Arial" panose="020B0604020202020204" pitchFamily="34" charset="0"/>
              <a:buChar char="•"/>
            </a:pPr>
            <a:r>
              <a:rPr lang="en-US" b="1" dirty="0"/>
              <a:t>Percolation Rate:</a:t>
            </a:r>
            <a:r>
              <a:rPr lang="en-US" dirty="0"/>
              <a:t> Rawls et al 1982 relates hydraulic conductivity to soil textures</a:t>
            </a:r>
          </a:p>
          <a:p>
            <a:pPr marL="742950" lvl="1" indent="-285750">
              <a:buFont typeface="Arial" panose="020B0604020202020204" pitchFamily="34" charset="0"/>
              <a:buChar char="•"/>
            </a:pPr>
            <a:r>
              <a:rPr lang="en-US" dirty="0">
                <a:hlinkClick r:id="rId4"/>
              </a:rPr>
              <a:t>https://hrsl.ba.ars.usda.gov/SPAW/Help/Article.htm</a:t>
            </a:r>
            <a:endParaRPr lang="en-US" dirty="0"/>
          </a:p>
          <a:p>
            <a:pPr marL="742950" lvl="1" indent="-285750">
              <a:buFont typeface="Arial" panose="020B0604020202020204" pitchFamily="34" charset="0"/>
              <a:buChar char="•"/>
            </a:pPr>
            <a:r>
              <a:rPr lang="en-US" dirty="0">
                <a:hlinkClick r:id="rId5"/>
              </a:rPr>
              <a:t>SSURGO</a:t>
            </a:r>
            <a:r>
              <a:rPr lang="en-US" dirty="0"/>
              <a:t> database contains soil survey map data</a:t>
            </a:r>
          </a:p>
          <a:p>
            <a:pPr marL="285750" indent="-285750">
              <a:buFont typeface="Arial" panose="020B0604020202020204" pitchFamily="34" charset="0"/>
              <a:buChar char="•"/>
            </a:pPr>
            <a:r>
              <a:rPr lang="en-US" b="1" dirty="0"/>
              <a:t>Moisture Deficit: </a:t>
            </a:r>
            <a:r>
              <a:rPr lang="en-US" dirty="0"/>
              <a:t>soil texture and its associated effective porosity and wilting point can be used to estimate the maximum deficit</a:t>
            </a:r>
          </a:p>
          <a:p>
            <a:pPr marL="742950" lvl="1" indent="-285750">
              <a:buFont typeface="Arial" panose="020B0604020202020204" pitchFamily="34" charset="0"/>
              <a:buChar char="•"/>
            </a:pPr>
            <a:r>
              <a:rPr lang="en-US" dirty="0">
                <a:hlinkClick r:id="rId6"/>
              </a:rPr>
              <a:t>Loss Workshop</a:t>
            </a:r>
            <a:endParaRPr lang="en-US" dirty="0"/>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7"/>
          <a:stretch>
            <a:fillRect/>
          </a:stretch>
        </p:blipFill>
        <p:spPr>
          <a:xfrm>
            <a:off x="4572000" y="1905000"/>
            <a:ext cx="4329421" cy="4457700"/>
          </a:xfrm>
          <a:prstGeom prst="rect">
            <a:avLst/>
          </a:prstGeom>
        </p:spPr>
      </p:pic>
    </p:spTree>
    <p:extLst>
      <p:ext uri="{BB962C8B-B14F-4D97-AF65-F5344CB8AC3E}">
        <p14:creationId xmlns:p14="http://schemas.microsoft.com/office/powerpoint/2010/main" val="2074629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5444035" y="2032337"/>
            <a:ext cx="3422437" cy="1015663"/>
          </a:xfrm>
          <a:prstGeom prst="rect">
            <a:avLst/>
          </a:prstGeom>
          <a:noFill/>
          <a:ln w="9525">
            <a:noFill/>
            <a:miter lim="800000"/>
            <a:headEnd/>
            <a:tailEnd/>
          </a:ln>
        </p:spPr>
        <p:txBody>
          <a:bodyPr wrap="square">
            <a:spAutoFit/>
          </a:bodyPr>
          <a:lstStyle/>
          <a:p>
            <a:pPr>
              <a:spcBef>
                <a:spcPct val="50000"/>
              </a:spcBef>
            </a:pPr>
            <a:r>
              <a:rPr lang="en-US" sz="2000" dirty="0"/>
              <a:t>Geospatial subbasin characteristics can be computed within HEC-HMS.</a:t>
            </a:r>
          </a:p>
        </p:txBody>
      </p:sp>
      <p:pic>
        <p:nvPicPr>
          <p:cNvPr id="7" name="Picture 6">
            <a:extLst>
              <a:ext uri="{FF2B5EF4-FFF2-40B4-BE49-F238E27FC236}">
                <a16:creationId xmlns:a16="http://schemas.microsoft.com/office/drawing/2014/main" id="{D5C29010-81BE-4FDB-93FA-A0FBFC90ECBB}"/>
              </a:ext>
            </a:extLst>
          </p:cNvPr>
          <p:cNvPicPr>
            <a:picLocks noChangeAspect="1"/>
          </p:cNvPicPr>
          <p:nvPr/>
        </p:nvPicPr>
        <p:blipFill rotWithShape="1">
          <a:blip r:embed="rId3">
            <a:extLst>
              <a:ext uri="{28A0092B-C50C-407E-A947-70E740481C1C}">
                <a14:useLocalDpi xmlns:a14="http://schemas.microsoft.com/office/drawing/2010/main" val="0"/>
              </a:ext>
            </a:extLst>
          </a:blip>
          <a:srcRect t="5229"/>
          <a:stretch/>
        </p:blipFill>
        <p:spPr>
          <a:xfrm>
            <a:off x="304800" y="2028183"/>
            <a:ext cx="4807163" cy="414401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5334000" y="1884947"/>
            <a:ext cx="3555076" cy="3939540"/>
          </a:xfrm>
          <a:prstGeom prst="rect">
            <a:avLst/>
          </a:prstGeom>
          <a:noFill/>
          <a:ln w="9525">
            <a:noFill/>
            <a:miter lim="800000"/>
            <a:headEnd/>
            <a:tailEnd/>
          </a:ln>
        </p:spPr>
        <p:txBody>
          <a:bodyPr wrap="square">
            <a:spAutoFit/>
          </a:bodyPr>
          <a:lstStyle/>
          <a:p>
            <a:pPr>
              <a:spcBef>
                <a:spcPct val="50000"/>
              </a:spcBef>
            </a:pPr>
            <a:r>
              <a:rPr lang="en-US" sz="2000" dirty="0"/>
              <a:t>Before subbasin characteristics are available:</a:t>
            </a:r>
          </a:p>
          <a:p>
            <a:pPr marL="457200" indent="-457200">
              <a:spcBef>
                <a:spcPct val="50000"/>
              </a:spcBef>
              <a:buFont typeface="+mj-lt"/>
              <a:buAutoNum type="arabicPeriod"/>
            </a:pPr>
            <a:r>
              <a:rPr lang="en-US" sz="2000" dirty="0"/>
              <a:t>The basin model must have georeferenced subbasins</a:t>
            </a:r>
          </a:p>
          <a:p>
            <a:pPr marL="457200" indent="-457200">
              <a:spcBef>
                <a:spcPct val="50000"/>
              </a:spcBef>
              <a:buFont typeface="+mj-lt"/>
              <a:buAutoNum type="arabicPeriod"/>
            </a:pPr>
            <a:r>
              <a:rPr lang="en-US" sz="2000" dirty="0"/>
              <a:t>The GIS | Preprocess Drainage steps must be computed. </a:t>
            </a:r>
          </a:p>
          <a:p>
            <a:pPr marL="457200" indent="-457200">
              <a:spcBef>
                <a:spcPct val="50000"/>
              </a:spcBef>
              <a:buFont typeface="+mj-lt"/>
              <a:buAutoNum type="arabicPeriod"/>
            </a:pPr>
            <a:r>
              <a:rPr lang="en-US" sz="2000" dirty="0"/>
              <a:t>Also recommend you Preprocess Sinks before computing the longest flow path</a:t>
            </a:r>
          </a:p>
        </p:txBody>
      </p:sp>
      <p:pic>
        <p:nvPicPr>
          <p:cNvPr id="2" name="Picture 1">
            <a:extLst>
              <a:ext uri="{FF2B5EF4-FFF2-40B4-BE49-F238E27FC236}">
                <a16:creationId xmlns:a16="http://schemas.microsoft.com/office/drawing/2014/main" id="{8B899556-8566-4D00-B09B-A097D71C5E76}"/>
              </a:ext>
            </a:extLst>
          </p:cNvPr>
          <p:cNvPicPr>
            <a:picLocks noChangeAspect="1"/>
          </p:cNvPicPr>
          <p:nvPr/>
        </p:nvPicPr>
        <p:blipFill rotWithShape="1">
          <a:blip r:embed="rId3"/>
          <a:srcRect t="5357"/>
          <a:stretch/>
        </p:blipFill>
        <p:spPr>
          <a:xfrm>
            <a:off x="278185" y="1981200"/>
            <a:ext cx="4853539" cy="4038600"/>
          </a:xfrm>
          <a:prstGeom prst="rect">
            <a:avLst/>
          </a:prstGeom>
        </p:spPr>
      </p:pic>
    </p:spTree>
    <p:extLst>
      <p:ext uri="{BB962C8B-B14F-4D97-AF65-F5344CB8AC3E}">
        <p14:creationId xmlns:p14="http://schemas.microsoft.com/office/powerpoint/2010/main" val="2902352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24051" y="4648200"/>
            <a:ext cx="4247949" cy="1754326"/>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Longest </a:t>
            </a:r>
            <a:r>
              <a:rPr lang="en-US" dirty="0" err="1"/>
              <a:t>Flowpath</a:t>
            </a:r>
            <a:r>
              <a:rPr lang="en-US" dirty="0"/>
              <a:t> Length</a:t>
            </a:r>
          </a:p>
          <a:p>
            <a:pPr marL="285750" indent="-285750">
              <a:buFont typeface="Arial" panose="020B0604020202020204" pitchFamily="34" charset="0"/>
              <a:buChar char="•"/>
            </a:pPr>
            <a:r>
              <a:rPr lang="en-US" dirty="0"/>
              <a:t>Longest </a:t>
            </a:r>
            <a:r>
              <a:rPr lang="en-US" dirty="0" err="1"/>
              <a:t>Flowpath</a:t>
            </a:r>
            <a:r>
              <a:rPr lang="en-US" dirty="0"/>
              <a:t> Slope</a:t>
            </a:r>
          </a:p>
          <a:p>
            <a:pPr marL="285750" indent="-285750">
              <a:buFont typeface="Arial" panose="020B0604020202020204" pitchFamily="34" charset="0"/>
              <a:buChar char="•"/>
            </a:pPr>
            <a:r>
              <a:rPr lang="en-US" dirty="0"/>
              <a:t>Centroidal </a:t>
            </a:r>
            <a:r>
              <a:rPr lang="en-US" dirty="0" err="1"/>
              <a:t>Flowpath</a:t>
            </a:r>
            <a:r>
              <a:rPr lang="en-US" dirty="0"/>
              <a:t> Length</a:t>
            </a:r>
          </a:p>
          <a:p>
            <a:pPr marL="285750" indent="-285750">
              <a:buFont typeface="Arial" panose="020B0604020202020204" pitchFamily="34" charset="0"/>
              <a:buChar char="•"/>
            </a:pPr>
            <a:r>
              <a:rPr lang="en-US" dirty="0"/>
              <a:t>Centroidal </a:t>
            </a:r>
            <a:r>
              <a:rPr lang="en-US" dirty="0" err="1"/>
              <a:t>Flowpath</a:t>
            </a:r>
            <a:r>
              <a:rPr lang="en-US" dirty="0"/>
              <a:t> Slope</a:t>
            </a:r>
          </a:p>
          <a:p>
            <a:pPr marL="285750" indent="-285750">
              <a:buFont typeface="Arial" panose="020B0604020202020204" pitchFamily="34" charset="0"/>
              <a:buChar char="•"/>
            </a:pPr>
            <a:r>
              <a:rPr lang="en-US" dirty="0"/>
              <a:t>10-85 </a:t>
            </a:r>
            <a:r>
              <a:rPr lang="en-US" dirty="0" err="1"/>
              <a:t>Flowpath</a:t>
            </a:r>
            <a:r>
              <a:rPr lang="en-US" dirty="0"/>
              <a:t> Length</a:t>
            </a:r>
          </a:p>
          <a:p>
            <a:pPr marL="285750" indent="-285750">
              <a:buFont typeface="Arial" panose="020B0604020202020204" pitchFamily="34" charset="0"/>
              <a:buChar char="•"/>
            </a:pPr>
            <a:r>
              <a:rPr lang="en-US" dirty="0"/>
              <a:t>10-85 Slope</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a:blip r:embed="rId3"/>
          <a:stretch>
            <a:fillRect/>
          </a:stretch>
        </p:blipFill>
        <p:spPr>
          <a:xfrm>
            <a:off x="440635" y="1905000"/>
            <a:ext cx="8090836" cy="2592141"/>
          </a:xfrm>
          <a:prstGeom prst="rect">
            <a:avLst/>
          </a:prstGeom>
          <a:ln>
            <a:solidFill>
              <a:schemeClr val="tx1"/>
            </a:solidFill>
          </a:ln>
        </p:spPr>
      </p:pic>
      <p:sp>
        <p:nvSpPr>
          <p:cNvPr id="8" name="Text Box 5">
            <a:extLst>
              <a:ext uri="{FF2B5EF4-FFF2-40B4-BE49-F238E27FC236}">
                <a16:creationId xmlns:a16="http://schemas.microsoft.com/office/drawing/2014/main" id="{04BE6696-6A10-43B0-86D8-63B85F8C8823}"/>
              </a:ext>
            </a:extLst>
          </p:cNvPr>
          <p:cNvSpPr txBox="1">
            <a:spLocks noChangeArrowheads="1"/>
          </p:cNvSpPr>
          <p:nvPr/>
        </p:nvSpPr>
        <p:spPr bwMode="auto">
          <a:xfrm>
            <a:off x="3524451" y="4643554"/>
            <a:ext cx="4267200" cy="147732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Basin Slope</a:t>
            </a:r>
          </a:p>
          <a:p>
            <a:pPr marL="285750" indent="-285750">
              <a:buFont typeface="Arial" panose="020B0604020202020204" pitchFamily="34" charset="0"/>
              <a:buChar char="•"/>
            </a:pPr>
            <a:r>
              <a:rPr lang="en-US" dirty="0"/>
              <a:t>Basin Relief</a:t>
            </a:r>
          </a:p>
          <a:p>
            <a:pPr marL="285750" indent="-285750">
              <a:buFont typeface="Arial" panose="020B0604020202020204" pitchFamily="34" charset="0"/>
              <a:buChar char="•"/>
            </a:pPr>
            <a:r>
              <a:rPr lang="en-US" dirty="0"/>
              <a:t>Relief Ratio</a:t>
            </a:r>
          </a:p>
          <a:p>
            <a:pPr marL="285750" indent="-285750">
              <a:buFont typeface="Arial" panose="020B0604020202020204" pitchFamily="34" charset="0"/>
              <a:buChar char="•"/>
            </a:pPr>
            <a:r>
              <a:rPr lang="en-US" dirty="0"/>
              <a:t>Elongation Ratio</a:t>
            </a:r>
          </a:p>
          <a:p>
            <a:pPr marL="285750" indent="-285750">
              <a:buFont typeface="Arial" panose="020B0604020202020204" pitchFamily="34" charset="0"/>
              <a:buChar char="•"/>
            </a:pPr>
            <a:r>
              <a:rPr lang="en-US" dirty="0"/>
              <a:t>Drainage Density</a:t>
            </a:r>
          </a:p>
        </p:txBody>
      </p:sp>
    </p:spTree>
    <p:extLst>
      <p:ext uri="{BB962C8B-B14F-4D97-AF65-F5344CB8AC3E}">
        <p14:creationId xmlns:p14="http://schemas.microsoft.com/office/powerpoint/2010/main" val="2317125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3046988"/>
          </a:xfrm>
          <a:prstGeom prst="rect">
            <a:avLst/>
          </a:prstGeom>
          <a:noFill/>
          <a:ln w="9525">
            <a:noFill/>
            <a:miter lim="800000"/>
            <a:headEnd/>
            <a:tailEnd/>
          </a:ln>
        </p:spPr>
        <p:txBody>
          <a:bodyPr wrap="square">
            <a:spAutoFit/>
          </a:bodyPr>
          <a:lstStyle/>
          <a:p>
            <a:r>
              <a:rPr lang="en-US" sz="1600" b="1" dirty="0"/>
              <a:t>Longest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longest </a:t>
            </a:r>
            <a:r>
              <a:rPr lang="en-US" sz="1600" dirty="0" err="1"/>
              <a:t>flowpath</a:t>
            </a:r>
            <a:r>
              <a:rPr lang="en-US" sz="1600" dirty="0"/>
              <a:t> extends from the </a:t>
            </a:r>
            <a:r>
              <a:rPr lang="en-US" sz="1600" dirty="0" err="1"/>
              <a:t>subbasin</a:t>
            </a:r>
            <a:r>
              <a:rPr lang="en-US" sz="1600" dirty="0"/>
              <a:t> outlet to the most hydraulically-remote point upstream. Longest </a:t>
            </a:r>
            <a:r>
              <a:rPr lang="en-US" sz="1600" dirty="0" err="1"/>
              <a:t>flowpath</a:t>
            </a:r>
            <a:r>
              <a:rPr lang="en-US" sz="1600" dirty="0"/>
              <a:t> length is significant in that it is typically used to determine the time of concentration for a watershed.</a:t>
            </a:r>
          </a:p>
          <a:p>
            <a:endParaRPr lang="en-US" sz="1600" dirty="0"/>
          </a:p>
          <a:p>
            <a:pPr marL="285750" indent="-285750">
              <a:buFont typeface="Arial" panose="020B0604020202020204" pitchFamily="34" charset="0"/>
              <a:buChar char="•"/>
            </a:pPr>
            <a:r>
              <a:rPr lang="en-US" sz="1600" dirty="0"/>
              <a:t>The longest </a:t>
            </a:r>
            <a:r>
              <a:rPr lang="en-US" sz="1600" dirty="0" err="1"/>
              <a:t>flowpath</a:t>
            </a:r>
            <a:r>
              <a:rPr lang="en-US" sz="1600" dirty="0"/>
              <a:t> slope is the elevation difference of the most hydraulically-remote point and the subbasin outlet point divided by the longest </a:t>
            </a:r>
            <a:r>
              <a:rPr lang="en-US" sz="1600" dirty="0" err="1"/>
              <a:t>flowpath</a:t>
            </a:r>
            <a:r>
              <a:rPr lang="en-US" sz="1600" dirty="0"/>
              <a:t> length. </a:t>
            </a:r>
          </a:p>
          <a:p>
            <a:endParaRPr lang="en-US" sz="1600" dirty="0"/>
          </a:p>
          <a:p>
            <a:r>
              <a:rPr lang="en-US" sz="1600" i="1" dirty="0" err="1"/>
              <a:t>LongestFlowpathSlope</a:t>
            </a:r>
            <a:r>
              <a:rPr lang="en-US" sz="1600" i="1" dirty="0"/>
              <a:t> = (</a:t>
            </a:r>
            <a:r>
              <a:rPr lang="en-US" sz="1600" i="1" dirty="0" err="1"/>
              <a:t>UpstreamElevation</a:t>
            </a:r>
            <a:r>
              <a:rPr lang="en-US" sz="1600" i="1" dirty="0"/>
              <a:t> – </a:t>
            </a:r>
          </a:p>
          <a:p>
            <a:r>
              <a:rPr lang="en-US" sz="1600" i="1" dirty="0" err="1"/>
              <a:t>OutletElevation</a:t>
            </a:r>
            <a:r>
              <a:rPr lang="en-US" sz="1600" i="1" dirty="0"/>
              <a:t>) / </a:t>
            </a:r>
            <a:r>
              <a:rPr lang="en-US" sz="1600" i="1" dirty="0" err="1"/>
              <a:t>LongestFlowpathLength</a:t>
            </a:r>
            <a:endParaRPr lang="en-US" sz="1600" i="1" dirty="0"/>
          </a:p>
          <a:p>
            <a:pPr lvl="1"/>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1295400" y="5651061"/>
            <a:ext cx="1447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16909F9-9B76-01E8-427E-2ECC0EDF18D9}"/>
              </a:ext>
            </a:extLst>
          </p:cNvPr>
          <p:cNvSpPr txBox="1"/>
          <p:nvPr/>
        </p:nvSpPr>
        <p:spPr>
          <a:xfrm>
            <a:off x="5660821" y="4172694"/>
            <a:ext cx="3429000" cy="1200329"/>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Travel time computations</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USGS regression equations</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Lag computations</a:t>
            </a:r>
          </a:p>
        </p:txBody>
      </p:sp>
    </p:spTree>
    <p:extLst>
      <p:ext uri="{BB962C8B-B14F-4D97-AF65-F5344CB8AC3E}">
        <p14:creationId xmlns:p14="http://schemas.microsoft.com/office/powerpoint/2010/main" val="372244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856372"/>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554204"/>
            <a:ext cx="3810000" cy="3908762"/>
          </a:xfrm>
          <a:prstGeom prst="rect">
            <a:avLst/>
          </a:prstGeom>
          <a:noFill/>
          <a:ln w="9525">
            <a:noFill/>
            <a:miter lim="800000"/>
            <a:headEnd/>
            <a:tailEnd/>
          </a:ln>
        </p:spPr>
        <p:txBody>
          <a:bodyPr wrap="square">
            <a:spAutoFit/>
          </a:bodyPr>
          <a:lstStyle/>
          <a:p>
            <a:r>
              <a:rPr lang="en-US" sz="1600" b="1" dirty="0"/>
              <a:t>Centroidal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centroidal </a:t>
            </a:r>
            <a:r>
              <a:rPr lang="en-US" sz="1600" dirty="0" err="1"/>
              <a:t>flowpath</a:t>
            </a:r>
            <a:r>
              <a:rPr lang="en-US" sz="1600" dirty="0"/>
              <a:t> is a subset of longest </a:t>
            </a:r>
            <a:r>
              <a:rPr lang="en-US" sz="1600" dirty="0" err="1"/>
              <a:t>flowpath</a:t>
            </a:r>
            <a:r>
              <a:rPr lang="en-US" sz="1600" dirty="0"/>
              <a:t>.</a:t>
            </a:r>
          </a:p>
          <a:p>
            <a:pPr marL="285750" indent="-285750">
              <a:buFont typeface="Arial" panose="020B0604020202020204" pitchFamily="34" charset="0"/>
              <a:buChar char="•"/>
            </a:pPr>
            <a:r>
              <a:rPr lang="en-US" sz="1600" dirty="0"/>
              <a:t>It begins at the subbasin outlet and extends upstream along the longest </a:t>
            </a:r>
            <a:r>
              <a:rPr lang="en-US" sz="1600" dirty="0" err="1"/>
              <a:t>flowpath</a:t>
            </a:r>
            <a:r>
              <a:rPr lang="en-US" sz="1600" dirty="0"/>
              <a:t> until it reaches the point along the longest </a:t>
            </a:r>
            <a:r>
              <a:rPr lang="en-US" sz="1600" dirty="0" err="1"/>
              <a:t>flowpath</a:t>
            </a:r>
            <a:r>
              <a:rPr lang="en-US" sz="1600" dirty="0"/>
              <a:t> that is nearest to the subbasin centroid.</a:t>
            </a:r>
          </a:p>
          <a:p>
            <a:endParaRPr lang="en-US" sz="1600" dirty="0"/>
          </a:p>
          <a:p>
            <a:r>
              <a:rPr lang="en-US" sz="1400" i="1" dirty="0" err="1"/>
              <a:t>CentroidalFlowpathSlope</a:t>
            </a:r>
            <a:r>
              <a:rPr lang="en-US" sz="1400" i="1" dirty="0"/>
              <a:t> = </a:t>
            </a:r>
          </a:p>
          <a:p>
            <a:r>
              <a:rPr lang="en-US" sz="1400" i="1" dirty="0"/>
              <a:t>(</a:t>
            </a:r>
            <a:r>
              <a:rPr lang="en-US" sz="1400" i="1" dirty="0" err="1"/>
              <a:t>UpstreamElevation</a:t>
            </a:r>
            <a:r>
              <a:rPr lang="en-US" sz="1400" i="1" dirty="0"/>
              <a:t> – </a:t>
            </a:r>
          </a:p>
          <a:p>
            <a:r>
              <a:rPr lang="en-US" sz="1400" i="1" dirty="0" err="1"/>
              <a:t>OutletElevation</a:t>
            </a:r>
            <a:r>
              <a:rPr lang="en-US" sz="1400" i="1" dirty="0"/>
              <a:t>) / </a:t>
            </a:r>
          </a:p>
          <a:p>
            <a:r>
              <a:rPr lang="en-US" sz="1400" i="1" dirty="0" err="1"/>
              <a:t>CentroidalFlowpathLength</a:t>
            </a:r>
            <a:endParaRPr lang="en-US" sz="1400" i="1" dirty="0"/>
          </a:p>
          <a:p>
            <a:endParaRPr lang="en-US" sz="1600" dirty="0"/>
          </a:p>
          <a:p>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2743200" y="5638800"/>
            <a:ext cx="1600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1799560D-5446-4C17-A983-687BDFEA35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1633511"/>
            <a:ext cx="3673856" cy="3657600"/>
          </a:xfrm>
          <a:prstGeom prst="rect">
            <a:avLst/>
          </a:prstGeom>
          <a:ln>
            <a:solidFill>
              <a:schemeClr val="tx1"/>
            </a:solidFill>
          </a:ln>
        </p:spPr>
      </p:pic>
      <p:sp>
        <p:nvSpPr>
          <p:cNvPr id="5" name="TextBox 4">
            <a:extLst>
              <a:ext uri="{FF2B5EF4-FFF2-40B4-BE49-F238E27FC236}">
                <a16:creationId xmlns:a16="http://schemas.microsoft.com/office/drawing/2014/main" id="{9E3324D2-398D-4CFC-2532-F4E624FD1B7F}"/>
              </a:ext>
            </a:extLst>
          </p:cNvPr>
          <p:cNvSpPr txBox="1"/>
          <p:nvPr/>
        </p:nvSpPr>
        <p:spPr>
          <a:xfrm>
            <a:off x="2506472" y="4029869"/>
            <a:ext cx="3429000" cy="1477328"/>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Variable Clark</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USGS regression</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TR-55 method</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Lag computations</a:t>
            </a:r>
            <a:endParaRPr lang="en-US" sz="1800" b="1" dirty="0">
              <a:solidFill>
                <a:srgbClr val="C00000"/>
              </a:solidFill>
              <a:latin typeface="Ink Free" panose="03080402000500000000" pitchFamily="66" charset="0"/>
            </a:endParaRPr>
          </a:p>
        </p:txBody>
      </p:sp>
    </p:spTree>
    <p:extLst>
      <p:ext uri="{BB962C8B-B14F-4D97-AF65-F5344CB8AC3E}">
        <p14:creationId xmlns:p14="http://schemas.microsoft.com/office/powerpoint/2010/main" val="644145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28558" y="878573"/>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610567"/>
            <a:ext cx="3810000" cy="3447098"/>
          </a:xfrm>
          <a:prstGeom prst="rect">
            <a:avLst/>
          </a:prstGeom>
          <a:noFill/>
          <a:ln w="9525">
            <a:noFill/>
            <a:miter lim="800000"/>
            <a:headEnd/>
            <a:tailEnd/>
          </a:ln>
        </p:spPr>
        <p:txBody>
          <a:bodyPr wrap="square">
            <a:spAutoFit/>
          </a:bodyPr>
          <a:lstStyle/>
          <a:p>
            <a:r>
              <a:rPr lang="en-US" sz="1600" b="1" dirty="0"/>
              <a:t>10-85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10-85 </a:t>
            </a:r>
            <a:r>
              <a:rPr lang="en-US" sz="1600" dirty="0" err="1"/>
              <a:t>flowpath</a:t>
            </a:r>
            <a:r>
              <a:rPr lang="en-US" sz="1600" dirty="0"/>
              <a:t> is also a subset of longest </a:t>
            </a:r>
            <a:r>
              <a:rPr lang="en-US" sz="1600" dirty="0" err="1"/>
              <a:t>flowpath</a:t>
            </a:r>
            <a:r>
              <a:rPr lang="en-US" sz="1600" dirty="0"/>
              <a:t>. </a:t>
            </a:r>
          </a:p>
          <a:p>
            <a:pPr marL="285750" indent="-285750">
              <a:buFont typeface="Arial" panose="020B0604020202020204" pitchFamily="34" charset="0"/>
              <a:buChar char="•"/>
            </a:pPr>
            <a:r>
              <a:rPr lang="en-US" sz="1600" dirty="0"/>
              <a:t>The 10-85 </a:t>
            </a:r>
            <a:r>
              <a:rPr lang="en-US" sz="1600" dirty="0" err="1"/>
              <a:t>flowpath</a:t>
            </a:r>
            <a:r>
              <a:rPr lang="en-US" sz="1600" dirty="0"/>
              <a:t> begins at a point representing ten percent of the total length of the longest </a:t>
            </a:r>
            <a:r>
              <a:rPr lang="en-US" sz="1600" dirty="0" err="1"/>
              <a:t>flowpath</a:t>
            </a:r>
            <a:r>
              <a:rPr lang="en-US" sz="1600" dirty="0"/>
              <a:t> and ends at a point representing eighty-five percent of the total length. </a:t>
            </a:r>
          </a:p>
          <a:p>
            <a:endParaRPr lang="en-US" sz="1600" dirty="0"/>
          </a:p>
          <a:p>
            <a:r>
              <a:rPr lang="en-US" sz="1400" i="1" dirty="0"/>
              <a:t>10_85FlowpathSlope = </a:t>
            </a:r>
          </a:p>
          <a:p>
            <a:r>
              <a:rPr lang="en-US" sz="1400" i="1" dirty="0"/>
              <a:t>(85Elevation – 10Elevation) / 10_85FlowpathLength</a:t>
            </a:r>
          </a:p>
          <a:p>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574140" y="5581773"/>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4294641" y="5646834"/>
            <a:ext cx="1267959"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0B138617-09C8-4E26-9DAA-B57C4D904E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1762914"/>
            <a:ext cx="3962400" cy="3714750"/>
          </a:xfrm>
          <a:prstGeom prst="rect">
            <a:avLst/>
          </a:prstGeom>
          <a:ln>
            <a:solidFill>
              <a:schemeClr val="tx1"/>
            </a:solidFill>
          </a:ln>
        </p:spPr>
      </p:pic>
      <p:sp>
        <p:nvSpPr>
          <p:cNvPr id="7" name="TextBox 6">
            <a:extLst>
              <a:ext uri="{FF2B5EF4-FFF2-40B4-BE49-F238E27FC236}">
                <a16:creationId xmlns:a16="http://schemas.microsoft.com/office/drawing/2014/main" id="{E8E7833A-B353-3C8C-D5BD-976911E6285F}"/>
              </a:ext>
            </a:extLst>
          </p:cNvPr>
          <p:cNvSpPr txBox="1"/>
          <p:nvPr/>
        </p:nvSpPr>
        <p:spPr>
          <a:xfrm>
            <a:off x="2580141" y="4299520"/>
            <a:ext cx="3429000" cy="1200329"/>
          </a:xfrm>
          <a:prstGeom prst="rect">
            <a:avLst/>
          </a:prstGeom>
          <a:noFill/>
        </p:spPr>
        <p:txBody>
          <a:bodyPr wrap="square">
            <a:spAutoFit/>
          </a:bodyPr>
          <a:lstStyle/>
          <a:p>
            <a:r>
              <a:rPr lang="en-US" sz="1800" b="1" dirty="0">
                <a:solidFill>
                  <a:srgbClr val="C00000"/>
                </a:solidFill>
                <a:latin typeface="Ink Free" panose="03080402000500000000" pitchFamily="66" charset="0"/>
              </a:rPr>
              <a:t>Used for:</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Variable Clark</a:t>
            </a:r>
          </a:p>
          <a:p>
            <a:pPr marL="285750" indent="-285750">
              <a:buFont typeface="Arial" panose="020B0604020202020204" pitchFamily="34" charset="0"/>
              <a:buChar char="•"/>
            </a:pPr>
            <a:r>
              <a:rPr lang="en-US" b="1" dirty="0">
                <a:solidFill>
                  <a:srgbClr val="C00000"/>
                </a:solidFill>
                <a:latin typeface="Ink Free" panose="03080402000500000000" pitchFamily="66" charset="0"/>
              </a:rPr>
              <a:t>USGS regression</a:t>
            </a:r>
          </a:p>
          <a:p>
            <a:pPr marL="285750" indent="-285750">
              <a:buFont typeface="Arial" panose="020B0604020202020204" pitchFamily="34" charset="0"/>
              <a:buChar char="•"/>
            </a:pPr>
            <a:r>
              <a:rPr lang="en-US" sz="1800" b="1" dirty="0">
                <a:solidFill>
                  <a:srgbClr val="C00000"/>
                </a:solidFill>
                <a:latin typeface="Ink Free" panose="03080402000500000000" pitchFamily="66" charset="0"/>
              </a:rPr>
              <a:t>TR-55 method</a:t>
            </a:r>
          </a:p>
        </p:txBody>
      </p:sp>
    </p:spTree>
    <p:extLst>
      <p:ext uri="{BB962C8B-B14F-4D97-AF65-F5344CB8AC3E}">
        <p14:creationId xmlns:p14="http://schemas.microsoft.com/office/powerpoint/2010/main" val="848150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10000" cy="923330"/>
          </a:xfrm>
          <a:prstGeom prst="rect">
            <a:avLst/>
          </a:prstGeom>
          <a:noFill/>
          <a:ln w="9525">
            <a:noFill/>
            <a:miter lim="800000"/>
            <a:headEnd/>
            <a:tailEnd/>
          </a:ln>
        </p:spPr>
        <p:txBody>
          <a:bodyPr wrap="square">
            <a:spAutoFit/>
          </a:bodyPr>
          <a:lstStyle/>
          <a:p>
            <a:r>
              <a:rPr lang="en-US" b="1" dirty="0"/>
              <a:t>Why do we have different length and slope calculations?</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1295401" y="5646834"/>
            <a:ext cx="4267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4" name="Picture 3">
            <a:extLst>
              <a:ext uri="{FF2B5EF4-FFF2-40B4-BE49-F238E27FC236}">
                <a16:creationId xmlns:a16="http://schemas.microsoft.com/office/drawing/2014/main" id="{827E8DF1-4414-4013-8713-E6D02B0915BD}"/>
              </a:ext>
            </a:extLst>
          </p:cNvPr>
          <p:cNvPicPr>
            <a:picLocks noChangeAspect="1"/>
          </p:cNvPicPr>
          <p:nvPr/>
        </p:nvPicPr>
        <p:blipFill>
          <a:blip r:embed="rId4"/>
          <a:stretch>
            <a:fillRect/>
          </a:stretch>
        </p:blipFill>
        <p:spPr>
          <a:xfrm>
            <a:off x="378228" y="2931382"/>
            <a:ext cx="3943608" cy="1849582"/>
          </a:xfrm>
          <a:prstGeom prst="rect">
            <a:avLst/>
          </a:prstGeom>
        </p:spPr>
      </p:pic>
      <p:sp>
        <p:nvSpPr>
          <p:cNvPr id="10" name="TextBox 9">
            <a:extLst>
              <a:ext uri="{FF2B5EF4-FFF2-40B4-BE49-F238E27FC236}">
                <a16:creationId xmlns:a16="http://schemas.microsoft.com/office/drawing/2014/main" id="{5A09DD36-043E-4626-843A-331CAF281529}"/>
              </a:ext>
            </a:extLst>
          </p:cNvPr>
          <p:cNvSpPr txBox="1"/>
          <p:nvPr/>
        </p:nvSpPr>
        <p:spPr>
          <a:xfrm rot="20730007">
            <a:off x="2296650" y="3702922"/>
            <a:ext cx="590250" cy="369332"/>
          </a:xfrm>
          <a:prstGeom prst="rect">
            <a:avLst/>
          </a:prstGeom>
          <a:noFill/>
        </p:spPr>
        <p:txBody>
          <a:bodyPr wrap="square" rtlCol="0">
            <a:spAutoFit/>
          </a:bodyPr>
          <a:lstStyle/>
          <a:p>
            <a:r>
              <a:rPr lang="en-US" dirty="0"/>
              <a:t>L</a:t>
            </a:r>
            <a:r>
              <a:rPr lang="en-US" baseline="-25000" dirty="0"/>
              <a:t>LFP</a:t>
            </a:r>
          </a:p>
        </p:txBody>
      </p:sp>
      <p:sp>
        <p:nvSpPr>
          <p:cNvPr id="7" name="TextBox 6">
            <a:extLst>
              <a:ext uri="{FF2B5EF4-FFF2-40B4-BE49-F238E27FC236}">
                <a16:creationId xmlns:a16="http://schemas.microsoft.com/office/drawing/2014/main" id="{AA603C79-371A-45D6-8FF3-4D736DD3400D}"/>
              </a:ext>
            </a:extLst>
          </p:cNvPr>
          <p:cNvSpPr txBox="1"/>
          <p:nvPr/>
        </p:nvSpPr>
        <p:spPr>
          <a:xfrm>
            <a:off x="1066800" y="4958170"/>
            <a:ext cx="2895600" cy="369332"/>
          </a:xfrm>
          <a:prstGeom prst="rect">
            <a:avLst/>
          </a:prstGeom>
          <a:noFill/>
        </p:spPr>
        <p:txBody>
          <a:bodyPr wrap="square" rtlCol="0">
            <a:spAutoFit/>
          </a:bodyPr>
          <a:lstStyle/>
          <a:p>
            <a:r>
              <a:rPr lang="en-US" dirty="0"/>
              <a:t>Plan View: Longest </a:t>
            </a:r>
            <a:r>
              <a:rPr lang="en-US" dirty="0" err="1"/>
              <a:t>Flowpath</a:t>
            </a:r>
            <a:endParaRPr lang="en-US" dirty="0"/>
          </a:p>
        </p:txBody>
      </p:sp>
      <p:sp>
        <p:nvSpPr>
          <p:cNvPr id="12" name="TextBox 11">
            <a:extLst>
              <a:ext uri="{FF2B5EF4-FFF2-40B4-BE49-F238E27FC236}">
                <a16:creationId xmlns:a16="http://schemas.microsoft.com/office/drawing/2014/main" id="{23E285F7-AAE3-43C5-9A81-5BE2974A285D}"/>
              </a:ext>
            </a:extLst>
          </p:cNvPr>
          <p:cNvSpPr txBox="1"/>
          <p:nvPr/>
        </p:nvSpPr>
        <p:spPr>
          <a:xfrm>
            <a:off x="5160174" y="4958170"/>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8" name="Freeform: Shape 7">
            <a:extLst>
              <a:ext uri="{FF2B5EF4-FFF2-40B4-BE49-F238E27FC236}">
                <a16:creationId xmlns:a16="http://schemas.microsoft.com/office/drawing/2014/main" id="{B84F46AD-8809-4587-96E4-AB0FB72427F0}"/>
              </a:ext>
            </a:extLst>
          </p:cNvPr>
          <p:cNvSpPr/>
          <p:nvPr/>
        </p:nvSpPr>
        <p:spPr>
          <a:xfrm>
            <a:off x="4953000" y="2771538"/>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EF7A792D-4769-4F27-A0C7-3C6D999BB1CF}"/>
              </a:ext>
            </a:extLst>
          </p:cNvPr>
          <p:cNvCxnSpPr>
            <a:cxnSpLocks/>
          </p:cNvCxnSpPr>
          <p:nvPr/>
        </p:nvCxnSpPr>
        <p:spPr>
          <a:xfrm>
            <a:off x="7465887" y="4042126"/>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86D392F-7F9D-4723-9FBB-8DED02789E4B}"/>
              </a:ext>
            </a:extLst>
          </p:cNvPr>
          <p:cNvCxnSpPr>
            <a:cxnSpLocks/>
          </p:cNvCxnSpPr>
          <p:nvPr/>
        </p:nvCxnSpPr>
        <p:spPr>
          <a:xfrm>
            <a:off x="7358128" y="4079776"/>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842F01B-A7A0-490A-BD26-1443FC370C9B}"/>
              </a:ext>
            </a:extLst>
          </p:cNvPr>
          <p:cNvCxnSpPr>
            <a:cxnSpLocks/>
          </p:cNvCxnSpPr>
          <p:nvPr/>
        </p:nvCxnSpPr>
        <p:spPr>
          <a:xfrm>
            <a:off x="7697978" y="3908869"/>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0CED67C-BBC6-4271-B930-D7DF75D7FBF7}"/>
              </a:ext>
            </a:extLst>
          </p:cNvPr>
          <p:cNvCxnSpPr>
            <a:cxnSpLocks/>
          </p:cNvCxnSpPr>
          <p:nvPr/>
        </p:nvCxnSpPr>
        <p:spPr>
          <a:xfrm>
            <a:off x="7567700" y="3976934"/>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880BCDF-410A-4CAD-B9A5-166BAA5649F9}"/>
              </a:ext>
            </a:extLst>
          </p:cNvPr>
          <p:cNvCxnSpPr>
            <a:cxnSpLocks/>
          </p:cNvCxnSpPr>
          <p:nvPr/>
        </p:nvCxnSpPr>
        <p:spPr>
          <a:xfrm>
            <a:off x="7821101" y="3840804"/>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8FB61B9-4AB1-4202-9C4D-16BBB51705C7}"/>
              </a:ext>
            </a:extLst>
          </p:cNvPr>
          <p:cNvCxnSpPr/>
          <p:nvPr/>
        </p:nvCxnSpPr>
        <p:spPr>
          <a:xfrm>
            <a:off x="6954365" y="4209470"/>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ADAFE10-D04F-4135-A347-AECEFE78E4C2}"/>
              </a:ext>
            </a:extLst>
          </p:cNvPr>
          <p:cNvCxnSpPr>
            <a:cxnSpLocks/>
          </p:cNvCxnSpPr>
          <p:nvPr/>
        </p:nvCxnSpPr>
        <p:spPr>
          <a:xfrm>
            <a:off x="7260618" y="4126143"/>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4E09D98-AF1C-4D1E-961D-F26FB8E00EE0}"/>
              </a:ext>
            </a:extLst>
          </p:cNvPr>
          <p:cNvCxnSpPr/>
          <p:nvPr/>
        </p:nvCxnSpPr>
        <p:spPr>
          <a:xfrm>
            <a:off x="7106781" y="4163793"/>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D722B03-D36E-44FF-842A-1C68B892E54C}"/>
              </a:ext>
            </a:extLst>
          </p:cNvPr>
          <p:cNvCxnSpPr>
            <a:cxnSpLocks/>
          </p:cNvCxnSpPr>
          <p:nvPr/>
        </p:nvCxnSpPr>
        <p:spPr>
          <a:xfrm>
            <a:off x="6827603" y="4257152"/>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587382E-F073-427D-AE9D-6A2E36BB30AE}"/>
              </a:ext>
            </a:extLst>
          </p:cNvPr>
          <p:cNvCxnSpPr>
            <a:cxnSpLocks/>
          </p:cNvCxnSpPr>
          <p:nvPr/>
        </p:nvCxnSpPr>
        <p:spPr>
          <a:xfrm>
            <a:off x="7924405" y="3717058"/>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29EAC09-EC52-468D-AA15-B9E0921D6506}"/>
              </a:ext>
            </a:extLst>
          </p:cNvPr>
          <p:cNvCxnSpPr>
            <a:cxnSpLocks/>
          </p:cNvCxnSpPr>
          <p:nvPr/>
        </p:nvCxnSpPr>
        <p:spPr>
          <a:xfrm>
            <a:off x="8031418" y="354401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078347A-E77B-47B1-92BF-0ED17F7424B7}"/>
              </a:ext>
            </a:extLst>
          </p:cNvPr>
          <p:cNvCxnSpPr>
            <a:cxnSpLocks/>
          </p:cNvCxnSpPr>
          <p:nvPr/>
        </p:nvCxnSpPr>
        <p:spPr>
          <a:xfrm>
            <a:off x="8095811" y="336467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C24980-4CC1-4722-BA5E-9D52C14B002D}"/>
              </a:ext>
            </a:extLst>
          </p:cNvPr>
          <p:cNvCxnSpPr>
            <a:cxnSpLocks/>
          </p:cNvCxnSpPr>
          <p:nvPr/>
        </p:nvCxnSpPr>
        <p:spPr>
          <a:xfrm>
            <a:off x="6096576" y="4489203"/>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2079411-B639-4042-A3C9-F800F25A6E34}"/>
              </a:ext>
            </a:extLst>
          </p:cNvPr>
          <p:cNvCxnSpPr>
            <a:cxnSpLocks/>
          </p:cNvCxnSpPr>
          <p:nvPr/>
        </p:nvCxnSpPr>
        <p:spPr>
          <a:xfrm>
            <a:off x="6201221" y="444172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E1A130C-9968-4E36-98B0-2246ABE859D7}"/>
              </a:ext>
            </a:extLst>
          </p:cNvPr>
          <p:cNvCxnSpPr>
            <a:cxnSpLocks/>
          </p:cNvCxnSpPr>
          <p:nvPr/>
        </p:nvCxnSpPr>
        <p:spPr>
          <a:xfrm>
            <a:off x="6357391" y="4423386"/>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B9607CD-7751-48C3-BCC8-306D92C3D9C4}"/>
              </a:ext>
            </a:extLst>
          </p:cNvPr>
          <p:cNvCxnSpPr>
            <a:cxnSpLocks/>
          </p:cNvCxnSpPr>
          <p:nvPr/>
        </p:nvCxnSpPr>
        <p:spPr>
          <a:xfrm>
            <a:off x="6586046" y="4371743"/>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D281F55-F4A7-4502-A982-F4AB1ED16C25}"/>
              </a:ext>
            </a:extLst>
          </p:cNvPr>
          <p:cNvCxnSpPr>
            <a:cxnSpLocks/>
          </p:cNvCxnSpPr>
          <p:nvPr/>
        </p:nvCxnSpPr>
        <p:spPr>
          <a:xfrm>
            <a:off x="5931833" y="456731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14137D3-7AAF-4779-BCE4-8BFE38FF7300}"/>
              </a:ext>
            </a:extLst>
          </p:cNvPr>
          <p:cNvCxnSpPr>
            <a:cxnSpLocks/>
          </p:cNvCxnSpPr>
          <p:nvPr/>
        </p:nvCxnSpPr>
        <p:spPr>
          <a:xfrm>
            <a:off x="5759304" y="4605924"/>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AD30CF8-1386-4866-82D8-E73D3FD55128}"/>
              </a:ext>
            </a:extLst>
          </p:cNvPr>
          <p:cNvCxnSpPr>
            <a:cxnSpLocks/>
          </p:cNvCxnSpPr>
          <p:nvPr/>
        </p:nvCxnSpPr>
        <p:spPr>
          <a:xfrm>
            <a:off x="5586775" y="465490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5C3AD-6DB1-426F-9AB5-2A6D39B91F45}"/>
              </a:ext>
            </a:extLst>
          </p:cNvPr>
          <p:cNvCxnSpPr>
            <a:cxnSpLocks/>
          </p:cNvCxnSpPr>
          <p:nvPr/>
        </p:nvCxnSpPr>
        <p:spPr>
          <a:xfrm>
            <a:off x="5410345" y="467071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C17A7A8-DB15-40AC-A3F7-9673C476D293}"/>
              </a:ext>
            </a:extLst>
          </p:cNvPr>
          <p:cNvCxnSpPr>
            <a:cxnSpLocks/>
          </p:cNvCxnSpPr>
          <p:nvPr/>
        </p:nvCxnSpPr>
        <p:spPr>
          <a:xfrm>
            <a:off x="5255842" y="468098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2F246F5-FF9D-4B97-870E-B44709FF7A64}"/>
              </a:ext>
            </a:extLst>
          </p:cNvPr>
          <p:cNvCxnSpPr>
            <a:cxnSpLocks/>
          </p:cNvCxnSpPr>
          <p:nvPr/>
        </p:nvCxnSpPr>
        <p:spPr>
          <a:xfrm>
            <a:off x="5072326" y="470039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99E8CBA-5168-4F92-9EC6-33BE4C062BB4}"/>
              </a:ext>
            </a:extLst>
          </p:cNvPr>
          <p:cNvCxnSpPr>
            <a:cxnSpLocks/>
          </p:cNvCxnSpPr>
          <p:nvPr/>
        </p:nvCxnSpPr>
        <p:spPr>
          <a:xfrm>
            <a:off x="6471096" y="440251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3D2C60B-5106-4005-B117-FCAE0F1BCBB5}"/>
              </a:ext>
            </a:extLst>
          </p:cNvPr>
          <p:cNvCxnSpPr>
            <a:cxnSpLocks/>
          </p:cNvCxnSpPr>
          <p:nvPr/>
        </p:nvCxnSpPr>
        <p:spPr>
          <a:xfrm>
            <a:off x="6712329" y="4336915"/>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76EFB08-56C0-42BB-A1CD-8882136AFD35}"/>
              </a:ext>
            </a:extLst>
          </p:cNvPr>
          <p:cNvCxnSpPr>
            <a:cxnSpLocks/>
          </p:cNvCxnSpPr>
          <p:nvPr/>
        </p:nvCxnSpPr>
        <p:spPr>
          <a:xfrm>
            <a:off x="8170909" y="2954377"/>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DF04F9E-628A-430E-92C7-220700180221}"/>
              </a:ext>
            </a:extLst>
          </p:cNvPr>
          <p:cNvCxnSpPr>
            <a:cxnSpLocks/>
          </p:cNvCxnSpPr>
          <p:nvPr/>
        </p:nvCxnSpPr>
        <p:spPr>
          <a:xfrm>
            <a:off x="8115148" y="3160714"/>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812014A-C3BA-4A58-A4EC-D9B2FBEEED2C}"/>
              </a:ext>
            </a:extLst>
          </p:cNvPr>
          <p:cNvCxnSpPr>
            <a:cxnSpLocks/>
          </p:cNvCxnSpPr>
          <p:nvPr/>
        </p:nvCxnSpPr>
        <p:spPr>
          <a:xfrm>
            <a:off x="8224436" y="282603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E1EC7258-1B01-404D-AA1E-7967804E6AA3}"/>
              </a:ext>
            </a:extLst>
          </p:cNvPr>
          <p:cNvGrpSpPr/>
          <p:nvPr/>
        </p:nvGrpSpPr>
        <p:grpSpPr>
          <a:xfrm>
            <a:off x="8305800" y="2770759"/>
            <a:ext cx="161752" cy="1867453"/>
            <a:chOff x="8448848" y="2770759"/>
            <a:chExt cx="161752" cy="1867453"/>
          </a:xfrm>
        </p:grpSpPr>
        <p:cxnSp>
          <p:nvCxnSpPr>
            <p:cNvPr id="52" name="Straight Connector 51">
              <a:extLst>
                <a:ext uri="{FF2B5EF4-FFF2-40B4-BE49-F238E27FC236}">
                  <a16:creationId xmlns:a16="http://schemas.microsoft.com/office/drawing/2014/main" id="{93C9B4F9-32FA-4AF2-AF99-980F54625C7F}"/>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22651EA-B8E6-4EDC-A846-EAD52403DC35}"/>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9D12BAC-27F8-434F-B655-B54844EBE533}"/>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681FFFC-A22D-4105-B12B-4C47149228E9}"/>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1" name="TextBox 19460">
            <a:extLst>
              <a:ext uri="{FF2B5EF4-FFF2-40B4-BE49-F238E27FC236}">
                <a16:creationId xmlns:a16="http://schemas.microsoft.com/office/drawing/2014/main" id="{C9BE2DB7-0998-49BC-8D20-59DED0A104E9}"/>
              </a:ext>
            </a:extLst>
          </p:cNvPr>
          <p:cNvSpPr txBox="1"/>
          <p:nvPr/>
        </p:nvSpPr>
        <p:spPr>
          <a:xfrm>
            <a:off x="8422873" y="2585045"/>
            <a:ext cx="685798" cy="369332"/>
          </a:xfrm>
          <a:prstGeom prst="rect">
            <a:avLst/>
          </a:prstGeom>
          <a:noFill/>
        </p:spPr>
        <p:txBody>
          <a:bodyPr wrap="square" rtlCol="0">
            <a:spAutoFit/>
          </a:bodyPr>
          <a:lstStyle/>
          <a:p>
            <a:r>
              <a:rPr lang="en-US" dirty="0"/>
              <a:t>500ft</a:t>
            </a:r>
          </a:p>
        </p:txBody>
      </p:sp>
      <p:sp>
        <p:nvSpPr>
          <p:cNvPr id="70" name="TextBox 69">
            <a:extLst>
              <a:ext uri="{FF2B5EF4-FFF2-40B4-BE49-F238E27FC236}">
                <a16:creationId xmlns:a16="http://schemas.microsoft.com/office/drawing/2014/main" id="{4D74F101-5A96-4E06-B74E-607AAF1D30B8}"/>
              </a:ext>
            </a:extLst>
          </p:cNvPr>
          <p:cNvSpPr txBox="1"/>
          <p:nvPr/>
        </p:nvSpPr>
        <p:spPr>
          <a:xfrm>
            <a:off x="8422873" y="3517214"/>
            <a:ext cx="685798" cy="369332"/>
          </a:xfrm>
          <a:prstGeom prst="rect">
            <a:avLst/>
          </a:prstGeom>
          <a:noFill/>
        </p:spPr>
        <p:txBody>
          <a:bodyPr wrap="square" rtlCol="0">
            <a:spAutoFit/>
          </a:bodyPr>
          <a:lstStyle/>
          <a:p>
            <a:r>
              <a:rPr lang="en-US" dirty="0"/>
              <a:t>450ft</a:t>
            </a:r>
          </a:p>
        </p:txBody>
      </p:sp>
      <p:sp>
        <p:nvSpPr>
          <p:cNvPr id="71" name="TextBox 70">
            <a:extLst>
              <a:ext uri="{FF2B5EF4-FFF2-40B4-BE49-F238E27FC236}">
                <a16:creationId xmlns:a16="http://schemas.microsoft.com/office/drawing/2014/main" id="{38D4916B-9804-4697-8C93-8BAA4DF42D49}"/>
              </a:ext>
            </a:extLst>
          </p:cNvPr>
          <p:cNvSpPr txBox="1"/>
          <p:nvPr/>
        </p:nvSpPr>
        <p:spPr>
          <a:xfrm>
            <a:off x="8422873" y="4441117"/>
            <a:ext cx="685798" cy="369332"/>
          </a:xfrm>
          <a:prstGeom prst="rect">
            <a:avLst/>
          </a:prstGeom>
          <a:noFill/>
        </p:spPr>
        <p:txBody>
          <a:bodyPr wrap="square" rtlCol="0">
            <a:spAutoFit/>
          </a:bodyPr>
          <a:lstStyle/>
          <a:p>
            <a:r>
              <a:rPr lang="en-US" dirty="0"/>
              <a:t>400ft</a:t>
            </a:r>
          </a:p>
        </p:txBody>
      </p:sp>
    </p:spTree>
    <p:extLst>
      <p:ext uri="{BB962C8B-B14F-4D97-AF65-F5344CB8AC3E}">
        <p14:creationId xmlns:p14="http://schemas.microsoft.com/office/powerpoint/2010/main" val="1037316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4700</TotalTime>
  <Words>3347</Words>
  <Application>Microsoft Office PowerPoint</Application>
  <PresentationFormat>On-screen Show (4:3)</PresentationFormat>
  <Paragraphs>334</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Ink Free</vt:lpstr>
      <vt:lpstr>Office Theme</vt:lpstr>
      <vt:lpstr>Basin Characteristics and the Parameter Expression Calculator</vt:lpstr>
      <vt:lpstr>Parameter Estimation</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Reach Characteristics</vt:lpstr>
      <vt:lpstr>Reach Characteristics</vt:lpstr>
      <vt:lpstr>Reach Characteristics</vt:lpstr>
      <vt:lpstr>Reach Characteristics</vt:lpstr>
      <vt:lpstr>Reach Characteristics</vt:lpstr>
      <vt:lpstr>Parameter Expression Calculator</vt:lpstr>
      <vt:lpstr>Parameter Expression Calculator</vt:lpstr>
      <vt:lpstr>Parameter Expression Calculator</vt:lpstr>
      <vt:lpstr>Parameter Expression Calculator</vt:lpstr>
      <vt:lpstr>Parameter Expression Calculator</vt:lpstr>
      <vt:lpstr>Gridded Soil Data</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Mika, Melissa L CIV USARMY CEIWR (USA)</cp:lastModifiedBy>
  <cp:revision>163</cp:revision>
  <dcterms:created xsi:type="dcterms:W3CDTF">2010-06-16T18:06:37Z</dcterms:created>
  <dcterms:modified xsi:type="dcterms:W3CDTF">2024-09-02T04:47:09Z</dcterms:modified>
</cp:coreProperties>
</file>