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1"/>
  </p:notesMasterIdLst>
  <p:sldIdLst>
    <p:sldId id="256" r:id="rId2"/>
    <p:sldId id="258" r:id="rId3"/>
    <p:sldId id="260" r:id="rId4"/>
    <p:sldId id="290" r:id="rId5"/>
    <p:sldId id="261" r:id="rId6"/>
    <p:sldId id="271" r:id="rId7"/>
    <p:sldId id="272" r:id="rId8"/>
    <p:sldId id="291" r:id="rId9"/>
    <p:sldId id="273" r:id="rId10"/>
    <p:sldId id="289" r:id="rId11"/>
    <p:sldId id="263" r:id="rId12"/>
    <p:sldId id="262" r:id="rId13"/>
    <p:sldId id="323" r:id="rId14"/>
    <p:sldId id="274" r:id="rId15"/>
    <p:sldId id="296" r:id="rId16"/>
    <p:sldId id="276" r:id="rId17"/>
    <p:sldId id="321" r:id="rId18"/>
    <p:sldId id="278" r:id="rId19"/>
    <p:sldId id="275" r:id="rId20"/>
    <p:sldId id="320" r:id="rId21"/>
    <p:sldId id="283" r:id="rId22"/>
    <p:sldId id="292" r:id="rId23"/>
    <p:sldId id="265" r:id="rId24"/>
    <p:sldId id="293" r:id="rId25"/>
    <p:sldId id="264" r:id="rId26"/>
    <p:sldId id="295" r:id="rId27"/>
    <p:sldId id="297" r:id="rId28"/>
    <p:sldId id="282" r:id="rId29"/>
    <p:sldId id="286" r:id="rId30"/>
    <p:sldId id="294" r:id="rId31"/>
    <p:sldId id="288" r:id="rId32"/>
    <p:sldId id="287" r:id="rId33"/>
    <p:sldId id="308" r:id="rId34"/>
    <p:sldId id="266" r:id="rId35"/>
    <p:sldId id="267" r:id="rId36"/>
    <p:sldId id="306" r:id="rId37"/>
    <p:sldId id="299" r:id="rId38"/>
    <p:sldId id="301" r:id="rId39"/>
    <p:sldId id="302" r:id="rId40"/>
    <p:sldId id="303" r:id="rId41"/>
    <p:sldId id="298" r:id="rId42"/>
    <p:sldId id="307" r:id="rId43"/>
    <p:sldId id="305" r:id="rId44"/>
    <p:sldId id="322" r:id="rId45"/>
    <p:sldId id="268" r:id="rId46"/>
    <p:sldId id="269" r:id="rId47"/>
    <p:sldId id="309" r:id="rId48"/>
    <p:sldId id="280" r:id="rId49"/>
    <p:sldId id="281" r:id="rId50"/>
    <p:sldId id="284" r:id="rId51"/>
    <p:sldId id="285" r:id="rId52"/>
    <p:sldId id="279" r:id="rId53"/>
    <p:sldId id="317" r:id="rId54"/>
    <p:sldId id="270" r:id="rId55"/>
    <p:sldId id="370" r:id="rId56"/>
    <p:sldId id="371" r:id="rId57"/>
    <p:sldId id="313" r:id="rId58"/>
    <p:sldId id="311" r:id="rId59"/>
    <p:sldId id="259"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8"/>
          </p14:sldIdLst>
        </p14:section>
        <p14:section name="Section 1" id="{E1863C31-BC10-463C-A44F-40A7FDF0F802}">
          <p14:sldIdLst>
            <p14:sldId id="260"/>
            <p14:sldId id="290"/>
            <p14:sldId id="261"/>
            <p14:sldId id="271"/>
            <p14:sldId id="272"/>
            <p14:sldId id="291"/>
            <p14:sldId id="273"/>
            <p14:sldId id="289"/>
          </p14:sldIdLst>
        </p14:section>
        <p14:section name="Section 2" id="{0386305E-48DF-4A52-AB20-42376A86CBBF}">
          <p14:sldIdLst>
            <p14:sldId id="263"/>
            <p14:sldId id="262"/>
            <p14:sldId id="323"/>
            <p14:sldId id="274"/>
            <p14:sldId id="296"/>
            <p14:sldId id="276"/>
            <p14:sldId id="321"/>
            <p14:sldId id="278"/>
            <p14:sldId id="275"/>
            <p14:sldId id="320"/>
            <p14:sldId id="283"/>
            <p14:sldId id="292"/>
          </p14:sldIdLst>
        </p14:section>
        <p14:section name="Section 3" id="{827A5D3A-E915-483B-AC03-93F21696C528}">
          <p14:sldIdLst>
            <p14:sldId id="265"/>
            <p14:sldId id="293"/>
            <p14:sldId id="264"/>
            <p14:sldId id="295"/>
            <p14:sldId id="297"/>
            <p14:sldId id="282"/>
            <p14:sldId id="286"/>
            <p14:sldId id="294"/>
            <p14:sldId id="288"/>
            <p14:sldId id="287"/>
            <p14:sldId id="308"/>
          </p14:sldIdLst>
        </p14:section>
        <p14:section name="Section 4" id="{3E254B52-F8C0-431A-90A8-CC507EF54F7E}">
          <p14:sldIdLst>
            <p14:sldId id="266"/>
            <p14:sldId id="267"/>
            <p14:sldId id="306"/>
            <p14:sldId id="299"/>
            <p14:sldId id="301"/>
            <p14:sldId id="302"/>
            <p14:sldId id="303"/>
            <p14:sldId id="298"/>
            <p14:sldId id="307"/>
            <p14:sldId id="305"/>
            <p14:sldId id="322"/>
          </p14:sldIdLst>
        </p14:section>
        <p14:section name="Section 5" id="{115B2087-E561-40A0-8FEE-0278133BB22C}">
          <p14:sldIdLst>
            <p14:sldId id="268"/>
            <p14:sldId id="269"/>
            <p14:sldId id="309"/>
            <p14:sldId id="280"/>
            <p14:sldId id="281"/>
            <p14:sldId id="284"/>
            <p14:sldId id="285"/>
            <p14:sldId id="279"/>
            <p14:sldId id="317"/>
          </p14:sldIdLst>
        </p14:section>
        <p14:section name="Section 6" id="{4C3F0A26-030F-4471-BB2F-7512AACD4C44}">
          <p14:sldIdLst>
            <p14:sldId id="270"/>
            <p14:sldId id="370"/>
            <p14:sldId id="371"/>
            <p14:sldId id="313"/>
            <p14:sldId id="311"/>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2D050"/>
    <a:srgbClr val="99FF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3" autoAdjust="0"/>
    <p:restoredTop sz="84452" autoAdjust="0"/>
  </p:normalViewPr>
  <p:slideViewPr>
    <p:cSldViewPr snapToGrid="0">
      <p:cViewPr varScale="1">
        <p:scale>
          <a:sx n="83" d="100"/>
          <a:sy n="83" d="100"/>
        </p:scale>
        <p:origin x="682" y="72"/>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_rels/data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18/5/colors/Iconchunking_neutralicon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bg1"/>
    </dgm:fillClrLst>
    <dgm:linClrLst meth="repeat">
      <a:schemeClr val="lt2">
        <a:alpha val="0"/>
      </a:schemeClr>
    </dgm:linClrLst>
    <dgm:effectClrLst/>
    <dgm:txLinClrLst/>
    <dgm:txFillClrLst meth="repeat">
      <a:schemeClr val="dk1"/>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dgm:fillClrLst>
    <dgm:linClrLst meth="repeat">
      <a:schemeClr val="lt2">
        <a:alpha val="0"/>
      </a:schemeClr>
    </dgm:linClrLst>
    <dgm:effectClrLst/>
    <dgm:txLinClrLst/>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E62AEC-C8B4-481F-89B1-605D4C81DD2D}" type="doc">
      <dgm:prSet loTypeId="urn:microsoft.com/office/officeart/2018/5/layout/IconCircleLabelList" loCatId="icon" qsTypeId="urn:microsoft.com/office/officeart/2005/8/quickstyle/simple1" qsCatId="simple" csTypeId="urn:microsoft.com/office/officeart/2018/5/colors/Iconchunking_neutralicon_accent0_3" csCatId="mainScheme" phldr="1"/>
      <dgm:spPr/>
      <dgm:t>
        <a:bodyPr/>
        <a:lstStyle/>
        <a:p>
          <a:endParaRPr lang="en-US"/>
        </a:p>
      </dgm:t>
    </dgm:pt>
    <dgm:pt modelId="{1E7631AB-3C45-4A6D-B353-9456BC031622}">
      <dgm:prSet/>
      <dgm:spPr/>
      <dgm:t>
        <a:bodyPr/>
        <a:lstStyle/>
        <a:p>
          <a:pPr>
            <a:lnSpc>
              <a:spcPct val="100000"/>
            </a:lnSpc>
            <a:defRPr cap="all"/>
          </a:pPr>
          <a:r>
            <a:rPr lang="en-US" b="1" dirty="0"/>
            <a:t>Duration</a:t>
          </a:r>
          <a:endParaRPr lang="en-US" dirty="0"/>
        </a:p>
      </dgm:t>
    </dgm:pt>
    <dgm:pt modelId="{012FFBE1-5474-4D27-AE25-C5FD739BF99E}" type="parTrans" cxnId="{90CCB0F1-66EA-48E5-ADA1-97DD1310F806}">
      <dgm:prSet/>
      <dgm:spPr/>
      <dgm:t>
        <a:bodyPr/>
        <a:lstStyle/>
        <a:p>
          <a:endParaRPr lang="en-US"/>
        </a:p>
      </dgm:t>
    </dgm:pt>
    <dgm:pt modelId="{BCE45743-A8E8-45FF-924A-CB42E843E24F}" type="sibTrans" cxnId="{90CCB0F1-66EA-48E5-ADA1-97DD1310F806}">
      <dgm:prSet/>
      <dgm:spPr/>
      <dgm:t>
        <a:bodyPr/>
        <a:lstStyle/>
        <a:p>
          <a:endParaRPr lang="en-US"/>
        </a:p>
      </dgm:t>
    </dgm:pt>
    <dgm:pt modelId="{8D884E8F-9084-4995-9773-79E652E64344}">
      <dgm:prSet/>
      <dgm:spPr/>
      <dgm:t>
        <a:bodyPr/>
        <a:lstStyle/>
        <a:p>
          <a:pPr>
            <a:lnSpc>
              <a:spcPct val="100000"/>
            </a:lnSpc>
            <a:defRPr cap="all"/>
          </a:pPr>
          <a:r>
            <a:rPr lang="en-US" b="1" dirty="0"/>
            <a:t>Area</a:t>
          </a:r>
          <a:r>
            <a:rPr lang="en-US" dirty="0"/>
            <a:t> </a:t>
          </a:r>
          <a:r>
            <a:rPr lang="en-US" b="1" dirty="0"/>
            <a:t>Reduction</a:t>
          </a:r>
        </a:p>
      </dgm:t>
    </dgm:pt>
    <dgm:pt modelId="{128BDBDA-B079-4EAC-9287-4A0ABBC434DD}" type="parTrans" cxnId="{D452FDDC-0957-4AD9-A082-C76887726A77}">
      <dgm:prSet/>
      <dgm:spPr/>
      <dgm:t>
        <a:bodyPr/>
        <a:lstStyle/>
        <a:p>
          <a:endParaRPr lang="en-US"/>
        </a:p>
      </dgm:t>
    </dgm:pt>
    <dgm:pt modelId="{66D65694-FB70-47D9-BE09-7042FFC659E4}" type="sibTrans" cxnId="{D452FDDC-0957-4AD9-A082-C76887726A77}">
      <dgm:prSet/>
      <dgm:spPr/>
      <dgm:t>
        <a:bodyPr/>
        <a:lstStyle/>
        <a:p>
          <a:endParaRPr lang="en-US"/>
        </a:p>
      </dgm:t>
    </dgm:pt>
    <dgm:pt modelId="{B19FFD55-D52C-4A01-86B8-493BC55ADB5E}">
      <dgm:prSet/>
      <dgm:spPr/>
      <dgm:t>
        <a:bodyPr/>
        <a:lstStyle/>
        <a:p>
          <a:pPr>
            <a:lnSpc>
              <a:spcPct val="100000"/>
            </a:lnSpc>
            <a:defRPr cap="all"/>
          </a:pPr>
          <a:r>
            <a:rPr lang="en-US" b="1" dirty="0"/>
            <a:t>Depth</a:t>
          </a:r>
        </a:p>
      </dgm:t>
    </dgm:pt>
    <dgm:pt modelId="{BA5506BE-6999-4EDD-BB3F-CF059D62035E}" type="parTrans" cxnId="{4728E64A-D42D-4CF8-8A87-D6F2DD9EB5C6}">
      <dgm:prSet/>
      <dgm:spPr/>
      <dgm:t>
        <a:bodyPr/>
        <a:lstStyle/>
        <a:p>
          <a:endParaRPr lang="en-US"/>
        </a:p>
      </dgm:t>
    </dgm:pt>
    <dgm:pt modelId="{85A119D8-84C3-4A4B-98AC-5EE8D3A7723D}" type="sibTrans" cxnId="{4728E64A-D42D-4CF8-8A87-D6F2DD9EB5C6}">
      <dgm:prSet/>
      <dgm:spPr/>
      <dgm:t>
        <a:bodyPr/>
        <a:lstStyle/>
        <a:p>
          <a:endParaRPr lang="en-US"/>
        </a:p>
      </dgm:t>
    </dgm:pt>
    <dgm:pt modelId="{BA09EE43-188C-4924-90EA-9133BE8EA2FF}">
      <dgm:prSet/>
      <dgm:spPr/>
      <dgm:t>
        <a:bodyPr/>
        <a:lstStyle/>
        <a:p>
          <a:pPr>
            <a:lnSpc>
              <a:spcPct val="100000"/>
            </a:lnSpc>
            <a:defRPr cap="all"/>
          </a:pPr>
          <a:r>
            <a:rPr lang="en-US" b="1" dirty="0"/>
            <a:t>Temporal Pattern</a:t>
          </a:r>
        </a:p>
      </dgm:t>
    </dgm:pt>
    <dgm:pt modelId="{8683480D-D04D-4BE4-9253-448E4AD7F759}" type="parTrans" cxnId="{F81548F4-B6F5-4FC2-A85A-D474DE6E8F5E}">
      <dgm:prSet/>
      <dgm:spPr/>
      <dgm:t>
        <a:bodyPr/>
        <a:lstStyle/>
        <a:p>
          <a:endParaRPr lang="en-US"/>
        </a:p>
      </dgm:t>
    </dgm:pt>
    <dgm:pt modelId="{6D74AC33-8F97-436A-AA67-13E3DE62524A}" type="sibTrans" cxnId="{F81548F4-B6F5-4FC2-A85A-D474DE6E8F5E}">
      <dgm:prSet/>
      <dgm:spPr/>
      <dgm:t>
        <a:bodyPr/>
        <a:lstStyle/>
        <a:p>
          <a:endParaRPr lang="en-US"/>
        </a:p>
      </dgm:t>
    </dgm:pt>
    <dgm:pt modelId="{AF9817C3-0E93-4B3A-BF5B-C04B5CE5B93A}">
      <dgm:prSet/>
      <dgm:spPr/>
      <dgm:t>
        <a:bodyPr/>
        <a:lstStyle/>
        <a:p>
          <a:pPr>
            <a:lnSpc>
              <a:spcPct val="100000"/>
            </a:lnSpc>
            <a:defRPr cap="all"/>
          </a:pPr>
          <a:r>
            <a:rPr lang="en-US" b="1" dirty="0"/>
            <a:t>Spatial Pattern</a:t>
          </a:r>
        </a:p>
      </dgm:t>
    </dgm:pt>
    <dgm:pt modelId="{A72A286B-6476-4B3E-BEE3-30D58098D3EE}" type="parTrans" cxnId="{498C559C-72FD-4882-B981-8EDCB43C1317}">
      <dgm:prSet/>
      <dgm:spPr/>
      <dgm:t>
        <a:bodyPr/>
        <a:lstStyle/>
        <a:p>
          <a:endParaRPr lang="en-US"/>
        </a:p>
      </dgm:t>
    </dgm:pt>
    <dgm:pt modelId="{EE9C55E5-63A9-481A-BC71-3796C0C751A7}" type="sibTrans" cxnId="{498C559C-72FD-4882-B981-8EDCB43C1317}">
      <dgm:prSet/>
      <dgm:spPr/>
      <dgm:t>
        <a:bodyPr/>
        <a:lstStyle/>
        <a:p>
          <a:endParaRPr lang="en-US"/>
        </a:p>
      </dgm:t>
    </dgm:pt>
    <dgm:pt modelId="{37AD750F-24B3-463B-B5C5-645623A56E22}" type="pres">
      <dgm:prSet presAssocID="{F0E62AEC-C8B4-481F-89B1-605D4C81DD2D}" presName="root" presStyleCnt="0">
        <dgm:presLayoutVars>
          <dgm:dir/>
          <dgm:resizeHandles val="exact"/>
        </dgm:presLayoutVars>
      </dgm:prSet>
      <dgm:spPr/>
    </dgm:pt>
    <dgm:pt modelId="{36D2043D-0B62-4D13-A8E5-208C005331FD}" type="pres">
      <dgm:prSet presAssocID="{1E7631AB-3C45-4A6D-B353-9456BC031622}" presName="compNode" presStyleCnt="0"/>
      <dgm:spPr/>
    </dgm:pt>
    <dgm:pt modelId="{B2555260-3349-4905-A5C1-6120258CAA93}" type="pres">
      <dgm:prSet presAssocID="{1E7631AB-3C45-4A6D-B353-9456BC031622}" presName="iconBgRect" presStyleLbl="bgShp" presStyleIdx="0" presStyleCnt="5"/>
      <dgm:spPr/>
    </dgm:pt>
    <dgm:pt modelId="{AFCB8B16-559E-4B94-A064-18BED48EEEBC}" type="pres">
      <dgm:prSet presAssocID="{1E7631AB-3C45-4A6D-B353-9456BC03162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BD09697B-5DE3-46D5-8A6E-7686D4050B41}" type="pres">
      <dgm:prSet presAssocID="{1E7631AB-3C45-4A6D-B353-9456BC031622}" presName="spaceRect" presStyleCnt="0"/>
      <dgm:spPr/>
    </dgm:pt>
    <dgm:pt modelId="{06226C02-1A90-493F-839E-9C2AE59E4C69}" type="pres">
      <dgm:prSet presAssocID="{1E7631AB-3C45-4A6D-B353-9456BC031622}" presName="textRect" presStyleLbl="revTx" presStyleIdx="0" presStyleCnt="5">
        <dgm:presLayoutVars>
          <dgm:chMax val="1"/>
          <dgm:chPref val="1"/>
        </dgm:presLayoutVars>
      </dgm:prSet>
      <dgm:spPr/>
    </dgm:pt>
    <dgm:pt modelId="{E64C55F8-2F55-4A6A-8B4B-E89A0033C25C}" type="pres">
      <dgm:prSet presAssocID="{BCE45743-A8E8-45FF-924A-CB42E843E24F}" presName="sibTrans" presStyleCnt="0"/>
      <dgm:spPr/>
    </dgm:pt>
    <dgm:pt modelId="{FA132EB2-E67A-4740-A65E-03B17B84DA25}" type="pres">
      <dgm:prSet presAssocID="{B19FFD55-D52C-4A01-86B8-493BC55ADB5E}" presName="compNode" presStyleCnt="0"/>
      <dgm:spPr/>
    </dgm:pt>
    <dgm:pt modelId="{D096338F-5BF6-4778-8360-8263668CF0A8}" type="pres">
      <dgm:prSet presAssocID="{B19FFD55-D52C-4A01-86B8-493BC55ADB5E}" presName="iconBgRect" presStyleLbl="bgShp" presStyleIdx="1" presStyleCnt="5"/>
      <dgm:spPr/>
    </dgm:pt>
    <dgm:pt modelId="{92E218E0-5FB5-4565-8785-9FE8077711CA}" type="pres">
      <dgm:prSet presAssocID="{B19FFD55-D52C-4A01-86B8-493BC55ADB5E}"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Water with solid fill"/>
        </a:ext>
      </dgm:extLst>
    </dgm:pt>
    <dgm:pt modelId="{6B4E13C4-A483-475C-896F-50BBF4E291E0}" type="pres">
      <dgm:prSet presAssocID="{B19FFD55-D52C-4A01-86B8-493BC55ADB5E}" presName="spaceRect" presStyleCnt="0"/>
      <dgm:spPr/>
    </dgm:pt>
    <dgm:pt modelId="{C4E274B8-AEA7-4C7B-9D19-E68F1E439168}" type="pres">
      <dgm:prSet presAssocID="{B19FFD55-D52C-4A01-86B8-493BC55ADB5E}" presName="textRect" presStyleLbl="revTx" presStyleIdx="1" presStyleCnt="5">
        <dgm:presLayoutVars>
          <dgm:chMax val="1"/>
          <dgm:chPref val="1"/>
        </dgm:presLayoutVars>
      </dgm:prSet>
      <dgm:spPr/>
    </dgm:pt>
    <dgm:pt modelId="{9CDE0813-A017-49B4-9B7F-06C072E5B450}" type="pres">
      <dgm:prSet presAssocID="{85A119D8-84C3-4A4B-98AC-5EE8D3A7723D}" presName="sibTrans" presStyleCnt="0"/>
      <dgm:spPr/>
    </dgm:pt>
    <dgm:pt modelId="{5720A651-9614-401B-9582-1144D4F00928}" type="pres">
      <dgm:prSet presAssocID="{8D884E8F-9084-4995-9773-79E652E64344}" presName="compNode" presStyleCnt="0"/>
      <dgm:spPr/>
    </dgm:pt>
    <dgm:pt modelId="{0187EEE0-D8FB-40F5-A936-5BB6BCF245E6}" type="pres">
      <dgm:prSet presAssocID="{8D884E8F-9084-4995-9773-79E652E64344}" presName="iconBgRect" presStyleLbl="bgShp" presStyleIdx="2" presStyleCnt="5"/>
      <dgm:spPr/>
    </dgm:pt>
    <dgm:pt modelId="{1C45D8FF-1BE1-4D6F-BA1A-AE9F08EBF720}" type="pres">
      <dgm:prSet presAssocID="{8D884E8F-9084-4995-9773-79E652E64344}"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ircus Tent with solid fill"/>
        </a:ext>
      </dgm:extLst>
    </dgm:pt>
    <dgm:pt modelId="{A65FA56B-8272-4E15-8677-2096DF8E61BE}" type="pres">
      <dgm:prSet presAssocID="{8D884E8F-9084-4995-9773-79E652E64344}" presName="spaceRect" presStyleCnt="0"/>
      <dgm:spPr/>
    </dgm:pt>
    <dgm:pt modelId="{5C5A1372-2753-4121-9CC9-B9B18E1DC1D6}" type="pres">
      <dgm:prSet presAssocID="{8D884E8F-9084-4995-9773-79E652E64344}" presName="textRect" presStyleLbl="revTx" presStyleIdx="2" presStyleCnt="5">
        <dgm:presLayoutVars>
          <dgm:chMax val="1"/>
          <dgm:chPref val="1"/>
        </dgm:presLayoutVars>
      </dgm:prSet>
      <dgm:spPr/>
    </dgm:pt>
    <dgm:pt modelId="{8D7B850A-D363-4726-90DD-53B8B6E46353}" type="pres">
      <dgm:prSet presAssocID="{66D65694-FB70-47D9-BE09-7042FFC659E4}" presName="sibTrans" presStyleCnt="0"/>
      <dgm:spPr/>
    </dgm:pt>
    <dgm:pt modelId="{C75C24D2-B686-46A4-9E27-62F60325F35A}" type="pres">
      <dgm:prSet presAssocID="{BA09EE43-188C-4924-90EA-9133BE8EA2FF}" presName="compNode" presStyleCnt="0"/>
      <dgm:spPr/>
    </dgm:pt>
    <dgm:pt modelId="{E73616F1-5A98-4755-A6A1-3AB6DAB01A46}" type="pres">
      <dgm:prSet presAssocID="{BA09EE43-188C-4924-90EA-9133BE8EA2FF}" presName="iconBgRect" presStyleLbl="bgShp" presStyleIdx="3" presStyleCnt="5"/>
      <dgm:spPr/>
    </dgm:pt>
    <dgm:pt modelId="{EEDA12C1-F7F7-4138-990D-4A39434C67B2}" type="pres">
      <dgm:prSet presAssocID="{BA09EE43-188C-4924-90EA-9133BE8EA2FF}"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Hourglass 90% with solid fill"/>
        </a:ext>
      </dgm:extLst>
    </dgm:pt>
    <dgm:pt modelId="{5C980714-BE71-45DE-9CF3-75654CDA3FFB}" type="pres">
      <dgm:prSet presAssocID="{BA09EE43-188C-4924-90EA-9133BE8EA2FF}" presName="spaceRect" presStyleCnt="0"/>
      <dgm:spPr/>
    </dgm:pt>
    <dgm:pt modelId="{8AF54484-3CA4-4FD9-BBD7-1F2E2920E2B6}" type="pres">
      <dgm:prSet presAssocID="{BA09EE43-188C-4924-90EA-9133BE8EA2FF}" presName="textRect" presStyleLbl="revTx" presStyleIdx="3" presStyleCnt="5">
        <dgm:presLayoutVars>
          <dgm:chMax val="1"/>
          <dgm:chPref val="1"/>
        </dgm:presLayoutVars>
      </dgm:prSet>
      <dgm:spPr/>
    </dgm:pt>
    <dgm:pt modelId="{181431D7-1D64-4527-BCF7-7BC1BF942131}" type="pres">
      <dgm:prSet presAssocID="{6D74AC33-8F97-436A-AA67-13E3DE62524A}" presName="sibTrans" presStyleCnt="0"/>
      <dgm:spPr/>
    </dgm:pt>
    <dgm:pt modelId="{B44299C1-BD9C-4B79-8D5E-DF6373E051A7}" type="pres">
      <dgm:prSet presAssocID="{AF9817C3-0E93-4B3A-BF5B-C04B5CE5B93A}" presName="compNode" presStyleCnt="0"/>
      <dgm:spPr/>
    </dgm:pt>
    <dgm:pt modelId="{6FBE9652-A940-4341-B48D-488263796E3A}" type="pres">
      <dgm:prSet presAssocID="{AF9817C3-0E93-4B3A-BF5B-C04B5CE5B93A}" presName="iconBgRect" presStyleLbl="bgShp" presStyleIdx="4" presStyleCnt="5"/>
      <dgm:spPr/>
    </dgm:pt>
    <dgm:pt modelId="{11925574-A351-4EF1-ADC9-3A30F819BB46}" type="pres">
      <dgm:prSet presAssocID="{AF9817C3-0E93-4B3A-BF5B-C04B5CE5B93A}"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Watering pot with solid fill"/>
        </a:ext>
      </dgm:extLst>
    </dgm:pt>
    <dgm:pt modelId="{B90C632A-1BF7-4AD9-A708-82DC94B21747}" type="pres">
      <dgm:prSet presAssocID="{AF9817C3-0E93-4B3A-BF5B-C04B5CE5B93A}" presName="spaceRect" presStyleCnt="0"/>
      <dgm:spPr/>
    </dgm:pt>
    <dgm:pt modelId="{AE47316C-2696-4A27-AA47-97B131AC55E9}" type="pres">
      <dgm:prSet presAssocID="{AF9817C3-0E93-4B3A-BF5B-C04B5CE5B93A}" presName="textRect" presStyleLbl="revTx" presStyleIdx="4" presStyleCnt="5">
        <dgm:presLayoutVars>
          <dgm:chMax val="1"/>
          <dgm:chPref val="1"/>
        </dgm:presLayoutVars>
      </dgm:prSet>
      <dgm:spPr/>
    </dgm:pt>
  </dgm:ptLst>
  <dgm:cxnLst>
    <dgm:cxn modelId="{CE46C007-628D-4685-9E61-79ADAFF12F15}" type="presOf" srcId="{B19FFD55-D52C-4A01-86B8-493BC55ADB5E}" destId="{C4E274B8-AEA7-4C7B-9D19-E68F1E439168}" srcOrd="0" destOrd="0" presId="urn:microsoft.com/office/officeart/2018/5/layout/IconCircleLabelList"/>
    <dgm:cxn modelId="{4728E64A-D42D-4CF8-8A87-D6F2DD9EB5C6}" srcId="{F0E62AEC-C8B4-481F-89B1-605D4C81DD2D}" destId="{B19FFD55-D52C-4A01-86B8-493BC55ADB5E}" srcOrd="1" destOrd="0" parTransId="{BA5506BE-6999-4EDD-BB3F-CF059D62035E}" sibTransId="{85A119D8-84C3-4A4B-98AC-5EE8D3A7723D}"/>
    <dgm:cxn modelId="{7E5D584D-A52F-4954-8406-B09B95CC72AD}" type="presOf" srcId="{AF9817C3-0E93-4B3A-BF5B-C04B5CE5B93A}" destId="{AE47316C-2696-4A27-AA47-97B131AC55E9}" srcOrd="0" destOrd="0" presId="urn:microsoft.com/office/officeart/2018/5/layout/IconCircleLabelList"/>
    <dgm:cxn modelId="{3A2C717C-DF33-407C-B009-6AECF56A0109}" type="presOf" srcId="{F0E62AEC-C8B4-481F-89B1-605D4C81DD2D}" destId="{37AD750F-24B3-463B-B5C5-645623A56E22}" srcOrd="0" destOrd="0" presId="urn:microsoft.com/office/officeart/2018/5/layout/IconCircleLabelList"/>
    <dgm:cxn modelId="{8C81F594-27F1-46FA-B505-743CD8E67A36}" type="presOf" srcId="{8D884E8F-9084-4995-9773-79E652E64344}" destId="{5C5A1372-2753-4121-9CC9-B9B18E1DC1D6}" srcOrd="0" destOrd="0" presId="urn:microsoft.com/office/officeart/2018/5/layout/IconCircleLabelList"/>
    <dgm:cxn modelId="{498C559C-72FD-4882-B981-8EDCB43C1317}" srcId="{F0E62AEC-C8B4-481F-89B1-605D4C81DD2D}" destId="{AF9817C3-0E93-4B3A-BF5B-C04B5CE5B93A}" srcOrd="4" destOrd="0" parTransId="{A72A286B-6476-4B3E-BEE3-30D58098D3EE}" sibTransId="{EE9C55E5-63A9-481A-BC71-3796C0C751A7}"/>
    <dgm:cxn modelId="{7B5ED6AC-0452-44C1-BA2C-837C41592C95}" type="presOf" srcId="{1E7631AB-3C45-4A6D-B353-9456BC031622}" destId="{06226C02-1A90-493F-839E-9C2AE59E4C69}" srcOrd="0" destOrd="0" presId="urn:microsoft.com/office/officeart/2018/5/layout/IconCircleLabelList"/>
    <dgm:cxn modelId="{D452FDDC-0957-4AD9-A082-C76887726A77}" srcId="{F0E62AEC-C8B4-481F-89B1-605D4C81DD2D}" destId="{8D884E8F-9084-4995-9773-79E652E64344}" srcOrd="2" destOrd="0" parTransId="{128BDBDA-B079-4EAC-9287-4A0ABBC434DD}" sibTransId="{66D65694-FB70-47D9-BE09-7042FFC659E4}"/>
    <dgm:cxn modelId="{90CCB0F1-66EA-48E5-ADA1-97DD1310F806}" srcId="{F0E62AEC-C8B4-481F-89B1-605D4C81DD2D}" destId="{1E7631AB-3C45-4A6D-B353-9456BC031622}" srcOrd="0" destOrd="0" parTransId="{012FFBE1-5474-4D27-AE25-C5FD739BF99E}" sibTransId="{BCE45743-A8E8-45FF-924A-CB42E843E24F}"/>
    <dgm:cxn modelId="{F81548F4-B6F5-4FC2-A85A-D474DE6E8F5E}" srcId="{F0E62AEC-C8B4-481F-89B1-605D4C81DD2D}" destId="{BA09EE43-188C-4924-90EA-9133BE8EA2FF}" srcOrd="3" destOrd="0" parTransId="{8683480D-D04D-4BE4-9253-448E4AD7F759}" sibTransId="{6D74AC33-8F97-436A-AA67-13E3DE62524A}"/>
    <dgm:cxn modelId="{A9850CF8-4BA6-4F44-B185-948C1EAA40FE}" type="presOf" srcId="{BA09EE43-188C-4924-90EA-9133BE8EA2FF}" destId="{8AF54484-3CA4-4FD9-BBD7-1F2E2920E2B6}" srcOrd="0" destOrd="0" presId="urn:microsoft.com/office/officeart/2018/5/layout/IconCircleLabelList"/>
    <dgm:cxn modelId="{437C37C0-3159-4A09-98EA-12F0417DDFED}" type="presParOf" srcId="{37AD750F-24B3-463B-B5C5-645623A56E22}" destId="{36D2043D-0B62-4D13-A8E5-208C005331FD}" srcOrd="0" destOrd="0" presId="urn:microsoft.com/office/officeart/2018/5/layout/IconCircleLabelList"/>
    <dgm:cxn modelId="{A1F410B5-FBDF-480E-ABAF-DDE274A7BA54}" type="presParOf" srcId="{36D2043D-0B62-4D13-A8E5-208C005331FD}" destId="{B2555260-3349-4905-A5C1-6120258CAA93}" srcOrd="0" destOrd="0" presId="urn:microsoft.com/office/officeart/2018/5/layout/IconCircleLabelList"/>
    <dgm:cxn modelId="{349B76E0-914D-432C-B234-A3A57A5757EB}" type="presParOf" srcId="{36D2043D-0B62-4D13-A8E5-208C005331FD}" destId="{AFCB8B16-559E-4B94-A064-18BED48EEEBC}" srcOrd="1" destOrd="0" presId="urn:microsoft.com/office/officeart/2018/5/layout/IconCircleLabelList"/>
    <dgm:cxn modelId="{10224C59-4948-47FE-8D59-0972ADF0FEB3}" type="presParOf" srcId="{36D2043D-0B62-4D13-A8E5-208C005331FD}" destId="{BD09697B-5DE3-46D5-8A6E-7686D4050B41}" srcOrd="2" destOrd="0" presId="urn:microsoft.com/office/officeart/2018/5/layout/IconCircleLabelList"/>
    <dgm:cxn modelId="{54DB8E49-98F0-48C0-BF3C-82524FE3A3AE}" type="presParOf" srcId="{36D2043D-0B62-4D13-A8E5-208C005331FD}" destId="{06226C02-1A90-493F-839E-9C2AE59E4C69}" srcOrd="3" destOrd="0" presId="urn:microsoft.com/office/officeart/2018/5/layout/IconCircleLabelList"/>
    <dgm:cxn modelId="{2CEE5AB6-5817-4EFA-9123-E6A635417F6A}" type="presParOf" srcId="{37AD750F-24B3-463B-B5C5-645623A56E22}" destId="{E64C55F8-2F55-4A6A-8B4B-E89A0033C25C}" srcOrd="1" destOrd="0" presId="urn:microsoft.com/office/officeart/2018/5/layout/IconCircleLabelList"/>
    <dgm:cxn modelId="{07B82A84-8139-47FF-B06C-A4BB38AAA1EF}" type="presParOf" srcId="{37AD750F-24B3-463B-B5C5-645623A56E22}" destId="{FA132EB2-E67A-4740-A65E-03B17B84DA25}" srcOrd="2" destOrd="0" presId="urn:microsoft.com/office/officeart/2018/5/layout/IconCircleLabelList"/>
    <dgm:cxn modelId="{3A9A0831-0483-4B84-8C67-25BD432A8AEF}" type="presParOf" srcId="{FA132EB2-E67A-4740-A65E-03B17B84DA25}" destId="{D096338F-5BF6-4778-8360-8263668CF0A8}" srcOrd="0" destOrd="0" presId="urn:microsoft.com/office/officeart/2018/5/layout/IconCircleLabelList"/>
    <dgm:cxn modelId="{657F1F6D-A61A-4CD4-81CA-8DE4AE5A3323}" type="presParOf" srcId="{FA132EB2-E67A-4740-A65E-03B17B84DA25}" destId="{92E218E0-5FB5-4565-8785-9FE8077711CA}" srcOrd="1" destOrd="0" presId="urn:microsoft.com/office/officeart/2018/5/layout/IconCircleLabelList"/>
    <dgm:cxn modelId="{6B803ABE-0C27-43C6-9E33-BFD40E8E3D33}" type="presParOf" srcId="{FA132EB2-E67A-4740-A65E-03B17B84DA25}" destId="{6B4E13C4-A483-475C-896F-50BBF4E291E0}" srcOrd="2" destOrd="0" presId="urn:microsoft.com/office/officeart/2018/5/layout/IconCircleLabelList"/>
    <dgm:cxn modelId="{53FD065F-71A0-4254-B09C-F210CC774E1D}" type="presParOf" srcId="{FA132EB2-E67A-4740-A65E-03B17B84DA25}" destId="{C4E274B8-AEA7-4C7B-9D19-E68F1E439168}" srcOrd="3" destOrd="0" presId="urn:microsoft.com/office/officeart/2018/5/layout/IconCircleLabelList"/>
    <dgm:cxn modelId="{99CBB0A4-D535-4BDA-B3CA-6C47BAB6CB35}" type="presParOf" srcId="{37AD750F-24B3-463B-B5C5-645623A56E22}" destId="{9CDE0813-A017-49B4-9B7F-06C072E5B450}" srcOrd="3" destOrd="0" presId="urn:microsoft.com/office/officeart/2018/5/layout/IconCircleLabelList"/>
    <dgm:cxn modelId="{978F96C0-AA95-4A92-884D-8E6A2292C5FF}" type="presParOf" srcId="{37AD750F-24B3-463B-B5C5-645623A56E22}" destId="{5720A651-9614-401B-9582-1144D4F00928}" srcOrd="4" destOrd="0" presId="urn:microsoft.com/office/officeart/2018/5/layout/IconCircleLabelList"/>
    <dgm:cxn modelId="{7DC50D9F-1EE3-44B3-9A8B-D0D3C6F626BF}" type="presParOf" srcId="{5720A651-9614-401B-9582-1144D4F00928}" destId="{0187EEE0-D8FB-40F5-A936-5BB6BCF245E6}" srcOrd="0" destOrd="0" presId="urn:microsoft.com/office/officeart/2018/5/layout/IconCircleLabelList"/>
    <dgm:cxn modelId="{7A2511F3-D3C8-4FE8-AE4A-1599C323BC7B}" type="presParOf" srcId="{5720A651-9614-401B-9582-1144D4F00928}" destId="{1C45D8FF-1BE1-4D6F-BA1A-AE9F08EBF720}" srcOrd="1" destOrd="0" presId="urn:microsoft.com/office/officeart/2018/5/layout/IconCircleLabelList"/>
    <dgm:cxn modelId="{E5B4282C-549A-4DD6-B74E-1E759B66B706}" type="presParOf" srcId="{5720A651-9614-401B-9582-1144D4F00928}" destId="{A65FA56B-8272-4E15-8677-2096DF8E61BE}" srcOrd="2" destOrd="0" presId="urn:microsoft.com/office/officeart/2018/5/layout/IconCircleLabelList"/>
    <dgm:cxn modelId="{C413C880-9B82-4DEF-B545-2D27EA2F3170}" type="presParOf" srcId="{5720A651-9614-401B-9582-1144D4F00928}" destId="{5C5A1372-2753-4121-9CC9-B9B18E1DC1D6}" srcOrd="3" destOrd="0" presId="urn:microsoft.com/office/officeart/2018/5/layout/IconCircleLabelList"/>
    <dgm:cxn modelId="{1DBD58DA-2599-4F66-8A3A-DD8BD334BF50}" type="presParOf" srcId="{37AD750F-24B3-463B-B5C5-645623A56E22}" destId="{8D7B850A-D363-4726-90DD-53B8B6E46353}" srcOrd="5" destOrd="0" presId="urn:microsoft.com/office/officeart/2018/5/layout/IconCircleLabelList"/>
    <dgm:cxn modelId="{2705C651-C01F-4CCE-BB26-C944854D267E}" type="presParOf" srcId="{37AD750F-24B3-463B-B5C5-645623A56E22}" destId="{C75C24D2-B686-46A4-9E27-62F60325F35A}" srcOrd="6" destOrd="0" presId="urn:microsoft.com/office/officeart/2018/5/layout/IconCircleLabelList"/>
    <dgm:cxn modelId="{18E0C48B-2BC0-4CFA-9F34-348BA926DDA7}" type="presParOf" srcId="{C75C24D2-B686-46A4-9E27-62F60325F35A}" destId="{E73616F1-5A98-4755-A6A1-3AB6DAB01A46}" srcOrd="0" destOrd="0" presId="urn:microsoft.com/office/officeart/2018/5/layout/IconCircleLabelList"/>
    <dgm:cxn modelId="{6D2968DE-B85D-42D5-9817-EC3209AF5FB7}" type="presParOf" srcId="{C75C24D2-B686-46A4-9E27-62F60325F35A}" destId="{EEDA12C1-F7F7-4138-990D-4A39434C67B2}" srcOrd="1" destOrd="0" presId="urn:microsoft.com/office/officeart/2018/5/layout/IconCircleLabelList"/>
    <dgm:cxn modelId="{6A1FED30-CE62-452D-A7E9-BFE875B2E192}" type="presParOf" srcId="{C75C24D2-B686-46A4-9E27-62F60325F35A}" destId="{5C980714-BE71-45DE-9CF3-75654CDA3FFB}" srcOrd="2" destOrd="0" presId="urn:microsoft.com/office/officeart/2018/5/layout/IconCircleLabelList"/>
    <dgm:cxn modelId="{CA2FAD16-4DC9-4A88-B411-5DDECA23633A}" type="presParOf" srcId="{C75C24D2-B686-46A4-9E27-62F60325F35A}" destId="{8AF54484-3CA4-4FD9-BBD7-1F2E2920E2B6}" srcOrd="3" destOrd="0" presId="urn:microsoft.com/office/officeart/2018/5/layout/IconCircleLabelList"/>
    <dgm:cxn modelId="{62B8D802-F382-4A74-8A61-84B901A0E431}" type="presParOf" srcId="{37AD750F-24B3-463B-B5C5-645623A56E22}" destId="{181431D7-1D64-4527-BCF7-7BC1BF942131}" srcOrd="7" destOrd="0" presId="urn:microsoft.com/office/officeart/2018/5/layout/IconCircleLabelList"/>
    <dgm:cxn modelId="{5B426C2F-0A90-4F23-AC48-1CD1E3D1C284}" type="presParOf" srcId="{37AD750F-24B3-463B-B5C5-645623A56E22}" destId="{B44299C1-BD9C-4B79-8D5E-DF6373E051A7}" srcOrd="8" destOrd="0" presId="urn:microsoft.com/office/officeart/2018/5/layout/IconCircleLabelList"/>
    <dgm:cxn modelId="{2EA717BE-8658-4760-935B-342E2AF01F11}" type="presParOf" srcId="{B44299C1-BD9C-4B79-8D5E-DF6373E051A7}" destId="{6FBE9652-A940-4341-B48D-488263796E3A}" srcOrd="0" destOrd="0" presId="urn:microsoft.com/office/officeart/2018/5/layout/IconCircleLabelList"/>
    <dgm:cxn modelId="{9A5AB405-847A-435B-9F18-13F4FF2A2143}" type="presParOf" srcId="{B44299C1-BD9C-4B79-8D5E-DF6373E051A7}" destId="{11925574-A351-4EF1-ADC9-3A30F819BB46}" srcOrd="1" destOrd="0" presId="urn:microsoft.com/office/officeart/2018/5/layout/IconCircleLabelList"/>
    <dgm:cxn modelId="{0E80B45E-3740-45F9-A6E4-33E49FA71E13}" type="presParOf" srcId="{B44299C1-BD9C-4B79-8D5E-DF6373E051A7}" destId="{B90C632A-1BF7-4AD9-A708-82DC94B21747}" srcOrd="2" destOrd="0" presId="urn:microsoft.com/office/officeart/2018/5/layout/IconCircleLabelList"/>
    <dgm:cxn modelId="{EC740B03-2EF2-4391-B12D-81EBD768F9C2}" type="presParOf" srcId="{B44299C1-BD9C-4B79-8D5E-DF6373E051A7}" destId="{AE47316C-2696-4A27-AA47-97B131AC55E9}"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71575C-5EC3-40BD-A47E-7F35A0A8331B}" type="doc">
      <dgm:prSet loTypeId="urn:microsoft.com/office/officeart/2005/8/layout/hProcess9" loCatId="process" qsTypeId="urn:microsoft.com/office/officeart/2005/8/quickstyle/simple1" qsCatId="simple" csTypeId="urn:microsoft.com/office/officeart/2005/8/colors/accent1_2" csCatId="accent1" phldr="1"/>
      <dgm:spPr/>
    </dgm:pt>
    <dgm:pt modelId="{4BC6287A-B429-4F12-B92F-C6F009B0E34E}">
      <dgm:prSet phldrT="[Text]"/>
      <dgm:spPr>
        <a:solidFill>
          <a:srgbClr val="A60F2D"/>
        </a:solidFill>
      </dgm:spPr>
      <dgm:t>
        <a:bodyPr/>
        <a:lstStyle/>
        <a:p>
          <a:r>
            <a:rPr lang="en-US" dirty="0"/>
            <a:t>Precipitation-Frequency Data</a:t>
          </a:r>
        </a:p>
      </dgm:t>
    </dgm:pt>
    <dgm:pt modelId="{2CC19B42-BBC7-4AE9-BDF7-8AB92D64D056}" type="parTrans" cxnId="{08397F21-69B6-4413-BA41-18E170E8F369}">
      <dgm:prSet/>
      <dgm:spPr/>
      <dgm:t>
        <a:bodyPr/>
        <a:lstStyle/>
        <a:p>
          <a:endParaRPr lang="en-US"/>
        </a:p>
      </dgm:t>
    </dgm:pt>
    <dgm:pt modelId="{86EFD531-A8F2-47CB-9282-9D702F7183FA}" type="sibTrans" cxnId="{08397F21-69B6-4413-BA41-18E170E8F369}">
      <dgm:prSet/>
      <dgm:spPr/>
      <dgm:t>
        <a:bodyPr/>
        <a:lstStyle/>
        <a:p>
          <a:endParaRPr lang="en-US"/>
        </a:p>
      </dgm:t>
    </dgm:pt>
    <dgm:pt modelId="{1FCDBF25-69E4-40DC-92DC-48243333552E}">
      <dgm:prSet phldrT="[Text]"/>
      <dgm:spPr>
        <a:solidFill>
          <a:srgbClr val="A60F2D"/>
        </a:solidFill>
      </dgm:spPr>
      <dgm:t>
        <a:bodyPr/>
        <a:lstStyle/>
        <a:p>
          <a:r>
            <a:rPr lang="en-US" dirty="0"/>
            <a:t>Rainfall-Runoff Model</a:t>
          </a:r>
        </a:p>
      </dgm:t>
    </dgm:pt>
    <dgm:pt modelId="{4FF1EAC1-F568-4682-A77F-2A2608B8052B}" type="parTrans" cxnId="{241BD3E6-959D-4D04-A412-929053A980DC}">
      <dgm:prSet/>
      <dgm:spPr/>
      <dgm:t>
        <a:bodyPr/>
        <a:lstStyle/>
        <a:p>
          <a:endParaRPr lang="en-US"/>
        </a:p>
      </dgm:t>
    </dgm:pt>
    <dgm:pt modelId="{4CA79769-3EA8-470A-A0AC-24A5F98EF554}" type="sibTrans" cxnId="{241BD3E6-959D-4D04-A412-929053A980DC}">
      <dgm:prSet/>
      <dgm:spPr/>
      <dgm:t>
        <a:bodyPr/>
        <a:lstStyle/>
        <a:p>
          <a:endParaRPr lang="en-US"/>
        </a:p>
      </dgm:t>
    </dgm:pt>
    <dgm:pt modelId="{44EDA747-6465-42B3-89AE-6CFA1586FBCE}">
      <dgm:prSet phldrT="[Text]"/>
      <dgm:spPr>
        <a:solidFill>
          <a:srgbClr val="A60F2D"/>
        </a:solidFill>
      </dgm:spPr>
      <dgm:t>
        <a:bodyPr/>
        <a:lstStyle/>
        <a:p>
          <a:r>
            <a:rPr lang="en-US" dirty="0"/>
            <a:t>Flow Frequency Curve</a:t>
          </a:r>
        </a:p>
      </dgm:t>
    </dgm:pt>
    <dgm:pt modelId="{5F3CD250-CCC6-4612-8E27-E55CF716BE10}" type="parTrans" cxnId="{A0CE3059-3A55-4AAF-A826-6D85F2C69F52}">
      <dgm:prSet/>
      <dgm:spPr/>
      <dgm:t>
        <a:bodyPr/>
        <a:lstStyle/>
        <a:p>
          <a:endParaRPr lang="en-US"/>
        </a:p>
      </dgm:t>
    </dgm:pt>
    <dgm:pt modelId="{4973E6CD-3528-43AA-87DE-BEBCD3CA269D}" type="sibTrans" cxnId="{A0CE3059-3A55-4AAF-A826-6D85F2C69F52}">
      <dgm:prSet/>
      <dgm:spPr/>
      <dgm:t>
        <a:bodyPr/>
        <a:lstStyle/>
        <a:p>
          <a:endParaRPr lang="en-US"/>
        </a:p>
      </dgm:t>
    </dgm:pt>
    <dgm:pt modelId="{7A33F87C-20A3-40A1-B3DB-70330BA6407C}" type="pres">
      <dgm:prSet presAssocID="{AE71575C-5EC3-40BD-A47E-7F35A0A8331B}" presName="CompostProcess" presStyleCnt="0">
        <dgm:presLayoutVars>
          <dgm:dir/>
          <dgm:resizeHandles val="exact"/>
        </dgm:presLayoutVars>
      </dgm:prSet>
      <dgm:spPr/>
    </dgm:pt>
    <dgm:pt modelId="{BA5A4A2E-77C1-40DD-9610-84441CD99460}" type="pres">
      <dgm:prSet presAssocID="{AE71575C-5EC3-40BD-A47E-7F35A0A8331B}" presName="arrow" presStyleLbl="bgShp" presStyleIdx="0" presStyleCnt="1"/>
      <dgm:spPr>
        <a:solidFill>
          <a:srgbClr val="CA1237"/>
        </a:solidFill>
      </dgm:spPr>
    </dgm:pt>
    <dgm:pt modelId="{B5435466-A315-4937-8353-A9781D9C2EAF}" type="pres">
      <dgm:prSet presAssocID="{AE71575C-5EC3-40BD-A47E-7F35A0A8331B}" presName="linearProcess" presStyleCnt="0"/>
      <dgm:spPr/>
    </dgm:pt>
    <dgm:pt modelId="{674C1CB7-DBE6-438F-B2C6-2BC27CB0B6BB}" type="pres">
      <dgm:prSet presAssocID="{4BC6287A-B429-4F12-B92F-C6F009B0E34E}" presName="textNode" presStyleLbl="node1" presStyleIdx="0" presStyleCnt="3">
        <dgm:presLayoutVars>
          <dgm:bulletEnabled val="1"/>
        </dgm:presLayoutVars>
      </dgm:prSet>
      <dgm:spPr/>
    </dgm:pt>
    <dgm:pt modelId="{BD139E98-B630-427F-8E88-53B37F050DE9}" type="pres">
      <dgm:prSet presAssocID="{86EFD531-A8F2-47CB-9282-9D702F7183FA}" presName="sibTrans" presStyleCnt="0"/>
      <dgm:spPr/>
    </dgm:pt>
    <dgm:pt modelId="{BFE52FB9-4045-48F7-BA42-825889D91ACE}" type="pres">
      <dgm:prSet presAssocID="{1FCDBF25-69E4-40DC-92DC-48243333552E}" presName="textNode" presStyleLbl="node1" presStyleIdx="1" presStyleCnt="3">
        <dgm:presLayoutVars>
          <dgm:bulletEnabled val="1"/>
        </dgm:presLayoutVars>
      </dgm:prSet>
      <dgm:spPr/>
    </dgm:pt>
    <dgm:pt modelId="{E55E7686-E9F5-4782-8371-E049EA342AD0}" type="pres">
      <dgm:prSet presAssocID="{4CA79769-3EA8-470A-A0AC-24A5F98EF554}" presName="sibTrans" presStyleCnt="0"/>
      <dgm:spPr/>
    </dgm:pt>
    <dgm:pt modelId="{2AF0F138-0BBB-4E02-8660-434B57473052}" type="pres">
      <dgm:prSet presAssocID="{44EDA747-6465-42B3-89AE-6CFA1586FBCE}" presName="textNode" presStyleLbl="node1" presStyleIdx="2" presStyleCnt="3">
        <dgm:presLayoutVars>
          <dgm:bulletEnabled val="1"/>
        </dgm:presLayoutVars>
      </dgm:prSet>
      <dgm:spPr/>
    </dgm:pt>
  </dgm:ptLst>
  <dgm:cxnLst>
    <dgm:cxn modelId="{08DD7412-E24C-455F-BEF7-2033A60DA414}" type="presOf" srcId="{1FCDBF25-69E4-40DC-92DC-48243333552E}" destId="{BFE52FB9-4045-48F7-BA42-825889D91ACE}" srcOrd="0" destOrd="0" presId="urn:microsoft.com/office/officeart/2005/8/layout/hProcess9"/>
    <dgm:cxn modelId="{08397F21-69B6-4413-BA41-18E170E8F369}" srcId="{AE71575C-5EC3-40BD-A47E-7F35A0A8331B}" destId="{4BC6287A-B429-4F12-B92F-C6F009B0E34E}" srcOrd="0" destOrd="0" parTransId="{2CC19B42-BBC7-4AE9-BDF7-8AB92D64D056}" sibTransId="{86EFD531-A8F2-47CB-9282-9D702F7183FA}"/>
    <dgm:cxn modelId="{0625DC57-B29A-4CA6-8728-CDD8A0883BE7}" type="presOf" srcId="{AE71575C-5EC3-40BD-A47E-7F35A0A8331B}" destId="{7A33F87C-20A3-40A1-B3DB-70330BA6407C}" srcOrd="0" destOrd="0" presId="urn:microsoft.com/office/officeart/2005/8/layout/hProcess9"/>
    <dgm:cxn modelId="{A0CE3059-3A55-4AAF-A826-6D85F2C69F52}" srcId="{AE71575C-5EC3-40BD-A47E-7F35A0A8331B}" destId="{44EDA747-6465-42B3-89AE-6CFA1586FBCE}" srcOrd="2" destOrd="0" parTransId="{5F3CD250-CCC6-4612-8E27-E55CF716BE10}" sibTransId="{4973E6CD-3528-43AA-87DE-BEBCD3CA269D}"/>
    <dgm:cxn modelId="{C4B30185-8DA6-463F-A874-E0FB509C0780}" type="presOf" srcId="{4BC6287A-B429-4F12-B92F-C6F009B0E34E}" destId="{674C1CB7-DBE6-438F-B2C6-2BC27CB0B6BB}" srcOrd="0" destOrd="0" presId="urn:microsoft.com/office/officeart/2005/8/layout/hProcess9"/>
    <dgm:cxn modelId="{3BB5D68A-C954-4DC6-9565-47AB7C23E8B5}" type="presOf" srcId="{44EDA747-6465-42B3-89AE-6CFA1586FBCE}" destId="{2AF0F138-0BBB-4E02-8660-434B57473052}" srcOrd="0" destOrd="0" presId="urn:microsoft.com/office/officeart/2005/8/layout/hProcess9"/>
    <dgm:cxn modelId="{241BD3E6-959D-4D04-A412-929053A980DC}" srcId="{AE71575C-5EC3-40BD-A47E-7F35A0A8331B}" destId="{1FCDBF25-69E4-40DC-92DC-48243333552E}" srcOrd="1" destOrd="0" parTransId="{4FF1EAC1-F568-4682-A77F-2A2608B8052B}" sibTransId="{4CA79769-3EA8-470A-A0AC-24A5F98EF554}"/>
    <dgm:cxn modelId="{3801CDA4-D189-471D-AFF9-B0910F00C5E6}" type="presParOf" srcId="{7A33F87C-20A3-40A1-B3DB-70330BA6407C}" destId="{BA5A4A2E-77C1-40DD-9610-84441CD99460}" srcOrd="0" destOrd="0" presId="urn:microsoft.com/office/officeart/2005/8/layout/hProcess9"/>
    <dgm:cxn modelId="{12AA3F6D-EA82-4DF9-937B-B8E2438BE01A}" type="presParOf" srcId="{7A33F87C-20A3-40A1-B3DB-70330BA6407C}" destId="{B5435466-A315-4937-8353-A9781D9C2EAF}" srcOrd="1" destOrd="0" presId="urn:microsoft.com/office/officeart/2005/8/layout/hProcess9"/>
    <dgm:cxn modelId="{DDFEBEDF-DDB2-4EF3-BDB0-2BA0A9C4D8F6}" type="presParOf" srcId="{B5435466-A315-4937-8353-A9781D9C2EAF}" destId="{674C1CB7-DBE6-438F-B2C6-2BC27CB0B6BB}" srcOrd="0" destOrd="0" presId="urn:microsoft.com/office/officeart/2005/8/layout/hProcess9"/>
    <dgm:cxn modelId="{B4E8D0B6-B652-47A7-AB30-AC538585AC01}" type="presParOf" srcId="{B5435466-A315-4937-8353-A9781D9C2EAF}" destId="{BD139E98-B630-427F-8E88-53B37F050DE9}" srcOrd="1" destOrd="0" presId="urn:microsoft.com/office/officeart/2005/8/layout/hProcess9"/>
    <dgm:cxn modelId="{52CE8C95-56DD-4EED-8B9F-8820E9244EC2}" type="presParOf" srcId="{B5435466-A315-4937-8353-A9781D9C2EAF}" destId="{BFE52FB9-4045-48F7-BA42-825889D91ACE}" srcOrd="2" destOrd="0" presId="urn:microsoft.com/office/officeart/2005/8/layout/hProcess9"/>
    <dgm:cxn modelId="{A32F20BE-111B-489A-BBEB-D30C799ADB6E}" type="presParOf" srcId="{B5435466-A315-4937-8353-A9781D9C2EAF}" destId="{E55E7686-E9F5-4782-8371-E049EA342AD0}" srcOrd="3" destOrd="0" presId="urn:microsoft.com/office/officeart/2005/8/layout/hProcess9"/>
    <dgm:cxn modelId="{4E61FC1C-D824-4441-9C3F-D543CD0273E3}" type="presParOf" srcId="{B5435466-A315-4937-8353-A9781D9C2EAF}" destId="{2AF0F138-0BBB-4E02-8660-434B57473052}"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555260-3349-4905-A5C1-6120258CAA93}">
      <dsp:nvSpPr>
        <dsp:cNvPr id="0" name=""/>
        <dsp:cNvSpPr/>
      </dsp:nvSpPr>
      <dsp:spPr>
        <a:xfrm>
          <a:off x="684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CB8B16-559E-4B94-A064-18BED48EEEBC}">
      <dsp:nvSpPr>
        <dsp:cNvPr id="0" name=""/>
        <dsp:cNvSpPr/>
      </dsp:nvSpPr>
      <dsp:spPr>
        <a:xfrm>
          <a:off x="918914" y="1250402"/>
          <a:ext cx="630000" cy="63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6226C02-1A90-493F-839E-9C2AE59E4C69}">
      <dsp:nvSpPr>
        <dsp:cNvPr id="0" name=""/>
        <dsp:cNvSpPr/>
      </dsp:nvSpPr>
      <dsp:spPr>
        <a:xfrm>
          <a:off x="333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Duration</a:t>
          </a:r>
          <a:endParaRPr lang="en-US" sz="2300" kern="1200" dirty="0"/>
        </a:p>
      </dsp:txBody>
      <dsp:txXfrm>
        <a:off x="333914" y="2456402"/>
        <a:ext cx="1800000" cy="720000"/>
      </dsp:txXfrm>
    </dsp:sp>
    <dsp:sp modelId="{D096338F-5BF6-4778-8360-8263668CF0A8}">
      <dsp:nvSpPr>
        <dsp:cNvPr id="0" name=""/>
        <dsp:cNvSpPr/>
      </dsp:nvSpPr>
      <dsp:spPr>
        <a:xfrm>
          <a:off x="2799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E218E0-5FB5-4565-8785-9FE8077711CA}">
      <dsp:nvSpPr>
        <dsp:cNvPr id="0" name=""/>
        <dsp:cNvSpPr/>
      </dsp:nvSpPr>
      <dsp:spPr>
        <a:xfrm>
          <a:off x="3033914" y="1250402"/>
          <a:ext cx="630000" cy="63000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2">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E274B8-AEA7-4C7B-9D19-E68F1E439168}">
      <dsp:nvSpPr>
        <dsp:cNvPr id="0" name=""/>
        <dsp:cNvSpPr/>
      </dsp:nvSpPr>
      <dsp:spPr>
        <a:xfrm>
          <a:off x="2448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Depth</a:t>
          </a:r>
        </a:p>
      </dsp:txBody>
      <dsp:txXfrm>
        <a:off x="2448914" y="2456402"/>
        <a:ext cx="1800000" cy="720000"/>
      </dsp:txXfrm>
    </dsp:sp>
    <dsp:sp modelId="{0187EEE0-D8FB-40F5-A936-5BB6BCF245E6}">
      <dsp:nvSpPr>
        <dsp:cNvPr id="0" name=""/>
        <dsp:cNvSpPr/>
      </dsp:nvSpPr>
      <dsp:spPr>
        <a:xfrm>
          <a:off x="4914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45D8FF-1BE1-4D6F-BA1A-AE9F08EBF720}">
      <dsp:nvSpPr>
        <dsp:cNvPr id="0" name=""/>
        <dsp:cNvSpPr/>
      </dsp:nvSpPr>
      <dsp:spPr>
        <a:xfrm>
          <a:off x="5148914" y="1250402"/>
          <a:ext cx="630000" cy="63000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2">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5A1372-2753-4121-9CC9-B9B18E1DC1D6}">
      <dsp:nvSpPr>
        <dsp:cNvPr id="0" name=""/>
        <dsp:cNvSpPr/>
      </dsp:nvSpPr>
      <dsp:spPr>
        <a:xfrm>
          <a:off x="4563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Area</a:t>
          </a:r>
          <a:r>
            <a:rPr lang="en-US" sz="2300" kern="1200" dirty="0"/>
            <a:t> </a:t>
          </a:r>
          <a:r>
            <a:rPr lang="en-US" sz="2300" b="1" kern="1200" dirty="0"/>
            <a:t>Reduction</a:t>
          </a:r>
        </a:p>
      </dsp:txBody>
      <dsp:txXfrm>
        <a:off x="4563914" y="2456402"/>
        <a:ext cx="1800000" cy="720000"/>
      </dsp:txXfrm>
    </dsp:sp>
    <dsp:sp modelId="{E73616F1-5A98-4755-A6A1-3AB6DAB01A46}">
      <dsp:nvSpPr>
        <dsp:cNvPr id="0" name=""/>
        <dsp:cNvSpPr/>
      </dsp:nvSpPr>
      <dsp:spPr>
        <a:xfrm>
          <a:off x="7029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DA12C1-F7F7-4138-990D-4A39434C67B2}">
      <dsp:nvSpPr>
        <dsp:cNvPr id="0" name=""/>
        <dsp:cNvSpPr/>
      </dsp:nvSpPr>
      <dsp:spPr>
        <a:xfrm>
          <a:off x="7263914" y="1250402"/>
          <a:ext cx="630000" cy="630000"/>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2">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F54484-3CA4-4FD9-BBD7-1F2E2920E2B6}">
      <dsp:nvSpPr>
        <dsp:cNvPr id="0" name=""/>
        <dsp:cNvSpPr/>
      </dsp:nvSpPr>
      <dsp:spPr>
        <a:xfrm>
          <a:off x="6678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Temporal Pattern</a:t>
          </a:r>
        </a:p>
      </dsp:txBody>
      <dsp:txXfrm>
        <a:off x="6678914" y="2456402"/>
        <a:ext cx="1800000" cy="720000"/>
      </dsp:txXfrm>
    </dsp:sp>
    <dsp:sp modelId="{6FBE9652-A940-4341-B48D-488263796E3A}">
      <dsp:nvSpPr>
        <dsp:cNvPr id="0" name=""/>
        <dsp:cNvSpPr/>
      </dsp:nvSpPr>
      <dsp:spPr>
        <a:xfrm>
          <a:off x="9144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925574-A351-4EF1-ADC9-3A30F819BB46}">
      <dsp:nvSpPr>
        <dsp:cNvPr id="0" name=""/>
        <dsp:cNvSpPr/>
      </dsp:nvSpPr>
      <dsp:spPr>
        <a:xfrm>
          <a:off x="9378914" y="1250402"/>
          <a:ext cx="630000" cy="630000"/>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solidFill>
            <a:schemeClr val="lt2">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47316C-2696-4A27-AA47-97B131AC55E9}">
      <dsp:nvSpPr>
        <dsp:cNvPr id="0" name=""/>
        <dsp:cNvSpPr/>
      </dsp:nvSpPr>
      <dsp:spPr>
        <a:xfrm>
          <a:off x="8793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Spatial Pattern</a:t>
          </a:r>
        </a:p>
      </dsp:txBody>
      <dsp:txXfrm>
        <a:off x="8793914" y="2456402"/>
        <a:ext cx="18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A4A2E-77C1-40DD-9610-84441CD99460}">
      <dsp:nvSpPr>
        <dsp:cNvPr id="0" name=""/>
        <dsp:cNvSpPr/>
      </dsp:nvSpPr>
      <dsp:spPr>
        <a:xfrm>
          <a:off x="788669" y="0"/>
          <a:ext cx="8938260" cy="4351338"/>
        </a:xfrm>
        <a:prstGeom prst="rightArrow">
          <a:avLst/>
        </a:prstGeom>
        <a:solidFill>
          <a:srgbClr val="CA1237"/>
        </a:solidFill>
        <a:ln>
          <a:noFill/>
        </a:ln>
        <a:effectLst/>
      </dsp:spPr>
      <dsp:style>
        <a:lnRef idx="0">
          <a:scrgbClr r="0" g="0" b="0"/>
        </a:lnRef>
        <a:fillRef idx="1">
          <a:scrgbClr r="0" g="0" b="0"/>
        </a:fillRef>
        <a:effectRef idx="0">
          <a:scrgbClr r="0" g="0" b="0"/>
        </a:effectRef>
        <a:fontRef idx="minor"/>
      </dsp:style>
    </dsp:sp>
    <dsp:sp modelId="{674C1CB7-DBE6-438F-B2C6-2BC27CB0B6BB}">
      <dsp:nvSpPr>
        <dsp:cNvPr id="0" name=""/>
        <dsp:cNvSpPr/>
      </dsp:nvSpPr>
      <dsp:spPr>
        <a:xfrm>
          <a:off x="11296" y="1305401"/>
          <a:ext cx="3384708" cy="1740535"/>
        </a:xfrm>
        <a:prstGeom prst="roundRect">
          <a:avLst/>
        </a:prstGeom>
        <a:solidFill>
          <a:srgbClr val="A60F2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Precipitation-Frequency Data</a:t>
          </a:r>
        </a:p>
      </dsp:txBody>
      <dsp:txXfrm>
        <a:off x="96262" y="1390367"/>
        <a:ext cx="3214776" cy="1570603"/>
      </dsp:txXfrm>
    </dsp:sp>
    <dsp:sp modelId="{BFE52FB9-4045-48F7-BA42-825889D91ACE}">
      <dsp:nvSpPr>
        <dsp:cNvPr id="0" name=""/>
        <dsp:cNvSpPr/>
      </dsp:nvSpPr>
      <dsp:spPr>
        <a:xfrm>
          <a:off x="3565445" y="1305401"/>
          <a:ext cx="3384708" cy="1740535"/>
        </a:xfrm>
        <a:prstGeom prst="roundRect">
          <a:avLst/>
        </a:prstGeom>
        <a:solidFill>
          <a:srgbClr val="A60F2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Rainfall-Runoff Model</a:t>
          </a:r>
        </a:p>
      </dsp:txBody>
      <dsp:txXfrm>
        <a:off x="3650411" y="1390367"/>
        <a:ext cx="3214776" cy="1570603"/>
      </dsp:txXfrm>
    </dsp:sp>
    <dsp:sp modelId="{2AF0F138-0BBB-4E02-8660-434B57473052}">
      <dsp:nvSpPr>
        <dsp:cNvPr id="0" name=""/>
        <dsp:cNvSpPr/>
      </dsp:nvSpPr>
      <dsp:spPr>
        <a:xfrm>
          <a:off x="7119595" y="1305401"/>
          <a:ext cx="3384708" cy="1740535"/>
        </a:xfrm>
        <a:prstGeom prst="roundRect">
          <a:avLst/>
        </a:prstGeom>
        <a:solidFill>
          <a:srgbClr val="A60F2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Flow Frequency Curve</a:t>
          </a:r>
        </a:p>
      </dsp:txBody>
      <dsp:txXfrm>
        <a:off x="7204561" y="1390367"/>
        <a:ext cx="3214776" cy="1570603"/>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9/2/2024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motivation is to take precipitation frequency data, construct storm events to run in a rainfall-runoff model, in order to assess the magnitude and frequency of floods.</a:t>
            </a:r>
          </a:p>
          <a:p>
            <a:endParaRPr lang="en-US" dirty="0"/>
          </a:p>
          <a:p>
            <a:r>
              <a:rPr lang="en-US" dirty="0"/>
              <a:t>This workflow is used extensively in design, floodplain management, and risk analysis.  It can be used in </a:t>
            </a:r>
            <a:r>
              <a:rPr lang="en-US" dirty="0" err="1"/>
              <a:t>ungaged</a:t>
            </a:r>
            <a:r>
              <a:rPr lang="en-US" dirty="0"/>
              <a:t> watersheds, but also in gaged watersheds to add information to a flow frequency curve.</a:t>
            </a:r>
          </a:p>
          <a:p>
            <a:endParaRPr lang="en-US" dirty="0"/>
          </a:p>
          <a:p>
            <a:r>
              <a:rPr lang="en-US" dirty="0"/>
              <a:t>Because it’s used so often, and used to make decisions, the HMS team has been improving these modeling tools so modelers can develop better models faster.</a:t>
            </a:r>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2898648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AEP neutral technique assumes you can calibrate the hydrologic model so that this is true.</a:t>
            </a:r>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2143365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Overrides the computation point setting in the met model.  For each analysis point computes the drainage area upstream and plugs it into the met model if it has that setting.</a:t>
            </a:r>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23354056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3211826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2828601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6882770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36151310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frequency storm method is very conservative. It assumes every duration has the same frequency of intensity, but this is not the case for real storms. See example for two storms in Cedar Rapids, IA</a:t>
            </a:r>
          </a:p>
        </p:txBody>
      </p:sp>
      <p:sp>
        <p:nvSpPr>
          <p:cNvPr id="4" name="Slide Number Placeholder 3"/>
          <p:cNvSpPr>
            <a:spLocks noGrp="1"/>
          </p:cNvSpPr>
          <p:nvPr>
            <p:ph type="sldNum" sz="quarter" idx="5"/>
          </p:nvPr>
        </p:nvSpPr>
        <p:spPr/>
        <p:txBody>
          <a:bodyPr/>
          <a:lstStyle/>
          <a:p>
            <a:fld id="{78AF3204-0D06-4E77-ABDE-F4433C802620}" type="slidenum">
              <a:rPr lang="en-US" smtClean="0"/>
              <a:t>44</a:t>
            </a:fld>
            <a:endParaRPr lang="en-US"/>
          </a:p>
        </p:txBody>
      </p:sp>
    </p:spTree>
    <p:extLst>
      <p:ext uri="{BB962C8B-B14F-4D97-AF65-F5344CB8AC3E}">
        <p14:creationId xmlns:p14="http://schemas.microsoft.com/office/powerpoint/2010/main" val="4178811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Puerto Rico should probably be in Type 3, for the record.</a:t>
            </a:r>
          </a:p>
        </p:txBody>
      </p:sp>
      <p:sp>
        <p:nvSpPr>
          <p:cNvPr id="4" name="Slide Number Placeholder 3"/>
          <p:cNvSpPr>
            <a:spLocks noGrp="1"/>
          </p:cNvSpPr>
          <p:nvPr>
            <p:ph type="sldNum" sz="quarter" idx="5"/>
          </p:nvPr>
        </p:nvSpPr>
        <p:spPr/>
        <p:txBody>
          <a:bodyPr/>
          <a:lstStyle/>
          <a:p>
            <a:fld id="{78AF3204-0D06-4E77-ABDE-F4433C802620}" type="slidenum">
              <a:rPr lang="en-US" smtClean="0"/>
              <a:t>49</a:t>
            </a:fld>
            <a:endParaRPr lang="en-US"/>
          </a:p>
        </p:txBody>
      </p:sp>
    </p:spTree>
    <p:extLst>
      <p:ext uri="{BB962C8B-B14F-4D97-AF65-F5344CB8AC3E}">
        <p14:creationId xmlns:p14="http://schemas.microsoft.com/office/powerpoint/2010/main" val="1932889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spatial distribution of the rainfall can either be uniform for all of them (specified by this point depth) or if you use Variable by Subbasin, you can set it individually for each subbasin as in the image below.</a:t>
            </a:r>
          </a:p>
        </p:txBody>
      </p:sp>
      <p:sp>
        <p:nvSpPr>
          <p:cNvPr id="4" name="Slide Number Placeholder 3"/>
          <p:cNvSpPr>
            <a:spLocks noGrp="1"/>
          </p:cNvSpPr>
          <p:nvPr>
            <p:ph type="sldNum" sz="quarter" idx="5"/>
          </p:nvPr>
        </p:nvSpPr>
        <p:spPr/>
        <p:txBody>
          <a:bodyPr/>
          <a:lstStyle/>
          <a:p>
            <a:fld id="{78AF3204-0D06-4E77-ABDE-F4433C802620}" type="slidenum">
              <a:rPr lang="en-US" smtClean="0"/>
              <a:t>50</a:t>
            </a:fld>
            <a:endParaRPr lang="en-US"/>
          </a:p>
        </p:txBody>
      </p:sp>
    </p:spTree>
    <p:extLst>
      <p:ext uri="{BB962C8B-B14F-4D97-AF65-F5344CB8AC3E}">
        <p14:creationId xmlns:p14="http://schemas.microsoft.com/office/powerpoint/2010/main" val="3977396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radar images represent real, observed historical storms. We use historical precipitation to model historical events or calibrate our models to observed </a:t>
            </a:r>
            <a:r>
              <a:rPr lang="en-US" dirty="0" err="1"/>
              <a:t>dat</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Often there is a need to simulate a “what if” scenario, or an even that hasn’t occurred before. For this, we can use a hypothetical storm.</a:t>
            </a:r>
          </a:p>
        </p:txBody>
      </p:sp>
      <p:sp>
        <p:nvSpPr>
          <p:cNvPr id="4" name="Slide Number Placeholder 3"/>
          <p:cNvSpPr>
            <a:spLocks noGrp="1"/>
          </p:cNvSpPr>
          <p:nvPr>
            <p:ph type="sldNum" sz="quarter" idx="5"/>
          </p:nvPr>
        </p:nvSpPr>
        <p:spPr/>
        <p:txBody>
          <a:bodyPr/>
          <a:lstStyle/>
          <a:p>
            <a:fld id="{78AF3204-0D06-4E77-ABDE-F4433C802620}" type="slidenum">
              <a:rPr lang="en-US" smtClean="0"/>
              <a:t>4</a:t>
            </a:fld>
            <a:endParaRPr lang="en-US"/>
          </a:p>
        </p:txBody>
      </p:sp>
    </p:spTree>
    <p:extLst>
      <p:ext uri="{BB962C8B-B14F-4D97-AF65-F5344CB8AC3E}">
        <p14:creationId xmlns:p14="http://schemas.microsoft.com/office/powerpoint/2010/main" val="29663140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copy the right column from the A14 temporals CSV file and paste it into the table.  Then I set the first to 0.000 and 100.0000 and use the interpolation function to fill in the left column.</a:t>
            </a:r>
          </a:p>
          <a:p>
            <a:endParaRPr lang="en-US" dirty="0"/>
          </a:p>
          <a:p>
            <a:r>
              <a:rPr lang="en-US" dirty="0"/>
              <a:t>Note that values can repeat in the right column – in older versions of HMS they had to be strictly increasing.  Now they just have to be non-decreasing.</a:t>
            </a:r>
          </a:p>
        </p:txBody>
      </p:sp>
      <p:sp>
        <p:nvSpPr>
          <p:cNvPr id="4" name="Slide Number Placeholder 3"/>
          <p:cNvSpPr>
            <a:spLocks noGrp="1"/>
          </p:cNvSpPr>
          <p:nvPr>
            <p:ph type="sldNum" sz="quarter" idx="5"/>
          </p:nvPr>
        </p:nvSpPr>
        <p:spPr/>
        <p:txBody>
          <a:bodyPr/>
          <a:lstStyle/>
          <a:p>
            <a:fld id="{78AF3204-0D06-4E77-ABDE-F4433C802620}" type="slidenum">
              <a:rPr lang="en-US" smtClean="0"/>
              <a:t>52</a:t>
            </a:fld>
            <a:endParaRPr lang="en-US"/>
          </a:p>
        </p:txBody>
      </p:sp>
    </p:spTree>
    <p:extLst>
      <p:ext uri="{BB962C8B-B14F-4D97-AF65-F5344CB8AC3E}">
        <p14:creationId xmlns:p14="http://schemas.microsoft.com/office/powerpoint/2010/main" val="33268160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covered the background of SST and how to do basic SST simulation in HMS in an earlier lecture – this is just a note about the direction we’re headed </a:t>
            </a:r>
            <a:r>
              <a:rPr lang="en-US"/>
              <a:t>with respect to SST.</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54</a:t>
            </a:fld>
            <a:endParaRPr lang="en-US"/>
          </a:p>
        </p:txBody>
      </p:sp>
    </p:spTree>
    <p:extLst>
      <p:ext uri="{BB962C8B-B14F-4D97-AF65-F5344CB8AC3E}">
        <p14:creationId xmlns:p14="http://schemas.microsoft.com/office/powerpoint/2010/main" val="1191834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C34"/>
                </a:solidFill>
                <a:effectLst/>
                <a:latin typeface="roboto-regular"/>
              </a:rPr>
              <a:t>SST can be used to generate watershed-averaged precipitation frequency curves by selecting storms at random from the catalog, transposing them at random inside the transposition domain, and computing the watershed-averaged precipitation from each transposition. Each simulation year contains multiple transpositions, and an empirical annual maximum distribution is extracted from the largest transposition of each year.  The number of storms per year can vary, usually sampled from a Poisson distribution with a mean rate equal to the mean rate of storms per year in the storm catalog.  Storms are altered by transposition only, and the fields are not rotated or scaled in any way.</a:t>
            </a:r>
          </a:p>
          <a:p>
            <a:endParaRPr lang="en-US" b="0" i="0" dirty="0">
              <a:solidFill>
                <a:srgbClr val="000C34"/>
              </a:solidFill>
              <a:effectLst/>
              <a:latin typeface="roboto-regular"/>
            </a:endParaRPr>
          </a:p>
          <a:p>
            <a:r>
              <a:rPr lang="en-US" b="0" i="0" dirty="0">
                <a:solidFill>
                  <a:srgbClr val="000C34"/>
                </a:solidFill>
                <a:effectLst/>
                <a:latin typeface="roboto-regular"/>
              </a:rPr>
              <a:t>The structure of the simulation has more years than the rarest desired return interval.  For example, if an estimate for the 1/1,000 AEP event is desired, the simulation will have more than 1,000 years of transpositions.</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58</a:t>
            </a:fld>
            <a:endParaRPr lang="en-US"/>
          </a:p>
        </p:txBody>
      </p:sp>
    </p:spTree>
    <p:extLst>
      <p:ext uri="{BB962C8B-B14F-4D97-AF65-F5344CB8AC3E}">
        <p14:creationId xmlns:p14="http://schemas.microsoft.com/office/powerpoint/2010/main" val="2628792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hypothetical storm does not represent a real observed event, but rather an event that has idealized conditions. These typically represent a specific recurrence interval or annual exceedance probability (AEP) and are used for design or risk analysis. </a:t>
            </a:r>
          </a:p>
          <a:p>
            <a:endParaRPr lang="en-US" dirty="0"/>
          </a:p>
          <a:p>
            <a:r>
              <a:rPr lang="en-US" dirty="0"/>
              <a:t>Or, a hypothetical storm can also be a simplified version of a real storm where we have changed the properties of the storm, such as moving the location or orientation to maximize runoff. </a:t>
            </a:r>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43589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storms applied in hypothetical storm methods are simplifications of real storms, which are often chaotic in spatial and temporal pattern.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are the properties of a storm which can be simplified: duration, temporal pattern, spatial pattern.</a:t>
            </a:r>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4087830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creating a hypothetical storm used for design or risk analysis, certain depth and duration properties form the basis of the design storm. Such as 2.5 inches over 72 hours.</a:t>
            </a:r>
          </a:p>
          <a:p>
            <a:endParaRPr lang="en-US" dirty="0"/>
          </a:p>
          <a:p>
            <a:r>
              <a:rPr lang="en-US" dirty="0"/>
              <a:t>The PMP is an example of a hypothetical storm that’s often used for risk analysis and for developing a Probable Maximum Flood (PMF)</a:t>
            </a:r>
          </a:p>
          <a:p>
            <a:r>
              <a:rPr lang="en-US" dirty="0"/>
              <a:t>New PMP publication (2024) by the National Academies: https://nap.nationalacademies.org/catalog/27460/modernizing-probable-maximum-precipitation-estimation</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635579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F1F1F"/>
                </a:solidFill>
                <a:effectLst/>
                <a:latin typeface="ElsevierGulliver"/>
              </a:rPr>
              <a:t>Depth-duration-frequency (DDF) curves describe rainfall depth as a function of duration for given return periods. Similar curves are the intensity-duration-frequency (IDF).</a:t>
            </a:r>
          </a:p>
          <a:p>
            <a:endParaRPr lang="en-US" b="0" i="0" dirty="0">
              <a:solidFill>
                <a:srgbClr val="1F1F1F"/>
              </a:solidFill>
              <a:effectLst/>
              <a:latin typeface="ElsevierGulliver"/>
            </a:endParaRPr>
          </a:p>
          <a:p>
            <a:r>
              <a:rPr lang="en-US" b="0" i="0" dirty="0">
                <a:solidFill>
                  <a:srgbClr val="1F1F1F"/>
                </a:solidFill>
                <a:effectLst/>
                <a:latin typeface="ElsevierGulliver"/>
              </a:rPr>
              <a:t>These describe storm properties for a region across many frequencies. Storm properties for a single storm are often described by a depth-area-duration (DAD) table.</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2341444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Volume 1 was developed as far back as 20 years ago (2004). NOAA Atlas 15, which will be a CONUS-wide approach, is actively under development.</a:t>
            </a:r>
          </a:p>
        </p:txBody>
      </p:sp>
      <p:sp>
        <p:nvSpPr>
          <p:cNvPr id="4" name="Slide Number Placeholder 3"/>
          <p:cNvSpPr>
            <a:spLocks noGrp="1"/>
          </p:cNvSpPr>
          <p:nvPr>
            <p:ph type="sldNum" sz="quarter" idx="5"/>
          </p:nvPr>
        </p:nvSpPr>
        <p:spPr/>
        <p:txBody>
          <a:bodyPr/>
          <a:lstStyle/>
          <a:p>
            <a:fld id="{78AF3204-0D06-4E77-ABDE-F4433C802620}" type="slidenum">
              <a:rPr lang="en-US" smtClean="0"/>
              <a:t>14</a:t>
            </a:fld>
            <a:endParaRPr lang="en-US"/>
          </a:p>
        </p:txBody>
      </p:sp>
    </p:spTree>
    <p:extLst>
      <p:ext uri="{BB962C8B-B14F-4D97-AF65-F5344CB8AC3E}">
        <p14:creationId xmlns:p14="http://schemas.microsoft.com/office/powerpoint/2010/main" val="204676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cumulative curves – cumulative time vs. cumulative percent of total precipitation.</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1647972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20</a:t>
            </a:fld>
            <a:endParaRPr lang="en-US"/>
          </a:p>
        </p:txBody>
      </p:sp>
    </p:spTree>
    <p:extLst>
      <p:ext uri="{BB962C8B-B14F-4D97-AF65-F5344CB8AC3E}">
        <p14:creationId xmlns:p14="http://schemas.microsoft.com/office/powerpoint/2010/main" val="3978501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00C548CB-14EA-4605-83BE-85C33FEFA4DD}" type="datetime1">
              <a:rPr lang="en-US" smtClean="0"/>
              <a:t>9/2/2024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9DFE2F9A-506D-4437-8B98-10CEA76F9EEC}" type="datetime1">
              <a:rPr lang="en-US" smtClean="0"/>
              <a:t>9/2/2024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3A11654F-469F-4961-AA6A-CE45BF0B29F3}" type="datetime1">
              <a:rPr lang="en-US" smtClean="0"/>
              <a:t>9/2/2024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29463115-2FBD-4C52-B878-02AC0C78917F}" type="datetime1">
              <a:rPr lang="en-US" smtClean="0"/>
              <a:t>9/2/2024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5E90B08C-BBD8-46BD-AB33-F4DBA03D6816}" type="datetime1">
              <a:rPr lang="en-US" smtClean="0"/>
              <a:t>9/2/2024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F3BEAF04-D0DA-410E-B72E-5B10ABEA738D}" type="datetime1">
              <a:rPr lang="en-US" smtClean="0"/>
              <a:t>9/2/2024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35E18D6C-9F66-4014-9FAC-016B04D9EC06}" type="datetime1">
              <a:rPr lang="en-US" smtClean="0"/>
              <a:t>9/2/2024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4982187B-DE96-4A30-9F6C-3BACBC851330}" type="datetime1">
              <a:rPr lang="en-US" smtClean="0"/>
              <a:t>9/2/2024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F310A77D-65FA-4CEF-B67F-8B9897F06839}" type="datetime1">
              <a:rPr lang="en-US" smtClean="0"/>
              <a:t>9/2/2024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FBCE0C76-3B26-4F28-AFC4-4E5CE481011A}" type="datetime1">
              <a:rPr lang="en-US" smtClean="0"/>
              <a:t>9/2/2024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B7361EFA-393C-47BD-B5DD-5F59EC8E2ACE}" type="datetime1">
              <a:rPr lang="en-US" smtClean="0"/>
              <a:t>9/2/2024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574E0CA4-92C2-4155-915D-7462D2121713}" type="datetime1">
              <a:rPr lang="en-US" smtClean="0"/>
              <a:t>9/2/2024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1.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gif"/></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5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Frequency and Hypothetical Storm Methodologies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Advanced Applications of HEC-HMS</a:t>
            </a:r>
          </a:p>
          <a:p>
            <a:r>
              <a:rPr lang="en-US" sz="2000" dirty="0"/>
              <a:t>June 2024</a:t>
            </a:r>
          </a:p>
          <a:p>
            <a:endParaRPr lang="en-US" dirty="0"/>
          </a:p>
          <a:p>
            <a:r>
              <a:rPr lang="en-US" dirty="0"/>
              <a:t>Melissa Mika, P.E.</a:t>
            </a:r>
          </a:p>
          <a:p>
            <a:r>
              <a:rPr lang="en-US" sz="2000" dirty="0"/>
              <a:t>(slides courtesy of Greg Karlovits)</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D05F0-4F69-1768-2706-EB1EDAC99871}"/>
              </a:ext>
            </a:extLst>
          </p:cNvPr>
          <p:cNvSpPr>
            <a:spLocks noGrp="1"/>
          </p:cNvSpPr>
          <p:nvPr>
            <p:ph type="title"/>
          </p:nvPr>
        </p:nvSpPr>
        <p:spPr/>
        <p:txBody>
          <a:bodyPr/>
          <a:lstStyle/>
          <a:p>
            <a:r>
              <a:rPr lang="en-US" dirty="0"/>
              <a:t>Hypothetical Storm Methods in HMS</a:t>
            </a:r>
          </a:p>
        </p:txBody>
      </p:sp>
      <p:sp>
        <p:nvSpPr>
          <p:cNvPr id="3" name="Content Placeholder 2">
            <a:extLst>
              <a:ext uri="{FF2B5EF4-FFF2-40B4-BE49-F238E27FC236}">
                <a16:creationId xmlns:a16="http://schemas.microsoft.com/office/drawing/2014/main" id="{E71B1921-9F4D-3294-743D-DD87E97390DD}"/>
              </a:ext>
            </a:extLst>
          </p:cNvPr>
          <p:cNvSpPr>
            <a:spLocks noGrp="1"/>
          </p:cNvSpPr>
          <p:nvPr>
            <p:ph idx="1"/>
          </p:nvPr>
        </p:nvSpPr>
        <p:spPr>
          <a:xfrm>
            <a:off x="838200" y="1825625"/>
            <a:ext cx="5257800" cy="4351338"/>
          </a:xfrm>
        </p:spPr>
        <p:txBody>
          <a:bodyPr/>
          <a:lstStyle/>
          <a:p>
            <a:r>
              <a:rPr lang="en-US" dirty="0"/>
              <a:t>Design Storms</a:t>
            </a:r>
          </a:p>
          <a:p>
            <a:pPr lvl="1"/>
            <a:r>
              <a:rPr lang="en-US" dirty="0"/>
              <a:t>HMR52 Storm</a:t>
            </a:r>
          </a:p>
          <a:p>
            <a:pPr lvl="1"/>
            <a:r>
              <a:rPr lang="en-US" dirty="0"/>
              <a:t>Standard Project Storm</a:t>
            </a:r>
          </a:p>
          <a:p>
            <a:r>
              <a:rPr lang="en-US" dirty="0"/>
              <a:t>Frequency-Based Storms</a:t>
            </a:r>
          </a:p>
          <a:p>
            <a:pPr lvl="1"/>
            <a:r>
              <a:rPr lang="en-US" dirty="0"/>
              <a:t>Frequency Storm</a:t>
            </a:r>
          </a:p>
          <a:p>
            <a:pPr lvl="1"/>
            <a:r>
              <a:rPr lang="en-US" dirty="0"/>
              <a:t>Hypothetical Storm</a:t>
            </a:r>
          </a:p>
        </p:txBody>
      </p:sp>
      <p:sp>
        <p:nvSpPr>
          <p:cNvPr id="4" name="Content Placeholder 2">
            <a:extLst>
              <a:ext uri="{FF2B5EF4-FFF2-40B4-BE49-F238E27FC236}">
                <a16:creationId xmlns:a16="http://schemas.microsoft.com/office/drawing/2014/main" id="{90E2FB79-88A3-EA6B-DC57-FEFC2E8D69CB}"/>
              </a:ext>
            </a:extLst>
          </p:cNvPr>
          <p:cNvSpPr txBox="1">
            <a:spLocks/>
          </p:cNvSpPr>
          <p:nvPr/>
        </p:nvSpPr>
        <p:spPr>
          <a:xfrm>
            <a:off x="6096000" y="1825625"/>
            <a:ext cx="5257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solidFill>
                <a:schemeClr val="bg1">
                  <a:lumMod val="50000"/>
                </a:schemeClr>
              </a:solidFill>
            </a:endParaRPr>
          </a:p>
          <a:p>
            <a:pPr lvl="1"/>
            <a:r>
              <a:rPr lang="en-US" dirty="0">
                <a:solidFill>
                  <a:schemeClr val="bg1">
                    <a:lumMod val="50000"/>
                  </a:schemeClr>
                </a:solidFill>
              </a:rPr>
              <a:t>Used for PMP</a:t>
            </a:r>
          </a:p>
          <a:p>
            <a:pPr lvl="1"/>
            <a:r>
              <a:rPr lang="en-US" dirty="0">
                <a:solidFill>
                  <a:schemeClr val="bg1">
                    <a:lumMod val="50000"/>
                  </a:schemeClr>
                </a:solidFill>
              </a:rPr>
              <a:t>Legacy projects only</a:t>
            </a:r>
          </a:p>
          <a:p>
            <a:r>
              <a:rPr lang="en-US" dirty="0">
                <a:solidFill>
                  <a:schemeClr val="bg1">
                    <a:lumMod val="50000"/>
                  </a:schemeClr>
                </a:solidFill>
              </a:rPr>
              <a:t> Our focus today</a:t>
            </a:r>
          </a:p>
          <a:p>
            <a:pPr lvl="1"/>
            <a:r>
              <a:rPr lang="en-US" dirty="0">
                <a:solidFill>
                  <a:schemeClr val="bg1">
                    <a:lumMod val="50000"/>
                  </a:schemeClr>
                </a:solidFill>
              </a:rPr>
              <a:t>More traditional approach</a:t>
            </a:r>
          </a:p>
          <a:p>
            <a:pPr lvl="1"/>
            <a:r>
              <a:rPr lang="en-US" dirty="0">
                <a:solidFill>
                  <a:schemeClr val="bg1">
                    <a:lumMod val="50000"/>
                  </a:schemeClr>
                </a:solidFill>
              </a:rPr>
              <a:t>More data-driven approach</a:t>
            </a:r>
          </a:p>
        </p:txBody>
      </p:sp>
      <p:sp>
        <p:nvSpPr>
          <p:cNvPr id="5" name="TextBox 4">
            <a:extLst>
              <a:ext uri="{FF2B5EF4-FFF2-40B4-BE49-F238E27FC236}">
                <a16:creationId xmlns:a16="http://schemas.microsoft.com/office/drawing/2014/main" id="{AB9A60CA-3EF2-F0F8-3F6D-F06686215CBD}"/>
              </a:ext>
            </a:extLst>
          </p:cNvPr>
          <p:cNvSpPr txBox="1"/>
          <p:nvPr/>
        </p:nvSpPr>
        <p:spPr>
          <a:xfrm>
            <a:off x="4506598" y="4886241"/>
            <a:ext cx="3029827" cy="1323439"/>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These are all </a:t>
            </a:r>
          </a:p>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Precipitation</a:t>
            </a:r>
          </a:p>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Meteorologic Models</a:t>
            </a:r>
          </a:p>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in HMS </a:t>
            </a:r>
          </a:p>
        </p:txBody>
      </p:sp>
      <p:sp>
        <p:nvSpPr>
          <p:cNvPr id="6" name="Slide Number Placeholder 5">
            <a:extLst>
              <a:ext uri="{FF2B5EF4-FFF2-40B4-BE49-F238E27FC236}">
                <a16:creationId xmlns:a16="http://schemas.microsoft.com/office/drawing/2014/main" id="{856E2CF2-FFFC-891D-817C-7590DF6B7622}"/>
              </a:ext>
            </a:extLst>
          </p:cNvPr>
          <p:cNvSpPr>
            <a:spLocks noGrp="1"/>
          </p:cNvSpPr>
          <p:nvPr>
            <p:ph type="sldNum" sz="quarter" idx="12"/>
          </p:nvPr>
        </p:nvSpPr>
        <p:spPr/>
        <p:txBody>
          <a:bodyPr/>
          <a:lstStyle/>
          <a:p>
            <a:fld id="{5F6E19EC-C981-4348-A588-FAD292F64A47}" type="slidenum">
              <a:rPr lang="en-US" smtClean="0"/>
              <a:t>10</a:t>
            </a:fld>
            <a:endParaRPr lang="en-US"/>
          </a:p>
        </p:txBody>
      </p:sp>
    </p:spTree>
    <p:extLst>
      <p:ext uri="{BB962C8B-B14F-4D97-AF65-F5344CB8AC3E}">
        <p14:creationId xmlns:p14="http://schemas.microsoft.com/office/powerpoint/2010/main" val="4199438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Precipitation-Frequency Analysis Products</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35B127AC-C3C1-DD59-09AE-AC4640280EBE}"/>
              </a:ext>
            </a:extLst>
          </p:cNvPr>
          <p:cNvSpPr>
            <a:spLocks noGrp="1"/>
          </p:cNvSpPr>
          <p:nvPr>
            <p:ph type="sldNum" sz="quarter" idx="12"/>
          </p:nvPr>
        </p:nvSpPr>
        <p:spPr/>
        <p:txBody>
          <a:bodyPr/>
          <a:lstStyle/>
          <a:p>
            <a:fld id="{5F6E19EC-C981-4348-A588-FAD292F64A47}" type="slidenum">
              <a:rPr lang="en-US" smtClean="0"/>
              <a:t>11</a:t>
            </a:fld>
            <a:endParaRPr lang="en-US"/>
          </a:p>
        </p:txBody>
      </p:sp>
    </p:spTree>
    <p:extLst>
      <p:ext uri="{BB962C8B-B14F-4D97-AF65-F5344CB8AC3E}">
        <p14:creationId xmlns:p14="http://schemas.microsoft.com/office/powerpoint/2010/main" val="3818915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a:t>Recap: How we define a design storm</a:t>
            </a:r>
            <a:endParaRPr lang="en-US" dirty="0"/>
          </a:p>
        </p:txBody>
      </p:sp>
      <p:graphicFrame>
        <p:nvGraphicFramePr>
          <p:cNvPr id="11" name="Content Placeholder 5">
            <a:extLst>
              <a:ext uri="{FF2B5EF4-FFF2-40B4-BE49-F238E27FC236}">
                <a16:creationId xmlns:a16="http://schemas.microsoft.com/office/drawing/2014/main" id="{EB84D515-5C29-2431-CEB6-5CFBDFE9F04F}"/>
              </a:ext>
            </a:extLst>
          </p:cNvPr>
          <p:cNvGraphicFramePr>
            <a:graphicFrameLocks/>
          </p:cNvGraphicFramePr>
          <p:nvPr>
            <p:extLst>
              <p:ext uri="{D42A27DB-BD31-4B8C-83A1-F6EECF244321}">
                <p14:modId xmlns:p14="http://schemas.microsoft.com/office/powerpoint/2010/main" val="1925550484"/>
              </p:ext>
            </p:extLst>
          </p:nvPr>
        </p:nvGraphicFramePr>
        <p:xfrm>
          <a:off x="632085" y="1690688"/>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Slide Number Placeholder 12">
            <a:extLst>
              <a:ext uri="{FF2B5EF4-FFF2-40B4-BE49-F238E27FC236}">
                <a16:creationId xmlns:a16="http://schemas.microsoft.com/office/drawing/2014/main" id="{952564BF-95A2-D6C5-FF26-93DE30A839D3}"/>
              </a:ext>
            </a:extLst>
          </p:cNvPr>
          <p:cNvSpPr>
            <a:spLocks noGrp="1"/>
          </p:cNvSpPr>
          <p:nvPr>
            <p:ph type="sldNum" sz="quarter" idx="12"/>
          </p:nvPr>
        </p:nvSpPr>
        <p:spPr/>
        <p:txBody>
          <a:bodyPr/>
          <a:lstStyle/>
          <a:p>
            <a:fld id="{5F6E19EC-C981-4348-A588-FAD292F64A47}" type="slidenum">
              <a:rPr lang="en-US" smtClean="0"/>
              <a:t>12</a:t>
            </a:fld>
            <a:endParaRPr lang="en-US"/>
          </a:p>
        </p:txBody>
      </p:sp>
    </p:spTree>
    <p:extLst>
      <p:ext uri="{BB962C8B-B14F-4D97-AF65-F5344CB8AC3E}">
        <p14:creationId xmlns:p14="http://schemas.microsoft.com/office/powerpoint/2010/main" val="1326097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Precipitation-Frequency Analysis</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Analysis of the maximum rainfall depth per year at a gage</a:t>
            </a:r>
          </a:p>
          <a:p>
            <a:r>
              <a:rPr lang="en-US" dirty="0"/>
              <a:t>Considers multiple durations of accumulation</a:t>
            </a:r>
          </a:p>
          <a:p>
            <a:pPr lvl="1"/>
            <a:r>
              <a:rPr lang="en-US" dirty="0"/>
              <a:t>Dependent on gage recording interval</a:t>
            </a:r>
          </a:p>
          <a:p>
            <a:r>
              <a:rPr lang="en-US" dirty="0"/>
              <a:t>Develop a probability relationship for maximum depths</a:t>
            </a:r>
          </a:p>
        </p:txBody>
      </p:sp>
      <p:pic>
        <p:nvPicPr>
          <p:cNvPr id="5" name="Picture 4" descr="Chart, line chart&#10;&#10;Description automatically generated">
            <a:extLst>
              <a:ext uri="{FF2B5EF4-FFF2-40B4-BE49-F238E27FC236}">
                <a16:creationId xmlns:a16="http://schemas.microsoft.com/office/drawing/2014/main" id="{0B977479-888F-7B16-1145-01E7228328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4543" y="3811837"/>
            <a:ext cx="4002914" cy="2911210"/>
          </a:xfrm>
          <a:prstGeom prst="rect">
            <a:avLst/>
          </a:prstGeom>
        </p:spPr>
      </p:pic>
      <p:pic>
        <p:nvPicPr>
          <p:cNvPr id="6" name="Picture 5">
            <a:extLst>
              <a:ext uri="{FF2B5EF4-FFF2-40B4-BE49-F238E27FC236}">
                <a16:creationId xmlns:a16="http://schemas.microsoft.com/office/drawing/2014/main" id="{C01BFF1A-6B6B-1C3D-B7D8-88DD50EF9761}"/>
              </a:ext>
            </a:extLst>
          </p:cNvPr>
          <p:cNvPicPr>
            <a:picLocks noChangeAspect="1"/>
          </p:cNvPicPr>
          <p:nvPr/>
        </p:nvPicPr>
        <p:blipFill>
          <a:blip r:embed="rId3"/>
          <a:stretch>
            <a:fillRect/>
          </a:stretch>
        </p:blipFill>
        <p:spPr>
          <a:xfrm>
            <a:off x="11179577" y="75806"/>
            <a:ext cx="935370" cy="853031"/>
          </a:xfrm>
          <a:prstGeom prst="rect">
            <a:avLst/>
          </a:prstGeom>
        </p:spPr>
      </p:pic>
      <p:sp>
        <p:nvSpPr>
          <p:cNvPr id="7" name="Slide Number Placeholder 6">
            <a:extLst>
              <a:ext uri="{FF2B5EF4-FFF2-40B4-BE49-F238E27FC236}">
                <a16:creationId xmlns:a16="http://schemas.microsoft.com/office/drawing/2014/main" id="{A671DC36-628F-1C48-51A8-841BAC053CD0}"/>
              </a:ext>
            </a:extLst>
          </p:cNvPr>
          <p:cNvSpPr>
            <a:spLocks noGrp="1"/>
          </p:cNvSpPr>
          <p:nvPr>
            <p:ph type="sldNum" sz="quarter" idx="12"/>
          </p:nvPr>
        </p:nvSpPr>
        <p:spPr/>
        <p:txBody>
          <a:bodyPr/>
          <a:lstStyle/>
          <a:p>
            <a:fld id="{5F6E19EC-C981-4348-A588-FAD292F64A47}" type="slidenum">
              <a:rPr lang="en-US" smtClean="0"/>
              <a:t>13</a:t>
            </a:fld>
            <a:endParaRPr lang="en-US"/>
          </a:p>
        </p:txBody>
      </p:sp>
    </p:spTree>
    <p:extLst>
      <p:ext uri="{BB962C8B-B14F-4D97-AF65-F5344CB8AC3E}">
        <p14:creationId xmlns:p14="http://schemas.microsoft.com/office/powerpoint/2010/main" val="3385174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02074-2DD9-BF0D-6B4A-3859F84BF285}"/>
              </a:ext>
            </a:extLst>
          </p:cNvPr>
          <p:cNvSpPr>
            <a:spLocks noGrp="1"/>
          </p:cNvSpPr>
          <p:nvPr>
            <p:ph type="title"/>
          </p:nvPr>
        </p:nvSpPr>
        <p:spPr/>
        <p:txBody>
          <a:bodyPr/>
          <a:lstStyle/>
          <a:p>
            <a:r>
              <a:rPr lang="en-US" dirty="0"/>
              <a:t>NOAA Atlas 14</a:t>
            </a:r>
          </a:p>
        </p:txBody>
      </p:sp>
      <p:sp>
        <p:nvSpPr>
          <p:cNvPr id="3" name="Content Placeholder 2">
            <a:extLst>
              <a:ext uri="{FF2B5EF4-FFF2-40B4-BE49-F238E27FC236}">
                <a16:creationId xmlns:a16="http://schemas.microsoft.com/office/drawing/2014/main" id="{057FA0D1-705C-F3E9-97A3-761282C9B5C7}"/>
              </a:ext>
            </a:extLst>
          </p:cNvPr>
          <p:cNvSpPr>
            <a:spLocks noGrp="1"/>
          </p:cNvSpPr>
          <p:nvPr>
            <p:ph idx="1"/>
          </p:nvPr>
        </p:nvSpPr>
        <p:spPr>
          <a:xfrm>
            <a:off x="838200" y="1825625"/>
            <a:ext cx="5638405" cy="4351338"/>
          </a:xfrm>
        </p:spPr>
        <p:txBody>
          <a:bodyPr/>
          <a:lstStyle/>
          <a:p>
            <a:r>
              <a:rPr lang="en-US" dirty="0"/>
              <a:t>Regional precipitation-frequency analysis for the nation</a:t>
            </a:r>
          </a:p>
          <a:p>
            <a:r>
              <a:rPr lang="en-US" dirty="0"/>
              <a:t>Frequencies up to 1/1,000</a:t>
            </a:r>
          </a:p>
          <a:p>
            <a:r>
              <a:rPr lang="en-US" dirty="0"/>
              <a:t>Uses a regional approach:</a:t>
            </a:r>
          </a:p>
          <a:p>
            <a:pPr lvl="1"/>
            <a:r>
              <a:rPr lang="en-US" dirty="0"/>
              <a:t>Improves sample sizes</a:t>
            </a:r>
          </a:p>
          <a:p>
            <a:pPr lvl="1"/>
            <a:r>
              <a:rPr lang="en-US" dirty="0"/>
              <a:t>Allows estimation where there aren’t gages</a:t>
            </a:r>
          </a:p>
        </p:txBody>
      </p:sp>
      <p:pic>
        <p:nvPicPr>
          <p:cNvPr id="4" name="Picture 4" descr="Machine generated alternative text:&#10;KBntL1élcy &#10;—4i8 &#10;ssee &#10;36 &#10;32 &#10;33 &#10;vVirc &#10;10 &#10;2} &#10;26 &#10;24 &#10;North Carolina &#10;Snuth.Carolina &#10;14 &#10;Géoréia ">
            <a:extLst>
              <a:ext uri="{FF2B5EF4-FFF2-40B4-BE49-F238E27FC236}">
                <a16:creationId xmlns:a16="http://schemas.microsoft.com/office/drawing/2014/main" id="{9F786ACD-AD92-4C7F-F33C-24C0317CC6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1466" y="4086391"/>
            <a:ext cx="2960711" cy="2466427"/>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7" name="Picture 2" descr="Machine generated alternative text:&#10;NOAA Atlas 14 &#10;project areas &#10;• Volumes 1 to 10 &#10;(published) &#10;• Volume 11 (2018) &#10;volum &#10;4, ">
            <a:extLst>
              <a:ext uri="{FF2B5EF4-FFF2-40B4-BE49-F238E27FC236}">
                <a16:creationId xmlns:a16="http://schemas.microsoft.com/office/drawing/2014/main" id="{C8E63B22-5697-4E6E-F7B9-926EA850A56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27764"/>
          <a:stretch/>
        </p:blipFill>
        <p:spPr bwMode="auto">
          <a:xfrm>
            <a:off x="6779825" y="969493"/>
            <a:ext cx="4737836" cy="2928051"/>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2B3AA54E-C671-94EF-432E-2CC1921AB162}"/>
              </a:ext>
            </a:extLst>
          </p:cNvPr>
          <p:cNvSpPr>
            <a:spLocks noGrp="1"/>
          </p:cNvSpPr>
          <p:nvPr>
            <p:ph type="sldNum" sz="quarter" idx="12"/>
          </p:nvPr>
        </p:nvSpPr>
        <p:spPr/>
        <p:txBody>
          <a:bodyPr/>
          <a:lstStyle/>
          <a:p>
            <a:fld id="{5F6E19EC-C981-4348-A588-FAD292F64A47}" type="slidenum">
              <a:rPr lang="en-US" smtClean="0"/>
              <a:t>14</a:t>
            </a:fld>
            <a:endParaRPr lang="en-US"/>
          </a:p>
        </p:txBody>
      </p:sp>
      <p:pic>
        <p:nvPicPr>
          <p:cNvPr id="9" name="Picture 8">
            <a:extLst>
              <a:ext uri="{FF2B5EF4-FFF2-40B4-BE49-F238E27FC236}">
                <a16:creationId xmlns:a16="http://schemas.microsoft.com/office/drawing/2014/main" id="{36955045-70A7-A348-D792-6DC68872AD0D}"/>
              </a:ext>
            </a:extLst>
          </p:cNvPr>
          <p:cNvPicPr>
            <a:picLocks noChangeAspect="1"/>
          </p:cNvPicPr>
          <p:nvPr/>
        </p:nvPicPr>
        <p:blipFill>
          <a:blip r:embed="rId5"/>
          <a:stretch>
            <a:fillRect/>
          </a:stretch>
        </p:blipFill>
        <p:spPr>
          <a:xfrm>
            <a:off x="11179577" y="75806"/>
            <a:ext cx="935370" cy="853031"/>
          </a:xfrm>
          <a:prstGeom prst="rect">
            <a:avLst/>
          </a:prstGeom>
        </p:spPr>
      </p:pic>
    </p:spTree>
    <p:extLst>
      <p:ext uri="{BB962C8B-B14F-4D97-AF65-F5344CB8AC3E}">
        <p14:creationId xmlns:p14="http://schemas.microsoft.com/office/powerpoint/2010/main" val="3188258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9872A-DB53-F68F-9318-50992A406A5A}"/>
              </a:ext>
            </a:extLst>
          </p:cNvPr>
          <p:cNvSpPr>
            <a:spLocks noGrp="1"/>
          </p:cNvSpPr>
          <p:nvPr>
            <p:ph type="title"/>
          </p:nvPr>
        </p:nvSpPr>
        <p:spPr/>
        <p:txBody>
          <a:bodyPr/>
          <a:lstStyle/>
          <a:p>
            <a:r>
              <a:rPr lang="en-US" dirty="0"/>
              <a:t>Point Data</a:t>
            </a:r>
          </a:p>
        </p:txBody>
      </p:sp>
      <p:sp>
        <p:nvSpPr>
          <p:cNvPr id="3" name="Content Placeholder 2">
            <a:extLst>
              <a:ext uri="{FF2B5EF4-FFF2-40B4-BE49-F238E27FC236}">
                <a16:creationId xmlns:a16="http://schemas.microsoft.com/office/drawing/2014/main" id="{F1D2B801-1836-EC5B-C804-EC8BB81EEED3}"/>
              </a:ext>
            </a:extLst>
          </p:cNvPr>
          <p:cNvSpPr>
            <a:spLocks noGrp="1"/>
          </p:cNvSpPr>
          <p:nvPr>
            <p:ph idx="1"/>
          </p:nvPr>
        </p:nvSpPr>
        <p:spPr>
          <a:xfrm>
            <a:off x="838200" y="1825625"/>
            <a:ext cx="3838923" cy="4351338"/>
          </a:xfrm>
        </p:spPr>
        <p:txBody>
          <a:bodyPr/>
          <a:lstStyle/>
          <a:p>
            <a:r>
              <a:rPr lang="en-US" dirty="0"/>
              <a:t>Precipitation is measured at gages</a:t>
            </a:r>
          </a:p>
        </p:txBody>
      </p:sp>
      <p:pic>
        <p:nvPicPr>
          <p:cNvPr id="5" name="Picture 4">
            <a:extLst>
              <a:ext uri="{FF2B5EF4-FFF2-40B4-BE49-F238E27FC236}">
                <a16:creationId xmlns:a16="http://schemas.microsoft.com/office/drawing/2014/main" id="{24A44675-A635-2274-6744-5994CFF9EEEB}"/>
              </a:ext>
            </a:extLst>
          </p:cNvPr>
          <p:cNvPicPr>
            <a:picLocks noChangeAspect="1"/>
          </p:cNvPicPr>
          <p:nvPr/>
        </p:nvPicPr>
        <p:blipFill>
          <a:blip r:embed="rId2"/>
          <a:stretch>
            <a:fillRect/>
          </a:stretch>
        </p:blipFill>
        <p:spPr>
          <a:xfrm>
            <a:off x="4677123" y="1121446"/>
            <a:ext cx="7276190" cy="5371429"/>
          </a:xfrm>
          <a:prstGeom prst="rect">
            <a:avLst/>
          </a:prstGeom>
        </p:spPr>
      </p:pic>
      <p:sp>
        <p:nvSpPr>
          <p:cNvPr id="7" name="Slide Number Placeholder 6">
            <a:extLst>
              <a:ext uri="{FF2B5EF4-FFF2-40B4-BE49-F238E27FC236}">
                <a16:creationId xmlns:a16="http://schemas.microsoft.com/office/drawing/2014/main" id="{31E6E704-06BF-2C50-9014-7324BFAF96FE}"/>
              </a:ext>
            </a:extLst>
          </p:cNvPr>
          <p:cNvSpPr>
            <a:spLocks noGrp="1"/>
          </p:cNvSpPr>
          <p:nvPr>
            <p:ph type="sldNum" sz="quarter" idx="12"/>
          </p:nvPr>
        </p:nvSpPr>
        <p:spPr/>
        <p:txBody>
          <a:bodyPr/>
          <a:lstStyle/>
          <a:p>
            <a:fld id="{5F6E19EC-C981-4348-A588-FAD292F64A47}" type="slidenum">
              <a:rPr lang="en-US" smtClean="0"/>
              <a:t>15</a:t>
            </a:fld>
            <a:endParaRPr lang="en-US"/>
          </a:p>
        </p:txBody>
      </p:sp>
      <p:pic>
        <p:nvPicPr>
          <p:cNvPr id="8" name="Picture 7">
            <a:extLst>
              <a:ext uri="{FF2B5EF4-FFF2-40B4-BE49-F238E27FC236}">
                <a16:creationId xmlns:a16="http://schemas.microsoft.com/office/drawing/2014/main" id="{B23A684E-05E4-4F60-FB47-593806E3B84F}"/>
              </a:ext>
            </a:extLst>
          </p:cNvPr>
          <p:cNvPicPr>
            <a:picLocks noChangeAspect="1"/>
          </p:cNvPicPr>
          <p:nvPr/>
        </p:nvPicPr>
        <p:blipFill>
          <a:blip r:embed="rId3"/>
          <a:stretch>
            <a:fillRect/>
          </a:stretch>
        </p:blipFill>
        <p:spPr>
          <a:xfrm>
            <a:off x="11179577" y="75806"/>
            <a:ext cx="935370" cy="853031"/>
          </a:xfrm>
          <a:prstGeom prst="rect">
            <a:avLst/>
          </a:prstGeom>
        </p:spPr>
      </p:pic>
    </p:spTree>
    <p:extLst>
      <p:ext uri="{BB962C8B-B14F-4D97-AF65-F5344CB8AC3E}">
        <p14:creationId xmlns:p14="http://schemas.microsoft.com/office/powerpoint/2010/main" val="241247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F8B99-AFC0-6D70-1910-9F869560A842}"/>
              </a:ext>
            </a:extLst>
          </p:cNvPr>
          <p:cNvSpPr>
            <a:spLocks noGrp="1"/>
          </p:cNvSpPr>
          <p:nvPr>
            <p:ph type="title"/>
          </p:nvPr>
        </p:nvSpPr>
        <p:spPr/>
        <p:txBody>
          <a:bodyPr/>
          <a:lstStyle/>
          <a:p>
            <a:r>
              <a:rPr lang="en-US" dirty="0"/>
              <a:t>Precipitation-Frequency Grids</a:t>
            </a:r>
          </a:p>
        </p:txBody>
      </p:sp>
      <p:sp>
        <p:nvSpPr>
          <p:cNvPr id="3" name="Content Placeholder 2">
            <a:extLst>
              <a:ext uri="{FF2B5EF4-FFF2-40B4-BE49-F238E27FC236}">
                <a16:creationId xmlns:a16="http://schemas.microsoft.com/office/drawing/2014/main" id="{66EADF56-B858-8F41-3FF6-F24DFC25CC53}"/>
              </a:ext>
            </a:extLst>
          </p:cNvPr>
          <p:cNvSpPr>
            <a:spLocks noGrp="1"/>
          </p:cNvSpPr>
          <p:nvPr>
            <p:ph idx="1"/>
          </p:nvPr>
        </p:nvSpPr>
        <p:spPr>
          <a:xfrm>
            <a:off x="838201" y="1825625"/>
            <a:ext cx="4456814" cy="4351338"/>
          </a:xfrm>
        </p:spPr>
        <p:txBody>
          <a:bodyPr/>
          <a:lstStyle/>
          <a:p>
            <a:r>
              <a:rPr lang="en-US" dirty="0"/>
              <a:t>Depth for a duration and frequency as a map</a:t>
            </a:r>
          </a:p>
          <a:p>
            <a:r>
              <a:rPr lang="en-US" dirty="0"/>
              <a:t>NOT a storm pattern</a:t>
            </a:r>
          </a:p>
          <a:p>
            <a:r>
              <a:rPr lang="en-US" dirty="0"/>
              <a:t>Put a pin in the map and get depth anywhere</a:t>
            </a:r>
          </a:p>
        </p:txBody>
      </p:sp>
      <p:pic>
        <p:nvPicPr>
          <p:cNvPr id="5" name="Picture 4">
            <a:extLst>
              <a:ext uri="{FF2B5EF4-FFF2-40B4-BE49-F238E27FC236}">
                <a16:creationId xmlns:a16="http://schemas.microsoft.com/office/drawing/2014/main" id="{50D49DCE-7695-0B06-B222-3E924B0D6F29}"/>
              </a:ext>
            </a:extLst>
          </p:cNvPr>
          <p:cNvPicPr>
            <a:picLocks noChangeAspect="1"/>
          </p:cNvPicPr>
          <p:nvPr/>
        </p:nvPicPr>
        <p:blipFill>
          <a:blip r:embed="rId2"/>
          <a:stretch>
            <a:fillRect/>
          </a:stretch>
        </p:blipFill>
        <p:spPr>
          <a:xfrm>
            <a:off x="5373384" y="1646879"/>
            <a:ext cx="6454695" cy="4964722"/>
          </a:xfrm>
          <a:prstGeom prst="rect">
            <a:avLst/>
          </a:prstGeom>
        </p:spPr>
      </p:pic>
      <p:grpSp>
        <p:nvGrpSpPr>
          <p:cNvPr id="10" name="Group 9">
            <a:extLst>
              <a:ext uri="{FF2B5EF4-FFF2-40B4-BE49-F238E27FC236}">
                <a16:creationId xmlns:a16="http://schemas.microsoft.com/office/drawing/2014/main" id="{6EE482B9-E4D1-6591-A0E5-A781D4A68F57}"/>
              </a:ext>
            </a:extLst>
          </p:cNvPr>
          <p:cNvGrpSpPr/>
          <p:nvPr/>
        </p:nvGrpSpPr>
        <p:grpSpPr>
          <a:xfrm>
            <a:off x="7775551" y="2884336"/>
            <a:ext cx="914400" cy="914400"/>
            <a:chOff x="3309120" y="5397500"/>
            <a:chExt cx="914400" cy="914400"/>
          </a:xfrm>
        </p:grpSpPr>
        <p:pic>
          <p:nvPicPr>
            <p:cNvPr id="9" name="Graphic 8" descr="Pin with solid fill">
              <a:extLst>
                <a:ext uri="{FF2B5EF4-FFF2-40B4-BE49-F238E27FC236}">
                  <a16:creationId xmlns:a16="http://schemas.microsoft.com/office/drawing/2014/main" id="{F5ED771F-87AD-79B1-C282-0176F6A3245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09120" y="5397500"/>
              <a:ext cx="914400" cy="914400"/>
            </a:xfrm>
            <a:prstGeom prst="rect">
              <a:avLst/>
            </a:prstGeom>
          </p:spPr>
        </p:pic>
        <p:pic>
          <p:nvPicPr>
            <p:cNvPr id="7" name="Graphic 6" descr="Pin outline">
              <a:extLst>
                <a:ext uri="{FF2B5EF4-FFF2-40B4-BE49-F238E27FC236}">
                  <a16:creationId xmlns:a16="http://schemas.microsoft.com/office/drawing/2014/main" id="{492DD031-E43A-BDAD-F421-2519B5F8AFA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309120" y="5397500"/>
              <a:ext cx="914400" cy="914400"/>
            </a:xfrm>
            <a:prstGeom prst="rect">
              <a:avLst/>
            </a:prstGeom>
          </p:spPr>
        </p:pic>
      </p:grpSp>
      <p:sp>
        <p:nvSpPr>
          <p:cNvPr id="4" name="Slide Number Placeholder 3">
            <a:extLst>
              <a:ext uri="{FF2B5EF4-FFF2-40B4-BE49-F238E27FC236}">
                <a16:creationId xmlns:a16="http://schemas.microsoft.com/office/drawing/2014/main" id="{23FDA5E9-6BE7-4ECB-7FA7-AADCE9CA3E75}"/>
              </a:ext>
            </a:extLst>
          </p:cNvPr>
          <p:cNvSpPr>
            <a:spLocks noGrp="1"/>
          </p:cNvSpPr>
          <p:nvPr>
            <p:ph type="sldNum" sz="quarter" idx="12"/>
          </p:nvPr>
        </p:nvSpPr>
        <p:spPr/>
        <p:txBody>
          <a:bodyPr/>
          <a:lstStyle/>
          <a:p>
            <a:fld id="{5F6E19EC-C981-4348-A588-FAD292F64A47}" type="slidenum">
              <a:rPr lang="en-US" smtClean="0"/>
              <a:t>16</a:t>
            </a:fld>
            <a:endParaRPr lang="en-US"/>
          </a:p>
        </p:txBody>
      </p:sp>
      <p:pic>
        <p:nvPicPr>
          <p:cNvPr id="6" name="Picture 5">
            <a:extLst>
              <a:ext uri="{FF2B5EF4-FFF2-40B4-BE49-F238E27FC236}">
                <a16:creationId xmlns:a16="http://schemas.microsoft.com/office/drawing/2014/main" id="{972806BF-A270-3CA6-4599-D720716C42FB}"/>
              </a:ext>
            </a:extLst>
          </p:cNvPr>
          <p:cNvPicPr>
            <a:picLocks noChangeAspect="1"/>
          </p:cNvPicPr>
          <p:nvPr/>
        </p:nvPicPr>
        <p:blipFill>
          <a:blip r:embed="rId7"/>
          <a:stretch>
            <a:fillRect/>
          </a:stretch>
        </p:blipFill>
        <p:spPr>
          <a:xfrm>
            <a:off x="11179577" y="75806"/>
            <a:ext cx="935370" cy="853031"/>
          </a:xfrm>
          <a:prstGeom prst="rect">
            <a:avLst/>
          </a:prstGeom>
        </p:spPr>
      </p:pic>
    </p:spTree>
    <p:extLst>
      <p:ext uri="{BB962C8B-B14F-4D97-AF65-F5344CB8AC3E}">
        <p14:creationId xmlns:p14="http://schemas.microsoft.com/office/powerpoint/2010/main" val="1932024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80D26-0EF0-EC69-C2D4-67D1FF3AE9CA}"/>
              </a:ext>
            </a:extLst>
          </p:cNvPr>
          <p:cNvSpPr>
            <a:spLocks noGrp="1"/>
          </p:cNvSpPr>
          <p:nvPr>
            <p:ph type="title"/>
          </p:nvPr>
        </p:nvSpPr>
        <p:spPr/>
        <p:txBody>
          <a:bodyPr/>
          <a:lstStyle/>
          <a:p>
            <a:r>
              <a:rPr lang="en-US" dirty="0"/>
              <a:t>Temporal Patterns</a:t>
            </a:r>
          </a:p>
        </p:txBody>
      </p:sp>
      <p:sp>
        <p:nvSpPr>
          <p:cNvPr id="3" name="Content Placeholder 2">
            <a:extLst>
              <a:ext uri="{FF2B5EF4-FFF2-40B4-BE49-F238E27FC236}">
                <a16:creationId xmlns:a16="http://schemas.microsoft.com/office/drawing/2014/main" id="{2BD8F54B-8AEB-625C-4BA0-A9E668606CF4}"/>
              </a:ext>
            </a:extLst>
          </p:cNvPr>
          <p:cNvSpPr>
            <a:spLocks noGrp="1"/>
          </p:cNvSpPr>
          <p:nvPr>
            <p:ph idx="1"/>
          </p:nvPr>
        </p:nvSpPr>
        <p:spPr>
          <a:xfrm>
            <a:off x="5840969" y="1690688"/>
            <a:ext cx="5643107" cy="4351338"/>
          </a:xfrm>
        </p:spPr>
        <p:txBody>
          <a:bodyPr>
            <a:normAutofit lnSpcReduction="10000"/>
          </a:bodyPr>
          <a:lstStyle/>
          <a:p>
            <a:r>
              <a:rPr lang="en-US" dirty="0"/>
              <a:t>Probabilistic analysis of time patterns of heavy rainfall</a:t>
            </a:r>
          </a:p>
          <a:p>
            <a:r>
              <a:rPr lang="en-US" dirty="0"/>
              <a:t>4 durations: 6-hour, 12-hour, 24-hour, 96-hour</a:t>
            </a:r>
          </a:p>
          <a:p>
            <a:r>
              <a:rPr lang="en-US" dirty="0"/>
              <a:t>Classified by “quartile” and “percentile”</a:t>
            </a:r>
          </a:p>
          <a:p>
            <a:r>
              <a:rPr lang="en-US" dirty="0"/>
              <a:t>Quartile = which quarter of storm has the most volume</a:t>
            </a:r>
          </a:p>
          <a:p>
            <a:r>
              <a:rPr lang="en-US" dirty="0"/>
              <a:t>Percentile = ranking of </a:t>
            </a:r>
            <a:r>
              <a:rPr lang="en-US" dirty="0" err="1"/>
              <a:t>peakedness</a:t>
            </a:r>
            <a:r>
              <a:rPr lang="en-US" dirty="0"/>
              <a:t> of storms in a quartile</a:t>
            </a:r>
          </a:p>
        </p:txBody>
      </p:sp>
      <p:pic>
        <p:nvPicPr>
          <p:cNvPr id="5" name="Picture 4">
            <a:extLst>
              <a:ext uri="{FF2B5EF4-FFF2-40B4-BE49-F238E27FC236}">
                <a16:creationId xmlns:a16="http://schemas.microsoft.com/office/drawing/2014/main" id="{BBBB892E-23BD-A132-CEAF-1067AF91A20D}"/>
              </a:ext>
            </a:extLst>
          </p:cNvPr>
          <p:cNvPicPr>
            <a:picLocks noChangeAspect="1"/>
          </p:cNvPicPr>
          <p:nvPr/>
        </p:nvPicPr>
        <p:blipFill>
          <a:blip r:embed="rId2"/>
          <a:stretch>
            <a:fillRect/>
          </a:stretch>
        </p:blipFill>
        <p:spPr>
          <a:xfrm>
            <a:off x="508465" y="1690688"/>
            <a:ext cx="5089146" cy="815252"/>
          </a:xfrm>
          <a:prstGeom prst="rect">
            <a:avLst/>
          </a:prstGeom>
        </p:spPr>
      </p:pic>
      <p:pic>
        <p:nvPicPr>
          <p:cNvPr id="7" name="Picture 6">
            <a:extLst>
              <a:ext uri="{FF2B5EF4-FFF2-40B4-BE49-F238E27FC236}">
                <a16:creationId xmlns:a16="http://schemas.microsoft.com/office/drawing/2014/main" id="{FA05A6F8-1588-6B15-6189-91BED961183F}"/>
              </a:ext>
            </a:extLst>
          </p:cNvPr>
          <p:cNvPicPr>
            <a:picLocks noChangeAspect="1"/>
          </p:cNvPicPr>
          <p:nvPr/>
        </p:nvPicPr>
        <p:blipFill>
          <a:blip r:embed="rId3"/>
          <a:stretch>
            <a:fillRect/>
          </a:stretch>
        </p:blipFill>
        <p:spPr>
          <a:xfrm>
            <a:off x="360693" y="2575705"/>
            <a:ext cx="5236918" cy="3456732"/>
          </a:xfrm>
          <a:prstGeom prst="rect">
            <a:avLst/>
          </a:prstGeom>
        </p:spPr>
      </p:pic>
      <p:cxnSp>
        <p:nvCxnSpPr>
          <p:cNvPr id="9" name="Straight Connector 8">
            <a:extLst>
              <a:ext uri="{FF2B5EF4-FFF2-40B4-BE49-F238E27FC236}">
                <a16:creationId xmlns:a16="http://schemas.microsoft.com/office/drawing/2014/main" id="{8A83A4F5-CB09-3F14-82B1-D1CFCA67D58E}"/>
              </a:ext>
            </a:extLst>
          </p:cNvPr>
          <p:cNvCxnSpPr/>
          <p:nvPr/>
        </p:nvCxnSpPr>
        <p:spPr>
          <a:xfrm>
            <a:off x="1735394" y="2467550"/>
            <a:ext cx="0" cy="336789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2AF86B7-900A-B346-2C52-AF896A300C58}"/>
              </a:ext>
            </a:extLst>
          </p:cNvPr>
          <p:cNvCxnSpPr/>
          <p:nvPr/>
        </p:nvCxnSpPr>
        <p:spPr>
          <a:xfrm>
            <a:off x="2875936" y="2467550"/>
            <a:ext cx="0" cy="336789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AF4C570-93AE-00B1-4166-3FFB4E399712}"/>
              </a:ext>
            </a:extLst>
          </p:cNvPr>
          <p:cNvCxnSpPr/>
          <p:nvPr/>
        </p:nvCxnSpPr>
        <p:spPr>
          <a:xfrm>
            <a:off x="4060723" y="2467550"/>
            <a:ext cx="0" cy="336789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E04B642-55A2-801C-D3AF-583778BA2A69}"/>
              </a:ext>
            </a:extLst>
          </p:cNvPr>
          <p:cNvSpPr txBox="1"/>
          <p:nvPr/>
        </p:nvSpPr>
        <p:spPr>
          <a:xfrm>
            <a:off x="909217" y="2491784"/>
            <a:ext cx="4862316" cy="400110"/>
          </a:xfrm>
          <a:prstGeom prst="rect">
            <a:avLst/>
          </a:prstGeom>
          <a:noFill/>
        </p:spPr>
        <p:txBody>
          <a:bodyPr wrap="square" rtlCol="0">
            <a:spAutoFit/>
          </a:bodyPr>
          <a:lstStyle/>
          <a:p>
            <a:r>
              <a:rPr lang="en-US" sz="2000" b="1" dirty="0">
                <a:effectLst>
                  <a:outerShdw blurRad="38100" dist="38100" dir="2700000" algn="tl">
                    <a:srgbClr val="000000">
                      <a:alpha val="43137"/>
                    </a:srgbClr>
                  </a:outerShdw>
                </a:effectLst>
                <a:latin typeface="Lato" panose="020F0502020204030203" pitchFamily="34" charset="0"/>
              </a:rPr>
              <a:t>Q1            Q2            Q3             Q4  </a:t>
            </a:r>
          </a:p>
        </p:txBody>
      </p:sp>
      <p:sp>
        <p:nvSpPr>
          <p:cNvPr id="4" name="Slide Number Placeholder 3">
            <a:extLst>
              <a:ext uri="{FF2B5EF4-FFF2-40B4-BE49-F238E27FC236}">
                <a16:creationId xmlns:a16="http://schemas.microsoft.com/office/drawing/2014/main" id="{2F9905B1-3387-2964-A349-52C0482726EA}"/>
              </a:ext>
            </a:extLst>
          </p:cNvPr>
          <p:cNvSpPr>
            <a:spLocks noGrp="1"/>
          </p:cNvSpPr>
          <p:nvPr>
            <p:ph type="sldNum" sz="quarter" idx="12"/>
          </p:nvPr>
        </p:nvSpPr>
        <p:spPr/>
        <p:txBody>
          <a:bodyPr/>
          <a:lstStyle/>
          <a:p>
            <a:fld id="{5F6E19EC-C981-4348-A588-FAD292F64A47}" type="slidenum">
              <a:rPr lang="en-US" smtClean="0"/>
              <a:t>17</a:t>
            </a:fld>
            <a:endParaRPr lang="en-US"/>
          </a:p>
        </p:txBody>
      </p:sp>
      <p:pic>
        <p:nvPicPr>
          <p:cNvPr id="6" name="Picture 5">
            <a:extLst>
              <a:ext uri="{FF2B5EF4-FFF2-40B4-BE49-F238E27FC236}">
                <a16:creationId xmlns:a16="http://schemas.microsoft.com/office/drawing/2014/main" id="{A1F9D9BC-2547-4463-6258-9AE935151E76}"/>
              </a:ext>
            </a:extLst>
          </p:cNvPr>
          <p:cNvPicPr>
            <a:picLocks noChangeAspect="1"/>
          </p:cNvPicPr>
          <p:nvPr/>
        </p:nvPicPr>
        <p:blipFill>
          <a:blip r:embed="rId4"/>
          <a:stretch>
            <a:fillRect/>
          </a:stretch>
        </p:blipFill>
        <p:spPr>
          <a:xfrm>
            <a:off x="11235645" y="94676"/>
            <a:ext cx="895780" cy="889095"/>
          </a:xfrm>
          <a:prstGeom prst="rect">
            <a:avLst/>
          </a:prstGeom>
        </p:spPr>
      </p:pic>
    </p:spTree>
    <p:extLst>
      <p:ext uri="{BB962C8B-B14F-4D97-AF65-F5344CB8AC3E}">
        <p14:creationId xmlns:p14="http://schemas.microsoft.com/office/powerpoint/2010/main" val="16523440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E45478B-1AA1-C5DC-D831-D05165DDEFF8}"/>
              </a:ext>
            </a:extLst>
          </p:cNvPr>
          <p:cNvPicPr>
            <a:picLocks noChangeAspect="1"/>
          </p:cNvPicPr>
          <p:nvPr/>
        </p:nvPicPr>
        <p:blipFill>
          <a:blip r:embed="rId3"/>
          <a:stretch>
            <a:fillRect/>
          </a:stretch>
        </p:blipFill>
        <p:spPr>
          <a:xfrm>
            <a:off x="5708469" y="851286"/>
            <a:ext cx="6123809" cy="5361905"/>
          </a:xfrm>
          <a:prstGeom prst="rect">
            <a:avLst/>
          </a:prstGeom>
        </p:spPr>
      </p:pic>
      <p:pic>
        <p:nvPicPr>
          <p:cNvPr id="3" name="Picture 2">
            <a:extLst>
              <a:ext uri="{FF2B5EF4-FFF2-40B4-BE49-F238E27FC236}">
                <a16:creationId xmlns:a16="http://schemas.microsoft.com/office/drawing/2014/main" id="{A2C78327-401C-CCBC-305D-A2CC37FB4188}"/>
              </a:ext>
            </a:extLst>
          </p:cNvPr>
          <p:cNvPicPr>
            <a:picLocks noChangeAspect="1"/>
          </p:cNvPicPr>
          <p:nvPr/>
        </p:nvPicPr>
        <p:blipFill>
          <a:blip r:embed="rId4"/>
          <a:stretch>
            <a:fillRect/>
          </a:stretch>
        </p:blipFill>
        <p:spPr>
          <a:xfrm>
            <a:off x="580993" y="201562"/>
            <a:ext cx="4985644" cy="3178462"/>
          </a:xfrm>
          <a:prstGeom prst="rect">
            <a:avLst/>
          </a:prstGeom>
        </p:spPr>
      </p:pic>
      <p:pic>
        <p:nvPicPr>
          <p:cNvPr id="6" name="Picture 5">
            <a:extLst>
              <a:ext uri="{FF2B5EF4-FFF2-40B4-BE49-F238E27FC236}">
                <a16:creationId xmlns:a16="http://schemas.microsoft.com/office/drawing/2014/main" id="{F0EE1049-F32E-7748-D2CF-850B60601DA5}"/>
              </a:ext>
            </a:extLst>
          </p:cNvPr>
          <p:cNvPicPr>
            <a:picLocks noChangeAspect="1"/>
          </p:cNvPicPr>
          <p:nvPr/>
        </p:nvPicPr>
        <p:blipFill>
          <a:blip r:embed="rId5"/>
          <a:stretch>
            <a:fillRect/>
          </a:stretch>
        </p:blipFill>
        <p:spPr>
          <a:xfrm>
            <a:off x="580993" y="3429000"/>
            <a:ext cx="4985644" cy="3178462"/>
          </a:xfrm>
          <a:prstGeom prst="rect">
            <a:avLst/>
          </a:prstGeom>
        </p:spPr>
      </p:pic>
      <p:sp>
        <p:nvSpPr>
          <p:cNvPr id="7" name="TextBox 6">
            <a:extLst>
              <a:ext uri="{FF2B5EF4-FFF2-40B4-BE49-F238E27FC236}">
                <a16:creationId xmlns:a16="http://schemas.microsoft.com/office/drawing/2014/main" id="{69C72F54-277B-274A-610B-C8B042709BED}"/>
              </a:ext>
            </a:extLst>
          </p:cNvPr>
          <p:cNvSpPr txBox="1"/>
          <p:nvPr/>
        </p:nvSpPr>
        <p:spPr>
          <a:xfrm>
            <a:off x="3828173" y="2438009"/>
            <a:ext cx="3029827"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Cumulative</a:t>
            </a:r>
          </a:p>
        </p:txBody>
      </p:sp>
      <p:sp>
        <p:nvSpPr>
          <p:cNvPr id="8" name="TextBox 7">
            <a:extLst>
              <a:ext uri="{FF2B5EF4-FFF2-40B4-BE49-F238E27FC236}">
                <a16:creationId xmlns:a16="http://schemas.microsoft.com/office/drawing/2014/main" id="{550162B5-D36C-7ECF-7E4E-E5E26F8E7B05}"/>
              </a:ext>
            </a:extLst>
          </p:cNvPr>
          <p:cNvSpPr txBox="1"/>
          <p:nvPr/>
        </p:nvSpPr>
        <p:spPr>
          <a:xfrm>
            <a:off x="3828172" y="3580443"/>
            <a:ext cx="3029827"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Incremental</a:t>
            </a:r>
          </a:p>
        </p:txBody>
      </p:sp>
      <p:sp>
        <p:nvSpPr>
          <p:cNvPr id="9" name="TextBox 8">
            <a:extLst>
              <a:ext uri="{FF2B5EF4-FFF2-40B4-BE49-F238E27FC236}">
                <a16:creationId xmlns:a16="http://schemas.microsoft.com/office/drawing/2014/main" id="{9822ACFA-FB6A-C7DD-29AB-044AB53F702E}"/>
              </a:ext>
            </a:extLst>
          </p:cNvPr>
          <p:cNvSpPr txBox="1"/>
          <p:nvPr/>
        </p:nvSpPr>
        <p:spPr>
          <a:xfrm>
            <a:off x="8944283" y="524918"/>
            <a:ext cx="3029827"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First Quartile</a:t>
            </a:r>
          </a:p>
        </p:txBody>
      </p:sp>
      <p:sp>
        <p:nvSpPr>
          <p:cNvPr id="2" name="Slide Number Placeholder 1">
            <a:extLst>
              <a:ext uri="{FF2B5EF4-FFF2-40B4-BE49-F238E27FC236}">
                <a16:creationId xmlns:a16="http://schemas.microsoft.com/office/drawing/2014/main" id="{270322D2-11D2-F947-D851-F57DE181FEF9}"/>
              </a:ext>
            </a:extLst>
          </p:cNvPr>
          <p:cNvSpPr>
            <a:spLocks noGrp="1"/>
          </p:cNvSpPr>
          <p:nvPr>
            <p:ph type="sldNum" sz="quarter" idx="12"/>
          </p:nvPr>
        </p:nvSpPr>
        <p:spPr/>
        <p:txBody>
          <a:bodyPr/>
          <a:lstStyle/>
          <a:p>
            <a:fld id="{5F6E19EC-C981-4348-A588-FAD292F64A47}" type="slidenum">
              <a:rPr lang="en-US" smtClean="0"/>
              <a:t>18</a:t>
            </a:fld>
            <a:endParaRPr lang="en-US"/>
          </a:p>
        </p:txBody>
      </p:sp>
      <p:pic>
        <p:nvPicPr>
          <p:cNvPr id="4" name="Picture 3">
            <a:extLst>
              <a:ext uri="{FF2B5EF4-FFF2-40B4-BE49-F238E27FC236}">
                <a16:creationId xmlns:a16="http://schemas.microsoft.com/office/drawing/2014/main" id="{D9167881-AFD8-E951-899B-5704EF63E0F4}"/>
              </a:ext>
            </a:extLst>
          </p:cNvPr>
          <p:cNvPicPr>
            <a:picLocks noChangeAspect="1"/>
          </p:cNvPicPr>
          <p:nvPr/>
        </p:nvPicPr>
        <p:blipFill>
          <a:blip r:embed="rId6"/>
          <a:stretch>
            <a:fillRect/>
          </a:stretch>
        </p:blipFill>
        <p:spPr>
          <a:xfrm>
            <a:off x="11235645" y="94676"/>
            <a:ext cx="895780" cy="889095"/>
          </a:xfrm>
          <a:prstGeom prst="rect">
            <a:avLst/>
          </a:prstGeom>
        </p:spPr>
      </p:pic>
    </p:spTree>
    <p:extLst>
      <p:ext uri="{BB962C8B-B14F-4D97-AF65-F5344CB8AC3E}">
        <p14:creationId xmlns:p14="http://schemas.microsoft.com/office/powerpoint/2010/main" val="1545407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5AE2F-E15A-082E-6226-61ABA23B1AC5}"/>
              </a:ext>
            </a:extLst>
          </p:cNvPr>
          <p:cNvSpPr>
            <a:spLocks noGrp="1"/>
          </p:cNvSpPr>
          <p:nvPr>
            <p:ph type="title"/>
          </p:nvPr>
        </p:nvSpPr>
        <p:spPr/>
        <p:txBody>
          <a:bodyPr/>
          <a:lstStyle/>
          <a:p>
            <a:r>
              <a:rPr lang="en-US" dirty="0"/>
              <a:t>Area Reduction</a:t>
            </a:r>
          </a:p>
        </p:txBody>
      </p:sp>
      <p:sp>
        <p:nvSpPr>
          <p:cNvPr id="3" name="Content Placeholder 2">
            <a:extLst>
              <a:ext uri="{FF2B5EF4-FFF2-40B4-BE49-F238E27FC236}">
                <a16:creationId xmlns:a16="http://schemas.microsoft.com/office/drawing/2014/main" id="{47339694-0ADE-AE01-A556-AA45E26688EA}"/>
              </a:ext>
            </a:extLst>
          </p:cNvPr>
          <p:cNvSpPr>
            <a:spLocks noGrp="1"/>
          </p:cNvSpPr>
          <p:nvPr>
            <p:ph idx="1"/>
          </p:nvPr>
        </p:nvSpPr>
        <p:spPr/>
        <p:txBody>
          <a:bodyPr/>
          <a:lstStyle/>
          <a:p>
            <a:r>
              <a:rPr lang="en-US" dirty="0"/>
              <a:t>Precipitation averaged over an area is less than point maximum</a:t>
            </a:r>
          </a:p>
          <a:p>
            <a:r>
              <a:rPr lang="en-US" dirty="0"/>
              <a:t>Effect more pronounced at shorter durations</a:t>
            </a:r>
          </a:p>
          <a:p>
            <a:r>
              <a:rPr lang="en-US" dirty="0"/>
              <a:t>Simplification of spatial pattern</a:t>
            </a:r>
          </a:p>
          <a:p>
            <a:r>
              <a:rPr lang="en-US" dirty="0"/>
              <a:t>Larger watershed, more important</a:t>
            </a:r>
          </a:p>
        </p:txBody>
      </p:sp>
      <p:pic>
        <p:nvPicPr>
          <p:cNvPr id="4" name="Picture 3">
            <a:extLst>
              <a:ext uri="{FF2B5EF4-FFF2-40B4-BE49-F238E27FC236}">
                <a16:creationId xmlns:a16="http://schemas.microsoft.com/office/drawing/2014/main" id="{84FEF363-9F79-4DF0-627F-500CC04D5303}"/>
              </a:ext>
            </a:extLst>
          </p:cNvPr>
          <p:cNvPicPr>
            <a:picLocks noChangeAspect="1"/>
          </p:cNvPicPr>
          <p:nvPr/>
        </p:nvPicPr>
        <p:blipFill>
          <a:blip r:embed="rId2"/>
          <a:stretch>
            <a:fillRect/>
          </a:stretch>
        </p:blipFill>
        <p:spPr>
          <a:xfrm>
            <a:off x="6778136" y="3808487"/>
            <a:ext cx="4120230" cy="3049513"/>
          </a:xfrm>
          <a:prstGeom prst="rect">
            <a:avLst/>
          </a:prstGeom>
        </p:spPr>
      </p:pic>
      <p:pic>
        <p:nvPicPr>
          <p:cNvPr id="6" name="Picture 5">
            <a:extLst>
              <a:ext uri="{FF2B5EF4-FFF2-40B4-BE49-F238E27FC236}">
                <a16:creationId xmlns:a16="http://schemas.microsoft.com/office/drawing/2014/main" id="{DBA7B7D4-4B80-2086-639A-88D1C04DAED7}"/>
              </a:ext>
            </a:extLst>
          </p:cNvPr>
          <p:cNvPicPr>
            <a:picLocks noChangeAspect="1"/>
          </p:cNvPicPr>
          <p:nvPr/>
        </p:nvPicPr>
        <p:blipFill>
          <a:blip r:embed="rId3"/>
          <a:stretch>
            <a:fillRect/>
          </a:stretch>
        </p:blipFill>
        <p:spPr>
          <a:xfrm>
            <a:off x="2382982" y="3926166"/>
            <a:ext cx="4008419" cy="2931834"/>
          </a:xfrm>
          <a:prstGeom prst="rect">
            <a:avLst/>
          </a:prstGeom>
        </p:spPr>
      </p:pic>
      <p:sp>
        <p:nvSpPr>
          <p:cNvPr id="5" name="Slide Number Placeholder 4">
            <a:extLst>
              <a:ext uri="{FF2B5EF4-FFF2-40B4-BE49-F238E27FC236}">
                <a16:creationId xmlns:a16="http://schemas.microsoft.com/office/drawing/2014/main" id="{0D955641-9461-E128-8643-EF65F4FD5A00}"/>
              </a:ext>
            </a:extLst>
          </p:cNvPr>
          <p:cNvSpPr>
            <a:spLocks noGrp="1"/>
          </p:cNvSpPr>
          <p:nvPr>
            <p:ph type="sldNum" sz="quarter" idx="12"/>
          </p:nvPr>
        </p:nvSpPr>
        <p:spPr/>
        <p:txBody>
          <a:bodyPr/>
          <a:lstStyle/>
          <a:p>
            <a:fld id="{5F6E19EC-C981-4348-A588-FAD292F64A47}" type="slidenum">
              <a:rPr lang="en-US" smtClean="0"/>
              <a:t>19</a:t>
            </a:fld>
            <a:endParaRPr lang="en-US"/>
          </a:p>
        </p:txBody>
      </p:sp>
      <p:pic>
        <p:nvPicPr>
          <p:cNvPr id="7" name="Picture 6">
            <a:extLst>
              <a:ext uri="{FF2B5EF4-FFF2-40B4-BE49-F238E27FC236}">
                <a16:creationId xmlns:a16="http://schemas.microsoft.com/office/drawing/2014/main" id="{AF067093-9DBE-380B-9334-ED963478D32C}"/>
              </a:ext>
            </a:extLst>
          </p:cNvPr>
          <p:cNvPicPr>
            <a:picLocks noChangeAspect="1"/>
          </p:cNvPicPr>
          <p:nvPr/>
        </p:nvPicPr>
        <p:blipFill>
          <a:blip r:embed="rId4"/>
          <a:stretch>
            <a:fillRect/>
          </a:stretch>
        </p:blipFill>
        <p:spPr>
          <a:xfrm>
            <a:off x="11128024" y="27236"/>
            <a:ext cx="1027090" cy="1000670"/>
          </a:xfrm>
          <a:prstGeom prst="rect">
            <a:avLst/>
          </a:prstGeom>
        </p:spPr>
      </p:pic>
    </p:spTree>
    <p:extLst>
      <p:ext uri="{BB962C8B-B14F-4D97-AF65-F5344CB8AC3E}">
        <p14:creationId xmlns:p14="http://schemas.microsoft.com/office/powerpoint/2010/main" val="3099529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What is a hypothetical storm?</a:t>
            </a:r>
          </a:p>
          <a:p>
            <a:pPr marL="514350" indent="-514350">
              <a:buFont typeface="+mj-lt"/>
              <a:buAutoNum type="arabicPeriod"/>
            </a:pPr>
            <a:r>
              <a:rPr lang="en-US" dirty="0"/>
              <a:t>Precipitation-frequency analysis products</a:t>
            </a:r>
          </a:p>
          <a:p>
            <a:pPr marL="514350" indent="-514350">
              <a:buFont typeface="+mj-lt"/>
              <a:buAutoNum type="arabicPeriod"/>
            </a:pPr>
            <a:r>
              <a:rPr lang="en-US" dirty="0"/>
              <a:t>Developing flow-frequency curves</a:t>
            </a:r>
          </a:p>
          <a:p>
            <a:pPr marL="514350" indent="-514350">
              <a:buFont typeface="+mj-lt"/>
              <a:buAutoNum type="arabicPeriod"/>
            </a:pPr>
            <a:r>
              <a:rPr lang="en-US" dirty="0"/>
              <a:t>Frequency storm method</a:t>
            </a:r>
          </a:p>
          <a:p>
            <a:pPr marL="514350" indent="-514350">
              <a:buFont typeface="+mj-lt"/>
              <a:buAutoNum type="arabicPeriod"/>
            </a:pPr>
            <a:r>
              <a:rPr lang="en-US" dirty="0"/>
              <a:t>Hypothetical storm method</a:t>
            </a:r>
          </a:p>
          <a:p>
            <a:pPr marL="514350" indent="-514350">
              <a:buFont typeface="+mj-lt"/>
              <a:buAutoNum type="arabicPeriod"/>
            </a:pPr>
            <a:r>
              <a:rPr lang="en-US" dirty="0"/>
              <a:t>Stochastic storm transposition method</a:t>
            </a:r>
          </a:p>
        </p:txBody>
      </p:sp>
      <p:sp>
        <p:nvSpPr>
          <p:cNvPr id="4" name="Slide Number Placeholder 3">
            <a:extLst>
              <a:ext uri="{FF2B5EF4-FFF2-40B4-BE49-F238E27FC236}">
                <a16:creationId xmlns:a16="http://schemas.microsoft.com/office/drawing/2014/main" id="{7A11119B-BA9F-7D6E-1958-58E80CD6F3B2}"/>
              </a:ext>
            </a:extLst>
          </p:cNvPr>
          <p:cNvSpPr>
            <a:spLocks noGrp="1"/>
          </p:cNvSpPr>
          <p:nvPr>
            <p:ph type="sldNum" sz="quarter" idx="12"/>
          </p:nvPr>
        </p:nvSpPr>
        <p:spPr/>
        <p:txBody>
          <a:bodyPr/>
          <a:lstStyle/>
          <a:p>
            <a:fld id="{5F6E19EC-C981-4348-A588-FAD292F64A47}" type="slidenum">
              <a:rPr lang="en-US" smtClean="0"/>
              <a:t>2</a:t>
            </a:fld>
            <a:endParaRPr lang="en-US"/>
          </a:p>
        </p:txBody>
      </p:sp>
    </p:spTree>
    <p:extLst>
      <p:ext uri="{BB962C8B-B14F-4D97-AF65-F5344CB8AC3E}">
        <p14:creationId xmlns:p14="http://schemas.microsoft.com/office/powerpoint/2010/main" val="2523319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49CF9-73FA-4EBB-EE24-F95DEE859927}"/>
              </a:ext>
            </a:extLst>
          </p:cNvPr>
          <p:cNvSpPr>
            <a:spLocks noGrp="1"/>
          </p:cNvSpPr>
          <p:nvPr>
            <p:ph type="title"/>
          </p:nvPr>
        </p:nvSpPr>
        <p:spPr/>
        <p:txBody>
          <a:bodyPr/>
          <a:lstStyle/>
          <a:p>
            <a:r>
              <a:rPr lang="en-US" dirty="0"/>
              <a:t>Area Reduction</a:t>
            </a:r>
          </a:p>
        </p:txBody>
      </p:sp>
      <p:sp>
        <p:nvSpPr>
          <p:cNvPr id="5" name="Content Placeholder 4">
            <a:extLst>
              <a:ext uri="{FF2B5EF4-FFF2-40B4-BE49-F238E27FC236}">
                <a16:creationId xmlns:a16="http://schemas.microsoft.com/office/drawing/2014/main" id="{88D47B21-4F5A-7326-F183-A2C33EC54AB4}"/>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F46925BF-FE98-CE02-595A-7CCB578536A3}"/>
              </a:ext>
            </a:extLst>
          </p:cNvPr>
          <p:cNvPicPr>
            <a:picLocks noChangeAspect="1"/>
          </p:cNvPicPr>
          <p:nvPr/>
        </p:nvPicPr>
        <p:blipFill>
          <a:blip r:embed="rId3"/>
          <a:stretch>
            <a:fillRect/>
          </a:stretch>
        </p:blipFill>
        <p:spPr>
          <a:xfrm>
            <a:off x="186025" y="2276119"/>
            <a:ext cx="5172556" cy="3828372"/>
          </a:xfrm>
          <a:prstGeom prst="rect">
            <a:avLst/>
          </a:prstGeom>
        </p:spPr>
      </p:pic>
      <p:pic>
        <p:nvPicPr>
          <p:cNvPr id="6" name="Picture 5">
            <a:extLst>
              <a:ext uri="{FF2B5EF4-FFF2-40B4-BE49-F238E27FC236}">
                <a16:creationId xmlns:a16="http://schemas.microsoft.com/office/drawing/2014/main" id="{60661F0A-2D01-5FD9-D89D-B56C98C53ECE}"/>
              </a:ext>
            </a:extLst>
          </p:cNvPr>
          <p:cNvPicPr>
            <a:picLocks noChangeAspect="1"/>
          </p:cNvPicPr>
          <p:nvPr/>
        </p:nvPicPr>
        <p:blipFill>
          <a:blip r:embed="rId4"/>
          <a:stretch>
            <a:fillRect/>
          </a:stretch>
        </p:blipFill>
        <p:spPr>
          <a:xfrm>
            <a:off x="5550310" y="2389190"/>
            <a:ext cx="5417928" cy="3828372"/>
          </a:xfrm>
          <a:prstGeom prst="rect">
            <a:avLst/>
          </a:prstGeom>
        </p:spPr>
      </p:pic>
      <p:sp>
        <p:nvSpPr>
          <p:cNvPr id="8" name="Oval 7">
            <a:extLst>
              <a:ext uri="{FF2B5EF4-FFF2-40B4-BE49-F238E27FC236}">
                <a16:creationId xmlns:a16="http://schemas.microsoft.com/office/drawing/2014/main" id="{6418EB6D-A9EC-F727-09BE-24019B77D1FB}"/>
              </a:ext>
            </a:extLst>
          </p:cNvPr>
          <p:cNvSpPr/>
          <p:nvPr/>
        </p:nvSpPr>
        <p:spPr>
          <a:xfrm>
            <a:off x="7969045" y="2551470"/>
            <a:ext cx="88490" cy="9144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F317C8B1-1D2F-C86D-A27D-4FA06CD3DE05}"/>
              </a:ext>
            </a:extLst>
          </p:cNvPr>
          <p:cNvCxnSpPr>
            <a:cxnSpLocks/>
          </p:cNvCxnSpPr>
          <p:nvPr/>
        </p:nvCxnSpPr>
        <p:spPr>
          <a:xfrm>
            <a:off x="7295535" y="3687097"/>
            <a:ext cx="1061884" cy="68826"/>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CB355CA-E52C-00F7-7C7B-C43975383E65}"/>
              </a:ext>
            </a:extLst>
          </p:cNvPr>
          <p:cNvCxnSpPr>
            <a:cxnSpLocks/>
          </p:cNvCxnSpPr>
          <p:nvPr/>
        </p:nvCxnSpPr>
        <p:spPr>
          <a:xfrm>
            <a:off x="7605250" y="3468328"/>
            <a:ext cx="1061884" cy="68826"/>
          </a:xfrm>
          <a:prstGeom prst="line">
            <a:avLst/>
          </a:prstGeom>
          <a:ln w="38100">
            <a:solidFill>
              <a:srgbClr val="FF0000">
                <a:alpha val="50196"/>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6E3AECC-EA36-0F19-E8FF-0E4198D1C9CC}"/>
              </a:ext>
            </a:extLst>
          </p:cNvPr>
          <p:cNvCxnSpPr>
            <a:cxnSpLocks/>
          </p:cNvCxnSpPr>
          <p:nvPr/>
        </p:nvCxnSpPr>
        <p:spPr>
          <a:xfrm flipV="1">
            <a:off x="8357419" y="3543429"/>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505045E-26AA-5C2B-17F9-49BA887E40EC}"/>
              </a:ext>
            </a:extLst>
          </p:cNvPr>
          <p:cNvCxnSpPr>
            <a:cxnSpLocks/>
          </p:cNvCxnSpPr>
          <p:nvPr/>
        </p:nvCxnSpPr>
        <p:spPr>
          <a:xfrm flipV="1">
            <a:off x="7308876" y="3459597"/>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27B43B9-387A-C606-529A-DAB15449F033}"/>
              </a:ext>
            </a:extLst>
          </p:cNvPr>
          <p:cNvCxnSpPr>
            <a:cxnSpLocks/>
          </p:cNvCxnSpPr>
          <p:nvPr/>
        </p:nvCxnSpPr>
        <p:spPr>
          <a:xfrm flipV="1">
            <a:off x="8057535" y="2158181"/>
            <a:ext cx="835742" cy="393289"/>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A4A9DF7-9049-7109-BBE8-0706ADC92AF4}"/>
              </a:ext>
            </a:extLst>
          </p:cNvPr>
          <p:cNvCxnSpPr>
            <a:cxnSpLocks/>
          </p:cNvCxnSpPr>
          <p:nvPr/>
        </p:nvCxnSpPr>
        <p:spPr>
          <a:xfrm flipV="1">
            <a:off x="8541415" y="3066308"/>
            <a:ext cx="835742" cy="393289"/>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80F3781B-1A57-C36C-9FDE-6E70C57CA495}"/>
              </a:ext>
            </a:extLst>
          </p:cNvPr>
          <p:cNvSpPr/>
          <p:nvPr/>
        </p:nvSpPr>
        <p:spPr>
          <a:xfrm>
            <a:off x="2433484" y="2792360"/>
            <a:ext cx="88490" cy="9144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3C428E9F-BE1C-0BB7-BE78-3C10FC6A185D}"/>
              </a:ext>
            </a:extLst>
          </p:cNvPr>
          <p:cNvCxnSpPr>
            <a:cxnSpLocks/>
          </p:cNvCxnSpPr>
          <p:nvPr/>
        </p:nvCxnSpPr>
        <p:spPr>
          <a:xfrm>
            <a:off x="1750141" y="3896877"/>
            <a:ext cx="1061884" cy="68826"/>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4BF52C8-25B8-972B-54C5-E2F0B829F133}"/>
              </a:ext>
            </a:extLst>
          </p:cNvPr>
          <p:cNvCxnSpPr>
            <a:cxnSpLocks/>
          </p:cNvCxnSpPr>
          <p:nvPr/>
        </p:nvCxnSpPr>
        <p:spPr>
          <a:xfrm>
            <a:off x="2059856" y="3678108"/>
            <a:ext cx="1061884" cy="68826"/>
          </a:xfrm>
          <a:prstGeom prst="line">
            <a:avLst/>
          </a:prstGeom>
          <a:ln w="38100">
            <a:solidFill>
              <a:srgbClr val="FF0000">
                <a:alpha val="50196"/>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D58FB52-1A22-8F42-755B-ADD8C9A75161}"/>
              </a:ext>
            </a:extLst>
          </p:cNvPr>
          <p:cNvCxnSpPr>
            <a:cxnSpLocks/>
          </p:cNvCxnSpPr>
          <p:nvPr/>
        </p:nvCxnSpPr>
        <p:spPr>
          <a:xfrm flipV="1">
            <a:off x="2812025" y="3753209"/>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B354D71-5DC6-9C3E-896E-DDD85B13BFE3}"/>
              </a:ext>
            </a:extLst>
          </p:cNvPr>
          <p:cNvCxnSpPr>
            <a:cxnSpLocks/>
          </p:cNvCxnSpPr>
          <p:nvPr/>
        </p:nvCxnSpPr>
        <p:spPr>
          <a:xfrm flipV="1">
            <a:off x="1763482" y="3669377"/>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3CD56D1-332F-06D0-0293-A80403126F47}"/>
              </a:ext>
            </a:extLst>
          </p:cNvPr>
          <p:cNvCxnSpPr>
            <a:cxnSpLocks/>
          </p:cNvCxnSpPr>
          <p:nvPr/>
        </p:nvCxnSpPr>
        <p:spPr>
          <a:xfrm flipV="1">
            <a:off x="2549011" y="2366792"/>
            <a:ext cx="835742" cy="393289"/>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08F9480-CF2E-154B-CD53-1FC8EE1ADF08}"/>
              </a:ext>
            </a:extLst>
          </p:cNvPr>
          <p:cNvCxnSpPr>
            <a:cxnSpLocks/>
          </p:cNvCxnSpPr>
          <p:nvPr/>
        </p:nvCxnSpPr>
        <p:spPr>
          <a:xfrm flipV="1">
            <a:off x="3132445" y="3289479"/>
            <a:ext cx="835742" cy="393289"/>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1BABBEC-1CE5-8B90-9FB0-9536F9E39F25}"/>
              </a:ext>
            </a:extLst>
          </p:cNvPr>
          <p:cNvSpPr txBox="1"/>
          <p:nvPr/>
        </p:nvSpPr>
        <p:spPr>
          <a:xfrm>
            <a:off x="3461826" y="2237469"/>
            <a:ext cx="1896755" cy="646331"/>
          </a:xfrm>
          <a:prstGeom prst="rect">
            <a:avLst/>
          </a:prstGeom>
          <a:noFill/>
        </p:spPr>
        <p:txBody>
          <a:bodyPr wrap="square" rtlCol="0">
            <a:spAutoFit/>
          </a:bodyPr>
          <a:lstStyle/>
          <a:p>
            <a:r>
              <a:rPr lang="en-US" b="1" dirty="0">
                <a:solidFill>
                  <a:schemeClr val="accent1"/>
                </a:solidFill>
              </a:rPr>
              <a:t>10 mi</a:t>
            </a:r>
            <a:r>
              <a:rPr lang="en-US" b="1" baseline="30000" dirty="0">
                <a:solidFill>
                  <a:schemeClr val="accent1"/>
                </a:solidFill>
              </a:rPr>
              <a:t>2</a:t>
            </a:r>
            <a:r>
              <a:rPr lang="en-US" b="1" dirty="0">
                <a:solidFill>
                  <a:schemeClr val="accent1"/>
                </a:solidFill>
              </a:rPr>
              <a:t> maximum:</a:t>
            </a:r>
          </a:p>
          <a:p>
            <a:r>
              <a:rPr lang="en-US" b="1" dirty="0">
                <a:solidFill>
                  <a:srgbClr val="FF0000"/>
                </a:solidFill>
              </a:rPr>
              <a:t>5 in</a:t>
            </a:r>
          </a:p>
        </p:txBody>
      </p:sp>
      <p:sp>
        <p:nvSpPr>
          <p:cNvPr id="32" name="TextBox 31">
            <a:extLst>
              <a:ext uri="{FF2B5EF4-FFF2-40B4-BE49-F238E27FC236}">
                <a16:creationId xmlns:a16="http://schemas.microsoft.com/office/drawing/2014/main" id="{7702874D-CB2D-E93F-75EC-5B72AA2BF1D6}"/>
              </a:ext>
            </a:extLst>
          </p:cNvPr>
          <p:cNvSpPr txBox="1"/>
          <p:nvPr/>
        </p:nvSpPr>
        <p:spPr>
          <a:xfrm>
            <a:off x="4027003" y="3023046"/>
            <a:ext cx="1896755" cy="646331"/>
          </a:xfrm>
          <a:prstGeom prst="rect">
            <a:avLst/>
          </a:prstGeom>
          <a:noFill/>
        </p:spPr>
        <p:txBody>
          <a:bodyPr wrap="square" rtlCol="0">
            <a:spAutoFit/>
          </a:bodyPr>
          <a:lstStyle/>
          <a:p>
            <a:r>
              <a:rPr lang="en-US" b="1" dirty="0">
                <a:solidFill>
                  <a:schemeClr val="accent1"/>
                </a:solidFill>
              </a:rPr>
              <a:t>200 mi</a:t>
            </a:r>
            <a:r>
              <a:rPr lang="en-US" b="1" baseline="30000" dirty="0">
                <a:solidFill>
                  <a:schemeClr val="accent1"/>
                </a:solidFill>
              </a:rPr>
              <a:t>2</a:t>
            </a:r>
            <a:r>
              <a:rPr lang="en-US" b="1" dirty="0">
                <a:solidFill>
                  <a:schemeClr val="accent1"/>
                </a:solidFill>
              </a:rPr>
              <a:t> average:</a:t>
            </a:r>
          </a:p>
          <a:p>
            <a:r>
              <a:rPr lang="en-US" b="1" dirty="0">
                <a:solidFill>
                  <a:srgbClr val="FF0000"/>
                </a:solidFill>
              </a:rPr>
              <a:t>4.2 in</a:t>
            </a:r>
          </a:p>
        </p:txBody>
      </p:sp>
      <p:sp>
        <p:nvSpPr>
          <p:cNvPr id="33" name="TextBox 32">
            <a:extLst>
              <a:ext uri="{FF2B5EF4-FFF2-40B4-BE49-F238E27FC236}">
                <a16:creationId xmlns:a16="http://schemas.microsoft.com/office/drawing/2014/main" id="{CF0414D3-9A28-6FE2-3973-857E4D738C66}"/>
              </a:ext>
            </a:extLst>
          </p:cNvPr>
          <p:cNvSpPr txBox="1"/>
          <p:nvPr/>
        </p:nvSpPr>
        <p:spPr>
          <a:xfrm>
            <a:off x="8926539" y="1912565"/>
            <a:ext cx="1896755" cy="646331"/>
          </a:xfrm>
          <a:prstGeom prst="rect">
            <a:avLst/>
          </a:prstGeom>
          <a:noFill/>
        </p:spPr>
        <p:txBody>
          <a:bodyPr wrap="square" rtlCol="0">
            <a:spAutoFit/>
          </a:bodyPr>
          <a:lstStyle/>
          <a:p>
            <a:r>
              <a:rPr lang="en-US" b="1" dirty="0">
                <a:solidFill>
                  <a:schemeClr val="accent1"/>
                </a:solidFill>
              </a:rPr>
              <a:t>10 mi</a:t>
            </a:r>
            <a:r>
              <a:rPr lang="en-US" b="1" baseline="30000" dirty="0">
                <a:solidFill>
                  <a:schemeClr val="accent1"/>
                </a:solidFill>
              </a:rPr>
              <a:t>2</a:t>
            </a:r>
            <a:r>
              <a:rPr lang="en-US" b="1" dirty="0">
                <a:solidFill>
                  <a:schemeClr val="accent1"/>
                </a:solidFill>
              </a:rPr>
              <a:t> maximum:</a:t>
            </a:r>
          </a:p>
          <a:p>
            <a:r>
              <a:rPr lang="en-US" b="1" dirty="0">
                <a:solidFill>
                  <a:schemeClr val="accent1"/>
                </a:solidFill>
              </a:rPr>
              <a:t>100%</a:t>
            </a:r>
          </a:p>
        </p:txBody>
      </p:sp>
      <p:sp>
        <p:nvSpPr>
          <p:cNvPr id="34" name="TextBox 33">
            <a:extLst>
              <a:ext uri="{FF2B5EF4-FFF2-40B4-BE49-F238E27FC236}">
                <a16:creationId xmlns:a16="http://schemas.microsoft.com/office/drawing/2014/main" id="{515F2B7C-D7EC-2860-A703-7A87674743A8}"/>
              </a:ext>
            </a:extLst>
          </p:cNvPr>
          <p:cNvSpPr txBox="1"/>
          <p:nvPr/>
        </p:nvSpPr>
        <p:spPr>
          <a:xfrm>
            <a:off x="9457045" y="2743142"/>
            <a:ext cx="1896755" cy="646331"/>
          </a:xfrm>
          <a:prstGeom prst="rect">
            <a:avLst/>
          </a:prstGeom>
          <a:noFill/>
        </p:spPr>
        <p:txBody>
          <a:bodyPr wrap="square" rtlCol="0">
            <a:spAutoFit/>
          </a:bodyPr>
          <a:lstStyle/>
          <a:p>
            <a:r>
              <a:rPr lang="en-US" b="1" dirty="0">
                <a:solidFill>
                  <a:schemeClr val="accent1"/>
                </a:solidFill>
              </a:rPr>
              <a:t>200 mi</a:t>
            </a:r>
            <a:r>
              <a:rPr lang="en-US" b="1" baseline="30000" dirty="0">
                <a:solidFill>
                  <a:schemeClr val="accent1"/>
                </a:solidFill>
              </a:rPr>
              <a:t>2</a:t>
            </a:r>
            <a:r>
              <a:rPr lang="en-US" b="1" dirty="0">
                <a:solidFill>
                  <a:schemeClr val="accent1"/>
                </a:solidFill>
              </a:rPr>
              <a:t> average:</a:t>
            </a:r>
          </a:p>
          <a:p>
            <a:r>
              <a:rPr lang="en-US" b="1" dirty="0">
                <a:solidFill>
                  <a:srgbClr val="FF0000"/>
                </a:solidFill>
              </a:rPr>
              <a:t>4.2/5 = 84%</a:t>
            </a:r>
          </a:p>
        </p:txBody>
      </p:sp>
      <p:sp>
        <p:nvSpPr>
          <p:cNvPr id="35" name="TextBox 34">
            <a:extLst>
              <a:ext uri="{FF2B5EF4-FFF2-40B4-BE49-F238E27FC236}">
                <a16:creationId xmlns:a16="http://schemas.microsoft.com/office/drawing/2014/main" id="{D6CAB2D2-49D0-BF3E-9F72-8FD2E3A780D0}"/>
              </a:ext>
            </a:extLst>
          </p:cNvPr>
          <p:cNvSpPr txBox="1"/>
          <p:nvPr/>
        </p:nvSpPr>
        <p:spPr>
          <a:xfrm rot="16200000">
            <a:off x="-881229" y="3455052"/>
            <a:ext cx="2993319" cy="369332"/>
          </a:xfrm>
          <a:prstGeom prst="rect">
            <a:avLst/>
          </a:prstGeom>
          <a:noFill/>
        </p:spPr>
        <p:txBody>
          <a:bodyPr wrap="square" rtlCol="0">
            <a:spAutoFit/>
          </a:bodyPr>
          <a:lstStyle/>
          <a:p>
            <a:r>
              <a:rPr lang="en-US" b="1" dirty="0"/>
              <a:t>Precipitation Depth (in)</a:t>
            </a:r>
          </a:p>
        </p:txBody>
      </p:sp>
      <p:sp>
        <p:nvSpPr>
          <p:cNvPr id="36" name="TextBox 35">
            <a:extLst>
              <a:ext uri="{FF2B5EF4-FFF2-40B4-BE49-F238E27FC236}">
                <a16:creationId xmlns:a16="http://schemas.microsoft.com/office/drawing/2014/main" id="{E66F1630-4972-4775-520D-3F492BEAE4FA}"/>
              </a:ext>
            </a:extLst>
          </p:cNvPr>
          <p:cNvSpPr txBox="1"/>
          <p:nvPr/>
        </p:nvSpPr>
        <p:spPr>
          <a:xfrm rot="16200000">
            <a:off x="4529892" y="3455053"/>
            <a:ext cx="2993319" cy="369332"/>
          </a:xfrm>
          <a:prstGeom prst="rect">
            <a:avLst/>
          </a:prstGeom>
          <a:noFill/>
        </p:spPr>
        <p:txBody>
          <a:bodyPr wrap="square" rtlCol="0">
            <a:spAutoFit/>
          </a:bodyPr>
          <a:lstStyle/>
          <a:p>
            <a:r>
              <a:rPr lang="en-US" b="1" dirty="0"/>
              <a:t>Percent of Maximum</a:t>
            </a:r>
          </a:p>
        </p:txBody>
      </p:sp>
      <p:sp>
        <p:nvSpPr>
          <p:cNvPr id="37" name="TextBox 36">
            <a:extLst>
              <a:ext uri="{FF2B5EF4-FFF2-40B4-BE49-F238E27FC236}">
                <a16:creationId xmlns:a16="http://schemas.microsoft.com/office/drawing/2014/main" id="{2518D3C5-9824-7664-859A-061A294A40E3}"/>
              </a:ext>
            </a:extLst>
          </p:cNvPr>
          <p:cNvSpPr txBox="1"/>
          <p:nvPr/>
        </p:nvSpPr>
        <p:spPr>
          <a:xfrm>
            <a:off x="8357419" y="2775595"/>
            <a:ext cx="1896755" cy="369332"/>
          </a:xfrm>
          <a:prstGeom prst="rect">
            <a:avLst/>
          </a:prstGeom>
          <a:noFill/>
        </p:spPr>
        <p:txBody>
          <a:bodyPr wrap="square" rtlCol="0">
            <a:spAutoFit/>
          </a:bodyPr>
          <a:lstStyle/>
          <a:p>
            <a:r>
              <a:rPr lang="en-US" b="1" dirty="0">
                <a:solidFill>
                  <a:schemeClr val="accent1"/>
                </a:solidFill>
              </a:rPr>
              <a:t>100 mi</a:t>
            </a:r>
            <a:r>
              <a:rPr lang="en-US" b="1" baseline="30000" dirty="0">
                <a:solidFill>
                  <a:schemeClr val="accent1"/>
                </a:solidFill>
              </a:rPr>
              <a:t>2</a:t>
            </a:r>
            <a:endParaRPr lang="en-US" b="1" dirty="0">
              <a:solidFill>
                <a:schemeClr val="accent1"/>
              </a:solidFill>
            </a:endParaRPr>
          </a:p>
        </p:txBody>
      </p:sp>
      <p:sp>
        <p:nvSpPr>
          <p:cNvPr id="38" name="TextBox 37">
            <a:extLst>
              <a:ext uri="{FF2B5EF4-FFF2-40B4-BE49-F238E27FC236}">
                <a16:creationId xmlns:a16="http://schemas.microsoft.com/office/drawing/2014/main" id="{D10EF01D-C9D4-01F2-9E62-83F55A29C8C2}"/>
              </a:ext>
            </a:extLst>
          </p:cNvPr>
          <p:cNvSpPr txBox="1"/>
          <p:nvPr/>
        </p:nvSpPr>
        <p:spPr>
          <a:xfrm>
            <a:off x="8959286" y="3917516"/>
            <a:ext cx="1896755" cy="369332"/>
          </a:xfrm>
          <a:prstGeom prst="rect">
            <a:avLst/>
          </a:prstGeom>
          <a:noFill/>
        </p:spPr>
        <p:txBody>
          <a:bodyPr wrap="square" rtlCol="0">
            <a:spAutoFit/>
          </a:bodyPr>
          <a:lstStyle/>
          <a:p>
            <a:r>
              <a:rPr lang="en-US" b="1" dirty="0">
                <a:solidFill>
                  <a:schemeClr val="accent1"/>
                </a:solidFill>
              </a:rPr>
              <a:t>500 mi</a:t>
            </a:r>
            <a:r>
              <a:rPr lang="en-US" b="1" baseline="30000" dirty="0">
                <a:solidFill>
                  <a:schemeClr val="accent1"/>
                </a:solidFill>
              </a:rPr>
              <a:t>2</a:t>
            </a:r>
            <a:endParaRPr lang="en-US" b="1" dirty="0">
              <a:solidFill>
                <a:schemeClr val="accent1"/>
              </a:solidFill>
            </a:endParaRPr>
          </a:p>
        </p:txBody>
      </p:sp>
      <p:sp>
        <p:nvSpPr>
          <p:cNvPr id="39" name="TextBox 38">
            <a:extLst>
              <a:ext uri="{FF2B5EF4-FFF2-40B4-BE49-F238E27FC236}">
                <a16:creationId xmlns:a16="http://schemas.microsoft.com/office/drawing/2014/main" id="{CD93F740-49F3-9BC9-96E6-7630FFEDA6F8}"/>
              </a:ext>
            </a:extLst>
          </p:cNvPr>
          <p:cNvSpPr txBox="1"/>
          <p:nvPr/>
        </p:nvSpPr>
        <p:spPr>
          <a:xfrm>
            <a:off x="9457044" y="4148525"/>
            <a:ext cx="1896755" cy="369332"/>
          </a:xfrm>
          <a:prstGeom prst="rect">
            <a:avLst/>
          </a:prstGeom>
          <a:noFill/>
        </p:spPr>
        <p:txBody>
          <a:bodyPr wrap="square" rtlCol="0">
            <a:spAutoFit/>
          </a:bodyPr>
          <a:lstStyle/>
          <a:p>
            <a:r>
              <a:rPr lang="en-US" b="1" dirty="0">
                <a:solidFill>
                  <a:schemeClr val="accent1"/>
                </a:solidFill>
              </a:rPr>
              <a:t>1,000 mi</a:t>
            </a:r>
            <a:r>
              <a:rPr lang="en-US" b="1" baseline="30000" dirty="0">
                <a:solidFill>
                  <a:schemeClr val="accent1"/>
                </a:solidFill>
              </a:rPr>
              <a:t>2</a:t>
            </a:r>
            <a:endParaRPr lang="en-US" b="1" dirty="0">
              <a:solidFill>
                <a:schemeClr val="accent1"/>
              </a:solidFill>
            </a:endParaRPr>
          </a:p>
        </p:txBody>
      </p:sp>
      <p:sp>
        <p:nvSpPr>
          <p:cNvPr id="3" name="Slide Number Placeholder 2">
            <a:extLst>
              <a:ext uri="{FF2B5EF4-FFF2-40B4-BE49-F238E27FC236}">
                <a16:creationId xmlns:a16="http://schemas.microsoft.com/office/drawing/2014/main" id="{D6B60052-2A8E-26CD-0AF5-4B05DBB90D55}"/>
              </a:ext>
            </a:extLst>
          </p:cNvPr>
          <p:cNvSpPr>
            <a:spLocks noGrp="1"/>
          </p:cNvSpPr>
          <p:nvPr>
            <p:ph type="sldNum" sz="quarter" idx="12"/>
          </p:nvPr>
        </p:nvSpPr>
        <p:spPr/>
        <p:txBody>
          <a:bodyPr/>
          <a:lstStyle/>
          <a:p>
            <a:fld id="{5F6E19EC-C981-4348-A588-FAD292F64A47}" type="slidenum">
              <a:rPr lang="en-US" smtClean="0"/>
              <a:t>20</a:t>
            </a:fld>
            <a:endParaRPr lang="en-US"/>
          </a:p>
        </p:txBody>
      </p:sp>
      <p:pic>
        <p:nvPicPr>
          <p:cNvPr id="7" name="Picture 6">
            <a:extLst>
              <a:ext uri="{FF2B5EF4-FFF2-40B4-BE49-F238E27FC236}">
                <a16:creationId xmlns:a16="http://schemas.microsoft.com/office/drawing/2014/main" id="{8595D45A-A2ED-B3C1-FEA5-25144A35E5E5}"/>
              </a:ext>
            </a:extLst>
          </p:cNvPr>
          <p:cNvPicPr>
            <a:picLocks noChangeAspect="1"/>
          </p:cNvPicPr>
          <p:nvPr/>
        </p:nvPicPr>
        <p:blipFill>
          <a:blip r:embed="rId5"/>
          <a:stretch>
            <a:fillRect/>
          </a:stretch>
        </p:blipFill>
        <p:spPr>
          <a:xfrm>
            <a:off x="11128024" y="27236"/>
            <a:ext cx="1027090" cy="1000670"/>
          </a:xfrm>
          <a:prstGeom prst="rect">
            <a:avLst/>
          </a:prstGeom>
        </p:spPr>
      </p:pic>
    </p:spTree>
    <p:extLst>
      <p:ext uri="{BB962C8B-B14F-4D97-AF65-F5344CB8AC3E}">
        <p14:creationId xmlns:p14="http://schemas.microsoft.com/office/powerpoint/2010/main" val="3279826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31" grpId="0"/>
      <p:bldP spid="32" grpId="0"/>
      <p:bldP spid="33" grpId="0"/>
      <p:bldP spid="34" grpId="0"/>
      <p:bldP spid="37" grpId="0"/>
      <p:bldP spid="38" grpId="0"/>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49CF9-73FA-4EBB-EE24-F95DEE859927}"/>
              </a:ext>
            </a:extLst>
          </p:cNvPr>
          <p:cNvSpPr>
            <a:spLocks noGrp="1"/>
          </p:cNvSpPr>
          <p:nvPr>
            <p:ph type="title"/>
          </p:nvPr>
        </p:nvSpPr>
        <p:spPr/>
        <p:txBody>
          <a:bodyPr/>
          <a:lstStyle/>
          <a:p>
            <a:r>
              <a:rPr lang="en-US" dirty="0"/>
              <a:t>Area Reduction</a:t>
            </a:r>
          </a:p>
        </p:txBody>
      </p:sp>
      <p:sp>
        <p:nvSpPr>
          <p:cNvPr id="3" name="Content Placeholder 2">
            <a:extLst>
              <a:ext uri="{FF2B5EF4-FFF2-40B4-BE49-F238E27FC236}">
                <a16:creationId xmlns:a16="http://schemas.microsoft.com/office/drawing/2014/main" id="{486A42E6-4039-3AF5-A798-C0BEBB0896A6}"/>
              </a:ext>
            </a:extLst>
          </p:cNvPr>
          <p:cNvSpPr>
            <a:spLocks noGrp="1"/>
          </p:cNvSpPr>
          <p:nvPr>
            <p:ph idx="1"/>
          </p:nvPr>
        </p:nvSpPr>
        <p:spPr/>
        <p:txBody>
          <a:bodyPr/>
          <a:lstStyle/>
          <a:p>
            <a:r>
              <a:rPr lang="en-US" dirty="0"/>
              <a:t>Usually assumed that storm area = watershed area</a:t>
            </a:r>
          </a:p>
          <a:p>
            <a:r>
              <a:rPr lang="en-US" dirty="0"/>
              <a:t>Conservative assumption</a:t>
            </a:r>
          </a:p>
          <a:p>
            <a:r>
              <a:rPr lang="en-US" dirty="0"/>
              <a:t>Assumes the worst rainfall perfectly coincides with watershed</a:t>
            </a:r>
          </a:p>
        </p:txBody>
      </p:sp>
      <p:pic>
        <p:nvPicPr>
          <p:cNvPr id="5" name="Picture 4">
            <a:extLst>
              <a:ext uri="{FF2B5EF4-FFF2-40B4-BE49-F238E27FC236}">
                <a16:creationId xmlns:a16="http://schemas.microsoft.com/office/drawing/2014/main" id="{AB68970A-0E46-F993-4771-3F202A54E6B5}"/>
              </a:ext>
            </a:extLst>
          </p:cNvPr>
          <p:cNvPicPr>
            <a:picLocks noChangeAspect="1"/>
          </p:cNvPicPr>
          <p:nvPr/>
        </p:nvPicPr>
        <p:blipFill>
          <a:blip r:embed="rId2"/>
          <a:stretch>
            <a:fillRect/>
          </a:stretch>
        </p:blipFill>
        <p:spPr>
          <a:xfrm>
            <a:off x="3466274" y="3429000"/>
            <a:ext cx="4847398" cy="3209664"/>
          </a:xfrm>
          <a:prstGeom prst="rect">
            <a:avLst/>
          </a:prstGeom>
        </p:spPr>
      </p:pic>
      <p:sp>
        <p:nvSpPr>
          <p:cNvPr id="6" name="TextBox 5">
            <a:extLst>
              <a:ext uri="{FF2B5EF4-FFF2-40B4-BE49-F238E27FC236}">
                <a16:creationId xmlns:a16="http://schemas.microsoft.com/office/drawing/2014/main" id="{0C2E47D5-98F1-5F70-B7B8-5E4A16A0DC7A}"/>
              </a:ext>
            </a:extLst>
          </p:cNvPr>
          <p:cNvSpPr txBox="1"/>
          <p:nvPr/>
        </p:nvSpPr>
        <p:spPr>
          <a:xfrm>
            <a:off x="5948218" y="6400780"/>
            <a:ext cx="2351314"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Area (mi</a:t>
            </a:r>
            <a:r>
              <a:rPr lang="en-US" b="1" baseline="30000" dirty="0">
                <a:solidFill>
                  <a:srgbClr val="C00000"/>
                </a:solidFill>
                <a:effectLst>
                  <a:outerShdw blurRad="38100" dist="38100" dir="2700000" algn="tl">
                    <a:srgbClr val="000000">
                      <a:alpha val="43137"/>
                    </a:srgbClr>
                  </a:outerShdw>
                </a:effectLst>
                <a:latin typeface="Lato" panose="020F0502020204030203" pitchFamily="34" charset="0"/>
              </a:rPr>
              <a:t>2</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a:t>
            </a:r>
          </a:p>
        </p:txBody>
      </p:sp>
      <p:sp>
        <p:nvSpPr>
          <p:cNvPr id="7" name="TextBox 6">
            <a:extLst>
              <a:ext uri="{FF2B5EF4-FFF2-40B4-BE49-F238E27FC236}">
                <a16:creationId xmlns:a16="http://schemas.microsoft.com/office/drawing/2014/main" id="{85E85C13-66CA-E708-057B-B86FF637E33F}"/>
              </a:ext>
            </a:extLst>
          </p:cNvPr>
          <p:cNvSpPr txBox="1"/>
          <p:nvPr/>
        </p:nvSpPr>
        <p:spPr>
          <a:xfrm rot="16200000">
            <a:off x="2105951" y="4790269"/>
            <a:ext cx="2351314"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Percent of Point (%)</a:t>
            </a:r>
          </a:p>
        </p:txBody>
      </p:sp>
      <p:sp>
        <p:nvSpPr>
          <p:cNvPr id="8" name="TextBox 7">
            <a:extLst>
              <a:ext uri="{FF2B5EF4-FFF2-40B4-BE49-F238E27FC236}">
                <a16:creationId xmlns:a16="http://schemas.microsoft.com/office/drawing/2014/main" id="{77D95754-B451-6E8B-651C-192073FD8D96}"/>
              </a:ext>
            </a:extLst>
          </p:cNvPr>
          <p:cNvSpPr txBox="1"/>
          <p:nvPr/>
        </p:nvSpPr>
        <p:spPr>
          <a:xfrm>
            <a:off x="8195965" y="3895039"/>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24-hour</a:t>
            </a:r>
          </a:p>
        </p:txBody>
      </p:sp>
      <p:sp>
        <p:nvSpPr>
          <p:cNvPr id="9" name="TextBox 8">
            <a:extLst>
              <a:ext uri="{FF2B5EF4-FFF2-40B4-BE49-F238E27FC236}">
                <a16:creationId xmlns:a16="http://schemas.microsoft.com/office/drawing/2014/main" id="{880DF288-B416-E0FC-4B9D-26FA1F3F7AA6}"/>
              </a:ext>
            </a:extLst>
          </p:cNvPr>
          <p:cNvSpPr txBox="1"/>
          <p:nvPr/>
        </p:nvSpPr>
        <p:spPr>
          <a:xfrm>
            <a:off x="8143239" y="4331839"/>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6-hour</a:t>
            </a:r>
          </a:p>
        </p:txBody>
      </p:sp>
      <p:sp>
        <p:nvSpPr>
          <p:cNvPr id="10" name="TextBox 9">
            <a:extLst>
              <a:ext uri="{FF2B5EF4-FFF2-40B4-BE49-F238E27FC236}">
                <a16:creationId xmlns:a16="http://schemas.microsoft.com/office/drawing/2014/main" id="{A4569FD5-D71A-6AF9-6A84-F31E2970C696}"/>
              </a:ext>
            </a:extLst>
          </p:cNvPr>
          <p:cNvSpPr txBox="1"/>
          <p:nvPr/>
        </p:nvSpPr>
        <p:spPr>
          <a:xfrm>
            <a:off x="7583114" y="4633741"/>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3-hour</a:t>
            </a:r>
          </a:p>
        </p:txBody>
      </p:sp>
      <p:sp>
        <p:nvSpPr>
          <p:cNvPr id="11" name="TextBox 10">
            <a:extLst>
              <a:ext uri="{FF2B5EF4-FFF2-40B4-BE49-F238E27FC236}">
                <a16:creationId xmlns:a16="http://schemas.microsoft.com/office/drawing/2014/main" id="{5F8A4049-4DB9-627B-5E9F-E3BE9CDCAA9B}"/>
              </a:ext>
            </a:extLst>
          </p:cNvPr>
          <p:cNvSpPr txBox="1"/>
          <p:nvPr/>
        </p:nvSpPr>
        <p:spPr>
          <a:xfrm>
            <a:off x="7059647" y="5344572"/>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1-hour</a:t>
            </a:r>
          </a:p>
        </p:txBody>
      </p:sp>
      <p:sp>
        <p:nvSpPr>
          <p:cNvPr id="12" name="TextBox 11">
            <a:extLst>
              <a:ext uri="{FF2B5EF4-FFF2-40B4-BE49-F238E27FC236}">
                <a16:creationId xmlns:a16="http://schemas.microsoft.com/office/drawing/2014/main" id="{84EB7224-CE9B-1BC3-0D56-688FA5608044}"/>
              </a:ext>
            </a:extLst>
          </p:cNvPr>
          <p:cNvSpPr txBox="1"/>
          <p:nvPr/>
        </p:nvSpPr>
        <p:spPr>
          <a:xfrm>
            <a:off x="5350269" y="5807711"/>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30-min</a:t>
            </a:r>
          </a:p>
        </p:txBody>
      </p:sp>
      <p:sp>
        <p:nvSpPr>
          <p:cNvPr id="4" name="Slide Number Placeholder 3">
            <a:extLst>
              <a:ext uri="{FF2B5EF4-FFF2-40B4-BE49-F238E27FC236}">
                <a16:creationId xmlns:a16="http://schemas.microsoft.com/office/drawing/2014/main" id="{CFA2D0FD-4FC5-8EB3-EC15-384A9B743F1B}"/>
              </a:ext>
            </a:extLst>
          </p:cNvPr>
          <p:cNvSpPr>
            <a:spLocks noGrp="1"/>
          </p:cNvSpPr>
          <p:nvPr>
            <p:ph type="sldNum" sz="quarter" idx="12"/>
          </p:nvPr>
        </p:nvSpPr>
        <p:spPr/>
        <p:txBody>
          <a:bodyPr/>
          <a:lstStyle/>
          <a:p>
            <a:fld id="{5F6E19EC-C981-4348-A588-FAD292F64A47}" type="slidenum">
              <a:rPr lang="en-US" smtClean="0"/>
              <a:t>21</a:t>
            </a:fld>
            <a:endParaRPr lang="en-US"/>
          </a:p>
        </p:txBody>
      </p:sp>
      <p:pic>
        <p:nvPicPr>
          <p:cNvPr id="13" name="Picture 12">
            <a:extLst>
              <a:ext uri="{FF2B5EF4-FFF2-40B4-BE49-F238E27FC236}">
                <a16:creationId xmlns:a16="http://schemas.microsoft.com/office/drawing/2014/main" id="{EFB041DC-244C-2DA5-8EF1-EE9188E68AB4}"/>
              </a:ext>
            </a:extLst>
          </p:cNvPr>
          <p:cNvPicPr>
            <a:picLocks noChangeAspect="1"/>
          </p:cNvPicPr>
          <p:nvPr/>
        </p:nvPicPr>
        <p:blipFill>
          <a:blip r:embed="rId3"/>
          <a:stretch>
            <a:fillRect/>
          </a:stretch>
        </p:blipFill>
        <p:spPr>
          <a:xfrm>
            <a:off x="11128024" y="27236"/>
            <a:ext cx="1027090" cy="1000670"/>
          </a:xfrm>
          <a:prstGeom prst="rect">
            <a:avLst/>
          </a:prstGeom>
        </p:spPr>
      </p:pic>
    </p:spTree>
    <p:extLst>
      <p:ext uri="{BB962C8B-B14F-4D97-AF65-F5344CB8AC3E}">
        <p14:creationId xmlns:p14="http://schemas.microsoft.com/office/powerpoint/2010/main" val="3508658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8487-C9E0-C840-5151-267BE14E3BF8}"/>
              </a:ext>
            </a:extLst>
          </p:cNvPr>
          <p:cNvSpPr>
            <a:spLocks noGrp="1"/>
          </p:cNvSpPr>
          <p:nvPr>
            <p:ph type="title"/>
          </p:nvPr>
        </p:nvSpPr>
        <p:spPr>
          <a:xfrm>
            <a:off x="838200" y="365125"/>
            <a:ext cx="6024418" cy="1325563"/>
          </a:xfrm>
        </p:spPr>
        <p:txBody>
          <a:bodyPr/>
          <a:lstStyle/>
          <a:p>
            <a:r>
              <a:rPr lang="en-US" dirty="0"/>
              <a:t>Area-Averaged Precipitation Frequency</a:t>
            </a:r>
          </a:p>
        </p:txBody>
      </p:sp>
      <p:sp>
        <p:nvSpPr>
          <p:cNvPr id="3" name="Content Placeholder 2">
            <a:extLst>
              <a:ext uri="{FF2B5EF4-FFF2-40B4-BE49-F238E27FC236}">
                <a16:creationId xmlns:a16="http://schemas.microsoft.com/office/drawing/2014/main" id="{7B2FA6B1-D1F9-B4DE-D124-E29C7355D09C}"/>
              </a:ext>
            </a:extLst>
          </p:cNvPr>
          <p:cNvSpPr>
            <a:spLocks noGrp="1"/>
          </p:cNvSpPr>
          <p:nvPr>
            <p:ph idx="1"/>
          </p:nvPr>
        </p:nvSpPr>
        <p:spPr>
          <a:xfrm>
            <a:off x="838200" y="2019588"/>
            <a:ext cx="6024418" cy="4351338"/>
          </a:xfrm>
        </p:spPr>
        <p:txBody>
          <a:bodyPr>
            <a:normAutofit/>
          </a:bodyPr>
          <a:lstStyle/>
          <a:p>
            <a:pPr marL="514350" indent="-514350">
              <a:buFont typeface="+mj-lt"/>
              <a:buAutoNum type="arabicPeriod"/>
            </a:pPr>
            <a:r>
              <a:rPr lang="en-US" dirty="0"/>
              <a:t>Find the area-averaged point depth for duration/frequency</a:t>
            </a:r>
          </a:p>
          <a:p>
            <a:pPr marL="457200" lvl="1" indent="0">
              <a:buNone/>
            </a:pPr>
            <a:r>
              <a:rPr lang="en-US" dirty="0"/>
              <a:t> </a:t>
            </a:r>
          </a:p>
          <a:p>
            <a:pPr lvl="1"/>
            <a:r>
              <a:rPr lang="en-US" dirty="0"/>
              <a:t>GIS Zonal Statistics</a:t>
            </a:r>
          </a:p>
          <a:p>
            <a:pPr lvl="1"/>
            <a:r>
              <a:rPr lang="en-US" dirty="0"/>
              <a:t>HEC-HMS</a:t>
            </a:r>
          </a:p>
          <a:p>
            <a:pPr marL="457200" lvl="1" indent="0">
              <a:buNone/>
            </a:pPr>
            <a:endParaRPr lang="en-US" dirty="0"/>
          </a:p>
          <a:p>
            <a:pPr marL="514350" indent="-514350">
              <a:buFont typeface="+mj-lt"/>
              <a:buAutoNum type="arabicPeriod"/>
            </a:pPr>
            <a:r>
              <a:rPr lang="en-US" dirty="0"/>
              <a:t>Apply an ARF for that area and duration</a:t>
            </a:r>
          </a:p>
          <a:p>
            <a:pPr marL="514350" indent="-514350">
              <a:buFont typeface="+mj-lt"/>
              <a:buAutoNum type="arabicPeriod"/>
            </a:pPr>
            <a:endParaRPr lang="en-US" dirty="0"/>
          </a:p>
        </p:txBody>
      </p:sp>
      <p:pic>
        <p:nvPicPr>
          <p:cNvPr id="7" name="Picture 6">
            <a:extLst>
              <a:ext uri="{FF2B5EF4-FFF2-40B4-BE49-F238E27FC236}">
                <a16:creationId xmlns:a16="http://schemas.microsoft.com/office/drawing/2014/main" id="{6E4A98CA-917D-FC23-4CAD-CC3A175A00B5}"/>
              </a:ext>
            </a:extLst>
          </p:cNvPr>
          <p:cNvPicPr>
            <a:picLocks noChangeAspect="1"/>
          </p:cNvPicPr>
          <p:nvPr/>
        </p:nvPicPr>
        <p:blipFill>
          <a:blip r:embed="rId2"/>
          <a:stretch>
            <a:fillRect/>
          </a:stretch>
        </p:blipFill>
        <p:spPr>
          <a:xfrm>
            <a:off x="7171363" y="64"/>
            <a:ext cx="5020638" cy="6857936"/>
          </a:xfrm>
          <a:prstGeom prst="rect">
            <a:avLst/>
          </a:prstGeom>
        </p:spPr>
      </p:pic>
      <p:sp>
        <p:nvSpPr>
          <p:cNvPr id="8" name="TextBox 7">
            <a:extLst>
              <a:ext uri="{FF2B5EF4-FFF2-40B4-BE49-F238E27FC236}">
                <a16:creationId xmlns:a16="http://schemas.microsoft.com/office/drawing/2014/main" id="{C638B1EE-887E-4077-184A-2566361714C9}"/>
              </a:ext>
            </a:extLst>
          </p:cNvPr>
          <p:cNvSpPr txBox="1"/>
          <p:nvPr/>
        </p:nvSpPr>
        <p:spPr>
          <a:xfrm>
            <a:off x="8383712" y="3326259"/>
            <a:ext cx="2176897" cy="369332"/>
          </a:xfrm>
          <a:prstGeom prst="rect">
            <a:avLst/>
          </a:prstGeom>
          <a:solidFill>
            <a:srgbClr val="FFFFFF">
              <a:alpha val="50196"/>
            </a:srgbClr>
          </a:solid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Average = 7.50 in</a:t>
            </a:r>
          </a:p>
        </p:txBody>
      </p:sp>
      <p:sp>
        <p:nvSpPr>
          <p:cNvPr id="9" name="Oval 8">
            <a:extLst>
              <a:ext uri="{FF2B5EF4-FFF2-40B4-BE49-F238E27FC236}">
                <a16:creationId xmlns:a16="http://schemas.microsoft.com/office/drawing/2014/main" id="{FD8A4A2E-9420-1C2D-0A73-FD417095A495}"/>
              </a:ext>
            </a:extLst>
          </p:cNvPr>
          <p:cNvSpPr/>
          <p:nvPr/>
        </p:nvSpPr>
        <p:spPr>
          <a:xfrm>
            <a:off x="9164548" y="4777482"/>
            <a:ext cx="182880"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E0D2757-1DF3-4F7C-0247-CC94E7C7E621}"/>
              </a:ext>
            </a:extLst>
          </p:cNvPr>
          <p:cNvSpPr txBox="1"/>
          <p:nvPr/>
        </p:nvSpPr>
        <p:spPr>
          <a:xfrm>
            <a:off x="9255988" y="5011559"/>
            <a:ext cx="2013735" cy="338554"/>
          </a:xfrm>
          <a:prstGeom prst="rect">
            <a:avLst/>
          </a:prstGeom>
          <a:solidFill>
            <a:srgbClr val="FFFFFF">
              <a:alpha val="50196"/>
            </a:srgbClr>
          </a:solidFill>
        </p:spPr>
        <p:txBody>
          <a:bodyPr wrap="square" rtlCol="0">
            <a:spAutoFit/>
          </a:bodyPr>
          <a:lstStyle/>
          <a:p>
            <a:pPr algn="ctr"/>
            <a:r>
              <a:rPr lang="en-US" sz="1600" b="1" dirty="0">
                <a:solidFill>
                  <a:srgbClr val="C00000"/>
                </a:solidFill>
                <a:effectLst>
                  <a:outerShdw blurRad="38100" dist="38100" dir="2700000" algn="tl">
                    <a:srgbClr val="000000">
                      <a:alpha val="43137"/>
                    </a:srgbClr>
                  </a:outerShdw>
                </a:effectLst>
                <a:latin typeface="Lato" panose="020F0502020204030203" pitchFamily="34" charset="0"/>
              </a:rPr>
              <a:t>Computation Point</a:t>
            </a:r>
          </a:p>
        </p:txBody>
      </p:sp>
      <p:sp>
        <p:nvSpPr>
          <p:cNvPr id="4" name="Slide Number Placeholder 3">
            <a:extLst>
              <a:ext uri="{FF2B5EF4-FFF2-40B4-BE49-F238E27FC236}">
                <a16:creationId xmlns:a16="http://schemas.microsoft.com/office/drawing/2014/main" id="{BA5293A0-88A3-0D0C-0A1F-151C46AE3E78}"/>
              </a:ext>
            </a:extLst>
          </p:cNvPr>
          <p:cNvSpPr>
            <a:spLocks noGrp="1"/>
          </p:cNvSpPr>
          <p:nvPr>
            <p:ph type="sldNum" sz="quarter" idx="12"/>
          </p:nvPr>
        </p:nvSpPr>
        <p:spPr/>
        <p:txBody>
          <a:bodyPr/>
          <a:lstStyle/>
          <a:p>
            <a:fld id="{5F6E19EC-C981-4348-A588-FAD292F64A47}" type="slidenum">
              <a:rPr lang="en-US" smtClean="0"/>
              <a:t>22</a:t>
            </a:fld>
            <a:endParaRPr lang="en-US"/>
          </a:p>
        </p:txBody>
      </p:sp>
    </p:spTree>
    <p:extLst>
      <p:ext uri="{BB962C8B-B14F-4D97-AF65-F5344CB8AC3E}">
        <p14:creationId xmlns:p14="http://schemas.microsoft.com/office/powerpoint/2010/main" val="1720520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Developing Flow-Frequency Curves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0B9AC392-2E99-3ED4-7FB1-823CE3E4EFDB}"/>
              </a:ext>
            </a:extLst>
          </p:cNvPr>
          <p:cNvSpPr>
            <a:spLocks noGrp="1"/>
          </p:cNvSpPr>
          <p:nvPr>
            <p:ph type="sldNum" sz="quarter" idx="12"/>
          </p:nvPr>
        </p:nvSpPr>
        <p:spPr/>
        <p:txBody>
          <a:bodyPr/>
          <a:lstStyle/>
          <a:p>
            <a:fld id="{5F6E19EC-C981-4348-A588-FAD292F64A47}" type="slidenum">
              <a:rPr lang="en-US" smtClean="0"/>
              <a:t>23</a:t>
            </a:fld>
            <a:endParaRPr lang="en-US"/>
          </a:p>
        </p:txBody>
      </p:sp>
    </p:spTree>
    <p:extLst>
      <p:ext uri="{BB962C8B-B14F-4D97-AF65-F5344CB8AC3E}">
        <p14:creationId xmlns:p14="http://schemas.microsoft.com/office/powerpoint/2010/main" val="33215459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59DAD-F4B6-42C8-B840-B836E5E3CAED}"/>
              </a:ext>
            </a:extLst>
          </p:cNvPr>
          <p:cNvSpPr>
            <a:spLocks noGrp="1"/>
          </p:cNvSpPr>
          <p:nvPr>
            <p:ph type="title"/>
          </p:nvPr>
        </p:nvSpPr>
        <p:spPr/>
        <p:txBody>
          <a:bodyPr/>
          <a:lstStyle/>
          <a:p>
            <a:r>
              <a:rPr lang="en-US" dirty="0"/>
              <a:t>Motivation</a:t>
            </a:r>
          </a:p>
        </p:txBody>
      </p:sp>
      <p:graphicFrame>
        <p:nvGraphicFramePr>
          <p:cNvPr id="4" name="Content Placeholder 3">
            <a:extLst>
              <a:ext uri="{FF2B5EF4-FFF2-40B4-BE49-F238E27FC236}">
                <a16:creationId xmlns:a16="http://schemas.microsoft.com/office/drawing/2014/main" id="{7F403CA8-7261-417D-9083-200FC4603EA6}"/>
              </a:ext>
            </a:extLst>
          </p:cNvPr>
          <p:cNvGraphicFramePr>
            <a:graphicFrameLocks noGrp="1"/>
          </p:cNvGraphicFramePr>
          <p:nvPr>
            <p:ph idx="1"/>
          </p:nvPr>
        </p:nvGraphicFramePr>
        <p:xfrm>
          <a:off x="838200" y="1253331"/>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55AB1CE7-288C-3A0C-296B-B3C3E882A148}"/>
              </a:ext>
            </a:extLst>
          </p:cNvPr>
          <p:cNvSpPr>
            <a:spLocks noGrp="1"/>
          </p:cNvSpPr>
          <p:nvPr>
            <p:ph type="sldNum" sz="quarter" idx="12"/>
          </p:nvPr>
        </p:nvSpPr>
        <p:spPr/>
        <p:txBody>
          <a:bodyPr/>
          <a:lstStyle/>
          <a:p>
            <a:fld id="{5F6E19EC-C981-4348-A588-FAD292F64A47}" type="slidenum">
              <a:rPr lang="en-US" smtClean="0"/>
              <a:t>24</a:t>
            </a:fld>
            <a:endParaRPr lang="en-US"/>
          </a:p>
        </p:txBody>
      </p:sp>
    </p:spTree>
    <p:extLst>
      <p:ext uri="{BB962C8B-B14F-4D97-AF65-F5344CB8AC3E}">
        <p14:creationId xmlns:p14="http://schemas.microsoft.com/office/powerpoint/2010/main" val="43936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Flow-Frequency Modeling</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Key assumption:</a:t>
            </a:r>
          </a:p>
          <a:p>
            <a:pPr lvl="1"/>
            <a:r>
              <a:rPr lang="en-US" b="1" dirty="0">
                <a:solidFill>
                  <a:srgbClr val="C00000"/>
                </a:solidFill>
                <a:effectLst>
                  <a:outerShdw blurRad="38100" dist="38100" dir="2700000" algn="tl">
                    <a:srgbClr val="000000">
                      <a:alpha val="43137"/>
                    </a:srgbClr>
                  </a:outerShdw>
                </a:effectLst>
              </a:rPr>
              <a:t>Probability of rainfall equals probability of flow</a:t>
            </a:r>
            <a:endParaRPr lang="en-US" b="1" dirty="0"/>
          </a:p>
          <a:p>
            <a:pPr lvl="1"/>
            <a:r>
              <a:rPr lang="en-US" dirty="0"/>
              <a:t>“AEP neutral”</a:t>
            </a:r>
          </a:p>
          <a:p>
            <a:r>
              <a:rPr lang="en-US" dirty="0"/>
              <a:t>Model flow with a combination of met and basin model</a:t>
            </a:r>
          </a:p>
        </p:txBody>
      </p:sp>
      <p:sp>
        <p:nvSpPr>
          <p:cNvPr id="4" name="Slide Number Placeholder 3">
            <a:extLst>
              <a:ext uri="{FF2B5EF4-FFF2-40B4-BE49-F238E27FC236}">
                <a16:creationId xmlns:a16="http://schemas.microsoft.com/office/drawing/2014/main" id="{E9927616-861A-9D17-0393-E96405A45EEC}"/>
              </a:ext>
            </a:extLst>
          </p:cNvPr>
          <p:cNvSpPr>
            <a:spLocks noGrp="1"/>
          </p:cNvSpPr>
          <p:nvPr>
            <p:ph type="sldNum" sz="quarter" idx="12"/>
          </p:nvPr>
        </p:nvSpPr>
        <p:spPr/>
        <p:txBody>
          <a:bodyPr/>
          <a:lstStyle/>
          <a:p>
            <a:fld id="{5F6E19EC-C981-4348-A588-FAD292F64A47}" type="slidenum">
              <a:rPr lang="en-US" smtClean="0"/>
              <a:t>25</a:t>
            </a:fld>
            <a:endParaRPr lang="en-US"/>
          </a:p>
        </p:txBody>
      </p:sp>
    </p:spTree>
    <p:extLst>
      <p:ext uri="{BB962C8B-B14F-4D97-AF65-F5344CB8AC3E}">
        <p14:creationId xmlns:p14="http://schemas.microsoft.com/office/powerpoint/2010/main" val="2223971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Chart&#10;&#10;Description automatically generated">
            <a:extLst>
              <a:ext uri="{FF2B5EF4-FFF2-40B4-BE49-F238E27FC236}">
                <a16:creationId xmlns:a16="http://schemas.microsoft.com/office/drawing/2014/main" id="{E1A65C0B-FE0E-989C-5E77-C7062241E78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47354" y="151452"/>
            <a:ext cx="5326014" cy="6555095"/>
          </a:xfrm>
        </p:spPr>
      </p:pic>
      <p:sp>
        <p:nvSpPr>
          <p:cNvPr id="2" name="Title 1">
            <a:extLst>
              <a:ext uri="{FF2B5EF4-FFF2-40B4-BE49-F238E27FC236}">
                <a16:creationId xmlns:a16="http://schemas.microsoft.com/office/drawing/2014/main" id="{A7259CF5-A049-8F71-FDA5-01888907F4ED}"/>
              </a:ext>
            </a:extLst>
          </p:cNvPr>
          <p:cNvSpPr>
            <a:spLocks noGrp="1"/>
          </p:cNvSpPr>
          <p:nvPr>
            <p:ph type="title"/>
          </p:nvPr>
        </p:nvSpPr>
        <p:spPr/>
        <p:txBody>
          <a:bodyPr/>
          <a:lstStyle/>
          <a:p>
            <a:r>
              <a:rPr lang="en-US" dirty="0"/>
              <a:t>Data</a:t>
            </a:r>
          </a:p>
        </p:txBody>
      </p:sp>
      <p:pic>
        <p:nvPicPr>
          <p:cNvPr id="11" name="Picture 10" descr="Table&#10;&#10;Description automatically generated with medium confidence">
            <a:extLst>
              <a:ext uri="{FF2B5EF4-FFF2-40B4-BE49-F238E27FC236}">
                <a16:creationId xmlns:a16="http://schemas.microsoft.com/office/drawing/2014/main" id="{6676A11F-FB9B-1CD5-6973-5D1DC9FE3A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1" y="701177"/>
            <a:ext cx="1156498" cy="2516455"/>
          </a:xfrm>
          <a:prstGeom prst="rect">
            <a:avLst/>
          </a:prstGeom>
        </p:spPr>
      </p:pic>
      <p:pic>
        <p:nvPicPr>
          <p:cNvPr id="13" name="Picture 12" descr="Table&#10;&#10;Description automatically generated">
            <a:extLst>
              <a:ext uri="{FF2B5EF4-FFF2-40B4-BE49-F238E27FC236}">
                <a16:creationId xmlns:a16="http://schemas.microsoft.com/office/drawing/2014/main" id="{B1195D14-464D-8B54-275E-2A54AA1270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9305" y="3890622"/>
            <a:ext cx="1754127" cy="2023992"/>
          </a:xfrm>
          <a:prstGeom prst="rect">
            <a:avLst/>
          </a:prstGeom>
        </p:spPr>
      </p:pic>
      <p:sp>
        <p:nvSpPr>
          <p:cNvPr id="3" name="Slide Number Placeholder 2">
            <a:extLst>
              <a:ext uri="{FF2B5EF4-FFF2-40B4-BE49-F238E27FC236}">
                <a16:creationId xmlns:a16="http://schemas.microsoft.com/office/drawing/2014/main" id="{64EDFB98-1C8F-1A63-85A3-F9E5DE3C1823}"/>
              </a:ext>
            </a:extLst>
          </p:cNvPr>
          <p:cNvSpPr>
            <a:spLocks noGrp="1"/>
          </p:cNvSpPr>
          <p:nvPr>
            <p:ph type="sldNum" sz="quarter" idx="12"/>
          </p:nvPr>
        </p:nvSpPr>
        <p:spPr/>
        <p:txBody>
          <a:bodyPr/>
          <a:lstStyle/>
          <a:p>
            <a:fld id="{5F6E19EC-C981-4348-A588-FAD292F64A47}" type="slidenum">
              <a:rPr lang="en-US" smtClean="0"/>
              <a:t>26</a:t>
            </a:fld>
            <a:endParaRPr lang="en-US"/>
          </a:p>
        </p:txBody>
      </p:sp>
    </p:spTree>
    <p:extLst>
      <p:ext uri="{BB962C8B-B14F-4D97-AF65-F5344CB8AC3E}">
        <p14:creationId xmlns:p14="http://schemas.microsoft.com/office/powerpoint/2010/main" val="315739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59CF5-A049-8F71-FDA5-01888907F4ED}"/>
              </a:ext>
            </a:extLst>
          </p:cNvPr>
          <p:cNvSpPr>
            <a:spLocks noGrp="1"/>
          </p:cNvSpPr>
          <p:nvPr>
            <p:ph type="title"/>
          </p:nvPr>
        </p:nvSpPr>
        <p:spPr/>
        <p:txBody>
          <a:bodyPr/>
          <a:lstStyle/>
          <a:p>
            <a:r>
              <a:rPr lang="en-US" dirty="0"/>
              <a:t>Data</a:t>
            </a:r>
          </a:p>
        </p:txBody>
      </p:sp>
      <p:pic>
        <p:nvPicPr>
          <p:cNvPr id="5" name="Picture 4">
            <a:extLst>
              <a:ext uri="{FF2B5EF4-FFF2-40B4-BE49-F238E27FC236}">
                <a16:creationId xmlns:a16="http://schemas.microsoft.com/office/drawing/2014/main" id="{25E5F5DA-E2B3-4ACC-4865-59E62CFE0D18}"/>
              </a:ext>
            </a:extLst>
          </p:cNvPr>
          <p:cNvPicPr>
            <a:picLocks noChangeAspect="1"/>
          </p:cNvPicPr>
          <p:nvPr/>
        </p:nvPicPr>
        <p:blipFill>
          <a:blip r:embed="rId2"/>
          <a:stretch>
            <a:fillRect/>
          </a:stretch>
        </p:blipFill>
        <p:spPr>
          <a:xfrm>
            <a:off x="3246634" y="548118"/>
            <a:ext cx="7639553" cy="5761764"/>
          </a:xfrm>
          <a:prstGeom prst="rect">
            <a:avLst/>
          </a:prstGeom>
        </p:spPr>
      </p:pic>
      <p:sp>
        <p:nvSpPr>
          <p:cNvPr id="3" name="Slide Number Placeholder 2">
            <a:extLst>
              <a:ext uri="{FF2B5EF4-FFF2-40B4-BE49-F238E27FC236}">
                <a16:creationId xmlns:a16="http://schemas.microsoft.com/office/drawing/2014/main" id="{EF370A72-7058-31F1-B01C-1DB7F4A7E2CB}"/>
              </a:ext>
            </a:extLst>
          </p:cNvPr>
          <p:cNvSpPr>
            <a:spLocks noGrp="1"/>
          </p:cNvSpPr>
          <p:nvPr>
            <p:ph type="sldNum" sz="quarter" idx="12"/>
          </p:nvPr>
        </p:nvSpPr>
        <p:spPr/>
        <p:txBody>
          <a:bodyPr/>
          <a:lstStyle/>
          <a:p>
            <a:fld id="{5F6E19EC-C981-4348-A588-FAD292F64A47}" type="slidenum">
              <a:rPr lang="en-US" smtClean="0"/>
              <a:t>27</a:t>
            </a:fld>
            <a:endParaRPr lang="en-US"/>
          </a:p>
        </p:txBody>
      </p:sp>
    </p:spTree>
    <p:extLst>
      <p:ext uri="{BB962C8B-B14F-4D97-AF65-F5344CB8AC3E}">
        <p14:creationId xmlns:p14="http://schemas.microsoft.com/office/powerpoint/2010/main" val="2903330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48FCC-246E-4FB5-9182-0461CDE73A74}"/>
              </a:ext>
            </a:extLst>
          </p:cNvPr>
          <p:cNvSpPr>
            <a:spLocks noGrp="1"/>
          </p:cNvSpPr>
          <p:nvPr>
            <p:ph type="title"/>
          </p:nvPr>
        </p:nvSpPr>
        <p:spPr/>
        <p:txBody>
          <a:bodyPr/>
          <a:lstStyle/>
          <a:p>
            <a:r>
              <a:rPr lang="en-US" dirty="0"/>
              <a:t>Tools in HEC-HMS</a:t>
            </a:r>
          </a:p>
        </p:txBody>
      </p:sp>
      <p:sp>
        <p:nvSpPr>
          <p:cNvPr id="3" name="Content Placeholder 2">
            <a:extLst>
              <a:ext uri="{FF2B5EF4-FFF2-40B4-BE49-F238E27FC236}">
                <a16:creationId xmlns:a16="http://schemas.microsoft.com/office/drawing/2014/main" id="{824F3493-605A-1608-5FBB-060E4E9AB181}"/>
              </a:ext>
            </a:extLst>
          </p:cNvPr>
          <p:cNvSpPr>
            <a:spLocks noGrp="1"/>
          </p:cNvSpPr>
          <p:nvPr>
            <p:ph idx="1"/>
          </p:nvPr>
        </p:nvSpPr>
        <p:spPr>
          <a:xfrm>
            <a:off x="4775331" y="1847850"/>
            <a:ext cx="7036064" cy="4351338"/>
          </a:xfrm>
        </p:spPr>
        <p:txBody>
          <a:bodyPr/>
          <a:lstStyle/>
          <a:p>
            <a:r>
              <a:rPr lang="en-US" dirty="0"/>
              <a:t>Depth-Area Analysis Compute</a:t>
            </a:r>
          </a:p>
          <a:p>
            <a:pPr lvl="1"/>
            <a:r>
              <a:rPr lang="en-US" dirty="0"/>
              <a:t>Compute flows for same frequency at multiple locations</a:t>
            </a:r>
          </a:p>
          <a:p>
            <a:pPr lvl="1"/>
            <a:r>
              <a:rPr lang="en-US" dirty="0"/>
              <a:t>Allows storm area to vary</a:t>
            </a:r>
          </a:p>
          <a:p>
            <a:r>
              <a:rPr lang="en-US" dirty="0"/>
              <a:t>Frequency Analysis Compute</a:t>
            </a:r>
          </a:p>
          <a:p>
            <a:pPr lvl="1"/>
            <a:r>
              <a:rPr lang="en-US" dirty="0"/>
              <a:t>Compute multiple frequency flows for a location</a:t>
            </a:r>
          </a:p>
          <a:p>
            <a:pPr lvl="1"/>
            <a:r>
              <a:rPr lang="en-US" dirty="0"/>
              <a:t>Summarize and plot results</a:t>
            </a:r>
          </a:p>
        </p:txBody>
      </p:sp>
      <p:sp>
        <p:nvSpPr>
          <p:cNvPr id="4" name="Slide Number Placeholder 3">
            <a:extLst>
              <a:ext uri="{FF2B5EF4-FFF2-40B4-BE49-F238E27FC236}">
                <a16:creationId xmlns:a16="http://schemas.microsoft.com/office/drawing/2014/main" id="{F4F2C374-F804-7B7E-322A-4BFB8257B514}"/>
              </a:ext>
            </a:extLst>
          </p:cNvPr>
          <p:cNvSpPr>
            <a:spLocks noGrp="1"/>
          </p:cNvSpPr>
          <p:nvPr>
            <p:ph type="sldNum" sz="quarter" idx="12"/>
          </p:nvPr>
        </p:nvSpPr>
        <p:spPr/>
        <p:txBody>
          <a:bodyPr/>
          <a:lstStyle/>
          <a:p>
            <a:fld id="{5F6E19EC-C981-4348-A588-FAD292F64A47}" type="slidenum">
              <a:rPr lang="en-US" smtClean="0"/>
              <a:t>28</a:t>
            </a:fld>
            <a:endParaRPr lang="en-US"/>
          </a:p>
        </p:txBody>
      </p:sp>
      <p:pic>
        <p:nvPicPr>
          <p:cNvPr id="6" name="Picture 5">
            <a:extLst>
              <a:ext uri="{FF2B5EF4-FFF2-40B4-BE49-F238E27FC236}">
                <a16:creationId xmlns:a16="http://schemas.microsoft.com/office/drawing/2014/main" id="{4A682B9F-A564-B088-4C74-BACD7D6AFFFE}"/>
              </a:ext>
            </a:extLst>
          </p:cNvPr>
          <p:cNvPicPr>
            <a:picLocks noChangeAspect="1"/>
          </p:cNvPicPr>
          <p:nvPr/>
        </p:nvPicPr>
        <p:blipFill>
          <a:blip r:embed="rId2"/>
          <a:stretch>
            <a:fillRect/>
          </a:stretch>
        </p:blipFill>
        <p:spPr>
          <a:xfrm>
            <a:off x="838200" y="1690688"/>
            <a:ext cx="3726378" cy="4214854"/>
          </a:xfrm>
          <a:prstGeom prst="rect">
            <a:avLst/>
          </a:prstGeom>
        </p:spPr>
      </p:pic>
    </p:spTree>
    <p:extLst>
      <p:ext uri="{BB962C8B-B14F-4D97-AF65-F5344CB8AC3E}">
        <p14:creationId xmlns:p14="http://schemas.microsoft.com/office/powerpoint/2010/main" val="4243252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620AA-A9C5-C69B-8FC8-E6BE7898CF91}"/>
              </a:ext>
            </a:extLst>
          </p:cNvPr>
          <p:cNvSpPr>
            <a:spLocks noGrp="1"/>
          </p:cNvSpPr>
          <p:nvPr>
            <p:ph type="title"/>
          </p:nvPr>
        </p:nvSpPr>
        <p:spPr/>
        <p:txBody>
          <a:bodyPr/>
          <a:lstStyle/>
          <a:p>
            <a:r>
              <a:rPr lang="en-US" dirty="0"/>
              <a:t>Depth-Area Analysis</a:t>
            </a:r>
          </a:p>
        </p:txBody>
      </p:sp>
      <p:sp>
        <p:nvSpPr>
          <p:cNvPr id="3" name="Content Placeholder 2">
            <a:extLst>
              <a:ext uri="{FF2B5EF4-FFF2-40B4-BE49-F238E27FC236}">
                <a16:creationId xmlns:a16="http://schemas.microsoft.com/office/drawing/2014/main" id="{D5236BF8-7AA4-C79B-EC8F-BC588A32CFF4}"/>
              </a:ext>
            </a:extLst>
          </p:cNvPr>
          <p:cNvSpPr>
            <a:spLocks noGrp="1"/>
          </p:cNvSpPr>
          <p:nvPr>
            <p:ph idx="1"/>
          </p:nvPr>
        </p:nvSpPr>
        <p:spPr>
          <a:xfrm>
            <a:off x="838200" y="1825625"/>
            <a:ext cx="5132942" cy="4351338"/>
          </a:xfrm>
        </p:spPr>
        <p:txBody>
          <a:bodyPr/>
          <a:lstStyle/>
          <a:p>
            <a:r>
              <a:rPr lang="en-US" dirty="0"/>
              <a:t>Iterates over analysis points</a:t>
            </a:r>
          </a:p>
          <a:p>
            <a:r>
              <a:rPr lang="en-US" dirty="0"/>
              <a:t>Updates met model with storm area</a:t>
            </a:r>
          </a:p>
        </p:txBody>
      </p:sp>
      <p:pic>
        <p:nvPicPr>
          <p:cNvPr id="5" name="Picture 4">
            <a:extLst>
              <a:ext uri="{FF2B5EF4-FFF2-40B4-BE49-F238E27FC236}">
                <a16:creationId xmlns:a16="http://schemas.microsoft.com/office/drawing/2014/main" id="{87A3F9A5-C3CE-2EF4-7577-966E3E6BBEF0}"/>
              </a:ext>
            </a:extLst>
          </p:cNvPr>
          <p:cNvPicPr>
            <a:picLocks noChangeAspect="1"/>
          </p:cNvPicPr>
          <p:nvPr/>
        </p:nvPicPr>
        <p:blipFill>
          <a:blip r:embed="rId3"/>
          <a:stretch>
            <a:fillRect/>
          </a:stretch>
        </p:blipFill>
        <p:spPr>
          <a:xfrm>
            <a:off x="6500980" y="5110296"/>
            <a:ext cx="5447619" cy="1066667"/>
          </a:xfrm>
          <a:prstGeom prst="rect">
            <a:avLst/>
          </a:prstGeom>
        </p:spPr>
      </p:pic>
      <p:pic>
        <p:nvPicPr>
          <p:cNvPr id="7" name="Picture 6">
            <a:extLst>
              <a:ext uri="{FF2B5EF4-FFF2-40B4-BE49-F238E27FC236}">
                <a16:creationId xmlns:a16="http://schemas.microsoft.com/office/drawing/2014/main" id="{BAC4E0CE-6D92-A8B7-8583-8BC2491CB527}"/>
              </a:ext>
            </a:extLst>
          </p:cNvPr>
          <p:cNvPicPr>
            <a:picLocks noChangeAspect="1"/>
          </p:cNvPicPr>
          <p:nvPr/>
        </p:nvPicPr>
        <p:blipFill>
          <a:blip r:embed="rId4"/>
          <a:stretch>
            <a:fillRect/>
          </a:stretch>
        </p:blipFill>
        <p:spPr>
          <a:xfrm>
            <a:off x="6500981" y="1327188"/>
            <a:ext cx="5447619" cy="2771429"/>
          </a:xfrm>
          <a:prstGeom prst="rect">
            <a:avLst/>
          </a:prstGeom>
        </p:spPr>
      </p:pic>
      <p:pic>
        <p:nvPicPr>
          <p:cNvPr id="9" name="Picture 8">
            <a:extLst>
              <a:ext uri="{FF2B5EF4-FFF2-40B4-BE49-F238E27FC236}">
                <a16:creationId xmlns:a16="http://schemas.microsoft.com/office/drawing/2014/main" id="{A3E5607F-0D8B-FA68-D5DA-5EE2A6B27D34}"/>
              </a:ext>
            </a:extLst>
          </p:cNvPr>
          <p:cNvPicPr>
            <a:picLocks noChangeAspect="1"/>
          </p:cNvPicPr>
          <p:nvPr/>
        </p:nvPicPr>
        <p:blipFill>
          <a:blip r:embed="rId5"/>
          <a:stretch>
            <a:fillRect/>
          </a:stretch>
        </p:blipFill>
        <p:spPr>
          <a:xfrm>
            <a:off x="1518924" y="3429000"/>
            <a:ext cx="4720357" cy="2211636"/>
          </a:xfrm>
          <a:prstGeom prst="rect">
            <a:avLst/>
          </a:prstGeom>
        </p:spPr>
      </p:pic>
      <p:sp>
        <p:nvSpPr>
          <p:cNvPr id="10" name="Rectangle 9">
            <a:extLst>
              <a:ext uri="{FF2B5EF4-FFF2-40B4-BE49-F238E27FC236}">
                <a16:creationId xmlns:a16="http://schemas.microsoft.com/office/drawing/2014/main" id="{DAE6D7AC-68C6-C48E-15B4-251FBE7CA945}"/>
              </a:ext>
            </a:extLst>
          </p:cNvPr>
          <p:cNvSpPr/>
          <p:nvPr/>
        </p:nvSpPr>
        <p:spPr>
          <a:xfrm>
            <a:off x="1729648" y="5221995"/>
            <a:ext cx="4252511" cy="220337"/>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C8AE2C40-7399-100A-FDED-A6EFADAF70B4}"/>
              </a:ext>
            </a:extLst>
          </p:cNvPr>
          <p:cNvSpPr>
            <a:spLocks noGrp="1"/>
          </p:cNvSpPr>
          <p:nvPr>
            <p:ph type="sldNum" sz="quarter" idx="12"/>
          </p:nvPr>
        </p:nvSpPr>
        <p:spPr/>
        <p:txBody>
          <a:bodyPr/>
          <a:lstStyle/>
          <a:p>
            <a:fld id="{5F6E19EC-C981-4348-A588-FAD292F64A47}" type="slidenum">
              <a:rPr lang="en-US" smtClean="0"/>
              <a:t>29</a:t>
            </a:fld>
            <a:endParaRPr lang="en-US"/>
          </a:p>
        </p:txBody>
      </p:sp>
    </p:spTree>
    <p:extLst>
      <p:ext uri="{BB962C8B-B14F-4D97-AF65-F5344CB8AC3E}">
        <p14:creationId xmlns:p14="http://schemas.microsoft.com/office/powerpoint/2010/main" val="1830087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What is a Hypothetical Storm?</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4F58D7DA-F2CC-0665-C920-D5F18B36E797}"/>
              </a:ext>
            </a:extLst>
          </p:cNvPr>
          <p:cNvSpPr>
            <a:spLocks noGrp="1"/>
          </p:cNvSpPr>
          <p:nvPr>
            <p:ph type="sldNum" sz="quarter" idx="12"/>
          </p:nvPr>
        </p:nvSpPr>
        <p:spPr/>
        <p:txBody>
          <a:bodyPr/>
          <a:lstStyle/>
          <a:p>
            <a:fld id="{5F6E19EC-C981-4348-A588-FAD292F64A47}" type="slidenum">
              <a:rPr lang="en-US" smtClean="0"/>
              <a:t>3</a:t>
            </a:fld>
            <a:endParaRPr lang="en-US"/>
          </a:p>
        </p:txBody>
      </p:sp>
    </p:spTree>
    <p:extLst>
      <p:ext uri="{BB962C8B-B14F-4D97-AF65-F5344CB8AC3E}">
        <p14:creationId xmlns:p14="http://schemas.microsoft.com/office/powerpoint/2010/main" val="3395350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26678-B0EC-F153-DE54-B75B6B0EA269}"/>
              </a:ext>
            </a:extLst>
          </p:cNvPr>
          <p:cNvSpPr>
            <a:spLocks noGrp="1"/>
          </p:cNvSpPr>
          <p:nvPr>
            <p:ph type="title"/>
          </p:nvPr>
        </p:nvSpPr>
        <p:spPr/>
        <p:txBody>
          <a:bodyPr/>
          <a:lstStyle/>
          <a:p>
            <a:r>
              <a:rPr lang="en-US" dirty="0"/>
              <a:t>Simulation Notes</a:t>
            </a:r>
          </a:p>
        </p:txBody>
      </p:sp>
      <p:pic>
        <p:nvPicPr>
          <p:cNvPr id="5" name="Picture 4">
            <a:extLst>
              <a:ext uri="{FF2B5EF4-FFF2-40B4-BE49-F238E27FC236}">
                <a16:creationId xmlns:a16="http://schemas.microsoft.com/office/drawing/2014/main" id="{A3D5FB7B-E7B6-6FF2-B495-8B5BAB3A2D0E}"/>
              </a:ext>
            </a:extLst>
          </p:cNvPr>
          <p:cNvPicPr>
            <a:picLocks noChangeAspect="1"/>
          </p:cNvPicPr>
          <p:nvPr/>
        </p:nvPicPr>
        <p:blipFill>
          <a:blip r:embed="rId3"/>
          <a:stretch>
            <a:fillRect/>
          </a:stretch>
        </p:blipFill>
        <p:spPr>
          <a:xfrm>
            <a:off x="6477269" y="2230689"/>
            <a:ext cx="5029200" cy="1179261"/>
          </a:xfrm>
          <a:prstGeom prst="rect">
            <a:avLst/>
          </a:prstGeom>
        </p:spPr>
      </p:pic>
      <p:pic>
        <p:nvPicPr>
          <p:cNvPr id="7" name="Picture 6">
            <a:extLst>
              <a:ext uri="{FF2B5EF4-FFF2-40B4-BE49-F238E27FC236}">
                <a16:creationId xmlns:a16="http://schemas.microsoft.com/office/drawing/2014/main" id="{312185DA-D4D5-6ADA-A58C-9918395E9453}"/>
              </a:ext>
            </a:extLst>
          </p:cNvPr>
          <p:cNvPicPr>
            <a:picLocks noChangeAspect="1"/>
          </p:cNvPicPr>
          <p:nvPr/>
        </p:nvPicPr>
        <p:blipFill>
          <a:blip r:embed="rId4"/>
          <a:stretch>
            <a:fillRect/>
          </a:stretch>
        </p:blipFill>
        <p:spPr>
          <a:xfrm>
            <a:off x="6477269" y="4367309"/>
            <a:ext cx="5029200" cy="1835883"/>
          </a:xfrm>
          <a:prstGeom prst="rect">
            <a:avLst/>
          </a:prstGeom>
        </p:spPr>
      </p:pic>
      <p:pic>
        <p:nvPicPr>
          <p:cNvPr id="9" name="Picture 8">
            <a:extLst>
              <a:ext uri="{FF2B5EF4-FFF2-40B4-BE49-F238E27FC236}">
                <a16:creationId xmlns:a16="http://schemas.microsoft.com/office/drawing/2014/main" id="{BA48B430-C558-CF67-470B-DE5E05F20602}"/>
              </a:ext>
            </a:extLst>
          </p:cNvPr>
          <p:cNvPicPr>
            <a:picLocks noChangeAspect="1"/>
          </p:cNvPicPr>
          <p:nvPr/>
        </p:nvPicPr>
        <p:blipFill>
          <a:blip r:embed="rId5"/>
          <a:stretch>
            <a:fillRect/>
          </a:stretch>
        </p:blipFill>
        <p:spPr>
          <a:xfrm>
            <a:off x="2033480" y="1485899"/>
            <a:ext cx="3729146" cy="5271693"/>
          </a:xfrm>
          <a:prstGeom prst="rect">
            <a:avLst/>
          </a:prstGeom>
        </p:spPr>
      </p:pic>
      <p:sp>
        <p:nvSpPr>
          <p:cNvPr id="3" name="TextBox 2">
            <a:extLst>
              <a:ext uri="{FF2B5EF4-FFF2-40B4-BE49-F238E27FC236}">
                <a16:creationId xmlns:a16="http://schemas.microsoft.com/office/drawing/2014/main" id="{31189BAD-2D1C-0008-DD45-6F6A7C8B9E7C}"/>
              </a:ext>
            </a:extLst>
          </p:cNvPr>
          <p:cNvSpPr txBox="1"/>
          <p:nvPr/>
        </p:nvSpPr>
        <p:spPr>
          <a:xfrm>
            <a:off x="1910993" y="4613097"/>
            <a:ext cx="1469205" cy="461665"/>
          </a:xfrm>
          <a:prstGeom prst="rect">
            <a:avLst/>
          </a:prstGeom>
          <a:solidFill>
            <a:srgbClr val="FFFFFF">
              <a:alpha val="50196"/>
            </a:srgbClr>
          </a:solidFill>
        </p:spPr>
        <p:txBody>
          <a:bodyPr wrap="square" rtlCol="0">
            <a:spAutoFit/>
          </a:bodyPr>
          <a:lstStyle/>
          <a:p>
            <a:pPr algn="r"/>
            <a:r>
              <a:rPr lang="en-US" sz="2400" b="1" dirty="0">
                <a:solidFill>
                  <a:srgbClr val="002060"/>
                </a:solidFill>
                <a:effectLst>
                  <a:outerShdw blurRad="38100" dist="38100" dir="2700000" algn="tl">
                    <a:srgbClr val="000000">
                      <a:alpha val="43137"/>
                    </a:srgbClr>
                  </a:outerShdw>
                </a:effectLst>
                <a:latin typeface="Lato" panose="020F0502020204030203" pitchFamily="34" charset="0"/>
              </a:rPr>
              <a:t>67.7 mi</a:t>
            </a:r>
            <a:r>
              <a:rPr lang="en-US" sz="2400" b="1" baseline="30000" dirty="0">
                <a:solidFill>
                  <a:srgbClr val="002060"/>
                </a:solidFill>
                <a:effectLst>
                  <a:outerShdw blurRad="38100" dist="38100" dir="2700000" algn="tl">
                    <a:srgbClr val="000000">
                      <a:alpha val="43137"/>
                    </a:srgbClr>
                  </a:outerShdw>
                </a:effectLst>
                <a:latin typeface="Lato" panose="020F0502020204030203" pitchFamily="34" charset="0"/>
              </a:rPr>
              <a:t>2</a:t>
            </a:r>
          </a:p>
        </p:txBody>
      </p:sp>
      <p:sp>
        <p:nvSpPr>
          <p:cNvPr id="4" name="TextBox 3">
            <a:extLst>
              <a:ext uri="{FF2B5EF4-FFF2-40B4-BE49-F238E27FC236}">
                <a16:creationId xmlns:a16="http://schemas.microsoft.com/office/drawing/2014/main" id="{F9F8B75F-9196-44AA-C214-2042BF593D2F}"/>
              </a:ext>
            </a:extLst>
          </p:cNvPr>
          <p:cNvSpPr txBox="1"/>
          <p:nvPr/>
        </p:nvSpPr>
        <p:spPr>
          <a:xfrm>
            <a:off x="2428848" y="5885380"/>
            <a:ext cx="1469205" cy="461665"/>
          </a:xfrm>
          <a:prstGeom prst="rect">
            <a:avLst/>
          </a:prstGeom>
          <a:solidFill>
            <a:srgbClr val="FFFFFF">
              <a:alpha val="50196"/>
            </a:srgbClr>
          </a:solidFill>
        </p:spPr>
        <p:txBody>
          <a:bodyPr wrap="square" rtlCol="0">
            <a:spAutoFit/>
          </a:bodyPr>
          <a:lstStyle/>
          <a:p>
            <a:pPr algn="r"/>
            <a:r>
              <a:rPr lang="en-US" sz="2400" b="1" dirty="0">
                <a:solidFill>
                  <a:srgbClr val="002060"/>
                </a:solidFill>
                <a:effectLst>
                  <a:outerShdw blurRad="38100" dist="38100" dir="2700000" algn="tl">
                    <a:srgbClr val="000000">
                      <a:alpha val="43137"/>
                    </a:srgbClr>
                  </a:outerShdw>
                </a:effectLst>
                <a:latin typeface="Lato" panose="020F0502020204030203" pitchFamily="34" charset="0"/>
              </a:rPr>
              <a:t>93.3 mi</a:t>
            </a:r>
            <a:r>
              <a:rPr lang="en-US" sz="2400" b="1" baseline="30000" dirty="0">
                <a:solidFill>
                  <a:srgbClr val="002060"/>
                </a:solidFill>
                <a:effectLst>
                  <a:outerShdw blurRad="38100" dist="38100" dir="2700000" algn="tl">
                    <a:srgbClr val="000000">
                      <a:alpha val="43137"/>
                    </a:srgbClr>
                  </a:outerShdw>
                </a:effectLst>
                <a:latin typeface="Lato" panose="020F0502020204030203" pitchFamily="34" charset="0"/>
              </a:rPr>
              <a:t>2</a:t>
            </a:r>
          </a:p>
        </p:txBody>
      </p:sp>
      <p:sp>
        <p:nvSpPr>
          <p:cNvPr id="6" name="Slide Number Placeholder 5">
            <a:extLst>
              <a:ext uri="{FF2B5EF4-FFF2-40B4-BE49-F238E27FC236}">
                <a16:creationId xmlns:a16="http://schemas.microsoft.com/office/drawing/2014/main" id="{B0FF144D-921E-AD65-A7B2-1D2C28E67F61}"/>
              </a:ext>
            </a:extLst>
          </p:cNvPr>
          <p:cNvSpPr>
            <a:spLocks noGrp="1"/>
          </p:cNvSpPr>
          <p:nvPr>
            <p:ph type="sldNum" sz="quarter" idx="12"/>
          </p:nvPr>
        </p:nvSpPr>
        <p:spPr/>
        <p:txBody>
          <a:bodyPr/>
          <a:lstStyle/>
          <a:p>
            <a:fld id="{5F6E19EC-C981-4348-A588-FAD292F64A47}" type="slidenum">
              <a:rPr lang="en-US" smtClean="0"/>
              <a:t>30</a:t>
            </a:fld>
            <a:endParaRPr lang="en-US"/>
          </a:p>
        </p:txBody>
      </p:sp>
    </p:spTree>
    <p:extLst>
      <p:ext uri="{BB962C8B-B14F-4D97-AF65-F5344CB8AC3E}">
        <p14:creationId xmlns:p14="http://schemas.microsoft.com/office/powerpoint/2010/main" val="35187292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98459-80E6-886C-4F64-47DACD72E821}"/>
              </a:ext>
            </a:extLst>
          </p:cNvPr>
          <p:cNvSpPr>
            <a:spLocks noGrp="1"/>
          </p:cNvSpPr>
          <p:nvPr>
            <p:ph type="title"/>
          </p:nvPr>
        </p:nvSpPr>
        <p:spPr/>
        <p:txBody>
          <a:bodyPr/>
          <a:lstStyle/>
          <a:p>
            <a:r>
              <a:rPr lang="en-US" dirty="0"/>
              <a:t>Depth-Area Analysis</a:t>
            </a:r>
          </a:p>
        </p:txBody>
      </p:sp>
      <p:pic>
        <p:nvPicPr>
          <p:cNvPr id="5" name="Picture 4">
            <a:extLst>
              <a:ext uri="{FF2B5EF4-FFF2-40B4-BE49-F238E27FC236}">
                <a16:creationId xmlns:a16="http://schemas.microsoft.com/office/drawing/2014/main" id="{469DECE1-6043-01A8-BBF4-ECB7DA626D97}"/>
              </a:ext>
            </a:extLst>
          </p:cNvPr>
          <p:cNvPicPr>
            <a:picLocks noChangeAspect="1"/>
          </p:cNvPicPr>
          <p:nvPr/>
        </p:nvPicPr>
        <p:blipFill>
          <a:blip r:embed="rId2"/>
          <a:stretch>
            <a:fillRect/>
          </a:stretch>
        </p:blipFill>
        <p:spPr>
          <a:xfrm>
            <a:off x="5614427" y="1690688"/>
            <a:ext cx="5030289" cy="3509273"/>
          </a:xfrm>
          <a:prstGeom prst="rect">
            <a:avLst/>
          </a:prstGeom>
        </p:spPr>
      </p:pic>
      <p:pic>
        <p:nvPicPr>
          <p:cNvPr id="7" name="Picture 6">
            <a:extLst>
              <a:ext uri="{FF2B5EF4-FFF2-40B4-BE49-F238E27FC236}">
                <a16:creationId xmlns:a16="http://schemas.microsoft.com/office/drawing/2014/main" id="{341EAC9B-6B70-3903-767D-DBE7F3DE201B}"/>
              </a:ext>
            </a:extLst>
          </p:cNvPr>
          <p:cNvPicPr>
            <a:picLocks noChangeAspect="1"/>
          </p:cNvPicPr>
          <p:nvPr/>
        </p:nvPicPr>
        <p:blipFill>
          <a:blip r:embed="rId3"/>
          <a:stretch>
            <a:fillRect/>
          </a:stretch>
        </p:blipFill>
        <p:spPr>
          <a:xfrm>
            <a:off x="1615305" y="1698204"/>
            <a:ext cx="2736490" cy="3140448"/>
          </a:xfrm>
          <a:prstGeom prst="rect">
            <a:avLst/>
          </a:prstGeom>
        </p:spPr>
      </p:pic>
      <p:sp>
        <p:nvSpPr>
          <p:cNvPr id="3" name="Slide Number Placeholder 2">
            <a:extLst>
              <a:ext uri="{FF2B5EF4-FFF2-40B4-BE49-F238E27FC236}">
                <a16:creationId xmlns:a16="http://schemas.microsoft.com/office/drawing/2014/main" id="{5B40341B-36ED-D6DD-8C82-CEC1C16036A5}"/>
              </a:ext>
            </a:extLst>
          </p:cNvPr>
          <p:cNvSpPr>
            <a:spLocks noGrp="1"/>
          </p:cNvSpPr>
          <p:nvPr>
            <p:ph type="sldNum" sz="quarter" idx="12"/>
          </p:nvPr>
        </p:nvSpPr>
        <p:spPr/>
        <p:txBody>
          <a:bodyPr/>
          <a:lstStyle/>
          <a:p>
            <a:fld id="{5F6E19EC-C981-4348-A588-FAD292F64A47}" type="slidenum">
              <a:rPr lang="en-US" smtClean="0"/>
              <a:t>31</a:t>
            </a:fld>
            <a:endParaRPr lang="en-US"/>
          </a:p>
        </p:txBody>
      </p:sp>
    </p:spTree>
    <p:extLst>
      <p:ext uri="{BB962C8B-B14F-4D97-AF65-F5344CB8AC3E}">
        <p14:creationId xmlns:p14="http://schemas.microsoft.com/office/powerpoint/2010/main" val="20576842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FCE96-CA8F-D070-F2E2-9CF8EED7B0FA}"/>
              </a:ext>
            </a:extLst>
          </p:cNvPr>
          <p:cNvSpPr>
            <a:spLocks noGrp="1"/>
          </p:cNvSpPr>
          <p:nvPr>
            <p:ph type="title"/>
          </p:nvPr>
        </p:nvSpPr>
        <p:spPr/>
        <p:txBody>
          <a:bodyPr/>
          <a:lstStyle/>
          <a:p>
            <a:r>
              <a:rPr lang="en-US" dirty="0"/>
              <a:t>Frequency Analysis</a:t>
            </a:r>
          </a:p>
        </p:txBody>
      </p:sp>
      <p:sp>
        <p:nvSpPr>
          <p:cNvPr id="3" name="Content Placeholder 2">
            <a:extLst>
              <a:ext uri="{FF2B5EF4-FFF2-40B4-BE49-F238E27FC236}">
                <a16:creationId xmlns:a16="http://schemas.microsoft.com/office/drawing/2014/main" id="{E1D65DB6-F4DE-46F3-6EF6-B97518469054}"/>
              </a:ext>
            </a:extLst>
          </p:cNvPr>
          <p:cNvSpPr>
            <a:spLocks noGrp="1"/>
          </p:cNvSpPr>
          <p:nvPr>
            <p:ph idx="1"/>
          </p:nvPr>
        </p:nvSpPr>
        <p:spPr/>
        <p:txBody>
          <a:bodyPr/>
          <a:lstStyle/>
          <a:p>
            <a:r>
              <a:rPr lang="en-US" dirty="0"/>
              <a:t>Define frequency ordinates for a location</a:t>
            </a:r>
          </a:p>
          <a:p>
            <a:r>
              <a:rPr lang="en-US" dirty="0"/>
              <a:t>Combination of met model and basin model for each</a:t>
            </a:r>
          </a:p>
        </p:txBody>
      </p:sp>
      <p:pic>
        <p:nvPicPr>
          <p:cNvPr id="5" name="Picture 4">
            <a:extLst>
              <a:ext uri="{FF2B5EF4-FFF2-40B4-BE49-F238E27FC236}">
                <a16:creationId xmlns:a16="http://schemas.microsoft.com/office/drawing/2014/main" id="{3E1AE873-1A92-E43B-8535-1138986AC3F4}"/>
              </a:ext>
            </a:extLst>
          </p:cNvPr>
          <p:cNvPicPr>
            <a:picLocks noChangeAspect="1"/>
          </p:cNvPicPr>
          <p:nvPr/>
        </p:nvPicPr>
        <p:blipFill>
          <a:blip r:embed="rId2"/>
          <a:stretch>
            <a:fillRect/>
          </a:stretch>
        </p:blipFill>
        <p:spPr>
          <a:xfrm>
            <a:off x="6096000" y="3232524"/>
            <a:ext cx="5447619" cy="2771429"/>
          </a:xfrm>
          <a:prstGeom prst="rect">
            <a:avLst/>
          </a:prstGeom>
        </p:spPr>
      </p:pic>
      <p:sp>
        <p:nvSpPr>
          <p:cNvPr id="4" name="Slide Number Placeholder 3">
            <a:extLst>
              <a:ext uri="{FF2B5EF4-FFF2-40B4-BE49-F238E27FC236}">
                <a16:creationId xmlns:a16="http://schemas.microsoft.com/office/drawing/2014/main" id="{FB28B282-5DA6-6452-9F38-E2EBA2E5803B}"/>
              </a:ext>
            </a:extLst>
          </p:cNvPr>
          <p:cNvSpPr>
            <a:spLocks noGrp="1"/>
          </p:cNvSpPr>
          <p:nvPr>
            <p:ph type="sldNum" sz="quarter" idx="12"/>
          </p:nvPr>
        </p:nvSpPr>
        <p:spPr/>
        <p:txBody>
          <a:bodyPr/>
          <a:lstStyle/>
          <a:p>
            <a:fld id="{5F6E19EC-C981-4348-A588-FAD292F64A47}" type="slidenum">
              <a:rPr lang="en-US" smtClean="0"/>
              <a:t>32</a:t>
            </a:fld>
            <a:endParaRPr lang="en-US"/>
          </a:p>
        </p:txBody>
      </p:sp>
      <p:sp>
        <p:nvSpPr>
          <p:cNvPr id="6" name="Rectangle 5">
            <a:extLst>
              <a:ext uri="{FF2B5EF4-FFF2-40B4-BE49-F238E27FC236}">
                <a16:creationId xmlns:a16="http://schemas.microsoft.com/office/drawing/2014/main" id="{75D27222-7AFC-456C-785B-F0FE6FE7DF16}"/>
              </a:ext>
            </a:extLst>
          </p:cNvPr>
          <p:cNvSpPr/>
          <p:nvPr/>
        </p:nvSpPr>
        <p:spPr>
          <a:xfrm>
            <a:off x="6239714" y="3738144"/>
            <a:ext cx="2861646" cy="70593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99513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81F45-72B0-ECE6-2490-39504ADF743E}"/>
              </a:ext>
            </a:extLst>
          </p:cNvPr>
          <p:cNvSpPr>
            <a:spLocks noGrp="1"/>
          </p:cNvSpPr>
          <p:nvPr>
            <p:ph type="title"/>
          </p:nvPr>
        </p:nvSpPr>
        <p:spPr/>
        <p:txBody>
          <a:bodyPr/>
          <a:lstStyle/>
          <a:p>
            <a:r>
              <a:rPr lang="en-US" dirty="0"/>
              <a:t>Frequency Analysis</a:t>
            </a:r>
          </a:p>
        </p:txBody>
      </p:sp>
      <p:pic>
        <p:nvPicPr>
          <p:cNvPr id="5" name="Picture 4">
            <a:extLst>
              <a:ext uri="{FF2B5EF4-FFF2-40B4-BE49-F238E27FC236}">
                <a16:creationId xmlns:a16="http://schemas.microsoft.com/office/drawing/2014/main" id="{7F0AF372-19C1-A40A-398F-6235C53C16B5}"/>
              </a:ext>
            </a:extLst>
          </p:cNvPr>
          <p:cNvPicPr>
            <a:picLocks noChangeAspect="1"/>
          </p:cNvPicPr>
          <p:nvPr/>
        </p:nvPicPr>
        <p:blipFill>
          <a:blip r:embed="rId3"/>
          <a:stretch>
            <a:fillRect/>
          </a:stretch>
        </p:blipFill>
        <p:spPr>
          <a:xfrm>
            <a:off x="5657248" y="1571482"/>
            <a:ext cx="6001866" cy="5049352"/>
          </a:xfrm>
          <a:prstGeom prst="rect">
            <a:avLst/>
          </a:prstGeom>
        </p:spPr>
      </p:pic>
      <p:pic>
        <p:nvPicPr>
          <p:cNvPr id="7" name="Picture 6">
            <a:extLst>
              <a:ext uri="{FF2B5EF4-FFF2-40B4-BE49-F238E27FC236}">
                <a16:creationId xmlns:a16="http://schemas.microsoft.com/office/drawing/2014/main" id="{C9EC4865-6B8C-7C2C-190C-67921DBD7309}"/>
              </a:ext>
            </a:extLst>
          </p:cNvPr>
          <p:cNvPicPr>
            <a:picLocks noChangeAspect="1"/>
          </p:cNvPicPr>
          <p:nvPr/>
        </p:nvPicPr>
        <p:blipFill>
          <a:blip r:embed="rId4"/>
          <a:stretch>
            <a:fillRect/>
          </a:stretch>
        </p:blipFill>
        <p:spPr>
          <a:xfrm>
            <a:off x="397937" y="1571482"/>
            <a:ext cx="4819048" cy="3361905"/>
          </a:xfrm>
          <a:prstGeom prst="rect">
            <a:avLst/>
          </a:prstGeom>
        </p:spPr>
      </p:pic>
      <p:sp>
        <p:nvSpPr>
          <p:cNvPr id="3" name="Slide Number Placeholder 2">
            <a:extLst>
              <a:ext uri="{FF2B5EF4-FFF2-40B4-BE49-F238E27FC236}">
                <a16:creationId xmlns:a16="http://schemas.microsoft.com/office/drawing/2014/main" id="{B0ECAB21-FDA6-A584-F7FA-0B35427DC530}"/>
              </a:ext>
            </a:extLst>
          </p:cNvPr>
          <p:cNvSpPr>
            <a:spLocks noGrp="1"/>
          </p:cNvSpPr>
          <p:nvPr>
            <p:ph type="sldNum" sz="quarter" idx="12"/>
          </p:nvPr>
        </p:nvSpPr>
        <p:spPr/>
        <p:txBody>
          <a:bodyPr/>
          <a:lstStyle/>
          <a:p>
            <a:fld id="{5F6E19EC-C981-4348-A588-FAD292F64A47}" type="slidenum">
              <a:rPr lang="en-US" smtClean="0"/>
              <a:t>33</a:t>
            </a:fld>
            <a:endParaRPr lang="en-US"/>
          </a:p>
        </p:txBody>
      </p:sp>
    </p:spTree>
    <p:extLst>
      <p:ext uri="{BB962C8B-B14F-4D97-AF65-F5344CB8AC3E}">
        <p14:creationId xmlns:p14="http://schemas.microsoft.com/office/powerpoint/2010/main" val="10809172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Frequency Storm Method</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44106F2D-ADC6-62BA-2BF5-DFDAB5FE122B}"/>
              </a:ext>
            </a:extLst>
          </p:cNvPr>
          <p:cNvSpPr>
            <a:spLocks noGrp="1"/>
          </p:cNvSpPr>
          <p:nvPr>
            <p:ph type="sldNum" sz="quarter" idx="12"/>
          </p:nvPr>
        </p:nvSpPr>
        <p:spPr/>
        <p:txBody>
          <a:bodyPr/>
          <a:lstStyle/>
          <a:p>
            <a:fld id="{5F6E19EC-C981-4348-A588-FAD292F64A47}" type="slidenum">
              <a:rPr lang="en-US" smtClean="0"/>
              <a:t>34</a:t>
            </a:fld>
            <a:endParaRPr lang="en-US"/>
          </a:p>
        </p:txBody>
      </p:sp>
      <p:pic>
        <p:nvPicPr>
          <p:cNvPr id="6" name="Picture 5">
            <a:extLst>
              <a:ext uri="{FF2B5EF4-FFF2-40B4-BE49-F238E27FC236}">
                <a16:creationId xmlns:a16="http://schemas.microsoft.com/office/drawing/2014/main" id="{4541F9E3-F2EC-9450-CAA9-9902CFCA626A}"/>
              </a:ext>
            </a:extLst>
          </p:cNvPr>
          <p:cNvPicPr>
            <a:picLocks noChangeAspect="1"/>
          </p:cNvPicPr>
          <p:nvPr/>
        </p:nvPicPr>
        <p:blipFill>
          <a:blip r:embed="rId2"/>
          <a:stretch>
            <a:fillRect/>
          </a:stretch>
        </p:blipFill>
        <p:spPr>
          <a:xfrm>
            <a:off x="3769049" y="549459"/>
            <a:ext cx="4641202" cy="2879541"/>
          </a:xfrm>
          <a:prstGeom prst="rect">
            <a:avLst/>
          </a:prstGeom>
        </p:spPr>
      </p:pic>
    </p:spTree>
    <p:extLst>
      <p:ext uri="{BB962C8B-B14F-4D97-AF65-F5344CB8AC3E}">
        <p14:creationId xmlns:p14="http://schemas.microsoft.com/office/powerpoint/2010/main" val="3165650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Frequency Storm Method</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Precipitation method in the meteorologic model</a:t>
            </a:r>
          </a:p>
          <a:p>
            <a:r>
              <a:rPr lang="en-US" dirty="0"/>
              <a:t>Creates a synthetic storm where all durations use the same </a:t>
            </a:r>
            <a:r>
              <a:rPr lang="en-US" b="1" dirty="0"/>
              <a:t>frequency</a:t>
            </a:r>
            <a:r>
              <a:rPr lang="en-US" dirty="0"/>
              <a:t> depth (“nested”)</a:t>
            </a:r>
          </a:p>
          <a:p>
            <a:pPr lvl="1"/>
            <a:r>
              <a:rPr lang="en-US" dirty="0"/>
              <a:t>6-hour, 12-hour, 1-day, 2-day, etc. all have same frequency</a:t>
            </a:r>
          </a:p>
          <a:p>
            <a:r>
              <a:rPr lang="en-US" dirty="0">
                <a:solidFill>
                  <a:srgbClr val="C00000"/>
                </a:solidFill>
              </a:rPr>
              <a:t>No “critical” duration assumption</a:t>
            </a:r>
          </a:p>
          <a:p>
            <a:r>
              <a:rPr lang="en-US" dirty="0"/>
              <a:t>Assumes same frequency for all durations is reasonable</a:t>
            </a:r>
          </a:p>
        </p:txBody>
      </p:sp>
      <p:sp>
        <p:nvSpPr>
          <p:cNvPr id="4" name="TextBox 3">
            <a:extLst>
              <a:ext uri="{FF2B5EF4-FFF2-40B4-BE49-F238E27FC236}">
                <a16:creationId xmlns:a16="http://schemas.microsoft.com/office/drawing/2014/main" id="{1B9D686E-5AF7-583F-0FE2-0032656ADA08}"/>
              </a:ext>
            </a:extLst>
          </p:cNvPr>
          <p:cNvSpPr txBox="1"/>
          <p:nvPr/>
        </p:nvSpPr>
        <p:spPr>
          <a:xfrm>
            <a:off x="8972828" y="1250325"/>
            <a:ext cx="3029827" cy="1015663"/>
          </a:xfrm>
          <a:prstGeom prst="rect">
            <a:avLst/>
          </a:prstGeom>
          <a:noFill/>
        </p:spPr>
        <p:txBody>
          <a:bodyPr wrap="square" rtlCol="0">
            <a:spAutoFit/>
          </a:bodyPr>
          <a:lstStyle/>
          <a:p>
            <a:r>
              <a:rPr lang="en-US" sz="2000" b="1" dirty="0">
                <a:solidFill>
                  <a:srgbClr val="C00000"/>
                </a:solidFill>
                <a:latin typeface="Ink Free" panose="03080402000500000000" pitchFamily="66" charset="0"/>
              </a:rPr>
              <a:t>Not the same as the Frequency Analysis compute type!</a:t>
            </a:r>
          </a:p>
        </p:txBody>
      </p:sp>
      <p:sp>
        <p:nvSpPr>
          <p:cNvPr id="5" name="Slide Number Placeholder 4">
            <a:extLst>
              <a:ext uri="{FF2B5EF4-FFF2-40B4-BE49-F238E27FC236}">
                <a16:creationId xmlns:a16="http://schemas.microsoft.com/office/drawing/2014/main" id="{C160DCB8-98F1-ECD1-D9C3-37C5F4E4BF98}"/>
              </a:ext>
            </a:extLst>
          </p:cNvPr>
          <p:cNvSpPr>
            <a:spLocks noGrp="1"/>
          </p:cNvSpPr>
          <p:nvPr>
            <p:ph type="sldNum" sz="quarter" idx="12"/>
          </p:nvPr>
        </p:nvSpPr>
        <p:spPr/>
        <p:txBody>
          <a:bodyPr/>
          <a:lstStyle/>
          <a:p>
            <a:fld id="{5F6E19EC-C981-4348-A588-FAD292F64A47}" type="slidenum">
              <a:rPr lang="en-US" smtClean="0"/>
              <a:t>35</a:t>
            </a:fld>
            <a:endParaRPr lang="en-US"/>
          </a:p>
        </p:txBody>
      </p:sp>
    </p:spTree>
    <p:extLst>
      <p:ext uri="{BB962C8B-B14F-4D97-AF65-F5344CB8AC3E}">
        <p14:creationId xmlns:p14="http://schemas.microsoft.com/office/powerpoint/2010/main" val="35953382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EB4C45-07AF-6A27-F871-6246814EE5C3}"/>
              </a:ext>
            </a:extLst>
          </p:cNvPr>
          <p:cNvPicPr>
            <a:picLocks noChangeAspect="1"/>
          </p:cNvPicPr>
          <p:nvPr/>
        </p:nvPicPr>
        <p:blipFill>
          <a:blip r:embed="rId3"/>
          <a:stretch>
            <a:fillRect/>
          </a:stretch>
        </p:blipFill>
        <p:spPr>
          <a:xfrm>
            <a:off x="2020470" y="89208"/>
            <a:ext cx="10171530" cy="6679584"/>
          </a:xfrm>
          <a:prstGeom prst="rect">
            <a:avLst/>
          </a:prstGeom>
        </p:spPr>
      </p:pic>
      <p:cxnSp>
        <p:nvCxnSpPr>
          <p:cNvPr id="7" name="Straight Connector 6">
            <a:extLst>
              <a:ext uri="{FF2B5EF4-FFF2-40B4-BE49-F238E27FC236}">
                <a16:creationId xmlns:a16="http://schemas.microsoft.com/office/drawing/2014/main" id="{D8E8B9AA-3C85-CF03-40D7-C2515EA8DBB0}"/>
              </a:ext>
            </a:extLst>
          </p:cNvPr>
          <p:cNvCxnSpPr/>
          <p:nvPr/>
        </p:nvCxnSpPr>
        <p:spPr>
          <a:xfrm>
            <a:off x="7376845" y="4469258"/>
            <a:ext cx="267128"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252973-E1CB-6BDF-15DA-4119E8BF258B}"/>
              </a:ext>
            </a:extLst>
          </p:cNvPr>
          <p:cNvCxnSpPr>
            <a:cxnSpLocks/>
          </p:cNvCxnSpPr>
          <p:nvPr/>
        </p:nvCxnSpPr>
        <p:spPr>
          <a:xfrm flipH="1">
            <a:off x="7376845" y="4831368"/>
            <a:ext cx="380144"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4E894BD-6883-D658-91BD-F263CEFEC666}"/>
              </a:ext>
            </a:extLst>
          </p:cNvPr>
          <p:cNvCxnSpPr>
            <a:cxnSpLocks/>
          </p:cNvCxnSpPr>
          <p:nvPr/>
        </p:nvCxnSpPr>
        <p:spPr>
          <a:xfrm>
            <a:off x="7138572" y="5199607"/>
            <a:ext cx="743673"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C6208EA-DCEC-3251-F383-0707B06F0EA2}"/>
              </a:ext>
            </a:extLst>
          </p:cNvPr>
          <p:cNvCxnSpPr/>
          <p:nvPr/>
        </p:nvCxnSpPr>
        <p:spPr>
          <a:xfrm flipH="1">
            <a:off x="7510409" y="1027416"/>
            <a:ext cx="133564"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5A1D6EF-3767-B59C-5DCA-AB15016A5AC6}"/>
              </a:ext>
            </a:extLst>
          </p:cNvPr>
          <p:cNvCxnSpPr>
            <a:cxnSpLocks/>
          </p:cNvCxnSpPr>
          <p:nvPr/>
        </p:nvCxnSpPr>
        <p:spPr>
          <a:xfrm flipH="1">
            <a:off x="6780944" y="5451698"/>
            <a:ext cx="1458930" cy="0"/>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BEBEAEA-EB22-EC4B-7B94-0892036CB2FC}"/>
              </a:ext>
            </a:extLst>
          </p:cNvPr>
          <p:cNvCxnSpPr>
            <a:cxnSpLocks/>
          </p:cNvCxnSpPr>
          <p:nvPr/>
        </p:nvCxnSpPr>
        <p:spPr>
          <a:xfrm>
            <a:off x="6028562" y="5579483"/>
            <a:ext cx="2963693"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1B107C7-760F-99C0-B418-02411A8C7A28}"/>
              </a:ext>
            </a:extLst>
          </p:cNvPr>
          <p:cNvCxnSpPr/>
          <p:nvPr/>
        </p:nvCxnSpPr>
        <p:spPr>
          <a:xfrm>
            <a:off x="4561726" y="5774076"/>
            <a:ext cx="5907640"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DDD12F1-0C80-70F6-466E-E0B37D0A8732}"/>
              </a:ext>
            </a:extLst>
          </p:cNvPr>
          <p:cNvCxnSpPr/>
          <p:nvPr/>
        </p:nvCxnSpPr>
        <p:spPr>
          <a:xfrm>
            <a:off x="3143892" y="5866544"/>
            <a:ext cx="8753582"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98F08C8-35C7-4F17-70F1-0E4EAC95312E}"/>
              </a:ext>
            </a:extLst>
          </p:cNvPr>
          <p:cNvSpPr txBox="1"/>
          <p:nvPr/>
        </p:nvSpPr>
        <p:spPr>
          <a:xfrm>
            <a:off x="6304851" y="833398"/>
            <a:ext cx="1602768" cy="646331"/>
          </a:xfrm>
          <a:prstGeom prst="rect">
            <a:avLst/>
          </a:prstGeom>
          <a:noFill/>
        </p:spPr>
        <p:txBody>
          <a:bodyPr wrap="square" rtlCol="0">
            <a:spAutoFit/>
          </a:bodyPr>
          <a:lstStyle/>
          <a:p>
            <a:r>
              <a:rPr lang="en-US" dirty="0">
                <a:latin typeface="Lato" panose="020F0502020204030203" pitchFamily="34" charset="0"/>
              </a:rPr>
              <a:t>Intensity Duration</a:t>
            </a:r>
          </a:p>
        </p:txBody>
      </p:sp>
      <p:sp>
        <p:nvSpPr>
          <p:cNvPr id="25" name="TextBox 24">
            <a:extLst>
              <a:ext uri="{FF2B5EF4-FFF2-40B4-BE49-F238E27FC236}">
                <a16:creationId xmlns:a16="http://schemas.microsoft.com/office/drawing/2014/main" id="{9A28062E-ADF9-DC09-368D-AA5F714132EA}"/>
              </a:ext>
            </a:extLst>
          </p:cNvPr>
          <p:cNvSpPr txBox="1"/>
          <p:nvPr/>
        </p:nvSpPr>
        <p:spPr>
          <a:xfrm>
            <a:off x="3082248" y="5006335"/>
            <a:ext cx="1602768" cy="646331"/>
          </a:xfrm>
          <a:prstGeom prst="rect">
            <a:avLst/>
          </a:prstGeom>
          <a:noFill/>
        </p:spPr>
        <p:txBody>
          <a:bodyPr wrap="square" rtlCol="0">
            <a:spAutoFit/>
          </a:bodyPr>
          <a:lstStyle/>
          <a:p>
            <a:r>
              <a:rPr lang="en-US" dirty="0">
                <a:latin typeface="Lato" panose="020F0502020204030203" pitchFamily="34" charset="0"/>
              </a:rPr>
              <a:t>Storm Duration</a:t>
            </a:r>
          </a:p>
        </p:txBody>
      </p:sp>
      <p:sp>
        <p:nvSpPr>
          <p:cNvPr id="29" name="TextBox 28">
            <a:extLst>
              <a:ext uri="{FF2B5EF4-FFF2-40B4-BE49-F238E27FC236}">
                <a16:creationId xmlns:a16="http://schemas.microsoft.com/office/drawing/2014/main" id="{6E93E4EC-4418-4FB1-12B6-CB6726B675FE}"/>
              </a:ext>
            </a:extLst>
          </p:cNvPr>
          <p:cNvSpPr txBox="1"/>
          <p:nvPr/>
        </p:nvSpPr>
        <p:spPr>
          <a:xfrm>
            <a:off x="6636279" y="4294141"/>
            <a:ext cx="740566" cy="307777"/>
          </a:xfrm>
          <a:prstGeom prst="rect">
            <a:avLst/>
          </a:prstGeom>
          <a:noFill/>
        </p:spPr>
        <p:txBody>
          <a:bodyPr wrap="square" rtlCol="0">
            <a:spAutoFit/>
          </a:bodyPr>
          <a:lstStyle/>
          <a:p>
            <a:r>
              <a:rPr lang="en-US" sz="1400" b="1" dirty="0">
                <a:solidFill>
                  <a:srgbClr val="C00000"/>
                </a:solidFill>
                <a:effectLst>
                  <a:outerShdw blurRad="38100" dist="38100" dir="2700000" algn="tl">
                    <a:srgbClr val="000000">
                      <a:alpha val="43137"/>
                    </a:srgbClr>
                  </a:outerShdw>
                </a:effectLst>
                <a:latin typeface="Lato" panose="020F0502020204030203" pitchFamily="34" charset="0"/>
              </a:rPr>
              <a:t>2-hour</a:t>
            </a:r>
          </a:p>
        </p:txBody>
      </p:sp>
      <p:sp>
        <p:nvSpPr>
          <p:cNvPr id="30" name="TextBox 29">
            <a:extLst>
              <a:ext uri="{FF2B5EF4-FFF2-40B4-BE49-F238E27FC236}">
                <a16:creationId xmlns:a16="http://schemas.microsoft.com/office/drawing/2014/main" id="{D42DDACF-8216-46B1-818E-D5A793A1FF69}"/>
              </a:ext>
            </a:extLst>
          </p:cNvPr>
          <p:cNvSpPr txBox="1"/>
          <p:nvPr/>
        </p:nvSpPr>
        <p:spPr>
          <a:xfrm>
            <a:off x="7756989" y="4668286"/>
            <a:ext cx="740566" cy="307777"/>
          </a:xfrm>
          <a:prstGeom prst="rect">
            <a:avLst/>
          </a:prstGeom>
          <a:noFill/>
        </p:spPr>
        <p:txBody>
          <a:bodyPr wrap="square" rtlCol="0">
            <a:spAutoFit/>
          </a:bodyPr>
          <a:lstStyle/>
          <a:p>
            <a:r>
              <a:rPr lang="en-US" sz="1400" b="1" dirty="0">
                <a:solidFill>
                  <a:srgbClr val="FF0000"/>
                </a:solidFill>
                <a:effectLst>
                  <a:outerShdw blurRad="38100" dist="38100" dir="2700000" algn="tl">
                    <a:srgbClr val="000000">
                      <a:alpha val="43137"/>
                    </a:srgbClr>
                  </a:outerShdw>
                </a:effectLst>
                <a:latin typeface="Lato" panose="020F0502020204030203" pitchFamily="34" charset="0"/>
              </a:rPr>
              <a:t>3-hour</a:t>
            </a:r>
          </a:p>
        </p:txBody>
      </p:sp>
      <p:sp>
        <p:nvSpPr>
          <p:cNvPr id="31" name="TextBox 30">
            <a:extLst>
              <a:ext uri="{FF2B5EF4-FFF2-40B4-BE49-F238E27FC236}">
                <a16:creationId xmlns:a16="http://schemas.microsoft.com/office/drawing/2014/main" id="{A5919A92-4EB0-7B1D-69F1-B6EAA0A19A01}"/>
              </a:ext>
            </a:extLst>
          </p:cNvPr>
          <p:cNvSpPr txBox="1"/>
          <p:nvPr/>
        </p:nvSpPr>
        <p:spPr>
          <a:xfrm>
            <a:off x="6469610" y="5020522"/>
            <a:ext cx="740566" cy="307777"/>
          </a:xfrm>
          <a:prstGeom prst="rect">
            <a:avLst/>
          </a:prstGeom>
          <a:noFill/>
        </p:spPr>
        <p:txBody>
          <a:bodyPr wrap="square" rtlCol="0">
            <a:spAutoFit/>
          </a:bodyPr>
          <a:lstStyle/>
          <a:p>
            <a:r>
              <a:rPr lang="en-US" sz="1400" b="1" dirty="0">
                <a:solidFill>
                  <a:srgbClr val="FFC000"/>
                </a:solidFill>
                <a:effectLst>
                  <a:outerShdw blurRad="38100" dist="38100" dir="2700000" algn="tl">
                    <a:srgbClr val="000000">
                      <a:alpha val="43137"/>
                    </a:srgbClr>
                  </a:outerShdw>
                </a:effectLst>
                <a:latin typeface="Lato" panose="020F0502020204030203" pitchFamily="34" charset="0"/>
              </a:rPr>
              <a:t>6-hour</a:t>
            </a:r>
          </a:p>
        </p:txBody>
      </p:sp>
      <p:sp>
        <p:nvSpPr>
          <p:cNvPr id="32" name="TextBox 31">
            <a:extLst>
              <a:ext uri="{FF2B5EF4-FFF2-40B4-BE49-F238E27FC236}">
                <a16:creationId xmlns:a16="http://schemas.microsoft.com/office/drawing/2014/main" id="{A5778A08-950D-D0D2-C170-E311951CF30A}"/>
              </a:ext>
            </a:extLst>
          </p:cNvPr>
          <p:cNvSpPr txBox="1"/>
          <p:nvPr/>
        </p:nvSpPr>
        <p:spPr>
          <a:xfrm>
            <a:off x="8246638" y="5197991"/>
            <a:ext cx="866882" cy="307777"/>
          </a:xfrm>
          <a:prstGeom prst="rect">
            <a:avLst/>
          </a:prstGeom>
          <a:noFill/>
        </p:spPr>
        <p:txBody>
          <a:bodyPr wrap="square" rtlCol="0">
            <a:spAutoFit/>
          </a:bodyPr>
          <a:lstStyle/>
          <a:p>
            <a:r>
              <a:rPr lang="en-US" sz="1400" b="1" dirty="0">
                <a:solidFill>
                  <a:srgbClr val="92D050"/>
                </a:solidFill>
                <a:effectLst>
                  <a:outerShdw blurRad="38100" dist="38100" dir="2700000" algn="tl">
                    <a:srgbClr val="000000">
                      <a:alpha val="43137"/>
                    </a:srgbClr>
                  </a:outerShdw>
                </a:effectLst>
                <a:latin typeface="Lato" panose="020F0502020204030203" pitchFamily="34" charset="0"/>
              </a:rPr>
              <a:t>12-hour</a:t>
            </a:r>
          </a:p>
        </p:txBody>
      </p:sp>
      <p:sp>
        <p:nvSpPr>
          <p:cNvPr id="33" name="TextBox 32">
            <a:extLst>
              <a:ext uri="{FF2B5EF4-FFF2-40B4-BE49-F238E27FC236}">
                <a16:creationId xmlns:a16="http://schemas.microsoft.com/office/drawing/2014/main" id="{084C71A8-FCBE-8DC5-9D89-2220EA0DA809}"/>
              </a:ext>
            </a:extLst>
          </p:cNvPr>
          <p:cNvSpPr txBox="1"/>
          <p:nvPr/>
        </p:nvSpPr>
        <p:spPr>
          <a:xfrm>
            <a:off x="5275565" y="5328299"/>
            <a:ext cx="866882" cy="307777"/>
          </a:xfrm>
          <a:prstGeom prst="rect">
            <a:avLst/>
          </a:prstGeom>
          <a:noFill/>
        </p:spPr>
        <p:txBody>
          <a:bodyPr wrap="square" rtlCol="0">
            <a:spAutoFit/>
          </a:bodyPr>
          <a:lstStyle/>
          <a:p>
            <a:r>
              <a:rPr lang="en-US" sz="1400" b="1" dirty="0">
                <a:solidFill>
                  <a:srgbClr val="00B050"/>
                </a:solidFill>
                <a:effectLst>
                  <a:outerShdw blurRad="38100" dist="38100" dir="2700000" algn="tl">
                    <a:srgbClr val="000000">
                      <a:alpha val="43137"/>
                    </a:srgbClr>
                  </a:outerShdw>
                </a:effectLst>
                <a:latin typeface="Lato" panose="020F0502020204030203" pitchFamily="34" charset="0"/>
              </a:rPr>
              <a:t>24-hour</a:t>
            </a:r>
          </a:p>
        </p:txBody>
      </p:sp>
      <p:sp>
        <p:nvSpPr>
          <p:cNvPr id="34" name="TextBox 33">
            <a:extLst>
              <a:ext uri="{FF2B5EF4-FFF2-40B4-BE49-F238E27FC236}">
                <a16:creationId xmlns:a16="http://schemas.microsoft.com/office/drawing/2014/main" id="{2C89C065-B151-02BF-F731-CA3FFE3AC17F}"/>
              </a:ext>
            </a:extLst>
          </p:cNvPr>
          <p:cNvSpPr txBox="1"/>
          <p:nvPr/>
        </p:nvSpPr>
        <p:spPr>
          <a:xfrm>
            <a:off x="11395424" y="5866544"/>
            <a:ext cx="866882" cy="307777"/>
          </a:xfrm>
          <a:prstGeom prst="rect">
            <a:avLst/>
          </a:prstGeom>
          <a:noFill/>
        </p:spPr>
        <p:txBody>
          <a:bodyPr wrap="square" rtlCol="0">
            <a:spAutoFit/>
          </a:bodyPr>
          <a:lstStyle/>
          <a:p>
            <a:r>
              <a:rPr lang="en-US" sz="1400" b="1" dirty="0">
                <a:solidFill>
                  <a:srgbClr val="7030A0"/>
                </a:solidFill>
                <a:effectLst>
                  <a:outerShdw blurRad="38100" dist="38100" dir="2700000" algn="tl">
                    <a:srgbClr val="000000">
                      <a:alpha val="43137"/>
                    </a:srgbClr>
                  </a:outerShdw>
                </a:effectLst>
                <a:latin typeface="Lato" panose="020F0502020204030203" pitchFamily="34" charset="0"/>
              </a:rPr>
              <a:t>72-hour</a:t>
            </a:r>
          </a:p>
        </p:txBody>
      </p:sp>
      <p:sp>
        <p:nvSpPr>
          <p:cNvPr id="35" name="TextBox 34">
            <a:extLst>
              <a:ext uri="{FF2B5EF4-FFF2-40B4-BE49-F238E27FC236}">
                <a16:creationId xmlns:a16="http://schemas.microsoft.com/office/drawing/2014/main" id="{ECB34DE1-5EF6-CD29-2646-86A09A6EA7E4}"/>
              </a:ext>
            </a:extLst>
          </p:cNvPr>
          <p:cNvSpPr txBox="1"/>
          <p:nvPr/>
        </p:nvSpPr>
        <p:spPr>
          <a:xfrm>
            <a:off x="10229564" y="5420065"/>
            <a:ext cx="866882" cy="307777"/>
          </a:xfrm>
          <a:prstGeom prst="rect">
            <a:avLst/>
          </a:prstGeom>
          <a:noFill/>
        </p:spPr>
        <p:txBody>
          <a:bodyPr wrap="square" rtlCol="0">
            <a:spAutoFit/>
          </a:bodyPr>
          <a:lstStyle/>
          <a:p>
            <a:r>
              <a:rPr lang="en-US" sz="1400" b="1" dirty="0">
                <a:solidFill>
                  <a:srgbClr val="0070C0"/>
                </a:solidFill>
                <a:effectLst>
                  <a:outerShdw blurRad="38100" dist="38100" dir="2700000" algn="tl">
                    <a:srgbClr val="000000">
                      <a:alpha val="43137"/>
                    </a:srgbClr>
                  </a:outerShdw>
                </a:effectLst>
                <a:latin typeface="Lato" panose="020F0502020204030203" pitchFamily="34" charset="0"/>
              </a:rPr>
              <a:t>48-hour</a:t>
            </a:r>
          </a:p>
        </p:txBody>
      </p:sp>
      <p:sp>
        <p:nvSpPr>
          <p:cNvPr id="36" name="TextBox 35">
            <a:extLst>
              <a:ext uri="{FF2B5EF4-FFF2-40B4-BE49-F238E27FC236}">
                <a16:creationId xmlns:a16="http://schemas.microsoft.com/office/drawing/2014/main" id="{7CF5FD86-1B07-78FF-358C-8FA846EB4436}"/>
              </a:ext>
            </a:extLst>
          </p:cNvPr>
          <p:cNvSpPr txBox="1"/>
          <p:nvPr/>
        </p:nvSpPr>
        <p:spPr>
          <a:xfrm>
            <a:off x="7645629" y="873527"/>
            <a:ext cx="740566" cy="307777"/>
          </a:xfrm>
          <a:prstGeom prst="rect">
            <a:avLst/>
          </a:prstGeom>
          <a:noFill/>
        </p:spPr>
        <p:txBody>
          <a:bodyPr wrap="square" rtlCol="0">
            <a:spAutoFit/>
          </a:bodyPr>
          <a:lstStyle/>
          <a:p>
            <a:r>
              <a:rPr lang="en-US" sz="1400" b="1" dirty="0">
                <a:effectLst>
                  <a:outerShdw blurRad="38100" dist="38100" dir="2700000" algn="tl">
                    <a:srgbClr val="000000">
                      <a:alpha val="43137"/>
                    </a:srgbClr>
                  </a:outerShdw>
                </a:effectLst>
                <a:latin typeface="Lato" panose="020F0502020204030203" pitchFamily="34" charset="0"/>
              </a:rPr>
              <a:t>1-hour</a:t>
            </a:r>
          </a:p>
        </p:txBody>
      </p:sp>
      <p:sp>
        <p:nvSpPr>
          <p:cNvPr id="2" name="Slide Number Placeholder 1">
            <a:extLst>
              <a:ext uri="{FF2B5EF4-FFF2-40B4-BE49-F238E27FC236}">
                <a16:creationId xmlns:a16="http://schemas.microsoft.com/office/drawing/2014/main" id="{365848C9-299E-BAB5-8853-4DE95C8C4641}"/>
              </a:ext>
            </a:extLst>
          </p:cNvPr>
          <p:cNvSpPr>
            <a:spLocks noGrp="1"/>
          </p:cNvSpPr>
          <p:nvPr>
            <p:ph type="sldNum" sz="quarter" idx="12"/>
          </p:nvPr>
        </p:nvSpPr>
        <p:spPr/>
        <p:txBody>
          <a:bodyPr/>
          <a:lstStyle/>
          <a:p>
            <a:fld id="{5F6E19EC-C981-4348-A588-FAD292F64A47}" type="slidenum">
              <a:rPr lang="en-US" smtClean="0"/>
              <a:t>36</a:t>
            </a:fld>
            <a:endParaRPr lang="en-US"/>
          </a:p>
        </p:txBody>
      </p:sp>
    </p:spTree>
    <p:extLst>
      <p:ext uri="{BB962C8B-B14F-4D97-AF65-F5344CB8AC3E}">
        <p14:creationId xmlns:p14="http://schemas.microsoft.com/office/powerpoint/2010/main" val="29087012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593FD4C-81B0-92ED-6034-6897D868B666}"/>
              </a:ext>
            </a:extLst>
          </p:cNvPr>
          <p:cNvPicPr>
            <a:picLocks noChangeAspect="1"/>
          </p:cNvPicPr>
          <p:nvPr/>
        </p:nvPicPr>
        <p:blipFill>
          <a:blip r:embed="rId2"/>
          <a:stretch>
            <a:fillRect/>
          </a:stretch>
        </p:blipFill>
        <p:spPr>
          <a:xfrm>
            <a:off x="1066800" y="1596117"/>
            <a:ext cx="10058400" cy="674122"/>
          </a:xfrm>
          <a:prstGeom prst="rect">
            <a:avLst/>
          </a:prstGeom>
        </p:spPr>
      </p:pic>
      <p:pic>
        <p:nvPicPr>
          <p:cNvPr id="7" name="Picture 6">
            <a:extLst>
              <a:ext uri="{FF2B5EF4-FFF2-40B4-BE49-F238E27FC236}">
                <a16:creationId xmlns:a16="http://schemas.microsoft.com/office/drawing/2014/main" id="{2028DAF2-730C-FC78-9C84-2941920CC998}"/>
              </a:ext>
            </a:extLst>
          </p:cNvPr>
          <p:cNvPicPr>
            <a:picLocks noChangeAspect="1"/>
          </p:cNvPicPr>
          <p:nvPr/>
        </p:nvPicPr>
        <p:blipFill>
          <a:blip r:embed="rId3"/>
          <a:stretch>
            <a:fillRect/>
          </a:stretch>
        </p:blipFill>
        <p:spPr>
          <a:xfrm>
            <a:off x="1066800" y="2287117"/>
            <a:ext cx="10058400" cy="2889119"/>
          </a:xfrm>
          <a:prstGeom prst="rect">
            <a:avLst/>
          </a:prstGeom>
        </p:spPr>
      </p:pic>
      <p:sp>
        <p:nvSpPr>
          <p:cNvPr id="8" name="Rectangle 7">
            <a:extLst>
              <a:ext uri="{FF2B5EF4-FFF2-40B4-BE49-F238E27FC236}">
                <a16:creationId xmlns:a16="http://schemas.microsoft.com/office/drawing/2014/main" id="{701DC0F7-69F5-C52A-42A3-BE2AB809CF13}"/>
              </a:ext>
            </a:extLst>
          </p:cNvPr>
          <p:cNvSpPr/>
          <p:nvPr/>
        </p:nvSpPr>
        <p:spPr>
          <a:xfrm>
            <a:off x="7294652" y="2065106"/>
            <a:ext cx="965770" cy="3128008"/>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523D7BC4-D6CF-46BE-828B-BB704A21F47B}"/>
              </a:ext>
            </a:extLst>
          </p:cNvPr>
          <p:cNvSpPr>
            <a:spLocks noGrp="1"/>
          </p:cNvSpPr>
          <p:nvPr>
            <p:ph type="title"/>
          </p:nvPr>
        </p:nvSpPr>
        <p:spPr/>
        <p:txBody>
          <a:bodyPr/>
          <a:lstStyle/>
          <a:p>
            <a:r>
              <a:rPr lang="en-US" dirty="0"/>
              <a:t>Frequency Storm Data</a:t>
            </a:r>
          </a:p>
        </p:txBody>
      </p:sp>
      <p:sp>
        <p:nvSpPr>
          <p:cNvPr id="10" name="Rectangle 9">
            <a:extLst>
              <a:ext uri="{FF2B5EF4-FFF2-40B4-BE49-F238E27FC236}">
                <a16:creationId xmlns:a16="http://schemas.microsoft.com/office/drawing/2014/main" id="{D6F54282-AEE2-1BC5-B36F-144428F91866}"/>
              </a:ext>
            </a:extLst>
          </p:cNvPr>
          <p:cNvSpPr/>
          <p:nvPr/>
        </p:nvSpPr>
        <p:spPr>
          <a:xfrm>
            <a:off x="1066800" y="2287117"/>
            <a:ext cx="1429820" cy="332793"/>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3505416-F406-BA55-ECF9-7D80D5534782}"/>
              </a:ext>
            </a:extLst>
          </p:cNvPr>
          <p:cNvSpPr/>
          <p:nvPr/>
        </p:nvSpPr>
        <p:spPr>
          <a:xfrm>
            <a:off x="1066800" y="4843443"/>
            <a:ext cx="1429820" cy="332793"/>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56DBCB-F01A-3157-7330-0723867853E4}"/>
              </a:ext>
            </a:extLst>
          </p:cNvPr>
          <p:cNvSpPr txBox="1"/>
          <p:nvPr/>
        </p:nvSpPr>
        <p:spPr>
          <a:xfrm>
            <a:off x="2738919" y="5193114"/>
            <a:ext cx="5876818" cy="400110"/>
          </a:xfrm>
          <a:prstGeom prst="rect">
            <a:avLst/>
          </a:prstGeom>
          <a:noFill/>
        </p:spPr>
        <p:txBody>
          <a:bodyPr wrap="square" rtlCol="0">
            <a:spAutoFit/>
          </a:bodyP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Multiple durations and depths</a:t>
            </a:r>
          </a:p>
        </p:txBody>
      </p:sp>
      <p:sp>
        <p:nvSpPr>
          <p:cNvPr id="3" name="TextBox 2">
            <a:extLst>
              <a:ext uri="{FF2B5EF4-FFF2-40B4-BE49-F238E27FC236}">
                <a16:creationId xmlns:a16="http://schemas.microsoft.com/office/drawing/2014/main" id="{30127334-1116-A539-4394-CE73836709EF}"/>
              </a:ext>
            </a:extLst>
          </p:cNvPr>
          <p:cNvSpPr txBox="1"/>
          <p:nvPr/>
        </p:nvSpPr>
        <p:spPr>
          <a:xfrm>
            <a:off x="35104" y="2191903"/>
            <a:ext cx="965770" cy="523220"/>
          </a:xfrm>
          <a:prstGeom prst="rect">
            <a:avLst/>
          </a:prstGeom>
          <a:noFill/>
        </p:spPr>
        <p:txBody>
          <a:bodyPr wrap="square" rtlCol="0">
            <a:spAutoFit/>
          </a:bodyPr>
          <a:lstStyle/>
          <a:p>
            <a:pPr algn="r"/>
            <a:r>
              <a:rPr lang="en-US" sz="1400" dirty="0">
                <a:latin typeface="Lato" panose="020F0502020204030203" pitchFamily="34" charset="0"/>
              </a:rPr>
              <a:t>Intensity Duration</a:t>
            </a:r>
          </a:p>
        </p:txBody>
      </p:sp>
      <p:sp>
        <p:nvSpPr>
          <p:cNvPr id="4" name="TextBox 3">
            <a:extLst>
              <a:ext uri="{FF2B5EF4-FFF2-40B4-BE49-F238E27FC236}">
                <a16:creationId xmlns:a16="http://schemas.microsoft.com/office/drawing/2014/main" id="{B0020F22-D6BA-28C7-A00B-4CF4DAA8912D}"/>
              </a:ext>
            </a:extLst>
          </p:cNvPr>
          <p:cNvSpPr txBox="1"/>
          <p:nvPr/>
        </p:nvSpPr>
        <p:spPr>
          <a:xfrm>
            <a:off x="35104" y="4748229"/>
            <a:ext cx="965770" cy="523220"/>
          </a:xfrm>
          <a:prstGeom prst="rect">
            <a:avLst/>
          </a:prstGeom>
          <a:noFill/>
        </p:spPr>
        <p:txBody>
          <a:bodyPr wrap="square" rtlCol="0">
            <a:spAutoFit/>
          </a:bodyPr>
          <a:lstStyle/>
          <a:p>
            <a:pPr algn="r"/>
            <a:r>
              <a:rPr lang="en-US" sz="1400" dirty="0">
                <a:latin typeface="Lato" panose="020F0502020204030203" pitchFamily="34" charset="0"/>
              </a:rPr>
              <a:t>Storm Duration</a:t>
            </a:r>
          </a:p>
        </p:txBody>
      </p:sp>
      <p:sp>
        <p:nvSpPr>
          <p:cNvPr id="6" name="Slide Number Placeholder 5">
            <a:extLst>
              <a:ext uri="{FF2B5EF4-FFF2-40B4-BE49-F238E27FC236}">
                <a16:creationId xmlns:a16="http://schemas.microsoft.com/office/drawing/2014/main" id="{036037FE-D095-EDF8-BDFE-84EA2655505F}"/>
              </a:ext>
            </a:extLst>
          </p:cNvPr>
          <p:cNvSpPr>
            <a:spLocks noGrp="1"/>
          </p:cNvSpPr>
          <p:nvPr>
            <p:ph type="sldNum" sz="quarter" idx="12"/>
          </p:nvPr>
        </p:nvSpPr>
        <p:spPr/>
        <p:txBody>
          <a:bodyPr/>
          <a:lstStyle/>
          <a:p>
            <a:fld id="{5F6E19EC-C981-4348-A588-FAD292F64A47}" type="slidenum">
              <a:rPr lang="en-US" smtClean="0"/>
              <a:t>37</a:t>
            </a:fld>
            <a:endParaRPr lang="en-US"/>
          </a:p>
        </p:txBody>
      </p:sp>
    </p:spTree>
    <p:extLst>
      <p:ext uri="{BB962C8B-B14F-4D97-AF65-F5344CB8AC3E}">
        <p14:creationId xmlns:p14="http://schemas.microsoft.com/office/powerpoint/2010/main" val="26680887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418DB-A737-1696-B8F9-B48245AD2ACB}"/>
              </a:ext>
            </a:extLst>
          </p:cNvPr>
          <p:cNvSpPr>
            <a:spLocks noGrp="1"/>
          </p:cNvSpPr>
          <p:nvPr>
            <p:ph type="title"/>
          </p:nvPr>
        </p:nvSpPr>
        <p:spPr/>
        <p:txBody>
          <a:bodyPr/>
          <a:lstStyle/>
          <a:p>
            <a:r>
              <a:rPr lang="en-US" dirty="0"/>
              <a:t>Frequency Storm Data</a:t>
            </a:r>
          </a:p>
        </p:txBody>
      </p:sp>
      <p:pic>
        <p:nvPicPr>
          <p:cNvPr id="4" name="Picture 3">
            <a:extLst>
              <a:ext uri="{FF2B5EF4-FFF2-40B4-BE49-F238E27FC236}">
                <a16:creationId xmlns:a16="http://schemas.microsoft.com/office/drawing/2014/main" id="{A7C05982-C075-B3B2-02FB-EAF1D1BF371F}"/>
              </a:ext>
            </a:extLst>
          </p:cNvPr>
          <p:cNvPicPr>
            <a:picLocks noChangeAspect="1"/>
          </p:cNvPicPr>
          <p:nvPr/>
        </p:nvPicPr>
        <p:blipFill>
          <a:blip r:embed="rId2"/>
          <a:stretch>
            <a:fillRect/>
          </a:stretch>
        </p:blipFill>
        <p:spPr>
          <a:xfrm>
            <a:off x="2498049" y="2892273"/>
            <a:ext cx="5862720" cy="2403490"/>
          </a:xfrm>
          <a:prstGeom prst="rect">
            <a:avLst/>
          </a:prstGeom>
        </p:spPr>
      </p:pic>
      <p:pic>
        <p:nvPicPr>
          <p:cNvPr id="6" name="Picture 5">
            <a:extLst>
              <a:ext uri="{FF2B5EF4-FFF2-40B4-BE49-F238E27FC236}">
                <a16:creationId xmlns:a16="http://schemas.microsoft.com/office/drawing/2014/main" id="{C82D3075-F7D9-B865-B23E-41ED74736B35}"/>
              </a:ext>
            </a:extLst>
          </p:cNvPr>
          <p:cNvPicPr>
            <a:picLocks noChangeAspect="1"/>
          </p:cNvPicPr>
          <p:nvPr/>
        </p:nvPicPr>
        <p:blipFill>
          <a:blip r:embed="rId3"/>
          <a:stretch>
            <a:fillRect/>
          </a:stretch>
        </p:blipFill>
        <p:spPr>
          <a:xfrm>
            <a:off x="8466761" y="1375580"/>
            <a:ext cx="847619" cy="4600000"/>
          </a:xfrm>
          <a:prstGeom prst="rect">
            <a:avLst/>
          </a:prstGeom>
        </p:spPr>
      </p:pic>
      <p:pic>
        <p:nvPicPr>
          <p:cNvPr id="3" name="Picture 2">
            <a:extLst>
              <a:ext uri="{FF2B5EF4-FFF2-40B4-BE49-F238E27FC236}">
                <a16:creationId xmlns:a16="http://schemas.microsoft.com/office/drawing/2014/main" id="{196C9025-877A-25FD-3CF2-DA2E09BCCA5F}"/>
              </a:ext>
            </a:extLst>
          </p:cNvPr>
          <p:cNvPicPr>
            <a:picLocks noChangeAspect="1"/>
          </p:cNvPicPr>
          <p:nvPr/>
        </p:nvPicPr>
        <p:blipFill>
          <a:blip r:embed="rId4"/>
          <a:stretch>
            <a:fillRect/>
          </a:stretch>
        </p:blipFill>
        <p:spPr>
          <a:xfrm>
            <a:off x="2498049" y="1883854"/>
            <a:ext cx="5089146" cy="815252"/>
          </a:xfrm>
          <a:prstGeom prst="rect">
            <a:avLst/>
          </a:prstGeom>
        </p:spPr>
      </p:pic>
      <p:sp>
        <p:nvSpPr>
          <p:cNvPr id="5" name="Slide Number Placeholder 4">
            <a:extLst>
              <a:ext uri="{FF2B5EF4-FFF2-40B4-BE49-F238E27FC236}">
                <a16:creationId xmlns:a16="http://schemas.microsoft.com/office/drawing/2014/main" id="{45886C32-D92A-CEFC-D941-553F5F9BEB9F}"/>
              </a:ext>
            </a:extLst>
          </p:cNvPr>
          <p:cNvSpPr>
            <a:spLocks noGrp="1"/>
          </p:cNvSpPr>
          <p:nvPr>
            <p:ph type="sldNum" sz="quarter" idx="12"/>
          </p:nvPr>
        </p:nvSpPr>
        <p:spPr/>
        <p:txBody>
          <a:bodyPr/>
          <a:lstStyle/>
          <a:p>
            <a:fld id="{5F6E19EC-C981-4348-A588-FAD292F64A47}" type="slidenum">
              <a:rPr lang="en-US" smtClean="0"/>
              <a:t>38</a:t>
            </a:fld>
            <a:endParaRPr lang="en-US"/>
          </a:p>
        </p:txBody>
      </p:sp>
    </p:spTree>
    <p:extLst>
      <p:ext uri="{BB962C8B-B14F-4D97-AF65-F5344CB8AC3E}">
        <p14:creationId xmlns:p14="http://schemas.microsoft.com/office/powerpoint/2010/main" val="12984544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01E5-5E6F-4B46-3683-DEE601674FC8}"/>
              </a:ext>
            </a:extLst>
          </p:cNvPr>
          <p:cNvSpPr>
            <a:spLocks noGrp="1"/>
          </p:cNvSpPr>
          <p:nvPr>
            <p:ph type="title"/>
          </p:nvPr>
        </p:nvSpPr>
        <p:spPr/>
        <p:txBody>
          <a:bodyPr/>
          <a:lstStyle/>
          <a:p>
            <a:r>
              <a:rPr lang="en-US" dirty="0"/>
              <a:t>Data</a:t>
            </a:r>
          </a:p>
        </p:txBody>
      </p:sp>
      <p:pic>
        <p:nvPicPr>
          <p:cNvPr id="4" name="Picture 3">
            <a:extLst>
              <a:ext uri="{FF2B5EF4-FFF2-40B4-BE49-F238E27FC236}">
                <a16:creationId xmlns:a16="http://schemas.microsoft.com/office/drawing/2014/main" id="{8649D374-AB4D-28CE-DC74-723ECE8FAB11}"/>
              </a:ext>
            </a:extLst>
          </p:cNvPr>
          <p:cNvPicPr>
            <a:picLocks noChangeAspect="1"/>
          </p:cNvPicPr>
          <p:nvPr/>
        </p:nvPicPr>
        <p:blipFill>
          <a:blip r:embed="rId2"/>
          <a:stretch>
            <a:fillRect/>
          </a:stretch>
        </p:blipFill>
        <p:spPr>
          <a:xfrm>
            <a:off x="5220331" y="0"/>
            <a:ext cx="6971669" cy="6858000"/>
          </a:xfrm>
          <a:prstGeom prst="rect">
            <a:avLst/>
          </a:prstGeom>
        </p:spPr>
      </p:pic>
      <p:sp>
        <p:nvSpPr>
          <p:cNvPr id="3" name="Slide Number Placeholder 2">
            <a:extLst>
              <a:ext uri="{FF2B5EF4-FFF2-40B4-BE49-F238E27FC236}">
                <a16:creationId xmlns:a16="http://schemas.microsoft.com/office/drawing/2014/main" id="{A0687B86-5A1F-AC1A-EBDF-F7E4B3FFE7E7}"/>
              </a:ext>
            </a:extLst>
          </p:cNvPr>
          <p:cNvSpPr>
            <a:spLocks noGrp="1"/>
          </p:cNvSpPr>
          <p:nvPr>
            <p:ph type="sldNum" sz="quarter" idx="12"/>
          </p:nvPr>
        </p:nvSpPr>
        <p:spPr/>
        <p:txBody>
          <a:bodyPr/>
          <a:lstStyle/>
          <a:p>
            <a:fld id="{5F6E19EC-C981-4348-A588-FAD292F64A47}" type="slidenum">
              <a:rPr lang="en-US" smtClean="0"/>
              <a:t>39</a:t>
            </a:fld>
            <a:endParaRPr lang="en-US"/>
          </a:p>
        </p:txBody>
      </p:sp>
    </p:spTree>
    <p:extLst>
      <p:ext uri="{BB962C8B-B14F-4D97-AF65-F5344CB8AC3E}">
        <p14:creationId xmlns:p14="http://schemas.microsoft.com/office/powerpoint/2010/main" val="1079927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9F3FFF0-99AD-E9AC-AF7E-BCC36FDD96CB}"/>
              </a:ext>
            </a:extLst>
          </p:cNvPr>
          <p:cNvSpPr>
            <a:spLocks noGrp="1"/>
          </p:cNvSpPr>
          <p:nvPr>
            <p:ph type="title"/>
          </p:nvPr>
        </p:nvSpPr>
        <p:spPr/>
        <p:txBody>
          <a:bodyPr/>
          <a:lstStyle/>
          <a:p>
            <a:r>
              <a:rPr lang="en-US" dirty="0"/>
              <a:t>Real Precipitation</a:t>
            </a:r>
          </a:p>
        </p:txBody>
      </p:sp>
      <p:pic>
        <p:nvPicPr>
          <p:cNvPr id="12" name="Content Placeholder 11" descr="Map&#10;&#10;Description automatically generated">
            <a:extLst>
              <a:ext uri="{FF2B5EF4-FFF2-40B4-BE49-F238E27FC236}">
                <a16:creationId xmlns:a16="http://schemas.microsoft.com/office/drawing/2014/main" id="{FF8BF566-3F62-A90A-5D52-2FD7AC5729F6}"/>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1524704"/>
            <a:ext cx="5181600" cy="3606979"/>
          </a:xfrm>
        </p:spPr>
      </p:pic>
      <p:pic>
        <p:nvPicPr>
          <p:cNvPr id="14" name="Content Placeholder 13" descr="Map&#10;&#10;Description automatically generated">
            <a:extLst>
              <a:ext uri="{FF2B5EF4-FFF2-40B4-BE49-F238E27FC236}">
                <a16:creationId xmlns:a16="http://schemas.microsoft.com/office/drawing/2014/main" id="{377BD46B-9B41-4611-B4EA-98EA80A041A6}"/>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849784" y="1524704"/>
            <a:ext cx="4504016" cy="4351338"/>
          </a:xfrm>
        </p:spPr>
      </p:pic>
      <p:sp>
        <p:nvSpPr>
          <p:cNvPr id="2" name="Slide Number Placeholder 1">
            <a:extLst>
              <a:ext uri="{FF2B5EF4-FFF2-40B4-BE49-F238E27FC236}">
                <a16:creationId xmlns:a16="http://schemas.microsoft.com/office/drawing/2014/main" id="{0EA1FA5C-4BED-D95E-C1A8-670E1E616377}"/>
              </a:ext>
            </a:extLst>
          </p:cNvPr>
          <p:cNvSpPr>
            <a:spLocks noGrp="1"/>
          </p:cNvSpPr>
          <p:nvPr>
            <p:ph type="sldNum" sz="quarter" idx="12"/>
          </p:nvPr>
        </p:nvSpPr>
        <p:spPr/>
        <p:txBody>
          <a:bodyPr/>
          <a:lstStyle/>
          <a:p>
            <a:fld id="{5F6E19EC-C981-4348-A588-FAD292F64A47}" type="slidenum">
              <a:rPr lang="en-US" smtClean="0"/>
              <a:t>4</a:t>
            </a:fld>
            <a:endParaRPr lang="en-US"/>
          </a:p>
        </p:txBody>
      </p:sp>
    </p:spTree>
    <p:extLst>
      <p:ext uri="{BB962C8B-B14F-4D97-AF65-F5344CB8AC3E}">
        <p14:creationId xmlns:p14="http://schemas.microsoft.com/office/powerpoint/2010/main" val="10536560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7C046-29DD-9203-5D12-725718AA6040}"/>
              </a:ext>
            </a:extLst>
          </p:cNvPr>
          <p:cNvSpPr>
            <a:spLocks noGrp="1"/>
          </p:cNvSpPr>
          <p:nvPr>
            <p:ph type="title"/>
          </p:nvPr>
        </p:nvSpPr>
        <p:spPr/>
        <p:txBody>
          <a:bodyPr/>
          <a:lstStyle/>
          <a:p>
            <a:r>
              <a:rPr lang="en-US" dirty="0"/>
              <a:t>Importing Data</a:t>
            </a:r>
          </a:p>
        </p:txBody>
      </p:sp>
      <p:pic>
        <p:nvPicPr>
          <p:cNvPr id="5" name="Picture 4">
            <a:extLst>
              <a:ext uri="{FF2B5EF4-FFF2-40B4-BE49-F238E27FC236}">
                <a16:creationId xmlns:a16="http://schemas.microsoft.com/office/drawing/2014/main" id="{90952E69-98EC-B4FE-F466-1ECE307E5FBF}"/>
              </a:ext>
            </a:extLst>
          </p:cNvPr>
          <p:cNvPicPr>
            <a:picLocks noChangeAspect="1"/>
          </p:cNvPicPr>
          <p:nvPr/>
        </p:nvPicPr>
        <p:blipFill>
          <a:blip r:embed="rId2"/>
          <a:stretch>
            <a:fillRect/>
          </a:stretch>
        </p:blipFill>
        <p:spPr>
          <a:xfrm>
            <a:off x="5203420" y="1690688"/>
            <a:ext cx="6718276" cy="3130936"/>
          </a:xfrm>
          <a:prstGeom prst="rect">
            <a:avLst/>
          </a:prstGeom>
        </p:spPr>
      </p:pic>
      <p:pic>
        <p:nvPicPr>
          <p:cNvPr id="7" name="Picture 6">
            <a:extLst>
              <a:ext uri="{FF2B5EF4-FFF2-40B4-BE49-F238E27FC236}">
                <a16:creationId xmlns:a16="http://schemas.microsoft.com/office/drawing/2014/main" id="{FCED92F9-977F-A3E0-FF2D-534F71BC9667}"/>
              </a:ext>
            </a:extLst>
          </p:cNvPr>
          <p:cNvPicPr>
            <a:picLocks noChangeAspect="1"/>
          </p:cNvPicPr>
          <p:nvPr/>
        </p:nvPicPr>
        <p:blipFill>
          <a:blip r:embed="rId3"/>
          <a:stretch>
            <a:fillRect/>
          </a:stretch>
        </p:blipFill>
        <p:spPr>
          <a:xfrm>
            <a:off x="270304" y="1690688"/>
            <a:ext cx="4730252" cy="3130936"/>
          </a:xfrm>
          <a:prstGeom prst="rect">
            <a:avLst/>
          </a:prstGeom>
        </p:spPr>
      </p:pic>
      <p:sp>
        <p:nvSpPr>
          <p:cNvPr id="3" name="Slide Number Placeholder 2">
            <a:extLst>
              <a:ext uri="{FF2B5EF4-FFF2-40B4-BE49-F238E27FC236}">
                <a16:creationId xmlns:a16="http://schemas.microsoft.com/office/drawing/2014/main" id="{5BA4B2C0-307C-8176-3F9C-20CEC6B6DED0}"/>
              </a:ext>
            </a:extLst>
          </p:cNvPr>
          <p:cNvSpPr>
            <a:spLocks noGrp="1"/>
          </p:cNvSpPr>
          <p:nvPr>
            <p:ph type="sldNum" sz="quarter" idx="12"/>
          </p:nvPr>
        </p:nvSpPr>
        <p:spPr/>
        <p:txBody>
          <a:bodyPr/>
          <a:lstStyle/>
          <a:p>
            <a:fld id="{5F6E19EC-C981-4348-A588-FAD292F64A47}" type="slidenum">
              <a:rPr lang="en-US" smtClean="0"/>
              <a:t>40</a:t>
            </a:fld>
            <a:endParaRPr lang="en-US"/>
          </a:p>
        </p:txBody>
      </p:sp>
    </p:spTree>
    <p:extLst>
      <p:ext uri="{BB962C8B-B14F-4D97-AF65-F5344CB8AC3E}">
        <p14:creationId xmlns:p14="http://schemas.microsoft.com/office/powerpoint/2010/main" val="34860567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BED05-FF6B-9343-EF0C-7B61E48AEE0F}"/>
              </a:ext>
            </a:extLst>
          </p:cNvPr>
          <p:cNvSpPr>
            <a:spLocks noGrp="1"/>
          </p:cNvSpPr>
          <p:nvPr>
            <p:ph type="title"/>
          </p:nvPr>
        </p:nvSpPr>
        <p:spPr/>
        <p:txBody>
          <a:bodyPr/>
          <a:lstStyle/>
          <a:p>
            <a:r>
              <a:rPr lang="en-US" dirty="0"/>
              <a:t>Frequency Storm</a:t>
            </a:r>
          </a:p>
        </p:txBody>
      </p:sp>
      <p:pic>
        <p:nvPicPr>
          <p:cNvPr id="5" name="Picture 4">
            <a:extLst>
              <a:ext uri="{FF2B5EF4-FFF2-40B4-BE49-F238E27FC236}">
                <a16:creationId xmlns:a16="http://schemas.microsoft.com/office/drawing/2014/main" id="{3267083B-9E58-8FE8-A939-F2E865558C9B}"/>
              </a:ext>
            </a:extLst>
          </p:cNvPr>
          <p:cNvPicPr>
            <a:picLocks noChangeAspect="1"/>
          </p:cNvPicPr>
          <p:nvPr/>
        </p:nvPicPr>
        <p:blipFill>
          <a:blip r:embed="rId2"/>
          <a:stretch>
            <a:fillRect/>
          </a:stretch>
        </p:blipFill>
        <p:spPr>
          <a:xfrm>
            <a:off x="2292600" y="1415665"/>
            <a:ext cx="5036148" cy="5255111"/>
          </a:xfrm>
          <a:prstGeom prst="rect">
            <a:avLst/>
          </a:prstGeom>
        </p:spPr>
      </p:pic>
      <p:sp>
        <p:nvSpPr>
          <p:cNvPr id="6" name="Rectangle 5">
            <a:extLst>
              <a:ext uri="{FF2B5EF4-FFF2-40B4-BE49-F238E27FC236}">
                <a16:creationId xmlns:a16="http://schemas.microsoft.com/office/drawing/2014/main" id="{F7533C6F-315F-4EF5-FAEB-65E9C653DBA5}"/>
              </a:ext>
            </a:extLst>
          </p:cNvPr>
          <p:cNvSpPr/>
          <p:nvPr/>
        </p:nvSpPr>
        <p:spPr>
          <a:xfrm>
            <a:off x="7081820" y="3576320"/>
            <a:ext cx="267476" cy="292241"/>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7DB4627-C72D-89A9-07C4-318D7404A07F}"/>
              </a:ext>
            </a:extLst>
          </p:cNvPr>
          <p:cNvSpPr txBox="1"/>
          <p:nvPr/>
        </p:nvSpPr>
        <p:spPr>
          <a:xfrm>
            <a:off x="7349296" y="3537774"/>
            <a:ext cx="1602768" cy="369332"/>
          </a:xfrm>
          <a:prstGeom prst="rect">
            <a:avLst/>
          </a:prstGeom>
          <a:noFill/>
        </p:spPr>
        <p:txBody>
          <a:bodyPr wrap="square" rtlCol="0">
            <a:spAutoFit/>
          </a:bodyPr>
          <a:lstStyle/>
          <a:p>
            <a:r>
              <a:rPr lang="en-US" dirty="0">
                <a:solidFill>
                  <a:srgbClr val="C00000"/>
                </a:solidFill>
                <a:latin typeface="Lato" panose="020F0502020204030203" pitchFamily="34" charset="0"/>
              </a:rPr>
              <a:t>Calculator</a:t>
            </a:r>
          </a:p>
        </p:txBody>
      </p:sp>
      <p:sp>
        <p:nvSpPr>
          <p:cNvPr id="3" name="Slide Number Placeholder 2">
            <a:extLst>
              <a:ext uri="{FF2B5EF4-FFF2-40B4-BE49-F238E27FC236}">
                <a16:creationId xmlns:a16="http://schemas.microsoft.com/office/drawing/2014/main" id="{56332E7B-77EE-B189-6B13-C8420D28B353}"/>
              </a:ext>
            </a:extLst>
          </p:cNvPr>
          <p:cNvSpPr>
            <a:spLocks noGrp="1"/>
          </p:cNvSpPr>
          <p:nvPr>
            <p:ph type="sldNum" sz="quarter" idx="12"/>
          </p:nvPr>
        </p:nvSpPr>
        <p:spPr/>
        <p:txBody>
          <a:bodyPr/>
          <a:lstStyle/>
          <a:p>
            <a:fld id="{5F6E19EC-C981-4348-A588-FAD292F64A47}" type="slidenum">
              <a:rPr lang="en-US" smtClean="0"/>
              <a:t>41</a:t>
            </a:fld>
            <a:endParaRPr lang="en-US"/>
          </a:p>
        </p:txBody>
      </p:sp>
      <p:pic>
        <p:nvPicPr>
          <p:cNvPr id="7" name="Picture 6">
            <a:extLst>
              <a:ext uri="{FF2B5EF4-FFF2-40B4-BE49-F238E27FC236}">
                <a16:creationId xmlns:a16="http://schemas.microsoft.com/office/drawing/2014/main" id="{FFFB7873-1D7C-091C-EA3A-2FB1D6130A22}"/>
              </a:ext>
            </a:extLst>
          </p:cNvPr>
          <p:cNvPicPr>
            <a:picLocks noChangeAspect="1"/>
          </p:cNvPicPr>
          <p:nvPr/>
        </p:nvPicPr>
        <p:blipFill>
          <a:blip r:embed="rId3"/>
          <a:stretch>
            <a:fillRect/>
          </a:stretch>
        </p:blipFill>
        <p:spPr>
          <a:xfrm>
            <a:off x="2649875" y="3964081"/>
            <a:ext cx="9131366" cy="240897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49620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F005B-48A3-68DD-F552-96A1F8E7AA12}"/>
              </a:ext>
            </a:extLst>
          </p:cNvPr>
          <p:cNvSpPr>
            <a:spLocks noGrp="1"/>
          </p:cNvSpPr>
          <p:nvPr>
            <p:ph type="title"/>
          </p:nvPr>
        </p:nvSpPr>
        <p:spPr/>
        <p:txBody>
          <a:bodyPr/>
          <a:lstStyle/>
          <a:p>
            <a:r>
              <a:rPr lang="en-US" dirty="0"/>
              <a:t>Frequency Storm Key Settings</a:t>
            </a:r>
          </a:p>
        </p:txBody>
      </p:sp>
      <p:sp>
        <p:nvSpPr>
          <p:cNvPr id="3" name="Content Placeholder 2">
            <a:extLst>
              <a:ext uri="{FF2B5EF4-FFF2-40B4-BE49-F238E27FC236}">
                <a16:creationId xmlns:a16="http://schemas.microsoft.com/office/drawing/2014/main" id="{69DDCECC-2753-E812-2C92-FEC8CA09BAE8}"/>
              </a:ext>
            </a:extLst>
          </p:cNvPr>
          <p:cNvSpPr>
            <a:spLocks noGrp="1"/>
          </p:cNvSpPr>
          <p:nvPr>
            <p:ph idx="1"/>
          </p:nvPr>
        </p:nvSpPr>
        <p:spPr>
          <a:xfrm>
            <a:off x="2063692" y="1825625"/>
            <a:ext cx="9290107" cy="4351338"/>
          </a:xfrm>
        </p:spPr>
        <p:txBody>
          <a:bodyPr>
            <a:normAutofit fontScale="92500" lnSpcReduction="20000"/>
          </a:bodyPr>
          <a:lstStyle/>
          <a:p>
            <a:r>
              <a:rPr lang="en-US" dirty="0"/>
              <a:t>Storm duration</a:t>
            </a:r>
          </a:p>
          <a:p>
            <a:pPr marL="457200" lvl="1" indent="0">
              <a:buNone/>
            </a:pPr>
            <a:r>
              <a:rPr lang="en-US" i="1" dirty="0">
                <a:solidFill>
                  <a:schemeClr val="bg1">
                    <a:lumMod val="50000"/>
                  </a:schemeClr>
                </a:solidFill>
              </a:rPr>
              <a:t>total duration</a:t>
            </a:r>
            <a:endParaRPr lang="en-US" dirty="0">
              <a:solidFill>
                <a:schemeClr val="bg1">
                  <a:lumMod val="50000"/>
                </a:schemeClr>
              </a:solidFill>
            </a:endParaRPr>
          </a:p>
          <a:p>
            <a:r>
              <a:rPr lang="en-US" dirty="0"/>
              <a:t>Intensity duration</a:t>
            </a:r>
          </a:p>
          <a:p>
            <a:pPr marL="457200" lvl="1" indent="0">
              <a:buNone/>
            </a:pPr>
            <a:r>
              <a:rPr lang="en-US" i="1" dirty="0">
                <a:solidFill>
                  <a:schemeClr val="bg1">
                    <a:lumMod val="50000"/>
                  </a:schemeClr>
                </a:solidFill>
              </a:rPr>
              <a:t>shortest increment</a:t>
            </a:r>
            <a:endParaRPr lang="en-US" dirty="0">
              <a:solidFill>
                <a:schemeClr val="bg1">
                  <a:lumMod val="50000"/>
                </a:schemeClr>
              </a:solidFill>
            </a:endParaRPr>
          </a:p>
          <a:p>
            <a:r>
              <a:rPr lang="en-US" dirty="0"/>
              <a:t>Intensity position</a:t>
            </a:r>
          </a:p>
          <a:p>
            <a:pPr marL="457200" lvl="1" indent="0">
              <a:buNone/>
            </a:pPr>
            <a:r>
              <a:rPr lang="en-US" i="1" dirty="0">
                <a:solidFill>
                  <a:schemeClr val="bg1">
                    <a:lumMod val="50000"/>
                  </a:schemeClr>
                </a:solidFill>
              </a:rPr>
              <a:t>peak timing</a:t>
            </a:r>
            <a:endParaRPr lang="en-US" dirty="0">
              <a:solidFill>
                <a:schemeClr val="bg1">
                  <a:lumMod val="50000"/>
                </a:schemeClr>
              </a:solidFill>
            </a:endParaRPr>
          </a:p>
          <a:p>
            <a:r>
              <a:rPr lang="en-US" dirty="0"/>
              <a:t>Area reduction</a:t>
            </a:r>
          </a:p>
          <a:p>
            <a:pPr marL="457200" lvl="1" indent="0">
              <a:buNone/>
            </a:pPr>
            <a:r>
              <a:rPr lang="en-US" i="1" dirty="0">
                <a:solidFill>
                  <a:schemeClr val="bg1">
                    <a:lumMod val="50000"/>
                  </a:schemeClr>
                </a:solidFill>
              </a:rPr>
              <a:t>point-to-area method</a:t>
            </a:r>
          </a:p>
          <a:p>
            <a:r>
              <a:rPr lang="en-US" dirty="0"/>
              <a:t>Storm area</a:t>
            </a:r>
          </a:p>
          <a:p>
            <a:pPr marL="457200" lvl="1" indent="0">
              <a:buNone/>
            </a:pPr>
            <a:r>
              <a:rPr lang="en-US" i="1" dirty="0">
                <a:solidFill>
                  <a:schemeClr val="bg1">
                    <a:lumMod val="50000"/>
                  </a:schemeClr>
                </a:solidFill>
              </a:rPr>
              <a:t>determines area reduction</a:t>
            </a:r>
            <a:endParaRPr lang="en-US" dirty="0"/>
          </a:p>
          <a:p>
            <a:r>
              <a:rPr lang="en-US" dirty="0"/>
              <a:t>Spatial distribution</a:t>
            </a:r>
          </a:p>
          <a:p>
            <a:pPr marL="457200" lvl="1" indent="0">
              <a:buNone/>
            </a:pPr>
            <a:r>
              <a:rPr lang="en-US" i="1" dirty="0">
                <a:solidFill>
                  <a:schemeClr val="bg1">
                    <a:lumMod val="50000"/>
                  </a:schemeClr>
                </a:solidFill>
              </a:rPr>
              <a:t>equal or by subbasin</a:t>
            </a:r>
            <a:endParaRPr lang="en-US" dirty="0"/>
          </a:p>
        </p:txBody>
      </p:sp>
      <p:sp>
        <p:nvSpPr>
          <p:cNvPr id="4" name="TextBox 3">
            <a:extLst>
              <a:ext uri="{FF2B5EF4-FFF2-40B4-BE49-F238E27FC236}">
                <a16:creationId xmlns:a16="http://schemas.microsoft.com/office/drawing/2014/main" id="{08DDAFD1-761E-20E6-4FA2-40127691011C}"/>
              </a:ext>
            </a:extLst>
          </p:cNvPr>
          <p:cNvSpPr txBox="1"/>
          <p:nvPr/>
        </p:nvSpPr>
        <p:spPr>
          <a:xfrm>
            <a:off x="5794625" y="5957957"/>
            <a:ext cx="5876818" cy="707886"/>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Don’t use the Annual-Partial conversion setting unless it’s for a legacy project!</a:t>
            </a:r>
          </a:p>
        </p:txBody>
      </p:sp>
      <p:sp>
        <p:nvSpPr>
          <p:cNvPr id="5" name="Slide Number Placeholder 4">
            <a:extLst>
              <a:ext uri="{FF2B5EF4-FFF2-40B4-BE49-F238E27FC236}">
                <a16:creationId xmlns:a16="http://schemas.microsoft.com/office/drawing/2014/main" id="{704A30DB-C9EB-1A73-4529-62D8218CF474}"/>
              </a:ext>
            </a:extLst>
          </p:cNvPr>
          <p:cNvSpPr>
            <a:spLocks noGrp="1"/>
          </p:cNvSpPr>
          <p:nvPr>
            <p:ph type="sldNum" sz="quarter" idx="12"/>
          </p:nvPr>
        </p:nvSpPr>
        <p:spPr/>
        <p:txBody>
          <a:bodyPr/>
          <a:lstStyle/>
          <a:p>
            <a:fld id="{5F6E19EC-C981-4348-A588-FAD292F64A47}" type="slidenum">
              <a:rPr lang="en-US" smtClean="0"/>
              <a:t>42</a:t>
            </a:fld>
            <a:endParaRPr lang="en-US"/>
          </a:p>
        </p:txBody>
      </p:sp>
      <p:pic>
        <p:nvPicPr>
          <p:cNvPr id="7" name="Picture 6">
            <a:extLst>
              <a:ext uri="{FF2B5EF4-FFF2-40B4-BE49-F238E27FC236}">
                <a16:creationId xmlns:a16="http://schemas.microsoft.com/office/drawing/2014/main" id="{C1CAF1F8-5946-69BA-99C6-C14060497BC3}"/>
              </a:ext>
            </a:extLst>
          </p:cNvPr>
          <p:cNvPicPr>
            <a:picLocks noChangeAspect="1"/>
          </p:cNvPicPr>
          <p:nvPr/>
        </p:nvPicPr>
        <p:blipFill>
          <a:blip r:embed="rId2"/>
          <a:stretch>
            <a:fillRect/>
          </a:stretch>
        </p:blipFill>
        <p:spPr>
          <a:xfrm>
            <a:off x="6537363" y="1690701"/>
            <a:ext cx="4146474" cy="4219604"/>
          </a:xfrm>
          <a:prstGeom prst="rect">
            <a:avLst/>
          </a:prstGeom>
        </p:spPr>
      </p:pic>
    </p:spTree>
    <p:extLst>
      <p:ext uri="{BB962C8B-B14F-4D97-AF65-F5344CB8AC3E}">
        <p14:creationId xmlns:p14="http://schemas.microsoft.com/office/powerpoint/2010/main" val="42000939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D8C65-FD7E-FBAF-47FC-DE2D12479E51}"/>
              </a:ext>
            </a:extLst>
          </p:cNvPr>
          <p:cNvSpPr>
            <a:spLocks noGrp="1"/>
          </p:cNvSpPr>
          <p:nvPr>
            <p:ph type="title"/>
          </p:nvPr>
        </p:nvSpPr>
        <p:spPr/>
        <p:txBody>
          <a:bodyPr/>
          <a:lstStyle/>
          <a:p>
            <a:r>
              <a:rPr lang="en-US" dirty="0"/>
              <a:t>Synthetic Hyetograph</a:t>
            </a:r>
          </a:p>
        </p:txBody>
      </p:sp>
      <p:pic>
        <p:nvPicPr>
          <p:cNvPr id="4" name="Picture 3">
            <a:extLst>
              <a:ext uri="{FF2B5EF4-FFF2-40B4-BE49-F238E27FC236}">
                <a16:creationId xmlns:a16="http://schemas.microsoft.com/office/drawing/2014/main" id="{70DC670E-A406-74B1-E9A9-911710A440DD}"/>
              </a:ext>
            </a:extLst>
          </p:cNvPr>
          <p:cNvPicPr>
            <a:picLocks noChangeAspect="1"/>
          </p:cNvPicPr>
          <p:nvPr/>
        </p:nvPicPr>
        <p:blipFill>
          <a:blip r:embed="rId2"/>
          <a:stretch>
            <a:fillRect/>
          </a:stretch>
        </p:blipFill>
        <p:spPr>
          <a:xfrm>
            <a:off x="6564942" y="562333"/>
            <a:ext cx="5514286" cy="5733333"/>
          </a:xfrm>
          <a:prstGeom prst="rect">
            <a:avLst/>
          </a:prstGeom>
        </p:spPr>
      </p:pic>
      <p:pic>
        <p:nvPicPr>
          <p:cNvPr id="6" name="Picture 5">
            <a:extLst>
              <a:ext uri="{FF2B5EF4-FFF2-40B4-BE49-F238E27FC236}">
                <a16:creationId xmlns:a16="http://schemas.microsoft.com/office/drawing/2014/main" id="{35F4560B-A6F3-E58C-4519-3634AFF64FCE}"/>
              </a:ext>
            </a:extLst>
          </p:cNvPr>
          <p:cNvPicPr>
            <a:picLocks noChangeAspect="1"/>
          </p:cNvPicPr>
          <p:nvPr/>
        </p:nvPicPr>
        <p:blipFill>
          <a:blip r:embed="rId3"/>
          <a:stretch>
            <a:fillRect/>
          </a:stretch>
        </p:blipFill>
        <p:spPr>
          <a:xfrm>
            <a:off x="1732744" y="1506527"/>
            <a:ext cx="4260882" cy="4454221"/>
          </a:xfrm>
          <a:prstGeom prst="rect">
            <a:avLst/>
          </a:prstGeom>
        </p:spPr>
      </p:pic>
      <p:sp>
        <p:nvSpPr>
          <p:cNvPr id="3" name="Slide Number Placeholder 2">
            <a:extLst>
              <a:ext uri="{FF2B5EF4-FFF2-40B4-BE49-F238E27FC236}">
                <a16:creationId xmlns:a16="http://schemas.microsoft.com/office/drawing/2014/main" id="{49B52C1F-7ADB-9E73-19E7-2FA8A5523A48}"/>
              </a:ext>
            </a:extLst>
          </p:cNvPr>
          <p:cNvSpPr>
            <a:spLocks noGrp="1"/>
          </p:cNvSpPr>
          <p:nvPr>
            <p:ph type="sldNum" sz="quarter" idx="12"/>
          </p:nvPr>
        </p:nvSpPr>
        <p:spPr/>
        <p:txBody>
          <a:bodyPr/>
          <a:lstStyle/>
          <a:p>
            <a:fld id="{5F6E19EC-C981-4348-A588-FAD292F64A47}" type="slidenum">
              <a:rPr lang="en-US" smtClean="0"/>
              <a:t>43</a:t>
            </a:fld>
            <a:endParaRPr lang="en-US"/>
          </a:p>
        </p:txBody>
      </p:sp>
    </p:spTree>
    <p:extLst>
      <p:ext uri="{BB962C8B-B14F-4D97-AF65-F5344CB8AC3E}">
        <p14:creationId xmlns:p14="http://schemas.microsoft.com/office/powerpoint/2010/main" val="26393507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FDB25-FE03-0C8C-A49F-C6147FF2E857}"/>
              </a:ext>
            </a:extLst>
          </p:cNvPr>
          <p:cNvSpPr>
            <a:spLocks noGrp="1"/>
          </p:cNvSpPr>
          <p:nvPr>
            <p:ph type="title"/>
          </p:nvPr>
        </p:nvSpPr>
        <p:spPr/>
        <p:txBody>
          <a:bodyPr/>
          <a:lstStyle/>
          <a:p>
            <a:r>
              <a:rPr lang="en-US" dirty="0"/>
              <a:t>Limitations of Frequency Storm</a:t>
            </a:r>
          </a:p>
        </p:txBody>
      </p:sp>
      <p:pic>
        <p:nvPicPr>
          <p:cNvPr id="3" name="Picture 2">
            <a:extLst>
              <a:ext uri="{FF2B5EF4-FFF2-40B4-BE49-F238E27FC236}">
                <a16:creationId xmlns:a16="http://schemas.microsoft.com/office/drawing/2014/main" id="{CA4F6020-ECB2-BAEB-5213-9A111FA9DCC6}"/>
              </a:ext>
            </a:extLst>
          </p:cNvPr>
          <p:cNvPicPr>
            <a:picLocks noChangeAspect="1"/>
          </p:cNvPicPr>
          <p:nvPr/>
        </p:nvPicPr>
        <p:blipFill>
          <a:blip r:embed="rId3"/>
          <a:stretch>
            <a:fillRect/>
          </a:stretch>
        </p:blipFill>
        <p:spPr>
          <a:xfrm>
            <a:off x="1403926" y="1857268"/>
            <a:ext cx="8941955" cy="4635607"/>
          </a:xfrm>
          <a:prstGeom prst="rect">
            <a:avLst/>
          </a:prstGeom>
        </p:spPr>
      </p:pic>
      <p:sp>
        <p:nvSpPr>
          <p:cNvPr id="4" name="TextBox 3">
            <a:extLst>
              <a:ext uri="{FF2B5EF4-FFF2-40B4-BE49-F238E27FC236}">
                <a16:creationId xmlns:a16="http://schemas.microsoft.com/office/drawing/2014/main" id="{7CFEB8F4-CC18-CB8B-58D9-5FEEA3DCB5B9}"/>
              </a:ext>
            </a:extLst>
          </p:cNvPr>
          <p:cNvSpPr txBox="1"/>
          <p:nvPr/>
        </p:nvSpPr>
        <p:spPr>
          <a:xfrm>
            <a:off x="2774335" y="1961202"/>
            <a:ext cx="5876818"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Example: Cedar Rapids, IA</a:t>
            </a:r>
          </a:p>
        </p:txBody>
      </p:sp>
      <p:sp>
        <p:nvSpPr>
          <p:cNvPr id="5" name="TextBox 4">
            <a:extLst>
              <a:ext uri="{FF2B5EF4-FFF2-40B4-BE49-F238E27FC236}">
                <a16:creationId xmlns:a16="http://schemas.microsoft.com/office/drawing/2014/main" id="{DC463694-376B-9F97-EB04-5EF545435479}"/>
              </a:ext>
            </a:extLst>
          </p:cNvPr>
          <p:cNvSpPr txBox="1"/>
          <p:nvPr/>
        </p:nvSpPr>
        <p:spPr>
          <a:xfrm>
            <a:off x="10214226" y="3656074"/>
            <a:ext cx="1719156"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Aug 2009</a:t>
            </a:r>
          </a:p>
        </p:txBody>
      </p:sp>
      <p:sp>
        <p:nvSpPr>
          <p:cNvPr id="6" name="TextBox 5">
            <a:extLst>
              <a:ext uri="{FF2B5EF4-FFF2-40B4-BE49-F238E27FC236}">
                <a16:creationId xmlns:a16="http://schemas.microsoft.com/office/drawing/2014/main" id="{EE442A10-7D28-ADA5-C92F-84F760AC8D59}"/>
              </a:ext>
            </a:extLst>
          </p:cNvPr>
          <p:cNvSpPr txBox="1"/>
          <p:nvPr/>
        </p:nvSpPr>
        <p:spPr>
          <a:xfrm>
            <a:off x="10214226" y="4175071"/>
            <a:ext cx="1571374"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Aug 2016</a:t>
            </a:r>
          </a:p>
        </p:txBody>
      </p:sp>
      <p:sp>
        <p:nvSpPr>
          <p:cNvPr id="9" name="Oval 8">
            <a:extLst>
              <a:ext uri="{FF2B5EF4-FFF2-40B4-BE49-F238E27FC236}">
                <a16:creationId xmlns:a16="http://schemas.microsoft.com/office/drawing/2014/main" id="{89B8FE56-ABAC-9AF7-D5DA-EFF21AEEE9C2}"/>
              </a:ext>
            </a:extLst>
          </p:cNvPr>
          <p:cNvSpPr/>
          <p:nvPr/>
        </p:nvSpPr>
        <p:spPr>
          <a:xfrm>
            <a:off x="8549553" y="3656074"/>
            <a:ext cx="640629" cy="518997"/>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31B221F0-B96F-88C3-EBA1-B6C35B129960}"/>
              </a:ext>
            </a:extLst>
          </p:cNvPr>
          <p:cNvSpPr/>
          <p:nvPr/>
        </p:nvSpPr>
        <p:spPr>
          <a:xfrm>
            <a:off x="4848133" y="4315682"/>
            <a:ext cx="640629" cy="518997"/>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EA4F1FAC-FEAD-B9D9-BE73-D5D63FFE3437}"/>
              </a:ext>
            </a:extLst>
          </p:cNvPr>
          <p:cNvSpPr>
            <a:spLocks noGrp="1"/>
          </p:cNvSpPr>
          <p:nvPr>
            <p:ph type="sldNum" sz="quarter" idx="12"/>
          </p:nvPr>
        </p:nvSpPr>
        <p:spPr/>
        <p:txBody>
          <a:bodyPr/>
          <a:lstStyle/>
          <a:p>
            <a:fld id="{5F6E19EC-C981-4348-A588-FAD292F64A47}" type="slidenum">
              <a:rPr lang="en-US" smtClean="0"/>
              <a:t>44</a:t>
            </a:fld>
            <a:endParaRPr lang="en-US"/>
          </a:p>
        </p:txBody>
      </p:sp>
    </p:spTree>
    <p:extLst>
      <p:ext uri="{BB962C8B-B14F-4D97-AF65-F5344CB8AC3E}">
        <p14:creationId xmlns:p14="http://schemas.microsoft.com/office/powerpoint/2010/main" val="6869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animBg="1"/>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Hypothetical Storm Method</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E586CAB4-E65F-1CD3-2CF8-53A65AE97BCD}"/>
              </a:ext>
            </a:extLst>
          </p:cNvPr>
          <p:cNvSpPr>
            <a:spLocks noGrp="1"/>
          </p:cNvSpPr>
          <p:nvPr>
            <p:ph type="sldNum" sz="quarter" idx="12"/>
          </p:nvPr>
        </p:nvSpPr>
        <p:spPr/>
        <p:txBody>
          <a:bodyPr/>
          <a:lstStyle/>
          <a:p>
            <a:fld id="{5F6E19EC-C981-4348-A588-FAD292F64A47}" type="slidenum">
              <a:rPr lang="en-US" smtClean="0"/>
              <a:t>45</a:t>
            </a:fld>
            <a:endParaRPr lang="en-US"/>
          </a:p>
        </p:txBody>
      </p:sp>
      <p:pic>
        <p:nvPicPr>
          <p:cNvPr id="6" name="Picture 5">
            <a:extLst>
              <a:ext uri="{FF2B5EF4-FFF2-40B4-BE49-F238E27FC236}">
                <a16:creationId xmlns:a16="http://schemas.microsoft.com/office/drawing/2014/main" id="{15DFB0DE-9F95-4920-7DAE-A682F4FA9A57}"/>
              </a:ext>
            </a:extLst>
          </p:cNvPr>
          <p:cNvPicPr>
            <a:picLocks noChangeAspect="1"/>
          </p:cNvPicPr>
          <p:nvPr/>
        </p:nvPicPr>
        <p:blipFill>
          <a:blip r:embed="rId2"/>
          <a:stretch>
            <a:fillRect/>
          </a:stretch>
        </p:blipFill>
        <p:spPr>
          <a:xfrm>
            <a:off x="3709464" y="464677"/>
            <a:ext cx="4760371" cy="2965146"/>
          </a:xfrm>
          <a:prstGeom prst="rect">
            <a:avLst/>
          </a:prstGeom>
        </p:spPr>
      </p:pic>
    </p:spTree>
    <p:extLst>
      <p:ext uri="{BB962C8B-B14F-4D97-AF65-F5344CB8AC3E}">
        <p14:creationId xmlns:p14="http://schemas.microsoft.com/office/powerpoint/2010/main" val="8240961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Hypothetical Storm Method</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Precipitation method in the meteorologic model</a:t>
            </a:r>
          </a:p>
          <a:p>
            <a:r>
              <a:rPr lang="en-US" dirty="0"/>
              <a:t>3 sub-methods:</a:t>
            </a:r>
          </a:p>
          <a:p>
            <a:pPr lvl="1"/>
            <a:r>
              <a:rPr lang="en-US" dirty="0"/>
              <a:t>Area-Dependent Pattern</a:t>
            </a:r>
          </a:p>
          <a:p>
            <a:pPr lvl="1"/>
            <a:r>
              <a:rPr lang="en-US" dirty="0"/>
              <a:t>SCS Storm</a:t>
            </a:r>
          </a:p>
          <a:p>
            <a:pPr lvl="1"/>
            <a:r>
              <a:rPr lang="en-US" dirty="0">
                <a:solidFill>
                  <a:srgbClr val="C00000"/>
                </a:solidFill>
              </a:rPr>
              <a:t>User-Specified Pattern</a:t>
            </a:r>
          </a:p>
          <a:p>
            <a:r>
              <a:rPr lang="en-US" dirty="0"/>
              <a:t>Creates a synthetic storm based on a single duration</a:t>
            </a:r>
          </a:p>
          <a:p>
            <a:r>
              <a:rPr lang="en-US" dirty="0"/>
              <a:t>Assumes you choose the right duration for AEP neutrality</a:t>
            </a:r>
          </a:p>
        </p:txBody>
      </p:sp>
      <p:sp>
        <p:nvSpPr>
          <p:cNvPr id="4" name="Slide Number Placeholder 3">
            <a:extLst>
              <a:ext uri="{FF2B5EF4-FFF2-40B4-BE49-F238E27FC236}">
                <a16:creationId xmlns:a16="http://schemas.microsoft.com/office/drawing/2014/main" id="{711EF7F2-81B5-672F-3354-EB1A81321AB8}"/>
              </a:ext>
            </a:extLst>
          </p:cNvPr>
          <p:cNvSpPr>
            <a:spLocks noGrp="1"/>
          </p:cNvSpPr>
          <p:nvPr>
            <p:ph type="sldNum" sz="quarter" idx="12"/>
          </p:nvPr>
        </p:nvSpPr>
        <p:spPr/>
        <p:txBody>
          <a:bodyPr/>
          <a:lstStyle/>
          <a:p>
            <a:fld id="{5F6E19EC-C981-4348-A588-FAD292F64A47}" type="slidenum">
              <a:rPr lang="en-US" smtClean="0"/>
              <a:t>46</a:t>
            </a:fld>
            <a:endParaRPr lang="en-US"/>
          </a:p>
        </p:txBody>
      </p:sp>
    </p:spTree>
    <p:extLst>
      <p:ext uri="{BB962C8B-B14F-4D97-AF65-F5344CB8AC3E}">
        <p14:creationId xmlns:p14="http://schemas.microsoft.com/office/powerpoint/2010/main" val="16889022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699E0-50B5-F524-2ADD-C832496F2BB0}"/>
              </a:ext>
            </a:extLst>
          </p:cNvPr>
          <p:cNvSpPr>
            <a:spLocks noGrp="1"/>
          </p:cNvSpPr>
          <p:nvPr>
            <p:ph type="title"/>
          </p:nvPr>
        </p:nvSpPr>
        <p:spPr/>
        <p:txBody>
          <a:bodyPr/>
          <a:lstStyle/>
          <a:p>
            <a:r>
              <a:rPr lang="en-US" dirty="0"/>
              <a:t>Hypothetical Storm Data</a:t>
            </a:r>
          </a:p>
        </p:txBody>
      </p:sp>
      <p:pic>
        <p:nvPicPr>
          <p:cNvPr id="10" name="Picture 9">
            <a:extLst>
              <a:ext uri="{FF2B5EF4-FFF2-40B4-BE49-F238E27FC236}">
                <a16:creationId xmlns:a16="http://schemas.microsoft.com/office/drawing/2014/main" id="{347A341B-9653-6BFC-B85B-B1F6DCEA6315}"/>
              </a:ext>
            </a:extLst>
          </p:cNvPr>
          <p:cNvPicPr>
            <a:picLocks noChangeAspect="1"/>
          </p:cNvPicPr>
          <p:nvPr/>
        </p:nvPicPr>
        <p:blipFill>
          <a:blip r:embed="rId2"/>
          <a:stretch>
            <a:fillRect/>
          </a:stretch>
        </p:blipFill>
        <p:spPr>
          <a:xfrm>
            <a:off x="1066800" y="1596117"/>
            <a:ext cx="10058400" cy="674122"/>
          </a:xfrm>
          <a:prstGeom prst="rect">
            <a:avLst/>
          </a:prstGeom>
        </p:spPr>
      </p:pic>
      <p:pic>
        <p:nvPicPr>
          <p:cNvPr id="11" name="Picture 10">
            <a:extLst>
              <a:ext uri="{FF2B5EF4-FFF2-40B4-BE49-F238E27FC236}">
                <a16:creationId xmlns:a16="http://schemas.microsoft.com/office/drawing/2014/main" id="{7AFF50B8-8AAD-4DA8-1E1E-8F3440567D2A}"/>
              </a:ext>
            </a:extLst>
          </p:cNvPr>
          <p:cNvPicPr>
            <a:picLocks noChangeAspect="1"/>
          </p:cNvPicPr>
          <p:nvPr/>
        </p:nvPicPr>
        <p:blipFill>
          <a:blip r:embed="rId3"/>
          <a:stretch>
            <a:fillRect/>
          </a:stretch>
        </p:blipFill>
        <p:spPr>
          <a:xfrm>
            <a:off x="1066800" y="2287117"/>
            <a:ext cx="10058400" cy="2889119"/>
          </a:xfrm>
          <a:prstGeom prst="rect">
            <a:avLst/>
          </a:prstGeom>
        </p:spPr>
      </p:pic>
      <p:sp>
        <p:nvSpPr>
          <p:cNvPr id="7" name="Rectangle 6">
            <a:extLst>
              <a:ext uri="{FF2B5EF4-FFF2-40B4-BE49-F238E27FC236}">
                <a16:creationId xmlns:a16="http://schemas.microsoft.com/office/drawing/2014/main" id="{2FA96D8D-44F4-D958-4B91-BCA30B589CA9}"/>
              </a:ext>
            </a:extLst>
          </p:cNvPr>
          <p:cNvSpPr/>
          <p:nvPr/>
        </p:nvSpPr>
        <p:spPr>
          <a:xfrm>
            <a:off x="1066800" y="3731676"/>
            <a:ext cx="1447800" cy="332793"/>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8EF988B-C868-A5E2-930A-51FC0EE1B127}"/>
              </a:ext>
            </a:extLst>
          </p:cNvPr>
          <p:cNvSpPr/>
          <p:nvPr/>
        </p:nvSpPr>
        <p:spPr>
          <a:xfrm>
            <a:off x="7296149" y="3731676"/>
            <a:ext cx="971551" cy="402174"/>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9D75082-10D1-69C0-708F-0547C2BE26C1}"/>
              </a:ext>
            </a:extLst>
          </p:cNvPr>
          <p:cNvSpPr txBox="1"/>
          <p:nvPr/>
        </p:nvSpPr>
        <p:spPr>
          <a:xfrm>
            <a:off x="2738919" y="5193114"/>
            <a:ext cx="5876818" cy="400110"/>
          </a:xfrm>
          <a:prstGeom prst="rect">
            <a:avLst/>
          </a:prstGeom>
          <a:noFill/>
        </p:spPr>
        <p:txBody>
          <a:bodyPr wrap="square" rtlCol="0">
            <a:spAutoFit/>
          </a:bodyP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One duration, one depth</a:t>
            </a:r>
          </a:p>
        </p:txBody>
      </p:sp>
      <p:sp>
        <p:nvSpPr>
          <p:cNvPr id="4" name="Slide Number Placeholder 3">
            <a:extLst>
              <a:ext uri="{FF2B5EF4-FFF2-40B4-BE49-F238E27FC236}">
                <a16:creationId xmlns:a16="http://schemas.microsoft.com/office/drawing/2014/main" id="{6E155980-D29D-37BD-2EB5-F6820925A27F}"/>
              </a:ext>
            </a:extLst>
          </p:cNvPr>
          <p:cNvSpPr>
            <a:spLocks noGrp="1"/>
          </p:cNvSpPr>
          <p:nvPr>
            <p:ph type="sldNum" sz="quarter" idx="12"/>
          </p:nvPr>
        </p:nvSpPr>
        <p:spPr/>
        <p:txBody>
          <a:bodyPr/>
          <a:lstStyle/>
          <a:p>
            <a:fld id="{5F6E19EC-C981-4348-A588-FAD292F64A47}" type="slidenum">
              <a:rPr lang="en-US" smtClean="0"/>
              <a:t>47</a:t>
            </a:fld>
            <a:endParaRPr lang="en-US"/>
          </a:p>
        </p:txBody>
      </p:sp>
    </p:spTree>
    <p:extLst>
      <p:ext uri="{BB962C8B-B14F-4D97-AF65-F5344CB8AC3E}">
        <p14:creationId xmlns:p14="http://schemas.microsoft.com/office/powerpoint/2010/main" val="16587995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761B2-7140-A1CD-2E56-30546D25BE27}"/>
              </a:ext>
            </a:extLst>
          </p:cNvPr>
          <p:cNvSpPr>
            <a:spLocks noGrp="1"/>
          </p:cNvSpPr>
          <p:nvPr>
            <p:ph type="title"/>
          </p:nvPr>
        </p:nvSpPr>
        <p:spPr/>
        <p:txBody>
          <a:bodyPr/>
          <a:lstStyle/>
          <a:p>
            <a:r>
              <a:rPr lang="en-US" dirty="0"/>
              <a:t>Area-Dependent Pattern</a:t>
            </a:r>
          </a:p>
        </p:txBody>
      </p:sp>
      <p:sp>
        <p:nvSpPr>
          <p:cNvPr id="3" name="Content Placeholder 2">
            <a:extLst>
              <a:ext uri="{FF2B5EF4-FFF2-40B4-BE49-F238E27FC236}">
                <a16:creationId xmlns:a16="http://schemas.microsoft.com/office/drawing/2014/main" id="{D13E8AC9-F1F0-E5C2-978C-7820506D3537}"/>
              </a:ext>
            </a:extLst>
          </p:cNvPr>
          <p:cNvSpPr>
            <a:spLocks noGrp="1"/>
          </p:cNvSpPr>
          <p:nvPr>
            <p:ph idx="1"/>
          </p:nvPr>
        </p:nvSpPr>
        <p:spPr/>
        <p:txBody>
          <a:bodyPr/>
          <a:lstStyle/>
          <a:p>
            <a:r>
              <a:rPr lang="en-US" dirty="0"/>
              <a:t>Meant to be used with the Depth-Area Analysis</a:t>
            </a:r>
          </a:p>
          <a:p>
            <a:r>
              <a:rPr lang="en-US" dirty="0"/>
              <a:t>Vary time pattern with storm area</a:t>
            </a:r>
          </a:p>
          <a:p>
            <a:r>
              <a:rPr lang="en-US" dirty="0"/>
              <a:t>Advanced method</a:t>
            </a:r>
          </a:p>
        </p:txBody>
      </p:sp>
      <p:pic>
        <p:nvPicPr>
          <p:cNvPr id="5" name="Picture 4">
            <a:extLst>
              <a:ext uri="{FF2B5EF4-FFF2-40B4-BE49-F238E27FC236}">
                <a16:creationId xmlns:a16="http://schemas.microsoft.com/office/drawing/2014/main" id="{53E071EF-7801-768C-889E-56AD2DCA7C6A}"/>
              </a:ext>
            </a:extLst>
          </p:cNvPr>
          <p:cNvPicPr>
            <a:picLocks noChangeAspect="1"/>
          </p:cNvPicPr>
          <p:nvPr/>
        </p:nvPicPr>
        <p:blipFill>
          <a:blip r:embed="rId2"/>
          <a:stretch>
            <a:fillRect/>
          </a:stretch>
        </p:blipFill>
        <p:spPr>
          <a:xfrm>
            <a:off x="4538249" y="3002590"/>
            <a:ext cx="6930310" cy="3174373"/>
          </a:xfrm>
          <a:prstGeom prst="rect">
            <a:avLst/>
          </a:prstGeom>
        </p:spPr>
      </p:pic>
      <p:sp>
        <p:nvSpPr>
          <p:cNvPr id="4" name="Slide Number Placeholder 3">
            <a:extLst>
              <a:ext uri="{FF2B5EF4-FFF2-40B4-BE49-F238E27FC236}">
                <a16:creationId xmlns:a16="http://schemas.microsoft.com/office/drawing/2014/main" id="{5E4A2B4F-7AFE-6C91-6C8D-042C1CBD5AD7}"/>
              </a:ext>
            </a:extLst>
          </p:cNvPr>
          <p:cNvSpPr>
            <a:spLocks noGrp="1"/>
          </p:cNvSpPr>
          <p:nvPr>
            <p:ph type="sldNum" sz="quarter" idx="12"/>
          </p:nvPr>
        </p:nvSpPr>
        <p:spPr/>
        <p:txBody>
          <a:bodyPr/>
          <a:lstStyle/>
          <a:p>
            <a:fld id="{5F6E19EC-C981-4348-A588-FAD292F64A47}" type="slidenum">
              <a:rPr lang="en-US" smtClean="0"/>
              <a:t>48</a:t>
            </a:fld>
            <a:endParaRPr lang="en-US"/>
          </a:p>
        </p:txBody>
      </p:sp>
    </p:spTree>
    <p:extLst>
      <p:ext uri="{BB962C8B-B14F-4D97-AF65-F5344CB8AC3E}">
        <p14:creationId xmlns:p14="http://schemas.microsoft.com/office/powerpoint/2010/main" val="37110232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CE2FA-861B-123F-FF75-3BBA1B22C801}"/>
              </a:ext>
            </a:extLst>
          </p:cNvPr>
          <p:cNvSpPr>
            <a:spLocks noGrp="1"/>
          </p:cNvSpPr>
          <p:nvPr>
            <p:ph type="title"/>
          </p:nvPr>
        </p:nvSpPr>
        <p:spPr/>
        <p:txBody>
          <a:bodyPr/>
          <a:lstStyle/>
          <a:p>
            <a:r>
              <a:rPr lang="en-US" dirty="0"/>
              <a:t>SCS Storm</a:t>
            </a:r>
          </a:p>
        </p:txBody>
      </p:sp>
      <p:pic>
        <p:nvPicPr>
          <p:cNvPr id="7" name="Content Placeholder 6" descr="Diagram, histogram&#10;&#10;Description automatically generated">
            <a:extLst>
              <a:ext uri="{FF2B5EF4-FFF2-40B4-BE49-F238E27FC236}">
                <a16:creationId xmlns:a16="http://schemas.microsoft.com/office/drawing/2014/main" id="{4E069409-0594-FC1B-D28A-732F97532A6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426712" y="2471074"/>
            <a:ext cx="3772426" cy="2934109"/>
          </a:xfrm>
        </p:spPr>
      </p:pic>
      <p:pic>
        <p:nvPicPr>
          <p:cNvPr id="13" name="Picture 12" descr="Map&#10;&#10;Description automatically generated">
            <a:extLst>
              <a:ext uri="{FF2B5EF4-FFF2-40B4-BE49-F238E27FC236}">
                <a16:creationId xmlns:a16="http://schemas.microsoft.com/office/drawing/2014/main" id="{C7F8A48B-8644-9B92-29EE-023A230C08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9648" y="2021297"/>
            <a:ext cx="5049649" cy="3571022"/>
          </a:xfrm>
          <a:prstGeom prst="rect">
            <a:avLst/>
          </a:prstGeom>
        </p:spPr>
      </p:pic>
      <p:sp>
        <p:nvSpPr>
          <p:cNvPr id="3" name="Slide Number Placeholder 2">
            <a:extLst>
              <a:ext uri="{FF2B5EF4-FFF2-40B4-BE49-F238E27FC236}">
                <a16:creationId xmlns:a16="http://schemas.microsoft.com/office/drawing/2014/main" id="{C13422EC-761C-5EEF-A5DE-E9B64E1379B8}"/>
              </a:ext>
            </a:extLst>
          </p:cNvPr>
          <p:cNvSpPr>
            <a:spLocks noGrp="1"/>
          </p:cNvSpPr>
          <p:nvPr>
            <p:ph type="sldNum" sz="quarter" idx="12"/>
          </p:nvPr>
        </p:nvSpPr>
        <p:spPr/>
        <p:txBody>
          <a:bodyPr/>
          <a:lstStyle/>
          <a:p>
            <a:fld id="{5F6E19EC-C981-4348-A588-FAD292F64A47}" type="slidenum">
              <a:rPr lang="en-US" smtClean="0"/>
              <a:t>49</a:t>
            </a:fld>
            <a:endParaRPr lang="en-US"/>
          </a:p>
        </p:txBody>
      </p:sp>
    </p:spTree>
    <p:extLst>
      <p:ext uri="{BB962C8B-B14F-4D97-AF65-F5344CB8AC3E}">
        <p14:creationId xmlns:p14="http://schemas.microsoft.com/office/powerpoint/2010/main" val="4286213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Hypothetical Storms</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a:xfrm>
            <a:off x="838200" y="1825625"/>
            <a:ext cx="5257800" cy="4351338"/>
          </a:xfrm>
        </p:spPr>
        <p:txBody>
          <a:bodyPr/>
          <a:lstStyle/>
          <a:p>
            <a:r>
              <a:rPr lang="en-US" dirty="0"/>
              <a:t>Idealized precipitation events used for design or risk analysis</a:t>
            </a:r>
          </a:p>
          <a:p>
            <a:r>
              <a:rPr lang="en-US" dirty="0"/>
              <a:t>Simplified versions of real storms with desirable properties</a:t>
            </a:r>
          </a:p>
        </p:txBody>
      </p:sp>
      <p:pic>
        <p:nvPicPr>
          <p:cNvPr id="3" name="Picture 2">
            <a:extLst>
              <a:ext uri="{FF2B5EF4-FFF2-40B4-BE49-F238E27FC236}">
                <a16:creationId xmlns:a16="http://schemas.microsoft.com/office/drawing/2014/main" id="{17494190-DAD1-66D9-023B-C48CD11AF15A}"/>
              </a:ext>
            </a:extLst>
          </p:cNvPr>
          <p:cNvPicPr>
            <a:picLocks noChangeAspect="1"/>
          </p:cNvPicPr>
          <p:nvPr/>
        </p:nvPicPr>
        <p:blipFill>
          <a:blip r:embed="rId3"/>
          <a:stretch>
            <a:fillRect/>
          </a:stretch>
        </p:blipFill>
        <p:spPr>
          <a:xfrm>
            <a:off x="6096000" y="2077263"/>
            <a:ext cx="5935618" cy="3848062"/>
          </a:xfrm>
          <a:prstGeom prst="rect">
            <a:avLst/>
          </a:prstGeom>
        </p:spPr>
      </p:pic>
      <p:sp>
        <p:nvSpPr>
          <p:cNvPr id="2" name="Slide Number Placeholder 1">
            <a:extLst>
              <a:ext uri="{FF2B5EF4-FFF2-40B4-BE49-F238E27FC236}">
                <a16:creationId xmlns:a16="http://schemas.microsoft.com/office/drawing/2014/main" id="{FB0B516A-7ADF-D11D-7818-6FF849927E52}"/>
              </a:ext>
            </a:extLst>
          </p:cNvPr>
          <p:cNvSpPr>
            <a:spLocks noGrp="1"/>
          </p:cNvSpPr>
          <p:nvPr>
            <p:ph type="sldNum" sz="quarter" idx="12"/>
          </p:nvPr>
        </p:nvSpPr>
        <p:spPr/>
        <p:txBody>
          <a:bodyPr/>
          <a:lstStyle/>
          <a:p>
            <a:fld id="{5F6E19EC-C981-4348-A588-FAD292F64A47}" type="slidenum">
              <a:rPr lang="en-US" smtClean="0"/>
              <a:t>5</a:t>
            </a:fld>
            <a:endParaRPr lang="en-US"/>
          </a:p>
        </p:txBody>
      </p:sp>
    </p:spTree>
    <p:extLst>
      <p:ext uri="{BB962C8B-B14F-4D97-AF65-F5344CB8AC3E}">
        <p14:creationId xmlns:p14="http://schemas.microsoft.com/office/powerpoint/2010/main" val="39436447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7A484-47AC-EAD4-ECE1-98EA628D5F37}"/>
              </a:ext>
            </a:extLst>
          </p:cNvPr>
          <p:cNvSpPr>
            <a:spLocks noGrp="1"/>
          </p:cNvSpPr>
          <p:nvPr>
            <p:ph type="title"/>
          </p:nvPr>
        </p:nvSpPr>
        <p:spPr/>
        <p:txBody>
          <a:bodyPr/>
          <a:lstStyle/>
          <a:p>
            <a:r>
              <a:rPr lang="en-US" dirty="0"/>
              <a:t>SCS Storm</a:t>
            </a:r>
          </a:p>
        </p:txBody>
      </p:sp>
      <p:sp>
        <p:nvSpPr>
          <p:cNvPr id="3" name="Content Placeholder 2">
            <a:extLst>
              <a:ext uri="{FF2B5EF4-FFF2-40B4-BE49-F238E27FC236}">
                <a16:creationId xmlns:a16="http://schemas.microsoft.com/office/drawing/2014/main" id="{8DAFC418-4639-C836-553B-99721CDB4484}"/>
              </a:ext>
            </a:extLst>
          </p:cNvPr>
          <p:cNvSpPr>
            <a:spLocks noGrp="1"/>
          </p:cNvSpPr>
          <p:nvPr>
            <p:ph idx="1"/>
          </p:nvPr>
        </p:nvSpPr>
        <p:spPr/>
        <p:txBody>
          <a:bodyPr/>
          <a:lstStyle/>
          <a:p>
            <a:r>
              <a:rPr lang="en-US" dirty="0"/>
              <a:t>Very simple design storm approach</a:t>
            </a:r>
          </a:p>
          <a:p>
            <a:r>
              <a:rPr lang="en-US" dirty="0"/>
              <a:t>Always 24-hour storms</a:t>
            </a:r>
          </a:p>
        </p:txBody>
      </p:sp>
      <p:pic>
        <p:nvPicPr>
          <p:cNvPr id="5" name="Picture 4">
            <a:extLst>
              <a:ext uri="{FF2B5EF4-FFF2-40B4-BE49-F238E27FC236}">
                <a16:creationId xmlns:a16="http://schemas.microsoft.com/office/drawing/2014/main" id="{639915E3-9196-2994-28EB-046169583C98}"/>
              </a:ext>
            </a:extLst>
          </p:cNvPr>
          <p:cNvPicPr>
            <a:picLocks noChangeAspect="1"/>
          </p:cNvPicPr>
          <p:nvPr/>
        </p:nvPicPr>
        <p:blipFill>
          <a:blip r:embed="rId3"/>
          <a:stretch>
            <a:fillRect/>
          </a:stretch>
        </p:blipFill>
        <p:spPr>
          <a:xfrm>
            <a:off x="6330152" y="2385682"/>
            <a:ext cx="5486400" cy="1659348"/>
          </a:xfrm>
          <a:prstGeom prst="rect">
            <a:avLst/>
          </a:prstGeom>
        </p:spPr>
      </p:pic>
      <p:pic>
        <p:nvPicPr>
          <p:cNvPr id="7" name="Picture 6">
            <a:extLst>
              <a:ext uri="{FF2B5EF4-FFF2-40B4-BE49-F238E27FC236}">
                <a16:creationId xmlns:a16="http://schemas.microsoft.com/office/drawing/2014/main" id="{2C3E3F27-34C8-D2EA-CD3B-1BFBE0FC8D45}"/>
              </a:ext>
            </a:extLst>
          </p:cNvPr>
          <p:cNvPicPr>
            <a:picLocks noChangeAspect="1"/>
          </p:cNvPicPr>
          <p:nvPr/>
        </p:nvPicPr>
        <p:blipFill>
          <a:blip r:embed="rId4"/>
          <a:stretch>
            <a:fillRect/>
          </a:stretch>
        </p:blipFill>
        <p:spPr>
          <a:xfrm>
            <a:off x="6330152" y="4390305"/>
            <a:ext cx="5486400" cy="2186819"/>
          </a:xfrm>
          <a:prstGeom prst="rect">
            <a:avLst/>
          </a:prstGeom>
        </p:spPr>
      </p:pic>
      <p:sp>
        <p:nvSpPr>
          <p:cNvPr id="8" name="Rectangle 7">
            <a:extLst>
              <a:ext uri="{FF2B5EF4-FFF2-40B4-BE49-F238E27FC236}">
                <a16:creationId xmlns:a16="http://schemas.microsoft.com/office/drawing/2014/main" id="{B17DAEE5-6CA2-02A2-E665-E3E3CD440888}"/>
              </a:ext>
            </a:extLst>
          </p:cNvPr>
          <p:cNvSpPr/>
          <p:nvPr/>
        </p:nvSpPr>
        <p:spPr>
          <a:xfrm>
            <a:off x="6330152" y="3789802"/>
            <a:ext cx="5486400" cy="25522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B7783EC8-1D44-8E2F-6500-F6C613097BE3}"/>
              </a:ext>
            </a:extLst>
          </p:cNvPr>
          <p:cNvSpPr>
            <a:spLocks noGrp="1"/>
          </p:cNvSpPr>
          <p:nvPr>
            <p:ph type="sldNum" sz="quarter" idx="12"/>
          </p:nvPr>
        </p:nvSpPr>
        <p:spPr/>
        <p:txBody>
          <a:bodyPr/>
          <a:lstStyle/>
          <a:p>
            <a:fld id="{5F6E19EC-C981-4348-A588-FAD292F64A47}" type="slidenum">
              <a:rPr lang="en-US" smtClean="0"/>
              <a:t>50</a:t>
            </a:fld>
            <a:endParaRPr lang="en-US"/>
          </a:p>
        </p:txBody>
      </p:sp>
    </p:spTree>
    <p:extLst>
      <p:ext uri="{BB962C8B-B14F-4D97-AF65-F5344CB8AC3E}">
        <p14:creationId xmlns:p14="http://schemas.microsoft.com/office/powerpoint/2010/main" val="33456937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6F210-E575-4D6B-B070-0560CBB07D18}"/>
              </a:ext>
            </a:extLst>
          </p:cNvPr>
          <p:cNvSpPr>
            <a:spLocks noGrp="1"/>
          </p:cNvSpPr>
          <p:nvPr>
            <p:ph type="title"/>
          </p:nvPr>
        </p:nvSpPr>
        <p:spPr/>
        <p:txBody>
          <a:bodyPr/>
          <a:lstStyle/>
          <a:p>
            <a:r>
              <a:rPr lang="en-US" dirty="0"/>
              <a:t>User-Specified Pattern</a:t>
            </a:r>
          </a:p>
        </p:txBody>
      </p:sp>
      <p:sp>
        <p:nvSpPr>
          <p:cNvPr id="3" name="Content Placeholder 2">
            <a:extLst>
              <a:ext uri="{FF2B5EF4-FFF2-40B4-BE49-F238E27FC236}">
                <a16:creationId xmlns:a16="http://schemas.microsoft.com/office/drawing/2014/main" id="{CEE34033-CA5C-6681-0CEF-D40C53248AC2}"/>
              </a:ext>
            </a:extLst>
          </p:cNvPr>
          <p:cNvSpPr>
            <a:spLocks noGrp="1"/>
          </p:cNvSpPr>
          <p:nvPr>
            <p:ph idx="1"/>
          </p:nvPr>
        </p:nvSpPr>
        <p:spPr>
          <a:xfrm>
            <a:off x="838200" y="1825625"/>
            <a:ext cx="4814482" cy="4351338"/>
          </a:xfrm>
        </p:spPr>
        <p:txBody>
          <a:bodyPr/>
          <a:lstStyle/>
          <a:p>
            <a:r>
              <a:rPr lang="en-US" dirty="0"/>
              <a:t>User-defined time pattern</a:t>
            </a:r>
          </a:p>
          <a:p>
            <a:r>
              <a:rPr lang="en-US" dirty="0"/>
              <a:t>Ability to read PF grids</a:t>
            </a:r>
          </a:p>
          <a:p>
            <a:r>
              <a:rPr lang="en-US" dirty="0"/>
              <a:t>Depth-Area Analysis magic</a:t>
            </a:r>
          </a:p>
          <a:p>
            <a:pPr lvl="1"/>
            <a:r>
              <a:rPr lang="en-US" dirty="0"/>
              <a:t>Computes precipitation above each comp. pt.</a:t>
            </a:r>
          </a:p>
          <a:p>
            <a:pPr lvl="1"/>
            <a:r>
              <a:rPr lang="en-US" dirty="0"/>
              <a:t>Gets drainage area</a:t>
            </a:r>
          </a:p>
          <a:p>
            <a:pPr lvl="1"/>
            <a:r>
              <a:rPr lang="en-US" dirty="0"/>
              <a:t>Computes area reduction</a:t>
            </a:r>
          </a:p>
        </p:txBody>
      </p:sp>
      <p:pic>
        <p:nvPicPr>
          <p:cNvPr id="5" name="Picture 4">
            <a:extLst>
              <a:ext uri="{FF2B5EF4-FFF2-40B4-BE49-F238E27FC236}">
                <a16:creationId xmlns:a16="http://schemas.microsoft.com/office/drawing/2014/main" id="{26577A6A-94B8-DF50-DF83-92F0ECE22A78}"/>
              </a:ext>
            </a:extLst>
          </p:cNvPr>
          <p:cNvPicPr>
            <a:picLocks noChangeAspect="1"/>
          </p:cNvPicPr>
          <p:nvPr/>
        </p:nvPicPr>
        <p:blipFill>
          <a:blip r:embed="rId2"/>
          <a:stretch>
            <a:fillRect/>
          </a:stretch>
        </p:blipFill>
        <p:spPr>
          <a:xfrm>
            <a:off x="5652683" y="3280234"/>
            <a:ext cx="6382828" cy="2990556"/>
          </a:xfrm>
          <a:prstGeom prst="rect">
            <a:avLst/>
          </a:prstGeom>
        </p:spPr>
      </p:pic>
      <p:sp>
        <p:nvSpPr>
          <p:cNvPr id="4" name="Slide Number Placeholder 3">
            <a:extLst>
              <a:ext uri="{FF2B5EF4-FFF2-40B4-BE49-F238E27FC236}">
                <a16:creationId xmlns:a16="http://schemas.microsoft.com/office/drawing/2014/main" id="{AC44F0F5-AD45-166B-0B4A-7F24BA35A266}"/>
              </a:ext>
            </a:extLst>
          </p:cNvPr>
          <p:cNvSpPr>
            <a:spLocks noGrp="1"/>
          </p:cNvSpPr>
          <p:nvPr>
            <p:ph type="sldNum" sz="quarter" idx="12"/>
          </p:nvPr>
        </p:nvSpPr>
        <p:spPr/>
        <p:txBody>
          <a:bodyPr/>
          <a:lstStyle/>
          <a:p>
            <a:fld id="{5F6E19EC-C981-4348-A588-FAD292F64A47}" type="slidenum">
              <a:rPr lang="en-US" smtClean="0"/>
              <a:t>51</a:t>
            </a:fld>
            <a:endParaRPr lang="en-US"/>
          </a:p>
        </p:txBody>
      </p:sp>
      <p:pic>
        <p:nvPicPr>
          <p:cNvPr id="7" name="Picture 6">
            <a:extLst>
              <a:ext uri="{FF2B5EF4-FFF2-40B4-BE49-F238E27FC236}">
                <a16:creationId xmlns:a16="http://schemas.microsoft.com/office/drawing/2014/main" id="{15F89707-5D4C-ABED-C6CB-B61C91109274}"/>
              </a:ext>
            </a:extLst>
          </p:cNvPr>
          <p:cNvPicPr>
            <a:picLocks noChangeAspect="1"/>
          </p:cNvPicPr>
          <p:nvPr/>
        </p:nvPicPr>
        <p:blipFill rotWithShape="1">
          <a:blip r:embed="rId3"/>
          <a:srcRect t="1011" b="1985"/>
          <a:stretch/>
        </p:blipFill>
        <p:spPr>
          <a:xfrm>
            <a:off x="7894923" y="84409"/>
            <a:ext cx="2353451" cy="3118360"/>
          </a:xfrm>
          <a:prstGeom prst="rect">
            <a:avLst/>
          </a:prstGeom>
        </p:spPr>
      </p:pic>
      <p:sp>
        <p:nvSpPr>
          <p:cNvPr id="8" name="TextBox 7">
            <a:extLst>
              <a:ext uri="{FF2B5EF4-FFF2-40B4-BE49-F238E27FC236}">
                <a16:creationId xmlns:a16="http://schemas.microsoft.com/office/drawing/2014/main" id="{5F3371C1-239E-40CC-6641-2C4A31D56319}"/>
              </a:ext>
            </a:extLst>
          </p:cNvPr>
          <p:cNvSpPr txBox="1"/>
          <p:nvPr/>
        </p:nvSpPr>
        <p:spPr>
          <a:xfrm>
            <a:off x="7959510" y="1167257"/>
            <a:ext cx="2224276" cy="369332"/>
          </a:xfrm>
          <a:prstGeom prst="rect">
            <a:avLst/>
          </a:prstGeom>
          <a:solidFill>
            <a:srgbClr val="FFFFFF">
              <a:alpha val="50196"/>
            </a:srgbClr>
          </a:solid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Average = 7.50 in</a:t>
            </a:r>
          </a:p>
        </p:txBody>
      </p:sp>
      <p:sp>
        <p:nvSpPr>
          <p:cNvPr id="9" name="Oval 8">
            <a:extLst>
              <a:ext uri="{FF2B5EF4-FFF2-40B4-BE49-F238E27FC236}">
                <a16:creationId xmlns:a16="http://schemas.microsoft.com/office/drawing/2014/main" id="{28EA97FB-4395-98EC-CD6E-191E02617A48}"/>
              </a:ext>
            </a:extLst>
          </p:cNvPr>
          <p:cNvSpPr/>
          <p:nvPr/>
        </p:nvSpPr>
        <p:spPr>
          <a:xfrm>
            <a:off x="8728668" y="2241211"/>
            <a:ext cx="182880"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C49B862-4CE9-795D-67A4-6B50ADEE6440}"/>
              </a:ext>
            </a:extLst>
          </p:cNvPr>
          <p:cNvSpPr txBox="1"/>
          <p:nvPr/>
        </p:nvSpPr>
        <p:spPr>
          <a:xfrm>
            <a:off x="8099608" y="2501556"/>
            <a:ext cx="2013735" cy="338554"/>
          </a:xfrm>
          <a:prstGeom prst="rect">
            <a:avLst/>
          </a:prstGeom>
          <a:solidFill>
            <a:srgbClr val="FFFFFF">
              <a:alpha val="50196"/>
            </a:srgbClr>
          </a:solidFill>
        </p:spPr>
        <p:txBody>
          <a:bodyPr wrap="square" rtlCol="0">
            <a:spAutoFit/>
          </a:bodyPr>
          <a:lstStyle/>
          <a:p>
            <a:pPr algn="ctr"/>
            <a:r>
              <a:rPr lang="en-US" sz="1600" b="1" dirty="0">
                <a:solidFill>
                  <a:srgbClr val="C00000"/>
                </a:solidFill>
                <a:effectLst>
                  <a:outerShdw blurRad="38100" dist="38100" dir="2700000" algn="tl">
                    <a:srgbClr val="000000">
                      <a:alpha val="43137"/>
                    </a:srgbClr>
                  </a:outerShdw>
                </a:effectLst>
                <a:latin typeface="Lato" panose="020F0502020204030203" pitchFamily="34" charset="0"/>
              </a:rPr>
              <a:t>Computation Point</a:t>
            </a:r>
          </a:p>
        </p:txBody>
      </p:sp>
    </p:spTree>
    <p:extLst>
      <p:ext uri="{BB962C8B-B14F-4D97-AF65-F5344CB8AC3E}">
        <p14:creationId xmlns:p14="http://schemas.microsoft.com/office/powerpoint/2010/main" val="31360221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1E11C-9079-9DE5-B584-319E3D5FAD66}"/>
              </a:ext>
            </a:extLst>
          </p:cNvPr>
          <p:cNvSpPr>
            <a:spLocks noGrp="1"/>
          </p:cNvSpPr>
          <p:nvPr>
            <p:ph type="title"/>
          </p:nvPr>
        </p:nvSpPr>
        <p:spPr/>
        <p:txBody>
          <a:bodyPr/>
          <a:lstStyle/>
          <a:p>
            <a:r>
              <a:rPr lang="en-US" dirty="0"/>
              <a:t>Temporal Patterns</a:t>
            </a:r>
          </a:p>
        </p:txBody>
      </p:sp>
      <p:sp>
        <p:nvSpPr>
          <p:cNvPr id="3" name="Content Placeholder 2">
            <a:extLst>
              <a:ext uri="{FF2B5EF4-FFF2-40B4-BE49-F238E27FC236}">
                <a16:creationId xmlns:a16="http://schemas.microsoft.com/office/drawing/2014/main" id="{A8C84CC9-F4E4-F050-2198-317BFC596BE7}"/>
              </a:ext>
            </a:extLst>
          </p:cNvPr>
          <p:cNvSpPr>
            <a:spLocks noGrp="1"/>
          </p:cNvSpPr>
          <p:nvPr>
            <p:ph idx="1"/>
          </p:nvPr>
        </p:nvSpPr>
        <p:spPr/>
        <p:txBody>
          <a:bodyPr/>
          <a:lstStyle/>
          <a:p>
            <a:r>
              <a:rPr lang="en-US" dirty="0"/>
              <a:t>Percentage curve paired data</a:t>
            </a:r>
          </a:p>
          <a:p>
            <a:r>
              <a:rPr lang="en-US" dirty="0"/>
              <a:t>Atlas 14 has data</a:t>
            </a:r>
          </a:p>
          <a:p>
            <a:endParaRPr lang="en-US" dirty="0"/>
          </a:p>
        </p:txBody>
      </p:sp>
      <p:pic>
        <p:nvPicPr>
          <p:cNvPr id="5" name="Picture 4">
            <a:extLst>
              <a:ext uri="{FF2B5EF4-FFF2-40B4-BE49-F238E27FC236}">
                <a16:creationId xmlns:a16="http://schemas.microsoft.com/office/drawing/2014/main" id="{3C157533-33F1-D706-EB3C-3D34086B2DE4}"/>
              </a:ext>
            </a:extLst>
          </p:cNvPr>
          <p:cNvPicPr>
            <a:picLocks noChangeAspect="1"/>
          </p:cNvPicPr>
          <p:nvPr/>
        </p:nvPicPr>
        <p:blipFill>
          <a:blip r:embed="rId3"/>
          <a:stretch>
            <a:fillRect/>
          </a:stretch>
        </p:blipFill>
        <p:spPr>
          <a:xfrm>
            <a:off x="7587347" y="518169"/>
            <a:ext cx="4230542" cy="4126634"/>
          </a:xfrm>
          <a:prstGeom prst="rect">
            <a:avLst/>
          </a:prstGeom>
        </p:spPr>
      </p:pic>
      <p:pic>
        <p:nvPicPr>
          <p:cNvPr id="7" name="Picture 6">
            <a:extLst>
              <a:ext uri="{FF2B5EF4-FFF2-40B4-BE49-F238E27FC236}">
                <a16:creationId xmlns:a16="http://schemas.microsoft.com/office/drawing/2014/main" id="{7D99DD86-7A32-B6CD-B4C8-1B064DDB37B1}"/>
              </a:ext>
            </a:extLst>
          </p:cNvPr>
          <p:cNvPicPr>
            <a:picLocks noChangeAspect="1"/>
          </p:cNvPicPr>
          <p:nvPr/>
        </p:nvPicPr>
        <p:blipFill>
          <a:blip r:embed="rId4"/>
          <a:stretch>
            <a:fillRect/>
          </a:stretch>
        </p:blipFill>
        <p:spPr>
          <a:xfrm>
            <a:off x="2517168" y="2866671"/>
            <a:ext cx="4762752" cy="3833234"/>
          </a:xfrm>
          <a:prstGeom prst="rect">
            <a:avLst/>
          </a:prstGeom>
        </p:spPr>
      </p:pic>
      <p:sp>
        <p:nvSpPr>
          <p:cNvPr id="4" name="Slide Number Placeholder 3">
            <a:extLst>
              <a:ext uri="{FF2B5EF4-FFF2-40B4-BE49-F238E27FC236}">
                <a16:creationId xmlns:a16="http://schemas.microsoft.com/office/drawing/2014/main" id="{DDBBBF9C-07D4-6FD1-F246-D484A1C8D138}"/>
              </a:ext>
            </a:extLst>
          </p:cNvPr>
          <p:cNvSpPr>
            <a:spLocks noGrp="1"/>
          </p:cNvSpPr>
          <p:nvPr>
            <p:ph type="sldNum" sz="quarter" idx="12"/>
          </p:nvPr>
        </p:nvSpPr>
        <p:spPr/>
        <p:txBody>
          <a:bodyPr/>
          <a:lstStyle/>
          <a:p>
            <a:fld id="{5F6E19EC-C981-4348-A588-FAD292F64A47}" type="slidenum">
              <a:rPr lang="en-US" smtClean="0"/>
              <a:t>52</a:t>
            </a:fld>
            <a:endParaRPr lang="en-US"/>
          </a:p>
        </p:txBody>
      </p:sp>
    </p:spTree>
    <p:extLst>
      <p:ext uri="{BB962C8B-B14F-4D97-AF65-F5344CB8AC3E}">
        <p14:creationId xmlns:p14="http://schemas.microsoft.com/office/powerpoint/2010/main" val="28255353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93E95-C0E8-CD2B-28BB-E3C6CD033BD7}"/>
              </a:ext>
            </a:extLst>
          </p:cNvPr>
          <p:cNvSpPr>
            <a:spLocks noGrp="1"/>
          </p:cNvSpPr>
          <p:nvPr>
            <p:ph type="title"/>
          </p:nvPr>
        </p:nvSpPr>
        <p:spPr/>
        <p:txBody>
          <a:bodyPr/>
          <a:lstStyle/>
          <a:p>
            <a:r>
              <a:rPr lang="en-US" dirty="0"/>
              <a:t>Synthetic Hyetograph</a:t>
            </a:r>
          </a:p>
        </p:txBody>
      </p:sp>
      <p:pic>
        <p:nvPicPr>
          <p:cNvPr id="5" name="Picture 4">
            <a:extLst>
              <a:ext uri="{FF2B5EF4-FFF2-40B4-BE49-F238E27FC236}">
                <a16:creationId xmlns:a16="http://schemas.microsoft.com/office/drawing/2014/main" id="{B7DC2506-8160-7B8A-5574-9BF33BA50DF2}"/>
              </a:ext>
            </a:extLst>
          </p:cNvPr>
          <p:cNvPicPr>
            <a:picLocks noChangeAspect="1"/>
          </p:cNvPicPr>
          <p:nvPr/>
        </p:nvPicPr>
        <p:blipFill>
          <a:blip r:embed="rId2"/>
          <a:stretch>
            <a:fillRect/>
          </a:stretch>
        </p:blipFill>
        <p:spPr>
          <a:xfrm>
            <a:off x="6817829" y="793924"/>
            <a:ext cx="5050561" cy="5270152"/>
          </a:xfrm>
          <a:prstGeom prst="rect">
            <a:avLst/>
          </a:prstGeom>
        </p:spPr>
      </p:pic>
      <p:pic>
        <p:nvPicPr>
          <p:cNvPr id="7" name="Picture 6">
            <a:extLst>
              <a:ext uri="{FF2B5EF4-FFF2-40B4-BE49-F238E27FC236}">
                <a16:creationId xmlns:a16="http://schemas.microsoft.com/office/drawing/2014/main" id="{6BC2EF3C-04B8-36F7-03E6-D59F0BEBAE2F}"/>
              </a:ext>
            </a:extLst>
          </p:cNvPr>
          <p:cNvPicPr>
            <a:picLocks noChangeAspect="1"/>
          </p:cNvPicPr>
          <p:nvPr/>
        </p:nvPicPr>
        <p:blipFill>
          <a:blip r:embed="rId3"/>
          <a:stretch>
            <a:fillRect/>
          </a:stretch>
        </p:blipFill>
        <p:spPr>
          <a:xfrm>
            <a:off x="2644533" y="2405676"/>
            <a:ext cx="4124164" cy="4304731"/>
          </a:xfrm>
          <a:prstGeom prst="rect">
            <a:avLst/>
          </a:prstGeom>
        </p:spPr>
      </p:pic>
      <p:sp>
        <p:nvSpPr>
          <p:cNvPr id="8" name="TextBox 7">
            <a:extLst>
              <a:ext uri="{FF2B5EF4-FFF2-40B4-BE49-F238E27FC236}">
                <a16:creationId xmlns:a16="http://schemas.microsoft.com/office/drawing/2014/main" id="{0E8A2498-8075-AE34-B506-F4402B5489D9}"/>
              </a:ext>
            </a:extLst>
          </p:cNvPr>
          <p:cNvSpPr txBox="1"/>
          <p:nvPr/>
        </p:nvSpPr>
        <p:spPr>
          <a:xfrm>
            <a:off x="4265659" y="4683136"/>
            <a:ext cx="2148536"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Midwest Region 3</a:t>
            </a:r>
          </a:p>
          <a:p>
            <a:pPr algn="ctr"/>
            <a:r>
              <a:rPr lang="en-US" b="1" dirty="0">
                <a:effectLst>
                  <a:outerShdw blurRad="38100" dist="38100" dir="2700000" algn="tl">
                    <a:srgbClr val="000000">
                      <a:alpha val="43137"/>
                    </a:srgbClr>
                  </a:outerShdw>
                </a:effectLst>
                <a:latin typeface="Lato" panose="020F0502020204030203" pitchFamily="34" charset="0"/>
              </a:rPr>
              <a:t>2</a:t>
            </a:r>
            <a:r>
              <a:rPr lang="en-US" b="1" baseline="30000" dirty="0">
                <a:effectLst>
                  <a:outerShdw blurRad="38100" dist="38100" dir="2700000" algn="tl">
                    <a:srgbClr val="000000">
                      <a:alpha val="43137"/>
                    </a:srgbClr>
                  </a:outerShdw>
                </a:effectLst>
                <a:latin typeface="Lato" panose="020F0502020204030203" pitchFamily="34" charset="0"/>
              </a:rPr>
              <a:t>nd</a:t>
            </a:r>
            <a:r>
              <a:rPr lang="en-US" b="1" dirty="0">
                <a:effectLst>
                  <a:outerShdw blurRad="38100" dist="38100" dir="2700000" algn="tl">
                    <a:srgbClr val="000000">
                      <a:alpha val="43137"/>
                    </a:srgbClr>
                  </a:outerShdw>
                </a:effectLst>
                <a:latin typeface="Lato" panose="020F0502020204030203" pitchFamily="34" charset="0"/>
              </a:rPr>
              <a:t> Quartile, 50%</a:t>
            </a:r>
          </a:p>
        </p:txBody>
      </p:sp>
      <p:sp>
        <p:nvSpPr>
          <p:cNvPr id="9" name="TextBox 8">
            <a:extLst>
              <a:ext uri="{FF2B5EF4-FFF2-40B4-BE49-F238E27FC236}">
                <a16:creationId xmlns:a16="http://schemas.microsoft.com/office/drawing/2014/main" id="{413CB68B-E591-79BC-5E67-731858244D62}"/>
              </a:ext>
            </a:extLst>
          </p:cNvPr>
          <p:cNvSpPr txBox="1"/>
          <p:nvPr/>
        </p:nvSpPr>
        <p:spPr>
          <a:xfrm>
            <a:off x="7571673" y="6064076"/>
            <a:ext cx="3542871"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Volume matches area-reduced subbasin amount </a:t>
            </a:r>
          </a:p>
        </p:txBody>
      </p:sp>
      <p:pic>
        <p:nvPicPr>
          <p:cNvPr id="11" name="Picture 10">
            <a:extLst>
              <a:ext uri="{FF2B5EF4-FFF2-40B4-BE49-F238E27FC236}">
                <a16:creationId xmlns:a16="http://schemas.microsoft.com/office/drawing/2014/main" id="{091A392B-B310-B707-2A2C-5F9EDEBBA2F1}"/>
              </a:ext>
            </a:extLst>
          </p:cNvPr>
          <p:cNvPicPr>
            <a:picLocks noChangeAspect="1"/>
          </p:cNvPicPr>
          <p:nvPr/>
        </p:nvPicPr>
        <p:blipFill>
          <a:blip r:embed="rId4"/>
          <a:stretch>
            <a:fillRect/>
          </a:stretch>
        </p:blipFill>
        <p:spPr>
          <a:xfrm>
            <a:off x="188298" y="1690688"/>
            <a:ext cx="4171429" cy="1000000"/>
          </a:xfrm>
          <a:prstGeom prst="rect">
            <a:avLst/>
          </a:prstGeom>
        </p:spPr>
      </p:pic>
      <p:sp>
        <p:nvSpPr>
          <p:cNvPr id="3" name="Slide Number Placeholder 2">
            <a:extLst>
              <a:ext uri="{FF2B5EF4-FFF2-40B4-BE49-F238E27FC236}">
                <a16:creationId xmlns:a16="http://schemas.microsoft.com/office/drawing/2014/main" id="{643A6F18-7147-409E-1D1A-4CB73DD543BB}"/>
              </a:ext>
            </a:extLst>
          </p:cNvPr>
          <p:cNvSpPr>
            <a:spLocks noGrp="1"/>
          </p:cNvSpPr>
          <p:nvPr>
            <p:ph type="sldNum" sz="quarter" idx="12"/>
          </p:nvPr>
        </p:nvSpPr>
        <p:spPr/>
        <p:txBody>
          <a:bodyPr/>
          <a:lstStyle/>
          <a:p>
            <a:fld id="{5F6E19EC-C981-4348-A588-FAD292F64A47}" type="slidenum">
              <a:rPr lang="en-US" smtClean="0"/>
              <a:t>53</a:t>
            </a:fld>
            <a:endParaRPr lang="en-US"/>
          </a:p>
        </p:txBody>
      </p:sp>
    </p:spTree>
    <p:extLst>
      <p:ext uri="{BB962C8B-B14F-4D97-AF65-F5344CB8AC3E}">
        <p14:creationId xmlns:p14="http://schemas.microsoft.com/office/powerpoint/2010/main" val="29968521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0F4625-EEB5-C88F-FE0C-5220F8758BD7}"/>
              </a:ext>
            </a:extLst>
          </p:cNvPr>
          <p:cNvSpPr>
            <a:spLocks noGrp="1"/>
          </p:cNvSpPr>
          <p:nvPr>
            <p:ph type="title"/>
          </p:nvPr>
        </p:nvSpPr>
        <p:spPr/>
        <p:txBody>
          <a:bodyPr/>
          <a:lstStyle/>
          <a:p>
            <a:r>
              <a:rPr lang="en-US" dirty="0"/>
              <a:t>Stochastic Storm Transposition</a:t>
            </a:r>
          </a:p>
        </p:txBody>
      </p:sp>
      <p:sp>
        <p:nvSpPr>
          <p:cNvPr id="5" name="Text Placeholder 4">
            <a:extLst>
              <a:ext uri="{FF2B5EF4-FFF2-40B4-BE49-F238E27FC236}">
                <a16:creationId xmlns:a16="http://schemas.microsoft.com/office/drawing/2014/main" id="{154B9E30-C779-0677-5D81-B142243E3C18}"/>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63E58E59-DA94-8E64-5D13-E9C13CD79ED2}"/>
              </a:ext>
            </a:extLst>
          </p:cNvPr>
          <p:cNvSpPr>
            <a:spLocks noGrp="1"/>
          </p:cNvSpPr>
          <p:nvPr>
            <p:ph type="sldNum" sz="quarter" idx="12"/>
          </p:nvPr>
        </p:nvSpPr>
        <p:spPr/>
        <p:txBody>
          <a:bodyPr/>
          <a:lstStyle/>
          <a:p>
            <a:fld id="{5F6E19EC-C981-4348-A588-FAD292F64A47}" type="slidenum">
              <a:rPr lang="en-US" smtClean="0"/>
              <a:t>54</a:t>
            </a:fld>
            <a:endParaRPr lang="en-US"/>
          </a:p>
        </p:txBody>
      </p:sp>
    </p:spTree>
    <p:extLst>
      <p:ext uri="{BB962C8B-B14F-4D97-AF65-F5344CB8AC3E}">
        <p14:creationId xmlns:p14="http://schemas.microsoft.com/office/powerpoint/2010/main" val="38742329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924384-EE32-AF31-4FEF-4968FAA8B67D}"/>
              </a:ext>
            </a:extLst>
          </p:cNvPr>
          <p:cNvSpPr>
            <a:spLocks noGrp="1"/>
          </p:cNvSpPr>
          <p:nvPr>
            <p:ph type="title"/>
          </p:nvPr>
        </p:nvSpPr>
        <p:spPr/>
        <p:txBody>
          <a:bodyPr/>
          <a:lstStyle/>
          <a:p>
            <a:r>
              <a:rPr lang="en-US" dirty="0"/>
              <a:t>Overview of SST Method</a:t>
            </a:r>
          </a:p>
        </p:txBody>
      </p:sp>
      <p:sp>
        <p:nvSpPr>
          <p:cNvPr id="5" name="Content Placeholder 4">
            <a:extLst>
              <a:ext uri="{FF2B5EF4-FFF2-40B4-BE49-F238E27FC236}">
                <a16:creationId xmlns:a16="http://schemas.microsoft.com/office/drawing/2014/main" id="{C5A94928-327F-2132-9511-119C267327A9}"/>
              </a:ext>
            </a:extLst>
          </p:cNvPr>
          <p:cNvSpPr>
            <a:spLocks noGrp="1"/>
          </p:cNvSpPr>
          <p:nvPr>
            <p:ph idx="1"/>
          </p:nvPr>
        </p:nvSpPr>
        <p:spPr>
          <a:xfrm>
            <a:off x="838200" y="1584325"/>
            <a:ext cx="10515600" cy="4351338"/>
          </a:xfrm>
        </p:spPr>
        <p:txBody>
          <a:bodyPr/>
          <a:lstStyle/>
          <a:p>
            <a:r>
              <a:rPr lang="en-US" dirty="0"/>
              <a:t>Data-driven method for watershed precipitation frequency</a:t>
            </a:r>
          </a:p>
          <a:p>
            <a:r>
              <a:rPr lang="en-US" dirty="0"/>
              <a:t>Based on a “catalog” of severe storms</a:t>
            </a:r>
          </a:p>
          <a:p>
            <a:r>
              <a:rPr lang="en-US" dirty="0"/>
              <a:t>Simulated by random selection of storms and their position</a:t>
            </a:r>
          </a:p>
        </p:txBody>
      </p:sp>
      <p:pic>
        <p:nvPicPr>
          <p:cNvPr id="6" name="Picture 5">
            <a:extLst>
              <a:ext uri="{FF2B5EF4-FFF2-40B4-BE49-F238E27FC236}">
                <a16:creationId xmlns:a16="http://schemas.microsoft.com/office/drawing/2014/main" id="{8A603A13-276E-0303-9DA1-8F35CAA0D467}"/>
              </a:ext>
            </a:extLst>
          </p:cNvPr>
          <p:cNvPicPr>
            <a:picLocks noChangeAspect="1"/>
          </p:cNvPicPr>
          <p:nvPr/>
        </p:nvPicPr>
        <p:blipFill>
          <a:blip r:embed="rId2"/>
          <a:stretch>
            <a:fillRect/>
          </a:stretch>
        </p:blipFill>
        <p:spPr>
          <a:xfrm>
            <a:off x="7162284" y="3292475"/>
            <a:ext cx="4519864" cy="3200400"/>
          </a:xfrm>
          <a:prstGeom prst="rect">
            <a:avLst/>
          </a:prstGeom>
          <a:ln>
            <a:solidFill>
              <a:schemeClr val="tx1"/>
            </a:solidFill>
          </a:ln>
        </p:spPr>
      </p:pic>
      <p:pic>
        <p:nvPicPr>
          <p:cNvPr id="7" name="Picture 6">
            <a:extLst>
              <a:ext uri="{FF2B5EF4-FFF2-40B4-BE49-F238E27FC236}">
                <a16:creationId xmlns:a16="http://schemas.microsoft.com/office/drawing/2014/main" id="{6741DF40-15C0-064B-E573-4E8D6DBF9A72}"/>
              </a:ext>
            </a:extLst>
          </p:cNvPr>
          <p:cNvPicPr>
            <a:picLocks noChangeAspect="1"/>
          </p:cNvPicPr>
          <p:nvPr/>
        </p:nvPicPr>
        <p:blipFill>
          <a:blip r:embed="rId3"/>
          <a:stretch>
            <a:fillRect/>
          </a:stretch>
        </p:blipFill>
        <p:spPr>
          <a:xfrm>
            <a:off x="2306222" y="3292475"/>
            <a:ext cx="4494890" cy="3200400"/>
          </a:xfrm>
          <a:prstGeom prst="rect">
            <a:avLst/>
          </a:prstGeom>
        </p:spPr>
      </p:pic>
      <p:sp>
        <p:nvSpPr>
          <p:cNvPr id="2" name="TextBox 1">
            <a:extLst>
              <a:ext uri="{FF2B5EF4-FFF2-40B4-BE49-F238E27FC236}">
                <a16:creationId xmlns:a16="http://schemas.microsoft.com/office/drawing/2014/main" id="{39FA53F4-DE70-12CB-DCFA-2CC98BE2A6B4}"/>
              </a:ext>
            </a:extLst>
          </p:cNvPr>
          <p:cNvSpPr txBox="1"/>
          <p:nvPr/>
        </p:nvSpPr>
        <p:spPr>
          <a:xfrm>
            <a:off x="2724867" y="6496050"/>
            <a:ext cx="3657600" cy="369332"/>
          </a:xfrm>
          <a:prstGeom prst="rect">
            <a:avLst/>
          </a:prstGeom>
          <a:noFill/>
        </p:spPr>
        <p:txBody>
          <a:bodyPr wrap="square" rtlCol="0">
            <a:spAutoFit/>
          </a:bodyPr>
          <a:lstStyle/>
          <a:p>
            <a:pPr algn="ctr"/>
            <a:r>
              <a:rPr lang="en-US" dirty="0">
                <a:latin typeface="Lato" panose="020F0502020204030203" pitchFamily="34" charset="0"/>
              </a:rPr>
              <a:t>1 real storm…</a:t>
            </a:r>
          </a:p>
        </p:txBody>
      </p:sp>
      <p:sp>
        <p:nvSpPr>
          <p:cNvPr id="3" name="TextBox 2">
            <a:extLst>
              <a:ext uri="{FF2B5EF4-FFF2-40B4-BE49-F238E27FC236}">
                <a16:creationId xmlns:a16="http://schemas.microsoft.com/office/drawing/2014/main" id="{078A3BE0-C9FF-6C75-831E-089E3A86C348}"/>
              </a:ext>
            </a:extLst>
          </p:cNvPr>
          <p:cNvSpPr txBox="1"/>
          <p:nvPr/>
        </p:nvSpPr>
        <p:spPr>
          <a:xfrm>
            <a:off x="7593416" y="6488668"/>
            <a:ext cx="3657600" cy="369332"/>
          </a:xfrm>
          <a:prstGeom prst="rect">
            <a:avLst/>
          </a:prstGeom>
          <a:noFill/>
        </p:spPr>
        <p:txBody>
          <a:bodyPr wrap="square" rtlCol="0">
            <a:spAutoFit/>
          </a:bodyPr>
          <a:lstStyle/>
          <a:p>
            <a:pPr algn="ctr"/>
            <a:r>
              <a:rPr lang="en-US" dirty="0">
                <a:latin typeface="Lato" panose="020F0502020204030203" pitchFamily="34" charset="0"/>
              </a:rPr>
              <a:t>…out of a whole catalog of storms</a:t>
            </a:r>
          </a:p>
        </p:txBody>
      </p:sp>
    </p:spTree>
    <p:extLst>
      <p:ext uri="{BB962C8B-B14F-4D97-AF65-F5344CB8AC3E}">
        <p14:creationId xmlns:p14="http://schemas.microsoft.com/office/powerpoint/2010/main" val="36412736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653DA-5AED-A7C3-D77E-9DF032BCB30E}"/>
              </a:ext>
            </a:extLst>
          </p:cNvPr>
          <p:cNvSpPr>
            <a:spLocks noGrp="1"/>
          </p:cNvSpPr>
          <p:nvPr>
            <p:ph type="title"/>
          </p:nvPr>
        </p:nvSpPr>
        <p:spPr/>
        <p:txBody>
          <a:bodyPr/>
          <a:lstStyle/>
          <a:p>
            <a:r>
              <a:rPr lang="en-US" dirty="0"/>
              <a:t>Overview of SST Method</a:t>
            </a:r>
          </a:p>
        </p:txBody>
      </p:sp>
      <p:sp>
        <p:nvSpPr>
          <p:cNvPr id="3" name="Content Placeholder 2">
            <a:extLst>
              <a:ext uri="{FF2B5EF4-FFF2-40B4-BE49-F238E27FC236}">
                <a16:creationId xmlns:a16="http://schemas.microsoft.com/office/drawing/2014/main" id="{C53CC84D-C9CB-45AD-8287-38D272C1F314}"/>
              </a:ext>
            </a:extLst>
          </p:cNvPr>
          <p:cNvSpPr>
            <a:spLocks noGrp="1"/>
          </p:cNvSpPr>
          <p:nvPr>
            <p:ph idx="1"/>
          </p:nvPr>
        </p:nvSpPr>
        <p:spPr>
          <a:xfrm>
            <a:off x="838200" y="1825625"/>
            <a:ext cx="6534119" cy="4351338"/>
          </a:xfrm>
        </p:spPr>
        <p:txBody>
          <a:bodyPr>
            <a:normAutofit fontScale="92500"/>
          </a:bodyPr>
          <a:lstStyle/>
          <a:p>
            <a:r>
              <a:rPr lang="en-US" dirty="0"/>
              <a:t>Non-parametric space-for-time substitution</a:t>
            </a:r>
          </a:p>
          <a:p>
            <a:r>
              <a:rPr lang="en-US" dirty="0"/>
              <a:t>Resample severe storm events from a catalog</a:t>
            </a:r>
          </a:p>
          <a:p>
            <a:r>
              <a:rPr lang="en-US" dirty="0"/>
              <a:t>Preserve properties of real storms</a:t>
            </a:r>
          </a:p>
          <a:p>
            <a:r>
              <a:rPr lang="en-US" dirty="0"/>
              <a:t>Develop watershed-average precipitation-frequency</a:t>
            </a:r>
          </a:p>
          <a:p>
            <a:r>
              <a:rPr lang="en-US" dirty="0"/>
              <a:t>Transpose multiple storms per year</a:t>
            </a:r>
          </a:p>
          <a:p>
            <a:endParaRPr lang="en-US" dirty="0"/>
          </a:p>
          <a:p>
            <a:pPr lvl="1">
              <a:buFont typeface="Wingdings" panose="05000000000000000000" pitchFamily="2" charset="2"/>
              <a:buChar char="ü"/>
            </a:pPr>
            <a:r>
              <a:rPr lang="en-US" dirty="0"/>
              <a:t>Use a data-driven approach to reduce assumptions</a:t>
            </a:r>
          </a:p>
          <a:p>
            <a:endParaRPr lang="en-US" dirty="0"/>
          </a:p>
        </p:txBody>
      </p:sp>
      <p:pic>
        <p:nvPicPr>
          <p:cNvPr id="4" name="Content Placeholder 6">
            <a:extLst>
              <a:ext uri="{FF2B5EF4-FFF2-40B4-BE49-F238E27FC236}">
                <a16:creationId xmlns:a16="http://schemas.microsoft.com/office/drawing/2014/main" id="{0FFE3CB2-4569-E1B6-FAF9-6EEACF9E7FD9}"/>
              </a:ext>
            </a:extLst>
          </p:cNvPr>
          <p:cNvPicPr>
            <a:picLocks noChangeAspect="1"/>
          </p:cNvPicPr>
          <p:nvPr/>
        </p:nvPicPr>
        <p:blipFill>
          <a:blip r:embed="rId2"/>
          <a:stretch>
            <a:fillRect/>
          </a:stretch>
        </p:blipFill>
        <p:spPr>
          <a:xfrm>
            <a:off x="7372319" y="385907"/>
            <a:ext cx="4480560" cy="5191415"/>
          </a:xfrm>
          <a:prstGeom prst="rect">
            <a:avLst/>
          </a:prstGeom>
        </p:spPr>
      </p:pic>
      <p:sp>
        <p:nvSpPr>
          <p:cNvPr id="5" name="TextBox 4">
            <a:extLst>
              <a:ext uri="{FF2B5EF4-FFF2-40B4-BE49-F238E27FC236}">
                <a16:creationId xmlns:a16="http://schemas.microsoft.com/office/drawing/2014/main" id="{C1569E13-EDDD-6EAB-5161-49745E4F5EA2}"/>
              </a:ext>
            </a:extLst>
          </p:cNvPr>
          <p:cNvSpPr txBox="1"/>
          <p:nvPr/>
        </p:nvSpPr>
        <p:spPr>
          <a:xfrm>
            <a:off x="7783799" y="5577322"/>
            <a:ext cx="3657600" cy="369332"/>
          </a:xfrm>
          <a:prstGeom prst="rect">
            <a:avLst/>
          </a:prstGeom>
          <a:noFill/>
        </p:spPr>
        <p:txBody>
          <a:bodyPr wrap="square" rtlCol="0">
            <a:spAutoFit/>
          </a:bodyPr>
          <a:lstStyle/>
          <a:p>
            <a:pPr algn="ctr"/>
            <a:r>
              <a:rPr lang="en-US" dirty="0">
                <a:latin typeface="Lato" panose="020F0502020204030203" pitchFamily="34" charset="0"/>
              </a:rPr>
              <a:t>Wright, Smith, and </a:t>
            </a:r>
            <a:r>
              <a:rPr lang="en-US" dirty="0" err="1">
                <a:latin typeface="Lato" panose="020F0502020204030203" pitchFamily="34" charset="0"/>
              </a:rPr>
              <a:t>Baeck</a:t>
            </a:r>
            <a:r>
              <a:rPr lang="en-US" dirty="0">
                <a:latin typeface="Lato" panose="020F0502020204030203" pitchFamily="34" charset="0"/>
              </a:rPr>
              <a:t> (2013)</a:t>
            </a:r>
          </a:p>
        </p:txBody>
      </p:sp>
    </p:spTree>
    <p:extLst>
      <p:ext uri="{BB962C8B-B14F-4D97-AF65-F5344CB8AC3E}">
        <p14:creationId xmlns:p14="http://schemas.microsoft.com/office/powerpoint/2010/main" val="42488378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AA35C-87ED-A55E-CADC-1D3321E98B48}"/>
              </a:ext>
            </a:extLst>
          </p:cNvPr>
          <p:cNvSpPr>
            <a:spLocks noGrp="1"/>
          </p:cNvSpPr>
          <p:nvPr>
            <p:ph type="title"/>
          </p:nvPr>
        </p:nvSpPr>
        <p:spPr/>
        <p:txBody>
          <a:bodyPr/>
          <a:lstStyle/>
          <a:p>
            <a:r>
              <a:rPr lang="en-US" dirty="0"/>
              <a:t>Transposing Storms</a:t>
            </a:r>
          </a:p>
        </p:txBody>
      </p:sp>
      <p:pic>
        <p:nvPicPr>
          <p:cNvPr id="4" name="Picture 3">
            <a:extLst>
              <a:ext uri="{FF2B5EF4-FFF2-40B4-BE49-F238E27FC236}">
                <a16:creationId xmlns:a16="http://schemas.microsoft.com/office/drawing/2014/main" id="{6DCA2E20-932F-0040-1156-9C5BBF2A554C}"/>
              </a:ext>
            </a:extLst>
          </p:cNvPr>
          <p:cNvPicPr>
            <a:picLocks noChangeAspect="1"/>
          </p:cNvPicPr>
          <p:nvPr/>
        </p:nvPicPr>
        <p:blipFill>
          <a:blip r:embed="rId2"/>
          <a:stretch>
            <a:fillRect/>
          </a:stretch>
        </p:blipFill>
        <p:spPr>
          <a:xfrm>
            <a:off x="1364564" y="2005170"/>
            <a:ext cx="4623315" cy="3291840"/>
          </a:xfrm>
          <a:prstGeom prst="rect">
            <a:avLst/>
          </a:prstGeom>
        </p:spPr>
      </p:pic>
      <p:pic>
        <p:nvPicPr>
          <p:cNvPr id="5" name="Picture 4">
            <a:extLst>
              <a:ext uri="{FF2B5EF4-FFF2-40B4-BE49-F238E27FC236}">
                <a16:creationId xmlns:a16="http://schemas.microsoft.com/office/drawing/2014/main" id="{DAEFD16C-7F9B-265C-4661-6B19458D9706}"/>
              </a:ext>
            </a:extLst>
          </p:cNvPr>
          <p:cNvPicPr>
            <a:picLocks noChangeAspect="1"/>
          </p:cNvPicPr>
          <p:nvPr/>
        </p:nvPicPr>
        <p:blipFill>
          <a:blip r:embed="rId3"/>
          <a:stretch>
            <a:fillRect/>
          </a:stretch>
        </p:blipFill>
        <p:spPr>
          <a:xfrm>
            <a:off x="6311776" y="2005170"/>
            <a:ext cx="4618402" cy="3291840"/>
          </a:xfrm>
          <a:prstGeom prst="rect">
            <a:avLst/>
          </a:prstGeom>
        </p:spPr>
      </p:pic>
      <p:sp>
        <p:nvSpPr>
          <p:cNvPr id="6" name="TextBox 5">
            <a:extLst>
              <a:ext uri="{FF2B5EF4-FFF2-40B4-BE49-F238E27FC236}">
                <a16:creationId xmlns:a16="http://schemas.microsoft.com/office/drawing/2014/main" id="{20F934D1-60E7-3C65-56C4-39A6EBCEA438}"/>
              </a:ext>
            </a:extLst>
          </p:cNvPr>
          <p:cNvSpPr txBox="1"/>
          <p:nvPr/>
        </p:nvSpPr>
        <p:spPr>
          <a:xfrm>
            <a:off x="1330504" y="5297010"/>
            <a:ext cx="4572000"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observed</a:t>
            </a:r>
          </a:p>
        </p:txBody>
      </p:sp>
      <p:sp>
        <p:nvSpPr>
          <p:cNvPr id="7" name="TextBox 6">
            <a:extLst>
              <a:ext uri="{FF2B5EF4-FFF2-40B4-BE49-F238E27FC236}">
                <a16:creationId xmlns:a16="http://schemas.microsoft.com/office/drawing/2014/main" id="{38F5AD03-698E-93EF-E613-D6E31587725B}"/>
              </a:ext>
            </a:extLst>
          </p:cNvPr>
          <p:cNvSpPr txBox="1"/>
          <p:nvPr/>
        </p:nvSpPr>
        <p:spPr>
          <a:xfrm>
            <a:off x="6334977" y="5297009"/>
            <a:ext cx="4572000"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transposed</a:t>
            </a:r>
          </a:p>
        </p:txBody>
      </p:sp>
      <p:cxnSp>
        <p:nvCxnSpPr>
          <p:cNvPr id="10" name="Straight Arrow Connector 9">
            <a:extLst>
              <a:ext uri="{FF2B5EF4-FFF2-40B4-BE49-F238E27FC236}">
                <a16:creationId xmlns:a16="http://schemas.microsoft.com/office/drawing/2014/main" id="{83FAEB0B-1ABD-BBF3-2023-576CBE124DF7}"/>
              </a:ext>
            </a:extLst>
          </p:cNvPr>
          <p:cNvCxnSpPr/>
          <p:nvPr/>
        </p:nvCxnSpPr>
        <p:spPr>
          <a:xfrm flipV="1">
            <a:off x="3616504" y="3527886"/>
            <a:ext cx="6061752" cy="164387"/>
          </a:xfrm>
          <a:prstGeom prst="straightConnector1">
            <a:avLst/>
          </a:prstGeom>
          <a:ln w="38100">
            <a:solidFill>
              <a:schemeClr val="tx1"/>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6D3E3FB-7F8E-0368-C32E-95E6ACDEB9FB}"/>
              </a:ext>
            </a:extLst>
          </p:cNvPr>
          <p:cNvSpPr txBox="1"/>
          <p:nvPr/>
        </p:nvSpPr>
        <p:spPr>
          <a:xfrm>
            <a:off x="1330504" y="1677845"/>
            <a:ext cx="4572000" cy="369332"/>
          </a:xfrm>
          <a:prstGeom prst="rect">
            <a:avLst/>
          </a:prstGeom>
          <a:noFill/>
        </p:spPr>
        <p:txBody>
          <a:bodyPr wrap="square" rtlCol="0">
            <a:spAutoFit/>
          </a:bodyPr>
          <a:lstStyle/>
          <a:p>
            <a:pPr algn="ctr"/>
            <a:r>
              <a:rPr lang="el-GR"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Δ</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x ~ uniform</a:t>
            </a:r>
          </a:p>
        </p:txBody>
      </p:sp>
      <p:sp>
        <p:nvSpPr>
          <p:cNvPr id="12" name="TextBox 11">
            <a:extLst>
              <a:ext uri="{FF2B5EF4-FFF2-40B4-BE49-F238E27FC236}">
                <a16:creationId xmlns:a16="http://schemas.microsoft.com/office/drawing/2014/main" id="{FA18E2AE-9267-3A5B-098D-50F4D0916F8D}"/>
              </a:ext>
            </a:extLst>
          </p:cNvPr>
          <p:cNvSpPr txBox="1"/>
          <p:nvPr/>
        </p:nvSpPr>
        <p:spPr>
          <a:xfrm rot="16200000">
            <a:off x="360063" y="3466424"/>
            <a:ext cx="1685109" cy="369332"/>
          </a:xfrm>
          <a:prstGeom prst="rect">
            <a:avLst/>
          </a:prstGeom>
          <a:noFill/>
        </p:spPr>
        <p:txBody>
          <a:bodyPr wrap="square" rtlCol="0">
            <a:spAutoFit/>
          </a:bodyPr>
          <a:lstStyle/>
          <a:p>
            <a:pPr algn="ctr"/>
            <a:r>
              <a:rPr lang="el-GR"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Δ</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y ~ uniform</a:t>
            </a:r>
          </a:p>
        </p:txBody>
      </p:sp>
    </p:spTree>
    <p:extLst>
      <p:ext uri="{BB962C8B-B14F-4D97-AF65-F5344CB8AC3E}">
        <p14:creationId xmlns:p14="http://schemas.microsoft.com/office/powerpoint/2010/main" val="8391359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8C9A6-F71C-6380-168B-2588AB5905CC}"/>
              </a:ext>
            </a:extLst>
          </p:cNvPr>
          <p:cNvSpPr>
            <a:spLocks noGrp="1"/>
          </p:cNvSpPr>
          <p:nvPr>
            <p:ph type="title"/>
          </p:nvPr>
        </p:nvSpPr>
        <p:spPr/>
        <p:txBody>
          <a:bodyPr/>
          <a:lstStyle/>
          <a:p>
            <a:r>
              <a:rPr lang="en-US" dirty="0"/>
              <a:t>SST Precipitation-Frequency </a:t>
            </a:r>
          </a:p>
        </p:txBody>
      </p:sp>
      <p:sp>
        <p:nvSpPr>
          <p:cNvPr id="3" name="Content Placeholder 2">
            <a:extLst>
              <a:ext uri="{FF2B5EF4-FFF2-40B4-BE49-F238E27FC236}">
                <a16:creationId xmlns:a16="http://schemas.microsoft.com/office/drawing/2014/main" id="{E1481AB7-271E-36E0-AED6-ABC1AE3C3D8B}"/>
              </a:ext>
            </a:extLst>
          </p:cNvPr>
          <p:cNvSpPr>
            <a:spLocks noGrp="1"/>
          </p:cNvSpPr>
          <p:nvPr>
            <p:ph idx="1"/>
          </p:nvPr>
        </p:nvSpPr>
        <p:spPr>
          <a:xfrm>
            <a:off x="838200" y="1825625"/>
            <a:ext cx="5360469" cy="4351338"/>
          </a:xfrm>
        </p:spPr>
        <p:txBody>
          <a:bodyPr>
            <a:normAutofit/>
          </a:bodyPr>
          <a:lstStyle/>
          <a:p>
            <a:pPr marL="514350" indent="-514350">
              <a:buFont typeface="+mj-lt"/>
              <a:buAutoNum type="arabicPeriod"/>
            </a:pPr>
            <a:r>
              <a:rPr lang="en-US" sz="2400" dirty="0"/>
              <a:t>Sample number of storms for the year</a:t>
            </a:r>
          </a:p>
          <a:p>
            <a:pPr marL="514350" indent="-514350">
              <a:buFont typeface="+mj-lt"/>
              <a:buAutoNum type="arabicPeriod"/>
            </a:pPr>
            <a:r>
              <a:rPr lang="en-US" sz="2400" dirty="0"/>
              <a:t>For each storm:</a:t>
            </a:r>
          </a:p>
          <a:p>
            <a:pPr marL="971550" lvl="1" indent="-514350">
              <a:buFont typeface="+mj-lt"/>
              <a:buAutoNum type="arabicPeriod"/>
            </a:pPr>
            <a:r>
              <a:rPr lang="en-US" sz="2000" dirty="0"/>
              <a:t>Select one from the catalog</a:t>
            </a:r>
          </a:p>
          <a:p>
            <a:pPr marL="971550" lvl="1" indent="-514350">
              <a:buFont typeface="+mj-lt"/>
              <a:buAutoNum type="arabicPeriod"/>
            </a:pPr>
            <a:r>
              <a:rPr lang="en-US" sz="2000" dirty="0"/>
              <a:t>Transpose it uniformly within the domain</a:t>
            </a:r>
          </a:p>
          <a:p>
            <a:pPr marL="971550" lvl="1" indent="-514350">
              <a:buFont typeface="+mj-lt"/>
              <a:buAutoNum type="arabicPeriod"/>
            </a:pPr>
            <a:r>
              <a:rPr lang="en-US" sz="2000" dirty="0"/>
              <a:t>Compute area-average precipitation over watershed</a:t>
            </a:r>
          </a:p>
          <a:p>
            <a:pPr marL="514350" indent="-514350">
              <a:buFont typeface="+mj-lt"/>
              <a:buAutoNum type="arabicPeriod"/>
            </a:pPr>
            <a:r>
              <a:rPr lang="en-US" sz="2400" dirty="0"/>
              <a:t>Plot annual maximum storm totals as a frequency curve</a:t>
            </a:r>
          </a:p>
        </p:txBody>
      </p:sp>
      <p:sp>
        <p:nvSpPr>
          <p:cNvPr id="4" name="TextBox 3">
            <a:extLst>
              <a:ext uri="{FF2B5EF4-FFF2-40B4-BE49-F238E27FC236}">
                <a16:creationId xmlns:a16="http://schemas.microsoft.com/office/drawing/2014/main" id="{88FF8014-6509-05C4-522B-B041AAC1C6AD}"/>
              </a:ext>
            </a:extLst>
          </p:cNvPr>
          <p:cNvSpPr txBox="1"/>
          <p:nvPr/>
        </p:nvSpPr>
        <p:spPr>
          <a:xfrm>
            <a:off x="838200" y="1425515"/>
            <a:ext cx="5876818"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For some large number of years of storms:</a:t>
            </a:r>
          </a:p>
        </p:txBody>
      </p:sp>
      <p:pic>
        <p:nvPicPr>
          <p:cNvPr id="5" name="Picture 4">
            <a:extLst>
              <a:ext uri="{FF2B5EF4-FFF2-40B4-BE49-F238E27FC236}">
                <a16:creationId xmlns:a16="http://schemas.microsoft.com/office/drawing/2014/main" id="{232A9D75-C8C8-8F2F-9206-3FA22122C445}"/>
              </a:ext>
            </a:extLst>
          </p:cNvPr>
          <p:cNvPicPr>
            <a:picLocks noChangeAspect="1"/>
          </p:cNvPicPr>
          <p:nvPr/>
        </p:nvPicPr>
        <p:blipFill>
          <a:blip r:embed="rId3"/>
          <a:stretch>
            <a:fillRect/>
          </a:stretch>
        </p:blipFill>
        <p:spPr>
          <a:xfrm>
            <a:off x="6359665" y="1944304"/>
            <a:ext cx="5521119" cy="3691288"/>
          </a:xfrm>
          <a:prstGeom prst="rect">
            <a:avLst/>
          </a:prstGeom>
        </p:spPr>
      </p:pic>
    </p:spTree>
    <p:extLst>
      <p:ext uri="{BB962C8B-B14F-4D97-AF65-F5344CB8AC3E}">
        <p14:creationId xmlns:p14="http://schemas.microsoft.com/office/powerpoint/2010/main" val="16137136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1CF1E9DB-4F01-6C6C-948D-DF0A9EA78C69}"/>
              </a:ext>
            </a:extLst>
          </p:cNvPr>
          <p:cNvSpPr>
            <a:spLocks noGrp="1"/>
          </p:cNvSpPr>
          <p:nvPr>
            <p:ph type="sldNum" sz="quarter" idx="12"/>
          </p:nvPr>
        </p:nvSpPr>
        <p:spPr/>
        <p:txBody>
          <a:bodyPr/>
          <a:lstStyle/>
          <a:p>
            <a:fld id="{5F6E19EC-C981-4348-A588-FAD292F64A47}" type="slidenum">
              <a:rPr lang="en-US" smtClean="0"/>
              <a:t>59</a:t>
            </a:fld>
            <a:endParaRPr lang="en-US"/>
          </a:p>
        </p:txBody>
      </p:sp>
    </p:spTree>
    <p:extLst>
      <p:ext uri="{BB962C8B-B14F-4D97-AF65-F5344CB8AC3E}">
        <p14:creationId xmlns:p14="http://schemas.microsoft.com/office/powerpoint/2010/main" val="26285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D91FDF4-B8C7-D619-7DB6-5AD80EB61806}"/>
              </a:ext>
            </a:extLst>
          </p:cNvPr>
          <p:cNvPicPr>
            <a:picLocks noChangeAspect="1"/>
          </p:cNvPicPr>
          <p:nvPr/>
        </p:nvPicPr>
        <p:blipFill>
          <a:blip r:embed="rId3"/>
          <a:stretch>
            <a:fillRect/>
          </a:stretch>
        </p:blipFill>
        <p:spPr>
          <a:xfrm>
            <a:off x="3615916" y="1908942"/>
            <a:ext cx="3247841" cy="4583933"/>
          </a:xfrm>
          <a:prstGeom prst="rect">
            <a:avLst/>
          </a:prstGeom>
        </p:spPr>
      </p:pic>
      <p:sp>
        <p:nvSpPr>
          <p:cNvPr id="2" name="Title 1">
            <a:extLst>
              <a:ext uri="{FF2B5EF4-FFF2-40B4-BE49-F238E27FC236}">
                <a16:creationId xmlns:a16="http://schemas.microsoft.com/office/drawing/2014/main" id="{75B0C2D8-D312-116E-66E3-65B6B757D53A}"/>
              </a:ext>
            </a:extLst>
          </p:cNvPr>
          <p:cNvSpPr>
            <a:spLocks noGrp="1"/>
          </p:cNvSpPr>
          <p:nvPr>
            <p:ph type="title"/>
          </p:nvPr>
        </p:nvSpPr>
        <p:spPr/>
        <p:txBody>
          <a:bodyPr/>
          <a:lstStyle/>
          <a:p>
            <a:r>
              <a:rPr lang="en-US" dirty="0"/>
              <a:t>Simplifications</a:t>
            </a:r>
          </a:p>
        </p:txBody>
      </p:sp>
      <p:sp>
        <p:nvSpPr>
          <p:cNvPr id="3" name="Content Placeholder 2">
            <a:extLst>
              <a:ext uri="{FF2B5EF4-FFF2-40B4-BE49-F238E27FC236}">
                <a16:creationId xmlns:a16="http://schemas.microsoft.com/office/drawing/2014/main" id="{FFA5764B-9DCD-3722-E78E-ACA27D0A3B4A}"/>
              </a:ext>
            </a:extLst>
          </p:cNvPr>
          <p:cNvSpPr>
            <a:spLocks noGrp="1"/>
          </p:cNvSpPr>
          <p:nvPr>
            <p:ph idx="1"/>
          </p:nvPr>
        </p:nvSpPr>
        <p:spPr/>
        <p:txBody>
          <a:bodyPr/>
          <a:lstStyle/>
          <a:p>
            <a:r>
              <a:rPr lang="en-US" dirty="0"/>
              <a:t>Storm duration</a:t>
            </a:r>
          </a:p>
          <a:p>
            <a:r>
              <a:rPr lang="en-US" dirty="0"/>
              <a:t>Temporal patterns</a:t>
            </a:r>
          </a:p>
          <a:p>
            <a:r>
              <a:rPr lang="en-US" dirty="0"/>
              <a:t>Spatial patterns</a:t>
            </a:r>
          </a:p>
        </p:txBody>
      </p:sp>
      <p:pic>
        <p:nvPicPr>
          <p:cNvPr id="5" name="Picture 4">
            <a:extLst>
              <a:ext uri="{FF2B5EF4-FFF2-40B4-BE49-F238E27FC236}">
                <a16:creationId xmlns:a16="http://schemas.microsoft.com/office/drawing/2014/main" id="{07E88EC8-DFFA-5859-EB58-E50A249BDB39}"/>
              </a:ext>
            </a:extLst>
          </p:cNvPr>
          <p:cNvPicPr>
            <a:picLocks noChangeAspect="1"/>
          </p:cNvPicPr>
          <p:nvPr/>
        </p:nvPicPr>
        <p:blipFill>
          <a:blip r:embed="rId4"/>
          <a:stretch>
            <a:fillRect/>
          </a:stretch>
        </p:blipFill>
        <p:spPr>
          <a:xfrm>
            <a:off x="7182163" y="1027906"/>
            <a:ext cx="4918620" cy="4138020"/>
          </a:xfrm>
          <a:prstGeom prst="rect">
            <a:avLst/>
          </a:prstGeom>
        </p:spPr>
      </p:pic>
      <p:sp>
        <p:nvSpPr>
          <p:cNvPr id="4" name="Slide Number Placeholder 3">
            <a:extLst>
              <a:ext uri="{FF2B5EF4-FFF2-40B4-BE49-F238E27FC236}">
                <a16:creationId xmlns:a16="http://schemas.microsoft.com/office/drawing/2014/main" id="{E17C4B2D-A13B-AFF5-7AC8-3B23C0C80DF1}"/>
              </a:ext>
            </a:extLst>
          </p:cNvPr>
          <p:cNvSpPr>
            <a:spLocks noGrp="1"/>
          </p:cNvSpPr>
          <p:nvPr>
            <p:ph type="sldNum" sz="quarter" idx="12"/>
          </p:nvPr>
        </p:nvSpPr>
        <p:spPr/>
        <p:txBody>
          <a:bodyPr/>
          <a:lstStyle/>
          <a:p>
            <a:fld id="{5F6E19EC-C981-4348-A588-FAD292F64A47}" type="slidenum">
              <a:rPr lang="en-US" smtClean="0"/>
              <a:t>6</a:t>
            </a:fld>
            <a:endParaRPr lang="en-US"/>
          </a:p>
        </p:txBody>
      </p:sp>
    </p:spTree>
    <p:extLst>
      <p:ext uri="{BB962C8B-B14F-4D97-AF65-F5344CB8AC3E}">
        <p14:creationId xmlns:p14="http://schemas.microsoft.com/office/powerpoint/2010/main" val="1982291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31EEC-11F2-BC81-BBDB-47C06251D166}"/>
              </a:ext>
            </a:extLst>
          </p:cNvPr>
          <p:cNvSpPr>
            <a:spLocks noGrp="1"/>
          </p:cNvSpPr>
          <p:nvPr>
            <p:ph type="title"/>
          </p:nvPr>
        </p:nvSpPr>
        <p:spPr/>
        <p:txBody>
          <a:bodyPr/>
          <a:lstStyle/>
          <a:p>
            <a:r>
              <a:rPr lang="en-US" dirty="0"/>
              <a:t>Design Properties</a:t>
            </a:r>
          </a:p>
        </p:txBody>
      </p:sp>
      <p:sp>
        <p:nvSpPr>
          <p:cNvPr id="3" name="Content Placeholder 2">
            <a:extLst>
              <a:ext uri="{FF2B5EF4-FFF2-40B4-BE49-F238E27FC236}">
                <a16:creationId xmlns:a16="http://schemas.microsoft.com/office/drawing/2014/main" id="{993B69A0-1954-3070-0669-43EBB02E4ABE}"/>
              </a:ext>
            </a:extLst>
          </p:cNvPr>
          <p:cNvSpPr>
            <a:spLocks noGrp="1"/>
          </p:cNvSpPr>
          <p:nvPr>
            <p:ph idx="1"/>
          </p:nvPr>
        </p:nvSpPr>
        <p:spPr/>
        <p:txBody>
          <a:bodyPr/>
          <a:lstStyle/>
          <a:p>
            <a:r>
              <a:rPr lang="en-US" dirty="0"/>
              <a:t>Need to take some design depth-duration information and make a storm out of it</a:t>
            </a:r>
          </a:p>
          <a:p>
            <a:r>
              <a:rPr lang="en-US" dirty="0"/>
              <a:t>Probable maximum precipitation (PMP)</a:t>
            </a:r>
          </a:p>
          <a:p>
            <a:pPr lvl="1"/>
            <a:r>
              <a:rPr lang="en-US" dirty="0"/>
              <a:t>Location- and season-specific depth of precipitation</a:t>
            </a:r>
          </a:p>
          <a:p>
            <a:pPr lvl="1"/>
            <a:r>
              <a:rPr lang="en-US" dirty="0"/>
              <a:t>Operational upper bound</a:t>
            </a:r>
          </a:p>
          <a:p>
            <a:r>
              <a:rPr lang="en-US" b="1" dirty="0">
                <a:solidFill>
                  <a:srgbClr val="C00000"/>
                </a:solidFill>
                <a:effectLst>
                  <a:outerShdw blurRad="38100" dist="38100" dir="2700000" algn="tl">
                    <a:srgbClr val="000000">
                      <a:alpha val="43137"/>
                    </a:srgbClr>
                  </a:outerShdw>
                </a:effectLst>
              </a:rPr>
              <a:t>Depth-duration-frequency</a:t>
            </a:r>
          </a:p>
          <a:p>
            <a:pPr lvl="1"/>
            <a:r>
              <a:rPr lang="en-US" dirty="0"/>
              <a:t>Relationship between depth, duration, and probability for a location</a:t>
            </a:r>
          </a:p>
        </p:txBody>
      </p:sp>
      <p:sp>
        <p:nvSpPr>
          <p:cNvPr id="4" name="Slide Number Placeholder 3">
            <a:extLst>
              <a:ext uri="{FF2B5EF4-FFF2-40B4-BE49-F238E27FC236}">
                <a16:creationId xmlns:a16="http://schemas.microsoft.com/office/drawing/2014/main" id="{D90F63ED-7205-4E6A-7964-C0AFD9449D88}"/>
              </a:ext>
            </a:extLst>
          </p:cNvPr>
          <p:cNvSpPr>
            <a:spLocks noGrp="1"/>
          </p:cNvSpPr>
          <p:nvPr>
            <p:ph type="sldNum" sz="quarter" idx="12"/>
          </p:nvPr>
        </p:nvSpPr>
        <p:spPr/>
        <p:txBody>
          <a:bodyPr/>
          <a:lstStyle/>
          <a:p>
            <a:fld id="{5F6E19EC-C981-4348-A588-FAD292F64A47}" type="slidenum">
              <a:rPr lang="en-US" smtClean="0"/>
              <a:t>7</a:t>
            </a:fld>
            <a:endParaRPr lang="en-US"/>
          </a:p>
        </p:txBody>
      </p:sp>
    </p:spTree>
    <p:extLst>
      <p:ext uri="{BB962C8B-B14F-4D97-AF65-F5344CB8AC3E}">
        <p14:creationId xmlns:p14="http://schemas.microsoft.com/office/powerpoint/2010/main" val="1947038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1F173-FC7E-F3A2-06E8-F33A8AD6C8C0}"/>
              </a:ext>
            </a:extLst>
          </p:cNvPr>
          <p:cNvSpPr>
            <a:spLocks noGrp="1"/>
          </p:cNvSpPr>
          <p:nvPr>
            <p:ph type="title"/>
          </p:nvPr>
        </p:nvSpPr>
        <p:spPr/>
        <p:txBody>
          <a:bodyPr/>
          <a:lstStyle/>
          <a:p>
            <a:r>
              <a:rPr lang="en-US" dirty="0"/>
              <a:t>Probable Maximum Precipitation</a:t>
            </a:r>
          </a:p>
        </p:txBody>
      </p:sp>
      <p:pic>
        <p:nvPicPr>
          <p:cNvPr id="5" name="Content Placeholder 4">
            <a:extLst>
              <a:ext uri="{FF2B5EF4-FFF2-40B4-BE49-F238E27FC236}">
                <a16:creationId xmlns:a16="http://schemas.microsoft.com/office/drawing/2014/main" id="{30B1DDC4-4014-E6B0-81C2-76BCE713D9C2}"/>
              </a:ext>
            </a:extLst>
          </p:cNvPr>
          <p:cNvPicPr>
            <a:picLocks noGrp="1" noChangeAspect="1"/>
          </p:cNvPicPr>
          <p:nvPr>
            <p:ph idx="1"/>
          </p:nvPr>
        </p:nvPicPr>
        <p:blipFill>
          <a:blip r:embed="rId2"/>
          <a:stretch>
            <a:fillRect/>
          </a:stretch>
        </p:blipFill>
        <p:spPr>
          <a:xfrm>
            <a:off x="2580664" y="1690688"/>
            <a:ext cx="7030672" cy="4924207"/>
          </a:xfrm>
        </p:spPr>
      </p:pic>
      <p:sp>
        <p:nvSpPr>
          <p:cNvPr id="3" name="Slide Number Placeholder 2">
            <a:extLst>
              <a:ext uri="{FF2B5EF4-FFF2-40B4-BE49-F238E27FC236}">
                <a16:creationId xmlns:a16="http://schemas.microsoft.com/office/drawing/2014/main" id="{80E295B0-0053-B9D3-E7C7-0ADAA9823984}"/>
              </a:ext>
            </a:extLst>
          </p:cNvPr>
          <p:cNvSpPr>
            <a:spLocks noGrp="1"/>
          </p:cNvSpPr>
          <p:nvPr>
            <p:ph type="sldNum" sz="quarter" idx="12"/>
          </p:nvPr>
        </p:nvSpPr>
        <p:spPr/>
        <p:txBody>
          <a:bodyPr/>
          <a:lstStyle/>
          <a:p>
            <a:fld id="{5F6E19EC-C981-4348-A588-FAD292F64A47}" type="slidenum">
              <a:rPr lang="en-US" smtClean="0"/>
              <a:t>8</a:t>
            </a:fld>
            <a:endParaRPr lang="en-US"/>
          </a:p>
        </p:txBody>
      </p:sp>
    </p:spTree>
    <p:extLst>
      <p:ext uri="{BB962C8B-B14F-4D97-AF65-F5344CB8AC3E}">
        <p14:creationId xmlns:p14="http://schemas.microsoft.com/office/powerpoint/2010/main" val="954706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F8D47-AF98-7712-9DE0-617758BAB1B3}"/>
              </a:ext>
            </a:extLst>
          </p:cNvPr>
          <p:cNvSpPr>
            <a:spLocks noGrp="1"/>
          </p:cNvSpPr>
          <p:nvPr>
            <p:ph type="title"/>
          </p:nvPr>
        </p:nvSpPr>
        <p:spPr/>
        <p:txBody>
          <a:bodyPr/>
          <a:lstStyle/>
          <a:p>
            <a:r>
              <a:rPr lang="en-US" dirty="0"/>
              <a:t>Depth-Duration-Frequency (DDF)</a:t>
            </a:r>
          </a:p>
        </p:txBody>
      </p:sp>
      <p:sp>
        <p:nvSpPr>
          <p:cNvPr id="3" name="Content Placeholder 2">
            <a:extLst>
              <a:ext uri="{FF2B5EF4-FFF2-40B4-BE49-F238E27FC236}">
                <a16:creationId xmlns:a16="http://schemas.microsoft.com/office/drawing/2014/main" id="{7327B0FD-6772-4AE2-C236-F29B809B2B32}"/>
              </a:ext>
            </a:extLst>
          </p:cNvPr>
          <p:cNvSpPr>
            <a:spLocks noGrp="1"/>
          </p:cNvSpPr>
          <p:nvPr>
            <p:ph idx="1"/>
          </p:nvPr>
        </p:nvSpPr>
        <p:spPr>
          <a:xfrm>
            <a:off x="838200" y="1825625"/>
            <a:ext cx="5257800" cy="4351338"/>
          </a:xfrm>
        </p:spPr>
        <p:txBody>
          <a:bodyPr/>
          <a:lstStyle/>
          <a:p>
            <a:r>
              <a:rPr lang="en-US" dirty="0"/>
              <a:t>Depth- or intensity-duration-frequency curves are common design tools in engineering</a:t>
            </a:r>
          </a:p>
          <a:p>
            <a:r>
              <a:rPr lang="en-US" dirty="0"/>
              <a:t>Data for a </a:t>
            </a:r>
            <a:r>
              <a:rPr lang="en-US" b="1" i="1" dirty="0"/>
              <a:t>point</a:t>
            </a:r>
            <a:endParaRPr lang="en-US" dirty="0"/>
          </a:p>
          <a:p>
            <a:r>
              <a:rPr lang="en-US" dirty="0"/>
              <a:t>Loses information about shorter durations</a:t>
            </a:r>
          </a:p>
        </p:txBody>
      </p:sp>
      <p:pic>
        <p:nvPicPr>
          <p:cNvPr id="5" name="Picture 4">
            <a:extLst>
              <a:ext uri="{FF2B5EF4-FFF2-40B4-BE49-F238E27FC236}">
                <a16:creationId xmlns:a16="http://schemas.microsoft.com/office/drawing/2014/main" id="{0F9E01BC-6376-327A-2B83-DCE61C0E86E4}"/>
              </a:ext>
            </a:extLst>
          </p:cNvPr>
          <p:cNvPicPr>
            <a:picLocks noChangeAspect="1"/>
          </p:cNvPicPr>
          <p:nvPr/>
        </p:nvPicPr>
        <p:blipFill>
          <a:blip r:embed="rId3"/>
          <a:stretch>
            <a:fillRect/>
          </a:stretch>
        </p:blipFill>
        <p:spPr>
          <a:xfrm>
            <a:off x="6681650" y="2012912"/>
            <a:ext cx="4738845" cy="662901"/>
          </a:xfrm>
          <a:prstGeom prst="rect">
            <a:avLst/>
          </a:prstGeom>
        </p:spPr>
      </p:pic>
      <p:pic>
        <p:nvPicPr>
          <p:cNvPr id="10" name="Picture 9">
            <a:extLst>
              <a:ext uri="{FF2B5EF4-FFF2-40B4-BE49-F238E27FC236}">
                <a16:creationId xmlns:a16="http://schemas.microsoft.com/office/drawing/2014/main" id="{23E3E560-ECAC-4C45-81F5-0BCC097A7B91}"/>
              </a:ext>
            </a:extLst>
          </p:cNvPr>
          <p:cNvPicPr>
            <a:picLocks noChangeAspect="1"/>
          </p:cNvPicPr>
          <p:nvPr/>
        </p:nvPicPr>
        <p:blipFill>
          <a:blip r:embed="rId4"/>
          <a:stretch>
            <a:fillRect/>
          </a:stretch>
        </p:blipFill>
        <p:spPr>
          <a:xfrm>
            <a:off x="6096000" y="2852170"/>
            <a:ext cx="5584733" cy="3112731"/>
          </a:xfrm>
          <a:prstGeom prst="rect">
            <a:avLst/>
          </a:prstGeom>
        </p:spPr>
      </p:pic>
      <p:sp>
        <p:nvSpPr>
          <p:cNvPr id="11" name="Slide Number Placeholder 10">
            <a:extLst>
              <a:ext uri="{FF2B5EF4-FFF2-40B4-BE49-F238E27FC236}">
                <a16:creationId xmlns:a16="http://schemas.microsoft.com/office/drawing/2014/main" id="{F033CCF1-944C-3DE9-598E-F3B22B08D0AF}"/>
              </a:ext>
            </a:extLst>
          </p:cNvPr>
          <p:cNvSpPr>
            <a:spLocks noGrp="1"/>
          </p:cNvSpPr>
          <p:nvPr>
            <p:ph type="sldNum" sz="quarter" idx="12"/>
          </p:nvPr>
        </p:nvSpPr>
        <p:spPr/>
        <p:txBody>
          <a:bodyPr/>
          <a:lstStyle/>
          <a:p>
            <a:fld id="{5F6E19EC-C981-4348-A588-FAD292F64A47}" type="slidenum">
              <a:rPr lang="en-US" smtClean="0"/>
              <a:t>9</a:t>
            </a:fld>
            <a:endParaRPr lang="en-US"/>
          </a:p>
        </p:txBody>
      </p:sp>
    </p:spTree>
    <p:extLst>
      <p:ext uri="{BB962C8B-B14F-4D97-AF65-F5344CB8AC3E}">
        <p14:creationId xmlns:p14="http://schemas.microsoft.com/office/powerpoint/2010/main" val="38153909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5038</TotalTime>
  <Words>1981</Words>
  <Application>Microsoft Office PowerPoint</Application>
  <PresentationFormat>Widescreen</PresentationFormat>
  <Paragraphs>378</Paragraphs>
  <Slides>59</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59</vt:i4>
      </vt:variant>
    </vt:vector>
  </HeadingPairs>
  <TitlesOfParts>
    <vt:vector size="68" baseType="lpstr">
      <vt:lpstr>Arial</vt:lpstr>
      <vt:lpstr>Calibri</vt:lpstr>
      <vt:lpstr>Cambria Math</vt:lpstr>
      <vt:lpstr>ElsevierGulliver</vt:lpstr>
      <vt:lpstr>Ink Free</vt:lpstr>
      <vt:lpstr>Lato</vt:lpstr>
      <vt:lpstr>roboto-regular</vt:lpstr>
      <vt:lpstr>Wingdings</vt:lpstr>
      <vt:lpstr>Office Theme</vt:lpstr>
      <vt:lpstr>Frequency and Hypothetical Storm Methodologies</vt:lpstr>
      <vt:lpstr>Outline</vt:lpstr>
      <vt:lpstr>What is a Hypothetical Storm?</vt:lpstr>
      <vt:lpstr>Real Precipitation</vt:lpstr>
      <vt:lpstr>Hypothetical Storms</vt:lpstr>
      <vt:lpstr>Simplifications</vt:lpstr>
      <vt:lpstr>Design Properties</vt:lpstr>
      <vt:lpstr>Probable Maximum Precipitation</vt:lpstr>
      <vt:lpstr>Depth-Duration-Frequency (DDF)</vt:lpstr>
      <vt:lpstr>Hypothetical Storm Methods in HMS</vt:lpstr>
      <vt:lpstr>Precipitation-Frequency Analysis Products</vt:lpstr>
      <vt:lpstr>Recap: How we define a design storm</vt:lpstr>
      <vt:lpstr>Precipitation-Frequency Analysis</vt:lpstr>
      <vt:lpstr>NOAA Atlas 14</vt:lpstr>
      <vt:lpstr>Point Data</vt:lpstr>
      <vt:lpstr>Precipitation-Frequency Grids</vt:lpstr>
      <vt:lpstr>Temporal Patterns</vt:lpstr>
      <vt:lpstr>PowerPoint Presentation</vt:lpstr>
      <vt:lpstr>Area Reduction</vt:lpstr>
      <vt:lpstr>Area Reduction</vt:lpstr>
      <vt:lpstr>Area Reduction</vt:lpstr>
      <vt:lpstr>Area-Averaged Precipitation Frequency</vt:lpstr>
      <vt:lpstr>Developing Flow-Frequency Curves</vt:lpstr>
      <vt:lpstr>Motivation</vt:lpstr>
      <vt:lpstr>Flow-Frequency Modeling</vt:lpstr>
      <vt:lpstr>Data</vt:lpstr>
      <vt:lpstr>Data</vt:lpstr>
      <vt:lpstr>Tools in HEC-HMS</vt:lpstr>
      <vt:lpstr>Depth-Area Analysis</vt:lpstr>
      <vt:lpstr>Simulation Notes</vt:lpstr>
      <vt:lpstr>Depth-Area Analysis</vt:lpstr>
      <vt:lpstr>Frequency Analysis</vt:lpstr>
      <vt:lpstr>Frequency Analysis</vt:lpstr>
      <vt:lpstr>Frequency Storm Method</vt:lpstr>
      <vt:lpstr>Frequency Storm Method</vt:lpstr>
      <vt:lpstr>PowerPoint Presentation</vt:lpstr>
      <vt:lpstr>Frequency Storm Data</vt:lpstr>
      <vt:lpstr>Frequency Storm Data</vt:lpstr>
      <vt:lpstr>Data</vt:lpstr>
      <vt:lpstr>Importing Data</vt:lpstr>
      <vt:lpstr>Frequency Storm</vt:lpstr>
      <vt:lpstr>Frequency Storm Key Settings</vt:lpstr>
      <vt:lpstr>Synthetic Hyetograph</vt:lpstr>
      <vt:lpstr>Limitations of Frequency Storm</vt:lpstr>
      <vt:lpstr>Hypothetical Storm Method</vt:lpstr>
      <vt:lpstr>Hypothetical Storm Method</vt:lpstr>
      <vt:lpstr>Hypothetical Storm Data</vt:lpstr>
      <vt:lpstr>Area-Dependent Pattern</vt:lpstr>
      <vt:lpstr>SCS Storm</vt:lpstr>
      <vt:lpstr>SCS Storm</vt:lpstr>
      <vt:lpstr>User-Specified Pattern</vt:lpstr>
      <vt:lpstr>Temporal Patterns</vt:lpstr>
      <vt:lpstr>Synthetic Hyetograph</vt:lpstr>
      <vt:lpstr>Stochastic Storm Transposition</vt:lpstr>
      <vt:lpstr>Overview of SST Method</vt:lpstr>
      <vt:lpstr>Overview of SST Method</vt:lpstr>
      <vt:lpstr>Transposing Storms</vt:lpstr>
      <vt:lpstr>SST Precipitation-Frequency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Mika, Melissa L CIV USARMY CEIWR (USA)</cp:lastModifiedBy>
  <cp:revision>348</cp:revision>
  <dcterms:created xsi:type="dcterms:W3CDTF">2022-03-09T16:42:08Z</dcterms:created>
  <dcterms:modified xsi:type="dcterms:W3CDTF">2024-09-03T02:16:24Z</dcterms:modified>
</cp:coreProperties>
</file>