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4"/>
  </p:notesMasterIdLst>
  <p:sldIdLst>
    <p:sldId id="256" r:id="rId2"/>
    <p:sldId id="261" r:id="rId3"/>
    <p:sldId id="258" r:id="rId4"/>
    <p:sldId id="267" r:id="rId5"/>
    <p:sldId id="268" r:id="rId6"/>
    <p:sldId id="269" r:id="rId7"/>
    <p:sldId id="270" r:id="rId8"/>
    <p:sldId id="273" r:id="rId9"/>
    <p:sldId id="274" r:id="rId10"/>
    <p:sldId id="275" r:id="rId11"/>
    <p:sldId id="283" r:id="rId12"/>
    <p:sldId id="284" r:id="rId13"/>
    <p:sldId id="286" r:id="rId14"/>
    <p:sldId id="351" r:id="rId15"/>
    <p:sldId id="285" r:id="rId16"/>
    <p:sldId id="263" r:id="rId17"/>
    <p:sldId id="280" r:id="rId18"/>
    <p:sldId id="307" r:id="rId19"/>
    <p:sldId id="304" r:id="rId20"/>
    <p:sldId id="305" r:id="rId21"/>
    <p:sldId id="306" r:id="rId22"/>
    <p:sldId id="317" r:id="rId23"/>
    <p:sldId id="308" r:id="rId24"/>
    <p:sldId id="326" r:id="rId25"/>
    <p:sldId id="264" r:id="rId26"/>
    <p:sldId id="279" r:id="rId27"/>
    <p:sldId id="276" r:id="rId28"/>
    <p:sldId id="342" r:id="rId29"/>
    <p:sldId id="343" r:id="rId30"/>
    <p:sldId id="344" r:id="rId31"/>
    <p:sldId id="345" r:id="rId32"/>
    <p:sldId id="348" r:id="rId33"/>
    <p:sldId id="349" r:id="rId34"/>
    <p:sldId id="346" r:id="rId35"/>
    <p:sldId id="278" r:id="rId36"/>
    <p:sldId id="350" r:id="rId37"/>
    <p:sldId id="281" r:id="rId38"/>
    <p:sldId id="337" r:id="rId39"/>
    <p:sldId id="352" r:id="rId40"/>
    <p:sldId id="338" r:id="rId41"/>
    <p:sldId id="353" r:id="rId42"/>
    <p:sldId id="329" r:id="rId43"/>
    <p:sldId id="330" r:id="rId44"/>
    <p:sldId id="331" r:id="rId45"/>
    <p:sldId id="332" r:id="rId46"/>
    <p:sldId id="333" r:id="rId47"/>
    <p:sldId id="265" r:id="rId48"/>
    <p:sldId id="282" r:id="rId49"/>
    <p:sldId id="354" r:id="rId50"/>
    <p:sldId id="321" r:id="rId51"/>
    <p:sldId id="322" r:id="rId52"/>
    <p:sldId id="266" r:id="rId5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60F2D"/>
    <a:srgbClr val="32006E"/>
    <a:srgbClr val="FFFFFF"/>
    <a:srgbClr val="4D4D4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993" autoAdjust="0"/>
    <p:restoredTop sz="84036" autoAdjust="0"/>
  </p:normalViewPr>
  <p:slideViewPr>
    <p:cSldViewPr snapToGrid="0">
      <p:cViewPr>
        <p:scale>
          <a:sx n="100" d="100"/>
          <a:sy n="100" d="100"/>
        </p:scale>
        <p:origin x="1920" y="88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5A37CE-1609-4B50-9C21-98FEA404B32F}" type="datetimeFigureOut">
              <a:rPr lang="en-US" smtClean="0"/>
              <a:t>10/29/2024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18A0AD8-C627-4F09-87CF-54095CC45911}" type="slidenum">
              <a:rPr lang="en-US" smtClean="0"/>
              <a:t>‹#›</a:t>
            </a:fld>
            <a:endParaRPr lang="en-US"/>
          </a:p>
        </p:txBody>
      </p:sp>
    </p:spTree>
    <p:extLst>
      <p:ext uri="{BB962C8B-B14F-4D97-AF65-F5344CB8AC3E}">
        <p14:creationId xmlns:p14="http://schemas.microsoft.com/office/powerpoint/2010/main" val="2258808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918A0AD8-C627-4F09-87CF-54095CC45911}" type="slidenum">
              <a:rPr lang="en-US" smtClean="0"/>
              <a:t>2</a:t>
            </a:fld>
            <a:endParaRPr lang="en-US"/>
          </a:p>
        </p:txBody>
      </p:sp>
    </p:spTree>
    <p:extLst>
      <p:ext uri="{BB962C8B-B14F-4D97-AF65-F5344CB8AC3E}">
        <p14:creationId xmlns:p14="http://schemas.microsoft.com/office/powerpoint/2010/main" val="6971815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time distribution of direct runoff is assumed independent of antecedent precipitation.  This is the principle</a:t>
            </a:r>
            <a:r>
              <a:rPr lang="en-US" baseline="0" dirty="0"/>
              <a:t> of time-invariance.  Regardless of the state of the watershed, if you have one inch of excess precipitation over your basin, you will always get the same hydrograph regardless of when that rainfall occurs.</a:t>
            </a:r>
          </a:p>
          <a:p>
            <a:endParaRPr lang="en-US" dirty="0"/>
          </a:p>
        </p:txBody>
      </p:sp>
      <p:sp>
        <p:nvSpPr>
          <p:cNvPr id="4" name="Slide Number Placeholder 3"/>
          <p:cNvSpPr>
            <a:spLocks noGrp="1"/>
          </p:cNvSpPr>
          <p:nvPr>
            <p:ph type="sldNum" sz="quarter" idx="5"/>
          </p:nvPr>
        </p:nvSpPr>
        <p:spPr/>
        <p:txBody>
          <a:bodyPr/>
          <a:lstStyle/>
          <a:p>
            <a:fld id="{918A0AD8-C627-4F09-87CF-54095CC45911}" type="slidenum">
              <a:rPr lang="en-US" smtClean="0"/>
              <a:t>12</a:t>
            </a:fld>
            <a:endParaRPr lang="en-US"/>
          </a:p>
        </p:txBody>
      </p:sp>
    </p:spTree>
    <p:extLst>
      <p:ext uri="{BB962C8B-B14F-4D97-AF65-F5344CB8AC3E}">
        <p14:creationId xmlns:p14="http://schemas.microsoft.com/office/powerpoint/2010/main" val="94585950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Excess precipitation is spatially distributed uniformly and has a constant intensity throughout the time interval.  This is described in the definition of the unit hydrograph and restated again. </a:t>
            </a:r>
          </a:p>
        </p:txBody>
      </p:sp>
      <p:sp>
        <p:nvSpPr>
          <p:cNvPr id="4" name="Slide Number Placeholder 3"/>
          <p:cNvSpPr>
            <a:spLocks noGrp="1"/>
          </p:cNvSpPr>
          <p:nvPr>
            <p:ph type="sldNum" sz="quarter" idx="5"/>
          </p:nvPr>
        </p:nvSpPr>
        <p:spPr/>
        <p:txBody>
          <a:bodyPr/>
          <a:lstStyle/>
          <a:p>
            <a:fld id="{918A0AD8-C627-4F09-87CF-54095CC45911}" type="slidenum">
              <a:rPr lang="en-US" smtClean="0"/>
              <a:t>13</a:t>
            </a:fld>
            <a:endParaRPr lang="en-US"/>
          </a:p>
        </p:txBody>
      </p:sp>
    </p:spTree>
    <p:extLst>
      <p:ext uri="{BB962C8B-B14F-4D97-AF65-F5344CB8AC3E}">
        <p14:creationId xmlns:p14="http://schemas.microsoft.com/office/powerpoint/2010/main" val="13383494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Now that you have an understanding of the assumptions, you could probably tell there are limitations to this concept when applied to natural catchments.  We’ll describe three limitations to applying the UH.  The assumption of proportionality and superposition mostly conflicts with the observed behavior of river flow, which are typically non-proportional (or non-linear).  The antecedent conditions of the ground, whether the ground starts off as saturated or unsaturated, can have a significant affect on the behavior of runoff.  Rainfall intensities have also been shown to affect the runoff behavior as non-linear with increasing rainfall intensities.  </a:t>
            </a:r>
          </a:p>
          <a:p>
            <a:endParaRPr lang="en-US" dirty="0"/>
          </a:p>
          <a:p>
            <a:r>
              <a:rPr lang="en-US" dirty="0"/>
              <a:t>The assumption of time-invariance can be affected by the season.  The response hydrograph can be expected to vary based on the time of year.  For example, vegetation might be at its highest development during the spring or summer and therefore hydraulic behavior of the catchment might be rougher and affect the runoff response.  </a:t>
            </a:r>
          </a:p>
          <a:p>
            <a:endParaRPr lang="en-US" dirty="0"/>
          </a:p>
          <a:p>
            <a:r>
              <a:rPr lang="en-US" dirty="0"/>
              <a:t>The assumption of excess rainfall uniformly distributed in space and time is also not normally seen.  More often, storms tend to vary in intensity in both space and time and the contributing runoff areas will expand and contract as the catchment dries and wets.  However, this last limitation can be accounted for in your modeling by selecting a smaller rainfall duration to capture the changes in intensities.  The changes in space can be accounted for by delineating your watershed to smaller subbasin if the data is available.  </a:t>
            </a:r>
          </a:p>
          <a:p>
            <a:endParaRPr lang="en-US" dirty="0"/>
          </a:p>
          <a:p>
            <a:r>
              <a:rPr lang="en-US" dirty="0"/>
              <a:t>Despite these limitations, the unit hydrograph method is still used widely because of its simplicity to apply to many different types of watersheds and is still the basis for many analysis and estimation techniques.  </a:t>
            </a:r>
          </a:p>
        </p:txBody>
      </p:sp>
      <p:sp>
        <p:nvSpPr>
          <p:cNvPr id="4" name="Slide Number Placeholder 3"/>
          <p:cNvSpPr>
            <a:spLocks noGrp="1"/>
          </p:cNvSpPr>
          <p:nvPr>
            <p:ph type="sldNum" sz="quarter" idx="5"/>
          </p:nvPr>
        </p:nvSpPr>
        <p:spPr/>
        <p:txBody>
          <a:bodyPr/>
          <a:lstStyle/>
          <a:p>
            <a:fld id="{918A0AD8-C627-4F09-87CF-54095CC45911}" type="slidenum">
              <a:rPr lang="en-US" smtClean="0"/>
              <a:t>15</a:t>
            </a:fld>
            <a:endParaRPr lang="en-US"/>
          </a:p>
        </p:txBody>
      </p:sp>
    </p:spTree>
    <p:extLst>
      <p:ext uri="{BB962C8B-B14F-4D97-AF65-F5344CB8AC3E}">
        <p14:creationId xmlns:p14="http://schemas.microsoft.com/office/powerpoint/2010/main" val="41824069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These might also be called “empirical” unit hydrographs as they are computed straight from rainfall and runoff data for a specific watershed.</a:t>
            </a:r>
          </a:p>
        </p:txBody>
      </p:sp>
      <p:sp>
        <p:nvSpPr>
          <p:cNvPr id="4" name="Slide Number Placeholder 3"/>
          <p:cNvSpPr>
            <a:spLocks noGrp="1"/>
          </p:cNvSpPr>
          <p:nvPr>
            <p:ph type="sldNum" sz="quarter" idx="5"/>
          </p:nvPr>
        </p:nvSpPr>
        <p:spPr/>
        <p:txBody>
          <a:bodyPr/>
          <a:lstStyle/>
          <a:p>
            <a:fld id="{918A0AD8-C627-4F09-87CF-54095CC45911}" type="slidenum">
              <a:rPr lang="en-US" smtClean="0"/>
              <a:t>17</a:t>
            </a:fld>
            <a:endParaRPr lang="en-US"/>
          </a:p>
        </p:txBody>
      </p:sp>
    </p:spTree>
    <p:extLst>
      <p:ext uri="{BB962C8B-B14F-4D97-AF65-F5344CB8AC3E}">
        <p14:creationId xmlns:p14="http://schemas.microsoft.com/office/powerpoint/2010/main" val="174136573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Let go over how someone would derive a unit hydrograph from an observed hydrograph and rainfall.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18</a:t>
            </a:fld>
            <a:endParaRPr lang="en-US"/>
          </a:p>
        </p:txBody>
      </p:sp>
    </p:spTree>
    <p:extLst>
      <p:ext uri="{BB962C8B-B14F-4D97-AF65-F5344CB8AC3E}">
        <p14:creationId xmlns:p14="http://schemas.microsoft.com/office/powerpoint/2010/main" val="383823894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first step to deriving a unit hydrograph for your watershed is to separate the i</a:t>
            </a:r>
            <a:r>
              <a:rPr lang="en-US" baseline="0" dirty="0"/>
              <a:t>nterflow and baseflow.  The main goal of separating these out is so we can analyze just the direct runoff.  There are many different techniques for separating interflow and baseflow from the hydrograph, all of which require some user judgement.  In this example, direct runoff begins at the onset (click) of excess precipitation. The inflection point (click) on the recession limb of the hydrograph is used to indicate the change in physical processes controlling discharge which we infer is the interflow or baseflow.  So a straight line (click) is drawn from the start of excess rainfall to the inflection point on the hydrograph.  What you (click) are left with is the direct runoff.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19</a:t>
            </a:fld>
            <a:endParaRPr lang="en-US"/>
          </a:p>
        </p:txBody>
      </p:sp>
    </p:spTree>
    <p:extLst>
      <p:ext uri="{BB962C8B-B14F-4D97-AF65-F5344CB8AC3E}">
        <p14:creationId xmlns:p14="http://schemas.microsoft.com/office/powerpoint/2010/main" val="125307106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Once we have the direct runoff hydrograph, we measure the total volume of direct runoff which is the area under the hydrograph (click) and </a:t>
            </a:r>
            <a:r>
              <a:rPr lang="en-US" baseline="0" dirty="0"/>
              <a:t>convert to a depth over the watershed.  The depth could be computed simply done by dividing the volume (click) under the direct runoff curve by the area (click) of the watershed.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20</a:t>
            </a:fld>
            <a:endParaRPr lang="en-US"/>
          </a:p>
        </p:txBody>
      </p:sp>
    </p:spTree>
    <p:extLst>
      <p:ext uri="{BB962C8B-B14F-4D97-AF65-F5344CB8AC3E}">
        <p14:creationId xmlns:p14="http://schemas.microsoft.com/office/powerpoint/2010/main" val="38900066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dirty="0"/>
              <a:t>So we have the direct runoff hydrograph and the depth of runoff under our hydrograph.  We scale our direct runoff hydrograph by dividing (click) the</a:t>
            </a:r>
            <a:r>
              <a:rPr lang="en-US" baseline="0" dirty="0"/>
              <a:t> ordinates of direct runoff by the depth of runoff that we computed in step 2. We divide by the depth because we are interested in getting the unit depth of 1 inch or 1 mm.  Once you divide each ordinate by the depth, you will obtain (click) your unit hydrograph</a:t>
            </a:r>
            <a:endParaRPr lang="en-US" dirty="0"/>
          </a:p>
          <a:p>
            <a:pPr defTabSz="966612">
              <a:defRPr/>
            </a:pPr>
            <a:endParaRPr lang="en-US" dirty="0"/>
          </a:p>
          <a:p>
            <a:pPr defTabSz="966612">
              <a:defRPr/>
            </a:pPr>
            <a:r>
              <a:rPr lang="en-US" dirty="0"/>
              <a:t>In practice this procedure</a:t>
            </a:r>
            <a:r>
              <a:rPr lang="en-US" baseline="0" dirty="0"/>
              <a:t> would be conducted for a number of storms and the ordinates averaged to determine the final unit hydrograph for the basin.</a:t>
            </a: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21</a:t>
            </a:fld>
            <a:endParaRPr lang="en-US"/>
          </a:p>
        </p:txBody>
      </p:sp>
    </p:spTree>
    <p:extLst>
      <p:ext uri="{BB962C8B-B14F-4D97-AF65-F5344CB8AC3E}">
        <p14:creationId xmlns:p14="http://schemas.microsoft.com/office/powerpoint/2010/main" val="252629155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We have our unit hydrograph.  Our last step is to estimate the duration of the unit hydrograph using the observed rainfall.  The unit hydrograph derived from an observed hydrograph is tied to a rainfall duration.  For example, it could be that 3 hours of excess rainfall generated our unit hydrograph.  So we would call the unit hydrograph, a 3-hr unit hydrograph, where the 3-hrs came from the duration of </a:t>
            </a:r>
            <a:r>
              <a:rPr lang="en-US" u="sng" dirty="0"/>
              <a:t>excess precipitation</a:t>
            </a:r>
            <a:r>
              <a:rPr lang="en-US" dirty="0"/>
              <a:t>. The rainfall storm itself could be longer than 3-hours but we are just interested in the excess rainfall after we remove losses.  So, to estimate the duration, we take the depth of direct runoff that we estimated in step 2,</a:t>
            </a:r>
            <a:r>
              <a:rPr lang="en-US" baseline="0" dirty="0"/>
              <a:t> determine the total volume of your rainfall, and subtract your rainfall losses until you match the depth of direct runoff to estimate the effective duration.  </a:t>
            </a:r>
          </a:p>
          <a:p>
            <a:endParaRPr lang="en-US" baseline="0" dirty="0"/>
          </a:p>
          <a:p>
            <a:r>
              <a:rPr lang="en-US" baseline="0" dirty="0"/>
              <a:t>One simple technique to accomplishing this is to use the </a:t>
            </a:r>
            <a:r>
              <a:rPr lang="el-GR" baseline="0" dirty="0"/>
              <a:t>Φ</a:t>
            </a:r>
            <a:r>
              <a:rPr lang="en-US" baseline="0" dirty="0"/>
              <a:t> index (click) such that the depth of excess precipitation is equal to the depth of direct runoff. The </a:t>
            </a:r>
            <a:r>
              <a:rPr lang="el-GR" baseline="0" dirty="0"/>
              <a:t>Φ</a:t>
            </a:r>
            <a:r>
              <a:rPr lang="en-US" baseline="0" dirty="0"/>
              <a:t> index is based on the assumption of a uniform infiltration rate so it would be up to the hydrologist or engineer to decide if that is reasonable assumption. As you can probably tell, you would want to be selective in the types of storms and hydrographs you choose to analyze.  You would want to select storms with simple structures where you can get a defined, single peaked hydrograph.  Select storms where you can get a uniform distribution of rainfall throughout the period of excess, and uniform spatial distribution over the entire watershed.  </a:t>
            </a:r>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22</a:t>
            </a:fld>
            <a:endParaRPr lang="en-US"/>
          </a:p>
        </p:txBody>
      </p:sp>
    </p:spTree>
    <p:extLst>
      <p:ext uri="{BB962C8B-B14F-4D97-AF65-F5344CB8AC3E}">
        <p14:creationId xmlns:p14="http://schemas.microsoft.com/office/powerpoint/2010/main" val="37600441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Different example (with numbers)</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is unit hydrograph derivation example starting with an observed streamflow over 24 hours.  We use a simple baseflow separation technique of 35 </a:t>
                </a:r>
                <a:r>
                  <a:rPr lang="en-US" dirty="0" err="1"/>
                  <a:t>cfs</a:t>
                </a:r>
                <a:r>
                  <a:rPr lang="en-US" dirty="0"/>
                  <a:t> which gets subtracted from the hydrograph to get our direct runoff as well as calculating the volume of our direct runoff.  In this case, the volume was calculated using the trapezoid method.  Once we got our total volume, we divide by the watershed area to get the runoff depth.  We scale our direct runoff by dividing the runoff depth to obtain our unit hydrograph.  To confirm that we have a unit hydrograph, we can calculate the area under the unit hydrograph, get the total volume, and divide by the watershed area.  We should receive a depth of 1 inch.  </a:t>
                </a:r>
              </a:p>
              <a:p>
                <a:endParaRPr lang="en-US" dirty="0"/>
              </a:p>
            </p:txBody>
          </p:sp>
        </mc:Choice>
        <mc:Fallback xmlns="">
          <p:sp>
            <p:nvSpPr>
              <p:cNvPr id="3" name="Notes Placeholder 2"/>
              <p:cNvSpPr>
                <a:spLocks noGrp="1"/>
              </p:cNvSpPr>
              <p:nvPr>
                <p:ph type="body" idx="1"/>
              </p:nvPr>
            </p:nvSpPr>
            <p:spPr/>
            <p:txBody>
              <a:bodyPr/>
              <a:lstStyle/>
              <a:p>
                <a:r>
                  <a:rPr lang="en-US" b="0" i="0" smtClean="0">
                    <a:latin typeface="Cambria Math" panose="02040503050406030204" pitchFamily="18" charset="0"/>
                  </a:rPr>
                  <a:t>1958400/(10 〖</a:t>
                </a:r>
                <a:r>
                  <a:rPr lang="en-US" b="0" i="0" smtClean="0">
                    <a:latin typeface="Cambria Math" panose="02040503050406030204" pitchFamily="18" charset="0"/>
                  </a:rPr>
                  <a:t>𝑚𝑖〗^2</a:t>
                </a:r>
                <a:r>
                  <a:rPr lang="en-US" b="0" i="0" smtClean="0">
                    <a:latin typeface="Cambria Math" panose="02040503050406030204" pitchFamily="18" charset="0"/>
                  </a:rPr>
                  <a:t> ) 10 〖𝑚𝑖〗^2</a:t>
                </a:r>
                <a:r>
                  <a:rPr lang="en-US" b="0" i="0" smtClean="0">
                    <a:latin typeface="Cambria Math" panose="02040503050406030204" pitchFamily="18" charset="0"/>
                    <a:ea typeface="Cambria Math" panose="02040503050406030204" pitchFamily="18" charset="0"/>
                  </a:rPr>
                  <a:t>×</a:t>
                </a:r>
                <a:r>
                  <a:rPr lang="en-US" i="0" smtClean="0">
                    <a:latin typeface="Cambria Math" panose="02040503050406030204" pitchFamily="18" charset="0"/>
                  </a:rPr>
                  <a:t>(</a:t>
                </a:r>
                <a:r>
                  <a:rPr lang="en-US" sz="1200" b="0" i="0" kern="1200" smtClean="0">
                    <a:solidFill>
                      <a:schemeClr val="tx1"/>
                    </a:solidFill>
                    <a:effectLst/>
                    <a:latin typeface="+mn-lt"/>
                    <a:ea typeface="+mn-ea"/>
                    <a:cs typeface="+mn-cs"/>
                  </a:rPr>
                  <a:t>"27 878 400</a:t>
                </a:r>
                <a:r>
                  <a:rPr lang="en-US" sz="1200" b="0" i="0" kern="1200" smtClean="0">
                    <a:solidFill>
                      <a:schemeClr val="tx1"/>
                    </a:solidFill>
                    <a:effectLst/>
                    <a:latin typeface="Cambria Math" panose="02040503050406030204" pitchFamily="18" charset="0"/>
                    <a:ea typeface="+mn-ea"/>
                    <a:cs typeface="+mn-cs"/>
                  </a:rPr>
                  <a:t>"  〖</a:t>
                </a:r>
                <a:r>
                  <a:rPr lang="en-US" b="0" i="0" smtClean="0">
                    <a:latin typeface="Cambria Math" panose="02040503050406030204" pitchFamily="18" charset="0"/>
                  </a:rPr>
                  <a:t>𝑓𝑡〗^2)/(1 〖𝑚𝑖〗^2 )</a:t>
                </a:r>
                <a:endParaRPr lang="en-US" dirty="0"/>
              </a:p>
            </p:txBody>
          </p:sp>
        </mc:Fallback>
      </mc:AlternateContent>
      <p:sp>
        <p:nvSpPr>
          <p:cNvPr id="4" name="Slide Number Placeholder 3"/>
          <p:cNvSpPr>
            <a:spLocks noGrp="1"/>
          </p:cNvSpPr>
          <p:nvPr>
            <p:ph type="sldNum" sz="quarter" idx="10"/>
          </p:nvPr>
        </p:nvSpPr>
        <p:spPr/>
        <p:txBody>
          <a:bodyPr/>
          <a:lstStyle/>
          <a:p>
            <a:fld id="{FFFBC57C-89AC-4665-8D9E-F09DF8887FF4}" type="slidenum">
              <a:rPr lang="en-US" smtClean="0"/>
              <a:pPr/>
              <a:t>23</a:t>
            </a:fld>
            <a:endParaRPr lang="en-US"/>
          </a:p>
        </p:txBody>
      </p:sp>
    </p:spTree>
    <p:extLst>
      <p:ext uri="{BB962C8B-B14F-4D97-AF65-F5344CB8AC3E}">
        <p14:creationId xmlns:p14="http://schemas.microsoft.com/office/powerpoint/2010/main" val="265757582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We start our discussion by reviewing the physical processes that take place once you start getting precipitation onto the watershed.   This figure</a:t>
            </a:r>
            <a:r>
              <a:rPr lang="en-US" baseline="0" dirty="0"/>
              <a:t> shows the various hydrologic processes that could occur once rainfall falls to the ground. Much of the rainfall is subject different losses; you can get infiltration of your rainfall into the soil, there could be rainfall that falls on canopy and gets stuck there, your ground surface may contain storage that traps rainfall or movement of flow.  These losses can all be subtracted from the amount of precipitation that falls on a basin. When losses are subtracted we are left with the excess precipitation, meaning it’s the rainfall amount left over after you account for the losses we just described.  Excess precipitation over the basin ends up on the surface, which is converted to a runoff and makes its way to the channel and basin outlet.  </a:t>
            </a:r>
            <a:endParaRPr lang="en-US" dirty="0"/>
          </a:p>
        </p:txBody>
      </p:sp>
      <p:sp>
        <p:nvSpPr>
          <p:cNvPr id="4" name="Slide Number Placeholder 3"/>
          <p:cNvSpPr>
            <a:spLocks noGrp="1"/>
          </p:cNvSpPr>
          <p:nvPr>
            <p:ph type="sldNum" sz="quarter" idx="5"/>
          </p:nvPr>
        </p:nvSpPr>
        <p:spPr/>
        <p:txBody>
          <a:bodyPr/>
          <a:lstStyle/>
          <a:p>
            <a:fld id="{918A0AD8-C627-4F09-87CF-54095CC45911}" type="slidenum">
              <a:rPr lang="en-US" smtClean="0"/>
              <a:t>4</a:t>
            </a:fld>
            <a:endParaRPr lang="en-US"/>
          </a:p>
        </p:txBody>
      </p:sp>
    </p:spTree>
    <p:extLst>
      <p:ext uri="{BB962C8B-B14F-4D97-AF65-F5344CB8AC3E}">
        <p14:creationId xmlns:p14="http://schemas.microsoft.com/office/powerpoint/2010/main" val="26851671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To compute the rainfall duration, we estimate the total rainfall depth of 3.34 inches (click).  We are looking to get 0.84 inches of excess rainfall which we had computed from the depth of direct runoff.  The direct runoff depth could be obtained by using a constant loss estimate of 0.5 in/</a:t>
            </a:r>
            <a:r>
              <a:rPr lang="en-US" dirty="0" err="1"/>
              <a:t>hr</a:t>
            </a:r>
            <a:r>
              <a:rPr lang="en-US" dirty="0"/>
              <a:t> (click).  This leaves us with 3-hrs as the excess rainfall (click) and therefore can call the unit hydrograph as a 3-hr unit hydrograph.  Try not to get confused between the excess rainfall duration and the time interval of the unit hydrograph.  In the previous slide, we see that the time interval for the unit hydrograph was 2-hours, but that does not make it a 2-hr unit hydrograph.  The rainfall duration defines the type of unit hydrograph.</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24</a:t>
            </a:fld>
            <a:endParaRPr lang="en-US"/>
          </a:p>
        </p:txBody>
      </p:sp>
    </p:spTree>
    <p:extLst>
      <p:ext uri="{BB962C8B-B14F-4D97-AF65-F5344CB8AC3E}">
        <p14:creationId xmlns:p14="http://schemas.microsoft.com/office/powerpoint/2010/main" val="195504560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b="0" dirty="0"/>
              <a:t>This slide illustrates the two processes modeled in Clark.  You create time-area histogram by discretizing your watershed regions based on the time it takes for runoff generated on that area to reach the watershed outlet.  We call the contours (click) that delineate those regions isochrones.  You can develop a time-area histogram that graphs the regions with equal travel time to the outlet with the associated area.  In this graph, you may have noticed a Q on the y axis which stands for discharge, and this is because the area was multiplied by a rainfall depth and divided by the time, but it essentially looks the same as a time-area graph.  Once you’ve determined your time-area relationship, the second process is to have the runoff carried out by a single linear reservoir to get your instantaneous unit hydrograph, which we had mentioned, isn’t confined to a specific rainfall duration.  The next few slides will go into more detail on the time-area relationship and the linear reservoir.  </a:t>
            </a:r>
          </a:p>
          <a:p>
            <a:pPr defTabSz="966612">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28</a:t>
            </a:fld>
            <a:endParaRPr lang="en-US"/>
          </a:p>
        </p:txBody>
      </p:sp>
    </p:spTree>
    <p:extLst>
      <p:ext uri="{BB962C8B-B14F-4D97-AF65-F5344CB8AC3E}">
        <p14:creationId xmlns:p14="http://schemas.microsoft.com/office/powerpoint/2010/main" val="242298298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b="0" dirty="0"/>
              <a:t>The time-area relationship governs the translation portion if the hydrograph.  This relationship divides the watershed into regions of equal runoff time to reach the outlet.  Once the areas are divided, estimates of the runoff generated on each part of the catchment is delayed by a proportion of the time of concentration.  </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The examples you see are time-area graphs for three (click) different watershed shapes where each line represents an isochrone (click).  The time-area (click) relationship is expressed in the dimensionless form with area as a percent of total basin area and time as a percent of time of concentration.  This is where the time of concentration parameter comes into play; if you increase your time of concentration, you increase the amount of time it takes for each of your isochrone regions to reach the watershed outlet.  If we use the rectangle watershed shape as an example for the time-area relationship, the first region (click) in the rectangle is closest to the outlet location and would appear first in our time-area relationship.  The last region (click) in the rectangle, which is equal to the Tc, would appear last in our time-area relationship.  You can get a unit hydrograph from the time area relationship by multiplying the area by a rainfall depth of 1 unit and dividing by the time interval.  As you noticed, the time-area relationship can vary based on watershed shape.  The default in  HMS program (click) utilizes this generalized, oval shaped pattern but you can change the time-area relationship.  </a:t>
            </a:r>
          </a:p>
        </p:txBody>
      </p:sp>
      <p:sp>
        <p:nvSpPr>
          <p:cNvPr id="4" name="Slide Number Placeholder 3"/>
          <p:cNvSpPr>
            <a:spLocks noGrp="1"/>
          </p:cNvSpPr>
          <p:nvPr>
            <p:ph type="sldNum" sz="quarter" idx="10"/>
          </p:nvPr>
        </p:nvSpPr>
        <p:spPr/>
        <p:txBody>
          <a:bodyPr/>
          <a:lstStyle/>
          <a:p>
            <a:fld id="{FFFBC57C-89AC-4665-8D9E-F09DF8887FF4}" type="slidenum">
              <a:rPr lang="en-US" smtClean="0"/>
              <a:pPr/>
              <a:t>29</a:t>
            </a:fld>
            <a:endParaRPr lang="en-US"/>
          </a:p>
        </p:txBody>
      </p:sp>
    </p:spTree>
    <p:extLst>
      <p:ext uri="{BB962C8B-B14F-4D97-AF65-F5344CB8AC3E}">
        <p14:creationId xmlns:p14="http://schemas.microsoft.com/office/powerpoint/2010/main" val="390289536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0" dirty="0"/>
              <a:t>Attenuation takes the time-area results and attenuates the flow by routing it through a single linear reservoir model.  Linear Reservoir concept is that the watershed behaves as a reservoir in which storage value, S, is linearly related to the outflow and a constant value R, (click) where “R” is the storage coefficient.  For other linear reservoir methods, you might see the storage coefficient as “K” value. Using the continuity equation and a finite-difference approximation, you can solve for the outflow ordinates.  </a:t>
            </a:r>
          </a:p>
          <a:p>
            <a:endParaRPr lang="en-US" b="0"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b="0" baseline="0" dirty="0"/>
              <a:t>The storage coefficient is a coefficient that represents the </a:t>
            </a:r>
            <a:r>
              <a:rPr lang="en-US" sz="1200" b="0" dirty="0"/>
              <a:t>temporary storage of precipitation excess in the watershed as it drains to the outlet point.  The greater your R value, the more time your excess runoff remains in storage.  In contrast to Tc which has a definition that can be physically quantified, the storage coefficient is a bit more nebulous. The easiest way to estimate R is via calibration if gaged precipitation and streamflow data are available.  R can also be estimated through empirical equations that have been developed through regression analysis. </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30</a:t>
            </a:fld>
            <a:endParaRPr lang="en-US"/>
          </a:p>
        </p:txBody>
      </p:sp>
    </p:spTree>
    <p:extLst>
      <p:ext uri="{BB962C8B-B14F-4D97-AF65-F5344CB8AC3E}">
        <p14:creationId xmlns:p14="http://schemas.microsoft.com/office/powerpoint/2010/main" val="302197474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This figure shows the discharge after it’s gone through translation from the synthetic time area curve.  This was assuming a default watershed shape, constant velocity, and 1 inches of rainfall over the watershed.  You can then see the results of the discharge histogram after getting routed through a linear reservoir resulting in the final unit hydrograph for using the Clark Method.  You can see the affects of routing through the linear reservoir as the peak flow is decreased and the time base of the hydrograph is spread out.  </a:t>
            </a:r>
          </a:p>
        </p:txBody>
      </p:sp>
      <p:sp>
        <p:nvSpPr>
          <p:cNvPr id="4" name="Slide Number Placeholder 3"/>
          <p:cNvSpPr>
            <a:spLocks noGrp="1"/>
          </p:cNvSpPr>
          <p:nvPr>
            <p:ph type="sldNum" sz="quarter" idx="10"/>
          </p:nvPr>
        </p:nvSpPr>
        <p:spPr/>
        <p:txBody>
          <a:bodyPr/>
          <a:lstStyle/>
          <a:p>
            <a:fld id="{FFFBC57C-89AC-4665-8D9E-F09DF8887FF4}" type="slidenum">
              <a:rPr lang="en-US" smtClean="0"/>
              <a:pPr/>
              <a:t>31</a:t>
            </a:fld>
            <a:endParaRPr lang="en-US"/>
          </a:p>
        </p:txBody>
      </p:sp>
    </p:spTree>
    <p:extLst>
      <p:ext uri="{BB962C8B-B14F-4D97-AF65-F5344CB8AC3E}">
        <p14:creationId xmlns:p14="http://schemas.microsoft.com/office/powerpoint/2010/main" val="344900098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adjusting time of concentration where you see the affects of translation when keeping the storage coefficient constant</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32</a:t>
            </a:fld>
            <a:endParaRPr lang="en-US"/>
          </a:p>
        </p:txBody>
      </p:sp>
    </p:spTree>
    <p:extLst>
      <p:ext uri="{BB962C8B-B14F-4D97-AF65-F5344CB8AC3E}">
        <p14:creationId xmlns:p14="http://schemas.microsoft.com/office/powerpoint/2010/main" val="134653681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Example adjusting storage coefficient where you see the affects of attenuation when keeping the time of concentration constant.  Note how the hydrograph peak decreases as you increase you storage coefficient and the time base gets extended further out.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33</a:t>
            </a:fld>
            <a:endParaRPr lang="en-US"/>
          </a:p>
        </p:txBody>
      </p:sp>
    </p:spTree>
    <p:extLst>
      <p:ext uri="{BB962C8B-B14F-4D97-AF65-F5344CB8AC3E}">
        <p14:creationId xmlns:p14="http://schemas.microsoft.com/office/powerpoint/2010/main" val="132795956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defTabSz="966612">
              <a:defRPr/>
            </a:pPr>
            <a:r>
              <a:rPr lang="en-US" b="0" dirty="0"/>
              <a:t>This slide illustrates the two processes modeled in Clark.  You create time-area histogram by discretizing your watershed regions based on the time it takes for runoff generated on that area to reach the watershed outlet.  We call the contours (click) that delineate those regions isochrones.  You can develop a time-area histogram that graphs the regions with equal travel time to the outlet with the associated area.  In this graph, you may have noticed a Q on the y axis which stands for discharge, and this is because the area was multiplied by a rainfall depth and divided by the time, but it essentially looks the same as a time-area graph.  Once you’ve determined your time-area relationship, the second process is to have the runoff carried out by a single linear reservoir to get your instantaneous unit hydrograph, which we had mentioned, isn’t confined to a specific rainfall duration.  The next few slides will go into more detail on the time-area relationship and the linear reservoir.  </a:t>
            </a:r>
          </a:p>
          <a:p>
            <a:pPr defTabSz="966612">
              <a:defRPr/>
            </a:pPr>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34</a:t>
            </a:fld>
            <a:endParaRPr lang="en-US"/>
          </a:p>
        </p:txBody>
      </p:sp>
    </p:spTree>
    <p:extLst>
      <p:ext uri="{BB962C8B-B14F-4D97-AF65-F5344CB8AC3E}">
        <p14:creationId xmlns:p14="http://schemas.microsoft.com/office/powerpoint/2010/main" val="11400278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is now available with both the lumped Clark and </a:t>
            </a:r>
            <a:r>
              <a:rPr lang="en-US" dirty="0" err="1"/>
              <a:t>ModClark</a:t>
            </a:r>
            <a:r>
              <a:rPr lang="en-US" dirty="0"/>
              <a:t> methods.</a:t>
            </a:r>
          </a:p>
        </p:txBody>
      </p:sp>
      <p:sp>
        <p:nvSpPr>
          <p:cNvPr id="4" name="Slide Number Placeholder 3"/>
          <p:cNvSpPr>
            <a:spLocks noGrp="1"/>
          </p:cNvSpPr>
          <p:nvPr>
            <p:ph type="sldNum" sz="quarter" idx="5"/>
          </p:nvPr>
        </p:nvSpPr>
        <p:spPr/>
        <p:txBody>
          <a:bodyPr/>
          <a:lstStyle/>
          <a:p>
            <a:fld id="{918A0AD8-C627-4F09-87CF-54095CC45911}" type="slidenum">
              <a:rPr lang="en-US" smtClean="0"/>
              <a:t>36</a:t>
            </a:fld>
            <a:endParaRPr lang="en-US"/>
          </a:p>
        </p:txBody>
      </p:sp>
    </p:spTree>
    <p:extLst>
      <p:ext uri="{BB962C8B-B14F-4D97-AF65-F5344CB8AC3E}">
        <p14:creationId xmlns:p14="http://schemas.microsoft.com/office/powerpoint/2010/main" val="145091244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SCS method, named after the Soil Conservation Service, is based on a dimensionless unit hydrograph.  The dimensionless UH was developed from an average of UHs derived from gaged rainfall and runoff for a large number of small agricultural watersheds throughout the United States.  The ordinates of the dimensionless unit hydrograph are relative to the peak flow, or </a:t>
            </a:r>
            <a:r>
              <a:rPr lang="en-US" dirty="0" err="1"/>
              <a:t>Qp</a:t>
            </a:r>
            <a:r>
              <a:rPr lang="en-US" dirty="0"/>
              <a:t>, and the time of rise, Tr</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8F83DA23-95B8-46B4-B36C-5DF4D86FB69F}" type="slidenum">
              <a:rPr lang="en-US" smtClean="0"/>
              <a:t>38</a:t>
            </a:fld>
            <a:endParaRPr lang="en-US"/>
          </a:p>
        </p:txBody>
      </p:sp>
    </p:spTree>
    <p:extLst>
      <p:ext uri="{BB962C8B-B14F-4D97-AF65-F5344CB8AC3E}">
        <p14:creationId xmlns:p14="http://schemas.microsoft.com/office/powerpoint/2010/main" val="40200375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rainfall-runoff modeling, we attempt to model the various hydrologic processes that occur when you get rainfall over a basin.  The component that handle’s surface runoff is the transformation of excess precipitation as shown here in red.  The excess precipitation gets converted or transformed into surface runoff which feeds into the total hydrograph.  To reiterate, the excess precipitation just looks at the surface runoff.  There are other components to the total outlet flow, such as interflow and groundwater flow, but we’ll be focusing our discussion on just the transformation of excess rainfall.  </a:t>
            </a:r>
          </a:p>
        </p:txBody>
      </p:sp>
      <p:sp>
        <p:nvSpPr>
          <p:cNvPr id="4" name="Slide Number Placeholder 3"/>
          <p:cNvSpPr>
            <a:spLocks noGrp="1"/>
          </p:cNvSpPr>
          <p:nvPr>
            <p:ph type="sldNum" sz="quarter" idx="5"/>
          </p:nvPr>
        </p:nvSpPr>
        <p:spPr/>
        <p:txBody>
          <a:bodyPr/>
          <a:lstStyle/>
          <a:p>
            <a:fld id="{918A0AD8-C627-4F09-87CF-54095CC45911}" type="slidenum">
              <a:rPr lang="en-US" smtClean="0"/>
              <a:t>5</a:t>
            </a:fld>
            <a:endParaRPr lang="en-US"/>
          </a:p>
        </p:txBody>
      </p:sp>
    </p:spTree>
    <p:extLst>
      <p:ext uri="{BB962C8B-B14F-4D97-AF65-F5344CB8AC3E}">
        <p14:creationId xmlns:p14="http://schemas.microsoft.com/office/powerpoint/2010/main" val="78784702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This is the most common form of the dimensionless UH that uses the peaking factor coefficient value of 484.  The hydrograph is called dimensionless since the discharge on the y axis is expressed as a ratio of the peak discharge while the time scale on the x-axis is expressed as a ratio of the time-to-peak.  The time to peak is not the same as the time of concentration, which we had discussed before.  The time to peak, as defined by the SCS method, is from the start of your excess rainfall to the hydrograph peak.  There is also another travel time component called Lag, which is defined as the center of mass of your rainfall to the hydrograph peak.  We will touch upon lag in the next slide</a:t>
            </a:r>
          </a:p>
          <a:p>
            <a:endParaRPr lang="en-US" dirty="0"/>
          </a:p>
          <a:p>
            <a:r>
              <a:rPr lang="en-US" dirty="0"/>
              <a:t>The dimensionless UH can be represented by equivalent triangles to come up with an estimate of your peak flow.  Using the geometry of the triangle, the unit hydrograph has 37.5% of its volume on the rising limb, and the remaining 62.5% on the recession side.  Peak discharge can be calculated using the triangular geometric relationship.  </a:t>
            </a:r>
          </a:p>
          <a:p>
            <a:endParaRPr lang="en-US" dirty="0"/>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39</a:t>
            </a:fld>
            <a:endParaRPr lang="en-US"/>
          </a:p>
        </p:txBody>
      </p:sp>
    </p:spTree>
    <p:extLst>
      <p:ext uri="{BB962C8B-B14F-4D97-AF65-F5344CB8AC3E}">
        <p14:creationId xmlns:p14="http://schemas.microsoft.com/office/powerpoint/2010/main" val="343508760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There are various forms of the dimensionless unit hydrograph.  The most form of the SCS UH has a peaking factor of 484.  The peaking factor reflects the ability of the watershed to retain and delay flow.  In the table, the peaking factor changes depending on the type of terrain.  Steep terrain and urban areas tend to produce higher early peaks while flatter terrain may produce lower, and later peaks.  This dimensionless unit hydrograph would look different if you were to use a different peaking factor as shown by the Delmarva dimensionless Unit Hydrograph .  HEC-HMS provides you the ability to select 13 different peaking factors.  </a:t>
            </a:r>
          </a:p>
          <a:p>
            <a:endParaRPr lang="en-US" dirty="0"/>
          </a:p>
          <a:p>
            <a:endParaRPr lang="en-US" dirty="0"/>
          </a:p>
        </p:txBody>
      </p:sp>
      <p:sp>
        <p:nvSpPr>
          <p:cNvPr id="4" name="Slide Number Placeholder 3"/>
          <p:cNvSpPr>
            <a:spLocks noGrp="1"/>
          </p:cNvSpPr>
          <p:nvPr>
            <p:ph type="sldNum" sz="quarter" idx="5"/>
          </p:nvPr>
        </p:nvSpPr>
        <p:spPr/>
        <p:txBody>
          <a:bodyPr/>
          <a:lstStyle/>
          <a:p>
            <a:fld id="{8F83DA23-95B8-46B4-B36C-5DF4D86FB69F}" type="slidenum">
              <a:rPr lang="en-US" smtClean="0"/>
              <a:t>40</a:t>
            </a:fld>
            <a:endParaRPr lang="en-US"/>
          </a:p>
        </p:txBody>
      </p:sp>
    </p:spTree>
    <p:extLst>
      <p:ext uri="{BB962C8B-B14F-4D97-AF65-F5344CB8AC3E}">
        <p14:creationId xmlns:p14="http://schemas.microsoft.com/office/powerpoint/2010/main" val="1489293172"/>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dirty="0"/>
                  <a:t>To compute the SCS hydrograph by hand, the method requires you to estimate the Time to peak and the Peak discharge.  Time to Peak is computed by dividing the rainfall duration by half and adding to the watershed Lag value.  We saw earlier that lag represents the center of mass of excess rainfall to the time of peak.  There are various equations available to estimate watershed lag.  If you have your time of concentration computed, one simple estimate of lag is to multiple the Time of concentration by 0.6.  Another method (click) is to use the equation shown here.</a:t>
                </a:r>
              </a:p>
              <a:p>
                <a:endParaRPr lang="en-US" dirty="0"/>
              </a:p>
              <a:p>
                <a:r>
                  <a:rPr lang="en-US" dirty="0" err="1"/>
                  <a:t>Qp</a:t>
                </a:r>
                <a:r>
                  <a:rPr lang="en-US" dirty="0"/>
                  <a:t> is estimated using the peaking factor coefficient, 484, multiplied by the watershed area divided by your computed time to peak.  Again, the peaking factor could change depending on your location, such as steep mountains or flat valley.  Larger peaking values correspond to steeper terrain, while lower values correspond to flatter terrain.  </a:t>
                </a:r>
              </a:p>
              <a:p>
                <a:endParaRPr lang="en-US" dirty="0"/>
              </a:p>
              <a:p>
                <a:endParaRPr lang="en-US" dirty="0"/>
              </a:p>
              <a:p>
                <a:endParaRPr lang="en-US" dirty="0"/>
              </a:p>
              <a:p>
                <a:endParaRPr lang="en-US" dirty="0"/>
              </a:p>
            </p:txBody>
          </p:sp>
        </mc:Choice>
        <mc:Fallback xmlns="">
          <p:sp>
            <p:nvSpPr>
              <p:cNvPr id="3" name="Notes Placeholder 2"/>
              <p:cNvSpPr>
                <a:spLocks noGrp="1"/>
              </p:cNvSpPr>
              <p:nvPr>
                <p:ph type="body" idx="1"/>
              </p:nvPr>
            </p:nvSpPr>
            <p:spPr/>
            <p:txBody>
              <a:bodyPr/>
              <a:lstStyle/>
              <a:p>
                <a:r>
                  <a:rPr lang="en-US" dirty="0" smtClean="0"/>
                  <a:t>Watershed lag</a:t>
                </a:r>
                <a:r>
                  <a:rPr lang="en-US" baseline="0" dirty="0" smtClean="0"/>
                  <a:t> (L) is the unknown parameter. Lag is defined as the time from the center of mass of excess rainfall (</a:t>
                </a:r>
                <a:r>
                  <a:rPr lang="el-GR" sz="1200" i="0" smtClean="0">
                    <a:latin typeface="Cambria Math" panose="02040503050406030204" pitchFamily="18" charset="0"/>
                    <a:ea typeface="Cambria Math" panose="02040503050406030204" pitchFamily="18" charset="0"/>
                  </a:rPr>
                  <a:t>𝛥</a:t>
                </a:r>
                <a:r>
                  <a:rPr lang="en-US" sz="1200" b="0" i="0" smtClean="0">
                    <a:latin typeface="Cambria Math" panose="02040503050406030204" pitchFamily="18" charset="0"/>
                    <a:ea typeface="Cambria Math" panose="02040503050406030204" pitchFamily="18" charset="0"/>
                  </a:rPr>
                  <a:t>𝐷</a:t>
                </a:r>
                <a:r>
                  <a:rPr lang="en-US" sz="1200" b="0" i="0" smtClean="0">
                    <a:latin typeface="Cambria Math" panose="02040503050406030204" pitchFamily="18" charset="0"/>
                    <a:ea typeface="Cambria Math" panose="02040503050406030204" pitchFamily="18" charset="0"/>
                  </a:rPr>
                  <a:t>/</a:t>
                </a:r>
                <a:r>
                  <a:rPr lang="en-US" sz="1200" b="0" i="0" smtClean="0">
                    <a:latin typeface="Cambria Math" panose="02040503050406030204" pitchFamily="18" charset="0"/>
                    <a:ea typeface="Cambria Math" panose="02040503050406030204" pitchFamily="18" charset="0"/>
                  </a:rPr>
                  <a:t>2</a:t>
                </a:r>
                <a:r>
                  <a:rPr lang="en-US" dirty="0" smtClean="0"/>
                  <a:t>) to the time of peak (</a:t>
                </a:r>
                <a:r>
                  <a:rPr lang="en-US" sz="1200" b="0" i="0" smtClean="0">
                    <a:latin typeface="Cambria Math" panose="02040503050406030204" pitchFamily="18" charset="0"/>
                    <a:ea typeface="Cambria Math" panose="02040503050406030204" pitchFamily="18" charset="0"/>
                  </a:rPr>
                  <a:t>𝑇</a:t>
                </a:r>
                <a:r>
                  <a:rPr lang="en-US" sz="1200" b="0" i="0" smtClean="0">
                    <a:latin typeface="Cambria Math" panose="02040503050406030204" pitchFamily="18" charset="0"/>
                    <a:ea typeface="Cambria Math" panose="02040503050406030204" pitchFamily="18" charset="0"/>
                  </a:rPr>
                  <a:t>_</a:t>
                </a:r>
                <a:r>
                  <a:rPr lang="en-US" sz="1200" b="0" i="0" smtClean="0">
                    <a:latin typeface="Cambria Math" panose="02040503050406030204" pitchFamily="18" charset="0"/>
                    <a:ea typeface="Cambria Math" panose="02040503050406030204" pitchFamily="18" charset="0"/>
                  </a:rPr>
                  <a:t>𝑃</a:t>
                </a:r>
                <a:r>
                  <a:rPr lang="en-US" dirty="0" smtClean="0"/>
                  <a:t>) of a unit hydrograph. Lag</a:t>
                </a:r>
                <a:r>
                  <a:rPr lang="en-US" baseline="0" dirty="0" smtClean="0"/>
                  <a:t> time can be estimated in a number of ways. The HEC-HMS Technical Reference Manual provides a procedure for estimating lag time. </a:t>
                </a:r>
              </a:p>
              <a:p>
                <a:endParaRPr lang="en-US" baseline="0" dirty="0" smtClean="0"/>
              </a:p>
              <a:p>
                <a:r>
                  <a:rPr lang="en-US" sz="1200" b="0" i="0" u="none" strike="noStrike" kern="1200" baseline="0" dirty="0" smtClean="0">
                    <a:solidFill>
                      <a:schemeClr val="tx1"/>
                    </a:solidFill>
                    <a:latin typeface="+mn-lt"/>
                    <a:ea typeface="+mn-ea"/>
                    <a:cs typeface="+mn-cs"/>
                  </a:rPr>
                  <a:t>The standard unit hydrograph is defined with 37.5% of unit runoff occurring before the peak flow. This definition corresponds to a peak rate factor of 484 which incorporates the percentage of unit runoff before the peak, calculated total time base, and unit conversions when applying the equations within the US Customary unit system. The percentage of unit runoff occurring before the peak flow is not uniform across all watersheds. By changing the percentage of unit runoff before the peak, alternate unit hydrographs can be computed for watersheds with varying topography and other conditions that effect runoff. Changing the percentage of runoff before the peak also changes the peak rate factor. It has been found that flat watersheds typically have a lower peak rate factor that may be as small as 100. Steeper watersheds have a larger peak rate factor </a:t>
                </a:r>
                <a:r>
                  <a:rPr lang="en-US" sz="1200" b="0" i="0" u="none" strike="noStrike" kern="1200" baseline="0" dirty="0" err="1" smtClean="0">
                    <a:solidFill>
                      <a:schemeClr val="tx1"/>
                    </a:solidFill>
                    <a:latin typeface="+mn-lt"/>
                    <a:ea typeface="+mn-ea"/>
                    <a:cs typeface="+mn-cs"/>
                  </a:rPr>
                  <a:t>thay</a:t>
                </a:r>
                <a:r>
                  <a:rPr lang="en-US" sz="1200" b="0" i="0" u="none" strike="noStrike" kern="1200" baseline="0" dirty="0" smtClean="0">
                    <a:solidFill>
                      <a:schemeClr val="tx1"/>
                    </a:solidFill>
                    <a:latin typeface="+mn-lt"/>
                    <a:ea typeface="+mn-ea"/>
                    <a:cs typeface="+mn-cs"/>
                  </a:rPr>
                  <a:t> may range up to 600. These alternate unit hydrographs are defined in the National Engineering Handbook (NRCS, 2007). </a:t>
                </a:r>
                <a:endParaRPr lang="en-US" dirty="0"/>
              </a:p>
            </p:txBody>
          </p:sp>
        </mc:Fallback>
      </mc:AlternateContent>
      <p:sp>
        <p:nvSpPr>
          <p:cNvPr id="4" name="Slide Number Placeholder 3"/>
          <p:cNvSpPr>
            <a:spLocks noGrp="1"/>
          </p:cNvSpPr>
          <p:nvPr>
            <p:ph type="sldNum" sz="quarter" idx="10"/>
          </p:nvPr>
        </p:nvSpPr>
        <p:spPr/>
        <p:txBody>
          <a:bodyPr/>
          <a:lstStyle/>
          <a:p>
            <a:fld id="{FFFBC57C-89AC-4665-8D9E-F09DF8887FF4}" type="slidenum">
              <a:rPr lang="en-US" smtClean="0"/>
              <a:pPr/>
              <a:t>41</a:t>
            </a:fld>
            <a:endParaRPr lang="en-US"/>
          </a:p>
        </p:txBody>
      </p:sp>
    </p:spTree>
    <p:extLst>
      <p:ext uri="{BB962C8B-B14F-4D97-AF65-F5344CB8AC3E}">
        <p14:creationId xmlns:p14="http://schemas.microsoft.com/office/powerpoint/2010/main" val="3598231539"/>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This slide provides an example of how your hydrograph changes when adjusting peak rate factor while keeping a constant lag value.  The lower the peak rate value represents mild runoff response while higher peak rate values represent a quicker runoff/flashier response.  You can see there is large differences in your hydrograph shape, peak value, and the recession limb with different peak rate factors.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42</a:t>
            </a:fld>
            <a:endParaRPr lang="en-US"/>
          </a:p>
        </p:txBody>
      </p:sp>
    </p:spTree>
    <p:extLst>
      <p:ext uri="{BB962C8B-B14F-4D97-AF65-F5344CB8AC3E}">
        <p14:creationId xmlns:p14="http://schemas.microsoft.com/office/powerpoint/2010/main" val="575024636"/>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Here is an example of adjusting the lag time.  The higher the lag value, the longer it takes for your </a:t>
            </a:r>
            <a:r>
              <a:rPr lang="en-US" dirty="0" err="1"/>
              <a:t>floodwave</a:t>
            </a:r>
            <a:r>
              <a:rPr lang="en-US" dirty="0"/>
              <a:t> to reach the outlet.  </a:t>
            </a:r>
            <a:r>
              <a:rPr lang="en-US"/>
              <a:t>You can see the affects of attenuation as you increase your lag value, since you are increasing your Time to Peak and reducing your Discharge peak value.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43</a:t>
            </a:fld>
            <a:endParaRPr lang="en-US"/>
          </a:p>
        </p:txBody>
      </p:sp>
    </p:spTree>
    <p:extLst>
      <p:ext uri="{BB962C8B-B14F-4D97-AF65-F5344CB8AC3E}">
        <p14:creationId xmlns:p14="http://schemas.microsoft.com/office/powerpoint/2010/main" val="396255340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The </a:t>
            </a:r>
            <a:r>
              <a:rPr lang="en-US" dirty="0" err="1"/>
              <a:t>Synder’s</a:t>
            </a:r>
            <a:r>
              <a:rPr lang="en-US" dirty="0"/>
              <a:t> Unit Hydrograph originally looked at using the hydrograph peak, watershed lag, and the </a:t>
            </a:r>
            <a:r>
              <a:rPr lang="en-US" dirty="0" err="1"/>
              <a:t>timebase</a:t>
            </a:r>
            <a:r>
              <a:rPr lang="en-US" dirty="0"/>
              <a:t> to develop the unit hydrograph.   This method was developed for a study of watersheds in the Appalachian Highlands with areas ranging from 10 sq miles to 10,000 sq miles.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44</a:t>
            </a:fld>
            <a:endParaRPr lang="en-US"/>
          </a:p>
        </p:txBody>
      </p:sp>
    </p:spTree>
    <p:extLst>
      <p:ext uri="{BB962C8B-B14F-4D97-AF65-F5344CB8AC3E}">
        <p14:creationId xmlns:p14="http://schemas.microsoft.com/office/powerpoint/2010/main" val="276444687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Snyder’s requires two parameters: the watershed lag and the peak discharge.  The watershed lag is defined the same as the SCS UH method, which is from the center of mass of rainfall to the hydrograph peak value.  </a:t>
            </a:r>
            <a:r>
              <a:rPr lang="en-US" dirty="0" err="1"/>
              <a:t>Synder’s</a:t>
            </a:r>
            <a:r>
              <a:rPr lang="en-US" dirty="0"/>
              <a:t> method provide an equation to estimate watershed lag, by multiplying Ct, which is the timing coefficient, by the length of the longest flow path and the length .  Lc is the length of the centroidal flow path.  Ct is a variable coefficient best estimated through calibration.  </a:t>
            </a:r>
          </a:p>
          <a:p>
            <a:endParaRPr lang="en-US" dirty="0"/>
          </a:p>
          <a:p>
            <a:r>
              <a:rPr lang="en-US" dirty="0"/>
              <a:t>The peak discharge is calculated by multiplying 640 by Cp, which is the peaking coefficient, by the watershed area, and the basin lag.  Cp, has values that range from 0.4 to 0.8 (could be lower or higher) and generally represent retention or storage capacity of the watershed.  There are tables that provide typical ranges for timing coefficient and storage coefficient but the best way is to calibrate for these parameters.  </a:t>
            </a:r>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45</a:t>
            </a:fld>
            <a:endParaRPr lang="en-US"/>
          </a:p>
        </p:txBody>
      </p:sp>
    </p:spTree>
    <p:extLst>
      <p:ext uri="{BB962C8B-B14F-4D97-AF65-F5344CB8AC3E}">
        <p14:creationId xmlns:p14="http://schemas.microsoft.com/office/powerpoint/2010/main" val="316168275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7625" y="576263"/>
            <a:ext cx="7362825" cy="4141787"/>
          </a:xfrm>
        </p:spPr>
      </p:sp>
      <p:sp>
        <p:nvSpPr>
          <p:cNvPr id="3" name="Notes Placeholder 2"/>
          <p:cNvSpPr>
            <a:spLocks noGrp="1"/>
          </p:cNvSpPr>
          <p:nvPr>
            <p:ph type="body" idx="1"/>
          </p:nvPr>
        </p:nvSpPr>
        <p:spPr/>
        <p:txBody>
          <a:bodyPr/>
          <a:lstStyle/>
          <a:p>
            <a:r>
              <a:rPr lang="en-US" dirty="0"/>
              <a:t>The Snyder method is unique compared to the last two method in that it generates several points to define the hydrograph.  There isn’t a dimensionless unit hydrograph or time-area curve to smooth out the rising limb and falling limb.  It’s somewhat of a connect the dot exercise to define your shape and making sure the area under the hydrograph is equal to 1 unit. Here is not a lot of definition to the rising limb or falling limb of your unit hydrograph. </a:t>
            </a:r>
          </a:p>
          <a:p>
            <a:endParaRPr lang="en-US" dirty="0"/>
          </a:p>
          <a:p>
            <a:r>
              <a:rPr lang="en-US" dirty="0"/>
              <a:t>In HMS, the Snyder’s method only computes a 0,0 initial base value and the peak value delayed by the lag value.  The method actually calls the Clark UH method and iterates through its parameters, Tc and R, to create a unit hydrograph that matches the </a:t>
            </a:r>
            <a:r>
              <a:rPr lang="en-US" dirty="0" err="1"/>
              <a:t>Snyders</a:t>
            </a:r>
            <a:r>
              <a:rPr lang="en-US" dirty="0"/>
              <a:t> hydrograph peak value and peak timing.  So you essentially using the Clark Unit Hydrograph method when selecting Snyder’s but you will still get the peak value and peak timing based on the Snyder’s method.  If you want to better understand how the Clark Unit Hydrograph works, we have a video under the Basic HMS class that discusses the Clark method</a:t>
            </a:r>
          </a:p>
          <a:p>
            <a:endParaRPr lang="en-US" dirty="0"/>
          </a:p>
          <a:p>
            <a:endParaRPr lang="en-US" dirty="0"/>
          </a:p>
        </p:txBody>
      </p:sp>
      <p:sp>
        <p:nvSpPr>
          <p:cNvPr id="4" name="Slide Number Placeholder 3"/>
          <p:cNvSpPr>
            <a:spLocks noGrp="1"/>
          </p:cNvSpPr>
          <p:nvPr>
            <p:ph type="sldNum" sz="quarter" idx="10"/>
          </p:nvPr>
        </p:nvSpPr>
        <p:spPr/>
        <p:txBody>
          <a:bodyPr/>
          <a:lstStyle/>
          <a:p>
            <a:fld id="{FFFBC57C-89AC-4665-8D9E-F09DF8887FF4}" type="slidenum">
              <a:rPr lang="en-US" smtClean="0"/>
              <a:pPr/>
              <a:t>46</a:t>
            </a:fld>
            <a:endParaRPr lang="en-US"/>
          </a:p>
        </p:txBody>
      </p:sp>
    </p:spTree>
    <p:extLst>
      <p:ext uri="{BB962C8B-B14F-4D97-AF65-F5344CB8AC3E}">
        <p14:creationId xmlns:p14="http://schemas.microsoft.com/office/powerpoint/2010/main" val="4248871178"/>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The 2</a:t>
            </a:r>
            <a:r>
              <a:rPr lang="en-US" sz="1200" b="0" i="0" kern="1200" baseline="30000" dirty="0">
                <a:solidFill>
                  <a:schemeClr val="tx1"/>
                </a:solidFill>
                <a:effectLst/>
                <a:latin typeface="+mn-lt"/>
                <a:ea typeface="+mn-ea"/>
                <a:cs typeface="+mn-cs"/>
              </a:rPr>
              <a:t>nd</a:t>
            </a:r>
            <a:r>
              <a:rPr lang="en-US" sz="1200" b="0" i="0" kern="1200" dirty="0">
                <a:solidFill>
                  <a:schemeClr val="tx1"/>
                </a:solidFill>
                <a:effectLst/>
                <a:latin typeface="+mn-lt"/>
                <a:ea typeface="+mn-ea"/>
                <a:cs typeface="+mn-cs"/>
              </a:rPr>
              <a:t> transform method available is the Kinematic Wave Transform. The Kinematic Wave represents the watershed as two plane surfaces over which water runs until it reaches the channel. The water then flows down the channel to the outlet. The watershed and its channels are conceptualized as shown in this Figure, where you have water move as overland flow on the planes and then as channel flow.  Another way of looking at this is resembling something like an open book, with the water running parallel to the text on the page and then into the channel that follows the book's center binding. This method solves the energy and continuity equations for both the planes and the open channel to compute the watershed runoff hydrograph. The kinematic wave as designed in HMS is useful for representing urbanized regions.  </a:t>
            </a:r>
          </a:p>
          <a:p>
            <a:endParaRPr lang="en-US" sz="1200" b="0" i="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50</a:t>
            </a:fld>
            <a:endParaRPr lang="en-US"/>
          </a:p>
        </p:txBody>
      </p:sp>
    </p:spTree>
    <p:extLst>
      <p:ext uri="{BB962C8B-B14F-4D97-AF65-F5344CB8AC3E}">
        <p14:creationId xmlns:p14="http://schemas.microsoft.com/office/powerpoint/2010/main" val="54081453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dirty="0">
                <a:solidFill>
                  <a:schemeClr val="tx1"/>
                </a:solidFill>
                <a:effectLst/>
                <a:latin typeface="+mn-lt"/>
                <a:ea typeface="+mn-ea"/>
                <a:cs typeface="+mn-cs"/>
              </a:rPr>
              <a:t>A relatively recent feature in HMS is the ability to route water using the 2D Diffusion Wave method.  The 2D Diffusion Wave transform method routes excess precipitation using the combination of the continuity and momentum equations.  One of the main advantages to using this method compared to using the unit hydrograph transform methods, this transform can be used to simulate the non-linear movement of water throughout a subbasin.  The 2D diffusion represent subbasins using a 2D mesh, which at this time requires RAS 2D to create.  Since the transform does occur on a grid cell by grid cell basis as well as the routing of flow, this method allows for distributed parameter modeling, meaning the model accounts for behavior variations from a grid cell to grid cell throughout the system.  The 2D diffusion wave also has the capability of visualizing computed variables spatially such as the water surface elevation and average velocity on a grid cell by grid cell basis.</a:t>
            </a:r>
            <a:endParaRPr lang="en-US" dirty="0"/>
          </a:p>
          <a:p>
            <a:endParaRPr lang="en-US" dirty="0"/>
          </a:p>
        </p:txBody>
      </p:sp>
      <p:sp>
        <p:nvSpPr>
          <p:cNvPr id="4" name="Slide Number Placeholder 3"/>
          <p:cNvSpPr>
            <a:spLocks noGrp="1"/>
          </p:cNvSpPr>
          <p:nvPr>
            <p:ph type="sldNum" sz="quarter" idx="5"/>
          </p:nvPr>
        </p:nvSpPr>
        <p:spPr/>
        <p:txBody>
          <a:bodyPr/>
          <a:lstStyle/>
          <a:p>
            <a:fld id="{8DCCB3C5-62B7-4EB7-8208-254BB11BA481}" type="slidenum">
              <a:rPr lang="en-US" smtClean="0"/>
              <a:t>51</a:t>
            </a:fld>
            <a:endParaRPr lang="en-US"/>
          </a:p>
        </p:txBody>
      </p:sp>
    </p:spTree>
    <p:extLst>
      <p:ext uri="{BB962C8B-B14F-4D97-AF65-F5344CB8AC3E}">
        <p14:creationId xmlns:p14="http://schemas.microsoft.com/office/powerpoint/2010/main" val="11587295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One of the main purposes of a rainfall-runoff model is to produce a hydrograph at a specified located.  A hydrograph is simply a plot of discharge vs time for a given location.  The term “Hydrograph” is synonymous with terms runoff, discharge, or flow and you might hear these interchangeably.  The excess rainfall transformed to runoff makes up a part of the total hydrograph, which we call direct runoff.  Interflow and baseflow, which deals with the subsurface movement of water, are also important components to the total hydrograph.  Other components to the hydrograph are the rising limb, which is the start of direct runoff up to the hydrograph peak, and the falling limb, which begins from the hydrograph peak to the end of direct runoff.  The falling limb is also known as the recession limb.  The inflection point is generally the point at which direct runoff ends and interflow or baseflow drive the rest of the hydrograph.  </a:t>
            </a:r>
          </a:p>
        </p:txBody>
      </p:sp>
      <p:sp>
        <p:nvSpPr>
          <p:cNvPr id="4" name="Slide Number Placeholder 3"/>
          <p:cNvSpPr>
            <a:spLocks noGrp="1"/>
          </p:cNvSpPr>
          <p:nvPr>
            <p:ph type="sldNum" sz="quarter" idx="5"/>
          </p:nvPr>
        </p:nvSpPr>
        <p:spPr/>
        <p:txBody>
          <a:bodyPr/>
          <a:lstStyle/>
          <a:p>
            <a:fld id="{918A0AD8-C627-4F09-87CF-54095CC45911}" type="slidenum">
              <a:rPr lang="en-US" smtClean="0"/>
              <a:t>6</a:t>
            </a:fld>
            <a:endParaRPr lang="en-US"/>
          </a:p>
        </p:txBody>
      </p:sp>
    </p:spTree>
    <p:extLst>
      <p:ext uri="{BB962C8B-B14F-4D97-AF65-F5344CB8AC3E}">
        <p14:creationId xmlns:p14="http://schemas.microsoft.com/office/powerpoint/2010/main" val="311428075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part of the hydrologic cycle we’re dealing with now is how all the water that plans to make its way to the outlet by flowing across the surface gets there, and how quickly.</a:t>
            </a:r>
          </a:p>
          <a:p>
            <a:r>
              <a:rPr lang="en-US" dirty="0"/>
              <a:t>Precipitation coming into our watershed gets captured by the canopy, stored in depressions on the surface, and more than anything else, infiltrated into the soil. Different processes deal with the fate of that lost precipitation.</a:t>
            </a:r>
          </a:p>
          <a:p>
            <a:r>
              <a:rPr lang="en-US" dirty="0"/>
              <a:t>The excess of that flows across the surface until it gets to a sub-basin outlet where it is typically then handled by a stream, or reach section.</a:t>
            </a:r>
          </a:p>
          <a:p>
            <a:r>
              <a:rPr lang="en-US" dirty="0"/>
              <a:t>Anybody who recalls the SCS methods from school might remember that the travel time can be estimated by looking at the speed at which three kinds of surface flow occur: sheet flow, which is in the first 100 or so feet of headwaters surface flow; shallow concentrated flow, where the flow depth is deeper because it has concentrated in terrain features resembling channels like swales; and finally open channel flow, where a well-defined channel exists.</a:t>
            </a:r>
          </a:p>
          <a:p>
            <a:r>
              <a:rPr lang="en-US" dirty="0"/>
              <a:t>Our transform models approximate all three of those modes of travel in one process.</a:t>
            </a:r>
          </a:p>
        </p:txBody>
      </p:sp>
      <p:sp>
        <p:nvSpPr>
          <p:cNvPr id="4" name="Slide Number Placeholder 3"/>
          <p:cNvSpPr>
            <a:spLocks noGrp="1"/>
          </p:cNvSpPr>
          <p:nvPr>
            <p:ph type="sldNum" sz="quarter" idx="5"/>
          </p:nvPr>
        </p:nvSpPr>
        <p:spPr/>
        <p:txBody>
          <a:bodyPr/>
          <a:lstStyle/>
          <a:p>
            <a:fld id="{918A0AD8-C627-4F09-87CF-54095CC45911}" type="slidenum">
              <a:rPr lang="en-US" smtClean="0"/>
              <a:t>7</a:t>
            </a:fld>
            <a:endParaRPr lang="en-US"/>
          </a:p>
        </p:txBody>
      </p:sp>
    </p:spTree>
    <p:extLst>
      <p:ext uri="{BB962C8B-B14F-4D97-AF65-F5344CB8AC3E}">
        <p14:creationId xmlns:p14="http://schemas.microsoft.com/office/powerpoint/2010/main" val="36073976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first transform method, and most well known, is the Unit Hydrograph.  The concept was developed by guy name of Sherman.  Sherman (1932) defined the unit hydrograph (UH) as the “basin outflow resulting from 1.0 inch (1.0 mm) of direct runoff generated uniformly over the drainage area at a uniform rainfall rate during a specified period of rainfall duration.”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The unit hydrograph is often used for lumped parameter modeling, meaning the parameters that characterize the unit hydrograph is an average over the watershed area and ignore spatial variation. We will talk about one type of unit hydrograph that is designed to handle this spatial variation.</a:t>
            </a:r>
          </a:p>
          <a:p>
            <a:endParaRPr lang="en-US" dirty="0"/>
          </a:p>
        </p:txBody>
      </p:sp>
      <p:sp>
        <p:nvSpPr>
          <p:cNvPr id="4" name="Slide Number Placeholder 3"/>
          <p:cNvSpPr>
            <a:spLocks noGrp="1"/>
          </p:cNvSpPr>
          <p:nvPr>
            <p:ph type="sldNum" sz="quarter" idx="5"/>
          </p:nvPr>
        </p:nvSpPr>
        <p:spPr/>
        <p:txBody>
          <a:bodyPr/>
          <a:lstStyle/>
          <a:p>
            <a:fld id="{918A0AD8-C627-4F09-87CF-54095CC45911}" type="slidenum">
              <a:rPr lang="en-US" smtClean="0"/>
              <a:t>8</a:t>
            </a:fld>
            <a:endParaRPr lang="en-US"/>
          </a:p>
        </p:txBody>
      </p:sp>
    </p:spTree>
    <p:extLst>
      <p:ext uri="{BB962C8B-B14F-4D97-AF65-F5344CB8AC3E}">
        <p14:creationId xmlns:p14="http://schemas.microsoft.com/office/powerpoint/2010/main" val="30403709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Unit hydrographs let us come up with a good general representation of the behavior of precipitation excess for a specific watershed. We will look at two types, a derived, or empirical unit hydrograph, which is a pattern estimated from an observed flood event; and a synthetic, which describes the shape of the direct runoff response using parameters usually discovered by calibration.</a:t>
            </a:r>
          </a:p>
          <a:p>
            <a:r>
              <a:rPr lang="en-US" dirty="0"/>
              <a:t>The models are fairly simple and generally parsimonious, requiring few parameters to achieve a good answer. They are lumped processes, meaning the represent the average across the entire sub-basin, which may be appropriate, or it may not, depending on your application. A major appeal is the simplicity and speed of computation of these kinds of models.</a:t>
            </a:r>
          </a:p>
          <a:p>
            <a:r>
              <a:rPr lang="en-US" dirty="0"/>
              <a:t>In the spirit of a general response, unit hydrographs (either derived or synthetic) can be scaled linearly to be used as a model for varying amounts of excess precipitation, which gives us some extrapolation power for events beyond our calibration period. Of course this comes with some caveats we’ll see later.</a:t>
            </a:r>
          </a:p>
        </p:txBody>
      </p:sp>
      <p:sp>
        <p:nvSpPr>
          <p:cNvPr id="4" name="Slide Number Placeholder 3"/>
          <p:cNvSpPr>
            <a:spLocks noGrp="1"/>
          </p:cNvSpPr>
          <p:nvPr>
            <p:ph type="sldNum" sz="quarter" idx="5"/>
          </p:nvPr>
        </p:nvSpPr>
        <p:spPr/>
        <p:txBody>
          <a:bodyPr/>
          <a:lstStyle/>
          <a:p>
            <a:fld id="{918A0AD8-C627-4F09-87CF-54095CC45911}" type="slidenum">
              <a:rPr lang="en-US" smtClean="0"/>
              <a:t>9</a:t>
            </a:fld>
            <a:endParaRPr lang="en-US"/>
          </a:p>
        </p:txBody>
      </p:sp>
    </p:spTree>
    <p:extLst>
      <p:ext uri="{BB962C8B-B14F-4D97-AF65-F5344CB8AC3E}">
        <p14:creationId xmlns:p14="http://schemas.microsoft.com/office/powerpoint/2010/main" val="2245318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Excess rainfall of equal duration are assumed to produce hydrographs with equivalent time bases regardless of the intensity of the rain.  </a:t>
            </a:r>
            <a:r>
              <a:rPr lang="en-US" baseline="0" dirty="0"/>
              <a:t>Time base is referring to the duration of direct runoff (after accounting for losses and removing baseflow).  Regardless of how many inches your rainfall within a specified duration, you will get the same time base.</a:t>
            </a:r>
          </a:p>
          <a:p>
            <a:endParaRPr lang="en-US" dirty="0"/>
          </a:p>
        </p:txBody>
      </p:sp>
      <p:sp>
        <p:nvSpPr>
          <p:cNvPr id="4" name="Slide Number Placeholder 3"/>
          <p:cNvSpPr>
            <a:spLocks noGrp="1"/>
          </p:cNvSpPr>
          <p:nvPr>
            <p:ph type="sldNum" sz="quarter" idx="5"/>
          </p:nvPr>
        </p:nvSpPr>
        <p:spPr/>
        <p:txBody>
          <a:bodyPr/>
          <a:lstStyle/>
          <a:p>
            <a:fld id="{918A0AD8-C627-4F09-87CF-54095CC45911}" type="slidenum">
              <a:rPr lang="en-US" smtClean="0"/>
              <a:t>10</a:t>
            </a:fld>
            <a:endParaRPr lang="en-US"/>
          </a:p>
        </p:txBody>
      </p:sp>
    </p:spTree>
    <p:extLst>
      <p:ext uri="{BB962C8B-B14F-4D97-AF65-F5344CB8AC3E}">
        <p14:creationId xmlns:p14="http://schemas.microsoft.com/office/powerpoint/2010/main" val="16572794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direct runoff ordinates for a storm of given duration are assumed directly proportional to rainfall excess volumes. That means if you have 2 times the rainfall, you will get a doubling of the hydrograph ordinates.  This highlights the principle of superposition - if you compare the runoff from 1 inch of rainfall to the runoff from 2 inches of rainfall, you essentially get a hydrograph that’s twice the size. </a:t>
            </a:r>
          </a:p>
        </p:txBody>
      </p:sp>
      <p:sp>
        <p:nvSpPr>
          <p:cNvPr id="4" name="Slide Number Placeholder 3"/>
          <p:cNvSpPr>
            <a:spLocks noGrp="1"/>
          </p:cNvSpPr>
          <p:nvPr>
            <p:ph type="sldNum" sz="quarter" idx="5"/>
          </p:nvPr>
        </p:nvSpPr>
        <p:spPr/>
        <p:txBody>
          <a:bodyPr/>
          <a:lstStyle/>
          <a:p>
            <a:fld id="{918A0AD8-C627-4F09-87CF-54095CC45911}" type="slidenum">
              <a:rPr lang="en-US" smtClean="0"/>
              <a:t>11</a:t>
            </a:fld>
            <a:endParaRPr lang="en-US"/>
          </a:p>
        </p:txBody>
      </p:sp>
    </p:spTree>
    <p:extLst>
      <p:ext uri="{BB962C8B-B14F-4D97-AF65-F5344CB8AC3E}">
        <p14:creationId xmlns:p14="http://schemas.microsoft.com/office/powerpoint/2010/main" val="317818350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6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1BA1677-1885-456C-91AF-CF57E67DADE0}" type="datetimeFigureOut">
              <a:rPr lang="en-US" smtClean="0"/>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8022321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BA1677-1885-456C-91AF-CF57E67DADE0}" type="datetimeFigureOut">
              <a:rPr lang="en-US" smtClean="0"/>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954765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BA1677-1885-456C-91AF-CF57E67DADE0}" type="datetimeFigureOut">
              <a:rPr lang="en-US" smtClean="0"/>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3667511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1BA1677-1885-456C-91AF-CF57E67DADE0}" type="datetimeFigureOut">
              <a:rPr lang="en-US" smtClean="0"/>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305417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1BA1677-1885-456C-91AF-CF57E67DADE0}" type="datetimeFigureOut">
              <a:rPr lang="en-US" smtClean="0"/>
              <a:t>10/29/2024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767097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1BA1677-1885-456C-91AF-CF57E67DADE0}" type="datetimeFigureOut">
              <a:rPr lang="en-US" smtClean="0"/>
              <a:t>10/29/2024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94084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no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noAutofit/>
          </a:bodyPr>
          <a:lstStyle>
            <a:lvl1pPr marL="0" indent="0">
              <a:buNone/>
              <a:defRPr sz="32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1BA1677-1885-456C-91AF-CF57E67DADE0}" type="datetimeFigureOut">
              <a:rPr lang="en-US" smtClean="0"/>
              <a:t>10/29/2024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27093330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1BA1677-1885-456C-91AF-CF57E67DADE0}" type="datetimeFigureOut">
              <a:rPr lang="en-US" smtClean="0"/>
              <a:t>10/29/2024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4087127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BA1677-1885-456C-91AF-CF57E67DADE0}" type="datetimeFigureOut">
              <a:rPr lang="en-US" smtClean="0"/>
              <a:t>10/29/2024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48348966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BA1677-1885-456C-91AF-CF57E67DADE0}" type="datetimeFigureOut">
              <a:rPr lang="en-US" smtClean="0"/>
              <a:t>10/29/2024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31873429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1BA1677-1885-456C-91AF-CF57E67DADE0}" type="datetimeFigureOut">
              <a:rPr lang="en-US" smtClean="0"/>
              <a:t>10/29/2024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F2DE0-F630-4680-9872-E679E07CC29A}" type="slidenum">
              <a:rPr lang="en-US" smtClean="0"/>
              <a:t>‹#›</a:t>
            </a:fld>
            <a:endParaRPr lang="en-US"/>
          </a:p>
        </p:txBody>
      </p:sp>
    </p:spTree>
    <p:extLst>
      <p:ext uri="{BB962C8B-B14F-4D97-AF65-F5344CB8AC3E}">
        <p14:creationId xmlns:p14="http://schemas.microsoft.com/office/powerpoint/2010/main" val="16808963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b="1">
                <a:solidFill>
                  <a:schemeClr val="tx1">
                    <a:tint val="75000"/>
                  </a:schemeClr>
                </a:solidFill>
                <a:latin typeface="Lato" panose="020F0502020204030203" pitchFamily="34" charset="0"/>
              </a:defRPr>
            </a:lvl1pPr>
          </a:lstStyle>
          <a:p>
            <a:fld id="{51BA1677-1885-456C-91AF-CF57E67DADE0}" type="datetimeFigureOut">
              <a:rPr lang="en-US" smtClean="0"/>
              <a:pPr/>
              <a:t>10/29/2024</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b="1">
                <a:solidFill>
                  <a:schemeClr val="tx1">
                    <a:tint val="75000"/>
                  </a:schemeClr>
                </a:solidFill>
                <a:latin typeface="Lato" panose="020F0502020204030203" pitchFamily="34" charset="0"/>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b="1">
                <a:solidFill>
                  <a:schemeClr val="tx1">
                    <a:tint val="75000"/>
                  </a:schemeClr>
                </a:solidFill>
                <a:latin typeface="Lato" panose="020F0502020204030203" pitchFamily="34" charset="0"/>
              </a:defRPr>
            </a:lvl1pPr>
          </a:lstStyle>
          <a:p>
            <a:fld id="{75FF2DE0-F630-4680-9872-E679E07CC29A}" type="slidenum">
              <a:rPr lang="en-US" smtClean="0"/>
              <a:pPr/>
              <a:t>‹#›</a:t>
            </a:fld>
            <a:endParaRPr lang="en-US"/>
          </a:p>
        </p:txBody>
      </p:sp>
    </p:spTree>
    <p:extLst>
      <p:ext uri="{BB962C8B-B14F-4D97-AF65-F5344CB8AC3E}">
        <p14:creationId xmlns:p14="http://schemas.microsoft.com/office/powerpoint/2010/main" val="3975476633"/>
      </p:ext>
    </p:extLst>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800" b="1"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1"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hyperlink" Target="https://www.hec.usace.army.mil/confluence/hmsdocs/hmstrm/transform/applicability-and-limitations-of-transform-models"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13.emf"/></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image" Target="../media/image17.png"/><Relationship Id="rId7" Type="http://schemas.openxmlformats.org/officeDocument/2006/relationships/image" Target="../media/image21.pn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3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27.png"/></Relationships>
</file>

<file path=ppt/slides/_rels/slide35.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1.xml"/><Relationship Id="rId1" Type="http://schemas.openxmlformats.org/officeDocument/2006/relationships/slideLayout" Target="../slideLayouts/slideLayout2.xml"/><Relationship Id="rId4" Type="http://schemas.openxmlformats.org/officeDocument/2006/relationships/image" Target="../media/image32.png"/></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42.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51.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wm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044CEF-E066-2EA7-42DE-5F2D996B9653}"/>
              </a:ext>
            </a:extLst>
          </p:cNvPr>
          <p:cNvSpPr>
            <a:spLocks noGrp="1"/>
          </p:cNvSpPr>
          <p:nvPr>
            <p:ph type="ctrTitle"/>
          </p:nvPr>
        </p:nvSpPr>
        <p:spPr/>
        <p:txBody>
          <a:bodyPr/>
          <a:lstStyle/>
          <a:p>
            <a:r>
              <a:rPr lang="en-US" dirty="0"/>
              <a:t>Transform Methods</a:t>
            </a:r>
          </a:p>
        </p:txBody>
      </p:sp>
      <p:sp>
        <p:nvSpPr>
          <p:cNvPr id="3" name="Subtitle 2">
            <a:extLst>
              <a:ext uri="{FF2B5EF4-FFF2-40B4-BE49-F238E27FC236}">
                <a16:creationId xmlns:a16="http://schemas.microsoft.com/office/drawing/2014/main" id="{25F4DF2F-15C1-8E4D-32E5-20BBB36F0684}"/>
              </a:ext>
            </a:extLst>
          </p:cNvPr>
          <p:cNvSpPr>
            <a:spLocks noGrp="1"/>
          </p:cNvSpPr>
          <p:nvPr>
            <p:ph type="subTitle" idx="1"/>
          </p:nvPr>
        </p:nvSpPr>
        <p:spPr>
          <a:xfrm>
            <a:off x="1524000" y="3602038"/>
            <a:ext cx="9144000" cy="2743200"/>
          </a:xfrm>
        </p:spPr>
        <p:txBody>
          <a:bodyPr>
            <a:normAutofit lnSpcReduction="10000"/>
          </a:bodyPr>
          <a:lstStyle/>
          <a:p>
            <a:r>
              <a:rPr lang="en-US" dirty="0"/>
              <a:t>Hydrologic Modeling with HEC-HMS</a:t>
            </a:r>
          </a:p>
          <a:p>
            <a:r>
              <a:rPr lang="en-US" dirty="0"/>
              <a:t>November 2024</a:t>
            </a:r>
            <a:br>
              <a:rPr lang="en-US" dirty="0"/>
            </a:br>
            <a:endParaRPr lang="en-US" dirty="0"/>
          </a:p>
          <a:p>
            <a:r>
              <a:rPr lang="en-US" dirty="0"/>
              <a:t>Gregory S. Karlovits, </a:t>
            </a:r>
            <a:r>
              <a:rPr lang="en-US" i="1" dirty="0"/>
              <a:t>P.E., PH, CFM</a:t>
            </a:r>
          </a:p>
          <a:p>
            <a:r>
              <a:rPr lang="en-US" dirty="0"/>
              <a:t>US Army Corps of Engineers</a:t>
            </a:r>
          </a:p>
          <a:p>
            <a:r>
              <a:rPr lang="en-US" dirty="0"/>
              <a:t>Hydrologic Engineering Center</a:t>
            </a:r>
          </a:p>
        </p:txBody>
      </p:sp>
    </p:spTree>
    <p:extLst>
      <p:ext uri="{BB962C8B-B14F-4D97-AF65-F5344CB8AC3E}">
        <p14:creationId xmlns:p14="http://schemas.microsoft.com/office/powerpoint/2010/main" val="25134233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70DBA-8F10-A707-95EF-977EE88E017F}"/>
              </a:ext>
            </a:extLst>
          </p:cNvPr>
          <p:cNvSpPr>
            <a:spLocks noGrp="1"/>
          </p:cNvSpPr>
          <p:nvPr>
            <p:ph type="title"/>
          </p:nvPr>
        </p:nvSpPr>
        <p:spPr/>
        <p:txBody>
          <a:bodyPr/>
          <a:lstStyle/>
          <a:p>
            <a:r>
              <a:rPr lang="en-US" dirty="0"/>
              <a:t>Unit Hydrograph Assumptions</a:t>
            </a:r>
          </a:p>
        </p:txBody>
      </p:sp>
      <p:sp>
        <p:nvSpPr>
          <p:cNvPr id="3" name="Content Placeholder 2">
            <a:extLst>
              <a:ext uri="{FF2B5EF4-FFF2-40B4-BE49-F238E27FC236}">
                <a16:creationId xmlns:a16="http://schemas.microsoft.com/office/drawing/2014/main" id="{8370311D-1388-BAEA-D88C-FFDC66232411}"/>
              </a:ext>
            </a:extLst>
          </p:cNvPr>
          <p:cNvSpPr>
            <a:spLocks noGrp="1"/>
          </p:cNvSpPr>
          <p:nvPr>
            <p:ph idx="1"/>
          </p:nvPr>
        </p:nvSpPr>
        <p:spPr>
          <a:xfrm>
            <a:off x="838200" y="1825625"/>
            <a:ext cx="5506329" cy="4351338"/>
          </a:xfrm>
        </p:spPr>
        <p:txBody>
          <a:bodyPr/>
          <a:lstStyle/>
          <a:p>
            <a:pPr marL="514350" indent="-514350">
              <a:buFont typeface="+mj-lt"/>
              <a:buAutoNum type="arabicPeriod"/>
            </a:pPr>
            <a:r>
              <a:rPr lang="en-US" sz="3200" dirty="0"/>
              <a:t>Rainfall excesses of equal duration are assumed to produce hydrographs with equivalent time bases regardless of the intensity of the rain.</a:t>
            </a:r>
          </a:p>
          <a:p>
            <a:pPr marL="514350" indent="-514350">
              <a:buFont typeface="+mj-lt"/>
              <a:buAutoNum type="arabicPeriod"/>
            </a:pPr>
            <a:endParaRPr lang="en-US" dirty="0"/>
          </a:p>
        </p:txBody>
      </p:sp>
      <p:pic>
        <p:nvPicPr>
          <p:cNvPr id="4" name="Picture 12" descr="unithyd3">
            <a:extLst>
              <a:ext uri="{FF2B5EF4-FFF2-40B4-BE49-F238E27FC236}">
                <a16:creationId xmlns:a16="http://schemas.microsoft.com/office/drawing/2014/main" id="{8DD018F5-732D-E375-8E1A-DE0431318ADE}"/>
              </a:ext>
            </a:extLst>
          </p:cNvPr>
          <p:cNvPicPr>
            <a:picLocks noChangeAspect="1" noChangeArrowheads="1"/>
          </p:cNvPicPr>
          <p:nvPr/>
        </p:nvPicPr>
        <p:blipFill rotWithShape="1">
          <a:blip r:embed="rId3" cstate="print"/>
          <a:srcRect r="50000" b="52017"/>
          <a:stretch/>
        </p:blipFill>
        <p:spPr>
          <a:xfrm>
            <a:off x="6942406" y="1825625"/>
            <a:ext cx="5124273" cy="4510367"/>
          </a:xfrm>
          <a:prstGeom prst="rect">
            <a:avLst/>
          </a:prstGeom>
          <a:noFill/>
        </p:spPr>
      </p:pic>
      <p:sp>
        <p:nvSpPr>
          <p:cNvPr id="5" name="Rectangle 4">
            <a:extLst>
              <a:ext uri="{FF2B5EF4-FFF2-40B4-BE49-F238E27FC236}">
                <a16:creationId xmlns:a16="http://schemas.microsoft.com/office/drawing/2014/main" id="{042697CA-7DCE-8D7B-C2A1-185FB5FE4FDD}"/>
              </a:ext>
            </a:extLst>
          </p:cNvPr>
          <p:cNvSpPr/>
          <p:nvPr/>
        </p:nvSpPr>
        <p:spPr>
          <a:xfrm>
            <a:off x="7638757" y="5092505"/>
            <a:ext cx="2813538" cy="422030"/>
          </a:xfrm>
          <a:prstGeom prst="rect">
            <a:avLst/>
          </a:prstGeom>
          <a:noFill/>
          <a:ln w="76200">
            <a:solidFill>
              <a:srgbClr val="A60F2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9338453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70DBA-8F10-A707-95EF-977EE88E017F}"/>
              </a:ext>
            </a:extLst>
          </p:cNvPr>
          <p:cNvSpPr>
            <a:spLocks noGrp="1"/>
          </p:cNvSpPr>
          <p:nvPr>
            <p:ph type="title"/>
          </p:nvPr>
        </p:nvSpPr>
        <p:spPr/>
        <p:txBody>
          <a:bodyPr/>
          <a:lstStyle/>
          <a:p>
            <a:r>
              <a:rPr lang="en-US" dirty="0"/>
              <a:t>Unit Hydrograph Assumptions</a:t>
            </a:r>
          </a:p>
        </p:txBody>
      </p:sp>
      <p:sp>
        <p:nvSpPr>
          <p:cNvPr id="3" name="Content Placeholder 2">
            <a:extLst>
              <a:ext uri="{FF2B5EF4-FFF2-40B4-BE49-F238E27FC236}">
                <a16:creationId xmlns:a16="http://schemas.microsoft.com/office/drawing/2014/main" id="{8370311D-1388-BAEA-D88C-FFDC66232411}"/>
              </a:ext>
            </a:extLst>
          </p:cNvPr>
          <p:cNvSpPr>
            <a:spLocks noGrp="1"/>
          </p:cNvSpPr>
          <p:nvPr>
            <p:ph idx="1"/>
          </p:nvPr>
        </p:nvSpPr>
        <p:spPr>
          <a:xfrm>
            <a:off x="838200" y="1825625"/>
            <a:ext cx="6441831" cy="4351338"/>
          </a:xfrm>
        </p:spPr>
        <p:txBody>
          <a:bodyPr/>
          <a:lstStyle/>
          <a:p>
            <a:pPr marL="514350" indent="-514350">
              <a:buFont typeface="+mj-lt"/>
              <a:buAutoNum type="arabicPeriod" startAt="2"/>
            </a:pPr>
            <a:r>
              <a:rPr lang="en-US" sz="3200" dirty="0"/>
              <a:t>Direct runoff directly proportional to rainfall excess volumes.</a:t>
            </a:r>
          </a:p>
          <a:p>
            <a:pPr marL="514350" indent="-514350">
              <a:buFont typeface="+mj-lt"/>
              <a:buAutoNum type="arabicPeriod" startAt="2"/>
            </a:pPr>
            <a:endParaRPr lang="en-US" sz="3200" dirty="0"/>
          </a:p>
          <a:p>
            <a:pPr marL="0" indent="0">
              <a:buNone/>
            </a:pPr>
            <a:r>
              <a:rPr lang="en-US" sz="3200" dirty="0"/>
              <a:t> Twice the rainfall produces a doubling of hydrograph ordinates (superposition)</a:t>
            </a:r>
          </a:p>
        </p:txBody>
      </p:sp>
      <p:pic>
        <p:nvPicPr>
          <p:cNvPr id="6" name="Picture 12" descr="unithyd3">
            <a:extLst>
              <a:ext uri="{FF2B5EF4-FFF2-40B4-BE49-F238E27FC236}">
                <a16:creationId xmlns:a16="http://schemas.microsoft.com/office/drawing/2014/main" id="{FCA1D812-F660-1970-7CD5-080B54F3C7B4}"/>
              </a:ext>
            </a:extLst>
          </p:cNvPr>
          <p:cNvPicPr>
            <a:picLocks noChangeAspect="1" noChangeArrowheads="1"/>
          </p:cNvPicPr>
          <p:nvPr/>
        </p:nvPicPr>
        <p:blipFill rotWithShape="1">
          <a:blip r:embed="rId3" cstate="print"/>
          <a:srcRect l="56421" b="52188"/>
          <a:stretch/>
        </p:blipFill>
        <p:spPr>
          <a:xfrm>
            <a:off x="7379497" y="1825625"/>
            <a:ext cx="4516216" cy="4544500"/>
          </a:xfrm>
          <a:prstGeom prst="rect">
            <a:avLst/>
          </a:prstGeom>
          <a:noFill/>
        </p:spPr>
      </p:pic>
    </p:spTree>
    <p:extLst>
      <p:ext uri="{BB962C8B-B14F-4D97-AF65-F5344CB8AC3E}">
        <p14:creationId xmlns:p14="http://schemas.microsoft.com/office/powerpoint/2010/main" val="26671808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70DBA-8F10-A707-95EF-977EE88E017F}"/>
              </a:ext>
            </a:extLst>
          </p:cNvPr>
          <p:cNvSpPr>
            <a:spLocks noGrp="1"/>
          </p:cNvSpPr>
          <p:nvPr>
            <p:ph type="title"/>
          </p:nvPr>
        </p:nvSpPr>
        <p:spPr/>
        <p:txBody>
          <a:bodyPr/>
          <a:lstStyle/>
          <a:p>
            <a:r>
              <a:rPr lang="en-US" dirty="0"/>
              <a:t>Unit Hydrograph Assumptions</a:t>
            </a:r>
          </a:p>
        </p:txBody>
      </p:sp>
      <p:sp>
        <p:nvSpPr>
          <p:cNvPr id="3" name="Content Placeholder 2">
            <a:extLst>
              <a:ext uri="{FF2B5EF4-FFF2-40B4-BE49-F238E27FC236}">
                <a16:creationId xmlns:a16="http://schemas.microsoft.com/office/drawing/2014/main" id="{8370311D-1388-BAEA-D88C-FFDC66232411}"/>
              </a:ext>
            </a:extLst>
          </p:cNvPr>
          <p:cNvSpPr>
            <a:spLocks noGrp="1"/>
          </p:cNvSpPr>
          <p:nvPr>
            <p:ph idx="1"/>
          </p:nvPr>
        </p:nvSpPr>
        <p:spPr/>
        <p:txBody>
          <a:bodyPr/>
          <a:lstStyle/>
          <a:p>
            <a:pPr marL="514350" indent="-514350">
              <a:buFont typeface="+mj-lt"/>
              <a:buAutoNum type="arabicPeriod" startAt="3"/>
            </a:pPr>
            <a:r>
              <a:rPr lang="en-US" sz="3200" dirty="0"/>
              <a:t>Time distribution of direct runoff is independent of antecedent precipitation (time invariance)</a:t>
            </a:r>
          </a:p>
        </p:txBody>
      </p:sp>
      <p:pic>
        <p:nvPicPr>
          <p:cNvPr id="4" name="Picture 12" descr="unithyd3">
            <a:extLst>
              <a:ext uri="{FF2B5EF4-FFF2-40B4-BE49-F238E27FC236}">
                <a16:creationId xmlns:a16="http://schemas.microsoft.com/office/drawing/2014/main" id="{B1624660-3BF3-32A0-FE06-DB1B28DF9770}"/>
              </a:ext>
            </a:extLst>
          </p:cNvPr>
          <p:cNvPicPr>
            <a:picLocks noChangeAspect="1" noChangeArrowheads="1"/>
          </p:cNvPicPr>
          <p:nvPr/>
        </p:nvPicPr>
        <p:blipFill rotWithShape="1">
          <a:blip r:embed="rId3" cstate="print"/>
          <a:srcRect t="50000"/>
          <a:stretch/>
        </p:blipFill>
        <p:spPr>
          <a:xfrm>
            <a:off x="2085562" y="2900765"/>
            <a:ext cx="8020876" cy="3678363"/>
          </a:xfrm>
          <a:prstGeom prst="rect">
            <a:avLst/>
          </a:prstGeom>
          <a:noFill/>
        </p:spPr>
      </p:pic>
    </p:spTree>
    <p:extLst>
      <p:ext uri="{BB962C8B-B14F-4D97-AF65-F5344CB8AC3E}">
        <p14:creationId xmlns:p14="http://schemas.microsoft.com/office/powerpoint/2010/main" val="3231151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A0299A-F651-9BD7-3591-D4B84221C95D}"/>
              </a:ext>
            </a:extLst>
          </p:cNvPr>
          <p:cNvSpPr>
            <a:spLocks noGrp="1"/>
          </p:cNvSpPr>
          <p:nvPr>
            <p:ph type="title"/>
          </p:nvPr>
        </p:nvSpPr>
        <p:spPr/>
        <p:txBody>
          <a:bodyPr/>
          <a:lstStyle/>
          <a:p>
            <a:r>
              <a:rPr lang="en-US" dirty="0"/>
              <a:t>Unit Hydrograph Assumptions</a:t>
            </a:r>
          </a:p>
        </p:txBody>
      </p:sp>
      <p:sp>
        <p:nvSpPr>
          <p:cNvPr id="3" name="Content Placeholder 2">
            <a:extLst>
              <a:ext uri="{FF2B5EF4-FFF2-40B4-BE49-F238E27FC236}">
                <a16:creationId xmlns:a16="http://schemas.microsoft.com/office/drawing/2014/main" id="{E32475BE-F783-5908-8A5F-9CDAD44C0B49}"/>
              </a:ext>
            </a:extLst>
          </p:cNvPr>
          <p:cNvSpPr>
            <a:spLocks noGrp="1"/>
          </p:cNvSpPr>
          <p:nvPr>
            <p:ph idx="1"/>
          </p:nvPr>
        </p:nvSpPr>
        <p:spPr>
          <a:xfrm>
            <a:off x="838198" y="1825625"/>
            <a:ext cx="6097173" cy="4351338"/>
          </a:xfrm>
        </p:spPr>
        <p:txBody>
          <a:bodyPr/>
          <a:lstStyle/>
          <a:p>
            <a:pPr marL="514350" indent="-514350">
              <a:buFont typeface="+mj-lt"/>
              <a:buAutoNum type="arabicPeriod" startAt="4"/>
            </a:pPr>
            <a:r>
              <a:rPr lang="en-US" sz="3200" dirty="0"/>
              <a:t>Excess precipitation is spatially distributed uniformly and has a constant intensity throughout the time interval</a:t>
            </a:r>
          </a:p>
        </p:txBody>
      </p:sp>
      <p:pic>
        <p:nvPicPr>
          <p:cNvPr id="5" name="Picture 4" descr="A map of the united states&#10;&#10;Description automatically generated">
            <a:extLst>
              <a:ext uri="{FF2B5EF4-FFF2-40B4-BE49-F238E27FC236}">
                <a16:creationId xmlns:a16="http://schemas.microsoft.com/office/drawing/2014/main" id="{001FBB90-FCF9-033C-C9B8-4912F702104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54098" y="1632925"/>
            <a:ext cx="4902939" cy="4736738"/>
          </a:xfrm>
          <a:prstGeom prst="rect">
            <a:avLst/>
          </a:prstGeom>
        </p:spPr>
      </p:pic>
    </p:spTree>
    <p:extLst>
      <p:ext uri="{BB962C8B-B14F-4D97-AF65-F5344CB8AC3E}">
        <p14:creationId xmlns:p14="http://schemas.microsoft.com/office/powerpoint/2010/main" val="300870963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551E0E-27ED-EA86-727D-BC495773DC98}"/>
              </a:ext>
            </a:extLst>
          </p:cNvPr>
          <p:cNvSpPr>
            <a:spLocks noGrp="1"/>
          </p:cNvSpPr>
          <p:nvPr>
            <p:ph type="title"/>
          </p:nvPr>
        </p:nvSpPr>
        <p:spPr/>
        <p:txBody>
          <a:bodyPr/>
          <a:lstStyle/>
          <a:p>
            <a:r>
              <a:rPr lang="en-US" dirty="0"/>
              <a:t>Unit Hydrograph Application</a:t>
            </a:r>
          </a:p>
        </p:txBody>
      </p:sp>
      <p:sp>
        <p:nvSpPr>
          <p:cNvPr id="3" name="Content Placeholder 2">
            <a:extLst>
              <a:ext uri="{FF2B5EF4-FFF2-40B4-BE49-F238E27FC236}">
                <a16:creationId xmlns:a16="http://schemas.microsoft.com/office/drawing/2014/main" id="{FED124A2-25CC-4371-E6CE-CD24A4971340}"/>
              </a:ext>
            </a:extLst>
          </p:cNvPr>
          <p:cNvSpPr>
            <a:spLocks noGrp="1"/>
          </p:cNvSpPr>
          <p:nvPr>
            <p:ph idx="1"/>
          </p:nvPr>
        </p:nvSpPr>
        <p:spPr/>
        <p:txBody>
          <a:bodyPr/>
          <a:lstStyle/>
          <a:p>
            <a:r>
              <a:rPr lang="en-US" dirty="0"/>
              <a:t>Each pulse of excess generates a hydrograph</a:t>
            </a:r>
          </a:p>
          <a:p>
            <a:r>
              <a:rPr lang="en-US" dirty="0"/>
              <a:t>Combining these is called </a:t>
            </a:r>
            <a:r>
              <a:rPr lang="en-US" i="1" dirty="0"/>
              <a:t>convolution</a:t>
            </a:r>
            <a:endParaRPr lang="en-US" dirty="0"/>
          </a:p>
        </p:txBody>
      </p:sp>
      <p:pic>
        <p:nvPicPr>
          <p:cNvPr id="5" name="Picture 4" descr="A graph with lines and dots&#10;&#10;Description automatically generated">
            <a:extLst>
              <a:ext uri="{FF2B5EF4-FFF2-40B4-BE49-F238E27FC236}">
                <a16:creationId xmlns:a16="http://schemas.microsoft.com/office/drawing/2014/main" id="{9092CBE9-A6D5-4B33-0910-51B4EE11CC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54881" y="3048097"/>
            <a:ext cx="7424737" cy="3605115"/>
          </a:xfrm>
          <a:prstGeom prst="rect">
            <a:avLst/>
          </a:prstGeom>
        </p:spPr>
      </p:pic>
      <p:sp>
        <p:nvSpPr>
          <p:cNvPr id="6" name="TextBox 5">
            <a:extLst>
              <a:ext uri="{FF2B5EF4-FFF2-40B4-BE49-F238E27FC236}">
                <a16:creationId xmlns:a16="http://schemas.microsoft.com/office/drawing/2014/main" id="{8E9A2F1A-C2F0-FF51-F169-9C404A98E905}"/>
              </a:ext>
            </a:extLst>
          </p:cNvPr>
          <p:cNvSpPr txBox="1"/>
          <p:nvPr/>
        </p:nvSpPr>
        <p:spPr>
          <a:xfrm>
            <a:off x="8496299" y="6308209"/>
            <a:ext cx="3495675" cy="369332"/>
          </a:xfrm>
          <a:prstGeom prst="rect">
            <a:avLst/>
          </a:prstGeom>
          <a:noFill/>
        </p:spPr>
        <p:txBody>
          <a:bodyPr wrap="square" rtlCol="0">
            <a:spAutoFit/>
          </a:bodyPr>
          <a:lstStyle/>
          <a:p>
            <a:r>
              <a:rPr lang="en-US" dirty="0"/>
              <a:t>Credit: </a:t>
            </a:r>
            <a:r>
              <a:rPr lang="en-US" dirty="0" err="1"/>
              <a:t>Practical.Engineering</a:t>
            </a:r>
            <a:endParaRPr lang="en-US" dirty="0"/>
          </a:p>
        </p:txBody>
      </p:sp>
    </p:spTree>
    <p:extLst>
      <p:ext uri="{BB962C8B-B14F-4D97-AF65-F5344CB8AC3E}">
        <p14:creationId xmlns:p14="http://schemas.microsoft.com/office/powerpoint/2010/main" val="374283924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E70DBA-8F10-A707-95EF-977EE88E017F}"/>
              </a:ext>
            </a:extLst>
          </p:cNvPr>
          <p:cNvSpPr>
            <a:spLocks noGrp="1"/>
          </p:cNvSpPr>
          <p:nvPr>
            <p:ph type="title"/>
          </p:nvPr>
        </p:nvSpPr>
        <p:spPr/>
        <p:txBody>
          <a:bodyPr/>
          <a:lstStyle/>
          <a:p>
            <a:r>
              <a:rPr lang="en-US" dirty="0"/>
              <a:t>Unit Hydrograph Limitations</a:t>
            </a:r>
          </a:p>
        </p:txBody>
      </p:sp>
      <p:sp>
        <p:nvSpPr>
          <p:cNvPr id="3" name="Content Placeholder 2">
            <a:extLst>
              <a:ext uri="{FF2B5EF4-FFF2-40B4-BE49-F238E27FC236}">
                <a16:creationId xmlns:a16="http://schemas.microsoft.com/office/drawing/2014/main" id="{8370311D-1388-BAEA-D88C-FFDC66232411}"/>
              </a:ext>
            </a:extLst>
          </p:cNvPr>
          <p:cNvSpPr>
            <a:spLocks noGrp="1"/>
          </p:cNvSpPr>
          <p:nvPr>
            <p:ph idx="1"/>
          </p:nvPr>
        </p:nvSpPr>
        <p:spPr/>
        <p:txBody>
          <a:bodyPr/>
          <a:lstStyle/>
          <a:p>
            <a:r>
              <a:rPr lang="en-US" dirty="0"/>
              <a:t>Response typically non-linear </a:t>
            </a:r>
          </a:p>
          <a:p>
            <a:r>
              <a:rPr lang="en-US" dirty="0"/>
              <a:t>Time-invariance can be affected by the seasons</a:t>
            </a:r>
          </a:p>
          <a:p>
            <a:r>
              <a:rPr lang="en-US" dirty="0"/>
              <a:t>Areal distribution of rainfall rarely uniform over time and space </a:t>
            </a:r>
          </a:p>
        </p:txBody>
      </p:sp>
      <p:sp>
        <p:nvSpPr>
          <p:cNvPr id="5" name="TextBox 4">
            <a:extLst>
              <a:ext uri="{FF2B5EF4-FFF2-40B4-BE49-F238E27FC236}">
                <a16:creationId xmlns:a16="http://schemas.microsoft.com/office/drawing/2014/main" id="{2733734B-3EB3-DFE8-6EA2-FD355F7C7703}"/>
              </a:ext>
            </a:extLst>
          </p:cNvPr>
          <p:cNvSpPr txBox="1"/>
          <p:nvPr/>
        </p:nvSpPr>
        <p:spPr>
          <a:xfrm>
            <a:off x="529295" y="5040143"/>
            <a:ext cx="11146890" cy="954107"/>
          </a:xfrm>
          <a:prstGeom prst="rect">
            <a:avLst/>
          </a:prstGeom>
          <a:noFill/>
        </p:spPr>
        <p:txBody>
          <a:bodyPr wrap="square">
            <a:spAutoFit/>
          </a:bodyPr>
          <a:lstStyle/>
          <a:p>
            <a:r>
              <a:rPr lang="en-US" sz="2800" dirty="0">
                <a:hlinkClick r:id="rId3"/>
              </a:rPr>
              <a:t>https://www.hec.usace.army.mil/confluence/hmsdocs/hmstrm/transform/applicability-and-limitations-of-transform-models</a:t>
            </a:r>
            <a:endParaRPr lang="en-US" sz="2800" dirty="0"/>
          </a:p>
        </p:txBody>
      </p:sp>
    </p:spTree>
    <p:extLst>
      <p:ext uri="{BB962C8B-B14F-4D97-AF65-F5344CB8AC3E}">
        <p14:creationId xmlns:p14="http://schemas.microsoft.com/office/powerpoint/2010/main" val="20918278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153B20-C4D4-7D21-11E3-4908D7C39B1E}"/>
              </a:ext>
            </a:extLst>
          </p:cNvPr>
          <p:cNvSpPr>
            <a:spLocks noGrp="1"/>
          </p:cNvSpPr>
          <p:nvPr>
            <p:ph type="title"/>
          </p:nvPr>
        </p:nvSpPr>
        <p:spPr/>
        <p:txBody>
          <a:bodyPr/>
          <a:lstStyle/>
          <a:p>
            <a:r>
              <a:rPr lang="en-US" dirty="0"/>
              <a:t>Specified Unit Hydrographs</a:t>
            </a:r>
          </a:p>
        </p:txBody>
      </p:sp>
      <p:sp>
        <p:nvSpPr>
          <p:cNvPr id="5" name="Text Placeholder 4">
            <a:extLst>
              <a:ext uri="{FF2B5EF4-FFF2-40B4-BE49-F238E27FC236}">
                <a16:creationId xmlns:a16="http://schemas.microsoft.com/office/drawing/2014/main" id="{4077B40C-76F7-BC76-34E8-4C082A14423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12905277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C0596F-C690-BCC5-90BF-CD37A59F99A7}"/>
              </a:ext>
            </a:extLst>
          </p:cNvPr>
          <p:cNvSpPr>
            <a:spLocks noGrp="1"/>
          </p:cNvSpPr>
          <p:nvPr>
            <p:ph type="title"/>
          </p:nvPr>
        </p:nvSpPr>
        <p:spPr/>
        <p:txBody>
          <a:bodyPr/>
          <a:lstStyle/>
          <a:p>
            <a:r>
              <a:rPr lang="en-US" dirty="0"/>
              <a:t>Specified UH</a:t>
            </a:r>
          </a:p>
        </p:txBody>
      </p:sp>
      <p:sp>
        <p:nvSpPr>
          <p:cNvPr id="5" name="Content Placeholder 4">
            <a:extLst>
              <a:ext uri="{FF2B5EF4-FFF2-40B4-BE49-F238E27FC236}">
                <a16:creationId xmlns:a16="http://schemas.microsoft.com/office/drawing/2014/main" id="{F9827FA3-1590-24BA-4A11-2BFF263CD62E}"/>
              </a:ext>
            </a:extLst>
          </p:cNvPr>
          <p:cNvSpPr>
            <a:spLocks noGrp="1"/>
          </p:cNvSpPr>
          <p:nvPr>
            <p:ph idx="1"/>
          </p:nvPr>
        </p:nvSpPr>
        <p:spPr/>
        <p:txBody>
          <a:bodyPr/>
          <a:lstStyle/>
          <a:p>
            <a:r>
              <a:rPr lang="en-US" dirty="0"/>
              <a:t>Derived from event observations</a:t>
            </a:r>
          </a:p>
          <a:p>
            <a:r>
              <a:rPr lang="en-US" dirty="0"/>
              <a:t>Require baseflow separation</a:t>
            </a:r>
          </a:p>
          <a:p>
            <a:r>
              <a:rPr lang="en-US" dirty="0"/>
              <a:t>Specific to watershed and event</a:t>
            </a:r>
          </a:p>
        </p:txBody>
      </p:sp>
    </p:spTree>
    <p:extLst>
      <p:ext uri="{BB962C8B-B14F-4D97-AF65-F5344CB8AC3E}">
        <p14:creationId xmlns:p14="http://schemas.microsoft.com/office/powerpoint/2010/main" val="33734050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Derived Unit Hydrograph</a:t>
            </a:r>
          </a:p>
        </p:txBody>
      </p:sp>
      <p:pic>
        <p:nvPicPr>
          <p:cNvPr id="11" name="Content Placeholder 10"/>
          <p:cNvPicPr>
            <a:picLocks noGrp="1" noChangeAspect="1"/>
          </p:cNvPicPr>
          <p:nvPr>
            <p:ph idx="1"/>
          </p:nvPr>
        </p:nvPicPr>
        <p:blipFill>
          <a:blip r:embed="rId3"/>
          <a:stretch>
            <a:fillRect/>
          </a:stretch>
        </p:blipFill>
        <p:spPr>
          <a:xfrm>
            <a:off x="2680095" y="1825625"/>
            <a:ext cx="6831810" cy="4351338"/>
          </a:xfrm>
          <a:prstGeom prst="rect">
            <a:avLst/>
          </a:prstGeom>
        </p:spPr>
      </p:pic>
    </p:spTree>
    <p:extLst>
      <p:ext uri="{BB962C8B-B14F-4D97-AF65-F5344CB8AC3E}">
        <p14:creationId xmlns:p14="http://schemas.microsoft.com/office/powerpoint/2010/main" val="2584365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Derived Unit Hydrograph</a:t>
            </a:r>
          </a:p>
        </p:txBody>
      </p:sp>
      <p:sp>
        <p:nvSpPr>
          <p:cNvPr id="3" name="Content Placeholder 2"/>
          <p:cNvSpPr>
            <a:spLocks noGrp="1"/>
          </p:cNvSpPr>
          <p:nvPr>
            <p:ph idx="1"/>
          </p:nvPr>
        </p:nvSpPr>
        <p:spPr/>
        <p:txBody>
          <a:bodyPr/>
          <a:lstStyle/>
          <a:p>
            <a:pPr marL="457200" indent="-457200">
              <a:buFont typeface="+mj-lt"/>
              <a:buAutoNum type="arabicPeriod"/>
            </a:pPr>
            <a:r>
              <a:rPr lang="en-US" sz="2400" dirty="0"/>
              <a:t>Separate interflow and base flow</a:t>
            </a:r>
          </a:p>
          <a:p>
            <a:endParaRPr lang="en-US" sz="2400" dirty="0"/>
          </a:p>
        </p:txBody>
      </p:sp>
      <p:sp>
        <p:nvSpPr>
          <p:cNvPr id="6" name="Line 3"/>
          <p:cNvSpPr>
            <a:spLocks noChangeShapeType="1"/>
          </p:cNvSpPr>
          <p:nvPr/>
        </p:nvSpPr>
        <p:spPr bwMode="auto">
          <a:xfrm flipV="1">
            <a:off x="7010400" y="3180215"/>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7" name="Line 4"/>
          <p:cNvSpPr>
            <a:spLocks noChangeShapeType="1"/>
          </p:cNvSpPr>
          <p:nvPr/>
        </p:nvSpPr>
        <p:spPr bwMode="auto">
          <a:xfrm>
            <a:off x="7010400" y="5115377"/>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10" name="Rectangle 7" descr="Divot"/>
          <p:cNvSpPr>
            <a:spLocks noChangeArrowheads="1"/>
          </p:cNvSpPr>
          <p:nvPr/>
        </p:nvSpPr>
        <p:spPr bwMode="auto">
          <a:xfrm>
            <a:off x="7281300" y="3220689"/>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16" name="Text Box 14"/>
          <p:cNvSpPr txBox="1">
            <a:spLocks noChangeArrowheads="1"/>
          </p:cNvSpPr>
          <p:nvPr/>
        </p:nvSpPr>
        <p:spPr bwMode="auto">
          <a:xfrm>
            <a:off x="8727282" y="5115377"/>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b="1" dirty="0">
                <a:latin typeface="Lato" panose="020F0502020204030203" pitchFamily="34" charset="0"/>
              </a:rPr>
              <a:t>Time</a:t>
            </a:r>
            <a:endParaRPr lang="en-US" altLang="en-US" sz="2400" b="1" dirty="0">
              <a:latin typeface="Lato" panose="020F0502020204030203" pitchFamily="34" charset="0"/>
            </a:endParaRPr>
          </a:p>
        </p:txBody>
      </p:sp>
      <p:sp>
        <p:nvSpPr>
          <p:cNvPr id="17" name="Text Box 14"/>
          <p:cNvSpPr txBox="1">
            <a:spLocks noChangeArrowheads="1"/>
          </p:cNvSpPr>
          <p:nvPr/>
        </p:nvSpPr>
        <p:spPr bwMode="auto">
          <a:xfrm rot="16200000">
            <a:off x="6442463" y="3356416"/>
            <a:ext cx="69095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Flow</a:t>
            </a:r>
            <a:endParaRPr lang="en-US" altLang="en-US" sz="2400" b="1" dirty="0">
              <a:latin typeface="Lato" panose="020F0502020204030203" pitchFamily="34" charset="0"/>
            </a:endParaRPr>
          </a:p>
        </p:txBody>
      </p:sp>
      <p:sp>
        <p:nvSpPr>
          <p:cNvPr id="28" name="Freeform 27"/>
          <p:cNvSpPr/>
          <p:nvPr/>
        </p:nvSpPr>
        <p:spPr>
          <a:xfrm>
            <a:off x="7696200" y="4094615"/>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b="1">
              <a:latin typeface="Lato" panose="020F0502020204030203" pitchFamily="34" charset="0"/>
            </a:endParaRPr>
          </a:p>
        </p:txBody>
      </p:sp>
      <p:sp>
        <p:nvSpPr>
          <p:cNvPr id="29" name="Text Box 14"/>
          <p:cNvSpPr txBox="1">
            <a:spLocks noChangeArrowheads="1"/>
          </p:cNvSpPr>
          <p:nvPr/>
        </p:nvSpPr>
        <p:spPr bwMode="auto">
          <a:xfrm>
            <a:off x="8539163" y="3832504"/>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b="1" dirty="0">
                <a:latin typeface="Lato" panose="020F0502020204030203" pitchFamily="34" charset="0"/>
              </a:rPr>
              <a:t>Direct runoff</a:t>
            </a:r>
          </a:p>
        </p:txBody>
      </p:sp>
      <p:sp>
        <p:nvSpPr>
          <p:cNvPr id="30" name="Line 16"/>
          <p:cNvSpPr>
            <a:spLocks noChangeShapeType="1"/>
          </p:cNvSpPr>
          <p:nvPr/>
        </p:nvSpPr>
        <p:spPr bwMode="auto">
          <a:xfrm flipH="1">
            <a:off x="8396289" y="4171058"/>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21" name="Line 6"/>
          <p:cNvSpPr>
            <a:spLocks noChangeShapeType="1"/>
          </p:cNvSpPr>
          <p:nvPr/>
        </p:nvSpPr>
        <p:spPr bwMode="auto">
          <a:xfrm flipV="1">
            <a:off x="3146184" y="4420074"/>
            <a:ext cx="1143000" cy="433388"/>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22" name="Rectangle 7" descr="Divot"/>
          <p:cNvSpPr>
            <a:spLocks noChangeArrowheads="1"/>
          </p:cNvSpPr>
          <p:nvPr/>
        </p:nvSpPr>
        <p:spPr bwMode="auto">
          <a:xfrm>
            <a:off x="2831623" y="3223893"/>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23" name="Text Box 14"/>
          <p:cNvSpPr txBox="1">
            <a:spLocks noChangeArrowheads="1"/>
          </p:cNvSpPr>
          <p:nvPr/>
        </p:nvSpPr>
        <p:spPr bwMode="auto">
          <a:xfrm>
            <a:off x="3244234" y="3238924"/>
            <a:ext cx="231137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Excess precip depth (d)</a:t>
            </a:r>
            <a:endParaRPr lang="en-US" altLang="en-US" sz="2400" b="1" dirty="0">
              <a:latin typeface="Lato" panose="020F0502020204030203" pitchFamily="34" charset="0"/>
            </a:endParaRPr>
          </a:p>
        </p:txBody>
      </p:sp>
      <p:sp>
        <p:nvSpPr>
          <p:cNvPr id="24" name="Line 16"/>
          <p:cNvSpPr>
            <a:spLocks noChangeShapeType="1"/>
          </p:cNvSpPr>
          <p:nvPr/>
        </p:nvSpPr>
        <p:spPr bwMode="auto">
          <a:xfrm flipH="1">
            <a:off x="3244235" y="3215853"/>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25" name="Text Box 17"/>
          <p:cNvSpPr txBox="1">
            <a:spLocks noChangeArrowheads="1"/>
          </p:cNvSpPr>
          <p:nvPr/>
        </p:nvSpPr>
        <p:spPr bwMode="auto">
          <a:xfrm>
            <a:off x="4020597" y="4756231"/>
            <a:ext cx="11430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b="1" dirty="0">
                <a:latin typeface="Lato" panose="020F0502020204030203" pitchFamily="34" charset="0"/>
              </a:rPr>
              <a:t>Baseflow</a:t>
            </a:r>
            <a:endParaRPr lang="en-US" altLang="en-US" sz="2400" b="1" dirty="0">
              <a:latin typeface="Lato" panose="020F0502020204030203" pitchFamily="34" charset="0"/>
            </a:endParaRPr>
          </a:p>
        </p:txBody>
      </p:sp>
      <p:sp>
        <p:nvSpPr>
          <p:cNvPr id="26" name="Text Box 14"/>
          <p:cNvSpPr txBox="1">
            <a:spLocks noChangeArrowheads="1"/>
          </p:cNvSpPr>
          <p:nvPr/>
        </p:nvSpPr>
        <p:spPr bwMode="auto">
          <a:xfrm>
            <a:off x="3960276" y="3632957"/>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b="1" dirty="0">
                <a:latin typeface="Lato" panose="020F0502020204030203" pitchFamily="34" charset="0"/>
              </a:rPr>
              <a:t>Direct runoff</a:t>
            </a:r>
          </a:p>
        </p:txBody>
      </p:sp>
      <p:sp>
        <p:nvSpPr>
          <p:cNvPr id="27" name="Line 16"/>
          <p:cNvSpPr>
            <a:spLocks noChangeShapeType="1"/>
          </p:cNvSpPr>
          <p:nvPr/>
        </p:nvSpPr>
        <p:spPr bwMode="auto">
          <a:xfrm flipH="1">
            <a:off x="3855796" y="3956890"/>
            <a:ext cx="864002" cy="17446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33" name="Line 6"/>
          <p:cNvSpPr>
            <a:spLocks noChangeShapeType="1"/>
          </p:cNvSpPr>
          <p:nvPr/>
        </p:nvSpPr>
        <p:spPr bwMode="auto">
          <a:xfrm flipV="1">
            <a:off x="3146184" y="4708338"/>
            <a:ext cx="1461535" cy="164788"/>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34" name="Text Box 14"/>
          <p:cNvSpPr txBox="1">
            <a:spLocks noChangeArrowheads="1"/>
          </p:cNvSpPr>
          <p:nvPr/>
        </p:nvSpPr>
        <p:spPr bwMode="auto">
          <a:xfrm>
            <a:off x="4946249" y="4255492"/>
            <a:ext cx="1077837"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Interflow</a:t>
            </a:r>
          </a:p>
        </p:txBody>
      </p:sp>
      <p:sp>
        <p:nvSpPr>
          <p:cNvPr id="35" name="Line 16"/>
          <p:cNvSpPr>
            <a:spLocks noChangeShapeType="1"/>
          </p:cNvSpPr>
          <p:nvPr/>
        </p:nvSpPr>
        <p:spPr bwMode="auto">
          <a:xfrm flipH="1">
            <a:off x="4075823" y="4462819"/>
            <a:ext cx="899160" cy="164787"/>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42" name="Line 3"/>
          <p:cNvSpPr>
            <a:spLocks noChangeShapeType="1"/>
          </p:cNvSpPr>
          <p:nvPr/>
        </p:nvSpPr>
        <p:spPr bwMode="auto">
          <a:xfrm flipV="1">
            <a:off x="2409665" y="3229170"/>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43" name="Line 4"/>
          <p:cNvSpPr>
            <a:spLocks noChangeShapeType="1"/>
          </p:cNvSpPr>
          <p:nvPr/>
        </p:nvSpPr>
        <p:spPr bwMode="auto">
          <a:xfrm>
            <a:off x="2409665" y="5164332"/>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44" name="Text Box 14"/>
          <p:cNvSpPr txBox="1">
            <a:spLocks noChangeArrowheads="1"/>
          </p:cNvSpPr>
          <p:nvPr/>
        </p:nvSpPr>
        <p:spPr bwMode="auto">
          <a:xfrm>
            <a:off x="4075874" y="5174690"/>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b="1" dirty="0">
                <a:latin typeface="Lato" panose="020F0502020204030203" pitchFamily="34" charset="0"/>
              </a:rPr>
              <a:t>Time</a:t>
            </a:r>
            <a:endParaRPr lang="en-US" altLang="en-US" sz="2400" b="1" dirty="0">
              <a:latin typeface="Lato" panose="020F0502020204030203" pitchFamily="34" charset="0"/>
            </a:endParaRPr>
          </a:p>
        </p:txBody>
      </p:sp>
      <p:sp>
        <p:nvSpPr>
          <p:cNvPr id="45" name="Text Box 14"/>
          <p:cNvSpPr txBox="1">
            <a:spLocks noChangeArrowheads="1"/>
          </p:cNvSpPr>
          <p:nvPr/>
        </p:nvSpPr>
        <p:spPr bwMode="auto">
          <a:xfrm rot="16200000">
            <a:off x="1810444" y="3429475"/>
            <a:ext cx="71627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Flow</a:t>
            </a:r>
            <a:endParaRPr lang="en-US" altLang="en-US" sz="2400" b="1" dirty="0">
              <a:latin typeface="Lato" panose="020F0502020204030203" pitchFamily="34" charset="0"/>
            </a:endParaRPr>
          </a:p>
        </p:txBody>
      </p:sp>
      <p:sp>
        <p:nvSpPr>
          <p:cNvPr id="14" name="Freeform 13"/>
          <p:cNvSpPr/>
          <p:nvPr/>
        </p:nvSpPr>
        <p:spPr>
          <a:xfrm>
            <a:off x="2415540" y="3767150"/>
            <a:ext cx="2594610" cy="1204901"/>
          </a:xfrm>
          <a:custGeom>
            <a:avLst/>
            <a:gdLst>
              <a:gd name="connsiteX0" fmla="*/ 0 w 2594610"/>
              <a:gd name="connsiteY0" fmla="*/ 964871 h 1204901"/>
              <a:gd name="connsiteX1" fmla="*/ 400050 w 2594610"/>
              <a:gd name="connsiteY1" fmla="*/ 1193471 h 1204901"/>
              <a:gd name="connsiteX2" fmla="*/ 800100 w 2594610"/>
              <a:gd name="connsiteY2" fmla="*/ 1044881 h 1204901"/>
              <a:gd name="connsiteX3" fmla="*/ 1303020 w 2594610"/>
              <a:gd name="connsiteY3" fmla="*/ 4751 h 1204901"/>
              <a:gd name="connsiteX4" fmla="*/ 1840230 w 2594610"/>
              <a:gd name="connsiteY4" fmla="*/ 667691 h 1204901"/>
              <a:gd name="connsiteX5" fmla="*/ 2114550 w 2594610"/>
              <a:gd name="connsiteY5" fmla="*/ 884861 h 1204901"/>
              <a:gd name="connsiteX6" fmla="*/ 2286000 w 2594610"/>
              <a:gd name="connsiteY6" fmla="*/ 964871 h 1204901"/>
              <a:gd name="connsiteX7" fmla="*/ 2594610 w 2594610"/>
              <a:gd name="connsiteY7" fmla="*/ 896291 h 12049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594610" h="1204901">
                <a:moveTo>
                  <a:pt x="0" y="964871"/>
                </a:moveTo>
                <a:cubicBezTo>
                  <a:pt x="133350" y="1072503"/>
                  <a:pt x="266700" y="1180136"/>
                  <a:pt x="400050" y="1193471"/>
                </a:cubicBezTo>
                <a:cubicBezTo>
                  <a:pt x="533400" y="1206806"/>
                  <a:pt x="649605" y="1243001"/>
                  <a:pt x="800100" y="1044881"/>
                </a:cubicBezTo>
                <a:cubicBezTo>
                  <a:pt x="950595" y="846761"/>
                  <a:pt x="1129665" y="67616"/>
                  <a:pt x="1303020" y="4751"/>
                </a:cubicBezTo>
                <a:cubicBezTo>
                  <a:pt x="1476375" y="-58114"/>
                  <a:pt x="1704975" y="521006"/>
                  <a:pt x="1840230" y="667691"/>
                </a:cubicBezTo>
                <a:cubicBezTo>
                  <a:pt x="1975485" y="814376"/>
                  <a:pt x="2040255" y="835331"/>
                  <a:pt x="2114550" y="884861"/>
                </a:cubicBezTo>
                <a:cubicBezTo>
                  <a:pt x="2188845" y="934391"/>
                  <a:pt x="2205990" y="962966"/>
                  <a:pt x="2286000" y="964871"/>
                </a:cubicBezTo>
                <a:cubicBezTo>
                  <a:pt x="2366010" y="966776"/>
                  <a:pt x="2480310" y="931533"/>
                  <a:pt x="2594610" y="896291"/>
                </a:cubicBezTo>
              </a:path>
            </a:pathLst>
          </a:cu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15" name="Right Arrow 14"/>
          <p:cNvSpPr/>
          <p:nvPr/>
        </p:nvSpPr>
        <p:spPr>
          <a:xfrm>
            <a:off x="6165354" y="3956890"/>
            <a:ext cx="457200" cy="314170"/>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46" name="Text Box 14"/>
          <p:cNvSpPr txBox="1">
            <a:spLocks noChangeArrowheads="1"/>
          </p:cNvSpPr>
          <p:nvPr/>
        </p:nvSpPr>
        <p:spPr bwMode="auto">
          <a:xfrm>
            <a:off x="7721599" y="3267910"/>
            <a:ext cx="226535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Excess precip depth (d)</a:t>
            </a:r>
            <a:endParaRPr lang="en-US" altLang="en-US" sz="2400" b="1" dirty="0">
              <a:latin typeface="Lato" panose="020F0502020204030203" pitchFamily="34" charset="0"/>
            </a:endParaRPr>
          </a:p>
        </p:txBody>
      </p:sp>
      <p:sp>
        <p:nvSpPr>
          <p:cNvPr id="47" name="Line 16"/>
          <p:cNvSpPr>
            <a:spLocks noChangeShapeType="1"/>
          </p:cNvSpPr>
          <p:nvPr/>
        </p:nvSpPr>
        <p:spPr bwMode="auto">
          <a:xfrm flipH="1">
            <a:off x="7721600" y="3205978"/>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48" name="Oval 47"/>
          <p:cNvSpPr/>
          <p:nvPr/>
        </p:nvSpPr>
        <p:spPr>
          <a:xfrm>
            <a:off x="3128327" y="4801351"/>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49" name="Oval 48"/>
          <p:cNvSpPr/>
          <p:nvPr/>
        </p:nvSpPr>
        <p:spPr>
          <a:xfrm>
            <a:off x="4215601" y="4388885"/>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8" name="Oval 7">
            <a:extLst>
              <a:ext uri="{FF2B5EF4-FFF2-40B4-BE49-F238E27FC236}">
                <a16:creationId xmlns:a16="http://schemas.microsoft.com/office/drawing/2014/main" id="{DEFBC2BD-21C0-4805-B4B8-59AC4AC8DA5B}"/>
              </a:ext>
            </a:extLst>
          </p:cNvPr>
          <p:cNvSpPr/>
          <p:nvPr/>
        </p:nvSpPr>
        <p:spPr>
          <a:xfrm>
            <a:off x="3095465" y="4768286"/>
            <a:ext cx="179384" cy="171233"/>
          </a:xfrm>
          <a:prstGeom prst="ellipse">
            <a:avLst/>
          </a:prstGeom>
          <a:effectLst>
            <a:glow rad="1397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b="1">
              <a:latin typeface="Lato" panose="020F0502020204030203" pitchFamily="34" charset="0"/>
            </a:endParaRPr>
          </a:p>
        </p:txBody>
      </p:sp>
      <p:sp>
        <p:nvSpPr>
          <p:cNvPr id="36" name="Oval 35">
            <a:extLst>
              <a:ext uri="{FF2B5EF4-FFF2-40B4-BE49-F238E27FC236}">
                <a16:creationId xmlns:a16="http://schemas.microsoft.com/office/drawing/2014/main" id="{860EA590-05FA-4617-92A2-CA429A162D30}"/>
              </a:ext>
            </a:extLst>
          </p:cNvPr>
          <p:cNvSpPr/>
          <p:nvPr/>
        </p:nvSpPr>
        <p:spPr>
          <a:xfrm>
            <a:off x="4177981" y="4334457"/>
            <a:ext cx="179384" cy="171233"/>
          </a:xfrm>
          <a:prstGeom prst="ellipse">
            <a:avLst/>
          </a:prstGeom>
          <a:effectLst>
            <a:glow rad="139700">
              <a:schemeClr val="accent4">
                <a:satMod val="175000"/>
                <a:alpha val="40000"/>
              </a:schemeClr>
            </a:glow>
          </a:effectLst>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b="1">
              <a:latin typeface="Lato" panose="020F0502020204030203" pitchFamily="34" charset="0"/>
            </a:endParaRPr>
          </a:p>
        </p:txBody>
      </p:sp>
      <p:cxnSp>
        <p:nvCxnSpPr>
          <p:cNvPr id="11" name="Straight Arrow Connector 10">
            <a:extLst>
              <a:ext uri="{FF2B5EF4-FFF2-40B4-BE49-F238E27FC236}">
                <a16:creationId xmlns:a16="http://schemas.microsoft.com/office/drawing/2014/main" id="{55B42DE8-4C76-473E-B6EC-A71D37882AD1}"/>
              </a:ext>
            </a:extLst>
          </p:cNvPr>
          <p:cNvCxnSpPr>
            <a:cxnSpLocks/>
            <a:stCxn id="8" idx="7"/>
            <a:endCxn id="36" idx="3"/>
          </p:cNvCxnSpPr>
          <p:nvPr/>
        </p:nvCxnSpPr>
        <p:spPr>
          <a:xfrm flipV="1">
            <a:off x="3248579" y="4480614"/>
            <a:ext cx="955672" cy="312748"/>
          </a:xfrm>
          <a:prstGeom prst="straightConnector1">
            <a:avLst/>
          </a:prstGeom>
          <a:ln w="57150">
            <a:tailEnd type="triangle"/>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p14="http://schemas.microsoft.com/office/powerpoint/2010/main" val="3755821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8"/>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9"/>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0"/>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6"/>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0" grpId="0" animBg="1"/>
      <p:bldP spid="16" grpId="0"/>
      <p:bldP spid="17" grpId="0"/>
      <p:bldP spid="28" grpId="0" animBg="1"/>
      <p:bldP spid="29" grpId="0"/>
      <p:bldP spid="30" grpId="0" animBg="1"/>
      <p:bldP spid="15" grpId="0" animBg="1"/>
      <p:bldP spid="46" grpId="0"/>
      <p:bldP spid="47" grpId="0" animBg="1"/>
      <p:bldP spid="8" grpId="0" animBg="1"/>
      <p:bldP spid="3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14C837-63BB-C170-CB57-4FD6E1C11210}"/>
              </a:ext>
            </a:extLst>
          </p:cNvPr>
          <p:cNvSpPr>
            <a:spLocks noGrp="1"/>
          </p:cNvSpPr>
          <p:nvPr>
            <p:ph type="title"/>
          </p:nvPr>
        </p:nvSpPr>
        <p:spPr/>
        <p:txBody>
          <a:bodyPr/>
          <a:lstStyle/>
          <a:p>
            <a:r>
              <a:rPr lang="en-US" dirty="0"/>
              <a:t>Transform Methods</a:t>
            </a:r>
          </a:p>
        </p:txBody>
      </p:sp>
      <p:sp>
        <p:nvSpPr>
          <p:cNvPr id="3" name="Content Placeholder 2">
            <a:extLst>
              <a:ext uri="{FF2B5EF4-FFF2-40B4-BE49-F238E27FC236}">
                <a16:creationId xmlns:a16="http://schemas.microsoft.com/office/drawing/2014/main" id="{C2CB96FA-529B-0C2D-7216-13E89D62D1CB}"/>
              </a:ext>
            </a:extLst>
          </p:cNvPr>
          <p:cNvSpPr>
            <a:spLocks noGrp="1"/>
          </p:cNvSpPr>
          <p:nvPr>
            <p:ph sz="half" idx="1"/>
          </p:nvPr>
        </p:nvSpPr>
        <p:spPr/>
        <p:txBody>
          <a:bodyPr/>
          <a:lstStyle/>
          <a:p>
            <a:pPr marL="0" indent="0">
              <a:buNone/>
            </a:pPr>
            <a:r>
              <a:rPr lang="en-US" u="sng" dirty="0"/>
              <a:t>What are they?</a:t>
            </a:r>
          </a:p>
          <a:p>
            <a:r>
              <a:rPr lang="en-US" dirty="0"/>
              <a:t>Surface runoff models</a:t>
            </a:r>
          </a:p>
          <a:p>
            <a:r>
              <a:rPr lang="en-US" dirty="0"/>
              <a:t>Timing of direct runoff</a:t>
            </a:r>
          </a:p>
          <a:p>
            <a:r>
              <a:rPr lang="en-US" dirty="0"/>
              <a:t>Subbasin outlet</a:t>
            </a:r>
          </a:p>
        </p:txBody>
      </p:sp>
      <p:sp>
        <p:nvSpPr>
          <p:cNvPr id="4" name="Content Placeholder 3">
            <a:extLst>
              <a:ext uri="{FF2B5EF4-FFF2-40B4-BE49-F238E27FC236}">
                <a16:creationId xmlns:a16="http://schemas.microsoft.com/office/drawing/2014/main" id="{54ED4AF5-5B8E-C2F6-C238-C274E65EDB05}"/>
              </a:ext>
            </a:extLst>
          </p:cNvPr>
          <p:cNvSpPr>
            <a:spLocks noGrp="1"/>
          </p:cNvSpPr>
          <p:nvPr>
            <p:ph sz="half" idx="2"/>
          </p:nvPr>
        </p:nvSpPr>
        <p:spPr/>
        <p:txBody>
          <a:bodyPr/>
          <a:lstStyle/>
          <a:p>
            <a:pPr marL="0" indent="0">
              <a:buNone/>
            </a:pPr>
            <a:r>
              <a:rPr lang="en-US" u="sng" dirty="0"/>
              <a:t>Outline</a:t>
            </a:r>
          </a:p>
          <a:p>
            <a:pPr marL="514350" indent="-514350">
              <a:buFont typeface="+mj-lt"/>
              <a:buAutoNum type="arabicPeriod"/>
            </a:pPr>
            <a:r>
              <a:rPr lang="en-US" dirty="0"/>
              <a:t>Introduction</a:t>
            </a:r>
          </a:p>
          <a:p>
            <a:pPr marL="514350" indent="-514350">
              <a:buFont typeface="+mj-lt"/>
              <a:buAutoNum type="arabicPeriod"/>
            </a:pPr>
            <a:r>
              <a:rPr lang="en-US" dirty="0"/>
              <a:t>Specified UH</a:t>
            </a:r>
          </a:p>
          <a:p>
            <a:pPr marL="514350" indent="-514350">
              <a:buFont typeface="+mj-lt"/>
              <a:buAutoNum type="arabicPeriod"/>
            </a:pPr>
            <a:r>
              <a:rPr lang="en-US" dirty="0"/>
              <a:t>Synthetic UH</a:t>
            </a:r>
          </a:p>
          <a:p>
            <a:pPr marL="514350" indent="-514350">
              <a:buFont typeface="+mj-lt"/>
              <a:buAutoNum type="arabicPeriod"/>
            </a:pPr>
            <a:r>
              <a:rPr lang="en-US" dirty="0"/>
              <a:t>Other methods</a:t>
            </a:r>
          </a:p>
          <a:p>
            <a:pPr marL="514350" indent="-514350">
              <a:buFont typeface="+mj-lt"/>
              <a:buAutoNum type="arabicPeriod"/>
            </a:pPr>
            <a:endParaRPr lang="en-US" dirty="0"/>
          </a:p>
          <a:p>
            <a:endParaRPr lang="en-US" dirty="0"/>
          </a:p>
        </p:txBody>
      </p:sp>
      <p:sp>
        <p:nvSpPr>
          <p:cNvPr id="5" name="TextBox 4">
            <a:extLst>
              <a:ext uri="{FF2B5EF4-FFF2-40B4-BE49-F238E27FC236}">
                <a16:creationId xmlns:a16="http://schemas.microsoft.com/office/drawing/2014/main" id="{DF6CA357-1521-3252-2971-493A31796D7E}"/>
              </a:ext>
            </a:extLst>
          </p:cNvPr>
          <p:cNvSpPr txBox="1"/>
          <p:nvPr/>
        </p:nvSpPr>
        <p:spPr>
          <a:xfrm>
            <a:off x="3763694" y="5988734"/>
            <a:ext cx="4664612" cy="646331"/>
          </a:xfrm>
          <a:prstGeom prst="rect">
            <a:avLst/>
          </a:prstGeom>
          <a:noFill/>
        </p:spPr>
        <p:txBody>
          <a:bodyPr wrap="square" rtlCol="0">
            <a:spAutoFit/>
          </a:bodyPr>
          <a:lstStyle/>
          <a:p>
            <a:pPr marL="285750" indent="-285750" algn="ctr">
              <a:buFont typeface="Wingdings" panose="05000000000000000000" pitchFamily="2" charset="2"/>
              <a:buChar char="Ø"/>
            </a:pPr>
            <a:r>
              <a:rPr lang="en-US" sz="3600" dirty="0">
                <a:latin typeface="Lato" panose="020F0502020204030203" pitchFamily="34" charset="0"/>
              </a:rPr>
              <a:t>Unit Hydrographs</a:t>
            </a:r>
          </a:p>
        </p:txBody>
      </p:sp>
    </p:spTree>
    <p:extLst>
      <p:ext uri="{BB962C8B-B14F-4D97-AF65-F5344CB8AC3E}">
        <p14:creationId xmlns:p14="http://schemas.microsoft.com/office/powerpoint/2010/main" val="377487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Derived Unit Hydrograph</a:t>
            </a:r>
          </a:p>
        </p:txBody>
      </p:sp>
      <p:sp>
        <p:nvSpPr>
          <p:cNvPr id="3" name="Content Placeholder 2"/>
          <p:cNvSpPr>
            <a:spLocks noGrp="1"/>
          </p:cNvSpPr>
          <p:nvPr>
            <p:ph idx="1"/>
          </p:nvPr>
        </p:nvSpPr>
        <p:spPr/>
        <p:txBody>
          <a:bodyPr/>
          <a:lstStyle/>
          <a:p>
            <a:pPr marL="457200" indent="-457200">
              <a:buFont typeface="+mj-lt"/>
              <a:buAutoNum type="arabicPeriod" startAt="2"/>
            </a:pPr>
            <a:r>
              <a:rPr lang="en-US" sz="2400" dirty="0"/>
              <a:t>Estimate volume of direct runoff under the hydrograph and convert to depth over the watershed</a:t>
            </a:r>
          </a:p>
          <a:p>
            <a:endParaRPr lang="en-US" sz="2400" dirty="0"/>
          </a:p>
        </p:txBody>
      </p:sp>
      <p:sp>
        <p:nvSpPr>
          <p:cNvPr id="6" name="Line 3"/>
          <p:cNvSpPr>
            <a:spLocks noChangeShapeType="1"/>
          </p:cNvSpPr>
          <p:nvPr/>
        </p:nvSpPr>
        <p:spPr bwMode="auto">
          <a:xfrm flipV="1">
            <a:off x="4261949" y="4516920"/>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7" name="Line 4"/>
          <p:cNvSpPr>
            <a:spLocks noChangeShapeType="1"/>
          </p:cNvSpPr>
          <p:nvPr/>
        </p:nvSpPr>
        <p:spPr bwMode="auto">
          <a:xfrm>
            <a:off x="4261949" y="6452082"/>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10" name="Rectangle 7" descr="Divot"/>
          <p:cNvSpPr>
            <a:spLocks noChangeArrowheads="1"/>
          </p:cNvSpPr>
          <p:nvPr/>
        </p:nvSpPr>
        <p:spPr bwMode="auto">
          <a:xfrm>
            <a:off x="4557582" y="4516920"/>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16" name="Text Box 14"/>
          <p:cNvSpPr txBox="1">
            <a:spLocks noChangeArrowheads="1"/>
          </p:cNvSpPr>
          <p:nvPr/>
        </p:nvSpPr>
        <p:spPr bwMode="auto">
          <a:xfrm>
            <a:off x="4909649" y="6463808"/>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b="1" dirty="0">
                <a:latin typeface="Lato" panose="020F0502020204030203" pitchFamily="34" charset="0"/>
              </a:rPr>
              <a:t>Time</a:t>
            </a:r>
            <a:endParaRPr lang="en-US" altLang="en-US" sz="2400" b="1" dirty="0">
              <a:latin typeface="Lato" panose="020F0502020204030203" pitchFamily="34" charset="0"/>
            </a:endParaRPr>
          </a:p>
        </p:txBody>
      </p:sp>
      <p:sp>
        <p:nvSpPr>
          <p:cNvPr id="17" name="Text Box 14"/>
          <p:cNvSpPr txBox="1">
            <a:spLocks noChangeArrowheads="1"/>
          </p:cNvSpPr>
          <p:nvPr/>
        </p:nvSpPr>
        <p:spPr bwMode="auto">
          <a:xfrm rot="16200000">
            <a:off x="3689762" y="5202513"/>
            <a:ext cx="7629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Flow</a:t>
            </a:r>
            <a:endParaRPr lang="en-US" altLang="en-US" sz="2400" b="1" dirty="0">
              <a:latin typeface="Lato" panose="020F0502020204030203" pitchFamily="34" charset="0"/>
            </a:endParaRPr>
          </a:p>
        </p:txBody>
      </p:sp>
      <p:sp>
        <p:nvSpPr>
          <p:cNvPr id="29" name="Text Box 14"/>
          <p:cNvSpPr txBox="1">
            <a:spLocks noChangeArrowheads="1"/>
          </p:cNvSpPr>
          <p:nvPr/>
        </p:nvSpPr>
        <p:spPr bwMode="auto">
          <a:xfrm>
            <a:off x="5790711" y="5169209"/>
            <a:ext cx="1793283"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Direct runoff (V)</a:t>
            </a:r>
          </a:p>
        </p:txBody>
      </p:sp>
      <p:sp>
        <p:nvSpPr>
          <p:cNvPr id="30" name="Line 16"/>
          <p:cNvSpPr>
            <a:spLocks noChangeShapeType="1"/>
          </p:cNvSpPr>
          <p:nvPr/>
        </p:nvSpPr>
        <p:spPr bwMode="auto">
          <a:xfrm flipH="1">
            <a:off x="5647838" y="5507763"/>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mc:AlternateContent xmlns:mc="http://schemas.openxmlformats.org/markup-compatibility/2006">
        <mc:Choice xmlns:a14="http://schemas.microsoft.com/office/drawing/2010/main" Requires="a14">
          <p:sp>
            <p:nvSpPr>
              <p:cNvPr id="8" name="TextBox 7"/>
              <p:cNvSpPr txBox="1"/>
              <p:nvPr/>
            </p:nvSpPr>
            <p:spPr>
              <a:xfrm>
                <a:off x="8717197" y="4001294"/>
                <a:ext cx="2514600" cy="803810"/>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800" b="1" i="1">
                          <a:latin typeface="Cambria Math" panose="02040503050406030204" pitchFamily="18" charset="0"/>
                        </a:rPr>
                        <m:t>𝒅</m:t>
                      </m:r>
                      <m:r>
                        <a:rPr lang="en-US" sz="2800" b="1" i="1">
                          <a:latin typeface="Cambria Math" panose="02040503050406030204" pitchFamily="18" charset="0"/>
                          <a:ea typeface="Cambria Math" panose="02040503050406030204" pitchFamily="18" charset="0"/>
                        </a:rPr>
                        <m:t>=</m:t>
                      </m:r>
                      <m:f>
                        <m:fPr>
                          <m:ctrlPr>
                            <a:rPr lang="en-US" sz="2800" b="1" i="1">
                              <a:latin typeface="Cambria Math" panose="02040503050406030204" pitchFamily="18" charset="0"/>
                              <a:ea typeface="Cambria Math" panose="02040503050406030204" pitchFamily="18" charset="0"/>
                            </a:rPr>
                          </m:ctrlPr>
                        </m:fPr>
                        <m:num>
                          <m:r>
                            <a:rPr lang="en-US" sz="2800" b="1" i="1" smtClean="0">
                              <a:latin typeface="Cambria Math" panose="02040503050406030204" pitchFamily="18" charset="0"/>
                              <a:ea typeface="Cambria Math" panose="02040503050406030204" pitchFamily="18" charset="0"/>
                            </a:rPr>
                            <m:t>𝑽</m:t>
                          </m:r>
                        </m:num>
                        <m:den>
                          <m:r>
                            <a:rPr lang="en-US" sz="2800" b="1" i="1">
                              <a:latin typeface="Cambria Math" panose="02040503050406030204" pitchFamily="18" charset="0"/>
                              <a:ea typeface="Cambria Math" panose="02040503050406030204" pitchFamily="18" charset="0"/>
                            </a:rPr>
                            <m:t>𝑨</m:t>
                          </m:r>
                        </m:den>
                      </m:f>
                    </m:oMath>
                  </m:oMathPara>
                </a14:m>
                <a:endParaRPr lang="en-US" sz="2800" b="1" i="1" dirty="0">
                  <a:latin typeface="Lato" panose="020F0502020204030203" pitchFamily="34" charset="0"/>
                  <a:ea typeface="Cambria Math" panose="02040503050406030204" pitchFamily="18" charset="0"/>
                </a:endParaRPr>
              </a:p>
            </p:txBody>
          </p:sp>
        </mc:Choice>
        <mc:Fallback>
          <p:sp>
            <p:nvSpPr>
              <p:cNvPr id="8" name="TextBox 7"/>
              <p:cNvSpPr txBox="1">
                <a:spLocks noRot="1" noChangeAspect="1" noMove="1" noResize="1" noEditPoints="1" noAdjustHandles="1" noChangeArrowheads="1" noChangeShapeType="1" noTextEdit="1"/>
              </p:cNvSpPr>
              <p:nvPr/>
            </p:nvSpPr>
            <p:spPr>
              <a:xfrm>
                <a:off x="8717197" y="4001294"/>
                <a:ext cx="2514600" cy="803810"/>
              </a:xfrm>
              <a:prstGeom prst="rect">
                <a:avLst/>
              </a:prstGeom>
              <a:blipFill>
                <a:blip r:embed="rId3"/>
                <a:stretch>
                  <a:fillRect/>
                </a:stretch>
              </a:blipFill>
            </p:spPr>
            <p:txBody>
              <a:bodyPr/>
              <a:lstStyle/>
              <a:p>
                <a:r>
                  <a:rPr lang="en-US">
                    <a:noFill/>
                  </a:rPr>
                  <a:t> </a:t>
                </a:r>
              </a:p>
            </p:txBody>
          </p:sp>
        </mc:Fallback>
      </mc:AlternateContent>
      <p:sp>
        <p:nvSpPr>
          <p:cNvPr id="36" name="Text Box 14"/>
          <p:cNvSpPr txBox="1">
            <a:spLocks noChangeArrowheads="1"/>
          </p:cNvSpPr>
          <p:nvPr/>
        </p:nvSpPr>
        <p:spPr bwMode="auto">
          <a:xfrm>
            <a:off x="4968362" y="4527773"/>
            <a:ext cx="226138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Excess precip depth (d)</a:t>
            </a:r>
            <a:endParaRPr lang="en-US" altLang="en-US" sz="2400" b="1" dirty="0">
              <a:latin typeface="Lato" panose="020F0502020204030203" pitchFamily="34" charset="0"/>
            </a:endParaRPr>
          </a:p>
        </p:txBody>
      </p:sp>
      <p:sp>
        <p:nvSpPr>
          <p:cNvPr id="37" name="Line 16"/>
          <p:cNvSpPr>
            <a:spLocks noChangeShapeType="1"/>
          </p:cNvSpPr>
          <p:nvPr/>
        </p:nvSpPr>
        <p:spPr bwMode="auto">
          <a:xfrm flipH="1">
            <a:off x="4962251" y="4490227"/>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pic>
        <p:nvPicPr>
          <p:cNvPr id="9" name="Picture 8">
            <a:extLst>
              <a:ext uri="{FF2B5EF4-FFF2-40B4-BE49-F238E27FC236}">
                <a16:creationId xmlns:a16="http://schemas.microsoft.com/office/drawing/2014/main" id="{010B0BAE-2136-4DA7-AB9E-6B7B015D21AE}"/>
              </a:ext>
            </a:extLst>
          </p:cNvPr>
          <p:cNvPicPr>
            <a:picLocks noChangeAspect="1"/>
          </p:cNvPicPr>
          <p:nvPr/>
        </p:nvPicPr>
        <p:blipFill>
          <a:blip r:embed="rId4"/>
          <a:stretch>
            <a:fillRect/>
          </a:stretch>
        </p:blipFill>
        <p:spPr>
          <a:xfrm>
            <a:off x="711823" y="2855388"/>
            <a:ext cx="1796650" cy="2297948"/>
          </a:xfrm>
          <a:prstGeom prst="rect">
            <a:avLst/>
          </a:prstGeom>
        </p:spPr>
      </p:pic>
      <p:sp>
        <p:nvSpPr>
          <p:cNvPr id="19" name="Text Box 14">
            <a:extLst>
              <a:ext uri="{FF2B5EF4-FFF2-40B4-BE49-F238E27FC236}">
                <a16:creationId xmlns:a16="http://schemas.microsoft.com/office/drawing/2014/main" id="{1856636D-2A52-41E0-B05A-DAFEA961D40B}"/>
              </a:ext>
            </a:extLst>
          </p:cNvPr>
          <p:cNvSpPr txBox="1">
            <a:spLocks noChangeArrowheads="1"/>
          </p:cNvSpPr>
          <p:nvPr/>
        </p:nvSpPr>
        <p:spPr bwMode="auto">
          <a:xfrm>
            <a:off x="713465" y="2887271"/>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solidFill>
                  <a:schemeClr val="bg1"/>
                </a:solidFill>
                <a:effectLst>
                  <a:outerShdw blurRad="38100" dist="38100" dir="2700000" algn="tl">
                    <a:srgbClr val="000000">
                      <a:alpha val="43137"/>
                    </a:srgbClr>
                  </a:outerShdw>
                </a:effectLst>
                <a:latin typeface="Lato" panose="020F0502020204030203" pitchFamily="34" charset="0"/>
              </a:rPr>
              <a:t>Area (A)</a:t>
            </a:r>
          </a:p>
        </p:txBody>
      </p:sp>
      <p:sp>
        <p:nvSpPr>
          <p:cNvPr id="32" name="Freeform 27">
            <a:extLst>
              <a:ext uri="{FF2B5EF4-FFF2-40B4-BE49-F238E27FC236}">
                <a16:creationId xmlns:a16="http://schemas.microsoft.com/office/drawing/2014/main" id="{FFA48E8D-88D2-4161-B7E2-068FF8677915}"/>
              </a:ext>
            </a:extLst>
          </p:cNvPr>
          <p:cNvSpPr/>
          <p:nvPr/>
        </p:nvSpPr>
        <p:spPr>
          <a:xfrm>
            <a:off x="4947749" y="5419595"/>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b="1">
              <a:latin typeface="Lato" panose="020F0502020204030203" pitchFamily="34" charset="0"/>
            </a:endParaRPr>
          </a:p>
        </p:txBody>
      </p:sp>
      <p:sp>
        <p:nvSpPr>
          <p:cNvPr id="11" name="Freeform: Shape 10">
            <a:extLst>
              <a:ext uri="{FF2B5EF4-FFF2-40B4-BE49-F238E27FC236}">
                <a16:creationId xmlns:a16="http://schemas.microsoft.com/office/drawing/2014/main" id="{2A8096E6-BA24-4D7A-83BA-68F8248DEF31}"/>
              </a:ext>
            </a:extLst>
          </p:cNvPr>
          <p:cNvSpPr/>
          <p:nvPr/>
        </p:nvSpPr>
        <p:spPr>
          <a:xfrm>
            <a:off x="4965032" y="5426921"/>
            <a:ext cx="1355557" cy="1010652"/>
          </a:xfrm>
          <a:custGeom>
            <a:avLst/>
            <a:gdLst>
              <a:gd name="connsiteX0" fmla="*/ 0 w 1355557"/>
              <a:gd name="connsiteY0" fmla="*/ 1010652 h 1010652"/>
              <a:gd name="connsiteX1" fmla="*/ 272715 w 1355557"/>
              <a:gd name="connsiteY1" fmla="*/ 818147 h 1010652"/>
              <a:gd name="connsiteX2" fmla="*/ 360947 w 1355557"/>
              <a:gd name="connsiteY2" fmla="*/ 657726 h 1010652"/>
              <a:gd name="connsiteX3" fmla="*/ 545431 w 1355557"/>
              <a:gd name="connsiteY3" fmla="*/ 160421 h 1010652"/>
              <a:gd name="connsiteX4" fmla="*/ 649705 w 1355557"/>
              <a:gd name="connsiteY4" fmla="*/ 0 h 1010652"/>
              <a:gd name="connsiteX5" fmla="*/ 729915 w 1355557"/>
              <a:gd name="connsiteY5" fmla="*/ 16042 h 1010652"/>
              <a:gd name="connsiteX6" fmla="*/ 898357 w 1355557"/>
              <a:gd name="connsiteY6" fmla="*/ 385010 h 1010652"/>
              <a:gd name="connsiteX7" fmla="*/ 1034715 w 1355557"/>
              <a:gd name="connsiteY7" fmla="*/ 729915 h 1010652"/>
              <a:gd name="connsiteX8" fmla="*/ 1138989 w 1355557"/>
              <a:gd name="connsiteY8" fmla="*/ 842210 h 1010652"/>
              <a:gd name="connsiteX9" fmla="*/ 1355557 w 1355557"/>
              <a:gd name="connsiteY9" fmla="*/ 1010652 h 1010652"/>
              <a:gd name="connsiteX10" fmla="*/ 0 w 1355557"/>
              <a:gd name="connsiteY10" fmla="*/ 1010652 h 101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5557" h="1010652">
                <a:moveTo>
                  <a:pt x="0" y="1010652"/>
                </a:moveTo>
                <a:lnTo>
                  <a:pt x="272715" y="818147"/>
                </a:lnTo>
                <a:lnTo>
                  <a:pt x="360947" y="657726"/>
                </a:lnTo>
                <a:lnTo>
                  <a:pt x="545431" y="160421"/>
                </a:lnTo>
                <a:lnTo>
                  <a:pt x="649705" y="0"/>
                </a:lnTo>
                <a:lnTo>
                  <a:pt x="729915" y="16042"/>
                </a:lnTo>
                <a:lnTo>
                  <a:pt x="898357" y="385010"/>
                </a:lnTo>
                <a:lnTo>
                  <a:pt x="1034715" y="729915"/>
                </a:lnTo>
                <a:lnTo>
                  <a:pt x="1138989" y="842210"/>
                </a:lnTo>
                <a:lnTo>
                  <a:pt x="1355557" y="1010652"/>
                </a:lnTo>
                <a:lnTo>
                  <a:pt x="0" y="1010652"/>
                </a:lnTo>
                <a:close/>
              </a:path>
            </a:pathLst>
          </a:custGeom>
          <a:ln>
            <a:extLst>
              <a:ext uri="{C807C97D-BFC1-408E-A445-0C87EB9F89A2}">
                <ask:lineSketchStyleProps xmlns:ask="http://schemas.microsoft.com/office/drawing/2018/sketchyshapes" sd="2409391389">
                  <a:custGeom>
                    <a:avLst/>
                    <a:gdLst>
                      <a:gd name="connsiteX0" fmla="*/ 0 w 1355557"/>
                      <a:gd name="connsiteY0" fmla="*/ 1010652 h 1010652"/>
                      <a:gd name="connsiteX1" fmla="*/ 272715 w 1355557"/>
                      <a:gd name="connsiteY1" fmla="*/ 818147 h 1010652"/>
                      <a:gd name="connsiteX2" fmla="*/ 360947 w 1355557"/>
                      <a:gd name="connsiteY2" fmla="*/ 657726 h 1010652"/>
                      <a:gd name="connsiteX3" fmla="*/ 545431 w 1355557"/>
                      <a:gd name="connsiteY3" fmla="*/ 160421 h 1010652"/>
                      <a:gd name="connsiteX4" fmla="*/ 649705 w 1355557"/>
                      <a:gd name="connsiteY4" fmla="*/ 0 h 1010652"/>
                      <a:gd name="connsiteX5" fmla="*/ 729915 w 1355557"/>
                      <a:gd name="connsiteY5" fmla="*/ 16042 h 1010652"/>
                      <a:gd name="connsiteX6" fmla="*/ 898357 w 1355557"/>
                      <a:gd name="connsiteY6" fmla="*/ 385010 h 1010652"/>
                      <a:gd name="connsiteX7" fmla="*/ 1034715 w 1355557"/>
                      <a:gd name="connsiteY7" fmla="*/ 729915 h 1010652"/>
                      <a:gd name="connsiteX8" fmla="*/ 1138989 w 1355557"/>
                      <a:gd name="connsiteY8" fmla="*/ 842210 h 1010652"/>
                      <a:gd name="connsiteX9" fmla="*/ 1355557 w 1355557"/>
                      <a:gd name="connsiteY9" fmla="*/ 1010652 h 1010652"/>
                      <a:gd name="connsiteX10" fmla="*/ 930816 w 1355557"/>
                      <a:gd name="connsiteY10" fmla="*/ 1010652 h 1010652"/>
                      <a:gd name="connsiteX11" fmla="*/ 465408 w 1355557"/>
                      <a:gd name="connsiteY11" fmla="*/ 1010652 h 1010652"/>
                      <a:gd name="connsiteX12" fmla="*/ 0 w 1355557"/>
                      <a:gd name="connsiteY12" fmla="*/ 1010652 h 101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355557" h="1010652" fill="none" extrusionOk="0">
                        <a:moveTo>
                          <a:pt x="0" y="1010652"/>
                        </a:moveTo>
                        <a:cubicBezTo>
                          <a:pt x="114156" y="927291"/>
                          <a:pt x="225402" y="889466"/>
                          <a:pt x="272715" y="818147"/>
                        </a:cubicBezTo>
                        <a:cubicBezTo>
                          <a:pt x="290597" y="745828"/>
                          <a:pt x="355316" y="712117"/>
                          <a:pt x="360947" y="657726"/>
                        </a:cubicBezTo>
                        <a:cubicBezTo>
                          <a:pt x="368888" y="520824"/>
                          <a:pt x="552497" y="312360"/>
                          <a:pt x="545431" y="160421"/>
                        </a:cubicBezTo>
                        <a:cubicBezTo>
                          <a:pt x="595011" y="80879"/>
                          <a:pt x="633867" y="64950"/>
                          <a:pt x="649705" y="0"/>
                        </a:cubicBezTo>
                        <a:cubicBezTo>
                          <a:pt x="679050" y="-2224"/>
                          <a:pt x="699275" y="13244"/>
                          <a:pt x="729915" y="16042"/>
                        </a:cubicBezTo>
                        <a:cubicBezTo>
                          <a:pt x="813835" y="88966"/>
                          <a:pt x="820395" y="273078"/>
                          <a:pt x="898357" y="385010"/>
                        </a:cubicBezTo>
                        <a:cubicBezTo>
                          <a:pt x="967574" y="450799"/>
                          <a:pt x="963342" y="650458"/>
                          <a:pt x="1034715" y="729915"/>
                        </a:cubicBezTo>
                        <a:cubicBezTo>
                          <a:pt x="1087950" y="763848"/>
                          <a:pt x="1083881" y="796718"/>
                          <a:pt x="1138989" y="842210"/>
                        </a:cubicBezTo>
                        <a:cubicBezTo>
                          <a:pt x="1239662" y="888994"/>
                          <a:pt x="1274042" y="973604"/>
                          <a:pt x="1355557" y="1010652"/>
                        </a:cubicBezTo>
                        <a:cubicBezTo>
                          <a:pt x="1148403" y="1036541"/>
                          <a:pt x="1096504" y="989318"/>
                          <a:pt x="930816" y="1010652"/>
                        </a:cubicBezTo>
                        <a:cubicBezTo>
                          <a:pt x="765128" y="1031986"/>
                          <a:pt x="662308" y="973191"/>
                          <a:pt x="465408" y="1010652"/>
                        </a:cubicBezTo>
                        <a:cubicBezTo>
                          <a:pt x="268508" y="1048113"/>
                          <a:pt x="124436" y="1000881"/>
                          <a:pt x="0" y="1010652"/>
                        </a:cubicBezTo>
                        <a:close/>
                      </a:path>
                      <a:path w="1355557" h="1010652" stroke="0" extrusionOk="0">
                        <a:moveTo>
                          <a:pt x="0" y="1010652"/>
                        </a:moveTo>
                        <a:cubicBezTo>
                          <a:pt x="55028" y="938476"/>
                          <a:pt x="159631" y="927908"/>
                          <a:pt x="272715" y="818147"/>
                        </a:cubicBezTo>
                        <a:cubicBezTo>
                          <a:pt x="294578" y="743843"/>
                          <a:pt x="333761" y="712035"/>
                          <a:pt x="360947" y="657726"/>
                        </a:cubicBezTo>
                        <a:cubicBezTo>
                          <a:pt x="396177" y="439766"/>
                          <a:pt x="472788" y="391575"/>
                          <a:pt x="545431" y="160421"/>
                        </a:cubicBezTo>
                        <a:cubicBezTo>
                          <a:pt x="579936" y="75466"/>
                          <a:pt x="615353" y="82730"/>
                          <a:pt x="649705" y="0"/>
                        </a:cubicBezTo>
                        <a:cubicBezTo>
                          <a:pt x="678182" y="378"/>
                          <a:pt x="709318" y="13016"/>
                          <a:pt x="729915" y="16042"/>
                        </a:cubicBezTo>
                        <a:cubicBezTo>
                          <a:pt x="835659" y="140907"/>
                          <a:pt x="825496" y="299433"/>
                          <a:pt x="898357" y="385010"/>
                        </a:cubicBezTo>
                        <a:cubicBezTo>
                          <a:pt x="967851" y="527406"/>
                          <a:pt x="956993" y="648808"/>
                          <a:pt x="1034715" y="729915"/>
                        </a:cubicBezTo>
                        <a:cubicBezTo>
                          <a:pt x="1065716" y="747506"/>
                          <a:pt x="1079311" y="795874"/>
                          <a:pt x="1138989" y="842210"/>
                        </a:cubicBezTo>
                        <a:cubicBezTo>
                          <a:pt x="1223572" y="870408"/>
                          <a:pt x="1294834" y="989817"/>
                          <a:pt x="1355557" y="1010652"/>
                        </a:cubicBezTo>
                        <a:cubicBezTo>
                          <a:pt x="1228296" y="1059218"/>
                          <a:pt x="1037670" y="1002831"/>
                          <a:pt x="890149" y="1010652"/>
                        </a:cubicBezTo>
                        <a:cubicBezTo>
                          <a:pt x="742628" y="1018473"/>
                          <a:pt x="626388" y="1000241"/>
                          <a:pt x="478963" y="1010652"/>
                        </a:cubicBezTo>
                        <a:cubicBezTo>
                          <a:pt x="331538" y="1021063"/>
                          <a:pt x="177253" y="972735"/>
                          <a:pt x="0" y="1010652"/>
                        </a:cubicBezTo>
                        <a:close/>
                      </a:path>
                    </a:pathLst>
                  </a:custGeom>
                  <ask:type>
                    <ask:lineSketchNone/>
                  </ask:type>
                </ask:lineSketchStyleProps>
              </a:ext>
            </a:extLst>
          </a:ln>
          <a:effectLst>
            <a:glow rad="63500">
              <a:schemeClr val="accent5">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12" name="Content Placeholder 2">
            <a:extLst>
              <a:ext uri="{FF2B5EF4-FFF2-40B4-BE49-F238E27FC236}">
                <a16:creationId xmlns:a16="http://schemas.microsoft.com/office/drawing/2014/main" id="{900D4527-A755-FD3F-EF4C-0B49CBF7BC20}"/>
              </a:ext>
            </a:extLst>
          </p:cNvPr>
          <p:cNvSpPr txBox="1">
            <a:spLocks/>
          </p:cNvSpPr>
          <p:nvPr/>
        </p:nvSpPr>
        <p:spPr bwMode="auto">
          <a:xfrm>
            <a:off x="8070392" y="3461801"/>
            <a:ext cx="3808211" cy="5394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a:lstStyle>
          <a:p>
            <a:pPr marL="0" indent="0" algn="ctr">
              <a:buFont typeface="Wingdings" pitchFamily="2" charset="2"/>
              <a:buNone/>
            </a:pPr>
            <a:r>
              <a:rPr lang="en-US" sz="2400" b="1" kern="0" dirty="0">
                <a:latin typeface="Lato" panose="020F0502020204030203" pitchFamily="34" charset="0"/>
              </a:rPr>
              <a:t>Depth of runoff (d):</a:t>
            </a:r>
          </a:p>
        </p:txBody>
      </p:sp>
    </p:spTree>
    <p:extLst>
      <p:ext uri="{BB962C8B-B14F-4D97-AF65-F5344CB8AC3E}">
        <p14:creationId xmlns:p14="http://schemas.microsoft.com/office/powerpoint/2010/main" val="17260356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9" grpId="0"/>
      <p:bldP spid="11" grpId="0" animBg="1"/>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Freeform 27"/>
          <p:cNvSpPr/>
          <p:nvPr/>
        </p:nvSpPr>
        <p:spPr>
          <a:xfrm>
            <a:off x="2843499" y="3982747"/>
            <a:ext cx="1371600" cy="1020762"/>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noFill/>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b="1">
              <a:latin typeface="Lato" panose="020F0502020204030203" pitchFamily="34" charset="0"/>
            </a:endParaRPr>
          </a:p>
        </p:txBody>
      </p:sp>
      <p:sp>
        <p:nvSpPr>
          <p:cNvPr id="34" name="Oval 33"/>
          <p:cNvSpPr/>
          <p:nvPr/>
        </p:nvSpPr>
        <p:spPr>
          <a:xfrm>
            <a:off x="3738690" y="4376482"/>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2" name="Title 1"/>
          <p:cNvSpPr>
            <a:spLocks noGrp="1"/>
          </p:cNvSpPr>
          <p:nvPr>
            <p:ph type="title"/>
          </p:nvPr>
        </p:nvSpPr>
        <p:spPr/>
        <p:txBody>
          <a:bodyPr>
            <a:normAutofit/>
          </a:bodyPr>
          <a:lstStyle/>
          <a:p>
            <a:r>
              <a:rPr lang="en-US" dirty="0"/>
              <a:t>Derived Unit Hydrograph</a:t>
            </a:r>
          </a:p>
        </p:txBody>
      </p:sp>
      <p:sp>
        <p:nvSpPr>
          <p:cNvPr id="3" name="Content Placeholder 2"/>
          <p:cNvSpPr>
            <a:spLocks noGrp="1"/>
          </p:cNvSpPr>
          <p:nvPr>
            <p:ph idx="1"/>
          </p:nvPr>
        </p:nvSpPr>
        <p:spPr/>
        <p:txBody>
          <a:bodyPr/>
          <a:lstStyle/>
          <a:p>
            <a:pPr marL="457200" indent="-457200">
              <a:buFont typeface="+mj-lt"/>
              <a:buAutoNum type="arabicPeriod" startAt="3"/>
            </a:pPr>
            <a:r>
              <a:rPr lang="en-US" sz="2400" dirty="0"/>
              <a:t>Divide ordinates of direct runoff hydrograph by depth of runoff (d)</a:t>
            </a:r>
          </a:p>
        </p:txBody>
      </p:sp>
      <p:sp>
        <p:nvSpPr>
          <p:cNvPr id="6" name="Line 3"/>
          <p:cNvSpPr>
            <a:spLocks noChangeShapeType="1"/>
          </p:cNvSpPr>
          <p:nvPr/>
        </p:nvSpPr>
        <p:spPr bwMode="auto">
          <a:xfrm flipV="1">
            <a:off x="2157699" y="3068347"/>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7" name="Line 4"/>
          <p:cNvSpPr>
            <a:spLocks noChangeShapeType="1"/>
          </p:cNvSpPr>
          <p:nvPr/>
        </p:nvSpPr>
        <p:spPr bwMode="auto">
          <a:xfrm>
            <a:off x="2157699" y="5003509"/>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10" name="Rectangle 7" descr="Divot"/>
          <p:cNvSpPr>
            <a:spLocks noChangeArrowheads="1"/>
          </p:cNvSpPr>
          <p:nvPr/>
        </p:nvSpPr>
        <p:spPr bwMode="auto">
          <a:xfrm>
            <a:off x="2503570" y="3089460"/>
            <a:ext cx="304800" cy="457200"/>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16" name="Text Box 14"/>
          <p:cNvSpPr txBox="1">
            <a:spLocks noChangeArrowheads="1"/>
          </p:cNvSpPr>
          <p:nvPr/>
        </p:nvSpPr>
        <p:spPr bwMode="auto">
          <a:xfrm>
            <a:off x="3472257" y="5007670"/>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b="1" dirty="0">
                <a:latin typeface="Lato" panose="020F0502020204030203" pitchFamily="34" charset="0"/>
              </a:rPr>
              <a:t>Time</a:t>
            </a:r>
            <a:endParaRPr lang="en-US" altLang="en-US" sz="2400" b="1" dirty="0">
              <a:latin typeface="Lato" panose="020F0502020204030203" pitchFamily="34" charset="0"/>
            </a:endParaRPr>
          </a:p>
        </p:txBody>
      </p:sp>
      <p:sp>
        <p:nvSpPr>
          <p:cNvPr id="17" name="Text Box 14"/>
          <p:cNvSpPr txBox="1">
            <a:spLocks noChangeArrowheads="1"/>
          </p:cNvSpPr>
          <p:nvPr/>
        </p:nvSpPr>
        <p:spPr bwMode="auto">
          <a:xfrm rot="16200000">
            <a:off x="1653424" y="3851129"/>
            <a:ext cx="677816"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Flow</a:t>
            </a:r>
            <a:endParaRPr lang="en-US" altLang="en-US" sz="2400" b="1" dirty="0">
              <a:latin typeface="Lato" panose="020F0502020204030203" pitchFamily="34" charset="0"/>
            </a:endParaRPr>
          </a:p>
        </p:txBody>
      </p:sp>
      <p:sp>
        <p:nvSpPr>
          <p:cNvPr id="29" name="Text Box 14"/>
          <p:cNvSpPr txBox="1">
            <a:spLocks noChangeArrowheads="1"/>
          </p:cNvSpPr>
          <p:nvPr/>
        </p:nvSpPr>
        <p:spPr bwMode="auto">
          <a:xfrm>
            <a:off x="3858544" y="3747651"/>
            <a:ext cx="1645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Direct runoff</a:t>
            </a:r>
          </a:p>
        </p:txBody>
      </p:sp>
      <p:sp>
        <p:nvSpPr>
          <p:cNvPr id="18" name="Line 3"/>
          <p:cNvSpPr>
            <a:spLocks noChangeShapeType="1"/>
          </p:cNvSpPr>
          <p:nvPr/>
        </p:nvSpPr>
        <p:spPr bwMode="auto">
          <a:xfrm flipV="1">
            <a:off x="7273127" y="3018587"/>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19" name="Line 4"/>
          <p:cNvSpPr>
            <a:spLocks noChangeShapeType="1"/>
          </p:cNvSpPr>
          <p:nvPr/>
        </p:nvSpPr>
        <p:spPr bwMode="auto">
          <a:xfrm>
            <a:off x="7273127" y="4953749"/>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30" name="Line 16"/>
          <p:cNvSpPr>
            <a:spLocks noChangeShapeType="1"/>
          </p:cNvSpPr>
          <p:nvPr/>
        </p:nvSpPr>
        <p:spPr bwMode="auto">
          <a:xfrm flipH="1">
            <a:off x="3534456" y="4059191"/>
            <a:ext cx="812086" cy="502681"/>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20" name="Rectangle 7" descr="Divot"/>
          <p:cNvSpPr>
            <a:spLocks noChangeArrowheads="1"/>
          </p:cNvSpPr>
          <p:nvPr/>
        </p:nvSpPr>
        <p:spPr bwMode="auto">
          <a:xfrm>
            <a:off x="7618997" y="3125594"/>
            <a:ext cx="304800" cy="278203"/>
          </a:xfrm>
          <a:prstGeom prst="rect">
            <a:avLst/>
          </a:prstGeom>
          <a:pattFill prst="divot">
            <a:fgClr>
              <a:schemeClr val="accent2"/>
            </a:fgClr>
            <a:bgClr>
              <a:srgbClr val="FFFFFF"/>
            </a:bgClr>
          </a:patt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23" name="Text Box 14"/>
          <p:cNvSpPr txBox="1">
            <a:spLocks noChangeArrowheads="1"/>
          </p:cNvSpPr>
          <p:nvPr/>
        </p:nvSpPr>
        <p:spPr bwMode="auto">
          <a:xfrm rot="16200000">
            <a:off x="6594915" y="3817159"/>
            <a:ext cx="84776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Flow/u</a:t>
            </a:r>
            <a:endParaRPr lang="en-US" altLang="en-US" sz="2400" b="1" dirty="0">
              <a:latin typeface="Lato" panose="020F0502020204030203" pitchFamily="34" charset="0"/>
            </a:endParaRPr>
          </a:p>
        </p:txBody>
      </p:sp>
      <p:sp>
        <p:nvSpPr>
          <p:cNvPr id="24" name="Freeform 23"/>
          <p:cNvSpPr/>
          <p:nvPr/>
        </p:nvSpPr>
        <p:spPr>
          <a:xfrm>
            <a:off x="7958927" y="4318178"/>
            <a:ext cx="1371600" cy="635571"/>
          </a:xfrm>
          <a:custGeom>
            <a:avLst/>
            <a:gdLst>
              <a:gd name="connsiteX0" fmla="*/ 0 w 2228850"/>
              <a:gd name="connsiteY0" fmla="*/ 1463043 h 1463043"/>
              <a:gd name="connsiteX1" fmla="*/ 548640 w 2228850"/>
              <a:gd name="connsiteY1" fmla="*/ 1051563 h 1463043"/>
              <a:gd name="connsiteX2" fmla="*/ 1120140 w 2228850"/>
              <a:gd name="connsiteY2" fmla="*/ 3 h 1463043"/>
              <a:gd name="connsiteX3" fmla="*/ 1737360 w 2228850"/>
              <a:gd name="connsiteY3" fmla="*/ 1062993 h 1463043"/>
              <a:gd name="connsiteX4" fmla="*/ 2228850 w 2228850"/>
              <a:gd name="connsiteY4" fmla="*/ 1463043 h 146304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28850" h="1463043">
                <a:moveTo>
                  <a:pt x="0" y="1463043"/>
                </a:moveTo>
                <a:cubicBezTo>
                  <a:pt x="180975" y="1379223"/>
                  <a:pt x="361950" y="1295403"/>
                  <a:pt x="548640" y="1051563"/>
                </a:cubicBezTo>
                <a:cubicBezTo>
                  <a:pt x="735330" y="807723"/>
                  <a:pt x="922020" y="-1902"/>
                  <a:pt x="1120140" y="3"/>
                </a:cubicBezTo>
                <a:cubicBezTo>
                  <a:pt x="1318260" y="1908"/>
                  <a:pt x="1552575" y="819153"/>
                  <a:pt x="1737360" y="1062993"/>
                </a:cubicBezTo>
                <a:cubicBezTo>
                  <a:pt x="1922145" y="1306833"/>
                  <a:pt x="2075497" y="1384938"/>
                  <a:pt x="2228850" y="1463043"/>
                </a:cubicBezTo>
              </a:path>
            </a:pathLst>
          </a:custGeom>
          <a:ln w="19050"/>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b="1">
              <a:latin typeface="Lato" panose="020F0502020204030203" pitchFamily="34" charset="0"/>
            </a:endParaRPr>
          </a:p>
        </p:txBody>
      </p:sp>
      <p:sp>
        <p:nvSpPr>
          <p:cNvPr id="25" name="Text Box 14"/>
          <p:cNvSpPr txBox="1">
            <a:spLocks noChangeArrowheads="1"/>
          </p:cNvSpPr>
          <p:nvPr/>
        </p:nvSpPr>
        <p:spPr bwMode="auto">
          <a:xfrm>
            <a:off x="8923616" y="3692769"/>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en-US" altLang="en-US" sz="1600" b="1" dirty="0">
                <a:latin typeface="Lato" panose="020F0502020204030203" pitchFamily="34" charset="0"/>
              </a:rPr>
              <a:t>Direct runoff</a:t>
            </a:r>
          </a:p>
        </p:txBody>
      </p:sp>
      <p:sp>
        <p:nvSpPr>
          <p:cNvPr id="26" name="Line 16"/>
          <p:cNvSpPr>
            <a:spLocks noChangeShapeType="1"/>
          </p:cNvSpPr>
          <p:nvPr/>
        </p:nvSpPr>
        <p:spPr bwMode="auto">
          <a:xfrm flipH="1">
            <a:off x="8659016" y="4009430"/>
            <a:ext cx="802957" cy="490954"/>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27" name="Text Box 14"/>
          <p:cNvSpPr txBox="1">
            <a:spLocks noChangeArrowheads="1"/>
          </p:cNvSpPr>
          <p:nvPr/>
        </p:nvSpPr>
        <p:spPr bwMode="auto">
          <a:xfrm>
            <a:off x="7892602" y="4985339"/>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b="1" dirty="0">
                <a:latin typeface="Lato" panose="020F0502020204030203" pitchFamily="34" charset="0"/>
              </a:rPr>
              <a:t>Time</a:t>
            </a:r>
            <a:endParaRPr lang="en-US" altLang="en-US" sz="2400" b="1" dirty="0">
              <a:latin typeface="Lato" panose="020F0502020204030203" pitchFamily="34" charset="0"/>
            </a:endParaRPr>
          </a:p>
        </p:txBody>
      </p:sp>
      <p:sp>
        <p:nvSpPr>
          <p:cNvPr id="9" name="Oval 8"/>
          <p:cNvSpPr/>
          <p:nvPr/>
        </p:nvSpPr>
        <p:spPr>
          <a:xfrm>
            <a:off x="2797778" y="495374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31" name="Oval 30"/>
          <p:cNvSpPr/>
          <p:nvPr/>
        </p:nvSpPr>
        <p:spPr>
          <a:xfrm>
            <a:off x="3076862" y="4735294"/>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32" name="Oval 31"/>
          <p:cNvSpPr/>
          <p:nvPr/>
        </p:nvSpPr>
        <p:spPr>
          <a:xfrm>
            <a:off x="3253392" y="4374710"/>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33" name="Oval 32"/>
          <p:cNvSpPr/>
          <p:nvPr/>
        </p:nvSpPr>
        <p:spPr>
          <a:xfrm>
            <a:off x="3483579" y="3951110"/>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35" name="Oval 34"/>
          <p:cNvSpPr/>
          <p:nvPr/>
        </p:nvSpPr>
        <p:spPr>
          <a:xfrm>
            <a:off x="3899345" y="473110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36" name="Oval 35"/>
          <p:cNvSpPr/>
          <p:nvPr/>
        </p:nvSpPr>
        <p:spPr>
          <a:xfrm>
            <a:off x="4177634" y="495374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37" name="Oval 36"/>
          <p:cNvSpPr/>
          <p:nvPr/>
        </p:nvSpPr>
        <p:spPr>
          <a:xfrm>
            <a:off x="7943052" y="489261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38" name="Oval 37"/>
          <p:cNvSpPr/>
          <p:nvPr/>
        </p:nvSpPr>
        <p:spPr>
          <a:xfrm>
            <a:off x="8227055" y="473110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39" name="Oval 38"/>
          <p:cNvSpPr/>
          <p:nvPr/>
        </p:nvSpPr>
        <p:spPr>
          <a:xfrm>
            <a:off x="8405649" y="447815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40" name="Oval 39"/>
          <p:cNvSpPr/>
          <p:nvPr/>
        </p:nvSpPr>
        <p:spPr>
          <a:xfrm>
            <a:off x="8599007" y="4267874"/>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41" name="Oval 40"/>
          <p:cNvSpPr/>
          <p:nvPr/>
        </p:nvSpPr>
        <p:spPr>
          <a:xfrm>
            <a:off x="8819828" y="4478159"/>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42" name="Oval 41"/>
          <p:cNvSpPr/>
          <p:nvPr/>
        </p:nvSpPr>
        <p:spPr>
          <a:xfrm>
            <a:off x="8969053" y="4715116"/>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43" name="Oval 42"/>
          <p:cNvSpPr/>
          <p:nvPr/>
        </p:nvSpPr>
        <p:spPr>
          <a:xfrm>
            <a:off x="9277186" y="4892262"/>
            <a:ext cx="91440" cy="91440"/>
          </a:xfrm>
          <a:prstGeom prst="ellipse">
            <a:avLst/>
          </a:prstGeom>
          <a:solidFill>
            <a:schemeClr val="accent3"/>
          </a:solid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44" name="Text Box 14"/>
          <p:cNvSpPr txBox="1">
            <a:spLocks noChangeArrowheads="1"/>
          </p:cNvSpPr>
          <p:nvPr/>
        </p:nvSpPr>
        <p:spPr bwMode="auto">
          <a:xfrm>
            <a:off x="2882269" y="3114564"/>
            <a:ext cx="2363899"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Excess precip depth (d)</a:t>
            </a:r>
            <a:endParaRPr lang="en-US" altLang="en-US" sz="2400" b="1" dirty="0">
              <a:latin typeface="Lato" panose="020F0502020204030203" pitchFamily="34" charset="0"/>
            </a:endParaRPr>
          </a:p>
        </p:txBody>
      </p:sp>
      <p:sp>
        <p:nvSpPr>
          <p:cNvPr id="45" name="Line 16"/>
          <p:cNvSpPr>
            <a:spLocks noChangeShapeType="1"/>
          </p:cNvSpPr>
          <p:nvPr/>
        </p:nvSpPr>
        <p:spPr bwMode="auto">
          <a:xfrm flipH="1">
            <a:off x="2889218" y="3089460"/>
            <a:ext cx="0" cy="442453"/>
          </a:xfrm>
          <a:prstGeom prst="line">
            <a:avLst/>
          </a:prstGeom>
          <a:noFill/>
          <a:ln w="9525">
            <a:solidFill>
              <a:schemeClr val="tx1"/>
            </a:solidFill>
            <a:round/>
            <a:headEnd type="triangle"/>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46" name="Text Box 14"/>
          <p:cNvSpPr txBox="1">
            <a:spLocks noChangeArrowheads="1"/>
          </p:cNvSpPr>
          <p:nvPr/>
        </p:nvSpPr>
        <p:spPr bwMode="auto">
          <a:xfrm>
            <a:off x="8037701" y="3076441"/>
            <a:ext cx="2208404"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Unit precip depth (u)</a:t>
            </a:r>
            <a:endParaRPr lang="en-US" altLang="en-US" sz="2400" b="1" dirty="0">
              <a:latin typeface="Lato" panose="020F0502020204030203" pitchFamily="34" charset="0"/>
            </a:endParaRPr>
          </a:p>
        </p:txBody>
      </p:sp>
      <p:cxnSp>
        <p:nvCxnSpPr>
          <p:cNvPr id="47" name="Straight Arrow Connector 46"/>
          <p:cNvCxnSpPr/>
          <p:nvPr/>
        </p:nvCxnSpPr>
        <p:spPr>
          <a:xfrm flipH="1">
            <a:off x="8033261" y="3119930"/>
            <a:ext cx="8496" cy="276068"/>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Right Arrow 47"/>
          <p:cNvSpPr/>
          <p:nvPr/>
        </p:nvSpPr>
        <p:spPr>
          <a:xfrm>
            <a:off x="5791200" y="3499999"/>
            <a:ext cx="457200" cy="314170"/>
          </a:xfrm>
          <a:prstGeom prst="right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mc:AlternateContent xmlns:mc="http://schemas.openxmlformats.org/markup-compatibility/2006">
        <mc:Choice xmlns:a14="http://schemas.microsoft.com/office/drawing/2010/main" Requires="a14">
          <p:sp>
            <p:nvSpPr>
              <p:cNvPr id="15" name="Rectangle 14"/>
              <p:cNvSpPr/>
              <p:nvPr/>
            </p:nvSpPr>
            <p:spPr>
              <a:xfrm>
                <a:off x="5645029" y="3880396"/>
                <a:ext cx="605550" cy="6127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b="1" i="1">
                          <a:latin typeface="Cambria Math" panose="02040503050406030204" pitchFamily="18" charset="0"/>
                          <a:ea typeface="Cambria Math" panose="02040503050406030204" pitchFamily="18" charset="0"/>
                        </a:rPr>
                        <m:t>×</m:t>
                      </m:r>
                      <m:f>
                        <m:fPr>
                          <m:ctrlPr>
                            <a:rPr lang="en-US" b="1" i="1">
                              <a:latin typeface="Cambria Math" panose="02040503050406030204" pitchFamily="18" charset="0"/>
                              <a:ea typeface="Cambria Math" panose="02040503050406030204" pitchFamily="18" charset="0"/>
                            </a:rPr>
                          </m:ctrlPr>
                        </m:fPr>
                        <m:num>
                          <m:r>
                            <a:rPr lang="en-US" b="1" i="1">
                              <a:latin typeface="Cambria Math" panose="02040503050406030204" pitchFamily="18" charset="0"/>
                              <a:ea typeface="Cambria Math" panose="02040503050406030204" pitchFamily="18" charset="0"/>
                            </a:rPr>
                            <m:t>𝟏</m:t>
                          </m:r>
                        </m:num>
                        <m:den>
                          <m:r>
                            <a:rPr lang="en-US" b="1" i="1">
                              <a:latin typeface="Cambria Math" panose="02040503050406030204" pitchFamily="18" charset="0"/>
                              <a:ea typeface="Cambria Math" panose="02040503050406030204" pitchFamily="18" charset="0"/>
                            </a:rPr>
                            <m:t>𝒅</m:t>
                          </m:r>
                        </m:den>
                      </m:f>
                    </m:oMath>
                  </m:oMathPara>
                </a14:m>
                <a:endParaRPr lang="en-US" b="1" dirty="0">
                  <a:latin typeface="Lato" panose="020F0502020204030203" pitchFamily="34" charset="0"/>
                </a:endParaRPr>
              </a:p>
            </p:txBody>
          </p:sp>
        </mc:Choice>
        <mc:Fallback>
          <p:sp>
            <p:nvSpPr>
              <p:cNvPr id="15" name="Rectangle 14"/>
              <p:cNvSpPr>
                <a:spLocks noRot="1" noChangeAspect="1" noMove="1" noResize="1" noEditPoints="1" noAdjustHandles="1" noChangeArrowheads="1" noChangeShapeType="1" noTextEdit="1"/>
              </p:cNvSpPr>
              <p:nvPr/>
            </p:nvSpPr>
            <p:spPr>
              <a:xfrm>
                <a:off x="5645029" y="3880396"/>
                <a:ext cx="605550" cy="612732"/>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2223886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5"/>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5"/>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6"/>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7"/>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3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3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40"/>
                                        </p:tgtEl>
                                        <p:attrNameLst>
                                          <p:attrName>style.visibility</p:attrName>
                                        </p:attrNameLst>
                                      </p:cBhvr>
                                      <p:to>
                                        <p:strVal val="visible"/>
                                      </p:to>
                                    </p:set>
                                  </p:childTnLst>
                                </p:cTn>
                              </p:par>
                              <p:par>
                                <p:cTn id="37" presetID="1" presetClass="entr" presetSubtype="0" fill="hold" grpId="0" nodeType="withEffect">
                                  <p:stCondLst>
                                    <p:cond delay="0"/>
                                  </p:stCondLst>
                                  <p:childTnLst>
                                    <p:set>
                                      <p:cBhvr>
                                        <p:cTn id="38" dur="1" fill="hold">
                                          <p:stCondLst>
                                            <p:cond delay="0"/>
                                          </p:stCondLst>
                                        </p:cTn>
                                        <p:tgtEl>
                                          <p:spTgt spid="41"/>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42"/>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9"/>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23" grpId="0"/>
      <p:bldP spid="24" grpId="0" animBg="1"/>
      <p:bldP spid="25" grpId="0"/>
      <p:bldP spid="26" grpId="0" animBg="1"/>
      <p:bldP spid="27" grpId="0"/>
      <p:bldP spid="37" grpId="0" animBg="1"/>
      <p:bldP spid="38" grpId="0" animBg="1"/>
      <p:bldP spid="39" grpId="0" animBg="1"/>
      <p:bldP spid="40" grpId="0" animBg="1"/>
      <p:bldP spid="41" grpId="0" animBg="1"/>
      <p:bldP spid="42" grpId="0" animBg="1"/>
      <p:bldP spid="43" grpId="0" animBg="1"/>
      <p:bldP spid="46" grpId="0"/>
      <p:bldP spid="48" grpId="0" animBg="1"/>
      <p:bldP spid="1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Derived Unit Hydrograph</a:t>
            </a:r>
          </a:p>
        </p:txBody>
      </p:sp>
      <p:sp>
        <p:nvSpPr>
          <p:cNvPr id="3" name="Content Placeholder 2"/>
          <p:cNvSpPr>
            <a:spLocks noGrp="1"/>
          </p:cNvSpPr>
          <p:nvPr>
            <p:ph idx="1"/>
          </p:nvPr>
        </p:nvSpPr>
        <p:spPr/>
        <p:txBody>
          <a:bodyPr/>
          <a:lstStyle/>
          <a:p>
            <a:pPr marL="457200" indent="-457200">
              <a:buFont typeface="+mj-lt"/>
              <a:buAutoNum type="arabicPeriod" startAt="4"/>
            </a:pPr>
            <a:r>
              <a:rPr lang="en-US" sz="2400" dirty="0"/>
              <a:t>Estimate duration of the unit hydrograph</a:t>
            </a:r>
          </a:p>
        </p:txBody>
      </p:sp>
      <p:sp>
        <p:nvSpPr>
          <p:cNvPr id="8" name="Line 3"/>
          <p:cNvSpPr>
            <a:spLocks noChangeShapeType="1"/>
          </p:cNvSpPr>
          <p:nvPr/>
        </p:nvSpPr>
        <p:spPr bwMode="auto">
          <a:xfrm flipV="1">
            <a:off x="4343399" y="2934940"/>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9" name="Line 4"/>
          <p:cNvSpPr>
            <a:spLocks noChangeShapeType="1"/>
          </p:cNvSpPr>
          <p:nvPr/>
        </p:nvSpPr>
        <p:spPr bwMode="auto">
          <a:xfrm>
            <a:off x="4343399" y="4870102"/>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10" name="Rectangle 7" descr="Divot"/>
          <p:cNvSpPr>
            <a:spLocks noChangeArrowheads="1"/>
          </p:cNvSpPr>
          <p:nvPr/>
        </p:nvSpPr>
        <p:spPr bwMode="auto">
          <a:xfrm>
            <a:off x="4724397" y="4396847"/>
            <a:ext cx="304800" cy="473254"/>
          </a:xfrm>
          <a:prstGeom prst="rect">
            <a:avLst/>
          </a:prstGeom>
          <a:solidFill>
            <a:srgbClr val="A60F2D"/>
          </a:solidFill>
          <a:ln w="9525">
            <a:solidFill>
              <a:schemeClr val="tx1"/>
            </a:solidFill>
            <a:miter lim="800000"/>
            <a:headEnd/>
            <a:tailEnd/>
          </a:ln>
          <a:effectLst/>
        </p:spPr>
        <p:txBody>
          <a:bodyPr wrap="none" anchor="ctr"/>
          <a:lstStyle/>
          <a:p>
            <a:endParaRPr lang="en-US" b="1">
              <a:latin typeface="Lato" panose="020F0502020204030203" pitchFamily="34" charset="0"/>
            </a:endParaRPr>
          </a:p>
        </p:txBody>
      </p:sp>
      <p:sp>
        <p:nvSpPr>
          <p:cNvPr id="11" name="Text Box 14"/>
          <p:cNvSpPr txBox="1">
            <a:spLocks noChangeArrowheads="1"/>
          </p:cNvSpPr>
          <p:nvPr/>
        </p:nvSpPr>
        <p:spPr bwMode="auto">
          <a:xfrm>
            <a:off x="6057901" y="4854853"/>
            <a:ext cx="1447800"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2000" b="1" dirty="0">
                <a:latin typeface="Lato" panose="020F0502020204030203" pitchFamily="34" charset="0"/>
              </a:rPr>
              <a:t>Time</a:t>
            </a:r>
            <a:endParaRPr lang="en-US" altLang="en-US" sz="3200" b="1" dirty="0">
              <a:latin typeface="Lato" panose="020F0502020204030203" pitchFamily="34" charset="0"/>
            </a:endParaRPr>
          </a:p>
        </p:txBody>
      </p:sp>
      <p:sp>
        <p:nvSpPr>
          <p:cNvPr id="12" name="Text Box 14"/>
          <p:cNvSpPr txBox="1">
            <a:spLocks noChangeArrowheads="1"/>
          </p:cNvSpPr>
          <p:nvPr/>
        </p:nvSpPr>
        <p:spPr bwMode="auto">
          <a:xfrm rot="16200000">
            <a:off x="3640637" y="3221909"/>
            <a:ext cx="97404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000" b="1" dirty="0">
                <a:latin typeface="Lato" panose="020F0502020204030203" pitchFamily="34" charset="0"/>
              </a:rPr>
              <a:t>Precip</a:t>
            </a:r>
            <a:endParaRPr lang="en-US" altLang="en-US" sz="3200" b="1" dirty="0">
              <a:latin typeface="Lato" panose="020F0502020204030203" pitchFamily="34" charset="0"/>
            </a:endParaRPr>
          </a:p>
        </p:txBody>
      </p:sp>
      <p:sp>
        <p:nvSpPr>
          <p:cNvPr id="21" name="Rectangle 7" descr="Divot"/>
          <p:cNvSpPr>
            <a:spLocks noChangeArrowheads="1"/>
          </p:cNvSpPr>
          <p:nvPr/>
        </p:nvSpPr>
        <p:spPr bwMode="auto">
          <a:xfrm>
            <a:off x="5029199" y="3908989"/>
            <a:ext cx="304800" cy="961111"/>
          </a:xfrm>
          <a:prstGeom prst="rect">
            <a:avLst/>
          </a:prstGeom>
          <a:solidFill>
            <a:srgbClr val="A60F2D"/>
          </a:solidFill>
          <a:ln w="9525">
            <a:solidFill>
              <a:schemeClr val="tx1"/>
            </a:solidFill>
            <a:miter lim="800000"/>
            <a:headEnd/>
            <a:tailEnd/>
          </a:ln>
          <a:effectLst/>
        </p:spPr>
        <p:txBody>
          <a:bodyPr wrap="none" anchor="ctr"/>
          <a:lstStyle/>
          <a:p>
            <a:endParaRPr lang="en-US" b="1">
              <a:latin typeface="Lato" panose="020F0502020204030203" pitchFamily="34" charset="0"/>
            </a:endParaRPr>
          </a:p>
        </p:txBody>
      </p:sp>
      <p:sp>
        <p:nvSpPr>
          <p:cNvPr id="22" name="Rectangle 7" descr="Divot"/>
          <p:cNvSpPr>
            <a:spLocks noChangeArrowheads="1"/>
          </p:cNvSpPr>
          <p:nvPr/>
        </p:nvSpPr>
        <p:spPr bwMode="auto">
          <a:xfrm>
            <a:off x="5333999" y="4081526"/>
            <a:ext cx="304800" cy="783994"/>
          </a:xfrm>
          <a:prstGeom prst="rect">
            <a:avLst/>
          </a:prstGeom>
          <a:solidFill>
            <a:srgbClr val="A60F2D"/>
          </a:solidFill>
          <a:ln w="9525">
            <a:solidFill>
              <a:schemeClr val="tx1"/>
            </a:solidFill>
            <a:miter lim="800000"/>
            <a:headEnd/>
            <a:tailEnd/>
          </a:ln>
          <a:effectLst/>
        </p:spPr>
        <p:txBody>
          <a:bodyPr wrap="none" anchor="ctr"/>
          <a:lstStyle/>
          <a:p>
            <a:endParaRPr lang="en-US" b="1">
              <a:latin typeface="Lato" panose="020F0502020204030203" pitchFamily="34" charset="0"/>
            </a:endParaRPr>
          </a:p>
        </p:txBody>
      </p:sp>
      <p:sp>
        <p:nvSpPr>
          <p:cNvPr id="23" name="Rectangle 7" descr="Divot"/>
          <p:cNvSpPr>
            <a:spLocks noChangeArrowheads="1"/>
          </p:cNvSpPr>
          <p:nvPr/>
        </p:nvSpPr>
        <p:spPr bwMode="auto">
          <a:xfrm>
            <a:off x="5638799" y="3733244"/>
            <a:ext cx="304800" cy="1132273"/>
          </a:xfrm>
          <a:prstGeom prst="rect">
            <a:avLst/>
          </a:prstGeom>
          <a:solidFill>
            <a:srgbClr val="A60F2D"/>
          </a:solidFill>
          <a:ln w="9525">
            <a:solidFill>
              <a:schemeClr val="tx1"/>
            </a:solidFill>
            <a:miter lim="800000"/>
            <a:headEnd/>
            <a:tailEnd/>
          </a:ln>
          <a:effectLst/>
        </p:spPr>
        <p:txBody>
          <a:bodyPr wrap="none" anchor="ctr"/>
          <a:lstStyle/>
          <a:p>
            <a:endParaRPr lang="en-US" b="1">
              <a:latin typeface="Lato" panose="020F0502020204030203" pitchFamily="34" charset="0"/>
            </a:endParaRPr>
          </a:p>
        </p:txBody>
      </p:sp>
      <p:sp>
        <p:nvSpPr>
          <p:cNvPr id="24" name="Rectangle 7" descr="Divot"/>
          <p:cNvSpPr>
            <a:spLocks noChangeArrowheads="1"/>
          </p:cNvSpPr>
          <p:nvPr/>
        </p:nvSpPr>
        <p:spPr bwMode="auto">
          <a:xfrm>
            <a:off x="5943600" y="4594794"/>
            <a:ext cx="304800" cy="270723"/>
          </a:xfrm>
          <a:prstGeom prst="rect">
            <a:avLst/>
          </a:prstGeom>
          <a:solidFill>
            <a:srgbClr val="A60F2D"/>
          </a:solidFill>
          <a:ln w="9525">
            <a:solidFill>
              <a:schemeClr val="tx1"/>
            </a:solidFill>
            <a:miter lim="800000"/>
            <a:headEnd/>
            <a:tailEnd/>
          </a:ln>
          <a:effectLst/>
        </p:spPr>
        <p:txBody>
          <a:bodyPr wrap="none" anchor="ctr"/>
          <a:lstStyle/>
          <a:p>
            <a:endParaRPr lang="en-US" b="1">
              <a:latin typeface="Lato" panose="020F0502020204030203" pitchFamily="34" charset="0"/>
            </a:endParaRPr>
          </a:p>
        </p:txBody>
      </p:sp>
      <p:cxnSp>
        <p:nvCxnSpPr>
          <p:cNvPr id="26" name="Straight Connector 25"/>
          <p:cNvCxnSpPr/>
          <p:nvPr/>
        </p:nvCxnSpPr>
        <p:spPr>
          <a:xfrm>
            <a:off x="4343399" y="4396847"/>
            <a:ext cx="2667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6989849" y="4171080"/>
            <a:ext cx="1412698" cy="461665"/>
          </a:xfrm>
          <a:prstGeom prst="rect">
            <a:avLst/>
          </a:prstGeom>
          <a:noFill/>
        </p:spPr>
        <p:txBody>
          <a:bodyPr wrap="square" rtlCol="0">
            <a:spAutoFit/>
          </a:bodyPr>
          <a:lstStyle/>
          <a:p>
            <a:r>
              <a:rPr lang="el-GR" sz="2400" b="1" dirty="0">
                <a:latin typeface="Lato" panose="020F0502020204030203" pitchFamily="34" charset="0"/>
                <a:cs typeface="Times New Roman" panose="02020603050405020304" pitchFamily="18" charset="0"/>
              </a:rPr>
              <a:t>Φ</a:t>
            </a:r>
            <a:r>
              <a:rPr lang="en-US" sz="2400" b="1" dirty="0">
                <a:latin typeface="Lato" panose="020F0502020204030203" pitchFamily="34" charset="0"/>
                <a:cs typeface="Times New Roman" panose="02020603050405020304" pitchFamily="18" charset="0"/>
              </a:rPr>
              <a:t> index</a:t>
            </a:r>
          </a:p>
        </p:txBody>
      </p:sp>
      <p:cxnSp>
        <p:nvCxnSpPr>
          <p:cNvPr id="7" name="Straight Arrow Connector 6">
            <a:extLst>
              <a:ext uri="{FF2B5EF4-FFF2-40B4-BE49-F238E27FC236}">
                <a16:creationId xmlns:a16="http://schemas.microsoft.com/office/drawing/2014/main" id="{D499DB4F-146E-4E68-8E85-496F7C410F46}"/>
              </a:ext>
            </a:extLst>
          </p:cNvPr>
          <p:cNvCxnSpPr/>
          <p:nvPr/>
        </p:nvCxnSpPr>
        <p:spPr>
          <a:xfrm>
            <a:off x="4991099" y="3323580"/>
            <a:ext cx="952500"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66357200-0F27-4CD1-908F-BB8D31C64542}"/>
              </a:ext>
            </a:extLst>
          </p:cNvPr>
          <p:cNvSpPr txBox="1"/>
          <p:nvPr/>
        </p:nvSpPr>
        <p:spPr>
          <a:xfrm>
            <a:off x="4621124" y="2765285"/>
            <a:ext cx="1730550" cy="646331"/>
          </a:xfrm>
          <a:prstGeom prst="rect">
            <a:avLst/>
          </a:prstGeom>
          <a:noFill/>
        </p:spPr>
        <p:txBody>
          <a:bodyPr wrap="square" rtlCol="0">
            <a:spAutoFit/>
          </a:bodyPr>
          <a:lstStyle/>
          <a:p>
            <a:pPr algn="ctr"/>
            <a:r>
              <a:rPr lang="en-US" b="1" dirty="0">
                <a:solidFill>
                  <a:srgbClr val="A60F2D"/>
                </a:solidFill>
                <a:latin typeface="Lato" panose="020F0502020204030203" pitchFamily="34" charset="0"/>
              </a:rPr>
              <a:t>Excess Rainfall Duration</a:t>
            </a:r>
          </a:p>
        </p:txBody>
      </p:sp>
      <p:sp>
        <p:nvSpPr>
          <p:cNvPr id="17" name="Right Brace 16">
            <a:extLst>
              <a:ext uri="{FF2B5EF4-FFF2-40B4-BE49-F238E27FC236}">
                <a16:creationId xmlns:a16="http://schemas.microsoft.com/office/drawing/2014/main" id="{ABDBC303-D28B-29FE-CB6D-26DDCD4B5233}"/>
              </a:ext>
            </a:extLst>
          </p:cNvPr>
          <p:cNvSpPr/>
          <p:nvPr/>
        </p:nvSpPr>
        <p:spPr>
          <a:xfrm rot="16200000">
            <a:off x="5408675" y="3038918"/>
            <a:ext cx="155448" cy="914400"/>
          </a:xfrm>
          <a:prstGeom prst="rightBrace">
            <a:avLst/>
          </a:prstGeom>
          <a:ln w="28575">
            <a:solidFill>
              <a:srgbClr val="A60F2D"/>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0047838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13" grpId="0"/>
      <p:bldP spid="17"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Derived Unit Hydrograph</a:t>
            </a:r>
          </a:p>
        </p:txBody>
      </p:sp>
      <p:graphicFrame>
        <p:nvGraphicFramePr>
          <p:cNvPr id="7" name="Object 2"/>
          <p:cNvGraphicFramePr>
            <a:graphicFrameLocks noGrp="1" noChangeAspect="1"/>
          </p:cNvGraphicFramePr>
          <p:nvPr>
            <p:ph idx="1"/>
            <p:extLst>
              <p:ext uri="{D42A27DB-BD31-4B8C-83A1-F6EECF244321}">
                <p14:modId xmlns:p14="http://schemas.microsoft.com/office/powerpoint/2010/main" val="3488532325"/>
              </p:ext>
            </p:extLst>
          </p:nvPr>
        </p:nvGraphicFramePr>
        <p:xfrm>
          <a:off x="1599323" y="1599875"/>
          <a:ext cx="8993354" cy="4893000"/>
        </p:xfrm>
        <a:graphic>
          <a:graphicData uri="http://schemas.openxmlformats.org/presentationml/2006/ole">
            <mc:AlternateContent xmlns:mc="http://schemas.openxmlformats.org/markup-compatibility/2006">
              <mc:Choice xmlns:v="urn:schemas-microsoft-com:vml" Requires="v">
                <p:oleObj name="Worksheet" r:id="rId3" imgW="6142680" imgH="3341160" progId="Excel.Sheet.8">
                  <p:embed/>
                </p:oleObj>
              </mc:Choice>
              <mc:Fallback>
                <p:oleObj name="Worksheet" r:id="rId3" imgW="6142680" imgH="3341160" progId="Excel.Sheet.8">
                  <p:embed/>
                  <p:pic>
                    <p:nvPicPr>
                      <p:cNvPr id="7" name="Object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99323" y="1599875"/>
                        <a:ext cx="8993354" cy="4893000"/>
                      </a:xfrm>
                      <a:prstGeom prst="rect">
                        <a:avLst/>
                      </a:prstGeom>
                      <a:noFill/>
                      <a:ln w="12700">
                        <a:solidFill>
                          <a:srgbClr val="FFFFFF"/>
                        </a:solidFill>
                        <a:miter lim="800000"/>
                        <a:headEnd type="none" w="sm" len="sm"/>
                        <a:tailEnd type="none" w="sm" len="sm"/>
                      </a:ln>
                      <a:effectLst/>
                    </p:spPr>
                  </p:pic>
                </p:oleObj>
              </mc:Fallback>
            </mc:AlternateContent>
          </a:graphicData>
        </a:graphic>
      </p:graphicFrame>
    </p:spTree>
    <p:extLst>
      <p:ext uri="{BB962C8B-B14F-4D97-AF65-F5344CB8AC3E}">
        <p14:creationId xmlns:p14="http://schemas.microsoft.com/office/powerpoint/2010/main" val="15870164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Derived Unit Hydrograph</a:t>
            </a:r>
          </a:p>
        </p:txBody>
      </p:sp>
      <p:sp>
        <p:nvSpPr>
          <p:cNvPr id="3" name="Content Placeholder 2"/>
          <p:cNvSpPr>
            <a:spLocks noGrp="1"/>
          </p:cNvSpPr>
          <p:nvPr>
            <p:ph idx="1"/>
          </p:nvPr>
        </p:nvSpPr>
        <p:spPr>
          <a:xfrm>
            <a:off x="7033468" y="2911606"/>
            <a:ext cx="3572294" cy="276330"/>
          </a:xfrm>
        </p:spPr>
        <p:txBody>
          <a:bodyPr>
            <a:normAutofit lnSpcReduction="10000"/>
          </a:bodyPr>
          <a:lstStyle/>
          <a:p>
            <a:pPr marL="0" indent="0">
              <a:buNone/>
            </a:pPr>
            <a:r>
              <a:rPr lang="en-US" sz="1400" dirty="0"/>
              <a:t>Rainfall total depth (5 hours) = 3.34 inches</a:t>
            </a:r>
          </a:p>
        </p:txBody>
      </p:sp>
      <p:sp>
        <p:nvSpPr>
          <p:cNvPr id="8" name="Line 3"/>
          <p:cNvSpPr>
            <a:spLocks noChangeShapeType="1"/>
          </p:cNvSpPr>
          <p:nvPr/>
        </p:nvSpPr>
        <p:spPr bwMode="auto">
          <a:xfrm flipV="1">
            <a:off x="4137869" y="1985486"/>
            <a:ext cx="0" cy="1935162"/>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9" name="Line 4"/>
          <p:cNvSpPr>
            <a:spLocks noChangeShapeType="1"/>
          </p:cNvSpPr>
          <p:nvPr/>
        </p:nvSpPr>
        <p:spPr bwMode="auto">
          <a:xfrm>
            <a:off x="4137869" y="3920648"/>
            <a:ext cx="2795588"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10" name="Rectangle 7" descr="Divot"/>
          <p:cNvSpPr>
            <a:spLocks noChangeArrowheads="1"/>
          </p:cNvSpPr>
          <p:nvPr/>
        </p:nvSpPr>
        <p:spPr bwMode="auto">
          <a:xfrm>
            <a:off x="4518870" y="3442978"/>
            <a:ext cx="304800" cy="474409"/>
          </a:xfrm>
          <a:prstGeom prst="rect">
            <a:avLst/>
          </a:prstGeom>
          <a:solidFill>
            <a:srgbClr val="A60F2D"/>
          </a:solidFill>
          <a:ln w="9525">
            <a:solidFill>
              <a:schemeClr val="tx1"/>
            </a:solidFill>
            <a:miter lim="800000"/>
            <a:headEnd/>
            <a:tailEnd/>
          </a:ln>
          <a:effectLst/>
        </p:spPr>
        <p:txBody>
          <a:bodyPr wrap="none" anchor="ctr"/>
          <a:lstStyle/>
          <a:p>
            <a:endParaRPr lang="en-US" b="1">
              <a:latin typeface="Lato" panose="020F0502020204030203" pitchFamily="34" charset="0"/>
            </a:endParaRPr>
          </a:p>
        </p:txBody>
      </p:sp>
      <p:sp>
        <p:nvSpPr>
          <p:cNvPr id="11" name="Text Box 14"/>
          <p:cNvSpPr txBox="1">
            <a:spLocks noChangeArrowheads="1"/>
          </p:cNvSpPr>
          <p:nvPr/>
        </p:nvSpPr>
        <p:spPr bwMode="auto">
          <a:xfrm>
            <a:off x="4595069" y="4100412"/>
            <a:ext cx="144780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1600" b="1" dirty="0">
                <a:latin typeface="Lato" panose="020F0502020204030203" pitchFamily="34" charset="0"/>
              </a:rPr>
              <a:t>Time</a:t>
            </a:r>
            <a:endParaRPr lang="en-US" altLang="en-US" sz="2400" b="1" dirty="0">
              <a:latin typeface="Lato" panose="020F0502020204030203" pitchFamily="34" charset="0"/>
            </a:endParaRPr>
          </a:p>
        </p:txBody>
      </p:sp>
      <p:sp>
        <p:nvSpPr>
          <p:cNvPr id="12" name="Text Box 14"/>
          <p:cNvSpPr txBox="1">
            <a:spLocks noChangeArrowheads="1"/>
          </p:cNvSpPr>
          <p:nvPr/>
        </p:nvSpPr>
        <p:spPr bwMode="auto">
          <a:xfrm>
            <a:off x="3299670" y="2783790"/>
            <a:ext cx="770018"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1600" b="1" dirty="0">
                <a:latin typeface="Lato" panose="020F0502020204030203" pitchFamily="34" charset="0"/>
              </a:rPr>
              <a:t>Precip</a:t>
            </a:r>
            <a:endParaRPr lang="en-US" altLang="en-US" sz="2400" b="1" dirty="0">
              <a:latin typeface="Lato" panose="020F0502020204030203" pitchFamily="34" charset="0"/>
            </a:endParaRPr>
          </a:p>
        </p:txBody>
      </p:sp>
      <p:sp>
        <p:nvSpPr>
          <p:cNvPr id="21" name="Rectangle 7" descr="Divot"/>
          <p:cNvSpPr>
            <a:spLocks noChangeArrowheads="1"/>
          </p:cNvSpPr>
          <p:nvPr/>
        </p:nvSpPr>
        <p:spPr bwMode="auto">
          <a:xfrm>
            <a:off x="4823670" y="2959535"/>
            <a:ext cx="304800" cy="957851"/>
          </a:xfrm>
          <a:prstGeom prst="rect">
            <a:avLst/>
          </a:prstGeom>
          <a:solidFill>
            <a:srgbClr val="A60F2D"/>
          </a:solidFill>
          <a:ln w="9525">
            <a:solidFill>
              <a:schemeClr val="tx1"/>
            </a:solidFill>
            <a:miter lim="800000"/>
            <a:headEnd/>
            <a:tailEnd/>
          </a:ln>
          <a:effectLst/>
        </p:spPr>
        <p:txBody>
          <a:bodyPr wrap="none" anchor="ctr"/>
          <a:lstStyle/>
          <a:p>
            <a:endParaRPr lang="en-US" b="1">
              <a:latin typeface="Lato" panose="020F0502020204030203" pitchFamily="34" charset="0"/>
            </a:endParaRPr>
          </a:p>
        </p:txBody>
      </p:sp>
      <p:sp>
        <p:nvSpPr>
          <p:cNvPr id="22" name="Rectangle 7" descr="Divot"/>
          <p:cNvSpPr>
            <a:spLocks noChangeArrowheads="1"/>
          </p:cNvSpPr>
          <p:nvPr/>
        </p:nvSpPr>
        <p:spPr bwMode="auto">
          <a:xfrm>
            <a:off x="5128470" y="3132072"/>
            <a:ext cx="304800" cy="785314"/>
          </a:xfrm>
          <a:prstGeom prst="rect">
            <a:avLst/>
          </a:prstGeom>
          <a:solidFill>
            <a:srgbClr val="A60F2D"/>
          </a:solidFill>
          <a:ln w="9525">
            <a:solidFill>
              <a:schemeClr val="tx1"/>
            </a:solidFill>
            <a:miter lim="800000"/>
            <a:headEnd/>
            <a:tailEnd/>
          </a:ln>
          <a:effectLst/>
        </p:spPr>
        <p:txBody>
          <a:bodyPr wrap="none" anchor="ctr"/>
          <a:lstStyle/>
          <a:p>
            <a:endParaRPr lang="en-US" b="1">
              <a:latin typeface="Lato" panose="020F0502020204030203" pitchFamily="34" charset="0"/>
            </a:endParaRPr>
          </a:p>
        </p:txBody>
      </p:sp>
      <p:sp>
        <p:nvSpPr>
          <p:cNvPr id="23" name="Rectangle 7" descr="Divot"/>
          <p:cNvSpPr>
            <a:spLocks noChangeArrowheads="1"/>
          </p:cNvSpPr>
          <p:nvPr/>
        </p:nvSpPr>
        <p:spPr bwMode="auto">
          <a:xfrm>
            <a:off x="5433270" y="2783790"/>
            <a:ext cx="304800" cy="1133595"/>
          </a:xfrm>
          <a:prstGeom prst="rect">
            <a:avLst/>
          </a:prstGeom>
          <a:solidFill>
            <a:srgbClr val="A60F2D"/>
          </a:solidFill>
          <a:ln w="9525">
            <a:solidFill>
              <a:schemeClr val="tx1"/>
            </a:solidFill>
            <a:miter lim="800000"/>
            <a:headEnd/>
            <a:tailEnd/>
          </a:ln>
          <a:effectLst/>
        </p:spPr>
        <p:txBody>
          <a:bodyPr wrap="none" anchor="ctr"/>
          <a:lstStyle/>
          <a:p>
            <a:endParaRPr lang="en-US" b="1">
              <a:latin typeface="Lato" panose="020F0502020204030203" pitchFamily="34" charset="0"/>
            </a:endParaRPr>
          </a:p>
        </p:txBody>
      </p:sp>
      <p:sp>
        <p:nvSpPr>
          <p:cNvPr id="24" name="Rectangle 7" descr="Divot"/>
          <p:cNvSpPr>
            <a:spLocks noChangeArrowheads="1"/>
          </p:cNvSpPr>
          <p:nvPr/>
        </p:nvSpPr>
        <p:spPr bwMode="auto">
          <a:xfrm>
            <a:off x="5738070" y="3645335"/>
            <a:ext cx="304800" cy="272047"/>
          </a:xfrm>
          <a:prstGeom prst="rect">
            <a:avLst/>
          </a:prstGeom>
          <a:solidFill>
            <a:srgbClr val="A60F2D"/>
          </a:solidFill>
          <a:ln w="9525">
            <a:solidFill>
              <a:schemeClr val="tx1"/>
            </a:solidFill>
            <a:miter lim="800000"/>
            <a:headEnd/>
            <a:tailEnd/>
          </a:ln>
          <a:effectLst/>
        </p:spPr>
        <p:txBody>
          <a:bodyPr wrap="none" anchor="ctr"/>
          <a:lstStyle/>
          <a:p>
            <a:endParaRPr lang="en-US" b="1">
              <a:latin typeface="Lato" panose="020F0502020204030203" pitchFamily="34" charset="0"/>
            </a:endParaRPr>
          </a:p>
        </p:txBody>
      </p:sp>
      <p:cxnSp>
        <p:nvCxnSpPr>
          <p:cNvPr id="26" name="Straight Connector 25"/>
          <p:cNvCxnSpPr/>
          <p:nvPr/>
        </p:nvCxnSpPr>
        <p:spPr>
          <a:xfrm>
            <a:off x="4137869" y="3439940"/>
            <a:ext cx="2667000" cy="0"/>
          </a:xfrm>
          <a:prstGeom prst="line">
            <a:avLst/>
          </a:prstGeom>
          <a:ln>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7033468" y="3231227"/>
            <a:ext cx="2041952" cy="338554"/>
          </a:xfrm>
          <a:prstGeom prst="rect">
            <a:avLst/>
          </a:prstGeom>
          <a:noFill/>
        </p:spPr>
        <p:txBody>
          <a:bodyPr wrap="square" rtlCol="0">
            <a:spAutoFit/>
          </a:bodyPr>
          <a:lstStyle/>
          <a:p>
            <a:r>
              <a:rPr lang="el-GR" sz="1600" b="1" dirty="0">
                <a:latin typeface="Lato" panose="020F0502020204030203" pitchFamily="34" charset="0"/>
                <a:cs typeface="Times New Roman" panose="02020603050405020304" pitchFamily="18" charset="0"/>
              </a:rPr>
              <a:t>Φ</a:t>
            </a:r>
            <a:r>
              <a:rPr lang="en-US" sz="1600" b="1" dirty="0">
                <a:latin typeface="Lato" panose="020F0502020204030203" pitchFamily="34" charset="0"/>
                <a:cs typeface="Times New Roman" panose="02020603050405020304" pitchFamily="18" charset="0"/>
              </a:rPr>
              <a:t> index = 0.5 in/</a:t>
            </a:r>
            <a:r>
              <a:rPr lang="en-US" sz="1600" b="1" dirty="0" err="1">
                <a:latin typeface="Lato" panose="020F0502020204030203" pitchFamily="34" charset="0"/>
                <a:cs typeface="Times New Roman" panose="02020603050405020304" pitchFamily="18" charset="0"/>
              </a:rPr>
              <a:t>hr</a:t>
            </a:r>
            <a:endParaRPr lang="en-US" sz="1600" b="1" dirty="0">
              <a:latin typeface="Lato" panose="020F0502020204030203" pitchFamily="34" charset="0"/>
              <a:cs typeface="Times New Roman" panose="02020603050405020304" pitchFamily="18" charset="0"/>
            </a:endParaRPr>
          </a:p>
        </p:txBody>
      </p:sp>
      <p:cxnSp>
        <p:nvCxnSpPr>
          <p:cNvPr id="7" name="Straight Arrow Connector 6">
            <a:extLst>
              <a:ext uri="{FF2B5EF4-FFF2-40B4-BE49-F238E27FC236}">
                <a16:creationId xmlns:a16="http://schemas.microsoft.com/office/drawing/2014/main" id="{D499DB4F-146E-4E68-8E85-496F7C410F46}"/>
              </a:ext>
            </a:extLst>
          </p:cNvPr>
          <p:cNvCxnSpPr/>
          <p:nvPr/>
        </p:nvCxnSpPr>
        <p:spPr>
          <a:xfrm>
            <a:off x="4785569" y="2374126"/>
            <a:ext cx="952500" cy="0"/>
          </a:xfrm>
          <a:prstGeom prst="straightConnector1">
            <a:avLst/>
          </a:prstGeom>
          <a:ln w="38100">
            <a:headEnd type="triangle"/>
            <a:tailEnd type="triangle"/>
          </a:ln>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66357200-0F27-4CD1-908F-BB8D31C64542}"/>
              </a:ext>
            </a:extLst>
          </p:cNvPr>
          <p:cNvSpPr txBox="1"/>
          <p:nvPr/>
        </p:nvSpPr>
        <p:spPr>
          <a:xfrm>
            <a:off x="4206051" y="2035938"/>
            <a:ext cx="2874325" cy="307777"/>
          </a:xfrm>
          <a:prstGeom prst="rect">
            <a:avLst/>
          </a:prstGeom>
          <a:noFill/>
        </p:spPr>
        <p:txBody>
          <a:bodyPr wrap="square" rtlCol="0">
            <a:spAutoFit/>
          </a:bodyPr>
          <a:lstStyle/>
          <a:p>
            <a:pPr algn="ctr"/>
            <a:r>
              <a:rPr lang="en-US" sz="1400" b="1" dirty="0">
                <a:latin typeface="Lato" panose="020F0502020204030203" pitchFamily="34" charset="0"/>
              </a:rPr>
              <a:t>Excess Precipitation = 0.84 inches</a:t>
            </a:r>
          </a:p>
        </p:txBody>
      </p:sp>
      <p:sp>
        <p:nvSpPr>
          <p:cNvPr id="6" name="Rectangle 5">
            <a:extLst>
              <a:ext uri="{FF2B5EF4-FFF2-40B4-BE49-F238E27FC236}">
                <a16:creationId xmlns:a16="http://schemas.microsoft.com/office/drawing/2014/main" id="{9A6FA419-CB82-4B32-992A-94FAF990B18D}"/>
              </a:ext>
            </a:extLst>
          </p:cNvPr>
          <p:cNvSpPr/>
          <p:nvPr/>
        </p:nvSpPr>
        <p:spPr>
          <a:xfrm>
            <a:off x="4823669" y="2944535"/>
            <a:ext cx="304779" cy="498443"/>
          </a:xfrm>
          <a:prstGeom prst="rect">
            <a:avLst/>
          </a:prstGeom>
          <a:solidFill>
            <a:srgbClr val="32006E"/>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25" name="Rectangle 24">
            <a:extLst>
              <a:ext uri="{FF2B5EF4-FFF2-40B4-BE49-F238E27FC236}">
                <a16:creationId xmlns:a16="http://schemas.microsoft.com/office/drawing/2014/main" id="{5EA7DF61-E54E-4978-90A5-6DC869332E33}"/>
              </a:ext>
            </a:extLst>
          </p:cNvPr>
          <p:cNvSpPr/>
          <p:nvPr/>
        </p:nvSpPr>
        <p:spPr>
          <a:xfrm>
            <a:off x="5128448" y="3119022"/>
            <a:ext cx="304779" cy="323959"/>
          </a:xfrm>
          <a:prstGeom prst="rect">
            <a:avLst/>
          </a:prstGeom>
          <a:solidFill>
            <a:srgbClr val="32006E"/>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27" name="Rectangle 26">
            <a:extLst>
              <a:ext uri="{FF2B5EF4-FFF2-40B4-BE49-F238E27FC236}">
                <a16:creationId xmlns:a16="http://schemas.microsoft.com/office/drawing/2014/main" id="{8C1476BB-959B-4CD8-B2B5-A4FFCC1E2051}"/>
              </a:ext>
            </a:extLst>
          </p:cNvPr>
          <p:cNvSpPr/>
          <p:nvPr/>
        </p:nvSpPr>
        <p:spPr>
          <a:xfrm>
            <a:off x="5433269" y="2772143"/>
            <a:ext cx="304800" cy="671983"/>
          </a:xfrm>
          <a:prstGeom prst="rect">
            <a:avLst/>
          </a:prstGeom>
          <a:solidFill>
            <a:srgbClr val="32006E"/>
          </a:solidFill>
          <a:ln>
            <a:solidFill>
              <a:srgbClr val="FFFF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sp>
        <p:nvSpPr>
          <p:cNvPr id="29" name="Content Placeholder 2">
            <a:extLst>
              <a:ext uri="{FF2B5EF4-FFF2-40B4-BE49-F238E27FC236}">
                <a16:creationId xmlns:a16="http://schemas.microsoft.com/office/drawing/2014/main" id="{D33E914E-6405-4793-8E79-C1D91C600BA9}"/>
              </a:ext>
            </a:extLst>
          </p:cNvPr>
          <p:cNvSpPr txBox="1">
            <a:spLocks/>
          </p:cNvSpPr>
          <p:nvPr/>
        </p:nvSpPr>
        <p:spPr bwMode="auto">
          <a:xfrm>
            <a:off x="3139080" y="5407606"/>
            <a:ext cx="6087861" cy="5394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a:lstStyle>
          <a:p>
            <a:pPr marL="0" indent="0" algn="ctr">
              <a:buFont typeface="Wingdings" pitchFamily="2" charset="2"/>
              <a:buNone/>
            </a:pPr>
            <a:r>
              <a:rPr lang="en-US" sz="2400" b="1" kern="0" dirty="0">
                <a:latin typeface="Lato" panose="020F0502020204030203" pitchFamily="34" charset="0"/>
              </a:rPr>
              <a:t>Excess precipitation duration = 3-hr</a:t>
            </a:r>
          </a:p>
        </p:txBody>
      </p:sp>
    </p:spTree>
    <p:extLst>
      <p:ext uri="{BB962C8B-B14F-4D97-AF65-F5344CB8AC3E}">
        <p14:creationId xmlns:p14="http://schemas.microsoft.com/office/powerpoint/2010/main" val="3389355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5"/>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7"/>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8" grpId="0"/>
      <p:bldP spid="13" grpId="0"/>
      <p:bldP spid="6" grpId="0" animBg="1"/>
      <p:bldP spid="25" grpId="0" animBg="1"/>
      <p:bldP spid="27" grpId="0" animBg="1"/>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8B73BC-5B96-3198-AC38-E545AFD56982}"/>
              </a:ext>
            </a:extLst>
          </p:cNvPr>
          <p:cNvSpPr>
            <a:spLocks noGrp="1"/>
          </p:cNvSpPr>
          <p:nvPr>
            <p:ph type="title"/>
          </p:nvPr>
        </p:nvSpPr>
        <p:spPr/>
        <p:txBody>
          <a:bodyPr/>
          <a:lstStyle/>
          <a:p>
            <a:r>
              <a:rPr lang="en-US" dirty="0"/>
              <a:t>Synthetic Unit Hydrographs</a:t>
            </a:r>
          </a:p>
        </p:txBody>
      </p:sp>
      <p:sp>
        <p:nvSpPr>
          <p:cNvPr id="3" name="Text Placeholder 2">
            <a:extLst>
              <a:ext uri="{FF2B5EF4-FFF2-40B4-BE49-F238E27FC236}">
                <a16:creationId xmlns:a16="http://schemas.microsoft.com/office/drawing/2014/main" id="{B0058E2F-22EC-F89F-F7A4-EF9E7103BD67}"/>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49313273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8F1577B-B3DE-17EE-A5CB-ED7A2F811C54}"/>
              </a:ext>
            </a:extLst>
          </p:cNvPr>
          <p:cNvSpPr>
            <a:spLocks noGrp="1"/>
          </p:cNvSpPr>
          <p:nvPr>
            <p:ph type="title"/>
          </p:nvPr>
        </p:nvSpPr>
        <p:spPr/>
        <p:txBody>
          <a:bodyPr/>
          <a:lstStyle/>
          <a:p>
            <a:r>
              <a:rPr lang="en-US" dirty="0"/>
              <a:t>Synthetic Unit Hydrographs</a:t>
            </a:r>
          </a:p>
        </p:txBody>
      </p:sp>
      <p:sp>
        <p:nvSpPr>
          <p:cNvPr id="5" name="Content Placeholder 4">
            <a:extLst>
              <a:ext uri="{FF2B5EF4-FFF2-40B4-BE49-F238E27FC236}">
                <a16:creationId xmlns:a16="http://schemas.microsoft.com/office/drawing/2014/main" id="{601081D3-12D5-7094-8EF3-834E40BF0939}"/>
              </a:ext>
            </a:extLst>
          </p:cNvPr>
          <p:cNvSpPr>
            <a:spLocks noGrp="1"/>
          </p:cNvSpPr>
          <p:nvPr>
            <p:ph idx="1"/>
          </p:nvPr>
        </p:nvSpPr>
        <p:spPr/>
        <p:txBody>
          <a:bodyPr>
            <a:normAutofit/>
          </a:bodyPr>
          <a:lstStyle/>
          <a:p>
            <a:r>
              <a:rPr lang="en-US" dirty="0"/>
              <a:t>Use parameters to control response</a:t>
            </a:r>
          </a:p>
          <a:p>
            <a:pPr lvl="1"/>
            <a:r>
              <a:rPr lang="en-US" dirty="0"/>
              <a:t>Link to basin characteristics</a:t>
            </a:r>
          </a:p>
          <a:p>
            <a:r>
              <a:rPr lang="en-US" dirty="0"/>
              <a:t>Generalizes response across events</a:t>
            </a:r>
          </a:p>
          <a:p>
            <a:r>
              <a:rPr lang="en-US" dirty="0"/>
              <a:t>Instantaneous UH</a:t>
            </a:r>
          </a:p>
          <a:p>
            <a:pPr lvl="1"/>
            <a:r>
              <a:rPr lang="en-US" dirty="0"/>
              <a:t>Not tied to a duration of excess</a:t>
            </a:r>
          </a:p>
        </p:txBody>
      </p:sp>
      <p:sp>
        <p:nvSpPr>
          <p:cNvPr id="6" name="Content Placeholder 2">
            <a:extLst>
              <a:ext uri="{FF2B5EF4-FFF2-40B4-BE49-F238E27FC236}">
                <a16:creationId xmlns:a16="http://schemas.microsoft.com/office/drawing/2014/main" id="{D4F40807-F729-8EE8-93C9-7DE530D566CA}"/>
              </a:ext>
            </a:extLst>
          </p:cNvPr>
          <p:cNvSpPr txBox="1">
            <a:spLocks/>
          </p:cNvSpPr>
          <p:nvPr/>
        </p:nvSpPr>
        <p:spPr bwMode="auto">
          <a:xfrm>
            <a:off x="3307079" y="5953382"/>
            <a:ext cx="5577840" cy="5394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a:lstStyle>
          <a:p>
            <a:pPr marL="0" indent="0" algn="ctr">
              <a:buFont typeface="Wingdings" pitchFamily="2" charset="2"/>
              <a:buNone/>
            </a:pPr>
            <a:r>
              <a:rPr lang="en-US" sz="4400" b="1" kern="0" dirty="0">
                <a:latin typeface="Lato" panose="020F0502020204030203" pitchFamily="34" charset="0"/>
              </a:rPr>
              <a:t>Clark • SCS • Snyder</a:t>
            </a:r>
          </a:p>
        </p:txBody>
      </p:sp>
      <p:sp>
        <p:nvSpPr>
          <p:cNvPr id="7" name="Content Placeholder 2">
            <a:extLst>
              <a:ext uri="{FF2B5EF4-FFF2-40B4-BE49-F238E27FC236}">
                <a16:creationId xmlns:a16="http://schemas.microsoft.com/office/drawing/2014/main" id="{D3C2427F-40FC-24FA-88F1-409C6C81D368}"/>
              </a:ext>
            </a:extLst>
          </p:cNvPr>
          <p:cNvSpPr txBox="1">
            <a:spLocks/>
          </p:cNvSpPr>
          <p:nvPr/>
        </p:nvSpPr>
        <p:spPr bwMode="auto">
          <a:xfrm>
            <a:off x="4191893" y="5548698"/>
            <a:ext cx="3808211" cy="53949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1" fontAlgn="base" hangingPunct="1">
              <a:spcBef>
                <a:spcPct val="20000"/>
              </a:spcBef>
              <a:spcAft>
                <a:spcPct val="0"/>
              </a:spcAft>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SzPct val="75000"/>
              <a:buFont typeface="Arial" charset="0"/>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SzPct val="75000"/>
              <a:buFont typeface="Wingdings 3" pitchFamily="18" charset="2"/>
              <a:buChar char="w"/>
              <a:defRPr sz="2000">
                <a:solidFill>
                  <a:schemeClr val="tx1"/>
                </a:solidFill>
                <a:latin typeface="+mn-lt"/>
              </a:defRPr>
            </a:lvl4pPr>
            <a:lvl5pPr marL="20574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5pPr>
            <a:lvl6pPr marL="25146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6pPr>
            <a:lvl7pPr marL="29718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7pPr>
            <a:lvl8pPr marL="34290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8pPr>
            <a:lvl9pPr marL="3886200" indent="-228600" algn="l" rtl="0" eaLnBrk="1" fontAlgn="base" hangingPunct="1">
              <a:spcBef>
                <a:spcPct val="20000"/>
              </a:spcBef>
              <a:spcAft>
                <a:spcPct val="0"/>
              </a:spcAft>
              <a:buSzPct val="50000"/>
              <a:buFont typeface="Wingdings" pitchFamily="2" charset="2"/>
              <a:buChar char="¡"/>
              <a:defRPr sz="2000">
                <a:solidFill>
                  <a:schemeClr val="tx1"/>
                </a:solidFill>
                <a:latin typeface="+mn-lt"/>
              </a:defRPr>
            </a:lvl9pPr>
          </a:lstStyle>
          <a:p>
            <a:pPr marL="0" indent="0" algn="ctr">
              <a:buFont typeface="Wingdings" pitchFamily="2" charset="2"/>
              <a:buNone/>
            </a:pPr>
            <a:r>
              <a:rPr lang="en-US" sz="2400" b="1" kern="0" dirty="0">
                <a:latin typeface="Lato" panose="020F0502020204030203" pitchFamily="34" charset="0"/>
              </a:rPr>
              <a:t>HEC-HMS Methods:</a:t>
            </a:r>
          </a:p>
        </p:txBody>
      </p:sp>
    </p:spTree>
    <p:extLst>
      <p:ext uri="{BB962C8B-B14F-4D97-AF65-F5344CB8AC3E}">
        <p14:creationId xmlns:p14="http://schemas.microsoft.com/office/powerpoint/2010/main" val="6010358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C5AB82C9-943C-43B4-5E76-086EF6649E48}"/>
              </a:ext>
            </a:extLst>
          </p:cNvPr>
          <p:cNvSpPr/>
          <p:nvPr/>
        </p:nvSpPr>
        <p:spPr>
          <a:xfrm>
            <a:off x="7603588" y="2518117"/>
            <a:ext cx="3425483" cy="4220307"/>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itle 3">
            <a:extLst>
              <a:ext uri="{FF2B5EF4-FFF2-40B4-BE49-F238E27FC236}">
                <a16:creationId xmlns:a16="http://schemas.microsoft.com/office/drawing/2014/main" id="{E40268F7-38FB-F9C2-ACF1-C9DB7A014563}"/>
              </a:ext>
            </a:extLst>
          </p:cNvPr>
          <p:cNvSpPr>
            <a:spLocks noGrp="1"/>
          </p:cNvSpPr>
          <p:nvPr>
            <p:ph type="title"/>
          </p:nvPr>
        </p:nvSpPr>
        <p:spPr/>
        <p:txBody>
          <a:bodyPr/>
          <a:lstStyle/>
          <a:p>
            <a:r>
              <a:rPr lang="en-US" dirty="0"/>
              <a:t>Clark Unit Hydrograph</a:t>
            </a:r>
          </a:p>
        </p:txBody>
      </p:sp>
      <p:sp>
        <p:nvSpPr>
          <p:cNvPr id="5" name="Content Placeholder 4">
            <a:extLst>
              <a:ext uri="{FF2B5EF4-FFF2-40B4-BE49-F238E27FC236}">
                <a16:creationId xmlns:a16="http://schemas.microsoft.com/office/drawing/2014/main" id="{5503D3E7-0C88-2A02-3C58-EEEF1761134F}"/>
              </a:ext>
            </a:extLst>
          </p:cNvPr>
          <p:cNvSpPr>
            <a:spLocks noGrp="1"/>
          </p:cNvSpPr>
          <p:nvPr>
            <p:ph idx="1"/>
          </p:nvPr>
        </p:nvSpPr>
        <p:spPr/>
        <p:txBody>
          <a:bodyPr/>
          <a:lstStyle/>
          <a:p>
            <a:r>
              <a:rPr lang="en-US" dirty="0"/>
              <a:t>Derive a watershed’s UH by describing:</a:t>
            </a:r>
          </a:p>
          <a:p>
            <a:pPr lvl="1"/>
            <a:r>
              <a:rPr lang="en-US" sz="3200" dirty="0"/>
              <a:t>Timing</a:t>
            </a:r>
          </a:p>
          <a:p>
            <a:pPr lvl="2"/>
            <a:r>
              <a:rPr lang="en-US" sz="2800" i="1" dirty="0"/>
              <a:t>time of concentration (</a:t>
            </a:r>
            <a:r>
              <a:rPr lang="en-US" sz="2800" i="1" dirty="0" err="1"/>
              <a:t>tc</a:t>
            </a:r>
            <a:r>
              <a:rPr lang="en-US" sz="2800" i="1" dirty="0"/>
              <a:t>)</a:t>
            </a:r>
          </a:p>
          <a:p>
            <a:pPr lvl="2"/>
            <a:r>
              <a:rPr lang="en-US" sz="2800" dirty="0"/>
              <a:t>Time-area relationship</a:t>
            </a:r>
          </a:p>
          <a:p>
            <a:pPr lvl="1"/>
            <a:r>
              <a:rPr lang="en-US" sz="3200" dirty="0"/>
              <a:t>Attenuation</a:t>
            </a:r>
          </a:p>
          <a:p>
            <a:pPr lvl="2"/>
            <a:r>
              <a:rPr lang="en-US" sz="2800" i="1" dirty="0"/>
              <a:t>storage coefficient (R)</a:t>
            </a:r>
            <a:endParaRPr lang="en-US" sz="2800" dirty="0"/>
          </a:p>
          <a:p>
            <a:pPr lvl="2"/>
            <a:r>
              <a:rPr lang="en-US" sz="2800" dirty="0"/>
              <a:t>Linear reservoir</a:t>
            </a:r>
          </a:p>
        </p:txBody>
      </p:sp>
      <p:pic>
        <p:nvPicPr>
          <p:cNvPr id="8" name="Picture 7" descr="A blue line in a black background&#10;&#10;Description automatically generated">
            <a:extLst>
              <a:ext uri="{FF2B5EF4-FFF2-40B4-BE49-F238E27FC236}">
                <a16:creationId xmlns:a16="http://schemas.microsoft.com/office/drawing/2014/main" id="{70E55E8A-9313-2743-58E6-45AEB401EB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65366" y="2733535"/>
            <a:ext cx="3083169" cy="3926224"/>
          </a:xfrm>
          <a:prstGeom prst="rect">
            <a:avLst/>
          </a:prstGeom>
        </p:spPr>
      </p:pic>
      <p:sp>
        <p:nvSpPr>
          <p:cNvPr id="10" name="TextBox 9">
            <a:extLst>
              <a:ext uri="{FF2B5EF4-FFF2-40B4-BE49-F238E27FC236}">
                <a16:creationId xmlns:a16="http://schemas.microsoft.com/office/drawing/2014/main" id="{37F59D14-1A32-6B8B-3767-DA99B29C7439}"/>
              </a:ext>
            </a:extLst>
          </p:cNvPr>
          <p:cNvSpPr txBox="1"/>
          <p:nvPr/>
        </p:nvSpPr>
        <p:spPr>
          <a:xfrm>
            <a:off x="8539089" y="2678141"/>
            <a:ext cx="330591" cy="369332"/>
          </a:xfrm>
          <a:prstGeom prst="rect">
            <a:avLst/>
          </a:prstGeom>
          <a:solidFill>
            <a:schemeClr val="tx1"/>
          </a:solidFill>
        </p:spPr>
        <p:txBody>
          <a:bodyPr wrap="square" rtlCol="0">
            <a:spAutoFit/>
          </a:bodyPr>
          <a:lstStyle/>
          <a:p>
            <a:pPr algn="ctr"/>
            <a:r>
              <a:rPr lang="en-US" dirty="0">
                <a:solidFill>
                  <a:schemeClr val="bg1"/>
                </a:solidFill>
                <a:latin typeface="Times New Roman" panose="02020603050405020304" pitchFamily="18" charset="0"/>
                <a:cs typeface="Times New Roman" panose="02020603050405020304" pitchFamily="18" charset="0"/>
              </a:rPr>
              <a:t>I</a:t>
            </a:r>
          </a:p>
        </p:txBody>
      </p:sp>
      <p:sp>
        <p:nvSpPr>
          <p:cNvPr id="11" name="TextBox 10">
            <a:extLst>
              <a:ext uri="{FF2B5EF4-FFF2-40B4-BE49-F238E27FC236}">
                <a16:creationId xmlns:a16="http://schemas.microsoft.com/office/drawing/2014/main" id="{02E21F82-5334-40C4-22DB-6F435CC88444}"/>
              </a:ext>
            </a:extLst>
          </p:cNvPr>
          <p:cNvSpPr txBox="1"/>
          <p:nvPr/>
        </p:nvSpPr>
        <p:spPr>
          <a:xfrm>
            <a:off x="8711417" y="5454166"/>
            <a:ext cx="330591" cy="369332"/>
          </a:xfrm>
          <a:prstGeom prst="rect">
            <a:avLst/>
          </a:prstGeom>
          <a:solidFill>
            <a:schemeClr val="tx1"/>
          </a:solidFill>
        </p:spPr>
        <p:txBody>
          <a:bodyPr wrap="square" rtlCol="0">
            <a:spAutoFit/>
          </a:bodyPr>
          <a:lstStyle/>
          <a:p>
            <a:pPr algn="ctr"/>
            <a:r>
              <a:rPr lang="en-US" dirty="0">
                <a:solidFill>
                  <a:schemeClr val="bg1"/>
                </a:solidFill>
                <a:latin typeface="Times New Roman" panose="02020603050405020304" pitchFamily="18" charset="0"/>
                <a:cs typeface="Times New Roman" panose="02020603050405020304" pitchFamily="18" charset="0"/>
              </a:rPr>
              <a:t>S</a:t>
            </a:r>
          </a:p>
        </p:txBody>
      </p:sp>
      <p:sp>
        <p:nvSpPr>
          <p:cNvPr id="12" name="TextBox 11">
            <a:extLst>
              <a:ext uri="{FF2B5EF4-FFF2-40B4-BE49-F238E27FC236}">
                <a16:creationId xmlns:a16="http://schemas.microsoft.com/office/drawing/2014/main" id="{17E50C66-9FCF-5680-0280-4C9B267D9531}"/>
              </a:ext>
            </a:extLst>
          </p:cNvPr>
          <p:cNvSpPr txBox="1"/>
          <p:nvPr/>
        </p:nvSpPr>
        <p:spPr>
          <a:xfrm>
            <a:off x="10608212" y="6273027"/>
            <a:ext cx="330591" cy="369332"/>
          </a:xfrm>
          <a:prstGeom prst="rect">
            <a:avLst/>
          </a:prstGeom>
          <a:solidFill>
            <a:schemeClr val="tx1"/>
          </a:solidFill>
        </p:spPr>
        <p:txBody>
          <a:bodyPr wrap="square" rtlCol="0">
            <a:spAutoFit/>
          </a:bodyPr>
          <a:lstStyle/>
          <a:p>
            <a:pPr algn="ctr"/>
            <a:r>
              <a:rPr lang="en-US" dirty="0">
                <a:solidFill>
                  <a:schemeClr val="bg1"/>
                </a:solidFill>
                <a:latin typeface="Times New Roman" panose="02020603050405020304" pitchFamily="18" charset="0"/>
                <a:cs typeface="Times New Roman" panose="02020603050405020304" pitchFamily="18" charset="0"/>
              </a:rPr>
              <a:t>O</a:t>
            </a:r>
          </a:p>
        </p:txBody>
      </p:sp>
    </p:spTree>
    <p:extLst>
      <p:ext uri="{BB962C8B-B14F-4D97-AF65-F5344CB8AC3E}">
        <p14:creationId xmlns:p14="http://schemas.microsoft.com/office/powerpoint/2010/main" val="235243470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A2D6A-6C7B-4109-79C0-C102C70177BC}"/>
              </a:ext>
            </a:extLst>
          </p:cNvPr>
          <p:cNvSpPr/>
          <p:nvPr/>
        </p:nvSpPr>
        <p:spPr>
          <a:xfrm>
            <a:off x="1524" y="0"/>
            <a:ext cx="12188952"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Content Placeholder 5"/>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1620659" y="906437"/>
            <a:ext cx="9119493" cy="4901432"/>
          </a:xfrm>
          <a:prstGeom prst="rect">
            <a:avLst/>
          </a:prstGeom>
          <a:noFill/>
          <a:ln w="9525">
            <a:noFill/>
            <a:miter lim="800000"/>
            <a:headEnd/>
            <a:tailEnd/>
          </a:ln>
        </p:spPr>
      </p:pic>
      <p:sp>
        <p:nvSpPr>
          <p:cNvPr id="2" name="Freeform: Shape 1">
            <a:extLst>
              <a:ext uri="{FF2B5EF4-FFF2-40B4-BE49-F238E27FC236}">
                <a16:creationId xmlns:a16="http://schemas.microsoft.com/office/drawing/2014/main" id="{6A9E9E1D-A6D9-4229-A310-FEB277813269}"/>
              </a:ext>
            </a:extLst>
          </p:cNvPr>
          <p:cNvSpPr/>
          <p:nvPr/>
        </p:nvSpPr>
        <p:spPr>
          <a:xfrm>
            <a:off x="1966994" y="2277548"/>
            <a:ext cx="2159214" cy="1198709"/>
          </a:xfrm>
          <a:custGeom>
            <a:avLst/>
            <a:gdLst>
              <a:gd name="connsiteX0" fmla="*/ 0 w 2159214"/>
              <a:gd name="connsiteY0" fmla="*/ 1198709 h 1198709"/>
              <a:gd name="connsiteX1" fmla="*/ 514830 w 2159214"/>
              <a:gd name="connsiteY1" fmla="*/ 660826 h 1198709"/>
              <a:gd name="connsiteX2" fmla="*/ 791456 w 2159214"/>
              <a:gd name="connsiteY2" fmla="*/ 245889 h 1198709"/>
              <a:gd name="connsiteX3" fmla="*/ 937452 w 2159214"/>
              <a:gd name="connsiteY3" fmla="*/ 92208 h 1198709"/>
              <a:gd name="connsiteX4" fmla="*/ 1221762 w 2159214"/>
              <a:gd name="connsiteY4" fmla="*/ 84524 h 1198709"/>
              <a:gd name="connsiteX5" fmla="*/ 1444599 w 2159214"/>
              <a:gd name="connsiteY5" fmla="*/ 122944 h 1198709"/>
              <a:gd name="connsiteX6" fmla="*/ 2159214 w 2159214"/>
              <a:gd name="connsiteY6" fmla="*/ 0 h 11987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159214" h="1198709">
                <a:moveTo>
                  <a:pt x="0" y="1198709"/>
                </a:moveTo>
                <a:cubicBezTo>
                  <a:pt x="191460" y="1009169"/>
                  <a:pt x="382921" y="819629"/>
                  <a:pt x="514830" y="660826"/>
                </a:cubicBezTo>
                <a:cubicBezTo>
                  <a:pt x="646739" y="502023"/>
                  <a:pt x="721019" y="340659"/>
                  <a:pt x="791456" y="245889"/>
                </a:cubicBezTo>
                <a:cubicBezTo>
                  <a:pt x="861893" y="151119"/>
                  <a:pt x="865734" y="119102"/>
                  <a:pt x="937452" y="92208"/>
                </a:cubicBezTo>
                <a:cubicBezTo>
                  <a:pt x="1009170" y="65314"/>
                  <a:pt x="1137238" y="79401"/>
                  <a:pt x="1221762" y="84524"/>
                </a:cubicBezTo>
                <a:cubicBezTo>
                  <a:pt x="1306286" y="89647"/>
                  <a:pt x="1288357" y="137031"/>
                  <a:pt x="1444599" y="122944"/>
                </a:cubicBezTo>
                <a:cubicBezTo>
                  <a:pt x="1600841" y="108857"/>
                  <a:pt x="1880027" y="54428"/>
                  <a:pt x="2159214" y="0"/>
                </a:cubicBezTo>
              </a:path>
            </a:pathLst>
          </a:custGeom>
          <a:ln w="38100">
            <a:solidFill>
              <a:srgbClr val="FF0000"/>
            </a:solidFill>
            <a:prstDash val="dashDot"/>
          </a:ln>
          <a:effectLst>
            <a:glow rad="101600">
              <a:schemeClr val="accent2">
                <a:satMod val="175000"/>
                <a:alpha val="40000"/>
              </a:schemeClr>
            </a:glow>
          </a:effectLst>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a:p>
        </p:txBody>
      </p:sp>
      <p:sp>
        <p:nvSpPr>
          <p:cNvPr id="7" name="Freeform: Shape 6">
            <a:extLst>
              <a:ext uri="{FF2B5EF4-FFF2-40B4-BE49-F238E27FC236}">
                <a16:creationId xmlns:a16="http://schemas.microsoft.com/office/drawing/2014/main" id="{8C3C6D55-B12B-4D54-9409-CD4D34E463F9}"/>
              </a:ext>
            </a:extLst>
          </p:cNvPr>
          <p:cNvSpPr/>
          <p:nvPr/>
        </p:nvSpPr>
        <p:spPr>
          <a:xfrm>
            <a:off x="2320460" y="2792378"/>
            <a:ext cx="1951744" cy="1237129"/>
          </a:xfrm>
          <a:custGeom>
            <a:avLst/>
            <a:gdLst>
              <a:gd name="connsiteX0" fmla="*/ 0 w 1951744"/>
              <a:gd name="connsiteY0" fmla="*/ 1237129 h 1237129"/>
              <a:gd name="connsiteX1" fmla="*/ 330413 w 1951744"/>
              <a:gd name="connsiteY1" fmla="*/ 1021976 h 1237129"/>
              <a:gd name="connsiteX2" fmla="*/ 430306 w 1951744"/>
              <a:gd name="connsiteY2" fmla="*/ 776087 h 1237129"/>
              <a:gd name="connsiteX3" fmla="*/ 445674 w 1951744"/>
              <a:gd name="connsiteY3" fmla="*/ 614723 h 1237129"/>
              <a:gd name="connsiteX4" fmla="*/ 437990 w 1951744"/>
              <a:gd name="connsiteY4" fmla="*/ 522514 h 1237129"/>
              <a:gd name="connsiteX5" fmla="*/ 568618 w 1951744"/>
              <a:gd name="connsiteY5" fmla="*/ 461042 h 1237129"/>
              <a:gd name="connsiteX6" fmla="*/ 722299 w 1951744"/>
              <a:gd name="connsiteY6" fmla="*/ 445674 h 1237129"/>
              <a:gd name="connsiteX7" fmla="*/ 768403 w 1951744"/>
              <a:gd name="connsiteY7" fmla="*/ 330413 h 1237129"/>
              <a:gd name="connsiteX8" fmla="*/ 768403 w 1951744"/>
              <a:gd name="connsiteY8" fmla="*/ 184417 h 1237129"/>
              <a:gd name="connsiteX9" fmla="*/ 875980 w 1951744"/>
              <a:gd name="connsiteY9" fmla="*/ 115260 h 1237129"/>
              <a:gd name="connsiteX10" fmla="*/ 1060396 w 1951744"/>
              <a:gd name="connsiteY10" fmla="*/ 130628 h 1237129"/>
              <a:gd name="connsiteX11" fmla="*/ 1129553 w 1951744"/>
              <a:gd name="connsiteY11" fmla="*/ 161365 h 1237129"/>
              <a:gd name="connsiteX12" fmla="*/ 1198709 w 1951744"/>
              <a:gd name="connsiteY12" fmla="*/ 84524 h 1237129"/>
              <a:gd name="connsiteX13" fmla="*/ 1260181 w 1951744"/>
              <a:gd name="connsiteY13" fmla="*/ 23052 h 1237129"/>
              <a:gd name="connsiteX14" fmla="*/ 1459966 w 1951744"/>
              <a:gd name="connsiteY14" fmla="*/ 92208 h 1237129"/>
              <a:gd name="connsiteX15" fmla="*/ 1951744 w 1951744"/>
              <a:gd name="connsiteY15" fmla="*/ 0 h 12371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951744" h="1237129">
                <a:moveTo>
                  <a:pt x="0" y="1237129"/>
                </a:moveTo>
                <a:cubicBezTo>
                  <a:pt x="129347" y="1167972"/>
                  <a:pt x="258695" y="1098816"/>
                  <a:pt x="330413" y="1021976"/>
                </a:cubicBezTo>
                <a:cubicBezTo>
                  <a:pt x="402131" y="945136"/>
                  <a:pt x="411096" y="843962"/>
                  <a:pt x="430306" y="776087"/>
                </a:cubicBezTo>
                <a:cubicBezTo>
                  <a:pt x="449516" y="708211"/>
                  <a:pt x="444393" y="656985"/>
                  <a:pt x="445674" y="614723"/>
                </a:cubicBezTo>
                <a:cubicBezTo>
                  <a:pt x="446955" y="572461"/>
                  <a:pt x="417499" y="548127"/>
                  <a:pt x="437990" y="522514"/>
                </a:cubicBezTo>
                <a:cubicBezTo>
                  <a:pt x="458481" y="496900"/>
                  <a:pt x="521233" y="473849"/>
                  <a:pt x="568618" y="461042"/>
                </a:cubicBezTo>
                <a:cubicBezTo>
                  <a:pt x="616003" y="448235"/>
                  <a:pt x="689002" y="467445"/>
                  <a:pt x="722299" y="445674"/>
                </a:cubicBezTo>
                <a:cubicBezTo>
                  <a:pt x="755596" y="423903"/>
                  <a:pt x="760719" y="373956"/>
                  <a:pt x="768403" y="330413"/>
                </a:cubicBezTo>
                <a:cubicBezTo>
                  <a:pt x="776087" y="286870"/>
                  <a:pt x="750474" y="220276"/>
                  <a:pt x="768403" y="184417"/>
                </a:cubicBezTo>
                <a:cubicBezTo>
                  <a:pt x="786333" y="148558"/>
                  <a:pt x="827315" y="124225"/>
                  <a:pt x="875980" y="115260"/>
                </a:cubicBezTo>
                <a:cubicBezTo>
                  <a:pt x="924645" y="106295"/>
                  <a:pt x="1018134" y="122944"/>
                  <a:pt x="1060396" y="130628"/>
                </a:cubicBezTo>
                <a:cubicBezTo>
                  <a:pt x="1102658" y="138312"/>
                  <a:pt x="1106501" y="169049"/>
                  <a:pt x="1129553" y="161365"/>
                </a:cubicBezTo>
                <a:cubicBezTo>
                  <a:pt x="1152605" y="153681"/>
                  <a:pt x="1176938" y="107576"/>
                  <a:pt x="1198709" y="84524"/>
                </a:cubicBezTo>
                <a:cubicBezTo>
                  <a:pt x="1220480" y="61472"/>
                  <a:pt x="1216638" y="21771"/>
                  <a:pt x="1260181" y="23052"/>
                </a:cubicBezTo>
                <a:cubicBezTo>
                  <a:pt x="1303724" y="24333"/>
                  <a:pt x="1344706" y="96050"/>
                  <a:pt x="1459966" y="92208"/>
                </a:cubicBezTo>
                <a:cubicBezTo>
                  <a:pt x="1575226" y="88366"/>
                  <a:pt x="1763485" y="44183"/>
                  <a:pt x="1951744" y="0"/>
                </a:cubicBezTo>
              </a:path>
            </a:pathLst>
          </a:custGeom>
          <a:noFill/>
          <a:ln w="28575">
            <a:solidFill>
              <a:srgbClr val="FF0000"/>
            </a:solidFill>
            <a:prstDash val="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Shape 7">
            <a:extLst>
              <a:ext uri="{FF2B5EF4-FFF2-40B4-BE49-F238E27FC236}">
                <a16:creationId xmlns:a16="http://schemas.microsoft.com/office/drawing/2014/main" id="{558CC7B5-B11A-47B4-AC6A-1B8DE8411EB9}"/>
              </a:ext>
            </a:extLst>
          </p:cNvPr>
          <p:cNvSpPr/>
          <p:nvPr/>
        </p:nvSpPr>
        <p:spPr>
          <a:xfrm>
            <a:off x="3004339" y="3518243"/>
            <a:ext cx="1940484" cy="826310"/>
          </a:xfrm>
          <a:custGeom>
            <a:avLst/>
            <a:gdLst>
              <a:gd name="connsiteX0" fmla="*/ 0 w 1940484"/>
              <a:gd name="connsiteY0" fmla="*/ 826310 h 826310"/>
              <a:gd name="connsiteX1" fmla="*/ 238205 w 1940484"/>
              <a:gd name="connsiteY1" fmla="*/ 634209 h 826310"/>
              <a:gd name="connsiteX2" fmla="*/ 215153 w 1940484"/>
              <a:gd name="connsiteY2" fmla="*/ 372952 h 826310"/>
              <a:gd name="connsiteX3" fmla="*/ 284309 w 1940484"/>
              <a:gd name="connsiteY3" fmla="*/ 334531 h 826310"/>
              <a:gd name="connsiteX4" fmla="*/ 553250 w 1940484"/>
              <a:gd name="connsiteY4" fmla="*/ 319163 h 826310"/>
              <a:gd name="connsiteX5" fmla="*/ 645459 w 1940484"/>
              <a:gd name="connsiteY5" fmla="*/ 226955 h 826310"/>
              <a:gd name="connsiteX6" fmla="*/ 653143 w 1940484"/>
              <a:gd name="connsiteY6" fmla="*/ 88642 h 826310"/>
              <a:gd name="connsiteX7" fmla="*/ 791455 w 1940484"/>
              <a:gd name="connsiteY7" fmla="*/ 11802 h 826310"/>
              <a:gd name="connsiteX8" fmla="*/ 1014292 w 1940484"/>
              <a:gd name="connsiteY8" fmla="*/ 4118 h 826310"/>
              <a:gd name="connsiteX9" fmla="*/ 1221761 w 1940484"/>
              <a:gd name="connsiteY9" fmla="*/ 50222 h 826310"/>
              <a:gd name="connsiteX10" fmla="*/ 1851852 w 1940484"/>
              <a:gd name="connsiteY10" fmla="*/ 127063 h 826310"/>
              <a:gd name="connsiteX11" fmla="*/ 1921008 w 1940484"/>
              <a:gd name="connsiteY11" fmla="*/ 119379 h 8263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1940484" h="826310">
                <a:moveTo>
                  <a:pt x="0" y="826310"/>
                </a:moveTo>
                <a:cubicBezTo>
                  <a:pt x="101173" y="768039"/>
                  <a:pt x="202346" y="709769"/>
                  <a:pt x="238205" y="634209"/>
                </a:cubicBezTo>
                <a:cubicBezTo>
                  <a:pt x="274064" y="558649"/>
                  <a:pt x="207469" y="422898"/>
                  <a:pt x="215153" y="372952"/>
                </a:cubicBezTo>
                <a:cubicBezTo>
                  <a:pt x="222837" y="323006"/>
                  <a:pt x="227960" y="343496"/>
                  <a:pt x="284309" y="334531"/>
                </a:cubicBezTo>
                <a:cubicBezTo>
                  <a:pt x="340658" y="325566"/>
                  <a:pt x="493058" y="337092"/>
                  <a:pt x="553250" y="319163"/>
                </a:cubicBezTo>
                <a:cubicBezTo>
                  <a:pt x="613442" y="301234"/>
                  <a:pt x="628810" y="265375"/>
                  <a:pt x="645459" y="226955"/>
                </a:cubicBezTo>
                <a:cubicBezTo>
                  <a:pt x="662108" y="188535"/>
                  <a:pt x="628810" y="124501"/>
                  <a:pt x="653143" y="88642"/>
                </a:cubicBezTo>
                <a:cubicBezTo>
                  <a:pt x="677476" y="52783"/>
                  <a:pt x="731264" y="25889"/>
                  <a:pt x="791455" y="11802"/>
                </a:cubicBezTo>
                <a:cubicBezTo>
                  <a:pt x="851646" y="-2285"/>
                  <a:pt x="942574" y="-2285"/>
                  <a:pt x="1014292" y="4118"/>
                </a:cubicBezTo>
                <a:cubicBezTo>
                  <a:pt x="1086010" y="10521"/>
                  <a:pt x="1082168" y="29731"/>
                  <a:pt x="1221761" y="50222"/>
                </a:cubicBezTo>
                <a:cubicBezTo>
                  <a:pt x="1361354" y="70713"/>
                  <a:pt x="1735311" y="115537"/>
                  <a:pt x="1851852" y="127063"/>
                </a:cubicBezTo>
                <a:cubicBezTo>
                  <a:pt x="1968393" y="138589"/>
                  <a:pt x="1944700" y="128984"/>
                  <a:pt x="1921008" y="119379"/>
                </a:cubicBezTo>
              </a:path>
            </a:pathLst>
          </a:custGeom>
          <a:noFill/>
          <a:ln>
            <a:solidFill>
              <a:srgbClr val="FF0000"/>
            </a:solidFill>
            <a:prstDash val="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Shape 8">
            <a:extLst>
              <a:ext uri="{FF2B5EF4-FFF2-40B4-BE49-F238E27FC236}">
                <a16:creationId xmlns:a16="http://schemas.microsoft.com/office/drawing/2014/main" id="{702083AE-B638-4F8A-B13B-1F70AB9622DA}"/>
              </a:ext>
            </a:extLst>
          </p:cNvPr>
          <p:cNvSpPr/>
          <p:nvPr/>
        </p:nvSpPr>
        <p:spPr>
          <a:xfrm>
            <a:off x="3688218" y="4344264"/>
            <a:ext cx="968188" cy="330702"/>
          </a:xfrm>
          <a:custGeom>
            <a:avLst/>
            <a:gdLst>
              <a:gd name="connsiteX0" fmla="*/ 0 w 968188"/>
              <a:gd name="connsiteY0" fmla="*/ 307650 h 330702"/>
              <a:gd name="connsiteX1" fmla="*/ 161364 w 968188"/>
              <a:gd name="connsiteY1" fmla="*/ 130917 h 330702"/>
              <a:gd name="connsiteX2" fmla="*/ 268941 w 968188"/>
              <a:gd name="connsiteY2" fmla="*/ 289 h 330702"/>
              <a:gd name="connsiteX3" fmla="*/ 414938 w 968188"/>
              <a:gd name="connsiteY3" fmla="*/ 100181 h 330702"/>
              <a:gd name="connsiteX4" fmla="*/ 653143 w 968188"/>
              <a:gd name="connsiteY4" fmla="*/ 246178 h 330702"/>
              <a:gd name="connsiteX5" fmla="*/ 768403 w 968188"/>
              <a:gd name="connsiteY5" fmla="*/ 307650 h 330702"/>
              <a:gd name="connsiteX6" fmla="*/ 968188 w 968188"/>
              <a:gd name="connsiteY6" fmla="*/ 330702 h 3307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68188" h="330702">
                <a:moveTo>
                  <a:pt x="0" y="307650"/>
                </a:moveTo>
                <a:cubicBezTo>
                  <a:pt x="58270" y="244897"/>
                  <a:pt x="116541" y="182144"/>
                  <a:pt x="161364" y="130917"/>
                </a:cubicBezTo>
                <a:cubicBezTo>
                  <a:pt x="206187" y="79690"/>
                  <a:pt x="226679" y="5412"/>
                  <a:pt x="268941" y="289"/>
                </a:cubicBezTo>
                <a:cubicBezTo>
                  <a:pt x="311203" y="-4834"/>
                  <a:pt x="350904" y="59200"/>
                  <a:pt x="414938" y="100181"/>
                </a:cubicBezTo>
                <a:cubicBezTo>
                  <a:pt x="478972" y="141162"/>
                  <a:pt x="594232" y="211600"/>
                  <a:pt x="653143" y="246178"/>
                </a:cubicBezTo>
                <a:cubicBezTo>
                  <a:pt x="712054" y="280756"/>
                  <a:pt x="715896" y="293563"/>
                  <a:pt x="768403" y="307650"/>
                </a:cubicBezTo>
                <a:cubicBezTo>
                  <a:pt x="820911" y="321737"/>
                  <a:pt x="894549" y="326219"/>
                  <a:pt x="968188" y="330702"/>
                </a:cubicBezTo>
              </a:path>
            </a:pathLst>
          </a:custGeom>
          <a:noFill/>
          <a:ln>
            <a:solidFill>
              <a:srgbClr val="FF0000"/>
            </a:solidFill>
            <a:prstDash val="lgDash"/>
          </a:ln>
          <a:effectLst>
            <a:glow rad="101600">
              <a:schemeClr val="accent2">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4546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down)">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A2D6A-6C7B-4109-79C0-C102C70177BC}"/>
              </a:ext>
            </a:extLst>
          </p:cNvPr>
          <p:cNvSpPr/>
          <p:nvPr/>
        </p:nvSpPr>
        <p:spPr>
          <a:xfrm>
            <a:off x="2504048" y="499402"/>
            <a:ext cx="7132321" cy="5760721"/>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a:extLst>
              <a:ext uri="{FF2B5EF4-FFF2-40B4-BE49-F238E27FC236}">
                <a16:creationId xmlns:a16="http://schemas.microsoft.com/office/drawing/2014/main" id="{6BE95508-D593-0328-C42B-AD2012A40FC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tretch>
            <a:fillRect/>
          </a:stretch>
        </p:blipFill>
        <p:spPr bwMode="auto">
          <a:xfrm>
            <a:off x="2986481" y="940058"/>
            <a:ext cx="6083183" cy="4977884"/>
          </a:xfrm>
          <a:prstGeom prst="rect">
            <a:avLst/>
          </a:prstGeom>
          <a:noFill/>
          <a:ln w="9525">
            <a:noFill/>
            <a:miter lim="800000"/>
            <a:headEnd/>
            <a:tailEnd/>
          </a:ln>
        </p:spPr>
      </p:pic>
      <p:sp>
        <p:nvSpPr>
          <p:cNvPr id="11" name="Freeform: Shape 10">
            <a:extLst>
              <a:ext uri="{FF2B5EF4-FFF2-40B4-BE49-F238E27FC236}">
                <a16:creationId xmlns:a16="http://schemas.microsoft.com/office/drawing/2014/main" id="{6FBEB213-C6BE-DF05-C5B5-0413FE1F147A}"/>
              </a:ext>
            </a:extLst>
          </p:cNvPr>
          <p:cNvSpPr/>
          <p:nvPr/>
        </p:nvSpPr>
        <p:spPr>
          <a:xfrm>
            <a:off x="2996773" y="1675119"/>
            <a:ext cx="645459" cy="414938"/>
          </a:xfrm>
          <a:custGeom>
            <a:avLst/>
            <a:gdLst>
              <a:gd name="connsiteX0" fmla="*/ 0 w 645459"/>
              <a:gd name="connsiteY0" fmla="*/ 115261 h 414938"/>
              <a:gd name="connsiteX1" fmla="*/ 169049 w 645459"/>
              <a:gd name="connsiteY1" fmla="*/ 0 h 414938"/>
              <a:gd name="connsiteX2" fmla="*/ 645459 w 645459"/>
              <a:gd name="connsiteY2" fmla="*/ 315046 h 414938"/>
              <a:gd name="connsiteX3" fmla="*/ 453358 w 645459"/>
              <a:gd name="connsiteY3" fmla="*/ 414938 h 414938"/>
              <a:gd name="connsiteX4" fmla="*/ 0 w 645459"/>
              <a:gd name="connsiteY4" fmla="*/ 115261 h 414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59" h="414938">
                <a:moveTo>
                  <a:pt x="0" y="115261"/>
                </a:moveTo>
                <a:lnTo>
                  <a:pt x="169049" y="0"/>
                </a:lnTo>
                <a:lnTo>
                  <a:pt x="645459" y="315046"/>
                </a:lnTo>
                <a:lnTo>
                  <a:pt x="453358" y="414938"/>
                </a:lnTo>
                <a:lnTo>
                  <a:pt x="0" y="115261"/>
                </a:lnTo>
                <a:close/>
              </a:path>
            </a:pathLst>
          </a:cu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Shape 11">
            <a:extLst>
              <a:ext uri="{FF2B5EF4-FFF2-40B4-BE49-F238E27FC236}">
                <a16:creationId xmlns:a16="http://schemas.microsoft.com/office/drawing/2014/main" id="{9886E1BF-DB5E-6E0D-2923-A22BE307E367}"/>
              </a:ext>
            </a:extLst>
          </p:cNvPr>
          <p:cNvSpPr/>
          <p:nvPr/>
        </p:nvSpPr>
        <p:spPr>
          <a:xfrm>
            <a:off x="4055889" y="953756"/>
            <a:ext cx="645459" cy="414938"/>
          </a:xfrm>
          <a:custGeom>
            <a:avLst/>
            <a:gdLst>
              <a:gd name="connsiteX0" fmla="*/ 0 w 645459"/>
              <a:gd name="connsiteY0" fmla="*/ 115261 h 414938"/>
              <a:gd name="connsiteX1" fmla="*/ 169049 w 645459"/>
              <a:gd name="connsiteY1" fmla="*/ 0 h 414938"/>
              <a:gd name="connsiteX2" fmla="*/ 645459 w 645459"/>
              <a:gd name="connsiteY2" fmla="*/ 315046 h 414938"/>
              <a:gd name="connsiteX3" fmla="*/ 453358 w 645459"/>
              <a:gd name="connsiteY3" fmla="*/ 414938 h 414938"/>
              <a:gd name="connsiteX4" fmla="*/ 0 w 645459"/>
              <a:gd name="connsiteY4" fmla="*/ 115261 h 4149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45459" h="414938">
                <a:moveTo>
                  <a:pt x="0" y="115261"/>
                </a:moveTo>
                <a:lnTo>
                  <a:pt x="169049" y="0"/>
                </a:lnTo>
                <a:lnTo>
                  <a:pt x="645459" y="315046"/>
                </a:lnTo>
                <a:lnTo>
                  <a:pt x="453358" y="414938"/>
                </a:lnTo>
                <a:lnTo>
                  <a:pt x="0" y="115261"/>
                </a:lnTo>
                <a:close/>
              </a:path>
            </a:pathLst>
          </a:cu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182D1060-AF0A-E2BE-37AC-43A5E785A9BD}"/>
              </a:ext>
            </a:extLst>
          </p:cNvPr>
          <p:cNvSpPr/>
          <p:nvPr/>
        </p:nvSpPr>
        <p:spPr>
          <a:xfrm>
            <a:off x="5102198" y="1882588"/>
            <a:ext cx="192101" cy="207469"/>
          </a:xfrm>
          <a:prstGeom prst="rect">
            <a:avLst/>
          </a:pr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E91FD473-31FB-6DC3-70C2-A00750F7CA29}"/>
              </a:ext>
            </a:extLst>
          </p:cNvPr>
          <p:cNvSpPr/>
          <p:nvPr/>
        </p:nvSpPr>
        <p:spPr>
          <a:xfrm>
            <a:off x="6608223" y="1882587"/>
            <a:ext cx="192101" cy="207469"/>
          </a:xfrm>
          <a:prstGeom prst="rect">
            <a:avLst/>
          </a:prstGeom>
          <a:solidFill>
            <a:srgbClr val="FFC000"/>
          </a:solidFill>
          <a:effectLst>
            <a:softEdge rad="3175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48612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471D6D-05F5-D4EF-9762-A5ED353DCB57}"/>
              </a:ext>
            </a:extLst>
          </p:cNvPr>
          <p:cNvSpPr>
            <a:spLocks noGrp="1"/>
          </p:cNvSpPr>
          <p:nvPr>
            <p:ph type="title"/>
          </p:nvPr>
        </p:nvSpPr>
        <p:spPr/>
        <p:txBody>
          <a:bodyPr/>
          <a:lstStyle/>
          <a:p>
            <a:r>
              <a:rPr lang="en-US" dirty="0"/>
              <a:t>Transform Method Introduction</a:t>
            </a:r>
          </a:p>
        </p:txBody>
      </p:sp>
      <p:sp>
        <p:nvSpPr>
          <p:cNvPr id="5" name="Text Placeholder 4">
            <a:extLst>
              <a:ext uri="{FF2B5EF4-FFF2-40B4-BE49-F238E27FC236}">
                <a16:creationId xmlns:a16="http://schemas.microsoft.com/office/drawing/2014/main" id="{3D28DEC9-E18A-1977-C8DC-16F421028EE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1658737934"/>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2" name="TextBox 11">
                <a:extLst>
                  <a:ext uri="{FF2B5EF4-FFF2-40B4-BE49-F238E27FC236}">
                    <a16:creationId xmlns:a16="http://schemas.microsoft.com/office/drawing/2014/main" id="{7F08A4B5-851A-8405-EEB7-AA15ED060DCB}"/>
                  </a:ext>
                </a:extLst>
              </p:cNvPr>
              <p:cNvSpPr txBox="1"/>
              <p:nvPr/>
            </p:nvSpPr>
            <p:spPr>
              <a:xfrm>
                <a:off x="2295269" y="1608947"/>
                <a:ext cx="2090444" cy="61555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sz="4000" i="1" smtClean="0">
                              <a:latin typeface="Cambria Math" panose="02040503050406030204" pitchFamily="18" charset="0"/>
                            </a:rPr>
                          </m:ctrlPr>
                        </m:sSubPr>
                        <m:e>
                          <m:r>
                            <a:rPr lang="en-US" sz="4000" b="0" i="1" smtClean="0">
                              <a:latin typeface="Cambria Math" panose="02040503050406030204" pitchFamily="18" charset="0"/>
                            </a:rPr>
                            <m:t>𝑆</m:t>
                          </m:r>
                        </m:e>
                        <m:sub>
                          <m:r>
                            <a:rPr lang="en-US" sz="4000" b="0" i="1" smtClean="0">
                              <a:latin typeface="Cambria Math" panose="02040503050406030204" pitchFamily="18" charset="0"/>
                            </a:rPr>
                            <m:t>𝑡</m:t>
                          </m:r>
                        </m:sub>
                      </m:sSub>
                      <m:r>
                        <a:rPr lang="en-US" sz="4000" b="0" i="1" smtClean="0">
                          <a:latin typeface="Cambria Math" panose="02040503050406030204" pitchFamily="18" charset="0"/>
                        </a:rPr>
                        <m:t>=</m:t>
                      </m:r>
                      <m:r>
                        <a:rPr lang="en-US" sz="4000" b="0" i="1" smtClean="0">
                          <a:solidFill>
                            <a:srgbClr val="A60F2D"/>
                          </a:solidFill>
                          <a:latin typeface="Cambria Math" panose="02040503050406030204" pitchFamily="18" charset="0"/>
                        </a:rPr>
                        <m:t>𝑅</m:t>
                      </m:r>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𝑂</m:t>
                          </m:r>
                        </m:e>
                        <m:sub>
                          <m:r>
                            <a:rPr lang="en-US" sz="4000" b="0" i="1" smtClean="0">
                              <a:latin typeface="Cambria Math" panose="02040503050406030204" pitchFamily="18" charset="0"/>
                            </a:rPr>
                            <m:t>𝑡</m:t>
                          </m:r>
                        </m:sub>
                      </m:sSub>
                    </m:oMath>
                  </m:oMathPara>
                </a14:m>
                <a:endParaRPr lang="en-US" sz="4000" dirty="0"/>
              </a:p>
            </p:txBody>
          </p:sp>
        </mc:Choice>
        <mc:Fallback>
          <p:sp>
            <p:nvSpPr>
              <p:cNvPr id="12" name="TextBox 11">
                <a:extLst>
                  <a:ext uri="{FF2B5EF4-FFF2-40B4-BE49-F238E27FC236}">
                    <a16:creationId xmlns:a16="http://schemas.microsoft.com/office/drawing/2014/main" id="{7F08A4B5-851A-8405-EEB7-AA15ED060DCB}"/>
                  </a:ext>
                </a:extLst>
              </p:cNvPr>
              <p:cNvSpPr txBox="1">
                <a:spLocks noRot="1" noChangeAspect="1" noMove="1" noResize="1" noEditPoints="1" noAdjustHandles="1" noChangeArrowheads="1" noChangeShapeType="1" noTextEdit="1"/>
              </p:cNvSpPr>
              <p:nvPr/>
            </p:nvSpPr>
            <p:spPr>
              <a:xfrm>
                <a:off x="2295269" y="1608947"/>
                <a:ext cx="2090444" cy="615553"/>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3" name="TextBox 12">
                <a:extLst>
                  <a:ext uri="{FF2B5EF4-FFF2-40B4-BE49-F238E27FC236}">
                    <a16:creationId xmlns:a16="http://schemas.microsoft.com/office/drawing/2014/main" id="{9181506E-8680-7037-6FF6-A39805D8FDF1}"/>
                  </a:ext>
                </a:extLst>
              </p:cNvPr>
              <p:cNvSpPr txBox="1"/>
              <p:nvPr/>
            </p:nvSpPr>
            <p:spPr>
              <a:xfrm>
                <a:off x="7431258" y="1608947"/>
                <a:ext cx="2852576" cy="1168781"/>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f>
                        <m:fPr>
                          <m:ctrlPr>
                            <a:rPr lang="en-US" sz="4000" i="1" smtClean="0">
                              <a:latin typeface="Cambria Math" panose="02040503050406030204" pitchFamily="18" charset="0"/>
                            </a:rPr>
                          </m:ctrlPr>
                        </m:fPr>
                        <m:num>
                          <m:r>
                            <a:rPr lang="en-US" sz="4000" b="0" i="1" smtClean="0">
                              <a:latin typeface="Cambria Math" panose="02040503050406030204" pitchFamily="18" charset="0"/>
                            </a:rPr>
                            <m:t>𝑑𝑆</m:t>
                          </m:r>
                        </m:num>
                        <m:den>
                          <m:r>
                            <a:rPr lang="en-US" sz="4000" b="0" i="1" smtClean="0">
                              <a:latin typeface="Cambria Math" panose="02040503050406030204" pitchFamily="18" charset="0"/>
                            </a:rPr>
                            <m:t>𝑑𝑡</m:t>
                          </m:r>
                        </m:den>
                      </m:f>
                      <m:r>
                        <a:rPr lang="en-US" sz="4000" b="0" i="1" smtClean="0">
                          <a:latin typeface="Cambria Math" panose="02040503050406030204" pitchFamily="18" charset="0"/>
                        </a:rPr>
                        <m:t>=</m:t>
                      </m:r>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𝐼</m:t>
                          </m:r>
                        </m:e>
                        <m:sub>
                          <m:r>
                            <a:rPr lang="en-US" sz="4000" b="0" i="1" smtClean="0">
                              <a:latin typeface="Cambria Math" panose="02040503050406030204" pitchFamily="18" charset="0"/>
                            </a:rPr>
                            <m:t>𝑡</m:t>
                          </m:r>
                        </m:sub>
                      </m:sSub>
                      <m:r>
                        <a:rPr lang="en-US" sz="4000" b="0" i="1" smtClean="0">
                          <a:latin typeface="Cambria Math" panose="02040503050406030204" pitchFamily="18" charset="0"/>
                        </a:rPr>
                        <m:t>−</m:t>
                      </m:r>
                      <m:sSub>
                        <m:sSubPr>
                          <m:ctrlPr>
                            <a:rPr lang="en-US" sz="4000" b="0" i="1" smtClean="0">
                              <a:latin typeface="Cambria Math" panose="02040503050406030204" pitchFamily="18" charset="0"/>
                            </a:rPr>
                          </m:ctrlPr>
                        </m:sSubPr>
                        <m:e>
                          <m:r>
                            <a:rPr lang="en-US" sz="4000" b="0" i="1" smtClean="0">
                              <a:latin typeface="Cambria Math" panose="02040503050406030204" pitchFamily="18" charset="0"/>
                            </a:rPr>
                            <m:t>𝑂</m:t>
                          </m:r>
                        </m:e>
                        <m:sub>
                          <m:r>
                            <a:rPr lang="en-US" sz="4000" b="0" i="1" smtClean="0">
                              <a:latin typeface="Cambria Math" panose="02040503050406030204" pitchFamily="18" charset="0"/>
                            </a:rPr>
                            <m:t>𝑡</m:t>
                          </m:r>
                        </m:sub>
                      </m:sSub>
                    </m:oMath>
                  </m:oMathPara>
                </a14:m>
                <a:endParaRPr lang="en-US" sz="4000" dirty="0"/>
              </a:p>
            </p:txBody>
          </p:sp>
        </mc:Choice>
        <mc:Fallback>
          <p:sp>
            <p:nvSpPr>
              <p:cNvPr id="13" name="TextBox 12">
                <a:extLst>
                  <a:ext uri="{FF2B5EF4-FFF2-40B4-BE49-F238E27FC236}">
                    <a16:creationId xmlns:a16="http://schemas.microsoft.com/office/drawing/2014/main" id="{9181506E-8680-7037-6FF6-A39805D8FDF1}"/>
                  </a:ext>
                </a:extLst>
              </p:cNvPr>
              <p:cNvSpPr txBox="1">
                <a:spLocks noRot="1" noChangeAspect="1" noMove="1" noResize="1" noEditPoints="1" noAdjustHandles="1" noChangeArrowheads="1" noChangeShapeType="1" noTextEdit="1"/>
              </p:cNvSpPr>
              <p:nvPr/>
            </p:nvSpPr>
            <p:spPr>
              <a:xfrm>
                <a:off x="7431258" y="1608947"/>
                <a:ext cx="2852576" cy="1168781"/>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1C261FA9-1190-6F2D-E917-26A01CF33FCA}"/>
                  </a:ext>
                </a:extLst>
              </p:cNvPr>
              <p:cNvSpPr txBox="1"/>
              <p:nvPr/>
            </p:nvSpPr>
            <p:spPr>
              <a:xfrm>
                <a:off x="7766158" y="3275111"/>
                <a:ext cx="2182777" cy="307777"/>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𝑂</m:t>
                          </m:r>
                        </m:e>
                        <m:sub>
                          <m:r>
                            <a:rPr lang="en-US" sz="2000" b="0" i="1" smtClean="0">
                              <a:latin typeface="Cambria Math" panose="02040503050406030204" pitchFamily="18" charset="0"/>
                            </a:rPr>
                            <m:t>𝑡</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𝐶</m:t>
                          </m:r>
                        </m:e>
                        <m:sub>
                          <m:r>
                            <a:rPr lang="en-US" sz="2000" b="0" i="1" smtClean="0">
                              <a:latin typeface="Cambria Math" panose="02040503050406030204" pitchFamily="18" charset="0"/>
                            </a:rPr>
                            <m:t>𝐴</m:t>
                          </m:r>
                        </m:sub>
                      </m:sSub>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𝐼</m:t>
                          </m:r>
                        </m:e>
                        <m:sub>
                          <m:r>
                            <a:rPr lang="en-US" sz="2000" b="0" i="1" smtClean="0">
                              <a:latin typeface="Cambria Math" panose="02040503050406030204" pitchFamily="18" charset="0"/>
                            </a:rPr>
                            <m:t>𝑡</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𝐶</m:t>
                          </m:r>
                        </m:e>
                        <m:sub>
                          <m:r>
                            <a:rPr lang="en-US" sz="2000" b="0" i="1" smtClean="0">
                              <a:latin typeface="Cambria Math" panose="02040503050406030204" pitchFamily="18" charset="0"/>
                            </a:rPr>
                            <m:t>𝐵</m:t>
                          </m:r>
                        </m:sub>
                      </m:sSub>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𝑂</m:t>
                          </m:r>
                        </m:e>
                        <m:sub>
                          <m:r>
                            <a:rPr lang="en-US" sz="2000" b="0" i="1" smtClean="0">
                              <a:latin typeface="Cambria Math" panose="02040503050406030204" pitchFamily="18" charset="0"/>
                            </a:rPr>
                            <m:t>𝑡</m:t>
                          </m:r>
                          <m:r>
                            <a:rPr lang="en-US" sz="2000" b="0" i="1" smtClean="0">
                              <a:latin typeface="Cambria Math" panose="02040503050406030204" pitchFamily="18" charset="0"/>
                            </a:rPr>
                            <m:t>−1</m:t>
                          </m:r>
                        </m:sub>
                      </m:sSub>
                    </m:oMath>
                  </m:oMathPara>
                </a14:m>
                <a:endParaRPr lang="en-US" sz="2000" dirty="0"/>
              </a:p>
            </p:txBody>
          </p:sp>
        </mc:Choice>
        <mc:Fallback>
          <p:sp>
            <p:nvSpPr>
              <p:cNvPr id="14" name="TextBox 13">
                <a:extLst>
                  <a:ext uri="{FF2B5EF4-FFF2-40B4-BE49-F238E27FC236}">
                    <a16:creationId xmlns:a16="http://schemas.microsoft.com/office/drawing/2014/main" id="{1C261FA9-1190-6F2D-E917-26A01CF33FCA}"/>
                  </a:ext>
                </a:extLst>
              </p:cNvPr>
              <p:cNvSpPr txBox="1">
                <a:spLocks noRot="1" noChangeAspect="1" noMove="1" noResize="1" noEditPoints="1" noAdjustHandles="1" noChangeArrowheads="1" noChangeShapeType="1" noTextEdit="1"/>
              </p:cNvSpPr>
              <p:nvPr/>
            </p:nvSpPr>
            <p:spPr>
              <a:xfrm>
                <a:off x="7766158" y="3275111"/>
                <a:ext cx="2182777" cy="307777"/>
              </a:xfrm>
              <a:prstGeom prst="rect">
                <a:avLst/>
              </a:prstGeom>
              <a:blipFill>
                <a:blip r:embed="rId5"/>
                <a:stretch>
                  <a:fillRect l="-2514" r="-838" b="-1568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5" name="TextBox 14">
                <a:extLst>
                  <a:ext uri="{FF2B5EF4-FFF2-40B4-BE49-F238E27FC236}">
                    <a16:creationId xmlns:a16="http://schemas.microsoft.com/office/drawing/2014/main" id="{971EFCF3-399D-63AA-D599-F0AA5399095F}"/>
                  </a:ext>
                </a:extLst>
              </p:cNvPr>
              <p:cNvSpPr txBox="1"/>
              <p:nvPr/>
            </p:nvSpPr>
            <p:spPr>
              <a:xfrm>
                <a:off x="7993495" y="4080271"/>
                <a:ext cx="1728102" cy="583365"/>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𝐶</m:t>
                          </m:r>
                        </m:e>
                        <m:sub>
                          <m:r>
                            <a:rPr lang="en-US" sz="2000" b="0" i="1" smtClean="0">
                              <a:latin typeface="Cambria Math" panose="02040503050406030204" pitchFamily="18" charset="0"/>
                            </a:rPr>
                            <m:t>𝐴</m:t>
                          </m:r>
                        </m:sub>
                      </m:sSub>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𝑡</m:t>
                          </m:r>
                        </m:num>
                        <m:den>
                          <m:r>
                            <a:rPr lang="en-US" sz="2000" b="0" i="1" smtClean="0">
                              <a:solidFill>
                                <a:srgbClr val="A60F2D"/>
                              </a:solidFill>
                              <a:latin typeface="Cambria Math" panose="02040503050406030204" pitchFamily="18" charset="0"/>
                            </a:rPr>
                            <m:t>𝑅</m:t>
                          </m:r>
                          <m:r>
                            <a:rPr lang="en-US" sz="2000" b="0" i="1" smtClean="0">
                              <a:latin typeface="Cambria Math" panose="02040503050406030204" pitchFamily="18" charset="0"/>
                            </a:rPr>
                            <m:t>+0.5</m:t>
                          </m:r>
                          <m:r>
                            <a:rPr lang="en-US" sz="2000" b="0" i="1" smtClean="0">
                              <a:latin typeface="Cambria Math" panose="02040503050406030204" pitchFamily="18" charset="0"/>
                              <a:ea typeface="Cambria Math" panose="02040503050406030204" pitchFamily="18" charset="0"/>
                            </a:rPr>
                            <m:t>∆</m:t>
                          </m:r>
                          <m:r>
                            <a:rPr lang="en-US" sz="2000" b="0" i="1" smtClean="0">
                              <a:latin typeface="Cambria Math" panose="02040503050406030204" pitchFamily="18" charset="0"/>
                              <a:ea typeface="Cambria Math" panose="02040503050406030204" pitchFamily="18" charset="0"/>
                            </a:rPr>
                            <m:t>𝑡</m:t>
                          </m:r>
                        </m:den>
                      </m:f>
                    </m:oMath>
                  </m:oMathPara>
                </a14:m>
                <a:endParaRPr lang="en-US" sz="2000" dirty="0"/>
              </a:p>
            </p:txBody>
          </p:sp>
        </mc:Choice>
        <mc:Fallback>
          <p:sp>
            <p:nvSpPr>
              <p:cNvPr id="15" name="TextBox 14">
                <a:extLst>
                  <a:ext uri="{FF2B5EF4-FFF2-40B4-BE49-F238E27FC236}">
                    <a16:creationId xmlns:a16="http://schemas.microsoft.com/office/drawing/2014/main" id="{971EFCF3-399D-63AA-D599-F0AA5399095F}"/>
                  </a:ext>
                </a:extLst>
              </p:cNvPr>
              <p:cNvSpPr txBox="1">
                <a:spLocks noRot="1" noChangeAspect="1" noMove="1" noResize="1" noEditPoints="1" noAdjustHandles="1" noChangeArrowheads="1" noChangeShapeType="1" noTextEdit="1"/>
              </p:cNvSpPr>
              <p:nvPr/>
            </p:nvSpPr>
            <p:spPr>
              <a:xfrm>
                <a:off x="7993495" y="4080271"/>
                <a:ext cx="1728102" cy="583365"/>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Box 15">
                <a:extLst>
                  <a:ext uri="{FF2B5EF4-FFF2-40B4-BE49-F238E27FC236}">
                    <a16:creationId xmlns:a16="http://schemas.microsoft.com/office/drawing/2014/main" id="{5AE1A535-8E21-2782-579C-F267FFD756C7}"/>
                  </a:ext>
                </a:extLst>
              </p:cNvPr>
              <p:cNvSpPr txBox="1"/>
              <p:nvPr/>
            </p:nvSpPr>
            <p:spPr>
              <a:xfrm>
                <a:off x="8166780" y="5152161"/>
                <a:ext cx="1381532" cy="307777"/>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r>
                            <a:rPr lang="en-US" sz="2000" b="0" i="1" smtClean="0">
                              <a:latin typeface="Cambria Math" panose="02040503050406030204" pitchFamily="18" charset="0"/>
                            </a:rPr>
                            <m:t>𝐶</m:t>
                          </m:r>
                        </m:e>
                        <m:sub>
                          <m:r>
                            <a:rPr lang="en-US" sz="2000" b="0" i="1" smtClean="0">
                              <a:latin typeface="Cambria Math" panose="02040503050406030204" pitchFamily="18" charset="0"/>
                            </a:rPr>
                            <m:t>𝐵</m:t>
                          </m:r>
                        </m:sub>
                      </m:sSub>
                      <m:r>
                        <a:rPr lang="en-US" sz="2000" b="0" i="1" smtClean="0">
                          <a:latin typeface="Cambria Math" panose="02040503050406030204" pitchFamily="18" charset="0"/>
                        </a:rPr>
                        <m:t>=1−</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𝐶</m:t>
                          </m:r>
                        </m:e>
                        <m:sub>
                          <m:r>
                            <a:rPr lang="en-US" sz="2000" b="0" i="1" smtClean="0">
                              <a:latin typeface="Cambria Math" panose="02040503050406030204" pitchFamily="18" charset="0"/>
                            </a:rPr>
                            <m:t>𝐴</m:t>
                          </m:r>
                        </m:sub>
                      </m:sSub>
                    </m:oMath>
                  </m:oMathPara>
                </a14:m>
                <a:endParaRPr lang="en-US" sz="2000" dirty="0"/>
              </a:p>
            </p:txBody>
          </p:sp>
        </mc:Choice>
        <mc:Fallback>
          <p:sp>
            <p:nvSpPr>
              <p:cNvPr id="16" name="TextBox 15">
                <a:extLst>
                  <a:ext uri="{FF2B5EF4-FFF2-40B4-BE49-F238E27FC236}">
                    <a16:creationId xmlns:a16="http://schemas.microsoft.com/office/drawing/2014/main" id="{5AE1A535-8E21-2782-579C-F267FFD756C7}"/>
                  </a:ext>
                </a:extLst>
              </p:cNvPr>
              <p:cNvSpPr txBox="1">
                <a:spLocks noRot="1" noChangeAspect="1" noMove="1" noResize="1" noEditPoints="1" noAdjustHandles="1" noChangeArrowheads="1" noChangeShapeType="1" noTextEdit="1"/>
              </p:cNvSpPr>
              <p:nvPr/>
            </p:nvSpPr>
            <p:spPr>
              <a:xfrm>
                <a:off x="8166780" y="5152161"/>
                <a:ext cx="1381532" cy="307777"/>
              </a:xfrm>
              <a:prstGeom prst="rect">
                <a:avLst/>
              </a:prstGeom>
              <a:blipFill>
                <a:blip r:embed="rId7"/>
                <a:stretch>
                  <a:fillRect l="-3982" r="-1770" b="-1568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TextBox 16">
                <a:extLst>
                  <a:ext uri="{FF2B5EF4-FFF2-40B4-BE49-F238E27FC236}">
                    <a16:creationId xmlns:a16="http://schemas.microsoft.com/office/drawing/2014/main" id="{B2E01E6E-B208-EE35-6013-7798E82CC3EA}"/>
                  </a:ext>
                </a:extLst>
              </p:cNvPr>
              <p:cNvSpPr txBox="1"/>
              <p:nvPr/>
            </p:nvSpPr>
            <p:spPr>
              <a:xfrm>
                <a:off x="7996605" y="5957321"/>
                <a:ext cx="1721882" cy="576183"/>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sz="2000" i="1" smtClean="0">
                              <a:latin typeface="Cambria Math" panose="02040503050406030204" pitchFamily="18" charset="0"/>
                            </a:rPr>
                          </m:ctrlPr>
                        </m:sSubPr>
                        <m:e>
                          <m:acc>
                            <m:accPr>
                              <m:chr m:val="̅"/>
                              <m:ctrlPr>
                                <a:rPr lang="en-US" sz="2000" i="1" smtClean="0">
                                  <a:latin typeface="Cambria Math" panose="02040503050406030204" pitchFamily="18" charset="0"/>
                                </a:rPr>
                              </m:ctrlPr>
                            </m:accPr>
                            <m:e>
                              <m:r>
                                <a:rPr lang="en-US" sz="2000" b="0" i="1" smtClean="0">
                                  <a:latin typeface="Cambria Math" panose="02040503050406030204" pitchFamily="18" charset="0"/>
                                </a:rPr>
                                <m:t>𝑂</m:t>
                              </m:r>
                            </m:e>
                          </m:acc>
                        </m:e>
                        <m:sub>
                          <m:r>
                            <a:rPr lang="en-US" sz="2000" b="0" i="1" smtClean="0">
                              <a:latin typeface="Cambria Math" panose="02040503050406030204" pitchFamily="18" charset="0"/>
                            </a:rPr>
                            <m:t>𝑡</m:t>
                          </m:r>
                        </m:sub>
                      </m:sSub>
                      <m:r>
                        <a:rPr lang="en-US" sz="2000" b="0" i="1" smtClean="0">
                          <a:latin typeface="Cambria Math" panose="02040503050406030204" pitchFamily="18" charset="0"/>
                        </a:rPr>
                        <m:t>=</m:t>
                      </m:r>
                      <m:f>
                        <m:fPr>
                          <m:ctrlPr>
                            <a:rPr lang="en-US" sz="2000" b="0" i="1" smtClean="0">
                              <a:latin typeface="Cambria Math" panose="02040503050406030204" pitchFamily="18" charset="0"/>
                            </a:rPr>
                          </m:ctrlPr>
                        </m:fPr>
                        <m:num>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𝑂</m:t>
                              </m:r>
                            </m:e>
                            <m:sub>
                              <m:r>
                                <a:rPr lang="en-US" sz="2000" b="0" i="1" smtClean="0">
                                  <a:latin typeface="Cambria Math" panose="02040503050406030204" pitchFamily="18" charset="0"/>
                                </a:rPr>
                                <m:t>𝑡</m:t>
                              </m:r>
                              <m:r>
                                <a:rPr lang="en-US" sz="2000" b="0" i="1" smtClean="0">
                                  <a:latin typeface="Cambria Math" panose="02040503050406030204" pitchFamily="18" charset="0"/>
                                </a:rPr>
                                <m:t>−1</m:t>
                              </m:r>
                            </m:sub>
                          </m:sSub>
                          <m:r>
                            <a:rPr lang="en-US" sz="2000" b="0" i="1" smtClean="0">
                              <a:latin typeface="Cambria Math" panose="02040503050406030204" pitchFamily="18" charset="0"/>
                            </a:rPr>
                            <m:t>+</m:t>
                          </m:r>
                          <m:sSub>
                            <m:sSubPr>
                              <m:ctrlPr>
                                <a:rPr lang="en-US" sz="2000" b="0" i="1" smtClean="0">
                                  <a:latin typeface="Cambria Math" panose="02040503050406030204" pitchFamily="18" charset="0"/>
                                </a:rPr>
                              </m:ctrlPr>
                            </m:sSubPr>
                            <m:e>
                              <m:r>
                                <a:rPr lang="en-US" sz="2000" b="0" i="1" smtClean="0">
                                  <a:latin typeface="Cambria Math" panose="02040503050406030204" pitchFamily="18" charset="0"/>
                                </a:rPr>
                                <m:t>𝑂</m:t>
                              </m:r>
                            </m:e>
                            <m:sub>
                              <m:r>
                                <a:rPr lang="en-US" sz="2000" b="0" i="1" smtClean="0">
                                  <a:latin typeface="Cambria Math" panose="02040503050406030204" pitchFamily="18" charset="0"/>
                                </a:rPr>
                                <m:t>𝑡</m:t>
                              </m:r>
                            </m:sub>
                          </m:sSub>
                        </m:num>
                        <m:den>
                          <m:r>
                            <a:rPr lang="en-US" sz="2000" b="0" i="1" smtClean="0">
                              <a:latin typeface="Cambria Math" panose="02040503050406030204" pitchFamily="18" charset="0"/>
                            </a:rPr>
                            <m:t>2</m:t>
                          </m:r>
                        </m:den>
                      </m:f>
                    </m:oMath>
                  </m:oMathPara>
                </a14:m>
                <a:endParaRPr lang="en-US" sz="2000" dirty="0"/>
              </a:p>
            </p:txBody>
          </p:sp>
        </mc:Choice>
        <mc:Fallback>
          <p:sp>
            <p:nvSpPr>
              <p:cNvPr id="17" name="TextBox 16">
                <a:extLst>
                  <a:ext uri="{FF2B5EF4-FFF2-40B4-BE49-F238E27FC236}">
                    <a16:creationId xmlns:a16="http://schemas.microsoft.com/office/drawing/2014/main" id="{B2E01E6E-B208-EE35-6013-7798E82CC3EA}"/>
                  </a:ext>
                </a:extLst>
              </p:cNvPr>
              <p:cNvSpPr txBox="1">
                <a:spLocks noRot="1" noChangeAspect="1" noMove="1" noResize="1" noEditPoints="1" noAdjustHandles="1" noChangeArrowheads="1" noChangeShapeType="1" noTextEdit="1"/>
              </p:cNvSpPr>
              <p:nvPr/>
            </p:nvSpPr>
            <p:spPr>
              <a:xfrm>
                <a:off x="7996605" y="5957321"/>
                <a:ext cx="1721882" cy="576183"/>
              </a:xfrm>
              <a:prstGeom prst="rect">
                <a:avLst/>
              </a:prstGeom>
              <a:blipFill>
                <a:blip r:embed="rId8"/>
                <a:stretch>
                  <a:fillRect/>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E1CE28DD-16B3-AA1B-0820-9D5706EB5BCE}"/>
              </a:ext>
            </a:extLst>
          </p:cNvPr>
          <p:cNvSpPr txBox="1"/>
          <p:nvPr/>
        </p:nvSpPr>
        <p:spPr>
          <a:xfrm>
            <a:off x="1008185" y="773668"/>
            <a:ext cx="4664612" cy="646331"/>
          </a:xfrm>
          <a:prstGeom prst="rect">
            <a:avLst/>
          </a:prstGeom>
          <a:noFill/>
        </p:spPr>
        <p:txBody>
          <a:bodyPr wrap="square" rtlCol="0">
            <a:spAutoFit/>
          </a:bodyPr>
          <a:lstStyle/>
          <a:p>
            <a:pPr algn="ctr"/>
            <a:r>
              <a:rPr lang="en-US" sz="3600" b="1" dirty="0">
                <a:latin typeface="Lato" panose="020F0502020204030203" pitchFamily="34" charset="0"/>
              </a:rPr>
              <a:t>Linear Reservoir</a:t>
            </a:r>
          </a:p>
        </p:txBody>
      </p:sp>
      <p:sp>
        <p:nvSpPr>
          <p:cNvPr id="19" name="TextBox 18">
            <a:extLst>
              <a:ext uri="{FF2B5EF4-FFF2-40B4-BE49-F238E27FC236}">
                <a16:creationId xmlns:a16="http://schemas.microsoft.com/office/drawing/2014/main" id="{57EFC9A0-FE6F-628B-3CAB-EE4CF4F2DDED}"/>
              </a:ext>
            </a:extLst>
          </p:cNvPr>
          <p:cNvSpPr txBox="1"/>
          <p:nvPr/>
        </p:nvSpPr>
        <p:spPr>
          <a:xfrm>
            <a:off x="6519203" y="773668"/>
            <a:ext cx="4664612" cy="646331"/>
          </a:xfrm>
          <a:prstGeom prst="rect">
            <a:avLst/>
          </a:prstGeom>
          <a:noFill/>
        </p:spPr>
        <p:txBody>
          <a:bodyPr wrap="square" rtlCol="0">
            <a:spAutoFit/>
          </a:bodyPr>
          <a:lstStyle/>
          <a:p>
            <a:pPr algn="ctr"/>
            <a:r>
              <a:rPr lang="en-US" sz="3600" b="1" dirty="0">
                <a:latin typeface="Lato" panose="020F0502020204030203" pitchFamily="34" charset="0"/>
              </a:rPr>
              <a:t>Continuity Equation</a:t>
            </a:r>
          </a:p>
        </p:txBody>
      </p:sp>
      <p:sp>
        <p:nvSpPr>
          <p:cNvPr id="20" name="TextBox 19">
            <a:extLst>
              <a:ext uri="{FF2B5EF4-FFF2-40B4-BE49-F238E27FC236}">
                <a16:creationId xmlns:a16="http://schemas.microsoft.com/office/drawing/2014/main" id="{8A81469B-C53B-1328-9336-58A9983B9157}"/>
              </a:ext>
            </a:extLst>
          </p:cNvPr>
          <p:cNvSpPr txBox="1"/>
          <p:nvPr/>
        </p:nvSpPr>
        <p:spPr>
          <a:xfrm>
            <a:off x="2295269" y="3217622"/>
            <a:ext cx="2649415" cy="830997"/>
          </a:xfrm>
          <a:prstGeom prst="rect">
            <a:avLst/>
          </a:prstGeom>
          <a:noFill/>
        </p:spPr>
        <p:txBody>
          <a:bodyPr wrap="square" rtlCol="0">
            <a:spAutoFit/>
          </a:bodyPr>
          <a:lstStyle/>
          <a:p>
            <a:pPr algn="ctr"/>
            <a:r>
              <a:rPr lang="en-US" sz="2400" b="1" dirty="0">
                <a:solidFill>
                  <a:srgbClr val="A60F2D"/>
                </a:solidFill>
                <a:latin typeface="Lato" panose="020F0502020204030203" pitchFamily="34" charset="0"/>
              </a:rPr>
              <a:t>Storage Coefficient</a:t>
            </a:r>
          </a:p>
        </p:txBody>
      </p:sp>
      <p:cxnSp>
        <p:nvCxnSpPr>
          <p:cNvPr id="22" name="Straight Arrow Connector 21">
            <a:extLst>
              <a:ext uri="{FF2B5EF4-FFF2-40B4-BE49-F238E27FC236}">
                <a16:creationId xmlns:a16="http://schemas.microsoft.com/office/drawing/2014/main" id="{32B3544B-9F63-5849-9904-8CE9A4421E7A}"/>
              </a:ext>
            </a:extLst>
          </p:cNvPr>
          <p:cNvCxnSpPr>
            <a:stCxn id="20" idx="0"/>
          </p:cNvCxnSpPr>
          <p:nvPr/>
        </p:nvCxnSpPr>
        <p:spPr>
          <a:xfrm flipH="1" flipV="1">
            <a:off x="3619976" y="2193337"/>
            <a:ext cx="1" cy="1024285"/>
          </a:xfrm>
          <a:prstGeom prst="straightConnector1">
            <a:avLst/>
          </a:prstGeom>
          <a:ln w="57150">
            <a:solidFill>
              <a:srgbClr val="A60F2D"/>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967103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60A2D6A-6C7B-4109-79C0-C102C70177BC}"/>
              </a:ext>
            </a:extLst>
          </p:cNvPr>
          <p:cNvSpPr/>
          <p:nvPr/>
        </p:nvSpPr>
        <p:spPr>
          <a:xfrm>
            <a:off x="1524" y="0"/>
            <a:ext cx="12188952" cy="6858000"/>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latin typeface="Lato" panose="020F0502020204030203" pitchFamily="34" charset="0"/>
            </a:endParaRPr>
          </a:p>
        </p:txBody>
      </p:sp>
      <p:pic>
        <p:nvPicPr>
          <p:cNvPr id="2" name="Content Placeholder 5">
            <a:extLst>
              <a:ext uri="{FF2B5EF4-FFF2-40B4-BE49-F238E27FC236}">
                <a16:creationId xmlns:a16="http://schemas.microsoft.com/office/drawing/2014/main" id="{C4CD7D92-FDDD-A7CA-1D29-A6FBEED8BC9F}"/>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45965" y="922840"/>
            <a:ext cx="10700069" cy="5747243"/>
          </a:xfrm>
          <a:prstGeom prst="rect">
            <a:avLst/>
          </a:prstGeom>
        </p:spPr>
      </p:pic>
      <p:sp>
        <p:nvSpPr>
          <p:cNvPr id="3" name="TextBox 2">
            <a:extLst>
              <a:ext uri="{FF2B5EF4-FFF2-40B4-BE49-F238E27FC236}">
                <a16:creationId xmlns:a16="http://schemas.microsoft.com/office/drawing/2014/main" id="{0064CCC5-912C-3F0A-6B96-BE230079515B}"/>
              </a:ext>
            </a:extLst>
          </p:cNvPr>
          <p:cNvSpPr txBox="1"/>
          <p:nvPr/>
        </p:nvSpPr>
        <p:spPr>
          <a:xfrm>
            <a:off x="7943536" y="1390637"/>
            <a:ext cx="2972289" cy="369332"/>
          </a:xfrm>
          <a:prstGeom prst="rect">
            <a:avLst/>
          </a:prstGeom>
          <a:noFill/>
        </p:spPr>
        <p:txBody>
          <a:bodyPr wrap="none" rtlCol="0">
            <a:spAutoFit/>
          </a:bodyPr>
          <a:lstStyle/>
          <a:p>
            <a:r>
              <a:rPr lang="en-US" b="1" dirty="0">
                <a:solidFill>
                  <a:schemeClr val="bg1"/>
                </a:solidFill>
                <a:effectLst>
                  <a:outerShdw blurRad="38100" dist="38100" dir="2700000" algn="tl">
                    <a:srgbClr val="000000">
                      <a:alpha val="43137"/>
                    </a:srgbClr>
                  </a:outerShdw>
                </a:effectLst>
                <a:latin typeface="Lato" panose="020F0502020204030203" pitchFamily="34" charset="0"/>
              </a:rPr>
              <a:t>Unit Hydrograph for Clark!</a:t>
            </a:r>
          </a:p>
        </p:txBody>
      </p:sp>
      <p:sp>
        <p:nvSpPr>
          <p:cNvPr id="4" name="Rectangle 3">
            <a:extLst>
              <a:ext uri="{FF2B5EF4-FFF2-40B4-BE49-F238E27FC236}">
                <a16:creationId xmlns:a16="http://schemas.microsoft.com/office/drawing/2014/main" id="{D7E0AC6D-7569-1904-21C6-CDF31788DC34}"/>
              </a:ext>
            </a:extLst>
          </p:cNvPr>
          <p:cNvSpPr/>
          <p:nvPr/>
        </p:nvSpPr>
        <p:spPr>
          <a:xfrm>
            <a:off x="1985890" y="557416"/>
            <a:ext cx="253573" cy="33496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solidFill>
                <a:schemeClr val="bg1"/>
              </a:solidFill>
              <a:latin typeface="Lato" panose="020F0502020204030203" pitchFamily="34" charset="0"/>
            </a:endParaRPr>
          </a:p>
        </p:txBody>
      </p:sp>
      <p:sp>
        <p:nvSpPr>
          <p:cNvPr id="5" name="TextBox 4">
            <a:extLst>
              <a:ext uri="{FF2B5EF4-FFF2-40B4-BE49-F238E27FC236}">
                <a16:creationId xmlns:a16="http://schemas.microsoft.com/office/drawing/2014/main" id="{BF08F5E3-608E-2C50-34D3-F2209F9A5006}"/>
              </a:ext>
            </a:extLst>
          </p:cNvPr>
          <p:cNvSpPr txBox="1"/>
          <p:nvPr/>
        </p:nvSpPr>
        <p:spPr>
          <a:xfrm>
            <a:off x="2239463" y="553508"/>
            <a:ext cx="1835759" cy="369332"/>
          </a:xfrm>
          <a:prstGeom prst="rect">
            <a:avLst/>
          </a:prstGeom>
          <a:noFill/>
        </p:spPr>
        <p:txBody>
          <a:bodyPr wrap="none" rtlCol="0">
            <a:spAutoFit/>
          </a:bodyPr>
          <a:lstStyle/>
          <a:p>
            <a:r>
              <a:rPr lang="en-US" b="1" dirty="0">
                <a:solidFill>
                  <a:schemeClr val="bg1"/>
                </a:solidFill>
                <a:effectLst>
                  <a:outerShdw blurRad="38100" dist="38100" dir="2700000" algn="tl">
                    <a:srgbClr val="000000">
                      <a:alpha val="43137"/>
                    </a:srgbClr>
                  </a:outerShdw>
                </a:effectLst>
                <a:latin typeface="Lato" panose="020F0502020204030203" pitchFamily="34" charset="0"/>
              </a:rPr>
              <a:t>1 inch of rainfall</a:t>
            </a:r>
          </a:p>
        </p:txBody>
      </p:sp>
    </p:spTree>
    <p:extLst>
      <p:ext uri="{BB962C8B-B14F-4D97-AF65-F5344CB8AC3E}">
        <p14:creationId xmlns:p14="http://schemas.microsoft.com/office/powerpoint/2010/main" val="219503859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62524"/>
            <a:ext cx="10972800" cy="1045959"/>
          </a:xfrm>
        </p:spPr>
        <p:txBody>
          <a:bodyPr/>
          <a:lstStyle/>
          <a:p>
            <a:r>
              <a:rPr lang="en-US" sz="3300" dirty="0"/>
              <a:t>Clark UH – Adjusting </a:t>
            </a:r>
            <a:r>
              <a:rPr lang="en-US" sz="3300" dirty="0" err="1"/>
              <a:t>Tc</a:t>
            </a:r>
            <a:endParaRPr lang="en-US" sz="3300" baseline="-25000" dirty="0"/>
          </a:p>
        </p:txBody>
      </p:sp>
      <p:pic>
        <p:nvPicPr>
          <p:cNvPr id="3" name="Picture 2"/>
          <p:cNvPicPr>
            <a:picLocks noChangeAspect="1"/>
          </p:cNvPicPr>
          <p:nvPr/>
        </p:nvPicPr>
        <p:blipFill>
          <a:blip r:embed="rId3"/>
          <a:stretch>
            <a:fillRect/>
          </a:stretch>
        </p:blipFill>
        <p:spPr>
          <a:xfrm>
            <a:off x="3379801" y="1739517"/>
            <a:ext cx="5715000" cy="4762500"/>
          </a:xfrm>
          <a:prstGeom prst="rect">
            <a:avLst/>
          </a:prstGeom>
        </p:spPr>
      </p:pic>
    </p:spTree>
    <p:extLst>
      <p:ext uri="{BB962C8B-B14F-4D97-AF65-F5344CB8AC3E}">
        <p14:creationId xmlns:p14="http://schemas.microsoft.com/office/powerpoint/2010/main" val="25505509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656540"/>
          </a:xfrm>
        </p:spPr>
        <p:txBody>
          <a:bodyPr/>
          <a:lstStyle/>
          <a:p>
            <a:r>
              <a:rPr lang="en-US" sz="3300" dirty="0"/>
              <a:t>Clark UH – Adjusting R</a:t>
            </a:r>
          </a:p>
        </p:txBody>
      </p:sp>
      <p:pic>
        <p:nvPicPr>
          <p:cNvPr id="9" name="Picture 8"/>
          <p:cNvPicPr>
            <a:picLocks noChangeAspect="1"/>
          </p:cNvPicPr>
          <p:nvPr/>
        </p:nvPicPr>
        <p:blipFill>
          <a:blip r:embed="rId3"/>
          <a:stretch>
            <a:fillRect/>
          </a:stretch>
        </p:blipFill>
        <p:spPr>
          <a:xfrm>
            <a:off x="3041184" y="1402446"/>
            <a:ext cx="6109632" cy="5091360"/>
          </a:xfrm>
          <a:prstGeom prst="rect">
            <a:avLst/>
          </a:prstGeom>
        </p:spPr>
      </p:pic>
    </p:spTree>
    <p:extLst>
      <p:ext uri="{BB962C8B-B14F-4D97-AF65-F5344CB8AC3E}">
        <p14:creationId xmlns:p14="http://schemas.microsoft.com/office/powerpoint/2010/main" val="2088912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DDAF3B3A-C972-7713-77DE-B6D993F5C376}"/>
              </a:ext>
            </a:extLst>
          </p:cNvPr>
          <p:cNvSpPr>
            <a:spLocks noGrp="1"/>
          </p:cNvSpPr>
          <p:nvPr>
            <p:ph type="title"/>
          </p:nvPr>
        </p:nvSpPr>
        <p:spPr/>
        <p:txBody>
          <a:bodyPr/>
          <a:lstStyle/>
          <a:p>
            <a:r>
              <a:rPr lang="en-US" dirty="0" err="1">
                <a:effectLst>
                  <a:outerShdw blurRad="38100" dist="38100" dir="2700000" algn="tl">
                    <a:srgbClr val="000000">
                      <a:alpha val="43137"/>
                    </a:srgbClr>
                  </a:outerShdw>
                </a:effectLst>
              </a:rPr>
              <a:t>ModClark</a:t>
            </a:r>
            <a:endParaRPr lang="en-US" dirty="0">
              <a:effectLst>
                <a:outerShdw blurRad="38100" dist="38100" dir="2700000" algn="tl">
                  <a:srgbClr val="000000">
                    <a:alpha val="43137"/>
                  </a:srgbClr>
                </a:outerShdw>
              </a:effectLst>
            </a:endParaRPr>
          </a:p>
        </p:txBody>
      </p:sp>
      <p:sp>
        <p:nvSpPr>
          <p:cNvPr id="6" name="Rectangle 5">
            <a:extLst>
              <a:ext uri="{FF2B5EF4-FFF2-40B4-BE49-F238E27FC236}">
                <a16:creationId xmlns:a16="http://schemas.microsoft.com/office/drawing/2014/main" id="{4737EE96-5DBE-CFDA-B426-413F20310354}"/>
              </a:ext>
            </a:extLst>
          </p:cNvPr>
          <p:cNvSpPr/>
          <p:nvPr/>
        </p:nvSpPr>
        <p:spPr>
          <a:xfrm>
            <a:off x="7266880" y="2917664"/>
            <a:ext cx="4839285" cy="3913383"/>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Content Placeholder 3">
            <a:extLst>
              <a:ext uri="{FF2B5EF4-FFF2-40B4-BE49-F238E27FC236}">
                <a16:creationId xmlns:a16="http://schemas.microsoft.com/office/drawing/2014/main" id="{7E6DAF8C-C557-4B54-857C-2AC95B8710D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7414591" y="3050595"/>
            <a:ext cx="4582406" cy="3690257"/>
          </a:xfrm>
        </p:spPr>
      </p:pic>
      <p:sp>
        <p:nvSpPr>
          <p:cNvPr id="7" name="Content Placeholder 2">
            <a:extLst>
              <a:ext uri="{FF2B5EF4-FFF2-40B4-BE49-F238E27FC236}">
                <a16:creationId xmlns:a16="http://schemas.microsoft.com/office/drawing/2014/main" id="{C6BE0F19-9AD8-476E-6FB9-147BBC7434D5}"/>
              </a:ext>
            </a:extLst>
          </p:cNvPr>
          <p:cNvSpPr txBox="1">
            <a:spLocks/>
          </p:cNvSpPr>
          <p:nvPr/>
        </p:nvSpPr>
        <p:spPr>
          <a:xfrm>
            <a:off x="838200" y="1825625"/>
            <a:ext cx="5257800"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3200" b="1"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800" b="1"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400" b="1"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2000" b="1"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85750" indent="-285750">
              <a:buFont typeface="Arial" panose="020B0604020202020204" pitchFamily="34" charset="0"/>
              <a:buChar char="•"/>
            </a:pPr>
            <a:r>
              <a:rPr lang="en-US" sz="3200" b="1" dirty="0">
                <a:effectLst>
                  <a:outerShdw blurRad="38100" dist="38100" dir="2700000" algn="tl">
                    <a:srgbClr val="000000">
                      <a:alpha val="43137"/>
                    </a:srgbClr>
                  </a:outerShdw>
                </a:effectLst>
                <a:latin typeface="Lato" panose="020F0502020204030203" pitchFamily="34" charset="0"/>
              </a:rPr>
              <a:t>Spatial non-uniformity</a:t>
            </a:r>
          </a:p>
          <a:p>
            <a:pPr marL="285750" indent="-285750">
              <a:buFont typeface="Arial" panose="020B0604020202020204" pitchFamily="34" charset="0"/>
              <a:buChar char="•"/>
            </a:pPr>
            <a:r>
              <a:rPr lang="en-US" sz="3200" b="1" dirty="0">
                <a:effectLst>
                  <a:outerShdw blurRad="38100" dist="38100" dir="2700000" algn="tl">
                    <a:srgbClr val="000000">
                      <a:alpha val="43137"/>
                    </a:srgbClr>
                  </a:outerShdw>
                </a:effectLst>
                <a:latin typeface="Lato" panose="020F0502020204030203" pitchFamily="34" charset="0"/>
              </a:rPr>
              <a:t>Eliminate time-area curve</a:t>
            </a:r>
          </a:p>
          <a:p>
            <a:pPr marL="285750" indent="-285750">
              <a:buFont typeface="Arial" panose="020B0604020202020204" pitchFamily="34" charset="0"/>
              <a:buChar char="•"/>
            </a:pPr>
            <a:r>
              <a:rPr lang="en-US" sz="3200" b="1" dirty="0">
                <a:effectLst>
                  <a:outerShdw blurRad="38100" dist="38100" dir="2700000" algn="tl">
                    <a:srgbClr val="000000">
                      <a:alpha val="43137"/>
                    </a:srgbClr>
                  </a:outerShdw>
                </a:effectLst>
                <a:latin typeface="Lato" panose="020F0502020204030203" pitchFamily="34" charset="0"/>
              </a:rPr>
              <a:t>Travel time index per cell</a:t>
            </a:r>
          </a:p>
          <a:p>
            <a:pPr marL="285750" indent="-285750">
              <a:buFont typeface="Arial" panose="020B0604020202020204" pitchFamily="34" charset="0"/>
              <a:buChar char="•"/>
            </a:pPr>
            <a:r>
              <a:rPr lang="en-US" sz="3200" b="1" dirty="0">
                <a:effectLst>
                  <a:outerShdw blurRad="38100" dist="38100" dir="2700000" algn="tl">
                    <a:srgbClr val="000000">
                      <a:alpha val="43137"/>
                    </a:srgbClr>
                  </a:outerShdw>
                </a:effectLst>
                <a:latin typeface="Lato" panose="020F0502020204030203" pitchFamily="34" charset="0"/>
              </a:rPr>
              <a:t>Compute travel time from cell to outlet</a:t>
            </a:r>
          </a:p>
          <a:p>
            <a:pPr marL="285750" indent="-285750">
              <a:buFont typeface="Arial" panose="020B0604020202020204" pitchFamily="34" charset="0"/>
              <a:buChar char="•"/>
            </a:pPr>
            <a:r>
              <a:rPr lang="en-US" sz="3200" b="1" dirty="0">
                <a:effectLst>
                  <a:outerShdw blurRad="38100" dist="38100" dir="2700000" algn="tl">
                    <a:srgbClr val="000000">
                      <a:alpha val="43137"/>
                    </a:srgbClr>
                  </a:outerShdw>
                </a:effectLst>
                <a:latin typeface="Lato" panose="020F0502020204030203" pitchFamily="34" charset="0"/>
              </a:rPr>
              <a:t>Quasi-distributed transform method</a:t>
            </a:r>
          </a:p>
          <a:p>
            <a:endParaRPr lang="en-US" sz="3200" b="1" dirty="0">
              <a:effectLst>
                <a:outerShdw blurRad="38100" dist="38100" dir="2700000" algn="tl">
                  <a:srgbClr val="000000">
                    <a:alpha val="43137"/>
                  </a:srgbClr>
                </a:outerShdw>
              </a:effectLst>
              <a:latin typeface="Lato" panose="020F0502020204030203" pitchFamily="34" charset="0"/>
            </a:endParaRPr>
          </a:p>
          <a:p>
            <a:pPr marL="285750" indent="-285750">
              <a:buFont typeface="Arial" panose="020B0604020202020204" pitchFamily="34" charset="0"/>
              <a:buChar char="•"/>
            </a:pPr>
            <a:endParaRPr lang="en-US" sz="3200" b="1" dirty="0">
              <a:effectLst>
                <a:outerShdw blurRad="38100" dist="38100" dir="2700000" algn="tl">
                  <a:srgbClr val="000000">
                    <a:alpha val="43137"/>
                  </a:srgbClr>
                </a:outerShdw>
              </a:effectLst>
              <a:latin typeface="Lato" panose="020F0502020204030203" pitchFamily="34" charset="0"/>
            </a:endParaRPr>
          </a:p>
        </p:txBody>
      </p:sp>
      <p:pic>
        <p:nvPicPr>
          <p:cNvPr id="9" name="Picture 8" descr="A map of different colors&#10;&#10;Description automatically generated">
            <a:extLst>
              <a:ext uri="{FF2B5EF4-FFF2-40B4-BE49-F238E27FC236}">
                <a16:creationId xmlns:a16="http://schemas.microsoft.com/office/drawing/2014/main" id="{AEF13493-436D-EAE5-116E-4863D98FCC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162050" y="88875"/>
            <a:ext cx="5944115" cy="2828789"/>
          </a:xfrm>
          <a:prstGeom prst="rect">
            <a:avLst/>
          </a:prstGeom>
        </p:spPr>
      </p:pic>
    </p:spTree>
    <p:extLst>
      <p:ext uri="{BB962C8B-B14F-4D97-AF65-F5344CB8AC3E}">
        <p14:creationId xmlns:p14="http://schemas.microsoft.com/office/powerpoint/2010/main" val="23755173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2D6FE7-2056-2AEF-84FF-DE745B2E06A7}"/>
              </a:ext>
            </a:extLst>
          </p:cNvPr>
          <p:cNvSpPr>
            <a:spLocks noGrp="1"/>
          </p:cNvSpPr>
          <p:nvPr>
            <p:ph type="title"/>
          </p:nvPr>
        </p:nvSpPr>
        <p:spPr/>
        <p:txBody>
          <a:bodyPr/>
          <a:lstStyle/>
          <a:p>
            <a:r>
              <a:rPr lang="en-US" dirty="0"/>
              <a:t>Variable-Parameter Clark</a:t>
            </a:r>
          </a:p>
        </p:txBody>
      </p:sp>
      <p:sp>
        <p:nvSpPr>
          <p:cNvPr id="3" name="Content Placeholder 2">
            <a:extLst>
              <a:ext uri="{FF2B5EF4-FFF2-40B4-BE49-F238E27FC236}">
                <a16:creationId xmlns:a16="http://schemas.microsoft.com/office/drawing/2014/main" id="{BA527370-7632-D278-7BED-C66356D30105}"/>
              </a:ext>
            </a:extLst>
          </p:cNvPr>
          <p:cNvSpPr>
            <a:spLocks noGrp="1"/>
          </p:cNvSpPr>
          <p:nvPr>
            <p:ph idx="1"/>
          </p:nvPr>
        </p:nvSpPr>
        <p:spPr/>
        <p:txBody>
          <a:bodyPr/>
          <a:lstStyle/>
          <a:p>
            <a:r>
              <a:rPr lang="en-US" dirty="0"/>
              <a:t>Scale </a:t>
            </a:r>
            <a:r>
              <a:rPr lang="en-US" dirty="0" err="1"/>
              <a:t>tc</a:t>
            </a:r>
            <a:r>
              <a:rPr lang="en-US" dirty="0"/>
              <a:t> and R depending on excess precipitation</a:t>
            </a:r>
          </a:p>
        </p:txBody>
      </p:sp>
      <p:pic>
        <p:nvPicPr>
          <p:cNvPr id="5" name="Picture 4" descr="A graph with different colored lines&#10;&#10;Description automatically generated">
            <a:extLst>
              <a:ext uri="{FF2B5EF4-FFF2-40B4-BE49-F238E27FC236}">
                <a16:creationId xmlns:a16="http://schemas.microsoft.com/office/drawing/2014/main" id="{4A0E7EE1-00B7-1167-6E59-5DD13B4FED6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64688" y="2643115"/>
            <a:ext cx="6572250" cy="4019550"/>
          </a:xfrm>
          <a:prstGeom prst="rect">
            <a:avLst/>
          </a:prstGeom>
        </p:spPr>
      </p:pic>
      <p:sp>
        <p:nvSpPr>
          <p:cNvPr id="6" name="TextBox 5">
            <a:extLst>
              <a:ext uri="{FF2B5EF4-FFF2-40B4-BE49-F238E27FC236}">
                <a16:creationId xmlns:a16="http://schemas.microsoft.com/office/drawing/2014/main" id="{256AF98D-3853-103F-A607-2C659804B1E7}"/>
              </a:ext>
            </a:extLst>
          </p:cNvPr>
          <p:cNvSpPr txBox="1"/>
          <p:nvPr/>
        </p:nvSpPr>
        <p:spPr>
          <a:xfrm>
            <a:off x="838200" y="2431634"/>
            <a:ext cx="3840480" cy="1569660"/>
          </a:xfrm>
          <a:prstGeom prst="rect">
            <a:avLst/>
          </a:prstGeom>
          <a:noFill/>
        </p:spPr>
        <p:txBody>
          <a:bodyPr wrap="square" rtlCol="0">
            <a:spAutoFit/>
          </a:bodyPr>
          <a:lstStyle/>
          <a:p>
            <a:pPr marL="285750" indent="-285750">
              <a:buFont typeface="Arial" panose="020B0604020202020204" pitchFamily="34" charset="0"/>
              <a:buChar char="•"/>
            </a:pPr>
            <a:r>
              <a:rPr lang="en-US" sz="3200" b="1" dirty="0"/>
              <a:t>Anchor the curve at a calibrated “index” excess, </a:t>
            </a:r>
            <a:r>
              <a:rPr lang="en-US" sz="3200" b="1" dirty="0" err="1"/>
              <a:t>tc</a:t>
            </a:r>
            <a:r>
              <a:rPr lang="en-US" sz="3200" b="1" dirty="0"/>
              <a:t>, and R</a:t>
            </a:r>
          </a:p>
        </p:txBody>
      </p:sp>
    </p:spTree>
    <p:extLst>
      <p:ext uri="{BB962C8B-B14F-4D97-AF65-F5344CB8AC3E}">
        <p14:creationId xmlns:p14="http://schemas.microsoft.com/office/powerpoint/2010/main" val="410056819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F46514-CC81-78DA-D9AD-7A2AD0E94F05}"/>
              </a:ext>
            </a:extLst>
          </p:cNvPr>
          <p:cNvSpPr>
            <a:spLocks noGrp="1"/>
          </p:cNvSpPr>
          <p:nvPr>
            <p:ph type="title"/>
          </p:nvPr>
        </p:nvSpPr>
        <p:spPr/>
        <p:txBody>
          <a:bodyPr/>
          <a:lstStyle/>
          <a:p>
            <a:r>
              <a:rPr lang="en-US" dirty="0"/>
              <a:t>Variable-Parameter Clark</a:t>
            </a:r>
          </a:p>
        </p:txBody>
      </p:sp>
      <p:sp>
        <p:nvSpPr>
          <p:cNvPr id="3" name="Content Placeholder 2">
            <a:extLst>
              <a:ext uri="{FF2B5EF4-FFF2-40B4-BE49-F238E27FC236}">
                <a16:creationId xmlns:a16="http://schemas.microsoft.com/office/drawing/2014/main" id="{B33DA9D7-C2C8-6145-3B42-8DAE650452C7}"/>
              </a:ext>
            </a:extLst>
          </p:cNvPr>
          <p:cNvSpPr>
            <a:spLocks noGrp="1"/>
          </p:cNvSpPr>
          <p:nvPr>
            <p:ph idx="1"/>
          </p:nvPr>
        </p:nvSpPr>
        <p:spPr>
          <a:xfrm>
            <a:off x="838199" y="1825625"/>
            <a:ext cx="5900225" cy="4351338"/>
          </a:xfrm>
        </p:spPr>
        <p:txBody>
          <a:bodyPr/>
          <a:lstStyle/>
          <a:p>
            <a:r>
              <a:rPr lang="en-US" dirty="0"/>
              <a:t>Derive response from</a:t>
            </a:r>
            <a:br>
              <a:rPr lang="en-US" dirty="0"/>
            </a:br>
            <a:r>
              <a:rPr lang="en-US" dirty="0"/>
              <a:t>2D HEC-RAS</a:t>
            </a:r>
          </a:p>
          <a:p>
            <a:r>
              <a:rPr lang="en-US" dirty="0"/>
              <a:t>Tutorials available</a:t>
            </a:r>
          </a:p>
          <a:p>
            <a:pPr lvl="1"/>
            <a:r>
              <a:rPr lang="en-US" dirty="0"/>
              <a:t>“</a:t>
            </a:r>
            <a:r>
              <a:rPr lang="en-US" b="1" dirty="0"/>
              <a:t>Creating Variable Clark Transform Method Parameters using the 2D Diffusion Wave Transform Method”</a:t>
            </a:r>
          </a:p>
          <a:p>
            <a:pPr lvl="1"/>
            <a:r>
              <a:rPr lang="en-US" dirty="0"/>
              <a:t>“</a:t>
            </a:r>
            <a:r>
              <a:rPr lang="en-US" b="1" dirty="0"/>
              <a:t>Applying the Variable Clark Unit Hydrograph Method</a:t>
            </a:r>
            <a:r>
              <a:rPr lang="en-US" dirty="0"/>
              <a:t>”</a:t>
            </a:r>
            <a:endParaRPr lang="en-US" b="1" dirty="0"/>
          </a:p>
        </p:txBody>
      </p:sp>
      <p:pic>
        <p:nvPicPr>
          <p:cNvPr id="8" name="Picture 7" descr="A screen shot of a graph&#10;&#10;Description automatically generated">
            <a:extLst>
              <a:ext uri="{FF2B5EF4-FFF2-40B4-BE49-F238E27FC236}">
                <a16:creationId xmlns:a16="http://schemas.microsoft.com/office/drawing/2014/main" id="{7B76E1AF-DBD3-4B2C-D0BB-3F4A964B26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83082" y="1611001"/>
            <a:ext cx="4995093" cy="4565962"/>
          </a:xfrm>
          <a:prstGeom prst="rect">
            <a:avLst/>
          </a:prstGeom>
        </p:spPr>
      </p:pic>
    </p:spTree>
    <p:extLst>
      <p:ext uri="{BB962C8B-B14F-4D97-AF65-F5344CB8AC3E}">
        <p14:creationId xmlns:p14="http://schemas.microsoft.com/office/powerpoint/2010/main" val="162924247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7C0458-8476-CA27-9019-0C8BA0208F9F}"/>
              </a:ext>
            </a:extLst>
          </p:cNvPr>
          <p:cNvSpPr>
            <a:spLocks noGrp="1"/>
          </p:cNvSpPr>
          <p:nvPr>
            <p:ph type="title"/>
          </p:nvPr>
        </p:nvSpPr>
        <p:spPr/>
        <p:txBody>
          <a:bodyPr/>
          <a:lstStyle/>
          <a:p>
            <a:r>
              <a:rPr lang="en-US" dirty="0"/>
              <a:t>Other Synthetic UH</a:t>
            </a:r>
          </a:p>
        </p:txBody>
      </p:sp>
      <p:sp>
        <p:nvSpPr>
          <p:cNvPr id="3" name="Content Placeholder 2">
            <a:extLst>
              <a:ext uri="{FF2B5EF4-FFF2-40B4-BE49-F238E27FC236}">
                <a16:creationId xmlns:a16="http://schemas.microsoft.com/office/drawing/2014/main" id="{54E8CF79-55DC-8F3B-CF17-16442C8D3621}"/>
              </a:ext>
            </a:extLst>
          </p:cNvPr>
          <p:cNvSpPr>
            <a:spLocks noGrp="1"/>
          </p:cNvSpPr>
          <p:nvPr>
            <p:ph idx="1"/>
          </p:nvPr>
        </p:nvSpPr>
        <p:spPr/>
        <p:txBody>
          <a:bodyPr/>
          <a:lstStyle/>
          <a:p>
            <a:r>
              <a:rPr lang="en-US" dirty="0"/>
              <a:t>SCS Unit Hydrograph</a:t>
            </a:r>
          </a:p>
          <a:p>
            <a:r>
              <a:rPr lang="en-US" dirty="0"/>
              <a:t>Snyder Unit Hydrograph</a:t>
            </a:r>
          </a:p>
          <a:p>
            <a:endParaRPr lang="en-US" dirty="0"/>
          </a:p>
          <a:p>
            <a:r>
              <a:rPr lang="en-US" dirty="0"/>
              <a:t>Consider using Clark instead</a:t>
            </a:r>
          </a:p>
        </p:txBody>
      </p:sp>
    </p:spTree>
    <p:extLst>
      <p:ext uri="{BB962C8B-B14F-4D97-AF65-F5344CB8AC3E}">
        <p14:creationId xmlns:p14="http://schemas.microsoft.com/office/powerpoint/2010/main" val="195433925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5B2B3D-1E4D-46B1-8C97-CAE3C341AB42}"/>
              </a:ext>
            </a:extLst>
          </p:cNvPr>
          <p:cNvSpPr>
            <a:spLocks noGrp="1"/>
          </p:cNvSpPr>
          <p:nvPr>
            <p:ph type="title"/>
          </p:nvPr>
        </p:nvSpPr>
        <p:spPr/>
        <p:txBody>
          <a:bodyPr/>
          <a:lstStyle/>
          <a:p>
            <a:r>
              <a:rPr lang="en-US" dirty="0"/>
              <a:t>SCS </a:t>
            </a:r>
          </a:p>
        </p:txBody>
      </p:sp>
      <p:sp>
        <p:nvSpPr>
          <p:cNvPr id="3" name="Content Placeholder 2">
            <a:extLst>
              <a:ext uri="{FF2B5EF4-FFF2-40B4-BE49-F238E27FC236}">
                <a16:creationId xmlns:a16="http://schemas.microsoft.com/office/drawing/2014/main" id="{5DB235E5-80AF-44E1-80A6-4C183B04D1F2}"/>
              </a:ext>
            </a:extLst>
          </p:cNvPr>
          <p:cNvSpPr>
            <a:spLocks noGrp="1"/>
          </p:cNvSpPr>
          <p:nvPr>
            <p:ph idx="1"/>
          </p:nvPr>
        </p:nvSpPr>
        <p:spPr/>
        <p:txBody>
          <a:bodyPr/>
          <a:lstStyle/>
          <a:p>
            <a:r>
              <a:rPr lang="en-US" dirty="0"/>
              <a:t>The Soil Conservation Service (SCS) Unit Hydrograph is based on a </a:t>
            </a:r>
            <a:r>
              <a:rPr lang="en-US" b="1" dirty="0"/>
              <a:t>dimensionless unit hydrograph </a:t>
            </a:r>
          </a:p>
          <a:p>
            <a:r>
              <a:rPr lang="en-US" dirty="0"/>
              <a:t>Developed from average of UHs derived from gaged rainfall and runoff for a large number of </a:t>
            </a:r>
            <a:r>
              <a:rPr lang="en-US" b="1" dirty="0"/>
              <a:t>small agricultural watersheds</a:t>
            </a:r>
            <a:r>
              <a:rPr lang="en-US" dirty="0"/>
              <a:t> throughout the US</a:t>
            </a:r>
          </a:p>
          <a:p>
            <a:r>
              <a:rPr lang="en-US" dirty="0"/>
              <a:t>Ordinates of dimensionless unit hydrograph are relative to </a:t>
            </a:r>
            <a:r>
              <a:rPr lang="en-US" b="1" dirty="0"/>
              <a:t>peak flow</a:t>
            </a:r>
            <a:r>
              <a:rPr lang="en-US" dirty="0"/>
              <a:t>, Q</a:t>
            </a:r>
            <a:r>
              <a:rPr lang="en-US" baseline="-25000" dirty="0"/>
              <a:t>P,</a:t>
            </a:r>
            <a:r>
              <a:rPr lang="en-US" dirty="0"/>
              <a:t> and </a:t>
            </a:r>
            <a:r>
              <a:rPr lang="en-US" b="1" dirty="0"/>
              <a:t>time of rise</a:t>
            </a:r>
            <a:r>
              <a:rPr lang="en-US" dirty="0"/>
              <a:t>, T</a:t>
            </a:r>
            <a:r>
              <a:rPr lang="en-US" baseline="-25000" dirty="0"/>
              <a:t>R</a:t>
            </a:r>
            <a:r>
              <a:rPr lang="en-US" dirty="0"/>
              <a:t>.</a:t>
            </a:r>
          </a:p>
          <a:p>
            <a:endParaRPr lang="en-US" dirty="0"/>
          </a:p>
        </p:txBody>
      </p:sp>
    </p:spTree>
    <p:extLst>
      <p:ext uri="{BB962C8B-B14F-4D97-AF65-F5344CB8AC3E}">
        <p14:creationId xmlns:p14="http://schemas.microsoft.com/office/powerpoint/2010/main" val="134878652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D711DD05-D714-548B-1D65-DCE0AF9069C1}"/>
              </a:ext>
            </a:extLst>
          </p:cNvPr>
          <p:cNvSpPr/>
          <p:nvPr/>
        </p:nvSpPr>
        <p:spPr>
          <a:xfrm>
            <a:off x="2128837" y="1553492"/>
            <a:ext cx="7934325" cy="4935176"/>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normAutofit/>
          </a:bodyPr>
          <a:lstStyle/>
          <a:p>
            <a:r>
              <a:rPr lang="en-US" dirty="0"/>
              <a:t>SCS UH – Illustrated</a:t>
            </a: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11143" y="1648080"/>
            <a:ext cx="7758295" cy="4774335"/>
          </a:xfrm>
          <a:prstGeom prst="rect">
            <a:avLst/>
          </a:prstGeom>
        </p:spPr>
      </p:pic>
      <p:sp>
        <p:nvSpPr>
          <p:cNvPr id="10" name="TextBox 9"/>
          <p:cNvSpPr txBox="1"/>
          <p:nvPr/>
        </p:nvSpPr>
        <p:spPr>
          <a:xfrm>
            <a:off x="5127137" y="6488668"/>
            <a:ext cx="2428870" cy="369332"/>
          </a:xfrm>
          <a:prstGeom prst="rect">
            <a:avLst/>
          </a:prstGeom>
          <a:noFill/>
        </p:spPr>
        <p:txBody>
          <a:bodyPr wrap="none" rtlCol="0">
            <a:spAutoFit/>
          </a:bodyPr>
          <a:lstStyle/>
          <a:p>
            <a:r>
              <a:rPr lang="en-US" dirty="0"/>
              <a:t>Source: NRCS (2007)</a:t>
            </a:r>
          </a:p>
        </p:txBody>
      </p:sp>
      <p:sp>
        <p:nvSpPr>
          <p:cNvPr id="3" name="Rectangle 2">
            <a:extLst>
              <a:ext uri="{FF2B5EF4-FFF2-40B4-BE49-F238E27FC236}">
                <a16:creationId xmlns:a16="http://schemas.microsoft.com/office/drawing/2014/main" id="{84F4D3A6-E6B3-4F9A-9901-C9FA780761BE}"/>
              </a:ext>
            </a:extLst>
          </p:cNvPr>
          <p:cNvSpPr/>
          <p:nvPr/>
        </p:nvSpPr>
        <p:spPr>
          <a:xfrm>
            <a:off x="6634650" y="3453912"/>
            <a:ext cx="476739" cy="437661"/>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BD945D9B-BC6B-459F-AEAD-8672717E94C5}"/>
              </a:ext>
            </a:extLst>
          </p:cNvPr>
          <p:cNvSpPr/>
          <p:nvPr/>
        </p:nvSpPr>
        <p:spPr>
          <a:xfrm>
            <a:off x="2664436" y="5698209"/>
            <a:ext cx="1438030" cy="355599"/>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a:extLst>
              <a:ext uri="{FF2B5EF4-FFF2-40B4-BE49-F238E27FC236}">
                <a16:creationId xmlns:a16="http://schemas.microsoft.com/office/drawing/2014/main" id="{FC0CEC8B-C323-498F-8A18-BE6B2F42D441}"/>
              </a:ext>
            </a:extLst>
          </p:cNvPr>
          <p:cNvSpPr/>
          <p:nvPr/>
        </p:nvSpPr>
        <p:spPr>
          <a:xfrm>
            <a:off x="4102466" y="2133112"/>
            <a:ext cx="2454031" cy="3552093"/>
          </a:xfrm>
          <a:prstGeom prst="rtTriangl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ight Triangle 10">
            <a:extLst>
              <a:ext uri="{FF2B5EF4-FFF2-40B4-BE49-F238E27FC236}">
                <a16:creationId xmlns:a16="http://schemas.microsoft.com/office/drawing/2014/main" id="{9BB82A90-3CFB-42E9-BABC-176B97499748}"/>
              </a:ext>
            </a:extLst>
          </p:cNvPr>
          <p:cNvSpPr/>
          <p:nvPr/>
        </p:nvSpPr>
        <p:spPr>
          <a:xfrm rot="16200000">
            <a:off x="1642574" y="3225311"/>
            <a:ext cx="3552092" cy="1367693"/>
          </a:xfrm>
          <a:prstGeom prst="rtTriangle">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en-US" dirty="0"/>
          </a:p>
        </p:txBody>
      </p:sp>
      <p:sp>
        <p:nvSpPr>
          <p:cNvPr id="12" name="TextBox 11">
            <a:extLst>
              <a:ext uri="{FF2B5EF4-FFF2-40B4-BE49-F238E27FC236}">
                <a16:creationId xmlns:a16="http://schemas.microsoft.com/office/drawing/2014/main" id="{D4C05930-20A5-4313-91EF-1D51926137BA}"/>
              </a:ext>
            </a:extLst>
          </p:cNvPr>
          <p:cNvSpPr txBox="1"/>
          <p:nvPr/>
        </p:nvSpPr>
        <p:spPr>
          <a:xfrm>
            <a:off x="3265772" y="4313604"/>
            <a:ext cx="758541" cy="369332"/>
          </a:xfrm>
          <a:prstGeom prst="rect">
            <a:avLst/>
          </a:prstGeom>
          <a:noFill/>
        </p:spPr>
        <p:txBody>
          <a:bodyPr wrap="none" rtlCol="0">
            <a:spAutoFit/>
          </a:bodyPr>
          <a:lstStyle/>
          <a:p>
            <a:r>
              <a:rPr lang="en-US" dirty="0"/>
              <a:t>37.5%</a:t>
            </a:r>
          </a:p>
        </p:txBody>
      </p:sp>
      <p:sp>
        <p:nvSpPr>
          <p:cNvPr id="13" name="TextBox 12">
            <a:extLst>
              <a:ext uri="{FF2B5EF4-FFF2-40B4-BE49-F238E27FC236}">
                <a16:creationId xmlns:a16="http://schemas.microsoft.com/office/drawing/2014/main" id="{A9D190A9-142C-4C14-8B43-75444D97CF37}"/>
              </a:ext>
            </a:extLst>
          </p:cNvPr>
          <p:cNvSpPr txBox="1"/>
          <p:nvPr/>
        </p:nvSpPr>
        <p:spPr>
          <a:xfrm>
            <a:off x="4446333" y="4313604"/>
            <a:ext cx="758541" cy="369332"/>
          </a:xfrm>
          <a:prstGeom prst="rect">
            <a:avLst/>
          </a:prstGeom>
          <a:noFill/>
        </p:spPr>
        <p:txBody>
          <a:bodyPr wrap="none" rtlCol="0">
            <a:spAutoFit/>
          </a:bodyPr>
          <a:lstStyle/>
          <a:p>
            <a:r>
              <a:rPr lang="en-US" dirty="0"/>
              <a:t>62.5%</a:t>
            </a:r>
          </a:p>
        </p:txBody>
      </p:sp>
      <p:sp>
        <p:nvSpPr>
          <p:cNvPr id="15" name="Freeform: Shape 14">
            <a:extLst>
              <a:ext uri="{FF2B5EF4-FFF2-40B4-BE49-F238E27FC236}">
                <a16:creationId xmlns:a16="http://schemas.microsoft.com/office/drawing/2014/main" id="{40D3A0E0-2564-4F6B-BE7C-F819E3A77167}"/>
              </a:ext>
            </a:extLst>
          </p:cNvPr>
          <p:cNvSpPr/>
          <p:nvPr/>
        </p:nvSpPr>
        <p:spPr>
          <a:xfrm>
            <a:off x="2708008" y="2069449"/>
            <a:ext cx="6732573" cy="3613576"/>
          </a:xfrm>
          <a:custGeom>
            <a:avLst/>
            <a:gdLst>
              <a:gd name="connsiteX0" fmla="*/ 0 w 6732573"/>
              <a:gd name="connsiteY0" fmla="*/ 3597392 h 3613576"/>
              <a:gd name="connsiteX1" fmla="*/ 663546 w 6732573"/>
              <a:gd name="connsiteY1" fmla="*/ 1898065 h 3613576"/>
              <a:gd name="connsiteX2" fmla="*/ 938676 w 6732573"/>
              <a:gd name="connsiteY2" fmla="*/ 894652 h 3613576"/>
              <a:gd name="connsiteX3" fmla="*/ 1149069 w 6732573"/>
              <a:gd name="connsiteY3" fmla="*/ 214921 h 3613576"/>
              <a:gd name="connsiteX4" fmla="*/ 1335185 w 6732573"/>
              <a:gd name="connsiteY4" fmla="*/ 12620 h 3613576"/>
              <a:gd name="connsiteX5" fmla="*/ 1561762 w 6732573"/>
              <a:gd name="connsiteY5" fmla="*/ 53081 h 3613576"/>
              <a:gd name="connsiteX6" fmla="*/ 1764063 w 6732573"/>
              <a:gd name="connsiteY6" fmla="*/ 312026 h 3613576"/>
              <a:gd name="connsiteX7" fmla="*/ 2079653 w 6732573"/>
              <a:gd name="connsiteY7" fmla="*/ 1056493 h 3613576"/>
              <a:gd name="connsiteX8" fmla="*/ 2508531 w 6732573"/>
              <a:gd name="connsiteY8" fmla="*/ 2116550 h 3613576"/>
              <a:gd name="connsiteX9" fmla="*/ 3010237 w 6732573"/>
              <a:gd name="connsiteY9" fmla="*/ 2796281 h 3613576"/>
              <a:gd name="connsiteX10" fmla="*/ 3374378 w 6732573"/>
              <a:gd name="connsiteY10" fmla="*/ 3071410 h 3613576"/>
              <a:gd name="connsiteX11" fmla="*/ 3787072 w 6732573"/>
              <a:gd name="connsiteY11" fmla="*/ 3281803 h 3613576"/>
              <a:gd name="connsiteX12" fmla="*/ 4547723 w 6732573"/>
              <a:gd name="connsiteY12" fmla="*/ 3516472 h 3613576"/>
              <a:gd name="connsiteX13" fmla="*/ 5251731 w 6732573"/>
              <a:gd name="connsiteY13" fmla="*/ 3565024 h 3613576"/>
              <a:gd name="connsiteX14" fmla="*/ 6732573 w 6732573"/>
              <a:gd name="connsiteY14" fmla="*/ 3613576 h 36135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6732573" h="3613576">
                <a:moveTo>
                  <a:pt x="0" y="3597392"/>
                </a:moveTo>
                <a:cubicBezTo>
                  <a:pt x="253550" y="2972957"/>
                  <a:pt x="507100" y="2348522"/>
                  <a:pt x="663546" y="1898065"/>
                </a:cubicBezTo>
                <a:cubicBezTo>
                  <a:pt x="819992" y="1447608"/>
                  <a:pt x="857756" y="1175176"/>
                  <a:pt x="938676" y="894652"/>
                </a:cubicBezTo>
                <a:cubicBezTo>
                  <a:pt x="1019597" y="614128"/>
                  <a:pt x="1082984" y="361926"/>
                  <a:pt x="1149069" y="214921"/>
                </a:cubicBezTo>
                <a:cubicBezTo>
                  <a:pt x="1215154" y="67916"/>
                  <a:pt x="1266403" y="39593"/>
                  <a:pt x="1335185" y="12620"/>
                </a:cubicBezTo>
                <a:cubicBezTo>
                  <a:pt x="1403967" y="-14353"/>
                  <a:pt x="1490282" y="3180"/>
                  <a:pt x="1561762" y="53081"/>
                </a:cubicBezTo>
                <a:cubicBezTo>
                  <a:pt x="1633242" y="102982"/>
                  <a:pt x="1677748" y="144791"/>
                  <a:pt x="1764063" y="312026"/>
                </a:cubicBezTo>
                <a:cubicBezTo>
                  <a:pt x="1850378" y="479261"/>
                  <a:pt x="1955575" y="755739"/>
                  <a:pt x="2079653" y="1056493"/>
                </a:cubicBezTo>
                <a:cubicBezTo>
                  <a:pt x="2203731" y="1357247"/>
                  <a:pt x="2353434" y="1826586"/>
                  <a:pt x="2508531" y="2116550"/>
                </a:cubicBezTo>
                <a:cubicBezTo>
                  <a:pt x="2663628" y="2406514"/>
                  <a:pt x="2865929" y="2637138"/>
                  <a:pt x="3010237" y="2796281"/>
                </a:cubicBezTo>
                <a:cubicBezTo>
                  <a:pt x="3154545" y="2955424"/>
                  <a:pt x="3244906" y="2990490"/>
                  <a:pt x="3374378" y="3071410"/>
                </a:cubicBezTo>
                <a:cubicBezTo>
                  <a:pt x="3503850" y="3152330"/>
                  <a:pt x="3591515" y="3207626"/>
                  <a:pt x="3787072" y="3281803"/>
                </a:cubicBezTo>
                <a:cubicBezTo>
                  <a:pt x="3982629" y="3355980"/>
                  <a:pt x="4303613" y="3469269"/>
                  <a:pt x="4547723" y="3516472"/>
                </a:cubicBezTo>
                <a:cubicBezTo>
                  <a:pt x="4791833" y="3563675"/>
                  <a:pt x="4887589" y="3548840"/>
                  <a:pt x="5251731" y="3565024"/>
                </a:cubicBezTo>
                <a:cubicBezTo>
                  <a:pt x="5615873" y="3581208"/>
                  <a:pt x="6174223" y="3597392"/>
                  <a:pt x="6732573" y="3613576"/>
                </a:cubicBezTo>
              </a:path>
            </a:pathLst>
          </a:custGeom>
          <a:noFill/>
          <a:ln w="38100">
            <a:solidFill>
              <a:srgbClr val="FF0000"/>
            </a:solidFill>
          </a:ln>
          <a:effectLst>
            <a:glow rad="139700">
              <a:schemeClr val="accent3">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519349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a:extLst>
              <a:ext uri="{FF2B5EF4-FFF2-40B4-BE49-F238E27FC236}">
                <a16:creationId xmlns:a16="http://schemas.microsoft.com/office/drawing/2014/main" id="{91E472FF-943C-4FAC-A271-27B46A273E07}"/>
              </a:ext>
            </a:extLst>
          </p:cNvPr>
          <p:cNvPicPr>
            <a:picLocks noGrp="1" noChangeAspect="1"/>
          </p:cNvPicPr>
          <p:nvPr>
            <p:ph idx="1"/>
          </p:nvPr>
        </p:nvPicPr>
        <p:blipFill>
          <a:blip r:embed="rId3"/>
          <a:stretch>
            <a:fillRect/>
          </a:stretch>
        </p:blipFill>
        <p:spPr>
          <a:xfrm>
            <a:off x="1981200" y="935916"/>
            <a:ext cx="8229600" cy="4986169"/>
          </a:xfrm>
          <a:prstGeom prst="rect">
            <a:avLst/>
          </a:prstGeom>
        </p:spPr>
      </p:pic>
      <p:sp>
        <p:nvSpPr>
          <p:cNvPr id="7" name="TextBox 6">
            <a:extLst>
              <a:ext uri="{FF2B5EF4-FFF2-40B4-BE49-F238E27FC236}">
                <a16:creationId xmlns:a16="http://schemas.microsoft.com/office/drawing/2014/main" id="{2FFE69E5-E704-B30D-28EF-9419AAA52185}"/>
              </a:ext>
            </a:extLst>
          </p:cNvPr>
          <p:cNvSpPr txBox="1"/>
          <p:nvPr/>
        </p:nvSpPr>
        <p:spPr>
          <a:xfrm>
            <a:off x="1981200" y="5922084"/>
            <a:ext cx="4164038" cy="369332"/>
          </a:xfrm>
          <a:prstGeom prst="rect">
            <a:avLst/>
          </a:prstGeom>
          <a:noFill/>
        </p:spPr>
        <p:txBody>
          <a:bodyPr wrap="square" rtlCol="0">
            <a:spAutoFit/>
          </a:bodyPr>
          <a:lstStyle/>
          <a:p>
            <a:r>
              <a:rPr lang="en-US" dirty="0">
                <a:latin typeface="Lato" panose="020F0502020204030203" pitchFamily="34" charset="0"/>
              </a:rPr>
              <a:t>Adapted from Winkler et al. (2008)</a:t>
            </a:r>
          </a:p>
        </p:txBody>
      </p:sp>
      <p:sp>
        <p:nvSpPr>
          <p:cNvPr id="8" name="Rectangle 7">
            <a:extLst>
              <a:ext uri="{FF2B5EF4-FFF2-40B4-BE49-F238E27FC236}">
                <a16:creationId xmlns:a16="http://schemas.microsoft.com/office/drawing/2014/main" id="{4F6E3F1C-5C9C-A835-66EF-53F46417AAC9}"/>
              </a:ext>
            </a:extLst>
          </p:cNvPr>
          <p:cNvSpPr/>
          <p:nvPr/>
        </p:nvSpPr>
        <p:spPr>
          <a:xfrm>
            <a:off x="7526215" y="3291840"/>
            <a:ext cx="1287194" cy="984738"/>
          </a:xfrm>
          <a:prstGeom prst="rect">
            <a:avLst/>
          </a:prstGeom>
          <a:noFill/>
          <a:ln w="76200">
            <a:solidFill>
              <a:srgbClr val="A60F2D"/>
            </a:solidFill>
          </a:ln>
          <a:effectLst>
            <a:outerShdw blurRad="50800" dist="38100" dir="5400000" algn="t"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7959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a:extLst>
              <a:ext uri="{FF2B5EF4-FFF2-40B4-BE49-F238E27FC236}">
                <a16:creationId xmlns:a16="http://schemas.microsoft.com/office/drawing/2014/main" id="{8B4E163A-4A93-46CF-BBA6-953A5E08308E}"/>
              </a:ext>
            </a:extLst>
          </p:cNvPr>
          <p:cNvPicPr>
            <a:picLocks noGrp="1" noChangeAspect="1"/>
          </p:cNvPicPr>
          <p:nvPr>
            <p:ph idx="1"/>
          </p:nvPr>
        </p:nvPicPr>
        <p:blipFill rotWithShape="1">
          <a:blip r:embed="rId3"/>
          <a:srcRect r="4484"/>
          <a:stretch/>
        </p:blipFill>
        <p:spPr>
          <a:xfrm>
            <a:off x="5145903" y="1771883"/>
            <a:ext cx="6893697" cy="3955093"/>
          </a:xfrm>
          <a:prstGeom prst="rect">
            <a:avLst/>
          </a:prstGeom>
        </p:spPr>
      </p:pic>
      <p:sp>
        <p:nvSpPr>
          <p:cNvPr id="5" name="TextBox 4">
            <a:extLst>
              <a:ext uri="{FF2B5EF4-FFF2-40B4-BE49-F238E27FC236}">
                <a16:creationId xmlns:a16="http://schemas.microsoft.com/office/drawing/2014/main" id="{43DFF071-7D15-4270-86AA-BC60B36A4111}"/>
              </a:ext>
            </a:extLst>
          </p:cNvPr>
          <p:cNvSpPr txBox="1"/>
          <p:nvPr/>
        </p:nvSpPr>
        <p:spPr>
          <a:xfrm>
            <a:off x="8754564" y="2584396"/>
            <a:ext cx="2779607" cy="369332"/>
          </a:xfrm>
          <a:prstGeom prst="rect">
            <a:avLst/>
          </a:prstGeom>
          <a:noFill/>
        </p:spPr>
        <p:txBody>
          <a:bodyPr wrap="none" rtlCol="0">
            <a:spAutoFit/>
          </a:bodyPr>
          <a:lstStyle/>
          <a:p>
            <a:r>
              <a:rPr lang="en-US" dirty="0" err="1"/>
              <a:t>Welle</a:t>
            </a:r>
            <a:r>
              <a:rPr lang="en-US" dirty="0"/>
              <a:t> &amp; Woodward, 1989</a:t>
            </a:r>
          </a:p>
        </p:txBody>
      </p:sp>
      <p:pic>
        <p:nvPicPr>
          <p:cNvPr id="3" name="Picture 2">
            <a:extLst>
              <a:ext uri="{FF2B5EF4-FFF2-40B4-BE49-F238E27FC236}">
                <a16:creationId xmlns:a16="http://schemas.microsoft.com/office/drawing/2014/main" id="{9ACB97E8-2725-49CA-9B7C-763EBBC4B675}"/>
              </a:ext>
            </a:extLst>
          </p:cNvPr>
          <p:cNvPicPr>
            <a:picLocks noChangeAspect="1"/>
          </p:cNvPicPr>
          <p:nvPr/>
        </p:nvPicPr>
        <p:blipFill>
          <a:blip r:embed="rId4"/>
          <a:stretch>
            <a:fillRect/>
          </a:stretch>
        </p:blipFill>
        <p:spPr>
          <a:xfrm>
            <a:off x="235130" y="2176475"/>
            <a:ext cx="4828571" cy="3028571"/>
          </a:xfrm>
          <a:prstGeom prst="rect">
            <a:avLst/>
          </a:prstGeom>
        </p:spPr>
      </p:pic>
      <p:sp>
        <p:nvSpPr>
          <p:cNvPr id="6" name="TextBox 5">
            <a:extLst>
              <a:ext uri="{FF2B5EF4-FFF2-40B4-BE49-F238E27FC236}">
                <a16:creationId xmlns:a16="http://schemas.microsoft.com/office/drawing/2014/main" id="{A7255E31-E666-43A6-BB04-D55553E0C311}"/>
              </a:ext>
            </a:extLst>
          </p:cNvPr>
          <p:cNvSpPr txBox="1"/>
          <p:nvPr/>
        </p:nvSpPr>
        <p:spPr>
          <a:xfrm>
            <a:off x="1422401" y="5205046"/>
            <a:ext cx="2422458" cy="369332"/>
          </a:xfrm>
          <a:prstGeom prst="rect">
            <a:avLst/>
          </a:prstGeom>
          <a:noFill/>
        </p:spPr>
        <p:txBody>
          <a:bodyPr wrap="none" rtlCol="0">
            <a:spAutoFit/>
          </a:bodyPr>
          <a:lstStyle/>
          <a:p>
            <a:r>
              <a:rPr lang="en-US" dirty="0" err="1">
                <a:latin typeface="Lato" panose="020F0502020204030203" pitchFamily="34" charset="0"/>
              </a:rPr>
              <a:t>Wanielista</a:t>
            </a:r>
            <a:r>
              <a:rPr lang="en-US" dirty="0">
                <a:latin typeface="Lato" panose="020F0502020204030203" pitchFamily="34" charset="0"/>
              </a:rPr>
              <a:t>, et al. 1997</a:t>
            </a:r>
          </a:p>
        </p:txBody>
      </p:sp>
      <p:sp>
        <p:nvSpPr>
          <p:cNvPr id="7" name="Freeform: Shape 6">
            <a:extLst>
              <a:ext uri="{FF2B5EF4-FFF2-40B4-BE49-F238E27FC236}">
                <a16:creationId xmlns:a16="http://schemas.microsoft.com/office/drawing/2014/main" id="{BEA6307B-84D2-4AC6-9C4A-46CB150EC4E5}"/>
              </a:ext>
            </a:extLst>
          </p:cNvPr>
          <p:cNvSpPr/>
          <p:nvPr/>
        </p:nvSpPr>
        <p:spPr>
          <a:xfrm>
            <a:off x="6085211" y="1904663"/>
            <a:ext cx="5097982" cy="3209503"/>
          </a:xfrm>
          <a:custGeom>
            <a:avLst/>
            <a:gdLst>
              <a:gd name="connsiteX0" fmla="*/ 0 w 5097982"/>
              <a:gd name="connsiteY0" fmla="*/ 3201411 h 3209503"/>
              <a:gd name="connsiteX1" fmla="*/ 169932 w 5097982"/>
              <a:gd name="connsiteY1" fmla="*/ 2594509 h 3209503"/>
              <a:gd name="connsiteX2" fmla="*/ 242761 w 5097982"/>
              <a:gd name="connsiteY2" fmla="*/ 1744845 h 3209503"/>
              <a:gd name="connsiteX3" fmla="*/ 525982 w 5097982"/>
              <a:gd name="connsiteY3" fmla="*/ 312555 h 3209503"/>
              <a:gd name="connsiteX4" fmla="*/ 606902 w 5097982"/>
              <a:gd name="connsiteY4" fmla="*/ 13149 h 3209503"/>
              <a:gd name="connsiteX5" fmla="*/ 898216 w 5097982"/>
              <a:gd name="connsiteY5" fmla="*/ 571500 h 3209503"/>
              <a:gd name="connsiteX6" fmla="*/ 1003412 w 5097982"/>
              <a:gd name="connsiteY6" fmla="*/ 870905 h 3209503"/>
              <a:gd name="connsiteX7" fmla="*/ 1391830 w 5097982"/>
              <a:gd name="connsiteY7" fmla="*/ 1550636 h 3209503"/>
              <a:gd name="connsiteX8" fmla="*/ 1861168 w 5097982"/>
              <a:gd name="connsiteY8" fmla="*/ 2117079 h 3209503"/>
              <a:gd name="connsiteX9" fmla="*/ 2306230 w 5097982"/>
              <a:gd name="connsiteY9" fmla="*/ 2505496 h 3209503"/>
              <a:gd name="connsiteX10" fmla="*/ 2953593 w 5097982"/>
              <a:gd name="connsiteY10" fmla="*/ 2829178 h 3209503"/>
              <a:gd name="connsiteX11" fmla="*/ 3859901 w 5097982"/>
              <a:gd name="connsiteY11" fmla="*/ 3080031 h 3209503"/>
              <a:gd name="connsiteX12" fmla="*/ 5097982 w 5097982"/>
              <a:gd name="connsiteY12" fmla="*/ 3209503 h 3209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5097982" h="3209503">
                <a:moveTo>
                  <a:pt x="0" y="3201411"/>
                </a:moveTo>
                <a:cubicBezTo>
                  <a:pt x="64736" y="3019340"/>
                  <a:pt x="129472" y="2837270"/>
                  <a:pt x="169932" y="2594509"/>
                </a:cubicBezTo>
                <a:cubicBezTo>
                  <a:pt x="210392" y="2351748"/>
                  <a:pt x="183419" y="2125171"/>
                  <a:pt x="242761" y="1744845"/>
                </a:cubicBezTo>
                <a:cubicBezTo>
                  <a:pt x="302103" y="1364519"/>
                  <a:pt x="465292" y="601171"/>
                  <a:pt x="525982" y="312555"/>
                </a:cubicBezTo>
                <a:cubicBezTo>
                  <a:pt x="586672" y="23939"/>
                  <a:pt x="544863" y="-30008"/>
                  <a:pt x="606902" y="13149"/>
                </a:cubicBezTo>
                <a:cubicBezTo>
                  <a:pt x="668941" y="56306"/>
                  <a:pt x="832131" y="428541"/>
                  <a:pt x="898216" y="571500"/>
                </a:cubicBezTo>
                <a:cubicBezTo>
                  <a:pt x="964301" y="714459"/>
                  <a:pt x="921143" y="707716"/>
                  <a:pt x="1003412" y="870905"/>
                </a:cubicBezTo>
                <a:cubicBezTo>
                  <a:pt x="1085681" y="1034094"/>
                  <a:pt x="1248871" y="1342940"/>
                  <a:pt x="1391830" y="1550636"/>
                </a:cubicBezTo>
                <a:cubicBezTo>
                  <a:pt x="1534789" y="1758332"/>
                  <a:pt x="1708768" y="1957936"/>
                  <a:pt x="1861168" y="2117079"/>
                </a:cubicBezTo>
                <a:cubicBezTo>
                  <a:pt x="2013568" y="2276222"/>
                  <a:pt x="2124159" y="2386813"/>
                  <a:pt x="2306230" y="2505496"/>
                </a:cubicBezTo>
                <a:cubicBezTo>
                  <a:pt x="2488301" y="2624179"/>
                  <a:pt x="2694648" y="2733422"/>
                  <a:pt x="2953593" y="2829178"/>
                </a:cubicBezTo>
                <a:cubicBezTo>
                  <a:pt x="3212538" y="2924934"/>
                  <a:pt x="3502503" y="3016644"/>
                  <a:pt x="3859901" y="3080031"/>
                </a:cubicBezTo>
                <a:cubicBezTo>
                  <a:pt x="4217299" y="3143418"/>
                  <a:pt x="4657640" y="3176460"/>
                  <a:pt x="5097982" y="3209503"/>
                </a:cubicBezTo>
              </a:path>
            </a:pathLst>
          </a:custGeom>
          <a:ln w="38100"/>
        </p:spPr>
        <p:style>
          <a:lnRef idx="1">
            <a:schemeClr val="accent2"/>
          </a:lnRef>
          <a:fillRef idx="0">
            <a:schemeClr val="accent2"/>
          </a:fillRef>
          <a:effectRef idx="0">
            <a:schemeClr val="accent2"/>
          </a:effectRef>
          <a:fontRef idx="minor">
            <a:schemeClr val="tx1"/>
          </a:fontRef>
        </p:style>
        <p:txBody>
          <a:bodyPr rtlCol="0" anchor="ctr"/>
          <a:lstStyle/>
          <a:p>
            <a:pPr algn="ctr"/>
            <a:endParaRPr lang="en-US"/>
          </a:p>
        </p:txBody>
      </p:sp>
      <p:sp>
        <p:nvSpPr>
          <p:cNvPr id="8" name="Rectangle 7">
            <a:extLst>
              <a:ext uri="{FF2B5EF4-FFF2-40B4-BE49-F238E27FC236}">
                <a16:creationId xmlns:a16="http://schemas.microsoft.com/office/drawing/2014/main" id="{2C0EFB70-F9C2-40C0-B959-E4D47EF1C79E}"/>
              </a:ext>
            </a:extLst>
          </p:cNvPr>
          <p:cNvSpPr/>
          <p:nvPr/>
        </p:nvSpPr>
        <p:spPr>
          <a:xfrm>
            <a:off x="2273862" y="2298138"/>
            <a:ext cx="1140977" cy="2816028"/>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15DFD608-B215-4FD9-ABEA-39C2194FC8F5}"/>
              </a:ext>
            </a:extLst>
          </p:cNvPr>
          <p:cNvSpPr txBox="1"/>
          <p:nvPr/>
        </p:nvSpPr>
        <p:spPr>
          <a:xfrm>
            <a:off x="235130" y="6193131"/>
            <a:ext cx="6585457" cy="523220"/>
          </a:xfrm>
          <a:prstGeom prst="rect">
            <a:avLst/>
          </a:prstGeom>
          <a:noFill/>
        </p:spPr>
        <p:txBody>
          <a:bodyPr wrap="none" rtlCol="0">
            <a:spAutoFit/>
          </a:bodyPr>
          <a:lstStyle/>
          <a:p>
            <a:pPr marR="0" lvl="0" algn="l" defTabSz="914400" rtl="0" eaLnBrk="1" fontAlgn="auto" latinLnBrk="0" hangingPunct="1">
              <a:lnSpc>
                <a:spcPct val="100000"/>
              </a:lnSpc>
              <a:spcBef>
                <a:spcPts val="0"/>
              </a:spcBef>
              <a:spcAft>
                <a:spcPts val="0"/>
              </a:spcAft>
              <a:buClrTx/>
              <a:buSzTx/>
              <a:tabLst/>
              <a:defRPr/>
            </a:pPr>
            <a:r>
              <a:rPr lang="en-US" sz="2800" b="1" dirty="0">
                <a:latin typeface="Lato" panose="020F0502020204030203" pitchFamily="34" charset="0"/>
              </a:rPr>
              <a:t>HEC-HMS: 13 different peaking factors  </a:t>
            </a:r>
          </a:p>
        </p:txBody>
      </p:sp>
    </p:spTree>
    <p:extLst>
      <p:ext uri="{BB962C8B-B14F-4D97-AF65-F5344CB8AC3E}">
        <p14:creationId xmlns:p14="http://schemas.microsoft.com/office/powerpoint/2010/main" val="148898173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SCS UH – Equations</a:t>
            </a:r>
          </a:p>
        </p:txBody>
      </p:sp>
      <mc:AlternateContent xmlns:mc="http://schemas.openxmlformats.org/markup-compatibility/2006">
        <mc:Choice xmlns:a14="http://schemas.microsoft.com/office/drawing/2010/main" Requires="a14">
          <p:sp>
            <p:nvSpPr>
              <p:cNvPr id="3" name="TextBox 2"/>
              <p:cNvSpPr txBox="1"/>
              <p:nvPr/>
            </p:nvSpPr>
            <p:spPr>
              <a:xfrm>
                <a:off x="6700374" y="1825372"/>
                <a:ext cx="3124200" cy="2475165"/>
              </a:xfrm>
              <a:prstGeom prst="rect">
                <a:avLst/>
              </a:prstGeom>
              <a:noFill/>
            </p:spPr>
            <p:txBody>
              <a:bodyPr wrap="square" lIns="0" tIns="0" rIns="0" bIns="0" rtlCol="0">
                <a:spAutoFit/>
              </a:bodyPr>
              <a:lstStyle/>
              <a:p>
                <a:r>
                  <a:rPr lang="en-US" sz="2000" dirty="0">
                    <a:latin typeface="Lato" panose="020F0502020204030203" pitchFamily="34" charset="0"/>
                    <a:ea typeface="Cambria Math" panose="02040503050406030204" pitchFamily="18" charset="0"/>
                  </a:rPr>
                  <a:t>Peak discharge (</a:t>
                </a:r>
                <a:r>
                  <a:rPr lang="en-US" sz="2000" dirty="0" err="1">
                    <a:latin typeface="Lato" panose="020F0502020204030203" pitchFamily="34" charset="0"/>
                    <a:ea typeface="Cambria Math" panose="02040503050406030204" pitchFamily="18" charset="0"/>
                  </a:rPr>
                  <a:t>cfs</a:t>
                </a:r>
                <a:r>
                  <a:rPr lang="en-US" sz="2000" dirty="0">
                    <a:latin typeface="Lato" panose="020F0502020204030203" pitchFamily="34" charset="0"/>
                    <a:ea typeface="Cambria Math" panose="02040503050406030204" pitchFamily="18" charset="0"/>
                  </a:rPr>
                  <a:t>):</a:t>
                </a:r>
              </a:p>
              <a:p>
                <a:endParaRPr lang="en-US" sz="2000" dirty="0">
                  <a:latin typeface="Lato" panose="020F0502020204030203" pitchFamily="34"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𝑄</m:t>
                          </m:r>
                        </m:e>
                        <m:sub>
                          <m:r>
                            <a:rPr lang="en-US" sz="2000" i="1">
                              <a:latin typeface="Cambria Math" panose="02040503050406030204" pitchFamily="18" charset="0"/>
                              <a:ea typeface="Cambria Math" panose="02040503050406030204" pitchFamily="18" charset="0"/>
                            </a:rPr>
                            <m:t>𝑃</m:t>
                          </m:r>
                        </m:sub>
                      </m:sSub>
                      <m:r>
                        <a:rPr lang="en-US" sz="2000" i="1">
                          <a:latin typeface="Cambria Math" panose="02040503050406030204" pitchFamily="18" charset="0"/>
                          <a:ea typeface="Cambria Math" panose="02040503050406030204" pitchFamily="18" charset="0"/>
                        </a:rPr>
                        <m:t>=484</m:t>
                      </m:r>
                      <m:f>
                        <m:fPr>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𝐴</m:t>
                          </m:r>
                        </m:num>
                        <m:den>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𝑇</m:t>
                              </m:r>
                            </m:e>
                            <m:sub>
                              <m:r>
                                <a:rPr lang="en-US" sz="2000" i="1">
                                  <a:latin typeface="Cambria Math" panose="02040503050406030204" pitchFamily="18" charset="0"/>
                                  <a:ea typeface="Cambria Math" panose="02040503050406030204" pitchFamily="18" charset="0"/>
                                </a:rPr>
                                <m:t>𝑃</m:t>
                              </m:r>
                            </m:sub>
                          </m:sSub>
                        </m:den>
                      </m:f>
                    </m:oMath>
                  </m:oMathPara>
                </a14:m>
                <a:endParaRPr lang="en-US" sz="2000" i="1" dirty="0">
                  <a:latin typeface="Lato" panose="020F0502020204030203" pitchFamily="34" charset="0"/>
                  <a:ea typeface="Cambria Math" panose="02040503050406030204" pitchFamily="18" charset="0"/>
                </a:endParaRPr>
              </a:p>
              <a:p>
                <a:endParaRPr lang="en-US" sz="2000" dirty="0">
                  <a:latin typeface="Lato" panose="020F0502020204030203" pitchFamily="34" charset="0"/>
                  <a:ea typeface="Cambria Math" panose="02040503050406030204" pitchFamily="18" charset="0"/>
                </a:endParaRPr>
              </a:p>
              <a:p>
                <a:r>
                  <a:rPr lang="en-US" sz="2000" dirty="0">
                    <a:latin typeface="Lato" panose="020F0502020204030203" pitchFamily="34" charset="0"/>
                    <a:ea typeface="Cambria Math" panose="02040503050406030204" pitchFamily="18" charset="0"/>
                  </a:rPr>
                  <a:t>where:</a:t>
                </a:r>
              </a:p>
              <a:p>
                <a:r>
                  <a:rPr lang="en-US" sz="2000" dirty="0">
                    <a:latin typeface="Lato" panose="020F0502020204030203" pitchFamily="34" charset="0"/>
                    <a:ea typeface="Cambria Math" panose="02040503050406030204" pitchFamily="18" charset="0"/>
                  </a:rPr>
                  <a:t>A = drainage area (mi</a:t>
                </a:r>
                <a:r>
                  <a:rPr lang="en-US" sz="2000" baseline="30000" dirty="0">
                    <a:latin typeface="Lato" panose="020F0502020204030203" pitchFamily="34" charset="0"/>
                    <a:ea typeface="Cambria Math" panose="02040503050406030204" pitchFamily="18" charset="0"/>
                  </a:rPr>
                  <a:t>2</a:t>
                </a:r>
                <a:r>
                  <a:rPr lang="en-US" sz="2000" dirty="0">
                    <a:latin typeface="Lato" panose="020F0502020204030203" pitchFamily="34" charset="0"/>
                    <a:ea typeface="Cambria Math" panose="02040503050406030204" pitchFamily="18" charset="0"/>
                  </a:rPr>
                  <a:t>)</a:t>
                </a:r>
              </a:p>
              <a:p>
                <a:endParaRPr lang="en-US" sz="2000" dirty="0">
                  <a:latin typeface="Lato" panose="020F0502020204030203" pitchFamily="34" charset="0"/>
                </a:endParaRPr>
              </a:p>
            </p:txBody>
          </p:sp>
        </mc:Choice>
        <mc:Fallback>
          <p:sp>
            <p:nvSpPr>
              <p:cNvPr id="3" name="TextBox 2"/>
              <p:cNvSpPr txBox="1">
                <a:spLocks noRot="1" noChangeAspect="1" noMove="1" noResize="1" noEditPoints="1" noAdjustHandles="1" noChangeArrowheads="1" noChangeShapeType="1" noTextEdit="1"/>
              </p:cNvSpPr>
              <p:nvPr/>
            </p:nvSpPr>
            <p:spPr>
              <a:xfrm>
                <a:off x="6700374" y="1825372"/>
                <a:ext cx="3124200" cy="2475165"/>
              </a:xfrm>
              <a:prstGeom prst="rect">
                <a:avLst/>
              </a:prstGeom>
              <a:blipFill>
                <a:blip r:embed="rId3"/>
                <a:stretch>
                  <a:fillRect l="-4873" t="-320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TextBox 5"/>
              <p:cNvSpPr txBox="1"/>
              <p:nvPr/>
            </p:nvSpPr>
            <p:spPr>
              <a:xfrm>
                <a:off x="2457169" y="1825372"/>
                <a:ext cx="2920158" cy="3038396"/>
              </a:xfrm>
              <a:prstGeom prst="rect">
                <a:avLst/>
              </a:prstGeom>
              <a:noFill/>
            </p:spPr>
            <p:txBody>
              <a:bodyPr wrap="none" lIns="0" tIns="0" rIns="0" bIns="0" rtlCol="0">
                <a:spAutoFit/>
              </a:bodyPr>
              <a:lstStyle/>
              <a:p>
                <a14:m>
                  <m:oMath xmlns:m="http://schemas.openxmlformats.org/officeDocument/2006/math">
                    <m:r>
                      <m:rPr>
                        <m:nor/>
                      </m:rPr>
                      <a:rPr lang="en-US" sz="2000" dirty="0">
                        <a:latin typeface="Lato" panose="020F0502020204030203" pitchFamily="34" charset="0"/>
                        <a:ea typeface="Cambria Math" panose="02040503050406030204" pitchFamily="18" charset="0"/>
                      </a:rPr>
                      <m:t>Time</m:t>
                    </m:r>
                    <m:r>
                      <m:rPr>
                        <m:nor/>
                      </m:rPr>
                      <a:rPr lang="en-US" sz="2000" dirty="0">
                        <a:latin typeface="Lato" panose="020F0502020204030203" pitchFamily="34" charset="0"/>
                        <a:ea typeface="Cambria Math" panose="02040503050406030204" pitchFamily="18" charset="0"/>
                      </a:rPr>
                      <m:t> </m:t>
                    </m:r>
                    <m:r>
                      <m:rPr>
                        <m:nor/>
                      </m:rPr>
                      <a:rPr lang="en-US" sz="2000" dirty="0">
                        <a:latin typeface="Lato" panose="020F0502020204030203" pitchFamily="34" charset="0"/>
                        <a:ea typeface="Cambria Math" panose="02040503050406030204" pitchFamily="18" charset="0"/>
                      </a:rPr>
                      <m:t>to</m:t>
                    </m:r>
                    <m:r>
                      <m:rPr>
                        <m:nor/>
                      </m:rPr>
                      <a:rPr lang="en-US" sz="2000" dirty="0">
                        <a:latin typeface="Lato" panose="020F0502020204030203" pitchFamily="34" charset="0"/>
                        <a:ea typeface="Cambria Math" panose="02040503050406030204" pitchFamily="18" charset="0"/>
                      </a:rPr>
                      <m:t> </m:t>
                    </m:r>
                    <m:r>
                      <m:rPr>
                        <m:nor/>
                      </m:rPr>
                      <a:rPr lang="en-US" sz="2000" dirty="0">
                        <a:latin typeface="Lato" panose="020F0502020204030203" pitchFamily="34" charset="0"/>
                        <a:ea typeface="Cambria Math" panose="02040503050406030204" pitchFamily="18" charset="0"/>
                      </a:rPr>
                      <m:t>peak</m:t>
                    </m:r>
                    <m:r>
                      <m:rPr>
                        <m:nor/>
                      </m:rPr>
                      <a:rPr lang="en-US" sz="2000" dirty="0">
                        <a:latin typeface="Lato" panose="020F0502020204030203" pitchFamily="34" charset="0"/>
                        <a:ea typeface="Cambria Math" panose="02040503050406030204" pitchFamily="18" charset="0"/>
                      </a:rPr>
                      <m:t> (</m:t>
                    </m:r>
                    <m:r>
                      <m:rPr>
                        <m:nor/>
                      </m:rPr>
                      <a:rPr lang="en-US" sz="2000" dirty="0" err="1">
                        <a:latin typeface="Lato" panose="020F0502020204030203" pitchFamily="34" charset="0"/>
                        <a:ea typeface="Cambria Math" panose="02040503050406030204" pitchFamily="18" charset="0"/>
                      </a:rPr>
                      <m:t>hr</m:t>
                    </m:r>
                    <m:r>
                      <m:rPr>
                        <m:nor/>
                      </m:rPr>
                      <a:rPr lang="en-US" sz="2000" dirty="0">
                        <a:latin typeface="Lato" panose="020F0502020204030203" pitchFamily="34" charset="0"/>
                        <a:ea typeface="Cambria Math" panose="02040503050406030204" pitchFamily="18" charset="0"/>
                      </a:rPr>
                      <m:t>)</m:t>
                    </m:r>
                  </m:oMath>
                </a14:m>
                <a:r>
                  <a:rPr lang="en-US" sz="2000" dirty="0">
                    <a:latin typeface="Lato" panose="020F0502020204030203" pitchFamily="34" charset="0"/>
                    <a:ea typeface="Cambria Math" panose="02040503050406030204" pitchFamily="18" charset="0"/>
                  </a:rPr>
                  <a:t>:</a:t>
                </a:r>
              </a:p>
              <a:p>
                <a:endParaRPr lang="en-US" sz="2000" dirty="0">
                  <a:latin typeface="Lato" panose="020F0502020204030203" pitchFamily="34"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𝑇</m:t>
                          </m:r>
                        </m:e>
                        <m:sub>
                          <m:r>
                            <a:rPr lang="en-US" sz="2000" i="1">
                              <a:latin typeface="Cambria Math" panose="02040503050406030204" pitchFamily="18" charset="0"/>
                              <a:ea typeface="Cambria Math" panose="02040503050406030204" pitchFamily="18" charset="0"/>
                            </a:rPr>
                            <m:t>𝑃</m:t>
                          </m:r>
                        </m:sub>
                      </m:sSub>
                      <m:r>
                        <a:rPr lang="en-US" sz="2000" i="1">
                          <a:latin typeface="Cambria Math" panose="02040503050406030204" pitchFamily="18" charset="0"/>
                          <a:ea typeface="Cambria Math" panose="02040503050406030204" pitchFamily="18" charset="0"/>
                        </a:rPr>
                        <m:t>=</m:t>
                      </m:r>
                      <m:f>
                        <m:fPr>
                          <m:ctrlPr>
                            <a:rPr lang="en-US" sz="2000" i="1">
                              <a:latin typeface="Cambria Math" panose="02040503050406030204" pitchFamily="18" charset="0"/>
                              <a:ea typeface="Cambria Math" panose="02040503050406030204" pitchFamily="18" charset="0"/>
                            </a:rPr>
                          </m:ctrlPr>
                        </m:fPr>
                        <m:num>
                          <m:r>
                            <a:rPr lang="el-GR" sz="2000" i="1">
                              <a:latin typeface="Cambria Math" panose="02040503050406030204" pitchFamily="18" charset="0"/>
                              <a:ea typeface="Cambria Math" panose="02040503050406030204" pitchFamily="18" charset="0"/>
                            </a:rPr>
                            <m:t>𝛥</m:t>
                          </m:r>
                          <m:r>
                            <a:rPr lang="en-US" sz="2000" i="1">
                              <a:latin typeface="Cambria Math" panose="02040503050406030204" pitchFamily="18" charset="0"/>
                              <a:ea typeface="Cambria Math" panose="02040503050406030204" pitchFamily="18" charset="0"/>
                            </a:rPr>
                            <m:t>𝐷</m:t>
                          </m:r>
                        </m:num>
                        <m:den>
                          <m:r>
                            <a:rPr lang="en-US" sz="2000" i="1">
                              <a:latin typeface="Cambria Math" panose="02040503050406030204" pitchFamily="18" charset="0"/>
                              <a:ea typeface="Cambria Math" panose="02040503050406030204" pitchFamily="18" charset="0"/>
                            </a:rPr>
                            <m:t>2</m:t>
                          </m:r>
                        </m:den>
                      </m:f>
                      <m:r>
                        <a:rPr lang="en-US" sz="2000" i="1">
                          <a:latin typeface="Cambria Math" panose="02040503050406030204" pitchFamily="18" charset="0"/>
                          <a:ea typeface="Cambria Math" panose="02040503050406030204" pitchFamily="18" charset="0"/>
                        </a:rPr>
                        <m:t>+</m:t>
                      </m:r>
                      <m:r>
                        <a:rPr lang="en-US" sz="2000" i="1">
                          <a:latin typeface="Cambria Math" panose="02040503050406030204" pitchFamily="18" charset="0"/>
                          <a:ea typeface="Cambria Math" panose="02040503050406030204" pitchFamily="18" charset="0"/>
                        </a:rPr>
                        <m:t>𝐿</m:t>
                      </m:r>
                    </m:oMath>
                  </m:oMathPara>
                </a14:m>
                <a:endParaRPr lang="en-US" sz="2000" i="1" dirty="0">
                  <a:latin typeface="Lato" panose="020F0502020204030203" pitchFamily="34" charset="0"/>
                  <a:ea typeface="Cambria Math" panose="02040503050406030204" pitchFamily="18" charset="0"/>
                </a:endParaRPr>
              </a:p>
              <a:p>
                <a:endParaRPr lang="en-US" sz="2000" dirty="0">
                  <a:latin typeface="Lato" panose="020F0502020204030203" pitchFamily="34" charset="0"/>
                  <a:ea typeface="Cambria Math" panose="02040503050406030204" pitchFamily="18" charset="0"/>
                </a:endParaRPr>
              </a:p>
              <a:p>
                <a:r>
                  <a:rPr lang="en-US" sz="2000" dirty="0">
                    <a:latin typeface="Lato" panose="020F0502020204030203" pitchFamily="34" charset="0"/>
                    <a:ea typeface="Cambria Math" panose="02040503050406030204" pitchFamily="18" charset="0"/>
                  </a:rPr>
                  <a:t>where:</a:t>
                </a:r>
              </a:p>
              <a:p>
                <a14:m>
                  <m:oMath xmlns:m="http://schemas.openxmlformats.org/officeDocument/2006/math">
                    <m:r>
                      <m:rPr>
                        <m:sty m:val="p"/>
                      </m:rPr>
                      <a:rPr lang="el-GR" sz="2000">
                        <a:latin typeface="Cambria Math" panose="02040503050406030204" pitchFamily="18" charset="0"/>
                        <a:ea typeface="Cambria Math" panose="02040503050406030204" pitchFamily="18" charset="0"/>
                      </a:rPr>
                      <m:t>Δ</m:t>
                    </m:r>
                    <m:r>
                      <m:rPr>
                        <m:sty m:val="p"/>
                      </m:rPr>
                      <a:rPr lang="en-US" sz="2000">
                        <a:latin typeface="Cambria Math" panose="02040503050406030204" pitchFamily="18" charset="0"/>
                        <a:ea typeface="Cambria Math" panose="02040503050406030204" pitchFamily="18" charset="0"/>
                      </a:rPr>
                      <m:t>D</m:t>
                    </m:r>
                  </m:oMath>
                </a14:m>
                <a:r>
                  <a:rPr lang="en-US" sz="2000" dirty="0">
                    <a:latin typeface="Lato" panose="020F0502020204030203" pitchFamily="34" charset="0"/>
                    <a:ea typeface="Cambria Math" panose="02040503050406030204" pitchFamily="18" charset="0"/>
                  </a:rPr>
                  <a:t> = rainfall duration (</a:t>
                </a:r>
                <a:r>
                  <a:rPr lang="en-US" sz="2000" dirty="0" err="1">
                    <a:latin typeface="Lato" panose="020F0502020204030203" pitchFamily="34" charset="0"/>
                    <a:ea typeface="Cambria Math" panose="02040503050406030204" pitchFamily="18" charset="0"/>
                  </a:rPr>
                  <a:t>hr</a:t>
                </a:r>
                <a:r>
                  <a:rPr lang="en-US" sz="2000" dirty="0">
                    <a:latin typeface="Lato" panose="020F0502020204030203" pitchFamily="34" charset="0"/>
                    <a:ea typeface="Cambria Math" panose="02040503050406030204" pitchFamily="18" charset="0"/>
                  </a:rPr>
                  <a:t>)</a:t>
                </a:r>
              </a:p>
              <a:p>
                <a:r>
                  <a:rPr lang="en-US" sz="2000" dirty="0">
                    <a:latin typeface="Lato" panose="020F0502020204030203" pitchFamily="34" charset="0"/>
                    <a:ea typeface="Cambria Math" panose="02040503050406030204" pitchFamily="18" charset="0"/>
                  </a:rPr>
                  <a:t>L = watershed lag (</a:t>
                </a:r>
                <a:r>
                  <a:rPr lang="en-US" sz="2000" dirty="0" err="1">
                    <a:latin typeface="Lato" panose="020F0502020204030203" pitchFamily="34" charset="0"/>
                    <a:ea typeface="Cambria Math" panose="02040503050406030204" pitchFamily="18" charset="0"/>
                  </a:rPr>
                  <a:t>hr</a:t>
                </a:r>
                <a:r>
                  <a:rPr lang="en-US" sz="2000" dirty="0">
                    <a:latin typeface="Lato" panose="020F0502020204030203" pitchFamily="34" charset="0"/>
                    <a:ea typeface="Cambria Math" panose="02040503050406030204" pitchFamily="18" charset="0"/>
                  </a:rPr>
                  <a:t>)</a:t>
                </a:r>
              </a:p>
              <a:p>
                <a:endParaRPr lang="en-US" sz="2000" dirty="0">
                  <a:latin typeface="Lato" panose="020F0502020204030203" pitchFamily="34" charset="0"/>
                </a:endParaRPr>
              </a:p>
              <a:p>
                <a:endParaRPr lang="en-US" sz="2000" dirty="0">
                  <a:latin typeface="Lato" panose="020F0502020204030203" pitchFamily="34" charset="0"/>
                </a:endParaRPr>
              </a:p>
            </p:txBody>
          </p:sp>
        </mc:Choice>
        <mc:Fallback>
          <p:sp>
            <p:nvSpPr>
              <p:cNvPr id="6" name="TextBox 5"/>
              <p:cNvSpPr txBox="1">
                <a:spLocks noRot="1" noChangeAspect="1" noMove="1" noResize="1" noEditPoints="1" noAdjustHandles="1" noChangeArrowheads="1" noChangeShapeType="1" noTextEdit="1"/>
              </p:cNvSpPr>
              <p:nvPr/>
            </p:nvSpPr>
            <p:spPr>
              <a:xfrm>
                <a:off x="2457169" y="1825372"/>
                <a:ext cx="2920158" cy="3038396"/>
              </a:xfrm>
              <a:prstGeom prst="rect">
                <a:avLst/>
              </a:prstGeom>
              <a:blipFill>
                <a:blip r:embed="rId4"/>
                <a:stretch>
                  <a:fillRect l="-5219" t="-2605" r="-1253"/>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7" name="TextBox 6">
                <a:extLst>
                  <a:ext uri="{FF2B5EF4-FFF2-40B4-BE49-F238E27FC236}">
                    <a16:creationId xmlns:a16="http://schemas.microsoft.com/office/drawing/2014/main" id="{328F056E-B921-4CE0-9BCC-0E13DB77F232}"/>
                  </a:ext>
                </a:extLst>
              </p:cNvPr>
              <p:cNvSpPr txBox="1"/>
              <p:nvPr/>
            </p:nvSpPr>
            <p:spPr>
              <a:xfrm>
                <a:off x="3448050" y="5472114"/>
                <a:ext cx="1764522" cy="553998"/>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US" b="0" i="1" smtClean="0">
                          <a:latin typeface="Cambria Math" panose="02040503050406030204" pitchFamily="18" charset="0"/>
                        </a:rPr>
                        <m:t>𝐿</m:t>
                      </m:r>
                      <m:r>
                        <a:rPr lang="en-US" b="0" i="1" smtClean="0">
                          <a:latin typeface="Cambria Math" panose="02040503050406030204" pitchFamily="18" charset="0"/>
                        </a:rPr>
                        <m:t>=</m:t>
                      </m:r>
                      <m:f>
                        <m:fPr>
                          <m:ctrlPr>
                            <a:rPr lang="en-US" b="0" i="1" smtClean="0">
                              <a:latin typeface="Cambria Math" panose="02040503050406030204" pitchFamily="18" charset="0"/>
                            </a:rPr>
                          </m:ctrlPr>
                        </m:fPr>
                        <m:num>
                          <m:sSup>
                            <m:sSupPr>
                              <m:ctrlPr>
                                <a:rPr lang="en-US" i="1">
                                  <a:latin typeface="Cambria Math" panose="02040503050406030204" pitchFamily="18" charset="0"/>
                                </a:rPr>
                              </m:ctrlPr>
                            </m:sSupPr>
                            <m:e>
                              <m:r>
                                <a:rPr lang="en-US" i="1">
                                  <a:latin typeface="Cambria Math" panose="02040503050406030204" pitchFamily="18" charset="0"/>
                                </a:rPr>
                                <m:t>𝑙</m:t>
                              </m:r>
                            </m:e>
                            <m:sup>
                              <m:r>
                                <a:rPr lang="en-US" i="1">
                                  <a:latin typeface="Cambria Math" panose="02040503050406030204" pitchFamily="18" charset="0"/>
                                </a:rPr>
                                <m:t>0.8</m:t>
                              </m:r>
                            </m:sup>
                          </m:sSup>
                          <m:sSup>
                            <m:sSupPr>
                              <m:ctrlPr>
                                <a:rPr lang="en-US" i="1">
                                  <a:latin typeface="Cambria Math" panose="02040503050406030204" pitchFamily="18" charset="0"/>
                                </a:rPr>
                              </m:ctrlPr>
                            </m:sSupPr>
                            <m:e>
                              <m:d>
                                <m:dPr>
                                  <m:ctrlPr>
                                    <a:rPr lang="en-US" i="1">
                                      <a:latin typeface="Cambria Math" panose="02040503050406030204" pitchFamily="18" charset="0"/>
                                    </a:rPr>
                                  </m:ctrlPr>
                                </m:dPr>
                                <m:e>
                                  <m:r>
                                    <a:rPr lang="en-US" i="1">
                                      <a:latin typeface="Cambria Math" panose="02040503050406030204" pitchFamily="18" charset="0"/>
                                    </a:rPr>
                                    <m:t>𝑆</m:t>
                                  </m:r>
                                  <m:r>
                                    <a:rPr lang="en-US" i="1">
                                      <a:latin typeface="Cambria Math" panose="02040503050406030204" pitchFamily="18" charset="0"/>
                                    </a:rPr>
                                    <m:t>+1</m:t>
                                  </m:r>
                                </m:e>
                              </m:d>
                            </m:e>
                            <m:sup>
                              <m:r>
                                <a:rPr lang="en-US" i="1">
                                  <a:latin typeface="Cambria Math" panose="02040503050406030204" pitchFamily="18" charset="0"/>
                                </a:rPr>
                                <m:t>0.7</m:t>
                              </m:r>
                            </m:sup>
                          </m:sSup>
                        </m:num>
                        <m:den>
                          <m:r>
                            <a:rPr lang="en-US" b="0" i="1" smtClean="0">
                              <a:latin typeface="Cambria Math" panose="02040503050406030204" pitchFamily="18" charset="0"/>
                            </a:rPr>
                            <m:t>1900</m:t>
                          </m:r>
                          <m:sSup>
                            <m:sSupPr>
                              <m:ctrlPr>
                                <a:rPr lang="en-US" b="0" i="1" smtClean="0">
                                  <a:latin typeface="Cambria Math" panose="02040503050406030204" pitchFamily="18" charset="0"/>
                                </a:rPr>
                              </m:ctrlPr>
                            </m:sSupPr>
                            <m:e>
                              <m:r>
                                <a:rPr lang="en-US" b="0" i="1" smtClean="0">
                                  <a:latin typeface="Cambria Math" panose="02040503050406030204" pitchFamily="18" charset="0"/>
                                </a:rPr>
                                <m:t>𝑌</m:t>
                              </m:r>
                            </m:e>
                            <m:sup>
                              <m:r>
                                <a:rPr lang="en-US" b="0" i="1" smtClean="0">
                                  <a:latin typeface="Cambria Math" panose="02040503050406030204" pitchFamily="18" charset="0"/>
                                </a:rPr>
                                <m:t>.5</m:t>
                              </m:r>
                            </m:sup>
                          </m:sSup>
                        </m:den>
                      </m:f>
                    </m:oMath>
                  </m:oMathPara>
                </a14:m>
                <a:endParaRPr lang="en-US" dirty="0">
                  <a:latin typeface="Lato" panose="020F0502020204030203" pitchFamily="34" charset="0"/>
                </a:endParaRPr>
              </a:p>
            </p:txBody>
          </p:sp>
        </mc:Choice>
        <mc:Fallback>
          <p:sp>
            <p:nvSpPr>
              <p:cNvPr id="7" name="TextBox 6">
                <a:extLst>
                  <a:ext uri="{FF2B5EF4-FFF2-40B4-BE49-F238E27FC236}">
                    <a16:creationId xmlns:a16="http://schemas.microsoft.com/office/drawing/2014/main" id="{328F056E-B921-4CE0-9BCC-0E13DB77F232}"/>
                  </a:ext>
                </a:extLst>
              </p:cNvPr>
              <p:cNvSpPr txBox="1">
                <a:spLocks noRot="1" noChangeAspect="1" noMove="1" noResize="1" noEditPoints="1" noAdjustHandles="1" noChangeArrowheads="1" noChangeShapeType="1" noTextEdit="1"/>
              </p:cNvSpPr>
              <p:nvPr/>
            </p:nvSpPr>
            <p:spPr>
              <a:xfrm>
                <a:off x="3448050" y="5472114"/>
                <a:ext cx="1764522" cy="553998"/>
              </a:xfrm>
              <a:prstGeom prst="rect">
                <a:avLst/>
              </a:prstGeom>
              <a:blipFill>
                <a:blip r:embed="rId5"/>
                <a:stretch>
                  <a:fillRect/>
                </a:stretch>
              </a:blipFill>
            </p:spPr>
            <p:txBody>
              <a:bodyPr/>
              <a:lstStyle/>
              <a:p>
                <a:r>
                  <a:rPr lang="en-US">
                    <a:noFill/>
                  </a:rPr>
                  <a:t> </a:t>
                </a:r>
              </a:p>
            </p:txBody>
          </p:sp>
        </mc:Fallback>
      </mc:AlternateContent>
      <p:sp>
        <p:nvSpPr>
          <p:cNvPr id="8" name="TextBox 7">
            <a:extLst>
              <a:ext uri="{FF2B5EF4-FFF2-40B4-BE49-F238E27FC236}">
                <a16:creationId xmlns:a16="http://schemas.microsoft.com/office/drawing/2014/main" id="{702D10CD-76EC-468F-9069-CB8104A118F0}"/>
              </a:ext>
            </a:extLst>
          </p:cNvPr>
          <p:cNvSpPr txBox="1"/>
          <p:nvPr/>
        </p:nvSpPr>
        <p:spPr>
          <a:xfrm>
            <a:off x="5334057" y="5050709"/>
            <a:ext cx="3842719" cy="1200329"/>
          </a:xfrm>
          <a:prstGeom prst="rect">
            <a:avLst/>
          </a:prstGeom>
          <a:noFill/>
        </p:spPr>
        <p:txBody>
          <a:bodyPr wrap="none" rtlCol="0">
            <a:spAutoFit/>
          </a:bodyPr>
          <a:lstStyle/>
          <a:p>
            <a:r>
              <a:rPr lang="en-US" dirty="0">
                <a:latin typeface="Lato" panose="020F0502020204030203" pitchFamily="34" charset="0"/>
              </a:rPr>
              <a:t>where:</a:t>
            </a:r>
          </a:p>
          <a:p>
            <a:r>
              <a:rPr lang="en-US" dirty="0">
                <a:latin typeface="Lato" panose="020F0502020204030203" pitchFamily="34" charset="0"/>
              </a:rPr>
              <a:t>l= longest </a:t>
            </a:r>
            <a:r>
              <a:rPr lang="en-US" dirty="0" err="1">
                <a:latin typeface="Lato" panose="020F0502020204030203" pitchFamily="34" charset="0"/>
              </a:rPr>
              <a:t>flowpath</a:t>
            </a:r>
            <a:r>
              <a:rPr lang="en-US" dirty="0">
                <a:latin typeface="Lato" panose="020F0502020204030203" pitchFamily="34" charset="0"/>
              </a:rPr>
              <a:t> (ft)</a:t>
            </a:r>
          </a:p>
          <a:p>
            <a:r>
              <a:rPr lang="en-US" dirty="0">
                <a:latin typeface="Lato" panose="020F0502020204030203" pitchFamily="34" charset="0"/>
              </a:rPr>
              <a:t>Y = average watershed slope (%)</a:t>
            </a:r>
          </a:p>
          <a:p>
            <a:r>
              <a:rPr lang="en-US" dirty="0">
                <a:latin typeface="Lato" panose="020F0502020204030203" pitchFamily="34" charset="0"/>
              </a:rPr>
              <a:t>S = potential maximum retention (in)</a:t>
            </a:r>
          </a:p>
        </p:txBody>
      </p:sp>
      <p:sp>
        <p:nvSpPr>
          <p:cNvPr id="9" name="TextBox 8">
            <a:extLst>
              <a:ext uri="{FF2B5EF4-FFF2-40B4-BE49-F238E27FC236}">
                <a16:creationId xmlns:a16="http://schemas.microsoft.com/office/drawing/2014/main" id="{3861E96A-80AC-47D8-B1A0-2EEDBFD5001B}"/>
              </a:ext>
            </a:extLst>
          </p:cNvPr>
          <p:cNvSpPr txBox="1"/>
          <p:nvPr/>
        </p:nvSpPr>
        <p:spPr>
          <a:xfrm>
            <a:off x="4864385" y="6291818"/>
            <a:ext cx="1612942" cy="369332"/>
          </a:xfrm>
          <a:prstGeom prst="rect">
            <a:avLst/>
          </a:prstGeom>
          <a:noFill/>
        </p:spPr>
        <p:txBody>
          <a:bodyPr wrap="none" rtlCol="0">
            <a:spAutoFit/>
          </a:bodyPr>
          <a:lstStyle/>
          <a:p>
            <a:r>
              <a:rPr lang="en-US" dirty="0" err="1">
                <a:latin typeface="Lato" panose="020F0502020204030203" pitchFamily="34" charset="0"/>
              </a:rPr>
              <a:t>Mockus</a:t>
            </a:r>
            <a:r>
              <a:rPr lang="en-US" dirty="0">
                <a:latin typeface="Lato" panose="020F0502020204030203" pitchFamily="34" charset="0"/>
              </a:rPr>
              <a:t>, 1961</a:t>
            </a:r>
          </a:p>
        </p:txBody>
      </p:sp>
    </p:spTree>
    <p:extLst>
      <p:ext uri="{BB962C8B-B14F-4D97-AF65-F5344CB8AC3E}">
        <p14:creationId xmlns:p14="http://schemas.microsoft.com/office/powerpoint/2010/main" val="251586427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SCS UH – Adjusting Peak Rate Factor</a:t>
            </a:r>
            <a:endParaRPr lang="en-US" baseline="-25000" dirty="0"/>
          </a:p>
        </p:txBody>
      </p:sp>
      <p:pic>
        <p:nvPicPr>
          <p:cNvPr id="7" name="Picture 6"/>
          <p:cNvPicPr>
            <a:picLocks noChangeAspect="1"/>
          </p:cNvPicPr>
          <p:nvPr/>
        </p:nvPicPr>
        <p:blipFill>
          <a:blip r:embed="rId3"/>
          <a:stretch>
            <a:fillRect/>
          </a:stretch>
        </p:blipFill>
        <p:spPr>
          <a:xfrm>
            <a:off x="3238500" y="1817688"/>
            <a:ext cx="5715000" cy="4762500"/>
          </a:xfrm>
          <a:prstGeom prst="rect">
            <a:avLst/>
          </a:prstGeom>
        </p:spPr>
      </p:pic>
    </p:spTree>
    <p:extLst>
      <p:ext uri="{BB962C8B-B14F-4D97-AF65-F5344CB8AC3E}">
        <p14:creationId xmlns:p14="http://schemas.microsoft.com/office/powerpoint/2010/main" val="36128722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SCS UH – Adjusting Lag Time</a:t>
            </a:r>
            <a:endParaRPr lang="en-US" baseline="-25000" dirty="0"/>
          </a:p>
        </p:txBody>
      </p:sp>
      <p:pic>
        <p:nvPicPr>
          <p:cNvPr id="3" name="Picture 2"/>
          <p:cNvPicPr>
            <a:picLocks noChangeAspect="1"/>
          </p:cNvPicPr>
          <p:nvPr/>
        </p:nvPicPr>
        <p:blipFill>
          <a:blip r:embed="rId3"/>
          <a:stretch>
            <a:fillRect/>
          </a:stretch>
        </p:blipFill>
        <p:spPr>
          <a:xfrm>
            <a:off x="3238500" y="1855788"/>
            <a:ext cx="5715000" cy="4762500"/>
          </a:xfrm>
          <a:prstGeom prst="rect">
            <a:avLst/>
          </a:prstGeom>
        </p:spPr>
      </p:pic>
    </p:spTree>
    <p:extLst>
      <p:ext uri="{BB962C8B-B14F-4D97-AF65-F5344CB8AC3E}">
        <p14:creationId xmlns:p14="http://schemas.microsoft.com/office/powerpoint/2010/main" val="238906329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Snyder UH - Theory</a:t>
            </a:r>
          </a:p>
        </p:txBody>
      </p:sp>
      <p:sp>
        <p:nvSpPr>
          <p:cNvPr id="3" name="Content Placeholder 2"/>
          <p:cNvSpPr>
            <a:spLocks noGrp="1"/>
          </p:cNvSpPr>
          <p:nvPr>
            <p:ph idx="1"/>
          </p:nvPr>
        </p:nvSpPr>
        <p:spPr/>
        <p:txBody>
          <a:bodyPr/>
          <a:lstStyle/>
          <a:p>
            <a:r>
              <a:rPr lang="en-US" sz="2400" dirty="0"/>
              <a:t>Snyder’s UH originally looked at using hydrograph peak, watershed lag, and the time base as the critical characteristics for the unit hydrograph</a:t>
            </a:r>
          </a:p>
          <a:p>
            <a:r>
              <a:rPr lang="en-US" sz="2400" dirty="0"/>
              <a:t>Developed from study of watersheds in the Appalachian Highlands ranging from 10 to 10,000 mi</a:t>
            </a:r>
            <a:r>
              <a:rPr lang="en-US" sz="2400" baseline="30000" dirty="0"/>
              <a:t>2</a:t>
            </a:r>
          </a:p>
        </p:txBody>
      </p:sp>
    </p:spTree>
    <p:extLst>
      <p:ext uri="{BB962C8B-B14F-4D97-AF65-F5344CB8AC3E}">
        <p14:creationId xmlns:p14="http://schemas.microsoft.com/office/powerpoint/2010/main" val="190103776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Snyder UH - Equations</a:t>
            </a:r>
          </a:p>
        </p:txBody>
      </p:sp>
      <mc:AlternateContent xmlns:mc="http://schemas.openxmlformats.org/markup-compatibility/2006">
        <mc:Choice xmlns:a14="http://schemas.microsoft.com/office/drawing/2010/main" Requires="a14">
          <p:sp>
            <p:nvSpPr>
              <p:cNvPr id="8" name="TextBox 7"/>
              <p:cNvSpPr txBox="1"/>
              <p:nvPr/>
            </p:nvSpPr>
            <p:spPr>
              <a:xfrm>
                <a:off x="493059" y="2092326"/>
                <a:ext cx="5601036" cy="4308872"/>
              </a:xfrm>
              <a:prstGeom prst="rect">
                <a:avLst/>
              </a:prstGeom>
              <a:noFill/>
            </p:spPr>
            <p:txBody>
              <a:bodyPr wrap="square" lIns="0" tIns="0" rIns="0" bIns="0" rtlCol="0">
                <a:spAutoFit/>
              </a:bodyPr>
              <a:lstStyle/>
              <a:p>
                <a14:m>
                  <m:oMath xmlns:m="http://schemas.openxmlformats.org/officeDocument/2006/math">
                    <m:r>
                      <m:rPr>
                        <m:nor/>
                      </m:rPr>
                      <a:rPr lang="en-US" sz="2000" dirty="0" smtClean="0">
                        <a:latin typeface="Lato" panose="020F0502020204030203" pitchFamily="34" charset="0"/>
                        <a:ea typeface="Cambria Math" panose="02040503050406030204" pitchFamily="18" charset="0"/>
                      </a:rPr>
                      <m:t>Basin</m:t>
                    </m:r>
                    <m:r>
                      <m:rPr>
                        <m:nor/>
                      </m:rPr>
                      <a:rPr lang="en-US" sz="2000" dirty="0" smtClean="0">
                        <a:latin typeface="Lato" panose="020F0502020204030203" pitchFamily="34" charset="0"/>
                        <a:ea typeface="Cambria Math" panose="02040503050406030204" pitchFamily="18" charset="0"/>
                      </a:rPr>
                      <m:t> </m:t>
                    </m:r>
                    <m:r>
                      <m:rPr>
                        <m:nor/>
                      </m:rPr>
                      <a:rPr lang="en-US" sz="2000" dirty="0" smtClean="0">
                        <a:latin typeface="Lato" panose="020F0502020204030203" pitchFamily="34" charset="0"/>
                        <a:ea typeface="Cambria Math" panose="02040503050406030204" pitchFamily="18" charset="0"/>
                      </a:rPr>
                      <m:t>lag</m:t>
                    </m:r>
                    <m:r>
                      <m:rPr>
                        <m:nor/>
                      </m:rPr>
                      <a:rPr lang="en-US" sz="2000" dirty="0" smtClean="0">
                        <a:latin typeface="Lato" panose="020F0502020204030203" pitchFamily="34" charset="0"/>
                        <a:ea typeface="Cambria Math" panose="02040503050406030204" pitchFamily="18" charset="0"/>
                      </a:rPr>
                      <m:t> (</m:t>
                    </m:r>
                    <m:r>
                      <m:rPr>
                        <m:nor/>
                      </m:rPr>
                      <a:rPr lang="en-US" sz="2000" dirty="0" smtClean="0">
                        <a:latin typeface="Lato" panose="020F0502020204030203" pitchFamily="34" charset="0"/>
                        <a:ea typeface="Cambria Math" panose="02040503050406030204" pitchFamily="18" charset="0"/>
                      </a:rPr>
                      <m:t>hr</m:t>
                    </m:r>
                    <m:r>
                      <m:rPr>
                        <m:nor/>
                      </m:rPr>
                      <a:rPr lang="en-US" sz="2000" dirty="0" smtClean="0">
                        <a:latin typeface="Lato" panose="020F0502020204030203" pitchFamily="34" charset="0"/>
                        <a:ea typeface="Cambria Math" panose="02040503050406030204" pitchFamily="18" charset="0"/>
                      </a:rPr>
                      <m:t>)</m:t>
                    </m:r>
                  </m:oMath>
                </a14:m>
                <a:r>
                  <a:rPr lang="en-US" sz="2000" dirty="0">
                    <a:latin typeface="Lato" panose="020F0502020204030203" pitchFamily="34" charset="0"/>
                    <a:ea typeface="Cambria Math" panose="02040503050406030204" pitchFamily="18" charset="0"/>
                  </a:rPr>
                  <a:t>:</a:t>
                </a:r>
              </a:p>
              <a:p>
                <a:endParaRPr lang="en-US" sz="2000" dirty="0">
                  <a:latin typeface="Lato" panose="020F0502020204030203" pitchFamily="34"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𝑡</m:t>
                          </m:r>
                        </m:e>
                        <m:sub>
                          <m:r>
                            <a:rPr lang="en-US" sz="2000" b="0" i="1" smtClean="0">
                              <a:latin typeface="Cambria Math" panose="02040503050406030204" pitchFamily="18" charset="0"/>
                              <a:ea typeface="Cambria Math" panose="02040503050406030204" pitchFamily="18" charset="0"/>
                            </a:rPr>
                            <m:t>𝑙</m:t>
                          </m:r>
                        </m:sub>
                      </m:sSub>
                      <m:r>
                        <a:rPr lang="en-US" sz="2000" i="1">
                          <a:latin typeface="Cambria Math" panose="02040503050406030204" pitchFamily="18" charset="0"/>
                          <a:ea typeface="Cambria Math" panose="02040503050406030204" pitchFamily="18" charset="0"/>
                        </a:rPr>
                        <m:t>=</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𝑡</m:t>
                          </m:r>
                        </m:sub>
                      </m:sSub>
                      <m:sSup>
                        <m:sSupPr>
                          <m:ctrlPr>
                            <a:rPr lang="en-US" sz="2000" i="1">
                              <a:latin typeface="Cambria Math" panose="02040503050406030204" pitchFamily="18" charset="0"/>
                              <a:ea typeface="Cambria Math" panose="02040503050406030204" pitchFamily="18" charset="0"/>
                            </a:rPr>
                          </m:ctrlPr>
                        </m:sSupPr>
                        <m:e>
                          <m:d>
                            <m:dPr>
                              <m:ctrlPr>
                                <a:rPr lang="en-US" sz="2000" i="1">
                                  <a:latin typeface="Cambria Math" panose="02040503050406030204" pitchFamily="18" charset="0"/>
                                  <a:ea typeface="Cambria Math" panose="02040503050406030204" pitchFamily="18" charset="0"/>
                                </a:rPr>
                              </m:ctrlPr>
                            </m:dPr>
                            <m:e>
                              <m:r>
                                <a:rPr lang="en-US" sz="2000" i="1">
                                  <a:latin typeface="Cambria Math" panose="02040503050406030204" pitchFamily="18" charset="0"/>
                                  <a:ea typeface="Cambria Math" panose="02040503050406030204" pitchFamily="18" charset="0"/>
                                </a:rPr>
                                <m:t>𝐿</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𝐿</m:t>
                                  </m:r>
                                </m:e>
                                <m:sub>
                                  <m:r>
                                    <a:rPr lang="en-US" sz="2000" i="1">
                                      <a:latin typeface="Cambria Math" panose="02040503050406030204" pitchFamily="18" charset="0"/>
                                      <a:ea typeface="Cambria Math" panose="02040503050406030204" pitchFamily="18" charset="0"/>
                                    </a:rPr>
                                    <m:t>𝑐</m:t>
                                  </m:r>
                                </m:sub>
                              </m:sSub>
                            </m:e>
                          </m:d>
                        </m:e>
                        <m:sup>
                          <m:r>
                            <a:rPr lang="en-US" sz="2000" i="1">
                              <a:latin typeface="Cambria Math" panose="02040503050406030204" pitchFamily="18" charset="0"/>
                              <a:ea typeface="Cambria Math" panose="02040503050406030204" pitchFamily="18" charset="0"/>
                            </a:rPr>
                            <m:t>0.3</m:t>
                          </m:r>
                        </m:sup>
                      </m:sSup>
                    </m:oMath>
                  </m:oMathPara>
                </a14:m>
                <a:endParaRPr lang="en-US" sz="2000" dirty="0">
                  <a:latin typeface="Lato" panose="020F0502020204030203" pitchFamily="34" charset="0"/>
                  <a:ea typeface="Cambria Math" panose="02040503050406030204" pitchFamily="18" charset="0"/>
                </a:endParaRPr>
              </a:p>
              <a:p>
                <a:endParaRPr lang="en-US" sz="2000" dirty="0">
                  <a:latin typeface="Lato" panose="020F0502020204030203" pitchFamily="34" charset="0"/>
                  <a:ea typeface="Cambria Math" panose="02040503050406030204" pitchFamily="18" charset="0"/>
                </a:endParaRPr>
              </a:p>
              <a:p>
                <a:r>
                  <a:rPr lang="en-US" sz="2000" dirty="0">
                    <a:latin typeface="Lato" panose="020F0502020204030203" pitchFamily="34" charset="0"/>
                    <a:ea typeface="Cambria Math" panose="02040503050406030204" pitchFamily="18" charset="0"/>
                  </a:rPr>
                  <a:t>where:</a:t>
                </a:r>
              </a:p>
              <a:p>
                <a14:m>
                  <m:oMath xmlns:m="http://schemas.openxmlformats.org/officeDocument/2006/math">
                    <m:r>
                      <a:rPr lang="en-US" sz="2000" i="1">
                        <a:latin typeface="Cambria Math" panose="02040503050406030204" pitchFamily="18" charset="0"/>
                        <a:ea typeface="Cambria Math" panose="02040503050406030204" pitchFamily="18" charset="0"/>
                      </a:rPr>
                      <m:t>𝐿</m:t>
                    </m:r>
                    <m:r>
                      <a:rPr lang="en-US" sz="2000" i="1">
                        <a:latin typeface="Cambria Math" panose="02040503050406030204" pitchFamily="18" charset="0"/>
                        <a:ea typeface="Cambria Math" panose="02040503050406030204" pitchFamily="18" charset="0"/>
                      </a:rPr>
                      <m:t> </m:t>
                    </m:r>
                  </m:oMath>
                </a14:m>
                <a:r>
                  <a:rPr lang="en-US" sz="2000" dirty="0">
                    <a:latin typeface="Lato" panose="020F0502020204030203" pitchFamily="34" charset="0"/>
                    <a:ea typeface="Cambria Math" panose="02040503050406030204" pitchFamily="18" charset="0"/>
                  </a:rPr>
                  <a:t>= length of the main stream from the outlet to the divide (mi)</a:t>
                </a:r>
              </a:p>
              <a:p>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𝐿</m:t>
                        </m:r>
                      </m:e>
                      <m:sub>
                        <m:r>
                          <a:rPr lang="en-US" sz="2000" i="1">
                            <a:latin typeface="Cambria Math" panose="02040503050406030204" pitchFamily="18" charset="0"/>
                            <a:ea typeface="Cambria Math" panose="02040503050406030204" pitchFamily="18" charset="0"/>
                          </a:rPr>
                          <m:t>𝑐</m:t>
                        </m:r>
                      </m:sub>
                    </m:sSub>
                  </m:oMath>
                </a14:m>
                <a:r>
                  <a:rPr lang="en-US" sz="2000" dirty="0">
                    <a:latin typeface="Lato" panose="020F0502020204030203" pitchFamily="34" charset="0"/>
                    <a:ea typeface="Cambria Math" panose="02040503050406030204" pitchFamily="18" charset="0"/>
                  </a:rPr>
                  <a:t> = length along the main stream to a point nearest the watershed centroid (mi)</a:t>
                </a:r>
              </a:p>
              <a:p>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𝑡</m:t>
                        </m:r>
                      </m:sub>
                    </m:sSub>
                  </m:oMath>
                </a14:m>
                <a:r>
                  <a:rPr lang="en-US" sz="2000" dirty="0">
                    <a:latin typeface="Lato" panose="020F0502020204030203" pitchFamily="34" charset="0"/>
                    <a:ea typeface="Cambria Math" panose="02040503050406030204" pitchFamily="18" charset="0"/>
                  </a:rPr>
                  <a:t>=timing coefficient (has been found to range from 1.8 to 2.2 for Appalachian Highland)</a:t>
                </a:r>
              </a:p>
              <a:p>
                <a:endParaRPr lang="en-US" sz="2000" dirty="0">
                  <a:latin typeface="Lato" panose="020F0502020204030203" pitchFamily="34" charset="0"/>
                  <a:ea typeface="Cambria Math" panose="02040503050406030204" pitchFamily="18" charset="0"/>
                </a:endParaRPr>
              </a:p>
              <a:p>
                <a:endParaRPr lang="en-US" sz="2000" dirty="0">
                  <a:latin typeface="Lato" panose="020F0502020204030203" pitchFamily="34" charset="0"/>
                </a:endParaRPr>
              </a:p>
              <a:p>
                <a:endParaRPr lang="en-US" sz="2000" dirty="0">
                  <a:latin typeface="Lato" panose="020F0502020204030203" pitchFamily="34" charset="0"/>
                </a:endParaRPr>
              </a:p>
            </p:txBody>
          </p:sp>
        </mc:Choice>
        <mc:Fallback>
          <p:sp>
            <p:nvSpPr>
              <p:cNvPr id="8" name="TextBox 7"/>
              <p:cNvSpPr txBox="1">
                <a:spLocks noRot="1" noChangeAspect="1" noMove="1" noResize="1" noEditPoints="1" noAdjustHandles="1" noChangeArrowheads="1" noChangeShapeType="1" noTextEdit="1"/>
              </p:cNvSpPr>
              <p:nvPr/>
            </p:nvSpPr>
            <p:spPr>
              <a:xfrm>
                <a:off x="493059" y="2092326"/>
                <a:ext cx="5601036" cy="4308872"/>
              </a:xfrm>
              <a:prstGeom prst="rect">
                <a:avLst/>
              </a:prstGeom>
              <a:blipFill>
                <a:blip r:embed="rId3"/>
                <a:stretch>
                  <a:fillRect l="-2829" t="-1839"/>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9" name="TextBox 8"/>
              <p:cNvSpPr txBox="1"/>
              <p:nvPr/>
            </p:nvSpPr>
            <p:spPr>
              <a:xfrm>
                <a:off x="6553200" y="2107249"/>
                <a:ext cx="5531224" cy="3764300"/>
              </a:xfrm>
              <a:prstGeom prst="rect">
                <a:avLst/>
              </a:prstGeom>
              <a:noFill/>
            </p:spPr>
            <p:txBody>
              <a:bodyPr wrap="square" lIns="0" tIns="0" rIns="0" bIns="0" rtlCol="0">
                <a:spAutoFit/>
              </a:bodyPr>
              <a:lstStyle/>
              <a:p>
                <a14:m>
                  <m:oMath xmlns:m="http://schemas.openxmlformats.org/officeDocument/2006/math">
                    <m:r>
                      <m:rPr>
                        <m:nor/>
                      </m:rPr>
                      <a:rPr lang="en-US" sz="2000" dirty="0" smtClean="0">
                        <a:latin typeface="Lato" panose="020F0502020204030203" pitchFamily="34" charset="0"/>
                        <a:ea typeface="Cambria Math" panose="02040503050406030204" pitchFamily="18" charset="0"/>
                      </a:rPr>
                      <m:t>Peak</m:t>
                    </m:r>
                    <m:r>
                      <m:rPr>
                        <m:nor/>
                      </m:rPr>
                      <a:rPr lang="en-US" sz="2000" dirty="0" smtClean="0">
                        <a:latin typeface="Lato" panose="020F0502020204030203" pitchFamily="34" charset="0"/>
                        <a:ea typeface="Cambria Math" panose="02040503050406030204" pitchFamily="18" charset="0"/>
                      </a:rPr>
                      <m:t> </m:t>
                    </m:r>
                    <m:r>
                      <m:rPr>
                        <m:nor/>
                      </m:rPr>
                      <a:rPr lang="en-US" sz="2000" dirty="0" smtClean="0">
                        <a:latin typeface="Lato" panose="020F0502020204030203" pitchFamily="34" charset="0"/>
                        <a:ea typeface="Cambria Math" panose="02040503050406030204" pitchFamily="18" charset="0"/>
                      </a:rPr>
                      <m:t>Discharge</m:t>
                    </m:r>
                    <m:r>
                      <m:rPr>
                        <m:nor/>
                      </m:rPr>
                      <a:rPr lang="en-US" sz="2000" dirty="0" smtClean="0">
                        <a:latin typeface="Lato" panose="020F0502020204030203" pitchFamily="34" charset="0"/>
                        <a:ea typeface="Cambria Math" panose="02040503050406030204" pitchFamily="18" charset="0"/>
                      </a:rPr>
                      <m:t> (</m:t>
                    </m:r>
                    <m:r>
                      <m:rPr>
                        <m:nor/>
                      </m:rPr>
                      <a:rPr lang="en-US" sz="2000" dirty="0" smtClean="0">
                        <a:latin typeface="Lato" panose="020F0502020204030203" pitchFamily="34" charset="0"/>
                        <a:ea typeface="Cambria Math" panose="02040503050406030204" pitchFamily="18" charset="0"/>
                      </a:rPr>
                      <m:t>cfs</m:t>
                    </m:r>
                    <m:r>
                      <m:rPr>
                        <m:nor/>
                      </m:rPr>
                      <a:rPr lang="en-US" sz="2000" dirty="0" smtClean="0">
                        <a:latin typeface="Lato" panose="020F0502020204030203" pitchFamily="34" charset="0"/>
                        <a:ea typeface="Cambria Math" panose="02040503050406030204" pitchFamily="18" charset="0"/>
                      </a:rPr>
                      <m:t>)</m:t>
                    </m:r>
                  </m:oMath>
                </a14:m>
                <a:r>
                  <a:rPr lang="en-US" sz="2000" dirty="0">
                    <a:latin typeface="Lato" panose="020F0502020204030203" pitchFamily="34" charset="0"/>
                    <a:ea typeface="Cambria Math" panose="02040503050406030204" pitchFamily="18" charset="0"/>
                  </a:rPr>
                  <a:t>:</a:t>
                </a:r>
              </a:p>
              <a:p>
                <a:endParaRPr lang="en-US" sz="2000" dirty="0">
                  <a:latin typeface="Lato" panose="020F0502020204030203" pitchFamily="34" charset="0"/>
                  <a:ea typeface="Cambria Math" panose="02040503050406030204" pitchFamily="18" charset="0"/>
                </a:endParaRPr>
              </a:p>
              <a:p>
                <a:pPr/>
                <a14:m>
                  <m:oMathPara xmlns:m="http://schemas.openxmlformats.org/officeDocument/2006/math">
                    <m:oMathParaPr>
                      <m:jc m:val="left"/>
                    </m:oMathParaPr>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𝑄</m:t>
                          </m:r>
                        </m:e>
                        <m:sub>
                          <m:r>
                            <a:rPr lang="en-US" sz="2000" i="1">
                              <a:latin typeface="Cambria Math" panose="02040503050406030204" pitchFamily="18" charset="0"/>
                              <a:ea typeface="Cambria Math" panose="02040503050406030204" pitchFamily="18" charset="0"/>
                            </a:rPr>
                            <m:t>𝑝</m:t>
                          </m:r>
                        </m:sub>
                      </m:sSub>
                      <m:r>
                        <a:rPr lang="en-US" sz="2000" i="1">
                          <a:latin typeface="Cambria Math" panose="02040503050406030204" pitchFamily="18" charset="0"/>
                          <a:ea typeface="Cambria Math" panose="02040503050406030204" pitchFamily="18" charset="0"/>
                        </a:rPr>
                        <m:t>=640</m:t>
                      </m:r>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𝑝</m:t>
                          </m:r>
                        </m:sub>
                      </m:sSub>
                      <m:f>
                        <m:fPr>
                          <m:type m:val="lin"/>
                          <m:ctrlPr>
                            <a:rPr lang="en-US" sz="2000" i="1">
                              <a:latin typeface="Cambria Math" panose="02040503050406030204" pitchFamily="18" charset="0"/>
                              <a:ea typeface="Cambria Math" panose="02040503050406030204" pitchFamily="18" charset="0"/>
                            </a:rPr>
                          </m:ctrlPr>
                        </m:fPr>
                        <m:num>
                          <m:r>
                            <a:rPr lang="en-US" sz="2000" i="1">
                              <a:latin typeface="Cambria Math" panose="02040503050406030204" pitchFamily="18" charset="0"/>
                              <a:ea typeface="Cambria Math" panose="02040503050406030204" pitchFamily="18" charset="0"/>
                            </a:rPr>
                            <m:t>𝐴</m:t>
                          </m:r>
                        </m:num>
                        <m:den>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𝑡</m:t>
                              </m:r>
                            </m:e>
                            <m:sub>
                              <m:r>
                                <a:rPr lang="en-US" sz="2000" b="0" i="1" smtClean="0">
                                  <a:latin typeface="Cambria Math" panose="02040503050406030204" pitchFamily="18" charset="0"/>
                                  <a:ea typeface="Cambria Math" panose="02040503050406030204" pitchFamily="18" charset="0"/>
                                </a:rPr>
                                <m:t>𝑙</m:t>
                              </m:r>
                            </m:sub>
                          </m:sSub>
                        </m:den>
                      </m:f>
                    </m:oMath>
                  </m:oMathPara>
                </a14:m>
                <a:endParaRPr lang="en-US" sz="2000" dirty="0">
                  <a:latin typeface="Lato" panose="020F0502020204030203" pitchFamily="34" charset="0"/>
                  <a:ea typeface="Cambria Math" panose="02040503050406030204" pitchFamily="18" charset="0"/>
                </a:endParaRPr>
              </a:p>
              <a:p>
                <a:endParaRPr lang="en-US" sz="2000" dirty="0">
                  <a:latin typeface="Lato" panose="020F0502020204030203" pitchFamily="34" charset="0"/>
                  <a:ea typeface="Cambria Math" panose="02040503050406030204" pitchFamily="18" charset="0"/>
                </a:endParaRPr>
              </a:p>
              <a:p>
                <a:r>
                  <a:rPr lang="en-US" sz="2000" dirty="0">
                    <a:latin typeface="Lato" panose="020F0502020204030203" pitchFamily="34" charset="0"/>
                    <a:ea typeface="Cambria Math" panose="02040503050406030204" pitchFamily="18" charset="0"/>
                  </a:rPr>
                  <a:t>where:</a:t>
                </a:r>
              </a:p>
              <a:p>
                <a14:m>
                  <m:oMath xmlns:m="http://schemas.openxmlformats.org/officeDocument/2006/math">
                    <m:r>
                      <a:rPr lang="en-US" sz="2000" i="1">
                        <a:latin typeface="Cambria Math" panose="02040503050406030204" pitchFamily="18" charset="0"/>
                        <a:ea typeface="Cambria Math" panose="02040503050406030204" pitchFamily="18" charset="0"/>
                      </a:rPr>
                      <m:t>𝐴</m:t>
                    </m:r>
                    <m:r>
                      <a:rPr lang="en-US" sz="2000" i="1">
                        <a:latin typeface="Cambria Math" panose="02040503050406030204" pitchFamily="18" charset="0"/>
                        <a:ea typeface="Cambria Math" panose="02040503050406030204" pitchFamily="18" charset="0"/>
                      </a:rPr>
                      <m:t> </m:t>
                    </m:r>
                  </m:oMath>
                </a14:m>
                <a:r>
                  <a:rPr lang="en-US" sz="2000" dirty="0">
                    <a:latin typeface="Lato" panose="020F0502020204030203" pitchFamily="34" charset="0"/>
                    <a:ea typeface="Cambria Math" panose="02040503050406030204" pitchFamily="18" charset="0"/>
                  </a:rPr>
                  <a:t>= drainage area (mi</a:t>
                </a:r>
                <a:r>
                  <a:rPr lang="en-US" sz="2000" baseline="30000" dirty="0">
                    <a:latin typeface="Lato" panose="020F0502020204030203" pitchFamily="34" charset="0"/>
                    <a:ea typeface="Cambria Math" panose="02040503050406030204" pitchFamily="18" charset="0"/>
                  </a:rPr>
                  <a:t>2</a:t>
                </a:r>
                <a:r>
                  <a:rPr lang="en-US" sz="2000" dirty="0">
                    <a:latin typeface="Lato" panose="020F0502020204030203" pitchFamily="34" charset="0"/>
                    <a:ea typeface="Cambria Math" panose="02040503050406030204" pitchFamily="18" charset="0"/>
                  </a:rPr>
                  <a:t>)</a:t>
                </a:r>
              </a:p>
              <a:p>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𝑝</m:t>
                        </m:r>
                      </m:sub>
                    </m:sSub>
                  </m:oMath>
                </a14:m>
                <a:r>
                  <a:rPr lang="en-US" sz="2000" dirty="0">
                    <a:latin typeface="Lato" panose="020F0502020204030203" pitchFamily="34" charset="0"/>
                    <a:ea typeface="Cambria Math" panose="02040503050406030204" pitchFamily="18" charset="0"/>
                  </a:rPr>
                  <a:t>=peaking coefficient can range from 0.4 to 0.8, where larger values of </a:t>
                </a:r>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𝑝</m:t>
                        </m:r>
                      </m:sub>
                    </m:sSub>
                  </m:oMath>
                </a14:m>
                <a:r>
                  <a:rPr lang="en-US" sz="2000" dirty="0">
                    <a:latin typeface="Lato" panose="020F0502020204030203" pitchFamily="34" charset="0"/>
                    <a:ea typeface="Cambria Math" panose="02040503050406030204" pitchFamily="18" charset="0"/>
                  </a:rPr>
                  <a:t> are associated with smaller values of </a:t>
                </a:r>
                <a14:m>
                  <m:oMath xmlns:m="http://schemas.openxmlformats.org/officeDocument/2006/math">
                    <m:sSub>
                      <m:sSubPr>
                        <m:ctrlPr>
                          <a:rPr lang="en-US" sz="2000" i="1">
                            <a:latin typeface="Cambria Math" panose="02040503050406030204" pitchFamily="18" charset="0"/>
                            <a:ea typeface="Cambria Math" panose="02040503050406030204" pitchFamily="18" charset="0"/>
                          </a:rPr>
                        </m:ctrlPr>
                      </m:sSubPr>
                      <m:e>
                        <m:r>
                          <a:rPr lang="en-US" sz="2000" i="1">
                            <a:latin typeface="Cambria Math" panose="02040503050406030204" pitchFamily="18" charset="0"/>
                            <a:ea typeface="Cambria Math" panose="02040503050406030204" pitchFamily="18" charset="0"/>
                          </a:rPr>
                          <m:t>𝐶</m:t>
                        </m:r>
                      </m:e>
                      <m:sub>
                        <m:r>
                          <a:rPr lang="en-US" sz="2000" i="1">
                            <a:latin typeface="Cambria Math" panose="02040503050406030204" pitchFamily="18" charset="0"/>
                            <a:ea typeface="Cambria Math" panose="02040503050406030204" pitchFamily="18" charset="0"/>
                          </a:rPr>
                          <m:t>𝑡</m:t>
                        </m:r>
                      </m:sub>
                    </m:sSub>
                  </m:oMath>
                </a14:m>
                <a:endParaRPr lang="en-US" sz="2000" dirty="0">
                  <a:latin typeface="Lato" panose="020F0502020204030203" pitchFamily="34" charset="0"/>
                  <a:ea typeface="Cambria Math" panose="02040503050406030204" pitchFamily="18" charset="0"/>
                </a:endParaRPr>
              </a:p>
              <a:p>
                <a:endParaRPr lang="en-US" sz="2400" dirty="0">
                  <a:latin typeface="Lato" panose="020F0502020204030203" pitchFamily="34" charset="0"/>
                  <a:ea typeface="Cambria Math" panose="02040503050406030204" pitchFamily="18" charset="0"/>
                </a:endParaRPr>
              </a:p>
              <a:p>
                <a:endParaRPr lang="en-US" dirty="0">
                  <a:latin typeface="Lato" panose="020F0502020204030203" pitchFamily="34" charset="0"/>
                </a:endParaRPr>
              </a:p>
              <a:p>
                <a:endParaRPr lang="en-US" dirty="0">
                  <a:latin typeface="Lato" panose="020F0502020204030203" pitchFamily="34" charset="0"/>
                </a:endParaRPr>
              </a:p>
            </p:txBody>
          </p:sp>
        </mc:Choice>
        <mc:Fallback>
          <p:sp>
            <p:nvSpPr>
              <p:cNvPr id="9" name="TextBox 8"/>
              <p:cNvSpPr txBox="1">
                <a:spLocks noRot="1" noChangeAspect="1" noMove="1" noResize="1" noEditPoints="1" noAdjustHandles="1" noChangeArrowheads="1" noChangeShapeType="1" noTextEdit="1"/>
              </p:cNvSpPr>
              <p:nvPr/>
            </p:nvSpPr>
            <p:spPr>
              <a:xfrm>
                <a:off x="6553200" y="2107249"/>
                <a:ext cx="5531224" cy="3764300"/>
              </a:xfrm>
              <a:prstGeom prst="rect">
                <a:avLst/>
              </a:prstGeom>
              <a:blipFill>
                <a:blip r:embed="rId4"/>
                <a:stretch>
                  <a:fillRect l="-2756" t="-2107" r="-662"/>
                </a:stretch>
              </a:blipFill>
            </p:spPr>
            <p:txBody>
              <a:bodyPr/>
              <a:lstStyle/>
              <a:p>
                <a:r>
                  <a:rPr lang="en-US">
                    <a:noFill/>
                  </a:rPr>
                  <a:t> </a:t>
                </a:r>
              </a:p>
            </p:txBody>
          </p:sp>
        </mc:Fallback>
      </mc:AlternateContent>
    </p:spTree>
    <p:extLst>
      <p:ext uri="{BB962C8B-B14F-4D97-AF65-F5344CB8AC3E}">
        <p14:creationId xmlns:p14="http://schemas.microsoft.com/office/powerpoint/2010/main" val="115247393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4A24E95-B728-E91C-D256-72E19C3AA8EB}"/>
              </a:ext>
            </a:extLst>
          </p:cNvPr>
          <p:cNvSpPr/>
          <p:nvPr/>
        </p:nvSpPr>
        <p:spPr>
          <a:xfrm>
            <a:off x="3790951" y="1562100"/>
            <a:ext cx="8020050" cy="4581525"/>
          </a:xfrm>
          <a:prstGeom prst="rect">
            <a:avLst/>
          </a:prstGeom>
          <a:solidFill>
            <a:schemeClr val="tx1"/>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sz="3300"/>
              <a:t>Snyder UH – Illustrated</a:t>
            </a:r>
            <a:endParaRPr lang="en-US" sz="3300"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88396" y="1896483"/>
            <a:ext cx="7498080" cy="4073476"/>
          </a:xfrm>
          <a:prstGeom prst="rect">
            <a:avLst/>
          </a:prstGeom>
        </p:spPr>
      </p:pic>
      <p:pic>
        <p:nvPicPr>
          <p:cNvPr id="3" name="Picture 2">
            <a:extLst>
              <a:ext uri="{FF2B5EF4-FFF2-40B4-BE49-F238E27FC236}">
                <a16:creationId xmlns:a16="http://schemas.microsoft.com/office/drawing/2014/main" id="{0BF779F3-1ABD-4CF8-B078-5FCFEB294005}"/>
              </a:ext>
            </a:extLst>
          </p:cNvPr>
          <p:cNvPicPr>
            <a:picLocks noChangeAspect="1"/>
          </p:cNvPicPr>
          <p:nvPr/>
        </p:nvPicPr>
        <p:blipFill>
          <a:blip r:embed="rId4"/>
          <a:stretch>
            <a:fillRect/>
          </a:stretch>
        </p:blipFill>
        <p:spPr>
          <a:xfrm>
            <a:off x="142875" y="4289492"/>
            <a:ext cx="5390476" cy="2323809"/>
          </a:xfrm>
          <a:prstGeom prst="rect">
            <a:avLst/>
          </a:prstGeom>
        </p:spPr>
      </p:pic>
    </p:spTree>
    <p:extLst>
      <p:ext uri="{BB962C8B-B14F-4D97-AF65-F5344CB8AC3E}">
        <p14:creationId xmlns:p14="http://schemas.microsoft.com/office/powerpoint/2010/main" val="477265880"/>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8B19494-4A98-6DE2-A6BB-A07AB457DE7B}"/>
              </a:ext>
            </a:extLst>
          </p:cNvPr>
          <p:cNvSpPr>
            <a:spLocks noGrp="1"/>
          </p:cNvSpPr>
          <p:nvPr>
            <p:ph type="title"/>
          </p:nvPr>
        </p:nvSpPr>
        <p:spPr/>
        <p:txBody>
          <a:bodyPr/>
          <a:lstStyle/>
          <a:p>
            <a:r>
              <a:rPr lang="en-US" dirty="0"/>
              <a:t>Other Transform Methods</a:t>
            </a:r>
          </a:p>
        </p:txBody>
      </p:sp>
      <p:sp>
        <p:nvSpPr>
          <p:cNvPr id="5" name="Text Placeholder 4">
            <a:extLst>
              <a:ext uri="{FF2B5EF4-FFF2-40B4-BE49-F238E27FC236}">
                <a16:creationId xmlns:a16="http://schemas.microsoft.com/office/drawing/2014/main" id="{28BDDB5D-5E04-2F0C-D937-CEB1D9906E31}"/>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38621366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0C746A3-40C0-356E-4D85-58E42E0944AF}"/>
              </a:ext>
            </a:extLst>
          </p:cNvPr>
          <p:cNvSpPr>
            <a:spLocks noGrp="1"/>
          </p:cNvSpPr>
          <p:nvPr>
            <p:ph type="title"/>
          </p:nvPr>
        </p:nvSpPr>
        <p:spPr/>
        <p:txBody>
          <a:bodyPr/>
          <a:lstStyle/>
          <a:p>
            <a:r>
              <a:rPr lang="en-US" dirty="0"/>
              <a:t>Other Transform Methods</a:t>
            </a:r>
          </a:p>
        </p:txBody>
      </p:sp>
      <p:sp>
        <p:nvSpPr>
          <p:cNvPr id="5" name="Content Placeholder 4">
            <a:extLst>
              <a:ext uri="{FF2B5EF4-FFF2-40B4-BE49-F238E27FC236}">
                <a16:creationId xmlns:a16="http://schemas.microsoft.com/office/drawing/2014/main" id="{EA161509-7459-9098-A9F6-8C7D09F90494}"/>
              </a:ext>
            </a:extLst>
          </p:cNvPr>
          <p:cNvSpPr>
            <a:spLocks noGrp="1"/>
          </p:cNvSpPr>
          <p:nvPr>
            <p:ph idx="1"/>
          </p:nvPr>
        </p:nvSpPr>
        <p:spPr/>
        <p:txBody>
          <a:bodyPr/>
          <a:lstStyle/>
          <a:p>
            <a:r>
              <a:rPr lang="en-US" dirty="0"/>
              <a:t>S-Graphs</a:t>
            </a:r>
          </a:p>
          <a:p>
            <a:r>
              <a:rPr lang="en-US" dirty="0"/>
              <a:t>Kinematic Wave</a:t>
            </a:r>
          </a:p>
          <a:p>
            <a:r>
              <a:rPr lang="en-US" dirty="0"/>
              <a:t>2D Diffusion Wave</a:t>
            </a:r>
          </a:p>
        </p:txBody>
      </p:sp>
    </p:spTree>
    <p:extLst>
      <p:ext uri="{BB962C8B-B14F-4D97-AF65-F5344CB8AC3E}">
        <p14:creationId xmlns:p14="http://schemas.microsoft.com/office/powerpoint/2010/main" val="207147757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AB8FF4-0FB3-4A97-D389-115699B34E94}"/>
              </a:ext>
            </a:extLst>
          </p:cNvPr>
          <p:cNvSpPr>
            <a:spLocks noGrp="1"/>
          </p:cNvSpPr>
          <p:nvPr>
            <p:ph type="title"/>
          </p:nvPr>
        </p:nvSpPr>
        <p:spPr/>
        <p:txBody>
          <a:bodyPr/>
          <a:lstStyle/>
          <a:p>
            <a:r>
              <a:rPr lang="en-US" dirty="0"/>
              <a:t>S-Graphs</a:t>
            </a:r>
          </a:p>
        </p:txBody>
      </p:sp>
      <p:sp>
        <p:nvSpPr>
          <p:cNvPr id="3" name="Content Placeholder 2">
            <a:extLst>
              <a:ext uri="{FF2B5EF4-FFF2-40B4-BE49-F238E27FC236}">
                <a16:creationId xmlns:a16="http://schemas.microsoft.com/office/drawing/2014/main" id="{8D0601E2-32DE-C179-83FC-803F03128D36}"/>
              </a:ext>
            </a:extLst>
          </p:cNvPr>
          <p:cNvSpPr>
            <a:spLocks noGrp="1"/>
          </p:cNvSpPr>
          <p:nvPr>
            <p:ph idx="1"/>
          </p:nvPr>
        </p:nvSpPr>
        <p:spPr/>
        <p:txBody>
          <a:bodyPr/>
          <a:lstStyle/>
          <a:p>
            <a:r>
              <a:rPr lang="en-US" dirty="0"/>
              <a:t>Dimensionless cumulative curve</a:t>
            </a:r>
          </a:p>
          <a:p>
            <a:r>
              <a:rPr lang="en-US" dirty="0"/>
              <a:t>% volume vs. % lag time</a:t>
            </a:r>
          </a:p>
          <a:p>
            <a:r>
              <a:rPr lang="en-US" dirty="0"/>
              <a:t>Watershed characteristics</a:t>
            </a:r>
          </a:p>
          <a:p>
            <a:pPr lvl="1"/>
            <a:r>
              <a:rPr lang="en-US" dirty="0"/>
              <a:t>C - hydraulic efficiency</a:t>
            </a:r>
          </a:p>
          <a:p>
            <a:pPr lvl="1"/>
            <a:r>
              <a:rPr lang="en-US" dirty="0"/>
              <a:t>L - length along stream centerline to outlet</a:t>
            </a:r>
          </a:p>
          <a:p>
            <a:pPr lvl="1"/>
            <a:r>
              <a:rPr lang="en-US" dirty="0" err="1"/>
              <a:t>Lca</a:t>
            </a:r>
            <a:r>
              <a:rPr lang="en-US" dirty="0"/>
              <a:t> - length along stream centerline from centroid to outlet</a:t>
            </a:r>
          </a:p>
          <a:p>
            <a:pPr lvl="1"/>
            <a:r>
              <a:rPr lang="en-US" dirty="0"/>
              <a:t>S - slope of main watercourse</a:t>
            </a:r>
          </a:p>
          <a:p>
            <a:pPr lvl="1"/>
            <a:r>
              <a:rPr lang="en-US" dirty="0"/>
              <a:t>p, m – empirical exponents</a:t>
            </a:r>
          </a:p>
          <a:p>
            <a:pPr lvl="1"/>
            <a:endParaRPr lang="en-US" dirty="0"/>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6CC6B834-C88F-8402-1B54-F52B62D1F525}"/>
                  </a:ext>
                </a:extLst>
              </p:cNvPr>
              <p:cNvSpPr txBox="1"/>
              <p:nvPr/>
            </p:nvSpPr>
            <p:spPr>
              <a:xfrm>
                <a:off x="7962900" y="1690688"/>
                <a:ext cx="3534942" cy="1113190"/>
              </a:xfrm>
              <a:prstGeom prst="rect">
                <a:avLst/>
              </a:prstGeom>
              <a:noFill/>
            </p:spPr>
            <p:txBody>
              <a:bodyPr wrap="none" lIns="0" tIns="0" rIns="0" bIns="0" rtlCol="0">
                <a:spAutoFit/>
              </a:bodyPr>
              <a:lstStyle/>
              <a:p>
                <a14:m>
                  <m:oMathPara xmlns:m="http://schemas.openxmlformats.org/officeDocument/2006/math">
                    <m:oMathParaPr>
                      <m:jc m:val="centerGroup"/>
                    </m:oMathParaPr>
                    <m:oMath xmlns:m="http://schemas.openxmlformats.org/officeDocument/2006/math">
                      <m:sSub>
                        <m:sSubPr>
                          <m:ctrlPr>
                            <a:rPr lang="en-US" sz="3600" i="1" smtClean="0">
                              <a:latin typeface="Cambria Math" panose="02040503050406030204" pitchFamily="18" charset="0"/>
                            </a:rPr>
                          </m:ctrlPr>
                        </m:sSubPr>
                        <m:e>
                          <m:r>
                            <a:rPr lang="en-US" sz="3600" b="0" i="1" smtClean="0">
                              <a:latin typeface="Cambria Math" panose="02040503050406030204" pitchFamily="18" charset="0"/>
                            </a:rPr>
                            <m:t>𝑡</m:t>
                          </m:r>
                        </m:e>
                        <m:sub>
                          <m:r>
                            <a:rPr lang="en-US" sz="3600" b="0" i="1" smtClean="0">
                              <a:latin typeface="Cambria Math" panose="02040503050406030204" pitchFamily="18" charset="0"/>
                            </a:rPr>
                            <m:t>𝑙𝑎𝑔</m:t>
                          </m:r>
                        </m:sub>
                      </m:sSub>
                      <m:r>
                        <a:rPr lang="en-US" sz="3600" b="0" i="1" smtClean="0">
                          <a:latin typeface="Cambria Math" panose="02040503050406030204" pitchFamily="18" charset="0"/>
                        </a:rPr>
                        <m:t>=</m:t>
                      </m:r>
                      <m:r>
                        <a:rPr lang="en-US" sz="3600" b="0" i="1" smtClean="0">
                          <a:latin typeface="Cambria Math" panose="02040503050406030204" pitchFamily="18" charset="0"/>
                        </a:rPr>
                        <m:t>𝐶</m:t>
                      </m:r>
                      <m:sSup>
                        <m:sSupPr>
                          <m:ctrlPr>
                            <a:rPr lang="en-US" sz="3600" b="0" i="1" smtClean="0">
                              <a:latin typeface="Cambria Math" panose="02040503050406030204" pitchFamily="18" charset="0"/>
                            </a:rPr>
                          </m:ctrlPr>
                        </m:sSupPr>
                        <m:e>
                          <m:d>
                            <m:dPr>
                              <m:ctrlPr>
                                <a:rPr lang="en-US" sz="3600" b="0" i="1" smtClean="0">
                                  <a:latin typeface="Cambria Math" panose="02040503050406030204" pitchFamily="18" charset="0"/>
                                </a:rPr>
                              </m:ctrlPr>
                            </m:dPr>
                            <m:e>
                              <m:f>
                                <m:fPr>
                                  <m:ctrlPr>
                                    <a:rPr lang="en-US" sz="3600" b="0" i="1" smtClean="0">
                                      <a:latin typeface="Cambria Math" panose="02040503050406030204" pitchFamily="18" charset="0"/>
                                    </a:rPr>
                                  </m:ctrlPr>
                                </m:fPr>
                                <m:num>
                                  <m:r>
                                    <a:rPr lang="en-US" sz="3600" b="0" i="1" smtClean="0">
                                      <a:latin typeface="Cambria Math" panose="02040503050406030204" pitchFamily="18" charset="0"/>
                                    </a:rPr>
                                    <m:t>𝐿</m:t>
                                  </m:r>
                                  <m:sSub>
                                    <m:sSubPr>
                                      <m:ctrlPr>
                                        <a:rPr lang="en-US" sz="3600" b="0" i="1" smtClean="0">
                                          <a:latin typeface="Cambria Math" panose="02040503050406030204" pitchFamily="18" charset="0"/>
                                        </a:rPr>
                                      </m:ctrlPr>
                                    </m:sSubPr>
                                    <m:e>
                                      <m:r>
                                        <a:rPr lang="en-US" sz="3600" b="0" i="1" smtClean="0">
                                          <a:latin typeface="Cambria Math" panose="02040503050406030204" pitchFamily="18" charset="0"/>
                                        </a:rPr>
                                        <m:t>𝐿</m:t>
                                      </m:r>
                                    </m:e>
                                    <m:sub>
                                      <m:r>
                                        <a:rPr lang="en-US" sz="3600" b="0" i="1" smtClean="0">
                                          <a:latin typeface="Cambria Math" panose="02040503050406030204" pitchFamily="18" charset="0"/>
                                        </a:rPr>
                                        <m:t>𝑐𝑎</m:t>
                                      </m:r>
                                    </m:sub>
                                  </m:sSub>
                                </m:num>
                                <m:den>
                                  <m:sSup>
                                    <m:sSupPr>
                                      <m:ctrlPr>
                                        <a:rPr lang="en-US" sz="3600" b="0" i="1" smtClean="0">
                                          <a:latin typeface="Cambria Math" panose="02040503050406030204" pitchFamily="18" charset="0"/>
                                        </a:rPr>
                                      </m:ctrlPr>
                                    </m:sSupPr>
                                    <m:e>
                                      <m:r>
                                        <a:rPr lang="en-US" sz="3600" b="0" i="1" smtClean="0">
                                          <a:latin typeface="Cambria Math" panose="02040503050406030204" pitchFamily="18" charset="0"/>
                                        </a:rPr>
                                        <m:t>𝑆</m:t>
                                      </m:r>
                                    </m:e>
                                    <m:sup>
                                      <m:r>
                                        <a:rPr lang="en-US" sz="3600" b="0" i="1" smtClean="0">
                                          <a:latin typeface="Cambria Math" panose="02040503050406030204" pitchFamily="18" charset="0"/>
                                        </a:rPr>
                                        <m:t>𝑝</m:t>
                                      </m:r>
                                    </m:sup>
                                  </m:sSup>
                                </m:den>
                              </m:f>
                            </m:e>
                          </m:d>
                        </m:e>
                        <m:sup>
                          <m:r>
                            <a:rPr lang="en-US" sz="3600" b="0" i="1" smtClean="0">
                              <a:latin typeface="Cambria Math" panose="02040503050406030204" pitchFamily="18" charset="0"/>
                            </a:rPr>
                            <m:t>𝑚</m:t>
                          </m:r>
                        </m:sup>
                      </m:sSup>
                    </m:oMath>
                  </m:oMathPara>
                </a14:m>
                <a:endParaRPr lang="en-US" sz="3600" dirty="0"/>
              </a:p>
            </p:txBody>
          </p:sp>
        </mc:Choice>
        <mc:Fallback>
          <p:sp>
            <p:nvSpPr>
              <p:cNvPr id="4" name="TextBox 3">
                <a:extLst>
                  <a:ext uri="{FF2B5EF4-FFF2-40B4-BE49-F238E27FC236}">
                    <a16:creationId xmlns:a16="http://schemas.microsoft.com/office/drawing/2014/main" id="{6CC6B834-C88F-8402-1B54-F52B62D1F525}"/>
                  </a:ext>
                </a:extLst>
              </p:cNvPr>
              <p:cNvSpPr txBox="1">
                <a:spLocks noRot="1" noChangeAspect="1" noMove="1" noResize="1" noEditPoints="1" noAdjustHandles="1" noChangeArrowheads="1" noChangeShapeType="1" noTextEdit="1"/>
              </p:cNvSpPr>
              <p:nvPr/>
            </p:nvSpPr>
            <p:spPr>
              <a:xfrm>
                <a:off x="7962900" y="1690688"/>
                <a:ext cx="3534942" cy="1113190"/>
              </a:xfrm>
              <a:prstGeom prst="rect">
                <a:avLst/>
              </a:prstGeom>
              <a:blipFill>
                <a:blip r:embed="rId2"/>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1719474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0E55F76-53C6-9547-D295-4A3D7C1D7ED8}"/>
              </a:ext>
            </a:extLst>
          </p:cNvPr>
          <p:cNvSpPr/>
          <p:nvPr/>
        </p:nvSpPr>
        <p:spPr>
          <a:xfrm>
            <a:off x="675249" y="717450"/>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Precipitation Model</a:t>
            </a:r>
          </a:p>
        </p:txBody>
      </p:sp>
      <p:sp>
        <p:nvSpPr>
          <p:cNvPr id="7" name="Rectangle 6">
            <a:extLst>
              <a:ext uri="{FF2B5EF4-FFF2-40B4-BE49-F238E27FC236}">
                <a16:creationId xmlns:a16="http://schemas.microsoft.com/office/drawing/2014/main" id="{C1795C17-6912-F23B-5A2C-D2CBDB5AE50B}"/>
              </a:ext>
            </a:extLst>
          </p:cNvPr>
          <p:cNvSpPr/>
          <p:nvPr/>
        </p:nvSpPr>
        <p:spPr>
          <a:xfrm>
            <a:off x="4724400" y="717450"/>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Combined Losses</a:t>
            </a:r>
          </a:p>
        </p:txBody>
      </p:sp>
      <p:sp>
        <p:nvSpPr>
          <p:cNvPr id="8" name="Rectangle 7">
            <a:extLst>
              <a:ext uri="{FF2B5EF4-FFF2-40B4-BE49-F238E27FC236}">
                <a16:creationId xmlns:a16="http://schemas.microsoft.com/office/drawing/2014/main" id="{F4E95852-DFE7-BC85-BDFF-D1DA6CBF29F9}"/>
              </a:ext>
            </a:extLst>
          </p:cNvPr>
          <p:cNvSpPr/>
          <p:nvPr/>
        </p:nvSpPr>
        <p:spPr>
          <a:xfrm>
            <a:off x="8773551" y="717450"/>
            <a:ext cx="2743200" cy="1600200"/>
          </a:xfrm>
          <a:prstGeom prst="rect">
            <a:avLst/>
          </a:prstGeom>
          <a:noFill/>
          <a:ln w="76200">
            <a:solidFill>
              <a:srgbClr val="A60F2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solidFill>
                  <a:srgbClr val="A60F2D"/>
                </a:solidFill>
                <a:latin typeface="Lato" panose="020F0502020204030203" pitchFamily="34" charset="0"/>
              </a:rPr>
              <a:t>Excess Precip Transform</a:t>
            </a:r>
          </a:p>
        </p:txBody>
      </p:sp>
      <p:sp>
        <p:nvSpPr>
          <p:cNvPr id="9" name="Rectangle 8">
            <a:extLst>
              <a:ext uri="{FF2B5EF4-FFF2-40B4-BE49-F238E27FC236}">
                <a16:creationId xmlns:a16="http://schemas.microsoft.com/office/drawing/2014/main" id="{5EC1A806-58BB-5F1A-7706-4C869A4D3456}"/>
              </a:ext>
            </a:extLst>
          </p:cNvPr>
          <p:cNvSpPr/>
          <p:nvPr/>
        </p:nvSpPr>
        <p:spPr>
          <a:xfrm>
            <a:off x="8773551" y="4540351"/>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Total Runoff</a:t>
            </a:r>
          </a:p>
        </p:txBody>
      </p:sp>
      <p:sp>
        <p:nvSpPr>
          <p:cNvPr id="10" name="Rectangle 9">
            <a:extLst>
              <a:ext uri="{FF2B5EF4-FFF2-40B4-BE49-F238E27FC236}">
                <a16:creationId xmlns:a16="http://schemas.microsoft.com/office/drawing/2014/main" id="{83E66F1C-2BFF-B238-9DA0-74607251BC9A}"/>
              </a:ext>
            </a:extLst>
          </p:cNvPr>
          <p:cNvSpPr/>
          <p:nvPr/>
        </p:nvSpPr>
        <p:spPr>
          <a:xfrm>
            <a:off x="4724400" y="4543867"/>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Channel Routing</a:t>
            </a:r>
          </a:p>
        </p:txBody>
      </p:sp>
      <p:sp>
        <p:nvSpPr>
          <p:cNvPr id="11" name="Rectangle 10">
            <a:extLst>
              <a:ext uri="{FF2B5EF4-FFF2-40B4-BE49-F238E27FC236}">
                <a16:creationId xmlns:a16="http://schemas.microsoft.com/office/drawing/2014/main" id="{ED6F1995-BA38-2C17-AF82-10D8788144C9}"/>
              </a:ext>
            </a:extLst>
          </p:cNvPr>
          <p:cNvSpPr/>
          <p:nvPr/>
        </p:nvSpPr>
        <p:spPr>
          <a:xfrm>
            <a:off x="675249" y="4540350"/>
            <a:ext cx="2743200" cy="1600200"/>
          </a:xfrm>
          <a:prstGeom prst="rect">
            <a:avLst/>
          </a:prstGeom>
          <a:noFill/>
          <a:ln w="762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3200" b="1" dirty="0">
                <a:latin typeface="Lato" panose="020F0502020204030203" pitchFamily="34" charset="0"/>
              </a:rPr>
              <a:t>Watershed Outlet</a:t>
            </a:r>
          </a:p>
        </p:txBody>
      </p:sp>
      <p:sp>
        <p:nvSpPr>
          <p:cNvPr id="12" name="Arrow: Right 11">
            <a:extLst>
              <a:ext uri="{FF2B5EF4-FFF2-40B4-BE49-F238E27FC236}">
                <a16:creationId xmlns:a16="http://schemas.microsoft.com/office/drawing/2014/main" id="{3DFF52C2-085E-BFA9-2E9C-0C39639436EF}"/>
              </a:ext>
            </a:extLst>
          </p:cNvPr>
          <p:cNvSpPr/>
          <p:nvPr/>
        </p:nvSpPr>
        <p:spPr>
          <a:xfrm>
            <a:off x="3418448" y="1060350"/>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3" name="Arrow: Right 12">
            <a:extLst>
              <a:ext uri="{FF2B5EF4-FFF2-40B4-BE49-F238E27FC236}">
                <a16:creationId xmlns:a16="http://schemas.microsoft.com/office/drawing/2014/main" id="{71A789D8-3BE7-695C-44B2-9BE3BD18417B}"/>
              </a:ext>
            </a:extLst>
          </p:cNvPr>
          <p:cNvSpPr/>
          <p:nvPr/>
        </p:nvSpPr>
        <p:spPr>
          <a:xfrm>
            <a:off x="7467599" y="1060350"/>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4" name="TextBox 13">
            <a:extLst>
              <a:ext uri="{FF2B5EF4-FFF2-40B4-BE49-F238E27FC236}">
                <a16:creationId xmlns:a16="http://schemas.microsoft.com/office/drawing/2014/main" id="{36081D4A-5692-7530-8E4F-59CBE2D1C0A1}"/>
              </a:ext>
            </a:extLst>
          </p:cNvPr>
          <p:cNvSpPr txBox="1"/>
          <p:nvPr/>
        </p:nvSpPr>
        <p:spPr>
          <a:xfrm>
            <a:off x="10220177" y="2700269"/>
            <a:ext cx="1505243" cy="461665"/>
          </a:xfrm>
          <a:prstGeom prst="rect">
            <a:avLst/>
          </a:prstGeom>
          <a:noFill/>
          <a:ln w="38100">
            <a:solidFill>
              <a:schemeClr val="tx1"/>
            </a:solidFill>
          </a:ln>
        </p:spPr>
        <p:txBody>
          <a:bodyPr wrap="square" rtlCol="0">
            <a:spAutoFit/>
          </a:bodyPr>
          <a:lstStyle/>
          <a:p>
            <a:pPr algn="ctr"/>
            <a:r>
              <a:rPr lang="en-US" sz="2400" b="1" dirty="0">
                <a:latin typeface="Lato" panose="020F0502020204030203" pitchFamily="34" charset="0"/>
              </a:rPr>
              <a:t>Baseflow</a:t>
            </a:r>
          </a:p>
        </p:txBody>
      </p:sp>
      <p:sp>
        <p:nvSpPr>
          <p:cNvPr id="15" name="Arrow: Right 14">
            <a:extLst>
              <a:ext uri="{FF2B5EF4-FFF2-40B4-BE49-F238E27FC236}">
                <a16:creationId xmlns:a16="http://schemas.microsoft.com/office/drawing/2014/main" id="{B649F251-10B4-A1B3-1A66-BB891C4A95CA}"/>
              </a:ext>
            </a:extLst>
          </p:cNvPr>
          <p:cNvSpPr/>
          <p:nvPr/>
        </p:nvSpPr>
        <p:spPr>
          <a:xfrm rot="5400000">
            <a:off x="8234818" y="2989918"/>
            <a:ext cx="2186469" cy="914400"/>
          </a:xfrm>
          <a:prstGeom prst="rightArrow">
            <a:avLst/>
          </a:prstGeom>
          <a:solidFill>
            <a:srgbClr val="A60F2D"/>
          </a:solidFill>
          <a:ln>
            <a:solidFill>
              <a:srgbClr val="A60F2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6" name="Arrow: Right 15">
            <a:extLst>
              <a:ext uri="{FF2B5EF4-FFF2-40B4-BE49-F238E27FC236}">
                <a16:creationId xmlns:a16="http://schemas.microsoft.com/office/drawing/2014/main" id="{37D652E7-9D91-1FE1-A4E4-2097454EF75D}"/>
              </a:ext>
            </a:extLst>
          </p:cNvPr>
          <p:cNvSpPr/>
          <p:nvPr/>
        </p:nvSpPr>
        <p:spPr>
          <a:xfrm rot="5400000">
            <a:off x="10301707" y="3643112"/>
            <a:ext cx="1342184" cy="379828"/>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7" name="Arrow: Right 16">
            <a:extLst>
              <a:ext uri="{FF2B5EF4-FFF2-40B4-BE49-F238E27FC236}">
                <a16:creationId xmlns:a16="http://schemas.microsoft.com/office/drawing/2014/main" id="{0AD3E6A3-44C3-BACE-5C65-5C6B93B0C7C6}"/>
              </a:ext>
            </a:extLst>
          </p:cNvPr>
          <p:cNvSpPr/>
          <p:nvPr/>
        </p:nvSpPr>
        <p:spPr>
          <a:xfrm rot="10800000">
            <a:off x="7467599" y="4883251"/>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
        <p:nvSpPr>
          <p:cNvPr id="18" name="Arrow: Right 17">
            <a:extLst>
              <a:ext uri="{FF2B5EF4-FFF2-40B4-BE49-F238E27FC236}">
                <a16:creationId xmlns:a16="http://schemas.microsoft.com/office/drawing/2014/main" id="{933C634A-4C06-F077-D106-813F0BC607FB}"/>
              </a:ext>
            </a:extLst>
          </p:cNvPr>
          <p:cNvSpPr/>
          <p:nvPr/>
        </p:nvSpPr>
        <p:spPr>
          <a:xfrm rot="10800000">
            <a:off x="3418448" y="4883250"/>
            <a:ext cx="1305951" cy="914400"/>
          </a:xfrm>
          <a:prstGeom prst="rightArrow">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b="1"/>
          </a:p>
        </p:txBody>
      </p:sp>
    </p:spTree>
    <p:extLst>
      <p:ext uri="{BB962C8B-B14F-4D97-AF65-F5344CB8AC3E}">
        <p14:creationId xmlns:p14="http://schemas.microsoft.com/office/powerpoint/2010/main" val="227148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7"/>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10"/>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8"/>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9DAE2-807C-4A31-BE25-ED6822480204}"/>
              </a:ext>
            </a:extLst>
          </p:cNvPr>
          <p:cNvSpPr>
            <a:spLocks noGrp="1"/>
          </p:cNvSpPr>
          <p:nvPr>
            <p:ph type="title"/>
          </p:nvPr>
        </p:nvSpPr>
        <p:spPr>
          <a:xfrm>
            <a:off x="609600" y="274638"/>
            <a:ext cx="10972800" cy="789231"/>
          </a:xfrm>
        </p:spPr>
        <p:txBody>
          <a:bodyPr/>
          <a:lstStyle/>
          <a:p>
            <a:r>
              <a:rPr lang="en-US" dirty="0"/>
              <a:t>Kinematic Wave</a:t>
            </a:r>
          </a:p>
        </p:txBody>
      </p:sp>
      <p:sp>
        <p:nvSpPr>
          <p:cNvPr id="3" name="Content Placeholder 2">
            <a:extLst>
              <a:ext uri="{FF2B5EF4-FFF2-40B4-BE49-F238E27FC236}">
                <a16:creationId xmlns:a16="http://schemas.microsoft.com/office/drawing/2014/main" id="{3E060319-456B-4FB1-B97E-F907F6183843}"/>
              </a:ext>
            </a:extLst>
          </p:cNvPr>
          <p:cNvSpPr>
            <a:spLocks noGrp="1"/>
          </p:cNvSpPr>
          <p:nvPr>
            <p:ph idx="1"/>
          </p:nvPr>
        </p:nvSpPr>
        <p:spPr>
          <a:xfrm>
            <a:off x="156673" y="1469993"/>
            <a:ext cx="7495318" cy="3886200"/>
          </a:xfrm>
        </p:spPr>
        <p:txBody>
          <a:bodyPr/>
          <a:lstStyle/>
          <a:p>
            <a:r>
              <a:rPr lang="en-US" sz="2800" dirty="0"/>
              <a:t>Conceptual model using 1 or 2 planes</a:t>
            </a:r>
          </a:p>
          <a:p>
            <a:r>
              <a:rPr lang="en-US" sz="2800" dirty="0"/>
              <a:t>Energy and continuity equation </a:t>
            </a:r>
          </a:p>
          <a:p>
            <a:r>
              <a:rPr lang="en-US" sz="2800" dirty="0"/>
              <a:t>Useful for representing urban regions</a:t>
            </a:r>
          </a:p>
        </p:txBody>
      </p:sp>
      <p:pic>
        <p:nvPicPr>
          <p:cNvPr id="1026" name="Picture 2" descr=" ">
            <a:extLst>
              <a:ext uri="{FF2B5EF4-FFF2-40B4-BE49-F238E27FC236}">
                <a16:creationId xmlns:a16="http://schemas.microsoft.com/office/drawing/2014/main" id="{38365DCB-1366-46D0-A1E2-A97C6D3F739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6673" y="3363985"/>
            <a:ext cx="6036259" cy="295776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6DAEC03-6DAC-4E01-9B24-B0991076A0C9}"/>
              </a:ext>
            </a:extLst>
          </p:cNvPr>
          <p:cNvSpPr/>
          <p:nvPr/>
        </p:nvSpPr>
        <p:spPr>
          <a:xfrm>
            <a:off x="609600" y="6321752"/>
            <a:ext cx="6096000" cy="261610"/>
          </a:xfrm>
          <a:prstGeom prst="rect">
            <a:avLst/>
          </a:prstGeom>
        </p:spPr>
        <p:txBody>
          <a:bodyPr>
            <a:spAutoFit/>
          </a:bodyPr>
          <a:lstStyle/>
          <a:p>
            <a:r>
              <a:rPr lang="en-US" sz="1050" dirty="0"/>
              <a:t>http://ponce.sdsu.edu/the_kinematic_wave_controversy.html</a:t>
            </a:r>
          </a:p>
        </p:txBody>
      </p:sp>
      <p:pic>
        <p:nvPicPr>
          <p:cNvPr id="6" name="Picture 5">
            <a:extLst>
              <a:ext uri="{FF2B5EF4-FFF2-40B4-BE49-F238E27FC236}">
                <a16:creationId xmlns:a16="http://schemas.microsoft.com/office/drawing/2014/main" id="{224AF37A-E34D-431F-9C6B-48A56C45D334}"/>
              </a:ext>
            </a:extLst>
          </p:cNvPr>
          <p:cNvPicPr>
            <a:picLocks noChangeAspect="1"/>
          </p:cNvPicPr>
          <p:nvPr/>
        </p:nvPicPr>
        <p:blipFill>
          <a:blip r:embed="rId4"/>
          <a:stretch>
            <a:fillRect/>
          </a:stretch>
        </p:blipFill>
        <p:spPr>
          <a:xfrm>
            <a:off x="6621711" y="862532"/>
            <a:ext cx="5189598" cy="4276027"/>
          </a:xfrm>
          <a:prstGeom prst="rect">
            <a:avLst/>
          </a:prstGeom>
        </p:spPr>
      </p:pic>
      <p:sp>
        <p:nvSpPr>
          <p:cNvPr id="4" name="Slide Number Placeholder 3">
            <a:extLst>
              <a:ext uri="{FF2B5EF4-FFF2-40B4-BE49-F238E27FC236}">
                <a16:creationId xmlns:a16="http://schemas.microsoft.com/office/drawing/2014/main" id="{513B26AA-BD03-4D73-8CD7-979F06AAEF98}"/>
              </a:ext>
            </a:extLst>
          </p:cNvPr>
          <p:cNvSpPr>
            <a:spLocks noGrp="1"/>
          </p:cNvSpPr>
          <p:nvPr>
            <p:ph type="sldNum" sz="quarter" idx="12"/>
          </p:nvPr>
        </p:nvSpPr>
        <p:spPr/>
        <p:txBody>
          <a:bodyPr/>
          <a:lstStyle/>
          <a:p>
            <a:fld id="{6C33E457-D750-420C-9EDA-9A4D186C6B3A}" type="slidenum">
              <a:rPr lang="en-US" smtClean="0"/>
              <a:t>50</a:t>
            </a:fld>
            <a:endParaRPr lang="en-US"/>
          </a:p>
        </p:txBody>
      </p:sp>
    </p:spTree>
    <p:extLst>
      <p:ext uri="{BB962C8B-B14F-4D97-AF65-F5344CB8AC3E}">
        <p14:creationId xmlns:p14="http://schemas.microsoft.com/office/powerpoint/2010/main" val="39917031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9642685-41B4-40BC-8373-9D2400ED0EB7}"/>
              </a:ext>
            </a:extLst>
          </p:cNvPr>
          <p:cNvSpPr>
            <a:spLocks noGrp="1"/>
          </p:cNvSpPr>
          <p:nvPr>
            <p:ph type="title"/>
          </p:nvPr>
        </p:nvSpPr>
        <p:spPr>
          <a:xfrm>
            <a:off x="609600" y="220846"/>
            <a:ext cx="10972800" cy="789231"/>
          </a:xfrm>
        </p:spPr>
        <p:txBody>
          <a:bodyPr/>
          <a:lstStyle/>
          <a:p>
            <a:r>
              <a:rPr lang="en-US" dirty="0"/>
              <a:t>2D Diffusion Wave</a:t>
            </a:r>
          </a:p>
        </p:txBody>
      </p:sp>
      <p:sp>
        <p:nvSpPr>
          <p:cNvPr id="3" name="Content Placeholder 2">
            <a:extLst>
              <a:ext uri="{FF2B5EF4-FFF2-40B4-BE49-F238E27FC236}">
                <a16:creationId xmlns:a16="http://schemas.microsoft.com/office/drawing/2014/main" id="{6E50AA28-D14F-4E3F-BDA2-07E22C92ED4D}"/>
              </a:ext>
            </a:extLst>
          </p:cNvPr>
          <p:cNvSpPr>
            <a:spLocks noGrp="1"/>
          </p:cNvSpPr>
          <p:nvPr>
            <p:ph idx="1"/>
          </p:nvPr>
        </p:nvSpPr>
        <p:spPr>
          <a:xfrm>
            <a:off x="186594" y="1081453"/>
            <a:ext cx="5343768" cy="4967654"/>
          </a:xfrm>
        </p:spPr>
        <p:txBody>
          <a:bodyPr/>
          <a:lstStyle/>
          <a:p>
            <a:r>
              <a:rPr lang="en-US" sz="2400" dirty="0"/>
              <a:t>Routes excess precipitation using continuity and momentum equations</a:t>
            </a:r>
          </a:p>
          <a:p>
            <a:pPr lvl="1"/>
            <a:r>
              <a:rPr lang="en-US" sz="2000" dirty="0"/>
              <a:t>Neglects the acceleration term</a:t>
            </a:r>
          </a:p>
          <a:p>
            <a:r>
              <a:rPr lang="en-US" sz="2400" dirty="0"/>
              <a:t>Represents </a:t>
            </a:r>
            <a:r>
              <a:rPr lang="en-US" sz="2400" dirty="0" err="1"/>
              <a:t>subbasins</a:t>
            </a:r>
            <a:r>
              <a:rPr lang="en-US" sz="2400" dirty="0"/>
              <a:t> using a 2D mesh of both grids cells and grid faces</a:t>
            </a:r>
          </a:p>
          <a:p>
            <a:pPr lvl="1"/>
            <a:r>
              <a:rPr lang="en-US" sz="2000" dirty="0"/>
              <a:t>Create this in HEC-RAS</a:t>
            </a:r>
          </a:p>
          <a:p>
            <a:r>
              <a:rPr lang="en-US" sz="2400" dirty="0"/>
              <a:t>Distributed parameter modeling</a:t>
            </a:r>
          </a:p>
          <a:p>
            <a:r>
              <a:rPr lang="en-US" sz="2400" dirty="0"/>
              <a:t>Ability to visualize spatial variables such as water surface elevation and average velocity</a:t>
            </a:r>
          </a:p>
        </p:txBody>
      </p:sp>
      <p:pic>
        <p:nvPicPr>
          <p:cNvPr id="4" name="Picture 3">
            <a:extLst>
              <a:ext uri="{FF2B5EF4-FFF2-40B4-BE49-F238E27FC236}">
                <a16:creationId xmlns:a16="http://schemas.microsoft.com/office/drawing/2014/main" id="{B400A1C7-9C57-4116-A9F7-29EAFBA89F89}"/>
              </a:ext>
            </a:extLst>
          </p:cNvPr>
          <p:cNvPicPr>
            <a:picLocks noChangeAspect="1"/>
          </p:cNvPicPr>
          <p:nvPr/>
        </p:nvPicPr>
        <p:blipFill>
          <a:blip r:embed="rId3"/>
          <a:stretch>
            <a:fillRect/>
          </a:stretch>
        </p:blipFill>
        <p:spPr>
          <a:xfrm>
            <a:off x="5627077" y="1010077"/>
            <a:ext cx="6372467" cy="4635611"/>
          </a:xfrm>
          <a:prstGeom prst="rect">
            <a:avLst/>
          </a:prstGeom>
        </p:spPr>
      </p:pic>
      <p:sp>
        <p:nvSpPr>
          <p:cNvPr id="5" name="Slide Number Placeholder 4">
            <a:extLst>
              <a:ext uri="{FF2B5EF4-FFF2-40B4-BE49-F238E27FC236}">
                <a16:creationId xmlns:a16="http://schemas.microsoft.com/office/drawing/2014/main" id="{9AC1694D-40F9-4A12-B279-92957C734BEB}"/>
              </a:ext>
            </a:extLst>
          </p:cNvPr>
          <p:cNvSpPr>
            <a:spLocks noGrp="1"/>
          </p:cNvSpPr>
          <p:nvPr>
            <p:ph type="sldNum" sz="quarter" idx="12"/>
          </p:nvPr>
        </p:nvSpPr>
        <p:spPr/>
        <p:txBody>
          <a:bodyPr/>
          <a:lstStyle/>
          <a:p>
            <a:fld id="{6C33E457-D750-420C-9EDA-9A4D186C6B3A}" type="slidenum">
              <a:rPr lang="en-US" smtClean="0"/>
              <a:t>51</a:t>
            </a:fld>
            <a:endParaRPr lang="en-US"/>
          </a:p>
        </p:txBody>
      </p:sp>
    </p:spTree>
    <p:extLst>
      <p:ext uri="{BB962C8B-B14F-4D97-AF65-F5344CB8AC3E}">
        <p14:creationId xmlns:p14="http://schemas.microsoft.com/office/powerpoint/2010/main" val="239169664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D5BEA-80E7-F99A-52D7-4B75F732A98D}"/>
              </a:ext>
            </a:extLst>
          </p:cNvPr>
          <p:cNvSpPr>
            <a:spLocks noGrp="1"/>
          </p:cNvSpPr>
          <p:nvPr>
            <p:ph type="title"/>
          </p:nvPr>
        </p:nvSpPr>
        <p:spPr/>
        <p:txBody>
          <a:bodyPr/>
          <a:lstStyle/>
          <a:p>
            <a:r>
              <a:rPr lang="en-US" dirty="0"/>
              <a:t>Questions?</a:t>
            </a:r>
          </a:p>
        </p:txBody>
      </p:sp>
      <p:sp>
        <p:nvSpPr>
          <p:cNvPr id="3" name="Text Placeholder 2">
            <a:extLst>
              <a:ext uri="{FF2B5EF4-FFF2-40B4-BE49-F238E27FC236}">
                <a16:creationId xmlns:a16="http://schemas.microsoft.com/office/drawing/2014/main" id="{90090811-54AC-F949-28FA-D97D19CAB59B}"/>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40296766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Line 3">
            <a:extLst>
              <a:ext uri="{FF2B5EF4-FFF2-40B4-BE49-F238E27FC236}">
                <a16:creationId xmlns:a16="http://schemas.microsoft.com/office/drawing/2014/main" id="{73C7192E-4A8C-6125-31AF-4FA8BB2C7D56}"/>
              </a:ext>
            </a:extLst>
          </p:cNvPr>
          <p:cNvSpPr>
            <a:spLocks noChangeShapeType="1"/>
          </p:cNvSpPr>
          <p:nvPr/>
        </p:nvSpPr>
        <p:spPr bwMode="auto">
          <a:xfrm flipV="1">
            <a:off x="1038636" y="994336"/>
            <a:ext cx="194" cy="502920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3" name="Line 4">
            <a:extLst>
              <a:ext uri="{FF2B5EF4-FFF2-40B4-BE49-F238E27FC236}">
                <a16:creationId xmlns:a16="http://schemas.microsoft.com/office/drawing/2014/main" id="{90D2B54F-DD6E-B8DE-11FE-467EE6F3CCCC}"/>
              </a:ext>
            </a:extLst>
          </p:cNvPr>
          <p:cNvSpPr>
            <a:spLocks noChangeShapeType="1"/>
          </p:cNvSpPr>
          <p:nvPr/>
        </p:nvSpPr>
        <p:spPr bwMode="auto">
          <a:xfrm>
            <a:off x="1031463" y="6023536"/>
            <a:ext cx="9875520" cy="0"/>
          </a:xfrm>
          <a:prstGeom prst="line">
            <a:avLst/>
          </a:prstGeom>
          <a:noFill/>
          <a:ln w="9525">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4" name="Freeform 5">
            <a:extLst>
              <a:ext uri="{FF2B5EF4-FFF2-40B4-BE49-F238E27FC236}">
                <a16:creationId xmlns:a16="http://schemas.microsoft.com/office/drawing/2014/main" id="{A98363CE-D661-FF1B-7AA5-FC3CB49382CD}"/>
              </a:ext>
            </a:extLst>
          </p:cNvPr>
          <p:cNvSpPr>
            <a:spLocks noChangeAspect="1"/>
          </p:cNvSpPr>
          <p:nvPr/>
        </p:nvSpPr>
        <p:spPr bwMode="auto">
          <a:xfrm>
            <a:off x="1274350" y="1209825"/>
            <a:ext cx="9384712" cy="4351751"/>
          </a:xfrm>
          <a:custGeom>
            <a:avLst/>
            <a:gdLst>
              <a:gd name="T0" fmla="*/ 0 w 2155"/>
              <a:gd name="T1" fmla="*/ 775 h 870"/>
              <a:gd name="T2" fmla="*/ 142 w 2155"/>
              <a:gd name="T3" fmla="*/ 789 h 870"/>
              <a:gd name="T4" fmla="*/ 213 w 2155"/>
              <a:gd name="T5" fmla="*/ 803 h 870"/>
              <a:gd name="T6" fmla="*/ 307 w 2155"/>
              <a:gd name="T7" fmla="*/ 818 h 870"/>
              <a:gd name="T8" fmla="*/ 458 w 2155"/>
              <a:gd name="T9" fmla="*/ 860 h 870"/>
              <a:gd name="T10" fmla="*/ 534 w 2155"/>
              <a:gd name="T11" fmla="*/ 865 h 870"/>
              <a:gd name="T12" fmla="*/ 572 w 2155"/>
              <a:gd name="T13" fmla="*/ 870 h 870"/>
              <a:gd name="T14" fmla="*/ 714 w 2155"/>
              <a:gd name="T15" fmla="*/ 865 h 870"/>
              <a:gd name="T16" fmla="*/ 917 w 2155"/>
              <a:gd name="T17" fmla="*/ 718 h 870"/>
              <a:gd name="T18" fmla="*/ 983 w 2155"/>
              <a:gd name="T19" fmla="*/ 520 h 870"/>
              <a:gd name="T20" fmla="*/ 1021 w 2155"/>
              <a:gd name="T21" fmla="*/ 421 h 870"/>
              <a:gd name="T22" fmla="*/ 1087 w 2155"/>
              <a:gd name="T23" fmla="*/ 128 h 870"/>
              <a:gd name="T24" fmla="*/ 1186 w 2155"/>
              <a:gd name="T25" fmla="*/ 0 h 870"/>
              <a:gd name="T26" fmla="*/ 1290 w 2155"/>
              <a:gd name="T27" fmla="*/ 71 h 870"/>
              <a:gd name="T28" fmla="*/ 1314 w 2155"/>
              <a:gd name="T29" fmla="*/ 128 h 870"/>
              <a:gd name="T30" fmla="*/ 1356 w 2155"/>
              <a:gd name="T31" fmla="*/ 260 h 870"/>
              <a:gd name="T32" fmla="*/ 1380 w 2155"/>
              <a:gd name="T33" fmla="*/ 322 h 870"/>
              <a:gd name="T34" fmla="*/ 1399 w 2155"/>
              <a:gd name="T35" fmla="*/ 364 h 870"/>
              <a:gd name="T36" fmla="*/ 1455 w 2155"/>
              <a:gd name="T37" fmla="*/ 529 h 870"/>
              <a:gd name="T38" fmla="*/ 1469 w 2155"/>
              <a:gd name="T39" fmla="*/ 572 h 870"/>
              <a:gd name="T40" fmla="*/ 1498 w 2155"/>
              <a:gd name="T41" fmla="*/ 600 h 870"/>
              <a:gd name="T42" fmla="*/ 1569 w 2155"/>
              <a:gd name="T43" fmla="*/ 671 h 870"/>
              <a:gd name="T44" fmla="*/ 1597 w 2155"/>
              <a:gd name="T45" fmla="*/ 690 h 870"/>
              <a:gd name="T46" fmla="*/ 1663 w 2155"/>
              <a:gd name="T47" fmla="*/ 733 h 870"/>
              <a:gd name="T48" fmla="*/ 1710 w 2155"/>
              <a:gd name="T49" fmla="*/ 752 h 870"/>
              <a:gd name="T50" fmla="*/ 1814 w 2155"/>
              <a:gd name="T51" fmla="*/ 789 h 870"/>
              <a:gd name="T52" fmla="*/ 1980 w 2155"/>
              <a:gd name="T53" fmla="*/ 827 h 870"/>
              <a:gd name="T54" fmla="*/ 2088 w 2155"/>
              <a:gd name="T55" fmla="*/ 846 h 870"/>
              <a:gd name="T56" fmla="*/ 2140 w 2155"/>
              <a:gd name="T57" fmla="*/ 870 h 8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2155" h="870">
                <a:moveTo>
                  <a:pt x="0" y="775"/>
                </a:moveTo>
                <a:cubicBezTo>
                  <a:pt x="48" y="784"/>
                  <a:pt x="92" y="786"/>
                  <a:pt x="142" y="789"/>
                </a:cubicBezTo>
                <a:cubicBezTo>
                  <a:pt x="184" y="804"/>
                  <a:pt x="160" y="798"/>
                  <a:pt x="213" y="803"/>
                </a:cubicBezTo>
                <a:cubicBezTo>
                  <a:pt x="244" y="811"/>
                  <a:pt x="276" y="811"/>
                  <a:pt x="307" y="818"/>
                </a:cubicBezTo>
                <a:cubicBezTo>
                  <a:pt x="357" y="829"/>
                  <a:pt x="406" y="855"/>
                  <a:pt x="458" y="860"/>
                </a:cubicBezTo>
                <a:cubicBezTo>
                  <a:pt x="483" y="863"/>
                  <a:pt x="509" y="863"/>
                  <a:pt x="534" y="865"/>
                </a:cubicBezTo>
                <a:cubicBezTo>
                  <a:pt x="547" y="866"/>
                  <a:pt x="559" y="868"/>
                  <a:pt x="572" y="870"/>
                </a:cubicBezTo>
                <a:cubicBezTo>
                  <a:pt x="619" y="868"/>
                  <a:pt x="667" y="868"/>
                  <a:pt x="714" y="865"/>
                </a:cubicBezTo>
                <a:cubicBezTo>
                  <a:pt x="801" y="860"/>
                  <a:pt x="863" y="772"/>
                  <a:pt x="917" y="718"/>
                </a:cubicBezTo>
                <a:cubicBezTo>
                  <a:pt x="936" y="652"/>
                  <a:pt x="960" y="585"/>
                  <a:pt x="983" y="520"/>
                </a:cubicBezTo>
                <a:cubicBezTo>
                  <a:pt x="995" y="487"/>
                  <a:pt x="1001" y="449"/>
                  <a:pt x="1021" y="421"/>
                </a:cubicBezTo>
                <a:cubicBezTo>
                  <a:pt x="1049" y="324"/>
                  <a:pt x="1059" y="224"/>
                  <a:pt x="1087" y="128"/>
                </a:cubicBezTo>
                <a:cubicBezTo>
                  <a:pt x="1102" y="76"/>
                  <a:pt x="1129" y="15"/>
                  <a:pt x="1186" y="0"/>
                </a:cubicBezTo>
                <a:cubicBezTo>
                  <a:pt x="1250" y="11"/>
                  <a:pt x="1248" y="33"/>
                  <a:pt x="1290" y="71"/>
                </a:cubicBezTo>
                <a:cubicBezTo>
                  <a:pt x="1297" y="91"/>
                  <a:pt x="1301" y="110"/>
                  <a:pt x="1314" y="128"/>
                </a:cubicBezTo>
                <a:cubicBezTo>
                  <a:pt x="1327" y="172"/>
                  <a:pt x="1344" y="215"/>
                  <a:pt x="1356" y="260"/>
                </a:cubicBezTo>
                <a:cubicBezTo>
                  <a:pt x="1362" y="283"/>
                  <a:pt x="1363" y="305"/>
                  <a:pt x="1380" y="322"/>
                </a:cubicBezTo>
                <a:cubicBezTo>
                  <a:pt x="1385" y="339"/>
                  <a:pt x="1389" y="350"/>
                  <a:pt x="1399" y="364"/>
                </a:cubicBezTo>
                <a:cubicBezTo>
                  <a:pt x="1415" y="420"/>
                  <a:pt x="1432" y="477"/>
                  <a:pt x="1455" y="529"/>
                </a:cubicBezTo>
                <a:cubicBezTo>
                  <a:pt x="1461" y="543"/>
                  <a:pt x="1461" y="559"/>
                  <a:pt x="1469" y="572"/>
                </a:cubicBezTo>
                <a:cubicBezTo>
                  <a:pt x="1475" y="582"/>
                  <a:pt x="1490" y="590"/>
                  <a:pt x="1498" y="600"/>
                </a:cubicBezTo>
                <a:cubicBezTo>
                  <a:pt x="1518" y="624"/>
                  <a:pt x="1543" y="652"/>
                  <a:pt x="1569" y="671"/>
                </a:cubicBezTo>
                <a:cubicBezTo>
                  <a:pt x="1578" y="678"/>
                  <a:pt x="1589" y="682"/>
                  <a:pt x="1597" y="690"/>
                </a:cubicBezTo>
                <a:cubicBezTo>
                  <a:pt x="1615" y="710"/>
                  <a:pt x="1636" y="726"/>
                  <a:pt x="1663" y="733"/>
                </a:cubicBezTo>
                <a:cubicBezTo>
                  <a:pt x="1679" y="743"/>
                  <a:pt x="1692" y="747"/>
                  <a:pt x="1710" y="752"/>
                </a:cubicBezTo>
                <a:cubicBezTo>
                  <a:pt x="1742" y="771"/>
                  <a:pt x="1779" y="778"/>
                  <a:pt x="1814" y="789"/>
                </a:cubicBezTo>
                <a:cubicBezTo>
                  <a:pt x="1871" y="808"/>
                  <a:pt x="1919" y="822"/>
                  <a:pt x="1980" y="827"/>
                </a:cubicBezTo>
                <a:cubicBezTo>
                  <a:pt x="2017" y="835"/>
                  <a:pt x="2050" y="842"/>
                  <a:pt x="2088" y="846"/>
                </a:cubicBezTo>
                <a:cubicBezTo>
                  <a:pt x="2100" y="850"/>
                  <a:pt x="2155" y="855"/>
                  <a:pt x="2140" y="870"/>
                </a:cubicBezTo>
              </a:path>
            </a:pathLst>
          </a:custGeom>
          <a:noFill/>
          <a:ln w="19050">
            <a:solidFill>
              <a:schemeClr val="tx1"/>
            </a:solidFill>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dirty="0">
              <a:latin typeface="Lato" panose="020F0502020204030203" pitchFamily="34" charset="0"/>
            </a:endParaRPr>
          </a:p>
        </p:txBody>
      </p:sp>
      <p:sp>
        <p:nvSpPr>
          <p:cNvPr id="5" name="Line 6">
            <a:extLst>
              <a:ext uri="{FF2B5EF4-FFF2-40B4-BE49-F238E27FC236}">
                <a16:creationId xmlns:a16="http://schemas.microsoft.com/office/drawing/2014/main" id="{FC31D91D-3CE8-F77C-34F9-4D42B7DE50C8}"/>
              </a:ext>
            </a:extLst>
          </p:cNvPr>
          <p:cNvSpPr>
            <a:spLocks noChangeShapeType="1"/>
          </p:cNvSpPr>
          <p:nvPr/>
        </p:nvSpPr>
        <p:spPr bwMode="auto">
          <a:xfrm flipV="1">
            <a:off x="4811150" y="4077788"/>
            <a:ext cx="2855741" cy="1255530"/>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6" name="Text Box 17">
            <a:extLst>
              <a:ext uri="{FF2B5EF4-FFF2-40B4-BE49-F238E27FC236}">
                <a16:creationId xmlns:a16="http://schemas.microsoft.com/office/drawing/2014/main" id="{4C3F64C7-0275-C30D-FA10-84119D9C3C33}"/>
              </a:ext>
            </a:extLst>
          </p:cNvPr>
          <p:cNvSpPr txBox="1">
            <a:spLocks noChangeArrowheads="1"/>
          </p:cNvSpPr>
          <p:nvPr/>
        </p:nvSpPr>
        <p:spPr bwMode="auto">
          <a:xfrm>
            <a:off x="7470089" y="5049866"/>
            <a:ext cx="1250177"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000" b="1" dirty="0">
                <a:latin typeface="Lato" panose="020F0502020204030203" pitchFamily="34" charset="0"/>
              </a:rPr>
              <a:t>Baseflow</a:t>
            </a:r>
            <a:endParaRPr lang="en-US" altLang="en-US" sz="3200" b="1" dirty="0">
              <a:latin typeface="Lato" panose="020F0502020204030203" pitchFamily="34" charset="0"/>
            </a:endParaRPr>
          </a:p>
        </p:txBody>
      </p:sp>
      <p:sp>
        <p:nvSpPr>
          <p:cNvPr id="7" name="Text Box 14">
            <a:extLst>
              <a:ext uri="{FF2B5EF4-FFF2-40B4-BE49-F238E27FC236}">
                <a16:creationId xmlns:a16="http://schemas.microsoft.com/office/drawing/2014/main" id="{4E7089FB-CA26-8003-AAD9-E77290336650}"/>
              </a:ext>
            </a:extLst>
          </p:cNvPr>
          <p:cNvSpPr txBox="1">
            <a:spLocks noChangeArrowheads="1"/>
          </p:cNvSpPr>
          <p:nvPr/>
        </p:nvSpPr>
        <p:spPr bwMode="auto">
          <a:xfrm>
            <a:off x="5826258" y="2610540"/>
            <a:ext cx="1447800" cy="10772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200" b="1" dirty="0">
                <a:latin typeface="Lato" panose="020F0502020204030203" pitchFamily="34" charset="0"/>
              </a:rPr>
              <a:t>Direct runoff</a:t>
            </a:r>
          </a:p>
        </p:txBody>
      </p:sp>
      <p:sp>
        <p:nvSpPr>
          <p:cNvPr id="9" name="Text Box 14">
            <a:extLst>
              <a:ext uri="{FF2B5EF4-FFF2-40B4-BE49-F238E27FC236}">
                <a16:creationId xmlns:a16="http://schemas.microsoft.com/office/drawing/2014/main" id="{656AD77C-F6C8-9844-7B9E-6B18864D7BE4}"/>
              </a:ext>
            </a:extLst>
          </p:cNvPr>
          <p:cNvSpPr txBox="1">
            <a:spLocks noChangeArrowheads="1"/>
          </p:cNvSpPr>
          <p:nvPr/>
        </p:nvSpPr>
        <p:spPr bwMode="auto">
          <a:xfrm>
            <a:off x="9689649" y="6023536"/>
            <a:ext cx="1447800"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en-US" sz="3200" b="1" dirty="0">
                <a:latin typeface="Lato" panose="020F0502020204030203" pitchFamily="34" charset="0"/>
              </a:rPr>
              <a:t>Time</a:t>
            </a:r>
            <a:endParaRPr lang="en-US" altLang="en-US" sz="4400" b="1" dirty="0">
              <a:latin typeface="Lato" panose="020F0502020204030203" pitchFamily="34" charset="0"/>
            </a:endParaRPr>
          </a:p>
        </p:txBody>
      </p:sp>
      <p:sp>
        <p:nvSpPr>
          <p:cNvPr id="10" name="Text Box 14">
            <a:extLst>
              <a:ext uri="{FF2B5EF4-FFF2-40B4-BE49-F238E27FC236}">
                <a16:creationId xmlns:a16="http://schemas.microsoft.com/office/drawing/2014/main" id="{1E910EA4-6BB0-8404-A2A8-05497D34E01F}"/>
              </a:ext>
            </a:extLst>
          </p:cNvPr>
          <p:cNvSpPr txBox="1">
            <a:spLocks noChangeArrowheads="1"/>
          </p:cNvSpPr>
          <p:nvPr/>
        </p:nvSpPr>
        <p:spPr bwMode="auto">
          <a:xfrm rot="16200000">
            <a:off x="97475" y="1343115"/>
            <a:ext cx="1282333"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en-US" sz="3200" b="1" dirty="0">
                <a:latin typeface="Lato" panose="020F0502020204030203" pitchFamily="34" charset="0"/>
              </a:rPr>
              <a:t>Flow</a:t>
            </a:r>
            <a:endParaRPr lang="en-US" altLang="en-US" sz="4400" b="1" dirty="0">
              <a:latin typeface="Lato" panose="020F0502020204030203" pitchFamily="34" charset="0"/>
            </a:endParaRPr>
          </a:p>
        </p:txBody>
      </p:sp>
      <p:sp>
        <p:nvSpPr>
          <p:cNvPr id="11" name="Line 6">
            <a:extLst>
              <a:ext uri="{FF2B5EF4-FFF2-40B4-BE49-F238E27FC236}">
                <a16:creationId xmlns:a16="http://schemas.microsoft.com/office/drawing/2014/main" id="{D28A0AD9-13AD-09FB-C98B-63B8AFE14F12}"/>
              </a:ext>
            </a:extLst>
          </p:cNvPr>
          <p:cNvSpPr>
            <a:spLocks noChangeShapeType="1"/>
          </p:cNvSpPr>
          <p:nvPr/>
        </p:nvSpPr>
        <p:spPr bwMode="auto">
          <a:xfrm flipV="1">
            <a:off x="4811151" y="4908186"/>
            <a:ext cx="3712313" cy="425133"/>
          </a:xfrm>
          <a:prstGeom prst="line">
            <a:avLst/>
          </a:prstGeom>
          <a:noFill/>
          <a:ln w="19050">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b="1">
              <a:latin typeface="Lato" panose="020F0502020204030203" pitchFamily="34" charset="0"/>
            </a:endParaRPr>
          </a:p>
        </p:txBody>
      </p:sp>
      <p:sp>
        <p:nvSpPr>
          <p:cNvPr id="12" name="Text Box 14">
            <a:extLst>
              <a:ext uri="{FF2B5EF4-FFF2-40B4-BE49-F238E27FC236}">
                <a16:creationId xmlns:a16="http://schemas.microsoft.com/office/drawing/2014/main" id="{0DD3A8B4-A1BE-EA9E-63D0-B67203C8FF9F}"/>
              </a:ext>
            </a:extLst>
          </p:cNvPr>
          <p:cNvSpPr txBox="1">
            <a:spLocks noChangeArrowheads="1"/>
          </p:cNvSpPr>
          <p:nvPr/>
        </p:nvSpPr>
        <p:spPr bwMode="auto">
          <a:xfrm>
            <a:off x="6691084" y="4471250"/>
            <a:ext cx="1383832"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spcBef>
                <a:spcPct val="50000"/>
              </a:spcBef>
            </a:pPr>
            <a:r>
              <a:rPr lang="en-US" altLang="en-US" sz="2000" b="1" dirty="0">
                <a:latin typeface="Lato" panose="020F0502020204030203" pitchFamily="34" charset="0"/>
              </a:rPr>
              <a:t>Interflow</a:t>
            </a:r>
          </a:p>
        </p:txBody>
      </p:sp>
      <p:sp>
        <p:nvSpPr>
          <p:cNvPr id="14" name="Freeform: Shape 13">
            <a:extLst>
              <a:ext uri="{FF2B5EF4-FFF2-40B4-BE49-F238E27FC236}">
                <a16:creationId xmlns:a16="http://schemas.microsoft.com/office/drawing/2014/main" id="{4C745ED2-46BF-2EF4-B6A6-2E2CDD2043E0}"/>
              </a:ext>
            </a:extLst>
          </p:cNvPr>
          <p:cNvSpPr/>
          <p:nvPr/>
        </p:nvSpPr>
        <p:spPr>
          <a:xfrm>
            <a:off x="7167749" y="1519282"/>
            <a:ext cx="792461" cy="2346398"/>
          </a:xfrm>
          <a:custGeom>
            <a:avLst/>
            <a:gdLst>
              <a:gd name="connsiteX0" fmla="*/ 0 w 481263"/>
              <a:gd name="connsiteY0" fmla="*/ 0 h 896013"/>
              <a:gd name="connsiteX1" fmla="*/ 125129 w 481263"/>
              <a:gd name="connsiteY1" fmla="*/ 462012 h 896013"/>
              <a:gd name="connsiteX2" fmla="*/ 125129 w 481263"/>
              <a:gd name="connsiteY2" fmla="*/ 462012 h 896013"/>
              <a:gd name="connsiteX3" fmla="*/ 336884 w 481263"/>
              <a:gd name="connsiteY3" fmla="*/ 827772 h 896013"/>
              <a:gd name="connsiteX4" fmla="*/ 481263 w 481263"/>
              <a:gd name="connsiteY4" fmla="*/ 895149 h 896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263" h="896013">
                <a:moveTo>
                  <a:pt x="0" y="0"/>
                </a:moveTo>
                <a:lnTo>
                  <a:pt x="125129" y="462012"/>
                </a:lnTo>
                <a:lnTo>
                  <a:pt x="125129" y="462012"/>
                </a:lnTo>
                <a:cubicBezTo>
                  <a:pt x="160421" y="522972"/>
                  <a:pt x="277528" y="755583"/>
                  <a:pt x="336884" y="827772"/>
                </a:cubicBezTo>
                <a:cubicBezTo>
                  <a:pt x="396240" y="899961"/>
                  <a:pt x="438751" y="897555"/>
                  <a:pt x="481263" y="895149"/>
                </a:cubicBezTo>
              </a:path>
            </a:pathLst>
          </a:custGeom>
          <a:ln w="28575">
            <a:solidFill>
              <a:srgbClr val="FFC000"/>
            </a:solidFill>
            <a:headEnd type="none" w="lg" len="lg"/>
            <a:tailEnd type="triangle" w="lg" len="lg"/>
          </a:ln>
        </p:spPr>
        <p:style>
          <a:lnRef idx="2">
            <a:schemeClr val="accent2"/>
          </a:lnRef>
          <a:fillRef idx="0">
            <a:schemeClr val="accent2"/>
          </a:fillRef>
          <a:effectRef idx="1">
            <a:schemeClr val="accent2"/>
          </a:effectRef>
          <a:fontRef idx="minor">
            <a:schemeClr val="tx1"/>
          </a:fontRef>
        </p:style>
        <p:txBody>
          <a:bodyPr rtlCol="0" anchor="ctr"/>
          <a:lstStyle/>
          <a:p>
            <a:pPr algn="ctr"/>
            <a:endParaRPr lang="en-US" b="1" dirty="0">
              <a:latin typeface="Lato" panose="020F0502020204030203" pitchFamily="34" charset="0"/>
            </a:endParaRPr>
          </a:p>
        </p:txBody>
      </p:sp>
      <p:sp>
        <p:nvSpPr>
          <p:cNvPr id="15" name="TextBox 14">
            <a:extLst>
              <a:ext uri="{FF2B5EF4-FFF2-40B4-BE49-F238E27FC236}">
                <a16:creationId xmlns:a16="http://schemas.microsoft.com/office/drawing/2014/main" id="{37663AA2-76D9-3E34-3514-23587138D5C1}"/>
              </a:ext>
            </a:extLst>
          </p:cNvPr>
          <p:cNvSpPr txBox="1"/>
          <p:nvPr/>
        </p:nvSpPr>
        <p:spPr>
          <a:xfrm rot="17081104">
            <a:off x="4373319" y="2631547"/>
            <a:ext cx="1935145" cy="523220"/>
          </a:xfrm>
          <a:prstGeom prst="rect">
            <a:avLst/>
          </a:prstGeom>
          <a:noFill/>
        </p:spPr>
        <p:txBody>
          <a:bodyPr wrap="none" rtlCol="0">
            <a:spAutoFit/>
          </a:bodyPr>
          <a:lstStyle/>
          <a:p>
            <a:pPr algn="ctr"/>
            <a:r>
              <a:rPr lang="en-US" sz="2800" b="1" dirty="0">
                <a:solidFill>
                  <a:srgbClr val="FFC000"/>
                </a:solidFill>
                <a:latin typeface="Lato" panose="020F0502020204030203" pitchFamily="34" charset="0"/>
              </a:rPr>
              <a:t>Rising limb</a:t>
            </a:r>
          </a:p>
        </p:txBody>
      </p:sp>
      <p:sp>
        <p:nvSpPr>
          <p:cNvPr id="16" name="TextBox 15">
            <a:extLst>
              <a:ext uri="{FF2B5EF4-FFF2-40B4-BE49-F238E27FC236}">
                <a16:creationId xmlns:a16="http://schemas.microsoft.com/office/drawing/2014/main" id="{0B95F6AA-8FF7-7216-D4ED-7BDF71BED725}"/>
              </a:ext>
            </a:extLst>
          </p:cNvPr>
          <p:cNvSpPr txBox="1"/>
          <p:nvPr/>
        </p:nvSpPr>
        <p:spPr>
          <a:xfrm rot="4328261">
            <a:off x="6748611" y="2390653"/>
            <a:ext cx="2029723" cy="523220"/>
          </a:xfrm>
          <a:prstGeom prst="rect">
            <a:avLst/>
          </a:prstGeom>
          <a:noFill/>
        </p:spPr>
        <p:txBody>
          <a:bodyPr wrap="none" rtlCol="0">
            <a:spAutoFit/>
          </a:bodyPr>
          <a:lstStyle/>
          <a:p>
            <a:pPr algn="ctr"/>
            <a:r>
              <a:rPr lang="en-US" sz="2800" b="1" dirty="0">
                <a:solidFill>
                  <a:srgbClr val="FFC000"/>
                </a:solidFill>
                <a:latin typeface="Lato" panose="020F0502020204030203" pitchFamily="34" charset="0"/>
              </a:rPr>
              <a:t>Falling limb</a:t>
            </a:r>
          </a:p>
        </p:txBody>
      </p:sp>
      <p:sp>
        <p:nvSpPr>
          <p:cNvPr id="17" name="TextBox 16">
            <a:extLst>
              <a:ext uri="{FF2B5EF4-FFF2-40B4-BE49-F238E27FC236}">
                <a16:creationId xmlns:a16="http://schemas.microsoft.com/office/drawing/2014/main" id="{6075196D-AAB8-7813-8D22-AA3F613B726C}"/>
              </a:ext>
            </a:extLst>
          </p:cNvPr>
          <p:cNvSpPr txBox="1"/>
          <p:nvPr/>
        </p:nvSpPr>
        <p:spPr>
          <a:xfrm>
            <a:off x="5340891" y="613599"/>
            <a:ext cx="2127505" cy="523220"/>
          </a:xfrm>
          <a:prstGeom prst="rect">
            <a:avLst/>
          </a:prstGeom>
          <a:noFill/>
        </p:spPr>
        <p:txBody>
          <a:bodyPr wrap="none" rtlCol="0">
            <a:spAutoFit/>
          </a:bodyPr>
          <a:lstStyle/>
          <a:p>
            <a:r>
              <a:rPr lang="en-US" sz="2800" b="1" dirty="0">
                <a:solidFill>
                  <a:srgbClr val="A60F2D"/>
                </a:solidFill>
                <a:latin typeface="Lato" panose="020F0502020204030203" pitchFamily="34" charset="0"/>
              </a:rPr>
              <a:t>Crest (peak)</a:t>
            </a:r>
          </a:p>
        </p:txBody>
      </p:sp>
      <p:sp>
        <p:nvSpPr>
          <p:cNvPr id="18" name="Oval 17">
            <a:extLst>
              <a:ext uri="{FF2B5EF4-FFF2-40B4-BE49-F238E27FC236}">
                <a16:creationId xmlns:a16="http://schemas.microsoft.com/office/drawing/2014/main" id="{47B3E3B4-85CF-6855-0740-A987CFCD47B4}"/>
              </a:ext>
            </a:extLst>
          </p:cNvPr>
          <p:cNvSpPr/>
          <p:nvPr/>
        </p:nvSpPr>
        <p:spPr>
          <a:xfrm>
            <a:off x="6381813" y="1151832"/>
            <a:ext cx="138101" cy="115986"/>
          </a:xfrm>
          <a:prstGeom prst="ellipse">
            <a:avLst/>
          </a:prstGeom>
          <a:solidFill>
            <a:srgbClr val="A60F2D"/>
          </a:solidFill>
          <a:ln>
            <a:solidFill>
              <a:srgbClr val="A60F2D"/>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b="1">
              <a:latin typeface="Lato" panose="020F0502020204030203" pitchFamily="34" charset="0"/>
            </a:endParaRPr>
          </a:p>
        </p:txBody>
      </p:sp>
      <p:sp>
        <p:nvSpPr>
          <p:cNvPr id="19" name="Oval 18">
            <a:extLst>
              <a:ext uri="{FF2B5EF4-FFF2-40B4-BE49-F238E27FC236}">
                <a16:creationId xmlns:a16="http://schemas.microsoft.com/office/drawing/2014/main" id="{95656740-E29B-ACBE-B74E-BBFBCC6C172D}"/>
              </a:ext>
            </a:extLst>
          </p:cNvPr>
          <p:cNvSpPr/>
          <p:nvPr/>
        </p:nvSpPr>
        <p:spPr>
          <a:xfrm>
            <a:off x="7606613" y="4019797"/>
            <a:ext cx="138101" cy="115986"/>
          </a:xfrm>
          <a:prstGeom prst="ellipse">
            <a:avLst/>
          </a:prstGeom>
          <a:solidFill>
            <a:srgbClr val="A60F2D"/>
          </a:solidFill>
          <a:ln>
            <a:solidFill>
              <a:srgbClr val="A60F2D"/>
            </a:solidFill>
          </a:ln>
        </p:spPr>
        <p:style>
          <a:lnRef idx="2">
            <a:schemeClr val="accent4">
              <a:shade val="50000"/>
            </a:schemeClr>
          </a:lnRef>
          <a:fillRef idx="1">
            <a:schemeClr val="accent4"/>
          </a:fillRef>
          <a:effectRef idx="0">
            <a:schemeClr val="accent4"/>
          </a:effectRef>
          <a:fontRef idx="minor">
            <a:schemeClr val="lt1"/>
          </a:fontRef>
        </p:style>
        <p:txBody>
          <a:bodyPr rtlCol="0" anchor="ctr"/>
          <a:lstStyle/>
          <a:p>
            <a:pPr algn="ctr"/>
            <a:endParaRPr lang="en-US" b="1">
              <a:latin typeface="Lato" panose="020F0502020204030203" pitchFamily="34" charset="0"/>
            </a:endParaRPr>
          </a:p>
        </p:txBody>
      </p:sp>
      <p:sp>
        <p:nvSpPr>
          <p:cNvPr id="20" name="TextBox 19">
            <a:extLst>
              <a:ext uri="{FF2B5EF4-FFF2-40B4-BE49-F238E27FC236}">
                <a16:creationId xmlns:a16="http://schemas.microsoft.com/office/drawing/2014/main" id="{FF8F8B5F-A50A-920F-BD41-C725353A9EC6}"/>
              </a:ext>
            </a:extLst>
          </p:cNvPr>
          <p:cNvSpPr txBox="1"/>
          <p:nvPr/>
        </p:nvSpPr>
        <p:spPr>
          <a:xfrm>
            <a:off x="7820411" y="3865680"/>
            <a:ext cx="2670924" cy="523220"/>
          </a:xfrm>
          <a:prstGeom prst="rect">
            <a:avLst/>
          </a:prstGeom>
          <a:noFill/>
        </p:spPr>
        <p:txBody>
          <a:bodyPr wrap="none" rtlCol="0">
            <a:spAutoFit/>
          </a:bodyPr>
          <a:lstStyle/>
          <a:p>
            <a:r>
              <a:rPr lang="en-US" sz="2800" b="1" dirty="0">
                <a:solidFill>
                  <a:srgbClr val="A60F2D"/>
                </a:solidFill>
                <a:latin typeface="Lato" panose="020F0502020204030203" pitchFamily="34" charset="0"/>
              </a:rPr>
              <a:t>Inflection Point</a:t>
            </a:r>
          </a:p>
        </p:txBody>
      </p:sp>
      <p:sp>
        <p:nvSpPr>
          <p:cNvPr id="21" name="Freeform: Shape 20">
            <a:extLst>
              <a:ext uri="{FF2B5EF4-FFF2-40B4-BE49-F238E27FC236}">
                <a16:creationId xmlns:a16="http://schemas.microsoft.com/office/drawing/2014/main" id="{BE350C7A-D5A6-6888-CB83-0C07AA033329}"/>
              </a:ext>
            </a:extLst>
          </p:cNvPr>
          <p:cNvSpPr/>
          <p:nvPr/>
        </p:nvSpPr>
        <p:spPr>
          <a:xfrm>
            <a:off x="5210440" y="1420838"/>
            <a:ext cx="761646" cy="3208890"/>
          </a:xfrm>
          <a:custGeom>
            <a:avLst/>
            <a:gdLst>
              <a:gd name="connsiteX0" fmla="*/ 0 w 604008"/>
              <a:gd name="connsiteY0" fmla="*/ 1895912 h 1895912"/>
              <a:gd name="connsiteX1" fmla="*/ 385894 w 604008"/>
              <a:gd name="connsiteY1" fmla="*/ 805343 h 1895912"/>
              <a:gd name="connsiteX2" fmla="*/ 604008 w 604008"/>
              <a:gd name="connsiteY2" fmla="*/ 0 h 1895912"/>
            </a:gdLst>
            <a:ahLst/>
            <a:cxnLst>
              <a:cxn ang="0">
                <a:pos x="connsiteX0" y="connsiteY0"/>
              </a:cxn>
              <a:cxn ang="0">
                <a:pos x="connsiteX1" y="connsiteY1"/>
              </a:cxn>
              <a:cxn ang="0">
                <a:pos x="connsiteX2" y="connsiteY2"/>
              </a:cxn>
            </a:cxnLst>
            <a:rect l="l" t="t" r="r" b="b"/>
            <a:pathLst>
              <a:path w="604008" h="1895912">
                <a:moveTo>
                  <a:pt x="0" y="1895912"/>
                </a:moveTo>
                <a:cubicBezTo>
                  <a:pt x="142613" y="1508620"/>
                  <a:pt x="285226" y="1121328"/>
                  <a:pt x="385894" y="805343"/>
                </a:cubicBezTo>
                <a:cubicBezTo>
                  <a:pt x="486562" y="489358"/>
                  <a:pt x="545285" y="244679"/>
                  <a:pt x="604008" y="0"/>
                </a:cubicBezTo>
              </a:path>
            </a:pathLst>
          </a:custGeom>
          <a:ln w="28575">
            <a:solidFill>
              <a:srgbClr val="FFC000"/>
            </a:solidFill>
            <a:headEnd type="none" w="med" len="med"/>
            <a:tailEnd type="triangle" w="med" len="med"/>
          </a:ln>
        </p:spPr>
        <p:style>
          <a:lnRef idx="1">
            <a:schemeClr val="accent4"/>
          </a:lnRef>
          <a:fillRef idx="0">
            <a:schemeClr val="accent4"/>
          </a:fillRef>
          <a:effectRef idx="0">
            <a:schemeClr val="accent4"/>
          </a:effectRef>
          <a:fontRef idx="minor">
            <a:schemeClr val="tx1"/>
          </a:fontRef>
        </p:style>
        <p:txBody>
          <a:bodyPr rtlCol="0" anchor="ctr"/>
          <a:lstStyle/>
          <a:p>
            <a:pPr algn="ctr"/>
            <a:endParaRPr lang="en-US" b="1">
              <a:latin typeface="Lato" panose="020F0502020204030203" pitchFamily="34" charset="0"/>
            </a:endParaRPr>
          </a:p>
        </p:txBody>
      </p:sp>
    </p:spTree>
    <p:extLst>
      <p:ext uri="{BB962C8B-B14F-4D97-AF65-F5344CB8AC3E}">
        <p14:creationId xmlns:p14="http://schemas.microsoft.com/office/powerpoint/2010/main" val="3755296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9D6455-0474-ACE2-46B9-E31EB9141241}"/>
              </a:ext>
            </a:extLst>
          </p:cNvPr>
          <p:cNvSpPr>
            <a:spLocks noGrp="1"/>
          </p:cNvSpPr>
          <p:nvPr>
            <p:ph type="title"/>
          </p:nvPr>
        </p:nvSpPr>
        <p:spPr/>
        <p:txBody>
          <a:bodyPr/>
          <a:lstStyle/>
          <a:p>
            <a:r>
              <a:rPr lang="en-US" dirty="0"/>
              <a:t>Transform Models</a:t>
            </a:r>
          </a:p>
        </p:txBody>
      </p:sp>
      <p:sp>
        <p:nvSpPr>
          <p:cNvPr id="3" name="Content Placeholder 2">
            <a:extLst>
              <a:ext uri="{FF2B5EF4-FFF2-40B4-BE49-F238E27FC236}">
                <a16:creationId xmlns:a16="http://schemas.microsoft.com/office/drawing/2014/main" id="{17D4EA5B-B5A4-031B-E1B7-4E75610235E2}"/>
              </a:ext>
            </a:extLst>
          </p:cNvPr>
          <p:cNvSpPr>
            <a:spLocks noGrp="1"/>
          </p:cNvSpPr>
          <p:nvPr>
            <p:ph idx="1"/>
          </p:nvPr>
        </p:nvSpPr>
        <p:spPr/>
        <p:txBody>
          <a:bodyPr/>
          <a:lstStyle/>
          <a:p>
            <a:r>
              <a:rPr lang="en-US" dirty="0"/>
              <a:t>Model water movement across</a:t>
            </a:r>
            <a:br>
              <a:rPr lang="en-US" dirty="0"/>
            </a:br>
            <a:r>
              <a:rPr lang="en-US" dirty="0"/>
              <a:t>the surface</a:t>
            </a:r>
          </a:p>
          <a:p>
            <a:r>
              <a:rPr lang="en-US" dirty="0"/>
              <a:t>Lumps all modes of transport</a:t>
            </a:r>
          </a:p>
          <a:p>
            <a:pPr lvl="1"/>
            <a:r>
              <a:rPr lang="en-US" dirty="0"/>
              <a:t>Sheet flow</a:t>
            </a:r>
          </a:p>
          <a:p>
            <a:pPr lvl="1"/>
            <a:r>
              <a:rPr lang="en-US" dirty="0"/>
              <a:t>Shallow concentrated flow</a:t>
            </a:r>
          </a:p>
          <a:p>
            <a:pPr lvl="1"/>
            <a:r>
              <a:rPr lang="en-US" dirty="0"/>
              <a:t>Open channel flow</a:t>
            </a:r>
          </a:p>
        </p:txBody>
      </p:sp>
      <p:pic>
        <p:nvPicPr>
          <p:cNvPr id="5" name="Picture 4">
            <a:extLst>
              <a:ext uri="{FF2B5EF4-FFF2-40B4-BE49-F238E27FC236}">
                <a16:creationId xmlns:a16="http://schemas.microsoft.com/office/drawing/2014/main" id="{D4D16EE2-DEFA-EDC8-9BB1-9A3056E75FEA}"/>
              </a:ext>
            </a:extLst>
          </p:cNvPr>
          <p:cNvPicPr>
            <a:picLocks noChangeAspect="1"/>
          </p:cNvPicPr>
          <p:nvPr/>
        </p:nvPicPr>
        <p:blipFill>
          <a:blip r:embed="rId3"/>
          <a:stretch>
            <a:fillRect/>
          </a:stretch>
        </p:blipFill>
        <p:spPr>
          <a:xfrm>
            <a:off x="8002934" y="0"/>
            <a:ext cx="4189066" cy="6858000"/>
          </a:xfrm>
          <a:prstGeom prst="rect">
            <a:avLst/>
          </a:prstGeom>
        </p:spPr>
      </p:pic>
    </p:spTree>
    <p:extLst>
      <p:ext uri="{BB962C8B-B14F-4D97-AF65-F5344CB8AC3E}">
        <p14:creationId xmlns:p14="http://schemas.microsoft.com/office/powerpoint/2010/main" val="32333088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BC483-A27A-48EB-3905-9A00D039A235}"/>
              </a:ext>
            </a:extLst>
          </p:cNvPr>
          <p:cNvSpPr>
            <a:spLocks noGrp="1"/>
          </p:cNvSpPr>
          <p:nvPr>
            <p:ph type="title"/>
          </p:nvPr>
        </p:nvSpPr>
        <p:spPr/>
        <p:txBody>
          <a:bodyPr/>
          <a:lstStyle/>
          <a:p>
            <a:r>
              <a:rPr lang="en-US" dirty="0"/>
              <a:t>Unit Hydrographs</a:t>
            </a:r>
          </a:p>
        </p:txBody>
      </p:sp>
      <p:sp>
        <p:nvSpPr>
          <p:cNvPr id="3" name="Content Placeholder 2">
            <a:extLst>
              <a:ext uri="{FF2B5EF4-FFF2-40B4-BE49-F238E27FC236}">
                <a16:creationId xmlns:a16="http://schemas.microsoft.com/office/drawing/2014/main" id="{4246DBDD-8CEB-9926-C36A-F03FF4938DEE}"/>
              </a:ext>
            </a:extLst>
          </p:cNvPr>
          <p:cNvSpPr>
            <a:spLocks noGrp="1"/>
          </p:cNvSpPr>
          <p:nvPr>
            <p:ph idx="1"/>
          </p:nvPr>
        </p:nvSpPr>
        <p:spPr/>
        <p:txBody>
          <a:bodyPr/>
          <a:lstStyle/>
          <a:p>
            <a:r>
              <a:rPr lang="en-US" dirty="0"/>
              <a:t>A watershed’s response to a </a:t>
            </a:r>
            <a:r>
              <a:rPr lang="en-US" dirty="0">
                <a:solidFill>
                  <a:srgbClr val="A60F2D"/>
                </a:solidFill>
              </a:rPr>
              <a:t>unit</a:t>
            </a:r>
            <a:r>
              <a:rPr lang="en-US" dirty="0"/>
              <a:t> input of </a:t>
            </a:r>
            <a:r>
              <a:rPr lang="en-US" dirty="0">
                <a:solidFill>
                  <a:srgbClr val="A60F2D"/>
                </a:solidFill>
              </a:rPr>
              <a:t>excess</a:t>
            </a:r>
            <a:r>
              <a:rPr lang="en-US" dirty="0"/>
              <a:t> precipitation</a:t>
            </a:r>
          </a:p>
        </p:txBody>
      </p:sp>
      <p:pic>
        <p:nvPicPr>
          <p:cNvPr id="5" name="Picture 4" descr="A diagram of a function&#10;&#10;Description automatically generated">
            <a:extLst>
              <a:ext uri="{FF2B5EF4-FFF2-40B4-BE49-F238E27FC236}">
                <a16:creationId xmlns:a16="http://schemas.microsoft.com/office/drawing/2014/main" id="{47BF2D6B-5BCF-E733-9611-3930E167FA3A}"/>
              </a:ext>
            </a:extLst>
          </p:cNvPr>
          <p:cNvPicPr>
            <a:picLocks noChangeAspect="1"/>
          </p:cNvPicPr>
          <p:nvPr/>
        </p:nvPicPr>
        <p:blipFill rotWithShape="1">
          <a:blip r:embed="rId3">
            <a:extLst>
              <a:ext uri="{28A0092B-C50C-407E-A947-70E740481C1C}">
                <a14:useLocalDpi xmlns:a14="http://schemas.microsoft.com/office/drawing/2010/main" val="0"/>
              </a:ext>
            </a:extLst>
          </a:blip>
          <a:srcRect b="9623"/>
          <a:stretch/>
        </p:blipFill>
        <p:spPr>
          <a:xfrm>
            <a:off x="4796204" y="2692304"/>
            <a:ext cx="7315200" cy="4072581"/>
          </a:xfrm>
          <a:prstGeom prst="rect">
            <a:avLst/>
          </a:prstGeom>
        </p:spPr>
      </p:pic>
      <p:cxnSp>
        <p:nvCxnSpPr>
          <p:cNvPr id="7" name="Straight Arrow Connector 6">
            <a:extLst>
              <a:ext uri="{FF2B5EF4-FFF2-40B4-BE49-F238E27FC236}">
                <a16:creationId xmlns:a16="http://schemas.microsoft.com/office/drawing/2014/main" id="{41BEC60F-9CA3-8702-7770-0B8F0079C64E}"/>
              </a:ext>
            </a:extLst>
          </p:cNvPr>
          <p:cNvCxnSpPr>
            <a:cxnSpLocks/>
          </p:cNvCxnSpPr>
          <p:nvPr/>
        </p:nvCxnSpPr>
        <p:spPr>
          <a:xfrm>
            <a:off x="7155071" y="2909631"/>
            <a:ext cx="0" cy="645319"/>
          </a:xfrm>
          <a:prstGeom prst="straightConnector1">
            <a:avLst/>
          </a:prstGeom>
          <a:ln w="57150">
            <a:solidFill>
              <a:srgbClr val="A60F2D"/>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TextBox 9">
            <a:extLst>
              <a:ext uri="{FF2B5EF4-FFF2-40B4-BE49-F238E27FC236}">
                <a16:creationId xmlns:a16="http://schemas.microsoft.com/office/drawing/2014/main" id="{5E93EB71-D2CD-DA14-5249-D5BFC95E4511}"/>
              </a:ext>
            </a:extLst>
          </p:cNvPr>
          <p:cNvSpPr txBox="1"/>
          <p:nvPr/>
        </p:nvSpPr>
        <p:spPr>
          <a:xfrm>
            <a:off x="7250080" y="2909631"/>
            <a:ext cx="1002197" cy="461665"/>
          </a:xfrm>
          <a:prstGeom prst="rect">
            <a:avLst/>
          </a:prstGeom>
          <a:solidFill>
            <a:schemeClr val="tx1"/>
          </a:solidFill>
        </p:spPr>
        <p:txBody>
          <a:bodyPr wrap="none" rtlCol="0">
            <a:spAutoFit/>
          </a:bodyPr>
          <a:lstStyle/>
          <a:p>
            <a:r>
              <a:rPr lang="en-US" sz="2400" b="1" dirty="0">
                <a:solidFill>
                  <a:srgbClr val="A60F2D"/>
                </a:solidFill>
                <a:effectLst>
                  <a:outerShdw blurRad="38100" dist="38100" dir="2700000" algn="tl">
                    <a:srgbClr val="000000">
                      <a:alpha val="43137"/>
                    </a:srgbClr>
                  </a:outerShdw>
                </a:effectLst>
                <a:latin typeface="Lato" panose="020F0502020204030203" pitchFamily="34" charset="0"/>
              </a:rPr>
              <a:t>1 inch</a:t>
            </a:r>
          </a:p>
        </p:txBody>
      </p:sp>
      <p:sp>
        <p:nvSpPr>
          <p:cNvPr id="11" name="Rectangle 10">
            <a:extLst>
              <a:ext uri="{FF2B5EF4-FFF2-40B4-BE49-F238E27FC236}">
                <a16:creationId xmlns:a16="http://schemas.microsoft.com/office/drawing/2014/main" id="{D4A25061-13B5-A9E1-5F0C-7470050DE5C9}"/>
              </a:ext>
            </a:extLst>
          </p:cNvPr>
          <p:cNvSpPr/>
          <p:nvPr/>
        </p:nvSpPr>
        <p:spPr>
          <a:xfrm>
            <a:off x="5920789" y="2797713"/>
            <a:ext cx="638175" cy="406400"/>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4716772F-4DBA-34A0-704E-086D2072E413}"/>
              </a:ext>
            </a:extLst>
          </p:cNvPr>
          <p:cNvSpPr txBox="1"/>
          <p:nvPr/>
        </p:nvSpPr>
        <p:spPr>
          <a:xfrm>
            <a:off x="8782980" y="2692304"/>
            <a:ext cx="3291840" cy="1200329"/>
          </a:xfrm>
          <a:prstGeom prst="rect">
            <a:avLst/>
          </a:prstGeom>
          <a:noFill/>
        </p:spPr>
        <p:txBody>
          <a:bodyPr wrap="square" rtlCol="0">
            <a:spAutoFit/>
          </a:bodyPr>
          <a:lstStyle/>
          <a:p>
            <a:pPr algn="ctr"/>
            <a:r>
              <a:rPr lang="en-US" sz="3600" b="1" dirty="0">
                <a:solidFill>
                  <a:schemeClr val="bg1"/>
                </a:solidFill>
                <a:effectLst>
                  <a:outerShdw blurRad="38100" dist="38100" dir="2700000" algn="tl">
                    <a:srgbClr val="000000">
                      <a:alpha val="43137"/>
                    </a:srgbClr>
                  </a:outerShdw>
                </a:effectLst>
                <a:latin typeface="Lato" panose="020F0502020204030203" pitchFamily="34" charset="0"/>
              </a:rPr>
              <a:t>Excess =</a:t>
            </a:r>
            <a:br>
              <a:rPr lang="en-US" sz="3600" b="1" dirty="0">
                <a:solidFill>
                  <a:schemeClr val="bg1"/>
                </a:solidFill>
                <a:effectLst>
                  <a:outerShdw blurRad="38100" dist="38100" dir="2700000" algn="tl">
                    <a:srgbClr val="000000">
                      <a:alpha val="43137"/>
                    </a:srgbClr>
                  </a:outerShdw>
                </a:effectLst>
                <a:latin typeface="Lato" panose="020F0502020204030203" pitchFamily="34" charset="0"/>
              </a:rPr>
            </a:br>
            <a:r>
              <a:rPr lang="en-US" sz="3600" b="1" dirty="0">
                <a:solidFill>
                  <a:schemeClr val="bg1"/>
                </a:solidFill>
                <a:effectLst>
                  <a:outerShdw blurRad="38100" dist="38100" dir="2700000" algn="tl">
                    <a:srgbClr val="000000">
                      <a:alpha val="43137"/>
                    </a:srgbClr>
                  </a:outerShdw>
                </a:effectLst>
                <a:latin typeface="Lato" panose="020F0502020204030203" pitchFamily="34" charset="0"/>
              </a:rPr>
              <a:t>After Losses</a:t>
            </a:r>
          </a:p>
        </p:txBody>
      </p:sp>
      <p:grpSp>
        <p:nvGrpSpPr>
          <p:cNvPr id="31" name="Group 30">
            <a:extLst>
              <a:ext uri="{FF2B5EF4-FFF2-40B4-BE49-F238E27FC236}">
                <a16:creationId xmlns:a16="http://schemas.microsoft.com/office/drawing/2014/main" id="{C3C18A82-CBEC-5390-C7F0-241A0E29F7D0}"/>
              </a:ext>
            </a:extLst>
          </p:cNvPr>
          <p:cNvGrpSpPr/>
          <p:nvPr/>
        </p:nvGrpSpPr>
        <p:grpSpPr>
          <a:xfrm>
            <a:off x="117180" y="3892633"/>
            <a:ext cx="4584016" cy="1469685"/>
            <a:chOff x="117180" y="3429000"/>
            <a:chExt cx="4584016" cy="1469685"/>
          </a:xfrm>
        </p:grpSpPr>
        <p:pic>
          <p:nvPicPr>
            <p:cNvPr id="17" name="Picture 16">
              <a:extLst>
                <a:ext uri="{FF2B5EF4-FFF2-40B4-BE49-F238E27FC236}">
                  <a16:creationId xmlns:a16="http://schemas.microsoft.com/office/drawing/2014/main" id="{82C9A087-6CD6-EDBE-34C3-6AE3352FEBB1}"/>
                </a:ext>
              </a:extLst>
            </p:cNvPr>
            <p:cNvPicPr>
              <a:picLocks noChangeAspect="1"/>
            </p:cNvPicPr>
            <p:nvPr/>
          </p:nvPicPr>
          <p:blipFill>
            <a:blip r:embed="rId4"/>
            <a:stretch>
              <a:fillRect/>
            </a:stretch>
          </p:blipFill>
          <p:spPr>
            <a:xfrm>
              <a:off x="117180" y="3429000"/>
              <a:ext cx="4584016" cy="1469685"/>
            </a:xfrm>
            <a:prstGeom prst="rect">
              <a:avLst/>
            </a:prstGeom>
          </p:spPr>
        </p:pic>
        <p:cxnSp>
          <p:nvCxnSpPr>
            <p:cNvPr id="22" name="Straight Arrow Connector 21">
              <a:extLst>
                <a:ext uri="{FF2B5EF4-FFF2-40B4-BE49-F238E27FC236}">
                  <a16:creationId xmlns:a16="http://schemas.microsoft.com/office/drawing/2014/main" id="{456675AA-E8EA-2AB4-7F36-F114F16A8B1B}"/>
                </a:ext>
              </a:extLst>
            </p:cNvPr>
            <p:cNvCxnSpPr/>
            <p:nvPr/>
          </p:nvCxnSpPr>
          <p:spPr>
            <a:xfrm flipH="1">
              <a:off x="2525151" y="3713871"/>
              <a:ext cx="1906172" cy="0"/>
            </a:xfrm>
            <a:prstGeom prst="straightConnector1">
              <a:avLst/>
            </a:prstGeom>
            <a:ln w="28575">
              <a:solidFill>
                <a:srgbClr val="A60F2D"/>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a:extLst>
                <a:ext uri="{FF2B5EF4-FFF2-40B4-BE49-F238E27FC236}">
                  <a16:creationId xmlns:a16="http://schemas.microsoft.com/office/drawing/2014/main" id="{FDE25820-86B8-12BA-0A28-25F912FA9477}"/>
                </a:ext>
              </a:extLst>
            </p:cNvPr>
            <p:cNvCxnSpPr/>
            <p:nvPr/>
          </p:nvCxnSpPr>
          <p:spPr>
            <a:xfrm flipH="1">
              <a:off x="2525151" y="4163842"/>
              <a:ext cx="1906172" cy="0"/>
            </a:xfrm>
            <a:prstGeom prst="straightConnector1">
              <a:avLst/>
            </a:prstGeom>
            <a:ln w="28575">
              <a:solidFill>
                <a:srgbClr val="A60F2D"/>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0533DF59-5AD9-2414-5DDA-41A49E35B279}"/>
                </a:ext>
              </a:extLst>
            </p:cNvPr>
            <p:cNvCxnSpPr/>
            <p:nvPr/>
          </p:nvCxnSpPr>
          <p:spPr>
            <a:xfrm flipH="1">
              <a:off x="2525151" y="3977848"/>
              <a:ext cx="1906172" cy="0"/>
            </a:xfrm>
            <a:prstGeom prst="straightConnector1">
              <a:avLst/>
            </a:prstGeom>
            <a:ln w="28575">
              <a:solidFill>
                <a:srgbClr val="A60F2D"/>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 name="Straight Arrow Connector 24">
              <a:extLst>
                <a:ext uri="{FF2B5EF4-FFF2-40B4-BE49-F238E27FC236}">
                  <a16:creationId xmlns:a16="http://schemas.microsoft.com/office/drawing/2014/main" id="{8A2C95CA-8C59-C1BB-3B89-0D920FF81E2C}"/>
                </a:ext>
              </a:extLst>
            </p:cNvPr>
            <p:cNvCxnSpPr>
              <a:cxnSpLocks/>
            </p:cNvCxnSpPr>
            <p:nvPr/>
          </p:nvCxnSpPr>
          <p:spPr>
            <a:xfrm flipH="1">
              <a:off x="2637692" y="4316437"/>
              <a:ext cx="1793631" cy="0"/>
            </a:xfrm>
            <a:prstGeom prst="straightConnector1">
              <a:avLst/>
            </a:prstGeom>
            <a:ln w="28575">
              <a:solidFill>
                <a:srgbClr val="A60F2D"/>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8" name="Straight Arrow Connector 27">
              <a:extLst>
                <a:ext uri="{FF2B5EF4-FFF2-40B4-BE49-F238E27FC236}">
                  <a16:creationId xmlns:a16="http://schemas.microsoft.com/office/drawing/2014/main" id="{750B849C-805B-5D18-CD93-4ABDFEF11D61}"/>
                </a:ext>
              </a:extLst>
            </p:cNvPr>
            <p:cNvCxnSpPr>
              <a:cxnSpLocks/>
            </p:cNvCxnSpPr>
            <p:nvPr/>
          </p:nvCxnSpPr>
          <p:spPr>
            <a:xfrm flipH="1">
              <a:off x="2975317" y="4611859"/>
              <a:ext cx="1456006" cy="0"/>
            </a:xfrm>
            <a:prstGeom prst="straightConnector1">
              <a:avLst/>
            </a:prstGeom>
            <a:ln w="28575">
              <a:solidFill>
                <a:srgbClr val="A60F2D"/>
              </a:solidFill>
              <a:tailEnd type="triangle"/>
            </a:ln>
            <a:effectLst>
              <a:outerShdw blurRad="50800" dist="38100" dir="5400000" algn="t"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6104453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1CCEFF-DD0E-31B8-0AD8-0A624F0B2BE0}"/>
              </a:ext>
            </a:extLst>
          </p:cNvPr>
          <p:cNvSpPr>
            <a:spLocks noGrp="1"/>
          </p:cNvSpPr>
          <p:nvPr>
            <p:ph type="title"/>
          </p:nvPr>
        </p:nvSpPr>
        <p:spPr/>
        <p:txBody>
          <a:bodyPr/>
          <a:lstStyle/>
          <a:p>
            <a:r>
              <a:rPr lang="en-US" dirty="0"/>
              <a:t>Why Unit Hydrographs?</a:t>
            </a:r>
          </a:p>
        </p:txBody>
      </p:sp>
      <p:sp>
        <p:nvSpPr>
          <p:cNvPr id="3" name="Content Placeholder 2">
            <a:extLst>
              <a:ext uri="{FF2B5EF4-FFF2-40B4-BE49-F238E27FC236}">
                <a16:creationId xmlns:a16="http://schemas.microsoft.com/office/drawing/2014/main" id="{4ED2B599-559E-2CD1-13D1-6CAE0D202D88}"/>
              </a:ext>
            </a:extLst>
          </p:cNvPr>
          <p:cNvSpPr>
            <a:spLocks noGrp="1"/>
          </p:cNvSpPr>
          <p:nvPr>
            <p:ph idx="1"/>
          </p:nvPr>
        </p:nvSpPr>
        <p:spPr/>
        <p:txBody>
          <a:bodyPr/>
          <a:lstStyle/>
          <a:p>
            <a:r>
              <a:rPr lang="en-US" dirty="0"/>
              <a:t>Generalize a watershed’s response</a:t>
            </a:r>
          </a:p>
          <a:p>
            <a:r>
              <a:rPr lang="en-US" dirty="0"/>
              <a:t>Simplified, lumped model</a:t>
            </a:r>
          </a:p>
          <a:p>
            <a:r>
              <a:rPr lang="en-US" dirty="0"/>
              <a:t>Scale linearly</a:t>
            </a:r>
          </a:p>
        </p:txBody>
      </p:sp>
      <p:graphicFrame>
        <p:nvGraphicFramePr>
          <p:cNvPr id="4" name="Object 2">
            <a:extLst>
              <a:ext uri="{FF2B5EF4-FFF2-40B4-BE49-F238E27FC236}">
                <a16:creationId xmlns:a16="http://schemas.microsoft.com/office/drawing/2014/main" id="{EE5CAD7C-DEDC-E431-5699-CC4E7540F315}"/>
              </a:ext>
            </a:extLst>
          </p:cNvPr>
          <p:cNvGraphicFramePr>
            <a:graphicFrameLocks/>
          </p:cNvGraphicFramePr>
          <p:nvPr>
            <p:extLst>
              <p:ext uri="{D42A27DB-BD31-4B8C-83A1-F6EECF244321}">
                <p14:modId xmlns:p14="http://schemas.microsoft.com/office/powerpoint/2010/main" val="2428442853"/>
              </p:ext>
            </p:extLst>
          </p:nvPr>
        </p:nvGraphicFramePr>
        <p:xfrm>
          <a:off x="7928109" y="1466248"/>
          <a:ext cx="4153912" cy="5070092"/>
        </p:xfrm>
        <a:graphic>
          <a:graphicData uri="http://schemas.openxmlformats.org/presentationml/2006/ole">
            <mc:AlternateContent xmlns:mc="http://schemas.openxmlformats.org/markup-compatibility/2006">
              <mc:Choice xmlns:v="urn:schemas-microsoft-com:vml" Requires="v">
                <p:oleObj name="Document" r:id="rId3" imgW="5486400" imgH="7186320" progId="Word.Document.8">
                  <p:embed/>
                </p:oleObj>
              </mc:Choice>
              <mc:Fallback>
                <p:oleObj name="Document" r:id="rId3" imgW="5486400" imgH="7186320" progId="Word.Document.8">
                  <p:embed/>
                  <p:pic>
                    <p:nvPicPr>
                      <p:cNvPr id="30" name="Object 2">
                        <a:extLst>
                          <a:ext uri="{FF2B5EF4-FFF2-40B4-BE49-F238E27FC236}">
                            <a16:creationId xmlns:a16="http://schemas.microsoft.com/office/drawing/2014/main" id="{914C2142-A8E5-4317-9BC8-911767C06AC1}"/>
                          </a:ext>
                        </a:extLst>
                      </p:cNvPr>
                      <p:cNvPicPr>
                        <a:picLocks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928109" y="1466248"/>
                        <a:ext cx="4153912" cy="5070092"/>
                      </a:xfrm>
                      <a:prstGeom prst="rect">
                        <a:avLst/>
                      </a:prstGeom>
                      <a:solidFill>
                        <a:schemeClr val="tx1"/>
                      </a:solidFill>
                      <a:ln>
                        <a:noFill/>
                      </a:ln>
                      <a:effectLst/>
                    </p:spPr>
                  </p:pic>
                </p:oleObj>
              </mc:Fallback>
            </mc:AlternateContent>
          </a:graphicData>
        </a:graphic>
      </p:graphicFrame>
    </p:spTree>
    <p:extLst>
      <p:ext uri="{BB962C8B-B14F-4D97-AF65-F5344CB8AC3E}">
        <p14:creationId xmlns:p14="http://schemas.microsoft.com/office/powerpoint/2010/main" val="106827179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29AF8C"/>
      </a:accent1>
      <a:accent2>
        <a:srgbClr val="97BE49"/>
      </a:accent2>
      <a:accent3>
        <a:srgbClr val="3D9CCC"/>
      </a:accent3>
      <a:accent4>
        <a:srgbClr val="7C60C6"/>
      </a:accent4>
      <a:accent5>
        <a:srgbClr val="C9492C"/>
      </a:accent5>
      <a:accent6>
        <a:srgbClr val="D58C2E"/>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3E4F19A7-A959-40BB-972C-4880BAF8EB0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3326</TotalTime>
  <Words>6018</Words>
  <Application>Microsoft Office PowerPoint</Application>
  <PresentationFormat>Widescreen</PresentationFormat>
  <Paragraphs>370</Paragraphs>
  <Slides>52</Slides>
  <Notes>39</Notes>
  <HiddenSlides>0</HiddenSlides>
  <MMClips>0</MMClips>
  <ScaleCrop>false</ScaleCrop>
  <HeadingPairs>
    <vt:vector size="8" baseType="variant">
      <vt:variant>
        <vt:lpstr>Fonts Used</vt:lpstr>
      </vt:variant>
      <vt:variant>
        <vt:i4>6</vt:i4>
      </vt:variant>
      <vt:variant>
        <vt:lpstr>Theme</vt:lpstr>
      </vt:variant>
      <vt:variant>
        <vt:i4>1</vt:i4>
      </vt:variant>
      <vt:variant>
        <vt:lpstr>Embedded OLE Servers</vt:lpstr>
      </vt:variant>
      <vt:variant>
        <vt:i4>2</vt:i4>
      </vt:variant>
      <vt:variant>
        <vt:lpstr>Slide Titles</vt:lpstr>
      </vt:variant>
      <vt:variant>
        <vt:i4>52</vt:i4>
      </vt:variant>
    </vt:vector>
  </HeadingPairs>
  <TitlesOfParts>
    <vt:vector size="61" baseType="lpstr">
      <vt:lpstr>Arial</vt:lpstr>
      <vt:lpstr>Calibri</vt:lpstr>
      <vt:lpstr>Cambria Math</vt:lpstr>
      <vt:lpstr>Lato</vt:lpstr>
      <vt:lpstr>Times New Roman</vt:lpstr>
      <vt:lpstr>Wingdings</vt:lpstr>
      <vt:lpstr>Office Theme</vt:lpstr>
      <vt:lpstr>Document</vt:lpstr>
      <vt:lpstr>Worksheet</vt:lpstr>
      <vt:lpstr>Transform Methods</vt:lpstr>
      <vt:lpstr>Transform Methods</vt:lpstr>
      <vt:lpstr>Transform Method Introduction</vt:lpstr>
      <vt:lpstr>PowerPoint Presentation</vt:lpstr>
      <vt:lpstr>PowerPoint Presentation</vt:lpstr>
      <vt:lpstr>PowerPoint Presentation</vt:lpstr>
      <vt:lpstr>Transform Models</vt:lpstr>
      <vt:lpstr>Unit Hydrographs</vt:lpstr>
      <vt:lpstr>Why Unit Hydrographs?</vt:lpstr>
      <vt:lpstr>Unit Hydrograph Assumptions</vt:lpstr>
      <vt:lpstr>Unit Hydrograph Assumptions</vt:lpstr>
      <vt:lpstr>Unit Hydrograph Assumptions</vt:lpstr>
      <vt:lpstr>Unit Hydrograph Assumptions</vt:lpstr>
      <vt:lpstr>Unit Hydrograph Application</vt:lpstr>
      <vt:lpstr>Unit Hydrograph Limitations</vt:lpstr>
      <vt:lpstr>Specified Unit Hydrographs</vt:lpstr>
      <vt:lpstr>Specified UH</vt:lpstr>
      <vt:lpstr>Derived Unit Hydrograph</vt:lpstr>
      <vt:lpstr>Derived Unit Hydrograph</vt:lpstr>
      <vt:lpstr>Derived Unit Hydrograph</vt:lpstr>
      <vt:lpstr>Derived Unit Hydrograph</vt:lpstr>
      <vt:lpstr>Derived Unit Hydrograph</vt:lpstr>
      <vt:lpstr>Derived Unit Hydrograph</vt:lpstr>
      <vt:lpstr>Derived Unit Hydrograph</vt:lpstr>
      <vt:lpstr>Synthetic Unit Hydrographs</vt:lpstr>
      <vt:lpstr>Synthetic Unit Hydrographs</vt:lpstr>
      <vt:lpstr>Clark Unit Hydrograph</vt:lpstr>
      <vt:lpstr>PowerPoint Presentation</vt:lpstr>
      <vt:lpstr>PowerPoint Presentation</vt:lpstr>
      <vt:lpstr>PowerPoint Presentation</vt:lpstr>
      <vt:lpstr>PowerPoint Presentation</vt:lpstr>
      <vt:lpstr>Clark UH – Adjusting Tc</vt:lpstr>
      <vt:lpstr>Clark UH – Adjusting R</vt:lpstr>
      <vt:lpstr>ModClark</vt:lpstr>
      <vt:lpstr>Variable-Parameter Clark</vt:lpstr>
      <vt:lpstr>Variable-Parameter Clark</vt:lpstr>
      <vt:lpstr>Other Synthetic UH</vt:lpstr>
      <vt:lpstr>SCS </vt:lpstr>
      <vt:lpstr>SCS UH – Illustrated</vt:lpstr>
      <vt:lpstr>PowerPoint Presentation</vt:lpstr>
      <vt:lpstr>SCS UH – Equations</vt:lpstr>
      <vt:lpstr>SCS UH – Adjusting Peak Rate Factor</vt:lpstr>
      <vt:lpstr>SCS UH – Adjusting Lag Time</vt:lpstr>
      <vt:lpstr>Snyder UH - Theory</vt:lpstr>
      <vt:lpstr>Snyder UH - Equations</vt:lpstr>
      <vt:lpstr>Snyder UH – Illustrated</vt:lpstr>
      <vt:lpstr>Other Transform Methods</vt:lpstr>
      <vt:lpstr>Other Transform Methods</vt:lpstr>
      <vt:lpstr>S-Graphs</vt:lpstr>
      <vt:lpstr>Kinematic Wave</vt:lpstr>
      <vt:lpstr>2D Diffusion Wave</vt:lpstr>
      <vt:lpstr>Questions?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Shared Data Components</dc:title>
  <dc:creator>Karlovits, Gregory S CIV USARMY CEIWR (USA)</dc:creator>
  <cp:lastModifiedBy>Karlovits, Gregory S CIV USARMY CEIWR (USA)</cp:lastModifiedBy>
  <cp:revision>101</cp:revision>
  <dcterms:created xsi:type="dcterms:W3CDTF">2024-10-24T12:20:24Z</dcterms:created>
  <dcterms:modified xsi:type="dcterms:W3CDTF">2024-10-31T12:10:44Z</dcterms:modified>
</cp:coreProperties>
</file>