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 id="2147483743" r:id="rId2"/>
  </p:sldMasterIdLst>
  <p:notesMasterIdLst>
    <p:notesMasterId r:id="rId84"/>
  </p:notesMasterIdLst>
  <p:sldIdLst>
    <p:sldId id="265" r:id="rId3"/>
    <p:sldId id="974" r:id="rId4"/>
    <p:sldId id="924" r:id="rId5"/>
    <p:sldId id="927" r:id="rId6"/>
    <p:sldId id="284" r:id="rId7"/>
    <p:sldId id="283" r:id="rId8"/>
    <p:sldId id="925" r:id="rId9"/>
    <p:sldId id="288" r:id="rId10"/>
    <p:sldId id="926" r:id="rId11"/>
    <p:sldId id="976" r:id="rId12"/>
    <p:sldId id="280" r:id="rId13"/>
    <p:sldId id="975" r:id="rId14"/>
    <p:sldId id="282" r:id="rId15"/>
    <p:sldId id="929" r:id="rId16"/>
    <p:sldId id="295" r:id="rId17"/>
    <p:sldId id="296" r:id="rId18"/>
    <p:sldId id="297" r:id="rId19"/>
    <p:sldId id="298" r:id="rId20"/>
    <p:sldId id="299" r:id="rId21"/>
    <p:sldId id="300" r:id="rId22"/>
    <p:sldId id="301" r:id="rId23"/>
    <p:sldId id="303" r:id="rId24"/>
    <p:sldId id="294" r:id="rId25"/>
    <p:sldId id="931" r:id="rId26"/>
    <p:sldId id="281" r:id="rId27"/>
    <p:sldId id="932" r:id="rId28"/>
    <p:sldId id="933" r:id="rId29"/>
    <p:sldId id="934" r:id="rId30"/>
    <p:sldId id="977" r:id="rId31"/>
    <p:sldId id="285" r:id="rId32"/>
    <p:sldId id="286" r:id="rId33"/>
    <p:sldId id="287" r:id="rId34"/>
    <p:sldId id="935" r:id="rId35"/>
    <p:sldId id="289" r:id="rId36"/>
    <p:sldId id="290" r:id="rId37"/>
    <p:sldId id="291" r:id="rId38"/>
    <p:sldId id="978" r:id="rId39"/>
    <p:sldId id="937" r:id="rId40"/>
    <p:sldId id="938" r:id="rId41"/>
    <p:sldId id="939" r:id="rId42"/>
    <p:sldId id="940" r:id="rId43"/>
    <p:sldId id="941" r:id="rId44"/>
    <p:sldId id="942" r:id="rId45"/>
    <p:sldId id="943" r:id="rId46"/>
    <p:sldId id="944" r:id="rId47"/>
    <p:sldId id="945" r:id="rId48"/>
    <p:sldId id="946" r:id="rId49"/>
    <p:sldId id="979" r:id="rId50"/>
    <p:sldId id="949" r:id="rId51"/>
    <p:sldId id="292" r:id="rId52"/>
    <p:sldId id="950" r:id="rId53"/>
    <p:sldId id="951" r:id="rId54"/>
    <p:sldId id="279" r:id="rId55"/>
    <p:sldId id="952" r:id="rId56"/>
    <p:sldId id="953" r:id="rId57"/>
    <p:sldId id="954" r:id="rId58"/>
    <p:sldId id="955" r:id="rId59"/>
    <p:sldId id="956" r:id="rId60"/>
    <p:sldId id="957" r:id="rId61"/>
    <p:sldId id="958" r:id="rId62"/>
    <p:sldId id="959" r:id="rId63"/>
    <p:sldId id="960" r:id="rId64"/>
    <p:sldId id="961" r:id="rId65"/>
    <p:sldId id="962" r:id="rId66"/>
    <p:sldId id="963" r:id="rId67"/>
    <p:sldId id="964" r:id="rId68"/>
    <p:sldId id="965" r:id="rId69"/>
    <p:sldId id="966" r:id="rId70"/>
    <p:sldId id="967" r:id="rId71"/>
    <p:sldId id="968" r:id="rId72"/>
    <p:sldId id="302" r:id="rId73"/>
    <p:sldId id="980" r:id="rId74"/>
    <p:sldId id="474" r:id="rId75"/>
    <p:sldId id="313" r:id="rId76"/>
    <p:sldId id="415" r:id="rId77"/>
    <p:sldId id="971" r:id="rId78"/>
    <p:sldId id="972" r:id="rId79"/>
    <p:sldId id="981" r:id="rId80"/>
    <p:sldId id="982" r:id="rId81"/>
    <p:sldId id="973" r:id="rId82"/>
    <p:sldId id="983" r:id="rId8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1. HEC-HMS Overview" id="{D2F2173F-031B-421F-8C2D-CC09DB94DBE4}">
          <p14:sldIdLst>
            <p14:sldId id="265"/>
            <p14:sldId id="974"/>
            <p14:sldId id="924"/>
            <p14:sldId id="927"/>
            <p14:sldId id="284"/>
            <p14:sldId id="283"/>
            <p14:sldId id="925"/>
            <p14:sldId id="288"/>
            <p14:sldId id="926"/>
          </p14:sldIdLst>
        </p14:section>
        <p14:section name="2. Building a Basin Model" id="{F01CB5CC-87C8-4A09-9473-B804B2BDD56E}">
          <p14:sldIdLst>
            <p14:sldId id="976"/>
            <p14:sldId id="280"/>
            <p14:sldId id="975"/>
            <p14:sldId id="282"/>
            <p14:sldId id="929"/>
            <p14:sldId id="295"/>
            <p14:sldId id="296"/>
            <p14:sldId id="297"/>
            <p14:sldId id="298"/>
            <p14:sldId id="299"/>
            <p14:sldId id="300"/>
            <p14:sldId id="301"/>
            <p14:sldId id="303"/>
            <p14:sldId id="294"/>
          </p14:sldIdLst>
        </p14:section>
        <p14:section name="3. Building a Meteorologic Model" id="{7B07B78B-2450-48BC-A3DB-5F8FC1EDA1A4}">
          <p14:sldIdLst>
            <p14:sldId id="931"/>
            <p14:sldId id="281"/>
            <p14:sldId id="932"/>
            <p14:sldId id="933"/>
            <p14:sldId id="934"/>
            <p14:sldId id="977"/>
            <p14:sldId id="285"/>
            <p14:sldId id="286"/>
            <p14:sldId id="287"/>
            <p14:sldId id="935"/>
            <p14:sldId id="289"/>
            <p14:sldId id="290"/>
            <p14:sldId id="291"/>
          </p14:sldIdLst>
        </p14:section>
        <p14:section name="4. Running a Simulation" id="{BC8158FC-514E-4280-9CF2-07DCA2A74F67}">
          <p14:sldIdLst>
            <p14:sldId id="978"/>
            <p14:sldId id="937"/>
            <p14:sldId id="938"/>
            <p14:sldId id="939"/>
            <p14:sldId id="940"/>
            <p14:sldId id="941"/>
            <p14:sldId id="942"/>
            <p14:sldId id="943"/>
            <p14:sldId id="944"/>
            <p14:sldId id="945"/>
            <p14:sldId id="946"/>
          </p14:sldIdLst>
        </p14:section>
        <p14:section name="5. Viewing Results" id="{45A9C5F3-77EB-425E-8A88-2413E775D780}">
          <p14:sldIdLst>
            <p14:sldId id="979"/>
            <p14:sldId id="949"/>
            <p14:sldId id="292"/>
            <p14:sldId id="950"/>
            <p14:sldId id="951"/>
            <p14:sldId id="279"/>
            <p14:sldId id="952"/>
            <p14:sldId id="953"/>
            <p14:sldId id="954"/>
            <p14:sldId id="955"/>
            <p14:sldId id="956"/>
            <p14:sldId id="957"/>
            <p14:sldId id="958"/>
            <p14:sldId id="959"/>
            <p14:sldId id="960"/>
            <p14:sldId id="961"/>
            <p14:sldId id="962"/>
            <p14:sldId id="963"/>
            <p14:sldId id="964"/>
            <p14:sldId id="965"/>
            <p14:sldId id="966"/>
            <p14:sldId id="967"/>
            <p14:sldId id="968"/>
            <p14:sldId id="302"/>
          </p14:sldIdLst>
        </p14:section>
        <p14:section name="6. Simulation Types" id="{C85A591C-9EAB-48BF-B6F1-1FF227637E5F}">
          <p14:sldIdLst>
            <p14:sldId id="980"/>
            <p14:sldId id="474"/>
            <p14:sldId id="313"/>
            <p14:sldId id="415"/>
            <p14:sldId id="971"/>
            <p14:sldId id="972"/>
            <p14:sldId id="981"/>
            <p14:sldId id="982"/>
            <p14:sldId id="973"/>
            <p14:sldId id="9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85429" autoAdjust="0"/>
  </p:normalViewPr>
  <p:slideViewPr>
    <p:cSldViewPr snapToGrid="0">
      <p:cViewPr varScale="1">
        <p:scale>
          <a:sx n="137" d="100"/>
          <a:sy n="137" d="100"/>
        </p:scale>
        <p:origin x="1068"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notesMaster" Target="notesMasters/notesMaster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theme" Target="theme/theme1.xml"/><Relationship Id="rId61" Type="http://schemas.openxmlformats.org/officeDocument/2006/relationships/slide" Target="slides/slide59.xml"/><Relationship Id="rId82" Type="http://schemas.openxmlformats.org/officeDocument/2006/relationships/slide" Target="slides/slide8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4A735-273B-4010-B830-7EA2B96D7BFD}" type="datetimeFigureOut">
              <a:rPr lang="en-US" smtClean="0"/>
              <a:t>10/29/2024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90B3B7-E6AD-4005-8BF1-9A5B74D68BFB}" type="slidenum">
              <a:rPr lang="en-US" smtClean="0"/>
              <a:t>‹#›</a:t>
            </a:fld>
            <a:endParaRPr lang="en-US"/>
          </a:p>
        </p:txBody>
      </p:sp>
    </p:spTree>
    <p:extLst>
      <p:ext uri="{BB962C8B-B14F-4D97-AF65-F5344CB8AC3E}">
        <p14:creationId xmlns:p14="http://schemas.microsoft.com/office/powerpoint/2010/main" val="3554376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Hi this is Tom Brauer from the Hydrologic Engineering Center. In this video I’m going to give a basic introduction to HEC-HMS. We’ll talk about some capabilities and limitations of the program.</a:t>
            </a:r>
          </a:p>
        </p:txBody>
      </p:sp>
      <p:sp>
        <p:nvSpPr>
          <p:cNvPr id="4" name="Slide Number Placeholder 3"/>
          <p:cNvSpPr>
            <a:spLocks noGrp="1"/>
          </p:cNvSpPr>
          <p:nvPr>
            <p:ph type="sldNum" sz="quarter" idx="5"/>
          </p:nvPr>
        </p:nvSpPr>
        <p:spPr/>
        <p:txBody>
          <a:bodyPr/>
          <a:lstStyle/>
          <a:p>
            <a:fld id="{1890B3B7-E6AD-4005-8BF1-9A5B74D68BFB}" type="slidenum">
              <a:rPr lang="en-US" smtClean="0"/>
              <a:t>1</a:t>
            </a:fld>
            <a:endParaRPr lang="en-US"/>
          </a:p>
        </p:txBody>
      </p:sp>
    </p:spTree>
    <p:extLst>
      <p:ext uri="{BB962C8B-B14F-4D97-AF65-F5344CB8AC3E}">
        <p14:creationId xmlns:p14="http://schemas.microsoft.com/office/powerpoint/2010/main" val="838986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I’m going to create a new project.</a:t>
            </a:r>
          </a:p>
        </p:txBody>
      </p:sp>
      <p:sp>
        <p:nvSpPr>
          <p:cNvPr id="4" name="Slide Number Placeholder 3"/>
          <p:cNvSpPr>
            <a:spLocks noGrp="1"/>
          </p:cNvSpPr>
          <p:nvPr>
            <p:ph type="sldNum" sz="quarter" idx="5"/>
          </p:nvPr>
        </p:nvSpPr>
        <p:spPr/>
        <p:txBody>
          <a:bodyPr/>
          <a:lstStyle/>
          <a:p>
            <a:fld id="{F1DBBA80-3F3B-42AF-8D0C-353E406EFBD9}" type="slidenum">
              <a:rPr lang="en-US" smtClean="0"/>
              <a:t>12</a:t>
            </a:fld>
            <a:endParaRPr lang="en-US"/>
          </a:p>
        </p:txBody>
      </p:sp>
    </p:spTree>
    <p:extLst>
      <p:ext uri="{BB962C8B-B14F-4D97-AF65-F5344CB8AC3E}">
        <p14:creationId xmlns:p14="http://schemas.microsoft.com/office/powerpoint/2010/main" val="629364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To create a new project select File | New. In the Create a New Project dialog give the project a name and a location. You can optionally choose the default unit system.</a:t>
            </a:r>
          </a:p>
        </p:txBody>
      </p:sp>
      <p:sp>
        <p:nvSpPr>
          <p:cNvPr id="4" name="Slide Number Placeholder 3"/>
          <p:cNvSpPr>
            <a:spLocks noGrp="1"/>
          </p:cNvSpPr>
          <p:nvPr>
            <p:ph type="sldNum" sz="quarter" idx="5"/>
          </p:nvPr>
        </p:nvSpPr>
        <p:spPr/>
        <p:txBody>
          <a:bodyPr/>
          <a:lstStyle/>
          <a:p>
            <a:fld id="{F1DBBA80-3F3B-42AF-8D0C-353E406EFBD9}" type="slidenum">
              <a:rPr lang="en-US" smtClean="0"/>
              <a:t>13</a:t>
            </a:fld>
            <a:endParaRPr lang="en-US"/>
          </a:p>
        </p:txBody>
      </p:sp>
    </p:spTree>
    <p:extLst>
      <p:ext uri="{BB962C8B-B14F-4D97-AF65-F5344CB8AC3E}">
        <p14:creationId xmlns:p14="http://schemas.microsoft.com/office/powerpoint/2010/main" val="781412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I browse to my project in File Explorer you will notice that it is a subdirectory on my computer. The subdirectory goes by the name of my project. If you want to share the project, you can zip the subdirectory and send to others. It’s important to keep data references internal to the project to keep the project portable. We recommend using the data subdirectory of the project to store data. If you zip a project with external data references and send it to a colleague, it’s likely they won’t have everything they need to interact with the project.</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14</a:t>
            </a:fld>
            <a:endParaRPr lang="en-US"/>
          </a:p>
        </p:txBody>
      </p:sp>
    </p:spTree>
    <p:extLst>
      <p:ext uri="{BB962C8B-B14F-4D97-AF65-F5344CB8AC3E}">
        <p14:creationId xmlns:p14="http://schemas.microsoft.com/office/powerpoint/2010/main" val="936252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next step is to create a new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15</a:t>
            </a:fld>
            <a:endParaRPr lang="en-US"/>
          </a:p>
        </p:txBody>
      </p:sp>
    </p:spTree>
    <p:extLst>
      <p:ext uri="{BB962C8B-B14F-4D97-AF65-F5344CB8AC3E}">
        <p14:creationId xmlns:p14="http://schemas.microsoft.com/office/powerpoint/2010/main" val="3218769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I’m going to add hydrologic elements to the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17</a:t>
            </a:fld>
            <a:endParaRPr lang="en-US"/>
          </a:p>
        </p:txBody>
      </p:sp>
    </p:spTree>
    <p:extLst>
      <p:ext uri="{BB962C8B-B14F-4D97-AF65-F5344CB8AC3E}">
        <p14:creationId xmlns:p14="http://schemas.microsoft.com/office/powerpoint/2010/main" val="3341369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80000"/>
              </a:lnSpc>
              <a:spcBef>
                <a:spcPts val="0"/>
              </a:spcBef>
              <a:spcAft>
                <a:spcPts val="0"/>
              </a:spcAft>
              <a:buClrTx/>
              <a:buSzTx/>
              <a:buFontTx/>
              <a:buNone/>
              <a:tabLst/>
              <a:defRPr/>
            </a:pPr>
            <a:r>
              <a:rPr lang="en-US" sz="1600" dirty="0"/>
              <a:t>The basin model gives the physical description of the watershed. There are 7 different sub-components:</a:t>
            </a:r>
          </a:p>
          <a:p>
            <a:pPr marL="342900" indent="-342900" eaLnBrk="1" hangingPunct="1">
              <a:lnSpc>
                <a:spcPct val="80000"/>
              </a:lnSpc>
              <a:buFont typeface="Arial" panose="020B0604020202020204" pitchFamily="34" charset="0"/>
              <a:buChar char="•"/>
            </a:pPr>
            <a:r>
              <a:rPr lang="en-US" sz="1200" dirty="0"/>
              <a:t>Subbasins: these are watershed catchments that capture rainfall over the land surface</a:t>
            </a:r>
          </a:p>
          <a:p>
            <a:pPr marL="342900" indent="-342900" eaLnBrk="1" hangingPunct="1">
              <a:lnSpc>
                <a:spcPct val="80000"/>
              </a:lnSpc>
              <a:buFont typeface="Arial" panose="020B0604020202020204" pitchFamily="34" charset="0"/>
              <a:buChar char="•"/>
            </a:pPr>
            <a:r>
              <a:rPr lang="en-US" sz="1200" dirty="0"/>
              <a:t>Reaches: these represent rivers and streams</a:t>
            </a:r>
          </a:p>
          <a:p>
            <a:pPr marL="342900" indent="-342900" eaLnBrk="1" hangingPunct="1">
              <a:lnSpc>
                <a:spcPct val="80000"/>
              </a:lnSpc>
              <a:buFont typeface="Arial" panose="020B0604020202020204" pitchFamily="34" charset="0"/>
              <a:buChar char="•"/>
            </a:pPr>
            <a:r>
              <a:rPr lang="en-US" sz="1200" dirty="0"/>
              <a:t>Reservoirs: these can be natural lakes or simply operated dams</a:t>
            </a:r>
          </a:p>
          <a:p>
            <a:pPr marL="342900" marR="0" lvl="0" indent="-342900" algn="l" defTabSz="914400" rtl="0" eaLnBrk="1" fontAlgn="auto" latinLnBrk="0" hangingPunct="1">
              <a:lnSpc>
                <a:spcPct val="80000"/>
              </a:lnSpc>
              <a:spcBef>
                <a:spcPts val="0"/>
              </a:spcBef>
              <a:spcAft>
                <a:spcPts val="0"/>
              </a:spcAft>
              <a:buClrTx/>
              <a:buSzTx/>
              <a:buFont typeface="Arial" panose="020B0604020202020204" pitchFamily="34" charset="0"/>
              <a:buChar char="•"/>
              <a:tabLst/>
              <a:defRPr/>
            </a:pPr>
            <a:r>
              <a:rPr lang="en-US" sz="1200" dirty="0"/>
              <a:t>Junctions: these provide a confluence of flow from two elements. You don’t have to use junctions to bring flow together but it gives you additional visualization options. In practice we use them quite frequently.</a:t>
            </a:r>
          </a:p>
          <a:p>
            <a:pPr marL="342900" indent="-342900" eaLnBrk="1" hangingPunct="1">
              <a:lnSpc>
                <a:spcPct val="80000"/>
              </a:lnSpc>
              <a:buFont typeface="Arial" panose="020B0604020202020204" pitchFamily="34" charset="0"/>
              <a:buChar char="•"/>
            </a:pPr>
            <a:r>
              <a:rPr lang="en-US" sz="1200" dirty="0"/>
              <a:t>Diversions: these can model bifurcations and withdrawals</a:t>
            </a:r>
          </a:p>
          <a:p>
            <a:pPr marL="342900" indent="-342900" eaLnBrk="1" hangingPunct="1">
              <a:lnSpc>
                <a:spcPct val="80000"/>
              </a:lnSpc>
              <a:buFont typeface="Arial" panose="020B0604020202020204" pitchFamily="34" charset="0"/>
              <a:buChar char="•"/>
            </a:pPr>
            <a:r>
              <a:rPr lang="en-US" sz="1200" dirty="0"/>
              <a:t>Sources: these can be springs or output from another, upstream, model</a:t>
            </a:r>
          </a:p>
          <a:p>
            <a:pPr marL="342900" indent="-342900" eaLnBrk="1" hangingPunct="1">
              <a:lnSpc>
                <a:spcPct val="80000"/>
              </a:lnSpc>
              <a:buFont typeface="Arial" panose="020B0604020202020204" pitchFamily="34" charset="0"/>
              <a:buChar char="•"/>
            </a:pPr>
            <a:r>
              <a:rPr lang="en-US" sz="1200" dirty="0"/>
              <a:t>Sinks: these can be outlets or terminal lakes</a:t>
            </a:r>
          </a:p>
          <a:p>
            <a:pPr marL="0" indent="0" eaLnBrk="1" hangingPunct="1">
              <a:lnSpc>
                <a:spcPct val="80000"/>
              </a:lnSpc>
              <a:buFont typeface="Arial" panose="020B0604020202020204" pitchFamily="34" charset="0"/>
              <a:buNone/>
            </a:pPr>
            <a:r>
              <a:rPr lang="en-US" sz="1200" dirty="0"/>
              <a:t>We can have as few or as many elements as we would like. We hook elements together in a way that represents the way water is flowing in our watershed.</a:t>
            </a:r>
          </a:p>
          <a:p>
            <a:pPr marL="0" indent="0" eaLnBrk="1" hangingPunct="1">
              <a:lnSpc>
                <a:spcPct val="80000"/>
              </a:lnSpc>
              <a:buFont typeface="Arial" panose="020B0604020202020204" pitchFamily="34" charset="0"/>
              <a:buNone/>
            </a:pPr>
            <a:r>
              <a:rPr lang="en-US" sz="1200" dirty="0"/>
              <a:t>Most of the time 1/3 elements are subbasins, 1/3 are reaches, and the remaining elements are a mix of reservoirs, diversions, and junctions.</a:t>
            </a:r>
          </a:p>
          <a:p>
            <a:pPr marL="0" indent="0" eaLnBrk="1" hangingPunct="1">
              <a:lnSpc>
                <a:spcPct val="80000"/>
              </a:lnSpc>
              <a:buFont typeface="Arial" panose="020B0604020202020204" pitchFamily="34" charset="0"/>
              <a:buNone/>
            </a:pPr>
            <a:endParaRPr lang="en-US" sz="1200" dirty="0"/>
          </a:p>
          <a:p>
            <a:pPr marL="0" indent="0" eaLnBrk="1" hangingPunct="1">
              <a:lnSpc>
                <a:spcPct val="80000"/>
              </a:lnSpc>
              <a:buFont typeface="Arial" panose="020B0604020202020204" pitchFamily="34" charset="0"/>
              <a:buNone/>
            </a:pPr>
            <a:r>
              <a:rPr lang="en-US" sz="1200" dirty="0"/>
              <a:t>In my basin I’m going to use three subbasins, two junctions, and one reach to represent the watershed.</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18</a:t>
            </a:fld>
            <a:endParaRPr lang="en-US"/>
          </a:p>
        </p:txBody>
      </p:sp>
    </p:spTree>
    <p:extLst>
      <p:ext uri="{BB962C8B-B14F-4D97-AF65-F5344CB8AC3E}">
        <p14:creationId xmlns:p14="http://schemas.microsoft.com/office/powerpoint/2010/main" val="2880920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select my modeling methods.</a:t>
            </a:r>
          </a:p>
        </p:txBody>
      </p:sp>
      <p:sp>
        <p:nvSpPr>
          <p:cNvPr id="4" name="Slide Number Placeholder 3"/>
          <p:cNvSpPr>
            <a:spLocks noGrp="1"/>
          </p:cNvSpPr>
          <p:nvPr>
            <p:ph type="sldNum" sz="quarter" idx="5"/>
          </p:nvPr>
        </p:nvSpPr>
        <p:spPr/>
        <p:txBody>
          <a:bodyPr/>
          <a:lstStyle/>
          <a:p>
            <a:fld id="{F1DBBA80-3F3B-42AF-8D0C-353E406EFBD9}" type="slidenum">
              <a:rPr lang="en-US" smtClean="0"/>
              <a:t>19</a:t>
            </a:fld>
            <a:endParaRPr lang="en-US"/>
          </a:p>
        </p:txBody>
      </p:sp>
    </p:spTree>
    <p:extLst>
      <p:ext uri="{BB962C8B-B14F-4D97-AF65-F5344CB8AC3E}">
        <p14:creationId xmlns:p14="http://schemas.microsoft.com/office/powerpoint/2010/main" val="95820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For my subbasins, I’m going to use the Initial and Constant Loss method, the Snyder Unit Hydrograph method, and the Recession baseflow method. For my reach I’m going to use the lag routing method. I can change modeling methods for all elements on the parameters menu.</a:t>
            </a:r>
          </a:p>
        </p:txBody>
      </p:sp>
      <p:sp>
        <p:nvSpPr>
          <p:cNvPr id="4" name="Slide Number Placeholder 3"/>
          <p:cNvSpPr>
            <a:spLocks noGrp="1"/>
          </p:cNvSpPr>
          <p:nvPr>
            <p:ph type="sldNum" sz="quarter" idx="5"/>
          </p:nvPr>
        </p:nvSpPr>
        <p:spPr/>
        <p:txBody>
          <a:bodyPr/>
          <a:lstStyle/>
          <a:p>
            <a:fld id="{F1DBBA80-3F3B-42AF-8D0C-353E406EFBD9}" type="slidenum">
              <a:rPr lang="en-US" smtClean="0"/>
              <a:t>20</a:t>
            </a:fld>
            <a:endParaRPr lang="en-US"/>
          </a:p>
        </p:txBody>
      </p:sp>
    </p:spTree>
    <p:extLst>
      <p:ext uri="{BB962C8B-B14F-4D97-AF65-F5344CB8AC3E}">
        <p14:creationId xmlns:p14="http://schemas.microsoft.com/office/powerpoint/2010/main" val="1165922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parameterize my modeling methods.</a:t>
            </a:r>
          </a:p>
        </p:txBody>
      </p:sp>
      <p:sp>
        <p:nvSpPr>
          <p:cNvPr id="4" name="Slide Number Placeholder 3"/>
          <p:cNvSpPr>
            <a:spLocks noGrp="1"/>
          </p:cNvSpPr>
          <p:nvPr>
            <p:ph type="sldNum" sz="quarter" idx="5"/>
          </p:nvPr>
        </p:nvSpPr>
        <p:spPr/>
        <p:txBody>
          <a:bodyPr/>
          <a:lstStyle/>
          <a:p>
            <a:fld id="{F1DBBA80-3F3B-42AF-8D0C-353E406EFBD9}" type="slidenum">
              <a:rPr lang="en-US" smtClean="0"/>
              <a:t>21</a:t>
            </a:fld>
            <a:endParaRPr lang="en-US"/>
          </a:p>
        </p:txBody>
      </p:sp>
    </p:spTree>
    <p:extLst>
      <p:ext uri="{BB962C8B-B14F-4D97-AF65-F5344CB8AC3E}">
        <p14:creationId xmlns:p14="http://schemas.microsoft.com/office/powerpoint/2010/main" val="4008450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 can parameterize modeling methods using the component editor or the global parameter editor. If I’m parameterizing multiple elements at a time I find the global editors most efficient. You can access the global editors by selecting the basin model in the watershed explorer, and then selecting the parameters menu. I’m going to edit my subbasin, loss, transform, and baseflow methods globally. Since I only have one reach, I’m going to parametrize it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22</a:t>
            </a:fld>
            <a:endParaRPr lang="en-US"/>
          </a:p>
        </p:txBody>
      </p:sp>
    </p:spTree>
    <p:extLst>
      <p:ext uri="{BB962C8B-B14F-4D97-AF65-F5344CB8AC3E}">
        <p14:creationId xmlns:p14="http://schemas.microsoft.com/office/powerpoint/2010/main" val="3462966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2000" dirty="0"/>
              <a:t>The Hydrologic Modeling System is designed to simulate surface-water hydrology. The program can, and has, been used to model temperate and tropical hydrology around the world.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If you’ve taken a hydrology class, this image should be familiar. What we see is a diagram of the hydrologic cycle. For each hydrologic process, HMS provides a range of mathematical model options to simulate the process.</a:t>
            </a:r>
          </a:p>
          <a:p>
            <a:endParaRPr lang="en-US" sz="2000" dirty="0"/>
          </a:p>
          <a:p>
            <a:r>
              <a:rPr lang="en-US" sz="2000" dirty="0"/>
              <a:t>To ease the modeling process HEC-HMS provides a rich graphical user interface including </a:t>
            </a:r>
          </a:p>
          <a:p>
            <a:pPr marL="342900" indent="-342900">
              <a:buFont typeface="Arial" panose="020B0604020202020204" pitchFamily="34" charset="0"/>
              <a:buChar char="•"/>
            </a:pPr>
            <a:r>
              <a:rPr lang="en-US" sz="2000" dirty="0"/>
              <a:t>a m</a:t>
            </a:r>
            <a:r>
              <a:rPr lang="en-US" sz="1600" dirty="0"/>
              <a:t>ap of the watershed, </a:t>
            </a:r>
          </a:p>
          <a:p>
            <a:pPr marL="342900" indent="-342900">
              <a:buFont typeface="Arial" panose="020B0604020202020204" pitchFamily="34" charset="0"/>
              <a:buChar char="•"/>
            </a:pPr>
            <a:r>
              <a:rPr lang="en-US" sz="1600" dirty="0"/>
              <a:t>point-and-click functionality for entering and updating data </a:t>
            </a:r>
          </a:p>
          <a:p>
            <a:pPr marL="342900" indent="-342900">
              <a:buFont typeface="Arial" panose="020B0604020202020204" pitchFamily="34" charset="0"/>
              <a:buChar char="•"/>
            </a:pPr>
            <a:r>
              <a:rPr lang="en-US" sz="1600" dirty="0"/>
              <a:t>and graphical, and tabular, displays of simulation results.</a:t>
            </a:r>
          </a:p>
          <a:p>
            <a:endParaRPr lang="en-US" sz="1600" dirty="0"/>
          </a:p>
          <a:p>
            <a:r>
              <a:rPr lang="en-US" sz="1600" dirty="0"/>
              <a:t>One model limitation I will mention here is the groundwater representation in HEC-HMS. We do have simple baseflow methods, but we currently do not link directly to an aquifer model. Some losses and baseflow methods calculate a volume, that percolates through as deep aquifer recharge, which could be passed to an aquifer model. Some of our planned work is to include a simplified groundwater flow modeling option in HEC-HMS.</a:t>
            </a:r>
          </a:p>
          <a:p>
            <a:pPr marL="342900" indent="-342900">
              <a:buFont typeface="Arial" panose="020B0604020202020204" pitchFamily="34" charset="0"/>
              <a:buChar char="•"/>
            </a:pPr>
            <a:endParaRPr lang="en-US" sz="1600" dirty="0"/>
          </a:p>
          <a:p>
            <a:endParaRPr lang="en-US" dirty="0"/>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a:t>
            </a:fld>
            <a:endParaRPr lang="en-US" altLang="en-US"/>
          </a:p>
        </p:txBody>
      </p:sp>
    </p:spTree>
    <p:extLst>
      <p:ext uri="{BB962C8B-B14F-4D97-AF65-F5344CB8AC3E}">
        <p14:creationId xmlns:p14="http://schemas.microsoft.com/office/powerpoint/2010/main" val="355787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the video we created a new Project, we then created a new basin model, added hydrologic elements to the basin model, selected modeling methods, and then parameterized the modeling methods. In the next video I’m going to add precipitation gages to my project, and add a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23</a:t>
            </a:fld>
            <a:endParaRPr lang="en-US"/>
          </a:p>
        </p:txBody>
      </p:sp>
    </p:spTree>
    <p:extLst>
      <p:ext uri="{BB962C8B-B14F-4D97-AF65-F5344CB8AC3E}">
        <p14:creationId xmlns:p14="http://schemas.microsoft.com/office/powerpoint/2010/main" val="26860980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second video in a series of videos where I’m going to build a basic HEC-HMS model. In the first video we created a new project, and a basin model. In this video I’m going to add precipitation gages to my project, then build a meteorologic model. As we go through the process you should gain familiarity with HEC-HMS project components.</a:t>
            </a:r>
          </a:p>
          <a:p>
            <a:r>
              <a:rPr lang="en-US" dirty="0"/>
              <a:t>Here are the list of steps that we will take.</a:t>
            </a:r>
          </a:p>
        </p:txBody>
      </p:sp>
      <p:sp>
        <p:nvSpPr>
          <p:cNvPr id="4" name="Slide Number Placeholder 3"/>
          <p:cNvSpPr>
            <a:spLocks noGrp="1"/>
          </p:cNvSpPr>
          <p:nvPr>
            <p:ph type="sldNum" sz="quarter" idx="5"/>
          </p:nvPr>
        </p:nvSpPr>
        <p:spPr/>
        <p:txBody>
          <a:bodyPr/>
          <a:lstStyle/>
          <a:p>
            <a:fld id="{F1DBBA80-3F3B-42AF-8D0C-353E406EFBD9}" type="slidenum">
              <a:rPr lang="en-US" smtClean="0"/>
              <a:t>24</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I’m going to create precipitation gages to be used in my Meteorologic model. </a:t>
            </a:r>
          </a:p>
        </p:txBody>
      </p:sp>
      <p:sp>
        <p:nvSpPr>
          <p:cNvPr id="4" name="Slide Number Placeholder 3"/>
          <p:cNvSpPr>
            <a:spLocks noGrp="1"/>
          </p:cNvSpPr>
          <p:nvPr>
            <p:ph type="sldNum" sz="quarter" idx="5"/>
          </p:nvPr>
        </p:nvSpPr>
        <p:spPr/>
        <p:txBody>
          <a:bodyPr/>
          <a:lstStyle/>
          <a:p>
            <a:fld id="{F1DBBA80-3F3B-42AF-8D0C-353E406EFBD9}" type="slidenum">
              <a:rPr lang="en-US" smtClean="0"/>
              <a:t>25</a:t>
            </a:fld>
            <a:endParaRPr lang="en-US"/>
          </a:p>
        </p:txBody>
      </p:sp>
    </p:spTree>
    <p:extLst>
      <p:ext uri="{BB962C8B-B14F-4D97-AF65-F5344CB8AC3E}">
        <p14:creationId xmlns:p14="http://schemas.microsoft.com/office/powerpoint/2010/main" val="40025949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Select Components | Time-series data manager. In the Time-series data manager, add new precipitation gages.</a:t>
            </a:r>
          </a:p>
        </p:txBody>
      </p:sp>
      <p:sp>
        <p:nvSpPr>
          <p:cNvPr id="4" name="Slide Number Placeholder 3"/>
          <p:cNvSpPr>
            <a:spLocks noGrp="1"/>
          </p:cNvSpPr>
          <p:nvPr>
            <p:ph type="sldNum" sz="quarter" idx="5"/>
          </p:nvPr>
        </p:nvSpPr>
        <p:spPr/>
        <p:txBody>
          <a:bodyPr/>
          <a:lstStyle/>
          <a:p>
            <a:fld id="{F1DBBA80-3F3B-42AF-8D0C-353E406EFBD9}" type="slidenum">
              <a:rPr lang="en-US" smtClean="0"/>
              <a:t>26</a:t>
            </a:fld>
            <a:endParaRPr lang="en-US"/>
          </a:p>
        </p:txBody>
      </p:sp>
    </p:spTree>
    <p:extLst>
      <p:ext uri="{BB962C8B-B14F-4D97-AF65-F5344CB8AC3E}">
        <p14:creationId xmlns:p14="http://schemas.microsoft.com/office/powerpoint/2010/main" val="233439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I’m going to parameterize my gages.</a:t>
            </a:r>
          </a:p>
        </p:txBody>
      </p:sp>
      <p:sp>
        <p:nvSpPr>
          <p:cNvPr id="4" name="Slide Number Placeholder 3"/>
          <p:cNvSpPr>
            <a:spLocks noGrp="1"/>
          </p:cNvSpPr>
          <p:nvPr>
            <p:ph type="sldNum" sz="quarter" idx="5"/>
          </p:nvPr>
        </p:nvSpPr>
        <p:spPr/>
        <p:txBody>
          <a:bodyPr/>
          <a:lstStyle/>
          <a:p>
            <a:fld id="{F1DBBA80-3F3B-42AF-8D0C-353E406EFBD9}" type="slidenum">
              <a:rPr lang="en-US" smtClean="0"/>
              <a:t>27</a:t>
            </a:fld>
            <a:endParaRPr lang="en-US"/>
          </a:p>
        </p:txBody>
      </p:sp>
    </p:spTree>
    <p:extLst>
      <p:ext uri="{BB962C8B-B14F-4D97-AF65-F5344CB8AC3E}">
        <p14:creationId xmlns:p14="http://schemas.microsoft.com/office/powerpoint/2010/main" val="23799766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Internalize HEC-DSS file to project. Browse to the precipitation gages in the watershed explorer, add references to DSS file.</a:t>
            </a:r>
          </a:p>
        </p:txBody>
      </p:sp>
      <p:sp>
        <p:nvSpPr>
          <p:cNvPr id="4" name="Slide Number Placeholder 3"/>
          <p:cNvSpPr>
            <a:spLocks noGrp="1"/>
          </p:cNvSpPr>
          <p:nvPr>
            <p:ph type="sldNum" sz="quarter" idx="5"/>
          </p:nvPr>
        </p:nvSpPr>
        <p:spPr/>
        <p:txBody>
          <a:bodyPr/>
          <a:lstStyle/>
          <a:p>
            <a:fld id="{F1DBBA80-3F3B-42AF-8D0C-353E406EFBD9}" type="slidenum">
              <a:rPr lang="en-US" smtClean="0"/>
              <a:t>28</a:t>
            </a:fld>
            <a:endParaRPr lang="en-US"/>
          </a:p>
        </p:txBody>
      </p:sp>
    </p:spTree>
    <p:extLst>
      <p:ext uri="{BB962C8B-B14F-4D97-AF65-F5344CB8AC3E}">
        <p14:creationId xmlns:p14="http://schemas.microsoft.com/office/powerpoint/2010/main" val="22218978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create a new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30</a:t>
            </a:fld>
            <a:endParaRPr lang="en-US"/>
          </a:p>
        </p:txBody>
      </p:sp>
    </p:spTree>
    <p:extLst>
      <p:ext uri="{BB962C8B-B14F-4D97-AF65-F5344CB8AC3E}">
        <p14:creationId xmlns:p14="http://schemas.microsoft.com/office/powerpoint/2010/main" val="41659674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31</a:t>
            </a:fld>
            <a:endParaRPr lang="en-US"/>
          </a:p>
        </p:txBody>
      </p:sp>
    </p:spTree>
    <p:extLst>
      <p:ext uri="{BB962C8B-B14F-4D97-AF65-F5344CB8AC3E}">
        <p14:creationId xmlns:p14="http://schemas.microsoft.com/office/powerpoint/2010/main" val="10376632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select modeling methods in the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32</a:t>
            </a:fld>
            <a:endParaRPr lang="en-US"/>
          </a:p>
        </p:txBody>
      </p:sp>
    </p:spTree>
    <p:extLst>
      <p:ext uri="{BB962C8B-B14F-4D97-AF65-F5344CB8AC3E}">
        <p14:creationId xmlns:p14="http://schemas.microsoft.com/office/powerpoint/2010/main" val="6285894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Navigate to the May 1996 meteorologic model in the watershed explorer. Select the specified hyetograph precipitation method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33</a:t>
            </a:fld>
            <a:endParaRPr lang="en-US"/>
          </a:p>
        </p:txBody>
      </p:sp>
    </p:spTree>
    <p:extLst>
      <p:ext uri="{BB962C8B-B14F-4D97-AF65-F5344CB8AC3E}">
        <p14:creationId xmlns:p14="http://schemas.microsoft.com/office/powerpoint/2010/main" val="3017520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For each hydrologic process, HEC-HMS provides a range of mathematical model options to model the process. In this example we show the same subbasin “Deer Cr” parameterized with two different loss models. The SCS Curve Number loss method on the left is very empirical. The Layered Green &amp; </a:t>
            </a:r>
            <a:r>
              <a:rPr lang="en-US" sz="1200" dirty="0" err="1"/>
              <a:t>Ampt</a:t>
            </a:r>
            <a:r>
              <a:rPr lang="en-US" sz="1200" dirty="0"/>
              <a:t> loss method on the right is physically based.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You, the user, are able to make modeling choices based 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How much data you have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your study goals are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And how much time you have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One model limitation worth mentioning here is model coupling. Consider evapotranspiration and infiltration. In reality, you can’t have one without the other. Because you are able to select different modeling methods for each element in the program, it is difficult to couple processes. The way we minimize errors is to use small time steps. Some methods use an adaptive time step to perform computations at time steps less than the selected computation time interval.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4</a:t>
            </a:fld>
            <a:endParaRPr lang="en-US"/>
          </a:p>
        </p:txBody>
      </p:sp>
    </p:spTree>
    <p:extLst>
      <p:ext uri="{BB962C8B-B14F-4D97-AF65-F5344CB8AC3E}">
        <p14:creationId xmlns:p14="http://schemas.microsoft.com/office/powerpoint/2010/main" val="3135505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parameterize the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34</a:t>
            </a:fld>
            <a:endParaRPr lang="en-US"/>
          </a:p>
        </p:txBody>
      </p:sp>
    </p:spTree>
    <p:extLst>
      <p:ext uri="{BB962C8B-B14F-4D97-AF65-F5344CB8AC3E}">
        <p14:creationId xmlns:p14="http://schemas.microsoft.com/office/powerpoint/2010/main" val="34248869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Connect the meteorologic model to the basin by selecting the meteorologic model in the watershed explorer. Select the basins tab and include subbasins for the basin model. Now, navigate to the specified hyetograph node in the watershed explorer. In the component editor link precipitation gages. The meteorologic model is now parameterized.</a:t>
            </a:r>
          </a:p>
        </p:txBody>
      </p:sp>
      <p:sp>
        <p:nvSpPr>
          <p:cNvPr id="4" name="Slide Number Placeholder 3"/>
          <p:cNvSpPr>
            <a:spLocks noGrp="1"/>
          </p:cNvSpPr>
          <p:nvPr>
            <p:ph type="sldNum" sz="quarter" idx="5"/>
          </p:nvPr>
        </p:nvSpPr>
        <p:spPr/>
        <p:txBody>
          <a:bodyPr/>
          <a:lstStyle/>
          <a:p>
            <a:fld id="{F1DBBA80-3F3B-42AF-8D0C-353E406EFBD9}" type="slidenum">
              <a:rPr lang="en-US" smtClean="0"/>
              <a:t>35</a:t>
            </a:fld>
            <a:endParaRPr lang="en-US"/>
          </a:p>
        </p:txBody>
      </p:sp>
    </p:spTree>
    <p:extLst>
      <p:ext uri="{BB962C8B-B14F-4D97-AF65-F5344CB8AC3E}">
        <p14:creationId xmlns:p14="http://schemas.microsoft.com/office/powerpoint/2010/main" val="38648889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this video we added new precipitation gages to our project, we referenced data records from an HEC-DSS file, we created a new meteorologic model and linked our precipitation gages to the meteorologic model as specified hyetographs. In the next video, we’ll create a control specification, and a compute.</a:t>
            </a:r>
          </a:p>
        </p:txBody>
      </p:sp>
      <p:sp>
        <p:nvSpPr>
          <p:cNvPr id="4" name="Slide Number Placeholder 3"/>
          <p:cNvSpPr>
            <a:spLocks noGrp="1"/>
          </p:cNvSpPr>
          <p:nvPr>
            <p:ph type="sldNum" sz="quarter" idx="5"/>
          </p:nvPr>
        </p:nvSpPr>
        <p:spPr/>
        <p:txBody>
          <a:bodyPr/>
          <a:lstStyle/>
          <a:p>
            <a:fld id="{F1DBBA80-3F3B-42AF-8D0C-353E406EFBD9}" type="slidenum">
              <a:rPr lang="en-US" smtClean="0"/>
              <a:t>36</a:t>
            </a:fld>
            <a:endParaRPr lang="en-US"/>
          </a:p>
        </p:txBody>
      </p:sp>
    </p:spTree>
    <p:extLst>
      <p:ext uri="{BB962C8B-B14F-4D97-AF65-F5344CB8AC3E}">
        <p14:creationId xmlns:p14="http://schemas.microsoft.com/office/powerpoint/2010/main" val="34079854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third and final video in a series of videos where I’m going to build a basic HEC-HMS model. In the first video I created a new project, and a basin model. In the second video I added precipitation gages and created a meteorologic model. In this video I’m going to create a control specification and compute a simulation run.</a:t>
            </a:r>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37</a:t>
            </a:fld>
            <a:endParaRPr lang="en-US"/>
          </a:p>
        </p:txBody>
      </p:sp>
    </p:spTree>
    <p:extLst>
      <p:ext uri="{BB962C8B-B14F-4D97-AF65-F5344CB8AC3E}">
        <p14:creationId xmlns:p14="http://schemas.microsoft.com/office/powerpoint/2010/main" val="11897187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third and final video in a series of videos where I’m going to build a basic HEC-HMS model. In the first video I created a new project, and a basin model. In the second video I added precipitation gages and created a meteorologic model. In this video I’m going to create a control specification and compute a simulation run.</a:t>
            </a:r>
          </a:p>
          <a:p>
            <a:r>
              <a:rPr lang="en-US" dirty="0"/>
              <a:t>Here are the list of steps that we will take.</a:t>
            </a:r>
          </a:p>
        </p:txBody>
      </p:sp>
      <p:sp>
        <p:nvSpPr>
          <p:cNvPr id="4" name="Slide Number Placeholder 3"/>
          <p:cNvSpPr>
            <a:spLocks noGrp="1"/>
          </p:cNvSpPr>
          <p:nvPr>
            <p:ph type="sldNum" sz="quarter" idx="5"/>
          </p:nvPr>
        </p:nvSpPr>
        <p:spPr/>
        <p:txBody>
          <a:bodyPr/>
          <a:lstStyle/>
          <a:p>
            <a:fld id="{F1DBBA80-3F3B-42AF-8D0C-353E406EFBD9}" type="slidenum">
              <a:rPr lang="en-US" smtClean="0"/>
              <a:t>38</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we’ll create a new control specification.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BBA80-3F3B-42AF-8D0C-353E406EFB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73513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Control Specifications define the temporal resolution and extent of a simulation. To create a new control specification, select Components | Control Specifications Manager. In the Control Specifications Manger select New. Name the control specification after the event being modeled. Navigate to the Control Specification in the watershed explorer. Parameterize the control specification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40</a:t>
            </a:fld>
            <a:endParaRPr lang="en-US"/>
          </a:p>
        </p:txBody>
      </p:sp>
    </p:spTree>
    <p:extLst>
      <p:ext uri="{BB962C8B-B14F-4D97-AF65-F5344CB8AC3E}">
        <p14:creationId xmlns:p14="http://schemas.microsoft.com/office/powerpoint/2010/main" val="32056597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I’m going to create a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41</a:t>
            </a:fld>
            <a:endParaRPr lang="en-US"/>
          </a:p>
        </p:txBody>
      </p:sp>
    </p:spTree>
    <p:extLst>
      <p:ext uri="{BB962C8B-B14F-4D97-AF65-F5344CB8AC3E}">
        <p14:creationId xmlns:p14="http://schemas.microsoft.com/office/powerpoint/2010/main" val="12200202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A simulation run is the combination of a basin model, a meteorologic model, and a control specification. To create a simulation run select Compute | Simulation Run Manager. In the Simulation Run Manager select New. Name the simulation run after the event being modeled. Select a basin model, a meteorologic model, and a control specification.</a:t>
            </a:r>
          </a:p>
        </p:txBody>
      </p:sp>
      <p:sp>
        <p:nvSpPr>
          <p:cNvPr id="4" name="Slide Number Placeholder 3"/>
          <p:cNvSpPr>
            <a:spLocks noGrp="1"/>
          </p:cNvSpPr>
          <p:nvPr>
            <p:ph type="sldNum" sz="quarter" idx="5"/>
          </p:nvPr>
        </p:nvSpPr>
        <p:spPr/>
        <p:txBody>
          <a:bodyPr/>
          <a:lstStyle/>
          <a:p>
            <a:fld id="{F1DBBA80-3F3B-42AF-8D0C-353E406EFBD9}" type="slidenum">
              <a:rPr lang="en-US" smtClean="0"/>
              <a:t>42</a:t>
            </a:fld>
            <a:endParaRPr lang="en-US"/>
          </a:p>
        </p:txBody>
      </p:sp>
    </p:spTree>
    <p:extLst>
      <p:ext uri="{BB962C8B-B14F-4D97-AF65-F5344CB8AC3E}">
        <p14:creationId xmlns:p14="http://schemas.microsoft.com/office/powerpoint/2010/main" val="14964020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compute the simulation run. </a:t>
            </a:r>
          </a:p>
        </p:txBody>
      </p:sp>
      <p:sp>
        <p:nvSpPr>
          <p:cNvPr id="4" name="Slide Number Placeholder 3"/>
          <p:cNvSpPr>
            <a:spLocks noGrp="1"/>
          </p:cNvSpPr>
          <p:nvPr>
            <p:ph type="sldNum" sz="quarter" idx="5"/>
          </p:nvPr>
        </p:nvSpPr>
        <p:spPr/>
        <p:txBody>
          <a:bodyPr/>
          <a:lstStyle/>
          <a:p>
            <a:fld id="{F1DBBA80-3F3B-42AF-8D0C-353E406EFBD9}" type="slidenum">
              <a:rPr lang="en-US" smtClean="0"/>
              <a:t>43</a:t>
            </a:fld>
            <a:endParaRPr lang="en-US"/>
          </a:p>
        </p:txBody>
      </p:sp>
    </p:spTree>
    <p:extLst>
      <p:ext uri="{BB962C8B-B14F-4D97-AF65-F5344CB8AC3E}">
        <p14:creationId xmlns:p14="http://schemas.microsoft.com/office/powerpoint/2010/main" val="1595514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r>
              <a:rPr lang="en-US" sz="2000" dirty="0"/>
              <a:t>HEC-HMS can model both subbasin-average and gridded subbasins, and can model both at the same time. </a:t>
            </a:r>
          </a:p>
          <a:p>
            <a:pPr eaLnBrk="1" hangingPunct="1"/>
            <a:endParaRPr lang="en-US" sz="2000" dirty="0"/>
          </a:p>
          <a:p>
            <a:pPr eaLnBrk="1" hangingPunct="1"/>
            <a:r>
              <a:rPr lang="en-US" sz="2000" dirty="0"/>
              <a:t>The images on this slide represent some common modeling configurations in HEC-HMS. In the case on the left the entire modeling domain is represented with a single set of parameters for each hydrologic process. In the case in the middle the basin is divided into three subbasins. Each subbasin can be parameterized with unique values. In the case on the right, the basin is divided into gridded subbasins where each grid cell can have unique parameterizations. </a:t>
            </a:r>
          </a:p>
          <a:p>
            <a:pPr eaLnBrk="1" hangingPunct="1"/>
            <a:endParaRPr lang="en-US" sz="2000" dirty="0"/>
          </a:p>
          <a:p>
            <a:pPr eaLnBrk="1" hangingPunct="1"/>
            <a:r>
              <a:rPr lang="en-US" sz="2000" dirty="0"/>
              <a:t>It is common practice to define gridded precipitation and temperature boundary conditions and compute excess precipitation, and infiltration, on a per grid cell basis.</a:t>
            </a:r>
          </a:p>
        </p:txBody>
      </p:sp>
      <p:sp>
        <p:nvSpPr>
          <p:cNvPr id="4" name="Slide Number Placeholder 3"/>
          <p:cNvSpPr>
            <a:spLocks noGrp="1"/>
          </p:cNvSpPr>
          <p:nvPr>
            <p:ph type="sldNum" sz="quarter" idx="5"/>
          </p:nvPr>
        </p:nvSpPr>
        <p:spPr/>
        <p:txBody>
          <a:bodyPr/>
          <a:lstStyle/>
          <a:p>
            <a:fld id="{1890B3B7-E6AD-4005-8BF1-9A5B74D68BFB}" type="slidenum">
              <a:rPr lang="en-US" smtClean="0"/>
              <a:t>5</a:t>
            </a:fld>
            <a:endParaRPr lang="en-US"/>
          </a:p>
        </p:txBody>
      </p:sp>
    </p:spTree>
    <p:extLst>
      <p:ext uri="{BB962C8B-B14F-4D97-AF65-F5344CB8AC3E}">
        <p14:creationId xmlns:p14="http://schemas.microsoft.com/office/powerpoint/2010/main" val="33965103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There are several ways to compute the simulation run in HEC-HMS. The easiest is to select the simulation run in the compute toolbar, and click the compute button. If I have the simulation run selected I can also compute from the compute menu. Another option is to compute from the compute tab in the watershed explorer. </a:t>
            </a:r>
          </a:p>
        </p:txBody>
      </p:sp>
      <p:sp>
        <p:nvSpPr>
          <p:cNvPr id="4" name="Slide Number Placeholder 3"/>
          <p:cNvSpPr>
            <a:spLocks noGrp="1"/>
          </p:cNvSpPr>
          <p:nvPr>
            <p:ph type="sldNum" sz="quarter" idx="5"/>
          </p:nvPr>
        </p:nvSpPr>
        <p:spPr/>
        <p:txBody>
          <a:bodyPr/>
          <a:lstStyle/>
          <a:p>
            <a:fld id="{F1DBBA80-3F3B-42AF-8D0C-353E406EFBD9}" type="slidenum">
              <a:rPr lang="en-US" smtClean="0"/>
              <a:t>44</a:t>
            </a:fld>
            <a:endParaRPr lang="en-US"/>
          </a:p>
        </p:txBody>
      </p:sp>
    </p:spTree>
    <p:extLst>
      <p:ext uri="{BB962C8B-B14F-4D97-AF65-F5344CB8AC3E}">
        <p14:creationId xmlns:p14="http://schemas.microsoft.com/office/powerpoint/2010/main" val="27781250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view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45</a:t>
            </a:fld>
            <a:endParaRPr lang="en-US"/>
          </a:p>
        </p:txBody>
      </p:sp>
    </p:spTree>
    <p:extLst>
      <p:ext uri="{BB962C8B-B14F-4D97-AF65-F5344CB8AC3E}">
        <p14:creationId xmlns:p14="http://schemas.microsoft.com/office/powerpoint/2010/main" val="26248028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There is an entire video dedicated to viewing results so refer to that video for more in depth coverage. In this video I’m going to navigate to the results tab of the watershed explorer. From the results tab I can access a global summary table, and element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46</a:t>
            </a:fld>
            <a:endParaRPr lang="en-US"/>
          </a:p>
        </p:txBody>
      </p:sp>
    </p:spTree>
    <p:extLst>
      <p:ext uri="{BB962C8B-B14F-4D97-AF65-F5344CB8AC3E}">
        <p14:creationId xmlns:p14="http://schemas.microsoft.com/office/powerpoint/2010/main" val="35123993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This concludes the three video series on creating a basic HEC-HMS model. In the first video we created a new project, and a basin model, in the second video, we added precipitation gages and a meteorologic model, and in this video we created a control specification and computed a simulation run. Finally, we viewed the results from our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47</a:t>
            </a:fld>
            <a:endParaRPr lang="en-US"/>
          </a:p>
        </p:txBody>
      </p:sp>
    </p:spTree>
    <p:extLst>
      <p:ext uri="{BB962C8B-B14F-4D97-AF65-F5344CB8AC3E}">
        <p14:creationId xmlns:p14="http://schemas.microsoft.com/office/powerpoint/2010/main" val="32290548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In this video I’m going to go over some of the different result displays in HEC-HMS. I’ll also demonstrate different ways to access the results in the program. Finally, I’ll show how to access results from the backing HEC-DSS database.</a:t>
            </a:r>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48</a:t>
            </a:fld>
            <a:endParaRPr lang="en-US"/>
          </a:p>
        </p:txBody>
      </p:sp>
    </p:spTree>
    <p:extLst>
      <p:ext uri="{BB962C8B-B14F-4D97-AF65-F5344CB8AC3E}">
        <p14:creationId xmlns:p14="http://schemas.microsoft.com/office/powerpoint/2010/main" val="23743728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Here are the five result displays we’ll go over. The first is a global summary table. The next three are results displays for a single hydrologic element. Finally we’ll look at spatial results.</a:t>
            </a:r>
          </a:p>
        </p:txBody>
      </p:sp>
      <p:sp>
        <p:nvSpPr>
          <p:cNvPr id="4" name="Slide Number Placeholder 3"/>
          <p:cNvSpPr>
            <a:spLocks noGrp="1"/>
          </p:cNvSpPr>
          <p:nvPr>
            <p:ph type="sldNum" sz="quarter" idx="5"/>
          </p:nvPr>
        </p:nvSpPr>
        <p:spPr/>
        <p:txBody>
          <a:bodyPr/>
          <a:lstStyle/>
          <a:p>
            <a:fld id="{641DEE81-D39C-4F6D-BB2F-801BBCAA984E}" type="slidenum">
              <a:rPr lang="en-US" smtClean="0"/>
              <a:t>49</a:t>
            </a:fld>
            <a:endParaRPr lang="en-US"/>
          </a:p>
        </p:txBody>
      </p:sp>
    </p:spTree>
    <p:extLst>
      <p:ext uri="{BB962C8B-B14F-4D97-AF65-F5344CB8AC3E}">
        <p14:creationId xmlns:p14="http://schemas.microsoft.com/office/powerpoint/2010/main" val="4954829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the global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50</a:t>
            </a:fld>
            <a:endParaRPr lang="en-US"/>
          </a:p>
        </p:txBody>
      </p:sp>
    </p:spTree>
    <p:extLst>
      <p:ext uri="{BB962C8B-B14F-4D97-AF65-F5344CB8AC3E}">
        <p14:creationId xmlns:p14="http://schemas.microsoft.com/office/powerpoint/2010/main" val="2016013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table includes one row for each element in the basin model and columns for element name, drainage area, peak flow, time of peak flow, and total outflow volume.</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 Also, elements can be sorted in alphabetic or hydrologic order.</a:t>
            </a:r>
            <a:br>
              <a:rPr lang="en-US" dirty="0"/>
            </a:b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51</a:t>
            </a:fld>
            <a:endParaRPr lang="en-US"/>
          </a:p>
        </p:txBody>
      </p:sp>
    </p:spTree>
    <p:extLst>
      <p:ext uri="{BB962C8B-B14F-4D97-AF65-F5344CB8AC3E}">
        <p14:creationId xmlns:p14="http://schemas.microsoft.com/office/powerpoint/2010/main" val="14201681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we will look at the element graph.</a:t>
            </a:r>
          </a:p>
        </p:txBody>
      </p:sp>
      <p:sp>
        <p:nvSpPr>
          <p:cNvPr id="4" name="Slide Number Placeholder 3"/>
          <p:cNvSpPr>
            <a:spLocks noGrp="1"/>
          </p:cNvSpPr>
          <p:nvPr>
            <p:ph type="sldNum" sz="quarter" idx="5"/>
          </p:nvPr>
        </p:nvSpPr>
        <p:spPr/>
        <p:txBody>
          <a:bodyPr/>
          <a:lstStyle/>
          <a:p>
            <a:fld id="{641DEE81-D39C-4F6D-BB2F-801BBCAA984E}" type="slidenum">
              <a:rPr lang="en-US" smtClean="0"/>
              <a:t>52</a:t>
            </a:fld>
            <a:endParaRPr lang="en-US"/>
          </a:p>
        </p:txBody>
      </p:sp>
    </p:spTree>
    <p:extLst>
      <p:ext uri="{BB962C8B-B14F-4D97-AF65-F5344CB8AC3E}">
        <p14:creationId xmlns:p14="http://schemas.microsoft.com/office/powerpoint/2010/main" val="5163184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graph varies by element type, but always includes outflow. Optional items such as observed flow, computed stage, and observed stage are also included when present.</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53</a:t>
            </a:fld>
            <a:endParaRPr lang="en-US"/>
          </a:p>
        </p:txBody>
      </p:sp>
    </p:spTree>
    <p:extLst>
      <p:ext uri="{BB962C8B-B14F-4D97-AF65-F5344CB8AC3E}">
        <p14:creationId xmlns:p14="http://schemas.microsoft.com/office/powerpoint/2010/main" val="3260113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r>
              <a:rPr lang="en-US" sz="2000" dirty="0"/>
              <a:t>"Event" simulation is only concerned with hydrology during and immediately after a storm.</a:t>
            </a:r>
          </a:p>
          <a:p>
            <a:pPr eaLnBrk="1" hangingPunct="1"/>
            <a:r>
              <a:rPr lang="en-US" sz="2000" dirty="0"/>
              <a:t>"Continuous" simulation includes events and the time between them, modeling up to several decades at a time.</a:t>
            </a:r>
          </a:p>
          <a:p>
            <a:pPr eaLnBrk="1" hangingPunct="1"/>
            <a:endParaRPr lang="en-US"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In the case of HEC-HMS, the program can simulate both event and continuous hydrology.</a:t>
            </a:r>
          </a:p>
          <a:p>
            <a:pPr eaLnBrk="1" hangingPunct="1"/>
            <a:endParaRPr lang="en-US" sz="2000" dirty="0"/>
          </a:p>
          <a:p>
            <a:pPr eaLnBrk="1" hangingPunct="1"/>
            <a:r>
              <a:rPr lang="en-US" sz="2000" dirty="0"/>
              <a:t>There is no master switch in HEC-HMS that decides between event and continuous, it comes down to the modeling methods that are selected. Event models typically include just precipitation in the meteorologic model. Continuous simulations include p</a:t>
            </a:r>
            <a:r>
              <a:rPr lang="en-US" sz="1600" dirty="0"/>
              <a:t>otential evapotranspiration in the meteorologic model and a loss rate method that tracks soil moisture such as deficit &amp; constant or soil moisture accounting.</a:t>
            </a:r>
          </a:p>
          <a:p>
            <a:pPr eaLnBrk="1" hangingPunct="1"/>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 limitation that I will mention is constant vs variable parameters. In HEC-HMS, all but a few parameters are constant. A few things are allowed to change during the year, for instance, plant canopy can use an annual pattern. Some of our ongoing work is adding time-variable parameters to some of the infiltration methods. Once that work is complete we will probably look for other areas to apply time-variable parameters.</a:t>
            </a:r>
          </a:p>
          <a:p>
            <a:pPr eaLnBrk="1" hangingPunct="1"/>
            <a:endParaRPr lang="en-US" sz="1600" dirty="0"/>
          </a:p>
          <a:p>
            <a:pPr eaLnBrk="1" hangingPunct="1"/>
            <a:endParaRPr lang="en-US" sz="20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6</a:t>
            </a:fld>
            <a:endParaRPr lang="en-US"/>
          </a:p>
        </p:txBody>
      </p:sp>
    </p:spTree>
    <p:extLst>
      <p:ext uri="{BB962C8B-B14F-4D97-AF65-F5344CB8AC3E}">
        <p14:creationId xmlns:p14="http://schemas.microsoft.com/office/powerpoint/2010/main" val="18322256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we’ll look at the element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54</a:t>
            </a:fld>
            <a:endParaRPr lang="en-US"/>
          </a:p>
        </p:txBody>
      </p:sp>
    </p:spTree>
    <p:extLst>
      <p:ext uri="{BB962C8B-B14F-4D97-AF65-F5344CB8AC3E}">
        <p14:creationId xmlns:p14="http://schemas.microsoft.com/office/powerpoint/2010/main" val="25723345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summary table varies by element type but always includes the peak flow, time of peak flow, and outflow volume. If observed data are available, then information about the observed data are presented, as well as goodness-of-fit statistics which describe the degree of agreement between the simulated time-series and the observed data.</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55</a:t>
            </a:fld>
            <a:endParaRPr lang="en-US"/>
          </a:p>
        </p:txBody>
      </p:sp>
    </p:spTree>
    <p:extLst>
      <p:ext uri="{BB962C8B-B14F-4D97-AF65-F5344CB8AC3E}">
        <p14:creationId xmlns:p14="http://schemas.microsoft.com/office/powerpoint/2010/main" val="32952712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we will look at the element time-series.</a:t>
            </a:r>
          </a:p>
        </p:txBody>
      </p:sp>
      <p:sp>
        <p:nvSpPr>
          <p:cNvPr id="4" name="Slide Number Placeholder 3"/>
          <p:cNvSpPr>
            <a:spLocks noGrp="1"/>
          </p:cNvSpPr>
          <p:nvPr>
            <p:ph type="sldNum" sz="quarter" idx="5"/>
          </p:nvPr>
        </p:nvSpPr>
        <p:spPr/>
        <p:txBody>
          <a:bodyPr/>
          <a:lstStyle/>
          <a:p>
            <a:fld id="{641DEE81-D39C-4F6D-BB2F-801BBCAA984E}" type="slidenum">
              <a:rPr lang="en-US" smtClean="0"/>
              <a:t>56</a:t>
            </a:fld>
            <a:endParaRPr lang="en-US"/>
          </a:p>
        </p:txBody>
      </p:sp>
    </p:spTree>
    <p:extLst>
      <p:ext uri="{BB962C8B-B14F-4D97-AF65-F5344CB8AC3E}">
        <p14:creationId xmlns:p14="http://schemas.microsoft.com/office/powerpoint/2010/main" val="3896449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time-series table includes the same information as the graph but in numerical format. Data from the table can be copied to the clipboard and pasted wherever.</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57</a:t>
            </a:fld>
            <a:endParaRPr lang="en-US"/>
          </a:p>
        </p:txBody>
      </p:sp>
    </p:spTree>
    <p:extLst>
      <p:ext uri="{BB962C8B-B14F-4D97-AF65-F5344CB8AC3E}">
        <p14:creationId xmlns:p14="http://schemas.microsoft.com/office/powerpoint/2010/main" val="311313261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Finally, let’s look at the spatial result display.</a:t>
            </a:r>
          </a:p>
        </p:txBody>
      </p:sp>
      <p:sp>
        <p:nvSpPr>
          <p:cNvPr id="4" name="Slide Number Placeholder 3"/>
          <p:cNvSpPr>
            <a:spLocks noGrp="1"/>
          </p:cNvSpPr>
          <p:nvPr>
            <p:ph type="sldNum" sz="quarter" idx="5"/>
          </p:nvPr>
        </p:nvSpPr>
        <p:spPr/>
        <p:txBody>
          <a:bodyPr/>
          <a:lstStyle/>
          <a:p>
            <a:fld id="{641DEE81-D39C-4F6D-BB2F-801BBCAA984E}" type="slidenum">
              <a:rPr lang="en-US" smtClean="0"/>
              <a:t>58</a:t>
            </a:fld>
            <a:endParaRPr lang="en-US"/>
          </a:p>
        </p:txBody>
      </p:sp>
    </p:spTree>
    <p:extLst>
      <p:ext uri="{BB962C8B-B14F-4D97-AF65-F5344CB8AC3E}">
        <p14:creationId xmlns:p14="http://schemas.microsoft.com/office/powerpoint/2010/main" val="25362058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Spatial results give a spatial representation of select variables from a compute. Currently a single spatial variable can be viewed at a time. You can pause and step through the simulation frame-by-frame or playback the simulation in a continuous loop. </a:t>
            </a:r>
          </a:p>
          <a:p>
            <a:endParaRPr lang="en-US" dirty="0"/>
          </a:p>
          <a:p>
            <a:r>
              <a:rPr lang="en-US" dirty="0"/>
              <a:t>For spatial variables to appear in the animation toolbar, spatial results must be turned on for the compute. More on that in the second part of this video.</a:t>
            </a:r>
          </a:p>
        </p:txBody>
      </p:sp>
      <p:sp>
        <p:nvSpPr>
          <p:cNvPr id="4" name="Slide Number Placeholder 3"/>
          <p:cNvSpPr>
            <a:spLocks noGrp="1"/>
          </p:cNvSpPr>
          <p:nvPr>
            <p:ph type="sldNum" sz="quarter" idx="5"/>
          </p:nvPr>
        </p:nvSpPr>
        <p:spPr/>
        <p:txBody>
          <a:bodyPr/>
          <a:lstStyle/>
          <a:p>
            <a:fld id="{641DEE81-D39C-4F6D-BB2F-801BBCAA984E}" type="slidenum">
              <a:rPr lang="en-US" smtClean="0"/>
              <a:t>59</a:t>
            </a:fld>
            <a:endParaRPr lang="en-US"/>
          </a:p>
        </p:txBody>
      </p:sp>
    </p:spTree>
    <p:extLst>
      <p:ext uri="{BB962C8B-B14F-4D97-AF65-F5344CB8AC3E}">
        <p14:creationId xmlns:p14="http://schemas.microsoft.com/office/powerpoint/2010/main" val="233589653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this part of the video, I’m going to demonstrate five different ways to access results in HEC-HMS. </a:t>
            </a:r>
          </a:p>
        </p:txBody>
      </p:sp>
      <p:sp>
        <p:nvSpPr>
          <p:cNvPr id="4" name="Slide Number Placeholder 3"/>
          <p:cNvSpPr>
            <a:spLocks noGrp="1"/>
          </p:cNvSpPr>
          <p:nvPr>
            <p:ph type="sldNum" sz="quarter" idx="5"/>
          </p:nvPr>
        </p:nvSpPr>
        <p:spPr/>
        <p:txBody>
          <a:bodyPr/>
          <a:lstStyle/>
          <a:p>
            <a:fld id="{641DEE81-D39C-4F6D-BB2F-801BBCAA984E}" type="slidenum">
              <a:rPr lang="en-US" smtClean="0"/>
              <a:t>60</a:t>
            </a:fld>
            <a:endParaRPr lang="en-US"/>
          </a:p>
        </p:txBody>
      </p:sp>
    </p:spTree>
    <p:extLst>
      <p:ext uri="{BB962C8B-B14F-4D97-AF65-F5344CB8AC3E}">
        <p14:creationId xmlns:p14="http://schemas.microsoft.com/office/powerpoint/2010/main" val="1252234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first way that I’ll demonstrate accessing results, is the Watershed explorer </a:t>
            </a:r>
            <a:r>
              <a:rPr lang="en-US" i="1" dirty="0"/>
              <a:t>Results </a:t>
            </a:r>
            <a:r>
              <a:rPr lang="en-US" dirty="0"/>
              <a:t>tab.</a:t>
            </a:r>
          </a:p>
        </p:txBody>
      </p:sp>
      <p:sp>
        <p:nvSpPr>
          <p:cNvPr id="4" name="Slide Number Placeholder 3"/>
          <p:cNvSpPr>
            <a:spLocks noGrp="1"/>
          </p:cNvSpPr>
          <p:nvPr>
            <p:ph type="sldNum" sz="quarter" idx="5"/>
          </p:nvPr>
        </p:nvSpPr>
        <p:spPr/>
        <p:txBody>
          <a:bodyPr/>
          <a:lstStyle/>
          <a:p>
            <a:fld id="{641DEE81-D39C-4F6D-BB2F-801BBCAA984E}" type="slidenum">
              <a:rPr lang="en-US" smtClean="0"/>
              <a:t>61</a:t>
            </a:fld>
            <a:endParaRPr lang="en-US"/>
          </a:p>
        </p:txBody>
      </p:sp>
    </p:spTree>
    <p:extLst>
      <p:ext uri="{BB962C8B-B14F-4D97-AF65-F5344CB8AC3E}">
        <p14:creationId xmlns:p14="http://schemas.microsoft.com/office/powerpoint/2010/main" val="326926609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next way I’ll demonstrate accessing results, is from a right-click option in the Basin Map.</a:t>
            </a:r>
          </a:p>
        </p:txBody>
      </p:sp>
      <p:sp>
        <p:nvSpPr>
          <p:cNvPr id="4" name="Slide Number Placeholder 3"/>
          <p:cNvSpPr>
            <a:spLocks noGrp="1"/>
          </p:cNvSpPr>
          <p:nvPr>
            <p:ph type="sldNum" sz="quarter" idx="5"/>
          </p:nvPr>
        </p:nvSpPr>
        <p:spPr/>
        <p:txBody>
          <a:bodyPr/>
          <a:lstStyle/>
          <a:p>
            <a:fld id="{641DEE81-D39C-4F6D-BB2F-801BBCAA984E}" type="slidenum">
              <a:rPr lang="en-US" smtClean="0"/>
              <a:t>63</a:t>
            </a:fld>
            <a:endParaRPr lang="en-US"/>
          </a:p>
        </p:txBody>
      </p:sp>
    </p:spTree>
    <p:extLst>
      <p:ext uri="{BB962C8B-B14F-4D97-AF65-F5344CB8AC3E}">
        <p14:creationId xmlns:p14="http://schemas.microsoft.com/office/powerpoint/2010/main" val="334445466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I’ll demonstrate accessing results, is from the compute toolbar.</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65</a:t>
            </a:fld>
            <a:endParaRPr lang="en-US"/>
          </a:p>
        </p:txBody>
      </p:sp>
    </p:spTree>
    <p:extLst>
      <p:ext uri="{BB962C8B-B14F-4D97-AF65-F5344CB8AC3E}">
        <p14:creationId xmlns:p14="http://schemas.microsoft.com/office/powerpoint/2010/main" val="551222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We’ve talked about how, for each hydrologic process in HEC-HMS, there is a range of mathematical model options. The reality is that each of these modeling options is deterministic. In a deterministic model, we fix a set of parameters, and initial conditions, and the model runs.</a:t>
            </a:r>
          </a:p>
          <a:p>
            <a:endParaRPr lang="en-US" dirty="0"/>
          </a:p>
          <a:p>
            <a:r>
              <a:rPr lang="en-US" dirty="0"/>
              <a:t>There is a Monte Carlo simulation option in the program that allows us to take a deterministic model and create probabilistic output. One of our ongoing research areas is a probabilistic parameter estimation tool that allows us to estimate uncertainty in model parameters.</a:t>
            </a:r>
          </a:p>
        </p:txBody>
      </p:sp>
      <p:sp>
        <p:nvSpPr>
          <p:cNvPr id="4" name="Slide Number Placeholder 3"/>
          <p:cNvSpPr>
            <a:spLocks noGrp="1"/>
          </p:cNvSpPr>
          <p:nvPr>
            <p:ph type="sldNum" sz="quarter" idx="5"/>
          </p:nvPr>
        </p:nvSpPr>
        <p:spPr/>
        <p:txBody>
          <a:bodyPr/>
          <a:lstStyle/>
          <a:p>
            <a:fld id="{1890B3B7-E6AD-4005-8BF1-9A5B74D68BFB}" type="slidenum">
              <a:rPr lang="en-US" smtClean="0"/>
              <a:t>7</a:t>
            </a:fld>
            <a:endParaRPr lang="en-US"/>
          </a:p>
        </p:txBody>
      </p:sp>
    </p:spTree>
    <p:extLst>
      <p:ext uri="{BB962C8B-B14F-4D97-AF65-F5344CB8AC3E}">
        <p14:creationId xmlns:p14="http://schemas.microsoft.com/office/powerpoint/2010/main" val="399190704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that I’ll demonstrate accessing results, is from the results menu.</a:t>
            </a:r>
          </a:p>
        </p:txBody>
      </p:sp>
      <p:sp>
        <p:nvSpPr>
          <p:cNvPr id="4" name="Slide Number Placeholder 3"/>
          <p:cNvSpPr>
            <a:spLocks noGrp="1"/>
          </p:cNvSpPr>
          <p:nvPr>
            <p:ph type="sldNum" sz="quarter" idx="5"/>
          </p:nvPr>
        </p:nvSpPr>
        <p:spPr/>
        <p:txBody>
          <a:bodyPr/>
          <a:lstStyle/>
          <a:p>
            <a:fld id="{641DEE81-D39C-4F6D-BB2F-801BBCAA984E}" type="slidenum">
              <a:rPr lang="en-US" smtClean="0"/>
              <a:t>67</a:t>
            </a:fld>
            <a:endParaRPr lang="en-US"/>
          </a:p>
        </p:txBody>
      </p:sp>
    </p:spTree>
    <p:extLst>
      <p:ext uri="{BB962C8B-B14F-4D97-AF65-F5344CB8AC3E}">
        <p14:creationId xmlns:p14="http://schemas.microsoft.com/office/powerpoint/2010/main" val="37787088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Finally, now I’m going to show how to access spatial results from the animation toolbar.</a:t>
            </a:r>
          </a:p>
        </p:txBody>
      </p:sp>
      <p:sp>
        <p:nvSpPr>
          <p:cNvPr id="4" name="Slide Number Placeholder 3"/>
          <p:cNvSpPr>
            <a:spLocks noGrp="1"/>
          </p:cNvSpPr>
          <p:nvPr>
            <p:ph type="sldNum" sz="quarter" idx="5"/>
          </p:nvPr>
        </p:nvSpPr>
        <p:spPr/>
        <p:txBody>
          <a:bodyPr/>
          <a:lstStyle/>
          <a:p>
            <a:fld id="{641DEE81-D39C-4F6D-BB2F-801BBCAA984E}" type="slidenum">
              <a:rPr lang="en-US" smtClean="0"/>
              <a:t>69</a:t>
            </a:fld>
            <a:endParaRPr lang="en-US"/>
          </a:p>
        </p:txBody>
      </p:sp>
    </p:spTree>
    <p:extLst>
      <p:ext uri="{BB962C8B-B14F-4D97-AF65-F5344CB8AC3E}">
        <p14:creationId xmlns:p14="http://schemas.microsoft.com/office/powerpoint/2010/main" val="428953336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To view spatial results you must turn spatial results on in the compute component editor. You can optionally select a spatial results interval that is different from your computation time step.</a:t>
            </a:r>
          </a:p>
          <a:p>
            <a:endParaRPr lang="en-US" dirty="0"/>
          </a:p>
          <a:p>
            <a:r>
              <a:rPr lang="en-US" dirty="0"/>
              <a:t>You can use the animation toolbar to select the different spatial results available and step through each time step.</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70</a:t>
            </a:fld>
            <a:endParaRPr lang="en-US"/>
          </a:p>
        </p:txBody>
      </p:sp>
    </p:spTree>
    <p:extLst>
      <p:ext uri="{BB962C8B-B14F-4D97-AF65-F5344CB8AC3E}">
        <p14:creationId xmlns:p14="http://schemas.microsoft.com/office/powerpoint/2010/main" val="239527254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Finally, I’m going to demonstrate how to access results from the backing HEC-DSS database file.</a:t>
            </a:r>
          </a:p>
        </p:txBody>
      </p:sp>
      <p:sp>
        <p:nvSpPr>
          <p:cNvPr id="4" name="Slide Number Placeholder 3"/>
          <p:cNvSpPr>
            <a:spLocks noGrp="1"/>
          </p:cNvSpPr>
          <p:nvPr>
            <p:ph type="sldNum" sz="quarter" idx="5"/>
          </p:nvPr>
        </p:nvSpPr>
        <p:spPr/>
        <p:txBody>
          <a:bodyPr/>
          <a:lstStyle/>
          <a:p>
            <a:fld id="{641DEE81-D39C-4F6D-BB2F-801BBCAA984E}" type="slidenum">
              <a:rPr lang="en-US" smtClean="0"/>
              <a:t>71</a:t>
            </a:fld>
            <a:endParaRPr lang="en-US"/>
          </a:p>
        </p:txBody>
      </p:sp>
    </p:spTree>
    <p:extLst>
      <p:ext uri="{BB962C8B-B14F-4D97-AF65-F5344CB8AC3E}">
        <p14:creationId xmlns:p14="http://schemas.microsoft.com/office/powerpoint/2010/main" val="362319768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and in this video I’m going to talk about the 7 simulation types that are available in HEC-HMS.</a:t>
            </a:r>
          </a:p>
        </p:txBody>
      </p:sp>
      <p:sp>
        <p:nvSpPr>
          <p:cNvPr id="4" name="Slide Number Placeholder 3"/>
          <p:cNvSpPr>
            <a:spLocks noGrp="1"/>
          </p:cNvSpPr>
          <p:nvPr>
            <p:ph type="sldNum" sz="quarter" idx="5"/>
          </p:nvPr>
        </p:nvSpPr>
        <p:spPr/>
        <p:txBody>
          <a:bodyPr/>
          <a:lstStyle/>
          <a:p>
            <a:fld id="{1890B3B7-E6AD-4005-8BF1-9A5B74D68BFB}" type="slidenum">
              <a:rPr lang="en-US" smtClean="0"/>
              <a:t>72</a:t>
            </a:fld>
            <a:endParaRPr lang="en-US"/>
          </a:p>
        </p:txBody>
      </p:sp>
    </p:spTree>
    <p:extLst>
      <p:ext uri="{BB962C8B-B14F-4D97-AF65-F5344CB8AC3E}">
        <p14:creationId xmlns:p14="http://schemas.microsoft.com/office/powerpoint/2010/main" val="27985387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lnSpc>
                <a:spcPct val="80000"/>
              </a:lnSpc>
            </a:pPr>
            <a:r>
              <a:rPr lang="en-US" sz="2000" dirty="0"/>
              <a:t>The simplest and most commonly used simulation type is the simulation run. A simulation run is the combination of a basin model, a meteorologic model, and control specifications. The basin model describes the hydrology on the land surface. The meteorologic model describes the atmospheric conditions over the basin. The control specifications define the temporal extent and resolution of the simulation. </a:t>
            </a:r>
          </a:p>
          <a:p>
            <a:pPr eaLnBrk="1" hangingPunct="1">
              <a:lnSpc>
                <a:spcPct val="80000"/>
              </a:lnSpc>
            </a:pPr>
            <a:endParaRPr lang="en-US" sz="2000" dirty="0"/>
          </a:p>
          <a:p>
            <a:pPr eaLnBrk="1" hangingPunct="1">
              <a:lnSpc>
                <a:spcPct val="80000"/>
              </a:lnSpc>
            </a:pPr>
            <a:r>
              <a:rPr lang="en-US" sz="2000" dirty="0"/>
              <a:t>Some special options available in a simulation run include p</a:t>
            </a:r>
            <a:r>
              <a:rPr lang="en-US" sz="1600" dirty="0"/>
              <a:t>recipitation and outflow ratio scaling, an option to save model states at the end of a simulation, and an option to start the simulation with states that were saved from a previous run.</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73</a:t>
            </a:fld>
            <a:endParaRPr lang="en-US"/>
          </a:p>
        </p:txBody>
      </p:sp>
    </p:spTree>
    <p:extLst>
      <p:ext uri="{BB962C8B-B14F-4D97-AF65-F5344CB8AC3E}">
        <p14:creationId xmlns:p14="http://schemas.microsoft.com/office/powerpoint/2010/main" val="2360531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eaLnBrk="1" hangingPunct="1">
              <a:lnSpc>
                <a:spcPct val="90000"/>
              </a:lnSpc>
              <a:buFont typeface="Arial" panose="020B0604020202020204" pitchFamily="34" charset="0"/>
              <a:buNone/>
            </a:pPr>
            <a:r>
              <a:rPr lang="en-US" sz="2000" dirty="0"/>
              <a:t>The </a:t>
            </a:r>
            <a:r>
              <a:rPr lang="en-US" sz="2000" i="1" dirty="0"/>
              <a:t>Optimization Trial</a:t>
            </a:r>
            <a:r>
              <a:rPr lang="en-US" sz="2000" dirty="0"/>
              <a:t> can automatically estimate parameters when observed stream flow data is available. The </a:t>
            </a:r>
            <a:r>
              <a:rPr lang="en-US" sz="2000" i="1" dirty="0"/>
              <a:t>Optimization Trial</a:t>
            </a:r>
            <a:r>
              <a:rPr lang="en-US" sz="2000" dirty="0"/>
              <a:t> uses an "Objective function" to measure how well the computed and observed flow hydrographs match. The "Search method" uses the objective function as input to an algorithm that determines how to adjust parameter values to find the optimum match.</a:t>
            </a:r>
          </a:p>
          <a:p>
            <a:pPr marL="0" indent="0" eaLnBrk="1" hangingPunct="1">
              <a:lnSpc>
                <a:spcPct val="90000"/>
              </a:lnSpc>
              <a:buFont typeface="Arial" panose="020B0604020202020204" pitchFamily="34" charset="0"/>
              <a:buNone/>
            </a:pPr>
            <a:r>
              <a:rPr lang="en-US" sz="2000" dirty="0"/>
              <a:t>Optimization can provide good estimates for some parameters such as:</a:t>
            </a:r>
          </a:p>
          <a:p>
            <a:pPr marL="742950" lvl="1" indent="-285750" eaLnBrk="1" hangingPunct="1">
              <a:lnSpc>
                <a:spcPct val="90000"/>
              </a:lnSpc>
              <a:buFont typeface="Arial" panose="020B0604020202020204" pitchFamily="34" charset="0"/>
              <a:buChar char="•"/>
            </a:pPr>
            <a:r>
              <a:rPr lang="en-US" sz="1600" dirty="0"/>
              <a:t>Infiltration parameters or initial conditions,</a:t>
            </a:r>
          </a:p>
          <a:p>
            <a:pPr marL="742950" lvl="1" indent="-285750" eaLnBrk="1" hangingPunct="1">
              <a:lnSpc>
                <a:spcPct val="90000"/>
              </a:lnSpc>
              <a:buFont typeface="Arial" panose="020B0604020202020204" pitchFamily="34" charset="0"/>
              <a:buChar char="•"/>
            </a:pPr>
            <a:r>
              <a:rPr lang="en-US" sz="1600" dirty="0"/>
              <a:t>Unit hydrograph parameters,</a:t>
            </a:r>
          </a:p>
          <a:p>
            <a:pPr marL="742950" lvl="1" indent="-285750" eaLnBrk="1" hangingPunct="1">
              <a:lnSpc>
                <a:spcPct val="90000"/>
              </a:lnSpc>
              <a:buFont typeface="Arial" panose="020B0604020202020204" pitchFamily="34" charset="0"/>
              <a:buChar char="•"/>
            </a:pPr>
            <a:r>
              <a:rPr lang="en-US" sz="1600" dirty="0"/>
              <a:t>Baseflow parameters or initial conditions,</a:t>
            </a:r>
          </a:p>
          <a:p>
            <a:pPr marL="742950" lvl="1" indent="-285750" eaLnBrk="1" hangingPunct="1">
              <a:lnSpc>
                <a:spcPct val="90000"/>
              </a:lnSpc>
              <a:buFont typeface="Arial" panose="020B0604020202020204" pitchFamily="34" charset="0"/>
              <a:buChar char="•"/>
            </a:pPr>
            <a:r>
              <a:rPr lang="en-US" sz="1600" dirty="0"/>
              <a:t>And, some routing parameters.</a:t>
            </a:r>
          </a:p>
          <a:p>
            <a:pPr marL="0" indent="0">
              <a:lnSpc>
                <a:spcPct val="90000"/>
              </a:lnSpc>
              <a:buFont typeface="Arial" panose="020B0604020202020204" pitchFamily="34" charset="0"/>
              <a:buNone/>
            </a:pPr>
            <a:endParaRPr lang="en-US" sz="2000" dirty="0"/>
          </a:p>
          <a:p>
            <a:pPr marL="0" indent="0">
              <a:lnSpc>
                <a:spcPct val="90000"/>
              </a:lnSpc>
              <a:buFont typeface="Arial" panose="020B0604020202020204" pitchFamily="34" charset="0"/>
              <a:buNone/>
            </a:pPr>
            <a:r>
              <a:rPr lang="en-US" sz="2000" dirty="0"/>
              <a:t>Optimization can be used in the middle of the calibration process, that is, after initial parameter estimates have been made, and before manual fine tuning to arrive at final model parameters.</a:t>
            </a:r>
          </a:p>
          <a:p>
            <a:pPr marL="0" indent="0">
              <a:lnSpc>
                <a:spcPct val="90000"/>
              </a:lnSpc>
              <a:buFont typeface="Arial" panose="020B0604020202020204" pitchFamily="34" charset="0"/>
              <a:buNone/>
            </a:pPr>
            <a:endParaRPr lang="en-US" sz="2000" dirty="0"/>
          </a:p>
          <a:p>
            <a:pPr marL="0" indent="0">
              <a:lnSpc>
                <a:spcPct val="90000"/>
              </a:lnSpc>
              <a:buFont typeface="Arial" panose="020B0604020202020204" pitchFamily="34" charset="0"/>
              <a:buNone/>
            </a:pPr>
            <a:r>
              <a:rPr lang="en-US" sz="2000" dirty="0"/>
              <a:t>In the example on this slide, the optimization trial has been used to maximize reservoir pool elevation, by adjusting storm area, location, and orientation.</a:t>
            </a:r>
          </a:p>
          <a:p>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74</a:t>
            </a:fld>
            <a:endParaRPr lang="en-US"/>
          </a:p>
        </p:txBody>
      </p:sp>
    </p:spTree>
    <p:extLst>
      <p:ext uri="{BB962C8B-B14F-4D97-AF65-F5344CB8AC3E}">
        <p14:creationId xmlns:p14="http://schemas.microsoft.com/office/powerpoint/2010/main" val="4926181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685800" y="1143000"/>
            <a:ext cx="5486400" cy="3086100"/>
          </a:xfrm>
        </p:spPr>
      </p:sp>
      <p:sp>
        <p:nvSpPr>
          <p:cNvPr id="5" name="Notes Placeholder 4"/>
          <p:cNvSpPr>
            <a:spLocks noGrp="1"/>
          </p:cNvSpPr>
          <p:nvPr>
            <p:ph type="body" idx="1"/>
          </p:nvPr>
        </p:nvSpPr>
        <p:spPr/>
        <p:txBody>
          <a:bodyPr>
            <a:normAutofit/>
          </a:bodyPr>
          <a:lstStyle/>
          <a:p>
            <a:pPr marL="0" indent="0">
              <a:buFont typeface="Arial" panose="020B0604020202020204" pitchFamily="34" charset="0"/>
              <a:buNone/>
            </a:pPr>
            <a:r>
              <a:rPr lang="en-US" sz="1200" dirty="0"/>
              <a:t>The next simulation type is a </a:t>
            </a:r>
            <a:r>
              <a:rPr lang="en-US" sz="1200" i="1" dirty="0"/>
              <a:t>forecast alternative</a:t>
            </a:r>
            <a:r>
              <a:rPr lang="en-US" sz="1200" dirty="0"/>
              <a:t>. F</a:t>
            </a:r>
            <a:r>
              <a:rPr lang="en-US" sz="1200" b="0" i="0" dirty="0">
                <a:effectLst/>
              </a:rPr>
              <a:t>orecasting typically includes the simulation of past </a:t>
            </a:r>
            <a:r>
              <a:rPr lang="en-US" sz="1200" b="0" i="1" dirty="0">
                <a:effectLst/>
              </a:rPr>
              <a:t>and</a:t>
            </a:r>
            <a:r>
              <a:rPr lang="en-US" sz="1200" b="0" i="0" dirty="0">
                <a:effectLst/>
              </a:rPr>
              <a:t> future conditions. In a forecast, a “look back period“ is used to calibrate the model, before moving into forecast period. Because forecasting is typically a time-sensitive process, the forecasting alternative includes many sp</a:t>
            </a:r>
            <a:r>
              <a:rPr lang="en-US" sz="1200" dirty="0"/>
              <a:t>ecialized zone and initialization editors help rapidly calibrate model.</a:t>
            </a:r>
          </a:p>
        </p:txBody>
      </p:sp>
      <p:sp>
        <p:nvSpPr>
          <p:cNvPr id="6" name="Slide Number Placeholder 5"/>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FFBC57C-89AC-4665-8D9E-F09DF8887FF4}"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75</a:t>
            </a:fld>
            <a:endParaRPr kumimoji="0" lang="en-US" sz="1200" b="0" i="0" u="none" strike="noStrike" kern="1200" cap="none" spc="0" normalizeH="0" baseline="0" noProof="0" dirty="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48068121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eaLnBrk="1" hangingPunct="1">
              <a:buFont typeface="Arial" panose="020B0604020202020204" pitchFamily="34" charset="0"/>
              <a:buNone/>
            </a:pPr>
            <a:r>
              <a:rPr lang="en-US" sz="1200" dirty="0"/>
              <a:t>Next, the </a:t>
            </a:r>
            <a:r>
              <a:rPr lang="en-US" sz="1200" i="1" dirty="0"/>
              <a:t>Depth-area analysis</a:t>
            </a:r>
            <a:r>
              <a:rPr lang="en-US" sz="1200" dirty="0"/>
              <a:t>. The </a:t>
            </a:r>
            <a:r>
              <a:rPr lang="en-US" sz="1200" i="1" dirty="0"/>
              <a:t>Frequency Storm</a:t>
            </a:r>
            <a:r>
              <a:rPr lang="en-US" sz="1200" i="0" dirty="0"/>
              <a:t> and </a:t>
            </a:r>
            <a:r>
              <a:rPr lang="en-US" sz="1200" i="1" dirty="0"/>
              <a:t>Hypothetical Storm</a:t>
            </a:r>
            <a:r>
              <a:rPr lang="en-US" sz="1200" dirty="0"/>
              <a:t> options in HEC-HMS can be used for estimating flows for design storms such as the 100-yr storm or other return intervals. Part of the design storm procedure usually involves reducing point rainfall depths by some depth-area relationship. It is common to assume the storm area is equal to the drainage area at the analysis point, then reduce the point rainfall depth accordingly. The depth-area analysis is helpful when there are multiple analysis points in the basin. For each analysis point in the basin, HMS determines the area upstream, and reduces the point rainfall depth according to the area upstream.</a:t>
            </a:r>
          </a:p>
          <a:p>
            <a:pPr marL="0" indent="0" eaLnBrk="1" hangingPunct="1">
              <a:buFont typeface="Arial" panose="020B0604020202020204" pitchFamily="34" charset="0"/>
              <a:buNone/>
            </a:pPr>
            <a:endParaRPr lang="en-US" sz="1200" dirty="0"/>
          </a:p>
          <a:p>
            <a:r>
              <a:rPr lang="en-US" dirty="0"/>
              <a:t>On the left we see a basin with multiple locations of interest highlighted in red. On the top right we see the locations have been specified in the depth area analysis component editor. On the bottom right we see results for each analysis point including the drainage area, the peak discharge, and the time of peak.</a:t>
            </a:r>
          </a:p>
        </p:txBody>
      </p:sp>
      <p:sp>
        <p:nvSpPr>
          <p:cNvPr id="4" name="Slide Number Placeholder 3"/>
          <p:cNvSpPr>
            <a:spLocks noGrp="1"/>
          </p:cNvSpPr>
          <p:nvPr>
            <p:ph type="sldNum" sz="quarter" idx="5"/>
          </p:nvPr>
        </p:nvSpPr>
        <p:spPr/>
        <p:txBody>
          <a:bodyPr/>
          <a:lstStyle/>
          <a:p>
            <a:fld id="{F28CFFD3-80D0-49C3-B6CD-D28CBC15C0EC}" type="slidenum">
              <a:rPr lang="en-US" smtClean="0"/>
              <a:t>76</a:t>
            </a:fld>
            <a:endParaRPr lang="en-US"/>
          </a:p>
        </p:txBody>
      </p:sp>
    </p:spTree>
    <p:extLst>
      <p:ext uri="{BB962C8B-B14F-4D97-AF65-F5344CB8AC3E}">
        <p14:creationId xmlns:p14="http://schemas.microsoft.com/office/powerpoint/2010/main" val="147887844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Next, the uncertainty analysis. The uncertainty analysis uses the Monte Carlo method to estimate uncertainty in model parameters. The uncertainty analysis creates many alternative models of the watershed using an automated sampling procedure. Each sample model is created by sampling the model parameters according to their individual probability distribution. Each sample model is then simulated to obtain a watershed response corresponding to the sampled parameter values. All of the responses from all of the samples can be analyzed statistically to evaluate the uncertainty in the simulated watershed response.</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77</a:t>
            </a:fld>
            <a:endParaRPr lang="en-US"/>
          </a:p>
        </p:txBody>
      </p:sp>
    </p:spTree>
    <p:extLst>
      <p:ext uri="{BB962C8B-B14F-4D97-AF65-F5344CB8AC3E}">
        <p14:creationId xmlns:p14="http://schemas.microsoft.com/office/powerpoint/2010/main" val="50084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addition to the program’s hydrologic modeling capability, HEC-HMS provides GIS processing capability to assist in the hydrologic modeling process.</a:t>
            </a:r>
          </a:p>
          <a:p>
            <a:r>
              <a:rPr lang="en-US" dirty="0"/>
              <a:t>GIS capability includes:</a:t>
            </a:r>
          </a:p>
          <a:p>
            <a:pPr marL="171450" indent="-171450">
              <a:buFont typeface="Arial" panose="020B0604020202020204" pitchFamily="34" charset="0"/>
              <a:buChar char="•"/>
            </a:pPr>
            <a:r>
              <a:rPr lang="en-US" dirty="0"/>
              <a:t>Terrain modification that allows you to build walls and burn streams into your terrain</a:t>
            </a:r>
          </a:p>
          <a:p>
            <a:pPr marL="171450" indent="-171450">
              <a:buFont typeface="Arial" panose="020B0604020202020204" pitchFamily="34" charset="0"/>
              <a:buChar char="•"/>
            </a:pPr>
            <a:r>
              <a:rPr lang="en-US" dirty="0"/>
              <a:t>Sink fill, and flow direction, terrain processing</a:t>
            </a:r>
          </a:p>
          <a:p>
            <a:pPr marL="171450" indent="-171450">
              <a:buFont typeface="Arial" panose="020B0604020202020204" pitchFamily="34" charset="0"/>
              <a:buChar char="•"/>
            </a:pPr>
            <a:r>
              <a:rPr lang="en-US" dirty="0"/>
              <a:t>Subbasin and reach delineation</a:t>
            </a:r>
          </a:p>
          <a:p>
            <a:pPr marL="171450" indent="-171450">
              <a:buFont typeface="Arial" panose="020B0604020202020204" pitchFamily="34" charset="0"/>
              <a:buChar char="•"/>
            </a:pPr>
            <a:r>
              <a:rPr lang="en-US" dirty="0"/>
              <a:t>Subbasin and reach splitting and merging </a:t>
            </a:r>
          </a:p>
          <a:p>
            <a:pPr marL="171450" indent="-171450">
              <a:buFont typeface="Arial" panose="020B0604020202020204" pitchFamily="34" charset="0"/>
              <a:buChar char="•"/>
            </a:pPr>
            <a:r>
              <a:rPr lang="en-US" dirty="0"/>
              <a:t>And subbasin and reach characteristics computation, such as longest </a:t>
            </a:r>
            <a:r>
              <a:rPr lang="en-US" dirty="0" err="1"/>
              <a:t>flowpath</a:t>
            </a:r>
            <a:r>
              <a:rPr lang="en-US" dirty="0"/>
              <a:t> and basin relief</a:t>
            </a:r>
          </a:p>
        </p:txBody>
      </p:sp>
      <p:sp>
        <p:nvSpPr>
          <p:cNvPr id="4" name="Slide Number Placeholder 3"/>
          <p:cNvSpPr>
            <a:spLocks noGrp="1"/>
          </p:cNvSpPr>
          <p:nvPr>
            <p:ph type="sldNum" sz="quarter" idx="5"/>
          </p:nvPr>
        </p:nvSpPr>
        <p:spPr/>
        <p:txBody>
          <a:bodyPr/>
          <a:lstStyle/>
          <a:p>
            <a:fld id="{1890B3B7-E6AD-4005-8BF1-9A5B74D68BFB}" type="slidenum">
              <a:rPr lang="en-US" smtClean="0"/>
              <a:t>8</a:t>
            </a:fld>
            <a:endParaRPr lang="en-US"/>
          </a:p>
        </p:txBody>
      </p:sp>
    </p:spTree>
    <p:extLst>
      <p:ext uri="{BB962C8B-B14F-4D97-AF65-F5344CB8AC3E}">
        <p14:creationId xmlns:p14="http://schemas.microsoft.com/office/powerpoint/2010/main" val="15764656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Frequency Analysis compute type is similar to the Depth-Area Analysis framework but with a different end goal in mind. Instead of analyzing multiple points within a watershed at a single frequency, the Frequency Analysis compute option allows the user to analyze a single point over a range of different frequencies. A Frequency Analysis can have one to many ordinates defined, each with their own assigned annual exceedance probability, meteorologic model, and basin model. Currently, the analysis can be used to generate a flow frequency curve or a stage frequency curve at the point of interest. </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78</a:t>
            </a:fld>
            <a:endParaRPr lang="en-US"/>
          </a:p>
        </p:txBody>
      </p:sp>
    </p:spTree>
    <p:extLst>
      <p:ext uri="{BB962C8B-B14F-4D97-AF65-F5344CB8AC3E}">
        <p14:creationId xmlns:p14="http://schemas.microsoft.com/office/powerpoint/2010/main" val="348751137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Ensemble modeling is a process whereby multiple base models are created and simulated in a collective fashion to predict an outcome. Each base model may include different basin configurations, modeling methods, parameter sets, initial conditions, and/or boundary conditions. </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79</a:t>
            </a:fld>
            <a:endParaRPr lang="en-US"/>
          </a:p>
        </p:txBody>
      </p:sp>
    </p:spTree>
    <p:extLst>
      <p:ext uri="{BB962C8B-B14F-4D97-AF65-F5344CB8AC3E}">
        <p14:creationId xmlns:p14="http://schemas.microsoft.com/office/powerpoint/2010/main" val="67445438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This concludes the presentation the seven simulation types in HEC-HMS. For more resources on HEC-HMS check out the HEC-HMS documentation website.</a:t>
            </a:r>
          </a:p>
          <a:p>
            <a:pPr marL="171450" indent="-171450">
              <a:buFont typeface="Arial" panose="020B0604020202020204" pitchFamily="34" charset="0"/>
              <a:buChar char="•"/>
            </a:pPr>
            <a:r>
              <a:rPr lang="en-US" b="0" i="0" dirty="0">
                <a:solidFill>
                  <a:srgbClr val="000C34"/>
                </a:solidFill>
                <a:effectLst/>
                <a:latin typeface="roboto-regular"/>
              </a:rPr>
              <a:t>The User’s Manual will teach you how to use the various features and capabilities of the program.</a:t>
            </a:r>
          </a:p>
          <a:p>
            <a:pPr marL="171450" indent="-171450">
              <a:buFont typeface="Arial" panose="020B0604020202020204" pitchFamily="34" charset="0"/>
              <a:buChar char="•"/>
            </a:pPr>
            <a:r>
              <a:rPr lang="en-US" b="0" i="0" dirty="0">
                <a:solidFill>
                  <a:srgbClr val="000C34"/>
                </a:solidFill>
                <a:effectLst/>
                <a:latin typeface="roboto-regular"/>
              </a:rPr>
              <a:t>Tutorials and guides are hands-on exercises. They are designed to not take too much time (30-60 mins). We provide step-by-step instructions as well as starting and finish files. Many of the T&amp;G are used in PROSPECT classes.</a:t>
            </a:r>
          </a:p>
          <a:p>
            <a:pPr marL="171450" indent="-171450">
              <a:buFont typeface="Arial" panose="020B0604020202020204" pitchFamily="34" charset="0"/>
              <a:buChar char="•"/>
            </a:pPr>
            <a:r>
              <a:rPr lang="en-US" b="0" i="0" dirty="0">
                <a:solidFill>
                  <a:srgbClr val="000C34"/>
                </a:solidFill>
                <a:effectLst/>
                <a:latin typeface="roboto-regular"/>
              </a:rPr>
              <a:t>The Technical Reference Manual contains technical details of the program, such as equations and implementation details. We are in the process of updating the TRM!</a:t>
            </a:r>
          </a:p>
          <a:p>
            <a:pPr marL="171450" indent="-171450">
              <a:buFont typeface="Arial" panose="020B0604020202020204" pitchFamily="34" charset="0"/>
              <a:buChar char="•"/>
            </a:pPr>
            <a:r>
              <a:rPr lang="en-US" b="0" i="0" dirty="0">
                <a:solidFill>
                  <a:srgbClr val="000C34"/>
                </a:solidFill>
                <a:effectLst/>
                <a:latin typeface="roboto-regular"/>
              </a:rPr>
              <a:t>The Applications Guide illustrates application of HEC-HMS to studies typically undertaken by USACE offices, including flood-frequency studies, flood-loss reduction studies, reservoir design studies, surface erosion and sediment routing studies, etc. </a:t>
            </a:r>
          </a:p>
          <a:p>
            <a:pPr marL="171450" indent="-171450">
              <a:buFont typeface="Arial" panose="020B0604020202020204" pitchFamily="34" charset="0"/>
              <a:buChar char="•"/>
            </a:pPr>
            <a:r>
              <a:rPr lang="en-US" b="0" i="0" dirty="0">
                <a:solidFill>
                  <a:srgbClr val="000C34"/>
                </a:solidFill>
                <a:effectLst/>
                <a:latin typeface="roboto-regular"/>
              </a:rPr>
              <a:t>The Validation Guide documents the validation and verification of computational methods in HEC-HMS.</a:t>
            </a:r>
          </a:p>
          <a:p>
            <a:pPr marL="171450" indent="-171450">
              <a:buFont typeface="Arial" panose="020B0604020202020204" pitchFamily="34" charset="0"/>
              <a:buChar char="•"/>
            </a:pPr>
            <a:r>
              <a:rPr lang="en-US" b="0" i="0" dirty="0">
                <a:solidFill>
                  <a:srgbClr val="000C34"/>
                </a:solidFill>
                <a:effectLst/>
                <a:latin typeface="roboto-regular"/>
              </a:rPr>
              <a:t>The HEC-HMS Training space provides links to HEC-HMS PROSPECT classes, the HHC CoP webinar series, conference presentations, and miscellaneous webinars given by HEC-HMS team members.</a:t>
            </a:r>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80</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HEC has a Discourse page. Discourse is like Stack Overflow – it’s a question and answer site. Only USACE employees can post. However, anyone can view HEC Discourse. You can post a question and an HMS team member will get back to you. We may email you for your project to help us troubleshoot. HEC has categories for each of our programs (e.g. there is a space for HEC-RAS, HEC-</a:t>
            </a:r>
            <a:r>
              <a:rPr lang="en-US" dirty="0" err="1"/>
              <a:t>DSSVue</a:t>
            </a:r>
            <a:r>
              <a:rPr lang="en-US" dirty="0"/>
              <a:t>, HEC-SSP, etc.). If you have a question, someone else may have already asked it! Your questions help the field.</a:t>
            </a:r>
          </a:p>
        </p:txBody>
      </p:sp>
      <p:sp>
        <p:nvSpPr>
          <p:cNvPr id="4" name="Slide Number Placeholder 3"/>
          <p:cNvSpPr>
            <a:spLocks noGrp="1"/>
          </p:cNvSpPr>
          <p:nvPr>
            <p:ph type="sldNum" sz="quarter" idx="5"/>
          </p:nvPr>
        </p:nvSpPr>
        <p:spPr/>
        <p:txBody>
          <a:bodyPr/>
          <a:lstStyle/>
          <a:p>
            <a:fld id="{ED6B9AB6-991D-43DA-AC48-61697E185829}" type="slidenum">
              <a:rPr lang="en-US" smtClean="0"/>
              <a:t>81</a:t>
            </a:fld>
            <a:endParaRPr lang="en-US"/>
          </a:p>
        </p:txBody>
      </p:sp>
    </p:spTree>
    <p:extLst>
      <p:ext uri="{BB962C8B-B14F-4D97-AF65-F5344CB8AC3E}">
        <p14:creationId xmlns:p14="http://schemas.microsoft.com/office/powerpoint/2010/main" val="2321366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Backwater and flow reversal and dendritic stream systems are problematic for many traditional hydrologic approaches.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new 2D-Diffustion Wave transform method can be used in areas where flows might deviate from the main channel then return to the channel. A great example of this is in the Truckee River near Reno, 1997 event simulation shown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cases where there is backwater in a reach, the Modified </a:t>
            </a:r>
            <a:r>
              <a:rPr lang="en-US" dirty="0" err="1"/>
              <a:t>Puls</a:t>
            </a:r>
            <a:r>
              <a:rPr lang="en-US" dirty="0"/>
              <a:t> routing method can helpful. In the Modified </a:t>
            </a:r>
            <a:r>
              <a:rPr lang="en-US" dirty="0" err="1"/>
              <a:t>Puls</a:t>
            </a:r>
            <a:r>
              <a:rPr lang="en-US" dirty="0"/>
              <a:t> routing method storage discharge relationships for the reach are informed by a hydraulic analysis.</a:t>
            </a:r>
          </a:p>
        </p:txBody>
      </p:sp>
      <p:sp>
        <p:nvSpPr>
          <p:cNvPr id="4" name="Slide Number Placeholder 3"/>
          <p:cNvSpPr>
            <a:spLocks noGrp="1"/>
          </p:cNvSpPr>
          <p:nvPr>
            <p:ph type="sldNum" sz="quarter" idx="5"/>
          </p:nvPr>
        </p:nvSpPr>
        <p:spPr/>
        <p:txBody>
          <a:bodyPr/>
          <a:lstStyle/>
          <a:p>
            <a:fld id="{1890B3B7-E6AD-4005-8BF1-9A5B74D68BFB}" type="slidenum">
              <a:rPr lang="en-US" smtClean="0"/>
              <a:t>9</a:t>
            </a:fld>
            <a:endParaRPr lang="en-US"/>
          </a:p>
        </p:txBody>
      </p:sp>
    </p:spTree>
    <p:extLst>
      <p:ext uri="{BB962C8B-B14F-4D97-AF65-F5344CB8AC3E}">
        <p14:creationId xmlns:p14="http://schemas.microsoft.com/office/powerpoint/2010/main" val="3137878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first video in a series of videos where I’m going to build a basic HEC-HMS model. In this video I’m going to create a new project, and build a basin model. As we go through the process you should gain familiarity with HEC-HMS project components.</a:t>
            </a:r>
          </a:p>
          <a:p>
            <a:r>
              <a:rPr lang="en-US" dirty="0"/>
              <a:t>Here are the list of steps that we will take to create our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11</a:t>
            </a:fld>
            <a:endParaRPr lang="en-US"/>
          </a:p>
        </p:txBody>
      </p:sp>
    </p:spTree>
    <p:extLst>
      <p:ext uri="{BB962C8B-B14F-4D97-AF65-F5344CB8AC3E}">
        <p14:creationId xmlns:p14="http://schemas.microsoft.com/office/powerpoint/2010/main" val="380426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4066185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2" y="1225550"/>
            <a:ext cx="35941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1225550"/>
            <a:ext cx="74549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2334707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6" name="Content Placeholder 2"/>
          <p:cNvSpPr>
            <a:spLocks noGrp="1"/>
          </p:cNvSpPr>
          <p:nvPr>
            <p:ph sz="quarter" idx="18"/>
          </p:nvPr>
        </p:nvSpPr>
        <p:spPr>
          <a:xfrm>
            <a:off x="4064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60960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406400" y="35496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990527" y="1225553"/>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382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6" name="Text Placeholder 3"/>
          <p:cNvSpPr>
            <a:spLocks noGrp="1"/>
          </p:cNvSpPr>
          <p:nvPr>
            <p:ph type="body" sz="quarter" idx="3"/>
          </p:nvPr>
        </p:nvSpPr>
        <p:spPr>
          <a:xfrm>
            <a:off x="6096000" y="942975"/>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406400" y="942978"/>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4064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28976235"/>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8" name="Content Placeholder 2"/>
          <p:cNvSpPr>
            <a:spLocks noGrp="1"/>
          </p:cNvSpPr>
          <p:nvPr>
            <p:ph sz="quarter" idx="15"/>
          </p:nvPr>
        </p:nvSpPr>
        <p:spPr>
          <a:xfrm>
            <a:off x="4064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3958457"/>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7" name="Content Placeholder 2"/>
          <p:cNvSpPr>
            <a:spLocks noGrp="1"/>
          </p:cNvSpPr>
          <p:nvPr>
            <p:ph sz="quarter" idx="15"/>
          </p:nvPr>
        </p:nvSpPr>
        <p:spPr>
          <a:xfrm>
            <a:off x="406402" y="942977"/>
            <a:ext cx="35941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942977"/>
            <a:ext cx="74549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690144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16" name="Content Placeholder 2"/>
          <p:cNvSpPr>
            <a:spLocks noGrp="1"/>
          </p:cNvSpPr>
          <p:nvPr>
            <p:ph sz="quarter" idx="15"/>
          </p:nvPr>
        </p:nvSpPr>
        <p:spPr>
          <a:xfrm>
            <a:off x="4064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60960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4064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60960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406400" y="34099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5990527" y="942978"/>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729576"/>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406400" y="3687764"/>
            <a:ext cx="11176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359670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823280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967336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37405342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655467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5805988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White 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bg1"/>
                </a:solidFill>
                <a:latin typeface="Lato" panose="020F0502020204030203" pitchFamily="34" charset="0"/>
              </a:defRPr>
            </a:lvl1pPr>
          </a:lstStyle>
          <a:p>
            <a:pPr fontAlgn="base">
              <a:spcBef>
                <a:spcPct val="0"/>
              </a:spcBef>
              <a:spcAft>
                <a:spcPct val="0"/>
              </a:spcAft>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9248834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White 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tx2">
                    <a:lumMod val="95000"/>
                  </a:schemeClr>
                </a:solidFill>
                <a:latin typeface="Lato" panose="020F0502020204030203" pitchFamily="34" charset="0"/>
              </a:defRPr>
            </a:lvl1pPr>
          </a:lstStyle>
          <a:p>
            <a:pPr fontAlgn="base">
              <a:spcBef>
                <a:spcPct val="0"/>
              </a:spcBef>
              <a:spcAft>
                <a:spcPct val="0"/>
              </a:spcAft>
              <a:defRPr/>
            </a:pPr>
            <a:r>
              <a:rPr lang="en-US" dirty="0">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dirty="0">
              <a:solidFill>
                <a:srgbClr val="FFFFFF">
                  <a:lumMod val="95000"/>
                </a:srgbClr>
              </a:solidFill>
            </a:endParaRPr>
          </a:p>
        </p:txBody>
      </p:sp>
    </p:spTree>
    <p:extLst>
      <p:ext uri="{BB962C8B-B14F-4D97-AF65-F5344CB8AC3E}">
        <p14:creationId xmlns:p14="http://schemas.microsoft.com/office/powerpoint/2010/main" val="23581490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3" name="Slide Number Placeholder 2"/>
          <p:cNvSpPr>
            <a:spLocks noGrp="1"/>
          </p:cNvSpPr>
          <p:nvPr>
            <p:ph type="sldNum" sz="quarter" idx="11"/>
          </p:nvPr>
        </p:nvSpPr>
        <p:spPr/>
        <p:txBody>
          <a:bodyPr/>
          <a:lstStyle>
            <a:lvl1pPr>
              <a:defRPr/>
            </a:lvl1p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11304925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lvl1p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dirty="0"/>
          </a:p>
        </p:txBody>
      </p:sp>
      <p:sp>
        <p:nvSpPr>
          <p:cNvPr id="4"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068741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 Background 2 80%">
    <p:spTree>
      <p:nvGrpSpPr>
        <p:cNvPr id="1" name=""/>
        <p:cNvGrpSpPr/>
        <p:nvPr/>
      </p:nvGrpSpPr>
      <p:grpSpPr>
        <a:xfrm>
          <a:off x="0" y="0"/>
          <a:ext cx="0" cy="0"/>
          <a:chOff x="0" y="0"/>
          <a:chExt cx="0" cy="0"/>
        </a:xfrm>
      </p:grpSpPr>
      <p:sp>
        <p:nvSpPr>
          <p:cNvPr id="9" name="Text Placeholder 8"/>
          <p:cNvSpPr>
            <a:spLocks noGrp="1"/>
          </p:cNvSpPr>
          <p:nvPr userDrawn="1">
            <p:ph type="body" sz="quarter" idx="12"/>
          </p:nvPr>
        </p:nvSpPr>
        <p:spPr>
          <a:xfrm>
            <a:off x="609600" y="3200401"/>
            <a:ext cx="9144001" cy="1562099"/>
          </a:xfrm>
        </p:spPr>
        <p:txBody>
          <a:bodyPr/>
          <a:lstStyle>
            <a:lvl1pPr>
              <a:defRPr/>
            </a:lvl1pPr>
          </a:lstStyle>
          <a:p>
            <a:pPr lvl="0"/>
            <a:r>
              <a:rPr lang="en-US" dirty="0"/>
              <a:t>Click to edit Master text styles</a:t>
            </a:r>
          </a:p>
        </p:txBody>
      </p:sp>
      <p:sp>
        <p:nvSpPr>
          <p:cNvPr id="2" name="Title 1"/>
          <p:cNvSpPr>
            <a:spLocks noGrp="1"/>
          </p:cNvSpPr>
          <p:nvPr userDrawn="1">
            <p:ph type="title"/>
          </p:nvPr>
        </p:nvSpPr>
        <p:spPr>
          <a:xfrm>
            <a:off x="609600" y="419100"/>
            <a:ext cx="9144000" cy="2552700"/>
          </a:xfrm>
        </p:spPr>
        <p:txBody>
          <a:bodyPr/>
          <a:lstStyle>
            <a:lvl1pPr>
              <a:defRPr/>
            </a:lvl1pPr>
          </a:lstStyle>
          <a:p>
            <a:r>
              <a:rPr lang="en-US" dirty="0"/>
              <a:t>Click to edit Master title style</a:t>
            </a:r>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algn="r" fontAlgn="base">
              <a:spcBef>
                <a:spcPct val="0"/>
              </a:spcBef>
              <a:spcAft>
                <a:spcPct val="0"/>
              </a:spcAft>
              <a:defRPr/>
            </a:pPr>
            <a:fld id="{0D0E9D3B-CB56-40AE-B0A9-8DA5E1AEFDB7}" type="slidenum">
              <a:rPr lang="en-US" sz="1000" smtClean="0">
                <a:solidFill>
                  <a:srgbClr val="000000">
                    <a:lumMod val="50000"/>
                    <a:lumOff val="50000"/>
                  </a:srgbClr>
                </a:solidFill>
                <a:cs typeface="+mn-cs"/>
              </a:rPr>
              <a:pPr algn="r" fontAlgn="base">
                <a:spcBef>
                  <a:spcPct val="0"/>
                </a:spcBef>
                <a:spcAft>
                  <a:spcPct val="0"/>
                </a:spcAft>
                <a:defRPr/>
              </a:pPr>
              <a:t>‹#›</a:t>
            </a:fld>
            <a:endParaRPr lang="en-US" sz="1000" dirty="0">
              <a:solidFill>
                <a:srgbClr val="000000">
                  <a:lumMod val="50000"/>
                  <a:lumOff val="50000"/>
                </a:srgbClr>
              </a:solidFill>
              <a:cs typeface="+mn-cs"/>
            </a:endParaRPr>
          </a:p>
        </p:txBody>
      </p:sp>
      <p:sp>
        <p:nvSpPr>
          <p:cNvPr id="4" name="Footer Placeholder 3"/>
          <p:cNvSpPr>
            <a:spLocks noGrp="1"/>
          </p:cNvSpPr>
          <p:nvPr userDrawn="1">
            <p:ph type="ftr" sz="quarter" idx="11"/>
          </p:nvPr>
        </p:nvSpPr>
        <p:spPr>
          <a:xfrm>
            <a:off x="165101" y="6356351"/>
            <a:ext cx="4214284" cy="365125"/>
          </a:xfrm>
          <a:prstGeom prst="rect">
            <a:avLst/>
          </a:prstGeom>
        </p:spPr>
        <p:txBody>
          <a:bodyPr/>
          <a:lstStyle>
            <a:lvl1pPr>
              <a:defRPr>
                <a:solidFill>
                  <a:schemeClr val="tx1">
                    <a:lumMod val="50000"/>
                    <a:lumOff val="50000"/>
                  </a:schemeClr>
                </a:solidFill>
                <a:latin typeface="Lato" panose="020F0502020204030203" pitchFamily="34" charset="0"/>
              </a:defRPr>
            </a:lvl1pPr>
          </a:lstStyle>
          <a:p>
            <a:pPr fontAlgn="base">
              <a:spcBef>
                <a:spcPct val="0"/>
              </a:spcBef>
              <a:spcAft>
                <a:spcPct val="0"/>
              </a:spcAft>
              <a:defRPr/>
            </a:pPr>
            <a:r>
              <a:rPr lang="en-US" dirty="0">
                <a:solidFill>
                  <a:srgbClr val="000000">
                    <a:lumMod val="50000"/>
                    <a:lumOff val="50000"/>
                  </a:srgbClr>
                </a:solidFill>
              </a:rPr>
              <a:t>File Name</a:t>
            </a:r>
          </a:p>
        </p:txBody>
      </p:sp>
    </p:spTree>
    <p:extLst>
      <p:ext uri="{BB962C8B-B14F-4D97-AF65-F5344CB8AC3E}">
        <p14:creationId xmlns:p14="http://schemas.microsoft.com/office/powerpoint/2010/main" val="3099447659"/>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4800">
                <a:latin typeface="Lato" panose="020F0502020204030203" pitchFamily="34" charset="0"/>
              </a:defRPr>
            </a:lvl1pPr>
          </a:lstStyle>
          <a:p>
            <a:r>
              <a:rPr lang="en-US" dirty="0"/>
              <a:t>Click to edit Master title style</a:t>
            </a:r>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3891843636"/>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800">
                <a:latin typeface="Lato" panose="020F0502020204030203" pitchFamily="34"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3051337423"/>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2987379807"/>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789364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0647357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459212720"/>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1802964864"/>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4170881225"/>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1465733116"/>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928403888"/>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1238170448"/>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3048614018"/>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829990803"/>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215123838"/>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234851966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59681703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4226814613"/>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362031208"/>
      </p:ext>
    </p:extLst>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10/29/2024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spTree>
    <p:extLst>
      <p:ext uri="{BB962C8B-B14F-4D97-AF65-F5344CB8AC3E}">
        <p14:creationId xmlns:p14="http://schemas.microsoft.com/office/powerpoint/2010/main" val="2024118368"/>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Title Slide - Background 2 80%">
    <p:spTree>
      <p:nvGrpSpPr>
        <p:cNvPr id="1" name=""/>
        <p:cNvGrpSpPr/>
        <p:nvPr/>
      </p:nvGrpSpPr>
      <p:grpSpPr>
        <a:xfrm>
          <a:off x="0" y="0"/>
          <a:ext cx="0" cy="0"/>
          <a:chOff x="0" y="0"/>
          <a:chExt cx="0" cy="0"/>
        </a:xfrm>
      </p:grpSpPr>
      <p:sp>
        <p:nvSpPr>
          <p:cNvPr id="9" name="Text Placeholder 8"/>
          <p:cNvSpPr>
            <a:spLocks noGrp="1"/>
          </p:cNvSpPr>
          <p:nvPr userDrawn="1">
            <p:ph type="body" sz="quarter" idx="12"/>
          </p:nvPr>
        </p:nvSpPr>
        <p:spPr>
          <a:xfrm>
            <a:off x="609600" y="3200401"/>
            <a:ext cx="9144001" cy="1562099"/>
          </a:xfrm>
        </p:spPr>
        <p:txBody>
          <a:bodyPr/>
          <a:lstStyle>
            <a:lvl1pPr>
              <a:defRPr/>
            </a:lvl1pPr>
          </a:lstStyle>
          <a:p>
            <a:pPr lvl="0"/>
            <a:r>
              <a:rPr lang="en-US" dirty="0"/>
              <a:t>Click to edit Master text styles</a:t>
            </a:r>
          </a:p>
        </p:txBody>
      </p:sp>
      <p:sp>
        <p:nvSpPr>
          <p:cNvPr id="2" name="Title 1"/>
          <p:cNvSpPr>
            <a:spLocks noGrp="1"/>
          </p:cNvSpPr>
          <p:nvPr userDrawn="1">
            <p:ph type="title"/>
          </p:nvPr>
        </p:nvSpPr>
        <p:spPr>
          <a:xfrm>
            <a:off x="609600" y="419100"/>
            <a:ext cx="9144000" cy="2552700"/>
          </a:xfrm>
        </p:spPr>
        <p:txBody>
          <a:bodyPr/>
          <a:lstStyle>
            <a:lvl1pPr>
              <a:defRPr/>
            </a:lvl1pPr>
          </a:lstStyle>
          <a:p>
            <a:r>
              <a:rPr lang="en-US" dirty="0"/>
              <a:t>Click to edit Master title style</a:t>
            </a:r>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algn="r" fontAlgn="base">
              <a:spcBef>
                <a:spcPct val="0"/>
              </a:spcBef>
              <a:spcAft>
                <a:spcPct val="0"/>
              </a:spcAft>
              <a:defRPr/>
            </a:pPr>
            <a:fld id="{0D0E9D3B-CB56-40AE-B0A9-8DA5E1AEFDB7}" type="slidenum">
              <a:rPr lang="en-US" sz="1000" smtClean="0">
                <a:solidFill>
                  <a:srgbClr val="000000">
                    <a:lumMod val="50000"/>
                    <a:lumOff val="50000"/>
                  </a:srgbClr>
                </a:solidFill>
                <a:cs typeface="+mn-cs"/>
              </a:rPr>
              <a:pPr algn="r" fontAlgn="base">
                <a:spcBef>
                  <a:spcPct val="0"/>
                </a:spcBef>
                <a:spcAft>
                  <a:spcPct val="0"/>
                </a:spcAft>
                <a:defRPr/>
              </a:pPr>
              <a:t>‹#›</a:t>
            </a:fld>
            <a:endParaRPr lang="en-US" sz="1000" dirty="0">
              <a:solidFill>
                <a:srgbClr val="000000">
                  <a:lumMod val="50000"/>
                  <a:lumOff val="50000"/>
                </a:srgbClr>
              </a:solidFill>
              <a:cs typeface="+mn-cs"/>
            </a:endParaRPr>
          </a:p>
        </p:txBody>
      </p:sp>
      <p:sp>
        <p:nvSpPr>
          <p:cNvPr id="4" name="Footer Placeholder 3"/>
          <p:cNvSpPr>
            <a:spLocks noGrp="1"/>
          </p:cNvSpPr>
          <p:nvPr userDrawn="1">
            <p:ph type="ftr" sz="quarter" idx="11"/>
          </p:nvPr>
        </p:nvSpPr>
        <p:spPr>
          <a:xfrm>
            <a:off x="165101" y="6356351"/>
            <a:ext cx="4214284" cy="365125"/>
          </a:xfrm>
          <a:prstGeom prst="rect">
            <a:avLst/>
          </a:prstGeom>
        </p:spPr>
        <p:txBody>
          <a:bodyPr/>
          <a:lstStyle>
            <a:lvl1pPr>
              <a:defRPr>
                <a:solidFill>
                  <a:schemeClr val="tx1">
                    <a:lumMod val="50000"/>
                    <a:lumOff val="50000"/>
                  </a:schemeClr>
                </a:solidFill>
                <a:latin typeface="Lato" panose="020F0502020204030203" pitchFamily="34" charset="0"/>
              </a:defRPr>
            </a:lvl1pPr>
          </a:lstStyle>
          <a:p>
            <a:pPr fontAlgn="base">
              <a:spcBef>
                <a:spcPct val="0"/>
              </a:spcBef>
              <a:spcAft>
                <a:spcPct val="0"/>
              </a:spcAft>
              <a:defRPr/>
            </a:pPr>
            <a:r>
              <a:rPr lang="en-US" dirty="0">
                <a:solidFill>
                  <a:srgbClr val="000000">
                    <a:lumMod val="50000"/>
                    <a:lumOff val="50000"/>
                  </a:srgbClr>
                </a:solidFill>
              </a:rPr>
              <a:t>File Name</a:t>
            </a:r>
          </a:p>
        </p:txBody>
      </p:sp>
    </p:spTree>
    <p:extLst>
      <p:ext uri="{BB962C8B-B14F-4D97-AF65-F5344CB8AC3E}">
        <p14:creationId xmlns:p14="http://schemas.microsoft.com/office/powerpoint/2010/main" val="3659828053"/>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noAutofit/>
          </a:bodyPr>
          <a:lstStyle>
            <a:lvl1pPr>
              <a:defRPr sz="4800" baseline="0">
                <a:solidFill>
                  <a:schemeClr val="tx1">
                    <a:lumMod val="75000"/>
                    <a:lumOff val="25000"/>
                  </a:schemeClr>
                </a:solidFill>
                <a:latin typeface="Lato" panose="020F0502020204030203" pitchFamily="34" charset="0"/>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3200">
                <a:solidFill>
                  <a:schemeClr val="tx1">
                    <a:lumMod val="75000"/>
                    <a:lumOff val="25000"/>
                  </a:schemeClr>
                </a:solidFill>
                <a:latin typeface="Lato" panose="020F0502020204030203" pitchFamily="34" charset="0"/>
              </a:defRPr>
            </a:lvl1pPr>
            <a:lvl2pPr>
              <a:defRPr sz="2400">
                <a:solidFill>
                  <a:schemeClr val="tx1">
                    <a:lumMod val="75000"/>
                    <a:lumOff val="25000"/>
                  </a:schemeClr>
                </a:solidFill>
                <a:latin typeface="Lato" panose="020F0502020204030203" pitchFamily="34" charset="0"/>
              </a:defRPr>
            </a:lvl2pPr>
            <a:lvl3pPr>
              <a:defRPr sz="2000">
                <a:solidFill>
                  <a:schemeClr val="tx1">
                    <a:lumMod val="75000"/>
                    <a:lumOff val="25000"/>
                  </a:schemeClr>
                </a:solidFill>
                <a:latin typeface="Lato" panose="020F0502020204030203" pitchFamily="34" charset="0"/>
              </a:defRPr>
            </a:lvl3pPr>
            <a:lvl4pPr>
              <a:defRPr sz="2000">
                <a:solidFill>
                  <a:schemeClr val="tx1">
                    <a:lumMod val="75000"/>
                    <a:lumOff val="25000"/>
                  </a:schemeClr>
                </a:solidFill>
                <a:latin typeface="Lato" panose="020F0502020204030203" pitchFamily="34" charset="0"/>
              </a:defRPr>
            </a:lvl4pPr>
            <a:lvl5pPr>
              <a:defRPr sz="2000">
                <a:solidFill>
                  <a:schemeClr val="tx1">
                    <a:lumMod val="75000"/>
                    <a:lumOff val="25000"/>
                  </a:schemeClr>
                </a:solidFill>
                <a:latin typeface="Lato" panose="020F0502020204030203" pitchFamily="34" charset="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4742400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b="0">
                <a:effectLst/>
              </a:defRPr>
            </a:lvl1pPr>
          </a:lstStyle>
          <a:p>
            <a:pPr fontAlgn="base">
              <a:spcBef>
                <a:spcPct val="0"/>
              </a:spcBef>
              <a:spcAft>
                <a:spcPct val="0"/>
              </a:spcAft>
              <a:defRPr/>
            </a:pPr>
            <a:fld id="{9A257827-C34C-4251-B995-96C9C233CCC8}" type="slidenum">
              <a:rPr lang="en-US" smtClean="0"/>
              <a:pPr/>
              <a:t>‹#›</a:t>
            </a:fld>
            <a:endParaRPr lang="en-US" dirty="0"/>
          </a:p>
        </p:txBody>
      </p:sp>
    </p:spTree>
    <p:extLst>
      <p:ext uri="{BB962C8B-B14F-4D97-AF65-F5344CB8AC3E}">
        <p14:creationId xmlns:p14="http://schemas.microsoft.com/office/powerpoint/2010/main" val="10180506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17571494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14208350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6096000" y="1230511"/>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406400" y="1230514"/>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2375006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14963041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74181147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2" y="5834379"/>
            <a:ext cx="8470900"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3" name="Picture Placeholder 2"/>
          <p:cNvSpPr>
            <a:spLocks noGrp="1"/>
          </p:cNvSpPr>
          <p:nvPr>
            <p:ph type="pic" sz="quarter" idx="12"/>
          </p:nvPr>
        </p:nvSpPr>
        <p:spPr>
          <a:xfrm>
            <a:off x="406400" y="942975"/>
            <a:ext cx="11176000" cy="4761228"/>
          </a:xfrm>
        </p:spPr>
        <p:txBody>
          <a:bodyPr/>
          <a:lstStyle>
            <a:lvl1pPr>
              <a:defRPr/>
            </a:lvl1pPr>
          </a:lstStyle>
          <a:p>
            <a:endParaRPr lang="en-US" dirty="0"/>
          </a:p>
        </p:txBody>
      </p:sp>
    </p:spTree>
    <p:extLst>
      <p:ext uri="{BB962C8B-B14F-4D97-AF65-F5344CB8AC3E}">
        <p14:creationId xmlns:p14="http://schemas.microsoft.com/office/powerpoint/2010/main" val="303413689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1101918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6096000" y="1230511"/>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406400" y="1230514"/>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4223180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gi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image" Target="../media/image2.gif"/><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theme" Target="../theme/theme2.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406400" y="274638"/>
            <a:ext cx="11176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406400" y="1233932"/>
            <a:ext cx="11176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1164966" y="6294382"/>
            <a:ext cx="969433"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Lato" panose="020F0502020204030203" pitchFamily="34" charset="0"/>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7"/>
          <a:srcRect/>
          <a:stretch>
            <a:fillRect/>
          </a:stretch>
        </p:blipFill>
        <p:spPr bwMode="auto">
          <a:xfrm>
            <a:off x="6079067" y="3416303"/>
            <a:ext cx="25400" cy="3175"/>
          </a:xfrm>
          <a:prstGeom prst="rect">
            <a:avLst/>
          </a:prstGeom>
          <a:noFill/>
          <a:ln w="9525">
            <a:noFill/>
            <a:miter lim="800000"/>
            <a:headEnd/>
            <a:tailEnd/>
          </a:ln>
        </p:spPr>
      </p:pic>
      <p:pic>
        <p:nvPicPr>
          <p:cNvPr id="2" name="Picture 1">
            <a:extLst>
              <a:ext uri="{FF2B5EF4-FFF2-40B4-BE49-F238E27FC236}">
                <a16:creationId xmlns:a16="http://schemas.microsoft.com/office/drawing/2014/main" id="{646E9B77-C3BF-1ADD-7B90-6C964217557F}"/>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94197797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 id="2147483742"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Lato" panose="020F0502020204030203"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Lato" panose="020F0502020204030203"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6" userDrawn="1">
          <p15:clr>
            <a:srgbClr val="5ACBF0"/>
          </p15:clr>
        </p15:guide>
        <p15:guide id="2" pos="7296"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8E36636D-D922-432D-A958-524484B5923D}" type="datetimeFigureOut">
              <a:rPr lang="en-US" dirty="0"/>
              <a:pPr/>
              <a:t>10/29/2024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7" name="Picture 6">
            <a:extLst>
              <a:ext uri="{FF2B5EF4-FFF2-40B4-BE49-F238E27FC236}">
                <a16:creationId xmlns:a16="http://schemas.microsoft.com/office/drawing/2014/main" id="{EEC18FC8-4A3D-A834-2C69-7870A25B77E5}"/>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2054571823"/>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 id="2147483763" r:id="rId20"/>
    <p:sldLayoutId id="2147483764" r:id="rId21"/>
    <p:sldLayoutId id="2147483765" r:id="rId22"/>
    <p:sldLayoutId id="2147483766" r:id="rId23"/>
  </p:sldLayoutIdLst>
  <p:hf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6" userDrawn="1">
          <p15:clr>
            <a:srgbClr val="5ACBF0"/>
          </p15:clr>
        </p15:guide>
        <p15:guide id="2" pos="7296"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3.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4.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4.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4.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4.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4.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4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4.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3.xml"/><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5.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4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4.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45.xml"/><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4.xml"/></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0.xml"/><Relationship Id="rId1" Type="http://schemas.openxmlformats.org/officeDocument/2006/relationships/slideLayout" Target="../slideLayouts/slideLayout4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4.xml"/></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4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4.xml"/></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4.xml"/><Relationship Id="rId1" Type="http://schemas.openxmlformats.org/officeDocument/2006/relationships/slideLayout" Target="../slideLayouts/slideLayout4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4.xml"/><Relationship Id="rId5" Type="http://schemas.openxmlformats.org/officeDocument/2006/relationships/image" Target="../media/image13.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4.xml"/></Relationships>
</file>

<file path=ppt/slides/_rels/slide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7.xml"/><Relationship Id="rId1" Type="http://schemas.openxmlformats.org/officeDocument/2006/relationships/slideLayout" Target="../slideLayouts/slideLayout4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4.xml"/></Relationships>
</file>

<file path=ppt/slides/_rels/slide5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9.xml"/><Relationship Id="rId1" Type="http://schemas.openxmlformats.org/officeDocument/2006/relationships/slideLayout" Target="../slideLayouts/slideLayout4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4.xml"/></Relationships>
</file>

<file path=ppt/slides/_rels/slide5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1.xml"/><Relationship Id="rId1" Type="http://schemas.openxmlformats.org/officeDocument/2006/relationships/slideLayout" Target="../slideLayouts/slideLayout4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4.xml"/></Relationships>
</file>

<file path=ppt/slides/_rels/slide5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3.xml"/><Relationship Id="rId1" Type="http://schemas.openxmlformats.org/officeDocument/2006/relationships/slideLayout" Target="../slideLayouts/slideLayout4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4.xml"/></Relationships>
</file>

<file path=ppt/slides/_rels/slide5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5.xml"/><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4.xml"/><Relationship Id="rId4" Type="http://schemas.openxmlformats.org/officeDocument/2006/relationships/image" Target="../media/image15.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4.xml"/></Relationships>
</file>

<file path=ppt/slides/_rels/slide6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4.xml"/></Relationships>
</file>

<file path=ppt/slides/_rels/slide6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4.xml"/></Relationships>
</file>

<file path=ppt/slides/_rels/slide6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4.xml"/></Relationships>
</file>

<file path=ppt/slides/_rels/slide6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5.xml"/><Relationship Id="rId4" Type="http://schemas.openxmlformats.org/officeDocument/2006/relationships/image" Target="../media/image17.png"/></Relationships>
</file>

<file path=ppt/slides/_rels/slide7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2.xml"/><Relationship Id="rId1" Type="http://schemas.openxmlformats.org/officeDocument/2006/relationships/slideLayout" Target="../slideLayouts/slideLayout45.xml"/></Relationships>
</file>

<file path=ppt/slides/_rels/slide7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3.xml"/><Relationship Id="rId1" Type="http://schemas.openxmlformats.org/officeDocument/2006/relationships/slideLayout" Target="../slideLayouts/slideLayout45.xml"/></Relationships>
</file>

<file path=ppt/slides/_rels/slide7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4.xml"/><Relationship Id="rId1" Type="http://schemas.openxmlformats.org/officeDocument/2006/relationships/slideLayout" Target="../slideLayouts/slideLayout45.xml"/></Relationships>
</file>

<file path=ppt/slides/_rels/slide73.xml.rels><?xml version="1.0" encoding="UTF-8" standalone="yes"?>
<Relationships xmlns="http://schemas.openxmlformats.org/package/2006/relationships"><Relationship Id="rId3" Type="http://schemas.openxmlformats.org/officeDocument/2006/relationships/image" Target="../media/image51.gif"/><Relationship Id="rId7" Type="http://schemas.openxmlformats.org/officeDocument/2006/relationships/image" Target="../media/image55.png"/><Relationship Id="rId2" Type="http://schemas.openxmlformats.org/officeDocument/2006/relationships/notesSlide" Target="../notesSlides/notesSlide65.xml"/><Relationship Id="rId1" Type="http://schemas.openxmlformats.org/officeDocument/2006/relationships/slideLayout" Target="../slideLayouts/slideLayout48.xml"/><Relationship Id="rId6" Type="http://schemas.openxmlformats.org/officeDocument/2006/relationships/image" Target="../media/image54.gif"/><Relationship Id="rId5" Type="http://schemas.openxmlformats.org/officeDocument/2006/relationships/image" Target="../media/image53.gif"/><Relationship Id="rId4" Type="http://schemas.openxmlformats.org/officeDocument/2006/relationships/image" Target="../media/image52.gif"/></Relationships>
</file>

<file path=ppt/slides/_rels/slide7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6.xml"/><Relationship Id="rId1" Type="http://schemas.openxmlformats.org/officeDocument/2006/relationships/slideLayout" Target="../slideLayouts/slideLayout44.xml"/><Relationship Id="rId5" Type="http://schemas.openxmlformats.org/officeDocument/2006/relationships/image" Target="../media/image58.png"/><Relationship Id="rId4" Type="http://schemas.openxmlformats.org/officeDocument/2006/relationships/image" Target="../media/image57.png"/></Relationships>
</file>

<file path=ppt/slides/_rels/slide7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7.xml"/><Relationship Id="rId1" Type="http://schemas.openxmlformats.org/officeDocument/2006/relationships/slideLayout" Target="../slideLayouts/slideLayout44.xml"/><Relationship Id="rId4" Type="http://schemas.openxmlformats.org/officeDocument/2006/relationships/image" Target="../media/image60.png"/></Relationships>
</file>

<file path=ppt/slides/_rels/slide7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8.xml"/><Relationship Id="rId1" Type="http://schemas.openxmlformats.org/officeDocument/2006/relationships/slideLayout" Target="../slideLayouts/slideLayout44.xml"/><Relationship Id="rId5" Type="http://schemas.openxmlformats.org/officeDocument/2006/relationships/image" Target="../media/image63.png"/><Relationship Id="rId4" Type="http://schemas.openxmlformats.org/officeDocument/2006/relationships/image" Target="../media/image62.png"/></Relationships>
</file>

<file path=ppt/slides/_rels/slide7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9.xml"/><Relationship Id="rId1" Type="http://schemas.openxmlformats.org/officeDocument/2006/relationships/slideLayout" Target="../slideLayouts/slideLayout44.xml"/><Relationship Id="rId6" Type="http://schemas.openxmlformats.org/officeDocument/2006/relationships/hyperlink" Target="https://www.hec.usace.army.mil/confluence/hmsdocs/hmsum/4.12/assessing-model-uncertainty/uncertainty-analyses" TargetMode="External"/><Relationship Id="rId5" Type="http://schemas.openxmlformats.org/officeDocument/2006/relationships/image" Target="../media/image66.png"/><Relationship Id="rId4" Type="http://schemas.openxmlformats.org/officeDocument/2006/relationships/image" Target="../media/image65.png"/></Relationships>
</file>

<file path=ppt/slides/_rels/slide7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0.xml"/><Relationship Id="rId1" Type="http://schemas.openxmlformats.org/officeDocument/2006/relationships/slideLayout" Target="../slideLayouts/slideLayout44.xml"/><Relationship Id="rId4" Type="http://schemas.openxmlformats.org/officeDocument/2006/relationships/image" Target="../media/image68.png"/></Relationships>
</file>

<file path=ppt/slides/_rels/slide7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1.xml"/><Relationship Id="rId1" Type="http://schemas.openxmlformats.org/officeDocument/2006/relationships/slideLayout" Target="../slideLayouts/slideLayout44.xml"/><Relationship Id="rId4" Type="http://schemas.openxmlformats.org/officeDocument/2006/relationships/image" Target="../media/image70.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4.xml"/><Relationship Id="rId4" Type="http://schemas.openxmlformats.org/officeDocument/2006/relationships/image" Target="../media/image19.png"/></Relationships>
</file>

<file path=ppt/slides/_rels/slide8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72.xml"/><Relationship Id="rId1" Type="http://schemas.openxmlformats.org/officeDocument/2006/relationships/slideLayout" Target="../slideLayouts/slideLayout44.xml"/></Relationships>
</file>

<file path=ppt/slides/_rels/slide81.xml.rels><?xml version="1.0" encoding="UTF-8" standalone="yes"?>
<Relationships xmlns="http://schemas.openxmlformats.org/package/2006/relationships"><Relationship Id="rId3" Type="http://schemas.openxmlformats.org/officeDocument/2006/relationships/hyperlink" Target="https://discourse.hecdev.net/" TargetMode="External"/><Relationship Id="rId2" Type="http://schemas.openxmlformats.org/officeDocument/2006/relationships/notesSlide" Target="../notesSlides/notesSlide73.xml"/><Relationship Id="rId1" Type="http://schemas.openxmlformats.org/officeDocument/2006/relationships/slideLayout" Target="../slideLayouts/slideLayout44.xml"/><Relationship Id="rId4" Type="http://schemas.openxmlformats.org/officeDocument/2006/relationships/image" Target="../media/image7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0.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40465D5-8F0C-FA46-AD84-2BEA57F43834}"/>
              </a:ext>
            </a:extLst>
          </p:cNvPr>
          <p:cNvSpPr txBox="1">
            <a:spLocks/>
          </p:cNvSpPr>
          <p:nvPr/>
        </p:nvSpPr>
        <p:spPr>
          <a:xfrm>
            <a:off x="0" y="465138"/>
            <a:ext cx="12192000" cy="2387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6600" dirty="0">
              <a:latin typeface="Lato" panose="020F0502020204030203" pitchFamily="34" charset="0"/>
            </a:endParaRPr>
          </a:p>
          <a:p>
            <a:r>
              <a:rPr lang="en-US" sz="6600" dirty="0">
                <a:latin typeface="Lato" panose="020F0502020204030203" pitchFamily="34" charset="0"/>
              </a:rPr>
              <a:t>Introduction to HEC-HMS</a:t>
            </a:r>
          </a:p>
        </p:txBody>
      </p:sp>
      <p:sp>
        <p:nvSpPr>
          <p:cNvPr id="2" name="Content Placeholder 4">
            <a:extLst>
              <a:ext uri="{FF2B5EF4-FFF2-40B4-BE49-F238E27FC236}">
                <a16:creationId xmlns:a16="http://schemas.microsoft.com/office/drawing/2014/main" id="{F67F6957-33C4-E07F-E321-B0C6459F36CB}"/>
              </a:ext>
            </a:extLst>
          </p:cNvPr>
          <p:cNvSpPr txBox="1">
            <a:spLocks/>
          </p:cNvSpPr>
          <p:nvPr/>
        </p:nvSpPr>
        <p:spPr>
          <a:xfrm>
            <a:off x="609600" y="2592859"/>
            <a:ext cx="10972800" cy="4114800"/>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Lato" panose="020F0502020204030203"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r>
              <a:rPr lang="en-US" sz="2800" dirty="0">
                <a:solidFill>
                  <a:schemeClr val="tx1"/>
                </a:solidFill>
              </a:rPr>
              <a:t>Hydrologic Modeling with HEC-HMS</a:t>
            </a:r>
          </a:p>
          <a:p>
            <a:pPr marL="0" indent="0" algn="ctr"/>
            <a:r>
              <a:rPr lang="en-US" sz="2800" dirty="0">
                <a:solidFill>
                  <a:schemeClr val="tx1"/>
                </a:solidFill>
              </a:rPr>
              <a:t>18 November 2024</a:t>
            </a:r>
          </a:p>
          <a:p>
            <a:pPr marL="0" indent="0" algn="ctr"/>
            <a:endParaRPr lang="en-US" sz="2800" dirty="0">
              <a:solidFill>
                <a:schemeClr val="tx1"/>
              </a:solidFill>
            </a:endParaRPr>
          </a:p>
          <a:p>
            <a:pPr marL="0" indent="0" algn="ctr"/>
            <a:r>
              <a:rPr lang="en-US" sz="2800" dirty="0">
                <a:solidFill>
                  <a:schemeClr val="tx1"/>
                </a:solidFill>
              </a:rPr>
              <a:t>Daniel Black</a:t>
            </a:r>
          </a:p>
          <a:p>
            <a:pPr marL="0" indent="0" algn="ctr"/>
            <a:r>
              <a:rPr lang="en-US" sz="2800" dirty="0">
                <a:solidFill>
                  <a:schemeClr val="tx1"/>
                </a:solidFill>
              </a:rPr>
              <a:t>Slides by: Tom Brauer, Jay Pak</a:t>
            </a:r>
          </a:p>
          <a:p>
            <a:pPr marL="0" indent="0" algn="ctr"/>
            <a:r>
              <a:rPr lang="en-US" sz="2800" dirty="0">
                <a:solidFill>
                  <a:schemeClr val="tx1"/>
                </a:solidFill>
              </a:rPr>
              <a:t>US Army Corps of Engineers</a:t>
            </a:r>
          </a:p>
          <a:p>
            <a:pPr marL="0" indent="0" algn="ctr"/>
            <a:r>
              <a:rPr lang="en-US" sz="2800" dirty="0">
                <a:solidFill>
                  <a:schemeClr val="tx1"/>
                </a:solidFill>
              </a:rPr>
              <a:t>Hydrologic Engineering Center</a:t>
            </a:r>
          </a:p>
          <a:p>
            <a:endParaRPr lang="en-U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noAutofit/>
          </a:bodyPr>
          <a:lstStyle/>
          <a:p>
            <a:r>
              <a:rPr lang="en-US" sz="4800" cap="none" dirty="0">
                <a:effectLst/>
                <a:latin typeface="Lato" panose="020F0502020204030203" pitchFamily="34" charset="0"/>
              </a:rPr>
              <a:t>Building a Basin Model</a:t>
            </a:r>
            <a:endParaRPr lang="en-US" sz="4800" dirty="0">
              <a:effectLst/>
              <a:latin typeface="Lato" panose="020F0502020204030203" pitchFamily="34" charset="0"/>
            </a:endParaRPr>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10</a:t>
            </a:fld>
            <a:endParaRPr lang="en-US" dirty="0"/>
          </a:p>
        </p:txBody>
      </p:sp>
      <p:pic>
        <p:nvPicPr>
          <p:cNvPr id="6" name="Picture 5">
            <a:extLst>
              <a:ext uri="{FF2B5EF4-FFF2-40B4-BE49-F238E27FC236}">
                <a16:creationId xmlns:a16="http://schemas.microsoft.com/office/drawing/2014/main" id="{E692FEAF-A52B-C9A6-5AEC-A6D094A4637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096000" y="2464121"/>
            <a:ext cx="3931920" cy="4034940"/>
          </a:xfrm>
          <a:prstGeom prst="rect">
            <a:avLst/>
          </a:prstGeom>
        </p:spPr>
      </p:pic>
    </p:spTree>
    <p:extLst>
      <p:ext uri="{BB962C8B-B14F-4D97-AF65-F5344CB8AC3E}">
        <p14:creationId xmlns:p14="http://schemas.microsoft.com/office/powerpoint/2010/main" val="3670179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Basin Model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effectLst/>
              </a:rPr>
              <a:t>Create a new Project</a:t>
            </a:r>
          </a:p>
          <a:p>
            <a:pPr marL="457200" indent="-457200">
              <a:buFont typeface="+mj-lt"/>
              <a:buAutoNum type="arabicPeriod"/>
            </a:pPr>
            <a:r>
              <a:rPr lang="en-US" dirty="0">
                <a:effectLst/>
              </a:rPr>
              <a:t>Create a new Basin model</a:t>
            </a:r>
          </a:p>
          <a:p>
            <a:pPr marL="457200" indent="-457200">
              <a:buFont typeface="+mj-lt"/>
              <a:buAutoNum type="arabicPeriod"/>
            </a:pPr>
            <a:r>
              <a:rPr lang="en-US" dirty="0">
                <a:effectLst/>
              </a:rPr>
              <a:t>Add Hydrologic Elements to the Basin model</a:t>
            </a:r>
          </a:p>
          <a:p>
            <a:pPr marL="457200" indent="-457200">
              <a:buFont typeface="+mj-lt"/>
              <a:buAutoNum type="arabicPeriod"/>
            </a:pPr>
            <a:r>
              <a:rPr lang="en-US" dirty="0">
                <a:effectLst/>
              </a:rPr>
              <a:t>Select Modeling Methods</a:t>
            </a:r>
          </a:p>
          <a:p>
            <a:pPr marL="457200" indent="-457200">
              <a:buFont typeface="+mj-lt"/>
              <a:buAutoNum type="arabicPeriod"/>
            </a:pPr>
            <a:r>
              <a:rPr lang="en-US" dirty="0">
                <a:effectLst/>
              </a:rPr>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11</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51015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Basin Model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b="1" dirty="0">
                <a:effectLst/>
              </a:rPr>
              <a:t>Create a new Project</a:t>
            </a:r>
          </a:p>
          <a:p>
            <a:pPr marL="457200" indent="-457200">
              <a:buFont typeface="+mj-lt"/>
              <a:buAutoNum type="arabicPeriod"/>
            </a:pPr>
            <a:r>
              <a:rPr lang="en-US" dirty="0">
                <a:effectLst/>
              </a:rPr>
              <a:t>Create a new Basin model</a:t>
            </a:r>
          </a:p>
          <a:p>
            <a:pPr marL="457200" indent="-457200">
              <a:buFont typeface="+mj-lt"/>
              <a:buAutoNum type="arabicPeriod"/>
            </a:pPr>
            <a:r>
              <a:rPr lang="en-US" dirty="0">
                <a:effectLst/>
              </a:rPr>
              <a:t>Add Hydrologic Elements to the Basin model</a:t>
            </a:r>
          </a:p>
          <a:p>
            <a:pPr marL="457200" indent="-457200">
              <a:buFont typeface="+mj-lt"/>
              <a:buAutoNum type="arabicPeriod"/>
            </a:pPr>
            <a:r>
              <a:rPr lang="en-US" dirty="0">
                <a:effectLst/>
              </a:rPr>
              <a:t>Select Modeling Methods</a:t>
            </a:r>
          </a:p>
          <a:p>
            <a:pPr marL="457200" indent="-457200">
              <a:buFont typeface="+mj-lt"/>
              <a:buAutoNum type="arabicPeriod"/>
            </a:pPr>
            <a:r>
              <a:rPr lang="en-US" dirty="0">
                <a:effectLst/>
              </a:rPr>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12</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099232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4BD5E-ADE6-4BD1-92DC-6B74746D663F}"/>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Create a New Project</a:t>
            </a:r>
          </a:p>
        </p:txBody>
      </p:sp>
      <p:sp>
        <p:nvSpPr>
          <p:cNvPr id="4" name="Slide Number Placeholder 3">
            <a:extLst>
              <a:ext uri="{FF2B5EF4-FFF2-40B4-BE49-F238E27FC236}">
                <a16:creationId xmlns:a16="http://schemas.microsoft.com/office/drawing/2014/main" id="{88243F98-FB6E-4463-91A4-2F052B02A005}"/>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13</a:t>
            </a:fld>
            <a:endParaRPr lang="en-US" dirty="0"/>
          </a:p>
        </p:txBody>
      </p:sp>
      <p:pic>
        <p:nvPicPr>
          <p:cNvPr id="6" name="Picture 5">
            <a:extLst>
              <a:ext uri="{FF2B5EF4-FFF2-40B4-BE49-F238E27FC236}">
                <a16:creationId xmlns:a16="http://schemas.microsoft.com/office/drawing/2014/main" id="{1156C6D2-CF44-88CF-FCD9-D6F4F2FE5ED7}"/>
              </a:ext>
            </a:extLst>
          </p:cNvPr>
          <p:cNvPicPr>
            <a:picLocks noChangeAspect="1"/>
          </p:cNvPicPr>
          <p:nvPr/>
        </p:nvPicPr>
        <p:blipFill>
          <a:blip r:embed="rId3"/>
          <a:stretch>
            <a:fillRect/>
          </a:stretch>
        </p:blipFill>
        <p:spPr>
          <a:xfrm>
            <a:off x="1925266" y="1289048"/>
            <a:ext cx="8138267" cy="5031480"/>
          </a:xfrm>
          <a:prstGeom prst="rect">
            <a:avLst/>
          </a:prstGeom>
        </p:spPr>
      </p:pic>
    </p:spTree>
    <p:extLst>
      <p:ext uri="{BB962C8B-B14F-4D97-AF65-F5344CB8AC3E}">
        <p14:creationId xmlns:p14="http://schemas.microsoft.com/office/powerpoint/2010/main" val="1542816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34375-6B4E-4095-92D7-9E954FC475FB}"/>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Create a New Project</a:t>
            </a:r>
          </a:p>
        </p:txBody>
      </p:sp>
      <p:sp>
        <p:nvSpPr>
          <p:cNvPr id="4" name="Slide Number Placeholder 3">
            <a:extLst>
              <a:ext uri="{FF2B5EF4-FFF2-40B4-BE49-F238E27FC236}">
                <a16:creationId xmlns:a16="http://schemas.microsoft.com/office/drawing/2014/main" id="{A1A4584C-5DC7-498D-8DC4-FBFDF087D0A9}"/>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14</a:t>
            </a:fld>
            <a:endParaRPr lang="en-US" dirty="0"/>
          </a:p>
        </p:txBody>
      </p:sp>
      <p:pic>
        <p:nvPicPr>
          <p:cNvPr id="9" name="Picture 8">
            <a:extLst>
              <a:ext uri="{FF2B5EF4-FFF2-40B4-BE49-F238E27FC236}">
                <a16:creationId xmlns:a16="http://schemas.microsoft.com/office/drawing/2014/main" id="{AAAB0E1D-3516-1056-31B8-BC8A9E2B092C}"/>
              </a:ext>
            </a:extLst>
          </p:cNvPr>
          <p:cNvPicPr>
            <a:picLocks noChangeAspect="1"/>
          </p:cNvPicPr>
          <p:nvPr/>
        </p:nvPicPr>
        <p:blipFill>
          <a:blip r:embed="rId3"/>
          <a:stretch>
            <a:fillRect/>
          </a:stretch>
        </p:blipFill>
        <p:spPr>
          <a:xfrm>
            <a:off x="1925266" y="1289048"/>
            <a:ext cx="8138267" cy="5031480"/>
          </a:xfrm>
          <a:prstGeom prst="rect">
            <a:avLst/>
          </a:prstGeom>
        </p:spPr>
      </p:pic>
    </p:spTree>
    <p:extLst>
      <p:ext uri="{BB962C8B-B14F-4D97-AF65-F5344CB8AC3E}">
        <p14:creationId xmlns:p14="http://schemas.microsoft.com/office/powerpoint/2010/main" val="1335212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cap="none" dirty="0">
                <a:effectLst/>
              </a:rPr>
              <a:t>Building a Basin Model Steps:</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dirty="0">
                <a:effectLst/>
              </a:rPr>
              <a:t>Create a new Project</a:t>
            </a:r>
          </a:p>
          <a:p>
            <a:pPr marL="457200" indent="-457200">
              <a:buFont typeface="+mj-lt"/>
              <a:buAutoNum type="arabicPeriod"/>
            </a:pPr>
            <a:r>
              <a:rPr lang="en-US" b="1" dirty="0">
                <a:effectLst/>
              </a:rPr>
              <a:t>Create a new Basin model</a:t>
            </a:r>
          </a:p>
          <a:p>
            <a:pPr marL="457200" indent="-457200">
              <a:buFont typeface="+mj-lt"/>
              <a:buAutoNum type="arabicPeriod"/>
            </a:pPr>
            <a:r>
              <a:rPr lang="en-US" dirty="0">
                <a:effectLst/>
              </a:rPr>
              <a:t>Add Hydrologic Elements to the Basin model</a:t>
            </a:r>
          </a:p>
          <a:p>
            <a:pPr marL="457200" indent="-457200">
              <a:buFont typeface="+mj-lt"/>
              <a:buAutoNum type="arabicPeriod"/>
            </a:pPr>
            <a:r>
              <a:rPr lang="en-US" dirty="0">
                <a:effectLst/>
              </a:rPr>
              <a:t>Select Modeling Methods</a:t>
            </a:r>
          </a:p>
          <a:p>
            <a:pPr marL="457200" indent="-457200">
              <a:buFont typeface="+mj-lt"/>
              <a:buAutoNum type="arabicPeriod"/>
            </a:pPr>
            <a:r>
              <a:rPr lang="en-US" dirty="0">
                <a:effectLst/>
              </a:rPr>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15</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427302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85201-2A60-4934-BD98-2AA6B5199996}"/>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Create a New Basin Model</a:t>
            </a:r>
          </a:p>
        </p:txBody>
      </p:sp>
      <p:sp>
        <p:nvSpPr>
          <p:cNvPr id="4" name="Slide Number Placeholder 3">
            <a:extLst>
              <a:ext uri="{FF2B5EF4-FFF2-40B4-BE49-F238E27FC236}">
                <a16:creationId xmlns:a16="http://schemas.microsoft.com/office/drawing/2014/main" id="{ACF5A3EE-A03F-4C2C-ADA0-27FD128E7510}"/>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16</a:t>
            </a:fld>
            <a:endParaRPr lang="en-US" dirty="0"/>
          </a:p>
        </p:txBody>
      </p:sp>
      <p:pic>
        <p:nvPicPr>
          <p:cNvPr id="8" name="Picture 7">
            <a:extLst>
              <a:ext uri="{FF2B5EF4-FFF2-40B4-BE49-F238E27FC236}">
                <a16:creationId xmlns:a16="http://schemas.microsoft.com/office/drawing/2014/main" id="{DEE58384-B626-83A0-2A6A-3B6E0B81ABDD}"/>
              </a:ext>
            </a:extLst>
          </p:cNvPr>
          <p:cNvPicPr>
            <a:picLocks noChangeAspect="1"/>
          </p:cNvPicPr>
          <p:nvPr/>
        </p:nvPicPr>
        <p:blipFill>
          <a:blip r:embed="rId2"/>
          <a:stretch>
            <a:fillRect/>
          </a:stretch>
        </p:blipFill>
        <p:spPr>
          <a:xfrm>
            <a:off x="1676160" y="1081091"/>
            <a:ext cx="8636480" cy="5339500"/>
          </a:xfrm>
          <a:prstGeom prst="rect">
            <a:avLst/>
          </a:prstGeom>
        </p:spPr>
      </p:pic>
    </p:spTree>
    <p:extLst>
      <p:ext uri="{BB962C8B-B14F-4D97-AF65-F5344CB8AC3E}">
        <p14:creationId xmlns:p14="http://schemas.microsoft.com/office/powerpoint/2010/main" val="2127679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cap="none" dirty="0">
                <a:effectLst/>
              </a:rPr>
              <a:t>Building a Basin Model Steps:</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sz="2800" dirty="0">
                <a:effectLst/>
              </a:rPr>
              <a:t>Create a new Project</a:t>
            </a:r>
          </a:p>
          <a:p>
            <a:pPr marL="457200" indent="-457200">
              <a:buFont typeface="+mj-lt"/>
              <a:buAutoNum type="arabicPeriod"/>
            </a:pPr>
            <a:r>
              <a:rPr lang="en-US" sz="2800" dirty="0">
                <a:effectLst/>
              </a:rPr>
              <a:t>Create a new Basin model</a:t>
            </a:r>
          </a:p>
          <a:p>
            <a:pPr marL="457200" indent="-457200">
              <a:buFont typeface="+mj-lt"/>
              <a:buAutoNum type="arabicPeriod"/>
            </a:pPr>
            <a:r>
              <a:rPr lang="en-US" sz="2800" b="1" dirty="0">
                <a:effectLst/>
              </a:rPr>
              <a:t>Add Hydrologic Elements to the Basin model</a:t>
            </a:r>
          </a:p>
          <a:p>
            <a:pPr marL="457200" indent="-457200">
              <a:buFont typeface="+mj-lt"/>
              <a:buAutoNum type="arabicPeriod"/>
            </a:pPr>
            <a:r>
              <a:rPr lang="en-US" sz="2800" dirty="0">
                <a:effectLst/>
              </a:rPr>
              <a:t>Select Modeling Methods</a:t>
            </a:r>
          </a:p>
          <a:p>
            <a:pPr marL="457200" indent="-457200">
              <a:buFont typeface="+mj-lt"/>
              <a:buAutoNum type="arabicPeriod"/>
            </a:pPr>
            <a:r>
              <a:rPr lang="en-US" sz="2800" dirty="0">
                <a:effectLst/>
              </a:rPr>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131728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1E015-50F1-4915-80CD-1176046EAB33}"/>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Add Hydrologic Elements</a:t>
            </a:r>
          </a:p>
        </p:txBody>
      </p:sp>
      <p:sp>
        <p:nvSpPr>
          <p:cNvPr id="4" name="Slide Number Placeholder 3">
            <a:extLst>
              <a:ext uri="{FF2B5EF4-FFF2-40B4-BE49-F238E27FC236}">
                <a16:creationId xmlns:a16="http://schemas.microsoft.com/office/drawing/2014/main" id="{B7D92A28-F5DB-4D66-95DB-E131B0B98587}"/>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18</a:t>
            </a:fld>
            <a:endParaRPr lang="en-US" dirty="0"/>
          </a:p>
        </p:txBody>
      </p:sp>
      <p:pic>
        <p:nvPicPr>
          <p:cNvPr id="5" name="Picture 4">
            <a:extLst>
              <a:ext uri="{FF2B5EF4-FFF2-40B4-BE49-F238E27FC236}">
                <a16:creationId xmlns:a16="http://schemas.microsoft.com/office/drawing/2014/main" id="{20151971-97F3-0B35-91E8-736DCD95A26C}"/>
              </a:ext>
            </a:extLst>
          </p:cNvPr>
          <p:cNvPicPr>
            <a:picLocks noChangeAspect="1"/>
          </p:cNvPicPr>
          <p:nvPr/>
        </p:nvPicPr>
        <p:blipFill>
          <a:blip r:embed="rId3"/>
          <a:stretch>
            <a:fillRect/>
          </a:stretch>
        </p:blipFill>
        <p:spPr>
          <a:xfrm>
            <a:off x="1676160" y="1081091"/>
            <a:ext cx="8636482" cy="5339500"/>
          </a:xfrm>
          <a:prstGeom prst="rect">
            <a:avLst/>
          </a:prstGeom>
        </p:spPr>
      </p:pic>
    </p:spTree>
    <p:extLst>
      <p:ext uri="{BB962C8B-B14F-4D97-AF65-F5344CB8AC3E}">
        <p14:creationId xmlns:p14="http://schemas.microsoft.com/office/powerpoint/2010/main" val="405986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cap="none" dirty="0">
                <a:effectLst/>
              </a:rPr>
              <a:t>Building a Basin Model Steps:</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sz="2800" dirty="0">
                <a:effectLst/>
              </a:rPr>
              <a:t>Create a new Project</a:t>
            </a:r>
          </a:p>
          <a:p>
            <a:pPr marL="457200" indent="-457200">
              <a:buFont typeface="+mj-lt"/>
              <a:buAutoNum type="arabicPeriod"/>
            </a:pPr>
            <a:r>
              <a:rPr lang="en-US" sz="2800" dirty="0">
                <a:effectLst/>
              </a:rPr>
              <a:t>Create a new Basin model</a:t>
            </a:r>
          </a:p>
          <a:p>
            <a:pPr marL="457200" indent="-457200">
              <a:buFont typeface="+mj-lt"/>
              <a:buAutoNum type="arabicPeriod"/>
            </a:pPr>
            <a:r>
              <a:rPr lang="en-US" sz="2800" dirty="0">
                <a:effectLst/>
              </a:rPr>
              <a:t>Add Hydrologic Elements to the Basin model</a:t>
            </a:r>
          </a:p>
          <a:p>
            <a:pPr marL="457200" indent="-457200">
              <a:buFont typeface="+mj-lt"/>
              <a:buAutoNum type="arabicPeriod"/>
            </a:pPr>
            <a:r>
              <a:rPr lang="en-US" sz="2800" b="1" dirty="0">
                <a:effectLst/>
              </a:rPr>
              <a:t>Select Modeling Methods</a:t>
            </a:r>
          </a:p>
          <a:p>
            <a:pPr marL="457200" indent="-457200">
              <a:buFont typeface="+mj-lt"/>
              <a:buAutoNum type="arabicPeriod"/>
            </a:pPr>
            <a:r>
              <a:rPr lang="en-US" sz="2800" dirty="0">
                <a:effectLst/>
              </a:rPr>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19</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431312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6011-3C5E-41B7-8EF7-1D58ECFC9FA3}"/>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Agenda</a:t>
            </a:r>
          </a:p>
        </p:txBody>
      </p:sp>
      <p:sp>
        <p:nvSpPr>
          <p:cNvPr id="3" name="Content Placeholder 2">
            <a:extLst>
              <a:ext uri="{FF2B5EF4-FFF2-40B4-BE49-F238E27FC236}">
                <a16:creationId xmlns:a16="http://schemas.microsoft.com/office/drawing/2014/main" id="{CAB41322-22C1-4510-988A-A8058C0DD81B}"/>
              </a:ext>
            </a:extLst>
          </p:cNvPr>
          <p:cNvSpPr>
            <a:spLocks noGrp="1"/>
          </p:cNvSpPr>
          <p:nvPr>
            <p:ph idx="1"/>
          </p:nvPr>
        </p:nvSpPr>
        <p:spPr/>
        <p:txBody>
          <a:bodyPr>
            <a:normAutofit/>
          </a:bodyPr>
          <a:lstStyle/>
          <a:p>
            <a:pPr marL="457200" indent="-457200">
              <a:buFont typeface="+mj-lt"/>
              <a:buAutoNum type="arabicPeriod"/>
            </a:pPr>
            <a:r>
              <a:rPr lang="en-US" sz="3200" dirty="0">
                <a:effectLst/>
                <a:latin typeface="Lato" panose="020F0502020204030203" pitchFamily="34" charset="0"/>
              </a:rPr>
              <a:t>HEC-HMS Overview</a:t>
            </a:r>
          </a:p>
          <a:p>
            <a:pPr marL="457200" indent="-457200">
              <a:buFont typeface="+mj-lt"/>
              <a:buAutoNum type="arabicPeriod"/>
            </a:pPr>
            <a:r>
              <a:rPr lang="en-US" sz="3200" dirty="0">
                <a:effectLst/>
                <a:latin typeface="Lato" panose="020F0502020204030203" pitchFamily="34" charset="0"/>
              </a:rPr>
              <a:t>Building a Basin Model</a:t>
            </a:r>
          </a:p>
          <a:p>
            <a:pPr marL="457200" indent="-457200">
              <a:buFont typeface="+mj-lt"/>
              <a:buAutoNum type="arabicPeriod"/>
            </a:pPr>
            <a:r>
              <a:rPr lang="en-US" sz="3200" dirty="0">
                <a:effectLst/>
                <a:latin typeface="Lato" panose="020F0502020204030203" pitchFamily="34" charset="0"/>
              </a:rPr>
              <a:t>Building a Meteorologic Model</a:t>
            </a:r>
          </a:p>
          <a:p>
            <a:pPr marL="457200" indent="-457200">
              <a:buFont typeface="+mj-lt"/>
              <a:buAutoNum type="arabicPeriod"/>
            </a:pPr>
            <a:r>
              <a:rPr lang="en-US" sz="3200" dirty="0">
                <a:effectLst/>
                <a:latin typeface="Lato" panose="020F0502020204030203" pitchFamily="34" charset="0"/>
              </a:rPr>
              <a:t>Running a Simulation</a:t>
            </a:r>
          </a:p>
          <a:p>
            <a:pPr marL="457200" indent="-457200">
              <a:buFont typeface="+mj-lt"/>
              <a:buAutoNum type="arabicPeriod"/>
            </a:pPr>
            <a:r>
              <a:rPr lang="en-US" sz="3200" dirty="0">
                <a:effectLst/>
                <a:latin typeface="Lato" panose="020F0502020204030203" pitchFamily="34" charset="0"/>
              </a:rPr>
              <a:t>Results </a:t>
            </a:r>
          </a:p>
          <a:p>
            <a:pPr marL="457200" indent="-457200">
              <a:buFont typeface="+mj-lt"/>
              <a:buAutoNum type="arabicPeriod"/>
            </a:pPr>
            <a:r>
              <a:rPr lang="en-US" sz="3200" dirty="0">
                <a:effectLst/>
                <a:latin typeface="Lato" panose="020F0502020204030203" pitchFamily="34" charset="0"/>
              </a:rPr>
              <a:t>Simulation Types</a:t>
            </a:r>
          </a:p>
        </p:txBody>
      </p:sp>
      <p:sp>
        <p:nvSpPr>
          <p:cNvPr id="4" name="Slide Number Placeholder 3">
            <a:extLst>
              <a:ext uri="{FF2B5EF4-FFF2-40B4-BE49-F238E27FC236}">
                <a16:creationId xmlns:a16="http://schemas.microsoft.com/office/drawing/2014/main" id="{D7A96B6A-3017-462F-9D89-672629BC9F1C}"/>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2</a:t>
            </a:fld>
            <a:endParaRPr lang="en-US" dirty="0"/>
          </a:p>
        </p:txBody>
      </p:sp>
    </p:spTree>
    <p:extLst>
      <p:ext uri="{BB962C8B-B14F-4D97-AF65-F5344CB8AC3E}">
        <p14:creationId xmlns:p14="http://schemas.microsoft.com/office/powerpoint/2010/main" val="271694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Select Modeling Methods</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20</a:t>
            </a:fld>
            <a:endParaRPr lang="en-US" dirty="0"/>
          </a:p>
        </p:txBody>
      </p:sp>
      <p:pic>
        <p:nvPicPr>
          <p:cNvPr id="6" name="Picture 5">
            <a:extLst>
              <a:ext uri="{FF2B5EF4-FFF2-40B4-BE49-F238E27FC236}">
                <a16:creationId xmlns:a16="http://schemas.microsoft.com/office/drawing/2014/main" id="{AA63B269-178B-3E58-B116-2F4F0F372F4B}"/>
              </a:ext>
            </a:extLst>
          </p:cNvPr>
          <p:cNvPicPr>
            <a:picLocks noChangeAspect="1"/>
          </p:cNvPicPr>
          <p:nvPr/>
        </p:nvPicPr>
        <p:blipFill>
          <a:blip r:embed="rId3"/>
          <a:stretch>
            <a:fillRect/>
          </a:stretch>
        </p:blipFill>
        <p:spPr>
          <a:xfrm>
            <a:off x="1676160" y="1081091"/>
            <a:ext cx="8636482" cy="5339501"/>
          </a:xfrm>
          <a:prstGeom prst="rect">
            <a:avLst/>
          </a:prstGeom>
        </p:spPr>
      </p:pic>
    </p:spTree>
    <p:extLst>
      <p:ext uri="{BB962C8B-B14F-4D97-AF65-F5344CB8AC3E}">
        <p14:creationId xmlns:p14="http://schemas.microsoft.com/office/powerpoint/2010/main" val="33623023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Basin Model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dirty="0">
                <a:effectLst/>
              </a:rPr>
              <a:t>Create a new Project</a:t>
            </a:r>
          </a:p>
          <a:p>
            <a:pPr marL="457200" indent="-457200">
              <a:buFont typeface="+mj-lt"/>
              <a:buAutoNum type="arabicPeriod"/>
            </a:pPr>
            <a:r>
              <a:rPr lang="en-US" dirty="0">
                <a:effectLst/>
              </a:rPr>
              <a:t>Create a new Basin model</a:t>
            </a:r>
          </a:p>
          <a:p>
            <a:pPr marL="457200" indent="-457200">
              <a:buFont typeface="+mj-lt"/>
              <a:buAutoNum type="arabicPeriod"/>
            </a:pPr>
            <a:r>
              <a:rPr lang="en-US" dirty="0">
                <a:effectLst/>
              </a:rPr>
              <a:t>Add Hydrologic Elements to the Basin model</a:t>
            </a:r>
          </a:p>
          <a:p>
            <a:pPr marL="457200" indent="-457200">
              <a:buFont typeface="+mj-lt"/>
              <a:buAutoNum type="arabicPeriod"/>
            </a:pPr>
            <a:r>
              <a:rPr lang="en-US" dirty="0">
                <a:effectLst/>
              </a:rPr>
              <a:t>Select Modeling Methods</a:t>
            </a:r>
          </a:p>
          <a:p>
            <a:pPr marL="457200" indent="-457200">
              <a:buFont typeface="+mj-lt"/>
              <a:buAutoNum type="arabicPeriod"/>
            </a:pPr>
            <a:r>
              <a:rPr lang="en-US" b="1" dirty="0">
                <a:effectLst/>
              </a:rPr>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21</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863844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Parameterize Modeling Methods</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22</a:t>
            </a:fld>
            <a:endParaRPr lang="en-US" dirty="0"/>
          </a:p>
        </p:txBody>
      </p:sp>
      <p:pic>
        <p:nvPicPr>
          <p:cNvPr id="5" name="Picture 4">
            <a:extLst>
              <a:ext uri="{FF2B5EF4-FFF2-40B4-BE49-F238E27FC236}">
                <a16:creationId xmlns:a16="http://schemas.microsoft.com/office/drawing/2014/main" id="{1207084F-B0DA-1EC4-EE77-0B40A9C0FDCA}"/>
              </a:ext>
            </a:extLst>
          </p:cNvPr>
          <p:cNvPicPr>
            <a:picLocks noChangeAspect="1"/>
          </p:cNvPicPr>
          <p:nvPr/>
        </p:nvPicPr>
        <p:blipFill>
          <a:blip r:embed="rId3"/>
          <a:stretch>
            <a:fillRect/>
          </a:stretch>
        </p:blipFill>
        <p:spPr>
          <a:xfrm>
            <a:off x="1676159" y="1081091"/>
            <a:ext cx="8636483" cy="5339501"/>
          </a:xfrm>
          <a:prstGeom prst="rect">
            <a:avLst/>
          </a:prstGeom>
        </p:spPr>
      </p:pic>
    </p:spTree>
    <p:extLst>
      <p:ext uri="{BB962C8B-B14F-4D97-AF65-F5344CB8AC3E}">
        <p14:creationId xmlns:p14="http://schemas.microsoft.com/office/powerpoint/2010/main" val="2909746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Basin Model Steps:</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effectLst/>
              </a:rPr>
              <a:t>Create a new Project</a:t>
            </a:r>
          </a:p>
          <a:p>
            <a:pPr marL="457200" indent="-457200">
              <a:buFont typeface="+mj-lt"/>
              <a:buAutoNum type="arabicPeriod"/>
            </a:pPr>
            <a:r>
              <a:rPr lang="en-US" dirty="0">
                <a:effectLst/>
              </a:rPr>
              <a:t>Create a new Basin model</a:t>
            </a:r>
          </a:p>
          <a:p>
            <a:pPr marL="457200" indent="-457200">
              <a:buFont typeface="+mj-lt"/>
              <a:buAutoNum type="arabicPeriod"/>
            </a:pPr>
            <a:r>
              <a:rPr lang="en-US" dirty="0">
                <a:effectLst/>
              </a:rPr>
              <a:t>Add Hydrologic Elements to the Basin model</a:t>
            </a:r>
          </a:p>
          <a:p>
            <a:pPr marL="457200" indent="-457200">
              <a:buFont typeface="+mj-lt"/>
              <a:buAutoNum type="arabicPeriod"/>
            </a:pPr>
            <a:r>
              <a:rPr lang="en-US" dirty="0">
                <a:effectLst/>
              </a:rPr>
              <a:t>Select Modeling Methods</a:t>
            </a:r>
          </a:p>
          <a:p>
            <a:pPr marL="457200" indent="-457200">
              <a:buFont typeface="+mj-lt"/>
              <a:buAutoNum type="arabicPeriod"/>
            </a:pPr>
            <a:r>
              <a:rPr lang="en-US" dirty="0">
                <a:effectLst/>
              </a:rPr>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23</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7665922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Meteorologic Model</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effectLst/>
              </a:rPr>
              <a:t>Create new Precipitation Gages</a:t>
            </a:r>
          </a:p>
          <a:p>
            <a:pPr marL="457200" indent="-457200">
              <a:buFont typeface="+mj-lt"/>
              <a:buAutoNum type="arabicPeriod"/>
            </a:pPr>
            <a:r>
              <a:rPr lang="en-US" dirty="0">
                <a:effectLst/>
              </a:rPr>
              <a:t>Parameterize gages</a:t>
            </a:r>
          </a:p>
          <a:p>
            <a:pPr marL="457200" indent="-457200">
              <a:buFont typeface="+mj-lt"/>
              <a:buAutoNum type="arabicPeriod"/>
            </a:pPr>
            <a:r>
              <a:rPr lang="en-US" dirty="0">
                <a:effectLst/>
              </a:rPr>
              <a:t>Create a new Meteorologic Model</a:t>
            </a:r>
          </a:p>
          <a:p>
            <a:pPr marL="457200" indent="-457200">
              <a:buFont typeface="+mj-lt"/>
              <a:buAutoNum type="arabicPeriod"/>
            </a:pPr>
            <a:r>
              <a:rPr lang="en-US" dirty="0">
                <a:effectLst/>
              </a:rPr>
              <a:t>Select Modeling Methods</a:t>
            </a:r>
          </a:p>
          <a:p>
            <a:pPr marL="457200" indent="-457200">
              <a:buFont typeface="+mj-lt"/>
              <a:buAutoNum type="arabicPeriod"/>
            </a:pPr>
            <a:r>
              <a:rPr lang="en-US" dirty="0">
                <a:effectLst/>
              </a:rPr>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24</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789610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Meteorologic Model</a:t>
            </a:r>
            <a:endParaRPr lang="en-US" b="0"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b="1" dirty="0">
                <a:effectLst/>
              </a:rPr>
              <a:t>Create new Precipitation Gages</a:t>
            </a:r>
          </a:p>
          <a:p>
            <a:pPr marL="457200" indent="-457200">
              <a:buFont typeface="+mj-lt"/>
              <a:buAutoNum type="arabicPeriod"/>
            </a:pPr>
            <a:r>
              <a:rPr lang="en-US" dirty="0">
                <a:effectLst/>
              </a:rPr>
              <a:t>Parameterize gages</a:t>
            </a:r>
          </a:p>
          <a:p>
            <a:pPr marL="457200" indent="-457200">
              <a:buFont typeface="+mj-lt"/>
              <a:buAutoNum type="arabicPeriod"/>
            </a:pPr>
            <a:r>
              <a:rPr lang="en-US" dirty="0">
                <a:effectLst/>
              </a:rPr>
              <a:t>Create a new Meteorologic Model</a:t>
            </a:r>
          </a:p>
          <a:p>
            <a:pPr marL="457200" indent="-457200">
              <a:buFont typeface="+mj-lt"/>
              <a:buAutoNum type="arabicPeriod"/>
            </a:pPr>
            <a:r>
              <a:rPr lang="en-US" dirty="0">
                <a:effectLst/>
              </a:rPr>
              <a:t>Select Modeling Methods</a:t>
            </a:r>
          </a:p>
          <a:p>
            <a:pPr marL="457200" indent="-457200">
              <a:buFont typeface="+mj-lt"/>
              <a:buAutoNum type="arabicPeriod"/>
            </a:pPr>
            <a:r>
              <a:rPr lang="en-US" dirty="0">
                <a:effectLst/>
              </a:rPr>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25</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579810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55B81-1B8C-45D6-88A4-0D32CA820110}"/>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Create Precipitation Gages</a:t>
            </a:r>
          </a:p>
        </p:txBody>
      </p:sp>
      <p:sp>
        <p:nvSpPr>
          <p:cNvPr id="4" name="Slide Number Placeholder 3">
            <a:extLst>
              <a:ext uri="{FF2B5EF4-FFF2-40B4-BE49-F238E27FC236}">
                <a16:creationId xmlns:a16="http://schemas.microsoft.com/office/drawing/2014/main" id="{19775100-4438-4A5E-A444-7DC07E07811D}"/>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26</a:t>
            </a:fld>
            <a:endParaRPr lang="en-US" dirty="0"/>
          </a:p>
        </p:txBody>
      </p:sp>
      <p:pic>
        <p:nvPicPr>
          <p:cNvPr id="6" name="Picture 5">
            <a:extLst>
              <a:ext uri="{FF2B5EF4-FFF2-40B4-BE49-F238E27FC236}">
                <a16:creationId xmlns:a16="http://schemas.microsoft.com/office/drawing/2014/main" id="{39F45A54-BE63-2135-2067-7E390A8D109D}"/>
              </a:ext>
            </a:extLst>
          </p:cNvPr>
          <p:cNvPicPr>
            <a:picLocks noChangeAspect="1"/>
          </p:cNvPicPr>
          <p:nvPr/>
        </p:nvPicPr>
        <p:blipFill>
          <a:blip r:embed="rId3"/>
          <a:stretch>
            <a:fillRect/>
          </a:stretch>
        </p:blipFill>
        <p:spPr>
          <a:xfrm>
            <a:off x="1676159" y="1081091"/>
            <a:ext cx="8636483" cy="5339501"/>
          </a:xfrm>
          <a:prstGeom prst="rect">
            <a:avLst/>
          </a:prstGeom>
        </p:spPr>
      </p:pic>
    </p:spTree>
    <p:extLst>
      <p:ext uri="{BB962C8B-B14F-4D97-AF65-F5344CB8AC3E}">
        <p14:creationId xmlns:p14="http://schemas.microsoft.com/office/powerpoint/2010/main" val="1989249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Meteorologic Model</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dirty="0">
                <a:effectLst/>
              </a:rPr>
              <a:t>Create new Precipitation Gages</a:t>
            </a:r>
          </a:p>
          <a:p>
            <a:pPr marL="457200" indent="-457200">
              <a:buFont typeface="+mj-lt"/>
              <a:buAutoNum type="arabicPeriod"/>
            </a:pPr>
            <a:r>
              <a:rPr lang="en-US" b="1" dirty="0">
                <a:effectLst/>
              </a:rPr>
              <a:t>Parameterize gages</a:t>
            </a:r>
          </a:p>
          <a:p>
            <a:pPr marL="457200" indent="-457200">
              <a:buFont typeface="+mj-lt"/>
              <a:buAutoNum type="arabicPeriod"/>
            </a:pPr>
            <a:r>
              <a:rPr lang="en-US" dirty="0">
                <a:effectLst/>
              </a:rPr>
              <a:t>Create a new Meteorologic Model</a:t>
            </a:r>
          </a:p>
          <a:p>
            <a:pPr marL="457200" indent="-457200">
              <a:buFont typeface="+mj-lt"/>
              <a:buAutoNum type="arabicPeriod"/>
            </a:pPr>
            <a:r>
              <a:rPr lang="en-US" dirty="0">
                <a:effectLst/>
              </a:rPr>
              <a:t>Select Modeling Methods</a:t>
            </a:r>
          </a:p>
          <a:p>
            <a:pPr marL="457200" indent="-457200">
              <a:buFont typeface="+mj-lt"/>
              <a:buAutoNum type="arabicPeriod"/>
            </a:pPr>
            <a:r>
              <a:rPr lang="en-US" dirty="0">
                <a:effectLst/>
              </a:rPr>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7405958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2A43F-C6FC-43DD-A499-9864AB2BE215}"/>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Parameterize Gages</a:t>
            </a:r>
          </a:p>
        </p:txBody>
      </p:sp>
      <p:sp>
        <p:nvSpPr>
          <p:cNvPr id="4" name="Slide Number Placeholder 3">
            <a:extLst>
              <a:ext uri="{FF2B5EF4-FFF2-40B4-BE49-F238E27FC236}">
                <a16:creationId xmlns:a16="http://schemas.microsoft.com/office/drawing/2014/main" id="{49FC3087-73EE-4DAA-AF01-228574B8B769}"/>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28</a:t>
            </a:fld>
            <a:endParaRPr lang="en-US" dirty="0"/>
          </a:p>
        </p:txBody>
      </p:sp>
      <p:pic>
        <p:nvPicPr>
          <p:cNvPr id="5" name="Picture 4">
            <a:extLst>
              <a:ext uri="{FF2B5EF4-FFF2-40B4-BE49-F238E27FC236}">
                <a16:creationId xmlns:a16="http://schemas.microsoft.com/office/drawing/2014/main" id="{6968C509-C41A-AF7F-3783-88084C33E6DA}"/>
              </a:ext>
            </a:extLst>
          </p:cNvPr>
          <p:cNvPicPr>
            <a:picLocks noChangeAspect="1"/>
          </p:cNvPicPr>
          <p:nvPr/>
        </p:nvPicPr>
        <p:blipFill>
          <a:blip r:embed="rId3"/>
          <a:stretch>
            <a:fillRect/>
          </a:stretch>
        </p:blipFill>
        <p:spPr>
          <a:xfrm>
            <a:off x="1676159" y="1081091"/>
            <a:ext cx="8636483" cy="5339501"/>
          </a:xfrm>
          <a:prstGeom prst="rect">
            <a:avLst/>
          </a:prstGeom>
        </p:spPr>
      </p:pic>
    </p:spTree>
    <p:extLst>
      <p:ext uri="{BB962C8B-B14F-4D97-AF65-F5344CB8AC3E}">
        <p14:creationId xmlns:p14="http://schemas.microsoft.com/office/powerpoint/2010/main" val="13045184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noAutofit/>
          </a:bodyPr>
          <a:lstStyle/>
          <a:p>
            <a:r>
              <a:rPr lang="en-US" sz="4800" cap="none" dirty="0">
                <a:effectLst/>
                <a:latin typeface="Lato" panose="020F0502020204030203" pitchFamily="34" charset="0"/>
              </a:rPr>
              <a:t>Building a Meteorologic Model</a:t>
            </a:r>
            <a:endParaRPr lang="en-US" sz="4800" dirty="0">
              <a:effectLst/>
              <a:latin typeface="Lato" panose="020F0502020204030203" pitchFamily="34" charset="0"/>
            </a:endParaRPr>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29</a:t>
            </a:fld>
            <a:endParaRPr lang="en-US" dirty="0"/>
          </a:p>
        </p:txBody>
      </p:sp>
      <p:pic>
        <p:nvPicPr>
          <p:cNvPr id="5" name="Picture 4" descr="A picture containing diagram&#10;&#10;Description automatically generated">
            <a:extLst>
              <a:ext uri="{FF2B5EF4-FFF2-40B4-BE49-F238E27FC236}">
                <a16:creationId xmlns:a16="http://schemas.microsoft.com/office/drawing/2014/main" id="{B3830524-9090-D70C-8B57-A7C8210E7F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7792" y="2464121"/>
            <a:ext cx="3913535" cy="4025844"/>
          </a:xfrm>
          <a:prstGeom prst="rect">
            <a:avLst/>
          </a:prstGeom>
        </p:spPr>
      </p:pic>
    </p:spTree>
    <p:extLst>
      <p:ext uri="{BB962C8B-B14F-4D97-AF65-F5344CB8AC3E}">
        <p14:creationId xmlns:p14="http://schemas.microsoft.com/office/powerpoint/2010/main" val="4231526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p:txBody>
          <a:bodyPr>
            <a:noAutofit/>
          </a:bodyPr>
          <a:lstStyle/>
          <a:p>
            <a:pPr algn="ctr"/>
            <a:r>
              <a:rPr lang="en-US" sz="4800" cap="none" dirty="0">
                <a:effectLst/>
                <a:latin typeface="Lato" panose="020F0502020204030203" pitchFamily="34" charset="0"/>
              </a:rPr>
              <a:t>Hydrologic Modeling System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a:t>
            </a:fld>
            <a:endParaRPr lang="en-US" altLang="en-US" dirty="0"/>
          </a:p>
        </p:txBody>
      </p:sp>
      <p:sp>
        <p:nvSpPr>
          <p:cNvPr id="3" name="TextBox 2">
            <a:extLst>
              <a:ext uri="{FF2B5EF4-FFF2-40B4-BE49-F238E27FC236}">
                <a16:creationId xmlns:a16="http://schemas.microsoft.com/office/drawing/2014/main" id="{C1ED2EBD-D038-4D97-8031-509A0BE427FC}"/>
              </a:ext>
            </a:extLst>
          </p:cNvPr>
          <p:cNvSpPr txBox="1"/>
          <p:nvPr/>
        </p:nvSpPr>
        <p:spPr>
          <a:xfrm>
            <a:off x="682498" y="5506142"/>
            <a:ext cx="10827003" cy="1077218"/>
          </a:xfrm>
          <a:prstGeom prst="rect">
            <a:avLst/>
          </a:prstGeom>
          <a:noFill/>
        </p:spPr>
        <p:txBody>
          <a:bodyPr wrap="none" rtlCol="0">
            <a:spAutoFit/>
          </a:bodyPr>
          <a:lstStyle/>
          <a:p>
            <a:r>
              <a:rPr lang="en-US" sz="3200" b="1" dirty="0">
                <a:latin typeface="Lato" panose="020F0502020204030203" pitchFamily="34" charset="0"/>
              </a:rPr>
              <a:t>Program Limitations? </a:t>
            </a:r>
          </a:p>
          <a:p>
            <a:r>
              <a:rPr lang="en-US" sz="3200" dirty="0">
                <a:latin typeface="Lato" panose="020F0502020204030203" pitchFamily="34" charset="0"/>
              </a:rPr>
              <a:t>Only simple baseflow methods w/o link to an Aquifer model </a:t>
            </a:r>
          </a:p>
        </p:txBody>
      </p:sp>
      <p:pic>
        <p:nvPicPr>
          <p:cNvPr id="13" name="Picture 12" descr="A diagram of a water cycle&#10;&#10;Description automatically generated with medium confidence">
            <a:extLst>
              <a:ext uri="{FF2B5EF4-FFF2-40B4-BE49-F238E27FC236}">
                <a16:creationId xmlns:a16="http://schemas.microsoft.com/office/drawing/2014/main" id="{76ED313D-440A-A848-329F-54BE4E8B37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2188" y="1081091"/>
            <a:ext cx="9347622" cy="5168780"/>
          </a:xfrm>
          <a:prstGeom prst="rect">
            <a:avLst/>
          </a:prstGeom>
        </p:spPr>
      </p:pic>
    </p:spTree>
    <p:extLst>
      <p:ext uri="{BB962C8B-B14F-4D97-AF65-F5344CB8AC3E}">
        <p14:creationId xmlns:p14="http://schemas.microsoft.com/office/powerpoint/2010/main" val="24532454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Meteorologic Model</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dirty="0">
                <a:effectLst/>
              </a:rPr>
              <a:t>Create new Precipitation Gages</a:t>
            </a:r>
          </a:p>
          <a:p>
            <a:pPr marL="457200" indent="-457200">
              <a:buFont typeface="+mj-lt"/>
              <a:buAutoNum type="arabicPeriod"/>
            </a:pPr>
            <a:r>
              <a:rPr lang="en-US" dirty="0">
                <a:effectLst/>
              </a:rPr>
              <a:t>Parameterize gages</a:t>
            </a:r>
          </a:p>
          <a:p>
            <a:pPr marL="457200" indent="-457200">
              <a:buFont typeface="+mj-lt"/>
              <a:buAutoNum type="arabicPeriod"/>
            </a:pPr>
            <a:r>
              <a:rPr lang="en-US" b="1" dirty="0">
                <a:effectLst/>
              </a:rPr>
              <a:t>Create a new Meteorologic Model</a:t>
            </a:r>
          </a:p>
          <a:p>
            <a:pPr marL="457200" indent="-457200">
              <a:buFont typeface="+mj-lt"/>
              <a:buAutoNum type="arabicPeriod"/>
            </a:pPr>
            <a:r>
              <a:rPr lang="en-US" dirty="0">
                <a:effectLst/>
              </a:rPr>
              <a:t>Select Modeling Methods</a:t>
            </a:r>
          </a:p>
          <a:p>
            <a:pPr marL="457200" indent="-457200">
              <a:buFont typeface="+mj-lt"/>
              <a:buAutoNum type="arabicPeriod"/>
            </a:pPr>
            <a:r>
              <a:rPr lang="en-US" dirty="0">
                <a:effectLst/>
              </a:rPr>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30</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2645799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B0B54-974D-4CBC-9183-76783A538F7E}"/>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Create A Meteorologic Model</a:t>
            </a:r>
          </a:p>
        </p:txBody>
      </p:sp>
      <p:sp>
        <p:nvSpPr>
          <p:cNvPr id="4" name="Slide Number Placeholder 3">
            <a:extLst>
              <a:ext uri="{FF2B5EF4-FFF2-40B4-BE49-F238E27FC236}">
                <a16:creationId xmlns:a16="http://schemas.microsoft.com/office/drawing/2014/main" id="{A4F798FA-A8C4-4FDD-B2B8-13A4D0B8DC83}"/>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31</a:t>
            </a:fld>
            <a:endParaRPr lang="en-US" dirty="0"/>
          </a:p>
        </p:txBody>
      </p:sp>
      <p:sp>
        <p:nvSpPr>
          <p:cNvPr id="5" name="Content Placeholder 4">
            <a:extLst>
              <a:ext uri="{FF2B5EF4-FFF2-40B4-BE49-F238E27FC236}">
                <a16:creationId xmlns:a16="http://schemas.microsoft.com/office/drawing/2014/main" id="{37F53788-6C97-9A4F-D2F2-D2A556370626}"/>
              </a:ext>
            </a:extLst>
          </p:cNvPr>
          <p:cNvSpPr>
            <a:spLocks noGrp="1"/>
          </p:cNvSpPr>
          <p:nvPr>
            <p:ph idx="1"/>
          </p:nvPr>
        </p:nvSpPr>
        <p:spPr/>
        <p:txBody>
          <a:bodyPr/>
          <a:lstStyle/>
          <a:p>
            <a:endParaRPr lang="en-US" dirty="0"/>
          </a:p>
        </p:txBody>
      </p:sp>
      <p:pic>
        <p:nvPicPr>
          <p:cNvPr id="7" name="Picture 6">
            <a:extLst>
              <a:ext uri="{FF2B5EF4-FFF2-40B4-BE49-F238E27FC236}">
                <a16:creationId xmlns:a16="http://schemas.microsoft.com/office/drawing/2014/main" id="{68E9A3DE-54D1-3624-09CF-7CB00813BB00}"/>
              </a:ext>
            </a:extLst>
          </p:cNvPr>
          <p:cNvPicPr>
            <a:picLocks noChangeAspect="1"/>
          </p:cNvPicPr>
          <p:nvPr/>
        </p:nvPicPr>
        <p:blipFill>
          <a:blip r:embed="rId3"/>
          <a:stretch>
            <a:fillRect/>
          </a:stretch>
        </p:blipFill>
        <p:spPr>
          <a:xfrm>
            <a:off x="1676159" y="1081091"/>
            <a:ext cx="8636482" cy="5339501"/>
          </a:xfrm>
          <a:prstGeom prst="rect">
            <a:avLst/>
          </a:prstGeom>
        </p:spPr>
      </p:pic>
    </p:spTree>
    <p:extLst>
      <p:ext uri="{BB962C8B-B14F-4D97-AF65-F5344CB8AC3E}">
        <p14:creationId xmlns:p14="http://schemas.microsoft.com/office/powerpoint/2010/main" val="1331181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Meteorologic Model</a:t>
            </a:r>
            <a:endParaRPr lang="en-US" b="0"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effectLst/>
              </a:rPr>
              <a:t>Create new Precipitation Gages</a:t>
            </a:r>
          </a:p>
          <a:p>
            <a:pPr marL="457200" indent="-457200">
              <a:buFont typeface="+mj-lt"/>
              <a:buAutoNum type="arabicPeriod"/>
            </a:pPr>
            <a:r>
              <a:rPr lang="en-US" dirty="0">
                <a:effectLst/>
              </a:rPr>
              <a:t>Parameterize gages</a:t>
            </a:r>
          </a:p>
          <a:p>
            <a:pPr marL="457200" indent="-457200">
              <a:buFont typeface="+mj-lt"/>
              <a:buAutoNum type="arabicPeriod"/>
            </a:pPr>
            <a:r>
              <a:rPr lang="en-US" dirty="0">
                <a:effectLst/>
              </a:rPr>
              <a:t>Create a new Meteorologic Model</a:t>
            </a:r>
          </a:p>
          <a:p>
            <a:pPr marL="457200" indent="-457200">
              <a:buFont typeface="+mj-lt"/>
              <a:buAutoNum type="arabicPeriod"/>
            </a:pPr>
            <a:r>
              <a:rPr lang="en-US" sz="2800" b="1" dirty="0">
                <a:effectLst/>
              </a:rPr>
              <a:t>Select Modeling Methods</a:t>
            </a:r>
          </a:p>
          <a:p>
            <a:pPr marL="457200" indent="-457200">
              <a:buFont typeface="+mj-lt"/>
              <a:buAutoNum type="arabicPeriod"/>
            </a:pPr>
            <a:r>
              <a:rPr lang="en-US" dirty="0">
                <a:effectLst/>
              </a:rPr>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32</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1970838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543D7-9ABD-46E4-9CED-B1C6AA055214}"/>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Select Modeling Methods</a:t>
            </a:r>
          </a:p>
        </p:txBody>
      </p:sp>
      <p:sp>
        <p:nvSpPr>
          <p:cNvPr id="4" name="Slide Number Placeholder 3">
            <a:extLst>
              <a:ext uri="{FF2B5EF4-FFF2-40B4-BE49-F238E27FC236}">
                <a16:creationId xmlns:a16="http://schemas.microsoft.com/office/drawing/2014/main" id="{19B49B9B-112B-4C72-9ED6-2D4B40793145}"/>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33</a:t>
            </a:fld>
            <a:endParaRPr lang="en-US" dirty="0"/>
          </a:p>
        </p:txBody>
      </p:sp>
      <p:pic>
        <p:nvPicPr>
          <p:cNvPr id="9" name="Picture 8">
            <a:extLst>
              <a:ext uri="{FF2B5EF4-FFF2-40B4-BE49-F238E27FC236}">
                <a16:creationId xmlns:a16="http://schemas.microsoft.com/office/drawing/2014/main" id="{9E714E55-D86A-516A-C758-7E07D5D3E98F}"/>
              </a:ext>
            </a:extLst>
          </p:cNvPr>
          <p:cNvPicPr>
            <a:picLocks noChangeAspect="1"/>
          </p:cNvPicPr>
          <p:nvPr/>
        </p:nvPicPr>
        <p:blipFill>
          <a:blip r:embed="rId3"/>
          <a:stretch>
            <a:fillRect/>
          </a:stretch>
        </p:blipFill>
        <p:spPr>
          <a:xfrm>
            <a:off x="1676158" y="1081090"/>
            <a:ext cx="8636483" cy="5339501"/>
          </a:xfrm>
          <a:prstGeom prst="rect">
            <a:avLst/>
          </a:prstGeom>
        </p:spPr>
      </p:pic>
    </p:spTree>
    <p:extLst>
      <p:ext uri="{BB962C8B-B14F-4D97-AF65-F5344CB8AC3E}">
        <p14:creationId xmlns:p14="http://schemas.microsoft.com/office/powerpoint/2010/main" val="37173188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Meteorologic Model</a:t>
            </a:r>
            <a:endParaRPr lang="en-US" b="0"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dirty="0">
                <a:effectLst/>
              </a:rPr>
              <a:t>Create new Precipitation Gages</a:t>
            </a:r>
          </a:p>
          <a:p>
            <a:pPr marL="457200" indent="-457200">
              <a:buFont typeface="+mj-lt"/>
              <a:buAutoNum type="arabicPeriod"/>
            </a:pPr>
            <a:r>
              <a:rPr lang="en-US" dirty="0">
                <a:effectLst/>
              </a:rPr>
              <a:t>Parameterize gages</a:t>
            </a:r>
          </a:p>
          <a:p>
            <a:pPr marL="457200" indent="-457200">
              <a:buFont typeface="+mj-lt"/>
              <a:buAutoNum type="arabicPeriod"/>
            </a:pPr>
            <a:r>
              <a:rPr lang="en-US" dirty="0">
                <a:effectLst/>
              </a:rPr>
              <a:t>Create a new Meteorologic Model</a:t>
            </a:r>
          </a:p>
          <a:p>
            <a:pPr marL="457200" indent="-457200">
              <a:buFont typeface="+mj-lt"/>
              <a:buAutoNum type="arabicPeriod"/>
            </a:pPr>
            <a:r>
              <a:rPr lang="en-US" dirty="0">
                <a:effectLst/>
              </a:rPr>
              <a:t>Select Modeling Methods</a:t>
            </a:r>
          </a:p>
          <a:p>
            <a:pPr marL="457200" indent="-457200">
              <a:buFont typeface="+mj-lt"/>
              <a:buAutoNum type="arabicPeriod"/>
            </a:pPr>
            <a:r>
              <a:rPr lang="en-US" b="1" dirty="0">
                <a:effectLst/>
              </a:rPr>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34</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4870263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51AF8-C2C6-4A9D-A31A-F4B097DCC043}"/>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Parameterize Meteorologic Model</a:t>
            </a:r>
          </a:p>
        </p:txBody>
      </p:sp>
      <p:sp>
        <p:nvSpPr>
          <p:cNvPr id="4" name="Slide Number Placeholder 3">
            <a:extLst>
              <a:ext uri="{FF2B5EF4-FFF2-40B4-BE49-F238E27FC236}">
                <a16:creationId xmlns:a16="http://schemas.microsoft.com/office/drawing/2014/main" id="{7D018858-67CF-4674-8EFD-49593786879A}"/>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35</a:t>
            </a:fld>
            <a:endParaRPr lang="en-US" dirty="0"/>
          </a:p>
        </p:txBody>
      </p:sp>
      <p:pic>
        <p:nvPicPr>
          <p:cNvPr id="5" name="Picture 4">
            <a:extLst>
              <a:ext uri="{FF2B5EF4-FFF2-40B4-BE49-F238E27FC236}">
                <a16:creationId xmlns:a16="http://schemas.microsoft.com/office/drawing/2014/main" id="{79B2AC53-A6C3-CE9E-721C-4919812D4861}"/>
              </a:ext>
            </a:extLst>
          </p:cNvPr>
          <p:cNvPicPr>
            <a:picLocks noChangeAspect="1"/>
          </p:cNvPicPr>
          <p:nvPr/>
        </p:nvPicPr>
        <p:blipFill>
          <a:blip r:embed="rId3"/>
          <a:stretch>
            <a:fillRect/>
          </a:stretch>
        </p:blipFill>
        <p:spPr>
          <a:xfrm>
            <a:off x="1676158" y="1081088"/>
            <a:ext cx="8636483" cy="5339501"/>
          </a:xfrm>
          <a:prstGeom prst="rect">
            <a:avLst/>
          </a:prstGeom>
        </p:spPr>
      </p:pic>
    </p:spTree>
    <p:extLst>
      <p:ext uri="{BB962C8B-B14F-4D97-AF65-F5344CB8AC3E}">
        <p14:creationId xmlns:p14="http://schemas.microsoft.com/office/powerpoint/2010/main" val="21133221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Building A Meteorologic Model</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effectLst/>
              </a:rPr>
              <a:t>Create new Precipitation Gages</a:t>
            </a:r>
          </a:p>
          <a:p>
            <a:pPr marL="457200" indent="-457200">
              <a:buFont typeface="+mj-lt"/>
              <a:buAutoNum type="arabicPeriod"/>
            </a:pPr>
            <a:r>
              <a:rPr lang="en-US" dirty="0">
                <a:effectLst/>
              </a:rPr>
              <a:t>Parameterize gages</a:t>
            </a:r>
          </a:p>
          <a:p>
            <a:pPr marL="457200" indent="-457200">
              <a:buFont typeface="+mj-lt"/>
              <a:buAutoNum type="arabicPeriod"/>
            </a:pPr>
            <a:r>
              <a:rPr lang="en-US" dirty="0">
                <a:effectLst/>
              </a:rPr>
              <a:t>Create a new Meteorologic Model</a:t>
            </a:r>
          </a:p>
          <a:p>
            <a:pPr marL="457200" indent="-457200">
              <a:buFont typeface="+mj-lt"/>
              <a:buAutoNum type="arabicPeriod"/>
            </a:pPr>
            <a:r>
              <a:rPr lang="en-US" dirty="0">
                <a:effectLst/>
              </a:rPr>
              <a:t>Select Modeling Methods</a:t>
            </a:r>
          </a:p>
          <a:p>
            <a:pPr marL="457200" indent="-457200">
              <a:buFont typeface="+mj-lt"/>
              <a:buAutoNum type="arabicPeriod"/>
            </a:pPr>
            <a:r>
              <a:rPr lang="en-US" dirty="0">
                <a:effectLst/>
              </a:rPr>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36</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82845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noAutofit/>
          </a:bodyPr>
          <a:lstStyle/>
          <a:p>
            <a:r>
              <a:rPr lang="en-US" sz="4800" cap="none" dirty="0">
                <a:effectLst/>
                <a:latin typeface="Lato" panose="020F0502020204030203" pitchFamily="34" charset="0"/>
              </a:rPr>
              <a:t>Running a Simulation</a:t>
            </a:r>
            <a:endParaRPr lang="en-US" sz="4800" dirty="0">
              <a:effectLst/>
              <a:latin typeface="Lato" panose="020F0502020204030203" pitchFamily="34" charset="0"/>
            </a:endParaRPr>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37</a:t>
            </a:fld>
            <a:endParaRPr lang="en-US" dirty="0"/>
          </a:p>
        </p:txBody>
      </p:sp>
      <p:pic>
        <p:nvPicPr>
          <p:cNvPr id="1026" name="Picture 2" descr="Tom Holland, Andrew Garfield, and Tobey Maguire Recreate Spider-Man  Pointing Meme | Complex">
            <a:extLst>
              <a:ext uri="{FF2B5EF4-FFF2-40B4-BE49-F238E27FC236}">
                <a16:creationId xmlns:a16="http://schemas.microsoft.com/office/drawing/2014/main" id="{1DD5DF20-F5F7-1934-08F7-85E37D3332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7529" y="2708910"/>
            <a:ext cx="5603421" cy="313791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05B4848-FAEC-B735-744B-15E983CA466D}"/>
              </a:ext>
            </a:extLst>
          </p:cNvPr>
          <p:cNvSpPr txBox="1"/>
          <p:nvPr/>
        </p:nvSpPr>
        <p:spPr>
          <a:xfrm>
            <a:off x="6096000" y="4277868"/>
            <a:ext cx="1771650" cy="646331"/>
          </a:xfrm>
          <a:prstGeom prst="rect">
            <a:avLst/>
          </a:prstGeom>
          <a:noFill/>
        </p:spPr>
        <p:txBody>
          <a:bodyPr wrap="square" rtlCol="0">
            <a:spAutoFit/>
          </a:bodyPr>
          <a:lstStyle/>
          <a:p>
            <a:pPr algn="ctr"/>
            <a:r>
              <a:rPr lang="en-US" b="1" dirty="0">
                <a:solidFill>
                  <a:schemeClr val="tx2"/>
                </a:solidFill>
              </a:rPr>
              <a:t>Control Specifications</a:t>
            </a:r>
          </a:p>
        </p:txBody>
      </p:sp>
      <p:sp>
        <p:nvSpPr>
          <p:cNvPr id="6" name="TextBox 5">
            <a:extLst>
              <a:ext uri="{FF2B5EF4-FFF2-40B4-BE49-F238E27FC236}">
                <a16:creationId xmlns:a16="http://schemas.microsoft.com/office/drawing/2014/main" id="{398D2F1C-D675-98AC-C382-DA187995EFB9}"/>
              </a:ext>
            </a:extLst>
          </p:cNvPr>
          <p:cNvSpPr txBox="1"/>
          <p:nvPr/>
        </p:nvSpPr>
        <p:spPr>
          <a:xfrm>
            <a:off x="8046720" y="3561034"/>
            <a:ext cx="1771650" cy="369332"/>
          </a:xfrm>
          <a:prstGeom prst="rect">
            <a:avLst/>
          </a:prstGeom>
          <a:noFill/>
        </p:spPr>
        <p:txBody>
          <a:bodyPr wrap="square" rtlCol="0">
            <a:spAutoFit/>
          </a:bodyPr>
          <a:lstStyle/>
          <a:p>
            <a:pPr algn="ctr"/>
            <a:r>
              <a:rPr lang="en-US" b="1" dirty="0">
                <a:solidFill>
                  <a:schemeClr val="tx2"/>
                </a:solidFill>
              </a:rPr>
              <a:t>Basin Model</a:t>
            </a:r>
          </a:p>
        </p:txBody>
      </p:sp>
      <p:sp>
        <p:nvSpPr>
          <p:cNvPr id="7" name="TextBox 6">
            <a:extLst>
              <a:ext uri="{FF2B5EF4-FFF2-40B4-BE49-F238E27FC236}">
                <a16:creationId xmlns:a16="http://schemas.microsoft.com/office/drawing/2014/main" id="{4CAFD248-8210-9E76-637C-8F5D76EC5275}"/>
              </a:ext>
            </a:extLst>
          </p:cNvPr>
          <p:cNvSpPr txBox="1"/>
          <p:nvPr/>
        </p:nvSpPr>
        <p:spPr>
          <a:xfrm>
            <a:off x="9393316" y="4782490"/>
            <a:ext cx="1771650" cy="646331"/>
          </a:xfrm>
          <a:prstGeom prst="rect">
            <a:avLst/>
          </a:prstGeom>
          <a:noFill/>
        </p:spPr>
        <p:txBody>
          <a:bodyPr wrap="square" rtlCol="0">
            <a:spAutoFit/>
          </a:bodyPr>
          <a:lstStyle/>
          <a:p>
            <a:pPr algn="ctr"/>
            <a:r>
              <a:rPr lang="en-US" b="1" dirty="0">
                <a:solidFill>
                  <a:schemeClr val="tx2"/>
                </a:solidFill>
              </a:rPr>
              <a:t>Meteorologic Model</a:t>
            </a:r>
          </a:p>
        </p:txBody>
      </p:sp>
    </p:spTree>
    <p:extLst>
      <p:ext uri="{BB962C8B-B14F-4D97-AF65-F5344CB8AC3E}">
        <p14:creationId xmlns:p14="http://schemas.microsoft.com/office/powerpoint/2010/main" val="413039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Running a Simulation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effectLst/>
              </a:rPr>
              <a:t>Create new Control Specification</a:t>
            </a:r>
          </a:p>
          <a:p>
            <a:pPr marL="457200" indent="-457200">
              <a:buFont typeface="+mj-lt"/>
              <a:buAutoNum type="arabicPeriod"/>
            </a:pPr>
            <a:r>
              <a:rPr lang="en-US" dirty="0">
                <a:effectLst/>
              </a:rPr>
              <a:t>Create Simulation Run</a:t>
            </a:r>
          </a:p>
          <a:p>
            <a:pPr marL="457200" indent="-457200">
              <a:buFont typeface="+mj-lt"/>
              <a:buAutoNum type="arabicPeriod"/>
            </a:pPr>
            <a:r>
              <a:rPr lang="en-US" dirty="0">
                <a:effectLst/>
              </a:rPr>
              <a:t>Compute the Simulation Run</a:t>
            </a:r>
          </a:p>
          <a:p>
            <a:pPr marL="457200" indent="-457200">
              <a:buFont typeface="+mj-lt"/>
              <a:buAutoNum type="arabicPeriod"/>
            </a:pPr>
            <a:r>
              <a:rPr lang="en-US" dirty="0">
                <a:effectLst/>
              </a:rPr>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38</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2230176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Running a Simulation Steps</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b="1" dirty="0">
                <a:effectLst/>
              </a:rPr>
              <a:t>Create new Control Specification</a:t>
            </a:r>
          </a:p>
          <a:p>
            <a:pPr marL="457200" indent="-457200">
              <a:buFont typeface="+mj-lt"/>
              <a:buAutoNum type="arabicPeriod"/>
            </a:pPr>
            <a:r>
              <a:rPr lang="en-US" dirty="0">
                <a:effectLst/>
              </a:rPr>
              <a:t>Create Simulation Run</a:t>
            </a:r>
          </a:p>
          <a:p>
            <a:pPr marL="457200" indent="-457200">
              <a:buFont typeface="+mj-lt"/>
              <a:buAutoNum type="arabicPeriod"/>
            </a:pPr>
            <a:r>
              <a:rPr lang="en-US" dirty="0">
                <a:effectLst/>
              </a:rPr>
              <a:t>Compute the Simulation Run</a:t>
            </a:r>
          </a:p>
          <a:p>
            <a:pPr marL="457200" indent="-457200">
              <a:buFont typeface="+mj-lt"/>
              <a:buAutoNum type="arabicPeriod"/>
            </a:pPr>
            <a:r>
              <a:rPr lang="en-US" dirty="0">
                <a:effectLst/>
              </a:rPr>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39</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1834520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7D334-45FA-4D8A-8887-E9B1A2BABF12}"/>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Empirical Or Physical</a:t>
            </a:r>
          </a:p>
        </p:txBody>
      </p:sp>
      <p:sp>
        <p:nvSpPr>
          <p:cNvPr id="4" name="Slide Number Placeholder 3">
            <a:extLst>
              <a:ext uri="{FF2B5EF4-FFF2-40B4-BE49-F238E27FC236}">
                <a16:creationId xmlns:a16="http://schemas.microsoft.com/office/drawing/2014/main" id="{54366C51-75FC-4834-8677-44942E094C5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4</a:t>
            </a:fld>
            <a:endParaRPr lang="en-US" dirty="0"/>
          </a:p>
        </p:txBody>
      </p:sp>
      <p:pic>
        <p:nvPicPr>
          <p:cNvPr id="1026" name="Picture 2">
            <a:extLst>
              <a:ext uri="{FF2B5EF4-FFF2-40B4-BE49-F238E27FC236}">
                <a16:creationId xmlns:a16="http://schemas.microsoft.com/office/drawing/2014/main" id="{BFA6D57F-B3A0-4709-AB28-D9AE09F539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3023" y="1999465"/>
            <a:ext cx="4000499" cy="35192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A6B299E-CDE6-4553-AD52-3BD1B2EC6D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811" y="2067504"/>
            <a:ext cx="4156168" cy="33020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9F4E65D-B766-4131-B51A-EBAAB65C11DE}"/>
              </a:ext>
            </a:extLst>
          </p:cNvPr>
          <p:cNvSpPr txBox="1"/>
          <p:nvPr/>
        </p:nvSpPr>
        <p:spPr>
          <a:xfrm>
            <a:off x="571525" y="1439605"/>
            <a:ext cx="4572085" cy="461665"/>
          </a:xfrm>
          <a:prstGeom prst="rect">
            <a:avLst/>
          </a:prstGeom>
          <a:noFill/>
        </p:spPr>
        <p:txBody>
          <a:bodyPr wrap="none" rtlCol="0">
            <a:spAutoFit/>
          </a:bodyPr>
          <a:lstStyle/>
          <a:p>
            <a:r>
              <a:rPr lang="en-US" sz="2400" dirty="0">
                <a:latin typeface="Lato" panose="020F0502020204030203" pitchFamily="34" charset="0"/>
              </a:rPr>
              <a:t>SCS Curve Number Loss Method</a:t>
            </a:r>
          </a:p>
        </p:txBody>
      </p:sp>
      <p:sp>
        <p:nvSpPr>
          <p:cNvPr id="7" name="TextBox 6">
            <a:extLst>
              <a:ext uri="{FF2B5EF4-FFF2-40B4-BE49-F238E27FC236}">
                <a16:creationId xmlns:a16="http://schemas.microsoft.com/office/drawing/2014/main" id="{97F07AD1-CDB5-4250-8F12-B5373BB2E912}"/>
              </a:ext>
            </a:extLst>
          </p:cNvPr>
          <p:cNvSpPr txBox="1"/>
          <p:nvPr/>
        </p:nvSpPr>
        <p:spPr>
          <a:xfrm>
            <a:off x="6529414" y="1428610"/>
            <a:ext cx="5052986" cy="461665"/>
          </a:xfrm>
          <a:prstGeom prst="rect">
            <a:avLst/>
          </a:prstGeom>
          <a:noFill/>
        </p:spPr>
        <p:txBody>
          <a:bodyPr wrap="none" rtlCol="0">
            <a:spAutoFit/>
          </a:bodyPr>
          <a:lstStyle/>
          <a:p>
            <a:r>
              <a:rPr lang="en-US" sz="2400" dirty="0">
                <a:latin typeface="Lato" panose="020F0502020204030203" pitchFamily="34" charset="0"/>
              </a:rPr>
              <a:t>Layered Green &amp; </a:t>
            </a:r>
            <a:r>
              <a:rPr lang="en-US" sz="2400" dirty="0" err="1">
                <a:latin typeface="Lato" panose="020F0502020204030203" pitchFamily="34" charset="0"/>
              </a:rPr>
              <a:t>Ampt</a:t>
            </a:r>
            <a:r>
              <a:rPr lang="en-US" sz="2400" dirty="0">
                <a:latin typeface="Lato" panose="020F0502020204030203" pitchFamily="34" charset="0"/>
              </a:rPr>
              <a:t> Loss Method</a:t>
            </a:r>
          </a:p>
        </p:txBody>
      </p:sp>
      <p:sp>
        <p:nvSpPr>
          <p:cNvPr id="5" name="TextBox 4">
            <a:extLst>
              <a:ext uri="{FF2B5EF4-FFF2-40B4-BE49-F238E27FC236}">
                <a16:creationId xmlns:a16="http://schemas.microsoft.com/office/drawing/2014/main" id="{9E897265-72A2-4588-9C32-DDD0C9403CFD}"/>
              </a:ext>
            </a:extLst>
          </p:cNvPr>
          <p:cNvSpPr txBox="1"/>
          <p:nvPr/>
        </p:nvSpPr>
        <p:spPr>
          <a:xfrm>
            <a:off x="692811" y="5535756"/>
            <a:ext cx="11320728" cy="1077218"/>
          </a:xfrm>
          <a:prstGeom prst="rect">
            <a:avLst/>
          </a:prstGeom>
          <a:noFill/>
        </p:spPr>
        <p:txBody>
          <a:bodyPr wrap="none" rtlCol="0">
            <a:spAutoFit/>
          </a:bodyPr>
          <a:lstStyle/>
          <a:p>
            <a:r>
              <a:rPr lang="en-US" sz="3200" b="1" dirty="0">
                <a:latin typeface="Lato" panose="020F0502020204030203" pitchFamily="34" charset="0"/>
              </a:rPr>
              <a:t>Modeling Choses based on? </a:t>
            </a:r>
            <a:r>
              <a:rPr lang="en-US" sz="3200" dirty="0">
                <a:latin typeface="Lato" panose="020F0502020204030203" pitchFamily="34" charset="0"/>
              </a:rPr>
              <a:t>Data, Goals, and Time &amp;  Budget</a:t>
            </a:r>
          </a:p>
          <a:p>
            <a:r>
              <a:rPr lang="en-US" sz="3200" b="1" dirty="0">
                <a:latin typeface="Lato" panose="020F0502020204030203" pitchFamily="34" charset="0"/>
              </a:rPr>
              <a:t>Model Limitation? </a:t>
            </a:r>
            <a:r>
              <a:rPr lang="en-US" sz="3200" dirty="0">
                <a:latin typeface="Lato" panose="020F0502020204030203" pitchFamily="34" charset="0"/>
              </a:rPr>
              <a:t>Model Coupling (ET &amp; Infiltration, GW, etc.)</a:t>
            </a:r>
            <a:endParaRPr lang="en-US" sz="3200" b="1" dirty="0">
              <a:latin typeface="Lato" panose="020F0502020204030203" pitchFamily="34" charset="0"/>
            </a:endParaRPr>
          </a:p>
        </p:txBody>
      </p:sp>
    </p:spTree>
    <p:extLst>
      <p:ext uri="{BB962C8B-B14F-4D97-AF65-F5344CB8AC3E}">
        <p14:creationId xmlns:p14="http://schemas.microsoft.com/office/powerpoint/2010/main" val="3585089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88330-6C4C-416F-B5FB-A1C37CB07FB9}"/>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Create Control Specification</a:t>
            </a:r>
          </a:p>
        </p:txBody>
      </p:sp>
      <p:sp>
        <p:nvSpPr>
          <p:cNvPr id="4" name="Slide Number Placeholder 3">
            <a:extLst>
              <a:ext uri="{FF2B5EF4-FFF2-40B4-BE49-F238E27FC236}">
                <a16:creationId xmlns:a16="http://schemas.microsoft.com/office/drawing/2014/main" id="{04815A19-1E9A-4A6B-9A31-C2C24143BA60}"/>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40</a:t>
            </a:fld>
            <a:endParaRPr lang="en-US" dirty="0"/>
          </a:p>
        </p:txBody>
      </p:sp>
      <p:pic>
        <p:nvPicPr>
          <p:cNvPr id="6" name="Picture 5">
            <a:extLst>
              <a:ext uri="{FF2B5EF4-FFF2-40B4-BE49-F238E27FC236}">
                <a16:creationId xmlns:a16="http://schemas.microsoft.com/office/drawing/2014/main" id="{9B7603CF-87BD-5274-6280-F8E0D193ABCA}"/>
              </a:ext>
            </a:extLst>
          </p:cNvPr>
          <p:cNvPicPr>
            <a:picLocks noChangeAspect="1"/>
          </p:cNvPicPr>
          <p:nvPr/>
        </p:nvPicPr>
        <p:blipFill>
          <a:blip r:embed="rId3"/>
          <a:stretch>
            <a:fillRect/>
          </a:stretch>
        </p:blipFill>
        <p:spPr>
          <a:xfrm>
            <a:off x="1676157" y="1067569"/>
            <a:ext cx="8658349" cy="5353020"/>
          </a:xfrm>
          <a:prstGeom prst="rect">
            <a:avLst/>
          </a:prstGeom>
        </p:spPr>
      </p:pic>
    </p:spTree>
    <p:extLst>
      <p:ext uri="{BB962C8B-B14F-4D97-AF65-F5344CB8AC3E}">
        <p14:creationId xmlns:p14="http://schemas.microsoft.com/office/powerpoint/2010/main" val="25371292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Running a Simulation Steps</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dirty="0">
                <a:effectLst/>
              </a:rPr>
              <a:t>Create new Control Specification</a:t>
            </a:r>
          </a:p>
          <a:p>
            <a:pPr marL="457200" indent="-457200">
              <a:buFont typeface="+mj-lt"/>
              <a:buAutoNum type="arabicPeriod"/>
            </a:pPr>
            <a:r>
              <a:rPr lang="en-US" b="1" dirty="0">
                <a:effectLst/>
              </a:rPr>
              <a:t>Create Simulation Run</a:t>
            </a:r>
          </a:p>
          <a:p>
            <a:pPr marL="457200" indent="-457200">
              <a:buFont typeface="+mj-lt"/>
              <a:buAutoNum type="arabicPeriod"/>
            </a:pPr>
            <a:r>
              <a:rPr lang="en-US" dirty="0">
                <a:effectLst/>
              </a:rPr>
              <a:t>Compute the Simulation Run</a:t>
            </a:r>
          </a:p>
          <a:p>
            <a:pPr marL="457200" indent="-457200">
              <a:buFont typeface="+mj-lt"/>
              <a:buAutoNum type="arabicPeriod"/>
            </a:pPr>
            <a:r>
              <a:rPr lang="en-US" dirty="0">
                <a:effectLst/>
              </a:rPr>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41</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652174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C1FCCBE-A385-34A8-BB32-C48DBB75B035}"/>
              </a:ext>
            </a:extLst>
          </p:cNvPr>
          <p:cNvPicPr>
            <a:picLocks noChangeAspect="1"/>
          </p:cNvPicPr>
          <p:nvPr/>
        </p:nvPicPr>
        <p:blipFill>
          <a:blip r:embed="rId3"/>
          <a:stretch>
            <a:fillRect/>
          </a:stretch>
        </p:blipFill>
        <p:spPr>
          <a:xfrm>
            <a:off x="1676157" y="1067569"/>
            <a:ext cx="8658349" cy="5353020"/>
          </a:xfrm>
          <a:prstGeom prst="rect">
            <a:avLst/>
          </a:prstGeom>
        </p:spPr>
      </p:pic>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Create a Simulation Run</a:t>
            </a:r>
          </a:p>
        </p:txBody>
      </p:sp>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42</a:t>
            </a:fld>
            <a:endParaRPr lang="en-US" dirty="0"/>
          </a:p>
        </p:txBody>
      </p:sp>
      <p:pic>
        <p:nvPicPr>
          <p:cNvPr id="10" name="Picture 9">
            <a:extLst>
              <a:ext uri="{FF2B5EF4-FFF2-40B4-BE49-F238E27FC236}">
                <a16:creationId xmlns:a16="http://schemas.microsoft.com/office/drawing/2014/main" id="{29A70F4A-024F-A3D5-914D-0AC413E7D1D6}"/>
              </a:ext>
            </a:extLst>
          </p:cNvPr>
          <p:cNvPicPr>
            <a:picLocks noChangeAspect="1"/>
          </p:cNvPicPr>
          <p:nvPr/>
        </p:nvPicPr>
        <p:blipFill>
          <a:blip r:embed="rId4"/>
          <a:stretch>
            <a:fillRect/>
          </a:stretch>
        </p:blipFill>
        <p:spPr>
          <a:xfrm>
            <a:off x="9509399" y="3744886"/>
            <a:ext cx="2342857" cy="247619"/>
          </a:xfrm>
          <a:prstGeom prst="rect">
            <a:avLst/>
          </a:prstGeom>
        </p:spPr>
      </p:pic>
      <p:sp>
        <p:nvSpPr>
          <p:cNvPr id="11" name="Rectangle 10">
            <a:extLst>
              <a:ext uri="{FF2B5EF4-FFF2-40B4-BE49-F238E27FC236}">
                <a16:creationId xmlns:a16="http://schemas.microsoft.com/office/drawing/2014/main" id="{297CD7AB-CD79-1FAF-77E7-3F5E58A90B59}"/>
              </a:ext>
            </a:extLst>
          </p:cNvPr>
          <p:cNvSpPr/>
          <p:nvPr/>
        </p:nvSpPr>
        <p:spPr>
          <a:xfrm>
            <a:off x="4201878" y="1365040"/>
            <a:ext cx="1485900" cy="21717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 name="Straight Arrow Connector 12">
            <a:extLst>
              <a:ext uri="{FF2B5EF4-FFF2-40B4-BE49-F238E27FC236}">
                <a16:creationId xmlns:a16="http://schemas.microsoft.com/office/drawing/2014/main" id="{691CB92A-455C-4DCB-B319-500996778FDC}"/>
              </a:ext>
            </a:extLst>
          </p:cNvPr>
          <p:cNvCxnSpPr>
            <a:cxnSpLocks/>
          </p:cNvCxnSpPr>
          <p:nvPr/>
        </p:nvCxnSpPr>
        <p:spPr>
          <a:xfrm>
            <a:off x="5687778" y="1582210"/>
            <a:ext cx="3855258" cy="21626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14961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Running a Simulation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dirty="0">
                <a:effectLst/>
              </a:rPr>
              <a:t>Create new Control Specification</a:t>
            </a:r>
          </a:p>
          <a:p>
            <a:pPr marL="457200" indent="-457200">
              <a:buFont typeface="+mj-lt"/>
              <a:buAutoNum type="arabicPeriod"/>
            </a:pPr>
            <a:r>
              <a:rPr lang="en-US" dirty="0">
                <a:effectLst/>
              </a:rPr>
              <a:t>Create Simulation Run</a:t>
            </a:r>
          </a:p>
          <a:p>
            <a:pPr marL="457200" indent="-457200">
              <a:buFont typeface="+mj-lt"/>
              <a:buAutoNum type="arabicPeriod"/>
            </a:pPr>
            <a:r>
              <a:rPr lang="en-US" b="1" dirty="0">
                <a:effectLst/>
              </a:rPr>
              <a:t>Compute the Simulation Run</a:t>
            </a:r>
          </a:p>
          <a:p>
            <a:pPr marL="457200" indent="-457200">
              <a:buFont typeface="+mj-lt"/>
              <a:buAutoNum type="arabicPeriod"/>
            </a:pPr>
            <a:r>
              <a:rPr lang="en-US" dirty="0">
                <a:effectLst/>
              </a:rPr>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43</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41077607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Compute the Simulation</a:t>
            </a:r>
          </a:p>
        </p:txBody>
      </p:sp>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44</a:t>
            </a:fld>
            <a:endParaRPr lang="en-US" dirty="0"/>
          </a:p>
        </p:txBody>
      </p:sp>
      <p:pic>
        <p:nvPicPr>
          <p:cNvPr id="9" name="Picture 8">
            <a:extLst>
              <a:ext uri="{FF2B5EF4-FFF2-40B4-BE49-F238E27FC236}">
                <a16:creationId xmlns:a16="http://schemas.microsoft.com/office/drawing/2014/main" id="{9CFED1C2-C179-3216-00BD-08D742970540}"/>
              </a:ext>
            </a:extLst>
          </p:cNvPr>
          <p:cNvPicPr>
            <a:picLocks noChangeAspect="1"/>
          </p:cNvPicPr>
          <p:nvPr/>
        </p:nvPicPr>
        <p:blipFill>
          <a:blip r:embed="rId3"/>
          <a:stretch>
            <a:fillRect/>
          </a:stretch>
        </p:blipFill>
        <p:spPr>
          <a:xfrm>
            <a:off x="1676157" y="1067569"/>
            <a:ext cx="8658349" cy="5353020"/>
          </a:xfrm>
          <a:prstGeom prst="rect">
            <a:avLst/>
          </a:prstGeom>
        </p:spPr>
      </p:pic>
    </p:spTree>
    <p:extLst>
      <p:ext uri="{BB962C8B-B14F-4D97-AF65-F5344CB8AC3E}">
        <p14:creationId xmlns:p14="http://schemas.microsoft.com/office/powerpoint/2010/main" val="1072025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Running a Simulation Steps</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normAutofit/>
          </a:bodyPr>
          <a:lstStyle/>
          <a:p>
            <a:pPr marL="457200" indent="-457200">
              <a:buFont typeface="+mj-lt"/>
              <a:buAutoNum type="arabicPeriod"/>
            </a:pPr>
            <a:r>
              <a:rPr lang="en-US" dirty="0">
                <a:effectLst/>
              </a:rPr>
              <a:t>Create new Control Specification</a:t>
            </a:r>
          </a:p>
          <a:p>
            <a:pPr marL="457200" indent="-457200">
              <a:buFont typeface="+mj-lt"/>
              <a:buAutoNum type="arabicPeriod"/>
            </a:pPr>
            <a:r>
              <a:rPr lang="en-US" dirty="0">
                <a:effectLst/>
              </a:rPr>
              <a:t>Create Simulation Run</a:t>
            </a:r>
          </a:p>
          <a:p>
            <a:pPr marL="457200" indent="-457200">
              <a:buFont typeface="+mj-lt"/>
              <a:buAutoNum type="arabicPeriod"/>
            </a:pPr>
            <a:r>
              <a:rPr lang="en-US" dirty="0">
                <a:effectLst/>
              </a:rPr>
              <a:t>Compute the Simulation Run</a:t>
            </a:r>
          </a:p>
          <a:p>
            <a:pPr marL="457200" indent="-457200">
              <a:buFont typeface="+mj-lt"/>
              <a:buAutoNum type="arabicPeriod"/>
            </a:pPr>
            <a:r>
              <a:rPr lang="en-US" b="1" dirty="0">
                <a:effectLst/>
              </a:rPr>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45</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4115387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84155-7916-4F5A-B6B1-95DCABF92F82}"/>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View Results</a:t>
            </a:r>
          </a:p>
        </p:txBody>
      </p:sp>
      <p:sp>
        <p:nvSpPr>
          <p:cNvPr id="4" name="Slide Number Placeholder 3">
            <a:extLst>
              <a:ext uri="{FF2B5EF4-FFF2-40B4-BE49-F238E27FC236}">
                <a16:creationId xmlns:a16="http://schemas.microsoft.com/office/drawing/2014/main" id="{E237DE0E-B1C5-453B-9691-BA0559681F93}"/>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46</a:t>
            </a:fld>
            <a:endParaRPr lang="en-US" dirty="0"/>
          </a:p>
        </p:txBody>
      </p:sp>
      <p:pic>
        <p:nvPicPr>
          <p:cNvPr id="5" name="Picture 4">
            <a:extLst>
              <a:ext uri="{FF2B5EF4-FFF2-40B4-BE49-F238E27FC236}">
                <a16:creationId xmlns:a16="http://schemas.microsoft.com/office/drawing/2014/main" id="{CBEDB71A-EFA0-1326-1F32-6CE8B7BA7155}"/>
              </a:ext>
            </a:extLst>
          </p:cNvPr>
          <p:cNvPicPr>
            <a:picLocks noChangeAspect="1"/>
          </p:cNvPicPr>
          <p:nvPr/>
        </p:nvPicPr>
        <p:blipFill>
          <a:blip r:embed="rId3"/>
          <a:stretch>
            <a:fillRect/>
          </a:stretch>
        </p:blipFill>
        <p:spPr>
          <a:xfrm>
            <a:off x="1676157" y="1067569"/>
            <a:ext cx="8658349" cy="5353020"/>
          </a:xfrm>
          <a:prstGeom prst="rect">
            <a:avLst/>
          </a:prstGeom>
        </p:spPr>
      </p:pic>
    </p:spTree>
    <p:extLst>
      <p:ext uri="{BB962C8B-B14F-4D97-AF65-F5344CB8AC3E}">
        <p14:creationId xmlns:p14="http://schemas.microsoft.com/office/powerpoint/2010/main" val="11862715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cap="none" dirty="0">
                <a:effectLst/>
              </a:rPr>
              <a:t>Running a Simulation Steps</a:t>
            </a:r>
            <a:endParaRPr lang="en-US" dirty="0">
              <a:effectLst/>
            </a:endParaRP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effectLst/>
              </a:rPr>
              <a:t>Create new Control Specification</a:t>
            </a:r>
          </a:p>
          <a:p>
            <a:pPr marL="457200" indent="-457200">
              <a:buFont typeface="+mj-lt"/>
              <a:buAutoNum type="arabicPeriod"/>
            </a:pPr>
            <a:r>
              <a:rPr lang="en-US" dirty="0">
                <a:effectLst/>
              </a:rPr>
              <a:t>Create Simulation Run</a:t>
            </a:r>
          </a:p>
          <a:p>
            <a:pPr marL="457200" indent="-457200">
              <a:buFont typeface="+mj-lt"/>
              <a:buAutoNum type="arabicPeriod"/>
            </a:pPr>
            <a:r>
              <a:rPr lang="en-US" dirty="0">
                <a:effectLst/>
              </a:rPr>
              <a:t>Compute the Simulation Run</a:t>
            </a:r>
          </a:p>
          <a:p>
            <a:pPr marL="457200" indent="-457200">
              <a:buFont typeface="+mj-lt"/>
              <a:buAutoNum type="arabicPeriod"/>
            </a:pPr>
            <a:r>
              <a:rPr lang="en-US" dirty="0">
                <a:effectLst/>
              </a:rPr>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032035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noAutofit/>
          </a:bodyPr>
          <a:lstStyle/>
          <a:p>
            <a:r>
              <a:rPr lang="en-US" sz="4800" cap="none" dirty="0">
                <a:effectLst/>
                <a:latin typeface="Lato" panose="020F0502020204030203" pitchFamily="34" charset="0"/>
              </a:rPr>
              <a:t>Viewing Results in HEC-HMS</a:t>
            </a:r>
            <a:endParaRPr lang="en-US" sz="4800" dirty="0">
              <a:effectLst/>
              <a:latin typeface="Lato" panose="020F0502020204030203" pitchFamily="34" charset="0"/>
            </a:endParaRPr>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48</a:t>
            </a:fld>
            <a:endParaRPr lang="en-US" dirty="0"/>
          </a:p>
        </p:txBody>
      </p:sp>
      <p:pic>
        <p:nvPicPr>
          <p:cNvPr id="10" name="Picture 9">
            <a:extLst>
              <a:ext uri="{FF2B5EF4-FFF2-40B4-BE49-F238E27FC236}">
                <a16:creationId xmlns:a16="http://schemas.microsoft.com/office/drawing/2014/main" id="{13857BCC-1067-D3EE-9EF4-053F1223564A}"/>
              </a:ext>
            </a:extLst>
          </p:cNvPr>
          <p:cNvPicPr>
            <a:picLocks noChangeAspect="1"/>
          </p:cNvPicPr>
          <p:nvPr/>
        </p:nvPicPr>
        <p:blipFill>
          <a:blip r:embed="rId3"/>
          <a:stretch>
            <a:fillRect/>
          </a:stretch>
        </p:blipFill>
        <p:spPr>
          <a:xfrm>
            <a:off x="5234757" y="2690500"/>
            <a:ext cx="5596753" cy="3962027"/>
          </a:xfrm>
          <a:prstGeom prst="rect">
            <a:avLst/>
          </a:prstGeom>
        </p:spPr>
      </p:pic>
    </p:spTree>
    <p:extLst>
      <p:ext uri="{BB962C8B-B14F-4D97-AF65-F5344CB8AC3E}">
        <p14:creationId xmlns:p14="http://schemas.microsoft.com/office/powerpoint/2010/main" val="38810971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effectLst/>
              </a:rPr>
              <a:t>Global summary table</a:t>
            </a:r>
          </a:p>
          <a:p>
            <a:pPr marL="457200" indent="-457200">
              <a:buFont typeface="+mj-lt"/>
              <a:buAutoNum type="arabicPeriod"/>
            </a:pPr>
            <a:r>
              <a:rPr lang="en-US" dirty="0">
                <a:effectLst/>
              </a:rPr>
              <a:t>Element graph</a:t>
            </a:r>
          </a:p>
          <a:p>
            <a:pPr marL="457200" indent="-457200">
              <a:buFont typeface="+mj-lt"/>
              <a:buAutoNum type="arabicPeriod"/>
            </a:pPr>
            <a:r>
              <a:rPr lang="en-US" dirty="0">
                <a:effectLst/>
              </a:rPr>
              <a:t>Element summary table</a:t>
            </a:r>
          </a:p>
          <a:p>
            <a:pPr marL="457200" indent="-457200">
              <a:buFont typeface="+mj-lt"/>
              <a:buAutoNum type="arabicPeriod"/>
            </a:pPr>
            <a:r>
              <a:rPr lang="en-US" dirty="0">
                <a:effectLst/>
              </a:rPr>
              <a:t>Element time series</a:t>
            </a:r>
          </a:p>
          <a:p>
            <a:pPr marL="457200" indent="-457200">
              <a:buFont typeface="+mj-lt"/>
              <a:buAutoNum type="arabicPeriod"/>
            </a:pPr>
            <a:r>
              <a:rPr lang="en-US" dirty="0">
                <a:effectLst/>
              </a:rPr>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49</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781658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B92D06-DA8D-E836-D036-9D089986A995}"/>
              </a:ext>
            </a:extLst>
          </p:cNvPr>
          <p:cNvPicPr>
            <a:picLocks noChangeAspect="1"/>
          </p:cNvPicPr>
          <p:nvPr/>
        </p:nvPicPr>
        <p:blipFill>
          <a:blip r:embed="rId3"/>
          <a:stretch>
            <a:fillRect/>
          </a:stretch>
        </p:blipFill>
        <p:spPr>
          <a:xfrm>
            <a:off x="1936370" y="1278719"/>
            <a:ext cx="3245761" cy="3297199"/>
          </a:xfrm>
          <a:prstGeom prst="rect">
            <a:avLst/>
          </a:prstGeom>
        </p:spPr>
      </p:pic>
      <p:sp>
        <p:nvSpPr>
          <p:cNvPr id="2" name="Title 1"/>
          <p:cNvSpPr>
            <a:spLocks noGrp="1"/>
          </p:cNvSpPr>
          <p:nvPr>
            <p:ph type="title"/>
          </p:nvPr>
        </p:nvSpPr>
        <p:spPr/>
        <p:txBody>
          <a:bodyPr/>
          <a:lstStyle/>
          <a:p>
            <a:pPr algn="ctr"/>
            <a:r>
              <a:rPr lang="en-US" cap="none" dirty="0">
                <a:effectLst/>
              </a:rPr>
              <a:t>Subbasin-average or Gridded</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a:t>
            </a:fld>
            <a:endParaRPr lang="en-US" sz="1400" dirty="0">
              <a:solidFill>
                <a:srgbClr val="000000"/>
              </a:solidFill>
              <a:cs typeface="+mn-cs"/>
            </a:endParaRPr>
          </a:p>
        </p:txBody>
      </p:sp>
      <p:pic>
        <p:nvPicPr>
          <p:cNvPr id="10" name="Picture 9">
            <a:extLst>
              <a:ext uri="{FF2B5EF4-FFF2-40B4-BE49-F238E27FC236}">
                <a16:creationId xmlns:a16="http://schemas.microsoft.com/office/drawing/2014/main" id="{2D294CFA-205B-40A9-9FEA-54ABF759D85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283563" y="1928938"/>
            <a:ext cx="3520209" cy="3571652"/>
          </a:xfrm>
          <a:prstGeom prst="rect">
            <a:avLst/>
          </a:prstGeom>
        </p:spPr>
      </p:pic>
      <p:pic>
        <p:nvPicPr>
          <p:cNvPr id="12" name="Picture 11">
            <a:extLst>
              <a:ext uri="{FF2B5EF4-FFF2-40B4-BE49-F238E27FC236}">
                <a16:creationId xmlns:a16="http://schemas.microsoft.com/office/drawing/2014/main" id="{1B9100EC-5F3C-47A5-9D46-21F1E0727AC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948166" y="2799554"/>
            <a:ext cx="3262637" cy="3297199"/>
          </a:xfrm>
          <a:prstGeom prst="rect">
            <a:avLst/>
          </a:prstGeom>
        </p:spPr>
      </p:pic>
      <p:sp>
        <p:nvSpPr>
          <p:cNvPr id="3" name="Slide Number Placeholder 3">
            <a:extLst>
              <a:ext uri="{FF2B5EF4-FFF2-40B4-BE49-F238E27FC236}">
                <a16:creationId xmlns:a16="http://schemas.microsoft.com/office/drawing/2014/main" id="{EA312D06-9C6D-EAA4-8957-EE2B4E55985A}"/>
              </a:ext>
            </a:extLst>
          </p:cNvPr>
          <p:cNvSpPr txBox="1">
            <a:spLocks/>
          </p:cNvSpPr>
          <p:nvPr/>
        </p:nvSpPr>
        <p:spPr>
          <a:xfrm>
            <a:off x="10666411" y="6035675"/>
            <a:ext cx="753545"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fld id="{9A257827-C34C-4251-B995-96C9C233CCC8}" type="slidenum">
              <a:rPr lang="en-US" smtClean="0"/>
              <a:pPr fontAlgn="base">
                <a:spcBef>
                  <a:spcPct val="0"/>
                </a:spcBef>
                <a:spcAft>
                  <a:spcPct val="0"/>
                </a:spcAft>
                <a:defRPr/>
              </a:pPr>
              <a:t>5</a:t>
            </a:fld>
            <a:endParaRPr lang="en-US" dirty="0"/>
          </a:p>
        </p:txBody>
      </p:sp>
    </p:spTree>
    <p:extLst>
      <p:ext uri="{BB962C8B-B14F-4D97-AF65-F5344CB8AC3E}">
        <p14:creationId xmlns:p14="http://schemas.microsoft.com/office/powerpoint/2010/main" val="7325223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Result Displays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normAutofit/>
          </a:bodyPr>
          <a:lstStyle/>
          <a:p>
            <a:pPr marL="457200" indent="-457200">
              <a:buFont typeface="+mj-lt"/>
              <a:buAutoNum type="arabicPeriod"/>
            </a:pPr>
            <a:r>
              <a:rPr lang="en-US" b="1" dirty="0">
                <a:effectLst/>
              </a:rPr>
              <a:t>Global summary table</a:t>
            </a:r>
          </a:p>
          <a:p>
            <a:pPr marL="457200" indent="-457200">
              <a:buFont typeface="+mj-lt"/>
              <a:buAutoNum type="arabicPeriod"/>
            </a:pPr>
            <a:r>
              <a:rPr lang="en-US" dirty="0">
                <a:effectLst/>
              </a:rPr>
              <a:t>Element graph</a:t>
            </a:r>
          </a:p>
          <a:p>
            <a:pPr marL="457200" indent="-457200">
              <a:buFont typeface="+mj-lt"/>
              <a:buAutoNum type="arabicPeriod"/>
            </a:pPr>
            <a:r>
              <a:rPr lang="en-US" dirty="0">
                <a:effectLst/>
              </a:rPr>
              <a:t>Element summary table</a:t>
            </a:r>
          </a:p>
          <a:p>
            <a:pPr marL="457200" indent="-457200">
              <a:buFont typeface="+mj-lt"/>
              <a:buAutoNum type="arabicPeriod"/>
            </a:pPr>
            <a:r>
              <a:rPr lang="en-US" dirty="0">
                <a:effectLst/>
              </a:rPr>
              <a:t>Element time series</a:t>
            </a:r>
          </a:p>
          <a:p>
            <a:pPr marL="457200" indent="-457200">
              <a:buFont typeface="+mj-lt"/>
              <a:buAutoNum type="arabicPeriod"/>
            </a:pPr>
            <a:r>
              <a:rPr lang="en-US" dirty="0">
                <a:effectLst/>
              </a:rPr>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50</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939526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A2FFECCB-ED04-5CBD-1F0C-6FA2D25DAD64}"/>
              </a:ext>
            </a:extLst>
          </p:cNvPr>
          <p:cNvSpPr>
            <a:spLocks noGrp="1"/>
          </p:cNvSpPr>
          <p:nvPr>
            <p:ph type="sldNum" sz="quarter" idx="11"/>
          </p:nvPr>
        </p:nvSpPr>
        <p:spPr>
          <a:xfrm>
            <a:off x="10514011" y="5883275"/>
            <a:ext cx="753545" cy="365125"/>
          </a:xfrm>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51</a:t>
            </a:fld>
            <a:endParaRPr lang="en-US" sz="1000" dirty="0">
              <a:solidFill>
                <a:srgbClr val="000000">
                  <a:lumMod val="50000"/>
                  <a:lumOff val="50000"/>
                </a:srgbClr>
              </a:solidFill>
              <a:cs typeface="+mn-cs"/>
            </a:endParaRPr>
          </a:p>
        </p:txBody>
      </p:sp>
      <p:pic>
        <p:nvPicPr>
          <p:cNvPr id="4" name="Picture 3">
            <a:extLst>
              <a:ext uri="{FF2B5EF4-FFF2-40B4-BE49-F238E27FC236}">
                <a16:creationId xmlns:a16="http://schemas.microsoft.com/office/drawing/2014/main" id="{4C4E342C-DF96-3D1C-CB3C-4351A151593E}"/>
              </a:ext>
            </a:extLst>
          </p:cNvPr>
          <p:cNvPicPr>
            <a:picLocks noChangeAspect="1"/>
          </p:cNvPicPr>
          <p:nvPr/>
        </p:nvPicPr>
        <p:blipFill>
          <a:blip r:embed="rId3"/>
          <a:stretch>
            <a:fillRect/>
          </a:stretch>
        </p:blipFill>
        <p:spPr>
          <a:xfrm>
            <a:off x="1627922" y="1166172"/>
            <a:ext cx="8936155" cy="4525656"/>
          </a:xfrm>
          <a:prstGeom prst="rect">
            <a:avLst/>
          </a:prstGeom>
        </p:spPr>
      </p:pic>
    </p:spTree>
    <p:extLst>
      <p:ext uri="{BB962C8B-B14F-4D97-AF65-F5344CB8AC3E}">
        <p14:creationId xmlns:p14="http://schemas.microsoft.com/office/powerpoint/2010/main" val="2224931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Result Displays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effectLst/>
              </a:rPr>
              <a:t>Global summary table</a:t>
            </a:r>
          </a:p>
          <a:p>
            <a:pPr marL="457200" indent="-457200">
              <a:buFont typeface="+mj-lt"/>
              <a:buAutoNum type="arabicPeriod"/>
            </a:pPr>
            <a:r>
              <a:rPr lang="en-US" b="1" dirty="0">
                <a:effectLst>
                  <a:outerShdw blurRad="38100" dist="38100" dir="2700000" algn="tl">
                    <a:srgbClr val="000000">
                      <a:alpha val="43137"/>
                    </a:srgbClr>
                  </a:outerShdw>
                </a:effectLst>
              </a:rPr>
              <a:t>Element graph</a:t>
            </a:r>
          </a:p>
          <a:p>
            <a:pPr marL="457200" indent="-457200">
              <a:buFont typeface="+mj-lt"/>
              <a:buAutoNum type="arabicPeriod"/>
            </a:pPr>
            <a:r>
              <a:rPr lang="en-US" dirty="0">
                <a:effectLst/>
              </a:rPr>
              <a:t>Element summary table</a:t>
            </a:r>
          </a:p>
          <a:p>
            <a:pPr marL="457200" indent="-457200">
              <a:buFont typeface="+mj-lt"/>
              <a:buAutoNum type="arabicPeriod"/>
            </a:pPr>
            <a:r>
              <a:rPr lang="en-US" dirty="0">
                <a:effectLst/>
              </a:rPr>
              <a:t>Element time series</a:t>
            </a:r>
          </a:p>
          <a:p>
            <a:pPr marL="457200" indent="-457200">
              <a:buFont typeface="+mj-lt"/>
              <a:buAutoNum type="arabicPeriod"/>
            </a:pPr>
            <a:r>
              <a:rPr lang="en-US" dirty="0">
                <a:effectLst/>
              </a:rPr>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52</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6324705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53</a:t>
            </a:fld>
            <a:endParaRPr lang="en-US" sz="1400" dirty="0">
              <a:solidFill>
                <a:srgbClr val="000000"/>
              </a:solidFill>
              <a:cs typeface="+mn-cs"/>
            </a:endParaRPr>
          </a:p>
        </p:txBody>
      </p:sp>
      <p:sp>
        <p:nvSpPr>
          <p:cNvPr id="2" name="Slide Number Placeholder 3">
            <a:extLst>
              <a:ext uri="{FF2B5EF4-FFF2-40B4-BE49-F238E27FC236}">
                <a16:creationId xmlns:a16="http://schemas.microsoft.com/office/drawing/2014/main" id="{3505C1F6-F68C-1E5B-E94F-B0716946111B}"/>
              </a:ext>
            </a:extLst>
          </p:cNvPr>
          <p:cNvSpPr txBox="1">
            <a:spLocks/>
          </p:cNvSpPr>
          <p:nvPr/>
        </p:nvSpPr>
        <p:spPr>
          <a:xfrm>
            <a:off x="10666411" y="6035675"/>
            <a:ext cx="753545"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fld id="{0D0E9D3B-CB56-40AE-B0A9-8DA5E1AEFDB7}" type="slidenum">
              <a:rPr lang="en-US" smtClean="0">
                <a:solidFill>
                  <a:srgbClr val="000000">
                    <a:lumMod val="50000"/>
                    <a:lumOff val="50000"/>
                  </a:srgbClr>
                </a:solidFill>
              </a:rPr>
              <a:pPr fontAlgn="base">
                <a:spcBef>
                  <a:spcPct val="0"/>
                </a:spcBef>
                <a:spcAft>
                  <a:spcPct val="0"/>
                </a:spcAft>
                <a:defRPr/>
              </a:pPr>
              <a:t>53</a:t>
            </a:fld>
            <a:endParaRPr lang="en-US" dirty="0">
              <a:solidFill>
                <a:srgbClr val="000000">
                  <a:lumMod val="50000"/>
                  <a:lumOff val="50000"/>
                </a:srgbClr>
              </a:solidFill>
            </a:endParaRPr>
          </a:p>
        </p:txBody>
      </p:sp>
      <p:pic>
        <p:nvPicPr>
          <p:cNvPr id="6" name="Picture 5">
            <a:extLst>
              <a:ext uri="{FF2B5EF4-FFF2-40B4-BE49-F238E27FC236}">
                <a16:creationId xmlns:a16="http://schemas.microsoft.com/office/drawing/2014/main" id="{4CCE76B8-8E42-F484-AEC3-98D4835ACDBD}"/>
              </a:ext>
            </a:extLst>
          </p:cNvPr>
          <p:cNvPicPr>
            <a:picLocks noChangeAspect="1"/>
          </p:cNvPicPr>
          <p:nvPr/>
        </p:nvPicPr>
        <p:blipFill>
          <a:blip r:embed="rId3"/>
          <a:stretch>
            <a:fillRect/>
          </a:stretch>
        </p:blipFill>
        <p:spPr>
          <a:xfrm>
            <a:off x="2774425" y="476976"/>
            <a:ext cx="6643149" cy="5588861"/>
          </a:xfrm>
          <a:prstGeom prst="rect">
            <a:avLst/>
          </a:prstGeom>
        </p:spPr>
      </p:pic>
    </p:spTree>
    <p:extLst>
      <p:ext uri="{BB962C8B-B14F-4D97-AF65-F5344CB8AC3E}">
        <p14:creationId xmlns:p14="http://schemas.microsoft.com/office/powerpoint/2010/main" val="6339419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Result Displays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effectLst/>
              </a:rPr>
              <a:t>Global summary table</a:t>
            </a:r>
          </a:p>
          <a:p>
            <a:pPr marL="457200" indent="-457200">
              <a:buFont typeface="+mj-lt"/>
              <a:buAutoNum type="arabicPeriod"/>
            </a:pPr>
            <a:r>
              <a:rPr lang="en-US" dirty="0">
                <a:effectLst/>
              </a:rPr>
              <a:t>Element graph</a:t>
            </a:r>
          </a:p>
          <a:p>
            <a:pPr marL="457200" indent="-457200">
              <a:buFont typeface="+mj-lt"/>
              <a:buAutoNum type="arabicPeriod"/>
            </a:pPr>
            <a:r>
              <a:rPr lang="en-US" b="1" dirty="0">
                <a:effectLst/>
              </a:rPr>
              <a:t>Element summary table</a:t>
            </a:r>
          </a:p>
          <a:p>
            <a:pPr marL="457200" indent="-457200">
              <a:buFont typeface="+mj-lt"/>
              <a:buAutoNum type="arabicPeriod"/>
            </a:pPr>
            <a:r>
              <a:rPr lang="en-US" dirty="0">
                <a:effectLst/>
              </a:rPr>
              <a:t>Element time series</a:t>
            </a:r>
          </a:p>
          <a:p>
            <a:pPr marL="457200" indent="-457200">
              <a:buFont typeface="+mj-lt"/>
              <a:buAutoNum type="arabicPeriod"/>
            </a:pPr>
            <a:r>
              <a:rPr lang="en-US" dirty="0">
                <a:effectLst/>
              </a:rPr>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54</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8906577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061F69A2-26D1-D3D8-A319-384F4984CAB8}"/>
              </a:ext>
            </a:extLst>
          </p:cNvPr>
          <p:cNvSpPr>
            <a:spLocks noGrp="1"/>
          </p:cNvSpPr>
          <p:nvPr>
            <p:ph type="sldNum" sz="quarter" idx="11"/>
          </p:nvPr>
        </p:nvSpPr>
        <p:spPr>
          <a:xfrm>
            <a:off x="10514011" y="5883275"/>
            <a:ext cx="753545" cy="365125"/>
          </a:xfrm>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55</a:t>
            </a:fld>
            <a:endParaRPr lang="en-US" sz="1000" dirty="0">
              <a:solidFill>
                <a:srgbClr val="000000">
                  <a:lumMod val="50000"/>
                  <a:lumOff val="50000"/>
                </a:srgbClr>
              </a:solidFill>
              <a:cs typeface="+mn-cs"/>
            </a:endParaRPr>
          </a:p>
        </p:txBody>
      </p:sp>
      <p:pic>
        <p:nvPicPr>
          <p:cNvPr id="5" name="Picture 4">
            <a:extLst>
              <a:ext uri="{FF2B5EF4-FFF2-40B4-BE49-F238E27FC236}">
                <a16:creationId xmlns:a16="http://schemas.microsoft.com/office/drawing/2014/main" id="{6B58583A-7839-D6EF-7DF2-EC19138A78B6}"/>
              </a:ext>
            </a:extLst>
          </p:cNvPr>
          <p:cNvPicPr>
            <a:picLocks noChangeAspect="1"/>
          </p:cNvPicPr>
          <p:nvPr/>
        </p:nvPicPr>
        <p:blipFill>
          <a:blip r:embed="rId3"/>
          <a:stretch>
            <a:fillRect/>
          </a:stretch>
        </p:blipFill>
        <p:spPr>
          <a:xfrm>
            <a:off x="2300124" y="958207"/>
            <a:ext cx="7591751" cy="4925068"/>
          </a:xfrm>
          <a:prstGeom prst="rect">
            <a:avLst/>
          </a:prstGeom>
        </p:spPr>
      </p:pic>
    </p:spTree>
    <p:extLst>
      <p:ext uri="{BB962C8B-B14F-4D97-AF65-F5344CB8AC3E}">
        <p14:creationId xmlns:p14="http://schemas.microsoft.com/office/powerpoint/2010/main" val="10333622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Result Displays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normAutofit/>
          </a:bodyPr>
          <a:lstStyle/>
          <a:p>
            <a:pPr marL="457200" indent="-457200">
              <a:buFont typeface="+mj-lt"/>
              <a:buAutoNum type="arabicPeriod"/>
            </a:pPr>
            <a:r>
              <a:rPr lang="en-US" dirty="0">
                <a:effectLst/>
              </a:rPr>
              <a:t>Global summary table</a:t>
            </a:r>
          </a:p>
          <a:p>
            <a:pPr marL="457200" indent="-457200">
              <a:buFont typeface="+mj-lt"/>
              <a:buAutoNum type="arabicPeriod"/>
            </a:pPr>
            <a:r>
              <a:rPr lang="en-US" dirty="0">
                <a:effectLst/>
              </a:rPr>
              <a:t>Element graph</a:t>
            </a:r>
          </a:p>
          <a:p>
            <a:pPr marL="457200" indent="-457200">
              <a:buFont typeface="+mj-lt"/>
              <a:buAutoNum type="arabicPeriod"/>
            </a:pPr>
            <a:r>
              <a:rPr lang="en-US" dirty="0">
                <a:effectLst/>
              </a:rPr>
              <a:t>Element summary table</a:t>
            </a:r>
          </a:p>
          <a:p>
            <a:pPr marL="457200" indent="-457200">
              <a:buFont typeface="+mj-lt"/>
              <a:buAutoNum type="arabicPeriod"/>
            </a:pPr>
            <a:r>
              <a:rPr lang="en-US" b="1" dirty="0">
                <a:effectLst/>
              </a:rPr>
              <a:t>Element time series</a:t>
            </a:r>
          </a:p>
          <a:p>
            <a:pPr marL="457200" indent="-457200">
              <a:buFont typeface="+mj-lt"/>
              <a:buAutoNum type="arabicPeriod"/>
            </a:pPr>
            <a:r>
              <a:rPr lang="en-US" dirty="0">
                <a:effectLst/>
              </a:rPr>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56</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8008275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5A705D95-47A3-FA5D-5007-C65EFF8A24B2}"/>
              </a:ext>
            </a:extLst>
          </p:cNvPr>
          <p:cNvSpPr>
            <a:spLocks noGrp="1"/>
          </p:cNvSpPr>
          <p:nvPr>
            <p:ph type="sldNum" sz="quarter" idx="11"/>
          </p:nvPr>
        </p:nvSpPr>
        <p:spPr>
          <a:xfrm>
            <a:off x="10514011" y="5883275"/>
            <a:ext cx="753545" cy="365125"/>
          </a:xfrm>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57</a:t>
            </a:fld>
            <a:endParaRPr lang="en-US" sz="1000" dirty="0">
              <a:solidFill>
                <a:srgbClr val="000000">
                  <a:lumMod val="50000"/>
                  <a:lumOff val="50000"/>
                </a:srgbClr>
              </a:solidFill>
              <a:cs typeface="+mn-cs"/>
            </a:endParaRPr>
          </a:p>
        </p:txBody>
      </p:sp>
      <p:pic>
        <p:nvPicPr>
          <p:cNvPr id="4" name="Picture 3">
            <a:extLst>
              <a:ext uri="{FF2B5EF4-FFF2-40B4-BE49-F238E27FC236}">
                <a16:creationId xmlns:a16="http://schemas.microsoft.com/office/drawing/2014/main" id="{6C4B7EFD-7296-7619-C36D-3F8FE7879A68}"/>
              </a:ext>
            </a:extLst>
          </p:cNvPr>
          <p:cNvPicPr>
            <a:picLocks noChangeAspect="1"/>
          </p:cNvPicPr>
          <p:nvPr/>
        </p:nvPicPr>
        <p:blipFill>
          <a:blip r:embed="rId3"/>
          <a:stretch>
            <a:fillRect/>
          </a:stretch>
        </p:blipFill>
        <p:spPr>
          <a:xfrm>
            <a:off x="3053143" y="646789"/>
            <a:ext cx="6085714" cy="5419048"/>
          </a:xfrm>
          <a:prstGeom prst="rect">
            <a:avLst/>
          </a:prstGeom>
        </p:spPr>
      </p:pic>
    </p:spTree>
    <p:extLst>
      <p:ext uri="{BB962C8B-B14F-4D97-AF65-F5344CB8AC3E}">
        <p14:creationId xmlns:p14="http://schemas.microsoft.com/office/powerpoint/2010/main" val="38392715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Result Displays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normAutofit/>
          </a:bodyPr>
          <a:lstStyle/>
          <a:p>
            <a:pPr marL="457200" indent="-457200">
              <a:buFont typeface="+mj-lt"/>
              <a:buAutoNum type="arabicPeriod"/>
            </a:pPr>
            <a:r>
              <a:rPr lang="en-US" dirty="0">
                <a:effectLst/>
              </a:rPr>
              <a:t>Global summary table</a:t>
            </a:r>
          </a:p>
          <a:p>
            <a:pPr marL="457200" indent="-457200">
              <a:buFont typeface="+mj-lt"/>
              <a:buAutoNum type="arabicPeriod"/>
            </a:pPr>
            <a:r>
              <a:rPr lang="en-US" dirty="0">
                <a:effectLst/>
              </a:rPr>
              <a:t>Element graph</a:t>
            </a:r>
          </a:p>
          <a:p>
            <a:pPr marL="457200" indent="-457200">
              <a:buFont typeface="+mj-lt"/>
              <a:buAutoNum type="arabicPeriod"/>
            </a:pPr>
            <a:r>
              <a:rPr lang="en-US" dirty="0">
                <a:effectLst/>
              </a:rPr>
              <a:t>Element summary table</a:t>
            </a:r>
          </a:p>
          <a:p>
            <a:pPr marL="457200" indent="-457200">
              <a:buFont typeface="+mj-lt"/>
              <a:buAutoNum type="arabicPeriod"/>
            </a:pPr>
            <a:r>
              <a:rPr lang="en-US" dirty="0">
                <a:effectLst/>
              </a:rPr>
              <a:t>Element time series</a:t>
            </a:r>
          </a:p>
          <a:p>
            <a:pPr marL="457200" indent="-457200">
              <a:buFont typeface="+mj-lt"/>
              <a:buAutoNum type="arabicPeriod"/>
            </a:pPr>
            <a:r>
              <a:rPr lang="en-US" b="1" dirty="0">
                <a:effectLst/>
              </a:rPr>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58</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2665951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656952-8632-4B10-955C-57BA21CA4748}"/>
              </a:ext>
            </a:extLst>
          </p:cNvPr>
          <p:cNvSpPr>
            <a:spLocks noGrp="1"/>
          </p:cNvSpPr>
          <p:nvPr>
            <p:ph type="sldNum" sz="quarter" idx="11"/>
          </p:nvPr>
        </p:nvSpPr>
        <p:spPr/>
        <p:txBody>
          <a:bodyPr/>
          <a:lstStyle/>
          <a:p>
            <a:pPr fontAlgn="base">
              <a:spcBef>
                <a:spcPct val="0"/>
              </a:spcBef>
              <a:spcAft>
                <a:spcPct val="0"/>
              </a:spcAft>
              <a:defRPr/>
            </a:pPr>
            <a:fld id="{B694574C-E5D2-4987-ADCE-9F4F1F300184}" type="slidenum">
              <a:rPr lang="en-US">
                <a:effectLst/>
              </a:rPr>
              <a:pPr fontAlgn="base">
                <a:spcBef>
                  <a:spcPct val="0"/>
                </a:spcBef>
                <a:spcAft>
                  <a:spcPct val="0"/>
                </a:spcAft>
                <a:defRPr/>
              </a:pPr>
              <a:t>59</a:t>
            </a:fld>
            <a:endParaRPr lang="en-US" dirty="0">
              <a:effectLst/>
            </a:endParaRPr>
          </a:p>
        </p:txBody>
      </p:sp>
      <p:pic>
        <p:nvPicPr>
          <p:cNvPr id="8" name="Picture 7">
            <a:extLst>
              <a:ext uri="{FF2B5EF4-FFF2-40B4-BE49-F238E27FC236}">
                <a16:creationId xmlns:a16="http://schemas.microsoft.com/office/drawing/2014/main" id="{282AF46E-DB25-4D95-88B5-92A6370AFDB8}"/>
              </a:ext>
            </a:extLst>
          </p:cNvPr>
          <p:cNvPicPr>
            <a:picLocks noChangeAspect="1"/>
          </p:cNvPicPr>
          <p:nvPr/>
        </p:nvPicPr>
        <p:blipFill>
          <a:blip r:embed="rId3"/>
          <a:stretch>
            <a:fillRect/>
          </a:stretch>
        </p:blipFill>
        <p:spPr>
          <a:xfrm>
            <a:off x="3244295" y="331723"/>
            <a:ext cx="5703410" cy="5962657"/>
          </a:xfrm>
          <a:prstGeom prst="rect">
            <a:avLst/>
          </a:prstGeom>
        </p:spPr>
      </p:pic>
    </p:spTree>
    <p:extLst>
      <p:ext uri="{BB962C8B-B14F-4D97-AF65-F5344CB8AC3E}">
        <p14:creationId xmlns:p14="http://schemas.microsoft.com/office/powerpoint/2010/main" val="1074288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a:effectLst/>
              </a:rPr>
              <a:t>Event or Continuous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6</a:t>
            </a:fld>
            <a:endParaRPr lang="en-US" sz="1400" dirty="0">
              <a:solidFill>
                <a:srgbClr val="000000"/>
              </a:solidFill>
              <a:cs typeface="+mn-cs"/>
            </a:endParaRPr>
          </a:p>
        </p:txBody>
      </p:sp>
      <p:pic>
        <p:nvPicPr>
          <p:cNvPr id="7" name="Content Placeholder 11">
            <a:extLst>
              <a:ext uri="{FF2B5EF4-FFF2-40B4-BE49-F238E27FC236}">
                <a16:creationId xmlns:a16="http://schemas.microsoft.com/office/drawing/2014/main" id="{E4698386-D673-4854-A4D2-096C0EFE097C}"/>
              </a:ext>
            </a:extLst>
          </p:cNvPr>
          <p:cNvPicPr>
            <a:picLocks noGrp="1" noChangeAspect="1"/>
          </p:cNvPicPr>
          <p:nvPr/>
        </p:nvPicPr>
        <p:blipFill>
          <a:blip r:embed="rId3"/>
          <a:stretch>
            <a:fillRect/>
          </a:stretch>
        </p:blipFill>
        <p:spPr bwMode="auto">
          <a:xfrm>
            <a:off x="1428750" y="1323099"/>
            <a:ext cx="4556891" cy="3797409"/>
          </a:xfrm>
          <a:prstGeom prst="rect">
            <a:avLst/>
          </a:prstGeom>
          <a:noFill/>
          <a:ln w="9525">
            <a:noFill/>
            <a:miter lim="800000"/>
            <a:headEnd/>
            <a:tailEnd/>
          </a:ln>
        </p:spPr>
      </p:pic>
      <p:pic>
        <p:nvPicPr>
          <p:cNvPr id="8" name="Content Placeholder 12">
            <a:extLst>
              <a:ext uri="{FF2B5EF4-FFF2-40B4-BE49-F238E27FC236}">
                <a16:creationId xmlns:a16="http://schemas.microsoft.com/office/drawing/2014/main" id="{E859E003-B779-439A-9331-38A38DB3A11F}"/>
              </a:ext>
            </a:extLst>
          </p:cNvPr>
          <p:cNvPicPr>
            <a:picLocks noGrp="1" noChangeAspect="1"/>
          </p:cNvPicPr>
          <p:nvPr/>
        </p:nvPicPr>
        <p:blipFill>
          <a:blip r:embed="rId4"/>
          <a:stretch>
            <a:fillRect/>
          </a:stretch>
        </p:blipFill>
        <p:spPr bwMode="auto">
          <a:xfrm>
            <a:off x="6206362" y="1323099"/>
            <a:ext cx="4556891" cy="3797409"/>
          </a:xfrm>
          <a:prstGeom prst="rect">
            <a:avLst/>
          </a:prstGeom>
          <a:noFill/>
          <a:ln w="9525">
            <a:noFill/>
            <a:miter lim="800000"/>
            <a:headEnd/>
            <a:tailEnd/>
          </a:ln>
        </p:spPr>
      </p:pic>
      <p:sp>
        <p:nvSpPr>
          <p:cNvPr id="3" name="TextBox 2">
            <a:extLst>
              <a:ext uri="{FF2B5EF4-FFF2-40B4-BE49-F238E27FC236}">
                <a16:creationId xmlns:a16="http://schemas.microsoft.com/office/drawing/2014/main" id="{6BE9858F-39C5-4C0C-8CD6-D58C08DAA8BE}"/>
              </a:ext>
            </a:extLst>
          </p:cNvPr>
          <p:cNvSpPr txBox="1"/>
          <p:nvPr/>
        </p:nvSpPr>
        <p:spPr>
          <a:xfrm>
            <a:off x="6206362" y="5338113"/>
            <a:ext cx="3942105" cy="646331"/>
          </a:xfrm>
          <a:prstGeom prst="rect">
            <a:avLst/>
          </a:prstGeom>
          <a:noFill/>
        </p:spPr>
        <p:txBody>
          <a:bodyPr wrap="none" rtlCol="0">
            <a:spAutoFit/>
          </a:bodyPr>
          <a:lstStyle/>
          <a:p>
            <a:r>
              <a:rPr lang="en-US" b="1" dirty="0">
                <a:latin typeface="Lato" panose="020F0502020204030203" pitchFamily="34" charset="0"/>
              </a:rPr>
              <a:t>Limitations?</a:t>
            </a:r>
          </a:p>
          <a:p>
            <a:r>
              <a:rPr lang="en-US" dirty="0">
                <a:latin typeface="Lato" panose="020F0502020204030203" pitchFamily="34" charset="0"/>
              </a:rPr>
              <a:t>Constant &amp; time-variable parameters</a:t>
            </a:r>
          </a:p>
        </p:txBody>
      </p:sp>
      <p:sp>
        <p:nvSpPr>
          <p:cNvPr id="5" name="Slide Number Placeholder 3">
            <a:extLst>
              <a:ext uri="{FF2B5EF4-FFF2-40B4-BE49-F238E27FC236}">
                <a16:creationId xmlns:a16="http://schemas.microsoft.com/office/drawing/2014/main" id="{D4605A35-2578-2D2C-ABDC-4963E18F5A36}"/>
              </a:ext>
            </a:extLst>
          </p:cNvPr>
          <p:cNvSpPr txBox="1">
            <a:spLocks/>
          </p:cNvSpPr>
          <p:nvPr/>
        </p:nvSpPr>
        <p:spPr>
          <a:xfrm>
            <a:off x="10666411" y="6035675"/>
            <a:ext cx="753545"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fld id="{9A257827-C34C-4251-B995-96C9C233CCC8}" type="slidenum">
              <a:rPr lang="en-US" smtClean="0"/>
              <a:pPr fontAlgn="base">
                <a:spcBef>
                  <a:spcPct val="0"/>
                </a:spcBef>
                <a:spcAft>
                  <a:spcPct val="0"/>
                </a:spcAft>
                <a:defRPr/>
              </a:pPr>
              <a:t>6</a:t>
            </a:fld>
            <a:endParaRPr lang="en-US" dirty="0"/>
          </a:p>
        </p:txBody>
      </p:sp>
    </p:spTree>
    <p:extLst>
      <p:ext uri="{BB962C8B-B14F-4D97-AF65-F5344CB8AC3E}">
        <p14:creationId xmlns:p14="http://schemas.microsoft.com/office/powerpoint/2010/main" val="4319889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effectLst/>
              </a:rPr>
              <a:t>Watershed explorer </a:t>
            </a:r>
            <a:r>
              <a:rPr lang="en-US" i="1" dirty="0">
                <a:effectLst/>
              </a:rPr>
              <a:t>Results</a:t>
            </a:r>
            <a:r>
              <a:rPr lang="en-US" dirty="0">
                <a:effectLst/>
              </a:rPr>
              <a:t> tab</a:t>
            </a:r>
          </a:p>
          <a:p>
            <a:pPr marL="457200" indent="-457200">
              <a:buFont typeface="+mj-lt"/>
              <a:buAutoNum type="arabicPeriod"/>
            </a:pPr>
            <a:r>
              <a:rPr lang="en-US" dirty="0">
                <a:effectLst/>
              </a:rPr>
              <a:t>Right-click option in basin map</a:t>
            </a:r>
          </a:p>
          <a:p>
            <a:pPr marL="457200" indent="-457200">
              <a:buFont typeface="+mj-lt"/>
              <a:buAutoNum type="arabicPeriod"/>
            </a:pPr>
            <a:r>
              <a:rPr lang="en-US" dirty="0">
                <a:effectLst/>
              </a:rPr>
              <a:t>Compute toolbar</a:t>
            </a:r>
          </a:p>
          <a:p>
            <a:pPr marL="457200" indent="-457200">
              <a:buFont typeface="+mj-lt"/>
              <a:buAutoNum type="arabicPeriod"/>
            </a:pPr>
            <a:r>
              <a:rPr lang="en-US" dirty="0">
                <a:effectLst/>
              </a:rPr>
              <a:t>Results menu</a:t>
            </a:r>
          </a:p>
          <a:p>
            <a:pPr marL="457200" indent="-457200">
              <a:buFont typeface="+mj-lt"/>
              <a:buAutoNum type="arabicPeriod"/>
            </a:pPr>
            <a:r>
              <a:rPr lang="en-US" dirty="0">
                <a:effectLst/>
              </a:rPr>
              <a:t>Animation Toolbar</a:t>
            </a:r>
          </a:p>
        </p:txBody>
      </p:sp>
      <p:sp>
        <p:nvSpPr>
          <p:cNvPr id="2" name="Slide Number Placeholder 3">
            <a:extLst>
              <a:ext uri="{FF2B5EF4-FFF2-40B4-BE49-F238E27FC236}">
                <a16:creationId xmlns:a16="http://schemas.microsoft.com/office/drawing/2014/main" id="{7E10DC3E-8838-C7F9-7DEE-16B60246EAEE}"/>
              </a:ext>
            </a:extLst>
          </p:cNvPr>
          <p:cNvSpPr>
            <a:spLocks noGrp="1"/>
          </p:cNvSpPr>
          <p:nvPr>
            <p:ph type="sldNum" sz="quarter" idx="11"/>
          </p:nvPr>
        </p:nvSpPr>
        <p:spPr>
          <a:xfrm>
            <a:off x="10514011" y="5883275"/>
            <a:ext cx="753545" cy="365125"/>
          </a:xfrm>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60</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8176913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Ways to Access Results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normAutofit/>
          </a:bodyPr>
          <a:lstStyle/>
          <a:p>
            <a:pPr marL="457200" indent="-457200">
              <a:buFont typeface="+mj-lt"/>
              <a:buAutoNum type="arabicPeriod"/>
            </a:pPr>
            <a:r>
              <a:rPr lang="en-US" b="1" dirty="0">
                <a:effectLst/>
              </a:rPr>
              <a:t>Watershed explorer </a:t>
            </a:r>
            <a:r>
              <a:rPr lang="en-US" b="1" i="1" dirty="0">
                <a:effectLst/>
              </a:rPr>
              <a:t>Results</a:t>
            </a:r>
            <a:r>
              <a:rPr lang="en-US" b="1" dirty="0">
                <a:effectLst/>
              </a:rPr>
              <a:t> tab</a:t>
            </a:r>
          </a:p>
          <a:p>
            <a:pPr marL="457200" indent="-457200">
              <a:buFont typeface="+mj-lt"/>
              <a:buAutoNum type="arabicPeriod"/>
            </a:pPr>
            <a:r>
              <a:rPr lang="en-US" dirty="0">
                <a:effectLst/>
              </a:rPr>
              <a:t>Right-click option in basin map</a:t>
            </a:r>
          </a:p>
          <a:p>
            <a:pPr marL="457200" indent="-457200">
              <a:buFont typeface="+mj-lt"/>
              <a:buAutoNum type="arabicPeriod"/>
            </a:pPr>
            <a:r>
              <a:rPr lang="en-US" dirty="0">
                <a:effectLst/>
              </a:rPr>
              <a:t>Compute toolbar</a:t>
            </a:r>
          </a:p>
          <a:p>
            <a:pPr marL="457200" indent="-457200">
              <a:buFont typeface="+mj-lt"/>
              <a:buAutoNum type="arabicPeriod"/>
            </a:pPr>
            <a:r>
              <a:rPr lang="en-US" dirty="0">
                <a:effectLst/>
              </a:rPr>
              <a:t>Results menu</a:t>
            </a:r>
          </a:p>
          <a:p>
            <a:pPr marL="457200" indent="-457200">
              <a:buFont typeface="+mj-lt"/>
              <a:buAutoNum type="arabicPeriod"/>
            </a:pPr>
            <a:r>
              <a:rPr lang="en-US" dirty="0">
                <a:effectLst/>
              </a:rPr>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61</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31813588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BBA2629-47A1-48D8-AA63-4627F57AA044}"/>
              </a:ext>
            </a:extLst>
          </p:cNvPr>
          <p:cNvPicPr>
            <a:picLocks noGrp="1" noChangeAspect="1"/>
          </p:cNvPicPr>
          <p:nvPr>
            <p:ph idx="1"/>
          </p:nvPr>
        </p:nvPicPr>
        <p:blipFill>
          <a:blip r:embed="rId2"/>
          <a:stretch>
            <a:fillRect/>
          </a:stretch>
        </p:blipFill>
        <p:spPr>
          <a:xfrm>
            <a:off x="3073180" y="1270951"/>
            <a:ext cx="6045641" cy="3591214"/>
          </a:xfrm>
        </p:spPr>
      </p:pic>
      <p:sp>
        <p:nvSpPr>
          <p:cNvPr id="4" name="Slide Number Placeholder 3">
            <a:extLst>
              <a:ext uri="{FF2B5EF4-FFF2-40B4-BE49-F238E27FC236}">
                <a16:creationId xmlns:a16="http://schemas.microsoft.com/office/drawing/2014/main" id="{1FB88379-A22A-4514-9B92-8E30FFA338AE}"/>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62</a:t>
            </a:fld>
            <a:endParaRPr lang="en-US" dirty="0"/>
          </a:p>
        </p:txBody>
      </p:sp>
    </p:spTree>
    <p:extLst>
      <p:ext uri="{BB962C8B-B14F-4D97-AF65-F5344CB8AC3E}">
        <p14:creationId xmlns:p14="http://schemas.microsoft.com/office/powerpoint/2010/main" val="10674961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Ways to Access Results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normAutofit/>
          </a:bodyPr>
          <a:lstStyle/>
          <a:p>
            <a:pPr marL="457200" indent="-457200">
              <a:buFont typeface="+mj-lt"/>
              <a:buAutoNum type="arabicPeriod"/>
            </a:pPr>
            <a:r>
              <a:rPr lang="en-US" dirty="0">
                <a:effectLst/>
              </a:rPr>
              <a:t>Watershed explorer </a:t>
            </a:r>
            <a:r>
              <a:rPr lang="en-US" i="1" dirty="0">
                <a:effectLst/>
              </a:rPr>
              <a:t>Results</a:t>
            </a:r>
            <a:r>
              <a:rPr lang="en-US" dirty="0">
                <a:effectLst/>
              </a:rPr>
              <a:t> tab</a:t>
            </a:r>
          </a:p>
          <a:p>
            <a:pPr marL="457200" indent="-457200">
              <a:buFont typeface="+mj-lt"/>
              <a:buAutoNum type="arabicPeriod"/>
            </a:pPr>
            <a:r>
              <a:rPr lang="en-US" b="1" dirty="0">
                <a:effectLst/>
              </a:rPr>
              <a:t>Right-click option in basin map</a:t>
            </a:r>
          </a:p>
          <a:p>
            <a:pPr marL="457200" indent="-457200">
              <a:buFont typeface="+mj-lt"/>
              <a:buAutoNum type="arabicPeriod"/>
            </a:pPr>
            <a:r>
              <a:rPr lang="en-US" dirty="0">
                <a:effectLst/>
              </a:rPr>
              <a:t>Compute toolbar</a:t>
            </a:r>
          </a:p>
          <a:p>
            <a:pPr marL="457200" indent="-457200">
              <a:buFont typeface="+mj-lt"/>
              <a:buAutoNum type="arabicPeriod"/>
            </a:pPr>
            <a:r>
              <a:rPr lang="en-US" dirty="0">
                <a:effectLst/>
              </a:rPr>
              <a:t>Results menu</a:t>
            </a:r>
          </a:p>
          <a:p>
            <a:pPr marL="457200" indent="-457200">
              <a:buFont typeface="+mj-lt"/>
              <a:buAutoNum type="arabicPeriod"/>
            </a:pPr>
            <a:r>
              <a:rPr lang="en-US" dirty="0">
                <a:effectLst/>
              </a:rPr>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63</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8579054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49BD6A3-4A6F-4FD7-AE2F-4E72601C7EC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64</a:t>
            </a:fld>
            <a:endParaRPr lang="en-US" dirty="0"/>
          </a:p>
        </p:txBody>
      </p:sp>
      <p:pic>
        <p:nvPicPr>
          <p:cNvPr id="10" name="Picture 9">
            <a:extLst>
              <a:ext uri="{FF2B5EF4-FFF2-40B4-BE49-F238E27FC236}">
                <a16:creationId xmlns:a16="http://schemas.microsoft.com/office/drawing/2014/main" id="{3337A006-4C6F-499B-B087-5CD2893DBA5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927287" y="660880"/>
            <a:ext cx="6518569" cy="5749346"/>
          </a:xfrm>
          <a:prstGeom prst="rect">
            <a:avLst/>
          </a:prstGeom>
        </p:spPr>
      </p:pic>
    </p:spTree>
    <p:extLst>
      <p:ext uri="{BB962C8B-B14F-4D97-AF65-F5344CB8AC3E}">
        <p14:creationId xmlns:p14="http://schemas.microsoft.com/office/powerpoint/2010/main" val="17513837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Ways to Access Results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normAutofit/>
          </a:bodyPr>
          <a:lstStyle/>
          <a:p>
            <a:pPr marL="457200" indent="-457200">
              <a:buFont typeface="+mj-lt"/>
              <a:buAutoNum type="arabicPeriod"/>
            </a:pPr>
            <a:r>
              <a:rPr lang="en-US" dirty="0">
                <a:effectLst/>
              </a:rPr>
              <a:t>Watershed explorer </a:t>
            </a:r>
            <a:r>
              <a:rPr lang="en-US" i="1" dirty="0">
                <a:effectLst/>
              </a:rPr>
              <a:t>Results</a:t>
            </a:r>
            <a:r>
              <a:rPr lang="en-US" dirty="0">
                <a:effectLst/>
              </a:rPr>
              <a:t> tab</a:t>
            </a:r>
          </a:p>
          <a:p>
            <a:pPr marL="457200" indent="-457200">
              <a:buFont typeface="+mj-lt"/>
              <a:buAutoNum type="arabicPeriod"/>
            </a:pPr>
            <a:r>
              <a:rPr lang="en-US" dirty="0">
                <a:effectLst/>
              </a:rPr>
              <a:t>Right-click option in basin map</a:t>
            </a:r>
          </a:p>
          <a:p>
            <a:pPr marL="457200" indent="-457200">
              <a:buFont typeface="+mj-lt"/>
              <a:buAutoNum type="arabicPeriod"/>
            </a:pPr>
            <a:r>
              <a:rPr lang="en-US" b="1" dirty="0">
                <a:effectLst/>
              </a:rPr>
              <a:t>Compute toolbar</a:t>
            </a:r>
          </a:p>
          <a:p>
            <a:pPr marL="457200" indent="-457200">
              <a:buFont typeface="+mj-lt"/>
              <a:buAutoNum type="arabicPeriod"/>
            </a:pPr>
            <a:r>
              <a:rPr lang="en-US" dirty="0">
                <a:effectLst/>
              </a:rPr>
              <a:t>Results menu</a:t>
            </a:r>
          </a:p>
          <a:p>
            <a:pPr marL="457200" indent="-457200">
              <a:buFont typeface="+mj-lt"/>
              <a:buAutoNum type="arabicPeriod"/>
            </a:pPr>
            <a:r>
              <a:rPr lang="en-US" dirty="0">
                <a:effectLst/>
              </a:rPr>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65</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13233079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E121BBA4-8AC0-492D-81C5-25C2E9F1DC2B}"/>
              </a:ext>
            </a:extLst>
          </p:cNvPr>
          <p:cNvPicPr>
            <a:picLocks noGrp="1" noChangeAspect="1"/>
          </p:cNvPicPr>
          <p:nvPr>
            <p:ph idx="1"/>
          </p:nvPr>
        </p:nvPicPr>
        <p:blipFill>
          <a:blip r:embed="rId2"/>
          <a:stretch>
            <a:fillRect/>
          </a:stretch>
        </p:blipFill>
        <p:spPr>
          <a:xfrm>
            <a:off x="2516636" y="367646"/>
            <a:ext cx="7158728" cy="5585381"/>
          </a:xfrm>
        </p:spPr>
      </p:pic>
      <p:sp>
        <p:nvSpPr>
          <p:cNvPr id="4" name="Slide Number Placeholder 3">
            <a:extLst>
              <a:ext uri="{FF2B5EF4-FFF2-40B4-BE49-F238E27FC236}">
                <a16:creationId xmlns:a16="http://schemas.microsoft.com/office/drawing/2014/main" id="{330B18C7-9683-4023-A8D8-9C9BA922CCE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66</a:t>
            </a:fld>
            <a:endParaRPr lang="en-US" dirty="0"/>
          </a:p>
        </p:txBody>
      </p:sp>
    </p:spTree>
    <p:extLst>
      <p:ext uri="{BB962C8B-B14F-4D97-AF65-F5344CB8AC3E}">
        <p14:creationId xmlns:p14="http://schemas.microsoft.com/office/powerpoint/2010/main" val="1349535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Ways to Access Results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normAutofit/>
          </a:bodyPr>
          <a:lstStyle/>
          <a:p>
            <a:pPr marL="457200" indent="-457200">
              <a:buFont typeface="+mj-lt"/>
              <a:buAutoNum type="arabicPeriod"/>
            </a:pPr>
            <a:r>
              <a:rPr lang="en-US" dirty="0">
                <a:effectLst/>
              </a:rPr>
              <a:t>Watershed explorer </a:t>
            </a:r>
            <a:r>
              <a:rPr lang="en-US" i="1" dirty="0">
                <a:effectLst/>
              </a:rPr>
              <a:t>Results</a:t>
            </a:r>
            <a:r>
              <a:rPr lang="en-US" dirty="0">
                <a:effectLst/>
              </a:rPr>
              <a:t> tab</a:t>
            </a:r>
          </a:p>
          <a:p>
            <a:pPr marL="457200" indent="-457200">
              <a:buFont typeface="+mj-lt"/>
              <a:buAutoNum type="arabicPeriod"/>
            </a:pPr>
            <a:r>
              <a:rPr lang="en-US" dirty="0">
                <a:effectLst/>
              </a:rPr>
              <a:t>Right-click option in basin map</a:t>
            </a:r>
          </a:p>
          <a:p>
            <a:pPr marL="457200" indent="-457200">
              <a:buFont typeface="+mj-lt"/>
              <a:buAutoNum type="arabicPeriod"/>
            </a:pPr>
            <a:r>
              <a:rPr lang="en-US" dirty="0">
                <a:effectLst/>
              </a:rPr>
              <a:t>Compute toolbar</a:t>
            </a:r>
          </a:p>
          <a:p>
            <a:pPr marL="457200" indent="-457200">
              <a:buFont typeface="+mj-lt"/>
              <a:buAutoNum type="arabicPeriod"/>
            </a:pPr>
            <a:r>
              <a:rPr lang="en-US" b="1" dirty="0">
                <a:effectLst/>
              </a:rPr>
              <a:t>Results menu</a:t>
            </a:r>
          </a:p>
          <a:p>
            <a:pPr marL="457200" indent="-457200">
              <a:buFont typeface="+mj-lt"/>
              <a:buAutoNum type="arabicPeriod"/>
            </a:pPr>
            <a:r>
              <a:rPr lang="en-US" dirty="0">
                <a:effectLst/>
              </a:rPr>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67</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24212971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F131CB6-5B87-4E56-9468-99CED7E73BF6}"/>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68</a:t>
            </a:fld>
            <a:endParaRPr lang="en-US" dirty="0"/>
          </a:p>
        </p:txBody>
      </p:sp>
      <p:pic>
        <p:nvPicPr>
          <p:cNvPr id="6" name="Content Placeholder 5">
            <a:extLst>
              <a:ext uri="{FF2B5EF4-FFF2-40B4-BE49-F238E27FC236}">
                <a16:creationId xmlns:a16="http://schemas.microsoft.com/office/drawing/2014/main" id="{3EEDC82F-E74A-4062-9DAC-E2B82CAA4F58}"/>
              </a:ext>
            </a:extLst>
          </p:cNvPr>
          <p:cNvPicPr>
            <a:picLocks noGrp="1" noChangeAspect="1"/>
          </p:cNvPicPr>
          <p:nvPr>
            <p:ph idx="4294967295"/>
          </p:nvPr>
        </p:nvPicPr>
        <p:blipFill>
          <a:blip r:embed="rId2"/>
          <a:stretch>
            <a:fillRect/>
          </a:stretch>
        </p:blipFill>
        <p:spPr>
          <a:xfrm>
            <a:off x="0" y="347663"/>
            <a:ext cx="6397625" cy="5808662"/>
          </a:xfrm>
        </p:spPr>
      </p:pic>
    </p:spTree>
    <p:extLst>
      <p:ext uri="{BB962C8B-B14F-4D97-AF65-F5344CB8AC3E}">
        <p14:creationId xmlns:p14="http://schemas.microsoft.com/office/powerpoint/2010/main" val="2657877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cap="none" dirty="0">
                <a:effectLst/>
              </a:rPr>
              <a:t>Five Ways to Access Results In HMS:</a:t>
            </a:r>
            <a:endParaRPr lang="en-US" dirty="0">
              <a:effectLst/>
            </a:endParaRP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normAutofit/>
          </a:bodyPr>
          <a:lstStyle/>
          <a:p>
            <a:pPr marL="457200" indent="-457200">
              <a:buFont typeface="+mj-lt"/>
              <a:buAutoNum type="arabicPeriod"/>
            </a:pPr>
            <a:r>
              <a:rPr lang="en-US" dirty="0">
                <a:effectLst/>
              </a:rPr>
              <a:t>Watershed explorer </a:t>
            </a:r>
            <a:r>
              <a:rPr lang="en-US" i="1" dirty="0">
                <a:effectLst/>
              </a:rPr>
              <a:t>Results</a:t>
            </a:r>
            <a:r>
              <a:rPr lang="en-US" dirty="0">
                <a:effectLst/>
              </a:rPr>
              <a:t> tab</a:t>
            </a:r>
          </a:p>
          <a:p>
            <a:pPr marL="457200" indent="-457200">
              <a:buFont typeface="+mj-lt"/>
              <a:buAutoNum type="arabicPeriod"/>
            </a:pPr>
            <a:r>
              <a:rPr lang="en-US" dirty="0">
                <a:effectLst/>
              </a:rPr>
              <a:t>Right-click option in basin map</a:t>
            </a:r>
          </a:p>
          <a:p>
            <a:pPr marL="457200" indent="-457200">
              <a:buFont typeface="+mj-lt"/>
              <a:buAutoNum type="arabicPeriod"/>
            </a:pPr>
            <a:r>
              <a:rPr lang="en-US" dirty="0">
                <a:effectLst/>
              </a:rPr>
              <a:t>Compute toolbar</a:t>
            </a:r>
          </a:p>
          <a:p>
            <a:pPr marL="457200" indent="-457200">
              <a:buFont typeface="+mj-lt"/>
              <a:buAutoNum type="arabicPeriod"/>
            </a:pPr>
            <a:r>
              <a:rPr lang="en-US" dirty="0">
                <a:effectLst/>
              </a:rPr>
              <a:t>Results menu</a:t>
            </a:r>
          </a:p>
          <a:p>
            <a:pPr marL="457200" indent="-457200">
              <a:buFont typeface="+mj-lt"/>
              <a:buAutoNum type="arabicPeriod"/>
            </a:pPr>
            <a:r>
              <a:rPr lang="en-US" b="1" dirty="0">
                <a:effectLst/>
              </a:rPr>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69</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1558661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089E8-6CE5-4D80-9F01-C18605283D1A}"/>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Deterministic or Stochastic</a:t>
            </a:r>
          </a:p>
        </p:txBody>
      </p:sp>
      <p:sp>
        <p:nvSpPr>
          <p:cNvPr id="4" name="Slide Number Placeholder 3">
            <a:extLst>
              <a:ext uri="{FF2B5EF4-FFF2-40B4-BE49-F238E27FC236}">
                <a16:creationId xmlns:a16="http://schemas.microsoft.com/office/drawing/2014/main" id="{9DAA02C4-18B3-4DDF-9DF2-B182E36AB92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7</a:t>
            </a:fld>
            <a:endParaRPr lang="en-US" dirty="0"/>
          </a:p>
        </p:txBody>
      </p:sp>
      <p:pic>
        <p:nvPicPr>
          <p:cNvPr id="6" name="Picture 5">
            <a:extLst>
              <a:ext uri="{FF2B5EF4-FFF2-40B4-BE49-F238E27FC236}">
                <a16:creationId xmlns:a16="http://schemas.microsoft.com/office/drawing/2014/main" id="{965C17CF-7538-426B-9F5B-8D44024E0579}"/>
              </a:ext>
            </a:extLst>
          </p:cNvPr>
          <p:cNvPicPr>
            <a:picLocks noChangeAspect="1"/>
          </p:cNvPicPr>
          <p:nvPr/>
        </p:nvPicPr>
        <p:blipFill>
          <a:blip r:embed="rId3"/>
          <a:stretch>
            <a:fillRect/>
          </a:stretch>
        </p:blipFill>
        <p:spPr>
          <a:xfrm>
            <a:off x="1363592" y="1349734"/>
            <a:ext cx="4733932" cy="3982642"/>
          </a:xfrm>
          <a:prstGeom prst="rect">
            <a:avLst/>
          </a:prstGeom>
        </p:spPr>
      </p:pic>
      <p:pic>
        <p:nvPicPr>
          <p:cNvPr id="8" name="Picture 7">
            <a:extLst>
              <a:ext uri="{FF2B5EF4-FFF2-40B4-BE49-F238E27FC236}">
                <a16:creationId xmlns:a16="http://schemas.microsoft.com/office/drawing/2014/main" id="{4921A6BD-CC9E-48A9-A60E-FC372FA11C11}"/>
              </a:ext>
            </a:extLst>
          </p:cNvPr>
          <p:cNvPicPr>
            <a:picLocks noChangeAspect="1"/>
          </p:cNvPicPr>
          <p:nvPr/>
        </p:nvPicPr>
        <p:blipFill>
          <a:blip r:embed="rId4"/>
          <a:stretch>
            <a:fillRect/>
          </a:stretch>
        </p:blipFill>
        <p:spPr>
          <a:xfrm>
            <a:off x="6150864" y="1349734"/>
            <a:ext cx="4733932" cy="3982642"/>
          </a:xfrm>
          <a:prstGeom prst="rect">
            <a:avLst/>
          </a:prstGeom>
        </p:spPr>
      </p:pic>
      <p:sp>
        <p:nvSpPr>
          <p:cNvPr id="3" name="TextBox 2">
            <a:extLst>
              <a:ext uri="{FF2B5EF4-FFF2-40B4-BE49-F238E27FC236}">
                <a16:creationId xmlns:a16="http://schemas.microsoft.com/office/drawing/2014/main" id="{B771ECC1-4AA3-4640-8BD8-3FBD13556FA9}"/>
              </a:ext>
            </a:extLst>
          </p:cNvPr>
          <p:cNvSpPr txBox="1"/>
          <p:nvPr/>
        </p:nvSpPr>
        <p:spPr>
          <a:xfrm>
            <a:off x="6223000" y="5332376"/>
            <a:ext cx="3987800" cy="923330"/>
          </a:xfrm>
          <a:prstGeom prst="rect">
            <a:avLst/>
          </a:prstGeom>
          <a:noFill/>
        </p:spPr>
        <p:txBody>
          <a:bodyPr wrap="square" rtlCol="0">
            <a:spAutoFit/>
          </a:bodyPr>
          <a:lstStyle/>
          <a:p>
            <a:r>
              <a:rPr lang="en-US" dirty="0">
                <a:latin typeface="Lato" panose="020F0502020204030203" pitchFamily="34" charset="0"/>
              </a:rPr>
              <a:t>Monte Carlo simulation option: From a deterministic model to create  probabilistic output</a:t>
            </a:r>
          </a:p>
        </p:txBody>
      </p:sp>
    </p:spTree>
    <p:extLst>
      <p:ext uri="{BB962C8B-B14F-4D97-AF65-F5344CB8AC3E}">
        <p14:creationId xmlns:p14="http://schemas.microsoft.com/office/powerpoint/2010/main" val="424709000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0DC8FBF-85C4-4EE9-AF9D-91D176C45537}"/>
              </a:ext>
            </a:extLst>
          </p:cNvPr>
          <p:cNvPicPr>
            <a:picLocks noGrp="1" noChangeAspect="1"/>
          </p:cNvPicPr>
          <p:nvPr>
            <p:ph idx="1"/>
          </p:nvPr>
        </p:nvPicPr>
        <p:blipFill>
          <a:blip r:embed="rId3"/>
          <a:stretch>
            <a:fillRect/>
          </a:stretch>
        </p:blipFill>
        <p:spPr>
          <a:xfrm>
            <a:off x="3379748" y="443271"/>
            <a:ext cx="5432505" cy="5679438"/>
          </a:xfrm>
          <a:prstGeom prst="rect">
            <a:avLst/>
          </a:prstGeom>
        </p:spPr>
      </p:pic>
      <p:sp>
        <p:nvSpPr>
          <p:cNvPr id="4" name="Slide Number Placeholder 3">
            <a:extLst>
              <a:ext uri="{FF2B5EF4-FFF2-40B4-BE49-F238E27FC236}">
                <a16:creationId xmlns:a16="http://schemas.microsoft.com/office/drawing/2014/main" id="{E83BAD87-48FE-4C46-903A-7EFE4EC43940}"/>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70</a:t>
            </a:fld>
            <a:endParaRPr lang="en-US" dirty="0"/>
          </a:p>
        </p:txBody>
      </p:sp>
    </p:spTree>
    <p:extLst>
      <p:ext uri="{BB962C8B-B14F-4D97-AF65-F5344CB8AC3E}">
        <p14:creationId xmlns:p14="http://schemas.microsoft.com/office/powerpoint/2010/main" val="36199505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4EA-6DAD-4F6D-A070-82B586497939}"/>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Accessing the Results HEC-DSS File</a:t>
            </a:r>
          </a:p>
        </p:txBody>
      </p:sp>
      <p:sp>
        <p:nvSpPr>
          <p:cNvPr id="4" name="Slide Number Placeholder 3">
            <a:extLst>
              <a:ext uri="{FF2B5EF4-FFF2-40B4-BE49-F238E27FC236}">
                <a16:creationId xmlns:a16="http://schemas.microsoft.com/office/drawing/2014/main" id="{A391BBCF-344E-47B0-860F-0ECEA565C12D}"/>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71</a:t>
            </a:fld>
            <a:endParaRPr lang="en-US" dirty="0"/>
          </a:p>
        </p:txBody>
      </p:sp>
      <p:pic>
        <p:nvPicPr>
          <p:cNvPr id="7" name="Picture 6" descr="A red and blue curves&#10;&#10;Description automatically generated">
            <a:extLst>
              <a:ext uri="{FF2B5EF4-FFF2-40B4-BE49-F238E27FC236}">
                <a16:creationId xmlns:a16="http://schemas.microsoft.com/office/drawing/2014/main" id="{EC159349-C7F7-BFA8-972B-55DF457C87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8892" y="1771418"/>
            <a:ext cx="3334215" cy="3315163"/>
          </a:xfrm>
          <a:prstGeom prst="rect">
            <a:avLst/>
          </a:prstGeom>
        </p:spPr>
      </p:pic>
    </p:spTree>
    <p:extLst>
      <p:ext uri="{BB962C8B-B14F-4D97-AF65-F5344CB8AC3E}">
        <p14:creationId xmlns:p14="http://schemas.microsoft.com/office/powerpoint/2010/main" val="27932365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noAutofit/>
          </a:bodyPr>
          <a:lstStyle/>
          <a:p>
            <a:r>
              <a:rPr lang="en-US" sz="4800" cap="none" dirty="0">
                <a:effectLst/>
                <a:latin typeface="Lato" panose="020F0502020204030203" pitchFamily="34" charset="0"/>
              </a:rPr>
              <a:t>HEC-HMS Simulation Types</a:t>
            </a:r>
            <a:endParaRPr lang="en-US" sz="4800" dirty="0">
              <a:effectLst/>
              <a:latin typeface="Lato" panose="020F0502020204030203" pitchFamily="34" charset="0"/>
            </a:endParaRPr>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72</a:t>
            </a:fld>
            <a:endParaRPr lang="en-US" dirty="0"/>
          </a:p>
        </p:txBody>
      </p:sp>
      <p:sp>
        <p:nvSpPr>
          <p:cNvPr id="5" name="Content Placeholder 24">
            <a:extLst>
              <a:ext uri="{FF2B5EF4-FFF2-40B4-BE49-F238E27FC236}">
                <a16:creationId xmlns:a16="http://schemas.microsoft.com/office/drawing/2014/main" id="{71B64889-724A-0C4F-8B22-10952C19029B}"/>
              </a:ext>
            </a:extLst>
          </p:cNvPr>
          <p:cNvSpPr txBox="1">
            <a:spLocks/>
          </p:cNvSpPr>
          <p:nvPr/>
        </p:nvSpPr>
        <p:spPr>
          <a:xfrm>
            <a:off x="7760969" y="2895600"/>
            <a:ext cx="3779520" cy="3962400"/>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Lato" panose="020F0502020204030203"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t>Simulation Run</a:t>
            </a:r>
          </a:p>
          <a:p>
            <a:r>
              <a:rPr lang="en-US" sz="2200" dirty="0"/>
              <a:t>Optimization Trial</a:t>
            </a:r>
          </a:p>
          <a:p>
            <a:r>
              <a:rPr lang="en-US" sz="2200" dirty="0"/>
              <a:t>Forecast Alternative</a:t>
            </a:r>
          </a:p>
          <a:p>
            <a:r>
              <a:rPr lang="en-US" sz="2200" dirty="0"/>
              <a:t>Depth-Area Analysis</a:t>
            </a:r>
          </a:p>
          <a:p>
            <a:r>
              <a:rPr lang="en-US" sz="2200" dirty="0"/>
              <a:t>Uncertainty Analysis</a:t>
            </a:r>
          </a:p>
          <a:p>
            <a:r>
              <a:rPr lang="en-US" sz="2200" dirty="0"/>
              <a:t>Frequency Analysis</a:t>
            </a:r>
          </a:p>
          <a:p>
            <a:r>
              <a:rPr lang="en-US" sz="2200" dirty="0"/>
              <a:t>Ensemble Analysis</a:t>
            </a:r>
          </a:p>
        </p:txBody>
      </p:sp>
      <p:pic>
        <p:nvPicPr>
          <p:cNvPr id="11" name="Picture 10">
            <a:extLst>
              <a:ext uri="{FF2B5EF4-FFF2-40B4-BE49-F238E27FC236}">
                <a16:creationId xmlns:a16="http://schemas.microsoft.com/office/drawing/2014/main" id="{A1362471-7436-1DA4-FBC9-0EA3518A3B8E}"/>
              </a:ext>
            </a:extLst>
          </p:cNvPr>
          <p:cNvPicPr>
            <a:picLocks noChangeAspect="1"/>
          </p:cNvPicPr>
          <p:nvPr/>
        </p:nvPicPr>
        <p:blipFill>
          <a:blip r:embed="rId3"/>
          <a:stretch>
            <a:fillRect/>
          </a:stretch>
        </p:blipFill>
        <p:spPr>
          <a:xfrm>
            <a:off x="7286432" y="2999528"/>
            <a:ext cx="474538" cy="2498301"/>
          </a:xfrm>
          <a:prstGeom prst="rect">
            <a:avLst/>
          </a:prstGeom>
        </p:spPr>
      </p:pic>
    </p:spTree>
    <p:extLst>
      <p:ext uri="{BB962C8B-B14F-4D97-AF65-F5344CB8AC3E}">
        <p14:creationId xmlns:p14="http://schemas.microsoft.com/office/powerpoint/2010/main" val="37749484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800" cap="none" dirty="0">
                <a:effectLst/>
                <a:latin typeface="Lato" panose="020F0502020204030203" pitchFamily="34" charset="0"/>
              </a:rPr>
              <a:t>Simulation</a:t>
            </a:r>
            <a:r>
              <a:rPr lang="en-US" sz="4800" cap="none" dirty="0">
                <a:latin typeface="Lato" panose="020F0502020204030203" pitchFamily="34" charset="0"/>
              </a:rPr>
              <a:t> Run</a:t>
            </a:r>
          </a:p>
        </p:txBody>
      </p:sp>
      <p:sp>
        <p:nvSpPr>
          <p:cNvPr id="22" name="Text Placeholder 21">
            <a:extLst>
              <a:ext uri="{FF2B5EF4-FFF2-40B4-BE49-F238E27FC236}">
                <a16:creationId xmlns:a16="http://schemas.microsoft.com/office/drawing/2014/main" id="{A05FFE37-A477-41EA-B4C9-D92C4035A0E6}"/>
              </a:ext>
            </a:extLst>
          </p:cNvPr>
          <p:cNvSpPr>
            <a:spLocks noGrp="1"/>
          </p:cNvSpPr>
          <p:nvPr>
            <p:ph type="body" sz="quarter" idx="3"/>
          </p:nvPr>
        </p:nvSpPr>
        <p:spPr>
          <a:xfrm>
            <a:off x="946256" y="1247405"/>
            <a:ext cx="3779520" cy="666241"/>
          </a:xfrm>
        </p:spPr>
        <p:txBody>
          <a:bodyPr>
            <a:normAutofit/>
          </a:bodyPr>
          <a:lstStyle/>
          <a:p>
            <a:r>
              <a:rPr lang="en-US" sz="2800" b="1" dirty="0">
                <a:effectLst/>
                <a:latin typeface="Lato" panose="020F0502020204030203" pitchFamily="34" charset="0"/>
              </a:rPr>
              <a:t>Simulation Run</a:t>
            </a:r>
          </a:p>
        </p:txBody>
      </p:sp>
      <p:sp>
        <p:nvSpPr>
          <p:cNvPr id="25" name="Content Placeholder 24">
            <a:extLst>
              <a:ext uri="{FF2B5EF4-FFF2-40B4-BE49-F238E27FC236}">
                <a16:creationId xmlns:a16="http://schemas.microsoft.com/office/drawing/2014/main" id="{88DE435F-437D-4584-8409-437697136FD0}"/>
              </a:ext>
            </a:extLst>
          </p:cNvPr>
          <p:cNvSpPr>
            <a:spLocks noGrp="1"/>
          </p:cNvSpPr>
          <p:nvPr>
            <p:ph sz="quarter" idx="15"/>
          </p:nvPr>
        </p:nvSpPr>
        <p:spPr>
          <a:xfrm>
            <a:off x="946255" y="1998093"/>
            <a:ext cx="3779520" cy="3962400"/>
          </a:xfrm>
        </p:spPr>
        <p:txBody>
          <a:bodyPr>
            <a:normAutofit/>
          </a:bodyPr>
          <a:lstStyle/>
          <a:p>
            <a:r>
              <a:rPr lang="en-US" sz="2800" dirty="0">
                <a:effectLst/>
                <a:latin typeface="Lato" panose="020F0502020204030203" pitchFamily="34" charset="0"/>
              </a:rPr>
              <a:t>Meteorologic Model</a:t>
            </a:r>
          </a:p>
          <a:p>
            <a:r>
              <a:rPr lang="en-US" sz="2800" dirty="0">
                <a:effectLst/>
                <a:latin typeface="Lato" panose="020F0502020204030203" pitchFamily="34" charset="0"/>
              </a:rPr>
              <a:t>Basin Model</a:t>
            </a:r>
          </a:p>
          <a:p>
            <a:r>
              <a:rPr lang="en-US" sz="2800" dirty="0">
                <a:effectLst/>
                <a:latin typeface="Lato" panose="020F0502020204030203" pitchFamily="34" charset="0"/>
              </a:rPr>
              <a:t>Control Specifications</a:t>
            </a:r>
          </a:p>
        </p:txBody>
      </p:sp>
      <p:pic>
        <p:nvPicPr>
          <p:cNvPr id="36" name="Content Placeholder 35">
            <a:extLst>
              <a:ext uri="{FF2B5EF4-FFF2-40B4-BE49-F238E27FC236}">
                <a16:creationId xmlns:a16="http://schemas.microsoft.com/office/drawing/2014/main" id="{D6FC6AF6-B07C-4AD7-9C4B-09BA2A1C2E4B}"/>
              </a:ext>
            </a:extLst>
          </p:cNvPr>
          <p:cNvPicPr>
            <a:picLocks noGrp="1" noChangeAspect="1"/>
          </p:cNvPicPr>
          <p:nvPr>
            <p:ph sz="quarter" idx="16"/>
          </p:nvPr>
        </p:nvPicPr>
        <p:blipFill>
          <a:blip r:embed="rId3">
            <a:extLst>
              <a:ext uri="{28A0092B-C50C-407E-A947-70E740481C1C}">
                <a14:useLocalDpi xmlns:a14="http://schemas.microsoft.com/office/drawing/2010/main" val="0"/>
              </a:ext>
            </a:extLst>
          </a:blip>
          <a:stretch>
            <a:fillRect/>
          </a:stretch>
        </p:blipFill>
        <p:spPr>
          <a:xfrm>
            <a:off x="671935" y="1625188"/>
            <a:ext cx="274320" cy="27432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372" y="2065330"/>
            <a:ext cx="228600" cy="2286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655" y="2445613"/>
            <a:ext cx="228600" cy="228600"/>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7508" y="2791149"/>
            <a:ext cx="228600" cy="228600"/>
          </a:xfrm>
          <a:prstGeom prst="rect">
            <a:avLst/>
          </a:prstGeom>
        </p:spPr>
      </p:pic>
      <p:sp>
        <p:nvSpPr>
          <p:cNvPr id="26" name="Rectangle 25"/>
          <p:cNvSpPr/>
          <p:nvPr/>
        </p:nvSpPr>
        <p:spPr>
          <a:xfrm>
            <a:off x="4876800" y="2088456"/>
            <a:ext cx="215596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pic>
        <p:nvPicPr>
          <p:cNvPr id="43" name="Picture 42">
            <a:extLst>
              <a:ext uri="{FF2B5EF4-FFF2-40B4-BE49-F238E27FC236}">
                <a16:creationId xmlns:a16="http://schemas.microsoft.com/office/drawing/2014/main" id="{C4B8AE91-8979-4B10-AF1C-94A84E8DF68C}"/>
              </a:ext>
            </a:extLst>
          </p:cNvPr>
          <p:cNvPicPr>
            <a:picLocks noChangeAspect="1"/>
          </p:cNvPicPr>
          <p:nvPr/>
        </p:nvPicPr>
        <p:blipFill>
          <a:blip r:embed="rId7"/>
          <a:stretch>
            <a:fillRect/>
          </a:stretch>
        </p:blipFill>
        <p:spPr>
          <a:xfrm>
            <a:off x="5749290" y="1517052"/>
            <a:ext cx="4776331" cy="4018313"/>
          </a:xfrm>
          <a:prstGeom prst="rect">
            <a:avLst/>
          </a:prstGeom>
        </p:spPr>
      </p:pic>
      <p:sp>
        <p:nvSpPr>
          <p:cNvPr id="3" name="TextBox 2">
            <a:extLst>
              <a:ext uri="{FF2B5EF4-FFF2-40B4-BE49-F238E27FC236}">
                <a16:creationId xmlns:a16="http://schemas.microsoft.com/office/drawing/2014/main" id="{03D3DFE5-C004-464B-82A6-B5C41BDB28F8}"/>
              </a:ext>
            </a:extLst>
          </p:cNvPr>
          <p:cNvSpPr txBox="1"/>
          <p:nvPr/>
        </p:nvSpPr>
        <p:spPr>
          <a:xfrm>
            <a:off x="946256" y="5099883"/>
            <a:ext cx="7635424" cy="1384995"/>
          </a:xfrm>
          <a:prstGeom prst="rect">
            <a:avLst/>
          </a:prstGeom>
          <a:noFill/>
        </p:spPr>
        <p:txBody>
          <a:bodyPr wrap="none" rtlCol="0">
            <a:spAutoFit/>
          </a:bodyPr>
          <a:lstStyle/>
          <a:p>
            <a:r>
              <a:rPr lang="en-US" sz="2800" dirty="0">
                <a:latin typeface="Lato" panose="020F0502020204030203" pitchFamily="34" charset="0"/>
              </a:rPr>
              <a:t>Special Options:</a:t>
            </a:r>
          </a:p>
          <a:p>
            <a:pPr marL="342900" indent="-342900">
              <a:buAutoNum type="arabicPeriod"/>
            </a:pPr>
            <a:r>
              <a:rPr lang="en-US" sz="2800" dirty="0">
                <a:latin typeface="Lato" panose="020F0502020204030203" pitchFamily="34" charset="0"/>
              </a:rPr>
              <a:t>Precipitation or Outflow Ratio Scaling Option</a:t>
            </a:r>
          </a:p>
          <a:p>
            <a:pPr marL="342900" indent="-342900">
              <a:buAutoNum type="arabicPeriod"/>
            </a:pPr>
            <a:r>
              <a:rPr lang="en-US" sz="2800" dirty="0">
                <a:latin typeface="Lato" panose="020F0502020204030203" pitchFamily="34" charset="0"/>
              </a:rPr>
              <a:t>Save States &amp; Start States Option</a:t>
            </a:r>
          </a:p>
        </p:txBody>
      </p:sp>
      <p:sp>
        <p:nvSpPr>
          <p:cNvPr id="4" name="Slide Number Placeholder 3">
            <a:extLst>
              <a:ext uri="{FF2B5EF4-FFF2-40B4-BE49-F238E27FC236}">
                <a16:creationId xmlns:a16="http://schemas.microsoft.com/office/drawing/2014/main" id="{87B4DBF5-0B4E-32F9-4D7B-F8C7E4B46179}"/>
              </a:ext>
            </a:extLst>
          </p:cNvPr>
          <p:cNvSpPr txBox="1">
            <a:spLocks/>
          </p:cNvSpPr>
          <p:nvPr/>
        </p:nvSpPr>
        <p:spPr>
          <a:xfrm>
            <a:off x="10514011" y="5883275"/>
            <a:ext cx="75354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0D0E9D3B-CB56-40AE-B0A9-8DA5E1AEFDB7}" type="slidenum">
              <a:rPr lang="en-US" sz="1000" smtClean="0">
                <a:solidFill>
                  <a:srgbClr val="000000">
                    <a:lumMod val="50000"/>
                    <a:lumOff val="50000"/>
                  </a:srgbClr>
                </a:solidFill>
              </a:rPr>
              <a:pPr algn="r" fontAlgn="base">
                <a:spcBef>
                  <a:spcPct val="0"/>
                </a:spcBef>
                <a:spcAft>
                  <a:spcPct val="0"/>
                </a:spcAft>
                <a:defRPr/>
              </a:pPr>
              <a:t>73</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358916137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a:effectLst/>
              </a:rPr>
              <a:t>Optimization Trial</a:t>
            </a:r>
          </a:p>
        </p:txBody>
      </p:sp>
      <p:pic>
        <p:nvPicPr>
          <p:cNvPr id="10" name="Content Placeholder 4">
            <a:extLst>
              <a:ext uri="{FF2B5EF4-FFF2-40B4-BE49-F238E27FC236}">
                <a16:creationId xmlns:a16="http://schemas.microsoft.com/office/drawing/2014/main" id="{2212B1C6-9C47-4418-B719-38B08E474EC3}"/>
              </a:ext>
            </a:extLst>
          </p:cNvPr>
          <p:cNvPicPr>
            <a:picLocks noGrp="1" noChangeAspect="1"/>
          </p:cNvPicPr>
          <p:nvPr>
            <p:ph idx="1"/>
          </p:nvPr>
        </p:nvPicPr>
        <p:blipFill>
          <a:blip r:embed="rId3"/>
          <a:stretch>
            <a:fillRect/>
          </a:stretch>
        </p:blipFill>
        <p:spPr>
          <a:xfrm>
            <a:off x="550918" y="798317"/>
            <a:ext cx="3091200" cy="2215446"/>
          </a:xfrm>
          <a:prstGeom prst="rect">
            <a:avLst/>
          </a:prstGeom>
          <a:ln w="3175"/>
        </p:spPr>
      </p:pic>
      <p:sp>
        <p:nvSpPr>
          <p:cNvPr id="9"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74</a:t>
            </a:fld>
            <a:endParaRPr lang="en-US" sz="1400" dirty="0">
              <a:solidFill>
                <a:srgbClr val="000000"/>
              </a:solidFill>
              <a:cs typeface="+mn-cs"/>
            </a:endParaRPr>
          </a:p>
        </p:txBody>
      </p:sp>
      <p:pic>
        <p:nvPicPr>
          <p:cNvPr id="13" name="Picture 12">
            <a:extLst>
              <a:ext uri="{FF2B5EF4-FFF2-40B4-BE49-F238E27FC236}">
                <a16:creationId xmlns:a16="http://schemas.microsoft.com/office/drawing/2014/main" id="{BB590F1E-CB61-4520-99B9-D3A1F259B5BB}"/>
              </a:ext>
            </a:extLst>
          </p:cNvPr>
          <p:cNvPicPr>
            <a:picLocks noChangeAspect="1"/>
          </p:cNvPicPr>
          <p:nvPr/>
        </p:nvPicPr>
        <p:blipFill rotWithShape="1">
          <a:blip r:embed="rId4">
            <a:extLst>
              <a:ext uri="{28A0092B-C50C-407E-A947-70E740481C1C}">
                <a14:useLocalDpi xmlns:a14="http://schemas.microsoft.com/office/drawing/2010/main" val="0"/>
              </a:ext>
            </a:extLst>
          </a:blip>
          <a:srcRect l="4910" t="2881" r="3618" b="21513"/>
          <a:stretch/>
        </p:blipFill>
        <p:spPr>
          <a:xfrm>
            <a:off x="7752945" y="3887670"/>
            <a:ext cx="3829455" cy="2661146"/>
          </a:xfrm>
          <a:prstGeom prst="rect">
            <a:avLst/>
          </a:prstGeom>
          <a:ln w="3175">
            <a:solidFill>
              <a:schemeClr val="tx1"/>
            </a:solidFill>
          </a:ln>
        </p:spPr>
      </p:pic>
      <p:pic>
        <p:nvPicPr>
          <p:cNvPr id="14" name="Content Placeholder 12">
            <a:extLst>
              <a:ext uri="{FF2B5EF4-FFF2-40B4-BE49-F238E27FC236}">
                <a16:creationId xmlns:a16="http://schemas.microsoft.com/office/drawing/2014/main" id="{3F4CC9E0-411F-4341-BBF0-C9E17C3C9F2B}"/>
              </a:ext>
            </a:extLst>
          </p:cNvPr>
          <p:cNvPicPr>
            <a:picLocks noChangeAspect="1"/>
          </p:cNvPicPr>
          <p:nvPr/>
        </p:nvPicPr>
        <p:blipFill rotWithShape="1">
          <a:blip r:embed="rId5">
            <a:extLst>
              <a:ext uri="{28A0092B-C50C-407E-A947-70E740481C1C}">
                <a14:useLocalDpi xmlns:a14="http://schemas.microsoft.com/office/drawing/2010/main" val="0"/>
              </a:ext>
            </a:extLst>
          </a:blip>
          <a:srcRect b="8985"/>
          <a:stretch/>
        </p:blipFill>
        <p:spPr bwMode="auto">
          <a:xfrm>
            <a:off x="3841412" y="2548999"/>
            <a:ext cx="3498831" cy="2677342"/>
          </a:xfrm>
          <a:prstGeom prst="rect">
            <a:avLst/>
          </a:prstGeom>
          <a:noFill/>
          <a:ln w="3175">
            <a:solidFill>
              <a:schemeClr val="tx1"/>
            </a:solidFill>
            <a:miter lim="800000"/>
            <a:headEnd/>
            <a:tailEnd/>
          </a:ln>
        </p:spPr>
      </p:pic>
      <p:sp>
        <p:nvSpPr>
          <p:cNvPr id="3" name="TextBox 2">
            <a:extLst>
              <a:ext uri="{FF2B5EF4-FFF2-40B4-BE49-F238E27FC236}">
                <a16:creationId xmlns:a16="http://schemas.microsoft.com/office/drawing/2014/main" id="{67E5F5F7-D964-45C9-B1EA-54D9893C5912}"/>
              </a:ext>
            </a:extLst>
          </p:cNvPr>
          <p:cNvSpPr txBox="1"/>
          <p:nvPr/>
        </p:nvSpPr>
        <p:spPr>
          <a:xfrm>
            <a:off x="291571" y="4258402"/>
            <a:ext cx="5282215" cy="2308324"/>
          </a:xfrm>
          <a:prstGeom prst="rect">
            <a:avLst/>
          </a:prstGeom>
          <a:noFill/>
        </p:spPr>
        <p:txBody>
          <a:bodyPr wrap="square" rtlCol="0">
            <a:spAutoFit/>
          </a:bodyPr>
          <a:lstStyle/>
          <a:p>
            <a:r>
              <a:rPr lang="en-US" sz="2400" dirty="0">
                <a:latin typeface="Lato" panose="020F0502020204030203" pitchFamily="34" charset="0"/>
              </a:rPr>
              <a:t>Recommendations:</a:t>
            </a:r>
          </a:p>
          <a:p>
            <a:pPr marL="285750" indent="-285750">
              <a:buFont typeface="Arial" panose="020B0604020202020204" pitchFamily="34" charset="0"/>
              <a:buChar char="•"/>
            </a:pPr>
            <a:r>
              <a:rPr lang="en-US" sz="2400" dirty="0">
                <a:latin typeface="Lato" panose="020F0502020204030203" pitchFamily="34" charset="0"/>
              </a:rPr>
              <a:t>Used in the middle of </a:t>
            </a:r>
            <a:br>
              <a:rPr lang="en-US" sz="2400" dirty="0">
                <a:latin typeface="Lato" panose="020F0502020204030203" pitchFamily="34" charset="0"/>
              </a:rPr>
            </a:br>
            <a:r>
              <a:rPr lang="en-US" sz="2400" dirty="0">
                <a:latin typeface="Lato" panose="020F0502020204030203" pitchFamily="34" charset="0"/>
              </a:rPr>
              <a:t>the calibration process</a:t>
            </a:r>
          </a:p>
          <a:p>
            <a:pPr marL="285750" indent="-285750">
              <a:buFont typeface="Arial" panose="020B0604020202020204" pitchFamily="34" charset="0"/>
              <a:buChar char="•"/>
            </a:pPr>
            <a:r>
              <a:rPr lang="en-US" sz="2400" dirty="0">
                <a:latin typeface="Lato" panose="020F0502020204030203" pitchFamily="34" charset="0"/>
              </a:rPr>
              <a:t>After initial parameter estimates &amp; before manual fine tuning</a:t>
            </a:r>
          </a:p>
          <a:p>
            <a:pPr marL="285750" indent="-285750">
              <a:buFont typeface="Arial" panose="020B0604020202020204" pitchFamily="34" charset="0"/>
              <a:buChar char="•"/>
            </a:pPr>
            <a:r>
              <a:rPr lang="en-US" sz="2400" dirty="0">
                <a:latin typeface="Lato" panose="020F0502020204030203" pitchFamily="34" charset="0"/>
              </a:rPr>
              <a:t>Do not use as automatic calibration</a:t>
            </a:r>
          </a:p>
        </p:txBody>
      </p:sp>
      <p:sp>
        <p:nvSpPr>
          <p:cNvPr id="4" name="TextBox 3">
            <a:extLst>
              <a:ext uri="{FF2B5EF4-FFF2-40B4-BE49-F238E27FC236}">
                <a16:creationId xmlns:a16="http://schemas.microsoft.com/office/drawing/2014/main" id="{5A9BC22B-70BB-4078-817C-76E10DBCCF70}"/>
              </a:ext>
            </a:extLst>
          </p:cNvPr>
          <p:cNvSpPr txBox="1"/>
          <p:nvPr/>
        </p:nvSpPr>
        <p:spPr>
          <a:xfrm>
            <a:off x="4858168" y="1013488"/>
            <a:ext cx="5282215" cy="1785104"/>
          </a:xfrm>
          <a:prstGeom prst="rect">
            <a:avLst/>
          </a:prstGeom>
          <a:noFill/>
        </p:spPr>
        <p:txBody>
          <a:bodyPr wrap="none" rtlCol="0">
            <a:spAutoFit/>
          </a:bodyPr>
          <a:lstStyle/>
          <a:p>
            <a:pPr>
              <a:lnSpc>
                <a:spcPct val="90000"/>
              </a:lnSpc>
            </a:pPr>
            <a:r>
              <a:rPr lang="en-US" sz="2000" dirty="0">
                <a:latin typeface="Lato" panose="020F0502020204030203" pitchFamily="34" charset="0"/>
              </a:rPr>
              <a:t>Good estimates for some parameters such as:</a:t>
            </a:r>
          </a:p>
          <a:p>
            <a:pPr marL="285750" indent="-285750">
              <a:lnSpc>
                <a:spcPct val="90000"/>
              </a:lnSpc>
              <a:buFont typeface="Arial" panose="020B0604020202020204" pitchFamily="34" charset="0"/>
              <a:buChar char="•"/>
            </a:pPr>
            <a:r>
              <a:rPr lang="en-US" sz="2000" dirty="0">
                <a:latin typeface="Lato" panose="020F0502020204030203" pitchFamily="34" charset="0"/>
              </a:rPr>
              <a:t>Infiltration parameters or initial conditions,</a:t>
            </a:r>
          </a:p>
          <a:p>
            <a:pPr marL="285750" indent="-285750">
              <a:lnSpc>
                <a:spcPct val="90000"/>
              </a:lnSpc>
              <a:buFont typeface="Arial" panose="020B0604020202020204" pitchFamily="34" charset="0"/>
              <a:buChar char="•"/>
            </a:pPr>
            <a:r>
              <a:rPr lang="en-US" sz="2000" dirty="0">
                <a:latin typeface="Lato" panose="020F0502020204030203" pitchFamily="34" charset="0"/>
              </a:rPr>
              <a:t>Unit hydrograph parameters,</a:t>
            </a:r>
          </a:p>
          <a:p>
            <a:pPr marL="285750" indent="-285750">
              <a:lnSpc>
                <a:spcPct val="90000"/>
              </a:lnSpc>
              <a:buFont typeface="Arial" panose="020B0604020202020204" pitchFamily="34" charset="0"/>
              <a:buChar char="•"/>
            </a:pPr>
            <a:r>
              <a:rPr lang="en-US" sz="2000" dirty="0">
                <a:latin typeface="Lato" panose="020F0502020204030203" pitchFamily="34" charset="0"/>
              </a:rPr>
              <a:t>Baseflow parameters or initial conditions,</a:t>
            </a:r>
          </a:p>
          <a:p>
            <a:pPr marL="285750" indent="-285750">
              <a:lnSpc>
                <a:spcPct val="90000"/>
              </a:lnSpc>
              <a:buFont typeface="Arial" panose="020B0604020202020204" pitchFamily="34" charset="0"/>
              <a:buChar char="•"/>
            </a:pPr>
            <a:r>
              <a:rPr lang="en-US" sz="2000" dirty="0">
                <a:latin typeface="Lato" panose="020F0502020204030203" pitchFamily="34" charset="0"/>
              </a:rPr>
              <a:t>Channel routing parameters.</a:t>
            </a:r>
          </a:p>
          <a:p>
            <a:endParaRPr lang="en-US" sz="2000" dirty="0">
              <a:latin typeface="Lato" panose="020F0502020204030203" pitchFamily="34" charset="0"/>
            </a:endParaRPr>
          </a:p>
        </p:txBody>
      </p:sp>
    </p:spTree>
    <p:extLst>
      <p:ext uri="{BB962C8B-B14F-4D97-AF65-F5344CB8AC3E}">
        <p14:creationId xmlns:p14="http://schemas.microsoft.com/office/powerpoint/2010/main" val="42774896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cap="none" dirty="0">
                <a:effectLst/>
              </a:rPr>
              <a:t>Forecast Alternative</a:t>
            </a:r>
            <a:endParaRPr lang="en-US" cap="none" dirty="0"/>
          </a:p>
        </p:txBody>
      </p:sp>
      <p:sp>
        <p:nvSpPr>
          <p:cNvPr id="21511" name="Slide Number Placeholder 6"/>
          <p:cNvSpPr>
            <a:spLocks noGrp="1"/>
          </p:cNvSpPr>
          <p:nvPr>
            <p:ph type="sldNum" sz="quarter" idx="11"/>
          </p:nvPr>
        </p:nvSpPr>
        <p:spPr>
          <a:prstGeom prst="rect">
            <a:avLst/>
          </a:prstGeom>
        </p:spPr>
        <p:txBody>
          <a:bodyPr/>
          <a:lstStyle/>
          <a:p>
            <a:pPr fontAlgn="base">
              <a:spcBef>
                <a:spcPct val="0"/>
              </a:spcBef>
              <a:spcAft>
                <a:spcPct val="0"/>
              </a:spcAft>
              <a:defRPr/>
            </a:pPr>
            <a:fld id="{8877C9FF-B660-42E6-A9B6-46784EDE7700}" type="slidenum">
              <a:rPr lang="en-US" sz="1400">
                <a:solidFill>
                  <a:prstClr val="black"/>
                </a:solidFill>
                <a:cs typeface="+mn-cs"/>
              </a:rPr>
              <a:pPr fontAlgn="base">
                <a:spcBef>
                  <a:spcPct val="0"/>
                </a:spcBef>
                <a:spcAft>
                  <a:spcPct val="0"/>
                </a:spcAft>
                <a:defRPr/>
              </a:pPr>
              <a:t>75</a:t>
            </a:fld>
            <a:endParaRPr lang="en-US" sz="1400" dirty="0">
              <a:solidFill>
                <a:prstClr val="black"/>
              </a:solidFill>
              <a:cs typeface="+mn-cs"/>
            </a:endParaRPr>
          </a:p>
        </p:txBody>
      </p:sp>
      <p:pic>
        <p:nvPicPr>
          <p:cNvPr id="3" name="Picture 2">
            <a:extLst>
              <a:ext uri="{FF2B5EF4-FFF2-40B4-BE49-F238E27FC236}">
                <a16:creationId xmlns:a16="http://schemas.microsoft.com/office/drawing/2014/main" id="{07A98179-41BD-45F7-BEF9-CB20AFFFA871}"/>
              </a:ext>
            </a:extLst>
          </p:cNvPr>
          <p:cNvPicPr>
            <a:picLocks noChangeAspect="1"/>
          </p:cNvPicPr>
          <p:nvPr/>
        </p:nvPicPr>
        <p:blipFill>
          <a:blip r:embed="rId3"/>
          <a:stretch>
            <a:fillRect/>
          </a:stretch>
        </p:blipFill>
        <p:spPr>
          <a:xfrm>
            <a:off x="6079766" y="2323877"/>
            <a:ext cx="4877794" cy="4103672"/>
          </a:xfrm>
          <a:prstGeom prst="rect">
            <a:avLst/>
          </a:prstGeom>
        </p:spPr>
      </p:pic>
      <p:pic>
        <p:nvPicPr>
          <p:cNvPr id="6" name="Picture 5">
            <a:extLst>
              <a:ext uri="{FF2B5EF4-FFF2-40B4-BE49-F238E27FC236}">
                <a16:creationId xmlns:a16="http://schemas.microsoft.com/office/drawing/2014/main" id="{7A7D4AD9-C04D-4DDA-BCC3-2C6B96040056}"/>
              </a:ext>
            </a:extLst>
          </p:cNvPr>
          <p:cNvPicPr>
            <a:picLocks noChangeAspect="1"/>
          </p:cNvPicPr>
          <p:nvPr/>
        </p:nvPicPr>
        <p:blipFill>
          <a:blip r:embed="rId4"/>
          <a:stretch>
            <a:fillRect/>
          </a:stretch>
        </p:blipFill>
        <p:spPr>
          <a:xfrm>
            <a:off x="1234440" y="1330471"/>
            <a:ext cx="4785360" cy="3551096"/>
          </a:xfrm>
          <a:prstGeom prst="rect">
            <a:avLst/>
          </a:prstGeom>
        </p:spPr>
      </p:pic>
      <p:sp>
        <p:nvSpPr>
          <p:cNvPr id="2" name="Slide Number Placeholder 3">
            <a:extLst>
              <a:ext uri="{FF2B5EF4-FFF2-40B4-BE49-F238E27FC236}">
                <a16:creationId xmlns:a16="http://schemas.microsoft.com/office/drawing/2014/main" id="{C12373D3-E65F-1480-C478-818D10120363}"/>
              </a:ext>
            </a:extLst>
          </p:cNvPr>
          <p:cNvSpPr txBox="1">
            <a:spLocks/>
          </p:cNvSpPr>
          <p:nvPr/>
        </p:nvSpPr>
        <p:spPr>
          <a:xfrm>
            <a:off x="10666411" y="6035675"/>
            <a:ext cx="753545"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fld id="{9A257827-C34C-4251-B995-96C9C233CCC8}" type="slidenum">
              <a:rPr lang="en-US" smtClean="0"/>
              <a:pPr fontAlgn="base">
                <a:spcBef>
                  <a:spcPct val="0"/>
                </a:spcBef>
                <a:spcAft>
                  <a:spcPct val="0"/>
                </a:spcAft>
                <a:defRPr/>
              </a:pPr>
              <a:t>75</a:t>
            </a:fld>
            <a:endParaRPr lang="en-US" dirty="0"/>
          </a:p>
        </p:txBody>
      </p:sp>
    </p:spTree>
    <p:extLst>
      <p:ext uri="{BB962C8B-B14F-4D97-AF65-F5344CB8AC3E}">
        <p14:creationId xmlns:p14="http://schemas.microsoft.com/office/powerpoint/2010/main" val="646628221"/>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a:effectLst/>
              </a:rPr>
              <a:t>Depth-Area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76</a:t>
            </a:fld>
            <a:endParaRPr lang="en-US" sz="1400" dirty="0">
              <a:solidFill>
                <a:srgbClr val="000000"/>
              </a:solidFill>
              <a:cs typeface="+mn-cs"/>
            </a:endParaRPr>
          </a:p>
        </p:txBody>
      </p:sp>
      <p:pic>
        <p:nvPicPr>
          <p:cNvPr id="15" name="Picture 14">
            <a:extLst>
              <a:ext uri="{FF2B5EF4-FFF2-40B4-BE49-F238E27FC236}">
                <a16:creationId xmlns:a16="http://schemas.microsoft.com/office/drawing/2014/main" id="{D93B3C92-4141-4EFD-A03C-6236D7BE5CD7}"/>
              </a:ext>
            </a:extLst>
          </p:cNvPr>
          <p:cNvPicPr>
            <a:picLocks noChangeAspect="1"/>
          </p:cNvPicPr>
          <p:nvPr/>
        </p:nvPicPr>
        <p:blipFill>
          <a:blip r:embed="rId3"/>
          <a:stretch>
            <a:fillRect/>
          </a:stretch>
        </p:blipFill>
        <p:spPr>
          <a:xfrm>
            <a:off x="6019801" y="3550466"/>
            <a:ext cx="4329138" cy="2806239"/>
          </a:xfrm>
          <a:prstGeom prst="rect">
            <a:avLst/>
          </a:prstGeom>
        </p:spPr>
      </p:pic>
      <p:pic>
        <p:nvPicPr>
          <p:cNvPr id="17" name="Picture 16">
            <a:extLst>
              <a:ext uri="{FF2B5EF4-FFF2-40B4-BE49-F238E27FC236}">
                <a16:creationId xmlns:a16="http://schemas.microsoft.com/office/drawing/2014/main" id="{C2F9B71E-06D9-4FE3-BBA6-72BA32DD883D}"/>
              </a:ext>
            </a:extLst>
          </p:cNvPr>
          <p:cNvPicPr>
            <a:picLocks noChangeAspect="1"/>
          </p:cNvPicPr>
          <p:nvPr/>
        </p:nvPicPr>
        <p:blipFill>
          <a:blip r:embed="rId4"/>
          <a:stretch>
            <a:fillRect/>
          </a:stretch>
        </p:blipFill>
        <p:spPr>
          <a:xfrm>
            <a:off x="2503170" y="1193918"/>
            <a:ext cx="3017520" cy="5162787"/>
          </a:xfrm>
          <a:prstGeom prst="rect">
            <a:avLst/>
          </a:prstGeom>
        </p:spPr>
      </p:pic>
      <p:pic>
        <p:nvPicPr>
          <p:cNvPr id="5" name="Picture 4">
            <a:extLst>
              <a:ext uri="{FF2B5EF4-FFF2-40B4-BE49-F238E27FC236}">
                <a16:creationId xmlns:a16="http://schemas.microsoft.com/office/drawing/2014/main" id="{6D46D3CA-6489-4FDA-A88C-6E38C8362752}"/>
              </a:ext>
            </a:extLst>
          </p:cNvPr>
          <p:cNvPicPr>
            <a:picLocks noChangeAspect="1"/>
          </p:cNvPicPr>
          <p:nvPr/>
        </p:nvPicPr>
        <p:blipFill>
          <a:blip r:embed="rId5"/>
          <a:stretch>
            <a:fillRect/>
          </a:stretch>
        </p:blipFill>
        <p:spPr>
          <a:xfrm>
            <a:off x="6019801" y="1265622"/>
            <a:ext cx="4244339" cy="2163378"/>
          </a:xfrm>
          <a:prstGeom prst="rect">
            <a:avLst/>
          </a:prstGeom>
        </p:spPr>
      </p:pic>
      <p:sp>
        <p:nvSpPr>
          <p:cNvPr id="3" name="Slide Number Placeholder 3">
            <a:extLst>
              <a:ext uri="{FF2B5EF4-FFF2-40B4-BE49-F238E27FC236}">
                <a16:creationId xmlns:a16="http://schemas.microsoft.com/office/drawing/2014/main" id="{7F264E75-4453-7646-A522-A4B8F5AAFC41}"/>
              </a:ext>
            </a:extLst>
          </p:cNvPr>
          <p:cNvSpPr txBox="1">
            <a:spLocks/>
          </p:cNvSpPr>
          <p:nvPr/>
        </p:nvSpPr>
        <p:spPr>
          <a:xfrm>
            <a:off x="10666411" y="6035675"/>
            <a:ext cx="753545"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fld id="{9A257827-C34C-4251-B995-96C9C233CCC8}" type="slidenum">
              <a:rPr lang="en-US" smtClean="0"/>
              <a:pPr fontAlgn="base">
                <a:spcBef>
                  <a:spcPct val="0"/>
                </a:spcBef>
                <a:spcAft>
                  <a:spcPct val="0"/>
                </a:spcAft>
                <a:defRPr/>
              </a:pPr>
              <a:t>76</a:t>
            </a:fld>
            <a:endParaRPr lang="en-US" dirty="0"/>
          </a:p>
        </p:txBody>
      </p:sp>
    </p:spTree>
    <p:extLst>
      <p:ext uri="{BB962C8B-B14F-4D97-AF65-F5344CB8AC3E}">
        <p14:creationId xmlns:p14="http://schemas.microsoft.com/office/powerpoint/2010/main" val="388546978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a:effectLst/>
              </a:rPr>
              <a:t>Uncertainty Analysis</a:t>
            </a:r>
          </a:p>
        </p:txBody>
      </p:sp>
      <p:pic>
        <p:nvPicPr>
          <p:cNvPr id="8" name="Picture 7">
            <a:extLst>
              <a:ext uri="{FF2B5EF4-FFF2-40B4-BE49-F238E27FC236}">
                <a16:creationId xmlns:a16="http://schemas.microsoft.com/office/drawing/2014/main" id="{DA168056-5A4B-4706-87B8-74B03F0995A3}"/>
              </a:ext>
            </a:extLst>
          </p:cNvPr>
          <p:cNvPicPr>
            <a:picLocks noChangeAspect="1"/>
          </p:cNvPicPr>
          <p:nvPr/>
        </p:nvPicPr>
        <p:blipFill>
          <a:blip r:embed="rId3"/>
          <a:stretch>
            <a:fillRect/>
          </a:stretch>
        </p:blipFill>
        <p:spPr>
          <a:xfrm>
            <a:off x="5591504" y="1485900"/>
            <a:ext cx="4619297" cy="3886200"/>
          </a:xfrm>
          <a:prstGeom prst="rect">
            <a:avLst/>
          </a:prstGeom>
        </p:spPr>
      </p:pic>
      <p:pic>
        <p:nvPicPr>
          <p:cNvPr id="10" name="Picture 9">
            <a:extLst>
              <a:ext uri="{FF2B5EF4-FFF2-40B4-BE49-F238E27FC236}">
                <a16:creationId xmlns:a16="http://schemas.microsoft.com/office/drawing/2014/main" id="{848AA504-A189-4843-8835-640FE75D4C52}"/>
              </a:ext>
            </a:extLst>
          </p:cNvPr>
          <p:cNvPicPr>
            <a:picLocks noChangeAspect="1"/>
          </p:cNvPicPr>
          <p:nvPr/>
        </p:nvPicPr>
        <p:blipFill>
          <a:blip r:embed="rId4"/>
          <a:stretch>
            <a:fillRect/>
          </a:stretch>
        </p:blipFill>
        <p:spPr>
          <a:xfrm>
            <a:off x="2112375" y="3957781"/>
            <a:ext cx="3182439" cy="1813072"/>
          </a:xfrm>
          <a:prstGeom prst="rect">
            <a:avLst/>
          </a:prstGeom>
        </p:spPr>
      </p:pic>
      <p:pic>
        <p:nvPicPr>
          <p:cNvPr id="14" name="Picture 13">
            <a:extLst>
              <a:ext uri="{FF2B5EF4-FFF2-40B4-BE49-F238E27FC236}">
                <a16:creationId xmlns:a16="http://schemas.microsoft.com/office/drawing/2014/main" id="{FF9A94B6-AD7D-4395-A5B7-68C504686466}"/>
              </a:ext>
            </a:extLst>
          </p:cNvPr>
          <p:cNvPicPr>
            <a:picLocks noChangeAspect="1"/>
          </p:cNvPicPr>
          <p:nvPr/>
        </p:nvPicPr>
        <p:blipFill>
          <a:blip r:embed="rId5"/>
          <a:stretch>
            <a:fillRect/>
          </a:stretch>
        </p:blipFill>
        <p:spPr>
          <a:xfrm>
            <a:off x="2112375" y="1485901"/>
            <a:ext cx="3182439" cy="2308227"/>
          </a:xfrm>
          <a:prstGeom prst="rect">
            <a:avLst/>
          </a:prstGeom>
        </p:spPr>
      </p:pic>
      <p:sp>
        <p:nvSpPr>
          <p:cNvPr id="3" name="TextBox 2">
            <a:extLst>
              <a:ext uri="{FF2B5EF4-FFF2-40B4-BE49-F238E27FC236}">
                <a16:creationId xmlns:a16="http://schemas.microsoft.com/office/drawing/2014/main" id="{585C288E-31A0-4987-8067-513AAD9D30E0}"/>
              </a:ext>
            </a:extLst>
          </p:cNvPr>
          <p:cNvSpPr txBox="1"/>
          <p:nvPr/>
        </p:nvSpPr>
        <p:spPr>
          <a:xfrm>
            <a:off x="2013255" y="5770854"/>
            <a:ext cx="8161209" cy="523220"/>
          </a:xfrm>
          <a:prstGeom prst="rect">
            <a:avLst/>
          </a:prstGeom>
          <a:noFill/>
        </p:spPr>
        <p:txBody>
          <a:bodyPr wrap="square" rtlCol="0">
            <a:spAutoFit/>
          </a:bodyPr>
          <a:lstStyle/>
          <a:p>
            <a:r>
              <a:rPr lang="en-US" sz="1400" dirty="0">
                <a:latin typeface="Lato" panose="020F0502020204030203" pitchFamily="34" charset="0"/>
                <a:hlinkClick r:id="rId6"/>
              </a:rPr>
              <a:t>https://www.hec.usace.army.mil/confluence/hmsdocs/hmsum/4.12/assessing-model-uncertainty/uncertainty-analyses</a:t>
            </a:r>
            <a:endParaRPr lang="en-US" sz="1400" dirty="0">
              <a:latin typeface="Lato" panose="020F0502020204030203" pitchFamily="34" charset="0"/>
            </a:endParaRPr>
          </a:p>
        </p:txBody>
      </p:sp>
      <p:sp>
        <p:nvSpPr>
          <p:cNvPr id="5" name="Slide Number Placeholder 3">
            <a:extLst>
              <a:ext uri="{FF2B5EF4-FFF2-40B4-BE49-F238E27FC236}">
                <a16:creationId xmlns:a16="http://schemas.microsoft.com/office/drawing/2014/main" id="{145D0DE0-8800-65C1-B3BE-DF4B837FAED9}"/>
              </a:ext>
            </a:extLst>
          </p:cNvPr>
          <p:cNvSpPr>
            <a:spLocks noGrp="1"/>
          </p:cNvSpPr>
          <p:nvPr>
            <p:ph type="sldNum" sz="quarter" idx="11"/>
          </p:nvPr>
        </p:nvSpPr>
        <p:spPr>
          <a:xfrm>
            <a:off x="10514011" y="5883275"/>
            <a:ext cx="753545" cy="365125"/>
          </a:xfrm>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77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0373012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a:effectLst/>
              </a:rPr>
              <a:t>Frequency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78</a:t>
            </a:fld>
            <a:endParaRPr lang="en-US" sz="1400" dirty="0">
              <a:solidFill>
                <a:srgbClr val="000000"/>
              </a:solidFill>
              <a:cs typeface="+mn-cs"/>
            </a:endParaRPr>
          </a:p>
        </p:txBody>
      </p:sp>
      <p:pic>
        <p:nvPicPr>
          <p:cNvPr id="6" name="Picture 5">
            <a:extLst>
              <a:ext uri="{FF2B5EF4-FFF2-40B4-BE49-F238E27FC236}">
                <a16:creationId xmlns:a16="http://schemas.microsoft.com/office/drawing/2014/main" id="{FD038DA9-A5FC-17CD-28EC-F8440F4B45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4671" y="1711624"/>
            <a:ext cx="4968580" cy="4300536"/>
          </a:xfrm>
          <a:prstGeom prst="rect">
            <a:avLst/>
          </a:prstGeom>
        </p:spPr>
      </p:pic>
      <p:pic>
        <p:nvPicPr>
          <p:cNvPr id="9" name="Picture 8" descr="Chart, line chart&#10;&#10;Description automatically generated">
            <a:extLst>
              <a:ext uri="{FF2B5EF4-FFF2-40B4-BE49-F238E27FC236}">
                <a16:creationId xmlns:a16="http://schemas.microsoft.com/office/drawing/2014/main" id="{F1EA1398-5060-CBD6-FC2D-78F01DC7DB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5100" y="1601246"/>
            <a:ext cx="5251518" cy="4410914"/>
          </a:xfrm>
          <a:prstGeom prst="rect">
            <a:avLst/>
          </a:prstGeom>
        </p:spPr>
      </p:pic>
      <p:sp>
        <p:nvSpPr>
          <p:cNvPr id="3" name="Slide Number Placeholder 3">
            <a:extLst>
              <a:ext uri="{FF2B5EF4-FFF2-40B4-BE49-F238E27FC236}">
                <a16:creationId xmlns:a16="http://schemas.microsoft.com/office/drawing/2014/main" id="{0C475A9C-EE77-E7A6-2147-1A2CF499765F}"/>
              </a:ext>
            </a:extLst>
          </p:cNvPr>
          <p:cNvSpPr txBox="1">
            <a:spLocks/>
          </p:cNvSpPr>
          <p:nvPr/>
        </p:nvSpPr>
        <p:spPr>
          <a:xfrm>
            <a:off x="10666411" y="6035675"/>
            <a:ext cx="753545"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fld id="{9A257827-C34C-4251-B995-96C9C233CCC8}" type="slidenum">
              <a:rPr lang="en-US" smtClean="0"/>
              <a:pPr fontAlgn="base">
                <a:spcBef>
                  <a:spcPct val="0"/>
                </a:spcBef>
                <a:spcAft>
                  <a:spcPct val="0"/>
                </a:spcAft>
                <a:defRPr/>
              </a:pPr>
              <a:t>78</a:t>
            </a:fld>
            <a:endParaRPr lang="en-US" dirty="0"/>
          </a:p>
        </p:txBody>
      </p:sp>
    </p:spTree>
    <p:extLst>
      <p:ext uri="{BB962C8B-B14F-4D97-AF65-F5344CB8AC3E}">
        <p14:creationId xmlns:p14="http://schemas.microsoft.com/office/powerpoint/2010/main" val="7787630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a:effectLst/>
              </a:rPr>
              <a:t>Ensemble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79</a:t>
            </a:fld>
            <a:endParaRPr lang="en-US" sz="1400" dirty="0">
              <a:solidFill>
                <a:srgbClr val="000000"/>
              </a:solidFill>
              <a:cs typeface="+mn-cs"/>
            </a:endParaRPr>
          </a:p>
        </p:txBody>
      </p:sp>
      <p:pic>
        <p:nvPicPr>
          <p:cNvPr id="11" name="Picture 10">
            <a:extLst>
              <a:ext uri="{FF2B5EF4-FFF2-40B4-BE49-F238E27FC236}">
                <a16:creationId xmlns:a16="http://schemas.microsoft.com/office/drawing/2014/main" id="{D5332317-0439-93E1-FC66-825446EDB033}"/>
              </a:ext>
            </a:extLst>
          </p:cNvPr>
          <p:cNvPicPr>
            <a:picLocks noChangeAspect="1"/>
          </p:cNvPicPr>
          <p:nvPr/>
        </p:nvPicPr>
        <p:blipFill>
          <a:blip r:embed="rId3"/>
          <a:stretch>
            <a:fillRect/>
          </a:stretch>
        </p:blipFill>
        <p:spPr>
          <a:xfrm>
            <a:off x="299162" y="2554403"/>
            <a:ext cx="5695238" cy="2266667"/>
          </a:xfrm>
          <a:prstGeom prst="rect">
            <a:avLst/>
          </a:prstGeom>
        </p:spPr>
      </p:pic>
      <p:pic>
        <p:nvPicPr>
          <p:cNvPr id="13" name="Picture 12">
            <a:extLst>
              <a:ext uri="{FF2B5EF4-FFF2-40B4-BE49-F238E27FC236}">
                <a16:creationId xmlns:a16="http://schemas.microsoft.com/office/drawing/2014/main" id="{5EF8548A-3090-6F20-0879-C7D1E8992ECE}"/>
              </a:ext>
            </a:extLst>
          </p:cNvPr>
          <p:cNvPicPr>
            <a:picLocks noChangeAspect="1"/>
          </p:cNvPicPr>
          <p:nvPr/>
        </p:nvPicPr>
        <p:blipFill>
          <a:blip r:embed="rId4"/>
          <a:stretch>
            <a:fillRect/>
          </a:stretch>
        </p:blipFill>
        <p:spPr>
          <a:xfrm>
            <a:off x="6197602" y="1124823"/>
            <a:ext cx="5130282" cy="5538452"/>
          </a:xfrm>
          <a:prstGeom prst="rect">
            <a:avLst/>
          </a:prstGeom>
        </p:spPr>
      </p:pic>
    </p:spTree>
    <p:extLst>
      <p:ext uri="{BB962C8B-B14F-4D97-AF65-F5344CB8AC3E}">
        <p14:creationId xmlns:p14="http://schemas.microsoft.com/office/powerpoint/2010/main" val="2533271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cap="none" dirty="0">
                <a:effectLst/>
              </a:rPr>
              <a:t>GIS Processing</a:t>
            </a:r>
          </a:p>
        </p:txBody>
      </p:sp>
      <p:sp>
        <p:nvSpPr>
          <p:cNvPr id="3" name="Content Placeholder 2"/>
          <p:cNvSpPr>
            <a:spLocks noGrp="1"/>
          </p:cNvSpPr>
          <p:nvPr>
            <p:ph idx="1"/>
          </p:nvPr>
        </p:nvSpPr>
        <p:spPr/>
        <p:txBody>
          <a:bodyPr>
            <a:normAutofit/>
          </a:bodyPr>
          <a:lstStyle/>
          <a:p>
            <a:pPr marL="342900" indent="-342900" eaLnBrk="1" hangingPunct="1">
              <a:buFont typeface="Arial" panose="020B0604020202020204" pitchFamily="34" charset="0"/>
              <a:buChar char="•"/>
            </a:pPr>
            <a:r>
              <a:rPr lang="en-US" dirty="0">
                <a:effectLst/>
              </a:rPr>
              <a:t>Terrain modification</a:t>
            </a:r>
          </a:p>
          <a:p>
            <a:pPr marL="342900" indent="-342900">
              <a:buFont typeface="Arial" panose="020B0604020202020204" pitchFamily="34" charset="0"/>
              <a:buChar char="•"/>
            </a:pPr>
            <a:r>
              <a:rPr lang="en-US" dirty="0">
                <a:effectLst/>
              </a:rPr>
              <a:t>Sink fill and flow direction</a:t>
            </a:r>
          </a:p>
          <a:p>
            <a:pPr marL="342900" indent="-342900" eaLnBrk="1" hangingPunct="1">
              <a:buFont typeface="Arial" panose="020B0604020202020204" pitchFamily="34" charset="0"/>
              <a:buChar char="•"/>
            </a:pPr>
            <a:r>
              <a:rPr lang="en-US" dirty="0">
                <a:effectLst/>
              </a:rPr>
              <a:t>Subbasin and reach delineation</a:t>
            </a:r>
          </a:p>
          <a:p>
            <a:pPr marL="342900" indent="-342900" eaLnBrk="1" hangingPunct="1">
              <a:buFont typeface="Arial" panose="020B0604020202020204" pitchFamily="34" charset="0"/>
              <a:buChar char="•"/>
            </a:pPr>
            <a:r>
              <a:rPr lang="en-US" dirty="0">
                <a:effectLst/>
              </a:rPr>
              <a:t>Subbasin and reach splitting and merging</a:t>
            </a:r>
          </a:p>
          <a:p>
            <a:pPr marL="342900" indent="-342900" eaLnBrk="1" hangingPunct="1">
              <a:buFont typeface="Arial" panose="020B0604020202020204" pitchFamily="34" charset="0"/>
              <a:buChar char="•"/>
            </a:pPr>
            <a:r>
              <a:rPr lang="en-US" dirty="0">
                <a:effectLst/>
              </a:rPr>
              <a:t>Subbasin and reach characteristics</a:t>
            </a:r>
          </a:p>
          <a:p>
            <a:pPr eaLnBrk="1" hangingPunct="1"/>
            <a:endParaRPr lang="en-US" sz="2000" dirty="0"/>
          </a:p>
          <a:p>
            <a:endParaRPr lang="en-US"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8</a:t>
            </a:fld>
            <a:endParaRPr lang="en-US" sz="1400" dirty="0">
              <a:solidFill>
                <a:srgbClr val="000000"/>
              </a:solidFill>
              <a:cs typeface="+mn-cs"/>
            </a:endParaRPr>
          </a:p>
        </p:txBody>
      </p:sp>
      <p:pic>
        <p:nvPicPr>
          <p:cNvPr id="1026" name="Picture 2">
            <a:extLst>
              <a:ext uri="{FF2B5EF4-FFF2-40B4-BE49-F238E27FC236}">
                <a16:creationId xmlns:a16="http://schemas.microsoft.com/office/drawing/2014/main" id="{D3D26CC1-6ED3-48DA-9DFA-95B4EF2C4E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3484" y="3863170"/>
            <a:ext cx="3228916" cy="28388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B3ED6AB-7E70-4403-A51F-8082C1B614C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8260353" y="677865"/>
            <a:ext cx="2916696" cy="2993116"/>
          </a:xfrm>
          <a:prstGeom prst="rect">
            <a:avLst/>
          </a:prstGeom>
        </p:spPr>
      </p:pic>
    </p:spTree>
    <p:extLst>
      <p:ext uri="{BB962C8B-B14F-4D97-AF65-F5344CB8AC3E}">
        <p14:creationId xmlns:p14="http://schemas.microsoft.com/office/powerpoint/2010/main" val="25791626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pPr algn="ctr"/>
            <a:r>
              <a:rPr lang="en-US" cap="none" dirty="0">
                <a:effectLst/>
              </a:rPr>
              <a:t>For More Information…</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80</a:t>
            </a:fld>
            <a:endParaRPr lang="en-US" sz="1000" dirty="0">
              <a:solidFill>
                <a:srgbClr val="000000">
                  <a:lumMod val="50000"/>
                  <a:lumOff val="50000"/>
                </a:srgbClr>
              </a:solidFill>
              <a:cs typeface="+mn-cs"/>
            </a:endParaRPr>
          </a:p>
        </p:txBody>
      </p:sp>
      <p:pic>
        <p:nvPicPr>
          <p:cNvPr id="3" name="Picture 2">
            <a:extLst>
              <a:ext uri="{FF2B5EF4-FFF2-40B4-BE49-F238E27FC236}">
                <a16:creationId xmlns:a16="http://schemas.microsoft.com/office/drawing/2014/main" id="{02ACBD44-D763-6736-D12D-A5BB2B6FE1B8}"/>
              </a:ext>
            </a:extLst>
          </p:cNvPr>
          <p:cNvPicPr>
            <a:picLocks noChangeAspect="1"/>
          </p:cNvPicPr>
          <p:nvPr/>
        </p:nvPicPr>
        <p:blipFill>
          <a:blip r:embed="rId3"/>
          <a:stretch>
            <a:fillRect/>
          </a:stretch>
        </p:blipFill>
        <p:spPr>
          <a:xfrm>
            <a:off x="3004045" y="1158293"/>
            <a:ext cx="6624903" cy="5425067"/>
          </a:xfrm>
          <a:prstGeom prst="rect">
            <a:avLst/>
          </a:prstGeom>
        </p:spPr>
      </p:pic>
      <p:sp>
        <p:nvSpPr>
          <p:cNvPr id="6" name="TextBox 5">
            <a:extLst>
              <a:ext uri="{FF2B5EF4-FFF2-40B4-BE49-F238E27FC236}">
                <a16:creationId xmlns:a16="http://schemas.microsoft.com/office/drawing/2014/main" id="{F83C6DC9-56BC-2243-FAF4-38ACCECDB54B}"/>
              </a:ext>
            </a:extLst>
          </p:cNvPr>
          <p:cNvSpPr txBox="1"/>
          <p:nvPr/>
        </p:nvSpPr>
        <p:spPr>
          <a:xfrm>
            <a:off x="2881063" y="5515041"/>
            <a:ext cx="6870866" cy="369332"/>
          </a:xfrm>
          <a:prstGeom prst="rect">
            <a:avLst/>
          </a:prstGeom>
          <a:noFill/>
        </p:spPr>
        <p:txBody>
          <a:bodyPr wrap="square">
            <a:spAutoFit/>
          </a:bodyPr>
          <a:lstStyle/>
          <a:p>
            <a:r>
              <a:rPr lang="en-US" b="1" dirty="0">
                <a:latin typeface="Lato" panose="020F0502020204030203" pitchFamily="34" charset="0"/>
              </a:rPr>
              <a:t>https://www.hec.usace.army.mil/confluence/display/HMSDOCS</a:t>
            </a:r>
          </a:p>
        </p:txBody>
      </p:sp>
    </p:spTree>
    <p:extLst>
      <p:ext uri="{BB962C8B-B14F-4D97-AF65-F5344CB8AC3E}">
        <p14:creationId xmlns:p14="http://schemas.microsoft.com/office/powerpoint/2010/main" val="125748455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pPr algn="ctr"/>
            <a:r>
              <a:rPr lang="en-US" cap="none" dirty="0">
                <a:effectLst/>
              </a:rPr>
              <a:t>HEC Discourse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81</a:t>
            </a:fld>
            <a:endParaRPr lang="en-US" sz="1000" dirty="0">
              <a:solidFill>
                <a:srgbClr val="000000">
                  <a:lumMod val="50000"/>
                  <a:lumOff val="50000"/>
                </a:srgbClr>
              </a:solidFill>
              <a:cs typeface="+mn-cs"/>
            </a:endParaRPr>
          </a:p>
        </p:txBody>
      </p:sp>
      <p:sp>
        <p:nvSpPr>
          <p:cNvPr id="7" name="TextBox 6">
            <a:extLst>
              <a:ext uri="{FF2B5EF4-FFF2-40B4-BE49-F238E27FC236}">
                <a16:creationId xmlns:a16="http://schemas.microsoft.com/office/drawing/2014/main" id="{E348145E-1E3A-E8B1-1970-DBD619E60EF6}"/>
              </a:ext>
            </a:extLst>
          </p:cNvPr>
          <p:cNvSpPr txBox="1"/>
          <p:nvPr/>
        </p:nvSpPr>
        <p:spPr>
          <a:xfrm>
            <a:off x="2127555" y="5840266"/>
            <a:ext cx="8161209" cy="430887"/>
          </a:xfrm>
          <a:prstGeom prst="rect">
            <a:avLst/>
          </a:prstGeom>
          <a:noFill/>
        </p:spPr>
        <p:txBody>
          <a:bodyPr wrap="square" rtlCol="0">
            <a:spAutoFit/>
          </a:bodyPr>
          <a:lstStyle/>
          <a:p>
            <a:pPr algn="ctr"/>
            <a:r>
              <a:rPr lang="en-US" sz="2200" dirty="0">
                <a:latin typeface="Lato" panose="020F0502020204030203" pitchFamily="34" charset="0"/>
                <a:hlinkClick r:id="rId3"/>
              </a:rPr>
              <a:t>https://discourse.hecdev.net/</a:t>
            </a:r>
            <a:endParaRPr lang="en-US" sz="2200" dirty="0">
              <a:latin typeface="Lato" panose="020F0502020204030203" pitchFamily="34" charset="0"/>
            </a:endParaRPr>
          </a:p>
        </p:txBody>
      </p:sp>
      <p:pic>
        <p:nvPicPr>
          <p:cNvPr id="9" name="Picture 8">
            <a:extLst>
              <a:ext uri="{FF2B5EF4-FFF2-40B4-BE49-F238E27FC236}">
                <a16:creationId xmlns:a16="http://schemas.microsoft.com/office/drawing/2014/main" id="{2F8161B6-21AC-1309-39B5-EEA4FB756E4E}"/>
              </a:ext>
            </a:extLst>
          </p:cNvPr>
          <p:cNvPicPr>
            <a:picLocks noChangeAspect="1"/>
          </p:cNvPicPr>
          <p:nvPr/>
        </p:nvPicPr>
        <p:blipFill rotWithShape="1">
          <a:blip r:embed="rId4"/>
          <a:srcRect r="1764"/>
          <a:stretch/>
        </p:blipFill>
        <p:spPr>
          <a:xfrm>
            <a:off x="1254626" y="1319542"/>
            <a:ext cx="10395056" cy="4218916"/>
          </a:xfrm>
          <a:prstGeom prst="rect">
            <a:avLst/>
          </a:prstGeom>
        </p:spPr>
      </p:pic>
    </p:spTree>
    <p:extLst>
      <p:ext uri="{BB962C8B-B14F-4D97-AF65-F5344CB8AC3E}">
        <p14:creationId xmlns:p14="http://schemas.microsoft.com/office/powerpoint/2010/main" val="884880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0AFBE-4545-4A77-904B-E2DB5AF0CF4D}"/>
              </a:ext>
            </a:extLst>
          </p:cNvPr>
          <p:cNvSpPr>
            <a:spLocks noGrp="1"/>
          </p:cNvSpPr>
          <p:nvPr>
            <p:ph type="title"/>
          </p:nvPr>
        </p:nvSpPr>
        <p:spPr/>
        <p:txBody>
          <a:bodyPr>
            <a:noAutofit/>
          </a:bodyPr>
          <a:lstStyle/>
          <a:p>
            <a:pPr algn="ctr"/>
            <a:r>
              <a:rPr lang="en-US" sz="4800" cap="none" dirty="0">
                <a:effectLst/>
                <a:latin typeface="Lato" panose="020F0502020204030203" pitchFamily="34" charset="0"/>
              </a:rPr>
              <a:t>Hydraulic Modeling</a:t>
            </a:r>
          </a:p>
        </p:txBody>
      </p:sp>
      <p:pic>
        <p:nvPicPr>
          <p:cNvPr id="5" name="hydraulic_depth">
            <a:hlinkClick r:id="" action="ppaction://media"/>
            <a:extLst>
              <a:ext uri="{FF2B5EF4-FFF2-40B4-BE49-F238E27FC236}">
                <a16:creationId xmlns:a16="http://schemas.microsoft.com/office/drawing/2014/main" id="{0D3F2EB5-853F-43D9-BDF4-1E0F2A55CABA}"/>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2857500" y="1225550"/>
            <a:ext cx="6272213" cy="4718050"/>
          </a:xfrm>
        </p:spPr>
      </p:pic>
      <p:sp>
        <p:nvSpPr>
          <p:cNvPr id="4" name="Slide Number Placeholder 3">
            <a:extLst>
              <a:ext uri="{FF2B5EF4-FFF2-40B4-BE49-F238E27FC236}">
                <a16:creationId xmlns:a16="http://schemas.microsoft.com/office/drawing/2014/main" id="{D30E8F88-31D6-4102-8469-659B11A44D9A}"/>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9</a:t>
            </a:fld>
            <a:endParaRPr lang="en-US" dirty="0"/>
          </a:p>
        </p:txBody>
      </p:sp>
    </p:spTree>
    <p:extLst>
      <p:ext uri="{BB962C8B-B14F-4D97-AF65-F5344CB8AC3E}">
        <p14:creationId xmlns:p14="http://schemas.microsoft.com/office/powerpoint/2010/main" val="255479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2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2.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7748</TotalTime>
  <Words>5407</Words>
  <Application>Microsoft Office PowerPoint</Application>
  <PresentationFormat>Widescreen</PresentationFormat>
  <Paragraphs>594</Paragraphs>
  <Slides>81</Slides>
  <Notes>73</Notes>
  <HiddenSlides>0</HiddenSlides>
  <MMClips>1</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81</vt:i4>
      </vt:variant>
    </vt:vector>
  </HeadingPairs>
  <TitlesOfParts>
    <vt:vector size="91" baseType="lpstr">
      <vt:lpstr>ＭＳ Ｐゴシック</vt:lpstr>
      <vt:lpstr>-apple-system</vt:lpstr>
      <vt:lpstr>Arial</vt:lpstr>
      <vt:lpstr>Calibri</vt:lpstr>
      <vt:lpstr>Calisto MT</vt:lpstr>
      <vt:lpstr>Lato</vt:lpstr>
      <vt:lpstr>roboto-regular</vt:lpstr>
      <vt:lpstr>Wingdings 2</vt:lpstr>
      <vt:lpstr>Content Templates</vt:lpstr>
      <vt:lpstr>Slate</vt:lpstr>
      <vt:lpstr>PowerPoint Presentation</vt:lpstr>
      <vt:lpstr>Agenda</vt:lpstr>
      <vt:lpstr>Hydrologic Modeling System</vt:lpstr>
      <vt:lpstr>Empirical Or Physical</vt:lpstr>
      <vt:lpstr>Subbasin-average or Gridded</vt:lpstr>
      <vt:lpstr>Event or Continuous</vt:lpstr>
      <vt:lpstr>Deterministic or Stochastic</vt:lpstr>
      <vt:lpstr>GIS Processing</vt:lpstr>
      <vt:lpstr>Hydraulic Modeling</vt:lpstr>
      <vt:lpstr>Building a Basin Model</vt:lpstr>
      <vt:lpstr>Building a Basin Model Steps:</vt:lpstr>
      <vt:lpstr>Building a Basin Model Steps:</vt:lpstr>
      <vt:lpstr>Create a New Project</vt:lpstr>
      <vt:lpstr>Create a New Project</vt:lpstr>
      <vt:lpstr>Building a Basin Model Steps:</vt:lpstr>
      <vt:lpstr>Create a New Basin Model</vt:lpstr>
      <vt:lpstr>Building a Basin Model Steps:</vt:lpstr>
      <vt:lpstr>Add Hydrologic Elements</vt:lpstr>
      <vt:lpstr>Building a Basin Model Steps:</vt:lpstr>
      <vt:lpstr>Select Modeling Methods</vt:lpstr>
      <vt:lpstr>Building A Basin Model Steps:</vt:lpstr>
      <vt:lpstr>Parameterize Modeling Methods</vt:lpstr>
      <vt:lpstr>Building A Basin Model Steps:</vt:lpstr>
      <vt:lpstr>Building A Meteorologic Model</vt:lpstr>
      <vt:lpstr>Building A Meteorologic Model</vt:lpstr>
      <vt:lpstr>Create Precipitation Gages</vt:lpstr>
      <vt:lpstr>Building A Meteorologic Model</vt:lpstr>
      <vt:lpstr>Parameterize Gages</vt:lpstr>
      <vt:lpstr>Building a Meteorologic Model</vt:lpstr>
      <vt:lpstr>Building A Meteorologic Model</vt:lpstr>
      <vt:lpstr>Create A Meteorologic Model</vt:lpstr>
      <vt:lpstr>Building A Meteorologic Model</vt:lpstr>
      <vt:lpstr>Select Modeling Methods</vt:lpstr>
      <vt:lpstr>Building A Meteorologic Model</vt:lpstr>
      <vt:lpstr>Parameterize Meteorologic Model</vt:lpstr>
      <vt:lpstr>Building A Meteorologic Model</vt:lpstr>
      <vt:lpstr>Running a Simulation</vt:lpstr>
      <vt:lpstr>Running a Simulation Steps</vt:lpstr>
      <vt:lpstr>Running a Simulation Steps</vt:lpstr>
      <vt:lpstr>Create Control Specification</vt:lpstr>
      <vt:lpstr>Running a Simulation Steps</vt:lpstr>
      <vt:lpstr>Create a Simulation Run</vt:lpstr>
      <vt:lpstr>Running a Simulation Steps</vt:lpstr>
      <vt:lpstr>Compute the Simulation</vt:lpstr>
      <vt:lpstr>Running a Simulation Steps</vt:lpstr>
      <vt:lpstr>View Results</vt:lpstr>
      <vt:lpstr>Running a Simulation Steps</vt:lpstr>
      <vt:lpstr>Viewing Results in HEC-HMS</vt:lpstr>
      <vt:lpstr>Five Result Displays In HMS:</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Ways to Access Results In HMS:</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Accessing the Results HEC-DSS File</vt:lpstr>
      <vt:lpstr>HEC-HMS Simulation Types</vt:lpstr>
      <vt:lpstr>Simulation Run</vt:lpstr>
      <vt:lpstr>Optimization Trial</vt:lpstr>
      <vt:lpstr>Forecast Alternative</vt:lpstr>
      <vt:lpstr>Depth-Area Analysis</vt:lpstr>
      <vt:lpstr>Uncertainty Analysis</vt:lpstr>
      <vt:lpstr>Frequency Analysis</vt:lpstr>
      <vt:lpstr>Ensemble Analysis</vt:lpstr>
      <vt:lpstr>For More Information…</vt:lpstr>
      <vt:lpstr>HEC Discourse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Black, Daniel L CIV USARMY CEIWR (USA)</cp:lastModifiedBy>
  <cp:revision>147</cp:revision>
  <dcterms:created xsi:type="dcterms:W3CDTF">2021-01-20T21:56:38Z</dcterms:created>
  <dcterms:modified xsi:type="dcterms:W3CDTF">2024-10-31T15:13:26Z</dcterms:modified>
</cp:coreProperties>
</file>