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8" r:id="rId1"/>
  </p:sldMasterIdLst>
  <p:notesMasterIdLst>
    <p:notesMasterId r:id="rId83"/>
  </p:notesMasterIdLst>
  <p:handoutMasterIdLst>
    <p:handoutMasterId r:id="rId84"/>
  </p:handoutMasterIdLst>
  <p:sldIdLst>
    <p:sldId id="337" r:id="rId2"/>
    <p:sldId id="339" r:id="rId3"/>
    <p:sldId id="256" r:id="rId4"/>
    <p:sldId id="303" r:id="rId5"/>
    <p:sldId id="329" r:id="rId6"/>
    <p:sldId id="333" r:id="rId7"/>
    <p:sldId id="304" r:id="rId8"/>
    <p:sldId id="330" r:id="rId9"/>
    <p:sldId id="331" r:id="rId10"/>
    <p:sldId id="335" r:id="rId11"/>
    <p:sldId id="340" r:id="rId12"/>
    <p:sldId id="320" r:id="rId13"/>
    <p:sldId id="262" r:id="rId14"/>
    <p:sldId id="264" r:id="rId15"/>
    <p:sldId id="361" r:id="rId16"/>
    <p:sldId id="265" r:id="rId17"/>
    <p:sldId id="266" r:id="rId18"/>
    <p:sldId id="267" r:id="rId19"/>
    <p:sldId id="338" r:id="rId20"/>
    <p:sldId id="268" r:id="rId21"/>
    <p:sldId id="357" r:id="rId22"/>
    <p:sldId id="263" r:id="rId23"/>
    <p:sldId id="358" r:id="rId24"/>
    <p:sldId id="360" r:id="rId25"/>
    <p:sldId id="341" r:id="rId26"/>
    <p:sldId id="321" r:id="rId27"/>
    <p:sldId id="362" r:id="rId28"/>
    <p:sldId id="363" r:id="rId29"/>
    <p:sldId id="364" r:id="rId30"/>
    <p:sldId id="342" r:id="rId31"/>
    <p:sldId id="354" r:id="rId32"/>
    <p:sldId id="306" r:id="rId33"/>
    <p:sldId id="307" r:id="rId34"/>
    <p:sldId id="365" r:id="rId35"/>
    <p:sldId id="353" r:id="rId36"/>
    <p:sldId id="366" r:id="rId37"/>
    <p:sldId id="367" r:id="rId38"/>
    <p:sldId id="355" r:id="rId39"/>
    <p:sldId id="343" r:id="rId40"/>
    <p:sldId id="308" r:id="rId41"/>
    <p:sldId id="275" r:id="rId42"/>
    <p:sldId id="369" r:id="rId43"/>
    <p:sldId id="278" r:id="rId44"/>
    <p:sldId id="310" r:id="rId45"/>
    <p:sldId id="311" r:id="rId46"/>
    <p:sldId id="312" r:id="rId47"/>
    <p:sldId id="317" r:id="rId48"/>
    <p:sldId id="313" r:id="rId49"/>
    <p:sldId id="314" r:id="rId50"/>
    <p:sldId id="315" r:id="rId51"/>
    <p:sldId id="344" r:id="rId52"/>
    <p:sldId id="309" r:id="rId53"/>
    <p:sldId id="383" r:id="rId54"/>
    <p:sldId id="373" r:id="rId55"/>
    <p:sldId id="280" r:id="rId56"/>
    <p:sldId id="318" r:id="rId57"/>
    <p:sldId id="319" r:id="rId58"/>
    <p:sldId id="345" r:id="rId59"/>
    <p:sldId id="374" r:id="rId60"/>
    <p:sldId id="375" r:id="rId61"/>
    <p:sldId id="370" r:id="rId62"/>
    <p:sldId id="316" r:id="rId63"/>
    <p:sldId id="377" r:id="rId64"/>
    <p:sldId id="346" r:id="rId65"/>
    <p:sldId id="347" r:id="rId66"/>
    <p:sldId id="371" r:id="rId67"/>
    <p:sldId id="286" r:id="rId68"/>
    <p:sldId id="378" r:id="rId69"/>
    <p:sldId id="348" r:id="rId70"/>
    <p:sldId id="349" r:id="rId71"/>
    <p:sldId id="379" r:id="rId72"/>
    <p:sldId id="380" r:id="rId73"/>
    <p:sldId id="334" r:id="rId74"/>
    <p:sldId id="336" r:id="rId75"/>
    <p:sldId id="350" r:id="rId76"/>
    <p:sldId id="351" r:id="rId77"/>
    <p:sldId id="352" r:id="rId78"/>
    <p:sldId id="368" r:id="rId79"/>
    <p:sldId id="372" r:id="rId80"/>
    <p:sldId id="376" r:id="rId81"/>
    <p:sldId id="356" r:id="rId8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3D03FC-D232-D34A-BCE5-588910C66506}" name="Coe, Lauren A CIV IWR" initials="CLACI" userId="S::Lauren.A.Coe@usace.army.mil::395aa31e-6199-4afa-8d2d-5549bdb9445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623" autoAdjust="0"/>
    <p:restoredTop sz="78790" autoAdjust="0"/>
  </p:normalViewPr>
  <p:slideViewPr>
    <p:cSldViewPr>
      <p:cViewPr varScale="1">
        <p:scale>
          <a:sx n="161" d="100"/>
          <a:sy n="161" d="100"/>
        </p:scale>
        <p:origin x="1692" y="1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89" Type="http://schemas.microsoft.com/office/2018/10/relationships/authors" Target="author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11/18/2024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11/18/2024</a:t>
            </a:fld>
            <a:endParaRPr lang="en-US"/>
          </a:p>
        </p:txBody>
      </p:sp>
      <p:sp>
        <p:nvSpPr>
          <p:cNvPr id="4" name="Slide Image Placeholder 3"/>
          <p:cNvSpPr>
            <a:spLocks noGrp="1" noRot="1" noChangeAspect="1"/>
          </p:cNvSpPr>
          <p:nvPr>
            <p:ph type="sldImg" idx="2"/>
          </p:nvPr>
        </p:nvSpPr>
        <p:spPr>
          <a:xfrm>
            <a:off x="777240" y="548640"/>
            <a:ext cx="52578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ftp://nhdftp.usgs.gov/SubRegions/"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36161684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10</a:t>
            </a:fld>
            <a:endParaRPr lang="en-US"/>
          </a:p>
        </p:txBody>
      </p:sp>
      <p:sp>
        <p:nvSpPr>
          <p:cNvPr id="62468" name="Rectangle 3"/>
          <p:cNvSpPr>
            <a:spLocks noGrp="1" noChangeArrowheads="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the GIS</a:t>
            </a:r>
            <a:r>
              <a:rPr lang="en-US" baseline="0" dirty="0"/>
              <a:t> features are added to a basin model, they must be connected in hydrologic order.  Junctions, reservoirs and other elements must be added, and then all the elements connected from upstream to downstream to create the network.  If there is an existing basin model, then the GIS feature import will add subbasin polygons and reach polylines to existing elements that have matching names in the shapefiles. </a:t>
            </a:r>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517565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3429667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12</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69193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p:txBody>
          <a:bodyPr/>
          <a:lstStyle/>
          <a:p>
            <a:fld id="{7DA06DE9-D36D-4746-B51D-5BEDFDC192C1}" type="slidenum">
              <a:rPr lang="en-US" smtClean="0"/>
              <a:pPr/>
              <a:t>13</a:t>
            </a:fld>
            <a:endParaRPr lang="en-US"/>
          </a:p>
        </p:txBody>
      </p:sp>
      <p:sp>
        <p:nvSpPr>
          <p:cNvPr id="53252" name="Rectangle 3"/>
          <p:cNvSpPr>
            <a:spLocks noGrp="1" noChangeArrowheads="1"/>
          </p:cNvSpPr>
          <p:nvPr>
            <p:ph type="body" idx="1"/>
          </p:nvPr>
        </p:nvSpPr>
        <p:spPr/>
        <p:txBody>
          <a:bodyPr>
            <a:normAutofit/>
          </a:bodyPr>
          <a:lstStyle/>
          <a:p>
            <a:r>
              <a:rPr lang="en-US" dirty="0"/>
              <a:t>This is a representation of your terrain in a form of a raster file.  The USGS collected this data for the entire US with various resolutions.  When you download the terrain, they come in tiles (you don’t download the entire terrain for the whole US).  </a:t>
            </a:r>
          </a:p>
          <a:p>
            <a:endParaRPr lang="en-US" dirty="0"/>
          </a:p>
          <a:p>
            <a:r>
              <a:rPr lang="en-US" dirty="0"/>
              <a:t>Most of the 30-meter and 10-meter DEMs derived from contour maps and mapped hydrography (some from IFSAR).</a:t>
            </a:r>
          </a:p>
          <a:p>
            <a:r>
              <a:rPr lang="en-US" dirty="0"/>
              <a:t>NED is continuously updated.</a:t>
            </a:r>
          </a:p>
          <a:p>
            <a:r>
              <a:rPr lang="en-US" dirty="0"/>
              <a:t>The vertical accuracy for older 30 meter data was +/- 7 meters (production goal).  Newer 10 and 30 meter data has a vertical accuracy of one-half a contour interval (1- 3 meters).  An analysis of 13305 control points showed that the NED RMSE was 2.44 meters (chapter 4 – The National Elevation Dataset, </a:t>
            </a:r>
            <a:r>
              <a:rPr lang="en-US" dirty="0" err="1"/>
              <a:t>Gesch</a:t>
            </a:r>
            <a:r>
              <a:rPr lang="en-US" dirty="0"/>
              <a:t>, D.B. 2007).</a:t>
            </a:r>
          </a:p>
          <a:p>
            <a:r>
              <a:rPr lang="en-US" dirty="0"/>
              <a:t>Can also download imagery, topographic maps, and landuse data.</a:t>
            </a:r>
          </a:p>
          <a:p>
            <a:endParaRPr lang="en-US" dirty="0"/>
          </a:p>
          <a:p>
            <a:r>
              <a:rPr lang="en-US" dirty="0"/>
              <a:t>In version 13 beta 2, will soon have terrain importer tool!</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355746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fld id="{F280337D-AC57-40C6-A259-BD60DD49FE6E}" type="slidenum">
              <a:rPr lang="en-US" smtClean="0"/>
              <a:pPr/>
              <a:t>14</a:t>
            </a:fld>
            <a:endParaRPr lang="en-US"/>
          </a:p>
        </p:txBody>
      </p:sp>
      <p:sp>
        <p:nvSpPr>
          <p:cNvPr id="55300" name="Rectangle 3"/>
          <p:cNvSpPr>
            <a:spLocks noGrp="1" noChangeArrowheads="1"/>
          </p:cNvSpPr>
          <p:nvPr>
            <p:ph type="body" idx="1"/>
          </p:nvPr>
        </p:nvSpPr>
        <p:spPr/>
        <p:txBody>
          <a:bodyPr>
            <a:normAutofit/>
          </a:bodyPr>
          <a:lstStyle/>
          <a:p>
            <a:r>
              <a:rPr lang="en-US" dirty="0"/>
              <a:t>Here is a step by step on preprocessing your terrain before bringing it into HMS. We will go into each of these steps.</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97597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fld id="{F280337D-AC57-40C6-A259-BD60DD49FE6E}" type="slidenum">
              <a:rPr lang="en-US" smtClean="0"/>
              <a:pPr/>
              <a:t>15</a:t>
            </a:fld>
            <a:endParaRPr lang="en-US"/>
          </a:p>
        </p:txBody>
      </p:sp>
      <p:sp>
        <p:nvSpPr>
          <p:cNvPr id="55300" name="Rectangle 3"/>
          <p:cNvSpPr>
            <a:spLocks noGrp="1" noChangeArrowheads="1"/>
          </p:cNvSpPr>
          <p:nvPr>
            <p:ph type="body" idx="1"/>
          </p:nvPr>
        </p:nvSpPr>
        <p:spPr/>
        <p:txBody>
          <a:bodyPr>
            <a:normAutofit/>
          </a:bodyPr>
          <a:lstStyle/>
          <a:p>
            <a:r>
              <a:rPr lang="en-US" dirty="0"/>
              <a:t>At times, you watershed basin might be too large and will cover multiple terrain tiles.  In that situation, you will need to stich the tiles together through a process called mosaic which you can do in GIS.  We will have a terrain importer tool that will perform this in the near future (beta 2).  </a:t>
            </a:r>
          </a:p>
          <a:p>
            <a:endParaRPr lang="en-US" dirty="0"/>
          </a:p>
          <a:p>
            <a:r>
              <a:rPr lang="en-US" dirty="0"/>
              <a:t>NED data will be broken up into tiles if file size is too large.  The first step in preparing the data for delineation is to mosaic the tiles into one DEM. </a:t>
            </a:r>
          </a:p>
          <a:p>
            <a:r>
              <a:rPr lang="en-US" dirty="0"/>
              <a:t>Tools are available from ArcToolbox (Data Management </a:t>
            </a:r>
            <a:r>
              <a:rPr lang="en-US" dirty="0">
                <a:sym typeface="Wingdings" pitchFamily="2" charset="2"/>
              </a:rPr>
              <a:t> Raster toolbox)</a:t>
            </a:r>
            <a:r>
              <a:rPr lang="en-US" dirty="0"/>
              <a:t>.</a:t>
            </a:r>
          </a:p>
          <a:p>
            <a:r>
              <a:rPr lang="en-US" dirty="0"/>
              <a:t>If you want to use one raster in all areas and just fill in gaps with secondary or average raster values, this can be done with Mosaic Operator options</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303188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p:txBody>
          <a:bodyPr/>
          <a:lstStyle/>
          <a:p>
            <a:fld id="{D1ACB84F-D3CE-4906-A1D8-AAB015D86F96}" type="slidenum">
              <a:rPr lang="en-US" smtClean="0"/>
              <a:pPr/>
              <a:t>16</a:t>
            </a:fld>
            <a:endParaRPr lang="en-US"/>
          </a:p>
        </p:txBody>
      </p:sp>
      <p:sp>
        <p:nvSpPr>
          <p:cNvPr id="56324" name="Rectangle 3"/>
          <p:cNvSpPr>
            <a:spLocks noGrp="1" noChangeArrowheads="1"/>
          </p:cNvSpPr>
          <p:nvPr>
            <p:ph type="body" idx="1"/>
          </p:nvPr>
        </p:nvSpPr>
        <p:spPr/>
        <p:txBody>
          <a:bodyPr>
            <a:normAutofit/>
          </a:bodyPr>
          <a:lstStyle/>
          <a:p>
            <a:r>
              <a:rPr lang="en-US" dirty="0"/>
              <a:t>The next step in preparing the DEM for delineation</a:t>
            </a:r>
            <a:r>
              <a:rPr lang="en-US" baseline="0" dirty="0"/>
              <a:t> </a:t>
            </a:r>
            <a:r>
              <a:rPr lang="en-US" dirty="0"/>
              <a:t>is to reproject the DEM to study coordinate system.  Tools are available from ArcToolbox (Data Management </a:t>
            </a:r>
            <a:r>
              <a:rPr lang="en-US" dirty="0">
                <a:sym typeface="Wingdings" pitchFamily="2" charset="2"/>
              </a:rPr>
              <a:t> Projections and Transformations  Raster)</a:t>
            </a:r>
            <a:r>
              <a:rPr lang="en-US" dirty="0"/>
              <a:t>. </a:t>
            </a:r>
          </a:p>
          <a:p>
            <a:endParaRPr lang="en-US" dirty="0"/>
          </a:p>
          <a:p>
            <a:r>
              <a:rPr lang="en-US" dirty="0"/>
              <a:t>All data should be in the same projection to ensure all spatial operations run correctly.  Recommended projections include: UTM, State Plane, and Albers-Equal Area.  Also, horizontal units should be same as vertical units.</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6114252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p:txBody>
          <a:bodyPr/>
          <a:lstStyle/>
          <a:p>
            <a:fld id="{4F2A180E-EC7E-4553-A623-4821CF8870C1}" type="slidenum">
              <a:rPr lang="en-US" smtClean="0"/>
              <a:pPr/>
              <a:t>17</a:t>
            </a:fld>
            <a:endParaRPr lang="en-US"/>
          </a:p>
        </p:txBody>
      </p:sp>
      <p:sp>
        <p:nvSpPr>
          <p:cNvPr id="57348" name="Rectangle 3"/>
          <p:cNvSpPr>
            <a:spLocks noGrp="1" noChangeArrowheads="1"/>
          </p:cNvSpPr>
          <p:nvPr>
            <p:ph type="body" idx="1"/>
          </p:nvPr>
        </p:nvSpPr>
        <p:spPr/>
        <p:txBody>
          <a:bodyPr>
            <a:normAutofit/>
          </a:bodyPr>
          <a:lstStyle/>
          <a:p>
            <a:r>
              <a:rPr lang="en-US" dirty="0"/>
              <a:t>Use the Raster Calculator to convert the vertical units to feet (only if horizontal units are feet).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93793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fld id="{C68C6F26-7E86-495F-98D4-793208C80A7B}" type="slidenum">
              <a:rPr lang="en-US" smtClean="0"/>
              <a:pPr/>
              <a:t>18</a:t>
            </a:fld>
            <a:endParaRPr lang="en-US"/>
          </a:p>
        </p:txBody>
      </p:sp>
      <p:sp>
        <p:nvSpPr>
          <p:cNvPr id="58372" name="Rectangle 3"/>
          <p:cNvSpPr>
            <a:spLocks noGrp="1" noChangeArrowheads="1"/>
          </p:cNvSpPr>
          <p:nvPr>
            <p:ph type="body" idx="1"/>
          </p:nvPr>
        </p:nvSpPr>
        <p:spPr/>
        <p:txBody>
          <a:bodyPr>
            <a:normAutofit/>
          </a:bodyPr>
          <a:lstStyle/>
          <a:p>
            <a:r>
              <a:rPr lang="en-US" dirty="0"/>
              <a:t>If you happen to have an existing watershed delineated, you can clip your DEM to the terrain but we suggest buffering the shapefile before clipping. This prevents any edge errors near the boundary of the watershed. This is a good strategy to reduce your file size.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7681311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fld id="{C68C6F26-7E86-495F-98D4-793208C80A7B}" type="slidenum">
              <a:rPr lang="en-US" smtClean="0"/>
              <a:pPr/>
              <a:t>19</a:t>
            </a:fld>
            <a:endParaRPr lang="en-US"/>
          </a:p>
        </p:txBody>
      </p:sp>
      <p:sp>
        <p:nvSpPr>
          <p:cNvPr id="58372" name="Rectangle 3"/>
          <p:cNvSpPr>
            <a:spLocks noGrp="1" noChangeArrowheads="1"/>
          </p:cNvSpPr>
          <p:nvPr>
            <p:ph type="body" idx="1"/>
          </p:nvPr>
        </p:nvSpPr>
        <p:spPr/>
        <p:txBody>
          <a:bodyPr>
            <a:normAutofit/>
          </a:bodyPr>
          <a:lstStyle/>
          <a:p>
            <a:r>
              <a:rPr lang="en-US" dirty="0"/>
              <a:t>Clip the grid to speed up processing time.  This example uses the </a:t>
            </a:r>
            <a:r>
              <a:rPr lang="en-US" dirty="0" err="1"/>
              <a:t>Subwatershed</a:t>
            </a:r>
            <a:r>
              <a:rPr lang="en-US" dirty="0"/>
              <a:t> layer from the NHD dataset to set the bounds in the Clip tool (Data Management </a:t>
            </a:r>
            <a:r>
              <a:rPr lang="en-US" dirty="0">
                <a:sym typeface="Wingdings" pitchFamily="2" charset="2"/>
              </a:rPr>
              <a:t> Raster toolbox).  The clip operation reduced the file size from 295 to 152 mb.  The Mask tool is not the same as the clip tool.  Mask keeps the same number of grid cells as the parent raster.  It sets grid cell values outside of the mask to “no data”.  Clip will remove all grid cells outside of the region of interest.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58814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3021787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fld id="{520FA0C7-C608-40C2-8F77-301E6A7AA2D6}" type="slidenum">
              <a:rPr lang="en-US" smtClean="0"/>
              <a:pPr/>
              <a:t>20</a:t>
            </a:fld>
            <a:endParaRPr lang="en-US"/>
          </a:p>
        </p:txBody>
      </p:sp>
      <p:sp>
        <p:nvSpPr>
          <p:cNvPr id="59396" name="Rectangle 3"/>
          <p:cNvSpPr>
            <a:spLocks noGrp="1" noChangeArrowheads="1"/>
          </p:cNvSpPr>
          <p:nvPr>
            <p:ph type="body" idx="1"/>
          </p:nvPr>
        </p:nvSpPr>
        <p:spPr/>
        <p:txBody>
          <a:bodyPr>
            <a:normAutofit/>
          </a:bodyPr>
          <a:lstStyle/>
          <a:p>
            <a:r>
              <a:rPr lang="en-US" dirty="0"/>
              <a:t>No Data cells need to be removed before using automated delineation tools.  No data cells will prevent the tools from computing the drainage path.  </a:t>
            </a:r>
          </a:p>
          <a:p>
            <a:r>
              <a:rPr lang="en-US" dirty="0"/>
              <a:t>No Data cells could be left over after mosaicking tiles (edges did not exactly line up) or they were part of the NED data.</a:t>
            </a:r>
          </a:p>
          <a:p>
            <a:r>
              <a:rPr lang="en-US" dirty="0"/>
              <a:t>When using the raster calculator, the following equation can be used.  The statements tells the program to replace no data cells with the average grid cell value from a rectangle that is 3 grid cells by 3 grid cells and centered over the No Data grid cell.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Con(</a:t>
            </a:r>
            <a:r>
              <a:rPr lang="en-US" b="1" dirty="0" err="1"/>
              <a:t>IsNull</a:t>
            </a:r>
            <a:r>
              <a:rPr lang="en-US" b="1" dirty="0"/>
              <a:t>(“dem”), </a:t>
            </a:r>
            <a:r>
              <a:rPr lang="en-US" b="1" dirty="0" err="1"/>
              <a:t>FocalStatistics</a:t>
            </a:r>
            <a:r>
              <a:rPr lang="en-US" b="1" dirty="0"/>
              <a:t>(‘dem’, </a:t>
            </a:r>
            <a:r>
              <a:rPr lang="en-US" b="1" dirty="0" err="1"/>
              <a:t>NbrRectangle</a:t>
            </a:r>
            <a:r>
              <a:rPr lang="en-US" b="1" dirty="0"/>
              <a:t>(3,3), “Mean”), “dem”) </a:t>
            </a:r>
          </a:p>
          <a:p>
            <a:endParaRPr lang="en-US" dirty="0"/>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3785981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fld id="{520FA0C7-C608-40C2-8F77-301E6A7AA2D6}" type="slidenum">
              <a:rPr lang="en-US" smtClean="0"/>
              <a:pPr/>
              <a:t>21</a:t>
            </a:fld>
            <a:endParaRPr lang="en-US"/>
          </a:p>
        </p:txBody>
      </p:sp>
      <p:sp>
        <p:nvSpPr>
          <p:cNvPr id="59396" name="Rectangle 3"/>
          <p:cNvSpPr>
            <a:spLocks noGrp="1" noChangeArrowheads="1"/>
          </p:cNvSpPr>
          <p:nvPr>
            <p:ph type="body" idx="1"/>
          </p:nvPr>
        </p:nvSpPr>
        <p:spPr/>
        <p:txBody>
          <a:bodyPr>
            <a:normAutofit/>
          </a:bodyPr>
          <a:lstStyle/>
          <a:p>
            <a:r>
              <a:rPr lang="en-US" dirty="0"/>
              <a:t>We recommend trying to keep your terrain size low.  Not always possible but it will make your delineation process smoother.  One technique is to increase your grid size to a larger grid or to change your numeric type to integer (DEM elevations stored data as float)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5019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fld id="{E3CE49B2-C076-4B0E-B969-496B4D153411}" type="slidenum">
              <a:rPr lang="en-US" smtClean="0"/>
              <a:pPr/>
              <a:t>22</a:t>
            </a:fld>
            <a:endParaRPr lang="en-US"/>
          </a:p>
        </p:txBody>
      </p:sp>
      <p:sp>
        <p:nvSpPr>
          <p:cNvPr id="54276" name="Rectangle 3"/>
          <p:cNvSpPr>
            <a:spLocks noGrp="1" noChangeArrowheads="1"/>
          </p:cNvSpPr>
          <p:nvPr>
            <p:ph type="body" idx="1"/>
          </p:nvPr>
        </p:nvSpPr>
        <p:spPr/>
        <p:txBody>
          <a:bodyPr>
            <a:normAutofit/>
          </a:bodyPr>
          <a:lstStyle/>
          <a:p>
            <a:r>
              <a:rPr lang="en-US" dirty="0"/>
              <a:t>One of the shapefiles you can use for burning streams and building walls is the NHD shapefiles.  In this dataset, there are flow lines and watershed boundaries you can use to both burn streams and build walls.  </a:t>
            </a:r>
          </a:p>
          <a:p>
            <a:endParaRPr lang="en-US" dirty="0"/>
          </a:p>
          <a:p>
            <a:r>
              <a:rPr lang="en-US" dirty="0"/>
              <a:t>I personally have not needed to do this often.  In most cases, I can get by with the terrain but if the terrain is not delineating correctly, I would consider trying this technique.  </a:t>
            </a:r>
          </a:p>
          <a:p>
            <a:endParaRPr lang="en-US" dirty="0"/>
          </a:p>
          <a:p>
            <a:r>
              <a:rPr lang="en-US" dirty="0"/>
              <a:t>Can download data from the NHD Viewer or from ftp site (</a:t>
            </a:r>
            <a:r>
              <a:rPr lang="en-US" dirty="0">
                <a:hlinkClick r:id="rId3"/>
              </a:rPr>
              <a:t>ftp://nhdftp.usgs.gov/SubRegions/</a:t>
            </a:r>
            <a:r>
              <a:rPr lang="en-US" dirty="0"/>
              <a:t>) using 4-digit HUC</a:t>
            </a:r>
          </a:p>
          <a:p>
            <a:r>
              <a:rPr lang="en-US" dirty="0"/>
              <a:t>Data layers are in geographic coordinate system (unprojected)</a:t>
            </a:r>
          </a:p>
          <a:p>
            <a:r>
              <a:rPr lang="en-US" dirty="0"/>
              <a:t>NHD data can be used to edit DEM</a:t>
            </a:r>
          </a:p>
          <a:p>
            <a:r>
              <a:rPr lang="en-US" dirty="0"/>
              <a:t>Important Layer: NHD </a:t>
            </a:r>
            <a:r>
              <a:rPr lang="en-US" dirty="0" err="1"/>
              <a:t>Flowline</a:t>
            </a:r>
            <a:r>
              <a:rPr lang="en-US" dirty="0"/>
              <a:t> and Watershed</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004541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fld id="{E3CE49B2-C076-4B0E-B969-496B4D153411}" type="slidenum">
              <a:rPr lang="en-US" smtClean="0"/>
              <a:pPr/>
              <a:t>23</a:t>
            </a:fld>
            <a:endParaRPr lang="en-US"/>
          </a:p>
        </p:txBody>
      </p:sp>
      <p:sp>
        <p:nvSpPr>
          <p:cNvPr id="54276" name="Rectangle 3"/>
          <p:cNvSpPr>
            <a:spLocks noGrp="1" noChangeArrowheads="1"/>
          </p:cNvSpPr>
          <p:nvPr>
            <p:ph type="body" idx="1"/>
          </p:nvPr>
        </p:nvSpPr>
        <p:spPr/>
        <p:txBody>
          <a:bodyPr>
            <a:normAutofit/>
          </a:bodyPr>
          <a:lstStyle/>
          <a:p>
            <a:r>
              <a:rPr lang="en-US" dirty="0"/>
              <a:t>The same website you used for terrain delineation can be used for NHD.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3088243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24</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497792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r>
              <a:rPr lang="en-US" dirty="0"/>
              <a:t>This section is managing </a:t>
            </a:r>
            <a:r>
              <a:rPr lang="en-US" dirty="0" err="1"/>
              <a:t>gis</a:t>
            </a:r>
            <a:r>
              <a:rPr lang="en-US" dirty="0"/>
              <a:t> files you preprocessed in a GIS software into HMS and the </a:t>
            </a:r>
            <a:r>
              <a:rPr lang="en-US" dirty="0" err="1"/>
              <a:t>gis</a:t>
            </a:r>
            <a:r>
              <a:rPr lang="en-US" dirty="0"/>
              <a:t> files that are created in HMS and stored in the project directory.  </a:t>
            </a:r>
          </a:p>
        </p:txBody>
      </p:sp>
      <p:sp>
        <p:nvSpPr>
          <p:cNvPr id="4" name="Slide Number Placeholder 3"/>
          <p:cNvSpPr>
            <a:spLocks noGrp="1"/>
          </p:cNvSpPr>
          <p:nvPr>
            <p:ph type="sldNum" sz="quarter" idx="5"/>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41483143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26</a:t>
            </a:fld>
            <a:endParaRPr lang="en-US"/>
          </a:p>
        </p:txBody>
      </p:sp>
      <p:sp>
        <p:nvSpPr>
          <p:cNvPr id="62468" name="Rectangle 3"/>
          <p:cNvSpPr>
            <a:spLocks noGrp="1" noChangeArrowheads="1"/>
          </p:cNvSpPr>
          <p:nvPr>
            <p:ph type="body" idx="1"/>
          </p:nvPr>
        </p:nvSpPr>
        <p:spPr/>
        <p:txBody>
          <a:bodyPr>
            <a:normAutofit/>
          </a:bodyPr>
          <a:lstStyle/>
          <a:p>
            <a:r>
              <a:rPr lang="en-US" dirty="0"/>
              <a:t>This image shows the </a:t>
            </a:r>
            <a:r>
              <a:rPr lang="en-US" dirty="0" err="1"/>
              <a:t>hms</a:t>
            </a:r>
            <a:r>
              <a:rPr lang="en-US" dirty="0"/>
              <a:t> project directory. When you create an </a:t>
            </a:r>
            <a:r>
              <a:rPr lang="en-US" dirty="0" err="1"/>
              <a:t>hms</a:t>
            </a:r>
            <a:r>
              <a:rPr lang="en-US" dirty="0"/>
              <a:t> project, you will have this set of folders created.</a:t>
            </a:r>
          </a:p>
          <a:p>
            <a:endParaRPr lang="en-US" dirty="0"/>
          </a:p>
          <a:p>
            <a:r>
              <a:rPr lang="en-US" dirty="0"/>
              <a:t>With respects to </a:t>
            </a:r>
            <a:r>
              <a:rPr lang="en-US" dirty="0" err="1"/>
              <a:t>gis</a:t>
            </a:r>
            <a:r>
              <a:rPr lang="en-US" dirty="0"/>
              <a:t> files, any </a:t>
            </a:r>
            <a:r>
              <a:rPr lang="en-US" dirty="0" err="1"/>
              <a:t>gis</a:t>
            </a:r>
            <a:r>
              <a:rPr lang="en-US" dirty="0"/>
              <a:t> files you are bringing over to </a:t>
            </a:r>
            <a:r>
              <a:rPr lang="en-US" dirty="0" err="1"/>
              <a:t>hms</a:t>
            </a:r>
            <a:r>
              <a:rPr lang="en-US" dirty="0"/>
              <a:t> can be stored in the “maps” folder.</a:t>
            </a:r>
          </a:p>
          <a:p>
            <a:endParaRPr lang="en-US" dirty="0"/>
          </a:p>
          <a:p>
            <a:r>
              <a:rPr lang="en-US" dirty="0"/>
              <a:t>HMS will save </a:t>
            </a:r>
            <a:r>
              <a:rPr lang="en-US" dirty="0" err="1"/>
              <a:t>gis</a:t>
            </a:r>
            <a:r>
              <a:rPr lang="en-US" dirty="0"/>
              <a:t> files created into the </a:t>
            </a:r>
            <a:r>
              <a:rPr lang="en-US" dirty="0" err="1"/>
              <a:t>gis</a:t>
            </a:r>
            <a:r>
              <a:rPr lang="en-US" dirty="0"/>
              <a:t> folder</a:t>
            </a:r>
          </a:p>
          <a:p>
            <a:endParaRPr lang="en-US" dirty="0"/>
          </a:p>
          <a:p>
            <a:r>
              <a:rPr lang="en-US" dirty="0"/>
              <a:t>HMS will save terrain file in the terrain folder</a:t>
            </a:r>
          </a:p>
          <a:p>
            <a:endParaRPr lang="en-US" dirty="0"/>
          </a:p>
          <a:p>
            <a:r>
              <a:rPr lang="en-US" dirty="0"/>
              <a:t>There is this </a:t>
            </a:r>
            <a:r>
              <a:rPr lang="en-US" dirty="0" err="1"/>
              <a:t>sqlite</a:t>
            </a:r>
            <a:r>
              <a:rPr lang="en-US" dirty="0"/>
              <a:t> file that is automatically created that contains the georeferenced elements.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7724278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27</a:t>
            </a:fld>
            <a:endParaRPr lang="en-US"/>
          </a:p>
        </p:txBody>
      </p:sp>
      <p:sp>
        <p:nvSpPr>
          <p:cNvPr id="62468" name="Rectangle 3"/>
          <p:cNvSpPr>
            <a:spLocks noGrp="1" noChangeArrowheads="1"/>
          </p:cNvSpPr>
          <p:nvPr>
            <p:ph type="body" idx="1"/>
          </p:nvPr>
        </p:nvSpPr>
        <p:spPr/>
        <p:txBody>
          <a:bodyPr>
            <a:normAutofit/>
          </a:bodyPr>
          <a:lstStyle/>
          <a:p>
            <a:r>
              <a:rPr lang="en-US" dirty="0"/>
              <a:t>The .basin file contains information on the coordinate system, user settings for delineation, and background map files.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85361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28</a:t>
            </a:fld>
            <a:endParaRPr lang="en-US"/>
          </a:p>
        </p:txBody>
      </p:sp>
      <p:sp>
        <p:nvSpPr>
          <p:cNvPr id="62468" name="Rectangle 3"/>
          <p:cNvSpPr>
            <a:spLocks noGrp="1" noChangeArrowheads="1"/>
          </p:cNvSpPr>
          <p:nvPr>
            <p:ph type="body" idx="1"/>
          </p:nvPr>
        </p:nvSpPr>
        <p:spPr/>
        <p:txBody>
          <a:bodyPr>
            <a:normAutofit/>
          </a:bodyPr>
          <a:lstStyle/>
          <a:p>
            <a:r>
              <a:rPr lang="en-US" dirty="0"/>
              <a:t>The background files are stored in the .basin file.  Storing your shapefiles in maps will make sure your </a:t>
            </a:r>
            <a:r>
              <a:rPr lang="en-US" dirty="0" err="1"/>
              <a:t>gis</a:t>
            </a:r>
            <a:r>
              <a:rPr lang="en-US" dirty="0"/>
              <a:t> files are transferred when you share projects.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5096729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29</a:t>
            </a:fld>
            <a:endParaRPr lang="en-US"/>
          </a:p>
        </p:txBody>
      </p:sp>
      <p:sp>
        <p:nvSpPr>
          <p:cNvPr id="62468" name="Rectangle 3"/>
          <p:cNvSpPr>
            <a:spLocks noGrp="1" noChangeArrowheads="1"/>
          </p:cNvSpPr>
          <p:nvPr>
            <p:ph type="body" idx="1"/>
          </p:nvPr>
        </p:nvSpPr>
        <p:spPr/>
        <p:txBody>
          <a:bodyPr>
            <a:normAutofit/>
          </a:bodyPr>
          <a:lstStyle/>
          <a:p>
            <a:r>
              <a:rPr lang="en-US" dirty="0"/>
              <a:t>Last thing on data management, the </a:t>
            </a:r>
            <a:r>
              <a:rPr lang="en-US" dirty="0" err="1"/>
              <a:t>gis</a:t>
            </a:r>
            <a:r>
              <a:rPr lang="en-US" dirty="0"/>
              <a:t> folder is where HMS saves its </a:t>
            </a:r>
            <a:r>
              <a:rPr lang="en-US" dirty="0" err="1"/>
              <a:t>gis</a:t>
            </a:r>
            <a:r>
              <a:rPr lang="en-US" dirty="0"/>
              <a:t> created data.  You can regenerate these files pretty easily if you accidently delete them.  When you are looking to save on file size, this is an option to delete but you will lose your delineation capabilities if you delete. </a:t>
            </a:r>
          </a:p>
          <a:p>
            <a:endParaRPr lang="en-US" dirty="0"/>
          </a:p>
          <a:p>
            <a:pPr algn="l">
              <a:buFont typeface="Arial" panose="020B0604020202020204" pitchFamily="34" charset="0"/>
              <a:buChar char="•"/>
            </a:pPr>
            <a:r>
              <a:rPr lang="en-US" b="0" i="0" dirty="0">
                <a:solidFill>
                  <a:srgbClr val="172B4D"/>
                </a:solidFill>
                <a:effectLst/>
                <a:latin typeface="-apple-system"/>
              </a:rPr>
              <a:t>The </a:t>
            </a:r>
            <a:r>
              <a:rPr lang="en-US" b="0" i="0" dirty="0" err="1">
                <a:solidFill>
                  <a:srgbClr val="172B4D"/>
                </a:solidFill>
                <a:effectLst/>
                <a:latin typeface="-apple-system"/>
              </a:rPr>
              <a:t>elevation.tif</a:t>
            </a:r>
            <a:r>
              <a:rPr lang="en-US" b="0" i="0" dirty="0">
                <a:solidFill>
                  <a:srgbClr val="172B4D"/>
                </a:solidFill>
                <a:effectLst/>
                <a:latin typeface="-apple-system"/>
              </a:rPr>
              <a:t> file is created when you select a terrain grid for the basin model. HEC-HMS creates a copy of the terrain grid and projects the terrain file into the basin model's projection.</a:t>
            </a:r>
          </a:p>
          <a:p>
            <a:pPr algn="l">
              <a:buFont typeface="Arial" panose="020B0604020202020204" pitchFamily="34" charset="0"/>
              <a:buChar char="•"/>
            </a:pPr>
            <a:r>
              <a:rPr lang="en-US" b="0" i="0" dirty="0">
                <a:solidFill>
                  <a:srgbClr val="172B4D"/>
                </a:solidFill>
                <a:effectLst/>
                <a:latin typeface="-apple-system"/>
              </a:rPr>
              <a:t>The </a:t>
            </a:r>
            <a:r>
              <a:rPr lang="en-US" b="0" i="0" dirty="0" err="1">
                <a:solidFill>
                  <a:srgbClr val="172B4D"/>
                </a:solidFill>
                <a:effectLst/>
                <a:latin typeface="-apple-system"/>
              </a:rPr>
              <a:t>sinkfill.tif</a:t>
            </a:r>
            <a:r>
              <a:rPr lang="en-US" b="0" i="0" dirty="0">
                <a:solidFill>
                  <a:srgbClr val="172B4D"/>
                </a:solidFill>
                <a:effectLst/>
                <a:latin typeface="-apple-system"/>
              </a:rPr>
              <a:t> and </a:t>
            </a:r>
            <a:r>
              <a:rPr lang="en-US" b="0" i="0" dirty="0" err="1">
                <a:solidFill>
                  <a:srgbClr val="172B4D"/>
                </a:solidFill>
                <a:effectLst/>
                <a:latin typeface="-apple-system"/>
              </a:rPr>
              <a:t>sinklocs.tif</a:t>
            </a:r>
            <a:r>
              <a:rPr lang="en-US" b="0" i="0" dirty="0">
                <a:solidFill>
                  <a:srgbClr val="172B4D"/>
                </a:solidFill>
                <a:effectLst/>
                <a:latin typeface="-apple-system"/>
              </a:rPr>
              <a:t> files are created with running the </a:t>
            </a:r>
            <a:r>
              <a:rPr lang="en-US" b="1" i="0" dirty="0">
                <a:solidFill>
                  <a:srgbClr val="172B4D"/>
                </a:solidFill>
                <a:effectLst/>
                <a:latin typeface="-apple-system"/>
              </a:rPr>
              <a:t>Preprocess Sinks</a:t>
            </a:r>
            <a:r>
              <a:rPr lang="en-US" b="0" i="0" dirty="0">
                <a:solidFill>
                  <a:srgbClr val="172B4D"/>
                </a:solidFill>
                <a:effectLst/>
                <a:latin typeface="-apple-system"/>
              </a:rPr>
              <a:t> tool.</a:t>
            </a:r>
          </a:p>
          <a:p>
            <a:pPr algn="l">
              <a:buFont typeface="Arial" panose="020B0604020202020204" pitchFamily="34" charset="0"/>
              <a:buChar char="•"/>
            </a:pPr>
            <a:r>
              <a:rPr lang="en-US" b="0" i="0" dirty="0">
                <a:solidFill>
                  <a:srgbClr val="172B4D"/>
                </a:solidFill>
                <a:effectLst/>
                <a:latin typeface="-apple-system"/>
              </a:rPr>
              <a:t>The demsd8.tif, </a:t>
            </a:r>
            <a:r>
              <a:rPr lang="en-US" b="0" i="0" dirty="0" err="1">
                <a:solidFill>
                  <a:srgbClr val="172B4D"/>
                </a:solidFill>
                <a:effectLst/>
                <a:latin typeface="-apple-system"/>
              </a:rPr>
              <a:t>flowdir.tif</a:t>
            </a:r>
            <a:r>
              <a:rPr lang="en-US" b="0" i="0" dirty="0">
                <a:solidFill>
                  <a:srgbClr val="172B4D"/>
                </a:solidFill>
                <a:effectLst/>
                <a:latin typeface="-apple-system"/>
              </a:rPr>
              <a:t>, and </a:t>
            </a:r>
            <a:r>
              <a:rPr lang="en-US" b="0" i="0" dirty="0" err="1">
                <a:solidFill>
                  <a:srgbClr val="172B4D"/>
                </a:solidFill>
                <a:effectLst/>
                <a:latin typeface="-apple-system"/>
              </a:rPr>
              <a:t>flowaccum.tif</a:t>
            </a:r>
            <a:r>
              <a:rPr lang="en-US" b="0" i="0" dirty="0">
                <a:solidFill>
                  <a:srgbClr val="172B4D"/>
                </a:solidFill>
                <a:effectLst/>
                <a:latin typeface="-apple-system"/>
              </a:rPr>
              <a:t> files are created when running the </a:t>
            </a:r>
            <a:r>
              <a:rPr lang="en-US" b="1" i="0" dirty="0">
                <a:solidFill>
                  <a:srgbClr val="172B4D"/>
                </a:solidFill>
                <a:effectLst/>
                <a:latin typeface="-apple-system"/>
              </a:rPr>
              <a:t>Preprocess Drainage</a:t>
            </a:r>
            <a:r>
              <a:rPr lang="en-US" b="0" i="0" dirty="0">
                <a:solidFill>
                  <a:srgbClr val="172B4D"/>
                </a:solidFill>
                <a:effectLst/>
                <a:latin typeface="-apple-system"/>
              </a:rPr>
              <a:t> tool.</a:t>
            </a:r>
          </a:p>
          <a:p>
            <a:pPr algn="l">
              <a:buFont typeface="Arial" panose="020B0604020202020204" pitchFamily="34" charset="0"/>
              <a:buChar char="•"/>
            </a:pPr>
            <a:r>
              <a:rPr lang="en-US" b="0" i="0" dirty="0">
                <a:solidFill>
                  <a:srgbClr val="172B4D"/>
                </a:solidFill>
                <a:effectLst/>
                <a:latin typeface="-apple-system"/>
              </a:rPr>
              <a:t>The </a:t>
            </a:r>
            <a:r>
              <a:rPr lang="en-US" b="0" i="0" dirty="0" err="1">
                <a:solidFill>
                  <a:srgbClr val="172B4D"/>
                </a:solidFill>
                <a:effectLst/>
                <a:latin typeface="-apple-system"/>
              </a:rPr>
              <a:t>str_bin.tif</a:t>
            </a:r>
            <a:r>
              <a:rPr lang="en-US" b="0" i="0" dirty="0">
                <a:solidFill>
                  <a:srgbClr val="172B4D"/>
                </a:solidFill>
                <a:effectLst/>
                <a:latin typeface="-apple-system"/>
              </a:rPr>
              <a:t> and </a:t>
            </a:r>
            <a:r>
              <a:rPr lang="en-US" b="0" i="0" dirty="0" err="1">
                <a:solidFill>
                  <a:srgbClr val="172B4D"/>
                </a:solidFill>
                <a:effectLst/>
                <a:latin typeface="-apple-system"/>
              </a:rPr>
              <a:t>streams.tif</a:t>
            </a:r>
            <a:r>
              <a:rPr lang="en-US" b="0" i="0" dirty="0">
                <a:solidFill>
                  <a:srgbClr val="172B4D"/>
                </a:solidFill>
                <a:effectLst/>
                <a:latin typeface="-apple-system"/>
              </a:rPr>
              <a:t> files area created when running the </a:t>
            </a:r>
            <a:r>
              <a:rPr lang="en-US" b="1" i="0" dirty="0">
                <a:solidFill>
                  <a:srgbClr val="172B4D"/>
                </a:solidFill>
                <a:effectLst/>
                <a:latin typeface="-apple-system"/>
              </a:rPr>
              <a:t>Identify Streams</a:t>
            </a:r>
            <a:r>
              <a:rPr lang="en-US" b="0" i="0" dirty="0">
                <a:solidFill>
                  <a:srgbClr val="172B4D"/>
                </a:solidFill>
                <a:effectLst/>
                <a:latin typeface="-apple-system"/>
              </a:rPr>
              <a:t> tool.</a:t>
            </a:r>
          </a:p>
          <a:p>
            <a:pPr algn="l">
              <a:buFont typeface="Arial" panose="020B0604020202020204" pitchFamily="34" charset="0"/>
              <a:buChar char="•"/>
            </a:pPr>
            <a:r>
              <a:rPr lang="en-US" b="0" i="0" dirty="0">
                <a:solidFill>
                  <a:srgbClr val="172B4D"/>
                </a:solidFill>
                <a:effectLst/>
                <a:latin typeface="-apple-system"/>
              </a:rPr>
              <a:t>The </a:t>
            </a:r>
            <a:r>
              <a:rPr lang="en-US" b="0" i="0" dirty="0" err="1">
                <a:solidFill>
                  <a:srgbClr val="172B4D"/>
                </a:solidFill>
                <a:effectLst/>
                <a:latin typeface="-apple-system"/>
              </a:rPr>
              <a:t>fromGIS.sqlite</a:t>
            </a:r>
            <a:r>
              <a:rPr lang="en-US" b="0" i="0" dirty="0">
                <a:solidFill>
                  <a:srgbClr val="172B4D"/>
                </a:solidFill>
                <a:effectLst/>
                <a:latin typeface="-apple-system"/>
              </a:rPr>
              <a:t> and </a:t>
            </a:r>
            <a:r>
              <a:rPr lang="en-US" b="0" i="0" dirty="0" err="1">
                <a:solidFill>
                  <a:srgbClr val="172B4D"/>
                </a:solidFill>
                <a:effectLst/>
                <a:latin typeface="-apple-system"/>
              </a:rPr>
              <a:t>toGIS.sqlite</a:t>
            </a:r>
            <a:r>
              <a:rPr lang="en-US" b="0" i="0" dirty="0">
                <a:solidFill>
                  <a:srgbClr val="172B4D"/>
                </a:solidFill>
                <a:effectLst/>
                <a:latin typeface="-apple-system"/>
              </a:rPr>
              <a:t> files are created when running the </a:t>
            </a:r>
            <a:r>
              <a:rPr lang="en-US" b="1" i="0" dirty="0">
                <a:solidFill>
                  <a:srgbClr val="172B4D"/>
                </a:solidFill>
                <a:effectLst/>
                <a:latin typeface="-apple-system"/>
              </a:rPr>
              <a:t>Delineate Elements</a:t>
            </a:r>
            <a:r>
              <a:rPr lang="en-US" b="0" i="0" dirty="0">
                <a:solidFill>
                  <a:srgbClr val="172B4D"/>
                </a:solidFill>
                <a:effectLst/>
                <a:latin typeface="-apple-system"/>
              </a:rPr>
              <a:t> tool.</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808766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3</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r>
              <a:rPr lang="en-US" dirty="0"/>
              <a:t>When we talk about georeferenced, do you know what that means? Georeferencing – is assigning real world spatial coordinates to digital images or maps that do not have spatial information.</a:t>
            </a:r>
          </a:p>
        </p:txBody>
      </p:sp>
    </p:spTree>
    <p:extLst>
      <p:ext uri="{BB962C8B-B14F-4D97-AF65-F5344CB8AC3E}">
        <p14:creationId xmlns:p14="http://schemas.microsoft.com/office/powerpoint/2010/main" val="5429455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31</a:t>
            </a:fld>
            <a:endParaRPr lang="en-US"/>
          </a:p>
        </p:txBody>
      </p:sp>
      <p:sp>
        <p:nvSpPr>
          <p:cNvPr id="61444" name="Rectangle 3"/>
          <p:cNvSpPr>
            <a:spLocks noGrp="1" noChangeArrowheads="1"/>
          </p:cNvSpPr>
          <p:nvPr>
            <p:ph type="body" idx="1"/>
          </p:nvPr>
        </p:nvSpPr>
        <p:spPr/>
        <p:txBody>
          <a:bodyPr>
            <a:normAutofit/>
          </a:bodyPr>
          <a:lstStyle/>
          <a:p>
            <a:r>
              <a:rPr lang="en-US" dirty="0"/>
              <a:t>The Terrain Reconditioner consists of two steps. The first step is a build walls step and the second step is a burn streams step. The picture on the left represents an unaltered terrain dataset that is overlaid with two shapefile datasets. In this example the red shapefile represents HUC12 zones from the USGS’ watershed boundary dataset and it is used to build walls. The blue shapefile represents a stream network from the national hydrography dataset which is used for burning streams. The picture on the right represents what a reconditioned terrain might look like after using the Terrain </a:t>
            </a:r>
            <a:r>
              <a:rPr lang="en-US" dirty="0" err="1"/>
              <a:t>Reconditioner</a:t>
            </a:r>
            <a:r>
              <a:rPr lang="en-US" dirty="0"/>
              <a:t> tool. Notice how the elevations have been raised for the cells that intersected the red shapefile that was used to build walls. Also notice how the cell elevations that intersected the blue shapefile have been lowered to burn streams. Lastly, notice how the cells that were lowered for burn streams appear to transition smoothly to the unaltered cells. On the flip side, the cells that were raised for build walls appear to have a sharp transition. This is because a buffer was specified. More on that later. First let’s talk about a few scenarios where you might want to build walls and/or burn streams in your HMS model.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093001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32</a:t>
            </a:fld>
            <a:endParaRPr lang="en-US"/>
          </a:p>
        </p:txBody>
      </p:sp>
      <p:sp>
        <p:nvSpPr>
          <p:cNvPr id="61444" name="Rectangle 3"/>
          <p:cNvSpPr>
            <a:spLocks noGrp="1" noChangeArrowheads="1"/>
          </p:cNvSpPr>
          <p:nvPr>
            <p:ph type="body" idx="1"/>
          </p:nvPr>
        </p:nvSpPr>
        <p:spPr/>
        <p:txBody>
          <a:bodyPr>
            <a:normAutofit/>
          </a:bodyPr>
          <a:lstStyle/>
          <a:p>
            <a:r>
              <a:rPr lang="en-US" dirty="0"/>
              <a:t>Let’s talk about a scenario where building walls might come in handy. In this picture, the subbasin delineations outlined in Red are published, </a:t>
            </a:r>
            <a:r>
              <a:rPr lang="en-US" dirty="0" err="1"/>
              <a:t>handdrawn</a:t>
            </a:r>
            <a:r>
              <a:rPr lang="en-US" dirty="0"/>
              <a:t> subbasin boundaries from the NRCS.  Those outlined in Black were generated by an automated GIS delineation tool using a 10meter digital elevation map.  Notice how the published boundaries differ in a few of the subbasins. Let’s say that the hydrologic study you are involved in requires that your subbasins perfectly match the published NRCS data shown in red. This is a scenario where you could use the Terrain </a:t>
            </a:r>
            <a:r>
              <a:rPr lang="en-US" dirty="0" err="1"/>
              <a:t>Reconditioner</a:t>
            </a:r>
            <a:r>
              <a:rPr lang="en-US" dirty="0"/>
              <a:t> Build walls step in HMS. You could input the published watershed boundary data as a shapefile, raise the cell elevations that intersect the shapefile, and thereby force the delineations in HMS to match the published ones. What about a scenario where you might want to burn streams? Let’s say you want to use the 2D diffusion wave transform method in HMS to model how runoff moves over the terrain and collects at a subbasin outlet. But let’s say you have a coarse terrain data set that doesn’t fully capture the channel bathymetry. What you could do in this scenario, is use the Terrain </a:t>
            </a:r>
            <a:r>
              <a:rPr lang="en-US" dirty="0" err="1"/>
              <a:t>Reconditioner</a:t>
            </a:r>
            <a:r>
              <a:rPr lang="en-US" dirty="0"/>
              <a:t> Burn streams step by inputting a shapefile that represents the stream network, specify a smooth buffer, and gradually lower the cells that fall under or near the intersection of the shapefile.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67125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33</a:t>
            </a:fld>
            <a:endParaRPr lang="en-US"/>
          </a:p>
        </p:txBody>
      </p:sp>
      <p:sp>
        <p:nvSpPr>
          <p:cNvPr id="62468" name="Rectangle 3"/>
          <p:cNvSpPr>
            <a:spLocks noGrp="1" noChangeArrowheads="1"/>
          </p:cNvSpPr>
          <p:nvPr>
            <p:ph type="body" idx="1"/>
          </p:nvPr>
        </p:nvSpPr>
        <p:spPr/>
        <p:txBody>
          <a:bodyPr>
            <a:normAutofit/>
          </a:bodyPr>
          <a:lstStyle/>
          <a:p>
            <a:r>
              <a:rPr lang="en-US" sz="1200" b="0" i="0" kern="1200" dirty="0">
                <a:solidFill>
                  <a:schemeClr val="tx1"/>
                </a:solidFill>
                <a:effectLst/>
                <a:latin typeface="+mn-lt"/>
                <a:ea typeface="+mn-ea"/>
                <a:cs typeface="+mn-cs"/>
              </a:rPr>
              <a:t>The Terrain Reconditioning is part of the GIS workflow in HMS, but it is optional. It can often times be skipped altogether, but as we saw in the previous slide there are several scenarios where it can be useful. The first step of the Terrain Reconditioning wizard allows you to build walls. If you only desire to burn streams, you can leave the build walls inputs blank and skip to the second step of the wizard. Unless you desire to skip a step, a shapefile path must be specified. You can specify a smooth buffer and elevation adjustment, a sharp elevation adjustment or both. As we discussed earlier, if your goal is to force the HMS subbasin delineations to match an existing dataset, then only a sharp raise height is necessary when building walls. For many cases, buffering and smooth height elevation adjustments are most applicable if you wish to burn streams. Let’s take a closer at smooth elevation adjustments compared to sharp elevation adjustments.</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876360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34</a:t>
            </a:fld>
            <a:endParaRPr lang="en-US"/>
          </a:p>
        </p:txBody>
      </p:sp>
      <p:sp>
        <p:nvSpPr>
          <p:cNvPr id="62468" name="Rectangle 3"/>
          <p:cNvSpPr>
            <a:spLocks noGrp="1" noChangeArrowheads="1"/>
          </p:cNvSpPr>
          <p:nvPr>
            <p:ph type="body" idx="1"/>
          </p:nvPr>
        </p:nvSpPr>
        <p:spPr/>
        <p:txBody>
          <a:bodyPr>
            <a:normAutofit/>
          </a:bodyPr>
          <a:lstStyle/>
          <a:p>
            <a:r>
              <a:rPr lang="en-US" dirty="0"/>
              <a:t>This slide shows a cross-section of a terrain dataset near a channel. The black dot represents a stream shapefile going into the screen and the solid orange line represents the original unaltered elevations at this cross-section. The gridded blue rectangle represents the cells of a raster dataset. The picture on the right is an illustration of what happens with the terrain </a:t>
            </a:r>
            <a:r>
              <a:rPr lang="en-US" dirty="0" err="1"/>
              <a:t>reconditioner</a:t>
            </a:r>
            <a:r>
              <a:rPr lang="en-US" dirty="0"/>
              <a:t> burn streams step. In this case, the use has specified a streams shapefile, a smooth buffer of 2 cells, and a smooth drop of 5 feet. The program lowers the elevation of the cell directly below the stream line the 5 feet distance and then gradually lowers the other cells within the buffer so that there is a smooth transition to the existing grade of the cross section.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092891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35</a:t>
            </a:fld>
            <a:endParaRPr lang="en-US"/>
          </a:p>
        </p:txBody>
      </p:sp>
      <p:sp>
        <p:nvSpPr>
          <p:cNvPr id="62468" name="Rectangle 3"/>
          <p:cNvSpPr>
            <a:spLocks noGrp="1" noChangeArrowheads="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Again, this slide shows a cross-section of a terrain dataset near a channel. Only this time, the picture on the right is an illustration of what happens with the terrain </a:t>
            </a:r>
            <a:r>
              <a:rPr lang="en-US" dirty="0" err="1"/>
              <a:t>reconditioner</a:t>
            </a:r>
            <a:r>
              <a:rPr lang="en-US" dirty="0"/>
              <a:t> burn streams step when only a sharp drop is specified. The program lowers the elevation of the cell directly below the stream line the 5 feet distance and that’s it. No buffering operation is performed.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2033066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36</a:t>
            </a:fld>
            <a:endParaRPr lang="en-US"/>
          </a:p>
        </p:txBody>
      </p:sp>
      <p:sp>
        <p:nvSpPr>
          <p:cNvPr id="62468" name="Rectangle 3"/>
          <p:cNvSpPr>
            <a:spLocks noGrp="1" noChangeArrowheads="1"/>
          </p:cNvSpPr>
          <p:nvPr>
            <p:ph type="body" idx="1"/>
          </p:nvPr>
        </p:nvSpPr>
        <p:spPr/>
        <p:txBody>
          <a:bodyPr>
            <a:normAutofit/>
          </a:bodyPr>
          <a:lstStyle/>
          <a:p>
            <a:r>
              <a:rPr lang="en-US" dirty="0"/>
              <a:t>If you wish, you can specify a smooth and a sharp elevation adjustment with the Terrain </a:t>
            </a:r>
            <a:r>
              <a:rPr lang="en-US" dirty="0" err="1"/>
              <a:t>Reconditioner</a:t>
            </a:r>
            <a:r>
              <a:rPr lang="en-US" dirty="0"/>
              <a:t> tool. The program will compute the smooth adjustment first, and then the sharp adjustment will be in addition to the smooth adjustment. So if you have a smooth drop of 5 feet and a sharp drop of 1 foot, the total drop underneath the stream line would be 6 feet.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490633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37</a:t>
            </a:fld>
            <a:endParaRPr lang="en-US"/>
          </a:p>
        </p:txBody>
      </p:sp>
      <p:sp>
        <p:nvSpPr>
          <p:cNvPr id="62468" name="Rectangle 3"/>
          <p:cNvSpPr>
            <a:spLocks noGrp="1" noChangeArrowheads="1"/>
          </p:cNvSpPr>
          <p:nvPr>
            <p:ph type="body" idx="1"/>
          </p:nvPr>
        </p:nvSpPr>
        <p:spPr/>
        <p:txBody>
          <a:bodyPr>
            <a:normAutofit/>
          </a:bodyPr>
          <a:lstStyle/>
          <a:p>
            <a:r>
              <a:rPr lang="en-US" sz="1200" b="0" i="0" kern="1200" dirty="0">
                <a:solidFill>
                  <a:schemeClr val="tx1"/>
                </a:solidFill>
                <a:effectLst/>
                <a:latin typeface="+mn-lt"/>
                <a:ea typeface="+mn-ea"/>
                <a:cs typeface="+mn-cs"/>
              </a:rPr>
              <a:t>Let’s talk about what happens where walls and streams intersect. If both build walls and burn streams inputs are entered into the terrain reconditioning wizard, the burning of streams will breach the walls near intersections which is what you want to occur. This breaching operation ensures that all cells within the reconditioned terrain drain properly. If you desire to build walls but do not wish to burn streams, I would highly recommend that you input a burn streams filename but leave the other burn streams inputs at 0 so that your walls are breached at the subbasin outlets. The reason being is that the next step in the HMS GIS workflow is filling sinks. If your walls are not breached, the fill sinks step will essentially backfill the elevations behind the walls until all the cells drain to the outlet. This will result in GIS computations that take longer and can possibly produce some erroneous results.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079615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38</a:t>
            </a:fld>
            <a:endParaRPr lang="en-US"/>
          </a:p>
        </p:txBody>
      </p:sp>
      <p:sp>
        <p:nvSpPr>
          <p:cNvPr id="62468" name="Rectangle 3"/>
          <p:cNvSpPr>
            <a:spLocks noGrp="1" noChangeArrowheads="1"/>
          </p:cNvSpPr>
          <p:nvPr>
            <p:ph type="body" idx="1"/>
          </p:nvPr>
        </p:nvSpPr>
        <p:spPr/>
        <p:txBody>
          <a:bodyPr>
            <a:normAutofit/>
          </a:bodyPr>
          <a:lstStyle/>
          <a:p>
            <a:r>
              <a:rPr lang="en-US" dirty="0"/>
              <a:t>This last slide highlights a few additional tips for building walls and burning streams. And really these apply to the whole GIS workflow in HMS. Smaller buffers result in faster run times. The program will allow you to input large buffers, but these are often not necessary. In the case of building walls, a buffer is not really needed at all. A sharp raise will suffice and is much quicker. Clip geospatial data to your modeling domain. This is very important for decreasing file sizes and GIS compute times in HMS. As demonstrated in this model image, it is recommended to create a buffered polygon slightly larger than your area of interest. Clip the terrain data to the buffered polygon as well as any shapefiles that you might use for building walls or burning streams. Lastly, take advantage of allowing HMS to utilize multiple cores. This can help to significantly decrease computation speeds. Alright. That wraps up this lecture on Building Walls and Burning Streams in HMS. Happy Modeling!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458998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r>
              <a:rPr lang="en-US" dirty="0"/>
              <a:t>The next few slides are discussing how the delineation process works.  </a:t>
            </a:r>
          </a:p>
        </p:txBody>
      </p:sp>
      <p:sp>
        <p:nvSpPr>
          <p:cNvPr id="4" name="Slide Number Placeholder 3"/>
          <p:cNvSpPr>
            <a:spLocks noGrp="1"/>
          </p:cNvSpPr>
          <p:nvPr>
            <p:ph type="sldNum" sz="quarter" idx="5"/>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36314107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fld id="{CBB70995-6FF7-4399-8B5C-B2D09D3252EB}" type="slidenum">
              <a:rPr lang="en-US" smtClean="0"/>
              <a:pPr/>
              <a:t>40</a:t>
            </a:fld>
            <a:endParaRPr lang="en-US"/>
          </a:p>
        </p:txBody>
      </p:sp>
      <p:sp>
        <p:nvSpPr>
          <p:cNvPr id="52228" name="Rectangle 3"/>
          <p:cNvSpPr>
            <a:spLocks noGrp="1" noChangeArrowheads="1"/>
          </p:cNvSpPr>
          <p:nvPr>
            <p:ph type="body" idx="1"/>
          </p:nvPr>
        </p:nvSpPr>
        <p:spPr/>
        <p:txBody>
          <a:bodyPr>
            <a:normAutofit/>
          </a:bodyPr>
          <a:lstStyle/>
          <a:p>
            <a:r>
              <a:rPr lang="en-US" dirty="0"/>
              <a:t>This slide shows the</a:t>
            </a:r>
            <a:r>
              <a:rPr lang="en-US" baseline="0" dirty="0"/>
              <a:t> HEC-HMS GIS menu.  The delineation process is streamlined for the HEC-HMS workflow.  Using the DEM, the flow direction and accumulation are computed using </a:t>
            </a:r>
            <a:r>
              <a:rPr lang="en-US" baseline="0" dirty="0" err="1"/>
              <a:t>TauDEM</a:t>
            </a:r>
            <a:r>
              <a:rPr lang="en-US" baseline="0" dirty="0"/>
              <a:t> (David </a:t>
            </a:r>
            <a:r>
              <a:rPr lang="en-US" baseline="0" dirty="0" err="1"/>
              <a:t>Tarboton</a:t>
            </a:r>
            <a:r>
              <a:rPr lang="en-US" baseline="0" dirty="0"/>
              <a:t> from Utah State).  Then streams are identified based on a user defined threshold.  Elements are delineated based on the stream threshold and then split and merge options are available for customization. </a:t>
            </a:r>
          </a:p>
          <a:p>
            <a:endParaRPr lang="en-US" baseline="0" dirty="0"/>
          </a:p>
          <a:p>
            <a:endParaRPr lang="en-US" baseline="0"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817603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a:t>
            </a:fld>
            <a:endParaRPr lang="en-US"/>
          </a:p>
        </p:txBody>
      </p:sp>
      <p:sp>
        <p:nvSpPr>
          <p:cNvPr id="62468" name="Rectangle 3"/>
          <p:cNvSpPr>
            <a:spLocks noGrp="1" noChangeArrowheads="1"/>
          </p:cNvSpPr>
          <p:nvPr>
            <p:ph type="body" idx="1"/>
          </p:nvPr>
        </p:nvSpPr>
        <p:spPr/>
        <p:txBody>
          <a:bodyPr>
            <a:normAutofit/>
          </a:bodyPr>
          <a:lstStyle/>
          <a:p>
            <a:pPr>
              <a:spcBef>
                <a:spcPct val="50000"/>
              </a:spcBef>
            </a:pPr>
            <a:r>
              <a:rPr lang="en-US" sz="1200" dirty="0"/>
              <a:t>Basin models can be created without Georeferenced elements. Element icons can be added to the basin model - a stick-figure representation. However, </a:t>
            </a:r>
          </a:p>
          <a:p>
            <a:pPr marL="342900" indent="-342900">
              <a:spcBef>
                <a:spcPct val="50000"/>
              </a:spcBef>
              <a:buFont typeface="Arial" panose="020B0604020202020204" pitchFamily="34" charset="0"/>
              <a:buChar char="•"/>
            </a:pPr>
            <a:r>
              <a:rPr lang="en-US" sz="1200" dirty="0"/>
              <a:t>Tools are available to convert existing elements to georeferenced elements using shapefiles </a:t>
            </a:r>
          </a:p>
          <a:p>
            <a:pPr marL="342900" indent="-342900">
              <a:spcBef>
                <a:spcPct val="50000"/>
              </a:spcBef>
              <a:buFont typeface="Arial" panose="020B0604020202020204" pitchFamily="34" charset="0"/>
              <a:buChar char="•"/>
            </a:pPr>
            <a:r>
              <a:rPr lang="en-US" sz="1200" dirty="0"/>
              <a:t>Tools are available to import georeferenced subbasin and reach elements using shapefiles</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0573548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Notes Placeholder 2"/>
          <p:cNvSpPr>
            <a:spLocks noGrp="1"/>
          </p:cNvSpPr>
          <p:nvPr>
            <p:ph type="body" idx="1"/>
          </p:nvPr>
        </p:nvSpPr>
        <p:spPr/>
        <p:txBody>
          <a:bodyPr>
            <a:normAutofit/>
          </a:bodyPr>
          <a:lstStyle/>
          <a:p>
            <a:r>
              <a:rPr lang="en-US" dirty="0"/>
              <a:t>The delineation method uses this 8-point pour model which is used to determine the direction where water moves.  The top left shows the elevation.  The top right shows the direction of highest gradient at each cell.  Bottom left shows the flow accumulation that happens.  Flow accumulation is the number of cells that has accumulated up to that cell location.  Bottom right shows the stream network as a result of the flow accumulation.  </a:t>
            </a:r>
          </a:p>
          <a:p>
            <a:endParaRPr lang="en-US" dirty="0"/>
          </a:p>
        </p:txBody>
      </p:sp>
      <p:sp>
        <p:nvSpPr>
          <p:cNvPr id="66564" name="Slide Number Placeholder 3"/>
          <p:cNvSpPr>
            <a:spLocks noGrp="1"/>
          </p:cNvSpPr>
          <p:nvPr>
            <p:ph type="sldNum" sz="quarter" idx="5"/>
          </p:nvPr>
        </p:nvSpPr>
        <p:spPr/>
        <p:txBody>
          <a:bodyPr/>
          <a:lstStyle/>
          <a:p>
            <a:fld id="{0E2E7DF3-ED33-4845-B761-DE9C08FD5D19}" type="slidenum">
              <a:rPr lang="en-US" smtClean="0"/>
              <a:pPr/>
              <a:t>41</a:t>
            </a:fld>
            <a:endParaRPr lang="en-US"/>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4976125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Notes Placeholder 2"/>
          <p:cNvSpPr>
            <a:spLocks noGrp="1"/>
          </p:cNvSpPr>
          <p:nvPr>
            <p:ph type="body" idx="1"/>
          </p:nvPr>
        </p:nvSpPr>
        <p:spPr/>
        <p:txBody>
          <a:bodyPr>
            <a:normAutofit/>
          </a:bodyPr>
          <a:lstStyle/>
          <a:p>
            <a:r>
              <a:rPr lang="en-US" dirty="0"/>
              <a:t>To answer this question, you would need the stream network and the flow accumulation grids.  The initiation of the stream network will start at cell with a flow accumulation of at least 3.  Anything above 3 is a stream.    A subbasin delineation will happen at stream segments.  We end up creating 3 segments at the confluence/junction.  </a:t>
            </a:r>
          </a:p>
        </p:txBody>
      </p:sp>
      <p:sp>
        <p:nvSpPr>
          <p:cNvPr id="66564" name="Slide Number Placeholder 3"/>
          <p:cNvSpPr>
            <a:spLocks noGrp="1"/>
          </p:cNvSpPr>
          <p:nvPr>
            <p:ph type="sldNum" sz="quarter" idx="5"/>
          </p:nvPr>
        </p:nvSpPr>
        <p:spPr/>
        <p:txBody>
          <a:bodyPr/>
          <a:lstStyle/>
          <a:p>
            <a:fld id="{0E2E7DF3-ED33-4845-B761-DE9C08FD5D19}" type="slidenum">
              <a:rPr lang="en-US" smtClean="0"/>
              <a:pPr/>
              <a:t>42</a:t>
            </a:fld>
            <a:endParaRPr lang="en-US"/>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516683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43</a:t>
            </a:fld>
            <a:endParaRPr lang="en-US"/>
          </a:p>
        </p:txBody>
      </p:sp>
      <p:sp>
        <p:nvSpPr>
          <p:cNvPr id="69636" name="Rectangle 3"/>
          <p:cNvSpPr>
            <a:spLocks noGrp="1" noChangeArrowheads="1"/>
          </p:cNvSpPr>
          <p:nvPr>
            <p:ph type="body" idx="1"/>
          </p:nvPr>
        </p:nvSpPr>
        <p:spPr/>
        <p:txBody>
          <a:bodyPr>
            <a:normAutofit/>
          </a:bodyPr>
          <a:lstStyle/>
          <a:p>
            <a:r>
              <a:rPr lang="en-US" dirty="0"/>
              <a:t>To bring terrain data into the </a:t>
            </a:r>
            <a:r>
              <a:rPr lang="en-US" dirty="0" err="1"/>
              <a:t>hms</a:t>
            </a:r>
            <a:r>
              <a:rPr lang="en-US" dirty="0"/>
              <a:t> project, you go to the Terrain Data manager.  </a:t>
            </a:r>
          </a:p>
          <a:p>
            <a:endParaRPr lang="en-US" dirty="0"/>
          </a:p>
          <a:p>
            <a:r>
              <a:rPr lang="en-US" dirty="0"/>
              <a:t>The source DEM  is the DEM raster that you have downloaded, projected and pre-processed in ArcMap, </a:t>
            </a:r>
            <a:r>
              <a:rPr lang="en-US" dirty="0" err="1"/>
              <a:t>ArcPro</a:t>
            </a:r>
            <a:r>
              <a:rPr lang="en-US" dirty="0"/>
              <a:t> or QGIS -&gt; save in \maps directory</a:t>
            </a:r>
          </a:p>
          <a:p>
            <a:r>
              <a:rPr lang="en-US" dirty="0"/>
              <a:t>The Terrain Dataset is the terrain file created by HMS -&gt; HMS will save in \terrain directory</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9609095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44</a:t>
            </a:fld>
            <a:endParaRPr lang="en-US"/>
          </a:p>
        </p:txBody>
      </p:sp>
      <p:sp>
        <p:nvSpPr>
          <p:cNvPr id="69636" name="Rectangle 3"/>
          <p:cNvSpPr>
            <a:spLocks noGrp="1" noChangeArrowheads="1"/>
          </p:cNvSpPr>
          <p:nvPr>
            <p:ph type="body" idx="1"/>
          </p:nvPr>
        </p:nvSpPr>
        <p:spPr/>
        <p:txBody>
          <a:bodyPr>
            <a:normAutofit/>
          </a:bodyPr>
          <a:lstStyle/>
          <a:p>
            <a:r>
              <a:rPr lang="en-US" dirty="0"/>
              <a:t>There are three ways to define the coordinate system of your </a:t>
            </a:r>
            <a:r>
              <a:rPr lang="en-US" dirty="0" err="1"/>
              <a:t>hms</a:t>
            </a:r>
            <a:r>
              <a:rPr lang="en-US" dirty="0"/>
              <a:t> project.  To clarify, there is the DEM coordinate system and </a:t>
            </a:r>
            <a:r>
              <a:rPr lang="en-US" dirty="0" err="1"/>
              <a:t>theres</a:t>
            </a:r>
            <a:r>
              <a:rPr lang="en-US" dirty="0"/>
              <a:t> the project coordinate system.  They can be different but we highly recommend you choose one coordinate system.  For your project coordinate system, you can define it in three ways.  </a:t>
            </a:r>
          </a:p>
          <a:p>
            <a:endParaRPr lang="en-US" dirty="0"/>
          </a:p>
          <a:p>
            <a:r>
              <a:rPr lang="en-US" dirty="0"/>
              <a:t>Standard Hydrologic Grid is the coordinate system developed by </a:t>
            </a:r>
            <a:r>
              <a:rPr lang="en-US" b="0" i="0" dirty="0">
                <a:solidFill>
                  <a:srgbClr val="111111"/>
                </a:solidFill>
                <a:effectLst/>
                <a:latin typeface="Roboto"/>
              </a:rPr>
              <a:t>Albers equal-area conic map projection on NAD83 datum commonly used for HMS models</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122842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45</a:t>
            </a:fld>
            <a:endParaRPr lang="en-US"/>
          </a:p>
        </p:txBody>
      </p:sp>
      <p:sp>
        <p:nvSpPr>
          <p:cNvPr id="69636" name="Rectangle 3"/>
          <p:cNvSpPr>
            <a:spLocks noGrp="1" noChangeArrowheads="1"/>
          </p:cNvSpPr>
          <p:nvPr>
            <p:ph type="body" idx="1"/>
          </p:nvPr>
        </p:nvSpPr>
        <p:spPr/>
        <p:txBody>
          <a:bodyPr>
            <a:normAutofit/>
          </a:bodyPr>
          <a:lstStyle/>
          <a:p>
            <a:r>
              <a:rPr lang="en-US" dirty="0"/>
              <a:t>Once you have the terrain data projected, you can see the terrain in HMS.  You can toggle the DEM on or off from View -&gt; Map Layers. You can start performing delineations</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2179379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46</a:t>
            </a:fld>
            <a:endParaRPr lang="en-US"/>
          </a:p>
        </p:txBody>
      </p:sp>
      <p:sp>
        <p:nvSpPr>
          <p:cNvPr id="69636" name="Rectangle 3"/>
          <p:cNvSpPr>
            <a:spLocks noGrp="1" noChangeArrowheads="1"/>
          </p:cNvSpPr>
          <p:nvPr>
            <p:ph type="body" idx="1"/>
          </p:nvPr>
        </p:nvSpPr>
        <p:spPr/>
        <p:txBody>
          <a:bodyPr>
            <a:normAutofit/>
          </a:bodyPr>
          <a:lstStyle/>
          <a:p>
            <a:r>
              <a:rPr lang="en-US" dirty="0"/>
              <a:t>There is a preprocessing step called Preprocess sinks.  This essentially fills in sinks or depressions that exist within the basin.  The point of this is so water can continuously move downstream to your outlet and not get stuck at a sink during the flow accumulation process.  Even if the sink is real, you still want to fill in the sinks so you can perform your delineation without any issues.  This process will create a “hydrologically corrected DEM” (its not the real terrain) and also the sink locations.  HMS is not able to handle sinks.  This is not a 2d model like HEC-RAS.  If the sink is significant, you can model the sink as a reservoir or you would need to use RAS.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591671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47</a:t>
            </a:fld>
            <a:endParaRPr lang="en-US"/>
          </a:p>
        </p:txBody>
      </p:sp>
      <p:sp>
        <p:nvSpPr>
          <p:cNvPr id="69636" name="Rectangle 3"/>
          <p:cNvSpPr>
            <a:spLocks noGrp="1" noChangeArrowheads="1"/>
          </p:cNvSpPr>
          <p:nvPr>
            <p:ph type="body" idx="1"/>
          </p:nvPr>
        </p:nvSpPr>
        <p:spPr/>
        <p:txBody>
          <a:bodyPr>
            <a:normAutofit/>
          </a:bodyPr>
          <a:lstStyle/>
          <a:p>
            <a:r>
              <a:rPr lang="en-US" dirty="0"/>
              <a:t>The next processing steps are Preprocess Drainage.  This creates the flow direction grid and flow accumulation grids.  We need the flow direction to figure out where the cells are moving and the flow accumulation is how many cells upstream are moving to the cells downstream.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2098057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48</a:t>
            </a:fld>
            <a:endParaRPr lang="en-US"/>
          </a:p>
        </p:txBody>
      </p:sp>
      <p:sp>
        <p:nvSpPr>
          <p:cNvPr id="69636" name="Rectangle 3"/>
          <p:cNvSpPr>
            <a:spLocks noGrp="1" noChangeArrowheads="1"/>
          </p:cNvSpPr>
          <p:nvPr>
            <p:ph type="body" idx="1"/>
          </p:nvPr>
        </p:nvSpPr>
        <p:spPr/>
        <p:txBody>
          <a:bodyPr>
            <a:normAutofit/>
          </a:bodyPr>
          <a:lstStyle/>
          <a:p>
            <a:r>
              <a:rPr lang="en-US" dirty="0"/>
              <a:t>Next is to identify a stream.  You need to set the threshold to create a stream, which in turn will determine how many subbasin and reaches will get created.  In the pervious example, we used number of flow accumulation cells.  In the interface, we define the drainage area for a stream to initiate.  Once the drainage area exceeds the threshold, then a stream will initiate.  This process still uses the flow accumulation grid to determine the stream threshold but looks at the drainage area.  The smaller the threshold, the more stream segments and subbasins will be created.  The larger the value, the less stream segments and subbasins will be created.  This value can be updated.  If you don’t like the number of subbasins and stream segments created, you can update the number.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929990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49</a:t>
            </a:fld>
            <a:endParaRPr lang="en-US"/>
          </a:p>
        </p:txBody>
      </p:sp>
      <p:sp>
        <p:nvSpPr>
          <p:cNvPr id="69636" name="Rectangle 3"/>
          <p:cNvSpPr>
            <a:spLocks noGrp="1" noChangeArrowheads="1"/>
          </p:cNvSpPr>
          <p:nvPr>
            <p:ph type="body" idx="1"/>
          </p:nvPr>
        </p:nvSpPr>
        <p:spPr/>
        <p:txBody>
          <a:bodyPr>
            <a:normAutofit/>
          </a:bodyPr>
          <a:lstStyle/>
          <a:p>
            <a:r>
              <a:rPr lang="en-US" dirty="0"/>
              <a:t>Breakpoints are the outlet of the basin.  In most cases, the outlet is a stream gage or a reservoir or the index location to pass off your outputs to another model.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0772599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50</a:t>
            </a:fld>
            <a:endParaRPr lang="en-US"/>
          </a:p>
        </p:txBody>
      </p:sp>
      <p:sp>
        <p:nvSpPr>
          <p:cNvPr id="69636" name="Rectangle 3"/>
          <p:cNvSpPr>
            <a:spLocks noGrp="1" noChangeArrowheads="1"/>
          </p:cNvSpPr>
          <p:nvPr>
            <p:ph type="body" idx="1"/>
          </p:nvPr>
        </p:nvSpPr>
        <p:spPr/>
        <p:txBody>
          <a:bodyPr>
            <a:normAutofit/>
          </a:bodyPr>
          <a:lstStyle/>
          <a:p>
            <a:r>
              <a:rPr lang="en-US" dirty="0"/>
              <a:t>Once you have your break points, you can click the delineate elements to begin your watershed delineation.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72952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a:t>
            </a:fld>
            <a:endParaRPr lang="en-US"/>
          </a:p>
        </p:txBody>
      </p:sp>
      <p:sp>
        <p:nvSpPr>
          <p:cNvPr id="62468" name="Rectangle 3"/>
          <p:cNvSpPr>
            <a:spLocks noGrp="1" noChangeArrowheads="1"/>
          </p:cNvSpPr>
          <p:nvPr>
            <p:ph type="body" idx="1"/>
          </p:nvPr>
        </p:nvSpPr>
        <p:spPr/>
        <p:txBody>
          <a:bodyPr>
            <a:normAutofit/>
          </a:bodyPr>
          <a:lstStyle/>
          <a:p>
            <a:r>
              <a:rPr lang="en-US" dirty="0"/>
              <a:t>GIS</a:t>
            </a:r>
            <a:r>
              <a:rPr lang="en-US" baseline="0" dirty="0"/>
              <a:t> features, subbasins and reaches, can be added to the basin model, where existing elements can be geo-referenced using shapefiles.  The features must exist in a shapefile and have a name attribute in order to import them.  Part of the process of importing the elements is selecting the shapefile and then the attribute in the shapefile that contains the feature’s name.  The GIS feature will be drawn in the basin model using polygons and polylines, and the user can interact with the GIS features.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973723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r>
              <a:rPr lang="en-US" dirty="0"/>
              <a:t>Next, we will discuss how to customize your subbasin and reach delineation.  </a:t>
            </a:r>
          </a:p>
        </p:txBody>
      </p:sp>
      <p:sp>
        <p:nvSpPr>
          <p:cNvPr id="4" name="Slide Number Placeholder 3"/>
          <p:cNvSpPr>
            <a:spLocks noGrp="1"/>
          </p:cNvSpPr>
          <p:nvPr>
            <p:ph type="sldNum" sz="quarter" idx="5"/>
          </p:nvPr>
        </p:nvSpPr>
        <p:spPr/>
        <p:txBody>
          <a:bodyPr/>
          <a:lstStyle/>
          <a:p>
            <a:fld id="{FFFBC57C-89AC-4665-8D9E-F09DF8887FF4}" type="slidenum">
              <a:rPr lang="en-US" smtClean="0"/>
              <a:pPr/>
              <a:t>51</a:t>
            </a:fld>
            <a:endParaRPr lang="en-US"/>
          </a:p>
        </p:txBody>
      </p:sp>
    </p:spTree>
    <p:extLst>
      <p:ext uri="{BB962C8B-B14F-4D97-AF65-F5344CB8AC3E}">
        <p14:creationId xmlns:p14="http://schemas.microsoft.com/office/powerpoint/2010/main" val="41519352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52</a:t>
            </a:fld>
            <a:endParaRPr lang="en-US"/>
          </a:p>
        </p:txBody>
      </p:sp>
      <p:sp>
        <p:nvSpPr>
          <p:cNvPr id="69636" name="Rectangle 3"/>
          <p:cNvSpPr>
            <a:spLocks noGrp="1" noChangeArrowheads="1"/>
          </p:cNvSpPr>
          <p:nvPr>
            <p:ph type="body" idx="1"/>
          </p:nvPr>
        </p:nvSpPr>
        <p:spPr/>
        <p:txBody>
          <a:bodyPr>
            <a:normAutofit/>
          </a:bodyPr>
          <a:lstStyle/>
          <a:p>
            <a:r>
              <a:rPr lang="en-US" dirty="0"/>
              <a:t>We talked about how delineating your watershed into subbasin automatically happens based on the stream area threshold.  The smaller the area, the more subbasins that will appear.  You don’t need to keep iterating on the threshold area to get the right number of basins.  You can perform post processing of the watershed by splitting or merging your basins.  </a:t>
            </a:r>
          </a:p>
          <a:p>
            <a:endParaRPr lang="en-US" dirty="0"/>
          </a:p>
          <a:p>
            <a:r>
              <a:rPr lang="en-US" dirty="0"/>
              <a:t>In order to merge, your subbasins need to be adjacent to one another.  Select the elements of the same type to merge through the basin map.  You can merge more than two elements at once.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5658104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r>
              <a:rPr lang="en-US" dirty="0"/>
              <a:t>Hydrologically adjacent is not the same as “next to each other”.  On the left, you have subbasins next to each other but these will not merge.  There needs to be a hydrologic connection where flows upstream can be passed downstream.  </a:t>
            </a:r>
          </a:p>
        </p:txBody>
      </p:sp>
      <p:sp>
        <p:nvSpPr>
          <p:cNvPr id="4" name="Slide Number Placeholder 3"/>
          <p:cNvSpPr>
            <a:spLocks noGrp="1"/>
          </p:cNvSpPr>
          <p:nvPr>
            <p:ph type="sldNum" sz="quarter" idx="5"/>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286498130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54</a:t>
            </a:fld>
            <a:endParaRPr lang="en-US"/>
          </a:p>
        </p:txBody>
      </p:sp>
      <p:sp>
        <p:nvSpPr>
          <p:cNvPr id="69636" name="Rectangle 3"/>
          <p:cNvSpPr>
            <a:spLocks noGrp="1" noChangeArrowheads="1"/>
          </p:cNvSpPr>
          <p:nvPr>
            <p:ph type="body" idx="1"/>
          </p:nvPr>
        </p:nvSpPr>
        <p:spPr/>
        <p:txBody>
          <a:bodyPr>
            <a:normAutofit/>
          </a:bodyPr>
          <a:lstStyle/>
          <a:p>
            <a:r>
              <a:rPr lang="en-US" dirty="0"/>
              <a:t>Reach element will not be merged automatically when you merge subbasins although headwater reaches will be removed</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996449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55</a:t>
            </a:fld>
            <a:endParaRPr lang="en-US"/>
          </a:p>
        </p:txBody>
      </p:sp>
      <p:sp>
        <p:nvSpPr>
          <p:cNvPr id="71684" name="Rectangle 3"/>
          <p:cNvSpPr>
            <a:spLocks noGrp="1" noChangeArrowheads="1"/>
          </p:cNvSpPr>
          <p:nvPr>
            <p:ph type="body" idx="1"/>
          </p:nvPr>
        </p:nvSpPr>
        <p:spPr/>
        <p:txBody>
          <a:bodyPr>
            <a:normAutofit/>
          </a:bodyPr>
          <a:lstStyle/>
          <a:p>
            <a:r>
              <a:rPr lang="en-US" dirty="0"/>
              <a:t>You can do the opposite of merging and split subbasins with the Split Element tool.  Split happens only on an identified stream. Use flow accumulation grid to help with defining the break point.  </a:t>
            </a:r>
          </a:p>
          <a:p>
            <a:endParaRPr lang="en-US" dirty="0"/>
          </a:p>
          <a:p>
            <a:r>
              <a:rPr lang="en-US" dirty="0"/>
              <a:t>Similar to placing break points, zoom into the basin model so that the split element location falls on a stream grid cell</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376293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56</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2460563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57</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29393644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58</a:t>
            </a:fld>
            <a:endParaRPr lang="en-US"/>
          </a:p>
        </p:txBody>
      </p:sp>
      <p:sp>
        <p:nvSpPr>
          <p:cNvPr id="71684" name="Rectangle 3"/>
          <p:cNvSpPr>
            <a:spLocks noGrp="1" noChangeArrowheads="1"/>
          </p:cNvSpPr>
          <p:nvPr>
            <p:ph type="body" idx="1"/>
          </p:nvPr>
        </p:nvSpPr>
        <p:spPr/>
        <p:txBody>
          <a:bodyPr>
            <a:normAutofit/>
          </a:bodyPr>
          <a:lstStyle/>
          <a:p>
            <a:r>
              <a:rPr lang="en-US" dirty="0"/>
              <a:t>However, you can also use the flow accumulation grid to split subbasins without rerunning the drainage area threshold</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6692602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59</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3409919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60</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64900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6</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197777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62</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70955126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63</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270706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64</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412878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65</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8329104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67</a:t>
            </a:fld>
            <a:endParaRPr lang="en-US"/>
          </a:p>
        </p:txBody>
      </p:sp>
      <p:sp>
        <p:nvSpPr>
          <p:cNvPr id="77828" name="Rectangle 3"/>
          <p:cNvSpPr>
            <a:spLocks noGrp="1" noChangeArrowheads="1"/>
          </p:cNvSpPr>
          <p:nvPr>
            <p:ph type="body" idx="1"/>
          </p:nvPr>
        </p:nvSpPr>
        <p:spPr/>
        <p:txBody>
          <a:bodyPr>
            <a:normAutofit/>
          </a:bodyPr>
          <a:lstStyle/>
          <a:p>
            <a:r>
              <a:rPr lang="en-US" dirty="0"/>
              <a:t>Subbasin discretization is breaking your model into grids or meshes.  This is a way to perform distributed modeling where you can account for the spatial variations in the basin.  We make it really easy to set up a distributed model when you delineate your watershed within HMS.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313301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68</a:t>
            </a:fld>
            <a:endParaRPr lang="en-US"/>
          </a:p>
        </p:txBody>
      </p:sp>
      <p:sp>
        <p:nvSpPr>
          <p:cNvPr id="77828" name="Rectangle 3"/>
          <p:cNvSpPr>
            <a:spLocks noGrp="1" noChangeArrowheads="1"/>
          </p:cNvSpPr>
          <p:nvPr>
            <p:ph type="body" idx="1"/>
          </p:nvPr>
        </p:nvSpPr>
        <p:spPr/>
        <p:txBody>
          <a:bodyPr>
            <a:normAutofit/>
          </a:bodyPr>
          <a:lstStyle/>
          <a:p>
            <a:r>
              <a:rPr lang="en-US" dirty="0"/>
              <a:t>A note about projections: if you can, try to keep your projections consistent (project basin, terrain, your gridded data, and your mesh).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3188177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69</a:t>
            </a:fld>
            <a:endParaRPr lang="en-US"/>
          </a:p>
        </p:txBody>
      </p:sp>
      <p:sp>
        <p:nvSpPr>
          <p:cNvPr id="77828" name="Rectangle 3"/>
          <p:cNvSpPr>
            <a:spLocks noGrp="1" noChangeArrowheads="1"/>
          </p:cNvSpPr>
          <p:nvPr>
            <p:ph type="body" idx="1"/>
          </p:nvPr>
        </p:nvSpPr>
        <p:spPr/>
        <p:txBody>
          <a:bodyPr>
            <a:normAutofit/>
          </a:bodyPr>
          <a:lstStyle/>
          <a:p>
            <a:r>
              <a:rPr lang="en-US" dirty="0"/>
              <a:t>2000 m is default</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2720527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70</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36350626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71</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7651808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73</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775365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8284744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74</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83824926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75</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r>
              <a:rPr lang="en-US" dirty="0"/>
              <a:t>Terrain data, rain gage points, NLD flow lines</a:t>
            </a:r>
          </a:p>
        </p:txBody>
      </p:sp>
    </p:spTree>
    <p:extLst>
      <p:ext uri="{BB962C8B-B14F-4D97-AF65-F5344CB8AC3E}">
        <p14:creationId xmlns:p14="http://schemas.microsoft.com/office/powerpoint/2010/main" val="153034819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76</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63265681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77</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r>
              <a:rPr lang="en-US" dirty="0"/>
              <a:t>Hey there </a:t>
            </a:r>
            <a:r>
              <a:rPr lang="en-US" dirty="0" err="1"/>
              <a:t>HMSers</a:t>
            </a:r>
            <a:r>
              <a:rPr lang="en-US" dirty="0"/>
              <a:t>. My name is Josh Willis from the Corps of Engineers Fort Worth District. In this video, we are going to cover the Terrain </a:t>
            </a:r>
            <a:r>
              <a:rPr lang="en-US" dirty="0" err="1"/>
              <a:t>Reconditioner</a:t>
            </a:r>
            <a:r>
              <a:rPr lang="en-US" dirty="0"/>
              <a:t> in HMS that just became available with version 4.8. What this tool allows us to do is to alter terrain data by either building walls and/or burning streams. Before we get into the nitty gritty, let’s take a look of what a reconditioned terrain file might look like. </a:t>
            </a:r>
          </a:p>
        </p:txBody>
      </p:sp>
    </p:spTree>
    <p:extLst>
      <p:ext uri="{BB962C8B-B14F-4D97-AF65-F5344CB8AC3E}">
        <p14:creationId xmlns:p14="http://schemas.microsoft.com/office/powerpoint/2010/main" val="345204517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78</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02619164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79</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05251223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80</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67005097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81</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592285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8</a:t>
            </a:fld>
            <a:endParaRPr lang="en-US"/>
          </a:p>
        </p:txBody>
      </p:sp>
      <p:sp>
        <p:nvSpPr>
          <p:cNvPr id="62468" name="Rectangle 3"/>
          <p:cNvSpPr>
            <a:spLocks noGrp="1" noChangeArrowheads="1"/>
          </p:cNvSpPr>
          <p:nvPr>
            <p:ph type="body" idx="1"/>
          </p:nvPr>
        </p:nvSpPr>
        <p:spPr/>
        <p:txBody>
          <a:bodyPr>
            <a:normAutofit/>
          </a:bodyPr>
          <a:lstStyle/>
          <a:p>
            <a:r>
              <a:rPr lang="en-US" dirty="0"/>
              <a:t>If you have a shapefile of your subbasins and your reaches, you can import those into your project.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13496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9</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96860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4554F2B-4BCF-4197-901F-D7CA0C5C3346}" type="datetimeFigureOut">
              <a:rPr lang="en-US" smtClean="0"/>
              <a:t>11/18/2024</a:t>
            </a:fld>
            <a:endParaRPr lang="en-US" dirty="0"/>
          </a:p>
        </p:txBody>
      </p:sp>
      <p:sp>
        <p:nvSpPr>
          <p:cNvPr id="5" name="Footer Placeholder 4"/>
          <p:cNvSpPr>
            <a:spLocks noGrp="1"/>
          </p:cNvSpPr>
          <p:nvPr>
            <p:ph type="ftr" sz="quarter" idx="11"/>
          </p:nvPr>
        </p:nvSpPr>
        <p:spPr/>
        <p:txBody>
          <a:bodyPr/>
          <a:lstStyle/>
          <a:p>
            <a:r>
              <a:rPr lang="en-US"/>
              <a:t>Hydrologic Engineering Center</a:t>
            </a:r>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2817426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C08BB0-1F20-4C6B-A56C-896A9F73FB4A}" type="datetimeFigureOut">
              <a:rPr lang="en-US" smtClean="0"/>
              <a:t>11/18/2024</a:t>
            </a:fld>
            <a:endParaRPr lang="en-US" dirty="0"/>
          </a:p>
        </p:txBody>
      </p:sp>
      <p:sp>
        <p:nvSpPr>
          <p:cNvPr id="5" name="Footer Placeholder 4"/>
          <p:cNvSpPr>
            <a:spLocks noGrp="1"/>
          </p:cNvSpPr>
          <p:nvPr>
            <p:ph type="ftr" sz="quarter" idx="11"/>
          </p:nvPr>
        </p:nvSpPr>
        <p:spPr/>
        <p:txBody>
          <a:bodyPr/>
          <a:lstStyle/>
          <a:p>
            <a:r>
              <a:rPr lang="en-US"/>
              <a:t>Hydrologic Engineering Center</a:t>
            </a:r>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085849879"/>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5C60DA-11B7-472A-AFEF-07FB059A27D8}" type="datetimeFigureOut">
              <a:rPr lang="en-US" smtClean="0"/>
              <a:t>11/18/2024</a:t>
            </a:fld>
            <a:endParaRPr lang="en-US" dirty="0"/>
          </a:p>
        </p:txBody>
      </p:sp>
      <p:sp>
        <p:nvSpPr>
          <p:cNvPr id="5" name="Footer Placeholder 4"/>
          <p:cNvSpPr>
            <a:spLocks noGrp="1"/>
          </p:cNvSpPr>
          <p:nvPr>
            <p:ph type="ftr" sz="quarter" idx="11"/>
          </p:nvPr>
        </p:nvSpPr>
        <p:spPr/>
        <p:txBody>
          <a:bodyPr/>
          <a:lstStyle/>
          <a:p>
            <a:r>
              <a:rPr lang="en-US"/>
              <a:t>Hydrologic Engineering Center</a:t>
            </a:r>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43799129"/>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651F21A-8405-4DA5-BEAC-3D4CC71D54EA}" type="datetimeFigureOut">
              <a:rPr lang="en-US" smtClean="0"/>
              <a:t>11/18/2024</a:t>
            </a:fld>
            <a:endParaRPr lang="en-US" dirty="0"/>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86282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685F84-9683-4B1B-940C-516296C3B9E2}" type="datetimeFigureOut">
              <a:rPr lang="en-US" smtClean="0"/>
              <a:t>11/18/2024</a:t>
            </a:fld>
            <a:endParaRPr lang="en-US" dirty="0"/>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88092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657B2AD-074C-4247-B20E-4BA1D1B80702}" type="datetimeFigureOut">
              <a:rPr lang="en-US" smtClean="0"/>
              <a:t>11/18/2024</a:t>
            </a:fld>
            <a:endParaRPr lang="en-US" dirty="0"/>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29454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8077EF-3DB9-4852-A8C8-9AA18A70A9F8}" type="datetimeFigureOut">
              <a:rPr lang="en-US" smtClean="0"/>
              <a:t>11/18/2024</a:t>
            </a:fld>
            <a:endParaRPr lang="en-US" dirty="0"/>
          </a:p>
        </p:txBody>
      </p:sp>
      <p:sp>
        <p:nvSpPr>
          <p:cNvPr id="8" name="Footer Placeholder 7"/>
          <p:cNvSpPr>
            <a:spLocks noGrp="1"/>
          </p:cNvSpPr>
          <p:nvPr>
            <p:ph type="ftr" sz="quarter" idx="11"/>
          </p:nvPr>
        </p:nvSpPr>
        <p:spPr/>
        <p:txBody>
          <a:bodyPr/>
          <a:lstStyle/>
          <a:p>
            <a:r>
              <a:rPr lang="en-US"/>
              <a:t>Hydrologic Engineering Center</a:t>
            </a:r>
            <a:endParaRPr lang="en-US" dirty="0"/>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06300454"/>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3EE6405D-5078-464B-95D5-AD1D787A29C3}" type="datetimeFigureOut">
              <a:rPr lang="en-US" smtClean="0"/>
              <a:t>11/18/2024</a:t>
            </a:fld>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647658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B55EF8-B59A-48DF-A116-AFDAD4B003AB}" type="datetimeFigureOut">
              <a:rPr lang="en-US" smtClean="0"/>
              <a:t>11/18/2024</a:t>
            </a:fld>
            <a:endParaRPr lang="en-US" dirty="0"/>
          </a:p>
        </p:txBody>
      </p:sp>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834228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C94AEE7-DB1F-4DD1-9290-70ECE3C49600}" type="datetimeFigureOut">
              <a:rPr lang="en-US" smtClean="0"/>
              <a:t>11/18/2024</a:t>
            </a:fld>
            <a:endParaRPr lang="en-US" dirty="0"/>
          </a:p>
        </p:txBody>
      </p:sp>
      <p:sp>
        <p:nvSpPr>
          <p:cNvPr id="6" name="Footer Placeholder 5"/>
          <p:cNvSpPr>
            <a:spLocks noGrp="1"/>
          </p:cNvSpPr>
          <p:nvPr>
            <p:ph type="ftr" sz="quarter" idx="11"/>
          </p:nvPr>
        </p:nvSpPr>
        <p:spPr/>
        <p:txBody>
          <a:bodyPr/>
          <a:lstStyle/>
          <a:p>
            <a:r>
              <a:rPr lang="en-US"/>
              <a:t>Hydrologic Engineering Center</a:t>
            </a:r>
            <a:endParaRPr lang="en-US" dirty="0"/>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154108254"/>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81F845D-AA64-4C6F-B170-8AA45DD4B329}" type="datetimeFigureOut">
              <a:rPr lang="en-US" smtClean="0"/>
              <a:t>11/18/2024</a:t>
            </a:fld>
            <a:endParaRPr lang="en-US" dirty="0"/>
          </a:p>
        </p:txBody>
      </p:sp>
      <p:sp>
        <p:nvSpPr>
          <p:cNvPr id="6" name="Footer Placeholder 5"/>
          <p:cNvSpPr>
            <a:spLocks noGrp="1"/>
          </p:cNvSpPr>
          <p:nvPr>
            <p:ph type="ftr" sz="quarter" idx="11"/>
          </p:nvPr>
        </p:nvSpPr>
        <p:spPr/>
        <p:txBody>
          <a:bodyPr/>
          <a:lstStyle/>
          <a:p>
            <a:r>
              <a:rPr lang="en-US"/>
              <a:t>Hydrologic Engineering Center</a:t>
            </a:r>
            <a:endParaRPr lang="en-US" dirty="0"/>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725272820"/>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077EF-3DB9-4852-A8C8-9AA18A70A9F8}" type="datetimeFigureOut">
              <a:rPr lang="en-US" smtClean="0"/>
              <a:t>11/18/2024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Hydrologic Engineering Center</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3926238808"/>
      </p:ext>
    </p:extLst>
  </p:cSld>
  <p:clrMap bg1="dk1" tx1="lt1" bg2="dk2" tx2="lt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hec.usace.army.mil/confluence/hmsdocs/hmsguides/gis-tutorials-and-guides/preparing-terrain-data-for-hec-hms-using-arcmap"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hyperlink" Target="https://www.hec.usace.army.mil/confluence/hmsdocs/hmsguides/gis-tutorials-and-guides/preparing-terrain-data-for-hec-hms-using-qgi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30.png"/><Relationship Id="rId5" Type="http://schemas.microsoft.com/office/2007/relationships/hdphoto" Target="../media/hdphoto1.wdp"/><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2.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3.xml"/><Relationship Id="rId1" Type="http://schemas.openxmlformats.org/officeDocument/2006/relationships/slideLayout" Target="../slideLayouts/slideLayout6.xml"/><Relationship Id="rId5" Type="http://schemas.openxmlformats.org/officeDocument/2006/relationships/image" Target="../media/image55.png"/><Relationship Id="rId4" Type="http://schemas.openxmlformats.org/officeDocument/2006/relationships/image" Target="../media/image54.png"/></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61.png"/></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8.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6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65.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1.xml"/><Relationship Id="rId1" Type="http://schemas.openxmlformats.org/officeDocument/2006/relationships/slideLayout" Target="../slideLayouts/slideLayout6.xml"/><Relationship Id="rId4" Type="http://schemas.openxmlformats.org/officeDocument/2006/relationships/image" Target="../media/image67.png"/></Relationships>
</file>

<file path=ppt/slides/_rels/slide5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5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4.xml"/><Relationship Id="rId1" Type="http://schemas.openxmlformats.org/officeDocument/2006/relationships/slideLayout" Target="../slideLayouts/slideLayout6.xml"/><Relationship Id="rId4" Type="http://schemas.openxmlformats.org/officeDocument/2006/relationships/image" Target="../media/image72.png"/></Relationships>
</file>

<file path=ppt/slides/_rels/slide5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7.xml"/><Relationship Id="rId1" Type="http://schemas.openxmlformats.org/officeDocument/2006/relationships/slideLayout" Target="../slideLayouts/slideLayout6.xml"/><Relationship Id="rId4" Type="http://schemas.openxmlformats.org/officeDocument/2006/relationships/image" Target="../media/image75.png"/></Relationships>
</file>

<file path=ppt/slides/_rels/slide5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8.xml"/><Relationship Id="rId1" Type="http://schemas.openxmlformats.org/officeDocument/2006/relationships/slideLayout" Target="../slideLayouts/slideLayout6.xml"/><Relationship Id="rId4" Type="http://schemas.openxmlformats.org/officeDocument/2006/relationships/image" Target="../media/image7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1.xml"/><Relationship Id="rId1" Type="http://schemas.openxmlformats.org/officeDocument/2006/relationships/slideLayout" Target="../slideLayouts/slideLayout6.xml"/><Relationship Id="rId4" Type="http://schemas.openxmlformats.org/officeDocument/2006/relationships/image" Target="../media/image81.png"/></Relationships>
</file>

<file path=ppt/slides/_rels/slide6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2.xml"/><Relationship Id="rId1" Type="http://schemas.openxmlformats.org/officeDocument/2006/relationships/slideLayout" Target="../slideLayouts/slideLayout6.xml"/><Relationship Id="rId4" Type="http://schemas.openxmlformats.org/officeDocument/2006/relationships/image" Target="../media/image83.png"/></Relationships>
</file>

<file path=ppt/slides/_rels/slide6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3.xml"/><Relationship Id="rId1" Type="http://schemas.openxmlformats.org/officeDocument/2006/relationships/slideLayout" Target="../slideLayouts/slideLayout6.xml"/><Relationship Id="rId4" Type="http://schemas.openxmlformats.org/officeDocument/2006/relationships/image" Target="../media/image85.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6.xml"/><Relationship Id="rId1" Type="http://schemas.openxmlformats.org/officeDocument/2006/relationships/slideLayout" Target="../slideLayouts/slideLayout6.xml"/><Relationship Id="rId4" Type="http://schemas.openxmlformats.org/officeDocument/2006/relationships/image" Target="../media/image88.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8.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5D0C9-4726-4917-9DF8-5E6979924BC9}"/>
              </a:ext>
            </a:extLst>
          </p:cNvPr>
          <p:cNvSpPr>
            <a:spLocks noGrp="1"/>
          </p:cNvSpPr>
          <p:nvPr>
            <p:ph type="ctrTitle"/>
          </p:nvPr>
        </p:nvSpPr>
        <p:spPr/>
        <p:txBody>
          <a:bodyPr>
            <a:normAutofit/>
          </a:bodyPr>
          <a:lstStyle/>
          <a:p>
            <a:r>
              <a:rPr lang="en-US" dirty="0"/>
              <a:t>HEC-HMS GIS Delineation Tools</a:t>
            </a:r>
          </a:p>
        </p:txBody>
      </p:sp>
      <p:sp>
        <p:nvSpPr>
          <p:cNvPr id="3" name="Subtitle 2">
            <a:extLst>
              <a:ext uri="{FF2B5EF4-FFF2-40B4-BE49-F238E27FC236}">
                <a16:creationId xmlns:a16="http://schemas.microsoft.com/office/drawing/2014/main" id="{FA5F3D7F-8FA0-491D-B71F-A5C3DDD8AFD3}"/>
              </a:ext>
            </a:extLst>
          </p:cNvPr>
          <p:cNvSpPr>
            <a:spLocks noGrp="1"/>
          </p:cNvSpPr>
          <p:nvPr>
            <p:ph type="subTitle" idx="1"/>
          </p:nvPr>
        </p:nvSpPr>
        <p:spPr/>
        <p:txBody>
          <a:bodyPr/>
          <a:lstStyle/>
          <a:p>
            <a:endParaRPr lang="en-US" dirty="0"/>
          </a:p>
        </p:txBody>
      </p:sp>
      <p:sp>
        <p:nvSpPr>
          <p:cNvPr id="4" name="Footer Placeholder 3">
            <a:extLst>
              <a:ext uri="{FF2B5EF4-FFF2-40B4-BE49-F238E27FC236}">
                <a16:creationId xmlns:a16="http://schemas.microsoft.com/office/drawing/2014/main" id="{2F08CF0E-EE59-4385-9FE2-0B06AD7BEC08}"/>
              </a:ext>
            </a:extLst>
          </p:cNvPr>
          <p:cNvSpPr>
            <a:spLocks noGrp="1"/>
          </p:cNvSpPr>
          <p:nvPr>
            <p:ph type="ftr" sz="quarter" idx="11"/>
          </p:nvPr>
        </p:nvSpPr>
        <p:spPr/>
        <p:txBody>
          <a:bodyPr/>
          <a:lstStyle/>
          <a:p>
            <a:r>
              <a:rPr lang="en-US"/>
              <a:t>Hydrologic Engineering Center</a:t>
            </a:r>
            <a:endParaRPr lang="en-US" dirty="0"/>
          </a:p>
        </p:txBody>
      </p:sp>
      <p:sp>
        <p:nvSpPr>
          <p:cNvPr id="5" name="Slide Number Placeholder 4">
            <a:extLst>
              <a:ext uri="{FF2B5EF4-FFF2-40B4-BE49-F238E27FC236}">
                <a16:creationId xmlns:a16="http://schemas.microsoft.com/office/drawing/2014/main" id="{FBB0B01B-5222-4A04-94F8-2611B75FAD05}"/>
              </a:ext>
            </a:extLst>
          </p:cNvPr>
          <p:cNvSpPr>
            <a:spLocks noGrp="1"/>
          </p:cNvSpPr>
          <p:nvPr>
            <p:ph type="sldNum" sz="quarter" idx="12"/>
          </p:nvPr>
        </p:nvSpPr>
        <p:spPr/>
        <p:txBody>
          <a:bodyPr/>
          <a:lstStyle/>
          <a:p>
            <a:fld id="{866D7F9A-4F93-4AD8-A546-1A6497458D76}" type="slidenum">
              <a:rPr lang="en-US" smtClean="0"/>
              <a:pPr/>
              <a:t>1</a:t>
            </a:fld>
            <a:endParaRPr lang="en-US" dirty="0"/>
          </a:p>
        </p:txBody>
      </p:sp>
    </p:spTree>
    <p:extLst>
      <p:ext uri="{BB962C8B-B14F-4D97-AF65-F5344CB8AC3E}">
        <p14:creationId xmlns:p14="http://schemas.microsoft.com/office/powerpoint/2010/main" val="2336789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914400" y="533400"/>
            <a:ext cx="8077200" cy="621274"/>
          </a:xfrm>
        </p:spPr>
        <p:txBody>
          <a:bodyPr>
            <a:normAutofit fontScale="90000"/>
          </a:bodyPr>
          <a:lstStyle/>
          <a:p>
            <a:r>
              <a:rPr lang="en-US" sz="4000" dirty="0"/>
              <a:t>Linking Imported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10</a:t>
            </a:fld>
            <a:endParaRPr lang="en-US"/>
          </a:p>
        </p:txBody>
      </p:sp>
      <p:pic>
        <p:nvPicPr>
          <p:cNvPr id="2" name="Picture 1">
            <a:extLst>
              <a:ext uri="{FF2B5EF4-FFF2-40B4-BE49-F238E27FC236}">
                <a16:creationId xmlns:a16="http://schemas.microsoft.com/office/drawing/2014/main" id="{3C48A32D-B05F-4FA1-A2A4-A44046C9A330}"/>
              </a:ext>
            </a:extLst>
          </p:cNvPr>
          <p:cNvPicPr>
            <a:picLocks noChangeAspect="1"/>
          </p:cNvPicPr>
          <p:nvPr/>
        </p:nvPicPr>
        <p:blipFill>
          <a:blip r:embed="rId3"/>
          <a:stretch>
            <a:fillRect/>
          </a:stretch>
        </p:blipFill>
        <p:spPr>
          <a:xfrm>
            <a:off x="798662" y="1900749"/>
            <a:ext cx="8252528" cy="4746552"/>
          </a:xfrm>
          <a:prstGeom prst="rect">
            <a:avLst/>
          </a:prstGeom>
          <a:ln>
            <a:solidFill>
              <a:schemeClr val="tx1"/>
            </a:solidFill>
          </a:ln>
        </p:spPr>
      </p:pic>
      <p:sp>
        <p:nvSpPr>
          <p:cNvPr id="6" name="Text Box 5">
            <a:extLst>
              <a:ext uri="{FF2B5EF4-FFF2-40B4-BE49-F238E27FC236}">
                <a16:creationId xmlns:a16="http://schemas.microsoft.com/office/drawing/2014/main" id="{1E093911-362B-4916-9066-67700297578B}"/>
              </a:ext>
            </a:extLst>
          </p:cNvPr>
          <p:cNvSpPr txBox="1">
            <a:spLocks noChangeArrowheads="1"/>
          </p:cNvSpPr>
          <p:nvPr/>
        </p:nvSpPr>
        <p:spPr bwMode="auto">
          <a:xfrm>
            <a:off x="92810" y="2995504"/>
            <a:ext cx="2497990" cy="1631216"/>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spAutoFit/>
          </a:bodyPr>
          <a:lstStyle/>
          <a:p>
            <a:pPr>
              <a:spcBef>
                <a:spcPct val="50000"/>
              </a:spcBef>
            </a:pPr>
            <a:r>
              <a:rPr lang="en-US" sz="2000" dirty="0"/>
              <a:t>Add junction elements and start connecting the elements to form the hydrologic network</a:t>
            </a:r>
          </a:p>
        </p:txBody>
      </p:sp>
      <p:sp>
        <p:nvSpPr>
          <p:cNvPr id="3" name="Text Box 5">
            <a:extLst>
              <a:ext uri="{FF2B5EF4-FFF2-40B4-BE49-F238E27FC236}">
                <a16:creationId xmlns:a16="http://schemas.microsoft.com/office/drawing/2014/main" id="{6341EFD2-5A25-A482-E5C3-FE4AB9F29740}"/>
              </a:ext>
            </a:extLst>
          </p:cNvPr>
          <p:cNvSpPr txBox="1">
            <a:spLocks noChangeArrowheads="1"/>
          </p:cNvSpPr>
          <p:nvPr/>
        </p:nvSpPr>
        <p:spPr bwMode="auto">
          <a:xfrm>
            <a:off x="92810" y="2116123"/>
            <a:ext cx="3657600" cy="707886"/>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spAutoFit/>
          </a:bodyPr>
          <a:lstStyle/>
          <a:p>
            <a:pPr>
              <a:spcBef>
                <a:spcPct val="50000"/>
              </a:spcBef>
            </a:pPr>
            <a:r>
              <a:rPr lang="en-US" sz="2000" dirty="0">
                <a:solidFill>
                  <a:srgbClr val="FFC000"/>
                </a:solidFill>
              </a:rPr>
              <a:t>Elements are not automatically connected to one another</a:t>
            </a:r>
          </a:p>
        </p:txBody>
      </p:sp>
    </p:spTree>
    <p:extLst>
      <p:ext uri="{BB962C8B-B14F-4D97-AF65-F5344CB8AC3E}">
        <p14:creationId xmlns:p14="http://schemas.microsoft.com/office/powerpoint/2010/main" val="3100003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a:bodyPr>
          <a:lstStyle/>
          <a:p>
            <a:r>
              <a:rPr lang="en-US" dirty="0" err="1"/>
              <a:t>Georeference</a:t>
            </a:r>
            <a:r>
              <a:rPr lang="en-US" dirty="0"/>
              <a:t> Elements using Shapefiles</a:t>
            </a:r>
          </a:p>
          <a:p>
            <a:r>
              <a:rPr lang="en-US" b="1" dirty="0">
                <a:solidFill>
                  <a:srgbClr val="FFC000"/>
                </a:solidFill>
              </a:rPr>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11</a:t>
            </a:fld>
            <a:endParaRPr lang="en-US"/>
          </a:p>
        </p:txBody>
      </p:sp>
    </p:spTree>
    <p:extLst>
      <p:ext uri="{BB962C8B-B14F-4D97-AF65-F5344CB8AC3E}">
        <p14:creationId xmlns:p14="http://schemas.microsoft.com/office/powerpoint/2010/main" val="3256874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Datasets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12</a:t>
            </a:fld>
            <a:endParaRPr lang="en-US"/>
          </a:p>
        </p:txBody>
      </p:sp>
      <p:pic>
        <p:nvPicPr>
          <p:cNvPr id="3" name="Picture 2">
            <a:extLst>
              <a:ext uri="{FF2B5EF4-FFF2-40B4-BE49-F238E27FC236}">
                <a16:creationId xmlns:a16="http://schemas.microsoft.com/office/drawing/2014/main" id="{002AF979-360F-4FD5-A435-E5A44D0F4E5A}"/>
              </a:ext>
            </a:extLst>
          </p:cNvPr>
          <p:cNvPicPr>
            <a:picLocks noChangeAspect="1"/>
          </p:cNvPicPr>
          <p:nvPr/>
        </p:nvPicPr>
        <p:blipFill>
          <a:blip r:embed="rId3"/>
          <a:stretch>
            <a:fillRect/>
          </a:stretch>
        </p:blipFill>
        <p:spPr>
          <a:xfrm>
            <a:off x="4648200" y="2057399"/>
            <a:ext cx="4267200" cy="4294873"/>
          </a:xfrm>
          <a:prstGeom prst="rect">
            <a:avLst/>
          </a:prstGeom>
          <a:noFill/>
          <a:ln>
            <a:solidFill>
              <a:schemeClr val="tx1"/>
            </a:solidFill>
          </a:ln>
        </p:spPr>
      </p:pic>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28600" y="2057399"/>
            <a:ext cx="4591050" cy="3477875"/>
          </a:xfrm>
          <a:prstGeom prst="rect">
            <a:avLst/>
          </a:prstGeom>
          <a:noFill/>
          <a:ln w="9525">
            <a:noFill/>
            <a:miter lim="800000"/>
            <a:headEnd/>
            <a:tailEnd/>
          </a:ln>
        </p:spPr>
        <p:txBody>
          <a:bodyPr>
            <a:spAutoFit/>
          </a:bodyPr>
          <a:lstStyle/>
          <a:p>
            <a:r>
              <a:rPr lang="en-US" sz="2000" b="1" dirty="0"/>
              <a:t>Required Datasets for Delineation Tools</a:t>
            </a:r>
          </a:p>
          <a:p>
            <a:pPr marL="342900" indent="-342900">
              <a:buFont typeface="Arial" panose="020B0604020202020204" pitchFamily="34" charset="0"/>
              <a:buChar char="•"/>
            </a:pPr>
            <a:r>
              <a:rPr lang="en-US" sz="2000" dirty="0"/>
              <a:t>Terrain data</a:t>
            </a:r>
          </a:p>
          <a:p>
            <a:endParaRPr lang="en-US" sz="2000" b="1" dirty="0"/>
          </a:p>
          <a:p>
            <a:r>
              <a:rPr lang="en-US" sz="2000" b="1" dirty="0"/>
              <a:t>Helpful GIS Datasets</a:t>
            </a:r>
          </a:p>
          <a:p>
            <a:pPr marL="342900" indent="-342900">
              <a:buFont typeface="Arial" panose="020B0604020202020204" pitchFamily="34" charset="0"/>
              <a:buChar char="•"/>
            </a:pPr>
            <a:r>
              <a:rPr lang="en-US" sz="2000" dirty="0"/>
              <a:t>NHD (published streams and watersheds)</a:t>
            </a:r>
          </a:p>
          <a:p>
            <a:pPr marL="342900" indent="-342900">
              <a:buFont typeface="Arial" panose="020B0604020202020204" pitchFamily="34" charset="0"/>
              <a:buChar char="•"/>
            </a:pPr>
            <a:r>
              <a:rPr lang="en-US" sz="2000" dirty="0"/>
              <a:t>Gage locations</a:t>
            </a:r>
          </a:p>
          <a:p>
            <a:pPr marL="342900" indent="-342900">
              <a:buFont typeface="Arial" panose="020B0604020202020204" pitchFamily="34" charset="0"/>
              <a:buChar char="•"/>
            </a:pPr>
            <a:r>
              <a:rPr lang="en-US" sz="2000" dirty="0"/>
              <a:t>Reservoir locations</a:t>
            </a:r>
          </a:p>
          <a:p>
            <a:pPr marL="342900" indent="-342900">
              <a:buFont typeface="Arial" panose="020B0604020202020204" pitchFamily="34" charset="0"/>
              <a:buChar char="•"/>
            </a:pPr>
            <a:r>
              <a:rPr lang="en-US" sz="2000" dirty="0"/>
              <a:t>Landuse</a:t>
            </a:r>
          </a:p>
          <a:p>
            <a:pPr marL="342900" indent="-342900">
              <a:buFont typeface="Arial" panose="020B0604020202020204" pitchFamily="34" charset="0"/>
              <a:buChar char="•"/>
            </a:pPr>
            <a:r>
              <a:rPr lang="en-US" sz="2000" dirty="0"/>
              <a:t>Soil</a:t>
            </a:r>
          </a:p>
          <a:p>
            <a:pPr marL="342900" indent="-342900">
              <a:buFont typeface="Arial" panose="020B0604020202020204" pitchFamily="34" charset="0"/>
              <a:buChar char="•"/>
            </a:pPr>
            <a:r>
              <a:rPr lang="en-US" sz="2000" dirty="0"/>
              <a:t>Locations for linking to other models</a:t>
            </a:r>
          </a:p>
        </p:txBody>
      </p:sp>
    </p:spTree>
    <p:extLst>
      <p:ext uri="{BB962C8B-B14F-4D97-AF65-F5344CB8AC3E}">
        <p14:creationId xmlns:p14="http://schemas.microsoft.com/office/powerpoint/2010/main" val="3740635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pPr eaLnBrk="1" hangingPunct="1"/>
            <a:r>
              <a:rPr lang="en-US" sz="3600" dirty="0"/>
              <a:t>National Elevation Dataset (NED)</a:t>
            </a:r>
          </a:p>
        </p:txBody>
      </p:sp>
      <p:sp>
        <p:nvSpPr>
          <p:cNvPr id="10246" name="Footer Placeholder 10"/>
          <p:cNvSpPr>
            <a:spLocks noGrp="1"/>
          </p:cNvSpPr>
          <p:nvPr>
            <p:ph type="ftr" sz="quarter" idx="11"/>
          </p:nvPr>
        </p:nvSpPr>
        <p:spPr>
          <a:noFill/>
        </p:spPr>
        <p:txBody>
          <a:bodyPr/>
          <a:lstStyle/>
          <a:p>
            <a:r>
              <a:rPr lang="en-US"/>
              <a:t>Hydrologic Engineering Center</a:t>
            </a:r>
          </a:p>
        </p:txBody>
      </p:sp>
      <p:sp>
        <p:nvSpPr>
          <p:cNvPr id="10244" name="Slide Number Placeholder 5"/>
          <p:cNvSpPr>
            <a:spLocks noGrp="1"/>
          </p:cNvSpPr>
          <p:nvPr>
            <p:ph type="sldNum" sz="quarter" idx="12"/>
          </p:nvPr>
        </p:nvSpPr>
        <p:spPr>
          <a:prstGeom prst="rect">
            <a:avLst/>
          </a:prstGeom>
        </p:spPr>
        <p:txBody>
          <a:bodyPr/>
          <a:lstStyle/>
          <a:p>
            <a:fld id="{F20A518D-9692-455B-A18F-AB20ABAFC378}" type="slidenum">
              <a:rPr lang="en-US" smtClean="0"/>
              <a:pPr/>
              <a:t>13</a:t>
            </a:fld>
            <a:endParaRPr lang="en-US"/>
          </a:p>
        </p:txBody>
      </p:sp>
      <p:sp>
        <p:nvSpPr>
          <p:cNvPr id="10243" name="Rectangle 3"/>
          <p:cNvSpPr>
            <a:spLocks noGrp="1" noChangeArrowheads="1"/>
          </p:cNvSpPr>
          <p:nvPr>
            <p:ph sz="half" idx="4294967295"/>
          </p:nvPr>
        </p:nvSpPr>
        <p:spPr>
          <a:xfrm>
            <a:off x="0" y="1936751"/>
            <a:ext cx="4381500" cy="4419600"/>
          </a:xfrm>
        </p:spPr>
        <p:txBody>
          <a:bodyPr>
            <a:normAutofit lnSpcReduction="10000"/>
          </a:bodyPr>
          <a:lstStyle/>
          <a:p>
            <a:pPr eaLnBrk="1" hangingPunct="1">
              <a:lnSpc>
                <a:spcPct val="80000"/>
              </a:lnSpc>
            </a:pPr>
            <a:r>
              <a:rPr lang="en-US" sz="1600" dirty="0"/>
              <a:t>A raster product assembled by the U.S. Geological Survey</a:t>
            </a:r>
          </a:p>
          <a:p>
            <a:pPr eaLnBrk="1" hangingPunct="1">
              <a:lnSpc>
                <a:spcPct val="80000"/>
              </a:lnSpc>
            </a:pPr>
            <a:r>
              <a:rPr lang="en-US" sz="1600" dirty="0"/>
              <a:t>Provide national elevation data in a seamless form with a consistent datum, elevation unit, and projection</a:t>
            </a:r>
          </a:p>
          <a:p>
            <a:pPr eaLnBrk="1" hangingPunct="1">
              <a:lnSpc>
                <a:spcPct val="80000"/>
              </a:lnSpc>
            </a:pPr>
            <a:r>
              <a:rPr lang="en-US" sz="1600" dirty="0"/>
              <a:t>Resolution</a:t>
            </a:r>
          </a:p>
          <a:p>
            <a:pPr lvl="1" eaLnBrk="1" hangingPunct="1">
              <a:lnSpc>
                <a:spcPct val="80000"/>
              </a:lnSpc>
            </a:pPr>
            <a:r>
              <a:rPr lang="en-US" sz="1600" dirty="0"/>
              <a:t>Nationally 1 arc-second (approx 30 meters) and 1/3 arc-second (approx 10 meters) are available (1/9 arc-second limited)</a:t>
            </a:r>
          </a:p>
          <a:p>
            <a:pPr eaLnBrk="1" hangingPunct="1">
              <a:lnSpc>
                <a:spcPct val="80000"/>
              </a:lnSpc>
            </a:pPr>
            <a:r>
              <a:rPr lang="en-US" sz="1600" dirty="0"/>
              <a:t>Coordinate System Info</a:t>
            </a:r>
          </a:p>
          <a:p>
            <a:pPr lvl="1" eaLnBrk="1" hangingPunct="1">
              <a:lnSpc>
                <a:spcPct val="80000"/>
              </a:lnSpc>
            </a:pPr>
            <a:r>
              <a:rPr lang="en-US" sz="1600" dirty="0"/>
              <a:t>Elevation values are in meters and are referenced to the North American Vertical Datum of 1988 </a:t>
            </a:r>
          </a:p>
          <a:p>
            <a:pPr lvl="1" eaLnBrk="1" hangingPunct="1">
              <a:lnSpc>
                <a:spcPct val="80000"/>
              </a:lnSpc>
            </a:pPr>
            <a:r>
              <a:rPr lang="en-US" sz="1600" dirty="0"/>
              <a:t>Data distributed in geographic coordinates with units of decimal degrees and in conformance with the North American Datum of 1983  </a:t>
            </a:r>
          </a:p>
          <a:p>
            <a:pPr eaLnBrk="1" hangingPunct="1">
              <a:lnSpc>
                <a:spcPct val="80000"/>
              </a:lnSpc>
            </a:pPr>
            <a:r>
              <a:rPr lang="en-US" sz="1600" dirty="0"/>
              <a:t>Data are distributed through the </a:t>
            </a:r>
            <a:r>
              <a:rPr lang="en-US" sz="1600" u="sng" dirty="0"/>
              <a:t>National Map Viewer: </a:t>
            </a:r>
            <a:r>
              <a:rPr lang="en-US" sz="1600" dirty="0"/>
              <a:t>https://apps.nationalmap.gov/downloader/</a:t>
            </a:r>
          </a:p>
        </p:txBody>
      </p:sp>
      <p:pic>
        <p:nvPicPr>
          <p:cNvPr id="10245" name="Picture 4" descr="10-28-2009 10-54-20 AM"/>
          <p:cNvPicPr>
            <a:picLocks noChangeAspect="1" noChangeArrowheads="1"/>
          </p:cNvPicPr>
          <p:nvPr/>
        </p:nvPicPr>
        <p:blipFill>
          <a:blip r:embed="rId3" cstate="print"/>
          <a:srcRect/>
          <a:stretch>
            <a:fillRect/>
          </a:stretch>
        </p:blipFill>
        <p:spPr bwMode="auto">
          <a:xfrm>
            <a:off x="4606565" y="1981200"/>
            <a:ext cx="4457700" cy="298132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9144000" cy="858128"/>
          </a:xfrm>
        </p:spPr>
        <p:txBody>
          <a:bodyPr>
            <a:noAutofit/>
          </a:bodyPr>
          <a:lstStyle/>
          <a:p>
            <a:r>
              <a:rPr lang="en-US" sz="3600" dirty="0"/>
              <a:t>Preparing the Terrain Dataset for Automated Delineation</a:t>
            </a:r>
          </a:p>
        </p:txBody>
      </p:sp>
      <p:sp>
        <p:nvSpPr>
          <p:cNvPr id="12292" name="Footer Placeholder 9"/>
          <p:cNvSpPr>
            <a:spLocks noGrp="1"/>
          </p:cNvSpPr>
          <p:nvPr>
            <p:ph type="ftr" sz="quarter" idx="11"/>
          </p:nvPr>
        </p:nvSpPr>
        <p:spPr>
          <a:noFill/>
        </p:spPr>
        <p:txBody>
          <a:bodyPr/>
          <a:lstStyle/>
          <a:p>
            <a:r>
              <a:rPr lang="en-US"/>
              <a:t>Hydrologic Engineering Center</a:t>
            </a:r>
          </a:p>
        </p:txBody>
      </p:sp>
      <p:sp>
        <p:nvSpPr>
          <p:cNvPr id="12291" name="Slide Number Placeholder 5"/>
          <p:cNvSpPr>
            <a:spLocks noGrp="1"/>
          </p:cNvSpPr>
          <p:nvPr>
            <p:ph type="sldNum" sz="quarter" idx="12"/>
          </p:nvPr>
        </p:nvSpPr>
        <p:spPr>
          <a:prstGeom prst="rect">
            <a:avLst/>
          </a:prstGeom>
        </p:spPr>
        <p:txBody>
          <a:bodyPr/>
          <a:lstStyle/>
          <a:p>
            <a:fld id="{D97E5EBF-191C-4B94-A167-023ED3A3E258}" type="slidenum">
              <a:rPr lang="en-US" smtClean="0"/>
              <a:pPr/>
              <a:t>14</a:t>
            </a:fld>
            <a:endParaRPr lang="en-US"/>
          </a:p>
        </p:txBody>
      </p:sp>
      <p:sp>
        <p:nvSpPr>
          <p:cNvPr id="2" name="TextBox 1">
            <a:extLst>
              <a:ext uri="{FF2B5EF4-FFF2-40B4-BE49-F238E27FC236}">
                <a16:creationId xmlns:a16="http://schemas.microsoft.com/office/drawing/2014/main" id="{9AB4A025-276F-4B23-B962-4C54274D870F}"/>
              </a:ext>
            </a:extLst>
          </p:cNvPr>
          <p:cNvSpPr txBox="1"/>
          <p:nvPr/>
        </p:nvSpPr>
        <p:spPr>
          <a:xfrm>
            <a:off x="914400" y="2057400"/>
            <a:ext cx="7772400" cy="3416320"/>
          </a:xfrm>
          <a:prstGeom prst="rect">
            <a:avLst/>
          </a:prstGeom>
          <a:noFill/>
        </p:spPr>
        <p:txBody>
          <a:bodyPr wrap="square" rtlCol="0">
            <a:spAutoFit/>
          </a:bodyPr>
          <a:lstStyle/>
          <a:p>
            <a:pPr marL="342900" indent="-342900">
              <a:buAutoNum type="arabicParenR"/>
            </a:pPr>
            <a:r>
              <a:rPr lang="en-US" sz="2000" dirty="0"/>
              <a:t>Mosaic terrain tiles into one continuous terrain tile</a:t>
            </a:r>
          </a:p>
          <a:p>
            <a:pPr marL="342900" indent="-342900">
              <a:buAutoNum type="arabicParenR"/>
            </a:pPr>
            <a:r>
              <a:rPr lang="en-US" sz="2000" dirty="0"/>
              <a:t>Project the terrain dataset</a:t>
            </a:r>
          </a:p>
          <a:p>
            <a:pPr marL="342900" indent="-342900">
              <a:buAutoNum type="arabicParenR"/>
            </a:pPr>
            <a:r>
              <a:rPr lang="en-US" sz="2000" dirty="0"/>
              <a:t>Make sure the vertical units are the same as the horizontal units (determined by the projection)</a:t>
            </a:r>
          </a:p>
          <a:p>
            <a:pPr marL="342900" indent="-342900">
              <a:buAutoNum type="arabicParenR"/>
            </a:pPr>
            <a:r>
              <a:rPr lang="en-US" sz="2000" dirty="0"/>
              <a:t>Clip/Extract the terrain dataset</a:t>
            </a:r>
          </a:p>
          <a:p>
            <a:pPr marL="342900" indent="-342900">
              <a:buAutoNum type="arabicParenR"/>
            </a:pPr>
            <a:r>
              <a:rPr lang="en-US" sz="2000" dirty="0"/>
              <a:t>Check and remove missing values</a:t>
            </a:r>
          </a:p>
          <a:p>
            <a:pPr marL="342900" indent="-342900">
              <a:buAutoNum type="arabicParenR"/>
            </a:pPr>
            <a:r>
              <a:rPr lang="en-US" sz="2000" dirty="0"/>
              <a:t>Resample to a larger cell size or convert the grid to an integer grid if appropriate. Keep the terrain file size below 200 mb for most applications</a:t>
            </a:r>
            <a:r>
              <a:rPr lang="en-US" sz="1600" dirty="0"/>
              <a:t>. </a:t>
            </a:r>
          </a:p>
          <a:p>
            <a:pPr marL="342900" indent="-342900">
              <a:buAutoNum type="arabicParenR"/>
            </a:pPr>
            <a:endParaRPr lang="en-US" dirty="0"/>
          </a:p>
          <a:p>
            <a:pPr marL="342900" indent="-342900">
              <a:buAutoNum type="arabicParenR"/>
            </a:pPr>
            <a:endParaRPr lang="en-US" dirty="0"/>
          </a:p>
        </p:txBody>
      </p:sp>
      <p:sp>
        <p:nvSpPr>
          <p:cNvPr id="7" name="TextBox 6">
            <a:extLst>
              <a:ext uri="{FF2B5EF4-FFF2-40B4-BE49-F238E27FC236}">
                <a16:creationId xmlns:a16="http://schemas.microsoft.com/office/drawing/2014/main" id="{4E88B258-D6AC-4619-ADB5-CD640C07DB83}"/>
              </a:ext>
            </a:extLst>
          </p:cNvPr>
          <p:cNvSpPr txBox="1"/>
          <p:nvPr/>
        </p:nvSpPr>
        <p:spPr>
          <a:xfrm>
            <a:off x="457200" y="5438567"/>
            <a:ext cx="8255893" cy="369332"/>
          </a:xfrm>
          <a:prstGeom prst="rect">
            <a:avLst/>
          </a:prstGeom>
          <a:noFill/>
        </p:spPr>
        <p:txBody>
          <a:bodyPr wrap="square">
            <a:spAutoFit/>
          </a:bodyPr>
          <a:lstStyle/>
          <a:p>
            <a:r>
              <a:rPr lang="en-US" dirty="0">
                <a:hlinkClick r:id="rId3"/>
              </a:rPr>
              <a:t>Preparing Terrain Data for HEC-HMS using ArcMap</a:t>
            </a:r>
            <a:endParaRPr lang="en-US" dirty="0"/>
          </a:p>
        </p:txBody>
      </p:sp>
      <p:sp>
        <p:nvSpPr>
          <p:cNvPr id="9" name="TextBox 8">
            <a:extLst>
              <a:ext uri="{FF2B5EF4-FFF2-40B4-BE49-F238E27FC236}">
                <a16:creationId xmlns:a16="http://schemas.microsoft.com/office/drawing/2014/main" id="{7BE75825-0A40-493A-B832-A869AE7DDC9A}"/>
              </a:ext>
            </a:extLst>
          </p:cNvPr>
          <p:cNvSpPr txBox="1"/>
          <p:nvPr/>
        </p:nvSpPr>
        <p:spPr>
          <a:xfrm>
            <a:off x="444053" y="5807899"/>
            <a:ext cx="8242747" cy="369332"/>
          </a:xfrm>
          <a:prstGeom prst="rect">
            <a:avLst/>
          </a:prstGeom>
          <a:noFill/>
        </p:spPr>
        <p:txBody>
          <a:bodyPr wrap="square">
            <a:spAutoFit/>
          </a:bodyPr>
          <a:lstStyle/>
          <a:p>
            <a:r>
              <a:rPr lang="en-US" dirty="0">
                <a:hlinkClick r:id="rId4"/>
              </a:rPr>
              <a:t>Preparing Terrain Data for HEC-HMS using QGIS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676400" y="333849"/>
            <a:ext cx="5486400" cy="858128"/>
          </a:xfrm>
        </p:spPr>
        <p:txBody>
          <a:bodyPr>
            <a:normAutofit/>
          </a:bodyPr>
          <a:lstStyle/>
          <a:p>
            <a:r>
              <a:rPr lang="en-US" sz="4000" dirty="0"/>
              <a:t>Mosaic Terrain Tiles</a:t>
            </a:r>
          </a:p>
        </p:txBody>
      </p:sp>
      <p:sp>
        <p:nvSpPr>
          <p:cNvPr id="12292" name="Footer Placeholder 9"/>
          <p:cNvSpPr>
            <a:spLocks noGrp="1"/>
          </p:cNvSpPr>
          <p:nvPr>
            <p:ph type="ftr" sz="quarter" idx="11"/>
          </p:nvPr>
        </p:nvSpPr>
        <p:spPr>
          <a:noFill/>
        </p:spPr>
        <p:txBody>
          <a:bodyPr/>
          <a:lstStyle/>
          <a:p>
            <a:r>
              <a:rPr lang="en-US"/>
              <a:t>Hydrologic Engineering Center</a:t>
            </a:r>
          </a:p>
        </p:txBody>
      </p:sp>
      <p:sp>
        <p:nvSpPr>
          <p:cNvPr id="12291" name="Slide Number Placeholder 5"/>
          <p:cNvSpPr>
            <a:spLocks noGrp="1"/>
          </p:cNvSpPr>
          <p:nvPr>
            <p:ph type="sldNum" sz="quarter" idx="12"/>
          </p:nvPr>
        </p:nvSpPr>
        <p:spPr>
          <a:prstGeom prst="rect">
            <a:avLst/>
          </a:prstGeom>
        </p:spPr>
        <p:txBody>
          <a:bodyPr/>
          <a:lstStyle/>
          <a:p>
            <a:fld id="{D97E5EBF-191C-4B94-A167-023ED3A3E258}" type="slidenum">
              <a:rPr lang="en-US" smtClean="0"/>
              <a:pPr/>
              <a:t>15</a:t>
            </a:fld>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76200" y="1752600"/>
            <a:ext cx="2298164" cy="4724400"/>
          </a:xfrm>
          <a:prstGeom prst="rect">
            <a:avLst/>
          </a:prstGeom>
          <a:noFill/>
          <a:ln w="9525">
            <a:solidFill>
              <a:schemeClr val="tx1"/>
            </a:solidFill>
            <a:miter lim="800000"/>
            <a:headEnd/>
            <a:tailEnd/>
          </a:ln>
        </p:spPr>
      </p:pic>
      <p:sp>
        <p:nvSpPr>
          <p:cNvPr id="9" name="Rectangle 8">
            <a:extLst>
              <a:ext uri="{FF2B5EF4-FFF2-40B4-BE49-F238E27FC236}">
                <a16:creationId xmlns:a16="http://schemas.microsoft.com/office/drawing/2014/main" id="{A789165B-8080-4676-81BB-1C08C79EFBCF}"/>
              </a:ext>
            </a:extLst>
          </p:cNvPr>
          <p:cNvSpPr/>
          <p:nvPr/>
        </p:nvSpPr>
        <p:spPr>
          <a:xfrm>
            <a:off x="609600" y="5524368"/>
            <a:ext cx="1295400" cy="1906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3" name="Picture 4"/>
          <p:cNvPicPr>
            <a:picLocks noChangeAspect="1" noChangeArrowheads="1"/>
          </p:cNvPicPr>
          <p:nvPr/>
        </p:nvPicPr>
        <p:blipFill rotWithShape="1">
          <a:blip r:embed="rId4" cstate="print"/>
          <a:srcRect t="19108"/>
          <a:stretch/>
        </p:blipFill>
        <p:spPr bwMode="auto">
          <a:xfrm>
            <a:off x="2438400" y="1752600"/>
            <a:ext cx="5257800" cy="2739449"/>
          </a:xfrm>
          <a:prstGeom prst="rect">
            <a:avLst/>
          </a:prstGeom>
          <a:noFill/>
          <a:ln w="9525">
            <a:solidFill>
              <a:schemeClr val="tx1"/>
            </a:solidFill>
            <a:miter lim="800000"/>
            <a:headEnd/>
            <a:tailEnd/>
          </a:ln>
        </p:spPr>
      </p:pic>
      <p:pic>
        <p:nvPicPr>
          <p:cNvPr id="2" name="Picture 1">
            <a:extLst>
              <a:ext uri="{FF2B5EF4-FFF2-40B4-BE49-F238E27FC236}">
                <a16:creationId xmlns:a16="http://schemas.microsoft.com/office/drawing/2014/main" id="{A653029C-E1D6-4DB1-A041-559198974D7E}"/>
              </a:ext>
            </a:extLst>
          </p:cNvPr>
          <p:cNvPicPr>
            <a:picLocks noChangeAspect="1"/>
          </p:cNvPicPr>
          <p:nvPr/>
        </p:nvPicPr>
        <p:blipFill>
          <a:blip r:embed="rId5"/>
          <a:stretch>
            <a:fillRect/>
          </a:stretch>
        </p:blipFill>
        <p:spPr>
          <a:xfrm>
            <a:off x="4551947" y="3429000"/>
            <a:ext cx="4114800" cy="2631485"/>
          </a:xfrm>
          <a:prstGeom prst="rect">
            <a:avLst/>
          </a:prstGeom>
          <a:ln>
            <a:solidFill>
              <a:schemeClr val="tx1"/>
            </a:solidFill>
          </a:ln>
        </p:spPr>
      </p:pic>
      <p:sp>
        <p:nvSpPr>
          <p:cNvPr id="3" name="Speech Bubble: Rectangle 2">
            <a:extLst>
              <a:ext uri="{FF2B5EF4-FFF2-40B4-BE49-F238E27FC236}">
                <a16:creationId xmlns:a16="http://schemas.microsoft.com/office/drawing/2014/main" id="{7E14E064-BD74-33C6-1FA4-168D81B360A9}"/>
              </a:ext>
            </a:extLst>
          </p:cNvPr>
          <p:cNvSpPr/>
          <p:nvPr/>
        </p:nvSpPr>
        <p:spPr>
          <a:xfrm>
            <a:off x="1917095" y="5939447"/>
            <a:ext cx="3569306" cy="646331"/>
          </a:xfrm>
          <a:prstGeom prst="wedgeRectCallout">
            <a:avLst>
              <a:gd name="adj1" fmla="val 72924"/>
              <a:gd name="adj2" fmla="val -49191"/>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dirty="0">
                <a:solidFill>
                  <a:srgbClr val="FFC000"/>
                </a:solidFill>
              </a:rPr>
              <a:t>Consider </a:t>
            </a:r>
            <a:r>
              <a:rPr lang="en-US" b="1" dirty="0">
                <a:solidFill>
                  <a:srgbClr val="FFC000"/>
                </a:solidFill>
              </a:rPr>
              <a:t>Mosaic Operator </a:t>
            </a:r>
            <a:r>
              <a:rPr lang="en-US" dirty="0">
                <a:solidFill>
                  <a:srgbClr val="FFC000"/>
                </a:solidFill>
              </a:rPr>
              <a:t>options to choose overlapping rules</a:t>
            </a:r>
          </a:p>
        </p:txBody>
      </p:sp>
    </p:spTree>
    <p:extLst>
      <p:ext uri="{BB962C8B-B14F-4D97-AF65-F5344CB8AC3E}">
        <p14:creationId xmlns:p14="http://schemas.microsoft.com/office/powerpoint/2010/main" val="2303836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66800" y="306391"/>
            <a:ext cx="7848600" cy="858128"/>
          </a:xfrm>
        </p:spPr>
        <p:txBody>
          <a:bodyPr>
            <a:normAutofit/>
          </a:bodyPr>
          <a:lstStyle/>
          <a:p>
            <a:r>
              <a:rPr lang="en-US" sz="4000" dirty="0"/>
              <a:t>Project the Terrain Dataset</a:t>
            </a:r>
          </a:p>
        </p:txBody>
      </p:sp>
      <p:sp>
        <p:nvSpPr>
          <p:cNvPr id="13317" name="Footer Placeholder 10"/>
          <p:cNvSpPr>
            <a:spLocks noGrp="1"/>
          </p:cNvSpPr>
          <p:nvPr>
            <p:ph type="ftr" sz="quarter" idx="11"/>
          </p:nvPr>
        </p:nvSpPr>
        <p:spPr>
          <a:noFill/>
        </p:spPr>
        <p:txBody>
          <a:bodyPr/>
          <a:lstStyle/>
          <a:p>
            <a:r>
              <a:rPr lang="en-US"/>
              <a:t>Hydrologic Engineering Center</a:t>
            </a:r>
          </a:p>
        </p:txBody>
      </p:sp>
      <p:sp>
        <p:nvSpPr>
          <p:cNvPr id="13316" name="Slide Number Placeholder 5"/>
          <p:cNvSpPr>
            <a:spLocks noGrp="1"/>
          </p:cNvSpPr>
          <p:nvPr>
            <p:ph type="sldNum" sz="quarter" idx="12"/>
          </p:nvPr>
        </p:nvSpPr>
        <p:spPr>
          <a:prstGeom prst="rect">
            <a:avLst/>
          </a:prstGeom>
        </p:spPr>
        <p:txBody>
          <a:bodyPr/>
          <a:lstStyle/>
          <a:p>
            <a:fld id="{EB6491B5-EC73-4A2C-A11C-5D599EC16002}" type="slidenum">
              <a:rPr lang="en-US" smtClean="0"/>
              <a:pPr/>
              <a:t>16</a:t>
            </a:fld>
            <a:endParaRPr lang="en-US"/>
          </a:p>
        </p:txBody>
      </p:sp>
      <p:sp>
        <p:nvSpPr>
          <p:cNvPr id="13315" name="Rectangle 3"/>
          <p:cNvSpPr>
            <a:spLocks noGrp="1" noChangeArrowheads="1"/>
          </p:cNvSpPr>
          <p:nvPr>
            <p:ph idx="4294967295"/>
          </p:nvPr>
        </p:nvSpPr>
        <p:spPr>
          <a:xfrm>
            <a:off x="0" y="2209800"/>
            <a:ext cx="8229600" cy="4114800"/>
          </a:xfrm>
        </p:spPr>
        <p:txBody>
          <a:bodyPr/>
          <a:lstStyle/>
          <a:p>
            <a:pPr eaLnBrk="1" hangingPunct="1">
              <a:buFontTx/>
              <a:buNone/>
            </a:pPr>
            <a:br>
              <a:rPr lang="en-US"/>
            </a:br>
            <a:endParaRPr lang="en-US"/>
          </a:p>
        </p:txBody>
      </p:sp>
      <p:pic>
        <p:nvPicPr>
          <p:cNvPr id="9" name="Picture 8">
            <a:extLst>
              <a:ext uri="{FF2B5EF4-FFF2-40B4-BE49-F238E27FC236}">
                <a16:creationId xmlns:a16="http://schemas.microsoft.com/office/drawing/2014/main" id="{4AD0094C-8EB5-44CC-BE9D-3B072977BCD7}"/>
              </a:ext>
            </a:extLst>
          </p:cNvPr>
          <p:cNvPicPr/>
          <p:nvPr/>
        </p:nvPicPr>
        <p:blipFill>
          <a:blip r:embed="rId3"/>
          <a:stretch>
            <a:fillRect/>
          </a:stretch>
        </p:blipFill>
        <p:spPr>
          <a:xfrm>
            <a:off x="4062781" y="1828800"/>
            <a:ext cx="3505200" cy="3386772"/>
          </a:xfrm>
          <a:prstGeom prst="rect">
            <a:avLst/>
          </a:prstGeom>
          <a:ln>
            <a:solidFill>
              <a:schemeClr val="tx1"/>
            </a:solidFill>
          </a:ln>
        </p:spPr>
      </p:pic>
      <p:pic>
        <p:nvPicPr>
          <p:cNvPr id="2" name="Picture 1">
            <a:extLst>
              <a:ext uri="{FF2B5EF4-FFF2-40B4-BE49-F238E27FC236}">
                <a16:creationId xmlns:a16="http://schemas.microsoft.com/office/drawing/2014/main" id="{55CE9C78-9F6F-4BBB-A095-95D5B3B4FA35}"/>
              </a:ext>
            </a:extLst>
          </p:cNvPr>
          <p:cNvPicPr>
            <a:picLocks noChangeAspect="1"/>
          </p:cNvPicPr>
          <p:nvPr/>
        </p:nvPicPr>
        <p:blipFill>
          <a:blip r:embed="rId4"/>
          <a:stretch>
            <a:fillRect/>
          </a:stretch>
        </p:blipFill>
        <p:spPr>
          <a:xfrm>
            <a:off x="288476" y="1828800"/>
            <a:ext cx="2454724" cy="4635939"/>
          </a:xfrm>
          <a:prstGeom prst="rect">
            <a:avLst/>
          </a:prstGeom>
          <a:ln>
            <a:solidFill>
              <a:schemeClr val="tx1"/>
            </a:solidFill>
          </a:ln>
        </p:spPr>
      </p:pic>
      <p:pic>
        <p:nvPicPr>
          <p:cNvPr id="3" name="Picture 2">
            <a:extLst>
              <a:ext uri="{FF2B5EF4-FFF2-40B4-BE49-F238E27FC236}">
                <a16:creationId xmlns:a16="http://schemas.microsoft.com/office/drawing/2014/main" id="{5D825FBC-FD35-4ECE-B885-54F8F4B6F1C8}"/>
              </a:ext>
            </a:extLst>
          </p:cNvPr>
          <p:cNvPicPr>
            <a:picLocks noChangeAspect="1"/>
          </p:cNvPicPr>
          <p:nvPr/>
        </p:nvPicPr>
        <p:blipFill>
          <a:blip r:embed="rId5"/>
          <a:stretch>
            <a:fillRect/>
          </a:stretch>
        </p:blipFill>
        <p:spPr>
          <a:xfrm>
            <a:off x="2867762" y="4044437"/>
            <a:ext cx="5895238" cy="2476190"/>
          </a:xfrm>
          <a:prstGeom prst="rect">
            <a:avLst/>
          </a:prstGeom>
          <a:ln>
            <a:solidFill>
              <a:schemeClr val="tx1"/>
            </a:solidFill>
          </a:ln>
        </p:spPr>
      </p:pic>
      <p:sp>
        <p:nvSpPr>
          <p:cNvPr id="4" name="Rectangle 3">
            <a:extLst>
              <a:ext uri="{FF2B5EF4-FFF2-40B4-BE49-F238E27FC236}">
                <a16:creationId xmlns:a16="http://schemas.microsoft.com/office/drawing/2014/main" id="{33E2D2EE-7894-4926-8B83-FE91686A9205}"/>
              </a:ext>
            </a:extLst>
          </p:cNvPr>
          <p:cNvSpPr/>
          <p:nvPr/>
        </p:nvSpPr>
        <p:spPr>
          <a:xfrm>
            <a:off x="694372" y="4870039"/>
            <a:ext cx="1084179"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21EE133-9672-4EFD-8D37-EDAC8BBF8C02}"/>
              </a:ext>
            </a:extLst>
          </p:cNvPr>
          <p:cNvSpPr/>
          <p:nvPr/>
        </p:nvSpPr>
        <p:spPr>
          <a:xfrm>
            <a:off x="4062781" y="2466680"/>
            <a:ext cx="3505200" cy="49700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9761A5B-CE9C-4693-AF72-4251E045E7C2}"/>
              </a:ext>
            </a:extLst>
          </p:cNvPr>
          <p:cNvSpPr/>
          <p:nvPr/>
        </p:nvSpPr>
        <p:spPr>
          <a:xfrm>
            <a:off x="3039252" y="4946239"/>
            <a:ext cx="3505201" cy="14443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321849" y="173171"/>
            <a:ext cx="7162800" cy="1200329"/>
          </a:xfrm>
        </p:spPr>
        <p:txBody>
          <a:bodyPr>
            <a:normAutofit/>
          </a:bodyPr>
          <a:lstStyle/>
          <a:p>
            <a:r>
              <a:rPr lang="en-US" sz="4000" dirty="0"/>
              <a:t>Modify the Vertical Units</a:t>
            </a:r>
          </a:p>
        </p:txBody>
      </p:sp>
      <p:sp>
        <p:nvSpPr>
          <p:cNvPr id="14340" name="Footer Placeholder 8"/>
          <p:cNvSpPr>
            <a:spLocks noGrp="1"/>
          </p:cNvSpPr>
          <p:nvPr>
            <p:ph type="ftr" sz="quarter" idx="11"/>
          </p:nvPr>
        </p:nvSpPr>
        <p:spPr>
          <a:noFill/>
        </p:spPr>
        <p:txBody>
          <a:bodyPr/>
          <a:lstStyle/>
          <a:p>
            <a:r>
              <a:rPr lang="en-US"/>
              <a:t>Hydrologic Engineering Center</a:t>
            </a:r>
          </a:p>
        </p:txBody>
      </p:sp>
      <p:sp>
        <p:nvSpPr>
          <p:cNvPr id="14339" name="Slide Number Placeholder 5"/>
          <p:cNvSpPr>
            <a:spLocks noGrp="1"/>
          </p:cNvSpPr>
          <p:nvPr>
            <p:ph type="sldNum" sz="quarter" idx="12"/>
          </p:nvPr>
        </p:nvSpPr>
        <p:spPr>
          <a:prstGeom prst="rect">
            <a:avLst/>
          </a:prstGeom>
        </p:spPr>
        <p:txBody>
          <a:bodyPr/>
          <a:lstStyle/>
          <a:p>
            <a:fld id="{481613E0-4779-4D9A-B553-58950ED36961}" type="slidenum">
              <a:rPr lang="en-US" smtClean="0"/>
              <a:pPr/>
              <a:t>17</a:t>
            </a:fld>
            <a:endParaRPr lang="en-US"/>
          </a:p>
        </p:txBody>
      </p:sp>
      <p:pic>
        <p:nvPicPr>
          <p:cNvPr id="14341" name="Picture 6"/>
          <p:cNvPicPr>
            <a:picLocks noChangeAspect="1" noChangeArrowheads="1"/>
          </p:cNvPicPr>
          <p:nvPr/>
        </p:nvPicPr>
        <p:blipFill rotWithShape="1">
          <a:blip r:embed="rId3" cstate="print"/>
          <a:srcRect t="26787"/>
          <a:stretch/>
        </p:blipFill>
        <p:spPr bwMode="auto">
          <a:xfrm>
            <a:off x="2832894" y="1996948"/>
            <a:ext cx="6261114" cy="3632416"/>
          </a:xfrm>
          <a:prstGeom prst="rect">
            <a:avLst/>
          </a:prstGeom>
          <a:noFill/>
          <a:ln w="9525">
            <a:solidFill>
              <a:schemeClr val="tx1"/>
            </a:solidFill>
            <a:miter lim="800000"/>
            <a:headEnd/>
            <a:tailEnd/>
          </a:ln>
        </p:spPr>
      </p:pic>
      <p:pic>
        <p:nvPicPr>
          <p:cNvPr id="66562" name="Picture 2" descr="C:\Users\q0hecmjf\AppData\Local\Temp\2\SNAGHTML34b7712e.PNG"/>
          <p:cNvPicPr>
            <a:picLocks noChangeAspect="1" noChangeArrowheads="1"/>
          </p:cNvPicPr>
          <p:nvPr/>
        </p:nvPicPr>
        <p:blipFill>
          <a:blip r:embed="rId4" cstate="print"/>
          <a:srcRect/>
          <a:stretch>
            <a:fillRect/>
          </a:stretch>
        </p:blipFill>
        <p:spPr bwMode="auto">
          <a:xfrm>
            <a:off x="4337019" y="3429000"/>
            <a:ext cx="4156302" cy="3293674"/>
          </a:xfrm>
          <a:prstGeom prst="rect">
            <a:avLst/>
          </a:prstGeom>
          <a:noFill/>
          <a:ln>
            <a:solidFill>
              <a:schemeClr val="tx1"/>
            </a:solidFill>
          </a:ln>
        </p:spPr>
      </p:pic>
      <p:pic>
        <p:nvPicPr>
          <p:cNvPr id="2" name="Picture 1">
            <a:extLst>
              <a:ext uri="{FF2B5EF4-FFF2-40B4-BE49-F238E27FC236}">
                <a16:creationId xmlns:a16="http://schemas.microsoft.com/office/drawing/2014/main" id="{CA3BA830-C635-4076-9D5A-C379FA6C16B1}"/>
              </a:ext>
            </a:extLst>
          </p:cNvPr>
          <p:cNvPicPr>
            <a:picLocks noChangeAspect="1"/>
          </p:cNvPicPr>
          <p:nvPr/>
        </p:nvPicPr>
        <p:blipFill>
          <a:blip r:embed="rId5"/>
          <a:stretch>
            <a:fillRect/>
          </a:stretch>
        </p:blipFill>
        <p:spPr>
          <a:xfrm>
            <a:off x="49992" y="1990502"/>
            <a:ext cx="2628290" cy="3622025"/>
          </a:xfrm>
          <a:prstGeom prst="rect">
            <a:avLst/>
          </a:prstGeom>
          <a:noFill/>
          <a:ln>
            <a:solidFill>
              <a:schemeClr val="tx1"/>
            </a:solidFill>
          </a:ln>
        </p:spPr>
      </p:pic>
      <p:sp>
        <p:nvSpPr>
          <p:cNvPr id="8" name="Rectangle 7">
            <a:extLst>
              <a:ext uri="{FF2B5EF4-FFF2-40B4-BE49-F238E27FC236}">
                <a16:creationId xmlns:a16="http://schemas.microsoft.com/office/drawing/2014/main" id="{6B9468DE-0AC6-4EA8-B43F-602B66BD0453}"/>
              </a:ext>
            </a:extLst>
          </p:cNvPr>
          <p:cNvSpPr/>
          <p:nvPr/>
        </p:nvSpPr>
        <p:spPr>
          <a:xfrm>
            <a:off x="354050" y="3801514"/>
            <a:ext cx="1398550" cy="16088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peech Bubble: Rectangle 3">
            <a:extLst>
              <a:ext uri="{FF2B5EF4-FFF2-40B4-BE49-F238E27FC236}">
                <a16:creationId xmlns:a16="http://schemas.microsoft.com/office/drawing/2014/main" id="{36A5785B-E9E6-4729-3090-0F4D618427D7}"/>
              </a:ext>
            </a:extLst>
          </p:cNvPr>
          <p:cNvSpPr/>
          <p:nvPr/>
        </p:nvSpPr>
        <p:spPr>
          <a:xfrm>
            <a:off x="1295399" y="5029200"/>
            <a:ext cx="2417649" cy="1200329"/>
          </a:xfrm>
          <a:prstGeom prst="wedgeRectCallout">
            <a:avLst>
              <a:gd name="adj1" fmla="val 79233"/>
              <a:gd name="adj2" fmla="val -48991"/>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sz="1800" dirty="0"/>
              <a:t>Raster calculator only operates on elevation values, not horizontal units or cell size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66800" y="372890"/>
            <a:ext cx="9144000" cy="858128"/>
          </a:xfrm>
        </p:spPr>
        <p:txBody>
          <a:bodyPr>
            <a:normAutofit/>
          </a:bodyPr>
          <a:lstStyle/>
          <a:p>
            <a:r>
              <a:rPr lang="en-US" sz="4000" dirty="0"/>
              <a:t>Buffer Watershed Boundary</a:t>
            </a:r>
          </a:p>
        </p:txBody>
      </p:sp>
      <p:sp>
        <p:nvSpPr>
          <p:cNvPr id="15364" name="Footer Placeholder 10"/>
          <p:cNvSpPr>
            <a:spLocks noGrp="1"/>
          </p:cNvSpPr>
          <p:nvPr>
            <p:ph type="ftr" sz="quarter" idx="11"/>
          </p:nvPr>
        </p:nvSpPr>
        <p:spPr>
          <a:noFill/>
        </p:spPr>
        <p:txBody>
          <a:bodyPr/>
          <a:lstStyle/>
          <a:p>
            <a:r>
              <a:rPr lang="en-US"/>
              <a:t>Hydrologic Engineering Center</a:t>
            </a:r>
          </a:p>
        </p:txBody>
      </p:sp>
      <p:sp>
        <p:nvSpPr>
          <p:cNvPr id="15363" name="Slide Number Placeholder 5"/>
          <p:cNvSpPr>
            <a:spLocks noGrp="1"/>
          </p:cNvSpPr>
          <p:nvPr>
            <p:ph type="sldNum" sz="quarter" idx="12"/>
          </p:nvPr>
        </p:nvSpPr>
        <p:spPr>
          <a:prstGeom prst="rect">
            <a:avLst/>
          </a:prstGeom>
        </p:spPr>
        <p:txBody>
          <a:bodyPr/>
          <a:lstStyle/>
          <a:p>
            <a:fld id="{6FC27733-E90A-4E85-AD58-E7D6C7A045DD}" type="slidenum">
              <a:rPr lang="en-US" smtClean="0"/>
              <a:pPr/>
              <a:t>18</a:t>
            </a:fld>
            <a:endParaRPr lang="en-US"/>
          </a:p>
        </p:txBody>
      </p:sp>
      <p:pic>
        <p:nvPicPr>
          <p:cNvPr id="2" name="Picture 1">
            <a:extLst>
              <a:ext uri="{FF2B5EF4-FFF2-40B4-BE49-F238E27FC236}">
                <a16:creationId xmlns:a16="http://schemas.microsoft.com/office/drawing/2014/main" id="{362C9248-1BFD-45D5-83A3-F8BAAF4ED8EE}"/>
              </a:ext>
            </a:extLst>
          </p:cNvPr>
          <p:cNvPicPr>
            <a:picLocks noChangeAspect="1"/>
          </p:cNvPicPr>
          <p:nvPr/>
        </p:nvPicPr>
        <p:blipFill>
          <a:blip r:embed="rId3"/>
          <a:stretch>
            <a:fillRect/>
          </a:stretch>
        </p:blipFill>
        <p:spPr>
          <a:xfrm>
            <a:off x="4252126" y="2867319"/>
            <a:ext cx="4721406" cy="3505200"/>
          </a:xfrm>
          <a:prstGeom prst="rect">
            <a:avLst/>
          </a:prstGeom>
          <a:solidFill>
            <a:schemeClr val="accent1"/>
          </a:solidFill>
        </p:spPr>
      </p:pic>
      <p:pic>
        <p:nvPicPr>
          <p:cNvPr id="3" name="Picture 2">
            <a:extLst>
              <a:ext uri="{FF2B5EF4-FFF2-40B4-BE49-F238E27FC236}">
                <a16:creationId xmlns:a16="http://schemas.microsoft.com/office/drawing/2014/main" id="{30E24D33-CD7A-421D-B9BE-4571ED85172B}"/>
              </a:ext>
            </a:extLst>
          </p:cNvPr>
          <p:cNvPicPr>
            <a:picLocks noChangeAspect="1"/>
          </p:cNvPicPr>
          <p:nvPr/>
        </p:nvPicPr>
        <p:blipFill>
          <a:blip r:embed="rId4"/>
          <a:stretch>
            <a:fillRect/>
          </a:stretch>
        </p:blipFill>
        <p:spPr>
          <a:xfrm>
            <a:off x="152400" y="1886434"/>
            <a:ext cx="3886201" cy="4507074"/>
          </a:xfrm>
          <a:prstGeom prst="rect">
            <a:avLst/>
          </a:prstGeom>
          <a:ln>
            <a:solidFill>
              <a:schemeClr val="tx1"/>
            </a:solidFill>
          </a:ln>
        </p:spPr>
      </p:pic>
      <p:sp>
        <p:nvSpPr>
          <p:cNvPr id="7" name="Rectangle 6">
            <a:extLst>
              <a:ext uri="{FF2B5EF4-FFF2-40B4-BE49-F238E27FC236}">
                <a16:creationId xmlns:a16="http://schemas.microsoft.com/office/drawing/2014/main" id="{7A6BEC30-3578-43DB-AB09-98EAE939035A}"/>
              </a:ext>
            </a:extLst>
          </p:cNvPr>
          <p:cNvSpPr/>
          <p:nvPr/>
        </p:nvSpPr>
        <p:spPr>
          <a:xfrm>
            <a:off x="4343400" y="3553119"/>
            <a:ext cx="44958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1E2B696-87EA-4D2D-A49B-92BFA6725A58}"/>
              </a:ext>
            </a:extLst>
          </p:cNvPr>
          <p:cNvSpPr txBox="1"/>
          <p:nvPr/>
        </p:nvSpPr>
        <p:spPr>
          <a:xfrm>
            <a:off x="4252126" y="1822082"/>
            <a:ext cx="472140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Use an existing watershed boundary and buffer before extracting the terrain data</a:t>
            </a:r>
          </a:p>
          <a:p>
            <a:pPr marL="285750" indent="-285750">
              <a:buFont typeface="Arial" panose="020B0604020202020204" pitchFamily="34" charset="0"/>
              <a:buChar char="•"/>
            </a:pPr>
            <a:r>
              <a:rPr lang="en-US" dirty="0"/>
              <a:t>Or use a bounding box </a:t>
            </a:r>
          </a:p>
          <a:p>
            <a:pPr marL="342900" indent="-342900">
              <a:buAutoNum type="arabicParenR"/>
            </a:pPr>
            <a:endParaRPr lang="en-US" dirty="0"/>
          </a:p>
          <a:p>
            <a:pPr marL="342900" indent="-342900">
              <a:buAutoNum type="arabicParenR"/>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85011" y="320981"/>
            <a:ext cx="9144000" cy="858128"/>
          </a:xfrm>
        </p:spPr>
        <p:txBody>
          <a:bodyPr>
            <a:normAutofit/>
          </a:bodyPr>
          <a:lstStyle/>
          <a:p>
            <a:r>
              <a:rPr lang="en-US" sz="4000" dirty="0"/>
              <a:t>Clip/Extract the Terrain Dataset</a:t>
            </a:r>
          </a:p>
        </p:txBody>
      </p:sp>
      <p:sp>
        <p:nvSpPr>
          <p:cNvPr id="15364" name="Footer Placeholder 10"/>
          <p:cNvSpPr>
            <a:spLocks noGrp="1"/>
          </p:cNvSpPr>
          <p:nvPr>
            <p:ph type="ftr" sz="quarter" idx="11"/>
          </p:nvPr>
        </p:nvSpPr>
        <p:spPr>
          <a:noFill/>
        </p:spPr>
        <p:txBody>
          <a:bodyPr/>
          <a:lstStyle/>
          <a:p>
            <a:r>
              <a:rPr lang="en-US"/>
              <a:t>Hydrologic Engineering Center</a:t>
            </a:r>
          </a:p>
        </p:txBody>
      </p:sp>
      <p:sp>
        <p:nvSpPr>
          <p:cNvPr id="15363" name="Slide Number Placeholder 5"/>
          <p:cNvSpPr>
            <a:spLocks noGrp="1"/>
          </p:cNvSpPr>
          <p:nvPr>
            <p:ph type="sldNum" sz="quarter" idx="12"/>
          </p:nvPr>
        </p:nvSpPr>
        <p:spPr>
          <a:prstGeom prst="rect">
            <a:avLst/>
          </a:prstGeom>
        </p:spPr>
        <p:txBody>
          <a:bodyPr/>
          <a:lstStyle/>
          <a:p>
            <a:fld id="{6FC27733-E90A-4E85-AD58-E7D6C7A045DD}" type="slidenum">
              <a:rPr lang="en-US" smtClean="0"/>
              <a:pPr/>
              <a:t>19</a:t>
            </a:fld>
            <a:endParaRPr lang="en-US"/>
          </a:p>
        </p:txBody>
      </p:sp>
      <p:pic>
        <p:nvPicPr>
          <p:cNvPr id="3" name="Picture 2">
            <a:extLst>
              <a:ext uri="{FF2B5EF4-FFF2-40B4-BE49-F238E27FC236}">
                <a16:creationId xmlns:a16="http://schemas.microsoft.com/office/drawing/2014/main" id="{F3477B0F-05EB-4348-8F2F-594D9263E845}"/>
              </a:ext>
            </a:extLst>
          </p:cNvPr>
          <p:cNvPicPr>
            <a:picLocks noChangeAspect="1"/>
          </p:cNvPicPr>
          <p:nvPr/>
        </p:nvPicPr>
        <p:blipFill>
          <a:blip r:embed="rId3"/>
          <a:stretch>
            <a:fillRect/>
          </a:stretch>
        </p:blipFill>
        <p:spPr>
          <a:xfrm rot="21446922">
            <a:off x="307884" y="1972259"/>
            <a:ext cx="3489105" cy="3965590"/>
          </a:xfrm>
          <a:prstGeom prst="rect">
            <a:avLst/>
          </a:prstGeom>
          <a:ln>
            <a:noFill/>
          </a:ln>
        </p:spPr>
      </p:pic>
      <p:sp>
        <p:nvSpPr>
          <p:cNvPr id="4" name="TextBox 3">
            <a:extLst>
              <a:ext uri="{FF2B5EF4-FFF2-40B4-BE49-F238E27FC236}">
                <a16:creationId xmlns:a16="http://schemas.microsoft.com/office/drawing/2014/main" id="{3AAD9344-2439-464B-B156-DC6C75E95653}"/>
              </a:ext>
            </a:extLst>
          </p:cNvPr>
          <p:cNvSpPr txBox="1"/>
          <p:nvPr/>
        </p:nvSpPr>
        <p:spPr>
          <a:xfrm>
            <a:off x="834252" y="4876800"/>
            <a:ext cx="2057400" cy="369332"/>
          </a:xfrm>
          <a:prstGeom prst="rect">
            <a:avLst/>
          </a:prstGeom>
          <a:solidFill>
            <a:schemeClr val="bg1"/>
          </a:solidFill>
        </p:spPr>
        <p:txBody>
          <a:bodyPr wrap="square" rtlCol="0">
            <a:spAutoFit/>
          </a:bodyPr>
          <a:lstStyle/>
          <a:p>
            <a:r>
              <a:rPr lang="en-US" dirty="0">
                <a:solidFill>
                  <a:srgbClr val="FFC000"/>
                </a:solidFill>
              </a:rPr>
              <a:t>446 MB Terrain File</a:t>
            </a:r>
          </a:p>
        </p:txBody>
      </p:sp>
      <p:grpSp>
        <p:nvGrpSpPr>
          <p:cNvPr id="8" name="Group 7">
            <a:extLst>
              <a:ext uri="{FF2B5EF4-FFF2-40B4-BE49-F238E27FC236}">
                <a16:creationId xmlns:a16="http://schemas.microsoft.com/office/drawing/2014/main" id="{24332657-4DDE-8584-071E-257DCB808939}"/>
              </a:ext>
            </a:extLst>
          </p:cNvPr>
          <p:cNvGrpSpPr/>
          <p:nvPr/>
        </p:nvGrpSpPr>
        <p:grpSpPr>
          <a:xfrm rot="21447067">
            <a:off x="4048688" y="2509567"/>
            <a:ext cx="2596649" cy="3382689"/>
            <a:chOff x="4073350" y="2490048"/>
            <a:chExt cx="2080506" cy="2710303"/>
          </a:xfrm>
        </p:grpSpPr>
        <p:sp>
          <p:nvSpPr>
            <p:cNvPr id="7" name="Rectangle 6">
              <a:extLst>
                <a:ext uri="{FF2B5EF4-FFF2-40B4-BE49-F238E27FC236}">
                  <a16:creationId xmlns:a16="http://schemas.microsoft.com/office/drawing/2014/main" id="{3805BC4C-B2D1-248C-DD4C-091621B99BE1}"/>
                </a:ext>
              </a:extLst>
            </p:cNvPr>
            <p:cNvSpPr/>
            <p:nvPr/>
          </p:nvSpPr>
          <p:spPr>
            <a:xfrm rot="879265">
              <a:off x="4073350" y="2490048"/>
              <a:ext cx="2080506" cy="2710303"/>
            </a:xfrm>
            <a:prstGeom prst="rect">
              <a:avLst/>
            </a:prstGeom>
            <a:solidFill>
              <a:schemeClr val="tx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6036E4F-33EC-4BF1-87A6-B0904CDC441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4916" b="99017" l="2616" r="96790">
                          <a14:foregroundMark x1="86088" y1="53090" x2="86088" y2="53090"/>
                          <a14:foregroundMark x1="73960" y1="31180" x2="77765" y2="64326"/>
                          <a14:foregroundMark x1="58621" y1="9410" x2="92033" y2="47051"/>
                          <a14:foregroundMark x1="92033" y1="47051" x2="74554" y2="91573"/>
                          <a14:foregroundMark x1="57432" y1="4073" x2="96790" y2="39466"/>
                          <a14:foregroundMark x1="96790" y1="39466" x2="74078" y2="91011"/>
                          <a14:foregroundMark x1="74078" y1="91011" x2="28181" y2="96208"/>
                          <a14:foregroundMark x1="28181" y1="96208" x2="2616" y2="52949"/>
                          <a14:foregroundMark x1="2616" y1="52949" x2="10226" y2="30478"/>
                          <a14:foregroundMark x1="95006" y1="49298" x2="93698" y2="57584"/>
                          <a14:foregroundMark x1="95600" y1="56039" x2="96908" y2="69663"/>
                          <a14:foregroundMark x1="36385" y1="99017" x2="12128" y2="98315"/>
                          <a14:foregroundMark x1="56718" y1="4916" x2="77170" y2="7163"/>
                        </a14:backgroundRemoval>
                      </a14:imgEffect>
                    </a14:imgLayer>
                  </a14:imgProps>
                </a:ext>
              </a:extLst>
            </a:blip>
            <a:stretch>
              <a:fillRect/>
            </a:stretch>
          </p:blipFill>
          <p:spPr>
            <a:xfrm>
              <a:off x="4724400" y="2899877"/>
              <a:ext cx="1069691" cy="905612"/>
            </a:xfrm>
            <a:prstGeom prst="rect">
              <a:avLst/>
            </a:prstGeom>
            <a:ln>
              <a:noFill/>
            </a:ln>
          </p:spPr>
        </p:pic>
      </p:grpSp>
      <p:pic>
        <p:nvPicPr>
          <p:cNvPr id="10" name="Picture 9">
            <a:extLst>
              <a:ext uri="{FF2B5EF4-FFF2-40B4-BE49-F238E27FC236}">
                <a16:creationId xmlns:a16="http://schemas.microsoft.com/office/drawing/2014/main" id="{9922B17E-6C43-F5CD-C727-CD4234A4862A}"/>
              </a:ext>
            </a:extLst>
          </p:cNvPr>
          <p:cNvPicPr>
            <a:picLocks noChangeAspect="1"/>
          </p:cNvPicPr>
          <p:nvPr/>
        </p:nvPicPr>
        <p:blipFill>
          <a:blip r:embed="rId6"/>
          <a:stretch>
            <a:fillRect/>
          </a:stretch>
        </p:blipFill>
        <p:spPr>
          <a:xfrm>
            <a:off x="7288315" y="2863859"/>
            <a:ext cx="1335067" cy="1130282"/>
          </a:xfrm>
          <a:prstGeom prst="rect">
            <a:avLst/>
          </a:prstGeom>
          <a:ln>
            <a:noFill/>
          </a:ln>
        </p:spPr>
      </p:pic>
      <p:sp>
        <p:nvSpPr>
          <p:cNvPr id="18" name="Text Box 5">
            <a:extLst>
              <a:ext uri="{FF2B5EF4-FFF2-40B4-BE49-F238E27FC236}">
                <a16:creationId xmlns:a16="http://schemas.microsoft.com/office/drawing/2014/main" id="{4A1CD634-73A4-6DD9-EE87-27374117BE72}"/>
              </a:ext>
            </a:extLst>
          </p:cNvPr>
          <p:cNvSpPr txBox="1">
            <a:spLocks noChangeArrowheads="1"/>
          </p:cNvSpPr>
          <p:nvPr/>
        </p:nvSpPr>
        <p:spPr bwMode="auto">
          <a:xfrm>
            <a:off x="1108911" y="6266467"/>
            <a:ext cx="7696200" cy="400110"/>
          </a:xfrm>
          <a:prstGeom prst="rect">
            <a:avLst/>
          </a:prstGeom>
          <a:solidFill>
            <a:schemeClr val="bg1"/>
          </a:solidFill>
          <a:ln w="9525">
            <a:noFill/>
            <a:miter lim="800000"/>
            <a:headEnd/>
            <a:tailEnd/>
          </a:ln>
        </p:spPr>
        <p:txBody>
          <a:bodyPr wrap="square">
            <a:spAutoFit/>
          </a:bodyPr>
          <a:lstStyle/>
          <a:p>
            <a:pPr>
              <a:spcAft>
                <a:spcPts val="600"/>
              </a:spcAft>
            </a:pPr>
            <a:r>
              <a:rPr lang="en-US" sz="2000" b="1" dirty="0"/>
              <a:t>Original			                           Extract by Mask			   Clip</a:t>
            </a:r>
          </a:p>
        </p:txBody>
      </p:sp>
    </p:spTree>
    <p:extLst>
      <p:ext uri="{BB962C8B-B14F-4D97-AF65-F5344CB8AC3E}">
        <p14:creationId xmlns:p14="http://schemas.microsoft.com/office/powerpoint/2010/main" val="2485974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a:bodyPr>
          <a:lstStyle/>
          <a:p>
            <a:r>
              <a:rPr lang="en-US" b="1" dirty="0" err="1">
                <a:solidFill>
                  <a:srgbClr val="FFC000"/>
                </a:solidFill>
              </a:rPr>
              <a:t>Georeference</a:t>
            </a:r>
            <a:r>
              <a:rPr lang="en-US" b="1" dirty="0">
                <a:solidFill>
                  <a:srgbClr val="FFC000"/>
                </a:solidFill>
              </a:rPr>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2</a:t>
            </a:fld>
            <a:endParaRPr lang="en-US"/>
          </a:p>
        </p:txBody>
      </p:sp>
    </p:spTree>
    <p:extLst>
      <p:ext uri="{BB962C8B-B14F-4D97-AF65-F5344CB8AC3E}">
        <p14:creationId xmlns:p14="http://schemas.microsoft.com/office/powerpoint/2010/main" val="3173482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16291" y="349495"/>
            <a:ext cx="9144000" cy="858128"/>
          </a:xfrm>
        </p:spPr>
        <p:txBody>
          <a:bodyPr>
            <a:normAutofit/>
          </a:bodyPr>
          <a:lstStyle/>
          <a:p>
            <a:r>
              <a:rPr lang="en-US" sz="4000" dirty="0"/>
              <a:t>Check and Remove Missing Data</a:t>
            </a:r>
          </a:p>
        </p:txBody>
      </p:sp>
      <p:sp>
        <p:nvSpPr>
          <p:cNvPr id="16388" name="Footer Placeholder 12"/>
          <p:cNvSpPr>
            <a:spLocks noGrp="1"/>
          </p:cNvSpPr>
          <p:nvPr>
            <p:ph type="ftr" sz="quarter" idx="11"/>
          </p:nvPr>
        </p:nvSpPr>
        <p:spPr>
          <a:noFill/>
        </p:spPr>
        <p:txBody>
          <a:bodyPr/>
          <a:lstStyle/>
          <a:p>
            <a:r>
              <a:rPr lang="en-US"/>
              <a:t>Hydrologic Engineering Center</a:t>
            </a:r>
          </a:p>
        </p:txBody>
      </p:sp>
      <p:sp>
        <p:nvSpPr>
          <p:cNvPr id="16387" name="Slide Number Placeholder 5"/>
          <p:cNvSpPr>
            <a:spLocks noGrp="1"/>
          </p:cNvSpPr>
          <p:nvPr>
            <p:ph type="sldNum" sz="quarter" idx="12"/>
          </p:nvPr>
        </p:nvSpPr>
        <p:spPr>
          <a:prstGeom prst="rect">
            <a:avLst/>
          </a:prstGeom>
        </p:spPr>
        <p:txBody>
          <a:bodyPr/>
          <a:lstStyle/>
          <a:p>
            <a:fld id="{E601E392-0C84-44B3-8A63-E376C974FFAA}" type="slidenum">
              <a:rPr lang="en-US" smtClean="0"/>
              <a:pPr/>
              <a:t>20</a:t>
            </a:fld>
            <a:endParaRPr lang="en-US"/>
          </a:p>
        </p:txBody>
      </p:sp>
      <p:pic>
        <p:nvPicPr>
          <p:cNvPr id="16389" name="Picture 6"/>
          <p:cNvPicPr>
            <a:picLocks noChangeAspect="1" noChangeArrowheads="1"/>
          </p:cNvPicPr>
          <p:nvPr/>
        </p:nvPicPr>
        <p:blipFill>
          <a:blip r:embed="rId3" cstate="print"/>
          <a:srcRect t="4805" b="6306"/>
          <a:stretch>
            <a:fillRect/>
          </a:stretch>
        </p:blipFill>
        <p:spPr bwMode="auto">
          <a:xfrm>
            <a:off x="3548850" y="1676400"/>
            <a:ext cx="4774259" cy="3733800"/>
          </a:xfrm>
          <a:prstGeom prst="rect">
            <a:avLst/>
          </a:prstGeom>
          <a:noFill/>
          <a:ln w="9525">
            <a:solidFill>
              <a:schemeClr val="tx1"/>
            </a:solidFill>
            <a:miter lim="800000"/>
            <a:headEnd/>
            <a:tailEnd/>
          </a:ln>
        </p:spPr>
      </p:pic>
      <p:sp>
        <p:nvSpPr>
          <p:cNvPr id="10" name="Rectangle 9"/>
          <p:cNvSpPr/>
          <p:nvPr/>
        </p:nvSpPr>
        <p:spPr>
          <a:xfrm>
            <a:off x="216291" y="5331477"/>
            <a:ext cx="7784710" cy="1200329"/>
          </a:xfrm>
          <a:prstGeom prst="rect">
            <a:avLst/>
          </a:prstGeom>
        </p:spPr>
        <p:txBody>
          <a:bodyPr wrap="square">
            <a:spAutoFit/>
          </a:bodyPr>
          <a:lstStyle/>
          <a:p>
            <a:r>
              <a:rPr lang="en-US" b="1" dirty="0">
                <a:solidFill>
                  <a:srgbClr val="FFC000"/>
                </a:solidFill>
              </a:rPr>
              <a:t>Fill no data cells: </a:t>
            </a:r>
          </a:p>
          <a:p>
            <a:r>
              <a:rPr lang="en-US" b="1" i="1" dirty="0"/>
              <a:t>Con(</a:t>
            </a:r>
            <a:r>
              <a:rPr lang="en-US" b="1" i="1" dirty="0" err="1"/>
              <a:t>IsNull</a:t>
            </a:r>
            <a:r>
              <a:rPr lang="en-US" b="1" i="1" dirty="0"/>
              <a:t>(“dem”), </a:t>
            </a:r>
            <a:r>
              <a:rPr lang="en-US" b="1" i="1" dirty="0" err="1"/>
              <a:t>FocalStatistics</a:t>
            </a:r>
            <a:r>
              <a:rPr lang="en-US" b="1" i="1" dirty="0"/>
              <a:t>(‘dem’, </a:t>
            </a:r>
            <a:r>
              <a:rPr lang="en-US" b="1" i="1" dirty="0" err="1"/>
              <a:t>NbrRectangle</a:t>
            </a:r>
            <a:r>
              <a:rPr lang="en-US" b="1" i="1" dirty="0"/>
              <a:t>(3,3), “Mean”), “dem”) </a:t>
            </a:r>
            <a:r>
              <a:rPr lang="en-US" dirty="0"/>
              <a:t>Fills in no data cells with the average of neighboring cells</a:t>
            </a:r>
          </a:p>
          <a:p>
            <a:endParaRPr lang="en-US" b="1" dirty="0"/>
          </a:p>
        </p:txBody>
      </p:sp>
      <p:cxnSp>
        <p:nvCxnSpPr>
          <p:cNvPr id="12" name="Straight Arrow Connector 11"/>
          <p:cNvCxnSpPr>
            <a:cxnSpLocks/>
          </p:cNvCxnSpPr>
          <p:nvPr/>
        </p:nvCxnSpPr>
        <p:spPr>
          <a:xfrm>
            <a:off x="3124200" y="2267832"/>
            <a:ext cx="849301" cy="18168"/>
          </a:xfrm>
          <a:prstGeom prst="straightConnector1">
            <a:avLst/>
          </a:prstGeom>
          <a:ln w="57150">
            <a:solidFill>
              <a:srgbClr val="FFFF00"/>
            </a:solidFill>
            <a:tailEnd type="arrow"/>
          </a:ln>
        </p:spPr>
        <p:style>
          <a:lnRef idx="1">
            <a:schemeClr val="dk1"/>
          </a:lnRef>
          <a:fillRef idx="0">
            <a:schemeClr val="dk1"/>
          </a:fillRef>
          <a:effectRef idx="0">
            <a:schemeClr val="dk1"/>
          </a:effectRef>
          <a:fontRef idx="minor">
            <a:schemeClr val="tx1"/>
          </a:fontRef>
        </p:style>
      </p:cxnSp>
      <p:sp>
        <p:nvSpPr>
          <p:cNvPr id="14" name="Rectangle 13"/>
          <p:cNvSpPr/>
          <p:nvPr/>
        </p:nvSpPr>
        <p:spPr>
          <a:xfrm>
            <a:off x="216291" y="1571175"/>
            <a:ext cx="3124200" cy="923330"/>
          </a:xfrm>
          <a:prstGeom prst="rect">
            <a:avLst/>
          </a:prstGeom>
        </p:spPr>
        <p:txBody>
          <a:bodyPr wrap="square">
            <a:spAutoFit/>
          </a:bodyPr>
          <a:lstStyle/>
          <a:p>
            <a:r>
              <a:rPr lang="en-US" dirty="0"/>
              <a:t>Fill in NoData cells with average value from neighboring cells with </a:t>
            </a:r>
            <a:r>
              <a:rPr lang="en-US" b="1" dirty="0"/>
              <a:t>Raster Calculator</a:t>
            </a:r>
          </a:p>
        </p:txBody>
      </p:sp>
      <p:sp>
        <p:nvSpPr>
          <p:cNvPr id="2" name="Rectangle 1">
            <a:extLst>
              <a:ext uri="{FF2B5EF4-FFF2-40B4-BE49-F238E27FC236}">
                <a16:creationId xmlns:a16="http://schemas.microsoft.com/office/drawing/2014/main" id="{E56F6D42-CC40-49F9-ABF6-E9517A85D6AD}"/>
              </a:ext>
            </a:extLst>
          </p:cNvPr>
          <p:cNvSpPr/>
          <p:nvPr/>
        </p:nvSpPr>
        <p:spPr>
          <a:xfrm>
            <a:off x="216291" y="3000683"/>
            <a:ext cx="3124200" cy="1477328"/>
          </a:xfrm>
          <a:prstGeom prst="rect">
            <a:avLst/>
          </a:prstGeom>
        </p:spPr>
        <p:txBody>
          <a:bodyPr wrap="square">
            <a:spAutoFit/>
          </a:bodyPr>
          <a:lstStyle/>
          <a:p>
            <a:r>
              <a:rPr lang="en-US" b="1" dirty="0">
                <a:solidFill>
                  <a:srgbClr val="FFC000"/>
                </a:solidFill>
              </a:rPr>
              <a:t>Identify no data cells: </a:t>
            </a:r>
            <a:r>
              <a:rPr lang="en-US" b="1" i="1" dirty="0"/>
              <a:t>Con(</a:t>
            </a:r>
            <a:r>
              <a:rPr lang="en-US" b="1" i="1" dirty="0" err="1"/>
              <a:t>IsNull</a:t>
            </a:r>
            <a:r>
              <a:rPr lang="en-US" b="1" i="1" dirty="0"/>
              <a:t> ("dem"), 1, 200)</a:t>
            </a:r>
          </a:p>
          <a:p>
            <a:r>
              <a:rPr lang="en-US" b="1" dirty="0"/>
              <a:t> </a:t>
            </a:r>
            <a:r>
              <a:rPr lang="en-US" dirty="0"/>
              <a:t>No data cells will have a value of 1, cells with a valid value will have a value of 200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345044"/>
            <a:ext cx="9144000" cy="858128"/>
          </a:xfrm>
        </p:spPr>
        <p:txBody>
          <a:bodyPr>
            <a:normAutofit/>
          </a:bodyPr>
          <a:lstStyle/>
          <a:p>
            <a:r>
              <a:rPr lang="en-US" sz="4000" dirty="0"/>
              <a:t>Modify the Terrain Dataset </a:t>
            </a:r>
          </a:p>
        </p:txBody>
      </p:sp>
      <p:sp>
        <p:nvSpPr>
          <p:cNvPr id="16388" name="Footer Placeholder 12"/>
          <p:cNvSpPr>
            <a:spLocks noGrp="1"/>
          </p:cNvSpPr>
          <p:nvPr>
            <p:ph type="ftr" sz="quarter" idx="11"/>
          </p:nvPr>
        </p:nvSpPr>
        <p:spPr>
          <a:noFill/>
        </p:spPr>
        <p:txBody>
          <a:bodyPr/>
          <a:lstStyle/>
          <a:p>
            <a:r>
              <a:rPr lang="en-US"/>
              <a:t>Hydrologic Engineering Center</a:t>
            </a:r>
          </a:p>
        </p:txBody>
      </p:sp>
      <p:sp>
        <p:nvSpPr>
          <p:cNvPr id="16387" name="Slide Number Placeholder 5"/>
          <p:cNvSpPr>
            <a:spLocks noGrp="1"/>
          </p:cNvSpPr>
          <p:nvPr>
            <p:ph type="sldNum" sz="quarter" idx="12"/>
          </p:nvPr>
        </p:nvSpPr>
        <p:spPr>
          <a:prstGeom prst="rect">
            <a:avLst/>
          </a:prstGeom>
        </p:spPr>
        <p:txBody>
          <a:bodyPr/>
          <a:lstStyle/>
          <a:p>
            <a:fld id="{E601E392-0C84-44B3-8A63-E376C974FFAA}" type="slidenum">
              <a:rPr lang="en-US" smtClean="0"/>
              <a:pPr/>
              <a:t>21</a:t>
            </a:fld>
            <a:endParaRPr lang="en-US"/>
          </a:p>
        </p:txBody>
      </p:sp>
      <p:pic>
        <p:nvPicPr>
          <p:cNvPr id="2" name="Picture 1">
            <a:extLst>
              <a:ext uri="{FF2B5EF4-FFF2-40B4-BE49-F238E27FC236}">
                <a16:creationId xmlns:a16="http://schemas.microsoft.com/office/drawing/2014/main" id="{AEC95DE0-92F3-46D3-82A9-2C4F45DCD18E}"/>
              </a:ext>
            </a:extLst>
          </p:cNvPr>
          <p:cNvPicPr>
            <a:picLocks noChangeAspect="1"/>
          </p:cNvPicPr>
          <p:nvPr/>
        </p:nvPicPr>
        <p:blipFill>
          <a:blip r:embed="rId3"/>
          <a:stretch>
            <a:fillRect/>
          </a:stretch>
        </p:blipFill>
        <p:spPr>
          <a:xfrm>
            <a:off x="2838475" y="3426574"/>
            <a:ext cx="5801045" cy="3141139"/>
          </a:xfrm>
          <a:prstGeom prst="rect">
            <a:avLst/>
          </a:prstGeom>
          <a:ln>
            <a:solidFill>
              <a:schemeClr val="tx1"/>
            </a:solidFill>
          </a:ln>
        </p:spPr>
      </p:pic>
      <p:pic>
        <p:nvPicPr>
          <p:cNvPr id="3" name="Picture 2">
            <a:extLst>
              <a:ext uri="{FF2B5EF4-FFF2-40B4-BE49-F238E27FC236}">
                <a16:creationId xmlns:a16="http://schemas.microsoft.com/office/drawing/2014/main" id="{4CCF5F9A-7FAB-4DB0-8625-798AB6C13777}"/>
              </a:ext>
            </a:extLst>
          </p:cNvPr>
          <p:cNvPicPr>
            <a:picLocks noChangeAspect="1"/>
          </p:cNvPicPr>
          <p:nvPr/>
        </p:nvPicPr>
        <p:blipFill>
          <a:blip r:embed="rId4"/>
          <a:stretch>
            <a:fillRect/>
          </a:stretch>
        </p:blipFill>
        <p:spPr>
          <a:xfrm>
            <a:off x="272581" y="1882926"/>
            <a:ext cx="2318219" cy="4694213"/>
          </a:xfrm>
          <a:prstGeom prst="rect">
            <a:avLst/>
          </a:prstGeom>
          <a:ln>
            <a:solidFill>
              <a:schemeClr val="tx1"/>
            </a:solidFill>
          </a:ln>
        </p:spPr>
      </p:pic>
      <p:sp>
        <p:nvSpPr>
          <p:cNvPr id="10" name="Rectangle 9"/>
          <p:cNvSpPr/>
          <p:nvPr/>
        </p:nvSpPr>
        <p:spPr>
          <a:xfrm>
            <a:off x="2797812" y="1752600"/>
            <a:ext cx="6318052" cy="1477328"/>
          </a:xfrm>
          <a:prstGeom prst="rect">
            <a:avLst/>
          </a:prstGeom>
        </p:spPr>
        <p:txBody>
          <a:bodyPr wrap="square">
            <a:spAutoFit/>
          </a:bodyPr>
          <a:lstStyle/>
          <a:p>
            <a:pPr marL="285750" indent="-285750">
              <a:buFont typeface="Arial" panose="020B0604020202020204" pitchFamily="34" charset="0"/>
              <a:buChar char="•"/>
            </a:pPr>
            <a:r>
              <a:rPr lang="en-US" dirty="0"/>
              <a:t>If the file size exceeds 200 MB after </a:t>
            </a:r>
            <a:r>
              <a:rPr lang="en-US" b="1" dirty="0"/>
              <a:t>Extracting by Mask or Clipping</a:t>
            </a:r>
            <a:r>
              <a:rPr lang="en-US" dirty="0"/>
              <a:t>, then consider resampling to a larger grid cell size or converting to an integer grid</a:t>
            </a:r>
          </a:p>
          <a:p>
            <a:pPr marL="285750" indent="-285750">
              <a:buFont typeface="Arial" panose="020B0604020202020204" pitchFamily="34" charset="0"/>
              <a:buChar char="•"/>
            </a:pPr>
            <a:r>
              <a:rPr lang="en-US" dirty="0"/>
              <a:t>After modifying the terrain, use the Burn Streams and Build Walls tools to enforce the correct drainage </a:t>
            </a:r>
          </a:p>
        </p:txBody>
      </p:sp>
      <p:sp>
        <p:nvSpPr>
          <p:cNvPr id="11" name="Rectangle 10">
            <a:extLst>
              <a:ext uri="{FF2B5EF4-FFF2-40B4-BE49-F238E27FC236}">
                <a16:creationId xmlns:a16="http://schemas.microsoft.com/office/drawing/2014/main" id="{C546BD9E-2B0F-4CD3-AFD9-72B2060DACC3}"/>
              </a:ext>
            </a:extLst>
          </p:cNvPr>
          <p:cNvSpPr/>
          <p:nvPr/>
        </p:nvSpPr>
        <p:spPr>
          <a:xfrm>
            <a:off x="833309" y="6236139"/>
            <a:ext cx="843091"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73403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4000" dirty="0"/>
              <a:t>National Hydrography Dataset (NHD)</a:t>
            </a:r>
          </a:p>
        </p:txBody>
      </p:sp>
      <p:sp>
        <p:nvSpPr>
          <p:cNvPr id="11269" name="Footer Placeholder 7"/>
          <p:cNvSpPr>
            <a:spLocks noGrp="1"/>
          </p:cNvSpPr>
          <p:nvPr>
            <p:ph type="ftr" sz="quarter" idx="11"/>
          </p:nvPr>
        </p:nvSpPr>
        <p:spPr>
          <a:noFill/>
        </p:spPr>
        <p:txBody>
          <a:bodyPr/>
          <a:lstStyle/>
          <a:p>
            <a:r>
              <a:rPr lang="en-US"/>
              <a:t>Hydrologic Engineering Center</a:t>
            </a:r>
          </a:p>
        </p:txBody>
      </p:sp>
      <p:sp>
        <p:nvSpPr>
          <p:cNvPr id="11268" name="Slide Number Placeholder 5"/>
          <p:cNvSpPr>
            <a:spLocks noGrp="1"/>
          </p:cNvSpPr>
          <p:nvPr>
            <p:ph type="sldNum" sz="quarter" idx="12"/>
          </p:nvPr>
        </p:nvSpPr>
        <p:spPr>
          <a:prstGeom prst="rect">
            <a:avLst/>
          </a:prstGeom>
        </p:spPr>
        <p:txBody>
          <a:bodyPr/>
          <a:lstStyle/>
          <a:p>
            <a:fld id="{5D535FC1-8EF1-4C19-9E53-FE3932D08C97}" type="slidenum">
              <a:rPr lang="en-US" smtClean="0"/>
              <a:pPr/>
              <a:t>22</a:t>
            </a:fld>
            <a:endParaRPr lang="en-US"/>
          </a:p>
        </p:txBody>
      </p:sp>
      <p:sp>
        <p:nvSpPr>
          <p:cNvPr id="11267" name="Rectangle 3"/>
          <p:cNvSpPr>
            <a:spLocks noGrp="1" noChangeArrowheads="1"/>
          </p:cNvSpPr>
          <p:nvPr>
            <p:ph sz="half" idx="4294967295"/>
          </p:nvPr>
        </p:nvSpPr>
        <p:spPr>
          <a:xfrm>
            <a:off x="0" y="2209800"/>
            <a:ext cx="4038600" cy="3916363"/>
          </a:xfrm>
          <a:prstGeom prst="rect">
            <a:avLst/>
          </a:prstGeom>
        </p:spPr>
        <p:txBody>
          <a:bodyPr/>
          <a:lstStyle/>
          <a:p>
            <a:pPr eaLnBrk="1" hangingPunct="1">
              <a:buFontTx/>
              <a:buNone/>
            </a:pPr>
            <a:br>
              <a:rPr lang="en-US"/>
            </a:br>
            <a:endParaRPr lang="en-US"/>
          </a:p>
        </p:txBody>
      </p:sp>
      <p:sp>
        <p:nvSpPr>
          <p:cNvPr id="11270" name="Text Box 5"/>
          <p:cNvSpPr txBox="1">
            <a:spLocks noChangeArrowheads="1"/>
          </p:cNvSpPr>
          <p:nvPr/>
        </p:nvSpPr>
        <p:spPr bwMode="auto">
          <a:xfrm>
            <a:off x="152400" y="2209800"/>
            <a:ext cx="4591050" cy="3170099"/>
          </a:xfrm>
          <a:prstGeom prst="rect">
            <a:avLst/>
          </a:prstGeom>
          <a:noFill/>
          <a:ln w="9525">
            <a:noFill/>
            <a:miter lim="800000"/>
            <a:headEnd/>
            <a:tailEnd/>
          </a:ln>
        </p:spPr>
        <p:txBody>
          <a:bodyPr>
            <a:spAutoFit/>
          </a:bodyPr>
          <a:lstStyle/>
          <a:p>
            <a:pPr>
              <a:spcBef>
                <a:spcPct val="50000"/>
              </a:spcBef>
            </a:pPr>
            <a:r>
              <a:rPr lang="en-US" sz="2000" dirty="0"/>
              <a:t>NHD contains digital spatial data for surface water</a:t>
            </a:r>
          </a:p>
          <a:p>
            <a:pPr>
              <a:spcBef>
                <a:spcPct val="50000"/>
              </a:spcBef>
            </a:pPr>
            <a:r>
              <a:rPr lang="en-US" sz="2000" dirty="0"/>
              <a:t>The data is contained in a geodatabase that has two feature datasets, one with water bodies and flow lines </a:t>
            </a:r>
            <a:r>
              <a:rPr lang="en-US" sz="2000" b="1" dirty="0"/>
              <a:t>(Hydrography) </a:t>
            </a:r>
            <a:r>
              <a:rPr lang="en-US" sz="2000" dirty="0"/>
              <a:t>and the other containing basin boundaries </a:t>
            </a:r>
            <a:r>
              <a:rPr lang="en-US" sz="2000" b="1" dirty="0"/>
              <a:t>(WBD) </a:t>
            </a:r>
          </a:p>
          <a:p>
            <a:pPr>
              <a:spcBef>
                <a:spcPct val="50000"/>
              </a:spcBef>
            </a:pPr>
            <a:r>
              <a:rPr lang="en-US" sz="2000" dirty="0"/>
              <a:t>Surface water obtained from topo maps (1:100k and 1:24k)</a:t>
            </a:r>
          </a:p>
        </p:txBody>
      </p:sp>
      <p:pic>
        <p:nvPicPr>
          <p:cNvPr id="11271" name="Picture 6"/>
          <p:cNvPicPr>
            <a:picLocks noChangeAspect="1" noChangeArrowheads="1"/>
          </p:cNvPicPr>
          <p:nvPr/>
        </p:nvPicPr>
        <p:blipFill>
          <a:blip r:embed="rId3" cstate="print"/>
          <a:srcRect t="17271" r="49336" b="9190"/>
          <a:stretch>
            <a:fillRect/>
          </a:stretch>
        </p:blipFill>
        <p:spPr bwMode="auto">
          <a:xfrm>
            <a:off x="4727575" y="2886075"/>
            <a:ext cx="4111625" cy="2676525"/>
          </a:xfrm>
          <a:prstGeom prst="rect">
            <a:avLst/>
          </a:prstGeom>
          <a:noFill/>
          <a:ln w="9525">
            <a:noFill/>
            <a:miter lim="800000"/>
            <a:headEnd/>
            <a:tailEnd/>
          </a:ln>
        </p:spPr>
      </p:pic>
      <p:sp>
        <p:nvSpPr>
          <p:cNvPr id="11272" name="Rectangle 7"/>
          <p:cNvSpPr>
            <a:spLocks noChangeArrowheads="1"/>
          </p:cNvSpPr>
          <p:nvPr/>
        </p:nvSpPr>
        <p:spPr bwMode="auto">
          <a:xfrm>
            <a:off x="4848225" y="2220912"/>
            <a:ext cx="3219450" cy="366713"/>
          </a:xfrm>
          <a:prstGeom prst="rect">
            <a:avLst/>
          </a:prstGeom>
          <a:noFill/>
          <a:ln w="9525">
            <a:noFill/>
            <a:miter lim="800000"/>
            <a:headEnd/>
            <a:tailEnd/>
          </a:ln>
        </p:spPr>
        <p:txBody>
          <a:bodyPr wrap="none">
            <a:spAutoFit/>
          </a:bodyPr>
          <a:lstStyle/>
          <a:p>
            <a:r>
              <a:rPr lang="en-US" dirty="0"/>
              <a:t>http://nhd.usgs.gov/index.html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4000" dirty="0"/>
              <a:t>National Hydrography Dataset (NHD)</a:t>
            </a:r>
          </a:p>
        </p:txBody>
      </p:sp>
      <p:sp>
        <p:nvSpPr>
          <p:cNvPr id="11269" name="Footer Placeholder 7"/>
          <p:cNvSpPr>
            <a:spLocks noGrp="1"/>
          </p:cNvSpPr>
          <p:nvPr>
            <p:ph type="ftr" sz="quarter" idx="11"/>
          </p:nvPr>
        </p:nvSpPr>
        <p:spPr>
          <a:noFill/>
        </p:spPr>
        <p:txBody>
          <a:bodyPr/>
          <a:lstStyle/>
          <a:p>
            <a:r>
              <a:rPr lang="en-US"/>
              <a:t>Hydrologic Engineering Center</a:t>
            </a:r>
          </a:p>
        </p:txBody>
      </p:sp>
      <p:sp>
        <p:nvSpPr>
          <p:cNvPr id="11268" name="Slide Number Placeholder 5"/>
          <p:cNvSpPr>
            <a:spLocks noGrp="1"/>
          </p:cNvSpPr>
          <p:nvPr>
            <p:ph type="sldNum" sz="quarter" idx="12"/>
          </p:nvPr>
        </p:nvSpPr>
        <p:spPr>
          <a:prstGeom prst="rect">
            <a:avLst/>
          </a:prstGeom>
        </p:spPr>
        <p:txBody>
          <a:bodyPr/>
          <a:lstStyle/>
          <a:p>
            <a:fld id="{5D535FC1-8EF1-4C19-9E53-FE3932D08C97}" type="slidenum">
              <a:rPr lang="en-US" smtClean="0"/>
              <a:pPr/>
              <a:t>23</a:t>
            </a:fld>
            <a:endParaRPr lang="en-US"/>
          </a:p>
        </p:txBody>
      </p:sp>
      <p:sp>
        <p:nvSpPr>
          <p:cNvPr id="11267" name="Rectangle 3"/>
          <p:cNvSpPr>
            <a:spLocks noGrp="1" noChangeArrowheads="1"/>
          </p:cNvSpPr>
          <p:nvPr>
            <p:ph sz="half" idx="4294967295"/>
          </p:nvPr>
        </p:nvSpPr>
        <p:spPr>
          <a:xfrm>
            <a:off x="0" y="2209800"/>
            <a:ext cx="4038600" cy="3916363"/>
          </a:xfrm>
          <a:prstGeom prst="rect">
            <a:avLst/>
          </a:prstGeom>
        </p:spPr>
        <p:txBody>
          <a:bodyPr/>
          <a:lstStyle/>
          <a:p>
            <a:pPr eaLnBrk="1" hangingPunct="1">
              <a:buFontTx/>
              <a:buNone/>
            </a:pPr>
            <a:br>
              <a:rPr lang="en-US" dirty="0"/>
            </a:br>
            <a:endParaRPr lang="en-US" dirty="0"/>
          </a:p>
        </p:txBody>
      </p:sp>
      <p:sp>
        <p:nvSpPr>
          <p:cNvPr id="11270" name="Text Box 5"/>
          <p:cNvSpPr txBox="1">
            <a:spLocks noChangeArrowheads="1"/>
          </p:cNvSpPr>
          <p:nvPr/>
        </p:nvSpPr>
        <p:spPr bwMode="auto">
          <a:xfrm>
            <a:off x="0" y="2371745"/>
            <a:ext cx="4114800" cy="363176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NHD files can be downloaded from </a:t>
            </a:r>
            <a:r>
              <a:rPr lang="en-US" sz="2000" b="1" dirty="0"/>
              <a:t>The National Map Downloader </a:t>
            </a:r>
            <a:r>
              <a:rPr lang="en-US" sz="2000" dirty="0"/>
              <a:t>in a Geographic Coordinate System (GCS)</a:t>
            </a:r>
          </a:p>
          <a:p>
            <a:pPr marL="342900" indent="-342900">
              <a:spcBef>
                <a:spcPct val="50000"/>
              </a:spcBef>
              <a:buFont typeface="Arial" panose="020B0604020202020204" pitchFamily="34" charset="0"/>
              <a:buChar char="•"/>
            </a:pPr>
            <a:r>
              <a:rPr lang="en-US" sz="2000" b="1" dirty="0"/>
              <a:t>Project</a:t>
            </a:r>
            <a:r>
              <a:rPr lang="en-US" sz="2000" dirty="0"/>
              <a:t> the Stream and Watershed GIS layers</a:t>
            </a:r>
          </a:p>
          <a:p>
            <a:pPr marL="342900" indent="-342900">
              <a:spcBef>
                <a:spcPct val="50000"/>
              </a:spcBef>
              <a:buFont typeface="Arial" panose="020B0604020202020204" pitchFamily="34" charset="0"/>
              <a:buChar char="•"/>
            </a:pPr>
            <a:r>
              <a:rPr lang="en-US" sz="2000" dirty="0"/>
              <a:t>Edit/Clip the datasets for the watershed</a:t>
            </a:r>
          </a:p>
          <a:p>
            <a:pPr marL="342900" indent="-342900">
              <a:spcBef>
                <a:spcPct val="50000"/>
              </a:spcBef>
              <a:buFont typeface="Arial" panose="020B0604020202020204" pitchFamily="34" charset="0"/>
              <a:buChar char="•"/>
            </a:pPr>
            <a:r>
              <a:rPr lang="en-US" sz="2000" dirty="0"/>
              <a:t>Use these layers to burn streams / build walls</a:t>
            </a:r>
          </a:p>
        </p:txBody>
      </p:sp>
      <p:pic>
        <p:nvPicPr>
          <p:cNvPr id="2" name="Picture 1">
            <a:extLst>
              <a:ext uri="{FF2B5EF4-FFF2-40B4-BE49-F238E27FC236}">
                <a16:creationId xmlns:a16="http://schemas.microsoft.com/office/drawing/2014/main" id="{BA2924CA-C655-4772-A275-8EE89B168737}"/>
              </a:ext>
            </a:extLst>
          </p:cNvPr>
          <p:cNvPicPr>
            <a:picLocks noChangeAspect="1"/>
          </p:cNvPicPr>
          <p:nvPr/>
        </p:nvPicPr>
        <p:blipFill>
          <a:blip r:embed="rId3"/>
          <a:stretch>
            <a:fillRect/>
          </a:stretch>
        </p:blipFill>
        <p:spPr>
          <a:xfrm>
            <a:off x="4061576" y="2239607"/>
            <a:ext cx="4901887" cy="3571521"/>
          </a:xfrm>
          <a:prstGeom prst="rect">
            <a:avLst/>
          </a:prstGeom>
          <a:ln>
            <a:solidFill>
              <a:schemeClr val="tx1"/>
            </a:solidFill>
          </a:ln>
        </p:spPr>
      </p:pic>
    </p:spTree>
    <p:extLst>
      <p:ext uri="{BB962C8B-B14F-4D97-AF65-F5344CB8AC3E}">
        <p14:creationId xmlns:p14="http://schemas.microsoft.com/office/powerpoint/2010/main" val="2027428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Datasets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24</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8136" y="2093337"/>
            <a:ext cx="4267200" cy="2400657"/>
          </a:xfrm>
          <a:prstGeom prst="rect">
            <a:avLst/>
          </a:prstGeom>
          <a:noFill/>
          <a:ln w="9525">
            <a:noFill/>
            <a:miter lim="800000"/>
            <a:headEnd/>
            <a:tailEnd/>
          </a:ln>
        </p:spPr>
        <p:txBody>
          <a:bodyPr wrap="square">
            <a:spAutoFit/>
          </a:bodyPr>
          <a:lstStyle/>
          <a:p>
            <a:pPr marL="342900" indent="-342900">
              <a:spcAft>
                <a:spcPts val="600"/>
              </a:spcAft>
              <a:buFont typeface="Arial" panose="020B0604020202020204" pitchFamily="34" charset="0"/>
              <a:buChar char="•"/>
            </a:pPr>
            <a:r>
              <a:rPr lang="en-US" sz="2000" dirty="0"/>
              <a:t>Add GIS Datasets (shapefiles) to the Basin Model Map by going to     View -&gt; </a:t>
            </a:r>
            <a:r>
              <a:rPr lang="en-US" sz="2000" b="1" dirty="0"/>
              <a:t>Map Layers </a:t>
            </a:r>
          </a:p>
          <a:p>
            <a:pPr marL="342900" indent="-342900">
              <a:spcAft>
                <a:spcPts val="600"/>
              </a:spcAft>
              <a:buFont typeface="Arial" panose="020B0604020202020204" pitchFamily="34" charset="0"/>
              <a:buChar char="•"/>
            </a:pPr>
            <a:r>
              <a:rPr lang="en-US" sz="2000" dirty="0"/>
              <a:t>GIS datasets should be in the same projection as the basin model</a:t>
            </a:r>
          </a:p>
          <a:p>
            <a:pPr marL="342900" indent="-342900">
              <a:spcAft>
                <a:spcPts val="600"/>
              </a:spcAft>
              <a:buFont typeface="Arial" panose="020B0604020202020204" pitchFamily="34" charset="0"/>
              <a:buChar char="•"/>
            </a:pPr>
            <a:r>
              <a:rPr lang="en-US" sz="2000" dirty="0"/>
              <a:t>Use the </a:t>
            </a:r>
            <a:r>
              <a:rPr lang="en-US" sz="2000" b="1" dirty="0"/>
              <a:t>Draw Properties Editor </a:t>
            </a:r>
            <a:r>
              <a:rPr lang="en-US" sz="2000" dirty="0"/>
              <a:t>to edit the display properties</a:t>
            </a:r>
          </a:p>
        </p:txBody>
      </p:sp>
      <p:pic>
        <p:nvPicPr>
          <p:cNvPr id="6" name="Picture 5">
            <a:extLst>
              <a:ext uri="{FF2B5EF4-FFF2-40B4-BE49-F238E27FC236}">
                <a16:creationId xmlns:a16="http://schemas.microsoft.com/office/drawing/2014/main" id="{01C68850-450C-4B00-B35C-6A0D4FE71B24}"/>
              </a:ext>
            </a:extLst>
          </p:cNvPr>
          <p:cNvPicPr>
            <a:picLocks noChangeAspect="1"/>
          </p:cNvPicPr>
          <p:nvPr/>
        </p:nvPicPr>
        <p:blipFill>
          <a:blip r:embed="rId3"/>
          <a:stretch>
            <a:fillRect/>
          </a:stretch>
        </p:blipFill>
        <p:spPr>
          <a:xfrm>
            <a:off x="4489684" y="1509137"/>
            <a:ext cx="4114801" cy="2695321"/>
          </a:xfrm>
          <a:prstGeom prst="rect">
            <a:avLst/>
          </a:prstGeom>
          <a:ln>
            <a:solidFill>
              <a:schemeClr val="tx1"/>
            </a:solidFill>
          </a:ln>
        </p:spPr>
      </p:pic>
      <p:pic>
        <p:nvPicPr>
          <p:cNvPr id="4" name="Picture 3">
            <a:extLst>
              <a:ext uri="{FF2B5EF4-FFF2-40B4-BE49-F238E27FC236}">
                <a16:creationId xmlns:a16="http://schemas.microsoft.com/office/drawing/2014/main" id="{5663AEF8-7FE9-48FC-99EA-92F84E7DB8FE}"/>
              </a:ext>
            </a:extLst>
          </p:cNvPr>
          <p:cNvPicPr>
            <a:picLocks noChangeAspect="1"/>
          </p:cNvPicPr>
          <p:nvPr/>
        </p:nvPicPr>
        <p:blipFill>
          <a:blip r:embed="rId4"/>
          <a:stretch>
            <a:fillRect/>
          </a:stretch>
        </p:blipFill>
        <p:spPr>
          <a:xfrm>
            <a:off x="5296124" y="3553046"/>
            <a:ext cx="3580952" cy="2657143"/>
          </a:xfrm>
          <a:prstGeom prst="rect">
            <a:avLst/>
          </a:prstGeom>
        </p:spPr>
      </p:pic>
      <p:sp>
        <p:nvSpPr>
          <p:cNvPr id="11" name="Rectangle 10">
            <a:extLst>
              <a:ext uri="{FF2B5EF4-FFF2-40B4-BE49-F238E27FC236}">
                <a16:creationId xmlns:a16="http://schemas.microsoft.com/office/drawing/2014/main" id="{B4F23EE8-A8AF-438A-8817-E86A849464C9}"/>
              </a:ext>
            </a:extLst>
          </p:cNvPr>
          <p:cNvSpPr/>
          <p:nvPr/>
        </p:nvSpPr>
        <p:spPr>
          <a:xfrm>
            <a:off x="7239000" y="2914617"/>
            <a:ext cx="1148669"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34170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a:bodyPr>
          <a:lstStyle/>
          <a:p>
            <a:r>
              <a:rPr lang="en-US" dirty="0" err="1"/>
              <a:t>Georeference</a:t>
            </a:r>
            <a:r>
              <a:rPr lang="en-US" dirty="0"/>
              <a:t> Elements using Shapefiles</a:t>
            </a:r>
          </a:p>
          <a:p>
            <a:r>
              <a:rPr lang="en-US" dirty="0"/>
              <a:t>Terrain Data and other Helpful GIS Datasets</a:t>
            </a:r>
          </a:p>
          <a:p>
            <a:r>
              <a:rPr lang="en-US" b="1" dirty="0">
                <a:solidFill>
                  <a:srgbClr val="FFC000"/>
                </a:solidFill>
              </a:rPr>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25</a:t>
            </a:fld>
            <a:endParaRPr lang="en-US"/>
          </a:p>
        </p:txBody>
      </p:sp>
    </p:spTree>
    <p:extLst>
      <p:ext uri="{BB962C8B-B14F-4D97-AF65-F5344CB8AC3E}">
        <p14:creationId xmlns:p14="http://schemas.microsoft.com/office/powerpoint/2010/main" val="11830264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26</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76200" y="1752600"/>
            <a:ext cx="3455709"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Manually add background shapefiles to the </a:t>
            </a:r>
            <a:r>
              <a:rPr lang="en-US" sz="2000" b="1" dirty="0"/>
              <a:t>maps</a:t>
            </a:r>
            <a:r>
              <a:rPr lang="en-US" sz="2000" dirty="0"/>
              <a:t> folder before adding them to a basin model (makes the files relative to the project)</a:t>
            </a:r>
          </a:p>
          <a:p>
            <a:pPr marL="342900" indent="-342900">
              <a:spcBef>
                <a:spcPct val="50000"/>
              </a:spcBef>
              <a:buFont typeface="Arial" panose="020B0604020202020204" pitchFamily="34" charset="0"/>
              <a:buChar char="•"/>
            </a:pPr>
            <a:r>
              <a:rPr lang="en-US" sz="2000" dirty="0"/>
              <a:t>HEC-HMS will save GIS files created during automated delineation to the </a:t>
            </a:r>
            <a:r>
              <a:rPr lang="en-US" sz="2000" b="1" dirty="0" err="1"/>
              <a:t>gis</a:t>
            </a:r>
            <a:r>
              <a:rPr lang="en-US" sz="2000" dirty="0"/>
              <a:t> folder</a:t>
            </a:r>
          </a:p>
          <a:p>
            <a:pPr marL="342900" indent="-342900">
              <a:spcBef>
                <a:spcPct val="50000"/>
              </a:spcBef>
              <a:buFont typeface="Arial" panose="020B0604020202020204" pitchFamily="34" charset="0"/>
              <a:buChar char="•"/>
            </a:pPr>
            <a:r>
              <a:rPr lang="en-US" sz="2000" dirty="0"/>
              <a:t>HEC-HMS will save terrain files to the </a:t>
            </a:r>
            <a:r>
              <a:rPr lang="en-US" sz="2000" b="1" dirty="0"/>
              <a:t>terrain</a:t>
            </a:r>
            <a:r>
              <a:rPr lang="en-US" sz="2000" dirty="0"/>
              <a:t> folder </a:t>
            </a:r>
          </a:p>
          <a:p>
            <a:pPr marL="342900" indent="-342900">
              <a:spcBef>
                <a:spcPct val="50000"/>
              </a:spcBef>
              <a:buFont typeface="Arial" panose="020B0604020202020204" pitchFamily="34" charset="0"/>
              <a:buChar char="•"/>
            </a:pPr>
            <a:r>
              <a:rPr lang="en-US" sz="2000" dirty="0"/>
              <a:t>The *.</a:t>
            </a:r>
            <a:r>
              <a:rPr lang="en-US" sz="2000" dirty="0" err="1"/>
              <a:t>sqlite</a:t>
            </a:r>
            <a:r>
              <a:rPr lang="en-US" sz="2000" dirty="0"/>
              <a:t> file contains information for georeferenced elements, including discretization </a:t>
            </a:r>
          </a:p>
        </p:txBody>
      </p:sp>
      <p:pic>
        <p:nvPicPr>
          <p:cNvPr id="2" name="Picture 1">
            <a:extLst>
              <a:ext uri="{FF2B5EF4-FFF2-40B4-BE49-F238E27FC236}">
                <a16:creationId xmlns:a16="http://schemas.microsoft.com/office/drawing/2014/main" id="{3C3FCDE1-BE7A-45EA-99B0-DD0F22D8E283}"/>
              </a:ext>
            </a:extLst>
          </p:cNvPr>
          <p:cNvPicPr>
            <a:picLocks noChangeAspect="1"/>
          </p:cNvPicPr>
          <p:nvPr/>
        </p:nvPicPr>
        <p:blipFill>
          <a:blip r:embed="rId3"/>
          <a:stretch>
            <a:fillRect/>
          </a:stretch>
        </p:blipFill>
        <p:spPr>
          <a:xfrm>
            <a:off x="3506492" y="2305110"/>
            <a:ext cx="5389963" cy="3821415"/>
          </a:xfrm>
          <a:prstGeom prst="rect">
            <a:avLst/>
          </a:prstGeom>
          <a:ln>
            <a:solidFill>
              <a:schemeClr val="tx1"/>
            </a:solidFill>
          </a:ln>
        </p:spPr>
      </p:pic>
      <p:sp>
        <p:nvSpPr>
          <p:cNvPr id="8" name="Text Box 5">
            <a:extLst>
              <a:ext uri="{FF2B5EF4-FFF2-40B4-BE49-F238E27FC236}">
                <a16:creationId xmlns:a16="http://schemas.microsoft.com/office/drawing/2014/main" id="{6338A7A9-E33D-4F68-AD7D-7BC0877AEACB}"/>
              </a:ext>
            </a:extLst>
          </p:cNvPr>
          <p:cNvSpPr txBox="1">
            <a:spLocks noChangeArrowheads="1"/>
          </p:cNvSpPr>
          <p:nvPr/>
        </p:nvSpPr>
        <p:spPr bwMode="auto">
          <a:xfrm>
            <a:off x="3738144" y="1905000"/>
            <a:ext cx="4926660" cy="400110"/>
          </a:xfrm>
          <a:prstGeom prst="rect">
            <a:avLst/>
          </a:prstGeom>
          <a:noFill/>
          <a:ln w="9525">
            <a:noFill/>
            <a:miter lim="800000"/>
            <a:headEnd/>
            <a:tailEnd/>
          </a:ln>
        </p:spPr>
        <p:txBody>
          <a:bodyPr wrap="square">
            <a:spAutoFit/>
          </a:bodyPr>
          <a:lstStyle/>
          <a:p>
            <a:pPr algn="ctr">
              <a:spcBef>
                <a:spcPct val="50000"/>
              </a:spcBef>
            </a:pPr>
            <a:r>
              <a:rPr lang="en-US" sz="2000" dirty="0"/>
              <a:t>Typical HEC-HMS Project Directory</a:t>
            </a:r>
          </a:p>
        </p:txBody>
      </p:sp>
      <p:cxnSp>
        <p:nvCxnSpPr>
          <p:cNvPr id="4" name="Straight Arrow Connector 3">
            <a:extLst>
              <a:ext uri="{FF2B5EF4-FFF2-40B4-BE49-F238E27FC236}">
                <a16:creationId xmlns:a16="http://schemas.microsoft.com/office/drawing/2014/main" id="{6E7655F3-A7EB-4E0A-8228-2569556E2107}"/>
              </a:ext>
            </a:extLst>
          </p:cNvPr>
          <p:cNvCxnSpPr/>
          <p:nvPr/>
        </p:nvCxnSpPr>
        <p:spPr>
          <a:xfrm flipH="1">
            <a:off x="4478713" y="4689723"/>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583001D-96AA-4291-93D9-C884519E877E}"/>
              </a:ext>
            </a:extLst>
          </p:cNvPr>
          <p:cNvCxnSpPr/>
          <p:nvPr/>
        </p:nvCxnSpPr>
        <p:spPr>
          <a:xfrm flipH="1">
            <a:off x="4479697" y="3880589"/>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4755EF1-D64B-41AF-A01B-145ECBEA942C}"/>
              </a:ext>
            </a:extLst>
          </p:cNvPr>
          <p:cNvCxnSpPr/>
          <p:nvPr/>
        </p:nvCxnSpPr>
        <p:spPr>
          <a:xfrm flipH="1">
            <a:off x="4479697" y="3728189"/>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0ABC02A-B98D-4E07-94ED-9E891DBFA241}"/>
              </a:ext>
            </a:extLst>
          </p:cNvPr>
          <p:cNvCxnSpPr/>
          <p:nvPr/>
        </p:nvCxnSpPr>
        <p:spPr>
          <a:xfrm flipH="1">
            <a:off x="5114043" y="5161962"/>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 name="Straight Arrow Connector 2">
            <a:extLst>
              <a:ext uri="{FF2B5EF4-FFF2-40B4-BE49-F238E27FC236}">
                <a16:creationId xmlns:a16="http://schemas.microsoft.com/office/drawing/2014/main" id="{7702403A-DF91-77CE-EB56-34B0034DBC13}"/>
              </a:ext>
            </a:extLst>
          </p:cNvPr>
          <p:cNvCxnSpPr/>
          <p:nvPr/>
        </p:nvCxnSpPr>
        <p:spPr>
          <a:xfrm flipH="1">
            <a:off x="5114043" y="5029200"/>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2492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27</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76200" y="2505209"/>
            <a:ext cx="3377485" cy="1631216"/>
          </a:xfrm>
          <a:prstGeom prst="rect">
            <a:avLst/>
          </a:prstGeom>
          <a:noFill/>
          <a:ln w="9525">
            <a:noFill/>
            <a:miter lim="800000"/>
            <a:headEnd/>
            <a:tailEnd/>
          </a:ln>
        </p:spPr>
        <p:txBody>
          <a:bodyPr wrap="square">
            <a:spAutoFit/>
          </a:bodyPr>
          <a:lstStyle/>
          <a:p>
            <a:pPr>
              <a:spcBef>
                <a:spcPct val="50000"/>
              </a:spcBef>
            </a:pPr>
            <a:r>
              <a:rPr lang="en-US" sz="2000" dirty="0"/>
              <a:t>The *.basin file contains information about the coordinate system, user settings for delineation, and background map files</a:t>
            </a:r>
          </a:p>
        </p:txBody>
      </p:sp>
      <p:pic>
        <p:nvPicPr>
          <p:cNvPr id="3" name="Picture 2">
            <a:extLst>
              <a:ext uri="{FF2B5EF4-FFF2-40B4-BE49-F238E27FC236}">
                <a16:creationId xmlns:a16="http://schemas.microsoft.com/office/drawing/2014/main" id="{DA2C7297-787B-43FD-B673-2611CE156320}"/>
              </a:ext>
            </a:extLst>
          </p:cNvPr>
          <p:cNvPicPr>
            <a:picLocks noChangeAspect="1"/>
          </p:cNvPicPr>
          <p:nvPr/>
        </p:nvPicPr>
        <p:blipFill>
          <a:blip r:embed="rId3"/>
          <a:stretch>
            <a:fillRect/>
          </a:stretch>
        </p:blipFill>
        <p:spPr>
          <a:xfrm>
            <a:off x="3453055" y="1660803"/>
            <a:ext cx="5533161" cy="4724174"/>
          </a:xfrm>
          <a:prstGeom prst="rect">
            <a:avLst/>
          </a:prstGeom>
          <a:ln>
            <a:solidFill>
              <a:schemeClr val="tx1"/>
            </a:solidFill>
          </a:ln>
        </p:spPr>
      </p:pic>
    </p:spTree>
    <p:extLst>
      <p:ext uri="{BB962C8B-B14F-4D97-AF65-F5344CB8AC3E}">
        <p14:creationId xmlns:p14="http://schemas.microsoft.com/office/powerpoint/2010/main" val="293766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28</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152400" y="2395018"/>
            <a:ext cx="4667250" cy="240065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Information about the list of background layers added to the basin model map includes the location of the file</a:t>
            </a:r>
          </a:p>
          <a:p>
            <a:pPr marL="342900" indent="-342900">
              <a:spcBef>
                <a:spcPct val="50000"/>
              </a:spcBef>
              <a:buFont typeface="Arial" panose="020B0604020202020204" pitchFamily="34" charset="0"/>
              <a:buChar char="•"/>
            </a:pPr>
            <a:r>
              <a:rPr lang="en-US" sz="2000" dirty="0"/>
              <a:t>Using relative pathnames helps when transferring the project from one computer to another</a:t>
            </a:r>
          </a:p>
        </p:txBody>
      </p:sp>
      <p:pic>
        <p:nvPicPr>
          <p:cNvPr id="2" name="Picture 1">
            <a:extLst>
              <a:ext uri="{FF2B5EF4-FFF2-40B4-BE49-F238E27FC236}">
                <a16:creationId xmlns:a16="http://schemas.microsoft.com/office/drawing/2014/main" id="{260ADFAB-A77A-4DD1-A430-CAA48DE05165}"/>
              </a:ext>
            </a:extLst>
          </p:cNvPr>
          <p:cNvPicPr>
            <a:picLocks noChangeAspect="1"/>
          </p:cNvPicPr>
          <p:nvPr/>
        </p:nvPicPr>
        <p:blipFill>
          <a:blip r:embed="rId3"/>
          <a:stretch>
            <a:fillRect/>
          </a:stretch>
        </p:blipFill>
        <p:spPr>
          <a:xfrm>
            <a:off x="4876800" y="1919140"/>
            <a:ext cx="3645034" cy="4676381"/>
          </a:xfrm>
          <a:prstGeom prst="rect">
            <a:avLst/>
          </a:prstGeom>
          <a:ln>
            <a:solidFill>
              <a:schemeClr val="tx1"/>
            </a:solidFill>
          </a:ln>
        </p:spPr>
      </p:pic>
      <p:sp>
        <p:nvSpPr>
          <p:cNvPr id="8" name="Rectangle 7">
            <a:extLst>
              <a:ext uri="{FF2B5EF4-FFF2-40B4-BE49-F238E27FC236}">
                <a16:creationId xmlns:a16="http://schemas.microsoft.com/office/drawing/2014/main" id="{72093C54-4C52-49D9-B5E8-B06828C1CBF9}"/>
              </a:ext>
            </a:extLst>
          </p:cNvPr>
          <p:cNvSpPr/>
          <p:nvPr/>
        </p:nvSpPr>
        <p:spPr>
          <a:xfrm>
            <a:off x="5048250" y="6172199"/>
            <a:ext cx="3105150" cy="4001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25778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29</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90732" y="2057400"/>
            <a:ext cx="2847536" cy="4093428"/>
          </a:xfrm>
          <a:prstGeom prst="rect">
            <a:avLst/>
          </a:prstGeom>
          <a:noFill/>
          <a:ln w="9525">
            <a:noFill/>
            <a:miter lim="800000"/>
            <a:headEnd/>
            <a:tailEnd/>
          </a:ln>
        </p:spPr>
        <p:txBody>
          <a:bodyPr wrap="square">
            <a:spAutoFit/>
          </a:bodyPr>
          <a:lstStyle/>
          <a:p>
            <a:pPr>
              <a:spcBef>
                <a:spcPct val="50000"/>
              </a:spcBef>
            </a:pPr>
            <a:r>
              <a:rPr lang="en-US" sz="2000" dirty="0"/>
              <a:t>The </a:t>
            </a:r>
            <a:r>
              <a:rPr lang="en-US" sz="2000" b="1" dirty="0" err="1"/>
              <a:t>gis</a:t>
            </a:r>
            <a:r>
              <a:rPr lang="en-US" sz="2000" dirty="0"/>
              <a:t> directory is where HEC-HMS saves files created during the delineation process</a:t>
            </a:r>
          </a:p>
          <a:p>
            <a:pPr>
              <a:spcBef>
                <a:spcPct val="50000"/>
              </a:spcBef>
            </a:pPr>
            <a:r>
              <a:rPr lang="en-US" sz="2000" b="1" dirty="0" err="1"/>
              <a:t>elevation.tif</a:t>
            </a:r>
            <a:r>
              <a:rPr lang="en-US" sz="2000" b="1" dirty="0"/>
              <a:t> </a:t>
            </a:r>
            <a:r>
              <a:rPr lang="en-US" sz="2000" dirty="0"/>
              <a:t>– terrain layer converted to basin model’s projection</a:t>
            </a:r>
          </a:p>
          <a:p>
            <a:pPr>
              <a:spcBef>
                <a:spcPct val="50000"/>
              </a:spcBef>
            </a:pPr>
            <a:r>
              <a:rPr lang="en-US" sz="2000" dirty="0"/>
              <a:t>Other files are created during the preprocessing sinks and drainage, identify streams, and delineate elements steps</a:t>
            </a:r>
          </a:p>
        </p:txBody>
      </p:sp>
      <p:pic>
        <p:nvPicPr>
          <p:cNvPr id="3" name="Picture 2">
            <a:extLst>
              <a:ext uri="{FF2B5EF4-FFF2-40B4-BE49-F238E27FC236}">
                <a16:creationId xmlns:a16="http://schemas.microsoft.com/office/drawing/2014/main" id="{C3F27D82-0FD3-43AD-B553-DB640FF75E7B}"/>
              </a:ext>
            </a:extLst>
          </p:cNvPr>
          <p:cNvPicPr>
            <a:picLocks noChangeAspect="1"/>
          </p:cNvPicPr>
          <p:nvPr/>
        </p:nvPicPr>
        <p:blipFill>
          <a:blip r:embed="rId3"/>
          <a:stretch>
            <a:fillRect/>
          </a:stretch>
        </p:blipFill>
        <p:spPr>
          <a:xfrm>
            <a:off x="3476884" y="1942851"/>
            <a:ext cx="5351831" cy="2402196"/>
          </a:xfrm>
          <a:prstGeom prst="rect">
            <a:avLst/>
          </a:prstGeom>
          <a:ln>
            <a:solidFill>
              <a:schemeClr val="tx1"/>
            </a:solidFill>
          </a:ln>
        </p:spPr>
      </p:pic>
      <p:pic>
        <p:nvPicPr>
          <p:cNvPr id="4" name="Picture 3">
            <a:extLst>
              <a:ext uri="{FF2B5EF4-FFF2-40B4-BE49-F238E27FC236}">
                <a16:creationId xmlns:a16="http://schemas.microsoft.com/office/drawing/2014/main" id="{7FDCF162-2F0B-4410-A24A-C676F50E9C5A}"/>
              </a:ext>
            </a:extLst>
          </p:cNvPr>
          <p:cNvPicPr>
            <a:picLocks noChangeAspect="1"/>
          </p:cNvPicPr>
          <p:nvPr/>
        </p:nvPicPr>
        <p:blipFill>
          <a:blip r:embed="rId4"/>
          <a:stretch>
            <a:fillRect/>
          </a:stretch>
        </p:blipFill>
        <p:spPr>
          <a:xfrm>
            <a:off x="3352800" y="3742188"/>
            <a:ext cx="5600000" cy="2752381"/>
          </a:xfrm>
          <a:prstGeom prst="rect">
            <a:avLst/>
          </a:prstGeom>
          <a:ln>
            <a:solidFill>
              <a:schemeClr val="tx1"/>
            </a:solidFill>
          </a:ln>
        </p:spPr>
      </p:pic>
    </p:spTree>
    <p:extLst>
      <p:ext uri="{BB962C8B-B14F-4D97-AF65-F5344CB8AC3E}">
        <p14:creationId xmlns:p14="http://schemas.microsoft.com/office/powerpoint/2010/main" val="39636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4824" y="-9446"/>
            <a:ext cx="9142718" cy="1470025"/>
          </a:xfrm>
        </p:spPr>
        <p:txBody>
          <a:bodyPr>
            <a:normAutofit/>
          </a:bodyPr>
          <a:lstStyle/>
          <a:p>
            <a:r>
              <a:rPr lang="en-US" sz="4000" dirty="0">
                <a:latin typeface="Verdana" panose="020B0604030504040204" pitchFamily="34" charset="0"/>
                <a:ea typeface="Verdana" panose="020B0604030504040204" pitchFamily="34" charset="0"/>
              </a:rPr>
              <a:t>Georeference Elements using Shapefiles</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normAutofit/>
          </a:bodyPr>
          <a:lstStyle/>
          <a:p>
            <a:fld id="{4B26A9D4-2126-4F25-9C51-A257BFB4463E}" type="slidenum">
              <a:rPr lang="en-US" smtClean="0"/>
              <a:pPr/>
              <a:t>3</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b="1" dirty="0">
                <a:solidFill>
                  <a:srgbClr val="FFC000"/>
                </a:solidFill>
              </a:rPr>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30</a:t>
            </a:fld>
            <a:endParaRPr lang="en-US"/>
          </a:p>
        </p:txBody>
      </p:sp>
    </p:spTree>
    <p:extLst>
      <p:ext uri="{BB962C8B-B14F-4D97-AF65-F5344CB8AC3E}">
        <p14:creationId xmlns:p14="http://schemas.microsoft.com/office/powerpoint/2010/main" val="2901814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US" sz="4000" dirty="0"/>
              <a:t>Building Walls and Burning Streams</a:t>
            </a:r>
          </a:p>
        </p:txBody>
      </p:sp>
      <p:sp>
        <p:nvSpPr>
          <p:cNvPr id="18436" name="Footer Placeholder 15"/>
          <p:cNvSpPr>
            <a:spLocks noGrp="1"/>
          </p:cNvSpPr>
          <p:nvPr>
            <p:ph type="ftr" sz="quarter" idx="11"/>
          </p:nvPr>
        </p:nvSpPr>
        <p:spPr>
          <a:noFill/>
        </p:spPr>
        <p:txBody>
          <a:bodyPr/>
          <a:lstStyle/>
          <a:p>
            <a:r>
              <a:rPr lang="en-US"/>
              <a:t>Hydrologic Engineering Center</a:t>
            </a:r>
          </a:p>
        </p:txBody>
      </p:sp>
      <p:sp>
        <p:nvSpPr>
          <p:cNvPr id="18435" name="Slide Number Placeholder 5"/>
          <p:cNvSpPr>
            <a:spLocks noGrp="1"/>
          </p:cNvSpPr>
          <p:nvPr>
            <p:ph type="sldNum" sz="quarter" idx="12"/>
          </p:nvPr>
        </p:nvSpPr>
        <p:spPr>
          <a:prstGeom prst="rect">
            <a:avLst/>
          </a:prstGeom>
        </p:spPr>
        <p:txBody>
          <a:bodyPr/>
          <a:lstStyle/>
          <a:p>
            <a:fld id="{201E11B0-F895-43FA-8E5A-CE6AF4DF12DF}" type="slidenum">
              <a:rPr lang="en-US" smtClean="0"/>
              <a:pPr/>
              <a:t>31</a:t>
            </a:fld>
            <a:endParaRPr lang="en-US"/>
          </a:p>
        </p:txBody>
      </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548420" y="4901427"/>
            <a:ext cx="3423802" cy="1015663"/>
          </a:xfrm>
          <a:prstGeom prst="rect">
            <a:avLst/>
          </a:prstGeom>
          <a:noFill/>
          <a:ln w="9525">
            <a:noFill/>
            <a:miter lim="800000"/>
            <a:headEnd/>
            <a:tailEnd/>
          </a:ln>
        </p:spPr>
        <p:txBody>
          <a:bodyPr wrap="square">
            <a:spAutoFit/>
          </a:bodyPr>
          <a:lstStyle/>
          <a:p>
            <a:pPr>
              <a:spcBef>
                <a:spcPct val="50000"/>
              </a:spcBef>
            </a:pPr>
            <a:r>
              <a:rPr lang="en-US" sz="2000" dirty="0"/>
              <a:t>Original Terrain with desired subbasin boundaries (red) and a stream network (blue). </a:t>
            </a:r>
          </a:p>
        </p:txBody>
      </p:sp>
      <p:pic>
        <p:nvPicPr>
          <p:cNvPr id="5" name="Picture 4" descr="A close up of a map&#10;&#10;Description automatically generated">
            <a:extLst>
              <a:ext uri="{FF2B5EF4-FFF2-40B4-BE49-F238E27FC236}">
                <a16:creationId xmlns:a16="http://schemas.microsoft.com/office/drawing/2014/main" id="{FBF586C8-8791-48CF-B61D-4129CB7466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618" y="1836607"/>
            <a:ext cx="3337604" cy="3040193"/>
          </a:xfrm>
          <a:prstGeom prst="rect">
            <a:avLst/>
          </a:prstGeom>
        </p:spPr>
      </p:pic>
      <p:pic>
        <p:nvPicPr>
          <p:cNvPr id="7" name="Picture 6" descr="A close up of a map&#10;&#10;Description automatically generated">
            <a:extLst>
              <a:ext uri="{FF2B5EF4-FFF2-40B4-BE49-F238E27FC236}">
                <a16:creationId xmlns:a16="http://schemas.microsoft.com/office/drawing/2014/main" id="{06AB7D18-F844-46CF-ABAC-08FC09908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3598" y="1836607"/>
            <a:ext cx="3457929" cy="3040193"/>
          </a:xfrm>
          <a:prstGeom prst="rect">
            <a:avLst/>
          </a:prstGeom>
        </p:spPr>
      </p:pic>
      <p:sp>
        <p:nvSpPr>
          <p:cNvPr id="22" name="Text Box 5">
            <a:extLst>
              <a:ext uri="{FF2B5EF4-FFF2-40B4-BE49-F238E27FC236}">
                <a16:creationId xmlns:a16="http://schemas.microsoft.com/office/drawing/2014/main" id="{BDEBC5AF-C6EE-4966-B21D-9EA0B223530A}"/>
              </a:ext>
            </a:extLst>
          </p:cNvPr>
          <p:cNvSpPr txBox="1">
            <a:spLocks noChangeArrowheads="1"/>
          </p:cNvSpPr>
          <p:nvPr/>
        </p:nvSpPr>
        <p:spPr bwMode="auto">
          <a:xfrm>
            <a:off x="4625262" y="4876800"/>
            <a:ext cx="3423802" cy="400110"/>
          </a:xfrm>
          <a:prstGeom prst="rect">
            <a:avLst/>
          </a:prstGeom>
          <a:noFill/>
          <a:ln w="9525">
            <a:noFill/>
            <a:miter lim="800000"/>
            <a:headEnd/>
            <a:tailEnd/>
          </a:ln>
        </p:spPr>
        <p:txBody>
          <a:bodyPr wrap="square">
            <a:spAutoFit/>
          </a:bodyPr>
          <a:lstStyle/>
          <a:p>
            <a:pPr>
              <a:spcBef>
                <a:spcPct val="50000"/>
              </a:spcBef>
            </a:pPr>
            <a:r>
              <a:rPr lang="en-US" sz="2000" dirty="0"/>
              <a:t>Reconditioned Terrain. </a:t>
            </a:r>
          </a:p>
        </p:txBody>
      </p:sp>
    </p:spTree>
    <p:extLst>
      <p:ext uri="{BB962C8B-B14F-4D97-AF65-F5344CB8AC3E}">
        <p14:creationId xmlns:p14="http://schemas.microsoft.com/office/powerpoint/2010/main" val="28709147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US" sz="4000" dirty="0"/>
              <a:t>Building Walls and Burning Streams</a:t>
            </a:r>
          </a:p>
        </p:txBody>
      </p:sp>
      <p:sp>
        <p:nvSpPr>
          <p:cNvPr id="18436" name="Footer Placeholder 15"/>
          <p:cNvSpPr>
            <a:spLocks noGrp="1"/>
          </p:cNvSpPr>
          <p:nvPr>
            <p:ph type="ftr" sz="quarter" idx="11"/>
          </p:nvPr>
        </p:nvSpPr>
        <p:spPr>
          <a:noFill/>
        </p:spPr>
        <p:txBody>
          <a:bodyPr/>
          <a:lstStyle/>
          <a:p>
            <a:r>
              <a:rPr lang="en-US"/>
              <a:t>Hydrologic Engineering Center</a:t>
            </a:r>
          </a:p>
        </p:txBody>
      </p:sp>
      <p:sp>
        <p:nvSpPr>
          <p:cNvPr id="18435" name="Slide Number Placeholder 5"/>
          <p:cNvSpPr>
            <a:spLocks noGrp="1"/>
          </p:cNvSpPr>
          <p:nvPr>
            <p:ph type="sldNum" sz="quarter" idx="12"/>
          </p:nvPr>
        </p:nvSpPr>
        <p:spPr>
          <a:prstGeom prst="rect">
            <a:avLst/>
          </a:prstGeom>
        </p:spPr>
        <p:txBody>
          <a:bodyPr/>
          <a:lstStyle/>
          <a:p>
            <a:fld id="{201E11B0-F895-43FA-8E5A-CE6AF4DF12DF}" type="slidenum">
              <a:rPr lang="en-US" smtClean="0"/>
              <a:pPr/>
              <a:t>32</a:t>
            </a:fld>
            <a:endParaRPr lang="en-US"/>
          </a:p>
        </p:txBody>
      </p:sp>
      <p:grpSp>
        <p:nvGrpSpPr>
          <p:cNvPr id="2" name="Group 1">
            <a:extLst>
              <a:ext uri="{FF2B5EF4-FFF2-40B4-BE49-F238E27FC236}">
                <a16:creationId xmlns:a16="http://schemas.microsoft.com/office/drawing/2014/main" id="{849AB4CF-AD40-47F7-BF98-1D41D833146F}"/>
              </a:ext>
            </a:extLst>
          </p:cNvPr>
          <p:cNvGrpSpPr/>
          <p:nvPr/>
        </p:nvGrpSpPr>
        <p:grpSpPr>
          <a:xfrm>
            <a:off x="4038600" y="1371600"/>
            <a:ext cx="5200650" cy="4933950"/>
            <a:chOff x="2108854" y="1754031"/>
            <a:chExt cx="5200650" cy="4933950"/>
          </a:xfrm>
        </p:grpSpPr>
        <p:grpSp>
          <p:nvGrpSpPr>
            <p:cNvPr id="3" name="Group 16"/>
            <p:cNvGrpSpPr>
              <a:grpSpLocks/>
            </p:cNvGrpSpPr>
            <p:nvPr/>
          </p:nvGrpSpPr>
          <p:grpSpPr bwMode="auto">
            <a:xfrm>
              <a:off x="2108854" y="1754031"/>
              <a:ext cx="5200650" cy="4933950"/>
              <a:chOff x="1724025" y="1066800"/>
              <a:chExt cx="6116120" cy="5551020"/>
            </a:xfrm>
          </p:grpSpPr>
          <p:pic>
            <p:nvPicPr>
              <p:cNvPr id="18440" name="Picture 10"/>
              <p:cNvPicPr>
                <a:picLocks noChangeAspect="1" noChangeArrowheads="1"/>
              </p:cNvPicPr>
              <p:nvPr/>
            </p:nvPicPr>
            <p:blipFill>
              <a:blip r:embed="rId3" cstate="print"/>
              <a:srcRect t="3220" b="1135"/>
              <a:stretch>
                <a:fillRect/>
              </a:stretch>
            </p:blipFill>
            <p:spPr bwMode="auto">
              <a:xfrm>
                <a:off x="1724025" y="1100144"/>
                <a:ext cx="5819775" cy="5517676"/>
              </a:xfrm>
              <a:prstGeom prst="rect">
                <a:avLst/>
              </a:prstGeom>
              <a:noFill/>
              <a:ln w="9525">
                <a:noFill/>
                <a:miter lim="800000"/>
                <a:headEnd/>
                <a:tailEnd/>
              </a:ln>
            </p:spPr>
          </p:pic>
          <p:sp>
            <p:nvSpPr>
              <p:cNvPr id="18442" name="Text Box 12"/>
              <p:cNvSpPr txBox="1">
                <a:spLocks noChangeArrowheads="1"/>
              </p:cNvSpPr>
              <p:nvPr/>
            </p:nvSpPr>
            <p:spPr bwMode="auto">
              <a:xfrm>
                <a:off x="1828800" y="3886200"/>
                <a:ext cx="1447800" cy="519404"/>
              </a:xfrm>
              <a:prstGeom prst="rect">
                <a:avLst/>
              </a:prstGeom>
              <a:noFill/>
              <a:ln w="9525">
                <a:noFill/>
                <a:miter lim="800000"/>
                <a:headEnd/>
                <a:tailEnd/>
              </a:ln>
            </p:spPr>
            <p:txBody>
              <a:bodyPr>
                <a:spAutoFit/>
              </a:bodyPr>
              <a:lstStyle/>
              <a:p>
                <a:r>
                  <a:rPr lang="en-US" sz="1200" b="1" dirty="0">
                    <a:solidFill>
                      <a:srgbClr val="000000"/>
                    </a:solidFill>
                  </a:rPr>
                  <a:t>Auto = 17.9</a:t>
                </a:r>
              </a:p>
              <a:p>
                <a:r>
                  <a:rPr lang="en-US" sz="1200" b="1" dirty="0">
                    <a:solidFill>
                      <a:srgbClr val="FF0000"/>
                    </a:solidFill>
                  </a:rPr>
                  <a:t>NRCS = 17.8</a:t>
                </a:r>
              </a:p>
            </p:txBody>
          </p:sp>
          <p:sp>
            <p:nvSpPr>
              <p:cNvPr id="18443" name="Text Box 13"/>
              <p:cNvSpPr txBox="1">
                <a:spLocks noChangeArrowheads="1"/>
              </p:cNvSpPr>
              <p:nvPr/>
            </p:nvSpPr>
            <p:spPr bwMode="auto">
              <a:xfrm>
                <a:off x="4938910" y="1066800"/>
                <a:ext cx="1461892" cy="519352"/>
              </a:xfrm>
              <a:prstGeom prst="rect">
                <a:avLst/>
              </a:prstGeom>
              <a:noFill/>
              <a:ln w="9525">
                <a:noFill/>
                <a:miter lim="800000"/>
                <a:headEnd/>
                <a:tailEnd/>
              </a:ln>
            </p:spPr>
            <p:txBody>
              <a:bodyPr>
                <a:spAutoFit/>
              </a:bodyPr>
              <a:lstStyle/>
              <a:p>
                <a:r>
                  <a:rPr lang="en-US" sz="1200" b="1" dirty="0">
                    <a:solidFill>
                      <a:srgbClr val="000000"/>
                    </a:solidFill>
                  </a:rPr>
                  <a:t>Auto = 35.7</a:t>
                </a:r>
              </a:p>
              <a:p>
                <a:r>
                  <a:rPr lang="en-US" sz="1200" b="1" dirty="0">
                    <a:solidFill>
                      <a:srgbClr val="FF0000"/>
                    </a:solidFill>
                  </a:rPr>
                  <a:t>NRCS = 35.7</a:t>
                </a:r>
              </a:p>
            </p:txBody>
          </p:sp>
          <p:sp>
            <p:nvSpPr>
              <p:cNvPr id="18444" name="Text Box 15"/>
              <p:cNvSpPr txBox="1">
                <a:spLocks noChangeArrowheads="1"/>
              </p:cNvSpPr>
              <p:nvPr/>
            </p:nvSpPr>
            <p:spPr bwMode="auto">
              <a:xfrm>
                <a:off x="6324600" y="3657600"/>
                <a:ext cx="1515545" cy="519352"/>
              </a:xfrm>
              <a:prstGeom prst="rect">
                <a:avLst/>
              </a:prstGeom>
              <a:noFill/>
              <a:ln w="9525">
                <a:noFill/>
                <a:miter lim="800000"/>
                <a:headEnd/>
                <a:tailEnd/>
              </a:ln>
            </p:spPr>
            <p:txBody>
              <a:bodyPr>
                <a:spAutoFit/>
              </a:bodyPr>
              <a:lstStyle/>
              <a:p>
                <a:r>
                  <a:rPr lang="en-US" sz="1200" b="1" dirty="0">
                    <a:solidFill>
                      <a:srgbClr val="000000"/>
                    </a:solidFill>
                  </a:rPr>
                  <a:t>Auto = 62.9</a:t>
                </a:r>
              </a:p>
              <a:p>
                <a:r>
                  <a:rPr lang="en-US" sz="1200" b="1" dirty="0">
                    <a:solidFill>
                      <a:srgbClr val="FF0000"/>
                    </a:solidFill>
                  </a:rPr>
                  <a:t>NRCS = 61.2</a:t>
                </a:r>
              </a:p>
            </p:txBody>
          </p:sp>
          <p:sp>
            <p:nvSpPr>
              <p:cNvPr id="18445" name="Text Box 16"/>
              <p:cNvSpPr txBox="1">
                <a:spLocks noChangeArrowheads="1"/>
              </p:cNvSpPr>
              <p:nvPr/>
            </p:nvSpPr>
            <p:spPr bwMode="auto">
              <a:xfrm>
                <a:off x="4419600" y="1905000"/>
                <a:ext cx="1524000" cy="727165"/>
              </a:xfrm>
              <a:prstGeom prst="rect">
                <a:avLst/>
              </a:prstGeom>
              <a:noFill/>
              <a:ln w="9525">
                <a:noFill/>
                <a:miter lim="800000"/>
                <a:headEnd/>
                <a:tailEnd/>
              </a:ln>
            </p:spPr>
            <p:txBody>
              <a:bodyPr>
                <a:spAutoFit/>
              </a:bodyPr>
              <a:lstStyle/>
              <a:p>
                <a:r>
                  <a:rPr lang="en-US" sz="1200" b="1" dirty="0">
                    <a:solidFill>
                      <a:srgbClr val="000000"/>
                    </a:solidFill>
                  </a:rPr>
                  <a:t>Total</a:t>
                </a:r>
              </a:p>
              <a:p>
                <a:r>
                  <a:rPr lang="en-US" sz="1200" b="1" dirty="0">
                    <a:solidFill>
                      <a:srgbClr val="000000"/>
                    </a:solidFill>
                  </a:rPr>
                  <a:t>Auto = 809</a:t>
                </a:r>
              </a:p>
              <a:p>
                <a:r>
                  <a:rPr lang="en-US" sz="1200" b="1" dirty="0">
                    <a:solidFill>
                      <a:srgbClr val="FF0000"/>
                    </a:solidFill>
                  </a:rPr>
                  <a:t>NRCS = 798</a:t>
                </a:r>
              </a:p>
            </p:txBody>
          </p:sp>
          <p:sp>
            <p:nvSpPr>
              <p:cNvPr id="18446" name="Line 17"/>
              <p:cNvSpPr>
                <a:spLocks noChangeShapeType="1"/>
              </p:cNvSpPr>
              <p:nvPr/>
            </p:nvSpPr>
            <p:spPr bwMode="auto">
              <a:xfrm flipV="1">
                <a:off x="2286000" y="3581400"/>
                <a:ext cx="838200" cy="304800"/>
              </a:xfrm>
              <a:prstGeom prst="line">
                <a:avLst/>
              </a:prstGeom>
              <a:noFill/>
              <a:ln w="28575">
                <a:solidFill>
                  <a:srgbClr val="000000"/>
                </a:solidFill>
                <a:round/>
                <a:headEnd/>
                <a:tailEnd type="triangle" w="med" len="med"/>
              </a:ln>
            </p:spPr>
            <p:txBody>
              <a:bodyPr/>
              <a:lstStyle/>
              <a:p>
                <a:endParaRPr lang="en-US"/>
              </a:p>
            </p:txBody>
          </p:sp>
          <p:sp>
            <p:nvSpPr>
              <p:cNvPr id="18447" name="Line 19"/>
              <p:cNvSpPr>
                <a:spLocks noChangeShapeType="1"/>
              </p:cNvSpPr>
              <p:nvPr/>
            </p:nvSpPr>
            <p:spPr bwMode="auto">
              <a:xfrm>
                <a:off x="5486400" y="1524000"/>
                <a:ext cx="609600" cy="533400"/>
              </a:xfrm>
              <a:prstGeom prst="line">
                <a:avLst/>
              </a:prstGeom>
              <a:noFill/>
              <a:ln w="28575">
                <a:solidFill>
                  <a:srgbClr val="000000"/>
                </a:solidFill>
                <a:round/>
                <a:headEnd/>
                <a:tailEnd type="triangle" w="med" len="med"/>
              </a:ln>
            </p:spPr>
            <p:txBody>
              <a:bodyPr/>
              <a:lstStyle/>
              <a:p>
                <a:endParaRPr lang="en-US"/>
              </a:p>
            </p:txBody>
          </p:sp>
          <p:sp>
            <p:nvSpPr>
              <p:cNvPr id="18448" name="Line 20"/>
              <p:cNvSpPr>
                <a:spLocks noChangeShapeType="1"/>
              </p:cNvSpPr>
              <p:nvPr/>
            </p:nvSpPr>
            <p:spPr bwMode="auto">
              <a:xfrm flipH="1">
                <a:off x="5867400" y="3886200"/>
                <a:ext cx="533400" cy="152400"/>
              </a:xfrm>
              <a:prstGeom prst="line">
                <a:avLst/>
              </a:prstGeom>
              <a:noFill/>
              <a:ln w="28575">
                <a:solidFill>
                  <a:srgbClr val="000000"/>
                </a:solidFill>
                <a:round/>
                <a:headEnd/>
                <a:tailEnd type="triangle" w="med" len="med"/>
              </a:ln>
            </p:spPr>
            <p:txBody>
              <a:bodyPr/>
              <a:lstStyle/>
              <a:p>
                <a:endParaRPr lang="en-US"/>
              </a:p>
            </p:txBody>
          </p:sp>
          <p:sp>
            <p:nvSpPr>
              <p:cNvPr id="18449" name="Line 21"/>
              <p:cNvSpPr>
                <a:spLocks noChangeShapeType="1"/>
              </p:cNvSpPr>
              <p:nvPr/>
            </p:nvSpPr>
            <p:spPr bwMode="auto">
              <a:xfrm flipH="1">
                <a:off x="5943600" y="5410200"/>
                <a:ext cx="381000" cy="381000"/>
              </a:xfrm>
              <a:prstGeom prst="line">
                <a:avLst/>
              </a:prstGeom>
              <a:noFill/>
              <a:ln w="28575">
                <a:solidFill>
                  <a:srgbClr val="000000"/>
                </a:solidFill>
                <a:round/>
                <a:headEnd/>
                <a:tailEnd type="triangle" w="med" len="med"/>
              </a:ln>
            </p:spPr>
            <p:txBody>
              <a:bodyPr/>
              <a:lstStyle/>
              <a:p>
                <a:endParaRPr lang="en-US"/>
              </a:p>
            </p:txBody>
          </p:sp>
        </p:grpSp>
        <p:sp>
          <p:nvSpPr>
            <p:cNvPr id="18439" name="Text Box 14"/>
            <p:cNvSpPr txBox="1">
              <a:spLocks noChangeArrowheads="1"/>
            </p:cNvSpPr>
            <p:nvPr/>
          </p:nvSpPr>
          <p:spPr bwMode="auto">
            <a:xfrm>
              <a:off x="5791200" y="5225160"/>
              <a:ext cx="1384978" cy="461665"/>
            </a:xfrm>
            <a:prstGeom prst="rect">
              <a:avLst/>
            </a:prstGeom>
            <a:noFill/>
            <a:ln w="9525">
              <a:noFill/>
              <a:miter lim="800000"/>
              <a:headEnd/>
              <a:tailEnd/>
            </a:ln>
          </p:spPr>
          <p:txBody>
            <a:bodyPr>
              <a:spAutoFit/>
            </a:bodyPr>
            <a:lstStyle/>
            <a:p>
              <a:r>
                <a:rPr lang="en-US" sz="1200" b="1" dirty="0">
                  <a:solidFill>
                    <a:srgbClr val="000000"/>
                  </a:solidFill>
                </a:rPr>
                <a:t>Auto = 69.6</a:t>
              </a:r>
            </a:p>
            <a:p>
              <a:r>
                <a:rPr lang="en-US" sz="1200" b="1" dirty="0">
                  <a:solidFill>
                    <a:srgbClr val="FF0000"/>
                  </a:solidFill>
                </a:rPr>
                <a:t>NRCS = 78.8</a:t>
              </a:r>
            </a:p>
          </p:txBody>
        </p:sp>
      </p:gr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134600" y="2217422"/>
            <a:ext cx="3329745"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Automated delineation tools can result in subbasin boundaries and reach lines that do not match published information </a:t>
            </a:r>
          </a:p>
          <a:p>
            <a:pPr marL="342900" indent="-342900">
              <a:spcBef>
                <a:spcPct val="50000"/>
              </a:spcBef>
              <a:buFont typeface="Arial" panose="020B0604020202020204" pitchFamily="34" charset="0"/>
              <a:buChar char="•"/>
            </a:pPr>
            <a:r>
              <a:rPr lang="en-US" sz="2000" dirty="0"/>
              <a:t>The terrain reconditioning tool in HEC-HMS can be used to modify the terrain so subbasin and reach delineation better matches published information</a:t>
            </a:r>
          </a:p>
          <a:p>
            <a:pPr marL="342900" indent="-342900">
              <a:spcBef>
                <a:spcPct val="50000"/>
              </a:spcBef>
              <a:buFont typeface="Arial" panose="020B0604020202020204" pitchFamily="34" charset="0"/>
              <a:buChar char="•"/>
            </a:pPr>
            <a:r>
              <a:rPr lang="en-US" sz="2000" dirty="0"/>
              <a:t>This step is optional for delineation</a:t>
            </a:r>
          </a:p>
        </p:txBody>
      </p:sp>
    </p:spTree>
    <p:extLst>
      <p:ext uri="{BB962C8B-B14F-4D97-AF65-F5344CB8AC3E}">
        <p14:creationId xmlns:p14="http://schemas.microsoft.com/office/powerpoint/2010/main" val="34103567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18868" y="194723"/>
            <a:ext cx="9144000" cy="858128"/>
          </a:xfrm>
        </p:spPr>
        <p:txBody>
          <a:bodyPr>
            <a:normAutofit fontScale="90000"/>
          </a:bodyPr>
          <a:lstStyle/>
          <a:p>
            <a:r>
              <a:rPr lang="en-US" sz="4000" dirty="0"/>
              <a:t>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33</a:t>
            </a:fld>
            <a:endParaRPr lang="en-US"/>
          </a:p>
        </p:txBody>
      </p:sp>
      <p:pic>
        <p:nvPicPr>
          <p:cNvPr id="4098" name="Picture 2">
            <a:extLst>
              <a:ext uri="{FF2B5EF4-FFF2-40B4-BE49-F238E27FC236}">
                <a16:creationId xmlns:a16="http://schemas.microsoft.com/office/drawing/2014/main" id="{3813E80B-A6AF-4157-9653-0C051310D2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154" y="2076254"/>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369E27E4-09F7-4BF7-9249-7C23F9FE52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8936" y="1905000"/>
            <a:ext cx="4543864" cy="31701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D7E3CC5F-43E1-413E-90A2-A2E995756D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9136" y="3270457"/>
            <a:ext cx="4543864" cy="319210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14EC9F92-4077-4575-9791-F22BC857152A}"/>
              </a:ext>
            </a:extLst>
          </p:cNvPr>
          <p:cNvSpPr/>
          <p:nvPr/>
        </p:nvSpPr>
        <p:spPr>
          <a:xfrm>
            <a:off x="346154" y="2471444"/>
            <a:ext cx="1996118" cy="4001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3847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52400" y="148658"/>
            <a:ext cx="9144000" cy="858128"/>
          </a:xfrm>
        </p:spPr>
        <p:txBody>
          <a:bodyPr>
            <a:normAutofit fontScale="90000"/>
          </a:bodyPr>
          <a:lstStyle/>
          <a:p>
            <a:r>
              <a:rPr lang="en-US" sz="4000" dirty="0"/>
              <a:t>Burning Streams with a Smooth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xfrm>
            <a:off x="7011545" y="6492875"/>
            <a:ext cx="2133600" cy="365125"/>
          </a:xfrm>
          <a:prstGeom prst="rect">
            <a:avLst/>
          </a:prstGeom>
        </p:spPr>
        <p:txBody>
          <a:bodyPr>
            <a:normAutofit/>
          </a:bodyPr>
          <a:lstStyle/>
          <a:p>
            <a:fld id="{10376EC9-4C9F-4F00-ABC5-3F2ADCD2C81E}" type="slidenum">
              <a:rPr lang="en-US" smtClean="0"/>
              <a:pPr/>
              <a:t>34</a:t>
            </a:fld>
            <a:endParaRPr lang="en-US"/>
          </a:p>
        </p:txBody>
      </p:sp>
      <p:sp>
        <p:nvSpPr>
          <p:cNvPr id="4" name="Oval 3">
            <a:extLst>
              <a:ext uri="{FF2B5EF4-FFF2-40B4-BE49-F238E27FC236}">
                <a16:creationId xmlns:a16="http://schemas.microsoft.com/office/drawing/2014/main" id="{89CF25F9-7078-4E7E-A4D9-E6B5BE796BC3}"/>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67BAE02-615A-470A-9FA2-5F8B85569410}"/>
              </a:ext>
            </a:extLst>
          </p:cNvPr>
          <p:cNvSpPr/>
          <p:nvPr/>
        </p:nvSpPr>
        <p:spPr>
          <a:xfrm>
            <a:off x="6606854"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AC9BCF25-2D7B-4BD9-97BA-6DB70061C886}"/>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27C81AF1-67C6-43E0-B1A9-D08CA129E487}"/>
              </a:ext>
            </a:extLst>
          </p:cNvPr>
          <p:cNvSpPr/>
          <p:nvPr/>
        </p:nvSpPr>
        <p:spPr>
          <a:xfrm>
            <a:off x="5005316" y="2217957"/>
            <a:ext cx="2920620" cy="1442367"/>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83391 w 2920620"/>
              <a:gd name="connsiteY7" fmla="*/ 965732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97679 w 2920620"/>
              <a:gd name="connsiteY7" fmla="*/ 1165757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5481"/>
              <a:gd name="connsiteX1" fmla="*/ 300250 w 2920620"/>
              <a:gd name="connsiteY1" fmla="*/ 276520 h 1285481"/>
              <a:gd name="connsiteX2" fmla="*/ 545910 w 2920620"/>
              <a:gd name="connsiteY2" fmla="*/ 692777 h 1285481"/>
              <a:gd name="connsiteX3" fmla="*/ 880280 w 2920620"/>
              <a:gd name="connsiteY3" fmla="*/ 1156800 h 1285481"/>
              <a:gd name="connsiteX4" fmla="*/ 1044053 w 2920620"/>
              <a:gd name="connsiteY4" fmla="*/ 1279630 h 1285481"/>
              <a:gd name="connsiteX5" fmla="*/ 1341461 w 2920620"/>
              <a:gd name="connsiteY5" fmla="*/ 1261718 h 1285481"/>
              <a:gd name="connsiteX6" fmla="*/ 1582998 w 2920620"/>
              <a:gd name="connsiteY6" fmla="*/ 1225750 h 1285481"/>
              <a:gd name="connsiteX7" fmla="*/ 1897679 w 2920620"/>
              <a:gd name="connsiteY7" fmla="*/ 1165757 h 1285481"/>
              <a:gd name="connsiteX8" fmla="*/ 2094931 w 2920620"/>
              <a:gd name="connsiteY8" fmla="*/ 917965 h 1285481"/>
              <a:gd name="connsiteX9" fmla="*/ 2197289 w 2920620"/>
              <a:gd name="connsiteY9" fmla="*/ 733720 h 1285481"/>
              <a:gd name="connsiteX10" fmla="*/ 2490716 w 2920620"/>
              <a:gd name="connsiteY10" fmla="*/ 317463 h 1285481"/>
              <a:gd name="connsiteX11" fmla="*/ 2750023 w 2920620"/>
              <a:gd name="connsiteY11" fmla="*/ 37684 h 1285481"/>
              <a:gd name="connsiteX12" fmla="*/ 2920620 w 2920620"/>
              <a:gd name="connsiteY12" fmla="*/ 10388 h 1285481"/>
              <a:gd name="connsiteX0" fmla="*/ 0 w 2920620"/>
              <a:gd name="connsiteY0" fmla="*/ 187809 h 1294398"/>
              <a:gd name="connsiteX1" fmla="*/ 300250 w 2920620"/>
              <a:gd name="connsiteY1" fmla="*/ 276520 h 1294398"/>
              <a:gd name="connsiteX2" fmla="*/ 545910 w 2920620"/>
              <a:gd name="connsiteY2" fmla="*/ 692777 h 1294398"/>
              <a:gd name="connsiteX3" fmla="*/ 880280 w 2920620"/>
              <a:gd name="connsiteY3" fmla="*/ 1156800 h 1294398"/>
              <a:gd name="connsiteX4" fmla="*/ 1044053 w 2920620"/>
              <a:gd name="connsiteY4" fmla="*/ 1279630 h 1294398"/>
              <a:gd name="connsiteX5" fmla="*/ 1147763 w 2920620"/>
              <a:gd name="connsiteY5" fmla="*/ 1290223 h 1294398"/>
              <a:gd name="connsiteX6" fmla="*/ 1341461 w 2920620"/>
              <a:gd name="connsiteY6" fmla="*/ 1261718 h 1294398"/>
              <a:gd name="connsiteX7" fmla="*/ 1582998 w 2920620"/>
              <a:gd name="connsiteY7" fmla="*/ 1225750 h 1294398"/>
              <a:gd name="connsiteX8" fmla="*/ 1897679 w 2920620"/>
              <a:gd name="connsiteY8" fmla="*/ 1165757 h 1294398"/>
              <a:gd name="connsiteX9" fmla="*/ 2094931 w 2920620"/>
              <a:gd name="connsiteY9" fmla="*/ 917965 h 1294398"/>
              <a:gd name="connsiteX10" fmla="*/ 2197289 w 2920620"/>
              <a:gd name="connsiteY10" fmla="*/ 733720 h 1294398"/>
              <a:gd name="connsiteX11" fmla="*/ 2490716 w 2920620"/>
              <a:gd name="connsiteY11" fmla="*/ 317463 h 1294398"/>
              <a:gd name="connsiteX12" fmla="*/ 2750023 w 2920620"/>
              <a:gd name="connsiteY12" fmla="*/ 37684 h 1294398"/>
              <a:gd name="connsiteX13" fmla="*/ 2920620 w 2920620"/>
              <a:gd name="connsiteY13" fmla="*/ 10388 h 1294398"/>
              <a:gd name="connsiteX0" fmla="*/ 0 w 2920620"/>
              <a:gd name="connsiteY0" fmla="*/ 187809 h 1311510"/>
              <a:gd name="connsiteX1" fmla="*/ 300250 w 2920620"/>
              <a:gd name="connsiteY1" fmla="*/ 276520 h 1311510"/>
              <a:gd name="connsiteX2" fmla="*/ 545910 w 2920620"/>
              <a:gd name="connsiteY2" fmla="*/ 692777 h 1311510"/>
              <a:gd name="connsiteX3" fmla="*/ 880280 w 2920620"/>
              <a:gd name="connsiteY3" fmla="*/ 1156800 h 1311510"/>
              <a:gd name="connsiteX4" fmla="*/ 1044053 w 2920620"/>
              <a:gd name="connsiteY4" fmla="*/ 1279630 h 1311510"/>
              <a:gd name="connsiteX5" fmla="*/ 1147763 w 2920620"/>
              <a:gd name="connsiteY5" fmla="*/ 1290223 h 1311510"/>
              <a:gd name="connsiteX6" fmla="*/ 1336698 w 2920620"/>
              <a:gd name="connsiteY6" fmla="*/ 1309343 h 1311510"/>
              <a:gd name="connsiteX7" fmla="*/ 1582998 w 2920620"/>
              <a:gd name="connsiteY7" fmla="*/ 1225750 h 1311510"/>
              <a:gd name="connsiteX8" fmla="*/ 1897679 w 2920620"/>
              <a:gd name="connsiteY8" fmla="*/ 1165757 h 1311510"/>
              <a:gd name="connsiteX9" fmla="*/ 2094931 w 2920620"/>
              <a:gd name="connsiteY9" fmla="*/ 917965 h 1311510"/>
              <a:gd name="connsiteX10" fmla="*/ 2197289 w 2920620"/>
              <a:gd name="connsiteY10" fmla="*/ 733720 h 1311510"/>
              <a:gd name="connsiteX11" fmla="*/ 2490716 w 2920620"/>
              <a:gd name="connsiteY11" fmla="*/ 317463 h 1311510"/>
              <a:gd name="connsiteX12" fmla="*/ 2750023 w 2920620"/>
              <a:gd name="connsiteY12" fmla="*/ 37684 h 1311510"/>
              <a:gd name="connsiteX13" fmla="*/ 2920620 w 2920620"/>
              <a:gd name="connsiteY13" fmla="*/ 10388 h 1311510"/>
              <a:gd name="connsiteX0" fmla="*/ 0 w 2920620"/>
              <a:gd name="connsiteY0" fmla="*/ 187809 h 1309486"/>
              <a:gd name="connsiteX1" fmla="*/ 300250 w 2920620"/>
              <a:gd name="connsiteY1" fmla="*/ 276520 h 1309486"/>
              <a:gd name="connsiteX2" fmla="*/ 545910 w 2920620"/>
              <a:gd name="connsiteY2" fmla="*/ 692777 h 1309486"/>
              <a:gd name="connsiteX3" fmla="*/ 880280 w 2920620"/>
              <a:gd name="connsiteY3" fmla="*/ 1156800 h 1309486"/>
              <a:gd name="connsiteX4" fmla="*/ 1044053 w 2920620"/>
              <a:gd name="connsiteY4" fmla="*/ 1279630 h 1309486"/>
              <a:gd name="connsiteX5" fmla="*/ 1147763 w 2920620"/>
              <a:gd name="connsiteY5" fmla="*/ 1290223 h 1309486"/>
              <a:gd name="connsiteX6" fmla="*/ 1336698 w 2920620"/>
              <a:gd name="connsiteY6" fmla="*/ 1309343 h 1309486"/>
              <a:gd name="connsiteX7" fmla="*/ 1582998 w 2920620"/>
              <a:gd name="connsiteY7" fmla="*/ 1225750 h 1309486"/>
              <a:gd name="connsiteX8" fmla="*/ 1897679 w 2920620"/>
              <a:gd name="connsiteY8" fmla="*/ 1165757 h 1309486"/>
              <a:gd name="connsiteX9" fmla="*/ 2094931 w 2920620"/>
              <a:gd name="connsiteY9" fmla="*/ 917965 h 1309486"/>
              <a:gd name="connsiteX10" fmla="*/ 2197289 w 2920620"/>
              <a:gd name="connsiteY10" fmla="*/ 733720 h 1309486"/>
              <a:gd name="connsiteX11" fmla="*/ 2490716 w 2920620"/>
              <a:gd name="connsiteY11" fmla="*/ 317463 h 1309486"/>
              <a:gd name="connsiteX12" fmla="*/ 2750023 w 2920620"/>
              <a:gd name="connsiteY12" fmla="*/ 37684 h 1309486"/>
              <a:gd name="connsiteX13" fmla="*/ 2920620 w 2920620"/>
              <a:gd name="connsiteY13" fmla="*/ 10388 h 1309486"/>
              <a:gd name="connsiteX0" fmla="*/ 0 w 2920620"/>
              <a:gd name="connsiteY0" fmla="*/ 187809 h 1378109"/>
              <a:gd name="connsiteX1" fmla="*/ 300250 w 2920620"/>
              <a:gd name="connsiteY1" fmla="*/ 276520 h 1378109"/>
              <a:gd name="connsiteX2" fmla="*/ 545910 w 2920620"/>
              <a:gd name="connsiteY2" fmla="*/ 692777 h 1378109"/>
              <a:gd name="connsiteX3" fmla="*/ 880280 w 2920620"/>
              <a:gd name="connsiteY3" fmla="*/ 1156800 h 1378109"/>
              <a:gd name="connsiteX4" fmla="*/ 1044053 w 2920620"/>
              <a:gd name="connsiteY4" fmla="*/ 1279630 h 1378109"/>
              <a:gd name="connsiteX5" fmla="*/ 1147763 w 2920620"/>
              <a:gd name="connsiteY5" fmla="*/ 1290223 h 1378109"/>
              <a:gd name="connsiteX6" fmla="*/ 1336698 w 2920620"/>
              <a:gd name="connsiteY6" fmla="*/ 1309343 h 1378109"/>
              <a:gd name="connsiteX7" fmla="*/ 1621098 w 2920620"/>
              <a:gd name="connsiteY7" fmla="*/ 1373387 h 1378109"/>
              <a:gd name="connsiteX8" fmla="*/ 1897679 w 2920620"/>
              <a:gd name="connsiteY8" fmla="*/ 1165757 h 1378109"/>
              <a:gd name="connsiteX9" fmla="*/ 2094931 w 2920620"/>
              <a:gd name="connsiteY9" fmla="*/ 917965 h 1378109"/>
              <a:gd name="connsiteX10" fmla="*/ 2197289 w 2920620"/>
              <a:gd name="connsiteY10" fmla="*/ 733720 h 1378109"/>
              <a:gd name="connsiteX11" fmla="*/ 2490716 w 2920620"/>
              <a:gd name="connsiteY11" fmla="*/ 317463 h 1378109"/>
              <a:gd name="connsiteX12" fmla="*/ 2750023 w 2920620"/>
              <a:gd name="connsiteY12" fmla="*/ 37684 h 1378109"/>
              <a:gd name="connsiteX13" fmla="*/ 2920620 w 2920620"/>
              <a:gd name="connsiteY13" fmla="*/ 10388 h 1378109"/>
              <a:gd name="connsiteX0" fmla="*/ 0 w 2920620"/>
              <a:gd name="connsiteY0" fmla="*/ 187809 h 1373834"/>
              <a:gd name="connsiteX1" fmla="*/ 300250 w 2920620"/>
              <a:gd name="connsiteY1" fmla="*/ 276520 h 1373834"/>
              <a:gd name="connsiteX2" fmla="*/ 545910 w 2920620"/>
              <a:gd name="connsiteY2" fmla="*/ 692777 h 1373834"/>
              <a:gd name="connsiteX3" fmla="*/ 880280 w 2920620"/>
              <a:gd name="connsiteY3" fmla="*/ 1156800 h 1373834"/>
              <a:gd name="connsiteX4" fmla="*/ 1044053 w 2920620"/>
              <a:gd name="connsiteY4" fmla="*/ 1279630 h 1373834"/>
              <a:gd name="connsiteX5" fmla="*/ 1147763 w 2920620"/>
              <a:gd name="connsiteY5" fmla="*/ 1290223 h 1373834"/>
              <a:gd name="connsiteX6" fmla="*/ 1336698 w 2920620"/>
              <a:gd name="connsiteY6" fmla="*/ 1309343 h 1373834"/>
              <a:gd name="connsiteX7" fmla="*/ 1621098 w 2920620"/>
              <a:gd name="connsiteY7" fmla="*/ 1373387 h 1373834"/>
              <a:gd name="connsiteX8" fmla="*/ 1897679 w 2920620"/>
              <a:gd name="connsiteY8" fmla="*/ 1165757 h 1373834"/>
              <a:gd name="connsiteX9" fmla="*/ 2094931 w 2920620"/>
              <a:gd name="connsiteY9" fmla="*/ 917965 h 1373834"/>
              <a:gd name="connsiteX10" fmla="*/ 2197289 w 2920620"/>
              <a:gd name="connsiteY10" fmla="*/ 733720 h 1373834"/>
              <a:gd name="connsiteX11" fmla="*/ 2490716 w 2920620"/>
              <a:gd name="connsiteY11" fmla="*/ 317463 h 1373834"/>
              <a:gd name="connsiteX12" fmla="*/ 2750023 w 2920620"/>
              <a:gd name="connsiteY12" fmla="*/ 37684 h 1373834"/>
              <a:gd name="connsiteX13" fmla="*/ 2920620 w 2920620"/>
              <a:gd name="connsiteY13" fmla="*/ 10388 h 1373834"/>
              <a:gd name="connsiteX0" fmla="*/ 0 w 2920620"/>
              <a:gd name="connsiteY0" fmla="*/ 187809 h 1376935"/>
              <a:gd name="connsiteX1" fmla="*/ 300250 w 2920620"/>
              <a:gd name="connsiteY1" fmla="*/ 276520 h 1376935"/>
              <a:gd name="connsiteX2" fmla="*/ 545910 w 2920620"/>
              <a:gd name="connsiteY2" fmla="*/ 692777 h 1376935"/>
              <a:gd name="connsiteX3" fmla="*/ 880280 w 2920620"/>
              <a:gd name="connsiteY3" fmla="*/ 1156800 h 1376935"/>
              <a:gd name="connsiteX4" fmla="*/ 1044053 w 2920620"/>
              <a:gd name="connsiteY4" fmla="*/ 1279630 h 1376935"/>
              <a:gd name="connsiteX5" fmla="*/ 1147763 w 2920620"/>
              <a:gd name="connsiteY5" fmla="*/ 1290223 h 1376935"/>
              <a:gd name="connsiteX6" fmla="*/ 1336698 w 2920620"/>
              <a:gd name="connsiteY6" fmla="*/ 1309343 h 1376935"/>
              <a:gd name="connsiteX7" fmla="*/ 1621098 w 2920620"/>
              <a:gd name="connsiteY7" fmla="*/ 1373387 h 1376935"/>
              <a:gd name="connsiteX8" fmla="*/ 1926254 w 2920620"/>
              <a:gd name="connsiteY8" fmla="*/ 1189570 h 1376935"/>
              <a:gd name="connsiteX9" fmla="*/ 2094931 w 2920620"/>
              <a:gd name="connsiteY9" fmla="*/ 917965 h 1376935"/>
              <a:gd name="connsiteX10" fmla="*/ 2197289 w 2920620"/>
              <a:gd name="connsiteY10" fmla="*/ 733720 h 1376935"/>
              <a:gd name="connsiteX11" fmla="*/ 2490716 w 2920620"/>
              <a:gd name="connsiteY11" fmla="*/ 317463 h 1376935"/>
              <a:gd name="connsiteX12" fmla="*/ 2750023 w 2920620"/>
              <a:gd name="connsiteY12" fmla="*/ 37684 h 1376935"/>
              <a:gd name="connsiteX13" fmla="*/ 2920620 w 2920620"/>
              <a:gd name="connsiteY13" fmla="*/ 10388 h 1376935"/>
              <a:gd name="connsiteX0" fmla="*/ 0 w 2920620"/>
              <a:gd name="connsiteY0" fmla="*/ 187809 h 1404729"/>
              <a:gd name="connsiteX1" fmla="*/ 300250 w 2920620"/>
              <a:gd name="connsiteY1" fmla="*/ 276520 h 1404729"/>
              <a:gd name="connsiteX2" fmla="*/ 545910 w 2920620"/>
              <a:gd name="connsiteY2" fmla="*/ 692777 h 1404729"/>
              <a:gd name="connsiteX3" fmla="*/ 880280 w 2920620"/>
              <a:gd name="connsiteY3" fmla="*/ 1156800 h 1404729"/>
              <a:gd name="connsiteX4" fmla="*/ 1044053 w 2920620"/>
              <a:gd name="connsiteY4" fmla="*/ 1279630 h 1404729"/>
              <a:gd name="connsiteX5" fmla="*/ 1147763 w 2920620"/>
              <a:gd name="connsiteY5" fmla="*/ 1290223 h 1404729"/>
              <a:gd name="connsiteX6" fmla="*/ 1336698 w 2920620"/>
              <a:gd name="connsiteY6" fmla="*/ 1309343 h 1404729"/>
              <a:gd name="connsiteX7" fmla="*/ 1773498 w 2920620"/>
              <a:gd name="connsiteY7" fmla="*/ 1401962 h 1404729"/>
              <a:gd name="connsiteX8" fmla="*/ 1926254 w 2920620"/>
              <a:gd name="connsiteY8" fmla="*/ 1189570 h 1404729"/>
              <a:gd name="connsiteX9" fmla="*/ 2094931 w 2920620"/>
              <a:gd name="connsiteY9" fmla="*/ 917965 h 1404729"/>
              <a:gd name="connsiteX10" fmla="*/ 2197289 w 2920620"/>
              <a:gd name="connsiteY10" fmla="*/ 733720 h 1404729"/>
              <a:gd name="connsiteX11" fmla="*/ 2490716 w 2920620"/>
              <a:gd name="connsiteY11" fmla="*/ 317463 h 1404729"/>
              <a:gd name="connsiteX12" fmla="*/ 2750023 w 2920620"/>
              <a:gd name="connsiteY12" fmla="*/ 37684 h 1404729"/>
              <a:gd name="connsiteX13" fmla="*/ 2920620 w 2920620"/>
              <a:gd name="connsiteY13" fmla="*/ 10388 h 1404729"/>
              <a:gd name="connsiteX0" fmla="*/ 0 w 2920620"/>
              <a:gd name="connsiteY0" fmla="*/ 187809 h 1407002"/>
              <a:gd name="connsiteX1" fmla="*/ 300250 w 2920620"/>
              <a:gd name="connsiteY1" fmla="*/ 276520 h 1407002"/>
              <a:gd name="connsiteX2" fmla="*/ 545910 w 2920620"/>
              <a:gd name="connsiteY2" fmla="*/ 692777 h 1407002"/>
              <a:gd name="connsiteX3" fmla="*/ 880280 w 2920620"/>
              <a:gd name="connsiteY3" fmla="*/ 1156800 h 1407002"/>
              <a:gd name="connsiteX4" fmla="*/ 1044053 w 2920620"/>
              <a:gd name="connsiteY4" fmla="*/ 1279630 h 1407002"/>
              <a:gd name="connsiteX5" fmla="*/ 1147763 w 2920620"/>
              <a:gd name="connsiteY5" fmla="*/ 1290223 h 1407002"/>
              <a:gd name="connsiteX6" fmla="*/ 1336698 w 2920620"/>
              <a:gd name="connsiteY6" fmla="*/ 1309343 h 1407002"/>
              <a:gd name="connsiteX7" fmla="*/ 1452563 w 2920620"/>
              <a:gd name="connsiteY7" fmla="*/ 1337847 h 1407002"/>
              <a:gd name="connsiteX8" fmla="*/ 1773498 w 2920620"/>
              <a:gd name="connsiteY8" fmla="*/ 1401962 h 1407002"/>
              <a:gd name="connsiteX9" fmla="*/ 1926254 w 2920620"/>
              <a:gd name="connsiteY9" fmla="*/ 1189570 h 1407002"/>
              <a:gd name="connsiteX10" fmla="*/ 2094931 w 2920620"/>
              <a:gd name="connsiteY10" fmla="*/ 917965 h 1407002"/>
              <a:gd name="connsiteX11" fmla="*/ 2197289 w 2920620"/>
              <a:gd name="connsiteY11" fmla="*/ 733720 h 1407002"/>
              <a:gd name="connsiteX12" fmla="*/ 2490716 w 2920620"/>
              <a:gd name="connsiteY12" fmla="*/ 317463 h 1407002"/>
              <a:gd name="connsiteX13" fmla="*/ 2750023 w 2920620"/>
              <a:gd name="connsiteY13" fmla="*/ 37684 h 1407002"/>
              <a:gd name="connsiteX14" fmla="*/ 2920620 w 2920620"/>
              <a:gd name="connsiteY14" fmla="*/ 10388 h 1407002"/>
              <a:gd name="connsiteX0" fmla="*/ 0 w 2920620"/>
              <a:gd name="connsiteY0" fmla="*/ 187809 h 1412509"/>
              <a:gd name="connsiteX1" fmla="*/ 300250 w 2920620"/>
              <a:gd name="connsiteY1" fmla="*/ 276520 h 1412509"/>
              <a:gd name="connsiteX2" fmla="*/ 545910 w 2920620"/>
              <a:gd name="connsiteY2" fmla="*/ 692777 h 1412509"/>
              <a:gd name="connsiteX3" fmla="*/ 880280 w 2920620"/>
              <a:gd name="connsiteY3" fmla="*/ 1156800 h 1412509"/>
              <a:gd name="connsiteX4" fmla="*/ 1044053 w 2920620"/>
              <a:gd name="connsiteY4" fmla="*/ 1279630 h 1412509"/>
              <a:gd name="connsiteX5" fmla="*/ 1147763 w 2920620"/>
              <a:gd name="connsiteY5" fmla="*/ 1290223 h 1412509"/>
              <a:gd name="connsiteX6" fmla="*/ 1336698 w 2920620"/>
              <a:gd name="connsiteY6" fmla="*/ 1309343 h 1412509"/>
              <a:gd name="connsiteX7" fmla="*/ 1452563 w 2920620"/>
              <a:gd name="connsiteY7" fmla="*/ 1337847 h 1412509"/>
              <a:gd name="connsiteX8" fmla="*/ 1581150 w 2920620"/>
              <a:gd name="connsiteY8" fmla="*/ 1375946 h 1412509"/>
              <a:gd name="connsiteX9" fmla="*/ 1773498 w 2920620"/>
              <a:gd name="connsiteY9" fmla="*/ 1401962 h 1412509"/>
              <a:gd name="connsiteX10" fmla="*/ 1926254 w 2920620"/>
              <a:gd name="connsiteY10" fmla="*/ 1189570 h 1412509"/>
              <a:gd name="connsiteX11" fmla="*/ 2094931 w 2920620"/>
              <a:gd name="connsiteY11" fmla="*/ 917965 h 1412509"/>
              <a:gd name="connsiteX12" fmla="*/ 2197289 w 2920620"/>
              <a:gd name="connsiteY12" fmla="*/ 733720 h 1412509"/>
              <a:gd name="connsiteX13" fmla="*/ 2490716 w 2920620"/>
              <a:gd name="connsiteY13" fmla="*/ 317463 h 1412509"/>
              <a:gd name="connsiteX14" fmla="*/ 2750023 w 2920620"/>
              <a:gd name="connsiteY14" fmla="*/ 37684 h 1412509"/>
              <a:gd name="connsiteX15" fmla="*/ 2920620 w 2920620"/>
              <a:gd name="connsiteY15" fmla="*/ 10388 h 1412509"/>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37847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452563 w 2920620"/>
              <a:gd name="connsiteY6" fmla="*/ 1380709 h 1419478"/>
              <a:gd name="connsiteX7" fmla="*/ 1624013 w 2920620"/>
              <a:gd name="connsiteY7" fmla="*/ 1399758 h 1419478"/>
              <a:gd name="connsiteX8" fmla="*/ 1773498 w 2920620"/>
              <a:gd name="connsiteY8" fmla="*/ 1401962 h 1419478"/>
              <a:gd name="connsiteX9" fmla="*/ 1926254 w 2920620"/>
              <a:gd name="connsiteY9" fmla="*/ 1189570 h 1419478"/>
              <a:gd name="connsiteX10" fmla="*/ 2094931 w 2920620"/>
              <a:gd name="connsiteY10" fmla="*/ 917965 h 1419478"/>
              <a:gd name="connsiteX11" fmla="*/ 2197289 w 2920620"/>
              <a:gd name="connsiteY11" fmla="*/ 733720 h 1419478"/>
              <a:gd name="connsiteX12" fmla="*/ 2490716 w 2920620"/>
              <a:gd name="connsiteY12" fmla="*/ 317463 h 1419478"/>
              <a:gd name="connsiteX13" fmla="*/ 2750023 w 2920620"/>
              <a:gd name="connsiteY13" fmla="*/ 37684 h 1419478"/>
              <a:gd name="connsiteX14" fmla="*/ 2920620 w 2920620"/>
              <a:gd name="connsiteY14" fmla="*/ 10388 h 1419478"/>
              <a:gd name="connsiteX0" fmla="*/ 0 w 2920620"/>
              <a:gd name="connsiteY0" fmla="*/ 187809 h 1435178"/>
              <a:gd name="connsiteX1" fmla="*/ 300250 w 2920620"/>
              <a:gd name="connsiteY1" fmla="*/ 276520 h 1435178"/>
              <a:gd name="connsiteX2" fmla="*/ 545910 w 2920620"/>
              <a:gd name="connsiteY2" fmla="*/ 692777 h 1435178"/>
              <a:gd name="connsiteX3" fmla="*/ 880280 w 2920620"/>
              <a:gd name="connsiteY3" fmla="*/ 1156800 h 1435178"/>
              <a:gd name="connsiteX4" fmla="*/ 1044053 w 2920620"/>
              <a:gd name="connsiteY4" fmla="*/ 1279630 h 1435178"/>
              <a:gd name="connsiteX5" fmla="*/ 1204913 w 2920620"/>
              <a:gd name="connsiteY5" fmla="*/ 1318798 h 1435178"/>
              <a:gd name="connsiteX6" fmla="*/ 1452563 w 2920620"/>
              <a:gd name="connsiteY6" fmla="*/ 1380709 h 1435178"/>
              <a:gd name="connsiteX7" fmla="*/ 1624013 w 2920620"/>
              <a:gd name="connsiteY7" fmla="*/ 1428333 h 1435178"/>
              <a:gd name="connsiteX8" fmla="*/ 1773498 w 2920620"/>
              <a:gd name="connsiteY8" fmla="*/ 1401962 h 1435178"/>
              <a:gd name="connsiteX9" fmla="*/ 1926254 w 2920620"/>
              <a:gd name="connsiteY9" fmla="*/ 1189570 h 1435178"/>
              <a:gd name="connsiteX10" fmla="*/ 2094931 w 2920620"/>
              <a:gd name="connsiteY10" fmla="*/ 917965 h 1435178"/>
              <a:gd name="connsiteX11" fmla="*/ 2197289 w 2920620"/>
              <a:gd name="connsiteY11" fmla="*/ 733720 h 1435178"/>
              <a:gd name="connsiteX12" fmla="*/ 2490716 w 2920620"/>
              <a:gd name="connsiteY12" fmla="*/ 317463 h 1435178"/>
              <a:gd name="connsiteX13" fmla="*/ 2750023 w 2920620"/>
              <a:gd name="connsiteY13" fmla="*/ 37684 h 1435178"/>
              <a:gd name="connsiteX14" fmla="*/ 2920620 w 2920620"/>
              <a:gd name="connsiteY14" fmla="*/ 10388 h 1435178"/>
              <a:gd name="connsiteX0" fmla="*/ 0 w 2920620"/>
              <a:gd name="connsiteY0" fmla="*/ 187809 h 1438879"/>
              <a:gd name="connsiteX1" fmla="*/ 300250 w 2920620"/>
              <a:gd name="connsiteY1" fmla="*/ 276520 h 1438879"/>
              <a:gd name="connsiteX2" fmla="*/ 545910 w 2920620"/>
              <a:gd name="connsiteY2" fmla="*/ 692777 h 1438879"/>
              <a:gd name="connsiteX3" fmla="*/ 880280 w 2920620"/>
              <a:gd name="connsiteY3" fmla="*/ 1156800 h 1438879"/>
              <a:gd name="connsiteX4" fmla="*/ 1044053 w 2920620"/>
              <a:gd name="connsiteY4" fmla="*/ 1279630 h 1438879"/>
              <a:gd name="connsiteX5" fmla="*/ 1204913 w 2920620"/>
              <a:gd name="connsiteY5" fmla="*/ 1318798 h 1438879"/>
              <a:gd name="connsiteX6" fmla="*/ 1452563 w 2920620"/>
              <a:gd name="connsiteY6" fmla="*/ 1380709 h 1438879"/>
              <a:gd name="connsiteX7" fmla="*/ 1624013 w 2920620"/>
              <a:gd name="connsiteY7" fmla="*/ 1428333 h 1438879"/>
              <a:gd name="connsiteX8" fmla="*/ 1816360 w 2920620"/>
              <a:gd name="connsiteY8" fmla="*/ 1411487 h 1438879"/>
              <a:gd name="connsiteX9" fmla="*/ 1926254 w 2920620"/>
              <a:gd name="connsiteY9" fmla="*/ 1189570 h 1438879"/>
              <a:gd name="connsiteX10" fmla="*/ 2094931 w 2920620"/>
              <a:gd name="connsiteY10" fmla="*/ 917965 h 1438879"/>
              <a:gd name="connsiteX11" fmla="*/ 2197289 w 2920620"/>
              <a:gd name="connsiteY11" fmla="*/ 733720 h 1438879"/>
              <a:gd name="connsiteX12" fmla="*/ 2490716 w 2920620"/>
              <a:gd name="connsiteY12" fmla="*/ 317463 h 1438879"/>
              <a:gd name="connsiteX13" fmla="*/ 2750023 w 2920620"/>
              <a:gd name="connsiteY13" fmla="*/ 37684 h 1438879"/>
              <a:gd name="connsiteX14" fmla="*/ 2920620 w 2920620"/>
              <a:gd name="connsiteY14" fmla="*/ 10388 h 1438879"/>
              <a:gd name="connsiteX0" fmla="*/ 0 w 2920620"/>
              <a:gd name="connsiteY0" fmla="*/ 187809 h 1441857"/>
              <a:gd name="connsiteX1" fmla="*/ 300250 w 2920620"/>
              <a:gd name="connsiteY1" fmla="*/ 276520 h 1441857"/>
              <a:gd name="connsiteX2" fmla="*/ 545910 w 2920620"/>
              <a:gd name="connsiteY2" fmla="*/ 692777 h 1441857"/>
              <a:gd name="connsiteX3" fmla="*/ 880280 w 2920620"/>
              <a:gd name="connsiteY3" fmla="*/ 1156800 h 1441857"/>
              <a:gd name="connsiteX4" fmla="*/ 1044053 w 2920620"/>
              <a:gd name="connsiteY4" fmla="*/ 1279630 h 1441857"/>
              <a:gd name="connsiteX5" fmla="*/ 1204913 w 2920620"/>
              <a:gd name="connsiteY5" fmla="*/ 1318798 h 1441857"/>
              <a:gd name="connsiteX6" fmla="*/ 1452563 w 2920620"/>
              <a:gd name="connsiteY6" fmla="*/ 1380709 h 1441857"/>
              <a:gd name="connsiteX7" fmla="*/ 1624013 w 2920620"/>
              <a:gd name="connsiteY7" fmla="*/ 1433096 h 1441857"/>
              <a:gd name="connsiteX8" fmla="*/ 1816360 w 2920620"/>
              <a:gd name="connsiteY8" fmla="*/ 1411487 h 1441857"/>
              <a:gd name="connsiteX9" fmla="*/ 1926254 w 2920620"/>
              <a:gd name="connsiteY9" fmla="*/ 1189570 h 1441857"/>
              <a:gd name="connsiteX10" fmla="*/ 2094931 w 2920620"/>
              <a:gd name="connsiteY10" fmla="*/ 917965 h 1441857"/>
              <a:gd name="connsiteX11" fmla="*/ 2197289 w 2920620"/>
              <a:gd name="connsiteY11" fmla="*/ 733720 h 1441857"/>
              <a:gd name="connsiteX12" fmla="*/ 2490716 w 2920620"/>
              <a:gd name="connsiteY12" fmla="*/ 317463 h 1441857"/>
              <a:gd name="connsiteX13" fmla="*/ 2750023 w 2920620"/>
              <a:gd name="connsiteY13" fmla="*/ 37684 h 1441857"/>
              <a:gd name="connsiteX14" fmla="*/ 2920620 w 2920620"/>
              <a:gd name="connsiteY14" fmla="*/ 10388 h 1441857"/>
              <a:gd name="connsiteX0" fmla="*/ 0 w 2920620"/>
              <a:gd name="connsiteY0" fmla="*/ 187809 h 1442367"/>
              <a:gd name="connsiteX1" fmla="*/ 300250 w 2920620"/>
              <a:gd name="connsiteY1" fmla="*/ 276520 h 1442367"/>
              <a:gd name="connsiteX2" fmla="*/ 545910 w 2920620"/>
              <a:gd name="connsiteY2" fmla="*/ 692777 h 1442367"/>
              <a:gd name="connsiteX3" fmla="*/ 880280 w 2920620"/>
              <a:gd name="connsiteY3" fmla="*/ 1156800 h 1442367"/>
              <a:gd name="connsiteX4" fmla="*/ 1044053 w 2920620"/>
              <a:gd name="connsiteY4" fmla="*/ 1279630 h 1442367"/>
              <a:gd name="connsiteX5" fmla="*/ 1204913 w 2920620"/>
              <a:gd name="connsiteY5" fmla="*/ 1318798 h 1442367"/>
              <a:gd name="connsiteX6" fmla="*/ 1452563 w 2920620"/>
              <a:gd name="connsiteY6" fmla="*/ 1380709 h 1442367"/>
              <a:gd name="connsiteX7" fmla="*/ 1624013 w 2920620"/>
              <a:gd name="connsiteY7" fmla="*/ 1433096 h 1442367"/>
              <a:gd name="connsiteX8" fmla="*/ 1816360 w 2920620"/>
              <a:gd name="connsiteY8" fmla="*/ 1411487 h 1442367"/>
              <a:gd name="connsiteX9" fmla="*/ 1973879 w 2920620"/>
              <a:gd name="connsiteY9" fmla="*/ 1180045 h 1442367"/>
              <a:gd name="connsiteX10" fmla="*/ 2094931 w 2920620"/>
              <a:gd name="connsiteY10" fmla="*/ 917965 h 1442367"/>
              <a:gd name="connsiteX11" fmla="*/ 2197289 w 2920620"/>
              <a:gd name="connsiteY11" fmla="*/ 733720 h 1442367"/>
              <a:gd name="connsiteX12" fmla="*/ 2490716 w 2920620"/>
              <a:gd name="connsiteY12" fmla="*/ 317463 h 1442367"/>
              <a:gd name="connsiteX13" fmla="*/ 2750023 w 2920620"/>
              <a:gd name="connsiteY13" fmla="*/ 37684 h 1442367"/>
              <a:gd name="connsiteX14" fmla="*/ 2920620 w 2920620"/>
              <a:gd name="connsiteY14" fmla="*/ 10388 h 144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20620" h="1442367">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89948" y="1252630"/>
                  <a:pt x="1044053" y="1279630"/>
                </a:cubicBezTo>
                <a:cubicBezTo>
                  <a:pt x="1098158" y="1306630"/>
                  <a:pt x="1136828" y="1301952"/>
                  <a:pt x="1204913" y="1318798"/>
                </a:cubicBezTo>
                <a:cubicBezTo>
                  <a:pt x="1272998" y="1335644"/>
                  <a:pt x="1382713" y="1367216"/>
                  <a:pt x="1452563" y="1380709"/>
                </a:cubicBezTo>
                <a:cubicBezTo>
                  <a:pt x="1522413" y="1394202"/>
                  <a:pt x="1570524" y="1422410"/>
                  <a:pt x="1624013" y="1433096"/>
                </a:cubicBezTo>
                <a:cubicBezTo>
                  <a:pt x="1677502" y="1443782"/>
                  <a:pt x="1758049" y="1453662"/>
                  <a:pt x="1816360" y="1411487"/>
                </a:cubicBezTo>
                <a:cubicBezTo>
                  <a:pt x="1874671" y="1369312"/>
                  <a:pt x="1927451" y="1262299"/>
                  <a:pt x="1973879" y="1180045"/>
                </a:cubicBezTo>
                <a:cubicBezTo>
                  <a:pt x="2020308" y="1097791"/>
                  <a:pt x="2057696" y="992352"/>
                  <a:pt x="2094931" y="917965"/>
                </a:cubicBezTo>
                <a:cubicBezTo>
                  <a:pt x="2132166" y="843578"/>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ln w="25400"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285425" y="4496200"/>
            <a:ext cx="2688100" cy="830997"/>
          </a:xfrm>
          <a:prstGeom prst="rect">
            <a:avLst/>
          </a:prstGeom>
          <a:noFill/>
        </p:spPr>
        <p:txBody>
          <a:bodyPr wrap="square" rtlCol="0">
            <a:spAutoFit/>
          </a:bodyPr>
          <a:lstStyle/>
          <a:p>
            <a:r>
              <a:rPr lang="en-US" sz="2400" dirty="0"/>
              <a:t>Buffer = 2 cells</a:t>
            </a:r>
          </a:p>
          <a:p>
            <a:r>
              <a:rPr lang="en-US" sz="2400" dirty="0"/>
              <a:t>Smooth drop = 5 ft</a:t>
            </a:r>
          </a:p>
        </p:txBody>
      </p:sp>
      <p:cxnSp>
        <p:nvCxnSpPr>
          <p:cNvPr id="11" name="Straight Connector 10">
            <a:extLst>
              <a:ext uri="{FF2B5EF4-FFF2-40B4-BE49-F238E27FC236}">
                <a16:creationId xmlns:a16="http://schemas.microsoft.com/office/drawing/2014/main" id="{93D0626C-8D05-445A-A7D5-575805BE284C}"/>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C6C0536-BCE4-4CD6-8A59-F6F30283B7BE}"/>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0C9C025-1837-45FB-91B1-97D975062361}"/>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4E2B723-E928-42E0-B227-DAC76BE3385E}"/>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4C7E844-1109-4CEE-82A3-DDCB30134F7F}"/>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070C649-EBF8-4566-8109-B997D366F653}"/>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792AF48-CB80-499A-8100-EAC583ACC4EB}"/>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F464016-C6A4-4A0D-9D77-EA6CB60145F8}"/>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C8CCC2E-1AC0-4F3B-945F-8FB457EA14D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8467A0F-D670-4273-A798-847BFB87F24F}"/>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B3D3DA7-F49B-446C-A20B-85527BDAAC20}"/>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F78E4F7-D8E5-49B9-94E7-B17F3FF62F6D}"/>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E1861F7-B783-4C42-982B-DD451E86C91F}"/>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2C97460-B2A8-47A0-8763-AA4FCEC3AC2E}"/>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6B4B512-1978-4F1E-A502-24AECDC9FE03}"/>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26C4B94-D98C-431D-85D7-7CCE3E6ADDA7}"/>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0" name="Freeform: Shape 69">
            <a:extLst>
              <a:ext uri="{FF2B5EF4-FFF2-40B4-BE49-F238E27FC236}">
                <a16:creationId xmlns:a16="http://schemas.microsoft.com/office/drawing/2014/main" id="{CEA3DC6C-7AF4-4A79-ADFD-2C51BE770BAD}"/>
              </a:ext>
            </a:extLst>
          </p:cNvPr>
          <p:cNvSpPr/>
          <p:nvPr/>
        </p:nvSpPr>
        <p:spPr>
          <a:xfrm>
            <a:off x="5000388" y="2213157"/>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7AB61742-3841-45AA-88F1-ECBD5E59F251}"/>
              </a:ext>
            </a:extLst>
          </p:cNvPr>
          <p:cNvCxnSpPr/>
          <p:nvPr/>
        </p:nvCxnSpPr>
        <p:spPr>
          <a:xfrm flipH="1">
            <a:off x="4928420" y="24262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DA5B812-1E54-4AB8-A088-418E915D7407}"/>
              </a:ext>
            </a:extLst>
          </p:cNvPr>
          <p:cNvCxnSpPr/>
          <p:nvPr/>
        </p:nvCxnSpPr>
        <p:spPr>
          <a:xfrm flipH="1">
            <a:off x="5177631" y="24998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CF27E23-A46E-436F-BF14-E026F523A918}"/>
              </a:ext>
            </a:extLst>
          </p:cNvPr>
          <p:cNvCxnSpPr/>
          <p:nvPr/>
        </p:nvCxnSpPr>
        <p:spPr>
          <a:xfrm flipH="1">
            <a:off x="5298522" y="269218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EDE1277-D394-4BE3-AE9D-8D01E04F83F8}"/>
              </a:ext>
            </a:extLst>
          </p:cNvPr>
          <p:cNvCxnSpPr/>
          <p:nvPr/>
        </p:nvCxnSpPr>
        <p:spPr>
          <a:xfrm flipH="1">
            <a:off x="5400470" y="288371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4CB1651D-3BD9-4191-9429-32345539BFBF}"/>
              </a:ext>
            </a:extLst>
          </p:cNvPr>
          <p:cNvCxnSpPr/>
          <p:nvPr/>
        </p:nvCxnSpPr>
        <p:spPr>
          <a:xfrm flipH="1">
            <a:off x="5518760" y="310209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DE537B6-C16A-45F5-B47D-78EDF60566F6}"/>
              </a:ext>
            </a:extLst>
          </p:cNvPr>
          <p:cNvCxnSpPr/>
          <p:nvPr/>
        </p:nvCxnSpPr>
        <p:spPr>
          <a:xfrm flipH="1">
            <a:off x="5673416" y="329275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0FAD88A-DAB7-4D9B-94DE-B2184AFE2898}"/>
              </a:ext>
            </a:extLst>
          </p:cNvPr>
          <p:cNvCxnSpPr>
            <a:cxnSpLocks/>
          </p:cNvCxnSpPr>
          <p:nvPr/>
        </p:nvCxnSpPr>
        <p:spPr>
          <a:xfrm flipH="1">
            <a:off x="5815616" y="34561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C4369E8-8FD4-4B73-B897-5A028E098859}"/>
              </a:ext>
            </a:extLst>
          </p:cNvPr>
          <p:cNvCxnSpPr>
            <a:cxnSpLocks/>
          </p:cNvCxnSpPr>
          <p:nvPr/>
        </p:nvCxnSpPr>
        <p:spPr>
          <a:xfrm>
            <a:off x="7766810" y="22701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B8A311F-21D5-4093-AF4B-D583AD5DEB8A}"/>
              </a:ext>
            </a:extLst>
          </p:cNvPr>
          <p:cNvCxnSpPr>
            <a:cxnSpLocks/>
          </p:cNvCxnSpPr>
          <p:nvPr/>
        </p:nvCxnSpPr>
        <p:spPr>
          <a:xfrm>
            <a:off x="7124698" y="3117295"/>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5228197-D915-4BFF-AAB0-BE63F5DB72ED}"/>
              </a:ext>
            </a:extLst>
          </p:cNvPr>
          <p:cNvCxnSpPr>
            <a:cxnSpLocks/>
          </p:cNvCxnSpPr>
          <p:nvPr/>
        </p:nvCxnSpPr>
        <p:spPr>
          <a:xfrm>
            <a:off x="7245832" y="291311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3A3A401-DEF0-4C57-9646-7960D523DA9E}"/>
              </a:ext>
            </a:extLst>
          </p:cNvPr>
          <p:cNvCxnSpPr>
            <a:cxnSpLocks/>
          </p:cNvCxnSpPr>
          <p:nvPr/>
        </p:nvCxnSpPr>
        <p:spPr>
          <a:xfrm>
            <a:off x="7412563" y="269666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0D95026-6DB7-4827-9C05-EE8AC47417E2}"/>
              </a:ext>
            </a:extLst>
          </p:cNvPr>
          <p:cNvCxnSpPr>
            <a:cxnSpLocks/>
          </p:cNvCxnSpPr>
          <p:nvPr/>
        </p:nvCxnSpPr>
        <p:spPr>
          <a:xfrm>
            <a:off x="7580364" y="2434770"/>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99427B4-4EF8-45A6-9617-0FCB69F6BB1F}"/>
              </a:ext>
            </a:extLst>
          </p:cNvPr>
          <p:cNvCxnSpPr>
            <a:cxnSpLocks/>
          </p:cNvCxnSpPr>
          <p:nvPr/>
        </p:nvCxnSpPr>
        <p:spPr>
          <a:xfrm>
            <a:off x="7750163" y="3129101"/>
            <a:ext cx="0" cy="486060"/>
          </a:xfrm>
          <a:prstGeom prst="line">
            <a:avLst/>
          </a:prstGeom>
          <a:ln w="15875">
            <a:solidFill>
              <a:srgbClr val="FFC000"/>
            </a:solidFill>
          </a:ln>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61B16FE7-8315-4A27-8912-ABC784E24857}"/>
              </a:ext>
            </a:extLst>
          </p:cNvPr>
          <p:cNvCxnSpPr>
            <a:cxnSpLocks/>
          </p:cNvCxnSpPr>
          <p:nvPr/>
        </p:nvCxnSpPr>
        <p:spPr>
          <a:xfrm flipH="1">
            <a:off x="7664579" y="3132439"/>
            <a:ext cx="164947" cy="0"/>
          </a:xfrm>
          <a:prstGeom prst="line">
            <a:avLst/>
          </a:prstGeom>
          <a:ln w="15875">
            <a:solidFill>
              <a:srgbClr val="FFC000"/>
            </a:solidFill>
          </a:ln>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EAAE26CE-49C3-4950-820A-8102194203C6}"/>
              </a:ext>
            </a:extLst>
          </p:cNvPr>
          <p:cNvCxnSpPr>
            <a:cxnSpLocks/>
          </p:cNvCxnSpPr>
          <p:nvPr/>
        </p:nvCxnSpPr>
        <p:spPr>
          <a:xfrm flipH="1">
            <a:off x="7662385" y="3615161"/>
            <a:ext cx="164947" cy="0"/>
          </a:xfrm>
          <a:prstGeom prst="line">
            <a:avLst/>
          </a:prstGeom>
          <a:ln w="15875">
            <a:solidFill>
              <a:srgbClr val="FFC000"/>
            </a:solidFill>
          </a:ln>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E32BA3AF-96B6-45A8-A700-F146E99BCC40}"/>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spTree>
    <p:extLst>
      <p:ext uri="{BB962C8B-B14F-4D97-AF65-F5344CB8AC3E}">
        <p14:creationId xmlns:p14="http://schemas.microsoft.com/office/powerpoint/2010/main" val="13079413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4825" y="177196"/>
            <a:ext cx="9144000" cy="858128"/>
          </a:xfrm>
        </p:spPr>
        <p:txBody>
          <a:bodyPr>
            <a:normAutofit fontScale="90000"/>
          </a:bodyPr>
          <a:lstStyle/>
          <a:p>
            <a:r>
              <a:rPr lang="en-US" sz="4000" dirty="0"/>
              <a:t>Burning Streams with a Sharp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xfrm>
            <a:off x="7011545" y="6492875"/>
            <a:ext cx="2133600" cy="365125"/>
          </a:xfrm>
          <a:prstGeom prst="rect">
            <a:avLst/>
          </a:prstGeom>
        </p:spPr>
        <p:txBody>
          <a:bodyPr>
            <a:normAutofit/>
          </a:bodyPr>
          <a:lstStyle/>
          <a:p>
            <a:fld id="{10376EC9-4C9F-4F00-ABC5-3F2ADCD2C81E}" type="slidenum">
              <a:rPr lang="en-US" smtClean="0"/>
              <a:pPr/>
              <a:t>35</a:t>
            </a:fld>
            <a:endParaRPr lang="en-US"/>
          </a:p>
        </p:txBody>
      </p:sp>
      <p:sp>
        <p:nvSpPr>
          <p:cNvPr id="4" name="Oval 3">
            <a:extLst>
              <a:ext uri="{FF2B5EF4-FFF2-40B4-BE49-F238E27FC236}">
                <a16:creationId xmlns:a16="http://schemas.microsoft.com/office/drawing/2014/main" id="{89CF25F9-7078-4E7E-A4D9-E6B5BE796BC3}"/>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67BAE02-615A-470A-9FA2-5F8B85569410}"/>
              </a:ext>
            </a:extLst>
          </p:cNvPr>
          <p:cNvSpPr/>
          <p:nvPr/>
        </p:nvSpPr>
        <p:spPr>
          <a:xfrm>
            <a:off x="6606854"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AC9BCF25-2D7B-4BD9-97BA-6DB70061C886}"/>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402775" y="4452471"/>
            <a:ext cx="2688100" cy="461665"/>
          </a:xfrm>
          <a:prstGeom prst="rect">
            <a:avLst/>
          </a:prstGeom>
          <a:noFill/>
        </p:spPr>
        <p:txBody>
          <a:bodyPr wrap="square" rtlCol="0">
            <a:spAutoFit/>
          </a:bodyPr>
          <a:lstStyle/>
          <a:p>
            <a:r>
              <a:rPr lang="en-US" sz="2400" dirty="0"/>
              <a:t>Sharp drop = 5 ft</a:t>
            </a:r>
          </a:p>
        </p:txBody>
      </p:sp>
      <p:cxnSp>
        <p:nvCxnSpPr>
          <p:cNvPr id="11" name="Straight Connector 10">
            <a:extLst>
              <a:ext uri="{FF2B5EF4-FFF2-40B4-BE49-F238E27FC236}">
                <a16:creationId xmlns:a16="http://schemas.microsoft.com/office/drawing/2014/main" id="{93D0626C-8D05-445A-A7D5-575805BE284C}"/>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C6C0536-BCE4-4CD6-8A59-F6F30283B7BE}"/>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0C9C025-1837-45FB-91B1-97D975062361}"/>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4E2B723-E928-42E0-B227-DAC76BE3385E}"/>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4C7E844-1109-4CEE-82A3-DDCB30134F7F}"/>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070C649-EBF8-4566-8109-B997D366F653}"/>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792AF48-CB80-499A-8100-EAC583ACC4EB}"/>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F464016-C6A4-4A0D-9D77-EA6CB60145F8}"/>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C8CCC2E-1AC0-4F3B-945F-8FB457EA14D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8467A0F-D670-4273-A798-847BFB87F24F}"/>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B3D3DA7-F49B-446C-A20B-85527BDAAC20}"/>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F78E4F7-D8E5-49B9-94E7-B17F3FF62F6D}"/>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E1861F7-B783-4C42-982B-DD451E86C91F}"/>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2C97460-B2A8-47A0-8763-AA4FCEC3AC2E}"/>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6B4B512-1978-4F1E-A502-24AECDC9FE03}"/>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26C4B94-D98C-431D-85D7-7CCE3E6ADDA7}"/>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0" name="Freeform: Shape 69">
            <a:extLst>
              <a:ext uri="{FF2B5EF4-FFF2-40B4-BE49-F238E27FC236}">
                <a16:creationId xmlns:a16="http://schemas.microsoft.com/office/drawing/2014/main" id="{CEA3DC6C-7AF4-4A79-ADFD-2C51BE770BAD}"/>
              </a:ext>
            </a:extLst>
          </p:cNvPr>
          <p:cNvSpPr/>
          <p:nvPr/>
        </p:nvSpPr>
        <p:spPr>
          <a:xfrm>
            <a:off x="5000388" y="2213157"/>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7AB61742-3841-45AA-88F1-ECBD5E59F251}"/>
              </a:ext>
            </a:extLst>
          </p:cNvPr>
          <p:cNvCxnSpPr/>
          <p:nvPr/>
        </p:nvCxnSpPr>
        <p:spPr>
          <a:xfrm flipH="1">
            <a:off x="4928420" y="24262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DA5B812-1E54-4AB8-A088-418E915D7407}"/>
              </a:ext>
            </a:extLst>
          </p:cNvPr>
          <p:cNvCxnSpPr/>
          <p:nvPr/>
        </p:nvCxnSpPr>
        <p:spPr>
          <a:xfrm flipH="1">
            <a:off x="5177631" y="24998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CF27E23-A46E-436F-BF14-E026F523A918}"/>
              </a:ext>
            </a:extLst>
          </p:cNvPr>
          <p:cNvCxnSpPr/>
          <p:nvPr/>
        </p:nvCxnSpPr>
        <p:spPr>
          <a:xfrm flipH="1">
            <a:off x="5298522" y="269218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EDE1277-D394-4BE3-AE9D-8D01E04F83F8}"/>
              </a:ext>
            </a:extLst>
          </p:cNvPr>
          <p:cNvCxnSpPr/>
          <p:nvPr/>
        </p:nvCxnSpPr>
        <p:spPr>
          <a:xfrm flipH="1">
            <a:off x="5400470" y="288371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4CB1651D-3BD9-4191-9429-32345539BFBF}"/>
              </a:ext>
            </a:extLst>
          </p:cNvPr>
          <p:cNvCxnSpPr/>
          <p:nvPr/>
        </p:nvCxnSpPr>
        <p:spPr>
          <a:xfrm flipH="1">
            <a:off x="5518760" y="310209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DE537B6-C16A-45F5-B47D-78EDF60566F6}"/>
              </a:ext>
            </a:extLst>
          </p:cNvPr>
          <p:cNvCxnSpPr/>
          <p:nvPr/>
        </p:nvCxnSpPr>
        <p:spPr>
          <a:xfrm flipH="1">
            <a:off x="5673416" y="329275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0FAD88A-DAB7-4D9B-94DE-B2184AFE2898}"/>
              </a:ext>
            </a:extLst>
          </p:cNvPr>
          <p:cNvCxnSpPr>
            <a:cxnSpLocks/>
          </p:cNvCxnSpPr>
          <p:nvPr/>
        </p:nvCxnSpPr>
        <p:spPr>
          <a:xfrm flipH="1">
            <a:off x="5815616" y="34561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C4369E8-8FD4-4B73-B897-5A028E098859}"/>
              </a:ext>
            </a:extLst>
          </p:cNvPr>
          <p:cNvCxnSpPr>
            <a:cxnSpLocks/>
          </p:cNvCxnSpPr>
          <p:nvPr/>
        </p:nvCxnSpPr>
        <p:spPr>
          <a:xfrm>
            <a:off x="7766810" y="22701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B8A311F-21D5-4093-AF4B-D583AD5DEB8A}"/>
              </a:ext>
            </a:extLst>
          </p:cNvPr>
          <p:cNvCxnSpPr>
            <a:cxnSpLocks/>
          </p:cNvCxnSpPr>
          <p:nvPr/>
        </p:nvCxnSpPr>
        <p:spPr>
          <a:xfrm>
            <a:off x="7124698" y="3117295"/>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5228197-D915-4BFF-AAB0-BE63F5DB72ED}"/>
              </a:ext>
            </a:extLst>
          </p:cNvPr>
          <p:cNvCxnSpPr>
            <a:cxnSpLocks/>
          </p:cNvCxnSpPr>
          <p:nvPr/>
        </p:nvCxnSpPr>
        <p:spPr>
          <a:xfrm>
            <a:off x="7245832" y="291311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3A3A401-DEF0-4C57-9646-7960D523DA9E}"/>
              </a:ext>
            </a:extLst>
          </p:cNvPr>
          <p:cNvCxnSpPr>
            <a:cxnSpLocks/>
          </p:cNvCxnSpPr>
          <p:nvPr/>
        </p:nvCxnSpPr>
        <p:spPr>
          <a:xfrm>
            <a:off x="7412563" y="269666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0D95026-6DB7-4827-9C05-EE8AC47417E2}"/>
              </a:ext>
            </a:extLst>
          </p:cNvPr>
          <p:cNvCxnSpPr>
            <a:cxnSpLocks/>
          </p:cNvCxnSpPr>
          <p:nvPr/>
        </p:nvCxnSpPr>
        <p:spPr>
          <a:xfrm>
            <a:off x="7580364" y="2434770"/>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99427B4-4EF8-45A6-9617-0FCB69F6BB1F}"/>
              </a:ext>
            </a:extLst>
          </p:cNvPr>
          <p:cNvCxnSpPr>
            <a:cxnSpLocks/>
          </p:cNvCxnSpPr>
          <p:nvPr/>
        </p:nvCxnSpPr>
        <p:spPr>
          <a:xfrm>
            <a:off x="7750163" y="3129101"/>
            <a:ext cx="0" cy="486060"/>
          </a:xfrm>
          <a:prstGeom prst="line">
            <a:avLst/>
          </a:prstGeom>
          <a:ln w="15875">
            <a:solidFill>
              <a:srgbClr val="FFC000"/>
            </a:solidFill>
          </a:ln>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61B16FE7-8315-4A27-8912-ABC784E24857}"/>
              </a:ext>
            </a:extLst>
          </p:cNvPr>
          <p:cNvCxnSpPr>
            <a:cxnSpLocks/>
          </p:cNvCxnSpPr>
          <p:nvPr/>
        </p:nvCxnSpPr>
        <p:spPr>
          <a:xfrm flipH="1">
            <a:off x="7664579" y="3132439"/>
            <a:ext cx="164947" cy="0"/>
          </a:xfrm>
          <a:prstGeom prst="line">
            <a:avLst/>
          </a:prstGeom>
          <a:ln w="15875">
            <a:solidFill>
              <a:srgbClr val="FFC000"/>
            </a:solidFill>
          </a:ln>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EAAE26CE-49C3-4950-820A-8102194203C6}"/>
              </a:ext>
            </a:extLst>
          </p:cNvPr>
          <p:cNvCxnSpPr>
            <a:cxnSpLocks/>
          </p:cNvCxnSpPr>
          <p:nvPr/>
        </p:nvCxnSpPr>
        <p:spPr>
          <a:xfrm flipH="1">
            <a:off x="7662385" y="3615161"/>
            <a:ext cx="164947" cy="0"/>
          </a:xfrm>
          <a:prstGeom prst="line">
            <a:avLst/>
          </a:prstGeom>
          <a:ln w="15875">
            <a:solidFill>
              <a:srgbClr val="FFC000"/>
            </a:solidFill>
          </a:ln>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E32BA3AF-96B6-45A8-A700-F146E99BCC40}"/>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cxnSp>
        <p:nvCxnSpPr>
          <p:cNvPr id="80" name="Straight Connector 79">
            <a:extLst>
              <a:ext uri="{FF2B5EF4-FFF2-40B4-BE49-F238E27FC236}">
                <a16:creationId xmlns:a16="http://schemas.microsoft.com/office/drawing/2014/main" id="{E66578EE-EF1A-4375-BDB9-54B28E09D177}"/>
              </a:ext>
            </a:extLst>
          </p:cNvPr>
          <p:cNvCxnSpPr>
            <a:cxnSpLocks/>
          </p:cNvCxnSpPr>
          <p:nvPr/>
        </p:nvCxnSpPr>
        <p:spPr>
          <a:xfrm>
            <a:off x="6154591"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3A9BEE17-89B4-41F6-BA6D-E6EF697D01E2}"/>
              </a:ext>
            </a:extLst>
          </p:cNvPr>
          <p:cNvCxnSpPr/>
          <p:nvPr/>
        </p:nvCxnSpPr>
        <p:spPr>
          <a:xfrm flipH="1">
            <a:off x="6927349"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1BB20838-6EC2-4C07-900D-CD33A904B40B}"/>
              </a:ext>
            </a:extLst>
          </p:cNvPr>
          <p:cNvCxnSpPr>
            <a:cxnSpLocks/>
          </p:cNvCxnSpPr>
          <p:nvPr/>
        </p:nvCxnSpPr>
        <p:spPr>
          <a:xfrm>
            <a:off x="6371653"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D6196C9B-69B7-4547-A4A8-F19D12EFD057}"/>
              </a:ext>
            </a:extLst>
          </p:cNvPr>
          <p:cNvCxnSpPr>
            <a:cxnSpLocks/>
          </p:cNvCxnSpPr>
          <p:nvPr/>
        </p:nvCxnSpPr>
        <p:spPr>
          <a:xfrm>
            <a:off x="6592561" y="3225057"/>
            <a:ext cx="13550" cy="459947"/>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ECEA5A3-7E4E-4810-A16E-C4288E4D971D}"/>
              </a:ext>
            </a:extLst>
          </p:cNvPr>
          <p:cNvCxnSpPr>
            <a:cxnSpLocks/>
          </p:cNvCxnSpPr>
          <p:nvPr/>
        </p:nvCxnSpPr>
        <p:spPr>
          <a:xfrm>
            <a:off x="6786548" y="3192116"/>
            <a:ext cx="13550" cy="459947"/>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E896FABE-2B10-4F77-AD00-05213CA23D1E}"/>
              </a:ext>
            </a:extLst>
          </p:cNvPr>
          <p:cNvCxnSpPr>
            <a:cxnSpLocks/>
          </p:cNvCxnSpPr>
          <p:nvPr/>
        </p:nvCxnSpPr>
        <p:spPr>
          <a:xfrm flipV="1">
            <a:off x="6658300" y="3681975"/>
            <a:ext cx="191377" cy="3029"/>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67854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8600" y="267355"/>
            <a:ext cx="9144000" cy="858128"/>
          </a:xfrm>
        </p:spPr>
        <p:txBody>
          <a:bodyPr>
            <a:normAutofit fontScale="90000"/>
          </a:bodyPr>
          <a:lstStyle/>
          <a:p>
            <a:r>
              <a:rPr lang="en-US" sz="4000" dirty="0"/>
              <a:t>Burning Streams with a Smooth and Sharp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36</a:t>
            </a:fld>
            <a:endParaRPr lang="en-US"/>
          </a:p>
        </p:txBody>
      </p:sp>
      <p:sp>
        <p:nvSpPr>
          <p:cNvPr id="27" name="Freeform: Shape 26">
            <a:extLst>
              <a:ext uri="{FF2B5EF4-FFF2-40B4-BE49-F238E27FC236}">
                <a16:creationId xmlns:a16="http://schemas.microsoft.com/office/drawing/2014/main" id="{27C81AF1-67C6-43E0-B1A9-D08CA129E487}"/>
              </a:ext>
            </a:extLst>
          </p:cNvPr>
          <p:cNvSpPr/>
          <p:nvPr/>
        </p:nvSpPr>
        <p:spPr>
          <a:xfrm>
            <a:off x="5005316" y="2217958"/>
            <a:ext cx="2920620" cy="1535188"/>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83391 w 2920620"/>
              <a:gd name="connsiteY7" fmla="*/ 965732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97679 w 2920620"/>
              <a:gd name="connsiteY7" fmla="*/ 1165757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5481"/>
              <a:gd name="connsiteX1" fmla="*/ 300250 w 2920620"/>
              <a:gd name="connsiteY1" fmla="*/ 276520 h 1285481"/>
              <a:gd name="connsiteX2" fmla="*/ 545910 w 2920620"/>
              <a:gd name="connsiteY2" fmla="*/ 692777 h 1285481"/>
              <a:gd name="connsiteX3" fmla="*/ 880280 w 2920620"/>
              <a:gd name="connsiteY3" fmla="*/ 1156800 h 1285481"/>
              <a:gd name="connsiteX4" fmla="*/ 1044053 w 2920620"/>
              <a:gd name="connsiteY4" fmla="*/ 1279630 h 1285481"/>
              <a:gd name="connsiteX5" fmla="*/ 1341461 w 2920620"/>
              <a:gd name="connsiteY5" fmla="*/ 1261718 h 1285481"/>
              <a:gd name="connsiteX6" fmla="*/ 1582998 w 2920620"/>
              <a:gd name="connsiteY6" fmla="*/ 1225750 h 1285481"/>
              <a:gd name="connsiteX7" fmla="*/ 1897679 w 2920620"/>
              <a:gd name="connsiteY7" fmla="*/ 1165757 h 1285481"/>
              <a:gd name="connsiteX8" fmla="*/ 2094931 w 2920620"/>
              <a:gd name="connsiteY8" fmla="*/ 917965 h 1285481"/>
              <a:gd name="connsiteX9" fmla="*/ 2197289 w 2920620"/>
              <a:gd name="connsiteY9" fmla="*/ 733720 h 1285481"/>
              <a:gd name="connsiteX10" fmla="*/ 2490716 w 2920620"/>
              <a:gd name="connsiteY10" fmla="*/ 317463 h 1285481"/>
              <a:gd name="connsiteX11" fmla="*/ 2750023 w 2920620"/>
              <a:gd name="connsiteY11" fmla="*/ 37684 h 1285481"/>
              <a:gd name="connsiteX12" fmla="*/ 2920620 w 2920620"/>
              <a:gd name="connsiteY12" fmla="*/ 10388 h 1285481"/>
              <a:gd name="connsiteX0" fmla="*/ 0 w 2920620"/>
              <a:gd name="connsiteY0" fmla="*/ 187809 h 1294398"/>
              <a:gd name="connsiteX1" fmla="*/ 300250 w 2920620"/>
              <a:gd name="connsiteY1" fmla="*/ 276520 h 1294398"/>
              <a:gd name="connsiteX2" fmla="*/ 545910 w 2920620"/>
              <a:gd name="connsiteY2" fmla="*/ 692777 h 1294398"/>
              <a:gd name="connsiteX3" fmla="*/ 880280 w 2920620"/>
              <a:gd name="connsiteY3" fmla="*/ 1156800 h 1294398"/>
              <a:gd name="connsiteX4" fmla="*/ 1044053 w 2920620"/>
              <a:gd name="connsiteY4" fmla="*/ 1279630 h 1294398"/>
              <a:gd name="connsiteX5" fmla="*/ 1147763 w 2920620"/>
              <a:gd name="connsiteY5" fmla="*/ 1290223 h 1294398"/>
              <a:gd name="connsiteX6" fmla="*/ 1341461 w 2920620"/>
              <a:gd name="connsiteY6" fmla="*/ 1261718 h 1294398"/>
              <a:gd name="connsiteX7" fmla="*/ 1582998 w 2920620"/>
              <a:gd name="connsiteY7" fmla="*/ 1225750 h 1294398"/>
              <a:gd name="connsiteX8" fmla="*/ 1897679 w 2920620"/>
              <a:gd name="connsiteY8" fmla="*/ 1165757 h 1294398"/>
              <a:gd name="connsiteX9" fmla="*/ 2094931 w 2920620"/>
              <a:gd name="connsiteY9" fmla="*/ 917965 h 1294398"/>
              <a:gd name="connsiteX10" fmla="*/ 2197289 w 2920620"/>
              <a:gd name="connsiteY10" fmla="*/ 733720 h 1294398"/>
              <a:gd name="connsiteX11" fmla="*/ 2490716 w 2920620"/>
              <a:gd name="connsiteY11" fmla="*/ 317463 h 1294398"/>
              <a:gd name="connsiteX12" fmla="*/ 2750023 w 2920620"/>
              <a:gd name="connsiteY12" fmla="*/ 37684 h 1294398"/>
              <a:gd name="connsiteX13" fmla="*/ 2920620 w 2920620"/>
              <a:gd name="connsiteY13" fmla="*/ 10388 h 1294398"/>
              <a:gd name="connsiteX0" fmla="*/ 0 w 2920620"/>
              <a:gd name="connsiteY0" fmla="*/ 187809 h 1311510"/>
              <a:gd name="connsiteX1" fmla="*/ 300250 w 2920620"/>
              <a:gd name="connsiteY1" fmla="*/ 276520 h 1311510"/>
              <a:gd name="connsiteX2" fmla="*/ 545910 w 2920620"/>
              <a:gd name="connsiteY2" fmla="*/ 692777 h 1311510"/>
              <a:gd name="connsiteX3" fmla="*/ 880280 w 2920620"/>
              <a:gd name="connsiteY3" fmla="*/ 1156800 h 1311510"/>
              <a:gd name="connsiteX4" fmla="*/ 1044053 w 2920620"/>
              <a:gd name="connsiteY4" fmla="*/ 1279630 h 1311510"/>
              <a:gd name="connsiteX5" fmla="*/ 1147763 w 2920620"/>
              <a:gd name="connsiteY5" fmla="*/ 1290223 h 1311510"/>
              <a:gd name="connsiteX6" fmla="*/ 1336698 w 2920620"/>
              <a:gd name="connsiteY6" fmla="*/ 1309343 h 1311510"/>
              <a:gd name="connsiteX7" fmla="*/ 1582998 w 2920620"/>
              <a:gd name="connsiteY7" fmla="*/ 1225750 h 1311510"/>
              <a:gd name="connsiteX8" fmla="*/ 1897679 w 2920620"/>
              <a:gd name="connsiteY8" fmla="*/ 1165757 h 1311510"/>
              <a:gd name="connsiteX9" fmla="*/ 2094931 w 2920620"/>
              <a:gd name="connsiteY9" fmla="*/ 917965 h 1311510"/>
              <a:gd name="connsiteX10" fmla="*/ 2197289 w 2920620"/>
              <a:gd name="connsiteY10" fmla="*/ 733720 h 1311510"/>
              <a:gd name="connsiteX11" fmla="*/ 2490716 w 2920620"/>
              <a:gd name="connsiteY11" fmla="*/ 317463 h 1311510"/>
              <a:gd name="connsiteX12" fmla="*/ 2750023 w 2920620"/>
              <a:gd name="connsiteY12" fmla="*/ 37684 h 1311510"/>
              <a:gd name="connsiteX13" fmla="*/ 2920620 w 2920620"/>
              <a:gd name="connsiteY13" fmla="*/ 10388 h 1311510"/>
              <a:gd name="connsiteX0" fmla="*/ 0 w 2920620"/>
              <a:gd name="connsiteY0" fmla="*/ 187809 h 1309486"/>
              <a:gd name="connsiteX1" fmla="*/ 300250 w 2920620"/>
              <a:gd name="connsiteY1" fmla="*/ 276520 h 1309486"/>
              <a:gd name="connsiteX2" fmla="*/ 545910 w 2920620"/>
              <a:gd name="connsiteY2" fmla="*/ 692777 h 1309486"/>
              <a:gd name="connsiteX3" fmla="*/ 880280 w 2920620"/>
              <a:gd name="connsiteY3" fmla="*/ 1156800 h 1309486"/>
              <a:gd name="connsiteX4" fmla="*/ 1044053 w 2920620"/>
              <a:gd name="connsiteY4" fmla="*/ 1279630 h 1309486"/>
              <a:gd name="connsiteX5" fmla="*/ 1147763 w 2920620"/>
              <a:gd name="connsiteY5" fmla="*/ 1290223 h 1309486"/>
              <a:gd name="connsiteX6" fmla="*/ 1336698 w 2920620"/>
              <a:gd name="connsiteY6" fmla="*/ 1309343 h 1309486"/>
              <a:gd name="connsiteX7" fmla="*/ 1582998 w 2920620"/>
              <a:gd name="connsiteY7" fmla="*/ 1225750 h 1309486"/>
              <a:gd name="connsiteX8" fmla="*/ 1897679 w 2920620"/>
              <a:gd name="connsiteY8" fmla="*/ 1165757 h 1309486"/>
              <a:gd name="connsiteX9" fmla="*/ 2094931 w 2920620"/>
              <a:gd name="connsiteY9" fmla="*/ 917965 h 1309486"/>
              <a:gd name="connsiteX10" fmla="*/ 2197289 w 2920620"/>
              <a:gd name="connsiteY10" fmla="*/ 733720 h 1309486"/>
              <a:gd name="connsiteX11" fmla="*/ 2490716 w 2920620"/>
              <a:gd name="connsiteY11" fmla="*/ 317463 h 1309486"/>
              <a:gd name="connsiteX12" fmla="*/ 2750023 w 2920620"/>
              <a:gd name="connsiteY12" fmla="*/ 37684 h 1309486"/>
              <a:gd name="connsiteX13" fmla="*/ 2920620 w 2920620"/>
              <a:gd name="connsiteY13" fmla="*/ 10388 h 1309486"/>
              <a:gd name="connsiteX0" fmla="*/ 0 w 2920620"/>
              <a:gd name="connsiteY0" fmla="*/ 187809 h 1378109"/>
              <a:gd name="connsiteX1" fmla="*/ 300250 w 2920620"/>
              <a:gd name="connsiteY1" fmla="*/ 276520 h 1378109"/>
              <a:gd name="connsiteX2" fmla="*/ 545910 w 2920620"/>
              <a:gd name="connsiteY2" fmla="*/ 692777 h 1378109"/>
              <a:gd name="connsiteX3" fmla="*/ 880280 w 2920620"/>
              <a:gd name="connsiteY3" fmla="*/ 1156800 h 1378109"/>
              <a:gd name="connsiteX4" fmla="*/ 1044053 w 2920620"/>
              <a:gd name="connsiteY4" fmla="*/ 1279630 h 1378109"/>
              <a:gd name="connsiteX5" fmla="*/ 1147763 w 2920620"/>
              <a:gd name="connsiteY5" fmla="*/ 1290223 h 1378109"/>
              <a:gd name="connsiteX6" fmla="*/ 1336698 w 2920620"/>
              <a:gd name="connsiteY6" fmla="*/ 1309343 h 1378109"/>
              <a:gd name="connsiteX7" fmla="*/ 1621098 w 2920620"/>
              <a:gd name="connsiteY7" fmla="*/ 1373387 h 1378109"/>
              <a:gd name="connsiteX8" fmla="*/ 1897679 w 2920620"/>
              <a:gd name="connsiteY8" fmla="*/ 1165757 h 1378109"/>
              <a:gd name="connsiteX9" fmla="*/ 2094931 w 2920620"/>
              <a:gd name="connsiteY9" fmla="*/ 917965 h 1378109"/>
              <a:gd name="connsiteX10" fmla="*/ 2197289 w 2920620"/>
              <a:gd name="connsiteY10" fmla="*/ 733720 h 1378109"/>
              <a:gd name="connsiteX11" fmla="*/ 2490716 w 2920620"/>
              <a:gd name="connsiteY11" fmla="*/ 317463 h 1378109"/>
              <a:gd name="connsiteX12" fmla="*/ 2750023 w 2920620"/>
              <a:gd name="connsiteY12" fmla="*/ 37684 h 1378109"/>
              <a:gd name="connsiteX13" fmla="*/ 2920620 w 2920620"/>
              <a:gd name="connsiteY13" fmla="*/ 10388 h 1378109"/>
              <a:gd name="connsiteX0" fmla="*/ 0 w 2920620"/>
              <a:gd name="connsiteY0" fmla="*/ 187809 h 1373834"/>
              <a:gd name="connsiteX1" fmla="*/ 300250 w 2920620"/>
              <a:gd name="connsiteY1" fmla="*/ 276520 h 1373834"/>
              <a:gd name="connsiteX2" fmla="*/ 545910 w 2920620"/>
              <a:gd name="connsiteY2" fmla="*/ 692777 h 1373834"/>
              <a:gd name="connsiteX3" fmla="*/ 880280 w 2920620"/>
              <a:gd name="connsiteY3" fmla="*/ 1156800 h 1373834"/>
              <a:gd name="connsiteX4" fmla="*/ 1044053 w 2920620"/>
              <a:gd name="connsiteY4" fmla="*/ 1279630 h 1373834"/>
              <a:gd name="connsiteX5" fmla="*/ 1147763 w 2920620"/>
              <a:gd name="connsiteY5" fmla="*/ 1290223 h 1373834"/>
              <a:gd name="connsiteX6" fmla="*/ 1336698 w 2920620"/>
              <a:gd name="connsiteY6" fmla="*/ 1309343 h 1373834"/>
              <a:gd name="connsiteX7" fmla="*/ 1621098 w 2920620"/>
              <a:gd name="connsiteY7" fmla="*/ 1373387 h 1373834"/>
              <a:gd name="connsiteX8" fmla="*/ 1897679 w 2920620"/>
              <a:gd name="connsiteY8" fmla="*/ 1165757 h 1373834"/>
              <a:gd name="connsiteX9" fmla="*/ 2094931 w 2920620"/>
              <a:gd name="connsiteY9" fmla="*/ 917965 h 1373834"/>
              <a:gd name="connsiteX10" fmla="*/ 2197289 w 2920620"/>
              <a:gd name="connsiteY10" fmla="*/ 733720 h 1373834"/>
              <a:gd name="connsiteX11" fmla="*/ 2490716 w 2920620"/>
              <a:gd name="connsiteY11" fmla="*/ 317463 h 1373834"/>
              <a:gd name="connsiteX12" fmla="*/ 2750023 w 2920620"/>
              <a:gd name="connsiteY12" fmla="*/ 37684 h 1373834"/>
              <a:gd name="connsiteX13" fmla="*/ 2920620 w 2920620"/>
              <a:gd name="connsiteY13" fmla="*/ 10388 h 1373834"/>
              <a:gd name="connsiteX0" fmla="*/ 0 w 2920620"/>
              <a:gd name="connsiteY0" fmla="*/ 187809 h 1376935"/>
              <a:gd name="connsiteX1" fmla="*/ 300250 w 2920620"/>
              <a:gd name="connsiteY1" fmla="*/ 276520 h 1376935"/>
              <a:gd name="connsiteX2" fmla="*/ 545910 w 2920620"/>
              <a:gd name="connsiteY2" fmla="*/ 692777 h 1376935"/>
              <a:gd name="connsiteX3" fmla="*/ 880280 w 2920620"/>
              <a:gd name="connsiteY3" fmla="*/ 1156800 h 1376935"/>
              <a:gd name="connsiteX4" fmla="*/ 1044053 w 2920620"/>
              <a:gd name="connsiteY4" fmla="*/ 1279630 h 1376935"/>
              <a:gd name="connsiteX5" fmla="*/ 1147763 w 2920620"/>
              <a:gd name="connsiteY5" fmla="*/ 1290223 h 1376935"/>
              <a:gd name="connsiteX6" fmla="*/ 1336698 w 2920620"/>
              <a:gd name="connsiteY6" fmla="*/ 1309343 h 1376935"/>
              <a:gd name="connsiteX7" fmla="*/ 1621098 w 2920620"/>
              <a:gd name="connsiteY7" fmla="*/ 1373387 h 1376935"/>
              <a:gd name="connsiteX8" fmla="*/ 1926254 w 2920620"/>
              <a:gd name="connsiteY8" fmla="*/ 1189570 h 1376935"/>
              <a:gd name="connsiteX9" fmla="*/ 2094931 w 2920620"/>
              <a:gd name="connsiteY9" fmla="*/ 917965 h 1376935"/>
              <a:gd name="connsiteX10" fmla="*/ 2197289 w 2920620"/>
              <a:gd name="connsiteY10" fmla="*/ 733720 h 1376935"/>
              <a:gd name="connsiteX11" fmla="*/ 2490716 w 2920620"/>
              <a:gd name="connsiteY11" fmla="*/ 317463 h 1376935"/>
              <a:gd name="connsiteX12" fmla="*/ 2750023 w 2920620"/>
              <a:gd name="connsiteY12" fmla="*/ 37684 h 1376935"/>
              <a:gd name="connsiteX13" fmla="*/ 2920620 w 2920620"/>
              <a:gd name="connsiteY13" fmla="*/ 10388 h 1376935"/>
              <a:gd name="connsiteX0" fmla="*/ 0 w 2920620"/>
              <a:gd name="connsiteY0" fmla="*/ 187809 h 1404729"/>
              <a:gd name="connsiteX1" fmla="*/ 300250 w 2920620"/>
              <a:gd name="connsiteY1" fmla="*/ 276520 h 1404729"/>
              <a:gd name="connsiteX2" fmla="*/ 545910 w 2920620"/>
              <a:gd name="connsiteY2" fmla="*/ 692777 h 1404729"/>
              <a:gd name="connsiteX3" fmla="*/ 880280 w 2920620"/>
              <a:gd name="connsiteY3" fmla="*/ 1156800 h 1404729"/>
              <a:gd name="connsiteX4" fmla="*/ 1044053 w 2920620"/>
              <a:gd name="connsiteY4" fmla="*/ 1279630 h 1404729"/>
              <a:gd name="connsiteX5" fmla="*/ 1147763 w 2920620"/>
              <a:gd name="connsiteY5" fmla="*/ 1290223 h 1404729"/>
              <a:gd name="connsiteX6" fmla="*/ 1336698 w 2920620"/>
              <a:gd name="connsiteY6" fmla="*/ 1309343 h 1404729"/>
              <a:gd name="connsiteX7" fmla="*/ 1773498 w 2920620"/>
              <a:gd name="connsiteY7" fmla="*/ 1401962 h 1404729"/>
              <a:gd name="connsiteX8" fmla="*/ 1926254 w 2920620"/>
              <a:gd name="connsiteY8" fmla="*/ 1189570 h 1404729"/>
              <a:gd name="connsiteX9" fmla="*/ 2094931 w 2920620"/>
              <a:gd name="connsiteY9" fmla="*/ 917965 h 1404729"/>
              <a:gd name="connsiteX10" fmla="*/ 2197289 w 2920620"/>
              <a:gd name="connsiteY10" fmla="*/ 733720 h 1404729"/>
              <a:gd name="connsiteX11" fmla="*/ 2490716 w 2920620"/>
              <a:gd name="connsiteY11" fmla="*/ 317463 h 1404729"/>
              <a:gd name="connsiteX12" fmla="*/ 2750023 w 2920620"/>
              <a:gd name="connsiteY12" fmla="*/ 37684 h 1404729"/>
              <a:gd name="connsiteX13" fmla="*/ 2920620 w 2920620"/>
              <a:gd name="connsiteY13" fmla="*/ 10388 h 1404729"/>
              <a:gd name="connsiteX0" fmla="*/ 0 w 2920620"/>
              <a:gd name="connsiteY0" fmla="*/ 187809 h 1407002"/>
              <a:gd name="connsiteX1" fmla="*/ 300250 w 2920620"/>
              <a:gd name="connsiteY1" fmla="*/ 276520 h 1407002"/>
              <a:gd name="connsiteX2" fmla="*/ 545910 w 2920620"/>
              <a:gd name="connsiteY2" fmla="*/ 692777 h 1407002"/>
              <a:gd name="connsiteX3" fmla="*/ 880280 w 2920620"/>
              <a:gd name="connsiteY3" fmla="*/ 1156800 h 1407002"/>
              <a:gd name="connsiteX4" fmla="*/ 1044053 w 2920620"/>
              <a:gd name="connsiteY4" fmla="*/ 1279630 h 1407002"/>
              <a:gd name="connsiteX5" fmla="*/ 1147763 w 2920620"/>
              <a:gd name="connsiteY5" fmla="*/ 1290223 h 1407002"/>
              <a:gd name="connsiteX6" fmla="*/ 1336698 w 2920620"/>
              <a:gd name="connsiteY6" fmla="*/ 1309343 h 1407002"/>
              <a:gd name="connsiteX7" fmla="*/ 1452563 w 2920620"/>
              <a:gd name="connsiteY7" fmla="*/ 1337847 h 1407002"/>
              <a:gd name="connsiteX8" fmla="*/ 1773498 w 2920620"/>
              <a:gd name="connsiteY8" fmla="*/ 1401962 h 1407002"/>
              <a:gd name="connsiteX9" fmla="*/ 1926254 w 2920620"/>
              <a:gd name="connsiteY9" fmla="*/ 1189570 h 1407002"/>
              <a:gd name="connsiteX10" fmla="*/ 2094931 w 2920620"/>
              <a:gd name="connsiteY10" fmla="*/ 917965 h 1407002"/>
              <a:gd name="connsiteX11" fmla="*/ 2197289 w 2920620"/>
              <a:gd name="connsiteY11" fmla="*/ 733720 h 1407002"/>
              <a:gd name="connsiteX12" fmla="*/ 2490716 w 2920620"/>
              <a:gd name="connsiteY12" fmla="*/ 317463 h 1407002"/>
              <a:gd name="connsiteX13" fmla="*/ 2750023 w 2920620"/>
              <a:gd name="connsiteY13" fmla="*/ 37684 h 1407002"/>
              <a:gd name="connsiteX14" fmla="*/ 2920620 w 2920620"/>
              <a:gd name="connsiteY14" fmla="*/ 10388 h 1407002"/>
              <a:gd name="connsiteX0" fmla="*/ 0 w 2920620"/>
              <a:gd name="connsiteY0" fmla="*/ 187809 h 1412509"/>
              <a:gd name="connsiteX1" fmla="*/ 300250 w 2920620"/>
              <a:gd name="connsiteY1" fmla="*/ 276520 h 1412509"/>
              <a:gd name="connsiteX2" fmla="*/ 545910 w 2920620"/>
              <a:gd name="connsiteY2" fmla="*/ 692777 h 1412509"/>
              <a:gd name="connsiteX3" fmla="*/ 880280 w 2920620"/>
              <a:gd name="connsiteY3" fmla="*/ 1156800 h 1412509"/>
              <a:gd name="connsiteX4" fmla="*/ 1044053 w 2920620"/>
              <a:gd name="connsiteY4" fmla="*/ 1279630 h 1412509"/>
              <a:gd name="connsiteX5" fmla="*/ 1147763 w 2920620"/>
              <a:gd name="connsiteY5" fmla="*/ 1290223 h 1412509"/>
              <a:gd name="connsiteX6" fmla="*/ 1336698 w 2920620"/>
              <a:gd name="connsiteY6" fmla="*/ 1309343 h 1412509"/>
              <a:gd name="connsiteX7" fmla="*/ 1452563 w 2920620"/>
              <a:gd name="connsiteY7" fmla="*/ 1337847 h 1412509"/>
              <a:gd name="connsiteX8" fmla="*/ 1581150 w 2920620"/>
              <a:gd name="connsiteY8" fmla="*/ 1375946 h 1412509"/>
              <a:gd name="connsiteX9" fmla="*/ 1773498 w 2920620"/>
              <a:gd name="connsiteY9" fmla="*/ 1401962 h 1412509"/>
              <a:gd name="connsiteX10" fmla="*/ 1926254 w 2920620"/>
              <a:gd name="connsiteY10" fmla="*/ 1189570 h 1412509"/>
              <a:gd name="connsiteX11" fmla="*/ 2094931 w 2920620"/>
              <a:gd name="connsiteY11" fmla="*/ 917965 h 1412509"/>
              <a:gd name="connsiteX12" fmla="*/ 2197289 w 2920620"/>
              <a:gd name="connsiteY12" fmla="*/ 733720 h 1412509"/>
              <a:gd name="connsiteX13" fmla="*/ 2490716 w 2920620"/>
              <a:gd name="connsiteY13" fmla="*/ 317463 h 1412509"/>
              <a:gd name="connsiteX14" fmla="*/ 2750023 w 2920620"/>
              <a:gd name="connsiteY14" fmla="*/ 37684 h 1412509"/>
              <a:gd name="connsiteX15" fmla="*/ 2920620 w 2920620"/>
              <a:gd name="connsiteY15" fmla="*/ 10388 h 1412509"/>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37847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452563 w 2920620"/>
              <a:gd name="connsiteY6" fmla="*/ 1380709 h 1419478"/>
              <a:gd name="connsiteX7" fmla="*/ 1624013 w 2920620"/>
              <a:gd name="connsiteY7" fmla="*/ 1399758 h 1419478"/>
              <a:gd name="connsiteX8" fmla="*/ 1773498 w 2920620"/>
              <a:gd name="connsiteY8" fmla="*/ 1401962 h 1419478"/>
              <a:gd name="connsiteX9" fmla="*/ 1926254 w 2920620"/>
              <a:gd name="connsiteY9" fmla="*/ 1189570 h 1419478"/>
              <a:gd name="connsiteX10" fmla="*/ 2094931 w 2920620"/>
              <a:gd name="connsiteY10" fmla="*/ 917965 h 1419478"/>
              <a:gd name="connsiteX11" fmla="*/ 2197289 w 2920620"/>
              <a:gd name="connsiteY11" fmla="*/ 733720 h 1419478"/>
              <a:gd name="connsiteX12" fmla="*/ 2490716 w 2920620"/>
              <a:gd name="connsiteY12" fmla="*/ 317463 h 1419478"/>
              <a:gd name="connsiteX13" fmla="*/ 2750023 w 2920620"/>
              <a:gd name="connsiteY13" fmla="*/ 37684 h 1419478"/>
              <a:gd name="connsiteX14" fmla="*/ 2920620 w 2920620"/>
              <a:gd name="connsiteY14" fmla="*/ 10388 h 1419478"/>
              <a:gd name="connsiteX0" fmla="*/ 0 w 2920620"/>
              <a:gd name="connsiteY0" fmla="*/ 187809 h 1435178"/>
              <a:gd name="connsiteX1" fmla="*/ 300250 w 2920620"/>
              <a:gd name="connsiteY1" fmla="*/ 276520 h 1435178"/>
              <a:gd name="connsiteX2" fmla="*/ 545910 w 2920620"/>
              <a:gd name="connsiteY2" fmla="*/ 692777 h 1435178"/>
              <a:gd name="connsiteX3" fmla="*/ 880280 w 2920620"/>
              <a:gd name="connsiteY3" fmla="*/ 1156800 h 1435178"/>
              <a:gd name="connsiteX4" fmla="*/ 1044053 w 2920620"/>
              <a:gd name="connsiteY4" fmla="*/ 1279630 h 1435178"/>
              <a:gd name="connsiteX5" fmla="*/ 1204913 w 2920620"/>
              <a:gd name="connsiteY5" fmla="*/ 1318798 h 1435178"/>
              <a:gd name="connsiteX6" fmla="*/ 1452563 w 2920620"/>
              <a:gd name="connsiteY6" fmla="*/ 1380709 h 1435178"/>
              <a:gd name="connsiteX7" fmla="*/ 1624013 w 2920620"/>
              <a:gd name="connsiteY7" fmla="*/ 1428333 h 1435178"/>
              <a:gd name="connsiteX8" fmla="*/ 1773498 w 2920620"/>
              <a:gd name="connsiteY8" fmla="*/ 1401962 h 1435178"/>
              <a:gd name="connsiteX9" fmla="*/ 1926254 w 2920620"/>
              <a:gd name="connsiteY9" fmla="*/ 1189570 h 1435178"/>
              <a:gd name="connsiteX10" fmla="*/ 2094931 w 2920620"/>
              <a:gd name="connsiteY10" fmla="*/ 917965 h 1435178"/>
              <a:gd name="connsiteX11" fmla="*/ 2197289 w 2920620"/>
              <a:gd name="connsiteY11" fmla="*/ 733720 h 1435178"/>
              <a:gd name="connsiteX12" fmla="*/ 2490716 w 2920620"/>
              <a:gd name="connsiteY12" fmla="*/ 317463 h 1435178"/>
              <a:gd name="connsiteX13" fmla="*/ 2750023 w 2920620"/>
              <a:gd name="connsiteY13" fmla="*/ 37684 h 1435178"/>
              <a:gd name="connsiteX14" fmla="*/ 2920620 w 2920620"/>
              <a:gd name="connsiteY14" fmla="*/ 10388 h 1435178"/>
              <a:gd name="connsiteX0" fmla="*/ 0 w 2920620"/>
              <a:gd name="connsiteY0" fmla="*/ 187809 h 1438879"/>
              <a:gd name="connsiteX1" fmla="*/ 300250 w 2920620"/>
              <a:gd name="connsiteY1" fmla="*/ 276520 h 1438879"/>
              <a:gd name="connsiteX2" fmla="*/ 545910 w 2920620"/>
              <a:gd name="connsiteY2" fmla="*/ 692777 h 1438879"/>
              <a:gd name="connsiteX3" fmla="*/ 880280 w 2920620"/>
              <a:gd name="connsiteY3" fmla="*/ 1156800 h 1438879"/>
              <a:gd name="connsiteX4" fmla="*/ 1044053 w 2920620"/>
              <a:gd name="connsiteY4" fmla="*/ 1279630 h 1438879"/>
              <a:gd name="connsiteX5" fmla="*/ 1204913 w 2920620"/>
              <a:gd name="connsiteY5" fmla="*/ 1318798 h 1438879"/>
              <a:gd name="connsiteX6" fmla="*/ 1452563 w 2920620"/>
              <a:gd name="connsiteY6" fmla="*/ 1380709 h 1438879"/>
              <a:gd name="connsiteX7" fmla="*/ 1624013 w 2920620"/>
              <a:gd name="connsiteY7" fmla="*/ 1428333 h 1438879"/>
              <a:gd name="connsiteX8" fmla="*/ 1816360 w 2920620"/>
              <a:gd name="connsiteY8" fmla="*/ 1411487 h 1438879"/>
              <a:gd name="connsiteX9" fmla="*/ 1926254 w 2920620"/>
              <a:gd name="connsiteY9" fmla="*/ 1189570 h 1438879"/>
              <a:gd name="connsiteX10" fmla="*/ 2094931 w 2920620"/>
              <a:gd name="connsiteY10" fmla="*/ 917965 h 1438879"/>
              <a:gd name="connsiteX11" fmla="*/ 2197289 w 2920620"/>
              <a:gd name="connsiteY11" fmla="*/ 733720 h 1438879"/>
              <a:gd name="connsiteX12" fmla="*/ 2490716 w 2920620"/>
              <a:gd name="connsiteY12" fmla="*/ 317463 h 1438879"/>
              <a:gd name="connsiteX13" fmla="*/ 2750023 w 2920620"/>
              <a:gd name="connsiteY13" fmla="*/ 37684 h 1438879"/>
              <a:gd name="connsiteX14" fmla="*/ 2920620 w 2920620"/>
              <a:gd name="connsiteY14" fmla="*/ 10388 h 1438879"/>
              <a:gd name="connsiteX0" fmla="*/ 0 w 2920620"/>
              <a:gd name="connsiteY0" fmla="*/ 187809 h 1441857"/>
              <a:gd name="connsiteX1" fmla="*/ 300250 w 2920620"/>
              <a:gd name="connsiteY1" fmla="*/ 276520 h 1441857"/>
              <a:gd name="connsiteX2" fmla="*/ 545910 w 2920620"/>
              <a:gd name="connsiteY2" fmla="*/ 692777 h 1441857"/>
              <a:gd name="connsiteX3" fmla="*/ 880280 w 2920620"/>
              <a:gd name="connsiteY3" fmla="*/ 1156800 h 1441857"/>
              <a:gd name="connsiteX4" fmla="*/ 1044053 w 2920620"/>
              <a:gd name="connsiteY4" fmla="*/ 1279630 h 1441857"/>
              <a:gd name="connsiteX5" fmla="*/ 1204913 w 2920620"/>
              <a:gd name="connsiteY5" fmla="*/ 1318798 h 1441857"/>
              <a:gd name="connsiteX6" fmla="*/ 1452563 w 2920620"/>
              <a:gd name="connsiteY6" fmla="*/ 1380709 h 1441857"/>
              <a:gd name="connsiteX7" fmla="*/ 1624013 w 2920620"/>
              <a:gd name="connsiteY7" fmla="*/ 1433096 h 1441857"/>
              <a:gd name="connsiteX8" fmla="*/ 1816360 w 2920620"/>
              <a:gd name="connsiteY8" fmla="*/ 1411487 h 1441857"/>
              <a:gd name="connsiteX9" fmla="*/ 1926254 w 2920620"/>
              <a:gd name="connsiteY9" fmla="*/ 1189570 h 1441857"/>
              <a:gd name="connsiteX10" fmla="*/ 2094931 w 2920620"/>
              <a:gd name="connsiteY10" fmla="*/ 917965 h 1441857"/>
              <a:gd name="connsiteX11" fmla="*/ 2197289 w 2920620"/>
              <a:gd name="connsiteY11" fmla="*/ 733720 h 1441857"/>
              <a:gd name="connsiteX12" fmla="*/ 2490716 w 2920620"/>
              <a:gd name="connsiteY12" fmla="*/ 317463 h 1441857"/>
              <a:gd name="connsiteX13" fmla="*/ 2750023 w 2920620"/>
              <a:gd name="connsiteY13" fmla="*/ 37684 h 1441857"/>
              <a:gd name="connsiteX14" fmla="*/ 2920620 w 2920620"/>
              <a:gd name="connsiteY14" fmla="*/ 10388 h 1441857"/>
              <a:gd name="connsiteX0" fmla="*/ 0 w 2920620"/>
              <a:gd name="connsiteY0" fmla="*/ 187809 h 1442367"/>
              <a:gd name="connsiteX1" fmla="*/ 300250 w 2920620"/>
              <a:gd name="connsiteY1" fmla="*/ 276520 h 1442367"/>
              <a:gd name="connsiteX2" fmla="*/ 545910 w 2920620"/>
              <a:gd name="connsiteY2" fmla="*/ 692777 h 1442367"/>
              <a:gd name="connsiteX3" fmla="*/ 880280 w 2920620"/>
              <a:gd name="connsiteY3" fmla="*/ 1156800 h 1442367"/>
              <a:gd name="connsiteX4" fmla="*/ 1044053 w 2920620"/>
              <a:gd name="connsiteY4" fmla="*/ 1279630 h 1442367"/>
              <a:gd name="connsiteX5" fmla="*/ 1204913 w 2920620"/>
              <a:gd name="connsiteY5" fmla="*/ 1318798 h 1442367"/>
              <a:gd name="connsiteX6" fmla="*/ 1452563 w 2920620"/>
              <a:gd name="connsiteY6" fmla="*/ 1380709 h 1442367"/>
              <a:gd name="connsiteX7" fmla="*/ 1624013 w 2920620"/>
              <a:gd name="connsiteY7" fmla="*/ 1433096 h 1442367"/>
              <a:gd name="connsiteX8" fmla="*/ 1816360 w 2920620"/>
              <a:gd name="connsiteY8" fmla="*/ 1411487 h 1442367"/>
              <a:gd name="connsiteX9" fmla="*/ 1973879 w 2920620"/>
              <a:gd name="connsiteY9" fmla="*/ 1180045 h 1442367"/>
              <a:gd name="connsiteX10" fmla="*/ 2094931 w 2920620"/>
              <a:gd name="connsiteY10" fmla="*/ 917965 h 1442367"/>
              <a:gd name="connsiteX11" fmla="*/ 2197289 w 2920620"/>
              <a:gd name="connsiteY11" fmla="*/ 733720 h 1442367"/>
              <a:gd name="connsiteX12" fmla="*/ 2490716 w 2920620"/>
              <a:gd name="connsiteY12" fmla="*/ 317463 h 1442367"/>
              <a:gd name="connsiteX13" fmla="*/ 2750023 w 2920620"/>
              <a:gd name="connsiteY13" fmla="*/ 37684 h 1442367"/>
              <a:gd name="connsiteX14" fmla="*/ 2920620 w 2920620"/>
              <a:gd name="connsiteY14" fmla="*/ 10388 h 1442367"/>
              <a:gd name="connsiteX0" fmla="*/ 0 w 2920620"/>
              <a:gd name="connsiteY0" fmla="*/ 187809 h 1444483"/>
              <a:gd name="connsiteX1" fmla="*/ 300250 w 2920620"/>
              <a:gd name="connsiteY1" fmla="*/ 276520 h 1444483"/>
              <a:gd name="connsiteX2" fmla="*/ 545910 w 2920620"/>
              <a:gd name="connsiteY2" fmla="*/ 692777 h 1444483"/>
              <a:gd name="connsiteX3" fmla="*/ 880280 w 2920620"/>
              <a:gd name="connsiteY3" fmla="*/ 1156800 h 1444483"/>
              <a:gd name="connsiteX4" fmla="*/ 1044053 w 2920620"/>
              <a:gd name="connsiteY4" fmla="*/ 1279630 h 1444483"/>
              <a:gd name="connsiteX5" fmla="*/ 1204913 w 2920620"/>
              <a:gd name="connsiteY5" fmla="*/ 1318798 h 1444483"/>
              <a:gd name="connsiteX6" fmla="*/ 1452563 w 2920620"/>
              <a:gd name="connsiteY6" fmla="*/ 1380709 h 1444483"/>
              <a:gd name="connsiteX7" fmla="*/ 1624013 w 2920620"/>
              <a:gd name="connsiteY7" fmla="*/ 1433096 h 1444483"/>
              <a:gd name="connsiteX8" fmla="*/ 1665027 w 2920620"/>
              <a:gd name="connsiteY8" fmla="*/ 1443055 h 1444483"/>
              <a:gd name="connsiteX9" fmla="*/ 1816360 w 2920620"/>
              <a:gd name="connsiteY9" fmla="*/ 1411487 h 1444483"/>
              <a:gd name="connsiteX10" fmla="*/ 1973879 w 2920620"/>
              <a:gd name="connsiteY10" fmla="*/ 1180045 h 1444483"/>
              <a:gd name="connsiteX11" fmla="*/ 2094931 w 2920620"/>
              <a:gd name="connsiteY11" fmla="*/ 917965 h 1444483"/>
              <a:gd name="connsiteX12" fmla="*/ 2197289 w 2920620"/>
              <a:gd name="connsiteY12" fmla="*/ 733720 h 1444483"/>
              <a:gd name="connsiteX13" fmla="*/ 2490716 w 2920620"/>
              <a:gd name="connsiteY13" fmla="*/ 317463 h 1444483"/>
              <a:gd name="connsiteX14" fmla="*/ 2750023 w 2920620"/>
              <a:gd name="connsiteY14" fmla="*/ 37684 h 1444483"/>
              <a:gd name="connsiteX15" fmla="*/ 2920620 w 2920620"/>
              <a:gd name="connsiteY15" fmla="*/ 10388 h 1444483"/>
              <a:gd name="connsiteX0" fmla="*/ 0 w 2920620"/>
              <a:gd name="connsiteY0" fmla="*/ 187809 h 1443473"/>
              <a:gd name="connsiteX1" fmla="*/ 300250 w 2920620"/>
              <a:gd name="connsiteY1" fmla="*/ 276520 h 1443473"/>
              <a:gd name="connsiteX2" fmla="*/ 545910 w 2920620"/>
              <a:gd name="connsiteY2" fmla="*/ 692777 h 1443473"/>
              <a:gd name="connsiteX3" fmla="*/ 880280 w 2920620"/>
              <a:gd name="connsiteY3" fmla="*/ 1156800 h 1443473"/>
              <a:gd name="connsiteX4" fmla="*/ 1044053 w 2920620"/>
              <a:gd name="connsiteY4" fmla="*/ 1279630 h 1443473"/>
              <a:gd name="connsiteX5" fmla="*/ 1204913 w 2920620"/>
              <a:gd name="connsiteY5" fmla="*/ 1318798 h 1443473"/>
              <a:gd name="connsiteX6" fmla="*/ 1452563 w 2920620"/>
              <a:gd name="connsiteY6" fmla="*/ 1380709 h 1443473"/>
              <a:gd name="connsiteX7" fmla="*/ 1624013 w 2920620"/>
              <a:gd name="connsiteY7" fmla="*/ 1433096 h 1443473"/>
              <a:gd name="connsiteX8" fmla="*/ 1665027 w 2920620"/>
              <a:gd name="connsiteY8" fmla="*/ 1443055 h 1443473"/>
              <a:gd name="connsiteX9" fmla="*/ 1777621 w 2920620"/>
              <a:gd name="connsiteY9" fmla="*/ 1425995 h 1443473"/>
              <a:gd name="connsiteX10" fmla="*/ 1816360 w 2920620"/>
              <a:gd name="connsiteY10" fmla="*/ 1411487 h 1443473"/>
              <a:gd name="connsiteX11" fmla="*/ 1973879 w 2920620"/>
              <a:gd name="connsiteY11" fmla="*/ 1180045 h 1443473"/>
              <a:gd name="connsiteX12" fmla="*/ 2094931 w 2920620"/>
              <a:gd name="connsiteY12" fmla="*/ 917965 h 1443473"/>
              <a:gd name="connsiteX13" fmla="*/ 2197289 w 2920620"/>
              <a:gd name="connsiteY13" fmla="*/ 733720 h 1443473"/>
              <a:gd name="connsiteX14" fmla="*/ 2490716 w 2920620"/>
              <a:gd name="connsiteY14" fmla="*/ 317463 h 1443473"/>
              <a:gd name="connsiteX15" fmla="*/ 2750023 w 2920620"/>
              <a:gd name="connsiteY15" fmla="*/ 37684 h 1443473"/>
              <a:gd name="connsiteX16" fmla="*/ 2920620 w 2920620"/>
              <a:gd name="connsiteY16" fmla="*/ 10388 h 1443473"/>
              <a:gd name="connsiteX0" fmla="*/ 0 w 2920620"/>
              <a:gd name="connsiteY0" fmla="*/ 187809 h 1521764"/>
              <a:gd name="connsiteX1" fmla="*/ 300250 w 2920620"/>
              <a:gd name="connsiteY1" fmla="*/ 276520 h 1521764"/>
              <a:gd name="connsiteX2" fmla="*/ 545910 w 2920620"/>
              <a:gd name="connsiteY2" fmla="*/ 692777 h 1521764"/>
              <a:gd name="connsiteX3" fmla="*/ 880280 w 2920620"/>
              <a:gd name="connsiteY3" fmla="*/ 1156800 h 1521764"/>
              <a:gd name="connsiteX4" fmla="*/ 1044053 w 2920620"/>
              <a:gd name="connsiteY4" fmla="*/ 1279630 h 1521764"/>
              <a:gd name="connsiteX5" fmla="*/ 1204913 w 2920620"/>
              <a:gd name="connsiteY5" fmla="*/ 1318798 h 1521764"/>
              <a:gd name="connsiteX6" fmla="*/ 1452563 w 2920620"/>
              <a:gd name="connsiteY6" fmla="*/ 1380709 h 1521764"/>
              <a:gd name="connsiteX7" fmla="*/ 1624013 w 2920620"/>
              <a:gd name="connsiteY7" fmla="*/ 1433096 h 1521764"/>
              <a:gd name="connsiteX8" fmla="*/ 1665027 w 2920620"/>
              <a:gd name="connsiteY8" fmla="*/ 1443055 h 1521764"/>
              <a:gd name="connsiteX9" fmla="*/ 1804917 w 2920620"/>
              <a:gd name="connsiteY9" fmla="*/ 1521530 h 1521764"/>
              <a:gd name="connsiteX10" fmla="*/ 1816360 w 2920620"/>
              <a:gd name="connsiteY10" fmla="*/ 1411487 h 1521764"/>
              <a:gd name="connsiteX11" fmla="*/ 1973879 w 2920620"/>
              <a:gd name="connsiteY11" fmla="*/ 1180045 h 1521764"/>
              <a:gd name="connsiteX12" fmla="*/ 2094931 w 2920620"/>
              <a:gd name="connsiteY12" fmla="*/ 917965 h 1521764"/>
              <a:gd name="connsiteX13" fmla="*/ 2197289 w 2920620"/>
              <a:gd name="connsiteY13" fmla="*/ 733720 h 1521764"/>
              <a:gd name="connsiteX14" fmla="*/ 2490716 w 2920620"/>
              <a:gd name="connsiteY14" fmla="*/ 317463 h 1521764"/>
              <a:gd name="connsiteX15" fmla="*/ 2750023 w 2920620"/>
              <a:gd name="connsiteY15" fmla="*/ 37684 h 1521764"/>
              <a:gd name="connsiteX16" fmla="*/ 2920620 w 2920620"/>
              <a:gd name="connsiteY16" fmla="*/ 10388 h 1521764"/>
              <a:gd name="connsiteX0" fmla="*/ 0 w 2920620"/>
              <a:gd name="connsiteY0" fmla="*/ 187809 h 1535188"/>
              <a:gd name="connsiteX1" fmla="*/ 300250 w 2920620"/>
              <a:gd name="connsiteY1" fmla="*/ 276520 h 1535188"/>
              <a:gd name="connsiteX2" fmla="*/ 545910 w 2920620"/>
              <a:gd name="connsiteY2" fmla="*/ 692777 h 1535188"/>
              <a:gd name="connsiteX3" fmla="*/ 880280 w 2920620"/>
              <a:gd name="connsiteY3" fmla="*/ 1156800 h 1535188"/>
              <a:gd name="connsiteX4" fmla="*/ 1044053 w 2920620"/>
              <a:gd name="connsiteY4" fmla="*/ 1279630 h 1535188"/>
              <a:gd name="connsiteX5" fmla="*/ 1204913 w 2920620"/>
              <a:gd name="connsiteY5" fmla="*/ 1318798 h 1535188"/>
              <a:gd name="connsiteX6" fmla="*/ 1452563 w 2920620"/>
              <a:gd name="connsiteY6" fmla="*/ 1380709 h 1535188"/>
              <a:gd name="connsiteX7" fmla="*/ 1624013 w 2920620"/>
              <a:gd name="connsiteY7" fmla="*/ 1433096 h 1535188"/>
              <a:gd name="connsiteX8" fmla="*/ 1651379 w 2920620"/>
              <a:gd name="connsiteY8" fmla="*/ 1535177 h 1535188"/>
              <a:gd name="connsiteX9" fmla="*/ 1804917 w 2920620"/>
              <a:gd name="connsiteY9" fmla="*/ 1521530 h 1535188"/>
              <a:gd name="connsiteX10" fmla="*/ 1816360 w 2920620"/>
              <a:gd name="connsiteY10" fmla="*/ 1411487 h 1535188"/>
              <a:gd name="connsiteX11" fmla="*/ 1973879 w 2920620"/>
              <a:gd name="connsiteY11" fmla="*/ 1180045 h 1535188"/>
              <a:gd name="connsiteX12" fmla="*/ 2094931 w 2920620"/>
              <a:gd name="connsiteY12" fmla="*/ 917965 h 1535188"/>
              <a:gd name="connsiteX13" fmla="*/ 2197289 w 2920620"/>
              <a:gd name="connsiteY13" fmla="*/ 733720 h 1535188"/>
              <a:gd name="connsiteX14" fmla="*/ 2490716 w 2920620"/>
              <a:gd name="connsiteY14" fmla="*/ 317463 h 1535188"/>
              <a:gd name="connsiteX15" fmla="*/ 2750023 w 2920620"/>
              <a:gd name="connsiteY15" fmla="*/ 37684 h 1535188"/>
              <a:gd name="connsiteX16" fmla="*/ 2920620 w 2920620"/>
              <a:gd name="connsiteY16" fmla="*/ 10388 h 1535188"/>
              <a:gd name="connsiteX0" fmla="*/ 0 w 2920620"/>
              <a:gd name="connsiteY0" fmla="*/ 187809 h 1535188"/>
              <a:gd name="connsiteX1" fmla="*/ 300250 w 2920620"/>
              <a:gd name="connsiteY1" fmla="*/ 276520 h 1535188"/>
              <a:gd name="connsiteX2" fmla="*/ 545910 w 2920620"/>
              <a:gd name="connsiteY2" fmla="*/ 692777 h 1535188"/>
              <a:gd name="connsiteX3" fmla="*/ 880280 w 2920620"/>
              <a:gd name="connsiteY3" fmla="*/ 1156800 h 1535188"/>
              <a:gd name="connsiteX4" fmla="*/ 1044053 w 2920620"/>
              <a:gd name="connsiteY4" fmla="*/ 1279630 h 1535188"/>
              <a:gd name="connsiteX5" fmla="*/ 1204913 w 2920620"/>
              <a:gd name="connsiteY5" fmla="*/ 1318798 h 1535188"/>
              <a:gd name="connsiteX6" fmla="*/ 1452563 w 2920620"/>
              <a:gd name="connsiteY6" fmla="*/ 1380709 h 1535188"/>
              <a:gd name="connsiteX7" fmla="*/ 1624013 w 2920620"/>
              <a:gd name="connsiteY7" fmla="*/ 1433096 h 1535188"/>
              <a:gd name="connsiteX8" fmla="*/ 1651379 w 2920620"/>
              <a:gd name="connsiteY8" fmla="*/ 1535177 h 1535188"/>
              <a:gd name="connsiteX9" fmla="*/ 1801505 w 2920620"/>
              <a:gd name="connsiteY9" fmla="*/ 1531766 h 1535188"/>
              <a:gd name="connsiteX10" fmla="*/ 1816360 w 2920620"/>
              <a:gd name="connsiteY10" fmla="*/ 1411487 h 1535188"/>
              <a:gd name="connsiteX11" fmla="*/ 1973879 w 2920620"/>
              <a:gd name="connsiteY11" fmla="*/ 1180045 h 1535188"/>
              <a:gd name="connsiteX12" fmla="*/ 2094931 w 2920620"/>
              <a:gd name="connsiteY12" fmla="*/ 917965 h 1535188"/>
              <a:gd name="connsiteX13" fmla="*/ 2197289 w 2920620"/>
              <a:gd name="connsiteY13" fmla="*/ 733720 h 1535188"/>
              <a:gd name="connsiteX14" fmla="*/ 2490716 w 2920620"/>
              <a:gd name="connsiteY14" fmla="*/ 317463 h 1535188"/>
              <a:gd name="connsiteX15" fmla="*/ 2750023 w 2920620"/>
              <a:gd name="connsiteY15" fmla="*/ 37684 h 1535188"/>
              <a:gd name="connsiteX16" fmla="*/ 2920620 w 2920620"/>
              <a:gd name="connsiteY16" fmla="*/ 10388 h 1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20620" h="1535188">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89948" y="1252630"/>
                  <a:pt x="1044053" y="1279630"/>
                </a:cubicBezTo>
                <a:cubicBezTo>
                  <a:pt x="1098158" y="1306630"/>
                  <a:pt x="1136828" y="1301952"/>
                  <a:pt x="1204913" y="1318798"/>
                </a:cubicBezTo>
                <a:cubicBezTo>
                  <a:pt x="1272998" y="1335644"/>
                  <a:pt x="1382713" y="1367216"/>
                  <a:pt x="1452563" y="1380709"/>
                </a:cubicBezTo>
                <a:cubicBezTo>
                  <a:pt x="1522413" y="1394202"/>
                  <a:pt x="1588602" y="1422705"/>
                  <a:pt x="1624013" y="1433096"/>
                </a:cubicBezTo>
                <a:cubicBezTo>
                  <a:pt x="1659424" y="1443487"/>
                  <a:pt x="1625778" y="1536361"/>
                  <a:pt x="1651379" y="1535177"/>
                </a:cubicBezTo>
                <a:cubicBezTo>
                  <a:pt x="1676980" y="1533994"/>
                  <a:pt x="1776283" y="1537027"/>
                  <a:pt x="1801505" y="1531766"/>
                </a:cubicBezTo>
                <a:cubicBezTo>
                  <a:pt x="1826727" y="1526505"/>
                  <a:pt x="1787631" y="1470107"/>
                  <a:pt x="1816360" y="1411487"/>
                </a:cubicBezTo>
                <a:cubicBezTo>
                  <a:pt x="1845089" y="1352867"/>
                  <a:pt x="1927451" y="1262299"/>
                  <a:pt x="1973879" y="1180045"/>
                </a:cubicBezTo>
                <a:cubicBezTo>
                  <a:pt x="2020308" y="1097791"/>
                  <a:pt x="2057696" y="992352"/>
                  <a:pt x="2094931" y="917965"/>
                </a:cubicBezTo>
                <a:cubicBezTo>
                  <a:pt x="2132166" y="843578"/>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ln w="25400"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461654" y="4396718"/>
            <a:ext cx="2578463" cy="1200329"/>
          </a:xfrm>
          <a:prstGeom prst="rect">
            <a:avLst/>
          </a:prstGeom>
          <a:noFill/>
        </p:spPr>
        <p:txBody>
          <a:bodyPr wrap="square" rtlCol="0">
            <a:spAutoFit/>
          </a:bodyPr>
          <a:lstStyle/>
          <a:p>
            <a:r>
              <a:rPr lang="en-US" sz="2400" dirty="0"/>
              <a:t>Buffer = 2 cells</a:t>
            </a:r>
          </a:p>
          <a:p>
            <a:r>
              <a:rPr lang="en-US" sz="2400" dirty="0"/>
              <a:t>Smooth drop = 5 ft</a:t>
            </a:r>
          </a:p>
          <a:p>
            <a:r>
              <a:rPr lang="en-US" sz="2400" dirty="0"/>
              <a:t>Sharp drop = 1 ft</a:t>
            </a:r>
          </a:p>
        </p:txBody>
      </p:sp>
      <p:sp>
        <p:nvSpPr>
          <p:cNvPr id="46" name="Oval 45">
            <a:extLst>
              <a:ext uri="{FF2B5EF4-FFF2-40B4-BE49-F238E27FC236}">
                <a16:creationId xmlns:a16="http://schemas.microsoft.com/office/drawing/2014/main" id="{56025BFA-8E9C-4233-B5A4-344BEA6DD1E9}"/>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EDA78FF5-A6B2-4292-9331-3AEF3CA9FB15}"/>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a:extLst>
              <a:ext uri="{FF2B5EF4-FFF2-40B4-BE49-F238E27FC236}">
                <a16:creationId xmlns:a16="http://schemas.microsoft.com/office/drawing/2014/main" id="{D7C41224-2932-4AB1-89BD-5F4296CD5056}"/>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A73E0BE-775E-4ECC-A88F-7B1C4776311D}"/>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1837AD1-ED8A-4022-AA39-55D6FB3246A8}"/>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09554C3-09F7-4D2F-A6DA-F13D1C8FCB17}"/>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7648887-59D9-4270-938B-C6ED9D4FD108}"/>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1A8EB85-6000-4DD6-AECD-6ED26D8C878D}"/>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B2E1219-8360-4791-AD52-379DA821D6AF}"/>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0EBD0EB-9FF0-42E7-9227-B944785E969F}"/>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DB61C4-66C1-49BA-9995-FBC94A68AFC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C94096-A5D0-4DE4-B1DD-C75FEDD4DAA9}"/>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20E83C7A-DC77-4FE2-A367-5EE07217545F}"/>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CD2DE42-2D51-4D5D-88F7-227190A536BB}"/>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7AC50F0-E7AC-4511-9E4A-5C6CF4A1D341}"/>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38D0A0C-B83C-4F72-8342-38A8D2E2271B}"/>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26A29B0-C6B4-43ED-B066-759A92DFFDB9}"/>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95A396E-B8BA-47FC-8921-2CC2434A4B6D}"/>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D04D299C-83CB-4858-A74B-310744D632F2}"/>
              </a:ext>
            </a:extLst>
          </p:cNvPr>
          <p:cNvSpPr/>
          <p:nvPr/>
        </p:nvSpPr>
        <p:spPr>
          <a:xfrm>
            <a:off x="6598911" y="2942148"/>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4">
            <a:extLst>
              <a:ext uri="{FF2B5EF4-FFF2-40B4-BE49-F238E27FC236}">
                <a16:creationId xmlns:a16="http://schemas.microsoft.com/office/drawing/2014/main" id="{E8760871-83EE-48A1-9F73-C1857A70FDD7}"/>
              </a:ext>
            </a:extLst>
          </p:cNvPr>
          <p:cNvSpPr/>
          <p:nvPr/>
        </p:nvSpPr>
        <p:spPr>
          <a:xfrm>
            <a:off x="4999672" y="2209139"/>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68971A6-C288-493D-A153-C1647E95338B}"/>
              </a:ext>
            </a:extLst>
          </p:cNvPr>
          <p:cNvCxnSpPr/>
          <p:nvPr/>
        </p:nvCxnSpPr>
        <p:spPr>
          <a:xfrm flipH="1">
            <a:off x="4927704" y="24222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D6558A82-C4E1-4EED-9300-D497916B8178}"/>
              </a:ext>
            </a:extLst>
          </p:cNvPr>
          <p:cNvCxnSpPr/>
          <p:nvPr/>
        </p:nvCxnSpPr>
        <p:spPr>
          <a:xfrm flipH="1">
            <a:off x="5176915" y="249585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8062EE8A-CCBF-4AFC-BBF5-950FEFE47581}"/>
              </a:ext>
            </a:extLst>
          </p:cNvPr>
          <p:cNvCxnSpPr/>
          <p:nvPr/>
        </p:nvCxnSpPr>
        <p:spPr>
          <a:xfrm flipH="1">
            <a:off x="5297806" y="2688164"/>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BB05A50-BDF9-46C8-AD20-FF234F5D96AF}"/>
              </a:ext>
            </a:extLst>
          </p:cNvPr>
          <p:cNvCxnSpPr/>
          <p:nvPr/>
        </p:nvCxnSpPr>
        <p:spPr>
          <a:xfrm flipH="1">
            <a:off x="5399754" y="2879694"/>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7004043-4AF2-452E-BF2C-1F3007C61C30}"/>
              </a:ext>
            </a:extLst>
          </p:cNvPr>
          <p:cNvCxnSpPr/>
          <p:nvPr/>
        </p:nvCxnSpPr>
        <p:spPr>
          <a:xfrm flipH="1">
            <a:off x="5518044" y="309807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A541719-719A-45D3-8916-4E9EA903EF5C}"/>
              </a:ext>
            </a:extLst>
          </p:cNvPr>
          <p:cNvCxnSpPr/>
          <p:nvPr/>
        </p:nvCxnSpPr>
        <p:spPr>
          <a:xfrm flipH="1">
            <a:off x="5672700" y="328874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80FD42B2-7A2C-429D-AC94-433B2EE06CEC}"/>
              </a:ext>
            </a:extLst>
          </p:cNvPr>
          <p:cNvCxnSpPr>
            <a:cxnSpLocks/>
          </p:cNvCxnSpPr>
          <p:nvPr/>
        </p:nvCxnSpPr>
        <p:spPr>
          <a:xfrm flipH="1">
            <a:off x="5814900" y="345215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1A008965-EA58-4F72-AC22-D6DDA19297E4}"/>
              </a:ext>
            </a:extLst>
          </p:cNvPr>
          <p:cNvCxnSpPr>
            <a:cxnSpLocks/>
          </p:cNvCxnSpPr>
          <p:nvPr/>
        </p:nvCxnSpPr>
        <p:spPr>
          <a:xfrm>
            <a:off x="7766094" y="226614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ADA3003-D599-47D6-B640-D7E92CA6E170}"/>
              </a:ext>
            </a:extLst>
          </p:cNvPr>
          <p:cNvCxnSpPr>
            <a:cxnSpLocks/>
          </p:cNvCxnSpPr>
          <p:nvPr/>
        </p:nvCxnSpPr>
        <p:spPr>
          <a:xfrm>
            <a:off x="7123982" y="311327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5A6757D-9DD1-48C6-A62D-119DF3CC1766}"/>
              </a:ext>
            </a:extLst>
          </p:cNvPr>
          <p:cNvCxnSpPr>
            <a:cxnSpLocks/>
          </p:cNvCxnSpPr>
          <p:nvPr/>
        </p:nvCxnSpPr>
        <p:spPr>
          <a:xfrm>
            <a:off x="7245116" y="2909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73CC1B1-1587-4A42-9220-D5040FB54A7C}"/>
              </a:ext>
            </a:extLst>
          </p:cNvPr>
          <p:cNvCxnSpPr>
            <a:cxnSpLocks/>
          </p:cNvCxnSpPr>
          <p:nvPr/>
        </p:nvCxnSpPr>
        <p:spPr>
          <a:xfrm>
            <a:off x="7411847" y="269264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25F521AC-FDA7-4E02-A43D-58374C089554}"/>
              </a:ext>
            </a:extLst>
          </p:cNvPr>
          <p:cNvCxnSpPr>
            <a:cxnSpLocks/>
          </p:cNvCxnSpPr>
          <p:nvPr/>
        </p:nvCxnSpPr>
        <p:spPr>
          <a:xfrm>
            <a:off x="7579648" y="2430752"/>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DEFD0069-73BB-4340-8FE2-90281B0050C4}"/>
              </a:ext>
            </a:extLst>
          </p:cNvPr>
          <p:cNvCxnSpPr>
            <a:cxnSpLocks/>
          </p:cNvCxnSpPr>
          <p:nvPr/>
        </p:nvCxnSpPr>
        <p:spPr>
          <a:xfrm>
            <a:off x="7750163" y="3129101"/>
            <a:ext cx="0" cy="599798"/>
          </a:xfrm>
          <a:prstGeom prst="line">
            <a:avLst/>
          </a:prstGeom>
          <a:ln w="15875">
            <a:solidFill>
              <a:srgbClr val="FFC000"/>
            </a:solidFill>
          </a:ln>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87A4AA87-83B7-4EE3-A075-08FD73BA8AA5}"/>
              </a:ext>
            </a:extLst>
          </p:cNvPr>
          <p:cNvCxnSpPr>
            <a:cxnSpLocks/>
          </p:cNvCxnSpPr>
          <p:nvPr/>
        </p:nvCxnSpPr>
        <p:spPr>
          <a:xfrm flipH="1">
            <a:off x="7664579" y="3132439"/>
            <a:ext cx="164947" cy="0"/>
          </a:xfrm>
          <a:prstGeom prst="line">
            <a:avLst/>
          </a:prstGeom>
          <a:ln w="15875">
            <a:solidFill>
              <a:srgbClr val="FFC000"/>
            </a:solidFill>
          </a:ln>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5E73D11A-A3CF-4468-AAAD-68A78B24A174}"/>
              </a:ext>
            </a:extLst>
          </p:cNvPr>
          <p:cNvCxnSpPr>
            <a:cxnSpLocks/>
          </p:cNvCxnSpPr>
          <p:nvPr/>
        </p:nvCxnSpPr>
        <p:spPr>
          <a:xfrm flipH="1">
            <a:off x="7667689" y="3737138"/>
            <a:ext cx="164947" cy="0"/>
          </a:xfrm>
          <a:prstGeom prst="line">
            <a:avLst/>
          </a:prstGeom>
          <a:ln w="15875">
            <a:solidFill>
              <a:srgbClr val="FFC000"/>
            </a:solidFill>
          </a:ln>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B8009992-5A8E-45DB-BE69-363CBA85565D}"/>
              </a:ext>
            </a:extLst>
          </p:cNvPr>
          <p:cNvCxnSpPr>
            <a:cxnSpLocks/>
          </p:cNvCxnSpPr>
          <p:nvPr/>
        </p:nvCxnSpPr>
        <p:spPr>
          <a:xfrm flipH="1">
            <a:off x="7662385" y="3615161"/>
            <a:ext cx="164947" cy="0"/>
          </a:xfrm>
          <a:prstGeom prst="line">
            <a:avLst/>
          </a:prstGeom>
          <a:ln w="15875">
            <a:solidFill>
              <a:srgbClr val="FFC000"/>
            </a:solidFill>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3AE83F8A-9C7D-4E23-823E-303AB73B09E4}"/>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sp>
        <p:nvSpPr>
          <p:cNvPr id="81" name="TextBox 80">
            <a:extLst>
              <a:ext uri="{FF2B5EF4-FFF2-40B4-BE49-F238E27FC236}">
                <a16:creationId xmlns:a16="http://schemas.microsoft.com/office/drawing/2014/main" id="{1F2F727A-786C-4D87-9BD8-CE560EAE1AE1}"/>
              </a:ext>
            </a:extLst>
          </p:cNvPr>
          <p:cNvSpPr txBox="1"/>
          <p:nvPr/>
        </p:nvSpPr>
        <p:spPr>
          <a:xfrm>
            <a:off x="7767744" y="3518638"/>
            <a:ext cx="438086" cy="276999"/>
          </a:xfrm>
          <a:prstGeom prst="rect">
            <a:avLst/>
          </a:prstGeom>
          <a:noFill/>
        </p:spPr>
        <p:txBody>
          <a:bodyPr wrap="square" rtlCol="0">
            <a:spAutoFit/>
          </a:bodyPr>
          <a:lstStyle/>
          <a:p>
            <a:r>
              <a:rPr lang="en-US" sz="1200" dirty="0"/>
              <a:t>1 ft</a:t>
            </a:r>
          </a:p>
        </p:txBody>
      </p:sp>
    </p:spTree>
    <p:extLst>
      <p:ext uri="{BB962C8B-B14F-4D97-AF65-F5344CB8AC3E}">
        <p14:creationId xmlns:p14="http://schemas.microsoft.com/office/powerpoint/2010/main" val="23030645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04800" y="136524"/>
            <a:ext cx="9144000" cy="858128"/>
          </a:xfrm>
        </p:spPr>
        <p:txBody>
          <a:bodyPr>
            <a:normAutofit fontScale="90000"/>
          </a:bodyPr>
          <a:lstStyle/>
          <a:p>
            <a:r>
              <a:rPr lang="en-US" sz="4000" dirty="0"/>
              <a:t>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37</a:t>
            </a:fld>
            <a:endParaRPr lang="en-US"/>
          </a:p>
        </p:txBody>
      </p:sp>
      <p:pic>
        <p:nvPicPr>
          <p:cNvPr id="1026" name="Picture 2">
            <a:extLst>
              <a:ext uri="{FF2B5EF4-FFF2-40B4-BE49-F238E27FC236}">
                <a16:creationId xmlns:a16="http://schemas.microsoft.com/office/drawing/2014/main" id="{8D87AC10-E58D-4BEE-B8D5-36C0268BAE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1664" y="2362200"/>
            <a:ext cx="5200671" cy="320617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7258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89871" y="262004"/>
            <a:ext cx="9144000" cy="858128"/>
          </a:xfrm>
        </p:spPr>
        <p:txBody>
          <a:bodyPr>
            <a:normAutofit fontScale="90000"/>
          </a:bodyPr>
          <a:lstStyle/>
          <a:p>
            <a:r>
              <a:rPr lang="en-US" sz="4000" dirty="0"/>
              <a:t>Tips for 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38</a:t>
            </a:fld>
            <a:endParaRPr lang="en-US"/>
          </a:p>
        </p:txBody>
      </p:sp>
      <p:sp>
        <p:nvSpPr>
          <p:cNvPr id="7" name="Text Box 5">
            <a:extLst>
              <a:ext uri="{FF2B5EF4-FFF2-40B4-BE49-F238E27FC236}">
                <a16:creationId xmlns:a16="http://schemas.microsoft.com/office/drawing/2014/main" id="{CF94EB32-DBDB-4452-9B88-781E03E98261}"/>
              </a:ext>
            </a:extLst>
          </p:cNvPr>
          <p:cNvSpPr txBox="1">
            <a:spLocks noChangeArrowheads="1"/>
          </p:cNvSpPr>
          <p:nvPr/>
        </p:nvSpPr>
        <p:spPr bwMode="auto">
          <a:xfrm>
            <a:off x="161062" y="1938320"/>
            <a:ext cx="3329745" cy="4708981"/>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Smaller buffers result in faster run times.</a:t>
            </a:r>
          </a:p>
          <a:p>
            <a:pPr marL="342900" indent="-342900">
              <a:spcBef>
                <a:spcPct val="50000"/>
              </a:spcBef>
              <a:buFont typeface="Arial" panose="020B0604020202020204" pitchFamily="34" charset="0"/>
              <a:buChar char="•"/>
            </a:pPr>
            <a:r>
              <a:rPr lang="en-US" sz="2000" dirty="0"/>
              <a:t>Clip geospatial data to your modeling domain.</a:t>
            </a:r>
          </a:p>
          <a:p>
            <a:pPr marL="342900" indent="-342900">
              <a:spcBef>
                <a:spcPct val="50000"/>
              </a:spcBef>
              <a:buFont typeface="Arial" panose="020B0604020202020204" pitchFamily="34" charset="0"/>
              <a:buChar char="•"/>
            </a:pPr>
            <a:r>
              <a:rPr lang="en-US" sz="2000" dirty="0"/>
              <a:t>Take advantage of your CPU’s cores. The default settings can be changed by clicking </a:t>
            </a:r>
            <a:r>
              <a:rPr lang="en-US" sz="2000" dirty="0" err="1"/>
              <a:t>Tools|Defaults</a:t>
            </a:r>
            <a:r>
              <a:rPr lang="en-US" sz="2000" dirty="0"/>
              <a:t>.</a:t>
            </a:r>
          </a:p>
          <a:p>
            <a:pPr marL="342900" indent="-342900">
              <a:spcBef>
                <a:spcPct val="50000"/>
              </a:spcBef>
              <a:buFont typeface="Arial" panose="020B0604020202020204" pitchFamily="34" charset="0"/>
              <a:buChar char="•"/>
            </a:pPr>
            <a:r>
              <a:rPr lang="en-US" sz="2000" dirty="0"/>
              <a:t>Make sure the stream layer extends outside of the terrain – water needs to flow off the terrain.</a:t>
            </a:r>
          </a:p>
          <a:p>
            <a:pPr marL="342900" indent="-342900">
              <a:spcBef>
                <a:spcPct val="50000"/>
              </a:spcBef>
              <a:buFont typeface="Arial" panose="020B0604020202020204" pitchFamily="34" charset="0"/>
              <a:buChar char="•"/>
            </a:pPr>
            <a:endParaRPr lang="en-US" sz="2000" dirty="0"/>
          </a:p>
        </p:txBody>
      </p:sp>
      <p:pic>
        <p:nvPicPr>
          <p:cNvPr id="2" name="Picture 1">
            <a:extLst>
              <a:ext uri="{FF2B5EF4-FFF2-40B4-BE49-F238E27FC236}">
                <a16:creationId xmlns:a16="http://schemas.microsoft.com/office/drawing/2014/main" id="{A7871040-1C89-4865-A913-2DBEDAD4F62E}"/>
              </a:ext>
            </a:extLst>
          </p:cNvPr>
          <p:cNvPicPr>
            <a:picLocks noChangeAspect="1"/>
          </p:cNvPicPr>
          <p:nvPr/>
        </p:nvPicPr>
        <p:blipFill>
          <a:blip r:embed="rId3"/>
          <a:stretch>
            <a:fillRect/>
          </a:stretch>
        </p:blipFill>
        <p:spPr>
          <a:xfrm>
            <a:off x="3504274" y="2238379"/>
            <a:ext cx="3115195" cy="2820407"/>
          </a:xfrm>
          <a:prstGeom prst="rect">
            <a:avLst/>
          </a:prstGeom>
        </p:spPr>
      </p:pic>
      <p:pic>
        <p:nvPicPr>
          <p:cNvPr id="3" name="Picture 2">
            <a:extLst>
              <a:ext uri="{FF2B5EF4-FFF2-40B4-BE49-F238E27FC236}">
                <a16:creationId xmlns:a16="http://schemas.microsoft.com/office/drawing/2014/main" id="{DA9E3CCC-962A-47CC-8631-CFB2DB44897F}"/>
              </a:ext>
            </a:extLst>
          </p:cNvPr>
          <p:cNvPicPr>
            <a:picLocks noChangeAspect="1"/>
          </p:cNvPicPr>
          <p:nvPr/>
        </p:nvPicPr>
        <p:blipFill>
          <a:blip r:embed="rId4"/>
          <a:stretch>
            <a:fillRect/>
          </a:stretch>
        </p:blipFill>
        <p:spPr>
          <a:xfrm>
            <a:off x="6659398" y="2217422"/>
            <a:ext cx="2311414" cy="2862322"/>
          </a:xfrm>
          <a:prstGeom prst="rect">
            <a:avLst/>
          </a:prstGeom>
        </p:spPr>
      </p:pic>
      <p:cxnSp>
        <p:nvCxnSpPr>
          <p:cNvPr id="5" name="Straight Arrow Connector 4">
            <a:extLst>
              <a:ext uri="{FF2B5EF4-FFF2-40B4-BE49-F238E27FC236}">
                <a16:creationId xmlns:a16="http://schemas.microsoft.com/office/drawing/2014/main" id="{89333937-705B-441C-A4F1-77E2840D46C6}"/>
              </a:ext>
            </a:extLst>
          </p:cNvPr>
          <p:cNvCxnSpPr/>
          <p:nvPr/>
        </p:nvCxnSpPr>
        <p:spPr>
          <a:xfrm flipV="1">
            <a:off x="3200400" y="4495800"/>
            <a:ext cx="548640" cy="1143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36419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b="1" dirty="0">
                <a:solidFill>
                  <a:srgbClr val="FFC000"/>
                </a:solidFill>
              </a:rPr>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39</a:t>
            </a:fld>
            <a:endParaRPr lang="en-US"/>
          </a:p>
        </p:txBody>
      </p:sp>
    </p:spTree>
    <p:extLst>
      <p:ext uri="{BB962C8B-B14F-4D97-AF65-F5344CB8AC3E}">
        <p14:creationId xmlns:p14="http://schemas.microsoft.com/office/powerpoint/2010/main" val="2924261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Basin Model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a:t>
            </a:fld>
            <a:endParaRPr lang="en-US"/>
          </a:p>
        </p:txBody>
      </p:sp>
      <p:pic>
        <p:nvPicPr>
          <p:cNvPr id="6" name="Picture 5">
            <a:extLst>
              <a:ext uri="{FF2B5EF4-FFF2-40B4-BE49-F238E27FC236}">
                <a16:creationId xmlns:a16="http://schemas.microsoft.com/office/drawing/2014/main" id="{B5C08638-F92E-42D6-BE7F-FC3EE3CBEED2}"/>
              </a:ext>
            </a:extLst>
          </p:cNvPr>
          <p:cNvPicPr>
            <a:picLocks noChangeAspect="1"/>
          </p:cNvPicPr>
          <p:nvPr/>
        </p:nvPicPr>
        <p:blipFill rotWithShape="1">
          <a:blip r:embed="rId3"/>
          <a:srcRect l="25282"/>
          <a:stretch/>
        </p:blipFill>
        <p:spPr>
          <a:xfrm>
            <a:off x="-21367" y="2189672"/>
            <a:ext cx="4879860" cy="3144328"/>
          </a:xfrm>
          <a:prstGeom prst="rect">
            <a:avLst/>
          </a:prstGeom>
          <a:ln>
            <a:solidFill>
              <a:schemeClr val="tx1"/>
            </a:solidFill>
          </a:ln>
        </p:spPr>
      </p:pic>
      <p:pic>
        <p:nvPicPr>
          <p:cNvPr id="2" name="Picture 1">
            <a:extLst>
              <a:ext uri="{FF2B5EF4-FFF2-40B4-BE49-F238E27FC236}">
                <a16:creationId xmlns:a16="http://schemas.microsoft.com/office/drawing/2014/main" id="{7EA0B34D-E0A4-D1CF-90D2-3631924CD20F}"/>
              </a:ext>
            </a:extLst>
          </p:cNvPr>
          <p:cNvPicPr>
            <a:picLocks noChangeAspect="1"/>
          </p:cNvPicPr>
          <p:nvPr/>
        </p:nvPicPr>
        <p:blipFill rotWithShape="1">
          <a:blip r:embed="rId4"/>
          <a:srcRect l="23314" r="10852"/>
          <a:stretch/>
        </p:blipFill>
        <p:spPr>
          <a:xfrm>
            <a:off x="4571089" y="2189672"/>
            <a:ext cx="4573824" cy="3144328"/>
          </a:xfrm>
          <a:prstGeom prst="rect">
            <a:avLst/>
          </a:prstGeom>
          <a:ln>
            <a:solidFill>
              <a:schemeClr val="tx1"/>
            </a:solidFill>
          </a:ln>
        </p:spPr>
      </p:pic>
      <p:sp>
        <p:nvSpPr>
          <p:cNvPr id="9" name="TextBox 8">
            <a:extLst>
              <a:ext uri="{FF2B5EF4-FFF2-40B4-BE49-F238E27FC236}">
                <a16:creationId xmlns:a16="http://schemas.microsoft.com/office/drawing/2014/main" id="{5A39E677-5714-472B-CBD3-26237809ED08}"/>
              </a:ext>
            </a:extLst>
          </p:cNvPr>
          <p:cNvSpPr txBox="1"/>
          <p:nvPr/>
        </p:nvSpPr>
        <p:spPr>
          <a:xfrm>
            <a:off x="300789" y="2590800"/>
            <a:ext cx="816570" cy="369332"/>
          </a:xfrm>
          <a:prstGeom prst="rect">
            <a:avLst/>
          </a:prstGeom>
          <a:noFill/>
        </p:spPr>
        <p:txBody>
          <a:bodyPr wrap="none" rtlCol="0">
            <a:spAutoFit/>
          </a:bodyPr>
          <a:lstStyle/>
          <a:p>
            <a:r>
              <a:rPr lang="en-US" b="1" dirty="0">
                <a:solidFill>
                  <a:srgbClr val="FF0000"/>
                </a:solidFill>
              </a:rPr>
              <a:t>Before</a:t>
            </a:r>
          </a:p>
        </p:txBody>
      </p:sp>
      <p:sp>
        <p:nvSpPr>
          <p:cNvPr id="10" name="TextBox 9">
            <a:extLst>
              <a:ext uri="{FF2B5EF4-FFF2-40B4-BE49-F238E27FC236}">
                <a16:creationId xmlns:a16="http://schemas.microsoft.com/office/drawing/2014/main" id="{7591F7B3-7EDC-B4BB-6143-7D3C5B28FB19}"/>
              </a:ext>
            </a:extLst>
          </p:cNvPr>
          <p:cNvSpPr txBox="1"/>
          <p:nvPr/>
        </p:nvSpPr>
        <p:spPr>
          <a:xfrm>
            <a:off x="5029200" y="2590800"/>
            <a:ext cx="672364" cy="369332"/>
          </a:xfrm>
          <a:prstGeom prst="rect">
            <a:avLst/>
          </a:prstGeom>
          <a:noFill/>
        </p:spPr>
        <p:txBody>
          <a:bodyPr wrap="none" rtlCol="0">
            <a:spAutoFit/>
          </a:bodyPr>
          <a:lstStyle/>
          <a:p>
            <a:r>
              <a:rPr lang="en-US" b="1" dirty="0">
                <a:solidFill>
                  <a:srgbClr val="FF0000"/>
                </a:solidFill>
              </a:rPr>
              <a:t>After</a:t>
            </a:r>
          </a:p>
        </p:txBody>
      </p:sp>
    </p:spTree>
    <p:extLst>
      <p:ext uri="{BB962C8B-B14F-4D97-AF65-F5344CB8AC3E}">
        <p14:creationId xmlns:p14="http://schemas.microsoft.com/office/powerpoint/2010/main" val="18054389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0" y="1046872"/>
            <a:ext cx="9144000" cy="858128"/>
          </a:xfrm>
        </p:spPr>
        <p:txBody>
          <a:bodyPr>
            <a:normAutofit/>
          </a:bodyPr>
          <a:lstStyle/>
          <a:p>
            <a:r>
              <a:rPr lang="en-US" sz="4000" dirty="0"/>
              <a:t>HEC-HMS GIS Tools</a:t>
            </a:r>
          </a:p>
        </p:txBody>
      </p:sp>
      <p:sp>
        <p:nvSpPr>
          <p:cNvPr id="9221" name="Footer Placeholder 22"/>
          <p:cNvSpPr>
            <a:spLocks noGrp="1"/>
          </p:cNvSpPr>
          <p:nvPr>
            <p:ph type="ftr" sz="quarter" idx="11"/>
          </p:nvPr>
        </p:nvSpPr>
        <p:spPr>
          <a:noFill/>
        </p:spPr>
        <p:txBody>
          <a:bodyPr/>
          <a:lstStyle/>
          <a:p>
            <a:r>
              <a:rPr lang="en-US"/>
              <a:t>Hydrologic Engineering Center</a:t>
            </a:r>
          </a:p>
        </p:txBody>
      </p:sp>
      <p:sp>
        <p:nvSpPr>
          <p:cNvPr id="9218" name="Slide Number Placeholder 5"/>
          <p:cNvSpPr>
            <a:spLocks noGrp="1"/>
          </p:cNvSpPr>
          <p:nvPr>
            <p:ph type="sldNum" sz="quarter" idx="12"/>
          </p:nvPr>
        </p:nvSpPr>
        <p:spPr>
          <a:xfrm>
            <a:off x="6921986" y="6364736"/>
            <a:ext cx="2133600" cy="365125"/>
          </a:xfrm>
          <a:prstGeom prst="rect">
            <a:avLst/>
          </a:prstGeom>
        </p:spPr>
        <p:txBody>
          <a:bodyPr>
            <a:normAutofit/>
          </a:bodyPr>
          <a:lstStyle/>
          <a:p>
            <a:fld id="{4108E0E0-9646-4A4E-A741-84E00DE05E10}" type="slidenum">
              <a:rPr lang="en-US" smtClean="0"/>
              <a:pPr/>
              <a:t>40</a:t>
            </a:fld>
            <a:endParaRPr lang="en-US"/>
          </a:p>
        </p:txBody>
      </p:sp>
      <p:sp>
        <p:nvSpPr>
          <p:cNvPr id="27" name="Text Box 5"/>
          <p:cNvSpPr txBox="1">
            <a:spLocks noChangeArrowheads="1"/>
          </p:cNvSpPr>
          <p:nvPr/>
        </p:nvSpPr>
        <p:spPr bwMode="auto">
          <a:xfrm>
            <a:off x="762000" y="2362200"/>
            <a:ext cx="4591050" cy="3016210"/>
          </a:xfrm>
          <a:prstGeom prst="rect">
            <a:avLst/>
          </a:prstGeom>
          <a:noFill/>
          <a:ln w="9525">
            <a:noFill/>
            <a:miter lim="800000"/>
            <a:headEnd/>
            <a:tailEnd/>
          </a:ln>
        </p:spPr>
        <p:txBody>
          <a:bodyPr>
            <a:spAutoFit/>
          </a:bodyPr>
          <a:lstStyle/>
          <a:p>
            <a:pPr marL="342900" indent="-342900">
              <a:spcBef>
                <a:spcPct val="50000"/>
              </a:spcBef>
              <a:buFont typeface="Arial" panose="020B0604020202020204" pitchFamily="34" charset="0"/>
              <a:buChar char="•"/>
            </a:pPr>
            <a:r>
              <a:rPr lang="en-US" sz="2000" dirty="0" err="1"/>
              <a:t>TauDEM</a:t>
            </a:r>
            <a:r>
              <a:rPr lang="en-US" sz="2000" dirty="0"/>
              <a:t> GIS library is used to define the flow direction, flow accumulation, and stream grids</a:t>
            </a:r>
          </a:p>
          <a:p>
            <a:pPr marL="342900" indent="-342900">
              <a:spcBef>
                <a:spcPct val="50000"/>
              </a:spcBef>
              <a:buFont typeface="Arial" panose="020B0604020202020204" pitchFamily="34" charset="0"/>
              <a:buChar char="•"/>
            </a:pPr>
            <a:r>
              <a:rPr lang="en-US" sz="2000" dirty="0"/>
              <a:t>The user defines the stream threshold</a:t>
            </a:r>
          </a:p>
          <a:p>
            <a:pPr marL="342900" indent="-342900">
              <a:spcBef>
                <a:spcPct val="50000"/>
              </a:spcBef>
              <a:buFont typeface="Arial" panose="020B0604020202020204" pitchFamily="34" charset="0"/>
              <a:buChar char="•"/>
            </a:pPr>
            <a:r>
              <a:rPr lang="en-US" sz="2000" dirty="0"/>
              <a:t>A default delineation is performed</a:t>
            </a:r>
          </a:p>
          <a:p>
            <a:pPr marL="342900" indent="-342900">
              <a:spcBef>
                <a:spcPct val="50000"/>
              </a:spcBef>
              <a:buFont typeface="Arial" panose="020B0604020202020204" pitchFamily="34" charset="0"/>
              <a:buChar char="•"/>
            </a:pPr>
            <a:r>
              <a:rPr lang="en-US" sz="2000" dirty="0"/>
              <a:t>Tools are available to customize the delineation by merging elements or splitting subbasins and reaches</a:t>
            </a:r>
          </a:p>
        </p:txBody>
      </p:sp>
      <p:pic>
        <p:nvPicPr>
          <p:cNvPr id="7" name="Picture 2">
            <a:extLst>
              <a:ext uri="{FF2B5EF4-FFF2-40B4-BE49-F238E27FC236}">
                <a16:creationId xmlns:a16="http://schemas.microsoft.com/office/drawing/2014/main" id="{57447493-DA22-416A-B670-2B6FC3F5CC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0386" y="1830741"/>
            <a:ext cx="2438400" cy="46082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3801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073189" y="49496"/>
            <a:ext cx="7886700" cy="1325563"/>
          </a:xfrm>
          <a:noFill/>
        </p:spPr>
        <p:txBody>
          <a:bodyPr/>
          <a:lstStyle/>
          <a:p>
            <a:pPr eaLnBrk="1" hangingPunct="1"/>
            <a:r>
              <a:rPr lang="en-US" dirty="0"/>
              <a:t>Automatic Delineation</a:t>
            </a:r>
          </a:p>
        </p:txBody>
      </p:sp>
      <p:sp>
        <p:nvSpPr>
          <p:cNvPr id="23556" name="Footer Placeholder 265"/>
          <p:cNvSpPr>
            <a:spLocks noGrp="1"/>
          </p:cNvSpPr>
          <p:nvPr>
            <p:ph type="ftr" sz="quarter" idx="11"/>
          </p:nvPr>
        </p:nvSpPr>
        <p:spPr>
          <a:noFill/>
        </p:spPr>
        <p:txBody>
          <a:bodyPr/>
          <a:lstStyle/>
          <a:p>
            <a:r>
              <a:rPr lang="en-US"/>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E14FD148-CF11-43C6-AA86-45B2324FC77A}" type="slidenum">
              <a:rPr lang="en-US" smtClean="0"/>
              <a:pPr/>
              <a:t>41</a:t>
            </a:fld>
            <a:endParaRPr lang="en-US"/>
          </a:p>
        </p:txBody>
      </p:sp>
      <p:grpSp>
        <p:nvGrpSpPr>
          <p:cNvPr id="2" name="Group 275"/>
          <p:cNvGrpSpPr>
            <a:grpSpLocks/>
          </p:cNvGrpSpPr>
          <p:nvPr/>
        </p:nvGrpSpPr>
        <p:grpSpPr bwMode="auto">
          <a:xfrm>
            <a:off x="833667" y="1482867"/>
            <a:ext cx="7476666" cy="4765675"/>
            <a:chOff x="712" y="724"/>
            <a:chExt cx="4272" cy="2723"/>
          </a:xfrm>
        </p:grpSpPr>
        <p:sp>
          <p:nvSpPr>
            <p:cNvPr id="23558" name="Rectangle 3"/>
            <p:cNvSpPr>
              <a:spLocks noChangeArrowheads="1"/>
            </p:cNvSpPr>
            <p:nvPr/>
          </p:nvSpPr>
          <p:spPr bwMode="auto">
            <a:xfrm>
              <a:off x="888" y="2278"/>
              <a:ext cx="983" cy="134"/>
            </a:xfrm>
            <a:prstGeom prst="rect">
              <a:avLst/>
            </a:prstGeom>
            <a:noFill/>
            <a:ln w="9525">
              <a:noFill/>
              <a:miter lim="800000"/>
              <a:headEnd/>
              <a:tailEnd/>
            </a:ln>
          </p:spPr>
          <p:txBody>
            <a:bodyPr wrap="none" lIns="0" tIns="0" rIns="0" bIns="0">
              <a:spAutoFit/>
            </a:bodyPr>
            <a:lstStyle/>
            <a:p>
              <a:r>
                <a:rPr lang="en-US" sz="1400" b="1" dirty="0"/>
                <a:t>Flow direction codes</a:t>
              </a:r>
            </a:p>
          </p:txBody>
        </p:sp>
        <p:grpSp>
          <p:nvGrpSpPr>
            <p:cNvPr id="3" name="Group 268"/>
            <p:cNvGrpSpPr>
              <a:grpSpLocks/>
            </p:cNvGrpSpPr>
            <p:nvPr/>
          </p:nvGrpSpPr>
          <p:grpSpPr bwMode="auto">
            <a:xfrm>
              <a:off x="2235" y="724"/>
              <a:ext cx="1086" cy="1088"/>
              <a:chOff x="2235" y="724"/>
              <a:chExt cx="1086" cy="1088"/>
            </a:xfrm>
          </p:grpSpPr>
          <p:sp>
            <p:nvSpPr>
              <p:cNvPr id="23758" name="Rectangle 21"/>
              <p:cNvSpPr>
                <a:spLocks noChangeArrowheads="1"/>
              </p:cNvSpPr>
              <p:nvPr/>
            </p:nvSpPr>
            <p:spPr bwMode="auto">
              <a:xfrm>
                <a:off x="3110"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59" name="Rectangle 22"/>
              <p:cNvSpPr>
                <a:spLocks noChangeArrowheads="1"/>
              </p:cNvSpPr>
              <p:nvPr/>
            </p:nvSpPr>
            <p:spPr bwMode="auto">
              <a:xfrm>
                <a:off x="2891"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0" name="Rectangle 23"/>
              <p:cNvSpPr>
                <a:spLocks noChangeArrowheads="1"/>
              </p:cNvSpPr>
              <p:nvPr/>
            </p:nvSpPr>
            <p:spPr bwMode="auto">
              <a:xfrm>
                <a:off x="2891"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1" name="Rectangle 24"/>
              <p:cNvSpPr>
                <a:spLocks noChangeArrowheads="1"/>
              </p:cNvSpPr>
              <p:nvPr/>
            </p:nvSpPr>
            <p:spPr bwMode="auto">
              <a:xfrm>
                <a:off x="3110"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2" name="Rectangle 25"/>
              <p:cNvSpPr>
                <a:spLocks noChangeArrowheads="1"/>
              </p:cNvSpPr>
              <p:nvPr/>
            </p:nvSpPr>
            <p:spPr bwMode="auto">
              <a:xfrm>
                <a:off x="2891"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3" name="Rectangle 26"/>
              <p:cNvSpPr>
                <a:spLocks noChangeArrowheads="1"/>
              </p:cNvSpPr>
              <p:nvPr/>
            </p:nvSpPr>
            <p:spPr bwMode="auto">
              <a:xfrm>
                <a:off x="3110"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4" name="Rectangle 27"/>
              <p:cNvSpPr>
                <a:spLocks noChangeArrowheads="1"/>
              </p:cNvSpPr>
              <p:nvPr/>
            </p:nvSpPr>
            <p:spPr bwMode="auto">
              <a:xfrm>
                <a:off x="2956" y="783"/>
                <a:ext cx="112" cy="134"/>
              </a:xfrm>
              <a:prstGeom prst="rect">
                <a:avLst/>
              </a:prstGeom>
              <a:noFill/>
              <a:ln w="9525">
                <a:noFill/>
                <a:miter lim="800000"/>
                <a:headEnd/>
                <a:tailEnd/>
              </a:ln>
            </p:spPr>
            <p:txBody>
              <a:bodyPr wrap="none" lIns="0" tIns="0" rIns="0" bIns="0">
                <a:spAutoFit/>
              </a:bodyPr>
              <a:lstStyle/>
              <a:p>
                <a:r>
                  <a:rPr lang="en-US" sz="1400" b="1"/>
                  <a:t>71</a:t>
                </a:r>
              </a:p>
            </p:txBody>
          </p:sp>
          <p:sp>
            <p:nvSpPr>
              <p:cNvPr id="23765" name="Rectangle 28"/>
              <p:cNvSpPr>
                <a:spLocks noChangeArrowheads="1"/>
              </p:cNvSpPr>
              <p:nvPr/>
            </p:nvSpPr>
            <p:spPr bwMode="auto">
              <a:xfrm>
                <a:off x="2452"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6" name="Rectangle 29"/>
              <p:cNvSpPr>
                <a:spLocks noChangeArrowheads="1"/>
              </p:cNvSpPr>
              <p:nvPr/>
            </p:nvSpPr>
            <p:spPr bwMode="auto">
              <a:xfrm>
                <a:off x="2235" y="943"/>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7" name="Rectangle 30"/>
              <p:cNvSpPr>
                <a:spLocks noChangeArrowheads="1"/>
              </p:cNvSpPr>
              <p:nvPr/>
            </p:nvSpPr>
            <p:spPr bwMode="auto">
              <a:xfrm>
                <a:off x="2236" y="724"/>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8" name="Rectangle 31"/>
              <p:cNvSpPr>
                <a:spLocks noChangeArrowheads="1"/>
              </p:cNvSpPr>
              <p:nvPr/>
            </p:nvSpPr>
            <p:spPr bwMode="auto">
              <a:xfrm>
                <a:off x="2452"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9" name="Rectangle 32"/>
              <p:cNvSpPr>
                <a:spLocks noChangeArrowheads="1"/>
              </p:cNvSpPr>
              <p:nvPr/>
            </p:nvSpPr>
            <p:spPr bwMode="auto">
              <a:xfrm>
                <a:off x="2671"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0" name="Rectangle 33"/>
              <p:cNvSpPr>
                <a:spLocks noChangeArrowheads="1"/>
              </p:cNvSpPr>
              <p:nvPr/>
            </p:nvSpPr>
            <p:spPr bwMode="auto">
              <a:xfrm>
                <a:off x="2671"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1" name="Rectangle 34"/>
              <p:cNvSpPr>
                <a:spLocks noChangeArrowheads="1"/>
              </p:cNvSpPr>
              <p:nvPr/>
            </p:nvSpPr>
            <p:spPr bwMode="auto">
              <a:xfrm>
                <a:off x="2235" y="1162"/>
                <a:ext cx="213"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2" name="Rectangle 35"/>
              <p:cNvSpPr>
                <a:spLocks noChangeArrowheads="1"/>
              </p:cNvSpPr>
              <p:nvPr/>
            </p:nvSpPr>
            <p:spPr bwMode="auto">
              <a:xfrm>
                <a:off x="2452"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3" name="Rectangle 36"/>
              <p:cNvSpPr>
                <a:spLocks noChangeArrowheads="1"/>
              </p:cNvSpPr>
              <p:nvPr/>
            </p:nvSpPr>
            <p:spPr bwMode="auto">
              <a:xfrm>
                <a:off x="2671"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4" name="Rectangle 37"/>
              <p:cNvSpPr>
                <a:spLocks noChangeArrowheads="1"/>
              </p:cNvSpPr>
              <p:nvPr/>
            </p:nvSpPr>
            <p:spPr bwMode="auto">
              <a:xfrm>
                <a:off x="2730" y="1003"/>
                <a:ext cx="112" cy="134"/>
              </a:xfrm>
              <a:prstGeom prst="rect">
                <a:avLst/>
              </a:prstGeom>
              <a:noFill/>
              <a:ln w="9525">
                <a:noFill/>
                <a:miter lim="800000"/>
                <a:headEnd/>
                <a:tailEnd/>
              </a:ln>
            </p:spPr>
            <p:txBody>
              <a:bodyPr wrap="none" lIns="0" tIns="0" rIns="0" bIns="0">
                <a:spAutoFit/>
              </a:bodyPr>
              <a:lstStyle/>
              <a:p>
                <a:r>
                  <a:rPr lang="en-US" sz="1400" b="1" dirty="0"/>
                  <a:t>56</a:t>
                </a:r>
              </a:p>
            </p:txBody>
          </p:sp>
          <p:sp>
            <p:nvSpPr>
              <p:cNvPr id="23775" name="Rectangle 38"/>
              <p:cNvSpPr>
                <a:spLocks noChangeArrowheads="1"/>
              </p:cNvSpPr>
              <p:nvPr/>
            </p:nvSpPr>
            <p:spPr bwMode="auto">
              <a:xfrm>
                <a:off x="2733" y="1221"/>
                <a:ext cx="112" cy="134"/>
              </a:xfrm>
              <a:prstGeom prst="rect">
                <a:avLst/>
              </a:prstGeom>
              <a:noFill/>
              <a:ln w="9525">
                <a:noFill/>
                <a:miter lim="800000"/>
                <a:headEnd/>
                <a:tailEnd/>
              </a:ln>
            </p:spPr>
            <p:txBody>
              <a:bodyPr wrap="none" lIns="0" tIns="0" rIns="0" bIns="0">
                <a:spAutoFit/>
              </a:bodyPr>
              <a:lstStyle/>
              <a:p>
                <a:r>
                  <a:rPr lang="en-US" sz="1400" b="1" dirty="0"/>
                  <a:t>44</a:t>
                </a:r>
              </a:p>
            </p:txBody>
          </p:sp>
          <p:sp>
            <p:nvSpPr>
              <p:cNvPr id="23776" name="Rectangle 39"/>
              <p:cNvSpPr>
                <a:spLocks noChangeArrowheads="1"/>
              </p:cNvSpPr>
              <p:nvPr/>
            </p:nvSpPr>
            <p:spPr bwMode="auto">
              <a:xfrm>
                <a:off x="2518" y="1222"/>
                <a:ext cx="112" cy="134"/>
              </a:xfrm>
              <a:prstGeom prst="rect">
                <a:avLst/>
              </a:prstGeom>
              <a:noFill/>
              <a:ln w="9525">
                <a:noFill/>
                <a:miter lim="800000"/>
                <a:headEnd/>
                <a:tailEnd/>
              </a:ln>
            </p:spPr>
            <p:txBody>
              <a:bodyPr wrap="none" lIns="0" tIns="0" rIns="0" bIns="0">
                <a:spAutoFit/>
              </a:bodyPr>
              <a:lstStyle/>
              <a:p>
                <a:r>
                  <a:rPr lang="en-US" sz="1400" b="1" dirty="0"/>
                  <a:t>53</a:t>
                </a:r>
              </a:p>
            </p:txBody>
          </p:sp>
          <p:sp>
            <p:nvSpPr>
              <p:cNvPr id="23777" name="Rectangle 40"/>
              <p:cNvSpPr>
                <a:spLocks noChangeArrowheads="1"/>
              </p:cNvSpPr>
              <p:nvPr/>
            </p:nvSpPr>
            <p:spPr bwMode="auto">
              <a:xfrm>
                <a:off x="2302" y="1225"/>
                <a:ext cx="112" cy="134"/>
              </a:xfrm>
              <a:prstGeom prst="rect">
                <a:avLst/>
              </a:prstGeom>
              <a:noFill/>
              <a:ln w="9525">
                <a:noFill/>
                <a:miter lim="800000"/>
                <a:headEnd/>
                <a:tailEnd/>
              </a:ln>
            </p:spPr>
            <p:txBody>
              <a:bodyPr wrap="none" lIns="0" tIns="0" rIns="0" bIns="0">
                <a:spAutoFit/>
              </a:bodyPr>
              <a:lstStyle/>
              <a:p>
                <a:r>
                  <a:rPr lang="en-US" sz="1400" b="1" dirty="0"/>
                  <a:t>69</a:t>
                </a:r>
              </a:p>
            </p:txBody>
          </p:sp>
          <p:sp>
            <p:nvSpPr>
              <p:cNvPr id="23778" name="Rectangle 41"/>
              <p:cNvSpPr>
                <a:spLocks noChangeArrowheads="1"/>
              </p:cNvSpPr>
              <p:nvPr/>
            </p:nvSpPr>
            <p:spPr bwMode="auto">
              <a:xfrm>
                <a:off x="2304" y="1004"/>
                <a:ext cx="112" cy="134"/>
              </a:xfrm>
              <a:prstGeom prst="rect">
                <a:avLst/>
              </a:prstGeom>
              <a:noFill/>
              <a:ln w="9525">
                <a:noFill/>
                <a:miter lim="800000"/>
                <a:headEnd/>
                <a:tailEnd/>
              </a:ln>
            </p:spPr>
            <p:txBody>
              <a:bodyPr wrap="none" lIns="0" tIns="0" rIns="0" bIns="0">
                <a:spAutoFit/>
              </a:bodyPr>
              <a:lstStyle/>
              <a:p>
                <a:r>
                  <a:rPr lang="en-US" sz="1400" b="1"/>
                  <a:t>74</a:t>
                </a:r>
              </a:p>
            </p:txBody>
          </p:sp>
          <p:sp>
            <p:nvSpPr>
              <p:cNvPr id="23779" name="Rectangle 42"/>
              <p:cNvSpPr>
                <a:spLocks noChangeArrowheads="1"/>
              </p:cNvSpPr>
              <p:nvPr/>
            </p:nvSpPr>
            <p:spPr bwMode="auto">
              <a:xfrm>
                <a:off x="2298" y="783"/>
                <a:ext cx="112" cy="134"/>
              </a:xfrm>
              <a:prstGeom prst="rect">
                <a:avLst/>
              </a:prstGeom>
              <a:noFill/>
              <a:ln w="9525">
                <a:noFill/>
                <a:miter lim="800000"/>
                <a:headEnd/>
                <a:tailEnd/>
              </a:ln>
            </p:spPr>
            <p:txBody>
              <a:bodyPr wrap="none" lIns="0" tIns="0" rIns="0" bIns="0">
                <a:spAutoFit/>
              </a:bodyPr>
              <a:lstStyle/>
              <a:p>
                <a:r>
                  <a:rPr lang="en-US" sz="1400" b="1"/>
                  <a:t>78</a:t>
                </a:r>
              </a:p>
            </p:txBody>
          </p:sp>
          <p:sp>
            <p:nvSpPr>
              <p:cNvPr id="23780" name="Rectangle 43"/>
              <p:cNvSpPr>
                <a:spLocks noChangeArrowheads="1"/>
              </p:cNvSpPr>
              <p:nvPr/>
            </p:nvSpPr>
            <p:spPr bwMode="auto">
              <a:xfrm>
                <a:off x="2514" y="787"/>
                <a:ext cx="112" cy="134"/>
              </a:xfrm>
              <a:prstGeom prst="rect">
                <a:avLst/>
              </a:prstGeom>
              <a:noFill/>
              <a:ln w="9525">
                <a:noFill/>
                <a:miter lim="800000"/>
                <a:headEnd/>
                <a:tailEnd/>
              </a:ln>
            </p:spPr>
            <p:txBody>
              <a:bodyPr wrap="none" lIns="0" tIns="0" rIns="0" bIns="0">
                <a:spAutoFit/>
              </a:bodyPr>
              <a:lstStyle/>
              <a:p>
                <a:r>
                  <a:rPr lang="en-US" sz="1400" b="1"/>
                  <a:t>72</a:t>
                </a:r>
              </a:p>
            </p:txBody>
          </p:sp>
          <p:sp>
            <p:nvSpPr>
              <p:cNvPr id="23781" name="Rectangle 44"/>
              <p:cNvSpPr>
                <a:spLocks noChangeArrowheads="1"/>
              </p:cNvSpPr>
              <p:nvPr/>
            </p:nvSpPr>
            <p:spPr bwMode="auto">
              <a:xfrm>
                <a:off x="2738" y="782"/>
                <a:ext cx="112" cy="134"/>
              </a:xfrm>
              <a:prstGeom prst="rect">
                <a:avLst/>
              </a:prstGeom>
              <a:noFill/>
              <a:ln w="9525">
                <a:noFill/>
                <a:miter lim="800000"/>
                <a:headEnd/>
                <a:tailEnd/>
              </a:ln>
            </p:spPr>
            <p:txBody>
              <a:bodyPr wrap="none" lIns="0" tIns="0" rIns="0" bIns="0">
                <a:spAutoFit/>
              </a:bodyPr>
              <a:lstStyle/>
              <a:p>
                <a:r>
                  <a:rPr lang="en-US" sz="1400" b="1"/>
                  <a:t>69</a:t>
                </a:r>
              </a:p>
            </p:txBody>
          </p:sp>
          <p:sp>
            <p:nvSpPr>
              <p:cNvPr id="23782" name="Rectangle 45"/>
              <p:cNvSpPr>
                <a:spLocks noChangeArrowheads="1"/>
              </p:cNvSpPr>
              <p:nvPr/>
            </p:nvSpPr>
            <p:spPr bwMode="auto">
              <a:xfrm>
                <a:off x="3110"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3" name="Rectangle 46"/>
              <p:cNvSpPr>
                <a:spLocks noChangeArrowheads="1"/>
              </p:cNvSpPr>
              <p:nvPr/>
            </p:nvSpPr>
            <p:spPr bwMode="auto">
              <a:xfrm>
                <a:off x="2891"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4" name="Rectangle 47"/>
              <p:cNvSpPr>
                <a:spLocks noChangeArrowheads="1"/>
              </p:cNvSpPr>
              <p:nvPr/>
            </p:nvSpPr>
            <p:spPr bwMode="auto">
              <a:xfrm>
                <a:off x="2891"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5" name="Rectangle 48"/>
              <p:cNvSpPr>
                <a:spLocks noChangeArrowheads="1"/>
              </p:cNvSpPr>
              <p:nvPr/>
            </p:nvSpPr>
            <p:spPr bwMode="auto">
              <a:xfrm>
                <a:off x="3110"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6" name="Rectangle 49"/>
              <p:cNvSpPr>
                <a:spLocks noChangeArrowheads="1"/>
              </p:cNvSpPr>
              <p:nvPr/>
            </p:nvSpPr>
            <p:spPr bwMode="auto">
              <a:xfrm>
                <a:off x="2891"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7" name="Rectangle 50"/>
              <p:cNvSpPr>
                <a:spLocks noChangeArrowheads="1"/>
              </p:cNvSpPr>
              <p:nvPr/>
            </p:nvSpPr>
            <p:spPr bwMode="auto">
              <a:xfrm>
                <a:off x="3110"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8" name="Rectangle 51"/>
              <p:cNvSpPr>
                <a:spLocks noChangeArrowheads="1"/>
              </p:cNvSpPr>
              <p:nvPr/>
            </p:nvSpPr>
            <p:spPr bwMode="auto">
              <a:xfrm>
                <a:off x="2956" y="783"/>
                <a:ext cx="112" cy="134"/>
              </a:xfrm>
              <a:prstGeom prst="rect">
                <a:avLst/>
              </a:prstGeom>
              <a:noFill/>
              <a:ln w="9525">
                <a:noFill/>
                <a:miter lim="800000"/>
                <a:headEnd/>
                <a:tailEnd/>
              </a:ln>
            </p:spPr>
            <p:txBody>
              <a:bodyPr wrap="none" lIns="0" tIns="0" rIns="0" bIns="0">
                <a:spAutoFit/>
              </a:bodyPr>
              <a:lstStyle/>
              <a:p>
                <a:r>
                  <a:rPr lang="en-US" sz="1400" b="1"/>
                  <a:t>71</a:t>
                </a:r>
              </a:p>
            </p:txBody>
          </p:sp>
          <p:sp>
            <p:nvSpPr>
              <p:cNvPr id="23789" name="Rectangle 52"/>
              <p:cNvSpPr>
                <a:spLocks noChangeArrowheads="1"/>
              </p:cNvSpPr>
              <p:nvPr/>
            </p:nvSpPr>
            <p:spPr bwMode="auto">
              <a:xfrm>
                <a:off x="2452"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0" name="Rectangle 53"/>
              <p:cNvSpPr>
                <a:spLocks noChangeArrowheads="1"/>
              </p:cNvSpPr>
              <p:nvPr/>
            </p:nvSpPr>
            <p:spPr bwMode="auto">
              <a:xfrm>
                <a:off x="2235" y="1601"/>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1" name="Rectangle 54"/>
              <p:cNvSpPr>
                <a:spLocks noChangeArrowheads="1"/>
              </p:cNvSpPr>
              <p:nvPr/>
            </p:nvSpPr>
            <p:spPr bwMode="auto">
              <a:xfrm>
                <a:off x="2235" y="1382"/>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2" name="Rectangle 55"/>
              <p:cNvSpPr>
                <a:spLocks noChangeArrowheads="1"/>
              </p:cNvSpPr>
              <p:nvPr/>
            </p:nvSpPr>
            <p:spPr bwMode="auto">
              <a:xfrm>
                <a:off x="2452"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3" name="Rectangle 56"/>
              <p:cNvSpPr>
                <a:spLocks noChangeArrowheads="1"/>
              </p:cNvSpPr>
              <p:nvPr/>
            </p:nvSpPr>
            <p:spPr bwMode="auto">
              <a:xfrm>
                <a:off x="2671"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4" name="Rectangle 57"/>
              <p:cNvSpPr>
                <a:spLocks noChangeArrowheads="1"/>
              </p:cNvSpPr>
              <p:nvPr/>
            </p:nvSpPr>
            <p:spPr bwMode="auto">
              <a:xfrm>
                <a:off x="2671"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5" name="Rectangle 58"/>
              <p:cNvSpPr>
                <a:spLocks noChangeArrowheads="1"/>
              </p:cNvSpPr>
              <p:nvPr/>
            </p:nvSpPr>
            <p:spPr bwMode="auto">
              <a:xfrm>
                <a:off x="2738" y="1660"/>
                <a:ext cx="112" cy="134"/>
              </a:xfrm>
              <a:prstGeom prst="rect">
                <a:avLst/>
              </a:prstGeom>
              <a:noFill/>
              <a:ln w="9525">
                <a:noFill/>
                <a:miter lim="800000"/>
                <a:headEnd/>
                <a:tailEnd/>
              </a:ln>
            </p:spPr>
            <p:txBody>
              <a:bodyPr wrap="none" lIns="0" tIns="0" rIns="0" bIns="0">
                <a:spAutoFit/>
              </a:bodyPr>
              <a:lstStyle/>
              <a:p>
                <a:r>
                  <a:rPr lang="en-US" sz="1400" b="1" dirty="0"/>
                  <a:t>47</a:t>
                </a:r>
              </a:p>
            </p:txBody>
          </p:sp>
          <p:sp>
            <p:nvSpPr>
              <p:cNvPr id="23796" name="Rectangle 59"/>
              <p:cNvSpPr>
                <a:spLocks noChangeArrowheads="1"/>
              </p:cNvSpPr>
              <p:nvPr/>
            </p:nvSpPr>
            <p:spPr bwMode="auto">
              <a:xfrm>
                <a:off x="2304" y="1663"/>
                <a:ext cx="112" cy="134"/>
              </a:xfrm>
              <a:prstGeom prst="rect">
                <a:avLst/>
              </a:prstGeom>
              <a:noFill/>
              <a:ln w="9525">
                <a:noFill/>
                <a:miter lim="800000"/>
                <a:headEnd/>
                <a:tailEnd/>
              </a:ln>
            </p:spPr>
            <p:txBody>
              <a:bodyPr wrap="none" lIns="0" tIns="0" rIns="0" bIns="0">
                <a:spAutoFit/>
              </a:bodyPr>
              <a:lstStyle/>
              <a:p>
                <a:r>
                  <a:rPr lang="en-US" sz="1400" b="1" dirty="0"/>
                  <a:t>68</a:t>
                </a:r>
              </a:p>
            </p:txBody>
          </p:sp>
          <p:sp>
            <p:nvSpPr>
              <p:cNvPr id="23797" name="Rectangle 60"/>
              <p:cNvSpPr>
                <a:spLocks noChangeArrowheads="1"/>
              </p:cNvSpPr>
              <p:nvPr/>
            </p:nvSpPr>
            <p:spPr bwMode="auto">
              <a:xfrm>
                <a:off x="2514" y="1446"/>
                <a:ext cx="112" cy="134"/>
              </a:xfrm>
              <a:prstGeom prst="rect">
                <a:avLst/>
              </a:prstGeom>
              <a:noFill/>
              <a:ln w="9525">
                <a:noFill/>
                <a:miter lim="800000"/>
                <a:headEnd/>
                <a:tailEnd/>
              </a:ln>
            </p:spPr>
            <p:txBody>
              <a:bodyPr wrap="none" lIns="0" tIns="0" rIns="0" bIns="0">
                <a:spAutoFit/>
              </a:bodyPr>
              <a:lstStyle/>
              <a:p>
                <a:r>
                  <a:rPr lang="en-US" sz="1400" b="1"/>
                  <a:t>58</a:t>
                </a:r>
              </a:p>
            </p:txBody>
          </p:sp>
          <p:sp>
            <p:nvSpPr>
              <p:cNvPr id="23798" name="Rectangle 61"/>
              <p:cNvSpPr>
                <a:spLocks noChangeArrowheads="1"/>
              </p:cNvSpPr>
              <p:nvPr/>
            </p:nvSpPr>
            <p:spPr bwMode="auto">
              <a:xfrm>
                <a:off x="2736" y="1451"/>
                <a:ext cx="112" cy="134"/>
              </a:xfrm>
              <a:prstGeom prst="rect">
                <a:avLst/>
              </a:prstGeom>
              <a:noFill/>
              <a:ln w="9525">
                <a:noFill/>
                <a:miter lim="800000"/>
                <a:headEnd/>
                <a:tailEnd/>
              </a:ln>
            </p:spPr>
            <p:txBody>
              <a:bodyPr wrap="none" lIns="0" tIns="0" rIns="0" bIns="0">
                <a:spAutoFit/>
              </a:bodyPr>
              <a:lstStyle/>
              <a:p>
                <a:r>
                  <a:rPr lang="en-US" sz="1400" b="1" dirty="0"/>
                  <a:t>55</a:t>
                </a:r>
              </a:p>
            </p:txBody>
          </p:sp>
          <p:sp>
            <p:nvSpPr>
              <p:cNvPr id="23799" name="Rectangle 62"/>
              <p:cNvSpPr>
                <a:spLocks noChangeArrowheads="1"/>
              </p:cNvSpPr>
              <p:nvPr/>
            </p:nvSpPr>
            <p:spPr bwMode="auto">
              <a:xfrm>
                <a:off x="3110"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0" name="Rectangle 63"/>
              <p:cNvSpPr>
                <a:spLocks noChangeArrowheads="1"/>
              </p:cNvSpPr>
              <p:nvPr/>
            </p:nvSpPr>
            <p:spPr bwMode="auto">
              <a:xfrm>
                <a:off x="2891"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1" name="Rectangle 64"/>
              <p:cNvSpPr>
                <a:spLocks noChangeArrowheads="1"/>
              </p:cNvSpPr>
              <p:nvPr/>
            </p:nvSpPr>
            <p:spPr bwMode="auto">
              <a:xfrm>
                <a:off x="2891"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2" name="Rectangle 65"/>
              <p:cNvSpPr>
                <a:spLocks noChangeArrowheads="1"/>
              </p:cNvSpPr>
              <p:nvPr/>
            </p:nvSpPr>
            <p:spPr bwMode="auto">
              <a:xfrm>
                <a:off x="3110"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3" name="Rectangle 66"/>
              <p:cNvSpPr>
                <a:spLocks noChangeArrowheads="1"/>
              </p:cNvSpPr>
              <p:nvPr/>
            </p:nvSpPr>
            <p:spPr bwMode="auto">
              <a:xfrm>
                <a:off x="2950" y="1655"/>
                <a:ext cx="112" cy="134"/>
              </a:xfrm>
              <a:prstGeom prst="rect">
                <a:avLst/>
              </a:prstGeom>
              <a:noFill/>
              <a:ln w="9525">
                <a:noFill/>
                <a:miter lim="800000"/>
                <a:headEnd/>
                <a:tailEnd/>
              </a:ln>
            </p:spPr>
            <p:txBody>
              <a:bodyPr wrap="none" lIns="0" tIns="0" rIns="0" bIns="0">
                <a:spAutoFit/>
              </a:bodyPr>
              <a:lstStyle/>
              <a:p>
                <a:r>
                  <a:rPr lang="en-US" sz="1400" b="1" dirty="0"/>
                  <a:t>21</a:t>
                </a:r>
              </a:p>
            </p:txBody>
          </p:sp>
          <p:sp>
            <p:nvSpPr>
              <p:cNvPr id="23804" name="Rectangle 67"/>
              <p:cNvSpPr>
                <a:spLocks noChangeArrowheads="1"/>
              </p:cNvSpPr>
              <p:nvPr/>
            </p:nvSpPr>
            <p:spPr bwMode="auto">
              <a:xfrm>
                <a:off x="3174" y="1446"/>
                <a:ext cx="112" cy="134"/>
              </a:xfrm>
              <a:prstGeom prst="rect">
                <a:avLst/>
              </a:prstGeom>
              <a:noFill/>
              <a:ln w="9525">
                <a:noFill/>
                <a:miter lim="800000"/>
                <a:headEnd/>
                <a:tailEnd/>
              </a:ln>
            </p:spPr>
            <p:txBody>
              <a:bodyPr wrap="none" lIns="0" tIns="0" rIns="0" bIns="0">
                <a:spAutoFit/>
              </a:bodyPr>
              <a:lstStyle/>
              <a:p>
                <a:r>
                  <a:rPr lang="en-US" sz="1400" b="1"/>
                  <a:t>31</a:t>
                </a:r>
              </a:p>
            </p:txBody>
          </p:sp>
          <p:sp>
            <p:nvSpPr>
              <p:cNvPr id="23805" name="Rectangle 68"/>
              <p:cNvSpPr>
                <a:spLocks noChangeArrowheads="1"/>
              </p:cNvSpPr>
              <p:nvPr/>
            </p:nvSpPr>
            <p:spPr bwMode="auto">
              <a:xfrm>
                <a:off x="2518" y="1001"/>
                <a:ext cx="112" cy="134"/>
              </a:xfrm>
              <a:prstGeom prst="rect">
                <a:avLst/>
              </a:prstGeom>
              <a:noFill/>
              <a:ln w="9525">
                <a:noFill/>
                <a:miter lim="800000"/>
                <a:headEnd/>
                <a:tailEnd/>
              </a:ln>
            </p:spPr>
            <p:txBody>
              <a:bodyPr wrap="none" lIns="0" tIns="0" rIns="0" bIns="0">
                <a:spAutoFit/>
              </a:bodyPr>
              <a:lstStyle/>
              <a:p>
                <a:r>
                  <a:rPr lang="en-US" sz="1400" b="1"/>
                  <a:t>67</a:t>
                </a:r>
              </a:p>
            </p:txBody>
          </p:sp>
          <p:sp>
            <p:nvSpPr>
              <p:cNvPr id="23806" name="Rectangle 69"/>
              <p:cNvSpPr>
                <a:spLocks noChangeArrowheads="1"/>
              </p:cNvSpPr>
              <p:nvPr/>
            </p:nvSpPr>
            <p:spPr bwMode="auto">
              <a:xfrm>
                <a:off x="3178" y="776"/>
                <a:ext cx="93" cy="84"/>
              </a:xfrm>
              <a:prstGeom prst="rect">
                <a:avLst/>
              </a:prstGeom>
              <a:noFill/>
              <a:ln w="9525">
                <a:noFill/>
                <a:miter lim="800000"/>
                <a:headEnd/>
                <a:tailEnd/>
              </a:ln>
            </p:spPr>
            <p:txBody>
              <a:bodyPr wrap="none" lIns="0" tIns="0" rIns="0" bIns="0">
                <a:spAutoFit/>
              </a:bodyPr>
              <a:lstStyle/>
              <a:p>
                <a:r>
                  <a:rPr lang="en-US" sz="1400" b="1" dirty="0"/>
                  <a:t>58</a:t>
                </a:r>
              </a:p>
            </p:txBody>
          </p:sp>
          <p:sp>
            <p:nvSpPr>
              <p:cNvPr id="23807" name="Rectangle 70"/>
              <p:cNvSpPr>
                <a:spLocks noChangeArrowheads="1"/>
              </p:cNvSpPr>
              <p:nvPr/>
            </p:nvSpPr>
            <p:spPr bwMode="auto">
              <a:xfrm>
                <a:off x="2948" y="998"/>
                <a:ext cx="112" cy="134"/>
              </a:xfrm>
              <a:prstGeom prst="rect">
                <a:avLst/>
              </a:prstGeom>
              <a:noFill/>
              <a:ln w="9525">
                <a:noFill/>
                <a:miter lim="800000"/>
                <a:headEnd/>
                <a:tailEnd/>
              </a:ln>
            </p:spPr>
            <p:txBody>
              <a:bodyPr wrap="none" lIns="0" tIns="0" rIns="0" bIns="0">
                <a:spAutoFit/>
              </a:bodyPr>
              <a:lstStyle/>
              <a:p>
                <a:r>
                  <a:rPr lang="en-US" sz="1400" b="1" dirty="0"/>
                  <a:t>49</a:t>
                </a:r>
              </a:p>
            </p:txBody>
          </p:sp>
          <p:sp>
            <p:nvSpPr>
              <p:cNvPr id="23808" name="Rectangle 71"/>
              <p:cNvSpPr>
                <a:spLocks noChangeArrowheads="1"/>
              </p:cNvSpPr>
              <p:nvPr/>
            </p:nvSpPr>
            <p:spPr bwMode="auto">
              <a:xfrm>
                <a:off x="3176" y="994"/>
                <a:ext cx="115" cy="136"/>
              </a:xfrm>
              <a:prstGeom prst="rect">
                <a:avLst/>
              </a:prstGeom>
              <a:noFill/>
              <a:ln w="9525">
                <a:noFill/>
                <a:miter lim="800000"/>
                <a:headEnd/>
                <a:tailEnd/>
              </a:ln>
            </p:spPr>
            <p:txBody>
              <a:bodyPr wrap="none" lIns="0" tIns="0" rIns="0" bIns="0">
                <a:spAutoFit/>
              </a:bodyPr>
              <a:lstStyle/>
              <a:p>
                <a:r>
                  <a:rPr lang="en-US" sz="1400" b="1" u="sng" dirty="0">
                    <a:solidFill>
                      <a:srgbClr val="FF0000"/>
                    </a:solidFill>
                  </a:rPr>
                  <a:t>46</a:t>
                </a:r>
              </a:p>
            </p:txBody>
          </p:sp>
          <p:sp>
            <p:nvSpPr>
              <p:cNvPr id="23809" name="Rectangle 72"/>
              <p:cNvSpPr>
                <a:spLocks noChangeArrowheads="1"/>
              </p:cNvSpPr>
              <p:nvPr/>
            </p:nvSpPr>
            <p:spPr bwMode="auto">
              <a:xfrm>
                <a:off x="2948" y="1226"/>
                <a:ext cx="112" cy="134"/>
              </a:xfrm>
              <a:prstGeom prst="rect">
                <a:avLst/>
              </a:prstGeom>
              <a:noFill/>
              <a:ln w="9525">
                <a:noFill/>
                <a:miter lim="800000"/>
                <a:headEnd/>
                <a:tailEnd/>
              </a:ln>
            </p:spPr>
            <p:txBody>
              <a:bodyPr wrap="none" lIns="0" tIns="0" rIns="0" bIns="0">
                <a:spAutoFit/>
              </a:bodyPr>
              <a:lstStyle/>
              <a:p>
                <a:r>
                  <a:rPr lang="en-US" sz="1400" b="1" dirty="0"/>
                  <a:t>37</a:t>
                </a:r>
              </a:p>
            </p:txBody>
          </p:sp>
          <p:sp>
            <p:nvSpPr>
              <p:cNvPr id="23810" name="Rectangle 73"/>
              <p:cNvSpPr>
                <a:spLocks noChangeArrowheads="1"/>
              </p:cNvSpPr>
              <p:nvPr/>
            </p:nvSpPr>
            <p:spPr bwMode="auto">
              <a:xfrm>
                <a:off x="3168" y="1222"/>
                <a:ext cx="112" cy="134"/>
              </a:xfrm>
              <a:prstGeom prst="rect">
                <a:avLst/>
              </a:prstGeom>
              <a:noFill/>
              <a:ln w="9525">
                <a:noFill/>
                <a:miter lim="800000"/>
                <a:headEnd/>
                <a:tailEnd/>
              </a:ln>
            </p:spPr>
            <p:txBody>
              <a:bodyPr wrap="none" lIns="0" tIns="0" rIns="0" bIns="0">
                <a:spAutoFit/>
              </a:bodyPr>
              <a:lstStyle/>
              <a:p>
                <a:r>
                  <a:rPr lang="en-US" sz="1400" b="1" dirty="0"/>
                  <a:t>38</a:t>
                </a:r>
              </a:p>
            </p:txBody>
          </p:sp>
          <p:sp>
            <p:nvSpPr>
              <p:cNvPr id="23811" name="Rectangle 74"/>
              <p:cNvSpPr>
                <a:spLocks noChangeArrowheads="1"/>
              </p:cNvSpPr>
              <p:nvPr/>
            </p:nvSpPr>
            <p:spPr bwMode="auto">
              <a:xfrm>
                <a:off x="2300" y="1447"/>
                <a:ext cx="112" cy="134"/>
              </a:xfrm>
              <a:prstGeom prst="rect">
                <a:avLst/>
              </a:prstGeom>
              <a:noFill/>
              <a:ln w="9525">
                <a:noFill/>
                <a:miter lim="800000"/>
                <a:headEnd/>
                <a:tailEnd/>
              </a:ln>
            </p:spPr>
            <p:txBody>
              <a:bodyPr wrap="none" lIns="0" tIns="0" rIns="0" bIns="0">
                <a:spAutoFit/>
              </a:bodyPr>
              <a:lstStyle/>
              <a:p>
                <a:r>
                  <a:rPr lang="en-US" sz="1400" b="1" dirty="0"/>
                  <a:t>64</a:t>
                </a:r>
              </a:p>
            </p:txBody>
          </p:sp>
          <p:sp>
            <p:nvSpPr>
              <p:cNvPr id="23812" name="Rectangle 75"/>
              <p:cNvSpPr>
                <a:spLocks noChangeArrowheads="1"/>
              </p:cNvSpPr>
              <p:nvPr/>
            </p:nvSpPr>
            <p:spPr bwMode="auto">
              <a:xfrm>
                <a:off x="2948" y="1451"/>
                <a:ext cx="112" cy="134"/>
              </a:xfrm>
              <a:prstGeom prst="rect">
                <a:avLst/>
              </a:prstGeom>
              <a:noFill/>
              <a:ln w="9525">
                <a:noFill/>
                <a:miter lim="800000"/>
                <a:headEnd/>
                <a:tailEnd/>
              </a:ln>
            </p:spPr>
            <p:txBody>
              <a:bodyPr wrap="none" lIns="0" tIns="0" rIns="0" bIns="0">
                <a:spAutoFit/>
              </a:bodyPr>
              <a:lstStyle/>
              <a:p>
                <a:r>
                  <a:rPr lang="en-US" sz="1400" b="1" dirty="0"/>
                  <a:t>22</a:t>
                </a:r>
              </a:p>
            </p:txBody>
          </p:sp>
          <p:sp>
            <p:nvSpPr>
              <p:cNvPr id="23813" name="Rectangle 76"/>
              <p:cNvSpPr>
                <a:spLocks noChangeArrowheads="1"/>
              </p:cNvSpPr>
              <p:nvPr/>
            </p:nvSpPr>
            <p:spPr bwMode="auto">
              <a:xfrm>
                <a:off x="2516" y="1662"/>
                <a:ext cx="112" cy="134"/>
              </a:xfrm>
              <a:prstGeom prst="rect">
                <a:avLst/>
              </a:prstGeom>
              <a:noFill/>
              <a:ln w="9525">
                <a:noFill/>
                <a:miter lim="800000"/>
                <a:headEnd/>
                <a:tailEnd/>
              </a:ln>
            </p:spPr>
            <p:txBody>
              <a:bodyPr wrap="none" lIns="0" tIns="0" rIns="0" bIns="0">
                <a:spAutoFit/>
              </a:bodyPr>
              <a:lstStyle/>
              <a:p>
                <a:r>
                  <a:rPr lang="en-US" sz="1400" b="1" dirty="0"/>
                  <a:t>61</a:t>
                </a:r>
              </a:p>
            </p:txBody>
          </p:sp>
          <p:sp>
            <p:nvSpPr>
              <p:cNvPr id="23814" name="Rectangle 77"/>
              <p:cNvSpPr>
                <a:spLocks noChangeArrowheads="1"/>
              </p:cNvSpPr>
              <p:nvPr/>
            </p:nvSpPr>
            <p:spPr bwMode="auto">
              <a:xfrm>
                <a:off x="3172" y="1660"/>
                <a:ext cx="112" cy="134"/>
              </a:xfrm>
              <a:prstGeom prst="rect">
                <a:avLst/>
              </a:prstGeom>
              <a:noFill/>
              <a:ln w="9525">
                <a:noFill/>
                <a:miter lim="800000"/>
                <a:headEnd/>
                <a:tailEnd/>
              </a:ln>
            </p:spPr>
            <p:txBody>
              <a:bodyPr wrap="none" lIns="0" tIns="0" rIns="0" bIns="0">
                <a:spAutoFit/>
              </a:bodyPr>
              <a:lstStyle/>
              <a:p>
                <a:r>
                  <a:rPr lang="en-US" sz="1400" b="1" dirty="0"/>
                  <a:t>16</a:t>
                </a:r>
              </a:p>
            </p:txBody>
          </p:sp>
        </p:grpSp>
        <p:sp>
          <p:nvSpPr>
            <p:cNvPr id="23560" name="Rectangle 78"/>
            <p:cNvSpPr>
              <a:spLocks noChangeArrowheads="1"/>
            </p:cNvSpPr>
            <p:nvPr/>
          </p:nvSpPr>
          <p:spPr bwMode="auto">
            <a:xfrm>
              <a:off x="2040" y="1880"/>
              <a:ext cx="1464" cy="134"/>
            </a:xfrm>
            <a:prstGeom prst="rect">
              <a:avLst/>
            </a:prstGeom>
            <a:noFill/>
            <a:ln w="9525">
              <a:noFill/>
              <a:miter lim="800000"/>
              <a:headEnd/>
              <a:tailEnd/>
            </a:ln>
          </p:spPr>
          <p:txBody>
            <a:bodyPr wrap="none" lIns="0" tIns="0" rIns="0" bIns="0">
              <a:spAutoFit/>
            </a:bodyPr>
            <a:lstStyle/>
            <a:p>
              <a:r>
                <a:rPr lang="en-US" sz="1400" b="1"/>
                <a:t>Digital elevation model (DEM)</a:t>
              </a:r>
            </a:p>
          </p:txBody>
        </p:sp>
        <p:grpSp>
          <p:nvGrpSpPr>
            <p:cNvPr id="4" name="Group 269"/>
            <p:cNvGrpSpPr>
              <a:grpSpLocks/>
            </p:cNvGrpSpPr>
            <p:nvPr/>
          </p:nvGrpSpPr>
          <p:grpSpPr bwMode="auto">
            <a:xfrm>
              <a:off x="3895" y="724"/>
              <a:ext cx="1089" cy="1088"/>
              <a:chOff x="3895" y="724"/>
              <a:chExt cx="1089" cy="1088"/>
            </a:xfrm>
          </p:grpSpPr>
          <p:sp>
            <p:nvSpPr>
              <p:cNvPr id="23702" name="Rectangle 79"/>
              <p:cNvSpPr>
                <a:spLocks noChangeArrowheads="1"/>
              </p:cNvSpPr>
              <p:nvPr/>
            </p:nvSpPr>
            <p:spPr bwMode="auto">
              <a:xfrm>
                <a:off x="4773"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3" name="Rectangle 80"/>
              <p:cNvSpPr>
                <a:spLocks noChangeArrowheads="1"/>
              </p:cNvSpPr>
              <p:nvPr/>
            </p:nvSpPr>
            <p:spPr bwMode="auto">
              <a:xfrm>
                <a:off x="4554"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4" name="Rectangle 81"/>
              <p:cNvSpPr>
                <a:spLocks noChangeArrowheads="1"/>
              </p:cNvSpPr>
              <p:nvPr/>
            </p:nvSpPr>
            <p:spPr bwMode="auto">
              <a:xfrm>
                <a:off x="4554"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5" name="Rectangle 82"/>
              <p:cNvSpPr>
                <a:spLocks noChangeArrowheads="1"/>
              </p:cNvSpPr>
              <p:nvPr/>
            </p:nvSpPr>
            <p:spPr bwMode="auto">
              <a:xfrm>
                <a:off x="4773"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6" name="Rectangle 83"/>
              <p:cNvSpPr>
                <a:spLocks noChangeArrowheads="1"/>
              </p:cNvSpPr>
              <p:nvPr/>
            </p:nvSpPr>
            <p:spPr bwMode="auto">
              <a:xfrm>
                <a:off x="4554"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7" name="Rectangle 84"/>
              <p:cNvSpPr>
                <a:spLocks noChangeArrowheads="1"/>
              </p:cNvSpPr>
              <p:nvPr/>
            </p:nvSpPr>
            <p:spPr bwMode="auto">
              <a:xfrm>
                <a:off x="4773"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8" name="Rectangle 85"/>
              <p:cNvSpPr>
                <a:spLocks noChangeArrowheads="1"/>
              </p:cNvSpPr>
              <p:nvPr/>
            </p:nvSpPr>
            <p:spPr bwMode="auto">
              <a:xfrm>
                <a:off x="4114"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9" name="Rectangle 86"/>
              <p:cNvSpPr>
                <a:spLocks noChangeArrowheads="1"/>
              </p:cNvSpPr>
              <p:nvPr/>
            </p:nvSpPr>
            <p:spPr bwMode="auto">
              <a:xfrm>
                <a:off x="3895"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0" name="Rectangle 87"/>
              <p:cNvSpPr>
                <a:spLocks noChangeArrowheads="1"/>
              </p:cNvSpPr>
              <p:nvPr/>
            </p:nvSpPr>
            <p:spPr bwMode="auto">
              <a:xfrm>
                <a:off x="3895"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1" name="Rectangle 88"/>
              <p:cNvSpPr>
                <a:spLocks noChangeArrowheads="1"/>
              </p:cNvSpPr>
              <p:nvPr/>
            </p:nvSpPr>
            <p:spPr bwMode="auto">
              <a:xfrm>
                <a:off x="4114"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2" name="Rectangle 89"/>
              <p:cNvSpPr>
                <a:spLocks noChangeArrowheads="1"/>
              </p:cNvSpPr>
              <p:nvPr/>
            </p:nvSpPr>
            <p:spPr bwMode="auto">
              <a:xfrm>
                <a:off x="4334"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3" name="Rectangle 90"/>
              <p:cNvSpPr>
                <a:spLocks noChangeArrowheads="1"/>
              </p:cNvSpPr>
              <p:nvPr/>
            </p:nvSpPr>
            <p:spPr bwMode="auto">
              <a:xfrm>
                <a:off x="4334"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4" name="Rectangle 91"/>
              <p:cNvSpPr>
                <a:spLocks noChangeArrowheads="1"/>
              </p:cNvSpPr>
              <p:nvPr/>
            </p:nvSpPr>
            <p:spPr bwMode="auto">
              <a:xfrm>
                <a:off x="3895"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5" name="Rectangle 92"/>
              <p:cNvSpPr>
                <a:spLocks noChangeArrowheads="1"/>
              </p:cNvSpPr>
              <p:nvPr/>
            </p:nvSpPr>
            <p:spPr bwMode="auto">
              <a:xfrm>
                <a:off x="4114"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6" name="Rectangle 93"/>
              <p:cNvSpPr>
                <a:spLocks noChangeArrowheads="1"/>
              </p:cNvSpPr>
              <p:nvPr/>
            </p:nvSpPr>
            <p:spPr bwMode="auto">
              <a:xfrm>
                <a:off x="4334"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7" name="Rectangle 94"/>
              <p:cNvSpPr>
                <a:spLocks noChangeArrowheads="1"/>
              </p:cNvSpPr>
              <p:nvPr/>
            </p:nvSpPr>
            <p:spPr bwMode="auto">
              <a:xfrm>
                <a:off x="4409" y="997"/>
                <a:ext cx="97"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18" name="Rectangle 95"/>
              <p:cNvSpPr>
                <a:spLocks noChangeArrowheads="1"/>
              </p:cNvSpPr>
              <p:nvPr/>
            </p:nvSpPr>
            <p:spPr bwMode="auto">
              <a:xfrm>
                <a:off x="3996" y="999"/>
                <a:ext cx="110"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19" name="Rectangle 96"/>
              <p:cNvSpPr>
                <a:spLocks noChangeArrowheads="1"/>
              </p:cNvSpPr>
              <p:nvPr/>
            </p:nvSpPr>
            <p:spPr bwMode="auto">
              <a:xfrm>
                <a:off x="3910" y="790"/>
                <a:ext cx="182" cy="136"/>
              </a:xfrm>
              <a:prstGeom prst="rect">
                <a:avLst/>
              </a:prstGeom>
              <a:noFill/>
              <a:ln w="9525">
                <a:noFill/>
                <a:miter lim="800000"/>
                <a:headEnd/>
                <a:tailEnd/>
              </a:ln>
            </p:spPr>
            <p:txBody>
              <a:bodyPr wrap="square" lIns="0" tIns="0" rIns="0" bIns="0">
                <a:spAutoFit/>
              </a:bodyPr>
              <a:lstStyle/>
              <a:p>
                <a:pPr algn="ctr"/>
                <a:r>
                  <a:rPr lang="en-US" sz="1400" b="1" dirty="0"/>
                  <a:t>4</a:t>
                </a:r>
              </a:p>
            </p:txBody>
          </p:sp>
          <p:sp>
            <p:nvSpPr>
              <p:cNvPr id="23720" name="Rectangle 97"/>
              <p:cNvSpPr>
                <a:spLocks noChangeArrowheads="1"/>
              </p:cNvSpPr>
              <p:nvPr/>
            </p:nvSpPr>
            <p:spPr bwMode="auto">
              <a:xfrm>
                <a:off x="4126" y="795"/>
                <a:ext cx="181" cy="136"/>
              </a:xfrm>
              <a:prstGeom prst="rect">
                <a:avLst/>
              </a:prstGeom>
              <a:noFill/>
              <a:ln w="9525">
                <a:noFill/>
                <a:miter lim="800000"/>
                <a:headEnd/>
                <a:tailEnd/>
              </a:ln>
            </p:spPr>
            <p:txBody>
              <a:bodyPr wrap="square" lIns="0" tIns="0" rIns="0" bIns="0">
                <a:spAutoFit/>
              </a:bodyPr>
              <a:lstStyle/>
              <a:p>
                <a:pPr algn="ctr"/>
                <a:r>
                  <a:rPr lang="en-US" sz="1400" b="1" dirty="0"/>
                  <a:t>4</a:t>
                </a:r>
              </a:p>
            </p:txBody>
          </p:sp>
          <p:sp>
            <p:nvSpPr>
              <p:cNvPr id="23721" name="Rectangle 98"/>
              <p:cNvSpPr>
                <a:spLocks noChangeArrowheads="1"/>
              </p:cNvSpPr>
              <p:nvPr/>
            </p:nvSpPr>
            <p:spPr bwMode="auto">
              <a:xfrm>
                <a:off x="4413" y="795"/>
                <a:ext cx="75"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22" name="Rectangle 99"/>
              <p:cNvSpPr>
                <a:spLocks noChangeArrowheads="1"/>
              </p:cNvSpPr>
              <p:nvPr/>
            </p:nvSpPr>
            <p:spPr bwMode="auto">
              <a:xfrm>
                <a:off x="4773"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3" name="Rectangle 100"/>
              <p:cNvSpPr>
                <a:spLocks noChangeArrowheads="1"/>
              </p:cNvSpPr>
              <p:nvPr/>
            </p:nvSpPr>
            <p:spPr bwMode="auto">
              <a:xfrm>
                <a:off x="4554"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4" name="Rectangle 101"/>
              <p:cNvSpPr>
                <a:spLocks noChangeArrowheads="1"/>
              </p:cNvSpPr>
              <p:nvPr/>
            </p:nvSpPr>
            <p:spPr bwMode="auto">
              <a:xfrm>
                <a:off x="4554"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5" name="Rectangle 102"/>
              <p:cNvSpPr>
                <a:spLocks noChangeArrowheads="1"/>
              </p:cNvSpPr>
              <p:nvPr/>
            </p:nvSpPr>
            <p:spPr bwMode="auto">
              <a:xfrm>
                <a:off x="4773"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6" name="Rectangle 103"/>
              <p:cNvSpPr>
                <a:spLocks noChangeArrowheads="1"/>
              </p:cNvSpPr>
              <p:nvPr/>
            </p:nvSpPr>
            <p:spPr bwMode="auto">
              <a:xfrm>
                <a:off x="4554"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7" name="Rectangle 104"/>
              <p:cNvSpPr>
                <a:spLocks noChangeArrowheads="1"/>
              </p:cNvSpPr>
              <p:nvPr/>
            </p:nvSpPr>
            <p:spPr bwMode="auto">
              <a:xfrm>
                <a:off x="4773"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8" name="Rectangle 105"/>
              <p:cNvSpPr>
                <a:spLocks noChangeArrowheads="1"/>
              </p:cNvSpPr>
              <p:nvPr/>
            </p:nvSpPr>
            <p:spPr bwMode="auto">
              <a:xfrm>
                <a:off x="4114"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9" name="Rectangle 106"/>
              <p:cNvSpPr>
                <a:spLocks noChangeArrowheads="1"/>
              </p:cNvSpPr>
              <p:nvPr/>
            </p:nvSpPr>
            <p:spPr bwMode="auto">
              <a:xfrm>
                <a:off x="3895"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0" name="Rectangle 107"/>
              <p:cNvSpPr>
                <a:spLocks noChangeArrowheads="1"/>
              </p:cNvSpPr>
              <p:nvPr/>
            </p:nvSpPr>
            <p:spPr bwMode="auto">
              <a:xfrm>
                <a:off x="3895"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1" name="Rectangle 108"/>
              <p:cNvSpPr>
                <a:spLocks noChangeArrowheads="1"/>
              </p:cNvSpPr>
              <p:nvPr/>
            </p:nvSpPr>
            <p:spPr bwMode="auto">
              <a:xfrm>
                <a:off x="4114"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2" name="Rectangle 109"/>
              <p:cNvSpPr>
                <a:spLocks noChangeArrowheads="1"/>
              </p:cNvSpPr>
              <p:nvPr/>
            </p:nvSpPr>
            <p:spPr bwMode="auto">
              <a:xfrm>
                <a:off x="4334"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3" name="Rectangle 110"/>
              <p:cNvSpPr>
                <a:spLocks noChangeArrowheads="1"/>
              </p:cNvSpPr>
              <p:nvPr/>
            </p:nvSpPr>
            <p:spPr bwMode="auto">
              <a:xfrm>
                <a:off x="4334"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4" name="Rectangle 111"/>
              <p:cNvSpPr>
                <a:spLocks noChangeArrowheads="1"/>
              </p:cNvSpPr>
              <p:nvPr/>
            </p:nvSpPr>
            <p:spPr bwMode="auto">
              <a:xfrm>
                <a:off x="4773"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5" name="Rectangle 112"/>
              <p:cNvSpPr>
                <a:spLocks noChangeArrowheads="1"/>
              </p:cNvSpPr>
              <p:nvPr/>
            </p:nvSpPr>
            <p:spPr bwMode="auto">
              <a:xfrm>
                <a:off x="4554"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6" name="Rectangle 113"/>
              <p:cNvSpPr>
                <a:spLocks noChangeArrowheads="1"/>
              </p:cNvSpPr>
              <p:nvPr/>
            </p:nvSpPr>
            <p:spPr bwMode="auto">
              <a:xfrm>
                <a:off x="4554"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7" name="Rectangle 114"/>
              <p:cNvSpPr>
                <a:spLocks noChangeArrowheads="1"/>
              </p:cNvSpPr>
              <p:nvPr/>
            </p:nvSpPr>
            <p:spPr bwMode="auto">
              <a:xfrm>
                <a:off x="4773"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8" name="Rectangle 115"/>
              <p:cNvSpPr>
                <a:spLocks noChangeArrowheads="1"/>
              </p:cNvSpPr>
              <p:nvPr/>
            </p:nvSpPr>
            <p:spPr bwMode="auto">
              <a:xfrm>
                <a:off x="4189" y="1001"/>
                <a:ext cx="103"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39" name="Rectangle 116"/>
              <p:cNvSpPr>
                <a:spLocks noChangeArrowheads="1"/>
              </p:cNvSpPr>
              <p:nvPr/>
            </p:nvSpPr>
            <p:spPr bwMode="auto">
              <a:xfrm>
                <a:off x="4633" y="795"/>
                <a:ext cx="58" cy="136"/>
              </a:xfrm>
              <a:prstGeom prst="rect">
                <a:avLst/>
              </a:prstGeom>
              <a:noFill/>
              <a:ln w="9525">
                <a:noFill/>
                <a:miter lim="800000"/>
                <a:headEnd/>
                <a:tailEnd/>
              </a:ln>
            </p:spPr>
            <p:txBody>
              <a:bodyPr wrap="none" lIns="0" tIns="0" rIns="0" bIns="0">
                <a:spAutoFit/>
              </a:bodyPr>
              <a:lstStyle/>
              <a:p>
                <a:r>
                  <a:rPr lang="en-US" sz="1400" b="1" dirty="0"/>
                  <a:t>5</a:t>
                </a:r>
              </a:p>
            </p:txBody>
          </p:sp>
          <p:sp>
            <p:nvSpPr>
              <p:cNvPr id="23740" name="Rectangle 117"/>
              <p:cNvSpPr>
                <a:spLocks noChangeArrowheads="1"/>
              </p:cNvSpPr>
              <p:nvPr/>
            </p:nvSpPr>
            <p:spPr bwMode="auto">
              <a:xfrm>
                <a:off x="4841" y="799"/>
                <a:ext cx="87"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1" name="Rectangle 118"/>
              <p:cNvSpPr>
                <a:spLocks noChangeArrowheads="1"/>
              </p:cNvSpPr>
              <p:nvPr/>
            </p:nvSpPr>
            <p:spPr bwMode="auto">
              <a:xfrm>
                <a:off x="4627" y="999"/>
                <a:ext cx="106"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2" name="Rectangle 119"/>
              <p:cNvSpPr>
                <a:spLocks noChangeArrowheads="1"/>
              </p:cNvSpPr>
              <p:nvPr/>
            </p:nvSpPr>
            <p:spPr bwMode="auto">
              <a:xfrm>
                <a:off x="4840" y="998"/>
                <a:ext cx="88"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3" name="Rectangle 120"/>
              <p:cNvSpPr>
                <a:spLocks noChangeArrowheads="1"/>
              </p:cNvSpPr>
              <p:nvPr/>
            </p:nvSpPr>
            <p:spPr bwMode="auto">
              <a:xfrm>
                <a:off x="3976" y="1225"/>
                <a:ext cx="79"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44" name="Rectangle 121"/>
              <p:cNvSpPr>
                <a:spLocks noChangeArrowheads="1"/>
              </p:cNvSpPr>
              <p:nvPr/>
            </p:nvSpPr>
            <p:spPr bwMode="auto">
              <a:xfrm>
                <a:off x="4193" y="1225"/>
                <a:ext cx="106"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45" name="Rectangle 122"/>
              <p:cNvSpPr>
                <a:spLocks noChangeArrowheads="1"/>
              </p:cNvSpPr>
              <p:nvPr/>
            </p:nvSpPr>
            <p:spPr bwMode="auto">
              <a:xfrm>
                <a:off x="4411" y="1220"/>
                <a:ext cx="85"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46" name="Rectangle 123"/>
              <p:cNvSpPr>
                <a:spLocks noChangeArrowheads="1"/>
              </p:cNvSpPr>
              <p:nvPr/>
            </p:nvSpPr>
            <p:spPr bwMode="auto">
              <a:xfrm>
                <a:off x="4635" y="1224"/>
                <a:ext cx="120"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7" name="Rectangle 124"/>
              <p:cNvSpPr>
                <a:spLocks noChangeArrowheads="1"/>
              </p:cNvSpPr>
              <p:nvPr/>
            </p:nvSpPr>
            <p:spPr bwMode="auto">
              <a:xfrm>
                <a:off x="4847" y="1225"/>
                <a:ext cx="77" cy="136"/>
              </a:xfrm>
              <a:prstGeom prst="rect">
                <a:avLst/>
              </a:prstGeom>
              <a:noFill/>
              <a:ln w="9525">
                <a:noFill/>
                <a:miter lim="800000"/>
                <a:headEnd/>
                <a:tailEnd/>
              </a:ln>
            </p:spPr>
            <p:txBody>
              <a:bodyPr wrap="square" lIns="0" tIns="0" rIns="0" bIns="0">
                <a:spAutoFit/>
              </a:bodyPr>
              <a:lstStyle/>
              <a:p>
                <a:r>
                  <a:rPr lang="en-US" sz="1400" b="1" dirty="0"/>
                  <a:t>6</a:t>
                </a:r>
              </a:p>
            </p:txBody>
          </p:sp>
          <p:sp>
            <p:nvSpPr>
              <p:cNvPr id="23748" name="Rectangle 125"/>
              <p:cNvSpPr>
                <a:spLocks noChangeArrowheads="1"/>
              </p:cNvSpPr>
              <p:nvPr/>
            </p:nvSpPr>
            <p:spPr bwMode="auto">
              <a:xfrm>
                <a:off x="3973" y="1660"/>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49" name="Rectangle 126"/>
              <p:cNvSpPr>
                <a:spLocks noChangeArrowheads="1"/>
              </p:cNvSpPr>
              <p:nvPr/>
            </p:nvSpPr>
            <p:spPr bwMode="auto">
              <a:xfrm>
                <a:off x="4193" y="1443"/>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50" name="Rectangle 127"/>
              <p:cNvSpPr>
                <a:spLocks noChangeArrowheads="1"/>
              </p:cNvSpPr>
              <p:nvPr/>
            </p:nvSpPr>
            <p:spPr bwMode="auto">
              <a:xfrm>
                <a:off x="4418" y="1447"/>
                <a:ext cx="82"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1" name="Rectangle 128"/>
              <p:cNvSpPr>
                <a:spLocks noChangeArrowheads="1"/>
              </p:cNvSpPr>
              <p:nvPr/>
            </p:nvSpPr>
            <p:spPr bwMode="auto">
              <a:xfrm>
                <a:off x="4632" y="1450"/>
                <a:ext cx="93"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52" name="Rectangle 129"/>
              <p:cNvSpPr>
                <a:spLocks noChangeArrowheads="1"/>
              </p:cNvSpPr>
              <p:nvPr/>
            </p:nvSpPr>
            <p:spPr bwMode="auto">
              <a:xfrm>
                <a:off x="4843" y="1450"/>
                <a:ext cx="79"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53" name="Rectangle 130"/>
              <p:cNvSpPr>
                <a:spLocks noChangeArrowheads="1"/>
              </p:cNvSpPr>
              <p:nvPr/>
            </p:nvSpPr>
            <p:spPr bwMode="auto">
              <a:xfrm>
                <a:off x="4186" y="1659"/>
                <a:ext cx="92"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4" name="Rectangle 131"/>
              <p:cNvSpPr>
                <a:spLocks noChangeArrowheads="1"/>
              </p:cNvSpPr>
              <p:nvPr/>
            </p:nvSpPr>
            <p:spPr bwMode="auto">
              <a:xfrm>
                <a:off x="4418" y="1659"/>
                <a:ext cx="131"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5" name="Rectangle 132"/>
              <p:cNvSpPr>
                <a:spLocks noChangeArrowheads="1"/>
              </p:cNvSpPr>
              <p:nvPr/>
            </p:nvSpPr>
            <p:spPr bwMode="auto">
              <a:xfrm>
                <a:off x="4841" y="1666"/>
                <a:ext cx="89"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56" name="Rectangle 133"/>
              <p:cNvSpPr>
                <a:spLocks noChangeArrowheads="1"/>
              </p:cNvSpPr>
              <p:nvPr/>
            </p:nvSpPr>
            <p:spPr bwMode="auto">
              <a:xfrm>
                <a:off x="4627" y="1665"/>
                <a:ext cx="78"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7" name="Rectangle 134"/>
              <p:cNvSpPr>
                <a:spLocks noChangeArrowheads="1"/>
              </p:cNvSpPr>
              <p:nvPr/>
            </p:nvSpPr>
            <p:spPr bwMode="auto">
              <a:xfrm>
                <a:off x="3974" y="1446"/>
                <a:ext cx="58" cy="136"/>
              </a:xfrm>
              <a:prstGeom prst="rect">
                <a:avLst/>
              </a:prstGeom>
              <a:noFill/>
              <a:ln w="9525">
                <a:noFill/>
                <a:miter lim="800000"/>
                <a:headEnd/>
                <a:tailEnd/>
              </a:ln>
            </p:spPr>
            <p:txBody>
              <a:bodyPr wrap="none" lIns="0" tIns="0" rIns="0" bIns="0">
                <a:spAutoFit/>
              </a:bodyPr>
              <a:lstStyle/>
              <a:p>
                <a:r>
                  <a:rPr lang="en-US" sz="1400" b="1" dirty="0"/>
                  <a:t>2</a:t>
                </a:r>
              </a:p>
            </p:txBody>
          </p:sp>
        </p:grpSp>
        <p:sp>
          <p:nvSpPr>
            <p:cNvPr id="23562" name="Rectangle 135"/>
            <p:cNvSpPr>
              <a:spLocks noChangeArrowheads="1"/>
            </p:cNvSpPr>
            <p:nvPr/>
          </p:nvSpPr>
          <p:spPr bwMode="auto">
            <a:xfrm>
              <a:off x="4000" y="1888"/>
              <a:ext cx="920" cy="134"/>
            </a:xfrm>
            <a:prstGeom prst="rect">
              <a:avLst/>
            </a:prstGeom>
            <a:noFill/>
            <a:ln w="9525">
              <a:noFill/>
              <a:miter lim="800000"/>
              <a:headEnd/>
              <a:tailEnd/>
            </a:ln>
          </p:spPr>
          <p:txBody>
            <a:bodyPr wrap="none" lIns="0" tIns="0" rIns="0" bIns="0">
              <a:spAutoFit/>
            </a:bodyPr>
            <a:lstStyle/>
            <a:p>
              <a:r>
                <a:rPr lang="en-US" sz="1400" b="1"/>
                <a:t>Flow direction grid</a:t>
              </a:r>
            </a:p>
          </p:txBody>
        </p:sp>
        <p:sp>
          <p:nvSpPr>
            <p:cNvPr id="23563" name="Rectangle 167"/>
            <p:cNvSpPr>
              <a:spLocks noChangeArrowheads="1"/>
            </p:cNvSpPr>
            <p:nvPr/>
          </p:nvSpPr>
          <p:spPr bwMode="auto">
            <a:xfrm>
              <a:off x="4056" y="3313"/>
              <a:ext cx="793" cy="134"/>
            </a:xfrm>
            <a:prstGeom prst="rect">
              <a:avLst/>
            </a:prstGeom>
            <a:noFill/>
            <a:ln w="9525">
              <a:noFill/>
              <a:miter lim="800000"/>
              <a:headEnd/>
              <a:tailEnd/>
            </a:ln>
          </p:spPr>
          <p:txBody>
            <a:bodyPr wrap="none" lIns="0" tIns="0" rIns="0" bIns="0">
              <a:spAutoFit/>
            </a:bodyPr>
            <a:lstStyle/>
            <a:p>
              <a:r>
                <a:rPr lang="en-US" sz="1400" b="1"/>
                <a:t>Stream Network</a:t>
              </a:r>
            </a:p>
          </p:txBody>
        </p:sp>
        <p:sp>
          <p:nvSpPr>
            <p:cNvPr id="23564" name="Rectangle 199"/>
            <p:cNvSpPr>
              <a:spLocks noChangeArrowheads="1"/>
            </p:cNvSpPr>
            <p:nvPr/>
          </p:nvSpPr>
          <p:spPr bwMode="auto">
            <a:xfrm>
              <a:off x="2240" y="3304"/>
              <a:ext cx="1137" cy="134"/>
            </a:xfrm>
            <a:prstGeom prst="rect">
              <a:avLst/>
            </a:prstGeom>
            <a:noFill/>
            <a:ln w="9525">
              <a:noFill/>
              <a:miter lim="800000"/>
              <a:headEnd/>
              <a:tailEnd/>
            </a:ln>
          </p:spPr>
          <p:txBody>
            <a:bodyPr wrap="none" lIns="0" tIns="0" rIns="0" bIns="0">
              <a:spAutoFit/>
            </a:bodyPr>
            <a:lstStyle/>
            <a:p>
              <a:r>
                <a:rPr lang="en-US" sz="1400" b="1" dirty="0"/>
                <a:t>Flow accumulation grid</a:t>
              </a:r>
            </a:p>
          </p:txBody>
        </p:sp>
        <p:grpSp>
          <p:nvGrpSpPr>
            <p:cNvPr id="5" name="Group 271"/>
            <p:cNvGrpSpPr>
              <a:grpSpLocks/>
            </p:cNvGrpSpPr>
            <p:nvPr/>
          </p:nvGrpSpPr>
          <p:grpSpPr bwMode="auto">
            <a:xfrm>
              <a:off x="2250" y="2149"/>
              <a:ext cx="1088" cy="1090"/>
              <a:chOff x="2250" y="2149"/>
              <a:chExt cx="1088" cy="1090"/>
            </a:xfrm>
          </p:grpSpPr>
          <p:sp>
            <p:nvSpPr>
              <p:cNvPr id="23646" name="Rectangle 168"/>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7" name="Rectangle 169"/>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8" name="Rectangle 170"/>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9" name="Rectangle 171"/>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0" name="Rectangle 172"/>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1" name="Rectangle 173"/>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2" name="Rectangle 174"/>
              <p:cNvSpPr>
                <a:spLocks noChangeArrowheads="1"/>
              </p:cNvSpPr>
              <p:nvPr/>
            </p:nvSpPr>
            <p:spPr bwMode="auto">
              <a:xfrm>
                <a:off x="2470"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3" name="Rectangle 175"/>
              <p:cNvSpPr>
                <a:spLocks noChangeArrowheads="1"/>
              </p:cNvSpPr>
              <p:nvPr/>
            </p:nvSpPr>
            <p:spPr bwMode="auto">
              <a:xfrm>
                <a:off x="2250"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4" name="Rectangle 176"/>
              <p:cNvSpPr>
                <a:spLocks noChangeArrowheads="1"/>
              </p:cNvSpPr>
              <p:nvPr/>
            </p:nvSpPr>
            <p:spPr bwMode="auto">
              <a:xfrm>
                <a:off x="2250"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5" name="Rectangle 177"/>
              <p:cNvSpPr>
                <a:spLocks noChangeArrowheads="1"/>
              </p:cNvSpPr>
              <p:nvPr/>
            </p:nvSpPr>
            <p:spPr bwMode="auto">
              <a:xfrm>
                <a:off x="2470"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6" name="Rectangle 178"/>
              <p:cNvSpPr>
                <a:spLocks noChangeArrowheads="1"/>
              </p:cNvSpPr>
              <p:nvPr/>
            </p:nvSpPr>
            <p:spPr bwMode="auto">
              <a:xfrm>
                <a:off x="2689"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7" name="Rectangle 179"/>
              <p:cNvSpPr>
                <a:spLocks noChangeArrowheads="1"/>
              </p:cNvSpPr>
              <p:nvPr/>
            </p:nvSpPr>
            <p:spPr bwMode="auto">
              <a:xfrm>
                <a:off x="2689"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8" name="Rectangle 180"/>
              <p:cNvSpPr>
                <a:spLocks noChangeArrowheads="1"/>
              </p:cNvSpPr>
              <p:nvPr/>
            </p:nvSpPr>
            <p:spPr bwMode="auto">
              <a:xfrm>
                <a:off x="2250"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9" name="Rectangle 181"/>
              <p:cNvSpPr>
                <a:spLocks noChangeArrowheads="1"/>
              </p:cNvSpPr>
              <p:nvPr/>
            </p:nvSpPr>
            <p:spPr bwMode="auto">
              <a:xfrm>
                <a:off x="2470"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0" name="Rectangle 182"/>
              <p:cNvSpPr>
                <a:spLocks noChangeArrowheads="1"/>
              </p:cNvSpPr>
              <p:nvPr/>
            </p:nvSpPr>
            <p:spPr bwMode="auto">
              <a:xfrm>
                <a:off x="2689"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1" name="Rectangle 183"/>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2" name="Rectangle 184"/>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3" name="Rectangle 185"/>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4" name="Rectangle 186"/>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5" name="Rectangle 187"/>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6" name="Rectangle 188"/>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7" name="Rectangle 189"/>
              <p:cNvSpPr>
                <a:spLocks noChangeArrowheads="1"/>
              </p:cNvSpPr>
              <p:nvPr/>
            </p:nvSpPr>
            <p:spPr bwMode="auto">
              <a:xfrm>
                <a:off x="2470"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8" name="Rectangle 190"/>
              <p:cNvSpPr>
                <a:spLocks noChangeArrowheads="1"/>
              </p:cNvSpPr>
              <p:nvPr/>
            </p:nvSpPr>
            <p:spPr bwMode="auto">
              <a:xfrm>
                <a:off x="2250"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9" name="Rectangle 191"/>
              <p:cNvSpPr>
                <a:spLocks noChangeArrowheads="1"/>
              </p:cNvSpPr>
              <p:nvPr/>
            </p:nvSpPr>
            <p:spPr bwMode="auto">
              <a:xfrm>
                <a:off x="2250"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0" name="Rectangle 192"/>
              <p:cNvSpPr>
                <a:spLocks noChangeArrowheads="1"/>
              </p:cNvSpPr>
              <p:nvPr/>
            </p:nvSpPr>
            <p:spPr bwMode="auto">
              <a:xfrm>
                <a:off x="2470"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1" name="Rectangle 193"/>
              <p:cNvSpPr>
                <a:spLocks noChangeArrowheads="1"/>
              </p:cNvSpPr>
              <p:nvPr/>
            </p:nvSpPr>
            <p:spPr bwMode="auto">
              <a:xfrm>
                <a:off x="2689"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2" name="Rectangle 194"/>
              <p:cNvSpPr>
                <a:spLocks noChangeArrowheads="1"/>
              </p:cNvSpPr>
              <p:nvPr/>
            </p:nvSpPr>
            <p:spPr bwMode="auto">
              <a:xfrm>
                <a:off x="2689"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3" name="Rectangle 195"/>
              <p:cNvSpPr>
                <a:spLocks noChangeArrowheads="1"/>
              </p:cNvSpPr>
              <p:nvPr/>
            </p:nvSpPr>
            <p:spPr bwMode="auto">
              <a:xfrm>
                <a:off x="3127"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4" name="Rectangle 196"/>
              <p:cNvSpPr>
                <a:spLocks noChangeArrowheads="1"/>
              </p:cNvSpPr>
              <p:nvPr/>
            </p:nvSpPr>
            <p:spPr bwMode="auto">
              <a:xfrm>
                <a:off x="2908"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5" name="Rectangle 197"/>
              <p:cNvSpPr>
                <a:spLocks noChangeArrowheads="1"/>
              </p:cNvSpPr>
              <p:nvPr/>
            </p:nvSpPr>
            <p:spPr bwMode="auto">
              <a:xfrm>
                <a:off x="2908"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6" name="Rectangle 198"/>
              <p:cNvSpPr>
                <a:spLocks noChangeArrowheads="1"/>
              </p:cNvSpPr>
              <p:nvPr/>
            </p:nvSpPr>
            <p:spPr bwMode="auto">
              <a:xfrm>
                <a:off x="3127"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7" name="Rectangle 200"/>
              <p:cNvSpPr>
                <a:spLocks noChangeArrowheads="1"/>
              </p:cNvSpPr>
              <p:nvPr/>
            </p:nvSpPr>
            <p:spPr bwMode="auto">
              <a:xfrm>
                <a:off x="2332"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8" name="Rectangle 201"/>
              <p:cNvSpPr>
                <a:spLocks noChangeArrowheads="1"/>
              </p:cNvSpPr>
              <p:nvPr/>
            </p:nvSpPr>
            <p:spPr bwMode="auto">
              <a:xfrm>
                <a:off x="2555"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9" name="Rectangle 202"/>
              <p:cNvSpPr>
                <a:spLocks noChangeArrowheads="1"/>
              </p:cNvSpPr>
              <p:nvPr/>
            </p:nvSpPr>
            <p:spPr bwMode="auto">
              <a:xfrm>
                <a:off x="2778" y="2217"/>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0" name="Rectangle 203"/>
              <p:cNvSpPr>
                <a:spLocks noChangeArrowheads="1"/>
              </p:cNvSpPr>
              <p:nvPr/>
            </p:nvSpPr>
            <p:spPr bwMode="auto">
              <a:xfrm>
                <a:off x="2991" y="2214"/>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81" name="Rectangle 204"/>
              <p:cNvSpPr>
                <a:spLocks noChangeArrowheads="1"/>
              </p:cNvSpPr>
              <p:nvPr/>
            </p:nvSpPr>
            <p:spPr bwMode="auto">
              <a:xfrm>
                <a:off x="3213" y="2220"/>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2" name="Rectangle 205"/>
              <p:cNvSpPr>
                <a:spLocks noChangeArrowheads="1"/>
              </p:cNvSpPr>
              <p:nvPr/>
            </p:nvSpPr>
            <p:spPr bwMode="auto">
              <a:xfrm>
                <a:off x="2336" y="243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3" name="Rectangle 206"/>
              <p:cNvSpPr>
                <a:spLocks noChangeArrowheads="1"/>
              </p:cNvSpPr>
              <p:nvPr/>
            </p:nvSpPr>
            <p:spPr bwMode="auto">
              <a:xfrm>
                <a:off x="2566" y="2440"/>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84" name="Rectangle 207"/>
              <p:cNvSpPr>
                <a:spLocks noChangeArrowheads="1"/>
              </p:cNvSpPr>
              <p:nvPr/>
            </p:nvSpPr>
            <p:spPr bwMode="auto">
              <a:xfrm>
                <a:off x="2778" y="2439"/>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5" name="Rectangle 208"/>
              <p:cNvSpPr>
                <a:spLocks noChangeArrowheads="1"/>
              </p:cNvSpPr>
              <p:nvPr/>
            </p:nvSpPr>
            <p:spPr bwMode="auto">
              <a:xfrm>
                <a:off x="2987" y="2443"/>
                <a:ext cx="56" cy="134"/>
              </a:xfrm>
              <a:prstGeom prst="rect">
                <a:avLst/>
              </a:prstGeom>
              <a:noFill/>
              <a:ln w="9525">
                <a:noFill/>
                <a:miter lim="800000"/>
                <a:headEnd/>
                <a:tailEnd/>
              </a:ln>
            </p:spPr>
            <p:txBody>
              <a:bodyPr wrap="none" lIns="0" tIns="0" rIns="0" bIns="0">
                <a:spAutoFit/>
              </a:bodyPr>
              <a:lstStyle/>
              <a:p>
                <a:r>
                  <a:rPr lang="en-US" sz="1400" b="1"/>
                  <a:t>2</a:t>
                </a:r>
              </a:p>
            </p:txBody>
          </p:sp>
          <p:sp>
            <p:nvSpPr>
              <p:cNvPr id="23686" name="Rectangle 209"/>
              <p:cNvSpPr>
                <a:spLocks noChangeArrowheads="1"/>
              </p:cNvSpPr>
              <p:nvPr/>
            </p:nvSpPr>
            <p:spPr bwMode="auto">
              <a:xfrm>
                <a:off x="3213" y="2442"/>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7" name="Rectangle 210"/>
              <p:cNvSpPr>
                <a:spLocks noChangeArrowheads="1"/>
              </p:cNvSpPr>
              <p:nvPr/>
            </p:nvSpPr>
            <p:spPr bwMode="auto">
              <a:xfrm>
                <a:off x="2332" y="2659"/>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8" name="Rectangle 211"/>
              <p:cNvSpPr>
                <a:spLocks noChangeArrowheads="1"/>
              </p:cNvSpPr>
              <p:nvPr/>
            </p:nvSpPr>
            <p:spPr bwMode="auto">
              <a:xfrm>
                <a:off x="2336" y="2875"/>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9" name="Rectangle 212"/>
              <p:cNvSpPr>
                <a:spLocks noChangeArrowheads="1"/>
              </p:cNvSpPr>
              <p:nvPr/>
            </p:nvSpPr>
            <p:spPr bwMode="auto">
              <a:xfrm>
                <a:off x="2332" y="30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90" name="Rectangle 213"/>
              <p:cNvSpPr>
                <a:spLocks noChangeArrowheads="1"/>
              </p:cNvSpPr>
              <p:nvPr/>
            </p:nvSpPr>
            <p:spPr bwMode="auto">
              <a:xfrm>
                <a:off x="2558" y="3087"/>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91" name="Rectangle 214"/>
              <p:cNvSpPr>
                <a:spLocks noChangeArrowheads="1"/>
              </p:cNvSpPr>
              <p:nvPr/>
            </p:nvSpPr>
            <p:spPr bwMode="auto">
              <a:xfrm>
                <a:off x="2775" y="3087"/>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692" name="Rectangle 215"/>
              <p:cNvSpPr>
                <a:spLocks noChangeArrowheads="1"/>
              </p:cNvSpPr>
              <p:nvPr/>
            </p:nvSpPr>
            <p:spPr bwMode="auto">
              <a:xfrm>
                <a:off x="2555" y="2659"/>
                <a:ext cx="56" cy="134"/>
              </a:xfrm>
              <a:prstGeom prst="rect">
                <a:avLst/>
              </a:prstGeom>
              <a:noFill/>
              <a:ln w="9525">
                <a:noFill/>
                <a:miter lim="800000"/>
                <a:headEnd/>
                <a:tailEnd/>
              </a:ln>
            </p:spPr>
            <p:txBody>
              <a:bodyPr wrap="none" lIns="0" tIns="0" rIns="0" bIns="0">
                <a:spAutoFit/>
              </a:bodyPr>
              <a:lstStyle/>
              <a:p>
                <a:r>
                  <a:rPr lang="en-US" sz="1400" b="1"/>
                  <a:t>3</a:t>
                </a:r>
              </a:p>
            </p:txBody>
          </p:sp>
          <p:sp>
            <p:nvSpPr>
              <p:cNvPr id="23693" name="Rectangle 216"/>
              <p:cNvSpPr>
                <a:spLocks noChangeArrowheads="1"/>
              </p:cNvSpPr>
              <p:nvPr/>
            </p:nvSpPr>
            <p:spPr bwMode="auto">
              <a:xfrm>
                <a:off x="2780" y="2658"/>
                <a:ext cx="56" cy="134"/>
              </a:xfrm>
              <a:prstGeom prst="rect">
                <a:avLst/>
              </a:prstGeom>
              <a:noFill/>
              <a:ln w="9525">
                <a:noFill/>
                <a:miter lim="800000"/>
                <a:headEnd/>
                <a:tailEnd/>
              </a:ln>
            </p:spPr>
            <p:txBody>
              <a:bodyPr wrap="none" lIns="0" tIns="0" rIns="0" bIns="0">
                <a:spAutoFit/>
              </a:bodyPr>
              <a:lstStyle/>
              <a:p>
                <a:r>
                  <a:rPr lang="en-US" sz="1400" b="1" dirty="0"/>
                  <a:t>8</a:t>
                </a:r>
              </a:p>
            </p:txBody>
          </p:sp>
          <p:sp>
            <p:nvSpPr>
              <p:cNvPr id="23694" name="Rectangle 217"/>
              <p:cNvSpPr>
                <a:spLocks noChangeArrowheads="1"/>
              </p:cNvSpPr>
              <p:nvPr/>
            </p:nvSpPr>
            <p:spPr bwMode="auto">
              <a:xfrm>
                <a:off x="2987" y="2658"/>
                <a:ext cx="56" cy="134"/>
              </a:xfrm>
              <a:prstGeom prst="rect">
                <a:avLst/>
              </a:prstGeom>
              <a:noFill/>
              <a:ln w="9525">
                <a:noFill/>
                <a:miter lim="800000"/>
                <a:headEnd/>
                <a:tailEnd/>
              </a:ln>
            </p:spPr>
            <p:txBody>
              <a:bodyPr wrap="none" lIns="0" tIns="0" rIns="0" bIns="0">
                <a:spAutoFit/>
              </a:bodyPr>
              <a:lstStyle/>
              <a:p>
                <a:r>
                  <a:rPr lang="en-US" sz="1400" b="1" dirty="0"/>
                  <a:t>5</a:t>
                </a:r>
              </a:p>
            </p:txBody>
          </p:sp>
          <p:sp>
            <p:nvSpPr>
              <p:cNvPr id="23695" name="Rectangle 218"/>
              <p:cNvSpPr>
                <a:spLocks noChangeArrowheads="1"/>
              </p:cNvSpPr>
              <p:nvPr/>
            </p:nvSpPr>
            <p:spPr bwMode="auto">
              <a:xfrm>
                <a:off x="3211" y="2659"/>
                <a:ext cx="56" cy="134"/>
              </a:xfrm>
              <a:prstGeom prst="rect">
                <a:avLst/>
              </a:prstGeom>
              <a:noFill/>
              <a:ln w="9525">
                <a:noFill/>
                <a:miter lim="800000"/>
                <a:headEnd/>
                <a:tailEnd/>
              </a:ln>
            </p:spPr>
            <p:txBody>
              <a:bodyPr wrap="none" lIns="0" tIns="0" rIns="0" bIns="0">
                <a:spAutoFit/>
              </a:bodyPr>
              <a:lstStyle/>
              <a:p>
                <a:r>
                  <a:rPr lang="en-US" sz="1400" b="1" dirty="0"/>
                  <a:t>2</a:t>
                </a:r>
              </a:p>
            </p:txBody>
          </p:sp>
          <p:sp>
            <p:nvSpPr>
              <p:cNvPr id="23696" name="Rectangle 219"/>
              <p:cNvSpPr>
                <a:spLocks noChangeArrowheads="1"/>
              </p:cNvSpPr>
              <p:nvPr/>
            </p:nvSpPr>
            <p:spPr bwMode="auto">
              <a:xfrm>
                <a:off x="2566" y="2875"/>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97" name="Rectangle 220"/>
              <p:cNvSpPr>
                <a:spLocks noChangeArrowheads="1"/>
              </p:cNvSpPr>
              <p:nvPr/>
            </p:nvSpPr>
            <p:spPr bwMode="auto">
              <a:xfrm>
                <a:off x="2778" y="2878"/>
                <a:ext cx="58" cy="136"/>
              </a:xfrm>
              <a:prstGeom prst="rect">
                <a:avLst/>
              </a:prstGeom>
              <a:noFill/>
              <a:ln w="9525">
                <a:noFill/>
                <a:miter lim="800000"/>
                <a:headEnd/>
                <a:tailEnd/>
              </a:ln>
            </p:spPr>
            <p:txBody>
              <a:bodyPr wrap="none" lIns="0" tIns="0" rIns="0" bIns="0">
                <a:spAutoFit/>
              </a:bodyPr>
              <a:lstStyle/>
              <a:p>
                <a:r>
                  <a:rPr lang="en-US" sz="1400" b="1" dirty="0"/>
                  <a:t>0</a:t>
                </a:r>
              </a:p>
            </p:txBody>
          </p:sp>
          <p:sp>
            <p:nvSpPr>
              <p:cNvPr id="23698" name="Rectangle 221"/>
              <p:cNvSpPr>
                <a:spLocks noChangeArrowheads="1"/>
              </p:cNvSpPr>
              <p:nvPr/>
            </p:nvSpPr>
            <p:spPr bwMode="auto">
              <a:xfrm>
                <a:off x="2955" y="2875"/>
                <a:ext cx="115" cy="136"/>
              </a:xfrm>
              <a:prstGeom prst="rect">
                <a:avLst/>
              </a:prstGeom>
              <a:noFill/>
              <a:ln w="9525">
                <a:noFill/>
                <a:miter lim="800000"/>
                <a:headEnd/>
                <a:tailEnd/>
              </a:ln>
            </p:spPr>
            <p:txBody>
              <a:bodyPr wrap="none" lIns="0" tIns="0" rIns="0" bIns="0">
                <a:spAutoFit/>
              </a:bodyPr>
              <a:lstStyle/>
              <a:p>
                <a:r>
                  <a:rPr lang="en-US" sz="1400" b="1" dirty="0"/>
                  <a:t>19</a:t>
                </a:r>
              </a:p>
            </p:txBody>
          </p:sp>
          <p:sp>
            <p:nvSpPr>
              <p:cNvPr id="23699" name="Rectangle 222"/>
              <p:cNvSpPr>
                <a:spLocks noChangeArrowheads="1"/>
              </p:cNvSpPr>
              <p:nvPr/>
            </p:nvSpPr>
            <p:spPr bwMode="auto">
              <a:xfrm>
                <a:off x="3215" y="28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700" name="Rectangle 223"/>
              <p:cNvSpPr>
                <a:spLocks noChangeArrowheads="1"/>
              </p:cNvSpPr>
              <p:nvPr/>
            </p:nvSpPr>
            <p:spPr bwMode="auto">
              <a:xfrm>
                <a:off x="2999" y="3087"/>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01" name="Rectangle 224"/>
              <p:cNvSpPr>
                <a:spLocks noChangeArrowheads="1"/>
              </p:cNvSpPr>
              <p:nvPr/>
            </p:nvSpPr>
            <p:spPr bwMode="auto">
              <a:xfrm>
                <a:off x="3170" y="3087"/>
                <a:ext cx="112" cy="134"/>
              </a:xfrm>
              <a:prstGeom prst="rect">
                <a:avLst/>
              </a:prstGeom>
              <a:noFill/>
              <a:ln w="9525">
                <a:noFill/>
                <a:miter lim="800000"/>
                <a:headEnd/>
                <a:tailEnd/>
              </a:ln>
            </p:spPr>
            <p:txBody>
              <a:bodyPr wrap="none" lIns="0" tIns="0" rIns="0" bIns="0">
                <a:spAutoFit/>
              </a:bodyPr>
              <a:lstStyle/>
              <a:p>
                <a:r>
                  <a:rPr lang="en-US" sz="1400" b="1" dirty="0"/>
                  <a:t>24</a:t>
                </a:r>
              </a:p>
            </p:txBody>
          </p:sp>
        </p:grpSp>
        <p:grpSp>
          <p:nvGrpSpPr>
            <p:cNvPr id="6" name="Group 270"/>
            <p:cNvGrpSpPr>
              <a:grpSpLocks/>
            </p:cNvGrpSpPr>
            <p:nvPr/>
          </p:nvGrpSpPr>
          <p:grpSpPr bwMode="auto">
            <a:xfrm>
              <a:off x="3895" y="2149"/>
              <a:ext cx="1089" cy="1211"/>
              <a:chOff x="3895" y="2149"/>
              <a:chExt cx="1089" cy="1211"/>
            </a:xfrm>
          </p:grpSpPr>
          <p:sp>
            <p:nvSpPr>
              <p:cNvPr id="23590" name="Rectangle 136"/>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1" name="Rectangle 137"/>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2" name="Rectangle 138"/>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3" name="Rectangle 139"/>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4" name="Rectangle 140"/>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5" name="Rectangle 141"/>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6" name="Rectangle 142"/>
              <p:cNvSpPr>
                <a:spLocks noChangeArrowheads="1"/>
              </p:cNvSpPr>
              <p:nvPr/>
            </p:nvSpPr>
            <p:spPr bwMode="auto">
              <a:xfrm>
                <a:off x="411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7" name="Rectangle 143"/>
              <p:cNvSpPr>
                <a:spLocks noChangeArrowheads="1"/>
              </p:cNvSpPr>
              <p:nvPr/>
            </p:nvSpPr>
            <p:spPr bwMode="auto">
              <a:xfrm>
                <a:off x="3895"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8" name="Rectangle 144"/>
              <p:cNvSpPr>
                <a:spLocks noChangeArrowheads="1"/>
              </p:cNvSpPr>
              <p:nvPr/>
            </p:nvSpPr>
            <p:spPr bwMode="auto">
              <a:xfrm>
                <a:off x="3895"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9" name="Rectangle 145"/>
              <p:cNvSpPr>
                <a:spLocks noChangeArrowheads="1"/>
              </p:cNvSpPr>
              <p:nvPr/>
            </p:nvSpPr>
            <p:spPr bwMode="auto">
              <a:xfrm>
                <a:off x="411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0" name="Rectangle 146"/>
              <p:cNvSpPr>
                <a:spLocks noChangeArrowheads="1"/>
              </p:cNvSpPr>
              <p:nvPr/>
            </p:nvSpPr>
            <p:spPr bwMode="auto">
              <a:xfrm>
                <a:off x="433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1" name="Rectangle 147"/>
              <p:cNvSpPr>
                <a:spLocks noChangeArrowheads="1"/>
              </p:cNvSpPr>
              <p:nvPr/>
            </p:nvSpPr>
            <p:spPr bwMode="auto">
              <a:xfrm>
                <a:off x="433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2" name="Rectangle 148"/>
              <p:cNvSpPr>
                <a:spLocks noChangeArrowheads="1"/>
              </p:cNvSpPr>
              <p:nvPr/>
            </p:nvSpPr>
            <p:spPr bwMode="auto">
              <a:xfrm>
                <a:off x="3895"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3" name="Rectangle 149"/>
              <p:cNvSpPr>
                <a:spLocks noChangeArrowheads="1"/>
              </p:cNvSpPr>
              <p:nvPr/>
            </p:nvSpPr>
            <p:spPr bwMode="auto">
              <a:xfrm>
                <a:off x="411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4" name="Rectangle 150"/>
              <p:cNvSpPr>
                <a:spLocks noChangeArrowheads="1"/>
              </p:cNvSpPr>
              <p:nvPr/>
            </p:nvSpPr>
            <p:spPr bwMode="auto">
              <a:xfrm>
                <a:off x="433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5" name="Rectangle 151"/>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6" name="Rectangle 152"/>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7" name="Rectangle 153"/>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8" name="Rectangle 154"/>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9" name="Rectangle 155"/>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0" name="Rectangle 156"/>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1" name="Rectangle 157"/>
              <p:cNvSpPr>
                <a:spLocks noChangeArrowheads="1"/>
              </p:cNvSpPr>
              <p:nvPr/>
            </p:nvSpPr>
            <p:spPr bwMode="auto">
              <a:xfrm>
                <a:off x="411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2" name="Rectangle 158"/>
              <p:cNvSpPr>
                <a:spLocks noChangeArrowheads="1"/>
              </p:cNvSpPr>
              <p:nvPr/>
            </p:nvSpPr>
            <p:spPr bwMode="auto">
              <a:xfrm>
                <a:off x="3895"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3" name="Rectangle 159"/>
              <p:cNvSpPr>
                <a:spLocks noChangeArrowheads="1"/>
              </p:cNvSpPr>
              <p:nvPr/>
            </p:nvSpPr>
            <p:spPr bwMode="auto">
              <a:xfrm>
                <a:off x="3895"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4" name="Rectangle 160"/>
              <p:cNvSpPr>
                <a:spLocks noChangeArrowheads="1"/>
              </p:cNvSpPr>
              <p:nvPr/>
            </p:nvSpPr>
            <p:spPr bwMode="auto">
              <a:xfrm>
                <a:off x="411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5" name="Rectangle 161"/>
              <p:cNvSpPr>
                <a:spLocks noChangeArrowheads="1"/>
              </p:cNvSpPr>
              <p:nvPr/>
            </p:nvSpPr>
            <p:spPr bwMode="auto">
              <a:xfrm>
                <a:off x="433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6" name="Rectangle 162"/>
              <p:cNvSpPr>
                <a:spLocks noChangeArrowheads="1"/>
              </p:cNvSpPr>
              <p:nvPr/>
            </p:nvSpPr>
            <p:spPr bwMode="auto">
              <a:xfrm>
                <a:off x="433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7" name="Rectangle 163"/>
              <p:cNvSpPr>
                <a:spLocks noChangeArrowheads="1"/>
              </p:cNvSpPr>
              <p:nvPr/>
            </p:nvSpPr>
            <p:spPr bwMode="auto">
              <a:xfrm>
                <a:off x="4773"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8" name="Rectangle 164"/>
              <p:cNvSpPr>
                <a:spLocks noChangeArrowheads="1"/>
              </p:cNvSpPr>
              <p:nvPr/>
            </p:nvSpPr>
            <p:spPr bwMode="auto">
              <a:xfrm>
                <a:off x="4554"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9" name="Rectangle 165"/>
              <p:cNvSpPr>
                <a:spLocks noChangeArrowheads="1"/>
              </p:cNvSpPr>
              <p:nvPr/>
            </p:nvSpPr>
            <p:spPr bwMode="auto">
              <a:xfrm>
                <a:off x="4554"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0" name="Rectangle 166"/>
              <p:cNvSpPr>
                <a:spLocks noChangeArrowheads="1"/>
              </p:cNvSpPr>
              <p:nvPr/>
            </p:nvSpPr>
            <p:spPr bwMode="auto">
              <a:xfrm>
                <a:off x="4773"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1" name="Line 225"/>
              <p:cNvSpPr>
                <a:spLocks noChangeShapeType="1"/>
              </p:cNvSpPr>
              <p:nvPr/>
            </p:nvSpPr>
            <p:spPr bwMode="auto">
              <a:xfrm>
                <a:off x="4441"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2" name="Line 226"/>
              <p:cNvSpPr>
                <a:spLocks noChangeShapeType="1"/>
              </p:cNvSpPr>
              <p:nvPr/>
            </p:nvSpPr>
            <p:spPr bwMode="auto">
              <a:xfrm>
                <a:off x="4009" y="2264"/>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3" name="Line 227"/>
              <p:cNvSpPr>
                <a:spLocks noChangeShapeType="1"/>
              </p:cNvSpPr>
              <p:nvPr/>
            </p:nvSpPr>
            <p:spPr bwMode="auto">
              <a:xfrm>
                <a:off x="4223" y="2258"/>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4" name="Line 228"/>
              <p:cNvSpPr>
                <a:spLocks noChangeShapeType="1"/>
              </p:cNvSpPr>
              <p:nvPr/>
            </p:nvSpPr>
            <p:spPr bwMode="auto">
              <a:xfrm>
                <a:off x="4444" y="2257"/>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5" name="Line 229"/>
              <p:cNvSpPr>
                <a:spLocks noChangeShapeType="1"/>
              </p:cNvSpPr>
              <p:nvPr/>
            </p:nvSpPr>
            <p:spPr bwMode="auto">
              <a:xfrm>
                <a:off x="4003"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6" name="Line 230"/>
              <p:cNvSpPr>
                <a:spLocks noChangeShapeType="1"/>
              </p:cNvSpPr>
              <p:nvPr/>
            </p:nvSpPr>
            <p:spPr bwMode="auto">
              <a:xfrm>
                <a:off x="4227" y="2481"/>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7" name="Line 231"/>
              <p:cNvSpPr>
                <a:spLocks noChangeShapeType="1"/>
              </p:cNvSpPr>
              <p:nvPr/>
            </p:nvSpPr>
            <p:spPr bwMode="auto">
              <a:xfrm>
                <a:off x="4664" y="225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8" name="Line 232"/>
              <p:cNvSpPr>
                <a:spLocks noChangeShapeType="1"/>
              </p:cNvSpPr>
              <p:nvPr/>
            </p:nvSpPr>
            <p:spPr bwMode="auto">
              <a:xfrm>
                <a:off x="4881" y="2263"/>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9" name="Line 233"/>
              <p:cNvSpPr>
                <a:spLocks noChangeShapeType="1"/>
              </p:cNvSpPr>
              <p:nvPr/>
            </p:nvSpPr>
            <p:spPr bwMode="auto">
              <a:xfrm>
                <a:off x="4880" y="2490"/>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0" name="Line 234"/>
              <p:cNvSpPr>
                <a:spLocks noChangeShapeType="1"/>
              </p:cNvSpPr>
              <p:nvPr/>
            </p:nvSpPr>
            <p:spPr bwMode="auto">
              <a:xfrm>
                <a:off x="4665" y="2485"/>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1" name="Line 235"/>
              <p:cNvSpPr>
                <a:spLocks noChangeShapeType="1"/>
              </p:cNvSpPr>
              <p:nvPr/>
            </p:nvSpPr>
            <p:spPr bwMode="auto">
              <a:xfrm>
                <a:off x="4664" y="2708"/>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2" name="Line 236"/>
              <p:cNvSpPr>
                <a:spLocks noChangeShapeType="1"/>
              </p:cNvSpPr>
              <p:nvPr/>
            </p:nvSpPr>
            <p:spPr bwMode="auto">
              <a:xfrm>
                <a:off x="4886" y="291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3" name="Line 237"/>
              <p:cNvSpPr>
                <a:spLocks noChangeShapeType="1"/>
              </p:cNvSpPr>
              <p:nvPr/>
            </p:nvSpPr>
            <p:spPr bwMode="auto">
              <a:xfrm>
                <a:off x="4886" y="3141"/>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4" name="Line 238"/>
              <p:cNvSpPr>
                <a:spLocks noChangeShapeType="1"/>
              </p:cNvSpPr>
              <p:nvPr/>
            </p:nvSpPr>
            <p:spPr bwMode="auto">
              <a:xfrm>
                <a:off x="4449" y="270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5" name="Line 239"/>
              <p:cNvSpPr>
                <a:spLocks noChangeShapeType="1"/>
              </p:cNvSpPr>
              <p:nvPr/>
            </p:nvSpPr>
            <p:spPr bwMode="auto">
              <a:xfrm>
                <a:off x="4666" y="292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6" name="Line 240"/>
              <p:cNvSpPr>
                <a:spLocks noChangeShapeType="1"/>
              </p:cNvSpPr>
              <p:nvPr/>
            </p:nvSpPr>
            <p:spPr bwMode="auto">
              <a:xfrm>
                <a:off x="3991" y="2700"/>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7" name="Line 241"/>
              <p:cNvSpPr>
                <a:spLocks noChangeShapeType="1"/>
              </p:cNvSpPr>
              <p:nvPr/>
            </p:nvSpPr>
            <p:spPr bwMode="auto">
              <a:xfrm>
                <a:off x="4214" y="270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8" name="Line 242"/>
              <p:cNvSpPr>
                <a:spLocks noChangeShapeType="1"/>
              </p:cNvSpPr>
              <p:nvPr/>
            </p:nvSpPr>
            <p:spPr bwMode="auto">
              <a:xfrm>
                <a:off x="4652"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9" name="Line 243"/>
              <p:cNvSpPr>
                <a:spLocks noChangeShapeType="1"/>
              </p:cNvSpPr>
              <p:nvPr/>
            </p:nvSpPr>
            <p:spPr bwMode="auto">
              <a:xfrm>
                <a:off x="4423"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0" name="Line 244"/>
              <p:cNvSpPr>
                <a:spLocks noChangeShapeType="1"/>
              </p:cNvSpPr>
              <p:nvPr/>
            </p:nvSpPr>
            <p:spPr bwMode="auto">
              <a:xfrm>
                <a:off x="4436" y="2925"/>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1" name="Line 245"/>
              <p:cNvSpPr>
                <a:spLocks noChangeShapeType="1"/>
              </p:cNvSpPr>
              <p:nvPr/>
            </p:nvSpPr>
            <p:spPr bwMode="auto">
              <a:xfrm flipH="1">
                <a:off x="4658" y="2711"/>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2" name="Line 246"/>
              <p:cNvSpPr>
                <a:spLocks noChangeShapeType="1"/>
              </p:cNvSpPr>
              <p:nvPr/>
            </p:nvSpPr>
            <p:spPr bwMode="auto">
              <a:xfrm flipV="1">
                <a:off x="3996" y="2698"/>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3" name="Line 247"/>
              <p:cNvSpPr>
                <a:spLocks noChangeShapeType="1"/>
              </p:cNvSpPr>
              <p:nvPr/>
            </p:nvSpPr>
            <p:spPr bwMode="auto">
              <a:xfrm flipV="1">
                <a:off x="4219" y="2697"/>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4" name="Line 248"/>
              <p:cNvSpPr>
                <a:spLocks noChangeShapeType="1"/>
              </p:cNvSpPr>
              <p:nvPr/>
            </p:nvSpPr>
            <p:spPr bwMode="auto">
              <a:xfrm flipV="1">
                <a:off x="3987" y="2925"/>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5" name="Line 249"/>
              <p:cNvSpPr>
                <a:spLocks noChangeShapeType="1"/>
              </p:cNvSpPr>
              <p:nvPr/>
            </p:nvSpPr>
            <p:spPr bwMode="auto">
              <a:xfrm>
                <a:off x="4227" y="3135"/>
                <a:ext cx="201" cy="6"/>
              </a:xfrm>
              <a:prstGeom prst="line">
                <a:avLst/>
              </a:prstGeom>
              <a:noFill/>
              <a:ln w="12700">
                <a:solidFill>
                  <a:schemeClr val="tx1"/>
                </a:solidFill>
                <a:round/>
                <a:headEnd type="none" w="sm" len="sm"/>
                <a:tailEnd type="stealth" w="med" len="med"/>
              </a:ln>
            </p:spPr>
            <p:txBody>
              <a:bodyPr wrap="none" anchor="ctr"/>
              <a:lstStyle/>
              <a:p>
                <a:endParaRPr lang="en-US"/>
              </a:p>
            </p:txBody>
          </p:sp>
        </p:grpSp>
        <p:grpSp>
          <p:nvGrpSpPr>
            <p:cNvPr id="7" name="Group 267"/>
            <p:cNvGrpSpPr>
              <a:grpSpLocks/>
            </p:cNvGrpSpPr>
            <p:nvPr/>
          </p:nvGrpSpPr>
          <p:grpSpPr bwMode="auto">
            <a:xfrm>
              <a:off x="960" y="1444"/>
              <a:ext cx="766" cy="766"/>
              <a:chOff x="960" y="1444"/>
              <a:chExt cx="766" cy="766"/>
            </a:xfrm>
          </p:grpSpPr>
          <p:sp>
            <p:nvSpPr>
              <p:cNvPr id="23569" name="Rectangle 4"/>
              <p:cNvSpPr>
                <a:spLocks noChangeArrowheads="1"/>
              </p:cNvSpPr>
              <p:nvPr/>
            </p:nvSpPr>
            <p:spPr bwMode="auto">
              <a:xfrm>
                <a:off x="1217" y="1702"/>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0" name="Rectangle 5"/>
              <p:cNvSpPr>
                <a:spLocks noChangeArrowheads="1"/>
              </p:cNvSpPr>
              <p:nvPr/>
            </p:nvSpPr>
            <p:spPr bwMode="auto">
              <a:xfrm>
                <a:off x="960" y="1702"/>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1" name="Rectangle 6"/>
              <p:cNvSpPr>
                <a:spLocks noChangeArrowheads="1"/>
              </p:cNvSpPr>
              <p:nvPr/>
            </p:nvSpPr>
            <p:spPr bwMode="auto">
              <a:xfrm>
                <a:off x="960" y="1444"/>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2" name="Rectangle 7"/>
              <p:cNvSpPr>
                <a:spLocks noChangeArrowheads="1"/>
              </p:cNvSpPr>
              <p:nvPr/>
            </p:nvSpPr>
            <p:spPr bwMode="auto">
              <a:xfrm>
                <a:off x="1217" y="1444"/>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3" name="Rectangle 8"/>
              <p:cNvSpPr>
                <a:spLocks noChangeArrowheads="1"/>
              </p:cNvSpPr>
              <p:nvPr/>
            </p:nvSpPr>
            <p:spPr bwMode="auto">
              <a:xfrm>
                <a:off x="1475" y="1444"/>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4" name="Rectangle 9"/>
              <p:cNvSpPr>
                <a:spLocks noChangeArrowheads="1"/>
              </p:cNvSpPr>
              <p:nvPr/>
            </p:nvSpPr>
            <p:spPr bwMode="auto">
              <a:xfrm>
                <a:off x="1475" y="1702"/>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5" name="Rectangle 10"/>
              <p:cNvSpPr>
                <a:spLocks noChangeArrowheads="1"/>
              </p:cNvSpPr>
              <p:nvPr/>
            </p:nvSpPr>
            <p:spPr bwMode="auto">
              <a:xfrm>
                <a:off x="960" y="1960"/>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6" name="Rectangle 11"/>
              <p:cNvSpPr>
                <a:spLocks noChangeArrowheads="1"/>
              </p:cNvSpPr>
              <p:nvPr/>
            </p:nvSpPr>
            <p:spPr bwMode="auto">
              <a:xfrm>
                <a:off x="1217" y="1960"/>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7" name="Rectangle 12"/>
              <p:cNvSpPr>
                <a:spLocks noChangeArrowheads="1"/>
              </p:cNvSpPr>
              <p:nvPr/>
            </p:nvSpPr>
            <p:spPr bwMode="auto">
              <a:xfrm>
                <a:off x="1475" y="1960"/>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8" name="Rectangle 13"/>
              <p:cNvSpPr>
                <a:spLocks noChangeArrowheads="1"/>
              </p:cNvSpPr>
              <p:nvPr/>
            </p:nvSpPr>
            <p:spPr bwMode="auto">
              <a:xfrm>
                <a:off x="1572" y="1775"/>
                <a:ext cx="58" cy="136"/>
              </a:xfrm>
              <a:prstGeom prst="rect">
                <a:avLst/>
              </a:prstGeom>
              <a:noFill/>
              <a:ln w="9525">
                <a:noFill/>
                <a:miter lim="800000"/>
                <a:headEnd/>
                <a:tailEnd/>
              </a:ln>
            </p:spPr>
            <p:txBody>
              <a:bodyPr wrap="none" lIns="0" tIns="0" rIns="0" bIns="0">
                <a:spAutoFit/>
              </a:bodyPr>
              <a:lstStyle/>
              <a:p>
                <a:r>
                  <a:rPr lang="en-US" sz="1400" b="1" dirty="0"/>
                  <a:t>3</a:t>
                </a:r>
              </a:p>
            </p:txBody>
          </p:sp>
          <p:sp>
            <p:nvSpPr>
              <p:cNvPr id="23579" name="Rectangle 14"/>
              <p:cNvSpPr>
                <a:spLocks noChangeArrowheads="1"/>
              </p:cNvSpPr>
              <p:nvPr/>
            </p:nvSpPr>
            <p:spPr bwMode="auto">
              <a:xfrm>
                <a:off x="1572" y="2031"/>
                <a:ext cx="81"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580" name="Rectangle 15"/>
              <p:cNvSpPr>
                <a:spLocks noChangeArrowheads="1"/>
              </p:cNvSpPr>
              <p:nvPr/>
            </p:nvSpPr>
            <p:spPr bwMode="auto">
              <a:xfrm>
                <a:off x="1314" y="2031"/>
                <a:ext cx="68"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581" name="Rectangle 16"/>
              <p:cNvSpPr>
                <a:spLocks noChangeArrowheads="1"/>
              </p:cNvSpPr>
              <p:nvPr/>
            </p:nvSpPr>
            <p:spPr bwMode="auto">
              <a:xfrm>
                <a:off x="1038" y="2031"/>
                <a:ext cx="101" cy="136"/>
              </a:xfrm>
              <a:prstGeom prst="rect">
                <a:avLst/>
              </a:prstGeom>
              <a:noFill/>
              <a:ln w="9525">
                <a:noFill/>
                <a:miter lim="800000"/>
                <a:headEnd/>
                <a:tailEnd/>
              </a:ln>
            </p:spPr>
            <p:txBody>
              <a:bodyPr wrap="square" lIns="0" tIns="0" rIns="0" bIns="0">
                <a:spAutoFit/>
              </a:bodyPr>
              <a:lstStyle/>
              <a:p>
                <a:r>
                  <a:rPr lang="en-US" sz="1400" b="1" dirty="0"/>
                  <a:t>6</a:t>
                </a:r>
              </a:p>
            </p:txBody>
          </p:sp>
          <p:sp>
            <p:nvSpPr>
              <p:cNvPr id="23582" name="Rectangle 17"/>
              <p:cNvSpPr>
                <a:spLocks noChangeArrowheads="1"/>
              </p:cNvSpPr>
              <p:nvPr/>
            </p:nvSpPr>
            <p:spPr bwMode="auto">
              <a:xfrm>
                <a:off x="1044" y="1775"/>
                <a:ext cx="58" cy="136"/>
              </a:xfrm>
              <a:prstGeom prst="rect">
                <a:avLst/>
              </a:prstGeom>
              <a:noFill/>
              <a:ln w="9525">
                <a:noFill/>
                <a:miter lim="800000"/>
                <a:headEnd/>
                <a:tailEnd/>
              </a:ln>
            </p:spPr>
            <p:txBody>
              <a:bodyPr wrap="none" lIns="0" tIns="0" rIns="0" bIns="0">
                <a:spAutoFit/>
              </a:bodyPr>
              <a:lstStyle/>
              <a:p>
                <a:r>
                  <a:rPr lang="en-US" sz="1400" b="1" dirty="0"/>
                  <a:t>7</a:t>
                </a:r>
              </a:p>
            </p:txBody>
          </p:sp>
          <p:sp>
            <p:nvSpPr>
              <p:cNvPr id="23583" name="Rectangle 18"/>
              <p:cNvSpPr>
                <a:spLocks noChangeArrowheads="1"/>
              </p:cNvSpPr>
              <p:nvPr/>
            </p:nvSpPr>
            <p:spPr bwMode="auto">
              <a:xfrm>
                <a:off x="1038" y="1513"/>
                <a:ext cx="58" cy="136"/>
              </a:xfrm>
              <a:prstGeom prst="rect">
                <a:avLst/>
              </a:prstGeom>
              <a:noFill/>
              <a:ln w="9525">
                <a:noFill/>
                <a:miter lim="800000"/>
                <a:headEnd/>
                <a:tailEnd/>
              </a:ln>
            </p:spPr>
            <p:txBody>
              <a:bodyPr wrap="none" lIns="0" tIns="0" rIns="0" bIns="0">
                <a:spAutoFit/>
              </a:bodyPr>
              <a:lstStyle/>
              <a:p>
                <a:r>
                  <a:rPr lang="en-US" sz="1400" b="1" dirty="0"/>
                  <a:t>8</a:t>
                </a:r>
              </a:p>
            </p:txBody>
          </p:sp>
          <p:sp>
            <p:nvSpPr>
              <p:cNvPr id="23584" name="Rectangle 19"/>
              <p:cNvSpPr>
                <a:spLocks noChangeArrowheads="1"/>
              </p:cNvSpPr>
              <p:nvPr/>
            </p:nvSpPr>
            <p:spPr bwMode="auto">
              <a:xfrm>
                <a:off x="1318" y="1511"/>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585" name="Rectangle 20"/>
              <p:cNvSpPr>
                <a:spLocks noChangeArrowheads="1"/>
              </p:cNvSpPr>
              <p:nvPr/>
            </p:nvSpPr>
            <p:spPr bwMode="auto">
              <a:xfrm>
                <a:off x="1564" y="1511"/>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586" name="Line 252"/>
              <p:cNvSpPr>
                <a:spLocks noChangeShapeType="1"/>
              </p:cNvSpPr>
              <p:nvPr/>
            </p:nvSpPr>
            <p:spPr bwMode="auto">
              <a:xfrm flipV="1">
                <a:off x="1222" y="1830"/>
                <a:ext cx="241" cy="2"/>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7" name="Line 253"/>
              <p:cNvSpPr>
                <a:spLocks noChangeShapeType="1"/>
              </p:cNvSpPr>
              <p:nvPr/>
            </p:nvSpPr>
            <p:spPr bwMode="auto">
              <a:xfrm flipV="1">
                <a:off x="1344" y="1714"/>
                <a:ext cx="0" cy="235"/>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8" name="Line 254"/>
              <p:cNvSpPr>
                <a:spLocks noChangeShapeType="1"/>
              </p:cNvSpPr>
              <p:nvPr/>
            </p:nvSpPr>
            <p:spPr bwMode="auto">
              <a:xfrm flipV="1">
                <a:off x="1226" y="1719"/>
                <a:ext cx="227" cy="227"/>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9" name="Line 255"/>
              <p:cNvSpPr>
                <a:spLocks noChangeShapeType="1"/>
              </p:cNvSpPr>
              <p:nvPr/>
            </p:nvSpPr>
            <p:spPr bwMode="auto">
              <a:xfrm flipH="1" flipV="1">
                <a:off x="1228" y="1712"/>
                <a:ext cx="227" cy="227"/>
              </a:xfrm>
              <a:prstGeom prst="line">
                <a:avLst/>
              </a:prstGeom>
              <a:noFill/>
              <a:ln w="12700">
                <a:solidFill>
                  <a:schemeClr val="tx1"/>
                </a:solidFill>
                <a:round/>
                <a:headEnd type="stealth" w="med" len="med"/>
                <a:tailEnd type="stealth" w="med" len="med"/>
              </a:ln>
            </p:spPr>
            <p:txBody>
              <a:bodyPr wrap="none" anchor="ctr"/>
              <a:lstStyle/>
              <a:p>
                <a:endParaRPr lang="en-US"/>
              </a:p>
            </p:txBody>
          </p:sp>
        </p:grpSp>
        <p:sp>
          <p:nvSpPr>
            <p:cNvPr id="23568" name="Text Box 256"/>
            <p:cNvSpPr txBox="1">
              <a:spLocks noChangeArrowheads="1"/>
            </p:cNvSpPr>
            <p:nvPr/>
          </p:nvSpPr>
          <p:spPr bwMode="auto">
            <a:xfrm>
              <a:off x="712" y="1152"/>
              <a:ext cx="1328" cy="231"/>
            </a:xfrm>
            <a:prstGeom prst="rect">
              <a:avLst/>
            </a:prstGeom>
            <a:noFill/>
            <a:ln w="12700">
              <a:noFill/>
              <a:miter lim="800000"/>
              <a:headEnd type="none" w="sm" len="sm"/>
              <a:tailEnd type="none" w="sm" len="sm"/>
            </a:ln>
          </p:spPr>
          <p:txBody>
            <a:bodyPr>
              <a:spAutoFit/>
            </a:bodyPr>
            <a:lstStyle/>
            <a:p>
              <a:pPr algn="ctr">
                <a:spcBef>
                  <a:spcPct val="50000"/>
                </a:spcBef>
              </a:pPr>
              <a:r>
                <a:rPr lang="en-US" sz="1800" dirty="0"/>
                <a:t>8-point pour model</a:t>
              </a:r>
            </a:p>
          </p:txBody>
        </p:sp>
      </p:grpSp>
      <p:sp>
        <p:nvSpPr>
          <p:cNvPr id="8" name="TextBox 7">
            <a:extLst>
              <a:ext uri="{FF2B5EF4-FFF2-40B4-BE49-F238E27FC236}">
                <a16:creationId xmlns:a16="http://schemas.microsoft.com/office/drawing/2014/main" id="{8A4711E5-A898-E97C-8891-29460928E121}"/>
              </a:ext>
            </a:extLst>
          </p:cNvPr>
          <p:cNvSpPr txBox="1"/>
          <p:nvPr/>
        </p:nvSpPr>
        <p:spPr>
          <a:xfrm>
            <a:off x="227682" y="5640169"/>
            <a:ext cx="2387192" cy="646331"/>
          </a:xfrm>
          <a:prstGeom prst="rect">
            <a:avLst/>
          </a:prstGeom>
          <a:noFill/>
          <a:ln>
            <a:solidFill>
              <a:schemeClr val="accent1"/>
            </a:solidFill>
          </a:ln>
        </p:spPr>
        <p:txBody>
          <a:bodyPr wrap="none" rtlCol="0">
            <a:spAutoFit/>
          </a:bodyPr>
          <a:lstStyle/>
          <a:p>
            <a:r>
              <a:rPr lang="en-US" dirty="0"/>
              <a:t>(2 cells +1 cell) </a:t>
            </a:r>
          </a:p>
          <a:p>
            <a:r>
              <a:rPr lang="en-US" dirty="0"/>
              <a:t>+ (1 cell+1 cell) = 5 cells</a:t>
            </a:r>
          </a:p>
        </p:txBody>
      </p:sp>
      <p:cxnSp>
        <p:nvCxnSpPr>
          <p:cNvPr id="10" name="Straight Arrow Connector 9">
            <a:extLst>
              <a:ext uri="{FF2B5EF4-FFF2-40B4-BE49-F238E27FC236}">
                <a16:creationId xmlns:a16="http://schemas.microsoft.com/office/drawing/2014/main" id="{C8552573-9DC7-72C3-AD2F-CEC58B642BC3}"/>
              </a:ext>
            </a:extLst>
          </p:cNvPr>
          <p:cNvCxnSpPr>
            <a:stCxn id="8" idx="3"/>
            <a:endCxn id="23694" idx="1"/>
          </p:cNvCxnSpPr>
          <p:nvPr/>
        </p:nvCxnSpPr>
        <p:spPr>
          <a:xfrm flipV="1">
            <a:off x="2614874" y="4984929"/>
            <a:ext cx="2200398" cy="978406"/>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pPr eaLnBrk="1" hangingPunct="1"/>
            <a:r>
              <a:rPr lang="en-US" dirty="0"/>
              <a:t>Automatic Delineation</a:t>
            </a:r>
          </a:p>
        </p:txBody>
      </p:sp>
      <p:sp>
        <p:nvSpPr>
          <p:cNvPr id="23556" name="Footer Placeholder 265"/>
          <p:cNvSpPr>
            <a:spLocks noGrp="1"/>
          </p:cNvSpPr>
          <p:nvPr>
            <p:ph type="ftr" sz="quarter" idx="11"/>
          </p:nvPr>
        </p:nvSpPr>
        <p:spPr>
          <a:noFill/>
        </p:spPr>
        <p:txBody>
          <a:bodyPr/>
          <a:lstStyle/>
          <a:p>
            <a:r>
              <a:rPr lang="en-US"/>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E14FD148-CF11-43C6-AA86-45B2324FC77A}" type="slidenum">
              <a:rPr lang="en-US" smtClean="0"/>
              <a:pPr/>
              <a:t>42</a:t>
            </a:fld>
            <a:endParaRPr lang="en-US"/>
          </a:p>
        </p:txBody>
      </p:sp>
      <p:sp>
        <p:nvSpPr>
          <p:cNvPr id="23563" name="Rectangle 167"/>
          <p:cNvSpPr>
            <a:spLocks noChangeArrowheads="1"/>
          </p:cNvSpPr>
          <p:nvPr/>
        </p:nvSpPr>
        <p:spPr bwMode="auto">
          <a:xfrm>
            <a:off x="5208587" y="3905250"/>
            <a:ext cx="1258888" cy="212725"/>
          </a:xfrm>
          <a:prstGeom prst="rect">
            <a:avLst/>
          </a:prstGeom>
          <a:noFill/>
          <a:ln w="9525">
            <a:noFill/>
            <a:miter lim="800000"/>
            <a:headEnd/>
            <a:tailEnd/>
          </a:ln>
        </p:spPr>
        <p:txBody>
          <a:bodyPr wrap="none" lIns="0" tIns="0" rIns="0" bIns="0">
            <a:spAutoFit/>
          </a:bodyPr>
          <a:lstStyle/>
          <a:p>
            <a:r>
              <a:rPr lang="en-US" sz="1400" b="1"/>
              <a:t>Stream Network</a:t>
            </a:r>
          </a:p>
        </p:txBody>
      </p:sp>
      <p:sp>
        <p:nvSpPr>
          <p:cNvPr id="23564" name="Rectangle 199"/>
          <p:cNvSpPr>
            <a:spLocks noChangeArrowheads="1"/>
          </p:cNvSpPr>
          <p:nvPr/>
        </p:nvSpPr>
        <p:spPr bwMode="auto">
          <a:xfrm>
            <a:off x="2325687" y="3890962"/>
            <a:ext cx="1804988" cy="212725"/>
          </a:xfrm>
          <a:prstGeom prst="rect">
            <a:avLst/>
          </a:prstGeom>
          <a:noFill/>
          <a:ln w="9525">
            <a:noFill/>
            <a:miter lim="800000"/>
            <a:headEnd/>
            <a:tailEnd/>
          </a:ln>
        </p:spPr>
        <p:txBody>
          <a:bodyPr wrap="none" lIns="0" tIns="0" rIns="0" bIns="0">
            <a:spAutoFit/>
          </a:bodyPr>
          <a:lstStyle/>
          <a:p>
            <a:r>
              <a:rPr lang="en-US" sz="1400" b="1" dirty="0"/>
              <a:t>Flow accumulation grid</a:t>
            </a:r>
          </a:p>
        </p:txBody>
      </p:sp>
      <p:grpSp>
        <p:nvGrpSpPr>
          <p:cNvPr id="5" name="Group 271"/>
          <p:cNvGrpSpPr>
            <a:grpSpLocks/>
          </p:cNvGrpSpPr>
          <p:nvPr/>
        </p:nvGrpSpPr>
        <p:grpSpPr bwMode="auto">
          <a:xfrm>
            <a:off x="2341562" y="2057400"/>
            <a:ext cx="1727200" cy="1730375"/>
            <a:chOff x="2250" y="2149"/>
            <a:chExt cx="1088" cy="1090"/>
          </a:xfrm>
        </p:grpSpPr>
        <p:sp>
          <p:nvSpPr>
            <p:cNvPr id="23646" name="Rectangle 168"/>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7" name="Rectangle 169"/>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8" name="Rectangle 170"/>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9" name="Rectangle 171"/>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0" name="Rectangle 172"/>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1" name="Rectangle 173"/>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2" name="Rectangle 174"/>
            <p:cNvSpPr>
              <a:spLocks noChangeArrowheads="1"/>
            </p:cNvSpPr>
            <p:nvPr/>
          </p:nvSpPr>
          <p:spPr bwMode="auto">
            <a:xfrm>
              <a:off x="2470"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3" name="Rectangle 175"/>
            <p:cNvSpPr>
              <a:spLocks noChangeArrowheads="1"/>
            </p:cNvSpPr>
            <p:nvPr/>
          </p:nvSpPr>
          <p:spPr bwMode="auto">
            <a:xfrm>
              <a:off x="2250"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4" name="Rectangle 176"/>
            <p:cNvSpPr>
              <a:spLocks noChangeArrowheads="1"/>
            </p:cNvSpPr>
            <p:nvPr/>
          </p:nvSpPr>
          <p:spPr bwMode="auto">
            <a:xfrm>
              <a:off x="2250"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5" name="Rectangle 177"/>
            <p:cNvSpPr>
              <a:spLocks noChangeArrowheads="1"/>
            </p:cNvSpPr>
            <p:nvPr/>
          </p:nvSpPr>
          <p:spPr bwMode="auto">
            <a:xfrm>
              <a:off x="2470"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6" name="Rectangle 178"/>
            <p:cNvSpPr>
              <a:spLocks noChangeArrowheads="1"/>
            </p:cNvSpPr>
            <p:nvPr/>
          </p:nvSpPr>
          <p:spPr bwMode="auto">
            <a:xfrm>
              <a:off x="2689"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7" name="Rectangle 179"/>
            <p:cNvSpPr>
              <a:spLocks noChangeArrowheads="1"/>
            </p:cNvSpPr>
            <p:nvPr/>
          </p:nvSpPr>
          <p:spPr bwMode="auto">
            <a:xfrm>
              <a:off x="2689"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8" name="Rectangle 180"/>
            <p:cNvSpPr>
              <a:spLocks noChangeArrowheads="1"/>
            </p:cNvSpPr>
            <p:nvPr/>
          </p:nvSpPr>
          <p:spPr bwMode="auto">
            <a:xfrm>
              <a:off x="2250"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9" name="Rectangle 181"/>
            <p:cNvSpPr>
              <a:spLocks noChangeArrowheads="1"/>
            </p:cNvSpPr>
            <p:nvPr/>
          </p:nvSpPr>
          <p:spPr bwMode="auto">
            <a:xfrm>
              <a:off x="2470"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0" name="Rectangle 182"/>
            <p:cNvSpPr>
              <a:spLocks noChangeArrowheads="1"/>
            </p:cNvSpPr>
            <p:nvPr/>
          </p:nvSpPr>
          <p:spPr bwMode="auto">
            <a:xfrm>
              <a:off x="2689"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1" name="Rectangle 183"/>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2" name="Rectangle 184"/>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3" name="Rectangle 185"/>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4" name="Rectangle 186"/>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5" name="Rectangle 187"/>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6" name="Rectangle 188"/>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7" name="Rectangle 189"/>
            <p:cNvSpPr>
              <a:spLocks noChangeArrowheads="1"/>
            </p:cNvSpPr>
            <p:nvPr/>
          </p:nvSpPr>
          <p:spPr bwMode="auto">
            <a:xfrm>
              <a:off x="2470"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8" name="Rectangle 190"/>
            <p:cNvSpPr>
              <a:spLocks noChangeArrowheads="1"/>
            </p:cNvSpPr>
            <p:nvPr/>
          </p:nvSpPr>
          <p:spPr bwMode="auto">
            <a:xfrm>
              <a:off x="2250"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9" name="Rectangle 191"/>
            <p:cNvSpPr>
              <a:spLocks noChangeArrowheads="1"/>
            </p:cNvSpPr>
            <p:nvPr/>
          </p:nvSpPr>
          <p:spPr bwMode="auto">
            <a:xfrm>
              <a:off x="2250"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0" name="Rectangle 192"/>
            <p:cNvSpPr>
              <a:spLocks noChangeArrowheads="1"/>
            </p:cNvSpPr>
            <p:nvPr/>
          </p:nvSpPr>
          <p:spPr bwMode="auto">
            <a:xfrm>
              <a:off x="2470"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1" name="Rectangle 193"/>
            <p:cNvSpPr>
              <a:spLocks noChangeArrowheads="1"/>
            </p:cNvSpPr>
            <p:nvPr/>
          </p:nvSpPr>
          <p:spPr bwMode="auto">
            <a:xfrm>
              <a:off x="2689"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2" name="Rectangle 194"/>
            <p:cNvSpPr>
              <a:spLocks noChangeArrowheads="1"/>
            </p:cNvSpPr>
            <p:nvPr/>
          </p:nvSpPr>
          <p:spPr bwMode="auto">
            <a:xfrm>
              <a:off x="2689"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3" name="Rectangle 195"/>
            <p:cNvSpPr>
              <a:spLocks noChangeArrowheads="1"/>
            </p:cNvSpPr>
            <p:nvPr/>
          </p:nvSpPr>
          <p:spPr bwMode="auto">
            <a:xfrm>
              <a:off x="3127"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4" name="Rectangle 196"/>
            <p:cNvSpPr>
              <a:spLocks noChangeArrowheads="1"/>
            </p:cNvSpPr>
            <p:nvPr/>
          </p:nvSpPr>
          <p:spPr bwMode="auto">
            <a:xfrm>
              <a:off x="2908"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5" name="Rectangle 197"/>
            <p:cNvSpPr>
              <a:spLocks noChangeArrowheads="1"/>
            </p:cNvSpPr>
            <p:nvPr/>
          </p:nvSpPr>
          <p:spPr bwMode="auto">
            <a:xfrm>
              <a:off x="2908"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6" name="Rectangle 198"/>
            <p:cNvSpPr>
              <a:spLocks noChangeArrowheads="1"/>
            </p:cNvSpPr>
            <p:nvPr/>
          </p:nvSpPr>
          <p:spPr bwMode="auto">
            <a:xfrm>
              <a:off x="3127"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7" name="Rectangle 200"/>
            <p:cNvSpPr>
              <a:spLocks noChangeArrowheads="1"/>
            </p:cNvSpPr>
            <p:nvPr/>
          </p:nvSpPr>
          <p:spPr bwMode="auto">
            <a:xfrm>
              <a:off x="2332"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8" name="Rectangle 201"/>
            <p:cNvSpPr>
              <a:spLocks noChangeArrowheads="1"/>
            </p:cNvSpPr>
            <p:nvPr/>
          </p:nvSpPr>
          <p:spPr bwMode="auto">
            <a:xfrm>
              <a:off x="2555"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9" name="Rectangle 202"/>
            <p:cNvSpPr>
              <a:spLocks noChangeArrowheads="1"/>
            </p:cNvSpPr>
            <p:nvPr/>
          </p:nvSpPr>
          <p:spPr bwMode="auto">
            <a:xfrm>
              <a:off x="2778" y="2217"/>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0" name="Rectangle 203"/>
            <p:cNvSpPr>
              <a:spLocks noChangeArrowheads="1"/>
            </p:cNvSpPr>
            <p:nvPr/>
          </p:nvSpPr>
          <p:spPr bwMode="auto">
            <a:xfrm>
              <a:off x="2991" y="2214"/>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81" name="Rectangle 204"/>
            <p:cNvSpPr>
              <a:spLocks noChangeArrowheads="1"/>
            </p:cNvSpPr>
            <p:nvPr/>
          </p:nvSpPr>
          <p:spPr bwMode="auto">
            <a:xfrm>
              <a:off x="3213" y="2220"/>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2" name="Rectangle 205"/>
            <p:cNvSpPr>
              <a:spLocks noChangeArrowheads="1"/>
            </p:cNvSpPr>
            <p:nvPr/>
          </p:nvSpPr>
          <p:spPr bwMode="auto">
            <a:xfrm>
              <a:off x="2336" y="243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3" name="Rectangle 206"/>
            <p:cNvSpPr>
              <a:spLocks noChangeArrowheads="1"/>
            </p:cNvSpPr>
            <p:nvPr/>
          </p:nvSpPr>
          <p:spPr bwMode="auto">
            <a:xfrm>
              <a:off x="2566" y="2440"/>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84" name="Rectangle 207"/>
            <p:cNvSpPr>
              <a:spLocks noChangeArrowheads="1"/>
            </p:cNvSpPr>
            <p:nvPr/>
          </p:nvSpPr>
          <p:spPr bwMode="auto">
            <a:xfrm>
              <a:off x="2778" y="2439"/>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5" name="Rectangle 208"/>
            <p:cNvSpPr>
              <a:spLocks noChangeArrowheads="1"/>
            </p:cNvSpPr>
            <p:nvPr/>
          </p:nvSpPr>
          <p:spPr bwMode="auto">
            <a:xfrm>
              <a:off x="2987" y="2443"/>
              <a:ext cx="56" cy="134"/>
            </a:xfrm>
            <a:prstGeom prst="rect">
              <a:avLst/>
            </a:prstGeom>
            <a:noFill/>
            <a:ln w="9525">
              <a:noFill/>
              <a:miter lim="800000"/>
              <a:headEnd/>
              <a:tailEnd/>
            </a:ln>
          </p:spPr>
          <p:txBody>
            <a:bodyPr wrap="none" lIns="0" tIns="0" rIns="0" bIns="0">
              <a:spAutoFit/>
            </a:bodyPr>
            <a:lstStyle/>
            <a:p>
              <a:r>
                <a:rPr lang="en-US" sz="1400" b="1"/>
                <a:t>2</a:t>
              </a:r>
            </a:p>
          </p:txBody>
        </p:sp>
        <p:sp>
          <p:nvSpPr>
            <p:cNvPr id="23686" name="Rectangle 209"/>
            <p:cNvSpPr>
              <a:spLocks noChangeArrowheads="1"/>
            </p:cNvSpPr>
            <p:nvPr/>
          </p:nvSpPr>
          <p:spPr bwMode="auto">
            <a:xfrm>
              <a:off x="3213" y="2442"/>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7" name="Rectangle 210"/>
            <p:cNvSpPr>
              <a:spLocks noChangeArrowheads="1"/>
            </p:cNvSpPr>
            <p:nvPr/>
          </p:nvSpPr>
          <p:spPr bwMode="auto">
            <a:xfrm>
              <a:off x="2332" y="2659"/>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8" name="Rectangle 211"/>
            <p:cNvSpPr>
              <a:spLocks noChangeArrowheads="1"/>
            </p:cNvSpPr>
            <p:nvPr/>
          </p:nvSpPr>
          <p:spPr bwMode="auto">
            <a:xfrm>
              <a:off x="2336" y="2875"/>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9" name="Rectangle 212"/>
            <p:cNvSpPr>
              <a:spLocks noChangeArrowheads="1"/>
            </p:cNvSpPr>
            <p:nvPr/>
          </p:nvSpPr>
          <p:spPr bwMode="auto">
            <a:xfrm>
              <a:off x="2332" y="30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90" name="Rectangle 213"/>
            <p:cNvSpPr>
              <a:spLocks noChangeArrowheads="1"/>
            </p:cNvSpPr>
            <p:nvPr/>
          </p:nvSpPr>
          <p:spPr bwMode="auto">
            <a:xfrm>
              <a:off x="2558" y="3087"/>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91" name="Rectangle 214"/>
            <p:cNvSpPr>
              <a:spLocks noChangeArrowheads="1"/>
            </p:cNvSpPr>
            <p:nvPr/>
          </p:nvSpPr>
          <p:spPr bwMode="auto">
            <a:xfrm>
              <a:off x="2775" y="3087"/>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692" name="Rectangle 215"/>
            <p:cNvSpPr>
              <a:spLocks noChangeArrowheads="1"/>
            </p:cNvSpPr>
            <p:nvPr/>
          </p:nvSpPr>
          <p:spPr bwMode="auto">
            <a:xfrm>
              <a:off x="2555" y="2659"/>
              <a:ext cx="56" cy="134"/>
            </a:xfrm>
            <a:prstGeom prst="rect">
              <a:avLst/>
            </a:prstGeom>
            <a:noFill/>
            <a:ln w="9525">
              <a:noFill/>
              <a:miter lim="800000"/>
              <a:headEnd/>
              <a:tailEnd/>
            </a:ln>
          </p:spPr>
          <p:txBody>
            <a:bodyPr wrap="none" lIns="0" tIns="0" rIns="0" bIns="0">
              <a:spAutoFit/>
            </a:bodyPr>
            <a:lstStyle/>
            <a:p>
              <a:r>
                <a:rPr lang="en-US" sz="1400" b="1"/>
                <a:t>3</a:t>
              </a:r>
            </a:p>
          </p:txBody>
        </p:sp>
        <p:sp>
          <p:nvSpPr>
            <p:cNvPr id="23693" name="Rectangle 216"/>
            <p:cNvSpPr>
              <a:spLocks noChangeArrowheads="1"/>
            </p:cNvSpPr>
            <p:nvPr/>
          </p:nvSpPr>
          <p:spPr bwMode="auto">
            <a:xfrm>
              <a:off x="2780" y="2658"/>
              <a:ext cx="56" cy="134"/>
            </a:xfrm>
            <a:prstGeom prst="rect">
              <a:avLst/>
            </a:prstGeom>
            <a:noFill/>
            <a:ln w="9525">
              <a:noFill/>
              <a:miter lim="800000"/>
              <a:headEnd/>
              <a:tailEnd/>
            </a:ln>
          </p:spPr>
          <p:txBody>
            <a:bodyPr wrap="none" lIns="0" tIns="0" rIns="0" bIns="0">
              <a:spAutoFit/>
            </a:bodyPr>
            <a:lstStyle/>
            <a:p>
              <a:r>
                <a:rPr lang="en-US" sz="1400" b="1" dirty="0"/>
                <a:t>8</a:t>
              </a:r>
            </a:p>
          </p:txBody>
        </p:sp>
        <p:sp>
          <p:nvSpPr>
            <p:cNvPr id="23694" name="Rectangle 217"/>
            <p:cNvSpPr>
              <a:spLocks noChangeArrowheads="1"/>
            </p:cNvSpPr>
            <p:nvPr/>
          </p:nvSpPr>
          <p:spPr bwMode="auto">
            <a:xfrm>
              <a:off x="2987" y="2658"/>
              <a:ext cx="56" cy="134"/>
            </a:xfrm>
            <a:prstGeom prst="rect">
              <a:avLst/>
            </a:prstGeom>
            <a:noFill/>
            <a:ln w="9525">
              <a:noFill/>
              <a:miter lim="800000"/>
              <a:headEnd/>
              <a:tailEnd/>
            </a:ln>
          </p:spPr>
          <p:txBody>
            <a:bodyPr wrap="none" lIns="0" tIns="0" rIns="0" bIns="0">
              <a:spAutoFit/>
            </a:bodyPr>
            <a:lstStyle/>
            <a:p>
              <a:r>
                <a:rPr lang="en-US" sz="1400" b="1" dirty="0"/>
                <a:t>5</a:t>
              </a:r>
            </a:p>
          </p:txBody>
        </p:sp>
        <p:sp>
          <p:nvSpPr>
            <p:cNvPr id="23695" name="Rectangle 218"/>
            <p:cNvSpPr>
              <a:spLocks noChangeArrowheads="1"/>
            </p:cNvSpPr>
            <p:nvPr/>
          </p:nvSpPr>
          <p:spPr bwMode="auto">
            <a:xfrm>
              <a:off x="3211" y="2659"/>
              <a:ext cx="56" cy="134"/>
            </a:xfrm>
            <a:prstGeom prst="rect">
              <a:avLst/>
            </a:prstGeom>
            <a:noFill/>
            <a:ln w="9525">
              <a:noFill/>
              <a:miter lim="800000"/>
              <a:headEnd/>
              <a:tailEnd/>
            </a:ln>
          </p:spPr>
          <p:txBody>
            <a:bodyPr wrap="none" lIns="0" tIns="0" rIns="0" bIns="0">
              <a:spAutoFit/>
            </a:bodyPr>
            <a:lstStyle/>
            <a:p>
              <a:r>
                <a:rPr lang="en-US" sz="1400" b="1" dirty="0"/>
                <a:t>2</a:t>
              </a:r>
            </a:p>
          </p:txBody>
        </p:sp>
        <p:sp>
          <p:nvSpPr>
            <p:cNvPr id="23696" name="Rectangle 219"/>
            <p:cNvSpPr>
              <a:spLocks noChangeArrowheads="1"/>
            </p:cNvSpPr>
            <p:nvPr/>
          </p:nvSpPr>
          <p:spPr bwMode="auto">
            <a:xfrm>
              <a:off x="2566" y="2875"/>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97" name="Rectangle 220"/>
            <p:cNvSpPr>
              <a:spLocks noChangeArrowheads="1"/>
            </p:cNvSpPr>
            <p:nvPr/>
          </p:nvSpPr>
          <p:spPr bwMode="auto">
            <a:xfrm>
              <a:off x="2778" y="2878"/>
              <a:ext cx="58" cy="136"/>
            </a:xfrm>
            <a:prstGeom prst="rect">
              <a:avLst/>
            </a:prstGeom>
            <a:noFill/>
            <a:ln w="9525">
              <a:noFill/>
              <a:miter lim="800000"/>
              <a:headEnd/>
              <a:tailEnd/>
            </a:ln>
          </p:spPr>
          <p:txBody>
            <a:bodyPr wrap="none" lIns="0" tIns="0" rIns="0" bIns="0">
              <a:spAutoFit/>
            </a:bodyPr>
            <a:lstStyle/>
            <a:p>
              <a:r>
                <a:rPr lang="en-US" sz="1400" b="1" dirty="0"/>
                <a:t>0</a:t>
              </a:r>
            </a:p>
          </p:txBody>
        </p:sp>
        <p:sp>
          <p:nvSpPr>
            <p:cNvPr id="23698" name="Rectangle 221"/>
            <p:cNvSpPr>
              <a:spLocks noChangeArrowheads="1"/>
            </p:cNvSpPr>
            <p:nvPr/>
          </p:nvSpPr>
          <p:spPr bwMode="auto">
            <a:xfrm>
              <a:off x="2955" y="2875"/>
              <a:ext cx="115" cy="136"/>
            </a:xfrm>
            <a:prstGeom prst="rect">
              <a:avLst/>
            </a:prstGeom>
            <a:noFill/>
            <a:ln w="9525">
              <a:noFill/>
              <a:miter lim="800000"/>
              <a:headEnd/>
              <a:tailEnd/>
            </a:ln>
          </p:spPr>
          <p:txBody>
            <a:bodyPr wrap="none" lIns="0" tIns="0" rIns="0" bIns="0">
              <a:spAutoFit/>
            </a:bodyPr>
            <a:lstStyle/>
            <a:p>
              <a:r>
                <a:rPr lang="en-US" sz="1400" b="1" dirty="0"/>
                <a:t>19</a:t>
              </a:r>
            </a:p>
          </p:txBody>
        </p:sp>
        <p:sp>
          <p:nvSpPr>
            <p:cNvPr id="23699" name="Rectangle 222"/>
            <p:cNvSpPr>
              <a:spLocks noChangeArrowheads="1"/>
            </p:cNvSpPr>
            <p:nvPr/>
          </p:nvSpPr>
          <p:spPr bwMode="auto">
            <a:xfrm>
              <a:off x="3215" y="28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700" name="Rectangle 223"/>
            <p:cNvSpPr>
              <a:spLocks noChangeArrowheads="1"/>
            </p:cNvSpPr>
            <p:nvPr/>
          </p:nvSpPr>
          <p:spPr bwMode="auto">
            <a:xfrm>
              <a:off x="2999" y="3087"/>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01" name="Rectangle 224"/>
            <p:cNvSpPr>
              <a:spLocks noChangeArrowheads="1"/>
            </p:cNvSpPr>
            <p:nvPr/>
          </p:nvSpPr>
          <p:spPr bwMode="auto">
            <a:xfrm>
              <a:off x="3170" y="3087"/>
              <a:ext cx="112" cy="134"/>
            </a:xfrm>
            <a:prstGeom prst="rect">
              <a:avLst/>
            </a:prstGeom>
            <a:noFill/>
            <a:ln w="9525">
              <a:noFill/>
              <a:miter lim="800000"/>
              <a:headEnd/>
              <a:tailEnd/>
            </a:ln>
          </p:spPr>
          <p:txBody>
            <a:bodyPr wrap="none" lIns="0" tIns="0" rIns="0" bIns="0">
              <a:spAutoFit/>
            </a:bodyPr>
            <a:lstStyle/>
            <a:p>
              <a:r>
                <a:rPr lang="en-US" sz="1400" b="1" dirty="0"/>
                <a:t>24</a:t>
              </a:r>
            </a:p>
          </p:txBody>
        </p:sp>
      </p:grpSp>
      <p:grpSp>
        <p:nvGrpSpPr>
          <p:cNvPr id="6" name="Group 270"/>
          <p:cNvGrpSpPr>
            <a:grpSpLocks/>
          </p:cNvGrpSpPr>
          <p:nvPr/>
        </p:nvGrpSpPr>
        <p:grpSpPr bwMode="auto">
          <a:xfrm>
            <a:off x="4953000" y="2057400"/>
            <a:ext cx="1728788" cy="1922463"/>
            <a:chOff x="3895" y="2149"/>
            <a:chExt cx="1089" cy="1211"/>
          </a:xfrm>
        </p:grpSpPr>
        <p:sp>
          <p:nvSpPr>
            <p:cNvPr id="23590" name="Rectangle 136"/>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1" name="Rectangle 137"/>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2" name="Rectangle 138"/>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3" name="Rectangle 139"/>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4" name="Rectangle 140"/>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5" name="Rectangle 141"/>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6" name="Rectangle 142"/>
            <p:cNvSpPr>
              <a:spLocks noChangeArrowheads="1"/>
            </p:cNvSpPr>
            <p:nvPr/>
          </p:nvSpPr>
          <p:spPr bwMode="auto">
            <a:xfrm>
              <a:off x="411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7" name="Rectangle 143"/>
            <p:cNvSpPr>
              <a:spLocks noChangeArrowheads="1"/>
            </p:cNvSpPr>
            <p:nvPr/>
          </p:nvSpPr>
          <p:spPr bwMode="auto">
            <a:xfrm>
              <a:off x="3895"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8" name="Rectangle 144"/>
            <p:cNvSpPr>
              <a:spLocks noChangeArrowheads="1"/>
            </p:cNvSpPr>
            <p:nvPr/>
          </p:nvSpPr>
          <p:spPr bwMode="auto">
            <a:xfrm>
              <a:off x="3895"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9" name="Rectangle 145"/>
            <p:cNvSpPr>
              <a:spLocks noChangeArrowheads="1"/>
            </p:cNvSpPr>
            <p:nvPr/>
          </p:nvSpPr>
          <p:spPr bwMode="auto">
            <a:xfrm>
              <a:off x="411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0" name="Rectangle 146"/>
            <p:cNvSpPr>
              <a:spLocks noChangeArrowheads="1"/>
            </p:cNvSpPr>
            <p:nvPr/>
          </p:nvSpPr>
          <p:spPr bwMode="auto">
            <a:xfrm>
              <a:off x="433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1" name="Rectangle 147"/>
            <p:cNvSpPr>
              <a:spLocks noChangeArrowheads="1"/>
            </p:cNvSpPr>
            <p:nvPr/>
          </p:nvSpPr>
          <p:spPr bwMode="auto">
            <a:xfrm>
              <a:off x="433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2" name="Rectangle 148"/>
            <p:cNvSpPr>
              <a:spLocks noChangeArrowheads="1"/>
            </p:cNvSpPr>
            <p:nvPr/>
          </p:nvSpPr>
          <p:spPr bwMode="auto">
            <a:xfrm>
              <a:off x="3895"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3" name="Rectangle 149"/>
            <p:cNvSpPr>
              <a:spLocks noChangeArrowheads="1"/>
            </p:cNvSpPr>
            <p:nvPr/>
          </p:nvSpPr>
          <p:spPr bwMode="auto">
            <a:xfrm>
              <a:off x="411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4" name="Rectangle 150"/>
            <p:cNvSpPr>
              <a:spLocks noChangeArrowheads="1"/>
            </p:cNvSpPr>
            <p:nvPr/>
          </p:nvSpPr>
          <p:spPr bwMode="auto">
            <a:xfrm>
              <a:off x="433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5" name="Rectangle 151"/>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6" name="Rectangle 152"/>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7" name="Rectangle 153"/>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8" name="Rectangle 154"/>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9" name="Rectangle 155"/>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0" name="Rectangle 156"/>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1" name="Rectangle 157"/>
            <p:cNvSpPr>
              <a:spLocks noChangeArrowheads="1"/>
            </p:cNvSpPr>
            <p:nvPr/>
          </p:nvSpPr>
          <p:spPr bwMode="auto">
            <a:xfrm>
              <a:off x="411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2" name="Rectangle 158"/>
            <p:cNvSpPr>
              <a:spLocks noChangeArrowheads="1"/>
            </p:cNvSpPr>
            <p:nvPr/>
          </p:nvSpPr>
          <p:spPr bwMode="auto">
            <a:xfrm>
              <a:off x="3895"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3" name="Rectangle 159"/>
            <p:cNvSpPr>
              <a:spLocks noChangeArrowheads="1"/>
            </p:cNvSpPr>
            <p:nvPr/>
          </p:nvSpPr>
          <p:spPr bwMode="auto">
            <a:xfrm>
              <a:off x="3895"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4" name="Rectangle 160"/>
            <p:cNvSpPr>
              <a:spLocks noChangeArrowheads="1"/>
            </p:cNvSpPr>
            <p:nvPr/>
          </p:nvSpPr>
          <p:spPr bwMode="auto">
            <a:xfrm>
              <a:off x="411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5" name="Rectangle 161"/>
            <p:cNvSpPr>
              <a:spLocks noChangeArrowheads="1"/>
            </p:cNvSpPr>
            <p:nvPr/>
          </p:nvSpPr>
          <p:spPr bwMode="auto">
            <a:xfrm>
              <a:off x="433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6" name="Rectangle 162"/>
            <p:cNvSpPr>
              <a:spLocks noChangeArrowheads="1"/>
            </p:cNvSpPr>
            <p:nvPr/>
          </p:nvSpPr>
          <p:spPr bwMode="auto">
            <a:xfrm>
              <a:off x="433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7" name="Rectangle 163"/>
            <p:cNvSpPr>
              <a:spLocks noChangeArrowheads="1"/>
            </p:cNvSpPr>
            <p:nvPr/>
          </p:nvSpPr>
          <p:spPr bwMode="auto">
            <a:xfrm>
              <a:off x="4773"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8" name="Rectangle 164"/>
            <p:cNvSpPr>
              <a:spLocks noChangeArrowheads="1"/>
            </p:cNvSpPr>
            <p:nvPr/>
          </p:nvSpPr>
          <p:spPr bwMode="auto">
            <a:xfrm>
              <a:off x="4554"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9" name="Rectangle 165"/>
            <p:cNvSpPr>
              <a:spLocks noChangeArrowheads="1"/>
            </p:cNvSpPr>
            <p:nvPr/>
          </p:nvSpPr>
          <p:spPr bwMode="auto">
            <a:xfrm>
              <a:off x="4554"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0" name="Rectangle 166"/>
            <p:cNvSpPr>
              <a:spLocks noChangeArrowheads="1"/>
            </p:cNvSpPr>
            <p:nvPr/>
          </p:nvSpPr>
          <p:spPr bwMode="auto">
            <a:xfrm>
              <a:off x="4773"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1" name="Line 225"/>
            <p:cNvSpPr>
              <a:spLocks noChangeShapeType="1"/>
            </p:cNvSpPr>
            <p:nvPr/>
          </p:nvSpPr>
          <p:spPr bwMode="auto">
            <a:xfrm>
              <a:off x="4441"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2" name="Line 226"/>
            <p:cNvSpPr>
              <a:spLocks noChangeShapeType="1"/>
            </p:cNvSpPr>
            <p:nvPr/>
          </p:nvSpPr>
          <p:spPr bwMode="auto">
            <a:xfrm>
              <a:off x="4009" y="2264"/>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3" name="Line 227"/>
            <p:cNvSpPr>
              <a:spLocks noChangeShapeType="1"/>
            </p:cNvSpPr>
            <p:nvPr/>
          </p:nvSpPr>
          <p:spPr bwMode="auto">
            <a:xfrm>
              <a:off x="4223" y="2258"/>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4" name="Line 228"/>
            <p:cNvSpPr>
              <a:spLocks noChangeShapeType="1"/>
            </p:cNvSpPr>
            <p:nvPr/>
          </p:nvSpPr>
          <p:spPr bwMode="auto">
            <a:xfrm>
              <a:off x="4444" y="2257"/>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5" name="Line 229"/>
            <p:cNvSpPr>
              <a:spLocks noChangeShapeType="1"/>
            </p:cNvSpPr>
            <p:nvPr/>
          </p:nvSpPr>
          <p:spPr bwMode="auto">
            <a:xfrm>
              <a:off x="4003"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6" name="Line 230"/>
            <p:cNvSpPr>
              <a:spLocks noChangeShapeType="1"/>
            </p:cNvSpPr>
            <p:nvPr/>
          </p:nvSpPr>
          <p:spPr bwMode="auto">
            <a:xfrm>
              <a:off x="4227" y="2481"/>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7" name="Line 231"/>
            <p:cNvSpPr>
              <a:spLocks noChangeShapeType="1"/>
            </p:cNvSpPr>
            <p:nvPr/>
          </p:nvSpPr>
          <p:spPr bwMode="auto">
            <a:xfrm>
              <a:off x="4664" y="225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8" name="Line 232"/>
            <p:cNvSpPr>
              <a:spLocks noChangeShapeType="1"/>
            </p:cNvSpPr>
            <p:nvPr/>
          </p:nvSpPr>
          <p:spPr bwMode="auto">
            <a:xfrm>
              <a:off x="4881" y="2263"/>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9" name="Line 233"/>
            <p:cNvSpPr>
              <a:spLocks noChangeShapeType="1"/>
            </p:cNvSpPr>
            <p:nvPr/>
          </p:nvSpPr>
          <p:spPr bwMode="auto">
            <a:xfrm>
              <a:off x="4880" y="2490"/>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0" name="Line 234"/>
            <p:cNvSpPr>
              <a:spLocks noChangeShapeType="1"/>
            </p:cNvSpPr>
            <p:nvPr/>
          </p:nvSpPr>
          <p:spPr bwMode="auto">
            <a:xfrm>
              <a:off x="4665" y="2485"/>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1" name="Line 235"/>
            <p:cNvSpPr>
              <a:spLocks noChangeShapeType="1"/>
            </p:cNvSpPr>
            <p:nvPr/>
          </p:nvSpPr>
          <p:spPr bwMode="auto">
            <a:xfrm>
              <a:off x="4664" y="2708"/>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2" name="Line 236"/>
            <p:cNvSpPr>
              <a:spLocks noChangeShapeType="1"/>
            </p:cNvSpPr>
            <p:nvPr/>
          </p:nvSpPr>
          <p:spPr bwMode="auto">
            <a:xfrm>
              <a:off x="4886" y="291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3" name="Line 237"/>
            <p:cNvSpPr>
              <a:spLocks noChangeShapeType="1"/>
            </p:cNvSpPr>
            <p:nvPr/>
          </p:nvSpPr>
          <p:spPr bwMode="auto">
            <a:xfrm>
              <a:off x="4886" y="3141"/>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4" name="Line 238"/>
            <p:cNvSpPr>
              <a:spLocks noChangeShapeType="1"/>
            </p:cNvSpPr>
            <p:nvPr/>
          </p:nvSpPr>
          <p:spPr bwMode="auto">
            <a:xfrm>
              <a:off x="4449" y="270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5" name="Line 239"/>
            <p:cNvSpPr>
              <a:spLocks noChangeShapeType="1"/>
            </p:cNvSpPr>
            <p:nvPr/>
          </p:nvSpPr>
          <p:spPr bwMode="auto">
            <a:xfrm>
              <a:off x="4666" y="292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6" name="Line 240"/>
            <p:cNvSpPr>
              <a:spLocks noChangeShapeType="1"/>
            </p:cNvSpPr>
            <p:nvPr/>
          </p:nvSpPr>
          <p:spPr bwMode="auto">
            <a:xfrm>
              <a:off x="3991" y="2700"/>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7" name="Line 241"/>
            <p:cNvSpPr>
              <a:spLocks noChangeShapeType="1"/>
            </p:cNvSpPr>
            <p:nvPr/>
          </p:nvSpPr>
          <p:spPr bwMode="auto">
            <a:xfrm>
              <a:off x="4214" y="270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8" name="Line 242"/>
            <p:cNvSpPr>
              <a:spLocks noChangeShapeType="1"/>
            </p:cNvSpPr>
            <p:nvPr/>
          </p:nvSpPr>
          <p:spPr bwMode="auto">
            <a:xfrm>
              <a:off x="4652"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9" name="Line 243"/>
            <p:cNvSpPr>
              <a:spLocks noChangeShapeType="1"/>
            </p:cNvSpPr>
            <p:nvPr/>
          </p:nvSpPr>
          <p:spPr bwMode="auto">
            <a:xfrm>
              <a:off x="4423"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0" name="Line 244"/>
            <p:cNvSpPr>
              <a:spLocks noChangeShapeType="1"/>
            </p:cNvSpPr>
            <p:nvPr/>
          </p:nvSpPr>
          <p:spPr bwMode="auto">
            <a:xfrm>
              <a:off x="4436" y="2925"/>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1" name="Line 245"/>
            <p:cNvSpPr>
              <a:spLocks noChangeShapeType="1"/>
            </p:cNvSpPr>
            <p:nvPr/>
          </p:nvSpPr>
          <p:spPr bwMode="auto">
            <a:xfrm flipH="1">
              <a:off x="4658" y="2711"/>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2" name="Line 246"/>
            <p:cNvSpPr>
              <a:spLocks noChangeShapeType="1"/>
            </p:cNvSpPr>
            <p:nvPr/>
          </p:nvSpPr>
          <p:spPr bwMode="auto">
            <a:xfrm flipV="1">
              <a:off x="3996" y="2698"/>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3" name="Line 247"/>
            <p:cNvSpPr>
              <a:spLocks noChangeShapeType="1"/>
            </p:cNvSpPr>
            <p:nvPr/>
          </p:nvSpPr>
          <p:spPr bwMode="auto">
            <a:xfrm flipV="1">
              <a:off x="4219" y="2697"/>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4" name="Line 248"/>
            <p:cNvSpPr>
              <a:spLocks noChangeShapeType="1"/>
            </p:cNvSpPr>
            <p:nvPr/>
          </p:nvSpPr>
          <p:spPr bwMode="auto">
            <a:xfrm flipV="1">
              <a:off x="3987" y="2925"/>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5" name="Line 249"/>
            <p:cNvSpPr>
              <a:spLocks noChangeShapeType="1"/>
            </p:cNvSpPr>
            <p:nvPr/>
          </p:nvSpPr>
          <p:spPr bwMode="auto">
            <a:xfrm>
              <a:off x="4227" y="3135"/>
              <a:ext cx="201" cy="6"/>
            </a:xfrm>
            <a:prstGeom prst="line">
              <a:avLst/>
            </a:prstGeom>
            <a:noFill/>
            <a:ln w="12700">
              <a:solidFill>
                <a:schemeClr val="tx1"/>
              </a:solidFill>
              <a:round/>
              <a:headEnd type="none" w="sm" len="sm"/>
              <a:tailEnd type="stealth" w="med" len="med"/>
            </a:ln>
          </p:spPr>
          <p:txBody>
            <a:bodyPr wrap="none" anchor="ctr"/>
            <a:lstStyle/>
            <a:p>
              <a:endParaRPr lang="en-US"/>
            </a:p>
          </p:txBody>
        </p:sp>
      </p:grpSp>
      <p:cxnSp>
        <p:nvCxnSpPr>
          <p:cNvPr id="9" name="Straight Connector 8">
            <a:extLst>
              <a:ext uri="{FF2B5EF4-FFF2-40B4-BE49-F238E27FC236}">
                <a16:creationId xmlns:a16="http://schemas.microsoft.com/office/drawing/2014/main" id="{4C198A8C-4289-4883-8264-53F25E17A7E0}"/>
              </a:ext>
            </a:extLst>
          </p:cNvPr>
          <p:cNvCxnSpPr>
            <a:cxnSpLocks/>
          </p:cNvCxnSpPr>
          <p:nvPr/>
        </p:nvCxnSpPr>
        <p:spPr>
          <a:xfrm>
            <a:off x="5801528" y="2910691"/>
            <a:ext cx="1035050" cy="10541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a:extLst>
              <a:ext uri="{FF2B5EF4-FFF2-40B4-BE49-F238E27FC236}">
                <a16:creationId xmlns:a16="http://schemas.microsoft.com/office/drawing/2014/main" id="{483C9E89-FA4B-4D09-BE93-2746A491AEA9}"/>
              </a:ext>
            </a:extLst>
          </p:cNvPr>
          <p:cNvCxnSpPr>
            <a:cxnSpLocks/>
            <a:stCxn id="23641" idx="1"/>
          </p:cNvCxnSpPr>
          <p:nvPr/>
        </p:nvCxnSpPr>
        <p:spPr>
          <a:xfrm flipV="1">
            <a:off x="6164263" y="2916239"/>
            <a:ext cx="11112" cy="3825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a:extLst>
              <a:ext uri="{FF2B5EF4-FFF2-40B4-BE49-F238E27FC236}">
                <a16:creationId xmlns:a16="http://schemas.microsoft.com/office/drawing/2014/main" id="{B7316001-6973-42AF-92EA-980F15E73C86}"/>
              </a:ext>
            </a:extLst>
          </p:cNvPr>
          <p:cNvCxnSpPr>
            <a:cxnSpLocks/>
            <a:stCxn id="23642" idx="1"/>
          </p:cNvCxnSpPr>
          <p:nvPr/>
        </p:nvCxnSpPr>
        <p:spPr>
          <a:xfrm flipV="1">
            <a:off x="5461001" y="2919414"/>
            <a:ext cx="328612" cy="95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7" name="Text Box 5">
            <a:extLst>
              <a:ext uri="{FF2B5EF4-FFF2-40B4-BE49-F238E27FC236}">
                <a16:creationId xmlns:a16="http://schemas.microsoft.com/office/drawing/2014/main" id="{6CD3AAAB-E8D3-4937-95EA-4BBDC80FF086}"/>
              </a:ext>
            </a:extLst>
          </p:cNvPr>
          <p:cNvSpPr txBox="1">
            <a:spLocks noChangeArrowheads="1"/>
          </p:cNvSpPr>
          <p:nvPr/>
        </p:nvSpPr>
        <p:spPr bwMode="auto">
          <a:xfrm>
            <a:off x="1693071" y="4376737"/>
            <a:ext cx="5757857" cy="707886"/>
          </a:xfrm>
          <a:prstGeom prst="rect">
            <a:avLst/>
          </a:prstGeom>
          <a:noFill/>
          <a:ln w="9525">
            <a:noFill/>
            <a:miter lim="800000"/>
            <a:headEnd/>
            <a:tailEnd/>
          </a:ln>
        </p:spPr>
        <p:txBody>
          <a:bodyPr wrap="square">
            <a:spAutoFit/>
          </a:bodyPr>
          <a:lstStyle/>
          <a:p>
            <a:pPr>
              <a:spcBef>
                <a:spcPct val="50000"/>
              </a:spcBef>
            </a:pPr>
            <a:r>
              <a:rPr lang="en-US" sz="2000" dirty="0"/>
              <a:t>How many subbasins and reaches would be delineated if the stream threshold was set to 3 cells?</a:t>
            </a:r>
          </a:p>
        </p:txBody>
      </p:sp>
      <p:cxnSp>
        <p:nvCxnSpPr>
          <p:cNvPr id="13" name="Straight Connector 12">
            <a:extLst>
              <a:ext uri="{FF2B5EF4-FFF2-40B4-BE49-F238E27FC236}">
                <a16:creationId xmlns:a16="http://schemas.microsoft.com/office/drawing/2014/main" id="{C224C03D-0FC0-4526-AAB7-F69C96585ED4}"/>
              </a:ext>
            </a:extLst>
          </p:cNvPr>
          <p:cNvCxnSpPr>
            <a:cxnSpLocks/>
          </p:cNvCxnSpPr>
          <p:nvPr/>
        </p:nvCxnSpPr>
        <p:spPr>
          <a:xfrm flipH="1" flipV="1">
            <a:off x="5297702" y="3450431"/>
            <a:ext cx="2961" cy="33734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a:extLst>
              <a:ext uri="{FF2B5EF4-FFF2-40B4-BE49-F238E27FC236}">
                <a16:creationId xmlns:a16="http://schemas.microsoft.com/office/drawing/2014/main" id="{ED3D63CC-EAA2-40BA-A88B-C3A881A5DC27}"/>
              </a:ext>
            </a:extLst>
          </p:cNvPr>
          <p:cNvCxnSpPr>
            <a:cxnSpLocks/>
            <a:stCxn id="23619" idx="2"/>
            <a:endCxn id="23640" idx="1"/>
          </p:cNvCxnSpPr>
          <p:nvPr/>
        </p:nvCxnSpPr>
        <p:spPr>
          <a:xfrm flipH="1" flipV="1">
            <a:off x="6159501" y="3289301"/>
            <a:ext cx="7144" cy="14763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43597E44-4BAA-41A7-86C2-84DAD76F4E74}"/>
              </a:ext>
            </a:extLst>
          </p:cNvPr>
          <p:cNvCxnSpPr>
            <a:cxnSpLocks/>
          </p:cNvCxnSpPr>
          <p:nvPr/>
        </p:nvCxnSpPr>
        <p:spPr>
          <a:xfrm flipV="1">
            <a:off x="5292734" y="3441120"/>
            <a:ext cx="893764" cy="1587"/>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a:extLst>
              <a:ext uri="{FF2B5EF4-FFF2-40B4-BE49-F238E27FC236}">
                <a16:creationId xmlns:a16="http://schemas.microsoft.com/office/drawing/2014/main" id="{BF6175AB-8FDD-4ED6-AB5C-E34633743164}"/>
              </a:ext>
            </a:extLst>
          </p:cNvPr>
          <p:cNvCxnSpPr>
            <a:cxnSpLocks/>
          </p:cNvCxnSpPr>
          <p:nvPr/>
        </p:nvCxnSpPr>
        <p:spPr>
          <a:xfrm flipV="1">
            <a:off x="4953000" y="2057400"/>
            <a:ext cx="0" cy="1748631"/>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090A7623-B345-451C-801F-63E827AB90C6}"/>
              </a:ext>
            </a:extLst>
          </p:cNvPr>
          <p:cNvCxnSpPr>
            <a:cxnSpLocks/>
          </p:cNvCxnSpPr>
          <p:nvPr/>
        </p:nvCxnSpPr>
        <p:spPr>
          <a:xfrm flipV="1">
            <a:off x="5297702" y="2057400"/>
            <a:ext cx="0" cy="3436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76ED90DF-B7C7-4E1E-8156-A0DA35A1ADDC}"/>
              </a:ext>
            </a:extLst>
          </p:cNvPr>
          <p:cNvCxnSpPr>
            <a:cxnSpLocks/>
          </p:cNvCxnSpPr>
          <p:nvPr/>
        </p:nvCxnSpPr>
        <p:spPr>
          <a:xfrm flipH="1">
            <a:off x="4953001" y="2057400"/>
            <a:ext cx="344701"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a:extLst>
              <a:ext uri="{FF2B5EF4-FFF2-40B4-BE49-F238E27FC236}">
                <a16:creationId xmlns:a16="http://schemas.microsoft.com/office/drawing/2014/main" id="{CFE2CB52-E354-4EA3-84A4-A3A60B1E6893}"/>
              </a:ext>
            </a:extLst>
          </p:cNvPr>
          <p:cNvCxnSpPr>
            <a:cxnSpLocks/>
          </p:cNvCxnSpPr>
          <p:nvPr/>
        </p:nvCxnSpPr>
        <p:spPr>
          <a:xfrm flipV="1">
            <a:off x="5648325" y="2388394"/>
            <a:ext cx="0" cy="3436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a:extLst>
              <a:ext uri="{FF2B5EF4-FFF2-40B4-BE49-F238E27FC236}">
                <a16:creationId xmlns:a16="http://schemas.microsoft.com/office/drawing/2014/main" id="{DFBDDF13-5197-4FEC-AE66-CBDF755B557D}"/>
              </a:ext>
            </a:extLst>
          </p:cNvPr>
          <p:cNvCxnSpPr>
            <a:cxnSpLocks/>
          </p:cNvCxnSpPr>
          <p:nvPr/>
        </p:nvCxnSpPr>
        <p:spPr>
          <a:xfrm flipH="1">
            <a:off x="5286375" y="2402682"/>
            <a:ext cx="366713" cy="79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a:extLst>
              <a:ext uri="{FF2B5EF4-FFF2-40B4-BE49-F238E27FC236}">
                <a16:creationId xmlns:a16="http://schemas.microsoft.com/office/drawing/2014/main" id="{D23F2EF2-B1AD-4902-86FA-08F218E10096}"/>
              </a:ext>
            </a:extLst>
          </p:cNvPr>
          <p:cNvCxnSpPr>
            <a:cxnSpLocks/>
          </p:cNvCxnSpPr>
          <p:nvPr/>
        </p:nvCxnSpPr>
        <p:spPr>
          <a:xfrm flipH="1" flipV="1">
            <a:off x="5989378" y="2745581"/>
            <a:ext cx="9785" cy="33258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a:extLst>
              <a:ext uri="{FF2B5EF4-FFF2-40B4-BE49-F238E27FC236}">
                <a16:creationId xmlns:a16="http://schemas.microsoft.com/office/drawing/2014/main" id="{4EE43149-A88E-4BDF-A2EC-086C925F6F28}"/>
              </a:ext>
            </a:extLst>
          </p:cNvPr>
          <p:cNvCxnSpPr>
            <a:cxnSpLocks/>
          </p:cNvCxnSpPr>
          <p:nvPr/>
        </p:nvCxnSpPr>
        <p:spPr>
          <a:xfrm flipH="1">
            <a:off x="5651501" y="2745582"/>
            <a:ext cx="334169" cy="5558"/>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1FECC382-071B-4A45-BB02-B8BE66CA6BED}"/>
              </a:ext>
            </a:extLst>
          </p:cNvPr>
          <p:cNvCxnSpPr>
            <a:cxnSpLocks/>
          </p:cNvCxnSpPr>
          <p:nvPr/>
        </p:nvCxnSpPr>
        <p:spPr>
          <a:xfrm flipH="1" flipV="1">
            <a:off x="6017410" y="3090863"/>
            <a:ext cx="156379" cy="15559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081471D4-EAE3-4C81-8038-27053F7EE5F0}"/>
              </a:ext>
            </a:extLst>
          </p:cNvPr>
          <p:cNvCxnSpPr>
            <a:cxnSpLocks/>
            <a:endCxn id="23619" idx="3"/>
          </p:cNvCxnSpPr>
          <p:nvPr/>
        </p:nvCxnSpPr>
        <p:spPr>
          <a:xfrm flipV="1">
            <a:off x="6175375" y="3269457"/>
            <a:ext cx="158751" cy="7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21ABA5A8-C68A-4A41-9EC9-103B59CC573B}"/>
              </a:ext>
            </a:extLst>
          </p:cNvPr>
          <p:cNvCxnSpPr>
            <a:cxnSpLocks/>
          </p:cNvCxnSpPr>
          <p:nvPr/>
        </p:nvCxnSpPr>
        <p:spPr>
          <a:xfrm flipV="1">
            <a:off x="6343453" y="3079820"/>
            <a:ext cx="2081" cy="20075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B0DEAF18-E228-4F10-94B0-56BB90F38FF3}"/>
              </a:ext>
            </a:extLst>
          </p:cNvPr>
          <p:cNvCxnSpPr>
            <a:cxnSpLocks/>
          </p:cNvCxnSpPr>
          <p:nvPr/>
        </p:nvCxnSpPr>
        <p:spPr>
          <a:xfrm>
            <a:off x="6336011" y="3089276"/>
            <a:ext cx="345777"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708F19F5-17F0-4D17-8CDA-EDF53E0E3371}"/>
              </a:ext>
            </a:extLst>
          </p:cNvPr>
          <p:cNvCxnSpPr>
            <a:cxnSpLocks/>
          </p:cNvCxnSpPr>
          <p:nvPr/>
        </p:nvCxnSpPr>
        <p:spPr>
          <a:xfrm>
            <a:off x="5306806" y="2057400"/>
            <a:ext cx="1374982"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8B0099C9-371C-4C4D-824A-C1F5AAC63E54}"/>
              </a:ext>
            </a:extLst>
          </p:cNvPr>
          <p:cNvCxnSpPr>
            <a:cxnSpLocks/>
          </p:cNvCxnSpPr>
          <p:nvPr/>
        </p:nvCxnSpPr>
        <p:spPr>
          <a:xfrm flipV="1">
            <a:off x="6681788" y="2057400"/>
            <a:ext cx="0" cy="104457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a:extLst>
              <a:ext uri="{FF2B5EF4-FFF2-40B4-BE49-F238E27FC236}">
                <a16:creationId xmlns:a16="http://schemas.microsoft.com/office/drawing/2014/main" id="{9978CD23-1414-45F6-8F71-E40E18AAB987}"/>
              </a:ext>
            </a:extLst>
          </p:cNvPr>
          <p:cNvCxnSpPr>
            <a:cxnSpLocks/>
          </p:cNvCxnSpPr>
          <p:nvPr/>
        </p:nvCxnSpPr>
        <p:spPr>
          <a:xfrm flipH="1">
            <a:off x="4953000" y="3787505"/>
            <a:ext cx="319881"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9154F930-76A8-43C0-A678-0DB4F3CD856D}"/>
              </a:ext>
            </a:extLst>
          </p:cNvPr>
          <p:cNvCxnSpPr>
            <a:cxnSpLocks/>
          </p:cNvCxnSpPr>
          <p:nvPr/>
        </p:nvCxnSpPr>
        <p:spPr>
          <a:xfrm flipH="1">
            <a:off x="5306806" y="3785141"/>
            <a:ext cx="1411495" cy="79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B25EE962-73F4-4E4F-82CC-2C5DCDC07A7E}"/>
              </a:ext>
            </a:extLst>
          </p:cNvPr>
          <p:cNvCxnSpPr>
            <a:cxnSpLocks/>
          </p:cNvCxnSpPr>
          <p:nvPr/>
        </p:nvCxnSpPr>
        <p:spPr>
          <a:xfrm flipV="1">
            <a:off x="6681788" y="3101975"/>
            <a:ext cx="0" cy="68316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0990278"/>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lstStyle/>
          <a:p>
            <a:r>
              <a:rPr lang="en-US" dirty="0"/>
              <a:t>Define the Terrain Data</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43</a:t>
            </a:fld>
            <a:endParaRPr lang="en-US"/>
          </a:p>
        </p:txBody>
      </p:sp>
      <p:sp>
        <p:nvSpPr>
          <p:cNvPr id="13" name="Text Box 5"/>
          <p:cNvSpPr txBox="1">
            <a:spLocks noChangeArrowheads="1"/>
          </p:cNvSpPr>
          <p:nvPr/>
        </p:nvSpPr>
        <p:spPr bwMode="auto">
          <a:xfrm>
            <a:off x="295275" y="2217422"/>
            <a:ext cx="3362324" cy="424731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Use the </a:t>
            </a:r>
            <a:r>
              <a:rPr lang="en-US" sz="2000" b="1" dirty="0"/>
              <a:t>Terrain Data Manager</a:t>
            </a:r>
            <a:r>
              <a:rPr lang="en-US" sz="2000" dirty="0"/>
              <a:t> to add a new Terrain Dataset to the project</a:t>
            </a:r>
          </a:p>
          <a:p>
            <a:pPr marL="342900" indent="-342900">
              <a:spcBef>
                <a:spcPct val="50000"/>
              </a:spcBef>
              <a:buFont typeface="Arial" panose="020B0604020202020204" pitchFamily="34" charset="0"/>
              <a:buChar char="•"/>
            </a:pPr>
            <a:r>
              <a:rPr lang="en-US" sz="2000" dirty="0"/>
              <a:t>Select the source DEM file (many formats are supported) and choose the vertical units</a:t>
            </a:r>
          </a:p>
          <a:p>
            <a:pPr marL="342900" indent="-342900">
              <a:spcBef>
                <a:spcPct val="50000"/>
              </a:spcBef>
              <a:buFont typeface="Arial" panose="020B0604020202020204" pitchFamily="34" charset="0"/>
              <a:buChar char="•"/>
            </a:pPr>
            <a:r>
              <a:rPr lang="en-US" sz="2000" dirty="0"/>
              <a:t>HEC-HMS will add the terrain dataset to the Watershed Explorer</a:t>
            </a:r>
          </a:p>
          <a:p>
            <a:pPr>
              <a:spcBef>
                <a:spcPct val="50000"/>
              </a:spcBef>
            </a:pPr>
            <a:endParaRPr lang="en-US" sz="2000" dirty="0"/>
          </a:p>
        </p:txBody>
      </p:sp>
      <p:pic>
        <p:nvPicPr>
          <p:cNvPr id="2050" name="Picture 2">
            <a:extLst>
              <a:ext uri="{FF2B5EF4-FFF2-40B4-BE49-F238E27FC236}">
                <a16:creationId xmlns:a16="http://schemas.microsoft.com/office/drawing/2014/main" id="{24C55F8B-6BAC-4031-B9B8-CFAAE4F514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3429000"/>
            <a:ext cx="4629150" cy="32670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2AC47779-FDF7-4E9C-A14A-5C1CEF8AE946}"/>
              </a:ext>
            </a:extLst>
          </p:cNvPr>
          <p:cNvPicPr>
            <a:picLocks noChangeAspect="1"/>
          </p:cNvPicPr>
          <p:nvPr/>
        </p:nvPicPr>
        <p:blipFill>
          <a:blip r:embed="rId4"/>
          <a:stretch>
            <a:fillRect/>
          </a:stretch>
        </p:blipFill>
        <p:spPr>
          <a:xfrm>
            <a:off x="4891222" y="1752600"/>
            <a:ext cx="2161905" cy="2285714"/>
          </a:xfrm>
          <a:prstGeom prst="rect">
            <a:avLst/>
          </a:prstGeom>
          <a:ln>
            <a:solidFill>
              <a:schemeClr val="tx1"/>
            </a:solid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lstStyle/>
          <a:p>
            <a:r>
              <a:rPr lang="en-US" dirty="0"/>
              <a:t>Define the Coordinate System</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44</a:t>
            </a:fld>
            <a:endParaRPr lang="en-US"/>
          </a:p>
        </p:txBody>
      </p:sp>
      <p:pic>
        <p:nvPicPr>
          <p:cNvPr id="2" name="Picture 1"/>
          <p:cNvPicPr>
            <a:picLocks noChangeAspect="1"/>
          </p:cNvPicPr>
          <p:nvPr/>
        </p:nvPicPr>
        <p:blipFill>
          <a:blip r:embed="rId3"/>
          <a:stretch>
            <a:fillRect/>
          </a:stretch>
        </p:blipFill>
        <p:spPr>
          <a:xfrm>
            <a:off x="3324225" y="1831706"/>
            <a:ext cx="4495800" cy="3176784"/>
          </a:xfrm>
          <a:prstGeom prst="rect">
            <a:avLst/>
          </a:prstGeom>
          <a:ln>
            <a:solidFill>
              <a:schemeClr val="tx1"/>
            </a:solidFill>
          </a:ln>
        </p:spPr>
      </p:pic>
      <p:sp>
        <p:nvSpPr>
          <p:cNvPr id="6" name="Text Box 5"/>
          <p:cNvSpPr txBox="1">
            <a:spLocks noChangeArrowheads="1"/>
          </p:cNvSpPr>
          <p:nvPr/>
        </p:nvSpPr>
        <p:spPr bwMode="auto">
          <a:xfrm>
            <a:off x="185135" y="2111358"/>
            <a:ext cx="3124200" cy="4401205"/>
          </a:xfrm>
          <a:prstGeom prst="rect">
            <a:avLst/>
          </a:prstGeom>
          <a:noFill/>
          <a:ln w="9525">
            <a:noFill/>
            <a:miter lim="800000"/>
            <a:headEnd/>
            <a:tailEnd/>
          </a:ln>
        </p:spPr>
        <p:txBody>
          <a:bodyPr wrap="square">
            <a:spAutoFit/>
          </a:bodyPr>
          <a:lstStyle/>
          <a:p>
            <a:pPr>
              <a:spcBef>
                <a:spcPct val="50000"/>
              </a:spcBef>
            </a:pPr>
            <a:r>
              <a:rPr lang="en-US" sz="2000" dirty="0"/>
              <a:t>There are three ways to define the coordinate system: </a:t>
            </a:r>
          </a:p>
          <a:p>
            <a:pPr marL="342900" indent="-342900">
              <a:spcBef>
                <a:spcPct val="50000"/>
              </a:spcBef>
              <a:buFont typeface="Arial" panose="020B0604020202020204" pitchFamily="34" charset="0"/>
              <a:buChar char="•"/>
            </a:pPr>
            <a:r>
              <a:rPr lang="en-US" sz="2000" dirty="0"/>
              <a:t>Choose from a predefined system; UTM or Albers projections</a:t>
            </a:r>
          </a:p>
          <a:p>
            <a:pPr marL="342900" indent="-342900">
              <a:spcBef>
                <a:spcPct val="50000"/>
              </a:spcBef>
              <a:buFont typeface="Arial" panose="020B0604020202020204" pitchFamily="34" charset="0"/>
              <a:buChar char="•"/>
            </a:pPr>
            <a:r>
              <a:rPr lang="en-US" sz="2000" dirty="0"/>
              <a:t>Choose an existing projection file with well known text</a:t>
            </a:r>
          </a:p>
          <a:p>
            <a:pPr marL="342900" indent="-342900">
              <a:spcBef>
                <a:spcPct val="50000"/>
              </a:spcBef>
              <a:buFont typeface="Arial" panose="020B0604020202020204" pitchFamily="34" charset="0"/>
              <a:buChar char="•"/>
            </a:pPr>
            <a:r>
              <a:rPr lang="en-US" sz="2000" dirty="0"/>
              <a:t>Use the terrain data’s projection</a:t>
            </a:r>
          </a:p>
          <a:p>
            <a:pPr>
              <a:spcBef>
                <a:spcPct val="50000"/>
              </a:spcBef>
            </a:pPr>
            <a:endParaRPr lang="en-US" sz="2000" dirty="0"/>
          </a:p>
        </p:txBody>
      </p:sp>
      <p:pic>
        <p:nvPicPr>
          <p:cNvPr id="205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4301" y="2686337"/>
            <a:ext cx="3695925" cy="260532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55B0BB0D-6718-4042-B1CE-5042EC8FF0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6553" y="5134853"/>
            <a:ext cx="4562475" cy="1352550"/>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7581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7C30DB0-B704-44D0-8F4F-2DC7818750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1982" y="3991704"/>
            <a:ext cx="3043238" cy="2813188"/>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26626" name="Title 12"/>
          <p:cNvSpPr>
            <a:spLocks noGrp="1"/>
          </p:cNvSpPr>
          <p:nvPr>
            <p:ph type="title"/>
          </p:nvPr>
        </p:nvSpPr>
        <p:spPr>
          <a:xfrm>
            <a:off x="108947" y="341482"/>
            <a:ext cx="9144000" cy="858128"/>
          </a:xfrm>
        </p:spPr>
        <p:txBody>
          <a:bodyPr>
            <a:normAutofit fontScale="90000"/>
          </a:bodyPr>
          <a:lstStyle/>
          <a:p>
            <a:r>
              <a:rPr lang="en-US" dirty="0"/>
              <a:t>Choose a Terrain Dataset for the Basin Model</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45</a:t>
            </a:fld>
            <a:endParaRPr lang="en-US"/>
          </a:p>
        </p:txBody>
      </p:sp>
      <p:sp>
        <p:nvSpPr>
          <p:cNvPr id="6" name="Text Box 5"/>
          <p:cNvSpPr txBox="1">
            <a:spLocks noChangeArrowheads="1"/>
          </p:cNvSpPr>
          <p:nvPr/>
        </p:nvSpPr>
        <p:spPr bwMode="auto">
          <a:xfrm>
            <a:off x="76200" y="2130308"/>
            <a:ext cx="3124200"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Once the projection has been defined and the terrain data selected, the terrain is displayed in the basin model map</a:t>
            </a:r>
          </a:p>
          <a:p>
            <a:pPr marL="342900" indent="-342900">
              <a:spcBef>
                <a:spcPct val="50000"/>
              </a:spcBef>
              <a:buFont typeface="Arial" panose="020B0604020202020204" pitchFamily="34" charset="0"/>
              <a:buChar char="•"/>
            </a:pPr>
            <a:r>
              <a:rPr lang="en-US" sz="2000" dirty="0"/>
              <a:t>The draw properties for the terrain can be modified from the Map Layers editor </a:t>
            </a:r>
          </a:p>
          <a:p>
            <a:pPr marL="342900" indent="-342900">
              <a:spcBef>
                <a:spcPct val="50000"/>
              </a:spcBef>
              <a:buFont typeface="Arial" panose="020B0604020202020204" pitchFamily="34" charset="0"/>
              <a:buChar char="•"/>
            </a:pPr>
            <a:r>
              <a:rPr lang="en-US" sz="2000" dirty="0"/>
              <a:t>GIS delineation tools can now be applied to the terrain data</a:t>
            </a:r>
          </a:p>
          <a:p>
            <a:pPr>
              <a:spcBef>
                <a:spcPct val="50000"/>
              </a:spcBef>
            </a:pPr>
            <a:endParaRPr lang="en-US" sz="2000" dirty="0"/>
          </a:p>
        </p:txBody>
      </p:sp>
      <p:pic>
        <p:nvPicPr>
          <p:cNvPr id="4098" name="Picture 2">
            <a:extLst>
              <a:ext uri="{FF2B5EF4-FFF2-40B4-BE49-F238E27FC236}">
                <a16:creationId xmlns:a16="http://schemas.microsoft.com/office/drawing/2014/main" id="{C0CD31AE-5E7D-4168-B725-D3E2A4DE55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0670" y="2130308"/>
            <a:ext cx="4685862" cy="1861396"/>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3191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Preprocess Sinks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46</a:t>
            </a:fld>
            <a:endParaRPr lang="en-US"/>
          </a:p>
        </p:txBody>
      </p:sp>
      <p:sp>
        <p:nvSpPr>
          <p:cNvPr id="6" name="Text Box 5"/>
          <p:cNvSpPr txBox="1">
            <a:spLocks noChangeArrowheads="1"/>
          </p:cNvSpPr>
          <p:nvPr/>
        </p:nvSpPr>
        <p:spPr bwMode="auto">
          <a:xfrm>
            <a:off x="28136" y="1905000"/>
            <a:ext cx="3226977"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Preprocess Sinks </a:t>
            </a:r>
            <a:r>
              <a:rPr lang="en-US" sz="2000" dirty="0"/>
              <a:t>automatically fills in low spots in the terrain that prevent water from flowing across the terrain</a:t>
            </a:r>
          </a:p>
          <a:p>
            <a:pPr marL="342900" indent="-342900">
              <a:spcBef>
                <a:spcPct val="50000"/>
              </a:spcBef>
              <a:buFont typeface="Arial" panose="020B0604020202020204" pitchFamily="34" charset="0"/>
              <a:buChar char="•"/>
            </a:pPr>
            <a:r>
              <a:rPr lang="en-US" sz="2000" dirty="0"/>
              <a:t>A Sink Fill terrain layer is created, this is the hydrologically corrected DEM</a:t>
            </a:r>
          </a:p>
          <a:p>
            <a:pPr marL="342900" indent="-342900">
              <a:spcBef>
                <a:spcPct val="50000"/>
              </a:spcBef>
              <a:buFont typeface="Arial" panose="020B0604020202020204" pitchFamily="34" charset="0"/>
              <a:buChar char="•"/>
            </a:pPr>
            <a:r>
              <a:rPr lang="en-US" sz="2000" dirty="0"/>
              <a:t>A Sink Location raster is created showing the locations of the sinks and amount of fill needed</a:t>
            </a:r>
          </a:p>
        </p:txBody>
      </p:sp>
      <p:pic>
        <p:nvPicPr>
          <p:cNvPr id="5" name="Picture 4"/>
          <p:cNvPicPr>
            <a:picLocks noChangeAspect="1"/>
          </p:cNvPicPr>
          <p:nvPr/>
        </p:nvPicPr>
        <p:blipFill>
          <a:blip r:embed="rId3"/>
          <a:stretch>
            <a:fillRect/>
          </a:stretch>
        </p:blipFill>
        <p:spPr>
          <a:xfrm>
            <a:off x="3276600" y="2249989"/>
            <a:ext cx="5666525" cy="3632198"/>
          </a:xfrm>
          <a:prstGeom prst="rect">
            <a:avLst/>
          </a:prstGeom>
          <a:ln>
            <a:solidFill>
              <a:srgbClr val="000000"/>
            </a:solidFill>
          </a:ln>
        </p:spPr>
      </p:pic>
      <p:pic>
        <p:nvPicPr>
          <p:cNvPr id="8" name="Picture 2">
            <a:extLst>
              <a:ext uri="{FF2B5EF4-FFF2-40B4-BE49-F238E27FC236}">
                <a16:creationId xmlns:a16="http://schemas.microsoft.com/office/drawing/2014/main" id="{86492A6A-4989-4464-982E-314E42EBBB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0950" y="1724903"/>
            <a:ext cx="2162175" cy="4086225"/>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0BFD5D5A-3B14-4239-BD55-F88F7F9DE152}"/>
              </a:ext>
            </a:extLst>
          </p:cNvPr>
          <p:cNvSpPr/>
          <p:nvPr/>
        </p:nvSpPr>
        <p:spPr>
          <a:xfrm>
            <a:off x="6761900" y="2419350"/>
            <a:ext cx="2001100" cy="31406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02317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352800" y="2177871"/>
            <a:ext cx="5621015" cy="4006920"/>
          </a:xfrm>
          <a:prstGeom prst="rect">
            <a:avLst/>
          </a:prstGeom>
          <a:ln>
            <a:solidFill>
              <a:schemeClr val="tx1"/>
            </a:solidFill>
          </a:ln>
        </p:spPr>
      </p:pic>
      <p:sp>
        <p:nvSpPr>
          <p:cNvPr id="26626" name="Title 12"/>
          <p:cNvSpPr>
            <a:spLocks noGrp="1"/>
          </p:cNvSpPr>
          <p:nvPr>
            <p:ph type="title"/>
          </p:nvPr>
        </p:nvSpPr>
        <p:spPr/>
        <p:txBody>
          <a:bodyPr>
            <a:normAutofit/>
          </a:bodyPr>
          <a:lstStyle/>
          <a:p>
            <a:r>
              <a:rPr lang="en-US" dirty="0"/>
              <a:t>Preprocess Drainage</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47</a:t>
            </a:fld>
            <a:endParaRPr lang="en-US"/>
          </a:p>
        </p:txBody>
      </p:sp>
      <p:sp>
        <p:nvSpPr>
          <p:cNvPr id="6" name="Text Box 5"/>
          <p:cNvSpPr txBox="1">
            <a:spLocks noChangeArrowheads="1"/>
          </p:cNvSpPr>
          <p:nvPr/>
        </p:nvSpPr>
        <p:spPr bwMode="auto">
          <a:xfrm>
            <a:off x="61913" y="1876425"/>
            <a:ext cx="31242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Preprocess Drainage </a:t>
            </a:r>
            <a:r>
              <a:rPr lang="en-US" sz="2000" dirty="0"/>
              <a:t>runs the flow direction and flow accumulation processes</a:t>
            </a:r>
          </a:p>
          <a:p>
            <a:pPr marL="342900" indent="-342900">
              <a:spcBef>
                <a:spcPct val="50000"/>
              </a:spcBef>
              <a:buFont typeface="Arial" panose="020B0604020202020204" pitchFamily="34" charset="0"/>
              <a:buChar char="•"/>
            </a:pPr>
            <a:r>
              <a:rPr lang="en-US" sz="2000" dirty="0"/>
              <a:t>New grid layers are added to the project and displayed in the basin model map</a:t>
            </a:r>
          </a:p>
          <a:p>
            <a:pPr marL="342900" indent="-342900">
              <a:spcBef>
                <a:spcPct val="50000"/>
              </a:spcBef>
              <a:buFont typeface="Arial" panose="020B0604020202020204" pitchFamily="34" charset="0"/>
              <a:buChar char="•"/>
            </a:pPr>
            <a:r>
              <a:rPr lang="en-US" sz="2000" dirty="0"/>
              <a:t>The flow accumulation grid shows the detailed stream network</a:t>
            </a:r>
          </a:p>
        </p:txBody>
      </p:sp>
      <p:pic>
        <p:nvPicPr>
          <p:cNvPr id="8" name="Picture 2">
            <a:extLst>
              <a:ext uri="{FF2B5EF4-FFF2-40B4-BE49-F238E27FC236}">
                <a16:creationId xmlns:a16="http://schemas.microsoft.com/office/drawing/2014/main" id="{684CC7C1-F61F-45C7-8C69-235369DEF2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74" y="1753478"/>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994754A4-1CF1-42B4-AC0B-6B7C23B7FD45}"/>
              </a:ext>
            </a:extLst>
          </p:cNvPr>
          <p:cNvSpPr/>
          <p:nvPr/>
        </p:nvSpPr>
        <p:spPr>
          <a:xfrm>
            <a:off x="6809108" y="2743201"/>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9073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Identify Streams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48</a:t>
            </a:fld>
            <a:endParaRPr lang="en-US"/>
          </a:p>
        </p:txBody>
      </p:sp>
      <p:sp>
        <p:nvSpPr>
          <p:cNvPr id="6" name="Text Box 5"/>
          <p:cNvSpPr txBox="1">
            <a:spLocks noChangeArrowheads="1"/>
          </p:cNvSpPr>
          <p:nvPr/>
        </p:nvSpPr>
        <p:spPr bwMode="auto">
          <a:xfrm>
            <a:off x="28136" y="1828800"/>
            <a:ext cx="3351241"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user must define the drainage area threshold for initiating a stream segment</a:t>
            </a:r>
          </a:p>
          <a:p>
            <a:pPr marL="342900" indent="-342900">
              <a:spcBef>
                <a:spcPct val="50000"/>
              </a:spcBef>
              <a:buFont typeface="Arial" panose="020B0604020202020204" pitchFamily="34" charset="0"/>
              <a:buChar char="•"/>
            </a:pPr>
            <a:r>
              <a:rPr lang="en-US" sz="2000" dirty="0"/>
              <a:t>Once the drainage area exceeds the threshold, the program will identify a stream segment</a:t>
            </a:r>
          </a:p>
          <a:p>
            <a:pPr marL="342900" indent="-342900">
              <a:spcBef>
                <a:spcPct val="50000"/>
              </a:spcBef>
              <a:buFont typeface="Arial" panose="020B0604020202020204" pitchFamily="34" charset="0"/>
              <a:buChar char="•"/>
            </a:pPr>
            <a:r>
              <a:rPr lang="en-US" sz="2000" dirty="0"/>
              <a:t>A new stream segment is identified when there is a confluence</a:t>
            </a:r>
          </a:p>
          <a:p>
            <a:pPr marL="342900" indent="-342900">
              <a:spcBef>
                <a:spcPct val="50000"/>
              </a:spcBef>
              <a:buFont typeface="Arial" panose="020B0604020202020204" pitchFamily="34" charset="0"/>
              <a:buChar char="•"/>
            </a:pPr>
            <a:r>
              <a:rPr lang="en-US" sz="2000" dirty="0"/>
              <a:t>A subbasin will be created for the drainage area of each stream segment</a:t>
            </a:r>
          </a:p>
        </p:txBody>
      </p:sp>
      <p:pic>
        <p:nvPicPr>
          <p:cNvPr id="7" name="Picture 6"/>
          <p:cNvPicPr>
            <a:picLocks noChangeAspect="1"/>
          </p:cNvPicPr>
          <p:nvPr/>
        </p:nvPicPr>
        <p:blipFill>
          <a:blip r:embed="rId3"/>
          <a:stretch>
            <a:fillRect/>
          </a:stretch>
        </p:blipFill>
        <p:spPr>
          <a:xfrm>
            <a:off x="3379377" y="2233501"/>
            <a:ext cx="5643013" cy="4026339"/>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5937571" y="1905000"/>
            <a:ext cx="2749230" cy="1295400"/>
          </a:xfrm>
          <a:prstGeom prst="rect">
            <a:avLst/>
          </a:prstGeom>
          <a:ln>
            <a:solidFill>
              <a:schemeClr val="tx1"/>
            </a:solidFill>
          </a:ln>
        </p:spPr>
      </p:pic>
    </p:spTree>
    <p:extLst>
      <p:ext uri="{BB962C8B-B14F-4D97-AF65-F5344CB8AC3E}">
        <p14:creationId xmlns:p14="http://schemas.microsoft.com/office/powerpoint/2010/main" val="21975516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Break Points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49</a:t>
            </a:fld>
            <a:endParaRPr lang="en-US"/>
          </a:p>
        </p:txBody>
      </p:sp>
      <p:sp>
        <p:nvSpPr>
          <p:cNvPr id="6" name="Text Box 5"/>
          <p:cNvSpPr txBox="1">
            <a:spLocks noChangeArrowheads="1"/>
          </p:cNvSpPr>
          <p:nvPr/>
        </p:nvSpPr>
        <p:spPr bwMode="auto">
          <a:xfrm>
            <a:off x="0" y="1999595"/>
            <a:ext cx="3659312"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Break points are used to define the </a:t>
            </a:r>
            <a:r>
              <a:rPr lang="en-US" sz="2000" u="sng" dirty="0"/>
              <a:t>outlet of the basin model</a:t>
            </a:r>
            <a:r>
              <a:rPr lang="en-US" sz="2000" dirty="0"/>
              <a:t> and locations where the user knows a subbasin outlet is required, like at a gage or reservoir location </a:t>
            </a:r>
          </a:p>
          <a:p>
            <a:pPr marL="342900" indent="-342900">
              <a:spcBef>
                <a:spcPct val="50000"/>
              </a:spcBef>
              <a:buFont typeface="Arial" panose="020B0604020202020204" pitchFamily="34" charset="0"/>
              <a:buChar char="•"/>
            </a:pPr>
            <a:r>
              <a:rPr lang="en-US" sz="2000" dirty="0"/>
              <a:t>The break point must be added so that it falls on top of the identified streams layer</a:t>
            </a:r>
          </a:p>
          <a:p>
            <a:pPr marL="342900" indent="-342900">
              <a:spcBef>
                <a:spcPct val="50000"/>
              </a:spcBef>
              <a:buFont typeface="Arial" panose="020B0604020202020204" pitchFamily="34" charset="0"/>
              <a:buChar char="•"/>
            </a:pPr>
            <a:r>
              <a:rPr lang="en-US" sz="2000" dirty="0"/>
              <a:t>Use the break point creation tool and click within the basin model map to add a new break point</a:t>
            </a:r>
          </a:p>
        </p:txBody>
      </p:sp>
      <p:pic>
        <p:nvPicPr>
          <p:cNvPr id="4" name="Picture 3"/>
          <p:cNvPicPr>
            <a:picLocks noChangeAspect="1"/>
          </p:cNvPicPr>
          <p:nvPr/>
        </p:nvPicPr>
        <p:blipFill>
          <a:blip r:embed="rId3"/>
          <a:stretch>
            <a:fillRect/>
          </a:stretch>
        </p:blipFill>
        <p:spPr>
          <a:xfrm>
            <a:off x="3626655" y="1999595"/>
            <a:ext cx="5305864" cy="2766090"/>
          </a:xfrm>
          <a:prstGeom prst="rect">
            <a:avLst/>
          </a:prstGeom>
          <a:ln>
            <a:solidFill>
              <a:schemeClr val="tx1"/>
            </a:solidFill>
          </a:ln>
        </p:spPr>
      </p:pic>
      <p:pic>
        <p:nvPicPr>
          <p:cNvPr id="2" name="Picture 1"/>
          <p:cNvPicPr>
            <a:picLocks noChangeAspect="1"/>
          </p:cNvPicPr>
          <p:nvPr/>
        </p:nvPicPr>
        <p:blipFill>
          <a:blip r:embed="rId4"/>
          <a:stretch>
            <a:fillRect/>
          </a:stretch>
        </p:blipFill>
        <p:spPr>
          <a:xfrm>
            <a:off x="4726068" y="2590800"/>
            <a:ext cx="3109229" cy="449619"/>
          </a:xfrm>
          <a:prstGeom prst="rect">
            <a:avLst/>
          </a:prstGeom>
          <a:ln>
            <a:solidFill>
              <a:schemeClr val="tx1"/>
            </a:solidFill>
          </a:ln>
        </p:spPr>
      </p:pic>
      <p:cxnSp>
        <p:nvCxnSpPr>
          <p:cNvPr id="5" name="Straight Arrow Connector 4">
            <a:extLst>
              <a:ext uri="{FF2B5EF4-FFF2-40B4-BE49-F238E27FC236}">
                <a16:creationId xmlns:a16="http://schemas.microsoft.com/office/drawing/2014/main" id="{2524564C-CA76-4527-992D-59C16BAB2880}"/>
              </a:ext>
            </a:extLst>
          </p:cNvPr>
          <p:cNvCxnSpPr>
            <a:cxnSpLocks/>
          </p:cNvCxnSpPr>
          <p:nvPr/>
        </p:nvCxnSpPr>
        <p:spPr>
          <a:xfrm>
            <a:off x="6705600" y="3276600"/>
            <a:ext cx="1343464" cy="116861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9C3C3751-3D13-2AF3-A0EB-DE9388BBA4B5}"/>
              </a:ext>
            </a:extLst>
          </p:cNvPr>
          <p:cNvGrpSpPr/>
          <p:nvPr/>
        </p:nvGrpSpPr>
        <p:grpSpPr>
          <a:xfrm>
            <a:off x="3626655" y="3393526"/>
            <a:ext cx="1768706" cy="3342620"/>
            <a:chOff x="6770344" y="2050696"/>
            <a:chExt cx="2162175" cy="4086225"/>
          </a:xfrm>
        </p:grpSpPr>
        <p:pic>
          <p:nvPicPr>
            <p:cNvPr id="3" name="Picture 2">
              <a:extLst>
                <a:ext uri="{FF2B5EF4-FFF2-40B4-BE49-F238E27FC236}">
                  <a16:creationId xmlns:a16="http://schemas.microsoft.com/office/drawing/2014/main" id="{37963707-E93B-6531-4520-3182D76E42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0344" y="2050696"/>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92773DD2-D51A-B67E-B0D9-424684473F74}"/>
                </a:ext>
              </a:extLst>
            </p:cNvPr>
            <p:cNvSpPr/>
            <p:nvPr/>
          </p:nvSpPr>
          <p:spPr>
            <a:xfrm>
              <a:off x="6790842" y="3632122"/>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41AA11DF-9745-E9F2-EBDC-725904704F7E}"/>
              </a:ext>
            </a:extLst>
          </p:cNvPr>
          <p:cNvSpPr txBox="1"/>
          <p:nvPr/>
        </p:nvSpPr>
        <p:spPr>
          <a:xfrm>
            <a:off x="5707254" y="5335119"/>
            <a:ext cx="3157425" cy="923330"/>
          </a:xfrm>
          <a:prstGeom prst="wedgeRectCallout">
            <a:avLst>
              <a:gd name="adj1" fmla="val -91855"/>
              <a:gd name="adj2" fmla="val -84870"/>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b="1" dirty="0"/>
              <a:t>Break Points Manager </a:t>
            </a:r>
            <a:r>
              <a:rPr lang="en-US" dirty="0"/>
              <a:t>– use GIS layer to define break points and snap to stream cell grids</a:t>
            </a:r>
          </a:p>
        </p:txBody>
      </p:sp>
    </p:spTree>
    <p:extLst>
      <p:ext uri="{BB962C8B-B14F-4D97-AF65-F5344CB8AC3E}">
        <p14:creationId xmlns:p14="http://schemas.microsoft.com/office/powerpoint/2010/main" val="1841006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172D30D-877E-2380-C880-E8A350878B2A}"/>
              </a:ext>
            </a:extLst>
          </p:cNvPr>
          <p:cNvPicPr>
            <a:picLocks noChangeAspect="1"/>
          </p:cNvPicPr>
          <p:nvPr/>
        </p:nvPicPr>
        <p:blipFill>
          <a:blip r:embed="rId3"/>
          <a:stretch>
            <a:fillRect/>
          </a:stretch>
        </p:blipFill>
        <p:spPr>
          <a:xfrm>
            <a:off x="2514600" y="1581223"/>
            <a:ext cx="3399569" cy="2399285"/>
          </a:xfrm>
          <a:prstGeom prst="rect">
            <a:avLst/>
          </a:prstGeom>
        </p:spPr>
      </p:pic>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dirty="0"/>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5</a:t>
            </a:fld>
            <a:endParaRPr lang="en-US"/>
          </a:p>
        </p:txBody>
      </p:sp>
      <p:pic>
        <p:nvPicPr>
          <p:cNvPr id="2050" name="Picture 2">
            <a:extLst>
              <a:ext uri="{FF2B5EF4-FFF2-40B4-BE49-F238E27FC236}">
                <a16:creationId xmlns:a16="http://schemas.microsoft.com/office/drawing/2014/main" id="{D099F764-FF43-40B5-961A-559BA3F5D8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522" y="1600200"/>
            <a:ext cx="2081495" cy="39337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61843374-BB44-AC41-ACF6-BCE5AE87D7FA}"/>
              </a:ext>
            </a:extLst>
          </p:cNvPr>
          <p:cNvPicPr>
            <a:picLocks noChangeAspect="1"/>
          </p:cNvPicPr>
          <p:nvPr/>
        </p:nvPicPr>
        <p:blipFill>
          <a:blip r:embed="rId5"/>
          <a:stretch>
            <a:fillRect/>
          </a:stretch>
        </p:blipFill>
        <p:spPr>
          <a:xfrm>
            <a:off x="3124200" y="2747964"/>
            <a:ext cx="3674066" cy="2593014"/>
          </a:xfrm>
          <a:prstGeom prst="rect">
            <a:avLst/>
          </a:prstGeom>
        </p:spPr>
      </p:pic>
      <p:sp>
        <p:nvSpPr>
          <p:cNvPr id="8" name="Rectangle 7">
            <a:extLst>
              <a:ext uri="{FF2B5EF4-FFF2-40B4-BE49-F238E27FC236}">
                <a16:creationId xmlns:a16="http://schemas.microsoft.com/office/drawing/2014/main" id="{AFF65138-7867-3FF2-D93E-A6EF121C7C7C}"/>
              </a:ext>
            </a:extLst>
          </p:cNvPr>
          <p:cNvSpPr/>
          <p:nvPr/>
        </p:nvSpPr>
        <p:spPr>
          <a:xfrm>
            <a:off x="143481" y="4326886"/>
            <a:ext cx="2067415" cy="304800"/>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9BCEC46-485B-4E21-654B-E7FA9CFD435B}"/>
              </a:ext>
            </a:extLst>
          </p:cNvPr>
          <p:cNvPicPr>
            <a:picLocks noChangeAspect="1"/>
          </p:cNvPicPr>
          <p:nvPr/>
        </p:nvPicPr>
        <p:blipFill>
          <a:blip r:embed="rId6"/>
          <a:stretch>
            <a:fillRect/>
          </a:stretch>
        </p:blipFill>
        <p:spPr>
          <a:xfrm>
            <a:off x="4085942" y="3942585"/>
            <a:ext cx="3656454" cy="2580584"/>
          </a:xfrm>
          <a:prstGeom prst="rect">
            <a:avLst/>
          </a:prstGeom>
        </p:spPr>
      </p:pic>
      <p:sp>
        <p:nvSpPr>
          <p:cNvPr id="5" name="Rectangle 4">
            <a:extLst>
              <a:ext uri="{FF2B5EF4-FFF2-40B4-BE49-F238E27FC236}">
                <a16:creationId xmlns:a16="http://schemas.microsoft.com/office/drawing/2014/main" id="{A9D2D375-690D-88FB-AE3F-951C8B465800}"/>
              </a:ext>
            </a:extLst>
          </p:cNvPr>
          <p:cNvSpPr/>
          <p:nvPr/>
        </p:nvSpPr>
        <p:spPr>
          <a:xfrm>
            <a:off x="4251538" y="4773436"/>
            <a:ext cx="1615861" cy="37047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2482363-FC7B-1211-9C22-E794E9080B3F}"/>
              </a:ext>
            </a:extLst>
          </p:cNvPr>
          <p:cNvSpPr txBox="1"/>
          <p:nvPr/>
        </p:nvSpPr>
        <p:spPr>
          <a:xfrm>
            <a:off x="6952036" y="2595664"/>
            <a:ext cx="2041442" cy="830997"/>
          </a:xfrm>
          <a:prstGeom prst="wedgeRectCallout">
            <a:avLst>
              <a:gd name="adj1" fmla="val -104206"/>
              <a:gd name="adj2" fmla="val 233666"/>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b="1" dirty="0">
                <a:solidFill>
                  <a:srgbClr val="FFC000"/>
                </a:solidFill>
              </a:rPr>
              <a:t>Element names must match shapefile attribute table</a:t>
            </a:r>
          </a:p>
        </p:txBody>
      </p:sp>
    </p:spTree>
    <p:extLst>
      <p:ext uri="{BB962C8B-B14F-4D97-AF65-F5344CB8AC3E}">
        <p14:creationId xmlns:p14="http://schemas.microsoft.com/office/powerpoint/2010/main" val="22871825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Delineate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50</a:t>
            </a:fld>
            <a:endParaRPr lang="en-US"/>
          </a:p>
        </p:txBody>
      </p:sp>
      <p:sp>
        <p:nvSpPr>
          <p:cNvPr id="6" name="Text Box 5"/>
          <p:cNvSpPr txBox="1">
            <a:spLocks noChangeArrowheads="1"/>
          </p:cNvSpPr>
          <p:nvPr/>
        </p:nvSpPr>
        <p:spPr bwMode="auto">
          <a:xfrm>
            <a:off x="180536" y="1930161"/>
            <a:ext cx="3553264"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Delineate Elements </a:t>
            </a:r>
            <a:r>
              <a:rPr lang="en-US" sz="2000" dirty="0"/>
              <a:t>will create the default element network (based on the stream threshold)</a:t>
            </a:r>
          </a:p>
          <a:p>
            <a:pPr marL="342900" indent="-342900">
              <a:spcBef>
                <a:spcPct val="50000"/>
              </a:spcBef>
              <a:buFont typeface="Arial" panose="020B0604020202020204" pitchFamily="34" charset="0"/>
              <a:buChar char="•"/>
            </a:pPr>
            <a:r>
              <a:rPr lang="en-US" sz="2000" dirty="0"/>
              <a:t>There are options to set prefix names for subbasins, reaches, and junctions</a:t>
            </a:r>
          </a:p>
          <a:p>
            <a:pPr marL="342900" indent="-342900">
              <a:spcBef>
                <a:spcPct val="50000"/>
              </a:spcBef>
              <a:buFont typeface="Arial" panose="020B0604020202020204" pitchFamily="34" charset="0"/>
              <a:buChar char="•"/>
            </a:pPr>
            <a:r>
              <a:rPr lang="en-US" sz="2000" dirty="0"/>
              <a:t>Insert junction elements between subbasin and reach elements is a user option</a:t>
            </a:r>
          </a:p>
          <a:p>
            <a:pPr marL="342900" indent="-342900">
              <a:spcBef>
                <a:spcPct val="50000"/>
              </a:spcBef>
              <a:buFont typeface="Arial" panose="020B0604020202020204" pitchFamily="34" charset="0"/>
              <a:buChar char="•"/>
            </a:pPr>
            <a:r>
              <a:rPr lang="en-US" sz="2000" dirty="0"/>
              <a:t>Converting break points to computation points is a user option</a:t>
            </a:r>
          </a:p>
        </p:txBody>
      </p:sp>
      <p:pic>
        <p:nvPicPr>
          <p:cNvPr id="307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3286564"/>
            <a:ext cx="3632200" cy="31781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2592" y="1947746"/>
            <a:ext cx="3124200" cy="220841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6188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b="1" dirty="0">
                <a:solidFill>
                  <a:srgbClr val="FFC000"/>
                </a:solidFill>
              </a:rPr>
              <a:t>Customize Subbasin and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51</a:t>
            </a:fld>
            <a:endParaRPr lang="en-US"/>
          </a:p>
        </p:txBody>
      </p:sp>
    </p:spTree>
    <p:extLst>
      <p:ext uri="{BB962C8B-B14F-4D97-AF65-F5344CB8AC3E}">
        <p14:creationId xmlns:p14="http://schemas.microsoft.com/office/powerpoint/2010/main" val="21525496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Merging Subbasin and Reach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52</a:t>
            </a:fld>
            <a:endParaRPr lang="en-US"/>
          </a:p>
        </p:txBody>
      </p:sp>
      <p:pic>
        <p:nvPicPr>
          <p:cNvPr id="4098" name="Picture 1"/>
          <p:cNvPicPr>
            <a:picLocks noChangeAspect="1" noChangeArrowheads="1"/>
          </p:cNvPicPr>
          <p:nvPr/>
        </p:nvPicPr>
        <p:blipFill>
          <a:blip r:embed="rId3">
            <a:extLst>
              <a:ext uri="{28A0092B-C50C-407E-A947-70E740481C1C}">
                <a14:useLocalDpi xmlns:a14="http://schemas.microsoft.com/office/drawing/2010/main" val="0"/>
              </a:ext>
            </a:extLst>
          </a:blip>
          <a:srcRect r="1151"/>
          <a:stretch>
            <a:fillRect/>
          </a:stretch>
        </p:blipFill>
        <p:spPr bwMode="auto">
          <a:xfrm>
            <a:off x="3946448" y="1856546"/>
            <a:ext cx="4572000" cy="440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5"/>
          <p:cNvSpPr txBox="1">
            <a:spLocks noChangeArrowheads="1"/>
          </p:cNvSpPr>
          <p:nvPr/>
        </p:nvSpPr>
        <p:spPr bwMode="auto">
          <a:xfrm>
            <a:off x="292837" y="2075293"/>
            <a:ext cx="3575945"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Subbasin and reach elements must be adjacent in order to merge</a:t>
            </a:r>
          </a:p>
          <a:p>
            <a:pPr marL="342900" indent="-342900">
              <a:spcBef>
                <a:spcPct val="50000"/>
              </a:spcBef>
              <a:buFont typeface="Arial" panose="020B0604020202020204" pitchFamily="34" charset="0"/>
              <a:buChar char="•"/>
            </a:pPr>
            <a:r>
              <a:rPr lang="en-US" sz="2000" dirty="0"/>
              <a:t>Select the elements to merge in the watershed explorer or through the basin model map</a:t>
            </a:r>
          </a:p>
          <a:p>
            <a:pPr marL="342900" indent="-342900">
              <a:spcBef>
                <a:spcPct val="50000"/>
              </a:spcBef>
              <a:buFont typeface="Arial" panose="020B0604020202020204" pitchFamily="34" charset="0"/>
              <a:buChar char="•"/>
            </a:pPr>
            <a:r>
              <a:rPr lang="en-US" sz="2000" dirty="0"/>
              <a:t>Two or more elements can be merged at one time</a:t>
            </a:r>
          </a:p>
          <a:p>
            <a:pPr marL="342900" indent="-342900">
              <a:spcBef>
                <a:spcPct val="50000"/>
              </a:spcBef>
              <a:buFont typeface="Arial" panose="020B0604020202020204" pitchFamily="34" charset="0"/>
              <a:buChar char="•"/>
            </a:pPr>
            <a:r>
              <a:rPr lang="en-US" sz="2000" dirty="0"/>
              <a:t>The program automatically names the new element</a:t>
            </a:r>
          </a:p>
          <a:p>
            <a:pPr>
              <a:spcBef>
                <a:spcPct val="50000"/>
              </a:spcBef>
            </a:pPr>
            <a:endParaRPr lang="en-US" sz="2000" dirty="0"/>
          </a:p>
        </p:txBody>
      </p:sp>
      <p:pic>
        <p:nvPicPr>
          <p:cNvPr id="10" name="Picture 1">
            <a:extLst>
              <a:ext uri="{FF2B5EF4-FFF2-40B4-BE49-F238E27FC236}">
                <a16:creationId xmlns:a16="http://schemas.microsoft.com/office/drawing/2014/main" id="{940C191B-FFD8-40FF-A7F2-BFBDCEEC5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151"/>
          <a:stretch>
            <a:fillRect/>
          </a:stretch>
        </p:blipFill>
        <p:spPr bwMode="auto">
          <a:xfrm>
            <a:off x="3946448" y="1891812"/>
            <a:ext cx="4572000" cy="440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178F1A92-BE0C-45B9-AE21-E2EC80EC3224}"/>
              </a:ext>
            </a:extLst>
          </p:cNvPr>
          <p:cNvPicPr>
            <a:picLocks noChangeAspect="1"/>
          </p:cNvPicPr>
          <p:nvPr/>
        </p:nvPicPr>
        <p:blipFill>
          <a:blip r:embed="rId4"/>
          <a:stretch>
            <a:fillRect/>
          </a:stretch>
        </p:blipFill>
        <p:spPr>
          <a:xfrm>
            <a:off x="6172333" y="1738046"/>
            <a:ext cx="2666867" cy="4738452"/>
          </a:xfrm>
          <a:prstGeom prst="rect">
            <a:avLst/>
          </a:prstGeom>
          <a:ln>
            <a:solidFill>
              <a:schemeClr val="tx1"/>
            </a:solidFill>
          </a:ln>
        </p:spPr>
      </p:pic>
      <p:sp>
        <p:nvSpPr>
          <p:cNvPr id="9" name="Rectangle 8">
            <a:extLst>
              <a:ext uri="{FF2B5EF4-FFF2-40B4-BE49-F238E27FC236}">
                <a16:creationId xmlns:a16="http://schemas.microsoft.com/office/drawing/2014/main" id="{E7427557-1B0F-495F-AB06-0C34035C3245}"/>
              </a:ext>
            </a:extLst>
          </p:cNvPr>
          <p:cNvSpPr/>
          <p:nvPr/>
        </p:nvSpPr>
        <p:spPr>
          <a:xfrm>
            <a:off x="6214249" y="4419600"/>
            <a:ext cx="206114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715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E70A9-29EB-C468-0E27-32A351C6C70A}"/>
              </a:ext>
            </a:extLst>
          </p:cNvPr>
          <p:cNvSpPr>
            <a:spLocks noGrp="1"/>
          </p:cNvSpPr>
          <p:nvPr>
            <p:ph type="title"/>
          </p:nvPr>
        </p:nvSpPr>
        <p:spPr/>
        <p:txBody>
          <a:bodyPr/>
          <a:lstStyle/>
          <a:p>
            <a:r>
              <a:rPr lang="en-US" dirty="0"/>
              <a:t>Hydrologically Adjacent</a:t>
            </a:r>
          </a:p>
        </p:txBody>
      </p:sp>
      <p:sp>
        <p:nvSpPr>
          <p:cNvPr id="3" name="Footer Placeholder 2">
            <a:extLst>
              <a:ext uri="{FF2B5EF4-FFF2-40B4-BE49-F238E27FC236}">
                <a16:creationId xmlns:a16="http://schemas.microsoft.com/office/drawing/2014/main" id="{8870B19C-661C-65A0-A11C-A19198706364}"/>
              </a:ext>
            </a:extLst>
          </p:cNvPr>
          <p:cNvSpPr>
            <a:spLocks noGrp="1"/>
          </p:cNvSpPr>
          <p:nvPr>
            <p:ph type="ftr" sz="quarter" idx="11"/>
          </p:nvPr>
        </p:nvSpPr>
        <p:spPr/>
        <p:txBody>
          <a:bodyPr/>
          <a:lstStyle/>
          <a:p>
            <a:r>
              <a:rPr lang="en-US"/>
              <a:t>Hydrologic Engineering Center</a:t>
            </a:r>
          </a:p>
        </p:txBody>
      </p:sp>
      <p:sp>
        <p:nvSpPr>
          <p:cNvPr id="4" name="Slide Number Placeholder 3">
            <a:extLst>
              <a:ext uri="{FF2B5EF4-FFF2-40B4-BE49-F238E27FC236}">
                <a16:creationId xmlns:a16="http://schemas.microsoft.com/office/drawing/2014/main" id="{C07A8DFD-210D-78E5-EE40-EF659721D0AC}"/>
              </a:ext>
            </a:extLst>
          </p:cNvPr>
          <p:cNvSpPr>
            <a:spLocks noGrp="1"/>
          </p:cNvSpPr>
          <p:nvPr>
            <p:ph type="sldNum" sz="quarter" idx="12"/>
          </p:nvPr>
        </p:nvSpPr>
        <p:spPr/>
        <p:txBody>
          <a:bodyPr/>
          <a:lstStyle/>
          <a:p>
            <a:fld id="{866D7F9A-4F93-4AD8-A546-1A6497458D76}" type="slidenum">
              <a:rPr lang="en-US" smtClean="0"/>
              <a:pPr/>
              <a:t>53</a:t>
            </a:fld>
            <a:endParaRPr lang="en-US"/>
          </a:p>
        </p:txBody>
      </p:sp>
      <p:pic>
        <p:nvPicPr>
          <p:cNvPr id="6" name="Picture 5">
            <a:extLst>
              <a:ext uri="{FF2B5EF4-FFF2-40B4-BE49-F238E27FC236}">
                <a16:creationId xmlns:a16="http://schemas.microsoft.com/office/drawing/2014/main" id="{C0C5552B-BDFE-716A-4086-D8F4CAC9CD19}"/>
              </a:ext>
            </a:extLst>
          </p:cNvPr>
          <p:cNvPicPr>
            <a:picLocks noChangeAspect="1"/>
          </p:cNvPicPr>
          <p:nvPr/>
        </p:nvPicPr>
        <p:blipFill rotWithShape="1">
          <a:blip r:embed="rId3"/>
          <a:srcRect t="3893"/>
          <a:stretch/>
        </p:blipFill>
        <p:spPr>
          <a:xfrm>
            <a:off x="381000" y="2590799"/>
            <a:ext cx="4057676" cy="3322731"/>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6F28EAB1-F8B8-ABA9-9155-A7A1AE603FFB}"/>
              </a:ext>
            </a:extLst>
          </p:cNvPr>
          <p:cNvPicPr>
            <a:picLocks noChangeAspect="1"/>
          </p:cNvPicPr>
          <p:nvPr/>
        </p:nvPicPr>
        <p:blipFill rotWithShape="1">
          <a:blip r:embed="rId4"/>
          <a:srcRect l="11188" t="3784" r="917" b="2216"/>
          <a:stretch/>
        </p:blipFill>
        <p:spPr>
          <a:xfrm>
            <a:off x="4615371" y="2590799"/>
            <a:ext cx="4105719" cy="3322731"/>
          </a:xfrm>
          <a:prstGeom prst="rect">
            <a:avLst/>
          </a:prstGeom>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3984DD03-54AE-B4B1-C5D6-CEFA2BD5B614}"/>
              </a:ext>
            </a:extLst>
          </p:cNvPr>
          <p:cNvSpPr/>
          <p:nvPr/>
        </p:nvSpPr>
        <p:spPr>
          <a:xfrm>
            <a:off x="1719229" y="4724400"/>
            <a:ext cx="363581" cy="2889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Box 5">
            <a:extLst>
              <a:ext uri="{FF2B5EF4-FFF2-40B4-BE49-F238E27FC236}">
                <a16:creationId xmlns:a16="http://schemas.microsoft.com/office/drawing/2014/main" id="{84A78A16-992B-7165-D88B-4BE2EF1A6885}"/>
              </a:ext>
            </a:extLst>
          </p:cNvPr>
          <p:cNvSpPr txBox="1">
            <a:spLocks noChangeArrowheads="1"/>
          </p:cNvSpPr>
          <p:nvPr/>
        </p:nvSpPr>
        <p:spPr bwMode="auto">
          <a:xfrm>
            <a:off x="6096000" y="2649825"/>
            <a:ext cx="1447800" cy="400110"/>
          </a:xfrm>
          <a:prstGeom prst="rect">
            <a:avLst/>
          </a:prstGeom>
          <a:solidFill>
            <a:schemeClr val="bg1"/>
          </a:solidFill>
          <a:ln w="9525">
            <a:noFill/>
            <a:miter lim="800000"/>
            <a:headEnd/>
            <a:tailEnd/>
          </a:ln>
        </p:spPr>
        <p:txBody>
          <a:bodyPr wrap="square">
            <a:spAutoFit/>
          </a:bodyPr>
          <a:lstStyle/>
          <a:p>
            <a:pPr>
              <a:spcBef>
                <a:spcPct val="50000"/>
              </a:spcBef>
            </a:pPr>
            <a:r>
              <a:rPr lang="en-US" sz="2000" dirty="0"/>
              <a:t>Will Merge</a:t>
            </a:r>
          </a:p>
        </p:txBody>
      </p:sp>
      <p:sp>
        <p:nvSpPr>
          <p:cNvPr id="17" name="Text Box 5">
            <a:extLst>
              <a:ext uri="{FF2B5EF4-FFF2-40B4-BE49-F238E27FC236}">
                <a16:creationId xmlns:a16="http://schemas.microsoft.com/office/drawing/2014/main" id="{1D888642-968E-FDA8-4C5B-A4240A321C79}"/>
              </a:ext>
            </a:extLst>
          </p:cNvPr>
          <p:cNvSpPr txBox="1">
            <a:spLocks noChangeArrowheads="1"/>
          </p:cNvSpPr>
          <p:nvPr/>
        </p:nvSpPr>
        <p:spPr bwMode="auto">
          <a:xfrm>
            <a:off x="1471060" y="2642205"/>
            <a:ext cx="1805540" cy="400110"/>
          </a:xfrm>
          <a:prstGeom prst="rect">
            <a:avLst/>
          </a:prstGeom>
          <a:solidFill>
            <a:schemeClr val="bg1"/>
          </a:solidFill>
          <a:ln w="9525">
            <a:noFill/>
            <a:miter lim="800000"/>
            <a:headEnd/>
            <a:tailEnd/>
          </a:ln>
        </p:spPr>
        <p:txBody>
          <a:bodyPr wrap="square">
            <a:spAutoFit/>
          </a:bodyPr>
          <a:lstStyle/>
          <a:p>
            <a:pPr>
              <a:spcBef>
                <a:spcPct val="50000"/>
              </a:spcBef>
            </a:pPr>
            <a:r>
              <a:rPr lang="en-US" sz="2000" dirty="0"/>
              <a:t>Will Not Merge</a:t>
            </a:r>
          </a:p>
        </p:txBody>
      </p:sp>
    </p:spTree>
    <p:extLst>
      <p:ext uri="{BB962C8B-B14F-4D97-AF65-F5344CB8AC3E}">
        <p14:creationId xmlns:p14="http://schemas.microsoft.com/office/powerpoint/2010/main" val="41418418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Merging Subbasin and Reach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54</a:t>
            </a:fld>
            <a:endParaRPr lang="en-US"/>
          </a:p>
        </p:txBody>
      </p:sp>
      <p:sp>
        <p:nvSpPr>
          <p:cNvPr id="13" name="Text Box 5"/>
          <p:cNvSpPr txBox="1">
            <a:spLocks noChangeArrowheads="1"/>
          </p:cNvSpPr>
          <p:nvPr/>
        </p:nvSpPr>
        <p:spPr bwMode="auto">
          <a:xfrm>
            <a:off x="28137" y="2075293"/>
            <a:ext cx="3138318"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Check reach elements after merging subbasin elements</a:t>
            </a:r>
          </a:p>
          <a:p>
            <a:pPr marL="342900" indent="-342900">
              <a:spcBef>
                <a:spcPct val="50000"/>
              </a:spcBef>
              <a:buFont typeface="Arial" panose="020B0604020202020204" pitchFamily="34" charset="0"/>
              <a:buChar char="•"/>
            </a:pPr>
            <a:r>
              <a:rPr lang="en-US" sz="2000" dirty="0"/>
              <a:t>HEC-HMS will automatically delete reach elements when merging headwater subbasins</a:t>
            </a:r>
          </a:p>
          <a:p>
            <a:pPr marL="342900" indent="-342900">
              <a:spcBef>
                <a:spcPct val="50000"/>
              </a:spcBef>
              <a:buFont typeface="Arial" panose="020B0604020202020204" pitchFamily="34" charset="0"/>
              <a:buChar char="•"/>
            </a:pPr>
            <a:r>
              <a:rPr lang="en-US" sz="2000" dirty="0"/>
              <a:t>There can be multiple reach elements segments in interior subbasins, these can be merged</a:t>
            </a:r>
          </a:p>
          <a:p>
            <a:pPr>
              <a:spcBef>
                <a:spcPct val="50000"/>
              </a:spcBef>
            </a:pPr>
            <a:endParaRPr lang="en-US" sz="2000" dirty="0"/>
          </a:p>
        </p:txBody>
      </p:sp>
      <p:pic>
        <p:nvPicPr>
          <p:cNvPr id="2" name="Picture 1">
            <a:extLst>
              <a:ext uri="{FF2B5EF4-FFF2-40B4-BE49-F238E27FC236}">
                <a16:creationId xmlns:a16="http://schemas.microsoft.com/office/drawing/2014/main" id="{65CE52C4-FF79-4DBE-BB13-45C82A16A69D}"/>
              </a:ext>
            </a:extLst>
          </p:cNvPr>
          <p:cNvPicPr>
            <a:picLocks noChangeAspect="1"/>
          </p:cNvPicPr>
          <p:nvPr/>
        </p:nvPicPr>
        <p:blipFill>
          <a:blip r:embed="rId3"/>
          <a:stretch>
            <a:fillRect/>
          </a:stretch>
        </p:blipFill>
        <p:spPr>
          <a:xfrm>
            <a:off x="3085662" y="2260927"/>
            <a:ext cx="5972613" cy="3898245"/>
          </a:xfrm>
          <a:prstGeom prst="rect">
            <a:avLst/>
          </a:prstGeom>
          <a:ln>
            <a:solidFill>
              <a:schemeClr val="tx1"/>
            </a:solidFill>
          </a:ln>
        </p:spPr>
      </p:pic>
      <p:sp>
        <p:nvSpPr>
          <p:cNvPr id="11" name="Rectangle 10">
            <a:extLst>
              <a:ext uri="{FF2B5EF4-FFF2-40B4-BE49-F238E27FC236}">
                <a16:creationId xmlns:a16="http://schemas.microsoft.com/office/drawing/2014/main" id="{57B9BB73-EB8E-4A80-9A69-3C7D7F7E1BBE}"/>
              </a:ext>
            </a:extLst>
          </p:cNvPr>
          <p:cNvSpPr/>
          <p:nvPr/>
        </p:nvSpPr>
        <p:spPr>
          <a:xfrm>
            <a:off x="3166455" y="2809875"/>
            <a:ext cx="151032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Box 5">
            <a:extLst>
              <a:ext uri="{FF2B5EF4-FFF2-40B4-BE49-F238E27FC236}">
                <a16:creationId xmlns:a16="http://schemas.microsoft.com/office/drawing/2014/main" id="{56581938-3BF4-4D07-BD51-AD1B1F22D805}"/>
              </a:ext>
            </a:extLst>
          </p:cNvPr>
          <p:cNvSpPr txBox="1">
            <a:spLocks noChangeArrowheads="1"/>
          </p:cNvSpPr>
          <p:nvPr/>
        </p:nvSpPr>
        <p:spPr bwMode="auto">
          <a:xfrm>
            <a:off x="4408388" y="2362200"/>
            <a:ext cx="3138318" cy="1169551"/>
          </a:xfrm>
          <a:prstGeom prst="rect">
            <a:avLst/>
          </a:prstGeom>
          <a:noFill/>
          <a:ln w="9525">
            <a:noFill/>
            <a:miter lim="800000"/>
            <a:headEnd/>
            <a:tailEnd/>
          </a:ln>
        </p:spPr>
        <p:txBody>
          <a:bodyPr wrap="square">
            <a:spAutoFit/>
          </a:bodyPr>
          <a:lstStyle/>
          <a:p>
            <a:pPr>
              <a:spcBef>
                <a:spcPct val="50000"/>
              </a:spcBef>
            </a:pPr>
            <a:r>
              <a:rPr lang="en-US" sz="2000" dirty="0"/>
              <a:t>Four reach segments in this interior subbasin</a:t>
            </a:r>
          </a:p>
          <a:p>
            <a:pPr>
              <a:spcBef>
                <a:spcPct val="50000"/>
              </a:spcBef>
            </a:pPr>
            <a:endParaRPr lang="en-US" sz="2000" dirty="0"/>
          </a:p>
        </p:txBody>
      </p:sp>
      <p:cxnSp>
        <p:nvCxnSpPr>
          <p:cNvPr id="5" name="Straight Arrow Connector 4">
            <a:extLst>
              <a:ext uri="{FF2B5EF4-FFF2-40B4-BE49-F238E27FC236}">
                <a16:creationId xmlns:a16="http://schemas.microsoft.com/office/drawing/2014/main" id="{766D164A-25A7-471A-AF12-F1D3AB669CF2}"/>
              </a:ext>
            </a:extLst>
          </p:cNvPr>
          <p:cNvCxnSpPr/>
          <p:nvPr/>
        </p:nvCxnSpPr>
        <p:spPr>
          <a:xfrm>
            <a:off x="4757568" y="3276600"/>
            <a:ext cx="1719432" cy="13716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5524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normAutofit/>
          </a:bodyPr>
          <a:lstStyle/>
          <a:p>
            <a:pPr eaLnBrk="1" hangingPunct="1"/>
            <a:r>
              <a:rPr lang="en-US" sz="4000"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55</a:t>
            </a:fld>
            <a:endParaRPr lang="en-US"/>
          </a:p>
        </p:txBody>
      </p:sp>
      <p:sp>
        <p:nvSpPr>
          <p:cNvPr id="5" name="Text Box 5"/>
          <p:cNvSpPr txBox="1">
            <a:spLocks noChangeArrowheads="1"/>
          </p:cNvSpPr>
          <p:nvPr/>
        </p:nvSpPr>
        <p:spPr bwMode="auto">
          <a:xfrm>
            <a:off x="0" y="1905000"/>
            <a:ext cx="3673426"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New subbasin and reach elements can be added using the </a:t>
            </a:r>
            <a:r>
              <a:rPr lang="en-US" sz="2000" b="1" dirty="0"/>
              <a:t>Split Element </a:t>
            </a:r>
            <a:r>
              <a:rPr lang="en-US" sz="2000" dirty="0"/>
              <a:t>tool </a:t>
            </a:r>
          </a:p>
          <a:p>
            <a:pPr marL="342900" indent="-342900">
              <a:spcBef>
                <a:spcPct val="50000"/>
              </a:spcBef>
              <a:buFont typeface="Arial" panose="020B0604020202020204" pitchFamily="34" charset="0"/>
              <a:buChar char="•"/>
            </a:pPr>
            <a:r>
              <a:rPr lang="en-US" sz="2000" dirty="0"/>
              <a:t>First, select an element in the basin model</a:t>
            </a:r>
          </a:p>
          <a:p>
            <a:pPr marL="342900" indent="-342900">
              <a:spcBef>
                <a:spcPct val="50000"/>
              </a:spcBef>
              <a:buFont typeface="Arial" panose="020B0604020202020204" pitchFamily="34" charset="0"/>
              <a:buChar char="•"/>
            </a:pPr>
            <a:r>
              <a:rPr lang="en-US" sz="2000" dirty="0"/>
              <a:t>Then, select the Split Element option on the GIS menu</a:t>
            </a:r>
          </a:p>
          <a:p>
            <a:pPr marL="342900" indent="-342900">
              <a:spcBef>
                <a:spcPct val="50000"/>
              </a:spcBef>
              <a:buFont typeface="Arial" panose="020B0604020202020204" pitchFamily="34" charset="0"/>
              <a:buChar char="•"/>
            </a:pPr>
            <a:r>
              <a:rPr lang="en-US" sz="2000" dirty="0"/>
              <a:t>Zoom into the location where the split will occur and click on an existing identified stream grid cell (or on a stream identified in the flow accumulation grid)</a:t>
            </a:r>
          </a:p>
        </p:txBody>
      </p:sp>
      <p:pic>
        <p:nvPicPr>
          <p:cNvPr id="2" name="Picture 1"/>
          <p:cNvPicPr>
            <a:picLocks noChangeAspect="1"/>
          </p:cNvPicPr>
          <p:nvPr/>
        </p:nvPicPr>
        <p:blipFill>
          <a:blip r:embed="rId3"/>
          <a:stretch>
            <a:fillRect/>
          </a:stretch>
        </p:blipFill>
        <p:spPr>
          <a:xfrm>
            <a:off x="4114800" y="1981200"/>
            <a:ext cx="4812335" cy="4197106"/>
          </a:xfrm>
          <a:prstGeom prst="rect">
            <a:avLst/>
          </a:prstGeom>
          <a:ln>
            <a:solidFill>
              <a:schemeClr val="tx1"/>
            </a:solidFill>
          </a:ln>
        </p:spPr>
      </p:pic>
      <p:pic>
        <p:nvPicPr>
          <p:cNvPr id="3" name="Picture 2">
            <a:extLst>
              <a:ext uri="{FF2B5EF4-FFF2-40B4-BE49-F238E27FC236}">
                <a16:creationId xmlns:a16="http://schemas.microsoft.com/office/drawing/2014/main" id="{AB127EAE-BF18-449B-9E01-21C0ABDC5043}"/>
              </a:ext>
            </a:extLst>
          </p:cNvPr>
          <p:cNvPicPr>
            <a:picLocks noChangeAspect="1"/>
          </p:cNvPicPr>
          <p:nvPr/>
        </p:nvPicPr>
        <p:blipFill>
          <a:blip r:embed="rId4"/>
          <a:stretch>
            <a:fillRect/>
          </a:stretch>
        </p:blipFill>
        <p:spPr>
          <a:xfrm>
            <a:off x="3566143" y="2017494"/>
            <a:ext cx="2114286" cy="3838095"/>
          </a:xfrm>
          <a:prstGeom prst="rect">
            <a:avLst/>
          </a:prstGeom>
          <a:ln>
            <a:solidFill>
              <a:schemeClr val="tx1"/>
            </a:solid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56</a:t>
            </a:fld>
            <a:endParaRPr lang="en-US"/>
          </a:p>
        </p:txBody>
      </p:sp>
      <p:sp>
        <p:nvSpPr>
          <p:cNvPr id="5" name="Text Box 5"/>
          <p:cNvSpPr txBox="1">
            <a:spLocks noChangeArrowheads="1"/>
          </p:cNvSpPr>
          <p:nvPr/>
        </p:nvSpPr>
        <p:spPr bwMode="auto">
          <a:xfrm>
            <a:off x="152400" y="2133600"/>
            <a:ext cx="31242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 temporary GIS feature will show the results of the split</a:t>
            </a:r>
          </a:p>
          <a:p>
            <a:pPr marL="342900" indent="-342900">
              <a:spcBef>
                <a:spcPct val="50000"/>
              </a:spcBef>
              <a:buFont typeface="Arial" panose="020B0604020202020204" pitchFamily="34" charset="0"/>
              <a:buChar char="•"/>
            </a:pPr>
            <a:r>
              <a:rPr lang="en-US" sz="2000" dirty="0"/>
              <a:t>Accept the action and a new subbasin and reach elements will be added to the project</a:t>
            </a:r>
          </a:p>
          <a:p>
            <a:pPr marL="342900" indent="-342900">
              <a:spcBef>
                <a:spcPct val="50000"/>
              </a:spcBef>
              <a:buFont typeface="Arial" panose="020B0604020202020204" pitchFamily="34" charset="0"/>
              <a:buChar char="•"/>
            </a:pPr>
            <a:r>
              <a:rPr lang="en-US" sz="2000" dirty="0"/>
              <a:t>A new junction will be added if that option was selected when initially delineating the network </a:t>
            </a:r>
          </a:p>
        </p:txBody>
      </p:sp>
      <p:pic>
        <p:nvPicPr>
          <p:cNvPr id="4" name="Picture 3"/>
          <p:cNvPicPr>
            <a:picLocks noChangeAspect="1"/>
          </p:cNvPicPr>
          <p:nvPr/>
        </p:nvPicPr>
        <p:blipFill>
          <a:blip r:embed="rId3"/>
          <a:stretch>
            <a:fillRect/>
          </a:stretch>
        </p:blipFill>
        <p:spPr>
          <a:xfrm>
            <a:off x="3364745" y="2133600"/>
            <a:ext cx="5626855" cy="3712707"/>
          </a:xfrm>
          <a:prstGeom prst="rect">
            <a:avLst/>
          </a:prstGeom>
          <a:ln>
            <a:solidFill>
              <a:schemeClr val="tx1"/>
            </a:solidFill>
          </a:ln>
        </p:spPr>
      </p:pic>
    </p:spTree>
    <p:extLst>
      <p:ext uri="{BB962C8B-B14F-4D97-AF65-F5344CB8AC3E}">
        <p14:creationId xmlns:p14="http://schemas.microsoft.com/office/powerpoint/2010/main" val="26699408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57</a:t>
            </a:fld>
            <a:endParaRPr lang="en-US"/>
          </a:p>
        </p:txBody>
      </p:sp>
      <p:sp>
        <p:nvSpPr>
          <p:cNvPr id="5" name="Text Box 5"/>
          <p:cNvSpPr txBox="1">
            <a:spLocks noChangeArrowheads="1"/>
          </p:cNvSpPr>
          <p:nvPr/>
        </p:nvSpPr>
        <p:spPr bwMode="auto">
          <a:xfrm>
            <a:off x="60374" y="2249706"/>
            <a:ext cx="3473531" cy="332398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split point should fall on top of the Identified Streams layer or on top of a “stream” identified in the flow accumulation grid</a:t>
            </a:r>
          </a:p>
          <a:p>
            <a:pPr marL="342900" indent="-342900">
              <a:spcBef>
                <a:spcPct val="50000"/>
              </a:spcBef>
              <a:buFont typeface="Arial" panose="020B0604020202020204" pitchFamily="34" charset="0"/>
              <a:buChar char="•"/>
            </a:pPr>
            <a:r>
              <a:rPr lang="en-US" sz="2000" dirty="0"/>
              <a:t>You can change the drainage threshold and re-run the Identified Stream step if additional stream coverage is needed </a:t>
            </a:r>
          </a:p>
        </p:txBody>
      </p:sp>
      <p:pic>
        <p:nvPicPr>
          <p:cNvPr id="2" name="Picture 1"/>
          <p:cNvPicPr>
            <a:picLocks noChangeAspect="1"/>
          </p:cNvPicPr>
          <p:nvPr/>
        </p:nvPicPr>
        <p:blipFill>
          <a:blip r:embed="rId3"/>
          <a:stretch>
            <a:fillRect/>
          </a:stretch>
        </p:blipFill>
        <p:spPr>
          <a:xfrm>
            <a:off x="4114800" y="2249706"/>
            <a:ext cx="4812335" cy="4197106"/>
          </a:xfrm>
          <a:prstGeom prst="rect">
            <a:avLst/>
          </a:prstGeom>
        </p:spPr>
      </p:pic>
    </p:spTree>
    <p:extLst>
      <p:ext uri="{BB962C8B-B14F-4D97-AF65-F5344CB8AC3E}">
        <p14:creationId xmlns:p14="http://schemas.microsoft.com/office/powerpoint/2010/main" val="865139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58</a:t>
            </a:fld>
            <a:endParaRPr lang="en-US"/>
          </a:p>
        </p:txBody>
      </p:sp>
      <p:sp>
        <p:nvSpPr>
          <p:cNvPr id="5" name="Text Box 5"/>
          <p:cNvSpPr txBox="1">
            <a:spLocks noChangeArrowheads="1"/>
          </p:cNvSpPr>
          <p:nvPr/>
        </p:nvSpPr>
        <p:spPr bwMode="auto">
          <a:xfrm>
            <a:off x="5548475" y="1870352"/>
            <a:ext cx="3124200" cy="1015663"/>
          </a:xfrm>
          <a:prstGeom prst="rect">
            <a:avLst/>
          </a:prstGeom>
          <a:noFill/>
          <a:ln w="9525">
            <a:noFill/>
            <a:miter lim="800000"/>
            <a:headEnd/>
            <a:tailEnd/>
          </a:ln>
        </p:spPr>
        <p:txBody>
          <a:bodyPr wrap="square">
            <a:spAutoFit/>
          </a:bodyPr>
          <a:lstStyle/>
          <a:p>
            <a:pPr>
              <a:spcBef>
                <a:spcPct val="50000"/>
              </a:spcBef>
            </a:pPr>
            <a:r>
              <a:rPr lang="en-US" sz="2000" dirty="0"/>
              <a:t>The Identified Streams layer does not have to extend through the gage location</a:t>
            </a:r>
          </a:p>
        </p:txBody>
      </p:sp>
      <p:pic>
        <p:nvPicPr>
          <p:cNvPr id="5122" name="Picture 2">
            <a:extLst>
              <a:ext uri="{FF2B5EF4-FFF2-40B4-BE49-F238E27FC236}">
                <a16:creationId xmlns:a16="http://schemas.microsoft.com/office/drawing/2014/main" id="{B9E48888-36B5-413B-A3E4-214C61BCB8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57388"/>
            <a:ext cx="4938875" cy="299561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 Box 5">
            <a:extLst>
              <a:ext uri="{FF2B5EF4-FFF2-40B4-BE49-F238E27FC236}">
                <a16:creationId xmlns:a16="http://schemas.microsoft.com/office/drawing/2014/main" id="{75DD5122-CC6C-4B4A-BFED-0118A0361C40}"/>
              </a:ext>
            </a:extLst>
          </p:cNvPr>
          <p:cNvSpPr txBox="1">
            <a:spLocks noChangeArrowheads="1"/>
          </p:cNvSpPr>
          <p:nvPr/>
        </p:nvSpPr>
        <p:spPr bwMode="auto">
          <a:xfrm>
            <a:off x="698605" y="5144812"/>
            <a:ext cx="3124200" cy="1015663"/>
          </a:xfrm>
          <a:prstGeom prst="rect">
            <a:avLst/>
          </a:prstGeom>
          <a:noFill/>
          <a:ln w="9525">
            <a:noFill/>
            <a:miter lim="800000"/>
            <a:headEnd/>
            <a:tailEnd/>
          </a:ln>
        </p:spPr>
        <p:txBody>
          <a:bodyPr wrap="square">
            <a:spAutoFit/>
          </a:bodyPr>
          <a:lstStyle/>
          <a:p>
            <a:pPr>
              <a:spcBef>
                <a:spcPct val="50000"/>
              </a:spcBef>
            </a:pPr>
            <a:r>
              <a:rPr lang="en-US" sz="2000" dirty="0"/>
              <a:t>Can also use the flow accumulation grid to determine stream location</a:t>
            </a:r>
          </a:p>
        </p:txBody>
      </p:sp>
      <p:pic>
        <p:nvPicPr>
          <p:cNvPr id="3" name="Picture 2">
            <a:extLst>
              <a:ext uri="{FF2B5EF4-FFF2-40B4-BE49-F238E27FC236}">
                <a16:creationId xmlns:a16="http://schemas.microsoft.com/office/drawing/2014/main" id="{2282F1DF-D04C-D912-80EA-37D7EE36F4D9}"/>
              </a:ext>
            </a:extLst>
          </p:cNvPr>
          <p:cNvPicPr>
            <a:picLocks noChangeAspect="1"/>
          </p:cNvPicPr>
          <p:nvPr/>
        </p:nvPicPr>
        <p:blipFill>
          <a:blip r:embed="rId4"/>
          <a:stretch>
            <a:fillRect/>
          </a:stretch>
        </p:blipFill>
        <p:spPr>
          <a:xfrm>
            <a:off x="4648200" y="2979978"/>
            <a:ext cx="3946289" cy="3021863"/>
          </a:xfrm>
          <a:prstGeom prst="rect">
            <a:avLst/>
          </a:prstGeom>
        </p:spPr>
      </p:pic>
    </p:spTree>
    <p:extLst>
      <p:ext uri="{BB962C8B-B14F-4D97-AF65-F5344CB8AC3E}">
        <p14:creationId xmlns:p14="http://schemas.microsoft.com/office/powerpoint/2010/main" val="19725288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59</a:t>
            </a:fld>
            <a:endParaRPr lang="en-US"/>
          </a:p>
        </p:txBody>
      </p:sp>
      <p:sp>
        <p:nvSpPr>
          <p:cNvPr id="5" name="Text Box 5"/>
          <p:cNvSpPr txBox="1">
            <a:spLocks noChangeArrowheads="1"/>
          </p:cNvSpPr>
          <p:nvPr/>
        </p:nvSpPr>
        <p:spPr bwMode="auto">
          <a:xfrm>
            <a:off x="4800600" y="2108537"/>
            <a:ext cx="4056849" cy="1015663"/>
          </a:xfrm>
          <a:prstGeom prst="rect">
            <a:avLst/>
          </a:prstGeom>
          <a:noFill/>
          <a:ln w="9525">
            <a:noFill/>
            <a:miter lim="800000"/>
            <a:headEnd/>
            <a:tailEnd/>
          </a:ln>
        </p:spPr>
        <p:txBody>
          <a:bodyPr wrap="square">
            <a:spAutoFit/>
          </a:bodyPr>
          <a:lstStyle/>
          <a:p>
            <a:pPr>
              <a:spcBef>
                <a:spcPct val="50000"/>
              </a:spcBef>
            </a:pPr>
            <a:r>
              <a:rPr lang="en-US" sz="2000" dirty="0"/>
              <a:t>HEC-HMS will add a new subbasin element with an outlet at the split subbasin point</a:t>
            </a:r>
          </a:p>
        </p:txBody>
      </p:sp>
      <p:pic>
        <p:nvPicPr>
          <p:cNvPr id="2" name="Picture 1">
            <a:extLst>
              <a:ext uri="{FF2B5EF4-FFF2-40B4-BE49-F238E27FC236}">
                <a16:creationId xmlns:a16="http://schemas.microsoft.com/office/drawing/2014/main" id="{30269ADC-3993-49DF-818C-24FE01BC2FE2}"/>
              </a:ext>
            </a:extLst>
          </p:cNvPr>
          <p:cNvPicPr>
            <a:picLocks noChangeAspect="1"/>
          </p:cNvPicPr>
          <p:nvPr/>
        </p:nvPicPr>
        <p:blipFill>
          <a:blip r:embed="rId3"/>
          <a:stretch>
            <a:fillRect/>
          </a:stretch>
        </p:blipFill>
        <p:spPr>
          <a:xfrm>
            <a:off x="76200" y="1752161"/>
            <a:ext cx="4621173" cy="3446776"/>
          </a:xfrm>
          <a:prstGeom prst="rect">
            <a:avLst/>
          </a:prstGeom>
          <a:ln>
            <a:solidFill>
              <a:schemeClr val="tx1"/>
            </a:solidFill>
          </a:ln>
        </p:spPr>
      </p:pic>
      <p:pic>
        <p:nvPicPr>
          <p:cNvPr id="3" name="Picture 2">
            <a:extLst>
              <a:ext uri="{FF2B5EF4-FFF2-40B4-BE49-F238E27FC236}">
                <a16:creationId xmlns:a16="http://schemas.microsoft.com/office/drawing/2014/main" id="{B4AFE10B-4878-4492-B20A-A9312A5B8591}"/>
              </a:ext>
            </a:extLst>
          </p:cNvPr>
          <p:cNvPicPr>
            <a:picLocks noChangeAspect="1"/>
          </p:cNvPicPr>
          <p:nvPr/>
        </p:nvPicPr>
        <p:blipFill>
          <a:blip r:embed="rId4"/>
          <a:stretch>
            <a:fillRect/>
          </a:stretch>
        </p:blipFill>
        <p:spPr>
          <a:xfrm>
            <a:off x="3962400" y="3383088"/>
            <a:ext cx="5050582" cy="3446776"/>
          </a:xfrm>
          <a:prstGeom prst="rect">
            <a:avLst/>
          </a:prstGeom>
          <a:ln>
            <a:solidFill>
              <a:schemeClr val="tx1"/>
            </a:solidFill>
          </a:ln>
        </p:spPr>
      </p:pic>
    </p:spTree>
    <p:extLst>
      <p:ext uri="{BB962C8B-B14F-4D97-AF65-F5344CB8AC3E}">
        <p14:creationId xmlns:p14="http://schemas.microsoft.com/office/powerpoint/2010/main" val="2246538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dirty="0"/>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6</a:t>
            </a:fld>
            <a:endParaRPr lang="en-US"/>
          </a:p>
        </p:txBody>
      </p:sp>
      <p:pic>
        <p:nvPicPr>
          <p:cNvPr id="5" name="Picture 4">
            <a:extLst>
              <a:ext uri="{FF2B5EF4-FFF2-40B4-BE49-F238E27FC236}">
                <a16:creationId xmlns:a16="http://schemas.microsoft.com/office/drawing/2014/main" id="{87332850-7C8B-4D59-B067-2047E8D66AC3}"/>
              </a:ext>
            </a:extLst>
          </p:cNvPr>
          <p:cNvPicPr>
            <a:picLocks noChangeAspect="1"/>
          </p:cNvPicPr>
          <p:nvPr/>
        </p:nvPicPr>
        <p:blipFill>
          <a:blip r:embed="rId3"/>
          <a:stretch>
            <a:fillRect/>
          </a:stretch>
        </p:blipFill>
        <p:spPr>
          <a:xfrm>
            <a:off x="4243961" y="1905000"/>
            <a:ext cx="4561905" cy="1352381"/>
          </a:xfrm>
          <a:prstGeom prst="rect">
            <a:avLst/>
          </a:prstGeom>
        </p:spPr>
      </p:pic>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804804" cy="4247317"/>
          </a:xfrm>
          <a:prstGeom prst="rect">
            <a:avLst/>
          </a:prstGeom>
          <a:noFill/>
          <a:ln w="9525">
            <a:noFill/>
            <a:miter lim="800000"/>
            <a:headEnd/>
            <a:tailEnd/>
          </a:ln>
        </p:spPr>
        <p:txBody>
          <a:bodyPr wrap="square">
            <a:spAutoFit/>
          </a:bodyPr>
          <a:lstStyle/>
          <a:p>
            <a:pPr>
              <a:spcBef>
                <a:spcPct val="50000"/>
              </a:spcBef>
            </a:pPr>
            <a:r>
              <a:rPr lang="en-US" sz="2000" dirty="0"/>
              <a:t>A basin model must have a coordinate system defined in order to complete the georeferencing process</a:t>
            </a:r>
          </a:p>
          <a:p>
            <a:pPr>
              <a:spcBef>
                <a:spcPct val="50000"/>
              </a:spcBef>
            </a:pPr>
            <a:r>
              <a:rPr lang="en-US" sz="2000" dirty="0"/>
              <a:t>The upper image shows a message that pops up when georeferencing existing element</a:t>
            </a:r>
          </a:p>
          <a:p>
            <a:pPr marL="342900" indent="-342900">
              <a:spcBef>
                <a:spcPct val="50000"/>
              </a:spcBef>
              <a:buFont typeface="Arial" panose="020B0604020202020204" pitchFamily="34" charset="0"/>
              <a:buChar char="•"/>
            </a:pPr>
            <a:r>
              <a:rPr lang="en-US" sz="2000" dirty="0"/>
              <a:t>The </a:t>
            </a:r>
            <a:r>
              <a:rPr lang="en-US" sz="2000" b="1" dirty="0">
                <a:solidFill>
                  <a:srgbClr val="FFC000"/>
                </a:solidFill>
              </a:rPr>
              <a:t>Selection…</a:t>
            </a:r>
            <a:r>
              <a:rPr lang="en-US" sz="2000" dirty="0"/>
              <a:t> button allows you to choose a projection (typically a </a:t>
            </a:r>
            <a:r>
              <a:rPr lang="en-US" sz="2000" i="1" dirty="0"/>
              <a:t>.</a:t>
            </a:r>
            <a:r>
              <a:rPr lang="en-US" sz="2000" i="1" dirty="0" err="1"/>
              <a:t>prj</a:t>
            </a:r>
            <a:r>
              <a:rPr lang="en-US" sz="2000" i="1" dirty="0"/>
              <a:t> </a:t>
            </a:r>
            <a:r>
              <a:rPr lang="en-US" sz="2000" dirty="0"/>
              <a:t>file)</a:t>
            </a:r>
          </a:p>
          <a:p>
            <a:pPr marL="342900" indent="-342900">
              <a:spcBef>
                <a:spcPct val="50000"/>
              </a:spcBef>
              <a:buFont typeface="Arial" panose="020B0604020202020204" pitchFamily="34" charset="0"/>
              <a:buChar char="•"/>
            </a:pPr>
            <a:r>
              <a:rPr lang="en-US" sz="2000" dirty="0"/>
              <a:t>The </a:t>
            </a:r>
            <a:r>
              <a:rPr lang="en-US" sz="2000" b="1" dirty="0"/>
              <a:t>Skip</a:t>
            </a:r>
            <a:r>
              <a:rPr lang="en-US" sz="2000" dirty="0"/>
              <a:t> button uses the shapefile’s projection</a:t>
            </a:r>
          </a:p>
        </p:txBody>
      </p:sp>
      <p:pic>
        <p:nvPicPr>
          <p:cNvPr id="2" name="Picture 1">
            <a:extLst>
              <a:ext uri="{FF2B5EF4-FFF2-40B4-BE49-F238E27FC236}">
                <a16:creationId xmlns:a16="http://schemas.microsoft.com/office/drawing/2014/main" id="{4FE9B9E5-E32B-4195-ACFA-2332531F8946}"/>
              </a:ext>
            </a:extLst>
          </p:cNvPr>
          <p:cNvPicPr>
            <a:picLocks noChangeAspect="1"/>
          </p:cNvPicPr>
          <p:nvPr/>
        </p:nvPicPr>
        <p:blipFill>
          <a:blip r:embed="rId4"/>
          <a:stretch>
            <a:fillRect/>
          </a:stretch>
        </p:blipFill>
        <p:spPr>
          <a:xfrm>
            <a:off x="4210629" y="3347119"/>
            <a:ext cx="4628571" cy="3266667"/>
          </a:xfrm>
          <a:prstGeom prst="rect">
            <a:avLst/>
          </a:prstGeom>
        </p:spPr>
      </p:pic>
    </p:spTree>
    <p:extLst>
      <p:ext uri="{BB962C8B-B14F-4D97-AF65-F5344CB8AC3E}">
        <p14:creationId xmlns:p14="http://schemas.microsoft.com/office/powerpoint/2010/main" val="39408722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60</a:t>
            </a:fld>
            <a:endParaRPr lang="en-US"/>
          </a:p>
        </p:txBody>
      </p:sp>
      <p:sp>
        <p:nvSpPr>
          <p:cNvPr id="5" name="Text Box 5"/>
          <p:cNvSpPr txBox="1">
            <a:spLocks noChangeArrowheads="1"/>
          </p:cNvSpPr>
          <p:nvPr/>
        </p:nvSpPr>
        <p:spPr bwMode="auto">
          <a:xfrm>
            <a:off x="28136" y="2105561"/>
            <a:ext cx="3124200" cy="1477328"/>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Split works on reaches too</a:t>
            </a:r>
          </a:p>
          <a:p>
            <a:pPr marL="342900" indent="-342900">
              <a:spcBef>
                <a:spcPct val="50000"/>
              </a:spcBef>
              <a:buFont typeface="Arial" panose="020B0604020202020204" pitchFamily="34" charset="0"/>
              <a:buChar char="•"/>
            </a:pPr>
            <a:r>
              <a:rPr lang="en-US" sz="2000" dirty="0"/>
              <a:t>Zoom in and make sure you click on a reach line</a:t>
            </a:r>
          </a:p>
        </p:txBody>
      </p:sp>
      <p:pic>
        <p:nvPicPr>
          <p:cNvPr id="2" name="Picture 1">
            <a:extLst>
              <a:ext uri="{FF2B5EF4-FFF2-40B4-BE49-F238E27FC236}">
                <a16:creationId xmlns:a16="http://schemas.microsoft.com/office/drawing/2014/main" id="{4D658CB6-9528-4116-B5C5-851815E48722}"/>
              </a:ext>
            </a:extLst>
          </p:cNvPr>
          <p:cNvPicPr>
            <a:picLocks noChangeAspect="1"/>
          </p:cNvPicPr>
          <p:nvPr/>
        </p:nvPicPr>
        <p:blipFill>
          <a:blip r:embed="rId3"/>
          <a:stretch>
            <a:fillRect/>
          </a:stretch>
        </p:blipFill>
        <p:spPr>
          <a:xfrm>
            <a:off x="3244733" y="2003504"/>
            <a:ext cx="5442067" cy="4389876"/>
          </a:xfrm>
          <a:prstGeom prst="rect">
            <a:avLst/>
          </a:prstGeom>
          <a:ln>
            <a:solidFill>
              <a:schemeClr val="tx1"/>
            </a:solidFill>
          </a:ln>
        </p:spPr>
      </p:pic>
    </p:spTree>
    <p:extLst>
      <p:ext uri="{BB962C8B-B14F-4D97-AF65-F5344CB8AC3E}">
        <p14:creationId xmlns:p14="http://schemas.microsoft.com/office/powerpoint/2010/main" val="234153529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b="1" dirty="0">
                <a:solidFill>
                  <a:srgbClr val="FFC000"/>
                </a:solidFill>
              </a:rPr>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61</a:t>
            </a:fld>
            <a:endParaRPr lang="en-US"/>
          </a:p>
        </p:txBody>
      </p:sp>
    </p:spTree>
    <p:extLst>
      <p:ext uri="{BB962C8B-B14F-4D97-AF65-F5344CB8AC3E}">
        <p14:creationId xmlns:p14="http://schemas.microsoft.com/office/powerpoint/2010/main" val="41153328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Renaming Basin Model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62</a:t>
            </a:fld>
            <a:endParaRPr lang="en-US"/>
          </a:p>
        </p:txBody>
      </p:sp>
      <p:pic>
        <p:nvPicPr>
          <p:cNvPr id="512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057400"/>
            <a:ext cx="3141742" cy="353600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Text Box 5"/>
          <p:cNvSpPr txBox="1">
            <a:spLocks noChangeArrowheads="1"/>
          </p:cNvSpPr>
          <p:nvPr/>
        </p:nvSpPr>
        <p:spPr bwMode="auto">
          <a:xfrm>
            <a:off x="28136" y="1751551"/>
            <a:ext cx="5638800" cy="466281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200" dirty="0"/>
              <a:t>Rename basin model elements after the delineation process is complete</a:t>
            </a:r>
          </a:p>
          <a:p>
            <a:pPr marL="342900" indent="-342900">
              <a:spcBef>
                <a:spcPct val="50000"/>
              </a:spcBef>
              <a:buFont typeface="Arial" panose="020B0604020202020204" pitchFamily="34" charset="0"/>
              <a:buChar char="•"/>
            </a:pPr>
            <a:r>
              <a:rPr lang="en-US" sz="2200" dirty="0"/>
              <a:t>Right click on an element name in the Watershed Explorer and choose the </a:t>
            </a:r>
            <a:r>
              <a:rPr lang="en-US" sz="2200" b="1" dirty="0"/>
              <a:t>Rename…</a:t>
            </a:r>
            <a:r>
              <a:rPr lang="en-US" sz="2200" dirty="0"/>
              <a:t> option</a:t>
            </a:r>
          </a:p>
          <a:p>
            <a:pPr marL="342900" indent="-342900">
              <a:spcBef>
                <a:spcPct val="50000"/>
              </a:spcBef>
              <a:buFont typeface="Arial" panose="020B0604020202020204" pitchFamily="34" charset="0"/>
              <a:buChar char="•"/>
            </a:pPr>
            <a:r>
              <a:rPr lang="en-US" sz="2200" dirty="0"/>
              <a:t>Use descriptive names for elements;  GIS actions can still be applied after elements are renamed</a:t>
            </a:r>
          </a:p>
          <a:p>
            <a:pPr marL="342900" indent="-342900">
              <a:spcBef>
                <a:spcPct val="50000"/>
              </a:spcBef>
              <a:buFont typeface="Arial" panose="020B0604020202020204" pitchFamily="34" charset="0"/>
              <a:buChar char="•"/>
            </a:pPr>
            <a:r>
              <a:rPr lang="en-US" sz="2200" dirty="0"/>
              <a:t>A global rename option is available by right clicking on the basin model name in the Watershed Explorer and choosing Rename Basin Elements</a:t>
            </a:r>
          </a:p>
        </p:txBody>
      </p:sp>
    </p:spTree>
    <p:extLst>
      <p:ext uri="{BB962C8B-B14F-4D97-AF65-F5344CB8AC3E}">
        <p14:creationId xmlns:p14="http://schemas.microsoft.com/office/powerpoint/2010/main" val="17109248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Renaming Basin Model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63</a:t>
            </a:fld>
            <a:endParaRPr lang="en-US"/>
          </a:p>
        </p:txBody>
      </p:sp>
      <p:sp>
        <p:nvSpPr>
          <p:cNvPr id="6" name="Text Box 5"/>
          <p:cNvSpPr txBox="1">
            <a:spLocks noChangeArrowheads="1"/>
          </p:cNvSpPr>
          <p:nvPr/>
        </p:nvSpPr>
        <p:spPr bwMode="auto">
          <a:xfrm>
            <a:off x="381000" y="2204416"/>
            <a:ext cx="4191000" cy="4154984"/>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Descriptive names will aid others in applying the model</a:t>
            </a:r>
          </a:p>
          <a:p>
            <a:pPr marL="342900" indent="-342900">
              <a:spcBef>
                <a:spcPct val="50000"/>
              </a:spcBef>
              <a:buFont typeface="Arial" panose="020B0604020202020204" pitchFamily="34" charset="0"/>
              <a:buChar char="•"/>
            </a:pPr>
            <a:r>
              <a:rPr lang="en-US" sz="2400" dirty="0"/>
              <a:t>Use stream names, gage names, town names and other descriptions that are familiar</a:t>
            </a:r>
          </a:p>
          <a:p>
            <a:pPr marL="342900" indent="-342900">
              <a:spcBef>
                <a:spcPct val="50000"/>
              </a:spcBef>
              <a:buFont typeface="Arial" panose="020B0604020202020204" pitchFamily="34" charset="0"/>
              <a:buChar char="•"/>
            </a:pPr>
            <a:r>
              <a:rPr lang="en-US" sz="2400" dirty="0"/>
              <a:t>For larger models, incorporate a numbering system – Mahoning Creek S10</a:t>
            </a:r>
          </a:p>
        </p:txBody>
      </p:sp>
      <p:pic>
        <p:nvPicPr>
          <p:cNvPr id="2" name="Picture 1">
            <a:extLst>
              <a:ext uri="{FF2B5EF4-FFF2-40B4-BE49-F238E27FC236}">
                <a16:creationId xmlns:a16="http://schemas.microsoft.com/office/drawing/2014/main" id="{8345693B-77A7-4CA9-AF47-52C40F7F87AF}"/>
              </a:ext>
            </a:extLst>
          </p:cNvPr>
          <p:cNvPicPr>
            <a:picLocks noChangeAspect="1"/>
          </p:cNvPicPr>
          <p:nvPr/>
        </p:nvPicPr>
        <p:blipFill>
          <a:blip r:embed="rId3"/>
          <a:stretch>
            <a:fillRect/>
          </a:stretch>
        </p:blipFill>
        <p:spPr>
          <a:xfrm>
            <a:off x="5544155" y="2154438"/>
            <a:ext cx="2423419" cy="2030431"/>
          </a:xfrm>
          <a:prstGeom prst="rect">
            <a:avLst/>
          </a:prstGeom>
          <a:ln>
            <a:solidFill>
              <a:srgbClr val="000000"/>
            </a:solidFill>
          </a:ln>
        </p:spPr>
      </p:pic>
      <p:pic>
        <p:nvPicPr>
          <p:cNvPr id="3" name="Picture 2">
            <a:extLst>
              <a:ext uri="{FF2B5EF4-FFF2-40B4-BE49-F238E27FC236}">
                <a16:creationId xmlns:a16="http://schemas.microsoft.com/office/drawing/2014/main" id="{E8D4F1CA-CF9B-4DF9-AC83-7914CBA3597A}"/>
              </a:ext>
            </a:extLst>
          </p:cNvPr>
          <p:cNvPicPr>
            <a:picLocks noChangeAspect="1"/>
          </p:cNvPicPr>
          <p:nvPr/>
        </p:nvPicPr>
        <p:blipFill>
          <a:blip r:embed="rId4"/>
          <a:stretch>
            <a:fillRect/>
          </a:stretch>
        </p:blipFill>
        <p:spPr>
          <a:xfrm>
            <a:off x="5029200" y="4281908"/>
            <a:ext cx="3453331" cy="2030431"/>
          </a:xfrm>
          <a:prstGeom prst="rect">
            <a:avLst/>
          </a:prstGeom>
          <a:noFill/>
          <a:ln>
            <a:solidFill>
              <a:srgbClr val="000000"/>
            </a:solidFill>
          </a:ln>
        </p:spPr>
      </p:pic>
    </p:spTree>
    <p:extLst>
      <p:ext uri="{BB962C8B-B14F-4D97-AF65-F5344CB8AC3E}">
        <p14:creationId xmlns:p14="http://schemas.microsoft.com/office/powerpoint/2010/main" val="40758260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Hydrologic Element Connectivity</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64</a:t>
            </a:fld>
            <a:endParaRPr lang="en-US"/>
          </a:p>
        </p:txBody>
      </p:sp>
      <p:sp>
        <p:nvSpPr>
          <p:cNvPr id="6" name="Text Box 5"/>
          <p:cNvSpPr txBox="1">
            <a:spLocks noChangeArrowheads="1"/>
          </p:cNvSpPr>
          <p:nvPr/>
        </p:nvSpPr>
        <p:spPr bwMode="auto">
          <a:xfrm>
            <a:off x="0" y="2057400"/>
            <a:ext cx="34290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Quickly check element connectivity</a:t>
            </a:r>
          </a:p>
          <a:p>
            <a:pPr marL="342900" indent="-342900">
              <a:spcBef>
                <a:spcPct val="50000"/>
              </a:spcBef>
              <a:buFont typeface="Arial" panose="020B0604020202020204" pitchFamily="34" charset="0"/>
              <a:buChar char="•"/>
            </a:pPr>
            <a:r>
              <a:rPr lang="en-US" sz="2400" dirty="0"/>
              <a:t>Resort elements hydrologically from the Watershed Explorer</a:t>
            </a:r>
          </a:p>
          <a:p>
            <a:pPr marL="342900" indent="-342900">
              <a:spcBef>
                <a:spcPct val="50000"/>
              </a:spcBef>
              <a:buFont typeface="Arial" panose="020B0604020202020204" pitchFamily="34" charset="0"/>
              <a:buChar char="•"/>
            </a:pPr>
            <a:r>
              <a:rPr lang="en-US" sz="2400" dirty="0"/>
              <a:t>Select elements from upstream to downstream to verify connectivity</a:t>
            </a:r>
          </a:p>
        </p:txBody>
      </p:sp>
      <p:pic>
        <p:nvPicPr>
          <p:cNvPr id="3" name="Picture 2">
            <a:extLst>
              <a:ext uri="{FF2B5EF4-FFF2-40B4-BE49-F238E27FC236}">
                <a16:creationId xmlns:a16="http://schemas.microsoft.com/office/drawing/2014/main" id="{203C8567-0EE5-4207-BD95-125D1F02C05F}"/>
              </a:ext>
            </a:extLst>
          </p:cNvPr>
          <p:cNvPicPr>
            <a:picLocks noChangeAspect="1"/>
          </p:cNvPicPr>
          <p:nvPr/>
        </p:nvPicPr>
        <p:blipFill>
          <a:blip r:embed="rId3"/>
          <a:stretch>
            <a:fillRect/>
          </a:stretch>
        </p:blipFill>
        <p:spPr>
          <a:xfrm>
            <a:off x="3374279" y="2634768"/>
            <a:ext cx="5740846" cy="3308832"/>
          </a:xfrm>
          <a:prstGeom prst="rect">
            <a:avLst/>
          </a:prstGeom>
          <a:ln>
            <a:solidFill>
              <a:srgbClr val="000000"/>
            </a:solidFill>
          </a:ln>
        </p:spPr>
      </p:pic>
      <p:pic>
        <p:nvPicPr>
          <p:cNvPr id="2" name="Picture 1">
            <a:extLst>
              <a:ext uri="{FF2B5EF4-FFF2-40B4-BE49-F238E27FC236}">
                <a16:creationId xmlns:a16="http://schemas.microsoft.com/office/drawing/2014/main" id="{F9B71503-B3FA-4A4B-8D20-F5B003857853}"/>
              </a:ext>
            </a:extLst>
          </p:cNvPr>
          <p:cNvPicPr>
            <a:picLocks noChangeAspect="1"/>
          </p:cNvPicPr>
          <p:nvPr/>
        </p:nvPicPr>
        <p:blipFill>
          <a:blip r:embed="rId4"/>
          <a:stretch>
            <a:fillRect/>
          </a:stretch>
        </p:blipFill>
        <p:spPr>
          <a:xfrm>
            <a:off x="3319081" y="2205902"/>
            <a:ext cx="2899954" cy="1524000"/>
          </a:xfrm>
          <a:prstGeom prst="rect">
            <a:avLst/>
          </a:prstGeom>
          <a:ln>
            <a:solidFill>
              <a:srgbClr val="000000"/>
            </a:solidFill>
          </a:ln>
        </p:spPr>
      </p:pic>
      <p:sp>
        <p:nvSpPr>
          <p:cNvPr id="8" name="Rectangle 7">
            <a:extLst>
              <a:ext uri="{FF2B5EF4-FFF2-40B4-BE49-F238E27FC236}">
                <a16:creationId xmlns:a16="http://schemas.microsoft.com/office/drawing/2014/main" id="{AE005D4A-E006-44EB-AADD-94D478EB5A8D}"/>
              </a:ext>
            </a:extLst>
          </p:cNvPr>
          <p:cNvSpPr/>
          <p:nvPr/>
        </p:nvSpPr>
        <p:spPr>
          <a:xfrm>
            <a:off x="4465969" y="3501302"/>
            <a:ext cx="1753066"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856755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Check Drainage Area</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65</a:t>
            </a:fld>
            <a:endParaRPr lang="en-US"/>
          </a:p>
        </p:txBody>
      </p:sp>
      <p:sp>
        <p:nvSpPr>
          <p:cNvPr id="6" name="Text Box 5"/>
          <p:cNvSpPr txBox="1">
            <a:spLocks noChangeArrowheads="1"/>
          </p:cNvSpPr>
          <p:nvPr/>
        </p:nvSpPr>
        <p:spPr bwMode="auto">
          <a:xfrm>
            <a:off x="457199" y="2044005"/>
            <a:ext cx="4343401" cy="138499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Verify subbasin area matches published information</a:t>
            </a:r>
          </a:p>
          <a:p>
            <a:pPr marL="342900" indent="-342900">
              <a:spcBef>
                <a:spcPct val="50000"/>
              </a:spcBef>
              <a:buFont typeface="Arial" panose="020B0604020202020204" pitchFamily="34" charset="0"/>
              <a:buChar char="•"/>
            </a:pPr>
            <a:r>
              <a:rPr lang="en-US" sz="2400" dirty="0"/>
              <a:t>Use the global editor </a:t>
            </a:r>
          </a:p>
        </p:txBody>
      </p:sp>
      <p:pic>
        <p:nvPicPr>
          <p:cNvPr id="4" name="Picture 3">
            <a:extLst>
              <a:ext uri="{FF2B5EF4-FFF2-40B4-BE49-F238E27FC236}">
                <a16:creationId xmlns:a16="http://schemas.microsoft.com/office/drawing/2014/main" id="{C6CFA9A4-FD8E-4FFE-88F3-532B600FCDB5}"/>
              </a:ext>
            </a:extLst>
          </p:cNvPr>
          <p:cNvPicPr>
            <a:picLocks noChangeAspect="1"/>
          </p:cNvPicPr>
          <p:nvPr/>
        </p:nvPicPr>
        <p:blipFill>
          <a:blip r:embed="rId3"/>
          <a:stretch>
            <a:fillRect/>
          </a:stretch>
        </p:blipFill>
        <p:spPr>
          <a:xfrm>
            <a:off x="4786656" y="1905000"/>
            <a:ext cx="3900144" cy="2316208"/>
          </a:xfrm>
          <a:prstGeom prst="rect">
            <a:avLst/>
          </a:prstGeom>
        </p:spPr>
      </p:pic>
      <p:pic>
        <p:nvPicPr>
          <p:cNvPr id="5" name="Picture 4">
            <a:extLst>
              <a:ext uri="{FF2B5EF4-FFF2-40B4-BE49-F238E27FC236}">
                <a16:creationId xmlns:a16="http://schemas.microsoft.com/office/drawing/2014/main" id="{90E7C369-E9D0-4DB5-9E4C-FFE25C1FF576}"/>
              </a:ext>
            </a:extLst>
          </p:cNvPr>
          <p:cNvPicPr>
            <a:picLocks noChangeAspect="1"/>
          </p:cNvPicPr>
          <p:nvPr/>
        </p:nvPicPr>
        <p:blipFill>
          <a:blip r:embed="rId4"/>
          <a:stretch>
            <a:fillRect/>
          </a:stretch>
        </p:blipFill>
        <p:spPr>
          <a:xfrm>
            <a:off x="457200" y="3489095"/>
            <a:ext cx="8229600" cy="2975644"/>
          </a:xfrm>
          <a:prstGeom prst="rect">
            <a:avLst/>
          </a:prstGeom>
          <a:ln>
            <a:solidFill>
              <a:srgbClr val="000000"/>
            </a:solidFill>
          </a:ln>
        </p:spPr>
      </p:pic>
      <p:sp>
        <p:nvSpPr>
          <p:cNvPr id="8" name="Rectangle 7">
            <a:extLst>
              <a:ext uri="{FF2B5EF4-FFF2-40B4-BE49-F238E27FC236}">
                <a16:creationId xmlns:a16="http://schemas.microsoft.com/office/drawing/2014/main" id="{D5DB7433-566E-4AB7-BA20-8EC0D9CBE126}"/>
              </a:ext>
            </a:extLst>
          </p:cNvPr>
          <p:cNvSpPr/>
          <p:nvPr/>
        </p:nvSpPr>
        <p:spPr>
          <a:xfrm>
            <a:off x="914400" y="5710606"/>
            <a:ext cx="1828800" cy="1226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890838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b="1" dirty="0">
                <a:solidFill>
                  <a:srgbClr val="FFC000"/>
                </a:solidFill>
              </a:rPr>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66</a:t>
            </a:fld>
            <a:endParaRPr lang="en-US"/>
          </a:p>
        </p:txBody>
      </p:sp>
    </p:spTree>
    <p:extLst>
      <p:ext uri="{BB962C8B-B14F-4D97-AF65-F5344CB8AC3E}">
        <p14:creationId xmlns:p14="http://schemas.microsoft.com/office/powerpoint/2010/main" val="155912342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67</a:t>
            </a:fld>
            <a:endParaRPr lang="en-US"/>
          </a:p>
        </p:txBody>
      </p:sp>
      <p:sp>
        <p:nvSpPr>
          <p:cNvPr id="8" name="Text Box 5"/>
          <p:cNvSpPr txBox="1">
            <a:spLocks noChangeArrowheads="1"/>
          </p:cNvSpPr>
          <p:nvPr/>
        </p:nvSpPr>
        <p:spPr bwMode="auto">
          <a:xfrm>
            <a:off x="161736" y="2090666"/>
            <a:ext cx="4315264" cy="424731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Discretization method divides subbasin elements into smaller units</a:t>
            </a:r>
          </a:p>
          <a:p>
            <a:pPr marL="342900" indent="-342900">
              <a:spcBef>
                <a:spcPct val="50000"/>
              </a:spcBef>
              <a:buFont typeface="Arial" panose="020B0604020202020204" pitchFamily="34" charset="0"/>
              <a:buChar char="•"/>
            </a:pPr>
            <a:r>
              <a:rPr lang="en-US" sz="2000" dirty="0"/>
              <a:t>The “None” method implies basin average modeling</a:t>
            </a:r>
          </a:p>
          <a:p>
            <a:pPr marL="342900" indent="-342900">
              <a:spcBef>
                <a:spcPct val="50000"/>
              </a:spcBef>
              <a:buFont typeface="Arial" panose="020B0604020202020204" pitchFamily="34" charset="0"/>
              <a:buChar char="•"/>
            </a:pPr>
            <a:r>
              <a:rPr lang="en-US" sz="2000" b="1" dirty="0"/>
              <a:t>Gridded</a:t>
            </a:r>
            <a:r>
              <a:rPr lang="en-US" sz="2000" dirty="0"/>
              <a:t> meteorologic and subbasin methods required either the </a:t>
            </a:r>
            <a:r>
              <a:rPr lang="en-US" sz="2000" b="1" dirty="0"/>
              <a:t>Structured</a:t>
            </a:r>
            <a:r>
              <a:rPr lang="en-US" sz="2000" dirty="0"/>
              <a:t> or </a:t>
            </a:r>
            <a:r>
              <a:rPr lang="en-US" sz="2000" b="1" dirty="0"/>
              <a:t>Unstructured</a:t>
            </a:r>
            <a:r>
              <a:rPr lang="en-US" sz="2000" dirty="0"/>
              <a:t> methods</a:t>
            </a:r>
          </a:p>
          <a:p>
            <a:pPr marL="342900" indent="-342900">
              <a:spcBef>
                <a:spcPct val="50000"/>
              </a:spcBef>
              <a:buFont typeface="Arial" panose="020B0604020202020204" pitchFamily="34" charset="0"/>
              <a:buChar char="•"/>
            </a:pPr>
            <a:r>
              <a:rPr lang="en-US" sz="2000" dirty="0"/>
              <a:t>The File-Specified method is required to link to the older *.Mod file format or to link to the new structured and unstructured files</a:t>
            </a:r>
          </a:p>
        </p:txBody>
      </p:sp>
      <p:pic>
        <p:nvPicPr>
          <p:cNvPr id="2" name="Picture 1">
            <a:extLst>
              <a:ext uri="{FF2B5EF4-FFF2-40B4-BE49-F238E27FC236}">
                <a16:creationId xmlns:a16="http://schemas.microsoft.com/office/drawing/2014/main" id="{2B87F8D7-F87B-4130-837F-5B5A39E89E69}"/>
              </a:ext>
            </a:extLst>
          </p:cNvPr>
          <p:cNvPicPr>
            <a:picLocks noChangeAspect="1"/>
          </p:cNvPicPr>
          <p:nvPr/>
        </p:nvPicPr>
        <p:blipFill>
          <a:blip r:embed="rId3"/>
          <a:stretch>
            <a:fillRect/>
          </a:stretch>
        </p:blipFill>
        <p:spPr>
          <a:xfrm>
            <a:off x="4677175" y="2141388"/>
            <a:ext cx="4000000" cy="3838095"/>
          </a:xfrm>
          <a:prstGeom prst="rect">
            <a:avLst/>
          </a:prstGeom>
          <a:ln>
            <a:solidFill>
              <a:schemeClr val="tx1"/>
            </a:solid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68</a:t>
            </a:fld>
            <a:endParaRPr lang="en-US"/>
          </a:p>
        </p:txBody>
      </p:sp>
      <p:sp>
        <p:nvSpPr>
          <p:cNvPr id="8" name="Text Box 5"/>
          <p:cNvSpPr txBox="1">
            <a:spLocks noChangeArrowheads="1"/>
          </p:cNvSpPr>
          <p:nvPr/>
        </p:nvSpPr>
        <p:spPr bwMode="auto">
          <a:xfrm>
            <a:off x="161736" y="2090666"/>
            <a:ext cx="4315264" cy="255454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a:t>
            </a:r>
            <a:r>
              <a:rPr lang="en-US" sz="2000" b="1" dirty="0"/>
              <a:t>Structured</a:t>
            </a:r>
            <a:r>
              <a:rPr lang="en-US" sz="2000" dirty="0"/>
              <a:t> discretization method is used to generate a SHG or UTM grid </a:t>
            </a:r>
          </a:p>
          <a:p>
            <a:pPr marL="342900" indent="-342900">
              <a:spcBef>
                <a:spcPct val="50000"/>
              </a:spcBef>
              <a:buFont typeface="Arial" panose="020B0604020202020204" pitchFamily="34" charset="0"/>
              <a:buChar char="•"/>
            </a:pPr>
            <a:r>
              <a:rPr lang="en-US" sz="2000" dirty="0"/>
              <a:t>The </a:t>
            </a:r>
            <a:r>
              <a:rPr lang="en-US" sz="2000" b="1" dirty="0"/>
              <a:t>Unstructured</a:t>
            </a:r>
            <a:r>
              <a:rPr lang="en-US" sz="2000" dirty="0"/>
              <a:t> discretization method is used when importing a 2D mesh from HEC-RAS</a:t>
            </a:r>
          </a:p>
          <a:p>
            <a:pPr>
              <a:spcBef>
                <a:spcPct val="50000"/>
              </a:spcBef>
            </a:pPr>
            <a:endParaRPr lang="en-US" sz="2000" dirty="0"/>
          </a:p>
        </p:txBody>
      </p:sp>
      <p:pic>
        <p:nvPicPr>
          <p:cNvPr id="2" name="Picture 1">
            <a:extLst>
              <a:ext uri="{FF2B5EF4-FFF2-40B4-BE49-F238E27FC236}">
                <a16:creationId xmlns:a16="http://schemas.microsoft.com/office/drawing/2014/main" id="{2B87F8D7-F87B-4130-837F-5B5A39E89E69}"/>
              </a:ext>
            </a:extLst>
          </p:cNvPr>
          <p:cNvPicPr>
            <a:picLocks noChangeAspect="1"/>
          </p:cNvPicPr>
          <p:nvPr/>
        </p:nvPicPr>
        <p:blipFill>
          <a:blip r:embed="rId3"/>
          <a:stretch>
            <a:fillRect/>
          </a:stretch>
        </p:blipFill>
        <p:spPr>
          <a:xfrm>
            <a:off x="4677175" y="2141388"/>
            <a:ext cx="4000000" cy="3838095"/>
          </a:xfrm>
          <a:prstGeom prst="rect">
            <a:avLst/>
          </a:prstGeom>
          <a:ln>
            <a:solidFill>
              <a:schemeClr val="tx1"/>
            </a:solidFill>
          </a:ln>
        </p:spPr>
      </p:pic>
    </p:spTree>
    <p:extLst>
      <p:ext uri="{BB962C8B-B14F-4D97-AF65-F5344CB8AC3E}">
        <p14:creationId xmlns:p14="http://schemas.microsoft.com/office/powerpoint/2010/main" val="27391708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69</a:t>
            </a:fld>
            <a:endParaRPr lang="en-US"/>
          </a:p>
        </p:txBody>
      </p:sp>
      <p:sp>
        <p:nvSpPr>
          <p:cNvPr id="8" name="Text Box 5"/>
          <p:cNvSpPr txBox="1">
            <a:spLocks noChangeArrowheads="1"/>
          </p:cNvSpPr>
          <p:nvPr/>
        </p:nvSpPr>
        <p:spPr bwMode="auto">
          <a:xfrm>
            <a:off x="209581" y="2014896"/>
            <a:ext cx="4200000" cy="4431983"/>
          </a:xfrm>
          <a:prstGeom prst="rect">
            <a:avLst/>
          </a:prstGeom>
          <a:noFill/>
          <a:ln w="9525">
            <a:noFill/>
            <a:miter lim="800000"/>
            <a:headEnd/>
            <a:tailEnd/>
          </a:ln>
        </p:spPr>
        <p:txBody>
          <a:bodyPr wrap="square">
            <a:spAutoFit/>
          </a:bodyPr>
          <a:lstStyle/>
          <a:p>
            <a:pPr>
              <a:spcBef>
                <a:spcPct val="50000"/>
              </a:spcBef>
            </a:pPr>
            <a:r>
              <a:rPr lang="en-US" sz="2400" dirty="0"/>
              <a:t>Structured Discretization</a:t>
            </a:r>
          </a:p>
          <a:p>
            <a:pPr marL="342900" indent="-342900">
              <a:spcBef>
                <a:spcPct val="50000"/>
              </a:spcBef>
              <a:buFont typeface="Arial" panose="020B0604020202020204" pitchFamily="34" charset="0"/>
              <a:buChar char="•"/>
            </a:pPr>
            <a:r>
              <a:rPr lang="en-US" sz="2000" dirty="0"/>
              <a:t>Choose the </a:t>
            </a:r>
            <a:r>
              <a:rPr lang="en-US" sz="2000" b="1" dirty="0"/>
              <a:t>Projection</a:t>
            </a:r>
            <a:r>
              <a:rPr lang="en-US" sz="2000" dirty="0"/>
              <a:t>, SHG or UTM</a:t>
            </a:r>
          </a:p>
          <a:p>
            <a:pPr marL="342900" indent="-342900">
              <a:spcBef>
                <a:spcPct val="50000"/>
              </a:spcBef>
              <a:buFont typeface="Arial" panose="020B0604020202020204" pitchFamily="34" charset="0"/>
              <a:buChar char="•"/>
            </a:pPr>
            <a:r>
              <a:rPr lang="en-US" sz="2000" dirty="0"/>
              <a:t>Choose the </a:t>
            </a:r>
            <a:r>
              <a:rPr lang="en-US" sz="2000" b="1" dirty="0"/>
              <a:t>Cell size </a:t>
            </a:r>
            <a:r>
              <a:rPr lang="en-US" sz="2000" dirty="0"/>
              <a:t>(</a:t>
            </a:r>
            <a:r>
              <a:rPr lang="en-US" dirty="0"/>
              <a:t>50, 100, 200, 500, 1000, 2000, 5000, or 10000)</a:t>
            </a:r>
          </a:p>
          <a:p>
            <a:pPr marL="342900" indent="-342900">
              <a:spcBef>
                <a:spcPct val="50000"/>
              </a:spcBef>
              <a:buFont typeface="Arial" panose="020B0604020202020204" pitchFamily="34" charset="0"/>
              <a:buChar char="•"/>
            </a:pPr>
            <a:r>
              <a:rPr lang="en-US" sz="2000" dirty="0"/>
              <a:t>The program will Compute the structured grid, cell area, and travel length</a:t>
            </a:r>
          </a:p>
          <a:p>
            <a:pPr marL="342900" indent="-342900">
              <a:spcBef>
                <a:spcPct val="50000"/>
              </a:spcBef>
              <a:buFont typeface="Arial" panose="020B0604020202020204" pitchFamily="34" charset="0"/>
              <a:buChar char="•"/>
            </a:pPr>
            <a:r>
              <a:rPr lang="en-US" sz="2000" dirty="0"/>
              <a:t>Travel length is computed as the average value per grid cell using the flow direction grid and computed flow paths</a:t>
            </a:r>
          </a:p>
        </p:txBody>
      </p:sp>
      <p:pic>
        <p:nvPicPr>
          <p:cNvPr id="4" name="Picture 3">
            <a:extLst>
              <a:ext uri="{FF2B5EF4-FFF2-40B4-BE49-F238E27FC236}">
                <a16:creationId xmlns:a16="http://schemas.microsoft.com/office/drawing/2014/main" id="{59237894-2671-4BC7-BB20-9CD778DFA096}"/>
              </a:ext>
            </a:extLst>
          </p:cNvPr>
          <p:cNvPicPr>
            <a:picLocks noChangeAspect="1"/>
          </p:cNvPicPr>
          <p:nvPr/>
        </p:nvPicPr>
        <p:blipFill>
          <a:blip r:embed="rId3"/>
          <a:stretch>
            <a:fillRect/>
          </a:stretch>
        </p:blipFill>
        <p:spPr>
          <a:xfrm>
            <a:off x="4950756" y="2609206"/>
            <a:ext cx="3704762" cy="4038095"/>
          </a:xfrm>
          <a:prstGeom prst="rect">
            <a:avLst/>
          </a:prstGeom>
          <a:ln>
            <a:solidFill>
              <a:schemeClr val="tx1"/>
            </a:solidFill>
          </a:ln>
        </p:spPr>
      </p:pic>
      <p:pic>
        <p:nvPicPr>
          <p:cNvPr id="3" name="Picture 2">
            <a:extLst>
              <a:ext uri="{FF2B5EF4-FFF2-40B4-BE49-F238E27FC236}">
                <a16:creationId xmlns:a16="http://schemas.microsoft.com/office/drawing/2014/main" id="{27FECD9C-5885-40CA-8337-A2310159D823}"/>
              </a:ext>
            </a:extLst>
          </p:cNvPr>
          <p:cNvPicPr>
            <a:picLocks noChangeAspect="1"/>
          </p:cNvPicPr>
          <p:nvPr/>
        </p:nvPicPr>
        <p:blipFill>
          <a:blip r:embed="rId4"/>
          <a:stretch>
            <a:fillRect/>
          </a:stretch>
        </p:blipFill>
        <p:spPr>
          <a:xfrm>
            <a:off x="4161962" y="1838524"/>
            <a:ext cx="4200000" cy="1590476"/>
          </a:xfrm>
          <a:prstGeom prst="rect">
            <a:avLst/>
          </a:prstGeom>
          <a:ln>
            <a:solidFill>
              <a:schemeClr val="tx1"/>
            </a:solidFill>
          </a:ln>
        </p:spPr>
      </p:pic>
    </p:spTree>
    <p:extLst>
      <p:ext uri="{BB962C8B-B14F-4D97-AF65-F5344CB8AC3E}">
        <p14:creationId xmlns:p14="http://schemas.microsoft.com/office/powerpoint/2010/main" val="4056690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968460" y="510061"/>
            <a:ext cx="8175540" cy="1002153"/>
          </a:xfrm>
        </p:spPr>
        <p:txBody>
          <a:bodyPr>
            <a:normAutofit fontScale="90000"/>
          </a:bodyPr>
          <a:lstStyle/>
          <a:p>
            <a:pPr eaLnBrk="1" hangingPunct="1"/>
            <a:r>
              <a:rPr lang="en-US" sz="4000" dirty="0"/>
              <a:t>Results from Georeferencing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7</a:t>
            </a:fld>
            <a:endParaRPr lang="en-US"/>
          </a:p>
        </p:txBody>
      </p:sp>
      <p:pic>
        <p:nvPicPr>
          <p:cNvPr id="3" name="Picture 2">
            <a:extLst>
              <a:ext uri="{FF2B5EF4-FFF2-40B4-BE49-F238E27FC236}">
                <a16:creationId xmlns:a16="http://schemas.microsoft.com/office/drawing/2014/main" id="{C5D9EDE9-7FF5-4EDB-A1CB-8BAA734AE903}"/>
              </a:ext>
            </a:extLst>
          </p:cNvPr>
          <p:cNvPicPr>
            <a:picLocks noChangeAspect="1"/>
          </p:cNvPicPr>
          <p:nvPr/>
        </p:nvPicPr>
        <p:blipFill rotWithShape="1">
          <a:blip r:embed="rId3"/>
          <a:srcRect l="23314" r="10852"/>
          <a:stretch/>
        </p:blipFill>
        <p:spPr>
          <a:xfrm>
            <a:off x="3848092" y="2115678"/>
            <a:ext cx="5235669" cy="3599322"/>
          </a:xfrm>
          <a:prstGeom prst="rect">
            <a:avLst/>
          </a:prstGeom>
          <a:ln>
            <a:solidFill>
              <a:schemeClr val="tx1"/>
            </a:solidFill>
          </a:ln>
        </p:spPr>
      </p:pic>
      <p:sp>
        <p:nvSpPr>
          <p:cNvPr id="6" name="Text Box 5">
            <a:extLst>
              <a:ext uri="{FF2B5EF4-FFF2-40B4-BE49-F238E27FC236}">
                <a16:creationId xmlns:a16="http://schemas.microsoft.com/office/drawing/2014/main" id="{D647985C-7771-47E8-9FFF-6FCDE8A8617B}"/>
              </a:ext>
            </a:extLst>
          </p:cNvPr>
          <p:cNvSpPr txBox="1">
            <a:spLocks noChangeArrowheads="1"/>
          </p:cNvSpPr>
          <p:nvPr/>
        </p:nvSpPr>
        <p:spPr bwMode="auto">
          <a:xfrm>
            <a:off x="174540" y="2061210"/>
            <a:ext cx="333066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All elements are georeferenced</a:t>
            </a:r>
          </a:p>
          <a:p>
            <a:pPr marL="800100" lvl="1" indent="-342900">
              <a:spcBef>
                <a:spcPct val="50000"/>
              </a:spcBef>
              <a:buFont typeface="Arial" panose="020B0604020202020204" pitchFamily="34" charset="0"/>
              <a:buChar char="•"/>
            </a:pPr>
            <a:r>
              <a:rPr lang="en-US" sz="2000" dirty="0"/>
              <a:t>Subbasins = Polygons</a:t>
            </a:r>
          </a:p>
          <a:p>
            <a:pPr marL="800100" lvl="1" indent="-342900">
              <a:spcBef>
                <a:spcPct val="50000"/>
              </a:spcBef>
              <a:buFont typeface="Arial" panose="020B0604020202020204" pitchFamily="34" charset="0"/>
              <a:buChar char="•"/>
            </a:pPr>
            <a:r>
              <a:rPr lang="en-US" sz="2000" dirty="0"/>
              <a:t>Reaches = Polylines</a:t>
            </a:r>
          </a:p>
          <a:p>
            <a:pPr marL="342900" indent="-342900">
              <a:spcBef>
                <a:spcPct val="50000"/>
              </a:spcBef>
              <a:buFont typeface="Arial" panose="020B0604020202020204" pitchFamily="34" charset="0"/>
              <a:buChar char="•"/>
            </a:pPr>
            <a:r>
              <a:rPr lang="en-US" sz="2000" dirty="0"/>
              <a:t>Mouse coordinates reflect the location withing the basin models geographic projection</a:t>
            </a:r>
          </a:p>
          <a:p>
            <a:pPr marL="342900" indent="-342900">
              <a:spcBef>
                <a:spcPct val="50000"/>
              </a:spcBef>
              <a:buFont typeface="Arial" panose="020B0604020202020204" pitchFamily="34" charset="0"/>
              <a:buChar char="•"/>
            </a:pPr>
            <a:r>
              <a:rPr lang="en-US" sz="2000" b="1" dirty="0"/>
              <a:t>Element linkages are maintained</a:t>
            </a:r>
          </a:p>
        </p:txBody>
      </p:sp>
    </p:spTree>
    <p:extLst>
      <p:ext uri="{BB962C8B-B14F-4D97-AF65-F5344CB8AC3E}">
        <p14:creationId xmlns:p14="http://schemas.microsoft.com/office/powerpoint/2010/main" val="178666211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70</a:t>
            </a:fld>
            <a:endParaRPr lang="en-US"/>
          </a:p>
        </p:txBody>
      </p:sp>
      <p:sp>
        <p:nvSpPr>
          <p:cNvPr id="8" name="Text Box 5"/>
          <p:cNvSpPr txBox="1">
            <a:spLocks noChangeArrowheads="1"/>
          </p:cNvSpPr>
          <p:nvPr/>
        </p:nvSpPr>
        <p:spPr bwMode="auto">
          <a:xfrm>
            <a:off x="152400" y="2514600"/>
            <a:ext cx="3810000" cy="240065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discretization method can vary between subbasins in a basin model</a:t>
            </a:r>
          </a:p>
          <a:p>
            <a:pPr marL="342900" indent="-342900">
              <a:spcBef>
                <a:spcPct val="50000"/>
              </a:spcBef>
              <a:buFont typeface="Arial" panose="020B0604020202020204" pitchFamily="34" charset="0"/>
              <a:buChar char="•"/>
            </a:pPr>
            <a:r>
              <a:rPr lang="en-US" sz="2000" dirty="0"/>
              <a:t>HEC-HMS can display the discretization, turn on the Discretization layer from the </a:t>
            </a:r>
            <a:r>
              <a:rPr lang="en-US" sz="2000" b="1" dirty="0"/>
              <a:t>Map Layers </a:t>
            </a:r>
            <a:r>
              <a:rPr lang="en-US" sz="2000" dirty="0"/>
              <a:t>editor</a:t>
            </a:r>
          </a:p>
        </p:txBody>
      </p:sp>
      <p:pic>
        <p:nvPicPr>
          <p:cNvPr id="3" name="Picture 2">
            <a:extLst>
              <a:ext uri="{FF2B5EF4-FFF2-40B4-BE49-F238E27FC236}">
                <a16:creationId xmlns:a16="http://schemas.microsoft.com/office/drawing/2014/main" id="{E9C98A17-CF07-4619-AFB0-8504E2CBA670}"/>
              </a:ext>
            </a:extLst>
          </p:cNvPr>
          <p:cNvPicPr>
            <a:picLocks noChangeAspect="1"/>
          </p:cNvPicPr>
          <p:nvPr/>
        </p:nvPicPr>
        <p:blipFill>
          <a:blip r:embed="rId3"/>
          <a:stretch>
            <a:fillRect/>
          </a:stretch>
        </p:blipFill>
        <p:spPr>
          <a:xfrm>
            <a:off x="3886200" y="2362200"/>
            <a:ext cx="5009506" cy="3448928"/>
          </a:xfrm>
          <a:prstGeom prst="rect">
            <a:avLst/>
          </a:prstGeom>
          <a:ln>
            <a:solidFill>
              <a:schemeClr val="tx1"/>
            </a:solidFill>
          </a:ln>
        </p:spPr>
      </p:pic>
    </p:spTree>
    <p:extLst>
      <p:ext uri="{BB962C8B-B14F-4D97-AF65-F5344CB8AC3E}">
        <p14:creationId xmlns:p14="http://schemas.microsoft.com/office/powerpoint/2010/main" val="6272727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A66A8DC-D8A9-45E3-AFAC-0D6EAECCE8EB}"/>
              </a:ext>
            </a:extLst>
          </p:cNvPr>
          <p:cNvPicPr>
            <a:picLocks noChangeAspect="1"/>
          </p:cNvPicPr>
          <p:nvPr/>
        </p:nvPicPr>
        <p:blipFill>
          <a:blip r:embed="rId3"/>
          <a:stretch>
            <a:fillRect/>
          </a:stretch>
        </p:blipFill>
        <p:spPr>
          <a:xfrm>
            <a:off x="4027091" y="2012215"/>
            <a:ext cx="3693648" cy="3626585"/>
          </a:xfrm>
          <a:prstGeom prst="rect">
            <a:avLst/>
          </a:prstGeom>
          <a:ln>
            <a:solidFill>
              <a:schemeClr val="tx1"/>
            </a:solidFill>
          </a:ln>
        </p:spPr>
      </p:pic>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71</a:t>
            </a:fld>
            <a:endParaRPr lang="en-US"/>
          </a:p>
        </p:txBody>
      </p:sp>
      <p:sp>
        <p:nvSpPr>
          <p:cNvPr id="8" name="Text Box 5"/>
          <p:cNvSpPr txBox="1">
            <a:spLocks noChangeArrowheads="1"/>
          </p:cNvSpPr>
          <p:nvPr/>
        </p:nvSpPr>
        <p:spPr bwMode="auto">
          <a:xfrm>
            <a:off x="0" y="1905000"/>
            <a:ext cx="4208937" cy="4708981"/>
          </a:xfrm>
          <a:prstGeom prst="rect">
            <a:avLst/>
          </a:prstGeom>
          <a:noFill/>
          <a:ln w="9525">
            <a:noFill/>
            <a:miter lim="800000"/>
            <a:headEnd/>
            <a:tailEnd/>
          </a:ln>
        </p:spPr>
        <p:txBody>
          <a:bodyPr wrap="square">
            <a:spAutoFit/>
          </a:bodyPr>
          <a:lstStyle/>
          <a:p>
            <a:pPr>
              <a:spcBef>
                <a:spcPct val="50000"/>
              </a:spcBef>
            </a:pPr>
            <a:r>
              <a:rPr lang="en-US" sz="2000" dirty="0"/>
              <a:t>Projects where the delineation was already completed outside of HEC-HMS can take advantage of the </a:t>
            </a:r>
            <a:r>
              <a:rPr lang="en-US" sz="2000" b="1" dirty="0"/>
              <a:t>Structured</a:t>
            </a:r>
            <a:r>
              <a:rPr lang="en-US" sz="2000" dirty="0"/>
              <a:t> discretization method:</a:t>
            </a:r>
          </a:p>
          <a:p>
            <a:pPr marL="457200" indent="-457200">
              <a:spcBef>
                <a:spcPct val="50000"/>
              </a:spcBef>
              <a:buAutoNum type="arabicParenR"/>
            </a:pPr>
            <a:r>
              <a:rPr lang="en-US" sz="2000" dirty="0"/>
              <a:t>Georeference the subbasin elements</a:t>
            </a:r>
          </a:p>
          <a:p>
            <a:pPr marL="457200" indent="-457200">
              <a:spcBef>
                <a:spcPct val="50000"/>
              </a:spcBef>
              <a:buAutoNum type="arabicParenR"/>
            </a:pPr>
            <a:r>
              <a:rPr lang="en-US" sz="2000" dirty="0"/>
              <a:t>Load a terrain dataset</a:t>
            </a:r>
          </a:p>
          <a:p>
            <a:pPr marL="457200" indent="-457200">
              <a:spcBef>
                <a:spcPct val="50000"/>
              </a:spcBef>
              <a:buAutoNum type="arabicParenR"/>
            </a:pPr>
            <a:r>
              <a:rPr lang="en-US" sz="2000" dirty="0"/>
              <a:t>Run the Preprocess Sinks and Drainage steps (create the flow directions grid)</a:t>
            </a:r>
          </a:p>
          <a:p>
            <a:pPr marL="457200" indent="-457200">
              <a:spcBef>
                <a:spcPct val="50000"/>
              </a:spcBef>
              <a:buAutoNum type="arabicParenR"/>
            </a:pPr>
            <a:r>
              <a:rPr lang="en-US" sz="2000" dirty="0"/>
              <a:t>Choose the Structured Discretization specifications and run the compute grid cells tool</a:t>
            </a:r>
          </a:p>
        </p:txBody>
      </p:sp>
      <p:pic>
        <p:nvPicPr>
          <p:cNvPr id="7" name="Picture 2">
            <a:extLst>
              <a:ext uri="{FF2B5EF4-FFF2-40B4-BE49-F238E27FC236}">
                <a16:creationId xmlns:a16="http://schemas.microsoft.com/office/drawing/2014/main" id="{300ECB16-25B6-4AFE-B54B-28F9D13F2E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1825" y="1912203"/>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974D1436-F3B6-4C9F-A9DD-05A3CA7B00D7}"/>
              </a:ext>
            </a:extLst>
          </p:cNvPr>
          <p:cNvSpPr/>
          <p:nvPr/>
        </p:nvSpPr>
        <p:spPr>
          <a:xfrm>
            <a:off x="6990500" y="2667000"/>
            <a:ext cx="20011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FEFF93D-39DB-4F8B-8119-B2B566220411}"/>
              </a:ext>
            </a:extLst>
          </p:cNvPr>
          <p:cNvSpPr/>
          <p:nvPr/>
        </p:nvSpPr>
        <p:spPr>
          <a:xfrm>
            <a:off x="6978469" y="5745257"/>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824237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5D0C9-4726-4917-9DF8-5E6979924BC9}"/>
              </a:ext>
            </a:extLst>
          </p:cNvPr>
          <p:cNvSpPr>
            <a:spLocks noGrp="1"/>
          </p:cNvSpPr>
          <p:nvPr>
            <p:ph type="ctrTitle"/>
          </p:nvPr>
        </p:nvSpPr>
        <p:spPr/>
        <p:txBody>
          <a:bodyPr>
            <a:normAutofit/>
          </a:bodyPr>
          <a:lstStyle/>
          <a:p>
            <a:r>
              <a:rPr lang="en-US" dirty="0"/>
              <a:t>HEC-HMS GIS Delineation Tools</a:t>
            </a:r>
          </a:p>
        </p:txBody>
      </p:sp>
      <p:sp>
        <p:nvSpPr>
          <p:cNvPr id="3" name="Subtitle 2">
            <a:extLst>
              <a:ext uri="{FF2B5EF4-FFF2-40B4-BE49-F238E27FC236}">
                <a16:creationId xmlns:a16="http://schemas.microsoft.com/office/drawing/2014/main" id="{FA5F3D7F-8FA0-491D-B71F-A5C3DDD8AFD3}"/>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2F08CF0E-EE59-4385-9FE2-0B06AD7BEC08}"/>
              </a:ext>
            </a:extLst>
          </p:cNvPr>
          <p:cNvSpPr>
            <a:spLocks noGrp="1"/>
          </p:cNvSpPr>
          <p:nvPr>
            <p:ph type="ftr" sz="quarter" idx="11"/>
          </p:nvPr>
        </p:nvSpPr>
        <p:spPr/>
        <p:txBody>
          <a:bodyPr/>
          <a:lstStyle/>
          <a:p>
            <a:r>
              <a:rPr lang="en-US"/>
              <a:t>Hydrologic Engineering Center</a:t>
            </a:r>
            <a:endParaRPr lang="en-US" dirty="0"/>
          </a:p>
        </p:txBody>
      </p:sp>
      <p:sp>
        <p:nvSpPr>
          <p:cNvPr id="5" name="Slide Number Placeholder 4">
            <a:extLst>
              <a:ext uri="{FF2B5EF4-FFF2-40B4-BE49-F238E27FC236}">
                <a16:creationId xmlns:a16="http://schemas.microsoft.com/office/drawing/2014/main" id="{FBB0B01B-5222-4A04-94F8-2611B75FAD05}"/>
              </a:ext>
            </a:extLst>
          </p:cNvPr>
          <p:cNvSpPr>
            <a:spLocks noGrp="1"/>
          </p:cNvSpPr>
          <p:nvPr>
            <p:ph type="sldNum" sz="quarter" idx="12"/>
          </p:nvPr>
        </p:nvSpPr>
        <p:spPr/>
        <p:txBody>
          <a:bodyPr/>
          <a:lstStyle/>
          <a:p>
            <a:fld id="{866D7F9A-4F93-4AD8-A546-1A6497458D76}" type="slidenum">
              <a:rPr lang="en-US" smtClean="0"/>
              <a:pPr/>
              <a:t>72</a:t>
            </a:fld>
            <a:endParaRPr lang="en-US" dirty="0"/>
          </a:p>
        </p:txBody>
      </p:sp>
    </p:spTree>
    <p:extLst>
      <p:ext uri="{BB962C8B-B14F-4D97-AF65-F5344CB8AC3E}">
        <p14:creationId xmlns:p14="http://schemas.microsoft.com/office/powerpoint/2010/main" val="427903252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73</a:t>
            </a:fld>
            <a:endParaRPr lang="en-US"/>
          </a:p>
        </p:txBody>
      </p:sp>
      <p:pic>
        <p:nvPicPr>
          <p:cNvPr id="2" name="Picture 1">
            <a:extLst>
              <a:ext uri="{FF2B5EF4-FFF2-40B4-BE49-F238E27FC236}">
                <a16:creationId xmlns:a16="http://schemas.microsoft.com/office/drawing/2014/main" id="{05FCCD4F-8495-4B21-AFAE-228E69997A15}"/>
              </a:ext>
            </a:extLst>
          </p:cNvPr>
          <p:cNvPicPr>
            <a:picLocks noChangeAspect="1"/>
          </p:cNvPicPr>
          <p:nvPr/>
        </p:nvPicPr>
        <p:blipFill rotWithShape="1">
          <a:blip r:embed="rId3"/>
          <a:srcRect l="22793"/>
          <a:stretch/>
        </p:blipFill>
        <p:spPr>
          <a:xfrm>
            <a:off x="3962400" y="2209800"/>
            <a:ext cx="5031105" cy="3023492"/>
          </a:xfrm>
          <a:prstGeom prst="rect">
            <a:avLst/>
          </a:prstGeom>
          <a:ln>
            <a:solidFill>
              <a:schemeClr val="tx1"/>
            </a:solidFill>
          </a:ln>
        </p:spPr>
      </p:pic>
      <p:sp>
        <p:nvSpPr>
          <p:cNvPr id="6" name="Text Box 5">
            <a:extLst>
              <a:ext uri="{FF2B5EF4-FFF2-40B4-BE49-F238E27FC236}">
                <a16:creationId xmlns:a16="http://schemas.microsoft.com/office/drawing/2014/main" id="{474311AB-7AFB-497E-8195-17496A86F73D}"/>
              </a:ext>
            </a:extLst>
          </p:cNvPr>
          <p:cNvSpPr txBox="1">
            <a:spLocks noChangeArrowheads="1"/>
          </p:cNvSpPr>
          <p:nvPr/>
        </p:nvSpPr>
        <p:spPr bwMode="auto">
          <a:xfrm>
            <a:off x="2984" y="1864944"/>
            <a:ext cx="4035616" cy="4093428"/>
          </a:xfrm>
          <a:prstGeom prst="rect">
            <a:avLst/>
          </a:prstGeom>
          <a:noFill/>
          <a:ln w="9525">
            <a:noFill/>
            <a:miter lim="800000"/>
            <a:headEnd/>
            <a:tailEnd/>
          </a:ln>
        </p:spPr>
        <p:txBody>
          <a:bodyPr wrap="square">
            <a:spAutoFit/>
          </a:bodyPr>
          <a:lstStyle/>
          <a:p>
            <a:pPr>
              <a:spcBef>
                <a:spcPct val="50000"/>
              </a:spcBef>
            </a:pPr>
            <a:r>
              <a:rPr lang="en-US" sz="2000" dirty="0"/>
              <a:t>Georeferencing only subbasin elements results in a basin model like the one in this figure. Reach and junction elements will remain in the original location while the subbasin elements/icons will move to the polygon locations from the shapefile </a:t>
            </a:r>
          </a:p>
          <a:p>
            <a:pPr marL="342900" indent="-342900">
              <a:spcBef>
                <a:spcPct val="50000"/>
              </a:spcBef>
              <a:buFont typeface="Arial" panose="020B0604020202020204" pitchFamily="34" charset="0"/>
              <a:buChar char="•"/>
            </a:pPr>
            <a:r>
              <a:rPr lang="en-US" sz="2000" dirty="0"/>
              <a:t>You can manually move the reach and junction elements</a:t>
            </a:r>
          </a:p>
          <a:p>
            <a:pPr marL="342900" indent="-342900">
              <a:spcBef>
                <a:spcPct val="50000"/>
              </a:spcBef>
              <a:buFont typeface="Arial" panose="020B0604020202020204" pitchFamily="34" charset="0"/>
              <a:buChar char="•"/>
            </a:pPr>
            <a:r>
              <a:rPr lang="en-US" sz="2000" dirty="0"/>
              <a:t>Or run </a:t>
            </a:r>
            <a:r>
              <a:rPr lang="en-US" sz="2000" b="1" dirty="0" err="1"/>
              <a:t>Georeference</a:t>
            </a:r>
            <a:r>
              <a:rPr lang="en-US" sz="2000" b="1" dirty="0"/>
              <a:t> Existing Elements </a:t>
            </a:r>
            <a:r>
              <a:rPr lang="en-US" sz="2000" dirty="0"/>
              <a:t>again and georeference the reach elements</a:t>
            </a:r>
          </a:p>
        </p:txBody>
      </p:sp>
    </p:spTree>
    <p:extLst>
      <p:ext uri="{BB962C8B-B14F-4D97-AF65-F5344CB8AC3E}">
        <p14:creationId xmlns:p14="http://schemas.microsoft.com/office/powerpoint/2010/main" val="249553400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fontScale="90000"/>
          </a:bodyPr>
          <a:lstStyle/>
          <a:p>
            <a:r>
              <a:rPr lang="en-US" sz="4000" dirty="0"/>
              <a:t>Results from Importing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74</a:t>
            </a:fld>
            <a:endParaRPr lang="en-US"/>
          </a:p>
        </p:txBody>
      </p:sp>
      <p:pic>
        <p:nvPicPr>
          <p:cNvPr id="3" name="Picture 2">
            <a:extLst>
              <a:ext uri="{FF2B5EF4-FFF2-40B4-BE49-F238E27FC236}">
                <a16:creationId xmlns:a16="http://schemas.microsoft.com/office/drawing/2014/main" id="{BA70D2EF-5B2A-4397-9F85-E98E55C96F6D}"/>
              </a:ext>
            </a:extLst>
          </p:cNvPr>
          <p:cNvPicPr>
            <a:picLocks noChangeAspect="1"/>
          </p:cNvPicPr>
          <p:nvPr/>
        </p:nvPicPr>
        <p:blipFill>
          <a:blip r:embed="rId3"/>
          <a:stretch>
            <a:fillRect/>
          </a:stretch>
        </p:blipFill>
        <p:spPr>
          <a:xfrm>
            <a:off x="-62" y="1865449"/>
            <a:ext cx="9144000" cy="4112503"/>
          </a:xfrm>
          <a:prstGeom prst="rect">
            <a:avLst/>
          </a:prstGeom>
          <a:ln>
            <a:solidFill>
              <a:schemeClr val="tx1"/>
            </a:solidFill>
          </a:ln>
        </p:spPr>
      </p:pic>
      <p:sp>
        <p:nvSpPr>
          <p:cNvPr id="2" name="Rectangle 1">
            <a:extLst>
              <a:ext uri="{FF2B5EF4-FFF2-40B4-BE49-F238E27FC236}">
                <a16:creationId xmlns:a16="http://schemas.microsoft.com/office/drawing/2014/main" id="{5BD4064E-D300-4772-B803-A79C0D880734}"/>
              </a:ext>
            </a:extLst>
          </p:cNvPr>
          <p:cNvSpPr/>
          <p:nvPr/>
        </p:nvSpPr>
        <p:spPr>
          <a:xfrm>
            <a:off x="533400" y="3864115"/>
            <a:ext cx="2743200" cy="163121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sz="2000" dirty="0"/>
              <a:t>Basin Model Map and Watershed Explorer show elements connected upstream </a:t>
            </a:r>
            <a:r>
              <a:rPr lang="en-US" sz="2000" dirty="0">
                <a:sym typeface="Wingdings" panose="05000000000000000000" pitchFamily="2" charset="2"/>
              </a:rPr>
              <a:t></a:t>
            </a:r>
            <a:r>
              <a:rPr lang="en-US" sz="2000" dirty="0"/>
              <a:t> downstream</a:t>
            </a:r>
          </a:p>
        </p:txBody>
      </p:sp>
    </p:spTree>
    <p:extLst>
      <p:ext uri="{BB962C8B-B14F-4D97-AF65-F5344CB8AC3E}">
        <p14:creationId xmlns:p14="http://schemas.microsoft.com/office/powerpoint/2010/main" val="105875377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normAutofit/>
          </a:bodyPr>
          <a:lstStyle/>
          <a:p>
            <a:r>
              <a:rPr lang="en-US" sz="4000" dirty="0"/>
              <a:t>Terrain Data and other Helpful GIS Datasets</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normAutofit/>
          </a:bodyPr>
          <a:lstStyle/>
          <a:p>
            <a:fld id="{4B26A9D4-2126-4F25-9C51-A257BFB4463E}" type="slidenum">
              <a:rPr lang="en-US" smtClean="0"/>
              <a:pPr/>
              <a:t>75</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extLst>
      <p:ext uri="{BB962C8B-B14F-4D97-AF65-F5344CB8AC3E}">
        <p14:creationId xmlns:p14="http://schemas.microsoft.com/office/powerpoint/2010/main" val="192899642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normAutofit fontScale="90000"/>
          </a:bodyPr>
          <a:lstStyle/>
          <a:p>
            <a:r>
              <a:rPr lang="en-US" dirty="0"/>
              <a:t>HEC-HMS GIS Data Management</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normAutofit/>
          </a:bodyPr>
          <a:lstStyle/>
          <a:p>
            <a:fld id="{4B26A9D4-2126-4F25-9C51-A257BFB4463E}" type="slidenum">
              <a:rPr lang="en-US" smtClean="0"/>
              <a:pPr/>
              <a:t>76</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extLst>
      <p:ext uri="{BB962C8B-B14F-4D97-AF65-F5344CB8AC3E}">
        <p14:creationId xmlns:p14="http://schemas.microsoft.com/office/powerpoint/2010/main" val="78714722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4448" y="40378"/>
            <a:ext cx="9142718" cy="1470025"/>
          </a:xfrm>
        </p:spPr>
        <p:txBody>
          <a:bodyPr>
            <a:normAutofit fontScale="90000"/>
          </a:bodyPr>
          <a:lstStyle/>
          <a:p>
            <a:r>
              <a:rPr lang="en-US" dirty="0"/>
              <a:t>Building Walls and Burning Streams</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normAutofit/>
          </a:bodyPr>
          <a:lstStyle/>
          <a:p>
            <a:fld id="{4B26A9D4-2126-4F25-9C51-A257BFB4463E}" type="slidenum">
              <a:rPr lang="en-US" smtClean="0"/>
              <a:pPr/>
              <a:t>77</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extLst>
      <p:ext uri="{BB962C8B-B14F-4D97-AF65-F5344CB8AC3E}">
        <p14:creationId xmlns:p14="http://schemas.microsoft.com/office/powerpoint/2010/main" val="174717834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9736" y="238935"/>
            <a:ext cx="9142718" cy="1470025"/>
          </a:xfrm>
        </p:spPr>
        <p:txBody>
          <a:bodyPr>
            <a:normAutofit fontScale="90000"/>
          </a:bodyPr>
          <a:lstStyle/>
          <a:p>
            <a:r>
              <a:rPr lang="en-US" dirty="0"/>
              <a:t>Automated Subbasin and Reach Delineation</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normAutofit/>
          </a:bodyPr>
          <a:lstStyle/>
          <a:p>
            <a:fld id="{4B26A9D4-2126-4F25-9C51-A257BFB4463E}" type="slidenum">
              <a:rPr lang="en-US" smtClean="0"/>
              <a:pPr/>
              <a:t>78</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451791"/>
            <a:ext cx="9144000" cy="3949009"/>
          </a:xfrm>
          <a:prstGeom prst="rect">
            <a:avLst/>
          </a:prstGeom>
          <a:ln>
            <a:solidFill>
              <a:schemeClr val="tx1"/>
            </a:solidFill>
          </a:ln>
        </p:spPr>
      </p:pic>
    </p:spTree>
    <p:extLst>
      <p:ext uri="{BB962C8B-B14F-4D97-AF65-F5344CB8AC3E}">
        <p14:creationId xmlns:p14="http://schemas.microsoft.com/office/powerpoint/2010/main" val="334197914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normAutofit fontScale="90000"/>
          </a:bodyPr>
          <a:lstStyle/>
          <a:p>
            <a:r>
              <a:rPr lang="en-US" dirty="0"/>
              <a:t>Customize Subbasin and Reach Delineation</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normAutofit/>
          </a:bodyPr>
          <a:lstStyle/>
          <a:p>
            <a:fld id="{4B26A9D4-2126-4F25-9C51-A257BFB4463E}" type="slidenum">
              <a:rPr lang="en-US" smtClean="0"/>
              <a:pPr/>
              <a:t>79</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527991"/>
            <a:ext cx="9144000" cy="3949009"/>
          </a:xfrm>
          <a:prstGeom prst="rect">
            <a:avLst/>
          </a:prstGeom>
          <a:ln>
            <a:solidFill>
              <a:srgbClr val="000000"/>
            </a:solidFill>
          </a:ln>
        </p:spPr>
      </p:pic>
    </p:spTree>
    <p:extLst>
      <p:ext uri="{BB962C8B-B14F-4D97-AF65-F5344CB8AC3E}">
        <p14:creationId xmlns:p14="http://schemas.microsoft.com/office/powerpoint/2010/main" val="3242495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066800" y="198437"/>
            <a:ext cx="7886700" cy="1325563"/>
          </a:xfrm>
        </p:spPr>
        <p:txBody>
          <a:bodyPr>
            <a:normAutofit/>
          </a:bodyPr>
          <a:lstStyle/>
          <a:p>
            <a:r>
              <a:rPr lang="en-US" sz="4000" dirty="0"/>
              <a:t>Import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8</a:t>
            </a:fld>
            <a:endParaRPr lang="en-US"/>
          </a:p>
        </p:txBody>
      </p:sp>
      <p:pic>
        <p:nvPicPr>
          <p:cNvPr id="2" name="Picture 1">
            <a:extLst>
              <a:ext uri="{FF2B5EF4-FFF2-40B4-BE49-F238E27FC236}">
                <a16:creationId xmlns:a16="http://schemas.microsoft.com/office/drawing/2014/main" id="{59270760-50F7-4C53-A6BA-89BD4624125E}"/>
              </a:ext>
            </a:extLst>
          </p:cNvPr>
          <p:cNvPicPr>
            <a:picLocks noChangeAspect="1"/>
          </p:cNvPicPr>
          <p:nvPr/>
        </p:nvPicPr>
        <p:blipFill>
          <a:blip r:embed="rId3"/>
          <a:stretch>
            <a:fillRect/>
          </a:stretch>
        </p:blipFill>
        <p:spPr>
          <a:xfrm>
            <a:off x="1324516" y="1524000"/>
            <a:ext cx="6494968" cy="2869743"/>
          </a:xfrm>
          <a:prstGeom prst="rect">
            <a:avLst/>
          </a:prstGeom>
          <a:ln>
            <a:solidFill>
              <a:schemeClr val="tx1"/>
            </a:solidFill>
          </a:ln>
        </p:spPr>
      </p:pic>
      <p:sp>
        <p:nvSpPr>
          <p:cNvPr id="6" name="Text Box 5">
            <a:extLst>
              <a:ext uri="{FF2B5EF4-FFF2-40B4-BE49-F238E27FC236}">
                <a16:creationId xmlns:a16="http://schemas.microsoft.com/office/drawing/2014/main" id="{1F620E6F-C294-4A7B-8D6F-6C8FB2FCCC6F}"/>
              </a:ext>
            </a:extLst>
          </p:cNvPr>
          <p:cNvSpPr txBox="1">
            <a:spLocks noChangeArrowheads="1"/>
          </p:cNvSpPr>
          <p:nvPr/>
        </p:nvSpPr>
        <p:spPr bwMode="auto">
          <a:xfrm>
            <a:off x="914400" y="4530581"/>
            <a:ext cx="7467600" cy="193899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You can import both subbasin and reach elements from shapefiles </a:t>
            </a:r>
          </a:p>
          <a:p>
            <a:pPr marL="342900" indent="-342900">
              <a:spcBef>
                <a:spcPct val="50000"/>
              </a:spcBef>
              <a:buFont typeface="Arial" panose="020B0604020202020204" pitchFamily="34" charset="0"/>
              <a:buChar char="•"/>
            </a:pPr>
            <a:r>
              <a:rPr lang="en-US" sz="2000" dirty="0"/>
              <a:t>You import these georeferenced elements into an empty basin model or into a basin model with existing elements</a:t>
            </a:r>
          </a:p>
          <a:p>
            <a:pPr marL="342900" indent="-342900">
              <a:spcBef>
                <a:spcPct val="50000"/>
              </a:spcBef>
              <a:buFont typeface="Arial" panose="020B0604020202020204" pitchFamily="34" charset="0"/>
              <a:buChar char="•"/>
            </a:pPr>
            <a:r>
              <a:rPr lang="en-US" sz="2000" dirty="0"/>
              <a:t>Set the basin models projection before importing elements. The shapefile’s projection should match the basin model’s projection </a:t>
            </a:r>
          </a:p>
        </p:txBody>
      </p:sp>
    </p:spTree>
    <p:extLst>
      <p:ext uri="{BB962C8B-B14F-4D97-AF65-F5344CB8AC3E}">
        <p14:creationId xmlns:p14="http://schemas.microsoft.com/office/powerpoint/2010/main" val="300882960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normAutofit fontScale="90000"/>
          </a:bodyPr>
          <a:lstStyle/>
          <a:p>
            <a:r>
              <a:rPr lang="en-US" dirty="0"/>
              <a:t>Element Naming and Connectivity</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normAutofit/>
          </a:bodyPr>
          <a:lstStyle/>
          <a:p>
            <a:fld id="{4B26A9D4-2126-4F25-9C51-A257BFB4463E}" type="slidenum">
              <a:rPr lang="en-US" smtClean="0"/>
              <a:pPr/>
              <a:t>80</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p:spPr>
      </p:pic>
    </p:spTree>
    <p:extLst>
      <p:ext uri="{BB962C8B-B14F-4D97-AF65-F5344CB8AC3E}">
        <p14:creationId xmlns:p14="http://schemas.microsoft.com/office/powerpoint/2010/main" val="91962284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normAutofit/>
          </a:bodyPr>
          <a:lstStyle/>
          <a:p>
            <a:r>
              <a:rPr lang="en-US" dirty="0"/>
              <a:t>Subbasin Discretization</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normAutofit/>
          </a:bodyPr>
          <a:lstStyle/>
          <a:p>
            <a:fld id="{4B26A9D4-2126-4F25-9C51-A257BFB4463E}" type="slidenum">
              <a:rPr lang="en-US" smtClean="0"/>
              <a:pPr/>
              <a:t>81</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p:spPr>
      </p:pic>
    </p:spTree>
    <p:extLst>
      <p:ext uri="{BB962C8B-B14F-4D97-AF65-F5344CB8AC3E}">
        <p14:creationId xmlns:p14="http://schemas.microsoft.com/office/powerpoint/2010/main" val="3104223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28650" y="121002"/>
            <a:ext cx="7886700" cy="1325563"/>
          </a:xfrm>
        </p:spPr>
        <p:txBody>
          <a:bodyPr>
            <a:normAutofit/>
          </a:bodyPr>
          <a:lstStyle/>
          <a:p>
            <a:pPr eaLnBrk="1" hangingPunct="1"/>
            <a:r>
              <a:rPr lang="en-US" sz="4000" dirty="0"/>
              <a:t>Import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9</a:t>
            </a:fld>
            <a:endParaRPr lang="en-US"/>
          </a:p>
        </p:txBody>
      </p:sp>
      <p:pic>
        <p:nvPicPr>
          <p:cNvPr id="2" name="Picture 1"/>
          <p:cNvPicPr>
            <a:picLocks noChangeAspect="1"/>
          </p:cNvPicPr>
          <p:nvPr/>
        </p:nvPicPr>
        <p:blipFill>
          <a:blip r:embed="rId3"/>
          <a:stretch>
            <a:fillRect/>
          </a:stretch>
        </p:blipFill>
        <p:spPr>
          <a:xfrm>
            <a:off x="2880187" y="1809400"/>
            <a:ext cx="3993226" cy="2095682"/>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3886200" y="3009718"/>
            <a:ext cx="3993226" cy="2095682"/>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4922174" y="4305118"/>
            <a:ext cx="3993226" cy="2095682"/>
          </a:xfrm>
          <a:prstGeom prst="rect">
            <a:avLst/>
          </a:prstGeom>
          <a:ln>
            <a:solidFill>
              <a:schemeClr val="tx1"/>
            </a:solidFill>
          </a:ln>
        </p:spPr>
      </p:pic>
      <p:pic>
        <p:nvPicPr>
          <p:cNvPr id="3074" name="Picture 2">
            <a:extLst>
              <a:ext uri="{FF2B5EF4-FFF2-40B4-BE49-F238E27FC236}">
                <a16:creationId xmlns:a16="http://schemas.microsoft.com/office/drawing/2014/main" id="{59CFFC6E-5C6C-4AE0-84A3-50C281A44B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494" y="1813328"/>
            <a:ext cx="2424906" cy="458275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55EF0B1-FDFA-C0F7-4D54-96C8F6E75AF1}"/>
              </a:ext>
            </a:extLst>
          </p:cNvPr>
          <p:cNvSpPr/>
          <p:nvPr/>
        </p:nvSpPr>
        <p:spPr>
          <a:xfrm>
            <a:off x="414444" y="5336917"/>
            <a:ext cx="2385005" cy="304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86113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7201</TotalTime>
  <Words>7361</Words>
  <Application>Microsoft Office PowerPoint</Application>
  <PresentationFormat>On-screen Show (4:3)</PresentationFormat>
  <Paragraphs>810</Paragraphs>
  <Slides>81</Slides>
  <Notes>77</Notes>
  <HiddenSlides>9</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81</vt:i4>
      </vt:variant>
    </vt:vector>
  </HeadingPairs>
  <TitlesOfParts>
    <vt:vector size="89" baseType="lpstr">
      <vt:lpstr>-apple-system</vt:lpstr>
      <vt:lpstr>Arial</vt:lpstr>
      <vt:lpstr>Calibri</vt:lpstr>
      <vt:lpstr>Calibri Light</vt:lpstr>
      <vt:lpstr>Roboto</vt:lpstr>
      <vt:lpstr>Verdana</vt:lpstr>
      <vt:lpstr>Wingdings</vt:lpstr>
      <vt:lpstr>Office Theme</vt:lpstr>
      <vt:lpstr>HEC-HMS GIS Delineation Tools</vt:lpstr>
      <vt:lpstr>Outline</vt:lpstr>
      <vt:lpstr>Georeference Elements using Shapefiles</vt:lpstr>
      <vt:lpstr>Georeference Basin Model Elements</vt:lpstr>
      <vt:lpstr>Georeference Existing Elements</vt:lpstr>
      <vt:lpstr>Georeference Existing Elements</vt:lpstr>
      <vt:lpstr>Results from Georeferencing Existing Elements</vt:lpstr>
      <vt:lpstr>Import Georeferenced Elements</vt:lpstr>
      <vt:lpstr>Import Georeferenced Elements</vt:lpstr>
      <vt:lpstr>Linking Imported Georeferenced Elements</vt:lpstr>
      <vt:lpstr>Outline</vt:lpstr>
      <vt:lpstr>GIS Datasets</vt:lpstr>
      <vt:lpstr>National Elevation Dataset (NED)</vt:lpstr>
      <vt:lpstr>Preparing the Terrain Dataset for Automated Delineation</vt:lpstr>
      <vt:lpstr>Mosaic Terrain Tiles</vt:lpstr>
      <vt:lpstr>Project the Terrain Dataset</vt:lpstr>
      <vt:lpstr>Modify the Vertical Units</vt:lpstr>
      <vt:lpstr>Buffer Watershed Boundary</vt:lpstr>
      <vt:lpstr>Clip/Extract the Terrain Dataset</vt:lpstr>
      <vt:lpstr>Check and Remove Missing Data</vt:lpstr>
      <vt:lpstr>Modify the Terrain Dataset </vt:lpstr>
      <vt:lpstr>National Hydrography Dataset (NHD)</vt:lpstr>
      <vt:lpstr>National Hydrography Dataset (NHD)</vt:lpstr>
      <vt:lpstr>GIS Datasets</vt:lpstr>
      <vt:lpstr>Outline</vt:lpstr>
      <vt:lpstr>GIS Data Management</vt:lpstr>
      <vt:lpstr>GIS Data Management</vt:lpstr>
      <vt:lpstr>GIS Data Management</vt:lpstr>
      <vt:lpstr>GIS Data Management</vt:lpstr>
      <vt:lpstr>Outline</vt:lpstr>
      <vt:lpstr>Building Walls and Burning Streams</vt:lpstr>
      <vt:lpstr>Building Walls and Burning Streams</vt:lpstr>
      <vt:lpstr>Building Walls and Burning Streams</vt:lpstr>
      <vt:lpstr>Burning Streams with a Smooth Drop</vt:lpstr>
      <vt:lpstr>Burning Streams with a Sharp Drop</vt:lpstr>
      <vt:lpstr>Burning Streams with a Smooth and Sharp Drop</vt:lpstr>
      <vt:lpstr>Building Walls and Burning Streams</vt:lpstr>
      <vt:lpstr>Tips for Building Walls and Burning Streams</vt:lpstr>
      <vt:lpstr>Outline</vt:lpstr>
      <vt:lpstr>HEC-HMS GIS Tools</vt:lpstr>
      <vt:lpstr>Automatic Delineation</vt:lpstr>
      <vt:lpstr>Automatic Delineation</vt:lpstr>
      <vt:lpstr>Define the Terrain Data</vt:lpstr>
      <vt:lpstr>Define the Coordinate System</vt:lpstr>
      <vt:lpstr>Choose a Terrain Dataset for the Basin Model</vt:lpstr>
      <vt:lpstr>Preprocess Sinks</vt:lpstr>
      <vt:lpstr>Preprocess Drainage</vt:lpstr>
      <vt:lpstr>Identify Streams</vt:lpstr>
      <vt:lpstr>Break Points</vt:lpstr>
      <vt:lpstr>Delineate Elements</vt:lpstr>
      <vt:lpstr>Outline</vt:lpstr>
      <vt:lpstr>Merging Subbasin and Reach Elements</vt:lpstr>
      <vt:lpstr>Hydrologically Adjacent</vt:lpstr>
      <vt:lpstr>Merging Subbasin and Reach Elements</vt:lpstr>
      <vt:lpstr>Split Subbasin and Reach Elements</vt:lpstr>
      <vt:lpstr>Split Subbasin and Reach Elements</vt:lpstr>
      <vt:lpstr>Split Subbasin and Reach Elements</vt:lpstr>
      <vt:lpstr>Split Subbasin and Reach Elements</vt:lpstr>
      <vt:lpstr>Split Subbasin and Reach Elements</vt:lpstr>
      <vt:lpstr>Split Subbasin and Reach Elements</vt:lpstr>
      <vt:lpstr>Outline</vt:lpstr>
      <vt:lpstr>Renaming Basin Model Elements</vt:lpstr>
      <vt:lpstr>Renaming Basin Model Elements</vt:lpstr>
      <vt:lpstr>Hydrologic Element Connectivity</vt:lpstr>
      <vt:lpstr>Check Drainage Area</vt:lpstr>
      <vt:lpstr>Outline</vt:lpstr>
      <vt:lpstr>Subbasin Discretization</vt:lpstr>
      <vt:lpstr>Subbasin Discretization</vt:lpstr>
      <vt:lpstr>Subbasin Discretization</vt:lpstr>
      <vt:lpstr>Subbasin Discretization</vt:lpstr>
      <vt:lpstr>Subbasin Discretization</vt:lpstr>
      <vt:lpstr>HEC-HMS GIS Delineation Tools</vt:lpstr>
      <vt:lpstr>Georeference Existing Elements</vt:lpstr>
      <vt:lpstr>Results from Importing Georeferenced Elements</vt:lpstr>
      <vt:lpstr>Terrain Data and other Helpful GIS Datasets</vt:lpstr>
      <vt:lpstr>HEC-HMS GIS Data Management</vt:lpstr>
      <vt:lpstr>Building Walls and Burning Streams</vt:lpstr>
      <vt:lpstr>Automated Subbasin and Reach Delineation</vt:lpstr>
      <vt:lpstr>Customize Subbasin and Reach Delineation</vt:lpstr>
      <vt:lpstr>Element Naming and Connectivity</vt:lpstr>
      <vt:lpstr>Subbasin Discretization</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Ho, David CIV USARMY CEIWR (USA)</cp:lastModifiedBy>
  <cp:revision>126</cp:revision>
  <dcterms:created xsi:type="dcterms:W3CDTF">2010-06-16T18:06:37Z</dcterms:created>
  <dcterms:modified xsi:type="dcterms:W3CDTF">2024-11-18T17:10:10Z</dcterms:modified>
</cp:coreProperties>
</file>