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32" r:id="rId5"/>
    <p:sldMasterId id="2147483839" r:id="rId6"/>
  </p:sldMasterIdLst>
  <p:notesMasterIdLst>
    <p:notesMasterId r:id="rId39"/>
  </p:notesMasterIdLst>
  <p:handoutMasterIdLst>
    <p:handoutMasterId r:id="rId40"/>
  </p:handoutMasterIdLst>
  <p:sldIdLst>
    <p:sldId id="286" r:id="rId7"/>
    <p:sldId id="377" r:id="rId8"/>
    <p:sldId id="533" r:id="rId9"/>
    <p:sldId id="382" r:id="rId10"/>
    <p:sldId id="378" r:id="rId11"/>
    <p:sldId id="379" r:id="rId12"/>
    <p:sldId id="380" r:id="rId13"/>
    <p:sldId id="532" r:id="rId14"/>
    <p:sldId id="381" r:id="rId15"/>
    <p:sldId id="527" r:id="rId16"/>
    <p:sldId id="383" r:id="rId17"/>
    <p:sldId id="384" r:id="rId18"/>
    <p:sldId id="385" r:id="rId19"/>
    <p:sldId id="386" r:id="rId20"/>
    <p:sldId id="387" r:id="rId21"/>
    <p:sldId id="388" r:id="rId22"/>
    <p:sldId id="389" r:id="rId23"/>
    <p:sldId id="390" r:id="rId24"/>
    <p:sldId id="391" r:id="rId25"/>
    <p:sldId id="392" r:id="rId26"/>
    <p:sldId id="520" r:id="rId27"/>
    <p:sldId id="515" r:id="rId28"/>
    <p:sldId id="516" r:id="rId29"/>
    <p:sldId id="521" r:id="rId30"/>
    <p:sldId id="528" r:id="rId31"/>
    <p:sldId id="529" r:id="rId32"/>
    <p:sldId id="530" r:id="rId33"/>
    <p:sldId id="531" r:id="rId34"/>
    <p:sldId id="523" r:id="rId35"/>
    <p:sldId id="534" r:id="rId36"/>
    <p:sldId id="524" r:id="rId37"/>
    <p:sldId id="525" r:id="rId3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ma, Dawn R CIV USARMY CEIWR-HEC (USA)" initials="PDRCUC(" lastIdx="1" clrIdx="0">
    <p:extLst>
      <p:ext uri="{19B8F6BF-5375-455C-9EA6-DF929625EA0E}">
        <p15:presenceInfo xmlns:p15="http://schemas.microsoft.com/office/powerpoint/2012/main" userId="S-1-5-21-4070642156-458634915-1301419412-5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F4B05"/>
    <a:srgbClr val="CB6007"/>
    <a:srgbClr val="E26B08"/>
    <a:srgbClr val="F89645"/>
    <a:srgbClr val="008000"/>
    <a:srgbClr val="CC9900"/>
    <a:srgbClr val="FF9900"/>
    <a:srgbClr val="00CC00"/>
    <a:srgbClr val="00336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75" autoAdjust="0"/>
    <p:restoredTop sz="77269" autoAdjust="0"/>
  </p:normalViewPr>
  <p:slideViewPr>
    <p:cSldViewPr snapToGrid="0">
      <p:cViewPr>
        <p:scale>
          <a:sx n="100" d="100"/>
          <a:sy n="100" d="100"/>
        </p:scale>
        <p:origin x="708" y="72"/>
      </p:cViewPr>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0" Type="http://schemas.openxmlformats.org/officeDocument/2006/relationships/slide" Target="slides/slide14.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2CF3383-DF08-4C90-8557-22EF3027DD43}" type="datetimeFigureOut">
              <a:rPr lang="en-US" smtClean="0"/>
              <a:t>11/4/2024</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9T23:08:54.19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35,'28'1,"1"-2,-1-2,32-6,-12 1,0 1,56 0,101 8,-69 2,261-3,-368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8:54.56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1,'21'1,"-1"1,1 2,-1 0,0 1,26 10,-24-8,1 0,0-1,44 5,258-9,-156-5,526 3,-673 1,0 2,0 0,-1 1,0 1,30 11,-5-2,88 23,-114-31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9:21.379"/>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1,'1718'0,"-1685"0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9:33.327"/>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30,'67'0,"-1"-3,79-13,-125 12,1 1,0 1,-1 1,1 1,0 1,0 0,23 6,94 13,-96-16,0 2,0 2,46 15,-66-17,0 0,0-1,1-2,34 3,94-8,-58 0,678 2,-742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D16557-6E8E-4D95-8DF3-2DE1590C714A}" type="datetimeFigureOut">
              <a:rPr lang="en-US" smtClean="0"/>
              <a:t>11/4/2024</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1</a:t>
            </a:fld>
            <a:endParaRPr lang="en-US" dirty="0"/>
          </a:p>
        </p:txBody>
      </p:sp>
    </p:spTree>
    <p:extLst>
      <p:ext uri="{BB962C8B-B14F-4D97-AF65-F5344CB8AC3E}">
        <p14:creationId xmlns:p14="http://schemas.microsoft.com/office/powerpoint/2010/main" val="25664994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what you can see from the Results tab.  </a:t>
            </a:r>
          </a:p>
          <a:p>
            <a:pPr marL="171450" indent="-171450">
              <a:buFont typeface="Arial" panose="020B0604020202020204" pitchFamily="34" charset="0"/>
              <a:buChar char="•"/>
            </a:pPr>
            <a:r>
              <a:rPr lang="en-US" dirty="0"/>
              <a:t>This is an example of the Linear Reservoir baseflow method.  There are different layers for this method which you can see the results separately for each layer.</a:t>
            </a:r>
          </a:p>
        </p:txBody>
      </p:sp>
      <p:sp>
        <p:nvSpPr>
          <p:cNvPr id="4" name="Slide Number Placeholder 3"/>
          <p:cNvSpPr>
            <a:spLocks noGrp="1"/>
          </p:cNvSpPr>
          <p:nvPr>
            <p:ph type="sldNum" sz="quarter" idx="5"/>
          </p:nvPr>
        </p:nvSpPr>
        <p:spPr/>
        <p:txBody>
          <a:bodyPr/>
          <a:lstStyle/>
          <a:p>
            <a:fld id="{BC3A86D8-1D95-4DFF-A26B-8F86AC3AC58E}" type="slidenum">
              <a:rPr lang="en-US" smtClean="0"/>
              <a:t>10</a:t>
            </a:fld>
            <a:endParaRPr lang="en-US" dirty="0"/>
          </a:p>
        </p:txBody>
      </p:sp>
    </p:spTree>
    <p:extLst>
      <p:ext uri="{BB962C8B-B14F-4D97-AF65-F5344CB8AC3E}">
        <p14:creationId xmlns:p14="http://schemas.microsoft.com/office/powerpoint/2010/main" val="3248399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47872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Mainly used for event modeling.</a:t>
            </a:r>
          </a:p>
          <a:p>
            <a:r>
              <a:rPr lang="en-US" dirty="0"/>
              <a:t>Recession will model the hydrograph recession using the following equation. </a:t>
            </a:r>
          </a:p>
          <a:p>
            <a:pPr marL="171450" indent="-171450">
              <a:buFont typeface="Arial" panose="020B0604020202020204" pitchFamily="34" charset="0"/>
              <a:buChar char="•"/>
            </a:pPr>
            <a:r>
              <a:rPr lang="en-US" dirty="0"/>
              <a:t>Recession starts at the point of inflection or end of direct runoff </a:t>
            </a:r>
          </a:p>
          <a:p>
            <a:pPr marL="171450" indent="-171450">
              <a:buFont typeface="Arial" panose="020B0604020202020204" pitchFamily="34" charset="0"/>
              <a:buChar char="•"/>
            </a:pPr>
            <a:r>
              <a:rPr lang="en-US" dirty="0"/>
              <a:t>Solving for Qt.  </a:t>
            </a:r>
          </a:p>
          <a:p>
            <a:pPr marL="628650" lvl="1" indent="-171450">
              <a:buFont typeface="Arial" panose="020B0604020202020204" pitchFamily="34" charset="0"/>
              <a:buChar char="•"/>
            </a:pPr>
            <a:r>
              <a:rPr lang="en-US" dirty="0"/>
              <a:t>Major parameter is k</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57491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the UI, you need to specify the initial discharge.  You can specify either as a set value or discharge per area.</a:t>
            </a:r>
          </a:p>
          <a:p>
            <a:pPr marL="171450" indent="-171450">
              <a:buFont typeface="Arial" panose="020B0604020202020204" pitchFamily="34" charset="0"/>
              <a:buChar char="•"/>
            </a:pPr>
            <a:r>
              <a:rPr lang="en-US" dirty="0"/>
              <a:t>Next, you specify the recession constant</a:t>
            </a:r>
          </a:p>
          <a:p>
            <a:pPr marL="171450" indent="-171450">
              <a:buFont typeface="Arial" panose="020B0604020202020204" pitchFamily="34" charset="0"/>
              <a:buChar char="•"/>
            </a:pPr>
            <a:r>
              <a:rPr lang="en-US" dirty="0"/>
              <a:t>Then the threshold</a:t>
            </a:r>
          </a:p>
          <a:p>
            <a:pPr marL="628650" lvl="1" indent="-171450">
              <a:buFont typeface="Arial" panose="020B0604020202020204" pitchFamily="34" charset="0"/>
              <a:buChar char="•"/>
            </a:pPr>
            <a:r>
              <a:rPr lang="en-US" dirty="0"/>
              <a:t>This is for starting the baseflow recession.</a:t>
            </a:r>
          </a:p>
          <a:p>
            <a:pPr marL="628650" lvl="1" indent="-171450">
              <a:buFont typeface="Arial" panose="020B0604020202020204" pitchFamily="34" charset="0"/>
              <a:buChar char="•"/>
            </a:pPr>
            <a:r>
              <a:rPr lang="en-US" dirty="0"/>
              <a:t>You have two options</a:t>
            </a:r>
          </a:p>
          <a:p>
            <a:pPr marL="1085850" lvl="2" indent="-171450">
              <a:buFont typeface="Arial" panose="020B0604020202020204" pitchFamily="34" charset="0"/>
              <a:buChar char="•"/>
            </a:pPr>
            <a:r>
              <a:rPr lang="en-US" dirty="0"/>
              <a:t>Specify as a flow threshold or as a ratio to peak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8104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This slide describes how the recession parameter changes your hydrograph.  </a:t>
            </a:r>
          </a:p>
          <a:p>
            <a:pPr marL="171450" indent="-171450">
              <a:buFont typeface="Arial" panose="020B0604020202020204" pitchFamily="34" charset="0"/>
              <a:buChar char="•"/>
            </a:pPr>
            <a:r>
              <a:rPr lang="en-US" dirty="0"/>
              <a:t>Recession close to 1 would be a flat curve</a:t>
            </a:r>
          </a:p>
          <a:p>
            <a:pPr marL="171450" indent="-171450">
              <a:buFont typeface="Arial" panose="020B0604020202020204" pitchFamily="34" charset="0"/>
              <a:buChar char="•"/>
            </a:pPr>
            <a:r>
              <a:rPr lang="en-US" dirty="0"/>
              <a:t>Recession close to 0 would be a stee curve</a:t>
            </a:r>
          </a:p>
          <a:p>
            <a:pPr marL="171450" indent="-171450">
              <a:buFont typeface="Arial" panose="020B0604020202020204" pitchFamily="34" charset="0"/>
              <a:buChar char="•"/>
            </a:pPr>
            <a:r>
              <a:rPr lang="en-US" dirty="0"/>
              <a:t>You can’t separate interflow from baseflow</a:t>
            </a:r>
          </a:p>
          <a:p>
            <a:pPr marL="171450" indent="-171450">
              <a:buFont typeface="Arial" panose="020B0604020202020204" pitchFamily="34" charset="0"/>
              <a:buChar char="•"/>
            </a:pPr>
            <a:r>
              <a:rPr lang="en-US" dirty="0"/>
              <a:t>The recession does not affect your flood peak</a:t>
            </a:r>
          </a:p>
          <a:p>
            <a:pPr marL="628650" lvl="1" indent="-171450">
              <a:buFont typeface="Arial" panose="020B0604020202020204" pitchFamily="34" charset="0"/>
              <a:buChar char="•"/>
            </a:pPr>
            <a:r>
              <a:rPr lang="en-US" dirty="0"/>
              <a:t>The initial discharge can affect your flood peak</a:t>
            </a:r>
          </a:p>
          <a:p>
            <a:pPr marL="628650" lvl="1" indent="-171450">
              <a:buFont typeface="Arial" panose="020B0604020202020204" pitchFamily="34" charset="0"/>
              <a:buChar char="•"/>
            </a:pPr>
            <a:r>
              <a:rPr lang="en-US" dirty="0"/>
              <a:t>In contrast to Linear Reservoir where you can adjust parameters that affect flood peak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latin typeface="Lato" panose="020F0502020204030203" pitchFamily="34" charset="0"/>
              </a:rPr>
              <a:t>Notice the recession constant had little impact on the flood peak. The recession constant would impact a second flood event. </a:t>
            </a:r>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37661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When does the recession curve begin?  This is defined by your threshold type which acts as a trigger</a:t>
            </a:r>
          </a:p>
          <a:p>
            <a:pPr marL="171450" indent="-171450">
              <a:buFont typeface="Arial" panose="020B0604020202020204" pitchFamily="34" charset="0"/>
              <a:buChar char="•"/>
            </a:pPr>
            <a:r>
              <a:rPr lang="en-US" dirty="0"/>
              <a:t>You can choose ratio to peak or discharge.  </a:t>
            </a:r>
          </a:p>
          <a:p>
            <a:pPr marL="628650" lvl="1" indent="-171450">
              <a:buFont typeface="Arial" panose="020B0604020202020204" pitchFamily="34" charset="0"/>
              <a:buChar char="•"/>
            </a:pPr>
            <a:r>
              <a:rPr lang="en-US" dirty="0"/>
              <a:t>Ratio to peak – you provide a fractional value.  </a:t>
            </a:r>
          </a:p>
          <a:p>
            <a:pPr marL="628650" lvl="1" indent="-171450">
              <a:buFont typeface="Arial" panose="020B0604020202020204" pitchFamily="34" charset="0"/>
              <a:buChar char="•"/>
            </a:pPr>
            <a:r>
              <a:rPr lang="en-US" dirty="0"/>
              <a:t>A value of 0.9, your recession will start closer to the peak value</a:t>
            </a:r>
          </a:p>
          <a:p>
            <a:pPr marL="628650" lvl="1" indent="-171450">
              <a:buFont typeface="Arial" panose="020B0604020202020204" pitchFamily="34" charset="0"/>
              <a:buChar char="•"/>
            </a:pPr>
            <a:r>
              <a:rPr lang="en-US" dirty="0"/>
              <a:t>A value of 0.1, your recession will start closer to the bottom of the hydrograph</a:t>
            </a:r>
          </a:p>
          <a:p>
            <a:pPr marL="628650" lvl="1" indent="-171450">
              <a:buFont typeface="Arial" panose="020B0604020202020204" pitchFamily="34" charset="0"/>
              <a:buChar char="•"/>
            </a:pPr>
            <a:r>
              <a:rPr lang="en-US" dirty="0"/>
              <a:t>A ratio to peak of 0.5 and a peak flow of 100 </a:t>
            </a:r>
            <a:r>
              <a:rPr lang="en-US" dirty="0" err="1"/>
              <a:t>cfs</a:t>
            </a:r>
            <a:r>
              <a:rPr lang="en-US" dirty="0"/>
              <a:t> means that the threshold to initiate baseflow is 50 </a:t>
            </a:r>
            <a:r>
              <a:rPr lang="en-US" dirty="0" err="1"/>
              <a:t>cfs</a:t>
            </a:r>
            <a:endParaRPr lang="en-US" dirty="0"/>
          </a:p>
          <a:p>
            <a:pPr marL="171450" lvl="0" indent="-171450">
              <a:buFont typeface="Arial" panose="020B0604020202020204" pitchFamily="34" charset="0"/>
              <a:buChar char="•"/>
            </a:pPr>
            <a:r>
              <a:rPr lang="en-US" dirty="0"/>
              <a:t>Ratio to peak is easier to apply and more flexible (dependent on the peak flow value).  We’d recommend you use this method.</a:t>
            </a:r>
          </a:p>
          <a:p>
            <a:pPr marL="628650" lvl="1" indent="-171450">
              <a:buFont typeface="Arial" panose="020B0604020202020204" pitchFamily="34" charset="0"/>
              <a:buChar char="•"/>
            </a:pPr>
            <a:r>
              <a:rPr lang="en-US" dirty="0"/>
              <a:t>Discharge – you need to specify one value that gets applied.  Likely need to change this value for each simulation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94987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Initial discharge type</a:t>
            </a:r>
          </a:p>
          <a:p>
            <a:pPr marL="171450" indent="-171450">
              <a:buFont typeface="Arial" panose="020B0604020202020204" pitchFamily="34" charset="0"/>
              <a:buChar char="•"/>
            </a:pPr>
            <a:r>
              <a:rPr lang="en-US" dirty="0"/>
              <a:t>Two options available for you.  Discharge per area or discharge</a:t>
            </a:r>
          </a:p>
          <a:p>
            <a:pPr marL="628650" lvl="1" indent="-171450">
              <a:buFont typeface="Arial" panose="020B0604020202020204" pitchFamily="34" charset="0"/>
              <a:buChar char="•"/>
            </a:pPr>
            <a:r>
              <a:rPr lang="en-US" dirty="0"/>
              <a:t>Discharge per area, a 1 </a:t>
            </a:r>
            <a:r>
              <a:rPr lang="en-US" dirty="0" err="1"/>
              <a:t>cfs</a:t>
            </a:r>
            <a:r>
              <a:rPr lang="en-US" dirty="0"/>
              <a:t>/mi^2 means you would have 100 </a:t>
            </a:r>
            <a:r>
              <a:rPr lang="en-US" dirty="0" err="1"/>
              <a:t>cfs</a:t>
            </a:r>
            <a:r>
              <a:rPr lang="en-US" dirty="0"/>
              <a:t> for a 100 sq miles watershed</a:t>
            </a:r>
          </a:p>
          <a:p>
            <a:pPr marL="1085850" lvl="2" indent="-171450">
              <a:buFont typeface="Arial" panose="020B0604020202020204" pitchFamily="34" charset="0"/>
              <a:buChar char="•"/>
            </a:pPr>
            <a:r>
              <a:rPr lang="en-US" dirty="0"/>
              <a:t>The larger the value, the higher your initial flow will be.</a:t>
            </a:r>
          </a:p>
          <a:p>
            <a:pPr marL="628650" lvl="1" indent="-171450">
              <a:buFont typeface="Arial" panose="020B0604020202020204" pitchFamily="34" charset="0"/>
              <a:buChar char="•"/>
            </a:pPr>
            <a:r>
              <a:rPr lang="en-US" dirty="0"/>
              <a:t>Discharge, you just specify one discharge value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latin typeface="Lato" panose="020F0502020204030203" pitchFamily="34" charset="0"/>
              </a:rPr>
              <a:t>The plot on this slide shows different initial discharge per area values. </a:t>
            </a:r>
            <a:endParaRPr lang="en-US" b="0" dirty="0"/>
          </a:p>
          <a:p>
            <a:pPr marL="171450" lvl="0" indent="-171450">
              <a:buFont typeface="Arial" panose="020B0604020202020204" pitchFamily="34" charset="0"/>
              <a:buChar char="•"/>
            </a:pPr>
            <a:r>
              <a:rPr lang="en-US" dirty="0"/>
              <a:t>We recommend going with the discharge per area.  Potentially maintain the value for different events and across basins.  </a:t>
            </a:r>
          </a:p>
          <a:p>
            <a:pPr marL="628650" lvl="1" indent="-171450">
              <a:buFont typeface="Arial" panose="020B0604020202020204" pitchFamily="34" charset="0"/>
              <a:buChar char="•"/>
            </a:pPr>
            <a:r>
              <a:rPr lang="en-US" dirty="0"/>
              <a:t>Similar to the threshold type, you could potentially obtain a consistent initial discharge value across subbasins by going with the discharge per area.  </a:t>
            </a:r>
          </a:p>
          <a:p>
            <a:pPr marL="628650" lvl="1" indent="-171450">
              <a:buFont typeface="Arial" panose="020B0604020202020204" pitchFamily="34" charset="0"/>
              <a:buChar char="•"/>
            </a:pPr>
            <a:r>
              <a:rPr lang="en-US" dirty="0"/>
              <a:t>From one event to the next, could potentially have a consistent value</a:t>
            </a:r>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1302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solidFill>
                  <a:schemeClr val="tx1"/>
                </a:solidFill>
                <a:latin typeface="Lato" panose="020F0502020204030203" pitchFamily="34" charset="0"/>
              </a:rPr>
              <a:t>The example on this slide also shows that the recession method cannot model both interflow and groundwater flow (there is only one recession constant).</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262148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Look at the Summary results to check the rainfall volumes against the discharge volume</a:t>
            </a:r>
          </a:p>
          <a:p>
            <a:pPr marL="628650" lvl="1" indent="-171450">
              <a:buFont typeface="Arial" panose="020B0604020202020204" pitchFamily="34" charset="0"/>
              <a:buChar char="•"/>
            </a:pPr>
            <a:r>
              <a:rPr lang="en-US" dirty="0"/>
              <a:t>In this example, there is more discharge volume than rainfall.  Could be ok when considering initial values</a:t>
            </a:r>
          </a:p>
          <a:p>
            <a:pPr marL="628650" lvl="1" indent="-171450">
              <a:buFont typeface="Arial" panose="020B0604020202020204" pitchFamily="34" charset="0"/>
              <a:buChar char="•"/>
            </a:pPr>
            <a:r>
              <a:rPr lang="en-US" dirty="0"/>
              <a:t>Check that computed volumes are similar to water balance studies in the region</a:t>
            </a:r>
          </a:p>
          <a:p>
            <a:pPr marL="171450" lvl="0" indent="-171450">
              <a:buFont typeface="Arial" panose="020B0604020202020204" pitchFamily="34" charset="0"/>
              <a:buChar char="•"/>
            </a:pPr>
            <a:r>
              <a:rPr lang="en-US" dirty="0"/>
              <a:t>Sometimes, the issue lies in your boundary conditions, such as rainfall.  You end up adjusting your baseflow to compensate for a rainfall problem</a:t>
            </a:r>
          </a:p>
          <a:p>
            <a:pPr marL="171450" lvl="0" indent="-171450">
              <a:buFont typeface="Arial" panose="020B0604020202020204" pitchFamily="34" charset="0"/>
              <a:buChar char="•"/>
            </a:pPr>
            <a:r>
              <a:rPr lang="en-US" dirty="0"/>
              <a:t>In some hypothetical storm cases, such as the PMP, you could be getting an enormous amount of baseflow.  In those situations, you probably should reduce your ratio to peak and check your computed volumes.  </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1189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our preferred baseflow method.  Can be used for both event and continuous modeling and you could model both interflow and baseflow.  </a:t>
            </a:r>
          </a:p>
          <a:p>
            <a:endParaRPr lang="en-US" dirty="0"/>
          </a:p>
          <a:p>
            <a:r>
              <a:rPr lang="en-US" dirty="0"/>
              <a:t>This method conserves volume.</a:t>
            </a:r>
          </a:p>
        </p:txBody>
      </p:sp>
      <p:sp>
        <p:nvSpPr>
          <p:cNvPr id="4" name="Slide Number Placeholder 3"/>
          <p:cNvSpPr>
            <a:spLocks noGrp="1"/>
          </p:cNvSpPr>
          <p:nvPr>
            <p:ph type="sldNum" sz="quarter" idx="10"/>
          </p:nvPr>
        </p:nvSpPr>
        <p:spPr/>
        <p:txBody>
          <a:bodyPr/>
          <a:lstStyle/>
          <a:p>
            <a:fld id="{BC3A86D8-1D95-4DFF-A26B-8F86AC3AC58E}" type="slidenum">
              <a:rPr lang="en-US" smtClean="0"/>
              <a:t>19</a:t>
            </a:fld>
            <a:endParaRPr lang="en-US" dirty="0"/>
          </a:p>
        </p:txBody>
      </p:sp>
    </p:spTree>
    <p:extLst>
      <p:ext uri="{BB962C8B-B14F-4D97-AF65-F5344CB8AC3E}">
        <p14:creationId xmlns:p14="http://schemas.microsoft.com/office/powerpoint/2010/main" val="1620435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dirty="0"/>
          </a:p>
        </p:txBody>
      </p:sp>
    </p:spTree>
    <p:extLst>
      <p:ext uri="{BB962C8B-B14F-4D97-AF65-F5344CB8AC3E}">
        <p14:creationId xmlns:p14="http://schemas.microsoft.com/office/powerpoint/2010/main" val="2906368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off the name, the way baseflow is routed is simply using the linear reservoir routing method.  You use a linear relationship between storage and discharge.  </a:t>
            </a:r>
          </a:p>
          <a:p>
            <a:endParaRPr lang="en-US" dirty="0"/>
          </a:p>
          <a:p>
            <a:r>
              <a:rPr lang="en-US" dirty="0"/>
              <a:t>The continuity equation is used along with the linear reservoir relationship to solve for outflow.  </a:t>
            </a:r>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dirty="0"/>
          </a:p>
        </p:txBody>
      </p:sp>
    </p:spTree>
    <p:extLst>
      <p:ext uri="{BB962C8B-B14F-4D97-AF65-F5344CB8AC3E}">
        <p14:creationId xmlns:p14="http://schemas.microsoft.com/office/powerpoint/2010/main" val="24535358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Linear reservoir can work for all loss methods.</a:t>
            </a:r>
          </a:p>
          <a:p>
            <a:pPr marL="628650" lvl="1" indent="-171450">
              <a:buFont typeface="Arial" panose="020B0604020202020204" pitchFamily="34" charset="0"/>
              <a:buChar char="•"/>
            </a:pPr>
            <a:r>
              <a:rPr lang="en-US" dirty="0"/>
              <a:t>All losses are available for certain methods</a:t>
            </a:r>
          </a:p>
          <a:p>
            <a:pPr marL="628650" lvl="1" indent="-171450">
              <a:buFont typeface="Arial" panose="020B0604020202020204" pitchFamily="34" charset="0"/>
              <a:buChar char="•"/>
            </a:pPr>
            <a:r>
              <a:rPr lang="en-US" dirty="0"/>
              <a:t>Only constant losses are available for 3 methods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dirty="0"/>
          </a:p>
        </p:txBody>
      </p:sp>
    </p:spTree>
    <p:extLst>
      <p:ext uri="{BB962C8B-B14F-4D97-AF65-F5344CB8AC3E}">
        <p14:creationId xmlns:p14="http://schemas.microsoft.com/office/powerpoint/2010/main" val="26539025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UI for the linear reservoir baseflow method.  You can choose up to three layers.  </a:t>
            </a:r>
          </a:p>
          <a:p>
            <a:pPr marL="171450" indent="-171450">
              <a:buFont typeface="Arial" panose="020B0604020202020204" pitchFamily="34" charset="0"/>
              <a:buChar char="•"/>
            </a:pPr>
            <a:r>
              <a:rPr lang="en-US" dirty="0"/>
              <a:t>Each layer requires an initial discharge, fraction, reservoir coefficient, and number of steps</a:t>
            </a:r>
          </a:p>
          <a:p>
            <a:pPr marL="171450" indent="-171450">
              <a:buFont typeface="Arial" panose="020B0604020202020204" pitchFamily="34" charset="0"/>
              <a:buChar char="•"/>
            </a:pPr>
            <a:r>
              <a:rPr lang="en-US" dirty="0"/>
              <a:t>Fractions do not need to add up to 1</a:t>
            </a:r>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dirty="0"/>
          </a:p>
        </p:txBody>
      </p:sp>
    </p:spTree>
    <p:extLst>
      <p:ext uri="{BB962C8B-B14F-4D97-AF65-F5344CB8AC3E}">
        <p14:creationId xmlns:p14="http://schemas.microsoft.com/office/powerpoint/2010/main" val="38992506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dirty="0"/>
          </a:p>
        </p:txBody>
      </p:sp>
    </p:spTree>
    <p:extLst>
      <p:ext uri="{BB962C8B-B14F-4D97-AF65-F5344CB8AC3E}">
        <p14:creationId xmlns:p14="http://schemas.microsoft.com/office/powerpoint/2010/main" val="3713574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the GW coefficients affect the baseflow.  If you remember in the equation, it’s the “R” value.  </a:t>
            </a:r>
          </a:p>
          <a:p>
            <a:pPr marL="171450" indent="-171450">
              <a:buFont typeface="Arial" panose="020B0604020202020204" pitchFamily="34" charset="0"/>
              <a:buChar char="•"/>
            </a:pPr>
            <a:r>
              <a:rPr lang="en-US" dirty="0"/>
              <a:t>Larger coefficients will attenuate the baseflow (infiltrated water spends long duration in the ground)</a:t>
            </a:r>
          </a:p>
          <a:p>
            <a:pPr marL="171450" indent="-171450">
              <a:buFont typeface="Arial" panose="020B0604020202020204" pitchFamily="34" charset="0"/>
              <a:buChar char="•"/>
            </a:pPr>
            <a:r>
              <a:rPr lang="en-US" dirty="0"/>
              <a:t>Timing of baseflow is not affected significantly</a:t>
            </a:r>
          </a:p>
          <a:p>
            <a:pPr marL="171450" indent="-171450">
              <a:buFont typeface="Arial" panose="020B0604020202020204" pitchFamily="34" charset="0"/>
              <a:buChar char="•"/>
            </a:pPr>
            <a:r>
              <a:rPr lang="en-US" dirty="0"/>
              <a:t>Initialize the coefficient based on the Clark storage coefficient</a:t>
            </a:r>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dirty="0"/>
          </a:p>
        </p:txBody>
      </p:sp>
    </p:spTree>
    <p:extLst>
      <p:ext uri="{BB962C8B-B14F-4D97-AF65-F5344CB8AC3E}">
        <p14:creationId xmlns:p14="http://schemas.microsoft.com/office/powerpoint/2010/main" val="2956663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changing the “Reservoirs” affects the baseflow</a:t>
            </a:r>
          </a:p>
          <a:p>
            <a:pPr marL="171450" indent="-171450">
              <a:buFont typeface="Arial" panose="020B0604020202020204" pitchFamily="34" charset="0"/>
              <a:buChar char="•"/>
            </a:pPr>
            <a:r>
              <a:rPr lang="en-US" dirty="0"/>
              <a:t>Reservoirs are another way to attenuate the baseflow.  A reservoir of “2” means you are passing the flow through two linear reservoirs in a single layer.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latin typeface="Lato" panose="020F0502020204030203" pitchFamily="34" charset="0"/>
              </a:rPr>
              <a:t>2 steps means water flows into one linear reservoir with a coefficient of 24 hours, and then water from the first linear reservoir is routed through a second linear reservoir that also has a coefficient of 24 hours.</a:t>
            </a:r>
            <a:endParaRPr lang="en-US" b="0" dirty="0"/>
          </a:p>
          <a:p>
            <a:pPr marL="171450" indent="-171450">
              <a:buFont typeface="Arial" panose="020B0604020202020204" pitchFamily="34" charset="0"/>
              <a:buChar char="•"/>
            </a:pPr>
            <a:r>
              <a:rPr lang="en-US" dirty="0"/>
              <a:t>Timing of the baseflow is affected by increasing the number of reservoirs </a:t>
            </a:r>
          </a:p>
          <a:p>
            <a:pPr marL="171450" indent="-171450">
              <a:buFont typeface="Arial" panose="020B0604020202020204" pitchFamily="34" charset="0"/>
              <a:buChar char="•"/>
            </a:pPr>
            <a:r>
              <a:rPr lang="en-US" dirty="0"/>
              <a:t>Between the coefficient and number of reservoirs, you will see attenuation in the baseflow.  </a:t>
            </a:r>
          </a:p>
          <a:p>
            <a:pPr marL="628650" lvl="1" indent="-171450">
              <a:buFont typeface="Arial" panose="020B0604020202020204" pitchFamily="34" charset="0"/>
              <a:buChar char="•"/>
            </a:pPr>
            <a:r>
              <a:rPr lang="en-US" dirty="0"/>
              <a:t>Reservoir will shift the peak later in time</a:t>
            </a:r>
          </a:p>
          <a:p>
            <a:pPr marL="628650" lvl="1" indent="-171450">
              <a:buFont typeface="Arial" panose="020B0604020202020204" pitchFamily="34" charset="0"/>
              <a:buChar char="•"/>
            </a:pPr>
            <a:r>
              <a:rPr lang="en-US" dirty="0"/>
              <a:t>Baseflow will be smoother than if you were to increase the coefficient </a:t>
            </a:r>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dirty="0"/>
          </a:p>
        </p:txBody>
      </p:sp>
    </p:spTree>
    <p:extLst>
      <p:ext uri="{BB962C8B-B14F-4D97-AF65-F5344CB8AC3E}">
        <p14:creationId xmlns:p14="http://schemas.microsoft.com/office/powerpoint/2010/main" val="9790532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dirty="0"/>
          </a:p>
        </p:txBody>
      </p:sp>
    </p:spTree>
    <p:extLst>
      <p:ext uri="{BB962C8B-B14F-4D97-AF65-F5344CB8AC3E}">
        <p14:creationId xmlns:p14="http://schemas.microsoft.com/office/powerpoint/2010/main" val="41396181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GW Fraction allows users to control how much baseflow volume makes it out to the hydrograph.  </a:t>
            </a:r>
          </a:p>
          <a:p>
            <a:pPr marL="171450" indent="-171450">
              <a:buFont typeface="Arial" panose="020B0604020202020204" pitchFamily="34" charset="0"/>
              <a:buChar char="•"/>
            </a:pPr>
            <a:r>
              <a:rPr lang="en-US" dirty="0"/>
              <a:t>In the figure, with all other parameters held constant but just changing the fraction, you see how the volume of the baseflow is reduced.</a:t>
            </a:r>
          </a:p>
          <a:p>
            <a:pPr marL="171450" indent="-171450">
              <a:buFont typeface="Arial" panose="020B0604020202020204" pitchFamily="34" charset="0"/>
              <a:buChar char="•"/>
            </a:pPr>
            <a:r>
              <a:rPr lang="en-US" dirty="0"/>
              <a:t>Does affect the hydrograph volume and peak if reduced significantly </a:t>
            </a:r>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dirty="0"/>
          </a:p>
        </p:txBody>
      </p:sp>
    </p:spTree>
    <p:extLst>
      <p:ext uri="{BB962C8B-B14F-4D97-AF65-F5344CB8AC3E}">
        <p14:creationId xmlns:p14="http://schemas.microsoft.com/office/powerpoint/2010/main" val="31083839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parameter is the initial discharge.  Similar to Recession, this defines the initial state of the baseflow at the start of the simulation.  </a:t>
            </a:r>
          </a:p>
          <a:p>
            <a:pPr marL="171450" indent="-171450">
              <a:buFont typeface="Arial" panose="020B0604020202020204" pitchFamily="34" charset="0"/>
              <a:buChar char="•"/>
            </a:pPr>
            <a:r>
              <a:rPr lang="en-US" dirty="0"/>
              <a:t>You can choose between discharge per area or discharge value.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solidFill>
                  <a:schemeClr val="tx1"/>
                </a:solidFill>
                <a:latin typeface="Lato" panose="020F0502020204030203" pitchFamily="34" charset="0"/>
              </a:rPr>
              <a:t>A discharge per area of 1 CFS/MI2 means the initial flow would be 100 </a:t>
            </a:r>
            <a:r>
              <a:rPr lang="en-US" sz="1200" b="0" dirty="0" err="1">
                <a:solidFill>
                  <a:schemeClr val="tx1"/>
                </a:solidFill>
                <a:latin typeface="Lato" panose="020F0502020204030203" pitchFamily="34" charset="0"/>
              </a:rPr>
              <a:t>cfs</a:t>
            </a:r>
            <a:r>
              <a:rPr lang="en-US" sz="1200" b="0" dirty="0">
                <a:solidFill>
                  <a:schemeClr val="tx1"/>
                </a:solidFill>
                <a:latin typeface="Lato" panose="020F0502020204030203" pitchFamily="34" charset="0"/>
              </a:rPr>
              <a:t> for a 100 square mile subbasin</a:t>
            </a:r>
            <a:endParaRPr lang="en-US" b="0" dirty="0"/>
          </a:p>
          <a:p>
            <a:pPr marL="171450" indent="-171450">
              <a:buFont typeface="Arial" panose="020B0604020202020204" pitchFamily="34" charset="0"/>
              <a:buChar char="•"/>
            </a:pPr>
            <a:r>
              <a:rPr lang="en-US" dirty="0"/>
              <a:t>Recommend going with discharge per area.</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dirty="0"/>
          </a:p>
        </p:txBody>
      </p:sp>
    </p:spTree>
    <p:extLst>
      <p:ext uri="{BB962C8B-B14F-4D97-AF65-F5344CB8AC3E}">
        <p14:creationId xmlns:p14="http://schemas.microsoft.com/office/powerpoint/2010/main" val="514995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dirty="0"/>
          </a:p>
        </p:txBody>
      </p:sp>
    </p:spTree>
    <p:extLst>
      <p:ext uri="{BB962C8B-B14F-4D97-AF65-F5344CB8AC3E}">
        <p14:creationId xmlns:p14="http://schemas.microsoft.com/office/powerpoint/2010/main" val="2190133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Runoff hydrograph – flow measured at a gage with time.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dirty="0">
                <a:solidFill>
                  <a:schemeClr val="tx1"/>
                </a:solidFill>
                <a:latin typeface="Lato" panose="020F0502020204030203" pitchFamily="34" charset="0"/>
              </a:rPr>
              <a:t>Direct runoff accounts for the flood magnitude. Baseflow is an important process to consider for modeling runoff volume.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dirty="0">
                <a:solidFill>
                  <a:schemeClr val="tx1"/>
                </a:solidFill>
                <a:latin typeface="Lato" panose="020F0502020204030203" pitchFamily="34" charset="0"/>
              </a:rPr>
              <a:t>Baseflow is comprised of runoff that infiltrates into the ground, flows down gradient, and then flows back onto the land surface in small channels, streams, and rivers. </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b="0" u="sng" dirty="0">
                <a:solidFill>
                  <a:schemeClr val="tx1"/>
                </a:solidFill>
                <a:latin typeface="Lato" panose="020F0502020204030203" pitchFamily="34" charset="0"/>
              </a:rPr>
              <a:t>Baseflow in HEC-HMS includes interflow and baseflow </a:t>
            </a:r>
            <a:r>
              <a:rPr lang="en-US" sz="1200" b="0" dirty="0">
                <a:solidFill>
                  <a:schemeClr val="tx1"/>
                </a:solidFill>
                <a:latin typeface="Lato" panose="020F0502020204030203" pitchFamily="34" charset="0"/>
              </a:rPr>
              <a:t>(or saturated groundwater flow). There are different paths water takes when moving through the ground.  </a:t>
            </a:r>
            <a:endParaRPr lang="en-US" b="0" dirty="0"/>
          </a:p>
          <a:p>
            <a:pPr marL="171450" indent="-171450">
              <a:buFontTx/>
              <a:buChar char="-"/>
            </a:pPr>
            <a:r>
              <a:rPr lang="en-US" dirty="0"/>
              <a:t>Baseflow important for total volume and duration</a:t>
            </a:r>
          </a:p>
          <a:p>
            <a:pPr marL="171450" indent="-171450">
              <a:buFontTx/>
              <a:buChar char="-"/>
            </a:pPr>
            <a:r>
              <a:rPr lang="en-US" dirty="0"/>
              <a:t>Interflow – unsaturated that hits surface and flows in surface channels</a:t>
            </a:r>
          </a:p>
          <a:p>
            <a:pPr marL="171450" indent="-171450">
              <a:buFontTx/>
              <a:buChar char="-"/>
            </a:pPr>
            <a:r>
              <a:rPr lang="en-US" dirty="0"/>
              <a:t>Baseflow – saturated underground flow, which is much slower</a:t>
            </a:r>
          </a:p>
          <a:p>
            <a:pPr marL="171450" indent="-171450">
              <a:buFontTx/>
              <a:buChar char="-"/>
            </a:pPr>
            <a:r>
              <a:rPr lang="en-US" sz="1200" b="0" dirty="0">
                <a:solidFill>
                  <a:schemeClr val="tx1"/>
                </a:solidFill>
                <a:latin typeface="Lato" panose="020F0502020204030203" pitchFamily="34" charset="0"/>
              </a:rPr>
              <a:t>There are different paths water takes when moving through the ground. </a:t>
            </a:r>
            <a:endParaRPr lang="en-US" b="0" dirty="0"/>
          </a:p>
          <a:p>
            <a:pPr marL="0" indent="0">
              <a:buFontTx/>
              <a:buNone/>
            </a:pPr>
            <a:endParaRPr lang="en-US" dirty="0"/>
          </a:p>
          <a:p>
            <a:pPr marL="171450" indent="-171450">
              <a:buFontTx/>
              <a:buChar char="-"/>
            </a:pPr>
            <a:r>
              <a:rPr lang="en-US" dirty="0"/>
              <a:t>Research using isotopes have distinguished hydrographs as “Event” water or “Pre-event’ water.  Hydrograph has still been typically divided into three components (event water, soil water, groundwater).</a:t>
            </a:r>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dirty="0"/>
          </a:p>
        </p:txBody>
      </p:sp>
    </p:spTree>
    <p:extLst>
      <p:ext uri="{BB962C8B-B14F-4D97-AF65-F5344CB8AC3E}">
        <p14:creationId xmlns:p14="http://schemas.microsoft.com/office/powerpoint/2010/main" val="31492626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3A86D8-1D95-4DFF-A26B-8F86AC3AC58E}" type="slidenum">
              <a:rPr lang="en-US" smtClean="0"/>
              <a:t>30</a:t>
            </a:fld>
            <a:endParaRPr lang="en-US" dirty="0"/>
          </a:p>
        </p:txBody>
      </p:sp>
    </p:spTree>
    <p:extLst>
      <p:ext uri="{BB962C8B-B14F-4D97-AF65-F5344CB8AC3E}">
        <p14:creationId xmlns:p14="http://schemas.microsoft.com/office/powerpoint/2010/main" val="369586576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31</a:t>
            </a:fld>
            <a:endParaRPr lang="en-US" dirty="0"/>
          </a:p>
        </p:txBody>
      </p:sp>
    </p:spTree>
    <p:extLst>
      <p:ext uri="{BB962C8B-B14F-4D97-AF65-F5344CB8AC3E}">
        <p14:creationId xmlns:p14="http://schemas.microsoft.com/office/powerpoint/2010/main" val="40117617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32</a:t>
            </a:fld>
            <a:endParaRPr lang="en-US" dirty="0"/>
          </a:p>
        </p:txBody>
      </p:sp>
    </p:spTree>
    <p:extLst>
      <p:ext uri="{BB962C8B-B14F-4D97-AF65-F5344CB8AC3E}">
        <p14:creationId xmlns:p14="http://schemas.microsoft.com/office/powerpoint/2010/main" val="3573560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models baseflow conceptually and not process based.  We don’t use ground water model to compute our baseflow values.  Just like how we don’t use the full momentum equation for routing flow, we can do a pretty decent job at simulating baseflow using conceptual methods.  </a:t>
            </a:r>
          </a:p>
          <a:p>
            <a:endParaRPr lang="en-US" dirty="0"/>
          </a:p>
          <a:p>
            <a:r>
              <a:rPr lang="en-US" dirty="0"/>
              <a:t>There have been all kinds of techniques for separating baseflow:</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tx1"/>
                </a:solidFill>
                <a:latin typeface="Lato" panose="020F0502020204030203" pitchFamily="34" charset="0"/>
              </a:rPr>
              <a:t>Point of inflection (when the recession curve transitions from concave down to concave up) is where direct runoff is replaced by groundwater flow components.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solidFill>
                  <a:schemeClr val="tx1"/>
                </a:solidFill>
                <a:latin typeface="Lato" panose="020F0502020204030203" pitchFamily="34" charset="0"/>
              </a:rPr>
              <a:t>Plotting the hydrograph in log space shows different baseflow contributions, based on changes in slope on the recession curve.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solidFill>
                <a:schemeClr val="tx1"/>
              </a:solidFill>
              <a:latin typeface="Lato" panose="020F0502020204030203" pitchFamily="34" charset="0"/>
            </a:endParaRP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dirty="0"/>
          </a:p>
        </p:txBody>
      </p:sp>
    </p:spTree>
    <p:extLst>
      <p:ext uri="{BB962C8B-B14F-4D97-AF65-F5344CB8AC3E}">
        <p14:creationId xmlns:p14="http://schemas.microsoft.com/office/powerpoint/2010/main" val="909008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impeding shallow layer where infiltrated water moves down gradient.  Interflow is slower than surface runoff.  Some research has suggested interflow only contributes to the streamflow from the lower portions of the hillslope.  </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dirty="0"/>
          </a:p>
        </p:txBody>
      </p:sp>
    </p:spTree>
    <p:extLst>
      <p:ext uri="{BB962C8B-B14F-4D97-AF65-F5344CB8AC3E}">
        <p14:creationId xmlns:p14="http://schemas.microsoft.com/office/powerpoint/2010/main" val="38711744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that falls on the basin infiltrates past the shallow layer.  This flow is much slower than surface runoff or interflow.  This flow could take months before it reaches the stream (if ever).  </a:t>
            </a:r>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dirty="0"/>
          </a:p>
        </p:txBody>
      </p:sp>
    </p:spTree>
    <p:extLst>
      <p:ext uri="{BB962C8B-B14F-4D97-AF65-F5344CB8AC3E}">
        <p14:creationId xmlns:p14="http://schemas.microsoft.com/office/powerpoint/2010/main" val="2914759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the UI, the baseflow method can be selected from the subbasin element.  </a:t>
            </a:r>
          </a:p>
          <a:p>
            <a:pPr marL="171450" indent="-171450">
              <a:buFont typeface="Arial" panose="020B0604020202020204" pitchFamily="34" charset="0"/>
              <a:buChar char="•"/>
            </a:pPr>
            <a:r>
              <a:rPr lang="en-US" dirty="0"/>
              <a:t>Enter baseflow parameters from subbasin element tab or from global editor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dirty="0">
                <a:latin typeface="Lato" panose="020F0502020204030203" pitchFamily="34" charset="0"/>
              </a:rPr>
              <a:t>The Baseflow Method can be selected for each subbasin element (using the Component Editor) or it can be selected using the global change methods tool from the Parameters menu.</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dirty="0"/>
          </a:p>
        </p:txBody>
      </p:sp>
    </p:spTree>
    <p:extLst>
      <p:ext uri="{BB962C8B-B14F-4D97-AF65-F5344CB8AC3E}">
        <p14:creationId xmlns:p14="http://schemas.microsoft.com/office/powerpoint/2010/main" val="27768385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Methods are conceptual.  You need to calibrate the values</a:t>
            </a:r>
          </a:p>
          <a:p>
            <a:pPr marL="171450" indent="-171450">
              <a:buFont typeface="Arial" panose="020B0604020202020204" pitchFamily="34" charset="0"/>
              <a:buChar char="•"/>
            </a:pPr>
            <a:r>
              <a:rPr lang="en-US" dirty="0"/>
              <a:t>Linear Reservoir method conserves mass.  The other baseflow methods do not.  </a:t>
            </a:r>
          </a:p>
          <a:p>
            <a:pPr marL="171450" indent="-171450">
              <a:buFont typeface="Arial" panose="020B0604020202020204" pitchFamily="34" charset="0"/>
              <a:buChar char="•"/>
            </a:pPr>
            <a:r>
              <a:rPr lang="en-US" sz="1200" b="0" dirty="0">
                <a:latin typeface="Lato" panose="020F0502020204030203" pitchFamily="34" charset="0"/>
              </a:rPr>
              <a:t>The other baseflow methods could result in runoff volume exceeding precipitation volume.</a:t>
            </a:r>
            <a:endParaRPr lang="en-US" b="0"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dirty="0"/>
          </a:p>
        </p:txBody>
      </p:sp>
    </p:spTree>
    <p:extLst>
      <p:ext uri="{BB962C8B-B14F-4D97-AF65-F5344CB8AC3E}">
        <p14:creationId xmlns:p14="http://schemas.microsoft.com/office/powerpoint/2010/main" val="3734140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r>
              <a:rPr lang="en-US" sz="1200" b="0" dirty="0">
                <a:latin typeface="Lato" panose="020F0502020204030203" pitchFamily="34" charset="0"/>
              </a:rPr>
              <a:t>Baseflow results are displayed in plots and tables for Subbasin elements only. </a:t>
            </a:r>
          </a:p>
          <a:p>
            <a:pPr marL="342900" indent="-342900">
              <a:buFont typeface="Arial" panose="020B0604020202020204" pitchFamily="34" charset="0"/>
              <a:buChar char="•"/>
            </a:pPr>
            <a:r>
              <a:rPr lang="en-US" sz="1200" b="0" u="sng" dirty="0">
                <a:latin typeface="Lato" panose="020F0502020204030203" pitchFamily="34" charset="0"/>
              </a:rPr>
              <a:t>Subbasin plots</a:t>
            </a:r>
            <a:r>
              <a:rPr lang="en-US" sz="1200" b="0" dirty="0">
                <a:latin typeface="Lato" panose="020F0502020204030203" pitchFamily="34" charset="0"/>
              </a:rPr>
              <a:t> show the computed runoff (total flow) and the baseflow hydrograph.</a:t>
            </a:r>
          </a:p>
          <a:p>
            <a:pPr marL="342900" indent="-342900">
              <a:buFont typeface="Arial" panose="020B0604020202020204" pitchFamily="34" charset="0"/>
              <a:buChar char="•"/>
            </a:pPr>
            <a:r>
              <a:rPr lang="en-US" sz="1200" b="0" u="sng" dirty="0">
                <a:latin typeface="Lato" panose="020F0502020204030203" pitchFamily="34" charset="0"/>
              </a:rPr>
              <a:t>Summary tables </a:t>
            </a:r>
            <a:r>
              <a:rPr lang="en-US" sz="1200" b="0" dirty="0">
                <a:latin typeface="Lato" panose="020F0502020204030203" pitchFamily="34" charset="0"/>
              </a:rPr>
              <a:t>show baseflow volume.</a:t>
            </a:r>
          </a:p>
          <a:p>
            <a:pPr marL="342900" indent="-342900">
              <a:buFont typeface="Arial" panose="020B0604020202020204" pitchFamily="34" charset="0"/>
              <a:buChar char="•"/>
            </a:pPr>
            <a:r>
              <a:rPr lang="en-US" sz="1200" b="0" dirty="0">
                <a:latin typeface="Lato" panose="020F0502020204030203" pitchFamily="34" charset="0"/>
              </a:rPr>
              <a:t>You can access </a:t>
            </a:r>
            <a:r>
              <a:rPr lang="en-US" sz="1200" b="0" u="sng" dirty="0">
                <a:latin typeface="Lato" panose="020F0502020204030203" pitchFamily="34" charset="0"/>
              </a:rPr>
              <a:t>individual time-series </a:t>
            </a:r>
            <a:r>
              <a:rPr lang="en-US" sz="1200" b="0" dirty="0">
                <a:latin typeface="Lato" panose="020F0502020204030203" pitchFamily="34" charset="0"/>
              </a:rPr>
              <a:t>from the Watershed Explorer’s Results tab.</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dirty="0"/>
          </a:p>
        </p:txBody>
      </p:sp>
    </p:spTree>
    <p:extLst>
      <p:ext uri="{BB962C8B-B14F-4D97-AF65-F5344CB8AC3E}">
        <p14:creationId xmlns:p14="http://schemas.microsoft.com/office/powerpoint/2010/main" val="370624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0" y="260931"/>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0"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9023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B18EEE7-8E7A-433A-9098-1C221D3644BA}" type="datetime1">
              <a:rPr lang="en-US" smtClean="0"/>
              <a:t>11/4/2024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7767158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B18EEE7-8E7A-433A-9098-1C221D3644BA}" type="datetime1">
              <a:rPr lang="en-US" smtClean="0"/>
              <a:t>11/4/2024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201583430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B18EEE7-8E7A-433A-9098-1C221D3644BA}" type="datetime1">
              <a:rPr lang="en-US" smtClean="0"/>
              <a:t>11/4/2024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1116985013"/>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18EEE7-8E7A-433A-9098-1C221D3644BA}" type="datetime1">
              <a:rPr lang="en-US" smtClean="0"/>
              <a:t>11/4/2024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80982748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18EEE7-8E7A-433A-9098-1C221D3644BA}" type="datetime1">
              <a:rPr lang="en-US" smtClean="0"/>
              <a:t>11/4/2024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4114609956"/>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B18EEE7-8E7A-433A-9098-1C221D3644BA}" type="datetime1">
              <a:rPr lang="en-US" smtClean="0"/>
              <a:t>11/4/2024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1610422557"/>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18EEE7-8E7A-433A-9098-1C221D3644BA}" type="datetime1">
              <a:rPr lang="en-US" smtClean="0"/>
              <a:t>11/4/2024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4254978873"/>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18EEE7-8E7A-433A-9098-1C221D3644BA}" type="datetime1">
              <a:rPr lang="en-US" smtClean="0"/>
              <a:t>11/4/2024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3375644300"/>
      </p:ext>
    </p:extLst>
  </p:cSld>
  <p:clrMapOvr>
    <a:masterClrMapping/>
  </p:clrMapOvr>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 3 Pics (horizontal)">
    <p:spTree>
      <p:nvGrpSpPr>
        <p:cNvPr id="1" name=""/>
        <p:cNvGrpSpPr/>
        <p:nvPr/>
      </p:nvGrpSpPr>
      <p:grpSpPr>
        <a:xfrm>
          <a:off x="0" y="0"/>
          <a:ext cx="0" cy="0"/>
          <a:chOff x="0" y="0"/>
          <a:chExt cx="0" cy="0"/>
        </a:xfrm>
      </p:grpSpPr>
      <p:sp>
        <p:nvSpPr>
          <p:cNvPr id="14" name="Title 5"/>
          <p:cNvSpPr>
            <a:spLocks noGrp="1"/>
          </p:cNvSpPr>
          <p:nvPr>
            <p:ph type="title"/>
          </p:nvPr>
        </p:nvSpPr>
        <p:spPr>
          <a:xfrm>
            <a:off x="266703" y="260935"/>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3"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78200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2A251F76-4B2E-4418-AD87-F061C622DDE5}"/>
              </a:ext>
            </a:extLst>
          </p:cNvPr>
          <p:cNvSpPr txBox="1"/>
          <p:nvPr userDrawn="1"/>
        </p:nvSpPr>
        <p:spPr>
          <a:xfrm>
            <a:off x="5701147" y="6267796"/>
            <a:ext cx="78971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E18786C-E3F3-4D88-9CCA-F8F8961D7FE3}" type="slidenum">
              <a:rPr kumimoji="0" lang="en-US" sz="1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9425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8D88733D-04E1-4E62-9582-8CECDF5CF650}"/>
              </a:ext>
            </a:extLst>
          </p:cNvPr>
          <p:cNvSpPr txBox="1"/>
          <p:nvPr userDrawn="1"/>
        </p:nvSpPr>
        <p:spPr>
          <a:xfrm>
            <a:off x="5649588" y="6309360"/>
            <a:ext cx="731520" cy="369332"/>
          </a:xfrm>
          <a:prstGeom prst="rect">
            <a:avLst/>
          </a:prstGeom>
          <a:noFill/>
        </p:spPr>
        <p:txBody>
          <a:bodyPr wrap="square" rtlCol="0">
            <a:spAutoFit/>
          </a:bodyPr>
          <a:lstStyle/>
          <a:p>
            <a:pPr algn="ctr"/>
            <a:fld id="{B4872804-87F3-4CEA-A86A-5A20B3F925E0}" type="slidenum">
              <a:rPr lang="en-US" smtClean="0"/>
              <a:t>‹#›</a:t>
            </a:fld>
            <a:endParaRPr lang="en-US" dirty="0"/>
          </a:p>
        </p:txBody>
      </p:sp>
    </p:spTree>
    <p:extLst>
      <p:ext uri="{BB962C8B-B14F-4D97-AF65-F5344CB8AC3E}">
        <p14:creationId xmlns:p14="http://schemas.microsoft.com/office/powerpoint/2010/main" val="3389297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2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0" y="260931"/>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0"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96780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8D88733D-04E1-4E62-9582-8CECDF5CF650}"/>
              </a:ext>
            </a:extLst>
          </p:cNvPr>
          <p:cNvSpPr txBox="1"/>
          <p:nvPr userDrawn="1"/>
        </p:nvSpPr>
        <p:spPr>
          <a:xfrm>
            <a:off x="5649588" y="6309360"/>
            <a:ext cx="731520" cy="369332"/>
          </a:xfrm>
          <a:prstGeom prst="rect">
            <a:avLst/>
          </a:prstGeom>
          <a:noFill/>
        </p:spPr>
        <p:txBody>
          <a:bodyPr wrap="square" rtlCol="0">
            <a:spAutoFit/>
          </a:bodyPr>
          <a:lstStyle/>
          <a:p>
            <a:pPr algn="ctr"/>
            <a:fld id="{B4872804-87F3-4CEA-A86A-5A20B3F925E0}" type="slidenum">
              <a:rPr lang="en-US" smtClean="0"/>
              <a:t>‹#›</a:t>
            </a:fld>
            <a:endParaRPr lang="en-US" dirty="0"/>
          </a:p>
        </p:txBody>
      </p:sp>
    </p:spTree>
    <p:extLst>
      <p:ext uri="{BB962C8B-B14F-4D97-AF65-F5344CB8AC3E}">
        <p14:creationId xmlns:p14="http://schemas.microsoft.com/office/powerpoint/2010/main" val="2422769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3" y="260935"/>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3"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011201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2A251F76-4B2E-4418-AD87-F061C622DDE5}"/>
              </a:ext>
            </a:extLst>
          </p:cNvPr>
          <p:cNvSpPr txBox="1"/>
          <p:nvPr userDrawn="1"/>
        </p:nvSpPr>
        <p:spPr>
          <a:xfrm>
            <a:off x="5701147" y="6267796"/>
            <a:ext cx="78971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E18786C-E3F3-4D88-9CCA-F8F8961D7FE3}" type="slidenum">
              <a:rPr kumimoji="0" lang="en-US" sz="1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84458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18EEE7-8E7A-433A-9098-1C221D3644BA}" type="datetime1">
              <a:rPr lang="en-US" smtClean="0"/>
              <a:t>11/4/2024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836441584"/>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B18EEE7-8E7A-433A-9098-1C221D3644BA}" type="datetime1">
              <a:rPr lang="en-US" smtClean="0"/>
              <a:t>11/4/2024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3373260827"/>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B18EEE7-8E7A-433A-9098-1C221D3644BA}" type="datetime1">
              <a:rPr lang="en-US" smtClean="0"/>
              <a:t>11/4/2024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31D63-BE79-4995-A99D-DD1966F96D74}" type="slidenum">
              <a:rPr lang="en-US" smtClean="0"/>
              <a:t>‹#›</a:t>
            </a:fld>
            <a:endParaRPr lang="en-US"/>
          </a:p>
        </p:txBody>
      </p:sp>
    </p:spTree>
    <p:extLst>
      <p:ext uri="{BB962C8B-B14F-4D97-AF65-F5344CB8AC3E}">
        <p14:creationId xmlns:p14="http://schemas.microsoft.com/office/powerpoint/2010/main" val="143105038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3.gif"/><Relationship Id="rId5" Type="http://schemas.openxmlformats.org/officeDocument/2006/relationships/image" Target="../media/image4.png"/><Relationship Id="rId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6" Type="http://schemas.openxmlformats.org/officeDocument/2006/relationships/image" Target="../media/image3.gif"/><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4.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8" y="128981"/>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6"/>
          <a:srcRect/>
          <a:stretch>
            <a:fillRect/>
          </a:stretch>
        </p:blipFill>
        <p:spPr bwMode="auto">
          <a:xfrm>
            <a:off x="6079067" y="3416309"/>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11/4/2024</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11020841"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8" cstate="email">
            <a:extLst>
              <a:ext uri="{28A0092B-C50C-407E-A947-70E740481C1C}">
                <a14:useLocalDpi xmlns:a14="http://schemas.microsoft.com/office/drawing/2010/main" val="0"/>
              </a:ext>
            </a:extLst>
          </a:blip>
          <a:stretch>
            <a:fillRect/>
          </a:stretch>
        </p:blipFill>
        <p:spPr>
          <a:xfrm>
            <a:off x="99190" y="304657"/>
            <a:ext cx="983754" cy="503007"/>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731" r:id="rId1"/>
    <p:sldLayoutId id="2147483730" r:id="rId2"/>
    <p:sldLayoutId id="2147483753" r:id="rId3"/>
    <p:sldLayoutId id="2147483754" r:id="rId4"/>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6" y="38099"/>
            <a:ext cx="12058651"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9" y="128983"/>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13"/>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4B18EEE7-8E7A-433A-9098-1C221D3644BA}" type="datetime1">
              <a:rPr lang="en-US" smtClean="0"/>
              <a:t>11/4/2024</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4"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89" y="304661"/>
            <a:ext cx="983755" cy="503007"/>
          </a:xfrm>
          <a:prstGeom prst="rect">
            <a:avLst/>
          </a:prstGeom>
        </p:spPr>
      </p:pic>
    </p:spTree>
    <p:extLst>
      <p:ext uri="{BB962C8B-B14F-4D97-AF65-F5344CB8AC3E}">
        <p14:creationId xmlns:p14="http://schemas.microsoft.com/office/powerpoint/2010/main" val="450590905"/>
      </p:ext>
    </p:extLst>
  </p:cSld>
  <p:clrMap bg1="lt1" tx1="dk1" bg2="lt2" tx2="dk2" accent1="accent1" accent2="accent2" accent3="accent3" accent4="accent4" accent5="accent5" accent6="accent6" hlink="hlink" folHlink="folHlink"/>
  <p:sldLayoutIdLst>
    <p:sldLayoutId id="2147483733" r:id="rId1"/>
    <p:sldLayoutId id="2147483734"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5B6B94-6F19-4E2B-82A4-E3780F0317F0}" type="datetimeFigureOut">
              <a:rPr lang="en-US" smtClean="0"/>
              <a:pPr/>
              <a:t>11/4/2024</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6CBF3469-E382-CD0A-5C7A-E586DE7B5B5B}"/>
              </a:ext>
            </a:extLst>
          </p:cNvPr>
          <p:cNvPicPr>
            <a:picLocks noChangeAspect="1"/>
          </p:cNvPicPr>
          <p:nvPr userDrawn="1"/>
        </p:nvPicPr>
        <p:blipFill>
          <a:blip r:embed="rId15" cstate="email">
            <a:extLst>
              <a:ext uri="{28A0092B-C50C-407E-A947-70E740481C1C}">
                <a14:useLocalDpi xmlns:a14="http://schemas.microsoft.com/office/drawing/2010/main" val="0"/>
              </a:ext>
            </a:extLst>
          </a:blip>
          <a:stretch>
            <a:fillRect/>
          </a:stretch>
        </p:blipFill>
        <p:spPr>
          <a:xfrm>
            <a:off x="11020844" y="283647"/>
            <a:ext cx="1015705" cy="545028"/>
          </a:xfrm>
          <a:prstGeom prst="rect">
            <a:avLst/>
          </a:prstGeom>
        </p:spPr>
      </p:pic>
      <p:pic>
        <p:nvPicPr>
          <p:cNvPr id="8" name="Picture 7">
            <a:extLst>
              <a:ext uri="{FF2B5EF4-FFF2-40B4-BE49-F238E27FC236}">
                <a16:creationId xmlns:a16="http://schemas.microsoft.com/office/drawing/2014/main" id="{A538AF14-C934-4FF4-C9EA-43C4B96A6ABB}"/>
              </a:ext>
            </a:extLst>
          </p:cNvPr>
          <p:cNvPicPr>
            <a:picLocks noChangeAspect="1"/>
          </p:cNvPicPr>
          <p:nvPr userDrawn="1"/>
        </p:nvPicPr>
        <p:blipFill>
          <a:blip r:embed="rId16" cstate="email">
            <a:extLst>
              <a:ext uri="{28A0092B-C50C-407E-A947-70E740481C1C}">
                <a14:useLocalDpi xmlns:a14="http://schemas.microsoft.com/office/drawing/2010/main" val="0"/>
              </a:ext>
            </a:extLst>
          </a:blip>
          <a:stretch>
            <a:fillRect/>
          </a:stretch>
        </p:blipFill>
        <p:spPr>
          <a:xfrm>
            <a:off x="99189" y="304661"/>
            <a:ext cx="983755" cy="503007"/>
          </a:xfrm>
          <a:prstGeom prst="rect">
            <a:avLst/>
          </a:prstGeom>
        </p:spPr>
      </p:pic>
    </p:spTree>
    <p:extLst>
      <p:ext uri="{BB962C8B-B14F-4D97-AF65-F5344CB8AC3E}">
        <p14:creationId xmlns:p14="http://schemas.microsoft.com/office/powerpoint/2010/main" val="3426960802"/>
      </p:ext>
    </p:extLst>
  </p:cSld>
  <p:clrMap bg1="dk1" tx1="lt1" bg2="dk2" tx2="lt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 id="2147483851" r:id="rId12"/>
    <p:sldLayoutId id="2147483852" r:id="rId1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19.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9.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27.png"/><Relationship Id="rId7" Type="http://schemas.openxmlformats.org/officeDocument/2006/relationships/customXml" Target="../ink/ink2.xml"/><Relationship Id="rId12" Type="http://schemas.openxmlformats.org/officeDocument/2006/relationships/image" Target="../media/image270.png"/><Relationship Id="rId2" Type="http://schemas.openxmlformats.org/officeDocument/2006/relationships/notesSlide" Target="../notesSlides/notesSlide23.xml"/><Relationship Id="rId1" Type="http://schemas.openxmlformats.org/officeDocument/2006/relationships/slideLayout" Target="../slideLayouts/slideLayout19.xml"/><Relationship Id="rId6" Type="http://schemas.openxmlformats.org/officeDocument/2006/relationships/image" Target="../media/image240.png"/><Relationship Id="rId11" Type="http://schemas.openxmlformats.org/officeDocument/2006/relationships/customXml" Target="../ink/ink4.xml"/><Relationship Id="rId5" Type="http://schemas.openxmlformats.org/officeDocument/2006/relationships/customXml" Target="../ink/ink1.xml"/><Relationship Id="rId10" Type="http://schemas.openxmlformats.org/officeDocument/2006/relationships/image" Target="../media/image260.png"/><Relationship Id="rId4" Type="http://schemas.openxmlformats.org/officeDocument/2006/relationships/image" Target="../media/image28.png"/><Relationship Id="rId9" Type="http://schemas.openxmlformats.org/officeDocument/2006/relationships/customXml" Target="../ink/ink3.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19.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19.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19.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9.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9.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9.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04778"/>
            <a:ext cx="12192000" cy="1671543"/>
          </a:xfrm>
        </p:spPr>
        <p:txBody>
          <a:bodyPr/>
          <a:lstStyle/>
          <a:p>
            <a:pPr algn="ctr"/>
            <a:r>
              <a:rPr lang="en-US" sz="6000" b="1" dirty="0">
                <a:latin typeface="Lato" panose="020F0502020204030203" pitchFamily="34" charset="0"/>
              </a:rPr>
              <a:t>Modeling Baseflow in HEC-HMS</a:t>
            </a:r>
          </a:p>
        </p:txBody>
      </p:sp>
      <p:sp>
        <p:nvSpPr>
          <p:cNvPr id="4" name="Subtitle 2">
            <a:extLst>
              <a:ext uri="{FF2B5EF4-FFF2-40B4-BE49-F238E27FC236}">
                <a16:creationId xmlns:a16="http://schemas.microsoft.com/office/drawing/2014/main" id="{148EEDF8-2554-A6B5-44D3-B5ACF66B472D}"/>
              </a:ext>
            </a:extLst>
          </p:cNvPr>
          <p:cNvSpPr txBox="1">
            <a:spLocks/>
          </p:cNvSpPr>
          <p:nvPr/>
        </p:nvSpPr>
        <p:spPr>
          <a:xfrm>
            <a:off x="1524000" y="2883713"/>
            <a:ext cx="9144000" cy="275973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dirty="0"/>
              <a:t>Hydrologic Modeling with HEC-HMS</a:t>
            </a:r>
          </a:p>
          <a:p>
            <a:pPr marL="0" indent="0" algn="ctr">
              <a:buNone/>
            </a:pPr>
            <a:r>
              <a:rPr lang="en-US" b="1" dirty="0"/>
              <a:t>November 2024</a:t>
            </a:r>
            <a:br>
              <a:rPr lang="en-US" b="1" dirty="0"/>
            </a:br>
            <a:endParaRPr lang="en-US" b="1" dirty="0"/>
          </a:p>
          <a:p>
            <a:pPr marL="0" indent="0" algn="ctr">
              <a:buNone/>
            </a:pPr>
            <a:r>
              <a:rPr lang="en-US" b="1" dirty="0"/>
              <a:t>Avital Breverman, </a:t>
            </a:r>
            <a:r>
              <a:rPr lang="en-US" b="1" i="1" dirty="0"/>
              <a:t>P.E.</a:t>
            </a:r>
          </a:p>
          <a:p>
            <a:pPr marL="0" indent="0" algn="ctr">
              <a:buNone/>
            </a:pPr>
            <a:r>
              <a:rPr lang="en-US" b="1" dirty="0"/>
              <a:t>US Army Corps of Engineers</a:t>
            </a:r>
          </a:p>
          <a:p>
            <a:pPr marL="0" indent="0" algn="ctr">
              <a:buNone/>
            </a:pPr>
            <a:r>
              <a:rPr lang="en-US" b="1" dirty="0"/>
              <a:t>Hydrologic Engineering Center</a:t>
            </a:r>
          </a:p>
          <a:p>
            <a:pPr marL="0" indent="0">
              <a:buNone/>
            </a:pPr>
            <a:endParaRPr lang="en-US" sz="2000" b="1" dirty="0"/>
          </a:p>
        </p:txBody>
      </p:sp>
    </p:spTree>
    <p:extLst>
      <p:ext uri="{BB962C8B-B14F-4D97-AF65-F5344CB8AC3E}">
        <p14:creationId xmlns:p14="http://schemas.microsoft.com/office/powerpoint/2010/main" val="923768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B48904E-1FD5-B7F1-FE2A-B55B7E95DEA6}"/>
              </a:ext>
            </a:extLst>
          </p:cNvPr>
          <p:cNvPicPr>
            <a:picLocks noChangeAspect="1"/>
          </p:cNvPicPr>
          <p:nvPr/>
        </p:nvPicPr>
        <p:blipFill>
          <a:blip r:embed="rId3"/>
          <a:stretch>
            <a:fillRect/>
          </a:stretch>
        </p:blipFill>
        <p:spPr>
          <a:xfrm>
            <a:off x="3467620" y="1178459"/>
            <a:ext cx="7447619" cy="5104762"/>
          </a:xfrm>
          <a:prstGeom prst="rect">
            <a:avLst/>
          </a:prstGeom>
        </p:spPr>
      </p:pic>
      <p:pic>
        <p:nvPicPr>
          <p:cNvPr id="5" name="Picture 4">
            <a:extLst>
              <a:ext uri="{FF2B5EF4-FFF2-40B4-BE49-F238E27FC236}">
                <a16:creationId xmlns:a16="http://schemas.microsoft.com/office/drawing/2014/main" id="{D07DC7B8-F2C3-2714-FB2D-E7D6E54C3D5A}"/>
              </a:ext>
            </a:extLst>
          </p:cNvPr>
          <p:cNvPicPr>
            <a:picLocks noChangeAspect="1"/>
          </p:cNvPicPr>
          <p:nvPr/>
        </p:nvPicPr>
        <p:blipFill>
          <a:blip r:embed="rId4"/>
          <a:stretch>
            <a:fillRect/>
          </a:stretch>
        </p:blipFill>
        <p:spPr>
          <a:xfrm>
            <a:off x="285090" y="1178459"/>
            <a:ext cx="2761905" cy="5380952"/>
          </a:xfrm>
          <a:prstGeom prst="rect">
            <a:avLst/>
          </a:prstGeom>
        </p:spPr>
      </p:pic>
      <p:sp>
        <p:nvSpPr>
          <p:cNvPr id="3" name="Title 2">
            <a:extLst>
              <a:ext uri="{FF2B5EF4-FFF2-40B4-BE49-F238E27FC236}">
                <a16:creationId xmlns:a16="http://schemas.microsoft.com/office/drawing/2014/main" id="{D3832E4D-7A27-6514-760A-62A14792CC4B}"/>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Viewing Results</a:t>
            </a:r>
          </a:p>
        </p:txBody>
      </p:sp>
    </p:spTree>
    <p:extLst>
      <p:ext uri="{BB962C8B-B14F-4D97-AF65-F5344CB8AC3E}">
        <p14:creationId xmlns:p14="http://schemas.microsoft.com/office/powerpoint/2010/main" val="2342725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4AB7C18-46C8-45B1-9A66-C26891E05A70}"/>
              </a:ext>
            </a:extLst>
          </p:cNvPr>
          <p:cNvPicPr>
            <a:picLocks noChangeAspect="1"/>
          </p:cNvPicPr>
          <p:nvPr/>
        </p:nvPicPr>
        <p:blipFill>
          <a:blip r:embed="rId3"/>
          <a:stretch>
            <a:fillRect/>
          </a:stretch>
        </p:blipFill>
        <p:spPr>
          <a:xfrm>
            <a:off x="2787596" y="2225196"/>
            <a:ext cx="6616808" cy="4240467"/>
          </a:xfrm>
          <a:prstGeom prst="rect">
            <a:avLst/>
          </a:prstGeom>
        </p:spPr>
      </p:pic>
      <p:sp>
        <p:nvSpPr>
          <p:cNvPr id="3" name="Title 2">
            <a:extLst>
              <a:ext uri="{FF2B5EF4-FFF2-40B4-BE49-F238E27FC236}">
                <a16:creationId xmlns:a16="http://schemas.microsoft.com/office/drawing/2014/main" id="{2304B441-4A3B-B9BE-3387-DB3C2F776B8D}"/>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Recession Baseflow Method</a:t>
            </a:r>
          </a:p>
        </p:txBody>
      </p:sp>
      <p:sp>
        <p:nvSpPr>
          <p:cNvPr id="6" name="Title 5">
            <a:extLst>
              <a:ext uri="{FF2B5EF4-FFF2-40B4-BE49-F238E27FC236}">
                <a16:creationId xmlns:a16="http://schemas.microsoft.com/office/drawing/2014/main" id="{8805D9EC-97CE-E8A9-31A8-7B3185E5EECD}"/>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948064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CB269CF-5122-4819-A7FA-E14828C5EA63}"/>
              </a:ext>
            </a:extLst>
          </p:cNvPr>
          <p:cNvGrpSpPr/>
          <p:nvPr/>
        </p:nvGrpSpPr>
        <p:grpSpPr>
          <a:xfrm>
            <a:off x="5792663" y="1449960"/>
            <a:ext cx="5130169" cy="4080867"/>
            <a:chOff x="5622967" y="1801405"/>
            <a:chExt cx="5647118" cy="4039093"/>
          </a:xfrm>
        </p:grpSpPr>
        <p:pic>
          <p:nvPicPr>
            <p:cNvPr id="9" name="Picture 8">
              <a:extLst>
                <a:ext uri="{FF2B5EF4-FFF2-40B4-BE49-F238E27FC236}">
                  <a16:creationId xmlns:a16="http://schemas.microsoft.com/office/drawing/2014/main" id="{BD27DEAD-D497-4828-BE4B-6DFEBF30CB11}"/>
                </a:ext>
              </a:extLst>
            </p:cNvPr>
            <p:cNvPicPr>
              <a:picLocks noChangeAspect="1"/>
            </p:cNvPicPr>
            <p:nvPr/>
          </p:nvPicPr>
          <p:blipFill rotWithShape="1">
            <a:blip r:embed="rId3"/>
            <a:srcRect r="5113"/>
            <a:stretch/>
          </p:blipFill>
          <p:spPr>
            <a:xfrm>
              <a:off x="5622967" y="1801405"/>
              <a:ext cx="5647118" cy="4039093"/>
            </a:xfrm>
            <a:prstGeom prst="rect">
              <a:avLst/>
            </a:prstGeom>
            <a:noFill/>
          </p:spPr>
        </p:pic>
        <p:sp>
          <p:nvSpPr>
            <p:cNvPr id="7" name="Freeform: Shape 6">
              <a:extLst>
                <a:ext uri="{FF2B5EF4-FFF2-40B4-BE49-F238E27FC236}">
                  <a16:creationId xmlns:a16="http://schemas.microsoft.com/office/drawing/2014/main" id="{EF10D767-97C6-4302-8F43-C24A49E31DDC}"/>
                </a:ext>
              </a:extLst>
            </p:cNvPr>
            <p:cNvSpPr/>
            <p:nvPr/>
          </p:nvSpPr>
          <p:spPr>
            <a:xfrm>
              <a:off x="7624981" y="3664749"/>
              <a:ext cx="3645104" cy="1663688"/>
            </a:xfrm>
            <a:custGeom>
              <a:avLst/>
              <a:gdLst>
                <a:gd name="connsiteX0" fmla="*/ 0 w 95864"/>
                <a:gd name="connsiteY0" fmla="*/ 0 h 23447"/>
                <a:gd name="connsiteX1" fmla="*/ 36871 w 95864"/>
                <a:gd name="connsiteY1" fmla="*/ 7374 h 23447"/>
                <a:gd name="connsiteX2" fmla="*/ 58993 w 95864"/>
                <a:gd name="connsiteY2" fmla="*/ 22123 h 23447"/>
                <a:gd name="connsiteX3" fmla="*/ 95864 w 95864"/>
                <a:gd name="connsiteY3" fmla="*/ 22123 h 23447"/>
                <a:gd name="connsiteX0" fmla="*/ 135105 w 2738557"/>
                <a:gd name="connsiteY0" fmla="*/ 42945 h 884101"/>
                <a:gd name="connsiteX1" fmla="*/ 171976 w 2738557"/>
                <a:gd name="connsiteY1" fmla="*/ 50319 h 884101"/>
                <a:gd name="connsiteX2" fmla="*/ 194098 w 2738557"/>
                <a:gd name="connsiteY2" fmla="*/ 65068 h 884101"/>
                <a:gd name="connsiteX3" fmla="*/ 2738557 w 2738557"/>
                <a:gd name="connsiteY3" fmla="*/ 884101 h 884101"/>
                <a:gd name="connsiteX0" fmla="*/ 51893 w 2655345"/>
                <a:gd name="connsiteY0" fmla="*/ 21887 h 863043"/>
                <a:gd name="connsiteX1" fmla="*/ 88764 w 2655345"/>
                <a:gd name="connsiteY1" fmla="*/ 29261 h 863043"/>
                <a:gd name="connsiteX2" fmla="*/ 1148702 w 2655345"/>
                <a:gd name="connsiteY2" fmla="*/ 397428 h 863043"/>
                <a:gd name="connsiteX3" fmla="*/ 2655345 w 2655345"/>
                <a:gd name="connsiteY3" fmla="*/ 863043 h 863043"/>
                <a:gd name="connsiteX0" fmla="*/ 0 w 2603452"/>
                <a:gd name="connsiteY0" fmla="*/ 0 h 841156"/>
                <a:gd name="connsiteX1" fmla="*/ 179746 w 2603452"/>
                <a:gd name="connsiteY1" fmla="*/ 369324 h 841156"/>
                <a:gd name="connsiteX2" fmla="*/ 1096809 w 2603452"/>
                <a:gd name="connsiteY2" fmla="*/ 375541 h 841156"/>
                <a:gd name="connsiteX3" fmla="*/ 2603452 w 2603452"/>
                <a:gd name="connsiteY3" fmla="*/ 841156 h 841156"/>
                <a:gd name="connsiteX0" fmla="*/ 0 w 2651077"/>
                <a:gd name="connsiteY0" fmla="*/ 0 h 860206"/>
                <a:gd name="connsiteX1" fmla="*/ 227371 w 2651077"/>
                <a:gd name="connsiteY1" fmla="*/ 388374 h 860206"/>
                <a:gd name="connsiteX2" fmla="*/ 1144434 w 2651077"/>
                <a:gd name="connsiteY2" fmla="*/ 394591 h 860206"/>
                <a:gd name="connsiteX3" fmla="*/ 2651077 w 2651077"/>
                <a:gd name="connsiteY3" fmla="*/ 860206 h 860206"/>
                <a:gd name="connsiteX0" fmla="*/ 0 w 2651077"/>
                <a:gd name="connsiteY0" fmla="*/ 0 h 860206"/>
                <a:gd name="connsiteX1" fmla="*/ 227371 w 2651077"/>
                <a:gd name="connsiteY1" fmla="*/ 388374 h 860206"/>
                <a:gd name="connsiteX2" fmla="*/ 801534 w 2651077"/>
                <a:gd name="connsiteY2" fmla="*/ 794641 h 860206"/>
                <a:gd name="connsiteX3" fmla="*/ 2651077 w 2651077"/>
                <a:gd name="connsiteY3" fmla="*/ 860206 h 860206"/>
                <a:gd name="connsiteX0" fmla="*/ 0 w 2651077"/>
                <a:gd name="connsiteY0" fmla="*/ 0 h 860206"/>
                <a:gd name="connsiteX1" fmla="*/ 227371 w 2651077"/>
                <a:gd name="connsiteY1" fmla="*/ 388374 h 860206"/>
                <a:gd name="connsiteX2" fmla="*/ 496837 w 2651077"/>
                <a:gd name="connsiteY2" fmla="*/ 679654 h 860206"/>
                <a:gd name="connsiteX3" fmla="*/ 801534 w 2651077"/>
                <a:gd name="connsiteY3" fmla="*/ 794641 h 860206"/>
                <a:gd name="connsiteX4" fmla="*/ 2651077 w 2651077"/>
                <a:gd name="connsiteY4" fmla="*/ 860206 h 860206"/>
                <a:gd name="connsiteX0" fmla="*/ 0 w 2651077"/>
                <a:gd name="connsiteY0" fmla="*/ 0 h 959666"/>
                <a:gd name="connsiteX1" fmla="*/ 227371 w 2651077"/>
                <a:gd name="connsiteY1" fmla="*/ 388374 h 959666"/>
                <a:gd name="connsiteX2" fmla="*/ 496837 w 2651077"/>
                <a:gd name="connsiteY2" fmla="*/ 679654 h 959666"/>
                <a:gd name="connsiteX3" fmla="*/ 963459 w 2651077"/>
                <a:gd name="connsiteY3" fmla="*/ 947041 h 959666"/>
                <a:gd name="connsiteX4" fmla="*/ 2651077 w 2651077"/>
                <a:gd name="connsiteY4" fmla="*/ 860206 h 959666"/>
                <a:gd name="connsiteX0" fmla="*/ 0 w 2651077"/>
                <a:gd name="connsiteY0" fmla="*/ 0 h 971600"/>
                <a:gd name="connsiteX1" fmla="*/ 227371 w 2651077"/>
                <a:gd name="connsiteY1" fmla="*/ 388374 h 971600"/>
                <a:gd name="connsiteX2" fmla="*/ 496837 w 2651077"/>
                <a:gd name="connsiteY2" fmla="*/ 679654 h 971600"/>
                <a:gd name="connsiteX3" fmla="*/ 963459 w 2651077"/>
                <a:gd name="connsiteY3" fmla="*/ 947041 h 971600"/>
                <a:gd name="connsiteX4" fmla="*/ 1145097 w 2651077"/>
                <a:gd name="connsiteY4" fmla="*/ 949716 h 971600"/>
                <a:gd name="connsiteX5" fmla="*/ 2651077 w 2651077"/>
                <a:gd name="connsiteY5" fmla="*/ 860206 h 971600"/>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651077 w 2651077"/>
                <a:gd name="connsiteY6" fmla="*/ 860206 h 968375"/>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047544 w 2651077"/>
                <a:gd name="connsiteY6" fmla="*/ 883976 h 968375"/>
                <a:gd name="connsiteX7" fmla="*/ 2651077 w 2651077"/>
                <a:gd name="connsiteY7" fmla="*/ 860206 h 968375"/>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047544 w 3547548"/>
                <a:gd name="connsiteY6" fmla="*/ 883976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354273 w 3547548"/>
                <a:gd name="connsiteY5" fmla="*/ 1182798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766651 w 3547548"/>
                <a:gd name="connsiteY6" fmla="*/ 1356116 h 1601288"/>
                <a:gd name="connsiteX7" fmla="*/ 2238791 w 3547548"/>
                <a:gd name="connsiteY7" fmla="*/ 1463694 h 1601288"/>
                <a:gd name="connsiteX8" fmla="*/ 3547548 w 3547548"/>
                <a:gd name="connsiteY8" fmla="*/ 1601288 h 160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48" h="1601288">
                  <a:moveTo>
                    <a:pt x="0" y="0"/>
                  </a:moveTo>
                  <a:cubicBezTo>
                    <a:pt x="12290" y="2458"/>
                    <a:pt x="69859" y="216331"/>
                    <a:pt x="149677" y="328610"/>
                  </a:cubicBezTo>
                  <a:cubicBezTo>
                    <a:pt x="229495" y="440890"/>
                    <a:pt x="383214" y="605966"/>
                    <a:pt x="478908" y="673677"/>
                  </a:cubicBezTo>
                  <a:cubicBezTo>
                    <a:pt x="574602" y="741388"/>
                    <a:pt x="707000" y="889082"/>
                    <a:pt x="808071" y="964971"/>
                  </a:cubicBezTo>
                  <a:cubicBezTo>
                    <a:pt x="909142" y="1040860"/>
                    <a:pt x="1020197" y="1089717"/>
                    <a:pt x="1085333" y="1129010"/>
                  </a:cubicBezTo>
                  <a:lnTo>
                    <a:pt x="1294508" y="1212680"/>
                  </a:lnTo>
                  <a:lnTo>
                    <a:pt x="1766651" y="1356116"/>
                  </a:lnTo>
                  <a:lnTo>
                    <a:pt x="2238791" y="1463694"/>
                  </a:lnTo>
                  <a:lnTo>
                    <a:pt x="3547548" y="1601288"/>
                  </a:lnTo>
                </a:path>
              </a:pathLst>
            </a:custGeom>
            <a:noFill/>
            <a:ln w="603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83847A"/>
                </a:solidFill>
                <a:effectLst/>
                <a:uLnTx/>
                <a:uFillTx/>
                <a:latin typeface="Arial"/>
                <a:ea typeface="+mn-ea"/>
                <a:cs typeface="+mn-cs"/>
              </a:endParaRPr>
            </a:p>
          </p:txBody>
        </p:sp>
      </p:grpSp>
      <mc:AlternateContent xmlns:mc="http://schemas.openxmlformats.org/markup-compatibility/2006" xmlns:a14="http://schemas.microsoft.com/office/drawing/2010/main">
        <mc:Choice Requires="a14">
          <p:sp>
            <p:nvSpPr>
              <p:cNvPr id="2" name="Content Placeholder 1"/>
              <p:cNvSpPr>
                <a:spLocks noGrp="1"/>
              </p:cNvSpPr>
              <p:nvPr>
                <p:ph sz="quarter" idx="4294967295"/>
              </p:nvPr>
            </p:nvSpPr>
            <p:spPr>
              <a:xfrm>
                <a:off x="0" y="1279525"/>
                <a:ext cx="5455920" cy="4924425"/>
              </a:xfrm>
              <a:noFill/>
            </p:spPr>
            <p:txBody>
              <a:bodyPr>
                <a:normAutofit lnSpcReduction="10000"/>
              </a:bodyPr>
              <a:lstStyle/>
              <a:p>
                <a:pPr marL="342900" indent="-342900">
                  <a:buFont typeface="Arial" panose="020B0604020202020204" pitchFamily="34" charset="0"/>
                  <a:buChar char="•"/>
                </a:pPr>
                <a:r>
                  <a:rPr lang="en-US" sz="2400" b="1" dirty="0">
                    <a:solidFill>
                      <a:schemeClr val="tx1"/>
                    </a:solidFill>
                    <a:latin typeface="Lato" panose="020F0502020204030203" pitchFamily="34" charset="0"/>
                  </a:rPr>
                  <a:t>Mainly used for event modeling</a:t>
                </a:r>
              </a:p>
              <a:p>
                <a:pPr marL="342900" indent="-342900">
                  <a:buFont typeface="Arial" panose="020B0604020202020204" pitchFamily="34" charset="0"/>
                  <a:buChar char="•"/>
                </a:pPr>
                <a:r>
                  <a:rPr lang="en-US" sz="2400" b="1" dirty="0">
                    <a:solidFill>
                      <a:schemeClr val="tx1"/>
                    </a:solidFill>
                    <a:latin typeface="Lato" panose="020F0502020204030203" pitchFamily="34" charset="0"/>
                  </a:rPr>
                  <a:t>The Recession baseflow method models a </a:t>
                </a:r>
                <a:r>
                  <a:rPr lang="en-US" sz="2400" b="1" u="sng" dirty="0">
                    <a:solidFill>
                      <a:schemeClr val="tx1"/>
                    </a:solidFill>
                    <a:latin typeface="Lato" panose="020F0502020204030203" pitchFamily="34" charset="0"/>
                  </a:rPr>
                  <a:t>hydrograph’s recession curve </a:t>
                </a:r>
                <a:r>
                  <a:rPr lang="en-US" sz="2400" b="1" dirty="0">
                    <a:solidFill>
                      <a:schemeClr val="tx1"/>
                    </a:solidFill>
                    <a:latin typeface="Lato" panose="020F0502020204030203" pitchFamily="34" charset="0"/>
                  </a:rPr>
                  <a:t>using the following equation:</a:t>
                </a:r>
              </a:p>
              <a:p>
                <a:pPr marL="0" indent="0">
                  <a:buNone/>
                </a:pPr>
                <a:endParaRPr lang="en-US" sz="2400" b="1" dirty="0">
                  <a:solidFill>
                    <a:schemeClr val="tx1"/>
                  </a:solidFill>
                  <a:latin typeface="Lato" panose="020F0502020204030203" pitchFamily="34" charset="0"/>
                </a:endParaRPr>
              </a:p>
              <a:p>
                <a:pPr marL="0" indent="0" algn="ctr">
                  <a:buNone/>
                </a:pPr>
                <a14:m>
                  <m:oMathPara xmlns:m="http://schemas.openxmlformats.org/officeDocument/2006/math">
                    <m:oMathParaPr>
                      <m:jc m:val="centerGroup"/>
                    </m:oMathParaPr>
                    <m:oMath xmlns:m="http://schemas.openxmlformats.org/officeDocument/2006/math">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𝑸</m:t>
                          </m:r>
                        </m:e>
                        <m:sub>
                          <m:r>
                            <a:rPr lang="en-US" b="1" i="1" smtClean="0">
                              <a:solidFill>
                                <a:schemeClr val="tx1"/>
                              </a:solidFill>
                              <a:latin typeface="Cambria Math" panose="02040503050406030204" pitchFamily="18" charset="0"/>
                            </a:rPr>
                            <m:t>𝒕</m:t>
                          </m:r>
                        </m:sub>
                      </m:sSub>
                      <m:r>
                        <a:rPr lang="en-US" b="1" i="1" smtClean="0">
                          <a:solidFill>
                            <a:schemeClr val="tx1"/>
                          </a:solidFill>
                          <a:latin typeface="Cambria Math" panose="02040503050406030204" pitchFamily="18" charset="0"/>
                        </a:rPr>
                        <m:t>= </m:t>
                      </m:r>
                      <m:sSub>
                        <m:sSubPr>
                          <m:ctrlPr>
                            <a:rPr lang="en-US" b="1" i="1">
                              <a:latin typeface="Cambria Math" panose="02040503050406030204" pitchFamily="18" charset="0"/>
                            </a:rPr>
                          </m:ctrlPr>
                        </m:sSubPr>
                        <m:e>
                          <m:r>
                            <a:rPr lang="en-US" b="1" i="1">
                              <a:latin typeface="Cambria Math" panose="02040503050406030204" pitchFamily="18" charset="0"/>
                            </a:rPr>
                            <m:t>𝑸</m:t>
                          </m:r>
                        </m:e>
                        <m:sub>
                          <m:r>
                            <a:rPr lang="en-US" b="1" i="1" smtClean="0">
                              <a:latin typeface="Cambria Math" panose="02040503050406030204" pitchFamily="18" charset="0"/>
                            </a:rPr>
                            <m:t>𝟎</m:t>
                          </m:r>
                        </m:sub>
                      </m:sSub>
                      <m:sSup>
                        <m:sSupPr>
                          <m:ctrlPr>
                            <a:rPr lang="en-US" b="1" i="1">
                              <a:latin typeface="Cambria Math" panose="02040503050406030204" pitchFamily="18" charset="0"/>
                            </a:rPr>
                          </m:ctrlPr>
                        </m:sSupPr>
                        <m:e>
                          <m:r>
                            <a:rPr lang="en-US" b="1" i="1" smtClean="0">
                              <a:latin typeface="Cambria Math" panose="02040503050406030204" pitchFamily="18" charset="0"/>
                            </a:rPr>
                            <m:t>𝒌</m:t>
                          </m:r>
                        </m:e>
                        <m:sup>
                          <m:r>
                            <a:rPr lang="en-US" b="1" i="1" smtClean="0">
                              <a:latin typeface="Cambria Math" panose="02040503050406030204" pitchFamily="18" charset="0"/>
                            </a:rPr>
                            <m:t>𝒕</m:t>
                          </m:r>
                        </m:sup>
                      </m:sSup>
                      <m:r>
                        <a:rPr lang="en-US" b="1" i="1">
                          <a:latin typeface="Cambria Math" panose="02040503050406030204" pitchFamily="18" charset="0"/>
                        </a:rPr>
                        <m:t> </m:t>
                      </m:r>
                    </m:oMath>
                  </m:oMathPara>
                </a14:m>
                <a:endParaRPr lang="en-US" b="1" dirty="0">
                  <a:solidFill>
                    <a:schemeClr val="tx1"/>
                  </a:solidFill>
                  <a:latin typeface="Lato" panose="020F0502020204030203" pitchFamily="34" charset="0"/>
                </a:endParaRPr>
              </a:p>
              <a:p>
                <a:pPr marL="0" indent="0">
                  <a:buNone/>
                </a:pPr>
                <a:endParaRPr lang="en-US" sz="2200" b="1" dirty="0">
                  <a:solidFill>
                    <a:schemeClr val="tx1"/>
                  </a:solidFill>
                  <a:latin typeface="Lato" panose="020F0502020204030203" pitchFamily="34" charset="0"/>
                </a:endParaRPr>
              </a:p>
              <a:p>
                <a:pPr marL="342900" indent="-342900">
                  <a:buFont typeface="Arial" panose="020B0604020202020204" pitchFamily="34" charset="0"/>
                  <a:buChar char="•"/>
                </a:pPr>
                <a:r>
                  <a:rPr lang="en-US" sz="2600" b="1" dirty="0">
                    <a:solidFill>
                      <a:schemeClr val="tx1"/>
                    </a:solidFill>
                    <a:latin typeface="Lato" panose="020F0502020204030203" pitchFamily="34" charset="0"/>
                  </a:rPr>
                  <a:t>Q</a:t>
                </a:r>
                <a:r>
                  <a:rPr lang="en-US" sz="2600" b="1" baseline="-25000" dirty="0">
                    <a:solidFill>
                      <a:schemeClr val="tx1"/>
                    </a:solidFill>
                    <a:latin typeface="Lato" panose="020F0502020204030203" pitchFamily="34" charset="0"/>
                  </a:rPr>
                  <a:t>t</a:t>
                </a:r>
                <a:r>
                  <a:rPr lang="en-US" sz="2600" b="1" dirty="0">
                    <a:solidFill>
                      <a:schemeClr val="tx1"/>
                    </a:solidFill>
                    <a:latin typeface="Lato" panose="020F0502020204030203" pitchFamily="34" charset="0"/>
                  </a:rPr>
                  <a:t> = flow at time t</a:t>
                </a:r>
              </a:p>
              <a:p>
                <a:pPr marL="342900" indent="-342900">
                  <a:buFont typeface="Arial" panose="020B0604020202020204" pitchFamily="34" charset="0"/>
                  <a:buChar char="•"/>
                </a:pPr>
                <a:r>
                  <a:rPr lang="en-US" sz="2600" b="1" dirty="0">
                    <a:solidFill>
                      <a:schemeClr val="tx1"/>
                    </a:solidFill>
                    <a:latin typeface="Lato" panose="020F0502020204030203" pitchFamily="34" charset="0"/>
                  </a:rPr>
                  <a:t>Q</a:t>
                </a:r>
                <a:r>
                  <a:rPr lang="en-US" sz="2600" b="1" baseline="-25000" dirty="0">
                    <a:solidFill>
                      <a:schemeClr val="tx1"/>
                    </a:solidFill>
                    <a:latin typeface="Lato" panose="020F0502020204030203" pitchFamily="34" charset="0"/>
                  </a:rPr>
                  <a:t>0</a:t>
                </a:r>
                <a:r>
                  <a:rPr lang="en-US" sz="2600" b="1" dirty="0">
                    <a:solidFill>
                      <a:schemeClr val="tx1"/>
                    </a:solidFill>
                    <a:latin typeface="Lato" panose="020F0502020204030203" pitchFamily="34" charset="0"/>
                  </a:rPr>
                  <a:t> = flow at the beginning of the recession curve</a:t>
                </a:r>
              </a:p>
              <a:p>
                <a:pPr marL="342900" indent="-342900">
                  <a:buFont typeface="Arial" panose="020B0604020202020204" pitchFamily="34" charset="0"/>
                  <a:buChar char="•"/>
                </a:pPr>
                <a:r>
                  <a:rPr lang="en-US" sz="2600" b="1" dirty="0">
                    <a:solidFill>
                      <a:schemeClr val="tx1"/>
                    </a:solidFill>
                    <a:latin typeface="Lato" panose="020F0502020204030203" pitchFamily="34" charset="0"/>
                  </a:rPr>
                  <a:t>k = exponential decay constant</a:t>
                </a:r>
              </a:p>
              <a:p>
                <a:pPr marL="342900" indent="-342900">
                  <a:buFont typeface="Arial" panose="020B0604020202020204" pitchFamily="34" charset="0"/>
                  <a:buChar char="•"/>
                </a:pPr>
                <a:r>
                  <a:rPr lang="en-US" sz="2600" b="1" dirty="0">
                    <a:solidFill>
                      <a:schemeClr val="tx1"/>
                    </a:solidFill>
                    <a:latin typeface="Lato" panose="020F0502020204030203" pitchFamily="34" charset="0"/>
                  </a:rPr>
                  <a:t>T = time </a:t>
                </a:r>
              </a:p>
              <a:p>
                <a:pPr marL="342900" indent="-342900">
                  <a:buFont typeface="Arial" panose="020B0604020202020204" pitchFamily="34" charset="0"/>
                  <a:buChar char="•"/>
                </a:pPr>
                <a:endParaRPr lang="en-US" sz="2200" b="1" dirty="0">
                  <a:solidFill>
                    <a:schemeClr val="tx1"/>
                  </a:solidFill>
                  <a:latin typeface="Lato" panose="020F0502020204030203" pitchFamily="34" charset="0"/>
                </a:endParaRPr>
              </a:p>
            </p:txBody>
          </p:sp>
        </mc:Choice>
        <mc:Fallback xmlns="">
          <p:sp>
            <p:nvSpPr>
              <p:cNvPr id="2" name="Content Placeholder 1"/>
              <p:cNvSpPr>
                <a:spLocks noGrp="1" noRot="1" noChangeAspect="1" noMove="1" noResize="1" noEditPoints="1" noAdjustHandles="1" noChangeArrowheads="1" noChangeShapeType="1" noTextEdit="1"/>
              </p:cNvSpPr>
              <p:nvPr>
                <p:ph sz="quarter" idx="4294967295"/>
              </p:nvPr>
            </p:nvSpPr>
            <p:spPr>
              <a:xfrm>
                <a:off x="0" y="1279525"/>
                <a:ext cx="5455920" cy="4924425"/>
              </a:xfrm>
              <a:blipFill>
                <a:blip r:embed="rId4"/>
                <a:stretch>
                  <a:fillRect l="-1676" t="-2475"/>
                </a:stretch>
              </a:blipFill>
            </p:spPr>
            <p:txBody>
              <a:bodyPr/>
              <a:lstStyle/>
              <a:p>
                <a:r>
                  <a:rPr lang="en-US">
                    <a:noFill/>
                  </a:rPr>
                  <a:t> </a:t>
                </a:r>
              </a:p>
            </p:txBody>
          </p:sp>
        </mc:Fallback>
      </mc:AlternateContent>
      <p:sp>
        <p:nvSpPr>
          <p:cNvPr id="5" name="Title 2">
            <a:extLst>
              <a:ext uri="{FF2B5EF4-FFF2-40B4-BE49-F238E27FC236}">
                <a16:creationId xmlns:a16="http://schemas.microsoft.com/office/drawing/2014/main" id="{11F1C478-4D46-3158-5664-79F7F8941BF2}"/>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Recession Baseflow</a:t>
            </a:r>
          </a:p>
        </p:txBody>
      </p:sp>
    </p:spTree>
    <p:extLst>
      <p:ext uri="{BB962C8B-B14F-4D97-AF65-F5344CB8AC3E}">
        <p14:creationId xmlns:p14="http://schemas.microsoft.com/office/powerpoint/2010/main" val="3059520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279525"/>
            <a:ext cx="5798820" cy="5119688"/>
          </a:xfrm>
          <a:noFill/>
        </p:spPr>
        <p:txBody>
          <a:bodyPr>
            <a:normAutofit/>
          </a:bodyPr>
          <a:lstStyle/>
          <a:p>
            <a:r>
              <a:rPr lang="en-US" dirty="0">
                <a:solidFill>
                  <a:schemeClr val="tx1"/>
                </a:solidFill>
                <a:latin typeface="Lato" panose="020F0502020204030203" pitchFamily="34" charset="0"/>
              </a:rPr>
              <a:t>Parameters:</a:t>
            </a:r>
          </a:p>
          <a:p>
            <a:pPr marL="569913" lvl="1" indent="-342900">
              <a:buFont typeface="Arial" panose="020B0604020202020204" pitchFamily="34" charset="0"/>
              <a:buChar char="•"/>
            </a:pPr>
            <a:r>
              <a:rPr lang="en-US" sz="2800" b="1" dirty="0">
                <a:solidFill>
                  <a:schemeClr val="tx1"/>
                </a:solidFill>
                <a:latin typeface="Lato" panose="020F0502020204030203" pitchFamily="34" charset="0"/>
              </a:rPr>
              <a:t>Initial Discharge</a:t>
            </a:r>
          </a:p>
          <a:p>
            <a:pPr marL="1027113" lvl="2" indent="-342900"/>
            <a:r>
              <a:rPr lang="en-US" sz="2400" b="1" dirty="0">
                <a:latin typeface="Lato" panose="020F0502020204030203" pitchFamily="34" charset="0"/>
              </a:rPr>
              <a:t>Specified as a rate OR a rate/area</a:t>
            </a:r>
          </a:p>
          <a:p>
            <a:pPr marL="684213" lvl="2" indent="0">
              <a:buNone/>
            </a:pPr>
            <a:endParaRPr lang="en-US" dirty="0">
              <a:solidFill>
                <a:schemeClr val="tx1"/>
              </a:solidFill>
              <a:latin typeface="Lato" panose="020F0502020204030203" pitchFamily="34" charset="0"/>
            </a:endParaRPr>
          </a:p>
          <a:p>
            <a:pPr marL="569913" lvl="1" indent="-342900">
              <a:buFont typeface="Arial" panose="020B0604020202020204" pitchFamily="34" charset="0"/>
              <a:buChar char="•"/>
            </a:pPr>
            <a:r>
              <a:rPr lang="en-US" sz="2800" b="1" dirty="0">
                <a:solidFill>
                  <a:schemeClr val="tx1"/>
                </a:solidFill>
                <a:latin typeface="Lato" panose="020F0502020204030203" pitchFamily="34" charset="0"/>
              </a:rPr>
              <a:t>Recession Constant</a:t>
            </a:r>
          </a:p>
          <a:p>
            <a:pPr marL="569913" lvl="1" indent="-342900">
              <a:buFont typeface="Arial" panose="020B0604020202020204" pitchFamily="34" charset="0"/>
              <a:buChar char="•"/>
            </a:pPr>
            <a:endParaRPr lang="en-US" dirty="0">
              <a:solidFill>
                <a:schemeClr val="tx1"/>
              </a:solidFill>
              <a:latin typeface="Lato" panose="020F0502020204030203" pitchFamily="34" charset="0"/>
            </a:endParaRPr>
          </a:p>
          <a:p>
            <a:pPr marL="569913" lvl="1" indent="-342900">
              <a:buFont typeface="Arial" panose="020B0604020202020204" pitchFamily="34" charset="0"/>
              <a:buChar char="•"/>
            </a:pPr>
            <a:r>
              <a:rPr lang="en-US" sz="2800" b="1" dirty="0">
                <a:solidFill>
                  <a:schemeClr val="tx1"/>
                </a:solidFill>
                <a:latin typeface="Lato" panose="020F0502020204030203" pitchFamily="34" charset="0"/>
              </a:rPr>
              <a:t>Threshold</a:t>
            </a:r>
            <a:r>
              <a:rPr lang="en-US" dirty="0">
                <a:solidFill>
                  <a:schemeClr val="tx1"/>
                </a:solidFill>
                <a:latin typeface="Lato" panose="020F0502020204030203" pitchFamily="34" charset="0"/>
              </a:rPr>
              <a:t> </a:t>
            </a:r>
            <a:r>
              <a:rPr lang="en-US" sz="2800" dirty="0">
                <a:solidFill>
                  <a:schemeClr val="tx1"/>
                </a:solidFill>
                <a:latin typeface="Lato" panose="020F0502020204030203" pitchFamily="34" charset="0"/>
              </a:rPr>
              <a:t>for starting the baseflow recession curve</a:t>
            </a:r>
          </a:p>
          <a:p>
            <a:pPr marL="1027113" lvl="2" indent="-342900"/>
            <a:r>
              <a:rPr lang="en-US" sz="2400" dirty="0">
                <a:latin typeface="Lato" panose="020F0502020204030203" pitchFamily="34" charset="0"/>
              </a:rPr>
              <a:t>S</a:t>
            </a:r>
            <a:r>
              <a:rPr lang="en-US" sz="2400" dirty="0">
                <a:solidFill>
                  <a:schemeClr val="tx1"/>
                </a:solidFill>
                <a:latin typeface="Lato" panose="020F0502020204030203" pitchFamily="34" charset="0"/>
              </a:rPr>
              <a:t>pecified as a flow threshold or as a ratio to peak</a:t>
            </a:r>
          </a:p>
          <a:p>
            <a:pPr marL="1027113" lvl="2" indent="-342900"/>
            <a:endParaRPr lang="en-US" dirty="0">
              <a:solidFill>
                <a:schemeClr val="tx1"/>
              </a:solidFill>
              <a:latin typeface="Lato" panose="020F0502020204030203" pitchFamily="34" charset="0"/>
            </a:endParaRPr>
          </a:p>
        </p:txBody>
      </p:sp>
      <p:sp>
        <p:nvSpPr>
          <p:cNvPr id="6" name="Title 2">
            <a:extLst>
              <a:ext uri="{FF2B5EF4-FFF2-40B4-BE49-F238E27FC236}">
                <a16:creationId xmlns:a16="http://schemas.microsoft.com/office/drawing/2014/main" id="{ACD991AC-8DEC-0BC3-D90F-6758A34F99DB}"/>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Recession Baseflow</a:t>
            </a:r>
          </a:p>
        </p:txBody>
      </p:sp>
      <p:pic>
        <p:nvPicPr>
          <p:cNvPr id="8" name="Picture 7">
            <a:extLst>
              <a:ext uri="{FF2B5EF4-FFF2-40B4-BE49-F238E27FC236}">
                <a16:creationId xmlns:a16="http://schemas.microsoft.com/office/drawing/2014/main" id="{B043FD4B-46B2-350B-9893-6E7D99D567DD}"/>
              </a:ext>
            </a:extLst>
          </p:cNvPr>
          <p:cNvPicPr>
            <a:picLocks noChangeAspect="1"/>
          </p:cNvPicPr>
          <p:nvPr/>
        </p:nvPicPr>
        <p:blipFill>
          <a:blip r:embed="rId3"/>
          <a:stretch>
            <a:fillRect/>
          </a:stretch>
        </p:blipFill>
        <p:spPr>
          <a:xfrm>
            <a:off x="5938217" y="2438524"/>
            <a:ext cx="5314286" cy="1980952"/>
          </a:xfrm>
          <a:prstGeom prst="rect">
            <a:avLst/>
          </a:prstGeom>
        </p:spPr>
      </p:pic>
    </p:spTree>
    <p:extLst>
      <p:ext uri="{BB962C8B-B14F-4D97-AF65-F5344CB8AC3E}">
        <p14:creationId xmlns:p14="http://schemas.microsoft.com/office/powerpoint/2010/main" val="1374492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279525"/>
            <a:ext cx="5651500" cy="5119688"/>
          </a:xfrm>
          <a:noFill/>
        </p:spPr>
        <p:txBody>
          <a:bodyPr>
            <a:no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Three different recession constants</a:t>
            </a:r>
            <a:endParaRPr lang="en-US" b="1" dirty="0">
              <a:latin typeface="Lato" panose="020F0502020204030203" pitchFamily="34" charset="0"/>
            </a:endParaRPr>
          </a:p>
          <a:p>
            <a:pPr marL="800100" lvl="1" indent="-342900"/>
            <a:r>
              <a:rPr lang="en-US" b="1" dirty="0">
                <a:solidFill>
                  <a:schemeClr val="tx1"/>
                </a:solidFill>
                <a:latin typeface="Lato" panose="020F0502020204030203" pitchFamily="34" charset="0"/>
              </a:rPr>
              <a:t>A recession constant closer to 1: flatter recession curve</a:t>
            </a:r>
            <a:endParaRPr lang="en-US" b="1" dirty="0">
              <a:latin typeface="Lato" panose="020F0502020204030203" pitchFamily="34" charset="0"/>
            </a:endParaRPr>
          </a:p>
          <a:p>
            <a:pPr marL="800100" lvl="1" indent="-342900"/>
            <a:r>
              <a:rPr lang="en-US" b="1" dirty="0">
                <a:solidFill>
                  <a:schemeClr val="tx1"/>
                </a:solidFill>
                <a:latin typeface="Lato" panose="020F0502020204030203" pitchFamily="34" charset="0"/>
              </a:rPr>
              <a:t>A recession constant closer to 0: steeper recession curve</a:t>
            </a:r>
          </a:p>
          <a:p>
            <a:pPr marL="0" indent="0">
              <a:buNone/>
            </a:pPr>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r>
              <a:rPr lang="en-US" b="1" dirty="0">
                <a:latin typeface="Lato" panose="020F0502020204030203" pitchFamily="34" charset="0"/>
              </a:rPr>
              <a:t>Cannot model both </a:t>
            </a:r>
            <a:r>
              <a:rPr lang="en-US" b="1" dirty="0">
                <a:solidFill>
                  <a:schemeClr val="tx1"/>
                </a:solidFill>
                <a:latin typeface="Lato" panose="020F0502020204030203" pitchFamily="34" charset="0"/>
              </a:rPr>
              <a:t>interflow and groundwater flow baseflow components using recession baseflow method</a:t>
            </a: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p:txBody>
      </p:sp>
      <p:grpSp>
        <p:nvGrpSpPr>
          <p:cNvPr id="7" name="Group 6">
            <a:extLst>
              <a:ext uri="{FF2B5EF4-FFF2-40B4-BE49-F238E27FC236}">
                <a16:creationId xmlns:a16="http://schemas.microsoft.com/office/drawing/2014/main" id="{178F9A77-3582-444D-A343-88BAA7BD2B10}"/>
              </a:ext>
            </a:extLst>
          </p:cNvPr>
          <p:cNvGrpSpPr/>
          <p:nvPr/>
        </p:nvGrpSpPr>
        <p:grpSpPr>
          <a:xfrm>
            <a:off x="6707439" y="3138728"/>
            <a:ext cx="4771207" cy="3261162"/>
            <a:chOff x="4073375" y="2222046"/>
            <a:chExt cx="5943600" cy="3992563"/>
          </a:xfrm>
        </p:grpSpPr>
        <p:pic>
          <p:nvPicPr>
            <p:cNvPr id="9" name="Picture 8">
              <a:extLst>
                <a:ext uri="{FF2B5EF4-FFF2-40B4-BE49-F238E27FC236}">
                  <a16:creationId xmlns:a16="http://schemas.microsoft.com/office/drawing/2014/main" id="{03744E9D-5F3F-49B0-8A64-E948FC1592D5}"/>
                </a:ext>
              </a:extLst>
            </p:cNvPr>
            <p:cNvPicPr/>
            <p:nvPr/>
          </p:nvPicPr>
          <p:blipFill rotWithShape="1">
            <a:blip r:embed="rId3"/>
            <a:srcRect t="4764"/>
            <a:stretch/>
          </p:blipFill>
          <p:spPr>
            <a:xfrm>
              <a:off x="4073375" y="2222046"/>
              <a:ext cx="5943600" cy="3992563"/>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7570334" y="3529687"/>
              <a:ext cx="2324100" cy="7912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Recession Constant</a:t>
              </a:r>
            </a:p>
          </p:txBody>
        </p:sp>
        <p:sp>
          <p:nvSpPr>
            <p:cNvPr id="11" name="TextBox 10">
              <a:extLst>
                <a:ext uri="{FF2B5EF4-FFF2-40B4-BE49-F238E27FC236}">
                  <a16:creationId xmlns:a16="http://schemas.microsoft.com/office/drawing/2014/main" id="{1357E21A-96A8-4C44-B1AE-18AC949A3A4F}"/>
                </a:ext>
              </a:extLst>
            </p:cNvPr>
            <p:cNvSpPr txBox="1"/>
            <p:nvPr/>
          </p:nvSpPr>
          <p:spPr>
            <a:xfrm>
              <a:off x="7689012" y="4541947"/>
              <a:ext cx="715778"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8478951" y="5115241"/>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7793470" y="5306653"/>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grpSp>
      <p:grpSp>
        <p:nvGrpSpPr>
          <p:cNvPr id="6" name="Group 5">
            <a:extLst>
              <a:ext uri="{FF2B5EF4-FFF2-40B4-BE49-F238E27FC236}">
                <a16:creationId xmlns:a16="http://schemas.microsoft.com/office/drawing/2014/main" id="{919A4870-18C5-43EE-B7D7-CB12B6F5EDBD}"/>
              </a:ext>
            </a:extLst>
          </p:cNvPr>
          <p:cNvGrpSpPr/>
          <p:nvPr/>
        </p:nvGrpSpPr>
        <p:grpSpPr>
          <a:xfrm>
            <a:off x="7350284" y="1099039"/>
            <a:ext cx="3485515" cy="1961515"/>
            <a:chOff x="6989630" y="87558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6989630" y="87558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77075" y="2122056"/>
              <a:ext cx="3377468" cy="19998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
        <p:nvSpPr>
          <p:cNvPr id="15" name="Title 2">
            <a:extLst>
              <a:ext uri="{FF2B5EF4-FFF2-40B4-BE49-F238E27FC236}">
                <a16:creationId xmlns:a16="http://schemas.microsoft.com/office/drawing/2014/main" id="{0356C6E1-98D5-B07F-A13E-1B5618EF60F4}"/>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Recession Baseflow</a:t>
            </a:r>
          </a:p>
        </p:txBody>
      </p:sp>
    </p:spTree>
    <p:extLst>
      <p:ext uri="{BB962C8B-B14F-4D97-AF65-F5344CB8AC3E}">
        <p14:creationId xmlns:p14="http://schemas.microsoft.com/office/powerpoint/2010/main" val="16326343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06E97D4-4487-4A4F-B69B-0ED58BB6A4C7}"/>
              </a:ext>
            </a:extLst>
          </p:cNvPr>
          <p:cNvPicPr/>
          <p:nvPr/>
        </p:nvPicPr>
        <p:blipFill>
          <a:blip r:embed="rId3"/>
          <a:stretch>
            <a:fillRect/>
          </a:stretch>
        </p:blipFill>
        <p:spPr>
          <a:xfrm>
            <a:off x="6711696" y="3017520"/>
            <a:ext cx="4765150" cy="3396629"/>
          </a:xfrm>
          <a:prstGeom prst="rect">
            <a:avLst/>
          </a:prstGeom>
          <a:ln>
            <a:solidFill>
              <a:schemeClr val="tx1"/>
            </a:solidFill>
          </a:ln>
        </p:spPr>
      </p:pic>
      <p:sp>
        <p:nvSpPr>
          <p:cNvPr id="2" name="Content Placeholder 1"/>
          <p:cNvSpPr>
            <a:spLocks noGrp="1"/>
          </p:cNvSpPr>
          <p:nvPr>
            <p:ph sz="quarter" idx="4294967295"/>
          </p:nvPr>
        </p:nvSpPr>
        <p:spPr>
          <a:xfrm>
            <a:off x="0" y="1279525"/>
            <a:ext cx="6258160" cy="4924425"/>
          </a:xfrm>
          <a:noFill/>
        </p:spPr>
        <p:txBody>
          <a:bodyPr>
            <a:norm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The recession curve turns on when the receding limb of the hydrograph falls below a threshold/trigger flow.</a:t>
            </a:r>
          </a:p>
          <a:p>
            <a:pPr marL="342900" indent="-342900">
              <a:buFont typeface="Arial" panose="020B0604020202020204" pitchFamily="34" charset="0"/>
              <a:buChar char="•"/>
            </a:pPr>
            <a:endParaRPr lang="en-US" b="1" dirty="0">
              <a:solidFill>
                <a:schemeClr val="tx1"/>
              </a:solidFill>
              <a:latin typeface="Lato" panose="020F0502020204030203" pitchFamily="34" charset="0"/>
            </a:endParaRPr>
          </a:p>
          <a:p>
            <a:pPr marL="342900" indent="-342900">
              <a:buFont typeface="Arial" panose="020B0604020202020204" pitchFamily="34" charset="0"/>
              <a:buChar char="•"/>
            </a:pPr>
            <a:r>
              <a:rPr lang="en-US" b="1" dirty="0">
                <a:solidFill>
                  <a:schemeClr val="tx1"/>
                </a:solidFill>
                <a:latin typeface="Lato" panose="020F0502020204030203" pitchFamily="34" charset="0"/>
              </a:rPr>
              <a:t>Choice of Threshold Type: </a:t>
            </a:r>
          </a:p>
          <a:p>
            <a:pPr marL="800100" lvl="1" indent="-342900"/>
            <a:r>
              <a:rPr lang="en-US" sz="2600" b="1" dirty="0">
                <a:solidFill>
                  <a:schemeClr val="tx1"/>
                </a:solidFill>
                <a:latin typeface="Lato" panose="020F0502020204030203" pitchFamily="34" charset="0"/>
              </a:rPr>
              <a:t>Ratio to Peak </a:t>
            </a:r>
          </a:p>
          <a:p>
            <a:pPr marL="800100" lvl="1" indent="-342900"/>
            <a:r>
              <a:rPr lang="en-US" sz="2600" b="1" dirty="0">
                <a:latin typeface="Lato" panose="020F0502020204030203" pitchFamily="34" charset="0"/>
              </a:rPr>
              <a:t>Threshold D</a:t>
            </a:r>
            <a:r>
              <a:rPr lang="en-US" sz="2600" b="1" dirty="0">
                <a:solidFill>
                  <a:schemeClr val="tx1"/>
                </a:solidFill>
                <a:latin typeface="Lato" panose="020F0502020204030203" pitchFamily="34" charset="0"/>
              </a:rPr>
              <a:t>ischarge</a:t>
            </a:r>
          </a:p>
          <a:p>
            <a:pPr marL="457200" lvl="1" indent="0">
              <a:buNone/>
            </a:pPr>
            <a:endParaRPr lang="en-US" sz="2600" b="1" dirty="0">
              <a:solidFill>
                <a:schemeClr val="tx1"/>
              </a:solidFill>
              <a:latin typeface="Lato" panose="020F0502020204030203" pitchFamily="34" charset="0"/>
            </a:endParaRPr>
          </a:p>
          <a:p>
            <a:pPr marL="342900" indent="-342900">
              <a:buFont typeface="Arial" panose="020B0604020202020204" pitchFamily="34" charset="0"/>
              <a:buChar char="•"/>
            </a:pPr>
            <a:r>
              <a:rPr lang="en-US" b="1" dirty="0">
                <a:solidFill>
                  <a:schemeClr val="tx1"/>
                </a:solidFill>
                <a:latin typeface="Lato" panose="020F0502020204030203" pitchFamily="34" charset="0"/>
              </a:rPr>
              <a:t>Ratio to Peak is easier to apply across the basin model (generally consistent across subbasins).</a:t>
            </a: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227119" y="914402"/>
            <a:ext cx="3734304" cy="2081571"/>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9606282" y="3689353"/>
            <a:ext cx="23241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Ratio to Peak</a:t>
            </a:r>
          </a:p>
        </p:txBody>
      </p:sp>
      <p:sp>
        <p:nvSpPr>
          <p:cNvPr id="11" name="TextBox 10">
            <a:extLst>
              <a:ext uri="{FF2B5EF4-FFF2-40B4-BE49-F238E27FC236}">
                <a16:creationId xmlns:a16="http://schemas.microsoft.com/office/drawing/2014/main" id="{1357E21A-96A8-4C44-B1AE-18AC949A3A4F}"/>
              </a:ext>
            </a:extLst>
          </p:cNvPr>
          <p:cNvSpPr txBox="1"/>
          <p:nvPr/>
        </p:nvSpPr>
        <p:spPr>
          <a:xfrm>
            <a:off x="9352849" y="4114864"/>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9471891" y="4835618"/>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9725324" y="5509966"/>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sp>
        <p:nvSpPr>
          <p:cNvPr id="5" name="Rectangle 4">
            <a:extLst>
              <a:ext uri="{FF2B5EF4-FFF2-40B4-BE49-F238E27FC236}">
                <a16:creationId xmlns:a16="http://schemas.microsoft.com/office/drawing/2014/main" id="{1F36C4CE-C8C5-4EF0-9967-07A7B5ADCE4D}"/>
              </a:ext>
            </a:extLst>
          </p:cNvPr>
          <p:cNvSpPr/>
          <p:nvPr/>
        </p:nvSpPr>
        <p:spPr>
          <a:xfrm>
            <a:off x="7277147" y="2450219"/>
            <a:ext cx="3638092"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8" name="Title 2">
            <a:extLst>
              <a:ext uri="{FF2B5EF4-FFF2-40B4-BE49-F238E27FC236}">
                <a16:creationId xmlns:a16="http://schemas.microsoft.com/office/drawing/2014/main" id="{6159FC94-B27E-856C-5AD9-16A455250719}"/>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Recession Baseflow</a:t>
            </a:r>
          </a:p>
        </p:txBody>
      </p:sp>
    </p:spTree>
    <p:extLst>
      <p:ext uri="{BB962C8B-B14F-4D97-AF65-F5344CB8AC3E}">
        <p14:creationId xmlns:p14="http://schemas.microsoft.com/office/powerpoint/2010/main" val="519346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279525"/>
            <a:ext cx="6605122" cy="5159375"/>
          </a:xfrm>
          <a:noFill/>
        </p:spPr>
        <p:txBody>
          <a:bodyPr>
            <a:no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Choice of Initial Discharge Type: </a:t>
            </a:r>
          </a:p>
          <a:p>
            <a:pPr marL="800100" lvl="1" indent="-342900"/>
            <a:r>
              <a:rPr lang="en-US" b="1" dirty="0">
                <a:solidFill>
                  <a:schemeClr val="tx1"/>
                </a:solidFill>
                <a:latin typeface="Lato" panose="020F0502020204030203" pitchFamily="34" charset="0"/>
              </a:rPr>
              <a:t>Discharge per Area </a:t>
            </a:r>
          </a:p>
          <a:p>
            <a:pPr marL="800100" lvl="1" indent="-342900"/>
            <a:r>
              <a:rPr lang="en-US" b="1" dirty="0">
                <a:latin typeface="Lato" panose="020F0502020204030203" pitchFamily="34" charset="0"/>
              </a:rPr>
              <a:t>D</a:t>
            </a:r>
            <a:r>
              <a:rPr lang="en-US" b="1" dirty="0">
                <a:solidFill>
                  <a:schemeClr val="tx1"/>
                </a:solidFill>
                <a:latin typeface="Lato" panose="020F0502020204030203" pitchFamily="34" charset="0"/>
              </a:rPr>
              <a:t>ischarge </a:t>
            </a:r>
          </a:p>
          <a:p>
            <a:pPr marL="342900" indent="-342900"/>
            <a:r>
              <a:rPr lang="en-US" b="1" dirty="0">
                <a:latin typeface="Lato" panose="020F0502020204030203" pitchFamily="34" charset="0"/>
              </a:rPr>
              <a:t>Discharge per Area is easier to apply across the basin model (generally consistent across subbasins).</a:t>
            </a:r>
          </a:p>
          <a:p>
            <a:pPr marL="342900" indent="-342900">
              <a:buFont typeface="Arial" panose="020B0604020202020204" pitchFamily="34" charset="0"/>
              <a:buChar char="•"/>
            </a:pPr>
            <a:r>
              <a:rPr lang="en-US" b="1" dirty="0">
                <a:solidFill>
                  <a:schemeClr val="tx1"/>
                </a:solidFill>
                <a:latin typeface="Lato" panose="020F0502020204030203" pitchFamily="34" charset="0"/>
              </a:rPr>
              <a:t>Set a simulation start date to reduce impacts from prior floods </a:t>
            </a:r>
          </a:p>
          <a:p>
            <a:pPr marL="800100" lvl="1" indent="-342900"/>
            <a:r>
              <a:rPr lang="en-US" b="1" dirty="0">
                <a:latin typeface="Lato" panose="020F0502020204030203" pitchFamily="34" charset="0"/>
              </a:rPr>
              <a:t>O</a:t>
            </a:r>
            <a:r>
              <a:rPr lang="en-US" b="1" dirty="0">
                <a:solidFill>
                  <a:schemeClr val="tx1"/>
                </a:solidFill>
                <a:latin typeface="Lato" panose="020F0502020204030203" pitchFamily="34" charset="0"/>
              </a:rPr>
              <a:t>nly groundwater baseflow in the system</a:t>
            </a: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p:txBody>
      </p:sp>
      <p:grpSp>
        <p:nvGrpSpPr>
          <p:cNvPr id="8" name="Group 7">
            <a:extLst>
              <a:ext uri="{FF2B5EF4-FFF2-40B4-BE49-F238E27FC236}">
                <a16:creationId xmlns:a16="http://schemas.microsoft.com/office/drawing/2014/main" id="{2329EC2A-3085-4401-8B60-9CB1F426A9C7}"/>
              </a:ext>
            </a:extLst>
          </p:cNvPr>
          <p:cNvGrpSpPr/>
          <p:nvPr/>
        </p:nvGrpSpPr>
        <p:grpSpPr>
          <a:xfrm>
            <a:off x="6678451" y="3429000"/>
            <a:ext cx="4827436" cy="2813971"/>
            <a:chOff x="4745437" y="2799887"/>
            <a:chExt cx="5764898" cy="3091418"/>
          </a:xfrm>
        </p:grpSpPr>
        <p:pic>
          <p:nvPicPr>
            <p:cNvPr id="6" name="Picture 5">
              <a:extLst>
                <a:ext uri="{FF2B5EF4-FFF2-40B4-BE49-F238E27FC236}">
                  <a16:creationId xmlns:a16="http://schemas.microsoft.com/office/drawing/2014/main" id="{3E8D87A1-116A-4A7F-BCB8-2DD77CF97F22}"/>
                </a:ext>
              </a:extLst>
            </p:cNvPr>
            <p:cNvPicPr>
              <a:picLocks noChangeAspect="1"/>
            </p:cNvPicPr>
            <p:nvPr/>
          </p:nvPicPr>
          <p:blipFill>
            <a:blip r:embed="rId3"/>
            <a:stretch>
              <a:fillRect/>
            </a:stretch>
          </p:blipFill>
          <p:spPr>
            <a:xfrm>
              <a:off x="4745437" y="2799887"/>
              <a:ext cx="5764898" cy="3091418"/>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5305403" y="3559786"/>
              <a:ext cx="1729808" cy="71005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Initial Discharge</a:t>
              </a:r>
            </a:p>
          </p:txBody>
        </p:sp>
        <p:sp>
          <p:nvSpPr>
            <p:cNvPr id="11" name="TextBox 10">
              <a:extLst>
                <a:ext uri="{FF2B5EF4-FFF2-40B4-BE49-F238E27FC236}">
                  <a16:creationId xmlns:a16="http://schemas.microsoft.com/office/drawing/2014/main" id="{1357E21A-96A8-4C44-B1AE-18AC949A3A4F}"/>
                </a:ext>
              </a:extLst>
            </p:cNvPr>
            <p:cNvSpPr txBox="1"/>
            <p:nvPr/>
          </p:nvSpPr>
          <p:spPr>
            <a:xfrm>
              <a:off x="5247347" y="4748076"/>
              <a:ext cx="782761"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2" name="TextBox 11">
              <a:extLst>
                <a:ext uri="{FF2B5EF4-FFF2-40B4-BE49-F238E27FC236}">
                  <a16:creationId xmlns:a16="http://schemas.microsoft.com/office/drawing/2014/main" id="{867678CC-5CFB-4D8D-8C6B-D355BE0806DD}"/>
                </a:ext>
              </a:extLst>
            </p:cNvPr>
            <p:cNvSpPr txBox="1"/>
            <p:nvPr/>
          </p:nvSpPr>
          <p:spPr>
            <a:xfrm>
              <a:off x="5247347" y="5029737"/>
              <a:ext cx="1136047"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5247347" y="5232611"/>
              <a:ext cx="506866"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a:t>
              </a:r>
            </a:p>
          </p:txBody>
        </p:sp>
      </p:grpSp>
      <p:grpSp>
        <p:nvGrpSpPr>
          <p:cNvPr id="7" name="Group 6">
            <a:extLst>
              <a:ext uri="{FF2B5EF4-FFF2-40B4-BE49-F238E27FC236}">
                <a16:creationId xmlns:a16="http://schemas.microsoft.com/office/drawing/2014/main" id="{EDF5061F-8986-470B-B01F-6D1E5A538281}"/>
              </a:ext>
            </a:extLst>
          </p:cNvPr>
          <p:cNvGrpSpPr/>
          <p:nvPr/>
        </p:nvGrpSpPr>
        <p:grpSpPr>
          <a:xfrm>
            <a:off x="7382656" y="1247502"/>
            <a:ext cx="3485515" cy="1961515"/>
            <a:chOff x="7024823" y="87763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024823" y="87763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45602" y="1683571"/>
              <a:ext cx="3377468"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
        <p:nvSpPr>
          <p:cNvPr id="15" name="Title 2">
            <a:extLst>
              <a:ext uri="{FF2B5EF4-FFF2-40B4-BE49-F238E27FC236}">
                <a16:creationId xmlns:a16="http://schemas.microsoft.com/office/drawing/2014/main" id="{4ED20F4D-283B-CF20-3A5A-62BC98804428}"/>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Recession Baseflow</a:t>
            </a:r>
          </a:p>
        </p:txBody>
      </p:sp>
    </p:spTree>
    <p:extLst>
      <p:ext uri="{BB962C8B-B14F-4D97-AF65-F5344CB8AC3E}">
        <p14:creationId xmlns:p14="http://schemas.microsoft.com/office/powerpoint/2010/main" val="10577379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143321" y="1117744"/>
            <a:ext cx="5844540" cy="2179638"/>
          </a:xfrm>
          <a:noFill/>
        </p:spPr>
        <p:txBody>
          <a:bodyPr>
            <a:no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While the recession baseflow method can be used for a continuous simulation, the method should be considered as an event model. </a:t>
            </a:r>
          </a:p>
          <a:p>
            <a:pPr marL="0" indent="0">
              <a:buNone/>
            </a:pPr>
            <a:endParaRPr lang="en-US" b="1" dirty="0">
              <a:solidFill>
                <a:schemeClr val="tx1"/>
              </a:solidFill>
              <a:latin typeface="Lato" panose="020F0502020204030203" pitchFamily="34" charset="0"/>
            </a:endParaRPr>
          </a:p>
          <a:p>
            <a:pPr marL="342900" indent="-342900">
              <a:buFont typeface="Arial" panose="020B0604020202020204" pitchFamily="34" charset="0"/>
              <a:buChar char="•"/>
            </a:pPr>
            <a:r>
              <a:rPr lang="en-US" b="1" dirty="0">
                <a:solidFill>
                  <a:schemeClr val="tx1"/>
                </a:solidFill>
                <a:latin typeface="Lato" panose="020F0502020204030203" pitchFamily="34" charset="0"/>
              </a:rPr>
              <a:t>The recession curve resets between flood events, as shown in the plot. </a:t>
            </a:r>
          </a:p>
          <a:p>
            <a:pPr marL="342900" indent="-342900">
              <a:buFont typeface="Arial" panose="020B0604020202020204" pitchFamily="34" charset="0"/>
              <a:buChar char="•"/>
            </a:pPr>
            <a:endParaRPr lang="en-US" b="1" dirty="0">
              <a:solidFill>
                <a:schemeClr val="tx1"/>
              </a:solidFill>
              <a:latin typeface="Lato" panose="020F0502020204030203" pitchFamily="34" charset="0"/>
            </a:endParaRPr>
          </a:p>
        </p:txBody>
      </p:sp>
      <p:grpSp>
        <p:nvGrpSpPr>
          <p:cNvPr id="19" name="Group 18">
            <a:extLst>
              <a:ext uri="{FF2B5EF4-FFF2-40B4-BE49-F238E27FC236}">
                <a16:creationId xmlns:a16="http://schemas.microsoft.com/office/drawing/2014/main" id="{BB7CDF9D-B4B5-D26C-595C-C71EE5DB4A46}"/>
              </a:ext>
            </a:extLst>
          </p:cNvPr>
          <p:cNvGrpSpPr/>
          <p:nvPr/>
        </p:nvGrpSpPr>
        <p:grpSpPr>
          <a:xfrm>
            <a:off x="6265530" y="1684153"/>
            <a:ext cx="5438790" cy="3489694"/>
            <a:chOff x="3316093" y="1027086"/>
            <a:chExt cx="5438790" cy="3489694"/>
          </a:xfrm>
        </p:grpSpPr>
        <p:pic>
          <p:nvPicPr>
            <p:cNvPr id="7" name="Picture 6">
              <a:extLst>
                <a:ext uri="{FF2B5EF4-FFF2-40B4-BE49-F238E27FC236}">
                  <a16:creationId xmlns:a16="http://schemas.microsoft.com/office/drawing/2014/main" id="{465C30C4-38B2-4DDD-A235-D1681A5F86A2}"/>
                </a:ext>
              </a:extLst>
            </p:cNvPr>
            <p:cNvPicPr>
              <a:picLocks noChangeAspect="1"/>
            </p:cNvPicPr>
            <p:nvPr/>
          </p:nvPicPr>
          <p:blipFill>
            <a:blip r:embed="rId3"/>
            <a:stretch>
              <a:fillRect/>
            </a:stretch>
          </p:blipFill>
          <p:spPr>
            <a:xfrm>
              <a:off x="3316093" y="1027086"/>
              <a:ext cx="5438790" cy="3489694"/>
            </a:xfrm>
            <a:prstGeom prst="rect">
              <a:avLst/>
            </a:prstGeom>
            <a:ln>
              <a:solidFill>
                <a:schemeClr val="tx1"/>
              </a:solidFill>
            </a:ln>
          </p:spPr>
        </p:pic>
        <p:grpSp>
          <p:nvGrpSpPr>
            <p:cNvPr id="5" name="Group 4">
              <a:extLst>
                <a:ext uri="{FF2B5EF4-FFF2-40B4-BE49-F238E27FC236}">
                  <a16:creationId xmlns:a16="http://schemas.microsoft.com/office/drawing/2014/main" id="{50271C3B-2484-4395-BBEC-52F38B06DEE6}"/>
                </a:ext>
              </a:extLst>
            </p:cNvPr>
            <p:cNvGrpSpPr/>
            <p:nvPr/>
          </p:nvGrpSpPr>
          <p:grpSpPr>
            <a:xfrm>
              <a:off x="5603802" y="2662828"/>
              <a:ext cx="2806817" cy="639180"/>
              <a:chOff x="7385288" y="3887871"/>
              <a:chExt cx="2915884" cy="682261"/>
            </a:xfrm>
          </p:grpSpPr>
          <p:cxnSp>
            <p:nvCxnSpPr>
              <p:cNvPr id="6" name="Straight Connector 5">
                <a:extLst>
                  <a:ext uri="{FF2B5EF4-FFF2-40B4-BE49-F238E27FC236}">
                    <a16:creationId xmlns:a16="http://schemas.microsoft.com/office/drawing/2014/main" id="{050BEAED-E89C-426A-9BFF-85D166086BC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15E42C3-DBAC-4797-8286-AEDEE33EE313}"/>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AE3BAEC-989B-48E0-AE51-9DF0BA77095A}"/>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F1A5674-E0DB-458A-B812-9CA4FB307D38}"/>
                  </a:ext>
                </a:extLst>
              </p:cNvPr>
              <p:cNvSpPr txBox="1"/>
              <p:nvPr/>
            </p:nvSpPr>
            <p:spPr>
              <a:xfrm>
                <a:off x="7764197" y="3887871"/>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Total Flow</a:t>
                </a:r>
              </a:p>
            </p:txBody>
          </p:sp>
          <p:sp>
            <p:nvSpPr>
              <p:cNvPr id="11" name="TextBox 10">
                <a:extLst>
                  <a:ext uri="{FF2B5EF4-FFF2-40B4-BE49-F238E27FC236}">
                    <a16:creationId xmlns:a16="http://schemas.microsoft.com/office/drawing/2014/main" id="{3A7B2DDD-BE54-4374-B884-F5C29BA92DCA}"/>
                  </a:ext>
                </a:extLst>
              </p:cNvPr>
              <p:cNvSpPr txBox="1"/>
              <p:nvPr/>
            </p:nvSpPr>
            <p:spPr>
              <a:xfrm>
                <a:off x="7758623" y="4082068"/>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Baseflow </a:t>
                </a:r>
              </a:p>
            </p:txBody>
          </p:sp>
          <p:sp>
            <p:nvSpPr>
              <p:cNvPr id="12" name="TextBox 11">
                <a:extLst>
                  <a:ext uri="{FF2B5EF4-FFF2-40B4-BE49-F238E27FC236}">
                    <a16:creationId xmlns:a16="http://schemas.microsoft.com/office/drawing/2014/main" id="{9AA3D611-1C35-4C59-BF96-444286CD2696}"/>
                  </a:ext>
                </a:extLst>
              </p:cNvPr>
              <p:cNvSpPr txBox="1"/>
              <p:nvPr/>
            </p:nvSpPr>
            <p:spPr>
              <a:xfrm>
                <a:off x="7764196" y="4274463"/>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Observed Flow</a:t>
                </a:r>
              </a:p>
            </p:txBody>
          </p:sp>
          <p:sp>
            <p:nvSpPr>
              <p:cNvPr id="13" name="Oval 12">
                <a:extLst>
                  <a:ext uri="{FF2B5EF4-FFF2-40B4-BE49-F238E27FC236}">
                    <a16:creationId xmlns:a16="http://schemas.microsoft.com/office/drawing/2014/main" id="{0DD71FBD-D2D9-4FFF-9B5A-638ACCD2D1FB}"/>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4" name="Oval 13">
                <a:extLst>
                  <a:ext uri="{FF2B5EF4-FFF2-40B4-BE49-F238E27FC236}">
                    <a16:creationId xmlns:a16="http://schemas.microsoft.com/office/drawing/2014/main" id="{B4998437-F8CC-4F1B-AE85-7F68232365B7}"/>
                  </a:ext>
                </a:extLst>
              </p:cNvPr>
              <p:cNvSpPr/>
              <p:nvPr/>
            </p:nvSpPr>
            <p:spPr>
              <a:xfrm>
                <a:off x="7563898" y="438677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5" name="Oval 14">
                <a:extLst>
                  <a:ext uri="{FF2B5EF4-FFF2-40B4-BE49-F238E27FC236}">
                    <a16:creationId xmlns:a16="http://schemas.microsoft.com/office/drawing/2014/main" id="{DF0CD32E-8EA0-4843-A063-A95F1A52DB99}"/>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
        <p:nvSpPr>
          <p:cNvPr id="16" name="Title 2">
            <a:extLst>
              <a:ext uri="{FF2B5EF4-FFF2-40B4-BE49-F238E27FC236}">
                <a16:creationId xmlns:a16="http://schemas.microsoft.com/office/drawing/2014/main" id="{CDDF2E2A-8695-33AE-F865-1129274FBD6B}"/>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Recession Baseflow</a:t>
            </a:r>
          </a:p>
        </p:txBody>
      </p:sp>
      <p:cxnSp>
        <p:nvCxnSpPr>
          <p:cNvPr id="21" name="Straight Arrow Connector 20">
            <a:extLst>
              <a:ext uri="{FF2B5EF4-FFF2-40B4-BE49-F238E27FC236}">
                <a16:creationId xmlns:a16="http://schemas.microsoft.com/office/drawing/2014/main" id="{BDD5FC79-4138-2F30-5CE9-00BE448D3A38}"/>
              </a:ext>
            </a:extLst>
          </p:cNvPr>
          <p:cNvCxnSpPr>
            <a:cxnSpLocks/>
          </p:cNvCxnSpPr>
          <p:nvPr/>
        </p:nvCxnSpPr>
        <p:spPr>
          <a:xfrm flipH="1">
            <a:off x="8313420" y="4015740"/>
            <a:ext cx="650138" cy="36576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4D7C2C6-92B9-D6D9-9492-19D83E90942A}"/>
              </a:ext>
            </a:extLst>
          </p:cNvPr>
          <p:cNvCxnSpPr>
            <a:cxnSpLocks/>
          </p:cNvCxnSpPr>
          <p:nvPr/>
        </p:nvCxnSpPr>
        <p:spPr>
          <a:xfrm flipH="1">
            <a:off x="10386608" y="4320540"/>
            <a:ext cx="650138" cy="365760"/>
          </a:xfrm>
          <a:prstGeom prst="straightConnector1">
            <a:avLst/>
          </a:prstGeom>
          <a:ln w="571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56758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279525"/>
            <a:ext cx="6713220" cy="4924425"/>
          </a:xfrm>
          <a:noFill/>
        </p:spPr>
        <p:txBody>
          <a:bodyPr>
            <a:no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Check the runoff volume when using the recession baseflow method to make sure the  </a:t>
            </a:r>
            <a:r>
              <a:rPr lang="en-US" b="1" u="sng" dirty="0">
                <a:solidFill>
                  <a:schemeClr val="tx1"/>
                </a:solidFill>
                <a:latin typeface="Lato" panose="020F0502020204030203" pitchFamily="34" charset="0"/>
              </a:rPr>
              <a:t>discharge volume does not exceed precipitation volume</a:t>
            </a:r>
          </a:p>
          <a:p>
            <a:pPr marL="0" indent="0">
              <a:buNone/>
            </a:pPr>
            <a:r>
              <a:rPr lang="en-US" b="1" u="sng" dirty="0">
                <a:solidFill>
                  <a:schemeClr val="tx1"/>
                </a:solidFill>
                <a:latin typeface="Lato" panose="020F0502020204030203" pitchFamily="34" charset="0"/>
              </a:rPr>
              <a:t> </a:t>
            </a:r>
          </a:p>
          <a:p>
            <a:pPr marL="342900" indent="-342900">
              <a:buFont typeface="Arial" panose="020B0604020202020204" pitchFamily="34" charset="0"/>
              <a:buChar char="•"/>
            </a:pPr>
            <a:r>
              <a:rPr lang="en-US" b="1" dirty="0">
                <a:solidFill>
                  <a:schemeClr val="tx1"/>
                </a:solidFill>
                <a:latin typeface="Lato" panose="020F0502020204030203" pitchFamily="34" charset="0"/>
              </a:rPr>
              <a:t>Applying the calibrated model to a hypothetical event with a much higher flood magnitude can cause unreasonable baseflow volumes. </a:t>
            </a:r>
          </a:p>
          <a:p>
            <a:pPr marL="800100" lvl="1" indent="-342900"/>
            <a:r>
              <a:rPr lang="en-US" b="1" dirty="0">
                <a:solidFill>
                  <a:schemeClr val="tx1"/>
                </a:solidFill>
                <a:latin typeface="Lato" panose="020F0502020204030203" pitchFamily="34" charset="0"/>
              </a:rPr>
              <a:t>Reduce the ratio to peak for extreme hypothetical floods and check computed volume. </a:t>
            </a:r>
          </a:p>
          <a:p>
            <a:pPr marL="342900" indent="-342900">
              <a:buFont typeface="Arial" panose="020B0604020202020204" pitchFamily="34" charset="0"/>
              <a:buChar char="•"/>
            </a:pPr>
            <a:endParaRPr lang="en-US" sz="2400" dirty="0">
              <a:solidFill>
                <a:schemeClr val="tx1"/>
              </a:solidFill>
              <a:latin typeface="Lato" panose="020F0502020204030203" pitchFamily="34" charset="0"/>
            </a:endParaRPr>
          </a:p>
        </p:txBody>
      </p:sp>
      <p:grpSp>
        <p:nvGrpSpPr>
          <p:cNvPr id="9" name="Group 8">
            <a:extLst>
              <a:ext uri="{FF2B5EF4-FFF2-40B4-BE49-F238E27FC236}">
                <a16:creationId xmlns:a16="http://schemas.microsoft.com/office/drawing/2014/main" id="{81DEF44E-B5E5-4B82-887C-3E2529663AC8}"/>
              </a:ext>
            </a:extLst>
          </p:cNvPr>
          <p:cNvGrpSpPr/>
          <p:nvPr/>
        </p:nvGrpSpPr>
        <p:grpSpPr>
          <a:xfrm>
            <a:off x="6977743" y="1164772"/>
            <a:ext cx="4615543" cy="5158207"/>
            <a:chOff x="5065888" y="957345"/>
            <a:chExt cx="5114287" cy="5453848"/>
          </a:xfrm>
        </p:grpSpPr>
        <p:pic>
          <p:nvPicPr>
            <p:cNvPr id="4" name="Picture 3">
              <a:extLst>
                <a:ext uri="{FF2B5EF4-FFF2-40B4-BE49-F238E27FC236}">
                  <a16:creationId xmlns:a16="http://schemas.microsoft.com/office/drawing/2014/main" id="{371E3DB5-AAE3-4F6E-A594-5690293AD8D0}"/>
                </a:ext>
              </a:extLst>
            </p:cNvPr>
            <p:cNvPicPr>
              <a:picLocks noChangeAspect="1"/>
            </p:cNvPicPr>
            <p:nvPr/>
          </p:nvPicPr>
          <p:blipFill>
            <a:blip r:embed="rId3"/>
            <a:stretch>
              <a:fillRect/>
            </a:stretch>
          </p:blipFill>
          <p:spPr>
            <a:xfrm>
              <a:off x="5065888" y="957345"/>
              <a:ext cx="5114286" cy="3228571"/>
            </a:xfrm>
            <a:prstGeom prst="rect">
              <a:avLst/>
            </a:prstGeom>
            <a:ln>
              <a:solidFill>
                <a:schemeClr val="tx1"/>
              </a:solidFill>
            </a:ln>
          </p:spPr>
        </p:pic>
        <p:grpSp>
          <p:nvGrpSpPr>
            <p:cNvPr id="8" name="Group 7">
              <a:extLst>
                <a:ext uri="{FF2B5EF4-FFF2-40B4-BE49-F238E27FC236}">
                  <a16:creationId xmlns:a16="http://schemas.microsoft.com/office/drawing/2014/main" id="{C37A6511-DDFF-4827-9DE2-CBFF01C044BF}"/>
                </a:ext>
              </a:extLst>
            </p:cNvPr>
            <p:cNvGrpSpPr/>
            <p:nvPr/>
          </p:nvGrpSpPr>
          <p:grpSpPr>
            <a:xfrm>
              <a:off x="5065890" y="3883554"/>
              <a:ext cx="5114285" cy="2527639"/>
              <a:chOff x="5467669" y="3947276"/>
              <a:chExt cx="5104762" cy="2485714"/>
            </a:xfrm>
          </p:grpSpPr>
          <p:pic>
            <p:nvPicPr>
              <p:cNvPr id="5" name="Picture 4">
                <a:extLst>
                  <a:ext uri="{FF2B5EF4-FFF2-40B4-BE49-F238E27FC236}">
                    <a16:creationId xmlns:a16="http://schemas.microsoft.com/office/drawing/2014/main" id="{6458BB37-A417-4A2B-B11C-DA24933E5A50}"/>
                  </a:ext>
                </a:extLst>
              </p:cNvPr>
              <p:cNvPicPr>
                <a:picLocks noChangeAspect="1"/>
              </p:cNvPicPr>
              <p:nvPr/>
            </p:nvPicPr>
            <p:blipFill>
              <a:blip r:embed="rId4"/>
              <a:stretch>
                <a:fillRect/>
              </a:stretch>
            </p:blipFill>
            <p:spPr>
              <a:xfrm>
                <a:off x="5467669" y="3947276"/>
                <a:ext cx="5104762" cy="2485714"/>
              </a:xfrm>
              <a:prstGeom prst="rect">
                <a:avLst/>
              </a:prstGeom>
              <a:ln>
                <a:solidFill>
                  <a:schemeClr val="tx1"/>
                </a:solidFill>
              </a:ln>
            </p:spPr>
          </p:pic>
          <p:sp>
            <p:nvSpPr>
              <p:cNvPr id="6" name="Rectangle 5">
                <a:extLst>
                  <a:ext uri="{FF2B5EF4-FFF2-40B4-BE49-F238E27FC236}">
                    <a16:creationId xmlns:a16="http://schemas.microsoft.com/office/drawing/2014/main" id="{6E40F3A7-4A6D-426C-BF5B-E188E517F090}"/>
                  </a:ext>
                </a:extLst>
              </p:cNvPr>
              <p:cNvSpPr/>
              <p:nvPr/>
            </p:nvSpPr>
            <p:spPr>
              <a:xfrm>
                <a:off x="7741227" y="5825568"/>
                <a:ext cx="2473038" cy="44015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7" name="Rectangle 6">
                <a:extLst>
                  <a:ext uri="{FF2B5EF4-FFF2-40B4-BE49-F238E27FC236}">
                    <a16:creationId xmlns:a16="http://schemas.microsoft.com/office/drawing/2014/main" id="{119C9260-E6A7-4379-9B83-FFC4AF057190}"/>
                  </a:ext>
                </a:extLst>
              </p:cNvPr>
              <p:cNvSpPr/>
              <p:nvPr/>
            </p:nvSpPr>
            <p:spPr>
              <a:xfrm>
                <a:off x="5694327" y="5825568"/>
                <a:ext cx="2046900" cy="13881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
        <p:nvSpPr>
          <p:cNvPr id="10" name="Title 2">
            <a:extLst>
              <a:ext uri="{FF2B5EF4-FFF2-40B4-BE49-F238E27FC236}">
                <a16:creationId xmlns:a16="http://schemas.microsoft.com/office/drawing/2014/main" id="{AA97E7FB-332B-06D9-9F7A-15CD4D9942AA}"/>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Recession Baseflow</a:t>
            </a:r>
          </a:p>
        </p:txBody>
      </p:sp>
    </p:spTree>
    <p:extLst>
      <p:ext uri="{BB962C8B-B14F-4D97-AF65-F5344CB8AC3E}">
        <p14:creationId xmlns:p14="http://schemas.microsoft.com/office/powerpoint/2010/main" val="116678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32D609C-5D2D-4A5A-A6A1-324D5862D6B1}"/>
              </a:ext>
            </a:extLst>
          </p:cNvPr>
          <p:cNvPicPr>
            <a:picLocks noChangeAspect="1"/>
          </p:cNvPicPr>
          <p:nvPr/>
        </p:nvPicPr>
        <p:blipFill>
          <a:blip r:embed="rId3"/>
          <a:stretch>
            <a:fillRect/>
          </a:stretch>
        </p:blipFill>
        <p:spPr>
          <a:xfrm>
            <a:off x="2787596" y="2225192"/>
            <a:ext cx="6616808" cy="4240467"/>
          </a:xfrm>
          <a:prstGeom prst="rect">
            <a:avLst/>
          </a:prstGeom>
        </p:spPr>
      </p:pic>
      <p:sp>
        <p:nvSpPr>
          <p:cNvPr id="3" name="Title 2">
            <a:extLst>
              <a:ext uri="{FF2B5EF4-FFF2-40B4-BE49-F238E27FC236}">
                <a16:creationId xmlns:a16="http://schemas.microsoft.com/office/drawing/2014/main" id="{CA44144A-50FE-7F8B-1EAA-E36465C4C4F4}"/>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 Method</a:t>
            </a:r>
          </a:p>
        </p:txBody>
      </p:sp>
      <p:sp>
        <p:nvSpPr>
          <p:cNvPr id="6" name="Title 5">
            <a:extLst>
              <a:ext uri="{FF2B5EF4-FFF2-40B4-BE49-F238E27FC236}">
                <a16:creationId xmlns:a16="http://schemas.microsoft.com/office/drawing/2014/main" id="{F74FFCF4-87DC-2919-4286-190F5A994E32}"/>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42532134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3152" y="0"/>
            <a:ext cx="10515600" cy="1325563"/>
          </a:xfrm>
        </p:spPr>
        <p:txBody>
          <a:bodyPr>
            <a:normAutofit/>
          </a:bodyPr>
          <a:lstStyle/>
          <a:p>
            <a:pPr algn="ctr"/>
            <a:r>
              <a:rPr lang="en-US" sz="4800" b="1" dirty="0">
                <a:latin typeface="Lato" panose="020F0502020204030203" pitchFamily="34" charset="0"/>
              </a:rPr>
              <a:t>Objectives</a:t>
            </a:r>
          </a:p>
        </p:txBody>
      </p:sp>
      <p:sp>
        <p:nvSpPr>
          <p:cNvPr id="2" name="Content Placeholder 1"/>
          <p:cNvSpPr>
            <a:spLocks noGrp="1"/>
          </p:cNvSpPr>
          <p:nvPr>
            <p:ph sz="quarter" idx="4294967295"/>
          </p:nvPr>
        </p:nvSpPr>
        <p:spPr>
          <a:xfrm>
            <a:off x="83820" y="1129348"/>
            <a:ext cx="11588752" cy="5600700"/>
          </a:xfrm>
          <a:noFill/>
        </p:spPr>
        <p:txBody>
          <a:bodyPr>
            <a:no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Describe how interflow and baseflow/groundwater flow are simulated in HEC-HMS</a:t>
            </a:r>
          </a:p>
          <a:p>
            <a:pPr marL="342900" indent="-342900">
              <a:buFont typeface="Arial" panose="020B0604020202020204" pitchFamily="34" charset="0"/>
              <a:buChar char="•"/>
            </a:pPr>
            <a:r>
              <a:rPr lang="en-US" b="1" dirty="0">
                <a:latin typeface="Lato" panose="020F0502020204030203" pitchFamily="34" charset="0"/>
              </a:rPr>
              <a:t>Provide an overview of the available baseflow methods within HEC-HMS</a:t>
            </a:r>
          </a:p>
          <a:p>
            <a:pPr marL="342900" indent="-342900">
              <a:buFont typeface="Arial" panose="020B0604020202020204" pitchFamily="34" charset="0"/>
              <a:buChar char="•"/>
            </a:pPr>
            <a:r>
              <a:rPr lang="en-US" b="1" dirty="0">
                <a:solidFill>
                  <a:schemeClr val="tx1"/>
                </a:solidFill>
                <a:latin typeface="Lato" panose="020F0502020204030203" pitchFamily="34" charset="0"/>
              </a:rPr>
              <a:t>Discuss the applicability of baseflow methods within HEC-HMS</a:t>
            </a:r>
          </a:p>
        </p:txBody>
      </p:sp>
    </p:spTree>
    <p:extLst>
      <p:ext uri="{BB962C8B-B14F-4D97-AF65-F5344CB8AC3E}">
        <p14:creationId xmlns:p14="http://schemas.microsoft.com/office/powerpoint/2010/main" val="638909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sz="quarter" idx="4294967295"/>
              </p:nvPr>
            </p:nvSpPr>
            <p:spPr>
              <a:xfrm>
                <a:off x="0" y="1058863"/>
                <a:ext cx="6027420" cy="5556250"/>
              </a:xfrm>
              <a:noFill/>
            </p:spPr>
            <p:txBody>
              <a:bodyPr>
                <a:noAutofit/>
              </a:bodyPr>
              <a:lstStyle/>
              <a:p>
                <a:pPr marL="342900" indent="-342900">
                  <a:buFont typeface="Arial" panose="020B0604020202020204" pitchFamily="34" charset="0"/>
                  <a:buChar char="•"/>
                </a:pPr>
                <a:r>
                  <a:rPr lang="en-US" sz="2400" b="1" dirty="0">
                    <a:solidFill>
                      <a:schemeClr val="tx1"/>
                    </a:solidFill>
                    <a:latin typeface="Lato" panose="020F0502020204030203" pitchFamily="34" charset="0"/>
                  </a:rPr>
                  <a:t>Uses linear reservoirs to model the movement of infiltrated water.</a:t>
                </a:r>
              </a:p>
              <a:p>
                <a:pPr marL="569913" lvl="1" indent="-342900">
                  <a:buFont typeface="Arial" panose="020B0604020202020204" pitchFamily="34" charset="0"/>
                  <a:buChar char="•"/>
                </a:pPr>
                <a:r>
                  <a:rPr lang="en-US" sz="2000" b="1" dirty="0">
                    <a:solidFill>
                      <a:schemeClr val="tx1"/>
                    </a:solidFill>
                    <a:latin typeface="Lato" panose="020F0502020204030203" pitchFamily="34" charset="0"/>
                  </a:rPr>
                  <a:t>Can be used to model </a:t>
                </a:r>
                <a:r>
                  <a:rPr lang="en-US" sz="2000" b="1" u="sng" dirty="0">
                    <a:solidFill>
                      <a:schemeClr val="tx1"/>
                    </a:solidFill>
                    <a:latin typeface="Lato" panose="020F0502020204030203" pitchFamily="34" charset="0"/>
                  </a:rPr>
                  <a:t>Interflow and Baseflow </a:t>
                </a: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r>
                  <a:rPr lang="en-US" sz="2400" b="1" dirty="0">
                    <a:solidFill>
                      <a:schemeClr val="tx1"/>
                    </a:solidFill>
                    <a:latin typeface="Lato" panose="020F0502020204030203" pitchFamily="34" charset="0"/>
                  </a:rPr>
                  <a:t>The continuity equation is used along with a linear relationship between storage and discharge:</a:t>
                </a:r>
              </a:p>
              <a:p>
                <a:pPr marL="0" indent="0">
                  <a:buNone/>
                </a:pPr>
                <a:r>
                  <a:rPr lang="en-US" sz="2400" b="1" dirty="0">
                    <a:solidFill>
                      <a:schemeClr val="tx1"/>
                    </a:solidFill>
                  </a:rPr>
                  <a:t>	</a:t>
                </a:r>
                <a14:m>
                  <m:oMath xmlns:m="http://schemas.openxmlformats.org/officeDocument/2006/math">
                    <m:f>
                      <m:fPr>
                        <m:ctrlPr>
                          <a:rPr lang="en-US" sz="2400" b="1" i="1" smtClean="0">
                            <a:solidFill>
                              <a:schemeClr val="tx1"/>
                            </a:solidFill>
                            <a:latin typeface="Cambria Math" panose="02040503050406030204" pitchFamily="18" charset="0"/>
                          </a:rPr>
                        </m:ctrlPr>
                      </m:fPr>
                      <m:num>
                        <m:r>
                          <a:rPr lang="en-US" sz="2400" b="1" i="1" smtClean="0">
                            <a:solidFill>
                              <a:schemeClr val="tx1"/>
                            </a:solidFill>
                            <a:latin typeface="Cambria Math" panose="02040503050406030204" pitchFamily="18" charset="0"/>
                          </a:rPr>
                          <m:t>𝒅𝑺</m:t>
                        </m:r>
                      </m:num>
                      <m:den>
                        <m:r>
                          <a:rPr lang="en-US" sz="2400" b="1" i="1" smtClean="0">
                            <a:solidFill>
                              <a:schemeClr val="tx1"/>
                            </a:solidFill>
                            <a:latin typeface="Cambria Math" panose="02040503050406030204" pitchFamily="18" charset="0"/>
                          </a:rPr>
                          <m:t>𝒅𝒕</m:t>
                        </m:r>
                      </m:den>
                    </m:f>
                    <m:r>
                      <a:rPr lang="en-US" sz="2400" b="1" i="1" smtClean="0">
                        <a:solidFill>
                          <a:schemeClr val="tx1"/>
                        </a:solidFill>
                        <a:latin typeface="Cambria Math" panose="02040503050406030204" pitchFamily="18" charset="0"/>
                      </a:rPr>
                      <m:t>= </m:t>
                    </m:r>
                    <m:sSub>
                      <m:sSubPr>
                        <m:ctrlPr>
                          <a:rPr lang="en-US" sz="2400" b="1" i="1">
                            <a:latin typeface="Cambria Math" panose="02040503050406030204" pitchFamily="18" charset="0"/>
                          </a:rPr>
                        </m:ctrlPr>
                      </m:sSubPr>
                      <m:e>
                        <m:r>
                          <a:rPr lang="en-US" sz="2400" b="1" i="1" smtClean="0">
                            <a:latin typeface="Cambria Math" panose="02040503050406030204" pitchFamily="18" charset="0"/>
                          </a:rPr>
                          <m:t>𝑰</m:t>
                        </m:r>
                      </m:e>
                      <m:sub>
                        <m:r>
                          <a:rPr lang="en-US" sz="2400" b="1" i="1" smtClean="0">
                            <a:latin typeface="Cambria Math" panose="02040503050406030204" pitchFamily="18" charset="0"/>
                          </a:rPr>
                          <m:t>𝒕</m:t>
                        </m:r>
                      </m:sub>
                    </m:sSub>
                  </m:oMath>
                </a14:m>
                <a:r>
                  <a:rPr lang="en-US" sz="2400" b="1" dirty="0">
                    <a:solidFill>
                      <a:schemeClr val="tx1"/>
                    </a:solidFill>
                    <a:latin typeface="Lato" panose="020F0502020204030203" pitchFamily="34" charset="0"/>
                  </a:rPr>
                  <a:t> - </a:t>
                </a:r>
                <a14:m>
                  <m:oMath xmlns:m="http://schemas.openxmlformats.org/officeDocument/2006/math">
                    <m:sSub>
                      <m:sSubPr>
                        <m:ctrlPr>
                          <a:rPr lang="en-US" sz="2400" b="1" i="1">
                            <a:latin typeface="Cambria Math" panose="02040503050406030204" pitchFamily="18" charset="0"/>
                          </a:rPr>
                        </m:ctrlPr>
                      </m:sSubPr>
                      <m:e>
                        <m:r>
                          <a:rPr lang="en-US" sz="2400" b="1" i="1" smtClean="0">
                            <a:latin typeface="Cambria Math" panose="02040503050406030204" pitchFamily="18" charset="0"/>
                          </a:rPr>
                          <m:t>𝑶</m:t>
                        </m:r>
                      </m:e>
                      <m:sub>
                        <m:r>
                          <a:rPr lang="en-US" sz="2400" b="1" i="1">
                            <a:latin typeface="Cambria Math" panose="02040503050406030204" pitchFamily="18" charset="0"/>
                          </a:rPr>
                          <m:t>𝒕</m:t>
                        </m:r>
                      </m:sub>
                    </m:sSub>
                  </m:oMath>
                </a14:m>
                <a:r>
                  <a:rPr lang="en-US" sz="2400" b="1" dirty="0">
                    <a:latin typeface="Lato" panose="020F0502020204030203" pitchFamily="34" charset="0"/>
                  </a:rPr>
                  <a:t> 		</a:t>
                </a:r>
                <a14:m>
                  <m:oMath xmlns:m="http://schemas.openxmlformats.org/officeDocument/2006/math">
                    <m:sSub>
                      <m:sSubPr>
                        <m:ctrlPr>
                          <a:rPr lang="en-US" sz="2400" b="1" i="1">
                            <a:latin typeface="Cambria Math" panose="02040503050406030204" pitchFamily="18" charset="0"/>
                          </a:rPr>
                        </m:ctrlPr>
                      </m:sSubPr>
                      <m:e>
                        <m:r>
                          <a:rPr lang="en-US" sz="2400" b="1" i="1" smtClean="0">
                            <a:latin typeface="Cambria Math" panose="02040503050406030204" pitchFamily="18" charset="0"/>
                          </a:rPr>
                          <m:t>𝑺</m:t>
                        </m:r>
                      </m:e>
                      <m:sub>
                        <m:r>
                          <a:rPr lang="en-US" sz="2400" b="1" i="1">
                            <a:latin typeface="Cambria Math" panose="02040503050406030204" pitchFamily="18" charset="0"/>
                          </a:rPr>
                          <m:t>𝒕</m:t>
                        </m:r>
                      </m:sub>
                    </m:sSub>
                  </m:oMath>
                </a14:m>
                <a:r>
                  <a:rPr lang="en-US" sz="2400" b="1" dirty="0">
                    <a:latin typeface="Lato" panose="020F0502020204030203" pitchFamily="34" charset="0"/>
                  </a:rPr>
                  <a:t> = R</a:t>
                </a:r>
                <a14:m>
                  <m:oMath xmlns:m="http://schemas.openxmlformats.org/officeDocument/2006/math">
                    <m:sSub>
                      <m:sSubPr>
                        <m:ctrlPr>
                          <a:rPr lang="en-US" sz="2400" b="1" i="1">
                            <a:latin typeface="Cambria Math" panose="02040503050406030204" pitchFamily="18" charset="0"/>
                          </a:rPr>
                        </m:ctrlPr>
                      </m:sSubPr>
                      <m:e>
                        <m:r>
                          <a:rPr lang="en-US" sz="2400" b="1" i="1">
                            <a:latin typeface="Cambria Math" panose="02040503050406030204" pitchFamily="18" charset="0"/>
                          </a:rPr>
                          <m:t>𝑶</m:t>
                        </m:r>
                      </m:e>
                      <m:sub>
                        <m:r>
                          <a:rPr lang="en-US" sz="2400" b="1" i="1">
                            <a:latin typeface="Cambria Math" panose="02040503050406030204" pitchFamily="18" charset="0"/>
                          </a:rPr>
                          <m:t>𝒕</m:t>
                        </m:r>
                      </m:sub>
                    </m:sSub>
                  </m:oMath>
                </a14:m>
                <a:r>
                  <a:rPr lang="en-US" sz="2400" b="1" dirty="0">
                    <a:latin typeface="Lato" panose="020F0502020204030203" pitchFamily="34" charset="0"/>
                  </a:rPr>
                  <a:t> </a:t>
                </a: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r>
                  <a:rPr lang="en-US" sz="2400" b="1" dirty="0" err="1">
                    <a:solidFill>
                      <a:schemeClr val="tx1"/>
                    </a:solidFill>
                    <a:latin typeface="Lato" panose="020F0502020204030203" pitchFamily="34" charset="0"/>
                  </a:rPr>
                  <a:t>dS</a:t>
                </a:r>
                <a:r>
                  <a:rPr lang="en-US" sz="2400" b="1" dirty="0">
                    <a:solidFill>
                      <a:schemeClr val="tx1"/>
                    </a:solidFill>
                    <a:latin typeface="Lato" panose="020F0502020204030203" pitchFamily="34" charset="0"/>
                  </a:rPr>
                  <a:t>/dt = change in storage at time t</a:t>
                </a:r>
              </a:p>
              <a:p>
                <a:pPr marL="342900" indent="-342900">
                  <a:buFont typeface="Arial" panose="020B0604020202020204" pitchFamily="34" charset="0"/>
                  <a:buChar char="•"/>
                </a:pPr>
                <a:r>
                  <a:rPr lang="en-US" sz="2400" b="1" dirty="0">
                    <a:solidFill>
                      <a:schemeClr val="tx1"/>
                    </a:solidFill>
                    <a:latin typeface="Lato" panose="020F0502020204030203" pitchFamily="34" charset="0"/>
                  </a:rPr>
                  <a:t>I</a:t>
                </a:r>
                <a:r>
                  <a:rPr lang="en-US" sz="2400" b="1" baseline="-25000" dirty="0">
                    <a:solidFill>
                      <a:schemeClr val="tx1"/>
                    </a:solidFill>
                    <a:latin typeface="Lato" panose="020F0502020204030203" pitchFamily="34" charset="0"/>
                  </a:rPr>
                  <a:t>t</a:t>
                </a:r>
                <a:r>
                  <a:rPr lang="en-US" sz="2400" b="1" dirty="0">
                    <a:solidFill>
                      <a:schemeClr val="tx1"/>
                    </a:solidFill>
                    <a:latin typeface="Lato" panose="020F0502020204030203" pitchFamily="34" charset="0"/>
                  </a:rPr>
                  <a:t> = average inflow to storage at time t</a:t>
                </a:r>
              </a:p>
              <a:p>
                <a:pPr marL="342900" indent="-342900">
                  <a:buFont typeface="Arial" panose="020B0604020202020204" pitchFamily="34" charset="0"/>
                  <a:buChar char="•"/>
                </a:pPr>
                <a:r>
                  <a:rPr lang="en-US" sz="2400" b="1" dirty="0">
                    <a:solidFill>
                      <a:schemeClr val="tx1"/>
                    </a:solidFill>
                    <a:latin typeface="Lato" panose="020F0502020204030203" pitchFamily="34" charset="0"/>
                  </a:rPr>
                  <a:t>O</a:t>
                </a:r>
                <a:r>
                  <a:rPr lang="en-US" sz="2400" b="1" baseline="-25000" dirty="0">
                    <a:solidFill>
                      <a:schemeClr val="tx1"/>
                    </a:solidFill>
                    <a:latin typeface="Lato" panose="020F0502020204030203" pitchFamily="34" charset="0"/>
                  </a:rPr>
                  <a:t>t</a:t>
                </a:r>
                <a:r>
                  <a:rPr lang="en-US" sz="2400" b="1" dirty="0">
                    <a:solidFill>
                      <a:schemeClr val="tx1"/>
                    </a:solidFill>
                    <a:latin typeface="Lato" panose="020F0502020204030203" pitchFamily="34" charset="0"/>
                  </a:rPr>
                  <a:t> = outflow from storage at time t</a:t>
                </a:r>
              </a:p>
              <a:p>
                <a:pPr marL="342900" indent="-342900">
                  <a:buFont typeface="Arial" panose="020B0604020202020204" pitchFamily="34" charset="0"/>
                  <a:buChar char="•"/>
                </a:pPr>
                <a:r>
                  <a:rPr lang="en-US" sz="2400" b="1" dirty="0">
                    <a:solidFill>
                      <a:schemeClr val="tx1"/>
                    </a:solidFill>
                    <a:latin typeface="Lato" panose="020F0502020204030203" pitchFamily="34" charset="0"/>
                  </a:rPr>
                  <a:t>R = linear reservoir coefficient</a:t>
                </a: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p:txBody>
          </p:sp>
        </mc:Choice>
        <mc:Fallback xmlns="">
          <p:sp>
            <p:nvSpPr>
              <p:cNvPr id="2" name="Content Placeholder 1"/>
              <p:cNvSpPr>
                <a:spLocks noGrp="1" noRot="1" noChangeAspect="1" noMove="1" noResize="1" noEditPoints="1" noAdjustHandles="1" noChangeArrowheads="1" noChangeShapeType="1" noTextEdit="1"/>
              </p:cNvSpPr>
              <p:nvPr>
                <p:ph sz="quarter" idx="4294967295"/>
              </p:nvPr>
            </p:nvSpPr>
            <p:spPr>
              <a:xfrm>
                <a:off x="0" y="1058863"/>
                <a:ext cx="6027420" cy="5556250"/>
              </a:xfrm>
              <a:blipFill>
                <a:blip r:embed="rId3"/>
                <a:stretch>
                  <a:fillRect l="-1314" t="-1537" b="-2415"/>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1D08F227-846E-4ECE-B57F-8899E3C0A391}"/>
              </a:ext>
            </a:extLst>
          </p:cNvPr>
          <p:cNvGrpSpPr/>
          <p:nvPr/>
        </p:nvGrpSpPr>
        <p:grpSpPr>
          <a:xfrm>
            <a:off x="5811171" y="1557684"/>
            <a:ext cx="6124486" cy="3924956"/>
            <a:chOff x="5510738" y="1347537"/>
            <a:chExt cx="6124486" cy="3924956"/>
          </a:xfrm>
        </p:grpSpPr>
        <p:pic>
          <p:nvPicPr>
            <p:cNvPr id="20" name="Picture 19">
              <a:extLst>
                <a:ext uri="{FF2B5EF4-FFF2-40B4-BE49-F238E27FC236}">
                  <a16:creationId xmlns:a16="http://schemas.microsoft.com/office/drawing/2014/main" id="{48CE0628-B1F6-4250-A391-275DE1A23732}"/>
                </a:ext>
              </a:extLst>
            </p:cNvPr>
            <p:cNvPicPr>
              <a:picLocks noChangeAspect="1"/>
            </p:cNvPicPr>
            <p:nvPr/>
          </p:nvPicPr>
          <p:blipFill>
            <a:blip r:embed="rId4"/>
            <a:stretch>
              <a:fillRect/>
            </a:stretch>
          </p:blipFill>
          <p:spPr>
            <a:xfrm>
              <a:off x="5510738" y="1347537"/>
              <a:ext cx="6124486" cy="3924956"/>
            </a:xfrm>
            <a:prstGeom prst="rect">
              <a:avLst/>
            </a:prstGeom>
          </p:spPr>
        </p:pic>
        <p:sp>
          <p:nvSpPr>
            <p:cNvPr id="21" name="Freeform: Shape 20">
              <a:extLst>
                <a:ext uri="{FF2B5EF4-FFF2-40B4-BE49-F238E27FC236}">
                  <a16:creationId xmlns:a16="http://schemas.microsoft.com/office/drawing/2014/main" id="{3D0C6B2F-20C2-4654-8F65-413BBA010268}"/>
                </a:ext>
              </a:extLst>
            </p:cNvPr>
            <p:cNvSpPr/>
            <p:nvPr/>
          </p:nvSpPr>
          <p:spPr>
            <a:xfrm>
              <a:off x="6380830" y="3213513"/>
              <a:ext cx="3031958" cy="1612231"/>
            </a:xfrm>
            <a:custGeom>
              <a:avLst/>
              <a:gdLst>
                <a:gd name="connsiteX0" fmla="*/ 0 w 3031958"/>
                <a:gd name="connsiteY0" fmla="*/ 1552073 h 1612231"/>
                <a:gd name="connsiteX1" fmla="*/ 541421 w 3031958"/>
                <a:gd name="connsiteY1" fmla="*/ 1431757 h 1612231"/>
                <a:gd name="connsiteX2" fmla="*/ 890337 w 3031958"/>
                <a:gd name="connsiteY2" fmla="*/ 854242 h 1612231"/>
                <a:gd name="connsiteX3" fmla="*/ 974558 w 3031958"/>
                <a:gd name="connsiteY3" fmla="*/ 216568 h 1612231"/>
                <a:gd name="connsiteX4" fmla="*/ 1094874 w 3031958"/>
                <a:gd name="connsiteY4" fmla="*/ 36094 h 1612231"/>
                <a:gd name="connsiteX5" fmla="*/ 1263316 w 3031958"/>
                <a:gd name="connsiteY5" fmla="*/ 0 h 1612231"/>
                <a:gd name="connsiteX6" fmla="*/ 1383632 w 3031958"/>
                <a:gd name="connsiteY6" fmla="*/ 288757 h 1612231"/>
                <a:gd name="connsiteX7" fmla="*/ 1624263 w 3031958"/>
                <a:gd name="connsiteY7" fmla="*/ 553452 h 1612231"/>
                <a:gd name="connsiteX8" fmla="*/ 1876927 w 3031958"/>
                <a:gd name="connsiteY8" fmla="*/ 842210 h 1612231"/>
                <a:gd name="connsiteX9" fmla="*/ 2201779 w 3031958"/>
                <a:gd name="connsiteY9" fmla="*/ 986589 h 1612231"/>
                <a:gd name="connsiteX10" fmla="*/ 2875548 w 3031958"/>
                <a:gd name="connsiteY10" fmla="*/ 1299410 h 1612231"/>
                <a:gd name="connsiteX11" fmla="*/ 3031958 w 3031958"/>
                <a:gd name="connsiteY11" fmla="*/ 1371600 h 1612231"/>
                <a:gd name="connsiteX12" fmla="*/ 2261937 w 3031958"/>
                <a:gd name="connsiteY12" fmla="*/ 1299410 h 1612231"/>
                <a:gd name="connsiteX13" fmla="*/ 1684421 w 3031958"/>
                <a:gd name="connsiteY13" fmla="*/ 1311442 h 1612231"/>
                <a:gd name="connsiteX14" fmla="*/ 1311442 w 3031958"/>
                <a:gd name="connsiteY14" fmla="*/ 1359568 h 1612231"/>
                <a:gd name="connsiteX15" fmla="*/ 926432 w 3031958"/>
                <a:gd name="connsiteY15" fmla="*/ 1455821 h 1612231"/>
                <a:gd name="connsiteX16" fmla="*/ 553453 w 3031958"/>
                <a:gd name="connsiteY16" fmla="*/ 1552073 h 1612231"/>
                <a:gd name="connsiteX17" fmla="*/ 240632 w 3031958"/>
                <a:gd name="connsiteY17" fmla="*/ 1612231 h 1612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31958" h="1612231">
                  <a:moveTo>
                    <a:pt x="0" y="1552073"/>
                  </a:moveTo>
                  <a:lnTo>
                    <a:pt x="541421" y="1431757"/>
                  </a:lnTo>
                  <a:lnTo>
                    <a:pt x="890337" y="854242"/>
                  </a:lnTo>
                  <a:lnTo>
                    <a:pt x="974558" y="216568"/>
                  </a:lnTo>
                  <a:lnTo>
                    <a:pt x="1094874" y="36094"/>
                  </a:lnTo>
                  <a:lnTo>
                    <a:pt x="1263316" y="0"/>
                  </a:lnTo>
                  <a:lnTo>
                    <a:pt x="1383632" y="288757"/>
                  </a:lnTo>
                  <a:lnTo>
                    <a:pt x="1624263" y="553452"/>
                  </a:lnTo>
                  <a:lnTo>
                    <a:pt x="1876927" y="842210"/>
                  </a:lnTo>
                  <a:lnTo>
                    <a:pt x="2201779" y="986589"/>
                  </a:lnTo>
                  <a:lnTo>
                    <a:pt x="2875548" y="1299410"/>
                  </a:lnTo>
                  <a:lnTo>
                    <a:pt x="3031958" y="1371600"/>
                  </a:lnTo>
                  <a:lnTo>
                    <a:pt x="2261937" y="1299410"/>
                  </a:lnTo>
                  <a:lnTo>
                    <a:pt x="1684421" y="1311442"/>
                  </a:lnTo>
                  <a:lnTo>
                    <a:pt x="1311442" y="1359568"/>
                  </a:lnTo>
                  <a:lnTo>
                    <a:pt x="926432" y="1455821"/>
                  </a:lnTo>
                  <a:lnTo>
                    <a:pt x="553453" y="1552073"/>
                  </a:lnTo>
                  <a:lnTo>
                    <a:pt x="240632" y="1612231"/>
                  </a:lnTo>
                </a:path>
              </a:pathLst>
            </a:cu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C530E4A-2FD8-439E-BCB8-6DB1EC3C16D8}"/>
                </a:ext>
              </a:extLst>
            </p:cNvPr>
            <p:cNvSpPr/>
            <p:nvPr/>
          </p:nvSpPr>
          <p:spPr>
            <a:xfrm>
              <a:off x="6172200" y="4524375"/>
              <a:ext cx="5238750" cy="523875"/>
            </a:xfrm>
            <a:custGeom>
              <a:avLst/>
              <a:gdLst>
                <a:gd name="connsiteX0" fmla="*/ 28575 w 5238750"/>
                <a:gd name="connsiteY0" fmla="*/ 276225 h 523875"/>
                <a:gd name="connsiteX1" fmla="*/ 504825 w 5238750"/>
                <a:gd name="connsiteY1" fmla="*/ 314325 h 523875"/>
                <a:gd name="connsiteX2" fmla="*/ 962025 w 5238750"/>
                <a:gd name="connsiteY2" fmla="*/ 200025 h 523875"/>
                <a:gd name="connsiteX3" fmla="*/ 1457325 w 5238750"/>
                <a:gd name="connsiteY3" fmla="*/ 76200 h 523875"/>
                <a:gd name="connsiteX4" fmla="*/ 1905000 w 5238750"/>
                <a:gd name="connsiteY4" fmla="*/ 28575 h 523875"/>
                <a:gd name="connsiteX5" fmla="*/ 2457450 w 5238750"/>
                <a:gd name="connsiteY5" fmla="*/ 0 h 523875"/>
                <a:gd name="connsiteX6" fmla="*/ 3086100 w 5238750"/>
                <a:gd name="connsiteY6" fmla="*/ 76200 h 523875"/>
                <a:gd name="connsiteX7" fmla="*/ 3400425 w 5238750"/>
                <a:gd name="connsiteY7" fmla="*/ 85725 h 523875"/>
                <a:gd name="connsiteX8" fmla="*/ 3743325 w 5238750"/>
                <a:gd name="connsiteY8" fmla="*/ 161925 h 523875"/>
                <a:gd name="connsiteX9" fmla="*/ 4057650 w 5238750"/>
                <a:gd name="connsiteY9" fmla="*/ 190500 h 523875"/>
                <a:gd name="connsiteX10" fmla="*/ 4629150 w 5238750"/>
                <a:gd name="connsiteY10" fmla="*/ 238125 h 523875"/>
                <a:gd name="connsiteX11" fmla="*/ 5238750 w 5238750"/>
                <a:gd name="connsiteY11" fmla="*/ 276225 h 523875"/>
                <a:gd name="connsiteX12" fmla="*/ 5219700 w 5238750"/>
                <a:gd name="connsiteY12" fmla="*/ 523875 h 523875"/>
                <a:gd name="connsiteX13" fmla="*/ 0 w 5238750"/>
                <a:gd name="connsiteY13" fmla="*/ 504825 h 523875"/>
                <a:gd name="connsiteX14" fmla="*/ 28575 w 5238750"/>
                <a:gd name="connsiteY14" fmla="*/ 276225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38750" h="523875">
                  <a:moveTo>
                    <a:pt x="28575" y="276225"/>
                  </a:moveTo>
                  <a:lnTo>
                    <a:pt x="504825" y="314325"/>
                  </a:lnTo>
                  <a:lnTo>
                    <a:pt x="962025" y="200025"/>
                  </a:lnTo>
                  <a:lnTo>
                    <a:pt x="1457325" y="76200"/>
                  </a:lnTo>
                  <a:lnTo>
                    <a:pt x="1905000" y="28575"/>
                  </a:lnTo>
                  <a:lnTo>
                    <a:pt x="2457450" y="0"/>
                  </a:lnTo>
                  <a:lnTo>
                    <a:pt x="3086100" y="76200"/>
                  </a:lnTo>
                  <a:lnTo>
                    <a:pt x="3400425" y="85725"/>
                  </a:lnTo>
                  <a:lnTo>
                    <a:pt x="3743325" y="161925"/>
                  </a:lnTo>
                  <a:lnTo>
                    <a:pt x="4057650" y="190500"/>
                  </a:lnTo>
                  <a:lnTo>
                    <a:pt x="4629150" y="238125"/>
                  </a:lnTo>
                  <a:lnTo>
                    <a:pt x="5238750" y="276225"/>
                  </a:lnTo>
                  <a:lnTo>
                    <a:pt x="5219700" y="523875"/>
                  </a:lnTo>
                  <a:lnTo>
                    <a:pt x="0" y="504825"/>
                  </a:lnTo>
                  <a:lnTo>
                    <a:pt x="28575" y="276225"/>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46A86F8-4865-4D72-99E8-884D0EAA4056}"/>
                </a:ext>
              </a:extLst>
            </p:cNvPr>
            <p:cNvSpPr txBox="1"/>
            <p:nvPr/>
          </p:nvSpPr>
          <p:spPr>
            <a:xfrm>
              <a:off x="7632382" y="4698706"/>
              <a:ext cx="3002487" cy="307777"/>
            </a:xfrm>
            <a:prstGeom prst="rect">
              <a:avLst/>
            </a:prstGeom>
            <a:noFill/>
          </p:spPr>
          <p:txBody>
            <a:bodyPr wrap="square" rtlCol="0">
              <a:spAutoFit/>
            </a:bodyPr>
            <a:lstStyle/>
            <a:p>
              <a:r>
                <a:rPr lang="en-US" sz="1400" dirty="0"/>
                <a:t>Baseflow - Linear Reservoir</a:t>
              </a:r>
            </a:p>
          </p:txBody>
        </p:sp>
        <p:sp>
          <p:nvSpPr>
            <p:cNvPr id="22" name="TextBox 21">
              <a:extLst>
                <a:ext uri="{FF2B5EF4-FFF2-40B4-BE49-F238E27FC236}">
                  <a16:creationId xmlns:a16="http://schemas.microsoft.com/office/drawing/2014/main" id="{6EC176D4-86C3-4FB6-B5CD-1AC8A0555D58}"/>
                </a:ext>
              </a:extLst>
            </p:cNvPr>
            <p:cNvSpPr txBox="1"/>
            <p:nvPr/>
          </p:nvSpPr>
          <p:spPr>
            <a:xfrm>
              <a:off x="7228395" y="3934560"/>
              <a:ext cx="3002487" cy="523220"/>
            </a:xfrm>
            <a:prstGeom prst="rect">
              <a:avLst/>
            </a:prstGeom>
            <a:noFill/>
          </p:spPr>
          <p:txBody>
            <a:bodyPr wrap="square" rtlCol="0">
              <a:spAutoFit/>
            </a:bodyPr>
            <a:lstStyle/>
            <a:p>
              <a:r>
                <a:rPr lang="en-US" sz="1400" dirty="0">
                  <a:solidFill>
                    <a:schemeClr val="bg1"/>
                  </a:solidFill>
                </a:rPr>
                <a:t>Interflow – </a:t>
              </a:r>
            </a:p>
            <a:p>
              <a:r>
                <a:rPr lang="en-US" sz="1400" dirty="0">
                  <a:solidFill>
                    <a:schemeClr val="bg1"/>
                  </a:solidFill>
                </a:rPr>
                <a:t>Linear Reservoir</a:t>
              </a:r>
            </a:p>
          </p:txBody>
        </p:sp>
      </p:grpSp>
      <p:sp>
        <p:nvSpPr>
          <p:cNvPr id="7" name="Title 2">
            <a:extLst>
              <a:ext uri="{FF2B5EF4-FFF2-40B4-BE49-F238E27FC236}">
                <a16:creationId xmlns:a16="http://schemas.microsoft.com/office/drawing/2014/main" id="{D74B4192-B541-8F7B-7631-560A7B72AB97}"/>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Tree>
    <p:extLst>
      <p:ext uri="{BB962C8B-B14F-4D97-AF65-F5344CB8AC3E}">
        <p14:creationId xmlns:p14="http://schemas.microsoft.com/office/powerpoint/2010/main" val="17102727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068388"/>
            <a:ext cx="6419850" cy="5435600"/>
          </a:xfrm>
          <a:noFill/>
        </p:spPr>
        <p:txBody>
          <a:bodyPr>
            <a:normAutofit/>
          </a:bodyPr>
          <a:lstStyle/>
          <a:p>
            <a:pPr marL="342900" indent="-342900">
              <a:buFont typeface="Arial" panose="020B0604020202020204" pitchFamily="34" charset="0"/>
              <a:buChar char="•"/>
            </a:pPr>
            <a:r>
              <a:rPr lang="en-US" sz="2400" b="1" dirty="0">
                <a:solidFill>
                  <a:schemeClr val="tx1"/>
                </a:solidFill>
                <a:latin typeface="Lato" panose="020F0502020204030203" pitchFamily="34" charset="0"/>
              </a:rPr>
              <a:t>Designed to work with all loss methods.</a:t>
            </a:r>
          </a:p>
          <a:p>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r>
              <a:rPr lang="en-US" sz="2400" b="1" u="sng" dirty="0">
                <a:solidFill>
                  <a:schemeClr val="tx1"/>
                </a:solidFill>
                <a:latin typeface="Lato" panose="020F0502020204030203" pitchFamily="34" charset="0"/>
              </a:rPr>
              <a:t>All losses in the Initial and Constant, Curve Number, and Green and </a:t>
            </a:r>
            <a:r>
              <a:rPr lang="en-US" sz="2400" b="1" u="sng" dirty="0" err="1">
                <a:solidFill>
                  <a:schemeClr val="tx1"/>
                </a:solidFill>
                <a:latin typeface="Lato" panose="020F0502020204030203" pitchFamily="34" charset="0"/>
              </a:rPr>
              <a:t>Ampt</a:t>
            </a:r>
            <a:r>
              <a:rPr lang="en-US" sz="2400" b="1" u="sng" dirty="0">
                <a:solidFill>
                  <a:schemeClr val="tx1"/>
                </a:solidFill>
                <a:latin typeface="Lato" panose="020F0502020204030203" pitchFamily="34" charset="0"/>
              </a:rPr>
              <a:t> loss methods </a:t>
            </a:r>
            <a:r>
              <a:rPr lang="en-US" sz="2400" b="1" dirty="0">
                <a:solidFill>
                  <a:schemeClr val="tx1"/>
                </a:solidFill>
                <a:latin typeface="Lato" panose="020F0502020204030203" pitchFamily="34" charset="0"/>
              </a:rPr>
              <a:t>are available to the Linear Reservoir Baseflow (can overcome this assumption using the fraction option).</a:t>
            </a: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r>
              <a:rPr lang="en-US" sz="2400" b="1" u="sng" dirty="0">
                <a:solidFill>
                  <a:schemeClr val="tx1"/>
                </a:solidFill>
                <a:latin typeface="Lato" panose="020F0502020204030203" pitchFamily="34" charset="0"/>
              </a:rPr>
              <a:t>Only constant loss rate losses </a:t>
            </a:r>
            <a:r>
              <a:rPr lang="en-US" sz="2400" b="1" dirty="0">
                <a:solidFill>
                  <a:schemeClr val="tx1"/>
                </a:solidFill>
                <a:latin typeface="Lato" panose="020F0502020204030203" pitchFamily="34" charset="0"/>
              </a:rPr>
              <a:t>(represents saturated conditions) in the Deficit and Constant loss method is available to the Linear Reservoir Baseflow.</a:t>
            </a: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p:txBody>
      </p:sp>
      <p:grpSp>
        <p:nvGrpSpPr>
          <p:cNvPr id="46" name="Group 45">
            <a:extLst>
              <a:ext uri="{FF2B5EF4-FFF2-40B4-BE49-F238E27FC236}">
                <a16:creationId xmlns:a16="http://schemas.microsoft.com/office/drawing/2014/main" id="{5B051BE0-C9D9-4F7D-BF72-4B0B46962C60}"/>
              </a:ext>
            </a:extLst>
          </p:cNvPr>
          <p:cNvGrpSpPr/>
          <p:nvPr/>
        </p:nvGrpSpPr>
        <p:grpSpPr>
          <a:xfrm>
            <a:off x="6757979" y="1330079"/>
            <a:ext cx="4174125" cy="5097716"/>
            <a:chOff x="6535297" y="1279082"/>
            <a:chExt cx="4174125" cy="5097716"/>
          </a:xfrm>
        </p:grpSpPr>
        <p:grpSp>
          <p:nvGrpSpPr>
            <p:cNvPr id="47" name="Group 46">
              <a:extLst>
                <a:ext uri="{FF2B5EF4-FFF2-40B4-BE49-F238E27FC236}">
                  <a16:creationId xmlns:a16="http://schemas.microsoft.com/office/drawing/2014/main" id="{F978B760-39C6-4EE9-9669-EA8BE2B4C4DC}"/>
                </a:ext>
              </a:extLst>
            </p:cNvPr>
            <p:cNvGrpSpPr/>
            <p:nvPr/>
          </p:nvGrpSpPr>
          <p:grpSpPr>
            <a:xfrm>
              <a:off x="6535297" y="1279082"/>
              <a:ext cx="3966629" cy="5097716"/>
              <a:chOff x="6535297" y="1279082"/>
              <a:chExt cx="3966629" cy="5097716"/>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267297" y="3896611"/>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6535297" y="1279082"/>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b="1" dirty="0">
                      <a:latin typeface="Lato" panose="020F0502020204030203" pitchFamily="34" charset="0"/>
                    </a:rPr>
                    <a:t>Canopy</a:t>
                  </a:r>
                  <a:endParaRPr lang="en-US" b="1" dirty="0">
                    <a:latin typeface="Lato" panose="020F0502020204030203" pitchFamily="34" charset="0"/>
                  </a:endParaRPr>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b="1" dirty="0">
                      <a:latin typeface="Lato" panose="020F0502020204030203" pitchFamily="34" charset="0"/>
                    </a:rPr>
                    <a:t>Surface</a:t>
                  </a:r>
                  <a:endParaRPr lang="en-US" b="1" dirty="0">
                    <a:latin typeface="Lato" panose="020F0502020204030203" pitchFamily="34" charset="0"/>
                  </a:endParaRPr>
                </a:p>
              </p:txBody>
            </p:sp>
            <p:sp>
              <p:nvSpPr>
                <p:cNvPr id="84" name="TextBox 83">
                  <a:extLst>
                    <a:ext uri="{FF2B5EF4-FFF2-40B4-BE49-F238E27FC236}">
                      <a16:creationId xmlns:a16="http://schemas.microsoft.com/office/drawing/2014/main" id="{590F81AC-2EE7-4F14-98F0-2B3EFF32F875}"/>
                    </a:ext>
                  </a:extLst>
                </p:cNvPr>
                <p:cNvSpPr txBox="1"/>
                <p:nvPr/>
              </p:nvSpPr>
              <p:spPr>
                <a:xfrm>
                  <a:off x="8632676" y="3472378"/>
                  <a:ext cx="1588705" cy="307777"/>
                </a:xfrm>
                <a:prstGeom prst="rect">
                  <a:avLst/>
                </a:prstGeom>
                <a:noFill/>
              </p:spPr>
              <p:txBody>
                <a:bodyPr wrap="square" rtlCol="0">
                  <a:spAutoFit/>
                </a:bodyPr>
                <a:lstStyle/>
                <a:p>
                  <a:pPr algn="ctr"/>
                  <a:r>
                    <a:rPr lang="en-US" sz="1400" b="1" dirty="0">
                      <a:latin typeface="Lato" panose="020F0502020204030203" pitchFamily="34" charset="0"/>
                    </a:rPr>
                    <a:t>Deficit/Constant</a:t>
                  </a:r>
                  <a:endParaRPr lang="en-US" b="1" dirty="0">
                    <a:latin typeface="Lato" panose="020F0502020204030203" pitchFamily="34" charset="0"/>
                  </a:endParaRPr>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8570472" y="3495542"/>
                <a:ext cx="1517945" cy="307777"/>
              </a:xfrm>
              <a:prstGeom prst="rect">
                <a:avLst/>
              </a:prstGeom>
              <a:noFill/>
            </p:spPr>
            <p:txBody>
              <a:bodyPr wrap="square" rtlCol="0">
                <a:spAutoFit/>
              </a:bodyPr>
              <a:lstStyle/>
              <a:p>
                <a:pPr algn="ctr"/>
                <a:r>
                  <a:rPr lang="en-US" sz="1400" b="1" dirty="0">
                    <a:latin typeface="Lato" panose="020F0502020204030203" pitchFamily="34" charset="0"/>
                  </a:rPr>
                  <a:t>Moisture Deficit</a:t>
                </a:r>
              </a:p>
            </p:txBody>
          </p:sp>
          <p:sp>
            <p:nvSpPr>
              <p:cNvPr id="52" name="TextBox 51">
                <a:extLst>
                  <a:ext uri="{FF2B5EF4-FFF2-40B4-BE49-F238E27FC236}">
                    <a16:creationId xmlns:a16="http://schemas.microsoft.com/office/drawing/2014/main" id="{72A11D11-4D44-4915-BF82-639E87333FDE}"/>
                  </a:ext>
                </a:extLst>
              </p:cNvPr>
              <p:cNvSpPr txBox="1"/>
              <p:nvPr/>
            </p:nvSpPr>
            <p:spPr>
              <a:xfrm>
                <a:off x="6548358" y="4050775"/>
                <a:ext cx="1517945" cy="523220"/>
              </a:xfrm>
              <a:prstGeom prst="rect">
                <a:avLst/>
              </a:prstGeom>
              <a:noFill/>
            </p:spPr>
            <p:txBody>
              <a:bodyPr wrap="square" rtlCol="0">
                <a:spAutoFit/>
              </a:bodyPr>
              <a:lstStyle/>
              <a:p>
                <a:pPr algn="ctr"/>
                <a:r>
                  <a:rPr lang="en-US" sz="1400" b="1" dirty="0">
                    <a:latin typeface="Lato" panose="020F0502020204030203" pitchFamily="34" charset="0"/>
                  </a:rPr>
                  <a:t>Constant Loss Rate</a:t>
                </a:r>
                <a:endParaRPr lang="en-US" b="1" dirty="0">
                  <a:latin typeface="Lato" panose="020F0502020204030203" pitchFamily="34" charset="0"/>
                </a:endParaRPr>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8815329" y="4260920"/>
                <a:ext cx="1451022" cy="2115878"/>
                <a:chOff x="10173470" y="42928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73470" y="4292818"/>
                  <a:ext cx="1451022" cy="2115878"/>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446928"/>
                  <a:ext cx="1050994" cy="501364"/>
                  <a:chOff x="10351315" y="4446928"/>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44692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94456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45065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46211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543087"/>
                  <a:ext cx="963296" cy="307777"/>
                </a:xfrm>
                <a:prstGeom prst="rect">
                  <a:avLst/>
                </a:prstGeom>
                <a:noFill/>
              </p:spPr>
              <p:txBody>
                <a:bodyPr wrap="square" rtlCol="0">
                  <a:spAutoFit/>
                </a:bodyPr>
                <a:lstStyle/>
                <a:p>
                  <a:pPr algn="ctr"/>
                  <a:r>
                    <a:rPr lang="en-US" sz="1400" b="1" dirty="0">
                      <a:latin typeface="Lato" panose="020F0502020204030203" pitchFamily="34" charset="0"/>
                    </a:rPr>
                    <a:t>Layer 1</a:t>
                  </a:r>
                  <a:endParaRPr lang="en-US" b="1" dirty="0">
                    <a:latin typeface="Lato" panose="020F0502020204030203" pitchFamily="34" charset="0"/>
                  </a:endParaRPr>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5074100"/>
                  <a:ext cx="1050994" cy="500730"/>
                  <a:chOff x="10351315" y="4450657"/>
                  <a:chExt cx="1050994" cy="500730"/>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65351" y="5173062"/>
                  <a:ext cx="963296" cy="307777"/>
                </a:xfrm>
                <a:prstGeom prst="rect">
                  <a:avLst/>
                </a:prstGeom>
                <a:noFill/>
              </p:spPr>
              <p:txBody>
                <a:bodyPr wrap="square" rtlCol="0">
                  <a:spAutoFit/>
                </a:bodyPr>
                <a:lstStyle/>
                <a:p>
                  <a:pPr algn="ctr"/>
                  <a:r>
                    <a:rPr lang="en-US" sz="1400" b="1" dirty="0">
                      <a:latin typeface="Lato" panose="020F0502020204030203" pitchFamily="34" charset="0"/>
                    </a:rPr>
                    <a:t>Layer 2</a:t>
                  </a:r>
                  <a:endParaRPr lang="en-US" b="1" dirty="0">
                    <a:latin typeface="Lato" panose="020F0502020204030203" pitchFamily="34" charset="0"/>
                  </a:endParaRPr>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710610"/>
                  <a:ext cx="1050994" cy="500730"/>
                  <a:chOff x="10351315" y="4450657"/>
                  <a:chExt cx="1050994" cy="500730"/>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800784"/>
                  <a:ext cx="963296" cy="307777"/>
                </a:xfrm>
                <a:prstGeom prst="rect">
                  <a:avLst/>
                </a:prstGeom>
                <a:noFill/>
              </p:spPr>
              <p:txBody>
                <a:bodyPr wrap="square" rtlCol="0">
                  <a:spAutoFit/>
                </a:bodyPr>
                <a:lstStyle/>
                <a:p>
                  <a:pPr algn="ctr"/>
                  <a:r>
                    <a:rPr lang="en-US" sz="1400" b="1" dirty="0">
                      <a:latin typeface="Lato" panose="020F0502020204030203" pitchFamily="34" charset="0"/>
                    </a:rPr>
                    <a:t>Layer 3</a:t>
                  </a:r>
                  <a:endParaRPr lang="en-US" b="1" dirty="0">
                    <a:latin typeface="Lato" panose="020F0502020204030203" pitchFamily="34" charset="0"/>
                  </a:endParaRPr>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7967063" y="4600891"/>
                <a:ext cx="186651" cy="142120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8723889" y="20129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150303" y="5058676"/>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54118773-9F0C-4404-8DE2-A3BD178A7925}"/>
                </a:ext>
              </a:extLst>
            </p:cNvPr>
            <p:cNvSpPr txBox="1"/>
            <p:nvPr/>
          </p:nvSpPr>
          <p:spPr>
            <a:xfrm>
              <a:off x="8371412" y="4005567"/>
              <a:ext cx="2338010" cy="307777"/>
            </a:xfrm>
            <a:prstGeom prst="rect">
              <a:avLst/>
            </a:prstGeom>
            <a:noFill/>
          </p:spPr>
          <p:txBody>
            <a:bodyPr wrap="square" rtlCol="0">
              <a:spAutoFit/>
            </a:bodyPr>
            <a:lstStyle/>
            <a:p>
              <a:pPr algn="ctr"/>
              <a:r>
                <a:rPr lang="en-US" sz="1400" b="1" dirty="0">
                  <a:latin typeface="Lato" panose="020F0502020204030203" pitchFamily="34" charset="0"/>
                </a:rPr>
                <a:t>Linear Reservoir Baseflow</a:t>
              </a:r>
              <a:endParaRPr lang="en-US" b="1" dirty="0">
                <a:latin typeface="Lato" panose="020F0502020204030203" pitchFamily="34" charset="0"/>
              </a:endParaRPr>
            </a:p>
          </p:txBody>
        </p:sp>
      </p:grpSp>
      <p:sp>
        <p:nvSpPr>
          <p:cNvPr id="108" name="Arrow: Down 107">
            <a:extLst>
              <a:ext uri="{FF2B5EF4-FFF2-40B4-BE49-F238E27FC236}">
                <a16:creationId xmlns:a16="http://schemas.microsoft.com/office/drawing/2014/main" id="{2FB9755F-A469-4DBA-8E8D-0C692DF6FC37}"/>
              </a:ext>
            </a:extLst>
          </p:cNvPr>
          <p:cNvSpPr/>
          <p:nvPr/>
        </p:nvSpPr>
        <p:spPr>
          <a:xfrm rot="5400000" flipV="1">
            <a:off x="10365455" y="5719429"/>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73EA9FED-5F01-4925-93BC-399B2B4C65C6}"/>
              </a:ext>
            </a:extLst>
          </p:cNvPr>
          <p:cNvSpPr/>
          <p:nvPr/>
        </p:nvSpPr>
        <p:spPr>
          <a:xfrm rot="5400000" flipV="1">
            <a:off x="10388603" y="4475303"/>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Title 2">
            <a:extLst>
              <a:ext uri="{FF2B5EF4-FFF2-40B4-BE49-F238E27FC236}">
                <a16:creationId xmlns:a16="http://schemas.microsoft.com/office/drawing/2014/main" id="{F4C7F053-B09C-C433-1AAD-51B44F67232C}"/>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Tree>
    <p:extLst>
      <p:ext uri="{BB962C8B-B14F-4D97-AF65-F5344CB8AC3E}">
        <p14:creationId xmlns:p14="http://schemas.microsoft.com/office/powerpoint/2010/main" val="1568408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068388"/>
            <a:ext cx="6646863" cy="4922837"/>
          </a:xfrm>
          <a:noFill/>
        </p:spPr>
        <p:txBody>
          <a:bodyPr>
            <a:norm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1, 2, or 3 linear reservoir layers.</a:t>
            </a:r>
          </a:p>
          <a:p>
            <a:pPr marL="342900" indent="-342900">
              <a:buFont typeface="Arial" panose="020B0604020202020204" pitchFamily="34" charset="0"/>
              <a:buChar char="•"/>
            </a:pPr>
            <a:r>
              <a:rPr lang="en-US" b="1" dirty="0">
                <a:solidFill>
                  <a:schemeClr val="tx1"/>
                </a:solidFill>
                <a:latin typeface="Lato" panose="020F0502020204030203" pitchFamily="34" charset="0"/>
              </a:rPr>
              <a:t>Each layer requires:</a:t>
            </a:r>
          </a:p>
          <a:p>
            <a:pPr marL="800100" lvl="1" indent="-342900"/>
            <a:r>
              <a:rPr lang="en-US" b="1" dirty="0">
                <a:latin typeface="Lato" panose="020F0502020204030203" pitchFamily="34" charset="0"/>
              </a:rPr>
              <a:t>I</a:t>
            </a:r>
            <a:r>
              <a:rPr lang="en-US" b="1" dirty="0">
                <a:solidFill>
                  <a:schemeClr val="tx1"/>
                </a:solidFill>
                <a:latin typeface="Lato" panose="020F0502020204030203" pitchFamily="34" charset="0"/>
              </a:rPr>
              <a:t>nitial discharge </a:t>
            </a:r>
          </a:p>
          <a:p>
            <a:pPr marL="800100" lvl="1" indent="-342900"/>
            <a:r>
              <a:rPr lang="en-US" b="1" dirty="0">
                <a:latin typeface="Lato" panose="020F0502020204030203" pitchFamily="34" charset="0"/>
              </a:rPr>
              <a:t>F</a:t>
            </a:r>
            <a:r>
              <a:rPr lang="en-US" b="1" dirty="0">
                <a:solidFill>
                  <a:schemeClr val="tx1"/>
                </a:solidFill>
                <a:latin typeface="Lato" panose="020F0502020204030203" pitchFamily="34" charset="0"/>
              </a:rPr>
              <a:t>raction</a:t>
            </a:r>
          </a:p>
          <a:p>
            <a:pPr marL="800100" lvl="1" indent="-342900"/>
            <a:r>
              <a:rPr lang="en-US" b="1" dirty="0">
                <a:latin typeface="Lato" panose="020F0502020204030203" pitchFamily="34" charset="0"/>
              </a:rPr>
              <a:t>L</a:t>
            </a:r>
            <a:r>
              <a:rPr lang="en-US" b="1" dirty="0">
                <a:solidFill>
                  <a:schemeClr val="tx1"/>
                </a:solidFill>
                <a:latin typeface="Lato" panose="020F0502020204030203" pitchFamily="34" charset="0"/>
              </a:rPr>
              <a:t>inear reservoir coefficient </a:t>
            </a:r>
          </a:p>
          <a:p>
            <a:pPr marL="800100" lvl="1" indent="-342900"/>
            <a:r>
              <a:rPr lang="en-US" b="1" dirty="0">
                <a:latin typeface="Lato" panose="020F0502020204030203" pitchFamily="34" charset="0"/>
              </a:rPr>
              <a:t>N</a:t>
            </a:r>
            <a:r>
              <a:rPr lang="en-US" b="1" dirty="0">
                <a:solidFill>
                  <a:schemeClr val="tx1"/>
                </a:solidFill>
                <a:latin typeface="Lato" panose="020F0502020204030203" pitchFamily="34" charset="0"/>
              </a:rPr>
              <a:t>umber of reservoirs</a:t>
            </a:r>
          </a:p>
          <a:p>
            <a:pPr marL="342900" indent="-342900">
              <a:buFont typeface="Arial" panose="020B0604020202020204" pitchFamily="34" charset="0"/>
              <a:buChar char="•"/>
            </a:pPr>
            <a:r>
              <a:rPr lang="en-US" b="1" dirty="0">
                <a:solidFill>
                  <a:schemeClr val="tx1"/>
                </a:solidFill>
                <a:latin typeface="Lato" panose="020F0502020204030203" pitchFamily="34" charset="0"/>
              </a:rPr>
              <a:t>The fractions do not have to sum to 1. If they do not, the remainder represents water percolating to a deep aquifer.</a:t>
            </a:r>
          </a:p>
          <a:p>
            <a:pPr marL="342900" indent="-342900">
              <a:buFont typeface="Arial" panose="020B0604020202020204" pitchFamily="34" charset="0"/>
              <a:buChar char="•"/>
            </a:pPr>
            <a:endParaRPr lang="en-US" b="1" dirty="0">
              <a:solidFill>
                <a:schemeClr val="tx1"/>
              </a:solidFill>
              <a:latin typeface="Lato" panose="020F0502020204030203" pitchFamily="34" charset="0"/>
            </a:endParaRPr>
          </a:p>
          <a:p>
            <a:pPr marL="342900" indent="-342900">
              <a:buFont typeface="Arial" panose="020B0604020202020204" pitchFamily="34" charset="0"/>
              <a:buChar char="•"/>
            </a:pPr>
            <a:endParaRPr lang="en-US" b="1" dirty="0">
              <a:solidFill>
                <a:schemeClr val="tx1"/>
              </a:solidFill>
              <a:latin typeface="Lato" panose="020F0502020204030203" pitchFamily="34" charset="0"/>
            </a:endParaRPr>
          </a:p>
        </p:txBody>
      </p:sp>
      <p:pic>
        <p:nvPicPr>
          <p:cNvPr id="6" name="Picture 5">
            <a:extLst>
              <a:ext uri="{FF2B5EF4-FFF2-40B4-BE49-F238E27FC236}">
                <a16:creationId xmlns:a16="http://schemas.microsoft.com/office/drawing/2014/main" id="{D17594F5-2FC0-FABF-5CF1-42E133FB3417}"/>
              </a:ext>
            </a:extLst>
          </p:cNvPr>
          <p:cNvPicPr>
            <a:picLocks noChangeAspect="1"/>
          </p:cNvPicPr>
          <p:nvPr/>
        </p:nvPicPr>
        <p:blipFill>
          <a:blip r:embed="rId3"/>
          <a:stretch>
            <a:fillRect/>
          </a:stretch>
        </p:blipFill>
        <p:spPr>
          <a:xfrm>
            <a:off x="7050350" y="1882948"/>
            <a:ext cx="4761720" cy="2979170"/>
          </a:xfrm>
          <a:prstGeom prst="rect">
            <a:avLst/>
          </a:prstGeom>
        </p:spPr>
      </p:pic>
      <p:sp>
        <p:nvSpPr>
          <p:cNvPr id="8" name="Title 2">
            <a:extLst>
              <a:ext uri="{FF2B5EF4-FFF2-40B4-BE49-F238E27FC236}">
                <a16:creationId xmlns:a16="http://schemas.microsoft.com/office/drawing/2014/main" id="{05D53670-4180-E639-A8CF-FDC562D35732}"/>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Tree>
    <p:extLst>
      <p:ext uri="{BB962C8B-B14F-4D97-AF65-F5344CB8AC3E}">
        <p14:creationId xmlns:p14="http://schemas.microsoft.com/office/powerpoint/2010/main" val="14444379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068388"/>
            <a:ext cx="7662863" cy="4922837"/>
          </a:xfrm>
          <a:noFill/>
        </p:spPr>
        <p:txBody>
          <a:bodyPr>
            <a:norm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Notice the linear reservoir coefficients are different. </a:t>
            </a:r>
          </a:p>
          <a:p>
            <a:pPr marL="342900" indent="-342900">
              <a:buFont typeface="Arial" panose="020B0604020202020204" pitchFamily="34" charset="0"/>
              <a:buChar char="•"/>
            </a:pPr>
            <a:r>
              <a:rPr lang="en-US" b="1" dirty="0">
                <a:solidFill>
                  <a:schemeClr val="tx1"/>
                </a:solidFill>
                <a:latin typeface="Lato" panose="020F0502020204030203" pitchFamily="34" charset="0"/>
              </a:rPr>
              <a:t>Groundwater 1 can be used to model interflow, and groundwater 2 can be used to model groundwater flow.</a:t>
            </a:r>
          </a:p>
          <a:p>
            <a:pPr marL="342900" indent="-342900">
              <a:buFont typeface="Arial" panose="020B0604020202020204" pitchFamily="34" charset="0"/>
              <a:buChar char="•"/>
            </a:pPr>
            <a:endParaRPr lang="en-US" dirty="0">
              <a:solidFill>
                <a:schemeClr val="tx1"/>
              </a:solidFill>
              <a:latin typeface="Lato" panose="020F0502020204030203" pitchFamily="34" charset="0"/>
            </a:endParaRPr>
          </a:p>
          <a:p>
            <a:pPr marL="342900" indent="-342900">
              <a:buFont typeface="Arial" panose="020B0604020202020204" pitchFamily="34" charset="0"/>
              <a:buChar char="•"/>
            </a:pPr>
            <a:endParaRPr lang="en-US" dirty="0">
              <a:solidFill>
                <a:schemeClr val="tx1"/>
              </a:solidFill>
              <a:latin typeface="Lato" panose="020F0502020204030203" pitchFamily="34" charset="0"/>
            </a:endParaRPr>
          </a:p>
          <a:p>
            <a:pPr marL="342900" indent="-342900">
              <a:buFont typeface="Arial" panose="020B0604020202020204" pitchFamily="34" charset="0"/>
              <a:buChar char="•"/>
            </a:pPr>
            <a:endParaRPr lang="en-US" dirty="0">
              <a:solidFill>
                <a:schemeClr val="tx1"/>
              </a:solidFill>
              <a:latin typeface="Lato" panose="020F0502020204030203" pitchFamily="34" charset="0"/>
            </a:endParaRPr>
          </a:p>
        </p:txBody>
      </p:sp>
      <p:sp>
        <p:nvSpPr>
          <p:cNvPr id="86" name="Arrow: Down 85">
            <a:extLst>
              <a:ext uri="{FF2B5EF4-FFF2-40B4-BE49-F238E27FC236}">
                <a16:creationId xmlns:a16="http://schemas.microsoft.com/office/drawing/2014/main" id="{50E04F0E-3BBD-426B-90A0-CF614573BBAE}"/>
              </a:ext>
            </a:extLst>
          </p:cNvPr>
          <p:cNvSpPr/>
          <p:nvPr/>
        </p:nvSpPr>
        <p:spPr>
          <a:xfrm rot="10800000" flipV="1">
            <a:off x="8659084" y="3769020"/>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7" name="Group 86">
            <a:extLst>
              <a:ext uri="{FF2B5EF4-FFF2-40B4-BE49-F238E27FC236}">
                <a16:creationId xmlns:a16="http://schemas.microsoft.com/office/drawing/2014/main" id="{9B5876B0-2A24-456E-B3C4-3B63DDD864B0}"/>
              </a:ext>
            </a:extLst>
          </p:cNvPr>
          <p:cNvGrpSpPr/>
          <p:nvPr/>
        </p:nvGrpSpPr>
        <p:grpSpPr>
          <a:xfrm>
            <a:off x="7927084" y="1151491"/>
            <a:ext cx="2175577" cy="2682817"/>
            <a:chOff x="8577943" y="1248967"/>
            <a:chExt cx="2175577" cy="2682817"/>
          </a:xfrm>
        </p:grpSpPr>
        <p:grpSp>
          <p:nvGrpSpPr>
            <p:cNvPr id="88" name="Group 87">
              <a:extLst>
                <a:ext uri="{FF2B5EF4-FFF2-40B4-BE49-F238E27FC236}">
                  <a16:creationId xmlns:a16="http://schemas.microsoft.com/office/drawing/2014/main" id="{DB008E35-08AD-434A-8811-B8246CA87362}"/>
                </a:ext>
              </a:extLst>
            </p:cNvPr>
            <p:cNvGrpSpPr/>
            <p:nvPr/>
          </p:nvGrpSpPr>
          <p:grpSpPr>
            <a:xfrm>
              <a:off x="8577943" y="1374708"/>
              <a:ext cx="1045029" cy="501364"/>
              <a:chOff x="9074331" y="1374708"/>
              <a:chExt cx="1045029" cy="501364"/>
            </a:xfrm>
          </p:grpSpPr>
          <p:cxnSp>
            <p:nvCxnSpPr>
              <p:cNvPr id="119" name="Straight Connector 118">
                <a:extLst>
                  <a:ext uri="{FF2B5EF4-FFF2-40B4-BE49-F238E27FC236}">
                    <a16:creationId xmlns:a16="http://schemas.microsoft.com/office/drawing/2014/main" id="{2B5E012D-7538-4BDF-A7F1-A88EED76242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9312A70-7AF0-4CD9-8660-657140BB2AAA}"/>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091C087-39BE-4EF8-A25F-6EA95FB74F5A}"/>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9" name="Group 88">
              <a:extLst>
                <a:ext uri="{FF2B5EF4-FFF2-40B4-BE49-F238E27FC236}">
                  <a16:creationId xmlns:a16="http://schemas.microsoft.com/office/drawing/2014/main" id="{06FC69FE-FF17-48D1-8BA5-F767127AEEA4}"/>
                </a:ext>
              </a:extLst>
            </p:cNvPr>
            <p:cNvGrpSpPr/>
            <p:nvPr/>
          </p:nvGrpSpPr>
          <p:grpSpPr>
            <a:xfrm>
              <a:off x="9427029" y="2332719"/>
              <a:ext cx="1045029" cy="501364"/>
              <a:chOff x="9074331" y="1374708"/>
              <a:chExt cx="1045029" cy="501364"/>
            </a:xfrm>
          </p:grpSpPr>
          <p:cxnSp>
            <p:nvCxnSpPr>
              <p:cNvPr id="116" name="Straight Connector 115">
                <a:extLst>
                  <a:ext uri="{FF2B5EF4-FFF2-40B4-BE49-F238E27FC236}">
                    <a16:creationId xmlns:a16="http://schemas.microsoft.com/office/drawing/2014/main" id="{1FB88FC3-24CB-4158-A827-9E797A0EA1E0}"/>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E77CF6EB-27A6-4F9E-8073-28430A90BA3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27CE03E-18DB-42F5-8289-55FC909454E9}"/>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5A1FD404-8D0E-4F4A-A10F-71394822E9CB}"/>
                </a:ext>
              </a:extLst>
            </p:cNvPr>
            <p:cNvGrpSpPr/>
            <p:nvPr/>
          </p:nvGrpSpPr>
          <p:grpSpPr>
            <a:xfrm>
              <a:off x="8591004" y="3324260"/>
              <a:ext cx="1615441" cy="607524"/>
              <a:chOff x="9074331" y="1374708"/>
              <a:chExt cx="1045029" cy="501364"/>
            </a:xfrm>
          </p:grpSpPr>
          <p:cxnSp>
            <p:nvCxnSpPr>
              <p:cNvPr id="113" name="Straight Connector 112">
                <a:extLst>
                  <a:ext uri="{FF2B5EF4-FFF2-40B4-BE49-F238E27FC236}">
                    <a16:creationId xmlns:a16="http://schemas.microsoft.com/office/drawing/2014/main" id="{4C5EBFF2-7C52-4EB2-A572-8BF0ECC6F57C}"/>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39F4A35-CC6E-4AB3-9002-A8ED08F9469E}"/>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A851807-2D7B-457D-BC43-F2D044C742F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TextBox 90">
              <a:extLst>
                <a:ext uri="{FF2B5EF4-FFF2-40B4-BE49-F238E27FC236}">
                  <a16:creationId xmlns:a16="http://schemas.microsoft.com/office/drawing/2014/main" id="{F6D3881A-571C-4C4B-8E8F-1BD1F0F1C2F2}"/>
                </a:ext>
              </a:extLst>
            </p:cNvPr>
            <p:cNvSpPr txBox="1"/>
            <p:nvPr/>
          </p:nvSpPr>
          <p:spPr>
            <a:xfrm>
              <a:off x="8708572" y="1442703"/>
              <a:ext cx="975360" cy="307777"/>
            </a:xfrm>
            <a:prstGeom prst="rect">
              <a:avLst/>
            </a:prstGeom>
            <a:noFill/>
          </p:spPr>
          <p:txBody>
            <a:bodyPr wrap="square" rtlCol="0">
              <a:spAutoFit/>
            </a:bodyPr>
            <a:lstStyle/>
            <a:p>
              <a:r>
                <a:rPr lang="en-US" sz="1400" b="1" dirty="0">
                  <a:latin typeface="Lato" panose="020F0502020204030203" pitchFamily="34" charset="0"/>
                </a:rPr>
                <a:t>Canopy</a:t>
              </a:r>
              <a:endParaRPr lang="en-US" b="1" dirty="0">
                <a:latin typeface="Lato" panose="020F0502020204030203" pitchFamily="34" charset="0"/>
              </a:endParaRPr>
            </a:p>
          </p:txBody>
        </p:sp>
        <p:sp>
          <p:nvSpPr>
            <p:cNvPr id="92" name="TextBox 91">
              <a:extLst>
                <a:ext uri="{FF2B5EF4-FFF2-40B4-BE49-F238E27FC236}">
                  <a16:creationId xmlns:a16="http://schemas.microsoft.com/office/drawing/2014/main" id="{F4A62FFC-4290-447D-AC6B-78C02ADB4FE8}"/>
                </a:ext>
              </a:extLst>
            </p:cNvPr>
            <p:cNvSpPr txBox="1"/>
            <p:nvPr/>
          </p:nvSpPr>
          <p:spPr>
            <a:xfrm>
              <a:off x="9492824" y="2449287"/>
              <a:ext cx="913915" cy="307777"/>
            </a:xfrm>
            <a:prstGeom prst="rect">
              <a:avLst/>
            </a:prstGeom>
            <a:noFill/>
          </p:spPr>
          <p:txBody>
            <a:bodyPr wrap="square" rtlCol="0">
              <a:spAutoFit/>
            </a:bodyPr>
            <a:lstStyle/>
            <a:p>
              <a:pPr algn="ctr"/>
              <a:r>
                <a:rPr lang="en-US" sz="1400" b="1" dirty="0">
                  <a:latin typeface="Lato" panose="020F0502020204030203" pitchFamily="34" charset="0"/>
                </a:rPr>
                <a:t>Surface</a:t>
              </a:r>
              <a:endParaRPr lang="en-US" b="1" dirty="0">
                <a:latin typeface="Lato" panose="020F0502020204030203" pitchFamily="34" charset="0"/>
              </a:endParaRPr>
            </a:p>
          </p:txBody>
        </p:sp>
        <p:sp>
          <p:nvSpPr>
            <p:cNvPr id="103" name="TextBox 102">
              <a:extLst>
                <a:ext uri="{FF2B5EF4-FFF2-40B4-BE49-F238E27FC236}">
                  <a16:creationId xmlns:a16="http://schemas.microsoft.com/office/drawing/2014/main" id="{7A1D55D6-71A5-4D35-81D8-ACBD5FA4B5F8}"/>
                </a:ext>
              </a:extLst>
            </p:cNvPr>
            <p:cNvSpPr txBox="1"/>
            <p:nvPr/>
          </p:nvSpPr>
          <p:spPr>
            <a:xfrm>
              <a:off x="8591005" y="3473847"/>
              <a:ext cx="1586524" cy="307777"/>
            </a:xfrm>
            <a:prstGeom prst="rect">
              <a:avLst/>
            </a:prstGeom>
            <a:noFill/>
          </p:spPr>
          <p:txBody>
            <a:bodyPr wrap="square" rtlCol="0">
              <a:spAutoFit/>
            </a:bodyPr>
            <a:lstStyle/>
            <a:p>
              <a:pPr algn="ctr"/>
              <a:r>
                <a:rPr lang="en-US" sz="1400" b="1" dirty="0">
                  <a:latin typeface="Lato" panose="020F0502020204030203" pitchFamily="34" charset="0"/>
                </a:rPr>
                <a:t>Deficit/Constant</a:t>
              </a:r>
              <a:endParaRPr lang="en-US" b="1" dirty="0">
                <a:latin typeface="Lato" panose="020F0502020204030203" pitchFamily="34" charset="0"/>
              </a:endParaRPr>
            </a:p>
          </p:txBody>
        </p:sp>
        <p:sp>
          <p:nvSpPr>
            <p:cNvPr id="108" name="Arrow: Down 107">
              <a:extLst>
                <a:ext uri="{FF2B5EF4-FFF2-40B4-BE49-F238E27FC236}">
                  <a16:creationId xmlns:a16="http://schemas.microsoft.com/office/drawing/2014/main" id="{EE494F46-D629-489C-AD49-26F7112F71C8}"/>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E1CB72FA-958B-44BB-A802-8ECDAE070F6E}"/>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0" name="Arrow: Down 109">
              <a:extLst>
                <a:ext uri="{FF2B5EF4-FFF2-40B4-BE49-F238E27FC236}">
                  <a16:creationId xmlns:a16="http://schemas.microsoft.com/office/drawing/2014/main" id="{891A731D-3744-45A3-9D8B-C59BE2ECA5CF}"/>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1" name="Arrow: Down 110">
              <a:extLst>
                <a:ext uri="{FF2B5EF4-FFF2-40B4-BE49-F238E27FC236}">
                  <a16:creationId xmlns:a16="http://schemas.microsoft.com/office/drawing/2014/main" id="{FDB2B61E-9DF1-419C-A038-C6647010493C}"/>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2" name="Right Brace 111">
              <a:extLst>
                <a:ext uri="{FF2B5EF4-FFF2-40B4-BE49-F238E27FC236}">
                  <a16:creationId xmlns:a16="http://schemas.microsoft.com/office/drawing/2014/main" id="{16195B9A-8522-4CED-9564-8704F3FF0A44}"/>
                </a:ext>
              </a:extLst>
            </p:cNvPr>
            <p:cNvSpPr/>
            <p:nvPr/>
          </p:nvSpPr>
          <p:spPr>
            <a:xfrm>
              <a:off x="10259308" y="3324260"/>
              <a:ext cx="494212" cy="60300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122" name="TextBox 121">
            <a:extLst>
              <a:ext uri="{FF2B5EF4-FFF2-40B4-BE49-F238E27FC236}">
                <a16:creationId xmlns:a16="http://schemas.microsoft.com/office/drawing/2014/main" id="{49A9D342-BD4E-422E-B8BF-C2FAB20C1673}"/>
              </a:ext>
            </a:extLst>
          </p:cNvPr>
          <p:cNvSpPr txBox="1"/>
          <p:nvPr/>
        </p:nvSpPr>
        <p:spPr>
          <a:xfrm>
            <a:off x="9962259" y="3367951"/>
            <a:ext cx="1517945" cy="307777"/>
          </a:xfrm>
          <a:prstGeom prst="rect">
            <a:avLst/>
          </a:prstGeom>
          <a:noFill/>
        </p:spPr>
        <p:txBody>
          <a:bodyPr wrap="square" rtlCol="0">
            <a:spAutoFit/>
          </a:bodyPr>
          <a:lstStyle/>
          <a:p>
            <a:pPr algn="ctr"/>
            <a:r>
              <a:rPr lang="en-US" sz="1400" b="1" dirty="0">
                <a:latin typeface="Lato" panose="020F0502020204030203" pitchFamily="34" charset="0"/>
              </a:rPr>
              <a:t>Moisture Deficit</a:t>
            </a:r>
            <a:endParaRPr lang="en-US" b="1" dirty="0">
              <a:latin typeface="Lato" panose="020F0502020204030203" pitchFamily="34" charset="0"/>
            </a:endParaRPr>
          </a:p>
        </p:txBody>
      </p:sp>
      <p:sp>
        <p:nvSpPr>
          <p:cNvPr id="123" name="TextBox 122">
            <a:extLst>
              <a:ext uri="{FF2B5EF4-FFF2-40B4-BE49-F238E27FC236}">
                <a16:creationId xmlns:a16="http://schemas.microsoft.com/office/drawing/2014/main" id="{E2A7AC08-5C25-442B-BC8E-C8996614C7EE}"/>
              </a:ext>
            </a:extLst>
          </p:cNvPr>
          <p:cNvSpPr txBox="1"/>
          <p:nvPr/>
        </p:nvSpPr>
        <p:spPr>
          <a:xfrm>
            <a:off x="7940145" y="3923184"/>
            <a:ext cx="1517945" cy="523220"/>
          </a:xfrm>
          <a:prstGeom prst="rect">
            <a:avLst/>
          </a:prstGeom>
          <a:noFill/>
        </p:spPr>
        <p:txBody>
          <a:bodyPr wrap="square" rtlCol="0">
            <a:spAutoFit/>
          </a:bodyPr>
          <a:lstStyle/>
          <a:p>
            <a:pPr algn="ctr"/>
            <a:r>
              <a:rPr lang="en-US" sz="1400" b="1" dirty="0">
                <a:latin typeface="Lato" panose="020F0502020204030203" pitchFamily="34" charset="0"/>
              </a:rPr>
              <a:t>Constant Loss Rate</a:t>
            </a:r>
            <a:endParaRPr lang="en-US" b="1" dirty="0">
              <a:latin typeface="Lato" panose="020F0502020204030203" pitchFamily="34" charset="0"/>
            </a:endParaRPr>
          </a:p>
        </p:txBody>
      </p:sp>
      <p:grpSp>
        <p:nvGrpSpPr>
          <p:cNvPr id="124" name="Group 123">
            <a:extLst>
              <a:ext uri="{FF2B5EF4-FFF2-40B4-BE49-F238E27FC236}">
                <a16:creationId xmlns:a16="http://schemas.microsoft.com/office/drawing/2014/main" id="{147C6393-E802-453E-97EA-13485E50AA3B}"/>
              </a:ext>
            </a:extLst>
          </p:cNvPr>
          <p:cNvGrpSpPr/>
          <p:nvPr/>
        </p:nvGrpSpPr>
        <p:grpSpPr>
          <a:xfrm>
            <a:off x="10178743" y="4172924"/>
            <a:ext cx="1451022" cy="2115878"/>
            <a:chOff x="10145097" y="4172918"/>
            <a:chExt cx="1451022" cy="2115878"/>
          </a:xfrm>
          <a:solidFill>
            <a:srgbClr val="0000FF"/>
          </a:solidFill>
        </p:grpSpPr>
        <p:sp>
          <p:nvSpPr>
            <p:cNvPr id="125" name="Rectangle 124">
              <a:extLst>
                <a:ext uri="{FF2B5EF4-FFF2-40B4-BE49-F238E27FC236}">
                  <a16:creationId xmlns:a16="http://schemas.microsoft.com/office/drawing/2014/main" id="{EA684589-A4CB-422B-B7D5-AE2794522E26}"/>
                </a:ext>
              </a:extLst>
            </p:cNvPr>
            <p:cNvSpPr/>
            <p:nvPr/>
          </p:nvSpPr>
          <p:spPr>
            <a:xfrm>
              <a:off x="10145097" y="4172918"/>
              <a:ext cx="1451022" cy="2115878"/>
            </a:xfrm>
            <a:prstGeom prst="rect">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6" name="Group 125">
              <a:extLst>
                <a:ext uri="{FF2B5EF4-FFF2-40B4-BE49-F238E27FC236}">
                  <a16:creationId xmlns:a16="http://schemas.microsoft.com/office/drawing/2014/main" id="{E174F7D1-15F5-4F41-B88E-B815DC5C1368}"/>
                </a:ext>
              </a:extLst>
            </p:cNvPr>
            <p:cNvGrpSpPr/>
            <p:nvPr/>
          </p:nvGrpSpPr>
          <p:grpSpPr>
            <a:xfrm>
              <a:off x="10351315" y="4337744"/>
              <a:ext cx="1050994" cy="501364"/>
              <a:chOff x="10351315" y="4337744"/>
              <a:chExt cx="1050994" cy="501364"/>
            </a:xfrm>
            <a:grpFill/>
          </p:grpSpPr>
          <p:cxnSp>
            <p:nvCxnSpPr>
              <p:cNvPr id="140" name="Straight Connector 139">
                <a:extLst>
                  <a:ext uri="{FF2B5EF4-FFF2-40B4-BE49-F238E27FC236}">
                    <a16:creationId xmlns:a16="http://schemas.microsoft.com/office/drawing/2014/main" id="{3770AB05-5FFD-47EB-923C-884EA4DD413E}"/>
                  </a:ext>
                </a:extLst>
              </p:cNvPr>
              <p:cNvCxnSpPr/>
              <p:nvPr/>
            </p:nvCxnSpPr>
            <p:spPr>
              <a:xfrm>
                <a:off x="10357280" y="4337744"/>
                <a:ext cx="0" cy="497635"/>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D5BE733-1C27-4A9D-9925-F93F43FA1944}"/>
                  </a:ext>
                </a:extLst>
              </p:cNvPr>
              <p:cNvCxnSpPr>
                <a:cxnSpLocks/>
              </p:cNvCxnSpPr>
              <p:nvPr/>
            </p:nvCxnSpPr>
            <p:spPr>
              <a:xfrm>
                <a:off x="10357280" y="4835379"/>
                <a:ext cx="1045029"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C40694F-0ED7-435E-98A2-BF18F29E6438}"/>
                  </a:ext>
                </a:extLst>
              </p:cNvPr>
              <p:cNvCxnSpPr/>
              <p:nvPr/>
            </p:nvCxnSpPr>
            <p:spPr>
              <a:xfrm>
                <a:off x="11402309" y="4341473"/>
                <a:ext cx="0" cy="497635"/>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E07ED8D-E0D0-4A5A-BB35-0787FFD8C83C}"/>
                  </a:ext>
                </a:extLst>
              </p:cNvPr>
              <p:cNvCxnSpPr>
                <a:cxnSpLocks/>
              </p:cNvCxnSpPr>
              <p:nvPr/>
            </p:nvCxnSpPr>
            <p:spPr>
              <a:xfrm>
                <a:off x="10351315" y="4352929"/>
                <a:ext cx="1045029" cy="0"/>
              </a:xfrm>
              <a:prstGeom prst="line">
                <a:avLst/>
              </a:prstGeom>
              <a:grpFill/>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8" name="Group 127">
              <a:extLst>
                <a:ext uri="{FF2B5EF4-FFF2-40B4-BE49-F238E27FC236}">
                  <a16:creationId xmlns:a16="http://schemas.microsoft.com/office/drawing/2014/main" id="{F250F0E0-E7F0-4D9C-9E5E-99E72DFA6BB3}"/>
                </a:ext>
              </a:extLst>
            </p:cNvPr>
            <p:cNvGrpSpPr/>
            <p:nvPr/>
          </p:nvGrpSpPr>
          <p:grpSpPr>
            <a:xfrm>
              <a:off x="10348332" y="4961187"/>
              <a:ext cx="1050994" cy="501364"/>
              <a:chOff x="10351315" y="4337744"/>
              <a:chExt cx="1050994" cy="501364"/>
            </a:xfrm>
            <a:grpFill/>
          </p:grpSpPr>
          <p:cxnSp>
            <p:nvCxnSpPr>
              <p:cNvPr id="136" name="Straight Connector 135">
                <a:extLst>
                  <a:ext uri="{FF2B5EF4-FFF2-40B4-BE49-F238E27FC236}">
                    <a16:creationId xmlns:a16="http://schemas.microsoft.com/office/drawing/2014/main" id="{ABCEA09A-4A4A-41D7-97C4-6C3AEEE11843}"/>
                  </a:ext>
                </a:extLst>
              </p:cNvPr>
              <p:cNvCxnSpPr/>
              <p:nvPr/>
            </p:nvCxnSpPr>
            <p:spPr>
              <a:xfrm>
                <a:off x="10357280" y="4337744"/>
                <a:ext cx="0" cy="497635"/>
              </a:xfrm>
              <a:prstGeom prst="line">
                <a:avLst/>
              </a:prstGeom>
              <a:grpFill/>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DC2799B3-5558-48F1-BEB7-F975A06AEA46}"/>
                  </a:ext>
                </a:extLst>
              </p:cNvPr>
              <p:cNvCxnSpPr>
                <a:cxnSpLocks/>
              </p:cNvCxnSpPr>
              <p:nvPr/>
            </p:nvCxnSpPr>
            <p:spPr>
              <a:xfrm>
                <a:off x="10357280" y="4835379"/>
                <a:ext cx="1045029" cy="0"/>
              </a:xfrm>
              <a:prstGeom prst="line">
                <a:avLst/>
              </a:prstGeom>
              <a:grpFill/>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1FD6F663-F68C-4426-BD46-5F73A566A81C}"/>
                  </a:ext>
                </a:extLst>
              </p:cNvPr>
              <p:cNvCxnSpPr/>
              <p:nvPr/>
            </p:nvCxnSpPr>
            <p:spPr>
              <a:xfrm>
                <a:off x="11402309" y="4341473"/>
                <a:ext cx="0" cy="497635"/>
              </a:xfrm>
              <a:prstGeom prst="line">
                <a:avLst/>
              </a:prstGeom>
              <a:grpFill/>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BC928AB-5CA3-4C91-8B7B-DD3615A6B57A}"/>
                  </a:ext>
                </a:extLst>
              </p:cNvPr>
              <p:cNvCxnSpPr>
                <a:cxnSpLocks/>
              </p:cNvCxnSpPr>
              <p:nvPr/>
            </p:nvCxnSpPr>
            <p:spPr>
              <a:xfrm>
                <a:off x="10351315" y="4352929"/>
                <a:ext cx="1045029" cy="0"/>
              </a:xfrm>
              <a:prstGeom prst="line">
                <a:avLst/>
              </a:prstGeom>
              <a:grpFill/>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30" name="Group 129">
              <a:extLst>
                <a:ext uri="{FF2B5EF4-FFF2-40B4-BE49-F238E27FC236}">
                  <a16:creationId xmlns:a16="http://schemas.microsoft.com/office/drawing/2014/main" id="{8BC55F81-2211-4F01-94AE-AF656AF68150}"/>
                </a:ext>
              </a:extLst>
            </p:cNvPr>
            <p:cNvGrpSpPr/>
            <p:nvPr/>
          </p:nvGrpSpPr>
          <p:grpSpPr>
            <a:xfrm>
              <a:off x="10348094" y="5597697"/>
              <a:ext cx="1050994" cy="501364"/>
              <a:chOff x="10351315" y="4337744"/>
              <a:chExt cx="1050994" cy="501364"/>
            </a:xfrm>
            <a:grpFill/>
          </p:grpSpPr>
          <p:cxnSp>
            <p:nvCxnSpPr>
              <p:cNvPr id="132" name="Straight Connector 131">
                <a:extLst>
                  <a:ext uri="{FF2B5EF4-FFF2-40B4-BE49-F238E27FC236}">
                    <a16:creationId xmlns:a16="http://schemas.microsoft.com/office/drawing/2014/main" id="{7403AEC9-86C6-4F16-BB25-491AEA95FF57}"/>
                  </a:ext>
                </a:extLst>
              </p:cNvPr>
              <p:cNvCxnSpPr/>
              <p:nvPr/>
            </p:nvCxnSpPr>
            <p:spPr>
              <a:xfrm>
                <a:off x="10357280" y="4337744"/>
                <a:ext cx="0" cy="497635"/>
              </a:xfrm>
              <a:prstGeom prst="line">
                <a:avLst/>
              </a:prstGeom>
              <a:grpFill/>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AD23F53-012C-4EF1-933D-85A66162DAE1}"/>
                  </a:ext>
                </a:extLst>
              </p:cNvPr>
              <p:cNvCxnSpPr>
                <a:cxnSpLocks/>
              </p:cNvCxnSpPr>
              <p:nvPr/>
            </p:nvCxnSpPr>
            <p:spPr>
              <a:xfrm>
                <a:off x="10357280" y="4835379"/>
                <a:ext cx="1045029" cy="0"/>
              </a:xfrm>
              <a:prstGeom prst="line">
                <a:avLst/>
              </a:prstGeom>
              <a:grpFill/>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36B8E35B-352B-43F7-80A4-160665FBA2A6}"/>
                  </a:ext>
                </a:extLst>
              </p:cNvPr>
              <p:cNvCxnSpPr/>
              <p:nvPr/>
            </p:nvCxnSpPr>
            <p:spPr>
              <a:xfrm>
                <a:off x="11402309" y="4341473"/>
                <a:ext cx="0" cy="497635"/>
              </a:xfrm>
              <a:prstGeom prst="line">
                <a:avLst/>
              </a:prstGeom>
              <a:grpFill/>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49BF5390-7825-4003-B465-6DA7C268E49F}"/>
                  </a:ext>
                </a:extLst>
              </p:cNvPr>
              <p:cNvCxnSpPr>
                <a:cxnSpLocks/>
              </p:cNvCxnSpPr>
              <p:nvPr/>
            </p:nvCxnSpPr>
            <p:spPr>
              <a:xfrm>
                <a:off x="10351315" y="4352929"/>
                <a:ext cx="1045029" cy="0"/>
              </a:xfrm>
              <a:prstGeom prst="line">
                <a:avLst/>
              </a:prstGeom>
              <a:grpFill/>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grpSp>
      <p:sp>
        <p:nvSpPr>
          <p:cNvPr id="144" name="Arrow: Down 143">
            <a:extLst>
              <a:ext uri="{FF2B5EF4-FFF2-40B4-BE49-F238E27FC236}">
                <a16:creationId xmlns:a16="http://schemas.microsoft.com/office/drawing/2014/main" id="{F36670EC-8EAD-4EA3-92F9-04D3EA390F52}"/>
              </a:ext>
            </a:extLst>
          </p:cNvPr>
          <p:cNvSpPr/>
          <p:nvPr/>
        </p:nvSpPr>
        <p:spPr>
          <a:xfrm rot="5400000" flipV="1">
            <a:off x="9107335" y="4724817"/>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Arrow: Down 144">
            <a:extLst>
              <a:ext uri="{FF2B5EF4-FFF2-40B4-BE49-F238E27FC236}">
                <a16:creationId xmlns:a16="http://schemas.microsoft.com/office/drawing/2014/main" id="{EBCE4C7C-1207-4A57-B052-905E6D2BDABF}"/>
              </a:ext>
            </a:extLst>
          </p:cNvPr>
          <p:cNvSpPr/>
          <p:nvPr/>
        </p:nvSpPr>
        <p:spPr>
          <a:xfrm rot="10800000">
            <a:off x="9591067" y="4575554"/>
            <a:ext cx="182880" cy="56374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6" name="Arrow: Down 145">
            <a:extLst>
              <a:ext uri="{FF2B5EF4-FFF2-40B4-BE49-F238E27FC236}">
                <a16:creationId xmlns:a16="http://schemas.microsoft.com/office/drawing/2014/main" id="{A009EBCC-969F-413F-B1E3-23A00C7D7998}"/>
              </a:ext>
            </a:extLst>
          </p:cNvPr>
          <p:cNvSpPr/>
          <p:nvPr/>
        </p:nvSpPr>
        <p:spPr>
          <a:xfrm rot="5400000" flipV="1">
            <a:off x="9975349" y="40852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7" name="Arrow: Down 146">
            <a:extLst>
              <a:ext uri="{FF2B5EF4-FFF2-40B4-BE49-F238E27FC236}">
                <a16:creationId xmlns:a16="http://schemas.microsoft.com/office/drawing/2014/main" id="{975EB282-470C-40F7-81C6-321A504D99B1}"/>
              </a:ext>
            </a:extLst>
          </p:cNvPr>
          <p:cNvSpPr/>
          <p:nvPr/>
        </p:nvSpPr>
        <p:spPr>
          <a:xfrm rot="5400000" flipV="1">
            <a:off x="10115676" y="188538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8" name="Arrow: Down 147">
            <a:extLst>
              <a:ext uri="{FF2B5EF4-FFF2-40B4-BE49-F238E27FC236}">
                <a16:creationId xmlns:a16="http://schemas.microsoft.com/office/drawing/2014/main" id="{1ECE0474-1797-4C2D-9864-0FD06A190941}"/>
              </a:ext>
            </a:extLst>
          </p:cNvPr>
          <p:cNvSpPr/>
          <p:nvPr/>
        </p:nvSpPr>
        <p:spPr>
          <a:xfrm rot="5400000" flipV="1">
            <a:off x="11630226" y="4237581"/>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9" name="TextBox 148">
            <a:extLst>
              <a:ext uri="{FF2B5EF4-FFF2-40B4-BE49-F238E27FC236}">
                <a16:creationId xmlns:a16="http://schemas.microsoft.com/office/drawing/2014/main" id="{541BEE41-E461-483F-B2A8-77FC0180EC8C}"/>
              </a:ext>
            </a:extLst>
          </p:cNvPr>
          <p:cNvSpPr txBox="1"/>
          <p:nvPr/>
        </p:nvSpPr>
        <p:spPr>
          <a:xfrm>
            <a:off x="9763199" y="3907021"/>
            <a:ext cx="2338010" cy="307777"/>
          </a:xfrm>
          <a:prstGeom prst="rect">
            <a:avLst/>
          </a:prstGeom>
          <a:noFill/>
        </p:spPr>
        <p:txBody>
          <a:bodyPr wrap="square" rtlCol="0">
            <a:spAutoFit/>
          </a:bodyPr>
          <a:lstStyle/>
          <a:p>
            <a:pPr algn="ctr"/>
            <a:r>
              <a:rPr lang="en-US" sz="1400" b="1" dirty="0">
                <a:latin typeface="Lato" panose="020F0502020204030203" pitchFamily="34" charset="0"/>
              </a:rPr>
              <a:t>Linear Reservoir Baseflow</a:t>
            </a:r>
            <a:endParaRPr lang="en-US" b="1" dirty="0">
              <a:latin typeface="Lato" panose="020F0502020204030203" pitchFamily="34" charset="0"/>
            </a:endParaRPr>
          </a:p>
        </p:txBody>
      </p:sp>
      <p:sp>
        <p:nvSpPr>
          <p:cNvPr id="150" name="Arrow: Down 149">
            <a:extLst>
              <a:ext uri="{FF2B5EF4-FFF2-40B4-BE49-F238E27FC236}">
                <a16:creationId xmlns:a16="http://schemas.microsoft.com/office/drawing/2014/main" id="{A8D0ED3A-61CF-4F85-80B5-6E9C538DBDBA}"/>
              </a:ext>
            </a:extLst>
          </p:cNvPr>
          <p:cNvSpPr/>
          <p:nvPr/>
        </p:nvSpPr>
        <p:spPr>
          <a:xfrm rot="5400000" flipV="1">
            <a:off x="10004753" y="4726275"/>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1" name="Arrow: Down 150">
            <a:extLst>
              <a:ext uri="{FF2B5EF4-FFF2-40B4-BE49-F238E27FC236}">
                <a16:creationId xmlns:a16="http://schemas.microsoft.com/office/drawing/2014/main" id="{4FDFE1F4-C97E-47AE-9568-BBE2473A47D1}"/>
              </a:ext>
            </a:extLst>
          </p:cNvPr>
          <p:cNvSpPr/>
          <p:nvPr/>
        </p:nvSpPr>
        <p:spPr>
          <a:xfrm rot="5400000" flipV="1">
            <a:off x="11630225" y="4901693"/>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8FADFB6-3778-4740-971A-35AE818B061E}"/>
              </a:ext>
            </a:extLst>
          </p:cNvPr>
          <p:cNvPicPr>
            <a:picLocks noChangeAspect="1"/>
          </p:cNvPicPr>
          <p:nvPr/>
        </p:nvPicPr>
        <p:blipFill>
          <a:blip r:embed="rId3"/>
          <a:stretch>
            <a:fillRect/>
          </a:stretch>
        </p:blipFill>
        <p:spPr>
          <a:xfrm>
            <a:off x="267011" y="3479277"/>
            <a:ext cx="3967014" cy="3157420"/>
          </a:xfrm>
          <a:prstGeom prst="rect">
            <a:avLst/>
          </a:prstGeom>
          <a:ln>
            <a:solidFill>
              <a:schemeClr val="tx1"/>
            </a:solidFill>
          </a:ln>
        </p:spPr>
      </p:pic>
      <p:pic>
        <p:nvPicPr>
          <p:cNvPr id="8" name="Picture 7">
            <a:extLst>
              <a:ext uri="{FF2B5EF4-FFF2-40B4-BE49-F238E27FC236}">
                <a16:creationId xmlns:a16="http://schemas.microsoft.com/office/drawing/2014/main" id="{70E8E75C-FC17-4EF0-8B04-6FD91780C7ED}"/>
              </a:ext>
            </a:extLst>
          </p:cNvPr>
          <p:cNvPicPr>
            <a:picLocks noChangeAspect="1"/>
          </p:cNvPicPr>
          <p:nvPr/>
        </p:nvPicPr>
        <p:blipFill>
          <a:blip r:embed="rId4"/>
          <a:stretch>
            <a:fillRect/>
          </a:stretch>
        </p:blipFill>
        <p:spPr>
          <a:xfrm>
            <a:off x="4397194" y="3521839"/>
            <a:ext cx="2589176" cy="3174495"/>
          </a:xfrm>
          <a:prstGeom prst="rect">
            <a:avLst/>
          </a:prstGeom>
          <a:ln w="76200">
            <a:solidFill>
              <a:srgbClr val="FFFF00"/>
            </a:solidFill>
          </a:ln>
        </p:spPr>
      </p:pic>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7170A96E-F0D9-457B-A24D-2214CFCFEB14}"/>
                  </a:ext>
                </a:extLst>
              </p14:cNvPr>
              <p14:cNvContentPartPr/>
              <p14:nvPr/>
            </p14:nvContentPartPr>
            <p14:xfrm>
              <a:off x="4928374" y="4425252"/>
              <a:ext cx="400680" cy="12960"/>
            </p14:xfrm>
          </p:contentPart>
        </mc:Choice>
        <mc:Fallback xmlns="">
          <p:pic>
            <p:nvPicPr>
              <p:cNvPr id="9" name="Ink 8">
                <a:extLst>
                  <a:ext uri="{FF2B5EF4-FFF2-40B4-BE49-F238E27FC236}">
                    <a16:creationId xmlns:a16="http://schemas.microsoft.com/office/drawing/2014/main" id="{7170A96E-F0D9-457B-A24D-2214CFCFEB14}"/>
                  </a:ext>
                </a:extLst>
              </p:cNvPr>
              <p:cNvPicPr/>
              <p:nvPr/>
            </p:nvPicPr>
            <p:blipFill>
              <a:blip r:embed="rId6"/>
              <a:stretch>
                <a:fillRect/>
              </a:stretch>
            </p:blipFill>
            <p:spPr>
              <a:xfrm>
                <a:off x="4874374" y="4317612"/>
                <a:ext cx="50832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6564F89B-45AC-47A8-972E-CE4BECD400AE}"/>
                  </a:ext>
                </a:extLst>
              </p14:cNvPr>
              <p14:cNvContentPartPr/>
              <p14:nvPr/>
            </p14:nvContentPartPr>
            <p14:xfrm>
              <a:off x="791254" y="4426692"/>
              <a:ext cx="659520" cy="54360"/>
            </p14:xfrm>
          </p:contentPart>
        </mc:Choice>
        <mc:Fallback xmlns="">
          <p:pic>
            <p:nvPicPr>
              <p:cNvPr id="7" name="Ink 6">
                <a:extLst>
                  <a:ext uri="{FF2B5EF4-FFF2-40B4-BE49-F238E27FC236}">
                    <a16:creationId xmlns:a16="http://schemas.microsoft.com/office/drawing/2014/main" id="{6564F89B-45AC-47A8-972E-CE4BECD400AE}"/>
                  </a:ext>
                </a:extLst>
              </p:cNvPr>
              <p:cNvPicPr/>
              <p:nvPr/>
            </p:nvPicPr>
            <p:blipFill>
              <a:blip r:embed="rId8"/>
              <a:stretch>
                <a:fillRect/>
              </a:stretch>
            </p:blipFill>
            <p:spPr>
              <a:xfrm>
                <a:off x="737254" y="4319052"/>
                <a:ext cx="767160"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B32E5D63-C27C-4DEF-A2D5-30D96F1C6687}"/>
                  </a:ext>
                </a:extLst>
              </p14:cNvPr>
              <p14:cNvContentPartPr/>
              <p14:nvPr/>
            </p14:nvContentPartPr>
            <p14:xfrm>
              <a:off x="824734" y="5764812"/>
              <a:ext cx="631080" cy="360"/>
            </p14:xfrm>
          </p:contentPart>
        </mc:Choice>
        <mc:Fallback xmlns="">
          <p:pic>
            <p:nvPicPr>
              <p:cNvPr id="11" name="Ink 10">
                <a:extLst>
                  <a:ext uri="{FF2B5EF4-FFF2-40B4-BE49-F238E27FC236}">
                    <a16:creationId xmlns:a16="http://schemas.microsoft.com/office/drawing/2014/main" id="{B32E5D63-C27C-4DEF-A2D5-30D96F1C6687}"/>
                  </a:ext>
                </a:extLst>
              </p:cNvPr>
              <p:cNvPicPr/>
              <p:nvPr/>
            </p:nvPicPr>
            <p:blipFill>
              <a:blip r:embed="rId10"/>
              <a:stretch>
                <a:fillRect/>
              </a:stretch>
            </p:blipFill>
            <p:spPr>
              <a:xfrm>
                <a:off x="771094" y="5657172"/>
                <a:ext cx="73872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20334BAA-219A-4F23-B174-394530546A79}"/>
                  </a:ext>
                </a:extLst>
              </p14:cNvPr>
              <p14:cNvContentPartPr/>
              <p14:nvPr/>
            </p14:nvContentPartPr>
            <p14:xfrm>
              <a:off x="4616254" y="5453052"/>
              <a:ext cx="723600" cy="34920"/>
            </p14:xfrm>
          </p:contentPart>
        </mc:Choice>
        <mc:Fallback xmlns="">
          <p:pic>
            <p:nvPicPr>
              <p:cNvPr id="14" name="Ink 13">
                <a:extLst>
                  <a:ext uri="{FF2B5EF4-FFF2-40B4-BE49-F238E27FC236}">
                    <a16:creationId xmlns:a16="http://schemas.microsoft.com/office/drawing/2014/main" id="{20334BAA-219A-4F23-B174-394530546A79}"/>
                  </a:ext>
                </a:extLst>
              </p:cNvPr>
              <p:cNvPicPr/>
              <p:nvPr/>
            </p:nvPicPr>
            <p:blipFill>
              <a:blip r:embed="rId12"/>
              <a:stretch>
                <a:fillRect/>
              </a:stretch>
            </p:blipFill>
            <p:spPr>
              <a:xfrm>
                <a:off x="4562614" y="5345412"/>
                <a:ext cx="831240" cy="250560"/>
              </a:xfrm>
              <a:prstGeom prst="rect">
                <a:avLst/>
              </a:prstGeom>
            </p:spPr>
          </p:pic>
        </mc:Fallback>
      </mc:AlternateContent>
      <p:sp>
        <p:nvSpPr>
          <p:cNvPr id="10" name="Title 2">
            <a:extLst>
              <a:ext uri="{FF2B5EF4-FFF2-40B4-BE49-F238E27FC236}">
                <a16:creationId xmlns:a16="http://schemas.microsoft.com/office/drawing/2014/main" id="{1BEB6E75-2DB3-A0D4-BD49-33929ABFAB35}"/>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
        <p:nvSpPr>
          <p:cNvPr id="12" name="TextBox 11">
            <a:extLst>
              <a:ext uri="{FF2B5EF4-FFF2-40B4-BE49-F238E27FC236}">
                <a16:creationId xmlns:a16="http://schemas.microsoft.com/office/drawing/2014/main" id="{FA30A9EE-ACE5-34ED-58A2-DB78C5A7D126}"/>
              </a:ext>
            </a:extLst>
          </p:cNvPr>
          <p:cNvSpPr txBox="1"/>
          <p:nvPr/>
        </p:nvSpPr>
        <p:spPr>
          <a:xfrm>
            <a:off x="10464740" y="4414065"/>
            <a:ext cx="963296" cy="307777"/>
          </a:xfrm>
          <a:prstGeom prst="rect">
            <a:avLst/>
          </a:prstGeom>
          <a:noFill/>
        </p:spPr>
        <p:txBody>
          <a:bodyPr wrap="square" rtlCol="0">
            <a:spAutoFit/>
          </a:bodyPr>
          <a:lstStyle/>
          <a:p>
            <a:pPr algn="ctr"/>
            <a:r>
              <a:rPr lang="en-US" sz="1400" b="1" dirty="0">
                <a:latin typeface="Lato" panose="020F0502020204030203" pitchFamily="34" charset="0"/>
              </a:rPr>
              <a:t>Layer 1</a:t>
            </a:r>
            <a:endParaRPr lang="en-US" b="1" dirty="0">
              <a:latin typeface="Lato" panose="020F0502020204030203" pitchFamily="34" charset="0"/>
            </a:endParaRPr>
          </a:p>
        </p:txBody>
      </p:sp>
      <p:sp>
        <p:nvSpPr>
          <p:cNvPr id="13" name="TextBox 12">
            <a:extLst>
              <a:ext uri="{FF2B5EF4-FFF2-40B4-BE49-F238E27FC236}">
                <a16:creationId xmlns:a16="http://schemas.microsoft.com/office/drawing/2014/main" id="{A08A9B40-880E-E0C6-4544-4218E5F1A711}"/>
              </a:ext>
            </a:extLst>
          </p:cNvPr>
          <p:cNvSpPr txBox="1"/>
          <p:nvPr/>
        </p:nvSpPr>
        <p:spPr>
          <a:xfrm>
            <a:off x="10464740" y="5044040"/>
            <a:ext cx="963296" cy="307777"/>
          </a:xfrm>
          <a:prstGeom prst="rect">
            <a:avLst/>
          </a:prstGeom>
          <a:noFill/>
        </p:spPr>
        <p:txBody>
          <a:bodyPr wrap="square" rtlCol="0">
            <a:spAutoFit/>
          </a:bodyPr>
          <a:lstStyle/>
          <a:p>
            <a:pPr algn="ctr"/>
            <a:r>
              <a:rPr lang="en-US" sz="1400" b="1" dirty="0">
                <a:latin typeface="Lato" panose="020F0502020204030203" pitchFamily="34" charset="0"/>
              </a:rPr>
              <a:t>Layer 2</a:t>
            </a:r>
            <a:endParaRPr lang="en-US" b="1" dirty="0">
              <a:latin typeface="Lato" panose="020F0502020204030203" pitchFamily="34" charset="0"/>
            </a:endParaRPr>
          </a:p>
        </p:txBody>
      </p:sp>
      <p:sp>
        <p:nvSpPr>
          <p:cNvPr id="15" name="TextBox 14">
            <a:extLst>
              <a:ext uri="{FF2B5EF4-FFF2-40B4-BE49-F238E27FC236}">
                <a16:creationId xmlns:a16="http://schemas.microsoft.com/office/drawing/2014/main" id="{A25B85D9-26D2-B72E-1C96-B943FE439E5E}"/>
              </a:ext>
            </a:extLst>
          </p:cNvPr>
          <p:cNvSpPr txBox="1"/>
          <p:nvPr/>
        </p:nvSpPr>
        <p:spPr>
          <a:xfrm>
            <a:off x="10456669" y="5671762"/>
            <a:ext cx="963296" cy="307777"/>
          </a:xfrm>
          <a:prstGeom prst="rect">
            <a:avLst/>
          </a:prstGeom>
          <a:noFill/>
        </p:spPr>
        <p:txBody>
          <a:bodyPr wrap="square" rtlCol="0">
            <a:spAutoFit/>
          </a:bodyPr>
          <a:lstStyle/>
          <a:p>
            <a:pPr algn="ctr"/>
            <a:r>
              <a:rPr lang="en-US" sz="1400" b="1" dirty="0">
                <a:latin typeface="Lato" panose="020F0502020204030203" pitchFamily="34" charset="0"/>
              </a:rPr>
              <a:t>Layer 3</a:t>
            </a:r>
            <a:endParaRPr lang="en-US" b="1" dirty="0">
              <a:latin typeface="Lato" panose="020F0502020204030203" pitchFamily="34" charset="0"/>
            </a:endParaRPr>
          </a:p>
        </p:txBody>
      </p:sp>
    </p:spTree>
    <p:extLst>
      <p:ext uri="{BB962C8B-B14F-4D97-AF65-F5344CB8AC3E}">
        <p14:creationId xmlns:p14="http://schemas.microsoft.com/office/powerpoint/2010/main" val="31772012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131888"/>
            <a:ext cx="5273675" cy="5492750"/>
          </a:xfrm>
          <a:noFill/>
        </p:spPr>
        <p:txBody>
          <a:bodyPr>
            <a:noAutofit/>
          </a:bodyPr>
          <a:lstStyle/>
          <a:p>
            <a:pPr marL="342900" indent="-342900">
              <a:buFont typeface="Arial" panose="020B0604020202020204" pitchFamily="34" charset="0"/>
              <a:buChar char="•"/>
            </a:pPr>
            <a:r>
              <a:rPr lang="en-US" b="1" dirty="0">
                <a:latin typeface="Lato" panose="020F0502020204030203" pitchFamily="34" charset="0"/>
              </a:rPr>
              <a:t>L</a:t>
            </a:r>
            <a:r>
              <a:rPr lang="en-US" b="1" dirty="0">
                <a:solidFill>
                  <a:schemeClr val="tx1"/>
                </a:solidFill>
                <a:latin typeface="Lato" panose="020F0502020204030203" pitchFamily="34" charset="0"/>
              </a:rPr>
              <a:t>arger coefficient values attenuate the baseflow contribution.</a:t>
            </a:r>
          </a:p>
          <a:p>
            <a:pPr marL="342900" indent="-342900">
              <a:buFont typeface="Arial" panose="020B0604020202020204" pitchFamily="34" charset="0"/>
              <a:buChar char="•"/>
            </a:pPr>
            <a:endParaRPr lang="en-US" b="1" dirty="0">
              <a:solidFill>
                <a:schemeClr val="tx1"/>
              </a:solidFill>
              <a:latin typeface="Lato" panose="020F0502020204030203" pitchFamily="34" charset="0"/>
            </a:endParaRPr>
          </a:p>
          <a:p>
            <a:pPr marL="342900" indent="-342900">
              <a:buFont typeface="Arial" panose="020B0604020202020204" pitchFamily="34" charset="0"/>
              <a:buChar char="•"/>
            </a:pPr>
            <a:r>
              <a:rPr lang="en-US" b="1" dirty="0">
                <a:solidFill>
                  <a:schemeClr val="tx1"/>
                </a:solidFill>
                <a:latin typeface="Lato" panose="020F0502020204030203" pitchFamily="34" charset="0"/>
              </a:rPr>
              <a:t>Timing of the baseflow hydrograph is not influenced much by the storage coefficient.</a:t>
            </a:r>
          </a:p>
          <a:p>
            <a:pPr marL="342900" indent="-342900">
              <a:buFont typeface="Arial" panose="020B0604020202020204" pitchFamily="34" charset="0"/>
              <a:buChar char="•"/>
            </a:pPr>
            <a:endParaRPr lang="en-US" b="1" dirty="0">
              <a:solidFill>
                <a:schemeClr val="tx1"/>
              </a:solidFill>
              <a:latin typeface="Lato" panose="020F0502020204030203" pitchFamily="34" charset="0"/>
            </a:endParaRPr>
          </a:p>
          <a:p>
            <a:pPr marL="342900" indent="-342900">
              <a:buFont typeface="Arial" panose="020B0604020202020204" pitchFamily="34" charset="0"/>
              <a:buChar char="•"/>
            </a:pPr>
            <a:r>
              <a:rPr lang="en-US" b="1" dirty="0">
                <a:solidFill>
                  <a:schemeClr val="tx1"/>
                </a:solidFill>
                <a:latin typeface="Lato" panose="020F0502020204030203" pitchFamily="34" charset="0"/>
              </a:rPr>
              <a:t>Initially set the coefficients using multipliers of the Clark Storage Coefficient. </a:t>
            </a:r>
          </a:p>
        </p:txBody>
      </p:sp>
      <p:grpSp>
        <p:nvGrpSpPr>
          <p:cNvPr id="26" name="Group 25">
            <a:extLst>
              <a:ext uri="{FF2B5EF4-FFF2-40B4-BE49-F238E27FC236}">
                <a16:creationId xmlns:a16="http://schemas.microsoft.com/office/drawing/2014/main" id="{F3300C19-1275-4C49-B756-034714B06505}"/>
              </a:ext>
            </a:extLst>
          </p:cNvPr>
          <p:cNvGrpSpPr/>
          <p:nvPr/>
        </p:nvGrpSpPr>
        <p:grpSpPr>
          <a:xfrm>
            <a:off x="5365939" y="2998488"/>
            <a:ext cx="6612604" cy="3126256"/>
            <a:chOff x="5395503" y="2795330"/>
            <a:chExt cx="6612604" cy="3126256"/>
          </a:xfrm>
        </p:grpSpPr>
        <p:pic>
          <p:nvPicPr>
            <p:cNvPr id="6" name="Picture 5">
              <a:extLst>
                <a:ext uri="{FF2B5EF4-FFF2-40B4-BE49-F238E27FC236}">
                  <a16:creationId xmlns:a16="http://schemas.microsoft.com/office/drawing/2014/main" id="{0073B461-9F16-4178-9DC6-229F94676AB2}"/>
                </a:ext>
              </a:extLst>
            </p:cNvPr>
            <p:cNvPicPr>
              <a:picLocks noChangeAspect="1"/>
            </p:cNvPicPr>
            <p:nvPr/>
          </p:nvPicPr>
          <p:blipFill>
            <a:blip r:embed="rId3"/>
            <a:stretch>
              <a:fillRect/>
            </a:stretch>
          </p:blipFill>
          <p:spPr>
            <a:xfrm>
              <a:off x="5395503" y="2795330"/>
              <a:ext cx="6612604" cy="3126256"/>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8410354" y="3122586"/>
              <a:ext cx="2324100" cy="369332"/>
            </a:xfrm>
            <a:prstGeom prst="rect">
              <a:avLst/>
            </a:prstGeom>
            <a:noFill/>
            <a:ln>
              <a:noFill/>
            </a:ln>
          </p:spPr>
          <p:txBody>
            <a:bodyPr wrap="square" rtlCol="0">
              <a:spAutoFit/>
            </a:bodyPr>
            <a:lstStyle/>
            <a:p>
              <a:r>
                <a:rPr lang="en-US" b="1" dirty="0">
                  <a:solidFill>
                    <a:schemeClr val="bg1"/>
                  </a:solidFill>
                  <a:latin typeface="Lato" panose="020F0502020204030203" pitchFamily="34" charset="0"/>
                </a:rPr>
                <a:t>Total Flow</a:t>
              </a:r>
            </a:p>
          </p:txBody>
        </p:sp>
        <p:grpSp>
          <p:nvGrpSpPr>
            <p:cNvPr id="21" name="Group 20">
              <a:extLst>
                <a:ext uri="{FF2B5EF4-FFF2-40B4-BE49-F238E27FC236}">
                  <a16:creationId xmlns:a16="http://schemas.microsoft.com/office/drawing/2014/main" id="{9379D99D-8EBF-46F6-A34F-66F75D7A0F46}"/>
                </a:ext>
              </a:extLst>
            </p:cNvPr>
            <p:cNvGrpSpPr/>
            <p:nvPr/>
          </p:nvGrpSpPr>
          <p:grpSpPr>
            <a:xfrm>
              <a:off x="8999493" y="3604656"/>
              <a:ext cx="2921457" cy="772104"/>
              <a:chOff x="1109883" y="3655499"/>
              <a:chExt cx="2921457" cy="772104"/>
            </a:xfrm>
          </p:grpSpPr>
          <p:cxnSp>
            <p:nvCxnSpPr>
              <p:cNvPr id="14" name="Straight Connector 13">
                <a:extLst>
                  <a:ext uri="{FF2B5EF4-FFF2-40B4-BE49-F238E27FC236}">
                    <a16:creationId xmlns:a16="http://schemas.microsoft.com/office/drawing/2014/main" id="{22BFF5C5-B056-4714-BC0B-5D88F5A000E3}"/>
                  </a:ext>
                </a:extLst>
              </p:cNvPr>
              <p:cNvCxnSpPr>
                <a:cxnSpLocks/>
              </p:cNvCxnSpPr>
              <p:nvPr/>
            </p:nvCxnSpPr>
            <p:spPr>
              <a:xfrm>
                <a:off x="1115458" y="3803715"/>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69255DF-179C-4C4A-A8AF-FF241C4DE2B7}"/>
                  </a:ext>
                </a:extLst>
              </p:cNvPr>
              <p:cNvCxnSpPr>
                <a:cxnSpLocks/>
              </p:cNvCxnSpPr>
              <p:nvPr/>
            </p:nvCxnSpPr>
            <p:spPr>
              <a:xfrm>
                <a:off x="1115457" y="404391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67621F-3A78-455B-801C-C616A8DD2DC5}"/>
                  </a:ext>
                </a:extLst>
              </p:cNvPr>
              <p:cNvCxnSpPr>
                <a:cxnSpLocks/>
              </p:cNvCxnSpPr>
              <p:nvPr/>
            </p:nvCxnSpPr>
            <p:spPr>
              <a:xfrm>
                <a:off x="1109883" y="4267766"/>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DCCCD3E-EC10-4495-BEA7-0A389587C1DC}"/>
                  </a:ext>
                </a:extLst>
              </p:cNvPr>
              <p:cNvSpPr txBox="1"/>
              <p:nvPr/>
            </p:nvSpPr>
            <p:spPr>
              <a:xfrm>
                <a:off x="1494365" y="3655499"/>
                <a:ext cx="2536975" cy="307777"/>
              </a:xfrm>
              <a:prstGeom prst="rect">
                <a:avLst/>
              </a:prstGeom>
              <a:noFill/>
              <a:ln>
                <a:noFill/>
              </a:ln>
            </p:spPr>
            <p:txBody>
              <a:bodyPr wrap="square" rtlCol="0">
                <a:spAutoFit/>
              </a:bodyPr>
              <a:lstStyle/>
              <a:p>
                <a:r>
                  <a:rPr lang="en-US" sz="1400" b="1" dirty="0">
                    <a:solidFill>
                      <a:schemeClr val="bg1"/>
                    </a:solidFill>
                    <a:latin typeface="Lato" panose="020F0502020204030203" pitchFamily="34" charset="0"/>
                  </a:rPr>
                  <a:t>Coeff. = 12 hours</a:t>
                </a:r>
              </a:p>
            </p:txBody>
          </p:sp>
          <p:sp>
            <p:nvSpPr>
              <p:cNvPr id="19" name="TextBox 18">
                <a:extLst>
                  <a:ext uri="{FF2B5EF4-FFF2-40B4-BE49-F238E27FC236}">
                    <a16:creationId xmlns:a16="http://schemas.microsoft.com/office/drawing/2014/main" id="{3EA20BBC-919A-4678-A53A-4F62F9FC09DA}"/>
                  </a:ext>
                </a:extLst>
              </p:cNvPr>
              <p:cNvSpPr txBox="1"/>
              <p:nvPr/>
            </p:nvSpPr>
            <p:spPr>
              <a:xfrm>
                <a:off x="1488791" y="3894967"/>
                <a:ext cx="2536975" cy="307777"/>
              </a:xfrm>
              <a:prstGeom prst="rect">
                <a:avLst/>
              </a:prstGeom>
              <a:noFill/>
              <a:ln>
                <a:noFill/>
              </a:ln>
            </p:spPr>
            <p:txBody>
              <a:bodyPr wrap="square" rtlCol="0">
                <a:spAutoFit/>
              </a:bodyPr>
              <a:lstStyle/>
              <a:p>
                <a:r>
                  <a:rPr lang="en-US" sz="1400" b="1" dirty="0">
                    <a:solidFill>
                      <a:schemeClr val="bg1"/>
                    </a:solidFill>
                    <a:latin typeface="Lato" panose="020F0502020204030203" pitchFamily="34" charset="0"/>
                  </a:rPr>
                  <a:t>Coeff. = 24 hours</a:t>
                </a:r>
              </a:p>
            </p:txBody>
          </p:sp>
          <p:sp>
            <p:nvSpPr>
              <p:cNvPr id="20" name="TextBox 19">
                <a:extLst>
                  <a:ext uri="{FF2B5EF4-FFF2-40B4-BE49-F238E27FC236}">
                    <a16:creationId xmlns:a16="http://schemas.microsoft.com/office/drawing/2014/main" id="{8971ADDA-FCCB-403B-967A-DCA08D0CB4EB}"/>
                  </a:ext>
                </a:extLst>
              </p:cNvPr>
              <p:cNvSpPr txBox="1"/>
              <p:nvPr/>
            </p:nvSpPr>
            <p:spPr>
              <a:xfrm>
                <a:off x="1488791" y="4119826"/>
                <a:ext cx="2536975" cy="307777"/>
              </a:xfrm>
              <a:prstGeom prst="rect">
                <a:avLst/>
              </a:prstGeom>
              <a:noFill/>
              <a:ln>
                <a:noFill/>
              </a:ln>
            </p:spPr>
            <p:txBody>
              <a:bodyPr wrap="square" rtlCol="0">
                <a:spAutoFit/>
              </a:bodyPr>
              <a:lstStyle/>
              <a:p>
                <a:r>
                  <a:rPr lang="en-US" sz="1400" b="1" dirty="0">
                    <a:solidFill>
                      <a:schemeClr val="bg1"/>
                    </a:solidFill>
                    <a:latin typeface="Lato" panose="020F0502020204030203" pitchFamily="34" charset="0"/>
                  </a:rPr>
                  <a:t>Coeff. = 48 hours</a:t>
                </a:r>
              </a:p>
            </p:txBody>
          </p:sp>
        </p:grpSp>
        <p:sp>
          <p:nvSpPr>
            <p:cNvPr id="22" name="Right Brace 21">
              <a:extLst>
                <a:ext uri="{FF2B5EF4-FFF2-40B4-BE49-F238E27FC236}">
                  <a16:creationId xmlns:a16="http://schemas.microsoft.com/office/drawing/2014/main" id="{2D5DDC97-B622-4E0F-956E-5B273534D006}"/>
                </a:ext>
              </a:extLst>
            </p:cNvPr>
            <p:cNvSpPr/>
            <p:nvPr/>
          </p:nvSpPr>
          <p:spPr>
            <a:xfrm>
              <a:off x="8102009" y="3009482"/>
              <a:ext cx="393405" cy="60648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e 22">
              <a:extLst>
                <a:ext uri="{FF2B5EF4-FFF2-40B4-BE49-F238E27FC236}">
                  <a16:creationId xmlns:a16="http://schemas.microsoft.com/office/drawing/2014/main" id="{B1BD0AB8-B678-407C-B719-D6D5FC0CCE46}"/>
                </a:ext>
              </a:extLst>
            </p:cNvPr>
            <p:cNvSpPr/>
            <p:nvPr/>
          </p:nvSpPr>
          <p:spPr>
            <a:xfrm>
              <a:off x="7926948" y="421644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C2DF0D2B-DE43-4A50-A712-07122D8382B1}"/>
                </a:ext>
              </a:extLst>
            </p:cNvPr>
            <p:cNvSpPr txBox="1"/>
            <p:nvPr/>
          </p:nvSpPr>
          <p:spPr>
            <a:xfrm>
              <a:off x="8298711" y="4410588"/>
              <a:ext cx="2324100" cy="369332"/>
            </a:xfrm>
            <a:prstGeom prst="rect">
              <a:avLst/>
            </a:prstGeom>
            <a:noFill/>
            <a:ln>
              <a:noFill/>
            </a:ln>
          </p:spPr>
          <p:txBody>
            <a:bodyPr wrap="square" rtlCol="0">
              <a:spAutoFit/>
            </a:bodyPr>
            <a:lstStyle/>
            <a:p>
              <a:r>
                <a:rPr lang="en-US" b="1" dirty="0">
                  <a:solidFill>
                    <a:schemeClr val="bg1"/>
                  </a:solidFill>
                  <a:latin typeface="Lato" panose="020F0502020204030203" pitchFamily="34" charset="0"/>
                </a:rPr>
                <a:t>Baseflow</a:t>
              </a:r>
            </a:p>
          </p:txBody>
        </p:sp>
      </p:grpSp>
      <p:grpSp>
        <p:nvGrpSpPr>
          <p:cNvPr id="25" name="Group 24">
            <a:extLst>
              <a:ext uri="{FF2B5EF4-FFF2-40B4-BE49-F238E27FC236}">
                <a16:creationId xmlns:a16="http://schemas.microsoft.com/office/drawing/2014/main" id="{F73A99C3-67CF-4A8F-9913-C98F56DD5AC7}"/>
              </a:ext>
            </a:extLst>
          </p:cNvPr>
          <p:cNvGrpSpPr/>
          <p:nvPr/>
        </p:nvGrpSpPr>
        <p:grpSpPr>
          <a:xfrm>
            <a:off x="6834146" y="808012"/>
            <a:ext cx="3676190" cy="2190476"/>
            <a:chOff x="7643036" y="936415"/>
            <a:chExt cx="3676190" cy="2190476"/>
          </a:xfrm>
        </p:grpSpPr>
        <p:pic>
          <p:nvPicPr>
            <p:cNvPr id="7" name="Picture 6">
              <a:extLst>
                <a:ext uri="{FF2B5EF4-FFF2-40B4-BE49-F238E27FC236}">
                  <a16:creationId xmlns:a16="http://schemas.microsoft.com/office/drawing/2014/main" id="{28F7697B-5ACA-4E87-A1BA-6C539A9F0618}"/>
                </a:ext>
              </a:extLst>
            </p:cNvPr>
            <p:cNvPicPr>
              <a:picLocks noChangeAspect="1"/>
            </p:cNvPicPr>
            <p:nvPr/>
          </p:nvPicPr>
          <p:blipFill>
            <a:blip r:embed="rId4"/>
            <a:stretch>
              <a:fillRect/>
            </a:stretch>
          </p:blipFill>
          <p:spPr>
            <a:xfrm>
              <a:off x="7643036" y="936415"/>
              <a:ext cx="3676190" cy="2190476"/>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643036" y="2654266"/>
              <a:ext cx="3676190" cy="158625"/>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0" name="Title 2">
            <a:extLst>
              <a:ext uri="{FF2B5EF4-FFF2-40B4-BE49-F238E27FC236}">
                <a16:creationId xmlns:a16="http://schemas.microsoft.com/office/drawing/2014/main" id="{CFD6FD80-999F-31F1-D177-183B09DFAE84}"/>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Tree>
    <p:extLst>
      <p:ext uri="{BB962C8B-B14F-4D97-AF65-F5344CB8AC3E}">
        <p14:creationId xmlns:p14="http://schemas.microsoft.com/office/powerpoint/2010/main" val="1757296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1" y="1252538"/>
            <a:ext cx="5170360" cy="4922837"/>
          </a:xfrm>
          <a:noFill/>
        </p:spPr>
        <p:txBody>
          <a:bodyPr>
            <a:no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Number of Reservoirs</a:t>
            </a:r>
          </a:p>
          <a:p>
            <a:pPr marL="0" indent="0">
              <a:buNone/>
            </a:pPr>
            <a:endParaRPr lang="en-US" b="1" dirty="0">
              <a:solidFill>
                <a:schemeClr val="tx1"/>
              </a:solidFill>
              <a:latin typeface="Lato" panose="020F0502020204030203" pitchFamily="34" charset="0"/>
            </a:endParaRPr>
          </a:p>
          <a:p>
            <a:pPr marL="342900" indent="-342900">
              <a:buFont typeface="Arial" panose="020B0604020202020204" pitchFamily="34" charset="0"/>
              <a:buChar char="•"/>
            </a:pPr>
            <a:r>
              <a:rPr lang="en-US" b="1" dirty="0">
                <a:solidFill>
                  <a:schemeClr val="tx1"/>
                </a:solidFill>
                <a:latin typeface="Lato" panose="020F0502020204030203" pitchFamily="34" charset="0"/>
              </a:rPr>
              <a:t>Timing of the baseflow hydrograph is shifted and attenuation is increased as the number of linear reservoirs is increased.</a:t>
            </a:r>
          </a:p>
          <a:p>
            <a:pPr marL="0" indent="0">
              <a:buNone/>
            </a:pPr>
            <a:endParaRPr lang="en-US" b="1" dirty="0">
              <a:solidFill>
                <a:schemeClr val="tx1"/>
              </a:solidFill>
              <a:latin typeface="Lato" panose="020F0502020204030203" pitchFamily="34" charset="0"/>
            </a:endParaRPr>
          </a:p>
          <a:p>
            <a:pPr marL="342900" indent="-342900">
              <a:buFont typeface="Arial" panose="020B0604020202020204" pitchFamily="34" charset="0"/>
              <a:buChar char="•"/>
            </a:pPr>
            <a:r>
              <a:rPr lang="en-US" b="1" dirty="0">
                <a:solidFill>
                  <a:schemeClr val="tx1"/>
                </a:solidFill>
                <a:latin typeface="Lato" panose="020F0502020204030203" pitchFamily="34" charset="0"/>
              </a:rPr>
              <a:t>Increasing </a:t>
            </a:r>
            <a:r>
              <a:rPr lang="en-US" b="1" dirty="0">
                <a:latin typeface="Lato" panose="020F0502020204030203" pitchFamily="34" charset="0"/>
              </a:rPr>
              <a:t>Number of Reservoirs will d</a:t>
            </a:r>
            <a:r>
              <a:rPr lang="en-US" b="1" dirty="0">
                <a:solidFill>
                  <a:schemeClr val="tx1"/>
                </a:solidFill>
                <a:latin typeface="Lato" panose="020F0502020204030203" pitchFamily="34" charset="0"/>
              </a:rPr>
              <a:t>elay timing of peak baseflow.</a:t>
            </a:r>
          </a:p>
        </p:txBody>
      </p:sp>
      <p:grpSp>
        <p:nvGrpSpPr>
          <p:cNvPr id="4" name="Group 3">
            <a:extLst>
              <a:ext uri="{FF2B5EF4-FFF2-40B4-BE49-F238E27FC236}">
                <a16:creationId xmlns:a16="http://schemas.microsoft.com/office/drawing/2014/main" id="{2B31F2F6-7CE4-4503-ADFD-3EBB462E7B7A}"/>
              </a:ext>
            </a:extLst>
          </p:cNvPr>
          <p:cNvGrpSpPr/>
          <p:nvPr/>
        </p:nvGrpSpPr>
        <p:grpSpPr>
          <a:xfrm>
            <a:off x="5365939" y="2655071"/>
            <a:ext cx="6566827" cy="3657143"/>
            <a:chOff x="5251564" y="2708252"/>
            <a:chExt cx="6566827" cy="3657143"/>
          </a:xfrm>
        </p:grpSpPr>
        <p:pic>
          <p:nvPicPr>
            <p:cNvPr id="8" name="Picture 7">
              <a:extLst>
                <a:ext uri="{FF2B5EF4-FFF2-40B4-BE49-F238E27FC236}">
                  <a16:creationId xmlns:a16="http://schemas.microsoft.com/office/drawing/2014/main" id="{5658A5BB-704B-4C34-8A65-FE9F0CAE4363}"/>
                </a:ext>
              </a:extLst>
            </p:cNvPr>
            <p:cNvPicPr>
              <a:picLocks noChangeAspect="1"/>
            </p:cNvPicPr>
            <p:nvPr/>
          </p:nvPicPr>
          <p:blipFill>
            <a:blip r:embed="rId3"/>
            <a:stretch>
              <a:fillRect/>
            </a:stretch>
          </p:blipFill>
          <p:spPr>
            <a:xfrm>
              <a:off x="5251564" y="2708252"/>
              <a:ext cx="6428571" cy="3657143"/>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413897" y="3251540"/>
              <a:ext cx="2324100" cy="369332"/>
            </a:xfrm>
            <a:prstGeom prst="rect">
              <a:avLst/>
            </a:prstGeom>
            <a:noFill/>
          </p:spPr>
          <p:txBody>
            <a:bodyPr wrap="square" rtlCol="0">
              <a:spAutoFit/>
            </a:bodyPr>
            <a:lstStyle/>
            <a:p>
              <a:r>
                <a:rPr lang="en-US" b="1" dirty="0">
                  <a:solidFill>
                    <a:schemeClr val="bg1"/>
                  </a:solidFill>
                  <a:latin typeface="Lato" panose="020F0502020204030203" pitchFamily="34" charset="0"/>
                </a:rPr>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72445" y="2972116"/>
              <a:ext cx="393405" cy="913769"/>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9317253" y="467526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9734380" y="4899205"/>
              <a:ext cx="1325938" cy="369332"/>
            </a:xfrm>
            <a:prstGeom prst="rect">
              <a:avLst/>
            </a:prstGeom>
            <a:noFill/>
          </p:spPr>
          <p:txBody>
            <a:bodyPr wrap="square" rtlCol="0">
              <a:spAutoFit/>
            </a:bodyPr>
            <a:lstStyle/>
            <a:p>
              <a:r>
                <a:rPr lang="en-US" b="1" dirty="0">
                  <a:solidFill>
                    <a:schemeClr val="bg1"/>
                  </a:solidFill>
                  <a:latin typeface="Lato" panose="020F0502020204030203" pitchFamily="34" charset="0"/>
                </a:rPr>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94369"/>
              <a:chOff x="1490181" y="5508860"/>
              <a:chExt cx="2915884" cy="694369"/>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307777"/>
              </a:xfrm>
              <a:prstGeom prst="rect">
                <a:avLst/>
              </a:prstGeom>
              <a:noFill/>
            </p:spPr>
            <p:txBody>
              <a:bodyPr wrap="square" rtlCol="0">
                <a:spAutoFit/>
              </a:bodyPr>
              <a:lstStyle/>
              <a:p>
                <a:r>
                  <a:rPr lang="en-US" sz="1400" b="1" dirty="0">
                    <a:solidFill>
                      <a:schemeClr val="bg1"/>
                    </a:solidFill>
                    <a:latin typeface="Lato" panose="020F0502020204030203" pitchFamily="34" charset="0"/>
                  </a:rPr>
                  <a:t>Steps = 1</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307777"/>
              </a:xfrm>
              <a:prstGeom prst="rect">
                <a:avLst/>
              </a:prstGeom>
              <a:noFill/>
            </p:spPr>
            <p:txBody>
              <a:bodyPr wrap="square" rtlCol="0">
                <a:spAutoFit/>
              </a:bodyPr>
              <a:lstStyle/>
              <a:p>
                <a:r>
                  <a:rPr lang="en-US" sz="1400" b="1" dirty="0">
                    <a:solidFill>
                      <a:schemeClr val="bg1"/>
                    </a:solidFill>
                    <a:latin typeface="Lato" panose="020F0502020204030203" pitchFamily="34" charset="0"/>
                  </a:rPr>
                  <a:t>Steps = 2</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307777"/>
              </a:xfrm>
              <a:prstGeom prst="rect">
                <a:avLst/>
              </a:prstGeom>
              <a:noFill/>
            </p:spPr>
            <p:txBody>
              <a:bodyPr wrap="square" rtlCol="0">
                <a:spAutoFit/>
              </a:bodyPr>
              <a:lstStyle/>
              <a:p>
                <a:r>
                  <a:rPr lang="en-US" sz="1400" b="1" dirty="0">
                    <a:solidFill>
                      <a:schemeClr val="bg1"/>
                    </a:solidFill>
                    <a:latin typeface="Lato" panose="020F0502020204030203" pitchFamily="34" charset="0"/>
                  </a:rPr>
                  <a:t>Steps = 3</a:t>
                </a:r>
              </a:p>
            </p:txBody>
          </p:sp>
        </p:grpSp>
      </p:grpSp>
      <p:pic>
        <p:nvPicPr>
          <p:cNvPr id="6" name="Picture 5">
            <a:extLst>
              <a:ext uri="{FF2B5EF4-FFF2-40B4-BE49-F238E27FC236}">
                <a16:creationId xmlns:a16="http://schemas.microsoft.com/office/drawing/2014/main" id="{C85666A1-9D13-E769-B057-B3C2B5731318}"/>
              </a:ext>
            </a:extLst>
          </p:cNvPr>
          <p:cNvPicPr>
            <a:picLocks noChangeAspect="1"/>
          </p:cNvPicPr>
          <p:nvPr/>
        </p:nvPicPr>
        <p:blipFill>
          <a:blip r:embed="rId4"/>
          <a:stretch>
            <a:fillRect/>
          </a:stretch>
        </p:blipFill>
        <p:spPr>
          <a:xfrm>
            <a:off x="5790177" y="793246"/>
            <a:ext cx="5476190" cy="2057143"/>
          </a:xfrm>
          <a:prstGeom prst="rect">
            <a:avLst/>
          </a:prstGeom>
          <a:ln>
            <a:solidFill>
              <a:schemeClr val="tx1"/>
            </a:solidFill>
          </a:ln>
        </p:spPr>
      </p:pic>
      <p:sp>
        <p:nvSpPr>
          <p:cNvPr id="9" name="Title 2">
            <a:extLst>
              <a:ext uri="{FF2B5EF4-FFF2-40B4-BE49-F238E27FC236}">
                <a16:creationId xmlns:a16="http://schemas.microsoft.com/office/drawing/2014/main" id="{C25B5DD1-26AF-AA95-646F-FD84A901EA43}"/>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Tree>
    <p:extLst>
      <p:ext uri="{BB962C8B-B14F-4D97-AF65-F5344CB8AC3E}">
        <p14:creationId xmlns:p14="http://schemas.microsoft.com/office/powerpoint/2010/main" val="23063425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358775" y="1252538"/>
            <a:ext cx="11833225" cy="1720850"/>
          </a:xfrm>
          <a:noFill/>
        </p:spPr>
        <p:txBody>
          <a:bodyPr>
            <a:noAutofit/>
          </a:bodyPr>
          <a:lstStyle/>
          <a:p>
            <a:pPr marL="342900" indent="-342900">
              <a:buFont typeface="Arial" panose="020B0604020202020204" pitchFamily="34" charset="0"/>
              <a:buChar char="•"/>
            </a:pPr>
            <a:r>
              <a:rPr lang="en-US" b="1" dirty="0">
                <a:latin typeface="Lato" panose="020F0502020204030203" pitchFamily="34" charset="0"/>
              </a:rPr>
              <a:t>Groundwater </a:t>
            </a:r>
            <a:r>
              <a:rPr lang="en-US" b="1" dirty="0">
                <a:solidFill>
                  <a:schemeClr val="tx1"/>
                </a:solidFill>
                <a:latin typeface="Lato" panose="020F0502020204030203" pitchFamily="34" charset="0"/>
              </a:rPr>
              <a:t>2 linear reservoir coefficient was varied.</a:t>
            </a:r>
          </a:p>
          <a:p>
            <a:pPr marL="342900" indent="-342900">
              <a:buFont typeface="Arial" panose="020B0604020202020204" pitchFamily="34" charset="0"/>
              <a:buChar char="•"/>
            </a:pPr>
            <a:r>
              <a:rPr lang="en-US" b="1" dirty="0">
                <a:solidFill>
                  <a:schemeClr val="tx1"/>
                </a:solidFill>
                <a:latin typeface="Lato" panose="020F0502020204030203" pitchFamily="34" charset="0"/>
              </a:rPr>
              <a:t>Groundwater Layers 2 and 3 can be used to model the longer responding groundwater flow.</a:t>
            </a:r>
          </a:p>
          <a:p>
            <a:pPr marL="342900" indent="-342900">
              <a:buFont typeface="Arial" panose="020B0604020202020204" pitchFamily="34" charset="0"/>
              <a:buChar char="•"/>
            </a:pPr>
            <a:r>
              <a:rPr lang="en-US" b="1" dirty="0">
                <a:solidFill>
                  <a:schemeClr val="tx1"/>
                </a:solidFill>
                <a:latin typeface="Lato" panose="020F0502020204030203" pitchFamily="34" charset="0"/>
              </a:rPr>
              <a:t>Little impact on the flood magnitude.</a:t>
            </a:r>
          </a:p>
        </p:txBody>
      </p:sp>
      <p:grpSp>
        <p:nvGrpSpPr>
          <p:cNvPr id="6" name="Group 5">
            <a:extLst>
              <a:ext uri="{FF2B5EF4-FFF2-40B4-BE49-F238E27FC236}">
                <a16:creationId xmlns:a16="http://schemas.microsoft.com/office/drawing/2014/main" id="{A722C335-6F99-4FD7-8318-16B8B9D5FE78}"/>
              </a:ext>
            </a:extLst>
          </p:cNvPr>
          <p:cNvGrpSpPr/>
          <p:nvPr/>
        </p:nvGrpSpPr>
        <p:grpSpPr>
          <a:xfrm>
            <a:off x="5035341" y="3131985"/>
            <a:ext cx="6653627" cy="3220356"/>
            <a:chOff x="5198770" y="3168502"/>
            <a:chExt cx="6653627" cy="3220356"/>
          </a:xfrm>
        </p:grpSpPr>
        <p:pic>
          <p:nvPicPr>
            <p:cNvPr id="4" name="Picture 3">
              <a:extLst>
                <a:ext uri="{FF2B5EF4-FFF2-40B4-BE49-F238E27FC236}">
                  <a16:creationId xmlns:a16="http://schemas.microsoft.com/office/drawing/2014/main" id="{3CF21E3A-9BF4-48D8-97CA-1BEB14079C95}"/>
                </a:ext>
              </a:extLst>
            </p:cNvPr>
            <p:cNvPicPr>
              <a:picLocks noChangeAspect="1"/>
            </p:cNvPicPr>
            <p:nvPr/>
          </p:nvPicPr>
          <p:blipFill>
            <a:blip r:embed="rId3"/>
            <a:stretch>
              <a:fillRect/>
            </a:stretch>
          </p:blipFill>
          <p:spPr>
            <a:xfrm>
              <a:off x="5198770" y="3168502"/>
              <a:ext cx="6653627" cy="3220356"/>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220229" y="3370869"/>
              <a:ext cx="2324100" cy="369332"/>
            </a:xfrm>
            <a:prstGeom prst="rect">
              <a:avLst/>
            </a:prstGeom>
            <a:noFill/>
          </p:spPr>
          <p:txBody>
            <a:bodyPr wrap="square" rtlCol="0">
              <a:spAutoFit/>
            </a:bodyPr>
            <a:lstStyle/>
            <a:p>
              <a:r>
                <a:rPr lang="en-US" b="1" dirty="0">
                  <a:solidFill>
                    <a:schemeClr val="bg1"/>
                  </a:solidFill>
                  <a:latin typeface="Lato" panose="020F0502020204030203" pitchFamily="34" charset="0"/>
                </a:rPr>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3314714"/>
              <a:ext cx="393405" cy="305077"/>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962517" y="5104538"/>
              <a:ext cx="435935" cy="30507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7643186" y="5659617"/>
              <a:ext cx="1325938" cy="369332"/>
            </a:xfrm>
            <a:prstGeom prst="rect">
              <a:avLst/>
            </a:prstGeom>
            <a:noFill/>
          </p:spPr>
          <p:txBody>
            <a:bodyPr wrap="square" rtlCol="0">
              <a:spAutoFit/>
            </a:bodyPr>
            <a:lstStyle/>
            <a:p>
              <a:r>
                <a:rPr lang="en-US" b="1" dirty="0">
                  <a:solidFill>
                    <a:schemeClr val="bg1"/>
                  </a:solidFill>
                  <a:latin typeface="Lato" panose="020F0502020204030203" pitchFamily="34" charset="0"/>
                </a:rPr>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94369"/>
              <a:chOff x="1490181" y="5508860"/>
              <a:chExt cx="2915884" cy="694369"/>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307777"/>
              </a:xfrm>
              <a:prstGeom prst="rect">
                <a:avLst/>
              </a:prstGeom>
              <a:noFill/>
            </p:spPr>
            <p:txBody>
              <a:bodyPr wrap="square" rtlCol="0">
                <a:spAutoFit/>
              </a:bodyPr>
              <a:lstStyle/>
              <a:p>
                <a:r>
                  <a:rPr lang="en-US" sz="1400" b="1" dirty="0">
                    <a:solidFill>
                      <a:schemeClr val="bg1"/>
                    </a:solidFill>
                    <a:latin typeface="Lato" panose="020F0502020204030203" pitchFamily="34" charset="0"/>
                  </a:rPr>
                  <a:t>GW2 Coef. = 100 hours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307777"/>
              </a:xfrm>
              <a:prstGeom prst="rect">
                <a:avLst/>
              </a:prstGeom>
              <a:noFill/>
            </p:spPr>
            <p:txBody>
              <a:bodyPr wrap="square" rtlCol="0">
                <a:spAutoFit/>
              </a:bodyPr>
              <a:lstStyle/>
              <a:p>
                <a:r>
                  <a:rPr lang="en-US" sz="1400" b="1" dirty="0">
                    <a:solidFill>
                      <a:schemeClr val="bg1"/>
                    </a:solidFill>
                    <a:latin typeface="Lato" panose="020F0502020204030203" pitchFamily="34" charset="0"/>
                  </a:rPr>
                  <a:t>GW2 Coef. = 200 hours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307777"/>
              </a:xfrm>
              <a:prstGeom prst="rect">
                <a:avLst/>
              </a:prstGeom>
              <a:noFill/>
            </p:spPr>
            <p:txBody>
              <a:bodyPr wrap="square" rtlCol="0">
                <a:spAutoFit/>
              </a:bodyPr>
              <a:lstStyle/>
              <a:p>
                <a:r>
                  <a:rPr lang="en-US" sz="1400" b="1" dirty="0">
                    <a:solidFill>
                      <a:schemeClr val="bg1"/>
                    </a:solidFill>
                    <a:latin typeface="Lato" panose="020F0502020204030203" pitchFamily="34" charset="0"/>
                  </a:rPr>
                  <a:t>GW2 Coef. = 300 hours</a:t>
                </a:r>
              </a:p>
            </p:txBody>
          </p:sp>
        </p:grpSp>
      </p:grpSp>
      <p:pic>
        <p:nvPicPr>
          <p:cNvPr id="8" name="Picture 7">
            <a:extLst>
              <a:ext uri="{FF2B5EF4-FFF2-40B4-BE49-F238E27FC236}">
                <a16:creationId xmlns:a16="http://schemas.microsoft.com/office/drawing/2014/main" id="{F95B2284-0DF7-ED1C-BA85-38A3CBA9F501}"/>
              </a:ext>
            </a:extLst>
          </p:cNvPr>
          <p:cNvPicPr>
            <a:picLocks noChangeAspect="1"/>
          </p:cNvPicPr>
          <p:nvPr/>
        </p:nvPicPr>
        <p:blipFill>
          <a:blip r:embed="rId4"/>
          <a:stretch>
            <a:fillRect/>
          </a:stretch>
        </p:blipFill>
        <p:spPr>
          <a:xfrm>
            <a:off x="177505" y="3386877"/>
            <a:ext cx="4696696" cy="2710572"/>
          </a:xfrm>
          <a:prstGeom prst="rect">
            <a:avLst/>
          </a:prstGeom>
          <a:ln>
            <a:solidFill>
              <a:schemeClr val="tx1"/>
            </a:solidFill>
          </a:ln>
        </p:spPr>
      </p:pic>
      <p:sp>
        <p:nvSpPr>
          <p:cNvPr id="9" name="Title 2">
            <a:extLst>
              <a:ext uri="{FF2B5EF4-FFF2-40B4-BE49-F238E27FC236}">
                <a16:creationId xmlns:a16="http://schemas.microsoft.com/office/drawing/2014/main" id="{83AC0E85-6E62-4D3B-ED34-517424C055FF}"/>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Tree>
    <p:extLst>
      <p:ext uri="{BB962C8B-B14F-4D97-AF65-F5344CB8AC3E}">
        <p14:creationId xmlns:p14="http://schemas.microsoft.com/office/powerpoint/2010/main" val="16531547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839788"/>
            <a:ext cx="11036300" cy="1720850"/>
          </a:xfrm>
          <a:noFill/>
        </p:spPr>
        <p:txBody>
          <a:bodyPr>
            <a:noAutofit/>
          </a:bodyPr>
          <a:lstStyle/>
          <a:p>
            <a:pPr marL="342900" indent="-342900">
              <a:buFont typeface="Arial" panose="020B0604020202020204" pitchFamily="34" charset="0"/>
              <a:buChar char="•"/>
            </a:pPr>
            <a:r>
              <a:rPr lang="en-US" sz="2400" b="1" dirty="0">
                <a:solidFill>
                  <a:schemeClr val="tx1"/>
                </a:solidFill>
                <a:latin typeface="Lato" panose="020F0502020204030203" pitchFamily="34" charset="0"/>
              </a:rPr>
              <a:t>GW1 Fraction was varied 0.1 to 1.0.</a:t>
            </a:r>
          </a:p>
          <a:p>
            <a:pPr marL="569913" lvl="1" indent="-342900">
              <a:buFont typeface="Arial" panose="020B0604020202020204" pitchFamily="34" charset="0"/>
              <a:buChar char="•"/>
            </a:pPr>
            <a:r>
              <a:rPr lang="en-US" b="1" dirty="0">
                <a:solidFill>
                  <a:schemeClr val="tx1"/>
                </a:solidFill>
                <a:latin typeface="Lato" panose="020F0502020204030203" pitchFamily="34" charset="0"/>
              </a:rPr>
              <a:t>The sum of the fractions for all layers cannot exceed 1 </a:t>
            </a:r>
            <a:r>
              <a:rPr lang="en-US" b="1" u="sng" dirty="0">
                <a:solidFill>
                  <a:schemeClr val="tx1"/>
                </a:solidFill>
                <a:latin typeface="Lato" panose="020F0502020204030203" pitchFamily="34" charset="0"/>
              </a:rPr>
              <a:t>but can be less than 1</a:t>
            </a:r>
            <a:endParaRPr lang="en-US" b="1" dirty="0">
              <a:solidFill>
                <a:schemeClr val="tx1"/>
              </a:solidFill>
              <a:latin typeface="Lato" panose="020F0502020204030203" pitchFamily="34" charset="0"/>
            </a:endParaRPr>
          </a:p>
          <a:p>
            <a:pPr marL="342900" indent="-342900">
              <a:buFont typeface="Arial" panose="020B0604020202020204" pitchFamily="34" charset="0"/>
              <a:buChar char="•"/>
            </a:pPr>
            <a:r>
              <a:rPr lang="en-US" sz="2400" b="1" dirty="0">
                <a:solidFill>
                  <a:schemeClr val="tx1"/>
                </a:solidFill>
                <a:latin typeface="Lato" panose="020F0502020204030203" pitchFamily="34" charset="0"/>
              </a:rPr>
              <a:t>The fraction can be used to control the magnitude of the baseflow hydrograph (emphasize interflow) and can be used to improve runoff volume.</a:t>
            </a:r>
          </a:p>
        </p:txBody>
      </p:sp>
      <p:grpSp>
        <p:nvGrpSpPr>
          <p:cNvPr id="4" name="Group 3">
            <a:extLst>
              <a:ext uri="{FF2B5EF4-FFF2-40B4-BE49-F238E27FC236}">
                <a16:creationId xmlns:a16="http://schemas.microsoft.com/office/drawing/2014/main" id="{1771AA5A-D3B4-4DC3-B9E1-3CD9F8073C6C}"/>
              </a:ext>
            </a:extLst>
          </p:cNvPr>
          <p:cNvGrpSpPr/>
          <p:nvPr/>
        </p:nvGrpSpPr>
        <p:grpSpPr>
          <a:xfrm>
            <a:off x="4710268" y="2651406"/>
            <a:ext cx="7568817" cy="3771429"/>
            <a:chOff x="4993444" y="2409845"/>
            <a:chExt cx="7568817" cy="3771429"/>
          </a:xfrm>
        </p:grpSpPr>
        <p:pic>
          <p:nvPicPr>
            <p:cNvPr id="6" name="Picture 5">
              <a:extLst>
                <a:ext uri="{FF2B5EF4-FFF2-40B4-BE49-F238E27FC236}">
                  <a16:creationId xmlns:a16="http://schemas.microsoft.com/office/drawing/2014/main" id="{129C000F-58B6-40F3-9ADC-140D354B7AEF}"/>
                </a:ext>
              </a:extLst>
            </p:cNvPr>
            <p:cNvPicPr>
              <a:picLocks noChangeAspect="1"/>
            </p:cNvPicPr>
            <p:nvPr/>
          </p:nvPicPr>
          <p:blipFill>
            <a:blip r:embed="rId3"/>
            <a:stretch>
              <a:fillRect/>
            </a:stretch>
          </p:blipFill>
          <p:spPr>
            <a:xfrm>
              <a:off x="4993444" y="2409845"/>
              <a:ext cx="7314286" cy="3771429"/>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64244" y="3061475"/>
              <a:ext cx="2324100" cy="369332"/>
            </a:xfrm>
            <a:prstGeom prst="rect">
              <a:avLst/>
            </a:prstGeom>
            <a:noFill/>
            <a:ln>
              <a:noFill/>
            </a:ln>
          </p:spPr>
          <p:txBody>
            <a:bodyPr wrap="square" rtlCol="0">
              <a:spAutoFit/>
            </a:bodyPr>
            <a:lstStyle/>
            <a:p>
              <a:r>
                <a:rPr lang="en-US" b="1" dirty="0">
                  <a:solidFill>
                    <a:schemeClr val="bg1"/>
                  </a:solidFill>
                  <a:latin typeface="Lato" panose="020F0502020204030203" pitchFamily="34" charset="0"/>
                </a:rPr>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2631234"/>
              <a:ext cx="393405" cy="1129794"/>
            </a:xfrm>
            <a:prstGeom prst="rightBrace">
              <a:avLst>
                <a:gd name="adj1" fmla="val 8333"/>
                <a:gd name="adj2" fmla="val 51164"/>
              </a:avLst>
            </a:prstGeom>
            <a:ln w="254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bg1"/>
                </a:solidFill>
              </a:endParaRPr>
            </a:p>
          </p:txBody>
        </p:sp>
        <p:sp>
          <p:nvSpPr>
            <p:cNvPr id="30" name="Right Brace 29">
              <a:extLst>
                <a:ext uri="{FF2B5EF4-FFF2-40B4-BE49-F238E27FC236}">
                  <a16:creationId xmlns:a16="http://schemas.microsoft.com/office/drawing/2014/main" id="{2312E1C4-B014-42C8-89A4-AD015F62C212}"/>
                </a:ext>
              </a:extLst>
            </p:cNvPr>
            <p:cNvSpPr/>
            <p:nvPr/>
          </p:nvSpPr>
          <p:spPr>
            <a:xfrm>
              <a:off x="7801092" y="4439837"/>
              <a:ext cx="435935" cy="1280671"/>
            </a:xfrm>
            <a:prstGeom prst="rightBrace">
              <a:avLst/>
            </a:prstGeom>
            <a:ln w="254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237027" y="4923948"/>
              <a:ext cx="1325938" cy="369332"/>
            </a:xfrm>
            <a:prstGeom prst="rect">
              <a:avLst/>
            </a:prstGeom>
            <a:noFill/>
            <a:ln>
              <a:noFill/>
            </a:ln>
          </p:spPr>
          <p:txBody>
            <a:bodyPr wrap="square" rtlCol="0">
              <a:spAutoFit/>
            </a:bodyPr>
            <a:lstStyle/>
            <a:p>
              <a:r>
                <a:rPr lang="en-US" b="1" dirty="0">
                  <a:solidFill>
                    <a:schemeClr val="bg1"/>
                  </a:solidFill>
                  <a:latin typeface="Lato" panose="020F0502020204030203" pitchFamily="34" charset="0"/>
                </a:rPr>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662" y="3761028"/>
              <a:ext cx="3659599" cy="663591"/>
              <a:chOff x="1490181" y="5508860"/>
              <a:chExt cx="305886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679955" cy="276999"/>
              </a:xfrm>
              <a:prstGeom prst="rect">
                <a:avLst/>
              </a:prstGeom>
              <a:noFill/>
              <a:ln>
                <a:noFill/>
              </a:ln>
            </p:spPr>
            <p:txBody>
              <a:bodyPr wrap="square" rtlCol="0">
                <a:spAutoFit/>
              </a:bodyPr>
              <a:lstStyle/>
              <a:p>
                <a:r>
                  <a:rPr lang="en-US" sz="1200" b="1" dirty="0">
                    <a:solidFill>
                      <a:schemeClr val="bg1"/>
                    </a:solidFill>
                    <a:latin typeface="Lato" panose="020F0502020204030203" pitchFamily="34" charset="0"/>
                  </a:rPr>
                  <a:t>GW 1 Fraction = 1 (volume 1.6 inches)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a:ln>
                <a:noFill/>
              </a:ln>
            </p:spPr>
            <p:txBody>
              <a:bodyPr wrap="square" rtlCol="0">
                <a:spAutoFit/>
              </a:bodyPr>
              <a:lstStyle/>
              <a:p>
                <a:r>
                  <a:rPr lang="en-US" sz="1200" b="1" dirty="0">
                    <a:solidFill>
                      <a:schemeClr val="bg1"/>
                    </a:solidFill>
                    <a:latin typeface="Lato" panose="020F0502020204030203" pitchFamily="34" charset="0"/>
                  </a:rPr>
                  <a:t>GW 1 Fraction = 0.5 (volume 0.8 inches)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a:ln>
                <a:noFill/>
              </a:ln>
            </p:spPr>
            <p:txBody>
              <a:bodyPr wrap="square" rtlCol="0">
                <a:spAutoFit/>
              </a:bodyPr>
              <a:lstStyle/>
              <a:p>
                <a:r>
                  <a:rPr lang="en-US" sz="1200" b="1" dirty="0">
                    <a:solidFill>
                      <a:schemeClr val="bg1"/>
                    </a:solidFill>
                    <a:latin typeface="Lato" panose="020F0502020204030203" pitchFamily="34" charset="0"/>
                  </a:rPr>
                  <a:t>GW 1 Fraction = 0.1 (volume 0.2 inches)</a:t>
                </a:r>
              </a:p>
            </p:txBody>
          </p:sp>
        </p:grpSp>
      </p:grpSp>
      <p:pic>
        <p:nvPicPr>
          <p:cNvPr id="9" name="Picture 8">
            <a:extLst>
              <a:ext uri="{FF2B5EF4-FFF2-40B4-BE49-F238E27FC236}">
                <a16:creationId xmlns:a16="http://schemas.microsoft.com/office/drawing/2014/main" id="{C2FD8962-70A9-06F7-E61A-99A5F087E10F}"/>
              </a:ext>
            </a:extLst>
          </p:cNvPr>
          <p:cNvPicPr>
            <a:picLocks noChangeAspect="1"/>
          </p:cNvPicPr>
          <p:nvPr/>
        </p:nvPicPr>
        <p:blipFill>
          <a:blip r:embed="rId4"/>
          <a:stretch>
            <a:fillRect/>
          </a:stretch>
        </p:blipFill>
        <p:spPr>
          <a:xfrm>
            <a:off x="167446" y="3303036"/>
            <a:ext cx="4437995" cy="2561269"/>
          </a:xfrm>
          <a:prstGeom prst="rect">
            <a:avLst/>
          </a:prstGeom>
          <a:ln>
            <a:solidFill>
              <a:schemeClr val="tx1"/>
            </a:solidFill>
          </a:ln>
        </p:spPr>
      </p:pic>
      <p:sp>
        <p:nvSpPr>
          <p:cNvPr id="7" name="Title 2">
            <a:extLst>
              <a:ext uri="{FF2B5EF4-FFF2-40B4-BE49-F238E27FC236}">
                <a16:creationId xmlns:a16="http://schemas.microsoft.com/office/drawing/2014/main" id="{9FBCDAF5-FC2B-3878-B944-C9DF50F3F88B}"/>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Tree>
    <p:extLst>
      <p:ext uri="{BB962C8B-B14F-4D97-AF65-F5344CB8AC3E}">
        <p14:creationId xmlns:p14="http://schemas.microsoft.com/office/powerpoint/2010/main" val="11533469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1008063"/>
            <a:ext cx="6475413" cy="5499100"/>
          </a:xfrm>
          <a:noFill/>
        </p:spPr>
        <p:txBody>
          <a:bodyPr>
            <a:norm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Initial discharge type: </a:t>
            </a:r>
          </a:p>
          <a:p>
            <a:pPr marL="800100" lvl="1" indent="-342900"/>
            <a:r>
              <a:rPr lang="en-US" b="1" dirty="0">
                <a:solidFill>
                  <a:schemeClr val="tx1"/>
                </a:solidFill>
                <a:latin typeface="Lato" panose="020F0502020204030203" pitchFamily="34" charset="0"/>
              </a:rPr>
              <a:t>Discharge per Area </a:t>
            </a:r>
          </a:p>
          <a:p>
            <a:pPr marL="800100" lvl="1" indent="-342900"/>
            <a:r>
              <a:rPr lang="en-US" b="1" dirty="0">
                <a:solidFill>
                  <a:schemeClr val="tx1"/>
                </a:solidFill>
                <a:latin typeface="Lato" panose="020F0502020204030203" pitchFamily="34" charset="0"/>
              </a:rPr>
              <a:t>Discharge </a:t>
            </a:r>
          </a:p>
          <a:p>
            <a:pPr marL="342900" indent="-342900"/>
            <a:r>
              <a:rPr lang="en-US" b="1" dirty="0">
                <a:solidFill>
                  <a:schemeClr val="tx1"/>
                </a:solidFill>
                <a:latin typeface="Lato" panose="020F0502020204030203" pitchFamily="34" charset="0"/>
              </a:rPr>
              <a:t>Discharge per Area is easier to apply across the basin model (generally consistent across subbasins).</a:t>
            </a:r>
          </a:p>
          <a:p>
            <a:pPr marL="342900" indent="-342900"/>
            <a:r>
              <a:rPr lang="en-US" b="1" dirty="0">
                <a:solidFill>
                  <a:schemeClr val="tx1"/>
                </a:solidFill>
                <a:latin typeface="Lato" panose="020F0502020204030203" pitchFamily="34" charset="0"/>
              </a:rPr>
              <a:t>Manually adjust the initial discharge to match observed flow at the beginning of the simulation. </a:t>
            </a:r>
          </a:p>
          <a:p>
            <a:pPr marL="342900" indent="-342900">
              <a:buFont typeface="Arial" panose="020B0604020202020204" pitchFamily="34" charset="0"/>
              <a:buChar char="•"/>
            </a:pPr>
            <a:r>
              <a:rPr lang="en-US" b="1" dirty="0">
                <a:solidFill>
                  <a:schemeClr val="tx1"/>
                </a:solidFill>
                <a:latin typeface="Lato" panose="020F0502020204030203" pitchFamily="34" charset="0"/>
              </a:rPr>
              <a:t>Be strategic when setting the starting date of the simulation</a:t>
            </a:r>
            <a:endParaRPr lang="en-US" b="1" dirty="0">
              <a:latin typeface="Lato" panose="020F0502020204030203" pitchFamily="34" charset="0"/>
            </a:endParaRPr>
          </a:p>
          <a:p>
            <a:pPr marL="800100" lvl="1" indent="-342900"/>
            <a:r>
              <a:rPr lang="en-US" b="1" dirty="0">
                <a:solidFill>
                  <a:schemeClr val="tx1"/>
                </a:solidFill>
                <a:latin typeface="Lato" panose="020F0502020204030203" pitchFamily="34" charset="0"/>
              </a:rPr>
              <a:t>Interflow could be set to zero and only initial GW2/3 specified.</a:t>
            </a:r>
          </a:p>
          <a:p>
            <a:pPr marL="342900" indent="-342900">
              <a:buFont typeface="Arial" panose="020B0604020202020204" pitchFamily="34" charset="0"/>
              <a:buChar char="•"/>
            </a:pPr>
            <a:endParaRPr lang="en-US" sz="2200" b="1" dirty="0">
              <a:solidFill>
                <a:schemeClr val="tx1"/>
              </a:solidFill>
              <a:latin typeface="Lato" panose="020F0502020204030203" pitchFamily="34" charset="0"/>
            </a:endParaRPr>
          </a:p>
          <a:p>
            <a:pPr marL="342900" indent="-342900">
              <a:buFont typeface="Arial" panose="020B0604020202020204" pitchFamily="34" charset="0"/>
              <a:buChar char="•"/>
            </a:pPr>
            <a:endParaRPr lang="en-US" sz="2200" b="1" dirty="0">
              <a:solidFill>
                <a:schemeClr val="tx1"/>
              </a:solidFill>
              <a:latin typeface="Lato" panose="020F0502020204030203" pitchFamily="34" charset="0"/>
            </a:endParaRPr>
          </a:p>
        </p:txBody>
      </p:sp>
      <p:pic>
        <p:nvPicPr>
          <p:cNvPr id="7" name="Picture 6">
            <a:extLst>
              <a:ext uri="{FF2B5EF4-FFF2-40B4-BE49-F238E27FC236}">
                <a16:creationId xmlns:a16="http://schemas.microsoft.com/office/drawing/2014/main" id="{68D3D643-B501-43C1-86C2-412F2C8C256E}"/>
              </a:ext>
            </a:extLst>
          </p:cNvPr>
          <p:cNvPicPr>
            <a:picLocks noChangeAspect="1"/>
          </p:cNvPicPr>
          <p:nvPr/>
        </p:nvPicPr>
        <p:blipFill>
          <a:blip r:embed="rId3"/>
          <a:stretch>
            <a:fillRect/>
          </a:stretch>
        </p:blipFill>
        <p:spPr>
          <a:xfrm>
            <a:off x="6502629" y="3472064"/>
            <a:ext cx="5494127" cy="2948419"/>
          </a:xfrm>
          <a:prstGeom prst="rect">
            <a:avLst/>
          </a:prstGeom>
          <a:ln>
            <a:solidFill>
              <a:schemeClr val="tx1"/>
            </a:solidFill>
          </a:ln>
        </p:spPr>
      </p:pic>
      <p:grpSp>
        <p:nvGrpSpPr>
          <p:cNvPr id="14" name="Group 13">
            <a:extLst>
              <a:ext uri="{FF2B5EF4-FFF2-40B4-BE49-F238E27FC236}">
                <a16:creationId xmlns:a16="http://schemas.microsoft.com/office/drawing/2014/main" id="{79E210A3-167E-41E7-8804-5EC5053E64F1}"/>
              </a:ext>
            </a:extLst>
          </p:cNvPr>
          <p:cNvGrpSpPr/>
          <p:nvPr/>
        </p:nvGrpSpPr>
        <p:grpSpPr>
          <a:xfrm>
            <a:off x="9249692" y="3988620"/>
            <a:ext cx="2915884" cy="663591"/>
            <a:chOff x="1490181" y="5508860"/>
            <a:chExt cx="2915884" cy="663591"/>
          </a:xfrm>
        </p:grpSpPr>
        <p:cxnSp>
          <p:nvCxnSpPr>
            <p:cNvPr id="15" name="Straight Connector 14">
              <a:extLst>
                <a:ext uri="{FF2B5EF4-FFF2-40B4-BE49-F238E27FC236}">
                  <a16:creationId xmlns:a16="http://schemas.microsoft.com/office/drawing/2014/main" id="{0C3E40D7-397D-492C-9E45-2160938F77ED}"/>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2749CD6-2E32-4AFE-B382-818DBFEB32C8}"/>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66C3BF2-9722-490A-9425-8FF06740E206}"/>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6E9AE20-2476-4E94-8437-0638AE4E3914}"/>
                </a:ext>
              </a:extLst>
            </p:cNvPr>
            <p:cNvSpPr txBox="1"/>
            <p:nvPr/>
          </p:nvSpPr>
          <p:spPr>
            <a:xfrm>
              <a:off x="1869090" y="5508860"/>
              <a:ext cx="2536975" cy="276999"/>
            </a:xfrm>
            <a:prstGeom prst="rect">
              <a:avLst/>
            </a:prstGeom>
            <a:noFill/>
          </p:spPr>
          <p:txBody>
            <a:bodyPr wrap="square" rtlCol="0">
              <a:spAutoFit/>
            </a:bodyPr>
            <a:lstStyle/>
            <a:p>
              <a:r>
                <a:rPr lang="en-US" sz="1200" b="1" dirty="0">
                  <a:solidFill>
                    <a:schemeClr val="bg1"/>
                  </a:solidFill>
                  <a:latin typeface="Lato" panose="020F0502020204030203" pitchFamily="34" charset="0"/>
                </a:rPr>
                <a:t>Initial GW2 </a:t>
              </a:r>
              <a:r>
                <a:rPr lang="en-US" sz="1200" b="1" dirty="0" err="1">
                  <a:solidFill>
                    <a:schemeClr val="bg1"/>
                  </a:solidFill>
                  <a:latin typeface="Lato" panose="020F0502020204030203" pitchFamily="34" charset="0"/>
                </a:rPr>
                <a:t>Disch</a:t>
              </a:r>
              <a:r>
                <a:rPr lang="en-US" sz="1200" b="1" dirty="0">
                  <a:solidFill>
                    <a:schemeClr val="bg1"/>
                  </a:solidFill>
                  <a:latin typeface="Lato" panose="020F0502020204030203" pitchFamily="34" charset="0"/>
                </a:rPr>
                <a:t>. = 1 CFS/MI2</a:t>
              </a:r>
            </a:p>
          </p:txBody>
        </p:sp>
        <p:sp>
          <p:nvSpPr>
            <p:cNvPr id="19" name="TextBox 18">
              <a:extLst>
                <a:ext uri="{FF2B5EF4-FFF2-40B4-BE49-F238E27FC236}">
                  <a16:creationId xmlns:a16="http://schemas.microsoft.com/office/drawing/2014/main" id="{426BC4C7-1CC9-492F-A286-20BD9CC107F4}"/>
                </a:ext>
              </a:extLst>
            </p:cNvPr>
            <p:cNvSpPr txBox="1"/>
            <p:nvPr/>
          </p:nvSpPr>
          <p:spPr>
            <a:xfrm>
              <a:off x="1863516" y="5703057"/>
              <a:ext cx="2536975" cy="276999"/>
            </a:xfrm>
            <a:prstGeom prst="rect">
              <a:avLst/>
            </a:prstGeom>
            <a:noFill/>
          </p:spPr>
          <p:txBody>
            <a:bodyPr wrap="square" rtlCol="0">
              <a:spAutoFit/>
            </a:bodyPr>
            <a:lstStyle/>
            <a:p>
              <a:r>
                <a:rPr lang="en-US" sz="1200" b="1" dirty="0">
                  <a:solidFill>
                    <a:schemeClr val="bg1"/>
                  </a:solidFill>
                  <a:latin typeface="Lato" panose="020F0502020204030203" pitchFamily="34" charset="0"/>
                </a:rPr>
                <a:t>Initial GW2 </a:t>
              </a:r>
              <a:r>
                <a:rPr lang="en-US" sz="1200" b="1" dirty="0" err="1">
                  <a:solidFill>
                    <a:schemeClr val="bg1"/>
                  </a:solidFill>
                  <a:latin typeface="Lato" panose="020F0502020204030203" pitchFamily="34" charset="0"/>
                </a:rPr>
                <a:t>Disch</a:t>
              </a:r>
              <a:r>
                <a:rPr lang="en-US" sz="1200" b="1" dirty="0">
                  <a:solidFill>
                    <a:schemeClr val="bg1"/>
                  </a:solidFill>
                  <a:latin typeface="Lato" panose="020F0502020204030203" pitchFamily="34" charset="0"/>
                </a:rPr>
                <a:t>. = 5 CFS/MI2</a:t>
              </a:r>
            </a:p>
          </p:txBody>
        </p:sp>
        <p:sp>
          <p:nvSpPr>
            <p:cNvPr id="20" name="TextBox 19">
              <a:extLst>
                <a:ext uri="{FF2B5EF4-FFF2-40B4-BE49-F238E27FC236}">
                  <a16:creationId xmlns:a16="http://schemas.microsoft.com/office/drawing/2014/main" id="{836C60E0-A226-493E-874D-18810FB9FE41}"/>
                </a:ext>
              </a:extLst>
            </p:cNvPr>
            <p:cNvSpPr txBox="1"/>
            <p:nvPr/>
          </p:nvSpPr>
          <p:spPr>
            <a:xfrm>
              <a:off x="1869089" y="5895452"/>
              <a:ext cx="2536975" cy="276999"/>
            </a:xfrm>
            <a:prstGeom prst="rect">
              <a:avLst/>
            </a:prstGeom>
            <a:noFill/>
          </p:spPr>
          <p:txBody>
            <a:bodyPr wrap="square" rtlCol="0">
              <a:spAutoFit/>
            </a:bodyPr>
            <a:lstStyle/>
            <a:p>
              <a:r>
                <a:rPr lang="en-US" sz="1200" b="1" dirty="0">
                  <a:solidFill>
                    <a:schemeClr val="bg1"/>
                  </a:solidFill>
                  <a:latin typeface="Lato" panose="020F0502020204030203" pitchFamily="34" charset="0"/>
                </a:rPr>
                <a:t>Initial GW2 </a:t>
              </a:r>
              <a:r>
                <a:rPr lang="en-US" sz="1200" b="1" dirty="0" err="1">
                  <a:solidFill>
                    <a:schemeClr val="bg1"/>
                  </a:solidFill>
                  <a:latin typeface="Lato" panose="020F0502020204030203" pitchFamily="34" charset="0"/>
                </a:rPr>
                <a:t>Disch</a:t>
              </a:r>
              <a:r>
                <a:rPr lang="en-US" sz="1200" b="1" dirty="0">
                  <a:solidFill>
                    <a:schemeClr val="bg1"/>
                  </a:solidFill>
                  <a:latin typeface="Lato" panose="020F0502020204030203" pitchFamily="34" charset="0"/>
                </a:rPr>
                <a:t>. = 10 CFS/MI2</a:t>
              </a:r>
            </a:p>
          </p:txBody>
        </p:sp>
      </p:grpSp>
      <p:pic>
        <p:nvPicPr>
          <p:cNvPr id="6" name="Picture 5">
            <a:extLst>
              <a:ext uri="{FF2B5EF4-FFF2-40B4-BE49-F238E27FC236}">
                <a16:creationId xmlns:a16="http://schemas.microsoft.com/office/drawing/2014/main" id="{B7DB58C9-D3D6-D0FB-DD61-D5FDF25DE6B8}"/>
              </a:ext>
            </a:extLst>
          </p:cNvPr>
          <p:cNvPicPr>
            <a:picLocks noChangeAspect="1"/>
          </p:cNvPicPr>
          <p:nvPr/>
        </p:nvPicPr>
        <p:blipFill>
          <a:blip r:embed="rId4"/>
          <a:stretch>
            <a:fillRect/>
          </a:stretch>
        </p:blipFill>
        <p:spPr>
          <a:xfrm>
            <a:off x="7241627" y="965408"/>
            <a:ext cx="4587419" cy="2647506"/>
          </a:xfrm>
          <a:prstGeom prst="rect">
            <a:avLst/>
          </a:prstGeom>
          <a:ln>
            <a:solidFill>
              <a:schemeClr val="tx1"/>
            </a:solidFill>
          </a:ln>
        </p:spPr>
      </p:pic>
      <p:sp>
        <p:nvSpPr>
          <p:cNvPr id="9" name="Title 2">
            <a:extLst>
              <a:ext uri="{FF2B5EF4-FFF2-40B4-BE49-F238E27FC236}">
                <a16:creationId xmlns:a16="http://schemas.microsoft.com/office/drawing/2014/main" id="{D35F8EEB-CA83-AA72-597B-955D773CCDC4}"/>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Tree>
    <p:extLst>
      <p:ext uri="{BB962C8B-B14F-4D97-AF65-F5344CB8AC3E}">
        <p14:creationId xmlns:p14="http://schemas.microsoft.com/office/powerpoint/2010/main" val="1501564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0" y="5057775"/>
            <a:ext cx="11482388" cy="1524000"/>
          </a:xfrm>
          <a:noFill/>
        </p:spPr>
        <p:txBody>
          <a:bodyPr>
            <a:no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The linear reservoir baseflow method can be used for a continuous simulation. </a:t>
            </a:r>
          </a:p>
          <a:p>
            <a:pPr marL="342900" indent="-342900">
              <a:buFont typeface="Arial" panose="020B0604020202020204" pitchFamily="34" charset="0"/>
              <a:buChar char="•"/>
            </a:pPr>
            <a:r>
              <a:rPr lang="en-US" b="1" dirty="0">
                <a:solidFill>
                  <a:schemeClr val="tx1"/>
                </a:solidFill>
                <a:latin typeface="Lato" panose="020F0502020204030203" pitchFamily="34" charset="0"/>
              </a:rPr>
              <a:t>The linear reservoir method can simulate both interflow and groundwater flow.</a:t>
            </a:r>
          </a:p>
        </p:txBody>
      </p:sp>
      <p:pic>
        <p:nvPicPr>
          <p:cNvPr id="4" name="Picture 3">
            <a:extLst>
              <a:ext uri="{FF2B5EF4-FFF2-40B4-BE49-F238E27FC236}">
                <a16:creationId xmlns:a16="http://schemas.microsoft.com/office/drawing/2014/main" id="{11AD925E-9F2A-4A36-94EF-9F243C02489B}"/>
              </a:ext>
            </a:extLst>
          </p:cNvPr>
          <p:cNvPicPr>
            <a:picLocks noChangeAspect="1"/>
          </p:cNvPicPr>
          <p:nvPr/>
        </p:nvPicPr>
        <p:blipFill>
          <a:blip r:embed="rId3"/>
          <a:stretch>
            <a:fillRect/>
          </a:stretch>
        </p:blipFill>
        <p:spPr>
          <a:xfrm>
            <a:off x="1603711" y="832788"/>
            <a:ext cx="8984577" cy="4205743"/>
          </a:xfrm>
          <a:prstGeom prst="rect">
            <a:avLst/>
          </a:prstGeom>
          <a:noFill/>
          <a:ln>
            <a:solidFill>
              <a:schemeClr val="tx1"/>
            </a:solidFill>
          </a:ln>
        </p:spPr>
      </p:pic>
      <p:grpSp>
        <p:nvGrpSpPr>
          <p:cNvPr id="15" name="Group 14">
            <a:extLst>
              <a:ext uri="{FF2B5EF4-FFF2-40B4-BE49-F238E27FC236}">
                <a16:creationId xmlns:a16="http://schemas.microsoft.com/office/drawing/2014/main" id="{0AF46501-21CE-40C1-A96C-2F585A079F8B}"/>
              </a:ext>
            </a:extLst>
          </p:cNvPr>
          <p:cNvGrpSpPr/>
          <p:nvPr/>
        </p:nvGrpSpPr>
        <p:grpSpPr>
          <a:xfrm>
            <a:off x="6205732" y="3097204"/>
            <a:ext cx="2915884" cy="663591"/>
            <a:chOff x="7385288" y="3887871"/>
            <a:chExt cx="2915884" cy="663591"/>
          </a:xfrm>
        </p:grpSpPr>
        <p:cxnSp>
          <p:nvCxnSpPr>
            <p:cNvPr id="16" name="Straight Connector 15">
              <a:extLst>
                <a:ext uri="{FF2B5EF4-FFF2-40B4-BE49-F238E27FC236}">
                  <a16:creationId xmlns:a16="http://schemas.microsoft.com/office/drawing/2014/main" id="{27FAD4AE-6CFD-43AC-8142-462B0B156645}"/>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29B25FB-7AF6-4184-BC20-C3D83C89F31A}"/>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636B0ED-A7E8-4834-A139-B4EF5AD207B0}"/>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970AB6B-6089-4149-AB34-F945F671C4A6}"/>
                </a:ext>
              </a:extLst>
            </p:cNvPr>
            <p:cNvSpPr txBox="1"/>
            <p:nvPr/>
          </p:nvSpPr>
          <p:spPr>
            <a:xfrm>
              <a:off x="7764197" y="3887871"/>
              <a:ext cx="2536975" cy="276999"/>
            </a:xfrm>
            <a:prstGeom prst="rect">
              <a:avLst/>
            </a:prstGeom>
            <a:noFill/>
            <a:ln>
              <a:noFill/>
            </a:ln>
          </p:spPr>
          <p:txBody>
            <a:bodyPr wrap="square" rtlCol="0">
              <a:spAutoFit/>
            </a:bodyPr>
            <a:lstStyle/>
            <a:p>
              <a:r>
                <a:rPr lang="en-US" sz="1200" b="1" dirty="0">
                  <a:solidFill>
                    <a:schemeClr val="bg1"/>
                  </a:solidFill>
                  <a:latin typeface="Lato" panose="020F0502020204030203" pitchFamily="34" charset="0"/>
                </a:rPr>
                <a:t>Computed Total Flow</a:t>
              </a:r>
            </a:p>
          </p:txBody>
        </p:sp>
        <p:sp>
          <p:nvSpPr>
            <p:cNvPr id="20" name="TextBox 19">
              <a:extLst>
                <a:ext uri="{FF2B5EF4-FFF2-40B4-BE49-F238E27FC236}">
                  <a16:creationId xmlns:a16="http://schemas.microsoft.com/office/drawing/2014/main" id="{076BE063-DD36-4C39-9EE3-3DBCC72DB3DA}"/>
                </a:ext>
              </a:extLst>
            </p:cNvPr>
            <p:cNvSpPr txBox="1"/>
            <p:nvPr/>
          </p:nvSpPr>
          <p:spPr>
            <a:xfrm>
              <a:off x="7758623" y="4082068"/>
              <a:ext cx="2536975" cy="276999"/>
            </a:xfrm>
            <a:prstGeom prst="rect">
              <a:avLst/>
            </a:prstGeom>
            <a:noFill/>
            <a:ln>
              <a:noFill/>
            </a:ln>
          </p:spPr>
          <p:txBody>
            <a:bodyPr wrap="square" rtlCol="0">
              <a:spAutoFit/>
            </a:bodyPr>
            <a:lstStyle/>
            <a:p>
              <a:r>
                <a:rPr lang="en-US" sz="1200" b="1" dirty="0">
                  <a:solidFill>
                    <a:schemeClr val="bg1"/>
                  </a:solidFill>
                  <a:latin typeface="Lato" panose="020F0502020204030203" pitchFamily="34" charset="0"/>
                </a:rPr>
                <a:t>Computed Baseflow </a:t>
              </a:r>
            </a:p>
          </p:txBody>
        </p:sp>
        <p:sp>
          <p:nvSpPr>
            <p:cNvPr id="21" name="TextBox 20">
              <a:extLst>
                <a:ext uri="{FF2B5EF4-FFF2-40B4-BE49-F238E27FC236}">
                  <a16:creationId xmlns:a16="http://schemas.microsoft.com/office/drawing/2014/main" id="{45689A40-7216-4825-9A36-AEE567D9A7AD}"/>
                </a:ext>
              </a:extLst>
            </p:cNvPr>
            <p:cNvSpPr txBox="1"/>
            <p:nvPr/>
          </p:nvSpPr>
          <p:spPr>
            <a:xfrm>
              <a:off x="7764196" y="4274463"/>
              <a:ext cx="2536975" cy="276999"/>
            </a:xfrm>
            <a:prstGeom prst="rect">
              <a:avLst/>
            </a:prstGeom>
            <a:noFill/>
            <a:ln>
              <a:noFill/>
            </a:ln>
          </p:spPr>
          <p:txBody>
            <a:bodyPr wrap="square" rtlCol="0">
              <a:spAutoFit/>
            </a:bodyPr>
            <a:lstStyle/>
            <a:p>
              <a:r>
                <a:rPr lang="en-US" sz="1200" b="1" dirty="0">
                  <a:solidFill>
                    <a:schemeClr val="bg1"/>
                  </a:solidFill>
                  <a:latin typeface="Lato" panose="020F0502020204030203" pitchFamily="34" charset="0"/>
                </a:rPr>
                <a:t>Observed Flow</a:t>
              </a:r>
            </a:p>
          </p:txBody>
        </p:sp>
        <p:sp>
          <p:nvSpPr>
            <p:cNvPr id="22" name="Oval 21">
              <a:extLst>
                <a:ext uri="{FF2B5EF4-FFF2-40B4-BE49-F238E27FC236}">
                  <a16:creationId xmlns:a16="http://schemas.microsoft.com/office/drawing/2014/main" id="{17D36060-F259-4652-A1B8-A5C0A1A09312}"/>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69B7C46-74AC-4581-A3F6-10AFC5B2E5C9}"/>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01EA70B0-3FD5-4BBC-9AA2-3DD73599E49E}"/>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7" name="Title 2">
            <a:extLst>
              <a:ext uri="{FF2B5EF4-FFF2-40B4-BE49-F238E27FC236}">
                <a16:creationId xmlns:a16="http://schemas.microsoft.com/office/drawing/2014/main" id="{E97D56D9-9558-6FA3-A8A1-38EEF0281995}"/>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Linear Reservoir Baseflow</a:t>
            </a:r>
          </a:p>
        </p:txBody>
      </p:sp>
    </p:spTree>
    <p:extLst>
      <p:ext uri="{BB962C8B-B14F-4D97-AF65-F5344CB8AC3E}">
        <p14:creationId xmlns:p14="http://schemas.microsoft.com/office/powerpoint/2010/main" val="2729467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073152" y="0"/>
            <a:ext cx="10515600" cy="1325563"/>
          </a:xfrm>
        </p:spPr>
        <p:txBody>
          <a:bodyPr>
            <a:normAutofit/>
          </a:bodyPr>
          <a:lstStyle/>
          <a:p>
            <a:pPr algn="ctr"/>
            <a:r>
              <a:rPr lang="en-US" sz="4800" b="1" dirty="0">
                <a:latin typeface="Lato" panose="020F0502020204030203" pitchFamily="34" charset="0"/>
              </a:rPr>
              <a:t>Baseflow in HEC-HMS</a:t>
            </a:r>
          </a:p>
        </p:txBody>
      </p:sp>
      <p:sp>
        <p:nvSpPr>
          <p:cNvPr id="2" name="Content Placeholder 1"/>
          <p:cNvSpPr>
            <a:spLocks noGrp="1"/>
          </p:cNvSpPr>
          <p:nvPr>
            <p:ph sz="quarter" idx="4294967295"/>
          </p:nvPr>
        </p:nvSpPr>
        <p:spPr>
          <a:xfrm>
            <a:off x="0" y="1068388"/>
            <a:ext cx="5861050" cy="5600700"/>
          </a:xfrm>
          <a:noFill/>
        </p:spPr>
        <p:txBody>
          <a:bodyPr>
            <a:noAutofit/>
          </a:bodyPr>
          <a:lstStyle/>
          <a:p>
            <a:pPr marL="342900" indent="-342900">
              <a:buFont typeface="Arial" panose="020B0604020202020204" pitchFamily="34" charset="0"/>
              <a:buChar char="•"/>
            </a:pPr>
            <a:r>
              <a:rPr lang="en-US" sz="2400" b="1" dirty="0">
                <a:solidFill>
                  <a:schemeClr val="tx1"/>
                </a:solidFill>
                <a:latin typeface="Lato" panose="020F0502020204030203" pitchFamily="34" charset="0"/>
              </a:rPr>
              <a:t>Direct runoff </a:t>
            </a:r>
            <a:r>
              <a:rPr lang="en-US" sz="2400" b="1" dirty="0">
                <a:latin typeface="Lato" panose="020F0502020204030203" pitchFamily="34" charset="0"/>
                <a:sym typeface="Wingdings" panose="05000000000000000000" pitchFamily="2" charset="2"/>
              </a:rPr>
              <a:t></a:t>
            </a:r>
            <a:r>
              <a:rPr lang="en-US" sz="2400" b="1" dirty="0">
                <a:solidFill>
                  <a:schemeClr val="tx1"/>
                </a:solidFill>
                <a:latin typeface="Lato" panose="020F0502020204030203" pitchFamily="34" charset="0"/>
              </a:rPr>
              <a:t> flood magnitude (typically)</a:t>
            </a:r>
          </a:p>
          <a:p>
            <a:pPr marL="342900" indent="-342900">
              <a:buFont typeface="Arial" panose="020B0604020202020204" pitchFamily="34" charset="0"/>
              <a:buChar char="•"/>
            </a:pPr>
            <a:r>
              <a:rPr lang="en-US" sz="2400" b="1" dirty="0">
                <a:solidFill>
                  <a:schemeClr val="tx1"/>
                </a:solidFill>
                <a:latin typeface="Lato" panose="020F0502020204030203" pitchFamily="34" charset="0"/>
              </a:rPr>
              <a:t>Baseflow </a:t>
            </a:r>
            <a:r>
              <a:rPr lang="en-US" sz="2400" b="1" dirty="0">
                <a:solidFill>
                  <a:schemeClr val="tx1"/>
                </a:solidFill>
                <a:latin typeface="Lato" panose="020F0502020204030203" pitchFamily="34" charset="0"/>
                <a:sym typeface="Wingdings" panose="05000000000000000000" pitchFamily="2" charset="2"/>
              </a:rPr>
              <a:t> runoff volume and duration</a:t>
            </a:r>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r>
              <a:rPr lang="en-US" sz="2400" b="1" dirty="0">
                <a:solidFill>
                  <a:schemeClr val="tx1"/>
                </a:solidFill>
                <a:latin typeface="Lato" panose="020F0502020204030203" pitchFamily="34" charset="0"/>
              </a:rPr>
              <a:t>Baseflow is comprised of runoff that infiltrates into the ground, flows down gradient, and then flows back onto the land surface in small channels, streams, and rivers. </a:t>
            </a:r>
          </a:p>
          <a:p>
            <a:pPr marL="342900" indent="-342900">
              <a:buFont typeface="Arial" panose="020B0604020202020204" pitchFamily="34" charset="0"/>
              <a:buChar char="•"/>
            </a:pPr>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r>
              <a:rPr lang="en-US" sz="2400" b="1" u="sng" dirty="0">
                <a:solidFill>
                  <a:schemeClr val="tx1"/>
                </a:solidFill>
                <a:latin typeface="Lato" panose="020F0502020204030203" pitchFamily="34" charset="0"/>
              </a:rPr>
              <a:t>Baseflow in HEC-HMS includes interflow and baseflow </a:t>
            </a:r>
            <a:r>
              <a:rPr lang="en-US" sz="2400" b="1" dirty="0">
                <a:solidFill>
                  <a:schemeClr val="tx1"/>
                </a:solidFill>
                <a:latin typeface="Lato" panose="020F0502020204030203" pitchFamily="34" charset="0"/>
              </a:rPr>
              <a:t>(or saturated groundwater flow). </a:t>
            </a:r>
          </a:p>
        </p:txBody>
      </p:sp>
      <p:pic>
        <p:nvPicPr>
          <p:cNvPr id="4" name="Picture 3">
            <a:extLst>
              <a:ext uri="{FF2B5EF4-FFF2-40B4-BE49-F238E27FC236}">
                <a16:creationId xmlns:a16="http://schemas.microsoft.com/office/drawing/2014/main" id="{ED6FF69B-2150-4032-8497-FC62723A4AEC}"/>
              </a:ext>
            </a:extLst>
          </p:cNvPr>
          <p:cNvPicPr>
            <a:picLocks noChangeAspect="1"/>
          </p:cNvPicPr>
          <p:nvPr/>
        </p:nvPicPr>
        <p:blipFill>
          <a:blip r:embed="rId3"/>
          <a:stretch>
            <a:fillRect/>
          </a:stretch>
        </p:blipFill>
        <p:spPr>
          <a:xfrm>
            <a:off x="6053653" y="1648326"/>
            <a:ext cx="5970140" cy="3826042"/>
          </a:xfrm>
          <a:prstGeom prst="rect">
            <a:avLst/>
          </a:prstGeom>
        </p:spPr>
      </p:pic>
      <p:grpSp>
        <p:nvGrpSpPr>
          <p:cNvPr id="17" name="Group 16">
            <a:extLst>
              <a:ext uri="{FF2B5EF4-FFF2-40B4-BE49-F238E27FC236}">
                <a16:creationId xmlns:a16="http://schemas.microsoft.com/office/drawing/2014/main" id="{6BC3F969-B748-A8BC-4656-27F5CB532D80}"/>
              </a:ext>
            </a:extLst>
          </p:cNvPr>
          <p:cNvGrpSpPr/>
          <p:nvPr/>
        </p:nvGrpSpPr>
        <p:grpSpPr>
          <a:xfrm>
            <a:off x="6728460" y="3459480"/>
            <a:ext cx="5059680" cy="1775460"/>
            <a:chOff x="6728460" y="3459480"/>
            <a:chExt cx="5059680" cy="1775460"/>
          </a:xfrm>
        </p:grpSpPr>
        <p:cxnSp>
          <p:nvCxnSpPr>
            <p:cNvPr id="12" name="Straight Connector 11">
              <a:extLst>
                <a:ext uri="{FF2B5EF4-FFF2-40B4-BE49-F238E27FC236}">
                  <a16:creationId xmlns:a16="http://schemas.microsoft.com/office/drawing/2014/main" id="{4AF3B499-3896-BA07-0C64-2C0AA5B9BDA5}"/>
                </a:ext>
              </a:extLst>
            </p:cNvPr>
            <p:cNvCxnSpPr>
              <a:cxnSpLocks/>
            </p:cNvCxnSpPr>
            <p:nvPr/>
          </p:nvCxnSpPr>
          <p:spPr>
            <a:xfrm>
              <a:off x="11788140" y="5015680"/>
              <a:ext cx="0" cy="219260"/>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13B0C895-75EA-8054-899F-C6BE81D66BF5}"/>
                </a:ext>
              </a:extLst>
            </p:cNvPr>
            <p:cNvGrpSpPr/>
            <p:nvPr/>
          </p:nvGrpSpPr>
          <p:grpSpPr>
            <a:xfrm>
              <a:off x="6728460" y="3459480"/>
              <a:ext cx="5059680" cy="1775460"/>
              <a:chOff x="6728460" y="3459480"/>
              <a:chExt cx="5059680" cy="1775460"/>
            </a:xfrm>
          </p:grpSpPr>
          <p:sp>
            <p:nvSpPr>
              <p:cNvPr id="6" name="Freeform: Shape 5">
                <a:extLst>
                  <a:ext uri="{FF2B5EF4-FFF2-40B4-BE49-F238E27FC236}">
                    <a16:creationId xmlns:a16="http://schemas.microsoft.com/office/drawing/2014/main" id="{95B2361C-69CB-2535-6A2B-88AD250A47BC}"/>
                  </a:ext>
                </a:extLst>
              </p:cNvPr>
              <p:cNvSpPr/>
              <p:nvPr/>
            </p:nvSpPr>
            <p:spPr>
              <a:xfrm>
                <a:off x="6736080" y="3459480"/>
                <a:ext cx="1356360" cy="1562100"/>
              </a:xfrm>
              <a:custGeom>
                <a:avLst/>
                <a:gdLst>
                  <a:gd name="connsiteX0" fmla="*/ 1356360 w 1356360"/>
                  <a:gd name="connsiteY0" fmla="*/ 0 h 1562100"/>
                  <a:gd name="connsiteX1" fmla="*/ 1181100 w 1356360"/>
                  <a:gd name="connsiteY1" fmla="*/ 106680 h 1562100"/>
                  <a:gd name="connsiteX2" fmla="*/ 1120140 w 1356360"/>
                  <a:gd name="connsiteY2" fmla="*/ 342900 h 1562100"/>
                  <a:gd name="connsiteX3" fmla="*/ 1036320 w 1356360"/>
                  <a:gd name="connsiteY3" fmla="*/ 624840 h 1562100"/>
                  <a:gd name="connsiteX4" fmla="*/ 944880 w 1356360"/>
                  <a:gd name="connsiteY4" fmla="*/ 929640 h 1562100"/>
                  <a:gd name="connsiteX5" fmla="*/ 822960 w 1356360"/>
                  <a:gd name="connsiteY5" fmla="*/ 1188720 h 1562100"/>
                  <a:gd name="connsiteX6" fmla="*/ 548640 w 1356360"/>
                  <a:gd name="connsiteY6" fmla="*/ 1440180 h 1562100"/>
                  <a:gd name="connsiteX7" fmla="*/ 373380 w 1356360"/>
                  <a:gd name="connsiteY7" fmla="*/ 1501140 h 1562100"/>
                  <a:gd name="connsiteX8" fmla="*/ 160020 w 1356360"/>
                  <a:gd name="connsiteY8" fmla="*/ 1531620 h 1562100"/>
                  <a:gd name="connsiteX9" fmla="*/ 0 w 1356360"/>
                  <a:gd name="connsiteY9" fmla="*/ 1562100 h 1562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56360" h="1562100">
                    <a:moveTo>
                      <a:pt x="1356360" y="0"/>
                    </a:moveTo>
                    <a:cubicBezTo>
                      <a:pt x="1288415" y="24765"/>
                      <a:pt x="1220470" y="49530"/>
                      <a:pt x="1181100" y="106680"/>
                    </a:cubicBezTo>
                    <a:cubicBezTo>
                      <a:pt x="1141730" y="163830"/>
                      <a:pt x="1144270" y="256540"/>
                      <a:pt x="1120140" y="342900"/>
                    </a:cubicBezTo>
                    <a:cubicBezTo>
                      <a:pt x="1096010" y="429260"/>
                      <a:pt x="1065530" y="527050"/>
                      <a:pt x="1036320" y="624840"/>
                    </a:cubicBezTo>
                    <a:cubicBezTo>
                      <a:pt x="1007110" y="722630"/>
                      <a:pt x="980440" y="835660"/>
                      <a:pt x="944880" y="929640"/>
                    </a:cubicBezTo>
                    <a:cubicBezTo>
                      <a:pt x="909320" y="1023620"/>
                      <a:pt x="889000" y="1103630"/>
                      <a:pt x="822960" y="1188720"/>
                    </a:cubicBezTo>
                    <a:cubicBezTo>
                      <a:pt x="756920" y="1273810"/>
                      <a:pt x="623570" y="1388110"/>
                      <a:pt x="548640" y="1440180"/>
                    </a:cubicBezTo>
                    <a:cubicBezTo>
                      <a:pt x="473710" y="1492250"/>
                      <a:pt x="438150" y="1485900"/>
                      <a:pt x="373380" y="1501140"/>
                    </a:cubicBezTo>
                    <a:cubicBezTo>
                      <a:pt x="308610" y="1516380"/>
                      <a:pt x="222250" y="1521460"/>
                      <a:pt x="160020" y="1531620"/>
                    </a:cubicBezTo>
                    <a:cubicBezTo>
                      <a:pt x="97790" y="1541780"/>
                      <a:pt x="48895" y="1551940"/>
                      <a:pt x="0" y="1562100"/>
                    </a:cubicBezTo>
                  </a:path>
                </a:pathLst>
              </a:custGeom>
              <a:noFill/>
              <a:ln w="28575">
                <a:solidFill>
                  <a:srgbClr val="C0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842CA032-15D7-BEEB-85B0-7BCDC41C506D}"/>
                  </a:ext>
                </a:extLst>
              </p:cNvPr>
              <p:cNvSpPr/>
              <p:nvPr/>
            </p:nvSpPr>
            <p:spPr>
              <a:xfrm>
                <a:off x="8122920" y="3467100"/>
                <a:ext cx="3665220" cy="1548580"/>
              </a:xfrm>
              <a:custGeom>
                <a:avLst/>
                <a:gdLst>
                  <a:gd name="connsiteX0" fmla="*/ 0 w 3665220"/>
                  <a:gd name="connsiteY0" fmla="*/ 0 h 1548580"/>
                  <a:gd name="connsiteX1" fmla="*/ 99060 w 3665220"/>
                  <a:gd name="connsiteY1" fmla="*/ 274320 h 1548580"/>
                  <a:gd name="connsiteX2" fmla="*/ 213360 w 3665220"/>
                  <a:gd name="connsiteY2" fmla="*/ 419100 h 1548580"/>
                  <a:gd name="connsiteX3" fmla="*/ 350520 w 3665220"/>
                  <a:gd name="connsiteY3" fmla="*/ 563880 h 1548580"/>
                  <a:gd name="connsiteX4" fmla="*/ 579120 w 3665220"/>
                  <a:gd name="connsiteY4" fmla="*/ 762000 h 1548580"/>
                  <a:gd name="connsiteX5" fmla="*/ 822960 w 3665220"/>
                  <a:gd name="connsiteY5" fmla="*/ 914400 h 1548580"/>
                  <a:gd name="connsiteX6" fmla="*/ 1165860 w 3665220"/>
                  <a:gd name="connsiteY6" fmla="*/ 1127760 h 1548580"/>
                  <a:gd name="connsiteX7" fmla="*/ 1508760 w 3665220"/>
                  <a:gd name="connsiteY7" fmla="*/ 1234440 h 1548580"/>
                  <a:gd name="connsiteX8" fmla="*/ 2110740 w 3665220"/>
                  <a:gd name="connsiteY8" fmla="*/ 1386840 h 1548580"/>
                  <a:gd name="connsiteX9" fmla="*/ 2705100 w 3665220"/>
                  <a:gd name="connsiteY9" fmla="*/ 1470660 h 1548580"/>
                  <a:gd name="connsiteX10" fmla="*/ 3436620 w 3665220"/>
                  <a:gd name="connsiteY10" fmla="*/ 1546860 h 1548580"/>
                  <a:gd name="connsiteX11" fmla="*/ 3665220 w 3665220"/>
                  <a:gd name="connsiteY11" fmla="*/ 1516380 h 1548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665220" h="1548580">
                    <a:moveTo>
                      <a:pt x="0" y="0"/>
                    </a:moveTo>
                    <a:cubicBezTo>
                      <a:pt x="31750" y="102235"/>
                      <a:pt x="63500" y="204470"/>
                      <a:pt x="99060" y="274320"/>
                    </a:cubicBezTo>
                    <a:cubicBezTo>
                      <a:pt x="134620" y="344170"/>
                      <a:pt x="171450" y="370840"/>
                      <a:pt x="213360" y="419100"/>
                    </a:cubicBezTo>
                    <a:cubicBezTo>
                      <a:pt x="255270" y="467360"/>
                      <a:pt x="289560" y="506730"/>
                      <a:pt x="350520" y="563880"/>
                    </a:cubicBezTo>
                    <a:cubicBezTo>
                      <a:pt x="411480" y="621030"/>
                      <a:pt x="500380" y="703580"/>
                      <a:pt x="579120" y="762000"/>
                    </a:cubicBezTo>
                    <a:cubicBezTo>
                      <a:pt x="657860" y="820420"/>
                      <a:pt x="822960" y="914400"/>
                      <a:pt x="822960" y="914400"/>
                    </a:cubicBezTo>
                    <a:cubicBezTo>
                      <a:pt x="920750" y="975360"/>
                      <a:pt x="1051560" y="1074420"/>
                      <a:pt x="1165860" y="1127760"/>
                    </a:cubicBezTo>
                    <a:cubicBezTo>
                      <a:pt x="1280160" y="1181100"/>
                      <a:pt x="1351280" y="1191260"/>
                      <a:pt x="1508760" y="1234440"/>
                    </a:cubicBezTo>
                    <a:cubicBezTo>
                      <a:pt x="1666240" y="1277620"/>
                      <a:pt x="1911350" y="1347470"/>
                      <a:pt x="2110740" y="1386840"/>
                    </a:cubicBezTo>
                    <a:cubicBezTo>
                      <a:pt x="2310130" y="1426210"/>
                      <a:pt x="2484120" y="1443990"/>
                      <a:pt x="2705100" y="1470660"/>
                    </a:cubicBezTo>
                    <a:cubicBezTo>
                      <a:pt x="2926080" y="1497330"/>
                      <a:pt x="3276600" y="1539240"/>
                      <a:pt x="3436620" y="1546860"/>
                    </a:cubicBezTo>
                    <a:cubicBezTo>
                      <a:pt x="3596640" y="1554480"/>
                      <a:pt x="3630930" y="1535430"/>
                      <a:pt x="3665220" y="1516380"/>
                    </a:cubicBezTo>
                  </a:path>
                </a:pathLst>
              </a:custGeom>
              <a:noFill/>
              <a:ln w="28575">
                <a:solidFill>
                  <a:srgbClr val="C0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C6601F4A-84CB-48A3-781B-66D46A9EAA6B}"/>
                  </a:ext>
                </a:extLst>
              </p:cNvPr>
              <p:cNvCxnSpPr>
                <a:cxnSpLocks/>
              </p:cNvCxnSpPr>
              <p:nvPr/>
            </p:nvCxnSpPr>
            <p:spPr>
              <a:xfrm>
                <a:off x="6728460" y="5015680"/>
                <a:ext cx="0" cy="219260"/>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DBABFAA-D494-0917-02B0-2D9DEEBE3FD9}"/>
                  </a:ext>
                </a:extLst>
              </p:cNvPr>
              <p:cNvCxnSpPr>
                <a:cxnSpLocks/>
              </p:cNvCxnSpPr>
              <p:nvPr/>
            </p:nvCxnSpPr>
            <p:spPr>
              <a:xfrm>
                <a:off x="6728460" y="5234940"/>
                <a:ext cx="5059680" cy="0"/>
              </a:xfrm>
              <a:prstGeom prst="line">
                <a:avLst/>
              </a:prstGeom>
              <a:ln w="28575">
                <a:solidFill>
                  <a:srgbClr val="C00000"/>
                </a:solidFill>
                <a:prstDash val="sysDash"/>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3649899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04778"/>
            <a:ext cx="12192000" cy="1671543"/>
          </a:xfrm>
        </p:spPr>
        <p:txBody>
          <a:bodyPr/>
          <a:lstStyle/>
          <a:p>
            <a:pPr algn="ctr"/>
            <a:r>
              <a:rPr lang="en-US" sz="6000" b="1" dirty="0">
                <a:latin typeface="Lato" panose="020F0502020204030203" pitchFamily="34" charset="0"/>
              </a:rPr>
              <a:t>Modeling Baseflow in HEC-HMS</a:t>
            </a:r>
          </a:p>
        </p:txBody>
      </p:sp>
      <p:sp>
        <p:nvSpPr>
          <p:cNvPr id="4" name="Subtitle 2">
            <a:extLst>
              <a:ext uri="{FF2B5EF4-FFF2-40B4-BE49-F238E27FC236}">
                <a16:creationId xmlns:a16="http://schemas.microsoft.com/office/drawing/2014/main" id="{148EEDF8-2554-A6B5-44D3-B5ACF66B472D}"/>
              </a:ext>
            </a:extLst>
          </p:cNvPr>
          <p:cNvSpPr txBox="1">
            <a:spLocks/>
          </p:cNvSpPr>
          <p:nvPr/>
        </p:nvSpPr>
        <p:spPr>
          <a:xfrm>
            <a:off x="1524000" y="2883713"/>
            <a:ext cx="9144000" cy="275973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dirty="0"/>
              <a:t>Hydrologic Modeling with HEC-HMS</a:t>
            </a:r>
          </a:p>
          <a:p>
            <a:pPr marL="0" indent="0" algn="ctr">
              <a:buNone/>
            </a:pPr>
            <a:r>
              <a:rPr lang="en-US" b="1" dirty="0"/>
              <a:t>November 2024</a:t>
            </a:r>
            <a:br>
              <a:rPr lang="en-US" b="1" dirty="0"/>
            </a:br>
            <a:endParaRPr lang="en-US" b="1" dirty="0"/>
          </a:p>
          <a:p>
            <a:pPr marL="0" indent="0">
              <a:buNone/>
            </a:pPr>
            <a:endParaRPr lang="en-US" sz="2000" b="1" dirty="0"/>
          </a:p>
        </p:txBody>
      </p:sp>
    </p:spTree>
    <p:extLst>
      <p:ext uri="{BB962C8B-B14F-4D97-AF65-F5344CB8AC3E}">
        <p14:creationId xmlns:p14="http://schemas.microsoft.com/office/powerpoint/2010/main" val="4754627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0" y="1252538"/>
            <a:ext cx="6292850" cy="4922837"/>
          </a:xfrm>
          <a:noFill/>
        </p:spPr>
        <p:txBody>
          <a:bodyPr/>
          <a:lstStyle/>
          <a:p>
            <a:pPr marL="342900" indent="-342900">
              <a:buFont typeface="Arial" panose="020B0604020202020204" pitchFamily="34" charset="0"/>
              <a:buChar char="•"/>
            </a:pPr>
            <a:r>
              <a:rPr lang="en-US" sz="2200" dirty="0">
                <a:solidFill>
                  <a:schemeClr val="tx1"/>
                </a:solidFill>
              </a:rPr>
              <a:t>Always check the computed runoff volume. You will not have to worry about the total runoff volume exceeding precipitation volume, which could happen when using the other baseflow methods. </a:t>
            </a:r>
          </a:p>
          <a:p>
            <a:pPr marL="342900" indent="-342900">
              <a:buFont typeface="Arial" panose="020B0604020202020204" pitchFamily="34" charset="0"/>
              <a:buChar char="•"/>
            </a:pPr>
            <a:r>
              <a:rPr lang="en-US" sz="2200" dirty="0">
                <a:solidFill>
                  <a:schemeClr val="tx1"/>
                </a:solidFill>
              </a:rPr>
              <a:t>Verify modeled volumes are similar to regional water balance studies. </a:t>
            </a:r>
          </a:p>
          <a:p>
            <a:pPr marL="342900" indent="-342900">
              <a:buFont typeface="Arial" panose="020B0604020202020204" pitchFamily="34" charset="0"/>
              <a:buChar char="•"/>
            </a:pPr>
            <a:endParaRPr lang="en-US" sz="2200" dirty="0">
              <a:solidFill>
                <a:schemeClr val="tx1"/>
              </a:solidFill>
            </a:endParaRPr>
          </a:p>
        </p:txBody>
      </p:sp>
      <p:pic>
        <p:nvPicPr>
          <p:cNvPr id="6" name="Picture 5">
            <a:extLst>
              <a:ext uri="{FF2B5EF4-FFF2-40B4-BE49-F238E27FC236}">
                <a16:creationId xmlns:a16="http://schemas.microsoft.com/office/drawing/2014/main" id="{635EC8EC-F899-4FDD-846F-E64D125F19D0}"/>
              </a:ext>
            </a:extLst>
          </p:cNvPr>
          <p:cNvPicPr>
            <a:picLocks noChangeAspect="1"/>
          </p:cNvPicPr>
          <p:nvPr/>
        </p:nvPicPr>
        <p:blipFill>
          <a:blip r:embed="rId3"/>
          <a:stretch>
            <a:fillRect/>
          </a:stretch>
        </p:blipFill>
        <p:spPr>
          <a:xfrm>
            <a:off x="6440261" y="1252815"/>
            <a:ext cx="5104762" cy="3228571"/>
          </a:xfrm>
          <a:prstGeom prst="rect">
            <a:avLst/>
          </a:prstGeom>
          <a:ln>
            <a:solidFill>
              <a:schemeClr val="tx1"/>
            </a:solidFill>
          </a:ln>
        </p:spPr>
      </p:pic>
    </p:spTree>
    <p:extLst>
      <p:ext uri="{BB962C8B-B14F-4D97-AF65-F5344CB8AC3E}">
        <p14:creationId xmlns:p14="http://schemas.microsoft.com/office/powerpoint/2010/main" val="388159559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0" y="1068388"/>
            <a:ext cx="5735638" cy="4922837"/>
          </a:xfrm>
          <a:noFill/>
        </p:spPr>
        <p:txBody>
          <a:bodyPr>
            <a:normAutofit fontScale="92500"/>
          </a:bodyPr>
          <a:lstStyle/>
          <a:p>
            <a:pPr marL="342900" indent="-342900">
              <a:buFont typeface="Arial" panose="020B0604020202020204" pitchFamily="34" charset="0"/>
              <a:buChar char="•"/>
            </a:pPr>
            <a:r>
              <a:rPr lang="en-US" sz="2200" dirty="0">
                <a:solidFill>
                  <a:schemeClr val="tx1"/>
                </a:solidFill>
              </a:rPr>
              <a:t>The linear reservoir coefficient could be estimated using flow observations, and the slope of the interflow and baseflow recession curve(s):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a:t>
            </a:r>
            <a:r>
              <a:rPr lang="en-US" sz="2200" baseline="-25000" dirty="0">
                <a:solidFill>
                  <a:schemeClr val="tx1"/>
                </a:solidFill>
              </a:rPr>
              <a:t>r</a:t>
            </a:r>
            <a:r>
              <a:rPr lang="en-US" sz="2200" dirty="0">
                <a:solidFill>
                  <a:schemeClr val="tx1"/>
                </a:solidFill>
              </a:rPr>
              <a:t>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4">
            <a:extLst>
              <a:ext uri="{FF2B5EF4-FFF2-40B4-BE49-F238E27FC236}">
                <a16:creationId xmlns:a16="http://schemas.microsoft.com/office/drawing/2014/main" id="{FD363B7A-BDCB-4F6E-BD1F-470970DC16B3}"/>
              </a:ext>
            </a:extLst>
          </p:cNvPr>
          <p:cNvGrpSpPr>
            <a:grpSpLocks noChangeAspect="1"/>
          </p:cNvGrpSpPr>
          <p:nvPr/>
        </p:nvGrpSpPr>
        <p:grpSpPr bwMode="auto">
          <a:xfrm>
            <a:off x="345280" y="2647103"/>
            <a:ext cx="1676400" cy="569914"/>
            <a:chOff x="519" y="1489"/>
            <a:chExt cx="1056" cy="359"/>
          </a:xfrm>
        </p:grpSpPr>
        <p:sp>
          <p:nvSpPr>
            <p:cNvPr id="5" name="AutoShape 3">
              <a:extLst>
                <a:ext uri="{FF2B5EF4-FFF2-40B4-BE49-F238E27FC236}">
                  <a16:creationId xmlns:a16="http://schemas.microsoft.com/office/drawing/2014/main" id="{2CEC6803-E044-4175-88BF-106F77612587}"/>
                </a:ext>
              </a:extLst>
            </p:cNvPr>
            <p:cNvSpPr>
              <a:spLocks noChangeAspect="1" noChangeArrowheads="1" noTextEdit="1"/>
            </p:cNvSpPr>
            <p:nvPr/>
          </p:nvSpPr>
          <p:spPr bwMode="auto">
            <a:xfrm>
              <a:off x="519" y="1489"/>
              <a:ext cx="1056"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5">
              <a:extLst>
                <a:ext uri="{FF2B5EF4-FFF2-40B4-BE49-F238E27FC236}">
                  <a16:creationId xmlns:a16="http://schemas.microsoft.com/office/drawing/2014/main" id="{E7A2A104-40CF-4981-9004-A208E8037059}"/>
                </a:ext>
              </a:extLst>
            </p:cNvPr>
            <p:cNvSpPr>
              <a:spLocks noChangeArrowheads="1"/>
            </p:cNvSpPr>
            <p:nvPr/>
          </p:nvSpPr>
          <p:spPr bwMode="auto">
            <a:xfrm>
              <a:off x="1440" y="1518"/>
              <a:ext cx="74"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1217EE84-3D4C-4852-8ECC-E2F0EC1DBD63}"/>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7">
              <a:extLst>
                <a:ext uri="{FF2B5EF4-FFF2-40B4-BE49-F238E27FC236}">
                  <a16:creationId xmlns:a16="http://schemas.microsoft.com/office/drawing/2014/main" id="{17FB3FC6-1F1E-43E5-9A1A-B7AFF13E4C9A}"/>
                </a:ext>
              </a:extLst>
            </p:cNvPr>
            <p:cNvSpPr>
              <a:spLocks noChangeArrowheads="1"/>
            </p:cNvSpPr>
            <p:nvPr/>
          </p:nvSpPr>
          <p:spPr bwMode="auto">
            <a:xfrm>
              <a:off x="1039" y="1674"/>
              <a:ext cx="10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8">
              <a:extLst>
                <a:ext uri="{FF2B5EF4-FFF2-40B4-BE49-F238E27FC236}">
                  <a16:creationId xmlns:a16="http://schemas.microsoft.com/office/drawing/2014/main" id="{C404E46A-0637-46EA-A621-72518C81ED65}"/>
                </a:ext>
              </a:extLst>
            </p:cNvPr>
            <p:cNvSpPr>
              <a:spLocks noChangeArrowheads="1"/>
            </p:cNvSpPr>
            <p:nvPr/>
          </p:nvSpPr>
          <p:spPr bwMode="auto">
            <a:xfrm>
              <a:off x="668" y="1674"/>
              <a:ext cx="8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9">
              <a:extLst>
                <a:ext uri="{FF2B5EF4-FFF2-40B4-BE49-F238E27FC236}">
                  <a16:creationId xmlns:a16="http://schemas.microsoft.com/office/drawing/2014/main" id="{7582664C-1132-4F10-BABC-BC469F5B1387}"/>
                </a:ext>
              </a:extLst>
            </p:cNvPr>
            <p:cNvSpPr>
              <a:spLocks noChangeArrowheads="1"/>
            </p:cNvSpPr>
            <p:nvPr/>
          </p:nvSpPr>
          <p:spPr bwMode="auto">
            <a:xfrm>
              <a:off x="1280" y="1551"/>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2000" b="0" i="0" u="none" strike="noStrike" cap="none" normalizeH="0" baseline="-25000" dirty="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94DA7A90-58A9-4330-802A-7E62B149A344}"/>
                </a:ext>
              </a:extLst>
            </p:cNvPr>
            <p:cNvSpPr>
              <a:spLocks noChangeArrowheads="1"/>
            </p:cNvSpPr>
            <p:nvPr/>
          </p:nvSpPr>
          <p:spPr bwMode="auto">
            <a:xfrm>
              <a:off x="907" y="1551"/>
              <a:ext cx="16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6" name="Rectangle 11">
              <a:extLst>
                <a:ext uri="{FF2B5EF4-FFF2-40B4-BE49-F238E27FC236}">
                  <a16:creationId xmlns:a16="http://schemas.microsoft.com/office/drawing/2014/main" id="{C773FE6F-5318-46B2-B198-74EAB2EBC1E7}"/>
                </a:ext>
              </a:extLst>
            </p:cNvPr>
            <p:cNvSpPr>
              <a:spLocks noChangeArrowheads="1"/>
            </p:cNvSpPr>
            <p:nvPr/>
          </p:nvSpPr>
          <p:spPr bwMode="auto">
            <a:xfrm>
              <a:off x="523" y="1551"/>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7" name="Rectangle 12">
              <a:extLst>
                <a:ext uri="{FF2B5EF4-FFF2-40B4-BE49-F238E27FC236}">
                  <a16:creationId xmlns:a16="http://schemas.microsoft.com/office/drawing/2014/main" id="{38AF7523-2526-4BCE-A501-1480725F2541}"/>
                </a:ext>
              </a:extLst>
            </p:cNvPr>
            <p:cNvSpPr>
              <a:spLocks noChangeArrowheads="1"/>
            </p:cNvSpPr>
            <p:nvPr/>
          </p:nvSpPr>
          <p:spPr bwMode="auto">
            <a:xfrm>
              <a:off x="1142"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8" name="Rectangle 13">
              <a:extLst>
                <a:ext uri="{FF2B5EF4-FFF2-40B4-BE49-F238E27FC236}">
                  <a16:creationId xmlns:a16="http://schemas.microsoft.com/office/drawing/2014/main" id="{F4563636-42BD-4E9C-9136-2912004072DA}"/>
                </a:ext>
              </a:extLst>
            </p:cNvPr>
            <p:cNvSpPr>
              <a:spLocks noChangeArrowheads="1"/>
            </p:cNvSpPr>
            <p:nvPr/>
          </p:nvSpPr>
          <p:spPr bwMode="auto">
            <a:xfrm>
              <a:off x="773"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grpSp>
      <p:pic>
        <p:nvPicPr>
          <p:cNvPr id="25" name="Picture 24">
            <a:extLst>
              <a:ext uri="{FF2B5EF4-FFF2-40B4-BE49-F238E27FC236}">
                <a16:creationId xmlns:a16="http://schemas.microsoft.com/office/drawing/2014/main" id="{76544D59-7F6F-4925-9507-C62CC7955E3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997575" y="1401523"/>
            <a:ext cx="6001561" cy="4320008"/>
          </a:xfrm>
          <a:prstGeom prst="rect">
            <a:avLst/>
          </a:prstGeom>
          <a:noFill/>
          <a:ln>
            <a:noFill/>
          </a:ln>
        </p:spPr>
      </p:pic>
      <p:grpSp>
        <p:nvGrpSpPr>
          <p:cNvPr id="6" name="Group 4">
            <a:extLst>
              <a:ext uri="{FF2B5EF4-FFF2-40B4-BE49-F238E27FC236}">
                <a16:creationId xmlns:a16="http://schemas.microsoft.com/office/drawing/2014/main" id="{74A421ED-58E5-4302-898C-A41ACE6594DF}"/>
              </a:ext>
            </a:extLst>
          </p:cNvPr>
          <p:cNvGrpSpPr>
            <a:grpSpLocks noChangeAspect="1"/>
          </p:cNvGrpSpPr>
          <p:nvPr/>
        </p:nvGrpSpPr>
        <p:grpSpPr bwMode="auto">
          <a:xfrm>
            <a:off x="2336410" y="2478819"/>
            <a:ext cx="1749423" cy="1022417"/>
            <a:chOff x="1821" y="1599"/>
            <a:chExt cx="912" cy="533"/>
          </a:xfrm>
        </p:grpSpPr>
        <p:sp>
          <p:nvSpPr>
            <p:cNvPr id="7" name="AutoShape 3">
              <a:extLst>
                <a:ext uri="{FF2B5EF4-FFF2-40B4-BE49-F238E27FC236}">
                  <a16:creationId xmlns:a16="http://schemas.microsoft.com/office/drawing/2014/main" id="{2D0BF7FE-5C2B-4FD6-9556-F49E8F048686}"/>
                </a:ext>
              </a:extLst>
            </p:cNvPr>
            <p:cNvSpPr>
              <a:spLocks noChangeAspect="1" noChangeArrowheads="1" noTextEdit="1"/>
            </p:cNvSpPr>
            <p:nvPr/>
          </p:nvSpPr>
          <p:spPr bwMode="auto">
            <a:xfrm>
              <a:off x="1821" y="1599"/>
              <a:ext cx="912"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Line 5">
              <a:extLst>
                <a:ext uri="{FF2B5EF4-FFF2-40B4-BE49-F238E27FC236}">
                  <a16:creationId xmlns:a16="http://schemas.microsoft.com/office/drawing/2014/main" id="{98B5B260-DCDB-468B-A89B-8D08EB76167F}"/>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6">
              <a:extLst>
                <a:ext uri="{FF2B5EF4-FFF2-40B4-BE49-F238E27FC236}">
                  <a16:creationId xmlns:a16="http://schemas.microsoft.com/office/drawing/2014/main" id="{B6A5E727-FDD3-4FCF-A386-5DE8D7361C3B}"/>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6" name="Rectangle 7">
              <a:extLst>
                <a:ext uri="{FF2B5EF4-FFF2-40B4-BE49-F238E27FC236}">
                  <a16:creationId xmlns:a16="http://schemas.microsoft.com/office/drawing/2014/main" id="{4AD12C2B-5DBD-4B63-A9B1-E2A69BBCD1A3}"/>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27" name="Rectangle 8">
              <a:extLst>
                <a:ext uri="{FF2B5EF4-FFF2-40B4-BE49-F238E27FC236}">
                  <a16:creationId xmlns:a16="http://schemas.microsoft.com/office/drawing/2014/main" id="{45F34FF6-D38C-4F16-BF91-39C05268273D}"/>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8" name="Rectangle 9">
              <a:extLst>
                <a:ext uri="{FF2B5EF4-FFF2-40B4-BE49-F238E27FC236}">
                  <a16:creationId xmlns:a16="http://schemas.microsoft.com/office/drawing/2014/main" id="{A8017D3A-72DB-4B6D-AD2C-D1FE22D57AF6}"/>
                </a:ext>
              </a:extLst>
            </p:cNvPr>
            <p:cNvSpPr>
              <a:spLocks noChangeArrowheads="1"/>
            </p:cNvSpPr>
            <p:nvPr/>
          </p:nvSpPr>
          <p:spPr bwMode="auto">
            <a:xfrm>
              <a:off x="2402" y="1634"/>
              <a:ext cx="11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9" name="Rectangle 10">
              <a:extLst>
                <a:ext uri="{FF2B5EF4-FFF2-40B4-BE49-F238E27FC236}">
                  <a16:creationId xmlns:a16="http://schemas.microsoft.com/office/drawing/2014/main" id="{8399F22E-C307-459D-ACCB-B477084B80DB}"/>
                </a:ext>
              </a:extLst>
            </p:cNvPr>
            <p:cNvSpPr>
              <a:spLocks noChangeArrowheads="1"/>
            </p:cNvSpPr>
            <p:nvPr/>
          </p:nvSpPr>
          <p:spPr bwMode="auto">
            <a:xfrm>
              <a:off x="1848" y="1731"/>
              <a:ext cx="161"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0" name="Rectangle 11">
              <a:extLst>
                <a:ext uri="{FF2B5EF4-FFF2-40B4-BE49-F238E27FC236}">
                  <a16:creationId xmlns:a16="http://schemas.microsoft.com/office/drawing/2014/main" id="{C45AA9A5-1802-4B77-A68E-AE2843513E0B}"/>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1" name="Rectangle 12">
              <a:extLst>
                <a:ext uri="{FF2B5EF4-FFF2-40B4-BE49-F238E27FC236}">
                  <a16:creationId xmlns:a16="http://schemas.microsoft.com/office/drawing/2014/main" id="{2F48FAAF-3CEC-4167-866A-885EED304BFB}"/>
                </a:ext>
              </a:extLst>
            </p:cNvPr>
            <p:cNvSpPr>
              <a:spLocks noChangeArrowheads="1"/>
            </p:cNvSpPr>
            <p:nvPr/>
          </p:nvSpPr>
          <p:spPr bwMode="auto">
            <a:xfrm>
              <a:off x="2514" y="1728"/>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2" name="Rectangle 13">
              <a:extLst>
                <a:ext uri="{FF2B5EF4-FFF2-40B4-BE49-F238E27FC236}">
                  <a16:creationId xmlns:a16="http://schemas.microsoft.com/office/drawing/2014/main" id="{2F84962D-B117-4695-879E-C4056B460511}"/>
                </a:ext>
              </a:extLst>
            </p:cNvPr>
            <p:cNvSpPr>
              <a:spLocks noChangeArrowheads="1"/>
            </p:cNvSpPr>
            <p:nvPr/>
          </p:nvSpPr>
          <p:spPr bwMode="auto">
            <a:xfrm>
              <a:off x="1942" y="1831"/>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14">
              <a:extLst>
                <a:ext uri="{FF2B5EF4-FFF2-40B4-BE49-F238E27FC236}">
                  <a16:creationId xmlns:a16="http://schemas.microsoft.com/office/drawing/2014/main" id="{CE545393-7329-4AE5-AD03-BD353815FFDA}"/>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4" name="Rectangle 15">
              <a:extLst>
                <a:ext uri="{FF2B5EF4-FFF2-40B4-BE49-F238E27FC236}">
                  <a16:creationId xmlns:a16="http://schemas.microsoft.com/office/drawing/2014/main" id="{F5AE7528-3D65-4DA9-9746-DD4F4FD12521}"/>
                </a:ext>
              </a:extLst>
            </p:cNvPr>
            <p:cNvSpPr>
              <a:spLocks noChangeArrowheads="1"/>
            </p:cNvSpPr>
            <p:nvPr/>
          </p:nvSpPr>
          <p:spPr bwMode="auto">
            <a:xfrm>
              <a:off x="2028"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a:ln>
                    <a:noFill/>
                  </a:ln>
                  <a:solidFill>
                    <a:srgbClr val="000000"/>
                  </a:solidFill>
                  <a:effectLst/>
                  <a:latin typeface="Symbol" panose="05050102010706020507" pitchFamily="18" charset="2"/>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103" name="Group 102">
            <a:extLst>
              <a:ext uri="{FF2B5EF4-FFF2-40B4-BE49-F238E27FC236}">
                <a16:creationId xmlns:a16="http://schemas.microsoft.com/office/drawing/2014/main" id="{43585AB8-68FD-4766-8E03-578F0B22D9BA}"/>
              </a:ext>
            </a:extLst>
          </p:cNvPr>
          <p:cNvGrpSpPr/>
          <p:nvPr/>
        </p:nvGrpSpPr>
        <p:grpSpPr>
          <a:xfrm>
            <a:off x="4454527" y="2587458"/>
            <a:ext cx="1473200" cy="853305"/>
            <a:chOff x="3495460" y="5691101"/>
            <a:chExt cx="1473200" cy="790576"/>
          </a:xfrm>
        </p:grpSpPr>
        <p:grpSp>
          <p:nvGrpSpPr>
            <p:cNvPr id="35" name="Group 4">
              <a:extLst>
                <a:ext uri="{FF2B5EF4-FFF2-40B4-BE49-F238E27FC236}">
                  <a16:creationId xmlns:a16="http://schemas.microsoft.com/office/drawing/2014/main" id="{FEA5FDA2-8F6E-4FD5-BF70-281DF800B26D}"/>
                </a:ext>
              </a:extLst>
            </p:cNvPr>
            <p:cNvGrpSpPr>
              <a:grpSpLocks noChangeAspect="1"/>
            </p:cNvGrpSpPr>
            <p:nvPr/>
          </p:nvGrpSpPr>
          <p:grpSpPr bwMode="auto">
            <a:xfrm>
              <a:off x="3495460" y="5762232"/>
              <a:ext cx="1473200" cy="508000"/>
              <a:chOff x="608" y="1528"/>
              <a:chExt cx="928" cy="320"/>
            </a:xfrm>
          </p:grpSpPr>
          <p:sp>
            <p:nvSpPr>
              <p:cNvPr id="38" name="Rectangle 6">
                <a:extLst>
                  <a:ext uri="{FF2B5EF4-FFF2-40B4-BE49-F238E27FC236}">
                    <a16:creationId xmlns:a16="http://schemas.microsoft.com/office/drawing/2014/main" id="{A7EA9C01-FB27-44E1-9758-86DADF4EE258}"/>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1" name="Rectangle 9">
                <a:extLst>
                  <a:ext uri="{FF2B5EF4-FFF2-40B4-BE49-F238E27FC236}">
                    <a16:creationId xmlns:a16="http://schemas.microsoft.com/office/drawing/2014/main" id="{C188F0C1-6B31-40D1-B63F-D138C4C3667F}"/>
                  </a:ext>
                </a:extLst>
              </p:cNvPr>
              <p:cNvSpPr>
                <a:spLocks noChangeArrowheads="1"/>
              </p:cNvSpPr>
              <p:nvPr/>
            </p:nvSpPr>
            <p:spPr bwMode="auto">
              <a:xfrm>
                <a:off x="1280" y="155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2" name="Rectangle 10">
                <a:extLst>
                  <a:ext uri="{FF2B5EF4-FFF2-40B4-BE49-F238E27FC236}">
                    <a16:creationId xmlns:a16="http://schemas.microsoft.com/office/drawing/2014/main" id="{7189097D-88E9-4DFC-9CA9-805CDEB7249B}"/>
                  </a:ext>
                </a:extLst>
              </p:cNvPr>
              <p:cNvSpPr>
                <a:spLocks noChangeArrowheads="1"/>
              </p:cNvSpPr>
              <p:nvPr/>
            </p:nvSpPr>
            <p:spPr bwMode="auto">
              <a:xfrm>
                <a:off x="907" y="1551"/>
                <a:ext cx="629"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3" name="Rectangle 11">
                <a:extLst>
                  <a:ext uri="{FF2B5EF4-FFF2-40B4-BE49-F238E27FC236}">
                    <a16:creationId xmlns:a16="http://schemas.microsoft.com/office/drawing/2014/main" id="{7B87A0AD-90DD-4B2F-BF6B-752C05D9FEFD}"/>
                  </a:ext>
                </a:extLst>
              </p:cNvPr>
              <p:cNvSpPr>
                <a:spLocks noChangeArrowheads="1"/>
              </p:cNvSpPr>
              <p:nvPr/>
            </p:nvSpPr>
            <p:spPr bwMode="auto">
              <a:xfrm>
                <a:off x="608" y="1580"/>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R</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44" name="Rectangle 12">
                <a:extLst>
                  <a:ext uri="{FF2B5EF4-FFF2-40B4-BE49-F238E27FC236}">
                    <a16:creationId xmlns:a16="http://schemas.microsoft.com/office/drawing/2014/main" id="{FCE1CEC0-8565-4F23-869F-1BE58D7EC2F3}"/>
                  </a:ext>
                </a:extLst>
              </p:cNvPr>
              <p:cNvSpPr>
                <a:spLocks noChangeArrowheads="1"/>
              </p:cNvSpPr>
              <p:nvPr/>
            </p:nvSpPr>
            <p:spPr bwMode="auto">
              <a:xfrm>
                <a:off x="1142" y="15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5" name="Rectangle 13">
                <a:extLst>
                  <a:ext uri="{FF2B5EF4-FFF2-40B4-BE49-F238E27FC236}">
                    <a16:creationId xmlns:a16="http://schemas.microsoft.com/office/drawing/2014/main" id="{A2BB3F34-01EA-499A-A9B3-E6B4A165A54A}"/>
                  </a:ext>
                </a:extLst>
              </p:cNvPr>
              <p:cNvSpPr>
                <a:spLocks noChangeArrowheads="1"/>
              </p:cNvSpPr>
              <p:nvPr/>
            </p:nvSpPr>
            <p:spPr bwMode="auto">
              <a:xfrm>
                <a:off x="773" y="1528"/>
                <a:ext cx="23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nvGrpSpPr>
            <p:cNvPr id="83" name="Group 4">
              <a:extLst>
                <a:ext uri="{FF2B5EF4-FFF2-40B4-BE49-F238E27FC236}">
                  <a16:creationId xmlns:a16="http://schemas.microsoft.com/office/drawing/2014/main" id="{905EC3C8-0609-45CE-9225-1EAA81F4129D}"/>
                </a:ext>
              </a:extLst>
            </p:cNvPr>
            <p:cNvGrpSpPr>
              <a:grpSpLocks noChangeAspect="1"/>
            </p:cNvGrpSpPr>
            <p:nvPr/>
          </p:nvGrpSpPr>
          <p:grpSpPr bwMode="auto">
            <a:xfrm>
              <a:off x="4052675" y="5691101"/>
              <a:ext cx="893763" cy="790576"/>
              <a:chOff x="2156" y="1634"/>
              <a:chExt cx="563" cy="498"/>
            </a:xfrm>
          </p:grpSpPr>
          <p:sp>
            <p:nvSpPr>
              <p:cNvPr id="85" name="Line 5">
                <a:extLst>
                  <a:ext uri="{FF2B5EF4-FFF2-40B4-BE49-F238E27FC236}">
                    <a16:creationId xmlns:a16="http://schemas.microsoft.com/office/drawing/2014/main" id="{671AF036-C208-421E-A117-599D07BFC4B5}"/>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Rectangle 6">
                <a:extLst>
                  <a:ext uri="{FF2B5EF4-FFF2-40B4-BE49-F238E27FC236}">
                    <a16:creationId xmlns:a16="http://schemas.microsoft.com/office/drawing/2014/main" id="{9B687A98-E30E-44B5-B450-5509E42AE449}"/>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7" name="Rectangle 7">
                <a:extLst>
                  <a:ext uri="{FF2B5EF4-FFF2-40B4-BE49-F238E27FC236}">
                    <a16:creationId xmlns:a16="http://schemas.microsoft.com/office/drawing/2014/main" id="{19386B69-0810-4490-AB3F-96D416EDB149}"/>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88" name="Rectangle 8">
                <a:extLst>
                  <a:ext uri="{FF2B5EF4-FFF2-40B4-BE49-F238E27FC236}">
                    <a16:creationId xmlns:a16="http://schemas.microsoft.com/office/drawing/2014/main" id="{71928E8F-5DEE-4F64-8E0E-37BBBCFA2241}"/>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9" name="Rectangle 9">
                <a:extLst>
                  <a:ext uri="{FF2B5EF4-FFF2-40B4-BE49-F238E27FC236}">
                    <a16:creationId xmlns:a16="http://schemas.microsoft.com/office/drawing/2014/main" id="{0E65E412-4B80-48B5-A3A1-3FF8CD1B0B1E}"/>
                  </a:ext>
                </a:extLst>
              </p:cNvPr>
              <p:cNvSpPr>
                <a:spLocks noChangeArrowheads="1"/>
              </p:cNvSpPr>
              <p:nvPr/>
            </p:nvSpPr>
            <p:spPr bwMode="auto">
              <a:xfrm>
                <a:off x="2402" y="1634"/>
                <a:ext cx="8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0" name="Rectangle 11">
                <a:extLst>
                  <a:ext uri="{FF2B5EF4-FFF2-40B4-BE49-F238E27FC236}">
                    <a16:creationId xmlns:a16="http://schemas.microsoft.com/office/drawing/2014/main" id="{1D88B971-7490-4CC2-B2AD-5E2345D690B3}"/>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1" name="Rectangle 12">
                <a:extLst>
                  <a:ext uri="{FF2B5EF4-FFF2-40B4-BE49-F238E27FC236}">
                    <a16:creationId xmlns:a16="http://schemas.microsoft.com/office/drawing/2014/main" id="{3C63B2A0-0D35-4690-8D4A-7B0E9050A0B7}"/>
                  </a:ext>
                </a:extLst>
              </p:cNvPr>
              <p:cNvSpPr>
                <a:spLocks noChangeArrowheads="1"/>
              </p:cNvSpPr>
              <p:nvPr/>
            </p:nvSpPr>
            <p:spPr bwMode="auto">
              <a:xfrm>
                <a:off x="2514" y="17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2" name="Rectangle 14">
                <a:extLst>
                  <a:ext uri="{FF2B5EF4-FFF2-40B4-BE49-F238E27FC236}">
                    <a16:creationId xmlns:a16="http://schemas.microsoft.com/office/drawing/2014/main" id="{0553061B-A224-44ED-BBA9-AC4EE39DE12F}"/>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spTree>
    <p:extLst>
      <p:ext uri="{BB962C8B-B14F-4D97-AF65-F5344CB8AC3E}">
        <p14:creationId xmlns:p14="http://schemas.microsoft.com/office/powerpoint/2010/main" val="3889038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3373" y="134892"/>
            <a:ext cx="9799780" cy="785419"/>
          </a:xfrm>
        </p:spPr>
        <p:txBody>
          <a:bodyPr/>
          <a:lstStyle/>
          <a:p>
            <a:r>
              <a:rPr lang="en-US" b="1" dirty="0">
                <a:latin typeface="Lato" panose="020F0502020204030203" pitchFamily="34" charset="0"/>
              </a:rPr>
              <a:t>Baseflow in HEC-HMS</a:t>
            </a:r>
          </a:p>
        </p:txBody>
      </p:sp>
      <p:sp>
        <p:nvSpPr>
          <p:cNvPr id="2" name="Content Placeholder 1"/>
          <p:cNvSpPr>
            <a:spLocks noGrp="1"/>
          </p:cNvSpPr>
          <p:nvPr>
            <p:ph sz="quarter" idx="4294967295"/>
          </p:nvPr>
        </p:nvSpPr>
        <p:spPr>
          <a:xfrm>
            <a:off x="0" y="1068388"/>
            <a:ext cx="5903913" cy="5600700"/>
          </a:xfrm>
          <a:noFill/>
        </p:spPr>
        <p:txBody>
          <a:bodyPr>
            <a:noAutofit/>
          </a:bodyPr>
          <a:lstStyle/>
          <a:p>
            <a:pPr marL="342900" indent="-342900">
              <a:buFont typeface="Arial" panose="020B0604020202020204" pitchFamily="34" charset="0"/>
              <a:buChar char="•"/>
            </a:pPr>
            <a:r>
              <a:rPr lang="en-US" b="1" dirty="0">
                <a:solidFill>
                  <a:schemeClr val="tx1"/>
                </a:solidFill>
                <a:latin typeface="Lato" panose="020F0502020204030203" pitchFamily="34" charset="0"/>
              </a:rPr>
              <a:t>Modeling approaches:</a:t>
            </a:r>
          </a:p>
          <a:p>
            <a:pPr marL="800100" lvl="1" indent="-342900"/>
            <a:r>
              <a:rPr lang="en-US" b="1" dirty="0">
                <a:latin typeface="Lato" panose="020F0502020204030203" pitchFamily="34" charset="0"/>
              </a:rPr>
              <a:t>Process-based</a:t>
            </a:r>
          </a:p>
          <a:p>
            <a:pPr marL="800100" lvl="1" indent="-342900"/>
            <a:r>
              <a:rPr lang="en-US" b="1" dirty="0">
                <a:solidFill>
                  <a:schemeClr val="tx1"/>
                </a:solidFill>
                <a:latin typeface="Lato" panose="020F0502020204030203" pitchFamily="34" charset="0"/>
              </a:rPr>
              <a:t>Conceptual (currently: HEC-HMS methods)</a:t>
            </a:r>
          </a:p>
          <a:p>
            <a:pPr marL="0" indent="0">
              <a:buNone/>
            </a:pPr>
            <a:endParaRPr lang="en-US" sz="2400" b="1" dirty="0">
              <a:solidFill>
                <a:schemeClr val="tx1"/>
              </a:solidFill>
              <a:latin typeface="Lato" panose="020F0502020204030203" pitchFamily="34" charset="0"/>
            </a:endParaRPr>
          </a:p>
          <a:p>
            <a:pPr marL="342900" indent="-342900">
              <a:buFont typeface="Arial" panose="020B0604020202020204" pitchFamily="34" charset="0"/>
              <a:buChar char="•"/>
            </a:pPr>
            <a:r>
              <a:rPr lang="en-US" b="1" dirty="0">
                <a:solidFill>
                  <a:schemeClr val="tx1"/>
                </a:solidFill>
                <a:latin typeface="Lato" panose="020F0502020204030203" pitchFamily="34" charset="0"/>
              </a:rPr>
              <a:t>Identifying baseflow contributions from hydrographs:</a:t>
            </a:r>
          </a:p>
          <a:p>
            <a:pPr marL="569913" lvl="1" indent="-342900">
              <a:buFont typeface="Arial" panose="020B0604020202020204" pitchFamily="34" charset="0"/>
              <a:buChar char="•"/>
            </a:pPr>
            <a:r>
              <a:rPr lang="en-US" b="1" dirty="0">
                <a:solidFill>
                  <a:schemeClr val="tx1"/>
                </a:solidFill>
                <a:latin typeface="Lato" panose="020F0502020204030203" pitchFamily="34" charset="0"/>
              </a:rPr>
              <a:t>Point of inflection</a:t>
            </a:r>
          </a:p>
          <a:p>
            <a:pPr marL="569913" lvl="1" indent="-342900">
              <a:buFont typeface="Arial" panose="020B0604020202020204" pitchFamily="34" charset="0"/>
              <a:buChar char="•"/>
            </a:pPr>
            <a:r>
              <a:rPr lang="en-US" b="1" dirty="0">
                <a:solidFill>
                  <a:schemeClr val="tx1"/>
                </a:solidFill>
                <a:latin typeface="Lato" panose="020F0502020204030203" pitchFamily="34" charset="0"/>
              </a:rPr>
              <a:t>Plotting the hydrograph in log10 space</a:t>
            </a:r>
          </a:p>
        </p:txBody>
      </p:sp>
      <p:grpSp>
        <p:nvGrpSpPr>
          <p:cNvPr id="11" name="Group 10">
            <a:extLst>
              <a:ext uri="{FF2B5EF4-FFF2-40B4-BE49-F238E27FC236}">
                <a16:creationId xmlns:a16="http://schemas.microsoft.com/office/drawing/2014/main" id="{5737660D-6BE3-4B87-B304-B0BF1F4C916F}"/>
              </a:ext>
            </a:extLst>
          </p:cNvPr>
          <p:cNvGrpSpPr/>
          <p:nvPr/>
        </p:nvGrpSpPr>
        <p:grpSpPr>
          <a:xfrm>
            <a:off x="6096000" y="1361209"/>
            <a:ext cx="5670026" cy="4249881"/>
            <a:chOff x="6196073" y="2327563"/>
            <a:chExt cx="5011680" cy="3565473"/>
          </a:xfrm>
        </p:grpSpPr>
        <p:pic>
          <p:nvPicPr>
            <p:cNvPr id="5" name="Picture 4">
              <a:extLst>
                <a:ext uri="{FF2B5EF4-FFF2-40B4-BE49-F238E27FC236}">
                  <a16:creationId xmlns:a16="http://schemas.microsoft.com/office/drawing/2014/main" id="{3C3075AF-7FBA-4449-A3AE-1D0DADF92DA1}"/>
                </a:ext>
              </a:extLst>
            </p:cNvPr>
            <p:cNvPicPr>
              <a:picLocks noChangeAspect="1"/>
            </p:cNvPicPr>
            <p:nvPr/>
          </p:nvPicPr>
          <p:blipFill rotWithShape="1">
            <a:blip r:embed="rId3"/>
            <a:srcRect l="1878" r="4086"/>
            <a:stretch/>
          </p:blipFill>
          <p:spPr>
            <a:xfrm>
              <a:off x="6196073" y="2327563"/>
              <a:ext cx="5011680" cy="3565473"/>
            </a:xfrm>
            <a:prstGeom prst="rect">
              <a:avLst/>
            </a:prstGeom>
          </p:spPr>
        </p:pic>
        <p:sp>
          <p:nvSpPr>
            <p:cNvPr id="9" name="Freeform: Shape 8">
              <a:extLst>
                <a:ext uri="{FF2B5EF4-FFF2-40B4-BE49-F238E27FC236}">
                  <a16:creationId xmlns:a16="http://schemas.microsoft.com/office/drawing/2014/main" id="{E16B7BC3-F71D-4D8E-900A-9D5001D254A9}"/>
                </a:ext>
              </a:extLst>
            </p:cNvPr>
            <p:cNvSpPr/>
            <p:nvPr/>
          </p:nvSpPr>
          <p:spPr>
            <a:xfrm>
              <a:off x="7906018" y="3185227"/>
              <a:ext cx="2061030" cy="1600522"/>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770" h="269114">
                  <a:moveTo>
                    <a:pt x="0" y="0"/>
                  </a:moveTo>
                  <a:cubicBezTo>
                    <a:pt x="9197" y="6188"/>
                    <a:pt x="-1901" y="10947"/>
                    <a:pt x="41394" y="43851"/>
                  </a:cubicBezTo>
                  <a:cubicBezTo>
                    <a:pt x="60747" y="61490"/>
                    <a:pt x="85028" y="87331"/>
                    <a:pt x="108788" y="108666"/>
                  </a:cubicBezTo>
                  <a:cubicBezTo>
                    <a:pt x="132548" y="130001"/>
                    <a:pt x="159203" y="150169"/>
                    <a:pt x="184869" y="169977"/>
                  </a:cubicBezTo>
                  <a:cubicBezTo>
                    <a:pt x="210535" y="189785"/>
                    <a:pt x="227951" y="201104"/>
                    <a:pt x="248117" y="215253"/>
                  </a:cubicBezTo>
                  <a:cubicBezTo>
                    <a:pt x="268283" y="229402"/>
                    <a:pt x="284674" y="238346"/>
                    <a:pt x="299449" y="247323"/>
                  </a:cubicBezTo>
                  <a:cubicBezTo>
                    <a:pt x="314224" y="256300"/>
                    <a:pt x="331619" y="266740"/>
                    <a:pt x="336770" y="269114"/>
                  </a:cubicBezTo>
                </a:path>
              </a:pathLst>
            </a:cu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21F275B-A924-4F43-B3AA-C5498B96E440}"/>
                </a:ext>
              </a:extLst>
            </p:cNvPr>
            <p:cNvSpPr/>
            <p:nvPr/>
          </p:nvSpPr>
          <p:spPr>
            <a:xfrm>
              <a:off x="10005026" y="4784663"/>
              <a:ext cx="1202726" cy="415914"/>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 name="connsiteX0" fmla="*/ 0 w 336770"/>
                <a:gd name="connsiteY0" fmla="*/ 0 h 269114"/>
                <a:gd name="connsiteX1" fmla="*/ 108788 w 336770"/>
                <a:gd name="connsiteY1" fmla="*/ 108666 h 269114"/>
                <a:gd name="connsiteX2" fmla="*/ 184869 w 336770"/>
                <a:gd name="connsiteY2" fmla="*/ 169977 h 269114"/>
                <a:gd name="connsiteX3" fmla="*/ 248117 w 336770"/>
                <a:gd name="connsiteY3" fmla="*/ 215253 h 269114"/>
                <a:gd name="connsiteX4" fmla="*/ 299449 w 336770"/>
                <a:gd name="connsiteY4" fmla="*/ 247323 h 269114"/>
                <a:gd name="connsiteX5" fmla="*/ 336770 w 336770"/>
                <a:gd name="connsiteY5" fmla="*/ 269114 h 269114"/>
                <a:gd name="connsiteX0" fmla="*/ 0 w 336770"/>
                <a:gd name="connsiteY0" fmla="*/ 0 h 269114"/>
                <a:gd name="connsiteX1" fmla="*/ 108788 w 336770"/>
                <a:gd name="connsiteY1" fmla="*/ 108666 h 269114"/>
                <a:gd name="connsiteX2" fmla="*/ 248117 w 336770"/>
                <a:gd name="connsiteY2" fmla="*/ 215253 h 269114"/>
                <a:gd name="connsiteX3" fmla="*/ 299449 w 336770"/>
                <a:gd name="connsiteY3" fmla="*/ 247323 h 269114"/>
                <a:gd name="connsiteX4" fmla="*/ 336770 w 336770"/>
                <a:gd name="connsiteY4" fmla="*/ 269114 h 269114"/>
                <a:gd name="connsiteX0" fmla="*/ 0 w 336770"/>
                <a:gd name="connsiteY0" fmla="*/ 0 h 269114"/>
                <a:gd name="connsiteX1" fmla="*/ 108788 w 336770"/>
                <a:gd name="connsiteY1" fmla="*/ 108666 h 269114"/>
                <a:gd name="connsiteX2" fmla="*/ 248117 w 336770"/>
                <a:gd name="connsiteY2" fmla="*/ 215253 h 269114"/>
                <a:gd name="connsiteX3" fmla="*/ 336770 w 336770"/>
                <a:gd name="connsiteY3" fmla="*/ 269114 h 269114"/>
                <a:gd name="connsiteX0" fmla="*/ 0 w 434850"/>
                <a:gd name="connsiteY0" fmla="*/ 0 h 533911"/>
                <a:gd name="connsiteX1" fmla="*/ 108788 w 434850"/>
                <a:gd name="connsiteY1" fmla="*/ 108666 h 533911"/>
                <a:gd name="connsiteX2" fmla="*/ 248117 w 434850"/>
                <a:gd name="connsiteY2" fmla="*/ 215253 h 533911"/>
                <a:gd name="connsiteX3" fmla="*/ 434850 w 434850"/>
                <a:gd name="connsiteY3" fmla="*/ 533911 h 533911"/>
                <a:gd name="connsiteX0" fmla="*/ 0 w 434850"/>
                <a:gd name="connsiteY0" fmla="*/ 0 h 533911"/>
                <a:gd name="connsiteX1" fmla="*/ 108788 w 434850"/>
                <a:gd name="connsiteY1" fmla="*/ 108666 h 533911"/>
                <a:gd name="connsiteX2" fmla="*/ 385613 w 434850"/>
                <a:gd name="connsiteY2" fmla="*/ 512368 h 533911"/>
                <a:gd name="connsiteX3" fmla="*/ 434850 w 434850"/>
                <a:gd name="connsiteY3" fmla="*/ 533911 h 533911"/>
                <a:gd name="connsiteX0" fmla="*/ 0 w 434850"/>
                <a:gd name="connsiteY0" fmla="*/ 0 h 533911"/>
                <a:gd name="connsiteX1" fmla="*/ 322365 w 434850"/>
                <a:gd name="connsiteY1" fmla="*/ 490224 h 533911"/>
                <a:gd name="connsiteX2" fmla="*/ 385613 w 434850"/>
                <a:gd name="connsiteY2" fmla="*/ 512368 h 533911"/>
                <a:gd name="connsiteX3" fmla="*/ 434850 w 434850"/>
                <a:gd name="connsiteY3" fmla="*/ 533911 h 533911"/>
                <a:gd name="connsiteX0" fmla="*/ 0 w 196524"/>
                <a:gd name="connsiteY0" fmla="*/ 0 h 77292"/>
                <a:gd name="connsiteX1" fmla="*/ 84039 w 196524"/>
                <a:gd name="connsiteY1" fmla="*/ 33605 h 77292"/>
                <a:gd name="connsiteX2" fmla="*/ 147287 w 196524"/>
                <a:gd name="connsiteY2" fmla="*/ 55749 h 77292"/>
                <a:gd name="connsiteX3" fmla="*/ 196524 w 196524"/>
                <a:gd name="connsiteY3" fmla="*/ 77292 h 77292"/>
                <a:gd name="connsiteX0" fmla="*/ 0 w 196524"/>
                <a:gd name="connsiteY0" fmla="*/ 0 h 77292"/>
                <a:gd name="connsiteX1" fmla="*/ 147287 w 196524"/>
                <a:gd name="connsiteY1" fmla="*/ 55749 h 77292"/>
                <a:gd name="connsiteX2" fmla="*/ 196524 w 196524"/>
                <a:gd name="connsiteY2" fmla="*/ 77292 h 77292"/>
                <a:gd name="connsiteX0" fmla="*/ 0 w 196524"/>
                <a:gd name="connsiteY0" fmla="*/ 0 h 77292"/>
                <a:gd name="connsiteX1" fmla="*/ 96872 w 196524"/>
                <a:gd name="connsiteY1" fmla="*/ 36984 h 77292"/>
                <a:gd name="connsiteX2" fmla="*/ 196524 w 196524"/>
                <a:gd name="connsiteY2" fmla="*/ 77292 h 77292"/>
                <a:gd name="connsiteX0" fmla="*/ 0 w 196524"/>
                <a:gd name="connsiteY0" fmla="*/ 0 h 77292"/>
                <a:gd name="connsiteX1" fmla="*/ 196524 w 196524"/>
                <a:gd name="connsiteY1" fmla="*/ 77292 h 77292"/>
                <a:gd name="connsiteX0" fmla="*/ 0 w 196524"/>
                <a:gd name="connsiteY0" fmla="*/ 0 h 77292"/>
                <a:gd name="connsiteX1" fmla="*/ 69219 w 196524"/>
                <a:gd name="connsiteY1" fmla="*/ 29285 h 77292"/>
                <a:gd name="connsiteX2" fmla="*/ 196524 w 196524"/>
                <a:gd name="connsiteY2" fmla="*/ 77292 h 77292"/>
                <a:gd name="connsiteX0" fmla="*/ 0 w 196524"/>
                <a:gd name="connsiteY0" fmla="*/ 0 h 77292"/>
                <a:gd name="connsiteX1" fmla="*/ 71969 w 196524"/>
                <a:gd name="connsiteY1" fmla="*/ 33455 h 77292"/>
                <a:gd name="connsiteX2" fmla="*/ 196524 w 196524"/>
                <a:gd name="connsiteY2" fmla="*/ 77292 h 77292"/>
              </a:gdLst>
              <a:ahLst/>
              <a:cxnLst>
                <a:cxn ang="0">
                  <a:pos x="connsiteX0" y="connsiteY0"/>
                </a:cxn>
                <a:cxn ang="0">
                  <a:pos x="connsiteX1" y="connsiteY1"/>
                </a:cxn>
                <a:cxn ang="0">
                  <a:pos x="connsiteX2" y="connsiteY2"/>
                </a:cxn>
              </a:cxnLst>
              <a:rect l="l" t="t" r="r" b="b"/>
              <a:pathLst>
                <a:path w="196524" h="77292">
                  <a:moveTo>
                    <a:pt x="0" y="0"/>
                  </a:moveTo>
                  <a:lnTo>
                    <a:pt x="71969" y="33455"/>
                  </a:lnTo>
                  <a:cubicBezTo>
                    <a:pt x="68258" y="29934"/>
                    <a:pt x="131016" y="51528"/>
                    <a:pt x="196524" y="77292"/>
                  </a:cubicBezTo>
                </a:path>
              </a:pathLst>
            </a:custGeom>
            <a:noFill/>
            <a:ln w="2857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92695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a:extLst>
              <a:ext uri="{FF2B5EF4-FFF2-40B4-BE49-F238E27FC236}">
                <a16:creationId xmlns:a16="http://schemas.microsoft.com/office/drawing/2014/main" id="{9A21F74E-231E-41F6-B3E9-E1B12625472C}"/>
              </a:ext>
            </a:extLst>
          </p:cNvPr>
          <p:cNvGrpSpPr/>
          <p:nvPr/>
        </p:nvGrpSpPr>
        <p:grpSpPr>
          <a:xfrm>
            <a:off x="7299330" y="2009397"/>
            <a:ext cx="4613128" cy="4621025"/>
            <a:chOff x="6508528" y="2469186"/>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3"/>
            <a:stretch>
              <a:fillRect/>
            </a:stretch>
          </p:blipFill>
          <p:spPr>
            <a:xfrm>
              <a:off x="6508528" y="2469186"/>
              <a:ext cx="3953698" cy="4058664"/>
            </a:xfrm>
            <a:prstGeom prst="rect">
              <a:avLst/>
            </a:prstGeom>
          </p:spPr>
        </p:pic>
        <p:cxnSp>
          <p:nvCxnSpPr>
            <p:cNvPr id="9" name="Straight Arrow Connector 8">
              <a:extLst>
                <a:ext uri="{FF2B5EF4-FFF2-40B4-BE49-F238E27FC236}">
                  <a16:creationId xmlns:a16="http://schemas.microsoft.com/office/drawing/2014/main" id="{6D30C498-ED4F-4E07-99AC-4954A1867D6E}"/>
                </a:ext>
              </a:extLst>
            </p:cNvPr>
            <p:cNvCxnSpPr/>
            <p:nvPr/>
          </p:nvCxnSpPr>
          <p:spPr>
            <a:xfrm flipH="1" flipV="1">
              <a:off x="7283302" y="480591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E9836F8-9EBF-4F65-8B54-9499C1A5BECA}"/>
                </a:ext>
              </a:extLst>
            </p:cNvPr>
            <p:cNvCxnSpPr/>
            <p:nvPr/>
          </p:nvCxnSpPr>
          <p:spPr>
            <a:xfrm flipH="1" flipV="1">
              <a:off x="7588102" y="4339975"/>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4556D4B-7A6D-451B-A691-44B8B643F3F5}"/>
                </a:ext>
              </a:extLst>
            </p:cNvPr>
            <p:cNvCxnSpPr/>
            <p:nvPr/>
          </p:nvCxnSpPr>
          <p:spPr>
            <a:xfrm flipH="1" flipV="1">
              <a:off x="7497726" y="450560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42FFF96-9F5E-461F-AFD0-554A95003413}"/>
                </a:ext>
              </a:extLst>
            </p:cNvPr>
            <p:cNvCxnSpPr/>
            <p:nvPr/>
          </p:nvCxnSpPr>
          <p:spPr>
            <a:xfrm flipH="1" flipV="1">
              <a:off x="7402032" y="4671237"/>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98A1AD5-F8A9-41EF-80D2-6373CAA58B14}"/>
                </a:ext>
              </a:extLst>
            </p:cNvPr>
            <p:cNvCxnSpPr>
              <a:cxnSpLocks/>
            </p:cNvCxnSpPr>
            <p:nvPr/>
          </p:nvCxnSpPr>
          <p:spPr>
            <a:xfrm flipH="1" flipV="1">
              <a:off x="8172772" y="4036676"/>
              <a:ext cx="124168" cy="3032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79C278D-721A-4F5A-A058-4875540C8FAC}"/>
                </a:ext>
              </a:extLst>
            </p:cNvPr>
            <p:cNvCxnSpPr>
              <a:cxnSpLocks/>
            </p:cNvCxnSpPr>
            <p:nvPr/>
          </p:nvCxnSpPr>
          <p:spPr>
            <a:xfrm flipH="1" flipV="1">
              <a:off x="7924800" y="4098581"/>
              <a:ext cx="262270" cy="3197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2BFB135-240E-4510-9CCA-ECD380263AD4}"/>
                </a:ext>
              </a:extLst>
            </p:cNvPr>
            <p:cNvCxnSpPr/>
            <p:nvPr/>
          </p:nvCxnSpPr>
          <p:spPr>
            <a:xfrm flipH="1" flipV="1">
              <a:off x="7738730" y="420966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AA4E729-5143-45A4-9A5A-7FED49D12DA1}"/>
                </a:ext>
              </a:extLst>
            </p:cNvPr>
            <p:cNvCxnSpPr>
              <a:cxnSpLocks/>
            </p:cNvCxnSpPr>
            <p:nvPr/>
          </p:nvCxnSpPr>
          <p:spPr>
            <a:xfrm flipH="1" flipV="1">
              <a:off x="8510742" y="3942604"/>
              <a:ext cx="230413" cy="1435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54CF6FC-EB10-40C0-A100-BD92983F5A62}"/>
                </a:ext>
              </a:extLst>
            </p:cNvPr>
            <p:cNvCxnSpPr>
              <a:cxnSpLocks/>
            </p:cNvCxnSpPr>
            <p:nvPr/>
          </p:nvCxnSpPr>
          <p:spPr>
            <a:xfrm flipV="1">
              <a:off x="8410989" y="4036677"/>
              <a:ext cx="0" cy="1729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6DCFBF-CC77-48F6-818B-C171A2FBC86D}"/>
                </a:ext>
              </a:extLst>
            </p:cNvPr>
            <p:cNvCxnSpPr>
              <a:cxnSpLocks/>
            </p:cNvCxnSpPr>
            <p:nvPr/>
          </p:nvCxnSpPr>
          <p:spPr>
            <a:xfrm flipH="1">
              <a:off x="8625950" y="3619322"/>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4444213-E8F5-4D05-ACD3-8DA7B5AE1033}"/>
                </a:ext>
              </a:extLst>
            </p:cNvPr>
            <p:cNvCxnSpPr>
              <a:cxnSpLocks/>
            </p:cNvCxnSpPr>
            <p:nvPr/>
          </p:nvCxnSpPr>
          <p:spPr>
            <a:xfrm flipH="1">
              <a:off x="8485377" y="3470307"/>
              <a:ext cx="257293" cy="2213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443A051-810A-4DE5-AE4B-6EDB26F02A7F}"/>
                </a:ext>
              </a:extLst>
            </p:cNvPr>
            <p:cNvCxnSpPr>
              <a:cxnSpLocks/>
            </p:cNvCxnSpPr>
            <p:nvPr/>
          </p:nvCxnSpPr>
          <p:spPr>
            <a:xfrm>
              <a:off x="8257712" y="3675675"/>
              <a:ext cx="167454" cy="2030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A921E85-8553-46C2-B657-E98CA11AC57D}"/>
                </a:ext>
              </a:extLst>
            </p:cNvPr>
            <p:cNvCxnSpPr>
              <a:cxnSpLocks/>
            </p:cNvCxnSpPr>
            <p:nvPr/>
          </p:nvCxnSpPr>
          <p:spPr>
            <a:xfrm>
              <a:off x="8181694" y="3734679"/>
              <a:ext cx="5376" cy="2021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4F54F35-B415-4372-94A3-FD514A185303}"/>
                </a:ext>
              </a:extLst>
            </p:cNvPr>
            <p:cNvCxnSpPr>
              <a:cxnSpLocks/>
            </p:cNvCxnSpPr>
            <p:nvPr/>
          </p:nvCxnSpPr>
          <p:spPr>
            <a:xfrm flipH="1">
              <a:off x="8008146" y="3734679"/>
              <a:ext cx="33316" cy="219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FBCD78C-8C1C-49A0-8B42-29C4109ED314}"/>
                </a:ext>
              </a:extLst>
            </p:cNvPr>
            <p:cNvCxnSpPr>
              <a:cxnSpLocks/>
            </p:cNvCxnSpPr>
            <p:nvPr/>
          </p:nvCxnSpPr>
          <p:spPr>
            <a:xfrm flipH="1" flipV="1">
              <a:off x="8055935" y="3576761"/>
              <a:ext cx="116837" cy="1490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F09CCF7-81BE-4D38-B769-6D6B0B7189FB}"/>
                </a:ext>
              </a:extLst>
            </p:cNvPr>
            <p:cNvCxnSpPr>
              <a:cxnSpLocks/>
            </p:cNvCxnSpPr>
            <p:nvPr/>
          </p:nvCxnSpPr>
          <p:spPr>
            <a:xfrm flipH="1" flipV="1">
              <a:off x="8194852" y="3455063"/>
              <a:ext cx="102088" cy="1422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9842060-077E-4BC4-9807-44FFB8BF34E2}"/>
                </a:ext>
              </a:extLst>
            </p:cNvPr>
            <p:cNvCxnSpPr>
              <a:cxnSpLocks/>
            </p:cNvCxnSpPr>
            <p:nvPr/>
          </p:nvCxnSpPr>
          <p:spPr>
            <a:xfrm flipH="1">
              <a:off x="8268345" y="3218783"/>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0840536-7C19-44A5-AA66-88F8577A3841}"/>
                </a:ext>
              </a:extLst>
            </p:cNvPr>
            <p:cNvCxnSpPr>
              <a:cxnSpLocks/>
            </p:cNvCxnSpPr>
            <p:nvPr/>
          </p:nvCxnSpPr>
          <p:spPr>
            <a:xfrm>
              <a:off x="8115485" y="3143029"/>
              <a:ext cx="57287" cy="2102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4144BCD-C408-462F-B168-ED03016980BF}"/>
                </a:ext>
              </a:extLst>
            </p:cNvPr>
            <p:cNvCxnSpPr>
              <a:cxnSpLocks/>
            </p:cNvCxnSpPr>
            <p:nvPr/>
          </p:nvCxnSpPr>
          <p:spPr>
            <a:xfrm>
              <a:off x="7943771" y="3231448"/>
              <a:ext cx="97691" cy="2208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22335493-33D6-4170-98BE-7331B6E47DCC}"/>
                </a:ext>
              </a:extLst>
            </p:cNvPr>
            <p:cNvCxnSpPr>
              <a:cxnSpLocks/>
            </p:cNvCxnSpPr>
            <p:nvPr/>
          </p:nvCxnSpPr>
          <p:spPr>
            <a:xfrm>
              <a:off x="7755334" y="3370781"/>
              <a:ext cx="114746" cy="1990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41D5B07-A460-41E9-8DEA-E9FE959A214F}"/>
                </a:ext>
              </a:extLst>
            </p:cNvPr>
            <p:cNvCxnSpPr>
              <a:cxnSpLocks/>
            </p:cNvCxnSpPr>
            <p:nvPr/>
          </p:nvCxnSpPr>
          <p:spPr>
            <a:xfrm>
              <a:off x="7542411" y="3667499"/>
              <a:ext cx="264951" cy="1305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9C725D9C-C6B0-4D3E-BF9E-F4A858F39298}"/>
                </a:ext>
              </a:extLst>
            </p:cNvPr>
            <p:cNvCxnSpPr>
              <a:cxnSpLocks/>
            </p:cNvCxnSpPr>
            <p:nvPr/>
          </p:nvCxnSpPr>
          <p:spPr>
            <a:xfrm>
              <a:off x="7448279" y="3842212"/>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059B972-6ACA-4CB9-9B42-C4CF2DB292AE}"/>
                </a:ext>
              </a:extLst>
            </p:cNvPr>
            <p:cNvCxnSpPr>
              <a:cxnSpLocks/>
            </p:cNvCxnSpPr>
            <p:nvPr/>
          </p:nvCxnSpPr>
          <p:spPr>
            <a:xfrm>
              <a:off x="7304025" y="3963660"/>
              <a:ext cx="238386" cy="2460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10D4846-C37C-4494-B24A-115D0AC1DD32}"/>
                </a:ext>
              </a:extLst>
            </p:cNvPr>
            <p:cNvCxnSpPr>
              <a:cxnSpLocks/>
            </p:cNvCxnSpPr>
            <p:nvPr/>
          </p:nvCxnSpPr>
          <p:spPr>
            <a:xfrm>
              <a:off x="7158062" y="4157970"/>
              <a:ext cx="212807" cy="2394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6AF76FC-E33E-494A-922F-474C136A249D}"/>
                </a:ext>
              </a:extLst>
            </p:cNvPr>
            <p:cNvCxnSpPr>
              <a:cxnSpLocks/>
            </p:cNvCxnSpPr>
            <p:nvPr/>
          </p:nvCxnSpPr>
          <p:spPr>
            <a:xfrm>
              <a:off x="7047417" y="4353639"/>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D0A7B146-F8E5-4493-97B6-9254A928DE29}"/>
                </a:ext>
              </a:extLst>
            </p:cNvPr>
            <p:cNvCxnSpPr>
              <a:cxnSpLocks/>
            </p:cNvCxnSpPr>
            <p:nvPr/>
          </p:nvCxnSpPr>
          <p:spPr>
            <a:xfrm>
              <a:off x="6929797" y="4521465"/>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64" name="Rectangle 63">
            <a:extLst>
              <a:ext uri="{FF2B5EF4-FFF2-40B4-BE49-F238E27FC236}">
                <a16:creationId xmlns:a16="http://schemas.microsoft.com/office/drawing/2014/main" id="{F3603A62-942D-408B-AC6F-421683C0B2AC}"/>
              </a:ext>
            </a:extLst>
          </p:cNvPr>
          <p:cNvSpPr/>
          <p:nvPr/>
        </p:nvSpPr>
        <p:spPr>
          <a:xfrm>
            <a:off x="-351441" y="1396725"/>
            <a:ext cx="6877121" cy="1569660"/>
          </a:xfrm>
          <a:prstGeom prst="rect">
            <a:avLst/>
          </a:prstGeom>
        </p:spPr>
        <p:txBody>
          <a:bodyPr wrap="square">
            <a:spAutoFit/>
          </a:bodyPr>
          <a:lstStyle/>
          <a:p>
            <a:pPr marL="684213" lvl="2"/>
            <a:r>
              <a:rPr lang="en-US" sz="2400" b="1" dirty="0">
                <a:latin typeface="Lato" panose="020F0502020204030203" pitchFamily="34" charset="0"/>
              </a:rPr>
              <a:t>Interflow is where the infiltrated water travels to a stream above the groundwater level (unsaturated zone). The response time for interflow is longer than surface runoff. </a:t>
            </a:r>
          </a:p>
        </p:txBody>
      </p:sp>
      <p:pic>
        <p:nvPicPr>
          <p:cNvPr id="1026" name="Picture 2" descr="Application of the Precipitation-Runoff Modeling System (PRMS) to simulate  the streamflows and water balance of the Red River Basin, 1980–2016">
            <a:extLst>
              <a:ext uri="{FF2B5EF4-FFF2-40B4-BE49-F238E27FC236}">
                <a16:creationId xmlns:a16="http://schemas.microsoft.com/office/drawing/2014/main" id="{86C60BA1-968F-235A-4E59-1982F3CD8241}"/>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27009" y="2966385"/>
            <a:ext cx="5271881" cy="3685876"/>
          </a:xfrm>
          <a:prstGeom prst="rect">
            <a:avLst/>
          </a:prstGeom>
          <a:solidFill>
            <a:schemeClr val="tx1"/>
          </a:solidFill>
        </p:spPr>
      </p:pic>
      <p:sp>
        <p:nvSpPr>
          <p:cNvPr id="2" name="Rectangle 1">
            <a:extLst>
              <a:ext uri="{FF2B5EF4-FFF2-40B4-BE49-F238E27FC236}">
                <a16:creationId xmlns:a16="http://schemas.microsoft.com/office/drawing/2014/main" id="{FBE3E653-972E-D7AF-0691-35542B2BA4CE}"/>
              </a:ext>
            </a:extLst>
          </p:cNvPr>
          <p:cNvSpPr/>
          <p:nvPr/>
        </p:nvSpPr>
        <p:spPr>
          <a:xfrm rot="1912865">
            <a:off x="2443330" y="5034568"/>
            <a:ext cx="784695" cy="237392"/>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2">
            <a:extLst>
              <a:ext uri="{FF2B5EF4-FFF2-40B4-BE49-F238E27FC236}">
                <a16:creationId xmlns:a16="http://schemas.microsoft.com/office/drawing/2014/main" id="{759B80CF-5888-3E3B-958B-57AA6C0121E8}"/>
              </a:ext>
            </a:extLst>
          </p:cNvPr>
          <p:cNvSpPr txBox="1">
            <a:spLocks/>
          </p:cNvSpPr>
          <p:nvPr/>
        </p:nvSpPr>
        <p:spPr>
          <a:xfrm>
            <a:off x="1123373" y="134892"/>
            <a:ext cx="9799780" cy="7854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Interflow</a:t>
            </a:r>
          </a:p>
        </p:txBody>
      </p:sp>
    </p:spTree>
    <p:extLst>
      <p:ext uri="{BB962C8B-B14F-4D97-AF65-F5344CB8AC3E}">
        <p14:creationId xmlns:p14="http://schemas.microsoft.com/office/powerpoint/2010/main" val="351487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4FA000B-C337-482C-8EE3-306BD569B379}"/>
              </a:ext>
            </a:extLst>
          </p:cNvPr>
          <p:cNvSpPr/>
          <p:nvPr/>
        </p:nvSpPr>
        <p:spPr>
          <a:xfrm>
            <a:off x="378354" y="1194795"/>
            <a:ext cx="6532805" cy="1938992"/>
          </a:xfrm>
          <a:prstGeom prst="rect">
            <a:avLst/>
          </a:prstGeom>
        </p:spPr>
        <p:txBody>
          <a:bodyPr wrap="square">
            <a:spAutoFit/>
          </a:bodyPr>
          <a:lstStyle/>
          <a:p>
            <a:r>
              <a:rPr lang="en-US" sz="2400" b="1" dirty="0">
                <a:latin typeface="Lato" panose="020F0502020204030203" pitchFamily="34" charset="0"/>
              </a:rPr>
              <a:t>Baseflow is where the infiltrated water percolates to a groundwater layer. The groundwater layer will contribute to stream flow when it is high enough. The response time for baseflow is longer than interflow. </a:t>
            </a:r>
          </a:p>
        </p:txBody>
      </p:sp>
      <p:grpSp>
        <p:nvGrpSpPr>
          <p:cNvPr id="42" name="Group 41">
            <a:extLst>
              <a:ext uri="{FF2B5EF4-FFF2-40B4-BE49-F238E27FC236}">
                <a16:creationId xmlns:a16="http://schemas.microsoft.com/office/drawing/2014/main" id="{FFE92A1F-4E3C-47EE-808E-CB0AD6A91B20}"/>
              </a:ext>
            </a:extLst>
          </p:cNvPr>
          <p:cNvGrpSpPr/>
          <p:nvPr/>
        </p:nvGrpSpPr>
        <p:grpSpPr>
          <a:xfrm>
            <a:off x="6819838" y="1699984"/>
            <a:ext cx="4613128" cy="4611312"/>
            <a:chOff x="6642539" y="1585512"/>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3"/>
            <a:stretch>
              <a:fillRect/>
            </a:stretch>
          </p:blipFill>
          <p:spPr>
            <a:xfrm>
              <a:off x="6642539" y="1585512"/>
              <a:ext cx="3953698" cy="4058664"/>
            </a:xfrm>
            <a:prstGeom prst="rect">
              <a:avLst/>
            </a:prstGeom>
          </p:spPr>
        </p:pic>
        <p:sp>
          <p:nvSpPr>
            <p:cNvPr id="39" name="Freeform: Shape 38">
              <a:extLst>
                <a:ext uri="{FF2B5EF4-FFF2-40B4-BE49-F238E27FC236}">
                  <a16:creationId xmlns:a16="http://schemas.microsoft.com/office/drawing/2014/main" id="{07B297BC-EB14-4901-97FB-B1CBC91C34CB}"/>
                </a:ext>
              </a:extLst>
            </p:cNvPr>
            <p:cNvSpPr/>
            <p:nvPr/>
          </p:nvSpPr>
          <p:spPr>
            <a:xfrm>
              <a:off x="7444327" y="3331566"/>
              <a:ext cx="774849" cy="566556"/>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849" h="566556">
                  <a:moveTo>
                    <a:pt x="774849" y="254907"/>
                  </a:moveTo>
                  <a:cubicBezTo>
                    <a:pt x="767375" y="248340"/>
                    <a:pt x="781448" y="238649"/>
                    <a:pt x="760151" y="200430"/>
                  </a:cubicBezTo>
                  <a:cubicBezTo>
                    <a:pt x="738854" y="162211"/>
                    <a:pt x="715083" y="37087"/>
                    <a:pt x="657117" y="10522"/>
                  </a:cubicBezTo>
                  <a:cubicBezTo>
                    <a:pt x="599151" y="-16043"/>
                    <a:pt x="479758" y="12741"/>
                    <a:pt x="412357" y="41043"/>
                  </a:cubicBezTo>
                  <a:cubicBezTo>
                    <a:pt x="344956" y="69345"/>
                    <a:pt x="279568" y="149688"/>
                    <a:pt x="252710" y="180333"/>
                  </a:cubicBezTo>
                  <a:cubicBezTo>
                    <a:pt x="225852" y="210978"/>
                    <a:pt x="11136" y="549078"/>
                    <a:pt x="0" y="566556"/>
                  </a:cubicBezTo>
                </a:path>
              </a:pathLst>
            </a:custGeom>
            <a:noFill/>
            <a:ln w="47625">
              <a:solidFill>
                <a:schemeClr val="accent6"/>
              </a:solidFill>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9E9D677F-9937-4679-8761-D5934BEF6077}"/>
                </a:ext>
              </a:extLst>
            </p:cNvPr>
            <p:cNvSpPr/>
            <p:nvPr/>
          </p:nvSpPr>
          <p:spPr>
            <a:xfrm>
              <a:off x="7002198" y="3331566"/>
              <a:ext cx="1216976" cy="1852745"/>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86914 w 774849"/>
                <a:gd name="connsiteY5" fmla="*/ 431542 h 566556"/>
                <a:gd name="connsiteX6" fmla="*/ 0 w 774849"/>
                <a:gd name="connsiteY6" fmla="*/ 566556 h 566556"/>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0 w 960743"/>
                <a:gd name="connsiteY6" fmla="*/ 933321 h 933321"/>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86913 w 960743"/>
                <a:gd name="connsiteY6" fmla="*/ 758113 h 933321"/>
                <a:gd name="connsiteX7" fmla="*/ 0 w 960743"/>
                <a:gd name="connsiteY7" fmla="*/ 933321 h 933321"/>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0 w 1121517"/>
                <a:gd name="connsiteY7" fmla="*/ 1219699 h 1219699"/>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66817 w 1121517"/>
                <a:gd name="connsiteY7" fmla="*/ 1089709 h 1219699"/>
                <a:gd name="connsiteX8" fmla="*/ 0 w 1121517"/>
                <a:gd name="connsiteY8" fmla="*/ 1219699 h 1219699"/>
                <a:gd name="connsiteX0" fmla="*/ 1216976 w 1216976"/>
                <a:gd name="connsiteY0" fmla="*/ 254907 h 1852745"/>
                <a:gd name="connsiteX1" fmla="*/ 1202278 w 1216976"/>
                <a:gd name="connsiteY1" fmla="*/ 200430 h 1852745"/>
                <a:gd name="connsiteX2" fmla="*/ 1099244 w 1216976"/>
                <a:gd name="connsiteY2" fmla="*/ 10522 h 1852745"/>
                <a:gd name="connsiteX3" fmla="*/ 854484 w 1216976"/>
                <a:gd name="connsiteY3" fmla="*/ 41043 h 1852745"/>
                <a:gd name="connsiteX4" fmla="*/ 694837 w 1216976"/>
                <a:gd name="connsiteY4" fmla="*/ 180333 h 1852745"/>
                <a:gd name="connsiteX5" fmla="*/ 529041 w 1216976"/>
                <a:gd name="connsiteY5" fmla="*/ 431542 h 1852745"/>
                <a:gd name="connsiteX6" fmla="*/ 343146 w 1216976"/>
                <a:gd name="connsiteY6" fmla="*/ 758113 h 1852745"/>
                <a:gd name="connsiteX7" fmla="*/ 162276 w 1216976"/>
                <a:gd name="connsiteY7" fmla="*/ 1089709 h 1852745"/>
                <a:gd name="connsiteX8" fmla="*/ 0 w 1216976"/>
                <a:gd name="connsiteY8" fmla="*/ 1852745 h 185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6976" h="1852745">
                  <a:moveTo>
                    <a:pt x="1216976" y="254907"/>
                  </a:moveTo>
                  <a:cubicBezTo>
                    <a:pt x="1209502" y="248340"/>
                    <a:pt x="1223575" y="238649"/>
                    <a:pt x="1202278" y="200430"/>
                  </a:cubicBezTo>
                  <a:cubicBezTo>
                    <a:pt x="1180981" y="162211"/>
                    <a:pt x="1157210" y="37087"/>
                    <a:pt x="1099244" y="10522"/>
                  </a:cubicBezTo>
                  <a:cubicBezTo>
                    <a:pt x="1041278" y="-16043"/>
                    <a:pt x="921885" y="12741"/>
                    <a:pt x="854484" y="41043"/>
                  </a:cubicBezTo>
                  <a:cubicBezTo>
                    <a:pt x="787083" y="69345"/>
                    <a:pt x="749078" y="115250"/>
                    <a:pt x="694837" y="180333"/>
                  </a:cubicBezTo>
                  <a:cubicBezTo>
                    <a:pt x="640597" y="245416"/>
                    <a:pt x="587656" y="335245"/>
                    <a:pt x="529041" y="431542"/>
                  </a:cubicBezTo>
                  <a:cubicBezTo>
                    <a:pt x="470426" y="527839"/>
                    <a:pt x="404274" y="648419"/>
                    <a:pt x="343146" y="758113"/>
                  </a:cubicBezTo>
                  <a:cubicBezTo>
                    <a:pt x="282019" y="867808"/>
                    <a:pt x="203557" y="1012778"/>
                    <a:pt x="162276" y="1089709"/>
                  </a:cubicBezTo>
                  <a:cubicBezTo>
                    <a:pt x="120995" y="1166640"/>
                    <a:pt x="11136" y="1831080"/>
                    <a:pt x="0" y="1852745"/>
                  </a:cubicBezTo>
                </a:path>
              </a:pathLst>
            </a:custGeom>
            <a:noFill/>
            <a:ln w="44450">
              <a:solidFill>
                <a:schemeClr val="accent6"/>
              </a:solidFill>
              <a:prstDash val="dash"/>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2">
            <a:extLst>
              <a:ext uri="{FF2B5EF4-FFF2-40B4-BE49-F238E27FC236}">
                <a16:creationId xmlns:a16="http://schemas.microsoft.com/office/drawing/2014/main" id="{F8C9009E-F587-F34A-6571-F90D6807DCFA}"/>
              </a:ext>
            </a:extLst>
          </p:cNvPr>
          <p:cNvSpPr txBox="1">
            <a:spLocks/>
          </p:cNvSpPr>
          <p:nvPr/>
        </p:nvSpPr>
        <p:spPr>
          <a:xfrm>
            <a:off x="1123373" y="134892"/>
            <a:ext cx="9799780" cy="78541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Baseflow/Groundwater Flow</a:t>
            </a:r>
          </a:p>
        </p:txBody>
      </p:sp>
      <p:pic>
        <p:nvPicPr>
          <p:cNvPr id="7" name="Picture 2" descr="Application of the Precipitation-Runoff Modeling System (PRMS) to simulate  the streamflows and water balance of the Red River Basin, 1980–2016">
            <a:extLst>
              <a:ext uri="{FF2B5EF4-FFF2-40B4-BE49-F238E27FC236}">
                <a16:creationId xmlns:a16="http://schemas.microsoft.com/office/drawing/2014/main" id="{5D9E2F26-E20A-AE57-4B5D-57B80A1E5038}"/>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84640" y="3133787"/>
            <a:ext cx="5271881" cy="3685876"/>
          </a:xfrm>
          <a:prstGeom prst="rect">
            <a:avLst/>
          </a:prstGeom>
          <a:solidFill>
            <a:schemeClr val="tx1"/>
          </a:solidFill>
        </p:spPr>
      </p:pic>
      <p:sp>
        <p:nvSpPr>
          <p:cNvPr id="8" name="Rectangle 7">
            <a:extLst>
              <a:ext uri="{FF2B5EF4-FFF2-40B4-BE49-F238E27FC236}">
                <a16:creationId xmlns:a16="http://schemas.microsoft.com/office/drawing/2014/main" id="{C72A0A04-2B1A-DA6F-CA7B-971E26A63FC1}"/>
              </a:ext>
            </a:extLst>
          </p:cNvPr>
          <p:cNvSpPr/>
          <p:nvPr/>
        </p:nvSpPr>
        <p:spPr>
          <a:xfrm>
            <a:off x="990320" y="5788812"/>
            <a:ext cx="1181380" cy="330047"/>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991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88720" y="-107039"/>
            <a:ext cx="10515600" cy="1325563"/>
          </a:xfrm>
        </p:spPr>
        <p:txBody>
          <a:bodyPr/>
          <a:lstStyle/>
          <a:p>
            <a:r>
              <a:rPr lang="en-US" b="1" dirty="0">
                <a:latin typeface="Lato" panose="020F0502020204030203" pitchFamily="34" charset="0"/>
              </a:rPr>
              <a:t>HEC-HMS Baseflow Methods</a:t>
            </a:r>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4FA000B-C337-482C-8EE3-306BD569B379}"/>
              </a:ext>
            </a:extLst>
          </p:cNvPr>
          <p:cNvSpPr/>
          <p:nvPr/>
        </p:nvSpPr>
        <p:spPr>
          <a:xfrm>
            <a:off x="284836" y="1002828"/>
            <a:ext cx="6787019" cy="4401205"/>
          </a:xfrm>
          <a:prstGeom prst="rect">
            <a:avLst/>
          </a:prstGeom>
        </p:spPr>
        <p:txBody>
          <a:bodyPr wrap="square">
            <a:spAutoFit/>
          </a:bodyPr>
          <a:lstStyle/>
          <a:p>
            <a:pPr marL="342900" indent="-342900">
              <a:buFont typeface="Arial" panose="020B0604020202020204" pitchFamily="34" charset="0"/>
              <a:buChar char="•"/>
            </a:pPr>
            <a:r>
              <a:rPr lang="en-US" sz="2800" b="1" dirty="0">
                <a:latin typeface="Lato" panose="020F0502020204030203" pitchFamily="34" charset="0"/>
              </a:rPr>
              <a:t>The Baseflow Method can be selected for each subbasin element (using the Component Editor) or it can be selected using the global change methods tool from the Parameters menu.</a:t>
            </a:r>
          </a:p>
          <a:p>
            <a:pPr marL="342900" indent="-342900">
              <a:buFont typeface="Arial" panose="020B0604020202020204" pitchFamily="34" charset="0"/>
              <a:buChar char="•"/>
            </a:pPr>
            <a:endParaRPr lang="en-US" sz="2800" b="1" dirty="0">
              <a:latin typeface="Lato" panose="020F0502020204030203" pitchFamily="34" charset="0"/>
            </a:endParaRPr>
          </a:p>
          <a:p>
            <a:pPr marL="342900" indent="-342900">
              <a:buFont typeface="Arial" panose="020B0604020202020204" pitchFamily="34" charset="0"/>
              <a:buChar char="•"/>
            </a:pPr>
            <a:r>
              <a:rPr lang="en-US" sz="2800" b="1" dirty="0">
                <a:latin typeface="Lato" panose="020F0502020204030203" pitchFamily="34" charset="0"/>
              </a:rPr>
              <a:t>Baseflow parameters can be entered from the subbasin element Component Editor or from Global editors.</a:t>
            </a:r>
          </a:p>
          <a:p>
            <a:pPr marL="342900" indent="-342900">
              <a:buFont typeface="Arial" panose="020B0604020202020204" pitchFamily="34" charset="0"/>
              <a:buChar char="•"/>
            </a:pPr>
            <a:endParaRPr lang="en-US" sz="2800" dirty="0">
              <a:latin typeface="Lato" panose="020F0502020204030203" pitchFamily="34" charset="0"/>
            </a:endParaRPr>
          </a:p>
        </p:txBody>
      </p:sp>
      <p:pic>
        <p:nvPicPr>
          <p:cNvPr id="10" name="Picture 9">
            <a:extLst>
              <a:ext uri="{FF2B5EF4-FFF2-40B4-BE49-F238E27FC236}">
                <a16:creationId xmlns:a16="http://schemas.microsoft.com/office/drawing/2014/main" id="{92710A24-BA67-4FA9-881A-B22C4FFDCB40}"/>
              </a:ext>
            </a:extLst>
          </p:cNvPr>
          <p:cNvPicPr/>
          <p:nvPr/>
        </p:nvPicPr>
        <p:blipFill>
          <a:blip r:embed="rId3"/>
          <a:stretch>
            <a:fillRect/>
          </a:stretch>
        </p:blipFill>
        <p:spPr>
          <a:xfrm>
            <a:off x="7295139" y="1360968"/>
            <a:ext cx="4071066" cy="4941289"/>
          </a:xfrm>
          <a:prstGeom prst="rect">
            <a:avLst/>
          </a:prstGeom>
          <a:ln>
            <a:solidFill>
              <a:schemeClr val="tx1"/>
            </a:solidFill>
          </a:ln>
        </p:spPr>
      </p:pic>
      <p:sp>
        <p:nvSpPr>
          <p:cNvPr id="2" name="Rectangle 1">
            <a:extLst>
              <a:ext uri="{FF2B5EF4-FFF2-40B4-BE49-F238E27FC236}">
                <a16:creationId xmlns:a16="http://schemas.microsoft.com/office/drawing/2014/main" id="{C7AA76E0-FE85-49B4-BD90-94FA6856797F}"/>
              </a:ext>
            </a:extLst>
          </p:cNvPr>
          <p:cNvSpPr/>
          <p:nvPr/>
        </p:nvSpPr>
        <p:spPr>
          <a:xfrm>
            <a:off x="7504984" y="5263117"/>
            <a:ext cx="3637937" cy="106040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2A72F648-9589-98C8-772C-13285E47C17F}"/>
              </a:ext>
            </a:extLst>
          </p:cNvPr>
          <p:cNvPicPr>
            <a:picLocks noChangeAspect="1"/>
          </p:cNvPicPr>
          <p:nvPr/>
        </p:nvPicPr>
        <p:blipFill>
          <a:blip r:embed="rId4"/>
          <a:stretch>
            <a:fillRect/>
          </a:stretch>
        </p:blipFill>
        <p:spPr>
          <a:xfrm>
            <a:off x="284836" y="4912570"/>
            <a:ext cx="6583680" cy="1761500"/>
          </a:xfrm>
          <a:prstGeom prst="rect">
            <a:avLst/>
          </a:prstGeom>
        </p:spPr>
      </p:pic>
    </p:spTree>
    <p:extLst>
      <p:ext uri="{BB962C8B-B14F-4D97-AF65-F5344CB8AC3E}">
        <p14:creationId xmlns:p14="http://schemas.microsoft.com/office/powerpoint/2010/main" val="1884687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88720" y="-107039"/>
            <a:ext cx="10515600" cy="1325563"/>
          </a:xfrm>
        </p:spPr>
        <p:txBody>
          <a:bodyPr/>
          <a:lstStyle/>
          <a:p>
            <a:r>
              <a:rPr lang="en-US" b="1" dirty="0">
                <a:latin typeface="Lato" panose="020F0502020204030203" pitchFamily="34" charset="0"/>
              </a:rPr>
              <a:t>HEC-HMS Baseflow Methods</a:t>
            </a:r>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4FA000B-C337-482C-8EE3-306BD569B379}"/>
              </a:ext>
            </a:extLst>
          </p:cNvPr>
          <p:cNvSpPr/>
          <p:nvPr/>
        </p:nvSpPr>
        <p:spPr>
          <a:xfrm>
            <a:off x="284837" y="1002828"/>
            <a:ext cx="5742584" cy="5693866"/>
          </a:xfrm>
          <a:prstGeom prst="rect">
            <a:avLst/>
          </a:prstGeom>
        </p:spPr>
        <p:txBody>
          <a:bodyPr wrap="square">
            <a:spAutoFit/>
          </a:bodyPr>
          <a:lstStyle/>
          <a:p>
            <a:pPr marL="342900" indent="-342900">
              <a:buFont typeface="Arial" panose="020B0604020202020204" pitchFamily="34" charset="0"/>
              <a:buChar char="•"/>
            </a:pPr>
            <a:r>
              <a:rPr lang="en-US" sz="2800" b="1" dirty="0">
                <a:latin typeface="Lato" panose="020F0502020204030203" pitchFamily="34" charset="0"/>
              </a:rPr>
              <a:t>The HEC-HMS baseflow methods are </a:t>
            </a:r>
            <a:r>
              <a:rPr lang="en-US" sz="2800" b="1" u="sng" dirty="0">
                <a:latin typeface="Lato" panose="020F0502020204030203" pitchFamily="34" charset="0"/>
              </a:rPr>
              <a:t>conceptual</a:t>
            </a:r>
            <a:r>
              <a:rPr lang="en-US" sz="2800" b="1" dirty="0">
                <a:latin typeface="Lato" panose="020F0502020204030203" pitchFamily="34" charset="0"/>
              </a:rPr>
              <a:t>. </a:t>
            </a:r>
          </a:p>
          <a:p>
            <a:pPr marL="800100" lvl="1" indent="-342900">
              <a:buFont typeface="Arial" panose="020B0604020202020204" pitchFamily="34" charset="0"/>
              <a:buChar char="•"/>
            </a:pPr>
            <a:r>
              <a:rPr lang="en-US" sz="2400" b="1" dirty="0">
                <a:latin typeface="Lato" panose="020F0502020204030203" pitchFamily="34" charset="0"/>
              </a:rPr>
              <a:t>Calibration is key</a:t>
            </a:r>
          </a:p>
          <a:p>
            <a:pPr lvl="1"/>
            <a:endParaRPr lang="en-US" sz="2400" b="1" dirty="0">
              <a:latin typeface="Lato" panose="020F0502020204030203" pitchFamily="34" charset="0"/>
            </a:endParaRPr>
          </a:p>
          <a:p>
            <a:pPr marL="342900" indent="-342900">
              <a:buFont typeface="Arial" panose="020B0604020202020204" pitchFamily="34" charset="0"/>
              <a:buChar char="•"/>
            </a:pPr>
            <a:r>
              <a:rPr lang="en-US" sz="2800" b="1" dirty="0">
                <a:latin typeface="Lato" panose="020F0502020204030203" pitchFamily="34" charset="0"/>
              </a:rPr>
              <a:t>5 Baseflow Methods:</a:t>
            </a:r>
          </a:p>
          <a:p>
            <a:pPr marL="800100" lvl="1" indent="-342900">
              <a:buFont typeface="Arial" panose="020B0604020202020204" pitchFamily="34" charset="0"/>
              <a:buChar char="•"/>
            </a:pPr>
            <a:r>
              <a:rPr lang="en-US" sz="2400" b="1" dirty="0">
                <a:latin typeface="Lato" panose="020F0502020204030203" pitchFamily="34" charset="0"/>
              </a:rPr>
              <a:t>Constant Monthly</a:t>
            </a:r>
          </a:p>
          <a:p>
            <a:pPr marL="800100" lvl="1" indent="-342900">
              <a:buFont typeface="Arial" panose="020B0604020202020204" pitchFamily="34" charset="0"/>
              <a:buChar char="•"/>
            </a:pPr>
            <a:r>
              <a:rPr lang="en-US" sz="2400" b="1" u="sng" dirty="0">
                <a:latin typeface="Lato" panose="020F0502020204030203" pitchFamily="34" charset="0"/>
              </a:rPr>
              <a:t>Recession</a:t>
            </a:r>
          </a:p>
          <a:p>
            <a:pPr marL="800100" lvl="1" indent="-342900">
              <a:buFont typeface="Arial" panose="020B0604020202020204" pitchFamily="34" charset="0"/>
              <a:buChar char="•"/>
            </a:pPr>
            <a:r>
              <a:rPr lang="en-US" sz="2400" b="1" dirty="0">
                <a:latin typeface="Lato" panose="020F0502020204030203" pitchFamily="34" charset="0"/>
              </a:rPr>
              <a:t>Bounded Recession</a:t>
            </a:r>
          </a:p>
          <a:p>
            <a:pPr marL="800100" lvl="1" indent="-342900">
              <a:buFont typeface="Arial" panose="020B0604020202020204" pitchFamily="34" charset="0"/>
              <a:buChar char="•"/>
            </a:pPr>
            <a:r>
              <a:rPr lang="en-US" sz="2400" b="1" u="sng" dirty="0">
                <a:latin typeface="Lato" panose="020F0502020204030203" pitchFamily="34" charset="0"/>
              </a:rPr>
              <a:t>Linear Reservoir</a:t>
            </a:r>
          </a:p>
          <a:p>
            <a:pPr marL="800100" lvl="1" indent="-342900">
              <a:buFont typeface="Arial" panose="020B0604020202020204" pitchFamily="34" charset="0"/>
              <a:buChar char="•"/>
            </a:pPr>
            <a:r>
              <a:rPr lang="en-US" sz="2400" b="1" dirty="0">
                <a:latin typeface="Lato" panose="020F0502020204030203" pitchFamily="34" charset="0"/>
              </a:rPr>
              <a:t>Nonlinear </a:t>
            </a:r>
            <a:r>
              <a:rPr lang="en-US" sz="2400" b="1" dirty="0" err="1">
                <a:latin typeface="Lato" panose="020F0502020204030203" pitchFamily="34" charset="0"/>
              </a:rPr>
              <a:t>Boussinesq</a:t>
            </a:r>
            <a:endParaRPr lang="en-US" sz="2400" b="1" dirty="0">
              <a:latin typeface="Lato" panose="020F0502020204030203" pitchFamily="34" charset="0"/>
            </a:endParaRPr>
          </a:p>
          <a:p>
            <a:pPr marL="800100" lvl="1" indent="-342900">
              <a:buFont typeface="Arial" panose="020B0604020202020204" pitchFamily="34" charset="0"/>
              <a:buChar char="•"/>
            </a:pPr>
            <a:endParaRPr lang="en-US" sz="2800" b="1" dirty="0">
              <a:latin typeface="Lato" panose="020F0502020204030203" pitchFamily="34" charset="0"/>
            </a:endParaRPr>
          </a:p>
          <a:p>
            <a:pPr marL="342900" indent="-342900">
              <a:buFont typeface="Arial" panose="020B0604020202020204" pitchFamily="34" charset="0"/>
              <a:buChar char="•"/>
            </a:pPr>
            <a:r>
              <a:rPr lang="en-US" sz="2800" b="1" dirty="0">
                <a:latin typeface="Lato" panose="020F0502020204030203" pitchFamily="34" charset="0"/>
              </a:rPr>
              <a:t>The Linear Reservoir method is the only method to conserve volume. </a:t>
            </a:r>
          </a:p>
        </p:txBody>
      </p:sp>
      <p:pic>
        <p:nvPicPr>
          <p:cNvPr id="5" name="Picture 4">
            <a:extLst>
              <a:ext uri="{FF2B5EF4-FFF2-40B4-BE49-F238E27FC236}">
                <a16:creationId xmlns:a16="http://schemas.microsoft.com/office/drawing/2014/main" id="{995EEFB3-F4E2-F756-A361-1072BA5817E3}"/>
              </a:ext>
            </a:extLst>
          </p:cNvPr>
          <p:cNvPicPr>
            <a:picLocks noChangeAspect="1"/>
          </p:cNvPicPr>
          <p:nvPr/>
        </p:nvPicPr>
        <p:blipFill>
          <a:blip r:embed="rId3"/>
          <a:stretch>
            <a:fillRect/>
          </a:stretch>
        </p:blipFill>
        <p:spPr>
          <a:xfrm>
            <a:off x="6096000" y="924898"/>
            <a:ext cx="5680368" cy="5635921"/>
          </a:xfrm>
          <a:prstGeom prst="rect">
            <a:avLst/>
          </a:prstGeom>
        </p:spPr>
      </p:pic>
    </p:spTree>
    <p:extLst>
      <p:ext uri="{BB962C8B-B14F-4D97-AF65-F5344CB8AC3E}">
        <p14:creationId xmlns:p14="http://schemas.microsoft.com/office/powerpoint/2010/main" val="22766138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90FDCA-5342-42F7-B1E6-9849D455EA16}"/>
              </a:ext>
            </a:extLst>
          </p:cNvPr>
          <p:cNvPicPr>
            <a:picLocks noChangeAspect="1"/>
          </p:cNvPicPr>
          <p:nvPr/>
        </p:nvPicPr>
        <p:blipFill>
          <a:blip r:embed="rId3"/>
          <a:stretch>
            <a:fillRect/>
          </a:stretch>
        </p:blipFill>
        <p:spPr>
          <a:xfrm>
            <a:off x="5585029" y="832777"/>
            <a:ext cx="5471802" cy="3483694"/>
          </a:xfrm>
          <a:prstGeom prst="rect">
            <a:avLst/>
          </a:prstGeom>
          <a:ln>
            <a:solidFill>
              <a:schemeClr val="tx1"/>
            </a:solidFill>
          </a:ln>
        </p:spPr>
      </p:pic>
      <p:pic>
        <p:nvPicPr>
          <p:cNvPr id="5" name="Picture 4">
            <a:extLst>
              <a:ext uri="{FF2B5EF4-FFF2-40B4-BE49-F238E27FC236}">
                <a16:creationId xmlns:a16="http://schemas.microsoft.com/office/drawing/2014/main" id="{27B6A8D4-8EFD-4CF2-BD0C-C9761D1A19C6}"/>
              </a:ext>
            </a:extLst>
          </p:cNvPr>
          <p:cNvPicPr>
            <a:picLocks noChangeAspect="1"/>
          </p:cNvPicPr>
          <p:nvPr/>
        </p:nvPicPr>
        <p:blipFill>
          <a:blip r:embed="rId4"/>
          <a:stretch>
            <a:fillRect/>
          </a:stretch>
        </p:blipFill>
        <p:spPr>
          <a:xfrm>
            <a:off x="7571794" y="4097581"/>
            <a:ext cx="4000773" cy="2530340"/>
          </a:xfrm>
          <a:prstGeom prst="rect">
            <a:avLst/>
          </a:prstGeom>
          <a:ln>
            <a:solidFill>
              <a:schemeClr val="tx1"/>
            </a:solidFill>
          </a:ln>
        </p:spPr>
      </p:pic>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7AA76E0-FE85-49B4-BD90-94FA6856797F}"/>
              </a:ext>
            </a:extLst>
          </p:cNvPr>
          <p:cNvSpPr/>
          <p:nvPr/>
        </p:nvSpPr>
        <p:spPr>
          <a:xfrm>
            <a:off x="7753350" y="5326622"/>
            <a:ext cx="3457575" cy="45505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C1ED188D-D2F0-4BAF-999F-C3B9D416448E}"/>
              </a:ext>
            </a:extLst>
          </p:cNvPr>
          <p:cNvSpPr/>
          <p:nvPr/>
        </p:nvSpPr>
        <p:spPr>
          <a:xfrm>
            <a:off x="284836" y="1360968"/>
            <a:ext cx="5371685" cy="3539430"/>
          </a:xfrm>
          <a:prstGeom prst="rect">
            <a:avLst/>
          </a:prstGeom>
        </p:spPr>
        <p:txBody>
          <a:bodyPr wrap="square">
            <a:spAutoFit/>
          </a:bodyPr>
          <a:lstStyle/>
          <a:p>
            <a:pPr marL="342900" indent="-342900">
              <a:buFont typeface="Arial" panose="020B0604020202020204" pitchFamily="34" charset="0"/>
              <a:buChar char="•"/>
            </a:pPr>
            <a:r>
              <a:rPr lang="en-US" sz="2800" b="1" dirty="0">
                <a:latin typeface="Lato" panose="020F0502020204030203" pitchFamily="34" charset="0"/>
              </a:rPr>
              <a:t>Baseflow results are displayed in plots and tables for Subbasin elements only. </a:t>
            </a:r>
          </a:p>
          <a:p>
            <a:pPr marL="342900" indent="-342900">
              <a:buFont typeface="Arial" panose="020B0604020202020204" pitchFamily="34" charset="0"/>
              <a:buChar char="•"/>
            </a:pPr>
            <a:endParaRPr lang="en-US" sz="2800" b="1" dirty="0">
              <a:latin typeface="Lato" panose="020F0502020204030203" pitchFamily="34" charset="0"/>
            </a:endParaRPr>
          </a:p>
          <a:p>
            <a:pPr marL="342900" indent="-342900">
              <a:buFont typeface="Arial" panose="020B0604020202020204" pitchFamily="34" charset="0"/>
              <a:buChar char="•"/>
            </a:pPr>
            <a:r>
              <a:rPr lang="en-US" sz="2800" b="1" dirty="0">
                <a:latin typeface="Lato" panose="020F0502020204030203" pitchFamily="34" charset="0"/>
              </a:rPr>
              <a:t>You can access </a:t>
            </a:r>
            <a:r>
              <a:rPr lang="en-US" sz="2800" b="1" u="sng" dirty="0">
                <a:latin typeface="Lato" panose="020F0502020204030203" pitchFamily="34" charset="0"/>
              </a:rPr>
              <a:t>individual time-series</a:t>
            </a:r>
            <a:r>
              <a:rPr lang="en-US" sz="2800" b="1" dirty="0">
                <a:latin typeface="Lato" panose="020F0502020204030203" pitchFamily="34" charset="0"/>
              </a:rPr>
              <a:t> from the Watershed Explorer’s Results tab.</a:t>
            </a:r>
          </a:p>
        </p:txBody>
      </p:sp>
      <p:grpSp>
        <p:nvGrpSpPr>
          <p:cNvPr id="7" name="Group 6">
            <a:extLst>
              <a:ext uri="{FF2B5EF4-FFF2-40B4-BE49-F238E27FC236}">
                <a16:creationId xmlns:a16="http://schemas.microsoft.com/office/drawing/2014/main" id="{056EB24C-0592-4D57-BDEF-802B3288EAEF}"/>
              </a:ext>
            </a:extLst>
          </p:cNvPr>
          <p:cNvGrpSpPr/>
          <p:nvPr/>
        </p:nvGrpSpPr>
        <p:grpSpPr>
          <a:xfrm>
            <a:off x="8227037" y="2706233"/>
            <a:ext cx="2915884" cy="663591"/>
            <a:chOff x="7385288" y="3887871"/>
            <a:chExt cx="2915884" cy="663591"/>
          </a:xfrm>
        </p:grpSpPr>
        <p:cxnSp>
          <p:nvCxnSpPr>
            <p:cNvPr id="10" name="Straight Connector 9">
              <a:extLst>
                <a:ext uri="{FF2B5EF4-FFF2-40B4-BE49-F238E27FC236}">
                  <a16:creationId xmlns:a16="http://schemas.microsoft.com/office/drawing/2014/main" id="{D7B7A7C0-11E4-42FF-964B-865BC5CD50D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C28677A-047B-4046-9B42-A26E7E55436F}"/>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6744A09-6813-46F8-9A57-DD39C089DED2}"/>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731C6F9-5E59-499F-97A8-2AC1697891DF}"/>
                </a:ext>
              </a:extLst>
            </p:cNvPr>
            <p:cNvSpPr txBox="1"/>
            <p:nvPr/>
          </p:nvSpPr>
          <p:spPr>
            <a:xfrm>
              <a:off x="7764197" y="3887871"/>
              <a:ext cx="2536975" cy="276999"/>
            </a:xfrm>
            <a:prstGeom prst="rect">
              <a:avLst/>
            </a:prstGeom>
            <a:noFill/>
            <a:ln>
              <a:noFill/>
            </a:ln>
          </p:spPr>
          <p:txBody>
            <a:bodyPr wrap="square" rtlCol="0">
              <a:spAutoFit/>
            </a:bodyPr>
            <a:lstStyle/>
            <a:p>
              <a:r>
                <a:rPr lang="en-US" sz="1200" b="1" dirty="0">
                  <a:solidFill>
                    <a:schemeClr val="bg1"/>
                  </a:solidFill>
                  <a:latin typeface="Lato" panose="020F0502020204030203" pitchFamily="34" charset="0"/>
                </a:rPr>
                <a:t>Computed Total Flow</a:t>
              </a:r>
            </a:p>
          </p:txBody>
        </p:sp>
        <p:sp>
          <p:nvSpPr>
            <p:cNvPr id="14" name="TextBox 13">
              <a:extLst>
                <a:ext uri="{FF2B5EF4-FFF2-40B4-BE49-F238E27FC236}">
                  <a16:creationId xmlns:a16="http://schemas.microsoft.com/office/drawing/2014/main" id="{19D1A368-5517-4855-852E-E4DA5E585D84}"/>
                </a:ext>
              </a:extLst>
            </p:cNvPr>
            <p:cNvSpPr txBox="1"/>
            <p:nvPr/>
          </p:nvSpPr>
          <p:spPr>
            <a:xfrm>
              <a:off x="7758623" y="4082068"/>
              <a:ext cx="2536975" cy="276999"/>
            </a:xfrm>
            <a:prstGeom prst="rect">
              <a:avLst/>
            </a:prstGeom>
            <a:noFill/>
            <a:ln>
              <a:noFill/>
            </a:ln>
          </p:spPr>
          <p:txBody>
            <a:bodyPr wrap="square" rtlCol="0">
              <a:spAutoFit/>
            </a:bodyPr>
            <a:lstStyle/>
            <a:p>
              <a:r>
                <a:rPr lang="en-US" sz="1200" b="1" dirty="0">
                  <a:solidFill>
                    <a:schemeClr val="bg1"/>
                  </a:solidFill>
                  <a:latin typeface="Lato" panose="020F0502020204030203" pitchFamily="34" charset="0"/>
                </a:rPr>
                <a:t>Computed Baseflow </a:t>
              </a:r>
            </a:p>
          </p:txBody>
        </p:sp>
        <p:sp>
          <p:nvSpPr>
            <p:cNvPr id="15" name="TextBox 14">
              <a:extLst>
                <a:ext uri="{FF2B5EF4-FFF2-40B4-BE49-F238E27FC236}">
                  <a16:creationId xmlns:a16="http://schemas.microsoft.com/office/drawing/2014/main" id="{460B4163-5007-45F1-BE9F-0A66F1BD0ECF}"/>
                </a:ext>
              </a:extLst>
            </p:cNvPr>
            <p:cNvSpPr txBox="1"/>
            <p:nvPr/>
          </p:nvSpPr>
          <p:spPr>
            <a:xfrm>
              <a:off x="7764196" y="4274463"/>
              <a:ext cx="2536975" cy="276999"/>
            </a:xfrm>
            <a:prstGeom prst="rect">
              <a:avLst/>
            </a:prstGeom>
            <a:noFill/>
            <a:ln>
              <a:noFill/>
            </a:ln>
          </p:spPr>
          <p:txBody>
            <a:bodyPr wrap="square" rtlCol="0">
              <a:spAutoFit/>
            </a:bodyPr>
            <a:lstStyle/>
            <a:p>
              <a:r>
                <a:rPr lang="en-US" sz="1200" b="1" dirty="0">
                  <a:solidFill>
                    <a:schemeClr val="bg1"/>
                  </a:solidFill>
                  <a:latin typeface="Lato" panose="020F0502020204030203" pitchFamily="34" charset="0"/>
                </a:rPr>
                <a:t>Observed Flow</a:t>
              </a:r>
            </a:p>
          </p:txBody>
        </p:sp>
        <p:sp>
          <p:nvSpPr>
            <p:cNvPr id="6" name="Oval 5">
              <a:extLst>
                <a:ext uri="{FF2B5EF4-FFF2-40B4-BE49-F238E27FC236}">
                  <a16:creationId xmlns:a16="http://schemas.microsoft.com/office/drawing/2014/main" id="{60698124-95ED-44BC-8FD9-B39E13A8D55A}"/>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17DED724-0884-4291-B2AE-F0AA5058540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B276F8B6-1B29-4394-A8EE-477EB44DF96C}"/>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9" name="Title 2">
            <a:extLst>
              <a:ext uri="{FF2B5EF4-FFF2-40B4-BE49-F238E27FC236}">
                <a16:creationId xmlns:a16="http://schemas.microsoft.com/office/drawing/2014/main" id="{FED55CE8-1F59-BE6C-A0CB-07FDF269CE3F}"/>
              </a:ext>
            </a:extLst>
          </p:cNvPr>
          <p:cNvSpPr txBox="1">
            <a:spLocks/>
          </p:cNvSpPr>
          <p:nvPr/>
        </p:nvSpPr>
        <p:spPr>
          <a:xfrm>
            <a:off x="1188720" y="-10703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latin typeface="Lato" panose="020F0502020204030203" pitchFamily="34" charset="0"/>
              </a:rPr>
              <a:t>HEC-HMS Baseflow Methods</a:t>
            </a:r>
          </a:p>
        </p:txBody>
      </p:sp>
    </p:spTree>
    <p:extLst>
      <p:ext uri="{BB962C8B-B14F-4D97-AF65-F5344CB8AC3E}">
        <p14:creationId xmlns:p14="http://schemas.microsoft.com/office/powerpoint/2010/main" val="888661536"/>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1_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B8C2CD5-50C2-4A7C-996A-3D6312B83669}">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e86c0487-b88b-44ab-bc5c-d94d479c6d8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3.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25430</TotalTime>
  <Words>3076</Words>
  <Application>Microsoft Office PowerPoint</Application>
  <PresentationFormat>Widescreen</PresentationFormat>
  <Paragraphs>402</Paragraphs>
  <Slides>32</Slides>
  <Notes>32</Notes>
  <HiddenSlides>2</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32</vt:i4>
      </vt:variant>
    </vt:vector>
  </HeadingPairs>
  <TitlesOfParts>
    <vt:vector size="42" baseType="lpstr">
      <vt:lpstr>Arial</vt:lpstr>
      <vt:lpstr>Calibri</vt:lpstr>
      <vt:lpstr>Calibri Light</vt:lpstr>
      <vt:lpstr>Cambria Math</vt:lpstr>
      <vt:lpstr>Lato</vt:lpstr>
      <vt:lpstr>Symbol</vt:lpstr>
      <vt:lpstr>Times New Roman</vt:lpstr>
      <vt:lpstr>Content Templates</vt:lpstr>
      <vt:lpstr>1_Content Templates</vt:lpstr>
      <vt:lpstr>Office Theme</vt:lpstr>
      <vt:lpstr>Modeling Baseflow in HEC-HMS</vt:lpstr>
      <vt:lpstr>Objectives</vt:lpstr>
      <vt:lpstr>Baseflow in HEC-HMS</vt:lpstr>
      <vt:lpstr>Baseflow in HEC-HMS</vt:lpstr>
      <vt:lpstr>PowerPoint Presentation</vt:lpstr>
      <vt:lpstr>PowerPoint Presentation</vt:lpstr>
      <vt:lpstr>HEC-HMS Baseflow Methods</vt:lpstr>
      <vt:lpstr>HEC-HMS Baseflow Methods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Modeling Baseflow in HEC-HMS</vt:lpstr>
      <vt:lpstr>Linear Reservoir Baseflow</vt:lpstr>
      <vt:lpstr>Linear Reservoir Baseflow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Walsh</dc:creator>
  <cp:lastModifiedBy>Breverman, Avital L CIV USARMY CEIWR (USA)</cp:lastModifiedBy>
  <cp:revision>848</cp:revision>
  <cp:lastPrinted>2019-09-05T16:48:16Z</cp:lastPrinted>
  <dcterms:created xsi:type="dcterms:W3CDTF">2017-02-20T05:10:01Z</dcterms:created>
  <dcterms:modified xsi:type="dcterms:W3CDTF">2024-11-05T22:46:10Z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