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312" r:id="rId31"/>
    <p:sldId id="285" r:id="rId32"/>
    <p:sldId id="286" r:id="rId33"/>
    <p:sldId id="287" r:id="rId34"/>
    <p:sldId id="288" r:id="rId35"/>
    <p:sldId id="289" r:id="rId36"/>
    <p:sldId id="290" r:id="rId37"/>
    <p:sldId id="291" r:id="rId38"/>
    <p:sldId id="292" r:id="rId39"/>
    <p:sldId id="313"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14" r:id="rId53"/>
    <p:sldId id="305" r:id="rId54"/>
    <p:sldId id="306" r:id="rId55"/>
    <p:sldId id="307"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9F5B"/>
    <a:srgbClr val="09051D"/>
    <a:srgbClr val="06031F"/>
    <a:srgbClr val="08042A"/>
    <a:srgbClr val="02010B"/>
    <a:srgbClr val="0F095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9" autoAdjust="0"/>
    <p:restoredTop sz="85353" autoAdjust="0"/>
  </p:normalViewPr>
  <p:slideViewPr>
    <p:cSldViewPr snapToGrid="0">
      <p:cViewPr varScale="1">
        <p:scale>
          <a:sx n="115" d="100"/>
          <a:sy n="115" d="100"/>
        </p:scale>
        <p:origin x="1059" y="6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8F8269-C48A-4B3A-909B-AD4767281A27}" type="datetimeFigureOut">
              <a:rPr lang="en-US" smtClean="0"/>
              <a:t>11/4/2024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FC708A-E895-4CF5-AE2F-BBE05EDDFE7D}" type="slidenum">
              <a:rPr lang="en-US" smtClean="0"/>
              <a:t>‹#›</a:t>
            </a:fld>
            <a:endParaRPr lang="en-US"/>
          </a:p>
        </p:txBody>
      </p:sp>
    </p:spTree>
    <p:extLst>
      <p:ext uri="{BB962C8B-B14F-4D97-AF65-F5344CB8AC3E}">
        <p14:creationId xmlns:p14="http://schemas.microsoft.com/office/powerpoint/2010/main" val="1614951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2</a:t>
            </a:fld>
            <a:endParaRPr lang="en-US"/>
          </a:p>
        </p:txBody>
      </p:sp>
    </p:spTree>
    <p:extLst>
      <p:ext uri="{BB962C8B-B14F-4D97-AF65-F5344CB8AC3E}">
        <p14:creationId xmlns:p14="http://schemas.microsoft.com/office/powerpoint/2010/main" val="29421648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use of approximations can be justified when specific terms in the momentum equation are small in comparison to the bed slope.</a:t>
            </a:r>
          </a:p>
          <a:p>
            <a:pPr marL="171450" indent="-171450">
              <a:buFont typeface="Arial" panose="020B0604020202020204" pitchFamily="34" charset="0"/>
              <a:buChar char="•"/>
            </a:pPr>
            <a:r>
              <a:rPr lang="en-US" dirty="0"/>
              <a:t>This is excellently illustrated by an example taken from Henderson’s 1966 book titled </a:t>
            </a:r>
            <a:r>
              <a:rPr lang="en-US" i="1" dirty="0"/>
              <a:t>Open Channel Flow</a:t>
            </a:r>
            <a:r>
              <a:rPr lang="en-US" i="0" dirty="0"/>
              <a:t>.</a:t>
            </a:r>
          </a:p>
          <a:p>
            <a:pPr marL="171450" indent="-171450">
              <a:buFont typeface="Arial" panose="020B0604020202020204" pitchFamily="34" charset="0"/>
              <a:buChar char="•"/>
            </a:pPr>
            <a:r>
              <a:rPr lang="en-US" i="0" dirty="0"/>
              <a:t>In this example, </a:t>
            </a:r>
            <a:r>
              <a:rPr lang="en-US" dirty="0"/>
              <a:t>Henderson computed values for each of the terms on the right hand side of the momentum equation for a steep alluvial stream when subjected to a very fast rising flood hydrograph in which the flow went from 10,000 </a:t>
            </a:r>
            <a:r>
              <a:rPr lang="en-US" dirty="0" err="1"/>
              <a:t>cfs</a:t>
            </a:r>
            <a:r>
              <a:rPr lang="en-US" dirty="0"/>
              <a:t> to 150,000 </a:t>
            </a:r>
            <a:r>
              <a:rPr lang="en-US" dirty="0" err="1"/>
              <a:t>cfs</a:t>
            </a:r>
            <a:r>
              <a:rPr lang="en-US" dirty="0"/>
              <a:t> and back down to 10,000 </a:t>
            </a:r>
            <a:r>
              <a:rPr lang="en-US" dirty="0" err="1"/>
              <a:t>cfs</a:t>
            </a:r>
            <a:r>
              <a:rPr lang="en-US" dirty="0"/>
              <a:t> within 24 hours.</a:t>
            </a:r>
          </a:p>
          <a:p>
            <a:pPr marL="171450" indent="-171450">
              <a:buFont typeface="Arial" panose="020B0604020202020204" pitchFamily="34" charset="0"/>
              <a:buChar char="•"/>
            </a:pPr>
            <a:r>
              <a:rPr lang="en-US" dirty="0"/>
              <a:t>Even in this case, where changes in depth and velocity with respect to distance and time are relatively large, the last three terms are still small in comparison to the bed slope.</a:t>
            </a:r>
          </a:p>
          <a:p>
            <a:pPr marL="171450" indent="-171450">
              <a:buFont typeface="Arial" panose="020B0604020202020204" pitchFamily="34" charset="0"/>
              <a:buChar char="•"/>
            </a:pPr>
            <a:r>
              <a:rPr lang="en-US" dirty="0"/>
              <a:t>For this type of flow situation, an approximation of the full equations can be easily justified, but that’s not always the case.</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b="0" i="0" dirty="0">
                <a:solidFill>
                  <a:srgbClr val="000C34"/>
                </a:solidFill>
                <a:effectLst/>
                <a:latin typeface="roboto-regular"/>
              </a:rPr>
              <a:t>Henderson, F.M. (1966). Open channel flow. MacMillan Publishing Co. Inc., New York, NY.</a:t>
            </a:r>
            <a:endParaRPr lang="en-US" dirty="0"/>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11</a:t>
            </a:fld>
            <a:endParaRPr lang="en-US"/>
          </a:p>
        </p:txBody>
      </p:sp>
    </p:spTree>
    <p:extLst>
      <p:ext uri="{BB962C8B-B14F-4D97-AF65-F5344CB8AC3E}">
        <p14:creationId xmlns:p14="http://schemas.microsoft.com/office/powerpoint/2010/main" val="40054054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use of either the hydraulic or hydrologic routing routines that have been described so far assume that:</a:t>
            </a:r>
          </a:p>
          <a:p>
            <a:pPr marL="685800" lvl="1" indent="-228600">
              <a:buFont typeface="+mj-lt"/>
              <a:buAutoNum type="arabicPeriod"/>
            </a:pPr>
            <a:r>
              <a:rPr lang="en-US" sz="1200" kern="1200" dirty="0">
                <a:solidFill>
                  <a:schemeClr val="tx1"/>
                </a:solidFill>
                <a:effectLst/>
                <a:latin typeface="+mn-lt"/>
                <a:ea typeface="+mn-ea"/>
                <a:cs typeface="+mn-cs"/>
              </a:rPr>
              <a:t>Velocity is constant and the water surface is horizontal across any channel section,</a:t>
            </a:r>
          </a:p>
          <a:p>
            <a:pPr marL="685800" lvl="1" indent="-228600">
              <a:buFont typeface="+mj-lt"/>
              <a:buAutoNum type="arabicPeriod"/>
            </a:pPr>
            <a:r>
              <a:rPr lang="en-US" sz="1200" kern="1200" dirty="0">
                <a:solidFill>
                  <a:schemeClr val="tx1"/>
                </a:solidFill>
                <a:effectLst/>
                <a:latin typeface="+mn-lt"/>
                <a:ea typeface="+mn-ea"/>
                <a:cs typeface="+mn-cs"/>
              </a:rPr>
              <a:t>All flow is gradually varied with hydrostatic pressure prevailing at all points in the channel.  Thus, vertical accelerations can be neglected,</a:t>
            </a:r>
          </a:p>
          <a:p>
            <a:pPr marL="685800" lvl="1" indent="-228600">
              <a:buFont typeface="+mj-lt"/>
              <a:buAutoNum type="arabicPeriod"/>
            </a:pPr>
            <a:r>
              <a:rPr lang="en-US" sz="1200" kern="1200" dirty="0">
                <a:solidFill>
                  <a:schemeClr val="tx1"/>
                </a:solidFill>
                <a:effectLst/>
                <a:latin typeface="+mn-lt"/>
                <a:ea typeface="+mn-ea"/>
                <a:cs typeface="+mn-cs"/>
              </a:rPr>
              <a:t>No lateral or secondary circulation occurs,</a:t>
            </a:r>
          </a:p>
          <a:p>
            <a:pPr marL="685800" lvl="1" indent="-228600">
              <a:buFont typeface="+mj-lt"/>
              <a:buAutoNum type="arabicPeriod"/>
            </a:pPr>
            <a:r>
              <a:rPr lang="en-US" sz="1200" kern="1200" dirty="0">
                <a:solidFill>
                  <a:schemeClr val="tx1"/>
                </a:solidFill>
                <a:effectLst/>
                <a:latin typeface="+mn-lt"/>
                <a:ea typeface="+mn-ea"/>
                <a:cs typeface="+mn-cs"/>
              </a:rPr>
              <a:t>Channel boundaries are fixed.  Erosion and/or deposition do not alter the shape of a channel cross-section during a simulation, and.</a:t>
            </a:r>
          </a:p>
          <a:p>
            <a:pPr marL="685800" lvl="1" indent="-228600">
              <a:buFont typeface="+mj-lt"/>
              <a:buAutoNum type="arabicPeriod"/>
            </a:pPr>
            <a:r>
              <a:rPr lang="en-US" sz="1200" kern="1200" dirty="0">
                <a:solidFill>
                  <a:schemeClr val="tx1"/>
                </a:solidFill>
                <a:effectLst/>
                <a:latin typeface="+mn-lt"/>
                <a:ea typeface="+mn-ea"/>
                <a:cs typeface="+mn-cs"/>
              </a:rPr>
              <a:t>Water is of uniform density and resistance to flow can be described by empirical formulas like Manning’s or </a:t>
            </a:r>
            <a:r>
              <a:rPr lang="en-US" sz="1200" kern="1200" dirty="0" err="1">
                <a:solidFill>
                  <a:schemeClr val="tx1"/>
                </a:solidFill>
                <a:effectLst/>
                <a:latin typeface="+mn-lt"/>
                <a:ea typeface="+mn-ea"/>
                <a:cs typeface="+mn-cs"/>
              </a:rPr>
              <a:t>Chezy's</a:t>
            </a:r>
            <a:r>
              <a:rPr lang="en-US" sz="1200" kern="1200" dirty="0">
                <a:solidFill>
                  <a:schemeClr val="tx1"/>
                </a:solidFill>
                <a:effectLst/>
                <a:latin typeface="+mn-lt"/>
                <a:ea typeface="+mn-ea"/>
                <a:cs typeface="+mn-cs"/>
              </a:rPr>
              <a:t> equation.</a:t>
            </a:r>
            <a:endParaRPr lang="en-US" dirty="0"/>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12</a:t>
            </a:fld>
            <a:endParaRPr lang="en-US"/>
          </a:p>
        </p:txBody>
      </p:sp>
    </p:spTree>
    <p:extLst>
      <p:ext uri="{BB962C8B-B14F-4D97-AF65-F5344CB8AC3E}">
        <p14:creationId xmlns:p14="http://schemas.microsoft.com/office/powerpoint/2010/main" val="1702584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There are eight hydrologic routing methods available for use within HEC-HMS.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Additionally, version 4.7 introduced the 2D Diffusion Wave transform method, which can be used within a subbasin element to route a flood wave using the Diffusion Wave hydraulic routing approach.</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Each one of these approaches uses different approximations of the continuity and momentum equations.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We’ll go through a few of these hydrologic routing methods in future lectures.</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13</a:t>
            </a:fld>
            <a:endParaRPr lang="en-US"/>
          </a:p>
        </p:txBody>
      </p:sp>
    </p:spTree>
    <p:extLst>
      <p:ext uri="{BB962C8B-B14F-4D97-AF65-F5344CB8AC3E}">
        <p14:creationId xmlns:p14="http://schemas.microsoft.com/office/powerpoint/2010/main" val="26519927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You can estimate many of the required parameters for each of the aforementioned routing methods using readily-available GIS data sources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For instance, stream alignments can be found within the National Hydrography Dataset, elevations can be sourced from the National Elevation Dataset, and land use can be extracted from the National Land Cover Database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Several reach characteristics, like length, slope, relief, and sinuosity, can also be computed directly within HEC-HMS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I’ll go into greater detail regarding parameter estimation for specific routing methods within future videos</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14</a:t>
            </a:fld>
            <a:endParaRPr lang="en-US"/>
          </a:p>
        </p:txBody>
      </p:sp>
    </p:spTree>
    <p:extLst>
      <p:ext uri="{BB962C8B-B14F-4D97-AF65-F5344CB8AC3E}">
        <p14:creationId xmlns:p14="http://schemas.microsoft.com/office/powerpoint/2010/main" val="128439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As I stated previously, the Lag method is as simple as it gets with reach routing.</a:t>
            </a:r>
          </a:p>
          <a:p>
            <a:pPr marL="171450" indent="-171450">
              <a:buFont typeface="Arial" panose="020B0604020202020204" pitchFamily="34" charset="0"/>
              <a:buChar char="•"/>
            </a:pPr>
            <a:r>
              <a:rPr lang="en-US" dirty="0"/>
              <a:t>This method only represents translation.</a:t>
            </a:r>
          </a:p>
          <a:p>
            <a:pPr marL="171450" indent="-171450">
              <a:buFont typeface="Arial" panose="020B0604020202020204" pitchFamily="34" charset="0"/>
              <a:buChar char="•"/>
            </a:pPr>
            <a:r>
              <a:rPr lang="en-US" dirty="0"/>
              <a:t>You cannot attenuate an inflow hydrograph when using this method.</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Recall that all routing methods start with the equations of motion which includes conservation of mass and momentum.</a:t>
            </a:r>
          </a:p>
          <a:p>
            <a:pPr marL="171450" indent="-171450">
              <a:buFont typeface="Arial" panose="020B0604020202020204" pitchFamily="34" charset="0"/>
              <a:buChar char="•"/>
            </a:pPr>
            <a:r>
              <a:rPr lang="en-US" dirty="0"/>
              <a:t>The Lag method simplifies the continuity equation by setting inflow equal to outflow.  There’s no change in storage over time.</a:t>
            </a:r>
          </a:p>
          <a:p>
            <a:pPr marL="171450" indent="-171450">
              <a:buFont typeface="Arial" panose="020B0604020202020204" pitchFamily="34" charset="0"/>
              <a:buChar char="•"/>
            </a:pPr>
            <a:r>
              <a:rPr lang="en-US" dirty="0"/>
              <a:t>The momentum equation is also completely thrown out </a:t>
            </a:r>
          </a:p>
          <a:p>
            <a:pPr marL="171450" indent="-171450">
              <a:buFont typeface="Arial" panose="020B0604020202020204" pitchFamily="34" charset="0"/>
              <a:buChar char="•"/>
            </a:pPr>
            <a:r>
              <a:rPr lang="en-US" dirty="0"/>
              <a:t>These simplifications make the method ultra simple to parameterize and solve but they drastically limit its applicability.</a:t>
            </a:r>
          </a:p>
          <a:p>
            <a:pPr marL="171450" indent="-171450">
              <a:buFont typeface="Arial" panose="020B0604020202020204" pitchFamily="34" charset="0"/>
              <a:buChar char="•"/>
            </a:pPr>
            <a:r>
              <a:rPr lang="en-US" dirty="0"/>
              <a:t>In particular, the required parameter can’t be estimated from physical characteristics of the reach and attenuation isn’t possible when using this method.</a:t>
            </a:r>
          </a:p>
          <a:p>
            <a:pPr marL="17145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15</a:t>
            </a:fld>
            <a:endParaRPr lang="en-US"/>
          </a:p>
        </p:txBody>
      </p:sp>
    </p:spTree>
    <p:extLst>
      <p:ext uri="{BB962C8B-B14F-4D97-AF65-F5344CB8AC3E}">
        <p14:creationId xmlns:p14="http://schemas.microsoft.com/office/powerpoint/2010/main" val="25678078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method requires an initial condition and one parameter: lag time.  Lag time cannot vary throughout a simulation so this method cannot simulate variable translation.</a:t>
            </a:r>
          </a:p>
          <a:p>
            <a:pPr marL="171450" indent="-171450">
              <a:buFont typeface="Arial" panose="020B0604020202020204" pitchFamily="34" charset="0"/>
              <a:buChar char="•"/>
            </a:pPr>
            <a:r>
              <a:rPr lang="en-US" dirty="0"/>
              <a:t>This example shows how an inflow hydrograph, shown in blue, is translated and attenuated to produce the outflow hydrograph shown in black.</a:t>
            </a:r>
          </a:p>
          <a:p>
            <a:pPr marL="171450" indent="-171450">
              <a:buFont typeface="Arial" panose="020B0604020202020204" pitchFamily="34" charset="0"/>
              <a:buChar char="•"/>
            </a:pPr>
            <a:r>
              <a:rPr lang="en-US" dirty="0"/>
              <a:t>The inflow hydrograph is uniformly translated in time by 6 hours, which is controlled by, and equivalent to, the lag time parameter.</a:t>
            </a:r>
          </a:p>
          <a:p>
            <a:pPr marL="171450" indent="-171450">
              <a:buFont typeface="Arial" panose="020B0604020202020204" pitchFamily="34" charset="0"/>
              <a:buChar char="•"/>
            </a:pPr>
            <a:r>
              <a:rPr lang="en-US" dirty="0"/>
              <a:t>That’s it.  There’s no attenuation or anything else.  Just a simple translation.</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16</a:t>
            </a:fld>
            <a:endParaRPr lang="en-US"/>
          </a:p>
        </p:txBody>
      </p:sp>
    </p:spTree>
    <p:extLst>
      <p:ext uri="{BB962C8B-B14F-4D97-AF65-F5344CB8AC3E}">
        <p14:creationId xmlns:p14="http://schemas.microsoft.com/office/powerpoint/2010/main" val="11681785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estimating an appropriate lag time, three approaches can be used.</a:t>
            </a:r>
          </a:p>
          <a:p>
            <a:pPr marL="171450" indent="-171450">
              <a:buFont typeface="Arial" panose="020B0604020202020204" pitchFamily="34" charset="0"/>
              <a:buChar char="•"/>
            </a:pPr>
            <a:r>
              <a:rPr lang="en-US" dirty="0"/>
              <a:t>The first approach uses observed data at the start and end of the reach to directly compute the travel time.  This approach is depicted in the right-hand image. You can use the elapsed time between centroid of areas of the two hydrographs, between the hydrograph peaks, or between midpoints of the rising limbs.  However, it’s usually a rare occurrence that observed data is available at both the upstream and downstream end of the reach, so this approach isn’t too common.</a:t>
            </a:r>
          </a:p>
          <a:p>
            <a:pPr marL="171450" indent="-171450">
              <a:buFont typeface="Arial" panose="020B0604020202020204" pitchFamily="34" charset="0"/>
              <a:buChar char="•"/>
            </a:pPr>
            <a:r>
              <a:rPr lang="en-US" dirty="0"/>
              <a:t>The second approach to estimate lag time uses a computed flood wave velocity and flow length to infer a travel time.  Remember that a length divided by a velocity results in a time.  This approach is more commonly used.</a:t>
            </a:r>
          </a:p>
          <a:p>
            <a:pPr marL="171450" indent="-171450">
              <a:buFont typeface="Arial" panose="020B0604020202020204" pitchFamily="34" charset="0"/>
              <a:buChar char="•"/>
            </a:pPr>
            <a:r>
              <a:rPr lang="en-US" dirty="0"/>
              <a:t>Finally, regression equations relating parameters like slope and length are available in some regions that can be used to estimate this parameter.</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17</a:t>
            </a:fld>
            <a:endParaRPr lang="en-US"/>
          </a:p>
        </p:txBody>
      </p:sp>
    </p:spTree>
    <p:extLst>
      <p:ext uri="{BB962C8B-B14F-4D97-AF65-F5344CB8AC3E}">
        <p14:creationId xmlns:p14="http://schemas.microsoft.com/office/powerpoint/2010/main" val="19928256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calibrating the Lag method, you can only modify one parameter. Whether you want to align the peak flow rates or better match the rising limb, you’re kind of stuck.</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example, observed flow is shown in black and computed flow is shown in solid blue.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I’ve matched the rising limb decently well, but my computed peak discharge is too high.  But, I can’t do anything to reduce the peak, so that’s about as good as it gets with this method.</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Remember to use multiple statistical metrics to gauge whether your model is accurate.</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18</a:t>
            </a:fld>
            <a:endParaRPr lang="en-US"/>
          </a:p>
        </p:txBody>
      </p:sp>
    </p:spTree>
    <p:extLst>
      <p:ext uri="{BB962C8B-B14F-4D97-AF65-F5344CB8AC3E}">
        <p14:creationId xmlns:p14="http://schemas.microsoft.com/office/powerpoint/2010/main" val="27729373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only advantage of this method is that it’s simple; there’s only one parameter to estimate.  This also makes the method parsimonious.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However, it’s so simple that it’s only accurate in steep streams with little to no available storage.</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19</a:t>
            </a:fld>
            <a:endParaRPr lang="en-US"/>
          </a:p>
        </p:txBody>
      </p:sp>
    </p:spTree>
    <p:extLst>
      <p:ext uri="{BB962C8B-B14F-4D97-AF65-F5344CB8AC3E}">
        <p14:creationId xmlns:p14="http://schemas.microsoft.com/office/powerpoint/2010/main" val="13218468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Routing in natural rivers is complicated by the fact that storage in a river reach is not a function of outflow alone.  </a:t>
            </a:r>
          </a:p>
          <a:p>
            <a:pPr marL="171450" indent="-171450">
              <a:buFont typeface="Arial" panose="020B0604020202020204" pitchFamily="34" charset="0"/>
              <a:buChar char="•"/>
            </a:pPr>
            <a:r>
              <a:rPr lang="en-US" dirty="0"/>
              <a:t>That’s because the water surface in a channel, during the passage of a flood wave, is not uniform.  </a:t>
            </a:r>
          </a:p>
          <a:p>
            <a:pPr marL="171450" indent="-171450">
              <a:buFont typeface="Arial" panose="020B0604020202020204" pitchFamily="34" charset="0"/>
              <a:buChar char="•"/>
            </a:pPr>
            <a:r>
              <a:rPr lang="en-US" dirty="0"/>
              <a:t>The storage and water surface slope within a river reach, for a given outflow, is greater during the rising stages of a flood wave than during the falling stages.</a:t>
            </a:r>
          </a:p>
          <a:p>
            <a:pPr marL="171450" indent="-171450">
              <a:buFont typeface="Arial" panose="020B0604020202020204" pitchFamily="34" charset="0"/>
              <a:buChar char="•"/>
            </a:pPr>
            <a:r>
              <a:rPr lang="en-US" dirty="0"/>
              <a:t>Therefore, the relationship between storage and discharge at the outlet of a channel is not a unique relationship.</a:t>
            </a:r>
          </a:p>
          <a:p>
            <a:pPr marL="171450" indent="-171450">
              <a:buFont typeface="Arial" panose="020B0604020202020204" pitchFamily="34" charset="0"/>
              <a:buChar char="•"/>
            </a:pPr>
            <a:r>
              <a:rPr lang="en-US" dirty="0"/>
              <a:t>Rather it is a looped relationship, as shown in the figure on right.</a:t>
            </a:r>
          </a:p>
          <a:p>
            <a:pPr marL="171450" indent="-171450">
              <a:buFont typeface="Arial" panose="020B0604020202020204" pitchFamily="34" charset="0"/>
              <a:buChar char="•"/>
            </a:pPr>
            <a:r>
              <a:rPr lang="en-US" dirty="0"/>
              <a:t>The Muskingum method was developed in an attempt to accommodate this looped relationship.</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20</a:t>
            </a:fld>
            <a:endParaRPr lang="en-US"/>
          </a:p>
        </p:txBody>
      </p:sp>
    </p:spTree>
    <p:extLst>
      <p:ext uri="{BB962C8B-B14F-4D97-AF65-F5344CB8AC3E}">
        <p14:creationId xmlns:p14="http://schemas.microsoft.com/office/powerpoint/2010/main" val="855432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As runoff from subbasin elements reach defined channels, as shown in the left-hand image, depths increase and the predominant flow regime begins to transition to open channel flow, as shown in the right-hand image.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At this point, open channel flow approximations are used to represent translation and attenuation effects as flood waves move downstream.</a:t>
            </a:r>
            <a:endParaRPr lang="en-US" dirty="0"/>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3</a:t>
            </a:fld>
            <a:endParaRPr lang="en-US"/>
          </a:p>
        </p:txBody>
      </p:sp>
    </p:spTree>
    <p:extLst>
      <p:ext uri="{BB962C8B-B14F-4D97-AF65-F5344CB8AC3E}">
        <p14:creationId xmlns:p14="http://schemas.microsoft.com/office/powerpoint/2010/main" val="9947829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Within the Muskingum method, storage within a reach is visualized in two parts: Prism and Wedge Storage.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the example image, prism storage is shown in red and wedge storage is shown in green</a:t>
            </a:r>
          </a:p>
        </p:txBody>
      </p:sp>
      <p:sp>
        <p:nvSpPr>
          <p:cNvPr id="4" name="Slide Number Placeholder 3"/>
          <p:cNvSpPr>
            <a:spLocks noGrp="1"/>
          </p:cNvSpPr>
          <p:nvPr>
            <p:ph type="sldNum" sz="quarter" idx="5"/>
          </p:nvPr>
        </p:nvSpPr>
        <p:spPr/>
        <p:txBody>
          <a:bodyPr/>
          <a:lstStyle/>
          <a:p>
            <a:fld id="{53FC708A-E895-4CF5-AE2F-BBE05EDDFE7D}" type="slidenum">
              <a:rPr lang="en-US" smtClean="0"/>
              <a:t>21</a:t>
            </a:fld>
            <a:endParaRPr lang="en-US"/>
          </a:p>
        </p:txBody>
      </p:sp>
    </p:spTree>
    <p:extLst>
      <p:ext uri="{BB962C8B-B14F-4D97-AF65-F5344CB8AC3E}">
        <p14:creationId xmlns:p14="http://schemas.microsoft.com/office/powerpoint/2010/main" val="17160534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During the rising stages of the flood wave the wedge storage is positive and added to the prism storage.  This situation is depicted in the left-hand image.  Here’s prism storage and here’s wedge storage during the rising limb.</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Conversely, during the falling stages of a flood wave, the wedge storage is negative and subtracted from the prism storage. This situation is depicted in the right-hand image.  Here’s prism storage and here’s wedge storage during the falling limb.</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22</a:t>
            </a:fld>
            <a:endParaRPr lang="en-US"/>
          </a:p>
        </p:txBody>
      </p:sp>
    </p:spTree>
    <p:extLst>
      <p:ext uri="{BB962C8B-B14F-4D97-AF65-F5344CB8AC3E}">
        <p14:creationId xmlns:p14="http://schemas.microsoft.com/office/powerpoint/2010/main" val="9552384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Let’s go back to the continuity and momentum equations.</a:t>
            </a:r>
          </a:p>
          <a:p>
            <a:pPr marL="171450" indent="-171450">
              <a:buFont typeface="Arial" panose="020B0604020202020204" pitchFamily="34" charset="0"/>
              <a:buChar char="•"/>
            </a:pPr>
            <a:r>
              <a:rPr lang="en-US" dirty="0"/>
              <a:t>The Muskingum method starts by simplifying the continuity equation to inflow minus outflow = change in storage over time </a:t>
            </a:r>
          </a:p>
          <a:p>
            <a:pPr marL="171450" indent="-171450">
              <a:buFont typeface="Arial" panose="020B0604020202020204" pitchFamily="34" charset="0"/>
              <a:buChar char="•"/>
            </a:pPr>
            <a:r>
              <a:rPr lang="en-US" dirty="0"/>
              <a:t>The momentum equation is replaced with a relationship relating storage in the reach and discharge at the outlet.</a:t>
            </a:r>
          </a:p>
          <a:p>
            <a:pPr marL="171450" indent="-171450">
              <a:buFont typeface="Arial" panose="020B0604020202020204" pitchFamily="34" charset="0"/>
              <a:buChar char="•"/>
            </a:pPr>
            <a:r>
              <a:rPr lang="en-US" dirty="0"/>
              <a:t>These simplifications make the method simple to parameterize and solve, but they also limit its applicability.</a:t>
            </a:r>
          </a:p>
          <a:p>
            <a:pPr marL="171450" indent="-171450">
              <a:buFont typeface="Arial" panose="020B0604020202020204" pitchFamily="34" charset="0"/>
              <a:buChar char="•"/>
            </a:pPr>
            <a:r>
              <a:rPr lang="en-US" dirty="0"/>
              <a:t>In particular, attenuation is handled numerically and isn’t related to any physically measurable characteristics of the reach.</a:t>
            </a:r>
          </a:p>
          <a:p>
            <a:pPr marL="171450" indent="-171450">
              <a:buFont typeface="Arial" panose="020B0604020202020204" pitchFamily="34" charset="0"/>
              <a:buChar char="•"/>
            </a:pPr>
            <a:r>
              <a:rPr lang="en-US" dirty="0"/>
              <a:t>Because the momentum equation is replaced, this method cannot simulate backwater effects.  Also, this method is best applied to steep streams with slopes greater than 2 ft/mi and slowly rising hydrographs.</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23</a:t>
            </a:fld>
            <a:endParaRPr lang="en-US"/>
          </a:p>
        </p:txBody>
      </p:sp>
    </p:spTree>
    <p:extLst>
      <p:ext uri="{BB962C8B-B14F-4D97-AF65-F5344CB8AC3E}">
        <p14:creationId xmlns:p14="http://schemas.microsoft.com/office/powerpoint/2010/main" val="32302718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method requires an initial condition and three parameters: K, X and number of </a:t>
            </a:r>
            <a:r>
              <a:rPr lang="en-US" dirty="0" err="1"/>
              <a:t>subreaches</a:t>
            </a:r>
            <a:r>
              <a:rPr lang="en-US" dirty="0"/>
              <a:t>.  </a:t>
            </a:r>
          </a:p>
          <a:p>
            <a:pPr marL="171450" indent="-171450">
              <a:buFont typeface="Arial" panose="020B0604020202020204" pitchFamily="34" charset="0"/>
              <a:buChar char="•"/>
            </a:pPr>
            <a:r>
              <a:rPr lang="en-US" dirty="0"/>
              <a:t>K, X, and number of </a:t>
            </a:r>
            <a:r>
              <a:rPr lang="en-US" dirty="0" err="1"/>
              <a:t>subreaches</a:t>
            </a:r>
            <a:r>
              <a:rPr lang="en-US" dirty="0"/>
              <a:t> are constant throughout time.  So, this method cannot simulate variable translation and attenuation.</a:t>
            </a:r>
          </a:p>
          <a:p>
            <a:pPr marL="171450" indent="-171450">
              <a:buFont typeface="Arial" panose="020B0604020202020204" pitchFamily="34" charset="0"/>
              <a:buChar char="•"/>
            </a:pPr>
            <a:r>
              <a:rPr lang="en-US" dirty="0"/>
              <a:t>This example shows how an inflow hydrograph, shown in blue, is translated and attenuated to produce the outflow hydrograph shown in black.</a:t>
            </a:r>
          </a:p>
          <a:p>
            <a:pPr marL="171450" indent="-171450">
              <a:buFont typeface="Arial" panose="020B0604020202020204" pitchFamily="34" charset="0"/>
              <a:buChar char="•"/>
            </a:pPr>
            <a:r>
              <a:rPr lang="en-US" dirty="0"/>
              <a:t>The inflow hydrograph is uniformly translated in time by 7.5 hours, which is controlled by, and equivalent to, the K parameter.  I </a:t>
            </a:r>
            <a:r>
              <a:rPr lang="en-US" dirty="0" err="1"/>
              <a:t>gotta</a:t>
            </a:r>
            <a:r>
              <a:rPr lang="en-US" dirty="0"/>
              <a:t> stress the “uniformly translated” portion of that statement.  All points along the curve are translated by that much: the peak, the centroid of mass, everything.</a:t>
            </a:r>
          </a:p>
          <a:p>
            <a:pPr marL="171450" indent="-171450">
              <a:buFont typeface="Arial" panose="020B0604020202020204" pitchFamily="34" charset="0"/>
              <a:buChar char="•"/>
            </a:pPr>
            <a:r>
              <a:rPr lang="en-US" dirty="0"/>
              <a:t>The peak of the inflow hydrograph is reduced by 120 </a:t>
            </a:r>
            <a:r>
              <a:rPr lang="en-US" dirty="0" err="1"/>
              <a:t>cfs</a:t>
            </a:r>
            <a:r>
              <a:rPr lang="en-US" dirty="0"/>
              <a:t>, which is controlled by the X parameter and number of </a:t>
            </a:r>
            <a:r>
              <a:rPr lang="en-US" dirty="0" err="1"/>
              <a:t>subreaches</a:t>
            </a:r>
            <a:r>
              <a:rPr lang="en-US" dirty="0"/>
              <a:t>.</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24</a:t>
            </a:fld>
            <a:endParaRPr lang="en-US"/>
          </a:p>
        </p:txBody>
      </p:sp>
    </p:spTree>
    <p:extLst>
      <p:ext uri="{BB962C8B-B14F-4D97-AF65-F5344CB8AC3E}">
        <p14:creationId xmlns:p14="http://schemas.microsoft.com/office/powerpoint/2010/main" val="36787836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estimating an appropriate K, three approaches can be used.</a:t>
            </a:r>
          </a:p>
          <a:p>
            <a:pPr marL="171450" indent="-171450">
              <a:buFont typeface="Arial" panose="020B0604020202020204" pitchFamily="34" charset="0"/>
              <a:buChar char="•"/>
            </a:pPr>
            <a:r>
              <a:rPr lang="en-US" dirty="0"/>
              <a:t>The first approach uses observed data at the start and end of the reach to directly compute the travel time.  This approach is depicted in the right-hand image. You can use the elapsed time between centroid of areas of the two hydrographs, between the hydrograph peaks, or between midpoints of the rising limbs.  However, it’s usually a rare occurrence that observed data is available at both the upstream and downstream end of the reach, so this approach isn’t too common.</a:t>
            </a:r>
          </a:p>
          <a:p>
            <a:pPr marL="171450" indent="-171450">
              <a:buFont typeface="Arial" panose="020B0604020202020204" pitchFamily="34" charset="0"/>
              <a:buChar char="•"/>
            </a:pPr>
            <a:r>
              <a:rPr lang="en-US" dirty="0"/>
              <a:t>The second approach to estimate K uses a computed flood wave velocity and flow length to infer a travel time. This approach is more commonly used and we’ll explore more on the next slide.</a:t>
            </a:r>
          </a:p>
          <a:p>
            <a:pPr marL="171450" indent="-171450">
              <a:buFont typeface="Arial" panose="020B0604020202020204" pitchFamily="34" charset="0"/>
              <a:buChar char="•"/>
            </a:pPr>
            <a:r>
              <a:rPr lang="en-US" dirty="0"/>
              <a:t>Finally, regression equations relating parameters like slope, roughness, and length are available in some regions that can be used to infer this parameter.</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25</a:t>
            </a:fld>
            <a:endParaRPr lang="en-US"/>
          </a:p>
        </p:txBody>
      </p:sp>
    </p:spTree>
    <p:extLst>
      <p:ext uri="{BB962C8B-B14F-4D97-AF65-F5344CB8AC3E}">
        <p14:creationId xmlns:p14="http://schemas.microsoft.com/office/powerpoint/2010/main" val="33852610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 value for K can be estimated as the travel time of the flood wave through the routing reach.</a:t>
            </a:r>
          </a:p>
          <a:p>
            <a:pPr marL="171450" indent="-171450">
              <a:buFont typeface="Arial" panose="020B0604020202020204" pitchFamily="34" charset="0"/>
              <a:buChar char="•"/>
            </a:pPr>
            <a:r>
              <a:rPr lang="en-US" dirty="0"/>
              <a:t>The flood wave velocity can be estimated using Manning’s equation or the </a:t>
            </a:r>
            <a:r>
              <a:rPr lang="en-US" dirty="0" err="1"/>
              <a:t>Kleitz</a:t>
            </a:r>
            <a:r>
              <a:rPr lang="en-US" dirty="0"/>
              <a:t>-Seddon Law.</a:t>
            </a:r>
          </a:p>
          <a:p>
            <a:pPr marL="171450" indent="-171450">
              <a:buFont typeface="Arial" panose="020B0604020202020204" pitchFamily="34" charset="0"/>
              <a:buChar char="•"/>
            </a:pPr>
            <a:r>
              <a:rPr lang="en-US" dirty="0"/>
              <a:t>The </a:t>
            </a:r>
            <a:r>
              <a:rPr lang="en-US" dirty="0" err="1"/>
              <a:t>Kleitz</a:t>
            </a:r>
            <a:r>
              <a:rPr lang="en-US" dirty="0"/>
              <a:t>-Seddon law allows you to approximate flood wave velocity from a stage-flow rating curve at representative location for the routing reach.</a:t>
            </a:r>
          </a:p>
          <a:p>
            <a:pPr marL="171450" indent="-171450">
              <a:buFont typeface="Arial" panose="020B0604020202020204" pitchFamily="34" charset="0"/>
              <a:buChar char="•"/>
            </a:pPr>
            <a:r>
              <a:rPr lang="en-US" dirty="0"/>
              <a:t>This method requires you to estimate the slope of the rating curve and the top width, both at a flow rate of interest.</a:t>
            </a:r>
          </a:p>
          <a:p>
            <a:pPr marL="171450" indent="-171450">
              <a:buFont typeface="Arial" panose="020B0604020202020204" pitchFamily="34" charset="0"/>
              <a:buChar char="•"/>
            </a:pPr>
            <a:r>
              <a:rPr lang="en-US" dirty="0"/>
              <a:t>In the image to the right, the flow rate of interest is 10,000 </a:t>
            </a:r>
            <a:r>
              <a:rPr lang="en-US" dirty="0" err="1"/>
              <a:t>cfs</a:t>
            </a:r>
            <a:r>
              <a:rPr lang="en-US" dirty="0"/>
              <a:t> </a:t>
            </a:r>
          </a:p>
          <a:p>
            <a:pPr marL="171450" indent="-171450">
              <a:buFont typeface="Arial" panose="020B0604020202020204" pitchFamily="34" charset="0"/>
              <a:buChar char="•"/>
            </a:pPr>
            <a:r>
              <a:rPr lang="en-US" dirty="0"/>
              <a:t>The slope at this point can then be estimated </a:t>
            </a:r>
          </a:p>
          <a:p>
            <a:pPr marL="171450" indent="-171450">
              <a:buFont typeface="Arial" panose="020B0604020202020204" pitchFamily="34" charset="0"/>
              <a:buChar char="•"/>
            </a:pPr>
            <a:r>
              <a:rPr lang="en-US" dirty="0"/>
              <a:t>The top width must also be estimated for the flow rate of interest using aerial photos, field surveys, or backwater calculations.</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26</a:t>
            </a:fld>
            <a:endParaRPr lang="en-US"/>
          </a:p>
        </p:txBody>
      </p:sp>
    </p:spTree>
    <p:extLst>
      <p:ext uri="{BB962C8B-B14F-4D97-AF65-F5344CB8AC3E}">
        <p14:creationId xmlns:p14="http://schemas.microsoft.com/office/powerpoint/2010/main" val="14196489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X is a dimensionless coefficient that controls attenuation.</a:t>
            </a:r>
          </a:p>
          <a:p>
            <a:pPr marL="171450" indent="-171450">
              <a:buFont typeface="Arial" panose="020B0604020202020204" pitchFamily="34" charset="0"/>
              <a:buChar char="•"/>
            </a:pPr>
            <a:r>
              <a:rPr lang="en-US" dirty="0"/>
              <a:t>As I mentioned before, since attenuation is numerical when using this method, this parameter lacks a strong physical meaning and can’t be easily estimated from physical characteristics of the reach.</a:t>
            </a:r>
          </a:p>
          <a:p>
            <a:pPr marL="171450" indent="-171450">
              <a:buFont typeface="Arial" panose="020B0604020202020204" pitchFamily="34" charset="0"/>
              <a:buChar char="•"/>
            </a:pPr>
            <a:r>
              <a:rPr lang="en-US" dirty="0"/>
              <a:t>X must be between 0 and 0.5.</a:t>
            </a:r>
          </a:p>
          <a:p>
            <a:pPr marL="171450" indent="-171450">
              <a:buFont typeface="Arial" panose="020B0604020202020204" pitchFamily="34" charset="0"/>
              <a:buChar char="•"/>
            </a:pPr>
            <a:r>
              <a:rPr lang="en-US" dirty="0"/>
              <a:t>When X=0.0, storage becomes solely a function of outflow and this results in the maximum amount of attenuation.</a:t>
            </a:r>
          </a:p>
          <a:p>
            <a:pPr marL="171450" indent="-171450">
              <a:buFont typeface="Arial" panose="020B0604020202020204" pitchFamily="34" charset="0"/>
              <a:buChar char="•"/>
            </a:pPr>
            <a:r>
              <a:rPr lang="en-US" dirty="0"/>
              <a:t>When X=0.5, storage is equally weighted between inflow and outflow and no attenuation will be simulated.</a:t>
            </a:r>
          </a:p>
          <a:p>
            <a:pPr marL="171450" indent="-171450">
              <a:buFont typeface="Arial" panose="020B0604020202020204" pitchFamily="34" charset="0"/>
              <a:buChar char="•"/>
            </a:pPr>
            <a:r>
              <a:rPr lang="en-US" dirty="0"/>
              <a:t>Typically, I set X equal to 0.25 and then calibrate using observed data.</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27</a:t>
            </a:fld>
            <a:endParaRPr lang="en-US"/>
          </a:p>
        </p:txBody>
      </p:sp>
    </p:spTree>
    <p:extLst>
      <p:ext uri="{BB962C8B-B14F-4D97-AF65-F5344CB8AC3E}">
        <p14:creationId xmlns:p14="http://schemas.microsoft.com/office/powerpoint/2010/main" val="2046849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Muskingum routing method has a constraint related to the relationship between the parameter K and the computation interval.</a:t>
            </a:r>
          </a:p>
          <a:p>
            <a:pPr marL="171450" indent="-171450">
              <a:buFont typeface="Arial" panose="020B0604020202020204" pitchFamily="34" charset="0"/>
              <a:buChar char="•"/>
            </a:pPr>
            <a:r>
              <a:rPr lang="en-US" dirty="0"/>
              <a:t>Ideally, the two should be equal, but the computation interval should not be less than 2 * K * X to avoid instabilities.</a:t>
            </a:r>
          </a:p>
          <a:p>
            <a:pPr marL="171450" indent="-171450">
              <a:buFont typeface="Arial" panose="020B0604020202020204" pitchFamily="34" charset="0"/>
              <a:buChar char="•"/>
            </a:pPr>
            <a:r>
              <a:rPr lang="en-US" dirty="0"/>
              <a:t>A long routing reach should be subdivided into sub reaches so that the travel time through each sub reach is approximately equal to the routing computation interval.</a:t>
            </a:r>
          </a:p>
          <a:p>
            <a:pPr marL="171450" indent="-171450">
              <a:buFont typeface="Arial" panose="020B0604020202020204" pitchFamily="34" charset="0"/>
              <a:buChar char="•"/>
            </a:pPr>
            <a:r>
              <a:rPr lang="en-US" dirty="0"/>
              <a:t>This assumes that factors such as channel geometry and roughness have been taken into consideration when estimating K.</a:t>
            </a:r>
          </a:p>
          <a:p>
            <a:pPr marL="171450" indent="-171450">
              <a:buFont typeface="Arial" panose="020B0604020202020204" pitchFamily="34" charset="0"/>
              <a:buChar char="•"/>
            </a:pPr>
            <a:r>
              <a:rPr lang="en-US" dirty="0"/>
              <a:t>To initially estimate this parameter, divide your estimate of K by the computational time interval.</a:t>
            </a:r>
          </a:p>
          <a:p>
            <a:pPr marL="171450" indent="-171450">
              <a:buFont typeface="Arial" panose="020B0604020202020204" pitchFamily="34" charset="0"/>
              <a:buChar char="•"/>
            </a:pPr>
            <a:r>
              <a:rPr lang="en-US" dirty="0"/>
              <a:t>However, this parameter also acts to produce attenuation, so it can be modified during calibration.</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28</a:t>
            </a:fld>
            <a:endParaRPr lang="en-US"/>
          </a:p>
        </p:txBody>
      </p:sp>
    </p:spTree>
    <p:extLst>
      <p:ext uri="{BB962C8B-B14F-4D97-AF65-F5344CB8AC3E}">
        <p14:creationId xmlns:p14="http://schemas.microsoft.com/office/powerpoint/2010/main" val="40886052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calibrating the Muskingum method, I like to start by modifying my initial estimate of K to best match the rising limb of the observed hydrograph.</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Then, I modify X and number of </a:t>
            </a:r>
            <a:r>
              <a:rPr lang="en-US" sz="1200" b="0" i="0" kern="1200" dirty="0" err="1">
                <a:solidFill>
                  <a:schemeClr val="tx1"/>
                </a:solidFill>
                <a:effectLst/>
                <a:latin typeface="+mn-lt"/>
                <a:ea typeface="+mn-ea"/>
                <a:cs typeface="+mn-cs"/>
              </a:rPr>
              <a:t>subreaches</a:t>
            </a:r>
            <a:r>
              <a:rPr lang="en-US" sz="1200" b="0" i="0" kern="1200" dirty="0">
                <a:solidFill>
                  <a:schemeClr val="tx1"/>
                </a:solidFill>
                <a:effectLst/>
                <a:latin typeface="+mn-lt"/>
                <a:ea typeface="+mn-ea"/>
                <a:cs typeface="+mn-cs"/>
              </a:rPr>
              <a:t> in an attempt to match the observed peak flow rate.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example, observed flow is shown in black and computed flow is shown in solid blue.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I’ve matched the rising limb decently well, but my computed peak discharge is too high.  So, I need to decrease my X parameter and/or number of </a:t>
            </a:r>
            <a:r>
              <a:rPr lang="en-US" sz="1200" b="0" i="0" kern="1200" dirty="0" err="1">
                <a:solidFill>
                  <a:schemeClr val="tx1"/>
                </a:solidFill>
                <a:effectLst/>
                <a:latin typeface="+mn-lt"/>
                <a:ea typeface="+mn-ea"/>
                <a:cs typeface="+mn-cs"/>
              </a:rPr>
              <a:t>subreaches</a:t>
            </a:r>
            <a:r>
              <a:rPr lang="en-US" sz="1200" b="0" i="0" kern="1200" dirty="0">
                <a:solidFill>
                  <a:schemeClr val="tx1"/>
                </a:solidFill>
                <a:effectLst/>
                <a:latin typeface="+mn-lt"/>
                <a:ea typeface="+mn-ea"/>
                <a:cs typeface="+mn-cs"/>
              </a:rPr>
              <a:t>.</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Remember to use multiple statistical metrics to gauge whether your model is accurate.</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29</a:t>
            </a:fld>
            <a:endParaRPr lang="en-US"/>
          </a:p>
        </p:txBody>
      </p:sp>
    </p:spTree>
    <p:extLst>
      <p:ext uri="{BB962C8B-B14F-4D97-AF65-F5344CB8AC3E}">
        <p14:creationId xmlns:p14="http://schemas.microsoft.com/office/powerpoint/2010/main" val="15820908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main advantage of this method is that it’s simple!  Because it’s simple, it’s been successfully used all over the world for numerous types of applications.</a:t>
            </a:r>
          </a:p>
          <a:p>
            <a:pPr marL="171450" indent="-171450">
              <a:buFont typeface="Arial" panose="020B0604020202020204" pitchFamily="34" charset="0"/>
              <a:buChar char="•"/>
            </a:pPr>
            <a:r>
              <a:rPr lang="en-US" dirty="0"/>
              <a:t>Also, this method is parsimonious in that a small number of variables (or parameters) are used to explain something which allows for easy investigation of model uncertainty.</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However, the primary disadvantage of this method is also that it’s simple.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This method also cannot simulate variable translation and attenuation affects; you only get one go by defining a constant K, X, and number of </a:t>
            </a:r>
            <a:r>
              <a:rPr lang="en-US" sz="1200" b="0" i="0" kern="1200" dirty="0" err="1">
                <a:solidFill>
                  <a:schemeClr val="tx1"/>
                </a:solidFill>
                <a:effectLst/>
                <a:latin typeface="+mn-lt"/>
                <a:ea typeface="+mn-ea"/>
                <a:cs typeface="+mn-cs"/>
              </a:rPr>
              <a:t>subreaches</a:t>
            </a:r>
            <a:r>
              <a:rPr lang="en-US" sz="1200" b="0" i="0" kern="1200" dirty="0">
                <a:solidFill>
                  <a:schemeClr val="tx1"/>
                </a:solidFill>
                <a:effectLst/>
                <a:latin typeface="+mn-lt"/>
                <a:ea typeface="+mn-ea"/>
                <a:cs typeface="+mn-cs"/>
              </a:rPr>
              <a:t> for a simulation.</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30</a:t>
            </a:fld>
            <a:endParaRPr lang="en-US"/>
          </a:p>
        </p:txBody>
      </p:sp>
    </p:spTree>
    <p:extLst>
      <p:ext uri="{BB962C8B-B14F-4D97-AF65-F5344CB8AC3E}">
        <p14:creationId xmlns:p14="http://schemas.microsoft.com/office/powerpoint/2010/main" val="2102463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channel flow behavior varies widely based on characteristics such as slope, roughness, cross-sectional area, shape, etc. </a:t>
            </a:r>
          </a:p>
          <a:p>
            <a:r>
              <a:rPr lang="en-US" dirty="0"/>
              <a:t>Not only are the parameters important, but also selecting the appropriate reach routing method that can accurately represent the channel.</a:t>
            </a:r>
          </a:p>
        </p:txBody>
      </p:sp>
      <p:sp>
        <p:nvSpPr>
          <p:cNvPr id="4" name="Slide Number Placeholder 3"/>
          <p:cNvSpPr>
            <a:spLocks noGrp="1"/>
          </p:cNvSpPr>
          <p:nvPr>
            <p:ph type="sldNum" sz="quarter" idx="5"/>
          </p:nvPr>
        </p:nvSpPr>
        <p:spPr/>
        <p:txBody>
          <a:bodyPr/>
          <a:lstStyle/>
          <a:p>
            <a:fld id="{53FC708A-E895-4CF5-AE2F-BBE05EDDFE7D}" type="slidenum">
              <a:rPr lang="en-US" smtClean="0"/>
              <a:t>4</a:t>
            </a:fld>
            <a:endParaRPr lang="en-US"/>
          </a:p>
        </p:txBody>
      </p:sp>
    </p:spTree>
    <p:extLst>
      <p:ext uri="{BB962C8B-B14F-4D97-AF65-F5344CB8AC3E}">
        <p14:creationId xmlns:p14="http://schemas.microsoft.com/office/powerpoint/2010/main" val="147447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using the Muskingum method, attenuation is achieved through numerical diffusion rather than physical.</a:t>
            </a:r>
          </a:p>
          <a:p>
            <a:pPr marL="171450" indent="-171450">
              <a:buFont typeface="Arial" panose="020B0604020202020204" pitchFamily="34" charset="0"/>
              <a:buChar char="•"/>
            </a:pPr>
            <a:r>
              <a:rPr lang="en-US" dirty="0" err="1"/>
              <a:t>Cunge</a:t>
            </a:r>
            <a:r>
              <a:rPr lang="en-US" dirty="0"/>
              <a:t> improved upon the original Muskingum method by setting this numerical diffusion to a physical estimate of diffusion.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resultant “Muskingum-</a:t>
            </a:r>
            <a:r>
              <a:rPr lang="en-US" dirty="0" err="1"/>
              <a:t>Cunge</a:t>
            </a:r>
            <a:r>
              <a:rPr lang="en-US" dirty="0"/>
              <a:t>” method, as it’s now referred to, has parameters that can be estimated from physical characteristics of the channel, allows for variable translation and diffusion, compares well with full unsteady flow equations over a wide range of flow situations, and is independent of the simulation time step.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was a big leap forward and major improvement over the Muskingum method!  I cannot stress that enough.</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31</a:t>
            </a:fld>
            <a:endParaRPr lang="en-US"/>
          </a:p>
        </p:txBody>
      </p:sp>
    </p:spTree>
    <p:extLst>
      <p:ext uri="{BB962C8B-B14F-4D97-AF65-F5344CB8AC3E}">
        <p14:creationId xmlns:p14="http://schemas.microsoft.com/office/powerpoint/2010/main" val="31057711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Recall that all routing methods start with the equations of motion which includes conservation of mass and momentum.</a:t>
            </a:r>
          </a:p>
          <a:p>
            <a:pPr marL="171450" indent="-171450">
              <a:buFont typeface="Arial" panose="020B0604020202020204" pitchFamily="34" charset="0"/>
              <a:buChar char="•"/>
            </a:pPr>
            <a:r>
              <a:rPr lang="en-US" dirty="0"/>
              <a:t>The Muskingum-</a:t>
            </a:r>
            <a:r>
              <a:rPr lang="en-US" dirty="0" err="1"/>
              <a:t>Cunge</a:t>
            </a:r>
            <a:r>
              <a:rPr lang="en-US" dirty="0"/>
              <a:t> method simplifies the continuity equation and neglects the acceleration terms within the momentum equation</a:t>
            </a:r>
          </a:p>
          <a:p>
            <a:pPr marL="171450" indent="-171450">
              <a:buFont typeface="Arial" panose="020B0604020202020204" pitchFamily="34" charset="0"/>
              <a:buChar char="•"/>
            </a:pPr>
            <a:r>
              <a:rPr lang="en-US" dirty="0"/>
              <a:t>These two equations can then be combined to form what’s called the convective diffusion equation.</a:t>
            </a:r>
          </a:p>
          <a:p>
            <a:pPr marL="171450" indent="-171450">
              <a:buFont typeface="Arial" panose="020B0604020202020204" pitchFamily="34" charset="0"/>
              <a:buChar char="•"/>
            </a:pPr>
            <a:r>
              <a:rPr lang="en-US" dirty="0"/>
              <a:t>The use of these simplifications make the method applicable to a wider range of scenarios than the Muskingum method but it still cannot simulate backwater effects.  Also, it’s still best applied to steep streams with slopes greater than 2 ft/mi and slowly rising hydrographs.</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32</a:t>
            </a:fld>
            <a:endParaRPr lang="en-US"/>
          </a:p>
        </p:txBody>
      </p:sp>
    </p:spTree>
    <p:extLst>
      <p:ext uri="{BB962C8B-B14F-4D97-AF65-F5344CB8AC3E}">
        <p14:creationId xmlns:p14="http://schemas.microsoft.com/office/powerpoint/2010/main" val="4544466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method requires an initial condition and multiple parameters: length, friction slope, manning’s roughness, a space-time interval method and value, an index method and value, and a cross section shape and parameters.</a:t>
            </a:r>
          </a:p>
          <a:p>
            <a:pPr marL="171450" indent="-171450">
              <a:buFont typeface="Arial" panose="020B0604020202020204" pitchFamily="34" charset="0"/>
              <a:buChar char="•"/>
            </a:pPr>
            <a:r>
              <a:rPr lang="en-US" dirty="0"/>
              <a:t>This example shows how an inflow hydrograph, shown in blue, is translated and attenuated to produce the outflow hydrograph shown in black.</a:t>
            </a:r>
          </a:p>
          <a:p>
            <a:pPr marL="171450" indent="-171450">
              <a:buFont typeface="Arial" panose="020B0604020202020204" pitchFamily="34" charset="0"/>
              <a:buChar char="•"/>
            </a:pPr>
            <a:r>
              <a:rPr lang="en-US" dirty="0"/>
              <a:t>The inflow hydrograph is translated in time by a varying amount.  Translation isn’t uniform and depends upon the inflow hydrograph and the physical characteristics of the reach in question.</a:t>
            </a:r>
          </a:p>
          <a:p>
            <a:pPr marL="171450" indent="-171450">
              <a:buFont typeface="Arial" panose="020B0604020202020204" pitchFamily="34" charset="0"/>
              <a:buChar char="•"/>
            </a:pPr>
            <a:r>
              <a:rPr lang="en-US" dirty="0"/>
              <a:t>The inflow hydrograph is also attenuated.  Similarly, the amount of attenuation depends upon the inflow hydrograph and the physical characteristics of the reach.</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33</a:t>
            </a:fld>
            <a:endParaRPr lang="en-US"/>
          </a:p>
        </p:txBody>
      </p:sp>
    </p:spTree>
    <p:extLst>
      <p:ext uri="{BB962C8B-B14F-4D97-AF65-F5344CB8AC3E}">
        <p14:creationId xmlns:p14="http://schemas.microsoft.com/office/powerpoint/2010/main" val="4050546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Both reach length and friction slope can be estimated directly within HEC-HMS if you have associated a terrain data set with your basin model and your reaches are georeferenced.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When estimating an initial friction slope, I usually equate to the bed slope.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if the slope is expected to vary significantly, it may be necessary to use multiple reaches with different slopes instead of just one.  This is the case for the image to the right.  Three different reaches, each with different slopes, are likely most appropriate for this use case.</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34</a:t>
            </a:fld>
            <a:endParaRPr lang="en-US"/>
          </a:p>
        </p:txBody>
      </p:sp>
    </p:spTree>
    <p:extLst>
      <p:ext uri="{BB962C8B-B14F-4D97-AF65-F5344CB8AC3E}">
        <p14:creationId xmlns:p14="http://schemas.microsoft.com/office/powerpoint/2010/main" val="40608267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a:t>The Manning's n roughness coefficient should be set as the average value for the whole reach.</a:t>
            </a:r>
          </a:p>
          <a:p>
            <a:pPr marL="171450" indent="-171450">
              <a:buFont typeface="Arial" panose="020B0604020202020204" pitchFamily="34" charset="0"/>
              <a:buChar char="•"/>
            </a:pPr>
            <a:r>
              <a:rPr lang="en-US" sz="1200" dirty="0"/>
              <a:t>This value can be estimated using “reference” streams with established roughness coefficients or through calibration.</a:t>
            </a:r>
          </a:p>
          <a:p>
            <a:pPr marL="171450" indent="-171450">
              <a:buFont typeface="Arial" panose="020B0604020202020204" pitchFamily="34" charset="0"/>
              <a:buChar char="•"/>
            </a:pPr>
            <a:r>
              <a:rPr lang="en-US" sz="1200" dirty="0"/>
              <a:t>As an example, the image to the right is of a floodplain in Louisiana with a computed Manning’s n of 0.11.</a:t>
            </a:r>
            <a:endParaRPr lang="en-US" sz="1050" dirty="0"/>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35</a:t>
            </a:fld>
            <a:endParaRPr lang="en-US"/>
          </a:p>
        </p:txBody>
      </p:sp>
    </p:spTree>
    <p:extLst>
      <p:ext uri="{BB962C8B-B14F-4D97-AF65-F5344CB8AC3E}">
        <p14:creationId xmlns:p14="http://schemas.microsoft.com/office/powerpoint/2010/main" val="30335516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 space-time interval and index method are required for each routing reach.</a:t>
            </a:r>
          </a:p>
          <a:p>
            <a:pPr marL="171450" indent="-171450">
              <a:buFont typeface="Arial" panose="020B0604020202020204" pitchFamily="34" charset="0"/>
              <a:buChar char="•"/>
            </a:pPr>
            <a:r>
              <a:rPr lang="en-US" dirty="0"/>
              <a:t>These parameters are critical to ensure accuracy and stability of the method.</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For most applications, the Auto DX Auto DT method is adequate.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For most applications, using the Celerity index method and a celerity of 5 ft/s is adequate</a:t>
            </a:r>
            <a:r>
              <a:rPr lang="en-US" sz="1200" kern="1200" dirty="0">
                <a:solidFill>
                  <a:schemeClr val="tx1"/>
                </a:solidFill>
                <a:effectLst/>
                <a:latin typeface="+mn-lt"/>
                <a:ea typeface="+mn-ea"/>
                <a:cs typeface="+mn-cs"/>
              </a:rPr>
              <a:t>, but can vary based upon the use case.</a:t>
            </a:r>
          </a:p>
          <a:p>
            <a:pPr marL="17145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36</a:t>
            </a:fld>
            <a:endParaRPr lang="en-US"/>
          </a:p>
        </p:txBody>
      </p:sp>
    </p:spTree>
    <p:extLst>
      <p:ext uri="{BB962C8B-B14F-4D97-AF65-F5344CB8AC3E}">
        <p14:creationId xmlns:p14="http://schemas.microsoft.com/office/powerpoint/2010/main" val="2396200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HEC-HMS allows you to specify the required cross section information in the six ways that are shown here.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 personally prefer to use the 8 point cross section shape.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Depending upon the chosen shape, additional information will have to be entered to describe the cross-section shape.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All the required parameters can be estimated using GIS information.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In the example shown here, I took a field-surveyed cross section and simplified it to just eight points, which can be done fairly rapidly.</a:t>
            </a:r>
            <a:endParaRPr lang="en-US" dirty="0"/>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37</a:t>
            </a:fld>
            <a:endParaRPr lang="en-US"/>
          </a:p>
        </p:txBody>
      </p:sp>
    </p:spTree>
    <p:extLst>
      <p:ext uri="{BB962C8B-B14F-4D97-AF65-F5344CB8AC3E}">
        <p14:creationId xmlns:p14="http://schemas.microsoft.com/office/powerpoint/2010/main" val="370302580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Like all other methods, I like to start calibrating Muskingum-</a:t>
            </a:r>
            <a:r>
              <a:rPr lang="en-US" dirty="0" err="1"/>
              <a:t>Cunge</a:t>
            </a:r>
            <a:r>
              <a:rPr lang="en-US" dirty="0"/>
              <a:t> parameters by first trying to best match the rising limb of the observed hydrograph.</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Then, I modify parameters in an attempt to match the observed peak flow rate.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example, observed flow is shown in black and computed flow is shown in solid blue.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I’ve matched the rising limb decently well, but my computed peak discharge is too high.  In this particular case, it would be best if I split the reach into separate pieces with individual parameters to better match the observed data.</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Remember to use multiple statistical metrics to gauge whether your model is accurate.</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38</a:t>
            </a:fld>
            <a:endParaRPr lang="en-US"/>
          </a:p>
        </p:txBody>
      </p:sp>
    </p:spTree>
    <p:extLst>
      <p:ext uri="{BB962C8B-B14F-4D97-AF65-F5344CB8AC3E}">
        <p14:creationId xmlns:p14="http://schemas.microsoft.com/office/powerpoint/2010/main" val="24551085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 major advantage of this method is that the predicted values are in accordance with open channel flow theory.  </a:t>
            </a:r>
          </a:p>
          <a:p>
            <a:pPr marL="171450" indent="-171450">
              <a:buFont typeface="Arial" panose="020B0604020202020204" pitchFamily="34" charset="0"/>
              <a:buChar char="•"/>
            </a:pPr>
            <a:r>
              <a:rPr lang="en-US" dirty="0"/>
              <a:t>Also, you can simulate variable translation and attenuation.</a:t>
            </a:r>
          </a:p>
          <a:p>
            <a:pPr marL="171450" indent="-171450">
              <a:buFont typeface="Arial" panose="020B0604020202020204" pitchFamily="34" charset="0"/>
              <a:buChar char="•"/>
            </a:pPr>
            <a:r>
              <a:rPr lang="en-US" dirty="0"/>
              <a:t>Finally, the required parameters can be estimated using physically measurable characteristics.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this method is less parsimonious than simpler methods in that more parameters are required.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It also cannot simulate backwater effects and is only appropriate for use in streams with slopes greater than 2 ft/mi and situations with slow rising hydrographs.</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39</a:t>
            </a:fld>
            <a:endParaRPr lang="en-US"/>
          </a:p>
        </p:txBody>
      </p:sp>
    </p:spTree>
    <p:extLst>
      <p:ext uri="{BB962C8B-B14F-4D97-AF65-F5344CB8AC3E}">
        <p14:creationId xmlns:p14="http://schemas.microsoft.com/office/powerpoint/2010/main" val="99990907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Before we start, keep in mind that all routing models are a simplification of the real world.</a:t>
            </a:r>
          </a:p>
          <a:p>
            <a:pPr marL="171450" indent="-171450">
              <a:buFont typeface="Arial" panose="020B0604020202020204" pitchFamily="34" charset="0"/>
              <a:buChar char="•"/>
            </a:pPr>
            <a:r>
              <a:rPr lang="en-US" dirty="0"/>
              <a:t>Therefore, you must identify the aspects of the physical system that will most affect reach routing and go with the model that best addresses those needs.</a:t>
            </a:r>
          </a:p>
          <a:p>
            <a:pPr marL="171450" indent="-171450">
              <a:buFont typeface="Arial" panose="020B0604020202020204" pitchFamily="34" charset="0"/>
              <a:buChar char="•"/>
            </a:pPr>
            <a:r>
              <a:rPr lang="en-US" dirty="0"/>
              <a:t>For instance, if there is going to be significant amount of structures that affect the water surface profile, you must use a routing method that captures the influence of backwater.</a:t>
            </a:r>
          </a:p>
          <a:p>
            <a:pPr marL="171450" indent="-171450">
              <a:buFont typeface="Arial" panose="020B0604020202020204" pitchFamily="34" charset="0"/>
              <a:buChar char="•"/>
            </a:pPr>
            <a:r>
              <a:rPr lang="en-US" dirty="0"/>
              <a:t>Further, the appropriate routing method provides the necessary information to meet study objectives.</a:t>
            </a:r>
          </a:p>
          <a:p>
            <a:pPr marL="171450" indent="-171450">
              <a:buFont typeface="Arial" panose="020B0604020202020204" pitchFamily="34" charset="0"/>
              <a:buChar char="•"/>
            </a:pPr>
            <a:r>
              <a:rPr lang="en-US" dirty="0"/>
              <a:t>If the goal of the study is, for instance, to identify the peak flow at some point in the watershed for sizing a culvert, a hydrologic method may be an appropriate choice.</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40</a:t>
            </a:fld>
            <a:endParaRPr lang="en-US"/>
          </a:p>
        </p:txBody>
      </p:sp>
    </p:spTree>
    <p:extLst>
      <p:ext uri="{BB962C8B-B14F-4D97-AF65-F5344CB8AC3E}">
        <p14:creationId xmlns:p14="http://schemas.microsoft.com/office/powerpoint/2010/main" val="3610911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Open channel flow modeling or reach routing, as it’s referred to within HEC-HMS, is an approach that is used to predict the temporal and spatial variations of a hydrograph as it moves through a river or stream.</a:t>
            </a:r>
          </a:p>
          <a:p>
            <a:pPr marL="171450" indent="-171450">
              <a:buFont typeface="Arial" panose="020B0604020202020204" pitchFamily="34" charset="0"/>
              <a:buChar char="•"/>
            </a:pPr>
            <a:r>
              <a:rPr lang="en-US" dirty="0"/>
              <a:t>The effects of storage and flow resistance are reflected by changes in the hydrograph shape and timing as the flood wave moves from upstream to downstream.</a:t>
            </a:r>
          </a:p>
          <a:p>
            <a:pPr marL="171450" indent="-171450">
              <a:buFont typeface="Arial" panose="020B0604020202020204" pitchFamily="34" charset="0"/>
              <a:buChar char="•"/>
            </a:pPr>
            <a:r>
              <a:rPr lang="en-US" dirty="0"/>
              <a:t>The figure shown here demonstrates the major changes that can occur as a hydrograph moves through a reach.</a:t>
            </a:r>
          </a:p>
          <a:p>
            <a:pPr marL="171450" indent="-171450">
              <a:buFont typeface="Arial" panose="020B0604020202020204" pitchFamily="34" charset="0"/>
              <a:buChar char="•"/>
            </a:pPr>
            <a:r>
              <a:rPr lang="en-US" dirty="0"/>
              <a:t>Specifically, the blue inflow hydrograph is translated or shifted in time and the peak inflow is reduced or attenuated to produce the pink outflow hydrograph.</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5</a:t>
            </a:fld>
            <a:endParaRPr lang="en-US"/>
          </a:p>
        </p:txBody>
      </p:sp>
    </p:spTree>
    <p:extLst>
      <p:ext uri="{BB962C8B-B14F-4D97-AF65-F5344CB8AC3E}">
        <p14:creationId xmlns:p14="http://schemas.microsoft.com/office/powerpoint/2010/main" val="277714474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are some questions to ask yourself when starting a study.</a:t>
            </a:r>
          </a:p>
          <a:p>
            <a:pPr marL="171450" lvl="0" indent="-171450">
              <a:buFont typeface="Arial" panose="020B0604020202020204" pitchFamily="34" charset="0"/>
              <a:buChar char="•"/>
            </a:pPr>
            <a:r>
              <a:rPr lang="en-US" dirty="0"/>
              <a:t>For each of the eight available routing methods within HEC-HMS:</a:t>
            </a:r>
          </a:p>
          <a:p>
            <a:pPr marL="628650" lvl="1" indent="-171450">
              <a:buFont typeface="Arial" panose="020B0604020202020204" pitchFamily="34" charset="0"/>
              <a:buChar char="•"/>
            </a:pPr>
            <a:r>
              <a:rPr lang="en-US" dirty="0"/>
              <a:t>How does each method represent open channel flow processes,</a:t>
            </a:r>
          </a:p>
          <a:p>
            <a:pPr marL="628650" lvl="1" indent="-171450">
              <a:buFont typeface="Arial" panose="020B0604020202020204" pitchFamily="34" charset="0"/>
              <a:buChar char="•"/>
            </a:pPr>
            <a:r>
              <a:rPr lang="en-US" dirty="0"/>
              <a:t>What are the method’s advantages and disadvantages,</a:t>
            </a:r>
          </a:p>
          <a:p>
            <a:pPr marL="628650" lvl="1" indent="-171450">
              <a:buFont typeface="Arial" panose="020B0604020202020204" pitchFamily="34" charset="0"/>
              <a:buChar char="•"/>
            </a:pPr>
            <a:r>
              <a:rPr lang="en-US" dirty="0"/>
              <a:t>What input data is required by the method, and</a:t>
            </a:r>
          </a:p>
          <a:p>
            <a:pPr marL="628650" lvl="1" indent="-171450">
              <a:buFont typeface="Arial" panose="020B0604020202020204" pitchFamily="34" charset="0"/>
              <a:buChar char="•"/>
            </a:pPr>
            <a:r>
              <a:rPr lang="en-US" dirty="0"/>
              <a:t>Can the method supply the required output information?</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41</a:t>
            </a:fld>
            <a:endParaRPr lang="en-US"/>
          </a:p>
        </p:txBody>
      </p:sp>
    </p:spTree>
    <p:extLst>
      <p:ext uri="{BB962C8B-B14F-4D97-AF65-F5344CB8AC3E}">
        <p14:creationId xmlns:p14="http://schemas.microsoft.com/office/powerpoint/2010/main" val="420970999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Some additional factors to consider include:</a:t>
            </a:r>
          </a:p>
          <a:p>
            <a:pPr marL="628650" lvl="1" indent="-171450">
              <a:buFont typeface="Arial" panose="020B0604020202020204" pitchFamily="34" charset="0"/>
              <a:buChar char="•"/>
            </a:pPr>
            <a:r>
              <a:rPr lang="en-US" dirty="0"/>
              <a:t>What type of study is being undertaken?  What’s going to be considered?  Will one or more reservoirs be simulated?  Will modifications to one or more channels be simulated?</a:t>
            </a:r>
          </a:p>
          <a:p>
            <a:pPr marL="628650" lvl="1" indent="-171450">
              <a:buFont typeface="Arial" panose="020B0604020202020204" pitchFamily="34" charset="0"/>
              <a:buChar char="•"/>
            </a:pPr>
            <a:r>
              <a:rPr lang="en-US" dirty="0"/>
              <a:t>How much detail is required by the study?  Is this study quick and dirty or is a high degree of accuracy required?</a:t>
            </a:r>
          </a:p>
          <a:p>
            <a:pPr marL="628650" lvl="1" indent="-171450">
              <a:buFont typeface="Arial" panose="020B0604020202020204" pitchFamily="34" charset="0"/>
              <a:buChar char="•"/>
            </a:pPr>
            <a:r>
              <a:rPr lang="en-US" dirty="0"/>
              <a:t>What are the characteristics of the physical system in question?  We’ll come back to that topic over the next few slides.</a:t>
            </a:r>
          </a:p>
          <a:p>
            <a:pPr marL="628650" lvl="1" indent="-171450">
              <a:buFont typeface="Arial" panose="020B0604020202020204" pitchFamily="34" charset="0"/>
              <a:buChar char="•"/>
            </a:pPr>
            <a:r>
              <a:rPr lang="en-US" dirty="0"/>
              <a:t>What routing methods are you most familiar with?</a:t>
            </a:r>
          </a:p>
          <a:p>
            <a:pPr marL="628650" lvl="1" indent="-171450">
              <a:buFont typeface="Arial" panose="020B0604020202020204" pitchFamily="34" charset="0"/>
              <a:buChar char="•"/>
            </a:pPr>
            <a:r>
              <a:rPr lang="en-US" dirty="0"/>
              <a:t>How much time and money is available for the study?</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42</a:t>
            </a:fld>
            <a:endParaRPr lang="en-US"/>
          </a:p>
        </p:txBody>
      </p:sp>
    </p:spTree>
    <p:extLst>
      <p:ext uri="{BB962C8B-B14F-4D97-AF65-F5344CB8AC3E}">
        <p14:creationId xmlns:p14="http://schemas.microsoft.com/office/powerpoint/2010/main" val="56843306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Now, let’s talk about several physical considerations.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Backwater is an increase in the upstream water surface resulting from </a:t>
            </a:r>
            <a:r>
              <a:rPr lang="en-US" dirty="0"/>
              <a:t>things like tides, bridges, hydraulic structures, and other obstructions.</a:t>
            </a:r>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dirty="0"/>
              <a:t>In general, hydrologic methods DO NOT simulate backwater effects with the exception of Modified </a:t>
            </a:r>
            <a:r>
              <a:rPr lang="en-US" dirty="0" err="1"/>
              <a:t>Puls</a:t>
            </a:r>
            <a:r>
              <a:rPr lang="en-US" dirty="0"/>
              <a:t>, which can if the storage-outflow relationships that are used were derived from a hydraulic model that included backwater effects.</a:t>
            </a:r>
          </a:p>
          <a:p>
            <a:pPr marL="171450" indent="-171450">
              <a:buFont typeface="Arial" panose="020B0604020202020204" pitchFamily="34" charset="0"/>
              <a:buChar char="•"/>
            </a:pPr>
            <a:r>
              <a:rPr lang="en-US" dirty="0"/>
              <a:t>Conversely, hydraulic methods CAN usually simulate backwater effects.  Notably, the Kinematic Wave method cannot simulate backwater effects due to the underlying simplifications of the momentum equation within that method.</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43</a:t>
            </a:fld>
            <a:endParaRPr lang="en-US"/>
          </a:p>
        </p:txBody>
      </p:sp>
    </p:spTree>
    <p:extLst>
      <p:ext uri="{BB962C8B-B14F-4D97-AF65-F5344CB8AC3E}">
        <p14:creationId xmlns:p14="http://schemas.microsoft.com/office/powerpoint/2010/main" val="142693814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Floodplains can have a significant impact on routed hydrographs if the amount of storage they provide is large compared to the hydrograph in question.</a:t>
            </a:r>
          </a:p>
          <a:p>
            <a:pPr marL="171450" indent="-171450">
              <a:buFont typeface="Arial" panose="020B0604020202020204" pitchFamily="34" charset="0"/>
              <a:buChar char="•"/>
            </a:pPr>
            <a:r>
              <a:rPr lang="en-US" dirty="0"/>
              <a:t>If there’s little to no storage within the flood plain, the inflow hydrograph will likely experience little to no translation or attenuation as it moves through the reach.</a:t>
            </a:r>
          </a:p>
          <a:p>
            <a:pPr marL="171450" indent="-171450">
              <a:buFont typeface="Arial" panose="020B0604020202020204" pitchFamily="34" charset="0"/>
              <a:buChar char="•"/>
            </a:pPr>
            <a:r>
              <a:rPr lang="en-US" dirty="0"/>
              <a:t>Important factors to consider include the width, slope, and roughness of the floodplain in your specific application.</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44</a:t>
            </a:fld>
            <a:endParaRPr lang="en-US"/>
          </a:p>
        </p:txBody>
      </p:sp>
    </p:spTree>
    <p:extLst>
      <p:ext uri="{BB962C8B-B14F-4D97-AF65-F5344CB8AC3E}">
        <p14:creationId xmlns:p14="http://schemas.microsoft.com/office/powerpoint/2010/main" val="59967534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If floodplains are important to include, you must use a method that can separately compute the effects of the overbank areas from the main channel.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For example, the Muskingum-</a:t>
            </a:r>
            <a:r>
              <a:rPr lang="en-US" dirty="0" err="1"/>
              <a:t>Cunge</a:t>
            </a:r>
            <a:r>
              <a:rPr lang="en-US" dirty="0"/>
              <a:t> method, when using an 8 point cross section shape, can do just that.  However, the Muskingum method cannot.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If the floodplain is incredibly wide and flat and flow actually moves perpendicular to the main channel, 2D modeling may be required to accurately simulate the movement of water.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those cases, the 2D Diffusion Wave method can be used.</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45</a:t>
            </a:fld>
            <a:endParaRPr lang="en-US"/>
          </a:p>
        </p:txBody>
      </p:sp>
    </p:spTree>
    <p:extLst>
      <p:ext uri="{BB962C8B-B14F-4D97-AF65-F5344CB8AC3E}">
        <p14:creationId xmlns:p14="http://schemas.microsoft.com/office/powerpoint/2010/main" val="341879476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Confluences can be sources of backwater effects that were previously mentioned.  In the example image to the right, the Yellowstone River and Missouri River confluence is shown.  If, say, the Yellowstone River is flooding, significant backwater effects can be experienced for miles on the Missouri River.</a:t>
            </a:r>
          </a:p>
          <a:p>
            <a:pPr marL="171450" indent="-171450">
              <a:buFont typeface="Arial" panose="020B0604020202020204" pitchFamily="34" charset="0"/>
              <a:buChar char="•"/>
            </a:pPr>
            <a:r>
              <a:rPr lang="en-US" dirty="0"/>
              <a:t>If there are significant effects from a tributary, you should use a method that can account for backwater effects.  However, if backwater effects from the confluence are negligible, all hydrologic routing methods are fine for use.</a:t>
            </a:r>
          </a:p>
          <a:p>
            <a:pPr marL="171450" indent="-171450">
              <a:buFont typeface="Arial" panose="020B0604020202020204" pitchFamily="34" charset="0"/>
              <a:buChar char="•"/>
            </a:pPr>
            <a:r>
              <a:rPr lang="en-US" dirty="0"/>
              <a:t>When there are flow splits and reversals, like those afforded by tidal bores from tropical storms, for example, the full dynamic wave equations should be applied, which are available for use within HEC-RAS.</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46</a:t>
            </a:fld>
            <a:endParaRPr lang="en-US"/>
          </a:p>
        </p:txBody>
      </p:sp>
    </p:spTree>
    <p:extLst>
      <p:ext uri="{BB962C8B-B14F-4D97-AF65-F5344CB8AC3E}">
        <p14:creationId xmlns:p14="http://schemas.microsoft.com/office/powerpoint/2010/main" val="252327383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Regarding sub and supercritical flow, hydrologic methods don’t know the difference between the two.</a:t>
            </a:r>
          </a:p>
          <a:p>
            <a:pPr marL="171450" indent="-171450">
              <a:buFont typeface="Arial" panose="020B0604020202020204" pitchFamily="34" charset="0"/>
              <a:buChar char="•"/>
            </a:pPr>
            <a:r>
              <a:rPr lang="en-US" dirty="0"/>
              <a:t>If the flow regime changes for long stretches within your modeling domain, or if stage is an important factor, the reaches where a different flow regime is present should be broken out and isolated.</a:t>
            </a:r>
          </a:p>
          <a:p>
            <a:pPr marL="171450" indent="-171450">
              <a:buFont typeface="Arial" panose="020B0604020202020204" pitchFamily="34" charset="0"/>
              <a:buChar char="•"/>
            </a:pPr>
            <a:r>
              <a:rPr lang="en-US" dirty="0"/>
              <a:t>In general, intermittent supercritical flow can be ignored for hydrologic routing purposes.</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47</a:t>
            </a:fld>
            <a:endParaRPr lang="en-US"/>
          </a:p>
        </p:txBody>
      </p:sp>
    </p:spTree>
    <p:extLst>
      <p:ext uri="{BB962C8B-B14F-4D97-AF65-F5344CB8AC3E}">
        <p14:creationId xmlns:p14="http://schemas.microsoft.com/office/powerpoint/2010/main" val="178293600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observed data isn’t available, physically-based methods should be used for two reasons:</a:t>
            </a:r>
          </a:p>
          <a:p>
            <a:pPr marL="685800" lvl="1" indent="-228600">
              <a:buFont typeface="+mj-lt"/>
              <a:buAutoNum type="arabicPeriod"/>
            </a:pPr>
            <a:r>
              <a:rPr lang="en-US" dirty="0"/>
              <a:t>It’s easier to estimate the input data and</a:t>
            </a:r>
          </a:p>
          <a:p>
            <a:pPr marL="685800" lvl="1" indent="-228600">
              <a:buFont typeface="+mj-lt"/>
              <a:buAutoNum type="arabicPeriod"/>
            </a:pPr>
            <a:r>
              <a:rPr lang="en-US" dirty="0"/>
              <a:t>The results will be more reliable.</a:t>
            </a:r>
          </a:p>
          <a:p>
            <a:pPr marL="228600" lvl="0" indent="-228600">
              <a:buFont typeface="Arial" panose="020B0604020202020204" pitchFamily="34" charset="0"/>
              <a:buChar char="•"/>
            </a:pPr>
            <a:r>
              <a:rPr lang="en-US" dirty="0"/>
              <a:t>However, when observed data is available, your model must be calibrated and validated.  Make sure you use multiple statistical metrics to ascertain model performance.</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48</a:t>
            </a:fld>
            <a:endParaRPr lang="en-US"/>
          </a:p>
        </p:txBody>
      </p:sp>
    </p:spTree>
    <p:extLst>
      <p:ext uri="{BB962C8B-B14F-4D97-AF65-F5344CB8AC3E}">
        <p14:creationId xmlns:p14="http://schemas.microsoft.com/office/powerpoint/2010/main" val="117226532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Slope is an incredibly important factor to consider when choosing a routing method.</a:t>
            </a:r>
          </a:p>
          <a:p>
            <a:pPr marL="171450" indent="-171450">
              <a:buFont typeface="Arial" panose="020B0604020202020204" pitchFamily="34" charset="0"/>
              <a:buChar char="•"/>
            </a:pPr>
            <a:r>
              <a:rPr lang="en-US" dirty="0"/>
              <a:t>In general, as the slope gets flatter, hydrologic methods begin to fail.</a:t>
            </a:r>
          </a:p>
          <a:p>
            <a:pPr marL="171450" indent="-171450">
              <a:buFont typeface="Arial" panose="020B0604020202020204" pitchFamily="34" charset="0"/>
              <a:buChar char="•"/>
            </a:pPr>
            <a:r>
              <a:rPr lang="en-US" dirty="0"/>
              <a:t>This is due to their derivation: all hydrologic methods either get rid of the momentum equation or make massive simplifications.</a:t>
            </a:r>
          </a:p>
          <a:p>
            <a:pPr marL="171450" indent="-171450">
              <a:buFont typeface="Arial" panose="020B0604020202020204" pitchFamily="34" charset="0"/>
              <a:buChar char="•"/>
            </a:pPr>
            <a:r>
              <a:rPr lang="en-US" dirty="0"/>
              <a:t>When slopes get flatter, the acceleration terms within the momentum equation begin to become more and more important.</a:t>
            </a:r>
          </a:p>
          <a:p>
            <a:pPr marL="171450" indent="-171450">
              <a:buFont typeface="Arial" panose="020B0604020202020204" pitchFamily="34" charset="0"/>
              <a:buChar char="•"/>
            </a:pPr>
            <a:r>
              <a:rPr lang="en-US" dirty="0"/>
              <a:t>In the example image here, above river mile 75 or so, the slope is relatively steep.  Most hydrologic routing methods will do just fine upstream of that point.  However, below river mile 75, the slope dramatically flattens.  Very few hydrologic routing methods will be accurate downstream of that point.</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49</a:t>
            </a:fld>
            <a:endParaRPr lang="en-US"/>
          </a:p>
        </p:txBody>
      </p:sp>
    </p:spTree>
    <p:extLst>
      <p:ext uri="{BB962C8B-B14F-4D97-AF65-F5344CB8AC3E}">
        <p14:creationId xmlns:p14="http://schemas.microsoft.com/office/powerpoint/2010/main" val="297035348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are some rules of thumb that you can use.</a:t>
            </a:r>
          </a:p>
          <a:p>
            <a:pPr marL="171450" indent="-171450">
              <a:buFont typeface="Arial" panose="020B0604020202020204" pitchFamily="34" charset="0"/>
              <a:buChar char="•"/>
            </a:pPr>
            <a:r>
              <a:rPr lang="en-US" dirty="0"/>
              <a:t>For channels with bed slopes greater than 10 ft/mi, most hydrologic routing methods are okay to use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For channels with bed slopes less than 2 ft/mi, most hydrologic routing methods will fail and produce erroneous results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between 10 and 2 ft/mi is a grey area; the accuracy of the results depend upon the channel properties, the chosen method, and the rate-of-rise of the hydrograph</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50</a:t>
            </a:fld>
            <a:endParaRPr lang="en-US"/>
          </a:p>
        </p:txBody>
      </p:sp>
    </p:spTree>
    <p:extLst>
      <p:ext uri="{BB962C8B-B14F-4D97-AF65-F5344CB8AC3E}">
        <p14:creationId xmlns:p14="http://schemas.microsoft.com/office/powerpoint/2010/main" val="17097134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Here’s an example application within HEC-HMS that uses reach routing. </a:t>
            </a:r>
          </a:p>
          <a:p>
            <a:pPr marL="171450" indent="-171450">
              <a:buFont typeface="Arial" panose="020B0604020202020204" pitchFamily="34" charset="0"/>
              <a:buChar char="•"/>
            </a:pPr>
            <a:r>
              <a:rPr lang="en-US" dirty="0"/>
              <a:t>Within this simple model, the runoff from two subbasin elements (animate) are combined and routed through a single routing reach element (animate).</a:t>
            </a:r>
          </a:p>
          <a:p>
            <a:pPr marL="171450" indent="-171450">
              <a:buFont typeface="Arial" panose="020B0604020202020204" pitchFamily="34" charset="0"/>
              <a:buChar char="•"/>
            </a:pPr>
            <a:r>
              <a:rPr lang="en-US" dirty="0"/>
              <a:t>In the routing reach, the blue inflow hydrograph is attenuated and translated to produce the black outflow hydrograph.</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6</a:t>
            </a:fld>
            <a:endParaRPr lang="en-US"/>
          </a:p>
        </p:txBody>
      </p:sp>
    </p:spTree>
    <p:extLst>
      <p:ext uri="{BB962C8B-B14F-4D97-AF65-F5344CB8AC3E}">
        <p14:creationId xmlns:p14="http://schemas.microsoft.com/office/powerpoint/2010/main" val="128182911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Ponce published a study in 1978 that took a look at the use of the Kinematic Wave and Diffusion Wave approximations when routing various hydrographs over varying bed slopes.</a:t>
            </a:r>
          </a:p>
          <a:p>
            <a:pPr marL="171450" indent="-171450">
              <a:buFont typeface="Arial" panose="020B0604020202020204" pitchFamily="34" charset="0"/>
              <a:buChar char="•"/>
            </a:pPr>
            <a:r>
              <a:rPr lang="en-US" dirty="0"/>
              <a:t>He found that the Kinematic Wave routine produced reasonable results when the following inequality was satisfied.</a:t>
            </a:r>
          </a:p>
          <a:p>
            <a:pPr marL="171450" indent="-171450">
              <a:buFont typeface="Arial" panose="020B0604020202020204" pitchFamily="34" charset="0"/>
              <a:buChar char="•"/>
            </a:pPr>
            <a:r>
              <a:rPr lang="en-US" dirty="0"/>
              <a:t>If the Kinematic Wave approximation works, most hydrologic routing routines will work fine.</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51</a:t>
            </a:fld>
            <a:endParaRPr lang="en-US"/>
          </a:p>
        </p:txBody>
      </p:sp>
    </p:spTree>
    <p:extLst>
      <p:ext uri="{BB962C8B-B14F-4D97-AF65-F5344CB8AC3E}">
        <p14:creationId xmlns:p14="http://schemas.microsoft.com/office/powerpoint/2010/main" val="365368964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using the Diffusion Wave routine, reasonable results were produced when the following inequality was satisfied.</a:t>
            </a:r>
          </a:p>
          <a:p>
            <a:pPr marL="171450" indent="-171450">
              <a:buFont typeface="Arial" panose="020B0604020202020204" pitchFamily="34" charset="0"/>
              <a:buChar char="•"/>
            </a:pPr>
            <a:r>
              <a:rPr lang="en-US" dirty="0"/>
              <a:t>These two criterion, when used together, can be used as book-ends to predict whether certain routing routines will produce reasonable results or not.</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52</a:t>
            </a:fld>
            <a:endParaRPr lang="en-US"/>
          </a:p>
        </p:txBody>
      </p:sp>
    </p:spTree>
    <p:extLst>
      <p:ext uri="{BB962C8B-B14F-4D97-AF65-F5344CB8AC3E}">
        <p14:creationId xmlns:p14="http://schemas.microsoft.com/office/powerpoint/2010/main" val="386467119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Now, I’ll present some tables that summarize the factors we just discussed.</a:t>
            </a:r>
          </a:p>
          <a:p>
            <a:pPr marL="171450" indent="-171450">
              <a:buFont typeface="Arial" panose="020B0604020202020204" pitchFamily="34" charset="0"/>
              <a:buChar char="•"/>
            </a:pPr>
            <a:r>
              <a:rPr lang="en-US" dirty="0"/>
              <a:t>These aren’t hard and fast rules or anything like that.  These tables are meant to provide a quick way to identify reasonable modeling choices.</a:t>
            </a:r>
          </a:p>
          <a:p>
            <a:pPr marL="171450" indent="-171450">
              <a:buFont typeface="Arial" panose="020B0604020202020204" pitchFamily="34" charset="0"/>
              <a:buChar char="•"/>
            </a:pPr>
            <a:r>
              <a:rPr lang="en-US" dirty="0"/>
              <a:t>When no observed data is available, it’s difficult, if not impossible, to have faith in estimated parameters for the Lag and Muskingum methods, so it’s best to not use them in those situations.  Conversely, methods that can estimate parameters using physically measurable data are a good bet.</a:t>
            </a:r>
          </a:p>
          <a:p>
            <a:pPr marL="171450" indent="-171450">
              <a:buFont typeface="Arial" panose="020B0604020202020204" pitchFamily="34" charset="0"/>
              <a:buChar char="•"/>
            </a:pPr>
            <a:r>
              <a:rPr lang="en-US" dirty="0"/>
              <a:t>When appreciable backwater effects are present that will influence the routed hydrograph, only the Diffusion Wave and Modified </a:t>
            </a:r>
            <a:r>
              <a:rPr lang="en-US" dirty="0" err="1"/>
              <a:t>Puls</a:t>
            </a:r>
            <a:r>
              <a:rPr lang="en-US" dirty="0"/>
              <a:t> methods can produce accurate results.  Other hydrologic methods won’t work well.</a:t>
            </a:r>
          </a:p>
          <a:p>
            <a:pPr marL="171450" indent="-171450">
              <a:buFont typeface="Arial" panose="020B0604020202020204" pitchFamily="34" charset="0"/>
              <a:buChar char="•"/>
            </a:pPr>
            <a:r>
              <a:rPr lang="en-US" dirty="0"/>
              <a:t>When floods produce stages that go out of bank and there’s significant storage that will affect the results, only methods that calculate hydraulic properties of the overbanks separately from the main channel are appropriate for use, like Muskingum-</a:t>
            </a:r>
            <a:r>
              <a:rPr lang="en-US" dirty="0" err="1"/>
              <a:t>Cunge</a:t>
            </a:r>
            <a:r>
              <a:rPr lang="en-US" dirty="0"/>
              <a:t>.</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53</a:t>
            </a:fld>
            <a:endParaRPr lang="en-US"/>
          </a:p>
        </p:txBody>
      </p:sp>
    </p:spTree>
    <p:extLst>
      <p:ext uri="{BB962C8B-B14F-4D97-AF65-F5344CB8AC3E}">
        <p14:creationId xmlns:p14="http://schemas.microsoft.com/office/powerpoint/2010/main" val="151801353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are some slope and hydrograph considerations.</a:t>
            </a:r>
          </a:p>
          <a:p>
            <a:pPr marL="171450" indent="-171450">
              <a:buFont typeface="Arial" panose="020B0604020202020204" pitchFamily="34" charset="0"/>
              <a:buChar char="•"/>
            </a:pPr>
            <a:r>
              <a:rPr lang="en-US" dirty="0"/>
              <a:t>In general, if channel slopes are over 10 ft/mi and the hydrograph is relatively slow to rise, using the Ponce criterion, most routing methods will do just fine.</a:t>
            </a:r>
          </a:p>
          <a:p>
            <a:pPr marL="171450" indent="-171450">
              <a:buFont typeface="Arial" panose="020B0604020202020204" pitchFamily="34" charset="0"/>
              <a:buChar char="•"/>
            </a:pPr>
            <a:r>
              <a:rPr lang="en-US" dirty="0"/>
              <a:t>But, as channel slopes decrease and if the rate of rise of the hydrograph becomes appreciably fast, hydrologic routing methods start to produce erroneous results.</a:t>
            </a:r>
          </a:p>
          <a:p>
            <a:pPr marL="171450" indent="-171450">
              <a:buFont typeface="Arial" panose="020B0604020202020204" pitchFamily="34" charset="0"/>
              <a:buChar char="•"/>
            </a:pPr>
            <a:r>
              <a:rPr lang="en-US" dirty="0"/>
              <a:t>For channel slopes less than 2 ft/mi, only the full dynamic wave equations will do a good job producing results.</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54</a:t>
            </a:fld>
            <a:endParaRPr lang="en-US"/>
          </a:p>
        </p:txBody>
      </p:sp>
    </p:spTree>
    <p:extLst>
      <p:ext uri="{BB962C8B-B14F-4D97-AF65-F5344CB8AC3E}">
        <p14:creationId xmlns:p14="http://schemas.microsoft.com/office/powerpoint/2010/main" val="404854194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review, in this lecture, I introduced reach routing within HEC-HMS.</a:t>
            </a:r>
          </a:p>
          <a:p>
            <a:pPr marL="171450" indent="-171450">
              <a:buFont typeface="Arial" panose="020B0604020202020204" pitchFamily="34" charset="0"/>
              <a:buChar char="•"/>
            </a:pPr>
            <a:r>
              <a:rPr lang="en-US" dirty="0"/>
              <a:t>We also compared hydrologic routing and hydraulic routing and delved into some of the assumptions that are made when simulating reach routing.</a:t>
            </a:r>
          </a:p>
          <a:p>
            <a:pPr marL="171450" indent="-171450">
              <a:buFont typeface="Arial" panose="020B0604020202020204" pitchFamily="34" charset="0"/>
              <a:buChar char="•"/>
            </a:pPr>
            <a:r>
              <a:rPr lang="en-US" dirty="0"/>
              <a:t>We also quickly discussed parameter estimation, but we’ll revisit this topic in future videos.</a:t>
            </a:r>
          </a:p>
          <a:p>
            <a:pPr marL="171450" indent="-171450">
              <a:buFont typeface="Arial" panose="020B0604020202020204" pitchFamily="34" charset="0"/>
              <a:buChar char="•"/>
            </a:pPr>
            <a:r>
              <a:rPr lang="en-US" dirty="0"/>
              <a:t>Lag:</a:t>
            </a:r>
          </a:p>
          <a:p>
            <a:pPr marL="628650" lvl="1" indent="-171450">
              <a:buFont typeface="Arial" panose="020B0604020202020204" pitchFamily="34" charset="0"/>
              <a:buChar char="•"/>
            </a:pPr>
            <a:r>
              <a:rPr lang="en-US" dirty="0"/>
              <a:t>This is the simplest routing method available within HEC-HMS.</a:t>
            </a:r>
          </a:p>
          <a:p>
            <a:pPr marL="628650" lvl="1" indent="-171450">
              <a:buFont typeface="Arial" panose="020B0604020202020204" pitchFamily="34" charset="0"/>
              <a:buChar char="•"/>
            </a:pPr>
            <a:r>
              <a:rPr lang="en-US" dirty="0"/>
              <a:t>However, it’s simplicity is also a disadvantage for complicated scenarios.</a:t>
            </a:r>
          </a:p>
          <a:p>
            <a:pPr marL="171450" lvl="0" indent="-171450">
              <a:buFont typeface="Arial" panose="020B0604020202020204" pitchFamily="34" charset="0"/>
              <a:buChar char="•"/>
            </a:pPr>
            <a:r>
              <a:rPr lang="en-US" dirty="0"/>
              <a:t>Muskingum</a:t>
            </a:r>
          </a:p>
          <a:p>
            <a:pPr marL="628650" lvl="1" indent="-171450">
              <a:buFont typeface="Arial" panose="020B0604020202020204" pitchFamily="34" charset="0"/>
              <a:buChar char="•"/>
            </a:pPr>
            <a:r>
              <a:rPr lang="en-US" dirty="0"/>
              <a:t>Slightly more advanced than Lag</a:t>
            </a:r>
          </a:p>
          <a:p>
            <a:pPr marL="628650" lvl="1" indent="-171450">
              <a:buFont typeface="Arial" panose="020B0604020202020204" pitchFamily="34" charset="0"/>
              <a:buChar char="•"/>
            </a:pPr>
            <a:r>
              <a:rPr lang="en-US" dirty="0"/>
              <a:t>Also simple to parameterize and use method within HEC-HMS.</a:t>
            </a:r>
          </a:p>
          <a:p>
            <a:pPr marL="628650" lvl="1" indent="-171450">
              <a:buFont typeface="Arial" panose="020B0604020202020204" pitchFamily="34" charset="0"/>
              <a:buChar char="•"/>
            </a:pPr>
            <a:r>
              <a:rPr lang="en-US" dirty="0"/>
              <a:t>Also suffers from over-simplification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Muskingum-</a:t>
            </a:r>
            <a:r>
              <a:rPr lang="en-US" dirty="0" err="1"/>
              <a:t>Cunge</a:t>
            </a:r>
            <a:endParaRPr lang="en-US" dirty="0"/>
          </a:p>
          <a:p>
            <a:pPr marL="628650" lvl="1" indent="-171450">
              <a:buFont typeface="Arial" panose="020B0604020202020204" pitchFamily="34" charset="0"/>
              <a:buChar char="•"/>
            </a:pPr>
            <a:r>
              <a:rPr lang="en-US" dirty="0"/>
              <a:t>This method can recreate classical open channel flow phenomena and the required parameters can be estimated using physically measurable characteristics.</a:t>
            </a:r>
          </a:p>
          <a:p>
            <a:pPr marL="628650" lvl="1" indent="-171450">
              <a:buFont typeface="Arial" panose="020B0604020202020204" pitchFamily="34" charset="0"/>
              <a:buChar char="•"/>
            </a:pPr>
            <a:r>
              <a:rPr lang="en-US" dirty="0"/>
              <a:t>This makes it a great choice for locations with little to no observed discharge data.</a:t>
            </a:r>
          </a:p>
          <a:p>
            <a:pPr marL="628650" lvl="1" indent="-171450">
              <a:buFont typeface="Arial" panose="020B0604020202020204" pitchFamily="34" charset="0"/>
              <a:buChar char="•"/>
            </a:pPr>
            <a:r>
              <a:rPr lang="en-US" dirty="0"/>
              <a:t>However, it also requires more parameters than simpler methods.</a:t>
            </a:r>
          </a:p>
          <a:p>
            <a:pPr marL="171450" indent="-171450">
              <a:buFont typeface="Arial" panose="020B0604020202020204" pitchFamily="34" charset="0"/>
              <a:buChar char="•"/>
            </a:pPr>
            <a:r>
              <a:rPr lang="en-US" dirty="0"/>
              <a:t>Selecting the appropriate routine</a:t>
            </a:r>
          </a:p>
          <a:p>
            <a:pPr marL="628650" lvl="1" indent="-171450">
              <a:buFont typeface="Arial" panose="020B0604020202020204" pitchFamily="34" charset="0"/>
              <a:buChar char="•"/>
            </a:pPr>
            <a:r>
              <a:rPr lang="en-US" dirty="0"/>
              <a:t>The most appropriate routing method for a specific situation depends upon many considerations, including study constraints, data availability, output requirements, and physical considerations.</a:t>
            </a:r>
          </a:p>
          <a:p>
            <a:pPr marL="628650" lvl="1" indent="-171450">
              <a:buFont typeface="Arial" panose="020B0604020202020204" pitchFamily="34" charset="0"/>
              <a:buChar char="•"/>
            </a:pPr>
            <a:r>
              <a:rPr lang="en-US" dirty="0"/>
              <a:t>Important physical components of the system in question include backwater effects, floodplains, and channel slope.</a:t>
            </a:r>
          </a:p>
          <a:p>
            <a:pPr marL="628650" lvl="1" indent="-171450">
              <a:buFont typeface="Arial" panose="020B0604020202020204" pitchFamily="34" charset="0"/>
              <a:buChar char="•"/>
            </a:pPr>
            <a:r>
              <a:rPr lang="en-US" dirty="0"/>
              <a:t>Feel free to use the rules-of-thumb and tables presented near the end of this video to quickly screen the available routing methods.</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55</a:t>
            </a:fld>
            <a:endParaRPr lang="en-US"/>
          </a:p>
        </p:txBody>
      </p:sp>
    </p:spTree>
    <p:extLst>
      <p:ext uri="{BB962C8B-B14F-4D97-AF65-F5344CB8AC3E}">
        <p14:creationId xmlns:p14="http://schemas.microsoft.com/office/powerpoint/2010/main" val="20532326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Reach routing is used in nearly all hydrologic modeling applications from flood forecasting to sediment transport.</a:t>
            </a:r>
          </a:p>
          <a:p>
            <a:pPr marL="171450" indent="-171450">
              <a:buFont typeface="Arial" panose="020B0604020202020204" pitchFamily="34" charset="0"/>
              <a:buChar char="•"/>
            </a:pPr>
            <a:r>
              <a:rPr lang="en-US" dirty="0"/>
              <a:t>Each of these example applications may require different levels of detail and outputs and, as such, may require different reach routing approaches.</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7</a:t>
            </a:fld>
            <a:endParaRPr lang="en-US"/>
          </a:p>
        </p:txBody>
      </p:sp>
    </p:spTree>
    <p:extLst>
      <p:ext uri="{BB962C8B-B14F-4D97-AF65-F5344CB8AC3E}">
        <p14:creationId xmlns:p14="http://schemas.microsoft.com/office/powerpoint/2010/main" val="11327888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general, routing techniques may be classified into two categories: hydraulic routing and hydrologic routing.</a:t>
            </a:r>
          </a:p>
          <a:p>
            <a:pPr marL="171450" indent="-171450">
              <a:buFont typeface="Arial" panose="020B0604020202020204" pitchFamily="34" charset="0"/>
              <a:buChar char="•"/>
            </a:pPr>
            <a:r>
              <a:rPr lang="en-US" dirty="0"/>
              <a:t>Hydraulic routing techniques are based on the solution of partial differential equations which govern unsteady, open channel flow.</a:t>
            </a:r>
          </a:p>
          <a:p>
            <a:pPr marL="171450" indent="-171450">
              <a:buFont typeface="Arial" panose="020B0604020202020204" pitchFamily="34" charset="0"/>
              <a:buChar char="•"/>
            </a:pPr>
            <a:r>
              <a:rPr lang="en-US" dirty="0"/>
              <a:t>These equations are often referred to as the St. </a:t>
            </a:r>
            <a:r>
              <a:rPr lang="en-US" dirty="0" err="1"/>
              <a:t>Venant</a:t>
            </a:r>
            <a:r>
              <a:rPr lang="en-US" dirty="0"/>
              <a:t> or Dynamic Wave equations.</a:t>
            </a:r>
          </a:p>
          <a:p>
            <a:pPr marL="171450" indent="-171450">
              <a:buFont typeface="Arial" panose="020B0604020202020204" pitchFamily="34" charset="0"/>
              <a:buChar char="•"/>
            </a:pPr>
            <a:r>
              <a:rPr lang="en-US" dirty="0"/>
              <a:t>Hydrologic routing routines employ the continuity equation and either simplified forms of momentum equation or very simplified relationships between storage within the reach and discharge at the outlet as a replacement for the momentum equation.</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8</a:t>
            </a:fld>
            <a:endParaRPr lang="en-US"/>
          </a:p>
        </p:txBody>
      </p:sp>
    </p:spTree>
    <p:extLst>
      <p:ext uri="{BB962C8B-B14F-4D97-AF65-F5344CB8AC3E}">
        <p14:creationId xmlns:p14="http://schemas.microsoft.com/office/powerpoint/2010/main" val="33947893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equations that describe one-dimensional unsteady flow in an open channel consist of a continuity equation and a momentum equation, as shown here.</a:t>
            </a:r>
          </a:p>
          <a:p>
            <a:pPr marL="171450" indent="-171450">
              <a:buFont typeface="Arial" panose="020B0604020202020204" pitchFamily="34" charset="0"/>
              <a:buChar char="•"/>
            </a:pPr>
            <a:r>
              <a:rPr lang="en-US" dirty="0"/>
              <a:t>The solution of these equations defines the propagation of a flood wave with respect to distance along the channel and time.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Solved together with the proper boundary conditions, these equations are the St </a:t>
            </a:r>
            <a:r>
              <a:rPr lang="en-US" dirty="0" err="1"/>
              <a:t>Venant</a:t>
            </a:r>
            <a:r>
              <a:rPr lang="en-US" dirty="0"/>
              <a:t> or Dynamic Wave equations.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momentum equation accounts for forces that act on a body of water in an open channel (</a:t>
            </a:r>
            <a:r>
              <a:rPr lang="en-US" dirty="0" err="1"/>
              <a:t>fruction</a:t>
            </a:r>
            <a:r>
              <a:rPr lang="en-US" dirty="0"/>
              <a:t> slope as a function of the sum of pressure force, gravitational force, and friction force)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continuity equation accounts for the volume of water in a reach of an open channel, including the flow into the reach, the flow out of the reach, and stored in the reach</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9</a:t>
            </a:fld>
            <a:endParaRPr lang="en-US"/>
          </a:p>
        </p:txBody>
      </p:sp>
    </p:spTree>
    <p:extLst>
      <p:ext uri="{BB962C8B-B14F-4D97-AF65-F5344CB8AC3E}">
        <p14:creationId xmlns:p14="http://schemas.microsoft.com/office/powerpoint/2010/main" val="11475448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Depending on the relative importance of the various terms of the momentum equation, it can be simplified for various applications and not lose too much predictive power.</a:t>
            </a:r>
          </a:p>
          <a:p>
            <a:pPr marL="171450" indent="-171450">
              <a:buFont typeface="Arial" panose="020B0604020202020204" pitchFamily="34" charset="0"/>
              <a:buChar char="•"/>
            </a:pPr>
            <a:r>
              <a:rPr lang="en-US" dirty="0"/>
              <a:t>Approximations to the full dynamic wave equations are created by combining the continuity equation these with various simplifications.</a:t>
            </a:r>
          </a:p>
          <a:p>
            <a:pPr marL="171450" indent="-171450">
              <a:buFont typeface="Arial" panose="020B0604020202020204" pitchFamily="34" charset="0"/>
              <a:buChar char="•"/>
            </a:pPr>
            <a:r>
              <a:rPr lang="en-US" dirty="0"/>
              <a:t>The most common approximations of the momentum equation are shown here and include the Kinematic Wave, Diffusive Wave, and Quasi-Steady State Dynamic Wave Approximation.</a:t>
            </a:r>
          </a:p>
          <a:p>
            <a:endParaRPr lang="en-US" dirty="0"/>
          </a:p>
        </p:txBody>
      </p:sp>
      <p:sp>
        <p:nvSpPr>
          <p:cNvPr id="4" name="Slide Number Placeholder 3"/>
          <p:cNvSpPr>
            <a:spLocks noGrp="1"/>
          </p:cNvSpPr>
          <p:nvPr>
            <p:ph type="sldNum" sz="quarter" idx="5"/>
          </p:nvPr>
        </p:nvSpPr>
        <p:spPr/>
        <p:txBody>
          <a:bodyPr/>
          <a:lstStyle/>
          <a:p>
            <a:fld id="{53FC708A-E895-4CF5-AE2F-BBE05EDDFE7D}" type="slidenum">
              <a:rPr lang="en-US" smtClean="0"/>
              <a:t>10</a:t>
            </a:fld>
            <a:endParaRPr lang="en-US"/>
          </a:p>
        </p:txBody>
      </p:sp>
    </p:spTree>
    <p:extLst>
      <p:ext uri="{BB962C8B-B14F-4D97-AF65-F5344CB8AC3E}">
        <p14:creationId xmlns:p14="http://schemas.microsoft.com/office/powerpoint/2010/main" val="4284280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2C19F-AAF6-3AA9-910D-B652469906F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12E2469-9649-230B-03D6-DD1815485C2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DD7365A-12A9-F71F-4EB9-064B06B499B1}"/>
              </a:ext>
            </a:extLst>
          </p:cNvPr>
          <p:cNvSpPr>
            <a:spLocks noGrp="1"/>
          </p:cNvSpPr>
          <p:nvPr>
            <p:ph type="dt" sz="half" idx="10"/>
          </p:nvPr>
        </p:nvSpPr>
        <p:spPr/>
        <p:txBody>
          <a:bodyPr/>
          <a:lstStyle/>
          <a:p>
            <a:fld id="{B221B021-ADAA-4734-B029-F6A0287DB392}" type="datetime1">
              <a:rPr lang="en-US" smtClean="0"/>
              <a:t>11/4/2024</a:t>
            </a:fld>
            <a:endParaRPr lang="en-US"/>
          </a:p>
        </p:txBody>
      </p:sp>
      <p:sp>
        <p:nvSpPr>
          <p:cNvPr id="5" name="Footer Placeholder 4">
            <a:extLst>
              <a:ext uri="{FF2B5EF4-FFF2-40B4-BE49-F238E27FC236}">
                <a16:creationId xmlns:a16="http://schemas.microsoft.com/office/drawing/2014/main" id="{8CD1D21B-D2C3-7AE0-CC43-35EF7ED0F1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8CB323-3945-0DD4-77BF-2DA32639044E}"/>
              </a:ext>
            </a:extLst>
          </p:cNvPr>
          <p:cNvSpPr>
            <a:spLocks noGrp="1"/>
          </p:cNvSpPr>
          <p:nvPr>
            <p:ph type="sldNum" sz="quarter" idx="12"/>
          </p:nvPr>
        </p:nvSpPr>
        <p:spPr/>
        <p:txBody>
          <a:bodyPr/>
          <a:lstStyle/>
          <a:p>
            <a:fld id="{AEB51D0A-42D1-4AF4-A13F-F7B08C8BDEAE}" type="slidenum">
              <a:rPr lang="en-US" smtClean="0"/>
              <a:t>‹#›</a:t>
            </a:fld>
            <a:endParaRPr lang="en-US"/>
          </a:p>
        </p:txBody>
      </p:sp>
    </p:spTree>
    <p:extLst>
      <p:ext uri="{BB962C8B-B14F-4D97-AF65-F5344CB8AC3E}">
        <p14:creationId xmlns:p14="http://schemas.microsoft.com/office/powerpoint/2010/main" val="1545578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5F8BB-9BAC-B30D-F4F3-D489759C823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F5F54D3-803E-8F08-FB6A-605E08175B8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05E951-935A-A0AF-0DAA-0BDCA42FCC7A}"/>
              </a:ext>
            </a:extLst>
          </p:cNvPr>
          <p:cNvSpPr>
            <a:spLocks noGrp="1"/>
          </p:cNvSpPr>
          <p:nvPr>
            <p:ph type="dt" sz="half" idx="10"/>
          </p:nvPr>
        </p:nvSpPr>
        <p:spPr/>
        <p:txBody>
          <a:bodyPr/>
          <a:lstStyle/>
          <a:p>
            <a:fld id="{EBDB9041-75E4-4D47-9738-3D5CAD622A16}" type="datetime1">
              <a:rPr lang="en-US" smtClean="0"/>
              <a:t>11/4/2024</a:t>
            </a:fld>
            <a:endParaRPr lang="en-US"/>
          </a:p>
        </p:txBody>
      </p:sp>
      <p:sp>
        <p:nvSpPr>
          <p:cNvPr id="5" name="Footer Placeholder 4">
            <a:extLst>
              <a:ext uri="{FF2B5EF4-FFF2-40B4-BE49-F238E27FC236}">
                <a16:creationId xmlns:a16="http://schemas.microsoft.com/office/drawing/2014/main" id="{DFBAEFD0-D41D-EBA9-24E9-8C7D7509F8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683413-664F-E1E0-68F1-4B0EC0989D73}"/>
              </a:ext>
            </a:extLst>
          </p:cNvPr>
          <p:cNvSpPr>
            <a:spLocks noGrp="1"/>
          </p:cNvSpPr>
          <p:nvPr>
            <p:ph type="sldNum" sz="quarter" idx="12"/>
          </p:nvPr>
        </p:nvSpPr>
        <p:spPr/>
        <p:txBody>
          <a:bodyPr/>
          <a:lstStyle/>
          <a:p>
            <a:fld id="{AEB51D0A-42D1-4AF4-A13F-F7B08C8BDEAE}" type="slidenum">
              <a:rPr lang="en-US" smtClean="0"/>
              <a:t>‹#›</a:t>
            </a:fld>
            <a:endParaRPr lang="en-US"/>
          </a:p>
        </p:txBody>
      </p:sp>
    </p:spTree>
    <p:extLst>
      <p:ext uri="{BB962C8B-B14F-4D97-AF65-F5344CB8AC3E}">
        <p14:creationId xmlns:p14="http://schemas.microsoft.com/office/powerpoint/2010/main" val="32855664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17B23C7-989C-1EE0-7E48-C4D32A11E85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B5C24F6-5C5F-6BA5-3BD8-E45C7BD2F20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55029D-C253-F8EB-B664-945D3033AE57}"/>
              </a:ext>
            </a:extLst>
          </p:cNvPr>
          <p:cNvSpPr>
            <a:spLocks noGrp="1"/>
          </p:cNvSpPr>
          <p:nvPr>
            <p:ph type="dt" sz="half" idx="10"/>
          </p:nvPr>
        </p:nvSpPr>
        <p:spPr/>
        <p:txBody>
          <a:bodyPr/>
          <a:lstStyle/>
          <a:p>
            <a:fld id="{00C6089C-AFC3-44BC-8E9C-C631446B207B}" type="datetime1">
              <a:rPr lang="en-US" smtClean="0"/>
              <a:t>11/4/2024</a:t>
            </a:fld>
            <a:endParaRPr lang="en-US"/>
          </a:p>
        </p:txBody>
      </p:sp>
      <p:sp>
        <p:nvSpPr>
          <p:cNvPr id="5" name="Footer Placeholder 4">
            <a:extLst>
              <a:ext uri="{FF2B5EF4-FFF2-40B4-BE49-F238E27FC236}">
                <a16:creationId xmlns:a16="http://schemas.microsoft.com/office/drawing/2014/main" id="{15BEE805-56DF-A7BD-A11B-432C11F1EF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BBA8A1-0BBE-0F30-9C8F-8BCEBF882F99}"/>
              </a:ext>
            </a:extLst>
          </p:cNvPr>
          <p:cNvSpPr>
            <a:spLocks noGrp="1"/>
          </p:cNvSpPr>
          <p:nvPr>
            <p:ph type="sldNum" sz="quarter" idx="12"/>
          </p:nvPr>
        </p:nvSpPr>
        <p:spPr/>
        <p:txBody>
          <a:bodyPr/>
          <a:lstStyle/>
          <a:p>
            <a:fld id="{AEB51D0A-42D1-4AF4-A13F-F7B08C8BDEAE}" type="slidenum">
              <a:rPr lang="en-US" smtClean="0"/>
              <a:t>‹#›</a:t>
            </a:fld>
            <a:endParaRPr lang="en-US"/>
          </a:p>
        </p:txBody>
      </p:sp>
    </p:spTree>
    <p:extLst>
      <p:ext uri="{BB962C8B-B14F-4D97-AF65-F5344CB8AC3E}">
        <p14:creationId xmlns:p14="http://schemas.microsoft.com/office/powerpoint/2010/main" val="877655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E85AE-9B52-8C2D-FB1F-52E91BF402F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4CACF0D-63A9-D41C-EC66-98904A3E68E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DFE9AA-3861-9ABC-0271-9B2D6CFC7D14}"/>
              </a:ext>
            </a:extLst>
          </p:cNvPr>
          <p:cNvSpPr>
            <a:spLocks noGrp="1"/>
          </p:cNvSpPr>
          <p:nvPr>
            <p:ph type="dt" sz="half" idx="10"/>
          </p:nvPr>
        </p:nvSpPr>
        <p:spPr/>
        <p:txBody>
          <a:bodyPr/>
          <a:lstStyle/>
          <a:p>
            <a:fld id="{2C05D9B1-4ED8-4B6A-B171-641FAD91CB79}" type="datetime1">
              <a:rPr lang="en-US" smtClean="0"/>
              <a:t>11/4/2024</a:t>
            </a:fld>
            <a:endParaRPr lang="en-US"/>
          </a:p>
        </p:txBody>
      </p:sp>
      <p:sp>
        <p:nvSpPr>
          <p:cNvPr id="5" name="Footer Placeholder 4">
            <a:extLst>
              <a:ext uri="{FF2B5EF4-FFF2-40B4-BE49-F238E27FC236}">
                <a16:creationId xmlns:a16="http://schemas.microsoft.com/office/drawing/2014/main" id="{91C59F5E-7E24-1A0E-B770-BB7F0BF2DC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083A3F-A5CC-BE5E-BD06-FA5BE00D7F86}"/>
              </a:ext>
            </a:extLst>
          </p:cNvPr>
          <p:cNvSpPr>
            <a:spLocks noGrp="1"/>
          </p:cNvSpPr>
          <p:nvPr>
            <p:ph type="sldNum" sz="quarter" idx="12"/>
          </p:nvPr>
        </p:nvSpPr>
        <p:spPr/>
        <p:txBody>
          <a:bodyPr/>
          <a:lstStyle/>
          <a:p>
            <a:fld id="{AEB51D0A-42D1-4AF4-A13F-F7B08C8BDEAE}" type="slidenum">
              <a:rPr lang="en-US" smtClean="0"/>
              <a:t>‹#›</a:t>
            </a:fld>
            <a:endParaRPr lang="en-US"/>
          </a:p>
        </p:txBody>
      </p:sp>
    </p:spTree>
    <p:extLst>
      <p:ext uri="{BB962C8B-B14F-4D97-AF65-F5344CB8AC3E}">
        <p14:creationId xmlns:p14="http://schemas.microsoft.com/office/powerpoint/2010/main" val="2653276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1CB5B-62CF-6A5C-6799-9F18B2243E1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31D0207-267D-4654-8C59-D9E9B028F5C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F88440-D040-83FB-004F-87165C43DC79}"/>
              </a:ext>
            </a:extLst>
          </p:cNvPr>
          <p:cNvSpPr>
            <a:spLocks noGrp="1"/>
          </p:cNvSpPr>
          <p:nvPr>
            <p:ph type="dt" sz="half" idx="10"/>
          </p:nvPr>
        </p:nvSpPr>
        <p:spPr/>
        <p:txBody>
          <a:bodyPr/>
          <a:lstStyle/>
          <a:p>
            <a:fld id="{5DB57D9A-405D-48A4-8AF5-C228F7492C31}" type="datetime1">
              <a:rPr lang="en-US" smtClean="0"/>
              <a:t>11/4/2024</a:t>
            </a:fld>
            <a:endParaRPr lang="en-US"/>
          </a:p>
        </p:txBody>
      </p:sp>
      <p:sp>
        <p:nvSpPr>
          <p:cNvPr id="5" name="Footer Placeholder 4">
            <a:extLst>
              <a:ext uri="{FF2B5EF4-FFF2-40B4-BE49-F238E27FC236}">
                <a16:creationId xmlns:a16="http://schemas.microsoft.com/office/drawing/2014/main" id="{A404A466-7968-88B0-394B-CB174452CD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1230FA-8C2B-3CDC-2880-E23E79442FBB}"/>
              </a:ext>
            </a:extLst>
          </p:cNvPr>
          <p:cNvSpPr>
            <a:spLocks noGrp="1"/>
          </p:cNvSpPr>
          <p:nvPr>
            <p:ph type="sldNum" sz="quarter" idx="12"/>
          </p:nvPr>
        </p:nvSpPr>
        <p:spPr/>
        <p:txBody>
          <a:bodyPr/>
          <a:lstStyle/>
          <a:p>
            <a:fld id="{AEB51D0A-42D1-4AF4-A13F-F7B08C8BDEAE}" type="slidenum">
              <a:rPr lang="en-US" smtClean="0"/>
              <a:t>‹#›</a:t>
            </a:fld>
            <a:endParaRPr lang="en-US"/>
          </a:p>
        </p:txBody>
      </p:sp>
    </p:spTree>
    <p:extLst>
      <p:ext uri="{BB962C8B-B14F-4D97-AF65-F5344CB8AC3E}">
        <p14:creationId xmlns:p14="http://schemas.microsoft.com/office/powerpoint/2010/main" val="1575966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6F3A0-CDCC-1541-C8DB-3C7AD034CB0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E91E50B-7514-43B1-40F4-8A22C73C56A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9C85284-9C5C-C7EF-3F40-30DE7E249B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A330459-00CD-0EA6-CD5D-C5F6A90D1ABC}"/>
              </a:ext>
            </a:extLst>
          </p:cNvPr>
          <p:cNvSpPr>
            <a:spLocks noGrp="1"/>
          </p:cNvSpPr>
          <p:nvPr>
            <p:ph type="dt" sz="half" idx="10"/>
          </p:nvPr>
        </p:nvSpPr>
        <p:spPr/>
        <p:txBody>
          <a:bodyPr/>
          <a:lstStyle/>
          <a:p>
            <a:fld id="{7CE1E70F-9169-47A8-AB16-7051747AF3FA}" type="datetime1">
              <a:rPr lang="en-US" smtClean="0"/>
              <a:t>11/4/2024</a:t>
            </a:fld>
            <a:endParaRPr lang="en-US"/>
          </a:p>
        </p:txBody>
      </p:sp>
      <p:sp>
        <p:nvSpPr>
          <p:cNvPr id="6" name="Footer Placeholder 5">
            <a:extLst>
              <a:ext uri="{FF2B5EF4-FFF2-40B4-BE49-F238E27FC236}">
                <a16:creationId xmlns:a16="http://schemas.microsoft.com/office/drawing/2014/main" id="{109E5486-0754-2D32-A01F-46AAA95E97F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28EE8EE-7D72-2D5B-D4D3-7540BC491048}"/>
              </a:ext>
            </a:extLst>
          </p:cNvPr>
          <p:cNvSpPr>
            <a:spLocks noGrp="1"/>
          </p:cNvSpPr>
          <p:nvPr>
            <p:ph type="sldNum" sz="quarter" idx="12"/>
          </p:nvPr>
        </p:nvSpPr>
        <p:spPr/>
        <p:txBody>
          <a:bodyPr/>
          <a:lstStyle/>
          <a:p>
            <a:fld id="{AEB51D0A-42D1-4AF4-A13F-F7B08C8BDEAE}" type="slidenum">
              <a:rPr lang="en-US" smtClean="0"/>
              <a:t>‹#›</a:t>
            </a:fld>
            <a:endParaRPr lang="en-US"/>
          </a:p>
        </p:txBody>
      </p:sp>
    </p:spTree>
    <p:extLst>
      <p:ext uri="{BB962C8B-B14F-4D97-AF65-F5344CB8AC3E}">
        <p14:creationId xmlns:p14="http://schemas.microsoft.com/office/powerpoint/2010/main" val="3332112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7BCA9-BBCA-0782-8A40-A1E66FEAE86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7013955-755C-620D-8649-00ECF30B86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AB72551-462F-0E24-A763-AD3291EDF36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E9A860D-A060-A80B-2D00-932D618DB2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1E76B76-2E81-11B4-BF3D-615D50FFAC1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7ABDECC-0006-1E20-03E1-1FF5A520BF70}"/>
              </a:ext>
            </a:extLst>
          </p:cNvPr>
          <p:cNvSpPr>
            <a:spLocks noGrp="1"/>
          </p:cNvSpPr>
          <p:nvPr>
            <p:ph type="dt" sz="half" idx="10"/>
          </p:nvPr>
        </p:nvSpPr>
        <p:spPr/>
        <p:txBody>
          <a:bodyPr/>
          <a:lstStyle/>
          <a:p>
            <a:fld id="{7055E638-C9D7-44DB-BF85-2A5D6136874D}" type="datetime1">
              <a:rPr lang="en-US" smtClean="0"/>
              <a:t>11/4/2024</a:t>
            </a:fld>
            <a:endParaRPr lang="en-US"/>
          </a:p>
        </p:txBody>
      </p:sp>
      <p:sp>
        <p:nvSpPr>
          <p:cNvPr id="8" name="Footer Placeholder 7">
            <a:extLst>
              <a:ext uri="{FF2B5EF4-FFF2-40B4-BE49-F238E27FC236}">
                <a16:creationId xmlns:a16="http://schemas.microsoft.com/office/drawing/2014/main" id="{B67BA660-1F27-E967-BC7B-4E62E87A6D4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E910F70-C170-375A-FE0E-601F5F7070F7}"/>
              </a:ext>
            </a:extLst>
          </p:cNvPr>
          <p:cNvSpPr>
            <a:spLocks noGrp="1"/>
          </p:cNvSpPr>
          <p:nvPr>
            <p:ph type="sldNum" sz="quarter" idx="12"/>
          </p:nvPr>
        </p:nvSpPr>
        <p:spPr/>
        <p:txBody>
          <a:bodyPr/>
          <a:lstStyle/>
          <a:p>
            <a:fld id="{AEB51D0A-42D1-4AF4-A13F-F7B08C8BDEAE}" type="slidenum">
              <a:rPr lang="en-US" smtClean="0"/>
              <a:t>‹#›</a:t>
            </a:fld>
            <a:endParaRPr lang="en-US"/>
          </a:p>
        </p:txBody>
      </p:sp>
    </p:spTree>
    <p:extLst>
      <p:ext uri="{BB962C8B-B14F-4D97-AF65-F5344CB8AC3E}">
        <p14:creationId xmlns:p14="http://schemas.microsoft.com/office/powerpoint/2010/main" val="717628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6EEF6-A08A-2536-F67D-07B2637C145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EA11BBE-6B58-D854-AF9E-72D6700BA27E}"/>
              </a:ext>
            </a:extLst>
          </p:cNvPr>
          <p:cNvSpPr>
            <a:spLocks noGrp="1"/>
          </p:cNvSpPr>
          <p:nvPr>
            <p:ph type="dt" sz="half" idx="10"/>
          </p:nvPr>
        </p:nvSpPr>
        <p:spPr/>
        <p:txBody>
          <a:bodyPr/>
          <a:lstStyle/>
          <a:p>
            <a:fld id="{C68869F7-C16E-488D-9D6C-E76DF2B0A6B2}" type="datetime1">
              <a:rPr lang="en-US" smtClean="0"/>
              <a:t>11/4/2024</a:t>
            </a:fld>
            <a:endParaRPr lang="en-US"/>
          </a:p>
        </p:txBody>
      </p:sp>
      <p:sp>
        <p:nvSpPr>
          <p:cNvPr id="4" name="Footer Placeholder 3">
            <a:extLst>
              <a:ext uri="{FF2B5EF4-FFF2-40B4-BE49-F238E27FC236}">
                <a16:creationId xmlns:a16="http://schemas.microsoft.com/office/drawing/2014/main" id="{C64B5272-6A62-3B88-A88D-104DDD3E5A0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E746222-A600-7CF5-A282-DC911F28E476}"/>
              </a:ext>
            </a:extLst>
          </p:cNvPr>
          <p:cNvSpPr>
            <a:spLocks noGrp="1"/>
          </p:cNvSpPr>
          <p:nvPr>
            <p:ph type="sldNum" sz="quarter" idx="12"/>
          </p:nvPr>
        </p:nvSpPr>
        <p:spPr/>
        <p:txBody>
          <a:bodyPr/>
          <a:lstStyle/>
          <a:p>
            <a:fld id="{AEB51D0A-42D1-4AF4-A13F-F7B08C8BDEAE}" type="slidenum">
              <a:rPr lang="en-US" smtClean="0"/>
              <a:t>‹#›</a:t>
            </a:fld>
            <a:endParaRPr lang="en-US"/>
          </a:p>
        </p:txBody>
      </p:sp>
    </p:spTree>
    <p:extLst>
      <p:ext uri="{BB962C8B-B14F-4D97-AF65-F5344CB8AC3E}">
        <p14:creationId xmlns:p14="http://schemas.microsoft.com/office/powerpoint/2010/main" val="3804989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773D9D-5330-B465-B34B-A1FADFA48A9B}"/>
              </a:ext>
            </a:extLst>
          </p:cNvPr>
          <p:cNvSpPr>
            <a:spLocks noGrp="1"/>
          </p:cNvSpPr>
          <p:nvPr>
            <p:ph type="dt" sz="half" idx="10"/>
          </p:nvPr>
        </p:nvSpPr>
        <p:spPr/>
        <p:txBody>
          <a:bodyPr/>
          <a:lstStyle/>
          <a:p>
            <a:fld id="{95836AAE-C870-4828-BDA7-F383A3D8C272}" type="datetime1">
              <a:rPr lang="en-US" smtClean="0"/>
              <a:t>11/4/2024</a:t>
            </a:fld>
            <a:endParaRPr lang="en-US"/>
          </a:p>
        </p:txBody>
      </p:sp>
      <p:sp>
        <p:nvSpPr>
          <p:cNvPr id="3" name="Footer Placeholder 2">
            <a:extLst>
              <a:ext uri="{FF2B5EF4-FFF2-40B4-BE49-F238E27FC236}">
                <a16:creationId xmlns:a16="http://schemas.microsoft.com/office/drawing/2014/main" id="{53D16954-9CA9-A3F1-EE44-ADC6E34CA3A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56DCF1-9CDA-40F8-414D-99079649E7CB}"/>
              </a:ext>
            </a:extLst>
          </p:cNvPr>
          <p:cNvSpPr>
            <a:spLocks noGrp="1"/>
          </p:cNvSpPr>
          <p:nvPr>
            <p:ph type="sldNum" sz="quarter" idx="12"/>
          </p:nvPr>
        </p:nvSpPr>
        <p:spPr/>
        <p:txBody>
          <a:bodyPr/>
          <a:lstStyle/>
          <a:p>
            <a:fld id="{AEB51D0A-42D1-4AF4-A13F-F7B08C8BDEAE}" type="slidenum">
              <a:rPr lang="en-US" smtClean="0"/>
              <a:t>‹#›</a:t>
            </a:fld>
            <a:endParaRPr lang="en-US"/>
          </a:p>
        </p:txBody>
      </p:sp>
    </p:spTree>
    <p:extLst>
      <p:ext uri="{BB962C8B-B14F-4D97-AF65-F5344CB8AC3E}">
        <p14:creationId xmlns:p14="http://schemas.microsoft.com/office/powerpoint/2010/main" val="86245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17547-F34A-CE00-C917-0098476324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BE77670-2D3F-C1F5-EEF0-38CE729F21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4768976-F731-60EF-F134-B09FAA1A48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84141CF-C5ED-69BA-F868-09332D8EDBBD}"/>
              </a:ext>
            </a:extLst>
          </p:cNvPr>
          <p:cNvSpPr>
            <a:spLocks noGrp="1"/>
          </p:cNvSpPr>
          <p:nvPr>
            <p:ph type="dt" sz="half" idx="10"/>
          </p:nvPr>
        </p:nvSpPr>
        <p:spPr/>
        <p:txBody>
          <a:bodyPr/>
          <a:lstStyle/>
          <a:p>
            <a:fld id="{04188429-71BD-46EB-8A05-21D16C036762}" type="datetime1">
              <a:rPr lang="en-US" smtClean="0"/>
              <a:t>11/4/2024</a:t>
            </a:fld>
            <a:endParaRPr lang="en-US"/>
          </a:p>
        </p:txBody>
      </p:sp>
      <p:sp>
        <p:nvSpPr>
          <p:cNvPr id="6" name="Footer Placeholder 5">
            <a:extLst>
              <a:ext uri="{FF2B5EF4-FFF2-40B4-BE49-F238E27FC236}">
                <a16:creationId xmlns:a16="http://schemas.microsoft.com/office/drawing/2014/main" id="{8C605BE0-7705-FA22-6755-11B3163DF2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D01D50-B1A4-FA0F-CFC3-A62933EE56B7}"/>
              </a:ext>
            </a:extLst>
          </p:cNvPr>
          <p:cNvSpPr>
            <a:spLocks noGrp="1"/>
          </p:cNvSpPr>
          <p:nvPr>
            <p:ph type="sldNum" sz="quarter" idx="12"/>
          </p:nvPr>
        </p:nvSpPr>
        <p:spPr/>
        <p:txBody>
          <a:bodyPr/>
          <a:lstStyle/>
          <a:p>
            <a:fld id="{AEB51D0A-42D1-4AF4-A13F-F7B08C8BDEAE}" type="slidenum">
              <a:rPr lang="en-US" smtClean="0"/>
              <a:t>‹#›</a:t>
            </a:fld>
            <a:endParaRPr lang="en-US"/>
          </a:p>
        </p:txBody>
      </p:sp>
    </p:spTree>
    <p:extLst>
      <p:ext uri="{BB962C8B-B14F-4D97-AF65-F5344CB8AC3E}">
        <p14:creationId xmlns:p14="http://schemas.microsoft.com/office/powerpoint/2010/main" val="490954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AFC3B-20BD-8092-DF27-61C4DEEBB7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C0186D7-5081-394E-C621-0FD8BA34182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2929E05-81E6-ECC6-FF03-0BDEAA4094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A45A95-68EC-D852-7FF0-3A483607FCF9}"/>
              </a:ext>
            </a:extLst>
          </p:cNvPr>
          <p:cNvSpPr>
            <a:spLocks noGrp="1"/>
          </p:cNvSpPr>
          <p:nvPr>
            <p:ph type="dt" sz="half" idx="10"/>
          </p:nvPr>
        </p:nvSpPr>
        <p:spPr/>
        <p:txBody>
          <a:bodyPr/>
          <a:lstStyle/>
          <a:p>
            <a:fld id="{75432192-EB69-4708-AF9C-057D94A6E758}" type="datetime1">
              <a:rPr lang="en-US" smtClean="0"/>
              <a:t>11/4/2024</a:t>
            </a:fld>
            <a:endParaRPr lang="en-US"/>
          </a:p>
        </p:txBody>
      </p:sp>
      <p:sp>
        <p:nvSpPr>
          <p:cNvPr id="6" name="Footer Placeholder 5">
            <a:extLst>
              <a:ext uri="{FF2B5EF4-FFF2-40B4-BE49-F238E27FC236}">
                <a16:creationId xmlns:a16="http://schemas.microsoft.com/office/drawing/2014/main" id="{CB92D584-3085-0AB9-EDDB-BA5E4136FDA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2177E0D-7AA6-EF86-6547-9CFB9238C984}"/>
              </a:ext>
            </a:extLst>
          </p:cNvPr>
          <p:cNvSpPr>
            <a:spLocks noGrp="1"/>
          </p:cNvSpPr>
          <p:nvPr>
            <p:ph type="sldNum" sz="quarter" idx="12"/>
          </p:nvPr>
        </p:nvSpPr>
        <p:spPr/>
        <p:txBody>
          <a:bodyPr/>
          <a:lstStyle/>
          <a:p>
            <a:fld id="{AEB51D0A-42D1-4AF4-A13F-F7B08C8BDEAE}" type="slidenum">
              <a:rPr lang="en-US" smtClean="0"/>
              <a:t>‹#›</a:t>
            </a:fld>
            <a:endParaRPr lang="en-US"/>
          </a:p>
        </p:txBody>
      </p:sp>
    </p:spTree>
    <p:extLst>
      <p:ext uri="{BB962C8B-B14F-4D97-AF65-F5344CB8AC3E}">
        <p14:creationId xmlns:p14="http://schemas.microsoft.com/office/powerpoint/2010/main" val="663775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8A9749-D201-C65E-5649-D47AF99CD40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3BD5757-8FAB-0DF8-2F6A-564184666C3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15C90F-B904-2780-C1BE-E2CB95C8601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5FA48B-7FBE-4C0B-B41D-8DF20B74580F}" type="datetime1">
              <a:rPr lang="en-US" smtClean="0"/>
              <a:t>11/4/2024</a:t>
            </a:fld>
            <a:endParaRPr lang="en-US"/>
          </a:p>
        </p:txBody>
      </p:sp>
      <p:sp>
        <p:nvSpPr>
          <p:cNvPr id="5" name="Footer Placeholder 4">
            <a:extLst>
              <a:ext uri="{FF2B5EF4-FFF2-40B4-BE49-F238E27FC236}">
                <a16:creationId xmlns:a16="http://schemas.microsoft.com/office/drawing/2014/main" id="{16688C75-4CE5-06F9-84E7-8015302D46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08C8888-6FDA-32DB-605E-FA2A9FDCB0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B51D0A-42D1-4AF4-A13F-F7B08C8BDEAE}" type="slidenum">
              <a:rPr lang="en-US" smtClean="0"/>
              <a:t>‹#›</a:t>
            </a:fld>
            <a:endParaRPr lang="en-US"/>
          </a:p>
        </p:txBody>
      </p:sp>
    </p:spTree>
    <p:extLst>
      <p:ext uri="{BB962C8B-B14F-4D97-AF65-F5344CB8AC3E}">
        <p14:creationId xmlns:p14="http://schemas.microsoft.com/office/powerpoint/2010/main" val="18985578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wmf"/></Relationships>
</file>

<file path=ppt/slides/_rels/slide11.x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0.wmf"/><Relationship Id="rId5" Type="http://schemas.openxmlformats.org/officeDocument/2006/relationships/oleObject" Target="../embeddings/oleObject4.bin"/><Relationship Id="rId10" Type="http://schemas.openxmlformats.org/officeDocument/2006/relationships/image" Target="../media/image22.wmf"/><Relationship Id="rId4" Type="http://schemas.openxmlformats.org/officeDocument/2006/relationships/image" Target="../media/image19.wmf"/><Relationship Id="rId9" Type="http://schemas.openxmlformats.org/officeDocument/2006/relationships/oleObject" Target="../embeddings/oleObject6.bin"/></Relationships>
</file>

<file path=ppt/slides/_rels/slide1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8.wmf"/><Relationship Id="rId5" Type="http://schemas.openxmlformats.org/officeDocument/2006/relationships/oleObject" Target="../embeddings/oleObject2.bin"/><Relationship Id="rId4" Type="http://schemas.openxmlformats.org/officeDocument/2006/relationships/image" Target="../media/image17.wmf"/></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8.bin"/><Relationship Id="rId7"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8.wmf"/><Relationship Id="rId5" Type="http://schemas.openxmlformats.org/officeDocument/2006/relationships/oleObject" Target="../embeddings/oleObject2.bin"/><Relationship Id="rId4" Type="http://schemas.openxmlformats.org/officeDocument/2006/relationships/image" Target="../media/image17.wmf"/></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9.bin"/><Relationship Id="rId7" Type="http://schemas.openxmlformats.org/officeDocument/2006/relationships/image" Target="../media/image45.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18.wmf"/><Relationship Id="rId5" Type="http://schemas.openxmlformats.org/officeDocument/2006/relationships/oleObject" Target="../embeddings/oleObject2.bin"/><Relationship Id="rId4" Type="http://schemas.openxmlformats.org/officeDocument/2006/relationships/image" Target="../media/image17.wmf"/></Relationships>
</file>

<file path=ppt/slides/_rels/slide3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51.png"/></Relationships>
</file>

<file path=ppt/slides/_rels/slide3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G"/><Relationship Id="rId4" Type="http://schemas.openxmlformats.org/officeDocument/2006/relationships/image" Target="../media/image5.jpeg"/><Relationship Id="rId9" Type="http://schemas.openxmlformats.org/officeDocument/2006/relationships/image" Target="../media/image10.jpeg"/></Relationships>
</file>

<file path=ppt/slides/_rels/slide4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microsoft.com/office/2007/relationships/hdphoto" Target="../media/hdphoto4.wdp"/><Relationship Id="rId5" Type="http://schemas.openxmlformats.org/officeDocument/2006/relationships/image" Target="../media/image55.png"/><Relationship Id="rId4" Type="http://schemas.microsoft.com/office/2007/relationships/hdphoto" Target="../media/hdphoto3.wdp"/></Relationships>
</file>

<file path=ppt/slides/_rels/slide4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42.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4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64.wmf"/></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65.wmf"/></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8.w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oleObject" Target="../embeddings/oleObject2.bin"/><Relationship Id="rId5" Type="http://schemas.openxmlformats.org/officeDocument/2006/relationships/image" Target="../media/image17.w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pic>
        <p:nvPicPr>
          <p:cNvPr id="5" name="Picture 4" descr="A river running through a forest&#10;&#10;Description automatically generated">
            <a:extLst>
              <a:ext uri="{FF2B5EF4-FFF2-40B4-BE49-F238E27FC236}">
                <a16:creationId xmlns:a16="http://schemas.microsoft.com/office/drawing/2014/main" id="{3E489EEF-C994-D9EF-F180-BFFF8E6FDE8B}"/>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9976" b="97254" l="2514" r="99455">
                        <a14:foregroundMark x1="5451" y1="39863" x2="5451" y2="39863"/>
                        <a14:foregroundMark x1="3664" y1="38086" x2="8661" y2="29321"/>
                        <a14:foregroundMark x1="8661" y1="29321" x2="14385" y2="28029"/>
                        <a14:foregroundMark x1="14385" y1="28029" x2="20200" y2="30129"/>
                        <a14:foregroundMark x1="20200" y1="30129" x2="4997" y2="17973"/>
                        <a14:foregroundMark x1="575" y1="43417" x2="333" y2="17407"/>
                        <a14:foregroundMark x1="333" y1="17407" x2="8904" y2="83845"/>
                        <a14:foregroundMark x1="8904" y1="83845" x2="79891" y2="65711"/>
                        <a14:foregroundMark x1="79891" y1="65711" x2="86220" y2="67326"/>
                        <a14:foregroundMark x1="86220" y1="67326" x2="98698" y2="23021"/>
                        <a14:foregroundMark x1="98698" y1="23021" x2="99455" y2="41640"/>
                        <a14:foregroundMark x1="77105" y1="90832" x2="82617" y2="83078"/>
                        <a14:foregroundMark x1="82617" y1="83078" x2="54210" y2="93013"/>
                        <a14:foregroundMark x1="54210" y1="93013" x2="9570" y2="89418"/>
                        <a14:foregroundMark x1="9570" y1="92932" x2="38855" y2="95598"/>
                        <a14:foregroundMark x1="38855" y1="95598" x2="93459" y2="89176"/>
                        <a14:foregroundMark x1="93459" y1="89176" x2="94852" y2="82795"/>
                        <a14:foregroundMark x1="96093" y1="97698" x2="50727" y2="97254"/>
                        <a14:foregroundMark x1="50727" y1="97254" x2="49425" y2="95961"/>
                        <a14:foregroundMark x1="3089" y1="97254" x2="2514" y2="31018"/>
                        <a14:foregroundMark x1="2514" y1="31018" x2="2695" y2="29725"/>
                        <a14:foregroundMark x1="63432" y1="33805" x2="63432" y2="33805"/>
                        <a14:foregroundMark x1="72377" y1="31338" x2="72377" y2="31338"/>
                        <a14:foregroundMark x1="90661" y1="27173" x2="80473" y2="32956"/>
                        <a14:foregroundMark x1="80473" y1="32956" x2="59915" y2="36029"/>
                        <a14:foregroundMark x1="55488" y1="28589" x2="55124" y2="27618"/>
                        <a14:foregroundMark x1="55731" y1="28589" x2="55246" y2="26769"/>
                      </a14:backgroundRemoval>
                    </a14:imgEffect>
                  </a14:imgLayer>
                </a14:imgProps>
              </a:ext>
              <a:ext uri="{28A0092B-C50C-407E-A947-70E740481C1C}">
                <a14:useLocalDpi xmlns:a14="http://schemas.microsoft.com/office/drawing/2010/main" val="0"/>
              </a:ext>
            </a:extLst>
          </a:blip>
          <a:srcRect t="4952" b="31127"/>
          <a:stretch/>
        </p:blipFill>
        <p:spPr>
          <a:xfrm>
            <a:off x="0" y="1013011"/>
            <a:ext cx="12192000" cy="5844989"/>
          </a:xfrm>
          <a:prstGeom prst="rect">
            <a:avLst/>
          </a:prstGeom>
        </p:spPr>
      </p:pic>
      <p:sp>
        <p:nvSpPr>
          <p:cNvPr id="2" name="Title 1">
            <a:extLst>
              <a:ext uri="{FF2B5EF4-FFF2-40B4-BE49-F238E27FC236}">
                <a16:creationId xmlns:a16="http://schemas.microsoft.com/office/drawing/2014/main" id="{B9A7A6C0-F8A0-B6C7-95B5-615C44BBC4EE}"/>
              </a:ext>
            </a:extLst>
          </p:cNvPr>
          <p:cNvSpPr>
            <a:spLocks noGrp="1"/>
          </p:cNvSpPr>
          <p:nvPr>
            <p:ph type="ctrTitle"/>
          </p:nvPr>
        </p:nvSpPr>
        <p:spPr>
          <a:xfrm>
            <a:off x="1524000" y="849566"/>
            <a:ext cx="9144000" cy="1934882"/>
          </a:xfrm>
        </p:spPr>
        <p:txBody>
          <a:bodyPr/>
          <a:lstStyle/>
          <a:p>
            <a:r>
              <a:rPr lang="en-US" dirty="0">
                <a:solidFill>
                  <a:schemeClr val="tx2"/>
                </a:solidFill>
              </a:rPr>
              <a:t>Modeling Open Channel Flow within HEC-HMS</a:t>
            </a:r>
          </a:p>
        </p:txBody>
      </p:sp>
      <p:sp>
        <p:nvSpPr>
          <p:cNvPr id="7" name="Rectangle: Rounded Corners 6">
            <a:extLst>
              <a:ext uri="{FF2B5EF4-FFF2-40B4-BE49-F238E27FC236}">
                <a16:creationId xmlns:a16="http://schemas.microsoft.com/office/drawing/2014/main" id="{5CFCA880-BD68-D03D-0E2F-13F0ADB499F9}"/>
              </a:ext>
            </a:extLst>
          </p:cNvPr>
          <p:cNvSpPr/>
          <p:nvPr/>
        </p:nvSpPr>
        <p:spPr>
          <a:xfrm>
            <a:off x="-542365" y="3666564"/>
            <a:ext cx="4688541" cy="1582270"/>
          </a:xfrm>
          <a:prstGeom prst="roundRect">
            <a:avLst>
              <a:gd name="adj" fmla="val 29132"/>
            </a:avLst>
          </a:prstGeom>
          <a:solidFill>
            <a:srgbClr val="0905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D694C504-0C08-E2F8-DE9B-B14C3125C952}"/>
              </a:ext>
            </a:extLst>
          </p:cNvPr>
          <p:cNvSpPr>
            <a:spLocks noGrp="1"/>
          </p:cNvSpPr>
          <p:nvPr>
            <p:ph type="subTitle" idx="1"/>
          </p:nvPr>
        </p:nvSpPr>
        <p:spPr>
          <a:xfrm>
            <a:off x="76198" y="3935505"/>
            <a:ext cx="3993777" cy="2242951"/>
          </a:xfrm>
        </p:spPr>
        <p:txBody>
          <a:bodyPr>
            <a:normAutofit/>
          </a:bodyPr>
          <a:lstStyle/>
          <a:p>
            <a:r>
              <a:rPr lang="en-US" b="1" dirty="0">
                <a:solidFill>
                  <a:schemeClr val="tx2"/>
                </a:solidFill>
              </a:rPr>
              <a:t>Hydrologic Modeling with HEC-HMS</a:t>
            </a:r>
          </a:p>
          <a:p>
            <a:r>
              <a:rPr lang="en-US" b="1" dirty="0">
                <a:solidFill>
                  <a:schemeClr val="tx2"/>
                </a:solidFill>
              </a:rPr>
              <a:t>November 2024</a:t>
            </a:r>
          </a:p>
        </p:txBody>
      </p:sp>
      <p:sp>
        <p:nvSpPr>
          <p:cNvPr id="8" name="Rectangle: Rounded Corners 7">
            <a:extLst>
              <a:ext uri="{FF2B5EF4-FFF2-40B4-BE49-F238E27FC236}">
                <a16:creationId xmlns:a16="http://schemas.microsoft.com/office/drawing/2014/main" id="{55016CFF-962E-CE95-9225-0F0C59F98C49}"/>
              </a:ext>
            </a:extLst>
          </p:cNvPr>
          <p:cNvSpPr/>
          <p:nvPr/>
        </p:nvSpPr>
        <p:spPr>
          <a:xfrm>
            <a:off x="7274859" y="3666564"/>
            <a:ext cx="5459506" cy="1582270"/>
          </a:xfrm>
          <a:prstGeom prst="roundRect">
            <a:avLst>
              <a:gd name="adj" fmla="val 29132"/>
            </a:avLst>
          </a:prstGeom>
          <a:solidFill>
            <a:srgbClr val="0905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ubtitle 2">
            <a:extLst>
              <a:ext uri="{FF2B5EF4-FFF2-40B4-BE49-F238E27FC236}">
                <a16:creationId xmlns:a16="http://schemas.microsoft.com/office/drawing/2014/main" id="{CA69BD0C-5B6B-7B29-ED06-95CC4C18088B}"/>
              </a:ext>
            </a:extLst>
          </p:cNvPr>
          <p:cNvSpPr txBox="1">
            <a:spLocks/>
          </p:cNvSpPr>
          <p:nvPr/>
        </p:nvSpPr>
        <p:spPr>
          <a:xfrm>
            <a:off x="7413806" y="3737583"/>
            <a:ext cx="4854392" cy="154388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b="1" dirty="0">
                <a:solidFill>
                  <a:schemeClr val="tx2"/>
                </a:solidFill>
              </a:rPr>
              <a:t>Melissa Mika</a:t>
            </a:r>
          </a:p>
          <a:p>
            <a:r>
              <a:rPr lang="en-US" b="1" dirty="0">
                <a:solidFill>
                  <a:schemeClr val="tx2"/>
                </a:solidFill>
              </a:rPr>
              <a:t>US Army Corps of Engineers</a:t>
            </a:r>
          </a:p>
          <a:p>
            <a:r>
              <a:rPr lang="en-US" b="1" dirty="0">
                <a:solidFill>
                  <a:schemeClr val="tx2"/>
                </a:solidFill>
              </a:rPr>
              <a:t>Hydrologic Engineering Center</a:t>
            </a:r>
          </a:p>
        </p:txBody>
      </p:sp>
    </p:spTree>
    <p:extLst>
      <p:ext uri="{BB962C8B-B14F-4D97-AF65-F5344CB8AC3E}">
        <p14:creationId xmlns:p14="http://schemas.microsoft.com/office/powerpoint/2010/main" val="16211467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Momentum Equation Approximations</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933852" y="2465484"/>
            <a:ext cx="7634213" cy="4351338"/>
          </a:xfrm>
        </p:spPr>
        <p:txBody>
          <a:bodyPr/>
          <a:lstStyle/>
          <a:p>
            <a:r>
              <a:rPr lang="en-US" dirty="0">
                <a:solidFill>
                  <a:schemeClr val="tx2"/>
                </a:solidFill>
              </a:rPr>
              <a:t>Steady Uniform Flow</a:t>
            </a:r>
          </a:p>
          <a:p>
            <a:endParaRPr lang="en-US" dirty="0">
              <a:solidFill>
                <a:schemeClr val="tx2"/>
              </a:solidFill>
            </a:endParaRPr>
          </a:p>
          <a:p>
            <a:r>
              <a:rPr lang="en-US" dirty="0">
                <a:solidFill>
                  <a:schemeClr val="tx2"/>
                </a:solidFill>
              </a:rPr>
              <a:t>Steady Non-uniform Flow</a:t>
            </a:r>
          </a:p>
          <a:p>
            <a:endParaRPr lang="en-US" dirty="0">
              <a:solidFill>
                <a:schemeClr val="tx2"/>
              </a:solidFill>
            </a:endParaRPr>
          </a:p>
          <a:p>
            <a:r>
              <a:rPr lang="en-US" dirty="0">
                <a:solidFill>
                  <a:schemeClr val="tx2"/>
                </a:solidFill>
              </a:rPr>
              <a:t>Steady Non-uniform Flow</a:t>
            </a:r>
          </a:p>
          <a:p>
            <a:endParaRPr lang="en-US" dirty="0">
              <a:solidFill>
                <a:schemeClr val="tx2"/>
              </a:solidFill>
            </a:endParaRPr>
          </a:p>
          <a:p>
            <a:r>
              <a:rPr lang="en-US" dirty="0">
                <a:solidFill>
                  <a:schemeClr val="tx2"/>
                </a:solidFill>
              </a:rPr>
              <a:t>Unsteady Non-uniform Flow</a:t>
            </a:r>
          </a:p>
        </p:txBody>
      </p:sp>
      <p:sp>
        <p:nvSpPr>
          <p:cNvPr id="4" name="Slide Number Placeholder 3">
            <a:extLst>
              <a:ext uri="{FF2B5EF4-FFF2-40B4-BE49-F238E27FC236}">
                <a16:creationId xmlns:a16="http://schemas.microsoft.com/office/drawing/2014/main" id="{4D4AD183-0A3E-F7A5-14FD-A1F71AEDD7D2}"/>
              </a:ext>
            </a:extLst>
          </p:cNvPr>
          <p:cNvSpPr>
            <a:spLocks noGrp="1"/>
          </p:cNvSpPr>
          <p:nvPr>
            <p:ph type="sldNum" sz="quarter" idx="12"/>
          </p:nvPr>
        </p:nvSpPr>
        <p:spPr/>
        <p:txBody>
          <a:bodyPr/>
          <a:lstStyle/>
          <a:p>
            <a:fld id="{AEB51D0A-42D1-4AF4-A13F-F7B08C8BDEAE}" type="slidenum">
              <a:rPr lang="en-US" smtClean="0"/>
              <a:t>10</a:t>
            </a:fld>
            <a:endParaRPr lang="en-US"/>
          </a:p>
        </p:txBody>
      </p:sp>
      <p:sp>
        <p:nvSpPr>
          <p:cNvPr id="5" name="Rectangle 4">
            <a:extLst>
              <a:ext uri="{FF2B5EF4-FFF2-40B4-BE49-F238E27FC236}">
                <a16:creationId xmlns:a16="http://schemas.microsoft.com/office/drawing/2014/main" id="{FB418A3F-3DC6-1050-9737-772624FB254E}"/>
              </a:ext>
            </a:extLst>
          </p:cNvPr>
          <p:cNvSpPr/>
          <p:nvPr/>
        </p:nvSpPr>
        <p:spPr>
          <a:xfrm>
            <a:off x="7409956" y="1505335"/>
            <a:ext cx="3769729" cy="928613"/>
          </a:xfrm>
          <a:prstGeom prst="rect">
            <a:avLst/>
          </a:prstGeom>
          <a:solidFill>
            <a:schemeClr val="tx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Object 5">
            <a:extLst>
              <a:ext uri="{FF2B5EF4-FFF2-40B4-BE49-F238E27FC236}">
                <a16:creationId xmlns:a16="http://schemas.microsoft.com/office/drawing/2014/main" id="{0967F7CB-228E-517F-77AB-060412E477AD}"/>
              </a:ext>
            </a:extLst>
          </p:cNvPr>
          <p:cNvGraphicFramePr>
            <a:graphicFrameLocks noChangeAspect="1"/>
          </p:cNvGraphicFramePr>
          <p:nvPr>
            <p:extLst>
              <p:ext uri="{D42A27DB-BD31-4B8C-83A1-F6EECF244321}">
                <p14:modId xmlns:p14="http://schemas.microsoft.com/office/powerpoint/2010/main" val="2547529223"/>
              </p:ext>
            </p:extLst>
          </p:nvPr>
        </p:nvGraphicFramePr>
        <p:xfrm>
          <a:off x="7547773" y="1576734"/>
          <a:ext cx="3459307" cy="785813"/>
        </p:xfrm>
        <a:graphic>
          <a:graphicData uri="http://schemas.openxmlformats.org/presentationml/2006/ole">
            <mc:AlternateContent xmlns:mc="http://schemas.openxmlformats.org/markup-compatibility/2006">
              <mc:Choice xmlns:v="urn:schemas-microsoft-com:vml" Requires="v">
                <p:oleObj name="Equation" r:id="rId3" imgW="1790640" imgH="419040" progId="Equation.3">
                  <p:embed/>
                </p:oleObj>
              </mc:Choice>
              <mc:Fallback>
                <p:oleObj name="Equation" r:id="rId3" imgW="1790640" imgH="419040" progId="Equation.3">
                  <p:embed/>
                  <p:pic>
                    <p:nvPicPr>
                      <p:cNvPr id="8" name="Object 7">
                        <a:extLst>
                          <a:ext uri="{FF2B5EF4-FFF2-40B4-BE49-F238E27FC236}">
                            <a16:creationId xmlns:a16="http://schemas.microsoft.com/office/drawing/2014/main" id="{3375BB92-B66F-5948-8972-AE3392DE6D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7773" y="1576734"/>
                        <a:ext cx="3459307" cy="78581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7" name="TextBox 6">
            <a:extLst>
              <a:ext uri="{FF2B5EF4-FFF2-40B4-BE49-F238E27FC236}">
                <a16:creationId xmlns:a16="http://schemas.microsoft.com/office/drawing/2014/main" id="{36D469A5-6780-A669-6D7E-D1A6CB3C16B6}"/>
              </a:ext>
            </a:extLst>
          </p:cNvPr>
          <p:cNvSpPr txBox="1"/>
          <p:nvPr/>
        </p:nvSpPr>
        <p:spPr>
          <a:xfrm>
            <a:off x="1389187" y="2899778"/>
            <a:ext cx="7407262" cy="3539430"/>
          </a:xfrm>
          <a:prstGeom prst="rect">
            <a:avLst/>
          </a:prstGeom>
          <a:noFill/>
        </p:spPr>
        <p:txBody>
          <a:bodyPr wrap="square" rtlCol="0">
            <a:spAutoFit/>
          </a:bodyPr>
          <a:lstStyle/>
          <a:p>
            <a:r>
              <a:rPr lang="en-US" sz="2000" i="1" dirty="0">
                <a:solidFill>
                  <a:schemeClr val="tx2"/>
                </a:solidFill>
              </a:rPr>
              <a:t>Kinematic Wave Approximation</a:t>
            </a:r>
          </a:p>
          <a:p>
            <a:endParaRPr lang="en-US" sz="2800" i="1" dirty="0">
              <a:solidFill>
                <a:schemeClr val="tx2"/>
              </a:solidFill>
            </a:endParaRPr>
          </a:p>
          <a:p>
            <a:endParaRPr lang="en-US" sz="2000" i="1" dirty="0">
              <a:solidFill>
                <a:schemeClr val="tx2"/>
              </a:solidFill>
            </a:endParaRPr>
          </a:p>
          <a:p>
            <a:r>
              <a:rPr lang="en-US" sz="2000" i="1" dirty="0">
                <a:solidFill>
                  <a:schemeClr val="tx2"/>
                </a:solidFill>
              </a:rPr>
              <a:t>Diffusive Wave Approximation</a:t>
            </a:r>
          </a:p>
          <a:p>
            <a:endParaRPr lang="en-US" sz="2800" i="1" dirty="0">
              <a:solidFill>
                <a:schemeClr val="tx2"/>
              </a:solidFill>
            </a:endParaRPr>
          </a:p>
          <a:p>
            <a:endParaRPr lang="en-US" sz="2000" i="1" dirty="0">
              <a:solidFill>
                <a:schemeClr val="tx2"/>
              </a:solidFill>
            </a:endParaRPr>
          </a:p>
          <a:p>
            <a:r>
              <a:rPr lang="en-US" sz="2000" i="1" dirty="0">
                <a:solidFill>
                  <a:schemeClr val="tx2"/>
                </a:solidFill>
              </a:rPr>
              <a:t>Quasi-Steady State Dynamic Wave Approximation</a:t>
            </a:r>
          </a:p>
          <a:p>
            <a:endParaRPr lang="en-US" sz="2400" i="1" dirty="0">
              <a:solidFill>
                <a:schemeClr val="tx2"/>
              </a:solidFill>
            </a:endParaRPr>
          </a:p>
          <a:p>
            <a:endParaRPr lang="en-US" sz="2400" i="1" dirty="0">
              <a:solidFill>
                <a:schemeClr val="tx2"/>
              </a:solidFill>
            </a:endParaRPr>
          </a:p>
          <a:p>
            <a:r>
              <a:rPr lang="en-US" sz="2000" i="1" dirty="0">
                <a:solidFill>
                  <a:schemeClr val="tx2"/>
                </a:solidFill>
              </a:rPr>
              <a:t>Full Dynamic Wave Equation</a:t>
            </a:r>
          </a:p>
        </p:txBody>
      </p:sp>
      <p:sp>
        <p:nvSpPr>
          <p:cNvPr id="8" name="Line 11">
            <a:extLst>
              <a:ext uri="{FF2B5EF4-FFF2-40B4-BE49-F238E27FC236}">
                <a16:creationId xmlns:a16="http://schemas.microsoft.com/office/drawing/2014/main" id="{D6B02C1E-D24F-CE19-C0CA-9467052B136B}"/>
              </a:ext>
            </a:extLst>
          </p:cNvPr>
          <p:cNvSpPr>
            <a:spLocks noChangeShapeType="1"/>
          </p:cNvSpPr>
          <p:nvPr/>
        </p:nvSpPr>
        <p:spPr bwMode="auto">
          <a:xfrm>
            <a:off x="8310135" y="2529323"/>
            <a:ext cx="0" cy="381000"/>
          </a:xfrm>
          <a:prstGeom prst="line">
            <a:avLst/>
          </a:prstGeom>
          <a:noFill/>
          <a:ln w="12700">
            <a:solidFill>
              <a:schemeClr val="tx2"/>
            </a:solidFill>
            <a:round/>
            <a:headEnd type="none" w="sm" len="sm"/>
            <a:tailEnd type="none" w="sm" len="sm"/>
          </a:ln>
          <a:effectLst/>
        </p:spPr>
        <p:txBody>
          <a:bodyPr wrap="none" lIns="82058" tIns="41029" rIns="82058" bIns="41029" anchor="ctr"/>
          <a:lstStyle/>
          <a:p>
            <a:endParaRPr lang="en-US"/>
          </a:p>
        </p:txBody>
      </p:sp>
      <p:sp>
        <p:nvSpPr>
          <p:cNvPr id="9" name="Line 12">
            <a:extLst>
              <a:ext uri="{FF2B5EF4-FFF2-40B4-BE49-F238E27FC236}">
                <a16:creationId xmlns:a16="http://schemas.microsoft.com/office/drawing/2014/main" id="{90C37341-1720-E997-5890-CE4495D5AF03}"/>
              </a:ext>
            </a:extLst>
          </p:cNvPr>
          <p:cNvSpPr>
            <a:spLocks noChangeShapeType="1"/>
          </p:cNvSpPr>
          <p:nvPr/>
        </p:nvSpPr>
        <p:spPr bwMode="auto">
          <a:xfrm>
            <a:off x="8901649" y="2529323"/>
            <a:ext cx="0" cy="1415024"/>
          </a:xfrm>
          <a:prstGeom prst="line">
            <a:avLst/>
          </a:prstGeom>
          <a:noFill/>
          <a:ln w="12700">
            <a:solidFill>
              <a:schemeClr val="tx2"/>
            </a:solidFill>
            <a:round/>
            <a:headEnd type="none" w="sm" len="sm"/>
            <a:tailEnd type="none" w="sm" len="sm"/>
          </a:ln>
          <a:effectLst/>
        </p:spPr>
        <p:txBody>
          <a:bodyPr wrap="none" lIns="82058" tIns="41029" rIns="82058" bIns="41029" anchor="ctr"/>
          <a:lstStyle/>
          <a:p>
            <a:endParaRPr lang="en-US"/>
          </a:p>
        </p:txBody>
      </p:sp>
      <p:sp>
        <p:nvSpPr>
          <p:cNvPr id="10" name="Line 15">
            <a:extLst>
              <a:ext uri="{FF2B5EF4-FFF2-40B4-BE49-F238E27FC236}">
                <a16:creationId xmlns:a16="http://schemas.microsoft.com/office/drawing/2014/main" id="{215D0292-E080-316A-9143-ADCF253A5C5D}"/>
              </a:ext>
            </a:extLst>
          </p:cNvPr>
          <p:cNvSpPr>
            <a:spLocks noChangeShapeType="1"/>
          </p:cNvSpPr>
          <p:nvPr/>
        </p:nvSpPr>
        <p:spPr bwMode="auto">
          <a:xfrm>
            <a:off x="1298163" y="5993329"/>
            <a:ext cx="9245856" cy="0"/>
          </a:xfrm>
          <a:prstGeom prst="line">
            <a:avLst/>
          </a:prstGeom>
          <a:noFill/>
          <a:ln w="12700">
            <a:solidFill>
              <a:schemeClr val="tx2"/>
            </a:solidFill>
            <a:round/>
            <a:headEnd type="none" w="sm" len="sm"/>
            <a:tailEnd type="none" w="sm" len="sm"/>
          </a:ln>
          <a:effectLst/>
        </p:spPr>
        <p:txBody>
          <a:bodyPr wrap="none" lIns="82058" tIns="41029" rIns="82058" bIns="41029" anchor="ctr"/>
          <a:lstStyle/>
          <a:p>
            <a:endParaRPr lang="en-US"/>
          </a:p>
        </p:txBody>
      </p:sp>
      <p:sp>
        <p:nvSpPr>
          <p:cNvPr id="11" name="Line 18">
            <a:extLst>
              <a:ext uri="{FF2B5EF4-FFF2-40B4-BE49-F238E27FC236}">
                <a16:creationId xmlns:a16="http://schemas.microsoft.com/office/drawing/2014/main" id="{B1030AF3-6483-3CC2-F28F-1EC98F2A9597}"/>
              </a:ext>
            </a:extLst>
          </p:cNvPr>
          <p:cNvSpPr>
            <a:spLocks noChangeShapeType="1"/>
          </p:cNvSpPr>
          <p:nvPr/>
        </p:nvSpPr>
        <p:spPr bwMode="auto">
          <a:xfrm flipH="1">
            <a:off x="1174979" y="3944347"/>
            <a:ext cx="7726670" cy="0"/>
          </a:xfrm>
          <a:prstGeom prst="line">
            <a:avLst/>
          </a:prstGeom>
          <a:noFill/>
          <a:ln w="12700">
            <a:solidFill>
              <a:schemeClr val="tx2"/>
            </a:solidFill>
            <a:round/>
            <a:headEnd type="none" w="sm" len="sm"/>
            <a:tailEnd type="none" w="sm" len="sm"/>
          </a:ln>
          <a:effectLst/>
        </p:spPr>
        <p:txBody>
          <a:bodyPr wrap="none" lIns="82058" tIns="41029" rIns="82058" bIns="41029" anchor="ctr"/>
          <a:lstStyle/>
          <a:p>
            <a:endParaRPr lang="en-US"/>
          </a:p>
        </p:txBody>
      </p:sp>
      <p:sp>
        <p:nvSpPr>
          <p:cNvPr id="12" name="Line 20">
            <a:extLst>
              <a:ext uri="{FF2B5EF4-FFF2-40B4-BE49-F238E27FC236}">
                <a16:creationId xmlns:a16="http://schemas.microsoft.com/office/drawing/2014/main" id="{F10970FE-871C-A1C4-084A-FF7127686ADA}"/>
              </a:ext>
            </a:extLst>
          </p:cNvPr>
          <p:cNvSpPr>
            <a:spLocks noChangeShapeType="1"/>
          </p:cNvSpPr>
          <p:nvPr/>
        </p:nvSpPr>
        <p:spPr bwMode="auto">
          <a:xfrm flipH="1">
            <a:off x="1298163" y="2910323"/>
            <a:ext cx="7011971" cy="0"/>
          </a:xfrm>
          <a:prstGeom prst="line">
            <a:avLst/>
          </a:prstGeom>
          <a:noFill/>
          <a:ln w="12700">
            <a:solidFill>
              <a:schemeClr val="tx2"/>
            </a:solidFill>
            <a:round/>
            <a:headEnd type="none" w="sm" len="sm"/>
            <a:tailEnd type="none" w="sm" len="sm"/>
          </a:ln>
          <a:effectLst/>
        </p:spPr>
        <p:txBody>
          <a:bodyPr wrap="none" lIns="82058" tIns="41029" rIns="82058" bIns="41029" anchor="ctr"/>
          <a:lstStyle/>
          <a:p>
            <a:endParaRPr lang="en-US"/>
          </a:p>
        </p:txBody>
      </p:sp>
      <p:sp>
        <p:nvSpPr>
          <p:cNvPr id="13" name="Line 22">
            <a:extLst>
              <a:ext uri="{FF2B5EF4-FFF2-40B4-BE49-F238E27FC236}">
                <a16:creationId xmlns:a16="http://schemas.microsoft.com/office/drawing/2014/main" id="{03EB411A-2E34-3116-0705-C50FDDDCD439}"/>
              </a:ext>
            </a:extLst>
          </p:cNvPr>
          <p:cNvSpPr>
            <a:spLocks noChangeShapeType="1"/>
          </p:cNvSpPr>
          <p:nvPr/>
        </p:nvSpPr>
        <p:spPr bwMode="auto">
          <a:xfrm>
            <a:off x="9592506" y="2529323"/>
            <a:ext cx="0" cy="2440528"/>
          </a:xfrm>
          <a:prstGeom prst="line">
            <a:avLst/>
          </a:prstGeom>
          <a:noFill/>
          <a:ln w="12700">
            <a:solidFill>
              <a:schemeClr val="tx2"/>
            </a:solidFill>
            <a:round/>
            <a:headEnd type="none" w="sm" len="sm"/>
            <a:tailEnd type="none" w="sm" len="sm"/>
          </a:ln>
          <a:effectLst/>
        </p:spPr>
        <p:txBody>
          <a:bodyPr wrap="none" lIns="82058" tIns="41029" rIns="82058" bIns="41029" anchor="ctr"/>
          <a:lstStyle/>
          <a:p>
            <a:endParaRPr lang="en-US"/>
          </a:p>
        </p:txBody>
      </p:sp>
      <p:sp>
        <p:nvSpPr>
          <p:cNvPr id="14" name="Line 26">
            <a:extLst>
              <a:ext uri="{FF2B5EF4-FFF2-40B4-BE49-F238E27FC236}">
                <a16:creationId xmlns:a16="http://schemas.microsoft.com/office/drawing/2014/main" id="{C24B9BE6-3EB5-BC49-9054-D425C182CECC}"/>
              </a:ext>
            </a:extLst>
          </p:cNvPr>
          <p:cNvSpPr>
            <a:spLocks noChangeShapeType="1"/>
          </p:cNvSpPr>
          <p:nvPr/>
        </p:nvSpPr>
        <p:spPr bwMode="auto">
          <a:xfrm>
            <a:off x="1298163" y="4969852"/>
            <a:ext cx="8294335" cy="0"/>
          </a:xfrm>
          <a:prstGeom prst="line">
            <a:avLst/>
          </a:prstGeom>
          <a:noFill/>
          <a:ln w="12700">
            <a:solidFill>
              <a:schemeClr val="tx2"/>
            </a:solidFill>
            <a:round/>
            <a:headEnd type="none" w="sm" len="sm"/>
            <a:tailEnd type="none" w="sm" len="sm"/>
          </a:ln>
          <a:effectLst/>
        </p:spPr>
        <p:txBody>
          <a:bodyPr wrap="none" lIns="82058" tIns="41029" rIns="82058" bIns="41029" anchor="ctr"/>
          <a:lstStyle/>
          <a:p>
            <a:endParaRPr lang="en-US"/>
          </a:p>
        </p:txBody>
      </p:sp>
      <p:sp>
        <p:nvSpPr>
          <p:cNvPr id="15" name="Line 27">
            <a:extLst>
              <a:ext uri="{FF2B5EF4-FFF2-40B4-BE49-F238E27FC236}">
                <a16:creationId xmlns:a16="http://schemas.microsoft.com/office/drawing/2014/main" id="{48B681AE-E0E1-89CA-5226-BCE1D472DDCB}"/>
              </a:ext>
            </a:extLst>
          </p:cNvPr>
          <p:cNvSpPr>
            <a:spLocks noChangeShapeType="1"/>
          </p:cNvSpPr>
          <p:nvPr/>
        </p:nvSpPr>
        <p:spPr bwMode="auto">
          <a:xfrm flipV="1">
            <a:off x="10544019" y="2529323"/>
            <a:ext cx="0" cy="3464005"/>
          </a:xfrm>
          <a:prstGeom prst="line">
            <a:avLst/>
          </a:prstGeom>
          <a:noFill/>
          <a:ln w="12700">
            <a:solidFill>
              <a:schemeClr val="tx2"/>
            </a:solidFill>
            <a:round/>
            <a:headEnd type="none" w="sm" len="sm"/>
            <a:tailEnd type="none" w="sm" len="sm"/>
          </a:ln>
          <a:effectLst/>
        </p:spPr>
        <p:txBody>
          <a:bodyPr wrap="none" lIns="82058" tIns="41029" rIns="82058" bIns="41029" anchor="ctr"/>
          <a:lstStyle/>
          <a:p>
            <a:endParaRPr lang="en-US"/>
          </a:p>
        </p:txBody>
      </p:sp>
    </p:spTree>
    <p:extLst>
      <p:ext uri="{BB962C8B-B14F-4D97-AF65-F5344CB8AC3E}">
        <p14:creationId xmlns:p14="http://schemas.microsoft.com/office/powerpoint/2010/main" val="2287883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Magnitude of Terms in Momentum Equation</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838200" y="2022755"/>
            <a:ext cx="10515600" cy="4154207"/>
          </a:xfrm>
        </p:spPr>
        <p:txBody>
          <a:bodyPr/>
          <a:lstStyle/>
          <a:p>
            <a:r>
              <a:rPr lang="en-US" dirty="0">
                <a:solidFill>
                  <a:schemeClr val="tx2"/>
                </a:solidFill>
              </a:rPr>
              <a:t>Term</a:t>
            </a:r>
          </a:p>
          <a:p>
            <a:endParaRPr lang="en-US" dirty="0">
              <a:solidFill>
                <a:schemeClr val="tx2"/>
              </a:solidFill>
            </a:endParaRPr>
          </a:p>
          <a:p>
            <a:r>
              <a:rPr lang="en-US" dirty="0">
                <a:solidFill>
                  <a:schemeClr val="tx2"/>
                </a:solidFill>
              </a:rPr>
              <a:t>Magnitude</a:t>
            </a:r>
          </a:p>
          <a:p>
            <a:endParaRPr lang="en-US" dirty="0">
              <a:solidFill>
                <a:schemeClr val="tx2"/>
              </a:solidFill>
            </a:endParaRPr>
          </a:p>
          <a:p>
            <a:endParaRPr lang="en-US" dirty="0">
              <a:solidFill>
                <a:schemeClr val="tx2"/>
              </a:solidFill>
            </a:endParaRPr>
          </a:p>
          <a:p>
            <a:endParaRPr lang="en-US" dirty="0">
              <a:solidFill>
                <a:schemeClr val="tx2"/>
              </a:solidFill>
            </a:endParaRPr>
          </a:p>
          <a:p>
            <a:r>
              <a:rPr lang="en-US" dirty="0">
                <a:solidFill>
                  <a:schemeClr val="tx2"/>
                </a:solidFill>
              </a:rPr>
              <a:t>With smaller bed slopes, the inertial terms become more relevant</a:t>
            </a:r>
          </a:p>
        </p:txBody>
      </p:sp>
      <p:sp>
        <p:nvSpPr>
          <p:cNvPr id="4" name="Slide Number Placeholder 3">
            <a:extLst>
              <a:ext uri="{FF2B5EF4-FFF2-40B4-BE49-F238E27FC236}">
                <a16:creationId xmlns:a16="http://schemas.microsoft.com/office/drawing/2014/main" id="{1ABB7D5F-5093-1B8C-2362-F5A52FCB68CD}"/>
              </a:ext>
            </a:extLst>
          </p:cNvPr>
          <p:cNvSpPr>
            <a:spLocks noGrp="1"/>
          </p:cNvSpPr>
          <p:nvPr>
            <p:ph type="sldNum" sz="quarter" idx="12"/>
          </p:nvPr>
        </p:nvSpPr>
        <p:spPr/>
        <p:txBody>
          <a:bodyPr/>
          <a:lstStyle/>
          <a:p>
            <a:fld id="{AEB51D0A-42D1-4AF4-A13F-F7B08C8BDEAE}" type="slidenum">
              <a:rPr lang="en-US" smtClean="0"/>
              <a:t>11</a:t>
            </a:fld>
            <a:endParaRPr lang="en-US"/>
          </a:p>
        </p:txBody>
      </p:sp>
      <p:sp>
        <p:nvSpPr>
          <p:cNvPr id="5" name="Rectangle 4">
            <a:extLst>
              <a:ext uri="{FF2B5EF4-FFF2-40B4-BE49-F238E27FC236}">
                <a16:creationId xmlns:a16="http://schemas.microsoft.com/office/drawing/2014/main" id="{384F7339-2A02-16F5-BFA6-5C0495393E91}"/>
              </a:ext>
            </a:extLst>
          </p:cNvPr>
          <p:cNvSpPr/>
          <p:nvPr/>
        </p:nvSpPr>
        <p:spPr>
          <a:xfrm>
            <a:off x="5642747" y="1791778"/>
            <a:ext cx="4524623" cy="928613"/>
          </a:xfrm>
          <a:prstGeom prst="rect">
            <a:avLst/>
          </a:prstGeom>
          <a:solidFill>
            <a:schemeClr val="tx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D582C115-EC6F-77C9-1A2A-9670ACAB98F6}"/>
              </a:ext>
            </a:extLst>
          </p:cNvPr>
          <p:cNvSpPr txBox="1"/>
          <p:nvPr/>
        </p:nvSpPr>
        <p:spPr>
          <a:xfrm>
            <a:off x="1303907" y="3644955"/>
            <a:ext cx="4144591" cy="1323439"/>
          </a:xfrm>
          <a:prstGeom prst="rect">
            <a:avLst/>
          </a:prstGeom>
          <a:noFill/>
        </p:spPr>
        <p:txBody>
          <a:bodyPr wrap="square" rtlCol="0">
            <a:spAutoFit/>
          </a:bodyPr>
          <a:lstStyle/>
          <a:p>
            <a:r>
              <a:rPr lang="en-US" sz="2000" i="1" dirty="0">
                <a:solidFill>
                  <a:schemeClr val="tx2"/>
                </a:solidFill>
              </a:rPr>
              <a:t>Typical values for each of the slope terms (in ft/mile) taken from a steep alluvial river (Henderson, 1966)</a:t>
            </a:r>
          </a:p>
        </p:txBody>
      </p:sp>
      <p:graphicFrame>
        <p:nvGraphicFramePr>
          <p:cNvPr id="9" name="Object 0">
            <a:extLst>
              <a:ext uri="{FF2B5EF4-FFF2-40B4-BE49-F238E27FC236}">
                <a16:creationId xmlns:a16="http://schemas.microsoft.com/office/drawing/2014/main" id="{0C3AD602-0C54-F726-204D-E951B4B42114}"/>
              </a:ext>
            </a:extLst>
          </p:cNvPr>
          <p:cNvGraphicFramePr>
            <a:graphicFrameLocks noChangeAspect="1"/>
          </p:cNvGraphicFramePr>
          <p:nvPr>
            <p:extLst>
              <p:ext uri="{D42A27DB-BD31-4B8C-83A1-F6EECF244321}">
                <p14:modId xmlns:p14="http://schemas.microsoft.com/office/powerpoint/2010/main" val="865243009"/>
              </p:ext>
            </p:extLst>
          </p:nvPr>
        </p:nvGraphicFramePr>
        <p:xfrm>
          <a:off x="5833842" y="2022756"/>
          <a:ext cx="340591" cy="378199"/>
        </p:xfrm>
        <a:graphic>
          <a:graphicData uri="http://schemas.openxmlformats.org/presentationml/2006/ole">
            <mc:AlternateContent xmlns:mc="http://schemas.openxmlformats.org/markup-compatibility/2006">
              <mc:Choice xmlns:v="urn:schemas-microsoft-com:vml" Requires="v">
                <p:oleObj name="MathType Equation" r:id="rId3" imgW="177480" imgH="203040" progId="Equation">
                  <p:embed/>
                </p:oleObj>
              </mc:Choice>
              <mc:Fallback>
                <p:oleObj name="MathType Equation" r:id="rId3" imgW="177480" imgH="203040" progId="Equation">
                  <p:embed/>
                  <p:pic>
                    <p:nvPicPr>
                      <p:cNvPr id="132096"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3842" y="2022756"/>
                        <a:ext cx="340591" cy="378199"/>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10" name="Object 1">
            <a:extLst>
              <a:ext uri="{FF2B5EF4-FFF2-40B4-BE49-F238E27FC236}">
                <a16:creationId xmlns:a16="http://schemas.microsoft.com/office/drawing/2014/main" id="{DB11BFCC-E84A-5B35-F0FE-F6BBAC508C72}"/>
              </a:ext>
            </a:extLst>
          </p:cNvPr>
          <p:cNvGraphicFramePr>
            <a:graphicFrameLocks noChangeAspect="1"/>
          </p:cNvGraphicFramePr>
          <p:nvPr>
            <p:extLst>
              <p:ext uri="{D42A27DB-BD31-4B8C-83A1-F6EECF244321}">
                <p14:modId xmlns:p14="http://schemas.microsoft.com/office/powerpoint/2010/main" val="212862098"/>
              </p:ext>
            </p:extLst>
          </p:nvPr>
        </p:nvGraphicFramePr>
        <p:xfrm>
          <a:off x="6670888" y="1870075"/>
          <a:ext cx="440170" cy="735386"/>
        </p:xfrm>
        <a:graphic>
          <a:graphicData uri="http://schemas.openxmlformats.org/presentationml/2006/ole">
            <mc:AlternateContent xmlns:mc="http://schemas.openxmlformats.org/markup-compatibility/2006">
              <mc:Choice xmlns:v="urn:schemas-microsoft-com:vml" Requires="v">
                <p:oleObj name="MathType Equation" r:id="rId5" imgW="228600" imgH="393480" progId="Equation">
                  <p:embed/>
                </p:oleObj>
              </mc:Choice>
              <mc:Fallback>
                <p:oleObj name="MathType Equation" r:id="rId5" imgW="228600" imgH="393480" progId="Equation">
                  <p:embed/>
                  <p:pic>
                    <p:nvPicPr>
                      <p:cNvPr id="132097"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70888" y="1870075"/>
                        <a:ext cx="440170" cy="735386"/>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11" name="Object 2">
            <a:extLst>
              <a:ext uri="{FF2B5EF4-FFF2-40B4-BE49-F238E27FC236}">
                <a16:creationId xmlns:a16="http://schemas.microsoft.com/office/drawing/2014/main" id="{FB79F0A7-670B-1E6B-BA28-A49F0B34B44A}"/>
              </a:ext>
            </a:extLst>
          </p:cNvPr>
          <p:cNvGraphicFramePr>
            <a:graphicFrameLocks noChangeAspect="1"/>
          </p:cNvGraphicFramePr>
          <p:nvPr>
            <p:extLst>
              <p:ext uri="{D42A27DB-BD31-4B8C-83A1-F6EECF244321}">
                <p14:modId xmlns:p14="http://schemas.microsoft.com/office/powerpoint/2010/main" val="1374082844"/>
              </p:ext>
            </p:extLst>
          </p:nvPr>
        </p:nvGraphicFramePr>
        <p:xfrm>
          <a:off x="7731626" y="1870075"/>
          <a:ext cx="809625" cy="785813"/>
        </p:xfrm>
        <a:graphic>
          <a:graphicData uri="http://schemas.openxmlformats.org/presentationml/2006/ole">
            <mc:AlternateContent xmlns:mc="http://schemas.openxmlformats.org/markup-compatibility/2006">
              <mc:Choice xmlns:v="urn:schemas-microsoft-com:vml" Requires="v">
                <p:oleObj name="MathType Equation" r:id="rId7" imgW="419040" imgH="419040" progId="Equation">
                  <p:embed/>
                </p:oleObj>
              </mc:Choice>
              <mc:Fallback>
                <p:oleObj name="MathType Equation" r:id="rId7" imgW="419040" imgH="419040" progId="Equation">
                  <p:embed/>
                  <p:pic>
                    <p:nvPicPr>
                      <p:cNvPr id="132098" name="Object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731626" y="1870075"/>
                        <a:ext cx="809625" cy="78581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12" name="Object 3">
            <a:extLst>
              <a:ext uri="{FF2B5EF4-FFF2-40B4-BE49-F238E27FC236}">
                <a16:creationId xmlns:a16="http://schemas.microsoft.com/office/drawing/2014/main" id="{0A7DA5DF-DEA2-2926-88A4-F0D5F65F3D33}"/>
              </a:ext>
            </a:extLst>
          </p:cNvPr>
          <p:cNvGraphicFramePr>
            <a:graphicFrameLocks noChangeAspect="1"/>
          </p:cNvGraphicFramePr>
          <p:nvPr>
            <p:extLst>
              <p:ext uri="{D42A27DB-BD31-4B8C-83A1-F6EECF244321}">
                <p14:modId xmlns:p14="http://schemas.microsoft.com/office/powerpoint/2010/main" val="1688360043"/>
              </p:ext>
            </p:extLst>
          </p:nvPr>
        </p:nvGraphicFramePr>
        <p:xfrm>
          <a:off x="9254182" y="1870075"/>
          <a:ext cx="785091" cy="785813"/>
        </p:xfrm>
        <a:graphic>
          <a:graphicData uri="http://schemas.openxmlformats.org/presentationml/2006/ole">
            <mc:AlternateContent xmlns:mc="http://schemas.openxmlformats.org/markup-compatibility/2006">
              <mc:Choice xmlns:v="urn:schemas-microsoft-com:vml" Requires="v">
                <p:oleObj name="MathType Equation" r:id="rId9" imgW="406080" imgH="419040" progId="Equation">
                  <p:embed/>
                </p:oleObj>
              </mc:Choice>
              <mc:Fallback>
                <p:oleObj name="MathType Equation" r:id="rId9" imgW="406080" imgH="419040" progId="Equation">
                  <p:embed/>
                  <p:pic>
                    <p:nvPicPr>
                      <p:cNvPr id="132099" name="Object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254182" y="1870075"/>
                        <a:ext cx="785091" cy="78581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13" name="Rectangle 12">
            <a:extLst>
              <a:ext uri="{FF2B5EF4-FFF2-40B4-BE49-F238E27FC236}">
                <a16:creationId xmlns:a16="http://schemas.microsoft.com/office/drawing/2014/main" id="{B004254C-5B0A-EACE-38E7-58329CC68415}"/>
              </a:ext>
            </a:extLst>
          </p:cNvPr>
          <p:cNvSpPr/>
          <p:nvPr/>
        </p:nvSpPr>
        <p:spPr>
          <a:xfrm>
            <a:off x="5642746" y="3115385"/>
            <a:ext cx="4524623" cy="928613"/>
          </a:xfrm>
          <a:prstGeom prst="rect">
            <a:avLst/>
          </a:prstGeom>
          <a:solidFill>
            <a:schemeClr val="tx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E54EBD78-11F9-5EF8-3189-7FAAC87D9B09}"/>
              </a:ext>
            </a:extLst>
          </p:cNvPr>
          <p:cNvSpPr txBox="1"/>
          <p:nvPr/>
        </p:nvSpPr>
        <p:spPr>
          <a:xfrm>
            <a:off x="5749112" y="3287303"/>
            <a:ext cx="4290161" cy="523220"/>
          </a:xfrm>
          <a:prstGeom prst="rect">
            <a:avLst/>
          </a:prstGeom>
          <a:noFill/>
        </p:spPr>
        <p:txBody>
          <a:bodyPr wrap="square" rtlCol="0">
            <a:spAutoFit/>
          </a:bodyPr>
          <a:lstStyle/>
          <a:p>
            <a:r>
              <a:rPr lang="en-US" sz="2800" dirty="0"/>
              <a:t>26     .5     .12-.25       .05</a:t>
            </a:r>
          </a:p>
        </p:txBody>
      </p:sp>
    </p:spTree>
    <p:extLst>
      <p:ext uri="{BB962C8B-B14F-4D97-AF65-F5344CB8AC3E}">
        <p14:creationId xmlns:p14="http://schemas.microsoft.com/office/powerpoint/2010/main" val="749115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One-Dimensional Routing Assumptions</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3998723" y="1825625"/>
            <a:ext cx="7355076" cy="4351338"/>
          </a:xfrm>
        </p:spPr>
        <p:txBody>
          <a:bodyPr/>
          <a:lstStyle/>
          <a:p>
            <a:r>
              <a:rPr lang="en-US" dirty="0">
                <a:solidFill>
                  <a:schemeClr val="tx2"/>
                </a:solidFill>
              </a:rPr>
              <a:t>Velocity is constant and horizontal water surface prevails</a:t>
            </a:r>
          </a:p>
          <a:p>
            <a:r>
              <a:rPr lang="en-US" dirty="0">
                <a:solidFill>
                  <a:schemeClr val="tx2"/>
                </a:solidFill>
              </a:rPr>
              <a:t>All flows are gradually varied</a:t>
            </a:r>
          </a:p>
          <a:p>
            <a:r>
              <a:rPr lang="en-US" dirty="0">
                <a:solidFill>
                  <a:schemeClr val="tx2"/>
                </a:solidFill>
              </a:rPr>
              <a:t>No lateral or secondary circulation</a:t>
            </a:r>
          </a:p>
          <a:p>
            <a:r>
              <a:rPr lang="en-US" dirty="0">
                <a:solidFill>
                  <a:schemeClr val="tx2"/>
                </a:solidFill>
              </a:rPr>
              <a:t>No erosion or deposition</a:t>
            </a:r>
          </a:p>
          <a:p>
            <a:r>
              <a:rPr lang="en-US" dirty="0">
                <a:solidFill>
                  <a:schemeClr val="tx2"/>
                </a:solidFill>
              </a:rPr>
              <a:t>Water is uniform density and resistance can be described by empirical relationships (e.g. Manning’s equation)</a:t>
            </a:r>
          </a:p>
          <a:p>
            <a:endParaRPr lang="en-US" dirty="0">
              <a:solidFill>
                <a:schemeClr val="tx2"/>
              </a:solidFill>
            </a:endParaRP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12</a:t>
            </a:fld>
            <a:endParaRPr lang="en-US"/>
          </a:p>
        </p:txBody>
      </p:sp>
      <p:pic>
        <p:nvPicPr>
          <p:cNvPr id="7" name="Picture 6" descr="A river with trees and a boat&#10;&#10;Description automatically generated with medium confidence">
            <a:extLst>
              <a:ext uri="{FF2B5EF4-FFF2-40B4-BE49-F238E27FC236}">
                <a16:creationId xmlns:a16="http://schemas.microsoft.com/office/drawing/2014/main" id="{7F786CAA-89B0-C825-B7BD-301D2C0445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58156" y="2360114"/>
            <a:ext cx="4223767" cy="3154789"/>
          </a:xfrm>
          <a:prstGeom prst="rect">
            <a:avLst/>
          </a:prstGeom>
        </p:spPr>
      </p:pic>
    </p:spTree>
    <p:extLst>
      <p:ext uri="{BB962C8B-B14F-4D97-AF65-F5344CB8AC3E}">
        <p14:creationId xmlns:p14="http://schemas.microsoft.com/office/powerpoint/2010/main" val="4094164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Available Routing Methods</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normAutofit fontScale="77500" lnSpcReduction="20000"/>
          </a:bodyPr>
          <a:lstStyle/>
          <a:p>
            <a:pPr marL="0" indent="0">
              <a:buNone/>
            </a:pPr>
            <a:r>
              <a:rPr lang="en-US" i="1" dirty="0">
                <a:solidFill>
                  <a:schemeClr val="tx2"/>
                </a:solidFill>
              </a:rPr>
              <a:t>Hydrologic Routing Methods</a:t>
            </a:r>
          </a:p>
          <a:p>
            <a:r>
              <a:rPr lang="en-US" dirty="0">
                <a:solidFill>
                  <a:schemeClr val="tx2"/>
                </a:solidFill>
              </a:rPr>
              <a:t>Lag</a:t>
            </a:r>
          </a:p>
          <a:p>
            <a:r>
              <a:rPr lang="en-US" dirty="0">
                <a:solidFill>
                  <a:schemeClr val="tx2"/>
                </a:solidFill>
              </a:rPr>
              <a:t>Lag &amp; K</a:t>
            </a:r>
          </a:p>
          <a:p>
            <a:r>
              <a:rPr lang="en-US" dirty="0">
                <a:solidFill>
                  <a:schemeClr val="tx2"/>
                </a:solidFill>
              </a:rPr>
              <a:t>Modified </a:t>
            </a:r>
            <a:r>
              <a:rPr lang="en-US" dirty="0" err="1">
                <a:solidFill>
                  <a:schemeClr val="tx2"/>
                </a:solidFill>
              </a:rPr>
              <a:t>Puls</a:t>
            </a:r>
            <a:endParaRPr lang="en-US" dirty="0">
              <a:solidFill>
                <a:schemeClr val="tx2"/>
              </a:solidFill>
            </a:endParaRPr>
          </a:p>
          <a:p>
            <a:r>
              <a:rPr lang="en-US" dirty="0">
                <a:solidFill>
                  <a:schemeClr val="tx2"/>
                </a:solidFill>
              </a:rPr>
              <a:t>Muskingum</a:t>
            </a:r>
          </a:p>
          <a:p>
            <a:r>
              <a:rPr lang="en-US" dirty="0">
                <a:solidFill>
                  <a:schemeClr val="tx2"/>
                </a:solidFill>
              </a:rPr>
              <a:t>Muskingum-</a:t>
            </a:r>
            <a:r>
              <a:rPr lang="en-US" dirty="0" err="1">
                <a:solidFill>
                  <a:schemeClr val="tx2"/>
                </a:solidFill>
              </a:rPr>
              <a:t>Cunge</a:t>
            </a:r>
            <a:endParaRPr lang="en-US" dirty="0">
              <a:solidFill>
                <a:schemeClr val="tx2"/>
              </a:solidFill>
            </a:endParaRPr>
          </a:p>
          <a:p>
            <a:r>
              <a:rPr lang="en-US" dirty="0">
                <a:solidFill>
                  <a:schemeClr val="tx2"/>
                </a:solidFill>
              </a:rPr>
              <a:t>Normal Depth</a:t>
            </a:r>
          </a:p>
          <a:p>
            <a:r>
              <a:rPr lang="en-US" dirty="0">
                <a:solidFill>
                  <a:schemeClr val="tx2"/>
                </a:solidFill>
              </a:rPr>
              <a:t>Straddle Stagger</a:t>
            </a:r>
          </a:p>
          <a:p>
            <a:endParaRPr lang="en-US" dirty="0">
              <a:solidFill>
                <a:schemeClr val="tx2"/>
              </a:solidFill>
            </a:endParaRPr>
          </a:p>
          <a:p>
            <a:pPr marL="0" indent="0">
              <a:buNone/>
            </a:pPr>
            <a:r>
              <a:rPr lang="en-US" i="1" dirty="0">
                <a:solidFill>
                  <a:schemeClr val="tx2"/>
                </a:solidFill>
              </a:rPr>
              <a:t>Hydraulic Routing/Transform Methods</a:t>
            </a:r>
          </a:p>
          <a:p>
            <a:r>
              <a:rPr lang="en-US" dirty="0">
                <a:solidFill>
                  <a:schemeClr val="tx2"/>
                </a:solidFill>
              </a:rPr>
              <a:t>Kinematic Wave</a:t>
            </a:r>
          </a:p>
          <a:p>
            <a:r>
              <a:rPr lang="en-US" dirty="0">
                <a:solidFill>
                  <a:schemeClr val="tx2"/>
                </a:solidFill>
              </a:rPr>
              <a:t>2D Diffusion Wave</a:t>
            </a: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13</a:t>
            </a:fld>
            <a:endParaRPr lang="en-US"/>
          </a:p>
        </p:txBody>
      </p:sp>
      <p:grpSp>
        <p:nvGrpSpPr>
          <p:cNvPr id="5" name="Group 4">
            <a:extLst>
              <a:ext uri="{FF2B5EF4-FFF2-40B4-BE49-F238E27FC236}">
                <a16:creationId xmlns:a16="http://schemas.microsoft.com/office/drawing/2014/main" id="{9FB534D3-C781-8889-68B9-7ABFB8FAB058}"/>
              </a:ext>
            </a:extLst>
          </p:cNvPr>
          <p:cNvGrpSpPr/>
          <p:nvPr/>
        </p:nvGrpSpPr>
        <p:grpSpPr>
          <a:xfrm>
            <a:off x="6331575" y="2323603"/>
            <a:ext cx="3809524" cy="2990476"/>
            <a:chOff x="4687550" y="2053547"/>
            <a:chExt cx="3809524" cy="2990476"/>
          </a:xfrm>
        </p:grpSpPr>
        <p:pic>
          <p:nvPicPr>
            <p:cNvPr id="6" name="Picture 5">
              <a:extLst>
                <a:ext uri="{FF2B5EF4-FFF2-40B4-BE49-F238E27FC236}">
                  <a16:creationId xmlns:a16="http://schemas.microsoft.com/office/drawing/2014/main" id="{871DCC08-6E58-9CC2-6D59-50068EE730D7}"/>
                </a:ext>
              </a:extLst>
            </p:cNvPr>
            <p:cNvPicPr>
              <a:picLocks noChangeAspect="1"/>
            </p:cNvPicPr>
            <p:nvPr/>
          </p:nvPicPr>
          <p:blipFill>
            <a:blip r:embed="rId3"/>
            <a:stretch>
              <a:fillRect/>
            </a:stretch>
          </p:blipFill>
          <p:spPr>
            <a:xfrm>
              <a:off x="4687550" y="2053547"/>
              <a:ext cx="3809524" cy="2990476"/>
            </a:xfrm>
            <a:prstGeom prst="rect">
              <a:avLst/>
            </a:prstGeom>
            <a:ln>
              <a:solidFill>
                <a:schemeClr val="tx1"/>
              </a:solidFill>
            </a:ln>
          </p:spPr>
        </p:pic>
        <p:pic>
          <p:nvPicPr>
            <p:cNvPr id="7" name="Picture 6">
              <a:extLst>
                <a:ext uri="{FF2B5EF4-FFF2-40B4-BE49-F238E27FC236}">
                  <a16:creationId xmlns:a16="http://schemas.microsoft.com/office/drawing/2014/main" id="{07241C11-5173-97FD-58DA-61A797632603}"/>
                </a:ext>
              </a:extLst>
            </p:cNvPr>
            <p:cNvPicPr>
              <a:picLocks noChangeAspect="1"/>
            </p:cNvPicPr>
            <p:nvPr/>
          </p:nvPicPr>
          <p:blipFill rotWithShape="1">
            <a:blip r:embed="rId4"/>
            <a:srcRect t="68306" b="-2627"/>
            <a:stretch/>
          </p:blipFill>
          <p:spPr>
            <a:xfrm>
              <a:off x="5650992" y="4178808"/>
              <a:ext cx="2523809" cy="437990"/>
            </a:xfrm>
            <a:prstGeom prst="rect">
              <a:avLst/>
            </a:prstGeom>
          </p:spPr>
        </p:pic>
      </p:grpSp>
    </p:spTree>
    <p:extLst>
      <p:ext uri="{BB962C8B-B14F-4D97-AF65-F5344CB8AC3E}">
        <p14:creationId xmlns:p14="http://schemas.microsoft.com/office/powerpoint/2010/main" val="32596741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Parameter Estimation</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838200" y="1825625"/>
            <a:ext cx="6349079" cy="4351338"/>
          </a:xfrm>
        </p:spPr>
        <p:txBody>
          <a:bodyPr/>
          <a:lstStyle/>
          <a:p>
            <a:r>
              <a:rPr lang="en-US" dirty="0">
                <a:solidFill>
                  <a:schemeClr val="tx2"/>
                </a:solidFill>
              </a:rPr>
              <a:t>GIS data sets allow for efficient parameter estimation</a:t>
            </a:r>
          </a:p>
          <a:p>
            <a:pPr lvl="1"/>
            <a:r>
              <a:rPr lang="en-US" dirty="0">
                <a:solidFill>
                  <a:schemeClr val="tx2"/>
                </a:solidFill>
              </a:rPr>
              <a:t>e.g., National Hydrography Dataset, National Elevation Dataset, National Land Cover Database, etc.</a:t>
            </a:r>
          </a:p>
          <a:p>
            <a:r>
              <a:rPr lang="en-US" dirty="0">
                <a:solidFill>
                  <a:schemeClr val="tx2"/>
                </a:solidFill>
              </a:rPr>
              <a:t>Reach characteristics can now be computed within HEC-HMS</a:t>
            </a:r>
          </a:p>
          <a:p>
            <a:pPr lvl="1"/>
            <a:r>
              <a:rPr lang="en-US" dirty="0">
                <a:solidFill>
                  <a:schemeClr val="tx2"/>
                </a:solidFill>
              </a:rPr>
              <a:t>Parameters | Characteristics | Reach</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14</a:t>
            </a:fld>
            <a:endParaRPr lang="en-US"/>
          </a:p>
        </p:txBody>
      </p:sp>
      <p:pic>
        <p:nvPicPr>
          <p:cNvPr id="5" name="Picture 4">
            <a:extLst>
              <a:ext uri="{FF2B5EF4-FFF2-40B4-BE49-F238E27FC236}">
                <a16:creationId xmlns:a16="http://schemas.microsoft.com/office/drawing/2014/main" id="{DF36C2A9-EFDC-976D-F672-C8108C2033F1}"/>
              </a:ext>
            </a:extLst>
          </p:cNvPr>
          <p:cNvPicPr>
            <a:picLocks noChangeAspect="1"/>
          </p:cNvPicPr>
          <p:nvPr/>
        </p:nvPicPr>
        <p:blipFill>
          <a:blip r:embed="rId3"/>
          <a:stretch>
            <a:fillRect/>
          </a:stretch>
        </p:blipFill>
        <p:spPr>
          <a:xfrm>
            <a:off x="7594732" y="1690688"/>
            <a:ext cx="2990698" cy="4212857"/>
          </a:xfrm>
          <a:prstGeom prst="rect">
            <a:avLst/>
          </a:prstGeom>
        </p:spPr>
      </p:pic>
    </p:spTree>
    <p:extLst>
      <p:ext uri="{BB962C8B-B14F-4D97-AF65-F5344CB8AC3E}">
        <p14:creationId xmlns:p14="http://schemas.microsoft.com/office/powerpoint/2010/main" val="20821815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Lag Method</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lstStyle/>
          <a:p>
            <a:r>
              <a:rPr lang="en-US" dirty="0">
                <a:solidFill>
                  <a:schemeClr val="tx2"/>
                </a:solidFill>
              </a:rPr>
              <a:t>Only represents translation</a:t>
            </a:r>
          </a:p>
          <a:p>
            <a:r>
              <a:rPr lang="en-US" dirty="0">
                <a:solidFill>
                  <a:schemeClr val="tx2"/>
                </a:solidFill>
              </a:rPr>
              <a:t>No attenuation effects</a:t>
            </a:r>
          </a:p>
          <a:p>
            <a:endParaRPr lang="en-US" dirty="0">
              <a:solidFill>
                <a:schemeClr val="tx2"/>
              </a:solidFill>
            </a:endParaRPr>
          </a:p>
          <a:p>
            <a:endParaRPr lang="en-US" dirty="0">
              <a:solidFill>
                <a:schemeClr val="tx2"/>
              </a:solidFill>
            </a:endParaRPr>
          </a:p>
          <a:p>
            <a:r>
              <a:rPr lang="en-US" dirty="0">
                <a:solidFill>
                  <a:schemeClr val="tx2"/>
                </a:solidFill>
              </a:rPr>
              <a:t>Continuity:</a:t>
            </a:r>
          </a:p>
          <a:p>
            <a:endParaRPr lang="en-US" dirty="0">
              <a:solidFill>
                <a:schemeClr val="tx2"/>
              </a:solidFill>
            </a:endParaRPr>
          </a:p>
          <a:p>
            <a:r>
              <a:rPr lang="en-US" dirty="0">
                <a:solidFill>
                  <a:schemeClr val="tx2"/>
                </a:solidFill>
              </a:rPr>
              <a:t>Momentum:</a:t>
            </a: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15</a:t>
            </a:fld>
            <a:endParaRPr lang="en-US"/>
          </a:p>
        </p:txBody>
      </p:sp>
      <p:sp>
        <p:nvSpPr>
          <p:cNvPr id="5" name="Rectangle 4">
            <a:extLst>
              <a:ext uri="{FF2B5EF4-FFF2-40B4-BE49-F238E27FC236}">
                <a16:creationId xmlns:a16="http://schemas.microsoft.com/office/drawing/2014/main" id="{795D4A0E-2AE0-5479-1B59-832082EA0B5D}"/>
              </a:ext>
            </a:extLst>
          </p:cNvPr>
          <p:cNvSpPr/>
          <p:nvPr/>
        </p:nvSpPr>
        <p:spPr>
          <a:xfrm>
            <a:off x="3055967" y="3696523"/>
            <a:ext cx="3198031" cy="928613"/>
          </a:xfrm>
          <a:prstGeom prst="rect">
            <a:avLst/>
          </a:prstGeom>
          <a:solidFill>
            <a:schemeClr val="tx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Object 5">
            <a:extLst>
              <a:ext uri="{FF2B5EF4-FFF2-40B4-BE49-F238E27FC236}">
                <a16:creationId xmlns:a16="http://schemas.microsoft.com/office/drawing/2014/main" id="{0FE56AC9-8BC8-18D7-8C20-0517DDABE9E6}"/>
              </a:ext>
            </a:extLst>
          </p:cNvPr>
          <p:cNvGraphicFramePr>
            <a:graphicFrameLocks noChangeAspect="1"/>
          </p:cNvGraphicFramePr>
          <p:nvPr>
            <p:extLst>
              <p:ext uri="{D42A27DB-BD31-4B8C-83A1-F6EECF244321}">
                <p14:modId xmlns:p14="http://schemas.microsoft.com/office/powerpoint/2010/main" val="4133066636"/>
              </p:ext>
            </p:extLst>
          </p:nvPr>
        </p:nvGraphicFramePr>
        <p:xfrm>
          <a:off x="3117488" y="3777449"/>
          <a:ext cx="3074988" cy="766762"/>
        </p:xfrm>
        <a:graphic>
          <a:graphicData uri="http://schemas.openxmlformats.org/presentationml/2006/ole">
            <mc:AlternateContent xmlns:mc="http://schemas.openxmlformats.org/markup-compatibility/2006">
              <mc:Choice xmlns:v="urn:schemas-microsoft-com:vml" Requires="v">
                <p:oleObj name="MathType Equation" r:id="rId3" imgW="1574640" imgH="393480" progId="Equation">
                  <p:embed/>
                </p:oleObj>
              </mc:Choice>
              <mc:Fallback>
                <p:oleObj name="MathType Equation" r:id="rId3" imgW="1574640" imgH="393480" progId="Equation">
                  <p:embed/>
                  <p:pic>
                    <p:nvPicPr>
                      <p:cNvPr id="5" name="Object 4">
                        <a:extLst>
                          <a:ext uri="{FF2B5EF4-FFF2-40B4-BE49-F238E27FC236}">
                            <a16:creationId xmlns:a16="http://schemas.microsoft.com/office/drawing/2014/main" id="{04862E31-04CC-916D-45E3-11C79BFFC0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7488" y="3777449"/>
                        <a:ext cx="3074988" cy="766762"/>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7" name="Rectangle 6">
            <a:extLst>
              <a:ext uri="{FF2B5EF4-FFF2-40B4-BE49-F238E27FC236}">
                <a16:creationId xmlns:a16="http://schemas.microsoft.com/office/drawing/2014/main" id="{C75C9D0C-013F-F828-545D-1FA46B64CA68}"/>
              </a:ext>
            </a:extLst>
          </p:cNvPr>
          <p:cNvSpPr/>
          <p:nvPr/>
        </p:nvSpPr>
        <p:spPr>
          <a:xfrm>
            <a:off x="3117488" y="4824506"/>
            <a:ext cx="3769729" cy="928613"/>
          </a:xfrm>
          <a:prstGeom prst="rect">
            <a:avLst/>
          </a:prstGeom>
          <a:solidFill>
            <a:schemeClr val="tx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Object 7">
            <a:extLst>
              <a:ext uri="{FF2B5EF4-FFF2-40B4-BE49-F238E27FC236}">
                <a16:creationId xmlns:a16="http://schemas.microsoft.com/office/drawing/2014/main" id="{E1C564BC-3142-FBEB-29A5-382FD4389AEE}"/>
              </a:ext>
            </a:extLst>
          </p:cNvPr>
          <p:cNvGraphicFramePr>
            <a:graphicFrameLocks noChangeAspect="1"/>
          </p:cNvGraphicFramePr>
          <p:nvPr>
            <p:extLst>
              <p:ext uri="{D42A27DB-BD31-4B8C-83A1-F6EECF244321}">
                <p14:modId xmlns:p14="http://schemas.microsoft.com/office/powerpoint/2010/main" val="1240578439"/>
              </p:ext>
            </p:extLst>
          </p:nvPr>
        </p:nvGraphicFramePr>
        <p:xfrm>
          <a:off x="3255305" y="4895905"/>
          <a:ext cx="3459307" cy="785813"/>
        </p:xfrm>
        <a:graphic>
          <a:graphicData uri="http://schemas.openxmlformats.org/presentationml/2006/ole">
            <mc:AlternateContent xmlns:mc="http://schemas.openxmlformats.org/markup-compatibility/2006">
              <mc:Choice xmlns:v="urn:schemas-microsoft-com:vml" Requires="v">
                <p:oleObj name="Equation" r:id="rId5" imgW="1790640" imgH="419040" progId="Equation.3">
                  <p:embed/>
                </p:oleObj>
              </mc:Choice>
              <mc:Fallback>
                <p:oleObj name="Equation" r:id="rId5" imgW="1790640" imgH="419040" progId="Equation.3">
                  <p:embed/>
                  <p:pic>
                    <p:nvPicPr>
                      <p:cNvPr id="8" name="Object 7">
                        <a:extLst>
                          <a:ext uri="{FF2B5EF4-FFF2-40B4-BE49-F238E27FC236}">
                            <a16:creationId xmlns:a16="http://schemas.microsoft.com/office/drawing/2014/main" id="{3375BB92-B66F-5948-8972-AE3392DE6DF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55305" y="4895905"/>
                        <a:ext cx="3459307" cy="78581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cxnSp>
        <p:nvCxnSpPr>
          <p:cNvPr id="10" name="Straight Connector 9">
            <a:extLst>
              <a:ext uri="{FF2B5EF4-FFF2-40B4-BE49-F238E27FC236}">
                <a16:creationId xmlns:a16="http://schemas.microsoft.com/office/drawing/2014/main" id="{EEF24ADC-5361-630C-9B7B-528E024F4213}"/>
              </a:ext>
            </a:extLst>
          </p:cNvPr>
          <p:cNvCxnSpPr/>
          <p:nvPr/>
        </p:nvCxnSpPr>
        <p:spPr>
          <a:xfrm>
            <a:off x="3117488" y="3742881"/>
            <a:ext cx="2978512" cy="801330"/>
          </a:xfrm>
          <a:prstGeom prst="line">
            <a:avLst/>
          </a:prstGeom>
          <a:ln w="28575">
            <a:solidFill>
              <a:schemeClr val="accent6"/>
            </a:solidFill>
          </a:ln>
        </p:spPr>
        <p:style>
          <a:lnRef idx="1">
            <a:schemeClr val="accent6"/>
          </a:lnRef>
          <a:fillRef idx="0">
            <a:schemeClr val="accent6"/>
          </a:fillRef>
          <a:effectRef idx="0">
            <a:schemeClr val="accent6"/>
          </a:effectRef>
          <a:fontRef idx="minor">
            <a:schemeClr val="tx1"/>
          </a:fontRef>
        </p:style>
      </p:cxnSp>
      <p:cxnSp>
        <p:nvCxnSpPr>
          <p:cNvPr id="11" name="Straight Connector 10">
            <a:extLst>
              <a:ext uri="{FF2B5EF4-FFF2-40B4-BE49-F238E27FC236}">
                <a16:creationId xmlns:a16="http://schemas.microsoft.com/office/drawing/2014/main" id="{D83DDED2-9EBF-0A2D-FC27-46907D1AC303}"/>
              </a:ext>
            </a:extLst>
          </p:cNvPr>
          <p:cNvCxnSpPr>
            <a:cxnSpLocks/>
          </p:cNvCxnSpPr>
          <p:nvPr/>
        </p:nvCxnSpPr>
        <p:spPr>
          <a:xfrm>
            <a:off x="3248268" y="4938442"/>
            <a:ext cx="3466344" cy="709044"/>
          </a:xfrm>
          <a:prstGeom prst="line">
            <a:avLst/>
          </a:prstGeom>
          <a:ln w="28575">
            <a:solidFill>
              <a:schemeClr val="accent6"/>
            </a:solidFill>
          </a:ln>
        </p:spPr>
        <p:style>
          <a:lnRef idx="1">
            <a:schemeClr val="accent6"/>
          </a:lnRef>
          <a:fillRef idx="0">
            <a:schemeClr val="accent6"/>
          </a:fillRef>
          <a:effectRef idx="0">
            <a:schemeClr val="accent6"/>
          </a:effectRef>
          <a:fontRef idx="minor">
            <a:schemeClr val="tx1"/>
          </a:fontRef>
        </p:style>
      </p:cxnSp>
      <p:sp>
        <p:nvSpPr>
          <p:cNvPr id="13" name="TextBox 12">
            <a:extLst>
              <a:ext uri="{FF2B5EF4-FFF2-40B4-BE49-F238E27FC236}">
                <a16:creationId xmlns:a16="http://schemas.microsoft.com/office/drawing/2014/main" id="{E8989BAA-8355-FB3F-CEE5-7B5AA76F15F9}"/>
              </a:ext>
            </a:extLst>
          </p:cNvPr>
          <p:cNvSpPr txBox="1"/>
          <p:nvPr/>
        </p:nvSpPr>
        <p:spPr>
          <a:xfrm>
            <a:off x="6628540" y="3885347"/>
            <a:ext cx="3112750" cy="523220"/>
          </a:xfrm>
          <a:prstGeom prst="rect">
            <a:avLst/>
          </a:prstGeom>
          <a:noFill/>
        </p:spPr>
        <p:txBody>
          <a:bodyPr wrap="square" rtlCol="0">
            <a:spAutoFit/>
          </a:bodyPr>
          <a:lstStyle/>
          <a:p>
            <a:r>
              <a:rPr lang="en-US" sz="2800" i="1" dirty="0">
                <a:solidFill>
                  <a:schemeClr val="accent6"/>
                </a:solidFill>
                <a:latin typeface="Cambria Math" panose="02040503050406030204" pitchFamily="18" charset="0"/>
                <a:ea typeface="Cambria Math" panose="02040503050406030204" pitchFamily="18" charset="0"/>
              </a:rPr>
              <a:t>Inflow = Outflow</a:t>
            </a:r>
          </a:p>
        </p:txBody>
      </p:sp>
    </p:spTree>
    <p:extLst>
      <p:ext uri="{BB962C8B-B14F-4D97-AF65-F5344CB8AC3E}">
        <p14:creationId xmlns:p14="http://schemas.microsoft.com/office/powerpoint/2010/main" val="2359085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0EE59D2-BA85-7B80-C4E6-903354F3E7EE}"/>
              </a:ext>
            </a:extLst>
          </p:cNvPr>
          <p:cNvSpPr/>
          <p:nvPr/>
        </p:nvSpPr>
        <p:spPr>
          <a:xfrm>
            <a:off x="1562535" y="3429000"/>
            <a:ext cx="3790475" cy="2313905"/>
          </a:xfrm>
          <a:prstGeom prst="rect">
            <a:avLst/>
          </a:prstGeom>
          <a:solidFill>
            <a:schemeClr val="tx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Example</a:t>
            </a: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16</a:t>
            </a:fld>
            <a:endParaRPr lang="en-US"/>
          </a:p>
        </p:txBody>
      </p:sp>
      <p:pic>
        <p:nvPicPr>
          <p:cNvPr id="5" name="Picture 4">
            <a:extLst>
              <a:ext uri="{FF2B5EF4-FFF2-40B4-BE49-F238E27FC236}">
                <a16:creationId xmlns:a16="http://schemas.microsoft.com/office/drawing/2014/main" id="{7CE066A9-6B33-4B1C-6A88-30BF8C0D57E9}"/>
              </a:ext>
            </a:extLst>
          </p:cNvPr>
          <p:cNvPicPr>
            <a:picLocks noChangeAspect="1"/>
          </p:cNvPicPr>
          <p:nvPr/>
        </p:nvPicPr>
        <p:blipFill>
          <a:blip r:embed="rId3"/>
          <a:stretch>
            <a:fillRect/>
          </a:stretch>
        </p:blipFill>
        <p:spPr>
          <a:xfrm>
            <a:off x="6208306" y="1943589"/>
            <a:ext cx="4516023" cy="3799316"/>
          </a:xfrm>
          <a:prstGeom prst="rect">
            <a:avLst/>
          </a:prstGeom>
        </p:spPr>
      </p:pic>
      <p:graphicFrame>
        <p:nvGraphicFramePr>
          <p:cNvPr id="6" name="Table 5">
            <a:extLst>
              <a:ext uri="{FF2B5EF4-FFF2-40B4-BE49-F238E27FC236}">
                <a16:creationId xmlns:a16="http://schemas.microsoft.com/office/drawing/2014/main" id="{2CEE0FA7-897B-348C-8EF2-049E4DE7CFEC}"/>
              </a:ext>
            </a:extLst>
          </p:cNvPr>
          <p:cNvGraphicFramePr>
            <a:graphicFrameLocks noGrp="1"/>
          </p:cNvGraphicFramePr>
          <p:nvPr>
            <p:extLst>
              <p:ext uri="{D42A27DB-BD31-4B8C-83A1-F6EECF244321}">
                <p14:modId xmlns:p14="http://schemas.microsoft.com/office/powerpoint/2010/main" val="1934444473"/>
              </p:ext>
            </p:extLst>
          </p:nvPr>
        </p:nvGraphicFramePr>
        <p:xfrm>
          <a:off x="1857574" y="3671552"/>
          <a:ext cx="3200400" cy="1828800"/>
        </p:xfrm>
        <a:graphic>
          <a:graphicData uri="http://schemas.openxmlformats.org/drawingml/2006/table">
            <a:tbl>
              <a:tblPr/>
              <a:tblGrid>
                <a:gridCol w="914400">
                  <a:extLst>
                    <a:ext uri="{9D8B030D-6E8A-4147-A177-3AD203B41FA5}">
                      <a16:colId xmlns:a16="http://schemas.microsoft.com/office/drawing/2014/main" val="710199797"/>
                    </a:ext>
                  </a:extLst>
                </a:gridCol>
                <a:gridCol w="914400">
                  <a:extLst>
                    <a:ext uri="{9D8B030D-6E8A-4147-A177-3AD203B41FA5}">
                      <a16:colId xmlns:a16="http://schemas.microsoft.com/office/drawing/2014/main" val="3868232960"/>
                    </a:ext>
                  </a:extLst>
                </a:gridCol>
                <a:gridCol w="1371600">
                  <a:extLst>
                    <a:ext uri="{9D8B030D-6E8A-4147-A177-3AD203B41FA5}">
                      <a16:colId xmlns:a16="http://schemas.microsoft.com/office/drawing/2014/main" val="4018399584"/>
                    </a:ext>
                  </a:extLst>
                </a:gridCol>
              </a:tblGrid>
              <a:tr h="457200">
                <a:tc>
                  <a:txBody>
                    <a:bodyPr/>
                    <a:lstStyle/>
                    <a:p>
                      <a:pPr algn="ctr" fontAlgn="b"/>
                      <a:endParaRPr lang="en-US"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Peak</a:t>
                      </a:r>
                    </a:p>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a:t>
                      </a:r>
                      <a:r>
                        <a:rPr lang="en-US" sz="1300" b="1" i="0" u="none" strike="noStrike" dirty="0" err="1">
                          <a:solidFill>
                            <a:srgbClr val="000000"/>
                          </a:solidFill>
                          <a:effectLst/>
                          <a:latin typeface="Times New Roman" panose="02020603050405020304" pitchFamily="18" charset="0"/>
                          <a:cs typeface="Times New Roman" panose="02020603050405020304" pitchFamily="18" charset="0"/>
                        </a:rPr>
                        <a:t>cfs</a:t>
                      </a:r>
                      <a:r>
                        <a:rPr lang="en-US" sz="1300" b="1" i="0" u="none" strike="noStrike" dirty="0">
                          <a:solidFill>
                            <a:srgbClr val="000000"/>
                          </a:solidFill>
                          <a:effectLst/>
                          <a:latin typeface="Times New Roman" panose="02020603050405020304" pitchFamily="18" charset="0"/>
                          <a:cs typeface="Times New Roman" panose="02020603050405020304" pitchFamily="18"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Time of Peak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7174285"/>
                  </a:ext>
                </a:extLst>
              </a:tr>
              <a:tr h="457200">
                <a:tc>
                  <a:txBody>
                    <a:bodyPr/>
                    <a:lstStyle/>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Inflow</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dirty="0">
                          <a:solidFill>
                            <a:srgbClr val="000000"/>
                          </a:solidFill>
                          <a:effectLst/>
                          <a:latin typeface="Times New Roman" panose="02020603050405020304" pitchFamily="18" charset="0"/>
                          <a:cs typeface="Times New Roman" panose="02020603050405020304" pitchFamily="18" charset="0"/>
                        </a:rPr>
                        <a:t>3825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dirty="0">
                          <a:solidFill>
                            <a:srgbClr val="000000"/>
                          </a:solidFill>
                          <a:effectLst/>
                          <a:latin typeface="Times New Roman" panose="02020603050405020304" pitchFamily="18" charset="0"/>
                          <a:cs typeface="Times New Roman" panose="02020603050405020304" pitchFamily="18" charset="0"/>
                        </a:rPr>
                        <a:t>1/2/2000 7:45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8967059"/>
                  </a:ext>
                </a:extLst>
              </a:tr>
              <a:tr h="457200">
                <a:tc>
                  <a:txBody>
                    <a:bodyPr/>
                    <a:lstStyle/>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Outflow</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dirty="0">
                          <a:solidFill>
                            <a:srgbClr val="000000"/>
                          </a:solidFill>
                          <a:effectLst/>
                          <a:latin typeface="Times New Roman" panose="02020603050405020304" pitchFamily="18" charset="0"/>
                          <a:cs typeface="Times New Roman" panose="02020603050405020304" pitchFamily="18" charset="0"/>
                        </a:rPr>
                        <a:t>3825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dirty="0">
                          <a:solidFill>
                            <a:srgbClr val="000000"/>
                          </a:solidFill>
                          <a:effectLst/>
                          <a:latin typeface="Times New Roman" panose="02020603050405020304" pitchFamily="18" charset="0"/>
                          <a:cs typeface="Times New Roman" panose="02020603050405020304" pitchFamily="18" charset="0"/>
                        </a:rPr>
                        <a:t>1/2/2000 13:45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4969203"/>
                  </a:ext>
                </a:extLst>
              </a:tr>
              <a:tr h="457200">
                <a:tc>
                  <a:txBody>
                    <a:bodyPr/>
                    <a:lstStyle/>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Diff</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dirty="0">
                          <a:solidFill>
                            <a:srgbClr val="000000"/>
                          </a:solidFill>
                          <a:effectLst/>
                          <a:latin typeface="Times New Roman" panose="02020603050405020304" pitchFamily="18" charset="0"/>
                          <a:cs typeface="Times New Roman" panose="02020603050405020304" pitchFamily="18"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dirty="0">
                          <a:solidFill>
                            <a:srgbClr val="000000"/>
                          </a:solidFill>
                          <a:effectLst/>
                          <a:latin typeface="Times New Roman" panose="02020603050405020304" pitchFamily="18" charset="0"/>
                          <a:cs typeface="Times New Roman" panose="02020603050405020304" pitchFamily="18" charset="0"/>
                        </a:rPr>
                        <a:t>6.0 </a:t>
                      </a:r>
                      <a:r>
                        <a:rPr lang="en-US" sz="1300" b="0" i="0" u="none" strike="noStrike" dirty="0" err="1">
                          <a:solidFill>
                            <a:srgbClr val="000000"/>
                          </a:solidFill>
                          <a:effectLst/>
                          <a:latin typeface="Times New Roman" panose="02020603050405020304" pitchFamily="18" charset="0"/>
                          <a:cs typeface="Times New Roman" panose="02020603050405020304" pitchFamily="18" charset="0"/>
                        </a:rPr>
                        <a:t>hrs</a:t>
                      </a:r>
                      <a:endParaRPr lang="en-US"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5037733"/>
                  </a:ext>
                </a:extLst>
              </a:tr>
            </a:tbl>
          </a:graphicData>
        </a:graphic>
      </p:graphicFrame>
      <p:pic>
        <p:nvPicPr>
          <p:cNvPr id="7" name="Picture 6">
            <a:extLst>
              <a:ext uri="{FF2B5EF4-FFF2-40B4-BE49-F238E27FC236}">
                <a16:creationId xmlns:a16="http://schemas.microsoft.com/office/drawing/2014/main" id="{C7F07815-7C10-9B1E-B228-875DBD667CBD}"/>
              </a:ext>
            </a:extLst>
          </p:cNvPr>
          <p:cNvPicPr>
            <a:picLocks noChangeAspect="1"/>
          </p:cNvPicPr>
          <p:nvPr/>
        </p:nvPicPr>
        <p:blipFill>
          <a:blip r:embed="rId4"/>
          <a:stretch>
            <a:fillRect/>
          </a:stretch>
        </p:blipFill>
        <p:spPr>
          <a:xfrm>
            <a:off x="1562536" y="1943589"/>
            <a:ext cx="3790476" cy="1142857"/>
          </a:xfrm>
          <a:prstGeom prst="rect">
            <a:avLst/>
          </a:prstGeom>
          <a:ln>
            <a:solidFill>
              <a:schemeClr val="tx1"/>
            </a:solidFill>
          </a:ln>
        </p:spPr>
      </p:pic>
    </p:spTree>
    <p:extLst>
      <p:ext uri="{BB962C8B-B14F-4D97-AF65-F5344CB8AC3E}">
        <p14:creationId xmlns:p14="http://schemas.microsoft.com/office/powerpoint/2010/main" val="18697977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Parameter Estimation – Lag Time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838200" y="1825625"/>
                <a:ext cx="6074285" cy="4351338"/>
              </a:xfrm>
            </p:spPr>
            <p:txBody>
              <a:bodyPr/>
              <a:lstStyle/>
              <a:p>
                <a:r>
                  <a:rPr lang="en-US" dirty="0">
                    <a:solidFill>
                      <a:schemeClr val="tx2"/>
                    </a:solidFill>
                  </a:rPr>
                  <a:t>Lag time is equivalent to travel time through the reach</a:t>
                </a:r>
              </a:p>
              <a:p>
                <a:r>
                  <a:rPr lang="en-US" dirty="0">
                    <a:solidFill>
                      <a:schemeClr val="tx2"/>
                    </a:solidFill>
                  </a:rPr>
                  <a:t>Can estimate in three ways:</a:t>
                </a:r>
              </a:p>
              <a:p>
                <a:pPr lvl="1"/>
                <a:r>
                  <a:rPr lang="en-US" dirty="0">
                    <a:solidFill>
                      <a:schemeClr val="tx2"/>
                    </a:solidFill>
                  </a:rPr>
                  <a:t>Use known hydrograph data</a:t>
                </a:r>
              </a:p>
              <a:p>
                <a:pPr lvl="1"/>
                <a:r>
                  <a:rPr lang="en-US" dirty="0">
                    <a:solidFill>
                      <a:schemeClr val="tx2"/>
                    </a:solidFill>
                  </a:rPr>
                  <a:t>Compare flow length to a flood wave velocity</a:t>
                </a:r>
              </a:p>
              <a:p>
                <a:pPr lvl="2"/>
                <a14:m>
                  <m:oMath xmlns:m="http://schemas.openxmlformats.org/officeDocument/2006/math">
                    <m:r>
                      <a:rPr lang="en-US" b="0" i="1" smtClean="0">
                        <a:solidFill>
                          <a:schemeClr val="tx2"/>
                        </a:solidFill>
                        <a:latin typeface="Cambria Math" panose="02040503050406030204" pitchFamily="18" charset="0"/>
                      </a:rPr>
                      <m:t>𝐾</m:t>
                    </m:r>
                    <m:r>
                      <a:rPr lang="en-US" b="0" i="1" smtClean="0">
                        <a:solidFill>
                          <a:schemeClr val="tx2"/>
                        </a:solidFill>
                        <a:latin typeface="Cambria Math" panose="02040503050406030204" pitchFamily="18" charset="0"/>
                      </a:rPr>
                      <m:t>= </m:t>
                    </m:r>
                    <m:f>
                      <m:fPr>
                        <m:ctrlPr>
                          <a:rPr lang="en-US" b="0" i="1" smtClean="0">
                            <a:solidFill>
                              <a:schemeClr val="tx2"/>
                            </a:solidFill>
                            <a:latin typeface="Cambria Math" panose="02040503050406030204" pitchFamily="18" charset="0"/>
                          </a:rPr>
                        </m:ctrlPr>
                      </m:fPr>
                      <m:num>
                        <m:r>
                          <a:rPr lang="en-US" b="0" i="1" smtClean="0">
                            <a:solidFill>
                              <a:schemeClr val="tx2"/>
                            </a:solidFill>
                            <a:latin typeface="Cambria Math" panose="02040503050406030204" pitchFamily="18" charset="0"/>
                          </a:rPr>
                          <m:t>𝐿𝑒𝑛𝑔𝑡h</m:t>
                        </m:r>
                      </m:num>
                      <m:den>
                        <m:sSub>
                          <m:sSubPr>
                            <m:ctrlPr>
                              <a:rPr lang="en-US" b="0"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𝑉𝑒𝑙𝑜𝑐𝑖𝑡𝑦</m:t>
                            </m:r>
                          </m:e>
                          <m:sub>
                            <m:r>
                              <a:rPr lang="en-US" b="0" i="1" smtClean="0">
                                <a:solidFill>
                                  <a:schemeClr val="tx2"/>
                                </a:solidFill>
                                <a:latin typeface="Cambria Math" panose="02040503050406030204" pitchFamily="18" charset="0"/>
                              </a:rPr>
                              <m:t>𝑤𝑎𝑣𝑒</m:t>
                            </m:r>
                          </m:sub>
                        </m:sSub>
                      </m:den>
                    </m:f>
                  </m:oMath>
                </a14:m>
                <a:endParaRPr lang="en-US" dirty="0">
                  <a:solidFill>
                    <a:schemeClr val="tx2"/>
                  </a:solidFill>
                </a:endParaRPr>
              </a:p>
              <a:p>
                <a:pPr lvl="1"/>
                <a:r>
                  <a:rPr lang="en-US" dirty="0">
                    <a:solidFill>
                      <a:schemeClr val="tx2"/>
                    </a:solidFill>
                  </a:rPr>
                  <a:t>Use regional regression equations</a:t>
                </a:r>
              </a:p>
              <a:p>
                <a:endParaRPr lang="en-US" dirty="0">
                  <a:solidFill>
                    <a:schemeClr val="tx2"/>
                  </a:solidFill>
                </a:endParaRPr>
              </a:p>
            </p:txBody>
          </p:sp>
        </mc:Choice>
        <mc:Fallback>
          <p:sp>
            <p:nvSpPr>
              <p:cNvPr id="3" name="Content Placeholder 2">
                <a:extLst>
                  <a:ext uri="{FF2B5EF4-FFF2-40B4-BE49-F238E27FC236}">
                    <a16:creationId xmlns:a16="http://schemas.microsoft.com/office/drawing/2014/main" id="{A19D8845-6A48-A8D1-D506-CAA106AFF5B1}"/>
                  </a:ext>
                </a:extLst>
              </p:cNvPr>
              <p:cNvSpPr>
                <a:spLocks noGrp="1" noRot="1" noChangeAspect="1" noMove="1" noResize="1" noEditPoints="1" noAdjustHandles="1" noChangeArrowheads="1" noChangeShapeType="1" noTextEdit="1"/>
              </p:cNvSpPr>
              <p:nvPr>
                <p:ph idx="1"/>
              </p:nvPr>
            </p:nvSpPr>
            <p:spPr>
              <a:xfrm>
                <a:off x="838200" y="1825625"/>
                <a:ext cx="6074285" cy="4351338"/>
              </a:xfrm>
              <a:blipFill>
                <a:blip r:embed="rId3"/>
                <a:stretch>
                  <a:fillRect l="-1807" t="-2381" r="-2410"/>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17</a:t>
            </a:fld>
            <a:endParaRPr lang="en-US"/>
          </a:p>
        </p:txBody>
      </p:sp>
      <p:pic>
        <p:nvPicPr>
          <p:cNvPr id="5" name="Picture 4">
            <a:extLst>
              <a:ext uri="{FF2B5EF4-FFF2-40B4-BE49-F238E27FC236}">
                <a16:creationId xmlns:a16="http://schemas.microsoft.com/office/drawing/2014/main" id="{E7A950FB-2E14-F51C-9495-497A0E946C8D}"/>
              </a:ext>
            </a:extLst>
          </p:cNvPr>
          <p:cNvPicPr>
            <a:picLocks noChangeAspect="1"/>
          </p:cNvPicPr>
          <p:nvPr/>
        </p:nvPicPr>
        <p:blipFill rotWithShape="1">
          <a:blip r:embed="rId4"/>
          <a:srcRect l="5368" t="10284" r="4394" b="23924"/>
          <a:stretch/>
        </p:blipFill>
        <p:spPr>
          <a:xfrm>
            <a:off x="7254240" y="2466432"/>
            <a:ext cx="4099560" cy="2514600"/>
          </a:xfrm>
          <a:prstGeom prst="rect">
            <a:avLst/>
          </a:prstGeom>
          <a:ln>
            <a:solidFill>
              <a:schemeClr val="tx1"/>
            </a:solidFill>
          </a:ln>
        </p:spPr>
      </p:pic>
      <p:cxnSp>
        <p:nvCxnSpPr>
          <p:cNvPr id="6" name="Straight Connector 5">
            <a:extLst>
              <a:ext uri="{FF2B5EF4-FFF2-40B4-BE49-F238E27FC236}">
                <a16:creationId xmlns:a16="http://schemas.microsoft.com/office/drawing/2014/main" id="{E22F4527-CEEA-6908-1469-12849E90FB06}"/>
              </a:ext>
            </a:extLst>
          </p:cNvPr>
          <p:cNvCxnSpPr>
            <a:cxnSpLocks/>
          </p:cNvCxnSpPr>
          <p:nvPr/>
        </p:nvCxnSpPr>
        <p:spPr>
          <a:xfrm>
            <a:off x="9067800" y="2161632"/>
            <a:ext cx="0" cy="731520"/>
          </a:xfrm>
          <a:prstGeom prst="line">
            <a:avLst/>
          </a:prstGeom>
          <a:ln w="25400">
            <a:solidFill>
              <a:schemeClr val="accent6"/>
            </a:solidFill>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84E7264-7B08-BA5C-FDAC-2292D6112587}"/>
              </a:ext>
            </a:extLst>
          </p:cNvPr>
          <p:cNvCxnSpPr>
            <a:cxnSpLocks/>
          </p:cNvCxnSpPr>
          <p:nvPr/>
        </p:nvCxnSpPr>
        <p:spPr>
          <a:xfrm>
            <a:off x="9525000" y="2161632"/>
            <a:ext cx="0" cy="731520"/>
          </a:xfrm>
          <a:prstGeom prst="line">
            <a:avLst/>
          </a:prstGeom>
          <a:ln w="25400">
            <a:solidFill>
              <a:schemeClr val="accent6"/>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76349095-EBBF-6D8B-6CAF-6D2D4F1FEC10}"/>
              </a:ext>
            </a:extLst>
          </p:cNvPr>
          <p:cNvCxnSpPr>
            <a:cxnSpLocks/>
          </p:cNvCxnSpPr>
          <p:nvPr/>
        </p:nvCxnSpPr>
        <p:spPr>
          <a:xfrm>
            <a:off x="9067800" y="2314032"/>
            <a:ext cx="457200" cy="0"/>
          </a:xfrm>
          <a:prstGeom prst="straightConnector1">
            <a:avLst/>
          </a:prstGeom>
          <a:ln w="15875">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03915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Calibration Techniques</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838200" y="1825625"/>
            <a:ext cx="5605240" cy="4351338"/>
          </a:xfrm>
        </p:spPr>
        <p:txBody>
          <a:bodyPr/>
          <a:lstStyle/>
          <a:p>
            <a:r>
              <a:rPr lang="en-US" dirty="0">
                <a:solidFill>
                  <a:schemeClr val="tx2"/>
                </a:solidFill>
              </a:rPr>
              <a:t>Match rising limb of hydrograph</a:t>
            </a:r>
          </a:p>
          <a:p>
            <a:r>
              <a:rPr lang="en-US" dirty="0">
                <a:solidFill>
                  <a:schemeClr val="tx2"/>
                </a:solidFill>
              </a:rPr>
              <a:t>It the computed peak doesn’t match the observed peak, there’s not much you can do…</a:t>
            </a:r>
          </a:p>
          <a:p>
            <a:r>
              <a:rPr lang="en-US" dirty="0">
                <a:solidFill>
                  <a:schemeClr val="tx2"/>
                </a:solidFill>
              </a:rPr>
              <a:t>Use multiple statistical metrics</a:t>
            </a:r>
          </a:p>
          <a:p>
            <a:pPr lvl="1"/>
            <a:r>
              <a:rPr lang="en-US" dirty="0">
                <a:solidFill>
                  <a:schemeClr val="tx2"/>
                </a:solidFill>
              </a:rPr>
              <a:t>Nash-Sutcliffe Efficiency</a:t>
            </a:r>
          </a:p>
          <a:p>
            <a:pPr lvl="1"/>
            <a:r>
              <a:rPr lang="en-US" dirty="0">
                <a:solidFill>
                  <a:schemeClr val="tx2"/>
                </a:solidFill>
              </a:rPr>
              <a:t>Root Mean Square Error</a:t>
            </a:r>
          </a:p>
          <a:p>
            <a:pPr lvl="1"/>
            <a:r>
              <a:rPr lang="en-US" dirty="0">
                <a:solidFill>
                  <a:schemeClr val="tx2"/>
                </a:solidFill>
              </a:rPr>
              <a:t>Percent Bias</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18</a:t>
            </a:fld>
            <a:endParaRPr lang="en-US"/>
          </a:p>
        </p:txBody>
      </p:sp>
      <p:pic>
        <p:nvPicPr>
          <p:cNvPr id="5" name="Picture 4">
            <a:extLst>
              <a:ext uri="{FF2B5EF4-FFF2-40B4-BE49-F238E27FC236}">
                <a16:creationId xmlns:a16="http://schemas.microsoft.com/office/drawing/2014/main" id="{6BD5625C-EDA7-8D59-4A7F-E51EE002F8F0}"/>
              </a:ext>
            </a:extLst>
          </p:cNvPr>
          <p:cNvPicPr>
            <a:picLocks noChangeAspect="1"/>
          </p:cNvPicPr>
          <p:nvPr/>
        </p:nvPicPr>
        <p:blipFill>
          <a:blip r:embed="rId3"/>
          <a:stretch>
            <a:fillRect/>
          </a:stretch>
        </p:blipFill>
        <p:spPr>
          <a:xfrm>
            <a:off x="6770351" y="1942162"/>
            <a:ext cx="4342808" cy="3653591"/>
          </a:xfrm>
          <a:prstGeom prst="rect">
            <a:avLst/>
          </a:prstGeom>
        </p:spPr>
      </p:pic>
    </p:spTree>
    <p:extLst>
      <p:ext uri="{BB962C8B-B14F-4D97-AF65-F5344CB8AC3E}">
        <p14:creationId xmlns:p14="http://schemas.microsoft.com/office/powerpoint/2010/main" val="39052604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Lag Method</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lstStyle/>
          <a:p>
            <a:pPr marL="0" indent="0">
              <a:buNone/>
            </a:pPr>
            <a:r>
              <a:rPr lang="en-US" b="1" u="sng" dirty="0">
                <a:solidFill>
                  <a:schemeClr val="tx2"/>
                </a:solidFill>
              </a:rPr>
              <a:t>Advantages					       Disadvantages</a:t>
            </a: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19</a:t>
            </a:fld>
            <a:endParaRPr lang="en-US"/>
          </a:p>
        </p:txBody>
      </p:sp>
      <p:sp>
        <p:nvSpPr>
          <p:cNvPr id="5" name="TextBox 4">
            <a:extLst>
              <a:ext uri="{FF2B5EF4-FFF2-40B4-BE49-F238E27FC236}">
                <a16:creationId xmlns:a16="http://schemas.microsoft.com/office/drawing/2014/main" id="{66711253-8D75-2075-2197-891AB6C8179C}"/>
              </a:ext>
            </a:extLst>
          </p:cNvPr>
          <p:cNvSpPr txBox="1"/>
          <p:nvPr/>
        </p:nvSpPr>
        <p:spPr>
          <a:xfrm>
            <a:off x="672771" y="2430504"/>
            <a:ext cx="3823424"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tx2"/>
                </a:solidFill>
              </a:rPr>
              <a:t>Simple, parsimonious method </a:t>
            </a:r>
          </a:p>
        </p:txBody>
      </p:sp>
      <p:sp>
        <p:nvSpPr>
          <p:cNvPr id="6" name="TextBox 5">
            <a:extLst>
              <a:ext uri="{FF2B5EF4-FFF2-40B4-BE49-F238E27FC236}">
                <a16:creationId xmlns:a16="http://schemas.microsoft.com/office/drawing/2014/main" id="{D3F0ACB5-A234-F334-EF70-1F6CF8C5388B}"/>
              </a:ext>
            </a:extLst>
          </p:cNvPr>
          <p:cNvSpPr txBox="1"/>
          <p:nvPr/>
        </p:nvSpPr>
        <p:spPr>
          <a:xfrm>
            <a:off x="6520035" y="2336537"/>
            <a:ext cx="4168496" cy="3785652"/>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tx2"/>
                </a:solidFill>
              </a:rPr>
              <a:t>Method may be too simple; no attenuation effects are simulated by this method</a:t>
            </a:r>
          </a:p>
          <a:p>
            <a:pPr marL="285750" indent="-285750">
              <a:buFont typeface="Arial" panose="020B0604020202020204" pitchFamily="34" charset="0"/>
              <a:buChar char="•"/>
            </a:pPr>
            <a:r>
              <a:rPr lang="en-US" sz="2000" dirty="0">
                <a:solidFill>
                  <a:schemeClr val="tx2"/>
                </a:solidFill>
              </a:rPr>
              <a:t>Parameters cannot be estimated using measurable channel characteristics</a:t>
            </a:r>
          </a:p>
          <a:p>
            <a:pPr marL="285750" indent="-285750">
              <a:buFont typeface="Arial" panose="020B0604020202020204" pitchFamily="34" charset="0"/>
              <a:buChar char="•"/>
            </a:pPr>
            <a:r>
              <a:rPr lang="en-US" sz="2000" dirty="0">
                <a:solidFill>
                  <a:schemeClr val="tx2"/>
                </a:solidFill>
              </a:rPr>
              <a:t>Only appropriate for use in streams that experience no attenuation</a:t>
            </a:r>
          </a:p>
          <a:p>
            <a:pPr marL="285750" indent="-285750">
              <a:buFont typeface="Arial" panose="020B0604020202020204" pitchFamily="34" charset="0"/>
              <a:buChar char="•"/>
            </a:pPr>
            <a:r>
              <a:rPr lang="en-US" sz="2000" dirty="0">
                <a:solidFill>
                  <a:schemeClr val="tx2"/>
                </a:solidFill>
              </a:rPr>
              <a:t>Cannot simulate backwater effects or impacts of hydraulic structures</a:t>
            </a:r>
          </a:p>
        </p:txBody>
      </p:sp>
    </p:spTree>
    <p:extLst>
      <p:ext uri="{BB962C8B-B14F-4D97-AF65-F5344CB8AC3E}">
        <p14:creationId xmlns:p14="http://schemas.microsoft.com/office/powerpoint/2010/main" val="3474015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Objectives</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lstStyle/>
          <a:p>
            <a:r>
              <a:rPr lang="en-US" dirty="0">
                <a:solidFill>
                  <a:schemeClr val="tx2"/>
                </a:solidFill>
              </a:rPr>
              <a:t>Provide an overview of open channel flow processes and common applications</a:t>
            </a:r>
          </a:p>
          <a:p>
            <a:r>
              <a:rPr lang="en-US" dirty="0">
                <a:solidFill>
                  <a:schemeClr val="tx2"/>
                </a:solidFill>
              </a:rPr>
              <a:t>Discuss how hydrologic routing differs from hydraulic routing</a:t>
            </a:r>
          </a:p>
          <a:p>
            <a:r>
              <a:rPr lang="en-US" dirty="0">
                <a:solidFill>
                  <a:schemeClr val="tx2"/>
                </a:solidFill>
              </a:rPr>
              <a:t>Describe channel routing simulation within HEC-HMS and show the available reach routing methods</a:t>
            </a:r>
          </a:p>
          <a:p>
            <a:r>
              <a:rPr lang="en-US" dirty="0">
                <a:solidFill>
                  <a:schemeClr val="tx2"/>
                </a:solidFill>
              </a:rPr>
              <a:t>Introduce several channel routing routines within HEC-HMS</a:t>
            </a:r>
          </a:p>
          <a:p>
            <a:r>
              <a:rPr lang="en-US" dirty="0">
                <a:solidFill>
                  <a:schemeClr val="tx2"/>
                </a:solidFill>
              </a:rPr>
              <a:t>Discuss important study objectives and physical considerations</a:t>
            </a:r>
          </a:p>
          <a:p>
            <a:r>
              <a:rPr lang="en-US" dirty="0">
                <a:solidFill>
                  <a:schemeClr val="tx2"/>
                </a:solidFill>
              </a:rPr>
              <a:t>Provide rules of thumb</a:t>
            </a:r>
          </a:p>
          <a:p>
            <a:endParaRPr lang="en-US" dirty="0">
              <a:solidFill>
                <a:schemeClr val="tx2"/>
              </a:solidFill>
            </a:endParaRPr>
          </a:p>
        </p:txBody>
      </p:sp>
      <p:sp>
        <p:nvSpPr>
          <p:cNvPr id="4" name="Slide Number Placeholder 3">
            <a:extLst>
              <a:ext uri="{FF2B5EF4-FFF2-40B4-BE49-F238E27FC236}">
                <a16:creationId xmlns:a16="http://schemas.microsoft.com/office/drawing/2014/main" id="{F35631D8-54EF-EE9F-1DF9-AD64F8B7973D}"/>
              </a:ext>
            </a:extLst>
          </p:cNvPr>
          <p:cNvSpPr>
            <a:spLocks noGrp="1"/>
          </p:cNvSpPr>
          <p:nvPr>
            <p:ph type="sldNum" sz="quarter" idx="12"/>
          </p:nvPr>
        </p:nvSpPr>
        <p:spPr/>
        <p:txBody>
          <a:bodyPr/>
          <a:lstStyle/>
          <a:p>
            <a:fld id="{AEB51D0A-42D1-4AF4-A13F-F7B08C8BDEAE}" type="slidenum">
              <a:rPr lang="en-US" smtClean="0"/>
              <a:t>2</a:t>
            </a:fld>
            <a:endParaRPr lang="en-US"/>
          </a:p>
        </p:txBody>
      </p:sp>
    </p:spTree>
    <p:extLst>
      <p:ext uri="{BB962C8B-B14F-4D97-AF65-F5344CB8AC3E}">
        <p14:creationId xmlns:p14="http://schemas.microsoft.com/office/powerpoint/2010/main" val="31694243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Muskingum Method</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838200" y="1825625"/>
            <a:ext cx="6206944" cy="4351338"/>
          </a:xfrm>
        </p:spPr>
        <p:txBody>
          <a:bodyPr/>
          <a:lstStyle/>
          <a:p>
            <a:r>
              <a:rPr lang="en-US" dirty="0">
                <a:solidFill>
                  <a:schemeClr val="tx2"/>
                </a:solidFill>
              </a:rPr>
              <a:t>Developed to accommodate the looped relationship between storage and outflow that exists in rivers</a:t>
            </a:r>
          </a:p>
          <a:p>
            <a:r>
              <a:rPr lang="en-US" dirty="0">
                <a:solidFill>
                  <a:schemeClr val="tx2"/>
                </a:solidFill>
              </a:rPr>
              <a:t>Relationship between storage and discharge at the outlet is not a unique relationship, it is looped </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20</a:t>
            </a:fld>
            <a:endParaRPr lang="en-US"/>
          </a:p>
        </p:txBody>
      </p:sp>
      <p:pic>
        <p:nvPicPr>
          <p:cNvPr id="5" name="Picture 4">
            <a:extLst>
              <a:ext uri="{FF2B5EF4-FFF2-40B4-BE49-F238E27FC236}">
                <a16:creationId xmlns:a16="http://schemas.microsoft.com/office/drawing/2014/main" id="{FC417B21-2285-23F4-3511-5280214E0453}"/>
              </a:ext>
            </a:extLst>
          </p:cNvPr>
          <p:cNvPicPr>
            <a:picLocks noChangeAspect="1" noChangeArrowheads="1"/>
          </p:cNvPicPr>
          <p:nvPr/>
        </p:nvPicPr>
        <p:blipFill rotWithShape="1">
          <a:blip r:embed="rId3" cstate="print"/>
          <a:srcRect l="2222" t="6617" r="15557"/>
          <a:stretch/>
        </p:blipFill>
        <p:spPr bwMode="auto">
          <a:xfrm>
            <a:off x="7509845" y="1814965"/>
            <a:ext cx="3330297" cy="3352801"/>
          </a:xfrm>
          <a:prstGeom prst="rect">
            <a:avLst/>
          </a:prstGeom>
          <a:noFill/>
          <a:ln w="9525">
            <a:noFill/>
            <a:miter lim="800000"/>
            <a:headEnd/>
            <a:tailEnd/>
          </a:ln>
          <a:effectLst/>
        </p:spPr>
      </p:pic>
    </p:spTree>
    <p:extLst>
      <p:ext uri="{BB962C8B-B14F-4D97-AF65-F5344CB8AC3E}">
        <p14:creationId xmlns:p14="http://schemas.microsoft.com/office/powerpoint/2010/main" val="42009157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Muskingum Method</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lstStyle/>
          <a:p>
            <a:r>
              <a:rPr lang="en-US" dirty="0">
                <a:solidFill>
                  <a:schemeClr val="tx2"/>
                </a:solidFill>
              </a:rPr>
              <a:t>Visualize storage as </a:t>
            </a:r>
            <a:r>
              <a:rPr lang="en-US" b="1" dirty="0">
                <a:solidFill>
                  <a:schemeClr val="accent6"/>
                </a:solidFill>
              </a:rPr>
              <a:t>Prism</a:t>
            </a:r>
            <a:r>
              <a:rPr lang="en-US" dirty="0">
                <a:solidFill>
                  <a:schemeClr val="tx2"/>
                </a:solidFill>
              </a:rPr>
              <a:t> and </a:t>
            </a:r>
            <a:r>
              <a:rPr lang="en-US" b="1" dirty="0">
                <a:solidFill>
                  <a:srgbClr val="119F5B"/>
                </a:solidFill>
              </a:rPr>
              <a:t>Wedge</a:t>
            </a:r>
            <a:r>
              <a:rPr lang="en-US" dirty="0">
                <a:solidFill>
                  <a:schemeClr val="tx2"/>
                </a:solidFill>
              </a:rPr>
              <a:t> parts</a:t>
            </a: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21</a:t>
            </a:fld>
            <a:endParaRPr lang="en-US"/>
          </a:p>
        </p:txBody>
      </p:sp>
      <p:pic>
        <p:nvPicPr>
          <p:cNvPr id="5" name="Picture 4">
            <a:extLst>
              <a:ext uri="{FF2B5EF4-FFF2-40B4-BE49-F238E27FC236}">
                <a16:creationId xmlns:a16="http://schemas.microsoft.com/office/drawing/2014/main" id="{7AD2DAF7-0E04-BE09-89AC-5B0195E0162F}"/>
              </a:ext>
            </a:extLst>
          </p:cNvPr>
          <p:cNvPicPr>
            <a:picLocks noChangeAspect="1"/>
          </p:cNvPicPr>
          <p:nvPr/>
        </p:nvPicPr>
        <p:blipFill rotWithShape="1">
          <a:blip r:embed="rId3"/>
          <a:srcRect t="19382" r="63791"/>
          <a:stretch/>
        </p:blipFill>
        <p:spPr bwMode="auto">
          <a:xfrm>
            <a:off x="3665102" y="2447481"/>
            <a:ext cx="3889168" cy="3962400"/>
          </a:xfrm>
          <a:prstGeom prst="rect">
            <a:avLst/>
          </a:prstGeom>
          <a:ln>
            <a:noFill/>
          </a:ln>
          <a:extLst>
            <a:ext uri="{53640926-AAD7-44D8-BBD7-CCE9431645EC}">
              <a14:shadowObscured xmlns:a14="http://schemas.microsoft.com/office/drawing/2010/main"/>
            </a:ext>
          </a:extLst>
        </p:spPr>
      </p:pic>
      <p:sp>
        <p:nvSpPr>
          <p:cNvPr id="6" name="Freeform: Shape 5">
            <a:extLst>
              <a:ext uri="{FF2B5EF4-FFF2-40B4-BE49-F238E27FC236}">
                <a16:creationId xmlns:a16="http://schemas.microsoft.com/office/drawing/2014/main" id="{90AB1BF3-033F-6D5D-C42D-85B85B9A9BEF}"/>
              </a:ext>
            </a:extLst>
          </p:cNvPr>
          <p:cNvSpPr/>
          <p:nvPr/>
        </p:nvSpPr>
        <p:spPr>
          <a:xfrm>
            <a:off x="4567381" y="4128755"/>
            <a:ext cx="2804762" cy="675832"/>
          </a:xfrm>
          <a:custGeom>
            <a:avLst/>
            <a:gdLst>
              <a:gd name="connsiteX0" fmla="*/ 0 w 2200275"/>
              <a:gd name="connsiteY0" fmla="*/ 552450 h 552450"/>
              <a:gd name="connsiteX1" fmla="*/ 2190750 w 2200275"/>
              <a:gd name="connsiteY1" fmla="*/ 285750 h 552450"/>
              <a:gd name="connsiteX2" fmla="*/ 2200275 w 2200275"/>
              <a:gd name="connsiteY2" fmla="*/ 0 h 552450"/>
              <a:gd name="connsiteX3" fmla="*/ 0 w 2200275"/>
              <a:gd name="connsiteY3" fmla="*/ 552450 h 552450"/>
            </a:gdLst>
            <a:ahLst/>
            <a:cxnLst>
              <a:cxn ang="0">
                <a:pos x="connsiteX0" y="connsiteY0"/>
              </a:cxn>
              <a:cxn ang="0">
                <a:pos x="connsiteX1" y="connsiteY1"/>
              </a:cxn>
              <a:cxn ang="0">
                <a:pos x="connsiteX2" y="connsiteY2"/>
              </a:cxn>
              <a:cxn ang="0">
                <a:pos x="connsiteX3" y="connsiteY3"/>
              </a:cxn>
            </a:cxnLst>
            <a:rect l="l" t="t" r="r" b="b"/>
            <a:pathLst>
              <a:path w="2200275" h="552450">
                <a:moveTo>
                  <a:pt x="0" y="552450"/>
                </a:moveTo>
                <a:lnTo>
                  <a:pt x="2190750" y="285750"/>
                </a:lnTo>
                <a:lnTo>
                  <a:pt x="2200275" y="0"/>
                </a:lnTo>
                <a:lnTo>
                  <a:pt x="0" y="552450"/>
                </a:lnTo>
                <a:close/>
              </a:path>
            </a:pathLst>
          </a:custGeom>
          <a:solidFill>
            <a:srgbClr val="119F5B"/>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B79295E2-4198-B13E-39F6-FC0A212591A4}"/>
              </a:ext>
            </a:extLst>
          </p:cNvPr>
          <p:cNvSpPr/>
          <p:nvPr/>
        </p:nvSpPr>
        <p:spPr>
          <a:xfrm>
            <a:off x="4555239" y="4478323"/>
            <a:ext cx="2829046" cy="1538099"/>
          </a:xfrm>
          <a:custGeom>
            <a:avLst/>
            <a:gdLst>
              <a:gd name="connsiteX0" fmla="*/ 0 w 2219325"/>
              <a:gd name="connsiteY0" fmla="*/ 1257300 h 1257300"/>
              <a:gd name="connsiteX1" fmla="*/ 2219325 w 2219325"/>
              <a:gd name="connsiteY1" fmla="*/ 971550 h 1257300"/>
              <a:gd name="connsiteX2" fmla="*/ 2219325 w 2219325"/>
              <a:gd name="connsiteY2" fmla="*/ 0 h 1257300"/>
              <a:gd name="connsiteX3" fmla="*/ 0 w 2219325"/>
              <a:gd name="connsiteY3" fmla="*/ 266700 h 1257300"/>
              <a:gd name="connsiteX4" fmla="*/ 0 w 2219325"/>
              <a:gd name="connsiteY4" fmla="*/ 1257300 h 1257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19325" h="1257300">
                <a:moveTo>
                  <a:pt x="0" y="1257300"/>
                </a:moveTo>
                <a:lnTo>
                  <a:pt x="2219325" y="971550"/>
                </a:lnTo>
                <a:lnTo>
                  <a:pt x="2219325" y="0"/>
                </a:lnTo>
                <a:lnTo>
                  <a:pt x="0" y="266700"/>
                </a:lnTo>
                <a:lnTo>
                  <a:pt x="0" y="1257300"/>
                </a:lnTo>
                <a:close/>
              </a:path>
            </a:pathLst>
          </a:cu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928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Muskingum Method</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2292380" y="2349961"/>
            <a:ext cx="7941319" cy="3827002"/>
          </a:xfrm>
        </p:spPr>
        <p:txBody>
          <a:bodyPr/>
          <a:lstStyle/>
          <a:p>
            <a:pPr marL="0" indent="0">
              <a:buNone/>
            </a:pPr>
            <a:r>
              <a:rPr lang="en-US" dirty="0">
                <a:solidFill>
                  <a:schemeClr val="tx2"/>
                </a:solidFill>
              </a:rPr>
              <a:t>Rising Limb                           Falling Limb</a:t>
            </a: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22</a:t>
            </a:fld>
            <a:endParaRPr lang="en-US"/>
          </a:p>
        </p:txBody>
      </p:sp>
      <p:pic>
        <p:nvPicPr>
          <p:cNvPr id="6" name="Picture 5">
            <a:extLst>
              <a:ext uri="{FF2B5EF4-FFF2-40B4-BE49-F238E27FC236}">
                <a16:creationId xmlns:a16="http://schemas.microsoft.com/office/drawing/2014/main" id="{6B800B40-55BC-A647-7499-CFBDE55FE51C}"/>
              </a:ext>
            </a:extLst>
          </p:cNvPr>
          <p:cNvPicPr>
            <a:picLocks noChangeAspect="1"/>
          </p:cNvPicPr>
          <p:nvPr/>
        </p:nvPicPr>
        <p:blipFill rotWithShape="1">
          <a:blip r:embed="rId3"/>
          <a:srcRect l="9974" t="9425" r="14496" b="15159"/>
          <a:stretch/>
        </p:blipFill>
        <p:spPr>
          <a:xfrm>
            <a:off x="1793267" y="2837562"/>
            <a:ext cx="8106352" cy="3276600"/>
          </a:xfrm>
          <a:prstGeom prst="rect">
            <a:avLst/>
          </a:prstGeom>
        </p:spPr>
      </p:pic>
      <p:sp>
        <p:nvSpPr>
          <p:cNvPr id="7" name="Freeform: Shape 6">
            <a:extLst>
              <a:ext uri="{FF2B5EF4-FFF2-40B4-BE49-F238E27FC236}">
                <a16:creationId xmlns:a16="http://schemas.microsoft.com/office/drawing/2014/main" id="{F0B3708E-A6C0-5395-4360-3371395F74B2}"/>
              </a:ext>
            </a:extLst>
          </p:cNvPr>
          <p:cNvSpPr/>
          <p:nvPr/>
        </p:nvSpPr>
        <p:spPr>
          <a:xfrm>
            <a:off x="2609240" y="4072637"/>
            <a:ext cx="2105025" cy="438150"/>
          </a:xfrm>
          <a:custGeom>
            <a:avLst/>
            <a:gdLst>
              <a:gd name="connsiteX0" fmla="*/ 0 w 2200275"/>
              <a:gd name="connsiteY0" fmla="*/ 552450 h 552450"/>
              <a:gd name="connsiteX1" fmla="*/ 2190750 w 2200275"/>
              <a:gd name="connsiteY1" fmla="*/ 285750 h 552450"/>
              <a:gd name="connsiteX2" fmla="*/ 2200275 w 2200275"/>
              <a:gd name="connsiteY2" fmla="*/ 0 h 552450"/>
              <a:gd name="connsiteX3" fmla="*/ 0 w 2200275"/>
              <a:gd name="connsiteY3" fmla="*/ 552450 h 552450"/>
              <a:gd name="connsiteX0" fmla="*/ 1330325 w 3521075"/>
              <a:gd name="connsiteY0" fmla="*/ 527050 h 527050"/>
              <a:gd name="connsiteX1" fmla="*/ 3521075 w 3521075"/>
              <a:gd name="connsiteY1" fmla="*/ 260350 h 527050"/>
              <a:gd name="connsiteX2" fmla="*/ 0 w 3521075"/>
              <a:gd name="connsiteY2" fmla="*/ 0 h 527050"/>
              <a:gd name="connsiteX3" fmla="*/ 1330325 w 3521075"/>
              <a:gd name="connsiteY3" fmla="*/ 527050 h 527050"/>
              <a:gd name="connsiteX0" fmla="*/ 34925 w 3521075"/>
              <a:gd name="connsiteY0" fmla="*/ 298450 h 298450"/>
              <a:gd name="connsiteX1" fmla="*/ 3521075 w 3521075"/>
              <a:gd name="connsiteY1" fmla="*/ 260350 h 298450"/>
              <a:gd name="connsiteX2" fmla="*/ 0 w 3521075"/>
              <a:gd name="connsiteY2" fmla="*/ 0 h 298450"/>
              <a:gd name="connsiteX3" fmla="*/ 34925 w 3521075"/>
              <a:gd name="connsiteY3" fmla="*/ 298450 h 298450"/>
              <a:gd name="connsiteX0" fmla="*/ 34925 w 2098675"/>
              <a:gd name="connsiteY0" fmla="*/ 298450 h 438150"/>
              <a:gd name="connsiteX1" fmla="*/ 2098675 w 2098675"/>
              <a:gd name="connsiteY1" fmla="*/ 438150 h 438150"/>
              <a:gd name="connsiteX2" fmla="*/ 0 w 2098675"/>
              <a:gd name="connsiteY2" fmla="*/ 0 h 438150"/>
              <a:gd name="connsiteX3" fmla="*/ 34925 w 2098675"/>
              <a:gd name="connsiteY3" fmla="*/ 298450 h 438150"/>
              <a:gd name="connsiteX0" fmla="*/ 0 w 2105025"/>
              <a:gd name="connsiteY0" fmla="*/ 298450 h 438150"/>
              <a:gd name="connsiteX1" fmla="*/ 2105025 w 2105025"/>
              <a:gd name="connsiteY1" fmla="*/ 438150 h 438150"/>
              <a:gd name="connsiteX2" fmla="*/ 6350 w 2105025"/>
              <a:gd name="connsiteY2" fmla="*/ 0 h 438150"/>
              <a:gd name="connsiteX3" fmla="*/ 0 w 2105025"/>
              <a:gd name="connsiteY3" fmla="*/ 298450 h 438150"/>
            </a:gdLst>
            <a:ahLst/>
            <a:cxnLst>
              <a:cxn ang="0">
                <a:pos x="connsiteX0" y="connsiteY0"/>
              </a:cxn>
              <a:cxn ang="0">
                <a:pos x="connsiteX1" y="connsiteY1"/>
              </a:cxn>
              <a:cxn ang="0">
                <a:pos x="connsiteX2" y="connsiteY2"/>
              </a:cxn>
              <a:cxn ang="0">
                <a:pos x="connsiteX3" y="connsiteY3"/>
              </a:cxn>
            </a:cxnLst>
            <a:rect l="l" t="t" r="r" b="b"/>
            <a:pathLst>
              <a:path w="2105025" h="438150">
                <a:moveTo>
                  <a:pt x="0" y="298450"/>
                </a:moveTo>
                <a:lnTo>
                  <a:pt x="2105025" y="438150"/>
                </a:lnTo>
                <a:lnTo>
                  <a:pt x="6350" y="0"/>
                </a:lnTo>
                <a:lnTo>
                  <a:pt x="0" y="298450"/>
                </a:lnTo>
                <a:close/>
              </a:path>
            </a:pathLst>
          </a:cu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1236C6B9-0EBE-49FD-0AE1-EA3F10B510A5}"/>
              </a:ext>
            </a:extLst>
          </p:cNvPr>
          <p:cNvSpPr/>
          <p:nvPr/>
        </p:nvSpPr>
        <p:spPr>
          <a:xfrm>
            <a:off x="2618615" y="4384007"/>
            <a:ext cx="2105025" cy="1212850"/>
          </a:xfrm>
          <a:custGeom>
            <a:avLst/>
            <a:gdLst>
              <a:gd name="connsiteX0" fmla="*/ 0 w 2219325"/>
              <a:gd name="connsiteY0" fmla="*/ 1257300 h 1257300"/>
              <a:gd name="connsiteX1" fmla="*/ 2219325 w 2219325"/>
              <a:gd name="connsiteY1" fmla="*/ 971550 h 1257300"/>
              <a:gd name="connsiteX2" fmla="*/ 2219325 w 2219325"/>
              <a:gd name="connsiteY2" fmla="*/ 0 h 1257300"/>
              <a:gd name="connsiteX3" fmla="*/ 0 w 2219325"/>
              <a:gd name="connsiteY3" fmla="*/ 266700 h 1257300"/>
              <a:gd name="connsiteX4" fmla="*/ 0 w 2219325"/>
              <a:gd name="connsiteY4" fmla="*/ 1257300 h 1257300"/>
              <a:gd name="connsiteX0" fmla="*/ 0 w 2219325"/>
              <a:gd name="connsiteY0" fmla="*/ 1257300 h 1257300"/>
              <a:gd name="connsiteX1" fmla="*/ 2219325 w 2219325"/>
              <a:gd name="connsiteY1" fmla="*/ 971550 h 1257300"/>
              <a:gd name="connsiteX2" fmla="*/ 2219325 w 2219325"/>
              <a:gd name="connsiteY2" fmla="*/ 0 h 1257300"/>
              <a:gd name="connsiteX3" fmla="*/ 0 w 2219325"/>
              <a:gd name="connsiteY3" fmla="*/ 152400 h 1257300"/>
              <a:gd name="connsiteX4" fmla="*/ 0 w 2219325"/>
              <a:gd name="connsiteY4" fmla="*/ 1257300 h 1257300"/>
              <a:gd name="connsiteX0" fmla="*/ 0 w 2219325"/>
              <a:gd name="connsiteY0" fmla="*/ 1104900 h 1104900"/>
              <a:gd name="connsiteX1" fmla="*/ 2219325 w 2219325"/>
              <a:gd name="connsiteY1" fmla="*/ 819150 h 1104900"/>
              <a:gd name="connsiteX2" fmla="*/ 2092325 w 2219325"/>
              <a:gd name="connsiteY2" fmla="*/ 127000 h 1104900"/>
              <a:gd name="connsiteX3" fmla="*/ 0 w 2219325"/>
              <a:gd name="connsiteY3" fmla="*/ 0 h 1104900"/>
              <a:gd name="connsiteX4" fmla="*/ 0 w 2219325"/>
              <a:gd name="connsiteY4" fmla="*/ 1104900 h 1104900"/>
              <a:gd name="connsiteX0" fmla="*/ 0 w 2105025"/>
              <a:gd name="connsiteY0" fmla="*/ 1104900 h 1212850"/>
              <a:gd name="connsiteX1" fmla="*/ 2105025 w 2105025"/>
              <a:gd name="connsiteY1" fmla="*/ 1212850 h 1212850"/>
              <a:gd name="connsiteX2" fmla="*/ 2092325 w 2105025"/>
              <a:gd name="connsiteY2" fmla="*/ 127000 h 1212850"/>
              <a:gd name="connsiteX3" fmla="*/ 0 w 2105025"/>
              <a:gd name="connsiteY3" fmla="*/ 0 h 1212850"/>
              <a:gd name="connsiteX4" fmla="*/ 0 w 2105025"/>
              <a:gd name="connsiteY4" fmla="*/ 1104900 h 1212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5025" h="1212850">
                <a:moveTo>
                  <a:pt x="0" y="1104900"/>
                </a:moveTo>
                <a:lnTo>
                  <a:pt x="2105025" y="1212850"/>
                </a:lnTo>
                <a:lnTo>
                  <a:pt x="2092325" y="127000"/>
                </a:lnTo>
                <a:lnTo>
                  <a:pt x="0" y="0"/>
                </a:lnTo>
                <a:lnTo>
                  <a:pt x="0" y="1104900"/>
                </a:lnTo>
                <a:close/>
              </a:path>
            </a:pathLst>
          </a:cu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8">
            <a:extLst>
              <a:ext uri="{FF2B5EF4-FFF2-40B4-BE49-F238E27FC236}">
                <a16:creationId xmlns:a16="http://schemas.microsoft.com/office/drawing/2014/main" id="{8BE55A94-7C4E-FE74-2320-719AD16C7141}"/>
              </a:ext>
            </a:extLst>
          </p:cNvPr>
          <p:cNvSpPr/>
          <p:nvPr/>
        </p:nvSpPr>
        <p:spPr>
          <a:xfrm>
            <a:off x="6698330" y="4385297"/>
            <a:ext cx="2105025" cy="1212850"/>
          </a:xfrm>
          <a:custGeom>
            <a:avLst/>
            <a:gdLst>
              <a:gd name="connsiteX0" fmla="*/ 0 w 2219325"/>
              <a:gd name="connsiteY0" fmla="*/ 1257300 h 1257300"/>
              <a:gd name="connsiteX1" fmla="*/ 2219325 w 2219325"/>
              <a:gd name="connsiteY1" fmla="*/ 971550 h 1257300"/>
              <a:gd name="connsiteX2" fmla="*/ 2219325 w 2219325"/>
              <a:gd name="connsiteY2" fmla="*/ 0 h 1257300"/>
              <a:gd name="connsiteX3" fmla="*/ 0 w 2219325"/>
              <a:gd name="connsiteY3" fmla="*/ 266700 h 1257300"/>
              <a:gd name="connsiteX4" fmla="*/ 0 w 2219325"/>
              <a:gd name="connsiteY4" fmla="*/ 1257300 h 1257300"/>
              <a:gd name="connsiteX0" fmla="*/ 0 w 2219325"/>
              <a:gd name="connsiteY0" fmla="*/ 1257300 h 1257300"/>
              <a:gd name="connsiteX1" fmla="*/ 2219325 w 2219325"/>
              <a:gd name="connsiteY1" fmla="*/ 971550 h 1257300"/>
              <a:gd name="connsiteX2" fmla="*/ 2219325 w 2219325"/>
              <a:gd name="connsiteY2" fmla="*/ 0 h 1257300"/>
              <a:gd name="connsiteX3" fmla="*/ 0 w 2219325"/>
              <a:gd name="connsiteY3" fmla="*/ 152400 h 1257300"/>
              <a:gd name="connsiteX4" fmla="*/ 0 w 2219325"/>
              <a:gd name="connsiteY4" fmla="*/ 1257300 h 1257300"/>
              <a:gd name="connsiteX0" fmla="*/ 0 w 2219325"/>
              <a:gd name="connsiteY0" fmla="*/ 1104900 h 1104900"/>
              <a:gd name="connsiteX1" fmla="*/ 2219325 w 2219325"/>
              <a:gd name="connsiteY1" fmla="*/ 819150 h 1104900"/>
              <a:gd name="connsiteX2" fmla="*/ 2092325 w 2219325"/>
              <a:gd name="connsiteY2" fmla="*/ 127000 h 1104900"/>
              <a:gd name="connsiteX3" fmla="*/ 0 w 2219325"/>
              <a:gd name="connsiteY3" fmla="*/ 0 h 1104900"/>
              <a:gd name="connsiteX4" fmla="*/ 0 w 2219325"/>
              <a:gd name="connsiteY4" fmla="*/ 1104900 h 1104900"/>
              <a:gd name="connsiteX0" fmla="*/ 0 w 2105025"/>
              <a:gd name="connsiteY0" fmla="*/ 1104900 h 1212850"/>
              <a:gd name="connsiteX1" fmla="*/ 2105025 w 2105025"/>
              <a:gd name="connsiteY1" fmla="*/ 1212850 h 1212850"/>
              <a:gd name="connsiteX2" fmla="*/ 2092325 w 2105025"/>
              <a:gd name="connsiteY2" fmla="*/ 127000 h 1212850"/>
              <a:gd name="connsiteX3" fmla="*/ 0 w 2105025"/>
              <a:gd name="connsiteY3" fmla="*/ 0 h 1212850"/>
              <a:gd name="connsiteX4" fmla="*/ 0 w 2105025"/>
              <a:gd name="connsiteY4" fmla="*/ 1104900 h 1212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5025" h="1212850">
                <a:moveTo>
                  <a:pt x="0" y="1104900"/>
                </a:moveTo>
                <a:lnTo>
                  <a:pt x="2105025" y="1212850"/>
                </a:lnTo>
                <a:lnTo>
                  <a:pt x="2092325" y="127000"/>
                </a:lnTo>
                <a:lnTo>
                  <a:pt x="0" y="0"/>
                </a:lnTo>
                <a:lnTo>
                  <a:pt x="0" y="1104900"/>
                </a:lnTo>
                <a:close/>
              </a:path>
            </a:pathLst>
          </a:cu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683D4F7E-672A-DBB4-0375-7FC5F5E95608}"/>
              </a:ext>
            </a:extLst>
          </p:cNvPr>
          <p:cNvSpPr/>
          <p:nvPr/>
        </p:nvSpPr>
        <p:spPr>
          <a:xfrm>
            <a:off x="6690242" y="4385159"/>
            <a:ext cx="2047875" cy="561975"/>
          </a:xfrm>
          <a:custGeom>
            <a:avLst/>
            <a:gdLst>
              <a:gd name="connsiteX0" fmla="*/ 0 w 2200275"/>
              <a:gd name="connsiteY0" fmla="*/ 552450 h 552450"/>
              <a:gd name="connsiteX1" fmla="*/ 2190750 w 2200275"/>
              <a:gd name="connsiteY1" fmla="*/ 285750 h 552450"/>
              <a:gd name="connsiteX2" fmla="*/ 2200275 w 2200275"/>
              <a:gd name="connsiteY2" fmla="*/ 0 h 552450"/>
              <a:gd name="connsiteX3" fmla="*/ 0 w 2200275"/>
              <a:gd name="connsiteY3" fmla="*/ 552450 h 552450"/>
              <a:gd name="connsiteX0" fmla="*/ 1330325 w 3521075"/>
              <a:gd name="connsiteY0" fmla="*/ 527050 h 527050"/>
              <a:gd name="connsiteX1" fmla="*/ 3521075 w 3521075"/>
              <a:gd name="connsiteY1" fmla="*/ 260350 h 527050"/>
              <a:gd name="connsiteX2" fmla="*/ 0 w 3521075"/>
              <a:gd name="connsiteY2" fmla="*/ 0 h 527050"/>
              <a:gd name="connsiteX3" fmla="*/ 1330325 w 3521075"/>
              <a:gd name="connsiteY3" fmla="*/ 527050 h 527050"/>
              <a:gd name="connsiteX0" fmla="*/ 34925 w 3521075"/>
              <a:gd name="connsiteY0" fmla="*/ 298450 h 298450"/>
              <a:gd name="connsiteX1" fmla="*/ 3521075 w 3521075"/>
              <a:gd name="connsiteY1" fmla="*/ 260350 h 298450"/>
              <a:gd name="connsiteX2" fmla="*/ 0 w 3521075"/>
              <a:gd name="connsiteY2" fmla="*/ 0 h 298450"/>
              <a:gd name="connsiteX3" fmla="*/ 34925 w 3521075"/>
              <a:gd name="connsiteY3" fmla="*/ 298450 h 298450"/>
              <a:gd name="connsiteX0" fmla="*/ 34925 w 2098675"/>
              <a:gd name="connsiteY0" fmla="*/ 298450 h 438150"/>
              <a:gd name="connsiteX1" fmla="*/ 2098675 w 2098675"/>
              <a:gd name="connsiteY1" fmla="*/ 438150 h 438150"/>
              <a:gd name="connsiteX2" fmla="*/ 0 w 2098675"/>
              <a:gd name="connsiteY2" fmla="*/ 0 h 438150"/>
              <a:gd name="connsiteX3" fmla="*/ 34925 w 2098675"/>
              <a:gd name="connsiteY3" fmla="*/ 298450 h 438150"/>
              <a:gd name="connsiteX0" fmla="*/ 0 w 2114550"/>
              <a:gd name="connsiteY0" fmla="*/ 552450 h 552450"/>
              <a:gd name="connsiteX1" fmla="*/ 2114550 w 2114550"/>
              <a:gd name="connsiteY1" fmla="*/ 438150 h 552450"/>
              <a:gd name="connsiteX2" fmla="*/ 15875 w 2114550"/>
              <a:gd name="connsiteY2" fmla="*/ 0 h 552450"/>
              <a:gd name="connsiteX3" fmla="*/ 0 w 2114550"/>
              <a:gd name="connsiteY3" fmla="*/ 552450 h 552450"/>
              <a:gd name="connsiteX0" fmla="*/ 0 w 2063750"/>
              <a:gd name="connsiteY0" fmla="*/ 552450 h 552450"/>
              <a:gd name="connsiteX1" fmla="*/ 2063750 w 2063750"/>
              <a:gd name="connsiteY1" fmla="*/ 95250 h 552450"/>
              <a:gd name="connsiteX2" fmla="*/ 15875 w 2063750"/>
              <a:gd name="connsiteY2" fmla="*/ 0 h 552450"/>
              <a:gd name="connsiteX3" fmla="*/ 0 w 2063750"/>
              <a:gd name="connsiteY3" fmla="*/ 552450 h 552450"/>
              <a:gd name="connsiteX0" fmla="*/ 0 w 2063750"/>
              <a:gd name="connsiteY0" fmla="*/ 585787 h 585787"/>
              <a:gd name="connsiteX1" fmla="*/ 2063750 w 2063750"/>
              <a:gd name="connsiteY1" fmla="*/ 128587 h 585787"/>
              <a:gd name="connsiteX2" fmla="*/ 15875 w 2063750"/>
              <a:gd name="connsiteY2" fmla="*/ 0 h 585787"/>
              <a:gd name="connsiteX3" fmla="*/ 0 w 2063750"/>
              <a:gd name="connsiteY3" fmla="*/ 585787 h 585787"/>
              <a:gd name="connsiteX0" fmla="*/ 12700 w 2047875"/>
              <a:gd name="connsiteY0" fmla="*/ 561975 h 561975"/>
              <a:gd name="connsiteX1" fmla="*/ 2047875 w 2047875"/>
              <a:gd name="connsiteY1" fmla="*/ 128587 h 561975"/>
              <a:gd name="connsiteX2" fmla="*/ 0 w 2047875"/>
              <a:gd name="connsiteY2" fmla="*/ 0 h 561975"/>
              <a:gd name="connsiteX3" fmla="*/ 12700 w 2047875"/>
              <a:gd name="connsiteY3" fmla="*/ 561975 h 561975"/>
            </a:gdLst>
            <a:ahLst/>
            <a:cxnLst>
              <a:cxn ang="0">
                <a:pos x="connsiteX0" y="connsiteY0"/>
              </a:cxn>
              <a:cxn ang="0">
                <a:pos x="connsiteX1" y="connsiteY1"/>
              </a:cxn>
              <a:cxn ang="0">
                <a:pos x="connsiteX2" y="connsiteY2"/>
              </a:cxn>
              <a:cxn ang="0">
                <a:pos x="connsiteX3" y="connsiteY3"/>
              </a:cxn>
            </a:cxnLst>
            <a:rect l="l" t="t" r="r" b="b"/>
            <a:pathLst>
              <a:path w="2047875" h="561975">
                <a:moveTo>
                  <a:pt x="12700" y="561975"/>
                </a:moveTo>
                <a:lnTo>
                  <a:pt x="2047875" y="128587"/>
                </a:lnTo>
                <a:lnTo>
                  <a:pt x="0" y="0"/>
                </a:lnTo>
                <a:lnTo>
                  <a:pt x="12700" y="561975"/>
                </a:lnTo>
                <a:close/>
              </a:path>
            </a:pathLst>
          </a:cu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42272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Equations of Motion</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lstStyle/>
          <a:p>
            <a:r>
              <a:rPr lang="en-US" dirty="0">
                <a:solidFill>
                  <a:schemeClr val="tx2"/>
                </a:solidFill>
              </a:rPr>
              <a:t>Continuity:</a:t>
            </a:r>
          </a:p>
          <a:p>
            <a:endParaRPr lang="en-US" dirty="0">
              <a:solidFill>
                <a:schemeClr val="tx2"/>
              </a:solidFill>
            </a:endParaRPr>
          </a:p>
          <a:p>
            <a:endParaRPr lang="en-US" dirty="0">
              <a:solidFill>
                <a:schemeClr val="tx2"/>
              </a:solidFill>
            </a:endParaRPr>
          </a:p>
          <a:p>
            <a:endParaRPr lang="en-US" dirty="0">
              <a:solidFill>
                <a:schemeClr val="tx2"/>
              </a:solidFill>
            </a:endParaRPr>
          </a:p>
          <a:p>
            <a:r>
              <a:rPr lang="en-US" dirty="0">
                <a:solidFill>
                  <a:schemeClr val="tx2"/>
                </a:solidFill>
              </a:rPr>
              <a:t>Momentum:</a:t>
            </a: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23</a:t>
            </a:fld>
            <a:endParaRPr lang="en-US"/>
          </a:p>
        </p:txBody>
      </p:sp>
      <p:sp>
        <p:nvSpPr>
          <p:cNvPr id="5" name="Rectangle 4">
            <a:extLst>
              <a:ext uri="{FF2B5EF4-FFF2-40B4-BE49-F238E27FC236}">
                <a16:creationId xmlns:a16="http://schemas.microsoft.com/office/drawing/2014/main" id="{E0E00D79-5373-4C35-1521-F6112170F76F}"/>
              </a:ext>
            </a:extLst>
          </p:cNvPr>
          <p:cNvSpPr/>
          <p:nvPr/>
        </p:nvSpPr>
        <p:spPr>
          <a:xfrm>
            <a:off x="3060705" y="1646238"/>
            <a:ext cx="3198031" cy="928613"/>
          </a:xfrm>
          <a:prstGeom prst="rect">
            <a:avLst/>
          </a:prstGeom>
          <a:solidFill>
            <a:schemeClr val="tx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Object 5">
            <a:extLst>
              <a:ext uri="{FF2B5EF4-FFF2-40B4-BE49-F238E27FC236}">
                <a16:creationId xmlns:a16="http://schemas.microsoft.com/office/drawing/2014/main" id="{A31445A3-5F69-B351-9AD2-B8BE7F64B7BC}"/>
              </a:ext>
            </a:extLst>
          </p:cNvPr>
          <p:cNvGraphicFramePr>
            <a:graphicFrameLocks noChangeAspect="1"/>
          </p:cNvGraphicFramePr>
          <p:nvPr>
            <p:extLst>
              <p:ext uri="{D42A27DB-BD31-4B8C-83A1-F6EECF244321}">
                <p14:modId xmlns:p14="http://schemas.microsoft.com/office/powerpoint/2010/main" val="816151080"/>
              </p:ext>
            </p:extLst>
          </p:nvPr>
        </p:nvGraphicFramePr>
        <p:xfrm>
          <a:off x="3122226" y="1727164"/>
          <a:ext cx="3074988" cy="766762"/>
        </p:xfrm>
        <a:graphic>
          <a:graphicData uri="http://schemas.openxmlformats.org/presentationml/2006/ole">
            <mc:AlternateContent xmlns:mc="http://schemas.openxmlformats.org/markup-compatibility/2006">
              <mc:Choice xmlns:v="urn:schemas-microsoft-com:vml" Requires="v">
                <p:oleObj name="MathType Equation" r:id="rId3" imgW="1574640" imgH="393480" progId="Equation">
                  <p:embed/>
                </p:oleObj>
              </mc:Choice>
              <mc:Fallback>
                <p:oleObj name="MathType Equation" r:id="rId3" imgW="1574640" imgH="393480" progId="Equation">
                  <p:embed/>
                  <p:pic>
                    <p:nvPicPr>
                      <p:cNvPr id="6" name="Object 5">
                        <a:extLst>
                          <a:ext uri="{FF2B5EF4-FFF2-40B4-BE49-F238E27FC236}">
                            <a16:creationId xmlns:a16="http://schemas.microsoft.com/office/drawing/2014/main" id="{0FE56AC9-8BC8-18D7-8C20-0517DDABE9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2226" y="1727164"/>
                        <a:ext cx="3074988" cy="766762"/>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7" name="Rectangle 6">
            <a:extLst>
              <a:ext uri="{FF2B5EF4-FFF2-40B4-BE49-F238E27FC236}">
                <a16:creationId xmlns:a16="http://schemas.microsoft.com/office/drawing/2014/main" id="{7D9DACD8-AEA0-2B57-7179-41D82BE8058D}"/>
              </a:ext>
            </a:extLst>
          </p:cNvPr>
          <p:cNvSpPr/>
          <p:nvPr/>
        </p:nvSpPr>
        <p:spPr>
          <a:xfrm>
            <a:off x="3207507" y="3699616"/>
            <a:ext cx="3769729" cy="928613"/>
          </a:xfrm>
          <a:prstGeom prst="rect">
            <a:avLst/>
          </a:prstGeom>
          <a:solidFill>
            <a:schemeClr val="tx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Object 7">
            <a:extLst>
              <a:ext uri="{FF2B5EF4-FFF2-40B4-BE49-F238E27FC236}">
                <a16:creationId xmlns:a16="http://schemas.microsoft.com/office/drawing/2014/main" id="{AE0EFFCF-A8BB-8E76-A991-7381DE19B4E4}"/>
              </a:ext>
            </a:extLst>
          </p:cNvPr>
          <p:cNvGraphicFramePr>
            <a:graphicFrameLocks noChangeAspect="1"/>
          </p:cNvGraphicFramePr>
          <p:nvPr>
            <p:extLst>
              <p:ext uri="{D42A27DB-BD31-4B8C-83A1-F6EECF244321}">
                <p14:modId xmlns:p14="http://schemas.microsoft.com/office/powerpoint/2010/main" val="3124982338"/>
              </p:ext>
            </p:extLst>
          </p:nvPr>
        </p:nvGraphicFramePr>
        <p:xfrm>
          <a:off x="3345324" y="3771015"/>
          <a:ext cx="3459307" cy="785813"/>
        </p:xfrm>
        <a:graphic>
          <a:graphicData uri="http://schemas.openxmlformats.org/presentationml/2006/ole">
            <mc:AlternateContent xmlns:mc="http://schemas.openxmlformats.org/markup-compatibility/2006">
              <mc:Choice xmlns:v="urn:schemas-microsoft-com:vml" Requires="v">
                <p:oleObj name="Equation" r:id="rId5" imgW="1790640" imgH="419040" progId="Equation.3">
                  <p:embed/>
                </p:oleObj>
              </mc:Choice>
              <mc:Fallback>
                <p:oleObj name="Equation" r:id="rId5" imgW="1790640" imgH="419040" progId="Equation.3">
                  <p:embed/>
                  <p:pic>
                    <p:nvPicPr>
                      <p:cNvPr id="8" name="Object 7">
                        <a:extLst>
                          <a:ext uri="{FF2B5EF4-FFF2-40B4-BE49-F238E27FC236}">
                            <a16:creationId xmlns:a16="http://schemas.microsoft.com/office/drawing/2014/main" id="{E1C564BC-3142-FBEB-29A5-382FD4389AE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45324" y="3771015"/>
                        <a:ext cx="3459307" cy="78581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cxnSp>
        <p:nvCxnSpPr>
          <p:cNvPr id="9" name="Straight Connector 8">
            <a:extLst>
              <a:ext uri="{FF2B5EF4-FFF2-40B4-BE49-F238E27FC236}">
                <a16:creationId xmlns:a16="http://schemas.microsoft.com/office/drawing/2014/main" id="{54767586-775C-2D77-469E-208DE0BEEB4D}"/>
              </a:ext>
            </a:extLst>
          </p:cNvPr>
          <p:cNvCxnSpPr/>
          <p:nvPr/>
        </p:nvCxnSpPr>
        <p:spPr>
          <a:xfrm>
            <a:off x="3122226" y="1692596"/>
            <a:ext cx="2978512" cy="801330"/>
          </a:xfrm>
          <a:prstGeom prst="line">
            <a:avLst/>
          </a:prstGeom>
          <a:ln w="28575">
            <a:solidFill>
              <a:schemeClr val="accent6"/>
            </a:solidFill>
          </a:ln>
        </p:spPr>
        <p:style>
          <a:lnRef idx="1">
            <a:schemeClr val="accent6"/>
          </a:lnRef>
          <a:fillRef idx="0">
            <a:schemeClr val="accent6"/>
          </a:fillRef>
          <a:effectRef idx="0">
            <a:schemeClr val="accent6"/>
          </a:effectRef>
          <a:fontRef idx="minor">
            <a:schemeClr val="tx1"/>
          </a:fontRef>
        </p:style>
      </p:cxnSp>
      <p:cxnSp>
        <p:nvCxnSpPr>
          <p:cNvPr id="10" name="Straight Connector 9">
            <a:extLst>
              <a:ext uri="{FF2B5EF4-FFF2-40B4-BE49-F238E27FC236}">
                <a16:creationId xmlns:a16="http://schemas.microsoft.com/office/drawing/2014/main" id="{0E96CB7D-7E2C-3281-ACE0-90BD21FB9195}"/>
              </a:ext>
            </a:extLst>
          </p:cNvPr>
          <p:cNvCxnSpPr>
            <a:cxnSpLocks/>
          </p:cNvCxnSpPr>
          <p:nvPr/>
        </p:nvCxnSpPr>
        <p:spPr>
          <a:xfrm>
            <a:off x="3338287" y="3813552"/>
            <a:ext cx="3466344" cy="709044"/>
          </a:xfrm>
          <a:prstGeom prst="line">
            <a:avLst/>
          </a:prstGeom>
          <a:ln w="28575">
            <a:solidFill>
              <a:schemeClr val="accent6"/>
            </a:solidFill>
          </a:ln>
        </p:spPr>
        <p:style>
          <a:lnRef idx="1">
            <a:schemeClr val="accent6"/>
          </a:lnRef>
          <a:fillRef idx="0">
            <a:schemeClr val="accent6"/>
          </a:fillRef>
          <a:effectRef idx="0">
            <a:schemeClr val="accent6"/>
          </a:effectRef>
          <a:fontRef idx="minor">
            <a:schemeClr val="tx1"/>
          </a:fontRef>
        </p:style>
      </p:cxn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F26267AC-C47F-E823-E5E1-7ED48E599C9F}"/>
                  </a:ext>
                </a:extLst>
              </p:cNvPr>
              <p:cNvSpPr txBox="1"/>
              <p:nvPr/>
            </p:nvSpPr>
            <p:spPr>
              <a:xfrm>
                <a:off x="6469069" y="1625184"/>
                <a:ext cx="3112750" cy="936154"/>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sz="2800" b="0" i="1" smtClean="0">
                          <a:solidFill>
                            <a:schemeClr val="accent6"/>
                          </a:solidFill>
                          <a:latin typeface="Cambria Math" panose="02040503050406030204" pitchFamily="18" charset="0"/>
                          <a:ea typeface="Cambria Math" panose="02040503050406030204" pitchFamily="18" charset="0"/>
                        </a:rPr>
                        <m:t>𝐼</m:t>
                      </m:r>
                      <m:r>
                        <a:rPr lang="en-US" sz="2800" b="0" i="1" smtClean="0">
                          <a:solidFill>
                            <a:schemeClr val="accent6"/>
                          </a:solidFill>
                          <a:latin typeface="Cambria Math" panose="02040503050406030204" pitchFamily="18" charset="0"/>
                          <a:ea typeface="Cambria Math" panose="02040503050406030204" pitchFamily="18" charset="0"/>
                        </a:rPr>
                        <m:t>−</m:t>
                      </m:r>
                      <m:r>
                        <a:rPr lang="en-US" sz="2800" b="0" i="1" smtClean="0">
                          <a:solidFill>
                            <a:schemeClr val="accent6"/>
                          </a:solidFill>
                          <a:latin typeface="Cambria Math" panose="02040503050406030204" pitchFamily="18" charset="0"/>
                          <a:ea typeface="Cambria Math" panose="02040503050406030204" pitchFamily="18" charset="0"/>
                        </a:rPr>
                        <m:t>𝑂</m:t>
                      </m:r>
                      <m:r>
                        <a:rPr lang="en-US" sz="2800" b="0" i="1" smtClean="0">
                          <a:solidFill>
                            <a:schemeClr val="accent6"/>
                          </a:solidFill>
                          <a:latin typeface="Cambria Math" panose="02040503050406030204" pitchFamily="18" charset="0"/>
                          <a:ea typeface="Cambria Math" panose="02040503050406030204" pitchFamily="18" charset="0"/>
                        </a:rPr>
                        <m:t>=</m:t>
                      </m:r>
                      <m:f>
                        <m:fPr>
                          <m:ctrlPr>
                            <a:rPr lang="en-US" sz="2800" b="0" i="1" smtClean="0">
                              <a:solidFill>
                                <a:schemeClr val="accent6"/>
                              </a:solidFill>
                              <a:latin typeface="Cambria Math" panose="02040503050406030204" pitchFamily="18" charset="0"/>
                              <a:ea typeface="Cambria Math" panose="02040503050406030204" pitchFamily="18" charset="0"/>
                            </a:rPr>
                          </m:ctrlPr>
                        </m:fPr>
                        <m:num>
                          <m:r>
                            <a:rPr lang="en-US" sz="2800" b="0" i="1" smtClean="0">
                              <a:solidFill>
                                <a:schemeClr val="accent6"/>
                              </a:solidFill>
                              <a:latin typeface="Cambria Math" panose="02040503050406030204" pitchFamily="18" charset="0"/>
                              <a:ea typeface="Cambria Math" panose="02040503050406030204" pitchFamily="18" charset="0"/>
                            </a:rPr>
                            <m:t>𝑑𝑆</m:t>
                          </m:r>
                        </m:num>
                        <m:den>
                          <m:r>
                            <a:rPr lang="en-US" sz="2800" b="0" i="1" smtClean="0">
                              <a:solidFill>
                                <a:schemeClr val="accent6"/>
                              </a:solidFill>
                              <a:latin typeface="Cambria Math" panose="02040503050406030204" pitchFamily="18" charset="0"/>
                              <a:ea typeface="Cambria Math" panose="02040503050406030204" pitchFamily="18" charset="0"/>
                            </a:rPr>
                            <m:t>𝑑𝑡</m:t>
                          </m:r>
                        </m:den>
                      </m:f>
                    </m:oMath>
                  </m:oMathPara>
                </a14:m>
                <a:endParaRPr lang="en-US" sz="2800" i="1" dirty="0">
                  <a:solidFill>
                    <a:schemeClr val="accent6"/>
                  </a:solidFill>
                  <a:latin typeface="Cambria Math" panose="02040503050406030204" pitchFamily="18" charset="0"/>
                  <a:ea typeface="Cambria Math" panose="02040503050406030204" pitchFamily="18" charset="0"/>
                </a:endParaRPr>
              </a:p>
            </p:txBody>
          </p:sp>
        </mc:Choice>
        <mc:Fallback>
          <p:sp>
            <p:nvSpPr>
              <p:cNvPr id="11" name="TextBox 10">
                <a:extLst>
                  <a:ext uri="{FF2B5EF4-FFF2-40B4-BE49-F238E27FC236}">
                    <a16:creationId xmlns:a16="http://schemas.microsoft.com/office/drawing/2014/main" id="{F26267AC-C47F-E823-E5E1-7ED48E599C9F}"/>
                  </a:ext>
                </a:extLst>
              </p:cNvPr>
              <p:cNvSpPr txBox="1">
                <a:spLocks noRot="1" noChangeAspect="1" noMove="1" noResize="1" noEditPoints="1" noAdjustHandles="1" noChangeArrowheads="1" noChangeShapeType="1" noTextEdit="1"/>
              </p:cNvSpPr>
              <p:nvPr/>
            </p:nvSpPr>
            <p:spPr>
              <a:xfrm>
                <a:off x="6469069" y="1625184"/>
                <a:ext cx="3112750" cy="936154"/>
              </a:xfrm>
              <a:prstGeom prst="rect">
                <a:avLst/>
              </a:prstGeom>
              <a:blipFill>
                <a:blip r:embed="rId7"/>
                <a:stretch>
                  <a:fillRect/>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47E4F9F4-F8D0-93A6-D719-5FC954ECEB49}"/>
              </a:ext>
            </a:extLst>
          </p:cNvPr>
          <p:cNvSpPr txBox="1"/>
          <p:nvPr/>
        </p:nvSpPr>
        <p:spPr>
          <a:xfrm>
            <a:off x="4611482" y="4879376"/>
            <a:ext cx="5664858" cy="954107"/>
          </a:xfrm>
          <a:prstGeom prst="rect">
            <a:avLst/>
          </a:prstGeom>
          <a:noFill/>
        </p:spPr>
        <p:txBody>
          <a:bodyPr wrap="square" rtlCol="0">
            <a:spAutoFit/>
          </a:bodyPr>
          <a:lstStyle/>
          <a:p>
            <a:r>
              <a:rPr lang="en-US" sz="2800" i="1" dirty="0">
                <a:solidFill>
                  <a:schemeClr val="accent6"/>
                </a:solidFill>
                <a:latin typeface="Cambria Math" panose="02040503050406030204" pitchFamily="18" charset="0"/>
                <a:ea typeface="Cambria Math" panose="02040503050406030204" pitchFamily="18" charset="0"/>
              </a:rPr>
              <a:t>Relationship between storage in a reach and discharge at the outlet</a:t>
            </a:r>
          </a:p>
        </p:txBody>
      </p:sp>
    </p:spTree>
    <p:extLst>
      <p:ext uri="{BB962C8B-B14F-4D97-AF65-F5344CB8AC3E}">
        <p14:creationId xmlns:p14="http://schemas.microsoft.com/office/powerpoint/2010/main" val="2469014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Example</a:t>
            </a: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24</a:t>
            </a:fld>
            <a:endParaRPr lang="en-US"/>
          </a:p>
        </p:txBody>
      </p:sp>
      <p:sp>
        <p:nvSpPr>
          <p:cNvPr id="5" name="Rectangle 4">
            <a:extLst>
              <a:ext uri="{FF2B5EF4-FFF2-40B4-BE49-F238E27FC236}">
                <a16:creationId xmlns:a16="http://schemas.microsoft.com/office/drawing/2014/main" id="{14B82FBD-5B69-ADB8-DC4C-613BA10879E3}"/>
              </a:ext>
            </a:extLst>
          </p:cNvPr>
          <p:cNvSpPr/>
          <p:nvPr/>
        </p:nvSpPr>
        <p:spPr>
          <a:xfrm>
            <a:off x="1562535" y="3702221"/>
            <a:ext cx="3790475" cy="2040684"/>
          </a:xfrm>
          <a:prstGeom prst="rect">
            <a:avLst/>
          </a:prstGeom>
          <a:solidFill>
            <a:schemeClr val="tx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4CA36D28-E0A6-C3F5-1D0B-0391496CF399}"/>
              </a:ext>
            </a:extLst>
          </p:cNvPr>
          <p:cNvPicPr>
            <a:picLocks noChangeAspect="1"/>
          </p:cNvPicPr>
          <p:nvPr/>
        </p:nvPicPr>
        <p:blipFill>
          <a:blip r:embed="rId3"/>
          <a:stretch>
            <a:fillRect/>
          </a:stretch>
        </p:blipFill>
        <p:spPr>
          <a:xfrm>
            <a:off x="6113443" y="1938713"/>
            <a:ext cx="4516022" cy="3799316"/>
          </a:xfrm>
          <a:prstGeom prst="rect">
            <a:avLst/>
          </a:prstGeom>
        </p:spPr>
      </p:pic>
      <p:pic>
        <p:nvPicPr>
          <p:cNvPr id="7" name="Picture 6">
            <a:extLst>
              <a:ext uri="{FF2B5EF4-FFF2-40B4-BE49-F238E27FC236}">
                <a16:creationId xmlns:a16="http://schemas.microsoft.com/office/drawing/2014/main" id="{E0B530DC-311A-8196-2EE9-2F28A51875C7}"/>
              </a:ext>
            </a:extLst>
          </p:cNvPr>
          <p:cNvPicPr>
            <a:picLocks noChangeAspect="1"/>
          </p:cNvPicPr>
          <p:nvPr/>
        </p:nvPicPr>
        <p:blipFill>
          <a:blip r:embed="rId4"/>
          <a:stretch>
            <a:fillRect/>
          </a:stretch>
        </p:blipFill>
        <p:spPr>
          <a:xfrm>
            <a:off x="1562534" y="1938713"/>
            <a:ext cx="3790476" cy="1628571"/>
          </a:xfrm>
          <a:prstGeom prst="rect">
            <a:avLst/>
          </a:prstGeom>
          <a:ln>
            <a:solidFill>
              <a:schemeClr val="tx1"/>
            </a:solidFill>
          </a:ln>
        </p:spPr>
      </p:pic>
      <p:graphicFrame>
        <p:nvGraphicFramePr>
          <p:cNvPr id="8" name="Table 7">
            <a:extLst>
              <a:ext uri="{FF2B5EF4-FFF2-40B4-BE49-F238E27FC236}">
                <a16:creationId xmlns:a16="http://schemas.microsoft.com/office/drawing/2014/main" id="{2B34003B-0EB9-F847-5A18-CEE9F0EC1137}"/>
              </a:ext>
            </a:extLst>
          </p:cNvPr>
          <p:cNvGraphicFramePr>
            <a:graphicFrameLocks noGrp="1"/>
          </p:cNvGraphicFramePr>
          <p:nvPr>
            <p:extLst>
              <p:ext uri="{D42A27DB-BD31-4B8C-83A1-F6EECF244321}">
                <p14:modId xmlns:p14="http://schemas.microsoft.com/office/powerpoint/2010/main" val="4131339131"/>
              </p:ext>
            </p:extLst>
          </p:nvPr>
        </p:nvGraphicFramePr>
        <p:xfrm>
          <a:off x="1857572" y="3838371"/>
          <a:ext cx="3200400" cy="1828800"/>
        </p:xfrm>
        <a:graphic>
          <a:graphicData uri="http://schemas.openxmlformats.org/drawingml/2006/table">
            <a:tbl>
              <a:tblPr/>
              <a:tblGrid>
                <a:gridCol w="914400">
                  <a:extLst>
                    <a:ext uri="{9D8B030D-6E8A-4147-A177-3AD203B41FA5}">
                      <a16:colId xmlns:a16="http://schemas.microsoft.com/office/drawing/2014/main" val="710199797"/>
                    </a:ext>
                  </a:extLst>
                </a:gridCol>
                <a:gridCol w="914400">
                  <a:extLst>
                    <a:ext uri="{9D8B030D-6E8A-4147-A177-3AD203B41FA5}">
                      <a16:colId xmlns:a16="http://schemas.microsoft.com/office/drawing/2014/main" val="3868232960"/>
                    </a:ext>
                  </a:extLst>
                </a:gridCol>
                <a:gridCol w="1371600">
                  <a:extLst>
                    <a:ext uri="{9D8B030D-6E8A-4147-A177-3AD203B41FA5}">
                      <a16:colId xmlns:a16="http://schemas.microsoft.com/office/drawing/2014/main" val="4018399584"/>
                    </a:ext>
                  </a:extLst>
                </a:gridCol>
              </a:tblGrid>
              <a:tr h="457200">
                <a:tc>
                  <a:txBody>
                    <a:bodyPr/>
                    <a:lstStyle/>
                    <a:p>
                      <a:pPr algn="ctr" fontAlgn="b"/>
                      <a:endParaRPr lang="en-US"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Peak</a:t>
                      </a:r>
                    </a:p>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a:t>
                      </a:r>
                      <a:r>
                        <a:rPr lang="en-US" sz="1300" b="1" i="0" u="none" strike="noStrike" dirty="0" err="1">
                          <a:solidFill>
                            <a:srgbClr val="000000"/>
                          </a:solidFill>
                          <a:effectLst/>
                          <a:latin typeface="Times New Roman" panose="02020603050405020304" pitchFamily="18" charset="0"/>
                          <a:cs typeface="Times New Roman" panose="02020603050405020304" pitchFamily="18" charset="0"/>
                        </a:rPr>
                        <a:t>cfs</a:t>
                      </a:r>
                      <a:r>
                        <a:rPr lang="en-US" sz="1300" b="1" i="0" u="none" strike="noStrike" dirty="0">
                          <a:solidFill>
                            <a:srgbClr val="000000"/>
                          </a:solidFill>
                          <a:effectLst/>
                          <a:latin typeface="Times New Roman" panose="02020603050405020304" pitchFamily="18" charset="0"/>
                          <a:cs typeface="Times New Roman" panose="02020603050405020304" pitchFamily="18"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Time of Peak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7174285"/>
                  </a:ext>
                </a:extLst>
              </a:tr>
              <a:tr h="457200">
                <a:tc>
                  <a:txBody>
                    <a:bodyPr/>
                    <a:lstStyle/>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Inflow</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a:solidFill>
                            <a:srgbClr val="000000"/>
                          </a:solidFill>
                          <a:effectLst/>
                          <a:latin typeface="Times New Roman" panose="02020603050405020304" pitchFamily="18" charset="0"/>
                          <a:cs typeface="Times New Roman" panose="02020603050405020304" pitchFamily="18" charset="0"/>
                        </a:rPr>
                        <a:t>3825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dirty="0">
                          <a:solidFill>
                            <a:srgbClr val="000000"/>
                          </a:solidFill>
                          <a:effectLst/>
                          <a:latin typeface="Times New Roman" panose="02020603050405020304" pitchFamily="18" charset="0"/>
                          <a:cs typeface="Times New Roman" panose="02020603050405020304" pitchFamily="18" charset="0"/>
                        </a:rPr>
                        <a:t>9/10/2018 21:45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8967059"/>
                  </a:ext>
                </a:extLst>
              </a:tr>
              <a:tr h="457200">
                <a:tc>
                  <a:txBody>
                    <a:bodyPr/>
                    <a:lstStyle/>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Outflow</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a:solidFill>
                            <a:srgbClr val="000000"/>
                          </a:solidFill>
                          <a:effectLst/>
                          <a:latin typeface="Times New Roman" panose="02020603050405020304" pitchFamily="18" charset="0"/>
                          <a:cs typeface="Times New Roman" panose="02020603050405020304" pitchFamily="18" charset="0"/>
                        </a:rPr>
                        <a:t>3705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dirty="0">
                          <a:solidFill>
                            <a:srgbClr val="000000"/>
                          </a:solidFill>
                          <a:effectLst/>
                          <a:latin typeface="Times New Roman" panose="02020603050405020304" pitchFamily="18" charset="0"/>
                          <a:cs typeface="Times New Roman" panose="02020603050405020304" pitchFamily="18" charset="0"/>
                        </a:rPr>
                        <a:t>9/11/2018 5:15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4969203"/>
                  </a:ext>
                </a:extLst>
              </a:tr>
              <a:tr h="457200">
                <a:tc>
                  <a:txBody>
                    <a:bodyPr/>
                    <a:lstStyle/>
                    <a:p>
                      <a:pPr algn="ctr" fontAlgn="b"/>
                      <a:r>
                        <a:rPr lang="en-US" sz="1300" b="1" i="0" u="none" strike="noStrike" dirty="0">
                          <a:solidFill>
                            <a:srgbClr val="000000"/>
                          </a:solidFill>
                          <a:effectLst/>
                          <a:latin typeface="Times New Roman" panose="02020603050405020304" pitchFamily="18" charset="0"/>
                          <a:cs typeface="Times New Roman" panose="02020603050405020304" pitchFamily="18" charset="0"/>
                        </a:rPr>
                        <a:t>Diff</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a:solidFill>
                            <a:srgbClr val="000000"/>
                          </a:solidFill>
                          <a:effectLst/>
                          <a:latin typeface="Times New Roman" panose="02020603050405020304" pitchFamily="18" charset="0"/>
                          <a:cs typeface="Times New Roman" panose="02020603050405020304" pitchFamily="18" charset="0"/>
                        </a:rPr>
                        <a:t>120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0" i="0" u="none" strike="noStrike" dirty="0">
                          <a:solidFill>
                            <a:srgbClr val="000000"/>
                          </a:solidFill>
                          <a:effectLst/>
                          <a:latin typeface="Times New Roman" panose="02020603050405020304" pitchFamily="18" charset="0"/>
                          <a:cs typeface="Times New Roman" panose="02020603050405020304" pitchFamily="18" charset="0"/>
                        </a:rPr>
                        <a:t>7.5 </a:t>
                      </a:r>
                      <a:r>
                        <a:rPr lang="en-US" sz="1300" b="0" i="0" u="none" strike="noStrike" dirty="0" err="1">
                          <a:solidFill>
                            <a:srgbClr val="000000"/>
                          </a:solidFill>
                          <a:effectLst/>
                          <a:latin typeface="Times New Roman" panose="02020603050405020304" pitchFamily="18" charset="0"/>
                          <a:cs typeface="Times New Roman" panose="02020603050405020304" pitchFamily="18" charset="0"/>
                        </a:rPr>
                        <a:t>hrs</a:t>
                      </a:r>
                      <a:endParaRPr lang="en-US"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5037733"/>
                  </a:ext>
                </a:extLst>
              </a:tr>
            </a:tbl>
          </a:graphicData>
        </a:graphic>
      </p:graphicFrame>
    </p:spTree>
    <p:extLst>
      <p:ext uri="{BB962C8B-B14F-4D97-AF65-F5344CB8AC3E}">
        <p14:creationId xmlns:p14="http://schemas.microsoft.com/office/powerpoint/2010/main" val="3641136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Parameter Estimation – K </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838200" y="1825625"/>
                <a:ext cx="6145352" cy="4351338"/>
              </a:xfrm>
            </p:spPr>
            <p:txBody>
              <a:bodyPr/>
              <a:lstStyle/>
              <a:p>
                <a:r>
                  <a:rPr lang="en-US" dirty="0">
                    <a:solidFill>
                      <a:schemeClr val="tx2"/>
                    </a:solidFill>
                  </a:rPr>
                  <a:t>K is equivalent to travel time through the reach</a:t>
                </a:r>
              </a:p>
              <a:p>
                <a:r>
                  <a:rPr lang="en-US" dirty="0">
                    <a:solidFill>
                      <a:schemeClr val="tx2"/>
                    </a:solidFill>
                  </a:rPr>
                  <a:t>Can estimate in three ways:</a:t>
                </a:r>
              </a:p>
              <a:p>
                <a:pPr lvl="1"/>
                <a:r>
                  <a:rPr lang="en-US" dirty="0">
                    <a:solidFill>
                      <a:schemeClr val="tx2"/>
                    </a:solidFill>
                  </a:rPr>
                  <a:t>Use known hydrograph data</a:t>
                </a:r>
              </a:p>
              <a:p>
                <a:pPr lvl="1"/>
                <a:r>
                  <a:rPr lang="en-US" dirty="0">
                    <a:solidFill>
                      <a:schemeClr val="tx2"/>
                    </a:solidFill>
                  </a:rPr>
                  <a:t>Compare flow length to a flood wave velocity</a:t>
                </a:r>
              </a:p>
              <a:p>
                <a:pPr lvl="2"/>
                <a14:m>
                  <m:oMath xmlns:m="http://schemas.openxmlformats.org/officeDocument/2006/math">
                    <m:r>
                      <a:rPr lang="en-US" b="0" i="1" smtClean="0">
                        <a:solidFill>
                          <a:schemeClr val="tx2"/>
                        </a:solidFill>
                        <a:latin typeface="Cambria Math" panose="02040503050406030204" pitchFamily="18" charset="0"/>
                      </a:rPr>
                      <m:t>𝐾</m:t>
                    </m:r>
                    <m:r>
                      <a:rPr lang="en-US" b="0" i="1" smtClean="0">
                        <a:solidFill>
                          <a:schemeClr val="tx2"/>
                        </a:solidFill>
                        <a:latin typeface="Cambria Math" panose="02040503050406030204" pitchFamily="18" charset="0"/>
                      </a:rPr>
                      <m:t>= </m:t>
                    </m:r>
                    <m:f>
                      <m:fPr>
                        <m:ctrlPr>
                          <a:rPr lang="en-US" b="0" i="1" smtClean="0">
                            <a:solidFill>
                              <a:schemeClr val="tx2"/>
                            </a:solidFill>
                            <a:latin typeface="Cambria Math" panose="02040503050406030204" pitchFamily="18" charset="0"/>
                          </a:rPr>
                        </m:ctrlPr>
                      </m:fPr>
                      <m:num>
                        <m:r>
                          <a:rPr lang="en-US" b="0" i="1" smtClean="0">
                            <a:solidFill>
                              <a:schemeClr val="tx2"/>
                            </a:solidFill>
                            <a:latin typeface="Cambria Math" panose="02040503050406030204" pitchFamily="18" charset="0"/>
                          </a:rPr>
                          <m:t>𝐿𝑒𝑛𝑔𝑡h</m:t>
                        </m:r>
                      </m:num>
                      <m:den>
                        <m:sSub>
                          <m:sSubPr>
                            <m:ctrlPr>
                              <a:rPr lang="en-US" b="0"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𝑉𝑒𝑙𝑜𝑐𝑖𝑡𝑦</m:t>
                            </m:r>
                          </m:e>
                          <m:sub>
                            <m:r>
                              <a:rPr lang="en-US" b="0" i="1" smtClean="0">
                                <a:solidFill>
                                  <a:schemeClr val="tx2"/>
                                </a:solidFill>
                                <a:latin typeface="Cambria Math" panose="02040503050406030204" pitchFamily="18" charset="0"/>
                              </a:rPr>
                              <m:t>𝑤𝑎𝑣𝑒</m:t>
                            </m:r>
                          </m:sub>
                        </m:sSub>
                      </m:den>
                    </m:f>
                  </m:oMath>
                </a14:m>
                <a:endParaRPr lang="en-US" dirty="0">
                  <a:solidFill>
                    <a:schemeClr val="tx2"/>
                  </a:solidFill>
                </a:endParaRPr>
              </a:p>
              <a:p>
                <a:pPr lvl="1"/>
                <a:r>
                  <a:rPr lang="en-US" dirty="0">
                    <a:solidFill>
                      <a:schemeClr val="tx2"/>
                    </a:solidFill>
                  </a:rPr>
                  <a:t>Use regional regression equations</a:t>
                </a:r>
              </a:p>
              <a:p>
                <a:endParaRPr lang="en-US" dirty="0">
                  <a:solidFill>
                    <a:schemeClr val="tx2"/>
                  </a:solidFill>
                </a:endParaRPr>
              </a:p>
              <a:p>
                <a:endParaRPr lang="en-US" dirty="0">
                  <a:solidFill>
                    <a:schemeClr val="tx2"/>
                  </a:solidFill>
                </a:endParaRPr>
              </a:p>
            </p:txBody>
          </p:sp>
        </mc:Choice>
        <mc:Fallback>
          <p:sp>
            <p:nvSpPr>
              <p:cNvPr id="3" name="Content Placeholder 2">
                <a:extLst>
                  <a:ext uri="{FF2B5EF4-FFF2-40B4-BE49-F238E27FC236}">
                    <a16:creationId xmlns:a16="http://schemas.microsoft.com/office/drawing/2014/main" id="{A19D8845-6A48-A8D1-D506-CAA106AFF5B1}"/>
                  </a:ext>
                </a:extLst>
              </p:cNvPr>
              <p:cNvSpPr>
                <a:spLocks noGrp="1" noRot="1" noChangeAspect="1" noMove="1" noResize="1" noEditPoints="1" noAdjustHandles="1" noChangeArrowheads="1" noChangeShapeType="1" noTextEdit="1"/>
              </p:cNvSpPr>
              <p:nvPr>
                <p:ph idx="1"/>
              </p:nvPr>
            </p:nvSpPr>
            <p:spPr>
              <a:xfrm>
                <a:off x="838200" y="1825625"/>
                <a:ext cx="6145352" cy="4351338"/>
              </a:xfrm>
              <a:blipFill>
                <a:blip r:embed="rId3"/>
                <a:stretch>
                  <a:fillRect l="-1786" t="-2381"/>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25</a:t>
            </a:fld>
            <a:endParaRPr lang="en-US"/>
          </a:p>
        </p:txBody>
      </p:sp>
      <p:pic>
        <p:nvPicPr>
          <p:cNvPr id="5" name="Picture 4">
            <a:extLst>
              <a:ext uri="{FF2B5EF4-FFF2-40B4-BE49-F238E27FC236}">
                <a16:creationId xmlns:a16="http://schemas.microsoft.com/office/drawing/2014/main" id="{3D815278-C880-6EB2-E0E0-37EFC75FC1A6}"/>
              </a:ext>
            </a:extLst>
          </p:cNvPr>
          <p:cNvPicPr>
            <a:picLocks noChangeAspect="1"/>
          </p:cNvPicPr>
          <p:nvPr/>
        </p:nvPicPr>
        <p:blipFill rotWithShape="1">
          <a:blip r:embed="rId4"/>
          <a:srcRect l="5368" t="10284" r="4394" b="23924"/>
          <a:stretch/>
        </p:blipFill>
        <p:spPr>
          <a:xfrm>
            <a:off x="7254240" y="2466432"/>
            <a:ext cx="4099560" cy="2514600"/>
          </a:xfrm>
          <a:prstGeom prst="rect">
            <a:avLst/>
          </a:prstGeom>
          <a:ln>
            <a:solidFill>
              <a:schemeClr val="tx1"/>
            </a:solidFill>
          </a:ln>
        </p:spPr>
      </p:pic>
      <p:cxnSp>
        <p:nvCxnSpPr>
          <p:cNvPr id="6" name="Straight Connector 5">
            <a:extLst>
              <a:ext uri="{FF2B5EF4-FFF2-40B4-BE49-F238E27FC236}">
                <a16:creationId xmlns:a16="http://schemas.microsoft.com/office/drawing/2014/main" id="{68B36089-3027-146B-0314-5841C9768783}"/>
              </a:ext>
            </a:extLst>
          </p:cNvPr>
          <p:cNvCxnSpPr>
            <a:cxnSpLocks/>
          </p:cNvCxnSpPr>
          <p:nvPr/>
        </p:nvCxnSpPr>
        <p:spPr>
          <a:xfrm>
            <a:off x="9067800" y="2161632"/>
            <a:ext cx="0" cy="731520"/>
          </a:xfrm>
          <a:prstGeom prst="line">
            <a:avLst/>
          </a:prstGeom>
          <a:ln w="25400">
            <a:solidFill>
              <a:schemeClr val="accent6"/>
            </a:solidFill>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7ABCAF60-2073-463A-CDAF-E88B71016114}"/>
              </a:ext>
            </a:extLst>
          </p:cNvPr>
          <p:cNvCxnSpPr>
            <a:cxnSpLocks/>
          </p:cNvCxnSpPr>
          <p:nvPr/>
        </p:nvCxnSpPr>
        <p:spPr>
          <a:xfrm>
            <a:off x="9525000" y="2161632"/>
            <a:ext cx="0" cy="731520"/>
          </a:xfrm>
          <a:prstGeom prst="line">
            <a:avLst/>
          </a:prstGeom>
          <a:ln w="25400">
            <a:solidFill>
              <a:schemeClr val="accent6"/>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92E0AE87-6039-2659-EE9E-3A114D249E73}"/>
              </a:ext>
            </a:extLst>
          </p:cNvPr>
          <p:cNvCxnSpPr>
            <a:cxnSpLocks/>
          </p:cNvCxnSpPr>
          <p:nvPr/>
        </p:nvCxnSpPr>
        <p:spPr>
          <a:xfrm>
            <a:off x="9067800" y="2314032"/>
            <a:ext cx="457200" cy="0"/>
          </a:xfrm>
          <a:prstGeom prst="straightConnector1">
            <a:avLst/>
          </a:prstGeom>
          <a:ln w="15875">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46509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Parameter Estimation – K </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838200" y="1825625"/>
            <a:ext cx="4975110" cy="4351338"/>
          </a:xfrm>
        </p:spPr>
        <p:txBody>
          <a:bodyPr/>
          <a:lstStyle/>
          <a:p>
            <a:r>
              <a:rPr lang="en-US" dirty="0">
                <a:solidFill>
                  <a:schemeClr val="tx2"/>
                </a:solidFill>
              </a:rPr>
              <a:t>Compare flow length to a flood wave velocity</a:t>
            </a:r>
          </a:p>
          <a:p>
            <a:pPr lvl="1"/>
            <a:r>
              <a:rPr lang="en-US" dirty="0">
                <a:solidFill>
                  <a:schemeClr val="tx2"/>
                </a:solidFill>
              </a:rPr>
              <a:t>Manning’s Equation</a:t>
            </a:r>
          </a:p>
          <a:p>
            <a:pPr lvl="1"/>
            <a:r>
              <a:rPr lang="en-US" dirty="0" err="1">
                <a:solidFill>
                  <a:schemeClr val="tx2"/>
                </a:solidFill>
              </a:rPr>
              <a:t>Kleitz</a:t>
            </a:r>
            <a:r>
              <a:rPr lang="en-US" dirty="0">
                <a:solidFill>
                  <a:schemeClr val="tx2"/>
                </a:solidFill>
              </a:rPr>
              <a:t> – Seddon Law</a:t>
            </a:r>
          </a:p>
          <a:p>
            <a:pPr lvl="2"/>
            <a:r>
              <a:rPr lang="en-US" dirty="0">
                <a:solidFill>
                  <a:schemeClr val="tx2"/>
                </a:solidFill>
              </a:rPr>
              <a:t>Flood wave velocity can be approximated from the channel and rating curve</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26</a:t>
            </a:fld>
            <a:endParaRPr lang="en-US"/>
          </a:p>
        </p:txBody>
      </p:sp>
      <p:pic>
        <p:nvPicPr>
          <p:cNvPr id="5" name="Picture 4">
            <a:extLst>
              <a:ext uri="{FF2B5EF4-FFF2-40B4-BE49-F238E27FC236}">
                <a16:creationId xmlns:a16="http://schemas.microsoft.com/office/drawing/2014/main" id="{5F2CB3AE-37A8-A93D-38FE-DD1D890792B7}"/>
              </a:ext>
            </a:extLst>
          </p:cNvPr>
          <p:cNvPicPr>
            <a:picLocks noChangeAspect="1"/>
          </p:cNvPicPr>
          <p:nvPr/>
        </p:nvPicPr>
        <p:blipFill>
          <a:blip r:embed="rId3"/>
          <a:stretch>
            <a:fillRect/>
          </a:stretch>
        </p:blipFill>
        <p:spPr>
          <a:xfrm>
            <a:off x="6248818" y="1825625"/>
            <a:ext cx="4523809" cy="3304762"/>
          </a:xfrm>
          <a:prstGeom prst="rect">
            <a:avLst/>
          </a:prstGeom>
          <a:ln>
            <a:solidFill>
              <a:schemeClr val="tx1"/>
            </a:solidFill>
          </a:ln>
        </p:spPr>
      </p:pic>
      <p:cxnSp>
        <p:nvCxnSpPr>
          <p:cNvPr id="6" name="Straight Connector 5">
            <a:extLst>
              <a:ext uri="{FF2B5EF4-FFF2-40B4-BE49-F238E27FC236}">
                <a16:creationId xmlns:a16="http://schemas.microsoft.com/office/drawing/2014/main" id="{4644073C-8C72-D7A6-4514-60BAA917BC12}"/>
              </a:ext>
            </a:extLst>
          </p:cNvPr>
          <p:cNvCxnSpPr>
            <a:cxnSpLocks/>
          </p:cNvCxnSpPr>
          <p:nvPr/>
        </p:nvCxnSpPr>
        <p:spPr>
          <a:xfrm>
            <a:off x="9553427" y="3039459"/>
            <a:ext cx="0" cy="164592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F6C2012D-CE79-804D-8CF0-C2F0D655C4DE}"/>
              </a:ext>
            </a:extLst>
          </p:cNvPr>
          <p:cNvCxnSpPr>
            <a:cxnSpLocks/>
          </p:cNvCxnSpPr>
          <p:nvPr/>
        </p:nvCxnSpPr>
        <p:spPr>
          <a:xfrm flipV="1">
            <a:off x="9228801" y="2310988"/>
            <a:ext cx="663217" cy="1371599"/>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5B9195F-85D8-E96C-50D1-51D482CEF736}"/>
              </a:ext>
            </a:extLst>
          </p:cNvPr>
          <p:cNvCxnSpPr>
            <a:cxnSpLocks/>
          </p:cNvCxnSpPr>
          <p:nvPr/>
        </p:nvCxnSpPr>
        <p:spPr>
          <a:xfrm>
            <a:off x="9733963" y="3301587"/>
            <a:ext cx="352864"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2E7A014D-C595-223D-5988-B7072BFA1429}"/>
              </a:ext>
            </a:extLst>
          </p:cNvPr>
          <p:cNvCxnSpPr>
            <a:cxnSpLocks/>
          </p:cNvCxnSpPr>
          <p:nvPr/>
        </p:nvCxnSpPr>
        <p:spPr>
          <a:xfrm flipV="1">
            <a:off x="9733963" y="2615787"/>
            <a:ext cx="352864" cy="685801"/>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ABD0E2A-B980-055D-1634-AA4F0D5589DE}"/>
              </a:ext>
            </a:extLst>
          </p:cNvPr>
          <p:cNvCxnSpPr>
            <a:cxnSpLocks/>
          </p:cNvCxnSpPr>
          <p:nvPr/>
        </p:nvCxnSpPr>
        <p:spPr>
          <a:xfrm flipV="1">
            <a:off x="10086827" y="2615787"/>
            <a:ext cx="0" cy="6858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18816E8-0525-473B-493D-9261D6A4767A}"/>
              </a:ext>
            </a:extLst>
          </p:cNvPr>
          <p:cNvSpPr txBox="1"/>
          <p:nvPr/>
        </p:nvSpPr>
        <p:spPr>
          <a:xfrm>
            <a:off x="9733962" y="3023695"/>
            <a:ext cx="316112" cy="369332"/>
          </a:xfrm>
          <a:prstGeom prst="rect">
            <a:avLst/>
          </a:prstGeom>
          <a:noFill/>
        </p:spPr>
        <p:txBody>
          <a:bodyPr wrap="none" rtlCol="0">
            <a:spAutoFit/>
          </a:bodyPr>
          <a:lstStyle/>
          <a:p>
            <a:r>
              <a:rPr lang="el-GR" dirty="0"/>
              <a:t>α</a:t>
            </a:r>
            <a:endParaRPr lang="en-US" dirty="0"/>
          </a:p>
        </p:txBody>
      </p:sp>
      <mc:AlternateContent xmlns:mc="http://schemas.openxmlformats.org/markup-compatibility/2006">
        <mc:Choice xmlns:a14="http://schemas.microsoft.com/office/drawing/2010/main" Requires="a14">
          <p:sp>
            <p:nvSpPr>
              <p:cNvPr id="12" name="Rectangle 11">
                <a:extLst>
                  <a:ext uri="{FF2B5EF4-FFF2-40B4-BE49-F238E27FC236}">
                    <a16:creationId xmlns:a16="http://schemas.microsoft.com/office/drawing/2014/main" id="{E374D599-BB1B-33EC-020B-50A1CFEFF328}"/>
                  </a:ext>
                </a:extLst>
              </p:cNvPr>
              <p:cNvSpPr/>
              <p:nvPr/>
            </p:nvSpPr>
            <p:spPr>
              <a:xfrm>
                <a:off x="479310" y="4587793"/>
                <a:ext cx="5334000" cy="659411"/>
              </a:xfrm>
              <a:prstGeom prst="rect">
                <a:avLst/>
              </a:prstGeom>
            </p:spPr>
            <p:txBody>
              <a:bodyPr wrap="square">
                <a:spAutoFit/>
              </a:bodyPr>
              <a:lstStyle/>
              <a:p>
                <a:pPr marL="114300" lvl="2"/>
                <a14:m>
                  <m:oMathPara xmlns:m="http://schemas.openxmlformats.org/officeDocument/2006/math">
                    <m:oMathParaPr>
                      <m:jc m:val="right"/>
                    </m:oMathParaPr>
                    <m:oMath xmlns:m="http://schemas.openxmlformats.org/officeDocument/2006/math">
                      <m:sSub>
                        <m:sSubPr>
                          <m:ctrlPr>
                            <a:rPr lang="en-US" i="1" smtClean="0">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𝑉</m:t>
                          </m:r>
                        </m:e>
                        <m:sub>
                          <m:r>
                            <a:rPr lang="en-US" i="1">
                              <a:solidFill>
                                <a:schemeClr val="tx2"/>
                              </a:solidFill>
                              <a:latin typeface="Cambria Math" panose="02040503050406030204" pitchFamily="18" charset="0"/>
                            </a:rPr>
                            <m:t>𝑤𝑎𝑣𝑒</m:t>
                          </m:r>
                        </m:sub>
                      </m:sSub>
                      <m:r>
                        <a:rPr lang="en-US" i="1">
                          <a:solidFill>
                            <a:schemeClr val="tx2"/>
                          </a:solidFill>
                          <a:latin typeface="Cambria Math" panose="02040503050406030204" pitchFamily="18" charset="0"/>
                        </a:rPr>
                        <m:t>=</m:t>
                      </m:r>
                      <m:f>
                        <m:fPr>
                          <m:ctrlPr>
                            <a:rPr lang="en-US" i="1">
                              <a:solidFill>
                                <a:schemeClr val="tx2"/>
                              </a:solidFill>
                              <a:latin typeface="Cambria Math" panose="02040503050406030204" pitchFamily="18" charset="0"/>
                            </a:rPr>
                          </m:ctrlPr>
                        </m:fPr>
                        <m:num>
                          <m:r>
                            <a:rPr lang="en-US" i="1">
                              <a:solidFill>
                                <a:schemeClr val="tx2"/>
                              </a:solidFill>
                              <a:latin typeface="Cambria Math" panose="02040503050406030204" pitchFamily="18" charset="0"/>
                            </a:rPr>
                            <m:t>1</m:t>
                          </m:r>
                        </m:num>
                        <m:den>
                          <m:r>
                            <a:rPr lang="en-US" i="1">
                              <a:solidFill>
                                <a:schemeClr val="tx2"/>
                              </a:solidFill>
                              <a:latin typeface="Cambria Math" panose="02040503050406030204" pitchFamily="18" charset="0"/>
                            </a:rPr>
                            <m:t>𝑡𝑜𝑝</m:t>
                          </m:r>
                          <m:r>
                            <a:rPr lang="en-US" i="1">
                              <a:solidFill>
                                <a:schemeClr val="tx2"/>
                              </a:solidFill>
                              <a:latin typeface="Cambria Math" panose="02040503050406030204" pitchFamily="18" charset="0"/>
                            </a:rPr>
                            <m:t> </m:t>
                          </m:r>
                          <m:r>
                            <a:rPr lang="en-US" i="1">
                              <a:solidFill>
                                <a:schemeClr val="tx2"/>
                              </a:solidFill>
                              <a:latin typeface="Cambria Math" panose="02040503050406030204" pitchFamily="18" charset="0"/>
                            </a:rPr>
                            <m:t>𝑤𝑖𝑑𝑡h</m:t>
                          </m:r>
                        </m:den>
                      </m:f>
                      <m:d>
                        <m:dPr>
                          <m:begChr m:val="["/>
                          <m:endChr m:val="]"/>
                          <m:ctrlPr>
                            <a:rPr lang="en-US" i="1">
                              <a:solidFill>
                                <a:schemeClr val="tx2"/>
                              </a:solidFill>
                              <a:latin typeface="Cambria Math" panose="02040503050406030204" pitchFamily="18" charset="0"/>
                            </a:rPr>
                          </m:ctrlPr>
                        </m:dPr>
                        <m:e>
                          <m:r>
                            <a:rPr lang="en-US" i="1">
                              <a:solidFill>
                                <a:schemeClr val="tx2"/>
                              </a:solidFill>
                              <a:latin typeface="Cambria Math" panose="02040503050406030204" pitchFamily="18" charset="0"/>
                            </a:rPr>
                            <m:t>𝑠𝑙𝑜𝑝𝑒</m:t>
                          </m:r>
                          <m:r>
                            <a:rPr lang="en-US" i="1">
                              <a:solidFill>
                                <a:schemeClr val="tx2"/>
                              </a:solidFill>
                              <a:latin typeface="Cambria Math" panose="02040503050406030204" pitchFamily="18" charset="0"/>
                            </a:rPr>
                            <m:t> </m:t>
                          </m:r>
                          <m:r>
                            <a:rPr lang="en-US" i="1">
                              <a:solidFill>
                                <a:schemeClr val="tx2"/>
                              </a:solidFill>
                              <a:latin typeface="Cambria Math" panose="02040503050406030204" pitchFamily="18" charset="0"/>
                            </a:rPr>
                            <m:t>𝑜𝑓</m:t>
                          </m:r>
                          <m:r>
                            <a:rPr lang="en-US" i="1">
                              <a:solidFill>
                                <a:schemeClr val="tx2"/>
                              </a:solidFill>
                              <a:latin typeface="Cambria Math" panose="02040503050406030204" pitchFamily="18" charset="0"/>
                            </a:rPr>
                            <m:t> </m:t>
                          </m:r>
                          <m:r>
                            <a:rPr lang="en-US" i="1">
                              <a:solidFill>
                                <a:schemeClr val="tx2"/>
                              </a:solidFill>
                              <a:latin typeface="Cambria Math" panose="02040503050406030204" pitchFamily="18" charset="0"/>
                            </a:rPr>
                            <m:t>𝑟𝑎𝑡𝑖𝑛𝑔</m:t>
                          </m:r>
                          <m:r>
                            <a:rPr lang="en-US" i="1">
                              <a:solidFill>
                                <a:schemeClr val="tx2"/>
                              </a:solidFill>
                              <a:latin typeface="Cambria Math" panose="02040503050406030204" pitchFamily="18" charset="0"/>
                            </a:rPr>
                            <m:t> </m:t>
                          </m:r>
                          <m:r>
                            <a:rPr lang="en-US" i="1">
                              <a:solidFill>
                                <a:schemeClr val="tx2"/>
                              </a:solidFill>
                              <a:latin typeface="Cambria Math" panose="02040503050406030204" pitchFamily="18" charset="0"/>
                            </a:rPr>
                            <m:t>𝑐𝑢𝑟𝑣𝑒</m:t>
                          </m:r>
                        </m:e>
                      </m:d>
                    </m:oMath>
                  </m:oMathPara>
                </a14:m>
                <a:endParaRPr lang="en-US" dirty="0">
                  <a:solidFill>
                    <a:schemeClr val="tx2"/>
                  </a:solidFill>
                </a:endParaRPr>
              </a:p>
            </p:txBody>
          </p:sp>
        </mc:Choice>
        <mc:Fallback>
          <p:sp>
            <p:nvSpPr>
              <p:cNvPr id="12" name="Rectangle 11">
                <a:extLst>
                  <a:ext uri="{FF2B5EF4-FFF2-40B4-BE49-F238E27FC236}">
                    <a16:creationId xmlns:a16="http://schemas.microsoft.com/office/drawing/2014/main" id="{E374D599-BB1B-33EC-020B-50A1CFEFF328}"/>
                  </a:ext>
                </a:extLst>
              </p:cNvPr>
              <p:cNvSpPr>
                <a:spLocks noRot="1" noChangeAspect="1" noMove="1" noResize="1" noEditPoints="1" noAdjustHandles="1" noChangeArrowheads="1" noChangeShapeType="1" noTextEdit="1"/>
              </p:cNvSpPr>
              <p:nvPr/>
            </p:nvSpPr>
            <p:spPr>
              <a:xfrm>
                <a:off x="479310" y="4587793"/>
                <a:ext cx="5334000" cy="659411"/>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539501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Parameter Estimation – X </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normAutofit fontScale="92500" lnSpcReduction="10000"/>
          </a:bodyPr>
          <a:lstStyle/>
          <a:p>
            <a:r>
              <a:rPr lang="en-US" dirty="0">
                <a:solidFill>
                  <a:schemeClr val="tx2"/>
                </a:solidFill>
              </a:rPr>
              <a:t>Affects attenuation</a:t>
            </a:r>
          </a:p>
          <a:p>
            <a:r>
              <a:rPr lang="en-US" dirty="0">
                <a:solidFill>
                  <a:schemeClr val="tx2"/>
                </a:solidFill>
              </a:rPr>
              <a:t>Dimensionless coefficient</a:t>
            </a:r>
          </a:p>
          <a:p>
            <a:r>
              <a:rPr lang="en-US" dirty="0">
                <a:solidFill>
                  <a:schemeClr val="tx2"/>
                </a:solidFill>
              </a:rPr>
              <a:t>Lacks a strong physical meaning</a:t>
            </a:r>
          </a:p>
          <a:p>
            <a:r>
              <a:rPr lang="en-US" dirty="0">
                <a:solidFill>
                  <a:schemeClr val="tx2"/>
                </a:solidFill>
              </a:rPr>
              <a:t>Limited to bound 0.0 to 0.5</a:t>
            </a:r>
          </a:p>
          <a:p>
            <a:pPr lvl="1"/>
            <a:r>
              <a:rPr lang="en-US" dirty="0">
                <a:solidFill>
                  <a:schemeClr val="tx2"/>
                </a:solidFill>
              </a:rPr>
              <a:t>When X = 0:</a:t>
            </a:r>
          </a:p>
          <a:p>
            <a:pPr lvl="2"/>
            <a:r>
              <a:rPr lang="en-US" dirty="0">
                <a:solidFill>
                  <a:schemeClr val="tx2"/>
                </a:solidFill>
              </a:rPr>
              <a:t>Storage is only a function of outflow</a:t>
            </a:r>
          </a:p>
          <a:p>
            <a:pPr lvl="2"/>
            <a:r>
              <a:rPr lang="en-US" dirty="0">
                <a:solidFill>
                  <a:schemeClr val="tx2"/>
                </a:solidFill>
              </a:rPr>
              <a:t>Maximum attenuation</a:t>
            </a:r>
          </a:p>
          <a:p>
            <a:pPr lvl="1"/>
            <a:r>
              <a:rPr lang="en-US" dirty="0">
                <a:solidFill>
                  <a:schemeClr val="tx2"/>
                </a:solidFill>
              </a:rPr>
              <a:t>When X = 0.5:</a:t>
            </a:r>
          </a:p>
          <a:p>
            <a:pPr lvl="2"/>
            <a:r>
              <a:rPr lang="en-US" dirty="0">
                <a:solidFill>
                  <a:schemeClr val="tx2"/>
                </a:solidFill>
              </a:rPr>
              <a:t>Equal weight to inflow and outflow</a:t>
            </a:r>
          </a:p>
          <a:p>
            <a:pPr lvl="2"/>
            <a:r>
              <a:rPr lang="en-US" dirty="0">
                <a:solidFill>
                  <a:schemeClr val="tx2"/>
                </a:solidFill>
              </a:rPr>
              <a:t>No attenuation; only translation</a:t>
            </a:r>
          </a:p>
          <a:p>
            <a:r>
              <a:rPr lang="en-US" b="1" dirty="0">
                <a:solidFill>
                  <a:schemeClr val="tx2"/>
                </a:solidFill>
              </a:rPr>
              <a:t>Start with 0.25 and calibrate</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27</a:t>
            </a:fld>
            <a:endParaRPr lang="en-US"/>
          </a:p>
        </p:txBody>
      </p:sp>
      <p:pic>
        <p:nvPicPr>
          <p:cNvPr id="5" name="Picture 4">
            <a:extLst>
              <a:ext uri="{FF2B5EF4-FFF2-40B4-BE49-F238E27FC236}">
                <a16:creationId xmlns:a16="http://schemas.microsoft.com/office/drawing/2014/main" id="{7AC77DED-4DBE-F0BF-2DC7-46D23F3125BA}"/>
              </a:ext>
            </a:extLst>
          </p:cNvPr>
          <p:cNvPicPr>
            <a:picLocks noChangeAspect="1"/>
          </p:cNvPicPr>
          <p:nvPr/>
        </p:nvPicPr>
        <p:blipFill>
          <a:blip r:embed="rId3"/>
          <a:stretch>
            <a:fillRect/>
          </a:stretch>
        </p:blipFill>
        <p:spPr>
          <a:xfrm>
            <a:off x="6638086" y="2054770"/>
            <a:ext cx="4342761" cy="2673715"/>
          </a:xfrm>
          <a:prstGeom prst="rect">
            <a:avLst/>
          </a:prstGeom>
          <a:ln>
            <a:solidFill>
              <a:schemeClr val="tx1"/>
            </a:solidFill>
          </a:ln>
        </p:spPr>
      </p:pic>
      <p:grpSp>
        <p:nvGrpSpPr>
          <p:cNvPr id="6" name="Group 5">
            <a:extLst>
              <a:ext uri="{FF2B5EF4-FFF2-40B4-BE49-F238E27FC236}">
                <a16:creationId xmlns:a16="http://schemas.microsoft.com/office/drawing/2014/main" id="{3CBA5779-1175-9998-B3BA-2B10A24AB3A1}"/>
              </a:ext>
            </a:extLst>
          </p:cNvPr>
          <p:cNvGrpSpPr/>
          <p:nvPr/>
        </p:nvGrpSpPr>
        <p:grpSpPr>
          <a:xfrm>
            <a:off x="7738500" y="4849314"/>
            <a:ext cx="2594694" cy="923330"/>
            <a:chOff x="4876800" y="5811128"/>
            <a:chExt cx="2594694" cy="923330"/>
          </a:xfrm>
        </p:grpSpPr>
        <p:sp>
          <p:nvSpPr>
            <p:cNvPr id="7" name="TextBox 6">
              <a:extLst>
                <a:ext uri="{FF2B5EF4-FFF2-40B4-BE49-F238E27FC236}">
                  <a16:creationId xmlns:a16="http://schemas.microsoft.com/office/drawing/2014/main" id="{6C20495F-884F-F391-B91E-6522389F4CAC}"/>
                </a:ext>
              </a:extLst>
            </p:cNvPr>
            <p:cNvSpPr txBox="1"/>
            <p:nvPr/>
          </p:nvSpPr>
          <p:spPr>
            <a:xfrm>
              <a:off x="4876800" y="5811128"/>
              <a:ext cx="2594694" cy="923330"/>
            </a:xfrm>
            <a:prstGeom prst="rect">
              <a:avLst/>
            </a:prstGeom>
            <a:solidFill>
              <a:schemeClr val="bg1">
                <a:lumMod val="20000"/>
                <a:lumOff val="80000"/>
              </a:schemeClr>
            </a:solidFill>
            <a:ln>
              <a:solidFill>
                <a:schemeClr val="tx1"/>
              </a:solidFill>
            </a:ln>
          </p:spPr>
          <p:txBody>
            <a:bodyPr wrap="square" rtlCol="0">
              <a:spAutoFit/>
            </a:bodyPr>
            <a:lstStyle/>
            <a:p>
              <a:pPr indent="628650"/>
              <a:r>
                <a:rPr lang="en-US" dirty="0"/>
                <a:t>Inflow</a:t>
              </a:r>
            </a:p>
            <a:p>
              <a:pPr indent="628650"/>
              <a:r>
                <a:rPr lang="en-US" dirty="0"/>
                <a:t>Outflow; X = 0.4</a:t>
              </a:r>
            </a:p>
            <a:p>
              <a:pPr indent="628650"/>
              <a:r>
                <a:rPr lang="en-US" dirty="0"/>
                <a:t>Outflow; X = 0.1</a:t>
              </a:r>
            </a:p>
          </p:txBody>
        </p:sp>
        <p:cxnSp>
          <p:nvCxnSpPr>
            <p:cNvPr id="8" name="Straight Connector 7">
              <a:extLst>
                <a:ext uri="{FF2B5EF4-FFF2-40B4-BE49-F238E27FC236}">
                  <a16:creationId xmlns:a16="http://schemas.microsoft.com/office/drawing/2014/main" id="{09B5B8E3-62BC-1E8A-CCE5-236A13A52B4F}"/>
                </a:ext>
              </a:extLst>
            </p:cNvPr>
            <p:cNvCxnSpPr>
              <a:cxnSpLocks/>
            </p:cNvCxnSpPr>
            <p:nvPr/>
          </p:nvCxnSpPr>
          <p:spPr>
            <a:xfrm flipV="1">
              <a:off x="5029200" y="6010347"/>
              <a:ext cx="457200" cy="1"/>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4040533-541F-D174-B1AE-4279F5078F01}"/>
                </a:ext>
              </a:extLst>
            </p:cNvPr>
            <p:cNvCxnSpPr>
              <a:cxnSpLocks/>
            </p:cNvCxnSpPr>
            <p:nvPr/>
          </p:nvCxnSpPr>
          <p:spPr>
            <a:xfrm flipV="1">
              <a:off x="5029200" y="6272792"/>
              <a:ext cx="457200" cy="1"/>
            </a:xfrm>
            <a:prstGeom prst="line">
              <a:avLst/>
            </a:prstGeom>
            <a:ln w="19050">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95D198D-4355-87BD-6BE9-9A8A99871E62}"/>
                </a:ext>
              </a:extLst>
            </p:cNvPr>
            <p:cNvCxnSpPr>
              <a:cxnSpLocks/>
            </p:cNvCxnSpPr>
            <p:nvPr/>
          </p:nvCxnSpPr>
          <p:spPr>
            <a:xfrm flipV="1">
              <a:off x="5029200" y="6535237"/>
              <a:ext cx="457200" cy="1"/>
            </a:xfrm>
            <a:prstGeom prst="line">
              <a:avLst/>
            </a:prstGeom>
            <a:ln w="19050">
              <a:solidFill>
                <a:srgbClr val="C402A8"/>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104603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Parameter Estimation – Number of </a:t>
            </a:r>
            <a:r>
              <a:rPr lang="en-US" dirty="0" err="1">
                <a:solidFill>
                  <a:schemeClr val="tx2"/>
                </a:solidFill>
              </a:rPr>
              <a:t>Subreaches</a:t>
            </a:r>
            <a:endParaRPr lang="en-US" dirty="0">
              <a:solidFill>
                <a:schemeClr val="tx2"/>
              </a:solidFill>
            </a:endParaRP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838200" y="1825625"/>
                <a:ext cx="6140615" cy="4351338"/>
              </a:xfrm>
            </p:spPr>
            <p:txBody>
              <a:bodyPr>
                <a:normAutofit/>
              </a:bodyPr>
              <a:lstStyle/>
              <a:p>
                <a:r>
                  <a:rPr lang="en-US" dirty="0">
                    <a:solidFill>
                      <a:schemeClr val="tx2"/>
                    </a:solidFill>
                  </a:rPr>
                  <a:t>Affects attenuation</a:t>
                </a:r>
              </a:p>
              <a:p>
                <a:r>
                  <a:rPr lang="en-US" dirty="0">
                    <a:solidFill>
                      <a:schemeClr val="tx2"/>
                    </a:solidFill>
                  </a:rPr>
                  <a:t>Constraint between K and computational interval, </a:t>
                </a:r>
                <a:r>
                  <a:rPr lang="en-US" dirty="0" err="1">
                    <a:solidFill>
                      <a:schemeClr val="tx2"/>
                    </a:solidFill>
                  </a:rPr>
                  <a:t>Δt</a:t>
                </a:r>
                <a:endParaRPr lang="en-US" dirty="0">
                  <a:solidFill>
                    <a:schemeClr val="tx2"/>
                  </a:solidFill>
                </a:endParaRPr>
              </a:p>
              <a:p>
                <a:r>
                  <a:rPr lang="en-US" dirty="0">
                    <a:solidFill>
                      <a:schemeClr val="tx2"/>
                    </a:solidFill>
                  </a:rPr>
                  <a:t>Ideally, </a:t>
                </a:r>
                <a:r>
                  <a:rPr lang="en-US" dirty="0" err="1">
                    <a:solidFill>
                      <a:schemeClr val="tx2"/>
                    </a:solidFill>
                  </a:rPr>
                  <a:t>Δt</a:t>
                </a:r>
                <a:r>
                  <a:rPr lang="en-US" dirty="0">
                    <a:solidFill>
                      <a:schemeClr val="tx2"/>
                    </a:solidFill>
                  </a:rPr>
                  <a:t> = K</a:t>
                </a:r>
              </a:p>
              <a:p>
                <a:pPr lvl="1"/>
                <a:r>
                  <a:rPr lang="en-US" dirty="0">
                    <a:solidFill>
                      <a:schemeClr val="tx2"/>
                    </a:solidFill>
                  </a:rPr>
                  <a:t>Number of </a:t>
                </a:r>
                <a:r>
                  <a:rPr lang="en-US" dirty="0" err="1">
                    <a:solidFill>
                      <a:schemeClr val="tx2"/>
                    </a:solidFill>
                  </a:rPr>
                  <a:t>Subreaches</a:t>
                </a:r>
                <a:r>
                  <a:rPr lang="en-US" dirty="0">
                    <a:solidFill>
                      <a:schemeClr val="tx2"/>
                    </a:solidFill>
                  </a:rPr>
                  <a:t> = </a:t>
                </a:r>
                <a14:m>
                  <m:oMath xmlns:m="http://schemas.openxmlformats.org/officeDocument/2006/math">
                    <m:f>
                      <m:fPr>
                        <m:ctrlPr>
                          <a:rPr lang="en-US" i="1" smtClean="0">
                            <a:solidFill>
                              <a:schemeClr val="tx2"/>
                            </a:solidFill>
                            <a:latin typeface="Cambria Math" panose="02040503050406030204" pitchFamily="18" charset="0"/>
                          </a:rPr>
                        </m:ctrlPr>
                      </m:fPr>
                      <m:num>
                        <m:r>
                          <a:rPr lang="en-US" b="0" i="1" smtClean="0">
                            <a:solidFill>
                              <a:schemeClr val="tx2"/>
                            </a:solidFill>
                            <a:latin typeface="Cambria Math" panose="02040503050406030204" pitchFamily="18" charset="0"/>
                          </a:rPr>
                          <m:t>𝐾</m:t>
                        </m:r>
                      </m:num>
                      <m:den>
                        <m:r>
                          <a:rPr lang="en-US" i="1" smtClean="0">
                            <a:solidFill>
                              <a:schemeClr val="tx2"/>
                            </a:solidFill>
                            <a:latin typeface="Cambria Math" panose="02040503050406030204" pitchFamily="18" charset="0"/>
                            <a:ea typeface="Cambria Math" panose="02040503050406030204" pitchFamily="18" charset="0"/>
                          </a:rPr>
                          <m:t>∆</m:t>
                        </m:r>
                        <m:r>
                          <a:rPr lang="en-US" b="0" i="1" smtClean="0">
                            <a:solidFill>
                              <a:schemeClr val="tx2"/>
                            </a:solidFill>
                            <a:latin typeface="Cambria Math" panose="02040503050406030204" pitchFamily="18" charset="0"/>
                            <a:ea typeface="Cambria Math" panose="02040503050406030204" pitchFamily="18" charset="0"/>
                          </a:rPr>
                          <m:t>𝑡</m:t>
                        </m:r>
                      </m:den>
                    </m:f>
                  </m:oMath>
                </a14:m>
                <a:endParaRPr lang="en-US" dirty="0">
                  <a:solidFill>
                    <a:schemeClr val="tx2"/>
                  </a:solidFill>
                </a:endParaRPr>
              </a:p>
              <a:p>
                <a:r>
                  <a:rPr lang="en-US" dirty="0">
                    <a:solidFill>
                      <a:schemeClr val="tx2"/>
                    </a:solidFill>
                  </a:rPr>
                  <a:t>However, </a:t>
                </a:r>
                <a:r>
                  <a:rPr lang="en-US" dirty="0" err="1">
                    <a:solidFill>
                      <a:schemeClr val="tx2"/>
                    </a:solidFill>
                  </a:rPr>
                  <a:t>Δt</a:t>
                </a:r>
                <a:r>
                  <a:rPr lang="en-US" dirty="0">
                    <a:solidFill>
                      <a:schemeClr val="tx2"/>
                    </a:solidFill>
                  </a:rPr>
                  <a:t> cannot be less than 2*K*X</a:t>
                </a:r>
              </a:p>
              <a:p>
                <a:r>
                  <a:rPr lang="en-US" dirty="0">
                    <a:solidFill>
                      <a:schemeClr val="tx2"/>
                    </a:solidFill>
                  </a:rPr>
                  <a:t>Can be treated as a calibration parameter</a:t>
                </a:r>
              </a:p>
              <a:p>
                <a:endParaRPr lang="en-US" dirty="0">
                  <a:solidFill>
                    <a:schemeClr val="tx2"/>
                  </a:solidFill>
                </a:endParaRPr>
              </a:p>
            </p:txBody>
          </p:sp>
        </mc:Choice>
        <mc:Fallback>
          <p:sp>
            <p:nvSpPr>
              <p:cNvPr id="3" name="Content Placeholder 2">
                <a:extLst>
                  <a:ext uri="{FF2B5EF4-FFF2-40B4-BE49-F238E27FC236}">
                    <a16:creationId xmlns:a16="http://schemas.microsoft.com/office/drawing/2014/main" id="{A19D8845-6A48-A8D1-D506-CAA106AFF5B1}"/>
                  </a:ext>
                </a:extLst>
              </p:cNvPr>
              <p:cNvSpPr>
                <a:spLocks noGrp="1" noRot="1" noChangeAspect="1" noMove="1" noResize="1" noEditPoints="1" noAdjustHandles="1" noChangeArrowheads="1" noChangeShapeType="1" noTextEdit="1"/>
              </p:cNvSpPr>
              <p:nvPr>
                <p:ph idx="1"/>
              </p:nvPr>
            </p:nvSpPr>
            <p:spPr>
              <a:xfrm>
                <a:off x="838200" y="1825625"/>
                <a:ext cx="6140615" cy="4351338"/>
              </a:xfrm>
              <a:blipFill>
                <a:blip r:embed="rId3"/>
                <a:stretch>
                  <a:fillRect l="-1787" t="-2381" b="-420"/>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28</a:t>
            </a:fld>
            <a:endParaRPr lang="en-US"/>
          </a:p>
        </p:txBody>
      </p:sp>
      <p:pic>
        <p:nvPicPr>
          <p:cNvPr id="5" name="Picture 4">
            <a:extLst>
              <a:ext uri="{FF2B5EF4-FFF2-40B4-BE49-F238E27FC236}">
                <a16:creationId xmlns:a16="http://schemas.microsoft.com/office/drawing/2014/main" id="{08E6EEC2-DA29-170E-BFFD-E5887ACB93CE}"/>
              </a:ext>
            </a:extLst>
          </p:cNvPr>
          <p:cNvPicPr>
            <a:picLocks noChangeAspect="1"/>
          </p:cNvPicPr>
          <p:nvPr/>
        </p:nvPicPr>
        <p:blipFill rotWithShape="1">
          <a:blip r:embed="rId4"/>
          <a:srcRect l="4453" t="11763" r="3171" b="23971"/>
          <a:stretch/>
        </p:blipFill>
        <p:spPr>
          <a:xfrm>
            <a:off x="6548068" y="1916449"/>
            <a:ext cx="4267200" cy="2497477"/>
          </a:xfrm>
          <a:prstGeom prst="rect">
            <a:avLst/>
          </a:prstGeom>
          <a:ln>
            <a:solidFill>
              <a:schemeClr val="tx1"/>
            </a:solidFill>
          </a:ln>
        </p:spPr>
      </p:pic>
      <p:grpSp>
        <p:nvGrpSpPr>
          <p:cNvPr id="6" name="Group 5">
            <a:extLst>
              <a:ext uri="{FF2B5EF4-FFF2-40B4-BE49-F238E27FC236}">
                <a16:creationId xmlns:a16="http://schemas.microsoft.com/office/drawing/2014/main" id="{18C95F15-DA75-C92F-F99F-866AF5EF9102}"/>
              </a:ext>
            </a:extLst>
          </p:cNvPr>
          <p:cNvGrpSpPr/>
          <p:nvPr/>
        </p:nvGrpSpPr>
        <p:grpSpPr>
          <a:xfrm>
            <a:off x="6884858" y="4574519"/>
            <a:ext cx="3865263" cy="923330"/>
            <a:chOff x="4876799" y="5811128"/>
            <a:chExt cx="3865263" cy="923330"/>
          </a:xfrm>
        </p:grpSpPr>
        <p:sp>
          <p:nvSpPr>
            <p:cNvPr id="7" name="TextBox 6">
              <a:extLst>
                <a:ext uri="{FF2B5EF4-FFF2-40B4-BE49-F238E27FC236}">
                  <a16:creationId xmlns:a16="http://schemas.microsoft.com/office/drawing/2014/main" id="{D5E771DD-6386-15FC-394A-DD5BDC14F6B7}"/>
                </a:ext>
              </a:extLst>
            </p:cNvPr>
            <p:cNvSpPr txBox="1"/>
            <p:nvPr/>
          </p:nvSpPr>
          <p:spPr>
            <a:xfrm>
              <a:off x="4876799" y="5811128"/>
              <a:ext cx="3865263" cy="923330"/>
            </a:xfrm>
            <a:prstGeom prst="rect">
              <a:avLst/>
            </a:prstGeom>
            <a:solidFill>
              <a:schemeClr val="bg1">
                <a:lumMod val="20000"/>
                <a:lumOff val="80000"/>
              </a:schemeClr>
            </a:solidFill>
            <a:ln>
              <a:solidFill>
                <a:schemeClr val="tx1"/>
              </a:solidFill>
            </a:ln>
          </p:spPr>
          <p:txBody>
            <a:bodyPr wrap="square" rtlCol="0">
              <a:spAutoFit/>
            </a:bodyPr>
            <a:lstStyle/>
            <a:p>
              <a:pPr indent="628650"/>
              <a:r>
                <a:rPr lang="en-US" dirty="0"/>
                <a:t>Inflow</a:t>
              </a:r>
            </a:p>
            <a:p>
              <a:pPr indent="628650"/>
              <a:r>
                <a:rPr lang="en-US" dirty="0"/>
                <a:t>Outflow; # of </a:t>
              </a:r>
              <a:r>
                <a:rPr lang="en-US" dirty="0" err="1"/>
                <a:t>subreaches</a:t>
              </a:r>
              <a:r>
                <a:rPr lang="en-US" dirty="0"/>
                <a:t> = 20</a:t>
              </a:r>
            </a:p>
            <a:p>
              <a:pPr indent="628650"/>
              <a:r>
                <a:rPr lang="en-US" dirty="0"/>
                <a:t>Outflow; # of </a:t>
              </a:r>
              <a:r>
                <a:rPr lang="en-US" dirty="0" err="1"/>
                <a:t>subreaches</a:t>
              </a:r>
              <a:r>
                <a:rPr lang="en-US" dirty="0"/>
                <a:t> = 10</a:t>
              </a:r>
            </a:p>
          </p:txBody>
        </p:sp>
        <p:cxnSp>
          <p:nvCxnSpPr>
            <p:cNvPr id="8" name="Straight Connector 7">
              <a:extLst>
                <a:ext uri="{FF2B5EF4-FFF2-40B4-BE49-F238E27FC236}">
                  <a16:creationId xmlns:a16="http://schemas.microsoft.com/office/drawing/2014/main" id="{71D75685-DEF0-5472-BDAE-7B35F25EEE31}"/>
                </a:ext>
              </a:extLst>
            </p:cNvPr>
            <p:cNvCxnSpPr>
              <a:cxnSpLocks/>
            </p:cNvCxnSpPr>
            <p:nvPr/>
          </p:nvCxnSpPr>
          <p:spPr>
            <a:xfrm flipV="1">
              <a:off x="5029200" y="6010347"/>
              <a:ext cx="457200" cy="1"/>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CA99430-8755-8475-ED9B-A25896A907DD}"/>
                </a:ext>
              </a:extLst>
            </p:cNvPr>
            <p:cNvCxnSpPr>
              <a:cxnSpLocks/>
            </p:cNvCxnSpPr>
            <p:nvPr/>
          </p:nvCxnSpPr>
          <p:spPr>
            <a:xfrm flipV="1">
              <a:off x="5029200" y="6272792"/>
              <a:ext cx="457200" cy="1"/>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129D3AD-CE4B-C216-B9B7-47DDDB707293}"/>
                </a:ext>
              </a:extLst>
            </p:cNvPr>
            <p:cNvCxnSpPr>
              <a:cxnSpLocks/>
            </p:cNvCxnSpPr>
            <p:nvPr/>
          </p:nvCxnSpPr>
          <p:spPr>
            <a:xfrm flipV="1">
              <a:off x="5029200" y="6535237"/>
              <a:ext cx="457200" cy="1"/>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635046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Calibration Techniques</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838200" y="1825625"/>
            <a:ext cx="5444154" cy="4351338"/>
          </a:xfrm>
        </p:spPr>
        <p:txBody>
          <a:bodyPr/>
          <a:lstStyle/>
          <a:p>
            <a:r>
              <a:rPr lang="en-US" dirty="0">
                <a:solidFill>
                  <a:schemeClr val="tx2"/>
                </a:solidFill>
              </a:rPr>
              <a:t>Match rising limb of hydrograph</a:t>
            </a:r>
          </a:p>
          <a:p>
            <a:r>
              <a:rPr lang="en-US" dirty="0">
                <a:solidFill>
                  <a:schemeClr val="tx2"/>
                </a:solidFill>
              </a:rPr>
              <a:t>Match peak discharge</a:t>
            </a:r>
          </a:p>
          <a:p>
            <a:r>
              <a:rPr lang="en-US" dirty="0">
                <a:solidFill>
                  <a:schemeClr val="tx2"/>
                </a:solidFill>
              </a:rPr>
              <a:t>Use multiple statistical metrics</a:t>
            </a:r>
          </a:p>
          <a:p>
            <a:pPr lvl="1"/>
            <a:r>
              <a:rPr lang="en-US" dirty="0">
                <a:solidFill>
                  <a:schemeClr val="tx2"/>
                </a:solidFill>
              </a:rPr>
              <a:t>Nash-Sutcliffe Efficiency</a:t>
            </a:r>
          </a:p>
          <a:p>
            <a:pPr lvl="1"/>
            <a:r>
              <a:rPr lang="en-US" dirty="0">
                <a:solidFill>
                  <a:schemeClr val="tx2"/>
                </a:solidFill>
              </a:rPr>
              <a:t>Root Mean Square Error</a:t>
            </a:r>
          </a:p>
          <a:p>
            <a:pPr lvl="1"/>
            <a:r>
              <a:rPr lang="en-US" dirty="0">
                <a:solidFill>
                  <a:schemeClr val="tx2"/>
                </a:solidFill>
              </a:rPr>
              <a:t>Percent Bias</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29</a:t>
            </a:fld>
            <a:endParaRPr lang="en-US"/>
          </a:p>
        </p:txBody>
      </p:sp>
      <p:pic>
        <p:nvPicPr>
          <p:cNvPr id="5" name="Picture 4">
            <a:extLst>
              <a:ext uri="{FF2B5EF4-FFF2-40B4-BE49-F238E27FC236}">
                <a16:creationId xmlns:a16="http://schemas.microsoft.com/office/drawing/2014/main" id="{4D24ADF2-7EFF-B6EA-E405-345CEB702AF5}"/>
              </a:ext>
            </a:extLst>
          </p:cNvPr>
          <p:cNvPicPr>
            <a:picLocks noChangeAspect="1"/>
          </p:cNvPicPr>
          <p:nvPr/>
        </p:nvPicPr>
        <p:blipFill>
          <a:blip r:embed="rId3"/>
          <a:stretch>
            <a:fillRect/>
          </a:stretch>
        </p:blipFill>
        <p:spPr>
          <a:xfrm>
            <a:off x="6756136" y="1825625"/>
            <a:ext cx="4342808" cy="3630744"/>
          </a:xfrm>
          <a:prstGeom prst="rect">
            <a:avLst/>
          </a:prstGeom>
          <a:ln>
            <a:solidFill>
              <a:schemeClr val="tx1"/>
            </a:solidFill>
          </a:ln>
        </p:spPr>
      </p:pic>
    </p:spTree>
    <p:extLst>
      <p:ext uri="{BB962C8B-B14F-4D97-AF65-F5344CB8AC3E}">
        <p14:creationId xmlns:p14="http://schemas.microsoft.com/office/powerpoint/2010/main" val="37437906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Overland vs. Open Channel Flow</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lstStyle/>
          <a:p>
            <a:endParaRPr lang="en-US" dirty="0">
              <a:solidFill>
                <a:schemeClr val="tx2"/>
              </a:solidFill>
            </a:endParaRPr>
          </a:p>
        </p:txBody>
      </p:sp>
      <p:pic>
        <p:nvPicPr>
          <p:cNvPr id="4" name="Picture 3">
            <a:extLst>
              <a:ext uri="{FF2B5EF4-FFF2-40B4-BE49-F238E27FC236}">
                <a16:creationId xmlns:a16="http://schemas.microsoft.com/office/drawing/2014/main" id="{E45AF850-E989-AE77-D21C-A43131054967}"/>
              </a:ext>
            </a:extLst>
          </p:cNvPr>
          <p:cNvPicPr>
            <a:picLocks noChangeAspect="1"/>
          </p:cNvPicPr>
          <p:nvPr/>
        </p:nvPicPr>
        <p:blipFill rotWithShape="1">
          <a:blip r:embed="rId3"/>
          <a:srcRect l="9612"/>
          <a:stretch/>
        </p:blipFill>
        <p:spPr>
          <a:xfrm>
            <a:off x="1680882" y="1737618"/>
            <a:ext cx="4237587" cy="3488710"/>
          </a:xfrm>
          <a:prstGeom prst="rect">
            <a:avLst/>
          </a:prstGeom>
        </p:spPr>
      </p:pic>
      <p:pic>
        <p:nvPicPr>
          <p:cNvPr id="5" name="Picture 4">
            <a:extLst>
              <a:ext uri="{FF2B5EF4-FFF2-40B4-BE49-F238E27FC236}">
                <a16:creationId xmlns:a16="http://schemas.microsoft.com/office/drawing/2014/main" id="{D22D16C6-A735-A240-940B-A063026406A1}"/>
              </a:ext>
            </a:extLst>
          </p:cNvPr>
          <p:cNvPicPr>
            <a:picLocks noChangeAspect="1"/>
          </p:cNvPicPr>
          <p:nvPr/>
        </p:nvPicPr>
        <p:blipFill>
          <a:blip r:embed="rId4"/>
          <a:stretch>
            <a:fillRect/>
          </a:stretch>
        </p:blipFill>
        <p:spPr>
          <a:xfrm>
            <a:off x="6130096" y="2673629"/>
            <a:ext cx="4190499" cy="3763029"/>
          </a:xfrm>
          <a:prstGeom prst="rect">
            <a:avLst/>
          </a:prstGeom>
        </p:spPr>
      </p:pic>
      <p:sp>
        <p:nvSpPr>
          <p:cNvPr id="6" name="Slide Number Placeholder 5">
            <a:extLst>
              <a:ext uri="{FF2B5EF4-FFF2-40B4-BE49-F238E27FC236}">
                <a16:creationId xmlns:a16="http://schemas.microsoft.com/office/drawing/2014/main" id="{E3A3239D-853C-20D8-2B5D-154D47CCCE67}"/>
              </a:ext>
            </a:extLst>
          </p:cNvPr>
          <p:cNvSpPr>
            <a:spLocks noGrp="1"/>
          </p:cNvSpPr>
          <p:nvPr>
            <p:ph type="sldNum" sz="quarter" idx="12"/>
          </p:nvPr>
        </p:nvSpPr>
        <p:spPr/>
        <p:txBody>
          <a:bodyPr/>
          <a:lstStyle/>
          <a:p>
            <a:fld id="{AEB51D0A-42D1-4AF4-A13F-F7B08C8BDEAE}" type="slidenum">
              <a:rPr lang="en-US" smtClean="0"/>
              <a:t>3</a:t>
            </a:fld>
            <a:endParaRPr lang="en-US"/>
          </a:p>
        </p:txBody>
      </p:sp>
    </p:spTree>
    <p:extLst>
      <p:ext uri="{BB962C8B-B14F-4D97-AF65-F5344CB8AC3E}">
        <p14:creationId xmlns:p14="http://schemas.microsoft.com/office/powerpoint/2010/main" val="36275388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Muskingum Method</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lstStyle/>
          <a:p>
            <a:pPr marL="0" indent="0">
              <a:buNone/>
            </a:pPr>
            <a:r>
              <a:rPr lang="en-US" b="1" u="sng" dirty="0">
                <a:solidFill>
                  <a:schemeClr val="tx2"/>
                </a:solidFill>
              </a:rPr>
              <a:t>Advantages					       Disadvantages</a:t>
            </a: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30</a:t>
            </a:fld>
            <a:endParaRPr lang="en-US"/>
          </a:p>
        </p:txBody>
      </p:sp>
      <p:sp>
        <p:nvSpPr>
          <p:cNvPr id="5" name="TextBox 4">
            <a:extLst>
              <a:ext uri="{FF2B5EF4-FFF2-40B4-BE49-F238E27FC236}">
                <a16:creationId xmlns:a16="http://schemas.microsoft.com/office/drawing/2014/main" id="{66711253-8D75-2075-2197-891AB6C8179C}"/>
              </a:ext>
            </a:extLst>
          </p:cNvPr>
          <p:cNvSpPr txBox="1"/>
          <p:nvPr/>
        </p:nvSpPr>
        <p:spPr>
          <a:xfrm>
            <a:off x="672771" y="2430504"/>
            <a:ext cx="4098218" cy="2862322"/>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tx2"/>
                </a:solidFill>
              </a:rPr>
              <a:t>"Mature" method that has been used successfully in thousands of studies throughout the U.S.</a:t>
            </a:r>
          </a:p>
          <a:p>
            <a:pPr marL="285750" indent="-285750">
              <a:buFont typeface="Arial" panose="020B0604020202020204" pitchFamily="34" charset="0"/>
              <a:buChar char="•"/>
            </a:pPr>
            <a:r>
              <a:rPr lang="en-US" sz="2000" dirty="0">
                <a:solidFill>
                  <a:schemeClr val="tx2"/>
                </a:solidFill>
              </a:rPr>
              <a:t>Easy to set up and use</a:t>
            </a:r>
          </a:p>
          <a:p>
            <a:pPr marL="285750" indent="-285750">
              <a:buFont typeface="Arial" panose="020B0604020202020204" pitchFamily="34" charset="0"/>
              <a:buChar char="•"/>
            </a:pPr>
            <a:r>
              <a:rPr lang="en-US" sz="2000" dirty="0">
                <a:solidFill>
                  <a:schemeClr val="tx2"/>
                </a:solidFill>
              </a:rPr>
              <a:t>Method is parsimonious; it includes only a few parameters necessary to explain the variation of runoff volume</a:t>
            </a:r>
          </a:p>
          <a:p>
            <a:pPr marL="285750" indent="-285750">
              <a:buFont typeface="Arial" panose="020B0604020202020204" pitchFamily="34" charset="0"/>
              <a:buChar char="•"/>
            </a:pPr>
            <a:endParaRPr lang="en-US" sz="2000" dirty="0">
              <a:solidFill>
                <a:schemeClr val="tx2"/>
              </a:solidFill>
            </a:endParaRPr>
          </a:p>
        </p:txBody>
      </p:sp>
      <p:sp>
        <p:nvSpPr>
          <p:cNvPr id="6" name="TextBox 5">
            <a:extLst>
              <a:ext uri="{FF2B5EF4-FFF2-40B4-BE49-F238E27FC236}">
                <a16:creationId xmlns:a16="http://schemas.microsoft.com/office/drawing/2014/main" id="{D3F0ACB5-A234-F334-EF70-1F6CF8C5388B}"/>
              </a:ext>
            </a:extLst>
          </p:cNvPr>
          <p:cNvSpPr txBox="1"/>
          <p:nvPr/>
        </p:nvSpPr>
        <p:spPr>
          <a:xfrm>
            <a:off x="6520035" y="2336537"/>
            <a:ext cx="4168496" cy="3785652"/>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tx2"/>
                </a:solidFill>
              </a:rPr>
              <a:t>Method may be too simple to accurately predict flood wave translation and attenuation</a:t>
            </a:r>
          </a:p>
          <a:p>
            <a:pPr marL="285750" indent="-285750">
              <a:buFont typeface="Arial" panose="020B0604020202020204" pitchFamily="34" charset="0"/>
              <a:buChar char="•"/>
            </a:pPr>
            <a:r>
              <a:rPr lang="en-US" sz="2000" dirty="0">
                <a:solidFill>
                  <a:schemeClr val="tx2"/>
                </a:solidFill>
              </a:rPr>
              <a:t>Only appropriate for use in moderately steep streams (bed slopes &gt; 2 ft/mi)</a:t>
            </a:r>
          </a:p>
          <a:p>
            <a:pPr marL="285750" indent="-285750">
              <a:buFont typeface="Arial" panose="020B0604020202020204" pitchFamily="34" charset="0"/>
              <a:buChar char="•"/>
            </a:pPr>
            <a:r>
              <a:rPr lang="en-US" sz="2000" dirty="0">
                <a:solidFill>
                  <a:schemeClr val="tx2"/>
                </a:solidFill>
              </a:rPr>
              <a:t>Cannot simulate variable translation and attenuation</a:t>
            </a:r>
          </a:p>
          <a:p>
            <a:pPr marL="285750" indent="-285750">
              <a:buFont typeface="Arial" panose="020B0604020202020204" pitchFamily="34" charset="0"/>
              <a:buChar char="•"/>
            </a:pPr>
            <a:r>
              <a:rPr lang="en-US" sz="2000" dirty="0">
                <a:solidFill>
                  <a:schemeClr val="tx2"/>
                </a:solidFill>
              </a:rPr>
              <a:t>Cannot simulate backwater effects or impacts of hydraulic structures</a:t>
            </a:r>
          </a:p>
          <a:p>
            <a:pPr marL="285750" indent="-285750">
              <a:buFont typeface="Arial" panose="020B0604020202020204" pitchFamily="34" charset="0"/>
              <a:buChar char="•"/>
            </a:pPr>
            <a:endParaRPr lang="en-US" sz="2000" dirty="0">
              <a:solidFill>
                <a:schemeClr val="tx2"/>
              </a:solidFill>
            </a:endParaRPr>
          </a:p>
        </p:txBody>
      </p:sp>
    </p:spTree>
    <p:extLst>
      <p:ext uri="{BB962C8B-B14F-4D97-AF65-F5344CB8AC3E}">
        <p14:creationId xmlns:p14="http://schemas.microsoft.com/office/powerpoint/2010/main" val="44473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Muskingum-</a:t>
            </a:r>
            <a:r>
              <a:rPr lang="en-US" dirty="0" err="1">
                <a:solidFill>
                  <a:schemeClr val="tx2"/>
                </a:solidFill>
              </a:rPr>
              <a:t>Cunge</a:t>
            </a:r>
            <a:r>
              <a:rPr lang="en-US" dirty="0">
                <a:solidFill>
                  <a:schemeClr val="tx2"/>
                </a:solidFill>
              </a:rPr>
              <a:t> Method</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lstStyle/>
          <a:p>
            <a:r>
              <a:rPr lang="en-US" dirty="0">
                <a:solidFill>
                  <a:schemeClr val="tx2"/>
                </a:solidFill>
              </a:rPr>
              <a:t>Builds upon the Muskingum method</a:t>
            </a:r>
          </a:p>
          <a:p>
            <a:pPr lvl="1"/>
            <a:r>
              <a:rPr lang="en-US" dirty="0">
                <a:solidFill>
                  <a:schemeClr val="tx2"/>
                </a:solidFill>
              </a:rPr>
              <a:t>Within the Muskingum method, the X parameter (i.e. attenuation) is not physically based</a:t>
            </a:r>
          </a:p>
          <a:p>
            <a:r>
              <a:rPr lang="en-US" dirty="0" err="1">
                <a:solidFill>
                  <a:schemeClr val="tx2"/>
                </a:solidFill>
              </a:rPr>
              <a:t>Cunge</a:t>
            </a:r>
            <a:r>
              <a:rPr lang="en-US" dirty="0">
                <a:solidFill>
                  <a:schemeClr val="tx2"/>
                </a:solidFill>
              </a:rPr>
              <a:t> set numerical diffusion equal to physical diffusion</a:t>
            </a:r>
          </a:p>
          <a:p>
            <a:pPr lvl="1"/>
            <a:r>
              <a:rPr lang="en-US" u="sng" dirty="0">
                <a:solidFill>
                  <a:schemeClr val="tx2"/>
                </a:solidFill>
              </a:rPr>
              <a:t>This allowed for parameters to be physically-based as well as improving accuracy and applicability</a:t>
            </a:r>
          </a:p>
          <a:p>
            <a:endParaRPr lang="en-US" dirty="0">
              <a:solidFill>
                <a:schemeClr val="tx2"/>
              </a:solidFill>
            </a:endParaRP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31</a:t>
            </a:fld>
            <a:endParaRPr lang="en-US"/>
          </a:p>
        </p:txBody>
      </p:sp>
    </p:spTree>
    <p:extLst>
      <p:ext uri="{BB962C8B-B14F-4D97-AF65-F5344CB8AC3E}">
        <p14:creationId xmlns:p14="http://schemas.microsoft.com/office/powerpoint/2010/main" val="32067375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Equations of Motion</a:t>
            </a: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32</a:t>
            </a:fld>
            <a:endParaRPr lang="en-US"/>
          </a:p>
        </p:txBody>
      </p:sp>
      <p:sp>
        <p:nvSpPr>
          <p:cNvPr id="14" name="Content Placeholder 2">
            <a:extLst>
              <a:ext uri="{FF2B5EF4-FFF2-40B4-BE49-F238E27FC236}">
                <a16:creationId xmlns:a16="http://schemas.microsoft.com/office/drawing/2014/main" id="{B4309062-9FB9-F5BD-11F7-A528264A6559}"/>
              </a:ext>
            </a:extLst>
          </p:cNvPr>
          <p:cNvSpPr>
            <a:spLocks noGrp="1"/>
          </p:cNvSpPr>
          <p:nvPr>
            <p:ph idx="1"/>
          </p:nvPr>
        </p:nvSpPr>
        <p:spPr>
          <a:xfrm>
            <a:off x="838200" y="1825625"/>
            <a:ext cx="10515600" cy="4351338"/>
          </a:xfrm>
        </p:spPr>
        <p:txBody>
          <a:bodyPr/>
          <a:lstStyle/>
          <a:p>
            <a:r>
              <a:rPr lang="en-US" dirty="0">
                <a:solidFill>
                  <a:schemeClr val="tx2"/>
                </a:solidFill>
              </a:rPr>
              <a:t>Continuity:</a:t>
            </a:r>
          </a:p>
          <a:p>
            <a:endParaRPr lang="en-US" dirty="0">
              <a:solidFill>
                <a:schemeClr val="tx2"/>
              </a:solidFill>
            </a:endParaRPr>
          </a:p>
          <a:p>
            <a:endParaRPr lang="en-US" dirty="0">
              <a:solidFill>
                <a:schemeClr val="tx2"/>
              </a:solidFill>
            </a:endParaRPr>
          </a:p>
          <a:p>
            <a:endParaRPr lang="en-US" dirty="0">
              <a:solidFill>
                <a:schemeClr val="tx2"/>
              </a:solidFill>
            </a:endParaRPr>
          </a:p>
          <a:p>
            <a:r>
              <a:rPr lang="en-US" dirty="0">
                <a:solidFill>
                  <a:schemeClr val="tx2"/>
                </a:solidFill>
              </a:rPr>
              <a:t>Momentum:</a:t>
            </a:r>
          </a:p>
        </p:txBody>
      </p:sp>
      <p:sp>
        <p:nvSpPr>
          <p:cNvPr id="15" name="Rectangle 14">
            <a:extLst>
              <a:ext uri="{FF2B5EF4-FFF2-40B4-BE49-F238E27FC236}">
                <a16:creationId xmlns:a16="http://schemas.microsoft.com/office/drawing/2014/main" id="{79903099-DEF8-A461-C2B5-0C15CE394D0B}"/>
              </a:ext>
            </a:extLst>
          </p:cNvPr>
          <p:cNvSpPr/>
          <p:nvPr/>
        </p:nvSpPr>
        <p:spPr>
          <a:xfrm>
            <a:off x="3060705" y="1646238"/>
            <a:ext cx="3198031" cy="928613"/>
          </a:xfrm>
          <a:prstGeom prst="rect">
            <a:avLst/>
          </a:prstGeom>
          <a:solidFill>
            <a:schemeClr val="tx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6" name="Object 15">
            <a:extLst>
              <a:ext uri="{FF2B5EF4-FFF2-40B4-BE49-F238E27FC236}">
                <a16:creationId xmlns:a16="http://schemas.microsoft.com/office/drawing/2014/main" id="{52F52C28-0588-680D-EF42-D4DE5917DC83}"/>
              </a:ext>
            </a:extLst>
          </p:cNvPr>
          <p:cNvGraphicFramePr>
            <a:graphicFrameLocks noChangeAspect="1"/>
          </p:cNvGraphicFramePr>
          <p:nvPr>
            <p:extLst>
              <p:ext uri="{D42A27DB-BD31-4B8C-83A1-F6EECF244321}">
                <p14:modId xmlns:p14="http://schemas.microsoft.com/office/powerpoint/2010/main" val="2749460949"/>
              </p:ext>
            </p:extLst>
          </p:nvPr>
        </p:nvGraphicFramePr>
        <p:xfrm>
          <a:off x="3122226" y="1727164"/>
          <a:ext cx="3074988" cy="766762"/>
        </p:xfrm>
        <a:graphic>
          <a:graphicData uri="http://schemas.openxmlformats.org/presentationml/2006/ole">
            <mc:AlternateContent xmlns:mc="http://schemas.openxmlformats.org/markup-compatibility/2006">
              <mc:Choice xmlns:v="urn:schemas-microsoft-com:vml" Requires="v">
                <p:oleObj name="MathType Equation" r:id="rId3" imgW="1574640" imgH="393480" progId="Equation">
                  <p:embed/>
                </p:oleObj>
              </mc:Choice>
              <mc:Fallback>
                <p:oleObj name="MathType Equation" r:id="rId3" imgW="1574640" imgH="393480" progId="Equation">
                  <p:embed/>
                  <p:pic>
                    <p:nvPicPr>
                      <p:cNvPr id="6" name="Object 5">
                        <a:extLst>
                          <a:ext uri="{FF2B5EF4-FFF2-40B4-BE49-F238E27FC236}">
                            <a16:creationId xmlns:a16="http://schemas.microsoft.com/office/drawing/2014/main" id="{A31445A3-5F69-B351-9AD2-B8BE7F64B7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2226" y="1727164"/>
                        <a:ext cx="3074988" cy="766762"/>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17" name="Rectangle 16">
            <a:extLst>
              <a:ext uri="{FF2B5EF4-FFF2-40B4-BE49-F238E27FC236}">
                <a16:creationId xmlns:a16="http://schemas.microsoft.com/office/drawing/2014/main" id="{AC22C093-4BB8-005D-AB79-6BCD536D8CC7}"/>
              </a:ext>
            </a:extLst>
          </p:cNvPr>
          <p:cNvSpPr/>
          <p:nvPr/>
        </p:nvSpPr>
        <p:spPr>
          <a:xfrm>
            <a:off x="3207507" y="3699616"/>
            <a:ext cx="3769729" cy="928613"/>
          </a:xfrm>
          <a:prstGeom prst="rect">
            <a:avLst/>
          </a:prstGeom>
          <a:solidFill>
            <a:schemeClr val="tx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8" name="Object 17">
            <a:extLst>
              <a:ext uri="{FF2B5EF4-FFF2-40B4-BE49-F238E27FC236}">
                <a16:creationId xmlns:a16="http://schemas.microsoft.com/office/drawing/2014/main" id="{1C525415-BD0A-BC69-082B-042C7569932C}"/>
              </a:ext>
            </a:extLst>
          </p:cNvPr>
          <p:cNvGraphicFramePr>
            <a:graphicFrameLocks noChangeAspect="1"/>
          </p:cNvGraphicFramePr>
          <p:nvPr>
            <p:extLst>
              <p:ext uri="{D42A27DB-BD31-4B8C-83A1-F6EECF244321}">
                <p14:modId xmlns:p14="http://schemas.microsoft.com/office/powerpoint/2010/main" val="1856275036"/>
              </p:ext>
            </p:extLst>
          </p:nvPr>
        </p:nvGraphicFramePr>
        <p:xfrm>
          <a:off x="3345324" y="3771015"/>
          <a:ext cx="3459307" cy="785813"/>
        </p:xfrm>
        <a:graphic>
          <a:graphicData uri="http://schemas.openxmlformats.org/presentationml/2006/ole">
            <mc:AlternateContent xmlns:mc="http://schemas.openxmlformats.org/markup-compatibility/2006">
              <mc:Choice xmlns:v="urn:schemas-microsoft-com:vml" Requires="v">
                <p:oleObj name="Equation" r:id="rId5" imgW="1790640" imgH="419040" progId="Equation.3">
                  <p:embed/>
                </p:oleObj>
              </mc:Choice>
              <mc:Fallback>
                <p:oleObj name="Equation" r:id="rId5" imgW="1790640" imgH="419040" progId="Equation.3">
                  <p:embed/>
                  <p:pic>
                    <p:nvPicPr>
                      <p:cNvPr id="8" name="Object 7">
                        <a:extLst>
                          <a:ext uri="{FF2B5EF4-FFF2-40B4-BE49-F238E27FC236}">
                            <a16:creationId xmlns:a16="http://schemas.microsoft.com/office/drawing/2014/main" id="{AE0EFFCF-A8BB-8E76-A991-7381DE19B4E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45324" y="3771015"/>
                        <a:ext cx="3459307" cy="78581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cxnSp>
        <p:nvCxnSpPr>
          <p:cNvPr id="19" name="Straight Connector 18">
            <a:extLst>
              <a:ext uri="{FF2B5EF4-FFF2-40B4-BE49-F238E27FC236}">
                <a16:creationId xmlns:a16="http://schemas.microsoft.com/office/drawing/2014/main" id="{B63B79B0-9054-16AE-2A98-9262F6086D49}"/>
              </a:ext>
            </a:extLst>
          </p:cNvPr>
          <p:cNvCxnSpPr/>
          <p:nvPr/>
        </p:nvCxnSpPr>
        <p:spPr>
          <a:xfrm>
            <a:off x="3122226" y="1692596"/>
            <a:ext cx="2978512" cy="801330"/>
          </a:xfrm>
          <a:prstGeom prst="line">
            <a:avLst/>
          </a:prstGeom>
          <a:ln w="28575">
            <a:solidFill>
              <a:schemeClr val="accent6"/>
            </a:solidFill>
          </a:ln>
        </p:spPr>
        <p:style>
          <a:lnRef idx="1">
            <a:schemeClr val="accent6"/>
          </a:lnRef>
          <a:fillRef idx="0">
            <a:schemeClr val="accent6"/>
          </a:fillRef>
          <a:effectRef idx="0">
            <a:schemeClr val="accent6"/>
          </a:effectRef>
          <a:fontRef idx="minor">
            <a:schemeClr val="tx1"/>
          </a:fontRef>
        </p:style>
      </p:cxnSp>
      <p:cxnSp>
        <p:nvCxnSpPr>
          <p:cNvPr id="20" name="Straight Connector 19">
            <a:extLst>
              <a:ext uri="{FF2B5EF4-FFF2-40B4-BE49-F238E27FC236}">
                <a16:creationId xmlns:a16="http://schemas.microsoft.com/office/drawing/2014/main" id="{BB09A667-DFFC-9388-AE13-9CA4EFC33B99}"/>
              </a:ext>
            </a:extLst>
          </p:cNvPr>
          <p:cNvCxnSpPr>
            <a:cxnSpLocks/>
            <a:stCxn id="18" idx="0"/>
          </p:cNvCxnSpPr>
          <p:nvPr/>
        </p:nvCxnSpPr>
        <p:spPr>
          <a:xfrm>
            <a:off x="5074977" y="3771015"/>
            <a:ext cx="1729654" cy="751581"/>
          </a:xfrm>
          <a:prstGeom prst="line">
            <a:avLst/>
          </a:prstGeom>
          <a:ln w="28575">
            <a:solidFill>
              <a:schemeClr val="accent6"/>
            </a:solidFill>
          </a:ln>
        </p:spPr>
        <p:style>
          <a:lnRef idx="1">
            <a:schemeClr val="accent6"/>
          </a:lnRef>
          <a:fillRef idx="0">
            <a:schemeClr val="accent6"/>
          </a:fillRef>
          <a:effectRef idx="0">
            <a:schemeClr val="accent6"/>
          </a:effectRef>
          <a:fontRef idx="minor">
            <a:schemeClr val="tx1"/>
          </a:fontRef>
        </p:style>
      </p:cxnSp>
      <mc:AlternateContent xmlns:mc="http://schemas.openxmlformats.org/markup-compatibility/2006">
        <mc:Choice xmlns:a14="http://schemas.microsoft.com/office/drawing/2010/main" Requires="a14">
          <p:sp>
            <p:nvSpPr>
              <p:cNvPr id="21" name="TextBox 20">
                <a:extLst>
                  <a:ext uri="{FF2B5EF4-FFF2-40B4-BE49-F238E27FC236}">
                    <a16:creationId xmlns:a16="http://schemas.microsoft.com/office/drawing/2014/main" id="{93010757-B609-ED07-ED56-1350CA920298}"/>
                  </a:ext>
                </a:extLst>
              </p:cNvPr>
              <p:cNvSpPr txBox="1"/>
              <p:nvPr/>
            </p:nvSpPr>
            <p:spPr>
              <a:xfrm>
                <a:off x="6469069" y="1625184"/>
                <a:ext cx="3112750" cy="936154"/>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f>
                        <m:fPr>
                          <m:ctrlPr>
                            <a:rPr lang="en-US" sz="2800" i="1" smtClean="0">
                              <a:solidFill>
                                <a:schemeClr val="accent6"/>
                              </a:solidFill>
                              <a:latin typeface="Cambria Math" panose="02040503050406030204" pitchFamily="18" charset="0"/>
                              <a:ea typeface="Cambria Math" panose="02040503050406030204" pitchFamily="18" charset="0"/>
                            </a:rPr>
                          </m:ctrlPr>
                        </m:fPr>
                        <m:num>
                          <m:r>
                            <a:rPr lang="en-US" sz="2800" i="1" smtClean="0">
                              <a:solidFill>
                                <a:schemeClr val="accent6"/>
                              </a:solidFill>
                              <a:latin typeface="Cambria Math" panose="02040503050406030204" pitchFamily="18" charset="0"/>
                              <a:ea typeface="Cambria Math" panose="02040503050406030204" pitchFamily="18" charset="0"/>
                            </a:rPr>
                            <m:t>𝜕</m:t>
                          </m:r>
                          <m:r>
                            <a:rPr lang="en-US" sz="2800" b="0" i="1" smtClean="0">
                              <a:solidFill>
                                <a:schemeClr val="accent6"/>
                              </a:solidFill>
                              <a:latin typeface="Cambria Math" panose="02040503050406030204" pitchFamily="18" charset="0"/>
                              <a:ea typeface="Cambria Math" panose="02040503050406030204" pitchFamily="18" charset="0"/>
                            </a:rPr>
                            <m:t>𝐴</m:t>
                          </m:r>
                        </m:num>
                        <m:den>
                          <m:r>
                            <a:rPr lang="en-US" sz="2800" i="1" smtClean="0">
                              <a:solidFill>
                                <a:schemeClr val="accent6"/>
                              </a:solidFill>
                              <a:latin typeface="Cambria Math" panose="02040503050406030204" pitchFamily="18" charset="0"/>
                              <a:ea typeface="Cambria Math" panose="02040503050406030204" pitchFamily="18" charset="0"/>
                            </a:rPr>
                            <m:t>𝜕</m:t>
                          </m:r>
                          <m:r>
                            <a:rPr lang="en-US" sz="2800" b="0" i="1" smtClean="0">
                              <a:solidFill>
                                <a:schemeClr val="accent6"/>
                              </a:solidFill>
                              <a:latin typeface="Cambria Math" panose="02040503050406030204" pitchFamily="18" charset="0"/>
                              <a:ea typeface="Cambria Math" panose="02040503050406030204" pitchFamily="18" charset="0"/>
                            </a:rPr>
                            <m:t>𝑡</m:t>
                          </m:r>
                        </m:den>
                      </m:f>
                      <m:r>
                        <a:rPr lang="en-US" sz="2800" b="0" i="1" smtClean="0">
                          <a:solidFill>
                            <a:schemeClr val="accent6"/>
                          </a:solidFill>
                          <a:latin typeface="Cambria Math" panose="02040503050406030204" pitchFamily="18" charset="0"/>
                          <a:ea typeface="Cambria Math" panose="02040503050406030204" pitchFamily="18" charset="0"/>
                        </a:rPr>
                        <m:t>+</m:t>
                      </m:r>
                      <m:f>
                        <m:fPr>
                          <m:ctrlPr>
                            <a:rPr lang="en-US" sz="2800" b="0" i="1" smtClean="0">
                              <a:solidFill>
                                <a:schemeClr val="accent6"/>
                              </a:solidFill>
                              <a:latin typeface="Cambria Math" panose="02040503050406030204" pitchFamily="18" charset="0"/>
                              <a:ea typeface="Cambria Math" panose="02040503050406030204" pitchFamily="18" charset="0"/>
                            </a:rPr>
                          </m:ctrlPr>
                        </m:fPr>
                        <m:num>
                          <m:r>
                            <a:rPr lang="en-US" sz="2800" b="0" i="1" smtClean="0">
                              <a:solidFill>
                                <a:schemeClr val="accent6"/>
                              </a:solidFill>
                              <a:latin typeface="Cambria Math" panose="02040503050406030204" pitchFamily="18" charset="0"/>
                              <a:ea typeface="Cambria Math" panose="02040503050406030204" pitchFamily="18" charset="0"/>
                            </a:rPr>
                            <m:t>𝜕</m:t>
                          </m:r>
                          <m:r>
                            <a:rPr lang="en-US" sz="2800" b="0" i="1" smtClean="0">
                              <a:solidFill>
                                <a:schemeClr val="accent6"/>
                              </a:solidFill>
                              <a:latin typeface="Cambria Math" panose="02040503050406030204" pitchFamily="18" charset="0"/>
                              <a:ea typeface="Cambria Math" panose="02040503050406030204" pitchFamily="18" charset="0"/>
                            </a:rPr>
                            <m:t>𝑄</m:t>
                          </m:r>
                        </m:num>
                        <m:den>
                          <m:r>
                            <a:rPr lang="en-US" sz="2800" b="0" i="1" smtClean="0">
                              <a:solidFill>
                                <a:schemeClr val="accent6"/>
                              </a:solidFill>
                              <a:latin typeface="Cambria Math" panose="02040503050406030204" pitchFamily="18" charset="0"/>
                              <a:ea typeface="Cambria Math" panose="02040503050406030204" pitchFamily="18" charset="0"/>
                            </a:rPr>
                            <m:t>𝜕</m:t>
                          </m:r>
                          <m:r>
                            <a:rPr lang="en-US" sz="2800" b="0" i="1" smtClean="0">
                              <a:solidFill>
                                <a:schemeClr val="accent6"/>
                              </a:solidFill>
                              <a:latin typeface="Cambria Math" panose="02040503050406030204" pitchFamily="18" charset="0"/>
                              <a:ea typeface="Cambria Math" panose="02040503050406030204" pitchFamily="18" charset="0"/>
                            </a:rPr>
                            <m:t>𝑥</m:t>
                          </m:r>
                        </m:den>
                      </m:f>
                      <m:r>
                        <a:rPr lang="en-US" sz="2800" b="0" i="1" smtClean="0">
                          <a:solidFill>
                            <a:schemeClr val="accent6"/>
                          </a:solidFill>
                          <a:latin typeface="Cambria Math" panose="02040503050406030204" pitchFamily="18" charset="0"/>
                          <a:ea typeface="Cambria Math" panose="02040503050406030204" pitchFamily="18" charset="0"/>
                        </a:rPr>
                        <m:t>=</m:t>
                      </m:r>
                      <m:sSub>
                        <m:sSubPr>
                          <m:ctrlPr>
                            <a:rPr lang="en-US" sz="2800" b="0" i="1" smtClean="0">
                              <a:solidFill>
                                <a:schemeClr val="accent6"/>
                              </a:solidFill>
                              <a:latin typeface="Cambria Math" panose="02040503050406030204" pitchFamily="18" charset="0"/>
                              <a:ea typeface="Cambria Math" panose="02040503050406030204" pitchFamily="18" charset="0"/>
                            </a:rPr>
                          </m:ctrlPr>
                        </m:sSubPr>
                        <m:e>
                          <m:r>
                            <a:rPr lang="en-US" sz="2800" b="0" i="1" smtClean="0">
                              <a:solidFill>
                                <a:schemeClr val="accent6"/>
                              </a:solidFill>
                              <a:latin typeface="Cambria Math" panose="02040503050406030204" pitchFamily="18" charset="0"/>
                              <a:ea typeface="Cambria Math" panose="02040503050406030204" pitchFamily="18" charset="0"/>
                            </a:rPr>
                            <m:t>𝑞</m:t>
                          </m:r>
                        </m:e>
                        <m:sub>
                          <m:r>
                            <a:rPr lang="en-US" sz="2800" b="0" i="1" smtClean="0">
                              <a:solidFill>
                                <a:schemeClr val="accent6"/>
                              </a:solidFill>
                              <a:latin typeface="Cambria Math" panose="02040503050406030204" pitchFamily="18" charset="0"/>
                              <a:ea typeface="Cambria Math" panose="02040503050406030204" pitchFamily="18" charset="0"/>
                            </a:rPr>
                            <m:t>1</m:t>
                          </m:r>
                        </m:sub>
                      </m:sSub>
                    </m:oMath>
                  </m:oMathPara>
                </a14:m>
                <a:endParaRPr lang="en-US" sz="2800" i="1" dirty="0">
                  <a:solidFill>
                    <a:schemeClr val="accent6"/>
                  </a:solidFill>
                  <a:latin typeface="Cambria Math" panose="02040503050406030204" pitchFamily="18" charset="0"/>
                  <a:ea typeface="Cambria Math" panose="02040503050406030204" pitchFamily="18" charset="0"/>
                </a:endParaRPr>
              </a:p>
            </p:txBody>
          </p:sp>
        </mc:Choice>
        <mc:Fallback>
          <p:sp>
            <p:nvSpPr>
              <p:cNvPr id="21" name="TextBox 20">
                <a:extLst>
                  <a:ext uri="{FF2B5EF4-FFF2-40B4-BE49-F238E27FC236}">
                    <a16:creationId xmlns:a16="http://schemas.microsoft.com/office/drawing/2014/main" id="{93010757-B609-ED07-ED56-1350CA920298}"/>
                  </a:ext>
                </a:extLst>
              </p:cNvPr>
              <p:cNvSpPr txBox="1">
                <a:spLocks noRot="1" noChangeAspect="1" noMove="1" noResize="1" noEditPoints="1" noAdjustHandles="1" noChangeArrowheads="1" noChangeShapeType="1" noTextEdit="1"/>
              </p:cNvSpPr>
              <p:nvPr/>
            </p:nvSpPr>
            <p:spPr>
              <a:xfrm>
                <a:off x="6469069" y="1625184"/>
                <a:ext cx="3112750" cy="936154"/>
              </a:xfrm>
              <a:prstGeom prst="rect">
                <a:avLst/>
              </a:prstGeom>
              <a:blipFill>
                <a:blip r:embed="rId7"/>
                <a:stretch>
                  <a:fillRect/>
                </a:stretch>
              </a:blipFill>
            </p:spPr>
            <p:txBody>
              <a:bodyPr/>
              <a:lstStyle/>
              <a:p>
                <a:r>
                  <a:rPr lang="en-US">
                    <a:noFill/>
                  </a:rPr>
                  <a:t> </a:t>
                </a:r>
              </a:p>
            </p:txBody>
          </p:sp>
        </mc:Fallback>
      </mc:AlternateContent>
      <p:sp>
        <p:nvSpPr>
          <p:cNvPr id="25" name="Rectangle 24">
            <a:extLst>
              <a:ext uri="{FF2B5EF4-FFF2-40B4-BE49-F238E27FC236}">
                <a16:creationId xmlns:a16="http://schemas.microsoft.com/office/drawing/2014/main" id="{7955534F-C993-6AC8-E9F1-AD7DF7275638}"/>
              </a:ext>
            </a:extLst>
          </p:cNvPr>
          <p:cNvSpPr/>
          <p:nvPr/>
        </p:nvSpPr>
        <p:spPr>
          <a:xfrm>
            <a:off x="3345324" y="3771015"/>
            <a:ext cx="1615178" cy="785813"/>
          </a:xfrm>
          <a:prstGeom prst="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363C7BB-0D08-F733-7EE7-D856019F55CF}"/>
              </a:ext>
            </a:extLst>
          </p:cNvPr>
          <p:cNvSpPr/>
          <p:nvPr/>
        </p:nvSpPr>
        <p:spPr>
          <a:xfrm>
            <a:off x="6746836" y="1603763"/>
            <a:ext cx="2557216" cy="1013561"/>
          </a:xfrm>
          <a:prstGeom prst="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8285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animBg="1"/>
      <p:bldP spid="2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Example</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lstStyle/>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33</a:t>
            </a:fld>
            <a:endParaRPr lang="en-US"/>
          </a:p>
        </p:txBody>
      </p:sp>
      <p:pic>
        <p:nvPicPr>
          <p:cNvPr id="5" name="Picture 4">
            <a:extLst>
              <a:ext uri="{FF2B5EF4-FFF2-40B4-BE49-F238E27FC236}">
                <a16:creationId xmlns:a16="http://schemas.microsoft.com/office/drawing/2014/main" id="{89DC006B-820A-6277-8B7E-20A697FC874F}"/>
              </a:ext>
            </a:extLst>
          </p:cNvPr>
          <p:cNvPicPr>
            <a:picLocks noChangeAspect="1"/>
          </p:cNvPicPr>
          <p:nvPr/>
        </p:nvPicPr>
        <p:blipFill>
          <a:blip r:embed="rId3"/>
          <a:stretch>
            <a:fillRect/>
          </a:stretch>
        </p:blipFill>
        <p:spPr>
          <a:xfrm>
            <a:off x="1725626" y="1870075"/>
            <a:ext cx="3828571" cy="3276190"/>
          </a:xfrm>
          <a:prstGeom prst="rect">
            <a:avLst/>
          </a:prstGeom>
          <a:ln>
            <a:solidFill>
              <a:schemeClr val="tx1"/>
            </a:solidFill>
          </a:ln>
        </p:spPr>
      </p:pic>
      <p:pic>
        <p:nvPicPr>
          <p:cNvPr id="6" name="Picture 5">
            <a:extLst>
              <a:ext uri="{FF2B5EF4-FFF2-40B4-BE49-F238E27FC236}">
                <a16:creationId xmlns:a16="http://schemas.microsoft.com/office/drawing/2014/main" id="{E01FB13A-8AFC-64E1-0B0B-5034A99AE546}"/>
              </a:ext>
            </a:extLst>
          </p:cNvPr>
          <p:cNvPicPr>
            <a:picLocks noChangeAspect="1"/>
          </p:cNvPicPr>
          <p:nvPr/>
        </p:nvPicPr>
        <p:blipFill>
          <a:blip r:embed="rId4"/>
          <a:stretch>
            <a:fillRect/>
          </a:stretch>
        </p:blipFill>
        <p:spPr>
          <a:xfrm>
            <a:off x="5937759" y="1772445"/>
            <a:ext cx="4525547" cy="3807329"/>
          </a:xfrm>
          <a:prstGeom prst="rect">
            <a:avLst/>
          </a:prstGeom>
        </p:spPr>
      </p:pic>
    </p:spTree>
    <p:extLst>
      <p:ext uri="{BB962C8B-B14F-4D97-AF65-F5344CB8AC3E}">
        <p14:creationId xmlns:p14="http://schemas.microsoft.com/office/powerpoint/2010/main" val="14789548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Parameter Estimation – Reach Length and Friction Slope</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838200" y="1825625"/>
            <a:ext cx="5434679" cy="4351338"/>
          </a:xfrm>
        </p:spPr>
        <p:txBody>
          <a:bodyPr/>
          <a:lstStyle/>
          <a:p>
            <a:r>
              <a:rPr lang="en-US" dirty="0">
                <a:solidFill>
                  <a:schemeClr val="tx2"/>
                </a:solidFill>
              </a:rPr>
              <a:t>Compute reach characteristics</a:t>
            </a:r>
          </a:p>
          <a:p>
            <a:pPr lvl="1"/>
            <a:r>
              <a:rPr lang="en-US" dirty="0">
                <a:solidFill>
                  <a:schemeClr val="tx2"/>
                </a:solidFill>
              </a:rPr>
              <a:t>Parameters | Characteristics | Reach</a:t>
            </a:r>
          </a:p>
          <a:p>
            <a:r>
              <a:rPr lang="en-US" dirty="0">
                <a:solidFill>
                  <a:schemeClr val="tx2"/>
                </a:solidFill>
              </a:rPr>
              <a:t>Friction slope can be initially estimated using bed slope</a:t>
            </a:r>
          </a:p>
          <a:p>
            <a:pPr lvl="1"/>
            <a:r>
              <a:rPr lang="en-US" dirty="0">
                <a:solidFill>
                  <a:schemeClr val="tx2"/>
                </a:solidFill>
              </a:rPr>
              <a:t>If slope varies significantly, it may be necessary to use multiple reaches with different slopes</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34</a:t>
            </a:fld>
            <a:endParaRPr lang="en-US"/>
          </a:p>
        </p:txBody>
      </p:sp>
      <p:pic>
        <p:nvPicPr>
          <p:cNvPr id="5" name="Picture 4">
            <a:extLst>
              <a:ext uri="{FF2B5EF4-FFF2-40B4-BE49-F238E27FC236}">
                <a16:creationId xmlns:a16="http://schemas.microsoft.com/office/drawing/2014/main" id="{729D3AEE-D161-D243-8306-9EDAAE245A24}"/>
              </a:ext>
            </a:extLst>
          </p:cNvPr>
          <p:cNvPicPr>
            <a:picLocks noChangeAspect="1"/>
          </p:cNvPicPr>
          <p:nvPr/>
        </p:nvPicPr>
        <p:blipFill>
          <a:blip r:embed="rId3"/>
          <a:stretch>
            <a:fillRect/>
          </a:stretch>
        </p:blipFill>
        <p:spPr>
          <a:xfrm>
            <a:off x="6716308" y="2049109"/>
            <a:ext cx="4150039" cy="2990362"/>
          </a:xfrm>
          <a:prstGeom prst="rect">
            <a:avLst/>
          </a:prstGeom>
          <a:ln>
            <a:solidFill>
              <a:schemeClr val="tx1"/>
            </a:solidFill>
          </a:ln>
        </p:spPr>
      </p:pic>
    </p:spTree>
    <p:extLst>
      <p:ext uri="{BB962C8B-B14F-4D97-AF65-F5344CB8AC3E}">
        <p14:creationId xmlns:p14="http://schemas.microsoft.com/office/powerpoint/2010/main" val="15731899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Parameter Estimation – Manning’s Roughness</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838200" y="2150971"/>
            <a:ext cx="5257800" cy="4025991"/>
          </a:xfrm>
        </p:spPr>
        <p:txBody>
          <a:bodyPr/>
          <a:lstStyle/>
          <a:p>
            <a:r>
              <a:rPr lang="en-US" dirty="0">
                <a:solidFill>
                  <a:schemeClr val="tx2"/>
                </a:solidFill>
              </a:rPr>
              <a:t>Average value for the whole reach</a:t>
            </a:r>
          </a:p>
          <a:p>
            <a:r>
              <a:rPr lang="en-US" dirty="0">
                <a:solidFill>
                  <a:schemeClr val="tx2"/>
                </a:solidFill>
              </a:rPr>
              <a:t>Estimate using “reference” streams or through calibration</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35</a:t>
            </a:fld>
            <a:endParaRPr lang="en-US"/>
          </a:p>
        </p:txBody>
      </p:sp>
      <p:pic>
        <p:nvPicPr>
          <p:cNvPr id="5" name="Picture 4">
            <a:extLst>
              <a:ext uri="{FF2B5EF4-FFF2-40B4-BE49-F238E27FC236}">
                <a16:creationId xmlns:a16="http://schemas.microsoft.com/office/drawing/2014/main" id="{97A15208-BD75-14E4-D778-C6BA73ED4918}"/>
              </a:ext>
            </a:extLst>
          </p:cNvPr>
          <p:cNvPicPr>
            <a:picLocks noChangeAspect="1"/>
          </p:cNvPicPr>
          <p:nvPr/>
        </p:nvPicPr>
        <p:blipFill>
          <a:blip r:embed="rId3"/>
          <a:stretch>
            <a:fillRect/>
          </a:stretch>
        </p:blipFill>
        <p:spPr>
          <a:xfrm>
            <a:off x="6678358" y="1628702"/>
            <a:ext cx="4145275" cy="2958302"/>
          </a:xfrm>
          <a:prstGeom prst="rect">
            <a:avLst/>
          </a:prstGeom>
        </p:spPr>
      </p:pic>
      <p:sp>
        <p:nvSpPr>
          <p:cNvPr id="6" name="TextBox 5">
            <a:extLst>
              <a:ext uri="{FF2B5EF4-FFF2-40B4-BE49-F238E27FC236}">
                <a16:creationId xmlns:a16="http://schemas.microsoft.com/office/drawing/2014/main" id="{9DAF3A31-4114-6E24-D2B0-3DBB178DC43B}"/>
              </a:ext>
            </a:extLst>
          </p:cNvPr>
          <p:cNvSpPr txBox="1"/>
          <p:nvPr/>
        </p:nvSpPr>
        <p:spPr>
          <a:xfrm>
            <a:off x="6678358" y="4635322"/>
            <a:ext cx="4288353" cy="923330"/>
          </a:xfrm>
          <a:prstGeom prst="rect">
            <a:avLst/>
          </a:prstGeom>
          <a:noFill/>
        </p:spPr>
        <p:txBody>
          <a:bodyPr wrap="none" rtlCol="0">
            <a:spAutoFit/>
          </a:bodyPr>
          <a:lstStyle/>
          <a:p>
            <a:r>
              <a:rPr lang="en-US" b="1" dirty="0">
                <a:solidFill>
                  <a:schemeClr val="tx2"/>
                </a:solidFill>
              </a:rPr>
              <a:t>Bayou de </a:t>
            </a:r>
            <a:r>
              <a:rPr lang="en-US" b="1" dirty="0" err="1">
                <a:solidFill>
                  <a:schemeClr val="tx2"/>
                </a:solidFill>
              </a:rPr>
              <a:t>Loutre</a:t>
            </a:r>
            <a:r>
              <a:rPr lang="en-US" b="1" dirty="0">
                <a:solidFill>
                  <a:schemeClr val="tx2"/>
                </a:solidFill>
              </a:rPr>
              <a:t> near Farmerville, LA</a:t>
            </a:r>
          </a:p>
          <a:p>
            <a:r>
              <a:rPr lang="en-US" dirty="0">
                <a:solidFill>
                  <a:schemeClr val="tx2"/>
                </a:solidFill>
              </a:rPr>
              <a:t>Computed roughness: n = 0.11</a:t>
            </a:r>
          </a:p>
          <a:p>
            <a:r>
              <a:rPr lang="en-US" dirty="0">
                <a:solidFill>
                  <a:schemeClr val="tx2"/>
                </a:solidFill>
              </a:rPr>
              <a:t>Depth of flow: 3.6 ft</a:t>
            </a:r>
          </a:p>
        </p:txBody>
      </p:sp>
    </p:spTree>
    <p:extLst>
      <p:ext uri="{BB962C8B-B14F-4D97-AF65-F5344CB8AC3E}">
        <p14:creationId xmlns:p14="http://schemas.microsoft.com/office/powerpoint/2010/main" val="3871390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Parameter Estimation – Space-Time Interval and Index Method</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normAutofit/>
          </a:bodyPr>
          <a:lstStyle/>
          <a:p>
            <a:r>
              <a:rPr lang="en-US" dirty="0">
                <a:solidFill>
                  <a:schemeClr val="tx2"/>
                </a:solidFill>
              </a:rPr>
              <a:t>Critical to ensure accuracy and stability</a:t>
            </a:r>
          </a:p>
          <a:p>
            <a:r>
              <a:rPr lang="en-US" dirty="0">
                <a:solidFill>
                  <a:schemeClr val="tx2"/>
                </a:solidFill>
              </a:rPr>
              <a:t>Three Space-Time Interval options:</a:t>
            </a:r>
          </a:p>
          <a:p>
            <a:pPr lvl="1"/>
            <a:r>
              <a:rPr lang="en-US" u="sng" dirty="0">
                <a:solidFill>
                  <a:schemeClr val="tx2"/>
                </a:solidFill>
              </a:rPr>
              <a:t>Auto DX Auto DT</a:t>
            </a:r>
          </a:p>
          <a:p>
            <a:pPr lvl="1"/>
            <a:r>
              <a:rPr lang="en-US" dirty="0">
                <a:solidFill>
                  <a:schemeClr val="tx2"/>
                </a:solidFill>
              </a:rPr>
              <a:t>Specified DX Auto DT</a:t>
            </a:r>
          </a:p>
          <a:p>
            <a:pPr lvl="1"/>
            <a:r>
              <a:rPr lang="en-US" dirty="0">
                <a:solidFill>
                  <a:schemeClr val="tx2"/>
                </a:solidFill>
              </a:rPr>
              <a:t>Specified DX Specified DT</a:t>
            </a:r>
          </a:p>
          <a:p>
            <a:r>
              <a:rPr lang="en-US" dirty="0">
                <a:solidFill>
                  <a:schemeClr val="tx2"/>
                </a:solidFill>
              </a:rPr>
              <a:t>Two Index options:</a:t>
            </a:r>
          </a:p>
          <a:p>
            <a:pPr lvl="1"/>
            <a:r>
              <a:rPr lang="en-US" dirty="0">
                <a:solidFill>
                  <a:schemeClr val="tx2"/>
                </a:solidFill>
              </a:rPr>
              <a:t>Flow</a:t>
            </a:r>
          </a:p>
          <a:p>
            <a:pPr lvl="1"/>
            <a:r>
              <a:rPr lang="en-US" u="sng" dirty="0">
                <a:solidFill>
                  <a:schemeClr val="tx2"/>
                </a:solidFill>
              </a:rPr>
              <a:t>Celerity</a:t>
            </a:r>
          </a:p>
          <a:p>
            <a:pPr lvl="2"/>
            <a:r>
              <a:rPr lang="en-US" dirty="0">
                <a:solidFill>
                  <a:schemeClr val="tx2"/>
                </a:solidFill>
              </a:rPr>
              <a:t>5 ft/s</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36</a:t>
            </a:fld>
            <a:endParaRPr lang="en-US"/>
          </a:p>
        </p:txBody>
      </p:sp>
    </p:spTree>
    <p:extLst>
      <p:ext uri="{BB962C8B-B14F-4D97-AF65-F5344CB8AC3E}">
        <p14:creationId xmlns:p14="http://schemas.microsoft.com/office/powerpoint/2010/main" val="24729461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Parameter Estimation – Cross Section</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838200" y="1825625"/>
            <a:ext cx="4690840" cy="4351338"/>
          </a:xfrm>
        </p:spPr>
        <p:txBody>
          <a:bodyPr/>
          <a:lstStyle/>
          <a:p>
            <a:r>
              <a:rPr lang="en-US" dirty="0">
                <a:solidFill>
                  <a:schemeClr val="tx2"/>
                </a:solidFill>
              </a:rPr>
              <a:t>Six shapes:</a:t>
            </a:r>
          </a:p>
          <a:p>
            <a:pPr lvl="1"/>
            <a:r>
              <a:rPr lang="en-US" dirty="0">
                <a:solidFill>
                  <a:schemeClr val="tx2"/>
                </a:solidFill>
              </a:rPr>
              <a:t>Circle</a:t>
            </a:r>
          </a:p>
          <a:p>
            <a:pPr lvl="1"/>
            <a:r>
              <a:rPr lang="en-US" u="sng" dirty="0">
                <a:solidFill>
                  <a:schemeClr val="tx2"/>
                </a:solidFill>
              </a:rPr>
              <a:t>Eight point</a:t>
            </a:r>
          </a:p>
          <a:p>
            <a:pPr lvl="1"/>
            <a:r>
              <a:rPr lang="en-US" dirty="0">
                <a:solidFill>
                  <a:schemeClr val="tx2"/>
                </a:solidFill>
              </a:rPr>
              <a:t>Rectangular</a:t>
            </a:r>
          </a:p>
          <a:p>
            <a:pPr lvl="1"/>
            <a:r>
              <a:rPr lang="en-US" dirty="0">
                <a:solidFill>
                  <a:schemeClr val="tx2"/>
                </a:solidFill>
              </a:rPr>
              <a:t>Tabular</a:t>
            </a:r>
          </a:p>
          <a:p>
            <a:pPr lvl="1"/>
            <a:r>
              <a:rPr lang="en-US" dirty="0">
                <a:solidFill>
                  <a:schemeClr val="tx2"/>
                </a:solidFill>
              </a:rPr>
              <a:t>Trapezoid</a:t>
            </a:r>
          </a:p>
          <a:p>
            <a:pPr lvl="1"/>
            <a:r>
              <a:rPr lang="en-US" dirty="0">
                <a:solidFill>
                  <a:schemeClr val="tx2"/>
                </a:solidFill>
              </a:rPr>
              <a:t>Triangle</a:t>
            </a:r>
          </a:p>
          <a:p>
            <a:r>
              <a:rPr lang="en-US" dirty="0">
                <a:solidFill>
                  <a:schemeClr val="tx2"/>
                </a:solidFill>
              </a:rPr>
              <a:t>Estimate parameters using GIS information</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37</a:t>
            </a:fld>
            <a:endParaRPr lang="en-US"/>
          </a:p>
        </p:txBody>
      </p:sp>
      <p:pic>
        <p:nvPicPr>
          <p:cNvPr id="5" name="Picture 4">
            <a:extLst>
              <a:ext uri="{FF2B5EF4-FFF2-40B4-BE49-F238E27FC236}">
                <a16:creationId xmlns:a16="http://schemas.microsoft.com/office/drawing/2014/main" id="{20950515-1BD6-8285-125D-E16C5380504A}"/>
              </a:ext>
            </a:extLst>
          </p:cNvPr>
          <p:cNvPicPr>
            <a:picLocks noChangeAspect="1"/>
          </p:cNvPicPr>
          <p:nvPr/>
        </p:nvPicPr>
        <p:blipFill>
          <a:blip r:embed="rId3"/>
          <a:stretch>
            <a:fillRect/>
          </a:stretch>
        </p:blipFill>
        <p:spPr>
          <a:xfrm>
            <a:off x="7833598" y="1807398"/>
            <a:ext cx="3276600" cy="1776862"/>
          </a:xfrm>
          <a:prstGeom prst="rect">
            <a:avLst/>
          </a:prstGeom>
          <a:ln>
            <a:solidFill>
              <a:schemeClr val="tx1"/>
            </a:solidFill>
          </a:ln>
        </p:spPr>
      </p:pic>
      <p:pic>
        <p:nvPicPr>
          <p:cNvPr id="6" name="Picture 5">
            <a:extLst>
              <a:ext uri="{FF2B5EF4-FFF2-40B4-BE49-F238E27FC236}">
                <a16:creationId xmlns:a16="http://schemas.microsoft.com/office/drawing/2014/main" id="{7F4DE1B3-4308-D715-A89E-CFDE752DCF87}"/>
              </a:ext>
            </a:extLst>
          </p:cNvPr>
          <p:cNvPicPr>
            <a:picLocks noChangeAspect="1"/>
          </p:cNvPicPr>
          <p:nvPr/>
        </p:nvPicPr>
        <p:blipFill>
          <a:blip r:embed="rId4"/>
          <a:stretch>
            <a:fillRect/>
          </a:stretch>
        </p:blipFill>
        <p:spPr>
          <a:xfrm>
            <a:off x="6060808" y="1679427"/>
            <a:ext cx="1430422" cy="1904833"/>
          </a:xfrm>
          <a:prstGeom prst="rect">
            <a:avLst/>
          </a:prstGeom>
          <a:ln>
            <a:solidFill>
              <a:schemeClr val="tx1"/>
            </a:solidFill>
          </a:ln>
        </p:spPr>
      </p:pic>
      <p:pic>
        <p:nvPicPr>
          <p:cNvPr id="7" name="Picture 6">
            <a:extLst>
              <a:ext uri="{FF2B5EF4-FFF2-40B4-BE49-F238E27FC236}">
                <a16:creationId xmlns:a16="http://schemas.microsoft.com/office/drawing/2014/main" id="{3E4E3B47-A4A5-D535-1BED-F5F96B52E888}"/>
              </a:ext>
            </a:extLst>
          </p:cNvPr>
          <p:cNvPicPr>
            <a:picLocks noChangeAspect="1"/>
          </p:cNvPicPr>
          <p:nvPr/>
        </p:nvPicPr>
        <p:blipFill>
          <a:blip r:embed="rId5"/>
          <a:stretch>
            <a:fillRect/>
          </a:stretch>
        </p:blipFill>
        <p:spPr>
          <a:xfrm>
            <a:off x="6146634" y="3700970"/>
            <a:ext cx="5057775" cy="2447925"/>
          </a:xfrm>
          <a:prstGeom prst="rect">
            <a:avLst/>
          </a:prstGeom>
        </p:spPr>
      </p:pic>
    </p:spTree>
    <p:extLst>
      <p:ext uri="{BB962C8B-B14F-4D97-AF65-F5344CB8AC3E}">
        <p14:creationId xmlns:p14="http://schemas.microsoft.com/office/powerpoint/2010/main" val="1117147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Calibration Techniques</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838200" y="1825625"/>
            <a:ext cx="5880034" cy="4351338"/>
          </a:xfrm>
        </p:spPr>
        <p:txBody>
          <a:bodyPr/>
          <a:lstStyle/>
          <a:p>
            <a:r>
              <a:rPr lang="en-US" dirty="0">
                <a:solidFill>
                  <a:schemeClr val="tx2"/>
                </a:solidFill>
              </a:rPr>
              <a:t>Match rising limb of hydrograph</a:t>
            </a:r>
          </a:p>
          <a:p>
            <a:r>
              <a:rPr lang="en-US" dirty="0">
                <a:solidFill>
                  <a:schemeClr val="tx2"/>
                </a:solidFill>
              </a:rPr>
              <a:t>Match peak discharge</a:t>
            </a:r>
          </a:p>
          <a:p>
            <a:r>
              <a:rPr lang="en-US" dirty="0">
                <a:solidFill>
                  <a:schemeClr val="tx2"/>
                </a:solidFill>
              </a:rPr>
              <a:t>Use multiple statistical metrics</a:t>
            </a:r>
          </a:p>
          <a:p>
            <a:pPr lvl="1"/>
            <a:r>
              <a:rPr lang="en-US" dirty="0">
                <a:solidFill>
                  <a:schemeClr val="tx2"/>
                </a:solidFill>
              </a:rPr>
              <a:t>Nash-Sutcliffe Efficiency</a:t>
            </a:r>
          </a:p>
          <a:p>
            <a:pPr lvl="1"/>
            <a:r>
              <a:rPr lang="en-US" dirty="0">
                <a:solidFill>
                  <a:schemeClr val="tx2"/>
                </a:solidFill>
              </a:rPr>
              <a:t>Root Mean Square Error</a:t>
            </a:r>
          </a:p>
          <a:p>
            <a:pPr lvl="1"/>
            <a:r>
              <a:rPr lang="en-US" dirty="0">
                <a:solidFill>
                  <a:schemeClr val="tx2"/>
                </a:solidFill>
              </a:rPr>
              <a:t>Percent Bias</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38</a:t>
            </a:fld>
            <a:endParaRPr lang="en-US"/>
          </a:p>
        </p:txBody>
      </p:sp>
      <p:pic>
        <p:nvPicPr>
          <p:cNvPr id="5" name="Picture 4">
            <a:extLst>
              <a:ext uri="{FF2B5EF4-FFF2-40B4-BE49-F238E27FC236}">
                <a16:creationId xmlns:a16="http://schemas.microsoft.com/office/drawing/2014/main" id="{03DB0E47-99B3-29A6-5402-0C42C853C56E}"/>
              </a:ext>
            </a:extLst>
          </p:cNvPr>
          <p:cNvPicPr>
            <a:picLocks noChangeAspect="1"/>
          </p:cNvPicPr>
          <p:nvPr/>
        </p:nvPicPr>
        <p:blipFill>
          <a:blip r:embed="rId3"/>
          <a:stretch>
            <a:fillRect/>
          </a:stretch>
        </p:blipFill>
        <p:spPr>
          <a:xfrm>
            <a:off x="6718234" y="1892126"/>
            <a:ext cx="4352333" cy="3660988"/>
          </a:xfrm>
          <a:prstGeom prst="rect">
            <a:avLst/>
          </a:prstGeom>
          <a:ln>
            <a:solidFill>
              <a:schemeClr val="tx1"/>
            </a:solidFill>
          </a:ln>
        </p:spPr>
      </p:pic>
    </p:spTree>
    <p:extLst>
      <p:ext uri="{BB962C8B-B14F-4D97-AF65-F5344CB8AC3E}">
        <p14:creationId xmlns:p14="http://schemas.microsoft.com/office/powerpoint/2010/main" val="18010537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Muskingum-</a:t>
            </a:r>
            <a:r>
              <a:rPr lang="en-US" dirty="0" err="1">
                <a:solidFill>
                  <a:schemeClr val="tx2"/>
                </a:solidFill>
              </a:rPr>
              <a:t>Cunge</a:t>
            </a:r>
            <a:r>
              <a:rPr lang="en-US" dirty="0">
                <a:solidFill>
                  <a:schemeClr val="tx2"/>
                </a:solidFill>
              </a:rPr>
              <a:t> Method</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lstStyle/>
          <a:p>
            <a:pPr marL="0" indent="0">
              <a:buNone/>
            </a:pPr>
            <a:r>
              <a:rPr lang="en-US" b="1" u="sng" dirty="0">
                <a:solidFill>
                  <a:schemeClr val="tx2"/>
                </a:solidFill>
              </a:rPr>
              <a:t>Advantages					       Disadvantages</a:t>
            </a: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39</a:t>
            </a:fld>
            <a:endParaRPr lang="en-US"/>
          </a:p>
        </p:txBody>
      </p:sp>
      <p:sp>
        <p:nvSpPr>
          <p:cNvPr id="5" name="TextBox 4">
            <a:extLst>
              <a:ext uri="{FF2B5EF4-FFF2-40B4-BE49-F238E27FC236}">
                <a16:creationId xmlns:a16="http://schemas.microsoft.com/office/drawing/2014/main" id="{66711253-8D75-2075-2197-891AB6C8179C}"/>
              </a:ext>
            </a:extLst>
          </p:cNvPr>
          <p:cNvSpPr txBox="1"/>
          <p:nvPr/>
        </p:nvSpPr>
        <p:spPr>
          <a:xfrm>
            <a:off x="672771" y="2430504"/>
            <a:ext cx="4098218" cy="3785652"/>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tx2"/>
                </a:solidFill>
              </a:rPr>
              <a:t>Similar to advantages of the Muskingum method</a:t>
            </a:r>
          </a:p>
          <a:p>
            <a:pPr marL="285750" indent="-285750">
              <a:buFont typeface="Arial" panose="020B0604020202020204" pitchFamily="34" charset="0"/>
              <a:buChar char="•"/>
            </a:pPr>
            <a:r>
              <a:rPr lang="en-US" sz="2000" dirty="0">
                <a:solidFill>
                  <a:schemeClr val="tx2"/>
                </a:solidFill>
              </a:rPr>
              <a:t>Predicted values are in accordance with open channel flow theory</a:t>
            </a:r>
          </a:p>
          <a:p>
            <a:pPr marL="285750" indent="-285750">
              <a:buFont typeface="Arial" panose="020B0604020202020204" pitchFamily="34" charset="0"/>
              <a:buChar char="•"/>
            </a:pPr>
            <a:r>
              <a:rPr lang="en-US" sz="2000" dirty="0">
                <a:solidFill>
                  <a:schemeClr val="tx2"/>
                </a:solidFill>
              </a:rPr>
              <a:t>Parameters can be estimated using measurable channel characteristics</a:t>
            </a:r>
          </a:p>
          <a:p>
            <a:pPr marL="285750" indent="-285750">
              <a:buFont typeface="Arial" panose="020B0604020202020204" pitchFamily="34" charset="0"/>
              <a:buChar char="•"/>
            </a:pPr>
            <a:r>
              <a:rPr lang="en-US" sz="2000" dirty="0">
                <a:solidFill>
                  <a:schemeClr val="tx2"/>
                </a:solidFill>
              </a:rPr>
              <a:t>Can use cross-section shapes that include overbank areas.</a:t>
            </a:r>
          </a:p>
          <a:p>
            <a:pPr marL="285750" indent="-285750">
              <a:buFont typeface="Arial" panose="020B0604020202020204" pitchFamily="34" charset="0"/>
              <a:buChar char="•"/>
            </a:pPr>
            <a:r>
              <a:rPr lang="en-US" sz="2000" dirty="0">
                <a:solidFill>
                  <a:schemeClr val="tx2"/>
                </a:solidFill>
              </a:rPr>
              <a:t>Good for </a:t>
            </a:r>
            <a:r>
              <a:rPr lang="en-US" sz="2000" dirty="0" err="1">
                <a:solidFill>
                  <a:schemeClr val="tx2"/>
                </a:solidFill>
              </a:rPr>
              <a:t>ungaged</a:t>
            </a:r>
            <a:r>
              <a:rPr lang="en-US" sz="2000" dirty="0">
                <a:solidFill>
                  <a:schemeClr val="tx2"/>
                </a:solidFill>
              </a:rPr>
              <a:t> reaches</a:t>
            </a:r>
          </a:p>
          <a:p>
            <a:pPr marL="285750" indent="-285750">
              <a:buFont typeface="Arial" panose="020B0604020202020204" pitchFamily="34" charset="0"/>
              <a:buChar char="•"/>
            </a:pPr>
            <a:endParaRPr lang="en-US" sz="2000" dirty="0">
              <a:solidFill>
                <a:schemeClr val="tx2"/>
              </a:solidFill>
            </a:endParaRPr>
          </a:p>
        </p:txBody>
      </p:sp>
      <p:sp>
        <p:nvSpPr>
          <p:cNvPr id="6" name="TextBox 5">
            <a:extLst>
              <a:ext uri="{FF2B5EF4-FFF2-40B4-BE49-F238E27FC236}">
                <a16:creationId xmlns:a16="http://schemas.microsoft.com/office/drawing/2014/main" id="{D3F0ACB5-A234-F334-EF70-1F6CF8C5388B}"/>
              </a:ext>
            </a:extLst>
          </p:cNvPr>
          <p:cNvSpPr txBox="1"/>
          <p:nvPr/>
        </p:nvSpPr>
        <p:spPr>
          <a:xfrm>
            <a:off x="6520035" y="2336537"/>
            <a:ext cx="4168496" cy="3170099"/>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tx2"/>
                </a:solidFill>
              </a:rPr>
              <a:t>Only appropriate for use in moderately steep streams (bed slopes &gt; 2 ft/mi)</a:t>
            </a:r>
          </a:p>
          <a:p>
            <a:pPr marL="285750" indent="-285750">
              <a:buFont typeface="Arial" panose="020B0604020202020204" pitchFamily="34" charset="0"/>
              <a:buChar char="•"/>
            </a:pPr>
            <a:r>
              <a:rPr lang="en-US" sz="2000" dirty="0">
                <a:solidFill>
                  <a:schemeClr val="tx2"/>
                </a:solidFill>
              </a:rPr>
              <a:t>Cannot simulate backwater effects or impacts of hydraulic structures</a:t>
            </a:r>
          </a:p>
          <a:p>
            <a:pPr marL="285750" indent="-285750">
              <a:buFont typeface="Arial" panose="020B0604020202020204" pitchFamily="34" charset="0"/>
              <a:buChar char="•"/>
            </a:pPr>
            <a:r>
              <a:rPr lang="en-US" sz="2000" dirty="0">
                <a:solidFill>
                  <a:schemeClr val="tx2"/>
                </a:solidFill>
              </a:rPr>
              <a:t>Method is less parsimonious than Muskingum; it requires many more parameters</a:t>
            </a:r>
          </a:p>
          <a:p>
            <a:pPr marL="285750" indent="-285750">
              <a:buFont typeface="Arial" panose="020B0604020202020204" pitchFamily="34" charset="0"/>
              <a:buChar char="•"/>
            </a:pPr>
            <a:endParaRPr lang="en-US" sz="2000" dirty="0">
              <a:solidFill>
                <a:schemeClr val="tx2"/>
              </a:solidFill>
            </a:endParaRPr>
          </a:p>
        </p:txBody>
      </p:sp>
    </p:spTree>
    <p:extLst>
      <p:ext uri="{BB962C8B-B14F-4D97-AF65-F5344CB8AC3E}">
        <p14:creationId xmlns:p14="http://schemas.microsoft.com/office/powerpoint/2010/main" val="3836973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pic>
        <p:nvPicPr>
          <p:cNvPr id="7" name="Content Placeholder 6" descr="A small waterfall in a forest&#10;&#10;Description automatically generated">
            <a:extLst>
              <a:ext uri="{FF2B5EF4-FFF2-40B4-BE49-F238E27FC236}">
                <a16:creationId xmlns:a16="http://schemas.microsoft.com/office/drawing/2014/main" id="{E81E9385-3AB4-3B78-C1E3-A5A46700ABF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5400000">
            <a:off x="2709159" y="3356772"/>
            <a:ext cx="4000104" cy="3000077"/>
          </a:xfrm>
        </p:spPr>
      </p:pic>
      <p:pic>
        <p:nvPicPr>
          <p:cNvPr id="9" name="Picture 8" descr="A body of water with trees and hills in the background&#10;&#10;Description automatically generated">
            <a:extLst>
              <a:ext uri="{FF2B5EF4-FFF2-40B4-BE49-F238E27FC236}">
                <a16:creationId xmlns:a16="http://schemas.microsoft.com/office/drawing/2014/main" id="{4E70FFA3-74DB-FD52-70B1-0F3766C9C1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528067" y="3123062"/>
            <a:ext cx="4267200" cy="3200400"/>
          </a:xfrm>
          <a:prstGeom prst="rect">
            <a:avLst/>
          </a:prstGeom>
        </p:spPr>
      </p:pic>
      <p:pic>
        <p:nvPicPr>
          <p:cNvPr id="11" name="Picture 10" descr="A stream running through a park&#10;&#10;Description automatically generated">
            <a:extLst>
              <a:ext uri="{FF2B5EF4-FFF2-40B4-BE49-F238E27FC236}">
                <a16:creationId xmlns:a16="http://schemas.microsoft.com/office/drawing/2014/main" id="{07A2738A-F958-B42B-BB8F-084C2724F828}"/>
              </a:ext>
            </a:extLst>
          </p:cNvPr>
          <p:cNvPicPr>
            <a:picLocks noChangeAspect="1"/>
          </p:cNvPicPr>
          <p:nvPr/>
        </p:nvPicPr>
        <p:blipFill rotWithShape="1">
          <a:blip r:embed="rId5">
            <a:extLst>
              <a:ext uri="{28A0092B-C50C-407E-A947-70E740481C1C}">
                <a14:useLocalDpi xmlns:a14="http://schemas.microsoft.com/office/drawing/2010/main" val="0"/>
              </a:ext>
            </a:extLst>
          </a:blip>
          <a:srcRect l="18322" t="2654" b="2652"/>
          <a:stretch/>
        </p:blipFill>
        <p:spPr>
          <a:xfrm>
            <a:off x="0" y="0"/>
            <a:ext cx="4761708" cy="3656461"/>
          </a:xfrm>
          <a:prstGeom prst="rect">
            <a:avLst/>
          </a:prstGeom>
        </p:spPr>
      </p:pic>
      <p:pic>
        <p:nvPicPr>
          <p:cNvPr id="15" name="Picture 14" descr="A river with rocks and trees with Great Falls Park in the background&#10;&#10;Description automatically generated">
            <a:extLst>
              <a:ext uri="{FF2B5EF4-FFF2-40B4-BE49-F238E27FC236}">
                <a16:creationId xmlns:a16="http://schemas.microsoft.com/office/drawing/2014/main" id="{3FB6B0D7-89A9-0038-EEF7-B9BAAB329693}"/>
              </a:ext>
            </a:extLst>
          </p:cNvPr>
          <p:cNvPicPr>
            <a:picLocks noChangeAspect="1"/>
          </p:cNvPicPr>
          <p:nvPr/>
        </p:nvPicPr>
        <p:blipFill rotWithShape="1">
          <a:blip r:embed="rId6">
            <a:extLst>
              <a:ext uri="{28A0092B-C50C-407E-A947-70E740481C1C}">
                <a14:useLocalDpi xmlns:a14="http://schemas.microsoft.com/office/drawing/2010/main" val="0"/>
              </a:ext>
            </a:extLst>
          </a:blip>
          <a:srcRect l="11667"/>
          <a:stretch/>
        </p:blipFill>
        <p:spPr>
          <a:xfrm>
            <a:off x="6209250" y="3657600"/>
            <a:ext cx="3769358" cy="3200400"/>
          </a:xfrm>
          <a:prstGeom prst="rect">
            <a:avLst/>
          </a:prstGeom>
        </p:spPr>
      </p:pic>
      <p:pic>
        <p:nvPicPr>
          <p:cNvPr id="23" name="Picture 22" descr="A river with rocks and bushes&#10;&#10;Description automatically generated">
            <a:extLst>
              <a:ext uri="{FF2B5EF4-FFF2-40B4-BE49-F238E27FC236}">
                <a16:creationId xmlns:a16="http://schemas.microsoft.com/office/drawing/2014/main" id="{1CC85B4B-A4BD-7278-AF62-D7FA560257C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70963" y="3102590"/>
            <a:ext cx="2815703" cy="3754271"/>
          </a:xfrm>
          <a:prstGeom prst="rect">
            <a:avLst/>
          </a:prstGeom>
        </p:spPr>
      </p:pic>
      <p:pic>
        <p:nvPicPr>
          <p:cNvPr id="13" name="Picture 12" descr="A body of water with trees around it&#10;&#10;Description automatically generated">
            <a:extLst>
              <a:ext uri="{FF2B5EF4-FFF2-40B4-BE49-F238E27FC236}">
                <a16:creationId xmlns:a16="http://schemas.microsoft.com/office/drawing/2014/main" id="{3893F25B-53D8-D5FA-4F65-429E80D96B86}"/>
              </a:ext>
            </a:extLst>
          </p:cNvPr>
          <p:cNvPicPr>
            <a:picLocks noChangeAspect="1"/>
          </p:cNvPicPr>
          <p:nvPr/>
        </p:nvPicPr>
        <p:blipFill rotWithShape="1">
          <a:blip r:embed="rId8">
            <a:extLst>
              <a:ext uri="{28A0092B-C50C-407E-A947-70E740481C1C}">
                <a14:useLocalDpi xmlns:a14="http://schemas.microsoft.com/office/drawing/2010/main" val="0"/>
              </a:ext>
            </a:extLst>
          </a:blip>
          <a:srcRect l="12153" t="25115" r="7249" b="18667"/>
          <a:stretch/>
        </p:blipFill>
        <p:spPr>
          <a:xfrm>
            <a:off x="5197165" y="0"/>
            <a:ext cx="6989502" cy="3656461"/>
          </a:xfrm>
          <a:prstGeom prst="rect">
            <a:avLst/>
          </a:prstGeom>
        </p:spPr>
      </p:pic>
      <p:pic>
        <p:nvPicPr>
          <p:cNvPr id="17" name="Picture 16" descr="A river flowing through a forest&#10;&#10;Description automatically generated">
            <a:extLst>
              <a:ext uri="{FF2B5EF4-FFF2-40B4-BE49-F238E27FC236}">
                <a16:creationId xmlns:a16="http://schemas.microsoft.com/office/drawing/2014/main" id="{78EC518E-55D5-713C-4AE9-07C8A1273C39}"/>
              </a:ext>
            </a:extLst>
          </p:cNvPr>
          <p:cNvPicPr>
            <a:picLocks noChangeAspect="1"/>
          </p:cNvPicPr>
          <p:nvPr/>
        </p:nvPicPr>
        <p:blipFill rotWithShape="1">
          <a:blip r:embed="rId9">
            <a:extLst>
              <a:ext uri="{28A0092B-C50C-407E-A947-70E740481C1C}">
                <a14:useLocalDpi xmlns:a14="http://schemas.microsoft.com/office/drawing/2010/main" val="0"/>
              </a:ext>
            </a:extLst>
          </a:blip>
          <a:srcRect t="3796" b="751"/>
          <a:stretch/>
        </p:blipFill>
        <p:spPr>
          <a:xfrm>
            <a:off x="3746264" y="-32415"/>
            <a:ext cx="2898443" cy="3688876"/>
          </a:xfrm>
          <a:prstGeom prst="rect">
            <a:avLst/>
          </a:prstGeom>
        </p:spPr>
      </p:pic>
      <p:sp>
        <p:nvSpPr>
          <p:cNvPr id="2" name="Slide Number Placeholder 1">
            <a:extLst>
              <a:ext uri="{FF2B5EF4-FFF2-40B4-BE49-F238E27FC236}">
                <a16:creationId xmlns:a16="http://schemas.microsoft.com/office/drawing/2014/main" id="{C600C545-38B6-9B2F-5BA1-2B2E00D05DC4}"/>
              </a:ext>
            </a:extLst>
          </p:cNvPr>
          <p:cNvSpPr>
            <a:spLocks noGrp="1"/>
          </p:cNvSpPr>
          <p:nvPr>
            <p:ph type="sldNum" sz="quarter" idx="12"/>
          </p:nvPr>
        </p:nvSpPr>
        <p:spPr/>
        <p:txBody>
          <a:bodyPr/>
          <a:lstStyle/>
          <a:p>
            <a:fld id="{AEB51D0A-42D1-4AF4-A13F-F7B08C8BDEAE}" type="slidenum">
              <a:rPr lang="en-US" smtClean="0"/>
              <a:t>4</a:t>
            </a:fld>
            <a:endParaRPr lang="en-US"/>
          </a:p>
        </p:txBody>
      </p:sp>
    </p:spTree>
    <p:extLst>
      <p:ext uri="{BB962C8B-B14F-4D97-AF65-F5344CB8AC3E}">
        <p14:creationId xmlns:p14="http://schemas.microsoft.com/office/powerpoint/2010/main" val="3357802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Keep In Mind…</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4126644" y="1825625"/>
            <a:ext cx="7227155" cy="4351338"/>
          </a:xfrm>
        </p:spPr>
        <p:txBody>
          <a:bodyPr/>
          <a:lstStyle/>
          <a:p>
            <a:r>
              <a:rPr lang="en-US" dirty="0">
                <a:solidFill>
                  <a:schemeClr val="tx2"/>
                </a:solidFill>
              </a:rPr>
              <a:t>All routing models are simplifications of the real world</a:t>
            </a:r>
          </a:p>
          <a:p>
            <a:r>
              <a:rPr lang="en-US" dirty="0">
                <a:solidFill>
                  <a:schemeClr val="tx2"/>
                </a:solidFill>
              </a:rPr>
              <a:t>An appropriate method captures the significant aspects of the system in question</a:t>
            </a:r>
          </a:p>
          <a:p>
            <a:r>
              <a:rPr lang="en-US" dirty="0">
                <a:solidFill>
                  <a:schemeClr val="tx2"/>
                </a:solidFill>
              </a:rPr>
              <a:t>An appropriate method provides the necessary information to meet study objectives</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40</a:t>
            </a:fld>
            <a:endParaRPr lang="en-US"/>
          </a:p>
        </p:txBody>
      </p:sp>
      <p:pic>
        <p:nvPicPr>
          <p:cNvPr id="5" name="Picture 2" descr="A simple and clear illustration of an open channel with fixed boundaries. The channel is rectangular with straight walls, and water is flowing smoothly within it. The boundaries are solid, showing a well-defined structure, with water gently moving inside the channel. The style is minimalistic, with clean lines and a focus on showing the fixed boundaries and open top of the channel. Suitable for educational or technical purposes.">
            <a:extLst>
              <a:ext uri="{FF2B5EF4-FFF2-40B4-BE49-F238E27FC236}">
                <a16:creationId xmlns:a16="http://schemas.microsoft.com/office/drawing/2014/main" id="{FA75DA82-A629-FCBD-D469-5810C9939A5C}"/>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9961" b="89941" l="9570" r="89941">
                        <a14:foregroundMark x1="9570" y1="58008" x2="9570" y2="58008"/>
                        <a14:foregroundMark x1="89746" y1="30273" x2="89746" y2="30273"/>
                      </a14:backgroundRemoval>
                    </a14:imgEffect>
                  </a14:imgLayer>
                </a14:imgProps>
              </a:ext>
              <a:ext uri="{28A0092B-C50C-407E-A947-70E740481C1C}">
                <a14:useLocalDpi xmlns:a14="http://schemas.microsoft.com/office/drawing/2010/main" val="0"/>
              </a:ext>
            </a:extLst>
          </a:blip>
          <a:srcRect/>
          <a:stretch>
            <a:fillRect/>
          </a:stretch>
        </p:blipFill>
        <p:spPr bwMode="auto">
          <a:xfrm>
            <a:off x="596571" y="1217619"/>
            <a:ext cx="3314108" cy="331410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3FC1AC6B-6ADD-5C2A-138D-4CE1B7F36D32}"/>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9961" b="89844" l="9375" r="97559">
                        <a14:foregroundMark x1="95898" y1="37109" x2="95898" y2="37109"/>
                        <a14:foregroundMark x1="97559" y1="34082" x2="97559" y2="34082"/>
                        <a14:foregroundMark x1="9375" y1="67285" x2="9375" y2="67285"/>
                      </a14:backgroundRemoval>
                    </a14:imgEffect>
                  </a14:imgLayer>
                </a14:imgProps>
              </a:ext>
            </a:extLst>
          </a:blip>
          <a:stretch>
            <a:fillRect/>
          </a:stretch>
        </p:blipFill>
        <p:spPr>
          <a:xfrm>
            <a:off x="653425" y="3363854"/>
            <a:ext cx="2949295" cy="2949295"/>
          </a:xfrm>
          <a:prstGeom prst="rect">
            <a:avLst/>
          </a:prstGeom>
        </p:spPr>
      </p:pic>
    </p:spTree>
    <p:extLst>
      <p:ext uri="{BB962C8B-B14F-4D97-AF65-F5344CB8AC3E}">
        <p14:creationId xmlns:p14="http://schemas.microsoft.com/office/powerpoint/2010/main" val="4060921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Questions to Ask Yourself</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838200" y="1825625"/>
            <a:ext cx="4875616" cy="4351338"/>
          </a:xfrm>
        </p:spPr>
        <p:txBody>
          <a:bodyPr/>
          <a:lstStyle/>
          <a:p>
            <a:r>
              <a:rPr lang="en-US" dirty="0">
                <a:solidFill>
                  <a:schemeClr val="tx2"/>
                </a:solidFill>
              </a:rPr>
              <a:t>For each routing method:</a:t>
            </a:r>
          </a:p>
          <a:p>
            <a:pPr lvl="1"/>
            <a:r>
              <a:rPr lang="en-US" dirty="0">
                <a:solidFill>
                  <a:schemeClr val="tx2"/>
                </a:solidFill>
              </a:rPr>
              <a:t>How does it represent open channel flow processes?</a:t>
            </a:r>
          </a:p>
          <a:p>
            <a:pPr lvl="1"/>
            <a:r>
              <a:rPr lang="en-US" dirty="0">
                <a:solidFill>
                  <a:schemeClr val="tx2"/>
                </a:solidFill>
              </a:rPr>
              <a:t>What are its advantages and disadvantages?</a:t>
            </a:r>
          </a:p>
          <a:p>
            <a:pPr lvl="1"/>
            <a:r>
              <a:rPr lang="en-US" dirty="0">
                <a:solidFill>
                  <a:schemeClr val="tx2"/>
                </a:solidFill>
              </a:rPr>
              <a:t>What input data is required?</a:t>
            </a:r>
          </a:p>
          <a:p>
            <a:pPr lvl="1"/>
            <a:r>
              <a:rPr lang="en-US" dirty="0">
                <a:solidFill>
                  <a:schemeClr val="tx2"/>
                </a:solidFill>
              </a:rPr>
              <a:t>Can it supply the required output information?</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41</a:t>
            </a:fld>
            <a:endParaRPr lang="en-US"/>
          </a:p>
        </p:txBody>
      </p:sp>
      <p:grpSp>
        <p:nvGrpSpPr>
          <p:cNvPr id="5" name="Group 4">
            <a:extLst>
              <a:ext uri="{FF2B5EF4-FFF2-40B4-BE49-F238E27FC236}">
                <a16:creationId xmlns:a16="http://schemas.microsoft.com/office/drawing/2014/main" id="{9C8A2910-9C97-DD46-3DE1-76C43D97D007}"/>
              </a:ext>
            </a:extLst>
          </p:cNvPr>
          <p:cNvGrpSpPr/>
          <p:nvPr/>
        </p:nvGrpSpPr>
        <p:grpSpPr>
          <a:xfrm>
            <a:off x="6705838" y="1887678"/>
            <a:ext cx="3809524" cy="2990476"/>
            <a:chOff x="4687550" y="2053547"/>
            <a:chExt cx="3809524" cy="2990476"/>
          </a:xfrm>
        </p:grpSpPr>
        <p:pic>
          <p:nvPicPr>
            <p:cNvPr id="6" name="Picture 5">
              <a:extLst>
                <a:ext uri="{FF2B5EF4-FFF2-40B4-BE49-F238E27FC236}">
                  <a16:creationId xmlns:a16="http://schemas.microsoft.com/office/drawing/2014/main" id="{DDB3ABB1-51F3-3E03-A215-8E999F5987CF}"/>
                </a:ext>
              </a:extLst>
            </p:cNvPr>
            <p:cNvPicPr>
              <a:picLocks noChangeAspect="1"/>
            </p:cNvPicPr>
            <p:nvPr/>
          </p:nvPicPr>
          <p:blipFill>
            <a:blip r:embed="rId3"/>
            <a:stretch>
              <a:fillRect/>
            </a:stretch>
          </p:blipFill>
          <p:spPr>
            <a:xfrm>
              <a:off x="4687550" y="2053547"/>
              <a:ext cx="3809524" cy="2990476"/>
            </a:xfrm>
            <a:prstGeom prst="rect">
              <a:avLst/>
            </a:prstGeom>
            <a:ln>
              <a:solidFill>
                <a:schemeClr val="tx1"/>
              </a:solidFill>
            </a:ln>
          </p:spPr>
        </p:pic>
        <p:pic>
          <p:nvPicPr>
            <p:cNvPr id="7" name="Picture 6">
              <a:extLst>
                <a:ext uri="{FF2B5EF4-FFF2-40B4-BE49-F238E27FC236}">
                  <a16:creationId xmlns:a16="http://schemas.microsoft.com/office/drawing/2014/main" id="{1737EA19-68CD-4B49-3079-3C120577CAF7}"/>
                </a:ext>
              </a:extLst>
            </p:cNvPr>
            <p:cNvPicPr>
              <a:picLocks noChangeAspect="1"/>
            </p:cNvPicPr>
            <p:nvPr/>
          </p:nvPicPr>
          <p:blipFill rotWithShape="1">
            <a:blip r:embed="rId4"/>
            <a:srcRect t="68306" b="-2627"/>
            <a:stretch/>
          </p:blipFill>
          <p:spPr>
            <a:xfrm>
              <a:off x="5650992" y="4178808"/>
              <a:ext cx="2523809" cy="437990"/>
            </a:xfrm>
            <a:prstGeom prst="rect">
              <a:avLst/>
            </a:prstGeom>
          </p:spPr>
        </p:pic>
      </p:grpSp>
    </p:spTree>
    <p:extLst>
      <p:ext uri="{BB962C8B-B14F-4D97-AF65-F5344CB8AC3E}">
        <p14:creationId xmlns:p14="http://schemas.microsoft.com/office/powerpoint/2010/main" val="29275909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Additional Factors to Consider</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838200" y="1825625"/>
            <a:ext cx="7291906" cy="4351338"/>
          </a:xfrm>
        </p:spPr>
        <p:txBody>
          <a:bodyPr>
            <a:normAutofit fontScale="92500"/>
          </a:bodyPr>
          <a:lstStyle/>
          <a:p>
            <a:r>
              <a:rPr lang="en-US" dirty="0">
                <a:solidFill>
                  <a:schemeClr val="tx2"/>
                </a:solidFill>
              </a:rPr>
              <a:t>What type of study / what will be considered?</a:t>
            </a:r>
          </a:p>
          <a:p>
            <a:pPr lvl="1"/>
            <a:r>
              <a:rPr lang="en-US" dirty="0">
                <a:solidFill>
                  <a:schemeClr val="tx2"/>
                </a:solidFill>
              </a:rPr>
              <a:t>Reservoir design</a:t>
            </a:r>
          </a:p>
          <a:p>
            <a:pPr lvl="1"/>
            <a:r>
              <a:rPr lang="en-US" dirty="0">
                <a:solidFill>
                  <a:schemeClr val="tx2"/>
                </a:solidFill>
              </a:rPr>
              <a:t>Channel modifications</a:t>
            </a:r>
          </a:p>
          <a:p>
            <a:pPr lvl="1"/>
            <a:r>
              <a:rPr lang="en-US" dirty="0">
                <a:solidFill>
                  <a:schemeClr val="tx2"/>
                </a:solidFill>
              </a:rPr>
              <a:t>System effects (changes to the watershed)</a:t>
            </a:r>
          </a:p>
          <a:p>
            <a:r>
              <a:rPr lang="en-US" dirty="0">
                <a:solidFill>
                  <a:schemeClr val="tx2"/>
                </a:solidFill>
              </a:rPr>
              <a:t>Level of detail</a:t>
            </a:r>
          </a:p>
          <a:p>
            <a:pPr lvl="1"/>
            <a:r>
              <a:rPr lang="en-US" dirty="0">
                <a:solidFill>
                  <a:schemeClr val="tx2"/>
                </a:solidFill>
              </a:rPr>
              <a:t>Feasibility, planning, or design</a:t>
            </a:r>
          </a:p>
          <a:p>
            <a:r>
              <a:rPr lang="en-US" u="sng" dirty="0">
                <a:solidFill>
                  <a:schemeClr val="tx2"/>
                </a:solidFill>
              </a:rPr>
              <a:t>Characteristics of the physical system in question</a:t>
            </a:r>
          </a:p>
          <a:p>
            <a:r>
              <a:rPr lang="en-US" dirty="0">
                <a:solidFill>
                  <a:schemeClr val="tx2"/>
                </a:solidFill>
              </a:rPr>
              <a:t>Familiarity and experience of the modeler</a:t>
            </a:r>
          </a:p>
          <a:p>
            <a:r>
              <a:rPr lang="en-US" dirty="0">
                <a:solidFill>
                  <a:schemeClr val="tx2"/>
                </a:solidFill>
              </a:rPr>
              <a:t>Time and Costs</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42</a:t>
            </a:fld>
            <a:endParaRPr lang="en-US"/>
          </a:p>
        </p:txBody>
      </p:sp>
      <p:pic>
        <p:nvPicPr>
          <p:cNvPr id="6" name="Picture 5" descr="A water slide in a building&#10;&#10;Description automatically generated with medium confidence">
            <a:extLst>
              <a:ext uri="{FF2B5EF4-FFF2-40B4-BE49-F238E27FC236}">
                <a16:creationId xmlns:a16="http://schemas.microsoft.com/office/drawing/2014/main" id="{6A5A2E53-D0C2-56BD-E9CB-0A60F25E8AFC}"/>
              </a:ext>
            </a:extLst>
          </p:cNvPr>
          <p:cNvPicPr>
            <a:picLocks noChangeAspect="1"/>
          </p:cNvPicPr>
          <p:nvPr/>
        </p:nvPicPr>
        <p:blipFill rotWithShape="1">
          <a:blip r:embed="rId3">
            <a:extLst>
              <a:ext uri="{28A0092B-C50C-407E-A947-70E740481C1C}">
                <a14:useLocalDpi xmlns:a14="http://schemas.microsoft.com/office/drawing/2010/main" val="0"/>
              </a:ext>
            </a:extLst>
          </a:blip>
          <a:srcRect l="8912"/>
          <a:stretch/>
        </p:blipFill>
        <p:spPr>
          <a:xfrm rot="5400000">
            <a:off x="7822674" y="2167667"/>
            <a:ext cx="3873168" cy="3189084"/>
          </a:xfrm>
          <a:prstGeom prst="rect">
            <a:avLst/>
          </a:prstGeom>
        </p:spPr>
      </p:pic>
    </p:spTree>
    <p:extLst>
      <p:ext uri="{BB962C8B-B14F-4D97-AF65-F5344CB8AC3E}">
        <p14:creationId xmlns:p14="http://schemas.microsoft.com/office/powerpoint/2010/main" val="4058489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Backwater Effects</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lstStyle/>
          <a:p>
            <a:r>
              <a:rPr lang="en-US" dirty="0">
                <a:solidFill>
                  <a:schemeClr val="tx2"/>
                </a:solidFill>
              </a:rPr>
              <a:t>Caused by tides, confluences, hydraulic structures, bridges, culverts, channel constrictions, and other obstructions</a:t>
            </a:r>
          </a:p>
          <a:p>
            <a:r>
              <a:rPr lang="en-US" dirty="0">
                <a:solidFill>
                  <a:schemeClr val="tx2"/>
                </a:solidFill>
              </a:rPr>
              <a:t>Hydrologic methods generally </a:t>
            </a:r>
            <a:r>
              <a:rPr lang="en-US" u="sng" dirty="0">
                <a:solidFill>
                  <a:schemeClr val="tx2"/>
                </a:solidFill>
              </a:rPr>
              <a:t>do not </a:t>
            </a:r>
            <a:r>
              <a:rPr lang="en-US" dirty="0">
                <a:solidFill>
                  <a:schemeClr val="tx2"/>
                </a:solidFill>
              </a:rPr>
              <a:t>simulate backwater effects</a:t>
            </a:r>
          </a:p>
          <a:p>
            <a:pPr lvl="1"/>
            <a:r>
              <a:rPr lang="en-US" dirty="0">
                <a:solidFill>
                  <a:schemeClr val="tx2"/>
                </a:solidFill>
              </a:rPr>
              <a:t>Modified </a:t>
            </a:r>
            <a:r>
              <a:rPr lang="en-US" dirty="0" err="1">
                <a:solidFill>
                  <a:schemeClr val="tx2"/>
                </a:solidFill>
              </a:rPr>
              <a:t>Puls</a:t>
            </a:r>
            <a:r>
              <a:rPr lang="en-US" dirty="0">
                <a:solidFill>
                  <a:schemeClr val="tx2"/>
                </a:solidFill>
              </a:rPr>
              <a:t> can</a:t>
            </a:r>
          </a:p>
          <a:p>
            <a:r>
              <a:rPr lang="en-US" dirty="0">
                <a:solidFill>
                  <a:schemeClr val="tx2"/>
                </a:solidFill>
              </a:rPr>
              <a:t>Hydraulic methods generally </a:t>
            </a:r>
            <a:r>
              <a:rPr lang="en-US" u="sng" dirty="0">
                <a:solidFill>
                  <a:schemeClr val="tx2"/>
                </a:solidFill>
              </a:rPr>
              <a:t>do</a:t>
            </a:r>
            <a:r>
              <a:rPr lang="en-US" dirty="0">
                <a:solidFill>
                  <a:schemeClr val="tx2"/>
                </a:solidFill>
              </a:rPr>
              <a:t> account for backwater</a:t>
            </a:r>
          </a:p>
          <a:p>
            <a:pPr lvl="1"/>
            <a:r>
              <a:rPr lang="en-US" dirty="0">
                <a:solidFill>
                  <a:schemeClr val="tx2"/>
                </a:solidFill>
              </a:rPr>
              <a:t>Kinematic Wave cannot</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43</a:t>
            </a:fld>
            <a:endParaRPr lang="en-US"/>
          </a:p>
        </p:txBody>
      </p:sp>
      <p:pic>
        <p:nvPicPr>
          <p:cNvPr id="6" name="Picture 5" descr="A river running through a valley&#10;&#10;Description automatically generated">
            <a:extLst>
              <a:ext uri="{FF2B5EF4-FFF2-40B4-BE49-F238E27FC236}">
                <a16:creationId xmlns:a16="http://schemas.microsoft.com/office/drawing/2014/main" id="{F221B6D8-17D2-421E-23AA-1A0BA6F1EB7B}"/>
              </a:ext>
            </a:extLst>
          </p:cNvPr>
          <p:cNvPicPr>
            <a:picLocks noChangeAspect="1"/>
          </p:cNvPicPr>
          <p:nvPr/>
        </p:nvPicPr>
        <p:blipFill rotWithShape="1">
          <a:blip r:embed="rId3">
            <a:extLst>
              <a:ext uri="{28A0092B-C50C-407E-A947-70E740481C1C}">
                <a14:useLocalDpi xmlns:a14="http://schemas.microsoft.com/office/drawing/2010/main" val="0"/>
              </a:ext>
            </a:extLst>
          </a:blip>
          <a:srcRect t="37150" b="10486"/>
          <a:stretch/>
        </p:blipFill>
        <p:spPr>
          <a:xfrm>
            <a:off x="3201189" y="4610618"/>
            <a:ext cx="4909965" cy="1928294"/>
          </a:xfrm>
          <a:prstGeom prst="rect">
            <a:avLst/>
          </a:prstGeom>
        </p:spPr>
      </p:pic>
    </p:spTree>
    <p:extLst>
      <p:ext uri="{BB962C8B-B14F-4D97-AF65-F5344CB8AC3E}">
        <p14:creationId xmlns:p14="http://schemas.microsoft.com/office/powerpoint/2010/main" val="340420871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Floodplains</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838200" y="1825625"/>
            <a:ext cx="5046177" cy="4351338"/>
          </a:xfrm>
        </p:spPr>
        <p:txBody>
          <a:bodyPr/>
          <a:lstStyle/>
          <a:p>
            <a:r>
              <a:rPr lang="en-US" dirty="0">
                <a:solidFill>
                  <a:schemeClr val="tx2"/>
                </a:solidFill>
              </a:rPr>
              <a:t>Can have significant impact on routed hydrograph</a:t>
            </a:r>
          </a:p>
          <a:p>
            <a:r>
              <a:rPr lang="en-US" dirty="0">
                <a:solidFill>
                  <a:schemeClr val="tx2"/>
                </a:solidFill>
              </a:rPr>
              <a:t>Important factors include:</a:t>
            </a:r>
          </a:p>
          <a:p>
            <a:pPr lvl="1"/>
            <a:r>
              <a:rPr lang="en-US" dirty="0">
                <a:solidFill>
                  <a:schemeClr val="tx2"/>
                </a:solidFill>
              </a:rPr>
              <a:t>Width</a:t>
            </a:r>
          </a:p>
          <a:p>
            <a:pPr lvl="1"/>
            <a:r>
              <a:rPr lang="en-US" dirty="0">
                <a:solidFill>
                  <a:schemeClr val="tx2"/>
                </a:solidFill>
              </a:rPr>
              <a:t>Slope</a:t>
            </a:r>
          </a:p>
          <a:p>
            <a:pPr lvl="1"/>
            <a:r>
              <a:rPr lang="en-US" dirty="0">
                <a:solidFill>
                  <a:schemeClr val="tx2"/>
                </a:solidFill>
              </a:rPr>
              <a:t>Roughness</a:t>
            </a:r>
          </a:p>
          <a:p>
            <a:r>
              <a:rPr lang="en-US" dirty="0">
                <a:solidFill>
                  <a:schemeClr val="tx2"/>
                </a:solidFill>
              </a:rPr>
              <a:t>Separate overbanks from main channel</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44</a:t>
            </a:fld>
            <a:endParaRPr lang="en-US"/>
          </a:p>
        </p:txBody>
      </p:sp>
      <p:pic>
        <p:nvPicPr>
          <p:cNvPr id="2050" name="Picture 2" descr="California Is Restoring Floodplains to Lower Flood Risk Downstream | KQED">
            <a:extLst>
              <a:ext uri="{FF2B5EF4-FFF2-40B4-BE49-F238E27FC236}">
                <a16:creationId xmlns:a16="http://schemas.microsoft.com/office/drawing/2014/main" id="{FE37C350-7DAB-B967-18BE-77FF74860F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2261" y="1783334"/>
            <a:ext cx="5904736" cy="39328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91083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Floodplains</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838200" y="1825625"/>
            <a:ext cx="5666832" cy="4351338"/>
          </a:xfrm>
        </p:spPr>
        <p:txBody>
          <a:bodyPr/>
          <a:lstStyle/>
          <a:p>
            <a:r>
              <a:rPr lang="en-US" dirty="0">
                <a:solidFill>
                  <a:schemeClr val="tx2"/>
                </a:solidFill>
              </a:rPr>
              <a:t>Methods that can simulate flood plain effects:</a:t>
            </a:r>
          </a:p>
          <a:p>
            <a:pPr lvl="1"/>
            <a:r>
              <a:rPr lang="en-US" u="sng" dirty="0">
                <a:solidFill>
                  <a:schemeClr val="tx2"/>
                </a:solidFill>
              </a:rPr>
              <a:t>Muskingum-</a:t>
            </a:r>
            <a:r>
              <a:rPr lang="en-US" u="sng" dirty="0" err="1">
                <a:solidFill>
                  <a:schemeClr val="tx2"/>
                </a:solidFill>
              </a:rPr>
              <a:t>Cunge</a:t>
            </a:r>
            <a:r>
              <a:rPr lang="en-US" u="sng" dirty="0">
                <a:solidFill>
                  <a:schemeClr val="tx2"/>
                </a:solidFill>
              </a:rPr>
              <a:t> w/ an eight point cross section</a:t>
            </a:r>
          </a:p>
          <a:p>
            <a:pPr lvl="1"/>
            <a:r>
              <a:rPr lang="en-US" dirty="0">
                <a:solidFill>
                  <a:schemeClr val="tx2"/>
                </a:solidFill>
              </a:rPr>
              <a:t>Modified </a:t>
            </a:r>
            <a:r>
              <a:rPr lang="en-US" dirty="0" err="1">
                <a:solidFill>
                  <a:schemeClr val="tx2"/>
                </a:solidFill>
              </a:rPr>
              <a:t>Puls</a:t>
            </a:r>
            <a:endParaRPr lang="en-US" dirty="0">
              <a:solidFill>
                <a:schemeClr val="tx2"/>
              </a:solidFill>
            </a:endParaRPr>
          </a:p>
          <a:p>
            <a:r>
              <a:rPr lang="en-US" dirty="0">
                <a:solidFill>
                  <a:schemeClr val="tx2"/>
                </a:solidFill>
              </a:rPr>
              <a:t>Very wide and flat floodplains may require 2D modeling</a:t>
            </a:r>
          </a:p>
          <a:p>
            <a:pPr lvl="1"/>
            <a:r>
              <a:rPr lang="en-US" dirty="0">
                <a:solidFill>
                  <a:schemeClr val="tx2"/>
                </a:solidFill>
              </a:rPr>
              <a:t>2D Diffusion Wave method</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45</a:t>
            </a:fld>
            <a:endParaRPr lang="en-US"/>
          </a:p>
        </p:txBody>
      </p:sp>
      <p:pic>
        <p:nvPicPr>
          <p:cNvPr id="5" name="Picture 4">
            <a:extLst>
              <a:ext uri="{FF2B5EF4-FFF2-40B4-BE49-F238E27FC236}">
                <a16:creationId xmlns:a16="http://schemas.microsoft.com/office/drawing/2014/main" id="{8AFB2F82-345D-ED3A-64F8-C4098EE61CBB}"/>
              </a:ext>
            </a:extLst>
          </p:cNvPr>
          <p:cNvPicPr>
            <a:picLocks noChangeAspect="1"/>
          </p:cNvPicPr>
          <p:nvPr/>
        </p:nvPicPr>
        <p:blipFill>
          <a:blip r:embed="rId3"/>
          <a:stretch>
            <a:fillRect/>
          </a:stretch>
        </p:blipFill>
        <p:spPr>
          <a:xfrm>
            <a:off x="6572720" y="1991070"/>
            <a:ext cx="4309272" cy="3200400"/>
          </a:xfrm>
          <a:prstGeom prst="rect">
            <a:avLst/>
          </a:prstGeom>
          <a:ln>
            <a:solidFill>
              <a:schemeClr val="tx1"/>
            </a:solidFill>
          </a:ln>
        </p:spPr>
      </p:pic>
    </p:spTree>
    <p:extLst>
      <p:ext uri="{BB962C8B-B14F-4D97-AF65-F5344CB8AC3E}">
        <p14:creationId xmlns:p14="http://schemas.microsoft.com/office/powerpoint/2010/main" val="14281805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Confluences and Flow Splits</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838200" y="1825625"/>
            <a:ext cx="5747375" cy="4351338"/>
          </a:xfrm>
        </p:spPr>
        <p:txBody>
          <a:bodyPr/>
          <a:lstStyle/>
          <a:p>
            <a:r>
              <a:rPr lang="en-US" dirty="0">
                <a:solidFill>
                  <a:schemeClr val="tx2"/>
                </a:solidFill>
              </a:rPr>
              <a:t>If no significant backwater:</a:t>
            </a:r>
          </a:p>
          <a:p>
            <a:pPr lvl="1"/>
            <a:r>
              <a:rPr lang="en-US" dirty="0">
                <a:solidFill>
                  <a:schemeClr val="tx2"/>
                </a:solidFill>
              </a:rPr>
              <a:t>All hydrologic methods can apply</a:t>
            </a:r>
          </a:p>
          <a:p>
            <a:r>
              <a:rPr lang="en-US" dirty="0">
                <a:solidFill>
                  <a:schemeClr val="tx2"/>
                </a:solidFill>
              </a:rPr>
              <a:t>If significant backwater, use:</a:t>
            </a:r>
          </a:p>
          <a:p>
            <a:pPr lvl="1"/>
            <a:r>
              <a:rPr lang="en-US" dirty="0">
                <a:solidFill>
                  <a:schemeClr val="tx2"/>
                </a:solidFill>
              </a:rPr>
              <a:t>2D Diffusion Wave</a:t>
            </a:r>
          </a:p>
          <a:p>
            <a:pPr lvl="1"/>
            <a:r>
              <a:rPr lang="en-US" dirty="0">
                <a:solidFill>
                  <a:schemeClr val="tx2"/>
                </a:solidFill>
              </a:rPr>
              <a:t>Modified </a:t>
            </a:r>
            <a:r>
              <a:rPr lang="en-US" dirty="0" err="1">
                <a:solidFill>
                  <a:schemeClr val="tx2"/>
                </a:solidFill>
              </a:rPr>
              <a:t>Puls</a:t>
            </a:r>
            <a:endParaRPr lang="en-US" dirty="0">
              <a:solidFill>
                <a:schemeClr val="tx2"/>
              </a:solidFill>
            </a:endParaRPr>
          </a:p>
          <a:p>
            <a:r>
              <a:rPr lang="en-US" dirty="0">
                <a:solidFill>
                  <a:schemeClr val="tx2"/>
                </a:solidFill>
              </a:rPr>
              <a:t>For full networks with flow splits and reversals, full dynamic wave equations should be applied</a:t>
            </a:r>
          </a:p>
          <a:p>
            <a:pPr lvl="1"/>
            <a:r>
              <a:rPr lang="en-US" dirty="0">
                <a:solidFill>
                  <a:schemeClr val="tx2"/>
                </a:solidFill>
              </a:rPr>
              <a:t>e.g. HEC-RAS</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46</a:t>
            </a:fld>
            <a:endParaRPr lang="en-US"/>
          </a:p>
        </p:txBody>
      </p:sp>
      <p:pic>
        <p:nvPicPr>
          <p:cNvPr id="5" name="Picture 2" descr="river confluence">
            <a:extLst>
              <a:ext uri="{FF2B5EF4-FFF2-40B4-BE49-F238E27FC236}">
                <a16:creationId xmlns:a16="http://schemas.microsoft.com/office/drawing/2014/main" id="{DE5DE243-F20E-C510-0F15-FF8260E5A6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8162" y="2434452"/>
            <a:ext cx="3951862" cy="2600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9761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Supercritical Flow</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lstStyle/>
          <a:p>
            <a:r>
              <a:rPr lang="en-US" dirty="0">
                <a:solidFill>
                  <a:schemeClr val="tx2"/>
                </a:solidFill>
              </a:rPr>
              <a:t>Hydrologic methods do not know about flow regime</a:t>
            </a:r>
          </a:p>
          <a:p>
            <a:r>
              <a:rPr lang="en-US" dirty="0">
                <a:solidFill>
                  <a:schemeClr val="tx2"/>
                </a:solidFill>
              </a:rPr>
              <a:t>If supercritical for a long reach, or stage is important, supercritical reach should be isolated</a:t>
            </a:r>
          </a:p>
          <a:p>
            <a:r>
              <a:rPr lang="en-US" dirty="0">
                <a:solidFill>
                  <a:schemeClr val="tx2"/>
                </a:solidFill>
              </a:rPr>
              <a:t>Intermittent supercritical can be ignored for hydrologic routing purposes</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47</a:t>
            </a:fld>
            <a:endParaRPr lang="en-US"/>
          </a:p>
        </p:txBody>
      </p:sp>
    </p:spTree>
    <p:extLst>
      <p:ext uri="{BB962C8B-B14F-4D97-AF65-F5344CB8AC3E}">
        <p14:creationId xmlns:p14="http://schemas.microsoft.com/office/powerpoint/2010/main" val="6747252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Observed Data</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838200" y="1825625"/>
            <a:ext cx="6169041" cy="4351338"/>
          </a:xfrm>
        </p:spPr>
        <p:txBody>
          <a:bodyPr/>
          <a:lstStyle/>
          <a:p>
            <a:r>
              <a:rPr lang="en-US" dirty="0">
                <a:solidFill>
                  <a:schemeClr val="tx2"/>
                </a:solidFill>
              </a:rPr>
              <a:t>If observed data is not available:</a:t>
            </a:r>
          </a:p>
          <a:p>
            <a:pPr lvl="1"/>
            <a:r>
              <a:rPr lang="en-US" dirty="0">
                <a:solidFill>
                  <a:schemeClr val="tx2"/>
                </a:solidFill>
              </a:rPr>
              <a:t>Physically based methods should be used</a:t>
            </a:r>
          </a:p>
          <a:p>
            <a:pPr lvl="2"/>
            <a:r>
              <a:rPr lang="en-US" dirty="0">
                <a:solidFill>
                  <a:schemeClr val="tx2"/>
                </a:solidFill>
              </a:rPr>
              <a:t>Easier to estimate input data</a:t>
            </a:r>
          </a:p>
          <a:p>
            <a:pPr lvl="2"/>
            <a:r>
              <a:rPr lang="en-US" dirty="0">
                <a:solidFill>
                  <a:schemeClr val="tx2"/>
                </a:solidFill>
              </a:rPr>
              <a:t>More reliable results</a:t>
            </a:r>
          </a:p>
          <a:p>
            <a:r>
              <a:rPr lang="en-US" dirty="0">
                <a:solidFill>
                  <a:schemeClr val="tx2"/>
                </a:solidFill>
              </a:rPr>
              <a:t>When observed data is available:</a:t>
            </a:r>
          </a:p>
          <a:p>
            <a:pPr lvl="1"/>
            <a:r>
              <a:rPr lang="en-US" dirty="0">
                <a:solidFill>
                  <a:schemeClr val="tx2"/>
                </a:solidFill>
              </a:rPr>
              <a:t>Must calibrate and validate</a:t>
            </a:r>
          </a:p>
          <a:p>
            <a:pPr lvl="1"/>
            <a:r>
              <a:rPr lang="en-US" dirty="0">
                <a:solidFill>
                  <a:schemeClr val="tx2"/>
                </a:solidFill>
              </a:rPr>
              <a:t>Use statistical metrics</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48</a:t>
            </a:fld>
            <a:endParaRPr lang="en-US"/>
          </a:p>
        </p:txBody>
      </p:sp>
      <p:pic>
        <p:nvPicPr>
          <p:cNvPr id="5" name="Picture 4">
            <a:extLst>
              <a:ext uri="{FF2B5EF4-FFF2-40B4-BE49-F238E27FC236}">
                <a16:creationId xmlns:a16="http://schemas.microsoft.com/office/drawing/2014/main" id="{9D760E16-AF9F-9362-F635-A02AF93836A4}"/>
              </a:ext>
            </a:extLst>
          </p:cNvPr>
          <p:cNvPicPr>
            <a:picLocks noChangeAspect="1"/>
          </p:cNvPicPr>
          <p:nvPr/>
        </p:nvPicPr>
        <p:blipFill>
          <a:blip r:embed="rId3"/>
          <a:stretch>
            <a:fillRect/>
          </a:stretch>
        </p:blipFill>
        <p:spPr>
          <a:xfrm>
            <a:off x="7287392" y="1375005"/>
            <a:ext cx="3900152" cy="3283609"/>
          </a:xfrm>
          <a:prstGeom prst="rect">
            <a:avLst/>
          </a:prstGeom>
          <a:ln>
            <a:solidFill>
              <a:schemeClr val="tx1"/>
            </a:solidFill>
          </a:ln>
        </p:spPr>
      </p:pic>
      <p:pic>
        <p:nvPicPr>
          <p:cNvPr id="6" name="Picture 5">
            <a:extLst>
              <a:ext uri="{FF2B5EF4-FFF2-40B4-BE49-F238E27FC236}">
                <a16:creationId xmlns:a16="http://schemas.microsoft.com/office/drawing/2014/main" id="{B701224C-D4A5-0061-601D-2EDEAA4A705B}"/>
              </a:ext>
            </a:extLst>
          </p:cNvPr>
          <p:cNvPicPr>
            <a:picLocks noChangeAspect="1"/>
          </p:cNvPicPr>
          <p:nvPr/>
        </p:nvPicPr>
        <p:blipFill>
          <a:blip r:embed="rId4"/>
          <a:stretch>
            <a:fillRect/>
          </a:stretch>
        </p:blipFill>
        <p:spPr>
          <a:xfrm>
            <a:off x="6808154" y="4083610"/>
            <a:ext cx="3900152" cy="2043930"/>
          </a:xfrm>
          <a:prstGeom prst="rect">
            <a:avLst/>
          </a:prstGeom>
          <a:ln>
            <a:solidFill>
              <a:schemeClr val="tx1"/>
            </a:solidFill>
          </a:ln>
        </p:spPr>
      </p:pic>
    </p:spTree>
    <p:extLst>
      <p:ext uri="{BB962C8B-B14F-4D97-AF65-F5344CB8AC3E}">
        <p14:creationId xmlns:p14="http://schemas.microsoft.com/office/powerpoint/2010/main" val="313910796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Channel Slope</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a:xfrm>
            <a:off x="838200" y="1825625"/>
            <a:ext cx="6026907" cy="4351338"/>
          </a:xfrm>
        </p:spPr>
        <p:txBody>
          <a:bodyPr/>
          <a:lstStyle/>
          <a:p>
            <a:r>
              <a:rPr lang="en-US" dirty="0">
                <a:solidFill>
                  <a:schemeClr val="tx2"/>
                </a:solidFill>
              </a:rPr>
              <a:t>As slope gets flatter, hydrologic methods begin to fail</a:t>
            </a:r>
          </a:p>
          <a:p>
            <a:pPr lvl="1"/>
            <a:r>
              <a:rPr lang="en-US" dirty="0">
                <a:solidFill>
                  <a:schemeClr val="tx2"/>
                </a:solidFill>
              </a:rPr>
              <a:t>Simplifications become more and more important</a:t>
            </a:r>
          </a:p>
          <a:p>
            <a:pPr lvl="1"/>
            <a:r>
              <a:rPr lang="en-US" dirty="0">
                <a:solidFill>
                  <a:schemeClr val="tx2"/>
                </a:solidFill>
              </a:rPr>
              <a:t>e.g., acceleration terms w/in Momentum equation</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49</a:t>
            </a:fld>
            <a:endParaRPr lang="en-US"/>
          </a:p>
        </p:txBody>
      </p:sp>
      <p:pic>
        <p:nvPicPr>
          <p:cNvPr id="5" name="Picture 4">
            <a:extLst>
              <a:ext uri="{FF2B5EF4-FFF2-40B4-BE49-F238E27FC236}">
                <a16:creationId xmlns:a16="http://schemas.microsoft.com/office/drawing/2014/main" id="{A3177E6F-861D-59A9-4AD6-0FD14BC79EBD}"/>
              </a:ext>
            </a:extLst>
          </p:cNvPr>
          <p:cNvPicPr>
            <a:picLocks noChangeAspect="1"/>
          </p:cNvPicPr>
          <p:nvPr/>
        </p:nvPicPr>
        <p:blipFill>
          <a:blip r:embed="rId3"/>
          <a:stretch>
            <a:fillRect/>
          </a:stretch>
        </p:blipFill>
        <p:spPr>
          <a:xfrm>
            <a:off x="7190879" y="1638697"/>
            <a:ext cx="4162921" cy="4538266"/>
          </a:xfrm>
          <a:prstGeom prst="rect">
            <a:avLst/>
          </a:prstGeom>
          <a:ln>
            <a:solidFill>
              <a:schemeClr val="tx1"/>
            </a:solidFill>
          </a:ln>
        </p:spPr>
      </p:pic>
    </p:spTree>
    <p:extLst>
      <p:ext uri="{BB962C8B-B14F-4D97-AF65-F5344CB8AC3E}">
        <p14:creationId xmlns:p14="http://schemas.microsoft.com/office/powerpoint/2010/main" val="1620780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Reach Routing</a:t>
            </a:r>
          </a:p>
        </p:txBody>
      </p:sp>
      <p:sp>
        <p:nvSpPr>
          <p:cNvPr id="8" name="Rectangle 7">
            <a:extLst>
              <a:ext uri="{FF2B5EF4-FFF2-40B4-BE49-F238E27FC236}">
                <a16:creationId xmlns:a16="http://schemas.microsoft.com/office/drawing/2014/main" id="{C3D075E6-F9F4-10AF-1C95-CF35B857B2C6}"/>
              </a:ext>
            </a:extLst>
          </p:cNvPr>
          <p:cNvSpPr/>
          <p:nvPr/>
        </p:nvSpPr>
        <p:spPr>
          <a:xfrm>
            <a:off x="2306473" y="1537648"/>
            <a:ext cx="7500916" cy="4955226"/>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3541E67F-FDAF-6EBB-0AA5-E1AB41B0AA17}"/>
              </a:ext>
            </a:extLst>
          </p:cNvPr>
          <p:cNvPicPr>
            <a:picLocks noChangeAspect="1"/>
          </p:cNvPicPr>
          <p:nvPr/>
        </p:nvPicPr>
        <p:blipFill>
          <a:blip r:embed="rId3"/>
          <a:stretch>
            <a:fillRect/>
          </a:stretch>
        </p:blipFill>
        <p:spPr>
          <a:xfrm>
            <a:off x="2419372" y="1690688"/>
            <a:ext cx="7624279" cy="4955227"/>
          </a:xfrm>
          <a:prstGeom prst="rect">
            <a:avLst/>
          </a:prstGeom>
        </p:spPr>
      </p:pic>
      <p:sp>
        <p:nvSpPr>
          <p:cNvPr id="3" name="Slide Number Placeholder 2">
            <a:extLst>
              <a:ext uri="{FF2B5EF4-FFF2-40B4-BE49-F238E27FC236}">
                <a16:creationId xmlns:a16="http://schemas.microsoft.com/office/drawing/2014/main" id="{C8AD18F1-9E61-F51E-80C3-4B61E09F9E09}"/>
              </a:ext>
            </a:extLst>
          </p:cNvPr>
          <p:cNvSpPr>
            <a:spLocks noGrp="1"/>
          </p:cNvSpPr>
          <p:nvPr>
            <p:ph type="sldNum" sz="quarter" idx="12"/>
          </p:nvPr>
        </p:nvSpPr>
        <p:spPr/>
        <p:txBody>
          <a:bodyPr/>
          <a:lstStyle/>
          <a:p>
            <a:fld id="{AEB51D0A-42D1-4AF4-A13F-F7B08C8BDEAE}" type="slidenum">
              <a:rPr lang="en-US" smtClean="0"/>
              <a:t>5</a:t>
            </a:fld>
            <a:endParaRPr lang="en-US"/>
          </a:p>
        </p:txBody>
      </p:sp>
    </p:spTree>
    <p:extLst>
      <p:ext uri="{BB962C8B-B14F-4D97-AF65-F5344CB8AC3E}">
        <p14:creationId xmlns:p14="http://schemas.microsoft.com/office/powerpoint/2010/main" val="29200160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Slope and Rate-of-Rise Rules of Thumb</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lstStyle/>
          <a:p>
            <a:r>
              <a:rPr lang="en-US" dirty="0">
                <a:solidFill>
                  <a:schemeClr val="tx2"/>
                </a:solidFill>
              </a:rPr>
              <a:t>When bed slope &gt; 10 ft/mi:</a:t>
            </a:r>
          </a:p>
          <a:p>
            <a:pPr lvl="1"/>
            <a:r>
              <a:rPr lang="en-US" dirty="0">
                <a:solidFill>
                  <a:schemeClr val="tx2"/>
                </a:solidFill>
              </a:rPr>
              <a:t>Most hydrologic routing methods are okay to use</a:t>
            </a:r>
          </a:p>
          <a:p>
            <a:r>
              <a:rPr lang="en-US" dirty="0">
                <a:solidFill>
                  <a:schemeClr val="tx2"/>
                </a:solidFill>
              </a:rPr>
              <a:t>When bed slope &lt; 2 ft/mi:</a:t>
            </a:r>
          </a:p>
          <a:p>
            <a:pPr lvl="1"/>
            <a:r>
              <a:rPr lang="en-US" dirty="0">
                <a:solidFill>
                  <a:schemeClr val="tx2"/>
                </a:solidFill>
              </a:rPr>
              <a:t>Most hydrologic routing methods will produce erroneous results</a:t>
            </a:r>
          </a:p>
          <a:p>
            <a:r>
              <a:rPr lang="en-US" dirty="0">
                <a:solidFill>
                  <a:schemeClr val="tx2"/>
                </a:solidFill>
              </a:rPr>
              <a:t>When bed slope is between 2 and 10 ft/mi:</a:t>
            </a:r>
          </a:p>
          <a:p>
            <a:pPr lvl="1"/>
            <a:r>
              <a:rPr lang="en-US" dirty="0">
                <a:solidFill>
                  <a:schemeClr val="tx2"/>
                </a:solidFill>
              </a:rPr>
              <a:t>Depends upon the channel properties, chosen method, and rate-of-rise of the hydrograph</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50</a:t>
            </a:fld>
            <a:endParaRPr lang="en-US"/>
          </a:p>
        </p:txBody>
      </p:sp>
    </p:spTree>
    <p:extLst>
      <p:ext uri="{BB962C8B-B14F-4D97-AF65-F5344CB8AC3E}">
        <p14:creationId xmlns:p14="http://schemas.microsoft.com/office/powerpoint/2010/main" val="404251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Ponce (1978) Criterion</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lstStyle/>
          <a:p>
            <a:pPr marL="0" indent="0">
              <a:buNone/>
            </a:pPr>
            <a:r>
              <a:rPr lang="en-US" dirty="0">
                <a:solidFill>
                  <a:schemeClr val="tx2"/>
                </a:solidFill>
              </a:rPr>
              <a:t>Kinematic Wave routed peak within 5% provided the following is satisfied:</a:t>
            </a:r>
          </a:p>
          <a:p>
            <a:pPr marL="0" indent="0">
              <a:buNone/>
            </a:pPr>
            <a:br>
              <a:rPr lang="en-US" dirty="0">
                <a:solidFill>
                  <a:schemeClr val="tx2"/>
                </a:solidFill>
              </a:rPr>
            </a:br>
            <a:endParaRPr lang="en-US" dirty="0">
              <a:solidFill>
                <a:schemeClr val="tx2"/>
              </a:solidFill>
            </a:endParaRPr>
          </a:p>
          <a:p>
            <a:pPr marL="0" indent="0">
              <a:buNone/>
            </a:pPr>
            <a:r>
              <a:rPr lang="en-US" dirty="0">
                <a:solidFill>
                  <a:schemeClr val="tx2"/>
                </a:solidFill>
              </a:rPr>
              <a:t>where:	T   =  Hydrograph duration in seconds</a:t>
            </a:r>
          </a:p>
          <a:p>
            <a:pPr marL="0" indent="0">
              <a:buNone/>
            </a:pPr>
            <a:r>
              <a:rPr lang="en-US" dirty="0">
                <a:solidFill>
                  <a:schemeClr val="tx2"/>
                </a:solidFill>
              </a:rPr>
              <a:t>		S</a:t>
            </a:r>
            <a:r>
              <a:rPr lang="en-US" baseline="-25000" dirty="0">
                <a:solidFill>
                  <a:schemeClr val="tx2"/>
                </a:solidFill>
              </a:rPr>
              <a:t>o</a:t>
            </a:r>
            <a:r>
              <a:rPr lang="en-US" dirty="0">
                <a:solidFill>
                  <a:schemeClr val="tx2"/>
                </a:solidFill>
              </a:rPr>
              <a:t>  = Friction or Bed Slope (ft/ft)</a:t>
            </a:r>
          </a:p>
          <a:p>
            <a:pPr marL="0" indent="0">
              <a:buNone/>
            </a:pPr>
            <a:r>
              <a:rPr lang="en-US" dirty="0">
                <a:solidFill>
                  <a:schemeClr val="tx2"/>
                </a:solidFill>
              </a:rPr>
              <a:t>		</a:t>
            </a:r>
            <a:r>
              <a:rPr lang="en-US" dirty="0" err="1">
                <a:solidFill>
                  <a:schemeClr val="tx2"/>
                </a:solidFill>
              </a:rPr>
              <a:t>U</a:t>
            </a:r>
            <a:r>
              <a:rPr lang="en-US" baseline="-25000" dirty="0" err="1">
                <a:solidFill>
                  <a:schemeClr val="tx2"/>
                </a:solidFill>
              </a:rPr>
              <a:t>o</a:t>
            </a:r>
            <a:r>
              <a:rPr lang="en-US" dirty="0">
                <a:solidFill>
                  <a:schemeClr val="tx2"/>
                </a:solidFill>
              </a:rPr>
              <a:t>  = Reference mean velocity (ft/sec)</a:t>
            </a:r>
          </a:p>
          <a:p>
            <a:pPr marL="0" indent="0">
              <a:buNone/>
            </a:pPr>
            <a:r>
              <a:rPr lang="en-US" dirty="0">
                <a:solidFill>
                  <a:schemeClr val="tx2"/>
                </a:solidFill>
              </a:rPr>
              <a:t>		d</a:t>
            </a:r>
            <a:r>
              <a:rPr lang="en-US" baseline="-25000" dirty="0">
                <a:solidFill>
                  <a:schemeClr val="tx2"/>
                </a:solidFill>
              </a:rPr>
              <a:t>o</a:t>
            </a:r>
            <a:r>
              <a:rPr lang="en-US" dirty="0">
                <a:solidFill>
                  <a:schemeClr val="tx2"/>
                </a:solidFill>
              </a:rPr>
              <a:t>   = Reference flow depth (ft)</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51</a:t>
            </a:fld>
            <a:endParaRPr lang="en-US"/>
          </a:p>
        </p:txBody>
      </p:sp>
      <p:sp>
        <p:nvSpPr>
          <p:cNvPr id="5" name="Rectangle 4">
            <a:extLst>
              <a:ext uri="{FF2B5EF4-FFF2-40B4-BE49-F238E27FC236}">
                <a16:creationId xmlns:a16="http://schemas.microsoft.com/office/drawing/2014/main" id="{0F1EC9A1-5C58-9AB8-1621-4CEF851FEB29}"/>
              </a:ext>
            </a:extLst>
          </p:cNvPr>
          <p:cNvSpPr/>
          <p:nvPr/>
        </p:nvSpPr>
        <p:spPr>
          <a:xfrm>
            <a:off x="3776045" y="2437454"/>
            <a:ext cx="2733725" cy="928613"/>
          </a:xfrm>
          <a:prstGeom prst="rect">
            <a:avLst/>
          </a:prstGeom>
          <a:solidFill>
            <a:schemeClr val="tx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Object 4">
            <a:extLst>
              <a:ext uri="{FF2B5EF4-FFF2-40B4-BE49-F238E27FC236}">
                <a16:creationId xmlns:a16="http://schemas.microsoft.com/office/drawing/2014/main" id="{F9B316FB-7385-9C7B-9D3E-6705939ED5D2}"/>
              </a:ext>
            </a:extLst>
          </p:cNvPr>
          <p:cNvGraphicFramePr>
            <a:graphicFrameLocks noChangeAspect="1"/>
          </p:cNvGraphicFramePr>
          <p:nvPr>
            <p:extLst>
              <p:ext uri="{D42A27DB-BD31-4B8C-83A1-F6EECF244321}">
                <p14:modId xmlns:p14="http://schemas.microsoft.com/office/powerpoint/2010/main" val="394044376"/>
              </p:ext>
            </p:extLst>
          </p:nvPr>
        </p:nvGraphicFramePr>
        <p:xfrm>
          <a:off x="4034257" y="2464647"/>
          <a:ext cx="2438400" cy="923925"/>
        </p:xfrm>
        <a:graphic>
          <a:graphicData uri="http://schemas.openxmlformats.org/presentationml/2006/ole">
            <mc:AlternateContent xmlns:mc="http://schemas.openxmlformats.org/markup-compatibility/2006">
              <mc:Choice xmlns:v="urn:schemas-microsoft-com:vml" Requires="v">
                <p:oleObj name="Equation" r:id="rId3" imgW="634680" imgH="317160" progId="Equation.3">
                  <p:embed/>
                </p:oleObj>
              </mc:Choice>
              <mc:Fallback>
                <p:oleObj name="Equation" r:id="rId3" imgW="634680" imgH="317160" progId="Equation.3">
                  <p:embed/>
                  <p:pic>
                    <p:nvPicPr>
                      <p:cNvPr id="25604"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4257" y="2464647"/>
                        <a:ext cx="2438400" cy="923925"/>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98677517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Ponce (1978) Criterion</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lstStyle/>
          <a:p>
            <a:pPr marL="0" indent="0">
              <a:buNone/>
            </a:pPr>
            <a:r>
              <a:rPr lang="en-US" dirty="0">
                <a:solidFill>
                  <a:schemeClr val="tx2"/>
                </a:solidFill>
              </a:rPr>
              <a:t>Diffusion Wave routed peak within 5% provided the following is satisfied:</a:t>
            </a:r>
          </a:p>
          <a:p>
            <a:endParaRPr lang="en-US" dirty="0">
              <a:solidFill>
                <a:schemeClr val="tx2"/>
              </a:solidFill>
            </a:endParaRPr>
          </a:p>
          <a:p>
            <a:pPr marL="0" indent="0">
              <a:buNone/>
            </a:pPr>
            <a:endParaRPr lang="en-US" dirty="0">
              <a:solidFill>
                <a:schemeClr val="tx2"/>
              </a:solidFill>
            </a:endParaRPr>
          </a:p>
          <a:p>
            <a:pPr marL="0" indent="0">
              <a:buNone/>
            </a:pPr>
            <a:r>
              <a:rPr lang="en-US" dirty="0">
                <a:solidFill>
                  <a:schemeClr val="tx2"/>
                </a:solidFill>
              </a:rPr>
              <a:t>where:	T    =  Hydrograph duration in seconds</a:t>
            </a:r>
          </a:p>
          <a:p>
            <a:pPr marL="0" indent="0">
              <a:buNone/>
            </a:pPr>
            <a:r>
              <a:rPr lang="en-US" dirty="0">
                <a:solidFill>
                  <a:schemeClr val="tx2"/>
                </a:solidFill>
              </a:rPr>
              <a:t>		S</a:t>
            </a:r>
            <a:r>
              <a:rPr lang="en-US" baseline="-25000" dirty="0">
                <a:solidFill>
                  <a:schemeClr val="tx2"/>
                </a:solidFill>
              </a:rPr>
              <a:t>o</a:t>
            </a:r>
            <a:r>
              <a:rPr lang="en-US" dirty="0">
                <a:solidFill>
                  <a:schemeClr val="tx2"/>
                </a:solidFill>
              </a:rPr>
              <a:t>  = Friction or Bed Slope (ft/ft)</a:t>
            </a:r>
          </a:p>
          <a:p>
            <a:pPr marL="0" indent="0">
              <a:buNone/>
            </a:pPr>
            <a:r>
              <a:rPr lang="en-US" dirty="0">
                <a:solidFill>
                  <a:schemeClr val="tx2"/>
                </a:solidFill>
              </a:rPr>
              <a:t>		g    = Gravitational acceleration (ft/sec</a:t>
            </a:r>
            <a:r>
              <a:rPr lang="en-US" baseline="30000" dirty="0">
                <a:solidFill>
                  <a:schemeClr val="tx2"/>
                </a:solidFill>
              </a:rPr>
              <a:t>2</a:t>
            </a:r>
            <a:r>
              <a:rPr lang="en-US" dirty="0">
                <a:solidFill>
                  <a:schemeClr val="tx2"/>
                </a:solidFill>
              </a:rPr>
              <a:t>)</a:t>
            </a:r>
          </a:p>
          <a:p>
            <a:pPr marL="0" indent="0">
              <a:buNone/>
            </a:pPr>
            <a:r>
              <a:rPr lang="en-US" dirty="0">
                <a:solidFill>
                  <a:schemeClr val="tx2"/>
                </a:solidFill>
              </a:rPr>
              <a:t>		d</a:t>
            </a:r>
            <a:r>
              <a:rPr lang="en-US" baseline="-25000" dirty="0">
                <a:solidFill>
                  <a:schemeClr val="tx2"/>
                </a:solidFill>
              </a:rPr>
              <a:t>o</a:t>
            </a:r>
            <a:r>
              <a:rPr lang="en-US" dirty="0">
                <a:solidFill>
                  <a:schemeClr val="tx2"/>
                </a:solidFill>
              </a:rPr>
              <a:t>   = Reference flow depth (ft)</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52</a:t>
            </a:fld>
            <a:endParaRPr lang="en-US"/>
          </a:p>
        </p:txBody>
      </p:sp>
      <p:sp>
        <p:nvSpPr>
          <p:cNvPr id="5" name="Rectangle 4">
            <a:extLst>
              <a:ext uri="{FF2B5EF4-FFF2-40B4-BE49-F238E27FC236}">
                <a16:creationId xmlns:a16="http://schemas.microsoft.com/office/drawing/2014/main" id="{0F1EC9A1-5C58-9AB8-1621-4CEF851FEB29}"/>
              </a:ext>
            </a:extLst>
          </p:cNvPr>
          <p:cNvSpPr/>
          <p:nvPr/>
        </p:nvSpPr>
        <p:spPr>
          <a:xfrm>
            <a:off x="3657600" y="2340485"/>
            <a:ext cx="2823743" cy="1088515"/>
          </a:xfrm>
          <a:prstGeom prst="rect">
            <a:avLst/>
          </a:prstGeom>
          <a:solidFill>
            <a:schemeClr val="tx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Object 4">
            <a:extLst>
              <a:ext uri="{FF2B5EF4-FFF2-40B4-BE49-F238E27FC236}">
                <a16:creationId xmlns:a16="http://schemas.microsoft.com/office/drawing/2014/main" id="{87DEC85A-9348-C538-A4DF-A4DEE093D024}"/>
              </a:ext>
            </a:extLst>
          </p:cNvPr>
          <p:cNvGraphicFramePr>
            <a:graphicFrameLocks noChangeAspect="1"/>
          </p:cNvGraphicFramePr>
          <p:nvPr>
            <p:extLst>
              <p:ext uri="{D42A27DB-BD31-4B8C-83A1-F6EECF244321}">
                <p14:modId xmlns:p14="http://schemas.microsoft.com/office/powerpoint/2010/main" val="1773320710"/>
              </p:ext>
            </p:extLst>
          </p:nvPr>
        </p:nvGraphicFramePr>
        <p:xfrm>
          <a:off x="3821450" y="2340485"/>
          <a:ext cx="2593975" cy="1042988"/>
        </p:xfrm>
        <a:graphic>
          <a:graphicData uri="http://schemas.openxmlformats.org/presentationml/2006/ole">
            <mc:AlternateContent xmlns:mc="http://schemas.openxmlformats.org/markup-compatibility/2006">
              <mc:Choice xmlns:v="urn:schemas-microsoft-com:vml" Requires="v">
                <p:oleObj name="Equation" r:id="rId3" imgW="799920" imgH="393480" progId="Equation.3">
                  <p:embed/>
                </p:oleObj>
              </mc:Choice>
              <mc:Fallback>
                <p:oleObj name="Equation" r:id="rId3" imgW="799920" imgH="393480" progId="Equation.3">
                  <p:embed/>
                  <p:pic>
                    <p:nvPicPr>
                      <p:cNvPr id="27652"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21450" y="2340485"/>
                        <a:ext cx="2593975" cy="1042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54405159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53</a:t>
            </a:fld>
            <a:endParaRPr lang="en-US"/>
          </a:p>
        </p:txBody>
      </p:sp>
      <p:graphicFrame>
        <p:nvGraphicFramePr>
          <p:cNvPr id="5" name="Group 46">
            <a:extLst>
              <a:ext uri="{FF2B5EF4-FFF2-40B4-BE49-F238E27FC236}">
                <a16:creationId xmlns:a16="http://schemas.microsoft.com/office/drawing/2014/main" id="{028162B7-7310-942E-A35C-2D56F9A26377}"/>
              </a:ext>
            </a:extLst>
          </p:cNvPr>
          <p:cNvGraphicFramePr>
            <a:graphicFrameLocks/>
          </p:cNvGraphicFramePr>
          <p:nvPr>
            <p:extLst>
              <p:ext uri="{D42A27DB-BD31-4B8C-83A1-F6EECF244321}">
                <p14:modId xmlns:p14="http://schemas.microsoft.com/office/powerpoint/2010/main" val="373305987"/>
              </p:ext>
            </p:extLst>
          </p:nvPr>
        </p:nvGraphicFramePr>
        <p:xfrm>
          <a:off x="1859595" y="921320"/>
          <a:ext cx="8229600" cy="3966528"/>
        </p:xfrm>
        <a:graphic>
          <a:graphicData uri="http://schemas.openxmlformats.org/drawingml/2006/table">
            <a:tbl>
              <a:tblPr/>
              <a:tblGrid>
                <a:gridCol w="2971800">
                  <a:extLst>
                    <a:ext uri="{9D8B030D-6E8A-4147-A177-3AD203B41FA5}">
                      <a16:colId xmlns:a16="http://schemas.microsoft.com/office/drawing/2014/main" val="20000"/>
                    </a:ext>
                  </a:extLst>
                </a:gridCol>
                <a:gridCol w="25146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4572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1" i="0" u="none" strike="noStrike" cap="none" normalizeH="0" baseline="0" dirty="0">
                          <a:ln>
                            <a:noFill/>
                          </a:ln>
                          <a:solidFill>
                            <a:schemeClr val="tx2"/>
                          </a:solidFill>
                          <a:effectLst/>
                          <a:latin typeface="Arial" charset="0"/>
                        </a:rPr>
                        <a:t>Factors to Consider</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1" i="0" u="none" strike="noStrike" cap="none" normalizeH="0" baseline="0">
                          <a:ln>
                            <a:noFill/>
                          </a:ln>
                          <a:solidFill>
                            <a:schemeClr val="tx2"/>
                          </a:solidFill>
                          <a:effectLst/>
                          <a:latin typeface="Arial" charset="0"/>
                        </a:rPr>
                        <a:t>Appropriate Methods</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1" i="0" u="none" strike="noStrike" cap="none" normalizeH="0" baseline="0" dirty="0">
                          <a:ln>
                            <a:noFill/>
                          </a:ln>
                          <a:solidFill>
                            <a:schemeClr val="tx2"/>
                          </a:solidFill>
                          <a:effectLst/>
                          <a:latin typeface="Arial" charset="0"/>
                        </a:rPr>
                        <a:t>NOT Appropriate</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318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2"/>
                          </a:solidFill>
                          <a:effectLst/>
                          <a:latin typeface="Arial" charset="0"/>
                        </a:rPr>
                        <a:t>No observed hydrograph data available for calibration</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2"/>
                          </a:solidFill>
                          <a:effectLst/>
                          <a:latin typeface="Arial" charset="0"/>
                        </a:rPr>
                        <a:t>-Diffusion Wave</a:t>
                      </a:r>
                      <a:br>
                        <a:rPr kumimoji="0" lang="en-US" sz="1800" b="0" i="0" u="none" strike="noStrike" cap="none" normalizeH="0" baseline="0" dirty="0">
                          <a:ln>
                            <a:noFill/>
                          </a:ln>
                          <a:solidFill>
                            <a:schemeClr val="tx2"/>
                          </a:solidFill>
                          <a:effectLst/>
                          <a:latin typeface="Arial" charset="0"/>
                        </a:rPr>
                      </a:br>
                      <a:r>
                        <a:rPr kumimoji="0" lang="en-US" sz="1800" b="0" i="0" u="none" strike="noStrike" cap="none" normalizeH="0" baseline="0" dirty="0">
                          <a:ln>
                            <a:noFill/>
                          </a:ln>
                          <a:solidFill>
                            <a:schemeClr val="tx2"/>
                          </a:solidFill>
                          <a:effectLst/>
                          <a:latin typeface="Arial" charset="0"/>
                        </a:rPr>
                        <a:t>-Kinematic Wave</a:t>
                      </a:r>
                      <a:br>
                        <a:rPr kumimoji="0" lang="en-US" sz="1800" b="0" i="0" u="none" strike="noStrike" cap="none" normalizeH="0" baseline="0" dirty="0">
                          <a:ln>
                            <a:noFill/>
                          </a:ln>
                          <a:solidFill>
                            <a:schemeClr val="tx2"/>
                          </a:solidFill>
                          <a:effectLst/>
                          <a:latin typeface="Arial" charset="0"/>
                        </a:rPr>
                      </a:br>
                      <a:r>
                        <a:rPr kumimoji="0" lang="en-US" sz="1800" b="0" i="0" u="none" strike="noStrike" cap="none" normalizeH="0" baseline="0" dirty="0">
                          <a:ln>
                            <a:noFill/>
                          </a:ln>
                          <a:solidFill>
                            <a:schemeClr val="tx2"/>
                          </a:solidFill>
                          <a:effectLst/>
                          <a:latin typeface="Arial" charset="0"/>
                        </a:rPr>
                        <a:t>-Muskingum-</a:t>
                      </a:r>
                      <a:r>
                        <a:rPr kumimoji="0" lang="en-US" sz="1800" b="0" i="0" u="none" strike="noStrike" cap="none" normalizeH="0" baseline="0" dirty="0" err="1">
                          <a:ln>
                            <a:noFill/>
                          </a:ln>
                          <a:solidFill>
                            <a:schemeClr val="tx2"/>
                          </a:solidFill>
                          <a:effectLst/>
                          <a:latin typeface="Arial" charset="0"/>
                        </a:rPr>
                        <a:t>Cunge</a:t>
                      </a:r>
                      <a:endParaRPr kumimoji="0" lang="en-US" sz="1800" b="0" i="0" u="none" strike="noStrike" cap="none" normalizeH="0" baseline="0" dirty="0">
                        <a:ln>
                          <a:noFill/>
                        </a:ln>
                        <a:solidFill>
                          <a:schemeClr val="tx2"/>
                        </a:solidFill>
                        <a:effectLst/>
                        <a:latin typeface="Arial" charset="0"/>
                      </a:endParaRPr>
                    </a:p>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2"/>
                          </a:solidFill>
                          <a:effectLst/>
                          <a:latin typeface="Arial" charset="0"/>
                        </a:rPr>
                        <a:t>-Modified </a:t>
                      </a:r>
                      <a:r>
                        <a:rPr kumimoji="0" lang="en-US" sz="1800" b="0" i="0" u="none" strike="noStrike" cap="none" normalizeH="0" baseline="0" dirty="0" err="1">
                          <a:ln>
                            <a:noFill/>
                          </a:ln>
                          <a:solidFill>
                            <a:schemeClr val="tx2"/>
                          </a:solidFill>
                          <a:effectLst/>
                          <a:latin typeface="Arial" charset="0"/>
                        </a:rPr>
                        <a:t>Puls</a:t>
                      </a:r>
                      <a:r>
                        <a:rPr kumimoji="0" lang="en-US" sz="1800" b="0" i="0" u="none" strike="noStrike" cap="none" normalizeH="0" baseline="0" dirty="0">
                          <a:ln>
                            <a:noFill/>
                          </a:ln>
                          <a:solidFill>
                            <a:schemeClr val="tx2"/>
                          </a:solidFill>
                          <a:effectLst/>
                          <a:latin typeface="Arial" charset="0"/>
                        </a:rPr>
                        <a:t>*</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2"/>
                          </a:solidFill>
                          <a:effectLst/>
                          <a:latin typeface="Arial" charset="0"/>
                        </a:rPr>
                        <a:t>-Lag</a:t>
                      </a:r>
                    </a:p>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2"/>
                          </a:solidFill>
                          <a:effectLst/>
                          <a:latin typeface="Arial" charset="0"/>
                        </a:rPr>
                        <a:t>-Muskingum</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0207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0" i="0" u="none" strike="noStrike" cap="none" normalizeH="0" baseline="0">
                          <a:ln>
                            <a:noFill/>
                          </a:ln>
                          <a:solidFill>
                            <a:schemeClr val="tx2"/>
                          </a:solidFill>
                          <a:effectLst/>
                          <a:latin typeface="Arial" charset="0"/>
                        </a:rPr>
                        <a:t>Significant backwater that will influence hydrograph</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2"/>
                          </a:solidFill>
                          <a:effectLst/>
                          <a:latin typeface="Arial" charset="0"/>
                        </a:rPr>
                        <a:t>-Diffusion Wave</a:t>
                      </a:r>
                      <a:br>
                        <a:rPr kumimoji="0" lang="en-US" sz="1800" b="0" i="0" u="none" strike="noStrike" cap="none" normalizeH="0" baseline="0" dirty="0">
                          <a:ln>
                            <a:noFill/>
                          </a:ln>
                          <a:solidFill>
                            <a:schemeClr val="tx2"/>
                          </a:solidFill>
                          <a:effectLst/>
                          <a:latin typeface="Arial" charset="0"/>
                        </a:rPr>
                      </a:br>
                      <a:r>
                        <a:rPr kumimoji="0" lang="en-US" sz="1800" b="0" i="0" u="none" strike="noStrike" cap="none" normalizeH="0" baseline="0" dirty="0">
                          <a:ln>
                            <a:noFill/>
                          </a:ln>
                          <a:solidFill>
                            <a:schemeClr val="tx2"/>
                          </a:solidFill>
                          <a:effectLst/>
                          <a:latin typeface="Arial" charset="0"/>
                        </a:rPr>
                        <a:t>-Modified </a:t>
                      </a:r>
                      <a:r>
                        <a:rPr kumimoji="0" lang="en-US" sz="1800" b="0" i="0" u="none" strike="noStrike" cap="none" normalizeH="0" baseline="0" dirty="0" err="1">
                          <a:ln>
                            <a:noFill/>
                          </a:ln>
                          <a:solidFill>
                            <a:schemeClr val="tx2"/>
                          </a:solidFill>
                          <a:effectLst/>
                          <a:latin typeface="Arial" charset="0"/>
                        </a:rPr>
                        <a:t>Puls</a:t>
                      </a:r>
                      <a:r>
                        <a:rPr kumimoji="0" lang="en-US" sz="1800" b="0" i="0" u="none" strike="noStrike" cap="none" normalizeH="0" baseline="0" dirty="0">
                          <a:ln>
                            <a:noFill/>
                          </a:ln>
                          <a:solidFill>
                            <a:schemeClr val="tx2"/>
                          </a:solidFill>
                          <a:effectLst/>
                          <a:latin typeface="Arial" charset="0"/>
                        </a:rPr>
                        <a:t>*</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2"/>
                          </a:solidFill>
                          <a:effectLst/>
                          <a:latin typeface="Arial" charset="0"/>
                        </a:rPr>
                        <a:t>-Lag</a:t>
                      </a:r>
                    </a:p>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2"/>
                          </a:solidFill>
                          <a:effectLst/>
                          <a:latin typeface="Arial" charset="0"/>
                        </a:rPr>
                        <a:t>-Kinematic Wave </a:t>
                      </a:r>
                      <a:br>
                        <a:rPr kumimoji="0" lang="en-US" sz="1800" b="0" i="0" u="none" strike="noStrike" cap="none" normalizeH="0" baseline="0" dirty="0">
                          <a:ln>
                            <a:noFill/>
                          </a:ln>
                          <a:solidFill>
                            <a:schemeClr val="tx2"/>
                          </a:solidFill>
                          <a:effectLst/>
                          <a:latin typeface="Arial" charset="0"/>
                        </a:rPr>
                      </a:br>
                      <a:r>
                        <a:rPr kumimoji="0" lang="en-US" sz="1800" b="0" i="0" u="none" strike="noStrike" cap="none" normalizeH="0" baseline="0" dirty="0">
                          <a:ln>
                            <a:noFill/>
                          </a:ln>
                          <a:solidFill>
                            <a:schemeClr val="tx2"/>
                          </a:solidFill>
                          <a:effectLst/>
                          <a:latin typeface="Arial" charset="0"/>
                        </a:rPr>
                        <a:t>-Muskingum</a:t>
                      </a:r>
                      <a:br>
                        <a:rPr kumimoji="0" lang="en-US" sz="1800" b="0" i="0" u="none" strike="noStrike" cap="none" normalizeH="0" baseline="0" dirty="0">
                          <a:ln>
                            <a:noFill/>
                          </a:ln>
                          <a:solidFill>
                            <a:schemeClr val="tx2"/>
                          </a:solidFill>
                          <a:effectLst/>
                          <a:latin typeface="Arial" charset="0"/>
                        </a:rPr>
                      </a:br>
                      <a:r>
                        <a:rPr kumimoji="0" lang="en-US" sz="1800" b="0" i="0" u="none" strike="noStrike" cap="none" normalizeH="0" baseline="0" dirty="0">
                          <a:ln>
                            <a:noFill/>
                          </a:ln>
                          <a:solidFill>
                            <a:schemeClr val="tx2"/>
                          </a:solidFill>
                          <a:effectLst/>
                          <a:latin typeface="Arial" charset="0"/>
                        </a:rPr>
                        <a:t>-Muskingum-</a:t>
                      </a:r>
                      <a:r>
                        <a:rPr kumimoji="0" lang="en-US" sz="1800" b="0" i="0" u="none" strike="noStrike" cap="none" normalizeH="0" baseline="0" dirty="0" err="1">
                          <a:ln>
                            <a:noFill/>
                          </a:ln>
                          <a:solidFill>
                            <a:schemeClr val="tx2"/>
                          </a:solidFill>
                          <a:effectLst/>
                          <a:latin typeface="Arial" charset="0"/>
                        </a:rPr>
                        <a:t>Cunge</a:t>
                      </a:r>
                      <a:endParaRPr kumimoji="0" lang="en-US" sz="1800" b="0" i="0" u="none" strike="noStrike" cap="none" normalizeH="0" baseline="0" dirty="0">
                        <a:ln>
                          <a:noFill/>
                        </a:ln>
                        <a:solidFill>
                          <a:schemeClr val="tx2"/>
                        </a:solidFill>
                        <a:effectLst/>
                        <a:latin typeface="Arial" charset="0"/>
                      </a:endParaRP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318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0" i="0" u="none" strike="noStrike" cap="none" normalizeH="0" baseline="0">
                          <a:ln>
                            <a:noFill/>
                          </a:ln>
                          <a:solidFill>
                            <a:schemeClr val="tx2"/>
                          </a:solidFill>
                          <a:effectLst/>
                          <a:latin typeface="Arial" charset="0"/>
                        </a:rPr>
                        <a:t>Flood will go out of bank into the floodplain</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2"/>
                          </a:solidFill>
                          <a:effectLst/>
                          <a:latin typeface="Arial" charset="0"/>
                        </a:rPr>
                        <a:t>-Diffusion Wave</a:t>
                      </a:r>
                    </a:p>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2"/>
                          </a:solidFill>
                          <a:effectLst/>
                          <a:latin typeface="Arial" charset="0"/>
                        </a:rPr>
                        <a:t>-Modified </a:t>
                      </a:r>
                      <a:r>
                        <a:rPr kumimoji="0" lang="en-US" sz="1800" b="0" i="0" u="none" strike="noStrike" cap="none" normalizeH="0" baseline="0" dirty="0" err="1">
                          <a:ln>
                            <a:noFill/>
                          </a:ln>
                          <a:solidFill>
                            <a:schemeClr val="tx2"/>
                          </a:solidFill>
                          <a:effectLst/>
                          <a:latin typeface="Arial" charset="0"/>
                        </a:rPr>
                        <a:t>Puls</a:t>
                      </a:r>
                      <a:r>
                        <a:rPr kumimoji="0" lang="en-US" sz="1800" b="0" i="0" u="none" strike="noStrike" cap="none" normalizeH="0" baseline="0" dirty="0">
                          <a:ln>
                            <a:noFill/>
                          </a:ln>
                          <a:solidFill>
                            <a:schemeClr val="tx2"/>
                          </a:solidFill>
                          <a:effectLst/>
                          <a:latin typeface="Arial" charset="0"/>
                        </a:rPr>
                        <a:t>*</a:t>
                      </a:r>
                    </a:p>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2"/>
                          </a:solidFill>
                          <a:effectLst/>
                          <a:latin typeface="Arial" charset="0"/>
                        </a:rPr>
                        <a:t>-Muskingum-</a:t>
                      </a:r>
                      <a:r>
                        <a:rPr kumimoji="0" lang="en-US" sz="1800" b="0" i="0" u="none" strike="noStrike" cap="none" normalizeH="0" baseline="0" dirty="0" err="1">
                          <a:ln>
                            <a:noFill/>
                          </a:ln>
                          <a:solidFill>
                            <a:schemeClr val="tx2"/>
                          </a:solidFill>
                          <a:effectLst/>
                          <a:latin typeface="Arial" charset="0"/>
                        </a:rPr>
                        <a:t>Cunge</a:t>
                      </a:r>
                      <a:endParaRPr kumimoji="0" lang="en-US" sz="1800" b="0" i="0" u="none" strike="noStrike" cap="none" normalizeH="0" baseline="0" dirty="0">
                        <a:ln>
                          <a:noFill/>
                        </a:ln>
                        <a:solidFill>
                          <a:schemeClr val="tx2"/>
                        </a:solidFill>
                        <a:effectLst/>
                        <a:latin typeface="Arial" charset="0"/>
                      </a:endParaRP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2"/>
                          </a:solidFill>
                          <a:effectLst/>
                          <a:latin typeface="Arial" charset="0"/>
                        </a:rPr>
                        <a:t>-Muskingum</a:t>
                      </a:r>
                    </a:p>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800" b="0" i="0" u="none" strike="noStrike" cap="none" normalizeH="0" baseline="0" dirty="0">
                          <a:ln>
                            <a:noFill/>
                          </a:ln>
                          <a:solidFill>
                            <a:schemeClr val="tx2"/>
                          </a:solidFill>
                          <a:effectLst/>
                          <a:latin typeface="Arial" charset="0"/>
                        </a:rPr>
                        <a:t>-Lag</a:t>
                      </a:r>
                      <a:br>
                        <a:rPr kumimoji="0" lang="en-US" sz="1800" b="0" i="0" u="none" strike="noStrike" cap="none" normalizeH="0" baseline="0" dirty="0">
                          <a:ln>
                            <a:noFill/>
                          </a:ln>
                          <a:solidFill>
                            <a:schemeClr val="tx2"/>
                          </a:solidFill>
                          <a:effectLst/>
                          <a:latin typeface="Arial" charset="0"/>
                        </a:rPr>
                      </a:br>
                      <a:r>
                        <a:rPr kumimoji="0" lang="en-US" sz="1800" b="0" i="0" u="none" strike="noStrike" cap="none" normalizeH="0" baseline="0" dirty="0">
                          <a:ln>
                            <a:noFill/>
                          </a:ln>
                          <a:solidFill>
                            <a:schemeClr val="tx2"/>
                          </a:solidFill>
                          <a:effectLst/>
                          <a:latin typeface="Arial" charset="0"/>
                        </a:rPr>
                        <a:t>-Kinematic Wave</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6" name="TextBox 5">
            <a:extLst>
              <a:ext uri="{FF2B5EF4-FFF2-40B4-BE49-F238E27FC236}">
                <a16:creationId xmlns:a16="http://schemas.microsoft.com/office/drawing/2014/main" id="{A477C571-95CD-C535-F9F1-E0779A848C30}"/>
              </a:ext>
            </a:extLst>
          </p:cNvPr>
          <p:cNvSpPr txBox="1"/>
          <p:nvPr/>
        </p:nvSpPr>
        <p:spPr>
          <a:xfrm>
            <a:off x="7321911" y="4906986"/>
            <a:ext cx="2819400" cy="523220"/>
          </a:xfrm>
          <a:prstGeom prst="rect">
            <a:avLst/>
          </a:prstGeom>
          <a:noFill/>
        </p:spPr>
        <p:txBody>
          <a:bodyPr wrap="square" rtlCol="0">
            <a:spAutoFit/>
          </a:bodyPr>
          <a:lstStyle/>
          <a:p>
            <a:pPr algn="r"/>
            <a:r>
              <a:rPr lang="en-US" sz="1400" dirty="0">
                <a:solidFill>
                  <a:schemeClr val="tx2"/>
                </a:solidFill>
              </a:rPr>
              <a:t>*with storage-discharge curves produced by a hydraulic model</a:t>
            </a:r>
          </a:p>
        </p:txBody>
      </p:sp>
    </p:spTree>
    <p:extLst>
      <p:ext uri="{BB962C8B-B14F-4D97-AF65-F5344CB8AC3E}">
        <p14:creationId xmlns:p14="http://schemas.microsoft.com/office/powerpoint/2010/main" val="20771826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54</a:t>
            </a:fld>
            <a:endParaRPr lang="en-US"/>
          </a:p>
        </p:txBody>
      </p:sp>
      <p:graphicFrame>
        <p:nvGraphicFramePr>
          <p:cNvPr id="7" name="Group 83">
            <a:extLst>
              <a:ext uri="{FF2B5EF4-FFF2-40B4-BE49-F238E27FC236}">
                <a16:creationId xmlns:a16="http://schemas.microsoft.com/office/drawing/2014/main" id="{59F7D760-30F6-630E-21EB-90F6437024A5}"/>
              </a:ext>
            </a:extLst>
          </p:cNvPr>
          <p:cNvGraphicFramePr>
            <a:graphicFrameLocks noGrp="1"/>
          </p:cNvGraphicFramePr>
          <p:nvPr>
            <p:ph idx="1"/>
            <p:extLst>
              <p:ext uri="{D42A27DB-BD31-4B8C-83A1-F6EECF244321}">
                <p14:modId xmlns:p14="http://schemas.microsoft.com/office/powerpoint/2010/main" val="2888592351"/>
              </p:ext>
            </p:extLst>
          </p:nvPr>
        </p:nvGraphicFramePr>
        <p:xfrm>
          <a:off x="2297449" y="742874"/>
          <a:ext cx="7391400" cy="4570801"/>
        </p:xfrm>
        <a:graphic>
          <a:graphicData uri="http://schemas.openxmlformats.org/drawingml/2006/table">
            <a:tbl>
              <a:tblPr/>
              <a:tblGrid>
                <a:gridCol w="2600678">
                  <a:extLst>
                    <a:ext uri="{9D8B030D-6E8A-4147-A177-3AD203B41FA5}">
                      <a16:colId xmlns:a16="http://schemas.microsoft.com/office/drawing/2014/main" val="20000"/>
                    </a:ext>
                  </a:extLst>
                </a:gridCol>
                <a:gridCol w="2326922">
                  <a:extLst>
                    <a:ext uri="{9D8B030D-6E8A-4147-A177-3AD203B41FA5}">
                      <a16:colId xmlns:a16="http://schemas.microsoft.com/office/drawing/2014/main" val="20001"/>
                    </a:ext>
                  </a:extLst>
                </a:gridCol>
                <a:gridCol w="2463800">
                  <a:extLst>
                    <a:ext uri="{9D8B030D-6E8A-4147-A177-3AD203B41FA5}">
                      <a16:colId xmlns:a16="http://schemas.microsoft.com/office/drawing/2014/main" val="20002"/>
                    </a:ext>
                  </a:extLst>
                </a:gridCol>
              </a:tblGrid>
              <a:tr h="589983">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1" i="0" u="none" strike="noStrike" cap="none" normalizeH="0" baseline="0" dirty="0">
                          <a:ln>
                            <a:noFill/>
                          </a:ln>
                          <a:solidFill>
                            <a:schemeClr val="tx2"/>
                          </a:solidFill>
                          <a:effectLst/>
                          <a:latin typeface="Arial" charset="0"/>
                        </a:rPr>
                        <a:t>Factors to Consider</a:t>
                      </a:r>
                    </a:p>
                  </a:txBody>
                  <a:tcPr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1" i="0" u="none" strike="noStrike" cap="none" normalizeH="0" baseline="0">
                          <a:ln>
                            <a:noFill/>
                          </a:ln>
                          <a:solidFill>
                            <a:schemeClr val="tx2"/>
                          </a:solidFill>
                          <a:effectLst/>
                          <a:latin typeface="Arial" charset="0"/>
                        </a:rPr>
                        <a:t>Appropriate Methods</a:t>
                      </a:r>
                    </a:p>
                  </a:txBody>
                  <a:tcPr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1" i="0" u="none" strike="noStrike" cap="none" normalizeH="0" baseline="0" dirty="0">
                          <a:ln>
                            <a:noFill/>
                          </a:ln>
                          <a:solidFill>
                            <a:schemeClr val="tx2"/>
                          </a:solidFill>
                          <a:effectLst/>
                          <a:latin typeface="Arial" charset="0"/>
                        </a:rPr>
                        <a:t>NOT Appropriate</a:t>
                      </a:r>
                    </a:p>
                  </a:txBody>
                  <a:tcPr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392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2"/>
                          </a:solidFill>
                          <a:effectLst/>
                          <a:latin typeface="Arial" charset="0"/>
                        </a:rPr>
                        <a:t>Slope &gt; 10 ft/mi and:</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2"/>
                          </a:solidFill>
                          <a:effectLst/>
                          <a:latin typeface="Arial" charset="0"/>
                        </a:rPr>
                        <a:t>-Most, if not all, methods</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2"/>
                          </a:solidFill>
                          <a:effectLst/>
                          <a:latin typeface="Arial" charset="0"/>
                        </a:rPr>
                        <a:t>-None</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43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2"/>
                          </a:solidFill>
                          <a:effectLst/>
                          <a:latin typeface="Arial" charset="0"/>
                        </a:rPr>
                        <a:t>2 &lt; Slope &lt; 10 ft/mi and:</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2"/>
                          </a:solidFill>
                          <a:effectLst/>
                          <a:latin typeface="Arial" charset="0"/>
                        </a:rPr>
                        <a:t>-Diffusion Wave</a:t>
                      </a:r>
                      <a:br>
                        <a:rPr kumimoji="0" lang="en-US" sz="1600" b="0" i="0" u="none" strike="noStrike" cap="none" normalizeH="0" baseline="0" dirty="0">
                          <a:ln>
                            <a:noFill/>
                          </a:ln>
                          <a:solidFill>
                            <a:schemeClr val="tx2"/>
                          </a:solidFill>
                          <a:effectLst/>
                          <a:latin typeface="Arial" charset="0"/>
                        </a:rPr>
                      </a:br>
                      <a:r>
                        <a:rPr kumimoji="0" lang="en-US" sz="1600" b="0" i="0" u="none" strike="noStrike" cap="none" normalizeH="0" baseline="0" dirty="0">
                          <a:ln>
                            <a:noFill/>
                          </a:ln>
                          <a:solidFill>
                            <a:schemeClr val="tx2"/>
                          </a:solidFill>
                          <a:effectLst/>
                          <a:latin typeface="Arial" charset="0"/>
                        </a:rPr>
                        <a:t>-Muskingum-</a:t>
                      </a:r>
                      <a:r>
                        <a:rPr kumimoji="0" lang="en-US" sz="1600" b="0" i="0" u="none" strike="noStrike" cap="none" normalizeH="0" baseline="0" dirty="0" err="1">
                          <a:ln>
                            <a:noFill/>
                          </a:ln>
                          <a:solidFill>
                            <a:schemeClr val="tx2"/>
                          </a:solidFill>
                          <a:effectLst/>
                          <a:latin typeface="Arial" charset="0"/>
                        </a:rPr>
                        <a:t>Cunge</a:t>
                      </a:r>
                      <a:br>
                        <a:rPr kumimoji="0" lang="en-US" sz="1600" b="0" i="0" u="none" strike="noStrike" cap="none" normalizeH="0" baseline="0" dirty="0">
                          <a:ln>
                            <a:noFill/>
                          </a:ln>
                          <a:solidFill>
                            <a:schemeClr val="tx2"/>
                          </a:solidFill>
                          <a:effectLst/>
                          <a:latin typeface="Arial" charset="0"/>
                        </a:rPr>
                      </a:br>
                      <a:r>
                        <a:rPr kumimoji="0" lang="en-US" sz="1600" b="0" i="0" u="none" strike="noStrike" cap="none" normalizeH="0" baseline="0" dirty="0">
                          <a:ln>
                            <a:noFill/>
                          </a:ln>
                          <a:solidFill>
                            <a:schemeClr val="tx2"/>
                          </a:solidFill>
                          <a:effectLst/>
                          <a:latin typeface="Arial" charset="0"/>
                        </a:rPr>
                        <a:t>-Modified </a:t>
                      </a:r>
                      <a:r>
                        <a:rPr kumimoji="0" lang="en-US" sz="1600" b="0" i="0" u="none" strike="noStrike" cap="none" normalizeH="0" baseline="0" dirty="0" err="1">
                          <a:ln>
                            <a:noFill/>
                          </a:ln>
                          <a:solidFill>
                            <a:schemeClr val="tx2"/>
                          </a:solidFill>
                          <a:effectLst/>
                          <a:latin typeface="Arial" charset="0"/>
                        </a:rPr>
                        <a:t>Puls</a:t>
                      </a:r>
                      <a:r>
                        <a:rPr kumimoji="0" lang="en-US" sz="1600" b="0" i="0" u="none" strike="noStrike" cap="none" normalizeH="0" baseline="0" dirty="0">
                          <a:ln>
                            <a:noFill/>
                          </a:ln>
                          <a:solidFill>
                            <a:schemeClr val="tx2"/>
                          </a:solidFill>
                          <a:effectLst/>
                          <a:latin typeface="Arial" charset="0"/>
                        </a:rPr>
                        <a:t>*</a:t>
                      </a:r>
                      <a:br>
                        <a:rPr kumimoji="0" lang="en-US" sz="1600" b="0" i="0" u="none" strike="noStrike" cap="none" normalizeH="0" baseline="0" dirty="0">
                          <a:ln>
                            <a:noFill/>
                          </a:ln>
                          <a:solidFill>
                            <a:schemeClr val="tx2"/>
                          </a:solidFill>
                          <a:effectLst/>
                          <a:latin typeface="Arial" charset="0"/>
                        </a:rPr>
                      </a:br>
                      <a:r>
                        <a:rPr kumimoji="0" lang="en-US" sz="1600" b="0" i="0" u="none" strike="noStrike" cap="none" normalizeH="0" baseline="0" dirty="0">
                          <a:ln>
                            <a:noFill/>
                          </a:ln>
                          <a:solidFill>
                            <a:schemeClr val="tx2"/>
                          </a:solidFill>
                          <a:effectLst/>
                          <a:latin typeface="Arial" charset="0"/>
                        </a:rPr>
                        <a:t>-Muskingum</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2"/>
                          </a:solidFill>
                          <a:effectLst/>
                          <a:latin typeface="Arial" charset="0"/>
                        </a:rPr>
                        <a:t>-Kinematic Wave</a:t>
                      </a:r>
                    </a:p>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2"/>
                          </a:solidFill>
                          <a:effectLst/>
                          <a:latin typeface="Arial" charset="0"/>
                        </a:rPr>
                        <a:t>-Lag</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8330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2"/>
                          </a:solidFill>
                          <a:effectLst/>
                          <a:latin typeface="Arial" charset="0"/>
                        </a:rPr>
                        <a:t>Slope &lt; 2 ft/mi and:</a:t>
                      </a:r>
                    </a:p>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600" b="0" i="0" u="none" strike="noStrike" cap="none" normalizeH="0" baseline="0" dirty="0">
                        <a:ln>
                          <a:noFill/>
                        </a:ln>
                        <a:solidFill>
                          <a:schemeClr val="tx2"/>
                        </a:solidFill>
                        <a:effectLst/>
                        <a:latin typeface="Arial" charset="0"/>
                      </a:endParaRP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2"/>
                          </a:solidFill>
                          <a:effectLst/>
                          <a:latin typeface="Arial" charset="0"/>
                        </a:rPr>
                        <a:t>-Diffusion Wave</a:t>
                      </a:r>
                      <a:br>
                        <a:rPr kumimoji="0" lang="en-US" sz="1600" b="0" i="0" u="none" strike="noStrike" cap="none" normalizeH="0" baseline="0" dirty="0">
                          <a:ln>
                            <a:noFill/>
                          </a:ln>
                          <a:solidFill>
                            <a:schemeClr val="tx2"/>
                          </a:solidFill>
                          <a:effectLst/>
                          <a:latin typeface="Arial" charset="0"/>
                        </a:rPr>
                      </a:br>
                      <a:r>
                        <a:rPr kumimoji="0" lang="en-US" sz="1600" b="0" i="0" u="none" strike="noStrike" cap="none" normalizeH="0" baseline="0" dirty="0">
                          <a:ln>
                            <a:noFill/>
                          </a:ln>
                          <a:solidFill>
                            <a:schemeClr val="tx2"/>
                          </a:solidFill>
                          <a:effectLst/>
                          <a:latin typeface="Arial" charset="0"/>
                        </a:rPr>
                        <a:t>-Muskingum-</a:t>
                      </a:r>
                      <a:r>
                        <a:rPr kumimoji="0" lang="en-US" sz="1600" b="0" i="0" u="none" strike="noStrike" cap="none" normalizeH="0" baseline="0" dirty="0" err="1">
                          <a:ln>
                            <a:noFill/>
                          </a:ln>
                          <a:solidFill>
                            <a:schemeClr val="tx2"/>
                          </a:solidFill>
                          <a:effectLst/>
                          <a:latin typeface="Arial" charset="0"/>
                        </a:rPr>
                        <a:t>Cunge</a:t>
                      </a:r>
                      <a:endParaRPr kumimoji="0" lang="en-US" sz="1600" b="0" i="0" u="none" strike="noStrike" cap="none" normalizeH="0" baseline="0" dirty="0">
                        <a:ln>
                          <a:noFill/>
                        </a:ln>
                        <a:solidFill>
                          <a:schemeClr val="tx2"/>
                        </a:solidFill>
                        <a:effectLst/>
                        <a:latin typeface="Arial" charset="0"/>
                      </a:endParaRPr>
                    </a:p>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2"/>
                          </a:solidFill>
                          <a:effectLst/>
                          <a:latin typeface="Arial" charset="0"/>
                        </a:rPr>
                        <a:t>-Modified </a:t>
                      </a:r>
                      <a:r>
                        <a:rPr kumimoji="0" lang="en-US" sz="1600" b="0" i="0" u="none" strike="noStrike" cap="none" normalizeH="0" baseline="0" dirty="0" err="1">
                          <a:ln>
                            <a:noFill/>
                          </a:ln>
                          <a:solidFill>
                            <a:schemeClr val="tx2"/>
                          </a:solidFill>
                          <a:effectLst/>
                          <a:latin typeface="Arial" charset="0"/>
                        </a:rPr>
                        <a:t>Puls</a:t>
                      </a:r>
                      <a:r>
                        <a:rPr kumimoji="0" lang="en-US" sz="1600" b="0" i="0" u="none" strike="noStrike" cap="none" normalizeH="0" baseline="0" dirty="0">
                          <a:ln>
                            <a:noFill/>
                          </a:ln>
                          <a:solidFill>
                            <a:schemeClr val="tx2"/>
                          </a:solidFill>
                          <a:effectLst/>
                          <a:latin typeface="Arial" charset="0"/>
                        </a:rPr>
                        <a:t>*</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2"/>
                          </a:solidFill>
                          <a:effectLst/>
                          <a:latin typeface="Arial" charset="0"/>
                        </a:rPr>
                        <a:t>-Kinematic Wave</a:t>
                      </a:r>
                      <a:br>
                        <a:rPr kumimoji="0" lang="en-US" sz="1600" b="0" i="0" u="none" strike="noStrike" cap="none" normalizeH="0" baseline="0" dirty="0">
                          <a:ln>
                            <a:noFill/>
                          </a:ln>
                          <a:solidFill>
                            <a:schemeClr val="tx2"/>
                          </a:solidFill>
                          <a:effectLst/>
                          <a:latin typeface="Arial" charset="0"/>
                        </a:rPr>
                      </a:br>
                      <a:r>
                        <a:rPr kumimoji="0" lang="en-US" sz="1600" b="0" i="0" u="none" strike="noStrike" cap="none" normalizeH="0" baseline="0" dirty="0">
                          <a:ln>
                            <a:noFill/>
                          </a:ln>
                          <a:solidFill>
                            <a:schemeClr val="tx2"/>
                          </a:solidFill>
                          <a:effectLst/>
                          <a:latin typeface="Arial" charset="0"/>
                        </a:rPr>
                        <a:t>-Muskingum</a:t>
                      </a:r>
                    </a:p>
                    <a:p>
                      <a:pPr marL="0" marR="0" lvl="0" indent="0" algn="l" defTabSz="914400" rtl="0" eaLnBrk="1" fontAlgn="base" latinLnBrk="0" hangingPunct="1">
                        <a:lnSpc>
                          <a:spcPct val="100000"/>
                        </a:lnSpc>
                        <a:spcBef>
                          <a:spcPts val="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2"/>
                          </a:solidFill>
                          <a:effectLst/>
                          <a:latin typeface="Arial" charset="0"/>
                        </a:rPr>
                        <a:t>-Lag</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03501">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2"/>
                          </a:solidFill>
                          <a:effectLst/>
                          <a:latin typeface="Arial" charset="0"/>
                        </a:rPr>
                        <a:t>Slope &lt; 2 ft/mi and:</a:t>
                      </a:r>
                    </a:p>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600" b="0" i="0" u="none" strike="noStrike" cap="none" normalizeH="0" baseline="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600" b="0" i="0" u="none" strike="noStrike" cap="none" normalizeH="0" baseline="0" dirty="0">
                        <a:ln>
                          <a:noFill/>
                        </a:ln>
                        <a:solidFill>
                          <a:schemeClr val="tx2"/>
                        </a:solidFill>
                        <a:effectLst/>
                        <a:latin typeface="Arial" charset="0"/>
                      </a:endParaRP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2"/>
                          </a:solidFill>
                          <a:effectLst/>
                          <a:latin typeface="Arial" charset="0"/>
                        </a:rPr>
                        <a:t>-Full Dynamic Wave</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a:ln>
                            <a:noFill/>
                          </a:ln>
                          <a:solidFill>
                            <a:schemeClr val="tx2"/>
                          </a:solidFill>
                          <a:effectLst/>
                          <a:latin typeface="Arial" charset="0"/>
                        </a:rPr>
                        <a:t>-All other methods</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mc:AlternateContent xmlns:mc="http://schemas.openxmlformats.org/markup-compatibility/2006">
        <mc:Choice xmlns:a14="http://schemas.microsoft.com/office/drawing/2010/main" Requires="a14">
          <p:sp>
            <p:nvSpPr>
              <p:cNvPr id="8" name="Object 63">
                <a:extLst>
                  <a:ext uri="{FF2B5EF4-FFF2-40B4-BE49-F238E27FC236}">
                    <a16:creationId xmlns:a16="http://schemas.microsoft.com/office/drawing/2014/main" id="{21E63D6B-AC15-0F3D-C90C-72171AC96FB2}"/>
                  </a:ext>
                </a:extLst>
              </p:cNvPr>
              <p:cNvSpPr txBox="1"/>
              <p:nvPr/>
            </p:nvSpPr>
            <p:spPr bwMode="auto">
              <a:xfrm>
                <a:off x="2905471" y="1693012"/>
                <a:ext cx="1277938" cy="500062"/>
              </a:xfrm>
              <a:prstGeom prst="rect">
                <a:avLst/>
              </a:prstGeom>
              <a:noFill/>
              <a:ln>
                <a:noFill/>
              </a:ln>
            </p:spPr>
            <p:txBody>
              <a:bodyPr>
                <a:normAutofit fontScale="70000" lnSpcReduction="20000"/>
              </a:bodyPr>
              <a:lstStyle/>
              <a:p>
                <a:pPr/>
                <a14:m>
                  <m:oMathPara xmlns:m="http://schemas.openxmlformats.org/officeDocument/2006/math">
                    <m:oMathParaPr>
                      <m:jc m:val="left"/>
                    </m:oMathParaPr>
                    <m:oMath xmlns:m="http://schemas.openxmlformats.org/officeDocument/2006/math">
                      <m:f>
                        <m:fPr>
                          <m:ctrlPr>
                            <a:rPr lang="en-US" i="1" smtClean="0">
                              <a:solidFill>
                                <a:schemeClr val="tx2"/>
                              </a:solidFill>
                              <a:latin typeface="Cambria Math" panose="02040503050406030204" pitchFamily="18" charset="0"/>
                            </a:rPr>
                          </m:ctrlPr>
                        </m:fPr>
                        <m:num>
                          <m:r>
                            <a:rPr lang="en-US" i="1">
                              <a:solidFill>
                                <a:schemeClr val="tx2"/>
                              </a:solidFill>
                              <a:latin typeface="Cambria Math" panose="02040503050406030204" pitchFamily="18" charset="0"/>
                            </a:rPr>
                            <m:t>𝑇</m:t>
                          </m:r>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𝑆</m:t>
                              </m:r>
                            </m:e>
                            <m:sub>
                              <m:r>
                                <a:rPr lang="en-US" i="1">
                                  <a:solidFill>
                                    <a:schemeClr val="tx2"/>
                                  </a:solidFill>
                                  <a:latin typeface="Cambria Math" panose="02040503050406030204" pitchFamily="18" charset="0"/>
                                </a:rPr>
                                <m:t>𝑜</m:t>
                              </m:r>
                            </m:sub>
                          </m:sSub>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𝑢</m:t>
                              </m:r>
                            </m:e>
                            <m:sub>
                              <m:r>
                                <a:rPr lang="en-US" i="1">
                                  <a:solidFill>
                                    <a:schemeClr val="tx2"/>
                                  </a:solidFill>
                                  <a:latin typeface="Cambria Math" panose="02040503050406030204" pitchFamily="18" charset="0"/>
                                </a:rPr>
                                <m:t>𝑜</m:t>
                              </m:r>
                            </m:sub>
                          </m:sSub>
                        </m:num>
                        <m:den>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𝑑</m:t>
                              </m:r>
                            </m:e>
                            <m:sub>
                              <m:r>
                                <a:rPr lang="en-US" i="1">
                                  <a:solidFill>
                                    <a:schemeClr val="tx2"/>
                                  </a:solidFill>
                                  <a:latin typeface="Cambria Math" panose="02040503050406030204" pitchFamily="18" charset="0"/>
                                </a:rPr>
                                <m:t>𝑜</m:t>
                              </m:r>
                            </m:sub>
                          </m:sSub>
                        </m:den>
                      </m:f>
                      <m:r>
                        <a:rPr lang="en-US" i="1">
                          <a:solidFill>
                            <a:schemeClr val="tx2"/>
                          </a:solidFill>
                          <a:latin typeface="Cambria Math" panose="02040503050406030204" pitchFamily="18" charset="0"/>
                        </a:rPr>
                        <m:t>≥171</m:t>
                      </m:r>
                    </m:oMath>
                  </m:oMathPara>
                </a14:m>
                <a:endParaRPr lang="en-US" dirty="0">
                  <a:solidFill>
                    <a:schemeClr val="tx2"/>
                  </a:solidFill>
                </a:endParaRPr>
              </a:p>
            </p:txBody>
          </p:sp>
        </mc:Choice>
        <mc:Fallback>
          <p:sp>
            <p:nvSpPr>
              <p:cNvPr id="8" name="Object 63">
                <a:extLst>
                  <a:ext uri="{FF2B5EF4-FFF2-40B4-BE49-F238E27FC236}">
                    <a16:creationId xmlns:a16="http://schemas.microsoft.com/office/drawing/2014/main" id="{21E63D6B-AC15-0F3D-C90C-72171AC96FB2}"/>
                  </a:ext>
                </a:extLst>
              </p:cNvPr>
              <p:cNvSpPr txBox="1">
                <a:spLocks noRot="1" noChangeAspect="1" noMove="1" noResize="1" noEditPoints="1" noAdjustHandles="1" noChangeArrowheads="1" noChangeShapeType="1" noTextEdit="1"/>
              </p:cNvSpPr>
              <p:nvPr/>
            </p:nvSpPr>
            <p:spPr bwMode="auto">
              <a:xfrm>
                <a:off x="2905471" y="1693012"/>
                <a:ext cx="1277938" cy="500062"/>
              </a:xfrm>
              <a:prstGeom prst="rect">
                <a:avLst/>
              </a:prstGeom>
              <a:blipFill>
                <a:blip r:embed="rId3"/>
                <a:stretch>
                  <a:fillRect/>
                </a:stretch>
              </a:blipFill>
              <a:ln>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Object 68">
                <a:extLst>
                  <a:ext uri="{FF2B5EF4-FFF2-40B4-BE49-F238E27FC236}">
                    <a16:creationId xmlns:a16="http://schemas.microsoft.com/office/drawing/2014/main" id="{636A053C-FE13-55C3-7AEE-DAD5CBCB9E3E}"/>
                  </a:ext>
                </a:extLst>
              </p:cNvPr>
              <p:cNvSpPr txBox="1"/>
              <p:nvPr/>
            </p:nvSpPr>
            <p:spPr bwMode="auto">
              <a:xfrm>
                <a:off x="2905471" y="2719293"/>
                <a:ext cx="1357312" cy="515937"/>
              </a:xfrm>
              <a:prstGeom prst="rect">
                <a:avLst/>
              </a:prstGeom>
              <a:noFill/>
              <a:ln>
                <a:noFill/>
              </a:ln>
            </p:spPr>
            <p:txBody>
              <a:bodyPr>
                <a:normAutofit fontScale="70000" lnSpcReduction="20000"/>
              </a:bodyPr>
              <a:lstStyle/>
              <a:p>
                <a:pPr/>
                <a14:m>
                  <m:oMathPara xmlns:m="http://schemas.openxmlformats.org/officeDocument/2006/math">
                    <m:oMathParaPr>
                      <m:jc m:val="left"/>
                    </m:oMathParaPr>
                    <m:oMath xmlns:m="http://schemas.openxmlformats.org/officeDocument/2006/math">
                      <m:f>
                        <m:fPr>
                          <m:ctrlPr>
                            <a:rPr lang="en-US" i="1" smtClean="0">
                              <a:solidFill>
                                <a:schemeClr val="tx2"/>
                              </a:solidFill>
                              <a:latin typeface="Cambria Math" panose="02040503050406030204" pitchFamily="18" charset="0"/>
                            </a:rPr>
                          </m:ctrlPr>
                        </m:fPr>
                        <m:num>
                          <m:r>
                            <a:rPr lang="en-US" i="1">
                              <a:solidFill>
                                <a:schemeClr val="tx2"/>
                              </a:solidFill>
                              <a:latin typeface="Cambria Math" panose="02040503050406030204" pitchFamily="18" charset="0"/>
                            </a:rPr>
                            <m:t>𝑇</m:t>
                          </m:r>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𝑆</m:t>
                              </m:r>
                            </m:e>
                            <m:sub>
                              <m:r>
                                <a:rPr lang="en-US" i="1">
                                  <a:solidFill>
                                    <a:schemeClr val="tx2"/>
                                  </a:solidFill>
                                  <a:latin typeface="Cambria Math" panose="02040503050406030204" pitchFamily="18" charset="0"/>
                                </a:rPr>
                                <m:t>𝑜</m:t>
                              </m:r>
                            </m:sub>
                          </m:sSub>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𝑢</m:t>
                              </m:r>
                            </m:e>
                            <m:sub>
                              <m:r>
                                <a:rPr lang="en-US" i="1">
                                  <a:solidFill>
                                    <a:schemeClr val="tx2"/>
                                  </a:solidFill>
                                  <a:latin typeface="Cambria Math" panose="02040503050406030204" pitchFamily="18" charset="0"/>
                                </a:rPr>
                                <m:t>𝑜</m:t>
                              </m:r>
                            </m:sub>
                          </m:sSub>
                        </m:num>
                        <m:den>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𝑑</m:t>
                              </m:r>
                            </m:e>
                            <m:sub>
                              <m:r>
                                <a:rPr lang="en-US" i="1">
                                  <a:solidFill>
                                    <a:schemeClr val="tx2"/>
                                  </a:solidFill>
                                  <a:latin typeface="Cambria Math" panose="02040503050406030204" pitchFamily="18" charset="0"/>
                                </a:rPr>
                                <m:t>𝑜</m:t>
                              </m:r>
                            </m:sub>
                          </m:sSub>
                        </m:den>
                      </m:f>
                      <m:r>
                        <a:rPr lang="en-US" i="1">
                          <a:solidFill>
                            <a:schemeClr val="tx2"/>
                          </a:solidFill>
                          <a:latin typeface="Cambria Math" panose="02040503050406030204" pitchFamily="18" charset="0"/>
                        </a:rPr>
                        <m:t>&lt;171</m:t>
                      </m:r>
                    </m:oMath>
                  </m:oMathPara>
                </a14:m>
                <a:endParaRPr lang="en-US" dirty="0">
                  <a:solidFill>
                    <a:schemeClr val="tx2"/>
                  </a:solidFill>
                </a:endParaRPr>
              </a:p>
            </p:txBody>
          </p:sp>
        </mc:Choice>
        <mc:Fallback>
          <p:sp>
            <p:nvSpPr>
              <p:cNvPr id="9" name="Object 68">
                <a:extLst>
                  <a:ext uri="{FF2B5EF4-FFF2-40B4-BE49-F238E27FC236}">
                    <a16:creationId xmlns:a16="http://schemas.microsoft.com/office/drawing/2014/main" id="{636A053C-FE13-55C3-7AEE-DAD5CBCB9E3E}"/>
                  </a:ext>
                </a:extLst>
              </p:cNvPr>
              <p:cNvSpPr txBox="1">
                <a:spLocks noRot="1" noChangeAspect="1" noMove="1" noResize="1" noEditPoints="1" noAdjustHandles="1" noChangeArrowheads="1" noChangeShapeType="1" noTextEdit="1"/>
              </p:cNvSpPr>
              <p:nvPr/>
            </p:nvSpPr>
            <p:spPr bwMode="auto">
              <a:xfrm>
                <a:off x="2905471" y="2719293"/>
                <a:ext cx="1357312" cy="515937"/>
              </a:xfrm>
              <a:prstGeom prst="rect">
                <a:avLst/>
              </a:prstGeom>
              <a:blipFill>
                <a:blip r:embed="rId4"/>
                <a:stretch>
                  <a:fillRect/>
                </a:stretch>
              </a:blipFill>
              <a:ln>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Object 69">
                <a:extLst>
                  <a:ext uri="{FF2B5EF4-FFF2-40B4-BE49-F238E27FC236}">
                    <a16:creationId xmlns:a16="http://schemas.microsoft.com/office/drawing/2014/main" id="{93FC0F9D-B898-DEBF-BEF3-0D3794FAB272}"/>
                  </a:ext>
                </a:extLst>
              </p:cNvPr>
              <p:cNvSpPr txBox="1"/>
              <p:nvPr/>
            </p:nvSpPr>
            <p:spPr bwMode="auto">
              <a:xfrm>
                <a:off x="2754781" y="3693968"/>
                <a:ext cx="1600200" cy="631825"/>
              </a:xfrm>
              <a:prstGeom prst="rect">
                <a:avLst/>
              </a:prstGeom>
              <a:noFill/>
            </p:spPr>
            <p:txBody>
              <a:bodyPr>
                <a:normAutofit fontScale="77500" lnSpcReduction="20000"/>
              </a:bodyPr>
              <a:lstStyle/>
              <a:p>
                <a:pPr/>
                <a14:m>
                  <m:oMathPara xmlns:m="http://schemas.openxmlformats.org/officeDocument/2006/math">
                    <m:oMathParaPr>
                      <m:jc m:val="left"/>
                    </m:oMathParaPr>
                    <m:oMath xmlns:m="http://schemas.openxmlformats.org/officeDocument/2006/math">
                      <m:r>
                        <a:rPr lang="en-US" i="1" smtClean="0">
                          <a:solidFill>
                            <a:schemeClr val="tx2"/>
                          </a:solidFill>
                          <a:latin typeface="Cambria Math" panose="02040503050406030204" pitchFamily="18" charset="0"/>
                        </a:rPr>
                        <m:t>𝑇</m:t>
                      </m:r>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𝑆</m:t>
                          </m:r>
                        </m:e>
                        <m:sub>
                          <m:r>
                            <a:rPr lang="en-US" i="1">
                              <a:solidFill>
                                <a:schemeClr val="tx2"/>
                              </a:solidFill>
                              <a:latin typeface="Cambria Math" panose="02040503050406030204" pitchFamily="18" charset="0"/>
                            </a:rPr>
                            <m:t>𝑜</m:t>
                          </m:r>
                        </m:sub>
                      </m:sSub>
                      <m:sSup>
                        <m:sSupPr>
                          <m:ctrlPr>
                            <a:rPr lang="en-US" i="1">
                              <a:solidFill>
                                <a:schemeClr val="tx2"/>
                              </a:solidFill>
                              <a:latin typeface="Cambria Math" panose="02040503050406030204" pitchFamily="18" charset="0"/>
                            </a:rPr>
                          </m:ctrlPr>
                        </m:sSupPr>
                        <m:e>
                          <m:d>
                            <m:dPr>
                              <m:ctrlPr>
                                <a:rPr lang="en-US" i="1">
                                  <a:solidFill>
                                    <a:schemeClr val="tx2"/>
                                  </a:solidFill>
                                  <a:latin typeface="Cambria Math" panose="02040503050406030204" pitchFamily="18" charset="0"/>
                                </a:rPr>
                              </m:ctrlPr>
                            </m:dPr>
                            <m:e>
                              <m:f>
                                <m:fPr>
                                  <m:ctrlPr>
                                    <a:rPr lang="en-US" i="1">
                                      <a:solidFill>
                                        <a:schemeClr val="tx2"/>
                                      </a:solidFill>
                                      <a:latin typeface="Cambria Math" panose="02040503050406030204" pitchFamily="18" charset="0"/>
                                    </a:rPr>
                                  </m:ctrlPr>
                                </m:fPr>
                                <m:num>
                                  <m:r>
                                    <a:rPr lang="en-US" i="1">
                                      <a:solidFill>
                                        <a:schemeClr val="tx2"/>
                                      </a:solidFill>
                                      <a:latin typeface="Cambria Math" panose="02040503050406030204" pitchFamily="18" charset="0"/>
                                    </a:rPr>
                                    <m:t>𝑔</m:t>
                                  </m:r>
                                </m:num>
                                <m:den>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𝑑</m:t>
                                      </m:r>
                                    </m:e>
                                    <m:sub>
                                      <m:r>
                                        <a:rPr lang="en-US" i="1">
                                          <a:solidFill>
                                            <a:schemeClr val="tx2"/>
                                          </a:solidFill>
                                          <a:latin typeface="Cambria Math" panose="02040503050406030204" pitchFamily="18" charset="0"/>
                                        </a:rPr>
                                        <m:t>𝑜</m:t>
                                      </m:r>
                                    </m:sub>
                                  </m:sSub>
                                </m:den>
                              </m:f>
                            </m:e>
                          </m:d>
                        </m:e>
                        <m:sup>
                          <m:r>
                            <a:rPr lang="en-US" i="1">
                              <a:solidFill>
                                <a:schemeClr val="tx2"/>
                              </a:solidFill>
                              <a:latin typeface="Cambria Math" panose="02040503050406030204" pitchFamily="18" charset="0"/>
                            </a:rPr>
                            <m:t>1/2</m:t>
                          </m:r>
                        </m:sup>
                      </m:sSup>
                      <m:r>
                        <a:rPr lang="en-US" i="1">
                          <a:solidFill>
                            <a:schemeClr val="tx2"/>
                          </a:solidFill>
                          <a:latin typeface="Cambria Math" panose="02040503050406030204" pitchFamily="18" charset="0"/>
                        </a:rPr>
                        <m:t>≥30</m:t>
                      </m:r>
                    </m:oMath>
                  </m:oMathPara>
                </a14:m>
                <a:endParaRPr lang="en-US" dirty="0">
                  <a:solidFill>
                    <a:schemeClr val="tx2"/>
                  </a:solidFill>
                </a:endParaRPr>
              </a:p>
            </p:txBody>
          </p:sp>
        </mc:Choice>
        <mc:Fallback>
          <p:sp>
            <p:nvSpPr>
              <p:cNvPr id="10" name="Object 69">
                <a:extLst>
                  <a:ext uri="{FF2B5EF4-FFF2-40B4-BE49-F238E27FC236}">
                    <a16:creationId xmlns:a16="http://schemas.microsoft.com/office/drawing/2014/main" id="{93FC0F9D-B898-DEBF-BEF3-0D3794FAB272}"/>
                  </a:ext>
                </a:extLst>
              </p:cNvPr>
              <p:cNvSpPr txBox="1">
                <a:spLocks noRot="1" noChangeAspect="1" noMove="1" noResize="1" noEditPoints="1" noAdjustHandles="1" noChangeArrowheads="1" noChangeShapeType="1" noTextEdit="1"/>
              </p:cNvSpPr>
              <p:nvPr/>
            </p:nvSpPr>
            <p:spPr bwMode="auto">
              <a:xfrm>
                <a:off x="2754781" y="3693968"/>
                <a:ext cx="1600200" cy="631825"/>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Object 70">
                <a:extLst>
                  <a:ext uri="{FF2B5EF4-FFF2-40B4-BE49-F238E27FC236}">
                    <a16:creationId xmlns:a16="http://schemas.microsoft.com/office/drawing/2014/main" id="{EC0EFC7E-607B-70D6-6060-8CECE382889B}"/>
                  </a:ext>
                </a:extLst>
              </p:cNvPr>
              <p:cNvSpPr txBox="1"/>
              <p:nvPr/>
            </p:nvSpPr>
            <p:spPr bwMode="auto">
              <a:xfrm>
                <a:off x="2868884" y="4667780"/>
                <a:ext cx="1585913" cy="611187"/>
              </a:xfrm>
              <a:prstGeom prst="rect">
                <a:avLst/>
              </a:prstGeom>
              <a:noFill/>
            </p:spPr>
            <p:txBody>
              <a:bodyPr>
                <a:normAutofit fontScale="70000" lnSpcReduction="20000"/>
              </a:bodyPr>
              <a:lstStyle/>
              <a:p>
                <a:pPr/>
                <a14:m>
                  <m:oMathPara xmlns:m="http://schemas.openxmlformats.org/officeDocument/2006/math">
                    <m:oMathParaPr>
                      <m:jc m:val="left"/>
                    </m:oMathParaPr>
                    <m:oMath xmlns:m="http://schemas.openxmlformats.org/officeDocument/2006/math">
                      <m:r>
                        <a:rPr lang="en-US" i="1" smtClean="0">
                          <a:solidFill>
                            <a:schemeClr val="tx2"/>
                          </a:solidFill>
                          <a:latin typeface="Cambria Math" panose="02040503050406030204" pitchFamily="18" charset="0"/>
                        </a:rPr>
                        <m:t>𝑇</m:t>
                      </m:r>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𝑆</m:t>
                          </m:r>
                        </m:e>
                        <m:sub>
                          <m:r>
                            <a:rPr lang="en-US" i="1">
                              <a:solidFill>
                                <a:schemeClr val="tx2"/>
                              </a:solidFill>
                              <a:latin typeface="Cambria Math" panose="02040503050406030204" pitchFamily="18" charset="0"/>
                            </a:rPr>
                            <m:t>𝑜</m:t>
                          </m:r>
                        </m:sub>
                      </m:sSub>
                      <m:sSup>
                        <m:sSupPr>
                          <m:ctrlPr>
                            <a:rPr lang="en-US" i="1">
                              <a:solidFill>
                                <a:schemeClr val="tx2"/>
                              </a:solidFill>
                              <a:latin typeface="Cambria Math" panose="02040503050406030204" pitchFamily="18" charset="0"/>
                            </a:rPr>
                          </m:ctrlPr>
                        </m:sSupPr>
                        <m:e>
                          <m:d>
                            <m:dPr>
                              <m:ctrlPr>
                                <a:rPr lang="en-US" i="1">
                                  <a:solidFill>
                                    <a:schemeClr val="tx2"/>
                                  </a:solidFill>
                                  <a:latin typeface="Cambria Math" panose="02040503050406030204" pitchFamily="18" charset="0"/>
                                </a:rPr>
                              </m:ctrlPr>
                            </m:dPr>
                            <m:e>
                              <m:f>
                                <m:fPr>
                                  <m:ctrlPr>
                                    <a:rPr lang="en-US" i="1">
                                      <a:solidFill>
                                        <a:schemeClr val="tx2"/>
                                      </a:solidFill>
                                      <a:latin typeface="Cambria Math" panose="02040503050406030204" pitchFamily="18" charset="0"/>
                                    </a:rPr>
                                  </m:ctrlPr>
                                </m:fPr>
                                <m:num>
                                  <m:r>
                                    <a:rPr lang="en-US" i="1">
                                      <a:solidFill>
                                        <a:schemeClr val="tx2"/>
                                      </a:solidFill>
                                      <a:latin typeface="Cambria Math" panose="02040503050406030204" pitchFamily="18" charset="0"/>
                                    </a:rPr>
                                    <m:t>𝑔</m:t>
                                  </m:r>
                                </m:num>
                                <m:den>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𝑑</m:t>
                                      </m:r>
                                    </m:e>
                                    <m:sub>
                                      <m:r>
                                        <a:rPr lang="en-US" i="1">
                                          <a:solidFill>
                                            <a:schemeClr val="tx2"/>
                                          </a:solidFill>
                                          <a:latin typeface="Cambria Math" panose="02040503050406030204" pitchFamily="18" charset="0"/>
                                        </a:rPr>
                                        <m:t>𝑜</m:t>
                                      </m:r>
                                    </m:sub>
                                  </m:sSub>
                                </m:den>
                              </m:f>
                            </m:e>
                          </m:d>
                        </m:e>
                        <m:sup>
                          <m:r>
                            <a:rPr lang="en-US" i="1">
                              <a:solidFill>
                                <a:schemeClr val="tx2"/>
                              </a:solidFill>
                              <a:latin typeface="Cambria Math" panose="02040503050406030204" pitchFamily="18" charset="0"/>
                            </a:rPr>
                            <m:t>1/2</m:t>
                          </m:r>
                        </m:sup>
                      </m:sSup>
                      <m:r>
                        <a:rPr lang="en-US" i="1">
                          <a:solidFill>
                            <a:schemeClr val="tx2"/>
                          </a:solidFill>
                          <a:latin typeface="Cambria Math" panose="02040503050406030204" pitchFamily="18" charset="0"/>
                        </a:rPr>
                        <m:t>&lt;30</m:t>
                      </m:r>
                    </m:oMath>
                  </m:oMathPara>
                </a14:m>
                <a:endParaRPr lang="en-US" dirty="0">
                  <a:solidFill>
                    <a:schemeClr val="tx2"/>
                  </a:solidFill>
                </a:endParaRPr>
              </a:p>
            </p:txBody>
          </p:sp>
        </mc:Choice>
        <mc:Fallback>
          <p:sp>
            <p:nvSpPr>
              <p:cNvPr id="11" name="Object 70">
                <a:extLst>
                  <a:ext uri="{FF2B5EF4-FFF2-40B4-BE49-F238E27FC236}">
                    <a16:creationId xmlns:a16="http://schemas.microsoft.com/office/drawing/2014/main" id="{EC0EFC7E-607B-70D6-6060-8CECE382889B}"/>
                  </a:ext>
                </a:extLst>
              </p:cNvPr>
              <p:cNvSpPr txBox="1">
                <a:spLocks noRot="1" noChangeAspect="1" noMove="1" noResize="1" noEditPoints="1" noAdjustHandles="1" noChangeArrowheads="1" noChangeShapeType="1" noTextEdit="1"/>
              </p:cNvSpPr>
              <p:nvPr/>
            </p:nvSpPr>
            <p:spPr bwMode="auto">
              <a:xfrm>
                <a:off x="2868884" y="4667780"/>
                <a:ext cx="1585913" cy="611187"/>
              </a:xfrm>
              <a:prstGeom prst="rect">
                <a:avLst/>
              </a:prstGeom>
              <a:blipFill>
                <a:blip r:embed="rId6"/>
                <a:stretch>
                  <a:fillRect/>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F5ADEEA7-80DE-BBF3-8015-763E4A5BD2FC}"/>
              </a:ext>
            </a:extLst>
          </p:cNvPr>
          <p:cNvSpPr txBox="1"/>
          <p:nvPr/>
        </p:nvSpPr>
        <p:spPr>
          <a:xfrm>
            <a:off x="2297449" y="5362840"/>
            <a:ext cx="2585964" cy="954107"/>
          </a:xfrm>
          <a:prstGeom prst="rect">
            <a:avLst/>
          </a:prstGeom>
          <a:noFill/>
        </p:spPr>
        <p:txBody>
          <a:bodyPr wrap="none" rtlCol="0">
            <a:spAutoFit/>
          </a:bodyPr>
          <a:lstStyle/>
          <a:p>
            <a:r>
              <a:rPr lang="en-US" sz="1400" i="1" dirty="0">
                <a:solidFill>
                  <a:schemeClr val="tx2"/>
                </a:solidFill>
              </a:rPr>
              <a:t>T</a:t>
            </a:r>
            <a:r>
              <a:rPr lang="en-US" sz="1400" dirty="0">
                <a:solidFill>
                  <a:schemeClr val="tx2"/>
                </a:solidFill>
              </a:rPr>
              <a:t> = Hydrograph Duration [sec]</a:t>
            </a:r>
          </a:p>
          <a:p>
            <a:r>
              <a:rPr lang="en-US" sz="1400" i="1" dirty="0">
                <a:solidFill>
                  <a:schemeClr val="tx2"/>
                </a:solidFill>
              </a:rPr>
              <a:t>S</a:t>
            </a:r>
            <a:r>
              <a:rPr lang="en-US" sz="1400" i="1" baseline="-25000" dirty="0">
                <a:solidFill>
                  <a:schemeClr val="tx2"/>
                </a:solidFill>
              </a:rPr>
              <a:t>0</a:t>
            </a:r>
            <a:r>
              <a:rPr lang="en-US" sz="1400" dirty="0">
                <a:solidFill>
                  <a:schemeClr val="tx2"/>
                </a:solidFill>
              </a:rPr>
              <a:t> = Friction Slope [ft/ft]</a:t>
            </a:r>
          </a:p>
          <a:p>
            <a:r>
              <a:rPr lang="en-US" sz="1400" i="1" dirty="0">
                <a:solidFill>
                  <a:schemeClr val="tx2"/>
                </a:solidFill>
              </a:rPr>
              <a:t>u</a:t>
            </a:r>
            <a:r>
              <a:rPr lang="en-US" sz="1400" i="1" baseline="-25000" dirty="0">
                <a:solidFill>
                  <a:schemeClr val="tx2"/>
                </a:solidFill>
              </a:rPr>
              <a:t>0</a:t>
            </a:r>
            <a:r>
              <a:rPr lang="en-US" sz="1400" dirty="0">
                <a:solidFill>
                  <a:schemeClr val="tx2"/>
                </a:solidFill>
              </a:rPr>
              <a:t> = Average Velocity [ft/s]</a:t>
            </a:r>
          </a:p>
          <a:p>
            <a:r>
              <a:rPr lang="en-US" sz="1400" i="1" dirty="0">
                <a:solidFill>
                  <a:schemeClr val="tx2"/>
                </a:solidFill>
              </a:rPr>
              <a:t>d</a:t>
            </a:r>
            <a:r>
              <a:rPr lang="en-US" sz="1400" i="1" baseline="-25000" dirty="0">
                <a:solidFill>
                  <a:schemeClr val="tx2"/>
                </a:solidFill>
              </a:rPr>
              <a:t>0</a:t>
            </a:r>
            <a:r>
              <a:rPr lang="en-US" sz="1400" dirty="0">
                <a:solidFill>
                  <a:schemeClr val="tx2"/>
                </a:solidFill>
              </a:rPr>
              <a:t> = Flow Depth [ft]</a:t>
            </a:r>
          </a:p>
        </p:txBody>
      </p:sp>
      <p:sp>
        <p:nvSpPr>
          <p:cNvPr id="13" name="TextBox 12">
            <a:extLst>
              <a:ext uri="{FF2B5EF4-FFF2-40B4-BE49-F238E27FC236}">
                <a16:creationId xmlns:a16="http://schemas.microsoft.com/office/drawing/2014/main" id="{4994143A-EA2C-AB11-29EE-21C8B33206C4}"/>
              </a:ext>
            </a:extLst>
          </p:cNvPr>
          <p:cNvSpPr txBox="1"/>
          <p:nvPr/>
        </p:nvSpPr>
        <p:spPr>
          <a:xfrm>
            <a:off x="6869449" y="5362840"/>
            <a:ext cx="2819400" cy="523220"/>
          </a:xfrm>
          <a:prstGeom prst="rect">
            <a:avLst/>
          </a:prstGeom>
          <a:noFill/>
        </p:spPr>
        <p:txBody>
          <a:bodyPr wrap="square" rtlCol="0">
            <a:spAutoFit/>
          </a:bodyPr>
          <a:lstStyle/>
          <a:p>
            <a:pPr algn="r"/>
            <a:r>
              <a:rPr lang="en-US" sz="1400" dirty="0">
                <a:solidFill>
                  <a:schemeClr val="tx2"/>
                </a:solidFill>
              </a:rPr>
              <a:t>*with storage-discharge curves produced by a hydraulic model</a:t>
            </a:r>
          </a:p>
        </p:txBody>
      </p:sp>
    </p:spTree>
    <p:extLst>
      <p:ext uri="{BB962C8B-B14F-4D97-AF65-F5344CB8AC3E}">
        <p14:creationId xmlns:p14="http://schemas.microsoft.com/office/powerpoint/2010/main" val="422970580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Review</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normAutofit lnSpcReduction="10000"/>
          </a:bodyPr>
          <a:lstStyle/>
          <a:p>
            <a:r>
              <a:rPr lang="en-US" dirty="0">
                <a:solidFill>
                  <a:schemeClr val="tx2"/>
                </a:solidFill>
              </a:rPr>
              <a:t>Eight hydrologic routing methods are available within HEC-HMS</a:t>
            </a:r>
          </a:p>
          <a:p>
            <a:r>
              <a:rPr lang="en-US" dirty="0">
                <a:solidFill>
                  <a:schemeClr val="tx2"/>
                </a:solidFill>
              </a:rPr>
              <a:t>GIS data sources can be used to estimate routing parameters</a:t>
            </a:r>
          </a:p>
          <a:p>
            <a:r>
              <a:rPr lang="en-US" dirty="0">
                <a:solidFill>
                  <a:schemeClr val="tx2"/>
                </a:solidFill>
              </a:rPr>
              <a:t>Lag method is the simplest routing method within HEC-HMS</a:t>
            </a:r>
          </a:p>
          <a:p>
            <a:r>
              <a:rPr lang="en-US" dirty="0">
                <a:solidFill>
                  <a:schemeClr val="tx2"/>
                </a:solidFill>
              </a:rPr>
              <a:t>Muskingum method is simple to use and calibrate</a:t>
            </a:r>
          </a:p>
          <a:p>
            <a:r>
              <a:rPr lang="en-US" dirty="0">
                <a:solidFill>
                  <a:schemeClr val="tx2"/>
                </a:solidFill>
              </a:rPr>
              <a:t>Muskingum-</a:t>
            </a:r>
            <a:r>
              <a:rPr lang="en-US" dirty="0" err="1">
                <a:solidFill>
                  <a:schemeClr val="tx2"/>
                </a:solidFill>
              </a:rPr>
              <a:t>Cunge</a:t>
            </a:r>
            <a:r>
              <a:rPr lang="en-US" dirty="0">
                <a:solidFill>
                  <a:schemeClr val="tx2"/>
                </a:solidFill>
              </a:rPr>
              <a:t> method recreates classical open channel flow phenomena</a:t>
            </a:r>
          </a:p>
          <a:p>
            <a:r>
              <a:rPr lang="en-US" dirty="0">
                <a:solidFill>
                  <a:schemeClr val="tx2"/>
                </a:solidFill>
              </a:rPr>
              <a:t>The most appropriate method depends upon many considerations</a:t>
            </a:r>
          </a:p>
          <a:p>
            <a:r>
              <a:rPr lang="en-US" dirty="0">
                <a:solidFill>
                  <a:schemeClr val="tx2"/>
                </a:solidFill>
              </a:rPr>
              <a:t>Important physical considerations include backwater effects, floodplains, and channel slope</a:t>
            </a:r>
          </a:p>
          <a:p>
            <a:endParaRPr lang="en-US" dirty="0">
              <a:solidFill>
                <a:schemeClr val="tx2"/>
              </a:solidFill>
            </a:endParaRPr>
          </a:p>
        </p:txBody>
      </p:sp>
      <p:sp>
        <p:nvSpPr>
          <p:cNvPr id="4" name="Slide Number Placeholder 3">
            <a:extLst>
              <a:ext uri="{FF2B5EF4-FFF2-40B4-BE49-F238E27FC236}">
                <a16:creationId xmlns:a16="http://schemas.microsoft.com/office/drawing/2014/main" id="{9153BB5D-BE1F-95B8-39AD-A5E49502F439}"/>
              </a:ext>
            </a:extLst>
          </p:cNvPr>
          <p:cNvSpPr>
            <a:spLocks noGrp="1"/>
          </p:cNvSpPr>
          <p:nvPr>
            <p:ph type="sldNum" sz="quarter" idx="12"/>
          </p:nvPr>
        </p:nvSpPr>
        <p:spPr/>
        <p:txBody>
          <a:bodyPr/>
          <a:lstStyle/>
          <a:p>
            <a:fld id="{AEB51D0A-42D1-4AF4-A13F-F7B08C8BDEAE}" type="slidenum">
              <a:rPr lang="en-US" smtClean="0"/>
              <a:t>55</a:t>
            </a:fld>
            <a:endParaRPr lang="en-US"/>
          </a:p>
        </p:txBody>
      </p:sp>
    </p:spTree>
    <p:extLst>
      <p:ext uri="{BB962C8B-B14F-4D97-AF65-F5344CB8AC3E}">
        <p14:creationId xmlns:p14="http://schemas.microsoft.com/office/powerpoint/2010/main" val="1756251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Reach Routing</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lstStyle/>
          <a:p>
            <a:endParaRPr lang="en-US" dirty="0">
              <a:solidFill>
                <a:schemeClr val="tx2"/>
              </a:solidFill>
            </a:endParaRPr>
          </a:p>
        </p:txBody>
      </p:sp>
      <p:pic>
        <p:nvPicPr>
          <p:cNvPr id="7" name="Picture 6">
            <a:extLst>
              <a:ext uri="{FF2B5EF4-FFF2-40B4-BE49-F238E27FC236}">
                <a16:creationId xmlns:a16="http://schemas.microsoft.com/office/drawing/2014/main" id="{50AD3D22-B2A4-4020-0B21-687C5C0BAB8D}"/>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3008" b="95677" l="1553" r="95146">
                        <a14:foregroundMark x1="7184" y1="44361" x2="6019" y2="65226"/>
                        <a14:foregroundMark x1="17670" y1="92293" x2="39223" y2="84774"/>
                        <a14:foregroundMark x1="62136" y1="69361" x2="73398" y2="62218"/>
                        <a14:foregroundMark x1="73398" y1="62218" x2="76505" y2="55827"/>
                        <a14:foregroundMark x1="80000" y1="41165" x2="92816" y2="28383"/>
                        <a14:foregroundMark x1="92816" y1="28383" x2="80194" y2="12406"/>
                        <a14:foregroundMark x1="80194" y1="12406" x2="65243" y2="7519"/>
                        <a14:foregroundMark x1="62524" y1="3947" x2="70485" y2="3571"/>
                        <a14:foregroundMark x1="95146" y1="32331" x2="94369" y2="27068"/>
                        <a14:foregroundMark x1="16893" y1="95677" x2="13592" y2="93421"/>
                        <a14:foregroundMark x1="15146" y1="65226" x2="15146" y2="65226"/>
                        <a14:foregroundMark x1="12427" y1="63534" x2="17282" y2="64850"/>
                        <a14:foregroundMark x1="1748" y1="60526" x2="1553" y2="57707"/>
                      </a14:backgroundRemoval>
                    </a14:imgEffect>
                  </a14:imgLayer>
                </a14:imgProps>
              </a:ext>
            </a:extLst>
          </a:blip>
          <a:stretch>
            <a:fillRect/>
          </a:stretch>
        </p:blipFill>
        <p:spPr>
          <a:xfrm>
            <a:off x="3697941" y="2070846"/>
            <a:ext cx="4414033" cy="4559739"/>
          </a:xfrm>
          <a:prstGeom prst="rect">
            <a:avLst/>
          </a:prstGeom>
        </p:spPr>
      </p:pic>
      <p:cxnSp>
        <p:nvCxnSpPr>
          <p:cNvPr id="8" name="Straight Arrow Connector 7">
            <a:extLst>
              <a:ext uri="{FF2B5EF4-FFF2-40B4-BE49-F238E27FC236}">
                <a16:creationId xmlns:a16="http://schemas.microsoft.com/office/drawing/2014/main" id="{7BDF559B-D09E-BF44-0068-D63E3FC928B1}"/>
              </a:ext>
            </a:extLst>
          </p:cNvPr>
          <p:cNvCxnSpPr>
            <a:cxnSpLocks/>
            <a:stCxn id="11" idx="1"/>
          </p:cNvCxnSpPr>
          <p:nvPr/>
        </p:nvCxnSpPr>
        <p:spPr>
          <a:xfrm flipH="1">
            <a:off x="6364943" y="1934162"/>
            <a:ext cx="1331412" cy="1136109"/>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7FFB490F-D2C3-F077-FE78-D83DF85541CA}"/>
              </a:ext>
            </a:extLst>
          </p:cNvPr>
          <p:cNvCxnSpPr>
            <a:cxnSpLocks/>
            <a:stCxn id="12" idx="1"/>
          </p:cNvCxnSpPr>
          <p:nvPr/>
        </p:nvCxnSpPr>
        <p:spPr>
          <a:xfrm flipH="1" flipV="1">
            <a:off x="6756570" y="3989465"/>
            <a:ext cx="940379" cy="361251"/>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2D69AAA3-8F35-A26F-C00C-18163B4CE92A}"/>
              </a:ext>
            </a:extLst>
          </p:cNvPr>
          <p:cNvCxnSpPr>
            <a:cxnSpLocks/>
          </p:cNvCxnSpPr>
          <p:nvPr/>
        </p:nvCxnSpPr>
        <p:spPr>
          <a:xfrm>
            <a:off x="4717040" y="4116976"/>
            <a:ext cx="581101" cy="468471"/>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306D7D7B-35AA-BFCD-FB8B-FEC955E558FE}"/>
              </a:ext>
            </a:extLst>
          </p:cNvPr>
          <p:cNvPicPr>
            <a:picLocks noChangeAspect="1"/>
          </p:cNvPicPr>
          <p:nvPr/>
        </p:nvPicPr>
        <p:blipFill>
          <a:blip r:embed="rId5"/>
          <a:stretch>
            <a:fillRect/>
          </a:stretch>
        </p:blipFill>
        <p:spPr>
          <a:xfrm>
            <a:off x="7696355" y="1019762"/>
            <a:ext cx="2173786" cy="1828800"/>
          </a:xfrm>
          <a:prstGeom prst="rect">
            <a:avLst/>
          </a:prstGeom>
          <a:noFill/>
          <a:ln w="25400">
            <a:solidFill>
              <a:srgbClr val="FF0000"/>
            </a:solidFill>
          </a:ln>
        </p:spPr>
      </p:pic>
      <p:pic>
        <p:nvPicPr>
          <p:cNvPr id="12" name="Picture 11">
            <a:extLst>
              <a:ext uri="{FF2B5EF4-FFF2-40B4-BE49-F238E27FC236}">
                <a16:creationId xmlns:a16="http://schemas.microsoft.com/office/drawing/2014/main" id="{32912404-4B4B-6359-1D95-61A19A439EB8}"/>
              </a:ext>
            </a:extLst>
          </p:cNvPr>
          <p:cNvPicPr>
            <a:picLocks noChangeAspect="1"/>
          </p:cNvPicPr>
          <p:nvPr/>
        </p:nvPicPr>
        <p:blipFill>
          <a:blip r:embed="rId6"/>
          <a:stretch>
            <a:fillRect/>
          </a:stretch>
        </p:blipFill>
        <p:spPr>
          <a:xfrm>
            <a:off x="7696949" y="3436316"/>
            <a:ext cx="2173786" cy="1828800"/>
          </a:xfrm>
          <a:prstGeom prst="rect">
            <a:avLst/>
          </a:prstGeom>
          <a:ln w="25400">
            <a:solidFill>
              <a:srgbClr val="FF0000"/>
            </a:solidFill>
          </a:ln>
        </p:spPr>
      </p:pic>
      <p:pic>
        <p:nvPicPr>
          <p:cNvPr id="13" name="Picture 12">
            <a:extLst>
              <a:ext uri="{FF2B5EF4-FFF2-40B4-BE49-F238E27FC236}">
                <a16:creationId xmlns:a16="http://schemas.microsoft.com/office/drawing/2014/main" id="{8C2C53DA-9A67-3CBA-047C-30834A5ED328}"/>
              </a:ext>
            </a:extLst>
          </p:cNvPr>
          <p:cNvPicPr>
            <a:picLocks noChangeAspect="1"/>
          </p:cNvPicPr>
          <p:nvPr/>
        </p:nvPicPr>
        <p:blipFill>
          <a:blip r:embed="rId7"/>
          <a:stretch>
            <a:fillRect/>
          </a:stretch>
        </p:blipFill>
        <p:spPr>
          <a:xfrm>
            <a:off x="1456361" y="1994647"/>
            <a:ext cx="3260679" cy="2743200"/>
          </a:xfrm>
          <a:prstGeom prst="rect">
            <a:avLst/>
          </a:prstGeom>
          <a:ln w="25400">
            <a:solidFill>
              <a:srgbClr val="FF0000"/>
            </a:solidFill>
          </a:ln>
        </p:spPr>
      </p:pic>
      <p:sp>
        <p:nvSpPr>
          <p:cNvPr id="4" name="Slide Number Placeholder 3">
            <a:extLst>
              <a:ext uri="{FF2B5EF4-FFF2-40B4-BE49-F238E27FC236}">
                <a16:creationId xmlns:a16="http://schemas.microsoft.com/office/drawing/2014/main" id="{A4AE57A3-5AD3-B2BE-B33D-E32F81DC2642}"/>
              </a:ext>
            </a:extLst>
          </p:cNvPr>
          <p:cNvSpPr>
            <a:spLocks noGrp="1"/>
          </p:cNvSpPr>
          <p:nvPr>
            <p:ph type="sldNum" sz="quarter" idx="12"/>
          </p:nvPr>
        </p:nvSpPr>
        <p:spPr/>
        <p:txBody>
          <a:bodyPr/>
          <a:lstStyle/>
          <a:p>
            <a:fld id="{AEB51D0A-42D1-4AF4-A13F-F7B08C8BDEAE}" type="slidenum">
              <a:rPr lang="en-US" smtClean="0"/>
              <a:t>6</a:t>
            </a:fld>
            <a:endParaRPr lang="en-US"/>
          </a:p>
        </p:txBody>
      </p:sp>
    </p:spTree>
    <p:extLst>
      <p:ext uri="{BB962C8B-B14F-4D97-AF65-F5344CB8AC3E}">
        <p14:creationId xmlns:p14="http://schemas.microsoft.com/office/powerpoint/2010/main" val="15648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Applications of Reach Routing</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lstStyle/>
          <a:p>
            <a:r>
              <a:rPr lang="en-US" dirty="0">
                <a:solidFill>
                  <a:schemeClr val="tx2"/>
                </a:solidFill>
              </a:rPr>
              <a:t>Flood Forecasting</a:t>
            </a:r>
          </a:p>
          <a:p>
            <a:r>
              <a:rPr lang="en-US" dirty="0">
                <a:solidFill>
                  <a:schemeClr val="tx2"/>
                </a:solidFill>
              </a:rPr>
              <a:t>Reservoir and Channel Design</a:t>
            </a:r>
          </a:p>
          <a:p>
            <a:r>
              <a:rPr lang="en-US" dirty="0">
                <a:solidFill>
                  <a:schemeClr val="tx2"/>
                </a:solidFill>
              </a:rPr>
              <a:t>Floodplain Studies</a:t>
            </a:r>
          </a:p>
          <a:p>
            <a:r>
              <a:rPr lang="en-US" dirty="0">
                <a:solidFill>
                  <a:schemeClr val="tx2"/>
                </a:solidFill>
              </a:rPr>
              <a:t>Water Quality</a:t>
            </a:r>
          </a:p>
          <a:p>
            <a:r>
              <a:rPr lang="en-US" dirty="0">
                <a:solidFill>
                  <a:schemeClr val="tx2"/>
                </a:solidFill>
              </a:rPr>
              <a:t>Sediment Transport</a:t>
            </a:r>
          </a:p>
          <a:p>
            <a:r>
              <a:rPr lang="en-US" dirty="0" err="1">
                <a:solidFill>
                  <a:schemeClr val="tx2"/>
                </a:solidFill>
              </a:rPr>
              <a:t>Etc</a:t>
            </a:r>
            <a:r>
              <a:rPr lang="en-US" dirty="0">
                <a:solidFill>
                  <a:schemeClr val="tx2"/>
                </a:solidFill>
              </a:rPr>
              <a:t>…</a:t>
            </a:r>
          </a:p>
          <a:p>
            <a:endParaRPr lang="en-US" dirty="0">
              <a:solidFill>
                <a:schemeClr val="tx2"/>
              </a:solidFill>
            </a:endParaRPr>
          </a:p>
        </p:txBody>
      </p:sp>
      <p:sp>
        <p:nvSpPr>
          <p:cNvPr id="4" name="Slide Number Placeholder 3">
            <a:extLst>
              <a:ext uri="{FF2B5EF4-FFF2-40B4-BE49-F238E27FC236}">
                <a16:creationId xmlns:a16="http://schemas.microsoft.com/office/drawing/2014/main" id="{D1E219B4-DC8A-AEDF-2BEF-F96EFA99F9F5}"/>
              </a:ext>
            </a:extLst>
          </p:cNvPr>
          <p:cNvSpPr>
            <a:spLocks noGrp="1"/>
          </p:cNvSpPr>
          <p:nvPr>
            <p:ph type="sldNum" sz="quarter" idx="12"/>
          </p:nvPr>
        </p:nvSpPr>
        <p:spPr/>
        <p:txBody>
          <a:bodyPr/>
          <a:lstStyle/>
          <a:p>
            <a:fld id="{AEB51D0A-42D1-4AF4-A13F-F7B08C8BDEAE}" type="slidenum">
              <a:rPr lang="en-US" smtClean="0"/>
              <a:t>7</a:t>
            </a:fld>
            <a:endParaRPr lang="en-US"/>
          </a:p>
        </p:txBody>
      </p:sp>
    </p:spTree>
    <p:extLst>
      <p:ext uri="{BB962C8B-B14F-4D97-AF65-F5344CB8AC3E}">
        <p14:creationId xmlns:p14="http://schemas.microsoft.com/office/powerpoint/2010/main" val="21915281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Hydraulic vs. Hydrologic Routing</a:t>
            </a:r>
          </a:p>
        </p:txBody>
      </p:sp>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lstStyle/>
          <a:p>
            <a:r>
              <a:rPr lang="en-US" dirty="0">
                <a:solidFill>
                  <a:schemeClr val="tx2"/>
                </a:solidFill>
              </a:rPr>
              <a:t>Hydraulic Routing</a:t>
            </a:r>
          </a:p>
          <a:p>
            <a:pPr lvl="1"/>
            <a:r>
              <a:rPr lang="en-US" dirty="0">
                <a:solidFill>
                  <a:schemeClr val="tx2"/>
                </a:solidFill>
              </a:rPr>
              <a:t>Based on Solutions of Partial Differential Eqns.</a:t>
            </a:r>
          </a:p>
          <a:p>
            <a:pPr lvl="1"/>
            <a:r>
              <a:rPr lang="en-US" dirty="0">
                <a:solidFill>
                  <a:schemeClr val="tx2"/>
                </a:solidFill>
              </a:rPr>
              <a:t>St. </a:t>
            </a:r>
            <a:r>
              <a:rPr lang="en-US" dirty="0" err="1">
                <a:solidFill>
                  <a:schemeClr val="tx2"/>
                </a:solidFill>
              </a:rPr>
              <a:t>Venant</a:t>
            </a:r>
            <a:r>
              <a:rPr lang="en-US" dirty="0">
                <a:solidFill>
                  <a:schemeClr val="tx2"/>
                </a:solidFill>
              </a:rPr>
              <a:t> equations (Dynamic Wave Eqns.)</a:t>
            </a:r>
          </a:p>
          <a:p>
            <a:pPr lvl="2"/>
            <a:r>
              <a:rPr lang="en-US" dirty="0">
                <a:solidFill>
                  <a:schemeClr val="tx2"/>
                </a:solidFill>
              </a:rPr>
              <a:t>Continuity Equation</a:t>
            </a:r>
          </a:p>
          <a:p>
            <a:pPr lvl="2"/>
            <a:r>
              <a:rPr lang="en-US" dirty="0">
                <a:solidFill>
                  <a:schemeClr val="tx2"/>
                </a:solidFill>
              </a:rPr>
              <a:t>Momentum Equation</a:t>
            </a:r>
          </a:p>
          <a:p>
            <a:r>
              <a:rPr lang="en-US" dirty="0">
                <a:solidFill>
                  <a:schemeClr val="tx2"/>
                </a:solidFill>
              </a:rPr>
              <a:t>Hydrologic Routing</a:t>
            </a:r>
          </a:p>
          <a:p>
            <a:pPr lvl="1"/>
            <a:r>
              <a:rPr lang="en-US" dirty="0">
                <a:solidFill>
                  <a:schemeClr val="tx2"/>
                </a:solidFill>
              </a:rPr>
              <a:t>Continuity Equation</a:t>
            </a:r>
          </a:p>
          <a:p>
            <a:pPr lvl="1"/>
            <a:r>
              <a:rPr lang="en-US" dirty="0">
                <a:solidFill>
                  <a:schemeClr val="tx2"/>
                </a:solidFill>
              </a:rPr>
              <a:t>Momentum Equation or Storage-Discharge Relationship</a:t>
            </a:r>
          </a:p>
          <a:p>
            <a:endParaRPr lang="en-US" dirty="0">
              <a:solidFill>
                <a:schemeClr val="tx2"/>
              </a:solidFill>
            </a:endParaRPr>
          </a:p>
        </p:txBody>
      </p:sp>
      <p:sp>
        <p:nvSpPr>
          <p:cNvPr id="4" name="Slide Number Placeholder 3">
            <a:extLst>
              <a:ext uri="{FF2B5EF4-FFF2-40B4-BE49-F238E27FC236}">
                <a16:creationId xmlns:a16="http://schemas.microsoft.com/office/drawing/2014/main" id="{0ABC9645-66E0-D2C2-5E9F-174A6DC50DA8}"/>
              </a:ext>
            </a:extLst>
          </p:cNvPr>
          <p:cNvSpPr>
            <a:spLocks noGrp="1"/>
          </p:cNvSpPr>
          <p:nvPr>
            <p:ph type="sldNum" sz="quarter" idx="12"/>
          </p:nvPr>
        </p:nvSpPr>
        <p:spPr/>
        <p:txBody>
          <a:bodyPr/>
          <a:lstStyle/>
          <a:p>
            <a:fld id="{AEB51D0A-42D1-4AF4-A13F-F7B08C8BDEAE}" type="slidenum">
              <a:rPr lang="en-US" smtClean="0"/>
              <a:t>8</a:t>
            </a:fld>
            <a:endParaRPr lang="en-US"/>
          </a:p>
        </p:txBody>
      </p:sp>
    </p:spTree>
    <p:extLst>
      <p:ext uri="{BB962C8B-B14F-4D97-AF65-F5344CB8AC3E}">
        <p14:creationId xmlns:p14="http://schemas.microsoft.com/office/powerpoint/2010/main" val="3985945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9051D"/>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9D8845-6A48-A8D1-D506-CAA106AFF5B1}"/>
              </a:ext>
            </a:extLst>
          </p:cNvPr>
          <p:cNvSpPr>
            <a:spLocks noGrp="1"/>
          </p:cNvSpPr>
          <p:nvPr>
            <p:ph idx="1"/>
          </p:nvPr>
        </p:nvSpPr>
        <p:spPr/>
        <p:txBody>
          <a:bodyPr/>
          <a:lstStyle/>
          <a:p>
            <a:r>
              <a:rPr lang="en-US" dirty="0">
                <a:solidFill>
                  <a:schemeClr val="tx2"/>
                </a:solidFill>
              </a:rPr>
              <a:t>Continuity</a:t>
            </a:r>
          </a:p>
          <a:p>
            <a:endParaRPr lang="en-US" dirty="0">
              <a:solidFill>
                <a:schemeClr val="tx2"/>
              </a:solidFill>
            </a:endParaRPr>
          </a:p>
          <a:p>
            <a:endParaRPr lang="en-US" dirty="0">
              <a:solidFill>
                <a:schemeClr val="tx2"/>
              </a:solidFill>
            </a:endParaRPr>
          </a:p>
          <a:p>
            <a:endParaRPr lang="en-US" dirty="0">
              <a:solidFill>
                <a:schemeClr val="tx2"/>
              </a:solidFill>
            </a:endParaRPr>
          </a:p>
          <a:p>
            <a:r>
              <a:rPr lang="en-US" dirty="0">
                <a:solidFill>
                  <a:schemeClr val="tx2"/>
                </a:solidFill>
              </a:rPr>
              <a:t>Momentum</a:t>
            </a:r>
          </a:p>
        </p:txBody>
      </p:sp>
      <p:sp>
        <p:nvSpPr>
          <p:cNvPr id="6" name="Rectangle 5">
            <a:extLst>
              <a:ext uri="{FF2B5EF4-FFF2-40B4-BE49-F238E27FC236}">
                <a16:creationId xmlns:a16="http://schemas.microsoft.com/office/drawing/2014/main" id="{091159C5-5305-BC50-86EE-F2939EE78281}"/>
              </a:ext>
            </a:extLst>
          </p:cNvPr>
          <p:cNvSpPr/>
          <p:nvPr/>
        </p:nvSpPr>
        <p:spPr>
          <a:xfrm>
            <a:off x="2326272" y="2581312"/>
            <a:ext cx="3198031" cy="928613"/>
          </a:xfrm>
          <a:prstGeom prst="rect">
            <a:avLst/>
          </a:prstGeom>
          <a:solidFill>
            <a:schemeClr val="tx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54C181B-04C3-5D09-BA12-953BA1474295}"/>
              </a:ext>
            </a:extLst>
          </p:cNvPr>
          <p:cNvSpPr>
            <a:spLocks noGrp="1"/>
          </p:cNvSpPr>
          <p:nvPr>
            <p:ph type="title"/>
          </p:nvPr>
        </p:nvSpPr>
        <p:spPr/>
        <p:txBody>
          <a:bodyPr/>
          <a:lstStyle/>
          <a:p>
            <a:r>
              <a:rPr lang="en-US" dirty="0">
                <a:solidFill>
                  <a:schemeClr val="tx2"/>
                </a:solidFill>
              </a:rPr>
              <a:t>1-D St. </a:t>
            </a:r>
            <a:r>
              <a:rPr lang="en-US" dirty="0" err="1">
                <a:solidFill>
                  <a:schemeClr val="tx2"/>
                </a:solidFill>
              </a:rPr>
              <a:t>Venant</a:t>
            </a:r>
            <a:r>
              <a:rPr lang="en-US" dirty="0">
                <a:solidFill>
                  <a:schemeClr val="tx2"/>
                </a:solidFill>
              </a:rPr>
              <a:t> Equations</a:t>
            </a:r>
          </a:p>
        </p:txBody>
      </p:sp>
      <p:pic>
        <p:nvPicPr>
          <p:cNvPr id="4" name="Picture 3">
            <a:extLst>
              <a:ext uri="{FF2B5EF4-FFF2-40B4-BE49-F238E27FC236}">
                <a16:creationId xmlns:a16="http://schemas.microsoft.com/office/drawing/2014/main" id="{F5E505AE-EC83-881E-D2D0-56D5B253426B}"/>
              </a:ext>
            </a:extLst>
          </p:cNvPr>
          <p:cNvPicPr>
            <a:picLocks noChangeAspect="1"/>
          </p:cNvPicPr>
          <p:nvPr/>
        </p:nvPicPr>
        <p:blipFill>
          <a:blip r:embed="rId3"/>
          <a:stretch>
            <a:fillRect/>
          </a:stretch>
        </p:blipFill>
        <p:spPr>
          <a:xfrm>
            <a:off x="7764278" y="2146235"/>
            <a:ext cx="2379203" cy="3168666"/>
          </a:xfrm>
          <a:prstGeom prst="rect">
            <a:avLst/>
          </a:prstGeom>
        </p:spPr>
      </p:pic>
      <p:graphicFrame>
        <p:nvGraphicFramePr>
          <p:cNvPr id="5" name="Object 4">
            <a:extLst>
              <a:ext uri="{FF2B5EF4-FFF2-40B4-BE49-F238E27FC236}">
                <a16:creationId xmlns:a16="http://schemas.microsoft.com/office/drawing/2014/main" id="{04862E31-04CC-916D-45E3-11C79BFFC00C}"/>
              </a:ext>
            </a:extLst>
          </p:cNvPr>
          <p:cNvGraphicFramePr>
            <a:graphicFrameLocks noChangeAspect="1"/>
          </p:cNvGraphicFramePr>
          <p:nvPr>
            <p:extLst>
              <p:ext uri="{D42A27DB-BD31-4B8C-83A1-F6EECF244321}">
                <p14:modId xmlns:p14="http://schemas.microsoft.com/office/powerpoint/2010/main" val="2415589439"/>
              </p:ext>
            </p:extLst>
          </p:nvPr>
        </p:nvGraphicFramePr>
        <p:xfrm>
          <a:off x="2387793" y="2662238"/>
          <a:ext cx="3074988" cy="766762"/>
        </p:xfrm>
        <a:graphic>
          <a:graphicData uri="http://schemas.openxmlformats.org/presentationml/2006/ole">
            <mc:AlternateContent xmlns:mc="http://schemas.openxmlformats.org/markup-compatibility/2006">
              <mc:Choice xmlns:v="urn:schemas-microsoft-com:vml" Requires="v">
                <p:oleObj name="MathType Equation" r:id="rId4" imgW="1574640" imgH="393480" progId="Equation">
                  <p:embed/>
                </p:oleObj>
              </mc:Choice>
              <mc:Fallback>
                <p:oleObj name="MathType Equation" r:id="rId4" imgW="1574640" imgH="393480" progId="Equation">
                  <p:embed/>
                  <p:pic>
                    <p:nvPicPr>
                      <p:cNvPr id="13316"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87793" y="2662238"/>
                        <a:ext cx="3074988" cy="766762"/>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7" name="Rectangle 6">
            <a:extLst>
              <a:ext uri="{FF2B5EF4-FFF2-40B4-BE49-F238E27FC236}">
                <a16:creationId xmlns:a16="http://schemas.microsoft.com/office/drawing/2014/main" id="{8AE86A68-9030-DDDC-2EAF-9EF7C33A842B}"/>
              </a:ext>
            </a:extLst>
          </p:cNvPr>
          <p:cNvSpPr/>
          <p:nvPr/>
        </p:nvSpPr>
        <p:spPr>
          <a:xfrm>
            <a:off x="2326271" y="4723598"/>
            <a:ext cx="3769729" cy="928613"/>
          </a:xfrm>
          <a:prstGeom prst="rect">
            <a:avLst/>
          </a:prstGeom>
          <a:solidFill>
            <a:schemeClr val="tx2">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Object 7">
            <a:extLst>
              <a:ext uri="{FF2B5EF4-FFF2-40B4-BE49-F238E27FC236}">
                <a16:creationId xmlns:a16="http://schemas.microsoft.com/office/drawing/2014/main" id="{3375BB92-B66F-5948-8972-AE3392DE6DF9}"/>
              </a:ext>
            </a:extLst>
          </p:cNvPr>
          <p:cNvGraphicFramePr>
            <a:graphicFrameLocks noChangeAspect="1"/>
          </p:cNvGraphicFramePr>
          <p:nvPr>
            <p:extLst>
              <p:ext uri="{D42A27DB-BD31-4B8C-83A1-F6EECF244321}">
                <p14:modId xmlns:p14="http://schemas.microsoft.com/office/powerpoint/2010/main" val="3138486267"/>
              </p:ext>
            </p:extLst>
          </p:nvPr>
        </p:nvGraphicFramePr>
        <p:xfrm>
          <a:off x="2464088" y="4794997"/>
          <a:ext cx="3459307" cy="785813"/>
        </p:xfrm>
        <a:graphic>
          <a:graphicData uri="http://schemas.openxmlformats.org/presentationml/2006/ole">
            <mc:AlternateContent xmlns:mc="http://schemas.openxmlformats.org/markup-compatibility/2006">
              <mc:Choice xmlns:v="urn:schemas-microsoft-com:vml" Requires="v">
                <p:oleObj name="Equation" r:id="rId6" imgW="1790640" imgH="419040" progId="Equation.3">
                  <p:embed/>
                </p:oleObj>
              </mc:Choice>
              <mc:Fallback>
                <p:oleObj name="Equation" r:id="rId6" imgW="1790640" imgH="419040" progId="Equation.3">
                  <p:embed/>
                  <p:pic>
                    <p:nvPicPr>
                      <p:cNvPr id="13319"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64088" y="4794997"/>
                        <a:ext cx="3459307" cy="78581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9" name="Slide Number Placeholder 8">
            <a:extLst>
              <a:ext uri="{FF2B5EF4-FFF2-40B4-BE49-F238E27FC236}">
                <a16:creationId xmlns:a16="http://schemas.microsoft.com/office/drawing/2014/main" id="{F36C6D8D-EB77-6BD8-350B-64DDFE3D7CEB}"/>
              </a:ext>
            </a:extLst>
          </p:cNvPr>
          <p:cNvSpPr>
            <a:spLocks noGrp="1"/>
          </p:cNvSpPr>
          <p:nvPr>
            <p:ph type="sldNum" sz="quarter" idx="12"/>
          </p:nvPr>
        </p:nvSpPr>
        <p:spPr/>
        <p:txBody>
          <a:bodyPr/>
          <a:lstStyle/>
          <a:p>
            <a:fld id="{AEB51D0A-42D1-4AF4-A13F-F7B08C8BDEAE}" type="slidenum">
              <a:rPr lang="en-US" smtClean="0"/>
              <a:t>9</a:t>
            </a:fld>
            <a:endParaRPr lang="en-US"/>
          </a:p>
        </p:txBody>
      </p:sp>
    </p:spTree>
    <p:extLst>
      <p:ext uri="{BB962C8B-B14F-4D97-AF65-F5344CB8AC3E}">
        <p14:creationId xmlns:p14="http://schemas.microsoft.com/office/powerpoint/2010/main" val="865148839"/>
      </p:ext>
    </p:extLst>
  </p:cSld>
  <p:clrMapOvr>
    <a:masterClrMapping/>
  </p:clrMapOvr>
</p:sld>
</file>

<file path=ppt/theme/theme1.xml><?xml version="1.0" encoding="utf-8"?>
<a:theme xmlns:a="http://schemas.openxmlformats.org/drawingml/2006/main" name="Office Theme">
  <a:themeElements>
    <a:clrScheme name="USACE-light">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4634</TotalTime>
  <Words>7576</Words>
  <Application>Microsoft Office PowerPoint</Application>
  <PresentationFormat>Widescreen</PresentationFormat>
  <Paragraphs>762</Paragraphs>
  <Slides>55</Slides>
  <Notes>54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55</vt:i4>
      </vt:variant>
    </vt:vector>
  </HeadingPairs>
  <TitlesOfParts>
    <vt:vector size="64" baseType="lpstr">
      <vt:lpstr>Arial</vt:lpstr>
      <vt:lpstr>Calibri</vt:lpstr>
      <vt:lpstr>Cambria Math</vt:lpstr>
      <vt:lpstr>roboto-regular</vt:lpstr>
      <vt:lpstr>Times New Roman</vt:lpstr>
      <vt:lpstr>Wingdings</vt:lpstr>
      <vt:lpstr>Office Theme</vt:lpstr>
      <vt:lpstr>MathType Equation</vt:lpstr>
      <vt:lpstr>Equation</vt:lpstr>
      <vt:lpstr>Modeling Open Channel Flow within HEC-HMS</vt:lpstr>
      <vt:lpstr>Objectives</vt:lpstr>
      <vt:lpstr>Overland vs. Open Channel Flow</vt:lpstr>
      <vt:lpstr>PowerPoint Presentation</vt:lpstr>
      <vt:lpstr>Reach Routing</vt:lpstr>
      <vt:lpstr>Reach Routing</vt:lpstr>
      <vt:lpstr>Applications of Reach Routing</vt:lpstr>
      <vt:lpstr>Hydraulic vs. Hydrologic Routing</vt:lpstr>
      <vt:lpstr>1-D St. Venant Equations</vt:lpstr>
      <vt:lpstr>Momentum Equation Approximations</vt:lpstr>
      <vt:lpstr>Magnitude of Terms in Momentum Equation</vt:lpstr>
      <vt:lpstr>One-Dimensional Routing Assumptions</vt:lpstr>
      <vt:lpstr>Available Routing Methods</vt:lpstr>
      <vt:lpstr>Parameter Estimation</vt:lpstr>
      <vt:lpstr>Lag Method</vt:lpstr>
      <vt:lpstr>Example</vt:lpstr>
      <vt:lpstr>Parameter Estimation – Lag Time</vt:lpstr>
      <vt:lpstr>Calibration Techniques</vt:lpstr>
      <vt:lpstr>Lag Method</vt:lpstr>
      <vt:lpstr>Muskingum Method</vt:lpstr>
      <vt:lpstr>Muskingum Method</vt:lpstr>
      <vt:lpstr>Muskingum Method</vt:lpstr>
      <vt:lpstr>Equations of Motion</vt:lpstr>
      <vt:lpstr>Example</vt:lpstr>
      <vt:lpstr>Parameter Estimation – K </vt:lpstr>
      <vt:lpstr>Parameter Estimation – K </vt:lpstr>
      <vt:lpstr>Parameter Estimation – X </vt:lpstr>
      <vt:lpstr>Parameter Estimation – Number of Subreaches</vt:lpstr>
      <vt:lpstr>Calibration Techniques</vt:lpstr>
      <vt:lpstr>Muskingum Method</vt:lpstr>
      <vt:lpstr>Muskingum-Cunge Method</vt:lpstr>
      <vt:lpstr>Equations of Motion</vt:lpstr>
      <vt:lpstr>Example</vt:lpstr>
      <vt:lpstr>Parameter Estimation – Reach Length and Friction Slope</vt:lpstr>
      <vt:lpstr>Parameter Estimation – Manning’s Roughness</vt:lpstr>
      <vt:lpstr>Parameter Estimation – Space-Time Interval and Index Method</vt:lpstr>
      <vt:lpstr>Parameter Estimation – Cross Section</vt:lpstr>
      <vt:lpstr>Calibration Techniques</vt:lpstr>
      <vt:lpstr>Muskingum-Cunge Method</vt:lpstr>
      <vt:lpstr>Keep In Mind…</vt:lpstr>
      <vt:lpstr>Questions to Ask Yourself</vt:lpstr>
      <vt:lpstr>Additional Factors to Consider</vt:lpstr>
      <vt:lpstr>Backwater Effects</vt:lpstr>
      <vt:lpstr>Floodplains</vt:lpstr>
      <vt:lpstr>Floodplains</vt:lpstr>
      <vt:lpstr>Confluences and Flow Splits</vt:lpstr>
      <vt:lpstr>Supercritical Flow</vt:lpstr>
      <vt:lpstr>Observed Data</vt:lpstr>
      <vt:lpstr>Channel Slope</vt:lpstr>
      <vt:lpstr>Slope and Rate-of-Rise Rules of Thumb</vt:lpstr>
      <vt:lpstr>Ponce (1978) Criterion</vt:lpstr>
      <vt:lpstr>Ponce (1978) Criterion</vt:lpstr>
      <vt:lpstr>PowerPoint Presentation</vt:lpstr>
      <vt:lpstr>PowerPoint Presentation</vt:lpstr>
      <vt:lpstr>Review</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Modeling Open Channel Flow within HEC-HMS</dc:title>
  <dc:creator>Mika, Melissa L CIV IWR</dc:creator>
  <cp:lastModifiedBy>Mika, Melissa L CIV USARMY CEIWR (USA)</cp:lastModifiedBy>
  <cp:revision>8</cp:revision>
  <dcterms:created xsi:type="dcterms:W3CDTF">2024-11-01T00:21:47Z</dcterms:created>
  <dcterms:modified xsi:type="dcterms:W3CDTF">2024-11-07T02:29:17Z</dcterms:modified>
</cp:coreProperties>
</file>