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28"/>
  </p:notesMasterIdLst>
  <p:sldIdLst>
    <p:sldId id="554" r:id="rId2"/>
    <p:sldId id="486" r:id="rId3"/>
    <p:sldId id="509" r:id="rId4"/>
    <p:sldId id="558" r:id="rId5"/>
    <p:sldId id="489" r:id="rId6"/>
    <p:sldId id="555" r:id="rId7"/>
    <p:sldId id="560" r:id="rId8"/>
    <p:sldId id="491" r:id="rId9"/>
    <p:sldId id="490" r:id="rId10"/>
    <p:sldId id="564" r:id="rId11"/>
    <p:sldId id="557" r:id="rId12"/>
    <p:sldId id="561" r:id="rId13"/>
    <p:sldId id="562" r:id="rId14"/>
    <p:sldId id="556" r:id="rId15"/>
    <p:sldId id="487" r:id="rId16"/>
    <p:sldId id="563" r:id="rId17"/>
    <p:sldId id="548" r:id="rId18"/>
    <p:sldId id="549" r:id="rId19"/>
    <p:sldId id="492" r:id="rId20"/>
    <p:sldId id="550" r:id="rId21"/>
    <p:sldId id="493" r:id="rId22"/>
    <p:sldId id="488" r:id="rId23"/>
    <p:sldId id="494" r:id="rId24"/>
    <p:sldId id="551" r:id="rId25"/>
    <p:sldId id="552" r:id="rId26"/>
    <p:sldId id="343"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alibration Metrics" id="{9EBEE7D1-B6D6-4209-9605-11B847AEA691}">
          <p14:sldIdLst>
            <p14:sldId id="554"/>
            <p14:sldId id="486"/>
            <p14:sldId id="509"/>
            <p14:sldId id="558"/>
            <p14:sldId id="489"/>
            <p14:sldId id="555"/>
            <p14:sldId id="560"/>
            <p14:sldId id="491"/>
            <p14:sldId id="490"/>
            <p14:sldId id="564"/>
            <p14:sldId id="557"/>
            <p14:sldId id="561"/>
            <p14:sldId id="562"/>
            <p14:sldId id="556"/>
            <p14:sldId id="487"/>
            <p14:sldId id="563"/>
            <p14:sldId id="548"/>
            <p14:sldId id="549"/>
            <p14:sldId id="492"/>
            <p14:sldId id="550"/>
            <p14:sldId id="493"/>
            <p14:sldId id="488"/>
            <p14:sldId id="494"/>
            <p14:sldId id="551"/>
            <p14:sldId id="552"/>
          </p14:sldIdLst>
        </p14:section>
        <p14:section name="End" id="{258E53FE-84AD-41A8-93C5-CC726940558B}">
          <p14:sldIdLst>
            <p14:sldId id="34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0C111A-34D2-442E-8005-AA4BFBF3BE66}" v="63" dt="2024-11-21T21:24:46.6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067" autoAdjust="0"/>
    <p:restoredTop sz="93695" autoAdjust="0"/>
  </p:normalViewPr>
  <p:slideViewPr>
    <p:cSldViewPr snapToGrid="0">
      <p:cViewPr varScale="1">
        <p:scale>
          <a:sx n="89" d="100"/>
          <a:sy n="89" d="100"/>
        </p:scale>
        <p:origin x="91" y="12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e, Lauren A CIV USARMY CESPL (USA)" userId="395aa31e-6199-4afa-8d2d-5549bdb94456" providerId="ADAL" clId="{0F0C111A-34D2-442E-8005-AA4BFBF3BE66}"/>
    <pc:docChg chg="undo redo custSel addSld delSld modSld modSection">
      <pc:chgData name="Coe, Lauren A CIV USARMY CESPL (USA)" userId="395aa31e-6199-4afa-8d2d-5549bdb94456" providerId="ADAL" clId="{0F0C111A-34D2-442E-8005-AA4BFBF3BE66}" dt="2024-11-21T21:25:04.240" v="309" actId="20577"/>
      <pc:docMkLst>
        <pc:docMk/>
      </pc:docMkLst>
      <pc:sldChg chg="modSp mod">
        <pc:chgData name="Coe, Lauren A CIV USARMY CESPL (USA)" userId="395aa31e-6199-4afa-8d2d-5549bdb94456" providerId="ADAL" clId="{0F0C111A-34D2-442E-8005-AA4BFBF3BE66}" dt="2024-11-21T16:23:13.743" v="57" actId="2711"/>
        <pc:sldMkLst>
          <pc:docMk/>
          <pc:sldMk cId="1727442690" sldId="487"/>
        </pc:sldMkLst>
        <pc:spChg chg="mod">
          <ac:chgData name="Coe, Lauren A CIV USARMY CESPL (USA)" userId="395aa31e-6199-4afa-8d2d-5549bdb94456" providerId="ADAL" clId="{0F0C111A-34D2-442E-8005-AA4BFBF3BE66}" dt="2024-11-21T16:23:13.743" v="57" actId="2711"/>
          <ac:spMkLst>
            <pc:docMk/>
            <pc:sldMk cId="1727442690" sldId="487"/>
            <ac:spMk id="2" creationId="{00000000-0000-0000-0000-000000000000}"/>
          </ac:spMkLst>
        </pc:spChg>
      </pc:sldChg>
      <pc:sldChg chg="modSp mod">
        <pc:chgData name="Coe, Lauren A CIV USARMY CESPL (USA)" userId="395aa31e-6199-4afa-8d2d-5549bdb94456" providerId="ADAL" clId="{0F0C111A-34D2-442E-8005-AA4BFBF3BE66}" dt="2024-11-21T16:24:22.358" v="70" actId="114"/>
        <pc:sldMkLst>
          <pc:docMk/>
          <pc:sldMk cId="227177863" sldId="488"/>
        </pc:sldMkLst>
        <pc:spChg chg="mod">
          <ac:chgData name="Coe, Lauren A CIV USARMY CESPL (USA)" userId="395aa31e-6199-4afa-8d2d-5549bdb94456" providerId="ADAL" clId="{0F0C111A-34D2-442E-8005-AA4BFBF3BE66}" dt="2024-11-21T16:24:22.358" v="70" actId="114"/>
          <ac:spMkLst>
            <pc:docMk/>
            <pc:sldMk cId="227177863" sldId="488"/>
            <ac:spMk id="7" creationId="{F547A815-75A3-45AC-A699-DA10AAE8C062}"/>
          </ac:spMkLst>
        </pc:spChg>
      </pc:sldChg>
      <pc:sldChg chg="modSp mod">
        <pc:chgData name="Coe, Lauren A CIV USARMY CESPL (USA)" userId="395aa31e-6199-4afa-8d2d-5549bdb94456" providerId="ADAL" clId="{0F0C111A-34D2-442E-8005-AA4BFBF3BE66}" dt="2024-11-21T16:23:23.532" v="58" actId="255"/>
        <pc:sldMkLst>
          <pc:docMk/>
          <pc:sldMk cId="639919087" sldId="489"/>
        </pc:sldMkLst>
        <pc:spChg chg="mod">
          <ac:chgData name="Coe, Lauren A CIV USARMY CESPL (USA)" userId="395aa31e-6199-4afa-8d2d-5549bdb94456" providerId="ADAL" clId="{0F0C111A-34D2-442E-8005-AA4BFBF3BE66}" dt="2024-11-21T16:23:23.532" v="58" actId="255"/>
          <ac:spMkLst>
            <pc:docMk/>
            <pc:sldMk cId="639919087" sldId="489"/>
            <ac:spMk id="2" creationId="{00000000-0000-0000-0000-000000000000}"/>
          </ac:spMkLst>
        </pc:spChg>
      </pc:sldChg>
      <pc:sldChg chg="modSp mod">
        <pc:chgData name="Coe, Lauren A CIV USARMY CESPL (USA)" userId="395aa31e-6199-4afa-8d2d-5549bdb94456" providerId="ADAL" clId="{0F0C111A-34D2-442E-8005-AA4BFBF3BE66}" dt="2024-11-21T16:24:07.029" v="66" actId="114"/>
        <pc:sldMkLst>
          <pc:docMk/>
          <pc:sldMk cId="3854135936" sldId="492"/>
        </pc:sldMkLst>
        <pc:spChg chg="mod">
          <ac:chgData name="Coe, Lauren A CIV USARMY CESPL (USA)" userId="395aa31e-6199-4afa-8d2d-5549bdb94456" providerId="ADAL" clId="{0F0C111A-34D2-442E-8005-AA4BFBF3BE66}" dt="2024-11-21T16:24:07.029" v="66" actId="114"/>
          <ac:spMkLst>
            <pc:docMk/>
            <pc:sldMk cId="3854135936" sldId="492"/>
            <ac:spMk id="5" creationId="{79C037E1-CEB3-4887-A67D-4B874E584B60}"/>
          </ac:spMkLst>
        </pc:spChg>
      </pc:sldChg>
      <pc:sldChg chg="modSp mod">
        <pc:chgData name="Coe, Lauren A CIV USARMY CESPL (USA)" userId="395aa31e-6199-4afa-8d2d-5549bdb94456" providerId="ADAL" clId="{0F0C111A-34D2-442E-8005-AA4BFBF3BE66}" dt="2024-11-21T16:24:29.574" v="72" actId="114"/>
        <pc:sldMkLst>
          <pc:docMk/>
          <pc:sldMk cId="345152152" sldId="494"/>
        </pc:sldMkLst>
        <pc:spChg chg="mod">
          <ac:chgData name="Coe, Lauren A CIV USARMY CESPL (USA)" userId="395aa31e-6199-4afa-8d2d-5549bdb94456" providerId="ADAL" clId="{0F0C111A-34D2-442E-8005-AA4BFBF3BE66}" dt="2024-11-21T16:24:29.574" v="72" actId="114"/>
          <ac:spMkLst>
            <pc:docMk/>
            <pc:sldMk cId="345152152" sldId="494"/>
            <ac:spMk id="5" creationId="{79C037E1-CEB3-4887-A67D-4B874E584B60}"/>
          </ac:spMkLst>
        </pc:spChg>
      </pc:sldChg>
      <pc:sldChg chg="modSp mod">
        <pc:chgData name="Coe, Lauren A CIV USARMY CESPL (USA)" userId="395aa31e-6199-4afa-8d2d-5549bdb94456" providerId="ADAL" clId="{0F0C111A-34D2-442E-8005-AA4BFBF3BE66}" dt="2024-11-21T16:23:32.208" v="60" actId="114"/>
        <pc:sldMkLst>
          <pc:docMk/>
          <pc:sldMk cId="3518090015" sldId="509"/>
        </pc:sldMkLst>
        <pc:spChg chg="mod">
          <ac:chgData name="Coe, Lauren A CIV USARMY CESPL (USA)" userId="395aa31e-6199-4afa-8d2d-5549bdb94456" providerId="ADAL" clId="{0F0C111A-34D2-442E-8005-AA4BFBF3BE66}" dt="2024-11-21T16:23:32.208" v="60" actId="114"/>
          <ac:spMkLst>
            <pc:docMk/>
            <pc:sldMk cId="3518090015" sldId="509"/>
            <ac:spMk id="2" creationId="{00000000-0000-0000-0000-000000000000}"/>
          </ac:spMkLst>
        </pc:spChg>
      </pc:sldChg>
      <pc:sldChg chg="modSp mod">
        <pc:chgData name="Coe, Lauren A CIV USARMY CESPL (USA)" userId="395aa31e-6199-4afa-8d2d-5549bdb94456" providerId="ADAL" clId="{0F0C111A-34D2-442E-8005-AA4BFBF3BE66}" dt="2024-11-21T16:23:52.256" v="62" actId="2711"/>
        <pc:sldMkLst>
          <pc:docMk/>
          <pc:sldMk cId="1222276926" sldId="548"/>
        </pc:sldMkLst>
        <pc:spChg chg="mod">
          <ac:chgData name="Coe, Lauren A CIV USARMY CESPL (USA)" userId="395aa31e-6199-4afa-8d2d-5549bdb94456" providerId="ADAL" clId="{0F0C111A-34D2-442E-8005-AA4BFBF3BE66}" dt="2024-11-21T16:23:52.256" v="62" actId="2711"/>
          <ac:spMkLst>
            <pc:docMk/>
            <pc:sldMk cId="1222276926" sldId="548"/>
            <ac:spMk id="5" creationId="{79C037E1-CEB3-4887-A67D-4B874E584B60}"/>
          </ac:spMkLst>
        </pc:spChg>
      </pc:sldChg>
      <pc:sldChg chg="modSp mod">
        <pc:chgData name="Coe, Lauren A CIV USARMY CESPL (USA)" userId="395aa31e-6199-4afa-8d2d-5549bdb94456" providerId="ADAL" clId="{0F0C111A-34D2-442E-8005-AA4BFBF3BE66}" dt="2024-11-21T16:23:59.610" v="64" actId="2711"/>
        <pc:sldMkLst>
          <pc:docMk/>
          <pc:sldMk cId="3458408410" sldId="549"/>
        </pc:sldMkLst>
        <pc:spChg chg="mod">
          <ac:chgData name="Coe, Lauren A CIV USARMY CESPL (USA)" userId="395aa31e-6199-4afa-8d2d-5549bdb94456" providerId="ADAL" clId="{0F0C111A-34D2-442E-8005-AA4BFBF3BE66}" dt="2024-11-21T16:23:59.610" v="64" actId="2711"/>
          <ac:spMkLst>
            <pc:docMk/>
            <pc:sldMk cId="3458408410" sldId="549"/>
            <ac:spMk id="10" creationId="{891EC8B7-C9E2-4ACA-9203-3F012DD43785}"/>
          </ac:spMkLst>
        </pc:spChg>
      </pc:sldChg>
      <pc:sldChg chg="modSp mod">
        <pc:chgData name="Coe, Lauren A CIV USARMY CESPL (USA)" userId="395aa31e-6199-4afa-8d2d-5549bdb94456" providerId="ADAL" clId="{0F0C111A-34D2-442E-8005-AA4BFBF3BE66}" dt="2024-11-21T16:24:13.948" v="68" actId="114"/>
        <pc:sldMkLst>
          <pc:docMk/>
          <pc:sldMk cId="3863397235" sldId="550"/>
        </pc:sldMkLst>
        <pc:spChg chg="mod">
          <ac:chgData name="Coe, Lauren A CIV USARMY CESPL (USA)" userId="395aa31e-6199-4afa-8d2d-5549bdb94456" providerId="ADAL" clId="{0F0C111A-34D2-442E-8005-AA4BFBF3BE66}" dt="2024-11-21T16:24:13.948" v="68" actId="114"/>
          <ac:spMkLst>
            <pc:docMk/>
            <pc:sldMk cId="3863397235" sldId="550"/>
            <ac:spMk id="9" creationId="{E0E56622-6F24-4787-8DE0-7176B3495F4D}"/>
          </ac:spMkLst>
        </pc:spChg>
      </pc:sldChg>
      <pc:sldChg chg="modSp mod">
        <pc:chgData name="Coe, Lauren A CIV USARMY CESPL (USA)" userId="395aa31e-6199-4afa-8d2d-5549bdb94456" providerId="ADAL" clId="{0F0C111A-34D2-442E-8005-AA4BFBF3BE66}" dt="2024-11-21T16:24:48.211" v="76" actId="2711"/>
        <pc:sldMkLst>
          <pc:docMk/>
          <pc:sldMk cId="4236620095" sldId="551"/>
        </pc:sldMkLst>
        <pc:spChg chg="mod">
          <ac:chgData name="Coe, Lauren A CIV USARMY CESPL (USA)" userId="395aa31e-6199-4afa-8d2d-5549bdb94456" providerId="ADAL" clId="{0F0C111A-34D2-442E-8005-AA4BFBF3BE66}" dt="2024-11-21T16:24:48.211" v="76" actId="2711"/>
          <ac:spMkLst>
            <pc:docMk/>
            <pc:sldMk cId="4236620095" sldId="551"/>
            <ac:spMk id="2" creationId="{00000000-0000-0000-0000-000000000000}"/>
          </ac:spMkLst>
        </pc:spChg>
      </pc:sldChg>
      <pc:sldChg chg="modSp mod modAnim">
        <pc:chgData name="Coe, Lauren A CIV USARMY CESPL (USA)" userId="395aa31e-6199-4afa-8d2d-5549bdb94456" providerId="ADAL" clId="{0F0C111A-34D2-442E-8005-AA4BFBF3BE66}" dt="2024-11-21T21:16:26.635" v="284" actId="2711"/>
        <pc:sldMkLst>
          <pc:docMk/>
          <pc:sldMk cId="2803478789" sldId="555"/>
        </pc:sldMkLst>
        <pc:spChg chg="mod">
          <ac:chgData name="Coe, Lauren A CIV USARMY CESPL (USA)" userId="395aa31e-6199-4afa-8d2d-5549bdb94456" providerId="ADAL" clId="{0F0C111A-34D2-442E-8005-AA4BFBF3BE66}" dt="2024-11-21T21:16:26.635" v="284" actId="2711"/>
          <ac:spMkLst>
            <pc:docMk/>
            <pc:sldMk cId="2803478789" sldId="555"/>
            <ac:spMk id="9" creationId="{F8464F29-DC42-FB31-FA0E-38CBBDAAC4CB}"/>
          </ac:spMkLst>
        </pc:spChg>
      </pc:sldChg>
      <pc:sldChg chg="modSp mod modAnim">
        <pc:chgData name="Coe, Lauren A CIV USARMY CESPL (USA)" userId="395aa31e-6199-4afa-8d2d-5549bdb94456" providerId="ADAL" clId="{0F0C111A-34D2-442E-8005-AA4BFBF3BE66}" dt="2024-11-21T19:02:06.909" v="225"/>
        <pc:sldMkLst>
          <pc:docMk/>
          <pc:sldMk cId="2420240952" sldId="556"/>
        </pc:sldMkLst>
        <pc:spChg chg="mod">
          <ac:chgData name="Coe, Lauren A CIV USARMY CESPL (USA)" userId="395aa31e-6199-4afa-8d2d-5549bdb94456" providerId="ADAL" clId="{0F0C111A-34D2-442E-8005-AA4BFBF3BE66}" dt="2024-11-21T16:23:04.517" v="55" actId="114"/>
          <ac:spMkLst>
            <pc:docMk/>
            <pc:sldMk cId="2420240952" sldId="556"/>
            <ac:spMk id="2" creationId="{DD327D30-E883-D2AC-BB21-1F2583F869AA}"/>
          </ac:spMkLst>
        </pc:spChg>
      </pc:sldChg>
      <pc:sldChg chg="addSp modSp mod modAnim">
        <pc:chgData name="Coe, Lauren A CIV USARMY CESPL (USA)" userId="395aa31e-6199-4afa-8d2d-5549bdb94456" providerId="ADAL" clId="{0F0C111A-34D2-442E-8005-AA4BFBF3BE66}" dt="2024-11-21T18:52:37.498" v="224"/>
        <pc:sldMkLst>
          <pc:docMk/>
          <pc:sldMk cId="2258278554" sldId="557"/>
        </pc:sldMkLst>
        <pc:spChg chg="mod">
          <ac:chgData name="Coe, Lauren A CIV USARMY CESPL (USA)" userId="395aa31e-6199-4afa-8d2d-5549bdb94456" providerId="ADAL" clId="{0F0C111A-34D2-442E-8005-AA4BFBF3BE66}" dt="2024-11-21T16:22:55.369" v="53" actId="2711"/>
          <ac:spMkLst>
            <pc:docMk/>
            <pc:sldMk cId="2258278554" sldId="557"/>
            <ac:spMk id="2" creationId="{DAA9C7C9-CE2F-8EE2-DB83-0AD3886BBAFA}"/>
          </ac:spMkLst>
        </pc:spChg>
        <pc:graphicFrameChg chg="add mod">
          <ac:chgData name="Coe, Lauren A CIV USARMY CESPL (USA)" userId="395aa31e-6199-4afa-8d2d-5549bdb94456" providerId="ADAL" clId="{0F0C111A-34D2-442E-8005-AA4BFBF3BE66}" dt="2024-11-21T18:51:36.858" v="211"/>
          <ac:graphicFrameMkLst>
            <pc:docMk/>
            <pc:sldMk cId="2258278554" sldId="557"/>
            <ac:graphicFrameMk id="3" creationId="{00000000-0008-0000-0000-000002000000}"/>
          </ac:graphicFrameMkLst>
        </pc:graphicFrameChg>
        <pc:picChg chg="add mod">
          <ac:chgData name="Coe, Lauren A CIV USARMY CESPL (USA)" userId="395aa31e-6199-4afa-8d2d-5549bdb94456" providerId="ADAL" clId="{0F0C111A-34D2-442E-8005-AA4BFBF3BE66}" dt="2024-11-21T18:52:11.488" v="220" actId="14100"/>
          <ac:picMkLst>
            <pc:docMk/>
            <pc:sldMk cId="2258278554" sldId="557"/>
            <ac:picMk id="4" creationId="{69A37731-50E3-67BB-2223-05F697C817A9}"/>
          </ac:picMkLst>
        </pc:picChg>
        <pc:picChg chg="mod">
          <ac:chgData name="Coe, Lauren A CIV USARMY CESPL (USA)" userId="395aa31e-6199-4afa-8d2d-5549bdb94456" providerId="ADAL" clId="{0F0C111A-34D2-442E-8005-AA4BFBF3BE66}" dt="2024-11-21T18:52:24.522" v="223" actId="1076"/>
          <ac:picMkLst>
            <pc:docMk/>
            <pc:sldMk cId="2258278554" sldId="557"/>
            <ac:picMk id="1026" creationId="{8D3390F0-1198-12BE-336D-E60ED1AFECD0}"/>
          </ac:picMkLst>
        </pc:picChg>
      </pc:sldChg>
      <pc:sldChg chg="addSp modSp mod">
        <pc:chgData name="Coe, Lauren A CIV USARMY CESPL (USA)" userId="395aa31e-6199-4afa-8d2d-5549bdb94456" providerId="ADAL" clId="{0F0C111A-34D2-442E-8005-AA4BFBF3BE66}" dt="2024-11-21T19:37:38.082" v="282" actId="1035"/>
        <pc:sldMkLst>
          <pc:docMk/>
          <pc:sldMk cId="4078331597" sldId="558"/>
        </pc:sldMkLst>
        <pc:spChg chg="mod">
          <ac:chgData name="Coe, Lauren A CIV USARMY CESPL (USA)" userId="395aa31e-6199-4afa-8d2d-5549bdb94456" providerId="ADAL" clId="{0F0C111A-34D2-442E-8005-AA4BFBF3BE66}" dt="2024-11-21T19:37:33.615" v="268" actId="1076"/>
          <ac:spMkLst>
            <pc:docMk/>
            <pc:sldMk cId="4078331597" sldId="558"/>
            <ac:spMk id="3" creationId="{CAC1BBC2-795C-8102-10BA-D6DCD51BA84C}"/>
          </ac:spMkLst>
        </pc:spChg>
        <pc:picChg chg="add mod">
          <ac:chgData name="Coe, Lauren A CIV USARMY CESPL (USA)" userId="395aa31e-6199-4afa-8d2d-5549bdb94456" providerId="ADAL" clId="{0F0C111A-34D2-442E-8005-AA4BFBF3BE66}" dt="2024-11-21T19:37:38.082" v="282" actId="1035"/>
          <ac:picMkLst>
            <pc:docMk/>
            <pc:sldMk cId="4078331597" sldId="558"/>
            <ac:picMk id="5" creationId="{5FFF944D-47EA-5A91-E7BF-4FD1359F272C}"/>
          </ac:picMkLst>
        </pc:picChg>
      </pc:sldChg>
      <pc:sldChg chg="modSp mod modNotesTx">
        <pc:chgData name="Coe, Lauren A CIV USARMY CESPL (USA)" userId="395aa31e-6199-4afa-8d2d-5549bdb94456" providerId="ADAL" clId="{0F0C111A-34D2-442E-8005-AA4BFBF3BE66}" dt="2024-11-21T16:46:46.896" v="158" actId="14100"/>
        <pc:sldMkLst>
          <pc:docMk/>
          <pc:sldMk cId="3064910572" sldId="560"/>
        </pc:sldMkLst>
        <pc:spChg chg="mod">
          <ac:chgData name="Coe, Lauren A CIV USARMY CESPL (USA)" userId="395aa31e-6199-4afa-8d2d-5549bdb94456" providerId="ADAL" clId="{0F0C111A-34D2-442E-8005-AA4BFBF3BE66}" dt="2024-11-21T16:46:46.896" v="158" actId="14100"/>
          <ac:spMkLst>
            <pc:docMk/>
            <pc:sldMk cId="3064910572" sldId="560"/>
            <ac:spMk id="3" creationId="{6F4CD825-A094-59B1-6264-3961C83106C9}"/>
          </ac:spMkLst>
        </pc:spChg>
        <pc:picChg chg="mod">
          <ac:chgData name="Coe, Lauren A CIV USARMY CESPL (USA)" userId="395aa31e-6199-4afa-8d2d-5549bdb94456" providerId="ADAL" clId="{0F0C111A-34D2-442E-8005-AA4BFBF3BE66}" dt="2024-11-21T16:46:41.926" v="155" actId="1076"/>
          <ac:picMkLst>
            <pc:docMk/>
            <pc:sldMk cId="3064910572" sldId="560"/>
            <ac:picMk id="2050" creationId="{D9403A64-63E4-7251-AEED-B500EB888A53}"/>
          </ac:picMkLst>
        </pc:picChg>
      </pc:sldChg>
      <pc:sldChg chg="addSp delSp modSp new mod modAnim">
        <pc:chgData name="Coe, Lauren A CIV USARMY CESPL (USA)" userId="395aa31e-6199-4afa-8d2d-5549bdb94456" providerId="ADAL" clId="{0F0C111A-34D2-442E-8005-AA4BFBF3BE66}" dt="2024-11-21T18:47:12.762" v="209" actId="1076"/>
        <pc:sldMkLst>
          <pc:docMk/>
          <pc:sldMk cId="560010861" sldId="561"/>
        </pc:sldMkLst>
        <pc:spChg chg="mod">
          <ac:chgData name="Coe, Lauren A CIV USARMY CESPL (USA)" userId="395aa31e-6199-4afa-8d2d-5549bdb94456" providerId="ADAL" clId="{0F0C111A-34D2-442E-8005-AA4BFBF3BE66}" dt="2024-11-21T16:22:44.666" v="49" actId="20577"/>
          <ac:spMkLst>
            <pc:docMk/>
            <pc:sldMk cId="560010861" sldId="561"/>
            <ac:spMk id="2" creationId="{C8CF89F7-0D29-FBD3-25A8-E9D5966AE4CC}"/>
          </ac:spMkLst>
        </pc:spChg>
        <pc:spChg chg="del">
          <ac:chgData name="Coe, Lauren A CIV USARMY CESPL (USA)" userId="395aa31e-6199-4afa-8d2d-5549bdb94456" providerId="ADAL" clId="{0F0C111A-34D2-442E-8005-AA4BFBF3BE66}" dt="2024-11-21T16:18:34.162" v="1" actId="478"/>
          <ac:spMkLst>
            <pc:docMk/>
            <pc:sldMk cId="560010861" sldId="561"/>
            <ac:spMk id="3" creationId="{4B79DF3C-62CC-AE87-9394-A3A8C2E8F4D5}"/>
          </ac:spMkLst>
        </pc:spChg>
        <pc:spChg chg="add mod">
          <ac:chgData name="Coe, Lauren A CIV USARMY CESPL (USA)" userId="395aa31e-6199-4afa-8d2d-5549bdb94456" providerId="ADAL" clId="{0F0C111A-34D2-442E-8005-AA4BFBF3BE66}" dt="2024-11-21T16:22:29.013" v="28" actId="164"/>
          <ac:spMkLst>
            <pc:docMk/>
            <pc:sldMk cId="560010861" sldId="561"/>
            <ac:spMk id="8" creationId="{44A143D8-2C01-7DA8-379B-67120CCF5FA7}"/>
          </ac:spMkLst>
        </pc:spChg>
        <pc:spChg chg="add mod">
          <ac:chgData name="Coe, Lauren A CIV USARMY CESPL (USA)" userId="395aa31e-6199-4afa-8d2d-5549bdb94456" providerId="ADAL" clId="{0F0C111A-34D2-442E-8005-AA4BFBF3BE66}" dt="2024-11-21T16:26:04.531" v="88" actId="164"/>
          <ac:spMkLst>
            <pc:docMk/>
            <pc:sldMk cId="560010861" sldId="561"/>
            <ac:spMk id="12" creationId="{C2F74FF0-7F8F-3FBC-AEB0-174D9E230591}"/>
          </ac:spMkLst>
        </pc:spChg>
        <pc:grpChg chg="add mod">
          <ac:chgData name="Coe, Lauren A CIV USARMY CESPL (USA)" userId="395aa31e-6199-4afa-8d2d-5549bdb94456" providerId="ADAL" clId="{0F0C111A-34D2-442E-8005-AA4BFBF3BE66}" dt="2024-11-21T16:22:32.674" v="29" actId="1076"/>
          <ac:grpSpMkLst>
            <pc:docMk/>
            <pc:sldMk cId="560010861" sldId="561"/>
            <ac:grpSpMk id="9" creationId="{FEAD3040-97F9-6175-E593-531EC98290AF}"/>
          </ac:grpSpMkLst>
        </pc:grpChg>
        <pc:grpChg chg="add mod">
          <ac:chgData name="Coe, Lauren A CIV USARMY CESPL (USA)" userId="395aa31e-6199-4afa-8d2d-5549bdb94456" providerId="ADAL" clId="{0F0C111A-34D2-442E-8005-AA4BFBF3BE66}" dt="2024-11-21T18:47:12.762" v="209" actId="1076"/>
          <ac:grpSpMkLst>
            <pc:docMk/>
            <pc:sldMk cId="560010861" sldId="561"/>
            <ac:grpSpMk id="13" creationId="{D23953D4-97ED-E9E9-6606-55E2AFDF1A35}"/>
          </ac:grpSpMkLst>
        </pc:grpChg>
        <pc:graphicFrameChg chg="add del mod">
          <ac:chgData name="Coe, Lauren A CIV USARMY CESPL (USA)" userId="395aa31e-6199-4afa-8d2d-5549bdb94456" providerId="ADAL" clId="{0F0C111A-34D2-442E-8005-AA4BFBF3BE66}" dt="2024-11-21T16:20:14.586" v="6" actId="478"/>
          <ac:graphicFrameMkLst>
            <pc:docMk/>
            <pc:sldMk cId="560010861" sldId="561"/>
            <ac:graphicFrameMk id="4" creationId="{00000000-0008-0000-0100-000005000000}"/>
          </ac:graphicFrameMkLst>
        </pc:graphicFrameChg>
        <pc:graphicFrameChg chg="add del mod">
          <ac:chgData name="Coe, Lauren A CIV USARMY CESPL (USA)" userId="395aa31e-6199-4afa-8d2d-5549bdb94456" providerId="ADAL" clId="{0F0C111A-34D2-442E-8005-AA4BFBF3BE66}" dt="2024-11-21T16:20:26.726" v="10" actId="478"/>
          <ac:graphicFrameMkLst>
            <pc:docMk/>
            <pc:sldMk cId="560010861" sldId="561"/>
            <ac:graphicFrameMk id="5" creationId="{00000000-0008-0000-0100-000005000000}"/>
          </ac:graphicFrameMkLst>
        </pc:graphicFrameChg>
        <pc:graphicFrameChg chg="add mod">
          <ac:chgData name="Coe, Lauren A CIV USARMY CESPL (USA)" userId="395aa31e-6199-4afa-8d2d-5549bdb94456" providerId="ADAL" clId="{0F0C111A-34D2-442E-8005-AA4BFBF3BE66}" dt="2024-11-21T16:21:20.145" v="15"/>
          <ac:graphicFrameMkLst>
            <pc:docMk/>
            <pc:sldMk cId="560010861" sldId="561"/>
            <ac:graphicFrameMk id="6" creationId="{00000000-0008-0000-0100-000005000000}"/>
          </ac:graphicFrameMkLst>
        </pc:graphicFrameChg>
        <pc:graphicFrameChg chg="add mod">
          <ac:chgData name="Coe, Lauren A CIV USARMY CESPL (USA)" userId="395aa31e-6199-4afa-8d2d-5549bdb94456" providerId="ADAL" clId="{0F0C111A-34D2-442E-8005-AA4BFBF3BE66}" dt="2024-11-21T16:25:25.554" v="79"/>
          <ac:graphicFrameMkLst>
            <pc:docMk/>
            <pc:sldMk cId="560010861" sldId="561"/>
            <ac:graphicFrameMk id="10" creationId="{00000000-0008-0000-0200-000003000000}"/>
          </ac:graphicFrameMkLst>
        </pc:graphicFrameChg>
        <pc:picChg chg="add mod modCrop">
          <ac:chgData name="Coe, Lauren A CIV USARMY CESPL (USA)" userId="395aa31e-6199-4afa-8d2d-5549bdb94456" providerId="ADAL" clId="{0F0C111A-34D2-442E-8005-AA4BFBF3BE66}" dt="2024-11-21T16:22:29.013" v="28" actId="164"/>
          <ac:picMkLst>
            <pc:docMk/>
            <pc:sldMk cId="560010861" sldId="561"/>
            <ac:picMk id="7" creationId="{6873463C-06F1-8196-0D46-14C6C43E275E}"/>
          </ac:picMkLst>
        </pc:picChg>
        <pc:picChg chg="add mod modCrop">
          <ac:chgData name="Coe, Lauren A CIV USARMY CESPL (USA)" userId="395aa31e-6199-4afa-8d2d-5549bdb94456" providerId="ADAL" clId="{0F0C111A-34D2-442E-8005-AA4BFBF3BE66}" dt="2024-11-21T16:26:04.531" v="88" actId="164"/>
          <ac:picMkLst>
            <pc:docMk/>
            <pc:sldMk cId="560010861" sldId="561"/>
            <ac:picMk id="11" creationId="{0D00A9F9-A501-FB8D-C27B-E1CCD63B80BC}"/>
          </ac:picMkLst>
        </pc:picChg>
      </pc:sldChg>
      <pc:sldChg chg="addSp delSp modSp new mod">
        <pc:chgData name="Coe, Lauren A CIV USARMY CESPL (USA)" userId="395aa31e-6199-4afa-8d2d-5549bdb94456" providerId="ADAL" clId="{0F0C111A-34D2-442E-8005-AA4BFBF3BE66}" dt="2024-11-21T16:32:37.969" v="140" actId="1076"/>
        <pc:sldMkLst>
          <pc:docMk/>
          <pc:sldMk cId="3631699387" sldId="562"/>
        </pc:sldMkLst>
        <pc:spChg chg="mod">
          <ac:chgData name="Coe, Lauren A CIV USARMY CESPL (USA)" userId="395aa31e-6199-4afa-8d2d-5549bdb94456" providerId="ADAL" clId="{0F0C111A-34D2-442E-8005-AA4BFBF3BE66}" dt="2024-11-21T16:29:43.007" v="129" actId="20577"/>
          <ac:spMkLst>
            <pc:docMk/>
            <pc:sldMk cId="3631699387" sldId="562"/>
            <ac:spMk id="2" creationId="{DDD6442A-448F-0459-51BE-389AE4094019}"/>
          </ac:spMkLst>
        </pc:spChg>
        <pc:spChg chg="del">
          <ac:chgData name="Coe, Lauren A CIV USARMY CESPL (USA)" userId="395aa31e-6199-4afa-8d2d-5549bdb94456" providerId="ADAL" clId="{0F0C111A-34D2-442E-8005-AA4BFBF3BE66}" dt="2024-11-21T16:29:20.842" v="92" actId="478"/>
          <ac:spMkLst>
            <pc:docMk/>
            <pc:sldMk cId="3631699387" sldId="562"/>
            <ac:spMk id="3" creationId="{4273E837-8802-4433-85D4-654DDE54BCE2}"/>
          </ac:spMkLst>
        </pc:spChg>
        <pc:spChg chg="add mod">
          <ac:chgData name="Coe, Lauren A CIV USARMY CESPL (USA)" userId="395aa31e-6199-4afa-8d2d-5549bdb94456" providerId="ADAL" clId="{0F0C111A-34D2-442E-8005-AA4BFBF3BE66}" dt="2024-11-21T16:32:37.969" v="140" actId="1076"/>
          <ac:spMkLst>
            <pc:docMk/>
            <pc:sldMk cId="3631699387" sldId="562"/>
            <ac:spMk id="5" creationId="{2ADC914B-0151-F5EA-3665-D053AD5EC1DE}"/>
          </ac:spMkLst>
        </pc:spChg>
        <pc:picChg chg="add mod">
          <ac:chgData name="Coe, Lauren A CIV USARMY CESPL (USA)" userId="395aa31e-6199-4afa-8d2d-5549bdb94456" providerId="ADAL" clId="{0F0C111A-34D2-442E-8005-AA4BFBF3BE66}" dt="2024-11-21T16:30:52.194" v="137" actId="1076"/>
          <ac:picMkLst>
            <pc:docMk/>
            <pc:sldMk cId="3631699387" sldId="562"/>
            <ac:picMk id="1026" creationId="{99231ED6-1A14-FC93-2A72-5F0DCA77D016}"/>
          </ac:picMkLst>
        </pc:picChg>
        <pc:picChg chg="add mod">
          <ac:chgData name="Coe, Lauren A CIV USARMY CESPL (USA)" userId="395aa31e-6199-4afa-8d2d-5549bdb94456" providerId="ADAL" clId="{0F0C111A-34D2-442E-8005-AA4BFBF3BE66}" dt="2024-11-21T16:30:53.968" v="138" actId="1076"/>
          <ac:picMkLst>
            <pc:docMk/>
            <pc:sldMk cId="3631699387" sldId="562"/>
            <ac:picMk id="1028" creationId="{B53E8329-9BB9-E5C7-A99E-F3FD5525D31B}"/>
          </ac:picMkLst>
        </pc:picChg>
      </pc:sldChg>
      <pc:sldChg chg="addSp delSp modSp new mod">
        <pc:chgData name="Coe, Lauren A CIV USARMY CESPL (USA)" userId="395aa31e-6199-4afa-8d2d-5549bdb94456" providerId="ADAL" clId="{0F0C111A-34D2-442E-8005-AA4BFBF3BE66}" dt="2024-11-21T17:15:31.668" v="204" actId="1076"/>
        <pc:sldMkLst>
          <pc:docMk/>
          <pc:sldMk cId="3983628931" sldId="563"/>
        </pc:sldMkLst>
        <pc:spChg chg="mod">
          <ac:chgData name="Coe, Lauren A CIV USARMY CESPL (USA)" userId="395aa31e-6199-4afa-8d2d-5549bdb94456" providerId="ADAL" clId="{0F0C111A-34D2-442E-8005-AA4BFBF3BE66}" dt="2024-11-21T17:13:28.774" v="176" actId="20577"/>
          <ac:spMkLst>
            <pc:docMk/>
            <pc:sldMk cId="3983628931" sldId="563"/>
            <ac:spMk id="2" creationId="{67246C21-DE79-D20C-E489-52F826E64850}"/>
          </ac:spMkLst>
        </pc:spChg>
        <pc:spChg chg="del">
          <ac:chgData name="Coe, Lauren A CIV USARMY CESPL (USA)" userId="395aa31e-6199-4afa-8d2d-5549bdb94456" providerId="ADAL" clId="{0F0C111A-34D2-442E-8005-AA4BFBF3BE66}" dt="2024-11-21T17:13:31.198" v="177" actId="478"/>
          <ac:spMkLst>
            <pc:docMk/>
            <pc:sldMk cId="3983628931" sldId="563"/>
            <ac:spMk id="3" creationId="{86D0F928-E7C2-BA30-D38C-B2C694F41819}"/>
          </ac:spMkLst>
        </pc:spChg>
        <pc:graphicFrameChg chg="add mod">
          <ac:chgData name="Coe, Lauren A CIV USARMY CESPL (USA)" userId="395aa31e-6199-4afa-8d2d-5549bdb94456" providerId="ADAL" clId="{0F0C111A-34D2-442E-8005-AA4BFBF3BE66}" dt="2024-11-21T17:13:32.093" v="178"/>
          <ac:graphicFrameMkLst>
            <pc:docMk/>
            <pc:sldMk cId="3983628931" sldId="563"/>
            <ac:graphicFrameMk id="4" creationId="{BE78D4E0-48D1-B0B3-9CF1-358141BF8AAE}"/>
          </ac:graphicFrameMkLst>
        </pc:graphicFrameChg>
        <pc:graphicFrameChg chg="add mod">
          <ac:chgData name="Coe, Lauren A CIV USARMY CESPL (USA)" userId="395aa31e-6199-4afa-8d2d-5549bdb94456" providerId="ADAL" clId="{0F0C111A-34D2-442E-8005-AA4BFBF3BE66}" dt="2024-11-21T17:13:32.093" v="178"/>
          <ac:graphicFrameMkLst>
            <pc:docMk/>
            <pc:sldMk cId="3983628931" sldId="563"/>
            <ac:graphicFrameMk id="5" creationId="{BCC95CE8-CFB9-2A39-8408-DD7A9CABB273}"/>
          </ac:graphicFrameMkLst>
        </pc:graphicFrameChg>
        <pc:graphicFrameChg chg="add mod modGraphic">
          <ac:chgData name="Coe, Lauren A CIV USARMY CESPL (USA)" userId="395aa31e-6199-4afa-8d2d-5549bdb94456" providerId="ADAL" clId="{0F0C111A-34D2-442E-8005-AA4BFBF3BE66}" dt="2024-11-21T17:15:31.668" v="204" actId="1076"/>
          <ac:graphicFrameMkLst>
            <pc:docMk/>
            <pc:sldMk cId="3983628931" sldId="563"/>
            <ac:graphicFrameMk id="7" creationId="{F10AC316-228B-0181-6B30-8ED9A9728EB2}"/>
          </ac:graphicFrameMkLst>
        </pc:graphicFrameChg>
        <pc:graphicFrameChg chg="add mod modGraphic">
          <ac:chgData name="Coe, Lauren A CIV USARMY CESPL (USA)" userId="395aa31e-6199-4afa-8d2d-5549bdb94456" providerId="ADAL" clId="{0F0C111A-34D2-442E-8005-AA4BFBF3BE66}" dt="2024-11-21T17:15:25.664" v="203" actId="1076"/>
          <ac:graphicFrameMkLst>
            <pc:docMk/>
            <pc:sldMk cId="3983628931" sldId="563"/>
            <ac:graphicFrameMk id="8" creationId="{260A29AE-6E95-416C-8482-129E3411C179}"/>
          </ac:graphicFrameMkLst>
        </pc:graphicFrameChg>
        <pc:graphicFrameChg chg="add mod">
          <ac:chgData name="Coe, Lauren A CIV USARMY CESPL (USA)" userId="395aa31e-6199-4afa-8d2d-5549bdb94456" providerId="ADAL" clId="{0F0C111A-34D2-442E-8005-AA4BFBF3BE66}" dt="2024-11-21T17:14:45.283" v="194"/>
          <ac:graphicFrameMkLst>
            <pc:docMk/>
            <pc:sldMk cId="3983628931" sldId="563"/>
            <ac:graphicFrameMk id="9" creationId="{6188EB0A-4154-AE3D-AABC-C6C665B3C269}"/>
          </ac:graphicFrameMkLst>
        </pc:graphicFrameChg>
        <pc:picChg chg="add del mod">
          <ac:chgData name="Coe, Lauren A CIV USARMY CESPL (USA)" userId="395aa31e-6199-4afa-8d2d-5549bdb94456" providerId="ADAL" clId="{0F0C111A-34D2-442E-8005-AA4BFBF3BE66}" dt="2024-11-21T17:13:46.334" v="181" actId="478"/>
          <ac:picMkLst>
            <pc:docMk/>
            <pc:sldMk cId="3983628931" sldId="563"/>
            <ac:picMk id="6" creationId="{D979EAE1-6E20-721A-66B4-DCE75C305520}"/>
          </ac:picMkLst>
        </pc:picChg>
      </pc:sldChg>
      <pc:sldChg chg="addSp delSp modSp new mod modAnim">
        <pc:chgData name="Coe, Lauren A CIV USARMY CESPL (USA)" userId="395aa31e-6199-4afa-8d2d-5549bdb94456" providerId="ADAL" clId="{0F0C111A-34D2-442E-8005-AA4BFBF3BE66}" dt="2024-11-21T21:25:04.240" v="309" actId="20577"/>
        <pc:sldMkLst>
          <pc:docMk/>
          <pc:sldMk cId="1341588472" sldId="564"/>
        </pc:sldMkLst>
        <pc:spChg chg="mod">
          <ac:chgData name="Coe, Lauren A CIV USARMY CESPL (USA)" userId="395aa31e-6199-4afa-8d2d-5549bdb94456" providerId="ADAL" clId="{0F0C111A-34D2-442E-8005-AA4BFBF3BE66}" dt="2024-11-21T21:25:04.240" v="309" actId="20577"/>
          <ac:spMkLst>
            <pc:docMk/>
            <pc:sldMk cId="1341588472" sldId="564"/>
            <ac:spMk id="2" creationId="{414D7B97-CFB9-1D62-D7FD-9D2A4E788683}"/>
          </ac:spMkLst>
        </pc:spChg>
        <pc:spChg chg="del">
          <ac:chgData name="Coe, Lauren A CIV USARMY CESPL (USA)" userId="395aa31e-6199-4afa-8d2d-5549bdb94456" providerId="ADAL" clId="{0F0C111A-34D2-442E-8005-AA4BFBF3BE66}" dt="2024-11-21T21:24:46.214" v="286" actId="478"/>
          <ac:spMkLst>
            <pc:docMk/>
            <pc:sldMk cId="1341588472" sldId="564"/>
            <ac:spMk id="3" creationId="{AB736C8F-BBA0-A8D1-1ED2-31DAA6D15F2D}"/>
          </ac:spMkLst>
        </pc:spChg>
        <pc:picChg chg="add mod">
          <ac:chgData name="Coe, Lauren A CIV USARMY CESPL (USA)" userId="395aa31e-6199-4afa-8d2d-5549bdb94456" providerId="ADAL" clId="{0F0C111A-34D2-442E-8005-AA4BFBF3BE66}" dt="2024-11-21T21:24:58.500" v="289" actId="1076"/>
          <ac:picMkLst>
            <pc:docMk/>
            <pc:sldMk cId="1341588472" sldId="564"/>
            <ac:picMk id="4" creationId="{58A56456-DC38-F943-7E6D-372D7914C63D}"/>
          </ac:picMkLst>
        </pc:picChg>
      </pc:sldChg>
      <pc:sldChg chg="new del">
        <pc:chgData name="Coe, Lauren A CIV USARMY CESPL (USA)" userId="395aa31e-6199-4afa-8d2d-5549bdb94456" providerId="ADAL" clId="{0F0C111A-34D2-442E-8005-AA4BFBF3BE66}" dt="2024-11-21T19:02:19.911" v="227" actId="47"/>
        <pc:sldMkLst>
          <pc:docMk/>
          <pc:sldMk cId="3444627345" sldId="56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11/21/2024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26933344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the element results.</a:t>
            </a:r>
          </a:p>
        </p:txBody>
      </p:sp>
      <p:sp>
        <p:nvSpPr>
          <p:cNvPr id="4" name="Slide Number Placeholder 3"/>
          <p:cNvSpPr>
            <a:spLocks noGrp="1"/>
          </p:cNvSpPr>
          <p:nvPr>
            <p:ph type="sldNum" sz="quarter" idx="5"/>
          </p:nvPr>
        </p:nvSpPr>
        <p:spPr/>
        <p:txBody>
          <a:bodyPr/>
          <a:lstStyle/>
          <a:p>
            <a:fld id="{ED6B9AB6-991D-43DA-AC48-61697E185829}" type="slidenum">
              <a:rPr lang="en-US" smtClean="0"/>
              <a:t>17</a:t>
            </a:fld>
            <a:endParaRPr lang="en-US"/>
          </a:p>
        </p:txBody>
      </p:sp>
    </p:spTree>
    <p:extLst>
      <p:ext uri="{BB962C8B-B14F-4D97-AF65-F5344CB8AC3E}">
        <p14:creationId xmlns:p14="http://schemas.microsoft.com/office/powerpoint/2010/main" val="3863624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element results summary table and graph are integral to HMS. Any time I have observed flow for an element the graph will show both observed and computed flow, and the table will provide goodness of fit metrics such Nash Sutcliffe Efficiency and Percent Bias.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Requirements: </a:t>
            </a:r>
          </a:p>
          <a:p>
            <a:pPr marL="0" indent="0">
              <a:buFont typeface="Arial" panose="020B0604020202020204" pitchFamily="34" charset="0"/>
              <a:buNone/>
            </a:pPr>
            <a:r>
              <a:rPr lang="en-US" dirty="0"/>
              <a:t>Must have observed flow at a location</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a:t>
            </a:r>
          </a:p>
          <a:p>
            <a:pPr marL="0" indent="0">
              <a:buFont typeface="Arial" panose="020B0604020202020204" pitchFamily="34" charset="0"/>
              <a:buNone/>
            </a:pPr>
            <a:r>
              <a:rPr lang="en-US" dirty="0"/>
              <a:t>Easy to access</a:t>
            </a:r>
          </a:p>
          <a:p>
            <a:pPr marL="0" indent="0">
              <a:buFont typeface="Arial" panose="020B0604020202020204" pitchFamily="34" charset="0"/>
              <a:buNone/>
            </a:pPr>
            <a:r>
              <a:rPr lang="en-US" b="1" dirty="0"/>
              <a:t>Automatically updates with each compute</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Cons:</a:t>
            </a:r>
          </a:p>
          <a:p>
            <a:pPr marL="0" indent="0">
              <a:buFont typeface="Arial" panose="020B0604020202020204" pitchFamily="34" charset="0"/>
              <a:buNone/>
            </a:pPr>
            <a:r>
              <a:rPr lang="en-US" b="1" dirty="0"/>
              <a:t>There is no ability to change the computation time interval for statistics. The statistics are computed at the simulation time interval. This causes discrepancies when the observed data is in a different interval than the computed results.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There is only a single point per view. The only way to view multiple points at one time is to open multiple results windows or to view</a:t>
            </a:r>
          </a:p>
        </p:txBody>
      </p:sp>
      <p:sp>
        <p:nvSpPr>
          <p:cNvPr id="4" name="Slide Number Placeholder 3"/>
          <p:cNvSpPr>
            <a:spLocks noGrp="1"/>
          </p:cNvSpPr>
          <p:nvPr>
            <p:ph type="sldNum" sz="quarter" idx="10"/>
          </p:nvPr>
        </p:nvSpPr>
        <p:spPr/>
        <p:txBody>
          <a:bodyPr/>
          <a:lstStyle/>
          <a:p>
            <a:fld id="{3B8BCE60-B746-4FC8-99D4-C7A66DA28C3D}" type="slidenum">
              <a:rPr lang="en-US" smtClean="0"/>
              <a:t>18</a:t>
            </a:fld>
            <a:endParaRPr lang="en-US"/>
          </a:p>
        </p:txBody>
      </p:sp>
    </p:spTree>
    <p:extLst>
      <p:ext uri="{BB962C8B-B14F-4D97-AF65-F5344CB8AC3E}">
        <p14:creationId xmlns:p14="http://schemas.microsoft.com/office/powerpoint/2010/main" val="3978404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calibration tool that I’ll demonstrate is the continuous calibration aid.</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19</a:t>
            </a:fld>
            <a:endParaRPr lang="en-US"/>
          </a:p>
        </p:txBody>
      </p:sp>
    </p:spTree>
    <p:extLst>
      <p:ext uri="{BB962C8B-B14F-4D97-AF65-F5344CB8AC3E}">
        <p14:creationId xmlns:p14="http://schemas.microsoft.com/office/powerpoint/2010/main" val="1245221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continuous calibration aid was built for a modeling project on the Columbia River where the calibration events were entire water years. For this case it was helpful to be able to quickly view a hydrograph based on monthly average flow. The simulation was also performed at a one day time step while the observed flow was often hourly. The continuous calibration aid allows us to select a statistics time interval that is different from the simulation time interval.</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Ability to change the computation time interval for statistics.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Ability to change the computation time window for statistics.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Rapidly performs cyclic analysis for continuous simulation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indent="0">
              <a:buFont typeface="Arial" panose="020B0604020202020204" pitchFamily="34" charset="0"/>
              <a:buNone/>
            </a:pPr>
            <a:r>
              <a:rPr lang="en-US" dirty="0"/>
              <a:t>Cons:</a:t>
            </a:r>
          </a:p>
          <a:p>
            <a:pPr marL="0" indent="0">
              <a:buFont typeface="Arial" panose="020B0604020202020204" pitchFamily="34" charset="0"/>
              <a:buNone/>
            </a:pPr>
            <a:r>
              <a:rPr lang="en-US" dirty="0"/>
              <a:t>Not a tight integration with HEC-HMS. The calibration is a stand-alone utility.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Single point. The only way to view multiple points at one time is to open multiple instances of the tool.</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Must recompute with every HMS compute.</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20</a:t>
            </a:fld>
            <a:endParaRPr lang="en-US"/>
          </a:p>
        </p:txBody>
      </p:sp>
    </p:spTree>
    <p:extLst>
      <p:ext uri="{BB962C8B-B14F-4D97-AF65-F5344CB8AC3E}">
        <p14:creationId xmlns:p14="http://schemas.microsoft.com/office/powerpoint/2010/main" val="562067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calibration tool that I’ll demonstrate is the statistics report.</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21</a:t>
            </a:fld>
            <a:endParaRPr lang="en-US"/>
          </a:p>
        </p:txBody>
      </p:sp>
    </p:spTree>
    <p:extLst>
      <p:ext uri="{BB962C8B-B14F-4D97-AF65-F5344CB8AC3E}">
        <p14:creationId xmlns:p14="http://schemas.microsoft.com/office/powerpoint/2010/main" val="30885325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Global Calibration Summary can be launched from the simulation results tree. Model elements must include observed flow for calibration metrics to be computed.</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You can view multiple calibration points in one consolidated view.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indent="0">
              <a:buFont typeface="Arial" panose="020B0604020202020204" pitchFamily="34" charset="0"/>
              <a:buNone/>
            </a:pPr>
            <a:r>
              <a:rPr lang="en-US" dirty="0"/>
              <a:t>Cons: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No ability to change the computation time interval for statistics. This causes discrepancies when the observed data is in a different interval than the computed results.</a:t>
            </a:r>
          </a:p>
        </p:txBody>
      </p:sp>
      <p:sp>
        <p:nvSpPr>
          <p:cNvPr id="4" name="Slide Number Placeholder 3"/>
          <p:cNvSpPr>
            <a:spLocks noGrp="1"/>
          </p:cNvSpPr>
          <p:nvPr>
            <p:ph type="sldNum" sz="quarter" idx="5"/>
          </p:nvPr>
        </p:nvSpPr>
        <p:spPr/>
        <p:txBody>
          <a:bodyPr/>
          <a:lstStyle/>
          <a:p>
            <a:fld id="{ED6B9AB6-991D-43DA-AC48-61697E185829}" type="slidenum">
              <a:rPr lang="en-US" smtClean="0"/>
              <a:t>22</a:t>
            </a:fld>
            <a:endParaRPr lang="en-US"/>
          </a:p>
        </p:txBody>
      </p:sp>
    </p:spTree>
    <p:extLst>
      <p:ext uri="{BB962C8B-B14F-4D97-AF65-F5344CB8AC3E}">
        <p14:creationId xmlns:p14="http://schemas.microsoft.com/office/powerpoint/2010/main" val="245868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I’ll talk about spatial results.</a:t>
            </a:r>
          </a:p>
        </p:txBody>
      </p:sp>
      <p:sp>
        <p:nvSpPr>
          <p:cNvPr id="4" name="Slide Number Placeholder 3"/>
          <p:cNvSpPr>
            <a:spLocks noGrp="1"/>
          </p:cNvSpPr>
          <p:nvPr>
            <p:ph type="sldNum" sz="quarter" idx="5"/>
          </p:nvPr>
        </p:nvSpPr>
        <p:spPr/>
        <p:txBody>
          <a:bodyPr/>
          <a:lstStyle/>
          <a:p>
            <a:fld id="{ED6B9AB6-991D-43DA-AC48-61697E185829}" type="slidenum">
              <a:rPr lang="en-US" smtClean="0"/>
              <a:t>23</a:t>
            </a:fld>
            <a:endParaRPr lang="en-US"/>
          </a:p>
        </p:txBody>
      </p:sp>
    </p:spTree>
    <p:extLst>
      <p:ext uri="{BB962C8B-B14F-4D97-AF65-F5344CB8AC3E}">
        <p14:creationId xmlns:p14="http://schemas.microsoft.com/office/powerpoint/2010/main" val="26781630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spatial feature of HEC-HMS can be used to visualize a spatial notion of model calibration. Subbasins are color coded based on their statistical performance at the nearest downstream gage. Calibration metrics include Nash Sutcliffe Efficiency, Coefficient of Determination, Percent Bias, and Root Mean Squared Standard Deviation Ratio. The bins and colors can be controlled by the user through the Raster Properties Editor.</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 of this approach is that it gives a spatial notion of calibration. Cons of this approach is that only one metric can be visualized at a time. This view can also be misleading given that comparisons of computed vs observed flow are made at point locations while this view projects that comparison spatially.</a:t>
            </a:r>
          </a:p>
        </p:txBody>
      </p:sp>
      <p:sp>
        <p:nvSpPr>
          <p:cNvPr id="4" name="Slide Number Placeholder 3"/>
          <p:cNvSpPr>
            <a:spLocks noGrp="1"/>
          </p:cNvSpPr>
          <p:nvPr>
            <p:ph type="sldNum" sz="quarter" idx="10"/>
          </p:nvPr>
        </p:nvSpPr>
        <p:spPr/>
        <p:txBody>
          <a:bodyPr/>
          <a:lstStyle/>
          <a:p>
            <a:fld id="{3B8BCE60-B746-4FC8-99D4-C7A66DA28C3D}" type="slidenum">
              <a:rPr lang="en-US" smtClean="0"/>
              <a:t>24</a:t>
            </a:fld>
            <a:endParaRPr lang="en-US"/>
          </a:p>
        </p:txBody>
      </p:sp>
    </p:spTree>
    <p:extLst>
      <p:ext uri="{BB962C8B-B14F-4D97-AF65-F5344CB8AC3E}">
        <p14:creationId xmlns:p14="http://schemas.microsoft.com/office/powerpoint/2010/main" val="26572370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the presentation </a:t>
            </a:r>
            <a:r>
              <a:rPr lang="en-US"/>
              <a:t>on model calibration </a:t>
            </a:r>
            <a:r>
              <a:rPr lang="en-US" dirty="0"/>
              <a:t>aids. For more resources on HEC-HMS check out the HEC-HMS documentation website.</a:t>
            </a:r>
          </a:p>
        </p:txBody>
      </p:sp>
      <p:sp>
        <p:nvSpPr>
          <p:cNvPr id="4" name="Slide Number Placeholder 3"/>
          <p:cNvSpPr>
            <a:spLocks noGrp="1"/>
          </p:cNvSpPr>
          <p:nvPr>
            <p:ph type="sldNum" sz="quarter" idx="5"/>
          </p:nvPr>
        </p:nvSpPr>
        <p:spPr/>
        <p:txBody>
          <a:bodyPr/>
          <a:lstStyle/>
          <a:p>
            <a:fld id="{ED6B9AB6-991D-43DA-AC48-61697E185829}" type="slidenum">
              <a:rPr lang="en-US" smtClean="0"/>
              <a:t>25</a:t>
            </a:fld>
            <a:endParaRPr lang="en-US"/>
          </a:p>
        </p:txBody>
      </p:sp>
    </p:spTree>
    <p:extLst>
      <p:ext uri="{BB962C8B-B14F-4D97-AF65-F5344CB8AC3E}">
        <p14:creationId xmlns:p14="http://schemas.microsoft.com/office/powerpoint/2010/main" val="31367795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1848399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This is the basin map as configured in HEC-HMS. As you can see there are six calibration locations.</a:t>
            </a:r>
            <a:endParaRPr lang="en-US" baseline="0" dirty="0"/>
          </a:p>
          <a:p>
            <a:pPr marL="171450" indent="-171450">
              <a:buFont typeface="Arial" panose="020B0604020202020204" pitchFamily="34" charset="0"/>
              <a:buChar cha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This study weighed the competing interests of water supply in the Coyote Valley Dam reservoir (t) vs flood risk downstream (t, t). It was important that both volumes and peak flows were well represented by the model. That’s something you want to keep in mind prior to starting any modeling effort, but especially an advanced model- it will shape what decisions you make during calibration process.</a:t>
            </a:r>
            <a:endParaRPr lang="en-US" b="0" baseline="0" dirty="0"/>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2</a:t>
            </a:fld>
            <a:endParaRPr lang="en-US"/>
          </a:p>
        </p:txBody>
      </p:sp>
    </p:spTree>
    <p:extLst>
      <p:ext uri="{BB962C8B-B14F-4D97-AF65-F5344CB8AC3E}">
        <p14:creationId xmlns:p14="http://schemas.microsoft.com/office/powerpoint/2010/main" val="3978404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Calibration should always proceed from upstream to downstream. In this case we are starting with our most upstream subbasin, EF Russian 20. If we run our 60 year simulation, the result is a 60 year runoff hydrograph. (t) How do we calibrate a 60 year hydrograph? In this case we used runoff signatures to make graphical inspections easier </a:t>
            </a:r>
            <a:r>
              <a:rPr lang="en-US" b="0" baseline="0" dirty="0"/>
              <a:t>(t)</a:t>
            </a:r>
            <a:r>
              <a:rPr lang="en-US" b="0" dirty="0"/>
              <a:t>. </a:t>
            </a:r>
          </a:p>
          <a:p>
            <a:endParaRPr lang="en-US" b="1" dirty="0"/>
          </a:p>
          <a:p>
            <a:r>
              <a:rPr lang="en-US" b="0" dirty="0"/>
              <a:t>Runoff signatures are response patterns.</a:t>
            </a:r>
            <a:r>
              <a:rPr lang="en-US" b="0" baseline="0" dirty="0"/>
              <a:t> </a:t>
            </a:r>
            <a:r>
              <a:rPr lang="en-US" baseline="0" dirty="0"/>
              <a:t>Examples include:</a:t>
            </a:r>
          </a:p>
          <a:p>
            <a:r>
              <a:rPr lang="en-US" baseline="0" dirty="0"/>
              <a:t>Annual runoff volumes or depth</a:t>
            </a:r>
          </a:p>
          <a:p>
            <a:r>
              <a:rPr lang="en-US" baseline="0" dirty="0"/>
              <a:t>Seasonal runoff volumes or depth</a:t>
            </a:r>
          </a:p>
          <a:p>
            <a:r>
              <a:rPr lang="en-US" baseline="0" dirty="0"/>
              <a:t>A Flow duration curve</a:t>
            </a:r>
          </a:p>
          <a:p>
            <a:r>
              <a:rPr lang="en-US" baseline="0" dirty="0"/>
              <a:t>Low flow </a:t>
            </a:r>
            <a:r>
              <a:rPr lang="en-US" baseline="0" dirty="0" err="1"/>
              <a:t>flow</a:t>
            </a:r>
            <a:r>
              <a:rPr lang="en-US" baseline="0" dirty="0"/>
              <a:t> frequency</a:t>
            </a:r>
          </a:p>
          <a:p>
            <a:r>
              <a:rPr lang="en-US" baseline="0" dirty="0"/>
              <a:t>High flow </a:t>
            </a:r>
            <a:r>
              <a:rPr lang="en-US" baseline="0" dirty="0" err="1"/>
              <a:t>flow</a:t>
            </a:r>
            <a:r>
              <a:rPr lang="en-US" baseline="0" dirty="0"/>
              <a:t> frequency</a:t>
            </a:r>
          </a:p>
          <a:p>
            <a:r>
              <a:rPr lang="en-US" baseline="0" dirty="0"/>
              <a:t>Runoff hydrograph</a:t>
            </a:r>
          </a:p>
          <a:p>
            <a:endParaRPr lang="en-US" baseline="0" dirty="0"/>
          </a:p>
          <a:p>
            <a:r>
              <a:rPr lang="en-US" b="0" baseline="0" dirty="0"/>
              <a:t>Of these, the runoff hydrograph is the most familiar, but from the runoff hydrograph we can derive an annual maximum flow series and  a monthly volume distribution.</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3</a:t>
            </a:fld>
            <a:endParaRPr lang="en-US"/>
          </a:p>
        </p:txBody>
      </p:sp>
    </p:spTree>
    <p:extLst>
      <p:ext uri="{BB962C8B-B14F-4D97-AF65-F5344CB8AC3E}">
        <p14:creationId xmlns:p14="http://schemas.microsoft.com/office/powerpoint/2010/main" val="772620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Monthly volumes were important in this study for analyzing water supply.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The calibration started</a:t>
            </a:r>
            <a:r>
              <a:rPr lang="en-US" sz="1200" kern="1200" baseline="0" dirty="0">
                <a:solidFill>
                  <a:schemeClr val="tx1"/>
                </a:solidFill>
                <a:effectLst/>
                <a:latin typeface="+mn-lt"/>
                <a:ea typeface="ＭＳ Ｐゴシック" charset="-128"/>
                <a:cs typeface="ＭＳ Ｐゴシック" charset="-128"/>
              </a:rPr>
              <a:t> with </a:t>
            </a:r>
            <a:r>
              <a:rPr lang="en-US" sz="1200" b="0" kern="1200" baseline="0" dirty="0">
                <a:solidFill>
                  <a:schemeClr val="tx1"/>
                </a:solidFill>
                <a:effectLst/>
                <a:latin typeface="+mn-lt"/>
                <a:ea typeface="ＭＳ Ｐゴシック" charset="-128"/>
                <a:cs typeface="ＭＳ Ｐゴシック" charset="-128"/>
              </a:rPr>
              <a:t>monthly volumes- these values were calibrated by adjusting </a:t>
            </a:r>
            <a:r>
              <a:rPr lang="en-US" b="0" i="0" dirty="0">
                <a:solidFill>
                  <a:srgbClr val="172B4D"/>
                </a:solidFill>
                <a:effectLst/>
                <a:latin typeface="-apple-system"/>
              </a:rPr>
              <a:t>canopy, loss, and baseflow parameters.</a:t>
            </a:r>
            <a:r>
              <a:rPr lang="en-US" sz="1200" b="0" kern="1200" baseline="0" dirty="0">
                <a:solidFill>
                  <a:schemeClr val="tx1"/>
                </a:solidFill>
                <a:effectLst/>
                <a:latin typeface="+mn-lt"/>
                <a:ea typeface="ＭＳ Ｐゴシック" charset="-128"/>
                <a:cs typeface="ＭＳ Ｐゴシック" charset="-128"/>
              </a:rPr>
              <a: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0" kern="1200" baseline="0" dirty="0">
                <a:solidFill>
                  <a:schemeClr val="tx1"/>
                </a:solidFill>
                <a:effectLst/>
                <a:latin typeface="+mn-lt"/>
                <a:ea typeface="ＭＳ Ｐゴシック" charset="-128"/>
                <a:cs typeface="ＭＳ Ｐゴシック" charset="-128"/>
              </a:rPr>
              <a:t>For period of record </a:t>
            </a:r>
            <a:r>
              <a:rPr lang="en-US" sz="1200" kern="1200" baseline="0" dirty="0">
                <a:solidFill>
                  <a:schemeClr val="tx1"/>
                </a:solidFill>
                <a:effectLst/>
                <a:latin typeface="+mn-lt"/>
                <a:ea typeface="ＭＳ Ｐゴシック" charset="-128"/>
                <a:cs typeface="ＭＳ Ｐゴシック" charset="-128"/>
              </a:rPr>
              <a:t>the we adjusted these parameters while graphically inspecting (t) the monthly </a:t>
            </a:r>
            <a:r>
              <a:rPr lang="en-US" sz="1200" b="0" kern="1200" baseline="0" dirty="0">
                <a:solidFill>
                  <a:schemeClr val="tx1"/>
                </a:solidFill>
                <a:effectLst/>
                <a:latin typeface="+mn-lt"/>
                <a:ea typeface="ＭＳ Ｐゴシック" charset="-128"/>
                <a:cs typeface="ＭＳ Ｐゴシック" charset="-128"/>
              </a:rPr>
              <a:t>flow volumes</a:t>
            </a:r>
            <a:r>
              <a:rPr lang="en-US" sz="1200" kern="1200" baseline="0" dirty="0">
                <a:solidFill>
                  <a:schemeClr val="tx1"/>
                </a:solidFill>
                <a:effectLst/>
                <a:latin typeface="+mn-lt"/>
                <a:ea typeface="ＭＳ Ｐゴシック" charset="-128"/>
                <a:cs typeface="ＭＳ Ｐゴシック" charset="-128"/>
              </a:rPr>
              <a: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baseline="0" dirty="0">
                <a:solidFill>
                  <a:schemeClr val="tx1"/>
                </a:solidFill>
                <a:effectLst/>
                <a:latin typeface="+mn-lt"/>
                <a:ea typeface="ＭＳ Ｐゴシック" charset="-128"/>
                <a:cs typeface="ＭＳ Ｐゴシック" charset="-128"/>
              </a:rPr>
              <a:t>You can see monthly averages for computed vs observed time-series.</a:t>
            </a:r>
          </a:p>
          <a:p>
            <a:pPr marL="0" indent="0">
              <a:buFont typeface="Arial" panose="020B0604020202020204" pitchFamily="34" charset="0"/>
              <a:buNone/>
            </a:pPr>
            <a:endParaRPr lang="en-US" sz="1200" b="1"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3B8BCE60-B746-4FC8-99D4-C7A66DA28C3D}" type="slidenum">
              <a:rPr lang="en-US" smtClean="0"/>
              <a:t>5</a:t>
            </a:fld>
            <a:endParaRPr lang="en-US"/>
          </a:p>
        </p:txBody>
      </p:sp>
    </p:spTree>
    <p:extLst>
      <p:ext uri="{BB962C8B-B14F-4D97-AF65-F5344CB8AC3E}">
        <p14:creationId xmlns:p14="http://schemas.microsoft.com/office/powerpoint/2010/main" val="451650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Next, it can be helpful to start with a single or even a couple of consecutive water years. That’s going to let you run a quicker simulation and still get a feel for how your model can model continuous processes. So if we were modeling a single water year, the calibration would focus on the </a:t>
            </a:r>
            <a:r>
              <a:rPr lang="en-US" sz="1200" b="0" kern="1200" dirty="0">
                <a:solidFill>
                  <a:schemeClr val="tx1"/>
                </a:solidFill>
                <a:effectLst/>
                <a:latin typeface="+mn-lt"/>
                <a:ea typeface="ＭＳ Ｐゴシック" charset="-128"/>
                <a:cs typeface="ＭＳ Ｐゴシック" charset="-128"/>
              </a:rPr>
              <a:t>timing of the first major runoff event of the year (t), then  the soil</a:t>
            </a:r>
            <a:r>
              <a:rPr lang="en-US" sz="1200" b="0" kern="1200" baseline="0" dirty="0">
                <a:solidFill>
                  <a:schemeClr val="tx1"/>
                </a:solidFill>
                <a:effectLst/>
                <a:latin typeface="+mn-lt"/>
                <a:ea typeface="ＭＳ Ｐゴシック" charset="-128"/>
                <a:cs typeface="ＭＳ Ｐゴシック" charset="-128"/>
              </a:rPr>
              <a:t> moisture state in between events during the wet season (t).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baseline="0" dirty="0">
                <a:solidFill>
                  <a:schemeClr val="tx1"/>
                </a:solidFill>
                <a:effectLst/>
                <a:latin typeface="+mn-lt"/>
                <a:ea typeface="ＭＳ Ｐゴシック" charset="-128"/>
                <a:cs typeface="ＭＳ Ｐゴシック" charset="-128"/>
              </a:rPr>
              <a:t>This is subject to the </a:t>
            </a:r>
            <a:r>
              <a:rPr lang="en-US" sz="1200" b="0" i="1" kern="1200" baseline="0" dirty="0">
                <a:solidFill>
                  <a:schemeClr val="tx1"/>
                </a:solidFill>
                <a:effectLst/>
                <a:latin typeface="+mn-lt"/>
                <a:ea typeface="ＭＳ Ｐゴシック" charset="-128"/>
                <a:cs typeface="ＭＳ Ｐゴシック" charset="-128"/>
              </a:rPr>
              <a:t>Crop Coefficient </a:t>
            </a:r>
            <a:r>
              <a:rPr lang="en-US" sz="1200" b="0" kern="1200" baseline="0" dirty="0">
                <a:solidFill>
                  <a:schemeClr val="tx1"/>
                </a:solidFill>
                <a:effectLst/>
                <a:latin typeface="+mn-lt"/>
                <a:ea typeface="ＭＳ Ｐゴシック" charset="-128"/>
                <a:cs typeface="ＭＳ Ｐゴシック" charset="-128"/>
              </a:rPr>
              <a:t>and </a:t>
            </a:r>
            <a:r>
              <a:rPr lang="en-US" sz="1200" b="0" i="0" kern="1200" baseline="0" dirty="0">
                <a:solidFill>
                  <a:schemeClr val="tx1"/>
                </a:solidFill>
                <a:effectLst/>
                <a:latin typeface="+mn-lt"/>
                <a:ea typeface="ＭＳ Ｐゴシック" charset="-128"/>
                <a:cs typeface="ＭＳ Ｐゴシック" charset="-128"/>
              </a:rPr>
              <a:t>soil storage parameters.</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6</a:t>
            </a:fld>
            <a:endParaRPr lang="en-US"/>
          </a:p>
        </p:txBody>
      </p:sp>
    </p:spTree>
    <p:extLst>
      <p:ext uri="{BB962C8B-B14F-4D97-AF65-F5344CB8AC3E}">
        <p14:creationId xmlns:p14="http://schemas.microsoft.com/office/powerpoint/2010/main" val="345481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CC ratio applied to the potential evapotranspiration (computed in the Meteorologic Model) when computing the amount of water to actually extract from the soil. CC ~ ET</a:t>
            </a:r>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7</a:t>
            </a:fld>
            <a:endParaRPr lang="en-US"/>
          </a:p>
        </p:txBody>
      </p:sp>
    </p:spTree>
    <p:extLst>
      <p:ext uri="{BB962C8B-B14F-4D97-AF65-F5344CB8AC3E}">
        <p14:creationId xmlns:p14="http://schemas.microsoft.com/office/powerpoint/2010/main" val="99676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0" baseline="0" dirty="0"/>
              <a:t>Finally we zoomed in on the runoff hydrograph to calibrate the recession limb of hydrographs (t) and baseflow recession curves.  All of the baseflow methods in HEC-HMS require a graphical fit to calibrate coefficients.</a:t>
            </a:r>
            <a:endParaRPr lang="en-US" sz="1200" kern="1200" dirty="0">
              <a:solidFill>
                <a:schemeClr val="tx1"/>
              </a:solidFill>
              <a:effectLst/>
              <a:latin typeface="+mn-lt"/>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3B8BCE60-B746-4FC8-99D4-C7A66DA28C3D}" type="slidenum">
              <a:rPr lang="en-US" smtClean="0"/>
              <a:t>8</a:t>
            </a:fld>
            <a:endParaRPr lang="en-US"/>
          </a:p>
        </p:txBody>
      </p:sp>
    </p:spTree>
    <p:extLst>
      <p:ext uri="{BB962C8B-B14F-4D97-AF65-F5344CB8AC3E}">
        <p14:creationId xmlns:p14="http://schemas.microsoft.com/office/powerpoint/2010/main" val="1578688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The annual maximum flow-frequency curve was evaluated to characterize flood risk.</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If we were doing a</a:t>
            </a:r>
            <a:r>
              <a:rPr lang="en-US" sz="1200" b="0" kern="1200" dirty="0">
                <a:solidFill>
                  <a:schemeClr val="tx1"/>
                </a:solidFill>
                <a:effectLst/>
                <a:latin typeface="+mn-lt"/>
                <a:ea typeface="ＭＳ Ｐゴシック" charset="-128"/>
                <a:cs typeface="ＭＳ Ｐゴシック" charset="-128"/>
              </a:rPr>
              <a:t> single water year calibration, we would focus on individual hydrograph peaks (t).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baseline="0" dirty="0"/>
              <a:t>Peak flows are sensitive to </a:t>
            </a:r>
            <a:r>
              <a:rPr lang="en-US" b="0" i="0" baseline="0" dirty="0"/>
              <a:t>the infiltration rate in the soil loss model.</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baseline="0" dirty="0">
                <a:solidFill>
                  <a:schemeClr val="tx1"/>
                </a:solidFill>
                <a:effectLst/>
                <a:latin typeface="+mn-lt"/>
                <a:ea typeface="ＭＳ Ｐゴシック" charset="-128"/>
                <a:cs typeface="ＭＳ Ｐゴシック" charset="-128"/>
              </a:rPr>
              <a:t>For the period of record, we adjusted these parameters while graphically inspecting (t) the </a:t>
            </a:r>
            <a:r>
              <a:rPr lang="en-US" sz="1200" b="0" kern="1200" baseline="0" dirty="0">
                <a:solidFill>
                  <a:schemeClr val="tx1"/>
                </a:solidFill>
                <a:effectLst/>
                <a:latin typeface="+mn-lt"/>
                <a:ea typeface="ＭＳ Ｐゴシック" charset="-128"/>
                <a:cs typeface="ＭＳ Ｐゴシック" charset="-128"/>
              </a:rPr>
              <a:t>flow-frequency curve.</a:t>
            </a:r>
            <a:endParaRPr lang="en-US" b="0" baseline="0" dirty="0"/>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i="0" baseline="0" dirty="0"/>
              <a:t>The focus of calibration was overall correlation between computed and observed flow frow-frequency curves with </a:t>
            </a:r>
            <a:r>
              <a:rPr lang="en-US" b="0" i="0" baseline="0" dirty="0"/>
              <a:t>emphasis on low probability events (t) </a:t>
            </a:r>
            <a:r>
              <a:rPr lang="en-US" i="0" baseline="0" dirty="0"/>
              <a:t>since the study was focused on floods.</a:t>
            </a:r>
            <a:endParaRPr lang="en-US" i="1" baseline="0" dirty="0"/>
          </a:p>
        </p:txBody>
      </p:sp>
      <p:sp>
        <p:nvSpPr>
          <p:cNvPr id="4" name="Slide Number Placeholder 3"/>
          <p:cNvSpPr>
            <a:spLocks noGrp="1"/>
          </p:cNvSpPr>
          <p:nvPr>
            <p:ph type="sldNum" sz="quarter" idx="10"/>
          </p:nvPr>
        </p:nvSpPr>
        <p:spPr/>
        <p:txBody>
          <a:bodyPr/>
          <a:lstStyle/>
          <a:p>
            <a:fld id="{3B8BCE60-B746-4FC8-99D4-C7A66DA28C3D}" type="slidenum">
              <a:rPr lang="en-US" smtClean="0"/>
              <a:t>9</a:t>
            </a:fld>
            <a:endParaRPr lang="en-US"/>
          </a:p>
        </p:txBody>
      </p:sp>
    </p:spTree>
    <p:extLst>
      <p:ext uri="{BB962C8B-B14F-4D97-AF65-F5344CB8AC3E}">
        <p14:creationId xmlns:p14="http://schemas.microsoft.com/office/powerpoint/2010/main" val="3241057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The calibration </a:t>
            </a:r>
            <a:r>
              <a:rPr lang="en-US" b="0" baseline="0" dirty="0"/>
              <a:t>proceeded from upstream to downstream. For each calibration location the monthly volume, annual maximum flow, and runoff hydrograph calibrations were performed. The model was considered calibrated once the calibration at the final modeling location was complete. </a:t>
            </a:r>
          </a:p>
        </p:txBody>
      </p:sp>
      <p:sp>
        <p:nvSpPr>
          <p:cNvPr id="4" name="Slide Number Placeholder 3"/>
          <p:cNvSpPr>
            <a:spLocks noGrp="1"/>
          </p:cNvSpPr>
          <p:nvPr>
            <p:ph type="sldNum" sz="quarter" idx="10"/>
          </p:nvPr>
        </p:nvSpPr>
        <p:spPr/>
        <p:txBody>
          <a:bodyPr/>
          <a:lstStyle/>
          <a:p>
            <a:fld id="{3B8BCE60-B746-4FC8-99D4-C7A66DA28C3D}" type="slidenum">
              <a:rPr lang="en-US" smtClean="0"/>
              <a:t>15</a:t>
            </a:fld>
            <a:endParaRPr lang="en-US"/>
          </a:p>
        </p:txBody>
      </p:sp>
    </p:spTree>
    <p:extLst>
      <p:ext uri="{BB962C8B-B14F-4D97-AF65-F5344CB8AC3E}">
        <p14:creationId xmlns:p14="http://schemas.microsoft.com/office/powerpoint/2010/main" val="1379645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33075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149792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9280465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529060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222121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91EBE6-704A-4BE2-A395-A2F41D395123}" type="datetimeFigureOut">
              <a:rPr lang="en-US" smtClean="0"/>
              <a:t>11/21/2024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086793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891EBE6-704A-4BE2-A395-A2F41D395123}" type="datetimeFigureOut">
              <a:rPr lang="en-US" smtClean="0"/>
              <a:t>11/21/2024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98649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no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no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91EBE6-704A-4BE2-A395-A2F41D395123}" type="datetimeFigureOut">
              <a:rPr lang="en-US" smtClean="0"/>
              <a:t>11/21/2024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69455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91EBE6-704A-4BE2-A395-A2F41D395123}" type="datetimeFigureOut">
              <a:rPr lang="en-US" smtClean="0"/>
              <a:t>11/21/2024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40743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91EBE6-704A-4BE2-A395-A2F41D395123}" type="datetimeFigureOut">
              <a:rPr lang="en-US" smtClean="0"/>
              <a:t>11/21/2024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6344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91EBE6-704A-4BE2-A395-A2F41D395123}" type="datetimeFigureOut">
              <a:rPr lang="en-US" smtClean="0"/>
              <a:t>11/21/2024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423662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91EBE6-704A-4BE2-A395-A2F41D395123}" type="datetimeFigureOut">
              <a:rPr lang="en-US" smtClean="0"/>
              <a:t>11/21/2024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534978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a:solidFill>
                  <a:schemeClr val="tx1">
                    <a:tint val="75000"/>
                  </a:schemeClr>
                </a:solidFill>
                <a:latin typeface="Lato" panose="020F0502020204030203" pitchFamily="34" charset="0"/>
              </a:defRPr>
            </a:lvl1pPr>
          </a:lstStyle>
          <a:p>
            <a:fld id="{3891EBE6-704A-4BE2-A395-A2F41D395123}" type="datetimeFigureOut">
              <a:rPr lang="en-US" smtClean="0"/>
              <a:pPr/>
              <a:t>11/21/2024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a:solidFill>
                  <a:schemeClr val="tx1">
                    <a:tint val="75000"/>
                  </a:schemeClr>
                </a:solidFill>
                <a:latin typeface="Lato" panose="020F0502020204030203"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4049914755"/>
      </p:ext>
    </p:extLst>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l" defTabSz="914400" rtl="0" eaLnBrk="1" latinLnBrk="0" hangingPunct="1">
        <a:lnSpc>
          <a:spcPct val="90000"/>
        </a:lnSpc>
        <a:spcBef>
          <a:spcPct val="0"/>
        </a:spcBef>
        <a:buNone/>
        <a:defRPr sz="4800" b="1"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1"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1"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b="1"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b="1"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hyperlink" Target="https://www.hec.usace.army.mil/confluence/display/HMSGUIDES/Task+3%3A+Normalizing+Precipitation+Data"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29.png"/><Relationship Id="rId18" Type="http://schemas.openxmlformats.org/officeDocument/2006/relationships/image" Target="../media/image34.png"/><Relationship Id="rId3" Type="http://schemas.openxmlformats.org/officeDocument/2006/relationships/image" Target="../media/image20.png"/><Relationship Id="rId21" Type="http://schemas.openxmlformats.org/officeDocument/2006/relationships/image" Target="../media/image37.png"/><Relationship Id="rId7" Type="http://schemas.openxmlformats.org/officeDocument/2006/relationships/image" Target="../media/image24.png"/><Relationship Id="rId12" Type="http://schemas.openxmlformats.org/officeDocument/2006/relationships/image" Target="../media/image28.png"/><Relationship Id="rId17" Type="http://schemas.openxmlformats.org/officeDocument/2006/relationships/image" Target="../media/image33.png"/><Relationship Id="rId2" Type="http://schemas.openxmlformats.org/officeDocument/2006/relationships/notesSlide" Target="../notesSlides/notesSlide9.xml"/><Relationship Id="rId16" Type="http://schemas.openxmlformats.org/officeDocument/2006/relationships/image" Target="../media/image32.png"/><Relationship Id="rId20"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7.png"/><Relationship Id="rId5" Type="http://schemas.openxmlformats.org/officeDocument/2006/relationships/image" Target="../media/image22.png"/><Relationship Id="rId15" Type="http://schemas.openxmlformats.org/officeDocument/2006/relationships/image" Target="../media/image31.png"/><Relationship Id="rId23" Type="http://schemas.openxmlformats.org/officeDocument/2006/relationships/image" Target="../media/image39.png"/><Relationship Id="rId10" Type="http://schemas.openxmlformats.org/officeDocument/2006/relationships/image" Target="../media/image26.png"/><Relationship Id="rId19" Type="http://schemas.openxmlformats.org/officeDocument/2006/relationships/image" Target="../media/image35.png"/><Relationship Id="rId4" Type="http://schemas.openxmlformats.org/officeDocument/2006/relationships/image" Target="../media/image21.png"/><Relationship Id="rId9" Type="http://schemas.openxmlformats.org/officeDocument/2006/relationships/image" Target="../media/image25.png"/><Relationship Id="rId14" Type="http://schemas.openxmlformats.org/officeDocument/2006/relationships/image" Target="../media/image30.png"/><Relationship Id="rId22" Type="http://schemas.openxmlformats.org/officeDocument/2006/relationships/image" Target="../media/image3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548640"/>
            <a:ext cx="9144000" cy="1300480"/>
          </a:xfrm>
        </p:spPr>
        <p:txBody>
          <a:bodyPr>
            <a:normAutofit/>
          </a:bodyPr>
          <a:lstStyle/>
          <a:p>
            <a:r>
              <a:rPr lang="en-US" sz="5000" dirty="0"/>
              <a:t>Advanced 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762484"/>
            <a:ext cx="9144000" cy="2896636"/>
          </a:xfrm>
        </p:spPr>
        <p:txBody>
          <a:bodyPr>
            <a:normAutofit fontScale="85000" lnSpcReduction="20000"/>
          </a:bodyPr>
          <a:lstStyle/>
          <a:p>
            <a:r>
              <a:rPr lang="en-US" sz="2800" dirty="0"/>
              <a:t>Hydrologic Modeling with HEC-HMS</a:t>
            </a:r>
          </a:p>
          <a:p>
            <a:r>
              <a:rPr lang="en-US" sz="2800" dirty="0"/>
              <a:t>November 2024</a:t>
            </a:r>
          </a:p>
          <a:p>
            <a:endParaRPr lang="en-US" sz="2800" dirty="0"/>
          </a:p>
          <a:p>
            <a:r>
              <a:rPr lang="en-US" sz="2800" dirty="0"/>
              <a:t>Lauren Coe, P.E.</a:t>
            </a:r>
          </a:p>
          <a:p>
            <a:r>
              <a:rPr lang="en-US" sz="2800" dirty="0"/>
              <a:t>US Army Corps of Engineers</a:t>
            </a:r>
          </a:p>
          <a:p>
            <a:r>
              <a:rPr lang="en-US" sz="2800" dirty="0"/>
              <a:t>Hydrologic Engineering Center</a:t>
            </a:r>
          </a:p>
          <a:p>
            <a:r>
              <a:rPr lang="en-US" dirty="0"/>
              <a:t>Slides by: Thomas Brauer</a:t>
            </a:r>
            <a:endParaRPr lang="en-US" sz="2800" dirty="0"/>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3">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383425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D7B97-CFB9-1D62-D7FD-9D2A4E788683}"/>
              </a:ext>
            </a:extLst>
          </p:cNvPr>
          <p:cNvSpPr>
            <a:spLocks noGrp="1"/>
          </p:cNvSpPr>
          <p:nvPr>
            <p:ph type="title"/>
          </p:nvPr>
        </p:nvSpPr>
        <p:spPr/>
        <p:txBody>
          <a:bodyPr/>
          <a:lstStyle/>
          <a:p>
            <a:r>
              <a:rPr lang="en-US" dirty="0"/>
              <a:t>Annual Maximum Flows</a:t>
            </a:r>
          </a:p>
        </p:txBody>
      </p:sp>
      <p:pic>
        <p:nvPicPr>
          <p:cNvPr id="4" name="Picture 3">
            <a:extLst>
              <a:ext uri="{FF2B5EF4-FFF2-40B4-BE49-F238E27FC236}">
                <a16:creationId xmlns:a16="http://schemas.microsoft.com/office/drawing/2014/main" id="{58A56456-DC38-F943-7E6D-372D7914C6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9533" y="1800507"/>
            <a:ext cx="5632933" cy="4692368"/>
          </a:xfrm>
          <a:prstGeom prst="rect">
            <a:avLst/>
          </a:prstGeom>
          <a:solidFill>
            <a:schemeClr val="tx1"/>
          </a:solidFill>
        </p:spPr>
      </p:pic>
    </p:spTree>
    <p:extLst>
      <p:ext uri="{BB962C8B-B14F-4D97-AF65-F5344CB8AC3E}">
        <p14:creationId xmlns:p14="http://schemas.microsoft.com/office/powerpoint/2010/main" val="1341588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9C7C9-CE2F-8EE2-DB83-0AD3886BBAFA}"/>
              </a:ext>
            </a:extLst>
          </p:cNvPr>
          <p:cNvSpPr>
            <a:spLocks noGrp="1"/>
          </p:cNvSpPr>
          <p:nvPr>
            <p:ph type="title"/>
          </p:nvPr>
        </p:nvSpPr>
        <p:spPr/>
        <p:txBody>
          <a:bodyPr/>
          <a:lstStyle/>
          <a:p>
            <a:r>
              <a:rPr lang="en-US" dirty="0"/>
              <a:t>Annual Maximum Flows</a:t>
            </a:r>
          </a:p>
        </p:txBody>
      </p:sp>
      <p:graphicFrame>
        <p:nvGraphicFramePr>
          <p:cNvPr id="6" name="Table 5">
            <a:extLst>
              <a:ext uri="{FF2B5EF4-FFF2-40B4-BE49-F238E27FC236}">
                <a16:creationId xmlns:a16="http://schemas.microsoft.com/office/drawing/2014/main" id="{6477FE1B-CF6E-94A8-DB71-FEF152470F06}"/>
              </a:ext>
            </a:extLst>
          </p:cNvPr>
          <p:cNvGraphicFramePr>
            <a:graphicFrameLocks noGrp="1"/>
          </p:cNvGraphicFramePr>
          <p:nvPr>
            <p:extLst>
              <p:ext uri="{D42A27DB-BD31-4B8C-83A1-F6EECF244321}">
                <p14:modId xmlns:p14="http://schemas.microsoft.com/office/powerpoint/2010/main" val="1853383906"/>
              </p:ext>
            </p:extLst>
          </p:nvPr>
        </p:nvGraphicFramePr>
        <p:xfrm>
          <a:off x="1568497" y="1469952"/>
          <a:ext cx="3276070" cy="5022923"/>
        </p:xfrm>
        <a:graphic>
          <a:graphicData uri="http://schemas.openxmlformats.org/drawingml/2006/table">
            <a:tbl>
              <a:tblPr>
                <a:tableStyleId>{D7AC3CCA-C797-4891-BE02-D94E43425B78}</a:tableStyleId>
              </a:tblPr>
              <a:tblGrid>
                <a:gridCol w="655214">
                  <a:extLst>
                    <a:ext uri="{9D8B030D-6E8A-4147-A177-3AD203B41FA5}">
                      <a16:colId xmlns:a16="http://schemas.microsoft.com/office/drawing/2014/main" val="3767920454"/>
                    </a:ext>
                  </a:extLst>
                </a:gridCol>
                <a:gridCol w="1358962">
                  <a:extLst>
                    <a:ext uri="{9D8B030D-6E8A-4147-A177-3AD203B41FA5}">
                      <a16:colId xmlns:a16="http://schemas.microsoft.com/office/drawing/2014/main" val="1154489180"/>
                    </a:ext>
                  </a:extLst>
                </a:gridCol>
                <a:gridCol w="1261894">
                  <a:extLst>
                    <a:ext uri="{9D8B030D-6E8A-4147-A177-3AD203B41FA5}">
                      <a16:colId xmlns:a16="http://schemas.microsoft.com/office/drawing/2014/main" val="3897633816"/>
                    </a:ext>
                  </a:extLst>
                </a:gridCol>
              </a:tblGrid>
              <a:tr h="325339">
                <a:tc>
                  <a:txBody>
                    <a:bodyPr/>
                    <a:lstStyle/>
                    <a:p>
                      <a:pPr algn="ctr" fontAlgn="b"/>
                      <a:r>
                        <a:rPr lang="en-US" sz="2000" b="1" u="none" strike="noStrike" dirty="0">
                          <a:solidFill>
                            <a:sysClr val="windowText" lastClr="000000"/>
                          </a:solidFill>
                          <a:effectLst/>
                        </a:rPr>
                        <a:t>WY</a:t>
                      </a:r>
                      <a:endParaRPr lang="en-US" sz="20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2000" b="1" u="none" strike="noStrike" dirty="0">
                          <a:solidFill>
                            <a:sysClr val="windowText" lastClr="000000"/>
                          </a:solidFill>
                          <a:effectLst/>
                        </a:rPr>
                        <a:t>Computed</a:t>
                      </a:r>
                      <a:endParaRPr lang="en-US" sz="20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2000" b="1" u="none" strike="noStrike" dirty="0">
                          <a:solidFill>
                            <a:sysClr val="windowText" lastClr="000000"/>
                          </a:solidFill>
                          <a:effectLst/>
                        </a:rPr>
                        <a:t>Observed</a:t>
                      </a:r>
                      <a:endParaRPr lang="en-US" sz="2000" b="1" i="0" u="none" strike="noStrike" dirty="0">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222036805"/>
                  </a:ext>
                </a:extLst>
              </a:tr>
              <a:tr h="293599">
                <a:tc>
                  <a:txBody>
                    <a:bodyPr/>
                    <a:lstStyle/>
                    <a:p>
                      <a:pPr algn="ctr" fontAlgn="b"/>
                      <a:r>
                        <a:rPr lang="en-US" sz="1800" b="1" u="none" strike="noStrike" dirty="0">
                          <a:solidFill>
                            <a:sysClr val="windowText" lastClr="000000"/>
                          </a:solidFill>
                          <a:effectLst/>
                        </a:rPr>
                        <a:t>1951</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13,771</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a:solidFill>
                            <a:sysClr val="windowText" lastClr="000000"/>
                          </a:solidFill>
                          <a:effectLst/>
                        </a:rPr>
                        <a:t>11,300</a:t>
                      </a:r>
                      <a:endParaRPr lang="en-US" sz="1800" b="0" i="0" u="none" strike="noStrike">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892350198"/>
                  </a:ext>
                </a:extLst>
              </a:tr>
              <a:tr h="293599">
                <a:tc>
                  <a:txBody>
                    <a:bodyPr/>
                    <a:lstStyle/>
                    <a:p>
                      <a:pPr algn="ctr" fontAlgn="b"/>
                      <a:r>
                        <a:rPr lang="en-US" sz="1800" b="1" u="none" strike="noStrike" dirty="0">
                          <a:solidFill>
                            <a:sysClr val="windowText" lastClr="000000"/>
                          </a:solidFill>
                          <a:effectLst/>
                        </a:rPr>
                        <a:t>1952</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7,888</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a:solidFill>
                            <a:sysClr val="windowText" lastClr="000000"/>
                          </a:solidFill>
                          <a:effectLst/>
                        </a:rPr>
                        <a:t>8,300</a:t>
                      </a:r>
                      <a:endParaRPr lang="en-US" sz="1800" b="0" i="0" u="none" strike="noStrike">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57025587"/>
                  </a:ext>
                </a:extLst>
              </a:tr>
              <a:tr h="293599">
                <a:tc>
                  <a:txBody>
                    <a:bodyPr/>
                    <a:lstStyle/>
                    <a:p>
                      <a:pPr algn="ctr" fontAlgn="b"/>
                      <a:r>
                        <a:rPr lang="en-US" sz="1800" b="1" u="none" strike="noStrike" dirty="0">
                          <a:solidFill>
                            <a:sysClr val="windowText" lastClr="000000"/>
                          </a:solidFill>
                          <a:effectLst/>
                        </a:rPr>
                        <a:t>1953</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9,054</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a:solidFill>
                            <a:sysClr val="windowText" lastClr="000000"/>
                          </a:solidFill>
                          <a:effectLst/>
                        </a:rPr>
                        <a:t>9,580</a:t>
                      </a:r>
                      <a:endParaRPr lang="en-US" sz="1800" b="0" i="0" u="none" strike="noStrike">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32231795"/>
                  </a:ext>
                </a:extLst>
              </a:tr>
              <a:tr h="293599">
                <a:tc>
                  <a:txBody>
                    <a:bodyPr/>
                    <a:lstStyle/>
                    <a:p>
                      <a:pPr algn="ctr" fontAlgn="b"/>
                      <a:r>
                        <a:rPr lang="en-US" sz="1800" b="1" u="none" strike="noStrike" dirty="0">
                          <a:solidFill>
                            <a:sysClr val="windowText" lastClr="000000"/>
                          </a:solidFill>
                          <a:effectLst/>
                        </a:rPr>
                        <a:t>1954</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8,319</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a:solidFill>
                            <a:sysClr val="windowText" lastClr="000000"/>
                          </a:solidFill>
                          <a:effectLst/>
                        </a:rPr>
                        <a:t>10,500</a:t>
                      </a:r>
                      <a:endParaRPr lang="en-US" sz="1800" b="0" i="0" u="none" strike="noStrike">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798279863"/>
                  </a:ext>
                </a:extLst>
              </a:tr>
              <a:tr h="293599">
                <a:tc>
                  <a:txBody>
                    <a:bodyPr/>
                    <a:lstStyle/>
                    <a:p>
                      <a:pPr algn="ctr" fontAlgn="b"/>
                      <a:r>
                        <a:rPr lang="en-US" sz="1800" b="1" u="none" strike="noStrike" dirty="0">
                          <a:solidFill>
                            <a:sysClr val="windowText" lastClr="000000"/>
                          </a:solidFill>
                          <a:effectLst/>
                        </a:rPr>
                        <a:t>1955</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3,467</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a:solidFill>
                            <a:sysClr val="windowText" lastClr="000000"/>
                          </a:solidFill>
                          <a:effectLst/>
                        </a:rPr>
                        <a:t>2,800</a:t>
                      </a:r>
                      <a:endParaRPr lang="en-US" sz="1800" b="0" i="0" u="none" strike="noStrike">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260849792"/>
                  </a:ext>
                </a:extLst>
              </a:tr>
              <a:tr h="293599">
                <a:tc>
                  <a:txBody>
                    <a:bodyPr/>
                    <a:lstStyle/>
                    <a:p>
                      <a:pPr algn="ctr" fontAlgn="b"/>
                      <a:r>
                        <a:rPr lang="en-US" sz="1800" b="1" u="none" strike="noStrike" dirty="0">
                          <a:solidFill>
                            <a:sysClr val="windowText" lastClr="000000"/>
                          </a:solidFill>
                          <a:effectLst/>
                        </a:rPr>
                        <a:t>1956</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13,505</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13,300</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559684821"/>
                  </a:ext>
                </a:extLst>
              </a:tr>
              <a:tr h="293599">
                <a:tc>
                  <a:txBody>
                    <a:bodyPr/>
                    <a:lstStyle/>
                    <a:p>
                      <a:pPr algn="ctr" fontAlgn="b"/>
                      <a:r>
                        <a:rPr lang="en-US" sz="1800" b="1" u="none" strike="noStrike" dirty="0">
                          <a:solidFill>
                            <a:sysClr val="windowText" lastClr="000000"/>
                          </a:solidFill>
                          <a:effectLst/>
                        </a:rPr>
                        <a:t>1957</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a:solidFill>
                            <a:sysClr val="windowText" lastClr="000000"/>
                          </a:solidFill>
                          <a:effectLst/>
                        </a:rPr>
                        <a:t>6,960</a:t>
                      </a:r>
                      <a:endParaRPr lang="en-US" sz="1800" b="0" i="0" u="none" strike="noStrike">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5,430</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37952584"/>
                  </a:ext>
                </a:extLst>
              </a:tr>
              <a:tr h="293599">
                <a:tc>
                  <a:txBody>
                    <a:bodyPr/>
                    <a:lstStyle/>
                    <a:p>
                      <a:pPr algn="ctr" fontAlgn="b"/>
                      <a:r>
                        <a:rPr lang="en-US" sz="1800" b="1" u="none" strike="noStrike" dirty="0">
                          <a:solidFill>
                            <a:sysClr val="windowText" lastClr="000000"/>
                          </a:solidFill>
                          <a:effectLst/>
                        </a:rPr>
                        <a:t>1958</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10,735</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11,600</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979118884"/>
                  </a:ext>
                </a:extLst>
              </a:tr>
              <a:tr h="293599">
                <a:tc>
                  <a:txBody>
                    <a:bodyPr/>
                    <a:lstStyle/>
                    <a:p>
                      <a:pPr algn="ctr" fontAlgn="b"/>
                      <a:r>
                        <a:rPr lang="en-US" sz="1800" b="1" u="none" strike="noStrike" dirty="0">
                          <a:solidFill>
                            <a:sysClr val="windowText" lastClr="000000"/>
                          </a:solidFill>
                          <a:effectLst/>
                        </a:rPr>
                        <a:t>1959</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a:solidFill>
                            <a:sysClr val="windowText" lastClr="000000"/>
                          </a:solidFill>
                          <a:effectLst/>
                        </a:rPr>
                        <a:t>4,334</a:t>
                      </a:r>
                      <a:endParaRPr lang="en-US" sz="1800" b="0" i="0" u="none" strike="noStrike">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4,620</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52535565"/>
                  </a:ext>
                </a:extLst>
              </a:tr>
              <a:tr h="293599">
                <a:tc>
                  <a:txBody>
                    <a:bodyPr/>
                    <a:lstStyle/>
                    <a:p>
                      <a:pPr algn="ctr" fontAlgn="b"/>
                      <a:r>
                        <a:rPr lang="en-US" sz="1800" b="1" u="none" strike="noStrike" dirty="0">
                          <a:solidFill>
                            <a:sysClr val="windowText" lastClr="000000"/>
                          </a:solidFill>
                          <a:effectLst/>
                        </a:rPr>
                        <a:t>1960</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9,004</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9,160</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13439197"/>
                  </a:ext>
                </a:extLst>
              </a:tr>
              <a:tr h="293599">
                <a:tc>
                  <a:txBody>
                    <a:bodyPr/>
                    <a:lstStyle/>
                    <a:p>
                      <a:pPr algn="ctr" fontAlgn="b"/>
                      <a:r>
                        <a:rPr lang="en-US" sz="1800" b="1" u="none" strike="noStrike" dirty="0">
                          <a:solidFill>
                            <a:sysClr val="windowText" lastClr="000000"/>
                          </a:solidFill>
                          <a:effectLst/>
                        </a:rPr>
                        <a:t>1961</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a:solidFill>
                            <a:sysClr val="windowText" lastClr="000000"/>
                          </a:solidFill>
                          <a:effectLst/>
                        </a:rPr>
                        <a:t>9,045</a:t>
                      </a:r>
                      <a:endParaRPr lang="en-US" sz="1800" b="0" i="0" u="none" strike="noStrike">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a:solidFill>
                            <a:sysClr val="windowText" lastClr="000000"/>
                          </a:solidFill>
                          <a:effectLst/>
                        </a:rPr>
                        <a:t>5,850</a:t>
                      </a:r>
                      <a:endParaRPr lang="en-US" sz="1800" b="0" i="0" u="none" strike="noStrike">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447177204"/>
                  </a:ext>
                </a:extLst>
              </a:tr>
              <a:tr h="293599">
                <a:tc>
                  <a:txBody>
                    <a:bodyPr/>
                    <a:lstStyle/>
                    <a:p>
                      <a:pPr algn="ctr" fontAlgn="b"/>
                      <a:r>
                        <a:rPr lang="en-US" sz="1800" b="1" u="none" strike="noStrike">
                          <a:solidFill>
                            <a:sysClr val="windowText" lastClr="000000"/>
                          </a:solidFill>
                          <a:effectLst/>
                        </a:rPr>
                        <a:t>1962</a:t>
                      </a:r>
                      <a:endParaRPr lang="en-US" sz="1800" b="1" i="0" u="none" strike="noStrike">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6,036</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6,490</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32559494"/>
                  </a:ext>
                </a:extLst>
              </a:tr>
              <a:tr h="293599">
                <a:tc>
                  <a:txBody>
                    <a:bodyPr/>
                    <a:lstStyle/>
                    <a:p>
                      <a:pPr algn="ctr" fontAlgn="b"/>
                      <a:r>
                        <a:rPr lang="en-US" sz="1800" b="1" u="none" strike="noStrike">
                          <a:solidFill>
                            <a:sysClr val="windowText" lastClr="000000"/>
                          </a:solidFill>
                          <a:effectLst/>
                        </a:rPr>
                        <a:t>1963</a:t>
                      </a:r>
                      <a:endParaRPr lang="en-US" sz="1800" b="1" i="0" u="none" strike="noStrike">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8,802</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7,940</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996448391"/>
                  </a:ext>
                </a:extLst>
              </a:tr>
              <a:tr h="293599">
                <a:tc>
                  <a:txBody>
                    <a:bodyPr/>
                    <a:lstStyle/>
                    <a:p>
                      <a:pPr algn="ctr" fontAlgn="b"/>
                      <a:r>
                        <a:rPr lang="en-US" sz="1800" b="1" u="none" strike="noStrike">
                          <a:solidFill>
                            <a:sysClr val="windowText" lastClr="000000"/>
                          </a:solidFill>
                          <a:effectLst/>
                        </a:rPr>
                        <a:t>1964</a:t>
                      </a:r>
                      <a:endParaRPr lang="en-US" sz="1800" b="1" i="0" u="none" strike="noStrike">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6,638</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8,340</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926709555"/>
                  </a:ext>
                </a:extLst>
              </a:tr>
              <a:tr h="293599">
                <a:tc>
                  <a:txBody>
                    <a:bodyPr/>
                    <a:lstStyle/>
                    <a:p>
                      <a:pPr algn="ctr" fontAlgn="b"/>
                      <a:r>
                        <a:rPr lang="en-US" sz="1800" b="1" u="none" strike="noStrike" dirty="0">
                          <a:solidFill>
                            <a:sysClr val="windowText" lastClr="000000"/>
                          </a:solidFill>
                          <a:effectLst/>
                        </a:rPr>
                        <a:t>1965</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16,517</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18,700</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514209873"/>
                  </a:ext>
                </a:extLst>
              </a:tr>
              <a:tr h="293599">
                <a:tc>
                  <a:txBody>
                    <a:bodyPr/>
                    <a:lstStyle/>
                    <a:p>
                      <a:pPr algn="ctr" fontAlgn="b"/>
                      <a:r>
                        <a:rPr lang="en-US" sz="1800" b="1" u="none" strike="noStrike" dirty="0">
                          <a:solidFill>
                            <a:sysClr val="windowText" lastClr="000000"/>
                          </a:solidFill>
                          <a:effectLst/>
                        </a:rPr>
                        <a:t>1966</a:t>
                      </a:r>
                      <a:endParaRPr lang="en-US" sz="1800" b="1" i="0" u="none" strike="noStrike" dirty="0">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a:solidFill>
                            <a:sysClr val="windowText" lastClr="000000"/>
                          </a:solidFill>
                          <a:effectLst/>
                        </a:rPr>
                        <a:t>9,221</a:t>
                      </a:r>
                      <a:endParaRPr lang="en-US" sz="1800" b="0" i="0" u="none" strike="noStrike">
                        <a:solidFill>
                          <a:sysClr val="windowText" lastClr="000000"/>
                        </a:solidFill>
                        <a:effectLst/>
                        <a:latin typeface="Calibri" panose="020F0502020204030204" pitchFamily="34" charset="0"/>
                      </a:endParaRPr>
                    </a:p>
                  </a:txBody>
                  <a:tcPr marL="7620" marR="7620" marT="7620" marB="0" anchor="b"/>
                </a:tc>
                <a:tc>
                  <a:txBody>
                    <a:bodyPr/>
                    <a:lstStyle/>
                    <a:p>
                      <a:pPr algn="ctr" fontAlgn="b"/>
                      <a:r>
                        <a:rPr lang="en-US" sz="1800" u="none" strike="noStrike" dirty="0">
                          <a:solidFill>
                            <a:sysClr val="windowText" lastClr="000000"/>
                          </a:solidFill>
                          <a:effectLst/>
                        </a:rPr>
                        <a:t>9,890</a:t>
                      </a:r>
                      <a:endParaRPr lang="en-US" sz="1800" b="0" i="0" u="none" strike="noStrike" dirty="0">
                        <a:solidFill>
                          <a:sysClr val="windowText" lastClr="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692128386"/>
                  </a:ext>
                </a:extLst>
              </a:tr>
            </a:tbl>
          </a:graphicData>
        </a:graphic>
      </p:graphicFrame>
      <p:pic>
        <p:nvPicPr>
          <p:cNvPr id="4" name="Picture 3">
            <a:extLst>
              <a:ext uri="{FF2B5EF4-FFF2-40B4-BE49-F238E27FC236}">
                <a16:creationId xmlns:a16="http://schemas.microsoft.com/office/drawing/2014/main" id="{69A37731-50E3-67BB-2223-05F697C817A9}"/>
              </a:ext>
            </a:extLst>
          </p:cNvPr>
          <p:cNvPicPr>
            <a:picLocks noChangeAspect="1"/>
          </p:cNvPicPr>
          <p:nvPr/>
        </p:nvPicPr>
        <p:blipFill>
          <a:blip r:embed="rId2"/>
          <a:stretch>
            <a:fillRect/>
          </a:stretch>
        </p:blipFill>
        <p:spPr>
          <a:xfrm>
            <a:off x="5529380" y="1605805"/>
            <a:ext cx="5904604" cy="4819143"/>
          </a:xfrm>
          <a:prstGeom prst="rect">
            <a:avLst/>
          </a:prstGeom>
        </p:spPr>
      </p:pic>
      <p:pic>
        <p:nvPicPr>
          <p:cNvPr id="1026" name="Picture 2">
            <a:extLst>
              <a:ext uri="{FF2B5EF4-FFF2-40B4-BE49-F238E27FC236}">
                <a16:creationId xmlns:a16="http://schemas.microsoft.com/office/drawing/2014/main" id="{8D3390F0-1198-12BE-336D-E60ED1AFECD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406" t="3190" r="4461" b="2958"/>
          <a:stretch/>
        </p:blipFill>
        <p:spPr bwMode="auto">
          <a:xfrm>
            <a:off x="5529380" y="1561146"/>
            <a:ext cx="5904604" cy="4993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8278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F89F7-0D29-FBD3-25A8-E9D5966AE4CC}"/>
              </a:ext>
            </a:extLst>
          </p:cNvPr>
          <p:cNvSpPr>
            <a:spLocks noGrp="1"/>
          </p:cNvSpPr>
          <p:nvPr>
            <p:ph type="title"/>
          </p:nvPr>
        </p:nvSpPr>
        <p:spPr/>
        <p:txBody>
          <a:bodyPr/>
          <a:lstStyle/>
          <a:p>
            <a:r>
              <a:rPr lang="en-US" dirty="0"/>
              <a:t>Annual Maximum Flows</a:t>
            </a:r>
          </a:p>
        </p:txBody>
      </p:sp>
      <p:grpSp>
        <p:nvGrpSpPr>
          <p:cNvPr id="9" name="Group 8">
            <a:extLst>
              <a:ext uri="{FF2B5EF4-FFF2-40B4-BE49-F238E27FC236}">
                <a16:creationId xmlns:a16="http://schemas.microsoft.com/office/drawing/2014/main" id="{FEAD3040-97F9-6175-E593-531EC98290AF}"/>
              </a:ext>
            </a:extLst>
          </p:cNvPr>
          <p:cNvGrpSpPr/>
          <p:nvPr/>
        </p:nvGrpSpPr>
        <p:grpSpPr>
          <a:xfrm>
            <a:off x="2972987" y="1690688"/>
            <a:ext cx="6246026" cy="5042453"/>
            <a:chOff x="3166212" y="1690688"/>
            <a:chExt cx="6246026" cy="5042453"/>
          </a:xfrm>
        </p:grpSpPr>
        <p:pic>
          <p:nvPicPr>
            <p:cNvPr id="7" name="Picture 6">
              <a:extLst>
                <a:ext uri="{FF2B5EF4-FFF2-40B4-BE49-F238E27FC236}">
                  <a16:creationId xmlns:a16="http://schemas.microsoft.com/office/drawing/2014/main" id="{6873463C-06F1-8196-0D46-14C6C43E275E}"/>
                </a:ext>
              </a:extLst>
            </p:cNvPr>
            <p:cNvPicPr>
              <a:picLocks noChangeAspect="1"/>
            </p:cNvPicPr>
            <p:nvPr/>
          </p:nvPicPr>
          <p:blipFill rotWithShape="1">
            <a:blip r:embed="rId2"/>
            <a:srcRect t="5700"/>
            <a:stretch/>
          </p:blipFill>
          <p:spPr>
            <a:xfrm>
              <a:off x="3166212" y="1690688"/>
              <a:ext cx="6246026" cy="5042453"/>
            </a:xfrm>
            <a:prstGeom prst="rect">
              <a:avLst/>
            </a:prstGeom>
          </p:spPr>
        </p:pic>
        <p:sp>
          <p:nvSpPr>
            <p:cNvPr id="8" name="Oval 7">
              <a:extLst>
                <a:ext uri="{FF2B5EF4-FFF2-40B4-BE49-F238E27FC236}">
                  <a16:creationId xmlns:a16="http://schemas.microsoft.com/office/drawing/2014/main" id="{44A143D8-2C01-7DA8-379B-67120CCF5FA7}"/>
                </a:ext>
              </a:extLst>
            </p:cNvPr>
            <p:cNvSpPr/>
            <p:nvPr/>
          </p:nvSpPr>
          <p:spPr>
            <a:xfrm>
              <a:off x="7991061" y="4419600"/>
              <a:ext cx="569843" cy="56984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D23953D4-97ED-E9E9-6606-55E2AFDF1A35}"/>
              </a:ext>
            </a:extLst>
          </p:cNvPr>
          <p:cNvGrpSpPr/>
          <p:nvPr/>
        </p:nvGrpSpPr>
        <p:grpSpPr>
          <a:xfrm>
            <a:off x="2767585" y="1690687"/>
            <a:ext cx="7051275" cy="5042453"/>
            <a:chOff x="-320833" y="907773"/>
            <a:chExt cx="7051275" cy="5042453"/>
          </a:xfrm>
        </p:grpSpPr>
        <p:pic>
          <p:nvPicPr>
            <p:cNvPr id="11" name="Picture 10">
              <a:extLst>
                <a:ext uri="{FF2B5EF4-FFF2-40B4-BE49-F238E27FC236}">
                  <a16:creationId xmlns:a16="http://schemas.microsoft.com/office/drawing/2014/main" id="{0D00A9F9-A501-FB8D-C27B-E1CCD63B80BC}"/>
                </a:ext>
              </a:extLst>
            </p:cNvPr>
            <p:cNvPicPr>
              <a:picLocks noChangeAspect="1"/>
            </p:cNvPicPr>
            <p:nvPr/>
          </p:nvPicPr>
          <p:blipFill rotWithShape="1">
            <a:blip r:embed="rId3"/>
            <a:srcRect t="2629"/>
            <a:stretch/>
          </p:blipFill>
          <p:spPr>
            <a:xfrm>
              <a:off x="-320833" y="907773"/>
              <a:ext cx="7051275" cy="5042453"/>
            </a:xfrm>
            <a:prstGeom prst="rect">
              <a:avLst/>
            </a:prstGeom>
          </p:spPr>
        </p:pic>
        <p:sp>
          <p:nvSpPr>
            <p:cNvPr id="12" name="Oval 11">
              <a:extLst>
                <a:ext uri="{FF2B5EF4-FFF2-40B4-BE49-F238E27FC236}">
                  <a16:creationId xmlns:a16="http://schemas.microsoft.com/office/drawing/2014/main" id="{C2F74FF0-7F8F-3FBC-AEB0-174D9E230591}"/>
                </a:ext>
              </a:extLst>
            </p:cNvPr>
            <p:cNvSpPr/>
            <p:nvPr/>
          </p:nvSpPr>
          <p:spPr>
            <a:xfrm>
              <a:off x="3364983" y="3926993"/>
              <a:ext cx="569843" cy="56984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60010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6442A-448F-0459-51BE-389AE4094019}"/>
              </a:ext>
            </a:extLst>
          </p:cNvPr>
          <p:cNvSpPr>
            <a:spLocks noGrp="1"/>
          </p:cNvSpPr>
          <p:nvPr>
            <p:ph type="title"/>
          </p:nvPr>
        </p:nvSpPr>
        <p:spPr/>
        <p:txBody>
          <a:bodyPr/>
          <a:lstStyle/>
          <a:p>
            <a:r>
              <a:rPr lang="en-US" dirty="0"/>
              <a:t>Normalizer</a:t>
            </a:r>
          </a:p>
        </p:txBody>
      </p:sp>
      <p:pic>
        <p:nvPicPr>
          <p:cNvPr id="1026" name="Picture 2">
            <a:extLst>
              <a:ext uri="{FF2B5EF4-FFF2-40B4-BE49-F238E27FC236}">
                <a16:creationId xmlns:a16="http://schemas.microsoft.com/office/drawing/2014/main" id="{99231ED6-1A14-FC93-2A72-5F0DCA77D0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945" y="1690688"/>
            <a:ext cx="6343803" cy="44091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53E8329-9BB9-E5C7-A99E-F3FD5525D3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1827" y="2075484"/>
            <a:ext cx="4783463" cy="402431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ADC914B-0151-F5EA-3665-D053AD5EC1DE}"/>
              </a:ext>
            </a:extLst>
          </p:cNvPr>
          <p:cNvSpPr txBox="1"/>
          <p:nvPr/>
        </p:nvSpPr>
        <p:spPr>
          <a:xfrm>
            <a:off x="363945" y="6099797"/>
            <a:ext cx="6096000" cy="646331"/>
          </a:xfrm>
          <a:prstGeom prst="rect">
            <a:avLst/>
          </a:prstGeom>
          <a:noFill/>
        </p:spPr>
        <p:txBody>
          <a:bodyPr wrap="square">
            <a:spAutoFit/>
          </a:bodyPr>
          <a:lstStyle/>
          <a:p>
            <a:r>
              <a:rPr lang="en-US" dirty="0">
                <a:hlinkClick r:id="rId4"/>
              </a:rPr>
              <a:t>Task 3: Normalizing Precipitation Data - HEC-HMS Tutorials and Guides - HEC Confluence</a:t>
            </a:r>
            <a:endParaRPr lang="en-US" dirty="0"/>
          </a:p>
        </p:txBody>
      </p:sp>
    </p:spTree>
    <p:extLst>
      <p:ext uri="{BB962C8B-B14F-4D97-AF65-F5344CB8AC3E}">
        <p14:creationId xmlns:p14="http://schemas.microsoft.com/office/powerpoint/2010/main" val="3631699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27D30-E883-D2AC-BB21-1F2583F869AA}"/>
              </a:ext>
            </a:extLst>
          </p:cNvPr>
          <p:cNvSpPr>
            <a:spLocks noGrp="1"/>
          </p:cNvSpPr>
          <p:nvPr>
            <p:ph type="title"/>
          </p:nvPr>
        </p:nvSpPr>
        <p:spPr/>
        <p:txBody>
          <a:bodyPr/>
          <a:lstStyle/>
          <a:p>
            <a:r>
              <a:rPr lang="en-US" dirty="0"/>
              <a:t>Annual Maximum Flows</a:t>
            </a:r>
          </a:p>
        </p:txBody>
      </p:sp>
      <p:grpSp>
        <p:nvGrpSpPr>
          <p:cNvPr id="15" name="Group 14">
            <a:extLst>
              <a:ext uri="{FF2B5EF4-FFF2-40B4-BE49-F238E27FC236}">
                <a16:creationId xmlns:a16="http://schemas.microsoft.com/office/drawing/2014/main" id="{EEDAD60B-83A3-FD7F-551C-43D097981BC5}"/>
              </a:ext>
            </a:extLst>
          </p:cNvPr>
          <p:cNvGrpSpPr/>
          <p:nvPr/>
        </p:nvGrpSpPr>
        <p:grpSpPr>
          <a:xfrm>
            <a:off x="2566925" y="1463675"/>
            <a:ext cx="6536725" cy="5029200"/>
            <a:chOff x="2953263" y="1417638"/>
            <a:chExt cx="6536725" cy="5029200"/>
          </a:xfrm>
        </p:grpSpPr>
        <p:sp>
          <p:nvSpPr>
            <p:cNvPr id="13" name="Rectangle 12">
              <a:extLst>
                <a:ext uri="{FF2B5EF4-FFF2-40B4-BE49-F238E27FC236}">
                  <a16:creationId xmlns:a16="http://schemas.microsoft.com/office/drawing/2014/main" id="{0A1A6E83-4600-13F7-3CA5-A9AD1D500871}"/>
                </a:ext>
              </a:extLst>
            </p:cNvPr>
            <p:cNvSpPr/>
            <p:nvPr/>
          </p:nvSpPr>
          <p:spPr>
            <a:xfrm>
              <a:off x="2953263" y="1417638"/>
              <a:ext cx="6536725" cy="50292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2981" y="1417638"/>
              <a:ext cx="5386039" cy="4800600"/>
            </a:xfrm>
            <a:prstGeom prst="rect">
              <a:avLst/>
            </a:prstGeom>
          </p:spPr>
        </p:pic>
      </p:grpSp>
      <p:sp>
        <p:nvSpPr>
          <p:cNvPr id="5" name="Oval 4"/>
          <p:cNvSpPr/>
          <p:nvPr/>
        </p:nvSpPr>
        <p:spPr>
          <a:xfrm rot="21032183">
            <a:off x="6639365" y="2994913"/>
            <a:ext cx="1295400" cy="342900"/>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20240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a:xfrm>
            <a:off x="7924800" y="4371666"/>
            <a:ext cx="2286000" cy="184657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288345"/>
            <a:ext cx="10515600" cy="1325563"/>
          </a:xfrm>
        </p:spPr>
        <p:txBody>
          <a:bodyPr/>
          <a:lstStyle/>
          <a:p>
            <a:r>
              <a:rPr lang="en-US" dirty="0"/>
              <a:t>Calibration Sequence</a:t>
            </a:r>
          </a:p>
        </p:txBody>
      </p:sp>
      <p:pic>
        <p:nvPicPr>
          <p:cNvPr id="4" name="Picture 3"/>
          <p:cNvPicPr>
            <a:picLocks/>
          </p:cNvPicPr>
          <p:nvPr/>
        </p:nvPicPr>
        <p:blipFill>
          <a:blip r:embed="rId3"/>
          <a:stretch>
            <a:fillRect/>
          </a:stretch>
        </p:blipFill>
        <p:spPr>
          <a:xfrm>
            <a:off x="1981200" y="2011702"/>
            <a:ext cx="2286000" cy="1828800"/>
          </a:xfrm>
          <a:prstGeom prst="rect">
            <a:avLst/>
          </a:prstGeom>
        </p:spPr>
      </p:pic>
      <p:pic>
        <p:nvPicPr>
          <p:cNvPr id="5" name="Picture 4"/>
          <p:cNvPicPr>
            <a:picLocks/>
          </p:cNvPicPr>
          <p:nvPr/>
        </p:nvPicPr>
        <p:blipFill>
          <a:blip r:embed="rId4"/>
          <a:stretch>
            <a:fillRect/>
          </a:stretch>
        </p:blipFill>
        <p:spPr>
          <a:xfrm>
            <a:off x="4953000" y="2011702"/>
            <a:ext cx="2286000" cy="1828800"/>
          </a:xfrm>
          <a:prstGeom prst="rect">
            <a:avLst/>
          </a:prstGeom>
          <a:solidFill>
            <a:schemeClr val="tx1"/>
          </a:solidFill>
        </p:spPr>
      </p:pic>
      <p:pic>
        <p:nvPicPr>
          <p:cNvPr id="6" name="Picture 5"/>
          <p:cNvPicPr>
            <a:picLocks/>
          </p:cNvPicPr>
          <p:nvPr/>
        </p:nvPicPr>
        <p:blipFill>
          <a:blip r:embed="rId5"/>
          <a:stretch>
            <a:fillRect/>
          </a:stretch>
        </p:blipFill>
        <p:spPr>
          <a:xfrm>
            <a:off x="7924800" y="2011702"/>
            <a:ext cx="2286000" cy="1828800"/>
          </a:xfrm>
          <a:prstGeom prst="rect">
            <a:avLst/>
          </a:prstGeom>
        </p:spPr>
      </p:pic>
      <p:pic>
        <p:nvPicPr>
          <p:cNvPr id="7" name="Picture 6"/>
          <p:cNvPicPr>
            <a:picLocks/>
          </p:cNvPicPr>
          <p:nvPr/>
        </p:nvPicPr>
        <p:blipFill>
          <a:blip r:embed="rId6"/>
          <a:stretch>
            <a:fillRect/>
          </a:stretch>
        </p:blipFill>
        <p:spPr>
          <a:xfrm>
            <a:off x="1981200" y="4371666"/>
            <a:ext cx="2286000" cy="1828800"/>
          </a:xfrm>
          <a:prstGeom prst="rect">
            <a:avLst/>
          </a:prstGeom>
        </p:spPr>
      </p:pic>
      <p:pic>
        <p:nvPicPr>
          <p:cNvPr id="8" name="Picture 7"/>
          <p:cNvPicPr>
            <a:picLocks/>
          </p:cNvPicPr>
          <p:nvPr/>
        </p:nvPicPr>
        <p:blipFill>
          <a:blip r:embed="rId7"/>
          <a:stretch>
            <a:fillRect/>
          </a:stretch>
        </p:blipFill>
        <p:spPr>
          <a:xfrm>
            <a:off x="4953000" y="4371665"/>
            <a:ext cx="2286000" cy="1828800"/>
          </a:xfrm>
          <a:prstGeom prst="rect">
            <a:avLst/>
          </a:prstGeom>
        </p:spPr>
      </p:pic>
      <p:pic>
        <p:nvPicPr>
          <p:cNvPr id="9" name="Picture 8"/>
          <p:cNvPicPr>
            <a:picLocks/>
          </p:cNvPicPr>
          <p:nvPr/>
        </p:nvPicPr>
        <p:blipFill>
          <a:blip r:embed="rId8"/>
          <a:stretch>
            <a:fillRect/>
          </a:stretch>
        </p:blipFill>
        <p:spPr>
          <a:xfrm>
            <a:off x="7924800" y="4371665"/>
            <a:ext cx="2286000" cy="1828800"/>
          </a:xfrm>
          <a:prstGeom prst="rect">
            <a:avLst/>
          </a:prstGeom>
        </p:spPr>
      </p:pic>
      <p:cxnSp>
        <p:nvCxnSpPr>
          <p:cNvPr id="11" name="Straight Arrow Connector 10"/>
          <p:cNvCxnSpPr>
            <a:stCxn id="4" idx="3"/>
            <a:endCxn id="5" idx="1"/>
          </p:cNvCxnSpPr>
          <p:nvPr/>
        </p:nvCxnSpPr>
        <p:spPr>
          <a:xfrm>
            <a:off x="4267200" y="2926102"/>
            <a:ext cx="685800"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a:stCxn id="5" idx="3"/>
            <a:endCxn id="6" idx="1"/>
          </p:cNvCxnSpPr>
          <p:nvPr/>
        </p:nvCxnSpPr>
        <p:spPr>
          <a:xfrm>
            <a:off x="7239000" y="2926102"/>
            <a:ext cx="685800"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7" name="Elbow Connector 16"/>
          <p:cNvCxnSpPr>
            <a:stCxn id="6" idx="2"/>
            <a:endCxn id="7" idx="0"/>
          </p:cNvCxnSpPr>
          <p:nvPr/>
        </p:nvCxnSpPr>
        <p:spPr>
          <a:xfrm rot="5400000">
            <a:off x="5830418" y="1134284"/>
            <a:ext cx="531164" cy="5943600"/>
          </a:xfrm>
          <a:prstGeom prst="bentConnector3">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a:stCxn id="7" idx="3"/>
            <a:endCxn id="8" idx="1"/>
          </p:cNvCxnSpPr>
          <p:nvPr/>
        </p:nvCxnSpPr>
        <p:spPr>
          <a:xfrm flipV="1">
            <a:off x="4267200" y="5286066"/>
            <a:ext cx="685800" cy="1"/>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p:cNvCxnSpPr>
            <a:stCxn id="8" idx="3"/>
            <a:endCxn id="9" idx="1"/>
          </p:cNvCxnSpPr>
          <p:nvPr/>
        </p:nvCxnSpPr>
        <p:spPr>
          <a:xfrm>
            <a:off x="7239000" y="5286065"/>
            <a:ext cx="6858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74631" y="2743307"/>
            <a:ext cx="457200" cy="365591"/>
          </a:xfrm>
          <a:prstGeom prst="rect">
            <a:avLst/>
          </a:prstGeom>
          <a:solidFill>
            <a:schemeClr val="tx1"/>
          </a:solidFill>
          <a:ln w="3175">
            <a:solidFill>
              <a:srgbClr val="FF0000"/>
            </a:solidFill>
          </a:ln>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91492" y="2510258"/>
            <a:ext cx="457200" cy="407504"/>
          </a:xfrm>
          <a:prstGeom prst="rect">
            <a:avLst/>
          </a:prstGeom>
          <a:solidFill>
            <a:schemeClr val="tx1"/>
          </a:solidFill>
          <a:ln w="3175">
            <a:solidFill>
              <a:srgbClr val="FF0000"/>
            </a:solidFill>
          </a:ln>
        </p:spPr>
      </p:pic>
      <p:pic>
        <p:nvPicPr>
          <p:cNvPr id="12" name="Picture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08353" y="2745003"/>
            <a:ext cx="457200" cy="363894"/>
          </a:xfrm>
          <a:prstGeom prst="rect">
            <a:avLst/>
          </a:prstGeom>
          <a:solidFill>
            <a:schemeClr val="tx1"/>
          </a:solidFill>
          <a:ln w="3175">
            <a:solidFill>
              <a:srgbClr val="FF0000"/>
            </a:solidFill>
          </a:ln>
        </p:spPr>
      </p:pic>
      <p:sp>
        <p:nvSpPr>
          <p:cNvPr id="14" name="Oval 13"/>
          <p:cNvSpPr/>
          <p:nvPr/>
        </p:nvSpPr>
        <p:spPr>
          <a:xfrm>
            <a:off x="2767692" y="3296526"/>
            <a:ext cx="304800" cy="3048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3" idx="2"/>
            <a:endCxn id="14" idx="1"/>
          </p:cNvCxnSpPr>
          <p:nvPr/>
        </p:nvCxnSpPr>
        <p:spPr>
          <a:xfrm>
            <a:off x="2403231" y="3108897"/>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0" idx="2"/>
            <a:endCxn id="14" idx="0"/>
          </p:cNvCxnSpPr>
          <p:nvPr/>
        </p:nvCxnSpPr>
        <p:spPr>
          <a:xfrm>
            <a:off x="2920092" y="2917762"/>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2" idx="2"/>
            <a:endCxn id="14" idx="7"/>
          </p:cNvCxnSpPr>
          <p:nvPr/>
        </p:nvCxnSpPr>
        <p:spPr>
          <a:xfrm flipH="1">
            <a:off x="3027855" y="3108897"/>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274339" y="2880367"/>
            <a:ext cx="457200" cy="346545"/>
          </a:xfrm>
          <a:prstGeom prst="rect">
            <a:avLst/>
          </a:prstGeom>
          <a:solidFill>
            <a:schemeClr val="tx1"/>
          </a:solidFill>
          <a:ln w="3175">
            <a:solidFill>
              <a:srgbClr val="FF0000"/>
            </a:solidFill>
          </a:ln>
        </p:spPr>
      </p:pic>
      <p:pic>
        <p:nvPicPr>
          <p:cNvPr id="41" name="Picture 4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791201" y="2637795"/>
            <a:ext cx="457199" cy="407504"/>
          </a:xfrm>
          <a:prstGeom prst="rect">
            <a:avLst/>
          </a:prstGeom>
          <a:solidFill>
            <a:schemeClr val="tx1"/>
          </a:solidFill>
          <a:ln w="3175">
            <a:solidFill>
              <a:srgbClr val="FF0000"/>
            </a:solidFill>
          </a:ln>
        </p:spPr>
      </p:pic>
      <p:pic>
        <p:nvPicPr>
          <p:cNvPr id="42" name="Picture 4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308061" y="2872541"/>
            <a:ext cx="457200" cy="363893"/>
          </a:xfrm>
          <a:prstGeom prst="rect">
            <a:avLst/>
          </a:prstGeom>
          <a:solidFill>
            <a:schemeClr val="tx1"/>
          </a:solidFill>
          <a:ln w="3175">
            <a:solidFill>
              <a:srgbClr val="FF0000"/>
            </a:solidFill>
          </a:ln>
        </p:spPr>
      </p:pic>
      <p:sp>
        <p:nvSpPr>
          <p:cNvPr id="43" name="Oval 42"/>
          <p:cNvSpPr/>
          <p:nvPr/>
        </p:nvSpPr>
        <p:spPr>
          <a:xfrm>
            <a:off x="5867400" y="3424063"/>
            <a:ext cx="304800" cy="3048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p:cNvCxnSpPr>
            <a:stCxn id="40" idx="2"/>
            <a:endCxn id="43" idx="1"/>
          </p:cNvCxnSpPr>
          <p:nvPr/>
        </p:nvCxnSpPr>
        <p:spPr>
          <a:xfrm>
            <a:off x="5502939" y="3236434"/>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41" idx="2"/>
            <a:endCxn id="43" idx="0"/>
          </p:cNvCxnSpPr>
          <p:nvPr/>
        </p:nvCxnSpPr>
        <p:spPr>
          <a:xfrm>
            <a:off x="6019800" y="3045299"/>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42" idx="2"/>
            <a:endCxn id="43" idx="7"/>
          </p:cNvCxnSpPr>
          <p:nvPr/>
        </p:nvCxnSpPr>
        <p:spPr>
          <a:xfrm flipH="1">
            <a:off x="6127563" y="3236434"/>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47" name="Picture 4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325054" y="2909663"/>
            <a:ext cx="457200" cy="346545"/>
          </a:xfrm>
          <a:prstGeom prst="rect">
            <a:avLst/>
          </a:prstGeom>
          <a:solidFill>
            <a:schemeClr val="tx1"/>
          </a:solidFill>
          <a:ln w="3175">
            <a:solidFill>
              <a:srgbClr val="FF0000"/>
            </a:solidFill>
          </a:ln>
        </p:spPr>
      </p:pic>
      <p:pic>
        <p:nvPicPr>
          <p:cNvPr id="48" name="Picture 4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841916" y="2667091"/>
            <a:ext cx="457199" cy="407504"/>
          </a:xfrm>
          <a:prstGeom prst="rect">
            <a:avLst/>
          </a:prstGeom>
          <a:solidFill>
            <a:schemeClr val="tx1"/>
          </a:solidFill>
          <a:ln w="3175">
            <a:solidFill>
              <a:srgbClr val="FF0000"/>
            </a:solidFill>
          </a:ln>
        </p:spPr>
      </p:pic>
      <p:pic>
        <p:nvPicPr>
          <p:cNvPr id="49" name="Picture 4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358776" y="2901837"/>
            <a:ext cx="457200" cy="363893"/>
          </a:xfrm>
          <a:prstGeom prst="rect">
            <a:avLst/>
          </a:prstGeom>
          <a:solidFill>
            <a:schemeClr val="tx1"/>
          </a:solidFill>
          <a:ln w="3175">
            <a:solidFill>
              <a:srgbClr val="FF0000"/>
            </a:solidFill>
          </a:ln>
        </p:spPr>
      </p:pic>
      <p:sp>
        <p:nvSpPr>
          <p:cNvPr id="50" name="Oval 49"/>
          <p:cNvSpPr/>
          <p:nvPr/>
        </p:nvSpPr>
        <p:spPr>
          <a:xfrm>
            <a:off x="8918115" y="3453359"/>
            <a:ext cx="304800" cy="3048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50"/>
          <p:cNvCxnSpPr>
            <a:stCxn id="47" idx="2"/>
            <a:endCxn id="50" idx="1"/>
          </p:cNvCxnSpPr>
          <p:nvPr/>
        </p:nvCxnSpPr>
        <p:spPr>
          <a:xfrm>
            <a:off x="8553654" y="3265730"/>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48" idx="2"/>
            <a:endCxn id="50" idx="0"/>
          </p:cNvCxnSpPr>
          <p:nvPr/>
        </p:nvCxnSpPr>
        <p:spPr>
          <a:xfrm>
            <a:off x="9070515" y="3074595"/>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49" idx="2"/>
            <a:endCxn id="50" idx="7"/>
          </p:cNvCxnSpPr>
          <p:nvPr/>
        </p:nvCxnSpPr>
        <p:spPr>
          <a:xfrm flipH="1">
            <a:off x="9178278" y="3265730"/>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510994" y="5218306"/>
            <a:ext cx="457200" cy="346545"/>
          </a:xfrm>
          <a:prstGeom prst="rect">
            <a:avLst/>
          </a:prstGeom>
          <a:solidFill>
            <a:schemeClr val="tx1"/>
          </a:solidFill>
          <a:ln w="3175">
            <a:solidFill>
              <a:srgbClr val="FF0000"/>
            </a:solidFill>
          </a:ln>
        </p:spPr>
      </p:pic>
      <p:pic>
        <p:nvPicPr>
          <p:cNvPr id="55" name="Picture 54"/>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027856" y="4975734"/>
            <a:ext cx="457199" cy="407504"/>
          </a:xfrm>
          <a:prstGeom prst="rect">
            <a:avLst/>
          </a:prstGeom>
          <a:solidFill>
            <a:schemeClr val="tx1"/>
          </a:solidFill>
          <a:ln w="3175">
            <a:solidFill>
              <a:srgbClr val="FF0000"/>
            </a:solidFill>
          </a:ln>
        </p:spPr>
      </p:pic>
      <p:pic>
        <p:nvPicPr>
          <p:cNvPr id="56" name="Picture 55"/>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544716" y="5210480"/>
            <a:ext cx="457200" cy="363893"/>
          </a:xfrm>
          <a:prstGeom prst="rect">
            <a:avLst/>
          </a:prstGeom>
          <a:solidFill>
            <a:schemeClr val="tx1"/>
          </a:solidFill>
          <a:ln w="3175">
            <a:solidFill>
              <a:srgbClr val="FF0000"/>
            </a:solidFill>
          </a:ln>
        </p:spPr>
      </p:pic>
      <p:sp>
        <p:nvSpPr>
          <p:cNvPr id="57" name="Oval 56"/>
          <p:cNvSpPr/>
          <p:nvPr/>
        </p:nvSpPr>
        <p:spPr>
          <a:xfrm>
            <a:off x="3104055" y="5762002"/>
            <a:ext cx="304800" cy="3048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p:cNvCxnSpPr>
            <a:stCxn id="54" idx="2"/>
            <a:endCxn id="57" idx="1"/>
          </p:cNvCxnSpPr>
          <p:nvPr/>
        </p:nvCxnSpPr>
        <p:spPr>
          <a:xfrm>
            <a:off x="2739594" y="5574373"/>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5" idx="2"/>
            <a:endCxn id="57" idx="0"/>
          </p:cNvCxnSpPr>
          <p:nvPr/>
        </p:nvCxnSpPr>
        <p:spPr>
          <a:xfrm>
            <a:off x="3256455" y="5383238"/>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6" idx="2"/>
            <a:endCxn id="57" idx="7"/>
          </p:cNvCxnSpPr>
          <p:nvPr/>
        </p:nvCxnSpPr>
        <p:spPr>
          <a:xfrm flipH="1">
            <a:off x="3364218" y="5574373"/>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61" name="Picture 60"/>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986078" y="4847755"/>
            <a:ext cx="457200" cy="346545"/>
          </a:xfrm>
          <a:prstGeom prst="rect">
            <a:avLst/>
          </a:prstGeom>
          <a:solidFill>
            <a:schemeClr val="tx1"/>
          </a:solidFill>
          <a:ln w="3175">
            <a:solidFill>
              <a:srgbClr val="FF0000"/>
            </a:solidFill>
          </a:ln>
        </p:spPr>
      </p:pic>
      <p:pic>
        <p:nvPicPr>
          <p:cNvPr id="62" name="Picture 61"/>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5502940" y="4605183"/>
            <a:ext cx="457199" cy="407504"/>
          </a:xfrm>
          <a:prstGeom prst="rect">
            <a:avLst/>
          </a:prstGeom>
          <a:solidFill>
            <a:schemeClr val="tx1"/>
          </a:solidFill>
          <a:ln w="3175">
            <a:solidFill>
              <a:srgbClr val="FF0000"/>
            </a:solidFill>
          </a:ln>
        </p:spPr>
      </p:pic>
      <p:pic>
        <p:nvPicPr>
          <p:cNvPr id="63" name="Picture 62"/>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6031991" y="4839928"/>
            <a:ext cx="432818" cy="363894"/>
          </a:xfrm>
          <a:prstGeom prst="rect">
            <a:avLst/>
          </a:prstGeom>
          <a:solidFill>
            <a:schemeClr val="tx1"/>
          </a:solidFill>
          <a:ln w="3175">
            <a:solidFill>
              <a:srgbClr val="FF0000"/>
            </a:solidFill>
          </a:ln>
        </p:spPr>
      </p:pic>
      <p:sp>
        <p:nvSpPr>
          <p:cNvPr id="64" name="Oval 63"/>
          <p:cNvSpPr/>
          <p:nvPr/>
        </p:nvSpPr>
        <p:spPr>
          <a:xfrm>
            <a:off x="5579139" y="5391451"/>
            <a:ext cx="304800" cy="3048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p:cNvCxnSpPr>
            <a:stCxn id="61" idx="2"/>
            <a:endCxn id="64" idx="1"/>
          </p:cNvCxnSpPr>
          <p:nvPr/>
        </p:nvCxnSpPr>
        <p:spPr>
          <a:xfrm>
            <a:off x="5214678" y="5203822"/>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62" idx="2"/>
            <a:endCxn id="64" idx="0"/>
          </p:cNvCxnSpPr>
          <p:nvPr/>
        </p:nvCxnSpPr>
        <p:spPr>
          <a:xfrm>
            <a:off x="5731539" y="5012687"/>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3" idx="2"/>
            <a:endCxn id="64" idx="7"/>
          </p:cNvCxnSpPr>
          <p:nvPr/>
        </p:nvCxnSpPr>
        <p:spPr>
          <a:xfrm flipH="1">
            <a:off x="5839302" y="5203822"/>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2CA4895C-7671-FFBC-0BC6-D18CA915D02F}"/>
              </a:ext>
            </a:extLst>
          </p:cNvPr>
          <p:cNvGrpSpPr/>
          <p:nvPr/>
        </p:nvGrpSpPr>
        <p:grpSpPr>
          <a:xfrm>
            <a:off x="2344267" y="1475983"/>
            <a:ext cx="6487535" cy="4912678"/>
            <a:chOff x="2711703" y="1453859"/>
            <a:chExt cx="6400667" cy="4846897"/>
          </a:xfrm>
          <a:solidFill>
            <a:schemeClr val="tx1"/>
          </a:solidFill>
        </p:grpSpPr>
        <p:sp>
          <p:nvSpPr>
            <p:cNvPr id="23" name="Rectangle 22">
              <a:extLst>
                <a:ext uri="{FF2B5EF4-FFF2-40B4-BE49-F238E27FC236}">
                  <a16:creationId xmlns:a16="http://schemas.microsoft.com/office/drawing/2014/main" id="{AC247F72-EFCE-59CD-C54C-A0A75E26D431}"/>
                </a:ext>
              </a:extLst>
            </p:cNvPr>
            <p:cNvSpPr/>
            <p:nvPr/>
          </p:nvSpPr>
          <p:spPr>
            <a:xfrm>
              <a:off x="2711703" y="1453859"/>
              <a:ext cx="6400667" cy="484419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67"/>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750903" y="1500156"/>
              <a:ext cx="6333465" cy="4800600"/>
            </a:xfrm>
            <a:prstGeom prst="rect">
              <a:avLst/>
            </a:prstGeom>
            <a:grpFill/>
            <a:ln>
              <a:solidFill>
                <a:schemeClr val="tx1"/>
              </a:solidFill>
            </a:ln>
          </p:spPr>
        </p:pic>
      </p:grpSp>
      <p:grpSp>
        <p:nvGrpSpPr>
          <p:cNvPr id="27" name="Group 26">
            <a:extLst>
              <a:ext uri="{FF2B5EF4-FFF2-40B4-BE49-F238E27FC236}">
                <a16:creationId xmlns:a16="http://schemas.microsoft.com/office/drawing/2014/main" id="{2C3DE6E1-BF88-A871-6B43-7E9BF5234106}"/>
              </a:ext>
            </a:extLst>
          </p:cNvPr>
          <p:cNvGrpSpPr/>
          <p:nvPr/>
        </p:nvGrpSpPr>
        <p:grpSpPr>
          <a:xfrm>
            <a:off x="2651063" y="1429522"/>
            <a:ext cx="5770479" cy="4844191"/>
            <a:chOff x="2805024" y="1628127"/>
            <a:chExt cx="5770479" cy="4844191"/>
          </a:xfrm>
          <a:solidFill>
            <a:schemeClr val="tx1"/>
          </a:solidFill>
        </p:grpSpPr>
        <p:sp>
          <p:nvSpPr>
            <p:cNvPr id="24" name="Rectangle 23">
              <a:extLst>
                <a:ext uri="{FF2B5EF4-FFF2-40B4-BE49-F238E27FC236}">
                  <a16:creationId xmlns:a16="http://schemas.microsoft.com/office/drawing/2014/main" id="{31AAA6FC-197A-DC5C-5715-BF46EB657434}"/>
                </a:ext>
              </a:extLst>
            </p:cNvPr>
            <p:cNvSpPr/>
            <p:nvPr/>
          </p:nvSpPr>
          <p:spPr>
            <a:xfrm>
              <a:off x="2805024" y="1628127"/>
              <a:ext cx="5770479" cy="484419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9" name="Picture 68"/>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923948" y="1677129"/>
              <a:ext cx="5377147" cy="4792675"/>
            </a:xfrm>
            <a:prstGeom prst="rect">
              <a:avLst/>
            </a:prstGeom>
            <a:grpFill/>
            <a:ln>
              <a:noFill/>
            </a:ln>
          </p:spPr>
        </p:pic>
      </p:grpSp>
      <p:grpSp>
        <p:nvGrpSpPr>
          <p:cNvPr id="26" name="Group 25">
            <a:extLst>
              <a:ext uri="{FF2B5EF4-FFF2-40B4-BE49-F238E27FC236}">
                <a16:creationId xmlns:a16="http://schemas.microsoft.com/office/drawing/2014/main" id="{723F84A9-47F8-5C00-2DF9-99313086B33B}"/>
              </a:ext>
            </a:extLst>
          </p:cNvPr>
          <p:cNvGrpSpPr/>
          <p:nvPr/>
        </p:nvGrpSpPr>
        <p:grpSpPr>
          <a:xfrm>
            <a:off x="2945370" y="1432692"/>
            <a:ext cx="5770479" cy="4855663"/>
            <a:chOff x="2957424" y="1769055"/>
            <a:chExt cx="5770479" cy="4855663"/>
          </a:xfrm>
          <a:solidFill>
            <a:schemeClr val="tx1"/>
          </a:solidFill>
        </p:grpSpPr>
        <p:sp>
          <p:nvSpPr>
            <p:cNvPr id="25" name="Rectangle 24">
              <a:extLst>
                <a:ext uri="{FF2B5EF4-FFF2-40B4-BE49-F238E27FC236}">
                  <a16:creationId xmlns:a16="http://schemas.microsoft.com/office/drawing/2014/main" id="{EA6D2689-CBCA-FCB8-3B19-715EB0CA062E}"/>
                </a:ext>
              </a:extLst>
            </p:cNvPr>
            <p:cNvSpPr/>
            <p:nvPr/>
          </p:nvSpPr>
          <p:spPr>
            <a:xfrm>
              <a:off x="2957424" y="1780527"/>
              <a:ext cx="5770479" cy="484419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0" name="Picture 69"/>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2977652" y="1769055"/>
              <a:ext cx="5709879" cy="4800600"/>
            </a:xfrm>
            <a:prstGeom prst="rect">
              <a:avLst/>
            </a:prstGeom>
            <a:grpFill/>
            <a:ln>
              <a:solidFill>
                <a:schemeClr val="tx1"/>
              </a:solidFill>
            </a:ln>
          </p:spPr>
        </p:pic>
      </p:grpSp>
    </p:spTree>
    <p:extLst>
      <p:ext uri="{BB962C8B-B14F-4D97-AF65-F5344CB8AC3E}">
        <p14:creationId xmlns:p14="http://schemas.microsoft.com/office/powerpoint/2010/main" val="172744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64"/>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61"/>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65"/>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62"/>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66"/>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63"/>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6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22"/>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71"/>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28"/>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xit" presetSubtype="0" fill="hold" nodeType="clickEffect">
                                  <p:stCondLst>
                                    <p:cond delay="0"/>
                                  </p:stCondLst>
                                  <p:childTnLst>
                                    <p:set>
                                      <p:cBhvr>
                                        <p:cTn id="104" dur="1" fill="hold">
                                          <p:stCondLst>
                                            <p:cond delay="0"/>
                                          </p:stCondLst>
                                        </p:cTn>
                                        <p:tgtEl>
                                          <p:spTgt spid="28"/>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27"/>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nodeType="clickEffect">
                                  <p:stCondLst>
                                    <p:cond delay="0"/>
                                  </p:stCondLst>
                                  <p:childTnLst>
                                    <p:set>
                                      <p:cBhvr>
                                        <p:cTn id="112" dur="1" fill="hold">
                                          <p:stCondLst>
                                            <p:cond delay="0"/>
                                          </p:stCondLst>
                                        </p:cTn>
                                        <p:tgtEl>
                                          <p:spTgt spid="27"/>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nodeType="clickEffect">
                                  <p:stCondLst>
                                    <p:cond delay="0"/>
                                  </p:stCondLst>
                                  <p:childTnLst>
                                    <p:set>
                                      <p:cBhvr>
                                        <p:cTn id="116" dur="1" fill="hold">
                                          <p:stCondLst>
                                            <p:cond delay="0"/>
                                          </p:stCondLst>
                                        </p:cTn>
                                        <p:tgtEl>
                                          <p:spTgt spid="26"/>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1" presetClass="exit" presetSubtype="0" fill="hold" nodeType="clickEffect">
                                  <p:stCondLst>
                                    <p:cond delay="0"/>
                                  </p:stCondLst>
                                  <p:childTnLst>
                                    <p:set>
                                      <p:cBhvr>
                                        <p:cTn id="120" dur="1" fill="hold">
                                          <p:stCondLst>
                                            <p:cond delay="0"/>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14" grpId="0" animBg="1"/>
      <p:bldP spid="43" grpId="0" animBg="1"/>
      <p:bldP spid="50" grpId="0" animBg="1"/>
      <p:bldP spid="57" grpId="0" animBg="1"/>
      <p:bldP spid="6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46C21-DE79-D20C-E489-52F826E64850}"/>
              </a:ext>
            </a:extLst>
          </p:cNvPr>
          <p:cNvSpPr>
            <a:spLocks noGrp="1"/>
          </p:cNvSpPr>
          <p:nvPr>
            <p:ph type="title"/>
          </p:nvPr>
        </p:nvSpPr>
        <p:spPr/>
        <p:txBody>
          <a:bodyPr/>
          <a:lstStyle/>
          <a:p>
            <a:r>
              <a:rPr lang="en-US" dirty="0"/>
              <a:t>Model Performance</a:t>
            </a:r>
          </a:p>
        </p:txBody>
      </p:sp>
      <p:graphicFrame>
        <p:nvGraphicFramePr>
          <p:cNvPr id="7" name="Table 6">
            <a:extLst>
              <a:ext uri="{FF2B5EF4-FFF2-40B4-BE49-F238E27FC236}">
                <a16:creationId xmlns:a16="http://schemas.microsoft.com/office/drawing/2014/main" id="{F10AC316-228B-0181-6B30-8ED9A9728EB2}"/>
              </a:ext>
            </a:extLst>
          </p:cNvPr>
          <p:cNvGraphicFramePr>
            <a:graphicFrameLocks noGrp="1"/>
          </p:cNvGraphicFramePr>
          <p:nvPr>
            <p:extLst>
              <p:ext uri="{D42A27DB-BD31-4B8C-83A1-F6EECF244321}">
                <p14:modId xmlns:p14="http://schemas.microsoft.com/office/powerpoint/2010/main" val="1829950259"/>
              </p:ext>
            </p:extLst>
          </p:nvPr>
        </p:nvGraphicFramePr>
        <p:xfrm>
          <a:off x="2698749" y="3833191"/>
          <a:ext cx="6794500" cy="2305050"/>
        </p:xfrm>
        <a:graphic>
          <a:graphicData uri="http://schemas.openxmlformats.org/drawingml/2006/table">
            <a:tbl>
              <a:tblPr/>
              <a:tblGrid>
                <a:gridCol w="1358900">
                  <a:extLst>
                    <a:ext uri="{9D8B030D-6E8A-4147-A177-3AD203B41FA5}">
                      <a16:colId xmlns:a16="http://schemas.microsoft.com/office/drawing/2014/main" val="20000"/>
                    </a:ext>
                  </a:extLst>
                </a:gridCol>
                <a:gridCol w="1358900">
                  <a:extLst>
                    <a:ext uri="{9D8B030D-6E8A-4147-A177-3AD203B41FA5}">
                      <a16:colId xmlns:a16="http://schemas.microsoft.com/office/drawing/2014/main" val="20001"/>
                    </a:ext>
                  </a:extLst>
                </a:gridCol>
                <a:gridCol w="1358900">
                  <a:extLst>
                    <a:ext uri="{9D8B030D-6E8A-4147-A177-3AD203B41FA5}">
                      <a16:colId xmlns:a16="http://schemas.microsoft.com/office/drawing/2014/main" val="20002"/>
                    </a:ext>
                  </a:extLst>
                </a:gridCol>
                <a:gridCol w="1358900">
                  <a:extLst>
                    <a:ext uri="{9D8B030D-6E8A-4147-A177-3AD203B41FA5}">
                      <a16:colId xmlns:a16="http://schemas.microsoft.com/office/drawing/2014/main" val="20003"/>
                    </a:ext>
                  </a:extLst>
                </a:gridCol>
                <a:gridCol w="1358900">
                  <a:extLst>
                    <a:ext uri="{9D8B030D-6E8A-4147-A177-3AD203B41FA5}">
                      <a16:colId xmlns:a16="http://schemas.microsoft.com/office/drawing/2014/main" val="20004"/>
                    </a:ext>
                  </a:extLst>
                </a:gridCol>
              </a:tblGrid>
              <a:tr h="393700">
                <a:tc>
                  <a:txBody>
                    <a:bodyPr/>
                    <a:lstStyle/>
                    <a:p>
                      <a:pPr algn="l" fontAlgn="ctr"/>
                      <a:r>
                        <a:rPr lang="en-US" sz="1800" b="1" i="0" u="none" strike="noStrike" dirty="0">
                          <a:solidFill>
                            <a:schemeClr val="tx1"/>
                          </a:solidFill>
                          <a:effectLst/>
                          <a:latin typeface="Arial" panose="020B0604020202020204" pitchFamily="34" charset="0"/>
                        </a:rPr>
                        <a:t>Location</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1" i="0" u="none" strike="noStrike" dirty="0">
                          <a:solidFill>
                            <a:schemeClr val="tx1"/>
                          </a:solidFill>
                          <a:effectLst/>
                          <a:latin typeface="Arial" panose="020B0604020202020204" pitchFamily="34" charset="0"/>
                        </a:rPr>
                        <a:t>NSE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1" i="0" u="none" strike="noStrike" dirty="0">
                          <a:solidFill>
                            <a:schemeClr val="tx1"/>
                          </a:solidFill>
                          <a:effectLst/>
                          <a:latin typeface="Arial" panose="020B0604020202020204" pitchFamily="34" charset="0"/>
                        </a:rPr>
                        <a:t>RSR</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1" i="0" u="none" strike="noStrike" dirty="0">
                          <a:solidFill>
                            <a:schemeClr val="tx1"/>
                          </a:solidFill>
                          <a:effectLst/>
                          <a:latin typeface="Arial" panose="020B0604020202020204" pitchFamily="34" charset="0"/>
                        </a:rPr>
                        <a:t>R</a:t>
                      </a:r>
                      <a:r>
                        <a:rPr lang="en-US" sz="1800" b="1" i="0" u="none" strike="noStrike" baseline="30000" dirty="0">
                          <a:solidFill>
                            <a:schemeClr val="tx1"/>
                          </a:solidFill>
                          <a:effectLst/>
                          <a:latin typeface="Arial" panose="020B0604020202020204" pitchFamily="34" charset="0"/>
                        </a:rPr>
                        <a:t>2</a:t>
                      </a:r>
                      <a:endParaRPr lang="en-US" sz="1800" b="1" i="0" u="none" strike="noStrike" dirty="0">
                        <a:solidFill>
                          <a:schemeClr val="tx1"/>
                        </a:solidFill>
                        <a:effectLst/>
                        <a:latin typeface="Arial" panose="020B060402020202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1" i="0" u="none" strike="noStrike" dirty="0">
                          <a:solidFill>
                            <a:schemeClr val="tx1"/>
                          </a:solidFill>
                          <a:effectLst/>
                          <a:latin typeface="Arial" panose="020B0604020202020204" pitchFamily="34" charset="0"/>
                        </a:rPr>
                        <a:t>PBIAS</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17500">
                <a:tc>
                  <a:txBody>
                    <a:bodyPr/>
                    <a:lstStyle/>
                    <a:p>
                      <a:pPr algn="l" fontAlgn="ctr"/>
                      <a:r>
                        <a:rPr lang="en-US" sz="1800" b="0" i="0" u="none" strike="noStrike" dirty="0" err="1">
                          <a:solidFill>
                            <a:schemeClr val="tx1"/>
                          </a:solidFill>
                          <a:effectLst/>
                          <a:latin typeface="Arial" panose="020B0604020202020204" pitchFamily="34" charset="0"/>
                        </a:rPr>
                        <a:t>Calpella</a:t>
                      </a:r>
                      <a:endParaRPr lang="en-US" sz="1800" b="0" i="0" u="none" strike="noStrike" dirty="0">
                        <a:solidFill>
                          <a:schemeClr val="tx1"/>
                        </a:solidFill>
                        <a:effectLst/>
                        <a:latin typeface="Arial" panose="020B0604020202020204" pitchFamily="34" charset="0"/>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0.854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0.382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B050"/>
                          </a:solidFill>
                          <a:effectLst/>
                          <a:latin typeface="Arial" panose="020B0604020202020204" pitchFamily="34" charset="0"/>
                        </a:rPr>
                        <a:t>0.892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-1.242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17500">
                <a:tc>
                  <a:txBody>
                    <a:bodyPr/>
                    <a:lstStyle/>
                    <a:p>
                      <a:pPr algn="l" fontAlgn="ctr"/>
                      <a:r>
                        <a:rPr lang="en-US" sz="1800" b="0" i="0" u="none" strike="noStrike">
                          <a:solidFill>
                            <a:schemeClr val="tx1"/>
                          </a:solidFill>
                          <a:effectLst/>
                          <a:latin typeface="Arial" panose="020B0604020202020204" pitchFamily="34" charset="0"/>
                        </a:rPr>
                        <a:t>Ukiah</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0.880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0.347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0.880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-2.350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17500">
                <a:tc>
                  <a:txBody>
                    <a:bodyPr/>
                    <a:lstStyle/>
                    <a:p>
                      <a:pPr algn="l" fontAlgn="ctr"/>
                      <a:r>
                        <a:rPr lang="en-US" sz="1800" b="0" i="0" u="none" strike="noStrike" dirty="0">
                          <a:solidFill>
                            <a:schemeClr val="tx1"/>
                          </a:solidFill>
                          <a:effectLst/>
                          <a:latin typeface="Arial" panose="020B0604020202020204" pitchFamily="34" charset="0"/>
                        </a:rPr>
                        <a:t>Hopland</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0.913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0.295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0.919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-1.435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17500">
                <a:tc>
                  <a:txBody>
                    <a:bodyPr/>
                    <a:lstStyle/>
                    <a:p>
                      <a:pPr algn="l" fontAlgn="ctr"/>
                      <a:r>
                        <a:rPr lang="en-US" sz="1800" b="0" i="0" u="none" strike="noStrike" dirty="0">
                          <a:solidFill>
                            <a:schemeClr val="tx1"/>
                          </a:solidFill>
                          <a:effectLst/>
                          <a:latin typeface="Arial" panose="020B0604020202020204" pitchFamily="34" charset="0"/>
                        </a:rPr>
                        <a:t>Cloverdale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0.927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0.270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-2.710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17500">
                <a:tc>
                  <a:txBody>
                    <a:bodyPr/>
                    <a:lstStyle/>
                    <a:p>
                      <a:pPr algn="l" fontAlgn="ctr"/>
                      <a:r>
                        <a:rPr lang="en-US" sz="1800" b="0" i="0" u="none" strike="noStrike" dirty="0">
                          <a:solidFill>
                            <a:schemeClr val="tx1"/>
                          </a:solidFill>
                          <a:effectLst/>
                          <a:latin typeface="Arial" panose="020B0604020202020204" pitchFamily="34" charset="0"/>
                        </a:rPr>
                        <a:t>Healdsburg</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0.915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0.292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0.916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-2.210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23850">
                <a:tc>
                  <a:txBody>
                    <a:bodyPr/>
                    <a:lstStyle/>
                    <a:p>
                      <a:pPr algn="l" fontAlgn="ctr"/>
                      <a:r>
                        <a:rPr lang="en-US" sz="1800" b="0" i="0" u="none" strike="noStrike" dirty="0">
                          <a:solidFill>
                            <a:schemeClr val="tx1"/>
                          </a:solidFill>
                          <a:effectLst/>
                          <a:latin typeface="Arial" panose="020B0604020202020204" pitchFamily="34" charset="0"/>
                        </a:rPr>
                        <a:t>Guerneville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0.250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-3.233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graphicFrame>
        <p:nvGraphicFramePr>
          <p:cNvPr id="8" name="Table 7">
            <a:extLst>
              <a:ext uri="{FF2B5EF4-FFF2-40B4-BE49-F238E27FC236}">
                <a16:creationId xmlns:a16="http://schemas.microsoft.com/office/drawing/2014/main" id="{260A29AE-6E95-416C-8482-129E3411C179}"/>
              </a:ext>
            </a:extLst>
          </p:cNvPr>
          <p:cNvGraphicFramePr>
            <a:graphicFrameLocks noGrp="1"/>
          </p:cNvGraphicFramePr>
          <p:nvPr>
            <p:extLst>
              <p:ext uri="{D42A27DB-BD31-4B8C-83A1-F6EECF244321}">
                <p14:modId xmlns:p14="http://schemas.microsoft.com/office/powerpoint/2010/main" val="2533130014"/>
              </p:ext>
            </p:extLst>
          </p:nvPr>
        </p:nvGraphicFramePr>
        <p:xfrm>
          <a:off x="1981200" y="1701064"/>
          <a:ext cx="8229599" cy="1698119"/>
        </p:xfrm>
        <a:graphic>
          <a:graphicData uri="http://schemas.openxmlformats.org/drawingml/2006/table">
            <a:tbl>
              <a:tblPr/>
              <a:tblGrid>
                <a:gridCol w="1565428">
                  <a:extLst>
                    <a:ext uri="{9D8B030D-6E8A-4147-A177-3AD203B41FA5}">
                      <a16:colId xmlns:a16="http://schemas.microsoft.com/office/drawing/2014/main" val="20000"/>
                    </a:ext>
                  </a:extLst>
                </a:gridCol>
                <a:gridCol w="1690329">
                  <a:extLst>
                    <a:ext uri="{9D8B030D-6E8A-4147-A177-3AD203B41FA5}">
                      <a16:colId xmlns:a16="http://schemas.microsoft.com/office/drawing/2014/main" val="20001"/>
                    </a:ext>
                  </a:extLst>
                </a:gridCol>
                <a:gridCol w="1665349">
                  <a:extLst>
                    <a:ext uri="{9D8B030D-6E8A-4147-A177-3AD203B41FA5}">
                      <a16:colId xmlns:a16="http://schemas.microsoft.com/office/drawing/2014/main" val="20002"/>
                    </a:ext>
                  </a:extLst>
                </a:gridCol>
                <a:gridCol w="1532121">
                  <a:extLst>
                    <a:ext uri="{9D8B030D-6E8A-4147-A177-3AD203B41FA5}">
                      <a16:colId xmlns:a16="http://schemas.microsoft.com/office/drawing/2014/main" val="20003"/>
                    </a:ext>
                  </a:extLst>
                </a:gridCol>
                <a:gridCol w="1776372">
                  <a:extLst>
                    <a:ext uri="{9D8B030D-6E8A-4147-A177-3AD203B41FA5}">
                      <a16:colId xmlns:a16="http://schemas.microsoft.com/office/drawing/2014/main" val="20004"/>
                    </a:ext>
                  </a:extLst>
                </a:gridCol>
              </a:tblGrid>
              <a:tr h="0">
                <a:tc>
                  <a:txBody>
                    <a:bodyPr/>
                    <a:lstStyle/>
                    <a:p>
                      <a:pPr algn="ctr" fontAlgn="b"/>
                      <a:r>
                        <a:rPr lang="en-US" sz="1800" b="1" i="0" u="none" strike="noStrike" dirty="0">
                          <a:solidFill>
                            <a:schemeClr val="tx1"/>
                          </a:solidFill>
                          <a:effectLst/>
                          <a:latin typeface="Arial" panose="020B0604020202020204" pitchFamily="34" charset="0"/>
                        </a:rPr>
                        <a:t>Performance </a:t>
                      </a:r>
                      <a:br>
                        <a:rPr lang="en-US" sz="1800" b="1" i="0" u="none" strike="noStrike" dirty="0">
                          <a:solidFill>
                            <a:schemeClr val="tx1"/>
                          </a:solidFill>
                          <a:effectLst/>
                          <a:latin typeface="Arial" panose="020B0604020202020204" pitchFamily="34" charset="0"/>
                        </a:rPr>
                      </a:br>
                      <a:r>
                        <a:rPr lang="en-US" sz="1800" b="1" i="0" u="none" strike="noStrike" dirty="0">
                          <a:solidFill>
                            <a:schemeClr val="tx1"/>
                          </a:solidFill>
                          <a:effectLst/>
                          <a:latin typeface="Arial" panose="020B0604020202020204" pitchFamily="34" charset="0"/>
                        </a:rPr>
                        <a:t>Rating</a:t>
                      </a:r>
                    </a:p>
                  </a:txBody>
                  <a:tcPr marL="8330" marR="8330" marT="833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a:solidFill>
                            <a:schemeClr val="tx1"/>
                          </a:solidFill>
                          <a:effectLst/>
                          <a:latin typeface="Arial" panose="020B0604020202020204" pitchFamily="34" charset="0"/>
                        </a:rPr>
                        <a:t>NSE</a:t>
                      </a:r>
                    </a:p>
                  </a:txBody>
                  <a:tcPr marL="8330" marR="8330" marT="833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a:solidFill>
                            <a:schemeClr val="tx1"/>
                          </a:solidFill>
                          <a:effectLst/>
                          <a:latin typeface="Arial" panose="020B0604020202020204" pitchFamily="34" charset="0"/>
                        </a:rPr>
                        <a:t>RSR</a:t>
                      </a:r>
                    </a:p>
                  </a:txBody>
                  <a:tcPr marL="8330" marR="8330" marT="833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a:solidFill>
                            <a:schemeClr val="tx1"/>
                          </a:solidFill>
                          <a:effectLst/>
                          <a:latin typeface="Arial" panose="020B0604020202020204" pitchFamily="34" charset="0"/>
                        </a:rPr>
                        <a:t>R</a:t>
                      </a:r>
                      <a:r>
                        <a:rPr lang="en-US" sz="1800" b="1" i="0" u="none" strike="noStrike" baseline="30000" dirty="0">
                          <a:solidFill>
                            <a:schemeClr val="tx1"/>
                          </a:solidFill>
                          <a:effectLst/>
                          <a:latin typeface="Arial" panose="020B0604020202020204" pitchFamily="34" charset="0"/>
                        </a:rPr>
                        <a:t>2</a:t>
                      </a:r>
                      <a:endParaRPr lang="en-US" sz="1800" b="1" i="0" u="none" strike="noStrike" dirty="0">
                        <a:solidFill>
                          <a:schemeClr val="tx1"/>
                        </a:solidFill>
                        <a:effectLst/>
                        <a:latin typeface="Arial" panose="020B0604020202020204" pitchFamily="34" charset="0"/>
                      </a:endParaRPr>
                    </a:p>
                  </a:txBody>
                  <a:tcPr marL="8330" marR="8330" marT="833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a:solidFill>
                            <a:schemeClr val="tx1"/>
                          </a:solidFill>
                          <a:effectLst/>
                          <a:latin typeface="Arial" panose="020B0604020202020204" pitchFamily="34" charset="0"/>
                        </a:rPr>
                        <a:t>PBIAS</a:t>
                      </a:r>
                    </a:p>
                  </a:txBody>
                  <a:tcPr marL="8330" marR="8330" marT="833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83205">
                <a:tc>
                  <a:txBody>
                    <a:bodyPr/>
                    <a:lstStyle/>
                    <a:p>
                      <a:pPr algn="l" fontAlgn="b"/>
                      <a:r>
                        <a:rPr lang="en-US" sz="1800" b="0" i="0" u="none" strike="noStrike" dirty="0">
                          <a:solidFill>
                            <a:srgbClr val="00B050"/>
                          </a:solidFill>
                          <a:effectLst/>
                          <a:latin typeface="Arial" panose="020B0604020202020204" pitchFamily="34" charset="0"/>
                        </a:rPr>
                        <a:t>Very Good</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B050"/>
                          </a:solidFill>
                          <a:effectLst/>
                          <a:latin typeface="Arial" panose="020B0604020202020204" pitchFamily="34" charset="0"/>
                        </a:rPr>
                        <a:t>0.65&lt;𝑁𝑆𝐸≤1.00</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B050"/>
                          </a:solidFill>
                          <a:effectLst/>
                          <a:latin typeface="Arial" panose="020B0604020202020204" pitchFamily="34" charset="0"/>
                        </a:rPr>
                        <a:t>0.00&lt;𝑅𝑆𝑅≤0.60</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B050"/>
                          </a:solidFill>
                          <a:effectLst/>
                          <a:latin typeface="Arial" panose="020B0604020202020204" pitchFamily="34" charset="0"/>
                        </a:rPr>
                        <a:t>0.65&lt;𝑅2≤1.00</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a:solidFill>
                            <a:srgbClr val="00B050"/>
                          </a:solidFill>
                          <a:effectLst/>
                          <a:latin typeface="Arial" panose="020B0604020202020204" pitchFamily="34" charset="0"/>
                        </a:rPr>
                        <a:t>𝑃𝐵𝐼𝐴𝑆&lt; ±15</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83205">
                <a:tc>
                  <a:txBody>
                    <a:bodyPr/>
                    <a:lstStyle/>
                    <a:p>
                      <a:pPr algn="l" fontAlgn="b"/>
                      <a:r>
                        <a:rPr lang="en-US" sz="1800" b="0" i="0" u="none" strike="noStrike">
                          <a:solidFill>
                            <a:srgbClr val="92D050"/>
                          </a:solidFill>
                          <a:effectLst/>
                          <a:latin typeface="Arial" panose="020B0604020202020204" pitchFamily="34" charset="0"/>
                        </a:rPr>
                        <a:t>Good</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92D050"/>
                          </a:solidFill>
                          <a:effectLst/>
                          <a:latin typeface="Arial" panose="020B0604020202020204" pitchFamily="34" charset="0"/>
                        </a:rPr>
                        <a:t>0.55&lt;𝑁𝑆𝐸≤0.65</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a:solidFill>
                            <a:srgbClr val="92D050"/>
                          </a:solidFill>
                          <a:effectLst/>
                          <a:latin typeface="Arial" panose="020B0604020202020204" pitchFamily="34" charset="0"/>
                        </a:rPr>
                        <a:t>0.60&lt;𝑅𝑆𝑅≤0.70</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92D050"/>
                          </a:solidFill>
                          <a:effectLst/>
                          <a:latin typeface="Arial" panose="020B0604020202020204" pitchFamily="34" charset="0"/>
                        </a:rPr>
                        <a:t>0.55&lt;𝑅2≤0.65</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a:solidFill>
                            <a:srgbClr val="92D050"/>
                          </a:solidFill>
                          <a:effectLst/>
                          <a:latin typeface="Arial" panose="020B0604020202020204" pitchFamily="34" charset="0"/>
                        </a:rPr>
                        <a:t>±15≤𝑃𝐵𝐼𝐴𝑆&lt;±20</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83205">
                <a:tc>
                  <a:txBody>
                    <a:bodyPr/>
                    <a:lstStyle/>
                    <a:p>
                      <a:pPr algn="l" fontAlgn="b"/>
                      <a:r>
                        <a:rPr lang="en-US" sz="1800" b="0" i="0" u="none" strike="noStrike" dirty="0">
                          <a:solidFill>
                            <a:srgbClr val="FFC000"/>
                          </a:solidFill>
                          <a:effectLst/>
                          <a:latin typeface="Arial" panose="020B0604020202020204" pitchFamily="34" charset="0"/>
                        </a:rPr>
                        <a:t>Satisfactory</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FFC000"/>
                          </a:solidFill>
                          <a:effectLst/>
                          <a:latin typeface="Arial" panose="020B0604020202020204" pitchFamily="34" charset="0"/>
                        </a:rPr>
                        <a:t>0.40&lt;𝑁𝑆𝐸≤0.55</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FFC000"/>
                          </a:solidFill>
                          <a:effectLst/>
                          <a:latin typeface="Arial" panose="020B0604020202020204" pitchFamily="34" charset="0"/>
                        </a:rPr>
                        <a:t>0.70&lt;𝑅𝑆𝑅≤0.80</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a:solidFill>
                            <a:srgbClr val="FFC000"/>
                          </a:solidFill>
                          <a:effectLst/>
                          <a:latin typeface="Arial" panose="020B0604020202020204" pitchFamily="34" charset="0"/>
                        </a:rPr>
                        <a:t>0.40&lt;𝑅2≤0.55</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FFC000"/>
                          </a:solidFill>
                          <a:effectLst/>
                          <a:latin typeface="Arial" panose="020B0604020202020204" pitchFamily="34" charset="0"/>
                        </a:rPr>
                        <a:t>±20≤𝑃𝐵𝐼𝐴𝑆&lt;±30</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91534">
                <a:tc>
                  <a:txBody>
                    <a:bodyPr/>
                    <a:lstStyle/>
                    <a:p>
                      <a:pPr algn="l" fontAlgn="b"/>
                      <a:r>
                        <a:rPr lang="en-US" sz="1800" b="0" i="0" u="none" strike="noStrike">
                          <a:solidFill>
                            <a:srgbClr val="FF0000"/>
                          </a:solidFill>
                          <a:effectLst/>
                          <a:latin typeface="Arial" panose="020B0604020202020204" pitchFamily="34" charset="0"/>
                        </a:rPr>
                        <a:t>Unsatisfactory</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FF0000"/>
                          </a:solidFill>
                          <a:effectLst/>
                          <a:latin typeface="Arial" panose="020B0604020202020204" pitchFamily="34" charset="0"/>
                        </a:rPr>
                        <a:t>𝑁𝑆𝐸≤0.40</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a:solidFill>
                            <a:srgbClr val="FF0000"/>
                          </a:solidFill>
                          <a:effectLst/>
                          <a:latin typeface="Arial" panose="020B0604020202020204" pitchFamily="34" charset="0"/>
                        </a:rPr>
                        <a:t>𝑅𝑆𝑅&gt;0.80</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a:solidFill>
                            <a:srgbClr val="FF0000"/>
                          </a:solidFill>
                          <a:effectLst/>
                          <a:latin typeface="Arial" panose="020B0604020202020204" pitchFamily="34" charset="0"/>
                        </a:rPr>
                        <a:t>𝑅2≤0.40</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FF0000"/>
                          </a:solidFill>
                          <a:effectLst/>
                          <a:latin typeface="Arial" panose="020B0604020202020204" pitchFamily="34" charset="0"/>
                        </a:rPr>
                        <a:t>𝑃𝐵𝐼𝐴𝑆≥±30</a:t>
                      </a:r>
                    </a:p>
                  </a:txBody>
                  <a:tcPr marL="8330" marR="8330" marT="833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9836289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dirty="0"/>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sz="2800" b="1" dirty="0"/>
              <a:t>Element Results</a:t>
            </a:r>
          </a:p>
          <a:p>
            <a:pPr marL="457200" indent="-457200">
              <a:buFont typeface="+mj-lt"/>
              <a:buAutoNum type="arabicPeriod"/>
            </a:pPr>
            <a:r>
              <a:rPr lang="en-US" dirty="0">
                <a:solidFill>
                  <a:schemeClr val="tx1">
                    <a:lumMod val="50000"/>
                  </a:schemeClr>
                </a:solidFill>
              </a:rPr>
              <a:t>Continuous Calibration Aid</a:t>
            </a:r>
          </a:p>
          <a:p>
            <a:pPr marL="457200" indent="-457200">
              <a:buFont typeface="+mj-lt"/>
              <a:buAutoNum type="arabicPeriod"/>
            </a:pPr>
            <a:r>
              <a:rPr lang="en-US" dirty="0">
                <a:solidFill>
                  <a:schemeClr val="tx1">
                    <a:lumMod val="50000"/>
                  </a:schemeClr>
                </a:solidFill>
              </a:rPr>
              <a:t>Global Calibration Summary</a:t>
            </a:r>
          </a:p>
          <a:p>
            <a:pPr marL="457200" indent="-457200">
              <a:buFont typeface="+mj-lt"/>
              <a:buAutoNum type="arabicPeriod"/>
            </a:pPr>
            <a:r>
              <a:rPr lang="en-US" dirty="0">
                <a:solidFill>
                  <a:schemeClr val="tx1">
                    <a:lumMod val="50000"/>
                  </a:schemeClr>
                </a:solidFill>
              </a:rPr>
              <a:t>Spatial Results</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17</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1222276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120CF6A-6535-49F4-8A78-439475A54763}"/>
              </a:ext>
            </a:extLst>
          </p:cNvPr>
          <p:cNvPicPr>
            <a:picLocks noChangeAspect="1"/>
          </p:cNvPicPr>
          <p:nvPr/>
        </p:nvPicPr>
        <p:blipFill>
          <a:blip r:embed="rId3"/>
          <a:stretch>
            <a:fillRect/>
          </a:stretch>
        </p:blipFill>
        <p:spPr>
          <a:xfrm>
            <a:off x="5488545" y="3675786"/>
            <a:ext cx="3504983" cy="2948731"/>
          </a:xfrm>
          <a:prstGeom prst="rect">
            <a:avLst/>
          </a:prstGeom>
        </p:spPr>
      </p:pic>
      <p:pic>
        <p:nvPicPr>
          <p:cNvPr id="11" name="Picture 10">
            <a:extLst>
              <a:ext uri="{FF2B5EF4-FFF2-40B4-BE49-F238E27FC236}">
                <a16:creationId xmlns:a16="http://schemas.microsoft.com/office/drawing/2014/main" id="{B71CF14A-B323-43CA-918F-468F1366C6A0}"/>
              </a:ext>
            </a:extLst>
          </p:cNvPr>
          <p:cNvPicPr>
            <a:picLocks noChangeAspect="1"/>
          </p:cNvPicPr>
          <p:nvPr/>
        </p:nvPicPr>
        <p:blipFill>
          <a:blip r:embed="rId4"/>
          <a:stretch>
            <a:fillRect/>
          </a:stretch>
        </p:blipFill>
        <p:spPr>
          <a:xfrm>
            <a:off x="5488544" y="1248609"/>
            <a:ext cx="4012666" cy="2328245"/>
          </a:xfrm>
          <a:prstGeom prst="rect">
            <a:avLst/>
          </a:prstGeom>
        </p:spPr>
      </p:pic>
      <p:pic>
        <p:nvPicPr>
          <p:cNvPr id="13" name="Picture 12">
            <a:extLst>
              <a:ext uri="{FF2B5EF4-FFF2-40B4-BE49-F238E27FC236}">
                <a16:creationId xmlns:a16="http://schemas.microsoft.com/office/drawing/2014/main" id="{9E239F04-B346-4FE7-A76F-940A095C8103}"/>
              </a:ext>
            </a:extLst>
          </p:cNvPr>
          <p:cNvPicPr>
            <a:picLocks noChangeAspect="1"/>
          </p:cNvPicPr>
          <p:nvPr/>
        </p:nvPicPr>
        <p:blipFill>
          <a:blip r:embed="rId5"/>
          <a:stretch>
            <a:fillRect/>
          </a:stretch>
        </p:blipFill>
        <p:spPr>
          <a:xfrm>
            <a:off x="2244433" y="1248609"/>
            <a:ext cx="3174993" cy="3110095"/>
          </a:xfrm>
          <a:prstGeom prst="rect">
            <a:avLst/>
          </a:prstGeom>
        </p:spPr>
      </p:pic>
      <p:sp>
        <p:nvSpPr>
          <p:cNvPr id="10" name="Title 4">
            <a:extLst>
              <a:ext uri="{FF2B5EF4-FFF2-40B4-BE49-F238E27FC236}">
                <a16:creationId xmlns:a16="http://schemas.microsoft.com/office/drawing/2014/main" id="{891EC8B7-C9E2-4ACA-9203-3F012DD43785}"/>
              </a:ext>
            </a:extLst>
          </p:cNvPr>
          <p:cNvSpPr>
            <a:spLocks noGrp="1"/>
          </p:cNvSpPr>
          <p:nvPr>
            <p:ph type="title"/>
          </p:nvPr>
        </p:nvSpPr>
        <p:spPr>
          <a:xfrm>
            <a:off x="406400" y="274638"/>
            <a:ext cx="11176000" cy="806451"/>
          </a:xfrm>
        </p:spPr>
        <p:txBody>
          <a:bodyPr/>
          <a:lstStyle/>
          <a:p>
            <a:r>
              <a:rPr lang="en-US" dirty="0"/>
              <a:t>Element Results</a:t>
            </a:r>
          </a:p>
        </p:txBody>
      </p:sp>
    </p:spTree>
    <p:extLst>
      <p:ext uri="{BB962C8B-B14F-4D97-AF65-F5344CB8AC3E}">
        <p14:creationId xmlns:p14="http://schemas.microsoft.com/office/powerpoint/2010/main" val="34584084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dirty="0"/>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solidFill>
                  <a:schemeClr val="tx1">
                    <a:lumMod val="50000"/>
                  </a:schemeClr>
                </a:solidFill>
              </a:rPr>
              <a:t>Element Results</a:t>
            </a:r>
          </a:p>
          <a:p>
            <a:pPr marL="457200" indent="-457200">
              <a:buFont typeface="+mj-lt"/>
              <a:buAutoNum type="arabicPeriod"/>
            </a:pPr>
            <a:r>
              <a:rPr lang="en-US" sz="2800" b="1" dirty="0"/>
              <a:t>Continuous Calibration Aid</a:t>
            </a:r>
          </a:p>
          <a:p>
            <a:pPr marL="457200" indent="-457200">
              <a:buFont typeface="+mj-lt"/>
              <a:buAutoNum type="arabicPeriod"/>
            </a:pPr>
            <a:r>
              <a:rPr lang="en-US" dirty="0">
                <a:solidFill>
                  <a:schemeClr val="tx1">
                    <a:lumMod val="50000"/>
                  </a:schemeClr>
                </a:solidFill>
              </a:rPr>
              <a:t>Global Calibration Summary</a:t>
            </a:r>
          </a:p>
          <a:p>
            <a:pPr marL="457200" indent="-457200">
              <a:buFont typeface="+mj-lt"/>
              <a:buAutoNum type="arabicPeriod"/>
            </a:pPr>
            <a:r>
              <a:rPr lang="en-US" dirty="0">
                <a:solidFill>
                  <a:schemeClr val="tx1">
                    <a:lumMod val="50000"/>
                  </a:schemeClr>
                </a:solidFill>
              </a:rPr>
              <a:t>Spatial Results</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19</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3854135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Calibri Light" panose="020F0302020204030204" pitchFamily="34" charset="0"/>
                <a:cs typeface="Calibri Light" panose="020F0302020204030204" pitchFamily="34" charset="0"/>
              </a:rPr>
              <a:t>Russian River 60 YR period of record</a:t>
            </a:r>
          </a:p>
        </p:txBody>
      </p:sp>
      <p:pic>
        <p:nvPicPr>
          <p:cNvPr id="4" name="Picture 3"/>
          <p:cNvPicPr>
            <a:picLocks noChangeAspect="1"/>
          </p:cNvPicPr>
          <p:nvPr/>
        </p:nvPicPr>
        <p:blipFill>
          <a:blip r:embed="rId3"/>
          <a:stretch>
            <a:fillRect/>
          </a:stretch>
        </p:blipFill>
        <p:spPr>
          <a:xfrm>
            <a:off x="3528765" y="1593940"/>
            <a:ext cx="5134470" cy="4572000"/>
          </a:xfrm>
          <a:prstGeom prst="rect">
            <a:avLst/>
          </a:prstGeom>
        </p:spPr>
      </p:pic>
      <p:sp>
        <p:nvSpPr>
          <p:cNvPr id="3" name="Oval 2">
            <a:extLst>
              <a:ext uri="{FF2B5EF4-FFF2-40B4-BE49-F238E27FC236}">
                <a16:creationId xmlns:a16="http://schemas.microsoft.com/office/drawing/2014/main" id="{2A0FF458-FB68-48FC-8CAB-02DB6C3C5F58}"/>
              </a:ext>
            </a:extLst>
          </p:cNvPr>
          <p:cNvSpPr/>
          <p:nvPr/>
        </p:nvSpPr>
        <p:spPr>
          <a:xfrm>
            <a:off x="5883613" y="2237362"/>
            <a:ext cx="272375" cy="282102"/>
          </a:xfrm>
          <a:prstGeom prst="ellipse">
            <a:avLst/>
          </a:prstGeom>
          <a:noFill/>
          <a:ln w="1905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7" name="Oval 6">
            <a:extLst>
              <a:ext uri="{FF2B5EF4-FFF2-40B4-BE49-F238E27FC236}">
                <a16:creationId xmlns:a16="http://schemas.microsoft.com/office/drawing/2014/main" id="{E48F9AF2-0484-4132-9B3A-CB3D3EECC440}"/>
              </a:ext>
            </a:extLst>
          </p:cNvPr>
          <p:cNvSpPr/>
          <p:nvPr/>
        </p:nvSpPr>
        <p:spPr>
          <a:xfrm>
            <a:off x="5669604" y="2341124"/>
            <a:ext cx="272375" cy="282102"/>
          </a:xfrm>
          <a:prstGeom prst="ellipse">
            <a:avLst/>
          </a:prstGeom>
          <a:noFill/>
          <a:ln w="1905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8" name="Oval 7">
            <a:extLst>
              <a:ext uri="{FF2B5EF4-FFF2-40B4-BE49-F238E27FC236}">
                <a16:creationId xmlns:a16="http://schemas.microsoft.com/office/drawing/2014/main" id="{ECF94477-32B9-4B0E-8F2D-C2BB8CA8EF7B}"/>
              </a:ext>
            </a:extLst>
          </p:cNvPr>
          <p:cNvSpPr/>
          <p:nvPr/>
        </p:nvSpPr>
        <p:spPr>
          <a:xfrm>
            <a:off x="5635557" y="3012861"/>
            <a:ext cx="272375" cy="282102"/>
          </a:xfrm>
          <a:prstGeom prst="ellipse">
            <a:avLst/>
          </a:prstGeom>
          <a:noFill/>
          <a:ln w="1905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9" name="Oval 8">
            <a:extLst>
              <a:ext uri="{FF2B5EF4-FFF2-40B4-BE49-F238E27FC236}">
                <a16:creationId xmlns:a16="http://schemas.microsoft.com/office/drawing/2014/main" id="{C74C3709-D87F-45E1-924A-B9396112F892}"/>
              </a:ext>
            </a:extLst>
          </p:cNvPr>
          <p:cNvSpPr/>
          <p:nvPr/>
        </p:nvSpPr>
        <p:spPr>
          <a:xfrm>
            <a:off x="5677710" y="3563038"/>
            <a:ext cx="264268" cy="282102"/>
          </a:xfrm>
          <a:prstGeom prst="ellipse">
            <a:avLst/>
          </a:prstGeom>
          <a:noFill/>
          <a:ln w="1905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0" name="Oval 9">
            <a:extLst>
              <a:ext uri="{FF2B5EF4-FFF2-40B4-BE49-F238E27FC236}">
                <a16:creationId xmlns:a16="http://schemas.microsoft.com/office/drawing/2014/main" id="{BCF88186-84DA-419C-8F3E-5E3E6B420EB2}"/>
              </a:ext>
            </a:extLst>
          </p:cNvPr>
          <p:cNvSpPr/>
          <p:nvPr/>
        </p:nvSpPr>
        <p:spPr>
          <a:xfrm>
            <a:off x="6019800" y="4646579"/>
            <a:ext cx="272375" cy="282102"/>
          </a:xfrm>
          <a:prstGeom prst="ellipse">
            <a:avLst/>
          </a:prstGeom>
          <a:noFill/>
          <a:ln w="1905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1" name="Oval 10">
            <a:extLst>
              <a:ext uri="{FF2B5EF4-FFF2-40B4-BE49-F238E27FC236}">
                <a16:creationId xmlns:a16="http://schemas.microsoft.com/office/drawing/2014/main" id="{546C6E8C-2850-405D-9868-E46320B07DDC}"/>
              </a:ext>
            </a:extLst>
          </p:cNvPr>
          <p:cNvSpPr/>
          <p:nvPr/>
        </p:nvSpPr>
        <p:spPr>
          <a:xfrm>
            <a:off x="5669604" y="4935695"/>
            <a:ext cx="272375" cy="282102"/>
          </a:xfrm>
          <a:prstGeom prst="ellipse">
            <a:avLst/>
          </a:prstGeom>
          <a:noFill/>
          <a:ln w="1905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357312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7" grpId="0" animBg="1"/>
      <p:bldP spid="8" grpId="0" animBg="1"/>
      <p:bldP spid="9" grpId="0" animBg="1"/>
      <p:bldP spid="10" grpId="0" animBg="1"/>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E0E56622-6F24-4787-8DE0-7176B3495F4D}"/>
              </a:ext>
            </a:extLst>
          </p:cNvPr>
          <p:cNvSpPr>
            <a:spLocks noGrp="1"/>
          </p:cNvSpPr>
          <p:nvPr>
            <p:ph type="title"/>
          </p:nvPr>
        </p:nvSpPr>
        <p:spPr>
          <a:xfrm>
            <a:off x="406400" y="274638"/>
            <a:ext cx="11176000" cy="806451"/>
          </a:xfrm>
        </p:spPr>
        <p:txBody>
          <a:bodyPr/>
          <a:lstStyle/>
          <a:p>
            <a:r>
              <a:rPr lang="en-US" dirty="0"/>
              <a:t>Continuous Calibration Aid</a:t>
            </a:r>
          </a:p>
        </p:txBody>
      </p:sp>
      <p:sp>
        <p:nvSpPr>
          <p:cNvPr id="4" name="Slide Number Placeholder 3">
            <a:extLst>
              <a:ext uri="{FF2B5EF4-FFF2-40B4-BE49-F238E27FC236}">
                <a16:creationId xmlns:a16="http://schemas.microsoft.com/office/drawing/2014/main" id="{EC31E530-B657-4729-B958-D5F5CF08FA96}"/>
              </a:ext>
            </a:extLst>
          </p:cNvPr>
          <p:cNvSpPr>
            <a:spLocks noGrp="1"/>
          </p:cNvSpPr>
          <p:nvPr>
            <p:ph type="sldNum" sz="quarter" idx="12"/>
          </p:nvPr>
        </p:nvSpPr>
        <p:spPr/>
        <p:txBody>
          <a:bodyPr/>
          <a:lstStyle/>
          <a:p>
            <a:pPr>
              <a:defRPr/>
            </a:pPr>
            <a:fld id="{764E6CBC-CC34-4D2A-AB21-DF8FF613C755}" type="slidenum">
              <a:rPr lang="en-US" smtClean="0"/>
              <a:pPr>
                <a:defRPr/>
              </a:pPr>
              <a:t>20</a:t>
            </a:fld>
            <a:endParaRPr lang="en-US"/>
          </a:p>
        </p:txBody>
      </p:sp>
      <p:pic>
        <p:nvPicPr>
          <p:cNvPr id="6" name="Picture 5">
            <a:extLst>
              <a:ext uri="{FF2B5EF4-FFF2-40B4-BE49-F238E27FC236}">
                <a16:creationId xmlns:a16="http://schemas.microsoft.com/office/drawing/2014/main" id="{12258726-FEF9-487D-84B5-63A10517EBBC}"/>
              </a:ext>
            </a:extLst>
          </p:cNvPr>
          <p:cNvPicPr>
            <a:picLocks noChangeAspect="1"/>
          </p:cNvPicPr>
          <p:nvPr/>
        </p:nvPicPr>
        <p:blipFill>
          <a:blip r:embed="rId3"/>
          <a:stretch>
            <a:fillRect/>
          </a:stretch>
        </p:blipFill>
        <p:spPr>
          <a:xfrm>
            <a:off x="3790290" y="1417657"/>
            <a:ext cx="4611420" cy="4483680"/>
          </a:xfrm>
          <a:prstGeom prst="rect">
            <a:avLst/>
          </a:prstGeom>
        </p:spPr>
      </p:pic>
      <p:pic>
        <p:nvPicPr>
          <p:cNvPr id="10" name="Picture 9">
            <a:extLst>
              <a:ext uri="{FF2B5EF4-FFF2-40B4-BE49-F238E27FC236}">
                <a16:creationId xmlns:a16="http://schemas.microsoft.com/office/drawing/2014/main" id="{2AA467CE-4E38-47F1-97DF-C6B09A0F6D81}"/>
              </a:ext>
            </a:extLst>
          </p:cNvPr>
          <p:cNvPicPr>
            <a:picLocks noChangeAspect="1"/>
          </p:cNvPicPr>
          <p:nvPr/>
        </p:nvPicPr>
        <p:blipFill>
          <a:blip r:embed="rId4"/>
          <a:stretch>
            <a:fillRect/>
          </a:stretch>
        </p:blipFill>
        <p:spPr>
          <a:xfrm>
            <a:off x="3790290" y="1417657"/>
            <a:ext cx="4611420" cy="4483680"/>
          </a:xfrm>
          <a:prstGeom prst="rect">
            <a:avLst/>
          </a:prstGeom>
        </p:spPr>
      </p:pic>
      <p:pic>
        <p:nvPicPr>
          <p:cNvPr id="8" name="Picture 7">
            <a:extLst>
              <a:ext uri="{FF2B5EF4-FFF2-40B4-BE49-F238E27FC236}">
                <a16:creationId xmlns:a16="http://schemas.microsoft.com/office/drawing/2014/main" id="{9173A921-956D-42C6-B02F-92CFD489A6FD}"/>
              </a:ext>
            </a:extLst>
          </p:cNvPr>
          <p:cNvPicPr>
            <a:picLocks noChangeAspect="1"/>
          </p:cNvPicPr>
          <p:nvPr/>
        </p:nvPicPr>
        <p:blipFill>
          <a:blip r:embed="rId5"/>
          <a:stretch>
            <a:fillRect/>
          </a:stretch>
        </p:blipFill>
        <p:spPr>
          <a:xfrm>
            <a:off x="3790290" y="1417658"/>
            <a:ext cx="4611420" cy="4483680"/>
          </a:xfrm>
          <a:prstGeom prst="rect">
            <a:avLst/>
          </a:prstGeom>
        </p:spPr>
      </p:pic>
    </p:spTree>
    <p:extLst>
      <p:ext uri="{BB962C8B-B14F-4D97-AF65-F5344CB8AC3E}">
        <p14:creationId xmlns:p14="http://schemas.microsoft.com/office/powerpoint/2010/main" val="38633972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i="1" dirty="0">
                <a:latin typeface="+mj-lt"/>
              </a:rPr>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solidFill>
                  <a:schemeClr val="tx1">
                    <a:lumMod val="50000"/>
                  </a:schemeClr>
                </a:solidFill>
              </a:rPr>
              <a:t>Element Results</a:t>
            </a:r>
          </a:p>
          <a:p>
            <a:pPr marL="457200" indent="-457200">
              <a:buFont typeface="+mj-lt"/>
              <a:buAutoNum type="arabicPeriod"/>
            </a:pPr>
            <a:r>
              <a:rPr lang="en-US" dirty="0">
                <a:solidFill>
                  <a:schemeClr val="tx1">
                    <a:lumMod val="50000"/>
                  </a:schemeClr>
                </a:solidFill>
              </a:rPr>
              <a:t>Continuous Calibration Aid</a:t>
            </a:r>
          </a:p>
          <a:p>
            <a:pPr marL="457200" indent="-457200">
              <a:buFont typeface="+mj-lt"/>
              <a:buAutoNum type="arabicPeriod"/>
            </a:pPr>
            <a:r>
              <a:rPr lang="en-US" sz="2800" b="1" dirty="0"/>
              <a:t>Global Calibration Summary</a:t>
            </a:r>
          </a:p>
          <a:p>
            <a:pPr marL="457200" indent="-457200">
              <a:buFont typeface="+mj-lt"/>
              <a:buAutoNum type="arabicPeriod"/>
            </a:pPr>
            <a:r>
              <a:rPr lang="en-US" dirty="0">
                <a:solidFill>
                  <a:schemeClr val="tx1">
                    <a:lumMod val="50000"/>
                  </a:schemeClr>
                </a:solidFill>
              </a:rPr>
              <a:t>Spatial Results</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21</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24812109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F547A815-75A3-45AC-A699-DA10AAE8C062}"/>
              </a:ext>
            </a:extLst>
          </p:cNvPr>
          <p:cNvSpPr>
            <a:spLocks noGrp="1"/>
          </p:cNvSpPr>
          <p:nvPr>
            <p:ph type="title"/>
          </p:nvPr>
        </p:nvSpPr>
        <p:spPr>
          <a:xfrm>
            <a:off x="406400" y="274638"/>
            <a:ext cx="11176000" cy="806451"/>
          </a:xfrm>
        </p:spPr>
        <p:txBody>
          <a:bodyPr/>
          <a:lstStyle/>
          <a:p>
            <a:r>
              <a:rPr lang="en-US" dirty="0"/>
              <a:t>Global Calibration Summary</a:t>
            </a:r>
          </a:p>
        </p:txBody>
      </p:sp>
      <p:pic>
        <p:nvPicPr>
          <p:cNvPr id="8" name="Content Placeholder 7" descr="A screenshot of a cell phone&#10;&#10;Description automatically generated">
            <a:extLst>
              <a:ext uri="{FF2B5EF4-FFF2-40B4-BE49-F238E27FC236}">
                <a16:creationId xmlns:a16="http://schemas.microsoft.com/office/drawing/2014/main" id="{E7AF7AB7-6C81-46B8-B38F-3DEB7E6FBE4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39761" y="1283923"/>
            <a:ext cx="7312478" cy="4500877"/>
          </a:xfrm>
        </p:spPr>
      </p:pic>
      <p:sp>
        <p:nvSpPr>
          <p:cNvPr id="4" name="Slide Number Placeholder 3">
            <a:extLst>
              <a:ext uri="{FF2B5EF4-FFF2-40B4-BE49-F238E27FC236}">
                <a16:creationId xmlns:a16="http://schemas.microsoft.com/office/drawing/2014/main" id="{A311F0D0-6DBE-4F7E-8209-07E05D45341A}"/>
              </a:ext>
            </a:extLst>
          </p:cNvPr>
          <p:cNvSpPr>
            <a:spLocks noGrp="1"/>
          </p:cNvSpPr>
          <p:nvPr>
            <p:ph type="sldNum" sz="quarter" idx="12"/>
          </p:nvPr>
        </p:nvSpPr>
        <p:spPr/>
        <p:txBody>
          <a:bodyPr/>
          <a:lstStyle/>
          <a:p>
            <a:pPr>
              <a:defRPr/>
            </a:pPr>
            <a:fld id="{764E6CBC-CC34-4D2A-AB21-DF8FF613C755}" type="slidenum">
              <a:rPr lang="en-US" smtClean="0"/>
              <a:pPr>
                <a:defRPr/>
              </a:pPr>
              <a:t>22</a:t>
            </a:fld>
            <a:endParaRPr lang="en-US"/>
          </a:p>
        </p:txBody>
      </p:sp>
    </p:spTree>
    <p:extLst>
      <p:ext uri="{BB962C8B-B14F-4D97-AF65-F5344CB8AC3E}">
        <p14:creationId xmlns:p14="http://schemas.microsoft.com/office/powerpoint/2010/main" val="227177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dirty="0"/>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solidFill>
                  <a:schemeClr val="tx1">
                    <a:lumMod val="50000"/>
                  </a:schemeClr>
                </a:solidFill>
              </a:rPr>
              <a:t>Element Results</a:t>
            </a:r>
          </a:p>
          <a:p>
            <a:pPr marL="457200" indent="-457200">
              <a:buFont typeface="+mj-lt"/>
              <a:buAutoNum type="arabicPeriod"/>
            </a:pPr>
            <a:r>
              <a:rPr lang="en-US" dirty="0">
                <a:solidFill>
                  <a:schemeClr val="tx1">
                    <a:lumMod val="50000"/>
                  </a:schemeClr>
                </a:solidFill>
              </a:rPr>
              <a:t>Continuous Calibration Aid</a:t>
            </a:r>
          </a:p>
          <a:p>
            <a:pPr marL="457200" indent="-457200">
              <a:buFont typeface="+mj-lt"/>
              <a:buAutoNum type="arabicPeriod"/>
            </a:pPr>
            <a:r>
              <a:rPr lang="en-US" dirty="0">
                <a:solidFill>
                  <a:schemeClr val="tx1">
                    <a:lumMod val="50000"/>
                  </a:schemeClr>
                </a:solidFill>
              </a:rPr>
              <a:t>Statistics Report</a:t>
            </a:r>
          </a:p>
          <a:p>
            <a:pPr marL="457200" indent="-457200">
              <a:buFont typeface="+mj-lt"/>
              <a:buAutoNum type="arabicPeriod"/>
            </a:pPr>
            <a:r>
              <a:rPr lang="en-US" sz="2800" b="1" dirty="0"/>
              <a:t>Spatial Results</a:t>
            </a:r>
          </a:p>
          <a:p>
            <a:pPr marL="457200" indent="-457200">
              <a:buFont typeface="+mj-lt"/>
              <a:buAutoNum type="arabicPeriod"/>
            </a:pPr>
            <a:endParaRPr lang="en-US" sz="2800" b="1" dirty="0"/>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23</a:t>
            </a:fld>
            <a:endParaRPr lang="en-US" sz="1000" dirty="0">
              <a:solidFill>
                <a:srgbClr val="000000">
                  <a:lumMod val="50000"/>
                  <a:lumOff val="50000"/>
                </a:srgbClr>
              </a:solidFill>
              <a:latin typeface="Arial" charset="0"/>
            </a:endParaRPr>
          </a:p>
        </p:txBody>
      </p:sp>
    </p:spTree>
    <p:extLst>
      <p:ext uri="{BB962C8B-B14F-4D97-AF65-F5344CB8AC3E}">
        <p14:creationId xmlns:p14="http://schemas.microsoft.com/office/powerpoint/2010/main" val="3451521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Spatial Results</a:t>
            </a:r>
          </a:p>
        </p:txBody>
      </p:sp>
      <p:pic>
        <p:nvPicPr>
          <p:cNvPr id="5" name="Content Placeholder 4" descr="A close up of a map&#10;&#10;Description automatically generated">
            <a:extLst>
              <a:ext uri="{FF2B5EF4-FFF2-40B4-BE49-F238E27FC236}">
                <a16:creationId xmlns:a16="http://schemas.microsoft.com/office/drawing/2014/main" id="{4758F4CC-7D44-4DB8-B37A-DF082775CE3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84076" y="1225550"/>
            <a:ext cx="5220648" cy="4718050"/>
          </a:xfrm>
        </p:spPr>
      </p:pic>
    </p:spTree>
    <p:extLst>
      <p:ext uri="{BB962C8B-B14F-4D97-AF65-F5344CB8AC3E}">
        <p14:creationId xmlns:p14="http://schemas.microsoft.com/office/powerpoint/2010/main" val="42366200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r>
              <a:rPr lang="en-US" i="1" dirty="0">
                <a:latin typeface="+mj-lt"/>
              </a:rPr>
              <a:t>For More…</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fontAlgn="base">
              <a:spcBef>
                <a:spcPct val="0"/>
              </a:spcBef>
              <a:spcAft>
                <a:spcPct val="0"/>
              </a:spcAft>
              <a:defRPr/>
            </a:pPr>
            <a:fld id="{0D0E9D3B-CB56-40AE-B0A9-8DA5E1AEFDB7}" type="slidenum">
              <a:rPr lang="en-US" sz="1000">
                <a:solidFill>
                  <a:srgbClr val="000000">
                    <a:lumMod val="50000"/>
                    <a:lumOff val="50000"/>
                  </a:srgbClr>
                </a:solidFill>
                <a:latin typeface="Arial" charset="0"/>
              </a:rPr>
              <a:pPr fontAlgn="base">
                <a:spcBef>
                  <a:spcPct val="0"/>
                </a:spcBef>
                <a:spcAft>
                  <a:spcPct val="0"/>
                </a:spcAft>
                <a:defRPr/>
              </a:pPr>
              <a:t>25</a:t>
            </a:fld>
            <a:endParaRPr lang="en-US" sz="1000" dirty="0">
              <a:solidFill>
                <a:srgbClr val="000000">
                  <a:lumMod val="50000"/>
                  <a:lumOff val="50000"/>
                </a:srgbClr>
              </a:solidFill>
              <a:latin typeface="Arial" charset="0"/>
            </a:endParaRPr>
          </a:p>
        </p:txBody>
      </p:sp>
      <p:pic>
        <p:nvPicPr>
          <p:cNvPr id="8" name="Picture 7">
            <a:extLst>
              <a:ext uri="{FF2B5EF4-FFF2-40B4-BE49-F238E27FC236}">
                <a16:creationId xmlns:a16="http://schemas.microsoft.com/office/drawing/2014/main" id="{F5C39B09-5097-4884-A577-2BADBC8CC7BA}"/>
              </a:ext>
            </a:extLst>
          </p:cNvPr>
          <p:cNvPicPr>
            <a:picLocks noChangeAspect="1"/>
          </p:cNvPicPr>
          <p:nvPr/>
        </p:nvPicPr>
        <p:blipFill>
          <a:blip r:embed="rId3"/>
          <a:stretch>
            <a:fillRect/>
          </a:stretch>
        </p:blipFill>
        <p:spPr>
          <a:xfrm>
            <a:off x="2971402" y="1175603"/>
            <a:ext cx="6096797" cy="5024260"/>
          </a:xfrm>
          <a:prstGeom prst="rect">
            <a:avLst/>
          </a:prstGeom>
        </p:spPr>
      </p:pic>
    </p:spTree>
    <p:extLst>
      <p:ext uri="{BB962C8B-B14F-4D97-AF65-F5344CB8AC3E}">
        <p14:creationId xmlns:p14="http://schemas.microsoft.com/office/powerpoint/2010/main" val="18915992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References</a:t>
            </a:r>
            <a:endParaRPr lang="en-US" sz="4050" dirty="0"/>
          </a:p>
        </p:txBody>
      </p:sp>
      <p:sp>
        <p:nvSpPr>
          <p:cNvPr id="9" name="Content Placeholder 3">
            <a:extLst>
              <a:ext uri="{FF2B5EF4-FFF2-40B4-BE49-F238E27FC236}">
                <a16:creationId xmlns:a16="http://schemas.microsoft.com/office/drawing/2014/main" id="{BE3C9F5D-4763-401A-AEBE-3424EB97D5DE}"/>
              </a:ext>
            </a:extLst>
          </p:cNvPr>
          <p:cNvSpPr>
            <a:spLocks noGrp="1"/>
          </p:cNvSpPr>
          <p:nvPr>
            <p:ph idx="1"/>
          </p:nvPr>
        </p:nvSpPr>
        <p:spPr>
          <a:xfrm>
            <a:off x="1838706" y="1371600"/>
            <a:ext cx="8229600" cy="3886200"/>
          </a:xfrm>
        </p:spPr>
        <p:txBody>
          <a:bodyPr>
            <a:normAutofit/>
          </a:bodyPr>
          <a:lstStyle/>
          <a:p>
            <a:pPr marL="365760" indent="-457200">
              <a:buNone/>
            </a:pPr>
            <a:r>
              <a:rPr lang="en-US" sz="1600" dirty="0"/>
              <a:t>Moriasi, D. N., J.G. Arnold, M.W. Van </a:t>
            </a:r>
            <a:r>
              <a:rPr lang="en-US" sz="1600" dirty="0" err="1"/>
              <a:t>Liew</a:t>
            </a:r>
            <a:r>
              <a:rPr lang="en-US" sz="1600" dirty="0"/>
              <a:t>, R.L. </a:t>
            </a:r>
            <a:r>
              <a:rPr lang="en-US" sz="1600" dirty="0" err="1"/>
              <a:t>Bingner</a:t>
            </a:r>
            <a:r>
              <a:rPr lang="en-US" sz="1600" dirty="0"/>
              <a:t>, R.D. </a:t>
            </a:r>
            <a:r>
              <a:rPr lang="en-US" sz="1600" dirty="0" err="1"/>
              <a:t>Harmel</a:t>
            </a:r>
            <a:r>
              <a:rPr lang="en-US" sz="1600" dirty="0"/>
              <a:t>, and T.L. </a:t>
            </a:r>
            <a:r>
              <a:rPr lang="en-US" sz="1600" dirty="0" err="1"/>
              <a:t>Veith</a:t>
            </a:r>
            <a:r>
              <a:rPr lang="en-US" sz="1600" dirty="0"/>
              <a:t>, Model evaluation guidelines for systematic quantification of accuracy in watershed simulations, Transactions of the ASABE 50 (3), 885-900, 2007</a:t>
            </a:r>
          </a:p>
          <a:p>
            <a:pPr marL="0" indent="-457200">
              <a:buNone/>
            </a:pPr>
            <a:endParaRPr lang="en-US" sz="1600" dirty="0"/>
          </a:p>
        </p:txBody>
      </p:sp>
    </p:spTree>
    <p:extLst>
      <p:ext uri="{BB962C8B-B14F-4D97-AF65-F5344CB8AC3E}">
        <p14:creationId xmlns:p14="http://schemas.microsoft.com/office/powerpoint/2010/main" val="3906100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Runoff Signatures</a:t>
            </a:r>
          </a:p>
        </p:txBody>
      </p:sp>
      <p:sp>
        <p:nvSpPr>
          <p:cNvPr id="4" name="Slide Number Placeholder 3"/>
          <p:cNvSpPr>
            <a:spLocks noGrp="1"/>
          </p:cNvSpPr>
          <p:nvPr>
            <p:ph type="sldNum" sz="quarter" idx="12"/>
          </p:nvPr>
        </p:nvSpPr>
        <p:spPr/>
        <p:txBody>
          <a:bodyPr/>
          <a:lstStyle/>
          <a:p>
            <a:pPr>
              <a:defRPr/>
            </a:pPr>
            <a:fld id="{764E6CBC-CC34-4D2A-AB21-DF8FF613C755}" type="slidenum">
              <a:rPr lang="en-US" smtClean="0"/>
              <a:pPr>
                <a:defRPr/>
              </a:pPr>
              <a:t>3</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120" y="2291000"/>
            <a:ext cx="2820782" cy="29718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4250" y="2602011"/>
            <a:ext cx="2820781" cy="2349778"/>
          </a:xfrm>
          <a:prstGeom prst="rect">
            <a:avLst/>
          </a:prstGeom>
          <a:solidFill>
            <a:schemeClr val="tx1"/>
          </a:solidFill>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35379" y="1541412"/>
            <a:ext cx="2643475" cy="2351495"/>
          </a:xfrm>
          <a:prstGeom prst="rect">
            <a:avLst/>
          </a:prstGeom>
          <a:solidFill>
            <a:schemeClr val="tx1"/>
          </a:solidFill>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35380" y="4069483"/>
            <a:ext cx="2643475" cy="2211888"/>
          </a:xfrm>
          <a:prstGeom prst="rect">
            <a:avLst/>
          </a:prstGeom>
          <a:solidFill>
            <a:schemeClr val="tx1"/>
          </a:solidFill>
        </p:spPr>
      </p:pic>
      <p:sp>
        <p:nvSpPr>
          <p:cNvPr id="10" name="Right Arrow 9"/>
          <p:cNvSpPr/>
          <p:nvPr/>
        </p:nvSpPr>
        <p:spPr>
          <a:xfrm>
            <a:off x="3736152" y="3612283"/>
            <a:ext cx="990600" cy="457200"/>
          </a:xfrm>
          <a:prstGeom prst="rightArrow">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19562097">
            <a:off x="7900237" y="2115550"/>
            <a:ext cx="1043729" cy="457200"/>
          </a:xfrm>
          <a:prstGeom prst="rightArrow">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534311">
            <a:off x="7853368" y="5034200"/>
            <a:ext cx="1083675" cy="457200"/>
          </a:xfrm>
          <a:prstGeom prst="rightArrow">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24D87B62-84BC-30BD-772F-9CFA8D0968AA}"/>
              </a:ext>
            </a:extLst>
          </p:cNvPr>
          <p:cNvSpPr txBox="1"/>
          <p:nvPr/>
        </p:nvSpPr>
        <p:spPr>
          <a:xfrm>
            <a:off x="5478155" y="2232679"/>
            <a:ext cx="1944700" cy="369332"/>
          </a:xfrm>
          <a:prstGeom prst="rect">
            <a:avLst/>
          </a:prstGeom>
          <a:noFill/>
        </p:spPr>
        <p:txBody>
          <a:bodyPr wrap="none" rtlCol="0">
            <a:spAutoFit/>
          </a:bodyPr>
          <a:lstStyle/>
          <a:p>
            <a:r>
              <a:rPr lang="en-US" dirty="0"/>
              <a:t>Runoff hydrograph</a:t>
            </a:r>
          </a:p>
        </p:txBody>
      </p:sp>
      <p:sp>
        <p:nvSpPr>
          <p:cNvPr id="5" name="TextBox 4">
            <a:extLst>
              <a:ext uri="{FF2B5EF4-FFF2-40B4-BE49-F238E27FC236}">
                <a16:creationId xmlns:a16="http://schemas.microsoft.com/office/drawing/2014/main" id="{9851A0B3-BA72-FF1E-D5CF-1A59A48442B9}"/>
              </a:ext>
            </a:extLst>
          </p:cNvPr>
          <p:cNvSpPr txBox="1"/>
          <p:nvPr/>
        </p:nvSpPr>
        <p:spPr>
          <a:xfrm>
            <a:off x="9525350" y="1172080"/>
            <a:ext cx="1663532" cy="369332"/>
          </a:xfrm>
          <a:prstGeom prst="rect">
            <a:avLst/>
          </a:prstGeom>
          <a:noFill/>
        </p:spPr>
        <p:txBody>
          <a:bodyPr wrap="none" rtlCol="0">
            <a:spAutoFit/>
          </a:bodyPr>
          <a:lstStyle/>
          <a:p>
            <a:r>
              <a:rPr lang="en-US" dirty="0"/>
              <a:t>Flow Frequency</a:t>
            </a:r>
          </a:p>
        </p:txBody>
      </p:sp>
      <p:sp>
        <p:nvSpPr>
          <p:cNvPr id="13" name="TextBox 12">
            <a:extLst>
              <a:ext uri="{FF2B5EF4-FFF2-40B4-BE49-F238E27FC236}">
                <a16:creationId xmlns:a16="http://schemas.microsoft.com/office/drawing/2014/main" id="{E8FF3ECA-2123-8F2B-44A0-86EDEF498648}"/>
              </a:ext>
            </a:extLst>
          </p:cNvPr>
          <p:cNvSpPr txBox="1"/>
          <p:nvPr/>
        </p:nvSpPr>
        <p:spPr>
          <a:xfrm>
            <a:off x="9603577" y="6308209"/>
            <a:ext cx="1750223" cy="369332"/>
          </a:xfrm>
          <a:prstGeom prst="rect">
            <a:avLst/>
          </a:prstGeom>
          <a:solidFill>
            <a:schemeClr val="bg1"/>
          </a:solidFill>
        </p:spPr>
        <p:txBody>
          <a:bodyPr wrap="none" rtlCol="0">
            <a:spAutoFit/>
          </a:bodyPr>
          <a:lstStyle/>
          <a:p>
            <a:r>
              <a:rPr lang="en-US" dirty="0"/>
              <a:t>Monthly Volume</a:t>
            </a:r>
          </a:p>
        </p:txBody>
      </p:sp>
    </p:spTree>
    <p:extLst>
      <p:ext uri="{BB962C8B-B14F-4D97-AF65-F5344CB8AC3E}">
        <p14:creationId xmlns:p14="http://schemas.microsoft.com/office/powerpoint/2010/main" val="351809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37840-F099-F365-FD2C-8556E0E8655F}"/>
              </a:ext>
            </a:extLst>
          </p:cNvPr>
          <p:cNvSpPr>
            <a:spLocks noGrp="1"/>
          </p:cNvSpPr>
          <p:nvPr>
            <p:ph type="title"/>
          </p:nvPr>
        </p:nvSpPr>
        <p:spPr/>
        <p:txBody>
          <a:bodyPr/>
          <a:lstStyle/>
          <a:p>
            <a:r>
              <a:rPr lang="en-US" dirty="0"/>
              <a:t>Calibration Steps</a:t>
            </a:r>
          </a:p>
        </p:txBody>
      </p:sp>
      <p:sp>
        <p:nvSpPr>
          <p:cNvPr id="3" name="Content Placeholder 2">
            <a:extLst>
              <a:ext uri="{FF2B5EF4-FFF2-40B4-BE49-F238E27FC236}">
                <a16:creationId xmlns:a16="http://schemas.microsoft.com/office/drawing/2014/main" id="{CAC1BBC2-795C-8102-10BA-D6DCD51BA84C}"/>
              </a:ext>
            </a:extLst>
          </p:cNvPr>
          <p:cNvSpPr>
            <a:spLocks noGrp="1"/>
          </p:cNvSpPr>
          <p:nvPr>
            <p:ph idx="1"/>
          </p:nvPr>
        </p:nvSpPr>
        <p:spPr>
          <a:xfrm>
            <a:off x="838200" y="1560094"/>
            <a:ext cx="10515600" cy="4667250"/>
          </a:xfrm>
        </p:spPr>
        <p:txBody>
          <a:bodyPr>
            <a:normAutofit/>
          </a:bodyPr>
          <a:lstStyle/>
          <a:p>
            <a:r>
              <a:rPr lang="en-US" dirty="0"/>
              <a:t>Event Calibration </a:t>
            </a:r>
          </a:p>
          <a:p>
            <a:r>
              <a:rPr lang="en-US" dirty="0"/>
              <a:t>Monthly Volumes</a:t>
            </a:r>
          </a:p>
          <a:p>
            <a:r>
              <a:rPr lang="en-US" dirty="0"/>
              <a:t>Single Water Year</a:t>
            </a:r>
          </a:p>
          <a:p>
            <a:pPr lvl="1"/>
            <a:r>
              <a:rPr lang="en-US" dirty="0"/>
              <a:t>Calibrate Early Wet Season</a:t>
            </a:r>
          </a:p>
          <a:p>
            <a:pPr lvl="1"/>
            <a:r>
              <a:rPr lang="en-US" dirty="0"/>
              <a:t>Baseflow</a:t>
            </a:r>
          </a:p>
          <a:p>
            <a:pPr lvl="1"/>
            <a:r>
              <a:rPr lang="en-US" dirty="0"/>
              <a:t>Peak Flows</a:t>
            </a:r>
          </a:p>
          <a:p>
            <a:r>
              <a:rPr lang="en-US" dirty="0"/>
              <a:t>Period of Record</a:t>
            </a:r>
          </a:p>
          <a:p>
            <a:pPr lvl="1"/>
            <a:r>
              <a:rPr lang="en-US" dirty="0"/>
              <a:t>Annual Maximum</a:t>
            </a:r>
          </a:p>
          <a:p>
            <a:pPr lvl="1"/>
            <a:r>
              <a:rPr lang="en-US" dirty="0"/>
              <a:t>Flow Frequency</a:t>
            </a:r>
          </a:p>
          <a:p>
            <a:pPr marL="457200" lvl="1" indent="0">
              <a:buNone/>
            </a:pPr>
            <a:endParaRPr lang="en-US" dirty="0"/>
          </a:p>
          <a:p>
            <a:pPr lvl="1"/>
            <a:endParaRPr lang="en-US" dirty="0"/>
          </a:p>
          <a:p>
            <a:pPr lvl="1"/>
            <a:endParaRPr lang="en-US" dirty="0"/>
          </a:p>
          <a:p>
            <a:pPr lvl="1"/>
            <a:endParaRPr lang="en-US" dirty="0"/>
          </a:p>
        </p:txBody>
      </p:sp>
      <p:pic>
        <p:nvPicPr>
          <p:cNvPr id="5" name="Graphic 4" descr="Checkbox Checked with solid fill">
            <a:extLst>
              <a:ext uri="{FF2B5EF4-FFF2-40B4-BE49-F238E27FC236}">
                <a16:creationId xmlns:a16="http://schemas.microsoft.com/office/drawing/2014/main" id="{5FFF944D-47EA-5A91-E7BF-4FD1359F272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23348" y="1335506"/>
            <a:ext cx="914400" cy="914400"/>
          </a:xfrm>
          <a:prstGeom prst="rect">
            <a:avLst/>
          </a:prstGeom>
        </p:spPr>
      </p:pic>
    </p:spTree>
    <p:extLst>
      <p:ext uri="{BB962C8B-B14F-4D97-AF65-F5344CB8AC3E}">
        <p14:creationId xmlns:p14="http://schemas.microsoft.com/office/powerpoint/2010/main" val="4078331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DD509DC-DE83-4F00-9073-79CEA0272834}"/>
              </a:ext>
            </a:extLst>
          </p:cNvPr>
          <p:cNvSpPr/>
          <p:nvPr/>
        </p:nvSpPr>
        <p:spPr>
          <a:xfrm>
            <a:off x="2780270" y="1472479"/>
            <a:ext cx="6668530" cy="50292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253914"/>
            <a:ext cx="10515600" cy="1325563"/>
          </a:xfrm>
        </p:spPr>
        <p:txBody>
          <a:bodyPr>
            <a:normAutofit/>
          </a:bodyPr>
          <a:lstStyle/>
          <a:p>
            <a:r>
              <a:rPr lang="en-US" dirty="0"/>
              <a:t>Monthly Volume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4233" y="1579477"/>
            <a:ext cx="6003534" cy="4800600"/>
          </a:xfrm>
          <a:prstGeom prst="rect">
            <a:avLst/>
          </a:prstGeom>
        </p:spPr>
      </p:pic>
      <p:sp>
        <p:nvSpPr>
          <p:cNvPr id="8" name="TextBox 7">
            <a:extLst>
              <a:ext uri="{FF2B5EF4-FFF2-40B4-BE49-F238E27FC236}">
                <a16:creationId xmlns:a16="http://schemas.microsoft.com/office/drawing/2014/main" id="{9D314369-A9F1-118B-28A2-BF5CC0763BA5}"/>
              </a:ext>
            </a:extLst>
          </p:cNvPr>
          <p:cNvSpPr txBox="1"/>
          <p:nvPr/>
        </p:nvSpPr>
        <p:spPr>
          <a:xfrm>
            <a:off x="9723633" y="2950513"/>
            <a:ext cx="1698927" cy="1200329"/>
          </a:xfrm>
          <a:prstGeom prst="rect">
            <a:avLst/>
          </a:prstGeom>
          <a:noFill/>
        </p:spPr>
        <p:txBody>
          <a:bodyPr wrap="none" rtlCol="0">
            <a:spAutoFit/>
          </a:bodyPr>
          <a:lstStyle/>
          <a:p>
            <a:r>
              <a:rPr lang="en-US" dirty="0"/>
              <a:t>Key Parameters:</a:t>
            </a:r>
          </a:p>
          <a:p>
            <a:r>
              <a:rPr lang="en-US" dirty="0"/>
              <a:t>Canopy</a:t>
            </a:r>
          </a:p>
          <a:p>
            <a:r>
              <a:rPr lang="en-US" dirty="0"/>
              <a:t>Loss</a:t>
            </a:r>
          </a:p>
          <a:p>
            <a:r>
              <a:rPr lang="en-US" dirty="0"/>
              <a:t>Baseflow</a:t>
            </a:r>
          </a:p>
        </p:txBody>
      </p:sp>
    </p:spTree>
    <p:extLst>
      <p:ext uri="{BB962C8B-B14F-4D97-AF65-F5344CB8AC3E}">
        <p14:creationId xmlns:p14="http://schemas.microsoft.com/office/powerpoint/2010/main" val="63991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AA2EB85-6E1E-C57A-AC58-C3078CE6C09D}"/>
              </a:ext>
            </a:extLst>
          </p:cNvPr>
          <p:cNvSpPr/>
          <p:nvPr/>
        </p:nvSpPr>
        <p:spPr>
          <a:xfrm>
            <a:off x="2829697" y="1470453"/>
            <a:ext cx="6252519" cy="5022421"/>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F16C72C8-201F-6186-9D0F-15663514F9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8371" y="1638025"/>
            <a:ext cx="5762858" cy="4800600"/>
          </a:xfrm>
          <a:prstGeom prst="rect">
            <a:avLst/>
          </a:prstGeom>
        </p:spPr>
      </p:pic>
      <p:sp>
        <p:nvSpPr>
          <p:cNvPr id="6" name="Rectangle 5">
            <a:extLst>
              <a:ext uri="{FF2B5EF4-FFF2-40B4-BE49-F238E27FC236}">
                <a16:creationId xmlns:a16="http://schemas.microsoft.com/office/drawing/2014/main" id="{C23943A0-6A72-9436-4AF0-AD49102E7598}"/>
              </a:ext>
            </a:extLst>
          </p:cNvPr>
          <p:cNvSpPr/>
          <p:nvPr/>
        </p:nvSpPr>
        <p:spPr>
          <a:xfrm>
            <a:off x="4572000" y="1627706"/>
            <a:ext cx="381000" cy="35353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337A218-24DA-2981-429B-9B1A2C0E3380}"/>
              </a:ext>
            </a:extLst>
          </p:cNvPr>
          <p:cNvSpPr/>
          <p:nvPr/>
        </p:nvSpPr>
        <p:spPr>
          <a:xfrm>
            <a:off x="4724400" y="1627706"/>
            <a:ext cx="2590800" cy="35353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F8464F29-DC42-FB31-FA0E-38CBBDAAC4CB}"/>
              </a:ext>
            </a:extLst>
          </p:cNvPr>
          <p:cNvSpPr txBox="1">
            <a:spLocks/>
          </p:cNvSpPr>
          <p:nvPr/>
        </p:nvSpPr>
        <p:spPr>
          <a:xfrm>
            <a:off x="1027671" y="24789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b="1" kern="1200">
                <a:solidFill>
                  <a:schemeClr val="tx1"/>
                </a:solidFill>
                <a:latin typeface="Lato" panose="020F0502020204030203" pitchFamily="34" charset="0"/>
                <a:ea typeface="+mj-ea"/>
                <a:cs typeface="+mj-cs"/>
              </a:defRPr>
            </a:lvl1pPr>
          </a:lstStyle>
          <a:p>
            <a:r>
              <a:rPr lang="en-US" dirty="0"/>
              <a:t>Runoff</a:t>
            </a:r>
            <a:r>
              <a:rPr lang="en-US" dirty="0">
                <a:latin typeface="Latto"/>
              </a:rPr>
              <a:t> </a:t>
            </a:r>
            <a:r>
              <a:rPr lang="en-US" dirty="0"/>
              <a:t>Hydrograph</a:t>
            </a:r>
          </a:p>
        </p:txBody>
      </p:sp>
    </p:spTree>
    <p:extLst>
      <p:ext uri="{BB962C8B-B14F-4D97-AF65-F5344CB8AC3E}">
        <p14:creationId xmlns:p14="http://schemas.microsoft.com/office/powerpoint/2010/main" val="280347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0565F-A5A8-883E-439E-3A4C3CB30D0D}"/>
              </a:ext>
            </a:extLst>
          </p:cNvPr>
          <p:cNvSpPr>
            <a:spLocks noGrp="1"/>
          </p:cNvSpPr>
          <p:nvPr>
            <p:ph type="title"/>
          </p:nvPr>
        </p:nvSpPr>
        <p:spPr/>
        <p:txBody>
          <a:bodyPr/>
          <a:lstStyle/>
          <a:p>
            <a:r>
              <a:rPr lang="en-US" dirty="0"/>
              <a:t>Runoff Hydrograph</a:t>
            </a:r>
          </a:p>
        </p:txBody>
      </p:sp>
      <p:sp>
        <p:nvSpPr>
          <p:cNvPr id="3" name="Content Placeholder 2">
            <a:extLst>
              <a:ext uri="{FF2B5EF4-FFF2-40B4-BE49-F238E27FC236}">
                <a16:creationId xmlns:a16="http://schemas.microsoft.com/office/drawing/2014/main" id="{6F4CD825-A094-59B1-6264-3961C83106C9}"/>
              </a:ext>
            </a:extLst>
          </p:cNvPr>
          <p:cNvSpPr>
            <a:spLocks noGrp="1"/>
          </p:cNvSpPr>
          <p:nvPr>
            <p:ph idx="1"/>
          </p:nvPr>
        </p:nvSpPr>
        <p:spPr>
          <a:xfrm>
            <a:off x="838199" y="1825625"/>
            <a:ext cx="5377071" cy="4351338"/>
          </a:xfrm>
        </p:spPr>
        <p:txBody>
          <a:bodyPr/>
          <a:lstStyle/>
          <a:p>
            <a:r>
              <a:rPr lang="en-US" b="0" i="0" dirty="0">
                <a:effectLst/>
                <a:latin typeface="-apple-system"/>
              </a:rPr>
              <a:t>The soil deficit should be</a:t>
            </a:r>
          </a:p>
          <a:p>
            <a:pPr marL="0" indent="0">
              <a:buNone/>
            </a:pPr>
            <a:r>
              <a:rPr lang="en-US" b="0" i="0" dirty="0">
                <a:effectLst/>
                <a:latin typeface="-apple-system"/>
              </a:rPr>
              <a:t> ~ 0 at the first large flood event</a:t>
            </a:r>
          </a:p>
          <a:p>
            <a:r>
              <a:rPr lang="en-US" b="0" i="0" dirty="0">
                <a:effectLst/>
                <a:latin typeface="-apple-system"/>
              </a:rPr>
              <a:t>Adjust max soil</a:t>
            </a:r>
            <a:r>
              <a:rPr lang="en-US" b="0" dirty="0">
                <a:latin typeface="-apple-system"/>
              </a:rPr>
              <a:t> deficit</a:t>
            </a:r>
            <a:r>
              <a:rPr lang="en-US" b="0" i="0" dirty="0">
                <a:effectLst/>
                <a:latin typeface="-apple-system"/>
              </a:rPr>
              <a:t> </a:t>
            </a:r>
            <a:endParaRPr lang="en-US" dirty="0"/>
          </a:p>
        </p:txBody>
      </p:sp>
      <p:pic>
        <p:nvPicPr>
          <p:cNvPr id="2050" name="Picture 2">
            <a:extLst>
              <a:ext uri="{FF2B5EF4-FFF2-40B4-BE49-F238E27FC236}">
                <a16:creationId xmlns:a16="http://schemas.microsoft.com/office/drawing/2014/main" id="{D9403A64-63E4-7251-AEED-B500EB888A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1703" y="1690688"/>
            <a:ext cx="5586484" cy="466704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EB7BF88-F2DE-20D9-705A-4F0A5573C63A}"/>
              </a:ext>
            </a:extLst>
          </p:cNvPr>
          <p:cNvSpPr txBox="1"/>
          <p:nvPr/>
        </p:nvSpPr>
        <p:spPr>
          <a:xfrm>
            <a:off x="838200" y="4607034"/>
            <a:ext cx="2081404" cy="923330"/>
          </a:xfrm>
          <a:prstGeom prst="rect">
            <a:avLst/>
          </a:prstGeom>
          <a:noFill/>
        </p:spPr>
        <p:txBody>
          <a:bodyPr wrap="none" rtlCol="0">
            <a:spAutoFit/>
          </a:bodyPr>
          <a:lstStyle/>
          <a:p>
            <a:r>
              <a:rPr lang="en-US" dirty="0"/>
              <a:t>Key Parameters:</a:t>
            </a:r>
          </a:p>
          <a:p>
            <a:r>
              <a:rPr lang="en-US" dirty="0"/>
              <a:t>Crop Coefficient</a:t>
            </a:r>
          </a:p>
          <a:p>
            <a:r>
              <a:rPr lang="en-US" dirty="0"/>
              <a:t>Soil Moisture Deficit</a:t>
            </a:r>
          </a:p>
        </p:txBody>
      </p:sp>
    </p:spTree>
    <p:extLst>
      <p:ext uri="{BB962C8B-B14F-4D97-AF65-F5344CB8AC3E}">
        <p14:creationId xmlns:p14="http://schemas.microsoft.com/office/powerpoint/2010/main" val="306491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Runoff Hydrograph</a:t>
            </a:r>
          </a:p>
        </p:txBody>
      </p:sp>
      <p:grpSp>
        <p:nvGrpSpPr>
          <p:cNvPr id="10" name="Group 9">
            <a:extLst>
              <a:ext uri="{FF2B5EF4-FFF2-40B4-BE49-F238E27FC236}">
                <a16:creationId xmlns:a16="http://schemas.microsoft.com/office/drawing/2014/main" id="{F0417A97-0796-BE76-C931-E0804E0962C0}"/>
              </a:ext>
            </a:extLst>
          </p:cNvPr>
          <p:cNvGrpSpPr/>
          <p:nvPr/>
        </p:nvGrpSpPr>
        <p:grpSpPr>
          <a:xfrm>
            <a:off x="3214571" y="1550158"/>
            <a:ext cx="5762858" cy="4800600"/>
            <a:chOff x="3214571" y="1417638"/>
            <a:chExt cx="5762858" cy="480060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4571" y="1417638"/>
              <a:ext cx="5762858" cy="4800600"/>
            </a:xfrm>
            <a:prstGeom prst="rect">
              <a:avLst/>
            </a:prstGeom>
            <a:solidFill>
              <a:schemeClr val="tx1"/>
            </a:solidFill>
          </p:spPr>
        </p:pic>
        <p:sp>
          <p:nvSpPr>
            <p:cNvPr id="5" name="Oval 4"/>
            <p:cNvSpPr/>
            <p:nvPr/>
          </p:nvSpPr>
          <p:spPr>
            <a:xfrm>
              <a:off x="4821856" y="4876800"/>
              <a:ext cx="283544" cy="304800"/>
            </a:xfrm>
            <a:prstGeom prst="ellipse">
              <a:avLst/>
            </a:prstGeom>
            <a:noFill/>
            <a:ln w="285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257800" y="4800600"/>
              <a:ext cx="304800" cy="304800"/>
            </a:xfrm>
            <a:prstGeom prst="ellipse">
              <a:avLst/>
            </a:prstGeom>
            <a:noFill/>
            <a:ln w="285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569685" y="4876800"/>
              <a:ext cx="304800" cy="285750"/>
            </a:xfrm>
            <a:prstGeom prst="ellipse">
              <a:avLst/>
            </a:prstGeom>
            <a:noFill/>
            <a:ln w="285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943600" y="4876800"/>
              <a:ext cx="304800" cy="279400"/>
            </a:xfrm>
            <a:prstGeom prst="ellipse">
              <a:avLst/>
            </a:prstGeom>
            <a:noFill/>
            <a:ln w="285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996229" y="4876800"/>
              <a:ext cx="304800" cy="285750"/>
            </a:xfrm>
            <a:prstGeom prst="ellipse">
              <a:avLst/>
            </a:prstGeom>
            <a:noFill/>
            <a:ln w="285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9C59A50A-63DD-AB96-C286-6C0B4BB61BDD}"/>
              </a:ext>
            </a:extLst>
          </p:cNvPr>
          <p:cNvSpPr txBox="1"/>
          <p:nvPr/>
        </p:nvSpPr>
        <p:spPr>
          <a:xfrm>
            <a:off x="9485394" y="2965213"/>
            <a:ext cx="1613134" cy="646331"/>
          </a:xfrm>
          <a:prstGeom prst="rect">
            <a:avLst/>
          </a:prstGeom>
          <a:noFill/>
        </p:spPr>
        <p:txBody>
          <a:bodyPr wrap="none" rtlCol="0">
            <a:spAutoFit/>
          </a:bodyPr>
          <a:lstStyle/>
          <a:p>
            <a:r>
              <a:rPr lang="en-US" dirty="0"/>
              <a:t>Key Parameter:</a:t>
            </a:r>
          </a:p>
          <a:p>
            <a:r>
              <a:rPr lang="en-US" dirty="0"/>
              <a:t>Baseflow</a:t>
            </a:r>
          </a:p>
        </p:txBody>
      </p:sp>
    </p:spTree>
    <p:extLst>
      <p:ext uri="{BB962C8B-B14F-4D97-AF65-F5344CB8AC3E}">
        <p14:creationId xmlns:p14="http://schemas.microsoft.com/office/powerpoint/2010/main" val="9822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4B30288-C58F-EEE2-326A-A9D4B155088E}"/>
              </a:ext>
            </a:extLst>
          </p:cNvPr>
          <p:cNvGrpSpPr/>
          <p:nvPr/>
        </p:nvGrpSpPr>
        <p:grpSpPr>
          <a:xfrm>
            <a:off x="3016216" y="1513203"/>
            <a:ext cx="6536725" cy="5029200"/>
            <a:chOff x="2953264" y="1417638"/>
            <a:chExt cx="6536725" cy="5029200"/>
          </a:xfrm>
        </p:grpSpPr>
        <p:sp>
          <p:nvSpPr>
            <p:cNvPr id="7" name="Rectangle 6">
              <a:extLst>
                <a:ext uri="{FF2B5EF4-FFF2-40B4-BE49-F238E27FC236}">
                  <a16:creationId xmlns:a16="http://schemas.microsoft.com/office/drawing/2014/main" id="{D2782A28-7546-A699-50DD-7E38AE60507C}"/>
                </a:ext>
              </a:extLst>
            </p:cNvPr>
            <p:cNvSpPr/>
            <p:nvPr/>
          </p:nvSpPr>
          <p:spPr>
            <a:xfrm>
              <a:off x="2953264" y="1417638"/>
              <a:ext cx="6536725" cy="50292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9390" y="1572328"/>
              <a:ext cx="5762858" cy="4800600"/>
            </a:xfrm>
            <a:prstGeom prst="rect">
              <a:avLst/>
            </a:prstGeom>
          </p:spPr>
        </p:pic>
      </p:grpSp>
      <p:sp>
        <p:nvSpPr>
          <p:cNvPr id="2" name="Title 1"/>
          <p:cNvSpPr>
            <a:spLocks noGrp="1"/>
          </p:cNvSpPr>
          <p:nvPr>
            <p:ph type="title"/>
          </p:nvPr>
        </p:nvSpPr>
        <p:spPr/>
        <p:txBody>
          <a:bodyPr/>
          <a:lstStyle/>
          <a:p>
            <a:r>
              <a:rPr lang="en-US" dirty="0"/>
              <a:t>Peak Flows</a:t>
            </a:r>
          </a:p>
        </p:txBody>
      </p:sp>
      <p:sp>
        <p:nvSpPr>
          <p:cNvPr id="8" name="TextBox 7">
            <a:extLst>
              <a:ext uri="{FF2B5EF4-FFF2-40B4-BE49-F238E27FC236}">
                <a16:creationId xmlns:a16="http://schemas.microsoft.com/office/drawing/2014/main" id="{41FA06B4-A589-69A5-7F0F-EA28A0533603}"/>
              </a:ext>
            </a:extLst>
          </p:cNvPr>
          <p:cNvSpPr txBox="1"/>
          <p:nvPr/>
        </p:nvSpPr>
        <p:spPr>
          <a:xfrm>
            <a:off x="9751296" y="3171607"/>
            <a:ext cx="1613134" cy="646331"/>
          </a:xfrm>
          <a:prstGeom prst="rect">
            <a:avLst/>
          </a:prstGeom>
          <a:noFill/>
        </p:spPr>
        <p:txBody>
          <a:bodyPr wrap="none" rtlCol="0">
            <a:spAutoFit/>
          </a:bodyPr>
          <a:lstStyle/>
          <a:p>
            <a:r>
              <a:rPr lang="en-US" dirty="0"/>
              <a:t>Key Parameter:</a:t>
            </a:r>
          </a:p>
          <a:p>
            <a:r>
              <a:rPr lang="en-US" dirty="0"/>
              <a:t>Infiltration rate</a:t>
            </a:r>
          </a:p>
        </p:txBody>
      </p:sp>
      <p:grpSp>
        <p:nvGrpSpPr>
          <p:cNvPr id="16" name="Group 15">
            <a:extLst>
              <a:ext uri="{FF2B5EF4-FFF2-40B4-BE49-F238E27FC236}">
                <a16:creationId xmlns:a16="http://schemas.microsoft.com/office/drawing/2014/main" id="{CB35A6DD-B74B-6F25-A2BA-78DDC5257A7E}"/>
              </a:ext>
            </a:extLst>
          </p:cNvPr>
          <p:cNvGrpSpPr/>
          <p:nvPr/>
        </p:nvGrpSpPr>
        <p:grpSpPr>
          <a:xfrm>
            <a:off x="4584742" y="2060343"/>
            <a:ext cx="2795354" cy="2645591"/>
            <a:chOff x="4534930" y="2127322"/>
            <a:chExt cx="2795354" cy="2645591"/>
          </a:xfrm>
        </p:grpSpPr>
        <p:sp>
          <p:nvSpPr>
            <p:cNvPr id="4" name="Oval 3"/>
            <p:cNvSpPr/>
            <p:nvPr/>
          </p:nvSpPr>
          <p:spPr>
            <a:xfrm>
              <a:off x="4534930" y="2127322"/>
              <a:ext cx="533400" cy="523749"/>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8384E2A8-82AA-193F-DC53-9B5C78B89003}"/>
                </a:ext>
              </a:extLst>
            </p:cNvPr>
            <p:cNvSpPr/>
            <p:nvPr/>
          </p:nvSpPr>
          <p:spPr>
            <a:xfrm>
              <a:off x="4882525" y="3232897"/>
              <a:ext cx="533400" cy="523749"/>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1DB8B316-1372-7C2D-01B6-35F06C6A653A}"/>
                </a:ext>
              </a:extLst>
            </p:cNvPr>
            <p:cNvSpPr/>
            <p:nvPr/>
          </p:nvSpPr>
          <p:spPr>
            <a:xfrm>
              <a:off x="6073346" y="3327589"/>
              <a:ext cx="533400" cy="523749"/>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523FBA7B-9B7A-4FA1-98BD-761873216E45}"/>
                </a:ext>
              </a:extLst>
            </p:cNvPr>
            <p:cNvSpPr/>
            <p:nvPr/>
          </p:nvSpPr>
          <p:spPr>
            <a:xfrm>
              <a:off x="6796884" y="3429000"/>
              <a:ext cx="533400" cy="523749"/>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3B7E34E4-7887-E4DD-D29D-44274E6BB7ED}"/>
                </a:ext>
              </a:extLst>
            </p:cNvPr>
            <p:cNvSpPr/>
            <p:nvPr/>
          </p:nvSpPr>
          <p:spPr>
            <a:xfrm>
              <a:off x="5605848" y="4249164"/>
              <a:ext cx="533400" cy="523749"/>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918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arkLesson">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rkLesson" id="{34CA2C19-7123-4A93-9E76-CD18728A4F69}" vid="{7A822287-7045-43E7-8DB9-53D94F532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DarkLesson</Template>
  <TotalTime>1098</TotalTime>
  <Words>1629</Words>
  <Application>Microsoft Office PowerPoint</Application>
  <PresentationFormat>Widescreen</PresentationFormat>
  <Paragraphs>292</Paragraphs>
  <Slides>26</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-apple-system</vt:lpstr>
      <vt:lpstr>Arial</vt:lpstr>
      <vt:lpstr>Calibri</vt:lpstr>
      <vt:lpstr>Calibri Light</vt:lpstr>
      <vt:lpstr>Lato</vt:lpstr>
      <vt:lpstr>Latto</vt:lpstr>
      <vt:lpstr>DarkLesson</vt:lpstr>
      <vt:lpstr>Advanced Model Calibration</vt:lpstr>
      <vt:lpstr>Russian River 60 YR period of record</vt:lpstr>
      <vt:lpstr>Runoff Signatures</vt:lpstr>
      <vt:lpstr>Calibration Steps</vt:lpstr>
      <vt:lpstr>Monthly Volume</vt:lpstr>
      <vt:lpstr>PowerPoint Presentation</vt:lpstr>
      <vt:lpstr>Runoff Hydrograph</vt:lpstr>
      <vt:lpstr>Runoff Hydrograph</vt:lpstr>
      <vt:lpstr>Peak Flows</vt:lpstr>
      <vt:lpstr>Annual Maximum Flows</vt:lpstr>
      <vt:lpstr>Annual Maximum Flows</vt:lpstr>
      <vt:lpstr>Annual Maximum Flows</vt:lpstr>
      <vt:lpstr>Normalizer</vt:lpstr>
      <vt:lpstr>Annual Maximum Flows</vt:lpstr>
      <vt:lpstr>Calibration Sequence</vt:lpstr>
      <vt:lpstr>Model Performance</vt:lpstr>
      <vt:lpstr>Model Calibration Aids</vt:lpstr>
      <vt:lpstr>Element Results</vt:lpstr>
      <vt:lpstr>Model Calibration Aids</vt:lpstr>
      <vt:lpstr>Continuous Calibration Aid</vt:lpstr>
      <vt:lpstr>Model Calibration Aids</vt:lpstr>
      <vt:lpstr>Global Calibration Summary</vt:lpstr>
      <vt:lpstr>Model Calibration Aids</vt:lpstr>
      <vt:lpstr>Spatial Results</vt:lpstr>
      <vt:lpstr>For More…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Coe, Lauren A CIV USARMY CESPL (USA)</cp:lastModifiedBy>
  <cp:revision>27</cp:revision>
  <dcterms:created xsi:type="dcterms:W3CDTF">2022-02-24T15:47:34Z</dcterms:created>
  <dcterms:modified xsi:type="dcterms:W3CDTF">2024-11-21T21:25:07Z</dcterms:modified>
</cp:coreProperties>
</file>