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ink/ink2.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32" r:id="rId5"/>
  </p:sldMasterIdLst>
  <p:notesMasterIdLst>
    <p:notesMasterId r:id="rId28"/>
  </p:notesMasterIdLst>
  <p:handoutMasterIdLst>
    <p:handoutMasterId r:id="rId29"/>
  </p:handoutMasterIdLst>
  <p:sldIdLst>
    <p:sldId id="256" r:id="rId6"/>
    <p:sldId id="377" r:id="rId7"/>
    <p:sldId id="526" r:id="rId8"/>
    <p:sldId id="382" r:id="rId9"/>
    <p:sldId id="378" r:id="rId10"/>
    <p:sldId id="379" r:id="rId11"/>
    <p:sldId id="380" r:id="rId12"/>
    <p:sldId id="381" r:id="rId13"/>
    <p:sldId id="527" r:id="rId14"/>
    <p:sldId id="391" r:id="rId15"/>
    <p:sldId id="392" r:id="rId16"/>
    <p:sldId id="520" r:id="rId17"/>
    <p:sldId id="515" r:id="rId18"/>
    <p:sldId id="534" r:id="rId19"/>
    <p:sldId id="521" r:id="rId20"/>
    <p:sldId id="528" r:id="rId21"/>
    <p:sldId id="529" r:id="rId22"/>
    <p:sldId id="530" r:id="rId23"/>
    <p:sldId id="531" r:id="rId24"/>
    <p:sldId id="523" r:id="rId25"/>
    <p:sldId id="524" r:id="rId26"/>
    <p:sldId id="533" r:id="rId2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4B05"/>
    <a:srgbClr val="CB6007"/>
    <a:srgbClr val="E26B08"/>
    <a:srgbClr val="F89645"/>
    <a:srgbClr val="0000FF"/>
    <a:srgbClr val="008000"/>
    <a:srgbClr val="CC9900"/>
    <a:srgbClr val="FF9900"/>
    <a:srgbClr val="00CC00"/>
    <a:srgbClr val="00336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5" autoAdjust="0"/>
    <p:restoredTop sz="85853" autoAdjust="0"/>
  </p:normalViewPr>
  <p:slideViewPr>
    <p:cSldViewPr snapToGrid="0">
      <p:cViewPr varScale="1">
        <p:scale>
          <a:sx n="63" d="100"/>
          <a:sy n="63" d="100"/>
        </p:scale>
        <p:origin x="1152" y="62"/>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2/11/2025</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8:54.5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1,'21'1,"-1"1,1 2,-1 0,0 1,26 10,-24-8,1 0,0-1,44 5,258-9,-156-5,526 3,-673 1,0 2,0 0,-1 1,0 1,30 11,-5-2,88 23,-114-31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21.37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1,'1718'0,"-1685"0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2/11/2025</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906368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Linear reservoir can work for all loss methods.</a:t>
            </a:r>
          </a:p>
          <a:p>
            <a:pPr marL="628650" lvl="1" indent="-171450">
              <a:buFont typeface="Arial" panose="020B0604020202020204" pitchFamily="34" charset="0"/>
              <a:buChar char="•"/>
            </a:pPr>
            <a:r>
              <a:rPr lang="en-US" dirty="0"/>
              <a:t>All losses are available for certain methods</a:t>
            </a:r>
          </a:p>
          <a:p>
            <a:pPr marL="628650" lvl="1" indent="-171450">
              <a:buFont typeface="Arial" panose="020B0604020202020204" pitchFamily="34" charset="0"/>
              <a:buChar char="•"/>
            </a:pPr>
            <a:r>
              <a:rPr lang="en-US" dirty="0"/>
              <a:t>Only constant losses are available for 3 methods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dirty="0"/>
          </a:p>
        </p:txBody>
      </p:sp>
    </p:spTree>
    <p:extLst>
      <p:ext uri="{BB962C8B-B14F-4D97-AF65-F5344CB8AC3E}">
        <p14:creationId xmlns:p14="http://schemas.microsoft.com/office/powerpoint/2010/main" val="2653902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UI for the linear reservoir baseflow method.  You can choose up to three layers.  </a:t>
            </a:r>
          </a:p>
          <a:p>
            <a:pPr marL="171450" indent="-171450">
              <a:buFont typeface="Arial" panose="020B0604020202020204" pitchFamily="34" charset="0"/>
              <a:buChar char="•"/>
            </a:pPr>
            <a:r>
              <a:rPr lang="en-US" dirty="0"/>
              <a:t>Each layer requires an initial discharge, fraction, reservoir coefficient, and number of steps</a:t>
            </a:r>
          </a:p>
          <a:p>
            <a:pPr marL="171450" indent="-171450">
              <a:buFont typeface="Arial" panose="020B0604020202020204" pitchFamily="34" charset="0"/>
              <a:buChar char="•"/>
            </a:pPr>
            <a:r>
              <a:rPr lang="en-US" dirty="0"/>
              <a:t>Fractions do not need to add up to 1</a:t>
            </a:r>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dirty="0"/>
          </a:p>
        </p:txBody>
      </p:sp>
    </p:spTree>
    <p:extLst>
      <p:ext uri="{BB962C8B-B14F-4D97-AF65-F5344CB8AC3E}">
        <p14:creationId xmlns:p14="http://schemas.microsoft.com/office/powerpoint/2010/main" val="3899250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dirty="0"/>
          </a:p>
        </p:txBody>
      </p:sp>
    </p:spTree>
    <p:extLst>
      <p:ext uri="{BB962C8B-B14F-4D97-AF65-F5344CB8AC3E}">
        <p14:creationId xmlns:p14="http://schemas.microsoft.com/office/powerpoint/2010/main" val="487182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 GW coefficients affect the baseflow.  If you remember in the equation, it’s the “R” value.  </a:t>
            </a:r>
          </a:p>
          <a:p>
            <a:pPr marL="171450" indent="-171450">
              <a:buFont typeface="Arial" panose="020B0604020202020204" pitchFamily="34" charset="0"/>
              <a:buChar char="•"/>
            </a:pPr>
            <a:r>
              <a:rPr lang="en-US" dirty="0"/>
              <a:t>Larger coefficients will attenuate the baseflow</a:t>
            </a:r>
          </a:p>
          <a:p>
            <a:pPr marL="171450" indent="-171450">
              <a:buFont typeface="Arial" panose="020B0604020202020204" pitchFamily="34" charset="0"/>
              <a:buChar char="•"/>
            </a:pPr>
            <a:r>
              <a:rPr lang="en-US" dirty="0"/>
              <a:t>Timing of baseflow is not affected significantly</a:t>
            </a:r>
          </a:p>
          <a:p>
            <a:pPr marL="171450" indent="-171450">
              <a:buFont typeface="Arial" panose="020B0604020202020204" pitchFamily="34" charset="0"/>
              <a:buChar char="•"/>
            </a:pPr>
            <a:r>
              <a:rPr lang="en-US" dirty="0"/>
              <a:t>Initialize the coefficient based on the </a:t>
            </a:r>
            <a:r>
              <a:rPr lang="en-US" dirty="0" err="1"/>
              <a:t>clark</a:t>
            </a:r>
            <a:r>
              <a:rPr lang="en-US" dirty="0"/>
              <a:t> storage coefficient</a:t>
            </a:r>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dirty="0"/>
          </a:p>
        </p:txBody>
      </p:sp>
    </p:spTree>
    <p:extLst>
      <p:ext uri="{BB962C8B-B14F-4D97-AF65-F5344CB8AC3E}">
        <p14:creationId xmlns:p14="http://schemas.microsoft.com/office/powerpoint/2010/main" val="2956663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changing the “Reservoirs” affects the baseflow</a:t>
            </a:r>
          </a:p>
          <a:p>
            <a:pPr marL="171450" indent="-171450">
              <a:buFont typeface="Arial" panose="020B0604020202020204" pitchFamily="34" charset="0"/>
              <a:buChar char="•"/>
            </a:pPr>
            <a:r>
              <a:rPr lang="en-US" dirty="0"/>
              <a:t>Reservoirs are another way to attenuate the baseflow.  A reservoir of “2” means you are passing the flow through two linear reservoirs.  </a:t>
            </a:r>
          </a:p>
          <a:p>
            <a:pPr marL="171450" indent="-171450">
              <a:buFont typeface="Arial" panose="020B0604020202020204" pitchFamily="34" charset="0"/>
              <a:buChar char="•"/>
            </a:pPr>
            <a:r>
              <a:rPr lang="en-US" dirty="0"/>
              <a:t>Timing of the baseflow is affected by increasing the number of reservoirs </a:t>
            </a:r>
          </a:p>
          <a:p>
            <a:pPr marL="171450" indent="-171450">
              <a:buFont typeface="Arial" panose="020B0604020202020204" pitchFamily="34" charset="0"/>
              <a:buChar char="•"/>
            </a:pPr>
            <a:r>
              <a:rPr lang="en-US" dirty="0"/>
              <a:t>Between the coefficient and number of reservoirs, you will see attenuation in the baseflow.  </a:t>
            </a:r>
          </a:p>
          <a:p>
            <a:pPr marL="628650" lvl="1" indent="-171450">
              <a:buFont typeface="Arial" panose="020B0604020202020204" pitchFamily="34" charset="0"/>
              <a:buChar char="•"/>
            </a:pPr>
            <a:r>
              <a:rPr lang="en-US" dirty="0"/>
              <a:t>Reservoir will shift the peak later in time</a:t>
            </a:r>
          </a:p>
          <a:p>
            <a:pPr marL="628650" lvl="1" indent="-171450">
              <a:buFont typeface="Arial" panose="020B0604020202020204" pitchFamily="34" charset="0"/>
              <a:buChar char="•"/>
            </a:pPr>
            <a:r>
              <a:rPr lang="en-US" dirty="0"/>
              <a:t>Baseflow will be smoother than if you were to increase the coefficient </a:t>
            </a:r>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dirty="0"/>
          </a:p>
        </p:txBody>
      </p:sp>
    </p:spTree>
    <p:extLst>
      <p:ext uri="{BB962C8B-B14F-4D97-AF65-F5344CB8AC3E}">
        <p14:creationId xmlns:p14="http://schemas.microsoft.com/office/powerpoint/2010/main" val="979053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dirty="0"/>
          </a:p>
        </p:txBody>
      </p:sp>
    </p:spTree>
    <p:extLst>
      <p:ext uri="{BB962C8B-B14F-4D97-AF65-F5344CB8AC3E}">
        <p14:creationId xmlns:p14="http://schemas.microsoft.com/office/powerpoint/2010/main" val="4139618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GW Fraction allows users to control how much baseflow volume makes it out to the hydrograph.  </a:t>
            </a:r>
          </a:p>
          <a:p>
            <a:pPr marL="171450" indent="-171450">
              <a:buFont typeface="Arial" panose="020B0604020202020204" pitchFamily="34" charset="0"/>
              <a:buChar char="•"/>
            </a:pPr>
            <a:r>
              <a:rPr lang="en-US" dirty="0"/>
              <a:t>In the figure, with all other parameters held constant but just changing the fraction, you see how the volume of the baseflow is reduced.</a:t>
            </a:r>
          </a:p>
          <a:p>
            <a:pPr marL="171450" indent="-171450">
              <a:buFont typeface="Arial" panose="020B0604020202020204" pitchFamily="34" charset="0"/>
              <a:buChar char="•"/>
            </a:pPr>
            <a:r>
              <a:rPr lang="en-US" dirty="0"/>
              <a:t>Does affect the hydrograph volume and peak if reduced significantly </a:t>
            </a:r>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dirty="0"/>
          </a:p>
        </p:txBody>
      </p:sp>
    </p:spTree>
    <p:extLst>
      <p:ext uri="{BB962C8B-B14F-4D97-AF65-F5344CB8AC3E}">
        <p14:creationId xmlns:p14="http://schemas.microsoft.com/office/powerpoint/2010/main" val="3108383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parameter is the initial discharge.  Similar to Recession, this defines the initial state of the baseflow at the start of the simulation.  </a:t>
            </a:r>
          </a:p>
          <a:p>
            <a:pPr marL="171450" indent="-171450">
              <a:buFont typeface="Arial" panose="020B0604020202020204" pitchFamily="34" charset="0"/>
              <a:buChar char="•"/>
            </a:pPr>
            <a:r>
              <a:rPr lang="en-US" dirty="0"/>
              <a:t>You can choose between discharge per area or discharge value.  </a:t>
            </a:r>
          </a:p>
          <a:p>
            <a:pPr marL="171450" indent="-171450">
              <a:buFont typeface="Arial" panose="020B0604020202020204" pitchFamily="34" charset="0"/>
              <a:buChar char="•"/>
            </a:pPr>
            <a:r>
              <a:rPr lang="en-US" dirty="0"/>
              <a:t>Recommend going with discharge per area.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dirty="0"/>
          </a:p>
        </p:txBody>
      </p:sp>
    </p:spTree>
    <p:extLst>
      <p:ext uri="{BB962C8B-B14F-4D97-AF65-F5344CB8AC3E}">
        <p14:creationId xmlns:p14="http://schemas.microsoft.com/office/powerpoint/2010/main" val="51499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dirty="0"/>
          </a:p>
        </p:txBody>
      </p:sp>
    </p:spTree>
    <p:extLst>
      <p:ext uri="{BB962C8B-B14F-4D97-AF65-F5344CB8AC3E}">
        <p14:creationId xmlns:p14="http://schemas.microsoft.com/office/powerpoint/2010/main" val="2190133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dirty="0"/>
          </a:p>
        </p:txBody>
      </p:sp>
    </p:spTree>
    <p:extLst>
      <p:ext uri="{BB962C8B-B14F-4D97-AF65-F5344CB8AC3E}">
        <p14:creationId xmlns:p14="http://schemas.microsoft.com/office/powerpoint/2010/main" val="4011761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models baseflow conceptually and not process based.  We don’t use ground water model to compute our baseflow values.  Just like how we don’t use the full momentum equation for routing flow, we can do a pretty decent job at simulating baseflow using conceptual methods.  </a:t>
            </a:r>
          </a:p>
          <a:p>
            <a:endParaRPr lang="en-US" dirty="0"/>
          </a:p>
          <a:p>
            <a:r>
              <a:rPr lang="en-US" dirty="0"/>
              <a:t>There have been all kinds of techniques for separating baseflow.  </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909008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dirty="0"/>
          </a:p>
        </p:txBody>
      </p:sp>
    </p:spTree>
    <p:extLst>
      <p:ext uri="{BB962C8B-B14F-4D97-AF65-F5344CB8AC3E}">
        <p14:creationId xmlns:p14="http://schemas.microsoft.com/office/powerpoint/2010/main" val="4286201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impeding shallow layer where infiltrated water moves down gradient.  Interflow is slower than surface runoff.  Some research has suggested interflow only contributes to the streamflow from the lower portions of the hillslope.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3871174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that falls on the basin infiltrates past the shallow layer.  This flow is much slower than surface runoff or interflow.  This flow could take months before it reaches the stream (if ever).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914759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UI, the baseflow method can be selected from the subbasin element.  </a:t>
            </a:r>
          </a:p>
          <a:p>
            <a:pPr marL="171450" indent="-171450">
              <a:buFont typeface="Arial" panose="020B0604020202020204" pitchFamily="34" charset="0"/>
              <a:buChar char="•"/>
            </a:pPr>
            <a:r>
              <a:rPr lang="en-US" dirty="0"/>
              <a:t>Enter baseflow parameters from subbasin element tab or from global editor</a:t>
            </a:r>
          </a:p>
          <a:p>
            <a:pPr marL="171450" indent="-171450">
              <a:buFont typeface="Arial" panose="020B0604020202020204" pitchFamily="34" charset="0"/>
              <a:buChar char="•"/>
            </a:pPr>
            <a:r>
              <a:rPr lang="en-US" dirty="0"/>
              <a:t>Methods are conceptual.  You need to calibrate the values</a:t>
            </a:r>
          </a:p>
          <a:p>
            <a:pPr marL="171450" indent="-171450">
              <a:buFont typeface="Arial" panose="020B0604020202020204" pitchFamily="34" charset="0"/>
              <a:buChar char="•"/>
            </a:pPr>
            <a:r>
              <a:rPr lang="en-US" dirty="0"/>
              <a:t>Linear Reservoir method conserves mass.  The other baseflow methods do not.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2776838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370624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what you can see from the Results tab.  </a:t>
            </a:r>
          </a:p>
          <a:p>
            <a:pPr marL="171450" indent="-171450">
              <a:buFont typeface="Arial" panose="020B0604020202020204" pitchFamily="34" charset="0"/>
              <a:buChar char="•"/>
            </a:pPr>
            <a:r>
              <a:rPr lang="en-US" dirty="0"/>
              <a:t>This is an example of the Linear Reservoir baseflow method.  There are different layers for this method which you can see the results separately for each layer.</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dirty="0"/>
          </a:p>
        </p:txBody>
      </p:sp>
    </p:spTree>
    <p:extLst>
      <p:ext uri="{BB962C8B-B14F-4D97-AF65-F5344CB8AC3E}">
        <p14:creationId xmlns:p14="http://schemas.microsoft.com/office/powerpoint/2010/main" val="3248399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our preferred baseflow method.  Can be used for both event and continuous modeling and you could model both interflow and baseflow.  </a:t>
            </a:r>
          </a:p>
          <a:p>
            <a:endParaRPr lang="en-US" dirty="0"/>
          </a:p>
          <a:p>
            <a:r>
              <a:rPr lang="en-US" dirty="0"/>
              <a:t>This method conserves volume.</a:t>
            </a:r>
          </a:p>
        </p:txBody>
      </p:sp>
      <p:sp>
        <p:nvSpPr>
          <p:cNvPr id="4" name="Slide Number Placeholder 3"/>
          <p:cNvSpPr>
            <a:spLocks noGrp="1"/>
          </p:cNvSpPr>
          <p:nvPr>
            <p:ph type="sldNum" sz="quarter" idx="10"/>
          </p:nvPr>
        </p:nvSpPr>
        <p:spPr/>
        <p:txBody>
          <a:bodyPr/>
          <a:lstStyle/>
          <a:p>
            <a:fld id="{BC3A86D8-1D95-4DFF-A26B-8F86AC3AC58E}" type="slidenum">
              <a:rPr lang="en-US" smtClean="0"/>
              <a:t>10</a:t>
            </a:fld>
            <a:endParaRPr lang="en-US" dirty="0"/>
          </a:p>
        </p:txBody>
      </p:sp>
    </p:spTree>
    <p:extLst>
      <p:ext uri="{BB962C8B-B14F-4D97-AF65-F5344CB8AC3E}">
        <p14:creationId xmlns:p14="http://schemas.microsoft.com/office/powerpoint/2010/main" val="1620435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off the name, the way baseflow is routed is simply using the linear reservoir routing method.  You use a linear relationship between storage and discharge.  </a:t>
            </a:r>
          </a:p>
          <a:p>
            <a:endParaRPr lang="en-US" dirty="0"/>
          </a:p>
          <a:p>
            <a:r>
              <a:rPr lang="en-US" dirty="0"/>
              <a:t>The continuity equation is used along with the linear reservoir relationship to solve for outflow.  </a:t>
            </a:r>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dirty="0"/>
          </a:p>
        </p:txBody>
      </p:sp>
    </p:spTree>
    <p:extLst>
      <p:ext uri="{BB962C8B-B14F-4D97-AF65-F5344CB8AC3E}">
        <p14:creationId xmlns:p14="http://schemas.microsoft.com/office/powerpoint/2010/main" val="2453535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2/11/2025</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571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1120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84458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3.gif"/><Relationship Id="rId5" Type="http://schemas.openxmlformats.org/officeDocument/2006/relationships/image" Target="../media/image5.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5"/>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2/11/2025</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 id="2147483735" r:id="rId3"/>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2/11/2025</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450590905"/>
      </p:ext>
    </p:extLst>
  </p:cSld>
  <p:clrMap bg1="lt1" tx1="dk1" bg2="lt2" tx2="dk2" accent1="accent1" accent2="accent2" accent3="accent3" accent4="accent4" accent5="accent5" accent6="accent6" hlink="hlink" folHlink="folHlink"/>
  <p:sldLayoutIdLst>
    <p:sldLayoutId id="2147483733" r:id="rId1"/>
    <p:sldLayoutId id="2147483734"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customXml" Target="../ink/ink2.xml"/><Relationship Id="rId5" Type="http://schemas.openxmlformats.org/officeDocument/2006/relationships/image" Target="../media/image190.png"/><Relationship Id="rId4" Type="http://schemas.openxmlformats.org/officeDocument/2006/relationships/customXml" Target="../ink/ink1.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p:txBody>
          <a:bodyPr>
            <a:normAutofit/>
          </a:bodyPr>
          <a:lstStyle/>
          <a:p>
            <a:r>
              <a:rPr lang="en-US" sz="5400" dirty="0"/>
              <a:t>Modeling Baseflow in HEC-HMS</a:t>
            </a: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a:xfrm>
            <a:off x="1524000" y="3976688"/>
            <a:ext cx="9144000" cy="1655762"/>
          </a:xfrm>
        </p:spPr>
        <p:txBody>
          <a:bodyPr>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Jay Pak, Ph.D., P.E.</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US Army Corps of Engineers</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Hydrologic Engineering Center</a:t>
            </a:r>
            <a:endParaRPr kumimoji="0" lang="en-US" sz="21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Picture 3" descr="A green and white logo&#10;&#10;Description automatically generated">
            <a:extLst>
              <a:ext uri="{FF2B5EF4-FFF2-40B4-BE49-F238E27FC236}">
                <a16:creationId xmlns:a16="http://schemas.microsoft.com/office/drawing/2014/main" id="{007F4ACD-ED3F-7EBB-0743-69225070C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5933" y="5887329"/>
            <a:ext cx="3223846" cy="820615"/>
          </a:xfrm>
          <a:prstGeom prst="rect">
            <a:avLst/>
          </a:prstGeom>
        </p:spPr>
      </p:pic>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Linear Reservoir Baseflow Method</a:t>
            </a:r>
          </a:p>
        </p:txBody>
      </p:sp>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Tree>
    <p:extLst>
      <p:ext uri="{BB962C8B-B14F-4D97-AF65-F5344CB8AC3E}">
        <p14:creationId xmlns:p14="http://schemas.microsoft.com/office/powerpoint/2010/main" val="4253213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83252" y="1058624"/>
            <a:ext cx="5621930" cy="5556780"/>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uses linear reservoirs to model the movement of infiltrated water.</a:t>
            </a:r>
          </a:p>
          <a:p>
            <a:pPr marL="569913" lvl="1" indent="-342900">
              <a:buFont typeface="Arial" panose="020B0604020202020204" pitchFamily="34" charset="0"/>
              <a:buChar char="•"/>
            </a:pPr>
            <a:r>
              <a:rPr lang="en-US" sz="2200" dirty="0">
                <a:solidFill>
                  <a:schemeClr val="tx1"/>
                </a:solidFill>
              </a:rPr>
              <a:t>Can be used to model </a:t>
            </a:r>
            <a:r>
              <a:rPr lang="en-US" sz="2200" b="1" u="sng" dirty="0">
                <a:solidFill>
                  <a:schemeClr val="tx1"/>
                </a:solidFill>
              </a:rPr>
              <a:t>Interflow and Baseflow</a:t>
            </a:r>
            <a:r>
              <a:rPr lang="en-US" sz="2200" u="sng" dirty="0">
                <a:solidFill>
                  <a:schemeClr val="tx1"/>
                </a:solidFill>
              </a:rPr>
              <a:t>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continuity equation is used along with a linear relationship between storage and discharge: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err="1">
                <a:solidFill>
                  <a:schemeClr val="tx1"/>
                </a:solidFill>
              </a:rPr>
              <a:t>dS</a:t>
            </a:r>
            <a:r>
              <a:rPr lang="en-US" sz="2200" dirty="0">
                <a:solidFill>
                  <a:schemeClr val="tx1"/>
                </a:solidFill>
              </a:rPr>
              <a:t>/dt = change in storage at time t</a:t>
            </a:r>
          </a:p>
          <a:p>
            <a:pPr marL="342900" indent="-342900">
              <a:buFont typeface="Arial" panose="020B0604020202020204" pitchFamily="34" charset="0"/>
              <a:buChar char="•"/>
            </a:pPr>
            <a:r>
              <a:rPr lang="en-US" sz="2200" dirty="0">
                <a:solidFill>
                  <a:schemeClr val="tx1"/>
                </a:solidFill>
              </a:rPr>
              <a:t>I</a:t>
            </a:r>
            <a:r>
              <a:rPr lang="en-US" sz="2200" baseline="-25000" dirty="0">
                <a:solidFill>
                  <a:schemeClr val="tx1"/>
                </a:solidFill>
              </a:rPr>
              <a:t>t</a:t>
            </a:r>
            <a:r>
              <a:rPr lang="en-US" sz="2200" dirty="0">
                <a:solidFill>
                  <a:schemeClr val="tx1"/>
                </a:solidFill>
              </a:rPr>
              <a:t> = average inflow to storage at time t</a:t>
            </a:r>
          </a:p>
          <a:p>
            <a:pPr marL="342900" indent="-342900">
              <a:buFont typeface="Arial" panose="020B0604020202020204" pitchFamily="34" charset="0"/>
              <a:buChar char="•"/>
            </a:pPr>
            <a:r>
              <a:rPr lang="en-US" sz="2200" dirty="0">
                <a:solidFill>
                  <a:schemeClr val="tx1"/>
                </a:solidFill>
              </a:rPr>
              <a:t>O</a:t>
            </a:r>
            <a:r>
              <a:rPr lang="en-US" sz="2200" baseline="-25000" dirty="0">
                <a:solidFill>
                  <a:schemeClr val="tx1"/>
                </a:solidFill>
              </a:rPr>
              <a:t>t</a:t>
            </a:r>
            <a:r>
              <a:rPr lang="en-US" sz="2200" dirty="0">
                <a:solidFill>
                  <a:schemeClr val="tx1"/>
                </a:solidFill>
              </a:rPr>
              <a:t> = outflow from storage at time t</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25" name="Picture 24">
            <a:extLst>
              <a:ext uri="{FF2B5EF4-FFF2-40B4-BE49-F238E27FC236}">
                <a16:creationId xmlns:a16="http://schemas.microsoft.com/office/drawing/2014/main" id="{8D02C637-09FA-4F31-B4B1-80648C6BCFD8}"/>
              </a:ext>
            </a:extLst>
          </p:cNvPr>
          <p:cNvPicPr/>
          <p:nvPr/>
        </p:nvPicPr>
        <p:blipFill rotWithShape="1">
          <a:blip r:embed="rId4"/>
          <a:srcRect l="51666" t="28608" r="29648" b="58992"/>
          <a:stretch/>
        </p:blipFill>
        <p:spPr>
          <a:xfrm>
            <a:off x="1184987" y="4301412"/>
            <a:ext cx="1679511" cy="733030"/>
          </a:xfrm>
          <a:prstGeom prst="rect">
            <a:avLst/>
          </a:prstGeom>
        </p:spPr>
      </p:pic>
      <p:pic>
        <p:nvPicPr>
          <p:cNvPr id="26" name="Picture 25">
            <a:extLst>
              <a:ext uri="{FF2B5EF4-FFF2-40B4-BE49-F238E27FC236}">
                <a16:creationId xmlns:a16="http://schemas.microsoft.com/office/drawing/2014/main" id="{5605BB06-1CEF-499E-98A5-6ACF6D540DCE}"/>
              </a:ext>
            </a:extLst>
          </p:cNvPr>
          <p:cNvPicPr/>
          <p:nvPr/>
        </p:nvPicPr>
        <p:blipFill rotWithShape="1">
          <a:blip r:embed="rId4"/>
          <a:srcRect l="53269" t="75969" r="31687" b="16263"/>
          <a:stretch/>
        </p:blipFill>
        <p:spPr>
          <a:xfrm>
            <a:off x="3073127" y="4383663"/>
            <a:ext cx="1385700" cy="495473"/>
          </a:xfrm>
          <a:prstGeom prst="rect">
            <a:avLst/>
          </a:prstGeom>
        </p:spPr>
      </p:pic>
    </p:spTree>
    <p:extLst>
      <p:ext uri="{BB962C8B-B14F-4D97-AF65-F5344CB8AC3E}">
        <p14:creationId xmlns:p14="http://schemas.microsoft.com/office/powerpoint/2010/main" val="1710272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419253" cy="543528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is designed to work with all loss methods.</a:t>
            </a:r>
          </a:p>
          <a:p>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All losses in the Initial and Constant, Curve Number, and Green and </a:t>
            </a:r>
            <a:r>
              <a:rPr lang="en-US" sz="2200" u="sng" dirty="0" err="1">
                <a:solidFill>
                  <a:schemeClr val="tx1"/>
                </a:solidFill>
              </a:rPr>
              <a:t>Ampt</a:t>
            </a:r>
            <a:r>
              <a:rPr lang="en-US" sz="2200" u="sng" dirty="0">
                <a:solidFill>
                  <a:schemeClr val="tx1"/>
                </a:solidFill>
              </a:rPr>
              <a:t> loss methods </a:t>
            </a:r>
            <a:r>
              <a:rPr lang="en-US" sz="2200" dirty="0">
                <a:solidFill>
                  <a:schemeClr val="tx1"/>
                </a:solidFill>
              </a:rPr>
              <a:t>are available to the Linear Reservoir Baseflow (can overcome this assumption using the fraction option).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Only constant loss rate losses </a:t>
            </a:r>
            <a:r>
              <a:rPr lang="en-US" sz="2200" dirty="0">
                <a:solidFill>
                  <a:schemeClr val="tx1"/>
                </a:solidFill>
              </a:rPr>
              <a:t>(represents saturated conditions) in the Deficit and Constant loss method is available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8408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646099" cy="4923076"/>
          </a:xfrm>
          <a:noFill/>
        </p:spPr>
        <p:txBody>
          <a:bodyPr/>
          <a:lstStyle/>
          <a:p>
            <a:pPr marL="342900" indent="-342900">
              <a:buFont typeface="Arial" panose="020B0604020202020204" pitchFamily="34" charset="0"/>
              <a:buChar char="•"/>
            </a:pPr>
            <a:r>
              <a:rPr lang="en-US" sz="2200" dirty="0">
                <a:solidFill>
                  <a:schemeClr val="tx1"/>
                </a:solidFill>
              </a:rPr>
              <a:t>You can choose 1, 2, or 3 linear reservoir </a:t>
            </a:r>
            <a:r>
              <a:rPr lang="en-US" sz="2200" b="1" dirty="0">
                <a:solidFill>
                  <a:schemeClr val="tx1"/>
                </a:solidFill>
              </a:rPr>
              <a:t>layers.</a:t>
            </a:r>
          </a:p>
          <a:p>
            <a:pPr marL="342900" indent="-342900">
              <a:buFont typeface="Arial" panose="020B0604020202020204" pitchFamily="34" charset="0"/>
              <a:buChar char="•"/>
            </a:pPr>
            <a:r>
              <a:rPr lang="en-US" sz="2200" dirty="0">
                <a:solidFill>
                  <a:schemeClr val="tx1"/>
                </a:solidFill>
              </a:rPr>
              <a:t>Each layer requires an </a:t>
            </a:r>
            <a:r>
              <a:rPr lang="en-US" sz="2200" b="1" dirty="0">
                <a:solidFill>
                  <a:schemeClr val="tx1"/>
                </a:solidFill>
              </a:rPr>
              <a:t>initial discharge</a:t>
            </a:r>
            <a:r>
              <a:rPr lang="en-US" sz="2200" dirty="0">
                <a:solidFill>
                  <a:schemeClr val="tx1"/>
                </a:solidFill>
              </a:rPr>
              <a:t>, </a:t>
            </a:r>
            <a:r>
              <a:rPr lang="en-US" sz="2200" b="1" dirty="0">
                <a:solidFill>
                  <a:schemeClr val="tx1"/>
                </a:solidFill>
              </a:rPr>
              <a:t>fraction</a:t>
            </a:r>
            <a:r>
              <a:rPr lang="en-US" sz="2200" dirty="0">
                <a:solidFill>
                  <a:schemeClr val="tx1"/>
                </a:solidFill>
              </a:rPr>
              <a:t>, </a:t>
            </a:r>
            <a:r>
              <a:rPr lang="en-US" sz="2200" b="1" dirty="0">
                <a:solidFill>
                  <a:schemeClr val="tx1"/>
                </a:solidFill>
              </a:rPr>
              <a:t>linear reservoir coefficient</a:t>
            </a:r>
            <a:r>
              <a:rPr lang="en-US" sz="2200" dirty="0">
                <a:solidFill>
                  <a:schemeClr val="tx1"/>
                </a:solidFill>
              </a:rPr>
              <a:t>, and </a:t>
            </a:r>
            <a:r>
              <a:rPr lang="en-US" sz="2200" b="1" dirty="0">
                <a:solidFill>
                  <a:schemeClr val="tx1"/>
                </a:solidFill>
              </a:rPr>
              <a:t>number of reservoirs</a:t>
            </a:r>
            <a:r>
              <a:rPr lang="en-US" sz="2200" dirty="0">
                <a:solidFill>
                  <a:schemeClr val="tx1"/>
                </a:solidFill>
              </a:rPr>
              <a:t>.</a:t>
            </a:r>
          </a:p>
          <a:p>
            <a:pPr marL="342900" indent="-342900">
              <a:buFont typeface="Arial" panose="020B0604020202020204" pitchFamily="34" charset="0"/>
              <a:buChar char="•"/>
            </a:pPr>
            <a:r>
              <a:rPr lang="en-US" sz="2200" dirty="0">
                <a:solidFill>
                  <a:schemeClr val="tx1"/>
                </a:solidFill>
              </a:rPr>
              <a:t>The fractions do not have to sum to 1. If they do not, the remainder represents water percolating to a deep aquifer.</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0C41B18F-ECBB-45D5-B220-9C2667901966}"/>
              </a:ext>
            </a:extLst>
          </p:cNvPr>
          <p:cNvGrpSpPr/>
          <p:nvPr/>
        </p:nvGrpSpPr>
        <p:grpSpPr>
          <a:xfrm>
            <a:off x="7151985" y="1300347"/>
            <a:ext cx="4174125" cy="5137311"/>
            <a:chOff x="7151985" y="1300347"/>
            <a:chExt cx="4174125" cy="5137311"/>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7151985" y="1300347"/>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9403644" y="4321780"/>
              <a:ext cx="1451022" cy="2115878"/>
              <a:chOff x="10145097" y="41729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337744"/>
                <a:ext cx="1050994" cy="501364"/>
                <a:chOff x="10351315" y="4337744"/>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4961187"/>
                <a:ext cx="1050994" cy="501364"/>
                <a:chOff x="10351315" y="4337744"/>
                <a:chExt cx="1050994" cy="501364"/>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597697"/>
                <a:ext cx="1050994" cy="501364"/>
                <a:chOff x="10351315" y="4337744"/>
                <a:chExt cx="1050994" cy="501364"/>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8332236" y="487367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Arrow: Down 54">
              <a:extLst>
                <a:ext uri="{FF2B5EF4-FFF2-40B4-BE49-F238E27FC236}">
                  <a16:creationId xmlns:a16="http://schemas.microsoft.com/office/drawing/2014/main" id="{D3890A46-9B44-489C-BE6F-9B940EEBD9F1}"/>
                </a:ext>
              </a:extLst>
            </p:cNvPr>
            <p:cNvSpPr/>
            <p:nvPr/>
          </p:nvSpPr>
          <p:spPr>
            <a:xfrm rot="10800000">
              <a:off x="8815968" y="4724410"/>
              <a:ext cx="182881" cy="68334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Arrow: Down 55">
              <a:extLst>
                <a:ext uri="{FF2B5EF4-FFF2-40B4-BE49-F238E27FC236}">
                  <a16:creationId xmlns:a16="http://schemas.microsoft.com/office/drawing/2014/main" id="{44A31821-9675-4C6D-A9D2-51A954185D06}"/>
                </a:ext>
              </a:extLst>
            </p:cNvPr>
            <p:cNvSpPr/>
            <p:nvPr/>
          </p:nvSpPr>
          <p:spPr>
            <a:xfrm rot="5400000" flipV="1">
              <a:off x="9200250" y="4234130"/>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855127" y="4386437"/>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118773-9F0C-4404-8DE2-A3BD178A79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grpSp>
      <p:pic>
        <p:nvPicPr>
          <p:cNvPr id="6" name="Picture 5">
            <a:extLst>
              <a:ext uri="{FF2B5EF4-FFF2-40B4-BE49-F238E27FC236}">
                <a16:creationId xmlns:a16="http://schemas.microsoft.com/office/drawing/2014/main" id="{D17594F5-2FC0-FABF-5CF1-42E133FB3417}"/>
              </a:ext>
            </a:extLst>
          </p:cNvPr>
          <p:cNvPicPr>
            <a:picLocks noChangeAspect="1"/>
          </p:cNvPicPr>
          <p:nvPr/>
        </p:nvPicPr>
        <p:blipFill>
          <a:blip r:embed="rId3"/>
          <a:stretch>
            <a:fillRect/>
          </a:stretch>
        </p:blipFill>
        <p:spPr>
          <a:xfrm>
            <a:off x="396206" y="3630419"/>
            <a:ext cx="4761720" cy="2979170"/>
          </a:xfrm>
          <a:prstGeom prst="rect">
            <a:avLst/>
          </a:prstGeom>
        </p:spPr>
      </p:pic>
    </p:spTree>
    <p:extLst>
      <p:ext uri="{BB962C8B-B14F-4D97-AF65-F5344CB8AC3E}">
        <p14:creationId xmlns:p14="http://schemas.microsoft.com/office/powerpoint/2010/main" val="1444437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895C7BF-FE8C-9322-CB26-A8BB16A6AB56}"/>
              </a:ext>
            </a:extLst>
          </p:cNvPr>
          <p:cNvPicPr>
            <a:picLocks noChangeAspect="1"/>
          </p:cNvPicPr>
          <p:nvPr/>
        </p:nvPicPr>
        <p:blipFill>
          <a:blip r:embed="rId3"/>
          <a:stretch>
            <a:fillRect/>
          </a:stretch>
        </p:blipFill>
        <p:spPr>
          <a:xfrm>
            <a:off x="587600" y="3583489"/>
            <a:ext cx="4097625" cy="3111609"/>
          </a:xfrm>
          <a:prstGeom prst="rect">
            <a:avLst/>
          </a:prstGeom>
        </p:spPr>
      </p:pic>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7661663" cy="4923076"/>
          </a:xfrm>
          <a:noFill/>
        </p:spPr>
        <p:txBody>
          <a:bodyPr/>
          <a:lstStyle/>
          <a:p>
            <a:pPr marL="342900" indent="-342900">
              <a:buFont typeface="Arial" panose="020B0604020202020204" pitchFamily="34" charset="0"/>
              <a:buChar char="•"/>
            </a:pPr>
            <a:r>
              <a:rPr lang="en-US" sz="2200" dirty="0">
                <a:solidFill>
                  <a:schemeClr val="tx1"/>
                </a:solidFill>
              </a:rPr>
              <a:t>The example on this slide shows two linear reservoir layers. </a:t>
            </a:r>
          </a:p>
          <a:p>
            <a:pPr marL="342900" indent="-342900">
              <a:buFont typeface="Arial" panose="020B0604020202020204" pitchFamily="34" charset="0"/>
              <a:buChar char="•"/>
            </a:pPr>
            <a:r>
              <a:rPr lang="en-US" sz="2200" dirty="0">
                <a:solidFill>
                  <a:schemeClr val="tx1"/>
                </a:solidFill>
              </a:rPr>
              <a:t>40 percent of the infiltrated water is routed within Layer 1.</a:t>
            </a:r>
          </a:p>
          <a:p>
            <a:pPr marL="342900" indent="-342900">
              <a:buFont typeface="Arial" panose="020B0604020202020204" pitchFamily="34" charset="0"/>
              <a:buChar char="•"/>
            </a:pPr>
            <a:r>
              <a:rPr lang="en-US" sz="2200" dirty="0">
                <a:solidFill>
                  <a:schemeClr val="tx1"/>
                </a:solidFill>
              </a:rPr>
              <a:t>60 percent of the infiltrated water is routed within Layer 2.</a:t>
            </a:r>
          </a:p>
          <a:p>
            <a:pPr marL="342900" indent="-342900">
              <a:buFont typeface="Arial" panose="020B0604020202020204" pitchFamily="34" charset="0"/>
              <a:buChar char="•"/>
            </a:pPr>
            <a:r>
              <a:rPr lang="en-US" sz="2200" dirty="0">
                <a:solidFill>
                  <a:schemeClr val="tx1"/>
                </a:solidFill>
              </a:rPr>
              <a:t>Notice the linear reservoir coefficients are different. Groundwater 1 can be used to model interflow, and groundwater 2 can be used to model groundwater flow.</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03" name="TextBox 102">
              <a:extLst>
                <a:ext uri="{FF2B5EF4-FFF2-40B4-BE49-F238E27FC236}">
                  <a16:creationId xmlns:a16="http://schemas.microsoft.com/office/drawing/2014/main" id="{7A1D55D6-71A5-4D35-81D8-ACBD5FA4B5F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178743" y="4172924"/>
            <a:ext cx="1451022" cy="2115878"/>
            <a:chOff x="10145097" y="4172918"/>
            <a:chExt cx="1451022" cy="2115878"/>
          </a:xfrm>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A60CED95-8F6B-4C42-9074-6DC22250E0F8}"/>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9" name="TextBox 128">
              <a:extLst>
                <a:ext uri="{FF2B5EF4-FFF2-40B4-BE49-F238E27FC236}">
                  <a16:creationId xmlns:a16="http://schemas.microsoft.com/office/drawing/2014/main" id="{B4501FB5-0BE9-417E-B09A-B2BBF6666B9A}"/>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26BE8F1B-9FA7-4A66-89CB-D40495751BBC}"/>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91067" y="4575554"/>
            <a:ext cx="182880"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40852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237581"/>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726275"/>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6564F89B-45AC-47A8-972E-CE4BECD400AE}"/>
                  </a:ext>
                </a:extLst>
              </p14:cNvPr>
              <p14:cNvContentPartPr/>
              <p14:nvPr/>
            </p14:nvContentPartPr>
            <p14:xfrm>
              <a:off x="1141553" y="4283390"/>
              <a:ext cx="659520" cy="54360"/>
            </p14:xfrm>
          </p:contentPart>
        </mc:Choice>
        <mc:Fallback xmlns="">
          <p:pic>
            <p:nvPicPr>
              <p:cNvPr id="7" name="Ink 6">
                <a:extLst>
                  <a:ext uri="{FF2B5EF4-FFF2-40B4-BE49-F238E27FC236}">
                    <a16:creationId xmlns:a16="http://schemas.microsoft.com/office/drawing/2014/main" id="{6564F89B-45AC-47A8-972E-CE4BECD400AE}"/>
                  </a:ext>
                </a:extLst>
              </p:cNvPr>
              <p:cNvPicPr/>
              <p:nvPr/>
            </p:nvPicPr>
            <p:blipFill>
              <a:blip r:embed="rId5"/>
              <a:stretch>
                <a:fillRect/>
              </a:stretch>
            </p:blipFill>
            <p:spPr>
              <a:xfrm>
                <a:off x="1087553" y="4175390"/>
                <a:ext cx="76716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B32E5D63-C27C-4DEF-A2D5-30D96F1C6687}"/>
                  </a:ext>
                </a:extLst>
              </p14:cNvPr>
              <p14:cNvContentPartPr/>
              <p14:nvPr/>
            </p14:nvContentPartPr>
            <p14:xfrm>
              <a:off x="1043565" y="5568087"/>
              <a:ext cx="631080" cy="360"/>
            </p14:xfrm>
          </p:contentPart>
        </mc:Choice>
        <mc:Fallback xmlns="">
          <p:pic>
            <p:nvPicPr>
              <p:cNvPr id="11" name="Ink 10">
                <a:extLst>
                  <a:ext uri="{FF2B5EF4-FFF2-40B4-BE49-F238E27FC236}">
                    <a16:creationId xmlns:a16="http://schemas.microsoft.com/office/drawing/2014/main" id="{B32E5D63-C27C-4DEF-A2D5-30D96F1C6687}"/>
                  </a:ext>
                </a:extLst>
              </p:cNvPr>
              <p:cNvPicPr/>
              <p:nvPr/>
            </p:nvPicPr>
            <p:blipFill>
              <a:blip r:embed="rId7"/>
              <a:stretch>
                <a:fillRect/>
              </a:stretch>
            </p:blipFill>
            <p:spPr>
              <a:xfrm>
                <a:off x="989534" y="5460087"/>
                <a:ext cx="738781" cy="216000"/>
              </a:xfrm>
              <a:prstGeom prst="rect">
                <a:avLst/>
              </a:prstGeom>
            </p:spPr>
          </p:pic>
        </mc:Fallback>
      </mc:AlternateContent>
    </p:spTree>
    <p:extLst>
      <p:ext uri="{BB962C8B-B14F-4D97-AF65-F5344CB8AC3E}">
        <p14:creationId xmlns:p14="http://schemas.microsoft.com/office/powerpoint/2010/main" val="1095339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131511"/>
            <a:ext cx="5272943" cy="549321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with </a:t>
            </a:r>
            <a:r>
              <a:rPr lang="en-US" sz="2200" b="1" dirty="0">
                <a:solidFill>
                  <a:schemeClr val="tx1"/>
                </a:solidFill>
              </a:rPr>
              <a:t>different linear reservoir coefficients</a:t>
            </a:r>
            <a:r>
              <a:rPr lang="en-US" sz="2200" dirty="0">
                <a:solidFill>
                  <a:schemeClr val="tx1"/>
                </a:solidFill>
              </a:rPr>
              <a: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how larger coefficient values </a:t>
            </a:r>
            <a:r>
              <a:rPr lang="en-US" sz="2200" b="1" dirty="0">
                <a:solidFill>
                  <a:schemeClr val="tx1"/>
                </a:solidFill>
              </a:rPr>
              <a:t>attenuate</a:t>
            </a:r>
            <a:r>
              <a:rPr lang="en-US" sz="2200" dirty="0">
                <a:solidFill>
                  <a:schemeClr val="tx1"/>
                </a:solidFill>
              </a:rPr>
              <a:t> the baseflow contribution, which reflects </a:t>
            </a:r>
            <a:r>
              <a:rPr lang="en-US" sz="2200" b="1" dirty="0">
                <a:solidFill>
                  <a:schemeClr val="tx1"/>
                </a:solidFill>
              </a:rPr>
              <a:t>longer durations </a:t>
            </a:r>
            <a:r>
              <a:rPr lang="en-US" sz="2200" dirty="0">
                <a:solidFill>
                  <a:schemeClr val="tx1"/>
                </a:solidFill>
              </a:rPr>
              <a:t>the  infiltrated water spends in the ground.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that the timing of the baseflow hydrograph is </a:t>
            </a:r>
            <a:r>
              <a:rPr lang="en-US" sz="2200" b="1" dirty="0">
                <a:solidFill>
                  <a:schemeClr val="tx1"/>
                </a:solidFill>
              </a:rPr>
              <a:t>not influenced </a:t>
            </a:r>
            <a:r>
              <a:rPr lang="en-US" sz="2200" dirty="0">
                <a:solidFill>
                  <a:schemeClr val="tx1"/>
                </a:solidFill>
              </a:rPr>
              <a:t>much by the storage coefficient.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Initially set the coefficients using </a:t>
            </a:r>
            <a:r>
              <a:rPr lang="en-US" sz="2200" b="1" dirty="0">
                <a:solidFill>
                  <a:schemeClr val="tx1"/>
                </a:solidFill>
              </a:rPr>
              <a:t>multipliers of the Clark Storage Coefficient</a:t>
            </a:r>
            <a:r>
              <a:rPr lang="en-US" sz="2200" dirty="0">
                <a:solidFill>
                  <a:schemeClr val="tx1"/>
                </a:solidFill>
              </a:rPr>
              <a: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dirty="0"/>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9005066" y="3649927"/>
              <a:ext cx="2915884" cy="663591"/>
              <a:chOff x="1115456" y="3700770"/>
              <a:chExt cx="2915884" cy="663591"/>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4898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15456" y="423530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700770"/>
                <a:ext cx="2536975" cy="276999"/>
              </a:xfrm>
              <a:prstGeom prst="rect">
                <a:avLst/>
              </a:prstGeom>
              <a:noFill/>
              <a:ln>
                <a:noFill/>
              </a:ln>
            </p:spPr>
            <p:txBody>
              <a:bodyPr wrap="square" rtlCol="0">
                <a:spAutoFit/>
              </a:bodyPr>
              <a:lstStyle/>
              <a:p>
                <a:r>
                  <a:rPr lang="en-US" sz="1200" dirty="0"/>
                  <a:t>Coef.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276999"/>
              </a:xfrm>
              <a:prstGeom prst="rect">
                <a:avLst/>
              </a:prstGeom>
              <a:noFill/>
              <a:ln>
                <a:noFill/>
              </a:ln>
            </p:spPr>
            <p:txBody>
              <a:bodyPr wrap="square" rtlCol="0">
                <a:spAutoFit/>
              </a:bodyPr>
              <a:lstStyle/>
              <a:p>
                <a:r>
                  <a:rPr lang="en-US" sz="1200" dirty="0"/>
                  <a:t>Coef.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94364" y="4087362"/>
                <a:ext cx="2536975" cy="276999"/>
              </a:xfrm>
              <a:prstGeom prst="rect">
                <a:avLst/>
              </a:prstGeom>
              <a:noFill/>
              <a:ln>
                <a:noFill/>
              </a:ln>
            </p:spPr>
            <p:txBody>
              <a:bodyPr wrap="square" rtlCol="0">
                <a:spAutoFit/>
              </a:bodyPr>
              <a:lstStyle/>
              <a:p>
                <a:r>
                  <a:rPr lang="en-US" sz="1200" dirty="0"/>
                  <a:t>Coef.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dirty="0"/>
                <a:t>Baseflow</a:t>
              </a:r>
            </a:p>
          </p:txBody>
        </p:sp>
      </p:grpSp>
      <p:grpSp>
        <p:nvGrpSpPr>
          <p:cNvPr id="25" name="Group 24">
            <a:extLst>
              <a:ext uri="{FF2B5EF4-FFF2-40B4-BE49-F238E27FC236}">
                <a16:creationId xmlns:a16="http://schemas.microsoft.com/office/drawing/2014/main" id="{F73A99C3-67CF-4A8F-9913-C98F56DD5AC7}"/>
              </a:ext>
            </a:extLst>
          </p:cNvPr>
          <p:cNvGrpSpPr/>
          <p:nvPr/>
        </p:nvGrpSpPr>
        <p:grpSpPr>
          <a:xfrm>
            <a:off x="6834146" y="808012"/>
            <a:ext cx="3676190" cy="2190476"/>
            <a:chOff x="7643036" y="936415"/>
            <a:chExt cx="3676190" cy="2190476"/>
          </a:xfrm>
        </p:grpSpPr>
        <p:pic>
          <p:nvPicPr>
            <p:cNvPr id="7" name="Picture 6">
              <a:extLst>
                <a:ext uri="{FF2B5EF4-FFF2-40B4-BE49-F238E27FC236}">
                  <a16:creationId xmlns:a16="http://schemas.microsoft.com/office/drawing/2014/main" id="{28F7697B-5ACA-4E87-A1BA-6C539A9F0618}"/>
                </a:ext>
              </a:extLst>
            </p:cNvPr>
            <p:cNvPicPr>
              <a:picLocks noChangeAspect="1"/>
            </p:cNvPicPr>
            <p:nvPr/>
          </p:nvPicPr>
          <p:blipFill>
            <a:blip r:embed="rId4"/>
            <a:stretch>
              <a:fillRect/>
            </a:stretch>
          </p:blipFill>
          <p:spPr>
            <a:xfrm>
              <a:off x="7643036" y="936415"/>
              <a:ext cx="3676190" cy="2190476"/>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643036" y="2654266"/>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5729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5152482" cy="4923076"/>
          </a:xfrm>
          <a:noFill/>
        </p:spPr>
        <p:txBody>
          <a:bodyPr/>
          <a:lstStyle/>
          <a:p>
            <a:pPr marL="342900" indent="-342900">
              <a:buFont typeface="Arial" panose="020B0604020202020204" pitchFamily="34" charset="0"/>
              <a:buChar char="•"/>
            </a:pPr>
            <a:r>
              <a:rPr lang="en-US" sz="2000" dirty="0">
                <a:solidFill>
                  <a:schemeClr val="tx1"/>
                </a:solidFill>
              </a:rPr>
              <a:t>The plot on this slide shows three different simulations where the number of steps was varied. </a:t>
            </a:r>
          </a:p>
          <a:p>
            <a:pPr marL="342900" indent="-342900">
              <a:buFont typeface="Arial" panose="020B0604020202020204" pitchFamily="34" charset="0"/>
              <a:buChar char="•"/>
            </a:pPr>
            <a:r>
              <a:rPr lang="en-US" sz="2000" b="1" dirty="0">
                <a:solidFill>
                  <a:schemeClr val="tx1"/>
                </a:solidFill>
              </a:rPr>
              <a:t>2 steps </a:t>
            </a:r>
            <a:r>
              <a:rPr lang="en-US" sz="2000" dirty="0">
                <a:solidFill>
                  <a:schemeClr val="tx1"/>
                </a:solidFill>
              </a:rPr>
              <a:t>means water flows into one linear reservoir with a coefficient of 12 hours, and then water from the first linear reservoir is routed through a second linear reservoir that also has a coefficient of 12  hours.</a:t>
            </a:r>
          </a:p>
          <a:p>
            <a:pPr marL="342900" indent="-342900">
              <a:buFont typeface="Arial" panose="020B0604020202020204" pitchFamily="34" charset="0"/>
              <a:buChar char="•"/>
            </a:pPr>
            <a:r>
              <a:rPr lang="en-US" sz="2000" dirty="0">
                <a:solidFill>
                  <a:schemeClr val="tx1"/>
                </a:solidFill>
              </a:rPr>
              <a:t>Notice how </a:t>
            </a:r>
            <a:r>
              <a:rPr lang="en-US" sz="2000" b="1" dirty="0">
                <a:solidFill>
                  <a:schemeClr val="tx1"/>
                </a:solidFill>
              </a:rPr>
              <a:t>timing of the baseflow hydrograph</a:t>
            </a:r>
            <a:r>
              <a:rPr lang="en-US" sz="2000" dirty="0">
                <a:solidFill>
                  <a:schemeClr val="tx1"/>
                </a:solidFill>
              </a:rPr>
              <a:t> is </a:t>
            </a:r>
            <a:r>
              <a:rPr lang="en-US" sz="2000" b="1" dirty="0">
                <a:solidFill>
                  <a:schemeClr val="tx1"/>
                </a:solidFill>
              </a:rPr>
              <a:t>shifted and attenuation</a:t>
            </a:r>
            <a:r>
              <a:rPr lang="en-US" sz="2000" dirty="0">
                <a:solidFill>
                  <a:schemeClr val="tx1"/>
                </a:solidFill>
              </a:rPr>
              <a:t> is increased as the number of linear reservoirs is increased.</a:t>
            </a:r>
          </a:p>
          <a:p>
            <a:pPr marL="342900" indent="-342900">
              <a:buFont typeface="Arial" panose="020B0604020202020204" pitchFamily="34" charset="0"/>
              <a:buChar char="•"/>
            </a:pPr>
            <a:r>
              <a:rPr lang="en-US" sz="2000" dirty="0">
                <a:solidFill>
                  <a:schemeClr val="tx1"/>
                </a:solidFill>
              </a:rPr>
              <a:t>Increase the number of steps so the </a:t>
            </a:r>
            <a:r>
              <a:rPr lang="en-US" sz="2000" b="1" dirty="0">
                <a:solidFill>
                  <a:schemeClr val="tx1"/>
                </a:solidFill>
              </a:rPr>
              <a:t>peak baseflow response occurs after the peak surface runoff response.</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Steps = 3</a:t>
                </a:r>
              </a:p>
            </p:txBody>
          </p:sp>
        </p:grpSp>
      </p:grpSp>
      <p:pic>
        <p:nvPicPr>
          <p:cNvPr id="6" name="Picture 5">
            <a:extLst>
              <a:ext uri="{FF2B5EF4-FFF2-40B4-BE49-F238E27FC236}">
                <a16:creationId xmlns:a16="http://schemas.microsoft.com/office/drawing/2014/main" id="{C85666A1-9D13-E769-B057-B3C2B5731318}"/>
              </a:ext>
            </a:extLst>
          </p:cNvPr>
          <p:cNvPicPr>
            <a:picLocks noChangeAspect="1"/>
          </p:cNvPicPr>
          <p:nvPr/>
        </p:nvPicPr>
        <p:blipFill>
          <a:blip r:embed="rId4"/>
          <a:stretch>
            <a:fillRect/>
          </a:stretch>
        </p:blipFill>
        <p:spPr>
          <a:xfrm>
            <a:off x="5790177" y="793246"/>
            <a:ext cx="5476190" cy="2057143"/>
          </a:xfrm>
          <a:prstGeom prst="rect">
            <a:avLst/>
          </a:prstGeom>
          <a:ln>
            <a:solidFill>
              <a:schemeClr val="tx1"/>
            </a:solidFill>
          </a:ln>
        </p:spPr>
      </p:pic>
    </p:spTree>
    <p:extLst>
      <p:ext uri="{BB962C8B-B14F-4D97-AF65-F5344CB8AC3E}">
        <p14:creationId xmlns:p14="http://schemas.microsoft.com/office/powerpoint/2010/main" val="2306342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252815"/>
            <a:ext cx="11832363"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2 linear reservoir coefficient was varied (50-50 split in infiltrated losses between layers). </a:t>
            </a:r>
          </a:p>
          <a:p>
            <a:pPr marL="342900" indent="-342900">
              <a:buFont typeface="Arial" panose="020B0604020202020204" pitchFamily="34" charset="0"/>
              <a:buChar char="•"/>
            </a:pPr>
            <a:r>
              <a:rPr lang="en-US" sz="2200" b="1" dirty="0">
                <a:solidFill>
                  <a:schemeClr val="tx1"/>
                </a:solidFill>
              </a:rPr>
              <a:t>Groundwater 2/3 layers </a:t>
            </a:r>
            <a:r>
              <a:rPr lang="en-US" sz="2200" dirty="0">
                <a:solidFill>
                  <a:schemeClr val="tx1"/>
                </a:solidFill>
              </a:rPr>
              <a:t>can be used </a:t>
            </a:r>
            <a:r>
              <a:rPr lang="en-US" sz="2200" b="1" dirty="0">
                <a:solidFill>
                  <a:schemeClr val="tx1"/>
                </a:solidFill>
              </a:rPr>
              <a:t>to model the longer responding groundwater flo</a:t>
            </a:r>
            <a:r>
              <a:rPr lang="en-US" sz="2200" dirty="0">
                <a:solidFill>
                  <a:schemeClr val="tx1"/>
                </a:solidFill>
              </a:rPr>
              <a:t>w, these components will not have as much of an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63655" y="288224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73170" y="3303802"/>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373170" y="5072410"/>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GW2 Coef. = 300 hours</a:t>
                </a:r>
              </a:p>
            </p:txBody>
          </p:sp>
        </p:grpSp>
      </p:grpSp>
      <p:pic>
        <p:nvPicPr>
          <p:cNvPr id="8" name="Picture 7">
            <a:extLst>
              <a:ext uri="{FF2B5EF4-FFF2-40B4-BE49-F238E27FC236}">
                <a16:creationId xmlns:a16="http://schemas.microsoft.com/office/drawing/2014/main" id="{F95B2284-0DF7-ED1C-BA85-38A3CBA9F501}"/>
              </a:ext>
            </a:extLst>
          </p:cNvPr>
          <p:cNvPicPr>
            <a:picLocks noChangeAspect="1"/>
          </p:cNvPicPr>
          <p:nvPr/>
        </p:nvPicPr>
        <p:blipFill>
          <a:blip r:embed="rId4"/>
          <a:stretch>
            <a:fillRect/>
          </a:stretch>
        </p:blipFill>
        <p:spPr>
          <a:xfrm>
            <a:off x="213456" y="2892723"/>
            <a:ext cx="4696696" cy="2710572"/>
          </a:xfrm>
          <a:prstGeom prst="rect">
            <a:avLst/>
          </a:prstGeom>
          <a:ln>
            <a:solidFill>
              <a:schemeClr val="tx1"/>
            </a:solidFill>
          </a:ln>
        </p:spPr>
      </p:pic>
    </p:spTree>
    <p:extLst>
      <p:ext uri="{BB962C8B-B14F-4D97-AF65-F5344CB8AC3E}">
        <p14:creationId xmlns:p14="http://schemas.microsoft.com/office/powerpoint/2010/main" val="1653154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55498" y="839994"/>
            <a:ext cx="11035790"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fraction was varied. </a:t>
            </a:r>
          </a:p>
          <a:p>
            <a:pPr marL="569913" lvl="1" indent="-342900">
              <a:buFont typeface="Arial" panose="020B0604020202020204" pitchFamily="34" charset="0"/>
              <a:buChar char="•"/>
            </a:pPr>
            <a:r>
              <a:rPr lang="en-US" sz="2200" dirty="0">
                <a:solidFill>
                  <a:schemeClr val="tx1"/>
                </a:solidFill>
              </a:rPr>
              <a:t>The sum of the fractions for all layers cannot exceed 1 </a:t>
            </a:r>
            <a:r>
              <a:rPr lang="en-US" sz="2200" u="sng" dirty="0">
                <a:solidFill>
                  <a:schemeClr val="tx1"/>
                </a:solidFill>
              </a:rPr>
              <a:t>but </a:t>
            </a:r>
            <a:r>
              <a:rPr lang="en-US" sz="2200" b="1" u="sng" dirty="0">
                <a:solidFill>
                  <a:schemeClr val="tx1"/>
                </a:solidFill>
              </a:rPr>
              <a:t>can be</a:t>
            </a:r>
            <a:r>
              <a:rPr lang="en-US" sz="2200" u="sng" dirty="0">
                <a:solidFill>
                  <a:schemeClr val="tx1"/>
                </a:solidFill>
              </a:rPr>
              <a:t> less than 1</a:t>
            </a: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fraction can be used to control </a:t>
            </a:r>
            <a:r>
              <a:rPr lang="en-US" sz="2200" b="1" dirty="0">
                <a:solidFill>
                  <a:schemeClr val="tx1"/>
                </a:solidFill>
              </a:rPr>
              <a:t>the magnitude of the baseflow hydrograph </a:t>
            </a:r>
            <a:r>
              <a:rPr lang="en-US" sz="2200" dirty="0">
                <a:solidFill>
                  <a:schemeClr val="tx1"/>
                </a:solidFill>
              </a:rPr>
              <a:t>(emphasize interflow), the fraction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397757" cy="3771429"/>
            <a:chOff x="4993444" y="2409845"/>
            <a:chExt cx="739775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488539"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a:ln>
                <a:noFill/>
              </a:ln>
            </p:spPr>
            <p:txBody>
              <a:bodyPr wrap="square" rtlCol="0">
                <a:spAutoFit/>
              </a:bodyPr>
              <a:lstStyle/>
              <a:p>
                <a:r>
                  <a:rPr lang="en-US" sz="1200" dirty="0"/>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dirty="0"/>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dirty="0"/>
                  <a:t>GW 1 Fraction = 0.1 (volume 0.2 inches)</a:t>
                </a:r>
              </a:p>
            </p:txBody>
          </p:sp>
        </p:grpSp>
      </p:grpSp>
      <p:pic>
        <p:nvPicPr>
          <p:cNvPr id="9" name="Picture 8">
            <a:extLst>
              <a:ext uri="{FF2B5EF4-FFF2-40B4-BE49-F238E27FC236}">
                <a16:creationId xmlns:a16="http://schemas.microsoft.com/office/drawing/2014/main" id="{C2FD8962-70A9-06F7-E61A-99A5F087E10F}"/>
              </a:ext>
            </a:extLst>
          </p:cNvPr>
          <p:cNvPicPr>
            <a:picLocks noChangeAspect="1"/>
          </p:cNvPicPr>
          <p:nvPr/>
        </p:nvPicPr>
        <p:blipFill>
          <a:blip r:embed="rId4"/>
          <a:stretch>
            <a:fillRect/>
          </a:stretch>
        </p:blipFill>
        <p:spPr>
          <a:xfrm>
            <a:off x="177931" y="2760464"/>
            <a:ext cx="4437995" cy="2561269"/>
          </a:xfrm>
          <a:prstGeom prst="rect">
            <a:avLst/>
          </a:prstGeom>
          <a:ln>
            <a:solidFill>
              <a:schemeClr val="tx1"/>
            </a:solidFill>
          </a:ln>
        </p:spPr>
      </p:pic>
    </p:spTree>
    <p:extLst>
      <p:ext uri="{BB962C8B-B14F-4D97-AF65-F5344CB8AC3E}">
        <p14:creationId xmlns:p14="http://schemas.microsoft.com/office/powerpoint/2010/main" val="1153346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008258"/>
            <a:ext cx="6474422" cy="5498865"/>
          </a:xfrm>
          <a:noFill/>
        </p:spPr>
        <p:txBody>
          <a:bodyPr/>
          <a:lstStyle/>
          <a:p>
            <a:pPr marL="342900" indent="-342900">
              <a:buFont typeface="Arial" panose="020B0604020202020204" pitchFamily="34" charset="0"/>
              <a:buChar char="•"/>
            </a:pPr>
            <a:r>
              <a:rPr lang="en-US" sz="2200" dirty="0">
                <a:solidFill>
                  <a:schemeClr val="tx1"/>
                </a:solidFill>
              </a:rPr>
              <a:t>You can choose an initial discharge type: </a:t>
            </a:r>
            <a:r>
              <a:rPr lang="en-US" sz="2200" b="1" dirty="0">
                <a:solidFill>
                  <a:schemeClr val="tx1"/>
                </a:solidFill>
              </a:rPr>
              <a:t>Discharge per Area </a:t>
            </a:r>
            <a:r>
              <a:rPr lang="en-US" sz="2200" dirty="0">
                <a:solidFill>
                  <a:schemeClr val="tx1"/>
                </a:solidFill>
              </a:rPr>
              <a:t>or </a:t>
            </a:r>
            <a:r>
              <a:rPr lang="en-US" sz="2200" b="1" dirty="0">
                <a:solidFill>
                  <a:schemeClr val="tx1"/>
                </a:solidFill>
              </a:rPr>
              <a:t>Discharge</a:t>
            </a:r>
            <a:r>
              <a:rPr lang="en-US" sz="2200" dirty="0">
                <a:solidFill>
                  <a:schemeClr val="tx1"/>
                </a:solidFill>
              </a:rPr>
              <a:t> (a discharge per area of 1 CFS/MI2 means the initial flow would be 100 </a:t>
            </a:r>
            <a:r>
              <a:rPr lang="en-US" sz="2200" dirty="0" err="1">
                <a:solidFill>
                  <a:schemeClr val="tx1"/>
                </a:solidFill>
              </a:rPr>
              <a:t>cfs</a:t>
            </a:r>
            <a:r>
              <a:rPr lang="en-US" sz="2200" dirty="0">
                <a:solidFill>
                  <a:schemeClr val="tx1"/>
                </a:solidFill>
              </a:rPr>
              <a:t> for a 100 square mile subbasin)</a:t>
            </a:r>
          </a:p>
          <a:p>
            <a:pPr marL="342900" indent="-342900">
              <a:buFont typeface="Arial" panose="020B0604020202020204" pitchFamily="34" charset="0"/>
              <a:buChar char="•"/>
            </a:pPr>
            <a:r>
              <a:rPr lang="en-US" sz="2200" dirty="0">
                <a:solidFill>
                  <a:schemeClr val="tx1"/>
                </a:solidFill>
              </a:rPr>
              <a:t>Discharge per Area is </a:t>
            </a:r>
            <a:r>
              <a:rPr lang="en-US" sz="2200" b="1" dirty="0">
                <a:solidFill>
                  <a:schemeClr val="tx1"/>
                </a:solidFill>
              </a:rPr>
              <a:t>easier to apply </a:t>
            </a:r>
            <a:r>
              <a:rPr lang="en-US" sz="2200" dirty="0">
                <a:solidFill>
                  <a:schemeClr val="tx1"/>
                </a:solidFill>
              </a:rPr>
              <a:t>across the basin model (generally consistent across subbasins), where a discharge initial type uses one discharge value per subbasin.</a:t>
            </a:r>
          </a:p>
          <a:p>
            <a:pPr marL="342900" indent="-342900">
              <a:buFont typeface="Arial" panose="020B0604020202020204" pitchFamily="34" charset="0"/>
              <a:buChar char="•"/>
            </a:pPr>
            <a:r>
              <a:rPr lang="en-US" sz="2200" dirty="0">
                <a:solidFill>
                  <a:schemeClr val="tx1"/>
                </a:solidFill>
              </a:rPr>
              <a:t>The plot on this slide shows different initial discharge per area values, manually adjust the initial discharge to match observations at the beginning of the simulation. </a:t>
            </a:r>
          </a:p>
          <a:p>
            <a:pPr marL="342900" indent="-342900">
              <a:buFont typeface="Arial" panose="020B0604020202020204" pitchFamily="34" charset="0"/>
              <a:buChar char="•"/>
            </a:pPr>
            <a:r>
              <a:rPr lang="en-US" sz="2200" dirty="0">
                <a:solidFill>
                  <a:schemeClr val="tx1"/>
                </a:solidFill>
              </a:rPr>
              <a:t>Be strategic </a:t>
            </a:r>
            <a:r>
              <a:rPr lang="en-US" sz="2200" b="1" dirty="0">
                <a:solidFill>
                  <a:schemeClr val="tx1"/>
                </a:solidFill>
              </a:rPr>
              <a:t>when setting the starting date </a:t>
            </a:r>
            <a:r>
              <a:rPr lang="en-US" sz="2200" dirty="0">
                <a:solidFill>
                  <a:schemeClr val="tx1"/>
                </a:solidFill>
              </a:rPr>
              <a:t>of the simulation, </a:t>
            </a:r>
            <a:r>
              <a:rPr lang="en-US" sz="2200" b="1" dirty="0">
                <a:solidFill>
                  <a:schemeClr val="tx1"/>
                </a:solidFill>
              </a:rPr>
              <a:t>interflow</a:t>
            </a:r>
            <a:r>
              <a:rPr lang="en-US" sz="2200" dirty="0">
                <a:solidFill>
                  <a:schemeClr val="tx1"/>
                </a:solidFill>
              </a:rPr>
              <a:t> could be </a:t>
            </a:r>
            <a:r>
              <a:rPr lang="en-US" sz="2200" b="1" dirty="0">
                <a:solidFill>
                  <a:schemeClr val="tx1"/>
                </a:solidFill>
              </a:rPr>
              <a:t>set to zero </a:t>
            </a:r>
            <a:r>
              <a:rPr lang="en-US" sz="2200" dirty="0">
                <a:solidFill>
                  <a:schemeClr val="tx1"/>
                </a:solidFill>
              </a:rPr>
              <a:t>and only initial GW2/3 specified.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10 CFS/MI2</a:t>
              </a:r>
            </a:p>
          </p:txBody>
        </p:sp>
      </p:grpSp>
      <p:pic>
        <p:nvPicPr>
          <p:cNvPr id="6" name="Picture 5">
            <a:extLst>
              <a:ext uri="{FF2B5EF4-FFF2-40B4-BE49-F238E27FC236}">
                <a16:creationId xmlns:a16="http://schemas.microsoft.com/office/drawing/2014/main" id="{B7DB58C9-D3D6-D0FB-DD61-D5FDF25DE6B8}"/>
              </a:ext>
            </a:extLst>
          </p:cNvPr>
          <p:cNvPicPr>
            <a:picLocks noChangeAspect="1"/>
          </p:cNvPicPr>
          <p:nvPr/>
        </p:nvPicPr>
        <p:blipFill>
          <a:blip r:embed="rId4"/>
          <a:stretch>
            <a:fillRect/>
          </a:stretch>
        </p:blipFill>
        <p:spPr>
          <a:xfrm>
            <a:off x="7241627" y="965408"/>
            <a:ext cx="4587419" cy="2647506"/>
          </a:xfrm>
          <a:prstGeom prst="rect">
            <a:avLst/>
          </a:prstGeom>
          <a:ln>
            <a:solidFill>
              <a:schemeClr val="tx1"/>
            </a:solidFill>
          </a:ln>
        </p:spPr>
      </p:pic>
    </p:spTree>
    <p:extLst>
      <p:ext uri="{BB962C8B-B14F-4D97-AF65-F5344CB8AC3E}">
        <p14:creationId xmlns:p14="http://schemas.microsoft.com/office/powerpoint/2010/main" val="1501564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in HEC-HMS</a:t>
            </a:r>
          </a:p>
        </p:txBody>
      </p:sp>
      <p:sp>
        <p:nvSpPr>
          <p:cNvPr id="2" name="Content Placeholder 1"/>
          <p:cNvSpPr>
            <a:spLocks noGrp="1"/>
          </p:cNvSpPr>
          <p:nvPr>
            <p:ph sz="quarter" idx="4294967295"/>
          </p:nvPr>
        </p:nvSpPr>
        <p:spPr>
          <a:xfrm>
            <a:off x="192858" y="1068149"/>
            <a:ext cx="5860795" cy="5600700"/>
          </a:xfrm>
          <a:noFill/>
        </p:spPr>
        <p:txBody>
          <a:bodyPr/>
          <a:lstStyle/>
          <a:p>
            <a:pPr marL="342900" indent="-342900">
              <a:buFont typeface="Arial" panose="020B0604020202020204" pitchFamily="34" charset="0"/>
              <a:buChar char="•"/>
            </a:pPr>
            <a:r>
              <a:rPr lang="en-US" sz="2200" dirty="0">
                <a:solidFill>
                  <a:schemeClr val="tx1"/>
                </a:solidFill>
              </a:rPr>
              <a:t>In many cases, direct runoff accounts for the flood magnitude. Baseflow is an important process to consider for modeling runoff volume.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Baseflow is comprised of runoff that infiltrates into the ground, flows down gradient, and then flows back onto the land surface in small channels, streams, and rivers.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Baseflow includes interflow and baseflow </a:t>
            </a:r>
            <a:r>
              <a:rPr lang="en-US" sz="2200" dirty="0">
                <a:solidFill>
                  <a:schemeClr val="tx1"/>
                </a:solidFill>
              </a:rPr>
              <a:t>(or saturated groundwater flow). There are different paths water takes when moving through the ground.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a:blip r:embed="rId3"/>
          <a:stretch>
            <a:fillRect/>
          </a:stretch>
        </p:blipFill>
        <p:spPr>
          <a:xfrm>
            <a:off x="6053653" y="1648326"/>
            <a:ext cx="5970140" cy="3826042"/>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74169" y="5057193"/>
            <a:ext cx="11482358" cy="1525207"/>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can be used for a </a:t>
            </a:r>
            <a:r>
              <a:rPr lang="en-US" sz="2200" b="1" dirty="0">
                <a:solidFill>
                  <a:schemeClr val="tx1"/>
                </a:solidFill>
              </a:rPr>
              <a:t>continuous simulation</a:t>
            </a:r>
            <a:r>
              <a:rPr lang="en-US" sz="2200" dirty="0">
                <a:solidFill>
                  <a:schemeClr val="tx1"/>
                </a:solidFill>
              </a:rPr>
              <a:t>. </a:t>
            </a:r>
          </a:p>
          <a:p>
            <a:pPr marL="342900" indent="-342900">
              <a:buFont typeface="Arial" panose="020B0604020202020204" pitchFamily="34" charset="0"/>
              <a:buChar char="•"/>
            </a:pPr>
            <a:r>
              <a:rPr lang="en-US" sz="2200" dirty="0">
                <a:solidFill>
                  <a:schemeClr val="tx1"/>
                </a:solidFill>
              </a:rPr>
              <a:t>The plot on this slide also shows that the linear reservoir method can simulate </a:t>
            </a:r>
            <a:r>
              <a:rPr lang="en-US" sz="2200" b="1" dirty="0">
                <a:solidFill>
                  <a:schemeClr val="tx1"/>
                </a:solidFill>
              </a:rPr>
              <a:t>both interflow and groundwater flow</a:t>
            </a:r>
            <a:r>
              <a:rPr lang="en-US" sz="2200" dirty="0">
                <a:solidFill>
                  <a:schemeClr val="tx1"/>
                </a:solidFill>
              </a:rPr>
              <a:t> (because it includes up to three layers, each layer has its own coefficient).</a:t>
            </a:r>
          </a:p>
          <a:p>
            <a:pPr marL="342900" indent="-342900">
              <a:buFont typeface="Arial" panose="020B0604020202020204" pitchFamily="34" charset="0"/>
              <a:buChar char="•"/>
            </a:pPr>
            <a:endParaRPr lang="en-US" sz="2200" dirty="0">
              <a:solidFill>
                <a:schemeClr val="tx1"/>
              </a:solidFill>
            </a:endParaRP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29467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6292118" cy="4923076"/>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a:t>
            </a:r>
            <a:r>
              <a:rPr lang="en-US" sz="2200" b="1" dirty="0">
                <a:solidFill>
                  <a:schemeClr val="tx1"/>
                </a:solidFill>
              </a:rPr>
              <a:t>not have to worry </a:t>
            </a:r>
            <a:r>
              <a:rPr lang="en-US" sz="2200" dirty="0">
                <a:solidFill>
                  <a:schemeClr val="tx1"/>
                </a:solidFill>
              </a:rPr>
              <a:t>about the </a:t>
            </a:r>
            <a:r>
              <a:rPr lang="en-US" sz="2200" b="1" dirty="0">
                <a:solidFill>
                  <a:schemeClr val="tx1"/>
                </a:solidFill>
              </a:rPr>
              <a:t>total runoff volume exceeding precipitation volume</a:t>
            </a:r>
            <a:r>
              <a:rPr lang="en-US" sz="2200" dirty="0">
                <a:solidFill>
                  <a:schemeClr val="tx1"/>
                </a:solidFill>
              </a:rPr>
              <a:t>, which could happen when using the other baseflow methods. </a:t>
            </a:r>
          </a:p>
          <a:p>
            <a:pPr marL="342900" indent="-342900">
              <a:buFont typeface="Arial" panose="020B0604020202020204" pitchFamily="34" charset="0"/>
              <a:buChar char="•"/>
            </a:pPr>
            <a:r>
              <a:rPr lang="en-US" sz="2200" b="1" dirty="0">
                <a:solidFill>
                  <a:schemeClr val="tx1"/>
                </a:solidFill>
              </a:rPr>
              <a:t>Verify modeled volumes </a:t>
            </a:r>
            <a:r>
              <a:rPr lang="en-US" sz="2200" dirty="0">
                <a:solidFill>
                  <a:schemeClr val="tx1"/>
                </a:solidFill>
              </a:rPr>
              <a:t>are similar to </a:t>
            </a:r>
            <a:r>
              <a:rPr lang="en-US" sz="2200" b="1" dirty="0">
                <a:solidFill>
                  <a:schemeClr val="tx1"/>
                </a:solidFill>
              </a:rPr>
              <a:t>regional water balance studies</a:t>
            </a:r>
            <a:r>
              <a:rPr lang="en-US" sz="2200" dirty="0">
                <a:solidFill>
                  <a:schemeClr val="tx1"/>
                </a:solidFill>
              </a:rPr>
              <a:t>.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3881595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Review</a:t>
            </a:r>
          </a:p>
        </p:txBody>
      </p:sp>
      <p:sp>
        <p:nvSpPr>
          <p:cNvPr id="2" name="Content Placeholder 1"/>
          <p:cNvSpPr>
            <a:spLocks noGrp="1"/>
          </p:cNvSpPr>
          <p:nvPr>
            <p:ph sz="quarter" idx="4294967295"/>
          </p:nvPr>
        </p:nvSpPr>
        <p:spPr>
          <a:xfrm>
            <a:off x="192858" y="1068149"/>
            <a:ext cx="11788127" cy="5600700"/>
          </a:xfrm>
          <a:noFill/>
        </p:spPr>
        <p:txBody>
          <a:bodyPr/>
          <a:lstStyle/>
          <a:p>
            <a:pPr marL="342900" indent="-342900">
              <a:buFont typeface="Arial" panose="020B0604020202020204" pitchFamily="34" charset="0"/>
              <a:buChar char="•"/>
            </a:pPr>
            <a:r>
              <a:rPr lang="en-US" sz="3600" dirty="0">
                <a:solidFill>
                  <a:schemeClr val="tx1"/>
                </a:solidFill>
              </a:rPr>
              <a:t>“Baseflow” typically represents both fast responding (interflow) and slow responding subsurface flow (baseflow)</a:t>
            </a:r>
          </a:p>
          <a:p>
            <a:pPr marL="342900" indent="-342900">
              <a:buFont typeface="Arial" panose="020B0604020202020204" pitchFamily="34" charset="0"/>
              <a:buChar char="•"/>
            </a:pPr>
            <a:r>
              <a:rPr lang="en-US" sz="3600" dirty="0">
                <a:solidFill>
                  <a:schemeClr val="tx1"/>
                </a:solidFill>
              </a:rPr>
              <a:t>HEC-HMS includes five conceptual methods for modeling baseflow</a:t>
            </a:r>
          </a:p>
          <a:p>
            <a:pPr marL="342900" indent="-342900">
              <a:buFont typeface="Arial" panose="020B0604020202020204" pitchFamily="34" charset="0"/>
              <a:buChar char="•"/>
            </a:pPr>
            <a:r>
              <a:rPr lang="en-US" sz="3600" dirty="0">
                <a:solidFill>
                  <a:schemeClr val="tx1"/>
                </a:solidFill>
              </a:rPr>
              <a:t>The Linear Reservoir method is the only method that guarantees mass conservation</a:t>
            </a:r>
          </a:p>
          <a:p>
            <a:pPr marL="342900" indent="-342900">
              <a:buFont typeface="Arial" panose="020B0604020202020204" pitchFamily="34" charset="0"/>
              <a:buChar char="•"/>
            </a:pPr>
            <a:r>
              <a:rPr lang="en-US" sz="3600" dirty="0">
                <a:solidFill>
                  <a:schemeClr val="tx1"/>
                </a:solidFill>
              </a:rPr>
              <a:t>The other baseflow methods could result in runoff volume exceeding precipitation volume</a:t>
            </a:r>
          </a:p>
        </p:txBody>
      </p:sp>
    </p:spTree>
    <p:extLst>
      <p:ext uri="{BB962C8B-B14F-4D97-AF65-F5344CB8AC3E}">
        <p14:creationId xmlns:p14="http://schemas.microsoft.com/office/powerpoint/2010/main" val="1728959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D9D30-D80E-BAD6-9167-63003748CF46}"/>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9EB647F-04C2-FEE4-F4E4-DEE02508C9E0}"/>
              </a:ext>
            </a:extLst>
          </p:cNvPr>
          <p:cNvPicPr>
            <a:picLocks noChangeAspect="1"/>
          </p:cNvPicPr>
          <p:nvPr/>
        </p:nvPicPr>
        <p:blipFill>
          <a:blip r:embed="rId2"/>
          <a:stretch>
            <a:fillRect/>
          </a:stretch>
        </p:blipFill>
        <p:spPr>
          <a:xfrm>
            <a:off x="1951830" y="128981"/>
            <a:ext cx="8522519" cy="6448349"/>
          </a:xfrm>
          <a:prstGeom prst="rect">
            <a:avLst/>
          </a:prstGeom>
        </p:spPr>
      </p:pic>
      <p:sp>
        <p:nvSpPr>
          <p:cNvPr id="5" name="TextBox 4">
            <a:extLst>
              <a:ext uri="{FF2B5EF4-FFF2-40B4-BE49-F238E27FC236}">
                <a16:creationId xmlns:a16="http://schemas.microsoft.com/office/drawing/2014/main" id="{E25A4504-9DA4-0AD7-559C-0B8D7F0E1E0F}"/>
              </a:ext>
            </a:extLst>
          </p:cNvPr>
          <p:cNvSpPr txBox="1"/>
          <p:nvPr/>
        </p:nvSpPr>
        <p:spPr>
          <a:xfrm>
            <a:off x="2179929" y="6392664"/>
            <a:ext cx="3262432" cy="369332"/>
          </a:xfrm>
          <a:prstGeom prst="rect">
            <a:avLst/>
          </a:prstGeom>
          <a:noFill/>
        </p:spPr>
        <p:txBody>
          <a:bodyPr wrap="none" rtlCol="0">
            <a:spAutoFit/>
          </a:bodyPr>
          <a:lstStyle/>
          <a:p>
            <a:r>
              <a:rPr lang="en-US" dirty="0"/>
              <a:t>J. Klaus &amp; J. McDonnell, 2013</a:t>
            </a:r>
          </a:p>
        </p:txBody>
      </p:sp>
      <p:cxnSp>
        <p:nvCxnSpPr>
          <p:cNvPr id="6" name="Straight Arrow Connector 5">
            <a:extLst>
              <a:ext uri="{FF2B5EF4-FFF2-40B4-BE49-F238E27FC236}">
                <a16:creationId xmlns:a16="http://schemas.microsoft.com/office/drawing/2014/main" id="{CCCDCA1E-A600-AF45-06C2-A7AF693781EE}"/>
              </a:ext>
            </a:extLst>
          </p:cNvPr>
          <p:cNvCxnSpPr>
            <a:cxnSpLocks/>
          </p:cNvCxnSpPr>
          <p:nvPr/>
        </p:nvCxnSpPr>
        <p:spPr>
          <a:xfrm flipH="1">
            <a:off x="8112369" y="2063262"/>
            <a:ext cx="61741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83F76F5-D454-A61D-E544-F5110CB3DC07}"/>
              </a:ext>
            </a:extLst>
          </p:cNvPr>
          <p:cNvCxnSpPr>
            <a:cxnSpLocks/>
          </p:cNvCxnSpPr>
          <p:nvPr/>
        </p:nvCxnSpPr>
        <p:spPr>
          <a:xfrm flipH="1">
            <a:off x="8296030" y="5122985"/>
            <a:ext cx="61741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2612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3373" y="134892"/>
            <a:ext cx="9799780" cy="785419"/>
          </a:xfrm>
        </p:spPr>
        <p:txBody>
          <a:bodyPr/>
          <a:lstStyle/>
          <a:p>
            <a:r>
              <a:rPr lang="en-US" dirty="0"/>
              <a:t>baseflow in HEC-HMS</a:t>
            </a:r>
          </a:p>
        </p:txBody>
      </p:sp>
      <p:sp>
        <p:nvSpPr>
          <p:cNvPr id="2" name="Content Placeholder 1"/>
          <p:cNvSpPr>
            <a:spLocks noGrp="1"/>
          </p:cNvSpPr>
          <p:nvPr>
            <p:ph sz="quarter" idx="4294967295"/>
          </p:nvPr>
        </p:nvSpPr>
        <p:spPr>
          <a:xfrm>
            <a:off x="192858" y="1068149"/>
            <a:ext cx="5903142" cy="5600700"/>
          </a:xfrm>
          <a:noFill/>
        </p:spPr>
        <p:txBody>
          <a:bodyPr/>
          <a:lstStyle/>
          <a:p>
            <a:pPr marL="342900" indent="-342900">
              <a:buFont typeface="Arial" panose="020B0604020202020204" pitchFamily="34" charset="0"/>
              <a:buChar char="•"/>
            </a:pPr>
            <a:r>
              <a:rPr lang="en-US" sz="2200" dirty="0">
                <a:solidFill>
                  <a:schemeClr val="tx1"/>
                </a:solidFill>
              </a:rPr>
              <a:t>There are different approaches to modeling baseflow, conceptual vs. process based. Currently, HEC-HMS includes conceptual methods for modeling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There are techniques for identifying baseflow contributions from hydrographs:</a:t>
            </a:r>
          </a:p>
          <a:p>
            <a:pPr marL="569913" lvl="1" indent="-342900">
              <a:buFont typeface="Arial" panose="020B0604020202020204" pitchFamily="34" charset="0"/>
              <a:buChar char="•"/>
            </a:pPr>
            <a:r>
              <a:rPr lang="en-US" sz="2200" dirty="0">
                <a:solidFill>
                  <a:schemeClr val="tx1"/>
                </a:solidFill>
              </a:rPr>
              <a:t>The point of inflection (when the recession curve transitions from concave down to concave up) is where direct runoff is replaced by groundwater flow components. </a:t>
            </a:r>
          </a:p>
          <a:p>
            <a:pPr marL="569913" lvl="1" indent="-342900">
              <a:buFont typeface="Arial" panose="020B0604020202020204" pitchFamily="34" charset="0"/>
              <a:buChar char="•"/>
            </a:pPr>
            <a:r>
              <a:rPr lang="en-US" sz="2200" dirty="0">
                <a:solidFill>
                  <a:schemeClr val="tx1"/>
                </a:solidFill>
              </a:rPr>
              <a:t>Plotting the hydrograph in log space shows different baseflow contributions, based on changes in slope on the recession curve.  </a:t>
            </a:r>
          </a:p>
        </p:txBody>
      </p:sp>
      <p:grpSp>
        <p:nvGrpSpPr>
          <p:cNvPr id="11" name="Group 10">
            <a:extLst>
              <a:ext uri="{FF2B5EF4-FFF2-40B4-BE49-F238E27FC236}">
                <a16:creationId xmlns:a16="http://schemas.microsoft.com/office/drawing/2014/main" id="{5737660D-6BE3-4B87-B304-B0BF1F4C916F}"/>
              </a:ext>
            </a:extLst>
          </p:cNvPr>
          <p:cNvGrpSpPr/>
          <p:nvPr/>
        </p:nvGrpSpPr>
        <p:grpSpPr>
          <a:xfrm>
            <a:off x="6096000" y="1361209"/>
            <a:ext cx="5670026" cy="4249881"/>
            <a:chOff x="6196073" y="2327563"/>
            <a:chExt cx="5011680" cy="3565473"/>
          </a:xfrm>
        </p:grpSpPr>
        <p:pic>
          <p:nvPicPr>
            <p:cNvPr id="5" name="Picture 4">
              <a:extLst>
                <a:ext uri="{FF2B5EF4-FFF2-40B4-BE49-F238E27FC236}">
                  <a16:creationId xmlns:a16="http://schemas.microsoft.com/office/drawing/2014/main" id="{3C3075AF-7FBA-4449-A3AE-1D0DADF92DA1}"/>
                </a:ext>
              </a:extLst>
            </p:cNvPr>
            <p:cNvPicPr>
              <a:picLocks noChangeAspect="1"/>
            </p:cNvPicPr>
            <p:nvPr/>
          </p:nvPicPr>
          <p:blipFill rotWithShape="1">
            <a:blip r:embed="rId3"/>
            <a:srcRect l="1878" r="4086"/>
            <a:stretch/>
          </p:blipFill>
          <p:spPr>
            <a:xfrm>
              <a:off x="6196073" y="2327563"/>
              <a:ext cx="5011680" cy="3565473"/>
            </a:xfrm>
            <a:prstGeom prst="rect">
              <a:avLst/>
            </a:prstGeom>
          </p:spPr>
        </p:pic>
        <p:sp>
          <p:nvSpPr>
            <p:cNvPr id="9" name="Freeform: Shape 8">
              <a:extLst>
                <a:ext uri="{FF2B5EF4-FFF2-40B4-BE49-F238E27FC236}">
                  <a16:creationId xmlns:a16="http://schemas.microsoft.com/office/drawing/2014/main" id="{E16B7BC3-F71D-4D8E-900A-9D5001D254A9}"/>
                </a:ext>
              </a:extLst>
            </p:cNvPr>
            <p:cNvSpPr/>
            <p:nvPr/>
          </p:nvSpPr>
          <p:spPr>
            <a:xfrm>
              <a:off x="7906018" y="3185227"/>
              <a:ext cx="2061030" cy="1600522"/>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70" h="269114">
                  <a:moveTo>
                    <a:pt x="0" y="0"/>
                  </a:moveTo>
                  <a:cubicBezTo>
                    <a:pt x="9197" y="6188"/>
                    <a:pt x="-1901" y="10947"/>
                    <a:pt x="41394" y="43851"/>
                  </a:cubicBezTo>
                  <a:cubicBezTo>
                    <a:pt x="60747" y="61490"/>
                    <a:pt x="85028" y="87331"/>
                    <a:pt x="108788" y="108666"/>
                  </a:cubicBezTo>
                  <a:cubicBezTo>
                    <a:pt x="132548" y="130001"/>
                    <a:pt x="159203" y="150169"/>
                    <a:pt x="184869" y="169977"/>
                  </a:cubicBezTo>
                  <a:cubicBezTo>
                    <a:pt x="210535" y="189785"/>
                    <a:pt x="227951" y="201104"/>
                    <a:pt x="248117" y="215253"/>
                  </a:cubicBezTo>
                  <a:cubicBezTo>
                    <a:pt x="268283" y="229402"/>
                    <a:pt x="284674" y="238346"/>
                    <a:pt x="299449" y="247323"/>
                  </a:cubicBezTo>
                  <a:cubicBezTo>
                    <a:pt x="314224" y="256300"/>
                    <a:pt x="331619" y="266740"/>
                    <a:pt x="336770" y="269114"/>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21F275B-A924-4F43-B3AA-C5498B96E440}"/>
                </a:ext>
              </a:extLst>
            </p:cNvPr>
            <p:cNvSpPr/>
            <p:nvPr/>
          </p:nvSpPr>
          <p:spPr>
            <a:xfrm>
              <a:off x="10005026" y="4784663"/>
              <a:ext cx="1202726" cy="415914"/>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 name="connsiteX0" fmla="*/ 0 w 336770"/>
                <a:gd name="connsiteY0" fmla="*/ 0 h 269114"/>
                <a:gd name="connsiteX1" fmla="*/ 108788 w 336770"/>
                <a:gd name="connsiteY1" fmla="*/ 108666 h 269114"/>
                <a:gd name="connsiteX2" fmla="*/ 184869 w 336770"/>
                <a:gd name="connsiteY2" fmla="*/ 169977 h 269114"/>
                <a:gd name="connsiteX3" fmla="*/ 248117 w 336770"/>
                <a:gd name="connsiteY3" fmla="*/ 215253 h 269114"/>
                <a:gd name="connsiteX4" fmla="*/ 299449 w 336770"/>
                <a:gd name="connsiteY4" fmla="*/ 247323 h 269114"/>
                <a:gd name="connsiteX5" fmla="*/ 336770 w 336770"/>
                <a:gd name="connsiteY5" fmla="*/ 269114 h 269114"/>
                <a:gd name="connsiteX0" fmla="*/ 0 w 336770"/>
                <a:gd name="connsiteY0" fmla="*/ 0 h 269114"/>
                <a:gd name="connsiteX1" fmla="*/ 108788 w 336770"/>
                <a:gd name="connsiteY1" fmla="*/ 108666 h 269114"/>
                <a:gd name="connsiteX2" fmla="*/ 248117 w 336770"/>
                <a:gd name="connsiteY2" fmla="*/ 215253 h 269114"/>
                <a:gd name="connsiteX3" fmla="*/ 299449 w 336770"/>
                <a:gd name="connsiteY3" fmla="*/ 247323 h 269114"/>
                <a:gd name="connsiteX4" fmla="*/ 336770 w 336770"/>
                <a:gd name="connsiteY4" fmla="*/ 269114 h 269114"/>
                <a:gd name="connsiteX0" fmla="*/ 0 w 336770"/>
                <a:gd name="connsiteY0" fmla="*/ 0 h 269114"/>
                <a:gd name="connsiteX1" fmla="*/ 108788 w 336770"/>
                <a:gd name="connsiteY1" fmla="*/ 108666 h 269114"/>
                <a:gd name="connsiteX2" fmla="*/ 248117 w 336770"/>
                <a:gd name="connsiteY2" fmla="*/ 215253 h 269114"/>
                <a:gd name="connsiteX3" fmla="*/ 336770 w 336770"/>
                <a:gd name="connsiteY3" fmla="*/ 269114 h 269114"/>
                <a:gd name="connsiteX0" fmla="*/ 0 w 434850"/>
                <a:gd name="connsiteY0" fmla="*/ 0 h 533911"/>
                <a:gd name="connsiteX1" fmla="*/ 108788 w 434850"/>
                <a:gd name="connsiteY1" fmla="*/ 108666 h 533911"/>
                <a:gd name="connsiteX2" fmla="*/ 248117 w 434850"/>
                <a:gd name="connsiteY2" fmla="*/ 215253 h 533911"/>
                <a:gd name="connsiteX3" fmla="*/ 434850 w 434850"/>
                <a:gd name="connsiteY3" fmla="*/ 533911 h 533911"/>
                <a:gd name="connsiteX0" fmla="*/ 0 w 434850"/>
                <a:gd name="connsiteY0" fmla="*/ 0 h 533911"/>
                <a:gd name="connsiteX1" fmla="*/ 108788 w 434850"/>
                <a:gd name="connsiteY1" fmla="*/ 108666 h 533911"/>
                <a:gd name="connsiteX2" fmla="*/ 385613 w 434850"/>
                <a:gd name="connsiteY2" fmla="*/ 512368 h 533911"/>
                <a:gd name="connsiteX3" fmla="*/ 434850 w 434850"/>
                <a:gd name="connsiteY3" fmla="*/ 533911 h 533911"/>
                <a:gd name="connsiteX0" fmla="*/ 0 w 434850"/>
                <a:gd name="connsiteY0" fmla="*/ 0 h 533911"/>
                <a:gd name="connsiteX1" fmla="*/ 322365 w 434850"/>
                <a:gd name="connsiteY1" fmla="*/ 490224 h 533911"/>
                <a:gd name="connsiteX2" fmla="*/ 385613 w 434850"/>
                <a:gd name="connsiteY2" fmla="*/ 512368 h 533911"/>
                <a:gd name="connsiteX3" fmla="*/ 434850 w 434850"/>
                <a:gd name="connsiteY3" fmla="*/ 533911 h 533911"/>
                <a:gd name="connsiteX0" fmla="*/ 0 w 196524"/>
                <a:gd name="connsiteY0" fmla="*/ 0 h 77292"/>
                <a:gd name="connsiteX1" fmla="*/ 84039 w 196524"/>
                <a:gd name="connsiteY1" fmla="*/ 33605 h 77292"/>
                <a:gd name="connsiteX2" fmla="*/ 147287 w 196524"/>
                <a:gd name="connsiteY2" fmla="*/ 55749 h 77292"/>
                <a:gd name="connsiteX3" fmla="*/ 196524 w 196524"/>
                <a:gd name="connsiteY3" fmla="*/ 77292 h 77292"/>
                <a:gd name="connsiteX0" fmla="*/ 0 w 196524"/>
                <a:gd name="connsiteY0" fmla="*/ 0 h 77292"/>
                <a:gd name="connsiteX1" fmla="*/ 147287 w 196524"/>
                <a:gd name="connsiteY1" fmla="*/ 55749 h 77292"/>
                <a:gd name="connsiteX2" fmla="*/ 196524 w 196524"/>
                <a:gd name="connsiteY2" fmla="*/ 77292 h 77292"/>
                <a:gd name="connsiteX0" fmla="*/ 0 w 196524"/>
                <a:gd name="connsiteY0" fmla="*/ 0 h 77292"/>
                <a:gd name="connsiteX1" fmla="*/ 96872 w 196524"/>
                <a:gd name="connsiteY1" fmla="*/ 36984 h 77292"/>
                <a:gd name="connsiteX2" fmla="*/ 196524 w 196524"/>
                <a:gd name="connsiteY2" fmla="*/ 77292 h 77292"/>
                <a:gd name="connsiteX0" fmla="*/ 0 w 196524"/>
                <a:gd name="connsiteY0" fmla="*/ 0 h 77292"/>
                <a:gd name="connsiteX1" fmla="*/ 196524 w 196524"/>
                <a:gd name="connsiteY1" fmla="*/ 77292 h 77292"/>
                <a:gd name="connsiteX0" fmla="*/ 0 w 196524"/>
                <a:gd name="connsiteY0" fmla="*/ 0 h 77292"/>
                <a:gd name="connsiteX1" fmla="*/ 69219 w 196524"/>
                <a:gd name="connsiteY1" fmla="*/ 29285 h 77292"/>
                <a:gd name="connsiteX2" fmla="*/ 196524 w 196524"/>
                <a:gd name="connsiteY2" fmla="*/ 77292 h 77292"/>
                <a:gd name="connsiteX0" fmla="*/ 0 w 196524"/>
                <a:gd name="connsiteY0" fmla="*/ 0 h 77292"/>
                <a:gd name="connsiteX1" fmla="*/ 71969 w 196524"/>
                <a:gd name="connsiteY1" fmla="*/ 33455 h 77292"/>
                <a:gd name="connsiteX2" fmla="*/ 196524 w 196524"/>
                <a:gd name="connsiteY2" fmla="*/ 77292 h 77292"/>
              </a:gdLst>
              <a:ahLst/>
              <a:cxnLst>
                <a:cxn ang="0">
                  <a:pos x="connsiteX0" y="connsiteY0"/>
                </a:cxn>
                <a:cxn ang="0">
                  <a:pos x="connsiteX1" y="connsiteY1"/>
                </a:cxn>
                <a:cxn ang="0">
                  <a:pos x="connsiteX2" y="connsiteY2"/>
                </a:cxn>
              </a:cxnLst>
              <a:rect l="l" t="t" r="r" b="b"/>
              <a:pathLst>
                <a:path w="196524" h="77292">
                  <a:moveTo>
                    <a:pt x="0" y="0"/>
                  </a:moveTo>
                  <a:lnTo>
                    <a:pt x="71969" y="33455"/>
                  </a:lnTo>
                  <a:cubicBezTo>
                    <a:pt x="68258" y="29934"/>
                    <a:pt x="131016" y="51528"/>
                    <a:pt x="196524" y="77292"/>
                  </a:cubicBezTo>
                </a:path>
              </a:pathLst>
            </a:cu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2695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Interflow</a:t>
            </a:r>
          </a:p>
        </p:txBody>
      </p:sp>
      <p:pic>
        <p:nvPicPr>
          <p:cNvPr id="5" name="Picture 4">
            <a:extLst>
              <a:ext uri="{FF2B5EF4-FFF2-40B4-BE49-F238E27FC236}">
                <a16:creationId xmlns:a16="http://schemas.microsoft.com/office/drawing/2014/main" id="{8C1B08D5-3B32-42E7-99B4-1EAB2503BA28}"/>
              </a:ext>
            </a:extLst>
          </p:cNvPr>
          <p:cNvPicPr/>
          <p:nvPr/>
        </p:nvPicPr>
        <p:blipFill>
          <a:blip r:embed="rId3"/>
          <a:stretch>
            <a:fillRect/>
          </a:stretch>
        </p:blipFill>
        <p:spPr>
          <a:xfrm>
            <a:off x="444910" y="2428484"/>
            <a:ext cx="6182764" cy="3894906"/>
          </a:xfrm>
          <a:prstGeom prst="rect">
            <a:avLst/>
          </a:prstGeom>
        </p:spPr>
      </p:pic>
      <p:grpSp>
        <p:nvGrpSpPr>
          <p:cNvPr id="63" name="Group 62">
            <a:extLst>
              <a:ext uri="{FF2B5EF4-FFF2-40B4-BE49-F238E27FC236}">
                <a16:creationId xmlns:a16="http://schemas.microsoft.com/office/drawing/2014/main" id="{9A21F74E-231E-41F6-B3E9-E1B12625472C}"/>
              </a:ext>
            </a:extLst>
          </p:cNvPr>
          <p:cNvGrpSpPr/>
          <p:nvPr/>
        </p:nvGrpSpPr>
        <p:grpSpPr>
          <a:xfrm>
            <a:off x="6816872" y="1705346"/>
            <a:ext cx="4613128" cy="4621025"/>
            <a:chOff x="6508528" y="2469186"/>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508528" y="2469186"/>
              <a:ext cx="3953698" cy="4058664"/>
            </a:xfrm>
            <a:prstGeom prst="rect">
              <a:avLst/>
            </a:prstGeom>
          </p:spPr>
        </p:pic>
        <p:cxnSp>
          <p:nvCxnSpPr>
            <p:cNvPr id="9" name="Straight Arrow Connector 8">
              <a:extLst>
                <a:ext uri="{FF2B5EF4-FFF2-40B4-BE49-F238E27FC236}">
                  <a16:creationId xmlns:a16="http://schemas.microsoft.com/office/drawing/2014/main" id="{6D30C498-ED4F-4E07-99AC-4954A1867D6E}"/>
                </a:ext>
              </a:extLst>
            </p:cNvPr>
            <p:cNvCxnSpPr/>
            <p:nvPr/>
          </p:nvCxnSpPr>
          <p:spPr>
            <a:xfrm flipH="1" flipV="1">
              <a:off x="7283302" y="480591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9836F8-9EBF-4F65-8B54-9499C1A5BECA}"/>
                </a:ext>
              </a:extLst>
            </p:cNvPr>
            <p:cNvCxnSpPr/>
            <p:nvPr/>
          </p:nvCxnSpPr>
          <p:spPr>
            <a:xfrm flipH="1" flipV="1">
              <a:off x="7588102" y="4339975"/>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4556D4B-7A6D-451B-A691-44B8B643F3F5}"/>
                </a:ext>
              </a:extLst>
            </p:cNvPr>
            <p:cNvCxnSpPr/>
            <p:nvPr/>
          </p:nvCxnSpPr>
          <p:spPr>
            <a:xfrm flipH="1" flipV="1">
              <a:off x="7497726" y="450560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2FFF96-9F5E-461F-AFD0-554A95003413}"/>
                </a:ext>
              </a:extLst>
            </p:cNvPr>
            <p:cNvCxnSpPr/>
            <p:nvPr/>
          </p:nvCxnSpPr>
          <p:spPr>
            <a:xfrm flipH="1" flipV="1">
              <a:off x="7402032" y="4671237"/>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8A1AD5-F8A9-41EF-80D2-6373CAA58B14}"/>
                </a:ext>
              </a:extLst>
            </p:cNvPr>
            <p:cNvCxnSpPr>
              <a:cxnSpLocks/>
            </p:cNvCxnSpPr>
            <p:nvPr/>
          </p:nvCxnSpPr>
          <p:spPr>
            <a:xfrm flipH="1" flipV="1">
              <a:off x="8172772" y="4036676"/>
              <a:ext cx="124168" cy="303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9C278D-721A-4F5A-A058-4875540C8FAC}"/>
                </a:ext>
              </a:extLst>
            </p:cNvPr>
            <p:cNvCxnSpPr>
              <a:cxnSpLocks/>
            </p:cNvCxnSpPr>
            <p:nvPr/>
          </p:nvCxnSpPr>
          <p:spPr>
            <a:xfrm flipH="1" flipV="1">
              <a:off x="7924800" y="4098581"/>
              <a:ext cx="262270" cy="3197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BFB135-240E-4510-9CCA-ECD380263AD4}"/>
                </a:ext>
              </a:extLst>
            </p:cNvPr>
            <p:cNvCxnSpPr/>
            <p:nvPr/>
          </p:nvCxnSpPr>
          <p:spPr>
            <a:xfrm flipH="1" flipV="1">
              <a:off x="7738730" y="420966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A4E729-5143-45A4-9A5A-7FED49D12DA1}"/>
                </a:ext>
              </a:extLst>
            </p:cNvPr>
            <p:cNvCxnSpPr>
              <a:cxnSpLocks/>
            </p:cNvCxnSpPr>
            <p:nvPr/>
          </p:nvCxnSpPr>
          <p:spPr>
            <a:xfrm flipH="1" flipV="1">
              <a:off x="8510742" y="3942604"/>
              <a:ext cx="230413" cy="1435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54CF6FC-EB10-40C0-A100-BD92983F5A62}"/>
                </a:ext>
              </a:extLst>
            </p:cNvPr>
            <p:cNvCxnSpPr>
              <a:cxnSpLocks/>
            </p:cNvCxnSpPr>
            <p:nvPr/>
          </p:nvCxnSpPr>
          <p:spPr>
            <a:xfrm flipV="1">
              <a:off x="8410989" y="4036677"/>
              <a:ext cx="0" cy="1729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6DCFBF-CC77-48F6-818B-C171A2FBC86D}"/>
                </a:ext>
              </a:extLst>
            </p:cNvPr>
            <p:cNvCxnSpPr>
              <a:cxnSpLocks/>
            </p:cNvCxnSpPr>
            <p:nvPr/>
          </p:nvCxnSpPr>
          <p:spPr>
            <a:xfrm flipH="1">
              <a:off x="8625950" y="3619322"/>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4444213-E8F5-4D05-ACD3-8DA7B5AE1033}"/>
                </a:ext>
              </a:extLst>
            </p:cNvPr>
            <p:cNvCxnSpPr>
              <a:cxnSpLocks/>
            </p:cNvCxnSpPr>
            <p:nvPr/>
          </p:nvCxnSpPr>
          <p:spPr>
            <a:xfrm flipH="1">
              <a:off x="8485377" y="3470307"/>
              <a:ext cx="257293" cy="2213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443A051-810A-4DE5-AE4B-6EDB26F02A7F}"/>
                </a:ext>
              </a:extLst>
            </p:cNvPr>
            <p:cNvCxnSpPr>
              <a:cxnSpLocks/>
            </p:cNvCxnSpPr>
            <p:nvPr/>
          </p:nvCxnSpPr>
          <p:spPr>
            <a:xfrm>
              <a:off x="8257712" y="3675675"/>
              <a:ext cx="167454" cy="203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A921E85-8553-46C2-B657-E98CA11AC57D}"/>
                </a:ext>
              </a:extLst>
            </p:cNvPr>
            <p:cNvCxnSpPr>
              <a:cxnSpLocks/>
            </p:cNvCxnSpPr>
            <p:nvPr/>
          </p:nvCxnSpPr>
          <p:spPr>
            <a:xfrm>
              <a:off x="8181694" y="3734679"/>
              <a:ext cx="5376" cy="202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4F54F35-B415-4372-94A3-FD514A185303}"/>
                </a:ext>
              </a:extLst>
            </p:cNvPr>
            <p:cNvCxnSpPr>
              <a:cxnSpLocks/>
            </p:cNvCxnSpPr>
            <p:nvPr/>
          </p:nvCxnSpPr>
          <p:spPr>
            <a:xfrm flipH="1">
              <a:off x="8008146" y="3734679"/>
              <a:ext cx="33316" cy="219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FBCD78C-8C1C-49A0-8B42-29C4109ED314}"/>
                </a:ext>
              </a:extLst>
            </p:cNvPr>
            <p:cNvCxnSpPr>
              <a:cxnSpLocks/>
            </p:cNvCxnSpPr>
            <p:nvPr/>
          </p:nvCxnSpPr>
          <p:spPr>
            <a:xfrm flipH="1" flipV="1">
              <a:off x="8055935" y="3576761"/>
              <a:ext cx="116837" cy="1490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09CCF7-81BE-4D38-B769-6D6B0B7189FB}"/>
                </a:ext>
              </a:extLst>
            </p:cNvPr>
            <p:cNvCxnSpPr>
              <a:cxnSpLocks/>
            </p:cNvCxnSpPr>
            <p:nvPr/>
          </p:nvCxnSpPr>
          <p:spPr>
            <a:xfrm flipH="1" flipV="1">
              <a:off x="8194852" y="3455063"/>
              <a:ext cx="102088" cy="1422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842060-077E-4BC4-9807-44FFB8BF34E2}"/>
                </a:ext>
              </a:extLst>
            </p:cNvPr>
            <p:cNvCxnSpPr>
              <a:cxnSpLocks/>
            </p:cNvCxnSpPr>
            <p:nvPr/>
          </p:nvCxnSpPr>
          <p:spPr>
            <a:xfrm flipH="1">
              <a:off x="8268345" y="3218783"/>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0840536-7C19-44A5-AA66-88F8577A3841}"/>
                </a:ext>
              </a:extLst>
            </p:cNvPr>
            <p:cNvCxnSpPr>
              <a:cxnSpLocks/>
            </p:cNvCxnSpPr>
            <p:nvPr/>
          </p:nvCxnSpPr>
          <p:spPr>
            <a:xfrm>
              <a:off x="8115485" y="3143029"/>
              <a:ext cx="57287" cy="2102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4144BCD-C408-462F-B168-ED03016980BF}"/>
                </a:ext>
              </a:extLst>
            </p:cNvPr>
            <p:cNvCxnSpPr>
              <a:cxnSpLocks/>
            </p:cNvCxnSpPr>
            <p:nvPr/>
          </p:nvCxnSpPr>
          <p:spPr>
            <a:xfrm>
              <a:off x="7943771" y="3231448"/>
              <a:ext cx="97691" cy="2208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335493-33D6-4170-98BE-7331B6E47DCC}"/>
                </a:ext>
              </a:extLst>
            </p:cNvPr>
            <p:cNvCxnSpPr>
              <a:cxnSpLocks/>
            </p:cNvCxnSpPr>
            <p:nvPr/>
          </p:nvCxnSpPr>
          <p:spPr>
            <a:xfrm>
              <a:off x="7755334" y="3370781"/>
              <a:ext cx="114746" cy="1990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41D5B07-A460-41E9-8DEA-E9FE959A214F}"/>
                </a:ext>
              </a:extLst>
            </p:cNvPr>
            <p:cNvCxnSpPr>
              <a:cxnSpLocks/>
            </p:cNvCxnSpPr>
            <p:nvPr/>
          </p:nvCxnSpPr>
          <p:spPr>
            <a:xfrm>
              <a:off x="7542411" y="3667499"/>
              <a:ext cx="264951" cy="130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C725D9C-C6B0-4D3E-BF9E-F4A858F39298}"/>
                </a:ext>
              </a:extLst>
            </p:cNvPr>
            <p:cNvCxnSpPr>
              <a:cxnSpLocks/>
            </p:cNvCxnSpPr>
            <p:nvPr/>
          </p:nvCxnSpPr>
          <p:spPr>
            <a:xfrm>
              <a:off x="7448279" y="3842212"/>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059B972-6ACA-4CB9-9B42-C4CF2DB292AE}"/>
                </a:ext>
              </a:extLst>
            </p:cNvPr>
            <p:cNvCxnSpPr>
              <a:cxnSpLocks/>
            </p:cNvCxnSpPr>
            <p:nvPr/>
          </p:nvCxnSpPr>
          <p:spPr>
            <a:xfrm>
              <a:off x="7304025" y="3963660"/>
              <a:ext cx="238386" cy="246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0D4846-C37C-4494-B24A-115D0AC1DD32}"/>
                </a:ext>
              </a:extLst>
            </p:cNvPr>
            <p:cNvCxnSpPr>
              <a:cxnSpLocks/>
            </p:cNvCxnSpPr>
            <p:nvPr/>
          </p:nvCxnSpPr>
          <p:spPr>
            <a:xfrm>
              <a:off x="7158062" y="4157970"/>
              <a:ext cx="212807" cy="239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6AF76FC-E33E-494A-922F-474C136A249D}"/>
                </a:ext>
              </a:extLst>
            </p:cNvPr>
            <p:cNvCxnSpPr>
              <a:cxnSpLocks/>
            </p:cNvCxnSpPr>
            <p:nvPr/>
          </p:nvCxnSpPr>
          <p:spPr>
            <a:xfrm>
              <a:off x="7047417" y="4353639"/>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0A7B146-F8E5-4493-97B6-9254A928DE29}"/>
                </a:ext>
              </a:extLst>
            </p:cNvPr>
            <p:cNvCxnSpPr>
              <a:cxnSpLocks/>
            </p:cNvCxnSpPr>
            <p:nvPr/>
          </p:nvCxnSpPr>
          <p:spPr>
            <a:xfrm>
              <a:off x="6929797" y="4521465"/>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F3603A62-942D-408B-AC6F-421683C0B2AC}"/>
              </a:ext>
            </a:extLst>
          </p:cNvPr>
          <p:cNvSpPr/>
          <p:nvPr/>
        </p:nvSpPr>
        <p:spPr>
          <a:xfrm>
            <a:off x="173383" y="1456892"/>
            <a:ext cx="6877121" cy="1015663"/>
          </a:xfrm>
          <a:prstGeom prst="rect">
            <a:avLst/>
          </a:prstGeom>
        </p:spPr>
        <p:txBody>
          <a:bodyPr wrap="square">
            <a:spAutoFit/>
          </a:bodyPr>
          <a:lstStyle/>
          <a:p>
            <a:pPr marL="227013" lvl="1"/>
            <a:r>
              <a:rPr lang="en-US" sz="2000" dirty="0"/>
              <a:t>Interflow is where the infiltrated water travels to a stream above the groundwater level (unsaturated zone). The response time for interflow is longer than surface runoff. </a:t>
            </a:r>
          </a:p>
        </p:txBody>
      </p:sp>
    </p:spTree>
    <p:extLst>
      <p:ext uri="{BB962C8B-B14F-4D97-AF65-F5344CB8AC3E}">
        <p14:creationId xmlns:p14="http://schemas.microsoft.com/office/powerpoint/2010/main" val="351487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 Groundwater flow</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8EE6AEBF-4A46-493F-8EA3-05F55ABAA7BF}"/>
              </a:ext>
            </a:extLst>
          </p:cNvPr>
          <p:cNvPicPr/>
          <p:nvPr/>
        </p:nvPicPr>
        <p:blipFill>
          <a:blip r:embed="rId3"/>
          <a:stretch>
            <a:fillRect/>
          </a:stretch>
        </p:blipFill>
        <p:spPr>
          <a:xfrm>
            <a:off x="442153" y="2416390"/>
            <a:ext cx="6182764" cy="3894906"/>
          </a:xfrm>
          <a:prstGeom prst="rect">
            <a:avLst/>
          </a:prstGeom>
        </p:spPr>
      </p:pic>
      <p:sp>
        <p:nvSpPr>
          <p:cNvPr id="40" name="Rectangle 39">
            <a:extLst>
              <a:ext uri="{FF2B5EF4-FFF2-40B4-BE49-F238E27FC236}">
                <a16:creationId xmlns:a16="http://schemas.microsoft.com/office/drawing/2014/main" id="{44FA000B-C337-482C-8EE3-306BD569B379}"/>
              </a:ext>
            </a:extLst>
          </p:cNvPr>
          <p:cNvSpPr/>
          <p:nvPr/>
        </p:nvSpPr>
        <p:spPr>
          <a:xfrm>
            <a:off x="378354" y="1194795"/>
            <a:ext cx="6532805" cy="1323439"/>
          </a:xfrm>
          <a:prstGeom prst="rect">
            <a:avLst/>
          </a:prstGeom>
        </p:spPr>
        <p:txBody>
          <a:bodyPr wrap="square">
            <a:spAutoFit/>
          </a:bodyPr>
          <a:lstStyle/>
          <a:p>
            <a:r>
              <a:rPr lang="en-US" sz="2000" dirty="0"/>
              <a:t>Baseflow is where the infiltrated water percolates to a groundwater layer. The groundwater layer will contribute to stream flow when it is high enough. The response time for baseflow is longer than interflow. </a:t>
            </a:r>
          </a:p>
        </p:txBody>
      </p:sp>
      <p:grpSp>
        <p:nvGrpSpPr>
          <p:cNvPr id="42" name="Group 41">
            <a:extLst>
              <a:ext uri="{FF2B5EF4-FFF2-40B4-BE49-F238E27FC236}">
                <a16:creationId xmlns:a16="http://schemas.microsoft.com/office/drawing/2014/main" id="{FFE92A1F-4E3C-47EE-808E-CB0AD6A91B20}"/>
              </a:ext>
            </a:extLst>
          </p:cNvPr>
          <p:cNvGrpSpPr/>
          <p:nvPr/>
        </p:nvGrpSpPr>
        <p:grpSpPr>
          <a:xfrm>
            <a:off x="6819838" y="1699984"/>
            <a:ext cx="4613128" cy="4611312"/>
            <a:chOff x="6642539" y="1585512"/>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642539" y="1585512"/>
              <a:ext cx="3953698" cy="4058664"/>
            </a:xfrm>
            <a:prstGeom prst="rect">
              <a:avLst/>
            </a:prstGeom>
          </p:spPr>
        </p:pic>
        <p:sp>
          <p:nvSpPr>
            <p:cNvPr id="39" name="Freeform: Shape 38">
              <a:extLst>
                <a:ext uri="{FF2B5EF4-FFF2-40B4-BE49-F238E27FC236}">
                  <a16:creationId xmlns:a16="http://schemas.microsoft.com/office/drawing/2014/main" id="{07B297BC-EB14-4901-97FB-B1CBC91C34CB}"/>
                </a:ext>
              </a:extLst>
            </p:cNvPr>
            <p:cNvSpPr/>
            <p:nvPr/>
          </p:nvSpPr>
          <p:spPr>
            <a:xfrm>
              <a:off x="7444327" y="3331566"/>
              <a:ext cx="774849" cy="566556"/>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849" h="566556">
                  <a:moveTo>
                    <a:pt x="774849" y="254907"/>
                  </a:moveTo>
                  <a:cubicBezTo>
                    <a:pt x="767375" y="248340"/>
                    <a:pt x="781448" y="238649"/>
                    <a:pt x="760151" y="200430"/>
                  </a:cubicBezTo>
                  <a:cubicBezTo>
                    <a:pt x="738854" y="162211"/>
                    <a:pt x="715083" y="37087"/>
                    <a:pt x="657117" y="10522"/>
                  </a:cubicBezTo>
                  <a:cubicBezTo>
                    <a:pt x="599151" y="-16043"/>
                    <a:pt x="479758" y="12741"/>
                    <a:pt x="412357" y="41043"/>
                  </a:cubicBezTo>
                  <a:cubicBezTo>
                    <a:pt x="344956" y="69345"/>
                    <a:pt x="279568" y="149688"/>
                    <a:pt x="252710" y="180333"/>
                  </a:cubicBezTo>
                  <a:cubicBezTo>
                    <a:pt x="225852" y="210978"/>
                    <a:pt x="11136" y="549078"/>
                    <a:pt x="0" y="566556"/>
                  </a:cubicBezTo>
                </a:path>
              </a:pathLst>
            </a:custGeom>
            <a:noFill/>
            <a:ln w="47625">
              <a:solidFill>
                <a:schemeClr val="accent6"/>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9E9D677F-9937-4679-8761-D5934BEF6077}"/>
                </a:ext>
              </a:extLst>
            </p:cNvPr>
            <p:cNvSpPr/>
            <p:nvPr/>
          </p:nvSpPr>
          <p:spPr>
            <a:xfrm>
              <a:off x="7002198" y="3331566"/>
              <a:ext cx="1216976" cy="1852745"/>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86914 w 774849"/>
                <a:gd name="connsiteY5" fmla="*/ 431542 h 566556"/>
                <a:gd name="connsiteX6" fmla="*/ 0 w 774849"/>
                <a:gd name="connsiteY6" fmla="*/ 566556 h 566556"/>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0 w 960743"/>
                <a:gd name="connsiteY6" fmla="*/ 933321 h 933321"/>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86913 w 960743"/>
                <a:gd name="connsiteY6" fmla="*/ 758113 h 933321"/>
                <a:gd name="connsiteX7" fmla="*/ 0 w 960743"/>
                <a:gd name="connsiteY7" fmla="*/ 933321 h 933321"/>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0 w 1121517"/>
                <a:gd name="connsiteY7" fmla="*/ 1219699 h 1219699"/>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66817 w 1121517"/>
                <a:gd name="connsiteY7" fmla="*/ 1089709 h 1219699"/>
                <a:gd name="connsiteX8" fmla="*/ 0 w 1121517"/>
                <a:gd name="connsiteY8" fmla="*/ 1219699 h 1219699"/>
                <a:gd name="connsiteX0" fmla="*/ 1216976 w 1216976"/>
                <a:gd name="connsiteY0" fmla="*/ 254907 h 1852745"/>
                <a:gd name="connsiteX1" fmla="*/ 1202278 w 1216976"/>
                <a:gd name="connsiteY1" fmla="*/ 200430 h 1852745"/>
                <a:gd name="connsiteX2" fmla="*/ 1099244 w 1216976"/>
                <a:gd name="connsiteY2" fmla="*/ 10522 h 1852745"/>
                <a:gd name="connsiteX3" fmla="*/ 854484 w 1216976"/>
                <a:gd name="connsiteY3" fmla="*/ 41043 h 1852745"/>
                <a:gd name="connsiteX4" fmla="*/ 694837 w 1216976"/>
                <a:gd name="connsiteY4" fmla="*/ 180333 h 1852745"/>
                <a:gd name="connsiteX5" fmla="*/ 529041 w 1216976"/>
                <a:gd name="connsiteY5" fmla="*/ 431542 h 1852745"/>
                <a:gd name="connsiteX6" fmla="*/ 343146 w 1216976"/>
                <a:gd name="connsiteY6" fmla="*/ 758113 h 1852745"/>
                <a:gd name="connsiteX7" fmla="*/ 162276 w 1216976"/>
                <a:gd name="connsiteY7" fmla="*/ 1089709 h 1852745"/>
                <a:gd name="connsiteX8" fmla="*/ 0 w 1216976"/>
                <a:gd name="connsiteY8" fmla="*/ 1852745 h 18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976" h="1852745">
                  <a:moveTo>
                    <a:pt x="1216976" y="254907"/>
                  </a:moveTo>
                  <a:cubicBezTo>
                    <a:pt x="1209502" y="248340"/>
                    <a:pt x="1223575" y="238649"/>
                    <a:pt x="1202278" y="200430"/>
                  </a:cubicBezTo>
                  <a:cubicBezTo>
                    <a:pt x="1180981" y="162211"/>
                    <a:pt x="1157210" y="37087"/>
                    <a:pt x="1099244" y="10522"/>
                  </a:cubicBezTo>
                  <a:cubicBezTo>
                    <a:pt x="1041278" y="-16043"/>
                    <a:pt x="921885" y="12741"/>
                    <a:pt x="854484" y="41043"/>
                  </a:cubicBezTo>
                  <a:cubicBezTo>
                    <a:pt x="787083" y="69345"/>
                    <a:pt x="749078" y="115250"/>
                    <a:pt x="694837" y="180333"/>
                  </a:cubicBezTo>
                  <a:cubicBezTo>
                    <a:pt x="640597" y="245416"/>
                    <a:pt x="587656" y="335245"/>
                    <a:pt x="529041" y="431542"/>
                  </a:cubicBezTo>
                  <a:cubicBezTo>
                    <a:pt x="470426" y="527839"/>
                    <a:pt x="404274" y="648419"/>
                    <a:pt x="343146" y="758113"/>
                  </a:cubicBezTo>
                  <a:cubicBezTo>
                    <a:pt x="282019" y="867808"/>
                    <a:pt x="203557" y="1012778"/>
                    <a:pt x="162276" y="1089709"/>
                  </a:cubicBezTo>
                  <a:cubicBezTo>
                    <a:pt x="120995" y="1166640"/>
                    <a:pt x="11136" y="1831080"/>
                    <a:pt x="0" y="1852745"/>
                  </a:cubicBezTo>
                </a:path>
              </a:pathLst>
            </a:custGeom>
            <a:noFill/>
            <a:ln w="44450">
              <a:solidFill>
                <a:schemeClr val="accent6"/>
              </a:solidFill>
              <a:prstDash val="dash"/>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99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6" y="1360968"/>
            <a:ext cx="6787019" cy="4708981"/>
          </a:xfrm>
          <a:prstGeom prst="rect">
            <a:avLst/>
          </a:prstGeom>
        </p:spPr>
        <p:txBody>
          <a:bodyPr wrap="square">
            <a:spAutoFit/>
          </a:bodyPr>
          <a:lstStyle/>
          <a:p>
            <a:pPr marL="342900" indent="-342900">
              <a:buFont typeface="Arial" panose="020B0604020202020204" pitchFamily="34" charset="0"/>
              <a:buChar char="•"/>
            </a:pPr>
            <a:r>
              <a:rPr lang="en-US" sz="2000" dirty="0"/>
              <a:t>The </a:t>
            </a:r>
            <a:r>
              <a:rPr lang="en-US" sz="2000" b="1" dirty="0"/>
              <a:t>Baseflow Method </a:t>
            </a:r>
            <a:r>
              <a:rPr lang="en-US" sz="2000" dirty="0"/>
              <a:t>can be selected for each subbasin element (using the </a:t>
            </a:r>
            <a:r>
              <a:rPr lang="en-US" sz="2000" b="1" dirty="0"/>
              <a:t>Component Editor</a:t>
            </a:r>
            <a:r>
              <a:rPr lang="en-US" sz="2000" dirty="0"/>
              <a:t>) or it can be selected using the global change methods tool from the </a:t>
            </a:r>
            <a:r>
              <a:rPr lang="en-US" sz="2000" b="1" dirty="0"/>
              <a:t>Parameters</a:t>
            </a:r>
            <a:r>
              <a:rPr lang="en-US" sz="2000" dirty="0"/>
              <a:t> menu.</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Baseflow parameters can be entered from the subbasin element </a:t>
            </a:r>
            <a:r>
              <a:rPr lang="en-US" sz="2000" b="1" dirty="0"/>
              <a:t>Component Editor </a:t>
            </a:r>
            <a:r>
              <a:rPr lang="en-US" sz="2000" dirty="0"/>
              <a:t>or from </a:t>
            </a:r>
            <a:r>
              <a:rPr lang="en-US" sz="2000" b="1" dirty="0"/>
              <a:t>Global</a:t>
            </a:r>
            <a:r>
              <a:rPr lang="en-US" sz="2000" dirty="0"/>
              <a:t> editors.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HEC-HMS baseflow methods are </a:t>
            </a:r>
            <a:r>
              <a:rPr lang="en-US" sz="2000" b="1" dirty="0"/>
              <a:t>conceptual</a:t>
            </a:r>
            <a:r>
              <a:rPr lang="en-US" sz="2000" dirty="0"/>
              <a:t>. The baseflow model should be calibrated using observations.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a:t>
            </a:r>
            <a:r>
              <a:rPr lang="en-US" sz="2000" b="1" dirty="0"/>
              <a:t>Linear Reservoir method </a:t>
            </a:r>
            <a:r>
              <a:rPr lang="en-US" sz="2000" dirty="0"/>
              <a:t>is the only method to conserve volume. The other baseflow methods could result in runoff volume exceeding precipitation volume.</a:t>
            </a:r>
          </a:p>
        </p:txBody>
      </p:sp>
      <p:pic>
        <p:nvPicPr>
          <p:cNvPr id="10" name="Picture 9">
            <a:extLst>
              <a:ext uri="{FF2B5EF4-FFF2-40B4-BE49-F238E27FC236}">
                <a16:creationId xmlns:a16="http://schemas.microsoft.com/office/drawing/2014/main" id="{92710A24-BA67-4FA9-881A-B22C4FFDCB40}"/>
              </a:ext>
            </a:extLst>
          </p:cNvPr>
          <p:cNvPicPr/>
          <p:nvPr/>
        </p:nvPicPr>
        <p:blipFill>
          <a:blip r:embed="rId3"/>
          <a:stretch>
            <a:fillRect/>
          </a:stretch>
        </p:blipFill>
        <p:spPr>
          <a:xfrm>
            <a:off x="7295139" y="1360968"/>
            <a:ext cx="4071066" cy="4941289"/>
          </a:xfrm>
          <a:prstGeom prst="rect">
            <a:avLst/>
          </a:prstGeom>
          <a:ln>
            <a:solidFill>
              <a:schemeClr val="tx1"/>
            </a:solidFill>
          </a:ln>
        </p:spPr>
      </p:pic>
      <p:sp>
        <p:nvSpPr>
          <p:cNvPr id="2" name="Rectangle 1">
            <a:extLst>
              <a:ext uri="{FF2B5EF4-FFF2-40B4-BE49-F238E27FC236}">
                <a16:creationId xmlns:a16="http://schemas.microsoft.com/office/drawing/2014/main" id="{C7AA76E0-FE85-49B4-BD90-94FA6856797F}"/>
              </a:ext>
            </a:extLst>
          </p:cNvPr>
          <p:cNvSpPr/>
          <p:nvPr/>
        </p:nvSpPr>
        <p:spPr>
          <a:xfrm>
            <a:off x="7504984" y="5263117"/>
            <a:ext cx="3637937" cy="106040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468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B6A8D4-8EFD-4CF2-BD0C-C9761D1A19C6}"/>
              </a:ext>
            </a:extLst>
          </p:cNvPr>
          <p:cNvPicPr>
            <a:picLocks noChangeAspect="1"/>
          </p:cNvPicPr>
          <p:nvPr/>
        </p:nvPicPr>
        <p:blipFill>
          <a:blip r:embed="rId3"/>
          <a:stretch>
            <a:fillRect/>
          </a:stretch>
        </p:blipFill>
        <p:spPr>
          <a:xfrm>
            <a:off x="7571794" y="4097581"/>
            <a:ext cx="4000773" cy="2530340"/>
          </a:xfrm>
          <a:prstGeom prst="rect">
            <a:avLst/>
          </a:prstGeom>
          <a:ln>
            <a:solidFill>
              <a:schemeClr val="tx1"/>
            </a:solidFill>
          </a:ln>
        </p:spPr>
      </p:pic>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7AA76E0-FE85-49B4-BD90-94FA6856797F}"/>
              </a:ext>
            </a:extLst>
          </p:cNvPr>
          <p:cNvSpPr/>
          <p:nvPr/>
        </p:nvSpPr>
        <p:spPr>
          <a:xfrm>
            <a:off x="7753350" y="5326622"/>
            <a:ext cx="3457575" cy="4550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C90FDCA-5342-42F7-B1E6-9849D455EA16}"/>
              </a:ext>
            </a:extLst>
          </p:cNvPr>
          <p:cNvPicPr>
            <a:picLocks noChangeAspect="1"/>
          </p:cNvPicPr>
          <p:nvPr/>
        </p:nvPicPr>
        <p:blipFill>
          <a:blip r:embed="rId4"/>
          <a:stretch>
            <a:fillRect/>
          </a:stretch>
        </p:blipFill>
        <p:spPr>
          <a:xfrm>
            <a:off x="5585029" y="832777"/>
            <a:ext cx="5471802" cy="3483694"/>
          </a:xfrm>
          <a:prstGeom prst="rect">
            <a:avLst/>
          </a:prstGeom>
          <a:ln>
            <a:solidFill>
              <a:schemeClr val="tx1"/>
            </a:solidFill>
          </a:ln>
        </p:spPr>
      </p:pic>
      <p:sp>
        <p:nvSpPr>
          <p:cNvPr id="8" name="Rectangle 7">
            <a:extLst>
              <a:ext uri="{FF2B5EF4-FFF2-40B4-BE49-F238E27FC236}">
                <a16:creationId xmlns:a16="http://schemas.microsoft.com/office/drawing/2014/main" id="{C1ED188D-D2F0-4BAF-999F-C3B9D416448E}"/>
              </a:ext>
            </a:extLst>
          </p:cNvPr>
          <p:cNvSpPr/>
          <p:nvPr/>
        </p:nvSpPr>
        <p:spPr>
          <a:xfrm>
            <a:off x="284836" y="1360968"/>
            <a:ext cx="5076971" cy="3785652"/>
          </a:xfrm>
          <a:prstGeom prst="rect">
            <a:avLst/>
          </a:prstGeom>
        </p:spPr>
        <p:txBody>
          <a:bodyPr wrap="square">
            <a:spAutoFit/>
          </a:bodyPr>
          <a:lstStyle/>
          <a:p>
            <a:pPr marL="342900" indent="-342900">
              <a:buFont typeface="Arial" panose="020B0604020202020204" pitchFamily="34" charset="0"/>
              <a:buChar char="•"/>
            </a:pPr>
            <a:r>
              <a:rPr lang="en-US" sz="2000" dirty="0"/>
              <a:t>Baseflow results are displayed in plots and tables for Subbasin elements only.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Subbasin plots</a:t>
            </a:r>
            <a:r>
              <a:rPr lang="en-US" sz="2000" dirty="0"/>
              <a:t> show the computed runoff (total flow) and the baseflow hydrograph.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Summary tables </a:t>
            </a:r>
            <a:r>
              <a:rPr lang="en-US" sz="2000" dirty="0"/>
              <a:t>show baseflow volume.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You can access </a:t>
            </a:r>
            <a:r>
              <a:rPr lang="en-US" sz="2000" u="sng" dirty="0"/>
              <a:t>individual time-series </a:t>
            </a:r>
            <a:r>
              <a:rPr lang="en-US" sz="2000" dirty="0"/>
              <a:t>from the Watershed Explorer’s </a:t>
            </a:r>
            <a:r>
              <a:rPr lang="en-US" sz="2000" b="1" dirty="0"/>
              <a:t>Results</a:t>
            </a:r>
            <a:r>
              <a:rPr lang="en-US" sz="2000" dirty="0"/>
              <a:t> tab.</a:t>
            </a:r>
          </a:p>
        </p:txBody>
      </p:sp>
      <p:grpSp>
        <p:nvGrpSpPr>
          <p:cNvPr id="7" name="Group 6">
            <a:extLst>
              <a:ext uri="{FF2B5EF4-FFF2-40B4-BE49-F238E27FC236}">
                <a16:creationId xmlns:a16="http://schemas.microsoft.com/office/drawing/2014/main" id="{056EB24C-0592-4D57-BDEF-802B3288EAEF}"/>
              </a:ext>
            </a:extLst>
          </p:cNvPr>
          <p:cNvGrpSpPr/>
          <p:nvPr/>
        </p:nvGrpSpPr>
        <p:grpSpPr>
          <a:xfrm>
            <a:off x="8227037" y="2706233"/>
            <a:ext cx="2915884" cy="663591"/>
            <a:chOff x="7385288" y="3887871"/>
            <a:chExt cx="2915884" cy="663591"/>
          </a:xfrm>
        </p:grpSpPr>
        <p:cxnSp>
          <p:nvCxnSpPr>
            <p:cNvPr id="10" name="Straight Connector 9">
              <a:extLst>
                <a:ext uri="{FF2B5EF4-FFF2-40B4-BE49-F238E27FC236}">
                  <a16:creationId xmlns:a16="http://schemas.microsoft.com/office/drawing/2014/main" id="{D7B7A7C0-11E4-42FF-964B-865BC5CD50D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8677A-047B-4046-9B42-A26E7E55436F}"/>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744A09-6813-46F8-9A57-DD39C089DED2}"/>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1C6F9-5E59-499F-97A8-2AC1697891DF}"/>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14" name="TextBox 13">
              <a:extLst>
                <a:ext uri="{FF2B5EF4-FFF2-40B4-BE49-F238E27FC236}">
                  <a16:creationId xmlns:a16="http://schemas.microsoft.com/office/drawing/2014/main" id="{19D1A368-5517-4855-852E-E4DA5E585D84}"/>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15" name="TextBox 14">
              <a:extLst>
                <a:ext uri="{FF2B5EF4-FFF2-40B4-BE49-F238E27FC236}">
                  <a16:creationId xmlns:a16="http://schemas.microsoft.com/office/drawing/2014/main" id="{460B4163-5007-45F1-BE9F-0A66F1BD0ECF}"/>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6" name="Oval 5">
              <a:extLst>
                <a:ext uri="{FF2B5EF4-FFF2-40B4-BE49-F238E27FC236}">
                  <a16:creationId xmlns:a16="http://schemas.microsoft.com/office/drawing/2014/main" id="{60698124-95ED-44BC-8FD9-B39E13A8D55A}"/>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DED724-0884-4291-B2AE-F0AA5058540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B276F8B6-1B29-4394-A8EE-477EB44DF96C}"/>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88661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B7063-2B6B-CFF9-6838-BB90AB8694D8}"/>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CB48904E-1FD5-B7F1-FE2A-B55B7E95DEA6}"/>
              </a:ext>
            </a:extLst>
          </p:cNvPr>
          <p:cNvPicPr>
            <a:picLocks noChangeAspect="1"/>
          </p:cNvPicPr>
          <p:nvPr/>
        </p:nvPicPr>
        <p:blipFill>
          <a:blip r:embed="rId3"/>
          <a:stretch>
            <a:fillRect/>
          </a:stretch>
        </p:blipFill>
        <p:spPr>
          <a:xfrm>
            <a:off x="3467620" y="1178459"/>
            <a:ext cx="7447619" cy="5104762"/>
          </a:xfrm>
          <a:prstGeom prst="rect">
            <a:avLst/>
          </a:prstGeom>
        </p:spPr>
      </p:pic>
      <p:pic>
        <p:nvPicPr>
          <p:cNvPr id="5" name="Picture 4">
            <a:extLst>
              <a:ext uri="{FF2B5EF4-FFF2-40B4-BE49-F238E27FC236}">
                <a16:creationId xmlns:a16="http://schemas.microsoft.com/office/drawing/2014/main" id="{D07DC7B8-F2C3-2714-FB2D-E7D6E54C3D5A}"/>
              </a:ext>
            </a:extLst>
          </p:cNvPr>
          <p:cNvPicPr>
            <a:picLocks noChangeAspect="1"/>
          </p:cNvPicPr>
          <p:nvPr/>
        </p:nvPicPr>
        <p:blipFill>
          <a:blip r:embed="rId4"/>
          <a:stretch>
            <a:fillRect/>
          </a:stretch>
        </p:blipFill>
        <p:spPr>
          <a:xfrm>
            <a:off x="285090" y="1178459"/>
            <a:ext cx="2761905" cy="5380952"/>
          </a:xfrm>
          <a:prstGeom prst="rect">
            <a:avLst/>
          </a:prstGeom>
        </p:spPr>
      </p:pic>
    </p:spTree>
    <p:extLst>
      <p:ext uri="{BB962C8B-B14F-4D97-AF65-F5344CB8AC3E}">
        <p14:creationId xmlns:p14="http://schemas.microsoft.com/office/powerpoint/2010/main" val="2342725222"/>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1_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23341</TotalTime>
  <Words>2208</Words>
  <Application>Microsoft Office PowerPoint</Application>
  <PresentationFormat>Widescreen</PresentationFormat>
  <Paragraphs>231</Paragraphs>
  <Slides>22</Slides>
  <Notes>20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22</vt:i4>
      </vt:variant>
    </vt:vector>
  </HeadingPairs>
  <TitlesOfParts>
    <vt:vector size="27" baseType="lpstr">
      <vt:lpstr>Arial</vt:lpstr>
      <vt:lpstr>Calibri</vt:lpstr>
      <vt:lpstr>Lato</vt:lpstr>
      <vt:lpstr>Content Templates</vt:lpstr>
      <vt:lpstr>1_Content Templates</vt:lpstr>
      <vt:lpstr>Modeling Baseflow in HEC-HMS</vt:lpstr>
      <vt:lpstr>baseflow in HEC-HMS</vt:lpstr>
      <vt:lpstr>PowerPoint Presentation</vt:lpstr>
      <vt:lpstr>baseflow in HEC-HMS</vt:lpstr>
      <vt:lpstr>Interflow</vt:lpstr>
      <vt:lpstr>Baseflow / Groundwater flow</vt:lpstr>
      <vt:lpstr>HEC-HMS Baseflow methods</vt:lpstr>
      <vt:lpstr>HEC-HMS Baseflow methods</vt:lpstr>
      <vt:lpstr>PowerPoint Presentation</vt:lpstr>
      <vt:lpstr>Linear Reservoir Baseflow Method</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Review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Pak, Jang H (Jay) CIV USARMY CEIWR-HEC (USA)</cp:lastModifiedBy>
  <cp:revision>808</cp:revision>
  <cp:lastPrinted>2019-09-05T16:48:16Z</cp:lastPrinted>
  <dcterms:created xsi:type="dcterms:W3CDTF">2017-02-20T05:10:01Z</dcterms:created>
  <dcterms:modified xsi:type="dcterms:W3CDTF">2025-02-12T01:19:07Z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