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8"/>
  </p:notesMasterIdLst>
  <p:sldIdLst>
    <p:sldId id="256" r:id="rId2"/>
    <p:sldId id="552" r:id="rId3"/>
    <p:sldId id="567" r:id="rId4"/>
    <p:sldId id="520" r:id="rId5"/>
    <p:sldId id="269" r:id="rId6"/>
    <p:sldId id="524" r:id="rId7"/>
    <p:sldId id="554" r:id="rId8"/>
    <p:sldId id="555" r:id="rId9"/>
    <p:sldId id="526" r:id="rId10"/>
    <p:sldId id="267" r:id="rId11"/>
    <p:sldId id="268" r:id="rId12"/>
    <p:sldId id="271" r:id="rId13"/>
    <p:sldId id="556" r:id="rId14"/>
    <p:sldId id="521" r:id="rId15"/>
    <p:sldId id="531" r:id="rId16"/>
    <p:sldId id="528" r:id="rId17"/>
    <p:sldId id="529" r:id="rId18"/>
    <p:sldId id="557" r:id="rId19"/>
    <p:sldId id="396" r:id="rId20"/>
    <p:sldId id="559" r:id="rId21"/>
    <p:sldId id="360" r:id="rId22"/>
    <p:sldId id="560" r:id="rId23"/>
    <p:sldId id="538" r:id="rId24"/>
    <p:sldId id="390" r:id="rId25"/>
    <p:sldId id="563" r:id="rId26"/>
    <p:sldId id="401" r:id="rId27"/>
    <p:sldId id="392" r:id="rId28"/>
    <p:sldId id="393" r:id="rId29"/>
    <p:sldId id="394" r:id="rId30"/>
    <p:sldId id="397" r:id="rId31"/>
    <p:sldId id="398" r:id="rId32"/>
    <p:sldId id="399" r:id="rId33"/>
    <p:sldId id="402" r:id="rId34"/>
    <p:sldId id="565" r:id="rId35"/>
    <p:sldId id="539" r:id="rId36"/>
    <p:sldId id="264" r:id="rId37"/>
    <p:sldId id="570" r:id="rId38"/>
    <p:sldId id="285" r:id="rId39"/>
    <p:sldId id="295" r:id="rId40"/>
    <p:sldId id="301" r:id="rId41"/>
    <p:sldId id="568" r:id="rId42"/>
    <p:sldId id="321" r:id="rId43"/>
    <p:sldId id="279" r:id="rId44"/>
    <p:sldId id="317" r:id="rId45"/>
    <p:sldId id="320" r:id="rId46"/>
    <p:sldId id="283" r:id="rId47"/>
    <p:sldId id="564" r:id="rId48"/>
    <p:sldId id="541" r:id="rId49"/>
    <p:sldId id="265" r:id="rId50"/>
    <p:sldId id="313" r:id="rId51"/>
    <p:sldId id="542" r:id="rId52"/>
    <p:sldId id="408" r:id="rId53"/>
    <p:sldId id="543" r:id="rId54"/>
    <p:sldId id="304" r:id="rId55"/>
    <p:sldId id="306" r:id="rId56"/>
    <p:sldId id="303" r:id="rId57"/>
    <p:sldId id="298" r:id="rId58"/>
    <p:sldId id="404" r:id="rId59"/>
    <p:sldId id="407" r:id="rId60"/>
    <p:sldId id="385" r:id="rId61"/>
    <p:sldId id="540" r:id="rId62"/>
    <p:sldId id="544" r:id="rId63"/>
    <p:sldId id="545" r:id="rId64"/>
    <p:sldId id="562" r:id="rId65"/>
    <p:sldId id="561" r:id="rId66"/>
    <p:sldId id="388" r:id="rId67"/>
    <p:sldId id="400" r:id="rId68"/>
    <p:sldId id="391" r:id="rId69"/>
    <p:sldId id="548" r:id="rId70"/>
    <p:sldId id="549" r:id="rId71"/>
    <p:sldId id="550" r:id="rId72"/>
    <p:sldId id="551" r:id="rId73"/>
    <p:sldId id="522" r:id="rId74"/>
    <p:sldId id="368" r:id="rId75"/>
    <p:sldId id="369" r:id="rId76"/>
    <p:sldId id="370" r:id="rId77"/>
    <p:sldId id="371" r:id="rId78"/>
    <p:sldId id="372" r:id="rId79"/>
    <p:sldId id="373" r:id="rId80"/>
    <p:sldId id="374" r:id="rId81"/>
    <p:sldId id="367" r:id="rId82"/>
    <p:sldId id="270" r:id="rId83"/>
    <p:sldId id="365" r:id="rId84"/>
    <p:sldId id="558" r:id="rId85"/>
    <p:sldId id="403" r:id="rId86"/>
    <p:sldId id="566" r:id="rId8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66DF46-5B30-4412-944D-8E85C0C2D3EC}">
          <p14:sldIdLst>
            <p14:sldId id="256"/>
            <p14:sldId id="552"/>
            <p14:sldId id="567"/>
          </p14:sldIdLst>
        </p14:section>
        <p14:section name="Meteorologic Model Overview" id="{DA5FD4DC-F76C-470D-9561-13B41B4722C4}">
          <p14:sldIdLst>
            <p14:sldId id="520"/>
            <p14:sldId id="269"/>
            <p14:sldId id="524"/>
            <p14:sldId id="554"/>
            <p14:sldId id="555"/>
            <p14:sldId id="526"/>
            <p14:sldId id="267"/>
            <p14:sldId id="268"/>
            <p14:sldId id="271"/>
            <p14:sldId id="556"/>
          </p14:sldIdLst>
        </p14:section>
        <p14:section name="Precipitation Methods" id="{ABCA55ED-67FB-41F9-9C8F-DA16ADFB2AE3}">
          <p14:sldIdLst>
            <p14:sldId id="521"/>
            <p14:sldId id="531"/>
            <p14:sldId id="528"/>
            <p14:sldId id="529"/>
            <p14:sldId id="557"/>
            <p14:sldId id="396"/>
            <p14:sldId id="559"/>
            <p14:sldId id="360"/>
            <p14:sldId id="560"/>
          </p14:sldIdLst>
        </p14:section>
        <p14:section name="Gage Weights" id="{22957A0C-4DD6-40A3-8690-3CF12F510EED}">
          <p14:sldIdLst/>
        </p14:section>
        <p14:section name="Gridded Precipitation" id="{2D08F499-86D2-4AC9-8620-BD2E0410BE1E}">
          <p14:sldIdLst>
            <p14:sldId id="538"/>
            <p14:sldId id="390"/>
            <p14:sldId id="563"/>
            <p14:sldId id="401"/>
            <p14:sldId id="392"/>
            <p14:sldId id="393"/>
            <p14:sldId id="394"/>
            <p14:sldId id="397"/>
            <p14:sldId id="398"/>
            <p14:sldId id="399"/>
            <p14:sldId id="402"/>
            <p14:sldId id="565"/>
          </p14:sldIdLst>
        </p14:section>
        <p14:section name="Other Meteorologic Model Processes" id="{A1CEA806-3323-4136-A3A9-BC0E369F15A7}">
          <p14:sldIdLst>
            <p14:sldId id="539"/>
            <p14:sldId id="264"/>
            <p14:sldId id="570"/>
            <p14:sldId id="285"/>
            <p14:sldId id="295"/>
            <p14:sldId id="301"/>
            <p14:sldId id="568"/>
            <p14:sldId id="321"/>
            <p14:sldId id="279"/>
            <p14:sldId id="317"/>
            <p14:sldId id="320"/>
            <p14:sldId id="283"/>
          </p14:sldIdLst>
        </p14:section>
        <p14:section name="Evapotranspiration" id="{9BFC8FCE-3F3F-4A98-9FB1-3CF3BF50DFF1}">
          <p14:sldIdLst>
            <p14:sldId id="564"/>
            <p14:sldId id="541"/>
            <p14:sldId id="265"/>
            <p14:sldId id="313"/>
            <p14:sldId id="542"/>
            <p14:sldId id="408"/>
            <p14:sldId id="543"/>
            <p14:sldId id="304"/>
            <p14:sldId id="306"/>
            <p14:sldId id="303"/>
            <p14:sldId id="298"/>
            <p14:sldId id="404"/>
            <p14:sldId id="407"/>
            <p14:sldId id="385"/>
          </p14:sldIdLst>
        </p14:section>
        <p14:section name="Snow Modeling" id="{B8EDED16-0F35-4788-B85E-87969F5DD3AD}">
          <p14:sldIdLst>
            <p14:sldId id="540"/>
            <p14:sldId id="544"/>
            <p14:sldId id="545"/>
            <p14:sldId id="562"/>
            <p14:sldId id="561"/>
            <p14:sldId id="388"/>
            <p14:sldId id="400"/>
            <p14:sldId id="391"/>
            <p14:sldId id="548"/>
            <p14:sldId id="549"/>
            <p14:sldId id="550"/>
            <p14:sldId id="551"/>
            <p14:sldId id="522"/>
            <p14:sldId id="368"/>
            <p14:sldId id="369"/>
            <p14:sldId id="370"/>
            <p14:sldId id="371"/>
            <p14:sldId id="372"/>
            <p14:sldId id="373"/>
            <p14:sldId id="374"/>
            <p14:sldId id="367"/>
            <p14:sldId id="270"/>
            <p14:sldId id="365"/>
            <p14:sldId id="558"/>
            <p14:sldId id="403"/>
            <p14:sldId id="566"/>
          </p14:sldIdLst>
        </p14:section>
        <p14:section name="End" id="{258E53FE-84AD-41A8-93C5-CC726940558B}">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4C5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66" autoAdjust="0"/>
    <p:restoredTop sz="70554" autoAdjust="0"/>
  </p:normalViewPr>
  <p:slideViewPr>
    <p:cSldViewPr snapToGrid="0">
      <p:cViewPr varScale="1">
        <p:scale>
          <a:sx n="112" d="100"/>
          <a:sy n="112" d="100"/>
        </p:scale>
        <p:origin x="111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5699-F1DC-413B-8520-2CB7E403BB38}" type="datetimeFigureOut">
              <a:rPr lang="en-US" smtClean="0"/>
              <a:t>1/29/2025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8193A-64E6-453E-9C75-2B365D2B5D2D}" type="slidenum">
              <a:rPr lang="en-US" smtClean="0"/>
              <a:t>‹#›</a:t>
            </a:fld>
            <a:endParaRPr lang="en-US"/>
          </a:p>
        </p:txBody>
      </p:sp>
    </p:spTree>
    <p:extLst>
      <p:ext uri="{BB962C8B-B14F-4D97-AF65-F5344CB8AC3E}">
        <p14:creationId xmlns:p14="http://schemas.microsoft.com/office/powerpoint/2010/main" val="226458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18A0AD8-C627-4F09-87CF-54095CC45911}" type="slidenum">
              <a:rPr lang="en-US" smtClean="0"/>
              <a:t>3</a:t>
            </a:fld>
            <a:endParaRPr lang="en-US"/>
          </a:p>
        </p:txBody>
      </p:sp>
    </p:spTree>
    <p:extLst>
      <p:ext uri="{BB962C8B-B14F-4D97-AF65-F5344CB8AC3E}">
        <p14:creationId xmlns:p14="http://schemas.microsoft.com/office/powerpoint/2010/main" val="7878470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non-gridded methods each met variable has a few methods for specifying information.  For example here in temperature, the “Specified Thermograph” method lets you link a temperature gage directly to a subbasin.  For precipitation there’s “Gage Weights” that lets you combine up multiple gages for a subbasin.  There are also interpolated methods for many met variables that allow you to specify how to interpolate several gages to a subbasin.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gridded methods, grids of meteorologic data should cover the entire modeling domain. These models are explicitly georeferenced, meaning the location of all the hydrologic elements and the meteorologic data are known, and referenced to a common datum.  Gridded precipitation and temperature (and other gridded met variables) link directly to a </a:t>
            </a:r>
            <a:r>
              <a:rPr lang="en-US" dirty="0" err="1"/>
              <a:t>gridset</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Processes like ET or snow look to the met model for the variables they need in order to compute – for example gridded Hamon and gridded TI require temperature data.  In this met model they would look to the temperature </a:t>
            </a:r>
            <a:r>
              <a:rPr lang="en-US" dirty="0" err="1"/>
              <a:t>gridset</a:t>
            </a:r>
            <a:r>
              <a:rPr lang="en-US" dirty="0"/>
              <a:t> specified in the Gridded Temperature method.</a:t>
            </a:r>
          </a:p>
          <a:p>
            <a:endParaRPr lang="en-US" dirty="0"/>
          </a:p>
          <a:p>
            <a:r>
              <a:rPr lang="en-US" dirty="0"/>
              <a:t>Creating the required data, and details on the meteorological methods are covered in other tutorials.</a:t>
            </a:r>
          </a:p>
          <a:p>
            <a:endParaRPr lang="en-US" dirty="0"/>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13</a:t>
            </a:fld>
            <a:endParaRPr lang="en-US"/>
          </a:p>
        </p:txBody>
      </p:sp>
    </p:spTree>
    <p:extLst>
      <p:ext uri="{BB962C8B-B14F-4D97-AF65-F5344CB8AC3E}">
        <p14:creationId xmlns:p14="http://schemas.microsoft.com/office/powerpoint/2010/main" val="8454212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there are subbasin elements in your basin model, you will be required to choose a precipitation method in order to run the model. It can be selected in the meteorologic model component editor.</a:t>
            </a:r>
          </a:p>
          <a:p>
            <a:endParaRPr lang="en-US" dirty="0"/>
          </a:p>
          <a:p>
            <a:r>
              <a:rPr lang="en-US" dirty="0"/>
              <a:t>Let’s take a look at the most important precipitation methods in HEC-HMS.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15</a:t>
            </a:fld>
            <a:endParaRPr lang="en-US"/>
          </a:p>
        </p:txBody>
      </p:sp>
    </p:spTree>
    <p:extLst>
      <p:ext uri="{BB962C8B-B14F-4D97-AF65-F5344CB8AC3E}">
        <p14:creationId xmlns:p14="http://schemas.microsoft.com/office/powerpoint/2010/main" val="3944632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categories of precipitation methods in the HEC-HMS meteorologic model. HMS doesn’t label the methods with these categories, but it’s valuable to know which methods are related and what they are intended for.</a:t>
            </a:r>
          </a:p>
          <a:p>
            <a:endParaRPr lang="en-US" dirty="0"/>
          </a:p>
          <a:p>
            <a:r>
              <a:rPr lang="en-US" dirty="0"/>
              <a:t>Historical storm methods help you create precipitation boundary conditions for a storm or a period of time that has already occurred, so that you can simulate the hydrology for some time in the past. They may also be used creatively to model future forecasted conditions or other hypotheticals, but their primary purpose is representing past precipitation.</a:t>
            </a:r>
          </a:p>
          <a:p>
            <a:endParaRPr lang="en-US" dirty="0"/>
          </a:p>
          <a:p>
            <a:r>
              <a:rPr lang="en-US" dirty="0"/>
              <a:t>When you are designing something, performing a risk analysis, or doing any other kind of hydrologic analysis that makes many simplifying assumptions about the behavior of precipitation in space or time, hypothetical storm methods are the precipitation methods to use. These are also sometimes called design storms, or synthetic storms, but the idea is that they do not represent a specific storm event that has occurred. Instead, it is a generalization of storm behavior that allows the user to specify something interesting for design or analysis purposes.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16</a:t>
            </a:fld>
            <a:endParaRPr lang="en-US"/>
          </a:p>
        </p:txBody>
      </p:sp>
    </p:spTree>
    <p:extLst>
      <p:ext uri="{BB962C8B-B14F-4D97-AF65-F5344CB8AC3E}">
        <p14:creationId xmlns:p14="http://schemas.microsoft.com/office/powerpoint/2010/main" val="12840224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Historical storm methods are means for providing precipitation boundary conditions to a basin model in a way that it reasonably represents an event that occurred in the past. Historical events are unique like fingerprints or snowflakes, varying in precipitation depth, temporal and spatial pattern, and so on. These methods intend to capture the things that make an event unique.</a:t>
            </a:r>
          </a:p>
          <a:p>
            <a:endParaRPr lang="en-US" dirty="0"/>
          </a:p>
          <a:p>
            <a:r>
              <a:rPr lang="en-US" dirty="0"/>
              <a:t>When you are calibrating a hydrologic model so that it represents a real watershed, use of a historical storm method is necessary. You need to represent the input precipitation as well as you can in order to isolate the uncertainty in the model to just the hydrologic parameters.</a:t>
            </a:r>
          </a:p>
          <a:p>
            <a:endParaRPr lang="en-US" dirty="0"/>
          </a:p>
          <a:p>
            <a:endParaRPr lang="en-US" dirty="0"/>
          </a:p>
          <a:p>
            <a:r>
              <a:rPr lang="en-US" dirty="0"/>
              <a:t>These are listed in the order HMS shows them. The first two we will cover in more detail later in the presentation.</a:t>
            </a:r>
          </a:p>
          <a:p>
            <a:endParaRPr lang="en-US" dirty="0"/>
          </a:p>
          <a:p>
            <a:r>
              <a:rPr lang="en-US" dirty="0"/>
              <a:t>Gage weights is a method for combining information from multiple precipitation gages and can vary the combination of gages for each subbasin in the model.</a:t>
            </a:r>
          </a:p>
          <a:p>
            <a:r>
              <a:rPr lang="en-US" dirty="0"/>
              <a:t>The controls for the gage weights method are at the subbasin level, since each subbasin has its own combination of gages that you can set. The selections tab lets you choose which of the precipitation gages to use for the selected subbasin. The weights tab lets you set the depth weight and time weight for each gage.</a:t>
            </a:r>
          </a:p>
          <a:p>
            <a:endParaRPr lang="en-US" dirty="0"/>
          </a:p>
          <a:p>
            <a:r>
              <a:rPr lang="en-US" dirty="0"/>
              <a:t>You would use this method when you have gage data scattered across your watershed, and you want control over how each one is used to estimate the volume and timing of precipitation for each subbasin.</a:t>
            </a:r>
          </a:p>
          <a:p>
            <a:endParaRPr lang="en-US" dirty="0"/>
          </a:p>
          <a:p>
            <a:r>
              <a:rPr lang="en-US" dirty="0"/>
              <a:t>The controls for gridded precipitation are very simple – choose a precipitation </a:t>
            </a:r>
            <a:r>
              <a:rPr lang="en-US" dirty="0" err="1"/>
              <a:t>gridset</a:t>
            </a:r>
            <a:r>
              <a:rPr lang="en-US" dirty="0"/>
              <a:t>. If there are time zone issues (for example your observed flow data and precipitation data are in different time zones) you can shift the precipitation grid times by whole hours.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gridded precipitation method is very simple to set up, because most of the hard work is handled by the data itself. These grids are at a regular time interval, so that controls any temporal patterning. The grids themselves contain spatial patterns. The data are spatially-referenced, and the sub-basins know their locations if the model is georeferenced. This means that setting up the model is very simple.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you have gridded precipitation data, you should use it. This is the method we recommend today.</a:t>
            </a:r>
          </a:p>
          <a:p>
            <a:endParaRPr lang="en-US" dirty="0"/>
          </a:p>
          <a:p>
            <a:endParaRPr lang="en-US" dirty="0"/>
          </a:p>
          <a:p>
            <a:r>
              <a:rPr lang="en-US" dirty="0"/>
              <a:t>Gridded precipitation is just what the name says: a way to use gridded precipitation products as a boundary condition.</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17</a:t>
            </a:fld>
            <a:endParaRPr lang="en-US"/>
          </a:p>
        </p:txBody>
      </p:sp>
    </p:spTree>
    <p:extLst>
      <p:ext uri="{BB962C8B-B14F-4D97-AF65-F5344CB8AC3E}">
        <p14:creationId xmlns:p14="http://schemas.microsoft.com/office/powerpoint/2010/main" val="39422272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Interpolated precipitation is a generalized framework for interpolating precipitation gages to a grid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18</a:t>
            </a:fld>
            <a:endParaRPr lang="en-US"/>
          </a:p>
        </p:txBody>
      </p:sp>
    </p:spTree>
    <p:extLst>
      <p:ext uri="{BB962C8B-B14F-4D97-AF65-F5344CB8AC3E}">
        <p14:creationId xmlns:p14="http://schemas.microsoft.com/office/powerpoint/2010/main" val="26426119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When creating precipitation grids from observed gage data, the </a:t>
            </a:r>
            <a:r>
              <a:rPr lang="en-US" b="0" dirty="0" err="1"/>
              <a:t>gageInterp</a:t>
            </a:r>
            <a:r>
              <a:rPr lang="en-US" b="0" dirty="0"/>
              <a:t> program is useful.</a:t>
            </a:r>
          </a:p>
          <a:p>
            <a:r>
              <a:rPr lang="en-US" b="0" dirty="0" err="1"/>
              <a:t>gageInterp</a:t>
            </a:r>
            <a:r>
              <a:rPr lang="en-US" b="0" dirty="0"/>
              <a:t> takes point values, like those from precipitation gages, and creates grids by interpolation. </a:t>
            </a:r>
            <a:r>
              <a:rPr lang="en-US" b="0" dirty="0" err="1"/>
              <a:t>GageInterp</a:t>
            </a:r>
            <a:r>
              <a:rPr lang="en-US" b="0" dirty="0"/>
              <a:t> estimates the value at each grid cell by calculating a weighted average of all gages located within a certain distance. The weights are computed by taking a simple average or using distance to gages. The figures on this slide show two examples of distance being used to compute a weight. The figure on the left was computed by giving more weight to the closest gage. Grid cell values become similar to gage values the closer they are to the gage (bulls-eye). The figure on the right was computed by assigning grid cell values using only the closest gage--using the Thiessen Polygon method (any point, or grid cell in this case, within a polygon is closer to that gage than any other).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19</a:t>
            </a:fld>
            <a:endParaRPr lang="en-US"/>
          </a:p>
        </p:txBody>
      </p:sp>
    </p:spTree>
    <p:extLst>
      <p:ext uri="{BB962C8B-B14F-4D97-AF65-F5344CB8AC3E}">
        <p14:creationId xmlns:p14="http://schemas.microsoft.com/office/powerpoint/2010/main" val="25827372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the specified hyetograph method is a simple way to represent precipitation for each subbasin in the model. Each </a:t>
            </a:r>
            <a:r>
              <a:rPr lang="en-US" dirty="0" err="1"/>
              <a:t>subbasin</a:t>
            </a:r>
            <a:r>
              <a:rPr lang="en-US" dirty="0"/>
              <a:t> gets its own precipitation gage. This can be a “real” gage, i.e. a weather station, or you can externally compute the subbasin-averaged precipitation using another method, and feed it in this way.</a:t>
            </a:r>
          </a:p>
          <a:p>
            <a:endParaRPr lang="en-US" dirty="0"/>
          </a:p>
          <a:p>
            <a:r>
              <a:rPr lang="en-US" dirty="0"/>
              <a:t>The specified hyetograph method is very straightforward – for each subbasin, choose a precipitation gage.</a:t>
            </a:r>
          </a:p>
          <a:p>
            <a:endParaRPr lang="en-US" dirty="0"/>
          </a:p>
          <a:p>
            <a:r>
              <a:rPr lang="en-US" dirty="0"/>
              <a:t>This method is very flexible and you might use it for a number of reasons. The most common usage today is when precipitation timeseries for each subbasin are computed externally to HEC-HMS, and you want HMS to apply exactly that precipitation data. The biggest advantage is that this method is the most performant method in HMS, requiring no additional computation steps to apply precipitation to a subbasin.</a:t>
            </a:r>
          </a:p>
          <a:p>
            <a:endParaRPr lang="en-US" dirty="0"/>
          </a:p>
          <a:p>
            <a:endParaRPr lang="en-US" dirty="0"/>
          </a:p>
          <a:p>
            <a:endParaRPr lang="en-US" dirty="0"/>
          </a:p>
          <a:p>
            <a:r>
              <a:rPr lang="en-US" dirty="0"/>
              <a:t>One other application that isn’t strictly a “historic” event would be using HMS for forecasting – however, the input data is probably from a model that reasonably represents the coming precipitation, and a good model will be close to the precipitation that actually occurs.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20</a:t>
            </a:fld>
            <a:endParaRPr lang="en-US"/>
          </a:p>
        </p:txBody>
      </p:sp>
    </p:spTree>
    <p:extLst>
      <p:ext uri="{BB962C8B-B14F-4D97-AF65-F5344CB8AC3E}">
        <p14:creationId xmlns:p14="http://schemas.microsoft.com/office/powerpoint/2010/main" val="195807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Hypothetical storms are also called design storms, or synthetic storms. They control for a small number of design criteria, and then make a large number of simplifying assumptions about the remainder of a storm’s properties. These methods will not be covered in detail during this course, but more information can be found in the HMS user’s manual, and with the HMS tutorials and guides online.</a:t>
            </a:r>
          </a:p>
          <a:p>
            <a:endParaRPr lang="en-US" dirty="0"/>
          </a:p>
          <a:p>
            <a:r>
              <a:rPr lang="en-US" dirty="0"/>
              <a:t>Frequency storm is a very specific method for defining a storm pattern using precipitation-frequency information. It was designed to work with older precipitation-frequency information, such as HYDRO35, TP40, or TP49. Today, the recommendation is to use the hypothetical storm method instead.</a:t>
            </a:r>
          </a:p>
          <a:p>
            <a:endParaRPr lang="en-US" dirty="0"/>
          </a:p>
          <a:p>
            <a:r>
              <a:rPr lang="en-US" dirty="0"/>
              <a:t>The HMR52 storm is meant to perform probable maximum flood analyses for the central and eastern United States. It has a very specific application and is not intended for general use.</a:t>
            </a:r>
          </a:p>
          <a:p>
            <a:endParaRPr lang="en-US" dirty="0"/>
          </a:p>
          <a:p>
            <a:r>
              <a:rPr lang="en-US" dirty="0"/>
              <a:t>The standard project storm is no longer used in practice; however, HEC-HMS maintains this capability in order to support older projects where it may still be necessary. This storm has an extremely specific application and should not be used for general modeling.</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21</a:t>
            </a:fld>
            <a:endParaRPr lang="en-US"/>
          </a:p>
        </p:txBody>
      </p:sp>
    </p:spTree>
    <p:extLst>
      <p:ext uri="{BB962C8B-B14F-4D97-AF65-F5344CB8AC3E}">
        <p14:creationId xmlns:p14="http://schemas.microsoft.com/office/powerpoint/2010/main" val="39058647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The hypothetical storm method is a flexible and generalized modeling method that subsumed the old SCS storm methods of HMS 4.2.1 and prior. It allows a user full control over the storm temporal pattern, point-to-area conversion, and can be used directly with precipitation-frequency grids from NOAA Atlas 14. I highly recommend this method for all idealized storm modeling needs. Tutorials on this method are available online with the HMS tutorials and guides.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hypothetical storm method offers the user a lot of control, so there are many settings to be specified for it to run. This instance of the hypothetical storm requires the user to specify a dimensionless storm temporal pattern, a storm duration, a precipitation-frequency grid to pull depth information from, an area reduction method, an area reduction function, and a computation point to compute the storm area for.</a:t>
            </a:r>
          </a:p>
          <a:p>
            <a:endParaRPr lang="en-US" dirty="0"/>
          </a:p>
          <a:p>
            <a:r>
              <a:rPr lang="en-US" dirty="0"/>
              <a:t>Of the hypothetical or synthetic storm methods, this is the most flexible and applicable one. Unless you have specific project needs that require one of the other methods, it is recommended to use this method.</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22</a:t>
            </a:fld>
            <a:endParaRPr lang="en-US"/>
          </a:p>
        </p:txBody>
      </p:sp>
    </p:spTree>
    <p:extLst>
      <p:ext uri="{BB962C8B-B14F-4D97-AF65-F5344CB8AC3E}">
        <p14:creationId xmlns:p14="http://schemas.microsoft.com/office/powerpoint/2010/main" val="2882985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primary benefit of applying gridded precipitation to an HMS model is that the precipitation is then spatially distributed across the watershed as it’s been observed by RADAR or other products (versus a lump measurement being applied homogenously across the entire basin). Another positive note is that an increasing number of gridded precipitation sources are becoming available.</a:t>
            </a:r>
          </a:p>
          <a:p>
            <a:endParaRPr lang="en-US"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21418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simulation run is one type of simulation available in HEC-HMS and is the most used one. All simulation types require a basin model and a meteorologic model (the control specification is unique to the simulation run).</a:t>
            </a:r>
          </a:p>
        </p:txBody>
      </p:sp>
      <p:sp>
        <p:nvSpPr>
          <p:cNvPr id="4" name="Slide Number Placeholder 3"/>
          <p:cNvSpPr>
            <a:spLocks noGrp="1"/>
          </p:cNvSpPr>
          <p:nvPr>
            <p:ph type="sldNum" sz="quarter" idx="5"/>
          </p:nvPr>
        </p:nvSpPr>
        <p:spPr/>
        <p:txBody>
          <a:bodyPr/>
          <a:lstStyle/>
          <a:p>
            <a:fld id="{3009109E-6BB1-40D8-AEAF-6DFB7F5AAE9E}" type="slidenum">
              <a:rPr lang="en-US" smtClean="0"/>
              <a:t>5</a:t>
            </a:fld>
            <a:endParaRPr lang="en-US"/>
          </a:p>
        </p:txBody>
      </p:sp>
    </p:spTree>
    <p:extLst>
      <p:ext uri="{BB962C8B-B14F-4D97-AF65-F5344CB8AC3E}">
        <p14:creationId xmlns:p14="http://schemas.microsoft.com/office/powerpoint/2010/main" val="32992752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One slight drawback is that available gridded datasets may require conversion from their native format to an HEC-DSS record to be usable within HMS. However, conversion tools are available to make most conversions quick &amp; easy!</a:t>
            </a:r>
          </a:p>
          <a:p>
            <a:r>
              <a:rPr lang="en-US" dirty="0"/>
              <a:t>It’s also important to note that the quality of the various available gridded datasets will vary. When selecting a gridded precipitation source, it’s recommended to perform spot-checks against established precipitation gage sites to determine how accurate that particular source is within your watershed. If applying RADAR data, a visual of RADAR coverage throughout the watershed may help with product quality control as well.</a:t>
            </a:r>
          </a:p>
          <a:p>
            <a:endParaRPr lang="en-US"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9865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an increasing number of gridded precipitation products available. This includes both nationwide products as well as more locally developed sources such as from your local National Weather Service River Forecast Centers. Some of the most popular products include: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National Digital Guidance Database (NDGD) has Real-Time Mesoscale Analysis (RTMA) hourly precipitation available for CONUS for download from 2007 to present.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NEXRAD RADAR data is a NWS product available regionally. There are currently 160 operational NEXRAD radar systems deployed throughout the United States and at selected overseas locations. Stage III and </a:t>
            </a:r>
            <a:r>
              <a:rPr lang="en-US" dirty="0" err="1"/>
              <a:t>Multisensor</a:t>
            </a:r>
            <a:r>
              <a:rPr lang="en-US" dirty="0"/>
              <a:t> Precipitation Estimator (MPE) products are hourly precipitation estimates that are computed by taking raw radar measurements and applying corrective algorithms. Rain gage data and satellite images are used to “correct” the raw data. Estimates from multiple radars are mosaicked together to create a precipitation grid (HRAP) for the entire river forecast center region.  The period of record for NEXRAD data varies regionally.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several more gridded precipitation products available than those listed here and the </a:t>
            </a:r>
            <a:r>
              <a:rPr lang="en-US" b="1" i="1" dirty="0"/>
              <a:t>quality </a:t>
            </a:r>
            <a:r>
              <a:rPr lang="en-US" b="0" i="0" dirty="0"/>
              <a:t>of each product can greatly vary by region</a:t>
            </a:r>
            <a:r>
              <a:rPr lang="en-US" dirty="0"/>
              <a:t>. As part of the USACE Corps Water Modeling System (CWMS) efforts, most USACE districts currently have real-time gridded precipitation products included within their Water Management server databases. It’s highly recommended to discuss the data available through CWMS with your local water management staff when searching for gridded precipitation products as there has likely already been some searching and testing of the available precipitation products within your region completed.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Also, as part of the USACE CWMS model development, many districts have gridded precipitation data available for their region on their water management servers.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Dipper.nws.noaa.gov/</a:t>
            </a:r>
            <a:r>
              <a:rPr lang="en-US" dirty="0" err="1"/>
              <a:t>hdsb</a:t>
            </a:r>
            <a:r>
              <a:rPr lang="en-US" dirty="0"/>
              <a:t>/data/</a:t>
            </a:r>
            <a:r>
              <a:rPr lang="en-US" dirty="0" err="1"/>
              <a:t>nexrad</a:t>
            </a:r>
            <a:r>
              <a:rPr lang="en-US" dirty="0"/>
              <a:t>/nexrad.html</a:t>
            </a:r>
          </a:p>
          <a:p>
            <a:endParaRPr lang="en-US"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873322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you’ve decided to apply gridded precipitation to your model, how do you convert the raw precipitation data to an HEC-DSS file for use in HMS?</a:t>
            </a:r>
          </a:p>
          <a:p>
            <a:r>
              <a:rPr lang="en-US" dirty="0"/>
              <a:t>There are a few options available for converting formats or creating grids—</a:t>
            </a:r>
          </a:p>
          <a:p>
            <a:pPr marL="228600" indent="-228600">
              <a:buFont typeface="+mj-lt"/>
              <a:buAutoNum type="arabicPeriod"/>
            </a:pPr>
            <a:r>
              <a:rPr lang="en-US" b="1" dirty="0"/>
              <a:t> HMS </a:t>
            </a:r>
            <a:r>
              <a:rPr lang="en-US" b="0" dirty="0"/>
              <a:t>can actually import select gridded file formats directly into HMS—(File &gt; Import &gt; Import Gridded Data…for more information, please see the </a:t>
            </a:r>
            <a:r>
              <a:rPr lang="en-US" b="0" i="1" dirty="0"/>
              <a:t>Shared Data Components: Grid Data </a:t>
            </a:r>
            <a:r>
              <a:rPr lang="en-US" b="0" i="0" dirty="0"/>
              <a:t>lecture).</a:t>
            </a:r>
            <a:endParaRPr lang="en-US" b="1" dirty="0"/>
          </a:p>
          <a:p>
            <a:pPr marL="228600" indent="-228600">
              <a:buFont typeface="+mj-lt"/>
              <a:buAutoNum type="arabicPeriod"/>
            </a:pPr>
            <a:r>
              <a:rPr lang="en-US" b="1" dirty="0"/>
              <a:t>VORTEX</a:t>
            </a:r>
            <a:r>
              <a:rPr lang="en-US" dirty="0"/>
              <a:t> tool which can convert several native data formats to HEC-DSS, allows for additional spatial manipulation during the processing and is also user-friendly.  More information on the VORTEX tool is included in a later lecture.</a:t>
            </a:r>
          </a:p>
          <a:p>
            <a:pPr marL="228600" indent="-228600">
              <a:buFont typeface="+mj-lt"/>
              <a:buAutoNum type="arabicPeriod"/>
            </a:pPr>
            <a:r>
              <a:rPr lang="en-US" b="1" dirty="0"/>
              <a:t>Interpolated Precipitation Methods </a:t>
            </a:r>
            <a:r>
              <a:rPr lang="en-US" b="0" dirty="0"/>
              <a:t>takes point precipitation data (such as rain gage data) and creates a grid where the value for each cell is computed by weighting values from all gages within a specified distance (radius of influence). Multiple interpolation methods are available.</a:t>
            </a:r>
          </a:p>
          <a:p>
            <a:pPr marL="0" indent="0">
              <a:buFont typeface="+mj-lt"/>
              <a:buNone/>
            </a:pPr>
            <a:endParaRPr lang="en-US" b="0" dirty="0"/>
          </a:p>
          <a:p>
            <a:endParaRPr lang="en-US" b="0" dirty="0"/>
          </a:p>
          <a:p>
            <a:endParaRPr lang="en-US" b="0" dirty="0"/>
          </a:p>
          <a:p>
            <a:endParaRPr lang="en-US" b="0" dirty="0"/>
          </a:p>
          <a:p>
            <a:endParaRPr lang="en-US" b="1"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27</a:t>
            </a:fld>
            <a:endParaRPr lang="en-US"/>
          </a:p>
        </p:txBody>
      </p:sp>
    </p:spTree>
    <p:extLst>
      <p:ext uri="{BB962C8B-B14F-4D97-AF65-F5344CB8AC3E}">
        <p14:creationId xmlns:p14="http://schemas.microsoft.com/office/powerpoint/2010/main" val="28620296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When converting or creating gridded datasets, it’s important to clearly name the resulting DSS-file pathnames so that it is clear where the data came from, the extent of the data and—most importantly—the data </a:t>
            </a:r>
            <a:r>
              <a:rPr lang="en-US" b="1" dirty="0"/>
              <a:t>type</a:t>
            </a:r>
            <a:r>
              <a:rPr lang="en-US" b="0" dirty="0"/>
              <a:t> and time.</a:t>
            </a:r>
          </a:p>
          <a:p>
            <a:endParaRPr lang="en-US" b="0" dirty="0"/>
          </a:p>
          <a:p>
            <a:r>
              <a:rPr lang="en-US" b="0" dirty="0"/>
              <a:t>The recommended naming convention for </a:t>
            </a:r>
            <a:r>
              <a:rPr lang="en-US" b="0" dirty="0" err="1"/>
              <a:t>gridsets</a:t>
            </a:r>
            <a:r>
              <a:rPr lang="en-US" b="0" dirty="0"/>
              <a:t> and parameter grids are shown on this slide. HEC-HMS </a:t>
            </a:r>
            <a:r>
              <a:rPr lang="en-US" b="0" i="1" dirty="0"/>
              <a:t>requires</a:t>
            </a:r>
            <a:r>
              <a:rPr lang="en-US" b="0" i="0" dirty="0"/>
              <a:t> specific C-part names. The program will not use the grid unless the C-part name is correct (the next slide shows correct C-part names for each grid type).</a:t>
            </a:r>
          </a:p>
          <a:p>
            <a:endParaRPr lang="en-US" b="0" i="0" dirty="0"/>
          </a:p>
          <a:p>
            <a:r>
              <a:rPr lang="en-US" b="0" i="0" dirty="0" err="1"/>
              <a:t>Gridsets</a:t>
            </a:r>
            <a:r>
              <a:rPr lang="en-US" b="0" i="0" dirty="0"/>
              <a:t>, precipitation, temperature, solar radiation and crop coefficient will have both D and E-part pathnames. The parameter grids do not need E-part pathnames and only the parameter grids used by snowmelt require D-parts. </a:t>
            </a:r>
            <a:endParaRPr lang="en-US" b="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28</a:t>
            </a:fld>
            <a:endParaRPr lang="en-US"/>
          </a:p>
        </p:txBody>
      </p:sp>
    </p:spTree>
    <p:extLst>
      <p:ext uri="{BB962C8B-B14F-4D97-AF65-F5344CB8AC3E}">
        <p14:creationId xmlns:p14="http://schemas.microsoft.com/office/powerpoint/2010/main" val="42550422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HEC-HMS will not load a grid if the C-part pathname, Units or Data Type is incorrect. The table on this slide contains the correct C-part pathnames, Units and Data Type for each grid type in HEC-HMS.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29</a:t>
            </a:fld>
            <a:endParaRPr lang="en-US"/>
          </a:p>
        </p:txBody>
      </p:sp>
    </p:spTree>
    <p:extLst>
      <p:ext uri="{BB962C8B-B14F-4D97-AF65-F5344CB8AC3E}">
        <p14:creationId xmlns:p14="http://schemas.microsoft.com/office/powerpoint/2010/main" val="1440282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Once gridded precipitation has been converted to the HEC-DSS format and clearly labeled, it is ready to be added to the HMS model.</a:t>
            </a:r>
          </a:p>
          <a:p>
            <a:r>
              <a:rPr lang="en-US" b="0" dirty="0"/>
              <a:t>To create a precipitation </a:t>
            </a:r>
            <a:r>
              <a:rPr lang="en-US" b="0" dirty="0" err="1"/>
              <a:t>gridset</a:t>
            </a:r>
            <a:r>
              <a:rPr lang="en-US" b="0" dirty="0"/>
              <a:t> in HMS: Components &gt; Create Component &gt; Grid Data…</a:t>
            </a:r>
          </a:p>
          <a:p>
            <a:r>
              <a:rPr lang="en-US" b="0" dirty="0"/>
              <a:t>Within the </a:t>
            </a:r>
            <a:r>
              <a:rPr lang="en-US" b="0" i="1" dirty="0"/>
              <a:t>Create a Parameter Grid Data </a:t>
            </a:r>
            <a:r>
              <a:rPr lang="en-US" b="0" i="0" dirty="0"/>
              <a:t>dialog, ensure </a:t>
            </a:r>
            <a:r>
              <a:rPr lang="en-US" b="0" i="1" dirty="0"/>
              <a:t>Precipitation </a:t>
            </a:r>
            <a:r>
              <a:rPr lang="en-US" b="0" i="1" dirty="0" err="1"/>
              <a:t>Gridsets</a:t>
            </a:r>
            <a:r>
              <a:rPr lang="en-US" b="0" i="1" dirty="0"/>
              <a:t> </a:t>
            </a:r>
            <a:r>
              <a:rPr lang="en-US" b="0" i="0" dirty="0"/>
              <a:t>is selected as the Data Type and be sure to name and describe the precipitation data you are importing.</a:t>
            </a:r>
          </a:p>
          <a:p>
            <a:r>
              <a:rPr lang="en-US" b="0" dirty="0"/>
              <a:t>Select </a:t>
            </a:r>
            <a:r>
              <a:rPr lang="en-US" b="0" i="1" dirty="0"/>
              <a:t>Create</a:t>
            </a:r>
            <a:r>
              <a:rPr lang="en-US" b="0" i="0" dirty="0"/>
              <a:t> to add the grid to the Gridded Data Manager</a:t>
            </a:r>
            <a:endParaRPr lang="en-US" b="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30</a:t>
            </a:fld>
            <a:endParaRPr lang="en-US"/>
          </a:p>
        </p:txBody>
      </p:sp>
    </p:spTree>
    <p:extLst>
      <p:ext uri="{BB962C8B-B14F-4D97-AF65-F5344CB8AC3E}">
        <p14:creationId xmlns:p14="http://schemas.microsoft.com/office/powerpoint/2010/main" val="10202960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Once the precipitation </a:t>
            </a:r>
            <a:r>
              <a:rPr lang="en-US" b="0" dirty="0" err="1"/>
              <a:t>gridset</a:t>
            </a:r>
            <a:r>
              <a:rPr lang="en-US" b="0" dirty="0"/>
              <a:t> is created and named, it is added to the Gridded Data Manager within the watershed explorer dialog.</a:t>
            </a:r>
          </a:p>
          <a:p>
            <a:r>
              <a:rPr lang="en-US" b="0" dirty="0"/>
              <a:t>Now, the gridded DSS record must be linked to the precipitation </a:t>
            </a:r>
            <a:r>
              <a:rPr lang="en-US" b="0" dirty="0" err="1"/>
              <a:t>gridset</a:t>
            </a:r>
            <a:r>
              <a:rPr lang="en-US" b="0" dirty="0"/>
              <a:t> by navigating to the </a:t>
            </a:r>
            <a:r>
              <a:rPr lang="en-US" b="0" dirty="0" err="1"/>
              <a:t>dss</a:t>
            </a:r>
            <a:r>
              <a:rPr lang="en-US" b="0" dirty="0"/>
              <a:t> file and selecting the appropriate pathname.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31</a:t>
            </a:fld>
            <a:endParaRPr lang="en-US"/>
          </a:p>
        </p:txBody>
      </p:sp>
    </p:spTree>
    <p:extLst>
      <p:ext uri="{BB962C8B-B14F-4D97-AF65-F5344CB8AC3E}">
        <p14:creationId xmlns:p14="http://schemas.microsoft.com/office/powerpoint/2010/main" val="4347546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Next, the </a:t>
            </a:r>
            <a:r>
              <a:rPr lang="en-US" b="0" dirty="0" err="1"/>
              <a:t>meteorologic</a:t>
            </a:r>
            <a:r>
              <a:rPr lang="en-US" b="0" dirty="0"/>
              <a:t> model must be configured to use gridded precipitation by highlighting the </a:t>
            </a:r>
            <a:r>
              <a:rPr lang="en-US" b="0" dirty="0" err="1"/>
              <a:t>Meteorologic</a:t>
            </a:r>
            <a:r>
              <a:rPr lang="en-US" b="0" dirty="0"/>
              <a:t> Model name and selecting </a:t>
            </a:r>
            <a:r>
              <a:rPr lang="en-US" b="0" i="1" dirty="0"/>
              <a:t>Gridded Precipitation</a:t>
            </a:r>
          </a:p>
          <a:p>
            <a:endParaRPr lang="en-US" b="0" i="0" dirty="0"/>
          </a:p>
          <a:p>
            <a:r>
              <a:rPr lang="en-US" b="0" i="0" dirty="0"/>
              <a:t>The </a:t>
            </a:r>
            <a:r>
              <a:rPr lang="en-US" b="0" dirty="0"/>
              <a:t>gridded precipitation data must then be linked to that </a:t>
            </a:r>
            <a:r>
              <a:rPr lang="en-US" b="0" dirty="0" err="1"/>
              <a:t>Meteorologic</a:t>
            </a:r>
            <a:r>
              <a:rPr lang="en-US" b="0" dirty="0"/>
              <a:t> Model by highlighting </a:t>
            </a:r>
            <a:r>
              <a:rPr lang="en-US" b="0" i="1" dirty="0"/>
              <a:t>Gridded Precipitation </a:t>
            </a:r>
            <a:r>
              <a:rPr lang="en-US" b="0" i="0" dirty="0"/>
              <a:t> and selecting the name of the precipitation grid in the dialog box below.</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32</a:t>
            </a:fld>
            <a:endParaRPr lang="en-US"/>
          </a:p>
        </p:txBody>
      </p:sp>
    </p:spTree>
    <p:extLst>
      <p:ext uri="{BB962C8B-B14F-4D97-AF65-F5344CB8AC3E}">
        <p14:creationId xmlns:p14="http://schemas.microsoft.com/office/powerpoint/2010/main" val="39969664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Defining a discretization method is required to run HMS with spatially-discrete components such as precipitation </a:t>
            </a:r>
            <a:r>
              <a:rPr lang="en-US" b="0" dirty="0" err="1"/>
              <a:t>gridsets</a:t>
            </a:r>
            <a:r>
              <a:rPr lang="en-US" b="0" dirty="0"/>
              <a:t>. Defining the discretization allows the HMS model to spatially relate gridded components (</a:t>
            </a:r>
            <a:r>
              <a:rPr lang="en-US" b="0" dirty="0" err="1"/>
              <a:t>precip</a:t>
            </a:r>
            <a:r>
              <a:rPr lang="en-US" b="0" dirty="0"/>
              <a:t>, storage, etc.) to </a:t>
            </a:r>
            <a:r>
              <a:rPr lang="en-US" b="0" dirty="0" err="1"/>
              <a:t>subbasin</a:t>
            </a:r>
            <a:r>
              <a:rPr lang="en-US" b="0" dirty="0"/>
              <a:t> elements, enabling spatial variability within each </a:t>
            </a:r>
            <a:r>
              <a:rPr lang="en-US" b="0" dirty="0" err="1"/>
              <a:t>subbasin</a:t>
            </a:r>
            <a:r>
              <a:rPr lang="en-US" b="0" dirty="0"/>
              <a:t> vs. applying a singular value throughout the entire </a:t>
            </a:r>
            <a:r>
              <a:rPr lang="en-US" b="0" dirty="0" err="1"/>
              <a:t>subbasin</a:t>
            </a:r>
            <a:r>
              <a:rPr lang="en-US" b="0" dirty="0"/>
              <a:t> (</a:t>
            </a:r>
            <a:r>
              <a:rPr lang="en-US" b="0" dirty="0" err="1"/>
              <a:t>ie</a:t>
            </a:r>
            <a:r>
              <a:rPr lang="en-US" b="0" dirty="0"/>
              <a:t>, lumped-parameter).</a:t>
            </a:r>
          </a:p>
          <a:p>
            <a:r>
              <a:rPr lang="en-US" b="0" dirty="0"/>
              <a:t>Discretization is defined by </a:t>
            </a:r>
            <a:r>
              <a:rPr lang="en-US" b="0" dirty="0" err="1"/>
              <a:t>subbasin</a:t>
            </a:r>
            <a:r>
              <a:rPr lang="en-US" b="0" dirty="0"/>
              <a:t> and has four methods to choose from.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33</a:t>
            </a:fld>
            <a:endParaRPr lang="en-US"/>
          </a:p>
        </p:txBody>
      </p:sp>
    </p:spTree>
    <p:extLst>
      <p:ext uri="{BB962C8B-B14F-4D97-AF65-F5344CB8AC3E}">
        <p14:creationId xmlns:p14="http://schemas.microsoft.com/office/powerpoint/2010/main" val="5319134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The “Structured” discretization method is a quick &amp; easy approach to discretizing the model as it applies the Standard Hydrologic Grid (SHG) at a resolution. The structured method can also be used to apply a Universe Transverse Mercator (UTM) projection and various grid cell sizes ranging from 50 to 10,000 meters.</a:t>
            </a:r>
          </a:p>
          <a:p>
            <a:endParaRPr lang="en-US" b="0" dirty="0"/>
          </a:p>
          <a:p>
            <a:r>
              <a:rPr lang="en-US" b="0" dirty="0"/>
              <a:t>The Unstructured Method allows the application of any coordinate system (not just SHG or UTM) and can be easily defined with HEC-RAS plan files.</a:t>
            </a:r>
          </a:p>
          <a:p>
            <a:endParaRPr lang="en-US" b="0" dirty="0"/>
          </a:p>
          <a:p>
            <a:r>
              <a:rPr lang="en-US" b="0" dirty="0"/>
              <a:t>File-Specified allows the user to point directly to the HEC-HMS grid cell file (that was required in HMS version 4.2 &amp; older).</a:t>
            </a:r>
          </a:p>
          <a:p>
            <a:endParaRPr lang="en-US" b="0" dirty="0"/>
          </a:p>
          <a:p>
            <a:r>
              <a:rPr lang="en-US" b="0" dirty="0"/>
              <a:t>Defining a “None” discretization assumes no variation of variables within the </a:t>
            </a:r>
            <a:r>
              <a:rPr lang="en-US" b="0" dirty="0" err="1"/>
              <a:t>subbasin</a:t>
            </a:r>
            <a:r>
              <a:rPr lang="en-US" b="0" dirty="0"/>
              <a:t>, resulting in a “lumped-parameter,” non-gridded approach.</a:t>
            </a:r>
          </a:p>
          <a:p>
            <a:endParaRPr lang="en-US" b="0" dirty="0"/>
          </a:p>
          <a:p>
            <a:r>
              <a:rPr lang="en-US" b="0" dirty="0"/>
              <a:t>Once the Discretization has been defined, the gridded precipitation can be added to a Simulation </a:t>
            </a:r>
            <a:r>
              <a:rPr lang="en-US" b="0"/>
              <a:t>and the HMS model can be run.</a:t>
            </a:r>
            <a:endParaRPr lang="en-US" b="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34</a:t>
            </a:fld>
            <a:endParaRPr lang="en-US"/>
          </a:p>
        </p:txBody>
      </p:sp>
    </p:spTree>
    <p:extLst>
      <p:ext uri="{BB962C8B-B14F-4D97-AF65-F5344CB8AC3E}">
        <p14:creationId xmlns:p14="http://schemas.microsoft.com/office/powerpoint/2010/main" val="11764765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Water can only enter the system in two ways in HMS: through a hydrologic element that produces discharge (e.g. source elements) or through the atmosphere.</a:t>
            </a:r>
          </a:p>
          <a:p>
            <a:endParaRPr lang="en-US" dirty="0"/>
          </a:p>
          <a:p>
            <a:r>
              <a:rPr lang="en-US" dirty="0"/>
              <a:t>A meteorologic model can be used with any number of basin models, as long as they are set up to do so.</a:t>
            </a:r>
          </a:p>
          <a:p>
            <a:endParaRPr lang="en-US" dirty="0"/>
          </a:p>
          <a:p>
            <a:r>
              <a:rPr lang="en-US" dirty="0"/>
              <a:t>The name is deliberate. The met model is more than just a set of data. It contains several models for representing atmospheric processes. However, it is not an atmospheric model in the vein of a weather forecast model or GCM. </a:t>
            </a:r>
          </a:p>
          <a:p>
            <a:r>
              <a:rPr lang="en-US" dirty="0"/>
              <a:t>For example, there are precipitation methods that take precipitation gages as inputs and compute area averages from them in a couple of different ways. There are methods for computing potential evapotranspiration from atmospheric data. And so on.</a:t>
            </a:r>
          </a:p>
        </p:txBody>
      </p:sp>
      <p:sp>
        <p:nvSpPr>
          <p:cNvPr id="4" name="Slide Number Placeholder 3"/>
          <p:cNvSpPr>
            <a:spLocks noGrp="1"/>
          </p:cNvSpPr>
          <p:nvPr>
            <p:ph type="sldNum" sz="quarter" idx="5"/>
          </p:nvPr>
        </p:nvSpPr>
        <p:spPr/>
        <p:txBody>
          <a:bodyPr/>
          <a:lstStyle/>
          <a:p>
            <a:fld id="{3009109E-6BB1-40D8-AEAF-6DFB7F5AAE9E}" type="slidenum">
              <a:rPr lang="en-US" smtClean="0"/>
              <a:t>6</a:t>
            </a:fld>
            <a:endParaRPr lang="en-US"/>
          </a:p>
        </p:txBody>
      </p:sp>
    </p:spTree>
    <p:extLst>
      <p:ext uri="{BB962C8B-B14F-4D97-AF65-F5344CB8AC3E}">
        <p14:creationId xmlns:p14="http://schemas.microsoft.com/office/powerpoint/2010/main" val="38311874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AEP neutral technique assumes you can calibrate the hydrologic model so that this is true.</a:t>
            </a:r>
          </a:p>
        </p:txBody>
      </p:sp>
      <p:sp>
        <p:nvSpPr>
          <p:cNvPr id="4" name="Slide Number Placeholder 3"/>
          <p:cNvSpPr>
            <a:spLocks noGrp="1"/>
          </p:cNvSpPr>
          <p:nvPr>
            <p:ph type="sldNum" sz="quarter" idx="5"/>
          </p:nvPr>
        </p:nvSpPr>
        <p:spPr/>
        <p:txBody>
          <a:bodyPr/>
          <a:lstStyle/>
          <a:p>
            <a:fld id="{78AF3204-0D06-4E77-ABDE-F4433C802620}" type="slidenum">
              <a:rPr lang="en-US" smtClean="0"/>
              <a:t>36</a:t>
            </a:fld>
            <a:endParaRPr lang="en-US"/>
          </a:p>
        </p:txBody>
      </p:sp>
    </p:spTree>
    <p:extLst>
      <p:ext uri="{BB962C8B-B14F-4D97-AF65-F5344CB8AC3E}">
        <p14:creationId xmlns:p14="http://schemas.microsoft.com/office/powerpoint/2010/main" val="21433653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37</a:t>
            </a:fld>
            <a:endParaRPr lang="en-US"/>
          </a:p>
        </p:txBody>
      </p:sp>
    </p:spTree>
    <p:extLst>
      <p:ext uri="{BB962C8B-B14F-4D97-AF65-F5344CB8AC3E}">
        <p14:creationId xmlns:p14="http://schemas.microsoft.com/office/powerpoint/2010/main" val="18430067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copy the right column from the A14 temporals CSV file and paste it into the table.  Then I set the first to 0.000 and 100.0000 and use the interpolation function to fill in the left column.</a:t>
            </a:r>
          </a:p>
          <a:p>
            <a:endParaRPr lang="en-US" dirty="0"/>
          </a:p>
          <a:p>
            <a:r>
              <a:rPr lang="en-US" dirty="0"/>
              <a:t>Note that values can repeat in the right column – in older versions of HMS they had to be strictly increasing.  Now they just have to be non-decreasing.</a:t>
            </a:r>
          </a:p>
        </p:txBody>
      </p:sp>
      <p:sp>
        <p:nvSpPr>
          <p:cNvPr id="4" name="Slide Number Placeholder 3"/>
          <p:cNvSpPr>
            <a:spLocks noGrp="1"/>
          </p:cNvSpPr>
          <p:nvPr>
            <p:ph type="sldNum" sz="quarter" idx="5"/>
          </p:nvPr>
        </p:nvSpPr>
        <p:spPr/>
        <p:txBody>
          <a:bodyPr/>
          <a:lstStyle/>
          <a:p>
            <a:fld id="{78AF3204-0D06-4E77-ABDE-F4433C802620}" type="slidenum">
              <a:rPr lang="en-US" smtClean="0"/>
              <a:t>43</a:t>
            </a:fld>
            <a:endParaRPr lang="en-US"/>
          </a:p>
        </p:txBody>
      </p:sp>
    </p:spTree>
    <p:extLst>
      <p:ext uri="{BB962C8B-B14F-4D97-AF65-F5344CB8AC3E}">
        <p14:creationId xmlns:p14="http://schemas.microsoft.com/office/powerpoint/2010/main" val="33268160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45</a:t>
            </a:fld>
            <a:endParaRPr lang="en-US"/>
          </a:p>
        </p:txBody>
      </p:sp>
    </p:spTree>
    <p:extLst>
      <p:ext uri="{BB962C8B-B14F-4D97-AF65-F5344CB8AC3E}">
        <p14:creationId xmlns:p14="http://schemas.microsoft.com/office/powerpoint/2010/main" val="39785014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good continuous hydrologic model requires evapotranspiration modeling, especially for multi-year simulations. ET removes water from the soil and transmits it to the atmosphere, which can create a moisture deficit prior to flood events that reduces or eliminates direct runoff early during a precipitation event. HMS can simulate surface evaporation, plant canopy evaporation, and plant transpiration.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48</a:t>
            </a:fld>
            <a:endParaRPr lang="en-US"/>
          </a:p>
        </p:txBody>
      </p:sp>
    </p:spTree>
    <p:extLst>
      <p:ext uri="{BB962C8B-B14F-4D97-AF65-F5344CB8AC3E}">
        <p14:creationId xmlns:p14="http://schemas.microsoft.com/office/powerpoint/2010/main" val="9521312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xfrm>
            <a:off x="-47625" y="576263"/>
            <a:ext cx="7362825" cy="4141787"/>
          </a:xfrm>
          <a:ln/>
        </p:spPr>
      </p:sp>
      <p:sp>
        <p:nvSpPr>
          <p:cNvPr id="78851" name="Rectangle 3"/>
          <p:cNvSpPr>
            <a:spLocks noGrp="1" noChangeArrowheads="1"/>
          </p:cNvSpPr>
          <p:nvPr>
            <p:ph type="body" idx="1"/>
          </p:nvPr>
        </p:nvSpPr>
        <p:spPr/>
        <p:txBody>
          <a:bodyPr/>
          <a:lstStyle/>
          <a:p>
            <a:r>
              <a:rPr lang="en-US" b="0" dirty="0"/>
              <a:t>Evaporation and transpiration occur simultaneously.  The figure on this slide shows the seasonal fluctuations of evaporation and transpiration.  When plants are small in size or dormant, water is lost mainly due to evaporation.  As they grow and become active, transpiration dominates.   </a:t>
            </a:r>
          </a:p>
          <a:p>
            <a:endParaRPr lang="en-US" b="0" dirty="0"/>
          </a:p>
          <a:p>
            <a:r>
              <a:rPr lang="en-US" b="0" dirty="0"/>
              <a:t>Factors affecting evapotranspiration (ET) include weather, vegetation characteristics, and environmental factors.</a:t>
            </a:r>
          </a:p>
          <a:p>
            <a:r>
              <a:rPr lang="en-US" b="0" dirty="0"/>
              <a:t>The main weather characteristics affecting ET are radiation, temperature, humidity, and wind speed.  Many equations for estimating ET use these parameters. </a:t>
            </a:r>
          </a:p>
          <a:p>
            <a:r>
              <a:rPr lang="en-US" b="0" dirty="0"/>
              <a:t>Vegetation characteristics affecting ET include vegetation type and stage of development.</a:t>
            </a:r>
          </a:p>
          <a:p>
            <a:r>
              <a:rPr lang="en-US" b="0" dirty="0"/>
              <a:t>Salinity, soil characteristics, the use of fertilizers, and disease are some of the many environmental factors affecting ET.</a:t>
            </a:r>
          </a:p>
          <a:p>
            <a:endParaRPr lang="en-US" b="0" dirty="0"/>
          </a:p>
          <a:p>
            <a:r>
              <a:rPr lang="en-US" sz="1200" b="0" i="0" u="none" strike="noStrike" kern="1200" baseline="0" dirty="0">
                <a:solidFill>
                  <a:schemeClr val="tx1"/>
                </a:solidFill>
                <a:latin typeface="+mn-lt"/>
                <a:ea typeface="+mn-ea"/>
                <a:cs typeface="+mn-cs"/>
              </a:rPr>
              <a:t>The Leaf Area Index (LAI), a dimensionless quantity, is the leaf area (upper side only) per unit area of soil below it.</a:t>
            </a:r>
            <a:endParaRPr lang="en-US" b="0" dirty="0"/>
          </a:p>
        </p:txBody>
      </p:sp>
    </p:spTree>
    <p:extLst>
      <p:ext uri="{BB962C8B-B14F-4D97-AF65-F5344CB8AC3E}">
        <p14:creationId xmlns:p14="http://schemas.microsoft.com/office/powerpoint/2010/main" val="360490429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xfrm>
            <a:off x="-47625" y="576263"/>
            <a:ext cx="7362825" cy="4141787"/>
          </a:xfrm>
          <a:ln/>
        </p:spPr>
      </p:sp>
      <p:sp>
        <p:nvSpPr>
          <p:cNvPr id="78851" name="Rectangle 3"/>
          <p:cNvSpPr>
            <a:spLocks noGrp="1" noChangeArrowheads="1"/>
          </p:cNvSpPr>
          <p:nvPr>
            <p:ph type="body" idx="1"/>
          </p:nvPr>
        </p:nvSpPr>
        <p:spPr/>
        <p:txBody>
          <a:bodyPr/>
          <a:lstStyle/>
          <a:p>
            <a:r>
              <a:rPr lang="en-US" sz="2000" dirty="0"/>
              <a:t>The amount of evapotranspiration depends on multiple factors:</a:t>
            </a:r>
          </a:p>
          <a:p>
            <a:pPr marL="285750" lvl="0" indent="-285750">
              <a:buFont typeface="Arial" panose="020B0604020202020204" pitchFamily="34" charset="0"/>
              <a:buChar char="•"/>
            </a:pPr>
            <a:r>
              <a:rPr lang="en-US" sz="1600" dirty="0"/>
              <a:t>Atmospheric conditions</a:t>
            </a:r>
          </a:p>
          <a:p>
            <a:pPr marL="742950" lvl="1" indent="-285750">
              <a:buFont typeface="Arial" panose="020B0604020202020204" pitchFamily="34" charset="0"/>
              <a:buChar char="•"/>
            </a:pPr>
            <a:r>
              <a:rPr lang="en-US" sz="1600" dirty="0"/>
              <a:t>Temperature</a:t>
            </a:r>
          </a:p>
          <a:p>
            <a:pPr marL="742950" lvl="1" indent="-285750">
              <a:buFont typeface="Arial" panose="020B0604020202020204" pitchFamily="34" charset="0"/>
              <a:buChar char="•"/>
            </a:pPr>
            <a:r>
              <a:rPr lang="en-US" sz="1600" dirty="0"/>
              <a:t>Solar radiation</a:t>
            </a:r>
          </a:p>
          <a:p>
            <a:pPr marL="742950" lvl="1" indent="-285750">
              <a:buFont typeface="Arial" panose="020B0604020202020204" pitchFamily="34" charset="0"/>
              <a:buChar char="•"/>
            </a:pPr>
            <a:r>
              <a:rPr lang="en-US" sz="1600" dirty="0"/>
              <a:t>Windspeed</a:t>
            </a:r>
          </a:p>
          <a:p>
            <a:pPr marL="742950" lvl="1" indent="-285750">
              <a:buFont typeface="Arial" panose="020B0604020202020204" pitchFamily="34" charset="0"/>
              <a:buChar char="•"/>
            </a:pPr>
            <a:r>
              <a:rPr lang="en-US" sz="1600" dirty="0"/>
              <a:t>Relative humidity</a:t>
            </a:r>
          </a:p>
          <a:p>
            <a:pPr marL="285750" lvl="0" indent="-285750">
              <a:buFont typeface="Arial" panose="020B0604020202020204" pitchFamily="34" charset="0"/>
              <a:buChar char="•"/>
            </a:pPr>
            <a:r>
              <a:rPr lang="en-US" sz="1600" dirty="0"/>
              <a:t>Plant species and density</a:t>
            </a:r>
          </a:p>
          <a:p>
            <a:pPr marL="285750" lvl="0" indent="-285750">
              <a:buFont typeface="Arial" panose="020B0604020202020204" pitchFamily="34" charset="0"/>
              <a:buChar char="•"/>
            </a:pPr>
            <a:r>
              <a:rPr lang="en-US" sz="1600" dirty="0"/>
              <a:t>Life stage of the plants</a:t>
            </a:r>
          </a:p>
          <a:p>
            <a:pPr marL="285750" lvl="0" indent="-285750">
              <a:buFont typeface="Arial" panose="020B0604020202020204" pitchFamily="34" charset="0"/>
              <a:buChar char="•"/>
            </a:pPr>
            <a:r>
              <a:rPr lang="en-US" sz="1600" dirty="0"/>
              <a:t>Available water</a:t>
            </a:r>
          </a:p>
          <a:p>
            <a:endParaRPr lang="en-US" b="0" dirty="0"/>
          </a:p>
        </p:txBody>
      </p:sp>
    </p:spTree>
    <p:extLst>
      <p:ext uri="{BB962C8B-B14F-4D97-AF65-F5344CB8AC3E}">
        <p14:creationId xmlns:p14="http://schemas.microsoft.com/office/powerpoint/2010/main" val="31951386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order to simulate the ET part of the water cycle in HMS, two components are needed.</a:t>
            </a:r>
          </a:p>
          <a:p>
            <a:endParaRPr lang="en-US" dirty="0"/>
          </a:p>
          <a:p>
            <a:r>
              <a:rPr lang="en-US" dirty="0"/>
              <a:t>The meteorologic model allows HMS to use atmospheric data to estimate the potential evapotranspiration. PET is dependent on the energy input and the ability to transport evaporated water vapor away from the surface, but is not limited by the supply of water.</a:t>
            </a:r>
          </a:p>
          <a:p>
            <a:endParaRPr lang="en-US" dirty="0"/>
          </a:p>
          <a:p>
            <a:r>
              <a:rPr lang="en-US" dirty="0"/>
              <a:t>Actual evapotranspiration is handled by the basin model. Within the </a:t>
            </a:r>
            <a:r>
              <a:rPr lang="en-US" dirty="0" err="1"/>
              <a:t>subbasin</a:t>
            </a:r>
            <a:r>
              <a:rPr lang="en-US" dirty="0"/>
              <a:t> component is the canopy method, which serves two purposes. The first is to model canopy interception. The second is to compute the actual amount of water that can be evaporated and transpired. The maximum amount is the potential evapotranspiration, but this amount is reduced depending on the type of vegetation (controlled by the crop coefficient) and is also reduced by the availability of water. At the maximum deficit, no more water can be transpired to the atmosphere.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51</a:t>
            </a:fld>
            <a:endParaRPr lang="en-US"/>
          </a:p>
        </p:txBody>
      </p:sp>
    </p:spTree>
    <p:extLst>
      <p:ext uri="{BB962C8B-B14F-4D97-AF65-F5344CB8AC3E}">
        <p14:creationId xmlns:p14="http://schemas.microsoft.com/office/powerpoint/2010/main" val="325603418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simple canopy method is what you should use in the vast majority of cases. The storage terms control interception. The ET settings are below – you can choose your crop coefficient, during which periods actual ET is computed, and the uptake method. Unless you are using the </a:t>
            </a:r>
            <a:r>
              <a:rPr lang="en-US" dirty="0" err="1"/>
              <a:t>SMA</a:t>
            </a:r>
            <a:r>
              <a:rPr lang="en-US" dirty="0"/>
              <a:t> loss method, use the simple uptake method.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52</a:t>
            </a:fld>
            <a:endParaRPr lang="en-US"/>
          </a:p>
        </p:txBody>
      </p:sp>
    </p:spTree>
    <p:extLst>
      <p:ext uri="{BB962C8B-B14F-4D97-AF65-F5344CB8AC3E}">
        <p14:creationId xmlns:p14="http://schemas.microsoft.com/office/powerpoint/2010/main" val="129714819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performing continuous modeling using loss methods, for example deficit and constant or </a:t>
            </a:r>
            <a:r>
              <a:rPr lang="en-US" dirty="0" err="1"/>
              <a:t>SMA</a:t>
            </a:r>
            <a:r>
              <a:rPr lang="en-US" dirty="0"/>
              <a:t>, deficit increases when plant uptake draws water from soil storage. If no method for increasing deficit is specified, soil storage will fill up and infiltration will only occur at the specified constant rate.</a:t>
            </a:r>
          </a:p>
          <a:p>
            <a:endParaRPr lang="en-US" dirty="0"/>
          </a:p>
          <a:p>
            <a:r>
              <a:rPr lang="en-US" dirty="0"/>
              <a:t>Here is an example of the impact of modeling ET on the soil moisture deficit. The initial deficit is zero. No water is input to this system. The diurnal cycle of ET creates a stair-step shaped accumulation of deficit until the maximum deficit is reached. The steepness of the growth is controlled by atmospheric conditions and the crop coefficient. The initial and maximum deficit are controlled by the </a:t>
            </a:r>
            <a:r>
              <a:rPr lang="en-US" dirty="0" err="1"/>
              <a:t>subbasin</a:t>
            </a:r>
            <a:r>
              <a:rPr lang="en-US" dirty="0"/>
              <a:t> loss method.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53</a:t>
            </a:fld>
            <a:endParaRPr lang="en-US"/>
          </a:p>
        </p:txBody>
      </p:sp>
    </p:spTree>
    <p:extLst>
      <p:ext uri="{BB962C8B-B14F-4D97-AF65-F5344CB8AC3E}">
        <p14:creationId xmlns:p14="http://schemas.microsoft.com/office/powerpoint/2010/main" val="1789251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all the meteorologic processes that can be simulated using the HMS Meteorologic Model.</a:t>
            </a:r>
          </a:p>
        </p:txBody>
      </p:sp>
      <p:sp>
        <p:nvSpPr>
          <p:cNvPr id="4" name="Slide Number Placeholder 3"/>
          <p:cNvSpPr>
            <a:spLocks noGrp="1"/>
          </p:cNvSpPr>
          <p:nvPr>
            <p:ph type="sldNum" sz="quarter" idx="5"/>
          </p:nvPr>
        </p:nvSpPr>
        <p:spPr/>
        <p:txBody>
          <a:bodyPr/>
          <a:lstStyle/>
          <a:p>
            <a:fld id="{3009109E-6BB1-40D8-AEAF-6DFB7F5AAE9E}" type="slidenum">
              <a:rPr lang="en-US" smtClean="0"/>
              <a:t>7</a:t>
            </a:fld>
            <a:endParaRPr lang="en-US"/>
          </a:p>
        </p:txBody>
      </p:sp>
    </p:spTree>
    <p:extLst>
      <p:ext uri="{BB962C8B-B14F-4D97-AF65-F5344CB8AC3E}">
        <p14:creationId xmlns:p14="http://schemas.microsoft.com/office/powerpoint/2010/main" val="231343201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a:t>
            </a:r>
            <a:r>
              <a:rPr lang="en-US" baseline="0" dirty="0"/>
              <a:t> includes a range of evapotranspiration methods. The simplest is to choose the monthly average value, which for some regions may be published data. Data and modeling requirements go up as you move to the right. The Hamon method is a temperature-based PET method, which approximates the energy balance using temperature data. The other methods begin to require radiation, wind speed, and relative humidity data. In data limited environments, the first two methods are usually adequate. Consider the role of ET in your model – if you are most interested in large flood peaks, then spending a lot of time on additional details for ET may not make sense.</a:t>
            </a:r>
          </a:p>
          <a:p>
            <a:endParaRPr lang="en-US" baseline="0" dirty="0"/>
          </a:p>
          <a:p>
            <a:r>
              <a:rPr lang="en-US" baseline="0" dirty="0"/>
              <a:t>Most of these methods have gridded counterparts as well, where the input data is specified with grids instead of time series.</a:t>
            </a:r>
          </a:p>
        </p:txBody>
      </p:sp>
      <p:sp>
        <p:nvSpPr>
          <p:cNvPr id="5" name="Slide Number Placeholder 4"/>
          <p:cNvSpPr>
            <a:spLocks noGrp="1"/>
          </p:cNvSpPr>
          <p:nvPr>
            <p:ph type="sldNum" sz="quarter" idx="11"/>
          </p:nvPr>
        </p:nvSpPr>
        <p:spPr/>
        <p:txBody>
          <a:bodyPr/>
          <a:lstStyle/>
          <a:p>
            <a:fld id="{FFFBC57C-89AC-4665-8D9E-F09DF8887FF4}" type="slidenum">
              <a:rPr lang="en-US" smtClean="0"/>
              <a:pPr/>
              <a:t>54</a:t>
            </a:fld>
            <a:endParaRPr lang="en-US"/>
          </a:p>
        </p:txBody>
      </p:sp>
    </p:spTree>
    <p:extLst>
      <p:ext uri="{BB962C8B-B14F-4D97-AF65-F5344CB8AC3E}">
        <p14:creationId xmlns:p14="http://schemas.microsoft.com/office/powerpoint/2010/main" val="32963664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5" name="Slide Number Placeholder 4"/>
          <p:cNvSpPr>
            <a:spLocks noGrp="1"/>
          </p:cNvSpPr>
          <p:nvPr>
            <p:ph type="sldNum" sz="quarter" idx="11"/>
          </p:nvPr>
        </p:nvSpPr>
        <p:spPr/>
        <p:txBody>
          <a:bodyPr/>
          <a:lstStyle/>
          <a:p>
            <a:fld id="{FFFBC57C-89AC-4665-8D9E-F09DF8887FF4}" type="slidenum">
              <a:rPr lang="en-US" smtClean="0"/>
              <a:pPr/>
              <a:t>55</a:t>
            </a:fld>
            <a:endParaRPr lang="en-US"/>
          </a:p>
        </p:txBody>
      </p:sp>
    </p:spTree>
    <p:extLst>
      <p:ext uri="{BB962C8B-B14F-4D97-AF65-F5344CB8AC3E}">
        <p14:creationId xmlns:p14="http://schemas.microsoft.com/office/powerpoint/2010/main" val="323161070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xfrm>
            <a:off x="-47625" y="576263"/>
            <a:ext cx="7362825" cy="4141787"/>
          </a:xfrm>
          <a:ln/>
        </p:spPr>
      </p:sp>
      <p:sp>
        <p:nvSpPr>
          <p:cNvPr id="82947" name="Rectangle 3"/>
          <p:cNvSpPr>
            <a:spLocks noGrp="1" noChangeArrowheads="1"/>
          </p:cNvSpPr>
          <p:nvPr>
            <p:ph type="body" idx="1"/>
          </p:nvPr>
        </p:nvSpPr>
        <p:spPr/>
        <p:txBody>
          <a:bodyPr/>
          <a:lstStyle/>
          <a:p>
            <a:pPr>
              <a:lnSpc>
                <a:spcPct val="90000"/>
              </a:lnSpc>
            </a:pPr>
            <a:r>
              <a:rPr lang="en-US" dirty="0"/>
              <a:t>Reference </a:t>
            </a:r>
            <a:r>
              <a:rPr lang="en-US" dirty="0" err="1"/>
              <a:t>Hamon</a:t>
            </a:r>
            <a:r>
              <a:rPr lang="en-US" baseline="0" dirty="0"/>
              <a:t> 1960, 1961, 1963.</a:t>
            </a:r>
            <a:endParaRPr lang="en-US" dirty="0"/>
          </a:p>
        </p:txBody>
      </p:sp>
    </p:spTree>
    <p:extLst>
      <p:ext uri="{BB962C8B-B14F-4D97-AF65-F5344CB8AC3E}">
        <p14:creationId xmlns:p14="http://schemas.microsoft.com/office/powerpoint/2010/main" val="248510520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xfrm>
            <a:off x="-47625" y="576263"/>
            <a:ext cx="7362825" cy="4141787"/>
          </a:xfrm>
          <a:ln/>
        </p:spPr>
      </p:sp>
      <p:sp>
        <p:nvSpPr>
          <p:cNvPr id="82947" name="Rectangle 3"/>
          <p:cNvSpPr>
            <a:spLocks noGrp="1" noChangeArrowheads="1"/>
          </p:cNvSpPr>
          <p:nvPr>
            <p:ph type="body" idx="1"/>
          </p:nvPr>
        </p:nvSpPr>
        <p:spPr/>
        <p:txBody>
          <a:bodyPr/>
          <a:lstStyle/>
          <a:p>
            <a:pPr>
              <a:lnSpc>
                <a:spcPct val="90000"/>
              </a:lnSpc>
            </a:pPr>
            <a:endParaRPr lang="en-US" dirty="0"/>
          </a:p>
        </p:txBody>
      </p:sp>
    </p:spTree>
    <p:extLst>
      <p:ext uri="{BB962C8B-B14F-4D97-AF65-F5344CB8AC3E}">
        <p14:creationId xmlns:p14="http://schemas.microsoft.com/office/powerpoint/2010/main" val="371592088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Only consider making adjustments to ET parameters if there is volume error that you suspect is attributable to a mismatch in the type of vegetation in play. In some locations, using a crop coefficient equal to 1.0 is not reasonable when the vegetation tends towards higher ET, for example corn during the peak of its growth. You can also toggle between whether or not HMS will compute ET during periods when precipitation occurs.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58</a:t>
            </a:fld>
            <a:endParaRPr lang="en-US"/>
          </a:p>
        </p:txBody>
      </p:sp>
    </p:spTree>
    <p:extLst>
      <p:ext uri="{BB962C8B-B14F-4D97-AF65-F5344CB8AC3E}">
        <p14:creationId xmlns:p14="http://schemas.microsoft.com/office/powerpoint/2010/main" val="350329430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long-term continuous hydrologic modeling, HMS is capable of simulating a dynamic canopy, which varies the crop coefficient throughout the simulation using a time series gage or a </a:t>
            </a:r>
            <a:r>
              <a:rPr lang="en-US" dirty="0" err="1"/>
              <a:t>gridset</a:t>
            </a:r>
            <a:r>
              <a:rPr lang="en-US" dirty="0"/>
              <a:t> that you provide. I would only suggest using this approach in situations when modeling soil moisture deficits throughout the year can’t be captured with a single crop coefficient.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59</a:t>
            </a:fld>
            <a:endParaRPr lang="en-US"/>
          </a:p>
        </p:txBody>
      </p:sp>
    </p:spTree>
    <p:extLst>
      <p:ext uri="{BB962C8B-B14F-4D97-AF65-F5344CB8AC3E}">
        <p14:creationId xmlns:p14="http://schemas.microsoft.com/office/powerpoint/2010/main" val="276812499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three key takeaways for evapotranspiration modeling in HMS. First, ET is an important part of continuous hydrology models. Second, in order to compute actual evapotranspiration, a canopy method is required for your </a:t>
            </a:r>
            <a:r>
              <a:rPr lang="en-US" dirty="0" err="1"/>
              <a:t>subbasins</a:t>
            </a:r>
            <a:r>
              <a:rPr lang="en-US" dirty="0"/>
              <a:t>. Finally, the simplest methods for ET and canopy are typically adequate – use methods with fewer data requirements where you can.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60</a:t>
            </a:fld>
            <a:endParaRPr lang="en-US"/>
          </a:p>
        </p:txBody>
      </p:sp>
    </p:spTree>
    <p:extLst>
      <p:ext uri="{BB962C8B-B14F-4D97-AF65-F5344CB8AC3E}">
        <p14:creationId xmlns:p14="http://schemas.microsoft.com/office/powerpoint/2010/main" val="222535997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In some regions, snow represents a significant volume of water storage within the watershed that can produce powerful impacts as it melts, contributing significant additional inflow into rivers streams and reservoirs. </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62</a:t>
            </a:fld>
            <a:endParaRPr lang="en-US"/>
          </a:p>
        </p:txBody>
      </p:sp>
    </p:spTree>
    <p:extLst>
      <p:ext uri="{BB962C8B-B14F-4D97-AF65-F5344CB8AC3E}">
        <p14:creationId xmlns:p14="http://schemas.microsoft.com/office/powerpoint/2010/main" val="423426164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large portion of the United States is impacted by the effects of snowmelt. Within USACE, the effects of snowmelt can impact reservoir operations, produce flooding and impact planning &amp; design studies.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63</a:t>
            </a:fld>
            <a:endParaRPr lang="en-US"/>
          </a:p>
        </p:txBody>
      </p:sp>
    </p:spTree>
    <p:extLst>
      <p:ext uri="{BB962C8B-B14F-4D97-AF65-F5344CB8AC3E}">
        <p14:creationId xmlns:p14="http://schemas.microsoft.com/office/powerpoint/2010/main" val="247076886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Temperature Index method is based on a degree-day model, where there is a fixed amount of snowmelt for each degree above freezing. This method uses air temperature as a proxy for total heat transfer. There are both banded and gridded implementations.</a:t>
            </a:r>
          </a:p>
          <a:p>
            <a:endParaRPr lang="en-US" dirty="0"/>
          </a:p>
          <a:p>
            <a:r>
              <a:rPr lang="en-US" dirty="0"/>
              <a:t>The Hybrid method, also called the Radiation-derived Temperature Index or RTI, uses a radiation balance rather than temperature as a proxy for available energy in the snowpack. This method can be difficult to parameterize as measurements of solar radiation are not always available. This method accounts for some modes of heat transfer.</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Energy Balance method is a physically-based energy and mass balance model, where energy is exchanged between the snowpack, the air above, and the soil below. There are both banded and gridded implementations. This method accounts for each mode of heat transfer.</a:t>
            </a:r>
          </a:p>
        </p:txBody>
      </p:sp>
      <p:sp>
        <p:nvSpPr>
          <p:cNvPr id="4" name="Slide Number Placeholder 3"/>
          <p:cNvSpPr>
            <a:spLocks noGrp="1"/>
          </p:cNvSpPr>
          <p:nvPr>
            <p:ph type="sldNum" sz="quarter" idx="5"/>
          </p:nvPr>
        </p:nvSpPr>
        <p:spPr/>
        <p:txBody>
          <a:bodyPr/>
          <a:lstStyle/>
          <a:p>
            <a:fld id="{47F8193A-64E6-453E-9C75-2B365D2B5D2D}" type="slidenum">
              <a:rPr lang="en-US" smtClean="0"/>
              <a:t>65</a:t>
            </a:fld>
            <a:endParaRPr lang="en-US"/>
          </a:p>
        </p:txBody>
      </p:sp>
    </p:spTree>
    <p:extLst>
      <p:ext uri="{BB962C8B-B14F-4D97-AF65-F5344CB8AC3E}">
        <p14:creationId xmlns:p14="http://schemas.microsoft.com/office/powerpoint/2010/main" val="2235637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Met models can be created through the Components menu. All simulation types require a basin model and a meteorologic model. Precipitation is one of the modeling methods inside of a meteorologic model. The meteorologic model is meant to manage all the atmospheric boundary conditions necessary for hydrologic modeling.</a:t>
            </a:r>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8</a:t>
            </a:fld>
            <a:endParaRPr lang="en-US"/>
          </a:p>
        </p:txBody>
      </p:sp>
    </p:spTree>
    <p:extLst>
      <p:ext uri="{BB962C8B-B14F-4D97-AF65-F5344CB8AC3E}">
        <p14:creationId xmlns:p14="http://schemas.microsoft.com/office/powerpoint/2010/main" val="342619556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HMS utilizes the Temperature Index Method to simulate snowmelt processes.</a:t>
            </a:r>
          </a:p>
          <a:p>
            <a:endParaRPr lang="en-US" dirty="0"/>
          </a:p>
          <a:p>
            <a:r>
              <a:rPr lang="en-US" dirty="0"/>
              <a:t>The Temperature Index Method essentially looks at falling precipitation with respect to air temperature to determine whether the precipitation is falling as rain or snow. If the temperature is over a specified limit, it’s considered rain and falls as liquid water; if the temperature is under the set threshold, the precipitation volume is added to the snowpack.</a:t>
            </a:r>
          </a:p>
          <a:p>
            <a:r>
              <a:rPr lang="en-US" dirty="0"/>
              <a:t>Next, the temperature index method determines if the air temperature is above freezing. If it is below freezing, no change in snowpack occurs; if it’s above freezing, the snowpack begins to melt and is added to the liquid water volume within the snowpack.</a:t>
            </a:r>
          </a:p>
          <a:p>
            <a:r>
              <a:rPr lang="en-US" dirty="0"/>
              <a:t>Then it considers—is the </a:t>
            </a:r>
            <a:r>
              <a:rPr lang="en-US" i="1" dirty="0"/>
              <a:t>Snowpack</a:t>
            </a:r>
            <a:r>
              <a:rPr lang="en-US" i="0" dirty="0"/>
              <a:t> temperature below freezing? If yes, the liquid water within the snowpack re-freezes; if the temperature of the snowpack is </a:t>
            </a:r>
            <a:r>
              <a:rPr lang="en-US" i="1" dirty="0"/>
              <a:t>above</a:t>
            </a:r>
            <a:r>
              <a:rPr lang="en-US" i="0" dirty="0"/>
              <a:t> freezing, the amount of liquid water within the snowpack is considered. If the liquid water volume within the snowpack exceeds a specified percentage of the overall snowpack (ex: 5%), the “Liquid Water Limit” is exceeded and water is released from the snowpack.</a:t>
            </a:r>
          </a:p>
          <a:p>
            <a:r>
              <a:rPr lang="en-US" i="0" dirty="0"/>
              <a:t>Additional melt may occur due to </a:t>
            </a:r>
            <a:r>
              <a:rPr lang="en-US" i="0" dirty="0" err="1"/>
              <a:t>groundmelt</a:t>
            </a:r>
            <a:r>
              <a:rPr lang="en-US" i="0" dirty="0"/>
              <a:t> and the melted snowpack is released as liquid water to the soil’s surface as runoff.</a:t>
            </a:r>
            <a:endParaRPr lang="en-US" dirty="0"/>
          </a:p>
          <a:p>
            <a:endParaRPr lang="en-US" dirty="0"/>
          </a:p>
          <a:p>
            <a:r>
              <a:rPr lang="en-US" dirty="0"/>
              <a:t>The flow chart for the temperature index snowmelt model shows how the information on the following slides comes together as a simulation algorithm.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66</a:t>
            </a:fld>
            <a:endParaRPr lang="en-US"/>
          </a:p>
        </p:txBody>
      </p:sp>
    </p:spTree>
    <p:extLst>
      <p:ext uri="{BB962C8B-B14F-4D97-AF65-F5344CB8AC3E}">
        <p14:creationId xmlns:p14="http://schemas.microsoft.com/office/powerpoint/2010/main" val="355322046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Temperature index method parameters must be assigned by </a:t>
            </a:r>
            <a:r>
              <a:rPr lang="en-US" dirty="0" err="1"/>
              <a:t>subbasin</a:t>
            </a:r>
            <a:r>
              <a:rPr lang="en-US" dirty="0"/>
              <a:t> within the </a:t>
            </a:r>
            <a:r>
              <a:rPr lang="en-US" dirty="0" err="1"/>
              <a:t>Meteorologic</a:t>
            </a:r>
            <a:r>
              <a:rPr lang="en-US" dirty="0"/>
              <a:t> Model.</a:t>
            </a:r>
          </a:p>
          <a:p>
            <a:endParaRPr lang="en-US" dirty="0"/>
          </a:p>
          <a:p>
            <a:r>
              <a:rPr lang="en-US" dirty="0"/>
              <a:t>The figure in the center of this slide shows the (lumped parameter) Temperature Index dialog.</a:t>
            </a:r>
          </a:p>
          <a:p>
            <a:endParaRPr lang="en-US" dirty="0"/>
          </a:p>
          <a:p>
            <a:r>
              <a:rPr lang="en-US" dirty="0"/>
              <a:t>The far right of the page includes common parameter values as well as which parameters are typically adjusted during calibration.</a:t>
            </a:r>
          </a:p>
          <a:p>
            <a:endParaRPr lang="en-US" dirty="0"/>
          </a:p>
          <a:p>
            <a:r>
              <a:rPr lang="en-US" dirty="0"/>
              <a:t>The </a:t>
            </a:r>
            <a:r>
              <a:rPr lang="en-US" dirty="0" err="1"/>
              <a:t>meltrate</a:t>
            </a:r>
            <a:r>
              <a:rPr lang="en-US" dirty="0"/>
              <a:t> is the most sensitive parameter that will always have a direct impact on the snow calibration.</a:t>
            </a:r>
          </a:p>
          <a:p>
            <a:endParaRPr lang="en-US" dirty="0"/>
          </a:p>
          <a:p>
            <a:endParaRPr lang="en-US" dirty="0"/>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67</a:t>
            </a:fld>
            <a:endParaRPr lang="en-US"/>
          </a:p>
        </p:txBody>
      </p:sp>
    </p:spTree>
    <p:extLst>
      <p:ext uri="{BB962C8B-B14F-4D97-AF65-F5344CB8AC3E}">
        <p14:creationId xmlns:p14="http://schemas.microsoft.com/office/powerpoint/2010/main" val="370456216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Gridded temperature index method parameters must be assigned by </a:t>
            </a:r>
            <a:r>
              <a:rPr lang="en-US" dirty="0" err="1"/>
              <a:t>subbasin</a:t>
            </a:r>
            <a:r>
              <a:rPr lang="en-US" dirty="0"/>
              <a:t> within the </a:t>
            </a:r>
            <a:r>
              <a:rPr lang="en-US" dirty="0" err="1"/>
              <a:t>Meteorologic</a:t>
            </a:r>
            <a:r>
              <a:rPr lang="en-US" dirty="0"/>
              <a:t> Model.</a:t>
            </a:r>
          </a:p>
          <a:p>
            <a:endParaRPr lang="en-US" dirty="0"/>
          </a:p>
          <a:p>
            <a:r>
              <a:rPr lang="en-US" dirty="0"/>
              <a:t>The figure in the center of this slide shows the (distributed parameter) </a:t>
            </a:r>
            <a:r>
              <a:rPr lang="en-US" b="1" dirty="0"/>
              <a:t>Gridded </a:t>
            </a:r>
            <a:r>
              <a:rPr lang="en-US" dirty="0"/>
              <a:t>Temperature Index (GTI) dialog.</a:t>
            </a:r>
          </a:p>
          <a:p>
            <a:r>
              <a:rPr lang="en-US" dirty="0"/>
              <a:t>Initial Values for the GTI method can be set to spatially distributed parameter grids (as shown above) or can be set to default values (which reverts the initial conditions similar to the general TI method, but still determines future snowmelt on a gridded distribution). </a:t>
            </a:r>
          </a:p>
          <a:p>
            <a:endParaRPr lang="en-US" dirty="0"/>
          </a:p>
          <a:p>
            <a:r>
              <a:rPr lang="en-US" dirty="0"/>
              <a:t>The far right of the page includes common parameter values as well as which parameters are typically adjusted during calibration. Observed data is desirable for initial Snow Water Equivalent (SWE) and Cold Content (CC), but Zero-value grids can be used for the remaining gridded initial conditions (liquid water, cold contend ATI, </a:t>
            </a:r>
            <a:r>
              <a:rPr lang="en-US" dirty="0" err="1"/>
              <a:t>Meltrate</a:t>
            </a:r>
            <a:r>
              <a:rPr lang="en-US" dirty="0"/>
              <a:t> ATI)  if no observed initial data is available. </a:t>
            </a:r>
          </a:p>
          <a:p>
            <a:endParaRPr lang="en-US" dirty="0"/>
          </a:p>
          <a:p>
            <a:r>
              <a:rPr lang="en-US" dirty="0"/>
              <a:t>Once again, the </a:t>
            </a:r>
            <a:r>
              <a:rPr lang="en-US" i="1" dirty="0" err="1"/>
              <a:t>meltrate</a:t>
            </a:r>
            <a:r>
              <a:rPr lang="en-US" i="1" dirty="0"/>
              <a:t> </a:t>
            </a:r>
            <a:r>
              <a:rPr lang="en-US" dirty="0"/>
              <a:t>is the most sensitive parameter in the GTI approach (just like in the TI approach)--it will always have a direct impact on the snow calibration.</a:t>
            </a:r>
          </a:p>
          <a:p>
            <a:endParaRPr lang="en-US" dirty="0"/>
          </a:p>
          <a:p>
            <a:endParaRPr lang="en-US" dirty="0"/>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68</a:t>
            </a:fld>
            <a:endParaRPr lang="en-US"/>
          </a:p>
        </p:txBody>
      </p:sp>
    </p:spTree>
    <p:extLst>
      <p:ext uri="{BB962C8B-B14F-4D97-AF65-F5344CB8AC3E}">
        <p14:creationId xmlns:p14="http://schemas.microsoft.com/office/powerpoint/2010/main" val="240294948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When modeling snowmelt within HMS, you must first calibrate the melting of the snow component. To do this, we consider the Snow Water Equivalent (SWE) within the model and calibrate the modeled SWE to closely mirror the actual observed SWE. Once the snowpack is melting similarly to the observed data, you can proceed with the runoff calibration (infiltration, routing, etc.) to complete the event.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69</a:t>
            </a:fld>
            <a:endParaRPr lang="en-US"/>
          </a:p>
        </p:txBody>
      </p:sp>
    </p:spTree>
    <p:extLst>
      <p:ext uri="{BB962C8B-B14F-4D97-AF65-F5344CB8AC3E}">
        <p14:creationId xmlns:p14="http://schemas.microsoft.com/office/powerpoint/2010/main" val="40860690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Where can you find observed snow data?</a:t>
            </a:r>
          </a:p>
          <a:p>
            <a:r>
              <a:rPr lang="en-US" dirty="0"/>
              <a:t>Luckily, several snow observation sites are available throughout the Western United States—shown here in Blue. Western US sources include both Snow Telemetry (SNOTEL) automated data collection sites as well as Snow Course sites where data is manually collected. </a:t>
            </a:r>
          </a:p>
          <a:p>
            <a:r>
              <a:rPr lang="en-US" dirty="0"/>
              <a:t>Unfortunately, observed snow data is more difficult to come by in the Midwest and Eastern United States—with just a handful of SCAN (Soil Climate Analysis Network) sites available—shown here in Red.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70</a:t>
            </a:fld>
            <a:endParaRPr lang="en-US"/>
          </a:p>
        </p:txBody>
      </p:sp>
    </p:spTree>
    <p:extLst>
      <p:ext uri="{BB962C8B-B14F-4D97-AF65-F5344CB8AC3E}">
        <p14:creationId xmlns:p14="http://schemas.microsoft.com/office/powerpoint/2010/main" val="380234559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In regions where observed snow data is scarce, an alternate source may be adopted as “observed” snow data—the Snow Data Assimilation System (SNODAS). </a:t>
            </a:r>
          </a:p>
          <a:p>
            <a:r>
              <a:rPr lang="en-US" dirty="0"/>
              <a:t>SNODAS is actually a snow </a:t>
            </a:r>
            <a:r>
              <a:rPr lang="en-US" i="1" dirty="0"/>
              <a:t>simulation</a:t>
            </a:r>
            <a:r>
              <a:rPr lang="en-US" dirty="0"/>
              <a:t> model produced by the National Operational Hydrologic Remote Sensing Center (NOHRSC). </a:t>
            </a:r>
          </a:p>
          <a:p>
            <a:endParaRPr lang="en-US" dirty="0"/>
          </a:p>
          <a:p>
            <a:r>
              <a:rPr lang="en-US" dirty="0"/>
              <a:t>Benefits of the SNODAS data is that it’s available </a:t>
            </a:r>
            <a:r>
              <a:rPr lang="en-US" i="1" dirty="0"/>
              <a:t>nationwide</a:t>
            </a:r>
            <a:r>
              <a:rPr lang="en-US" i="0" dirty="0"/>
              <a:t> and includes information required for the HMS Temperature Index and Gridded Temperature Index snowmelt methods. While the SNODAS data is actually model </a:t>
            </a:r>
            <a:r>
              <a:rPr lang="en-US" i="1" dirty="0"/>
              <a:t>output</a:t>
            </a:r>
            <a:r>
              <a:rPr lang="en-US" i="0" dirty="0"/>
              <a:t>, the SNODAS model </a:t>
            </a:r>
            <a:r>
              <a:rPr lang="en-US" i="1" dirty="0"/>
              <a:t>is </a:t>
            </a:r>
            <a:r>
              <a:rPr lang="en-US" i="0" dirty="0"/>
              <a:t>corrected with observed data from gamma flights and point observations. Model corrections are then documented online. </a:t>
            </a:r>
          </a:p>
          <a:p>
            <a:endParaRPr lang="en-US" i="0" dirty="0"/>
          </a:p>
          <a:p>
            <a:r>
              <a:rPr lang="en-US" i="0" dirty="0"/>
              <a:t>Drawbacks of using the SNODAS data is that it is in </a:t>
            </a:r>
            <a:r>
              <a:rPr lang="en-US" i="1" dirty="0"/>
              <a:t>itself </a:t>
            </a:r>
            <a:r>
              <a:rPr lang="en-US" i="0" dirty="0"/>
              <a:t>model output and not actually observed. Updates made to the SNODAS model from field observations are not always timely and there’s still a large discrepancy of “observed” data availability in the non-Western United States. </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71</a:t>
            </a:fld>
            <a:endParaRPr lang="en-US"/>
          </a:p>
        </p:txBody>
      </p:sp>
    </p:spTree>
    <p:extLst>
      <p:ext uri="{BB962C8B-B14F-4D97-AF65-F5344CB8AC3E}">
        <p14:creationId xmlns:p14="http://schemas.microsoft.com/office/powerpoint/2010/main" val="151896134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as always, create a new meteorologic model, by selecting one of the options in the Components menu. Then, in the met model component editor, select the Gage Weights method for precipitation.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74</a:t>
            </a:fld>
            <a:endParaRPr lang="en-US"/>
          </a:p>
        </p:txBody>
      </p:sp>
    </p:spTree>
    <p:extLst>
      <p:ext uri="{BB962C8B-B14F-4D97-AF65-F5344CB8AC3E}">
        <p14:creationId xmlns:p14="http://schemas.microsoft.com/office/powerpoint/2010/main" val="208028938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step is often forgotten, but what it does is tells the met model which subbasin elements are going to be controlled. Switch to the Basins tab of the met model editor. Here, you can decide which basin models are usable with the met model by selecting Yes for Include </a:t>
            </a:r>
            <a:r>
              <a:rPr lang="en-US" dirty="0" err="1"/>
              <a:t>Subbasins</a:t>
            </a:r>
            <a:r>
              <a:rPr lang="en-US" dirty="0"/>
              <a:t>. When the </a:t>
            </a:r>
            <a:r>
              <a:rPr lang="en-US" dirty="0" err="1"/>
              <a:t>subbasins</a:t>
            </a:r>
            <a:r>
              <a:rPr lang="en-US" dirty="0"/>
              <a:t> are included, they appear beneath the met model in the watershed explorer.</a:t>
            </a:r>
          </a:p>
          <a:p>
            <a:endParaRPr lang="en-US" dirty="0"/>
          </a:p>
          <a:p>
            <a:r>
              <a:rPr lang="en-US" dirty="0"/>
              <a:t>If you want to use multiple basin models with a met model, this can get cluttered sometimes, especially if your basin models have a lot of elements. For organization purposes, it can make more sense to make a copy of the met model and set up met models so they are 1:1 with basin models.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75</a:t>
            </a:fld>
            <a:endParaRPr lang="en-US"/>
          </a:p>
        </p:txBody>
      </p:sp>
    </p:spTree>
    <p:extLst>
      <p:ext uri="{BB962C8B-B14F-4D97-AF65-F5344CB8AC3E}">
        <p14:creationId xmlns:p14="http://schemas.microsoft.com/office/powerpoint/2010/main" val="247225767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step tells the subbasin which gages will be used in the computation step. Expand the subbasin node of the watershed explorer, then select Gage Weights underneath it. On first click it will take you to the weights tab, where you will notice that there are no gages listed. Don’t panic, you need to switch over to the Selections tab and turn on any gages. If you don’t see any gages on this tab, that means you haven’t set up any precipitation gages yet. To do that you’ll need to create some time series components. Review that video if you need a refresher on how to do that.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76</a:t>
            </a:fld>
            <a:endParaRPr lang="en-US"/>
          </a:p>
        </p:txBody>
      </p:sp>
    </p:spTree>
    <p:extLst>
      <p:ext uri="{BB962C8B-B14F-4D97-AF65-F5344CB8AC3E}">
        <p14:creationId xmlns:p14="http://schemas.microsoft.com/office/powerpoint/2010/main" val="22722838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enabling some gages, you’ll be able to give them weights on a </a:t>
            </a:r>
            <a:r>
              <a:rPr lang="en-US" dirty="0" err="1"/>
              <a:t>subbasin</a:t>
            </a:r>
            <a:r>
              <a:rPr lang="en-US" dirty="0"/>
              <a:t>-by-</a:t>
            </a:r>
            <a:r>
              <a:rPr lang="en-US" dirty="0" err="1"/>
              <a:t>subbasin</a:t>
            </a:r>
            <a:r>
              <a:rPr lang="en-US" dirty="0"/>
              <a:t> basis. There are two types of weights: depth, and time.</a:t>
            </a:r>
          </a:p>
          <a:p>
            <a:endParaRPr lang="en-US" dirty="0"/>
          </a:p>
          <a:p>
            <a:r>
              <a:rPr lang="en-US" dirty="0"/>
              <a:t>Depth weights set what the total volume of rainfall will be for the simulation.</a:t>
            </a:r>
          </a:p>
          <a:p>
            <a:r>
              <a:rPr lang="en-US" dirty="0"/>
              <a:t>Time weights set how the time pattern will be computed for the simulation.</a:t>
            </a:r>
          </a:p>
          <a:p>
            <a:endParaRPr lang="en-US" dirty="0"/>
          </a:p>
          <a:p>
            <a:r>
              <a:rPr lang="en-US" dirty="0"/>
              <a:t>These values don’t have to add up to 1, but HEC-HMS will normalize the values during the simulation so that they do.</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77</a:t>
            </a:fld>
            <a:endParaRPr lang="en-US"/>
          </a:p>
        </p:txBody>
      </p:sp>
    </p:spTree>
    <p:extLst>
      <p:ext uri="{BB962C8B-B14F-4D97-AF65-F5344CB8AC3E}">
        <p14:creationId xmlns:p14="http://schemas.microsoft.com/office/powerpoint/2010/main" val="4608856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access the component editor for the met model, click on the met model in the watershed explorer.</a:t>
            </a:r>
          </a:p>
          <a:p>
            <a:endParaRPr lang="en-US" dirty="0"/>
          </a:p>
          <a:p>
            <a:r>
              <a:rPr lang="en-US" dirty="0"/>
              <a:t>For each of the boundary conditions, there is a collection of methods for modeling it. Not all processes are necessary for all models, and the simplest models may only use precipitation. As methods are added, generally the data requirements increase. Some methods are more complex than others and require more types of data.</a:t>
            </a:r>
          </a:p>
          <a:p>
            <a:endParaRPr lang="en-US" dirty="0"/>
          </a:p>
          <a:p>
            <a:r>
              <a:rPr lang="en-US" dirty="0"/>
              <a:t>Each of these process are more than just data – they are models for representing states of the atmosphere and require data as an input. For example, note that there is no “temperature” process in the met model. However, temperature is a data input for snowmelt, evapotranspiration, etc.</a:t>
            </a:r>
          </a:p>
          <a:p>
            <a:endParaRPr lang="en-US" dirty="0"/>
          </a:p>
          <a:p>
            <a:r>
              <a:rPr lang="en-US" dirty="0"/>
              <a:t>You may notice there is no snowmelt option in the met model. As of HMS version 4.10, snowmelt has been migrated to the basin model since it is a land surface process.</a:t>
            </a:r>
          </a:p>
        </p:txBody>
      </p:sp>
      <p:sp>
        <p:nvSpPr>
          <p:cNvPr id="4" name="Slide Number Placeholder 3"/>
          <p:cNvSpPr>
            <a:spLocks noGrp="1"/>
          </p:cNvSpPr>
          <p:nvPr>
            <p:ph type="sldNum" sz="quarter" idx="5"/>
          </p:nvPr>
        </p:nvSpPr>
        <p:spPr/>
        <p:txBody>
          <a:bodyPr/>
          <a:lstStyle/>
          <a:p>
            <a:fld id="{3009109E-6BB1-40D8-AEAF-6DFB7F5AAE9E}" type="slidenum">
              <a:rPr lang="en-US" smtClean="0"/>
              <a:t>9</a:t>
            </a:fld>
            <a:endParaRPr lang="en-US"/>
          </a:p>
        </p:txBody>
      </p:sp>
    </p:spTree>
    <p:extLst>
      <p:ext uri="{BB962C8B-B14F-4D97-AF65-F5344CB8AC3E}">
        <p14:creationId xmlns:p14="http://schemas.microsoft.com/office/powerpoint/2010/main" val="347719533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are free to determine the depth weights in whatever method you find appropriate, but a good starting point is to use the Thiessen polygon method. This method tells you how much of the watershed is closest to each precipitation gage you are using. The </a:t>
            </a:r>
            <a:r>
              <a:rPr lang="en-US" dirty="0" err="1"/>
              <a:t>percents</a:t>
            </a:r>
            <a:r>
              <a:rPr lang="en-US" dirty="0"/>
              <a:t> can be used as weights directly. If you have a shapefile of your watershed and the gage locations, generating Thiessen polygons and intersecting them with the basin polygon is trivial in GIS.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78</a:t>
            </a:fld>
            <a:endParaRPr lang="en-US"/>
          </a:p>
        </p:txBody>
      </p:sp>
    </p:spTree>
    <p:extLst>
      <p:ext uri="{BB962C8B-B14F-4D97-AF65-F5344CB8AC3E}">
        <p14:creationId xmlns:p14="http://schemas.microsoft.com/office/powerpoint/2010/main" val="207849819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time weights, the best practice is to </a:t>
            </a:r>
            <a:r>
              <a:rPr lang="en-US" u="sng" dirty="0"/>
              <a:t>not</a:t>
            </a:r>
            <a:r>
              <a:rPr lang="en-US" u="none" dirty="0"/>
              <a:t> average together gages to get a time pattern. If your precipitation stations have different time resolutions (for example one at daily level, and one at hourly), consider choosing the one with the finer time step to give you better estimates for the precipitation at shorter time steps. Also consider the location of the stations – if you have one near the center of the subbasin, it probably represents the rainfall inside the subbasin better than ones outside of it.</a:t>
            </a:r>
          </a:p>
          <a:p>
            <a:endParaRPr lang="en-US" u="none" dirty="0"/>
          </a:p>
          <a:p>
            <a:r>
              <a:rPr lang="en-US" u="none" dirty="0"/>
              <a:t>The effect of time-averaging is shown in the graph. Here, two completely made-up gages (in dark blue and light blue) were given an equal depth weight and time weight. When HMS computed the basin-averaged precipitation, the result is the grey Mayan Pyramid…</a:t>
            </a:r>
          </a:p>
          <a:p>
            <a:r>
              <a:rPr lang="en-US" u="none" dirty="0"/>
              <a:t>If you want to make sure you’re capturing the peak intensity of this storm, then time-averaging two non-coincident peaks will result in a hyetograph with a broad, flat peak, which may not be what you desire. If this helps describe the storm as it occurred in your watershed, feel free to break with best practices. However, if you’re finding that you’re underestimating peak storm intensity and you’re using time averaging, consider trying something else.</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79</a:t>
            </a:fld>
            <a:endParaRPr lang="en-US"/>
          </a:p>
        </p:txBody>
      </p:sp>
    </p:spTree>
    <p:extLst>
      <p:ext uri="{BB962C8B-B14F-4D97-AF65-F5344CB8AC3E}">
        <p14:creationId xmlns:p14="http://schemas.microsoft.com/office/powerpoint/2010/main" val="38352654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some situations, especially when modeling the most extreme of extreme floods, there are observations for total storm depth, but no time information was captured. Sometimes these are called “bucket surveys” and are literally an open container of some kind that was left outside (intentionally or not) during a storm event and filled up with water. You can add a total storm gage by filling in the row of the Total Storm Gages table under the Precipitation Gages node. It asks for a name, and a total depth. When you add this information, this gage will be selectable in the Selections tab, and then you can give it a depth weight, but not a time weight, because it has no timing information.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80</a:t>
            </a:fld>
            <a:endParaRPr lang="en-US"/>
          </a:p>
        </p:txBody>
      </p:sp>
    </p:spTree>
    <p:extLst>
      <p:ext uri="{BB962C8B-B14F-4D97-AF65-F5344CB8AC3E}">
        <p14:creationId xmlns:p14="http://schemas.microsoft.com/office/powerpoint/2010/main" val="305146127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click on the met model and switch over to the Options tab, you’ll see two options: “Use Indexing” and “Total Override”. These give you even more control over how HMS computes properties of the storm.</a:t>
            </a:r>
          </a:p>
          <a:p>
            <a:endParaRPr lang="en-US" dirty="0"/>
          </a:p>
          <a:p>
            <a:r>
              <a:rPr lang="en-US" b="0" i="0" dirty="0">
                <a:solidFill>
                  <a:srgbClr val="172B4D"/>
                </a:solidFill>
                <a:effectLst/>
                <a:latin typeface="-apple-system"/>
              </a:rPr>
              <a:t> The </a:t>
            </a:r>
            <a:r>
              <a:rPr lang="en-US" b="1" i="0" dirty="0">
                <a:solidFill>
                  <a:srgbClr val="172B4D"/>
                </a:solidFill>
                <a:effectLst/>
                <a:latin typeface="-apple-system"/>
              </a:rPr>
              <a:t>Indexing </a:t>
            </a:r>
            <a:r>
              <a:rPr lang="en-US" b="0" i="0" dirty="0">
                <a:solidFill>
                  <a:srgbClr val="172B4D"/>
                </a:solidFill>
                <a:effectLst/>
                <a:latin typeface="-apple-system"/>
              </a:rPr>
              <a:t>option is used to adjust gage data when there are regional trends in precipitation patterns. Using the index option requires the specification of an index value for each precipitation gage and each subbasin. The average annual precipitation total is often used as the index at a gage, and the estimated average annual precipitation over a subbasin area is often used as the index for a subbasin. Alternately, the monthly average values may be used at each gage and each subbasin. The index values are used to adjust the precipitation data for regional trends before calculating the weighted depth and weighted timing.</a:t>
            </a:r>
          </a:p>
          <a:p>
            <a:r>
              <a:rPr lang="en-US" dirty="0"/>
              <a:t>For small project areas this may not be necessary, but for larger project extents where the behavior of precipitation varies significantly, this allows you to adjust the estimated precipitation for the subbasins of interest.</a:t>
            </a:r>
          </a:p>
          <a:p>
            <a:endParaRPr lang="en-US" dirty="0"/>
          </a:p>
          <a:p>
            <a:r>
              <a:rPr lang="en-US" dirty="0"/>
              <a:t>Total override allows you to set the total depth for the gage instead of letting HMS compute it by taking the total of all timesteps in the gage entry.</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81</a:t>
            </a:fld>
            <a:endParaRPr lang="en-US"/>
          </a:p>
        </p:txBody>
      </p:sp>
    </p:spTree>
    <p:extLst>
      <p:ext uri="{BB962C8B-B14F-4D97-AF65-F5344CB8AC3E}">
        <p14:creationId xmlns:p14="http://schemas.microsoft.com/office/powerpoint/2010/main" val="215924141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we start discussing the Meteorologic Model, let’s go over a brief review of the HEC-HMS user interface.</a:t>
            </a:r>
          </a:p>
          <a:p>
            <a:endParaRPr lang="en-US" dirty="0"/>
          </a:p>
          <a:p>
            <a:r>
              <a:rPr lang="en-US" dirty="0"/>
              <a:t>The top bar of the window contains several menus. The most important menu for working with the Meteorologic Model is the Components menu.</a:t>
            </a:r>
          </a:p>
          <a:p>
            <a:endParaRPr lang="en-US" dirty="0"/>
          </a:p>
          <a:p>
            <a:r>
              <a:rPr lang="en-US" dirty="0"/>
              <a:t>Beneath the menu bar is a collection of toolbars. Aside from the well-known buttons on the left, these buttons and menus are mainly for working with the basin map and for viewing results.</a:t>
            </a:r>
          </a:p>
          <a:p>
            <a:endParaRPr lang="en-US" dirty="0"/>
          </a:p>
          <a:p>
            <a:r>
              <a:rPr lang="en-US" dirty="0"/>
              <a:t>The watershed explorer in the top-left contains an organized tree of all the components in the project. Components include things like basin models, meteorologic models and so on. As you add complexity to your project, the tree grows, and keeps everything organized.</a:t>
            </a:r>
          </a:p>
          <a:p>
            <a:endParaRPr lang="en-US" dirty="0"/>
          </a:p>
          <a:p>
            <a:r>
              <a:rPr lang="en-US" dirty="0"/>
              <a:t>The component editor in the bottom left lets you edit the component that you have selected in the watershed explorer. This is the most common way to change settings or parameters for components.</a:t>
            </a:r>
          </a:p>
          <a:p>
            <a:endParaRPr lang="en-US" dirty="0"/>
          </a:p>
          <a:p>
            <a:r>
              <a:rPr lang="en-US" dirty="0"/>
              <a:t>The basin map in the top right gives you a view of the basin model that you are currently working with.</a:t>
            </a:r>
          </a:p>
          <a:p>
            <a:endParaRPr lang="en-US" dirty="0"/>
          </a:p>
          <a:p>
            <a:r>
              <a:rPr lang="en-US" dirty="0"/>
              <a:t>The message console in the bottom right alerts you to what HEC-HMS is doing. It will display warnings and errors if they occur.</a:t>
            </a:r>
          </a:p>
        </p:txBody>
      </p:sp>
      <p:sp>
        <p:nvSpPr>
          <p:cNvPr id="4" name="Slide Number Placeholder 3"/>
          <p:cNvSpPr>
            <a:spLocks noGrp="1"/>
          </p:cNvSpPr>
          <p:nvPr>
            <p:ph type="sldNum" sz="quarter" idx="5"/>
          </p:nvPr>
        </p:nvSpPr>
        <p:spPr/>
        <p:txBody>
          <a:bodyPr/>
          <a:lstStyle/>
          <a:p>
            <a:fld id="{3009109E-6BB1-40D8-AEAF-6DFB7F5AAE9E}" type="slidenum">
              <a:rPr lang="en-US" smtClean="0"/>
              <a:t>82</a:t>
            </a:fld>
            <a:endParaRPr lang="en-US"/>
          </a:p>
        </p:txBody>
      </p:sp>
    </p:spTree>
    <p:extLst>
      <p:ext uri="{BB962C8B-B14F-4D97-AF65-F5344CB8AC3E}">
        <p14:creationId xmlns:p14="http://schemas.microsoft.com/office/powerpoint/2010/main" val="348180968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Gage weights is recommended for the general case of dealing with multiple imperfect precipitation gages used to estimate precipitation in a subbasin. Consider the figure on the right – there are three gages, which is fortunate. However, it’s hard to say if any of these will represent the rainfall for the watershed well. It’s likely that a combination of the three could work, because the three gages span the basin. Gage weights let you decide how these three gages will combine to estimate the precipitation over the subbasin of interest. You can specify how each of these gages combine into the basin average estimate.</a:t>
            </a:r>
          </a:p>
          <a:p>
            <a:endParaRPr lang="en-US" dirty="0"/>
          </a:p>
          <a:p>
            <a:r>
              <a:rPr lang="en-US" dirty="0"/>
              <a:t>For events where radar data aren’t available, this method offers the most control over using gages for watershed modeling. It gives you options to combine gage data in various ways, account for gauges with varying time resolution or no time information at all, and adjust for variations in climatology.</a:t>
            </a:r>
          </a:p>
          <a:p>
            <a:endParaRPr lang="en-US" dirty="0"/>
          </a:p>
          <a:p>
            <a:r>
              <a:rPr lang="en-US" dirty="0"/>
              <a:t>However, there is a significant hitch in all of this – gages have to be available for the event you are trying to model. In some areas, gages are sparse, and you must do your best to find the best available information. For small watersheds, there may not be any gages inside the boundary at all, and you may be making estimates using gages that are distant. Luckily, this method gives you several controls that let you adjust how these gages are combined to achieve the optimal result.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83</a:t>
            </a:fld>
            <a:endParaRPr lang="en-US"/>
          </a:p>
        </p:txBody>
      </p:sp>
    </p:spTree>
    <p:extLst>
      <p:ext uri="{BB962C8B-B14F-4D97-AF65-F5344CB8AC3E}">
        <p14:creationId xmlns:p14="http://schemas.microsoft.com/office/powerpoint/2010/main" val="133583227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Inverse distance is also a method for combining information from multiple precipitation gages using inverse distance interpolation.</a:t>
            </a:r>
          </a:p>
          <a:p>
            <a:endParaRPr lang="en-US" dirty="0"/>
          </a:p>
          <a:p>
            <a:r>
              <a:rPr lang="en-US" dirty="0"/>
              <a:t>Inverse distance weights the gages based on their location, which means the latitude and longitude information must be specified.</a:t>
            </a:r>
          </a:p>
          <a:p>
            <a:endParaRPr lang="en-US" dirty="0"/>
          </a:p>
          <a:p>
            <a:r>
              <a:rPr lang="en-US" dirty="0"/>
              <a:t>This method can be useful when you want to take the work out of estimating how gages contribute to a basin average, and want the inverse distance routine to figure it out. It can run into challenges when dealing with averaging time patterns, so the gage weights method can be preferable.</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84</a:t>
            </a:fld>
            <a:endParaRPr lang="en-US"/>
          </a:p>
        </p:txBody>
      </p:sp>
    </p:spTree>
    <p:extLst>
      <p:ext uri="{BB962C8B-B14F-4D97-AF65-F5344CB8AC3E}">
        <p14:creationId xmlns:p14="http://schemas.microsoft.com/office/powerpoint/2010/main" val="162426171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85</a:t>
            </a:fld>
            <a:endParaRPr lang="en-US"/>
          </a:p>
        </p:txBody>
      </p:sp>
    </p:spTree>
    <p:extLst>
      <p:ext uri="{BB962C8B-B14F-4D97-AF65-F5344CB8AC3E}">
        <p14:creationId xmlns:p14="http://schemas.microsoft.com/office/powerpoint/2010/main" val="322418498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Met Model processes are models and are not simply inputted data. Here’s one example – the FAO56 Longwave Radiation method. This method computes long radiation emission from temperature, solar properties, cloud cover, etc. The user inputs the subbasin location but the longwave radiation is a modeled process.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86</a:t>
            </a:fld>
            <a:endParaRPr lang="en-US"/>
          </a:p>
        </p:txBody>
      </p:sp>
    </p:spTree>
    <p:extLst>
      <p:ext uri="{BB962C8B-B14F-4D97-AF65-F5344CB8AC3E}">
        <p14:creationId xmlns:p14="http://schemas.microsoft.com/office/powerpoint/2010/main" val="14768974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Met models are independent of basin models – since they are general representations of atmospheric boundary conditions and can be set up to work with any basin model, they don’t know anything about a basin model unless you tell them.</a:t>
            </a:r>
          </a:p>
          <a:p>
            <a:endParaRPr lang="en-US" dirty="0"/>
          </a:p>
          <a:p>
            <a:r>
              <a:rPr lang="en-US" dirty="0"/>
              <a:t>In the component editor for the met model, there is a “Basins” tab. Here you will see all the basin models in your project. If you want a basin model to be usable with this met model, you must select “include </a:t>
            </a:r>
            <a:r>
              <a:rPr lang="en-US" dirty="0" err="1"/>
              <a:t>subbasins</a:t>
            </a:r>
            <a:r>
              <a:rPr lang="en-US" dirty="0"/>
              <a:t> – yes” in this menu. Otherwise two things will happen. 1) you will not be able to set any </a:t>
            </a:r>
            <a:r>
              <a:rPr lang="en-US" dirty="0" err="1"/>
              <a:t>subbasin</a:t>
            </a:r>
            <a:r>
              <a:rPr lang="en-US" dirty="0"/>
              <a:t>-level settings or parameters if your methods have them and 2) the simulation run will fail and inform you that the met model is not set up to work with the basin model.</a:t>
            </a:r>
          </a:p>
          <a:p>
            <a:endParaRPr lang="en-US" dirty="0"/>
          </a:p>
          <a:p>
            <a:r>
              <a:rPr lang="en-US" dirty="0"/>
              <a:t>This is a common pitfall – it is easy to forget to set your met model and basin model to work together.</a:t>
            </a:r>
          </a:p>
        </p:txBody>
      </p:sp>
      <p:sp>
        <p:nvSpPr>
          <p:cNvPr id="4" name="Slide Number Placeholder 3"/>
          <p:cNvSpPr>
            <a:spLocks noGrp="1"/>
          </p:cNvSpPr>
          <p:nvPr>
            <p:ph type="sldNum" sz="quarter" idx="5"/>
          </p:nvPr>
        </p:nvSpPr>
        <p:spPr/>
        <p:txBody>
          <a:bodyPr/>
          <a:lstStyle/>
          <a:p>
            <a:fld id="{3009109E-6BB1-40D8-AEAF-6DFB7F5AAE9E}" type="slidenum">
              <a:rPr lang="en-US" smtClean="0"/>
              <a:t>10</a:t>
            </a:fld>
            <a:endParaRPr lang="en-US"/>
          </a:p>
        </p:txBody>
      </p:sp>
    </p:spTree>
    <p:extLst>
      <p:ext uri="{BB962C8B-B14F-4D97-AF65-F5344CB8AC3E}">
        <p14:creationId xmlns:p14="http://schemas.microsoft.com/office/powerpoint/2010/main" val="18559572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specify whichever methods are appropriate for your modeling goals. Typically, at minimum a precipitation method will be specified.</a:t>
            </a:r>
          </a:p>
          <a:p>
            <a:endParaRPr lang="en-US" dirty="0"/>
          </a:p>
          <a:p>
            <a:r>
              <a:rPr lang="en-US" dirty="0"/>
              <a:t>In the Watershed Explorer, the selected methods will appear beneath the met model. Clicking on any of those will open the component editor below.</a:t>
            </a:r>
          </a:p>
          <a:p>
            <a:endParaRPr lang="en-US" dirty="0"/>
          </a:p>
          <a:p>
            <a:r>
              <a:rPr lang="en-US" dirty="0"/>
              <a:t>The topmost set of icons are for the processes that have been selected in the met model component editor. Clicking on any of these will let you edit settings for that method. The settings at this level are used across all hydrologic elements. However, some processes are controlled in a much more granular way, such as Gage Weights. Gridded methods will eliminate a lot of granularity because they already explicitly handle the atmospheric process in space.</a:t>
            </a:r>
          </a:p>
        </p:txBody>
      </p:sp>
      <p:sp>
        <p:nvSpPr>
          <p:cNvPr id="4" name="Slide Number Placeholder 3"/>
          <p:cNvSpPr>
            <a:spLocks noGrp="1"/>
          </p:cNvSpPr>
          <p:nvPr>
            <p:ph type="sldNum" sz="quarter" idx="5"/>
          </p:nvPr>
        </p:nvSpPr>
        <p:spPr/>
        <p:txBody>
          <a:bodyPr/>
          <a:lstStyle/>
          <a:p>
            <a:fld id="{3009109E-6BB1-40D8-AEAF-6DFB7F5AAE9E}" type="slidenum">
              <a:rPr lang="en-US" smtClean="0"/>
              <a:t>11</a:t>
            </a:fld>
            <a:endParaRPr lang="en-US"/>
          </a:p>
        </p:txBody>
      </p:sp>
    </p:spTree>
    <p:extLst>
      <p:ext uri="{BB962C8B-B14F-4D97-AF65-F5344CB8AC3E}">
        <p14:creationId xmlns:p14="http://schemas.microsoft.com/office/powerpoint/2010/main" val="33249426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global editor for the temperature index snowmelt method. Because the TI method has parameters that are controllable at the </a:t>
            </a:r>
            <a:r>
              <a:rPr lang="en-US" dirty="0" err="1"/>
              <a:t>subbasin</a:t>
            </a:r>
            <a:r>
              <a:rPr lang="en-US" dirty="0"/>
              <a:t> level, it can be cumbersome to click through each node of the watershed explorer tree to set them. The global editor is a faster way to enter these parameters. You can open the global editor for snowmelt by selecting the met model in the watershed explorer, then choosing the Parameters menu, and selecting Snowmelt then temperature index (or gridded temperature index.)</a:t>
            </a:r>
          </a:p>
        </p:txBody>
      </p:sp>
      <p:sp>
        <p:nvSpPr>
          <p:cNvPr id="4" name="Slide Number Placeholder 3"/>
          <p:cNvSpPr>
            <a:spLocks noGrp="1"/>
          </p:cNvSpPr>
          <p:nvPr>
            <p:ph type="sldNum" sz="quarter" idx="5"/>
          </p:nvPr>
        </p:nvSpPr>
        <p:spPr/>
        <p:txBody>
          <a:bodyPr/>
          <a:lstStyle/>
          <a:p>
            <a:fld id="{3009109E-6BB1-40D8-AEAF-6DFB7F5AAE9E}" type="slidenum">
              <a:rPr lang="en-US" smtClean="0"/>
              <a:t>12</a:t>
            </a:fld>
            <a:endParaRPr lang="en-US"/>
          </a:p>
        </p:txBody>
      </p:sp>
    </p:spTree>
    <p:extLst>
      <p:ext uri="{BB962C8B-B14F-4D97-AF65-F5344CB8AC3E}">
        <p14:creationId xmlns:p14="http://schemas.microsoft.com/office/powerpoint/2010/main" val="3567412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891EBE6-704A-4BE2-A395-A2F41D395123}" type="datetimeFigureOut">
              <a:rPr lang="en-US" smtClean="0"/>
              <a:t>1/29/2025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319424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91EBE6-704A-4BE2-A395-A2F41D395123}" type="datetimeFigureOut">
              <a:rPr lang="en-US" smtClean="0"/>
              <a:t>1/29/2025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929065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91EBE6-704A-4BE2-A395-A2F41D395123}" type="datetimeFigureOut">
              <a:rPr lang="en-US" smtClean="0"/>
              <a:t>1/29/2025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2637692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5" y="6470427"/>
            <a:ext cx="3867149" cy="217493"/>
          </a:xfrm>
          <a:prstGeom prst="rect">
            <a:avLst/>
          </a:prstGeom>
        </p:spPr>
        <p:txBody>
          <a:bodyPr/>
          <a:lstStyle>
            <a:lvl1pPr>
              <a:defRPr/>
            </a:lvl1pPr>
          </a:lstStyle>
          <a:p>
            <a:pPr algn="l" defTabSz="914400" fontAlgn="base">
              <a:spcBef>
                <a:spcPct val="0"/>
              </a:spcBef>
              <a:spcAft>
                <a:spcPct val="0"/>
              </a:spcAft>
              <a:defRPr/>
            </a:pPr>
            <a:r>
              <a:rPr lang="en-US" sz="1800">
                <a:solidFill>
                  <a:srgbClr val="000000">
                    <a:tint val="75000"/>
                  </a:srgbClr>
                </a:solidFill>
                <a:latin typeface="Arial" charset="0"/>
              </a:rPr>
              <a:t>File Name</a:t>
            </a:r>
          </a:p>
        </p:txBody>
      </p:sp>
      <p:sp>
        <p:nvSpPr>
          <p:cNvPr id="5" name="Slide Number Placeholder 5"/>
          <p:cNvSpPr>
            <a:spLocks noGrp="1"/>
          </p:cNvSpPr>
          <p:nvPr>
            <p:ph type="sldNum" sz="quarter" idx="11"/>
          </p:nvPr>
        </p:nvSpPr>
        <p:spPr/>
        <p:txBody>
          <a:bodyPr/>
          <a:lstStyle>
            <a:lvl1pPr>
              <a:defRPr/>
            </a:lvl1pPr>
          </a:lstStyle>
          <a:p>
            <a:pPr algn="ctr" defTabSz="914400" fontAlgn="base">
              <a:spcBef>
                <a:spcPct val="0"/>
              </a:spcBef>
              <a:spcAft>
                <a:spcPct val="0"/>
              </a:spcAft>
              <a:defRPr/>
            </a:pPr>
            <a:fld id="{9A257827-C34C-4251-B995-96C9C233CCC8}" type="slidenum">
              <a:rPr lang="en-US" smtClean="0">
                <a:solidFill>
                  <a:srgbClr val="898989"/>
                </a:solidFill>
                <a:latin typeface="Arial" charset="0"/>
                <a:cs typeface="Arial" pitchFamily="34" charset="0"/>
              </a:rPr>
              <a:pPr algn="ctr" defTabSz="914400" fontAlgn="base">
                <a:spcBef>
                  <a:spcPct val="0"/>
                </a:spcBef>
                <a:spcAft>
                  <a:spcPct val="0"/>
                </a:spcAft>
                <a:defRPr/>
              </a:pPr>
              <a:t>‹#›</a:t>
            </a:fld>
            <a:endParaRPr lang="en-US">
              <a:solidFill>
                <a:srgbClr val="898989"/>
              </a:solidFill>
              <a:latin typeface="Arial" charset="0"/>
              <a:cs typeface="Arial" pitchFamily="34" charset="0"/>
            </a:endParaRPr>
          </a:p>
        </p:txBody>
      </p:sp>
    </p:spTree>
    <p:extLst>
      <p:ext uri="{BB962C8B-B14F-4D97-AF65-F5344CB8AC3E}">
        <p14:creationId xmlns:p14="http://schemas.microsoft.com/office/powerpoint/2010/main" val="99478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91EBE6-704A-4BE2-A395-A2F41D395123}" type="datetimeFigureOut">
              <a:rPr lang="en-US" smtClean="0"/>
              <a:t>1/29/2025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8667171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891EBE6-704A-4BE2-A395-A2F41D395123}" type="datetimeFigureOut">
              <a:rPr lang="en-US" smtClean="0"/>
              <a:t>1/29/2025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604161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891EBE6-704A-4BE2-A395-A2F41D395123}" type="datetimeFigureOut">
              <a:rPr lang="en-US" smtClean="0"/>
              <a:t>1/29/2025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27068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891EBE6-704A-4BE2-A395-A2F41D395123}" type="datetimeFigureOut">
              <a:rPr lang="en-US" smtClean="0"/>
              <a:t>1/29/2025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206351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891EBE6-704A-4BE2-A395-A2F41D395123}" type="datetimeFigureOut">
              <a:rPr lang="en-US" smtClean="0"/>
              <a:t>1/29/2025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343150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91EBE6-704A-4BE2-A395-A2F41D395123}" type="datetimeFigureOut">
              <a:rPr lang="en-US" smtClean="0"/>
              <a:t>1/29/2025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957008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891EBE6-704A-4BE2-A395-A2F41D395123}" type="datetimeFigureOut">
              <a:rPr lang="en-US" smtClean="0"/>
              <a:t>1/29/2025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865038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891EBE6-704A-4BE2-A395-A2F41D395123}" type="datetimeFigureOut">
              <a:rPr lang="en-US" smtClean="0"/>
              <a:t>1/29/2025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215684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91EBE6-704A-4BE2-A395-A2F41D395123}" type="datetimeFigureOut">
              <a:rPr lang="en-US" smtClean="0"/>
              <a:pPr/>
              <a:t>1/29/2025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171255551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7.sv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9.sv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31.png"/><Relationship Id="rId4" Type="http://schemas.openxmlformats.org/officeDocument/2006/relationships/notesSlide" Target="../notesSlides/notesSlide19.xml"/></Relationships>
</file>

<file path=ppt/slides/_rels/slide25.xml.rels><?xml version="1.0" encoding="UTF-8" standalone="yes"?>
<Relationships xmlns="http://schemas.openxmlformats.org/package/2006/relationships"><Relationship Id="rId3" Type="http://schemas.openxmlformats.org/officeDocument/2006/relationships/hyperlink" Target="https://www.ncdc.noaa.gov/data-access/radar-data/radar-map-tool"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6.xml.rels><?xml version="1.0" encoding="UTF-8" standalone="yes"?>
<Relationships xmlns="http://schemas.openxmlformats.org/package/2006/relationships"><Relationship Id="rId3" Type="http://schemas.openxmlformats.org/officeDocument/2006/relationships/hyperlink" Target="https://www.ncdc.noaa.gov/has/HAS.StationYearSelect?datasetname=9950_01&amp;subqueryby=STATION&amp;applname=&amp;outdest=FILE&amp;dtypesort=dtypename&amp;stationsort=id"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hyperlink" Target="https://www.hec.usace.army.mil/confluence/display/HMSGUIDES/Gridded+Data+Sources" TargetMode="External"/><Relationship Id="rId4" Type="http://schemas.openxmlformats.org/officeDocument/2006/relationships/hyperlink" Target="https://water.weather.gov/ahps/rfc/rfc.php"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6.xml"/><Relationship Id="rId4" Type="http://schemas.openxmlformats.org/officeDocument/2006/relationships/image" Target="../media/image49.png"/></Relationships>
</file>

<file path=ppt/slides/_rels/slide4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4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4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4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61.png"/><Relationship Id="rId4" Type="http://schemas.openxmlformats.org/officeDocument/2006/relationships/image" Target="../media/image60.png"/></Relationships>
</file>

<file path=ppt/slides/_rels/slide4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5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5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5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hyperlink" Target="https://www.nohrsc.noaa.gov/interactive/html/map.html?ql=station&amp;zoom=&amp;loc=47.067+N,+97.821+W&amp;var=ssm_swe&amp;dy=2011&amp;dm=3&amp;dd=28&amp;dh=6&amp;snap=1&amp;o9=1&amp;o12=1&amp;o13=1&amp;lbl=m&amp;mode=pan&amp;extents=us&amp;min_x=-97.941666666668&amp;min_y=45.299999999996&amp;max_x=-94.316666666668&amp;max_y=47.341666666662&amp;coord_x=-96.129166666668&amp;coord_y=46.320833333329&amp;zbox_n=&amp;zbox_s=&amp;zbox_e=&amp;zbox_w=&amp;metric=0&amp;bgvar=dem&amp;shdvar=shading&amp;width=800&amp;height=450&amp;nw=800&amp;nh=450&amp;h_o=0&amp;font=0&amp;js=1&amp;uc=0" TargetMode="External"/><Relationship Id="rId2" Type="http://schemas.openxmlformats.org/officeDocument/2006/relationships/notesSlide" Target="../notesSlides/notesSlide55.xml"/><Relationship Id="rId1" Type="http://schemas.openxmlformats.org/officeDocument/2006/relationships/slideLayout" Target="../slideLayouts/slideLayout2.xml"/><Relationship Id="rId5" Type="http://schemas.openxmlformats.org/officeDocument/2006/relationships/image" Target="../media/image84.png"/><Relationship Id="rId4" Type="http://schemas.openxmlformats.org/officeDocument/2006/relationships/image" Target="../media/image83.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61.xml"/><Relationship Id="rId1" Type="http://schemas.openxmlformats.org/officeDocument/2006/relationships/slideLayout" Target="../slideLayouts/slideLayout2.xml"/><Relationship Id="rId5" Type="http://schemas.openxmlformats.org/officeDocument/2006/relationships/image" Target="../media/image92.svg"/><Relationship Id="rId4" Type="http://schemas.openxmlformats.org/officeDocument/2006/relationships/image" Target="../media/image91.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0.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94.png"/></Relationships>
</file>

<file path=ppt/slides/_rels/slide8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63.xml"/><Relationship Id="rId1" Type="http://schemas.openxmlformats.org/officeDocument/2006/relationships/slideLayout" Target="../slideLayouts/slideLayout2.xml"/><Relationship Id="rId5" Type="http://schemas.openxmlformats.org/officeDocument/2006/relationships/image" Target="../media/image97.png"/><Relationship Id="rId4" Type="http://schemas.openxmlformats.org/officeDocument/2006/relationships/image" Target="../media/image96.png"/></Relationships>
</file>

<file path=ppt/slides/_rels/slide82.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66.xml"/><Relationship Id="rId1" Type="http://schemas.openxmlformats.org/officeDocument/2006/relationships/slideLayout" Target="../slideLayouts/slideLayout2.xml"/><Relationship Id="rId5" Type="http://schemas.openxmlformats.org/officeDocument/2006/relationships/image" Target="../media/image102.png"/><Relationship Id="rId4" Type="http://schemas.openxmlformats.org/officeDocument/2006/relationships/image" Target="../media/image101.png"/></Relationships>
</file>

<file path=ppt/slides/_rels/slide8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68.xml"/><Relationship Id="rId1" Type="http://schemas.openxmlformats.org/officeDocument/2006/relationships/slideLayout" Target="../slideLayouts/slideLayout2.xml"/><Relationship Id="rId4" Type="http://schemas.openxmlformats.org/officeDocument/2006/relationships/image" Target="../media/image104.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1546789"/>
          </a:xfrm>
        </p:spPr>
        <p:txBody>
          <a:bodyPr>
            <a:normAutofit/>
          </a:bodyPr>
          <a:lstStyle/>
          <a:p>
            <a:r>
              <a:rPr lang="en-US" sz="6600" b="1" dirty="0">
                <a:latin typeface="Lato" panose="020F0502020204030203" pitchFamily="34" charset="0"/>
              </a:rPr>
              <a:t>Meteorologic Models</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479675"/>
            <a:ext cx="9144000" cy="2759732"/>
          </a:xfrm>
        </p:spPr>
        <p:txBody>
          <a:bodyPr>
            <a:noAutofit/>
          </a:bodyPr>
          <a:lstStyle/>
          <a:p>
            <a:r>
              <a:rPr lang="en-US" sz="2800" b="1" dirty="0"/>
              <a:t>Hydrologic Modeling with HEC-HMS</a:t>
            </a:r>
          </a:p>
          <a:p>
            <a:r>
              <a:rPr lang="en-US" sz="2800" b="1" dirty="0"/>
              <a:t>February 2025</a:t>
            </a:r>
            <a:br>
              <a:rPr lang="en-US" sz="2800" b="1" dirty="0"/>
            </a:br>
            <a:endParaRPr lang="en-US" sz="2800" b="1" dirty="0"/>
          </a:p>
          <a:p>
            <a:r>
              <a:rPr lang="en-US" sz="2800" b="1" dirty="0"/>
              <a:t>David Ho, P.H.</a:t>
            </a:r>
            <a:endParaRPr lang="en-US" sz="2800" b="1" i="1" dirty="0"/>
          </a:p>
          <a:p>
            <a:r>
              <a:rPr lang="en-US" sz="2800" b="1" dirty="0"/>
              <a:t>US Army Corps of Engineers</a:t>
            </a:r>
          </a:p>
          <a:p>
            <a:r>
              <a:rPr lang="en-US" sz="2800" b="1" dirty="0"/>
              <a:t>Hydrologic Engineering Center</a:t>
            </a:r>
          </a:p>
          <a:p>
            <a:endParaRPr lang="en-US" sz="2000" b="1" dirty="0"/>
          </a:p>
          <a:p>
            <a:r>
              <a:rPr lang="en-US" b="1" dirty="0"/>
              <a:t>Slides by:</a:t>
            </a:r>
          </a:p>
          <a:p>
            <a:r>
              <a:rPr lang="en-US" b="1" dirty="0"/>
              <a:t>Greg Karlovits (HEC), Emily Moe (MVP)</a:t>
            </a:r>
          </a:p>
        </p:txBody>
      </p:sp>
    </p:spTree>
    <p:extLst>
      <p:ext uri="{BB962C8B-B14F-4D97-AF65-F5344CB8AC3E}">
        <p14:creationId xmlns:p14="http://schemas.microsoft.com/office/powerpoint/2010/main" val="42570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FA3D4-0AC5-448D-97E8-16F888F19161}"/>
              </a:ext>
            </a:extLst>
          </p:cNvPr>
          <p:cNvSpPr>
            <a:spLocks noGrp="1"/>
          </p:cNvSpPr>
          <p:nvPr>
            <p:ph type="title"/>
          </p:nvPr>
        </p:nvSpPr>
        <p:spPr/>
        <p:txBody>
          <a:bodyPr>
            <a:normAutofit/>
          </a:bodyPr>
          <a:lstStyle/>
          <a:p>
            <a:r>
              <a:rPr lang="en-US" sz="5600" b="1" dirty="0">
                <a:latin typeface="Lato" panose="020F0502020204030203" pitchFamily="34" charset="0"/>
              </a:rPr>
              <a:t>Include </a:t>
            </a:r>
            <a:r>
              <a:rPr lang="en-US" sz="5600" b="1" dirty="0" err="1">
                <a:latin typeface="Lato" panose="020F0502020204030203" pitchFamily="34" charset="0"/>
              </a:rPr>
              <a:t>Subbasins</a:t>
            </a:r>
            <a:endParaRPr lang="en-US" sz="5600" b="1" dirty="0">
              <a:latin typeface="Lato" panose="020F0502020204030203" pitchFamily="34" charset="0"/>
            </a:endParaRPr>
          </a:p>
        </p:txBody>
      </p:sp>
      <p:pic>
        <p:nvPicPr>
          <p:cNvPr id="5" name="Picture 4">
            <a:extLst>
              <a:ext uri="{FF2B5EF4-FFF2-40B4-BE49-F238E27FC236}">
                <a16:creationId xmlns:a16="http://schemas.microsoft.com/office/drawing/2014/main" id="{B7B0EE33-5FA6-53EE-431F-B7F2F61C9F69}"/>
              </a:ext>
            </a:extLst>
          </p:cNvPr>
          <p:cNvPicPr>
            <a:picLocks noChangeAspect="1"/>
          </p:cNvPicPr>
          <p:nvPr/>
        </p:nvPicPr>
        <p:blipFill>
          <a:blip r:embed="rId3"/>
          <a:stretch>
            <a:fillRect/>
          </a:stretch>
        </p:blipFill>
        <p:spPr>
          <a:xfrm>
            <a:off x="5911349" y="1607464"/>
            <a:ext cx="5665796" cy="4934099"/>
          </a:xfrm>
          <a:prstGeom prst="rect">
            <a:avLst/>
          </a:prstGeom>
        </p:spPr>
      </p:pic>
      <p:pic>
        <p:nvPicPr>
          <p:cNvPr id="7" name="Picture 6">
            <a:extLst>
              <a:ext uri="{FF2B5EF4-FFF2-40B4-BE49-F238E27FC236}">
                <a16:creationId xmlns:a16="http://schemas.microsoft.com/office/drawing/2014/main" id="{60943148-014B-C4F5-31C4-0F57DA0707C3}"/>
              </a:ext>
            </a:extLst>
          </p:cNvPr>
          <p:cNvPicPr>
            <a:picLocks noChangeAspect="1"/>
          </p:cNvPicPr>
          <p:nvPr/>
        </p:nvPicPr>
        <p:blipFill>
          <a:blip r:embed="rId4"/>
          <a:stretch>
            <a:fillRect/>
          </a:stretch>
        </p:blipFill>
        <p:spPr>
          <a:xfrm>
            <a:off x="363857" y="1607464"/>
            <a:ext cx="5282755" cy="4162715"/>
          </a:xfrm>
          <a:prstGeom prst="rect">
            <a:avLst/>
          </a:prstGeom>
        </p:spPr>
      </p:pic>
    </p:spTree>
    <p:extLst>
      <p:ext uri="{BB962C8B-B14F-4D97-AF65-F5344CB8AC3E}">
        <p14:creationId xmlns:p14="http://schemas.microsoft.com/office/powerpoint/2010/main" val="3220478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205D9-E5A1-4C6A-A9B9-3553CC0D8875}"/>
              </a:ext>
            </a:extLst>
          </p:cNvPr>
          <p:cNvSpPr>
            <a:spLocks noGrp="1"/>
          </p:cNvSpPr>
          <p:nvPr>
            <p:ph type="title"/>
          </p:nvPr>
        </p:nvSpPr>
        <p:spPr/>
        <p:txBody>
          <a:bodyPr>
            <a:normAutofit/>
          </a:bodyPr>
          <a:lstStyle/>
          <a:p>
            <a:r>
              <a:rPr lang="en-US" sz="5600" b="1" dirty="0">
                <a:latin typeface="Lato" panose="020F0502020204030203" pitchFamily="34" charset="0"/>
              </a:rPr>
              <a:t>Watershed Explorer</a:t>
            </a:r>
          </a:p>
        </p:txBody>
      </p:sp>
      <p:sp>
        <p:nvSpPr>
          <p:cNvPr id="6" name="Right Brace 5">
            <a:extLst>
              <a:ext uri="{FF2B5EF4-FFF2-40B4-BE49-F238E27FC236}">
                <a16:creationId xmlns:a16="http://schemas.microsoft.com/office/drawing/2014/main" id="{03D0B401-80F6-4634-8C80-96A11CFD889A}"/>
              </a:ext>
            </a:extLst>
          </p:cNvPr>
          <p:cNvSpPr/>
          <p:nvPr/>
        </p:nvSpPr>
        <p:spPr>
          <a:xfrm>
            <a:off x="4503838" y="2326467"/>
            <a:ext cx="508958" cy="1060176"/>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 name="TextBox 6">
            <a:extLst>
              <a:ext uri="{FF2B5EF4-FFF2-40B4-BE49-F238E27FC236}">
                <a16:creationId xmlns:a16="http://schemas.microsoft.com/office/drawing/2014/main" id="{990D50E7-59BD-4C58-ABE3-88406C3A8F72}"/>
              </a:ext>
            </a:extLst>
          </p:cNvPr>
          <p:cNvSpPr txBox="1"/>
          <p:nvPr/>
        </p:nvSpPr>
        <p:spPr>
          <a:xfrm>
            <a:off x="5114574" y="2379501"/>
            <a:ext cx="3848100" cy="1077218"/>
          </a:xfrm>
          <a:prstGeom prst="rect">
            <a:avLst/>
          </a:prstGeom>
          <a:noFill/>
        </p:spPr>
        <p:txBody>
          <a:bodyPr wrap="square" rtlCol="0">
            <a:spAutoFit/>
          </a:bodyPr>
          <a:lstStyle/>
          <a:p>
            <a:r>
              <a:rPr lang="en-US" sz="3200" b="1" dirty="0">
                <a:effectLst>
                  <a:outerShdw blurRad="38100" dist="38100" dir="2700000" algn="tl">
                    <a:srgbClr val="000000">
                      <a:alpha val="43137"/>
                    </a:srgbClr>
                  </a:outerShdw>
                </a:effectLst>
                <a:latin typeface="Lato" panose="020F0502020204030203" pitchFamily="34" charset="0"/>
              </a:rPr>
              <a:t>Settings for entire Met Model</a:t>
            </a:r>
          </a:p>
        </p:txBody>
      </p:sp>
      <p:sp>
        <p:nvSpPr>
          <p:cNvPr id="8" name="Right Brace 7">
            <a:extLst>
              <a:ext uri="{FF2B5EF4-FFF2-40B4-BE49-F238E27FC236}">
                <a16:creationId xmlns:a16="http://schemas.microsoft.com/office/drawing/2014/main" id="{1642C963-E52C-475F-B9EE-70E05C775147}"/>
              </a:ext>
            </a:extLst>
          </p:cNvPr>
          <p:cNvSpPr/>
          <p:nvPr/>
        </p:nvSpPr>
        <p:spPr>
          <a:xfrm>
            <a:off x="4521396" y="3471358"/>
            <a:ext cx="508958" cy="2167442"/>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9" name="TextBox 8">
            <a:extLst>
              <a:ext uri="{FF2B5EF4-FFF2-40B4-BE49-F238E27FC236}">
                <a16:creationId xmlns:a16="http://schemas.microsoft.com/office/drawing/2014/main" id="{652386DD-D9A1-4E3C-86CD-85D000BF4B34}"/>
              </a:ext>
            </a:extLst>
          </p:cNvPr>
          <p:cNvSpPr txBox="1"/>
          <p:nvPr/>
        </p:nvSpPr>
        <p:spPr>
          <a:xfrm>
            <a:off x="5114574" y="4078025"/>
            <a:ext cx="3848100" cy="1077218"/>
          </a:xfrm>
          <a:prstGeom prst="rect">
            <a:avLst/>
          </a:prstGeom>
          <a:noFill/>
        </p:spPr>
        <p:txBody>
          <a:bodyPr wrap="square" rtlCol="0">
            <a:spAutoFit/>
          </a:bodyPr>
          <a:lstStyle/>
          <a:p>
            <a:r>
              <a:rPr lang="en-US" sz="3200" b="1" dirty="0">
                <a:effectLst>
                  <a:outerShdw blurRad="38100" dist="38100" dir="2700000" algn="tl">
                    <a:srgbClr val="000000">
                      <a:alpha val="43137"/>
                    </a:srgbClr>
                  </a:outerShdw>
                </a:effectLst>
                <a:latin typeface="Lato" panose="020F0502020204030203" pitchFamily="34" charset="0"/>
              </a:rPr>
              <a:t>Met Model settings for subbasins</a:t>
            </a:r>
          </a:p>
        </p:txBody>
      </p:sp>
      <p:pic>
        <p:nvPicPr>
          <p:cNvPr id="5" name="Picture 4">
            <a:extLst>
              <a:ext uri="{FF2B5EF4-FFF2-40B4-BE49-F238E27FC236}">
                <a16:creationId xmlns:a16="http://schemas.microsoft.com/office/drawing/2014/main" id="{F1099342-BF6C-AF14-361E-0F20CD6D59C9}"/>
              </a:ext>
            </a:extLst>
          </p:cNvPr>
          <p:cNvPicPr>
            <a:picLocks noChangeAspect="1"/>
          </p:cNvPicPr>
          <p:nvPr/>
        </p:nvPicPr>
        <p:blipFill rotWithShape="1">
          <a:blip r:embed="rId3"/>
          <a:srcRect r="26757"/>
          <a:stretch/>
        </p:blipFill>
        <p:spPr>
          <a:xfrm>
            <a:off x="956335" y="2249374"/>
            <a:ext cx="3507995" cy="3546095"/>
          </a:xfrm>
          <a:prstGeom prst="rect">
            <a:avLst/>
          </a:prstGeom>
        </p:spPr>
      </p:pic>
    </p:spTree>
    <p:extLst>
      <p:ext uri="{BB962C8B-B14F-4D97-AF65-F5344CB8AC3E}">
        <p14:creationId xmlns:p14="http://schemas.microsoft.com/office/powerpoint/2010/main" val="602855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2B2B0-966D-4750-85AC-CB4015230F83}"/>
              </a:ext>
            </a:extLst>
          </p:cNvPr>
          <p:cNvSpPr>
            <a:spLocks noGrp="1"/>
          </p:cNvSpPr>
          <p:nvPr>
            <p:ph type="title"/>
          </p:nvPr>
        </p:nvSpPr>
        <p:spPr/>
        <p:txBody>
          <a:bodyPr>
            <a:normAutofit/>
          </a:bodyPr>
          <a:lstStyle/>
          <a:p>
            <a:r>
              <a:rPr lang="en-US" sz="5600" b="1" dirty="0">
                <a:latin typeface="Lato" panose="020F0502020204030203" pitchFamily="34" charset="0"/>
              </a:rPr>
              <a:t>Global Editors</a:t>
            </a:r>
          </a:p>
        </p:txBody>
      </p:sp>
      <p:pic>
        <p:nvPicPr>
          <p:cNvPr id="7" name="Picture 6">
            <a:extLst>
              <a:ext uri="{FF2B5EF4-FFF2-40B4-BE49-F238E27FC236}">
                <a16:creationId xmlns:a16="http://schemas.microsoft.com/office/drawing/2014/main" id="{BA45AF6A-46D5-AB50-81B4-5A1EC9EC9E95}"/>
              </a:ext>
            </a:extLst>
          </p:cNvPr>
          <p:cNvPicPr>
            <a:picLocks noChangeAspect="1"/>
          </p:cNvPicPr>
          <p:nvPr/>
        </p:nvPicPr>
        <p:blipFill>
          <a:blip r:embed="rId3"/>
          <a:stretch>
            <a:fillRect/>
          </a:stretch>
        </p:blipFill>
        <p:spPr>
          <a:xfrm>
            <a:off x="3619007" y="3300813"/>
            <a:ext cx="4599335" cy="2541881"/>
          </a:xfrm>
          <a:prstGeom prst="rect">
            <a:avLst/>
          </a:prstGeom>
        </p:spPr>
      </p:pic>
      <p:sp>
        <p:nvSpPr>
          <p:cNvPr id="8" name="TextBox 7">
            <a:extLst>
              <a:ext uri="{FF2B5EF4-FFF2-40B4-BE49-F238E27FC236}">
                <a16:creationId xmlns:a16="http://schemas.microsoft.com/office/drawing/2014/main" id="{B4938CA6-4C7A-5559-A9EB-C0402D5D392F}"/>
              </a:ext>
            </a:extLst>
          </p:cNvPr>
          <p:cNvSpPr txBox="1"/>
          <p:nvPr/>
        </p:nvSpPr>
        <p:spPr>
          <a:xfrm>
            <a:off x="4138301" y="2630273"/>
            <a:ext cx="3560748" cy="523220"/>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Hamon (Met Model)</a:t>
            </a:r>
          </a:p>
        </p:txBody>
      </p:sp>
      <p:pic>
        <p:nvPicPr>
          <p:cNvPr id="11" name="Picture 10">
            <a:extLst>
              <a:ext uri="{FF2B5EF4-FFF2-40B4-BE49-F238E27FC236}">
                <a16:creationId xmlns:a16="http://schemas.microsoft.com/office/drawing/2014/main" id="{679FF3A0-C7E5-2D71-D728-8F29AC746589}"/>
              </a:ext>
            </a:extLst>
          </p:cNvPr>
          <p:cNvPicPr>
            <a:picLocks noChangeAspect="1"/>
          </p:cNvPicPr>
          <p:nvPr/>
        </p:nvPicPr>
        <p:blipFill>
          <a:blip r:embed="rId4"/>
          <a:stretch>
            <a:fillRect/>
          </a:stretch>
        </p:blipFill>
        <p:spPr>
          <a:xfrm>
            <a:off x="838200" y="1650045"/>
            <a:ext cx="4751739" cy="228606"/>
          </a:xfrm>
          <a:prstGeom prst="rect">
            <a:avLst/>
          </a:prstGeom>
        </p:spPr>
      </p:pic>
    </p:spTree>
    <p:extLst>
      <p:ext uri="{BB962C8B-B14F-4D97-AF65-F5344CB8AC3E}">
        <p14:creationId xmlns:p14="http://schemas.microsoft.com/office/powerpoint/2010/main" val="32230057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6A3F9-FD79-6CA4-906B-8A059CA2FE23}"/>
              </a:ext>
            </a:extLst>
          </p:cNvPr>
          <p:cNvSpPr>
            <a:spLocks noGrp="1"/>
          </p:cNvSpPr>
          <p:nvPr>
            <p:ph type="title"/>
          </p:nvPr>
        </p:nvSpPr>
        <p:spPr/>
        <p:txBody>
          <a:bodyPr>
            <a:normAutofit/>
          </a:bodyPr>
          <a:lstStyle/>
          <a:p>
            <a:r>
              <a:rPr lang="en-US" sz="5600" b="1" dirty="0">
                <a:latin typeface="Lato" panose="020F0502020204030203" pitchFamily="34" charset="0"/>
              </a:rPr>
              <a:t>Data Requirements</a:t>
            </a:r>
          </a:p>
        </p:txBody>
      </p:sp>
      <p:sp>
        <p:nvSpPr>
          <p:cNvPr id="3" name="Content Placeholder 2">
            <a:extLst>
              <a:ext uri="{FF2B5EF4-FFF2-40B4-BE49-F238E27FC236}">
                <a16:creationId xmlns:a16="http://schemas.microsoft.com/office/drawing/2014/main" id="{B2F53E9F-D9B0-0EB5-E5B6-A1E306C84A94}"/>
              </a:ext>
            </a:extLst>
          </p:cNvPr>
          <p:cNvSpPr>
            <a:spLocks noGrp="1"/>
          </p:cNvSpPr>
          <p:nvPr>
            <p:ph idx="1"/>
          </p:nvPr>
        </p:nvSpPr>
        <p:spPr>
          <a:xfrm>
            <a:off x="838200" y="1825625"/>
            <a:ext cx="5257800" cy="4351338"/>
          </a:xfrm>
        </p:spPr>
        <p:txBody>
          <a:bodyPr>
            <a:normAutofit/>
          </a:bodyPr>
          <a:lstStyle/>
          <a:p>
            <a:r>
              <a:rPr lang="en-US" b="1" dirty="0">
                <a:latin typeface="Lato" panose="020F0502020204030203" pitchFamily="34" charset="0"/>
              </a:rPr>
              <a:t>Non-gridded</a:t>
            </a:r>
          </a:p>
          <a:p>
            <a:pPr lvl="1"/>
            <a:r>
              <a:rPr lang="en-US" sz="2800" b="1" dirty="0">
                <a:latin typeface="Lato" panose="020F0502020204030203" pitchFamily="34" charset="0"/>
              </a:rPr>
              <a:t>At the Met Model or Subbasin level</a:t>
            </a:r>
          </a:p>
          <a:p>
            <a:r>
              <a:rPr lang="en-US" b="1" dirty="0">
                <a:latin typeface="Lato" panose="020F0502020204030203" pitchFamily="34" charset="0"/>
              </a:rPr>
              <a:t>Gridded</a:t>
            </a:r>
          </a:p>
          <a:p>
            <a:pPr lvl="1"/>
            <a:r>
              <a:rPr lang="en-US" sz="2800" b="1" dirty="0">
                <a:latin typeface="Lato" panose="020F0502020204030203" pitchFamily="34" charset="0"/>
              </a:rPr>
              <a:t>At the Met Model level</a:t>
            </a:r>
          </a:p>
          <a:p>
            <a:pPr lvl="1"/>
            <a:r>
              <a:rPr lang="en-US" sz="2800" b="1" dirty="0">
                <a:latin typeface="Lato" panose="020F0502020204030203" pitchFamily="34" charset="0"/>
              </a:rPr>
              <a:t>Should cover entire modeling domain</a:t>
            </a:r>
          </a:p>
        </p:txBody>
      </p:sp>
      <p:pic>
        <p:nvPicPr>
          <p:cNvPr id="8" name="Picture 7">
            <a:extLst>
              <a:ext uri="{FF2B5EF4-FFF2-40B4-BE49-F238E27FC236}">
                <a16:creationId xmlns:a16="http://schemas.microsoft.com/office/drawing/2014/main" id="{B5CEB036-F9E0-4986-3824-8DF5C29FDBC8}"/>
              </a:ext>
            </a:extLst>
          </p:cNvPr>
          <p:cNvPicPr>
            <a:picLocks noChangeAspect="1"/>
          </p:cNvPicPr>
          <p:nvPr/>
        </p:nvPicPr>
        <p:blipFill>
          <a:blip r:embed="rId3"/>
          <a:stretch>
            <a:fillRect/>
          </a:stretch>
        </p:blipFill>
        <p:spPr>
          <a:xfrm>
            <a:off x="7668662" y="744117"/>
            <a:ext cx="4198984" cy="3459780"/>
          </a:xfrm>
          <a:prstGeom prst="rect">
            <a:avLst/>
          </a:prstGeom>
        </p:spPr>
      </p:pic>
      <p:pic>
        <p:nvPicPr>
          <p:cNvPr id="10" name="Picture 9">
            <a:extLst>
              <a:ext uri="{FF2B5EF4-FFF2-40B4-BE49-F238E27FC236}">
                <a16:creationId xmlns:a16="http://schemas.microsoft.com/office/drawing/2014/main" id="{44CD3A52-95FD-9A78-C0C6-FE90268A0371}"/>
              </a:ext>
            </a:extLst>
          </p:cNvPr>
          <p:cNvPicPr>
            <a:picLocks noChangeAspect="1"/>
          </p:cNvPicPr>
          <p:nvPr/>
        </p:nvPicPr>
        <p:blipFill>
          <a:blip r:embed="rId4"/>
          <a:stretch>
            <a:fillRect/>
          </a:stretch>
        </p:blipFill>
        <p:spPr>
          <a:xfrm>
            <a:off x="6912528" y="4305965"/>
            <a:ext cx="4955118" cy="1243284"/>
          </a:xfrm>
          <a:prstGeom prst="rect">
            <a:avLst/>
          </a:prstGeom>
        </p:spPr>
      </p:pic>
      <p:pic>
        <p:nvPicPr>
          <p:cNvPr id="12" name="Picture 11">
            <a:extLst>
              <a:ext uri="{FF2B5EF4-FFF2-40B4-BE49-F238E27FC236}">
                <a16:creationId xmlns:a16="http://schemas.microsoft.com/office/drawing/2014/main" id="{ECF38FB7-7C2A-47D9-3A06-0233FA9B1FEE}"/>
              </a:ext>
            </a:extLst>
          </p:cNvPr>
          <p:cNvPicPr>
            <a:picLocks noChangeAspect="1"/>
          </p:cNvPicPr>
          <p:nvPr/>
        </p:nvPicPr>
        <p:blipFill>
          <a:blip r:embed="rId5"/>
          <a:stretch>
            <a:fillRect/>
          </a:stretch>
        </p:blipFill>
        <p:spPr>
          <a:xfrm>
            <a:off x="6157696" y="5670761"/>
            <a:ext cx="5709950" cy="1051290"/>
          </a:xfrm>
          <a:prstGeom prst="rect">
            <a:avLst/>
          </a:prstGeom>
        </p:spPr>
      </p:pic>
    </p:spTree>
    <p:extLst>
      <p:ext uri="{BB962C8B-B14F-4D97-AF65-F5344CB8AC3E}">
        <p14:creationId xmlns:p14="http://schemas.microsoft.com/office/powerpoint/2010/main" val="17878855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b="1" dirty="0">
                <a:latin typeface="Lato" panose="020F0502020204030203" pitchFamily="34" charset="0"/>
              </a:rPr>
              <a:t>Precipitation Methods</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dirty="0"/>
          </a:p>
        </p:txBody>
      </p:sp>
      <p:sp>
        <p:nvSpPr>
          <p:cNvPr id="3" name="Arrow: Chevron 2">
            <a:extLst>
              <a:ext uri="{FF2B5EF4-FFF2-40B4-BE49-F238E27FC236}">
                <a16:creationId xmlns:a16="http://schemas.microsoft.com/office/drawing/2014/main" id="{C6ABA5A2-56E5-94AB-E12D-4359D27CE989}"/>
              </a:ext>
            </a:extLst>
          </p:cNvPr>
          <p:cNvSpPr/>
          <p:nvPr/>
        </p:nvSpPr>
        <p:spPr>
          <a:xfrm>
            <a:off x="729409" y="1202268"/>
            <a:ext cx="2436940" cy="1071701"/>
          </a:xfrm>
          <a:prstGeom prst="chevron">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Overview</a:t>
            </a:r>
          </a:p>
        </p:txBody>
      </p:sp>
      <p:sp>
        <p:nvSpPr>
          <p:cNvPr id="6" name="Arrow: Chevron 5">
            <a:extLst>
              <a:ext uri="{FF2B5EF4-FFF2-40B4-BE49-F238E27FC236}">
                <a16:creationId xmlns:a16="http://schemas.microsoft.com/office/drawing/2014/main" id="{4D75D55E-B8AE-14F4-CBBD-D81BB2819BCC}"/>
              </a:ext>
            </a:extLst>
          </p:cNvPr>
          <p:cNvSpPr/>
          <p:nvPr/>
        </p:nvSpPr>
        <p:spPr>
          <a:xfrm>
            <a:off x="4857049" y="1196836"/>
            <a:ext cx="2491232" cy="1071701"/>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Historic Precipitation</a:t>
            </a:r>
          </a:p>
        </p:txBody>
      </p:sp>
      <p:sp>
        <p:nvSpPr>
          <p:cNvPr id="7" name="Arrow: Chevron 6">
            <a:extLst>
              <a:ext uri="{FF2B5EF4-FFF2-40B4-BE49-F238E27FC236}">
                <a16:creationId xmlns:a16="http://schemas.microsoft.com/office/drawing/2014/main" id="{75E9A3BB-4BA3-014C-3B4C-46883AAF689F}"/>
              </a:ext>
            </a:extLst>
          </p:cNvPr>
          <p:cNvSpPr/>
          <p:nvPr/>
        </p:nvSpPr>
        <p:spPr>
          <a:xfrm>
            <a:off x="6896118" y="1191404"/>
            <a:ext cx="2581117" cy="1071701"/>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Hypothetical Storm</a:t>
            </a:r>
          </a:p>
        </p:txBody>
      </p:sp>
      <p:sp>
        <p:nvSpPr>
          <p:cNvPr id="8" name="Arrow: Chevron 7">
            <a:extLst>
              <a:ext uri="{FF2B5EF4-FFF2-40B4-BE49-F238E27FC236}">
                <a16:creationId xmlns:a16="http://schemas.microsoft.com/office/drawing/2014/main" id="{236B5614-B465-E303-F00A-F05F54826FCB}"/>
              </a:ext>
            </a:extLst>
          </p:cNvPr>
          <p:cNvSpPr/>
          <p:nvPr/>
        </p:nvSpPr>
        <p:spPr>
          <a:xfrm>
            <a:off x="9037474" y="1196836"/>
            <a:ext cx="2574145" cy="1071701"/>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Evapotranspiration</a:t>
            </a:r>
          </a:p>
        </p:txBody>
      </p:sp>
      <p:sp>
        <p:nvSpPr>
          <p:cNvPr id="9" name="Arrow: Chevron 8">
            <a:extLst>
              <a:ext uri="{FF2B5EF4-FFF2-40B4-BE49-F238E27FC236}">
                <a16:creationId xmlns:a16="http://schemas.microsoft.com/office/drawing/2014/main" id="{06D6A7D9-AE8F-4D2B-9C6A-433E8A462364}"/>
              </a:ext>
            </a:extLst>
          </p:cNvPr>
          <p:cNvSpPr/>
          <p:nvPr/>
        </p:nvSpPr>
        <p:spPr>
          <a:xfrm>
            <a:off x="2783929" y="1202268"/>
            <a:ext cx="2491232" cy="1071701"/>
          </a:xfrm>
          <a:prstGeom prst="chevron">
            <a:avLst/>
          </a:prstGeom>
          <a:solidFill>
            <a:schemeClr val="accent1">
              <a:lumMod val="60000"/>
              <a:lumOff val="4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Precipitation Methods</a:t>
            </a:r>
          </a:p>
        </p:txBody>
      </p:sp>
    </p:spTree>
    <p:extLst>
      <p:ext uri="{BB962C8B-B14F-4D97-AF65-F5344CB8AC3E}">
        <p14:creationId xmlns:p14="http://schemas.microsoft.com/office/powerpoint/2010/main" val="3593340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9F6F0-B6FA-4BE8-AD26-1AA32D40E049}"/>
              </a:ext>
            </a:extLst>
          </p:cNvPr>
          <p:cNvSpPr>
            <a:spLocks noGrp="1"/>
          </p:cNvSpPr>
          <p:nvPr>
            <p:ph type="title"/>
          </p:nvPr>
        </p:nvSpPr>
        <p:spPr/>
        <p:txBody>
          <a:bodyPr>
            <a:normAutofit/>
          </a:bodyPr>
          <a:lstStyle/>
          <a:p>
            <a:r>
              <a:rPr lang="en-US" sz="5600" b="1" dirty="0">
                <a:latin typeface="Lato" panose="020F0502020204030203" pitchFamily="34" charset="0"/>
              </a:rPr>
              <a:t>Setting a Precipitation Method</a:t>
            </a:r>
          </a:p>
        </p:txBody>
      </p:sp>
      <p:sp>
        <p:nvSpPr>
          <p:cNvPr id="3" name="Content Placeholder 2">
            <a:extLst>
              <a:ext uri="{FF2B5EF4-FFF2-40B4-BE49-F238E27FC236}">
                <a16:creationId xmlns:a16="http://schemas.microsoft.com/office/drawing/2014/main" id="{8DE66070-C306-402E-9E72-315591D5E6B5}"/>
              </a:ext>
            </a:extLst>
          </p:cNvPr>
          <p:cNvSpPr>
            <a:spLocks noGrp="1"/>
          </p:cNvSpPr>
          <p:nvPr>
            <p:ph idx="1"/>
          </p:nvPr>
        </p:nvSpPr>
        <p:spPr>
          <a:xfrm>
            <a:off x="838200" y="1825625"/>
            <a:ext cx="5257800" cy="4351338"/>
          </a:xfrm>
        </p:spPr>
        <p:txBody>
          <a:bodyPr/>
          <a:lstStyle/>
          <a:p>
            <a:r>
              <a:rPr lang="en-US" b="1" dirty="0">
                <a:latin typeface="Lato" panose="020F0502020204030203" pitchFamily="34" charset="0"/>
              </a:rPr>
              <a:t>Set the method in your Meteorologic Model</a:t>
            </a:r>
          </a:p>
        </p:txBody>
      </p:sp>
      <p:pic>
        <p:nvPicPr>
          <p:cNvPr id="6" name="Picture 5">
            <a:extLst>
              <a:ext uri="{FF2B5EF4-FFF2-40B4-BE49-F238E27FC236}">
                <a16:creationId xmlns:a16="http://schemas.microsoft.com/office/drawing/2014/main" id="{DC8BE57B-01F2-4214-A07D-02C3A6FDDC00}"/>
              </a:ext>
            </a:extLst>
          </p:cNvPr>
          <p:cNvPicPr>
            <a:picLocks noChangeAspect="1"/>
          </p:cNvPicPr>
          <p:nvPr/>
        </p:nvPicPr>
        <p:blipFill>
          <a:blip r:embed="rId3"/>
          <a:stretch>
            <a:fillRect/>
          </a:stretch>
        </p:blipFill>
        <p:spPr>
          <a:xfrm>
            <a:off x="5082922" y="1852809"/>
            <a:ext cx="6809718" cy="3947490"/>
          </a:xfrm>
          <a:prstGeom prst="rect">
            <a:avLst/>
          </a:prstGeom>
        </p:spPr>
      </p:pic>
      <p:sp>
        <p:nvSpPr>
          <p:cNvPr id="4" name="Rectangle 3">
            <a:extLst>
              <a:ext uri="{FF2B5EF4-FFF2-40B4-BE49-F238E27FC236}">
                <a16:creationId xmlns:a16="http://schemas.microsoft.com/office/drawing/2014/main" id="{7EB8CB0C-AD03-810E-EA84-2F83E8A0DEC1}"/>
              </a:ext>
            </a:extLst>
          </p:cNvPr>
          <p:cNvSpPr/>
          <p:nvPr/>
        </p:nvSpPr>
        <p:spPr>
          <a:xfrm>
            <a:off x="5260427" y="3605837"/>
            <a:ext cx="1201479" cy="20495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723759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3F8857-0135-4773-A7E8-C18618E32BC0}"/>
              </a:ext>
            </a:extLst>
          </p:cNvPr>
          <p:cNvSpPr>
            <a:spLocks noGrp="1"/>
          </p:cNvSpPr>
          <p:nvPr>
            <p:ph type="title"/>
          </p:nvPr>
        </p:nvSpPr>
        <p:spPr/>
        <p:txBody>
          <a:bodyPr>
            <a:normAutofit/>
          </a:bodyPr>
          <a:lstStyle/>
          <a:p>
            <a:r>
              <a:rPr lang="en-US" sz="5600" b="1" dirty="0">
                <a:latin typeface="Lato" panose="020F0502020204030203" pitchFamily="34" charset="0"/>
              </a:rPr>
              <a:t>What is my modeling goal?</a:t>
            </a:r>
          </a:p>
        </p:txBody>
      </p:sp>
      <p:sp>
        <p:nvSpPr>
          <p:cNvPr id="3" name="Content Placeholder 2">
            <a:extLst>
              <a:ext uri="{FF2B5EF4-FFF2-40B4-BE49-F238E27FC236}">
                <a16:creationId xmlns:a16="http://schemas.microsoft.com/office/drawing/2014/main" id="{3D364F6B-FFBD-4231-8E2D-639F8DB898F0}"/>
              </a:ext>
            </a:extLst>
          </p:cNvPr>
          <p:cNvSpPr>
            <a:spLocks noGrp="1"/>
          </p:cNvSpPr>
          <p:nvPr>
            <p:ph idx="1"/>
          </p:nvPr>
        </p:nvSpPr>
        <p:spPr/>
        <p:txBody>
          <a:bodyPr>
            <a:normAutofit/>
          </a:bodyPr>
          <a:lstStyle/>
          <a:p>
            <a:r>
              <a:rPr lang="en-US" sz="3200" b="1" dirty="0">
                <a:latin typeface="Lato" panose="020F0502020204030203" pitchFamily="34" charset="0"/>
              </a:rPr>
              <a:t>I am trying to reproduce a precipitation event that occurred in the past.</a:t>
            </a:r>
          </a:p>
          <a:p>
            <a:pPr marL="457200" lvl="1" indent="0">
              <a:buNone/>
            </a:pPr>
            <a:r>
              <a:rPr lang="en-US" sz="2800" b="1" dirty="0">
                <a:effectLst>
                  <a:outerShdw blurRad="38100" dist="38100" dir="2700000" algn="tl">
                    <a:srgbClr val="000000">
                      <a:alpha val="43137"/>
                    </a:srgbClr>
                  </a:outerShdw>
                </a:effectLst>
                <a:latin typeface="Lato" panose="020F0502020204030203" pitchFamily="34" charset="0"/>
                <a:sym typeface="Wingdings" panose="05000000000000000000" pitchFamily="2" charset="2"/>
              </a:rPr>
              <a:t> </a:t>
            </a:r>
            <a:r>
              <a:rPr lang="en-US" sz="2800" b="1" dirty="0">
                <a:effectLst>
                  <a:outerShdw blurRad="38100" dist="38100" dir="2700000" algn="tl">
                    <a:srgbClr val="000000">
                      <a:alpha val="43137"/>
                    </a:srgbClr>
                  </a:outerShdw>
                </a:effectLst>
                <a:latin typeface="Lato" panose="020F0502020204030203" pitchFamily="34" charset="0"/>
              </a:rPr>
              <a:t>Historical storm methods</a:t>
            </a:r>
          </a:p>
          <a:p>
            <a:pPr lvl="1"/>
            <a:endParaRPr lang="en-US" sz="2800" b="1" dirty="0">
              <a:latin typeface="Lato" panose="020F0502020204030203" pitchFamily="34" charset="0"/>
            </a:endParaRPr>
          </a:p>
          <a:p>
            <a:pPr marL="457200" lvl="1" indent="0">
              <a:buNone/>
            </a:pPr>
            <a:endParaRPr lang="en-US" sz="2800" b="1" dirty="0">
              <a:latin typeface="Lato" panose="020F0502020204030203" pitchFamily="34" charset="0"/>
            </a:endParaRPr>
          </a:p>
          <a:p>
            <a:pPr lvl="1"/>
            <a:endParaRPr lang="en-US" sz="2800" b="1" dirty="0">
              <a:latin typeface="Lato" panose="020F0502020204030203" pitchFamily="34" charset="0"/>
            </a:endParaRPr>
          </a:p>
          <a:p>
            <a:r>
              <a:rPr lang="en-US" sz="3200" b="1" dirty="0">
                <a:latin typeface="Lato" panose="020F0502020204030203" pitchFamily="34" charset="0"/>
              </a:rPr>
              <a:t>I am trying to design something, perform a risk analysis, or otherwise model an idealized event.</a:t>
            </a:r>
          </a:p>
          <a:p>
            <a:pPr marL="457200" lvl="1" indent="0">
              <a:buNone/>
            </a:pPr>
            <a:r>
              <a:rPr lang="en-US" sz="2800" b="1" dirty="0">
                <a:effectLst>
                  <a:outerShdw blurRad="38100" dist="38100" dir="2700000" algn="tl">
                    <a:srgbClr val="000000">
                      <a:alpha val="43137"/>
                    </a:srgbClr>
                  </a:outerShdw>
                </a:effectLst>
                <a:latin typeface="Lato" panose="020F0502020204030203" pitchFamily="34" charset="0"/>
                <a:sym typeface="Wingdings" panose="05000000000000000000" pitchFamily="2" charset="2"/>
              </a:rPr>
              <a:t> </a:t>
            </a:r>
            <a:r>
              <a:rPr lang="en-US" sz="2800" b="1" dirty="0">
                <a:effectLst>
                  <a:outerShdw blurRad="38100" dist="38100" dir="2700000" algn="tl">
                    <a:srgbClr val="000000">
                      <a:alpha val="43137"/>
                    </a:srgbClr>
                  </a:outerShdw>
                </a:effectLst>
                <a:latin typeface="Lato" panose="020F0502020204030203" pitchFamily="34" charset="0"/>
              </a:rPr>
              <a:t>Hypothetical storm methods</a:t>
            </a:r>
          </a:p>
        </p:txBody>
      </p:sp>
    </p:spTree>
    <p:extLst>
      <p:ext uri="{BB962C8B-B14F-4D97-AF65-F5344CB8AC3E}">
        <p14:creationId xmlns:p14="http://schemas.microsoft.com/office/powerpoint/2010/main" val="21126625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normAutofit/>
          </a:bodyPr>
          <a:lstStyle/>
          <a:p>
            <a:r>
              <a:rPr lang="en-US" sz="5600" b="1" dirty="0">
                <a:latin typeface="Lato" panose="020F0502020204030203" pitchFamily="34" charset="0"/>
              </a:rPr>
              <a:t>Historical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4"/>
            <a:ext cx="10515600" cy="2840969"/>
          </a:xfrm>
        </p:spPr>
        <p:txBody>
          <a:bodyPr>
            <a:normAutofit/>
          </a:bodyPr>
          <a:lstStyle/>
          <a:p>
            <a:r>
              <a:rPr lang="en-US" sz="3200" b="1" dirty="0">
                <a:latin typeface="Lato" panose="020F0502020204030203" pitchFamily="34" charset="0"/>
              </a:rPr>
              <a:t>Gridded precipitation</a:t>
            </a:r>
          </a:p>
          <a:p>
            <a:r>
              <a:rPr lang="en-US" sz="3200" dirty="0">
                <a:latin typeface="Lato" panose="020F0502020204030203" pitchFamily="34" charset="0"/>
              </a:rPr>
              <a:t>Gage weights</a:t>
            </a:r>
          </a:p>
          <a:p>
            <a:r>
              <a:rPr lang="en-US" dirty="0">
                <a:latin typeface="Lato" panose="020F0502020204030203" pitchFamily="34" charset="0"/>
              </a:rPr>
              <a:t>Interpolated precipitation</a:t>
            </a:r>
          </a:p>
          <a:p>
            <a:r>
              <a:rPr lang="en-US" dirty="0">
                <a:latin typeface="Lato" panose="020F0502020204030203" pitchFamily="34" charset="0"/>
              </a:rPr>
              <a:t>Inverse distance</a:t>
            </a:r>
          </a:p>
          <a:p>
            <a:r>
              <a:rPr lang="en-US" dirty="0">
                <a:latin typeface="Lato" panose="020F0502020204030203" pitchFamily="34" charset="0"/>
              </a:rPr>
              <a:t>Specified hyetograph</a:t>
            </a:r>
          </a:p>
        </p:txBody>
      </p:sp>
      <p:pic>
        <p:nvPicPr>
          <p:cNvPr id="5" name="Graphic 4" descr="Stopwatch">
            <a:extLst>
              <a:ext uri="{FF2B5EF4-FFF2-40B4-BE49-F238E27FC236}">
                <a16:creationId xmlns:a16="http://schemas.microsoft.com/office/drawing/2014/main" id="{8ACB204B-65A6-45C9-8B0B-0696A8349BF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96200" y="1600200"/>
            <a:ext cx="3657600" cy="3657600"/>
          </a:xfrm>
          <a:prstGeom prst="rect">
            <a:avLst/>
          </a:prstGeom>
        </p:spPr>
      </p:pic>
      <p:sp>
        <p:nvSpPr>
          <p:cNvPr id="4" name="TextBox 3">
            <a:extLst>
              <a:ext uri="{FF2B5EF4-FFF2-40B4-BE49-F238E27FC236}">
                <a16:creationId xmlns:a16="http://schemas.microsoft.com/office/drawing/2014/main" id="{0A8DD963-034A-3822-51F9-662E12781D60}"/>
              </a:ext>
            </a:extLst>
          </p:cNvPr>
          <p:cNvSpPr txBox="1"/>
          <p:nvPr/>
        </p:nvSpPr>
        <p:spPr>
          <a:xfrm>
            <a:off x="1014248" y="6123543"/>
            <a:ext cx="9080938" cy="523220"/>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 Key: driven by observed precipitation data</a:t>
            </a:r>
          </a:p>
        </p:txBody>
      </p:sp>
      <p:sp>
        <p:nvSpPr>
          <p:cNvPr id="6" name="Star: 7 Points 5">
            <a:extLst>
              <a:ext uri="{FF2B5EF4-FFF2-40B4-BE49-F238E27FC236}">
                <a16:creationId xmlns:a16="http://schemas.microsoft.com/office/drawing/2014/main" id="{A4A1C383-A177-2714-3519-4BC62F716BA7}"/>
              </a:ext>
            </a:extLst>
          </p:cNvPr>
          <p:cNvSpPr/>
          <p:nvPr/>
        </p:nvSpPr>
        <p:spPr>
          <a:xfrm>
            <a:off x="318083" y="1825624"/>
            <a:ext cx="431800" cy="405898"/>
          </a:xfrm>
          <a:prstGeom prst="star7">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7" name="Star: 7 Points 6">
            <a:extLst>
              <a:ext uri="{FF2B5EF4-FFF2-40B4-BE49-F238E27FC236}">
                <a16:creationId xmlns:a16="http://schemas.microsoft.com/office/drawing/2014/main" id="{EBD2B4CF-71E7-B54D-A05C-B4A3B29FC1DF}"/>
              </a:ext>
            </a:extLst>
          </p:cNvPr>
          <p:cNvSpPr/>
          <p:nvPr/>
        </p:nvSpPr>
        <p:spPr>
          <a:xfrm>
            <a:off x="318083" y="2946263"/>
            <a:ext cx="431800" cy="405898"/>
          </a:xfrm>
          <a:prstGeom prst="star7">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8" name="Star: 7 Points 7">
            <a:extLst>
              <a:ext uri="{FF2B5EF4-FFF2-40B4-BE49-F238E27FC236}">
                <a16:creationId xmlns:a16="http://schemas.microsoft.com/office/drawing/2014/main" id="{7D0ED48A-F427-3266-D647-CECA90BF1FF4}"/>
              </a:ext>
            </a:extLst>
          </p:cNvPr>
          <p:cNvSpPr/>
          <p:nvPr/>
        </p:nvSpPr>
        <p:spPr>
          <a:xfrm>
            <a:off x="318083" y="3964155"/>
            <a:ext cx="431800" cy="405898"/>
          </a:xfrm>
          <a:prstGeom prst="star7">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2442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normAutofit/>
          </a:bodyPr>
          <a:lstStyle/>
          <a:p>
            <a:r>
              <a:rPr lang="en-US" sz="5600" b="1" dirty="0">
                <a:latin typeface="Lato" panose="020F0502020204030203" pitchFamily="34" charset="0"/>
              </a:rPr>
              <a:t>Historical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5"/>
            <a:ext cx="10515600" cy="2541423"/>
          </a:xfrm>
        </p:spPr>
        <p:txBody>
          <a:bodyPr>
            <a:normAutofit/>
          </a:bodyPr>
          <a:lstStyle/>
          <a:p>
            <a:r>
              <a:rPr lang="en-US" b="1" dirty="0">
                <a:latin typeface="Lato" panose="020F0502020204030203" pitchFamily="34" charset="0"/>
              </a:rPr>
              <a:t>Gridded precipitation</a:t>
            </a:r>
          </a:p>
          <a:p>
            <a:r>
              <a:rPr lang="en-US" b="1" dirty="0">
                <a:latin typeface="Lato" panose="020F0502020204030203" pitchFamily="34" charset="0"/>
              </a:rPr>
              <a:t>Gage weights</a:t>
            </a:r>
          </a:p>
          <a:p>
            <a:r>
              <a:rPr lang="en-US" b="1" dirty="0">
                <a:solidFill>
                  <a:srgbClr val="FFC000"/>
                </a:solidFill>
                <a:latin typeface="Lato" panose="020F0502020204030203" pitchFamily="34" charset="0"/>
              </a:rPr>
              <a:t>Interpolated precipitation</a:t>
            </a:r>
          </a:p>
          <a:p>
            <a:r>
              <a:rPr lang="en-US" b="1" dirty="0">
                <a:latin typeface="Lato" panose="020F0502020204030203" pitchFamily="34" charset="0"/>
              </a:rPr>
              <a:t>Inverse distance</a:t>
            </a:r>
          </a:p>
          <a:p>
            <a:r>
              <a:rPr lang="en-US" b="1" dirty="0">
                <a:latin typeface="Lato" panose="020F0502020204030203" pitchFamily="34" charset="0"/>
              </a:rPr>
              <a:t>Specified hyetograph</a:t>
            </a:r>
          </a:p>
        </p:txBody>
      </p:sp>
      <p:pic>
        <p:nvPicPr>
          <p:cNvPr id="4" name="Content Placeholder 4">
            <a:extLst>
              <a:ext uri="{FF2B5EF4-FFF2-40B4-BE49-F238E27FC236}">
                <a16:creationId xmlns:a16="http://schemas.microsoft.com/office/drawing/2014/main" id="{C5172C7F-6D53-5745-8415-3812789F47CE}"/>
              </a:ext>
            </a:extLst>
          </p:cNvPr>
          <p:cNvPicPr>
            <a:picLocks noChangeAspect="1"/>
          </p:cNvPicPr>
          <p:nvPr/>
        </p:nvPicPr>
        <p:blipFill>
          <a:blip r:embed="rId3"/>
          <a:stretch>
            <a:fillRect/>
          </a:stretch>
        </p:blipFill>
        <p:spPr>
          <a:xfrm>
            <a:off x="4996215" y="4705934"/>
            <a:ext cx="6289263" cy="1748240"/>
          </a:xfrm>
          <a:prstGeom prst="rect">
            <a:avLst/>
          </a:prstGeom>
        </p:spPr>
      </p:pic>
      <p:pic>
        <p:nvPicPr>
          <p:cNvPr id="6" name="Picture 5">
            <a:extLst>
              <a:ext uri="{FF2B5EF4-FFF2-40B4-BE49-F238E27FC236}">
                <a16:creationId xmlns:a16="http://schemas.microsoft.com/office/drawing/2014/main" id="{D6CD71F4-C2A6-582A-A12E-B76771871714}"/>
              </a:ext>
            </a:extLst>
          </p:cNvPr>
          <p:cNvPicPr>
            <a:picLocks noChangeAspect="1"/>
          </p:cNvPicPr>
          <p:nvPr/>
        </p:nvPicPr>
        <p:blipFill rotWithShape="1">
          <a:blip r:embed="rId4"/>
          <a:srcRect r="38842"/>
          <a:stretch/>
        </p:blipFill>
        <p:spPr>
          <a:xfrm>
            <a:off x="568815" y="4705935"/>
            <a:ext cx="3866551" cy="1748239"/>
          </a:xfrm>
          <a:prstGeom prst="rect">
            <a:avLst/>
          </a:prstGeom>
        </p:spPr>
      </p:pic>
      <p:pic>
        <p:nvPicPr>
          <p:cNvPr id="5" name="Picture 4">
            <a:extLst>
              <a:ext uri="{FF2B5EF4-FFF2-40B4-BE49-F238E27FC236}">
                <a16:creationId xmlns:a16="http://schemas.microsoft.com/office/drawing/2014/main" id="{4A37FC5C-5871-6908-36D3-859BB59805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59506" y="1488663"/>
            <a:ext cx="3939742" cy="3047828"/>
          </a:xfrm>
          <a:prstGeom prst="rect">
            <a:avLst/>
          </a:prstGeom>
        </p:spPr>
      </p:pic>
    </p:spTree>
    <p:extLst>
      <p:ext uri="{BB962C8B-B14F-4D97-AF65-F5344CB8AC3E}">
        <p14:creationId xmlns:p14="http://schemas.microsoft.com/office/powerpoint/2010/main" val="166092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9" y="25557"/>
            <a:ext cx="11546660" cy="1311664"/>
          </a:xfrm>
        </p:spPr>
        <p:txBody>
          <a:bodyPr>
            <a:noAutofit/>
          </a:bodyPr>
          <a:lstStyle/>
          <a:p>
            <a:r>
              <a:rPr lang="en-US" b="1" dirty="0">
                <a:latin typeface="Lato" panose="020F0502020204030203" pitchFamily="34" charset="0"/>
              </a:rPr>
              <a:t>Creating Precipitation </a:t>
            </a:r>
            <a:r>
              <a:rPr lang="en-US" b="1" dirty="0" err="1">
                <a:latin typeface="Lato" panose="020F0502020204030203" pitchFamily="34" charset="0"/>
              </a:rPr>
              <a:t>Gridsets</a:t>
            </a:r>
            <a:r>
              <a:rPr lang="en-US" b="1" dirty="0">
                <a:latin typeface="Lato" panose="020F0502020204030203" pitchFamily="34" charset="0"/>
              </a:rPr>
              <a:t> from Point Data</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69" y="1214389"/>
            <a:ext cx="10801881" cy="4952921"/>
          </a:xfrm>
        </p:spPr>
        <p:txBody>
          <a:bodyPr anchor="t">
            <a:noAutofit/>
          </a:bodyPr>
          <a:lstStyle/>
          <a:p>
            <a:r>
              <a:rPr lang="en-US" b="1" dirty="0">
                <a:latin typeface="Lato" panose="020F0502020204030203" pitchFamily="34" charset="0"/>
              </a:rPr>
              <a:t>Interpolated Meteorology method</a:t>
            </a:r>
          </a:p>
          <a:p>
            <a:pPr lvl="1"/>
            <a:r>
              <a:rPr lang="en-US" sz="2800" b="1" dirty="0">
                <a:latin typeface="Lato" panose="020F0502020204030203" pitchFamily="34" charset="0"/>
              </a:rPr>
              <a:t>Converts observation points to grids</a:t>
            </a:r>
          </a:p>
          <a:p>
            <a:pPr lvl="1"/>
            <a:r>
              <a:rPr lang="en-US" sz="2800" b="1" dirty="0">
                <a:latin typeface="Lato" panose="020F0502020204030203" pitchFamily="34" charset="0"/>
              </a:rPr>
              <a:t>Available for all Meteorologic Model processes</a:t>
            </a:r>
          </a:p>
        </p:txBody>
      </p:sp>
      <p:pic>
        <p:nvPicPr>
          <p:cNvPr id="1028" name="Picture 4" descr="Cumulative precipitation">
            <a:extLst>
              <a:ext uri="{FF2B5EF4-FFF2-40B4-BE49-F238E27FC236}">
                <a16:creationId xmlns:a16="http://schemas.microsoft.com/office/drawing/2014/main" id="{D30E792F-A74B-537A-F22A-DFF0BABF0A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6516" y="2658674"/>
            <a:ext cx="5347994" cy="404677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24E26618-B8A8-55B7-3BA1-5C9A4B034724}"/>
              </a:ext>
            </a:extLst>
          </p:cNvPr>
          <p:cNvPicPr>
            <a:picLocks noChangeAspect="1"/>
          </p:cNvPicPr>
          <p:nvPr/>
        </p:nvPicPr>
        <p:blipFill>
          <a:blip r:embed="rId4"/>
          <a:stretch>
            <a:fillRect/>
          </a:stretch>
        </p:blipFill>
        <p:spPr>
          <a:xfrm>
            <a:off x="699272" y="3573471"/>
            <a:ext cx="4956214" cy="1311663"/>
          </a:xfrm>
          <a:prstGeom prst="rect">
            <a:avLst/>
          </a:prstGeom>
        </p:spPr>
      </p:pic>
    </p:spTree>
    <p:extLst>
      <p:ext uri="{BB962C8B-B14F-4D97-AF65-F5344CB8AC3E}">
        <p14:creationId xmlns:p14="http://schemas.microsoft.com/office/powerpoint/2010/main" val="1489064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6256E-55E5-B84A-C5E7-B6C88A4E445B}"/>
              </a:ext>
            </a:extLst>
          </p:cNvPr>
          <p:cNvSpPr>
            <a:spLocks noGrp="1"/>
          </p:cNvSpPr>
          <p:nvPr>
            <p:ph type="title"/>
          </p:nvPr>
        </p:nvSpPr>
        <p:spPr/>
        <p:txBody>
          <a:bodyPr>
            <a:normAutofit/>
          </a:bodyPr>
          <a:lstStyle/>
          <a:p>
            <a:r>
              <a:rPr lang="en-US" sz="6000" b="1" dirty="0">
                <a:latin typeface="Lato" panose="020F0502020204030203" pitchFamily="34" charset="0"/>
              </a:rPr>
              <a:t>Objectives</a:t>
            </a:r>
          </a:p>
        </p:txBody>
      </p:sp>
      <p:sp>
        <p:nvSpPr>
          <p:cNvPr id="3" name="Content Placeholder 2">
            <a:extLst>
              <a:ext uri="{FF2B5EF4-FFF2-40B4-BE49-F238E27FC236}">
                <a16:creationId xmlns:a16="http://schemas.microsoft.com/office/drawing/2014/main" id="{58C0F459-C48B-5CBF-443F-24E69235C38B}"/>
              </a:ext>
            </a:extLst>
          </p:cNvPr>
          <p:cNvSpPr>
            <a:spLocks noGrp="1"/>
          </p:cNvSpPr>
          <p:nvPr>
            <p:ph idx="1"/>
          </p:nvPr>
        </p:nvSpPr>
        <p:spPr/>
        <p:txBody>
          <a:bodyPr/>
          <a:lstStyle/>
          <a:p>
            <a:r>
              <a:rPr lang="en-US" b="1" dirty="0">
                <a:latin typeface="Lato" panose="020F0502020204030203" pitchFamily="34" charset="0"/>
              </a:rPr>
              <a:t>Review the Meteorologic Model and its components</a:t>
            </a:r>
          </a:p>
          <a:p>
            <a:r>
              <a:rPr lang="en-US" b="1" dirty="0">
                <a:latin typeface="Lato" panose="020F0502020204030203" pitchFamily="34" charset="0"/>
              </a:rPr>
              <a:t>Discuss methods for precipitation, evapotranspiration, and other meteorologic processes</a:t>
            </a:r>
          </a:p>
          <a:p>
            <a:r>
              <a:rPr lang="en-US" b="1" dirty="0">
                <a:latin typeface="Lato" panose="020F0502020204030203" pitchFamily="34" charset="0"/>
              </a:rPr>
              <a:t>Gain an understanding of when to apply each method and what data is needed</a:t>
            </a:r>
          </a:p>
        </p:txBody>
      </p:sp>
    </p:spTree>
    <p:extLst>
      <p:ext uri="{BB962C8B-B14F-4D97-AF65-F5344CB8AC3E}">
        <p14:creationId xmlns:p14="http://schemas.microsoft.com/office/powerpoint/2010/main" val="41678963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normAutofit/>
          </a:bodyPr>
          <a:lstStyle/>
          <a:p>
            <a:r>
              <a:rPr lang="en-US" sz="5600" b="1" dirty="0">
                <a:latin typeface="Lato" panose="020F0502020204030203" pitchFamily="34" charset="0"/>
              </a:rPr>
              <a:t>Historical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5"/>
            <a:ext cx="10515600" cy="2541423"/>
          </a:xfrm>
        </p:spPr>
        <p:txBody>
          <a:bodyPr>
            <a:normAutofit/>
          </a:bodyPr>
          <a:lstStyle/>
          <a:p>
            <a:r>
              <a:rPr lang="en-US" b="1" dirty="0">
                <a:latin typeface="Lato" panose="020F0502020204030203" pitchFamily="34" charset="0"/>
              </a:rPr>
              <a:t>Gridded precipitation</a:t>
            </a:r>
          </a:p>
          <a:p>
            <a:r>
              <a:rPr lang="en-US" b="1" dirty="0">
                <a:latin typeface="Lato" panose="020F0502020204030203" pitchFamily="34" charset="0"/>
              </a:rPr>
              <a:t>Gage weights</a:t>
            </a:r>
          </a:p>
          <a:p>
            <a:r>
              <a:rPr lang="en-US" b="1" dirty="0">
                <a:latin typeface="Lato" panose="020F0502020204030203" pitchFamily="34" charset="0"/>
              </a:rPr>
              <a:t>Interpolated precipitation</a:t>
            </a:r>
          </a:p>
          <a:p>
            <a:r>
              <a:rPr lang="en-US" b="1" dirty="0">
                <a:latin typeface="Lato" panose="020F0502020204030203" pitchFamily="34" charset="0"/>
              </a:rPr>
              <a:t>Inverse distance</a:t>
            </a:r>
          </a:p>
          <a:p>
            <a:r>
              <a:rPr lang="en-US" b="1" dirty="0">
                <a:solidFill>
                  <a:srgbClr val="FFC000"/>
                </a:solidFill>
                <a:latin typeface="Lato" panose="020F0502020204030203" pitchFamily="34" charset="0"/>
              </a:rPr>
              <a:t>Specified hyetograph</a:t>
            </a:r>
          </a:p>
        </p:txBody>
      </p:sp>
      <p:grpSp>
        <p:nvGrpSpPr>
          <p:cNvPr id="17" name="Group 16">
            <a:extLst>
              <a:ext uri="{FF2B5EF4-FFF2-40B4-BE49-F238E27FC236}">
                <a16:creationId xmlns:a16="http://schemas.microsoft.com/office/drawing/2014/main" id="{2EC9D886-07CB-7D04-B273-EBD93AF56EC1}"/>
              </a:ext>
            </a:extLst>
          </p:cNvPr>
          <p:cNvGrpSpPr/>
          <p:nvPr/>
        </p:nvGrpSpPr>
        <p:grpSpPr>
          <a:xfrm>
            <a:off x="5339255" y="1450428"/>
            <a:ext cx="6466489" cy="4256689"/>
            <a:chOff x="950210" y="0"/>
            <a:chExt cx="10291579" cy="6858000"/>
          </a:xfrm>
        </p:grpSpPr>
        <p:pic>
          <p:nvPicPr>
            <p:cNvPr id="9" name="Picture 8">
              <a:extLst>
                <a:ext uri="{FF2B5EF4-FFF2-40B4-BE49-F238E27FC236}">
                  <a16:creationId xmlns:a16="http://schemas.microsoft.com/office/drawing/2014/main" id="{EF7EC095-C5F9-852A-0FFB-F9E8A8061683}"/>
                </a:ext>
              </a:extLst>
            </p:cNvPr>
            <p:cNvPicPr>
              <a:picLocks noChangeAspect="1"/>
            </p:cNvPicPr>
            <p:nvPr/>
          </p:nvPicPr>
          <p:blipFill>
            <a:blip r:embed="rId3"/>
            <a:stretch>
              <a:fillRect/>
            </a:stretch>
          </p:blipFill>
          <p:spPr>
            <a:xfrm>
              <a:off x="950210" y="0"/>
              <a:ext cx="10291579" cy="6858000"/>
            </a:xfrm>
            <a:prstGeom prst="rect">
              <a:avLst/>
            </a:prstGeom>
          </p:spPr>
        </p:pic>
        <p:pic>
          <p:nvPicPr>
            <p:cNvPr id="11" name="Picture 10">
              <a:extLst>
                <a:ext uri="{FF2B5EF4-FFF2-40B4-BE49-F238E27FC236}">
                  <a16:creationId xmlns:a16="http://schemas.microsoft.com/office/drawing/2014/main" id="{D8C0CE45-1E8F-C628-9D5B-1EA4E919B0FF}"/>
                </a:ext>
              </a:extLst>
            </p:cNvPr>
            <p:cNvPicPr>
              <a:picLocks noChangeAspect="1"/>
            </p:cNvPicPr>
            <p:nvPr/>
          </p:nvPicPr>
          <p:blipFill>
            <a:blip r:embed="rId4"/>
            <a:stretch>
              <a:fillRect/>
            </a:stretch>
          </p:blipFill>
          <p:spPr>
            <a:xfrm>
              <a:off x="8470745" y="4203816"/>
              <a:ext cx="1787352" cy="1657117"/>
            </a:xfrm>
            <a:prstGeom prst="rect">
              <a:avLst/>
            </a:prstGeom>
          </p:spPr>
        </p:pic>
        <p:pic>
          <p:nvPicPr>
            <p:cNvPr id="13" name="Picture 12">
              <a:extLst>
                <a:ext uri="{FF2B5EF4-FFF2-40B4-BE49-F238E27FC236}">
                  <a16:creationId xmlns:a16="http://schemas.microsoft.com/office/drawing/2014/main" id="{35E87BB0-10BB-ED1D-35F4-3F512B64CB0E}"/>
                </a:ext>
              </a:extLst>
            </p:cNvPr>
            <p:cNvPicPr>
              <a:picLocks noChangeAspect="1"/>
            </p:cNvPicPr>
            <p:nvPr/>
          </p:nvPicPr>
          <p:blipFill>
            <a:blip r:embed="rId5"/>
            <a:stretch>
              <a:fillRect/>
            </a:stretch>
          </p:blipFill>
          <p:spPr>
            <a:xfrm>
              <a:off x="6547944" y="3166231"/>
              <a:ext cx="1692165" cy="1503919"/>
            </a:xfrm>
            <a:prstGeom prst="rect">
              <a:avLst/>
            </a:prstGeom>
          </p:spPr>
        </p:pic>
        <p:pic>
          <p:nvPicPr>
            <p:cNvPr id="14" name="Picture 13">
              <a:extLst>
                <a:ext uri="{FF2B5EF4-FFF2-40B4-BE49-F238E27FC236}">
                  <a16:creationId xmlns:a16="http://schemas.microsoft.com/office/drawing/2014/main" id="{7EA28B67-9662-96E4-C368-2DA3F429B4C6}"/>
                </a:ext>
              </a:extLst>
            </p:cNvPr>
            <p:cNvPicPr>
              <a:picLocks noChangeAspect="1"/>
            </p:cNvPicPr>
            <p:nvPr/>
          </p:nvPicPr>
          <p:blipFill>
            <a:blip r:embed="rId4"/>
            <a:stretch>
              <a:fillRect/>
            </a:stretch>
          </p:blipFill>
          <p:spPr>
            <a:xfrm>
              <a:off x="3256975" y="196804"/>
              <a:ext cx="1610497" cy="1493149"/>
            </a:xfrm>
            <a:prstGeom prst="rect">
              <a:avLst/>
            </a:prstGeom>
          </p:spPr>
        </p:pic>
        <p:pic>
          <p:nvPicPr>
            <p:cNvPr id="16" name="Picture 15">
              <a:extLst>
                <a:ext uri="{FF2B5EF4-FFF2-40B4-BE49-F238E27FC236}">
                  <a16:creationId xmlns:a16="http://schemas.microsoft.com/office/drawing/2014/main" id="{E9251D6B-2A1A-F9BF-EBFD-F076B5C1FD6A}"/>
                </a:ext>
              </a:extLst>
            </p:cNvPr>
            <p:cNvPicPr>
              <a:picLocks noChangeAspect="1"/>
            </p:cNvPicPr>
            <p:nvPr/>
          </p:nvPicPr>
          <p:blipFill>
            <a:blip r:embed="rId6"/>
            <a:stretch>
              <a:fillRect/>
            </a:stretch>
          </p:blipFill>
          <p:spPr>
            <a:xfrm>
              <a:off x="4188370" y="2219608"/>
              <a:ext cx="1692165" cy="1534754"/>
            </a:xfrm>
            <a:prstGeom prst="rect">
              <a:avLst/>
            </a:prstGeom>
          </p:spPr>
        </p:pic>
      </p:grpSp>
      <p:pic>
        <p:nvPicPr>
          <p:cNvPr id="5" name="Picture 4">
            <a:extLst>
              <a:ext uri="{FF2B5EF4-FFF2-40B4-BE49-F238E27FC236}">
                <a16:creationId xmlns:a16="http://schemas.microsoft.com/office/drawing/2014/main" id="{D3A2F308-E4D9-8473-76C7-64D62FCEBFE6}"/>
              </a:ext>
            </a:extLst>
          </p:cNvPr>
          <p:cNvPicPr>
            <a:picLocks noChangeAspect="1"/>
          </p:cNvPicPr>
          <p:nvPr/>
        </p:nvPicPr>
        <p:blipFill>
          <a:blip r:embed="rId7"/>
          <a:stretch>
            <a:fillRect/>
          </a:stretch>
        </p:blipFill>
        <p:spPr>
          <a:xfrm>
            <a:off x="1487214" y="4703313"/>
            <a:ext cx="5349524" cy="1570399"/>
          </a:xfrm>
          <a:prstGeom prst="rect">
            <a:avLst/>
          </a:prstGeom>
        </p:spPr>
      </p:pic>
    </p:spTree>
    <p:extLst>
      <p:ext uri="{BB962C8B-B14F-4D97-AF65-F5344CB8AC3E}">
        <p14:creationId xmlns:p14="http://schemas.microsoft.com/office/powerpoint/2010/main" val="17969442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normAutofit/>
          </a:bodyPr>
          <a:lstStyle/>
          <a:p>
            <a:r>
              <a:rPr lang="en-US" sz="5600" b="1" dirty="0">
                <a:latin typeface="Lato" panose="020F0502020204030203" pitchFamily="34" charset="0"/>
              </a:rPr>
              <a:t>Hypothetical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5"/>
            <a:ext cx="10515600" cy="2441576"/>
          </a:xfrm>
        </p:spPr>
        <p:txBody>
          <a:bodyPr>
            <a:normAutofit/>
          </a:bodyPr>
          <a:lstStyle/>
          <a:p>
            <a:r>
              <a:rPr lang="en-US" b="1" dirty="0">
                <a:latin typeface="Lato" panose="020F0502020204030203" pitchFamily="34" charset="0"/>
              </a:rPr>
              <a:t>Frequency Storm</a:t>
            </a:r>
          </a:p>
          <a:p>
            <a:r>
              <a:rPr lang="en-US" b="1" dirty="0">
                <a:latin typeface="Lato" panose="020F0502020204030203" pitchFamily="34" charset="0"/>
              </a:rPr>
              <a:t>HMR52 Storm</a:t>
            </a:r>
          </a:p>
          <a:p>
            <a:r>
              <a:rPr lang="en-US" b="1" dirty="0">
                <a:latin typeface="Lato" panose="020F0502020204030203" pitchFamily="34" charset="0"/>
              </a:rPr>
              <a:t>Standard Project Storm</a:t>
            </a:r>
          </a:p>
          <a:p>
            <a:r>
              <a:rPr lang="en-US" b="1" u="sng" dirty="0">
                <a:effectLst>
                  <a:outerShdw blurRad="38100" dist="38100" dir="2700000" algn="tl">
                    <a:srgbClr val="000000">
                      <a:alpha val="43137"/>
                    </a:srgbClr>
                  </a:outerShdw>
                </a:effectLst>
                <a:latin typeface="Lato" panose="020F0502020204030203" pitchFamily="34" charset="0"/>
              </a:rPr>
              <a:t>Hypothetical Storm</a:t>
            </a:r>
          </a:p>
          <a:p>
            <a:endParaRPr lang="en-US" b="1" dirty="0">
              <a:latin typeface="Lato" panose="020F0502020204030203" pitchFamily="34" charset="0"/>
            </a:endParaRPr>
          </a:p>
          <a:p>
            <a:endParaRPr lang="en-US" b="1" dirty="0">
              <a:latin typeface="Lato" panose="020F0502020204030203" pitchFamily="34" charset="0"/>
            </a:endParaRPr>
          </a:p>
        </p:txBody>
      </p:sp>
      <p:pic>
        <p:nvPicPr>
          <p:cNvPr id="6" name="Graphic 5" descr="Lightbulb">
            <a:extLst>
              <a:ext uri="{FF2B5EF4-FFF2-40B4-BE49-F238E27FC236}">
                <a16:creationId xmlns:a16="http://schemas.microsoft.com/office/drawing/2014/main" id="{303C7C71-D126-496F-B9A2-DAC712E40F4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96200" y="1505910"/>
            <a:ext cx="3657600" cy="3657600"/>
          </a:xfrm>
          <a:prstGeom prst="rect">
            <a:avLst/>
          </a:prstGeom>
        </p:spPr>
      </p:pic>
      <p:sp>
        <p:nvSpPr>
          <p:cNvPr id="4" name="TextBox 3">
            <a:extLst>
              <a:ext uri="{FF2B5EF4-FFF2-40B4-BE49-F238E27FC236}">
                <a16:creationId xmlns:a16="http://schemas.microsoft.com/office/drawing/2014/main" id="{0BF73713-093C-9FA5-B425-BDEC60CD0DC4}"/>
              </a:ext>
            </a:extLst>
          </p:cNvPr>
          <p:cNvSpPr txBox="1"/>
          <p:nvPr/>
        </p:nvSpPr>
        <p:spPr>
          <a:xfrm>
            <a:off x="1124607" y="5827241"/>
            <a:ext cx="8639504" cy="954107"/>
          </a:xfrm>
          <a:prstGeom prst="rect">
            <a:avLst/>
          </a:prstGeom>
          <a:noFill/>
        </p:spPr>
        <p:txBody>
          <a:bodyPr wrap="square" rtlCol="0">
            <a:spAutoFit/>
          </a:bodyPr>
          <a:lstStyle/>
          <a:p>
            <a:pPr marL="0" indent="0">
              <a:buNone/>
            </a:pPr>
            <a:r>
              <a:rPr lang="en-US" sz="2800" b="1" dirty="0">
                <a:effectLst>
                  <a:outerShdw blurRad="38100" dist="38100" dir="2700000" algn="tl">
                    <a:srgbClr val="000000">
                      <a:alpha val="43137"/>
                    </a:srgbClr>
                  </a:outerShdw>
                </a:effectLst>
                <a:latin typeface="Lato" panose="020F0502020204030203" pitchFamily="34" charset="0"/>
              </a:rPr>
              <a:t>→ Key: intended to model highly idealized storms, usually for design</a:t>
            </a:r>
          </a:p>
        </p:txBody>
      </p:sp>
    </p:spTree>
    <p:extLst>
      <p:ext uri="{BB962C8B-B14F-4D97-AF65-F5344CB8AC3E}">
        <p14:creationId xmlns:p14="http://schemas.microsoft.com/office/powerpoint/2010/main" val="15142617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normAutofit/>
          </a:bodyPr>
          <a:lstStyle/>
          <a:p>
            <a:r>
              <a:rPr lang="en-US" sz="5600" b="1" dirty="0">
                <a:latin typeface="Lato" panose="020F0502020204030203" pitchFamily="34" charset="0"/>
              </a:rPr>
              <a:t>Hypothetical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5"/>
            <a:ext cx="10515600" cy="2404790"/>
          </a:xfrm>
        </p:spPr>
        <p:txBody>
          <a:bodyPr/>
          <a:lstStyle/>
          <a:p>
            <a:r>
              <a:rPr lang="en-US" b="1" dirty="0">
                <a:latin typeface="Lato" panose="020F0502020204030203" pitchFamily="34" charset="0"/>
              </a:rPr>
              <a:t>Frequency storm</a:t>
            </a:r>
          </a:p>
          <a:p>
            <a:r>
              <a:rPr lang="en-US" b="1" dirty="0">
                <a:latin typeface="Lato" panose="020F0502020204030203" pitchFamily="34" charset="0"/>
              </a:rPr>
              <a:t>HMR52 storm</a:t>
            </a:r>
          </a:p>
          <a:p>
            <a:r>
              <a:rPr lang="en-US" b="1" dirty="0">
                <a:latin typeface="Lato" panose="020F0502020204030203" pitchFamily="34" charset="0"/>
              </a:rPr>
              <a:t>Standard project storm</a:t>
            </a:r>
          </a:p>
          <a:p>
            <a:r>
              <a:rPr lang="en-US" b="1" u="sng" dirty="0">
                <a:effectLst>
                  <a:outerShdw blurRad="38100" dist="38100" dir="2700000" algn="tl">
                    <a:srgbClr val="000000">
                      <a:alpha val="43137"/>
                    </a:srgbClr>
                  </a:outerShdw>
                </a:effectLst>
                <a:latin typeface="Lato" panose="020F0502020204030203" pitchFamily="34" charset="0"/>
              </a:rPr>
              <a:t>Hypothetical storm</a:t>
            </a:r>
          </a:p>
          <a:p>
            <a:endParaRPr lang="en-US" b="1" dirty="0">
              <a:latin typeface="Lato" panose="020F0502020204030203" pitchFamily="34" charset="0"/>
            </a:endParaRPr>
          </a:p>
          <a:p>
            <a:pPr marL="0" indent="0">
              <a:buNone/>
            </a:pPr>
            <a:endParaRPr lang="en-US" b="1" dirty="0">
              <a:latin typeface="Lato" panose="020F0502020204030203" pitchFamily="34" charset="0"/>
            </a:endParaRPr>
          </a:p>
        </p:txBody>
      </p:sp>
      <p:pic>
        <p:nvPicPr>
          <p:cNvPr id="4" name="Picture 3">
            <a:extLst>
              <a:ext uri="{FF2B5EF4-FFF2-40B4-BE49-F238E27FC236}">
                <a16:creationId xmlns:a16="http://schemas.microsoft.com/office/drawing/2014/main" id="{83BDC03A-7953-601A-D199-5B985CA7A63E}"/>
              </a:ext>
            </a:extLst>
          </p:cNvPr>
          <p:cNvPicPr>
            <a:picLocks noChangeAspect="1"/>
          </p:cNvPicPr>
          <p:nvPr/>
        </p:nvPicPr>
        <p:blipFill>
          <a:blip r:embed="rId3"/>
          <a:stretch>
            <a:fillRect/>
          </a:stretch>
        </p:blipFill>
        <p:spPr>
          <a:xfrm>
            <a:off x="5071240" y="2382510"/>
            <a:ext cx="6705601" cy="3073400"/>
          </a:xfrm>
          <a:prstGeom prst="rect">
            <a:avLst/>
          </a:prstGeom>
        </p:spPr>
      </p:pic>
    </p:spTree>
    <p:extLst>
      <p:ext uri="{BB962C8B-B14F-4D97-AF65-F5344CB8AC3E}">
        <p14:creationId xmlns:p14="http://schemas.microsoft.com/office/powerpoint/2010/main" val="41949257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a:xfrm>
            <a:off x="831850" y="1709738"/>
            <a:ext cx="10515600" cy="3172317"/>
          </a:xfrm>
        </p:spPr>
        <p:txBody>
          <a:bodyPr/>
          <a:lstStyle/>
          <a:p>
            <a:r>
              <a:rPr lang="en-US" b="1" dirty="0">
                <a:latin typeface="Lato" panose="020F0502020204030203" pitchFamily="34" charset="0"/>
              </a:rPr>
              <a:t>Gridded Precipitation</a:t>
            </a:r>
          </a:p>
        </p:txBody>
      </p:sp>
      <p:sp>
        <p:nvSpPr>
          <p:cNvPr id="2" name="Arrow: Chevron 1">
            <a:extLst>
              <a:ext uri="{FF2B5EF4-FFF2-40B4-BE49-F238E27FC236}">
                <a16:creationId xmlns:a16="http://schemas.microsoft.com/office/drawing/2014/main" id="{C1839B9C-1907-D4DA-0835-57E3AF0D0515}"/>
              </a:ext>
            </a:extLst>
          </p:cNvPr>
          <p:cNvSpPr/>
          <p:nvPr/>
        </p:nvSpPr>
        <p:spPr>
          <a:xfrm>
            <a:off x="844550" y="1082202"/>
            <a:ext cx="2436940" cy="1071701"/>
          </a:xfrm>
          <a:prstGeom prst="chevron">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Overview</a:t>
            </a:r>
          </a:p>
        </p:txBody>
      </p:sp>
      <p:sp>
        <p:nvSpPr>
          <p:cNvPr id="3" name="Arrow: Chevron 2">
            <a:extLst>
              <a:ext uri="{FF2B5EF4-FFF2-40B4-BE49-F238E27FC236}">
                <a16:creationId xmlns:a16="http://schemas.microsoft.com/office/drawing/2014/main" id="{9932F939-210F-88F5-7B8D-DBD87AB6719D}"/>
              </a:ext>
            </a:extLst>
          </p:cNvPr>
          <p:cNvSpPr/>
          <p:nvPr/>
        </p:nvSpPr>
        <p:spPr>
          <a:xfrm>
            <a:off x="4972190" y="1076770"/>
            <a:ext cx="2491232" cy="1071701"/>
          </a:xfrm>
          <a:prstGeom prst="chevron">
            <a:avLst/>
          </a:prstGeom>
          <a:solidFill>
            <a:schemeClr val="accent1">
              <a:lumMod val="60000"/>
              <a:lumOff val="4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Historic Precipitation</a:t>
            </a:r>
          </a:p>
        </p:txBody>
      </p:sp>
      <p:sp>
        <p:nvSpPr>
          <p:cNvPr id="5" name="Arrow: Chevron 4">
            <a:extLst>
              <a:ext uri="{FF2B5EF4-FFF2-40B4-BE49-F238E27FC236}">
                <a16:creationId xmlns:a16="http://schemas.microsoft.com/office/drawing/2014/main" id="{FE071A0B-BAB4-CEC6-D144-6635515E7162}"/>
              </a:ext>
            </a:extLst>
          </p:cNvPr>
          <p:cNvSpPr/>
          <p:nvPr/>
        </p:nvSpPr>
        <p:spPr>
          <a:xfrm>
            <a:off x="7011259" y="1071338"/>
            <a:ext cx="2581117" cy="1071701"/>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Hypothetical Storm</a:t>
            </a:r>
          </a:p>
        </p:txBody>
      </p:sp>
      <p:sp>
        <p:nvSpPr>
          <p:cNvPr id="6" name="Arrow: Chevron 5">
            <a:extLst>
              <a:ext uri="{FF2B5EF4-FFF2-40B4-BE49-F238E27FC236}">
                <a16:creationId xmlns:a16="http://schemas.microsoft.com/office/drawing/2014/main" id="{650EA0AC-2413-D69E-69AB-5C238920CF2D}"/>
              </a:ext>
            </a:extLst>
          </p:cNvPr>
          <p:cNvSpPr/>
          <p:nvPr/>
        </p:nvSpPr>
        <p:spPr>
          <a:xfrm>
            <a:off x="9152615" y="1076770"/>
            <a:ext cx="2574145" cy="1071701"/>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Evapotranspiration</a:t>
            </a:r>
          </a:p>
        </p:txBody>
      </p:sp>
      <p:sp>
        <p:nvSpPr>
          <p:cNvPr id="7" name="Arrow: Chevron 6">
            <a:extLst>
              <a:ext uri="{FF2B5EF4-FFF2-40B4-BE49-F238E27FC236}">
                <a16:creationId xmlns:a16="http://schemas.microsoft.com/office/drawing/2014/main" id="{8866160A-E4ED-3A2E-E7FC-AC0D8838B21F}"/>
              </a:ext>
            </a:extLst>
          </p:cNvPr>
          <p:cNvSpPr/>
          <p:nvPr/>
        </p:nvSpPr>
        <p:spPr>
          <a:xfrm>
            <a:off x="2899070" y="1082202"/>
            <a:ext cx="2491232" cy="1071701"/>
          </a:xfrm>
          <a:prstGeom prst="chevron">
            <a:avLst/>
          </a:prstGeom>
          <a:solidFill>
            <a:schemeClr val="accent1">
              <a:lumMod val="60000"/>
              <a:lumOff val="4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Precipitation Methods</a:t>
            </a:r>
          </a:p>
        </p:txBody>
      </p:sp>
    </p:spTree>
    <p:extLst>
      <p:ext uri="{BB962C8B-B14F-4D97-AF65-F5344CB8AC3E}">
        <p14:creationId xmlns:p14="http://schemas.microsoft.com/office/powerpoint/2010/main" val="37704542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402772" y="16779"/>
            <a:ext cx="6505575" cy="1325563"/>
          </a:xfrm>
        </p:spPr>
        <p:txBody>
          <a:bodyPr>
            <a:normAutofit fontScale="90000"/>
          </a:bodyPr>
          <a:lstStyle/>
          <a:p>
            <a:r>
              <a:rPr lang="en-US" sz="5600" b="1" dirty="0">
                <a:latin typeface="Lato" panose="020F0502020204030203" pitchFamily="34" charset="0"/>
              </a:rPr>
              <a:t>Gridded Precipitation</a:t>
            </a:r>
          </a:p>
        </p:txBody>
      </p:sp>
      <p:sp>
        <p:nvSpPr>
          <p:cNvPr id="5" name="Content Placeholder 2">
            <a:extLst>
              <a:ext uri="{FF2B5EF4-FFF2-40B4-BE49-F238E27FC236}">
                <a16:creationId xmlns:a16="http://schemas.microsoft.com/office/drawing/2014/main" id="{E9D5B1AF-9B04-4641-AC4F-770D95D9296D}"/>
              </a:ext>
            </a:extLst>
          </p:cNvPr>
          <p:cNvSpPr txBox="1">
            <a:spLocks/>
          </p:cNvSpPr>
          <p:nvPr/>
        </p:nvSpPr>
        <p:spPr>
          <a:xfrm>
            <a:off x="341300" y="1086989"/>
            <a:ext cx="5101533" cy="5066097"/>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latin typeface="Lato" panose="020F0502020204030203" pitchFamily="34" charset="0"/>
              </a:rPr>
              <a:t>Pros</a:t>
            </a:r>
          </a:p>
          <a:p>
            <a:pPr lvl="1"/>
            <a:r>
              <a:rPr lang="en-US" sz="2800" b="1" dirty="0">
                <a:latin typeface="Lato" panose="020F0502020204030203" pitchFamily="34" charset="0"/>
              </a:rPr>
              <a:t>Spatially distributes precipitation </a:t>
            </a:r>
          </a:p>
          <a:p>
            <a:pPr lvl="2"/>
            <a:r>
              <a:rPr lang="en-US" sz="2800" b="1" dirty="0">
                <a:latin typeface="Lato" panose="020F0502020204030203" pitchFamily="34" charset="0"/>
              </a:rPr>
              <a:t>Ex: RADAR vs. </a:t>
            </a:r>
            <a:r>
              <a:rPr lang="en-US" sz="2800" b="1" dirty="0" err="1">
                <a:latin typeface="Lato" panose="020F0502020204030203" pitchFamily="34" charset="0"/>
              </a:rPr>
              <a:t>precip</a:t>
            </a:r>
            <a:r>
              <a:rPr lang="en-US" sz="2800" b="1" dirty="0">
                <a:latin typeface="Lato" panose="020F0502020204030203" pitchFamily="34" charset="0"/>
              </a:rPr>
              <a:t> gage</a:t>
            </a:r>
          </a:p>
          <a:p>
            <a:pPr lvl="1"/>
            <a:r>
              <a:rPr lang="en-US" sz="2800" b="1" dirty="0">
                <a:latin typeface="Lato" panose="020F0502020204030203" pitchFamily="34" charset="0"/>
              </a:rPr>
              <a:t>Increasing number of sources available</a:t>
            </a:r>
          </a:p>
          <a:p>
            <a:pPr lvl="2"/>
            <a:r>
              <a:rPr lang="en-US" sz="2800" b="1" dirty="0">
                <a:latin typeface="Lato" panose="020F0502020204030203" pitchFamily="34" charset="0"/>
              </a:rPr>
              <a:t>National &amp; Local Availability</a:t>
            </a:r>
          </a:p>
          <a:p>
            <a:pPr marL="457200" lvl="1" indent="0">
              <a:buNone/>
            </a:pPr>
            <a:endParaRPr lang="en-US" sz="2800" b="1" dirty="0">
              <a:latin typeface="Lato" panose="020F0502020204030203" pitchFamily="34" charset="0"/>
            </a:endParaRPr>
          </a:p>
        </p:txBody>
      </p:sp>
      <p:pic>
        <p:nvPicPr>
          <p:cNvPr id="10" name="169D0EE1-6723-4587-A560-2A1C7C85C538">
            <a:hlinkClick r:id="" action="ppaction://media"/>
            <a:extLst>
              <a:ext uri="{FF2B5EF4-FFF2-40B4-BE49-F238E27FC236}">
                <a16:creationId xmlns:a16="http://schemas.microsoft.com/office/drawing/2014/main" id="{E4B57CDB-F032-AA93-0A4C-756F6741DE5D}"/>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7506838" y="875312"/>
            <a:ext cx="3972049" cy="5377543"/>
          </a:xfrm>
          <a:prstGeom prst="rect">
            <a:avLst/>
          </a:prstGeom>
        </p:spPr>
      </p:pic>
      <p:grpSp>
        <p:nvGrpSpPr>
          <p:cNvPr id="11" name="Group 10">
            <a:extLst>
              <a:ext uri="{FF2B5EF4-FFF2-40B4-BE49-F238E27FC236}">
                <a16:creationId xmlns:a16="http://schemas.microsoft.com/office/drawing/2014/main" id="{D0253D37-F120-4E8F-B45F-EE300D310722}"/>
              </a:ext>
            </a:extLst>
          </p:cNvPr>
          <p:cNvGrpSpPr/>
          <p:nvPr/>
        </p:nvGrpSpPr>
        <p:grpSpPr>
          <a:xfrm>
            <a:off x="7106785" y="4641939"/>
            <a:ext cx="1005293" cy="1610916"/>
            <a:chOff x="8462557" y="1449586"/>
            <a:chExt cx="1005293" cy="1610916"/>
          </a:xfrm>
        </p:grpSpPr>
        <p:sp>
          <p:nvSpPr>
            <p:cNvPr id="12" name="Rectangle 11">
              <a:extLst>
                <a:ext uri="{FF2B5EF4-FFF2-40B4-BE49-F238E27FC236}">
                  <a16:creationId xmlns:a16="http://schemas.microsoft.com/office/drawing/2014/main" id="{A10CBBBF-9C67-23ED-F57D-A5C3A6661EBC}"/>
                </a:ext>
              </a:extLst>
            </p:cNvPr>
            <p:cNvSpPr/>
            <p:nvPr/>
          </p:nvSpPr>
          <p:spPr>
            <a:xfrm>
              <a:off x="8462557" y="1449586"/>
              <a:ext cx="1005293" cy="1610916"/>
            </a:xfrm>
            <a:prstGeom prst="rect">
              <a:avLst/>
            </a:prstGeom>
            <a:solidFill>
              <a:schemeClr val="tx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dirty="0"/>
            </a:p>
          </p:txBody>
        </p:sp>
        <p:sp>
          <p:nvSpPr>
            <p:cNvPr id="13" name="Rectangle 12">
              <a:extLst>
                <a:ext uri="{FF2B5EF4-FFF2-40B4-BE49-F238E27FC236}">
                  <a16:creationId xmlns:a16="http://schemas.microsoft.com/office/drawing/2014/main" id="{ECB085AA-F9BF-9F73-56CF-AEA811C14632}"/>
                </a:ext>
              </a:extLst>
            </p:cNvPr>
            <p:cNvSpPr/>
            <p:nvPr/>
          </p:nvSpPr>
          <p:spPr>
            <a:xfrm>
              <a:off x="8601075" y="2028825"/>
              <a:ext cx="210098" cy="914400"/>
            </a:xfrm>
            <a:prstGeom prst="rect">
              <a:avLst/>
            </a:prstGeom>
            <a:gradFill flip="none" rotWithShape="1">
              <a:gsLst>
                <a:gs pos="83000">
                  <a:srgbClr val="FF5050"/>
                </a:gs>
                <a:gs pos="33000">
                  <a:srgbClr val="00B050"/>
                </a:gs>
                <a:gs pos="17000">
                  <a:srgbClr val="000099"/>
                </a:gs>
                <a:gs pos="0">
                  <a:srgbClr val="0066FF"/>
                </a:gs>
                <a:gs pos="67000">
                  <a:srgbClr val="FFC000"/>
                </a:gs>
                <a:gs pos="50000">
                  <a:srgbClr val="FFFF00"/>
                </a:gs>
                <a:gs pos="100000">
                  <a:srgbClr val="7030A0"/>
                </a:gs>
              </a:gsLst>
              <a:path path="circle">
                <a:fillToRect l="100000" b="100000"/>
              </a:path>
              <a:tileRect t="-100000" r="-10000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dirty="0"/>
            </a:p>
          </p:txBody>
        </p:sp>
        <p:sp>
          <p:nvSpPr>
            <p:cNvPr id="14" name="TextBox 60">
              <a:extLst>
                <a:ext uri="{FF2B5EF4-FFF2-40B4-BE49-F238E27FC236}">
                  <a16:creationId xmlns:a16="http://schemas.microsoft.com/office/drawing/2014/main" id="{C287CA7A-0726-20FF-822C-2E29E1F95DB5}"/>
                </a:ext>
              </a:extLst>
            </p:cNvPr>
            <p:cNvSpPr txBox="1"/>
            <p:nvPr/>
          </p:nvSpPr>
          <p:spPr>
            <a:xfrm>
              <a:off x="8773621" y="1905000"/>
              <a:ext cx="284052" cy="307777"/>
            </a:xfrm>
            <a:prstGeom prst="rect">
              <a:avLst/>
            </a:prstGeom>
            <a:noFill/>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400" dirty="0">
                  <a:solidFill>
                    <a:schemeClr val="bg1"/>
                  </a:solidFill>
                </a:rPr>
                <a:t>0</a:t>
              </a:r>
            </a:p>
          </p:txBody>
        </p:sp>
        <p:sp>
          <p:nvSpPr>
            <p:cNvPr id="15" name="TextBox 61">
              <a:extLst>
                <a:ext uri="{FF2B5EF4-FFF2-40B4-BE49-F238E27FC236}">
                  <a16:creationId xmlns:a16="http://schemas.microsoft.com/office/drawing/2014/main" id="{73B9752C-C7B3-5A63-BD5B-27E4CA6469DC}"/>
                </a:ext>
              </a:extLst>
            </p:cNvPr>
            <p:cNvSpPr txBox="1"/>
            <p:nvPr/>
          </p:nvSpPr>
          <p:spPr>
            <a:xfrm>
              <a:off x="8773621" y="2752725"/>
              <a:ext cx="383438" cy="307777"/>
            </a:xfrm>
            <a:prstGeom prst="rect">
              <a:avLst/>
            </a:prstGeom>
            <a:noFill/>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400" dirty="0">
                  <a:solidFill>
                    <a:schemeClr val="bg1"/>
                  </a:solidFill>
                </a:rPr>
                <a:t>50</a:t>
              </a:r>
            </a:p>
          </p:txBody>
        </p:sp>
        <p:sp>
          <p:nvSpPr>
            <p:cNvPr id="16" name="TextBox 63">
              <a:extLst>
                <a:ext uri="{FF2B5EF4-FFF2-40B4-BE49-F238E27FC236}">
                  <a16:creationId xmlns:a16="http://schemas.microsoft.com/office/drawing/2014/main" id="{FB4F79EE-06B0-2042-82D9-F24D42478D90}"/>
                </a:ext>
              </a:extLst>
            </p:cNvPr>
            <p:cNvSpPr txBox="1"/>
            <p:nvPr/>
          </p:nvSpPr>
          <p:spPr>
            <a:xfrm>
              <a:off x="8462557" y="1449586"/>
              <a:ext cx="1005293" cy="523220"/>
            </a:xfrm>
            <a:prstGeom prst="rect">
              <a:avLst/>
            </a:prstGeom>
            <a:noFill/>
          </p:spPr>
          <p:txBody>
            <a:bodyPr wrap="squar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400" dirty="0" err="1">
                  <a:solidFill>
                    <a:schemeClr val="bg1"/>
                  </a:solidFill>
                </a:rPr>
                <a:t>Precip</a:t>
              </a:r>
              <a:r>
                <a:rPr lang="en-US" sz="1400" dirty="0">
                  <a:solidFill>
                    <a:schemeClr val="bg1"/>
                  </a:solidFill>
                </a:rPr>
                <a:t> Depth (in)</a:t>
              </a:r>
            </a:p>
          </p:txBody>
        </p:sp>
      </p:grpSp>
    </p:spTree>
    <p:extLst>
      <p:ext uri="{BB962C8B-B14F-4D97-AF65-F5344CB8AC3E}">
        <p14:creationId xmlns:p14="http://schemas.microsoft.com/office/powerpoint/2010/main" val="2067462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594"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0"/>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10"/>
                                        </p:tgtEl>
                                      </p:cBhvr>
                                    </p:cmd>
                                  </p:childTnLst>
                                </p:cTn>
                              </p:par>
                            </p:childTnLst>
                          </p:cTn>
                        </p:par>
                      </p:childTnLst>
                    </p:cTn>
                  </p:par>
                </p:childTnLst>
              </p:cTn>
              <p:nextCondLst>
                <p:cond evt="onClick" delay="0">
                  <p:tgtEl>
                    <p:spTgt spid="10"/>
                  </p:tgtEl>
                </p:cond>
              </p:nextCondLst>
            </p:seq>
            <p:video>
              <p:cMediaNode vol="80000">
                <p:cTn id="12" repeatCount="indefinite" fill="hold" display="0">
                  <p:stCondLst>
                    <p:cond delay="indefinite"/>
                  </p:stCondLst>
                </p:cTn>
                <p:tgtEl>
                  <p:spTgt spid="10"/>
                </p:tgtEl>
              </p:cMediaNode>
            </p:vide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402772" y="16779"/>
            <a:ext cx="6505575" cy="1325563"/>
          </a:xfrm>
        </p:spPr>
        <p:txBody>
          <a:bodyPr>
            <a:normAutofit fontScale="90000"/>
          </a:bodyPr>
          <a:lstStyle/>
          <a:p>
            <a:r>
              <a:rPr lang="en-US" sz="5600" b="1" dirty="0">
                <a:latin typeface="Lato" panose="020F0502020204030203" pitchFamily="34" charset="0"/>
              </a:rPr>
              <a:t>Gridded Precipitation</a:t>
            </a:r>
          </a:p>
        </p:txBody>
      </p:sp>
      <p:sp>
        <p:nvSpPr>
          <p:cNvPr id="5" name="Content Placeholder 2">
            <a:extLst>
              <a:ext uri="{FF2B5EF4-FFF2-40B4-BE49-F238E27FC236}">
                <a16:creationId xmlns:a16="http://schemas.microsoft.com/office/drawing/2014/main" id="{E9D5B1AF-9B04-4641-AC4F-770D95D9296D}"/>
              </a:ext>
            </a:extLst>
          </p:cNvPr>
          <p:cNvSpPr txBox="1">
            <a:spLocks/>
          </p:cNvSpPr>
          <p:nvPr/>
        </p:nvSpPr>
        <p:spPr>
          <a:xfrm>
            <a:off x="402772" y="679560"/>
            <a:ext cx="5101533" cy="5066097"/>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latin typeface="Lato" panose="020F0502020204030203" pitchFamily="34" charset="0"/>
              </a:rPr>
              <a:t>Cons</a:t>
            </a:r>
          </a:p>
          <a:p>
            <a:pPr lvl="1"/>
            <a:r>
              <a:rPr lang="en-US" sz="2800" b="1" dirty="0">
                <a:latin typeface="Lato" panose="020F0502020204030203" pitchFamily="34" charset="0"/>
              </a:rPr>
              <a:t>May require file format conversion </a:t>
            </a:r>
          </a:p>
          <a:p>
            <a:pPr lvl="1"/>
            <a:r>
              <a:rPr lang="en-US" sz="2800" b="1" dirty="0">
                <a:latin typeface="Lato" panose="020F0502020204030203" pitchFamily="34" charset="0"/>
              </a:rPr>
              <a:t>Quality of data varies</a:t>
            </a:r>
          </a:p>
          <a:p>
            <a:pPr lvl="2"/>
            <a:r>
              <a:rPr lang="en-US" sz="2800" b="1" dirty="0">
                <a:latin typeface="Lato" panose="020F0502020204030203" pitchFamily="34" charset="0"/>
              </a:rPr>
              <a:t>Quality control recommended</a:t>
            </a:r>
          </a:p>
          <a:p>
            <a:pPr lvl="3"/>
            <a:r>
              <a:rPr lang="en-US" sz="2800" b="1" dirty="0">
                <a:latin typeface="Lato" panose="020F0502020204030203" pitchFamily="34" charset="0"/>
              </a:rPr>
              <a:t>Gage comparison</a:t>
            </a:r>
          </a:p>
          <a:p>
            <a:pPr lvl="3"/>
            <a:r>
              <a:rPr lang="en-US" sz="2800" b="1" dirty="0">
                <a:latin typeface="Lato" panose="020F0502020204030203" pitchFamily="34" charset="0"/>
                <a:hlinkClick r:id="rId3">
                  <a:extLst>
                    <a:ext uri="{A12FA001-AC4F-418D-AE19-62706E023703}">
                      <ahyp:hlinkClr xmlns:ahyp="http://schemas.microsoft.com/office/drawing/2018/hyperlinkcolor" val="tx"/>
                    </a:ext>
                  </a:extLst>
                </a:hlinkClick>
              </a:rPr>
              <a:t>RADAR coverage</a:t>
            </a:r>
            <a:endParaRPr lang="en-US" sz="2800" b="1" dirty="0">
              <a:latin typeface="Lato" panose="020F0502020204030203" pitchFamily="34" charset="0"/>
            </a:endParaRPr>
          </a:p>
          <a:p>
            <a:pPr lvl="1"/>
            <a:endParaRPr lang="en-US" sz="2800" b="1" dirty="0">
              <a:latin typeface="Lato" panose="020F0502020204030203" pitchFamily="34" charset="0"/>
            </a:endParaRPr>
          </a:p>
        </p:txBody>
      </p:sp>
      <p:pic>
        <p:nvPicPr>
          <p:cNvPr id="7" name="Picture 6">
            <a:extLst>
              <a:ext uri="{FF2B5EF4-FFF2-40B4-BE49-F238E27FC236}">
                <a16:creationId xmlns:a16="http://schemas.microsoft.com/office/drawing/2014/main" id="{A199B8AC-8715-4258-97DA-65F0312AF009}"/>
              </a:ext>
            </a:extLst>
          </p:cNvPr>
          <p:cNvPicPr>
            <a:picLocks noChangeAspect="1"/>
          </p:cNvPicPr>
          <p:nvPr/>
        </p:nvPicPr>
        <p:blipFill rotWithShape="1">
          <a:blip r:embed="rId4">
            <a:extLst>
              <a:ext uri="{28A0092B-C50C-407E-A947-70E740481C1C}">
                <a14:useLocalDpi xmlns:a14="http://schemas.microsoft.com/office/drawing/2010/main" val="0"/>
              </a:ext>
            </a:extLst>
          </a:blip>
          <a:srcRect l="14475" t="-162" r="8157" b="3570"/>
          <a:stretch/>
        </p:blipFill>
        <p:spPr>
          <a:xfrm>
            <a:off x="5879952" y="1001807"/>
            <a:ext cx="5909276" cy="532867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997705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402772" y="16779"/>
            <a:ext cx="10570028" cy="1325563"/>
          </a:xfrm>
        </p:spPr>
        <p:txBody>
          <a:bodyPr>
            <a:normAutofit/>
          </a:bodyPr>
          <a:lstStyle/>
          <a:p>
            <a:r>
              <a:rPr lang="en-US" sz="5600" b="1" dirty="0">
                <a:latin typeface="Lato" panose="020F0502020204030203" pitchFamily="34" charset="0"/>
              </a:rPr>
              <a:t>Gridded Precipitation Sources</a:t>
            </a:r>
          </a:p>
        </p:txBody>
      </p:sp>
      <p:sp>
        <p:nvSpPr>
          <p:cNvPr id="5" name="Content Placeholder 2">
            <a:extLst>
              <a:ext uri="{FF2B5EF4-FFF2-40B4-BE49-F238E27FC236}">
                <a16:creationId xmlns:a16="http://schemas.microsoft.com/office/drawing/2014/main" id="{E9D5B1AF-9B04-4641-AC4F-770D95D9296D}"/>
              </a:ext>
            </a:extLst>
          </p:cNvPr>
          <p:cNvSpPr txBox="1">
            <a:spLocks/>
          </p:cNvSpPr>
          <p:nvPr/>
        </p:nvSpPr>
        <p:spPr>
          <a:xfrm>
            <a:off x="369570" y="1443556"/>
            <a:ext cx="3726598" cy="506609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b="1" dirty="0">
                <a:latin typeface="Lato" panose="020F0502020204030203" pitchFamily="34" charset="0"/>
              </a:rPr>
              <a:t>National Products</a:t>
            </a:r>
          </a:p>
          <a:p>
            <a:pPr lvl="1"/>
            <a:r>
              <a:rPr lang="en-US" sz="2200" b="1" dirty="0">
                <a:solidFill>
                  <a:srgbClr val="000000"/>
                </a:solidFill>
                <a:latin typeface="Lato" panose="020F0502020204030203" pitchFamily="34" charset="0"/>
                <a:hlinkClick r:id="rId3"/>
              </a:rPr>
              <a:t>National Digital Guidance Database (NDGD)</a:t>
            </a:r>
            <a:endParaRPr lang="en-US" sz="2200" b="1" dirty="0">
              <a:solidFill>
                <a:srgbClr val="000000"/>
              </a:solidFill>
              <a:latin typeface="Lato" panose="020F0502020204030203" pitchFamily="34" charset="0"/>
            </a:endParaRPr>
          </a:p>
          <a:p>
            <a:r>
              <a:rPr lang="en-US" sz="2600" b="1" dirty="0">
                <a:latin typeface="Lato" panose="020F0502020204030203" pitchFamily="34" charset="0"/>
              </a:rPr>
              <a:t>Regional Products</a:t>
            </a:r>
            <a:endParaRPr lang="en-US" sz="2600" dirty="0">
              <a:latin typeface="Lato" panose="020F0502020204030203" pitchFamily="34" charset="0"/>
            </a:endParaRPr>
          </a:p>
          <a:p>
            <a:pPr lvl="1"/>
            <a:r>
              <a:rPr lang="en-US" sz="2200" b="1" dirty="0">
                <a:solidFill>
                  <a:srgbClr val="000000"/>
                </a:solidFill>
                <a:latin typeface="Lato" panose="020F0502020204030203" pitchFamily="34" charset="0"/>
                <a:hlinkClick r:id="rId4"/>
              </a:rPr>
              <a:t>NWS River Forecast Centers NEXRAD</a:t>
            </a:r>
            <a:endParaRPr lang="en-US" sz="2200" b="1" dirty="0">
              <a:solidFill>
                <a:srgbClr val="000000"/>
              </a:solidFill>
              <a:latin typeface="Lato" panose="020F0502020204030203" pitchFamily="34" charset="0"/>
            </a:endParaRPr>
          </a:p>
          <a:p>
            <a:r>
              <a:rPr lang="en-US" sz="2400" b="1" dirty="0">
                <a:latin typeface="Lato" panose="020F0502020204030203" pitchFamily="34" charset="0"/>
              </a:rPr>
              <a:t>CWMS</a:t>
            </a:r>
          </a:p>
          <a:p>
            <a:pPr lvl="1"/>
            <a:r>
              <a:rPr lang="en-US" b="1" dirty="0">
                <a:latin typeface="Lato" panose="020F0502020204030203" pitchFamily="34" charset="0"/>
              </a:rPr>
              <a:t>USACE Water Management data</a:t>
            </a:r>
          </a:p>
          <a:p>
            <a:r>
              <a:rPr lang="en-US" sz="2400" b="1" dirty="0">
                <a:latin typeface="Lato" panose="020F0502020204030203" pitchFamily="34" charset="0"/>
              </a:rPr>
              <a:t>Additional Products</a:t>
            </a:r>
          </a:p>
          <a:p>
            <a:pPr lvl="1"/>
            <a:r>
              <a:rPr lang="en-US" sz="2000" b="1" dirty="0">
                <a:latin typeface="Lato" panose="020F0502020204030203" pitchFamily="34" charset="0"/>
                <a:hlinkClick r:id="rId5"/>
              </a:rPr>
              <a:t>Gridded Data Sources Tutorial &amp; Guide</a:t>
            </a:r>
            <a:endParaRPr lang="en-US" sz="2000" b="1" dirty="0">
              <a:latin typeface="Lato" panose="020F0502020204030203" pitchFamily="34" charset="0"/>
            </a:endParaRPr>
          </a:p>
          <a:p>
            <a:pPr lvl="1"/>
            <a:endParaRPr lang="en-US" sz="2000" b="1" dirty="0">
              <a:latin typeface="Lato" panose="020F0502020204030203" pitchFamily="34" charset="0"/>
            </a:endParaRPr>
          </a:p>
          <a:p>
            <a:endParaRPr lang="en-US" sz="2600" b="1" dirty="0">
              <a:solidFill>
                <a:srgbClr val="000000"/>
              </a:solidFill>
              <a:latin typeface="Lato" panose="020F0502020204030203" pitchFamily="34" charset="0"/>
            </a:endParaRPr>
          </a:p>
        </p:txBody>
      </p:sp>
      <p:pic>
        <p:nvPicPr>
          <p:cNvPr id="4" name="Picture 3">
            <a:extLst>
              <a:ext uri="{FF2B5EF4-FFF2-40B4-BE49-F238E27FC236}">
                <a16:creationId xmlns:a16="http://schemas.microsoft.com/office/drawing/2014/main" id="{6DE91B1E-62B2-ECE7-2F32-95E587FBDCA7}"/>
              </a:ext>
            </a:extLst>
          </p:cNvPr>
          <p:cNvPicPr>
            <a:picLocks noChangeAspect="1"/>
          </p:cNvPicPr>
          <p:nvPr/>
        </p:nvPicPr>
        <p:blipFill>
          <a:blip r:embed="rId6"/>
          <a:stretch>
            <a:fillRect/>
          </a:stretch>
        </p:blipFill>
        <p:spPr>
          <a:xfrm>
            <a:off x="4578664" y="1342342"/>
            <a:ext cx="7034340" cy="4473209"/>
          </a:xfrm>
          <a:prstGeom prst="rect">
            <a:avLst/>
          </a:prstGeom>
        </p:spPr>
      </p:pic>
    </p:spTree>
    <p:extLst>
      <p:ext uri="{BB962C8B-B14F-4D97-AF65-F5344CB8AC3E}">
        <p14:creationId xmlns:p14="http://schemas.microsoft.com/office/powerpoint/2010/main" val="9363187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248333" y="131574"/>
            <a:ext cx="7965900" cy="1311664"/>
          </a:xfrm>
        </p:spPr>
        <p:txBody>
          <a:bodyPr>
            <a:noAutofit/>
          </a:bodyPr>
          <a:lstStyle/>
          <a:p>
            <a:r>
              <a:rPr lang="en-US" b="1" dirty="0">
                <a:latin typeface="Lato" panose="020F0502020204030203" pitchFamily="34" charset="0"/>
              </a:rPr>
              <a:t>Converting &amp; Creating Precipitation </a:t>
            </a:r>
            <a:r>
              <a:rPr lang="en-US" b="1" dirty="0" err="1">
                <a:latin typeface="Lato" panose="020F0502020204030203" pitchFamily="34" charset="0"/>
              </a:rPr>
              <a:t>Gridsets</a:t>
            </a:r>
            <a:endParaRPr lang="en-US" b="1" dirty="0">
              <a:latin typeface="Lato" panose="020F0502020204030203" pitchFamily="34" charset="0"/>
            </a:endParaRP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68" y="1574801"/>
            <a:ext cx="11332142" cy="5265754"/>
          </a:xfrm>
        </p:spPr>
        <p:txBody>
          <a:bodyPr anchor="t">
            <a:noAutofit/>
          </a:bodyPr>
          <a:lstStyle/>
          <a:p>
            <a:r>
              <a:rPr lang="en-US" b="1" dirty="0">
                <a:latin typeface="Lato" panose="020F0502020204030203" pitchFamily="34" charset="0"/>
              </a:rPr>
              <a:t>Utilities available:</a:t>
            </a:r>
          </a:p>
          <a:p>
            <a:pPr marL="971550" lvl="1" indent="-514350">
              <a:buFont typeface="+mj-lt"/>
              <a:buAutoNum type="arabicPeriod"/>
            </a:pPr>
            <a:r>
              <a:rPr lang="en-US" sz="2800" b="1" dirty="0">
                <a:latin typeface="Lato" panose="020F0502020204030203" pitchFamily="34" charset="0"/>
              </a:rPr>
              <a:t>HMS – certain file types can be imported directly within HMS</a:t>
            </a:r>
          </a:p>
          <a:p>
            <a:pPr lvl="2"/>
            <a:r>
              <a:rPr lang="en-US" sz="2400" b="1" dirty="0">
                <a:latin typeface="Lato" panose="020F0502020204030203" pitchFamily="34" charset="0"/>
              </a:rPr>
              <a:t>Generalized Data Reader coming soon!</a:t>
            </a:r>
          </a:p>
          <a:p>
            <a:pPr marL="971550" lvl="1" indent="-514350">
              <a:buFont typeface="+mj-lt"/>
              <a:buAutoNum type="arabicPeriod"/>
            </a:pPr>
            <a:r>
              <a:rPr lang="en-US" sz="2800" b="1" dirty="0">
                <a:latin typeface="Lato" panose="020F0502020204030203" pitchFamily="34" charset="0"/>
              </a:rPr>
              <a:t>Vortex Utilities – converts several formats to HEC-DSS records</a:t>
            </a:r>
          </a:p>
          <a:p>
            <a:pPr lvl="2"/>
            <a:r>
              <a:rPr lang="en-US" sz="2400" b="1" dirty="0" err="1">
                <a:latin typeface="Lato" panose="020F0502020204030203" pitchFamily="34" charset="0"/>
              </a:rPr>
              <a:t>NetCDF</a:t>
            </a:r>
            <a:r>
              <a:rPr lang="en-US" sz="2400" b="1" dirty="0">
                <a:latin typeface="Lato" panose="020F0502020204030203" pitchFamily="34" charset="0"/>
              </a:rPr>
              <a:t>, </a:t>
            </a:r>
            <a:r>
              <a:rPr lang="en-US" sz="2400" b="1" dirty="0" err="1">
                <a:latin typeface="Lato" panose="020F0502020204030203" pitchFamily="34" charset="0"/>
              </a:rPr>
              <a:t>Grib</a:t>
            </a:r>
            <a:r>
              <a:rPr lang="en-US" sz="2400" b="1" dirty="0">
                <a:latin typeface="Lato" panose="020F0502020204030203" pitchFamily="34" charset="0"/>
              </a:rPr>
              <a:t>, HDF, ASC &amp; more</a:t>
            </a:r>
          </a:p>
          <a:p>
            <a:pPr lvl="2"/>
            <a:r>
              <a:rPr lang="en-US" sz="2400" b="1" dirty="0">
                <a:latin typeface="Lato" panose="020F0502020204030203" pitchFamily="34" charset="0"/>
              </a:rPr>
              <a:t>Also allows for clipping, re-projecting, resampling, etc.</a:t>
            </a:r>
          </a:p>
          <a:p>
            <a:pPr marL="971550" lvl="1" indent="-514350">
              <a:buFont typeface="+mj-lt"/>
              <a:buAutoNum type="arabicPeriod"/>
            </a:pPr>
            <a:r>
              <a:rPr lang="en-US" sz="2800" b="1" dirty="0">
                <a:latin typeface="Lato" panose="020F0502020204030203" pitchFamily="34" charset="0"/>
              </a:rPr>
              <a:t>Interpolated Meteorology methods</a:t>
            </a:r>
          </a:p>
        </p:txBody>
      </p:sp>
    </p:spTree>
    <p:extLst>
      <p:ext uri="{BB962C8B-B14F-4D97-AF65-F5344CB8AC3E}">
        <p14:creationId xmlns:p14="http://schemas.microsoft.com/office/powerpoint/2010/main" val="14421658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9" y="14673"/>
            <a:ext cx="7136024" cy="1311664"/>
          </a:xfrm>
        </p:spPr>
        <p:txBody>
          <a:bodyPr>
            <a:noAutofit/>
          </a:bodyPr>
          <a:lstStyle/>
          <a:p>
            <a:r>
              <a:rPr lang="en-US" b="1" dirty="0">
                <a:latin typeface="Lato" panose="020F0502020204030203" pitchFamily="34" charset="0"/>
              </a:rPr>
              <a:t>Gridded Precipitation</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69" y="1326337"/>
            <a:ext cx="11357973" cy="4952921"/>
          </a:xfrm>
        </p:spPr>
        <p:txBody>
          <a:bodyPr anchor="t">
            <a:noAutofit/>
          </a:bodyPr>
          <a:lstStyle/>
          <a:p>
            <a:pPr>
              <a:lnSpc>
                <a:spcPct val="100000"/>
              </a:lnSpc>
              <a:spcBef>
                <a:spcPts val="0"/>
              </a:spcBef>
            </a:pPr>
            <a:r>
              <a:rPr lang="en-US" b="1" dirty="0">
                <a:latin typeface="Lato" panose="020F0502020204030203" pitchFamily="34" charset="0"/>
              </a:rPr>
              <a:t>DSS Pathnames for Grids in HEC-HMS</a:t>
            </a:r>
          </a:p>
          <a:p>
            <a:pPr marL="0" indent="0">
              <a:lnSpc>
                <a:spcPct val="100000"/>
              </a:lnSpc>
              <a:spcBef>
                <a:spcPts val="0"/>
              </a:spcBef>
              <a:buNone/>
            </a:pPr>
            <a:endParaRPr lang="en-US" b="1" dirty="0">
              <a:latin typeface="Lato" panose="020F0502020204030203" pitchFamily="34" charset="0"/>
            </a:endParaRPr>
          </a:p>
          <a:p>
            <a:pPr marL="0" indent="0">
              <a:lnSpc>
                <a:spcPct val="100000"/>
              </a:lnSpc>
              <a:spcBef>
                <a:spcPts val="0"/>
              </a:spcBef>
              <a:buNone/>
            </a:pPr>
            <a:r>
              <a:rPr lang="en-US" b="1" dirty="0">
                <a:latin typeface="Lato" panose="020F0502020204030203" pitchFamily="34" charset="0"/>
              </a:rPr>
              <a:t>	/A-part/B-part/C-part/D-part/E-part/F-part/</a:t>
            </a:r>
          </a:p>
          <a:p>
            <a:pPr marL="0" indent="0">
              <a:lnSpc>
                <a:spcPct val="100000"/>
              </a:lnSpc>
              <a:spcBef>
                <a:spcPts val="0"/>
              </a:spcBef>
              <a:buNone/>
            </a:pPr>
            <a:endParaRPr lang="en-US" b="1" dirty="0">
              <a:latin typeface="Lato" panose="020F0502020204030203" pitchFamily="34" charset="0"/>
            </a:endParaRPr>
          </a:p>
          <a:p>
            <a:pPr marL="0" indent="0">
              <a:lnSpc>
                <a:spcPct val="100000"/>
              </a:lnSpc>
              <a:spcBef>
                <a:spcPts val="0"/>
              </a:spcBef>
              <a:buNone/>
            </a:pPr>
            <a:r>
              <a:rPr lang="en-US" b="1" dirty="0">
                <a:latin typeface="Lato" panose="020F0502020204030203" pitchFamily="34" charset="0"/>
              </a:rPr>
              <a:t>	A – grid system (SHG, HRAP)</a:t>
            </a:r>
          </a:p>
          <a:p>
            <a:pPr marL="0" indent="0">
              <a:lnSpc>
                <a:spcPct val="100000"/>
              </a:lnSpc>
              <a:spcBef>
                <a:spcPts val="0"/>
              </a:spcBef>
              <a:buNone/>
            </a:pPr>
            <a:r>
              <a:rPr lang="en-US" b="1" dirty="0">
                <a:latin typeface="Lato" panose="020F0502020204030203" pitchFamily="34" charset="0"/>
              </a:rPr>
              <a:t>	B – region or watershed name</a:t>
            </a:r>
          </a:p>
          <a:p>
            <a:pPr marL="0" indent="0">
              <a:lnSpc>
                <a:spcPct val="100000"/>
              </a:lnSpc>
              <a:spcBef>
                <a:spcPts val="0"/>
              </a:spcBef>
              <a:buNone/>
            </a:pPr>
            <a:r>
              <a:rPr lang="en-US" b="1" dirty="0">
                <a:latin typeface="Lato" panose="020F0502020204030203" pitchFamily="34" charset="0"/>
              </a:rPr>
              <a:t>	C – the data variable (</a:t>
            </a:r>
            <a:r>
              <a:rPr lang="en-US" b="1" dirty="0" err="1">
                <a:latin typeface="Lato" panose="020F0502020204030203" pitchFamily="34" charset="0"/>
              </a:rPr>
              <a:t>precip</a:t>
            </a:r>
            <a:r>
              <a:rPr lang="en-US" b="1" dirty="0">
                <a:latin typeface="Lato" panose="020F0502020204030203" pitchFamily="34" charset="0"/>
              </a:rPr>
              <a:t>, temp, …)</a:t>
            </a:r>
          </a:p>
          <a:p>
            <a:pPr marL="0" indent="0">
              <a:lnSpc>
                <a:spcPct val="100000"/>
              </a:lnSpc>
              <a:spcBef>
                <a:spcPts val="0"/>
              </a:spcBef>
              <a:buNone/>
            </a:pPr>
            <a:r>
              <a:rPr lang="en-US" b="1" dirty="0">
                <a:latin typeface="Lato" panose="020F0502020204030203" pitchFamily="34" charset="0"/>
              </a:rPr>
              <a:t>	D – starting time for grid (ex: 04JAN2021:1500)</a:t>
            </a:r>
          </a:p>
          <a:p>
            <a:pPr marL="0" indent="0">
              <a:lnSpc>
                <a:spcPct val="100000"/>
              </a:lnSpc>
              <a:spcBef>
                <a:spcPts val="0"/>
              </a:spcBef>
              <a:buNone/>
            </a:pPr>
            <a:r>
              <a:rPr lang="en-US" b="1" dirty="0">
                <a:latin typeface="Lato" panose="020F0502020204030203" pitchFamily="34" charset="0"/>
              </a:rPr>
              <a:t>	E – ending time for grid (ex: 04JAN2021:1600)</a:t>
            </a:r>
          </a:p>
          <a:p>
            <a:pPr marL="0" indent="0">
              <a:lnSpc>
                <a:spcPct val="100000"/>
              </a:lnSpc>
              <a:spcBef>
                <a:spcPts val="0"/>
              </a:spcBef>
              <a:buNone/>
            </a:pPr>
            <a:r>
              <a:rPr lang="en-US" b="1" dirty="0">
                <a:latin typeface="Lato" panose="020F0502020204030203" pitchFamily="34" charset="0"/>
              </a:rPr>
              <a:t>	F – additional identification (e.g. </a:t>
            </a:r>
            <a:r>
              <a:rPr lang="en-US" b="1" dirty="0" err="1">
                <a:latin typeface="Lato" panose="020F0502020204030203" pitchFamily="34" charset="0"/>
              </a:rPr>
              <a:t>obs</a:t>
            </a:r>
            <a:r>
              <a:rPr lang="en-US" b="1" dirty="0">
                <a:latin typeface="Lato" panose="020F0502020204030203" pitchFamily="34" charset="0"/>
              </a:rPr>
              <a:t>, radar, NWS, …)</a:t>
            </a:r>
          </a:p>
        </p:txBody>
      </p:sp>
    </p:spTree>
    <p:extLst>
      <p:ext uri="{BB962C8B-B14F-4D97-AF65-F5344CB8AC3E}">
        <p14:creationId xmlns:p14="http://schemas.microsoft.com/office/powerpoint/2010/main" val="5689662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14674"/>
            <a:ext cx="4957849" cy="1311664"/>
          </a:xfrm>
        </p:spPr>
        <p:txBody>
          <a:bodyPr>
            <a:normAutofit/>
          </a:bodyPr>
          <a:lstStyle/>
          <a:p>
            <a:r>
              <a:rPr lang="en-US" b="1" dirty="0"/>
              <a:t>Gridded Precipitation</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69" y="1326338"/>
            <a:ext cx="11357973" cy="4952921"/>
          </a:xfrm>
        </p:spPr>
        <p:txBody>
          <a:bodyPr anchor="t">
            <a:noAutofit/>
          </a:bodyPr>
          <a:lstStyle/>
          <a:p>
            <a:pPr>
              <a:lnSpc>
                <a:spcPct val="100000"/>
              </a:lnSpc>
              <a:spcBef>
                <a:spcPts val="0"/>
              </a:spcBef>
            </a:pPr>
            <a:r>
              <a:rPr lang="en-US" sz="3200" b="1" dirty="0">
                <a:latin typeface="Lato" panose="020F0502020204030203" pitchFamily="34" charset="0"/>
              </a:rPr>
              <a:t>Grids must have:</a:t>
            </a:r>
          </a:p>
          <a:p>
            <a:pPr lvl="1">
              <a:lnSpc>
                <a:spcPct val="100000"/>
              </a:lnSpc>
              <a:spcBef>
                <a:spcPts val="800"/>
              </a:spcBef>
            </a:pPr>
            <a:r>
              <a:rPr lang="en-US" sz="2800" b="1" dirty="0">
                <a:latin typeface="Lato" panose="020F0502020204030203" pitchFamily="34" charset="0"/>
              </a:rPr>
              <a:t>Correct C-part pathname</a:t>
            </a:r>
          </a:p>
          <a:p>
            <a:pPr lvl="1">
              <a:lnSpc>
                <a:spcPct val="100000"/>
              </a:lnSpc>
              <a:spcBef>
                <a:spcPts val="800"/>
              </a:spcBef>
            </a:pPr>
            <a:r>
              <a:rPr lang="en-US" sz="2800" b="1" dirty="0">
                <a:latin typeface="Lato" panose="020F0502020204030203" pitchFamily="34" charset="0"/>
              </a:rPr>
              <a:t>Correct units</a:t>
            </a:r>
          </a:p>
          <a:p>
            <a:pPr lvl="1">
              <a:lnSpc>
                <a:spcPct val="100000"/>
              </a:lnSpc>
              <a:spcBef>
                <a:spcPts val="800"/>
              </a:spcBef>
            </a:pPr>
            <a:r>
              <a:rPr lang="en-US" sz="2800" b="1" dirty="0">
                <a:latin typeface="Lato" panose="020F0502020204030203" pitchFamily="34" charset="0"/>
              </a:rPr>
              <a:t>Valid Data type</a:t>
            </a:r>
          </a:p>
          <a:p>
            <a:pPr lvl="1">
              <a:lnSpc>
                <a:spcPct val="100000"/>
              </a:lnSpc>
              <a:spcBef>
                <a:spcPts val="800"/>
              </a:spcBef>
            </a:pPr>
            <a:r>
              <a:rPr lang="en-US" sz="2800" b="1" dirty="0">
                <a:latin typeface="Lato" panose="020F0502020204030203" pitchFamily="34" charset="0"/>
              </a:rPr>
              <a:t>Values for each grid cell</a:t>
            </a:r>
          </a:p>
        </p:txBody>
      </p:sp>
      <p:graphicFrame>
        <p:nvGraphicFramePr>
          <p:cNvPr id="5" name="Table 4">
            <a:extLst>
              <a:ext uri="{FF2B5EF4-FFF2-40B4-BE49-F238E27FC236}">
                <a16:creationId xmlns:a16="http://schemas.microsoft.com/office/drawing/2014/main" id="{59039225-42A5-42E8-AF33-592025B4BE2F}"/>
              </a:ext>
            </a:extLst>
          </p:cNvPr>
          <p:cNvGraphicFramePr>
            <a:graphicFrameLocks noGrp="1"/>
          </p:cNvGraphicFramePr>
          <p:nvPr>
            <p:extLst>
              <p:ext uri="{D42A27DB-BD31-4B8C-83A1-F6EECF244321}">
                <p14:modId xmlns:p14="http://schemas.microsoft.com/office/powerpoint/2010/main" val="607877860"/>
              </p:ext>
            </p:extLst>
          </p:nvPr>
        </p:nvGraphicFramePr>
        <p:xfrm>
          <a:off x="5429018" y="385390"/>
          <a:ext cx="6400124" cy="6296739"/>
        </p:xfrm>
        <a:graphic>
          <a:graphicData uri="http://schemas.openxmlformats.org/drawingml/2006/table">
            <a:tbl>
              <a:tblPr/>
              <a:tblGrid>
                <a:gridCol w="2220011">
                  <a:extLst>
                    <a:ext uri="{9D8B030D-6E8A-4147-A177-3AD203B41FA5}">
                      <a16:colId xmlns:a16="http://schemas.microsoft.com/office/drawing/2014/main" val="1118489523"/>
                    </a:ext>
                  </a:extLst>
                </a:gridCol>
                <a:gridCol w="1683657">
                  <a:extLst>
                    <a:ext uri="{9D8B030D-6E8A-4147-A177-3AD203B41FA5}">
                      <a16:colId xmlns:a16="http://schemas.microsoft.com/office/drawing/2014/main" val="3034611146"/>
                    </a:ext>
                  </a:extLst>
                </a:gridCol>
                <a:gridCol w="1190171">
                  <a:extLst>
                    <a:ext uri="{9D8B030D-6E8A-4147-A177-3AD203B41FA5}">
                      <a16:colId xmlns:a16="http://schemas.microsoft.com/office/drawing/2014/main" val="509371380"/>
                    </a:ext>
                  </a:extLst>
                </a:gridCol>
                <a:gridCol w="1306285">
                  <a:extLst>
                    <a:ext uri="{9D8B030D-6E8A-4147-A177-3AD203B41FA5}">
                      <a16:colId xmlns:a16="http://schemas.microsoft.com/office/drawing/2014/main" val="2956942389"/>
                    </a:ext>
                  </a:extLst>
                </a:gridCol>
              </a:tblGrid>
              <a:tr h="143326">
                <a:tc>
                  <a:txBody>
                    <a:bodyPr/>
                    <a:lstStyle/>
                    <a:p>
                      <a:pPr algn="l" fontAlgn="b"/>
                      <a:r>
                        <a:rPr lang="en-US" sz="1400" b="1" i="0" u="none" strike="noStrike" dirty="0">
                          <a:solidFill>
                            <a:schemeClr val="tx1"/>
                          </a:solidFill>
                          <a:effectLst/>
                          <a:latin typeface="Lato" panose="020F0502020204030203" pitchFamily="34" charset="0"/>
                        </a:rPr>
                        <a:t> Grid Type</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fontAlgn="b"/>
                      <a:r>
                        <a:rPr lang="en-US" sz="1400" b="1" i="0" u="none" strike="noStrike" dirty="0">
                          <a:solidFill>
                            <a:schemeClr val="tx1"/>
                          </a:solidFill>
                          <a:effectLst/>
                          <a:latin typeface="Lato" panose="020F0502020204030203" pitchFamily="34" charset="0"/>
                        </a:rPr>
                        <a:t> C-Part</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sz="1400" b="1" i="0" u="none" strike="noStrike" dirty="0">
                          <a:solidFill>
                            <a:schemeClr val="tx1"/>
                          </a:solidFill>
                          <a:effectLst/>
                          <a:latin typeface="Lato" panose="020F0502020204030203" pitchFamily="34" charset="0"/>
                        </a:rPr>
                        <a:t> Units</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sz="1400" b="1" i="0" u="none" strike="noStrike" dirty="0">
                          <a:solidFill>
                            <a:schemeClr val="tx1"/>
                          </a:solidFill>
                          <a:effectLst/>
                          <a:latin typeface="Lato" panose="020F0502020204030203" pitchFamily="34" charset="0"/>
                        </a:rPr>
                        <a:t> Data Type</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741455288"/>
                  </a:ext>
                </a:extLst>
              </a:tr>
              <a:tr h="268735">
                <a:tc>
                  <a:txBody>
                    <a:bodyPr/>
                    <a:lstStyle/>
                    <a:p>
                      <a:pPr algn="l" fontAlgn="b"/>
                      <a:r>
                        <a:rPr lang="en-US" sz="1400" b="0" i="0" u="none" strike="noStrike" dirty="0">
                          <a:solidFill>
                            <a:schemeClr val="tx1"/>
                          </a:solidFill>
                          <a:effectLst/>
                          <a:latin typeface="Lato" panose="020F0502020204030203" pitchFamily="34" charset="0"/>
                        </a:rPr>
                        <a:t> Precipitation</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PRECIPITATION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PER-CUM</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3983377"/>
                  </a:ext>
                </a:extLst>
              </a:tr>
              <a:tr h="268735">
                <a:tc>
                  <a:txBody>
                    <a:bodyPr/>
                    <a:lstStyle/>
                    <a:p>
                      <a:pPr algn="l" fontAlgn="b"/>
                      <a:r>
                        <a:rPr lang="en-US" sz="1400" b="0" i="0" u="none" strike="noStrike" dirty="0">
                          <a:solidFill>
                            <a:schemeClr val="tx1"/>
                          </a:solidFill>
                          <a:effectLst/>
                          <a:latin typeface="Lato" panose="020F0502020204030203" pitchFamily="34" charset="0"/>
                        </a:rPr>
                        <a:t> Temperature</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TEMPERATURE</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DEG C </a:t>
                      </a:r>
                    </a:p>
                    <a:p>
                      <a:pPr algn="ctr" fontAlgn="b"/>
                      <a:r>
                        <a:rPr lang="en-US" sz="1400" b="0" i="0" u="none" strike="noStrike" dirty="0">
                          <a:solidFill>
                            <a:schemeClr val="tx1"/>
                          </a:solidFill>
                          <a:effectLst/>
                          <a:latin typeface="Lato" panose="020F0502020204030203" pitchFamily="34" charset="0"/>
                        </a:rPr>
                        <a:t> DEG 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PER-AVER </a:t>
                      </a:r>
                    </a:p>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146495"/>
                  </a:ext>
                </a:extLst>
              </a:tr>
              <a:tr h="400117">
                <a:tc>
                  <a:txBody>
                    <a:bodyPr/>
                    <a:lstStyle/>
                    <a:p>
                      <a:pPr algn="l" fontAlgn="b"/>
                      <a:r>
                        <a:rPr lang="en-US" sz="1400" b="0" i="0" u="none" strike="noStrike" dirty="0">
                          <a:solidFill>
                            <a:schemeClr val="tx1"/>
                          </a:solidFill>
                          <a:effectLst/>
                          <a:latin typeface="Lato" panose="020F0502020204030203" pitchFamily="34" charset="0"/>
                        </a:rPr>
                        <a:t> Solar Radiation</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SOLAR RADIATION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WATT/M2   </a:t>
                      </a:r>
                      <a:br>
                        <a:rPr lang="en-US" sz="1400" b="0" i="0" u="none" strike="noStrike" dirty="0">
                          <a:solidFill>
                            <a:schemeClr val="tx1"/>
                          </a:solidFill>
                          <a:effectLst/>
                          <a:latin typeface="Lato" panose="020F0502020204030203" pitchFamily="34" charset="0"/>
                        </a:rPr>
                      </a:br>
                      <a:r>
                        <a:rPr lang="en-US" sz="1400" b="0" i="0" u="none" strike="noStrike" dirty="0">
                          <a:solidFill>
                            <a:schemeClr val="tx1"/>
                          </a:solidFill>
                          <a:effectLst/>
                          <a:latin typeface="Lato" panose="020F0502020204030203" pitchFamily="34" charset="0"/>
                        </a:rPr>
                        <a:t> LANGLEY/M </a:t>
                      </a:r>
                    </a:p>
                    <a:p>
                      <a:pPr algn="ctr" fontAlgn="b"/>
                      <a:r>
                        <a:rPr lang="en-US" sz="1400" b="0" i="0" u="none" strike="noStrike" dirty="0">
                          <a:solidFill>
                            <a:schemeClr val="tx1"/>
                          </a:solidFill>
                          <a:effectLst/>
                          <a:latin typeface="Lato" panose="020F0502020204030203" pitchFamily="34" charset="0"/>
                        </a:rPr>
                        <a:t>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PER-AVER </a:t>
                      </a:r>
                    </a:p>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1823365"/>
                  </a:ext>
                </a:extLst>
              </a:tr>
              <a:tr h="400117">
                <a:tc>
                  <a:txBody>
                    <a:bodyPr/>
                    <a:lstStyle/>
                    <a:p>
                      <a:pPr algn="l" fontAlgn="b"/>
                      <a:r>
                        <a:rPr lang="en-US" sz="1400" b="0" i="0" u="none" strike="noStrike" dirty="0">
                          <a:solidFill>
                            <a:schemeClr val="tx1"/>
                          </a:solidFill>
                          <a:effectLst/>
                          <a:latin typeface="Lato" panose="020F0502020204030203" pitchFamily="34" charset="0"/>
                        </a:rPr>
                        <a:t> Crop Coefficient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CROP COEFFICIENT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UNSPECIF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PER-AVER </a:t>
                      </a:r>
                    </a:p>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4410785"/>
                  </a:ext>
                </a:extLst>
              </a:tr>
              <a:tr h="268735">
                <a:tc>
                  <a:txBody>
                    <a:bodyPr/>
                    <a:lstStyle/>
                    <a:p>
                      <a:pPr algn="l" fontAlgn="b"/>
                      <a:r>
                        <a:rPr lang="en-US" sz="1400" b="0" i="0" u="none" strike="noStrike" dirty="0">
                          <a:solidFill>
                            <a:schemeClr val="tx1"/>
                          </a:solidFill>
                          <a:effectLst/>
                          <a:latin typeface="Lato" panose="020F0502020204030203" pitchFamily="34" charset="0"/>
                        </a:rPr>
                        <a:t> Storage Capacity</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STORAGE CAPACITY</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9724892"/>
                  </a:ext>
                </a:extLst>
              </a:tr>
              <a:tr h="268735">
                <a:tc>
                  <a:txBody>
                    <a:bodyPr/>
                    <a:lstStyle/>
                    <a:p>
                      <a:pPr algn="l" fontAlgn="b"/>
                      <a:r>
                        <a:rPr lang="en-US" sz="1400" b="0" i="0" u="none" strike="noStrike" dirty="0">
                          <a:solidFill>
                            <a:schemeClr val="tx1"/>
                          </a:solidFill>
                          <a:effectLst/>
                          <a:latin typeface="Lato" panose="020F0502020204030203" pitchFamily="34" charset="0"/>
                        </a:rPr>
                        <a:t> Percolation Rate</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PERCOLATION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MM/HR </a:t>
                      </a:r>
                    </a:p>
                    <a:p>
                      <a:pPr algn="ctr" fontAlgn="b"/>
                      <a:r>
                        <a:rPr lang="en-US" sz="1400" b="0" i="0" u="none" strike="noStrike" dirty="0">
                          <a:solidFill>
                            <a:schemeClr val="tx1"/>
                          </a:solidFill>
                          <a:effectLst/>
                          <a:latin typeface="Lato" panose="020F0502020204030203" pitchFamily="34" charset="0"/>
                        </a:rPr>
                        <a:t> IN/HR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0491512"/>
                  </a:ext>
                </a:extLst>
              </a:tr>
              <a:tr h="400117">
                <a:tc>
                  <a:txBody>
                    <a:bodyPr/>
                    <a:lstStyle/>
                    <a:p>
                      <a:pPr algn="l" fontAlgn="b"/>
                      <a:r>
                        <a:rPr lang="en-US" sz="1400" b="0" i="0" u="none" strike="noStrike" dirty="0">
                          <a:solidFill>
                            <a:schemeClr val="tx1"/>
                          </a:solidFill>
                          <a:effectLst/>
                          <a:latin typeface="Lato" panose="020F0502020204030203" pitchFamily="34" charset="0"/>
                        </a:rPr>
                        <a:t> Storage Coefficient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STORAGE COEFFICIENT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HR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0922319"/>
                  </a:ext>
                </a:extLst>
              </a:tr>
              <a:tr h="268735">
                <a:tc>
                  <a:txBody>
                    <a:bodyPr/>
                    <a:lstStyle/>
                    <a:p>
                      <a:pPr algn="l" fontAlgn="b"/>
                      <a:r>
                        <a:rPr lang="en-US" sz="1400" b="0" i="0" u="none" strike="noStrike" dirty="0">
                          <a:solidFill>
                            <a:schemeClr val="tx1"/>
                          </a:solidFill>
                          <a:effectLst/>
                          <a:latin typeface="Lato" panose="020F0502020204030203" pitchFamily="34" charset="0"/>
                        </a:rPr>
                        <a:t> Moisture Deficit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MOISTURE DEFICIT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5253037"/>
                  </a:ext>
                </a:extLst>
              </a:tr>
              <a:tr h="268735">
                <a:tc>
                  <a:txBody>
                    <a:bodyPr/>
                    <a:lstStyle/>
                    <a:p>
                      <a:pPr algn="l" fontAlgn="b"/>
                      <a:r>
                        <a:rPr lang="en-US" sz="1400" b="0" i="0" u="none" strike="noStrike" dirty="0">
                          <a:solidFill>
                            <a:schemeClr val="tx1"/>
                          </a:solidFill>
                          <a:effectLst/>
                          <a:latin typeface="Lato" panose="020F0502020204030203" pitchFamily="34" charset="0"/>
                        </a:rPr>
                        <a:t> Impervious Area</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IMPERVIOUS AREA</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0618047"/>
                  </a:ext>
                </a:extLst>
              </a:tr>
              <a:tr h="268735">
                <a:tc>
                  <a:txBody>
                    <a:bodyPr/>
                    <a:lstStyle/>
                    <a:p>
                      <a:pPr algn="l" fontAlgn="b"/>
                      <a:r>
                        <a:rPr lang="en-US" sz="1400" b="0" i="0" u="none" strike="noStrike" dirty="0">
                          <a:solidFill>
                            <a:schemeClr val="tx1"/>
                          </a:solidFill>
                          <a:effectLst/>
                          <a:latin typeface="Lato" panose="020F0502020204030203" pitchFamily="34" charset="0"/>
                        </a:rPr>
                        <a:t> SCS Curve Number</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CURVE NUMBER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UNSPECIF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6565573"/>
                  </a:ext>
                </a:extLst>
              </a:tr>
              <a:tr h="268735">
                <a:tc>
                  <a:txBody>
                    <a:bodyPr/>
                    <a:lstStyle/>
                    <a:p>
                      <a:pPr algn="l" fontAlgn="b"/>
                      <a:r>
                        <a:rPr lang="en-US" sz="1400" b="0" i="0" u="none" strike="noStrike" dirty="0">
                          <a:solidFill>
                            <a:schemeClr val="tx1"/>
                          </a:solidFill>
                          <a:effectLst/>
                          <a:latin typeface="Lato" panose="020F0502020204030203" pitchFamily="34" charset="0"/>
                        </a:rPr>
                        <a:t> Elevation</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ELEVATION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M, FT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4936375"/>
                  </a:ext>
                </a:extLst>
              </a:tr>
              <a:tr h="268735">
                <a:tc>
                  <a:txBody>
                    <a:bodyPr/>
                    <a:lstStyle/>
                    <a:p>
                      <a:pPr algn="l" fontAlgn="b"/>
                      <a:r>
                        <a:rPr lang="en-US" sz="1400" b="0" i="0" u="none" strike="noStrike" dirty="0">
                          <a:solidFill>
                            <a:schemeClr val="tx1"/>
                          </a:solidFill>
                          <a:effectLst/>
                          <a:latin typeface="Lato" panose="020F0502020204030203" pitchFamily="34" charset="0"/>
                        </a:rPr>
                        <a:t> Cold Content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COLD CONTENT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1565345"/>
                  </a:ext>
                </a:extLst>
              </a:tr>
              <a:tr h="400117">
                <a:tc>
                  <a:txBody>
                    <a:bodyPr/>
                    <a:lstStyle/>
                    <a:p>
                      <a:pPr algn="l" fontAlgn="b"/>
                      <a:r>
                        <a:rPr lang="en-US" sz="1400" b="0" i="0" u="none" strike="noStrike" dirty="0">
                          <a:solidFill>
                            <a:schemeClr val="tx1"/>
                          </a:solidFill>
                          <a:effectLst/>
                          <a:latin typeface="Lato" panose="020F0502020204030203" pitchFamily="34" charset="0"/>
                        </a:rPr>
                        <a:t> Cold Content ATI</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COLD CONTENT ATI</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DEG C </a:t>
                      </a:r>
                    </a:p>
                    <a:p>
                      <a:pPr algn="ctr" fontAlgn="b"/>
                      <a:r>
                        <a:rPr lang="en-US" sz="1400" b="0" i="0" u="none" strike="noStrike" dirty="0">
                          <a:solidFill>
                            <a:schemeClr val="tx1"/>
                          </a:solidFill>
                          <a:effectLst/>
                          <a:latin typeface="Lato" panose="020F0502020204030203" pitchFamily="34" charset="0"/>
                        </a:rPr>
                        <a:t> DEG 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7813080"/>
                  </a:ext>
                </a:extLst>
              </a:tr>
              <a:tr h="400117">
                <a:tc>
                  <a:txBody>
                    <a:bodyPr/>
                    <a:lstStyle/>
                    <a:p>
                      <a:pPr algn="l" fontAlgn="b"/>
                      <a:r>
                        <a:rPr lang="en-US" sz="1400" b="0" i="0" u="none" strike="noStrike" dirty="0">
                          <a:solidFill>
                            <a:schemeClr val="tx1"/>
                          </a:solidFill>
                          <a:effectLst/>
                          <a:latin typeface="Lato" panose="020F0502020204030203" pitchFamily="34" charset="0"/>
                        </a:rPr>
                        <a:t> </a:t>
                      </a:r>
                      <a:r>
                        <a:rPr lang="en-US" sz="1400" b="0" i="0" u="none" strike="noStrike" dirty="0" err="1">
                          <a:solidFill>
                            <a:schemeClr val="tx1"/>
                          </a:solidFill>
                          <a:effectLst/>
                          <a:latin typeface="Lato" panose="020F0502020204030203" pitchFamily="34" charset="0"/>
                        </a:rPr>
                        <a:t>Meltrate</a:t>
                      </a:r>
                      <a:r>
                        <a:rPr lang="en-US" sz="1400" b="0" i="0" u="none" strike="noStrike" dirty="0">
                          <a:solidFill>
                            <a:schemeClr val="tx1"/>
                          </a:solidFill>
                          <a:effectLst/>
                          <a:latin typeface="Lato" panose="020F0502020204030203" pitchFamily="34" charset="0"/>
                        </a:rPr>
                        <a:t> ATI </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MELTRATE ATI</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DEGC-DAY </a:t>
                      </a:r>
                    </a:p>
                    <a:p>
                      <a:pPr algn="ctr" fontAlgn="b"/>
                      <a:r>
                        <a:rPr lang="en-US" sz="1400" b="0" i="0" u="none" strike="noStrike" dirty="0">
                          <a:solidFill>
                            <a:schemeClr val="tx1"/>
                          </a:solidFill>
                          <a:effectLst/>
                          <a:latin typeface="Lato" panose="020F0502020204030203" pitchFamily="34" charset="0"/>
                        </a:rPr>
                        <a:t> DEGF-DAY</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2472547"/>
                  </a:ext>
                </a:extLst>
              </a:tr>
              <a:tr h="268735">
                <a:tc>
                  <a:txBody>
                    <a:bodyPr/>
                    <a:lstStyle/>
                    <a:p>
                      <a:pPr algn="l" fontAlgn="b"/>
                      <a:r>
                        <a:rPr lang="en-US" sz="1400" b="0" i="0" u="none" strike="noStrike" dirty="0">
                          <a:solidFill>
                            <a:schemeClr val="tx1"/>
                          </a:solidFill>
                          <a:effectLst/>
                          <a:latin typeface="Lato" panose="020F0502020204030203" pitchFamily="34" charset="0"/>
                        </a:rPr>
                        <a:t> Liquid Water</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LIQUID WATER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5011421"/>
                  </a:ext>
                </a:extLst>
              </a:tr>
              <a:tr h="531500">
                <a:tc>
                  <a:txBody>
                    <a:bodyPr/>
                    <a:lstStyle/>
                    <a:p>
                      <a:pPr algn="l" fontAlgn="b"/>
                      <a:r>
                        <a:rPr lang="en-US" sz="1400" b="0" i="0" u="none" strike="noStrike" dirty="0">
                          <a:solidFill>
                            <a:schemeClr val="tx1"/>
                          </a:solidFill>
                          <a:effectLst/>
                          <a:latin typeface="Lato" panose="020F0502020204030203" pitchFamily="34" charset="0"/>
                        </a:rPr>
                        <a:t> Snow Water Equivalent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SWE</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8931055"/>
                  </a:ext>
                </a:extLst>
              </a:tr>
            </a:tbl>
          </a:graphicData>
        </a:graphic>
      </p:graphicFrame>
      <p:sp>
        <p:nvSpPr>
          <p:cNvPr id="6" name="Rectangle 5">
            <a:extLst>
              <a:ext uri="{FF2B5EF4-FFF2-40B4-BE49-F238E27FC236}">
                <a16:creationId xmlns:a16="http://schemas.microsoft.com/office/drawing/2014/main" id="{ECB61DA1-8BFD-4DD2-8786-B88AB268E526}"/>
              </a:ext>
            </a:extLst>
          </p:cNvPr>
          <p:cNvSpPr/>
          <p:nvPr/>
        </p:nvSpPr>
        <p:spPr>
          <a:xfrm>
            <a:off x="5365518" y="609600"/>
            <a:ext cx="6543454" cy="315686"/>
          </a:xfrm>
          <a:prstGeom prst="rect">
            <a:avLst/>
          </a:pr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0036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0E55F76-53C6-9547-D295-4A3D7C1D7ED8}"/>
              </a:ext>
            </a:extLst>
          </p:cNvPr>
          <p:cNvSpPr/>
          <p:nvPr/>
        </p:nvSpPr>
        <p:spPr>
          <a:xfrm>
            <a:off x="675249" y="717450"/>
            <a:ext cx="2743200" cy="1600200"/>
          </a:xfrm>
          <a:prstGeom prst="rect">
            <a:avLst/>
          </a:prstGeom>
          <a:noFill/>
          <a:ln w="762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solidFill>
                  <a:srgbClr val="C00000"/>
                </a:solidFill>
                <a:latin typeface="Lato" panose="020F0502020204030203" pitchFamily="34" charset="0"/>
              </a:rPr>
              <a:t>Precipitation Model</a:t>
            </a:r>
          </a:p>
        </p:txBody>
      </p:sp>
      <p:sp>
        <p:nvSpPr>
          <p:cNvPr id="7" name="Rectangle 6">
            <a:extLst>
              <a:ext uri="{FF2B5EF4-FFF2-40B4-BE49-F238E27FC236}">
                <a16:creationId xmlns:a16="http://schemas.microsoft.com/office/drawing/2014/main" id="{C1795C17-6912-F23B-5A2C-D2CBDB5AE50B}"/>
              </a:ext>
            </a:extLst>
          </p:cNvPr>
          <p:cNvSpPr/>
          <p:nvPr/>
        </p:nvSpPr>
        <p:spPr>
          <a:xfrm>
            <a:off x="4724400" y="717450"/>
            <a:ext cx="2743200" cy="1600200"/>
          </a:xfrm>
          <a:prstGeom prst="rect">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latin typeface="Lato" panose="020F0502020204030203" pitchFamily="34" charset="0"/>
              </a:rPr>
              <a:t>Combined Losses</a:t>
            </a:r>
          </a:p>
        </p:txBody>
      </p:sp>
      <p:sp>
        <p:nvSpPr>
          <p:cNvPr id="8" name="Rectangle 7">
            <a:extLst>
              <a:ext uri="{FF2B5EF4-FFF2-40B4-BE49-F238E27FC236}">
                <a16:creationId xmlns:a16="http://schemas.microsoft.com/office/drawing/2014/main" id="{F4E95852-DFE7-BC85-BDFF-D1DA6CBF29F9}"/>
              </a:ext>
            </a:extLst>
          </p:cNvPr>
          <p:cNvSpPr/>
          <p:nvPr/>
        </p:nvSpPr>
        <p:spPr>
          <a:xfrm>
            <a:off x="8773551" y="717450"/>
            <a:ext cx="2743200" cy="1600200"/>
          </a:xfrm>
          <a:prstGeom prst="rect">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latin typeface="Lato" panose="020F0502020204030203" pitchFamily="34" charset="0"/>
              </a:rPr>
              <a:t>Excess Precip Transform</a:t>
            </a:r>
          </a:p>
        </p:txBody>
      </p:sp>
      <p:sp>
        <p:nvSpPr>
          <p:cNvPr id="9" name="Rectangle 8">
            <a:extLst>
              <a:ext uri="{FF2B5EF4-FFF2-40B4-BE49-F238E27FC236}">
                <a16:creationId xmlns:a16="http://schemas.microsoft.com/office/drawing/2014/main" id="{5EC1A806-58BB-5F1A-7706-4C869A4D3456}"/>
              </a:ext>
            </a:extLst>
          </p:cNvPr>
          <p:cNvSpPr/>
          <p:nvPr/>
        </p:nvSpPr>
        <p:spPr>
          <a:xfrm>
            <a:off x="8773551" y="4540351"/>
            <a:ext cx="2743200" cy="1600200"/>
          </a:xfrm>
          <a:prstGeom prst="rect">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latin typeface="Lato" panose="020F0502020204030203" pitchFamily="34" charset="0"/>
              </a:rPr>
              <a:t>Total Runoff</a:t>
            </a:r>
          </a:p>
        </p:txBody>
      </p:sp>
      <p:sp>
        <p:nvSpPr>
          <p:cNvPr id="10" name="Rectangle 9">
            <a:extLst>
              <a:ext uri="{FF2B5EF4-FFF2-40B4-BE49-F238E27FC236}">
                <a16:creationId xmlns:a16="http://schemas.microsoft.com/office/drawing/2014/main" id="{83E66F1C-2BFF-B238-9DA0-74607251BC9A}"/>
              </a:ext>
            </a:extLst>
          </p:cNvPr>
          <p:cNvSpPr/>
          <p:nvPr/>
        </p:nvSpPr>
        <p:spPr>
          <a:xfrm>
            <a:off x="4724400" y="4543867"/>
            <a:ext cx="2743200" cy="1600200"/>
          </a:xfrm>
          <a:prstGeom prst="rect">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latin typeface="Lato" panose="020F0502020204030203" pitchFamily="34" charset="0"/>
              </a:rPr>
              <a:t>Channel Routing</a:t>
            </a:r>
          </a:p>
        </p:txBody>
      </p:sp>
      <p:sp>
        <p:nvSpPr>
          <p:cNvPr id="11" name="Rectangle 10">
            <a:extLst>
              <a:ext uri="{FF2B5EF4-FFF2-40B4-BE49-F238E27FC236}">
                <a16:creationId xmlns:a16="http://schemas.microsoft.com/office/drawing/2014/main" id="{ED6F1995-BA38-2C17-AF82-10D8788144C9}"/>
              </a:ext>
            </a:extLst>
          </p:cNvPr>
          <p:cNvSpPr/>
          <p:nvPr/>
        </p:nvSpPr>
        <p:spPr>
          <a:xfrm>
            <a:off x="675249" y="4540350"/>
            <a:ext cx="2743200" cy="1600200"/>
          </a:xfrm>
          <a:prstGeom prst="rect">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latin typeface="Lato" panose="020F0502020204030203" pitchFamily="34" charset="0"/>
              </a:rPr>
              <a:t>Watershed Outlet</a:t>
            </a:r>
          </a:p>
        </p:txBody>
      </p:sp>
      <p:sp>
        <p:nvSpPr>
          <p:cNvPr id="12" name="Arrow: Right 11">
            <a:extLst>
              <a:ext uri="{FF2B5EF4-FFF2-40B4-BE49-F238E27FC236}">
                <a16:creationId xmlns:a16="http://schemas.microsoft.com/office/drawing/2014/main" id="{3DFF52C2-085E-BFA9-2E9C-0C39639436EF}"/>
              </a:ext>
            </a:extLst>
          </p:cNvPr>
          <p:cNvSpPr/>
          <p:nvPr/>
        </p:nvSpPr>
        <p:spPr>
          <a:xfrm>
            <a:off x="3418448" y="1060350"/>
            <a:ext cx="1305951" cy="914400"/>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3" name="Arrow: Right 12">
            <a:extLst>
              <a:ext uri="{FF2B5EF4-FFF2-40B4-BE49-F238E27FC236}">
                <a16:creationId xmlns:a16="http://schemas.microsoft.com/office/drawing/2014/main" id="{71A789D8-3BE7-695C-44B2-9BE3BD18417B}"/>
              </a:ext>
            </a:extLst>
          </p:cNvPr>
          <p:cNvSpPr/>
          <p:nvPr/>
        </p:nvSpPr>
        <p:spPr>
          <a:xfrm>
            <a:off x="7467599" y="1060350"/>
            <a:ext cx="1305951" cy="914400"/>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4" name="TextBox 13">
            <a:extLst>
              <a:ext uri="{FF2B5EF4-FFF2-40B4-BE49-F238E27FC236}">
                <a16:creationId xmlns:a16="http://schemas.microsoft.com/office/drawing/2014/main" id="{36081D4A-5692-7530-8E4F-59CBE2D1C0A1}"/>
              </a:ext>
            </a:extLst>
          </p:cNvPr>
          <p:cNvSpPr txBox="1"/>
          <p:nvPr/>
        </p:nvSpPr>
        <p:spPr>
          <a:xfrm>
            <a:off x="10220177" y="2700269"/>
            <a:ext cx="1505243" cy="461665"/>
          </a:xfrm>
          <a:prstGeom prst="rect">
            <a:avLst/>
          </a:prstGeom>
          <a:noFill/>
          <a:ln w="38100">
            <a:solidFill>
              <a:schemeClr val="tx1"/>
            </a:solidFill>
          </a:ln>
        </p:spPr>
        <p:txBody>
          <a:bodyPr wrap="square" rtlCol="0">
            <a:spAutoFit/>
          </a:bodyPr>
          <a:lstStyle/>
          <a:p>
            <a:pPr algn="ctr"/>
            <a:r>
              <a:rPr lang="en-US" sz="2400" b="1" dirty="0">
                <a:latin typeface="Lato" panose="020F0502020204030203" pitchFamily="34" charset="0"/>
              </a:rPr>
              <a:t>Baseflow</a:t>
            </a:r>
          </a:p>
        </p:txBody>
      </p:sp>
      <p:sp>
        <p:nvSpPr>
          <p:cNvPr id="15" name="Arrow: Right 14">
            <a:extLst>
              <a:ext uri="{FF2B5EF4-FFF2-40B4-BE49-F238E27FC236}">
                <a16:creationId xmlns:a16="http://schemas.microsoft.com/office/drawing/2014/main" id="{B649F251-10B4-A1B3-1A66-BB891C4A95CA}"/>
              </a:ext>
            </a:extLst>
          </p:cNvPr>
          <p:cNvSpPr/>
          <p:nvPr/>
        </p:nvSpPr>
        <p:spPr>
          <a:xfrm rot="5400000">
            <a:off x="8234818" y="2989918"/>
            <a:ext cx="2186469" cy="914400"/>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6" name="Arrow: Right 15">
            <a:extLst>
              <a:ext uri="{FF2B5EF4-FFF2-40B4-BE49-F238E27FC236}">
                <a16:creationId xmlns:a16="http://schemas.microsoft.com/office/drawing/2014/main" id="{37D652E7-9D91-1FE1-A4E4-2097454EF75D}"/>
              </a:ext>
            </a:extLst>
          </p:cNvPr>
          <p:cNvSpPr/>
          <p:nvPr/>
        </p:nvSpPr>
        <p:spPr>
          <a:xfrm rot="5400000">
            <a:off x="10301707" y="3643112"/>
            <a:ext cx="1342184" cy="379828"/>
          </a:xfrm>
          <a:prstGeom prst="rightArrow">
            <a:avLst/>
          </a:prstGeom>
          <a:solidFill>
            <a:schemeClr val="tx1"/>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7" name="Arrow: Right 16">
            <a:extLst>
              <a:ext uri="{FF2B5EF4-FFF2-40B4-BE49-F238E27FC236}">
                <a16:creationId xmlns:a16="http://schemas.microsoft.com/office/drawing/2014/main" id="{0AD3E6A3-44C3-BACE-5C65-5C6B93B0C7C6}"/>
              </a:ext>
            </a:extLst>
          </p:cNvPr>
          <p:cNvSpPr/>
          <p:nvPr/>
        </p:nvSpPr>
        <p:spPr>
          <a:xfrm rot="10800000">
            <a:off x="7467599" y="4883251"/>
            <a:ext cx="1305951" cy="914400"/>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8" name="Arrow: Right 17">
            <a:extLst>
              <a:ext uri="{FF2B5EF4-FFF2-40B4-BE49-F238E27FC236}">
                <a16:creationId xmlns:a16="http://schemas.microsoft.com/office/drawing/2014/main" id="{933C634A-4C06-F077-D106-813F0BC607FB}"/>
              </a:ext>
            </a:extLst>
          </p:cNvPr>
          <p:cNvSpPr/>
          <p:nvPr/>
        </p:nvSpPr>
        <p:spPr>
          <a:xfrm rot="10800000">
            <a:off x="3418448" y="4883250"/>
            <a:ext cx="1305951" cy="914400"/>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Tree>
    <p:extLst>
      <p:ext uri="{BB962C8B-B14F-4D97-AF65-F5344CB8AC3E}">
        <p14:creationId xmlns:p14="http://schemas.microsoft.com/office/powerpoint/2010/main" val="2271485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4800" b="1" dirty="0">
                <a:latin typeface="Lato" panose="020F0502020204030203" pitchFamily="34" charset="0"/>
              </a:rPr>
              <a:t>Adding Gridded Precipitation to HMS</a:t>
            </a:r>
          </a:p>
        </p:txBody>
      </p:sp>
      <p:pic>
        <p:nvPicPr>
          <p:cNvPr id="8" name="Picture 7">
            <a:extLst>
              <a:ext uri="{FF2B5EF4-FFF2-40B4-BE49-F238E27FC236}">
                <a16:creationId xmlns:a16="http://schemas.microsoft.com/office/drawing/2014/main" id="{44CCF76E-1068-4DDD-B0C1-1E28D4969F5A}"/>
              </a:ext>
            </a:extLst>
          </p:cNvPr>
          <p:cNvPicPr>
            <a:picLocks noChangeAspect="1"/>
          </p:cNvPicPr>
          <p:nvPr/>
        </p:nvPicPr>
        <p:blipFill>
          <a:blip r:embed="rId3"/>
          <a:stretch>
            <a:fillRect/>
          </a:stretch>
        </p:blipFill>
        <p:spPr>
          <a:xfrm>
            <a:off x="471168" y="1183344"/>
            <a:ext cx="6294960" cy="3375008"/>
          </a:xfrm>
          <a:prstGeom prst="rect">
            <a:avLst/>
          </a:prstGeom>
          <a:ln>
            <a:solidFill>
              <a:schemeClr val="bg1">
                <a:lumMod val="50000"/>
              </a:schemeClr>
            </a:solidFill>
          </a:ln>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4F3292D8-4AFF-4762-9C28-26E98CC08754}"/>
              </a:ext>
            </a:extLst>
          </p:cNvPr>
          <p:cNvPicPr>
            <a:picLocks noChangeAspect="1"/>
          </p:cNvPicPr>
          <p:nvPr/>
        </p:nvPicPr>
        <p:blipFill>
          <a:blip r:embed="rId4"/>
          <a:stretch>
            <a:fillRect/>
          </a:stretch>
        </p:blipFill>
        <p:spPr>
          <a:xfrm>
            <a:off x="7196554" y="4421875"/>
            <a:ext cx="4752243" cy="2088107"/>
          </a:xfrm>
          <a:prstGeom prst="rect">
            <a:avLst/>
          </a:prstGeom>
          <a:ln>
            <a:solidFill>
              <a:schemeClr val="bg1">
                <a:lumMod val="50000"/>
              </a:schemeClr>
            </a:solidFill>
          </a:ln>
          <a:effectLst>
            <a:outerShdw blurRad="50800" dist="38100" dir="2700000" algn="tl" rotWithShape="0">
              <a:prstClr val="black">
                <a:alpha val="40000"/>
              </a:prstClr>
            </a:outerShdw>
          </a:effectLst>
        </p:spPr>
      </p:pic>
      <p:grpSp>
        <p:nvGrpSpPr>
          <p:cNvPr id="18" name="Group 17">
            <a:extLst>
              <a:ext uri="{FF2B5EF4-FFF2-40B4-BE49-F238E27FC236}">
                <a16:creationId xmlns:a16="http://schemas.microsoft.com/office/drawing/2014/main" id="{1966FA62-9C32-4771-8B43-7FDB0E88B57E}"/>
              </a:ext>
            </a:extLst>
          </p:cNvPr>
          <p:cNvGrpSpPr/>
          <p:nvPr/>
        </p:nvGrpSpPr>
        <p:grpSpPr>
          <a:xfrm>
            <a:off x="6766128" y="2838734"/>
            <a:ext cx="2309633" cy="1583141"/>
            <a:chOff x="6766128" y="2838734"/>
            <a:chExt cx="2309633" cy="1583141"/>
          </a:xfrm>
        </p:grpSpPr>
        <p:cxnSp>
          <p:nvCxnSpPr>
            <p:cNvPr id="15" name="Straight Connector 14">
              <a:extLst>
                <a:ext uri="{FF2B5EF4-FFF2-40B4-BE49-F238E27FC236}">
                  <a16:creationId xmlns:a16="http://schemas.microsoft.com/office/drawing/2014/main" id="{C67C4DC5-2563-424E-BCC3-749ECB8A1D04}"/>
                </a:ext>
              </a:extLst>
            </p:cNvPr>
            <p:cNvCxnSpPr>
              <a:cxnSpLocks/>
            </p:cNvCxnSpPr>
            <p:nvPr/>
          </p:nvCxnSpPr>
          <p:spPr>
            <a:xfrm flipV="1">
              <a:off x="6766128" y="2852382"/>
              <a:ext cx="2309633" cy="481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F07973E-F0A9-4CD0-84DA-29240FC71218}"/>
                </a:ext>
              </a:extLst>
            </p:cNvPr>
            <p:cNvCxnSpPr/>
            <p:nvPr/>
          </p:nvCxnSpPr>
          <p:spPr>
            <a:xfrm>
              <a:off x="9075761" y="2838734"/>
              <a:ext cx="0" cy="158314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19" name="Rectangle 18">
            <a:extLst>
              <a:ext uri="{FF2B5EF4-FFF2-40B4-BE49-F238E27FC236}">
                <a16:creationId xmlns:a16="http://schemas.microsoft.com/office/drawing/2014/main" id="{86CE0126-4497-4BE2-B341-C17F9B31DBA1}"/>
              </a:ext>
            </a:extLst>
          </p:cNvPr>
          <p:cNvSpPr/>
          <p:nvPr/>
        </p:nvSpPr>
        <p:spPr>
          <a:xfrm>
            <a:off x="4421875" y="3261814"/>
            <a:ext cx="2442933" cy="370083"/>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51457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5600" b="1" dirty="0">
                <a:latin typeface="Lato" panose="020F0502020204030203" pitchFamily="34" charset="0"/>
              </a:rPr>
              <a:t>Gridded Data Manager</a:t>
            </a:r>
          </a:p>
        </p:txBody>
      </p:sp>
      <p:pic>
        <p:nvPicPr>
          <p:cNvPr id="6" name="Picture 5">
            <a:extLst>
              <a:ext uri="{FF2B5EF4-FFF2-40B4-BE49-F238E27FC236}">
                <a16:creationId xmlns:a16="http://schemas.microsoft.com/office/drawing/2014/main" id="{CDDD0317-0692-4C49-CEDB-3347042BF9B1}"/>
              </a:ext>
            </a:extLst>
          </p:cNvPr>
          <p:cNvPicPr>
            <a:picLocks noChangeAspect="1"/>
          </p:cNvPicPr>
          <p:nvPr/>
        </p:nvPicPr>
        <p:blipFill>
          <a:blip r:embed="rId3"/>
          <a:stretch>
            <a:fillRect/>
          </a:stretch>
        </p:blipFill>
        <p:spPr>
          <a:xfrm>
            <a:off x="3059013" y="1894823"/>
            <a:ext cx="5585745" cy="3743923"/>
          </a:xfrm>
          <a:prstGeom prst="rect">
            <a:avLst/>
          </a:prstGeom>
        </p:spPr>
      </p:pic>
    </p:spTree>
    <p:extLst>
      <p:ext uri="{BB962C8B-B14F-4D97-AF65-F5344CB8AC3E}">
        <p14:creationId xmlns:p14="http://schemas.microsoft.com/office/powerpoint/2010/main" val="41233072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9" y="0"/>
            <a:ext cx="11249661" cy="1311664"/>
          </a:xfrm>
        </p:spPr>
        <p:txBody>
          <a:bodyPr>
            <a:noAutofit/>
          </a:bodyPr>
          <a:lstStyle/>
          <a:p>
            <a:r>
              <a:rPr lang="en-US" b="1" dirty="0">
                <a:latin typeface="Lato" panose="020F0502020204030203" pitchFamily="34" charset="0"/>
              </a:rPr>
              <a:t>Linking Gridded Precipitation to Met Model</a:t>
            </a:r>
          </a:p>
        </p:txBody>
      </p:sp>
      <p:cxnSp>
        <p:nvCxnSpPr>
          <p:cNvPr id="13" name="Straight Arrow Connector 12">
            <a:extLst>
              <a:ext uri="{FF2B5EF4-FFF2-40B4-BE49-F238E27FC236}">
                <a16:creationId xmlns:a16="http://schemas.microsoft.com/office/drawing/2014/main" id="{FCB8C535-74CF-4B67-8162-F1D46D41A91E}"/>
              </a:ext>
            </a:extLst>
          </p:cNvPr>
          <p:cNvCxnSpPr>
            <a:cxnSpLocks/>
          </p:cNvCxnSpPr>
          <p:nvPr/>
        </p:nvCxnSpPr>
        <p:spPr>
          <a:xfrm>
            <a:off x="5449614" y="3429001"/>
            <a:ext cx="863216"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C141DB9D-2F9F-E201-5003-31E53EA9B0C5}"/>
              </a:ext>
            </a:extLst>
          </p:cNvPr>
          <p:cNvPicPr>
            <a:picLocks noChangeAspect="1"/>
          </p:cNvPicPr>
          <p:nvPr/>
        </p:nvPicPr>
        <p:blipFill>
          <a:blip r:embed="rId3"/>
          <a:stretch>
            <a:fillRect/>
          </a:stretch>
        </p:blipFill>
        <p:spPr>
          <a:xfrm>
            <a:off x="749459" y="1279754"/>
            <a:ext cx="4534019" cy="5170850"/>
          </a:xfrm>
          <a:prstGeom prst="rect">
            <a:avLst/>
          </a:prstGeom>
        </p:spPr>
      </p:pic>
      <p:pic>
        <p:nvPicPr>
          <p:cNvPr id="15" name="Picture 14">
            <a:extLst>
              <a:ext uri="{FF2B5EF4-FFF2-40B4-BE49-F238E27FC236}">
                <a16:creationId xmlns:a16="http://schemas.microsoft.com/office/drawing/2014/main" id="{F661E7F0-B3D9-5C7E-2F75-25C3006E3BB6}"/>
              </a:ext>
            </a:extLst>
          </p:cNvPr>
          <p:cNvPicPr>
            <a:picLocks noChangeAspect="1"/>
          </p:cNvPicPr>
          <p:nvPr/>
        </p:nvPicPr>
        <p:blipFill>
          <a:blip r:embed="rId4"/>
          <a:stretch>
            <a:fillRect/>
          </a:stretch>
        </p:blipFill>
        <p:spPr>
          <a:xfrm>
            <a:off x="6638725" y="1934420"/>
            <a:ext cx="4485032" cy="3472634"/>
          </a:xfrm>
          <a:prstGeom prst="rect">
            <a:avLst/>
          </a:prstGeom>
        </p:spPr>
      </p:pic>
    </p:spTree>
    <p:extLst>
      <p:ext uri="{BB962C8B-B14F-4D97-AF65-F5344CB8AC3E}">
        <p14:creationId xmlns:p14="http://schemas.microsoft.com/office/powerpoint/2010/main" val="13179096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5600" b="1" dirty="0">
                <a:latin typeface="Lato" panose="020F0502020204030203" pitchFamily="34" charset="0"/>
              </a:rPr>
              <a:t>Defining Discretization</a:t>
            </a:r>
          </a:p>
        </p:txBody>
      </p:sp>
      <p:sp>
        <p:nvSpPr>
          <p:cNvPr id="14" name="Content Placeholder 2">
            <a:extLst>
              <a:ext uri="{FF2B5EF4-FFF2-40B4-BE49-F238E27FC236}">
                <a16:creationId xmlns:a16="http://schemas.microsoft.com/office/drawing/2014/main" id="{6587A3C4-F8CE-4238-AFD4-C8A877FB9FD5}"/>
              </a:ext>
            </a:extLst>
          </p:cNvPr>
          <p:cNvSpPr>
            <a:spLocks noGrp="1"/>
          </p:cNvSpPr>
          <p:nvPr>
            <p:ph idx="1"/>
          </p:nvPr>
        </p:nvSpPr>
        <p:spPr>
          <a:xfrm>
            <a:off x="471169" y="1326338"/>
            <a:ext cx="5624831" cy="4952921"/>
          </a:xfrm>
        </p:spPr>
        <p:txBody>
          <a:bodyPr anchor="t">
            <a:noAutofit/>
          </a:bodyPr>
          <a:lstStyle/>
          <a:p>
            <a:pPr>
              <a:lnSpc>
                <a:spcPct val="100000"/>
              </a:lnSpc>
              <a:spcBef>
                <a:spcPts val="0"/>
              </a:spcBef>
            </a:pPr>
            <a:r>
              <a:rPr lang="en-US" sz="3200" b="1" dirty="0">
                <a:latin typeface="Lato" panose="020F0502020204030203" pitchFamily="34" charset="0"/>
              </a:rPr>
              <a:t>Required to run HMS with gridded components</a:t>
            </a:r>
          </a:p>
          <a:p>
            <a:pPr>
              <a:lnSpc>
                <a:spcPct val="100000"/>
              </a:lnSpc>
              <a:spcBef>
                <a:spcPts val="0"/>
              </a:spcBef>
            </a:pPr>
            <a:r>
              <a:rPr lang="en-US" sz="3200" b="1" dirty="0">
                <a:latin typeface="Lato" panose="020F0502020204030203" pitchFamily="34" charset="0"/>
              </a:rPr>
              <a:t>Spatially relates gridded datasets to </a:t>
            </a:r>
            <a:r>
              <a:rPr lang="en-US" sz="3200" b="1" dirty="0" err="1">
                <a:latin typeface="Lato" panose="020F0502020204030203" pitchFamily="34" charset="0"/>
              </a:rPr>
              <a:t>subbasins</a:t>
            </a:r>
            <a:endParaRPr lang="en-US" sz="3200" b="1" dirty="0">
              <a:latin typeface="Lato" panose="020F0502020204030203" pitchFamily="34" charset="0"/>
            </a:endParaRPr>
          </a:p>
          <a:p>
            <a:pPr>
              <a:lnSpc>
                <a:spcPct val="100000"/>
              </a:lnSpc>
              <a:spcBef>
                <a:spcPts val="0"/>
              </a:spcBef>
            </a:pPr>
            <a:r>
              <a:rPr lang="en-US" sz="3200" b="1" dirty="0">
                <a:latin typeface="Lato" panose="020F0502020204030203" pitchFamily="34" charset="0"/>
              </a:rPr>
              <a:t>Specified by subbasin</a:t>
            </a:r>
          </a:p>
          <a:p>
            <a:pPr>
              <a:lnSpc>
                <a:spcPct val="100000"/>
              </a:lnSpc>
              <a:spcBef>
                <a:spcPts val="0"/>
              </a:spcBef>
            </a:pPr>
            <a:r>
              <a:rPr lang="en-US" sz="3200" b="1" dirty="0">
                <a:latin typeface="Lato" panose="020F0502020204030203" pitchFamily="34" charset="0"/>
              </a:rPr>
              <a:t>Four Discretization Methods:</a:t>
            </a:r>
          </a:p>
          <a:p>
            <a:pPr marL="971550" lvl="1" indent="-514350">
              <a:lnSpc>
                <a:spcPct val="100000"/>
              </a:lnSpc>
              <a:spcBef>
                <a:spcPts val="0"/>
              </a:spcBef>
              <a:buFont typeface="+mj-lt"/>
              <a:buAutoNum type="arabicPeriod"/>
            </a:pPr>
            <a:r>
              <a:rPr lang="en-US" sz="2800" b="1" dirty="0">
                <a:latin typeface="Lato" panose="020F0502020204030203" pitchFamily="34" charset="0"/>
              </a:rPr>
              <a:t>Structured</a:t>
            </a:r>
          </a:p>
          <a:p>
            <a:pPr marL="971550" lvl="1" indent="-514350">
              <a:lnSpc>
                <a:spcPct val="100000"/>
              </a:lnSpc>
              <a:spcBef>
                <a:spcPts val="0"/>
              </a:spcBef>
              <a:buFont typeface="+mj-lt"/>
              <a:buAutoNum type="arabicPeriod"/>
            </a:pPr>
            <a:r>
              <a:rPr lang="en-US" sz="2800" b="1" dirty="0">
                <a:latin typeface="Lato" panose="020F0502020204030203" pitchFamily="34" charset="0"/>
              </a:rPr>
              <a:t>Unstructured</a:t>
            </a:r>
          </a:p>
          <a:p>
            <a:pPr marL="971550" lvl="1" indent="-514350">
              <a:lnSpc>
                <a:spcPct val="100000"/>
              </a:lnSpc>
              <a:spcBef>
                <a:spcPts val="0"/>
              </a:spcBef>
              <a:buFont typeface="+mj-lt"/>
              <a:buAutoNum type="arabicPeriod"/>
            </a:pPr>
            <a:r>
              <a:rPr lang="en-US" sz="2800" b="1" dirty="0">
                <a:latin typeface="Lato" panose="020F0502020204030203" pitchFamily="34" charset="0"/>
              </a:rPr>
              <a:t>File-Specified</a:t>
            </a:r>
          </a:p>
          <a:p>
            <a:pPr marL="971550" lvl="1" indent="-514350">
              <a:lnSpc>
                <a:spcPct val="100000"/>
              </a:lnSpc>
              <a:spcBef>
                <a:spcPts val="0"/>
              </a:spcBef>
              <a:buFont typeface="+mj-lt"/>
              <a:buAutoNum type="arabicPeriod"/>
            </a:pPr>
            <a:r>
              <a:rPr lang="en-US" sz="2800" b="1" dirty="0">
                <a:latin typeface="Lato" panose="020F0502020204030203" pitchFamily="34" charset="0"/>
              </a:rPr>
              <a:t>None</a:t>
            </a:r>
            <a:endParaRPr lang="en-US" sz="2400" b="1" dirty="0">
              <a:latin typeface="Lato" panose="020F0502020204030203" pitchFamily="34" charset="0"/>
            </a:endParaRPr>
          </a:p>
          <a:p>
            <a:pPr marL="457200" lvl="1" indent="0">
              <a:lnSpc>
                <a:spcPct val="100000"/>
              </a:lnSpc>
              <a:spcBef>
                <a:spcPts val="800"/>
              </a:spcBef>
              <a:buNone/>
            </a:pPr>
            <a:endParaRPr lang="en-US" sz="2800" dirty="0">
              <a:latin typeface="Lato" panose="020F0502020204030203" pitchFamily="34" charset="0"/>
            </a:endParaRPr>
          </a:p>
        </p:txBody>
      </p:sp>
      <p:pic>
        <p:nvPicPr>
          <p:cNvPr id="5" name="Picture 4">
            <a:extLst>
              <a:ext uri="{FF2B5EF4-FFF2-40B4-BE49-F238E27FC236}">
                <a16:creationId xmlns:a16="http://schemas.microsoft.com/office/drawing/2014/main" id="{4FCDFEAA-3E75-C7ED-9B4D-70DA6C32D11B}"/>
              </a:ext>
            </a:extLst>
          </p:cNvPr>
          <p:cNvPicPr>
            <a:picLocks noChangeAspect="1"/>
          </p:cNvPicPr>
          <p:nvPr/>
        </p:nvPicPr>
        <p:blipFill>
          <a:blip r:embed="rId3"/>
          <a:stretch>
            <a:fillRect/>
          </a:stretch>
        </p:blipFill>
        <p:spPr>
          <a:xfrm>
            <a:off x="6300952" y="1168306"/>
            <a:ext cx="5010021" cy="5082368"/>
          </a:xfrm>
          <a:prstGeom prst="rect">
            <a:avLst/>
          </a:prstGeom>
        </p:spPr>
      </p:pic>
    </p:spTree>
    <p:extLst>
      <p:ext uri="{BB962C8B-B14F-4D97-AF65-F5344CB8AC3E}">
        <p14:creationId xmlns:p14="http://schemas.microsoft.com/office/powerpoint/2010/main" val="33057063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EDE9205-18B8-4352-881E-0FDD561FB2CD}"/>
              </a:ext>
            </a:extLst>
          </p:cNvPr>
          <p:cNvPicPr>
            <a:picLocks noChangeAspect="1"/>
          </p:cNvPicPr>
          <p:nvPr/>
        </p:nvPicPr>
        <p:blipFill rotWithShape="1">
          <a:blip r:embed="rId3"/>
          <a:srcRect t="66183" b="10860"/>
          <a:stretch/>
        </p:blipFill>
        <p:spPr>
          <a:xfrm>
            <a:off x="6096000" y="1111695"/>
            <a:ext cx="5911239" cy="1585822"/>
          </a:xfrm>
          <a:prstGeom prst="rect">
            <a:avLst/>
          </a:prstGeom>
          <a:ln>
            <a:solidFill>
              <a:schemeClr val="bg1">
                <a:lumMod val="50000"/>
              </a:schemeClr>
            </a:solidFill>
          </a:ln>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EDE8F1BA-6841-4E98-B3C6-CD9481A1171C}"/>
              </a:ext>
            </a:extLst>
          </p:cNvPr>
          <p:cNvPicPr>
            <a:picLocks noChangeAspect="1"/>
          </p:cNvPicPr>
          <p:nvPr/>
        </p:nvPicPr>
        <p:blipFill>
          <a:blip r:embed="rId4"/>
          <a:stretch>
            <a:fillRect/>
          </a:stretch>
        </p:blipFill>
        <p:spPr>
          <a:xfrm>
            <a:off x="6331528" y="3859306"/>
            <a:ext cx="5414493" cy="2426664"/>
          </a:xfrm>
          <a:prstGeom prst="rect">
            <a:avLst/>
          </a:prstGeom>
          <a:ln>
            <a:solidFill>
              <a:schemeClr val="bg1">
                <a:lumMod val="50000"/>
              </a:schemeClr>
            </a:solidFill>
          </a:ln>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5600" b="1" dirty="0">
                <a:latin typeface="Lato" panose="020F0502020204030203" pitchFamily="34" charset="0"/>
              </a:rPr>
              <a:t>Defining Discretization</a:t>
            </a:r>
          </a:p>
        </p:txBody>
      </p:sp>
      <p:sp>
        <p:nvSpPr>
          <p:cNvPr id="14" name="Content Placeholder 2">
            <a:extLst>
              <a:ext uri="{FF2B5EF4-FFF2-40B4-BE49-F238E27FC236}">
                <a16:creationId xmlns:a16="http://schemas.microsoft.com/office/drawing/2014/main" id="{6587A3C4-F8CE-4238-AFD4-C8A877FB9FD5}"/>
              </a:ext>
            </a:extLst>
          </p:cNvPr>
          <p:cNvSpPr>
            <a:spLocks noGrp="1"/>
          </p:cNvSpPr>
          <p:nvPr>
            <p:ph idx="1"/>
          </p:nvPr>
        </p:nvSpPr>
        <p:spPr>
          <a:xfrm>
            <a:off x="471168" y="1056413"/>
            <a:ext cx="5835167" cy="5776030"/>
          </a:xfrm>
        </p:spPr>
        <p:txBody>
          <a:bodyPr anchor="t">
            <a:noAutofit/>
          </a:bodyPr>
          <a:lstStyle/>
          <a:p>
            <a:pPr>
              <a:lnSpc>
                <a:spcPct val="100000"/>
              </a:lnSpc>
              <a:spcBef>
                <a:spcPts val="0"/>
              </a:spcBef>
            </a:pPr>
            <a:r>
              <a:rPr lang="en-US" sz="3200" dirty="0">
                <a:latin typeface="Lato" panose="020F0502020204030203" pitchFamily="34" charset="0"/>
              </a:rPr>
              <a:t>Four Discretization Methods:</a:t>
            </a:r>
          </a:p>
          <a:p>
            <a:pPr marL="971550" lvl="1" indent="-514350">
              <a:lnSpc>
                <a:spcPct val="100000"/>
              </a:lnSpc>
              <a:spcBef>
                <a:spcPts val="0"/>
              </a:spcBef>
              <a:buFont typeface="+mj-lt"/>
              <a:buAutoNum type="arabicPeriod"/>
            </a:pPr>
            <a:r>
              <a:rPr lang="en-US" sz="2800" b="1" dirty="0">
                <a:latin typeface="Lato" panose="020F0502020204030203" pitchFamily="34" charset="0"/>
              </a:rPr>
              <a:t>Structured*</a:t>
            </a:r>
          </a:p>
          <a:p>
            <a:pPr lvl="2">
              <a:lnSpc>
                <a:spcPct val="100000"/>
              </a:lnSpc>
              <a:spcBef>
                <a:spcPts val="0"/>
              </a:spcBef>
            </a:pPr>
            <a:r>
              <a:rPr lang="en-US" dirty="0">
                <a:latin typeface="Lato" panose="020F0502020204030203" pitchFamily="34" charset="0"/>
              </a:rPr>
              <a:t>“Automatic” Method</a:t>
            </a:r>
          </a:p>
          <a:p>
            <a:pPr lvl="2">
              <a:lnSpc>
                <a:spcPct val="100000"/>
              </a:lnSpc>
              <a:spcBef>
                <a:spcPts val="0"/>
              </a:spcBef>
            </a:pPr>
            <a:r>
              <a:rPr lang="en-US" dirty="0">
                <a:latin typeface="Lato" panose="020F0502020204030203" pitchFamily="34" charset="0"/>
              </a:rPr>
              <a:t>Defaults to standard SHG grid &amp; 2-km cell size</a:t>
            </a:r>
          </a:p>
          <a:p>
            <a:pPr marL="971550" lvl="1" indent="-514350">
              <a:lnSpc>
                <a:spcPct val="100000"/>
              </a:lnSpc>
              <a:spcBef>
                <a:spcPts val="0"/>
              </a:spcBef>
              <a:buFont typeface="+mj-lt"/>
              <a:buAutoNum type="arabicPeriod"/>
            </a:pPr>
            <a:r>
              <a:rPr lang="en-US" sz="2800" dirty="0">
                <a:latin typeface="Lato" panose="020F0502020204030203" pitchFamily="34" charset="0"/>
              </a:rPr>
              <a:t>Unstructured</a:t>
            </a:r>
          </a:p>
          <a:p>
            <a:pPr lvl="2">
              <a:lnSpc>
                <a:spcPct val="100000"/>
              </a:lnSpc>
              <a:spcBef>
                <a:spcPts val="0"/>
              </a:spcBef>
            </a:pPr>
            <a:r>
              <a:rPr lang="en-US" dirty="0">
                <a:latin typeface="Lato" panose="020F0502020204030203" pitchFamily="34" charset="0"/>
              </a:rPr>
              <a:t>Any coordinate system</a:t>
            </a:r>
          </a:p>
          <a:p>
            <a:pPr lvl="2">
              <a:lnSpc>
                <a:spcPct val="100000"/>
              </a:lnSpc>
              <a:spcBef>
                <a:spcPts val="0"/>
              </a:spcBef>
            </a:pPr>
            <a:r>
              <a:rPr lang="en-US" dirty="0">
                <a:latin typeface="Lato" panose="020F0502020204030203" pitchFamily="34" charset="0"/>
              </a:rPr>
              <a:t>Allows unstructured grid such as RAS plan files (ex: *.p##.</a:t>
            </a:r>
            <a:r>
              <a:rPr lang="en-US" dirty="0" err="1">
                <a:latin typeface="Lato" panose="020F0502020204030203" pitchFamily="34" charset="0"/>
              </a:rPr>
              <a:t>hdf</a:t>
            </a:r>
            <a:r>
              <a:rPr lang="en-US" dirty="0">
                <a:latin typeface="Lato" panose="020F0502020204030203" pitchFamily="34" charset="0"/>
              </a:rPr>
              <a:t>)</a:t>
            </a:r>
          </a:p>
          <a:p>
            <a:pPr marL="971550" lvl="1" indent="-514350">
              <a:lnSpc>
                <a:spcPct val="100000"/>
              </a:lnSpc>
              <a:spcBef>
                <a:spcPts val="0"/>
              </a:spcBef>
              <a:buFont typeface="+mj-lt"/>
              <a:buAutoNum type="arabicPeriod"/>
            </a:pPr>
            <a:r>
              <a:rPr lang="en-US" sz="2800" dirty="0">
                <a:latin typeface="Lato" panose="020F0502020204030203" pitchFamily="34" charset="0"/>
              </a:rPr>
              <a:t>File-Specified</a:t>
            </a:r>
          </a:p>
          <a:p>
            <a:pPr lvl="2">
              <a:lnSpc>
                <a:spcPct val="100000"/>
              </a:lnSpc>
              <a:spcBef>
                <a:spcPts val="0"/>
              </a:spcBef>
            </a:pPr>
            <a:r>
              <a:rPr lang="en-US" dirty="0">
                <a:latin typeface="Lato" panose="020F0502020204030203" pitchFamily="34" charset="0"/>
              </a:rPr>
              <a:t>Points to HEC-HMS “Grid Cell Files” (*.mod)</a:t>
            </a:r>
          </a:p>
          <a:p>
            <a:pPr marL="971550" lvl="1" indent="-514350">
              <a:lnSpc>
                <a:spcPct val="100000"/>
              </a:lnSpc>
              <a:spcBef>
                <a:spcPts val="0"/>
              </a:spcBef>
              <a:buFont typeface="+mj-lt"/>
              <a:buAutoNum type="arabicPeriod"/>
            </a:pPr>
            <a:r>
              <a:rPr lang="en-US" sz="2800" dirty="0">
                <a:latin typeface="Lato" panose="020F0502020204030203" pitchFamily="34" charset="0"/>
              </a:rPr>
              <a:t>None</a:t>
            </a:r>
          </a:p>
          <a:p>
            <a:pPr lvl="2">
              <a:lnSpc>
                <a:spcPct val="100000"/>
              </a:lnSpc>
              <a:spcBef>
                <a:spcPts val="0"/>
              </a:spcBef>
            </a:pPr>
            <a:r>
              <a:rPr lang="en-US" dirty="0">
                <a:latin typeface="Lato" panose="020F0502020204030203" pitchFamily="34" charset="0"/>
              </a:rPr>
              <a:t>“Lumped-Parameter”</a:t>
            </a:r>
          </a:p>
          <a:p>
            <a:pPr lvl="2">
              <a:lnSpc>
                <a:spcPct val="100000"/>
              </a:lnSpc>
              <a:spcBef>
                <a:spcPts val="0"/>
              </a:spcBef>
            </a:pPr>
            <a:r>
              <a:rPr lang="en-US" dirty="0">
                <a:latin typeface="Lato" panose="020F0502020204030203" pitchFamily="34" charset="0"/>
              </a:rPr>
              <a:t>No variation within </a:t>
            </a:r>
            <a:r>
              <a:rPr lang="en-US" dirty="0" err="1">
                <a:latin typeface="Lato" panose="020F0502020204030203" pitchFamily="34" charset="0"/>
              </a:rPr>
              <a:t>subbasin</a:t>
            </a:r>
            <a:endParaRPr lang="en-US" dirty="0">
              <a:latin typeface="Lato" panose="020F0502020204030203" pitchFamily="34" charset="0"/>
            </a:endParaRPr>
          </a:p>
          <a:p>
            <a:pPr marL="457200" lvl="1" indent="0">
              <a:lnSpc>
                <a:spcPct val="100000"/>
              </a:lnSpc>
              <a:spcBef>
                <a:spcPts val="800"/>
              </a:spcBef>
              <a:buNone/>
            </a:pPr>
            <a:endParaRPr lang="en-US" sz="2800" dirty="0">
              <a:latin typeface="Lato" panose="020F0502020204030203" pitchFamily="34" charset="0"/>
            </a:endParaRPr>
          </a:p>
        </p:txBody>
      </p:sp>
      <p:sp>
        <p:nvSpPr>
          <p:cNvPr id="17" name="Rectangle 16">
            <a:extLst>
              <a:ext uri="{FF2B5EF4-FFF2-40B4-BE49-F238E27FC236}">
                <a16:creationId xmlns:a16="http://schemas.microsoft.com/office/drawing/2014/main" id="{A23867AF-3DBD-4485-95B3-5F79C331D04E}"/>
              </a:ext>
            </a:extLst>
          </p:cNvPr>
          <p:cNvSpPr/>
          <p:nvPr/>
        </p:nvSpPr>
        <p:spPr>
          <a:xfrm>
            <a:off x="6096000" y="1111695"/>
            <a:ext cx="5462131" cy="47100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5B537480-10B0-4485-BCC2-E4E3490F13AE}"/>
              </a:ext>
            </a:extLst>
          </p:cNvPr>
          <p:cNvCxnSpPr>
            <a:cxnSpLocks/>
          </p:cNvCxnSpPr>
          <p:nvPr/>
        </p:nvCxnSpPr>
        <p:spPr>
          <a:xfrm>
            <a:off x="8950641" y="2697517"/>
            <a:ext cx="0" cy="1161789"/>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27301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b="1" dirty="0">
                <a:latin typeface="Lato" panose="020F0502020204030203" pitchFamily="34" charset="0"/>
              </a:rPr>
              <a:t>Hypothetical Storm</a:t>
            </a:r>
          </a:p>
        </p:txBody>
      </p:sp>
      <p:sp>
        <p:nvSpPr>
          <p:cNvPr id="2" name="Arrow: Chevron 1">
            <a:extLst>
              <a:ext uri="{FF2B5EF4-FFF2-40B4-BE49-F238E27FC236}">
                <a16:creationId xmlns:a16="http://schemas.microsoft.com/office/drawing/2014/main" id="{B848D3A0-DFB4-A89A-2D41-25551F6233CB}"/>
              </a:ext>
            </a:extLst>
          </p:cNvPr>
          <p:cNvSpPr/>
          <p:nvPr/>
        </p:nvSpPr>
        <p:spPr>
          <a:xfrm>
            <a:off x="589035" y="1620586"/>
            <a:ext cx="2436940" cy="1071701"/>
          </a:xfrm>
          <a:prstGeom prst="chevron">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Overview</a:t>
            </a:r>
          </a:p>
        </p:txBody>
      </p:sp>
      <p:sp>
        <p:nvSpPr>
          <p:cNvPr id="3" name="Arrow: Chevron 2">
            <a:extLst>
              <a:ext uri="{FF2B5EF4-FFF2-40B4-BE49-F238E27FC236}">
                <a16:creationId xmlns:a16="http://schemas.microsoft.com/office/drawing/2014/main" id="{99841527-3B89-46AE-5321-719205AE170A}"/>
              </a:ext>
            </a:extLst>
          </p:cNvPr>
          <p:cNvSpPr/>
          <p:nvPr/>
        </p:nvSpPr>
        <p:spPr>
          <a:xfrm>
            <a:off x="4716675" y="1615154"/>
            <a:ext cx="2491232" cy="1071701"/>
          </a:xfrm>
          <a:prstGeom prst="chevron">
            <a:avLst/>
          </a:prstGeom>
          <a:solidFill>
            <a:schemeClr val="accent1">
              <a:lumMod val="60000"/>
              <a:lumOff val="4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Historic Precipitation</a:t>
            </a:r>
          </a:p>
        </p:txBody>
      </p:sp>
      <p:sp>
        <p:nvSpPr>
          <p:cNvPr id="5" name="Arrow: Chevron 4">
            <a:extLst>
              <a:ext uri="{FF2B5EF4-FFF2-40B4-BE49-F238E27FC236}">
                <a16:creationId xmlns:a16="http://schemas.microsoft.com/office/drawing/2014/main" id="{63D505E7-C850-A493-1C90-4721E78B0213}"/>
              </a:ext>
            </a:extLst>
          </p:cNvPr>
          <p:cNvSpPr/>
          <p:nvPr/>
        </p:nvSpPr>
        <p:spPr>
          <a:xfrm>
            <a:off x="6755744" y="1609722"/>
            <a:ext cx="2581117" cy="1071701"/>
          </a:xfrm>
          <a:prstGeom prst="chevron">
            <a:avLst/>
          </a:prstGeom>
          <a:solidFill>
            <a:schemeClr val="accent1">
              <a:lumMod val="60000"/>
              <a:lumOff val="4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Hypothetical Storm</a:t>
            </a:r>
          </a:p>
        </p:txBody>
      </p:sp>
      <p:sp>
        <p:nvSpPr>
          <p:cNvPr id="6" name="Arrow: Chevron 5">
            <a:extLst>
              <a:ext uri="{FF2B5EF4-FFF2-40B4-BE49-F238E27FC236}">
                <a16:creationId xmlns:a16="http://schemas.microsoft.com/office/drawing/2014/main" id="{0FB9ED52-4388-038E-6583-A99E3CF20C23}"/>
              </a:ext>
            </a:extLst>
          </p:cNvPr>
          <p:cNvSpPr/>
          <p:nvPr/>
        </p:nvSpPr>
        <p:spPr>
          <a:xfrm>
            <a:off x="8897100" y="1615154"/>
            <a:ext cx="2574145" cy="1071701"/>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Evapotranspiration</a:t>
            </a:r>
          </a:p>
        </p:txBody>
      </p:sp>
      <p:sp>
        <p:nvSpPr>
          <p:cNvPr id="7" name="Arrow: Chevron 6">
            <a:extLst>
              <a:ext uri="{FF2B5EF4-FFF2-40B4-BE49-F238E27FC236}">
                <a16:creationId xmlns:a16="http://schemas.microsoft.com/office/drawing/2014/main" id="{A08106AE-454D-DBD7-9EF8-7B1021A4C91B}"/>
              </a:ext>
            </a:extLst>
          </p:cNvPr>
          <p:cNvSpPr/>
          <p:nvPr/>
        </p:nvSpPr>
        <p:spPr>
          <a:xfrm>
            <a:off x="2643555" y="1620586"/>
            <a:ext cx="2491232" cy="1071701"/>
          </a:xfrm>
          <a:prstGeom prst="chevron">
            <a:avLst/>
          </a:prstGeom>
          <a:solidFill>
            <a:schemeClr val="accent1">
              <a:lumMod val="60000"/>
              <a:lumOff val="4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Precipitation Methods</a:t>
            </a:r>
          </a:p>
        </p:txBody>
      </p:sp>
    </p:spTree>
    <p:extLst>
      <p:ext uri="{BB962C8B-B14F-4D97-AF65-F5344CB8AC3E}">
        <p14:creationId xmlns:p14="http://schemas.microsoft.com/office/powerpoint/2010/main" val="16462390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Flow-Frequency Modeling</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r>
              <a:rPr lang="en-US" dirty="0"/>
              <a:t>Key assumption:</a:t>
            </a:r>
          </a:p>
          <a:p>
            <a:pPr lvl="1"/>
            <a:r>
              <a:rPr lang="en-US" b="1" dirty="0">
                <a:solidFill>
                  <a:srgbClr val="C00000"/>
                </a:solidFill>
                <a:effectLst>
                  <a:outerShdw blurRad="38100" dist="38100" dir="2700000" algn="tl">
                    <a:srgbClr val="000000">
                      <a:alpha val="43137"/>
                    </a:srgbClr>
                  </a:outerShdw>
                </a:effectLst>
              </a:rPr>
              <a:t>Probability of rainfall equals probability of flow</a:t>
            </a:r>
            <a:endParaRPr lang="en-US" b="1" dirty="0"/>
          </a:p>
          <a:p>
            <a:pPr lvl="1"/>
            <a:r>
              <a:rPr lang="en-US" dirty="0"/>
              <a:t>“AEP neutral”</a:t>
            </a:r>
          </a:p>
          <a:p>
            <a:r>
              <a:rPr lang="en-US" dirty="0"/>
              <a:t>Model flow with a combination of met and basin model</a:t>
            </a:r>
          </a:p>
        </p:txBody>
      </p:sp>
      <p:sp>
        <p:nvSpPr>
          <p:cNvPr id="4" name="Slide Number Placeholder 3">
            <a:extLst>
              <a:ext uri="{FF2B5EF4-FFF2-40B4-BE49-F238E27FC236}">
                <a16:creationId xmlns:a16="http://schemas.microsoft.com/office/drawing/2014/main" id="{E9927616-861A-9D17-0393-E96405A45EEC}"/>
              </a:ext>
            </a:extLst>
          </p:cNvPr>
          <p:cNvSpPr>
            <a:spLocks noGrp="1"/>
          </p:cNvSpPr>
          <p:nvPr>
            <p:ph type="sldNum" sz="quarter" idx="12"/>
          </p:nvPr>
        </p:nvSpPr>
        <p:spPr/>
        <p:txBody>
          <a:bodyPr/>
          <a:lstStyle/>
          <a:p>
            <a:fld id="{5F6E19EC-C981-4348-A588-FAD292F64A47}" type="slidenum">
              <a:rPr lang="en-US" smtClean="0"/>
              <a:t>36</a:t>
            </a:fld>
            <a:endParaRPr lang="en-US"/>
          </a:p>
        </p:txBody>
      </p:sp>
    </p:spTree>
    <p:extLst>
      <p:ext uri="{BB962C8B-B14F-4D97-AF65-F5344CB8AC3E}">
        <p14:creationId xmlns:p14="http://schemas.microsoft.com/office/powerpoint/2010/main" val="22239718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Hypothetical Storm Method</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a:xfrm>
            <a:off x="838200" y="1825625"/>
            <a:ext cx="4605867" cy="4351338"/>
          </a:xfrm>
        </p:spPr>
        <p:txBody>
          <a:bodyPr>
            <a:normAutofit lnSpcReduction="10000"/>
          </a:bodyPr>
          <a:lstStyle/>
          <a:p>
            <a:r>
              <a:rPr lang="en-US" dirty="0"/>
              <a:t>Precipitation method in the meteorologic model</a:t>
            </a:r>
          </a:p>
          <a:p>
            <a:r>
              <a:rPr lang="en-US" dirty="0"/>
              <a:t>3 sub-methods:</a:t>
            </a:r>
          </a:p>
          <a:p>
            <a:pPr lvl="1"/>
            <a:r>
              <a:rPr lang="en-US" dirty="0"/>
              <a:t>Area-Dependent Pattern</a:t>
            </a:r>
          </a:p>
          <a:p>
            <a:pPr lvl="1"/>
            <a:r>
              <a:rPr lang="en-US" dirty="0"/>
              <a:t>SCS Storm</a:t>
            </a:r>
          </a:p>
          <a:p>
            <a:pPr lvl="1"/>
            <a:r>
              <a:rPr lang="en-US" dirty="0">
                <a:solidFill>
                  <a:srgbClr val="C00000"/>
                </a:solidFill>
              </a:rPr>
              <a:t>User-Specified Pattern</a:t>
            </a:r>
          </a:p>
          <a:p>
            <a:r>
              <a:rPr lang="en-US" dirty="0"/>
              <a:t>Creates a synthetic storm based on a single duration</a:t>
            </a:r>
          </a:p>
          <a:p>
            <a:r>
              <a:rPr lang="en-US" dirty="0"/>
              <a:t>Assumes you choose the right duration for AEP neutrality</a:t>
            </a:r>
          </a:p>
        </p:txBody>
      </p:sp>
      <p:sp>
        <p:nvSpPr>
          <p:cNvPr id="4" name="Slide Number Placeholder 3">
            <a:extLst>
              <a:ext uri="{FF2B5EF4-FFF2-40B4-BE49-F238E27FC236}">
                <a16:creationId xmlns:a16="http://schemas.microsoft.com/office/drawing/2014/main" id="{711EF7F2-81B5-672F-3354-EB1A81321AB8}"/>
              </a:ext>
            </a:extLst>
          </p:cNvPr>
          <p:cNvSpPr>
            <a:spLocks noGrp="1"/>
          </p:cNvSpPr>
          <p:nvPr>
            <p:ph type="sldNum" sz="quarter" idx="12"/>
          </p:nvPr>
        </p:nvSpPr>
        <p:spPr/>
        <p:txBody>
          <a:bodyPr/>
          <a:lstStyle/>
          <a:p>
            <a:fld id="{5F6E19EC-C981-4348-A588-FAD292F64A47}" type="slidenum">
              <a:rPr lang="en-US" smtClean="0"/>
              <a:t>37</a:t>
            </a:fld>
            <a:endParaRPr lang="en-US"/>
          </a:p>
        </p:txBody>
      </p:sp>
      <p:pic>
        <p:nvPicPr>
          <p:cNvPr id="5" name="Picture 4">
            <a:extLst>
              <a:ext uri="{FF2B5EF4-FFF2-40B4-BE49-F238E27FC236}">
                <a16:creationId xmlns:a16="http://schemas.microsoft.com/office/drawing/2014/main" id="{6D0D01CA-915F-3EE1-F743-E3A82D6A936E}"/>
              </a:ext>
            </a:extLst>
          </p:cNvPr>
          <p:cNvPicPr>
            <a:picLocks noChangeAspect="1"/>
          </p:cNvPicPr>
          <p:nvPr/>
        </p:nvPicPr>
        <p:blipFill>
          <a:blip r:embed="rId3"/>
          <a:stretch>
            <a:fillRect/>
          </a:stretch>
        </p:blipFill>
        <p:spPr>
          <a:xfrm>
            <a:off x="5568016" y="1690688"/>
            <a:ext cx="6382828" cy="2990556"/>
          </a:xfrm>
          <a:prstGeom prst="rect">
            <a:avLst/>
          </a:prstGeom>
        </p:spPr>
      </p:pic>
    </p:spTree>
    <p:extLst>
      <p:ext uri="{BB962C8B-B14F-4D97-AF65-F5344CB8AC3E}">
        <p14:creationId xmlns:p14="http://schemas.microsoft.com/office/powerpoint/2010/main" val="16889022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6F210-E575-4D6B-B070-0560CBB07D18}"/>
              </a:ext>
            </a:extLst>
          </p:cNvPr>
          <p:cNvSpPr>
            <a:spLocks noGrp="1"/>
          </p:cNvSpPr>
          <p:nvPr>
            <p:ph type="title"/>
          </p:nvPr>
        </p:nvSpPr>
        <p:spPr/>
        <p:txBody>
          <a:bodyPr/>
          <a:lstStyle/>
          <a:p>
            <a:r>
              <a:rPr lang="en-US" dirty="0"/>
              <a:t>User-Specified Pattern</a:t>
            </a:r>
          </a:p>
        </p:txBody>
      </p:sp>
      <p:sp>
        <p:nvSpPr>
          <p:cNvPr id="3" name="Content Placeholder 2">
            <a:extLst>
              <a:ext uri="{FF2B5EF4-FFF2-40B4-BE49-F238E27FC236}">
                <a16:creationId xmlns:a16="http://schemas.microsoft.com/office/drawing/2014/main" id="{CEE34033-CA5C-6681-0CEF-D40C53248AC2}"/>
              </a:ext>
            </a:extLst>
          </p:cNvPr>
          <p:cNvSpPr>
            <a:spLocks noGrp="1"/>
          </p:cNvSpPr>
          <p:nvPr>
            <p:ph idx="1"/>
          </p:nvPr>
        </p:nvSpPr>
        <p:spPr>
          <a:xfrm>
            <a:off x="838200" y="1825625"/>
            <a:ext cx="4814482" cy="4351338"/>
          </a:xfrm>
        </p:spPr>
        <p:txBody>
          <a:bodyPr/>
          <a:lstStyle/>
          <a:p>
            <a:r>
              <a:rPr lang="en-US" dirty="0"/>
              <a:t>User-defined time pattern</a:t>
            </a:r>
          </a:p>
          <a:p>
            <a:r>
              <a:rPr lang="en-US" dirty="0"/>
              <a:t>Ability to read PF grids</a:t>
            </a:r>
          </a:p>
          <a:p>
            <a:r>
              <a:rPr lang="en-US" dirty="0"/>
              <a:t>Depth-Area Analysis magic</a:t>
            </a:r>
          </a:p>
          <a:p>
            <a:pPr lvl="1"/>
            <a:r>
              <a:rPr lang="en-US" dirty="0"/>
              <a:t>Computes precipitation above each comp. pt.</a:t>
            </a:r>
          </a:p>
          <a:p>
            <a:pPr lvl="1"/>
            <a:r>
              <a:rPr lang="en-US" dirty="0"/>
              <a:t>Gets drainage area</a:t>
            </a:r>
          </a:p>
          <a:p>
            <a:pPr lvl="1"/>
            <a:r>
              <a:rPr lang="en-US" dirty="0"/>
              <a:t>Computes area reduction</a:t>
            </a:r>
          </a:p>
        </p:txBody>
      </p:sp>
      <p:pic>
        <p:nvPicPr>
          <p:cNvPr id="5" name="Picture 4">
            <a:extLst>
              <a:ext uri="{FF2B5EF4-FFF2-40B4-BE49-F238E27FC236}">
                <a16:creationId xmlns:a16="http://schemas.microsoft.com/office/drawing/2014/main" id="{26577A6A-94B8-DF50-DF83-92F0ECE22A78}"/>
              </a:ext>
            </a:extLst>
          </p:cNvPr>
          <p:cNvPicPr>
            <a:picLocks noChangeAspect="1"/>
          </p:cNvPicPr>
          <p:nvPr/>
        </p:nvPicPr>
        <p:blipFill>
          <a:blip r:embed="rId2"/>
          <a:stretch>
            <a:fillRect/>
          </a:stretch>
        </p:blipFill>
        <p:spPr>
          <a:xfrm>
            <a:off x="5652683" y="3280234"/>
            <a:ext cx="6382828" cy="2990556"/>
          </a:xfrm>
          <a:prstGeom prst="rect">
            <a:avLst/>
          </a:prstGeom>
        </p:spPr>
      </p:pic>
      <p:sp>
        <p:nvSpPr>
          <p:cNvPr id="4" name="Slide Number Placeholder 3">
            <a:extLst>
              <a:ext uri="{FF2B5EF4-FFF2-40B4-BE49-F238E27FC236}">
                <a16:creationId xmlns:a16="http://schemas.microsoft.com/office/drawing/2014/main" id="{AC44F0F5-AD45-166B-0B4A-7F24BA35A266}"/>
              </a:ext>
            </a:extLst>
          </p:cNvPr>
          <p:cNvSpPr>
            <a:spLocks noGrp="1"/>
          </p:cNvSpPr>
          <p:nvPr>
            <p:ph type="sldNum" sz="quarter" idx="12"/>
          </p:nvPr>
        </p:nvSpPr>
        <p:spPr/>
        <p:txBody>
          <a:bodyPr/>
          <a:lstStyle/>
          <a:p>
            <a:fld id="{5F6E19EC-C981-4348-A588-FAD292F64A47}" type="slidenum">
              <a:rPr lang="en-US" smtClean="0"/>
              <a:t>38</a:t>
            </a:fld>
            <a:endParaRPr lang="en-US"/>
          </a:p>
        </p:txBody>
      </p:sp>
      <p:pic>
        <p:nvPicPr>
          <p:cNvPr id="7" name="Picture 6">
            <a:extLst>
              <a:ext uri="{FF2B5EF4-FFF2-40B4-BE49-F238E27FC236}">
                <a16:creationId xmlns:a16="http://schemas.microsoft.com/office/drawing/2014/main" id="{15F89707-5D4C-ABED-C6CB-B61C91109274}"/>
              </a:ext>
            </a:extLst>
          </p:cNvPr>
          <p:cNvPicPr>
            <a:picLocks noChangeAspect="1"/>
          </p:cNvPicPr>
          <p:nvPr/>
        </p:nvPicPr>
        <p:blipFill rotWithShape="1">
          <a:blip r:embed="rId3"/>
          <a:srcRect t="1011" b="1985"/>
          <a:stretch/>
        </p:blipFill>
        <p:spPr>
          <a:xfrm>
            <a:off x="7894923" y="84409"/>
            <a:ext cx="2353451" cy="3118360"/>
          </a:xfrm>
          <a:prstGeom prst="rect">
            <a:avLst/>
          </a:prstGeom>
        </p:spPr>
      </p:pic>
      <p:sp>
        <p:nvSpPr>
          <p:cNvPr id="8" name="TextBox 7">
            <a:extLst>
              <a:ext uri="{FF2B5EF4-FFF2-40B4-BE49-F238E27FC236}">
                <a16:creationId xmlns:a16="http://schemas.microsoft.com/office/drawing/2014/main" id="{5F3371C1-239E-40CC-6641-2C4A31D56319}"/>
              </a:ext>
            </a:extLst>
          </p:cNvPr>
          <p:cNvSpPr txBox="1"/>
          <p:nvPr/>
        </p:nvSpPr>
        <p:spPr>
          <a:xfrm>
            <a:off x="7959510" y="1167257"/>
            <a:ext cx="2224276" cy="369332"/>
          </a:xfrm>
          <a:prstGeom prst="rect">
            <a:avLst/>
          </a:prstGeom>
          <a:solidFill>
            <a:srgbClr val="FFFFFF">
              <a:alpha val="50196"/>
            </a:srgbClr>
          </a:solid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Average = 7.50 in</a:t>
            </a:r>
          </a:p>
        </p:txBody>
      </p:sp>
      <p:sp>
        <p:nvSpPr>
          <p:cNvPr id="9" name="Oval 8">
            <a:extLst>
              <a:ext uri="{FF2B5EF4-FFF2-40B4-BE49-F238E27FC236}">
                <a16:creationId xmlns:a16="http://schemas.microsoft.com/office/drawing/2014/main" id="{28EA97FB-4395-98EC-CD6E-191E02617A48}"/>
              </a:ext>
            </a:extLst>
          </p:cNvPr>
          <p:cNvSpPr/>
          <p:nvPr/>
        </p:nvSpPr>
        <p:spPr>
          <a:xfrm>
            <a:off x="8728668" y="2241211"/>
            <a:ext cx="182880" cy="18288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C49B862-4CE9-795D-67A4-6B50ADEE6440}"/>
              </a:ext>
            </a:extLst>
          </p:cNvPr>
          <p:cNvSpPr txBox="1"/>
          <p:nvPr/>
        </p:nvSpPr>
        <p:spPr>
          <a:xfrm>
            <a:off x="8099608" y="2501556"/>
            <a:ext cx="2013735" cy="338554"/>
          </a:xfrm>
          <a:prstGeom prst="rect">
            <a:avLst/>
          </a:prstGeom>
          <a:solidFill>
            <a:srgbClr val="FFFFFF">
              <a:alpha val="50196"/>
            </a:srgbClr>
          </a:solidFill>
        </p:spPr>
        <p:txBody>
          <a:bodyPr wrap="square" rtlCol="0">
            <a:spAutoFit/>
          </a:bodyPr>
          <a:lstStyle/>
          <a:p>
            <a:pPr algn="ctr"/>
            <a:r>
              <a:rPr lang="en-US" sz="1600" b="1" dirty="0">
                <a:solidFill>
                  <a:srgbClr val="C00000"/>
                </a:solidFill>
                <a:effectLst>
                  <a:outerShdw blurRad="38100" dist="38100" dir="2700000" algn="tl">
                    <a:srgbClr val="000000">
                      <a:alpha val="43137"/>
                    </a:srgbClr>
                  </a:outerShdw>
                </a:effectLst>
                <a:latin typeface="Lato" panose="020F0502020204030203" pitchFamily="34" charset="0"/>
              </a:rPr>
              <a:t>Computation Point</a:t>
            </a:r>
          </a:p>
        </p:txBody>
      </p:sp>
    </p:spTree>
    <p:extLst>
      <p:ext uri="{BB962C8B-B14F-4D97-AF65-F5344CB8AC3E}">
        <p14:creationId xmlns:p14="http://schemas.microsoft.com/office/powerpoint/2010/main" val="31360221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Chart&#10;&#10;Description automatically generated">
            <a:extLst>
              <a:ext uri="{FF2B5EF4-FFF2-40B4-BE49-F238E27FC236}">
                <a16:creationId xmlns:a16="http://schemas.microsoft.com/office/drawing/2014/main" id="{E1A65C0B-FE0E-989C-5E77-C7062241E78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47354" y="151452"/>
            <a:ext cx="5326014" cy="6555095"/>
          </a:xfrm>
        </p:spPr>
      </p:pic>
      <p:sp>
        <p:nvSpPr>
          <p:cNvPr id="2" name="Title 1">
            <a:extLst>
              <a:ext uri="{FF2B5EF4-FFF2-40B4-BE49-F238E27FC236}">
                <a16:creationId xmlns:a16="http://schemas.microsoft.com/office/drawing/2014/main" id="{A7259CF5-A049-8F71-FDA5-01888907F4ED}"/>
              </a:ext>
            </a:extLst>
          </p:cNvPr>
          <p:cNvSpPr>
            <a:spLocks noGrp="1"/>
          </p:cNvSpPr>
          <p:nvPr>
            <p:ph type="title"/>
          </p:nvPr>
        </p:nvSpPr>
        <p:spPr/>
        <p:txBody>
          <a:bodyPr/>
          <a:lstStyle/>
          <a:p>
            <a:r>
              <a:rPr lang="en-US" dirty="0"/>
              <a:t>Data</a:t>
            </a:r>
          </a:p>
        </p:txBody>
      </p:sp>
      <p:pic>
        <p:nvPicPr>
          <p:cNvPr id="11" name="Picture 10" descr="Table&#10;&#10;Description automatically generated with medium confidence">
            <a:extLst>
              <a:ext uri="{FF2B5EF4-FFF2-40B4-BE49-F238E27FC236}">
                <a16:creationId xmlns:a16="http://schemas.microsoft.com/office/drawing/2014/main" id="{6676A11F-FB9B-1CD5-6973-5D1DC9FE3A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7601" y="701177"/>
            <a:ext cx="1156498" cy="2516455"/>
          </a:xfrm>
          <a:prstGeom prst="rect">
            <a:avLst/>
          </a:prstGeom>
        </p:spPr>
      </p:pic>
      <p:pic>
        <p:nvPicPr>
          <p:cNvPr id="13" name="Picture 12" descr="Table&#10;&#10;Description automatically generated">
            <a:extLst>
              <a:ext uri="{FF2B5EF4-FFF2-40B4-BE49-F238E27FC236}">
                <a16:creationId xmlns:a16="http://schemas.microsoft.com/office/drawing/2014/main" id="{B1195D14-464D-8B54-275E-2A54AA1270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79305" y="3890622"/>
            <a:ext cx="1754127" cy="2023992"/>
          </a:xfrm>
          <a:prstGeom prst="rect">
            <a:avLst/>
          </a:prstGeom>
        </p:spPr>
      </p:pic>
      <p:sp>
        <p:nvSpPr>
          <p:cNvPr id="3" name="Slide Number Placeholder 2">
            <a:extLst>
              <a:ext uri="{FF2B5EF4-FFF2-40B4-BE49-F238E27FC236}">
                <a16:creationId xmlns:a16="http://schemas.microsoft.com/office/drawing/2014/main" id="{64EDFB98-1C8F-1A63-85A3-F9E5DE3C1823}"/>
              </a:ext>
            </a:extLst>
          </p:cNvPr>
          <p:cNvSpPr>
            <a:spLocks noGrp="1"/>
          </p:cNvSpPr>
          <p:nvPr>
            <p:ph type="sldNum" sz="quarter" idx="12"/>
          </p:nvPr>
        </p:nvSpPr>
        <p:spPr/>
        <p:txBody>
          <a:bodyPr/>
          <a:lstStyle/>
          <a:p>
            <a:fld id="{5F6E19EC-C981-4348-A588-FAD292F64A47}" type="slidenum">
              <a:rPr lang="en-US" smtClean="0"/>
              <a:t>39</a:t>
            </a:fld>
            <a:endParaRPr lang="en-US"/>
          </a:p>
        </p:txBody>
      </p:sp>
    </p:spTree>
    <p:extLst>
      <p:ext uri="{BB962C8B-B14F-4D97-AF65-F5344CB8AC3E}">
        <p14:creationId xmlns:p14="http://schemas.microsoft.com/office/powerpoint/2010/main" val="31573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a:xfrm>
            <a:off x="831850" y="1709738"/>
            <a:ext cx="10694200" cy="2852737"/>
          </a:xfrm>
        </p:spPr>
        <p:txBody>
          <a:bodyPr/>
          <a:lstStyle/>
          <a:p>
            <a:r>
              <a:rPr lang="en-US" b="1" dirty="0">
                <a:latin typeface="Lato" panose="020F0502020204030203" pitchFamily="34" charset="0"/>
              </a:rPr>
              <a:t>Meteorologic Model Overview</a:t>
            </a:r>
          </a:p>
        </p:txBody>
      </p:sp>
      <p:sp>
        <p:nvSpPr>
          <p:cNvPr id="2" name="Arrow: Chevron 1">
            <a:extLst>
              <a:ext uri="{FF2B5EF4-FFF2-40B4-BE49-F238E27FC236}">
                <a16:creationId xmlns:a16="http://schemas.microsoft.com/office/drawing/2014/main" id="{DCE88780-DA18-9C92-A29E-D8F163F82242}"/>
              </a:ext>
            </a:extLst>
          </p:cNvPr>
          <p:cNvSpPr/>
          <p:nvPr/>
        </p:nvSpPr>
        <p:spPr>
          <a:xfrm>
            <a:off x="948826" y="1184751"/>
            <a:ext cx="2436940" cy="1071701"/>
          </a:xfrm>
          <a:prstGeom prst="chevron">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Overview</a:t>
            </a:r>
          </a:p>
        </p:txBody>
      </p:sp>
      <p:sp>
        <p:nvSpPr>
          <p:cNvPr id="3" name="Arrow: Chevron 2">
            <a:extLst>
              <a:ext uri="{FF2B5EF4-FFF2-40B4-BE49-F238E27FC236}">
                <a16:creationId xmlns:a16="http://schemas.microsoft.com/office/drawing/2014/main" id="{5C495232-C764-7FDC-DA6D-2E77A8D91458}"/>
              </a:ext>
            </a:extLst>
          </p:cNvPr>
          <p:cNvSpPr/>
          <p:nvPr/>
        </p:nvSpPr>
        <p:spPr>
          <a:xfrm>
            <a:off x="5076466" y="1179319"/>
            <a:ext cx="2491232" cy="1071701"/>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Historic Precipitation</a:t>
            </a:r>
          </a:p>
        </p:txBody>
      </p:sp>
      <p:sp>
        <p:nvSpPr>
          <p:cNvPr id="6" name="Arrow: Chevron 5">
            <a:extLst>
              <a:ext uri="{FF2B5EF4-FFF2-40B4-BE49-F238E27FC236}">
                <a16:creationId xmlns:a16="http://schemas.microsoft.com/office/drawing/2014/main" id="{6E564070-D8A7-544A-15EA-007D37AFAECE}"/>
              </a:ext>
            </a:extLst>
          </p:cNvPr>
          <p:cNvSpPr/>
          <p:nvPr/>
        </p:nvSpPr>
        <p:spPr>
          <a:xfrm>
            <a:off x="7115535" y="1173887"/>
            <a:ext cx="2581117" cy="1071701"/>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Hypothetical Storm</a:t>
            </a:r>
          </a:p>
        </p:txBody>
      </p:sp>
      <p:sp>
        <p:nvSpPr>
          <p:cNvPr id="7" name="Arrow: Chevron 6">
            <a:extLst>
              <a:ext uri="{FF2B5EF4-FFF2-40B4-BE49-F238E27FC236}">
                <a16:creationId xmlns:a16="http://schemas.microsoft.com/office/drawing/2014/main" id="{D7E5DF19-3C35-6971-55F6-EF4D7168A0AB}"/>
              </a:ext>
            </a:extLst>
          </p:cNvPr>
          <p:cNvSpPr/>
          <p:nvPr/>
        </p:nvSpPr>
        <p:spPr>
          <a:xfrm>
            <a:off x="9256891" y="1179319"/>
            <a:ext cx="2574145" cy="1071701"/>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Evapotranspiration</a:t>
            </a:r>
          </a:p>
        </p:txBody>
      </p:sp>
      <p:sp>
        <p:nvSpPr>
          <p:cNvPr id="8" name="Arrow: Chevron 7">
            <a:extLst>
              <a:ext uri="{FF2B5EF4-FFF2-40B4-BE49-F238E27FC236}">
                <a16:creationId xmlns:a16="http://schemas.microsoft.com/office/drawing/2014/main" id="{DC08A47D-95C0-5423-CC50-F82A7D9B3187}"/>
              </a:ext>
            </a:extLst>
          </p:cNvPr>
          <p:cNvSpPr/>
          <p:nvPr/>
        </p:nvSpPr>
        <p:spPr>
          <a:xfrm>
            <a:off x="3003346" y="1184751"/>
            <a:ext cx="2491232" cy="1071701"/>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Precipitation Methods</a:t>
            </a:r>
          </a:p>
        </p:txBody>
      </p:sp>
    </p:spTree>
    <p:extLst>
      <p:ext uri="{BB962C8B-B14F-4D97-AF65-F5344CB8AC3E}">
        <p14:creationId xmlns:p14="http://schemas.microsoft.com/office/powerpoint/2010/main" val="7914334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418DB-A737-1696-B8F9-B48245AD2ACB}"/>
              </a:ext>
            </a:extLst>
          </p:cNvPr>
          <p:cNvSpPr>
            <a:spLocks noGrp="1"/>
          </p:cNvSpPr>
          <p:nvPr>
            <p:ph type="title"/>
          </p:nvPr>
        </p:nvSpPr>
        <p:spPr/>
        <p:txBody>
          <a:bodyPr/>
          <a:lstStyle/>
          <a:p>
            <a:r>
              <a:rPr lang="en-US" dirty="0"/>
              <a:t>Frequency Storm Data</a:t>
            </a:r>
          </a:p>
        </p:txBody>
      </p:sp>
      <p:pic>
        <p:nvPicPr>
          <p:cNvPr id="4" name="Picture 3">
            <a:extLst>
              <a:ext uri="{FF2B5EF4-FFF2-40B4-BE49-F238E27FC236}">
                <a16:creationId xmlns:a16="http://schemas.microsoft.com/office/drawing/2014/main" id="{A7C05982-C075-B3B2-02FB-EAF1D1BF371F}"/>
              </a:ext>
            </a:extLst>
          </p:cNvPr>
          <p:cNvPicPr>
            <a:picLocks noChangeAspect="1"/>
          </p:cNvPicPr>
          <p:nvPr/>
        </p:nvPicPr>
        <p:blipFill>
          <a:blip r:embed="rId2"/>
          <a:stretch>
            <a:fillRect/>
          </a:stretch>
        </p:blipFill>
        <p:spPr>
          <a:xfrm>
            <a:off x="2498049" y="2892273"/>
            <a:ext cx="5862720" cy="2403490"/>
          </a:xfrm>
          <a:prstGeom prst="rect">
            <a:avLst/>
          </a:prstGeom>
        </p:spPr>
      </p:pic>
      <p:pic>
        <p:nvPicPr>
          <p:cNvPr id="6" name="Picture 5">
            <a:extLst>
              <a:ext uri="{FF2B5EF4-FFF2-40B4-BE49-F238E27FC236}">
                <a16:creationId xmlns:a16="http://schemas.microsoft.com/office/drawing/2014/main" id="{C82D3075-F7D9-B865-B23E-41ED74736B35}"/>
              </a:ext>
            </a:extLst>
          </p:cNvPr>
          <p:cNvPicPr>
            <a:picLocks noChangeAspect="1"/>
          </p:cNvPicPr>
          <p:nvPr/>
        </p:nvPicPr>
        <p:blipFill>
          <a:blip r:embed="rId3"/>
          <a:stretch>
            <a:fillRect/>
          </a:stretch>
        </p:blipFill>
        <p:spPr>
          <a:xfrm>
            <a:off x="8466761" y="1375580"/>
            <a:ext cx="847619" cy="4600000"/>
          </a:xfrm>
          <a:prstGeom prst="rect">
            <a:avLst/>
          </a:prstGeom>
        </p:spPr>
      </p:pic>
      <p:pic>
        <p:nvPicPr>
          <p:cNvPr id="3" name="Picture 2">
            <a:extLst>
              <a:ext uri="{FF2B5EF4-FFF2-40B4-BE49-F238E27FC236}">
                <a16:creationId xmlns:a16="http://schemas.microsoft.com/office/drawing/2014/main" id="{196C9025-877A-25FD-3CF2-DA2E09BCCA5F}"/>
              </a:ext>
            </a:extLst>
          </p:cNvPr>
          <p:cNvPicPr>
            <a:picLocks noChangeAspect="1"/>
          </p:cNvPicPr>
          <p:nvPr/>
        </p:nvPicPr>
        <p:blipFill>
          <a:blip r:embed="rId4"/>
          <a:stretch>
            <a:fillRect/>
          </a:stretch>
        </p:blipFill>
        <p:spPr>
          <a:xfrm>
            <a:off x="2498049" y="1883854"/>
            <a:ext cx="5089146" cy="815252"/>
          </a:xfrm>
          <a:prstGeom prst="rect">
            <a:avLst/>
          </a:prstGeom>
        </p:spPr>
      </p:pic>
      <p:sp>
        <p:nvSpPr>
          <p:cNvPr id="5" name="Slide Number Placeholder 4">
            <a:extLst>
              <a:ext uri="{FF2B5EF4-FFF2-40B4-BE49-F238E27FC236}">
                <a16:creationId xmlns:a16="http://schemas.microsoft.com/office/drawing/2014/main" id="{45886C32-D92A-CEFC-D941-553F5F9BEB9F}"/>
              </a:ext>
            </a:extLst>
          </p:cNvPr>
          <p:cNvSpPr>
            <a:spLocks noGrp="1"/>
          </p:cNvSpPr>
          <p:nvPr>
            <p:ph type="sldNum" sz="quarter" idx="12"/>
          </p:nvPr>
        </p:nvSpPr>
        <p:spPr/>
        <p:txBody>
          <a:bodyPr/>
          <a:lstStyle/>
          <a:p>
            <a:fld id="{5F6E19EC-C981-4348-A588-FAD292F64A47}" type="slidenum">
              <a:rPr lang="en-US" smtClean="0"/>
              <a:t>40</a:t>
            </a:fld>
            <a:endParaRPr lang="en-US"/>
          </a:p>
        </p:txBody>
      </p:sp>
    </p:spTree>
    <p:extLst>
      <p:ext uri="{BB962C8B-B14F-4D97-AF65-F5344CB8AC3E}">
        <p14:creationId xmlns:p14="http://schemas.microsoft.com/office/powerpoint/2010/main" val="12984544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7C046-29DD-9203-5D12-725718AA6040}"/>
              </a:ext>
            </a:extLst>
          </p:cNvPr>
          <p:cNvSpPr>
            <a:spLocks noGrp="1"/>
          </p:cNvSpPr>
          <p:nvPr>
            <p:ph type="title"/>
          </p:nvPr>
        </p:nvSpPr>
        <p:spPr/>
        <p:txBody>
          <a:bodyPr/>
          <a:lstStyle/>
          <a:p>
            <a:r>
              <a:rPr lang="en-US" dirty="0"/>
              <a:t>Importing Data</a:t>
            </a:r>
          </a:p>
        </p:txBody>
      </p:sp>
      <p:pic>
        <p:nvPicPr>
          <p:cNvPr id="5" name="Picture 4">
            <a:extLst>
              <a:ext uri="{FF2B5EF4-FFF2-40B4-BE49-F238E27FC236}">
                <a16:creationId xmlns:a16="http://schemas.microsoft.com/office/drawing/2014/main" id="{90952E69-98EC-B4FE-F466-1ECE307E5FBF}"/>
              </a:ext>
            </a:extLst>
          </p:cNvPr>
          <p:cNvPicPr>
            <a:picLocks noChangeAspect="1"/>
          </p:cNvPicPr>
          <p:nvPr/>
        </p:nvPicPr>
        <p:blipFill>
          <a:blip r:embed="rId2"/>
          <a:stretch>
            <a:fillRect/>
          </a:stretch>
        </p:blipFill>
        <p:spPr>
          <a:xfrm>
            <a:off x="5203420" y="1690688"/>
            <a:ext cx="6718276" cy="3130936"/>
          </a:xfrm>
          <a:prstGeom prst="rect">
            <a:avLst/>
          </a:prstGeom>
        </p:spPr>
      </p:pic>
      <p:pic>
        <p:nvPicPr>
          <p:cNvPr id="7" name="Picture 6">
            <a:extLst>
              <a:ext uri="{FF2B5EF4-FFF2-40B4-BE49-F238E27FC236}">
                <a16:creationId xmlns:a16="http://schemas.microsoft.com/office/drawing/2014/main" id="{FCED92F9-977F-A3E0-FF2D-534F71BC9667}"/>
              </a:ext>
            </a:extLst>
          </p:cNvPr>
          <p:cNvPicPr>
            <a:picLocks noChangeAspect="1"/>
          </p:cNvPicPr>
          <p:nvPr/>
        </p:nvPicPr>
        <p:blipFill>
          <a:blip r:embed="rId3"/>
          <a:stretch>
            <a:fillRect/>
          </a:stretch>
        </p:blipFill>
        <p:spPr>
          <a:xfrm>
            <a:off x="270304" y="1690688"/>
            <a:ext cx="4730252" cy="3130936"/>
          </a:xfrm>
          <a:prstGeom prst="rect">
            <a:avLst/>
          </a:prstGeom>
        </p:spPr>
      </p:pic>
      <p:sp>
        <p:nvSpPr>
          <p:cNvPr id="3" name="Slide Number Placeholder 2">
            <a:extLst>
              <a:ext uri="{FF2B5EF4-FFF2-40B4-BE49-F238E27FC236}">
                <a16:creationId xmlns:a16="http://schemas.microsoft.com/office/drawing/2014/main" id="{5BA4B2C0-307C-8176-3F9C-20CEC6B6DED0}"/>
              </a:ext>
            </a:extLst>
          </p:cNvPr>
          <p:cNvSpPr>
            <a:spLocks noGrp="1"/>
          </p:cNvSpPr>
          <p:nvPr>
            <p:ph type="sldNum" sz="quarter" idx="12"/>
          </p:nvPr>
        </p:nvSpPr>
        <p:spPr/>
        <p:txBody>
          <a:bodyPr/>
          <a:lstStyle/>
          <a:p>
            <a:fld id="{5F6E19EC-C981-4348-A588-FAD292F64A47}" type="slidenum">
              <a:rPr lang="en-US" smtClean="0"/>
              <a:t>41</a:t>
            </a:fld>
            <a:endParaRPr lang="en-US"/>
          </a:p>
        </p:txBody>
      </p:sp>
    </p:spTree>
    <p:extLst>
      <p:ext uri="{BB962C8B-B14F-4D97-AF65-F5344CB8AC3E}">
        <p14:creationId xmlns:p14="http://schemas.microsoft.com/office/powerpoint/2010/main" val="34860567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80D26-0EF0-EC69-C2D4-67D1FF3AE9CA}"/>
              </a:ext>
            </a:extLst>
          </p:cNvPr>
          <p:cNvSpPr>
            <a:spLocks noGrp="1"/>
          </p:cNvSpPr>
          <p:nvPr>
            <p:ph type="title"/>
          </p:nvPr>
        </p:nvSpPr>
        <p:spPr/>
        <p:txBody>
          <a:bodyPr/>
          <a:lstStyle/>
          <a:p>
            <a:r>
              <a:rPr lang="en-US" dirty="0"/>
              <a:t>Temporal Patterns</a:t>
            </a:r>
          </a:p>
        </p:txBody>
      </p:sp>
      <p:sp>
        <p:nvSpPr>
          <p:cNvPr id="3" name="Content Placeholder 2">
            <a:extLst>
              <a:ext uri="{FF2B5EF4-FFF2-40B4-BE49-F238E27FC236}">
                <a16:creationId xmlns:a16="http://schemas.microsoft.com/office/drawing/2014/main" id="{2BD8F54B-8AEB-625C-4BA0-A9E668606CF4}"/>
              </a:ext>
            </a:extLst>
          </p:cNvPr>
          <p:cNvSpPr>
            <a:spLocks noGrp="1"/>
          </p:cNvSpPr>
          <p:nvPr>
            <p:ph idx="1"/>
          </p:nvPr>
        </p:nvSpPr>
        <p:spPr>
          <a:xfrm>
            <a:off x="5840969" y="1690688"/>
            <a:ext cx="5643107" cy="4351338"/>
          </a:xfrm>
        </p:spPr>
        <p:txBody>
          <a:bodyPr>
            <a:normAutofit lnSpcReduction="10000"/>
          </a:bodyPr>
          <a:lstStyle/>
          <a:p>
            <a:r>
              <a:rPr lang="en-US" dirty="0"/>
              <a:t>Probabilistic analysis of time patterns of heavy rainfall</a:t>
            </a:r>
          </a:p>
          <a:p>
            <a:r>
              <a:rPr lang="en-US" dirty="0"/>
              <a:t>4 durations: 6-hour, 12-hour, 24-hour, 96-hour</a:t>
            </a:r>
          </a:p>
          <a:p>
            <a:r>
              <a:rPr lang="en-US" dirty="0"/>
              <a:t>Classified by “quartile” and “percentile”</a:t>
            </a:r>
          </a:p>
          <a:p>
            <a:r>
              <a:rPr lang="en-US" dirty="0"/>
              <a:t>Quartile = which quarter of storm has the most volume</a:t>
            </a:r>
          </a:p>
          <a:p>
            <a:r>
              <a:rPr lang="en-US" dirty="0"/>
              <a:t>Percentile = ranking of </a:t>
            </a:r>
            <a:r>
              <a:rPr lang="en-US" dirty="0" err="1"/>
              <a:t>peakedness</a:t>
            </a:r>
            <a:r>
              <a:rPr lang="en-US" dirty="0"/>
              <a:t> of storms in a quartile</a:t>
            </a:r>
          </a:p>
        </p:txBody>
      </p:sp>
      <p:pic>
        <p:nvPicPr>
          <p:cNvPr id="5" name="Picture 4">
            <a:extLst>
              <a:ext uri="{FF2B5EF4-FFF2-40B4-BE49-F238E27FC236}">
                <a16:creationId xmlns:a16="http://schemas.microsoft.com/office/drawing/2014/main" id="{BBBB892E-23BD-A132-CEAF-1067AF91A20D}"/>
              </a:ext>
            </a:extLst>
          </p:cNvPr>
          <p:cNvPicPr>
            <a:picLocks noChangeAspect="1"/>
          </p:cNvPicPr>
          <p:nvPr/>
        </p:nvPicPr>
        <p:blipFill>
          <a:blip r:embed="rId2"/>
          <a:stretch>
            <a:fillRect/>
          </a:stretch>
        </p:blipFill>
        <p:spPr>
          <a:xfrm>
            <a:off x="508465" y="1690688"/>
            <a:ext cx="5089146" cy="815252"/>
          </a:xfrm>
          <a:prstGeom prst="rect">
            <a:avLst/>
          </a:prstGeom>
        </p:spPr>
      </p:pic>
      <p:pic>
        <p:nvPicPr>
          <p:cNvPr id="7" name="Picture 6">
            <a:extLst>
              <a:ext uri="{FF2B5EF4-FFF2-40B4-BE49-F238E27FC236}">
                <a16:creationId xmlns:a16="http://schemas.microsoft.com/office/drawing/2014/main" id="{FA05A6F8-1588-6B15-6189-91BED961183F}"/>
              </a:ext>
            </a:extLst>
          </p:cNvPr>
          <p:cNvPicPr>
            <a:picLocks noChangeAspect="1"/>
          </p:cNvPicPr>
          <p:nvPr/>
        </p:nvPicPr>
        <p:blipFill>
          <a:blip r:embed="rId3"/>
          <a:stretch>
            <a:fillRect/>
          </a:stretch>
        </p:blipFill>
        <p:spPr>
          <a:xfrm>
            <a:off x="360693" y="2575705"/>
            <a:ext cx="5236918" cy="3456732"/>
          </a:xfrm>
          <a:prstGeom prst="rect">
            <a:avLst/>
          </a:prstGeom>
        </p:spPr>
      </p:pic>
      <p:cxnSp>
        <p:nvCxnSpPr>
          <p:cNvPr id="9" name="Straight Connector 8">
            <a:extLst>
              <a:ext uri="{FF2B5EF4-FFF2-40B4-BE49-F238E27FC236}">
                <a16:creationId xmlns:a16="http://schemas.microsoft.com/office/drawing/2014/main" id="{8A83A4F5-CB09-3F14-82B1-D1CFCA67D58E}"/>
              </a:ext>
            </a:extLst>
          </p:cNvPr>
          <p:cNvCxnSpPr/>
          <p:nvPr/>
        </p:nvCxnSpPr>
        <p:spPr>
          <a:xfrm>
            <a:off x="1735394" y="2467550"/>
            <a:ext cx="0" cy="3367895"/>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2AF86B7-900A-B346-2C52-AF896A300C58}"/>
              </a:ext>
            </a:extLst>
          </p:cNvPr>
          <p:cNvCxnSpPr/>
          <p:nvPr/>
        </p:nvCxnSpPr>
        <p:spPr>
          <a:xfrm>
            <a:off x="2875936" y="2467550"/>
            <a:ext cx="0" cy="3367895"/>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0AF4C570-93AE-00B1-4166-3FFB4E399712}"/>
              </a:ext>
            </a:extLst>
          </p:cNvPr>
          <p:cNvCxnSpPr/>
          <p:nvPr/>
        </p:nvCxnSpPr>
        <p:spPr>
          <a:xfrm>
            <a:off x="4060723" y="2467550"/>
            <a:ext cx="0" cy="3367895"/>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E04B642-55A2-801C-D3AF-583778BA2A69}"/>
              </a:ext>
            </a:extLst>
          </p:cNvPr>
          <p:cNvSpPr txBox="1"/>
          <p:nvPr/>
        </p:nvSpPr>
        <p:spPr>
          <a:xfrm>
            <a:off x="909217" y="2491784"/>
            <a:ext cx="4862316" cy="400110"/>
          </a:xfrm>
          <a:prstGeom prst="rect">
            <a:avLst/>
          </a:prstGeom>
          <a:noFill/>
        </p:spPr>
        <p:txBody>
          <a:bodyPr wrap="square" rtlCol="0">
            <a:spAutoFit/>
          </a:bodyPr>
          <a:lstStyle/>
          <a:p>
            <a:r>
              <a:rPr lang="en-US" sz="2000" b="1" dirty="0">
                <a:effectLst>
                  <a:outerShdw blurRad="38100" dist="38100" dir="2700000" algn="tl">
                    <a:srgbClr val="000000">
                      <a:alpha val="43137"/>
                    </a:srgbClr>
                  </a:outerShdw>
                </a:effectLst>
                <a:latin typeface="Lato" panose="020F0502020204030203" pitchFamily="34" charset="0"/>
              </a:rPr>
              <a:t>Q1            Q2            Q3             Q4  </a:t>
            </a:r>
          </a:p>
        </p:txBody>
      </p:sp>
      <p:sp>
        <p:nvSpPr>
          <p:cNvPr id="4" name="Slide Number Placeholder 3">
            <a:extLst>
              <a:ext uri="{FF2B5EF4-FFF2-40B4-BE49-F238E27FC236}">
                <a16:creationId xmlns:a16="http://schemas.microsoft.com/office/drawing/2014/main" id="{2F9905B1-3387-2964-A349-52C0482726EA}"/>
              </a:ext>
            </a:extLst>
          </p:cNvPr>
          <p:cNvSpPr>
            <a:spLocks noGrp="1"/>
          </p:cNvSpPr>
          <p:nvPr>
            <p:ph type="sldNum" sz="quarter" idx="12"/>
          </p:nvPr>
        </p:nvSpPr>
        <p:spPr/>
        <p:txBody>
          <a:bodyPr/>
          <a:lstStyle/>
          <a:p>
            <a:fld id="{5F6E19EC-C981-4348-A588-FAD292F64A47}" type="slidenum">
              <a:rPr lang="en-US" smtClean="0"/>
              <a:t>42</a:t>
            </a:fld>
            <a:endParaRPr lang="en-US"/>
          </a:p>
        </p:txBody>
      </p:sp>
      <p:pic>
        <p:nvPicPr>
          <p:cNvPr id="6" name="Picture 5">
            <a:extLst>
              <a:ext uri="{FF2B5EF4-FFF2-40B4-BE49-F238E27FC236}">
                <a16:creationId xmlns:a16="http://schemas.microsoft.com/office/drawing/2014/main" id="{A1F9D9BC-2547-4463-6258-9AE935151E76}"/>
              </a:ext>
            </a:extLst>
          </p:cNvPr>
          <p:cNvPicPr>
            <a:picLocks noChangeAspect="1"/>
          </p:cNvPicPr>
          <p:nvPr/>
        </p:nvPicPr>
        <p:blipFill>
          <a:blip r:embed="rId4"/>
          <a:stretch>
            <a:fillRect/>
          </a:stretch>
        </p:blipFill>
        <p:spPr>
          <a:xfrm>
            <a:off x="11235645" y="94676"/>
            <a:ext cx="895780" cy="889095"/>
          </a:xfrm>
          <a:prstGeom prst="rect">
            <a:avLst/>
          </a:prstGeom>
        </p:spPr>
      </p:pic>
    </p:spTree>
    <p:extLst>
      <p:ext uri="{BB962C8B-B14F-4D97-AF65-F5344CB8AC3E}">
        <p14:creationId xmlns:p14="http://schemas.microsoft.com/office/powerpoint/2010/main" val="16523440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1E11C-9079-9DE5-B584-319E3D5FAD66}"/>
              </a:ext>
            </a:extLst>
          </p:cNvPr>
          <p:cNvSpPr>
            <a:spLocks noGrp="1"/>
          </p:cNvSpPr>
          <p:nvPr>
            <p:ph type="title"/>
          </p:nvPr>
        </p:nvSpPr>
        <p:spPr/>
        <p:txBody>
          <a:bodyPr/>
          <a:lstStyle/>
          <a:p>
            <a:r>
              <a:rPr lang="en-US" dirty="0"/>
              <a:t>Temporal Patterns</a:t>
            </a:r>
          </a:p>
        </p:txBody>
      </p:sp>
      <p:sp>
        <p:nvSpPr>
          <p:cNvPr id="3" name="Content Placeholder 2">
            <a:extLst>
              <a:ext uri="{FF2B5EF4-FFF2-40B4-BE49-F238E27FC236}">
                <a16:creationId xmlns:a16="http://schemas.microsoft.com/office/drawing/2014/main" id="{A8C84CC9-F4E4-F050-2198-317BFC596BE7}"/>
              </a:ext>
            </a:extLst>
          </p:cNvPr>
          <p:cNvSpPr>
            <a:spLocks noGrp="1"/>
          </p:cNvSpPr>
          <p:nvPr>
            <p:ph idx="1"/>
          </p:nvPr>
        </p:nvSpPr>
        <p:spPr/>
        <p:txBody>
          <a:bodyPr/>
          <a:lstStyle/>
          <a:p>
            <a:r>
              <a:rPr lang="en-US" dirty="0"/>
              <a:t>Percentage curve paired data</a:t>
            </a:r>
          </a:p>
          <a:p>
            <a:r>
              <a:rPr lang="en-US" dirty="0"/>
              <a:t>Atlas 14 has data</a:t>
            </a:r>
          </a:p>
          <a:p>
            <a:endParaRPr lang="en-US" dirty="0"/>
          </a:p>
        </p:txBody>
      </p:sp>
      <p:pic>
        <p:nvPicPr>
          <p:cNvPr id="5" name="Picture 4">
            <a:extLst>
              <a:ext uri="{FF2B5EF4-FFF2-40B4-BE49-F238E27FC236}">
                <a16:creationId xmlns:a16="http://schemas.microsoft.com/office/drawing/2014/main" id="{3C157533-33F1-D706-EB3C-3D34086B2DE4}"/>
              </a:ext>
            </a:extLst>
          </p:cNvPr>
          <p:cNvPicPr>
            <a:picLocks noChangeAspect="1"/>
          </p:cNvPicPr>
          <p:nvPr/>
        </p:nvPicPr>
        <p:blipFill>
          <a:blip r:embed="rId3"/>
          <a:stretch>
            <a:fillRect/>
          </a:stretch>
        </p:blipFill>
        <p:spPr>
          <a:xfrm>
            <a:off x="7587347" y="518169"/>
            <a:ext cx="4230542" cy="4126634"/>
          </a:xfrm>
          <a:prstGeom prst="rect">
            <a:avLst/>
          </a:prstGeom>
        </p:spPr>
      </p:pic>
      <p:pic>
        <p:nvPicPr>
          <p:cNvPr id="7" name="Picture 6">
            <a:extLst>
              <a:ext uri="{FF2B5EF4-FFF2-40B4-BE49-F238E27FC236}">
                <a16:creationId xmlns:a16="http://schemas.microsoft.com/office/drawing/2014/main" id="{7D99DD86-7A32-B6CD-B4C8-1B064DDB37B1}"/>
              </a:ext>
            </a:extLst>
          </p:cNvPr>
          <p:cNvPicPr>
            <a:picLocks noChangeAspect="1"/>
          </p:cNvPicPr>
          <p:nvPr/>
        </p:nvPicPr>
        <p:blipFill>
          <a:blip r:embed="rId4"/>
          <a:stretch>
            <a:fillRect/>
          </a:stretch>
        </p:blipFill>
        <p:spPr>
          <a:xfrm>
            <a:off x="2517168" y="2866671"/>
            <a:ext cx="4762752" cy="3833234"/>
          </a:xfrm>
          <a:prstGeom prst="rect">
            <a:avLst/>
          </a:prstGeom>
        </p:spPr>
      </p:pic>
      <p:sp>
        <p:nvSpPr>
          <p:cNvPr id="4" name="Slide Number Placeholder 3">
            <a:extLst>
              <a:ext uri="{FF2B5EF4-FFF2-40B4-BE49-F238E27FC236}">
                <a16:creationId xmlns:a16="http://schemas.microsoft.com/office/drawing/2014/main" id="{DDBBBF9C-07D4-6FD1-F246-D484A1C8D138}"/>
              </a:ext>
            </a:extLst>
          </p:cNvPr>
          <p:cNvSpPr>
            <a:spLocks noGrp="1"/>
          </p:cNvSpPr>
          <p:nvPr>
            <p:ph type="sldNum" sz="quarter" idx="12"/>
          </p:nvPr>
        </p:nvSpPr>
        <p:spPr/>
        <p:txBody>
          <a:bodyPr/>
          <a:lstStyle/>
          <a:p>
            <a:fld id="{5F6E19EC-C981-4348-A588-FAD292F64A47}" type="slidenum">
              <a:rPr lang="en-US" smtClean="0"/>
              <a:t>43</a:t>
            </a:fld>
            <a:endParaRPr lang="en-US"/>
          </a:p>
        </p:txBody>
      </p:sp>
    </p:spTree>
    <p:extLst>
      <p:ext uri="{BB962C8B-B14F-4D97-AF65-F5344CB8AC3E}">
        <p14:creationId xmlns:p14="http://schemas.microsoft.com/office/powerpoint/2010/main" val="28255353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93E95-C0E8-CD2B-28BB-E3C6CD033BD7}"/>
              </a:ext>
            </a:extLst>
          </p:cNvPr>
          <p:cNvSpPr>
            <a:spLocks noGrp="1"/>
          </p:cNvSpPr>
          <p:nvPr>
            <p:ph type="title"/>
          </p:nvPr>
        </p:nvSpPr>
        <p:spPr/>
        <p:txBody>
          <a:bodyPr/>
          <a:lstStyle/>
          <a:p>
            <a:r>
              <a:rPr lang="en-US" dirty="0"/>
              <a:t>Synthetic Hyetograph</a:t>
            </a:r>
          </a:p>
        </p:txBody>
      </p:sp>
      <p:pic>
        <p:nvPicPr>
          <p:cNvPr id="5" name="Picture 4">
            <a:extLst>
              <a:ext uri="{FF2B5EF4-FFF2-40B4-BE49-F238E27FC236}">
                <a16:creationId xmlns:a16="http://schemas.microsoft.com/office/drawing/2014/main" id="{B7DC2506-8160-7B8A-5574-9BF33BA50DF2}"/>
              </a:ext>
            </a:extLst>
          </p:cNvPr>
          <p:cNvPicPr>
            <a:picLocks noChangeAspect="1"/>
          </p:cNvPicPr>
          <p:nvPr/>
        </p:nvPicPr>
        <p:blipFill>
          <a:blip r:embed="rId2"/>
          <a:stretch>
            <a:fillRect/>
          </a:stretch>
        </p:blipFill>
        <p:spPr>
          <a:xfrm>
            <a:off x="6817829" y="793924"/>
            <a:ext cx="5050561" cy="5270152"/>
          </a:xfrm>
          <a:prstGeom prst="rect">
            <a:avLst/>
          </a:prstGeom>
        </p:spPr>
      </p:pic>
      <p:pic>
        <p:nvPicPr>
          <p:cNvPr id="7" name="Picture 6">
            <a:extLst>
              <a:ext uri="{FF2B5EF4-FFF2-40B4-BE49-F238E27FC236}">
                <a16:creationId xmlns:a16="http://schemas.microsoft.com/office/drawing/2014/main" id="{6BC2EF3C-04B8-36F7-03E6-D59F0BEBAE2F}"/>
              </a:ext>
            </a:extLst>
          </p:cNvPr>
          <p:cNvPicPr>
            <a:picLocks noChangeAspect="1"/>
          </p:cNvPicPr>
          <p:nvPr/>
        </p:nvPicPr>
        <p:blipFill>
          <a:blip r:embed="rId3"/>
          <a:stretch>
            <a:fillRect/>
          </a:stretch>
        </p:blipFill>
        <p:spPr>
          <a:xfrm>
            <a:off x="2644533" y="2405676"/>
            <a:ext cx="4124164" cy="4304731"/>
          </a:xfrm>
          <a:prstGeom prst="rect">
            <a:avLst/>
          </a:prstGeom>
        </p:spPr>
      </p:pic>
      <p:sp>
        <p:nvSpPr>
          <p:cNvPr id="8" name="TextBox 7">
            <a:extLst>
              <a:ext uri="{FF2B5EF4-FFF2-40B4-BE49-F238E27FC236}">
                <a16:creationId xmlns:a16="http://schemas.microsoft.com/office/drawing/2014/main" id="{0E8A2498-8075-AE34-B506-F4402B5489D9}"/>
              </a:ext>
            </a:extLst>
          </p:cNvPr>
          <p:cNvSpPr txBox="1"/>
          <p:nvPr/>
        </p:nvSpPr>
        <p:spPr>
          <a:xfrm>
            <a:off x="4265659" y="4683136"/>
            <a:ext cx="2148536" cy="646331"/>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Midwest Region 3</a:t>
            </a:r>
          </a:p>
          <a:p>
            <a:pPr algn="ctr"/>
            <a:r>
              <a:rPr lang="en-US" b="1" dirty="0">
                <a:effectLst>
                  <a:outerShdw blurRad="38100" dist="38100" dir="2700000" algn="tl">
                    <a:srgbClr val="000000">
                      <a:alpha val="43137"/>
                    </a:srgbClr>
                  </a:outerShdw>
                </a:effectLst>
                <a:latin typeface="Lato" panose="020F0502020204030203" pitchFamily="34" charset="0"/>
              </a:rPr>
              <a:t>2</a:t>
            </a:r>
            <a:r>
              <a:rPr lang="en-US" b="1" baseline="30000" dirty="0">
                <a:effectLst>
                  <a:outerShdw blurRad="38100" dist="38100" dir="2700000" algn="tl">
                    <a:srgbClr val="000000">
                      <a:alpha val="43137"/>
                    </a:srgbClr>
                  </a:outerShdw>
                </a:effectLst>
                <a:latin typeface="Lato" panose="020F0502020204030203" pitchFamily="34" charset="0"/>
              </a:rPr>
              <a:t>nd</a:t>
            </a:r>
            <a:r>
              <a:rPr lang="en-US" b="1" dirty="0">
                <a:effectLst>
                  <a:outerShdw blurRad="38100" dist="38100" dir="2700000" algn="tl">
                    <a:srgbClr val="000000">
                      <a:alpha val="43137"/>
                    </a:srgbClr>
                  </a:outerShdw>
                </a:effectLst>
                <a:latin typeface="Lato" panose="020F0502020204030203" pitchFamily="34" charset="0"/>
              </a:rPr>
              <a:t> Quartile, 50%</a:t>
            </a:r>
          </a:p>
        </p:txBody>
      </p:sp>
      <p:sp>
        <p:nvSpPr>
          <p:cNvPr id="9" name="TextBox 8">
            <a:extLst>
              <a:ext uri="{FF2B5EF4-FFF2-40B4-BE49-F238E27FC236}">
                <a16:creationId xmlns:a16="http://schemas.microsoft.com/office/drawing/2014/main" id="{413CB68B-E591-79BC-5E67-731858244D62}"/>
              </a:ext>
            </a:extLst>
          </p:cNvPr>
          <p:cNvSpPr txBox="1"/>
          <p:nvPr/>
        </p:nvSpPr>
        <p:spPr>
          <a:xfrm>
            <a:off x="7571673" y="6064076"/>
            <a:ext cx="3542871" cy="646331"/>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Volume matches area-reduced subbasin amount </a:t>
            </a:r>
          </a:p>
        </p:txBody>
      </p:sp>
      <p:pic>
        <p:nvPicPr>
          <p:cNvPr id="11" name="Picture 10">
            <a:extLst>
              <a:ext uri="{FF2B5EF4-FFF2-40B4-BE49-F238E27FC236}">
                <a16:creationId xmlns:a16="http://schemas.microsoft.com/office/drawing/2014/main" id="{091A392B-B310-B707-2A2C-5F9EDEBBA2F1}"/>
              </a:ext>
            </a:extLst>
          </p:cNvPr>
          <p:cNvPicPr>
            <a:picLocks noChangeAspect="1"/>
          </p:cNvPicPr>
          <p:nvPr/>
        </p:nvPicPr>
        <p:blipFill>
          <a:blip r:embed="rId4"/>
          <a:stretch>
            <a:fillRect/>
          </a:stretch>
        </p:blipFill>
        <p:spPr>
          <a:xfrm>
            <a:off x="188298" y="1690688"/>
            <a:ext cx="4171429" cy="1000000"/>
          </a:xfrm>
          <a:prstGeom prst="rect">
            <a:avLst/>
          </a:prstGeom>
        </p:spPr>
      </p:pic>
      <p:sp>
        <p:nvSpPr>
          <p:cNvPr id="3" name="Slide Number Placeholder 2">
            <a:extLst>
              <a:ext uri="{FF2B5EF4-FFF2-40B4-BE49-F238E27FC236}">
                <a16:creationId xmlns:a16="http://schemas.microsoft.com/office/drawing/2014/main" id="{643A6F18-7147-409E-1D1A-4CB73DD543BB}"/>
              </a:ext>
            </a:extLst>
          </p:cNvPr>
          <p:cNvSpPr>
            <a:spLocks noGrp="1"/>
          </p:cNvSpPr>
          <p:nvPr>
            <p:ph type="sldNum" sz="quarter" idx="12"/>
          </p:nvPr>
        </p:nvSpPr>
        <p:spPr/>
        <p:txBody>
          <a:bodyPr/>
          <a:lstStyle/>
          <a:p>
            <a:fld id="{5F6E19EC-C981-4348-A588-FAD292F64A47}" type="slidenum">
              <a:rPr lang="en-US" smtClean="0"/>
              <a:t>44</a:t>
            </a:fld>
            <a:endParaRPr lang="en-US"/>
          </a:p>
        </p:txBody>
      </p:sp>
    </p:spTree>
    <p:extLst>
      <p:ext uri="{BB962C8B-B14F-4D97-AF65-F5344CB8AC3E}">
        <p14:creationId xmlns:p14="http://schemas.microsoft.com/office/powerpoint/2010/main" val="29968521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49CF9-73FA-4EBB-EE24-F95DEE859927}"/>
              </a:ext>
            </a:extLst>
          </p:cNvPr>
          <p:cNvSpPr>
            <a:spLocks noGrp="1"/>
          </p:cNvSpPr>
          <p:nvPr>
            <p:ph type="title"/>
          </p:nvPr>
        </p:nvSpPr>
        <p:spPr/>
        <p:txBody>
          <a:bodyPr/>
          <a:lstStyle/>
          <a:p>
            <a:r>
              <a:rPr lang="en-US" dirty="0"/>
              <a:t>Area Reduction</a:t>
            </a:r>
          </a:p>
        </p:txBody>
      </p:sp>
      <p:sp>
        <p:nvSpPr>
          <p:cNvPr id="5" name="Content Placeholder 4">
            <a:extLst>
              <a:ext uri="{FF2B5EF4-FFF2-40B4-BE49-F238E27FC236}">
                <a16:creationId xmlns:a16="http://schemas.microsoft.com/office/drawing/2014/main" id="{88D47B21-4F5A-7326-F183-A2C33EC54AB4}"/>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F46925BF-FE98-CE02-595A-7CCB578536A3}"/>
              </a:ext>
            </a:extLst>
          </p:cNvPr>
          <p:cNvPicPr>
            <a:picLocks noChangeAspect="1"/>
          </p:cNvPicPr>
          <p:nvPr/>
        </p:nvPicPr>
        <p:blipFill>
          <a:blip r:embed="rId3"/>
          <a:stretch>
            <a:fillRect/>
          </a:stretch>
        </p:blipFill>
        <p:spPr>
          <a:xfrm>
            <a:off x="186025" y="2276119"/>
            <a:ext cx="5172556" cy="3828372"/>
          </a:xfrm>
          <a:prstGeom prst="rect">
            <a:avLst/>
          </a:prstGeom>
        </p:spPr>
      </p:pic>
      <p:pic>
        <p:nvPicPr>
          <p:cNvPr id="6" name="Picture 5">
            <a:extLst>
              <a:ext uri="{FF2B5EF4-FFF2-40B4-BE49-F238E27FC236}">
                <a16:creationId xmlns:a16="http://schemas.microsoft.com/office/drawing/2014/main" id="{60661F0A-2D01-5FD9-D89D-B56C98C53ECE}"/>
              </a:ext>
            </a:extLst>
          </p:cNvPr>
          <p:cNvPicPr>
            <a:picLocks noChangeAspect="1"/>
          </p:cNvPicPr>
          <p:nvPr/>
        </p:nvPicPr>
        <p:blipFill>
          <a:blip r:embed="rId4"/>
          <a:stretch>
            <a:fillRect/>
          </a:stretch>
        </p:blipFill>
        <p:spPr>
          <a:xfrm>
            <a:off x="5550310" y="2389190"/>
            <a:ext cx="5417928" cy="3828372"/>
          </a:xfrm>
          <a:prstGeom prst="rect">
            <a:avLst/>
          </a:prstGeom>
        </p:spPr>
      </p:pic>
      <p:sp>
        <p:nvSpPr>
          <p:cNvPr id="8" name="Oval 7">
            <a:extLst>
              <a:ext uri="{FF2B5EF4-FFF2-40B4-BE49-F238E27FC236}">
                <a16:creationId xmlns:a16="http://schemas.microsoft.com/office/drawing/2014/main" id="{6418EB6D-A9EC-F727-09BE-24019B77D1FB}"/>
              </a:ext>
            </a:extLst>
          </p:cNvPr>
          <p:cNvSpPr/>
          <p:nvPr/>
        </p:nvSpPr>
        <p:spPr>
          <a:xfrm>
            <a:off x="7969045" y="2551470"/>
            <a:ext cx="88490" cy="9144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F317C8B1-1D2F-C86D-A27D-4FA06CD3DE05}"/>
              </a:ext>
            </a:extLst>
          </p:cNvPr>
          <p:cNvCxnSpPr>
            <a:cxnSpLocks/>
          </p:cNvCxnSpPr>
          <p:nvPr/>
        </p:nvCxnSpPr>
        <p:spPr>
          <a:xfrm>
            <a:off x="7295535" y="3687097"/>
            <a:ext cx="1061884" cy="68826"/>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CB355CA-E52C-00F7-7C7B-C43975383E65}"/>
              </a:ext>
            </a:extLst>
          </p:cNvPr>
          <p:cNvCxnSpPr>
            <a:cxnSpLocks/>
          </p:cNvCxnSpPr>
          <p:nvPr/>
        </p:nvCxnSpPr>
        <p:spPr>
          <a:xfrm>
            <a:off x="7605250" y="3468328"/>
            <a:ext cx="1061884" cy="68826"/>
          </a:xfrm>
          <a:prstGeom prst="line">
            <a:avLst/>
          </a:prstGeom>
          <a:ln w="38100">
            <a:solidFill>
              <a:srgbClr val="FF0000">
                <a:alpha val="50196"/>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6E3AECC-EA36-0F19-E8FF-0E4198D1C9CC}"/>
              </a:ext>
            </a:extLst>
          </p:cNvPr>
          <p:cNvCxnSpPr>
            <a:cxnSpLocks/>
          </p:cNvCxnSpPr>
          <p:nvPr/>
        </p:nvCxnSpPr>
        <p:spPr>
          <a:xfrm flipV="1">
            <a:off x="8357419" y="3543429"/>
            <a:ext cx="309715" cy="212494"/>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505045E-26AA-5C2B-17F9-49BA887E40EC}"/>
              </a:ext>
            </a:extLst>
          </p:cNvPr>
          <p:cNvCxnSpPr>
            <a:cxnSpLocks/>
          </p:cNvCxnSpPr>
          <p:nvPr/>
        </p:nvCxnSpPr>
        <p:spPr>
          <a:xfrm flipV="1">
            <a:off x="7308876" y="3459597"/>
            <a:ext cx="309715" cy="212494"/>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327B43B9-387A-C606-529A-DAB15449F033}"/>
              </a:ext>
            </a:extLst>
          </p:cNvPr>
          <p:cNvCxnSpPr>
            <a:cxnSpLocks/>
          </p:cNvCxnSpPr>
          <p:nvPr/>
        </p:nvCxnSpPr>
        <p:spPr>
          <a:xfrm flipV="1">
            <a:off x="8057535" y="2158181"/>
            <a:ext cx="835742" cy="393289"/>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0A4A9DF7-9049-7109-BBE8-0706ADC92AF4}"/>
              </a:ext>
            </a:extLst>
          </p:cNvPr>
          <p:cNvCxnSpPr>
            <a:cxnSpLocks/>
          </p:cNvCxnSpPr>
          <p:nvPr/>
        </p:nvCxnSpPr>
        <p:spPr>
          <a:xfrm flipV="1">
            <a:off x="8541415" y="3066308"/>
            <a:ext cx="835742" cy="393289"/>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80F3781B-1A57-C36C-9FDE-6E70C57CA495}"/>
              </a:ext>
            </a:extLst>
          </p:cNvPr>
          <p:cNvSpPr/>
          <p:nvPr/>
        </p:nvSpPr>
        <p:spPr>
          <a:xfrm>
            <a:off x="2433484" y="2792360"/>
            <a:ext cx="88490" cy="9144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3C428E9F-BE1C-0BB7-BE78-3C10FC6A185D}"/>
              </a:ext>
            </a:extLst>
          </p:cNvPr>
          <p:cNvCxnSpPr>
            <a:cxnSpLocks/>
          </p:cNvCxnSpPr>
          <p:nvPr/>
        </p:nvCxnSpPr>
        <p:spPr>
          <a:xfrm>
            <a:off x="1750141" y="3896877"/>
            <a:ext cx="1061884" cy="68826"/>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84BF52C8-25B8-972B-54C5-E2F0B829F133}"/>
              </a:ext>
            </a:extLst>
          </p:cNvPr>
          <p:cNvCxnSpPr>
            <a:cxnSpLocks/>
          </p:cNvCxnSpPr>
          <p:nvPr/>
        </p:nvCxnSpPr>
        <p:spPr>
          <a:xfrm>
            <a:off x="2059856" y="3678108"/>
            <a:ext cx="1061884" cy="68826"/>
          </a:xfrm>
          <a:prstGeom prst="line">
            <a:avLst/>
          </a:prstGeom>
          <a:ln w="38100">
            <a:solidFill>
              <a:srgbClr val="FF0000">
                <a:alpha val="50196"/>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D58FB52-1A22-8F42-755B-ADD8C9A75161}"/>
              </a:ext>
            </a:extLst>
          </p:cNvPr>
          <p:cNvCxnSpPr>
            <a:cxnSpLocks/>
          </p:cNvCxnSpPr>
          <p:nvPr/>
        </p:nvCxnSpPr>
        <p:spPr>
          <a:xfrm flipV="1">
            <a:off x="2812025" y="3753209"/>
            <a:ext cx="309715" cy="212494"/>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AB354D71-5DC6-9C3E-896E-DDD85B13BFE3}"/>
              </a:ext>
            </a:extLst>
          </p:cNvPr>
          <p:cNvCxnSpPr>
            <a:cxnSpLocks/>
          </p:cNvCxnSpPr>
          <p:nvPr/>
        </p:nvCxnSpPr>
        <p:spPr>
          <a:xfrm flipV="1">
            <a:off x="1763482" y="3669377"/>
            <a:ext cx="309715" cy="212494"/>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A3CD56D1-332F-06D0-0293-A80403126F47}"/>
              </a:ext>
            </a:extLst>
          </p:cNvPr>
          <p:cNvCxnSpPr>
            <a:cxnSpLocks/>
          </p:cNvCxnSpPr>
          <p:nvPr/>
        </p:nvCxnSpPr>
        <p:spPr>
          <a:xfrm flipV="1">
            <a:off x="2549011" y="2366792"/>
            <a:ext cx="835742" cy="393289"/>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008F9480-CF2E-154B-CD53-1FC8EE1ADF08}"/>
              </a:ext>
            </a:extLst>
          </p:cNvPr>
          <p:cNvCxnSpPr>
            <a:cxnSpLocks/>
          </p:cNvCxnSpPr>
          <p:nvPr/>
        </p:nvCxnSpPr>
        <p:spPr>
          <a:xfrm flipV="1">
            <a:off x="3132445" y="3289479"/>
            <a:ext cx="835742" cy="393289"/>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31BABBEC-1CE5-8B90-9FB0-9536F9E39F25}"/>
              </a:ext>
            </a:extLst>
          </p:cNvPr>
          <p:cNvSpPr txBox="1"/>
          <p:nvPr/>
        </p:nvSpPr>
        <p:spPr>
          <a:xfrm>
            <a:off x="3461826" y="2237469"/>
            <a:ext cx="1896755" cy="646331"/>
          </a:xfrm>
          <a:prstGeom prst="rect">
            <a:avLst/>
          </a:prstGeom>
          <a:noFill/>
        </p:spPr>
        <p:txBody>
          <a:bodyPr wrap="square" rtlCol="0">
            <a:spAutoFit/>
          </a:bodyPr>
          <a:lstStyle/>
          <a:p>
            <a:r>
              <a:rPr lang="en-US" b="1" dirty="0">
                <a:solidFill>
                  <a:schemeClr val="accent1"/>
                </a:solidFill>
              </a:rPr>
              <a:t>10 mi</a:t>
            </a:r>
            <a:r>
              <a:rPr lang="en-US" b="1" baseline="30000" dirty="0">
                <a:solidFill>
                  <a:schemeClr val="accent1"/>
                </a:solidFill>
              </a:rPr>
              <a:t>2</a:t>
            </a:r>
            <a:r>
              <a:rPr lang="en-US" b="1" dirty="0">
                <a:solidFill>
                  <a:schemeClr val="accent1"/>
                </a:solidFill>
              </a:rPr>
              <a:t> maximum:</a:t>
            </a:r>
          </a:p>
          <a:p>
            <a:r>
              <a:rPr lang="en-US" b="1" dirty="0">
                <a:solidFill>
                  <a:srgbClr val="FF0000"/>
                </a:solidFill>
              </a:rPr>
              <a:t>5 in</a:t>
            </a:r>
          </a:p>
        </p:txBody>
      </p:sp>
      <p:sp>
        <p:nvSpPr>
          <p:cNvPr id="32" name="TextBox 31">
            <a:extLst>
              <a:ext uri="{FF2B5EF4-FFF2-40B4-BE49-F238E27FC236}">
                <a16:creationId xmlns:a16="http://schemas.microsoft.com/office/drawing/2014/main" id="{7702874D-CB2D-E93F-75EC-5B72AA2BF1D6}"/>
              </a:ext>
            </a:extLst>
          </p:cNvPr>
          <p:cNvSpPr txBox="1"/>
          <p:nvPr/>
        </p:nvSpPr>
        <p:spPr>
          <a:xfrm>
            <a:off x="4027003" y="3023046"/>
            <a:ext cx="1896755" cy="646331"/>
          </a:xfrm>
          <a:prstGeom prst="rect">
            <a:avLst/>
          </a:prstGeom>
          <a:noFill/>
        </p:spPr>
        <p:txBody>
          <a:bodyPr wrap="square" rtlCol="0">
            <a:spAutoFit/>
          </a:bodyPr>
          <a:lstStyle/>
          <a:p>
            <a:r>
              <a:rPr lang="en-US" b="1" dirty="0">
                <a:solidFill>
                  <a:schemeClr val="accent1"/>
                </a:solidFill>
              </a:rPr>
              <a:t>200 mi</a:t>
            </a:r>
            <a:r>
              <a:rPr lang="en-US" b="1" baseline="30000" dirty="0">
                <a:solidFill>
                  <a:schemeClr val="accent1"/>
                </a:solidFill>
              </a:rPr>
              <a:t>2</a:t>
            </a:r>
            <a:r>
              <a:rPr lang="en-US" b="1" dirty="0">
                <a:solidFill>
                  <a:schemeClr val="accent1"/>
                </a:solidFill>
              </a:rPr>
              <a:t> average:</a:t>
            </a:r>
          </a:p>
          <a:p>
            <a:r>
              <a:rPr lang="en-US" b="1" dirty="0">
                <a:solidFill>
                  <a:srgbClr val="FF0000"/>
                </a:solidFill>
              </a:rPr>
              <a:t>4.2 in</a:t>
            </a:r>
          </a:p>
        </p:txBody>
      </p:sp>
      <p:sp>
        <p:nvSpPr>
          <p:cNvPr id="33" name="TextBox 32">
            <a:extLst>
              <a:ext uri="{FF2B5EF4-FFF2-40B4-BE49-F238E27FC236}">
                <a16:creationId xmlns:a16="http://schemas.microsoft.com/office/drawing/2014/main" id="{CF0414D3-9A28-6FE2-3973-857E4D738C66}"/>
              </a:ext>
            </a:extLst>
          </p:cNvPr>
          <p:cNvSpPr txBox="1"/>
          <p:nvPr/>
        </p:nvSpPr>
        <p:spPr>
          <a:xfrm>
            <a:off x="8926539" y="1912565"/>
            <a:ext cx="1896755" cy="646331"/>
          </a:xfrm>
          <a:prstGeom prst="rect">
            <a:avLst/>
          </a:prstGeom>
          <a:noFill/>
        </p:spPr>
        <p:txBody>
          <a:bodyPr wrap="square" rtlCol="0">
            <a:spAutoFit/>
          </a:bodyPr>
          <a:lstStyle/>
          <a:p>
            <a:r>
              <a:rPr lang="en-US" b="1" dirty="0">
                <a:solidFill>
                  <a:schemeClr val="accent1"/>
                </a:solidFill>
              </a:rPr>
              <a:t>10 mi</a:t>
            </a:r>
            <a:r>
              <a:rPr lang="en-US" b="1" baseline="30000" dirty="0">
                <a:solidFill>
                  <a:schemeClr val="accent1"/>
                </a:solidFill>
              </a:rPr>
              <a:t>2</a:t>
            </a:r>
            <a:r>
              <a:rPr lang="en-US" b="1" dirty="0">
                <a:solidFill>
                  <a:schemeClr val="accent1"/>
                </a:solidFill>
              </a:rPr>
              <a:t> maximum:</a:t>
            </a:r>
          </a:p>
          <a:p>
            <a:r>
              <a:rPr lang="en-US" b="1" dirty="0">
                <a:solidFill>
                  <a:schemeClr val="accent1"/>
                </a:solidFill>
              </a:rPr>
              <a:t>100%</a:t>
            </a:r>
          </a:p>
        </p:txBody>
      </p:sp>
      <p:sp>
        <p:nvSpPr>
          <p:cNvPr id="34" name="TextBox 33">
            <a:extLst>
              <a:ext uri="{FF2B5EF4-FFF2-40B4-BE49-F238E27FC236}">
                <a16:creationId xmlns:a16="http://schemas.microsoft.com/office/drawing/2014/main" id="{515F2B7C-D7EC-2860-A703-7A87674743A8}"/>
              </a:ext>
            </a:extLst>
          </p:cNvPr>
          <p:cNvSpPr txBox="1"/>
          <p:nvPr/>
        </p:nvSpPr>
        <p:spPr>
          <a:xfrm>
            <a:off x="9457045" y="2743142"/>
            <a:ext cx="1896755" cy="646331"/>
          </a:xfrm>
          <a:prstGeom prst="rect">
            <a:avLst/>
          </a:prstGeom>
          <a:noFill/>
        </p:spPr>
        <p:txBody>
          <a:bodyPr wrap="square" rtlCol="0">
            <a:spAutoFit/>
          </a:bodyPr>
          <a:lstStyle/>
          <a:p>
            <a:r>
              <a:rPr lang="en-US" b="1" dirty="0">
                <a:solidFill>
                  <a:schemeClr val="accent1"/>
                </a:solidFill>
              </a:rPr>
              <a:t>200 mi</a:t>
            </a:r>
            <a:r>
              <a:rPr lang="en-US" b="1" baseline="30000" dirty="0">
                <a:solidFill>
                  <a:schemeClr val="accent1"/>
                </a:solidFill>
              </a:rPr>
              <a:t>2</a:t>
            </a:r>
            <a:r>
              <a:rPr lang="en-US" b="1" dirty="0">
                <a:solidFill>
                  <a:schemeClr val="accent1"/>
                </a:solidFill>
              </a:rPr>
              <a:t> average:</a:t>
            </a:r>
          </a:p>
          <a:p>
            <a:r>
              <a:rPr lang="en-US" b="1" dirty="0">
                <a:solidFill>
                  <a:srgbClr val="FF0000"/>
                </a:solidFill>
              </a:rPr>
              <a:t>4.2/5 = 84%</a:t>
            </a:r>
          </a:p>
        </p:txBody>
      </p:sp>
      <p:sp>
        <p:nvSpPr>
          <p:cNvPr id="35" name="TextBox 34">
            <a:extLst>
              <a:ext uri="{FF2B5EF4-FFF2-40B4-BE49-F238E27FC236}">
                <a16:creationId xmlns:a16="http://schemas.microsoft.com/office/drawing/2014/main" id="{D6CAB2D2-49D0-BF3E-9F72-8FD2E3A780D0}"/>
              </a:ext>
            </a:extLst>
          </p:cNvPr>
          <p:cNvSpPr txBox="1"/>
          <p:nvPr/>
        </p:nvSpPr>
        <p:spPr>
          <a:xfrm rot="16200000">
            <a:off x="-881229" y="3455052"/>
            <a:ext cx="2993319" cy="369332"/>
          </a:xfrm>
          <a:prstGeom prst="rect">
            <a:avLst/>
          </a:prstGeom>
          <a:noFill/>
        </p:spPr>
        <p:txBody>
          <a:bodyPr wrap="square" rtlCol="0">
            <a:spAutoFit/>
          </a:bodyPr>
          <a:lstStyle/>
          <a:p>
            <a:r>
              <a:rPr lang="en-US" b="1" dirty="0"/>
              <a:t>Precipitation Depth (in)</a:t>
            </a:r>
          </a:p>
        </p:txBody>
      </p:sp>
      <p:sp>
        <p:nvSpPr>
          <p:cNvPr id="36" name="TextBox 35">
            <a:extLst>
              <a:ext uri="{FF2B5EF4-FFF2-40B4-BE49-F238E27FC236}">
                <a16:creationId xmlns:a16="http://schemas.microsoft.com/office/drawing/2014/main" id="{E66F1630-4972-4775-520D-3F492BEAE4FA}"/>
              </a:ext>
            </a:extLst>
          </p:cNvPr>
          <p:cNvSpPr txBox="1"/>
          <p:nvPr/>
        </p:nvSpPr>
        <p:spPr>
          <a:xfrm rot="16200000">
            <a:off x="4529892" y="3455053"/>
            <a:ext cx="2993319" cy="369332"/>
          </a:xfrm>
          <a:prstGeom prst="rect">
            <a:avLst/>
          </a:prstGeom>
          <a:noFill/>
        </p:spPr>
        <p:txBody>
          <a:bodyPr wrap="square" rtlCol="0">
            <a:spAutoFit/>
          </a:bodyPr>
          <a:lstStyle/>
          <a:p>
            <a:r>
              <a:rPr lang="en-US" b="1" dirty="0"/>
              <a:t>Percent of Maximum</a:t>
            </a:r>
          </a:p>
        </p:txBody>
      </p:sp>
      <p:sp>
        <p:nvSpPr>
          <p:cNvPr id="37" name="TextBox 36">
            <a:extLst>
              <a:ext uri="{FF2B5EF4-FFF2-40B4-BE49-F238E27FC236}">
                <a16:creationId xmlns:a16="http://schemas.microsoft.com/office/drawing/2014/main" id="{2518D3C5-9824-7664-859A-061A294A40E3}"/>
              </a:ext>
            </a:extLst>
          </p:cNvPr>
          <p:cNvSpPr txBox="1"/>
          <p:nvPr/>
        </p:nvSpPr>
        <p:spPr>
          <a:xfrm>
            <a:off x="8357419" y="2775595"/>
            <a:ext cx="1896755" cy="369332"/>
          </a:xfrm>
          <a:prstGeom prst="rect">
            <a:avLst/>
          </a:prstGeom>
          <a:noFill/>
        </p:spPr>
        <p:txBody>
          <a:bodyPr wrap="square" rtlCol="0">
            <a:spAutoFit/>
          </a:bodyPr>
          <a:lstStyle/>
          <a:p>
            <a:r>
              <a:rPr lang="en-US" b="1" dirty="0">
                <a:solidFill>
                  <a:schemeClr val="accent1"/>
                </a:solidFill>
              </a:rPr>
              <a:t>100 mi</a:t>
            </a:r>
            <a:r>
              <a:rPr lang="en-US" b="1" baseline="30000" dirty="0">
                <a:solidFill>
                  <a:schemeClr val="accent1"/>
                </a:solidFill>
              </a:rPr>
              <a:t>2</a:t>
            </a:r>
            <a:endParaRPr lang="en-US" b="1" dirty="0">
              <a:solidFill>
                <a:schemeClr val="accent1"/>
              </a:solidFill>
            </a:endParaRPr>
          </a:p>
        </p:txBody>
      </p:sp>
      <p:sp>
        <p:nvSpPr>
          <p:cNvPr id="38" name="TextBox 37">
            <a:extLst>
              <a:ext uri="{FF2B5EF4-FFF2-40B4-BE49-F238E27FC236}">
                <a16:creationId xmlns:a16="http://schemas.microsoft.com/office/drawing/2014/main" id="{D10EF01D-C9D4-01F2-9E62-83F55A29C8C2}"/>
              </a:ext>
            </a:extLst>
          </p:cNvPr>
          <p:cNvSpPr txBox="1"/>
          <p:nvPr/>
        </p:nvSpPr>
        <p:spPr>
          <a:xfrm>
            <a:off x="8959286" y="3917516"/>
            <a:ext cx="1896755" cy="369332"/>
          </a:xfrm>
          <a:prstGeom prst="rect">
            <a:avLst/>
          </a:prstGeom>
          <a:noFill/>
        </p:spPr>
        <p:txBody>
          <a:bodyPr wrap="square" rtlCol="0">
            <a:spAutoFit/>
          </a:bodyPr>
          <a:lstStyle/>
          <a:p>
            <a:r>
              <a:rPr lang="en-US" b="1" dirty="0">
                <a:solidFill>
                  <a:schemeClr val="accent1"/>
                </a:solidFill>
              </a:rPr>
              <a:t>500 mi</a:t>
            </a:r>
            <a:r>
              <a:rPr lang="en-US" b="1" baseline="30000" dirty="0">
                <a:solidFill>
                  <a:schemeClr val="accent1"/>
                </a:solidFill>
              </a:rPr>
              <a:t>2</a:t>
            </a:r>
            <a:endParaRPr lang="en-US" b="1" dirty="0">
              <a:solidFill>
                <a:schemeClr val="accent1"/>
              </a:solidFill>
            </a:endParaRPr>
          </a:p>
        </p:txBody>
      </p:sp>
      <p:sp>
        <p:nvSpPr>
          <p:cNvPr id="39" name="TextBox 38">
            <a:extLst>
              <a:ext uri="{FF2B5EF4-FFF2-40B4-BE49-F238E27FC236}">
                <a16:creationId xmlns:a16="http://schemas.microsoft.com/office/drawing/2014/main" id="{CD93F740-49F3-9BC9-96E6-7630FFEDA6F8}"/>
              </a:ext>
            </a:extLst>
          </p:cNvPr>
          <p:cNvSpPr txBox="1"/>
          <p:nvPr/>
        </p:nvSpPr>
        <p:spPr>
          <a:xfrm>
            <a:off x="9457044" y="4148525"/>
            <a:ext cx="1896755" cy="369332"/>
          </a:xfrm>
          <a:prstGeom prst="rect">
            <a:avLst/>
          </a:prstGeom>
          <a:noFill/>
        </p:spPr>
        <p:txBody>
          <a:bodyPr wrap="square" rtlCol="0">
            <a:spAutoFit/>
          </a:bodyPr>
          <a:lstStyle/>
          <a:p>
            <a:r>
              <a:rPr lang="en-US" b="1" dirty="0">
                <a:solidFill>
                  <a:schemeClr val="accent1"/>
                </a:solidFill>
              </a:rPr>
              <a:t>1,000 mi</a:t>
            </a:r>
            <a:r>
              <a:rPr lang="en-US" b="1" baseline="30000" dirty="0">
                <a:solidFill>
                  <a:schemeClr val="accent1"/>
                </a:solidFill>
              </a:rPr>
              <a:t>2</a:t>
            </a:r>
            <a:endParaRPr lang="en-US" b="1" dirty="0">
              <a:solidFill>
                <a:schemeClr val="accent1"/>
              </a:solidFill>
            </a:endParaRPr>
          </a:p>
        </p:txBody>
      </p:sp>
      <p:sp>
        <p:nvSpPr>
          <p:cNvPr id="3" name="Slide Number Placeholder 2">
            <a:extLst>
              <a:ext uri="{FF2B5EF4-FFF2-40B4-BE49-F238E27FC236}">
                <a16:creationId xmlns:a16="http://schemas.microsoft.com/office/drawing/2014/main" id="{D6B60052-2A8E-26CD-0AF5-4B05DBB90D55}"/>
              </a:ext>
            </a:extLst>
          </p:cNvPr>
          <p:cNvSpPr>
            <a:spLocks noGrp="1"/>
          </p:cNvSpPr>
          <p:nvPr>
            <p:ph type="sldNum" sz="quarter" idx="12"/>
          </p:nvPr>
        </p:nvSpPr>
        <p:spPr/>
        <p:txBody>
          <a:bodyPr/>
          <a:lstStyle/>
          <a:p>
            <a:fld id="{5F6E19EC-C981-4348-A588-FAD292F64A47}" type="slidenum">
              <a:rPr lang="en-US" smtClean="0"/>
              <a:t>45</a:t>
            </a:fld>
            <a:endParaRPr lang="en-US"/>
          </a:p>
        </p:txBody>
      </p:sp>
      <p:pic>
        <p:nvPicPr>
          <p:cNvPr id="7" name="Picture 6">
            <a:extLst>
              <a:ext uri="{FF2B5EF4-FFF2-40B4-BE49-F238E27FC236}">
                <a16:creationId xmlns:a16="http://schemas.microsoft.com/office/drawing/2014/main" id="{8595D45A-A2ED-B3C1-FEA5-25144A35E5E5}"/>
              </a:ext>
            </a:extLst>
          </p:cNvPr>
          <p:cNvPicPr>
            <a:picLocks noChangeAspect="1"/>
          </p:cNvPicPr>
          <p:nvPr/>
        </p:nvPicPr>
        <p:blipFill>
          <a:blip r:embed="rId5"/>
          <a:stretch>
            <a:fillRect/>
          </a:stretch>
        </p:blipFill>
        <p:spPr>
          <a:xfrm>
            <a:off x="11128024" y="27236"/>
            <a:ext cx="1027090" cy="1000670"/>
          </a:xfrm>
          <a:prstGeom prst="rect">
            <a:avLst/>
          </a:prstGeom>
        </p:spPr>
      </p:pic>
    </p:spTree>
    <p:extLst>
      <p:ext uri="{BB962C8B-B14F-4D97-AF65-F5344CB8AC3E}">
        <p14:creationId xmlns:p14="http://schemas.microsoft.com/office/powerpoint/2010/main" val="3279826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4" grpId="0" animBg="1"/>
      <p:bldP spid="31" grpId="0"/>
      <p:bldP spid="32" grpId="0"/>
      <p:bldP spid="33" grpId="0"/>
      <p:bldP spid="34" grpId="0"/>
      <p:bldP spid="37" grpId="0"/>
      <p:bldP spid="38" grpId="0"/>
      <p:bldP spid="39"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249CF9-73FA-4EBB-EE24-F95DEE859927}"/>
              </a:ext>
            </a:extLst>
          </p:cNvPr>
          <p:cNvSpPr>
            <a:spLocks noGrp="1"/>
          </p:cNvSpPr>
          <p:nvPr>
            <p:ph type="title"/>
          </p:nvPr>
        </p:nvSpPr>
        <p:spPr/>
        <p:txBody>
          <a:bodyPr/>
          <a:lstStyle/>
          <a:p>
            <a:r>
              <a:rPr lang="en-US" dirty="0"/>
              <a:t>Area Reduction</a:t>
            </a:r>
          </a:p>
        </p:txBody>
      </p:sp>
      <p:sp>
        <p:nvSpPr>
          <p:cNvPr id="3" name="Content Placeholder 2">
            <a:extLst>
              <a:ext uri="{FF2B5EF4-FFF2-40B4-BE49-F238E27FC236}">
                <a16:creationId xmlns:a16="http://schemas.microsoft.com/office/drawing/2014/main" id="{486A42E6-4039-3AF5-A798-C0BEBB0896A6}"/>
              </a:ext>
            </a:extLst>
          </p:cNvPr>
          <p:cNvSpPr>
            <a:spLocks noGrp="1"/>
          </p:cNvSpPr>
          <p:nvPr>
            <p:ph idx="1"/>
          </p:nvPr>
        </p:nvSpPr>
        <p:spPr/>
        <p:txBody>
          <a:bodyPr/>
          <a:lstStyle/>
          <a:p>
            <a:r>
              <a:rPr lang="en-US" dirty="0"/>
              <a:t>Usually assumed that storm area = watershed area</a:t>
            </a:r>
          </a:p>
          <a:p>
            <a:r>
              <a:rPr lang="en-US" dirty="0"/>
              <a:t>Conservative assumption</a:t>
            </a:r>
          </a:p>
          <a:p>
            <a:r>
              <a:rPr lang="en-US" dirty="0"/>
              <a:t>Assumes the worst rainfall perfectly coincides with watershed</a:t>
            </a:r>
          </a:p>
        </p:txBody>
      </p:sp>
      <p:pic>
        <p:nvPicPr>
          <p:cNvPr id="5" name="Picture 4">
            <a:extLst>
              <a:ext uri="{FF2B5EF4-FFF2-40B4-BE49-F238E27FC236}">
                <a16:creationId xmlns:a16="http://schemas.microsoft.com/office/drawing/2014/main" id="{AB68970A-0E46-F993-4771-3F202A54E6B5}"/>
              </a:ext>
            </a:extLst>
          </p:cNvPr>
          <p:cNvPicPr>
            <a:picLocks noChangeAspect="1"/>
          </p:cNvPicPr>
          <p:nvPr/>
        </p:nvPicPr>
        <p:blipFill>
          <a:blip r:embed="rId2"/>
          <a:stretch>
            <a:fillRect/>
          </a:stretch>
        </p:blipFill>
        <p:spPr>
          <a:xfrm>
            <a:off x="3466274" y="3429000"/>
            <a:ext cx="4847398" cy="3209664"/>
          </a:xfrm>
          <a:prstGeom prst="rect">
            <a:avLst/>
          </a:prstGeom>
        </p:spPr>
      </p:pic>
      <p:sp>
        <p:nvSpPr>
          <p:cNvPr id="6" name="TextBox 5">
            <a:extLst>
              <a:ext uri="{FF2B5EF4-FFF2-40B4-BE49-F238E27FC236}">
                <a16:creationId xmlns:a16="http://schemas.microsoft.com/office/drawing/2014/main" id="{0C2E47D5-98F1-5F70-B7B8-5E4A16A0DC7A}"/>
              </a:ext>
            </a:extLst>
          </p:cNvPr>
          <p:cNvSpPr txBox="1"/>
          <p:nvPr/>
        </p:nvSpPr>
        <p:spPr>
          <a:xfrm>
            <a:off x="5948218" y="6400780"/>
            <a:ext cx="2351314"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Area (mi</a:t>
            </a:r>
            <a:r>
              <a:rPr lang="en-US" b="1" baseline="30000" dirty="0">
                <a:solidFill>
                  <a:srgbClr val="C00000"/>
                </a:solidFill>
                <a:effectLst>
                  <a:outerShdw blurRad="38100" dist="38100" dir="2700000" algn="tl">
                    <a:srgbClr val="000000">
                      <a:alpha val="43137"/>
                    </a:srgbClr>
                  </a:outerShdw>
                </a:effectLst>
                <a:latin typeface="Lato" panose="020F0502020204030203" pitchFamily="34" charset="0"/>
              </a:rPr>
              <a:t>2</a:t>
            </a:r>
            <a:r>
              <a:rPr lang="en-US" b="1" dirty="0">
                <a:solidFill>
                  <a:srgbClr val="C00000"/>
                </a:solidFill>
                <a:effectLst>
                  <a:outerShdw blurRad="38100" dist="38100" dir="2700000" algn="tl">
                    <a:srgbClr val="000000">
                      <a:alpha val="43137"/>
                    </a:srgbClr>
                  </a:outerShdw>
                </a:effectLst>
                <a:latin typeface="Lato" panose="020F0502020204030203" pitchFamily="34" charset="0"/>
              </a:rPr>
              <a:t>)</a:t>
            </a:r>
          </a:p>
        </p:txBody>
      </p:sp>
      <p:sp>
        <p:nvSpPr>
          <p:cNvPr id="7" name="TextBox 6">
            <a:extLst>
              <a:ext uri="{FF2B5EF4-FFF2-40B4-BE49-F238E27FC236}">
                <a16:creationId xmlns:a16="http://schemas.microsoft.com/office/drawing/2014/main" id="{85E85C13-66CA-E708-057B-B86FF637E33F}"/>
              </a:ext>
            </a:extLst>
          </p:cNvPr>
          <p:cNvSpPr txBox="1"/>
          <p:nvPr/>
        </p:nvSpPr>
        <p:spPr>
          <a:xfrm rot="16200000">
            <a:off x="2105951" y="4790269"/>
            <a:ext cx="2351314"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Percent of Point (%)</a:t>
            </a:r>
          </a:p>
        </p:txBody>
      </p:sp>
      <p:sp>
        <p:nvSpPr>
          <p:cNvPr id="8" name="TextBox 7">
            <a:extLst>
              <a:ext uri="{FF2B5EF4-FFF2-40B4-BE49-F238E27FC236}">
                <a16:creationId xmlns:a16="http://schemas.microsoft.com/office/drawing/2014/main" id="{77D95754-B451-6E8B-651C-192073FD8D96}"/>
              </a:ext>
            </a:extLst>
          </p:cNvPr>
          <p:cNvSpPr txBox="1"/>
          <p:nvPr/>
        </p:nvSpPr>
        <p:spPr>
          <a:xfrm>
            <a:off x="8195965" y="3895039"/>
            <a:ext cx="1079530"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24-hour</a:t>
            </a:r>
          </a:p>
        </p:txBody>
      </p:sp>
      <p:sp>
        <p:nvSpPr>
          <p:cNvPr id="9" name="TextBox 8">
            <a:extLst>
              <a:ext uri="{FF2B5EF4-FFF2-40B4-BE49-F238E27FC236}">
                <a16:creationId xmlns:a16="http://schemas.microsoft.com/office/drawing/2014/main" id="{880DF288-B416-E0FC-4B9D-26FA1F3F7AA6}"/>
              </a:ext>
            </a:extLst>
          </p:cNvPr>
          <p:cNvSpPr txBox="1"/>
          <p:nvPr/>
        </p:nvSpPr>
        <p:spPr>
          <a:xfrm>
            <a:off x="8143239" y="4331839"/>
            <a:ext cx="1079530"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6-hour</a:t>
            </a:r>
          </a:p>
        </p:txBody>
      </p:sp>
      <p:sp>
        <p:nvSpPr>
          <p:cNvPr id="10" name="TextBox 9">
            <a:extLst>
              <a:ext uri="{FF2B5EF4-FFF2-40B4-BE49-F238E27FC236}">
                <a16:creationId xmlns:a16="http://schemas.microsoft.com/office/drawing/2014/main" id="{A4569FD5-D71A-6AF9-6A84-F31E2970C696}"/>
              </a:ext>
            </a:extLst>
          </p:cNvPr>
          <p:cNvSpPr txBox="1"/>
          <p:nvPr/>
        </p:nvSpPr>
        <p:spPr>
          <a:xfrm>
            <a:off x="7583114" y="4633741"/>
            <a:ext cx="1079530"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3-hour</a:t>
            </a:r>
          </a:p>
        </p:txBody>
      </p:sp>
      <p:sp>
        <p:nvSpPr>
          <p:cNvPr id="11" name="TextBox 10">
            <a:extLst>
              <a:ext uri="{FF2B5EF4-FFF2-40B4-BE49-F238E27FC236}">
                <a16:creationId xmlns:a16="http://schemas.microsoft.com/office/drawing/2014/main" id="{5F8A4049-4DB9-627B-5E9F-E3BE9CDCAA9B}"/>
              </a:ext>
            </a:extLst>
          </p:cNvPr>
          <p:cNvSpPr txBox="1"/>
          <p:nvPr/>
        </p:nvSpPr>
        <p:spPr>
          <a:xfrm>
            <a:off x="7059647" y="5344572"/>
            <a:ext cx="1079530"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1-hour</a:t>
            </a:r>
          </a:p>
        </p:txBody>
      </p:sp>
      <p:sp>
        <p:nvSpPr>
          <p:cNvPr id="12" name="TextBox 11">
            <a:extLst>
              <a:ext uri="{FF2B5EF4-FFF2-40B4-BE49-F238E27FC236}">
                <a16:creationId xmlns:a16="http://schemas.microsoft.com/office/drawing/2014/main" id="{84EB7224-CE9B-1BC3-0D56-688FA5608044}"/>
              </a:ext>
            </a:extLst>
          </p:cNvPr>
          <p:cNvSpPr txBox="1"/>
          <p:nvPr/>
        </p:nvSpPr>
        <p:spPr>
          <a:xfrm>
            <a:off x="5350269" y="5807711"/>
            <a:ext cx="1079530" cy="369332"/>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30-min</a:t>
            </a:r>
          </a:p>
        </p:txBody>
      </p:sp>
      <p:sp>
        <p:nvSpPr>
          <p:cNvPr id="4" name="Slide Number Placeholder 3">
            <a:extLst>
              <a:ext uri="{FF2B5EF4-FFF2-40B4-BE49-F238E27FC236}">
                <a16:creationId xmlns:a16="http://schemas.microsoft.com/office/drawing/2014/main" id="{CFA2D0FD-4FC5-8EB3-EC15-384A9B743F1B}"/>
              </a:ext>
            </a:extLst>
          </p:cNvPr>
          <p:cNvSpPr>
            <a:spLocks noGrp="1"/>
          </p:cNvSpPr>
          <p:nvPr>
            <p:ph type="sldNum" sz="quarter" idx="12"/>
          </p:nvPr>
        </p:nvSpPr>
        <p:spPr/>
        <p:txBody>
          <a:bodyPr/>
          <a:lstStyle/>
          <a:p>
            <a:fld id="{5F6E19EC-C981-4348-A588-FAD292F64A47}" type="slidenum">
              <a:rPr lang="en-US" smtClean="0"/>
              <a:t>46</a:t>
            </a:fld>
            <a:endParaRPr lang="en-US"/>
          </a:p>
        </p:txBody>
      </p:sp>
      <p:pic>
        <p:nvPicPr>
          <p:cNvPr id="13" name="Picture 12">
            <a:extLst>
              <a:ext uri="{FF2B5EF4-FFF2-40B4-BE49-F238E27FC236}">
                <a16:creationId xmlns:a16="http://schemas.microsoft.com/office/drawing/2014/main" id="{EFB041DC-244C-2DA5-8EF1-EE9188E68AB4}"/>
              </a:ext>
            </a:extLst>
          </p:cNvPr>
          <p:cNvPicPr>
            <a:picLocks noChangeAspect="1"/>
          </p:cNvPicPr>
          <p:nvPr/>
        </p:nvPicPr>
        <p:blipFill>
          <a:blip r:embed="rId3"/>
          <a:stretch>
            <a:fillRect/>
          </a:stretch>
        </p:blipFill>
        <p:spPr>
          <a:xfrm>
            <a:off x="11128024" y="27236"/>
            <a:ext cx="1027090" cy="1000670"/>
          </a:xfrm>
          <a:prstGeom prst="rect">
            <a:avLst/>
          </a:prstGeom>
        </p:spPr>
      </p:pic>
    </p:spTree>
    <p:extLst>
      <p:ext uri="{BB962C8B-B14F-4D97-AF65-F5344CB8AC3E}">
        <p14:creationId xmlns:p14="http://schemas.microsoft.com/office/powerpoint/2010/main" val="35086584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b="1" dirty="0">
                <a:latin typeface="Lato" panose="020F0502020204030203" pitchFamily="34" charset="0"/>
              </a:rPr>
              <a:t>Evapotranspiration</a:t>
            </a:r>
          </a:p>
        </p:txBody>
      </p:sp>
      <p:sp>
        <p:nvSpPr>
          <p:cNvPr id="2" name="Arrow: Chevron 1">
            <a:extLst>
              <a:ext uri="{FF2B5EF4-FFF2-40B4-BE49-F238E27FC236}">
                <a16:creationId xmlns:a16="http://schemas.microsoft.com/office/drawing/2014/main" id="{4BB88997-9456-7BB9-6009-0716098C5350}"/>
              </a:ext>
            </a:extLst>
          </p:cNvPr>
          <p:cNvSpPr/>
          <p:nvPr/>
        </p:nvSpPr>
        <p:spPr>
          <a:xfrm>
            <a:off x="626861" y="1492400"/>
            <a:ext cx="2436940" cy="1071701"/>
          </a:xfrm>
          <a:prstGeom prst="chevron">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Overview</a:t>
            </a:r>
          </a:p>
        </p:txBody>
      </p:sp>
      <p:sp>
        <p:nvSpPr>
          <p:cNvPr id="3" name="Arrow: Chevron 2">
            <a:extLst>
              <a:ext uri="{FF2B5EF4-FFF2-40B4-BE49-F238E27FC236}">
                <a16:creationId xmlns:a16="http://schemas.microsoft.com/office/drawing/2014/main" id="{7763907E-E17F-B02A-CC9E-0FD4224ED2A9}"/>
              </a:ext>
            </a:extLst>
          </p:cNvPr>
          <p:cNvSpPr/>
          <p:nvPr/>
        </p:nvSpPr>
        <p:spPr>
          <a:xfrm>
            <a:off x="4754501" y="1486968"/>
            <a:ext cx="2491232" cy="1071701"/>
          </a:xfrm>
          <a:prstGeom prst="chevron">
            <a:avLst/>
          </a:prstGeom>
          <a:solidFill>
            <a:schemeClr val="accent1">
              <a:lumMod val="60000"/>
              <a:lumOff val="4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Historic Precipitation</a:t>
            </a:r>
          </a:p>
        </p:txBody>
      </p:sp>
      <p:sp>
        <p:nvSpPr>
          <p:cNvPr id="5" name="Arrow: Chevron 4">
            <a:extLst>
              <a:ext uri="{FF2B5EF4-FFF2-40B4-BE49-F238E27FC236}">
                <a16:creationId xmlns:a16="http://schemas.microsoft.com/office/drawing/2014/main" id="{0CA003FA-20EC-782B-AA24-B74171D447BC}"/>
              </a:ext>
            </a:extLst>
          </p:cNvPr>
          <p:cNvSpPr/>
          <p:nvPr/>
        </p:nvSpPr>
        <p:spPr>
          <a:xfrm>
            <a:off x="6793570" y="1481536"/>
            <a:ext cx="2581117" cy="1071701"/>
          </a:xfrm>
          <a:prstGeom prst="chevron">
            <a:avLst/>
          </a:prstGeom>
          <a:solidFill>
            <a:schemeClr val="accent1">
              <a:lumMod val="60000"/>
              <a:lumOff val="4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Hypothetical Storm</a:t>
            </a:r>
          </a:p>
        </p:txBody>
      </p:sp>
      <p:sp>
        <p:nvSpPr>
          <p:cNvPr id="6" name="Arrow: Chevron 5">
            <a:extLst>
              <a:ext uri="{FF2B5EF4-FFF2-40B4-BE49-F238E27FC236}">
                <a16:creationId xmlns:a16="http://schemas.microsoft.com/office/drawing/2014/main" id="{3B109E66-5AEB-DFF5-8FDF-EA9CEDB3EA42}"/>
              </a:ext>
            </a:extLst>
          </p:cNvPr>
          <p:cNvSpPr/>
          <p:nvPr/>
        </p:nvSpPr>
        <p:spPr>
          <a:xfrm>
            <a:off x="8934926" y="1486968"/>
            <a:ext cx="2574145" cy="1071701"/>
          </a:xfrm>
          <a:prstGeom prst="chevron">
            <a:avLst/>
          </a:prstGeom>
          <a:solidFill>
            <a:schemeClr val="accent1">
              <a:lumMod val="60000"/>
              <a:lumOff val="4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Evapotranspiration</a:t>
            </a:r>
          </a:p>
        </p:txBody>
      </p:sp>
      <p:sp>
        <p:nvSpPr>
          <p:cNvPr id="7" name="Arrow: Chevron 6">
            <a:extLst>
              <a:ext uri="{FF2B5EF4-FFF2-40B4-BE49-F238E27FC236}">
                <a16:creationId xmlns:a16="http://schemas.microsoft.com/office/drawing/2014/main" id="{A027656F-E54E-8DB1-7E20-48DF6C267958}"/>
              </a:ext>
            </a:extLst>
          </p:cNvPr>
          <p:cNvSpPr/>
          <p:nvPr/>
        </p:nvSpPr>
        <p:spPr>
          <a:xfrm>
            <a:off x="2681381" y="1492400"/>
            <a:ext cx="2491232" cy="1071701"/>
          </a:xfrm>
          <a:prstGeom prst="chevron">
            <a:avLst/>
          </a:prstGeom>
          <a:solidFill>
            <a:schemeClr val="accent1">
              <a:lumMod val="60000"/>
              <a:lumOff val="4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Lato" panose="020F0502020204030203" pitchFamily="34" charset="0"/>
              </a:rPr>
              <a:t>Precipitation Methods</a:t>
            </a:r>
          </a:p>
        </p:txBody>
      </p:sp>
    </p:spTree>
    <p:extLst>
      <p:ext uri="{BB962C8B-B14F-4D97-AF65-F5344CB8AC3E}">
        <p14:creationId xmlns:p14="http://schemas.microsoft.com/office/powerpoint/2010/main" val="94674318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956A8-E182-4853-B89A-C964D2F261E0}"/>
              </a:ext>
            </a:extLst>
          </p:cNvPr>
          <p:cNvSpPr>
            <a:spLocks noGrp="1"/>
          </p:cNvSpPr>
          <p:nvPr>
            <p:ph type="title"/>
          </p:nvPr>
        </p:nvSpPr>
        <p:spPr/>
        <p:txBody>
          <a:bodyPr>
            <a:normAutofit/>
          </a:bodyPr>
          <a:lstStyle/>
          <a:p>
            <a:r>
              <a:rPr lang="en-US" sz="5600" b="1" dirty="0">
                <a:latin typeface="Lato" panose="020F0502020204030203" pitchFamily="34" charset="0"/>
              </a:rPr>
              <a:t>Role of Evapotranspiration</a:t>
            </a:r>
          </a:p>
        </p:txBody>
      </p:sp>
      <p:sp>
        <p:nvSpPr>
          <p:cNvPr id="3" name="Content Placeholder 2">
            <a:extLst>
              <a:ext uri="{FF2B5EF4-FFF2-40B4-BE49-F238E27FC236}">
                <a16:creationId xmlns:a16="http://schemas.microsoft.com/office/drawing/2014/main" id="{56B71667-3830-4205-A2D1-996B8895FA3C}"/>
              </a:ext>
            </a:extLst>
          </p:cNvPr>
          <p:cNvSpPr>
            <a:spLocks noGrp="1"/>
          </p:cNvSpPr>
          <p:nvPr>
            <p:ph idx="1"/>
          </p:nvPr>
        </p:nvSpPr>
        <p:spPr>
          <a:xfrm>
            <a:off x="838200" y="1825625"/>
            <a:ext cx="5257800" cy="4351338"/>
          </a:xfrm>
        </p:spPr>
        <p:txBody>
          <a:bodyPr/>
          <a:lstStyle/>
          <a:p>
            <a:r>
              <a:rPr lang="en-US" b="1" dirty="0">
                <a:latin typeface="Lato" panose="020F0502020204030203" pitchFamily="34" charset="0"/>
              </a:rPr>
              <a:t>ET comprises two processes:</a:t>
            </a:r>
          </a:p>
          <a:p>
            <a:pPr lvl="1"/>
            <a:r>
              <a:rPr lang="en-US" b="1" dirty="0">
                <a:latin typeface="Lato" panose="020F0502020204030203" pitchFamily="34" charset="0"/>
              </a:rPr>
              <a:t>Transpiration from plants</a:t>
            </a:r>
          </a:p>
          <a:p>
            <a:pPr lvl="1"/>
            <a:r>
              <a:rPr lang="en-US" b="1" dirty="0">
                <a:latin typeface="Lato" panose="020F0502020204030203" pitchFamily="34" charset="0"/>
              </a:rPr>
              <a:t>Evaporation from surfaces</a:t>
            </a:r>
          </a:p>
          <a:p>
            <a:r>
              <a:rPr lang="en-US" b="1" dirty="0">
                <a:latin typeface="Lato" panose="020F0502020204030203" pitchFamily="34" charset="0"/>
              </a:rPr>
              <a:t>Key component of continuous hydrologic models</a:t>
            </a:r>
          </a:p>
          <a:p>
            <a:pPr lvl="1"/>
            <a:r>
              <a:rPr lang="en-US" b="1" dirty="0">
                <a:latin typeface="Lato" panose="020F0502020204030203" pitchFamily="34" charset="0"/>
              </a:rPr>
              <a:t>Significant moisture is lost to the atmosphere</a:t>
            </a:r>
          </a:p>
          <a:p>
            <a:pPr lvl="1"/>
            <a:r>
              <a:rPr lang="en-US" b="1" dirty="0">
                <a:latin typeface="Lato" panose="020F0502020204030203" pitchFamily="34" charset="0"/>
              </a:rPr>
              <a:t>Deficits created through ET</a:t>
            </a:r>
          </a:p>
        </p:txBody>
      </p:sp>
      <p:pic>
        <p:nvPicPr>
          <p:cNvPr id="7" name="Picture 6">
            <a:extLst>
              <a:ext uri="{FF2B5EF4-FFF2-40B4-BE49-F238E27FC236}">
                <a16:creationId xmlns:a16="http://schemas.microsoft.com/office/drawing/2014/main" id="{5A1C6608-4D72-41F8-8318-034BCD1890C1}"/>
              </a:ext>
            </a:extLst>
          </p:cNvPr>
          <p:cNvPicPr>
            <a:picLocks noChangeAspect="1"/>
          </p:cNvPicPr>
          <p:nvPr/>
        </p:nvPicPr>
        <p:blipFill rotWithShape="1">
          <a:blip r:embed="rId3">
            <a:extLst>
              <a:ext uri="{28A0092B-C50C-407E-A947-70E740481C1C}">
                <a14:useLocalDpi xmlns:a14="http://schemas.microsoft.com/office/drawing/2010/main" val="0"/>
              </a:ext>
            </a:extLst>
          </a:blip>
          <a:srcRect l="1176" r="3530" b="4854"/>
          <a:stretch/>
        </p:blipFill>
        <p:spPr>
          <a:xfrm>
            <a:off x="7292051" y="2098980"/>
            <a:ext cx="4545909" cy="3804627"/>
          </a:xfrm>
          <a:prstGeom prst="rect">
            <a:avLst/>
          </a:prstGeom>
        </p:spPr>
      </p:pic>
    </p:spTree>
    <p:extLst>
      <p:ext uri="{BB962C8B-B14F-4D97-AF65-F5344CB8AC3E}">
        <p14:creationId xmlns:p14="http://schemas.microsoft.com/office/powerpoint/2010/main" val="27735009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dirty="0"/>
              <a:t>Evapotranspiration Basics</a:t>
            </a:r>
          </a:p>
        </p:txBody>
      </p:sp>
      <p:sp>
        <p:nvSpPr>
          <p:cNvPr id="4" name="Slide Number Placeholder 5"/>
          <p:cNvSpPr>
            <a:spLocks noGrp="1"/>
          </p:cNvSpPr>
          <p:nvPr>
            <p:ph type="sldNum" sz="quarter" idx="11"/>
          </p:nvPr>
        </p:nvSpPr>
        <p:spPr>
          <a:prstGeom prst="rect">
            <a:avLst/>
          </a:prstGeom>
        </p:spPr>
        <p:txBody>
          <a:bodyPr/>
          <a:lstStyle/>
          <a:p>
            <a:fld id="{E88769B8-7239-4DC8-8719-7151EDE4D4DF}" type="slidenum">
              <a:rPr lang="en-US"/>
              <a:pPr/>
              <a:t>49</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57075" y="1600201"/>
            <a:ext cx="6277851" cy="4134427"/>
          </a:xfrm>
          <a:prstGeom prst="rect">
            <a:avLst/>
          </a:prstGeom>
          <a:solidFill>
            <a:schemeClr val="tx1"/>
          </a:solidFill>
        </p:spPr>
      </p:pic>
      <p:sp>
        <p:nvSpPr>
          <p:cNvPr id="8" name="TextBox 7"/>
          <p:cNvSpPr txBox="1"/>
          <p:nvPr/>
        </p:nvSpPr>
        <p:spPr>
          <a:xfrm>
            <a:off x="4887944" y="5741554"/>
            <a:ext cx="2156681" cy="369332"/>
          </a:xfrm>
          <a:prstGeom prst="rect">
            <a:avLst/>
          </a:prstGeom>
          <a:noFill/>
        </p:spPr>
        <p:txBody>
          <a:bodyPr wrap="none" rtlCol="0">
            <a:spAutoFit/>
          </a:bodyPr>
          <a:lstStyle/>
          <a:p>
            <a:r>
              <a:rPr lang="en-US" dirty="0"/>
              <a:t>Source: WMO FAO56</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BE200-AF5B-4685-BB7F-3D5676504505}"/>
              </a:ext>
            </a:extLst>
          </p:cNvPr>
          <p:cNvSpPr>
            <a:spLocks noGrp="1"/>
          </p:cNvSpPr>
          <p:nvPr>
            <p:ph type="title"/>
          </p:nvPr>
        </p:nvSpPr>
        <p:spPr/>
        <p:txBody>
          <a:bodyPr>
            <a:normAutofit/>
          </a:bodyPr>
          <a:lstStyle/>
          <a:p>
            <a:r>
              <a:rPr lang="en-US" sz="6000" b="1" dirty="0">
                <a:latin typeface="Lato" panose="020F0502020204030203" pitchFamily="34" charset="0"/>
              </a:rPr>
              <a:t>Simulation Run</a:t>
            </a:r>
          </a:p>
        </p:txBody>
      </p:sp>
      <p:sp>
        <p:nvSpPr>
          <p:cNvPr id="3" name="Content Placeholder 2">
            <a:extLst>
              <a:ext uri="{FF2B5EF4-FFF2-40B4-BE49-F238E27FC236}">
                <a16:creationId xmlns:a16="http://schemas.microsoft.com/office/drawing/2014/main" id="{2C113C63-F84F-4DE6-A208-7256FC061857}"/>
              </a:ext>
            </a:extLst>
          </p:cNvPr>
          <p:cNvSpPr>
            <a:spLocks noGrp="1"/>
          </p:cNvSpPr>
          <p:nvPr>
            <p:ph idx="1"/>
          </p:nvPr>
        </p:nvSpPr>
        <p:spPr>
          <a:xfrm>
            <a:off x="838200" y="1825625"/>
            <a:ext cx="3924300" cy="4351338"/>
          </a:xfrm>
        </p:spPr>
        <p:txBody>
          <a:bodyPr>
            <a:normAutofit/>
          </a:bodyPr>
          <a:lstStyle/>
          <a:p>
            <a:r>
              <a:rPr lang="en-US" b="1" dirty="0">
                <a:latin typeface="Lato" panose="020F0502020204030203" pitchFamily="34" charset="0"/>
              </a:rPr>
              <a:t>Basin Model</a:t>
            </a:r>
          </a:p>
          <a:p>
            <a:r>
              <a:rPr lang="en-US" b="1" dirty="0">
                <a:latin typeface="Lato" panose="020F0502020204030203" pitchFamily="34" charset="0"/>
              </a:rPr>
              <a:t>Meteorologic Model</a:t>
            </a:r>
          </a:p>
          <a:p>
            <a:r>
              <a:rPr lang="en-US" b="1" dirty="0">
                <a:latin typeface="Lato" panose="020F0502020204030203" pitchFamily="34" charset="0"/>
              </a:rPr>
              <a:t>Control Specification</a:t>
            </a:r>
          </a:p>
        </p:txBody>
      </p:sp>
      <p:pic>
        <p:nvPicPr>
          <p:cNvPr id="4" name="Picture 3">
            <a:extLst>
              <a:ext uri="{FF2B5EF4-FFF2-40B4-BE49-F238E27FC236}">
                <a16:creationId xmlns:a16="http://schemas.microsoft.com/office/drawing/2014/main" id="{358D6A77-68A5-4C87-96BA-5F4AC204549E}"/>
              </a:ext>
            </a:extLst>
          </p:cNvPr>
          <p:cNvPicPr>
            <a:picLocks noChangeAspect="1"/>
          </p:cNvPicPr>
          <p:nvPr/>
        </p:nvPicPr>
        <p:blipFill>
          <a:blip r:embed="rId3"/>
          <a:stretch>
            <a:fillRect/>
          </a:stretch>
        </p:blipFill>
        <p:spPr>
          <a:xfrm>
            <a:off x="5122753" y="1690688"/>
            <a:ext cx="6895885" cy="4112225"/>
          </a:xfrm>
          <a:prstGeom prst="rect">
            <a:avLst/>
          </a:prstGeom>
        </p:spPr>
      </p:pic>
      <p:sp>
        <p:nvSpPr>
          <p:cNvPr id="5" name="Rectangle 4">
            <a:extLst>
              <a:ext uri="{FF2B5EF4-FFF2-40B4-BE49-F238E27FC236}">
                <a16:creationId xmlns:a16="http://schemas.microsoft.com/office/drawing/2014/main" id="{862FFF44-7BD7-A324-B1BA-5FE992AF09FE}"/>
              </a:ext>
            </a:extLst>
          </p:cNvPr>
          <p:cNvSpPr/>
          <p:nvPr/>
        </p:nvSpPr>
        <p:spPr>
          <a:xfrm>
            <a:off x="5207875" y="3930869"/>
            <a:ext cx="3000703" cy="106154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553BF642-FF4F-1D98-28B7-CA7E6E1A00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56654" y="3773075"/>
            <a:ext cx="851477" cy="851477"/>
          </a:xfrm>
          <a:prstGeom prst="rect">
            <a:avLst/>
          </a:prstGeom>
        </p:spPr>
      </p:pic>
    </p:spTree>
    <p:extLst>
      <p:ext uri="{BB962C8B-B14F-4D97-AF65-F5344CB8AC3E}">
        <p14:creationId xmlns:p14="http://schemas.microsoft.com/office/powerpoint/2010/main" val="131353888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a:t>Evapotranspiration Basics</a:t>
            </a:r>
          </a:p>
        </p:txBody>
      </p:sp>
      <p:sp>
        <p:nvSpPr>
          <p:cNvPr id="4" name="Slide Number Placeholder 5"/>
          <p:cNvSpPr>
            <a:spLocks noGrp="1"/>
          </p:cNvSpPr>
          <p:nvPr>
            <p:ph type="sldNum" sz="quarter" idx="11"/>
          </p:nvPr>
        </p:nvSpPr>
        <p:spPr>
          <a:prstGeom prst="rect">
            <a:avLst/>
          </a:prstGeom>
        </p:spPr>
        <p:txBody>
          <a:bodyPr/>
          <a:lstStyle/>
          <a:p>
            <a:fld id="{E88769B8-7239-4DC8-8719-7151EDE4D4DF}" type="slidenum">
              <a:rPr lang="en-US"/>
              <a:pPr/>
              <a:t>50</a:t>
            </a:fld>
            <a:endParaRPr lang="en-US"/>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7601" y="1379539"/>
            <a:ext cx="5514975" cy="4073203"/>
          </a:xfrm>
          <a:prstGeom prst="rect">
            <a:avLst/>
          </a:prstGeom>
          <a:solidFill>
            <a:schemeClr val="tx1"/>
          </a:solidFill>
        </p:spPr>
      </p:pic>
      <p:sp>
        <p:nvSpPr>
          <p:cNvPr id="3" name="TextBox 2"/>
          <p:cNvSpPr txBox="1"/>
          <p:nvPr/>
        </p:nvSpPr>
        <p:spPr>
          <a:xfrm>
            <a:off x="3533775" y="5558410"/>
            <a:ext cx="5638800" cy="400110"/>
          </a:xfrm>
          <a:prstGeom prst="rect">
            <a:avLst/>
          </a:prstGeom>
          <a:noFill/>
        </p:spPr>
        <p:txBody>
          <a:bodyPr wrap="square" rtlCol="0">
            <a:spAutoFit/>
          </a:bodyPr>
          <a:lstStyle/>
          <a:p>
            <a:r>
              <a:rPr lang="en-US" sz="1000" i="1" dirty="0"/>
              <a:t>Credit: Figure drawn by Gigi Richard, adapted from Bates, R.L. &amp;</a:t>
            </a:r>
            <a:r>
              <a:rPr lang="en-US" sz="1000" i="1" dirty="0" err="1"/>
              <a:t>amp;amp</a:t>
            </a:r>
            <a:r>
              <a:rPr lang="en-US" sz="1000" i="1" dirty="0"/>
              <a:t>; </a:t>
            </a:r>
            <a:r>
              <a:rPr lang="en-US" sz="1000" i="1" dirty="0" err="1"/>
              <a:t>J.A.Jackson</a:t>
            </a:r>
            <a:r>
              <a:rPr lang="en-US" sz="1000" i="1" dirty="0"/>
              <a:t>, Glossary of Geology, Second Edition, American Geology Institute, 1980</a:t>
            </a:r>
            <a:endParaRPr lang="en-US" sz="1000" dirty="0"/>
          </a:p>
        </p:txBody>
      </p:sp>
    </p:spTree>
    <p:extLst>
      <p:ext uri="{BB962C8B-B14F-4D97-AF65-F5344CB8AC3E}">
        <p14:creationId xmlns:p14="http://schemas.microsoft.com/office/powerpoint/2010/main" val="229631170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7D006-A893-4659-AECF-9F543A73DCD3}"/>
              </a:ext>
            </a:extLst>
          </p:cNvPr>
          <p:cNvSpPr>
            <a:spLocks noGrp="1"/>
          </p:cNvSpPr>
          <p:nvPr>
            <p:ph type="title"/>
          </p:nvPr>
        </p:nvSpPr>
        <p:spPr/>
        <p:txBody>
          <a:bodyPr>
            <a:normAutofit/>
          </a:bodyPr>
          <a:lstStyle/>
          <a:p>
            <a:r>
              <a:rPr lang="en-US" sz="5600" b="1" dirty="0">
                <a:latin typeface="Lato" panose="020F0502020204030203" pitchFamily="34" charset="0"/>
              </a:rPr>
              <a:t>ET Modeling Requirements</a:t>
            </a:r>
          </a:p>
        </p:txBody>
      </p:sp>
      <p:sp>
        <p:nvSpPr>
          <p:cNvPr id="3" name="Content Placeholder 2">
            <a:extLst>
              <a:ext uri="{FF2B5EF4-FFF2-40B4-BE49-F238E27FC236}">
                <a16:creationId xmlns:a16="http://schemas.microsoft.com/office/drawing/2014/main" id="{AC4C4D5B-4D09-41AD-806E-32A91BC764CD}"/>
              </a:ext>
            </a:extLst>
          </p:cNvPr>
          <p:cNvSpPr>
            <a:spLocks noGrp="1"/>
          </p:cNvSpPr>
          <p:nvPr>
            <p:ph idx="1"/>
          </p:nvPr>
        </p:nvSpPr>
        <p:spPr/>
        <p:txBody>
          <a:bodyPr/>
          <a:lstStyle/>
          <a:p>
            <a:r>
              <a:rPr lang="en-US" b="1" dirty="0">
                <a:latin typeface="Lato" panose="020F0502020204030203" pitchFamily="34" charset="0"/>
              </a:rPr>
              <a:t>Meteorologic model method</a:t>
            </a:r>
          </a:p>
          <a:p>
            <a:pPr lvl="1"/>
            <a:r>
              <a:rPr lang="en-US" b="1" dirty="0">
                <a:latin typeface="Lato" panose="020F0502020204030203" pitchFamily="34" charset="0"/>
              </a:rPr>
              <a:t>Computes potential/reference ET</a:t>
            </a:r>
          </a:p>
          <a:p>
            <a:pPr lvl="1"/>
            <a:endParaRPr lang="en-US" b="1" dirty="0">
              <a:latin typeface="Lato" panose="020F0502020204030203" pitchFamily="34" charset="0"/>
            </a:endParaRPr>
          </a:p>
          <a:p>
            <a:pPr lvl="1"/>
            <a:endParaRPr lang="en-US" b="1" dirty="0">
              <a:latin typeface="Lato" panose="020F0502020204030203" pitchFamily="34" charset="0"/>
            </a:endParaRPr>
          </a:p>
          <a:p>
            <a:pPr lvl="1"/>
            <a:endParaRPr lang="en-US" b="1" dirty="0">
              <a:latin typeface="Lato" panose="020F0502020204030203" pitchFamily="34" charset="0"/>
            </a:endParaRPr>
          </a:p>
          <a:p>
            <a:pPr lvl="1"/>
            <a:endParaRPr lang="en-US" b="1" dirty="0">
              <a:latin typeface="Lato" panose="020F0502020204030203" pitchFamily="34" charset="0"/>
            </a:endParaRPr>
          </a:p>
          <a:p>
            <a:pPr lvl="1"/>
            <a:endParaRPr lang="en-US" b="1" dirty="0">
              <a:latin typeface="Lato" panose="020F0502020204030203" pitchFamily="34" charset="0"/>
            </a:endParaRPr>
          </a:p>
          <a:p>
            <a:r>
              <a:rPr lang="en-US" b="1" dirty="0">
                <a:latin typeface="Lato" panose="020F0502020204030203" pitchFamily="34" charset="0"/>
              </a:rPr>
              <a:t>Canopy method in basin model</a:t>
            </a:r>
          </a:p>
          <a:p>
            <a:pPr lvl="1"/>
            <a:r>
              <a:rPr lang="en-US" b="1" dirty="0">
                <a:latin typeface="Lato" panose="020F0502020204030203" pitchFamily="34" charset="0"/>
              </a:rPr>
              <a:t>Computes actual ET</a:t>
            </a:r>
          </a:p>
          <a:p>
            <a:pPr lvl="1"/>
            <a:r>
              <a:rPr lang="en-US" b="1" dirty="0">
                <a:latin typeface="Lato" panose="020F0502020204030203" pitchFamily="34" charset="0"/>
              </a:rPr>
              <a:t>Creates moisture deficit</a:t>
            </a:r>
          </a:p>
        </p:txBody>
      </p:sp>
      <p:pic>
        <p:nvPicPr>
          <p:cNvPr id="5" name="Picture 4">
            <a:extLst>
              <a:ext uri="{FF2B5EF4-FFF2-40B4-BE49-F238E27FC236}">
                <a16:creationId xmlns:a16="http://schemas.microsoft.com/office/drawing/2014/main" id="{07DA8A77-74C9-4774-B15D-455427ACB678}"/>
              </a:ext>
            </a:extLst>
          </p:cNvPr>
          <p:cNvPicPr>
            <a:picLocks noChangeAspect="1"/>
          </p:cNvPicPr>
          <p:nvPr/>
        </p:nvPicPr>
        <p:blipFill>
          <a:blip r:embed="rId3"/>
          <a:stretch>
            <a:fillRect/>
          </a:stretch>
        </p:blipFill>
        <p:spPr>
          <a:xfrm>
            <a:off x="6096001" y="4404758"/>
            <a:ext cx="5743622" cy="1990687"/>
          </a:xfrm>
          <a:prstGeom prst="rect">
            <a:avLst/>
          </a:prstGeom>
        </p:spPr>
      </p:pic>
      <p:pic>
        <p:nvPicPr>
          <p:cNvPr id="7" name="Picture 6">
            <a:extLst>
              <a:ext uri="{FF2B5EF4-FFF2-40B4-BE49-F238E27FC236}">
                <a16:creationId xmlns:a16="http://schemas.microsoft.com/office/drawing/2014/main" id="{FA9D96EF-59E7-4CFB-B79A-340018F500CE}"/>
              </a:ext>
            </a:extLst>
          </p:cNvPr>
          <p:cNvPicPr>
            <a:picLocks noChangeAspect="1"/>
          </p:cNvPicPr>
          <p:nvPr/>
        </p:nvPicPr>
        <p:blipFill>
          <a:blip r:embed="rId4"/>
          <a:stretch>
            <a:fillRect/>
          </a:stretch>
        </p:blipFill>
        <p:spPr>
          <a:xfrm>
            <a:off x="6708836" y="1318722"/>
            <a:ext cx="5130787" cy="2951099"/>
          </a:xfrm>
          <a:prstGeom prst="rect">
            <a:avLst/>
          </a:prstGeom>
        </p:spPr>
      </p:pic>
      <p:sp>
        <p:nvSpPr>
          <p:cNvPr id="8" name="Rectangle 7">
            <a:extLst>
              <a:ext uri="{FF2B5EF4-FFF2-40B4-BE49-F238E27FC236}">
                <a16:creationId xmlns:a16="http://schemas.microsoft.com/office/drawing/2014/main" id="{86176BDB-87D7-4089-AEE0-8596BE7147F4}"/>
              </a:ext>
            </a:extLst>
          </p:cNvPr>
          <p:cNvSpPr/>
          <p:nvPr/>
        </p:nvSpPr>
        <p:spPr>
          <a:xfrm>
            <a:off x="6708836" y="3537284"/>
            <a:ext cx="4949764" cy="312821"/>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630275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6FBAD-51C1-4D20-B643-A7C834E853EC}"/>
              </a:ext>
            </a:extLst>
          </p:cNvPr>
          <p:cNvSpPr>
            <a:spLocks noGrp="1"/>
          </p:cNvSpPr>
          <p:nvPr>
            <p:ph type="title"/>
          </p:nvPr>
        </p:nvSpPr>
        <p:spPr/>
        <p:txBody>
          <a:bodyPr>
            <a:normAutofit/>
          </a:bodyPr>
          <a:lstStyle/>
          <a:p>
            <a:r>
              <a:rPr lang="en-US" sz="5600" b="1" dirty="0">
                <a:latin typeface="Lato" panose="020F0502020204030203" pitchFamily="34" charset="0"/>
              </a:rPr>
              <a:t>Simple Canopy Settings</a:t>
            </a:r>
          </a:p>
        </p:txBody>
      </p:sp>
      <p:sp>
        <p:nvSpPr>
          <p:cNvPr id="3" name="Content Placeholder 2">
            <a:extLst>
              <a:ext uri="{FF2B5EF4-FFF2-40B4-BE49-F238E27FC236}">
                <a16:creationId xmlns:a16="http://schemas.microsoft.com/office/drawing/2014/main" id="{8092109D-3E1E-4ED6-817E-0FF9016246B3}"/>
              </a:ext>
            </a:extLst>
          </p:cNvPr>
          <p:cNvSpPr>
            <a:spLocks noGrp="1"/>
          </p:cNvSpPr>
          <p:nvPr>
            <p:ph idx="1"/>
          </p:nvPr>
        </p:nvSpPr>
        <p:spPr/>
        <p:txBody>
          <a:bodyPr/>
          <a:lstStyle/>
          <a:p>
            <a:r>
              <a:rPr lang="en-US" b="1" dirty="0">
                <a:latin typeface="Lato" panose="020F0502020204030203" pitchFamily="34" charset="0"/>
              </a:rPr>
              <a:t>Evapotranspiration timing</a:t>
            </a:r>
          </a:p>
          <a:p>
            <a:pPr lvl="1"/>
            <a:r>
              <a:rPr lang="en-US" b="1" dirty="0">
                <a:latin typeface="Lato" panose="020F0502020204030203" pitchFamily="34" charset="0"/>
              </a:rPr>
              <a:t>Wet and dry periods</a:t>
            </a:r>
          </a:p>
          <a:p>
            <a:pPr lvl="1"/>
            <a:r>
              <a:rPr lang="en-US" b="1" dirty="0">
                <a:latin typeface="Lato" panose="020F0502020204030203" pitchFamily="34" charset="0"/>
              </a:rPr>
              <a:t>Only dry periods</a:t>
            </a:r>
          </a:p>
          <a:p>
            <a:pPr lvl="1"/>
            <a:endParaRPr lang="en-US" b="1" dirty="0">
              <a:latin typeface="Lato" panose="020F0502020204030203" pitchFamily="34" charset="0"/>
            </a:endParaRPr>
          </a:p>
          <a:p>
            <a:r>
              <a:rPr lang="en-US" b="1" dirty="0">
                <a:latin typeface="Lato" panose="020F0502020204030203" pitchFamily="34" charset="0"/>
              </a:rPr>
              <a:t>Uptake method</a:t>
            </a:r>
          </a:p>
          <a:p>
            <a:pPr lvl="1"/>
            <a:r>
              <a:rPr lang="en-US" b="1" dirty="0">
                <a:latin typeface="Lato" panose="020F0502020204030203" pitchFamily="34" charset="0"/>
              </a:rPr>
              <a:t>Simple</a:t>
            </a:r>
          </a:p>
          <a:p>
            <a:pPr lvl="1"/>
            <a:r>
              <a:rPr lang="en-US" b="1" dirty="0">
                <a:latin typeface="Lato" panose="020F0502020204030203" pitchFamily="34" charset="0"/>
              </a:rPr>
              <a:t>Tension reduction</a:t>
            </a:r>
          </a:p>
          <a:p>
            <a:pPr lvl="2"/>
            <a:r>
              <a:rPr lang="en-US" b="1" dirty="0" err="1">
                <a:latin typeface="Lato" panose="020F0502020204030203" pitchFamily="34" charset="0"/>
              </a:rPr>
              <a:t>SMA</a:t>
            </a:r>
            <a:r>
              <a:rPr lang="en-US" b="1" dirty="0">
                <a:latin typeface="Lato" panose="020F0502020204030203" pitchFamily="34" charset="0"/>
              </a:rPr>
              <a:t> only!</a:t>
            </a:r>
          </a:p>
        </p:txBody>
      </p:sp>
      <p:pic>
        <p:nvPicPr>
          <p:cNvPr id="4" name="Picture 3">
            <a:extLst>
              <a:ext uri="{FF2B5EF4-FFF2-40B4-BE49-F238E27FC236}">
                <a16:creationId xmlns:a16="http://schemas.microsoft.com/office/drawing/2014/main" id="{CA136E92-E96C-4F65-8772-7F372A0D7187}"/>
              </a:ext>
            </a:extLst>
          </p:cNvPr>
          <p:cNvPicPr>
            <a:picLocks noChangeAspect="1"/>
          </p:cNvPicPr>
          <p:nvPr/>
        </p:nvPicPr>
        <p:blipFill>
          <a:blip r:embed="rId3"/>
          <a:stretch>
            <a:fillRect/>
          </a:stretch>
        </p:blipFill>
        <p:spPr>
          <a:xfrm>
            <a:off x="5433390" y="2325380"/>
            <a:ext cx="6758609" cy="2342472"/>
          </a:xfrm>
          <a:prstGeom prst="rect">
            <a:avLst/>
          </a:prstGeom>
        </p:spPr>
      </p:pic>
    </p:spTree>
    <p:extLst>
      <p:ext uri="{BB962C8B-B14F-4D97-AF65-F5344CB8AC3E}">
        <p14:creationId xmlns:p14="http://schemas.microsoft.com/office/powerpoint/2010/main" val="72431807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B0B72-7FAE-4753-8955-14F0EBED9132}"/>
              </a:ext>
            </a:extLst>
          </p:cNvPr>
          <p:cNvSpPr>
            <a:spLocks noGrp="1"/>
          </p:cNvSpPr>
          <p:nvPr>
            <p:ph type="title"/>
          </p:nvPr>
        </p:nvSpPr>
        <p:spPr/>
        <p:txBody>
          <a:bodyPr>
            <a:normAutofit/>
          </a:bodyPr>
          <a:lstStyle/>
          <a:p>
            <a:r>
              <a:rPr lang="en-US" sz="5600" b="1" dirty="0">
                <a:latin typeface="Lato" panose="020F0502020204030203" pitchFamily="34" charset="0"/>
              </a:rPr>
              <a:t>ET Impact</a:t>
            </a:r>
          </a:p>
        </p:txBody>
      </p:sp>
      <p:pic>
        <p:nvPicPr>
          <p:cNvPr id="4" name="Content Placeholder 3">
            <a:extLst>
              <a:ext uri="{FF2B5EF4-FFF2-40B4-BE49-F238E27FC236}">
                <a16:creationId xmlns:a16="http://schemas.microsoft.com/office/drawing/2014/main" id="{3C65B650-EA13-42DA-9F37-F8E53653B9CE}"/>
              </a:ext>
            </a:extLst>
          </p:cNvPr>
          <p:cNvPicPr>
            <a:picLocks noGrp="1" noChangeAspect="1"/>
          </p:cNvPicPr>
          <p:nvPr>
            <p:ph idx="1"/>
          </p:nvPr>
        </p:nvPicPr>
        <p:blipFill>
          <a:blip r:embed="rId3"/>
          <a:stretch>
            <a:fillRect/>
          </a:stretch>
        </p:blipFill>
        <p:spPr>
          <a:xfrm>
            <a:off x="3535852" y="1498409"/>
            <a:ext cx="5120295" cy="4994466"/>
          </a:xfrm>
          <a:prstGeom prst="rect">
            <a:avLst/>
          </a:prstGeom>
        </p:spPr>
      </p:pic>
      <p:sp>
        <p:nvSpPr>
          <p:cNvPr id="6" name="TextBox 5">
            <a:extLst>
              <a:ext uri="{FF2B5EF4-FFF2-40B4-BE49-F238E27FC236}">
                <a16:creationId xmlns:a16="http://schemas.microsoft.com/office/drawing/2014/main" id="{26889CE7-E288-42FA-B34B-4298B9149E16}"/>
              </a:ext>
            </a:extLst>
          </p:cNvPr>
          <p:cNvSpPr txBox="1"/>
          <p:nvPr/>
        </p:nvSpPr>
        <p:spPr>
          <a:xfrm>
            <a:off x="1302658" y="5538768"/>
            <a:ext cx="1760132" cy="954107"/>
          </a:xfrm>
          <a:prstGeom prst="rect">
            <a:avLst/>
          </a:prstGeom>
          <a:solidFill>
            <a:schemeClr val="tx1">
              <a:alpha val="50196"/>
            </a:schemeClr>
          </a:solidFill>
        </p:spPr>
        <p:txBody>
          <a:bodyPr wrap="square" rtlCol="0">
            <a:spAutoFit/>
          </a:bodyPr>
          <a:lstStyle/>
          <a:p>
            <a:pPr algn="ctr"/>
            <a:r>
              <a:rPr lang="en-US" sz="2800" b="1" dirty="0">
                <a:solidFill>
                  <a:schemeClr val="bg1"/>
                </a:solidFill>
                <a:effectLst>
                  <a:outerShdw blurRad="38100" dist="38100" dir="2700000" algn="tl">
                    <a:srgbClr val="000000">
                      <a:alpha val="43137"/>
                    </a:srgbClr>
                  </a:outerShdw>
                </a:effectLst>
              </a:rPr>
              <a:t>Initial</a:t>
            </a:r>
          </a:p>
          <a:p>
            <a:pPr algn="ctr"/>
            <a:r>
              <a:rPr lang="en-US" sz="2800" b="1" dirty="0">
                <a:solidFill>
                  <a:schemeClr val="bg1"/>
                </a:solidFill>
                <a:effectLst>
                  <a:outerShdw blurRad="38100" dist="38100" dir="2700000" algn="tl">
                    <a:srgbClr val="000000">
                      <a:alpha val="43137"/>
                    </a:srgbClr>
                  </a:outerShdw>
                </a:effectLst>
              </a:rPr>
              <a:t>Deficit</a:t>
            </a:r>
          </a:p>
        </p:txBody>
      </p:sp>
      <p:sp>
        <p:nvSpPr>
          <p:cNvPr id="7" name="TextBox 6">
            <a:extLst>
              <a:ext uri="{FF2B5EF4-FFF2-40B4-BE49-F238E27FC236}">
                <a16:creationId xmlns:a16="http://schemas.microsoft.com/office/drawing/2014/main" id="{B841D6DE-6D65-41D5-BA80-A3ED306BC3B1}"/>
              </a:ext>
            </a:extLst>
          </p:cNvPr>
          <p:cNvSpPr txBox="1"/>
          <p:nvPr/>
        </p:nvSpPr>
        <p:spPr>
          <a:xfrm>
            <a:off x="6095999" y="2177970"/>
            <a:ext cx="2235844" cy="523220"/>
          </a:xfrm>
          <a:prstGeom prst="rect">
            <a:avLst/>
          </a:prstGeom>
          <a:solidFill>
            <a:srgbClr val="FFFFFF">
              <a:alpha val="50196"/>
            </a:srgbClr>
          </a:solidFill>
        </p:spPr>
        <p:txBody>
          <a:bodyPr wrap="square" rtlCol="0">
            <a:spAutoFit/>
          </a:bodyPr>
          <a:lstStyle/>
          <a:p>
            <a:r>
              <a:rPr lang="en-US" sz="2800" b="1" dirty="0">
                <a:solidFill>
                  <a:schemeClr val="bg1"/>
                </a:solidFill>
                <a:effectLst>
                  <a:outerShdw blurRad="38100" dist="38100" dir="2700000" algn="tl">
                    <a:srgbClr val="000000">
                      <a:alpha val="43137"/>
                    </a:srgbClr>
                  </a:outerShdw>
                </a:effectLst>
              </a:rPr>
              <a:t>Max Deficit</a:t>
            </a:r>
          </a:p>
        </p:txBody>
      </p:sp>
      <p:sp>
        <p:nvSpPr>
          <p:cNvPr id="9" name="Oval 8">
            <a:extLst>
              <a:ext uri="{FF2B5EF4-FFF2-40B4-BE49-F238E27FC236}">
                <a16:creationId xmlns:a16="http://schemas.microsoft.com/office/drawing/2014/main" id="{23E8DC66-89F1-4803-AAC1-FCB5EA4A0565}"/>
              </a:ext>
            </a:extLst>
          </p:cNvPr>
          <p:cNvSpPr/>
          <p:nvPr/>
        </p:nvSpPr>
        <p:spPr>
          <a:xfrm rot="1868293">
            <a:off x="4502550" y="4537023"/>
            <a:ext cx="671332" cy="799166"/>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3FA692F-C71C-4D9F-A24A-D90D9A53CE4F}"/>
              </a:ext>
            </a:extLst>
          </p:cNvPr>
          <p:cNvSpPr txBox="1"/>
          <p:nvPr/>
        </p:nvSpPr>
        <p:spPr>
          <a:xfrm>
            <a:off x="5226957" y="4674996"/>
            <a:ext cx="2591581" cy="523220"/>
          </a:xfrm>
          <a:prstGeom prst="rect">
            <a:avLst/>
          </a:prstGeom>
          <a:solidFill>
            <a:srgbClr val="FFFFFF">
              <a:alpha val="50196"/>
            </a:srgbClr>
          </a:solidFill>
        </p:spPr>
        <p:txBody>
          <a:bodyPr wrap="square" rtlCol="0">
            <a:spAutoFit/>
          </a:bodyPr>
          <a:lstStyle/>
          <a:p>
            <a:r>
              <a:rPr lang="en-US" sz="2800" b="1" dirty="0">
                <a:solidFill>
                  <a:schemeClr val="bg1"/>
                </a:solidFill>
                <a:effectLst>
                  <a:outerShdw blurRad="38100" dist="38100" dir="2700000" algn="tl">
                    <a:srgbClr val="000000">
                      <a:alpha val="43137"/>
                    </a:srgbClr>
                  </a:outerShdw>
                </a:effectLst>
              </a:rPr>
              <a:t>Daily Actual ET</a:t>
            </a:r>
          </a:p>
        </p:txBody>
      </p:sp>
      <p:cxnSp>
        <p:nvCxnSpPr>
          <p:cNvPr id="5" name="Straight Arrow Connector 4">
            <a:extLst>
              <a:ext uri="{FF2B5EF4-FFF2-40B4-BE49-F238E27FC236}">
                <a16:creationId xmlns:a16="http://schemas.microsoft.com/office/drawing/2014/main" id="{50B6E588-C695-8E31-5C12-3828E3514C48}"/>
              </a:ext>
            </a:extLst>
          </p:cNvPr>
          <p:cNvCxnSpPr>
            <a:cxnSpLocks/>
            <a:stCxn id="6" idx="3"/>
          </p:cNvCxnSpPr>
          <p:nvPr/>
        </p:nvCxnSpPr>
        <p:spPr>
          <a:xfrm flipV="1">
            <a:off x="3062790" y="6007432"/>
            <a:ext cx="473062" cy="839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752837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600" b="1" dirty="0">
                <a:latin typeface="Lato" panose="020F0502020204030203" pitchFamily="34" charset="0"/>
              </a:rPr>
              <a:t>HMS – a spectrum of ET methods</a:t>
            </a:r>
          </a:p>
        </p:txBody>
      </p:sp>
      <p:sp>
        <p:nvSpPr>
          <p:cNvPr id="8" name="TextBox 7"/>
          <p:cNvSpPr txBox="1"/>
          <p:nvPr/>
        </p:nvSpPr>
        <p:spPr>
          <a:xfrm>
            <a:off x="1941373" y="2035868"/>
            <a:ext cx="1905000" cy="954107"/>
          </a:xfrm>
          <a:prstGeom prst="rect">
            <a:avLst/>
          </a:prstGeom>
          <a:noFill/>
        </p:spPr>
        <p:txBody>
          <a:bodyPr wrap="square" rtlCol="0">
            <a:spAutoFit/>
          </a:bodyPr>
          <a:lstStyle/>
          <a:p>
            <a:r>
              <a:rPr lang="en-US" sz="2800" b="1" dirty="0">
                <a:latin typeface="Lato" panose="020F0502020204030203" pitchFamily="34" charset="0"/>
              </a:rPr>
              <a:t>Monthly Average</a:t>
            </a:r>
          </a:p>
        </p:txBody>
      </p:sp>
      <p:sp>
        <p:nvSpPr>
          <p:cNvPr id="9" name="TextBox 8"/>
          <p:cNvSpPr txBox="1"/>
          <p:nvPr/>
        </p:nvSpPr>
        <p:spPr>
          <a:xfrm>
            <a:off x="3676650" y="2225941"/>
            <a:ext cx="1400922" cy="523220"/>
          </a:xfrm>
          <a:prstGeom prst="rect">
            <a:avLst/>
          </a:prstGeom>
          <a:noFill/>
        </p:spPr>
        <p:txBody>
          <a:bodyPr wrap="square" rtlCol="0">
            <a:spAutoFit/>
          </a:bodyPr>
          <a:lstStyle/>
          <a:p>
            <a:r>
              <a:rPr lang="en-US" sz="2800" b="1" dirty="0" err="1">
                <a:effectLst>
                  <a:outerShdw blurRad="38100" dist="38100" dir="2700000" algn="tl">
                    <a:srgbClr val="000000">
                      <a:alpha val="43137"/>
                    </a:srgbClr>
                  </a:outerShdw>
                </a:effectLst>
                <a:latin typeface="Lato" panose="020F0502020204030203" pitchFamily="34" charset="0"/>
              </a:rPr>
              <a:t>Hamon</a:t>
            </a:r>
            <a:endParaRPr lang="en-US" sz="2800" b="1" dirty="0">
              <a:effectLst>
                <a:outerShdw blurRad="38100" dist="38100" dir="2700000" algn="tl">
                  <a:srgbClr val="000000">
                    <a:alpha val="43137"/>
                  </a:srgbClr>
                </a:outerShdw>
              </a:effectLst>
              <a:latin typeface="Lato" panose="020F0502020204030203" pitchFamily="34" charset="0"/>
            </a:endParaRPr>
          </a:p>
        </p:txBody>
      </p:sp>
      <p:sp>
        <p:nvSpPr>
          <p:cNvPr id="10" name="TextBox 9"/>
          <p:cNvSpPr txBox="1"/>
          <p:nvPr/>
        </p:nvSpPr>
        <p:spPr>
          <a:xfrm>
            <a:off x="5144425" y="2225941"/>
            <a:ext cx="2045627" cy="523220"/>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Hargreaves</a:t>
            </a:r>
          </a:p>
        </p:txBody>
      </p:sp>
      <p:sp>
        <p:nvSpPr>
          <p:cNvPr id="11" name="TextBox 10"/>
          <p:cNvSpPr txBox="1"/>
          <p:nvPr/>
        </p:nvSpPr>
        <p:spPr>
          <a:xfrm>
            <a:off x="7256905" y="2052276"/>
            <a:ext cx="1752600" cy="954107"/>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Priestly-Taylor</a:t>
            </a:r>
          </a:p>
        </p:txBody>
      </p:sp>
      <p:sp>
        <p:nvSpPr>
          <p:cNvPr id="12" name="TextBox 11"/>
          <p:cNvSpPr txBox="1"/>
          <p:nvPr/>
        </p:nvSpPr>
        <p:spPr>
          <a:xfrm>
            <a:off x="9009505" y="2072052"/>
            <a:ext cx="2046194" cy="954107"/>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Penman-</a:t>
            </a:r>
            <a:r>
              <a:rPr lang="en-US" sz="2800" b="1" dirty="0" err="1">
                <a:effectLst>
                  <a:outerShdw blurRad="38100" dist="38100" dir="2700000" algn="tl">
                    <a:srgbClr val="000000">
                      <a:alpha val="43137"/>
                    </a:srgbClr>
                  </a:outerShdw>
                </a:effectLst>
                <a:latin typeface="Lato" panose="020F0502020204030203" pitchFamily="34" charset="0"/>
              </a:rPr>
              <a:t>Monteith</a:t>
            </a:r>
            <a:endParaRPr lang="en-US" sz="2800" b="1" dirty="0">
              <a:effectLst>
                <a:outerShdw blurRad="38100" dist="38100" dir="2700000" algn="tl">
                  <a:srgbClr val="000000">
                    <a:alpha val="43137"/>
                  </a:srgbClr>
                </a:outerShdw>
              </a:effectLst>
              <a:latin typeface="Lato" panose="020F0502020204030203" pitchFamily="34" charset="0"/>
            </a:endParaRPr>
          </a:p>
        </p:txBody>
      </p:sp>
      <p:sp>
        <p:nvSpPr>
          <p:cNvPr id="3" name="Right Arrow 2"/>
          <p:cNvSpPr/>
          <p:nvPr/>
        </p:nvSpPr>
        <p:spPr>
          <a:xfrm>
            <a:off x="6096000" y="2868631"/>
            <a:ext cx="3657600" cy="1524000"/>
          </a:xfrm>
          <a:prstGeom prst="rightArrow">
            <a:avLst/>
          </a:prstGeom>
          <a:gradFill>
            <a:gsLst>
              <a:gs pos="43000">
                <a:schemeClr val="accent2">
                  <a:lumMod val="60000"/>
                  <a:lumOff val="40000"/>
                </a:schemeClr>
              </a:gs>
              <a:gs pos="100000">
                <a:schemeClr val="accent4">
                  <a:lumMod val="60000"/>
                  <a:lumOff val="40000"/>
                </a:schemeClr>
              </a:gs>
            </a:gsLst>
            <a:lin ang="10800000" scaled="1"/>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1">
              <a:effectLst>
                <a:outerShdw blurRad="38100" dist="38100" dir="2700000" algn="tl">
                  <a:srgbClr val="000000">
                    <a:alpha val="43137"/>
                  </a:srgbClr>
                </a:outerShdw>
              </a:effectLst>
            </a:endParaRPr>
          </a:p>
        </p:txBody>
      </p:sp>
      <p:sp>
        <p:nvSpPr>
          <p:cNvPr id="7" name="TextBox 6"/>
          <p:cNvSpPr txBox="1"/>
          <p:nvPr/>
        </p:nvSpPr>
        <p:spPr>
          <a:xfrm>
            <a:off x="7708900" y="3452315"/>
            <a:ext cx="1435100" cy="461665"/>
          </a:xfrm>
          <a:prstGeom prst="rect">
            <a:avLst/>
          </a:prstGeom>
          <a:noFill/>
        </p:spPr>
        <p:txBody>
          <a:bodyPr wrap="square" rtlCol="0">
            <a:spAutoFit/>
          </a:bodyPr>
          <a:lstStyle/>
          <a:p>
            <a:r>
              <a:rPr lang="en-US" sz="2400" b="1" dirty="0">
                <a:solidFill>
                  <a:schemeClr val="bg1"/>
                </a:solidFill>
                <a:effectLst>
                  <a:outerShdw blurRad="38100" dist="38100" dir="2700000" algn="tl">
                    <a:srgbClr val="000000">
                      <a:alpha val="43137"/>
                    </a:srgbClr>
                  </a:outerShdw>
                </a:effectLst>
              </a:rPr>
              <a:t>Complex</a:t>
            </a:r>
          </a:p>
        </p:txBody>
      </p:sp>
      <p:sp>
        <p:nvSpPr>
          <p:cNvPr id="13" name="Right Arrow 12"/>
          <p:cNvSpPr/>
          <p:nvPr/>
        </p:nvSpPr>
        <p:spPr>
          <a:xfrm rot="10800000">
            <a:off x="2476499" y="2871470"/>
            <a:ext cx="3637412" cy="1524000"/>
          </a:xfrm>
          <a:prstGeom prst="rightArrow">
            <a:avLst/>
          </a:prstGeom>
          <a:gradFill flip="none" rotWithShape="1">
            <a:gsLst>
              <a:gs pos="43000">
                <a:schemeClr val="accent6">
                  <a:lumMod val="40000"/>
                  <a:lumOff val="60000"/>
                </a:schemeClr>
              </a:gs>
              <a:gs pos="100000">
                <a:schemeClr val="accent4">
                  <a:lumMod val="60000"/>
                  <a:lumOff val="40000"/>
                </a:schemeClr>
              </a:gs>
            </a:gsLst>
            <a:lin ang="10800000" scaled="1"/>
            <a:tileRect/>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1">
              <a:effectLst>
                <a:outerShdw blurRad="38100" dist="38100" dir="2700000" algn="tl">
                  <a:srgbClr val="000000">
                    <a:alpha val="43137"/>
                  </a:srgbClr>
                </a:outerShdw>
              </a:effectLst>
            </a:endParaRPr>
          </a:p>
        </p:txBody>
      </p:sp>
      <p:sp>
        <p:nvSpPr>
          <p:cNvPr id="6" name="TextBox 5"/>
          <p:cNvSpPr txBox="1"/>
          <p:nvPr/>
        </p:nvSpPr>
        <p:spPr>
          <a:xfrm>
            <a:off x="3124200" y="3442454"/>
            <a:ext cx="1104900" cy="461665"/>
          </a:xfrm>
          <a:prstGeom prst="rect">
            <a:avLst/>
          </a:prstGeom>
          <a:noFill/>
        </p:spPr>
        <p:txBody>
          <a:bodyPr wrap="square" rtlCol="0">
            <a:spAutoFit/>
          </a:bodyPr>
          <a:lstStyle/>
          <a:p>
            <a:r>
              <a:rPr lang="en-US" sz="2400" b="1" dirty="0">
                <a:solidFill>
                  <a:schemeClr val="bg1"/>
                </a:solidFill>
                <a:effectLst>
                  <a:outerShdw blurRad="38100" dist="38100" dir="2700000" algn="tl">
                    <a:srgbClr val="000000">
                      <a:alpha val="43137"/>
                    </a:srgbClr>
                  </a:outerShdw>
                </a:effectLst>
              </a:rPr>
              <a:t>Simple</a:t>
            </a:r>
          </a:p>
        </p:txBody>
      </p:sp>
      <p:sp>
        <p:nvSpPr>
          <p:cNvPr id="14" name="TextBox 13">
            <a:extLst>
              <a:ext uri="{FF2B5EF4-FFF2-40B4-BE49-F238E27FC236}">
                <a16:creationId xmlns:a16="http://schemas.microsoft.com/office/drawing/2014/main" id="{4F0DA2FD-4535-495A-B765-C982743E1110}"/>
              </a:ext>
            </a:extLst>
          </p:cNvPr>
          <p:cNvSpPr txBox="1"/>
          <p:nvPr/>
        </p:nvSpPr>
        <p:spPr>
          <a:xfrm>
            <a:off x="2578918" y="5282105"/>
            <a:ext cx="1760132" cy="954107"/>
          </a:xfrm>
          <a:prstGeom prst="rect">
            <a:avLst/>
          </a:prstGeom>
          <a:solidFill>
            <a:srgbClr val="FFFFFF">
              <a:alpha val="50196"/>
            </a:srgbClr>
          </a:solidFill>
        </p:spPr>
        <p:txBody>
          <a:bodyPr wrap="square" rtlCol="0">
            <a:spAutoFit/>
          </a:bodyPr>
          <a:lstStyle/>
          <a:p>
            <a:pPr algn="ctr"/>
            <a:r>
              <a:rPr lang="en-US" sz="2800" b="1" dirty="0">
                <a:effectLst>
                  <a:outerShdw blurRad="38100" dist="38100" dir="2700000" algn="tl">
                    <a:srgbClr val="000000">
                      <a:alpha val="43137"/>
                    </a:srgbClr>
                  </a:outerShdw>
                </a:effectLst>
              </a:rPr>
              <a:t>Typical Methods</a:t>
            </a:r>
          </a:p>
        </p:txBody>
      </p:sp>
      <p:sp>
        <p:nvSpPr>
          <p:cNvPr id="15" name="TextBox 14">
            <a:extLst>
              <a:ext uri="{FF2B5EF4-FFF2-40B4-BE49-F238E27FC236}">
                <a16:creationId xmlns:a16="http://schemas.microsoft.com/office/drawing/2014/main" id="{934F99BE-A811-4A4D-B9F4-0B90EEC7040E}"/>
              </a:ext>
            </a:extLst>
          </p:cNvPr>
          <p:cNvSpPr txBox="1"/>
          <p:nvPr/>
        </p:nvSpPr>
        <p:spPr>
          <a:xfrm>
            <a:off x="7190052" y="5282105"/>
            <a:ext cx="2055244" cy="954107"/>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 gridded options</a:t>
            </a:r>
          </a:p>
        </p:txBody>
      </p:sp>
      <p:sp>
        <p:nvSpPr>
          <p:cNvPr id="5" name="Right Brace 4">
            <a:extLst>
              <a:ext uri="{FF2B5EF4-FFF2-40B4-BE49-F238E27FC236}">
                <a16:creationId xmlns:a16="http://schemas.microsoft.com/office/drawing/2014/main" id="{7DF4CB2A-869C-9ACD-B1B0-15CC350F765F}"/>
              </a:ext>
            </a:extLst>
          </p:cNvPr>
          <p:cNvSpPr/>
          <p:nvPr/>
        </p:nvSpPr>
        <p:spPr>
          <a:xfrm rot="5400000">
            <a:off x="3050454" y="3650946"/>
            <a:ext cx="751490" cy="2375684"/>
          </a:xfrm>
          <a:prstGeom prst="rightBrac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2581354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Requirements</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896403929"/>
              </p:ext>
            </p:extLst>
          </p:nvPr>
        </p:nvGraphicFramePr>
        <p:xfrm>
          <a:off x="1582682" y="2298588"/>
          <a:ext cx="9026635" cy="2962383"/>
        </p:xfrm>
        <a:graphic>
          <a:graphicData uri="http://schemas.openxmlformats.org/drawingml/2006/table">
            <a:tbl>
              <a:tblPr firstRow="1" bandRow="1">
                <a:tableStyleId>{2D5ABB26-0587-4C30-8999-92F81FD0307C}</a:tableStyleId>
              </a:tblPr>
              <a:tblGrid>
                <a:gridCol w="1805327">
                  <a:extLst>
                    <a:ext uri="{9D8B030D-6E8A-4147-A177-3AD203B41FA5}">
                      <a16:colId xmlns:a16="http://schemas.microsoft.com/office/drawing/2014/main" val="20000"/>
                    </a:ext>
                  </a:extLst>
                </a:gridCol>
                <a:gridCol w="1805327">
                  <a:extLst>
                    <a:ext uri="{9D8B030D-6E8A-4147-A177-3AD203B41FA5}">
                      <a16:colId xmlns:a16="http://schemas.microsoft.com/office/drawing/2014/main" val="20001"/>
                    </a:ext>
                  </a:extLst>
                </a:gridCol>
                <a:gridCol w="1805327">
                  <a:extLst>
                    <a:ext uri="{9D8B030D-6E8A-4147-A177-3AD203B41FA5}">
                      <a16:colId xmlns:a16="http://schemas.microsoft.com/office/drawing/2014/main" val="20002"/>
                    </a:ext>
                  </a:extLst>
                </a:gridCol>
                <a:gridCol w="1805327">
                  <a:extLst>
                    <a:ext uri="{9D8B030D-6E8A-4147-A177-3AD203B41FA5}">
                      <a16:colId xmlns:a16="http://schemas.microsoft.com/office/drawing/2014/main" val="20003"/>
                    </a:ext>
                  </a:extLst>
                </a:gridCol>
                <a:gridCol w="1805327">
                  <a:extLst>
                    <a:ext uri="{9D8B030D-6E8A-4147-A177-3AD203B41FA5}">
                      <a16:colId xmlns:a16="http://schemas.microsoft.com/office/drawing/2014/main" val="20004"/>
                    </a:ext>
                  </a:extLst>
                </a:gridCol>
              </a:tblGrid>
              <a:tr h="455751">
                <a:tc>
                  <a:txBody>
                    <a:bodyPr/>
                    <a:lstStyle/>
                    <a:p>
                      <a:pPr algn="ctr"/>
                      <a:r>
                        <a:rPr lang="en-US" sz="2000" dirty="0">
                          <a:solidFill>
                            <a:schemeClr val="tx2"/>
                          </a:solidFill>
                        </a:rPr>
                        <a:t>Method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a:solidFill>
                            <a:schemeClr val="tx2"/>
                          </a:solidFill>
                        </a:rPr>
                        <a:t>Temperature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a:solidFill>
                            <a:schemeClr val="tx2"/>
                          </a:solidFill>
                        </a:rPr>
                        <a:t>Wind speed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a:solidFill>
                            <a:schemeClr val="tx2"/>
                          </a:solidFill>
                        </a:rPr>
                        <a:t>Humidity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a:solidFill>
                            <a:schemeClr val="tx2"/>
                          </a:solidFill>
                        </a:rPr>
                        <a:t>Shortwave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797565">
                <a:tc>
                  <a:txBody>
                    <a:bodyPr/>
                    <a:lstStyle/>
                    <a:p>
                      <a:pPr algn="ctr"/>
                      <a:r>
                        <a:rPr lang="en-US" sz="2000" dirty="0"/>
                        <a:t>Monthly Average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55751">
                <a:tc>
                  <a:txBody>
                    <a:bodyPr/>
                    <a:lstStyle/>
                    <a:p>
                      <a:pPr algn="ctr"/>
                      <a:r>
                        <a:rPr lang="en-US" sz="2000" dirty="0" err="1"/>
                        <a:t>Hamon</a:t>
                      </a:r>
                      <a:endParaRPr 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US" sz="2000" dirty="0"/>
                        <a:t>Yes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US" sz="2000" dirty="0"/>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US" sz="2000" dirty="0"/>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US" sz="2000" dirty="0"/>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10002"/>
                  </a:ext>
                </a:extLst>
              </a:tr>
              <a:tr h="455751">
                <a:tc>
                  <a:txBody>
                    <a:bodyPr/>
                    <a:lstStyle/>
                    <a:p>
                      <a:pPr algn="ctr"/>
                      <a:r>
                        <a:rPr lang="en-US" sz="2000" dirty="0"/>
                        <a:t>Hargreaves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a:t>Yes</a:t>
                      </a:r>
                      <a:endParaRPr lang="en-US" sz="2000" baseline="30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a:t>Yes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797565">
                <a:tc>
                  <a:txBody>
                    <a:bodyPr/>
                    <a:lstStyle/>
                    <a:p>
                      <a:pPr algn="ctr"/>
                      <a:r>
                        <a:rPr lang="en-US" sz="2000" dirty="0"/>
                        <a:t>Penman-</a:t>
                      </a:r>
                      <a:r>
                        <a:rPr lang="en-US" sz="2000" dirty="0" err="1"/>
                        <a:t>Monteith</a:t>
                      </a:r>
                      <a:endParaRPr lang="en-US" sz="2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a:t>Yes</a:t>
                      </a:r>
                      <a:endParaRPr lang="en-US" sz="2000" baseline="30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a:t>Yes</a:t>
                      </a:r>
                      <a:endParaRPr lang="en-US" sz="2000" baseline="30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Yes</a:t>
                      </a:r>
                      <a:endParaRPr lang="en-US" sz="2000" baseline="30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Yes</a:t>
                      </a:r>
                      <a:endParaRPr lang="en-US" sz="2000" baseline="30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005085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dirty="0" err="1"/>
              <a:t>Hamon</a:t>
            </a:r>
            <a:r>
              <a:rPr lang="en-US" dirty="0"/>
              <a:t> ET</a:t>
            </a:r>
          </a:p>
        </p:txBody>
      </p:sp>
      <p:sp>
        <p:nvSpPr>
          <p:cNvPr id="4" name="Slide Number Placeholder 5"/>
          <p:cNvSpPr>
            <a:spLocks noGrp="1"/>
          </p:cNvSpPr>
          <p:nvPr>
            <p:ph type="sldNum" sz="quarter" idx="11"/>
          </p:nvPr>
        </p:nvSpPr>
        <p:spPr>
          <a:prstGeom prst="rect">
            <a:avLst/>
          </a:prstGeom>
        </p:spPr>
        <p:txBody>
          <a:bodyPr/>
          <a:lstStyle/>
          <a:p>
            <a:fld id="{DA07AB75-3FF0-4176-99A7-2FED9ED96E54}" type="slidenum">
              <a:rPr lang="en-US"/>
              <a:pPr/>
              <a:t>56</a:t>
            </a:fld>
            <a:endParaRPr lang="en-US"/>
          </a:p>
        </p:txBody>
      </p:sp>
      <mc:AlternateContent xmlns:mc="http://schemas.openxmlformats.org/markup-compatibility/2006" xmlns:a14="http://schemas.microsoft.com/office/drawing/2010/main">
        <mc:Choice Requires="a14">
          <p:sp>
            <p:nvSpPr>
              <p:cNvPr id="6" name="TextBox 5"/>
              <p:cNvSpPr txBox="1"/>
              <p:nvPr/>
            </p:nvSpPr>
            <p:spPr>
              <a:xfrm>
                <a:off x="5130319" y="1963046"/>
                <a:ext cx="1931363" cy="43088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𝐸𝑇</m:t>
                          </m:r>
                        </m:e>
                        <m:sub>
                          <m:r>
                            <a:rPr lang="en-US" sz="2800" i="1">
                              <a:latin typeface="Cambria Math" panose="02040503050406030204" pitchFamily="18" charset="0"/>
                            </a:rPr>
                            <m:t>𝑜</m:t>
                          </m:r>
                        </m:sub>
                      </m:sSub>
                      <m:r>
                        <a:rPr lang="en-US" sz="2800" i="1">
                          <a:latin typeface="Cambria Math" panose="02040503050406030204" pitchFamily="18" charset="0"/>
                          <a:ea typeface="Cambria Math" panose="02040503050406030204" pitchFamily="18" charset="0"/>
                        </a:rPr>
                        <m:t>=</m:t>
                      </m:r>
                      <m:r>
                        <a:rPr lang="en-US" sz="2800" i="1">
                          <a:latin typeface="Cambria Math" panose="02040503050406030204" pitchFamily="18" charset="0"/>
                          <a:ea typeface="Cambria Math" panose="02040503050406030204" pitchFamily="18" charset="0"/>
                        </a:rPr>
                        <m:t>𝐶𝐷</m:t>
                      </m:r>
                      <m:sSub>
                        <m:sSubPr>
                          <m:ctrlPr>
                            <a:rPr lang="en-US" sz="2800" i="1">
                              <a:latin typeface="Cambria Math" panose="02040503050406030204" pitchFamily="18" charset="0"/>
                              <a:ea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𝜌</m:t>
                          </m:r>
                        </m:e>
                        <m:sub>
                          <m:r>
                            <a:rPr lang="en-US" sz="2800" i="1">
                              <a:latin typeface="Cambria Math" panose="02040503050406030204" pitchFamily="18" charset="0"/>
                              <a:ea typeface="Cambria Math" panose="02040503050406030204" pitchFamily="18" charset="0"/>
                            </a:rPr>
                            <m:t>𝑡</m:t>
                          </m:r>
                        </m:sub>
                      </m:sSub>
                    </m:oMath>
                  </m:oMathPara>
                </a14:m>
                <a:endParaRPr lang="en-US" sz="2800" dirty="0"/>
              </a:p>
            </p:txBody>
          </p:sp>
        </mc:Choice>
        <mc:Fallback xmlns="">
          <p:sp>
            <p:nvSpPr>
              <p:cNvPr id="6" name="TextBox 5"/>
              <p:cNvSpPr txBox="1">
                <a:spLocks noRot="1" noChangeAspect="1" noMove="1" noResize="1" noEditPoints="1" noAdjustHandles="1" noChangeArrowheads="1" noChangeShapeType="1" noTextEdit="1"/>
              </p:cNvSpPr>
              <p:nvPr/>
            </p:nvSpPr>
            <p:spPr>
              <a:xfrm>
                <a:off x="5130319" y="1963046"/>
                <a:ext cx="1931363" cy="430887"/>
              </a:xfrm>
              <a:prstGeom prst="rect">
                <a:avLst/>
              </a:prstGeom>
              <a:blipFill>
                <a:blip r:embed="rId3"/>
                <a:stretch>
                  <a:fillRect/>
                </a:stretch>
              </a:blipFill>
            </p:spPr>
            <p:txBody>
              <a:bodyPr/>
              <a:lstStyle/>
              <a:p>
                <a:r>
                  <a:rPr lang="en-US">
                    <a:noFill/>
                  </a:rPr>
                  <a:t> </a:t>
                </a:r>
              </a:p>
            </p:txBody>
          </p:sp>
        </mc:Fallback>
      </mc:AlternateContent>
      <p:sp>
        <p:nvSpPr>
          <p:cNvPr id="7" name="TextBox 6"/>
          <p:cNvSpPr txBox="1"/>
          <p:nvPr/>
        </p:nvSpPr>
        <p:spPr>
          <a:xfrm>
            <a:off x="3561188" y="2983677"/>
            <a:ext cx="5374425" cy="1477328"/>
          </a:xfrm>
          <a:prstGeom prst="rect">
            <a:avLst/>
          </a:prstGeom>
          <a:noFill/>
        </p:spPr>
        <p:txBody>
          <a:bodyPr wrap="square" rtlCol="0">
            <a:spAutoFit/>
          </a:bodyPr>
          <a:lstStyle/>
          <a:p>
            <a:r>
              <a:rPr lang="en-US" dirty="0" err="1"/>
              <a:t>ET</a:t>
            </a:r>
            <a:r>
              <a:rPr lang="en-US" baseline="-25000" dirty="0" err="1"/>
              <a:t>o</a:t>
            </a:r>
            <a:r>
              <a:rPr lang="en-US" dirty="0"/>
              <a:t> 	reference evapotranspiration </a:t>
            </a:r>
          </a:p>
          <a:p>
            <a:r>
              <a:rPr lang="en-US" dirty="0"/>
              <a:t>C	</a:t>
            </a:r>
            <a:r>
              <a:rPr lang="en-US" dirty="0" err="1"/>
              <a:t>Hamon</a:t>
            </a:r>
            <a:r>
              <a:rPr lang="en-US" dirty="0"/>
              <a:t> evapotranspiration coefficient</a:t>
            </a:r>
          </a:p>
          <a:p>
            <a:r>
              <a:rPr lang="en-US" dirty="0"/>
              <a:t>D 	possible hours of daylight in units of 12 h</a:t>
            </a:r>
          </a:p>
          <a:p>
            <a:r>
              <a:rPr lang="el-GR" dirty="0"/>
              <a:t>ρ</a:t>
            </a:r>
            <a:r>
              <a:rPr lang="en-US" baseline="-25000" dirty="0"/>
              <a:t>t</a:t>
            </a:r>
            <a:r>
              <a:rPr lang="en-US" dirty="0"/>
              <a:t>	saturated water vapor density at daily 	mean temperature</a:t>
            </a:r>
            <a:endParaRPr lang="en-US" sz="2000" baseline="-25000" dirty="0"/>
          </a:p>
        </p:txBody>
      </p:sp>
    </p:spTree>
    <p:extLst>
      <p:ext uri="{BB962C8B-B14F-4D97-AF65-F5344CB8AC3E}">
        <p14:creationId xmlns:p14="http://schemas.microsoft.com/office/powerpoint/2010/main" val="194156682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dirty="0" err="1"/>
              <a:t>Hamon</a:t>
            </a:r>
            <a:r>
              <a:rPr lang="en-US" dirty="0"/>
              <a:t> ET</a:t>
            </a:r>
          </a:p>
        </p:txBody>
      </p:sp>
      <p:sp>
        <p:nvSpPr>
          <p:cNvPr id="4" name="Slide Number Placeholder 5"/>
          <p:cNvSpPr>
            <a:spLocks noGrp="1"/>
          </p:cNvSpPr>
          <p:nvPr>
            <p:ph type="sldNum" sz="quarter" idx="11"/>
          </p:nvPr>
        </p:nvSpPr>
        <p:spPr>
          <a:prstGeom prst="rect">
            <a:avLst/>
          </a:prstGeom>
        </p:spPr>
        <p:txBody>
          <a:bodyPr/>
          <a:lstStyle/>
          <a:p>
            <a:fld id="{DA07AB75-3FF0-4176-99A7-2FED9ED96E54}" type="slidenum">
              <a:rPr lang="en-US"/>
              <a:pPr/>
              <a:t>57</a:t>
            </a:fld>
            <a:endParaRPr lang="en-US"/>
          </a:p>
        </p:txBody>
      </p:sp>
      <p:pic>
        <p:nvPicPr>
          <p:cNvPr id="5" name="Picture 4"/>
          <p:cNvPicPr>
            <a:picLocks noChangeAspect="1"/>
          </p:cNvPicPr>
          <p:nvPr/>
        </p:nvPicPr>
        <p:blipFill>
          <a:blip r:embed="rId3"/>
          <a:stretch>
            <a:fillRect/>
          </a:stretch>
        </p:blipFill>
        <p:spPr>
          <a:xfrm>
            <a:off x="3581400" y="1679247"/>
            <a:ext cx="5029200" cy="4304371"/>
          </a:xfrm>
          <a:prstGeom prst="rect">
            <a:avLst/>
          </a:prstGeom>
        </p:spPr>
      </p:pic>
    </p:spTree>
    <p:extLst>
      <p:ext uri="{BB962C8B-B14F-4D97-AF65-F5344CB8AC3E}">
        <p14:creationId xmlns:p14="http://schemas.microsoft.com/office/powerpoint/2010/main" val="124800382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85A77-81BA-4739-BC01-6C9C1E4A89A0}"/>
              </a:ext>
            </a:extLst>
          </p:cNvPr>
          <p:cNvSpPr>
            <a:spLocks noGrp="1"/>
          </p:cNvSpPr>
          <p:nvPr>
            <p:ph type="title"/>
          </p:nvPr>
        </p:nvSpPr>
        <p:spPr/>
        <p:txBody>
          <a:bodyPr>
            <a:normAutofit/>
          </a:bodyPr>
          <a:lstStyle/>
          <a:p>
            <a:r>
              <a:rPr lang="en-US" sz="5600" b="1" dirty="0">
                <a:latin typeface="Lato" panose="020F0502020204030203" pitchFamily="34" charset="0"/>
              </a:rPr>
              <a:t>Calibration Considerations</a:t>
            </a:r>
          </a:p>
        </p:txBody>
      </p:sp>
      <p:sp>
        <p:nvSpPr>
          <p:cNvPr id="3" name="Content Placeholder 2">
            <a:extLst>
              <a:ext uri="{FF2B5EF4-FFF2-40B4-BE49-F238E27FC236}">
                <a16:creationId xmlns:a16="http://schemas.microsoft.com/office/drawing/2014/main" id="{4F0C8F05-6504-47D2-B984-061BD079DBFE}"/>
              </a:ext>
            </a:extLst>
          </p:cNvPr>
          <p:cNvSpPr>
            <a:spLocks noGrp="1"/>
          </p:cNvSpPr>
          <p:nvPr>
            <p:ph idx="1"/>
          </p:nvPr>
        </p:nvSpPr>
        <p:spPr>
          <a:xfrm>
            <a:off x="838200" y="1825625"/>
            <a:ext cx="4945569" cy="4667250"/>
          </a:xfrm>
        </p:spPr>
        <p:txBody>
          <a:bodyPr>
            <a:normAutofit/>
          </a:bodyPr>
          <a:lstStyle/>
          <a:p>
            <a:r>
              <a:rPr lang="en-US" b="1" dirty="0">
                <a:latin typeface="Lato" panose="020F0502020204030203" pitchFamily="34" charset="0"/>
              </a:rPr>
              <a:t>Changing ET parameters can change overall water volumes</a:t>
            </a:r>
          </a:p>
          <a:p>
            <a:r>
              <a:rPr lang="en-US" b="1" dirty="0">
                <a:latin typeface="Lato" panose="020F0502020204030203" pitchFamily="34" charset="0"/>
              </a:rPr>
              <a:t>Two primary changes:</a:t>
            </a:r>
          </a:p>
          <a:p>
            <a:pPr lvl="1"/>
            <a:r>
              <a:rPr lang="en-US" b="1" dirty="0">
                <a:latin typeface="Lato" panose="020F0502020204030203" pitchFamily="34" charset="0"/>
              </a:rPr>
              <a:t>ET method coefficients</a:t>
            </a:r>
          </a:p>
          <a:p>
            <a:pPr lvl="1"/>
            <a:r>
              <a:rPr lang="en-US" b="1" dirty="0">
                <a:latin typeface="Lato" panose="020F0502020204030203" pitchFamily="34" charset="0"/>
              </a:rPr>
              <a:t>Crop coefficients</a:t>
            </a:r>
          </a:p>
        </p:txBody>
      </p:sp>
      <p:pic>
        <p:nvPicPr>
          <p:cNvPr id="4" name="Picture 3">
            <a:extLst>
              <a:ext uri="{FF2B5EF4-FFF2-40B4-BE49-F238E27FC236}">
                <a16:creationId xmlns:a16="http://schemas.microsoft.com/office/drawing/2014/main" id="{DCC3FC59-8CBE-433D-9731-AED06A1542AE}"/>
              </a:ext>
            </a:extLst>
          </p:cNvPr>
          <p:cNvPicPr>
            <a:picLocks noChangeAspect="1"/>
          </p:cNvPicPr>
          <p:nvPr/>
        </p:nvPicPr>
        <p:blipFill>
          <a:blip r:embed="rId3"/>
          <a:stretch>
            <a:fillRect/>
          </a:stretch>
        </p:blipFill>
        <p:spPr>
          <a:xfrm>
            <a:off x="5783769" y="2342929"/>
            <a:ext cx="6091836" cy="1153757"/>
          </a:xfrm>
          <a:prstGeom prst="rect">
            <a:avLst/>
          </a:prstGeom>
        </p:spPr>
      </p:pic>
      <p:pic>
        <p:nvPicPr>
          <p:cNvPr id="5" name="Picture 4">
            <a:extLst>
              <a:ext uri="{FF2B5EF4-FFF2-40B4-BE49-F238E27FC236}">
                <a16:creationId xmlns:a16="http://schemas.microsoft.com/office/drawing/2014/main" id="{8B7D3837-E675-445C-AE64-6C35516C36E0}"/>
              </a:ext>
            </a:extLst>
          </p:cNvPr>
          <p:cNvPicPr>
            <a:picLocks noChangeAspect="1"/>
          </p:cNvPicPr>
          <p:nvPr/>
        </p:nvPicPr>
        <p:blipFill>
          <a:blip r:embed="rId4"/>
          <a:stretch>
            <a:fillRect/>
          </a:stretch>
        </p:blipFill>
        <p:spPr>
          <a:xfrm>
            <a:off x="5783769" y="4381500"/>
            <a:ext cx="6091836" cy="2111375"/>
          </a:xfrm>
          <a:prstGeom prst="rect">
            <a:avLst/>
          </a:prstGeom>
        </p:spPr>
      </p:pic>
    </p:spTree>
    <p:extLst>
      <p:ext uri="{BB962C8B-B14F-4D97-AF65-F5344CB8AC3E}">
        <p14:creationId xmlns:p14="http://schemas.microsoft.com/office/powerpoint/2010/main" val="14582792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68C0E-EBB7-41F6-BDC5-8291BB263AF8}"/>
              </a:ext>
            </a:extLst>
          </p:cNvPr>
          <p:cNvSpPr>
            <a:spLocks noGrp="1"/>
          </p:cNvSpPr>
          <p:nvPr>
            <p:ph type="title"/>
          </p:nvPr>
        </p:nvSpPr>
        <p:spPr/>
        <p:txBody>
          <a:bodyPr>
            <a:normAutofit/>
          </a:bodyPr>
          <a:lstStyle/>
          <a:p>
            <a:r>
              <a:rPr lang="en-US" sz="5600" b="1" dirty="0">
                <a:latin typeface="Lato" panose="020F0502020204030203" pitchFamily="34" charset="0"/>
              </a:rPr>
              <a:t>Dynamic Canopy</a:t>
            </a:r>
          </a:p>
        </p:txBody>
      </p:sp>
      <p:sp>
        <p:nvSpPr>
          <p:cNvPr id="3" name="Content Placeholder 2">
            <a:extLst>
              <a:ext uri="{FF2B5EF4-FFF2-40B4-BE49-F238E27FC236}">
                <a16:creationId xmlns:a16="http://schemas.microsoft.com/office/drawing/2014/main" id="{54B71407-337F-444B-B5E3-C51B1970F35B}"/>
              </a:ext>
            </a:extLst>
          </p:cNvPr>
          <p:cNvSpPr>
            <a:spLocks noGrp="1"/>
          </p:cNvSpPr>
          <p:nvPr>
            <p:ph idx="1"/>
          </p:nvPr>
        </p:nvSpPr>
        <p:spPr/>
        <p:txBody>
          <a:bodyPr/>
          <a:lstStyle/>
          <a:p>
            <a:r>
              <a:rPr lang="en-US" b="1" dirty="0">
                <a:latin typeface="Lato" panose="020F0502020204030203" pitchFamily="34" charset="0"/>
              </a:rPr>
              <a:t>In long hydrologic simulations where vegetation changes drastically throughout the year, a dynamic canopy method may help</a:t>
            </a:r>
          </a:p>
          <a:p>
            <a:endParaRPr lang="en-US" b="1" dirty="0">
              <a:latin typeface="Lato" panose="020F0502020204030203" pitchFamily="34" charset="0"/>
            </a:endParaRPr>
          </a:p>
        </p:txBody>
      </p:sp>
      <p:pic>
        <p:nvPicPr>
          <p:cNvPr id="4" name="Picture 3">
            <a:extLst>
              <a:ext uri="{FF2B5EF4-FFF2-40B4-BE49-F238E27FC236}">
                <a16:creationId xmlns:a16="http://schemas.microsoft.com/office/drawing/2014/main" id="{2DEFD901-1FFF-4C8D-BF1B-A477BB7DD373}"/>
              </a:ext>
            </a:extLst>
          </p:cNvPr>
          <p:cNvPicPr>
            <a:picLocks noChangeAspect="1"/>
          </p:cNvPicPr>
          <p:nvPr/>
        </p:nvPicPr>
        <p:blipFill>
          <a:blip r:embed="rId3"/>
          <a:stretch>
            <a:fillRect/>
          </a:stretch>
        </p:blipFill>
        <p:spPr>
          <a:xfrm>
            <a:off x="838200" y="3576638"/>
            <a:ext cx="5067300" cy="2600325"/>
          </a:xfrm>
          <a:prstGeom prst="rect">
            <a:avLst/>
          </a:prstGeom>
        </p:spPr>
      </p:pic>
      <p:pic>
        <p:nvPicPr>
          <p:cNvPr id="5" name="Picture 4">
            <a:extLst>
              <a:ext uri="{FF2B5EF4-FFF2-40B4-BE49-F238E27FC236}">
                <a16:creationId xmlns:a16="http://schemas.microsoft.com/office/drawing/2014/main" id="{003D4CAC-F861-4867-9E50-BF0CAB10B28C}"/>
              </a:ext>
            </a:extLst>
          </p:cNvPr>
          <p:cNvPicPr>
            <a:picLocks noChangeAspect="1"/>
          </p:cNvPicPr>
          <p:nvPr/>
        </p:nvPicPr>
        <p:blipFill>
          <a:blip r:embed="rId4"/>
          <a:stretch>
            <a:fillRect/>
          </a:stretch>
        </p:blipFill>
        <p:spPr>
          <a:xfrm>
            <a:off x="6286502" y="3576638"/>
            <a:ext cx="5460575" cy="2409686"/>
          </a:xfrm>
          <a:prstGeom prst="rect">
            <a:avLst/>
          </a:prstGeom>
        </p:spPr>
      </p:pic>
    </p:spTree>
    <p:extLst>
      <p:ext uri="{BB962C8B-B14F-4D97-AF65-F5344CB8AC3E}">
        <p14:creationId xmlns:p14="http://schemas.microsoft.com/office/powerpoint/2010/main" val="42529132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5BDA4AD9-B89E-4CB0-BF4F-8BDE3A48B10A}"/>
              </a:ext>
            </a:extLst>
          </p:cNvPr>
          <p:cNvGrpSpPr/>
          <p:nvPr/>
        </p:nvGrpSpPr>
        <p:grpSpPr>
          <a:xfrm>
            <a:off x="5118100" y="263309"/>
            <a:ext cx="6858000" cy="6229566"/>
            <a:chOff x="5168900" y="453917"/>
            <a:chExt cx="6858000" cy="6229566"/>
          </a:xfrm>
        </p:grpSpPr>
        <p:sp>
          <p:nvSpPr>
            <p:cNvPr id="5" name="Rectangle 4">
              <a:extLst>
                <a:ext uri="{FF2B5EF4-FFF2-40B4-BE49-F238E27FC236}">
                  <a16:creationId xmlns:a16="http://schemas.microsoft.com/office/drawing/2014/main" id="{6D39249A-40AC-4FD1-BCC0-4A9A55AEC64B}"/>
                </a:ext>
              </a:extLst>
            </p:cNvPr>
            <p:cNvSpPr/>
            <p:nvPr/>
          </p:nvSpPr>
          <p:spPr>
            <a:xfrm>
              <a:off x="7454900" y="2111483"/>
              <a:ext cx="4572000" cy="4572000"/>
            </a:xfrm>
            <a:prstGeom prst="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effectLst>
                    <a:outerShdw blurRad="38100" dist="38100" dir="2700000" algn="tl">
                      <a:srgbClr val="000000">
                        <a:alpha val="43137"/>
                      </a:srgbClr>
                    </a:outerShdw>
                  </a:effectLst>
                  <a:latin typeface="Lato" panose="020F0502020204030203" pitchFamily="34" charset="0"/>
                </a:rPr>
                <a:t>Basin Model</a:t>
              </a:r>
            </a:p>
          </p:txBody>
        </p:sp>
        <p:sp>
          <p:nvSpPr>
            <p:cNvPr id="4" name="Rectangle 3">
              <a:extLst>
                <a:ext uri="{FF2B5EF4-FFF2-40B4-BE49-F238E27FC236}">
                  <a16:creationId xmlns:a16="http://schemas.microsoft.com/office/drawing/2014/main" id="{BAB75458-611B-40D1-8788-264626231646}"/>
                </a:ext>
              </a:extLst>
            </p:cNvPr>
            <p:cNvSpPr/>
            <p:nvPr/>
          </p:nvSpPr>
          <p:spPr>
            <a:xfrm>
              <a:off x="5168900" y="453917"/>
              <a:ext cx="4572000" cy="4572000"/>
            </a:xfrm>
            <a:prstGeom prst="rect">
              <a:avLst/>
            </a:prstGeom>
            <a:solidFill>
              <a:srgbClr val="00B0F0">
                <a:alpha val="50196"/>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effectLst>
                    <a:outerShdw blurRad="38100" dist="38100" dir="2700000" algn="tl">
                      <a:srgbClr val="000000">
                        <a:alpha val="43137"/>
                      </a:srgbClr>
                    </a:outerShdw>
                  </a:effectLst>
                  <a:latin typeface="Lato" panose="020F0502020204030203" pitchFamily="34" charset="0"/>
                </a:rPr>
                <a:t>Meteorology Model</a:t>
              </a:r>
            </a:p>
          </p:txBody>
        </p:sp>
        <p:cxnSp>
          <p:nvCxnSpPr>
            <p:cNvPr id="7" name="Straight Connector 6">
              <a:extLst>
                <a:ext uri="{FF2B5EF4-FFF2-40B4-BE49-F238E27FC236}">
                  <a16:creationId xmlns:a16="http://schemas.microsoft.com/office/drawing/2014/main" id="{DB23A0B2-A944-4C57-82CE-2EE722686880}"/>
                </a:ext>
              </a:extLst>
            </p:cNvPr>
            <p:cNvCxnSpPr>
              <a:cxnSpLocks/>
            </p:cNvCxnSpPr>
            <p:nvPr/>
          </p:nvCxnSpPr>
          <p:spPr>
            <a:xfrm>
              <a:off x="9740900" y="453917"/>
              <a:ext cx="2286000" cy="1657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DD748E9-ED65-4C6E-9583-6738FAEE3671}"/>
                </a:ext>
              </a:extLst>
            </p:cNvPr>
            <p:cNvCxnSpPr>
              <a:cxnSpLocks/>
            </p:cNvCxnSpPr>
            <p:nvPr/>
          </p:nvCxnSpPr>
          <p:spPr>
            <a:xfrm>
              <a:off x="5168900" y="5025917"/>
              <a:ext cx="2286000" cy="1657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C827DD2-7357-46FC-BAF3-8544359F4F76}"/>
                </a:ext>
              </a:extLst>
            </p:cNvPr>
            <p:cNvCxnSpPr>
              <a:cxnSpLocks/>
            </p:cNvCxnSpPr>
            <p:nvPr/>
          </p:nvCxnSpPr>
          <p:spPr>
            <a:xfrm>
              <a:off x="9740900" y="5025917"/>
              <a:ext cx="2286000" cy="1657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FFC5297-6B41-4AEB-94D0-CA1677A33D6C}"/>
                </a:ext>
              </a:extLst>
            </p:cNvPr>
            <p:cNvCxnSpPr>
              <a:cxnSpLocks/>
            </p:cNvCxnSpPr>
            <p:nvPr/>
          </p:nvCxnSpPr>
          <p:spPr>
            <a:xfrm>
              <a:off x="5168900" y="453917"/>
              <a:ext cx="2286000" cy="1657566"/>
            </a:xfrm>
            <a:prstGeom prst="line">
              <a:avLst/>
            </a:prstGeom>
          </p:spPr>
          <p:style>
            <a:lnRef idx="1">
              <a:schemeClr val="accent1"/>
            </a:lnRef>
            <a:fillRef idx="0">
              <a:schemeClr val="accent1"/>
            </a:fillRef>
            <a:effectRef idx="0">
              <a:schemeClr val="accent1"/>
            </a:effectRef>
            <a:fontRef idx="minor">
              <a:schemeClr val="tx1"/>
            </a:fontRef>
          </p:style>
        </p:cxnSp>
      </p:grpSp>
      <p:sp>
        <p:nvSpPr>
          <p:cNvPr id="14" name="Title 13">
            <a:extLst>
              <a:ext uri="{FF2B5EF4-FFF2-40B4-BE49-F238E27FC236}">
                <a16:creationId xmlns:a16="http://schemas.microsoft.com/office/drawing/2014/main" id="{9D49E8C0-A06F-4A59-97D8-67BA539EB885}"/>
              </a:ext>
            </a:extLst>
          </p:cNvPr>
          <p:cNvSpPr>
            <a:spLocks noGrp="1"/>
          </p:cNvSpPr>
          <p:nvPr>
            <p:ph type="title"/>
          </p:nvPr>
        </p:nvSpPr>
        <p:spPr>
          <a:xfrm>
            <a:off x="838199" y="365125"/>
            <a:ext cx="10841532" cy="1325563"/>
          </a:xfrm>
        </p:spPr>
        <p:txBody>
          <a:bodyPr>
            <a:noAutofit/>
          </a:bodyPr>
          <a:lstStyle/>
          <a:p>
            <a:r>
              <a:rPr lang="en-US" sz="6000" b="1" dirty="0">
                <a:latin typeface="Lato" panose="020F0502020204030203" pitchFamily="34" charset="0"/>
              </a:rPr>
              <a:t>Meteorologic </a:t>
            </a:r>
            <a:br>
              <a:rPr lang="en-US" sz="6000" b="1" dirty="0">
                <a:latin typeface="Lato" panose="020F0502020204030203" pitchFamily="34" charset="0"/>
              </a:rPr>
            </a:br>
            <a:r>
              <a:rPr lang="en-US" sz="6000" b="1" dirty="0">
                <a:latin typeface="Lato" panose="020F0502020204030203" pitchFamily="34" charset="0"/>
              </a:rPr>
              <a:t>Model</a:t>
            </a:r>
          </a:p>
        </p:txBody>
      </p:sp>
      <p:sp>
        <p:nvSpPr>
          <p:cNvPr id="15" name="Content Placeholder 14">
            <a:extLst>
              <a:ext uri="{FF2B5EF4-FFF2-40B4-BE49-F238E27FC236}">
                <a16:creationId xmlns:a16="http://schemas.microsoft.com/office/drawing/2014/main" id="{87C916C7-F052-4B47-85DC-800082669392}"/>
              </a:ext>
            </a:extLst>
          </p:cNvPr>
          <p:cNvSpPr>
            <a:spLocks noGrp="1"/>
          </p:cNvSpPr>
          <p:nvPr>
            <p:ph idx="1"/>
          </p:nvPr>
        </p:nvSpPr>
        <p:spPr>
          <a:xfrm>
            <a:off x="838199" y="2141537"/>
            <a:ext cx="3479800" cy="4351338"/>
          </a:xfrm>
        </p:spPr>
        <p:txBody>
          <a:bodyPr>
            <a:normAutofit/>
          </a:bodyPr>
          <a:lstStyle/>
          <a:p>
            <a:r>
              <a:rPr lang="en-US" b="1" dirty="0">
                <a:latin typeface="Lato" panose="020F0502020204030203" pitchFamily="34" charset="0"/>
              </a:rPr>
              <a:t>Atmospheric boundary conditions</a:t>
            </a:r>
          </a:p>
          <a:p>
            <a:endParaRPr lang="en-US" b="1" dirty="0">
              <a:latin typeface="Lato" panose="020F0502020204030203" pitchFamily="34" charset="0"/>
            </a:endParaRPr>
          </a:p>
          <a:p>
            <a:endParaRPr lang="en-US" b="1" dirty="0">
              <a:latin typeface="Lato" panose="020F0502020204030203" pitchFamily="34" charset="0"/>
            </a:endParaRPr>
          </a:p>
        </p:txBody>
      </p:sp>
    </p:spTree>
    <p:extLst>
      <p:ext uri="{BB962C8B-B14F-4D97-AF65-F5344CB8AC3E}">
        <p14:creationId xmlns:p14="http://schemas.microsoft.com/office/powerpoint/2010/main" val="360411041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normAutofit/>
          </a:bodyPr>
          <a:lstStyle/>
          <a:p>
            <a:r>
              <a:rPr lang="en-US" sz="5600" b="1" dirty="0">
                <a:latin typeface="Lato" panose="020F0502020204030203" pitchFamily="34" charset="0"/>
              </a:rPr>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normAutofit/>
          </a:bodyPr>
          <a:lstStyle/>
          <a:p>
            <a:r>
              <a:rPr lang="en-US" b="1" dirty="0">
                <a:latin typeface="Lato" panose="020F0502020204030203" pitchFamily="34" charset="0"/>
              </a:rPr>
              <a:t>Evapotranspiration</a:t>
            </a:r>
          </a:p>
          <a:p>
            <a:pPr lvl="1"/>
            <a:r>
              <a:rPr lang="en-US" b="1" dirty="0">
                <a:latin typeface="Lato" panose="020F0502020204030203" pitchFamily="34" charset="0"/>
              </a:rPr>
              <a:t>Important for continuous hydrology models</a:t>
            </a:r>
          </a:p>
          <a:p>
            <a:pPr lvl="1"/>
            <a:r>
              <a:rPr lang="en-US" b="1" dirty="0">
                <a:latin typeface="Lato" panose="020F0502020204030203" pitchFamily="34" charset="0"/>
              </a:rPr>
              <a:t>Requires a canopy method in the subbasin</a:t>
            </a:r>
          </a:p>
          <a:p>
            <a:pPr lvl="1"/>
            <a:r>
              <a:rPr lang="en-US" b="1" dirty="0">
                <a:latin typeface="Lato" panose="020F0502020204030203" pitchFamily="34" charset="0"/>
              </a:rPr>
              <a:t>Simple methods typically adequate</a:t>
            </a:r>
          </a:p>
          <a:p>
            <a:pPr lvl="1"/>
            <a:endParaRPr lang="en-US" b="1" dirty="0">
              <a:latin typeface="Lato" panose="020F0502020204030203" pitchFamily="34" charset="0"/>
            </a:endParaRPr>
          </a:p>
        </p:txBody>
      </p:sp>
    </p:spTree>
    <p:extLst>
      <p:ext uri="{BB962C8B-B14F-4D97-AF65-F5344CB8AC3E}">
        <p14:creationId xmlns:p14="http://schemas.microsoft.com/office/powerpoint/2010/main" val="146310392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Snow Modeling</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
        <p:nvSpPr>
          <p:cNvPr id="2" name="Arrow: Chevron 1">
            <a:extLst>
              <a:ext uri="{FF2B5EF4-FFF2-40B4-BE49-F238E27FC236}">
                <a16:creationId xmlns:a16="http://schemas.microsoft.com/office/drawing/2014/main" id="{64C9BD83-0020-FD1F-1285-ADB9EBF03747}"/>
              </a:ext>
            </a:extLst>
          </p:cNvPr>
          <p:cNvSpPr/>
          <p:nvPr/>
        </p:nvSpPr>
        <p:spPr>
          <a:xfrm>
            <a:off x="788276" y="1195443"/>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Overview</a:t>
            </a:r>
          </a:p>
        </p:txBody>
      </p:sp>
      <p:sp>
        <p:nvSpPr>
          <p:cNvPr id="3" name="Arrow: Chevron 2">
            <a:extLst>
              <a:ext uri="{FF2B5EF4-FFF2-40B4-BE49-F238E27FC236}">
                <a16:creationId xmlns:a16="http://schemas.microsoft.com/office/drawing/2014/main" id="{A95A782E-A7B6-8A74-2300-8CCD29D97C39}"/>
              </a:ext>
            </a:extLst>
          </p:cNvPr>
          <p:cNvSpPr/>
          <p:nvPr/>
        </p:nvSpPr>
        <p:spPr>
          <a:xfrm>
            <a:off x="3216167" y="1195443"/>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Precipitation</a:t>
            </a:r>
          </a:p>
        </p:txBody>
      </p:sp>
      <p:sp>
        <p:nvSpPr>
          <p:cNvPr id="6" name="Arrow: Chevron 5">
            <a:extLst>
              <a:ext uri="{FF2B5EF4-FFF2-40B4-BE49-F238E27FC236}">
                <a16:creationId xmlns:a16="http://schemas.microsoft.com/office/drawing/2014/main" id="{46598D38-8146-6F99-BCC0-B8E990A4AF1E}"/>
              </a:ext>
            </a:extLst>
          </p:cNvPr>
          <p:cNvSpPr/>
          <p:nvPr/>
        </p:nvSpPr>
        <p:spPr>
          <a:xfrm>
            <a:off x="5644058" y="1197250"/>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Evapo</a:t>
            </a:r>
            <a:r>
              <a:rPr lang="en-US" dirty="0">
                <a:solidFill>
                  <a:schemeClr val="tx1"/>
                </a:solidFill>
              </a:rPr>
              <a:t>-transpiration</a:t>
            </a:r>
          </a:p>
        </p:txBody>
      </p:sp>
      <p:sp>
        <p:nvSpPr>
          <p:cNvPr id="7" name="Arrow: Chevron 6">
            <a:extLst>
              <a:ext uri="{FF2B5EF4-FFF2-40B4-BE49-F238E27FC236}">
                <a16:creationId xmlns:a16="http://schemas.microsoft.com/office/drawing/2014/main" id="{FE477054-A5E7-114F-2E3C-FD2965C0257D}"/>
              </a:ext>
            </a:extLst>
          </p:cNvPr>
          <p:cNvSpPr/>
          <p:nvPr/>
        </p:nvSpPr>
        <p:spPr>
          <a:xfrm>
            <a:off x="8071949" y="1170262"/>
            <a:ext cx="2801007" cy="1082566"/>
          </a:xfrm>
          <a:prstGeom prst="chevron">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Snow</a:t>
            </a:r>
          </a:p>
        </p:txBody>
      </p:sp>
    </p:spTree>
    <p:extLst>
      <p:ext uri="{BB962C8B-B14F-4D97-AF65-F5344CB8AC3E}">
        <p14:creationId xmlns:p14="http://schemas.microsoft.com/office/powerpoint/2010/main" val="419260744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3C8A782-DF59-4C4C-80F9-9702574420E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5896" b="9104"/>
          <a:stretch/>
        </p:blipFill>
        <p:spPr>
          <a:xfrm>
            <a:off x="-1" y="10"/>
            <a:ext cx="12192000" cy="6857990"/>
          </a:xfrm>
          <a:prstGeom prst="rect">
            <a:avLst/>
          </a:prstGeom>
        </p:spPr>
      </p:pic>
      <p:sp>
        <p:nvSpPr>
          <p:cNvPr id="27" name="Title 1">
            <a:extLst>
              <a:ext uri="{FF2B5EF4-FFF2-40B4-BE49-F238E27FC236}">
                <a16:creationId xmlns:a16="http://schemas.microsoft.com/office/drawing/2014/main" id="{95EA6729-12F8-423A-8BE3-CB1E174B6FF9}"/>
              </a:ext>
            </a:extLst>
          </p:cNvPr>
          <p:cNvSpPr txBox="1">
            <a:spLocks/>
          </p:cNvSpPr>
          <p:nvPr/>
        </p:nvSpPr>
        <p:spPr>
          <a:xfrm>
            <a:off x="656896" y="2029563"/>
            <a:ext cx="4204137" cy="1342754"/>
          </a:xfrm>
          <a:prstGeom prst="rect">
            <a:avLst/>
          </a:prstGeom>
          <a:effectLst>
            <a:glow rad="63500">
              <a:schemeClr val="accent2">
                <a:satMod val="175000"/>
                <a:alpha val="40000"/>
              </a:schemeClr>
            </a:glow>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pPr>
            <a:r>
              <a:rPr lang="en-US" sz="3600" b="1" i="1" dirty="0">
                <a:effectLst>
                  <a:glow rad="101600">
                    <a:schemeClr val="bg1">
                      <a:lumMod val="95000"/>
                      <a:alpha val="60000"/>
                    </a:schemeClr>
                  </a:glow>
                </a:effectLst>
              </a:rPr>
              <a:t>Importance of Snow for Water Resources</a:t>
            </a:r>
            <a:endParaRPr lang="en-US" sz="3600" b="1" dirty="0">
              <a:effectLst>
                <a:glow rad="101600">
                  <a:schemeClr val="bg1">
                    <a:lumMod val="95000"/>
                    <a:alpha val="60000"/>
                  </a:schemeClr>
                </a:glow>
              </a:effectLst>
            </a:endParaRPr>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525516" y="3417573"/>
            <a:ext cx="4593021" cy="2619839"/>
          </a:xfrm>
        </p:spPr>
        <p:txBody>
          <a:bodyPr vert="horz" lIns="91440" tIns="45720" rIns="91440" bIns="45720" rtlCol="0" anchor="ctr">
            <a:normAutofit/>
          </a:bodyPr>
          <a:lstStyle/>
          <a:p>
            <a:pPr marL="0" indent="0">
              <a:buNone/>
            </a:pPr>
            <a:r>
              <a:rPr lang="en-US" sz="2200" dirty="0">
                <a:effectLst>
                  <a:glow rad="101600">
                    <a:schemeClr val="bg1">
                      <a:lumMod val="95000"/>
                      <a:alpha val="60000"/>
                    </a:schemeClr>
                  </a:glow>
                </a:effectLst>
              </a:rPr>
              <a:t>Snow represents a volume of water storage distributed over a watershed, that when melted into liquid water contributes a significant inflow into rivers, streams and reservoirs that must be dealt with in an efficient &amp; effective manner.</a:t>
            </a:r>
          </a:p>
        </p:txBody>
      </p:sp>
    </p:spTree>
    <p:extLst>
      <p:ext uri="{BB962C8B-B14F-4D97-AF65-F5344CB8AC3E}">
        <p14:creationId xmlns:p14="http://schemas.microsoft.com/office/powerpoint/2010/main" val="358070828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203500" y="53609"/>
            <a:ext cx="3807187" cy="2228074"/>
          </a:xfrm>
        </p:spPr>
        <p:txBody>
          <a:bodyPr>
            <a:normAutofit/>
          </a:bodyPr>
          <a:lstStyle/>
          <a:p>
            <a:pPr>
              <a:spcAft>
                <a:spcPts val="600"/>
              </a:spcAft>
            </a:pPr>
            <a:r>
              <a:rPr lang="en-US" sz="4000" i="1" dirty="0"/>
              <a:t>Importance of Snow within USACE</a:t>
            </a:r>
            <a:endParaRPr lang="en-US" sz="4000" dirty="0"/>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203502" y="2108500"/>
            <a:ext cx="4563220" cy="3502166"/>
          </a:xfrm>
        </p:spPr>
        <p:txBody>
          <a:bodyPr>
            <a:noAutofit/>
          </a:bodyPr>
          <a:lstStyle/>
          <a:p>
            <a:pPr>
              <a:lnSpc>
                <a:spcPct val="100000"/>
              </a:lnSpc>
            </a:pPr>
            <a:r>
              <a:rPr lang="en-US" sz="2200" b="1" dirty="0"/>
              <a:t>Reservoir Operation</a:t>
            </a:r>
          </a:p>
          <a:p>
            <a:pPr lvl="1">
              <a:lnSpc>
                <a:spcPct val="100000"/>
              </a:lnSpc>
            </a:pPr>
            <a:r>
              <a:rPr lang="en-US" sz="2200" dirty="0"/>
              <a:t>Timing, volume, optimization</a:t>
            </a:r>
          </a:p>
          <a:p>
            <a:pPr lvl="1">
              <a:lnSpc>
                <a:spcPct val="100000"/>
              </a:lnSpc>
            </a:pPr>
            <a:r>
              <a:rPr lang="en-US" sz="2200" dirty="0"/>
              <a:t>Release schedules, gate settings</a:t>
            </a:r>
          </a:p>
          <a:p>
            <a:pPr>
              <a:lnSpc>
                <a:spcPct val="100000"/>
              </a:lnSpc>
            </a:pPr>
            <a:r>
              <a:rPr lang="en-US" sz="2200" b="1" dirty="0"/>
              <a:t>Snowmelt Flooding </a:t>
            </a:r>
          </a:p>
          <a:p>
            <a:pPr lvl="1">
              <a:lnSpc>
                <a:spcPct val="100000"/>
              </a:lnSpc>
            </a:pPr>
            <a:r>
              <a:rPr lang="en-US" sz="2200" dirty="0"/>
              <a:t>Peak Runoff, Timing, Rain on snow</a:t>
            </a:r>
          </a:p>
          <a:p>
            <a:pPr>
              <a:lnSpc>
                <a:spcPct val="100000"/>
              </a:lnSpc>
            </a:pPr>
            <a:r>
              <a:rPr lang="en-US" sz="2200" b="1" dirty="0"/>
              <a:t>Planning &amp; Design Studies</a:t>
            </a:r>
          </a:p>
        </p:txBody>
      </p:sp>
      <p:pic>
        <p:nvPicPr>
          <p:cNvPr id="1026" name="Picture 2">
            <a:extLst>
              <a:ext uri="{FF2B5EF4-FFF2-40B4-BE49-F238E27FC236}">
                <a16:creationId xmlns:a16="http://schemas.microsoft.com/office/drawing/2014/main" id="{32503BCC-EC15-4E1D-AB84-EF27A3AF32A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87" t="-1" r="197" b="-1"/>
          <a:stretch/>
        </p:blipFill>
        <p:spPr bwMode="auto">
          <a:xfrm>
            <a:off x="4637626" y="521746"/>
            <a:ext cx="7415219" cy="5814508"/>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7BB264F-9818-47BA-B17F-11A7401C30E1}"/>
              </a:ext>
            </a:extLst>
          </p:cNvPr>
          <p:cNvSpPr txBox="1"/>
          <p:nvPr/>
        </p:nvSpPr>
        <p:spPr>
          <a:xfrm>
            <a:off x="203500" y="6586982"/>
            <a:ext cx="7090189" cy="400110"/>
          </a:xfrm>
          <a:prstGeom prst="rect">
            <a:avLst/>
          </a:prstGeom>
          <a:noFill/>
        </p:spPr>
        <p:txBody>
          <a:bodyPr wrap="square" rtlCol="0">
            <a:spAutoFit/>
          </a:bodyPr>
          <a:lstStyle/>
          <a:p>
            <a:r>
              <a:rPr lang="en-US" sz="1000" i="1" dirty="0"/>
              <a:t>Source: https://atlas.niu.edu/klot/snowclimatology/USSnowContours.png</a:t>
            </a:r>
          </a:p>
          <a:p>
            <a:r>
              <a:rPr lang="en-US" sz="1000" i="1" dirty="0"/>
              <a:t> </a:t>
            </a:r>
          </a:p>
        </p:txBody>
      </p:sp>
    </p:spTree>
    <p:extLst>
      <p:ext uri="{BB962C8B-B14F-4D97-AF65-F5344CB8AC3E}">
        <p14:creationId xmlns:p14="http://schemas.microsoft.com/office/powerpoint/2010/main" val="298547883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808D8-8EF5-7D01-A327-F52175E14594}"/>
              </a:ext>
            </a:extLst>
          </p:cNvPr>
          <p:cNvSpPr>
            <a:spLocks noGrp="1"/>
          </p:cNvSpPr>
          <p:nvPr>
            <p:ph type="title"/>
          </p:nvPr>
        </p:nvSpPr>
        <p:spPr>
          <a:xfrm>
            <a:off x="838200" y="609600"/>
            <a:ext cx="3739341" cy="1330839"/>
          </a:xfrm>
        </p:spPr>
        <p:txBody>
          <a:bodyPr>
            <a:normAutofit/>
          </a:bodyPr>
          <a:lstStyle/>
          <a:p>
            <a:r>
              <a:rPr lang="en-US" sz="3700"/>
              <a:t>Snow Hydrology Goals</a:t>
            </a:r>
          </a:p>
        </p:txBody>
      </p:sp>
      <p:sp>
        <p:nvSpPr>
          <p:cNvPr id="3" name="Content Placeholder 2">
            <a:extLst>
              <a:ext uri="{FF2B5EF4-FFF2-40B4-BE49-F238E27FC236}">
                <a16:creationId xmlns:a16="http://schemas.microsoft.com/office/drawing/2014/main" id="{06C4457F-85B9-33DB-F573-A18FE38B32F7}"/>
              </a:ext>
            </a:extLst>
          </p:cNvPr>
          <p:cNvSpPr>
            <a:spLocks noGrp="1"/>
          </p:cNvSpPr>
          <p:nvPr>
            <p:ph idx="1"/>
          </p:nvPr>
        </p:nvSpPr>
        <p:spPr>
          <a:xfrm>
            <a:off x="862366" y="2194102"/>
            <a:ext cx="3427001" cy="3908586"/>
          </a:xfrm>
        </p:spPr>
        <p:txBody>
          <a:bodyPr>
            <a:normAutofit/>
          </a:bodyPr>
          <a:lstStyle/>
          <a:p>
            <a:r>
              <a:rPr lang="en-US" sz="2000" b="1"/>
              <a:t>Snow Accumulation</a:t>
            </a:r>
          </a:p>
          <a:p>
            <a:pPr lvl="1"/>
            <a:r>
              <a:rPr lang="en-US" sz="2000"/>
              <a:t>Estimation of the distribution of watershed snow water equivalent (SWE)</a:t>
            </a:r>
          </a:p>
          <a:p>
            <a:r>
              <a:rPr lang="en-US" sz="2000" b="1"/>
              <a:t>Snow Melt (Ablation)</a:t>
            </a:r>
          </a:p>
          <a:p>
            <a:pPr lvl="1"/>
            <a:r>
              <a:rPr lang="en-US" sz="2000"/>
              <a:t>Timing and magnitude of snowmelt</a:t>
            </a:r>
          </a:p>
          <a:p>
            <a:r>
              <a:rPr lang="en-US" sz="2000" b="1"/>
              <a:t>Routing of Meltwater</a:t>
            </a:r>
            <a:endParaRPr lang="en-US" sz="2000"/>
          </a:p>
          <a:p>
            <a:pPr lvl="1"/>
            <a:r>
              <a:rPr lang="en-US" sz="2000"/>
              <a:t>Where, When, How Much?</a:t>
            </a:r>
          </a:p>
          <a:p>
            <a:endParaRPr lang="en-US" sz="2000"/>
          </a:p>
        </p:txBody>
      </p:sp>
      <p:pic>
        <p:nvPicPr>
          <p:cNvPr id="4" name="Picture 3">
            <a:extLst>
              <a:ext uri="{FF2B5EF4-FFF2-40B4-BE49-F238E27FC236}">
                <a16:creationId xmlns:a16="http://schemas.microsoft.com/office/drawing/2014/main" id="{6873059F-AD4C-AB6B-0E2E-5C833D80018A}"/>
              </a:ext>
            </a:extLst>
          </p:cNvPr>
          <p:cNvPicPr>
            <a:picLocks noChangeAspect="1"/>
          </p:cNvPicPr>
          <p:nvPr/>
        </p:nvPicPr>
        <p:blipFill>
          <a:blip r:embed="rId2"/>
          <a:stretch>
            <a:fillRect/>
          </a:stretch>
        </p:blipFill>
        <p:spPr>
          <a:xfrm>
            <a:off x="5445457" y="1201938"/>
            <a:ext cx="6155141" cy="4477865"/>
          </a:xfrm>
          <a:prstGeom prst="rect">
            <a:avLst/>
          </a:prstGeom>
        </p:spPr>
      </p:pic>
    </p:spTree>
    <p:extLst>
      <p:ext uri="{BB962C8B-B14F-4D97-AF65-F5344CB8AC3E}">
        <p14:creationId xmlns:p14="http://schemas.microsoft.com/office/powerpoint/2010/main" val="60660502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DC68E-9D2E-FC60-1E77-0E0D44430DD5}"/>
              </a:ext>
            </a:extLst>
          </p:cNvPr>
          <p:cNvSpPr>
            <a:spLocks noGrp="1"/>
          </p:cNvSpPr>
          <p:nvPr>
            <p:ph type="title"/>
          </p:nvPr>
        </p:nvSpPr>
        <p:spPr/>
        <p:txBody>
          <a:bodyPr/>
          <a:lstStyle/>
          <a:p>
            <a:r>
              <a:rPr lang="en-US" dirty="0"/>
              <a:t>Snowmelt Methods</a:t>
            </a:r>
          </a:p>
        </p:txBody>
      </p:sp>
      <p:sp>
        <p:nvSpPr>
          <p:cNvPr id="3" name="Content Placeholder 2">
            <a:extLst>
              <a:ext uri="{FF2B5EF4-FFF2-40B4-BE49-F238E27FC236}">
                <a16:creationId xmlns:a16="http://schemas.microsoft.com/office/drawing/2014/main" id="{B6040BA1-C49F-776D-C44B-94EEC7255C5A}"/>
              </a:ext>
            </a:extLst>
          </p:cNvPr>
          <p:cNvSpPr>
            <a:spLocks noGrp="1"/>
          </p:cNvSpPr>
          <p:nvPr>
            <p:ph idx="1"/>
          </p:nvPr>
        </p:nvSpPr>
        <p:spPr>
          <a:xfrm>
            <a:off x="838200" y="1825625"/>
            <a:ext cx="4322379" cy="4351338"/>
          </a:xfrm>
        </p:spPr>
        <p:txBody>
          <a:bodyPr/>
          <a:lstStyle/>
          <a:p>
            <a:r>
              <a:rPr lang="en-US" dirty="0"/>
              <a:t>Temperature Index</a:t>
            </a:r>
          </a:p>
          <a:p>
            <a:r>
              <a:rPr lang="en-US" dirty="0"/>
              <a:t>Gridded Temperature Index</a:t>
            </a:r>
          </a:p>
          <a:p>
            <a:r>
              <a:rPr lang="en-US" dirty="0"/>
              <a:t>Gridded Hybrid</a:t>
            </a:r>
          </a:p>
          <a:p>
            <a:r>
              <a:rPr lang="en-US" dirty="0"/>
              <a:t>Energy Balance</a:t>
            </a:r>
          </a:p>
          <a:p>
            <a:r>
              <a:rPr lang="en-US" dirty="0"/>
              <a:t>Gridded Energy Balance</a:t>
            </a:r>
          </a:p>
          <a:p>
            <a:endParaRPr lang="en-US" dirty="0"/>
          </a:p>
        </p:txBody>
      </p:sp>
      <p:pic>
        <p:nvPicPr>
          <p:cNvPr id="5" name="Picture 2" descr="Schematic diagram of the snowmelt process (after Price et al. 1979).">
            <a:extLst>
              <a:ext uri="{FF2B5EF4-FFF2-40B4-BE49-F238E27FC236}">
                <a16:creationId xmlns:a16="http://schemas.microsoft.com/office/drawing/2014/main" id="{5F7FC76B-E7D7-881A-BBB6-0E6C8B89AB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1448" y="1641923"/>
            <a:ext cx="6637716" cy="4893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85209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93" name="Picture 92">
            <a:extLst>
              <a:ext uri="{FF2B5EF4-FFF2-40B4-BE49-F238E27FC236}">
                <a16:creationId xmlns:a16="http://schemas.microsoft.com/office/drawing/2014/main" id="{3C919166-7719-49BC-940F-8702677E18F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3777" b="-1"/>
          <a:stretch/>
        </p:blipFill>
        <p:spPr>
          <a:xfrm>
            <a:off x="20046" y="0"/>
            <a:ext cx="12191980" cy="6857990"/>
          </a:xfrm>
          <a:prstGeom prst="rect">
            <a:avLst/>
          </a:prstGeom>
        </p:spPr>
      </p:pic>
      <p:sp>
        <p:nvSpPr>
          <p:cNvPr id="27" name="Title 1">
            <a:extLst>
              <a:ext uri="{FF2B5EF4-FFF2-40B4-BE49-F238E27FC236}">
                <a16:creationId xmlns:a16="http://schemas.microsoft.com/office/drawing/2014/main" id="{95EA6729-12F8-423A-8BE3-CB1E174B6FF9}"/>
              </a:ext>
            </a:extLst>
          </p:cNvPr>
          <p:cNvSpPr txBox="1">
            <a:spLocks/>
          </p:cNvSpPr>
          <p:nvPr/>
        </p:nvSpPr>
        <p:spPr>
          <a:xfrm>
            <a:off x="7317458" y="2624481"/>
            <a:ext cx="3852041" cy="1834056"/>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pPr>
            <a:r>
              <a:rPr lang="en-US" i="1" dirty="0">
                <a:effectLst>
                  <a:glow rad="101600">
                    <a:schemeClr val="bg1">
                      <a:lumMod val="95000"/>
                      <a:alpha val="60000"/>
                    </a:schemeClr>
                  </a:glow>
                </a:effectLst>
              </a:rPr>
              <a:t>Temperature </a:t>
            </a:r>
          </a:p>
          <a:p>
            <a:pPr algn="ctr">
              <a:spcAft>
                <a:spcPts val="600"/>
              </a:spcAft>
            </a:pPr>
            <a:r>
              <a:rPr lang="en-US" i="1" dirty="0">
                <a:effectLst>
                  <a:glow rad="101600">
                    <a:schemeClr val="bg1">
                      <a:lumMod val="95000"/>
                      <a:alpha val="60000"/>
                    </a:schemeClr>
                  </a:glow>
                </a:effectLst>
              </a:rPr>
              <a:t>Index Method</a:t>
            </a:r>
            <a:endParaRPr lang="en-US" dirty="0">
              <a:effectLst>
                <a:glow rad="101600">
                  <a:schemeClr val="bg1">
                    <a:lumMod val="95000"/>
                    <a:alpha val="60000"/>
                  </a:schemeClr>
                </a:glow>
              </a:effectLst>
            </a:endParaRPr>
          </a:p>
        </p:txBody>
      </p:sp>
      <p:grpSp>
        <p:nvGrpSpPr>
          <p:cNvPr id="95" name="Group 94">
            <a:extLst>
              <a:ext uri="{FF2B5EF4-FFF2-40B4-BE49-F238E27FC236}">
                <a16:creationId xmlns:a16="http://schemas.microsoft.com/office/drawing/2014/main" id="{ADF705F8-B050-43F0-88FA-4E6F163C9C83}"/>
              </a:ext>
            </a:extLst>
          </p:cNvPr>
          <p:cNvGrpSpPr/>
          <p:nvPr/>
        </p:nvGrpSpPr>
        <p:grpSpPr>
          <a:xfrm>
            <a:off x="99572" y="141116"/>
            <a:ext cx="5996427" cy="6546287"/>
            <a:chOff x="3474720" y="1"/>
            <a:chExt cx="5212080" cy="6454588"/>
          </a:xfrm>
          <a:effectLst>
            <a:outerShdw blurRad="50800" dist="38100" dir="2700000" algn="tl" rotWithShape="0">
              <a:prstClr val="black">
                <a:alpha val="40000"/>
              </a:prstClr>
            </a:outerShdw>
          </a:effectLst>
        </p:grpSpPr>
        <p:sp>
          <p:nvSpPr>
            <p:cNvPr id="94" name="Rectangle 93">
              <a:extLst>
                <a:ext uri="{FF2B5EF4-FFF2-40B4-BE49-F238E27FC236}">
                  <a16:creationId xmlns:a16="http://schemas.microsoft.com/office/drawing/2014/main" id="{7474924C-4C8F-4E45-916A-058E98FE3B25}"/>
                </a:ext>
              </a:extLst>
            </p:cNvPr>
            <p:cNvSpPr/>
            <p:nvPr/>
          </p:nvSpPr>
          <p:spPr>
            <a:xfrm>
              <a:off x="3474720" y="1"/>
              <a:ext cx="5212080" cy="6454588"/>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nvGrpSpPr>
            <p:cNvPr id="96" name="Group 95">
              <a:extLst>
                <a:ext uri="{FF2B5EF4-FFF2-40B4-BE49-F238E27FC236}">
                  <a16:creationId xmlns:a16="http://schemas.microsoft.com/office/drawing/2014/main" id="{DF9E8D65-F72E-43FD-9269-F246F0AA1663}"/>
                </a:ext>
              </a:extLst>
            </p:cNvPr>
            <p:cNvGrpSpPr/>
            <p:nvPr/>
          </p:nvGrpSpPr>
          <p:grpSpPr>
            <a:xfrm>
              <a:off x="3581367" y="166457"/>
              <a:ext cx="5029265" cy="6183097"/>
              <a:chOff x="6318673" y="56771"/>
              <a:chExt cx="5029265" cy="6183097"/>
            </a:xfrm>
          </p:grpSpPr>
          <p:cxnSp>
            <p:nvCxnSpPr>
              <p:cNvPr id="97" name="Straight Connector 96">
                <a:extLst>
                  <a:ext uri="{FF2B5EF4-FFF2-40B4-BE49-F238E27FC236}">
                    <a16:creationId xmlns:a16="http://schemas.microsoft.com/office/drawing/2014/main" id="{3C4842C3-3010-4AE4-BEBA-62D7C57F9D20}"/>
                  </a:ext>
                </a:extLst>
              </p:cNvPr>
              <p:cNvCxnSpPr>
                <a:cxnSpLocks/>
              </p:cNvCxnSpPr>
              <p:nvPr/>
            </p:nvCxnSpPr>
            <p:spPr>
              <a:xfrm>
                <a:off x="8877344" y="4917206"/>
                <a:ext cx="0" cy="8229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nvGrpSpPr>
              <p:cNvPr id="99" name="Group 98">
                <a:extLst>
                  <a:ext uri="{FF2B5EF4-FFF2-40B4-BE49-F238E27FC236}">
                    <a16:creationId xmlns:a16="http://schemas.microsoft.com/office/drawing/2014/main" id="{69E2C15B-0EFE-4B11-9DD3-D43512EA8E1C}"/>
                  </a:ext>
                </a:extLst>
              </p:cNvPr>
              <p:cNvGrpSpPr/>
              <p:nvPr/>
            </p:nvGrpSpPr>
            <p:grpSpPr>
              <a:xfrm>
                <a:off x="7565138" y="4302943"/>
                <a:ext cx="1371600" cy="461238"/>
                <a:chOff x="7491392" y="1359316"/>
                <a:chExt cx="1371600" cy="461238"/>
              </a:xfrm>
            </p:grpSpPr>
            <p:cxnSp>
              <p:nvCxnSpPr>
                <p:cNvPr id="160" name="Straight Connector 159">
                  <a:extLst>
                    <a:ext uri="{FF2B5EF4-FFF2-40B4-BE49-F238E27FC236}">
                      <a16:creationId xmlns:a16="http://schemas.microsoft.com/office/drawing/2014/main" id="{A479C2C9-DDD6-48FA-BFAF-A4C9E83B5553}"/>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D947F339-0B27-4DC6-8902-1505989EB6A8}"/>
                    </a:ext>
                  </a:extLst>
                </p:cNvPr>
                <p:cNvCxnSpPr>
                  <a:cxnSpLocks/>
                </p:cNvCxnSpPr>
                <p:nvPr/>
              </p:nvCxnSpPr>
              <p:spPr>
                <a:xfrm flipH="1">
                  <a:off x="7496896" y="1359316"/>
                  <a:ext cx="1184" cy="461238"/>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1" name="Group 100">
                <a:extLst>
                  <a:ext uri="{FF2B5EF4-FFF2-40B4-BE49-F238E27FC236}">
                    <a16:creationId xmlns:a16="http://schemas.microsoft.com/office/drawing/2014/main" id="{26478A1C-C1F0-4119-9FFD-EAE8206A26CA}"/>
                  </a:ext>
                </a:extLst>
              </p:cNvPr>
              <p:cNvGrpSpPr/>
              <p:nvPr/>
            </p:nvGrpSpPr>
            <p:grpSpPr>
              <a:xfrm flipH="1">
                <a:off x="8933986" y="4310029"/>
                <a:ext cx="1371600" cy="457200"/>
                <a:chOff x="7491392" y="1366402"/>
                <a:chExt cx="1371600" cy="457200"/>
              </a:xfrm>
            </p:grpSpPr>
            <p:cxnSp>
              <p:nvCxnSpPr>
                <p:cNvPr id="158" name="Straight Connector 157">
                  <a:extLst>
                    <a:ext uri="{FF2B5EF4-FFF2-40B4-BE49-F238E27FC236}">
                      <a16:creationId xmlns:a16="http://schemas.microsoft.com/office/drawing/2014/main" id="{F35BF045-7AC4-4393-AE4D-41F8A1FDA117}"/>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CC46B2B1-4FCA-42C0-AE41-11C1F9AF1AD8}"/>
                    </a:ext>
                  </a:extLst>
                </p:cNvPr>
                <p:cNvCxnSpPr>
                  <a:cxnSpLocks/>
                </p:cNvCxnSpPr>
                <p:nvPr/>
              </p:nvCxnSpPr>
              <p:spPr>
                <a:xfrm>
                  <a:off x="7496896" y="1366402"/>
                  <a:ext cx="0" cy="4572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2" name="Group 101">
                <a:extLst>
                  <a:ext uri="{FF2B5EF4-FFF2-40B4-BE49-F238E27FC236}">
                    <a16:creationId xmlns:a16="http://schemas.microsoft.com/office/drawing/2014/main" id="{8197B199-11B0-4FBE-9154-7E55A8BAD2A6}"/>
                  </a:ext>
                </a:extLst>
              </p:cNvPr>
              <p:cNvGrpSpPr/>
              <p:nvPr/>
            </p:nvGrpSpPr>
            <p:grpSpPr>
              <a:xfrm flipH="1" flipV="1">
                <a:off x="8934578" y="3486209"/>
                <a:ext cx="1371600" cy="872588"/>
                <a:chOff x="7491392" y="947966"/>
                <a:chExt cx="1371600" cy="872588"/>
              </a:xfrm>
            </p:grpSpPr>
            <p:cxnSp>
              <p:nvCxnSpPr>
                <p:cNvPr id="156" name="Straight Connector 155">
                  <a:extLst>
                    <a:ext uri="{FF2B5EF4-FFF2-40B4-BE49-F238E27FC236}">
                      <a16:creationId xmlns:a16="http://schemas.microsoft.com/office/drawing/2014/main" id="{B42C9EC4-E8B2-4B5E-9A87-0539BA4A0B63}"/>
                    </a:ext>
                  </a:extLst>
                </p:cNvPr>
                <p:cNvCxnSpPr>
                  <a:cxnSpLocks/>
                </p:cNvCxnSpPr>
                <p:nvPr/>
              </p:nvCxnSpPr>
              <p:spPr>
                <a:xfrm flipH="1">
                  <a:off x="7496896" y="947966"/>
                  <a:ext cx="0" cy="872588"/>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1BBDA6BB-A72E-493B-AEE4-5B7BF5AA26B1}"/>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3" name="Group 102">
                <a:extLst>
                  <a:ext uri="{FF2B5EF4-FFF2-40B4-BE49-F238E27FC236}">
                    <a16:creationId xmlns:a16="http://schemas.microsoft.com/office/drawing/2014/main" id="{10E2033C-C102-4B1B-A1BA-506F34CD2B91}"/>
                  </a:ext>
                </a:extLst>
              </p:cNvPr>
              <p:cNvGrpSpPr/>
              <p:nvPr/>
            </p:nvGrpSpPr>
            <p:grpSpPr>
              <a:xfrm flipV="1">
                <a:off x="7571826" y="3486209"/>
                <a:ext cx="1371600" cy="558680"/>
                <a:chOff x="7491392" y="1261874"/>
                <a:chExt cx="1371600" cy="558680"/>
              </a:xfrm>
            </p:grpSpPr>
            <p:cxnSp>
              <p:nvCxnSpPr>
                <p:cNvPr id="154" name="Straight Connector 153">
                  <a:extLst>
                    <a:ext uri="{FF2B5EF4-FFF2-40B4-BE49-F238E27FC236}">
                      <a16:creationId xmlns:a16="http://schemas.microsoft.com/office/drawing/2014/main" id="{CC3207B7-B3F9-443D-A8FF-7FAEE5F5653B}"/>
                    </a:ext>
                  </a:extLst>
                </p:cNvPr>
                <p:cNvCxnSpPr>
                  <a:cxnSpLocks/>
                </p:cNvCxnSpPr>
                <p:nvPr/>
              </p:nvCxnSpPr>
              <p:spPr>
                <a:xfrm>
                  <a:off x="7496896" y="1261874"/>
                  <a:ext cx="0" cy="55868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03ED533F-8A8A-4336-8F52-5811B8BDA065}"/>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4" name="TextBox 103">
                <a:extLst>
                  <a:ext uri="{FF2B5EF4-FFF2-40B4-BE49-F238E27FC236}">
                    <a16:creationId xmlns:a16="http://schemas.microsoft.com/office/drawing/2014/main" id="{8ED23341-1B76-4463-BF3E-C219D98B0714}"/>
                  </a:ext>
                </a:extLst>
              </p:cNvPr>
              <p:cNvSpPr txBox="1"/>
              <p:nvPr/>
            </p:nvSpPr>
            <p:spPr>
              <a:xfrm>
                <a:off x="7275144" y="3351344"/>
                <a:ext cx="408434" cy="246221"/>
              </a:xfrm>
              <a:prstGeom prst="rect">
                <a:avLst/>
              </a:prstGeom>
              <a:solidFill>
                <a:schemeClr val="bg1"/>
              </a:solidFill>
            </p:spPr>
            <p:txBody>
              <a:bodyPr wrap="square" rtlCol="0">
                <a:spAutoFit/>
              </a:bodyPr>
              <a:lstStyle/>
              <a:p>
                <a:pPr algn="r"/>
                <a:endParaRPr lang="en-US" sz="1000" dirty="0"/>
              </a:p>
            </p:txBody>
          </p:sp>
          <p:sp>
            <p:nvSpPr>
              <p:cNvPr id="105" name="TextBox 104">
                <a:extLst>
                  <a:ext uri="{FF2B5EF4-FFF2-40B4-BE49-F238E27FC236}">
                    <a16:creationId xmlns:a16="http://schemas.microsoft.com/office/drawing/2014/main" id="{41C2C234-2B73-48B0-B659-398369E49514}"/>
                  </a:ext>
                </a:extLst>
              </p:cNvPr>
              <p:cNvSpPr txBox="1"/>
              <p:nvPr/>
            </p:nvSpPr>
            <p:spPr>
              <a:xfrm>
                <a:off x="7273715" y="3351520"/>
                <a:ext cx="459284" cy="303466"/>
              </a:xfrm>
              <a:prstGeom prst="rect">
                <a:avLst/>
              </a:prstGeom>
              <a:noFill/>
            </p:spPr>
            <p:txBody>
              <a:bodyPr wrap="square" rtlCol="0">
                <a:spAutoFit/>
              </a:bodyPr>
              <a:lstStyle/>
              <a:p>
                <a:pPr algn="r"/>
                <a:r>
                  <a:rPr lang="en-US" sz="1400" dirty="0"/>
                  <a:t>Yes</a:t>
                </a:r>
              </a:p>
            </p:txBody>
          </p:sp>
          <p:sp>
            <p:nvSpPr>
              <p:cNvPr id="106" name="TextBox 105">
                <a:extLst>
                  <a:ext uri="{FF2B5EF4-FFF2-40B4-BE49-F238E27FC236}">
                    <a16:creationId xmlns:a16="http://schemas.microsoft.com/office/drawing/2014/main" id="{CA26C099-3E42-4F8E-A40C-04E62B9C37DB}"/>
                  </a:ext>
                </a:extLst>
              </p:cNvPr>
              <p:cNvSpPr txBox="1"/>
              <p:nvPr/>
            </p:nvSpPr>
            <p:spPr>
              <a:xfrm>
                <a:off x="10190494" y="4172571"/>
                <a:ext cx="408434" cy="246221"/>
              </a:xfrm>
              <a:prstGeom prst="rect">
                <a:avLst/>
              </a:prstGeom>
              <a:solidFill>
                <a:schemeClr val="bg1"/>
              </a:solidFill>
            </p:spPr>
            <p:txBody>
              <a:bodyPr wrap="square" rtlCol="0">
                <a:spAutoFit/>
              </a:bodyPr>
              <a:lstStyle/>
              <a:p>
                <a:pPr algn="r"/>
                <a:endParaRPr lang="en-US" sz="1000" dirty="0"/>
              </a:p>
            </p:txBody>
          </p:sp>
          <p:sp>
            <p:nvSpPr>
              <p:cNvPr id="107" name="TextBox 106">
                <a:extLst>
                  <a:ext uri="{FF2B5EF4-FFF2-40B4-BE49-F238E27FC236}">
                    <a16:creationId xmlns:a16="http://schemas.microsoft.com/office/drawing/2014/main" id="{52A72276-7B0D-45BE-94AC-B504DCD08370}"/>
                  </a:ext>
                </a:extLst>
              </p:cNvPr>
              <p:cNvSpPr txBox="1"/>
              <p:nvPr/>
            </p:nvSpPr>
            <p:spPr>
              <a:xfrm>
                <a:off x="10131271" y="4119727"/>
                <a:ext cx="459284" cy="303466"/>
              </a:xfrm>
              <a:prstGeom prst="rect">
                <a:avLst/>
              </a:prstGeom>
              <a:noFill/>
            </p:spPr>
            <p:txBody>
              <a:bodyPr wrap="square" rtlCol="0">
                <a:spAutoFit/>
              </a:bodyPr>
              <a:lstStyle/>
              <a:p>
                <a:r>
                  <a:rPr lang="en-US" sz="1400" dirty="0"/>
                  <a:t>No</a:t>
                </a:r>
              </a:p>
            </p:txBody>
          </p:sp>
          <p:grpSp>
            <p:nvGrpSpPr>
              <p:cNvPr id="108" name="Group 107">
                <a:extLst>
                  <a:ext uri="{FF2B5EF4-FFF2-40B4-BE49-F238E27FC236}">
                    <a16:creationId xmlns:a16="http://schemas.microsoft.com/office/drawing/2014/main" id="{66392061-65BF-43F4-BD62-7FD8D0DB159F}"/>
                  </a:ext>
                </a:extLst>
              </p:cNvPr>
              <p:cNvGrpSpPr/>
              <p:nvPr/>
            </p:nvGrpSpPr>
            <p:grpSpPr>
              <a:xfrm>
                <a:off x="7479200" y="2969449"/>
                <a:ext cx="1371600" cy="137160"/>
                <a:chOff x="7491392" y="1683394"/>
                <a:chExt cx="1371600" cy="137160"/>
              </a:xfrm>
            </p:grpSpPr>
            <p:cxnSp>
              <p:nvCxnSpPr>
                <p:cNvPr id="152" name="Straight Connector 151">
                  <a:extLst>
                    <a:ext uri="{FF2B5EF4-FFF2-40B4-BE49-F238E27FC236}">
                      <a16:creationId xmlns:a16="http://schemas.microsoft.com/office/drawing/2014/main" id="{27589C33-38A7-48A0-A577-BA229DCF2D7E}"/>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D0EA31D7-42A9-4C70-984D-DEFEDEC54102}"/>
                    </a:ext>
                  </a:extLst>
                </p:cNvPr>
                <p:cNvCxnSpPr>
                  <a:cxnSpLocks/>
                </p:cNvCxnSpPr>
                <p:nvPr/>
              </p:nvCxnSpPr>
              <p:spPr>
                <a:xfrm>
                  <a:off x="7496896" y="1683394"/>
                  <a:ext cx="0" cy="1371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9" name="Group 108">
                <a:extLst>
                  <a:ext uri="{FF2B5EF4-FFF2-40B4-BE49-F238E27FC236}">
                    <a16:creationId xmlns:a16="http://schemas.microsoft.com/office/drawing/2014/main" id="{8ABC79FB-5B2D-4F10-8817-B4DFF034A65C}"/>
                  </a:ext>
                </a:extLst>
              </p:cNvPr>
              <p:cNvGrpSpPr/>
              <p:nvPr/>
            </p:nvGrpSpPr>
            <p:grpSpPr>
              <a:xfrm flipH="1">
                <a:off x="8848048" y="2969449"/>
                <a:ext cx="1371600" cy="137160"/>
                <a:chOff x="7491392" y="1683394"/>
                <a:chExt cx="1371600" cy="137160"/>
              </a:xfrm>
            </p:grpSpPr>
            <p:cxnSp>
              <p:nvCxnSpPr>
                <p:cNvPr id="150" name="Straight Connector 149">
                  <a:extLst>
                    <a:ext uri="{FF2B5EF4-FFF2-40B4-BE49-F238E27FC236}">
                      <a16:creationId xmlns:a16="http://schemas.microsoft.com/office/drawing/2014/main" id="{39A265E7-9F31-4A9B-8402-A54CDDC81CE1}"/>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4702E204-D363-47B9-8C54-B39FB31307C0}"/>
                    </a:ext>
                  </a:extLst>
                </p:cNvPr>
                <p:cNvCxnSpPr>
                  <a:cxnSpLocks/>
                </p:cNvCxnSpPr>
                <p:nvPr/>
              </p:nvCxnSpPr>
              <p:spPr>
                <a:xfrm>
                  <a:off x="7496896" y="1683394"/>
                  <a:ext cx="0" cy="1371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110" name="Straight Connector 109">
                <a:extLst>
                  <a:ext uri="{FF2B5EF4-FFF2-40B4-BE49-F238E27FC236}">
                    <a16:creationId xmlns:a16="http://schemas.microsoft.com/office/drawing/2014/main" id="{360FBD0A-0281-4FF0-894B-F8974E55E4EC}"/>
                  </a:ext>
                </a:extLst>
              </p:cNvPr>
              <p:cNvCxnSpPr>
                <a:cxnSpLocks/>
              </p:cNvCxnSpPr>
              <p:nvPr/>
            </p:nvCxnSpPr>
            <p:spPr>
              <a:xfrm>
                <a:off x="8877344" y="3100513"/>
                <a:ext cx="0" cy="146304"/>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nvGrpSpPr>
              <p:cNvPr id="111" name="Group 110">
                <a:extLst>
                  <a:ext uri="{FF2B5EF4-FFF2-40B4-BE49-F238E27FC236}">
                    <a16:creationId xmlns:a16="http://schemas.microsoft.com/office/drawing/2014/main" id="{25835849-48F6-4494-9AD5-C05E5A983CAB}"/>
                  </a:ext>
                </a:extLst>
              </p:cNvPr>
              <p:cNvGrpSpPr/>
              <p:nvPr/>
            </p:nvGrpSpPr>
            <p:grpSpPr>
              <a:xfrm flipH="1" flipV="1">
                <a:off x="8848640" y="2096861"/>
                <a:ext cx="1371600" cy="872588"/>
                <a:chOff x="7491392" y="947966"/>
                <a:chExt cx="1371600" cy="872588"/>
              </a:xfrm>
            </p:grpSpPr>
            <p:cxnSp>
              <p:nvCxnSpPr>
                <p:cNvPr id="148" name="Straight Connector 147">
                  <a:extLst>
                    <a:ext uri="{FF2B5EF4-FFF2-40B4-BE49-F238E27FC236}">
                      <a16:creationId xmlns:a16="http://schemas.microsoft.com/office/drawing/2014/main" id="{EFC9BCF6-ECC6-435C-8093-A36E3BBC9EE3}"/>
                    </a:ext>
                  </a:extLst>
                </p:cNvPr>
                <p:cNvCxnSpPr>
                  <a:cxnSpLocks/>
                </p:cNvCxnSpPr>
                <p:nvPr/>
              </p:nvCxnSpPr>
              <p:spPr>
                <a:xfrm flipH="1">
                  <a:off x="7496896" y="947966"/>
                  <a:ext cx="0" cy="872588"/>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A474F82D-AFFF-41E3-B231-CC74E348DD46}"/>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2" name="Group 111">
                <a:extLst>
                  <a:ext uri="{FF2B5EF4-FFF2-40B4-BE49-F238E27FC236}">
                    <a16:creationId xmlns:a16="http://schemas.microsoft.com/office/drawing/2014/main" id="{CD5CD212-7759-4257-ACB8-41290C09F930}"/>
                  </a:ext>
                </a:extLst>
              </p:cNvPr>
              <p:cNvGrpSpPr/>
              <p:nvPr/>
            </p:nvGrpSpPr>
            <p:grpSpPr>
              <a:xfrm flipV="1">
                <a:off x="7485888" y="2096861"/>
                <a:ext cx="1371600" cy="457200"/>
                <a:chOff x="7491392" y="1363354"/>
                <a:chExt cx="1371600" cy="457200"/>
              </a:xfrm>
            </p:grpSpPr>
            <p:cxnSp>
              <p:nvCxnSpPr>
                <p:cNvPr id="146" name="Straight Connector 145">
                  <a:extLst>
                    <a:ext uri="{FF2B5EF4-FFF2-40B4-BE49-F238E27FC236}">
                      <a16:creationId xmlns:a16="http://schemas.microsoft.com/office/drawing/2014/main" id="{A5AD4AA0-C2D6-41A6-A1DF-B38F7D403A2D}"/>
                    </a:ext>
                  </a:extLst>
                </p:cNvPr>
                <p:cNvCxnSpPr>
                  <a:cxnSpLocks/>
                </p:cNvCxnSpPr>
                <p:nvPr/>
              </p:nvCxnSpPr>
              <p:spPr>
                <a:xfrm>
                  <a:off x="7496896" y="1363354"/>
                  <a:ext cx="0" cy="4572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265AEE49-E526-4B5D-804F-27A622941F68}"/>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3" name="Group 112">
                <a:extLst>
                  <a:ext uri="{FF2B5EF4-FFF2-40B4-BE49-F238E27FC236}">
                    <a16:creationId xmlns:a16="http://schemas.microsoft.com/office/drawing/2014/main" id="{1A157622-3351-4E45-9409-247EBDD32E25}"/>
                  </a:ext>
                </a:extLst>
              </p:cNvPr>
              <p:cNvGrpSpPr/>
              <p:nvPr/>
            </p:nvGrpSpPr>
            <p:grpSpPr>
              <a:xfrm flipH="1" flipV="1">
                <a:off x="8860240" y="963871"/>
                <a:ext cx="1371600" cy="457200"/>
                <a:chOff x="7491392" y="1363354"/>
                <a:chExt cx="1371600" cy="457200"/>
              </a:xfrm>
            </p:grpSpPr>
            <p:cxnSp>
              <p:nvCxnSpPr>
                <p:cNvPr id="144" name="Straight Connector 143">
                  <a:extLst>
                    <a:ext uri="{FF2B5EF4-FFF2-40B4-BE49-F238E27FC236}">
                      <a16:creationId xmlns:a16="http://schemas.microsoft.com/office/drawing/2014/main" id="{B323B6FD-478B-4F9C-A91E-DB21E436F204}"/>
                    </a:ext>
                  </a:extLst>
                </p:cNvPr>
                <p:cNvCxnSpPr>
                  <a:cxnSpLocks/>
                </p:cNvCxnSpPr>
                <p:nvPr/>
              </p:nvCxnSpPr>
              <p:spPr>
                <a:xfrm>
                  <a:off x="7496896" y="1363354"/>
                  <a:ext cx="0" cy="4572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F33CF243-3521-49F5-BDC6-49CEE1A3AB8C}"/>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4" name="Group 113">
                <a:extLst>
                  <a:ext uri="{FF2B5EF4-FFF2-40B4-BE49-F238E27FC236}">
                    <a16:creationId xmlns:a16="http://schemas.microsoft.com/office/drawing/2014/main" id="{46C51769-3842-44AF-B019-E315423F6700}"/>
                  </a:ext>
                </a:extLst>
              </p:cNvPr>
              <p:cNvGrpSpPr/>
              <p:nvPr/>
            </p:nvGrpSpPr>
            <p:grpSpPr>
              <a:xfrm flipV="1">
                <a:off x="7491392" y="963871"/>
                <a:ext cx="1371600" cy="457200"/>
                <a:chOff x="7491392" y="1363354"/>
                <a:chExt cx="1371600" cy="457200"/>
              </a:xfrm>
            </p:grpSpPr>
            <p:cxnSp>
              <p:nvCxnSpPr>
                <p:cNvPr id="142" name="Straight Connector 141">
                  <a:extLst>
                    <a:ext uri="{FF2B5EF4-FFF2-40B4-BE49-F238E27FC236}">
                      <a16:creationId xmlns:a16="http://schemas.microsoft.com/office/drawing/2014/main" id="{0F92EA63-0B48-4599-B7B8-2850BA7BFE56}"/>
                    </a:ext>
                  </a:extLst>
                </p:cNvPr>
                <p:cNvCxnSpPr>
                  <a:cxnSpLocks/>
                </p:cNvCxnSpPr>
                <p:nvPr/>
              </p:nvCxnSpPr>
              <p:spPr>
                <a:xfrm>
                  <a:off x="7496896" y="1363354"/>
                  <a:ext cx="0" cy="4572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17B441FD-41E2-45B1-BF8F-DE6806A794C0}"/>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15" name="TextBox 114">
                <a:extLst>
                  <a:ext uri="{FF2B5EF4-FFF2-40B4-BE49-F238E27FC236}">
                    <a16:creationId xmlns:a16="http://schemas.microsoft.com/office/drawing/2014/main" id="{772498A7-42B5-435D-9E13-1AED2D64A238}"/>
                  </a:ext>
                </a:extLst>
              </p:cNvPr>
              <p:cNvSpPr txBox="1"/>
              <p:nvPr/>
            </p:nvSpPr>
            <p:spPr>
              <a:xfrm>
                <a:off x="7866123" y="56771"/>
                <a:ext cx="1969354" cy="576584"/>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Precipitation</a:t>
                </a:r>
              </a:p>
              <a:p>
                <a:pPr algn="ctr"/>
                <a:r>
                  <a:rPr lang="en-US" sz="1600" dirty="0"/>
                  <a:t>Air Temperature</a:t>
                </a:r>
              </a:p>
            </p:txBody>
          </p:sp>
          <p:sp>
            <p:nvSpPr>
              <p:cNvPr id="116" name="TextBox 115">
                <a:extLst>
                  <a:ext uri="{FF2B5EF4-FFF2-40B4-BE49-F238E27FC236}">
                    <a16:creationId xmlns:a16="http://schemas.microsoft.com/office/drawing/2014/main" id="{69A0808E-838B-4597-8A02-37AFE256DEFF}"/>
                  </a:ext>
                </a:extLst>
              </p:cNvPr>
              <p:cNvSpPr txBox="1"/>
              <p:nvPr/>
            </p:nvSpPr>
            <p:spPr>
              <a:xfrm>
                <a:off x="7866123" y="839598"/>
                <a:ext cx="1969354"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Rain or Snow?</a:t>
                </a:r>
              </a:p>
            </p:txBody>
          </p:sp>
          <p:sp>
            <p:nvSpPr>
              <p:cNvPr id="117" name="TextBox 116">
                <a:extLst>
                  <a:ext uri="{FF2B5EF4-FFF2-40B4-BE49-F238E27FC236}">
                    <a16:creationId xmlns:a16="http://schemas.microsoft.com/office/drawing/2014/main" id="{F825D925-CBFD-4426-9DBE-BAE33CB3269E}"/>
                  </a:ext>
                </a:extLst>
              </p:cNvPr>
              <p:cNvSpPr txBox="1"/>
              <p:nvPr/>
            </p:nvSpPr>
            <p:spPr>
              <a:xfrm>
                <a:off x="6318736" y="1352689"/>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Add to Liquid Water</a:t>
                </a:r>
              </a:p>
            </p:txBody>
          </p:sp>
          <p:sp>
            <p:nvSpPr>
              <p:cNvPr id="118" name="TextBox 117">
                <a:extLst>
                  <a:ext uri="{FF2B5EF4-FFF2-40B4-BE49-F238E27FC236}">
                    <a16:creationId xmlns:a16="http://schemas.microsoft.com/office/drawing/2014/main" id="{098FB41D-3BC2-4FD1-B9B9-1E74DE1ECEFD}"/>
                  </a:ext>
                </a:extLst>
              </p:cNvPr>
              <p:cNvSpPr txBox="1"/>
              <p:nvPr/>
            </p:nvSpPr>
            <p:spPr>
              <a:xfrm>
                <a:off x="9272953" y="1352689"/>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Add to Snowpack</a:t>
                </a:r>
              </a:p>
            </p:txBody>
          </p:sp>
          <p:sp>
            <p:nvSpPr>
              <p:cNvPr id="119" name="TextBox 118">
                <a:extLst>
                  <a:ext uri="{FF2B5EF4-FFF2-40B4-BE49-F238E27FC236}">
                    <a16:creationId xmlns:a16="http://schemas.microsoft.com/office/drawing/2014/main" id="{1A626471-2058-4678-AFA6-E18A67DD86B5}"/>
                  </a:ext>
                </a:extLst>
              </p:cNvPr>
              <p:cNvSpPr txBox="1"/>
              <p:nvPr/>
            </p:nvSpPr>
            <p:spPr>
              <a:xfrm>
                <a:off x="7813307" y="1951618"/>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Above Freezing?</a:t>
                </a:r>
              </a:p>
            </p:txBody>
          </p:sp>
          <p:sp>
            <p:nvSpPr>
              <p:cNvPr id="120" name="TextBox 119">
                <a:extLst>
                  <a:ext uri="{FF2B5EF4-FFF2-40B4-BE49-F238E27FC236}">
                    <a16:creationId xmlns:a16="http://schemas.microsoft.com/office/drawing/2014/main" id="{5065061C-28C4-4187-9DE8-451574B34D32}"/>
                  </a:ext>
                </a:extLst>
              </p:cNvPr>
              <p:cNvSpPr txBox="1"/>
              <p:nvPr/>
            </p:nvSpPr>
            <p:spPr>
              <a:xfrm>
                <a:off x="6318735" y="2395691"/>
                <a:ext cx="2074985" cy="576584"/>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Melt Snowpack</a:t>
                </a:r>
              </a:p>
              <a:p>
                <a:pPr algn="ctr"/>
                <a:r>
                  <a:rPr lang="en-US" sz="1600" dirty="0"/>
                  <a:t>Add to Liquid Water</a:t>
                </a:r>
              </a:p>
            </p:txBody>
          </p:sp>
          <p:sp>
            <p:nvSpPr>
              <p:cNvPr id="121" name="TextBox 120">
                <a:extLst>
                  <a:ext uri="{FF2B5EF4-FFF2-40B4-BE49-F238E27FC236}">
                    <a16:creationId xmlns:a16="http://schemas.microsoft.com/office/drawing/2014/main" id="{21813C61-BC24-4CBD-BE25-A3A23F88C19B}"/>
                  </a:ext>
                </a:extLst>
              </p:cNvPr>
              <p:cNvSpPr txBox="1"/>
              <p:nvPr/>
            </p:nvSpPr>
            <p:spPr>
              <a:xfrm>
                <a:off x="7813306" y="3243076"/>
                <a:ext cx="2074985" cy="576584"/>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Snowpack</a:t>
                </a:r>
              </a:p>
              <a:p>
                <a:pPr algn="ctr"/>
                <a:r>
                  <a:rPr lang="en-US" sz="1600" dirty="0"/>
                  <a:t>Below Freezing?</a:t>
                </a:r>
              </a:p>
            </p:txBody>
          </p:sp>
          <p:sp>
            <p:nvSpPr>
              <p:cNvPr id="122" name="TextBox 121">
                <a:extLst>
                  <a:ext uri="{FF2B5EF4-FFF2-40B4-BE49-F238E27FC236}">
                    <a16:creationId xmlns:a16="http://schemas.microsoft.com/office/drawing/2014/main" id="{AFC71F9C-4D19-4A0E-87A5-380204E0D2F9}"/>
                  </a:ext>
                </a:extLst>
              </p:cNvPr>
              <p:cNvSpPr txBox="1"/>
              <p:nvPr/>
            </p:nvSpPr>
            <p:spPr>
              <a:xfrm>
                <a:off x="6318673" y="4044889"/>
                <a:ext cx="2321233"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Refreeze Liquid Water</a:t>
                </a:r>
              </a:p>
            </p:txBody>
          </p:sp>
          <p:sp>
            <p:nvSpPr>
              <p:cNvPr id="123" name="TextBox 122">
                <a:extLst>
                  <a:ext uri="{FF2B5EF4-FFF2-40B4-BE49-F238E27FC236}">
                    <a16:creationId xmlns:a16="http://schemas.microsoft.com/office/drawing/2014/main" id="{CDC58550-E5C5-4CFF-B3B5-2CF5FAD62328}"/>
                  </a:ext>
                </a:extLst>
              </p:cNvPr>
              <p:cNvSpPr txBox="1"/>
              <p:nvPr/>
            </p:nvSpPr>
            <p:spPr>
              <a:xfrm>
                <a:off x="7813305" y="4609429"/>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Liquid Water Limit</a:t>
                </a:r>
              </a:p>
            </p:txBody>
          </p:sp>
          <p:sp>
            <p:nvSpPr>
              <p:cNvPr id="124" name="TextBox 123">
                <a:extLst>
                  <a:ext uri="{FF2B5EF4-FFF2-40B4-BE49-F238E27FC236}">
                    <a16:creationId xmlns:a16="http://schemas.microsoft.com/office/drawing/2014/main" id="{DBA036E1-3059-43C2-8B04-22AA54515F1D}"/>
                  </a:ext>
                </a:extLst>
              </p:cNvPr>
              <p:cNvSpPr txBox="1"/>
              <p:nvPr/>
            </p:nvSpPr>
            <p:spPr>
              <a:xfrm>
                <a:off x="7819995" y="5102836"/>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err="1"/>
                  <a:t>Groundmelt</a:t>
                </a:r>
                <a:endParaRPr lang="en-US" sz="1600" dirty="0"/>
              </a:p>
            </p:txBody>
          </p:sp>
          <p:sp>
            <p:nvSpPr>
              <p:cNvPr id="125" name="TextBox 124">
                <a:extLst>
                  <a:ext uri="{FF2B5EF4-FFF2-40B4-BE49-F238E27FC236}">
                    <a16:creationId xmlns:a16="http://schemas.microsoft.com/office/drawing/2014/main" id="{20756486-28D0-441B-86F1-D669D5ED1FF2}"/>
                  </a:ext>
                </a:extLst>
              </p:cNvPr>
              <p:cNvSpPr txBox="1"/>
              <p:nvPr/>
            </p:nvSpPr>
            <p:spPr>
              <a:xfrm>
                <a:off x="7813305" y="5663284"/>
                <a:ext cx="2074985" cy="576584"/>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Liquid Water to </a:t>
                </a:r>
              </a:p>
              <a:p>
                <a:pPr algn="ctr"/>
                <a:r>
                  <a:rPr lang="en-US" sz="1600" dirty="0"/>
                  <a:t>Soil Surface</a:t>
                </a:r>
              </a:p>
            </p:txBody>
          </p:sp>
          <p:cxnSp>
            <p:nvCxnSpPr>
              <p:cNvPr id="126" name="Straight Connector 125">
                <a:extLst>
                  <a:ext uri="{FF2B5EF4-FFF2-40B4-BE49-F238E27FC236}">
                    <a16:creationId xmlns:a16="http://schemas.microsoft.com/office/drawing/2014/main" id="{FFA50D06-9AF8-4388-BF86-F11D5FA0D273}"/>
                  </a:ext>
                </a:extLst>
              </p:cNvPr>
              <p:cNvCxnSpPr>
                <a:cxnSpLocks/>
                <a:stCxn id="115" idx="2"/>
                <a:endCxn id="116" idx="0"/>
              </p:cNvCxnSpPr>
              <p:nvPr/>
            </p:nvCxnSpPr>
            <p:spPr>
              <a:xfrm>
                <a:off x="8850800" y="633355"/>
                <a:ext cx="0" cy="206243"/>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171111E6-AA0D-4D3A-A062-5881C006BF8F}"/>
                  </a:ext>
                </a:extLst>
              </p:cNvPr>
              <p:cNvCxnSpPr>
                <a:cxnSpLocks/>
              </p:cNvCxnSpPr>
              <p:nvPr/>
            </p:nvCxnSpPr>
            <p:spPr>
              <a:xfrm>
                <a:off x="8850800" y="1796170"/>
                <a:ext cx="0" cy="146304"/>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8" name="Group 127">
                <a:extLst>
                  <a:ext uri="{FF2B5EF4-FFF2-40B4-BE49-F238E27FC236}">
                    <a16:creationId xmlns:a16="http://schemas.microsoft.com/office/drawing/2014/main" id="{AC40C7CE-5ED6-4272-B219-A60F42F35989}"/>
                  </a:ext>
                </a:extLst>
              </p:cNvPr>
              <p:cNvGrpSpPr/>
              <p:nvPr/>
            </p:nvGrpSpPr>
            <p:grpSpPr>
              <a:xfrm>
                <a:off x="7491392" y="1659010"/>
                <a:ext cx="1371600" cy="137160"/>
                <a:chOff x="7491392" y="1683394"/>
                <a:chExt cx="1371600" cy="137160"/>
              </a:xfrm>
            </p:grpSpPr>
            <p:cxnSp>
              <p:nvCxnSpPr>
                <p:cNvPr id="140" name="Straight Connector 139">
                  <a:extLst>
                    <a:ext uri="{FF2B5EF4-FFF2-40B4-BE49-F238E27FC236}">
                      <a16:creationId xmlns:a16="http://schemas.microsoft.com/office/drawing/2014/main" id="{18A24F44-9C1D-4317-BEB7-4524CA5C3628}"/>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1CC6D289-E303-4E49-8259-A340CFD2A0BC}"/>
                    </a:ext>
                  </a:extLst>
                </p:cNvPr>
                <p:cNvCxnSpPr>
                  <a:cxnSpLocks/>
                </p:cNvCxnSpPr>
                <p:nvPr/>
              </p:nvCxnSpPr>
              <p:spPr>
                <a:xfrm>
                  <a:off x="7496896" y="1683394"/>
                  <a:ext cx="0" cy="1371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29" name="Group 128">
                <a:extLst>
                  <a:ext uri="{FF2B5EF4-FFF2-40B4-BE49-F238E27FC236}">
                    <a16:creationId xmlns:a16="http://schemas.microsoft.com/office/drawing/2014/main" id="{5D717ECE-5544-4DB5-887A-D0BD6B431011}"/>
                  </a:ext>
                </a:extLst>
              </p:cNvPr>
              <p:cNvGrpSpPr/>
              <p:nvPr/>
            </p:nvGrpSpPr>
            <p:grpSpPr>
              <a:xfrm flipH="1">
                <a:off x="8860240" y="1659010"/>
                <a:ext cx="1371600" cy="137160"/>
                <a:chOff x="7491392" y="1683394"/>
                <a:chExt cx="1371600" cy="137160"/>
              </a:xfrm>
            </p:grpSpPr>
            <p:cxnSp>
              <p:nvCxnSpPr>
                <p:cNvPr id="138" name="Straight Connector 137">
                  <a:extLst>
                    <a:ext uri="{FF2B5EF4-FFF2-40B4-BE49-F238E27FC236}">
                      <a16:creationId xmlns:a16="http://schemas.microsoft.com/office/drawing/2014/main" id="{05A7438C-1E18-4A88-81D2-7873D656B641}"/>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72E10C9E-4EA6-46E1-8846-A97504C871FB}"/>
                    </a:ext>
                  </a:extLst>
                </p:cNvPr>
                <p:cNvCxnSpPr>
                  <a:cxnSpLocks/>
                </p:cNvCxnSpPr>
                <p:nvPr/>
              </p:nvCxnSpPr>
              <p:spPr>
                <a:xfrm>
                  <a:off x="7496896" y="1683394"/>
                  <a:ext cx="0" cy="1371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30" name="TextBox 129">
                <a:extLst>
                  <a:ext uri="{FF2B5EF4-FFF2-40B4-BE49-F238E27FC236}">
                    <a16:creationId xmlns:a16="http://schemas.microsoft.com/office/drawing/2014/main" id="{22641FEC-F482-4EE0-94AC-1AB29D1C4710}"/>
                  </a:ext>
                </a:extLst>
              </p:cNvPr>
              <p:cNvSpPr txBox="1"/>
              <p:nvPr/>
            </p:nvSpPr>
            <p:spPr>
              <a:xfrm>
                <a:off x="7256022" y="850787"/>
                <a:ext cx="408434" cy="246221"/>
              </a:xfrm>
              <a:prstGeom prst="rect">
                <a:avLst/>
              </a:prstGeom>
              <a:solidFill>
                <a:schemeClr val="bg1"/>
              </a:solidFill>
            </p:spPr>
            <p:txBody>
              <a:bodyPr wrap="square" rtlCol="0">
                <a:spAutoFit/>
              </a:bodyPr>
              <a:lstStyle/>
              <a:p>
                <a:pPr algn="r"/>
                <a:endParaRPr lang="en-US" sz="1000" dirty="0"/>
              </a:p>
            </p:txBody>
          </p:sp>
          <p:sp>
            <p:nvSpPr>
              <p:cNvPr id="131" name="TextBox 130">
                <a:extLst>
                  <a:ext uri="{FF2B5EF4-FFF2-40B4-BE49-F238E27FC236}">
                    <a16:creationId xmlns:a16="http://schemas.microsoft.com/office/drawing/2014/main" id="{69C1C0A3-C596-4E5E-8213-33AA32BFF579}"/>
                  </a:ext>
                </a:extLst>
              </p:cNvPr>
              <p:cNvSpPr txBox="1"/>
              <p:nvPr/>
            </p:nvSpPr>
            <p:spPr>
              <a:xfrm>
                <a:off x="7256750" y="840481"/>
                <a:ext cx="459284" cy="303466"/>
              </a:xfrm>
              <a:prstGeom prst="rect">
                <a:avLst/>
              </a:prstGeom>
              <a:noFill/>
            </p:spPr>
            <p:txBody>
              <a:bodyPr wrap="square" rtlCol="0">
                <a:spAutoFit/>
              </a:bodyPr>
              <a:lstStyle/>
              <a:p>
                <a:pPr algn="r"/>
                <a:r>
                  <a:rPr lang="en-US" sz="1400" dirty="0"/>
                  <a:t>Rain</a:t>
                </a:r>
              </a:p>
            </p:txBody>
          </p:sp>
          <p:sp>
            <p:nvSpPr>
              <p:cNvPr id="132" name="TextBox 131">
                <a:extLst>
                  <a:ext uri="{FF2B5EF4-FFF2-40B4-BE49-F238E27FC236}">
                    <a16:creationId xmlns:a16="http://schemas.microsoft.com/office/drawing/2014/main" id="{6A3BB38A-CDA0-46E3-B0AD-812B438465EF}"/>
                  </a:ext>
                </a:extLst>
              </p:cNvPr>
              <p:cNvSpPr txBox="1"/>
              <p:nvPr/>
            </p:nvSpPr>
            <p:spPr>
              <a:xfrm>
                <a:off x="10123598" y="820717"/>
                <a:ext cx="408434" cy="246221"/>
              </a:xfrm>
              <a:prstGeom prst="rect">
                <a:avLst/>
              </a:prstGeom>
              <a:solidFill>
                <a:schemeClr val="bg1"/>
              </a:solidFill>
            </p:spPr>
            <p:txBody>
              <a:bodyPr wrap="square" rtlCol="0">
                <a:spAutoFit/>
              </a:bodyPr>
              <a:lstStyle/>
              <a:p>
                <a:pPr algn="r"/>
                <a:endParaRPr lang="en-US" sz="1000" dirty="0"/>
              </a:p>
            </p:txBody>
          </p:sp>
          <p:sp>
            <p:nvSpPr>
              <p:cNvPr id="133" name="TextBox 132">
                <a:extLst>
                  <a:ext uri="{FF2B5EF4-FFF2-40B4-BE49-F238E27FC236}">
                    <a16:creationId xmlns:a16="http://schemas.microsoft.com/office/drawing/2014/main" id="{3D3078CB-6129-4A05-981B-FC088834FE0E}"/>
                  </a:ext>
                </a:extLst>
              </p:cNvPr>
              <p:cNvSpPr txBox="1"/>
              <p:nvPr/>
            </p:nvSpPr>
            <p:spPr>
              <a:xfrm>
                <a:off x="10061291" y="840482"/>
                <a:ext cx="529347" cy="303466"/>
              </a:xfrm>
              <a:prstGeom prst="rect">
                <a:avLst/>
              </a:prstGeom>
              <a:noFill/>
            </p:spPr>
            <p:txBody>
              <a:bodyPr wrap="square" rtlCol="0">
                <a:spAutoFit/>
              </a:bodyPr>
              <a:lstStyle/>
              <a:p>
                <a:pPr algn="r"/>
                <a:r>
                  <a:rPr lang="en-US" sz="1400" dirty="0"/>
                  <a:t>Snow</a:t>
                </a:r>
              </a:p>
            </p:txBody>
          </p:sp>
          <p:sp>
            <p:nvSpPr>
              <p:cNvPr id="134" name="TextBox 133">
                <a:extLst>
                  <a:ext uri="{FF2B5EF4-FFF2-40B4-BE49-F238E27FC236}">
                    <a16:creationId xmlns:a16="http://schemas.microsoft.com/office/drawing/2014/main" id="{45C531B4-4151-4373-BDE1-91BB46D6ED66}"/>
                  </a:ext>
                </a:extLst>
              </p:cNvPr>
              <p:cNvSpPr txBox="1"/>
              <p:nvPr/>
            </p:nvSpPr>
            <p:spPr>
              <a:xfrm>
                <a:off x="7231878" y="1961996"/>
                <a:ext cx="408434" cy="246221"/>
              </a:xfrm>
              <a:prstGeom prst="rect">
                <a:avLst/>
              </a:prstGeom>
              <a:solidFill>
                <a:schemeClr val="bg1"/>
              </a:solidFill>
            </p:spPr>
            <p:txBody>
              <a:bodyPr wrap="square" rtlCol="0">
                <a:spAutoFit/>
              </a:bodyPr>
              <a:lstStyle/>
              <a:p>
                <a:pPr algn="r"/>
                <a:endParaRPr lang="en-US" sz="1000" dirty="0"/>
              </a:p>
            </p:txBody>
          </p:sp>
          <p:sp>
            <p:nvSpPr>
              <p:cNvPr id="135" name="TextBox 134">
                <a:extLst>
                  <a:ext uri="{FF2B5EF4-FFF2-40B4-BE49-F238E27FC236}">
                    <a16:creationId xmlns:a16="http://schemas.microsoft.com/office/drawing/2014/main" id="{D449BC39-9410-40E9-879A-F0042ADB028C}"/>
                  </a:ext>
                </a:extLst>
              </p:cNvPr>
              <p:cNvSpPr txBox="1"/>
              <p:nvPr/>
            </p:nvSpPr>
            <p:spPr>
              <a:xfrm>
                <a:off x="7231504" y="1969685"/>
                <a:ext cx="459284" cy="303466"/>
              </a:xfrm>
              <a:prstGeom prst="rect">
                <a:avLst/>
              </a:prstGeom>
              <a:noFill/>
            </p:spPr>
            <p:txBody>
              <a:bodyPr wrap="square" rtlCol="0">
                <a:spAutoFit/>
              </a:bodyPr>
              <a:lstStyle/>
              <a:p>
                <a:pPr algn="r"/>
                <a:r>
                  <a:rPr lang="en-US" sz="1400" dirty="0"/>
                  <a:t>Yes</a:t>
                </a:r>
              </a:p>
            </p:txBody>
          </p:sp>
          <p:sp>
            <p:nvSpPr>
              <p:cNvPr id="136" name="TextBox 135">
                <a:extLst>
                  <a:ext uri="{FF2B5EF4-FFF2-40B4-BE49-F238E27FC236}">
                    <a16:creationId xmlns:a16="http://schemas.microsoft.com/office/drawing/2014/main" id="{FABDC592-0752-4961-BC60-0ECF4CD90042}"/>
                  </a:ext>
                </a:extLst>
              </p:cNvPr>
              <p:cNvSpPr txBox="1"/>
              <p:nvPr/>
            </p:nvSpPr>
            <p:spPr>
              <a:xfrm>
                <a:off x="10104556" y="2783223"/>
                <a:ext cx="408434" cy="246221"/>
              </a:xfrm>
              <a:prstGeom prst="rect">
                <a:avLst/>
              </a:prstGeom>
              <a:solidFill>
                <a:schemeClr val="bg1"/>
              </a:solidFill>
            </p:spPr>
            <p:txBody>
              <a:bodyPr wrap="square" rtlCol="0">
                <a:spAutoFit/>
              </a:bodyPr>
              <a:lstStyle/>
              <a:p>
                <a:pPr algn="r"/>
                <a:endParaRPr lang="en-US" sz="1000" dirty="0"/>
              </a:p>
            </p:txBody>
          </p:sp>
          <p:sp>
            <p:nvSpPr>
              <p:cNvPr id="137" name="TextBox 136">
                <a:extLst>
                  <a:ext uri="{FF2B5EF4-FFF2-40B4-BE49-F238E27FC236}">
                    <a16:creationId xmlns:a16="http://schemas.microsoft.com/office/drawing/2014/main" id="{CF73BD27-C29F-4296-8C15-C9659182DB11}"/>
                  </a:ext>
                </a:extLst>
              </p:cNvPr>
              <p:cNvSpPr txBox="1"/>
              <p:nvPr/>
            </p:nvSpPr>
            <p:spPr>
              <a:xfrm>
                <a:off x="10045332" y="2767945"/>
                <a:ext cx="459284" cy="303466"/>
              </a:xfrm>
              <a:prstGeom prst="rect">
                <a:avLst/>
              </a:prstGeom>
              <a:noFill/>
            </p:spPr>
            <p:txBody>
              <a:bodyPr wrap="square" rtlCol="0">
                <a:spAutoFit/>
              </a:bodyPr>
              <a:lstStyle/>
              <a:p>
                <a:r>
                  <a:rPr lang="en-US" sz="1400" dirty="0"/>
                  <a:t>No</a:t>
                </a:r>
              </a:p>
            </p:txBody>
          </p:sp>
        </p:grpSp>
      </p:grpSp>
    </p:spTree>
    <p:extLst>
      <p:ext uri="{BB962C8B-B14F-4D97-AF65-F5344CB8AC3E}">
        <p14:creationId xmlns:p14="http://schemas.microsoft.com/office/powerpoint/2010/main" val="202251700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11082124" cy="760134"/>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i="1" dirty="0"/>
              <a:t>Temperature Index Method Parameters</a:t>
            </a:r>
            <a:endParaRPr lang="en-US" dirty="0"/>
          </a:p>
        </p:txBody>
      </p:sp>
      <p:sp>
        <p:nvSpPr>
          <p:cNvPr id="10" name="TextBox 9">
            <a:extLst>
              <a:ext uri="{FF2B5EF4-FFF2-40B4-BE49-F238E27FC236}">
                <a16:creationId xmlns:a16="http://schemas.microsoft.com/office/drawing/2014/main" id="{3FA8500B-C819-4895-AB8F-5EA466DE9965}"/>
              </a:ext>
            </a:extLst>
          </p:cNvPr>
          <p:cNvSpPr txBox="1"/>
          <p:nvPr/>
        </p:nvSpPr>
        <p:spPr>
          <a:xfrm>
            <a:off x="5907269" y="1194457"/>
            <a:ext cx="5885337" cy="4832092"/>
          </a:xfrm>
          <a:prstGeom prst="rect">
            <a:avLst/>
          </a:prstGeom>
          <a:noFill/>
        </p:spPr>
        <p:txBody>
          <a:bodyPr wrap="square" rtlCol="0">
            <a:spAutoFit/>
          </a:bodyPr>
          <a:lstStyle/>
          <a:p>
            <a:r>
              <a:rPr lang="en-US" sz="2400" i="1" dirty="0"/>
              <a:t>Temperature Index (TI)</a:t>
            </a:r>
          </a:p>
          <a:p>
            <a:r>
              <a:rPr lang="en-US" sz="2400" i="1" u="sng" dirty="0"/>
              <a:t>Snowmelt Calibration Parameters</a:t>
            </a:r>
          </a:p>
          <a:p>
            <a:pPr marL="285750" indent="-285750">
              <a:buFont typeface="Arial" panose="020B0604020202020204" pitchFamily="34" charset="0"/>
              <a:buChar char="•"/>
            </a:pPr>
            <a:r>
              <a:rPr lang="en-US" sz="2000" dirty="0"/>
              <a:t>Lapse Rate: 0 for most; &gt;0 for mountainous regions</a:t>
            </a:r>
          </a:p>
          <a:p>
            <a:pPr marL="285750" indent="-285750">
              <a:buFont typeface="Arial" panose="020B0604020202020204" pitchFamily="34" charset="0"/>
              <a:buChar char="•"/>
            </a:pPr>
            <a:r>
              <a:rPr lang="en-US" sz="2000" dirty="0">
                <a:solidFill>
                  <a:srgbClr val="C00000"/>
                </a:solidFill>
              </a:rPr>
              <a:t>*Px Temp: 32-34F</a:t>
            </a:r>
          </a:p>
          <a:p>
            <a:pPr marL="285750" indent="-285750">
              <a:buFont typeface="Arial" panose="020B0604020202020204" pitchFamily="34" charset="0"/>
              <a:buChar char="•"/>
            </a:pPr>
            <a:r>
              <a:rPr lang="en-US" sz="2000" dirty="0"/>
              <a:t>Base Temp: 32F</a:t>
            </a:r>
          </a:p>
          <a:p>
            <a:pPr marL="285750" indent="-285750">
              <a:buFont typeface="Arial" panose="020B0604020202020204" pitchFamily="34" charset="0"/>
              <a:buChar char="•"/>
            </a:pPr>
            <a:r>
              <a:rPr lang="en-US" sz="2000" dirty="0"/>
              <a:t>ATI-</a:t>
            </a:r>
            <a:r>
              <a:rPr lang="en-US" sz="2000" dirty="0" err="1"/>
              <a:t>Meltrate</a:t>
            </a:r>
            <a:r>
              <a:rPr lang="en-US" sz="2000" dirty="0"/>
              <a:t> Coefficient: 0.98-1.0 (typ.=1.0)</a:t>
            </a:r>
          </a:p>
          <a:p>
            <a:pPr marL="285750" indent="-285750">
              <a:buFont typeface="Arial" panose="020B0604020202020204" pitchFamily="34" charset="0"/>
              <a:buChar char="•"/>
            </a:pPr>
            <a:r>
              <a:rPr lang="en-US" sz="2000" dirty="0">
                <a:solidFill>
                  <a:srgbClr val="C00000"/>
                </a:solidFill>
              </a:rPr>
              <a:t>* Wet </a:t>
            </a:r>
            <a:r>
              <a:rPr lang="en-US" sz="2000" dirty="0" err="1">
                <a:solidFill>
                  <a:srgbClr val="C00000"/>
                </a:solidFill>
              </a:rPr>
              <a:t>Meltrate</a:t>
            </a:r>
            <a:r>
              <a:rPr lang="en-US" sz="2000" dirty="0">
                <a:solidFill>
                  <a:srgbClr val="C00000"/>
                </a:solidFill>
              </a:rPr>
              <a:t>: 0.05-0.15 in/F-day</a:t>
            </a:r>
          </a:p>
          <a:p>
            <a:pPr marL="285750" indent="-285750">
              <a:buFont typeface="Arial" panose="020B0604020202020204" pitchFamily="34" charset="0"/>
              <a:buChar char="•"/>
            </a:pPr>
            <a:r>
              <a:rPr lang="en-US" sz="2000" dirty="0">
                <a:solidFill>
                  <a:srgbClr val="C00000"/>
                </a:solidFill>
              </a:rPr>
              <a:t>* Rain Rate Limit: 0.25-0.50 in/day</a:t>
            </a:r>
          </a:p>
          <a:p>
            <a:pPr marL="285750" indent="-285750">
              <a:buFont typeface="Arial" panose="020B0604020202020204" pitchFamily="34" charset="0"/>
              <a:buChar char="•"/>
            </a:pPr>
            <a:r>
              <a:rPr lang="en-US" sz="2000" dirty="0">
                <a:solidFill>
                  <a:srgbClr val="C00000"/>
                </a:solidFill>
              </a:rPr>
              <a:t>* Dry-</a:t>
            </a:r>
            <a:r>
              <a:rPr lang="en-US" sz="2000" dirty="0" err="1">
                <a:solidFill>
                  <a:srgbClr val="C00000"/>
                </a:solidFill>
              </a:rPr>
              <a:t>Meltrate</a:t>
            </a:r>
            <a:r>
              <a:rPr lang="en-US" sz="2000" dirty="0">
                <a:solidFill>
                  <a:srgbClr val="C00000"/>
                </a:solidFill>
              </a:rPr>
              <a:t>: 0.015-0.15 in/F-day</a:t>
            </a:r>
          </a:p>
          <a:p>
            <a:pPr marL="285750" indent="-285750">
              <a:buFont typeface="Arial" panose="020B0604020202020204" pitchFamily="34" charset="0"/>
              <a:buChar char="•"/>
            </a:pPr>
            <a:r>
              <a:rPr lang="en-US" sz="2000" dirty="0"/>
              <a:t>Cold Limit = 0.2 in/day</a:t>
            </a:r>
          </a:p>
          <a:p>
            <a:pPr marL="285750" indent="-285750">
              <a:buFont typeface="Arial" panose="020B0604020202020204" pitchFamily="34" charset="0"/>
              <a:buChar char="•"/>
            </a:pPr>
            <a:r>
              <a:rPr lang="en-US" sz="2000" dirty="0"/>
              <a:t>ATI-</a:t>
            </a:r>
            <a:r>
              <a:rPr lang="en-US" sz="2000" dirty="0" err="1"/>
              <a:t>Coldrate</a:t>
            </a:r>
            <a:r>
              <a:rPr lang="en-US" sz="2000" dirty="0"/>
              <a:t> </a:t>
            </a:r>
            <a:r>
              <a:rPr lang="en-US" sz="2000" dirty="0" err="1"/>
              <a:t>Fn</a:t>
            </a:r>
            <a:r>
              <a:rPr lang="en-US" sz="2000" dirty="0"/>
              <a:t>: 0.01-0.045 </a:t>
            </a:r>
          </a:p>
          <a:p>
            <a:pPr marL="285750" indent="-285750">
              <a:buFont typeface="Arial" panose="020B0604020202020204" pitchFamily="34" charset="0"/>
              <a:buChar char="•"/>
            </a:pPr>
            <a:r>
              <a:rPr lang="en-US" sz="2000" dirty="0"/>
              <a:t>ATI-</a:t>
            </a:r>
            <a:r>
              <a:rPr lang="en-US" sz="2000" dirty="0" err="1"/>
              <a:t>Coldrate</a:t>
            </a:r>
            <a:r>
              <a:rPr lang="en-US" sz="2000" dirty="0"/>
              <a:t> </a:t>
            </a:r>
            <a:r>
              <a:rPr lang="en-US" sz="2000" dirty="0" err="1"/>
              <a:t>Coeff</a:t>
            </a:r>
            <a:r>
              <a:rPr lang="en-US" sz="2000" dirty="0"/>
              <a:t>: 0.2-0.5</a:t>
            </a:r>
          </a:p>
          <a:p>
            <a:pPr marL="742950" lvl="1" indent="-285750">
              <a:buFont typeface="Arial" panose="020B0604020202020204" pitchFamily="34" charset="0"/>
              <a:buChar char="•"/>
            </a:pPr>
            <a:r>
              <a:rPr lang="en-US" sz="2000" dirty="0"/>
              <a:t>0.2=Shallow Snowpack to 0.5=Deep Snowpack</a:t>
            </a:r>
          </a:p>
          <a:p>
            <a:pPr marL="285750" indent="-285750">
              <a:buFont typeface="Arial" panose="020B0604020202020204" pitchFamily="34" charset="0"/>
              <a:buChar char="•"/>
            </a:pPr>
            <a:r>
              <a:rPr lang="en-US" sz="2000" dirty="0"/>
              <a:t>Water Capacity: 3-5%</a:t>
            </a:r>
          </a:p>
          <a:p>
            <a:pPr marL="285750" indent="-285750">
              <a:buFont typeface="Arial" panose="020B0604020202020204" pitchFamily="34" charset="0"/>
              <a:buChar char="•"/>
            </a:pPr>
            <a:r>
              <a:rPr lang="en-US" sz="2000" dirty="0" err="1"/>
              <a:t>Groundmelt</a:t>
            </a:r>
            <a:r>
              <a:rPr lang="en-US" sz="2000" dirty="0"/>
              <a:t>: Typically = 0 in/day</a:t>
            </a:r>
          </a:p>
        </p:txBody>
      </p:sp>
      <p:sp>
        <p:nvSpPr>
          <p:cNvPr id="8" name="Rectangle 7">
            <a:extLst>
              <a:ext uri="{FF2B5EF4-FFF2-40B4-BE49-F238E27FC236}">
                <a16:creationId xmlns:a16="http://schemas.microsoft.com/office/drawing/2014/main" id="{083DA50F-8BBF-4419-851D-A53E1331651A}"/>
              </a:ext>
            </a:extLst>
          </p:cNvPr>
          <p:cNvSpPr/>
          <p:nvPr/>
        </p:nvSpPr>
        <p:spPr>
          <a:xfrm>
            <a:off x="7298301" y="6383765"/>
            <a:ext cx="4746179" cy="307777"/>
          </a:xfrm>
          <a:prstGeom prst="rect">
            <a:avLst/>
          </a:prstGeom>
        </p:spPr>
        <p:txBody>
          <a:bodyPr wrap="square">
            <a:spAutoFit/>
          </a:bodyPr>
          <a:lstStyle/>
          <a:p>
            <a:r>
              <a:rPr lang="en-US" sz="1400" i="1" dirty="0">
                <a:solidFill>
                  <a:srgbClr val="C00000"/>
                </a:solidFill>
              </a:rPr>
              <a:t>*Common Calibration Parameter </a:t>
            </a:r>
          </a:p>
        </p:txBody>
      </p:sp>
      <p:pic>
        <p:nvPicPr>
          <p:cNvPr id="4" name="Picture 3">
            <a:extLst>
              <a:ext uri="{FF2B5EF4-FFF2-40B4-BE49-F238E27FC236}">
                <a16:creationId xmlns:a16="http://schemas.microsoft.com/office/drawing/2014/main" id="{F3ADED81-FFA0-EFA8-9839-140F382D483F}"/>
              </a:ext>
            </a:extLst>
          </p:cNvPr>
          <p:cNvPicPr>
            <a:picLocks noChangeAspect="1"/>
          </p:cNvPicPr>
          <p:nvPr/>
        </p:nvPicPr>
        <p:blipFill>
          <a:blip r:embed="rId3"/>
          <a:stretch>
            <a:fillRect/>
          </a:stretch>
        </p:blipFill>
        <p:spPr>
          <a:xfrm>
            <a:off x="484521" y="1341701"/>
            <a:ext cx="5059686" cy="4788308"/>
          </a:xfrm>
          <a:prstGeom prst="rect">
            <a:avLst/>
          </a:prstGeom>
        </p:spPr>
      </p:pic>
    </p:spTree>
    <p:extLst>
      <p:ext uri="{BB962C8B-B14F-4D97-AF65-F5344CB8AC3E}">
        <p14:creationId xmlns:p14="http://schemas.microsoft.com/office/powerpoint/2010/main" val="274235520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11082124" cy="760134"/>
          </a:xfrm>
          <a:prstGeom prst="rect">
            <a:avLst/>
          </a:prstGeom>
        </p:spPr>
        <p:txBody>
          <a:bodyPr vert="horz" lIns="91440" tIns="45720" rIns="91440" bIns="45720" rtlCol="0" anchor="b">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b="1" i="1" dirty="0"/>
              <a:t>Gridded</a:t>
            </a:r>
            <a:r>
              <a:rPr lang="en-US" i="1" dirty="0"/>
              <a:t> Temperature Index Method Parameters</a:t>
            </a:r>
            <a:endParaRPr lang="en-US" dirty="0"/>
          </a:p>
        </p:txBody>
      </p:sp>
      <p:sp>
        <p:nvSpPr>
          <p:cNvPr id="10" name="TextBox 9">
            <a:extLst>
              <a:ext uri="{FF2B5EF4-FFF2-40B4-BE49-F238E27FC236}">
                <a16:creationId xmlns:a16="http://schemas.microsoft.com/office/drawing/2014/main" id="{3FA8500B-C819-4895-AB8F-5EA466DE9965}"/>
              </a:ext>
            </a:extLst>
          </p:cNvPr>
          <p:cNvSpPr txBox="1"/>
          <p:nvPr/>
        </p:nvSpPr>
        <p:spPr>
          <a:xfrm>
            <a:off x="5685339" y="926592"/>
            <a:ext cx="6080992" cy="5370701"/>
          </a:xfrm>
          <a:prstGeom prst="rect">
            <a:avLst/>
          </a:prstGeom>
          <a:noFill/>
        </p:spPr>
        <p:txBody>
          <a:bodyPr wrap="square" rtlCol="0">
            <a:spAutoFit/>
          </a:bodyPr>
          <a:lstStyle/>
          <a:p>
            <a:r>
              <a:rPr lang="en-US" sz="2400" b="1" i="1" dirty="0"/>
              <a:t>Gridded </a:t>
            </a:r>
            <a:r>
              <a:rPr lang="en-US" sz="2400" i="1" dirty="0"/>
              <a:t>Temperature Index (GTI)</a:t>
            </a:r>
            <a:endParaRPr lang="en-US" sz="2400" b="1" i="1" dirty="0"/>
          </a:p>
          <a:p>
            <a:r>
              <a:rPr lang="en-US" sz="2400" i="1" u="sng" dirty="0"/>
              <a:t>Snowmelt Calibration Parameters</a:t>
            </a:r>
          </a:p>
          <a:p>
            <a:pPr marL="285750" indent="-285750">
              <a:buFont typeface="Arial" panose="020B0604020202020204" pitchFamily="34" charset="0"/>
              <a:buChar char="•"/>
            </a:pPr>
            <a:r>
              <a:rPr lang="en-US" sz="2000" dirty="0"/>
              <a:t>Initial SWE, CC = Observed Data Grids</a:t>
            </a:r>
          </a:p>
          <a:p>
            <a:pPr marL="285750" indent="-285750">
              <a:buFont typeface="Arial" panose="020B0604020202020204" pitchFamily="34" charset="0"/>
              <a:buChar char="•"/>
            </a:pPr>
            <a:r>
              <a:rPr lang="en-US" sz="2000" dirty="0"/>
              <a:t>Initial Liquid, CC ATI, Melt ATI = Zero (acceptable assumption)</a:t>
            </a:r>
          </a:p>
          <a:p>
            <a:pPr marL="285750" indent="-285750">
              <a:buFont typeface="Arial" panose="020B0604020202020204" pitchFamily="34" charset="0"/>
              <a:buChar char="•"/>
            </a:pPr>
            <a:r>
              <a:rPr lang="en-US" sz="2000" dirty="0">
                <a:solidFill>
                  <a:srgbClr val="C00000"/>
                </a:solidFill>
              </a:rPr>
              <a:t>*Px Temp: 32-34 F</a:t>
            </a:r>
          </a:p>
          <a:p>
            <a:pPr marL="285750" indent="-285750">
              <a:buFont typeface="Arial" panose="020B0604020202020204" pitchFamily="34" charset="0"/>
              <a:buChar char="•"/>
            </a:pPr>
            <a:r>
              <a:rPr lang="en-US" sz="2000" dirty="0"/>
              <a:t>Base Temp: 32 F</a:t>
            </a:r>
          </a:p>
          <a:p>
            <a:pPr marL="285750" indent="-285750">
              <a:buFont typeface="Arial" panose="020B0604020202020204" pitchFamily="34" charset="0"/>
              <a:buChar char="•"/>
            </a:pPr>
            <a:r>
              <a:rPr lang="en-US" sz="2000" dirty="0">
                <a:solidFill>
                  <a:srgbClr val="C00000"/>
                </a:solidFill>
              </a:rPr>
              <a:t>* Wet </a:t>
            </a:r>
            <a:r>
              <a:rPr lang="en-US" sz="2000" dirty="0" err="1">
                <a:solidFill>
                  <a:srgbClr val="C00000"/>
                </a:solidFill>
              </a:rPr>
              <a:t>Meltrate</a:t>
            </a:r>
            <a:r>
              <a:rPr lang="en-US" sz="2000" dirty="0">
                <a:solidFill>
                  <a:srgbClr val="C00000"/>
                </a:solidFill>
              </a:rPr>
              <a:t>: 0.05-0.15 in/F-day</a:t>
            </a:r>
          </a:p>
          <a:p>
            <a:pPr marL="285750" indent="-285750">
              <a:buFont typeface="Arial" panose="020B0604020202020204" pitchFamily="34" charset="0"/>
              <a:buChar char="•"/>
            </a:pPr>
            <a:r>
              <a:rPr lang="en-US" sz="2000" dirty="0">
                <a:solidFill>
                  <a:srgbClr val="C00000"/>
                </a:solidFill>
              </a:rPr>
              <a:t>* Rain Rate Limit: 0.25-0.50 in/day</a:t>
            </a:r>
          </a:p>
          <a:p>
            <a:pPr marL="285750" indent="-285750">
              <a:buFont typeface="Arial" panose="020B0604020202020204" pitchFamily="34" charset="0"/>
              <a:buChar char="•"/>
            </a:pPr>
            <a:r>
              <a:rPr lang="en-US" sz="2000" dirty="0"/>
              <a:t>ATI-</a:t>
            </a:r>
            <a:r>
              <a:rPr lang="en-US" sz="2000" dirty="0" err="1"/>
              <a:t>Meltrate</a:t>
            </a:r>
            <a:r>
              <a:rPr lang="en-US" sz="2000" dirty="0"/>
              <a:t> Coefficient: 0.98-1.0 (typ.=1.0)</a:t>
            </a:r>
          </a:p>
          <a:p>
            <a:pPr marL="285750" indent="-285750">
              <a:buFont typeface="Arial" panose="020B0604020202020204" pitchFamily="34" charset="0"/>
              <a:buChar char="•"/>
            </a:pPr>
            <a:r>
              <a:rPr lang="en-US" sz="2000" dirty="0">
                <a:solidFill>
                  <a:srgbClr val="C00000"/>
                </a:solidFill>
              </a:rPr>
              <a:t>* ATI-</a:t>
            </a:r>
            <a:r>
              <a:rPr lang="en-US" sz="2000" dirty="0" err="1">
                <a:solidFill>
                  <a:srgbClr val="C00000"/>
                </a:solidFill>
              </a:rPr>
              <a:t>Meltrate</a:t>
            </a:r>
            <a:r>
              <a:rPr lang="en-US" sz="2000" dirty="0">
                <a:solidFill>
                  <a:srgbClr val="C00000"/>
                </a:solidFill>
              </a:rPr>
              <a:t> </a:t>
            </a:r>
            <a:r>
              <a:rPr lang="en-US" sz="2000" dirty="0" err="1">
                <a:solidFill>
                  <a:srgbClr val="C00000"/>
                </a:solidFill>
              </a:rPr>
              <a:t>Fn</a:t>
            </a:r>
            <a:r>
              <a:rPr lang="en-US" sz="2000" dirty="0">
                <a:solidFill>
                  <a:srgbClr val="C00000"/>
                </a:solidFill>
              </a:rPr>
              <a:t>: 0.015-0.15 in/F-day</a:t>
            </a:r>
          </a:p>
          <a:p>
            <a:pPr marL="285750" indent="-285750">
              <a:buFont typeface="Arial" panose="020B0604020202020204" pitchFamily="34" charset="0"/>
              <a:buChar char="•"/>
            </a:pPr>
            <a:r>
              <a:rPr lang="en-US" sz="2000" dirty="0"/>
              <a:t>Cold Limit = 0.2 in/day</a:t>
            </a:r>
          </a:p>
          <a:p>
            <a:pPr marL="285750" indent="-285750">
              <a:buFont typeface="Arial" panose="020B0604020202020204" pitchFamily="34" charset="0"/>
              <a:buChar char="•"/>
            </a:pPr>
            <a:r>
              <a:rPr lang="en-US" sz="2000" dirty="0"/>
              <a:t>ATI-</a:t>
            </a:r>
            <a:r>
              <a:rPr lang="en-US" sz="2000" dirty="0" err="1"/>
              <a:t>Coldrate</a:t>
            </a:r>
            <a:r>
              <a:rPr lang="en-US" sz="2000" dirty="0"/>
              <a:t> </a:t>
            </a:r>
            <a:r>
              <a:rPr lang="en-US" sz="2000" dirty="0" err="1"/>
              <a:t>Coeff</a:t>
            </a:r>
            <a:r>
              <a:rPr lang="en-US" sz="2000" dirty="0"/>
              <a:t>: 0.2-0.5</a:t>
            </a:r>
          </a:p>
          <a:p>
            <a:pPr marL="742950" lvl="1" indent="-285750">
              <a:buFont typeface="Arial" panose="020B0604020202020204" pitchFamily="34" charset="0"/>
              <a:buChar char="•"/>
            </a:pPr>
            <a:r>
              <a:rPr lang="en-US" sz="1500" dirty="0"/>
              <a:t>0.2=Shallow Snowpack to 0.5=Deep Snowpack</a:t>
            </a:r>
          </a:p>
          <a:p>
            <a:pPr marL="285750" indent="-285750">
              <a:buFont typeface="Arial" panose="020B0604020202020204" pitchFamily="34" charset="0"/>
              <a:buChar char="•"/>
            </a:pPr>
            <a:r>
              <a:rPr lang="en-US" sz="2000" dirty="0"/>
              <a:t>ATI-</a:t>
            </a:r>
            <a:r>
              <a:rPr lang="en-US" sz="2000" dirty="0" err="1"/>
              <a:t>Coldrate</a:t>
            </a:r>
            <a:r>
              <a:rPr lang="en-US" sz="2000" dirty="0"/>
              <a:t> </a:t>
            </a:r>
            <a:r>
              <a:rPr lang="en-US" sz="2000" dirty="0" err="1"/>
              <a:t>Fn</a:t>
            </a:r>
            <a:r>
              <a:rPr lang="en-US" sz="2000" dirty="0"/>
              <a:t>: 0.01-0.045 </a:t>
            </a:r>
          </a:p>
          <a:p>
            <a:pPr marL="285750" indent="-285750">
              <a:buFont typeface="Arial" panose="020B0604020202020204" pitchFamily="34" charset="0"/>
              <a:buChar char="•"/>
            </a:pPr>
            <a:r>
              <a:rPr lang="en-US" sz="2000" dirty="0"/>
              <a:t>Water Capacity: 3-5%</a:t>
            </a:r>
          </a:p>
          <a:p>
            <a:pPr marL="285750" indent="-285750">
              <a:buFont typeface="Arial" panose="020B0604020202020204" pitchFamily="34" charset="0"/>
              <a:buChar char="•"/>
            </a:pPr>
            <a:r>
              <a:rPr lang="en-US" sz="2000" dirty="0" err="1"/>
              <a:t>Groundmelt</a:t>
            </a:r>
            <a:r>
              <a:rPr lang="en-US" sz="2000" dirty="0"/>
              <a:t>: Typically = 0 in/day</a:t>
            </a:r>
          </a:p>
        </p:txBody>
      </p:sp>
      <p:sp>
        <p:nvSpPr>
          <p:cNvPr id="8" name="Rectangle 7">
            <a:extLst>
              <a:ext uri="{FF2B5EF4-FFF2-40B4-BE49-F238E27FC236}">
                <a16:creationId xmlns:a16="http://schemas.microsoft.com/office/drawing/2014/main" id="{083DA50F-8BBF-4419-851D-A53E1331651A}"/>
              </a:ext>
            </a:extLst>
          </p:cNvPr>
          <p:cNvSpPr/>
          <p:nvPr/>
        </p:nvSpPr>
        <p:spPr>
          <a:xfrm>
            <a:off x="7266769" y="6479846"/>
            <a:ext cx="4746179" cy="307777"/>
          </a:xfrm>
          <a:prstGeom prst="rect">
            <a:avLst/>
          </a:prstGeom>
        </p:spPr>
        <p:txBody>
          <a:bodyPr wrap="square">
            <a:spAutoFit/>
          </a:bodyPr>
          <a:lstStyle/>
          <a:p>
            <a:r>
              <a:rPr lang="en-US" sz="1400" i="1" dirty="0">
                <a:solidFill>
                  <a:srgbClr val="C00000"/>
                </a:solidFill>
              </a:rPr>
              <a:t>*Common Calibration Parameter </a:t>
            </a:r>
          </a:p>
        </p:txBody>
      </p:sp>
      <p:pic>
        <p:nvPicPr>
          <p:cNvPr id="9" name="Picture 8">
            <a:extLst>
              <a:ext uri="{FF2B5EF4-FFF2-40B4-BE49-F238E27FC236}">
                <a16:creationId xmlns:a16="http://schemas.microsoft.com/office/drawing/2014/main" id="{49640D7A-5AFE-DBC8-F0A2-EF0996E861EC}"/>
              </a:ext>
            </a:extLst>
          </p:cNvPr>
          <p:cNvPicPr>
            <a:picLocks noChangeAspect="1"/>
          </p:cNvPicPr>
          <p:nvPr/>
        </p:nvPicPr>
        <p:blipFill>
          <a:blip r:embed="rId3"/>
          <a:stretch>
            <a:fillRect/>
          </a:stretch>
        </p:blipFill>
        <p:spPr>
          <a:xfrm>
            <a:off x="794035" y="1082899"/>
            <a:ext cx="4539462" cy="5214394"/>
          </a:xfrm>
          <a:prstGeom prst="rect">
            <a:avLst/>
          </a:prstGeom>
        </p:spPr>
      </p:pic>
    </p:spTree>
    <p:extLst>
      <p:ext uri="{BB962C8B-B14F-4D97-AF65-F5344CB8AC3E}">
        <p14:creationId xmlns:p14="http://schemas.microsoft.com/office/powerpoint/2010/main" val="255199223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11082124" cy="760134"/>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i="1" dirty="0"/>
              <a:t>Approach to Calibration</a:t>
            </a:r>
            <a:endParaRPr lang="en-US" dirty="0"/>
          </a:p>
        </p:txBody>
      </p:sp>
      <p:sp>
        <p:nvSpPr>
          <p:cNvPr id="9" name="Content Placeholder 2">
            <a:extLst>
              <a:ext uri="{FF2B5EF4-FFF2-40B4-BE49-F238E27FC236}">
                <a16:creationId xmlns:a16="http://schemas.microsoft.com/office/drawing/2014/main" id="{1AB3F9C9-065A-4A86-9E16-3DCF583715DC}"/>
              </a:ext>
            </a:extLst>
          </p:cNvPr>
          <p:cNvSpPr>
            <a:spLocks noGrp="1"/>
          </p:cNvSpPr>
          <p:nvPr>
            <p:ph idx="1"/>
          </p:nvPr>
        </p:nvSpPr>
        <p:spPr>
          <a:xfrm>
            <a:off x="277540" y="1089049"/>
            <a:ext cx="4458584" cy="5602492"/>
          </a:xfrm>
        </p:spPr>
        <p:txBody>
          <a:bodyPr>
            <a:normAutofit/>
          </a:bodyPr>
          <a:lstStyle/>
          <a:p>
            <a:r>
              <a:rPr lang="en-US" sz="3200" dirty="0"/>
              <a:t>Calibrate snowmelt SWE first (before runoff calibrations).</a:t>
            </a:r>
          </a:p>
          <a:p>
            <a:r>
              <a:rPr lang="en-US" sz="3200" dirty="0"/>
              <a:t>Compare Modeled to Observed Snow Water Equivalent (SWE) Values.</a:t>
            </a:r>
          </a:p>
          <a:p>
            <a:r>
              <a:rPr lang="en-US" sz="3200" dirty="0"/>
              <a:t>Once melt of snowpack is calibrated, proceed with runoff calibration.</a:t>
            </a:r>
          </a:p>
        </p:txBody>
      </p:sp>
      <p:pic>
        <p:nvPicPr>
          <p:cNvPr id="11" name="Picture 10">
            <a:extLst>
              <a:ext uri="{FF2B5EF4-FFF2-40B4-BE49-F238E27FC236}">
                <a16:creationId xmlns:a16="http://schemas.microsoft.com/office/drawing/2014/main" id="{2042072B-BEDC-474F-8ADD-5EAAD6C17B66}"/>
              </a:ext>
            </a:extLst>
          </p:cNvPr>
          <p:cNvPicPr/>
          <p:nvPr/>
        </p:nvPicPr>
        <p:blipFill rotWithShape="1">
          <a:blip r:embed="rId3">
            <a:extLst>
              <a:ext uri="{28A0092B-C50C-407E-A947-70E740481C1C}">
                <a14:useLocalDpi xmlns:a14="http://schemas.microsoft.com/office/drawing/2010/main" val="0"/>
              </a:ext>
            </a:extLst>
          </a:blip>
          <a:srcRect r="50214" b="49770"/>
          <a:stretch/>
        </p:blipFill>
        <p:spPr bwMode="auto">
          <a:xfrm>
            <a:off x="5361259" y="1106634"/>
            <a:ext cx="6447693" cy="5064369"/>
          </a:xfrm>
          <a:prstGeom prst="rect">
            <a:avLst/>
          </a:prstGeom>
          <a:noFill/>
          <a:ln>
            <a:solidFill>
              <a:schemeClr val="tx1"/>
            </a:solidFill>
          </a:ln>
        </p:spPr>
      </p:pic>
    </p:spTree>
    <p:extLst>
      <p:ext uri="{BB962C8B-B14F-4D97-AF65-F5344CB8AC3E}">
        <p14:creationId xmlns:p14="http://schemas.microsoft.com/office/powerpoint/2010/main" val="8345316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5BDA4AD9-B89E-4CB0-BF4F-8BDE3A48B10A}"/>
              </a:ext>
            </a:extLst>
          </p:cNvPr>
          <p:cNvGrpSpPr/>
          <p:nvPr/>
        </p:nvGrpSpPr>
        <p:grpSpPr>
          <a:xfrm>
            <a:off x="5118100" y="263309"/>
            <a:ext cx="6858000" cy="6229566"/>
            <a:chOff x="5168900" y="453917"/>
            <a:chExt cx="6858000" cy="6229566"/>
          </a:xfrm>
        </p:grpSpPr>
        <p:sp>
          <p:nvSpPr>
            <p:cNvPr id="5" name="Rectangle 4">
              <a:extLst>
                <a:ext uri="{FF2B5EF4-FFF2-40B4-BE49-F238E27FC236}">
                  <a16:creationId xmlns:a16="http://schemas.microsoft.com/office/drawing/2014/main" id="{6D39249A-40AC-4FD1-BCC0-4A9A55AEC64B}"/>
                </a:ext>
              </a:extLst>
            </p:cNvPr>
            <p:cNvSpPr/>
            <p:nvPr/>
          </p:nvSpPr>
          <p:spPr>
            <a:xfrm>
              <a:off x="7454900" y="2111483"/>
              <a:ext cx="4572000" cy="4572000"/>
            </a:xfrm>
            <a:prstGeom prst="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effectLst>
                    <a:outerShdw blurRad="38100" dist="38100" dir="2700000" algn="tl">
                      <a:srgbClr val="000000">
                        <a:alpha val="43137"/>
                      </a:srgbClr>
                    </a:outerShdw>
                  </a:effectLst>
                  <a:latin typeface="Lato" panose="020F0502020204030203" pitchFamily="34" charset="0"/>
                </a:rPr>
                <a:t>Basin Model</a:t>
              </a:r>
            </a:p>
          </p:txBody>
        </p:sp>
        <p:sp>
          <p:nvSpPr>
            <p:cNvPr id="4" name="Rectangle 3">
              <a:extLst>
                <a:ext uri="{FF2B5EF4-FFF2-40B4-BE49-F238E27FC236}">
                  <a16:creationId xmlns:a16="http://schemas.microsoft.com/office/drawing/2014/main" id="{BAB75458-611B-40D1-8788-264626231646}"/>
                </a:ext>
              </a:extLst>
            </p:cNvPr>
            <p:cNvSpPr/>
            <p:nvPr/>
          </p:nvSpPr>
          <p:spPr>
            <a:xfrm>
              <a:off x="5168900" y="453917"/>
              <a:ext cx="4572000" cy="4572000"/>
            </a:xfrm>
            <a:prstGeom prst="rect">
              <a:avLst/>
            </a:prstGeom>
            <a:solidFill>
              <a:srgbClr val="00B0F0">
                <a:alpha val="50196"/>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effectLst>
                    <a:outerShdw blurRad="38100" dist="38100" dir="2700000" algn="tl">
                      <a:srgbClr val="000000">
                        <a:alpha val="43137"/>
                      </a:srgbClr>
                    </a:outerShdw>
                  </a:effectLst>
                  <a:latin typeface="Lato" panose="020F0502020204030203" pitchFamily="34" charset="0"/>
                </a:rPr>
                <a:t>Meteorology Model</a:t>
              </a:r>
            </a:p>
          </p:txBody>
        </p:sp>
        <p:cxnSp>
          <p:nvCxnSpPr>
            <p:cNvPr id="7" name="Straight Connector 6">
              <a:extLst>
                <a:ext uri="{FF2B5EF4-FFF2-40B4-BE49-F238E27FC236}">
                  <a16:creationId xmlns:a16="http://schemas.microsoft.com/office/drawing/2014/main" id="{DB23A0B2-A944-4C57-82CE-2EE722686880}"/>
                </a:ext>
              </a:extLst>
            </p:cNvPr>
            <p:cNvCxnSpPr>
              <a:cxnSpLocks/>
            </p:cNvCxnSpPr>
            <p:nvPr/>
          </p:nvCxnSpPr>
          <p:spPr>
            <a:xfrm>
              <a:off x="9740900" y="453917"/>
              <a:ext cx="2286000" cy="1657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DD748E9-ED65-4C6E-9583-6738FAEE3671}"/>
                </a:ext>
              </a:extLst>
            </p:cNvPr>
            <p:cNvCxnSpPr>
              <a:cxnSpLocks/>
            </p:cNvCxnSpPr>
            <p:nvPr/>
          </p:nvCxnSpPr>
          <p:spPr>
            <a:xfrm>
              <a:off x="5168900" y="5025917"/>
              <a:ext cx="2286000" cy="1657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C827DD2-7357-46FC-BAF3-8544359F4F76}"/>
                </a:ext>
              </a:extLst>
            </p:cNvPr>
            <p:cNvCxnSpPr>
              <a:cxnSpLocks/>
            </p:cNvCxnSpPr>
            <p:nvPr/>
          </p:nvCxnSpPr>
          <p:spPr>
            <a:xfrm>
              <a:off x="9740900" y="5025917"/>
              <a:ext cx="2286000" cy="1657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FFC5297-6B41-4AEB-94D0-CA1677A33D6C}"/>
                </a:ext>
              </a:extLst>
            </p:cNvPr>
            <p:cNvCxnSpPr>
              <a:cxnSpLocks/>
            </p:cNvCxnSpPr>
            <p:nvPr/>
          </p:nvCxnSpPr>
          <p:spPr>
            <a:xfrm>
              <a:off x="5168900" y="453917"/>
              <a:ext cx="2286000" cy="1657566"/>
            </a:xfrm>
            <a:prstGeom prst="line">
              <a:avLst/>
            </a:prstGeom>
          </p:spPr>
          <p:style>
            <a:lnRef idx="1">
              <a:schemeClr val="accent1"/>
            </a:lnRef>
            <a:fillRef idx="0">
              <a:schemeClr val="accent1"/>
            </a:fillRef>
            <a:effectRef idx="0">
              <a:schemeClr val="accent1"/>
            </a:effectRef>
            <a:fontRef idx="minor">
              <a:schemeClr val="tx1"/>
            </a:fontRef>
          </p:style>
        </p:cxnSp>
      </p:grpSp>
      <p:sp>
        <p:nvSpPr>
          <p:cNvPr id="14" name="Title 13">
            <a:extLst>
              <a:ext uri="{FF2B5EF4-FFF2-40B4-BE49-F238E27FC236}">
                <a16:creationId xmlns:a16="http://schemas.microsoft.com/office/drawing/2014/main" id="{9D49E8C0-A06F-4A59-97D8-67BA539EB885}"/>
              </a:ext>
            </a:extLst>
          </p:cNvPr>
          <p:cNvSpPr>
            <a:spLocks noGrp="1"/>
          </p:cNvSpPr>
          <p:nvPr>
            <p:ph type="title"/>
          </p:nvPr>
        </p:nvSpPr>
        <p:spPr>
          <a:xfrm>
            <a:off x="838200" y="365125"/>
            <a:ext cx="5257800" cy="1325563"/>
          </a:xfrm>
        </p:spPr>
        <p:txBody>
          <a:bodyPr>
            <a:noAutofit/>
          </a:bodyPr>
          <a:lstStyle/>
          <a:p>
            <a:r>
              <a:rPr lang="en-US" sz="6000" b="1" dirty="0">
                <a:latin typeface="Lato" panose="020F0502020204030203" pitchFamily="34" charset="0"/>
              </a:rPr>
              <a:t>Meteorologic</a:t>
            </a:r>
            <a:br>
              <a:rPr lang="en-US" sz="6000" b="1" dirty="0">
                <a:latin typeface="Lato" panose="020F0502020204030203" pitchFamily="34" charset="0"/>
              </a:rPr>
            </a:br>
            <a:r>
              <a:rPr lang="en-US" sz="6000" b="1" dirty="0">
                <a:latin typeface="Lato" panose="020F0502020204030203" pitchFamily="34" charset="0"/>
              </a:rPr>
              <a:t>Model</a:t>
            </a:r>
          </a:p>
        </p:txBody>
      </p:sp>
      <p:sp>
        <p:nvSpPr>
          <p:cNvPr id="15" name="Content Placeholder 14">
            <a:extLst>
              <a:ext uri="{FF2B5EF4-FFF2-40B4-BE49-F238E27FC236}">
                <a16:creationId xmlns:a16="http://schemas.microsoft.com/office/drawing/2014/main" id="{87C916C7-F052-4B47-85DC-800082669392}"/>
              </a:ext>
            </a:extLst>
          </p:cNvPr>
          <p:cNvSpPr>
            <a:spLocks noGrp="1"/>
          </p:cNvSpPr>
          <p:nvPr>
            <p:ph idx="1"/>
          </p:nvPr>
        </p:nvSpPr>
        <p:spPr>
          <a:xfrm>
            <a:off x="838200" y="1825625"/>
            <a:ext cx="3479800" cy="4351338"/>
          </a:xfrm>
        </p:spPr>
        <p:txBody>
          <a:bodyPr>
            <a:normAutofit/>
          </a:bodyPr>
          <a:lstStyle/>
          <a:p>
            <a:r>
              <a:rPr lang="en-US" b="1" dirty="0">
                <a:latin typeface="Lato" panose="020F0502020204030203" pitchFamily="34" charset="0"/>
              </a:rPr>
              <a:t>Atmospheric boundary conditions</a:t>
            </a:r>
          </a:p>
          <a:p>
            <a:endParaRPr lang="en-US" dirty="0"/>
          </a:p>
        </p:txBody>
      </p:sp>
      <p:sp>
        <p:nvSpPr>
          <p:cNvPr id="2" name="Cloud 1">
            <a:extLst>
              <a:ext uri="{FF2B5EF4-FFF2-40B4-BE49-F238E27FC236}">
                <a16:creationId xmlns:a16="http://schemas.microsoft.com/office/drawing/2014/main" id="{C442D59D-18AA-71B8-735D-2938BCF8577D}"/>
              </a:ext>
            </a:extLst>
          </p:cNvPr>
          <p:cNvSpPr/>
          <p:nvPr/>
        </p:nvSpPr>
        <p:spPr>
          <a:xfrm>
            <a:off x="6222125" y="3951890"/>
            <a:ext cx="1108841" cy="65323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loud 2">
            <a:extLst>
              <a:ext uri="{FF2B5EF4-FFF2-40B4-BE49-F238E27FC236}">
                <a16:creationId xmlns:a16="http://schemas.microsoft.com/office/drawing/2014/main" id="{4AC92D0E-ECEB-C79A-CDB1-BB55EC980E5B}"/>
              </a:ext>
            </a:extLst>
          </p:cNvPr>
          <p:cNvSpPr/>
          <p:nvPr/>
        </p:nvSpPr>
        <p:spPr>
          <a:xfrm>
            <a:off x="5895209" y="3788980"/>
            <a:ext cx="1108841" cy="65323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un 5">
            <a:extLst>
              <a:ext uri="{FF2B5EF4-FFF2-40B4-BE49-F238E27FC236}">
                <a16:creationId xmlns:a16="http://schemas.microsoft.com/office/drawing/2014/main" id="{1412A9AE-6AA3-D4EE-8BA5-10B3271BAAAA}"/>
              </a:ext>
            </a:extLst>
          </p:cNvPr>
          <p:cNvSpPr/>
          <p:nvPr/>
        </p:nvSpPr>
        <p:spPr>
          <a:xfrm>
            <a:off x="8496300" y="667407"/>
            <a:ext cx="999797" cy="977462"/>
          </a:xfrm>
          <a:prstGeom prst="sun">
            <a:avLst/>
          </a:prstGeom>
          <a:solidFill>
            <a:schemeClr val="accent2">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07AC50E1-E469-A212-4576-80D0E43F1E3A}"/>
              </a:ext>
            </a:extLst>
          </p:cNvPr>
          <p:cNvSpPr/>
          <p:nvPr/>
        </p:nvSpPr>
        <p:spPr>
          <a:xfrm>
            <a:off x="8204200" y="4939153"/>
            <a:ext cx="1261256" cy="1449877"/>
          </a:xfrm>
          <a:custGeom>
            <a:avLst/>
            <a:gdLst>
              <a:gd name="connsiteX0" fmla="*/ 525533 w 2133823"/>
              <a:gd name="connsiteY0" fmla="*/ 1928648 h 1981200"/>
              <a:gd name="connsiteX1" fmla="*/ 525533 w 2133823"/>
              <a:gd name="connsiteY1" fmla="*/ 1928648 h 1981200"/>
              <a:gd name="connsiteX2" fmla="*/ 488747 w 2133823"/>
              <a:gd name="connsiteY2" fmla="*/ 1870842 h 1981200"/>
              <a:gd name="connsiteX3" fmla="*/ 472982 w 2133823"/>
              <a:gd name="connsiteY3" fmla="*/ 1855076 h 1981200"/>
              <a:gd name="connsiteX4" fmla="*/ 457216 w 2133823"/>
              <a:gd name="connsiteY4" fmla="*/ 1629104 h 1981200"/>
              <a:gd name="connsiteX5" fmla="*/ 399409 w 2133823"/>
              <a:gd name="connsiteY5" fmla="*/ 1566042 h 1981200"/>
              <a:gd name="connsiteX6" fmla="*/ 394154 w 2133823"/>
              <a:gd name="connsiteY6" fmla="*/ 1534511 h 1981200"/>
              <a:gd name="connsiteX7" fmla="*/ 388899 w 2133823"/>
              <a:gd name="connsiteY7" fmla="*/ 1382111 h 1981200"/>
              <a:gd name="connsiteX8" fmla="*/ 346857 w 2133823"/>
              <a:gd name="connsiteY8" fmla="*/ 1355835 h 1981200"/>
              <a:gd name="connsiteX9" fmla="*/ 310071 w 2133823"/>
              <a:gd name="connsiteY9" fmla="*/ 1329559 h 1981200"/>
              <a:gd name="connsiteX10" fmla="*/ 299561 w 2133823"/>
              <a:gd name="connsiteY10" fmla="*/ 1313793 h 1981200"/>
              <a:gd name="connsiteX11" fmla="*/ 241754 w 2133823"/>
              <a:gd name="connsiteY11" fmla="*/ 1271752 h 1981200"/>
              <a:gd name="connsiteX12" fmla="*/ 236499 w 2133823"/>
              <a:gd name="connsiteY12" fmla="*/ 1255986 h 1981200"/>
              <a:gd name="connsiteX13" fmla="*/ 220733 w 2133823"/>
              <a:gd name="connsiteY13" fmla="*/ 1224455 h 1981200"/>
              <a:gd name="connsiteX14" fmla="*/ 210223 w 2133823"/>
              <a:gd name="connsiteY14" fmla="*/ 1182414 h 1981200"/>
              <a:gd name="connsiteX15" fmla="*/ 168182 w 2133823"/>
              <a:gd name="connsiteY15" fmla="*/ 1140373 h 1981200"/>
              <a:gd name="connsiteX16" fmla="*/ 141906 w 2133823"/>
              <a:gd name="connsiteY16" fmla="*/ 1114097 h 1981200"/>
              <a:gd name="connsiteX17" fmla="*/ 84099 w 2133823"/>
              <a:gd name="connsiteY17" fmla="*/ 1098331 h 1981200"/>
              <a:gd name="connsiteX18" fmla="*/ 21037 w 2133823"/>
              <a:gd name="connsiteY18" fmla="*/ 1014248 h 1981200"/>
              <a:gd name="connsiteX19" fmla="*/ 15782 w 2133823"/>
              <a:gd name="connsiteY19" fmla="*/ 993228 h 1981200"/>
              <a:gd name="connsiteX20" fmla="*/ 16 w 2133823"/>
              <a:gd name="connsiteY20" fmla="*/ 767255 h 1981200"/>
              <a:gd name="connsiteX21" fmla="*/ 10526 w 2133823"/>
              <a:gd name="connsiteY21" fmla="*/ 688428 h 1981200"/>
              <a:gd name="connsiteX22" fmla="*/ 21037 w 2133823"/>
              <a:gd name="connsiteY22" fmla="*/ 478221 h 1981200"/>
              <a:gd name="connsiteX23" fmla="*/ 57823 w 2133823"/>
              <a:gd name="connsiteY23" fmla="*/ 409904 h 1981200"/>
              <a:gd name="connsiteX24" fmla="*/ 73588 w 2133823"/>
              <a:gd name="connsiteY24" fmla="*/ 378373 h 1981200"/>
              <a:gd name="connsiteX25" fmla="*/ 84099 w 2133823"/>
              <a:gd name="connsiteY25" fmla="*/ 367862 h 1981200"/>
              <a:gd name="connsiteX26" fmla="*/ 99864 w 2133823"/>
              <a:gd name="connsiteY26" fmla="*/ 346842 h 1981200"/>
              <a:gd name="connsiteX27" fmla="*/ 110375 w 2133823"/>
              <a:gd name="connsiteY27" fmla="*/ 331076 h 1981200"/>
              <a:gd name="connsiteX28" fmla="*/ 147161 w 2133823"/>
              <a:gd name="connsiteY28" fmla="*/ 299545 h 1981200"/>
              <a:gd name="connsiteX29" fmla="*/ 178692 w 2133823"/>
              <a:gd name="connsiteY29" fmla="*/ 283780 h 1981200"/>
              <a:gd name="connsiteX30" fmla="*/ 262775 w 2133823"/>
              <a:gd name="connsiteY30" fmla="*/ 246993 h 1981200"/>
              <a:gd name="connsiteX31" fmla="*/ 346857 w 2133823"/>
              <a:gd name="connsiteY31" fmla="*/ 241738 h 1981200"/>
              <a:gd name="connsiteX32" fmla="*/ 399409 w 2133823"/>
              <a:gd name="connsiteY32" fmla="*/ 262759 h 1981200"/>
              <a:gd name="connsiteX33" fmla="*/ 457216 w 2133823"/>
              <a:gd name="connsiteY33" fmla="*/ 278524 h 1981200"/>
              <a:gd name="connsiteX34" fmla="*/ 541299 w 2133823"/>
              <a:gd name="connsiteY34" fmla="*/ 320566 h 1981200"/>
              <a:gd name="connsiteX35" fmla="*/ 593850 w 2133823"/>
              <a:gd name="connsiteY35" fmla="*/ 336331 h 1981200"/>
              <a:gd name="connsiteX36" fmla="*/ 651657 w 2133823"/>
              <a:gd name="connsiteY36" fmla="*/ 394138 h 1981200"/>
              <a:gd name="connsiteX37" fmla="*/ 688444 w 2133823"/>
              <a:gd name="connsiteY37" fmla="*/ 388883 h 1981200"/>
              <a:gd name="connsiteX38" fmla="*/ 714719 w 2133823"/>
              <a:gd name="connsiteY38" fmla="*/ 373117 h 1981200"/>
              <a:gd name="connsiteX39" fmla="*/ 730485 w 2133823"/>
              <a:gd name="connsiteY39" fmla="*/ 362607 h 1981200"/>
              <a:gd name="connsiteX40" fmla="*/ 767271 w 2133823"/>
              <a:gd name="connsiteY40" fmla="*/ 341586 h 1981200"/>
              <a:gd name="connsiteX41" fmla="*/ 825078 w 2133823"/>
              <a:gd name="connsiteY41" fmla="*/ 310055 h 1981200"/>
              <a:gd name="connsiteX42" fmla="*/ 840844 w 2133823"/>
              <a:gd name="connsiteY42" fmla="*/ 294290 h 1981200"/>
              <a:gd name="connsiteX43" fmla="*/ 861864 w 2133823"/>
              <a:gd name="connsiteY43" fmla="*/ 273269 h 1981200"/>
              <a:gd name="connsiteX44" fmla="*/ 861864 w 2133823"/>
              <a:gd name="connsiteY44" fmla="*/ 273269 h 1981200"/>
              <a:gd name="connsiteX45" fmla="*/ 903906 w 2133823"/>
              <a:gd name="connsiteY45" fmla="*/ 173421 h 1981200"/>
              <a:gd name="connsiteX46" fmla="*/ 919671 w 2133823"/>
              <a:gd name="connsiteY46" fmla="*/ 147145 h 1981200"/>
              <a:gd name="connsiteX47" fmla="*/ 1045795 w 2133823"/>
              <a:gd name="connsiteY47" fmla="*/ 63062 h 1981200"/>
              <a:gd name="connsiteX48" fmla="*/ 1229726 w 2133823"/>
              <a:gd name="connsiteY48" fmla="*/ 0 h 1981200"/>
              <a:gd name="connsiteX49" fmla="*/ 1371616 w 2133823"/>
              <a:gd name="connsiteY49" fmla="*/ 10511 h 1981200"/>
              <a:gd name="connsiteX50" fmla="*/ 1392637 w 2133823"/>
              <a:gd name="connsiteY50" fmla="*/ 31531 h 1981200"/>
              <a:gd name="connsiteX51" fmla="*/ 1618609 w 2133823"/>
              <a:gd name="connsiteY51" fmla="*/ 136635 h 1981200"/>
              <a:gd name="connsiteX52" fmla="*/ 1660650 w 2133823"/>
              <a:gd name="connsiteY52" fmla="*/ 162911 h 1981200"/>
              <a:gd name="connsiteX53" fmla="*/ 1718457 w 2133823"/>
              <a:gd name="connsiteY53" fmla="*/ 189186 h 1981200"/>
              <a:gd name="connsiteX54" fmla="*/ 1739478 w 2133823"/>
              <a:gd name="connsiteY54" fmla="*/ 215462 h 1981200"/>
              <a:gd name="connsiteX55" fmla="*/ 1786775 w 2133823"/>
              <a:gd name="connsiteY55" fmla="*/ 320566 h 1981200"/>
              <a:gd name="connsiteX56" fmla="*/ 1944430 w 2133823"/>
              <a:gd name="connsiteY56" fmla="*/ 472966 h 1981200"/>
              <a:gd name="connsiteX57" fmla="*/ 1981216 w 2133823"/>
              <a:gd name="connsiteY57" fmla="*/ 515007 h 1981200"/>
              <a:gd name="connsiteX58" fmla="*/ 2117850 w 2133823"/>
              <a:gd name="connsiteY58" fmla="*/ 719959 h 1981200"/>
              <a:gd name="connsiteX59" fmla="*/ 2128361 w 2133823"/>
              <a:gd name="connsiteY59" fmla="*/ 762000 h 1981200"/>
              <a:gd name="connsiteX60" fmla="*/ 2133616 w 2133823"/>
              <a:gd name="connsiteY60" fmla="*/ 840828 h 1981200"/>
              <a:gd name="connsiteX61" fmla="*/ 2123106 w 2133823"/>
              <a:gd name="connsiteY61" fmla="*/ 872359 h 1981200"/>
              <a:gd name="connsiteX62" fmla="*/ 2117850 w 2133823"/>
              <a:gd name="connsiteY62" fmla="*/ 893380 h 1981200"/>
              <a:gd name="connsiteX63" fmla="*/ 2107340 w 2133823"/>
              <a:gd name="connsiteY63" fmla="*/ 977462 h 1981200"/>
              <a:gd name="connsiteX64" fmla="*/ 2091575 w 2133823"/>
              <a:gd name="connsiteY64" fmla="*/ 1003738 h 1981200"/>
              <a:gd name="connsiteX65" fmla="*/ 2070554 w 2133823"/>
              <a:gd name="connsiteY65" fmla="*/ 1051035 h 1981200"/>
              <a:gd name="connsiteX66" fmla="*/ 2018002 w 2133823"/>
              <a:gd name="connsiteY66" fmla="*/ 1087821 h 1981200"/>
              <a:gd name="connsiteX67" fmla="*/ 1981216 w 2133823"/>
              <a:gd name="connsiteY67" fmla="*/ 1145628 h 1981200"/>
              <a:gd name="connsiteX68" fmla="*/ 1949685 w 2133823"/>
              <a:gd name="connsiteY68" fmla="*/ 1208690 h 1981200"/>
              <a:gd name="connsiteX69" fmla="*/ 1918154 w 2133823"/>
              <a:gd name="connsiteY69" fmla="*/ 1292773 h 1981200"/>
              <a:gd name="connsiteX70" fmla="*/ 1849837 w 2133823"/>
              <a:gd name="connsiteY70" fmla="*/ 1418897 h 1981200"/>
              <a:gd name="connsiteX71" fmla="*/ 1834071 w 2133823"/>
              <a:gd name="connsiteY71" fmla="*/ 1492469 h 1981200"/>
              <a:gd name="connsiteX72" fmla="*/ 1818306 w 2133823"/>
              <a:gd name="connsiteY72" fmla="*/ 1513490 h 1981200"/>
              <a:gd name="connsiteX73" fmla="*/ 1781519 w 2133823"/>
              <a:gd name="connsiteY73" fmla="*/ 1592317 h 1981200"/>
              <a:gd name="connsiteX74" fmla="*/ 1760499 w 2133823"/>
              <a:gd name="connsiteY74" fmla="*/ 1608083 h 1981200"/>
              <a:gd name="connsiteX75" fmla="*/ 1697437 w 2133823"/>
              <a:gd name="connsiteY75" fmla="*/ 1660635 h 1981200"/>
              <a:gd name="connsiteX76" fmla="*/ 1613354 w 2133823"/>
              <a:gd name="connsiteY76" fmla="*/ 1718442 h 1981200"/>
              <a:gd name="connsiteX77" fmla="*/ 1581823 w 2133823"/>
              <a:gd name="connsiteY77" fmla="*/ 1744717 h 1981200"/>
              <a:gd name="connsiteX78" fmla="*/ 1545037 w 2133823"/>
              <a:gd name="connsiteY78" fmla="*/ 1760483 h 1981200"/>
              <a:gd name="connsiteX79" fmla="*/ 1502995 w 2133823"/>
              <a:gd name="connsiteY79" fmla="*/ 1781504 h 1981200"/>
              <a:gd name="connsiteX80" fmla="*/ 1408402 w 2133823"/>
              <a:gd name="connsiteY80" fmla="*/ 1813035 h 1981200"/>
              <a:gd name="connsiteX81" fmla="*/ 1340085 w 2133823"/>
              <a:gd name="connsiteY81" fmla="*/ 1849821 h 1981200"/>
              <a:gd name="connsiteX82" fmla="*/ 1277023 w 2133823"/>
              <a:gd name="connsiteY82" fmla="*/ 1839311 h 1981200"/>
              <a:gd name="connsiteX83" fmla="*/ 1240237 w 2133823"/>
              <a:gd name="connsiteY83" fmla="*/ 1828800 h 1981200"/>
              <a:gd name="connsiteX84" fmla="*/ 1166664 w 2133823"/>
              <a:gd name="connsiteY84" fmla="*/ 1839311 h 1981200"/>
              <a:gd name="connsiteX85" fmla="*/ 1135133 w 2133823"/>
              <a:gd name="connsiteY85" fmla="*/ 1849821 h 1981200"/>
              <a:gd name="connsiteX86" fmla="*/ 972223 w 2133823"/>
              <a:gd name="connsiteY86" fmla="*/ 1860331 h 1981200"/>
              <a:gd name="connsiteX87" fmla="*/ 935437 w 2133823"/>
              <a:gd name="connsiteY87" fmla="*/ 1855076 h 1981200"/>
              <a:gd name="connsiteX88" fmla="*/ 909161 w 2133823"/>
              <a:gd name="connsiteY88" fmla="*/ 1849821 h 1981200"/>
              <a:gd name="connsiteX89" fmla="*/ 867119 w 2133823"/>
              <a:gd name="connsiteY89" fmla="*/ 1844566 h 1981200"/>
              <a:gd name="connsiteX90" fmla="*/ 814568 w 2133823"/>
              <a:gd name="connsiteY90" fmla="*/ 1865586 h 1981200"/>
              <a:gd name="connsiteX91" fmla="*/ 772526 w 2133823"/>
              <a:gd name="connsiteY91" fmla="*/ 1902373 h 1981200"/>
              <a:gd name="connsiteX92" fmla="*/ 751506 w 2133823"/>
              <a:gd name="connsiteY92" fmla="*/ 1918138 h 1981200"/>
              <a:gd name="connsiteX93" fmla="*/ 730485 w 2133823"/>
              <a:gd name="connsiteY93" fmla="*/ 1939159 h 1981200"/>
              <a:gd name="connsiteX94" fmla="*/ 688444 w 2133823"/>
              <a:gd name="connsiteY94" fmla="*/ 1960180 h 1981200"/>
              <a:gd name="connsiteX95" fmla="*/ 656913 w 2133823"/>
              <a:gd name="connsiteY95" fmla="*/ 1981200 h 1981200"/>
              <a:gd name="connsiteX96" fmla="*/ 557064 w 2133823"/>
              <a:gd name="connsiteY96" fmla="*/ 1954924 h 1981200"/>
              <a:gd name="connsiteX97" fmla="*/ 525533 w 2133823"/>
              <a:gd name="connsiteY97" fmla="*/ 1970690 h 1981200"/>
              <a:gd name="connsiteX98" fmla="*/ 525533 w 2133823"/>
              <a:gd name="connsiteY98" fmla="*/ 1928648 h 198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2133823" h="1981200">
                <a:moveTo>
                  <a:pt x="525533" y="1928648"/>
                </a:moveTo>
                <a:lnTo>
                  <a:pt x="525533" y="1928648"/>
                </a:lnTo>
                <a:cubicBezTo>
                  <a:pt x="513271" y="1909379"/>
                  <a:pt x="502022" y="1889427"/>
                  <a:pt x="488747" y="1870842"/>
                </a:cubicBezTo>
                <a:cubicBezTo>
                  <a:pt x="484427" y="1864794"/>
                  <a:pt x="473943" y="1862446"/>
                  <a:pt x="472982" y="1855076"/>
                </a:cubicBezTo>
                <a:cubicBezTo>
                  <a:pt x="463216" y="1780203"/>
                  <a:pt x="467895" y="1703852"/>
                  <a:pt x="457216" y="1629104"/>
                </a:cubicBezTo>
                <a:cubicBezTo>
                  <a:pt x="454079" y="1607143"/>
                  <a:pt x="411468" y="1576378"/>
                  <a:pt x="399409" y="1566042"/>
                </a:cubicBezTo>
                <a:cubicBezTo>
                  <a:pt x="397657" y="1555532"/>
                  <a:pt x="394762" y="1545149"/>
                  <a:pt x="394154" y="1534511"/>
                </a:cubicBezTo>
                <a:cubicBezTo>
                  <a:pt x="391254" y="1483764"/>
                  <a:pt x="401906" y="1431249"/>
                  <a:pt x="388899" y="1382111"/>
                </a:cubicBezTo>
                <a:cubicBezTo>
                  <a:pt x="384670" y="1366135"/>
                  <a:pt x="360607" y="1365002"/>
                  <a:pt x="346857" y="1355835"/>
                </a:cubicBezTo>
                <a:cubicBezTo>
                  <a:pt x="334319" y="1347476"/>
                  <a:pt x="322333" y="1338318"/>
                  <a:pt x="310071" y="1329559"/>
                </a:cubicBezTo>
                <a:cubicBezTo>
                  <a:pt x="306568" y="1324304"/>
                  <a:pt x="304383" y="1317873"/>
                  <a:pt x="299561" y="1313793"/>
                </a:cubicBezTo>
                <a:cubicBezTo>
                  <a:pt x="281373" y="1298403"/>
                  <a:pt x="241754" y="1271752"/>
                  <a:pt x="241754" y="1271752"/>
                </a:cubicBezTo>
                <a:cubicBezTo>
                  <a:pt x="240002" y="1266497"/>
                  <a:pt x="238749" y="1261048"/>
                  <a:pt x="236499" y="1255986"/>
                </a:cubicBezTo>
                <a:cubicBezTo>
                  <a:pt x="231726" y="1245248"/>
                  <a:pt x="224685" y="1235521"/>
                  <a:pt x="220733" y="1224455"/>
                </a:cubicBezTo>
                <a:cubicBezTo>
                  <a:pt x="215875" y="1210852"/>
                  <a:pt x="217879" y="1194663"/>
                  <a:pt x="210223" y="1182414"/>
                </a:cubicBezTo>
                <a:cubicBezTo>
                  <a:pt x="199719" y="1165608"/>
                  <a:pt x="182196" y="1154387"/>
                  <a:pt x="168182" y="1140373"/>
                </a:cubicBezTo>
                <a:lnTo>
                  <a:pt x="141906" y="1114097"/>
                </a:lnTo>
                <a:lnTo>
                  <a:pt x="84099" y="1098331"/>
                </a:lnTo>
                <a:cubicBezTo>
                  <a:pt x="26932" y="1062602"/>
                  <a:pt x="44898" y="1085832"/>
                  <a:pt x="21037" y="1014248"/>
                </a:cubicBezTo>
                <a:cubicBezTo>
                  <a:pt x="18753" y="1007396"/>
                  <a:pt x="17534" y="1000235"/>
                  <a:pt x="15782" y="993228"/>
                </a:cubicBezTo>
                <a:cubicBezTo>
                  <a:pt x="10527" y="917904"/>
                  <a:pt x="1318" y="842751"/>
                  <a:pt x="16" y="767255"/>
                </a:cubicBezTo>
                <a:cubicBezTo>
                  <a:pt x="-441" y="740751"/>
                  <a:pt x="8603" y="714866"/>
                  <a:pt x="10526" y="688428"/>
                </a:cubicBezTo>
                <a:cubicBezTo>
                  <a:pt x="15615" y="618456"/>
                  <a:pt x="13615" y="547984"/>
                  <a:pt x="21037" y="478221"/>
                </a:cubicBezTo>
                <a:cubicBezTo>
                  <a:pt x="23545" y="454648"/>
                  <a:pt x="46666" y="429030"/>
                  <a:pt x="57823" y="409904"/>
                </a:cubicBezTo>
                <a:cubicBezTo>
                  <a:pt x="63744" y="399754"/>
                  <a:pt x="67360" y="388338"/>
                  <a:pt x="73588" y="378373"/>
                </a:cubicBezTo>
                <a:cubicBezTo>
                  <a:pt x="76214" y="374171"/>
                  <a:pt x="80927" y="371668"/>
                  <a:pt x="84099" y="367862"/>
                </a:cubicBezTo>
                <a:cubicBezTo>
                  <a:pt x="89706" y="361134"/>
                  <a:pt x="94773" y="353969"/>
                  <a:pt x="99864" y="346842"/>
                </a:cubicBezTo>
                <a:cubicBezTo>
                  <a:pt x="103535" y="341702"/>
                  <a:pt x="105909" y="335542"/>
                  <a:pt x="110375" y="331076"/>
                </a:cubicBezTo>
                <a:cubicBezTo>
                  <a:pt x="121795" y="319656"/>
                  <a:pt x="133883" y="308738"/>
                  <a:pt x="147161" y="299545"/>
                </a:cubicBezTo>
                <a:cubicBezTo>
                  <a:pt x="156822" y="292856"/>
                  <a:pt x="168420" y="289487"/>
                  <a:pt x="178692" y="283780"/>
                </a:cubicBezTo>
                <a:cubicBezTo>
                  <a:pt x="210339" y="266198"/>
                  <a:pt x="205633" y="250564"/>
                  <a:pt x="262775" y="246993"/>
                </a:cubicBezTo>
                <a:lnTo>
                  <a:pt x="346857" y="241738"/>
                </a:lnTo>
                <a:cubicBezTo>
                  <a:pt x="418630" y="265661"/>
                  <a:pt x="345278" y="239560"/>
                  <a:pt x="399409" y="262759"/>
                </a:cubicBezTo>
                <a:cubicBezTo>
                  <a:pt x="413158" y="268652"/>
                  <a:pt x="450793" y="276918"/>
                  <a:pt x="457216" y="278524"/>
                </a:cubicBezTo>
                <a:cubicBezTo>
                  <a:pt x="490527" y="297559"/>
                  <a:pt x="503641" y="306692"/>
                  <a:pt x="541299" y="320566"/>
                </a:cubicBezTo>
                <a:cubicBezTo>
                  <a:pt x="558460" y="326888"/>
                  <a:pt x="576333" y="331076"/>
                  <a:pt x="593850" y="336331"/>
                </a:cubicBezTo>
                <a:cubicBezTo>
                  <a:pt x="602413" y="370578"/>
                  <a:pt x="598754" y="375466"/>
                  <a:pt x="651657" y="394138"/>
                </a:cubicBezTo>
                <a:cubicBezTo>
                  <a:pt x="663338" y="398261"/>
                  <a:pt x="676182" y="390635"/>
                  <a:pt x="688444" y="388883"/>
                </a:cubicBezTo>
                <a:cubicBezTo>
                  <a:pt x="697202" y="383628"/>
                  <a:pt x="706058" y="378530"/>
                  <a:pt x="714719" y="373117"/>
                </a:cubicBezTo>
                <a:cubicBezTo>
                  <a:pt x="720075" y="369769"/>
                  <a:pt x="725069" y="365857"/>
                  <a:pt x="730485" y="362607"/>
                </a:cubicBezTo>
                <a:cubicBezTo>
                  <a:pt x="742595" y="355341"/>
                  <a:pt x="754873" y="348349"/>
                  <a:pt x="767271" y="341586"/>
                </a:cubicBezTo>
                <a:cubicBezTo>
                  <a:pt x="790715" y="328799"/>
                  <a:pt x="799895" y="327683"/>
                  <a:pt x="825078" y="310055"/>
                </a:cubicBezTo>
                <a:cubicBezTo>
                  <a:pt x="831166" y="305793"/>
                  <a:pt x="835589" y="299545"/>
                  <a:pt x="840844" y="294290"/>
                </a:cubicBezTo>
                <a:lnTo>
                  <a:pt x="861864" y="273269"/>
                </a:lnTo>
                <a:lnTo>
                  <a:pt x="861864" y="273269"/>
                </a:lnTo>
                <a:cubicBezTo>
                  <a:pt x="875878" y="239986"/>
                  <a:pt x="888859" y="206250"/>
                  <a:pt x="903906" y="173421"/>
                </a:cubicBezTo>
                <a:cubicBezTo>
                  <a:pt x="908162" y="164136"/>
                  <a:pt x="912448" y="154368"/>
                  <a:pt x="919671" y="147145"/>
                </a:cubicBezTo>
                <a:cubicBezTo>
                  <a:pt x="942040" y="124776"/>
                  <a:pt x="1025196" y="69654"/>
                  <a:pt x="1045795" y="63062"/>
                </a:cubicBezTo>
                <a:cubicBezTo>
                  <a:pt x="1195144" y="15271"/>
                  <a:pt x="1134483" y="38098"/>
                  <a:pt x="1229726" y="0"/>
                </a:cubicBezTo>
                <a:cubicBezTo>
                  <a:pt x="1277023" y="3504"/>
                  <a:pt x="1325054" y="1499"/>
                  <a:pt x="1371616" y="10511"/>
                </a:cubicBezTo>
                <a:cubicBezTo>
                  <a:pt x="1381345" y="12394"/>
                  <a:pt x="1383812" y="27025"/>
                  <a:pt x="1392637" y="31531"/>
                </a:cubicBezTo>
                <a:cubicBezTo>
                  <a:pt x="1466622" y="69311"/>
                  <a:pt x="1544016" y="100070"/>
                  <a:pt x="1618609" y="136635"/>
                </a:cubicBezTo>
                <a:cubicBezTo>
                  <a:pt x="1633448" y="143909"/>
                  <a:pt x="1646026" y="155214"/>
                  <a:pt x="1660650" y="162911"/>
                </a:cubicBezTo>
                <a:cubicBezTo>
                  <a:pt x="1679380" y="172769"/>
                  <a:pt x="1699188" y="180428"/>
                  <a:pt x="1718457" y="189186"/>
                </a:cubicBezTo>
                <a:cubicBezTo>
                  <a:pt x="1725464" y="197945"/>
                  <a:pt x="1734462" y="205430"/>
                  <a:pt x="1739478" y="215462"/>
                </a:cubicBezTo>
                <a:cubicBezTo>
                  <a:pt x="1773821" y="284148"/>
                  <a:pt x="1731918" y="247422"/>
                  <a:pt x="1786775" y="320566"/>
                </a:cubicBezTo>
                <a:cubicBezTo>
                  <a:pt x="1873544" y="436258"/>
                  <a:pt x="1846725" y="384144"/>
                  <a:pt x="1944430" y="472966"/>
                </a:cubicBezTo>
                <a:cubicBezTo>
                  <a:pt x="1958208" y="485492"/>
                  <a:pt x="1969979" y="500159"/>
                  <a:pt x="1981216" y="515007"/>
                </a:cubicBezTo>
                <a:cubicBezTo>
                  <a:pt x="2017740" y="563270"/>
                  <a:pt x="2090169" y="648778"/>
                  <a:pt x="2117850" y="719959"/>
                </a:cubicBezTo>
                <a:cubicBezTo>
                  <a:pt x="2123086" y="733422"/>
                  <a:pt x="2124857" y="747986"/>
                  <a:pt x="2128361" y="762000"/>
                </a:cubicBezTo>
                <a:cubicBezTo>
                  <a:pt x="2130113" y="788276"/>
                  <a:pt x="2134869" y="814523"/>
                  <a:pt x="2133616" y="840828"/>
                </a:cubicBezTo>
                <a:cubicBezTo>
                  <a:pt x="2133089" y="851894"/>
                  <a:pt x="2126290" y="861747"/>
                  <a:pt x="2123106" y="872359"/>
                </a:cubicBezTo>
                <a:cubicBezTo>
                  <a:pt x="2121031" y="879277"/>
                  <a:pt x="2119602" y="886373"/>
                  <a:pt x="2117850" y="893380"/>
                </a:cubicBezTo>
                <a:cubicBezTo>
                  <a:pt x="2117570" y="896177"/>
                  <a:pt x="2111836" y="965098"/>
                  <a:pt x="2107340" y="977462"/>
                </a:cubicBezTo>
                <a:cubicBezTo>
                  <a:pt x="2103849" y="987061"/>
                  <a:pt x="2096143" y="994602"/>
                  <a:pt x="2091575" y="1003738"/>
                </a:cubicBezTo>
                <a:cubicBezTo>
                  <a:pt x="2083859" y="1019169"/>
                  <a:pt x="2081915" y="1038051"/>
                  <a:pt x="2070554" y="1051035"/>
                </a:cubicBezTo>
                <a:cubicBezTo>
                  <a:pt x="2056473" y="1067127"/>
                  <a:pt x="2034325" y="1074009"/>
                  <a:pt x="2018002" y="1087821"/>
                </a:cubicBezTo>
                <a:cubicBezTo>
                  <a:pt x="2006830" y="1097274"/>
                  <a:pt x="1985513" y="1138109"/>
                  <a:pt x="1981216" y="1145628"/>
                </a:cubicBezTo>
                <a:cubicBezTo>
                  <a:pt x="1947616" y="1263231"/>
                  <a:pt x="1996271" y="1110859"/>
                  <a:pt x="1949685" y="1208690"/>
                </a:cubicBezTo>
                <a:cubicBezTo>
                  <a:pt x="1936816" y="1235716"/>
                  <a:pt x="1930599" y="1265549"/>
                  <a:pt x="1918154" y="1292773"/>
                </a:cubicBezTo>
                <a:cubicBezTo>
                  <a:pt x="1892485" y="1348925"/>
                  <a:pt x="1876360" y="1374691"/>
                  <a:pt x="1849837" y="1418897"/>
                </a:cubicBezTo>
                <a:cubicBezTo>
                  <a:pt x="1844582" y="1443421"/>
                  <a:pt x="1842002" y="1468675"/>
                  <a:pt x="1834071" y="1492469"/>
                </a:cubicBezTo>
                <a:cubicBezTo>
                  <a:pt x="1831301" y="1500778"/>
                  <a:pt x="1821930" y="1505516"/>
                  <a:pt x="1818306" y="1513490"/>
                </a:cubicBezTo>
                <a:cubicBezTo>
                  <a:pt x="1793095" y="1568953"/>
                  <a:pt x="1827719" y="1535849"/>
                  <a:pt x="1781519" y="1592317"/>
                </a:cubicBezTo>
                <a:cubicBezTo>
                  <a:pt x="1775973" y="1599096"/>
                  <a:pt x="1767297" y="1602560"/>
                  <a:pt x="1760499" y="1608083"/>
                </a:cubicBezTo>
                <a:cubicBezTo>
                  <a:pt x="1739262" y="1625338"/>
                  <a:pt x="1719327" y="1644217"/>
                  <a:pt x="1697437" y="1660635"/>
                </a:cubicBezTo>
                <a:cubicBezTo>
                  <a:pt x="1670227" y="1681042"/>
                  <a:pt x="1639483" y="1696668"/>
                  <a:pt x="1613354" y="1718442"/>
                </a:cubicBezTo>
                <a:cubicBezTo>
                  <a:pt x="1602844" y="1727200"/>
                  <a:pt x="1593475" y="1737547"/>
                  <a:pt x="1581823" y="1744717"/>
                </a:cubicBezTo>
                <a:cubicBezTo>
                  <a:pt x="1570461" y="1751709"/>
                  <a:pt x="1557126" y="1754841"/>
                  <a:pt x="1545037" y="1760483"/>
                </a:cubicBezTo>
                <a:cubicBezTo>
                  <a:pt x="1530839" y="1767109"/>
                  <a:pt x="1517720" y="1776150"/>
                  <a:pt x="1502995" y="1781504"/>
                </a:cubicBezTo>
                <a:cubicBezTo>
                  <a:pt x="1433203" y="1806882"/>
                  <a:pt x="1464902" y="1796891"/>
                  <a:pt x="1408402" y="1813035"/>
                </a:cubicBezTo>
                <a:cubicBezTo>
                  <a:pt x="1395383" y="1820846"/>
                  <a:pt x="1350317" y="1848798"/>
                  <a:pt x="1340085" y="1849821"/>
                </a:cubicBezTo>
                <a:cubicBezTo>
                  <a:pt x="1318880" y="1851942"/>
                  <a:pt x="1298044" y="1842814"/>
                  <a:pt x="1277023" y="1839311"/>
                </a:cubicBezTo>
                <a:cubicBezTo>
                  <a:pt x="1270311" y="1837073"/>
                  <a:pt x="1245895" y="1828486"/>
                  <a:pt x="1240237" y="1828800"/>
                </a:cubicBezTo>
                <a:cubicBezTo>
                  <a:pt x="1215502" y="1830174"/>
                  <a:pt x="1191188" y="1835807"/>
                  <a:pt x="1166664" y="1839311"/>
                </a:cubicBezTo>
                <a:cubicBezTo>
                  <a:pt x="1156154" y="1842814"/>
                  <a:pt x="1146022" y="1847779"/>
                  <a:pt x="1135133" y="1849821"/>
                </a:cubicBezTo>
                <a:cubicBezTo>
                  <a:pt x="1101731" y="1856084"/>
                  <a:pt x="983445" y="1859797"/>
                  <a:pt x="972223" y="1860331"/>
                </a:cubicBezTo>
                <a:cubicBezTo>
                  <a:pt x="959961" y="1858579"/>
                  <a:pt x="947655" y="1857112"/>
                  <a:pt x="935437" y="1855076"/>
                </a:cubicBezTo>
                <a:cubicBezTo>
                  <a:pt x="926626" y="1853608"/>
                  <a:pt x="917989" y="1851179"/>
                  <a:pt x="909161" y="1849821"/>
                </a:cubicBezTo>
                <a:cubicBezTo>
                  <a:pt x="895202" y="1847674"/>
                  <a:pt x="881133" y="1846318"/>
                  <a:pt x="867119" y="1844566"/>
                </a:cubicBezTo>
                <a:cubicBezTo>
                  <a:pt x="842941" y="1850611"/>
                  <a:pt x="839149" y="1849944"/>
                  <a:pt x="814568" y="1865586"/>
                </a:cubicBezTo>
                <a:cubicBezTo>
                  <a:pt x="783126" y="1885594"/>
                  <a:pt x="795801" y="1882423"/>
                  <a:pt x="772526" y="1902373"/>
                </a:cubicBezTo>
                <a:cubicBezTo>
                  <a:pt x="765876" y="1908073"/>
                  <a:pt x="758097" y="1912371"/>
                  <a:pt x="751506" y="1918138"/>
                </a:cubicBezTo>
                <a:cubicBezTo>
                  <a:pt x="744048" y="1924663"/>
                  <a:pt x="738009" y="1932710"/>
                  <a:pt x="730485" y="1939159"/>
                </a:cubicBezTo>
                <a:cubicBezTo>
                  <a:pt x="711263" y="1955634"/>
                  <a:pt x="714021" y="1946228"/>
                  <a:pt x="688444" y="1960180"/>
                </a:cubicBezTo>
                <a:cubicBezTo>
                  <a:pt x="677355" y="1966229"/>
                  <a:pt x="667423" y="1974193"/>
                  <a:pt x="656913" y="1981200"/>
                </a:cubicBezTo>
                <a:cubicBezTo>
                  <a:pt x="606378" y="1947511"/>
                  <a:pt x="637977" y="1961149"/>
                  <a:pt x="557064" y="1954924"/>
                </a:cubicBezTo>
                <a:cubicBezTo>
                  <a:pt x="544243" y="1959198"/>
                  <a:pt x="535719" y="1960504"/>
                  <a:pt x="525533" y="1970690"/>
                </a:cubicBezTo>
                <a:lnTo>
                  <a:pt x="525533" y="1928648"/>
                </a:ln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FC63E089-0FD3-1587-24C8-94B4EE190EE3}"/>
              </a:ext>
            </a:extLst>
          </p:cNvPr>
          <p:cNvSpPr/>
          <p:nvPr/>
        </p:nvSpPr>
        <p:spPr>
          <a:xfrm>
            <a:off x="8544910" y="5293129"/>
            <a:ext cx="534202" cy="1076140"/>
          </a:xfrm>
          <a:custGeom>
            <a:avLst/>
            <a:gdLst>
              <a:gd name="connsiteX0" fmla="*/ 0 w 534202"/>
              <a:gd name="connsiteY0" fmla="*/ 1076140 h 1076140"/>
              <a:gd name="connsiteX1" fmla="*/ 26276 w 534202"/>
              <a:gd name="connsiteY1" fmla="*/ 1018333 h 1076140"/>
              <a:gd name="connsiteX2" fmla="*/ 31531 w 534202"/>
              <a:gd name="connsiteY2" fmla="*/ 981547 h 1076140"/>
              <a:gd name="connsiteX3" fmla="*/ 63062 w 534202"/>
              <a:gd name="connsiteY3" fmla="*/ 897464 h 1076140"/>
              <a:gd name="connsiteX4" fmla="*/ 99849 w 534202"/>
              <a:gd name="connsiteY4" fmla="*/ 860678 h 1076140"/>
              <a:gd name="connsiteX5" fmla="*/ 136635 w 534202"/>
              <a:gd name="connsiteY5" fmla="*/ 808126 h 1076140"/>
              <a:gd name="connsiteX6" fmla="*/ 152400 w 534202"/>
              <a:gd name="connsiteY6" fmla="*/ 755574 h 1076140"/>
              <a:gd name="connsiteX7" fmla="*/ 157656 w 534202"/>
              <a:gd name="connsiteY7" fmla="*/ 639961 h 1076140"/>
              <a:gd name="connsiteX8" fmla="*/ 189187 w 534202"/>
              <a:gd name="connsiteY8" fmla="*/ 618940 h 1076140"/>
              <a:gd name="connsiteX9" fmla="*/ 231228 w 534202"/>
              <a:gd name="connsiteY9" fmla="*/ 587409 h 1076140"/>
              <a:gd name="connsiteX10" fmla="*/ 304800 w 534202"/>
              <a:gd name="connsiteY10" fmla="*/ 540112 h 1076140"/>
              <a:gd name="connsiteX11" fmla="*/ 315311 w 534202"/>
              <a:gd name="connsiteY11" fmla="*/ 529602 h 1076140"/>
              <a:gd name="connsiteX12" fmla="*/ 341587 w 534202"/>
              <a:gd name="connsiteY12" fmla="*/ 508581 h 1076140"/>
              <a:gd name="connsiteX13" fmla="*/ 357352 w 534202"/>
              <a:gd name="connsiteY13" fmla="*/ 503326 h 1076140"/>
              <a:gd name="connsiteX14" fmla="*/ 420414 w 534202"/>
              <a:gd name="connsiteY14" fmla="*/ 466540 h 1076140"/>
              <a:gd name="connsiteX15" fmla="*/ 467711 w 534202"/>
              <a:gd name="connsiteY15" fmla="*/ 424499 h 1076140"/>
              <a:gd name="connsiteX16" fmla="*/ 488731 w 534202"/>
              <a:gd name="connsiteY16" fmla="*/ 371947 h 1076140"/>
              <a:gd name="connsiteX17" fmla="*/ 499242 w 534202"/>
              <a:gd name="connsiteY17" fmla="*/ 350926 h 1076140"/>
              <a:gd name="connsiteX18" fmla="*/ 504497 w 534202"/>
              <a:gd name="connsiteY18" fmla="*/ 166995 h 1076140"/>
              <a:gd name="connsiteX19" fmla="*/ 509752 w 534202"/>
              <a:gd name="connsiteY19" fmla="*/ 51381 h 1076140"/>
              <a:gd name="connsiteX20" fmla="*/ 520262 w 534202"/>
              <a:gd name="connsiteY20" fmla="*/ 35616 h 1076140"/>
              <a:gd name="connsiteX21" fmla="*/ 530773 w 534202"/>
              <a:gd name="connsiteY21" fmla="*/ 4085 h 1076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34202" h="1076140">
                <a:moveTo>
                  <a:pt x="0" y="1076140"/>
                </a:moveTo>
                <a:cubicBezTo>
                  <a:pt x="6090" y="1063961"/>
                  <a:pt x="22557" y="1033211"/>
                  <a:pt x="26276" y="1018333"/>
                </a:cubicBezTo>
                <a:cubicBezTo>
                  <a:pt x="29280" y="1006316"/>
                  <a:pt x="28746" y="993616"/>
                  <a:pt x="31531" y="981547"/>
                </a:cubicBezTo>
                <a:cubicBezTo>
                  <a:pt x="35073" y="966199"/>
                  <a:pt x="59956" y="902264"/>
                  <a:pt x="63062" y="897464"/>
                </a:cubicBezTo>
                <a:cubicBezTo>
                  <a:pt x="72483" y="882905"/>
                  <a:pt x="89445" y="874551"/>
                  <a:pt x="99849" y="860678"/>
                </a:cubicBezTo>
                <a:cubicBezTo>
                  <a:pt x="123193" y="829551"/>
                  <a:pt x="110756" y="846945"/>
                  <a:pt x="136635" y="808126"/>
                </a:cubicBezTo>
                <a:cubicBezTo>
                  <a:pt x="141089" y="794764"/>
                  <a:pt x="151497" y="764300"/>
                  <a:pt x="152400" y="755574"/>
                </a:cubicBezTo>
                <a:cubicBezTo>
                  <a:pt x="156370" y="717201"/>
                  <a:pt x="147627" y="677212"/>
                  <a:pt x="157656" y="639961"/>
                </a:cubicBezTo>
                <a:cubicBezTo>
                  <a:pt x="160940" y="627763"/>
                  <a:pt x="178908" y="626282"/>
                  <a:pt x="189187" y="618940"/>
                </a:cubicBezTo>
                <a:cubicBezTo>
                  <a:pt x="203441" y="608758"/>
                  <a:pt x="217344" y="598089"/>
                  <a:pt x="231228" y="587409"/>
                </a:cubicBezTo>
                <a:cubicBezTo>
                  <a:pt x="302526" y="532564"/>
                  <a:pt x="197953" y="608105"/>
                  <a:pt x="304800" y="540112"/>
                </a:cubicBezTo>
                <a:cubicBezTo>
                  <a:pt x="308980" y="537452"/>
                  <a:pt x="311549" y="532826"/>
                  <a:pt x="315311" y="529602"/>
                </a:cubicBezTo>
                <a:cubicBezTo>
                  <a:pt x="323827" y="522302"/>
                  <a:pt x="332075" y="514526"/>
                  <a:pt x="341587" y="508581"/>
                </a:cubicBezTo>
                <a:cubicBezTo>
                  <a:pt x="346284" y="505645"/>
                  <a:pt x="352464" y="505933"/>
                  <a:pt x="357352" y="503326"/>
                </a:cubicBezTo>
                <a:cubicBezTo>
                  <a:pt x="378825" y="491874"/>
                  <a:pt x="400611" y="480685"/>
                  <a:pt x="420414" y="466540"/>
                </a:cubicBezTo>
                <a:cubicBezTo>
                  <a:pt x="437579" y="454280"/>
                  <a:pt x="451945" y="438513"/>
                  <a:pt x="467711" y="424499"/>
                </a:cubicBezTo>
                <a:cubicBezTo>
                  <a:pt x="492363" y="375192"/>
                  <a:pt x="462750" y="436898"/>
                  <a:pt x="488731" y="371947"/>
                </a:cubicBezTo>
                <a:cubicBezTo>
                  <a:pt x="491641" y="364673"/>
                  <a:pt x="495738" y="357933"/>
                  <a:pt x="499242" y="350926"/>
                </a:cubicBezTo>
                <a:cubicBezTo>
                  <a:pt x="521231" y="262969"/>
                  <a:pt x="510287" y="323320"/>
                  <a:pt x="504497" y="166995"/>
                </a:cubicBezTo>
                <a:cubicBezTo>
                  <a:pt x="506249" y="128457"/>
                  <a:pt x="505156" y="89684"/>
                  <a:pt x="509752" y="51381"/>
                </a:cubicBezTo>
                <a:cubicBezTo>
                  <a:pt x="510504" y="45110"/>
                  <a:pt x="517774" y="41421"/>
                  <a:pt x="520262" y="35616"/>
                </a:cubicBezTo>
                <a:cubicBezTo>
                  <a:pt x="557497" y="-51264"/>
                  <a:pt x="505461" y="54709"/>
                  <a:pt x="530773" y="408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239ECC91-D781-7197-78DC-BD1D0592FDA0}"/>
              </a:ext>
            </a:extLst>
          </p:cNvPr>
          <p:cNvSpPr/>
          <p:nvPr/>
        </p:nvSpPr>
        <p:spPr>
          <a:xfrm>
            <a:off x="8429297" y="5470634"/>
            <a:ext cx="247135" cy="656897"/>
          </a:xfrm>
          <a:custGeom>
            <a:avLst/>
            <a:gdLst>
              <a:gd name="connsiteX0" fmla="*/ 210206 w 247135"/>
              <a:gd name="connsiteY0" fmla="*/ 656897 h 656897"/>
              <a:gd name="connsiteX1" fmla="*/ 215462 w 247135"/>
              <a:gd name="connsiteY1" fmla="*/ 541283 h 656897"/>
              <a:gd name="connsiteX2" fmla="*/ 220717 w 247135"/>
              <a:gd name="connsiteY2" fmla="*/ 446690 h 656897"/>
              <a:gd name="connsiteX3" fmla="*/ 236482 w 247135"/>
              <a:gd name="connsiteY3" fmla="*/ 430925 h 656897"/>
              <a:gd name="connsiteX4" fmla="*/ 241737 w 247135"/>
              <a:gd name="connsiteY4" fmla="*/ 388883 h 656897"/>
              <a:gd name="connsiteX5" fmla="*/ 246993 w 247135"/>
              <a:gd name="connsiteY5" fmla="*/ 367863 h 656897"/>
              <a:gd name="connsiteX6" fmla="*/ 220717 w 247135"/>
              <a:gd name="connsiteY6" fmla="*/ 246994 h 656897"/>
              <a:gd name="connsiteX7" fmla="*/ 204951 w 247135"/>
              <a:gd name="connsiteY7" fmla="*/ 220718 h 656897"/>
              <a:gd name="connsiteX8" fmla="*/ 152400 w 247135"/>
              <a:gd name="connsiteY8" fmla="*/ 199697 h 656897"/>
              <a:gd name="connsiteX9" fmla="*/ 78827 w 247135"/>
              <a:gd name="connsiteY9" fmla="*/ 152400 h 656897"/>
              <a:gd name="connsiteX10" fmla="*/ 68317 w 247135"/>
              <a:gd name="connsiteY10" fmla="*/ 115614 h 656897"/>
              <a:gd name="connsiteX11" fmla="*/ 63062 w 247135"/>
              <a:gd name="connsiteY11" fmla="*/ 99849 h 656897"/>
              <a:gd name="connsiteX12" fmla="*/ 52551 w 247135"/>
              <a:gd name="connsiteY12" fmla="*/ 89338 h 656897"/>
              <a:gd name="connsiteX13" fmla="*/ 0 w 247135"/>
              <a:gd name="connsiteY13" fmla="*/ 5256 h 656897"/>
              <a:gd name="connsiteX14" fmla="*/ 0 w 247135"/>
              <a:gd name="connsiteY14" fmla="*/ 0 h 656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7135" h="656897">
                <a:moveTo>
                  <a:pt x="210206" y="656897"/>
                </a:moveTo>
                <a:cubicBezTo>
                  <a:pt x="211958" y="618359"/>
                  <a:pt x="213535" y="579813"/>
                  <a:pt x="215462" y="541283"/>
                </a:cubicBezTo>
                <a:cubicBezTo>
                  <a:pt x="217039" y="509743"/>
                  <a:pt x="214808" y="477712"/>
                  <a:pt x="220717" y="446690"/>
                </a:cubicBezTo>
                <a:cubicBezTo>
                  <a:pt x="222108" y="439390"/>
                  <a:pt x="231227" y="436180"/>
                  <a:pt x="236482" y="430925"/>
                </a:cubicBezTo>
                <a:cubicBezTo>
                  <a:pt x="238234" y="416911"/>
                  <a:pt x="239415" y="402814"/>
                  <a:pt x="241737" y="388883"/>
                </a:cubicBezTo>
                <a:cubicBezTo>
                  <a:pt x="242924" y="381759"/>
                  <a:pt x="248051" y="375007"/>
                  <a:pt x="246993" y="367863"/>
                </a:cubicBezTo>
                <a:cubicBezTo>
                  <a:pt x="240951" y="327077"/>
                  <a:pt x="232044" y="286638"/>
                  <a:pt x="220717" y="246994"/>
                </a:cubicBezTo>
                <a:cubicBezTo>
                  <a:pt x="217911" y="237173"/>
                  <a:pt x="212174" y="227941"/>
                  <a:pt x="204951" y="220718"/>
                </a:cubicBezTo>
                <a:cubicBezTo>
                  <a:pt x="196594" y="212361"/>
                  <a:pt x="159441" y="202630"/>
                  <a:pt x="152400" y="199697"/>
                </a:cubicBezTo>
                <a:cubicBezTo>
                  <a:pt x="116999" y="184947"/>
                  <a:pt x="112681" y="177791"/>
                  <a:pt x="78827" y="152400"/>
                </a:cubicBezTo>
                <a:cubicBezTo>
                  <a:pt x="75324" y="140138"/>
                  <a:pt x="71981" y="127829"/>
                  <a:pt x="68317" y="115614"/>
                </a:cubicBezTo>
                <a:cubicBezTo>
                  <a:pt x="66725" y="110308"/>
                  <a:pt x="65912" y="104599"/>
                  <a:pt x="63062" y="99849"/>
                </a:cubicBezTo>
                <a:cubicBezTo>
                  <a:pt x="60513" y="95600"/>
                  <a:pt x="55646" y="93207"/>
                  <a:pt x="52551" y="89338"/>
                </a:cubicBezTo>
                <a:cubicBezTo>
                  <a:pt x="43879" y="78498"/>
                  <a:pt x="0" y="23847"/>
                  <a:pt x="0" y="5256"/>
                </a:cubicBez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06C052FF-2D24-1B64-7336-CC62DFD33D1B}"/>
              </a:ext>
            </a:extLst>
          </p:cNvPr>
          <p:cNvSpPr/>
          <p:nvPr/>
        </p:nvSpPr>
        <p:spPr>
          <a:xfrm>
            <a:off x="8911876" y="5486400"/>
            <a:ext cx="116510" cy="189186"/>
          </a:xfrm>
          <a:custGeom>
            <a:avLst/>
            <a:gdLst>
              <a:gd name="connsiteX0" fmla="*/ 116510 w 116510"/>
              <a:gd name="connsiteY0" fmla="*/ 189186 h 189186"/>
              <a:gd name="connsiteX1" fmla="*/ 84979 w 116510"/>
              <a:gd name="connsiteY1" fmla="*/ 131379 h 189186"/>
              <a:gd name="connsiteX2" fmla="*/ 58703 w 116510"/>
              <a:gd name="connsiteY2" fmla="*/ 99848 h 189186"/>
              <a:gd name="connsiteX3" fmla="*/ 27172 w 116510"/>
              <a:gd name="connsiteY3" fmla="*/ 89338 h 189186"/>
              <a:gd name="connsiteX4" fmla="*/ 896 w 116510"/>
              <a:gd name="connsiteY4" fmla="*/ 36786 h 189186"/>
              <a:gd name="connsiteX5" fmla="*/ 896 w 116510"/>
              <a:gd name="connsiteY5" fmla="*/ 0 h 189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510" h="189186">
                <a:moveTo>
                  <a:pt x="116510" y="189186"/>
                </a:moveTo>
                <a:cubicBezTo>
                  <a:pt x="90901" y="120893"/>
                  <a:pt x="114921" y="167309"/>
                  <a:pt x="84979" y="131379"/>
                </a:cubicBezTo>
                <a:cubicBezTo>
                  <a:pt x="75392" y="119874"/>
                  <a:pt x="72998" y="107790"/>
                  <a:pt x="58703" y="99848"/>
                </a:cubicBezTo>
                <a:cubicBezTo>
                  <a:pt x="49018" y="94468"/>
                  <a:pt x="37682" y="92841"/>
                  <a:pt x="27172" y="89338"/>
                </a:cubicBezTo>
                <a:cubicBezTo>
                  <a:pt x="19064" y="75824"/>
                  <a:pt x="3646" y="53288"/>
                  <a:pt x="896" y="36786"/>
                </a:cubicBezTo>
                <a:cubicBezTo>
                  <a:pt x="-1120" y="24691"/>
                  <a:pt x="896" y="12262"/>
                  <a:pt x="89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1359DDFC-F011-F888-62B2-B57371E28453}"/>
              </a:ext>
            </a:extLst>
          </p:cNvPr>
          <p:cNvSpPr/>
          <p:nvPr/>
        </p:nvSpPr>
        <p:spPr>
          <a:xfrm flipH="1">
            <a:off x="6337490" y="4653919"/>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E60DAD25-F499-276B-3910-63D74B07C235}"/>
              </a:ext>
            </a:extLst>
          </p:cNvPr>
          <p:cNvSpPr/>
          <p:nvPr/>
        </p:nvSpPr>
        <p:spPr>
          <a:xfrm flipH="1">
            <a:off x="6873893" y="4807080"/>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29205C15-7F09-CC15-E5D3-265B3B10C676}"/>
              </a:ext>
            </a:extLst>
          </p:cNvPr>
          <p:cNvSpPr/>
          <p:nvPr/>
        </p:nvSpPr>
        <p:spPr>
          <a:xfrm flipH="1">
            <a:off x="6511131" y="4821078"/>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562B089C-5119-0E52-AF23-B737B82C0FC5}"/>
              </a:ext>
            </a:extLst>
          </p:cNvPr>
          <p:cNvSpPr/>
          <p:nvPr/>
        </p:nvSpPr>
        <p:spPr>
          <a:xfrm flipH="1">
            <a:off x="6715924" y="4695563"/>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AD7BEB85-B7A9-3443-E3DF-A2E4B7D87313}"/>
              </a:ext>
            </a:extLst>
          </p:cNvPr>
          <p:cNvSpPr/>
          <p:nvPr/>
        </p:nvSpPr>
        <p:spPr>
          <a:xfrm flipH="1">
            <a:off x="6647232" y="5010778"/>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DAA3A3FE-6D47-B2A9-A615-D33297AEE2B8}"/>
              </a:ext>
            </a:extLst>
          </p:cNvPr>
          <p:cNvSpPr/>
          <p:nvPr/>
        </p:nvSpPr>
        <p:spPr>
          <a:xfrm>
            <a:off x="5848320" y="4567295"/>
            <a:ext cx="110736" cy="105104"/>
          </a:xfrm>
          <a:custGeom>
            <a:avLst/>
            <a:gdLst>
              <a:gd name="connsiteX0" fmla="*/ 410015 w 869482"/>
              <a:gd name="connsiteY0" fmla="*/ 5453 h 825260"/>
              <a:gd name="connsiteX1" fmla="*/ 410015 w 869482"/>
              <a:gd name="connsiteY1" fmla="*/ 5453 h 825260"/>
              <a:gd name="connsiteX2" fmla="*/ 362718 w 869482"/>
              <a:gd name="connsiteY2" fmla="*/ 198 h 825260"/>
              <a:gd name="connsiteX3" fmla="*/ 315421 w 869482"/>
              <a:gd name="connsiteY3" fmla="*/ 26473 h 825260"/>
              <a:gd name="connsiteX4" fmla="*/ 362718 w 869482"/>
              <a:gd name="connsiteY4" fmla="*/ 52749 h 825260"/>
              <a:gd name="connsiteX5" fmla="*/ 388994 w 869482"/>
              <a:gd name="connsiteY5" fmla="*/ 63260 h 825260"/>
              <a:gd name="connsiteX6" fmla="*/ 399504 w 869482"/>
              <a:gd name="connsiteY6" fmla="*/ 115811 h 825260"/>
              <a:gd name="connsiteX7" fmla="*/ 388994 w 869482"/>
              <a:gd name="connsiteY7" fmla="*/ 205149 h 825260"/>
              <a:gd name="connsiteX8" fmla="*/ 378484 w 869482"/>
              <a:gd name="connsiteY8" fmla="*/ 220915 h 825260"/>
              <a:gd name="connsiteX9" fmla="*/ 357463 w 869482"/>
              <a:gd name="connsiteY9" fmla="*/ 268211 h 825260"/>
              <a:gd name="connsiteX10" fmla="*/ 352208 w 869482"/>
              <a:gd name="connsiteY10" fmla="*/ 299742 h 825260"/>
              <a:gd name="connsiteX11" fmla="*/ 320677 w 869482"/>
              <a:gd name="connsiteY11" fmla="*/ 362804 h 825260"/>
              <a:gd name="connsiteX12" fmla="*/ 289146 w 869482"/>
              <a:gd name="connsiteY12" fmla="*/ 383825 h 825260"/>
              <a:gd name="connsiteX13" fmla="*/ 268125 w 869482"/>
              <a:gd name="connsiteY13" fmla="*/ 389080 h 825260"/>
              <a:gd name="connsiteX14" fmla="*/ 194552 w 869482"/>
              <a:gd name="connsiteY14" fmla="*/ 394335 h 825260"/>
              <a:gd name="connsiteX15" fmla="*/ 147256 w 869482"/>
              <a:gd name="connsiteY15" fmla="*/ 389080 h 825260"/>
              <a:gd name="connsiteX16" fmla="*/ 84194 w 869482"/>
              <a:gd name="connsiteY16" fmla="*/ 357549 h 825260"/>
              <a:gd name="connsiteX17" fmla="*/ 63173 w 869482"/>
              <a:gd name="connsiteY17" fmla="*/ 347039 h 825260"/>
              <a:gd name="connsiteX18" fmla="*/ 36897 w 869482"/>
              <a:gd name="connsiteY18" fmla="*/ 326018 h 825260"/>
              <a:gd name="connsiteX19" fmla="*/ 31642 w 869482"/>
              <a:gd name="connsiteY19" fmla="*/ 257701 h 825260"/>
              <a:gd name="connsiteX20" fmla="*/ 15877 w 869482"/>
              <a:gd name="connsiteY20" fmla="*/ 268211 h 825260"/>
              <a:gd name="connsiteX21" fmla="*/ 5366 w 869482"/>
              <a:gd name="connsiteY21" fmla="*/ 289232 h 825260"/>
              <a:gd name="connsiteX22" fmla="*/ 10621 w 869482"/>
              <a:gd name="connsiteY22" fmla="*/ 483673 h 825260"/>
              <a:gd name="connsiteX23" fmla="*/ 26387 w 869482"/>
              <a:gd name="connsiteY23" fmla="*/ 473163 h 825260"/>
              <a:gd name="connsiteX24" fmla="*/ 47408 w 869482"/>
              <a:gd name="connsiteY24" fmla="*/ 452142 h 825260"/>
              <a:gd name="connsiteX25" fmla="*/ 94704 w 869482"/>
              <a:gd name="connsiteY25" fmla="*/ 441632 h 825260"/>
              <a:gd name="connsiteX26" fmla="*/ 168277 w 869482"/>
              <a:gd name="connsiteY26" fmla="*/ 446887 h 825260"/>
              <a:gd name="connsiteX27" fmla="*/ 205063 w 869482"/>
              <a:gd name="connsiteY27" fmla="*/ 441632 h 825260"/>
              <a:gd name="connsiteX28" fmla="*/ 273380 w 869482"/>
              <a:gd name="connsiteY28" fmla="*/ 436377 h 825260"/>
              <a:gd name="connsiteX29" fmla="*/ 294401 w 869482"/>
              <a:gd name="connsiteY29" fmla="*/ 441632 h 825260"/>
              <a:gd name="connsiteX30" fmla="*/ 320677 w 869482"/>
              <a:gd name="connsiteY30" fmla="*/ 446887 h 825260"/>
              <a:gd name="connsiteX31" fmla="*/ 299656 w 869482"/>
              <a:gd name="connsiteY31" fmla="*/ 530970 h 825260"/>
              <a:gd name="connsiteX32" fmla="*/ 247104 w 869482"/>
              <a:gd name="connsiteY32" fmla="*/ 562501 h 825260"/>
              <a:gd name="connsiteX33" fmla="*/ 231339 w 869482"/>
              <a:gd name="connsiteY33" fmla="*/ 573011 h 825260"/>
              <a:gd name="connsiteX34" fmla="*/ 215573 w 869482"/>
              <a:gd name="connsiteY34" fmla="*/ 578266 h 825260"/>
              <a:gd name="connsiteX35" fmla="*/ 199808 w 869482"/>
              <a:gd name="connsiteY35" fmla="*/ 588777 h 825260"/>
              <a:gd name="connsiteX36" fmla="*/ 163021 w 869482"/>
              <a:gd name="connsiteY36" fmla="*/ 620308 h 825260"/>
              <a:gd name="connsiteX37" fmla="*/ 147256 w 869482"/>
              <a:gd name="connsiteY37" fmla="*/ 625563 h 825260"/>
              <a:gd name="connsiteX38" fmla="*/ 115725 w 869482"/>
              <a:gd name="connsiteY38" fmla="*/ 615053 h 825260"/>
              <a:gd name="connsiteX39" fmla="*/ 99959 w 869482"/>
              <a:gd name="connsiteY39" fmla="*/ 604542 h 825260"/>
              <a:gd name="connsiteX40" fmla="*/ 42152 w 869482"/>
              <a:gd name="connsiteY40" fmla="*/ 609798 h 825260"/>
              <a:gd name="connsiteX41" fmla="*/ 52663 w 869482"/>
              <a:gd name="connsiteY41" fmla="*/ 641329 h 825260"/>
              <a:gd name="connsiteX42" fmla="*/ 99959 w 869482"/>
              <a:gd name="connsiteY42" fmla="*/ 714901 h 825260"/>
              <a:gd name="connsiteX43" fmla="*/ 120980 w 869482"/>
              <a:gd name="connsiteY43" fmla="*/ 762198 h 825260"/>
              <a:gd name="connsiteX44" fmla="*/ 152511 w 869482"/>
              <a:gd name="connsiteY44" fmla="*/ 793729 h 825260"/>
              <a:gd name="connsiteX45" fmla="*/ 220828 w 869482"/>
              <a:gd name="connsiteY45" fmla="*/ 825260 h 825260"/>
              <a:gd name="connsiteX46" fmla="*/ 236594 w 869482"/>
              <a:gd name="connsiteY46" fmla="*/ 804239 h 825260"/>
              <a:gd name="connsiteX47" fmla="*/ 199808 w 869482"/>
              <a:gd name="connsiteY47" fmla="*/ 683370 h 825260"/>
              <a:gd name="connsiteX48" fmla="*/ 299656 w 869482"/>
              <a:gd name="connsiteY48" fmla="*/ 646584 h 825260"/>
              <a:gd name="connsiteX49" fmla="*/ 383739 w 869482"/>
              <a:gd name="connsiteY49" fmla="*/ 588777 h 825260"/>
              <a:gd name="connsiteX50" fmla="*/ 399504 w 869482"/>
              <a:gd name="connsiteY50" fmla="*/ 583522 h 825260"/>
              <a:gd name="connsiteX51" fmla="*/ 457311 w 869482"/>
              <a:gd name="connsiteY51" fmla="*/ 541480 h 825260"/>
              <a:gd name="connsiteX52" fmla="*/ 467821 w 869482"/>
              <a:gd name="connsiteY52" fmla="*/ 567756 h 825260"/>
              <a:gd name="connsiteX53" fmla="*/ 457311 w 869482"/>
              <a:gd name="connsiteY53" fmla="*/ 636073 h 825260"/>
              <a:gd name="connsiteX54" fmla="*/ 452056 w 869482"/>
              <a:gd name="connsiteY54" fmla="*/ 678115 h 825260"/>
              <a:gd name="connsiteX55" fmla="*/ 446801 w 869482"/>
              <a:gd name="connsiteY55" fmla="*/ 725411 h 825260"/>
              <a:gd name="connsiteX56" fmla="*/ 399504 w 869482"/>
              <a:gd name="connsiteY56" fmla="*/ 735922 h 825260"/>
              <a:gd name="connsiteX57" fmla="*/ 331187 w 869482"/>
              <a:gd name="connsiteY57" fmla="*/ 756942 h 825260"/>
              <a:gd name="connsiteX58" fmla="*/ 341697 w 869482"/>
              <a:gd name="connsiteY58" fmla="*/ 767453 h 825260"/>
              <a:gd name="connsiteX59" fmla="*/ 452056 w 869482"/>
              <a:gd name="connsiteY59" fmla="*/ 814749 h 825260"/>
              <a:gd name="connsiteX60" fmla="*/ 520373 w 869482"/>
              <a:gd name="connsiteY60" fmla="*/ 809494 h 825260"/>
              <a:gd name="connsiteX61" fmla="*/ 541394 w 869482"/>
              <a:gd name="connsiteY61" fmla="*/ 793729 h 825260"/>
              <a:gd name="connsiteX62" fmla="*/ 583435 w 869482"/>
              <a:gd name="connsiteY62" fmla="*/ 777963 h 825260"/>
              <a:gd name="connsiteX63" fmla="*/ 620221 w 869482"/>
              <a:gd name="connsiteY63" fmla="*/ 762198 h 825260"/>
              <a:gd name="connsiteX64" fmla="*/ 651752 w 869482"/>
              <a:gd name="connsiteY64" fmla="*/ 746432 h 825260"/>
              <a:gd name="connsiteX65" fmla="*/ 630732 w 869482"/>
              <a:gd name="connsiteY65" fmla="*/ 714901 h 825260"/>
              <a:gd name="connsiteX66" fmla="*/ 557159 w 869482"/>
              <a:gd name="connsiteY66" fmla="*/ 704391 h 825260"/>
              <a:gd name="connsiteX67" fmla="*/ 536139 w 869482"/>
              <a:gd name="connsiteY67" fmla="*/ 693880 h 825260"/>
              <a:gd name="connsiteX68" fmla="*/ 530884 w 869482"/>
              <a:gd name="connsiteY68" fmla="*/ 651839 h 825260"/>
              <a:gd name="connsiteX69" fmla="*/ 525628 w 869482"/>
              <a:gd name="connsiteY69" fmla="*/ 557246 h 825260"/>
              <a:gd name="connsiteX70" fmla="*/ 515118 w 869482"/>
              <a:gd name="connsiteY70" fmla="*/ 509949 h 825260"/>
              <a:gd name="connsiteX71" fmla="*/ 525628 w 869482"/>
              <a:gd name="connsiteY71" fmla="*/ 494184 h 825260"/>
              <a:gd name="connsiteX72" fmla="*/ 588690 w 869482"/>
              <a:gd name="connsiteY72" fmla="*/ 520460 h 825260"/>
              <a:gd name="connsiteX73" fmla="*/ 609711 w 869482"/>
              <a:gd name="connsiteY73" fmla="*/ 530970 h 825260"/>
              <a:gd name="connsiteX74" fmla="*/ 672773 w 869482"/>
              <a:gd name="connsiteY74" fmla="*/ 567756 h 825260"/>
              <a:gd name="connsiteX75" fmla="*/ 709559 w 869482"/>
              <a:gd name="connsiteY75" fmla="*/ 588777 h 825260"/>
              <a:gd name="connsiteX76" fmla="*/ 741090 w 869482"/>
              <a:gd name="connsiteY76" fmla="*/ 599287 h 825260"/>
              <a:gd name="connsiteX77" fmla="*/ 788387 w 869482"/>
              <a:gd name="connsiteY77" fmla="*/ 625563 h 825260"/>
              <a:gd name="connsiteX78" fmla="*/ 814663 w 869482"/>
              <a:gd name="connsiteY78" fmla="*/ 578266 h 825260"/>
              <a:gd name="connsiteX79" fmla="*/ 830428 w 869482"/>
              <a:gd name="connsiteY79" fmla="*/ 562501 h 825260"/>
              <a:gd name="connsiteX80" fmla="*/ 835684 w 869482"/>
              <a:gd name="connsiteY80" fmla="*/ 546735 h 825260"/>
              <a:gd name="connsiteX81" fmla="*/ 851449 w 869482"/>
              <a:gd name="connsiteY81" fmla="*/ 488929 h 825260"/>
              <a:gd name="connsiteX82" fmla="*/ 861959 w 869482"/>
              <a:gd name="connsiteY82" fmla="*/ 473163 h 825260"/>
              <a:gd name="connsiteX83" fmla="*/ 856704 w 869482"/>
              <a:gd name="connsiteY83" fmla="*/ 441632 h 825260"/>
              <a:gd name="connsiteX84" fmla="*/ 819918 w 869482"/>
              <a:gd name="connsiteY84" fmla="*/ 415356 h 825260"/>
              <a:gd name="connsiteX85" fmla="*/ 798897 w 869482"/>
              <a:gd name="connsiteY85" fmla="*/ 425866 h 825260"/>
              <a:gd name="connsiteX86" fmla="*/ 793642 w 869482"/>
              <a:gd name="connsiteY86" fmla="*/ 441632 h 825260"/>
              <a:gd name="connsiteX87" fmla="*/ 788387 w 869482"/>
              <a:gd name="connsiteY87" fmla="*/ 515204 h 825260"/>
              <a:gd name="connsiteX88" fmla="*/ 772621 w 869482"/>
              <a:gd name="connsiteY88" fmla="*/ 525715 h 825260"/>
              <a:gd name="connsiteX89" fmla="*/ 746346 w 869482"/>
              <a:gd name="connsiteY89" fmla="*/ 515204 h 825260"/>
              <a:gd name="connsiteX90" fmla="*/ 730580 w 869482"/>
              <a:gd name="connsiteY90" fmla="*/ 509949 h 825260"/>
              <a:gd name="connsiteX91" fmla="*/ 704304 w 869482"/>
              <a:gd name="connsiteY91" fmla="*/ 494184 h 825260"/>
              <a:gd name="connsiteX92" fmla="*/ 609711 w 869482"/>
              <a:gd name="connsiteY92" fmla="*/ 457398 h 825260"/>
              <a:gd name="connsiteX93" fmla="*/ 599201 w 869482"/>
              <a:gd name="connsiteY93" fmla="*/ 357549 h 825260"/>
              <a:gd name="connsiteX94" fmla="*/ 620221 w 869482"/>
              <a:gd name="connsiteY94" fmla="*/ 326018 h 825260"/>
              <a:gd name="connsiteX95" fmla="*/ 672773 w 869482"/>
              <a:gd name="connsiteY95" fmla="*/ 320763 h 825260"/>
              <a:gd name="connsiteX96" fmla="*/ 756856 w 869482"/>
              <a:gd name="connsiteY96" fmla="*/ 304998 h 825260"/>
              <a:gd name="connsiteX97" fmla="*/ 798897 w 869482"/>
              <a:gd name="connsiteY97" fmla="*/ 273466 h 825260"/>
              <a:gd name="connsiteX98" fmla="*/ 814663 w 869482"/>
              <a:gd name="connsiteY98" fmla="*/ 331273 h 825260"/>
              <a:gd name="connsiteX99" fmla="*/ 840939 w 869482"/>
              <a:gd name="connsiteY99" fmla="*/ 341784 h 825260"/>
              <a:gd name="connsiteX100" fmla="*/ 856704 w 869482"/>
              <a:gd name="connsiteY100" fmla="*/ 257701 h 825260"/>
              <a:gd name="connsiteX101" fmla="*/ 819918 w 869482"/>
              <a:gd name="connsiteY101" fmla="*/ 94791 h 825260"/>
              <a:gd name="connsiteX102" fmla="*/ 788387 w 869482"/>
              <a:gd name="connsiteY102" fmla="*/ 79025 h 825260"/>
              <a:gd name="connsiteX103" fmla="*/ 756856 w 869482"/>
              <a:gd name="connsiteY103" fmla="*/ 84280 h 825260"/>
              <a:gd name="connsiteX104" fmla="*/ 751601 w 869482"/>
              <a:gd name="connsiteY104" fmla="*/ 121066 h 825260"/>
              <a:gd name="connsiteX105" fmla="*/ 746346 w 869482"/>
              <a:gd name="connsiteY105" fmla="*/ 215660 h 825260"/>
              <a:gd name="connsiteX106" fmla="*/ 704304 w 869482"/>
              <a:gd name="connsiteY106" fmla="*/ 236680 h 825260"/>
              <a:gd name="connsiteX107" fmla="*/ 657008 w 869482"/>
              <a:gd name="connsiteY107" fmla="*/ 252446 h 825260"/>
              <a:gd name="connsiteX108" fmla="*/ 614966 w 869482"/>
              <a:gd name="connsiteY108" fmla="*/ 262956 h 825260"/>
              <a:gd name="connsiteX109" fmla="*/ 593946 w 869482"/>
              <a:gd name="connsiteY109" fmla="*/ 273466 h 825260"/>
              <a:gd name="connsiteX110" fmla="*/ 572925 w 869482"/>
              <a:gd name="connsiteY110" fmla="*/ 278722 h 825260"/>
              <a:gd name="connsiteX111" fmla="*/ 530884 w 869482"/>
              <a:gd name="connsiteY111" fmla="*/ 294487 h 825260"/>
              <a:gd name="connsiteX112" fmla="*/ 509863 w 869482"/>
              <a:gd name="connsiteY112" fmla="*/ 273466 h 825260"/>
              <a:gd name="connsiteX113" fmla="*/ 504608 w 869482"/>
              <a:gd name="connsiteY113" fmla="*/ 210404 h 825260"/>
              <a:gd name="connsiteX114" fmla="*/ 499352 w 869482"/>
              <a:gd name="connsiteY114" fmla="*/ 194639 h 825260"/>
              <a:gd name="connsiteX115" fmla="*/ 572925 w 869482"/>
              <a:gd name="connsiteY115" fmla="*/ 63260 h 825260"/>
              <a:gd name="connsiteX116" fmla="*/ 604456 w 869482"/>
              <a:gd name="connsiteY116" fmla="*/ 58004 h 825260"/>
              <a:gd name="connsiteX117" fmla="*/ 583435 w 869482"/>
              <a:gd name="connsiteY117" fmla="*/ 26473 h 825260"/>
              <a:gd name="connsiteX118" fmla="*/ 530884 w 869482"/>
              <a:gd name="connsiteY118" fmla="*/ 31729 h 825260"/>
              <a:gd name="connsiteX119" fmla="*/ 457311 w 869482"/>
              <a:gd name="connsiteY119" fmla="*/ 26473 h 825260"/>
              <a:gd name="connsiteX120" fmla="*/ 410015 w 869482"/>
              <a:gd name="connsiteY120" fmla="*/ 5453 h 825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869482" h="825260">
                <a:moveTo>
                  <a:pt x="410015" y="5453"/>
                </a:moveTo>
                <a:lnTo>
                  <a:pt x="410015" y="5453"/>
                </a:lnTo>
                <a:cubicBezTo>
                  <a:pt x="394249" y="3701"/>
                  <a:pt x="378534" y="-1019"/>
                  <a:pt x="362718" y="198"/>
                </a:cubicBezTo>
                <a:cubicBezTo>
                  <a:pt x="356952" y="641"/>
                  <a:pt x="316613" y="25758"/>
                  <a:pt x="315421" y="26473"/>
                </a:cubicBezTo>
                <a:cubicBezTo>
                  <a:pt x="331187" y="35232"/>
                  <a:pt x="346587" y="44683"/>
                  <a:pt x="362718" y="52749"/>
                </a:cubicBezTo>
                <a:cubicBezTo>
                  <a:pt x="371156" y="56968"/>
                  <a:pt x="384241" y="55112"/>
                  <a:pt x="388994" y="63260"/>
                </a:cubicBezTo>
                <a:cubicBezTo>
                  <a:pt x="397995" y="78690"/>
                  <a:pt x="396001" y="98294"/>
                  <a:pt x="399504" y="115811"/>
                </a:cubicBezTo>
                <a:cubicBezTo>
                  <a:pt x="396001" y="145590"/>
                  <a:pt x="394874" y="175747"/>
                  <a:pt x="388994" y="205149"/>
                </a:cubicBezTo>
                <a:cubicBezTo>
                  <a:pt x="387755" y="211342"/>
                  <a:pt x="381049" y="215143"/>
                  <a:pt x="378484" y="220915"/>
                </a:cubicBezTo>
                <a:cubicBezTo>
                  <a:pt x="353470" y="277196"/>
                  <a:pt x="381247" y="232534"/>
                  <a:pt x="357463" y="268211"/>
                </a:cubicBezTo>
                <a:cubicBezTo>
                  <a:pt x="355711" y="278721"/>
                  <a:pt x="354792" y="289405"/>
                  <a:pt x="352208" y="299742"/>
                </a:cubicBezTo>
                <a:cubicBezTo>
                  <a:pt x="346509" y="322535"/>
                  <a:pt x="337801" y="345680"/>
                  <a:pt x="320677" y="362804"/>
                </a:cubicBezTo>
                <a:cubicBezTo>
                  <a:pt x="311745" y="371736"/>
                  <a:pt x="300444" y="378176"/>
                  <a:pt x="289146" y="383825"/>
                </a:cubicBezTo>
                <a:cubicBezTo>
                  <a:pt x="282686" y="387055"/>
                  <a:pt x="275303" y="388282"/>
                  <a:pt x="268125" y="389080"/>
                </a:cubicBezTo>
                <a:cubicBezTo>
                  <a:pt x="243689" y="391795"/>
                  <a:pt x="219076" y="392583"/>
                  <a:pt x="194552" y="394335"/>
                </a:cubicBezTo>
                <a:cubicBezTo>
                  <a:pt x="170904" y="402219"/>
                  <a:pt x="178788" y="403094"/>
                  <a:pt x="147256" y="389080"/>
                </a:cubicBezTo>
                <a:cubicBezTo>
                  <a:pt x="125780" y="379535"/>
                  <a:pt x="105215" y="368059"/>
                  <a:pt x="84194" y="357549"/>
                </a:cubicBezTo>
                <a:cubicBezTo>
                  <a:pt x="77187" y="354046"/>
                  <a:pt x="69290" y="351933"/>
                  <a:pt x="63173" y="347039"/>
                </a:cubicBezTo>
                <a:lnTo>
                  <a:pt x="36897" y="326018"/>
                </a:lnTo>
                <a:cubicBezTo>
                  <a:pt x="35145" y="303246"/>
                  <a:pt x="39447" y="279166"/>
                  <a:pt x="31642" y="257701"/>
                </a:cubicBezTo>
                <a:cubicBezTo>
                  <a:pt x="29484" y="251766"/>
                  <a:pt x="19920" y="263359"/>
                  <a:pt x="15877" y="268211"/>
                </a:cubicBezTo>
                <a:cubicBezTo>
                  <a:pt x="10862" y="274229"/>
                  <a:pt x="8870" y="282225"/>
                  <a:pt x="5366" y="289232"/>
                </a:cubicBezTo>
                <a:cubicBezTo>
                  <a:pt x="1971" y="350346"/>
                  <a:pt x="-7133" y="423310"/>
                  <a:pt x="10621" y="483673"/>
                </a:cubicBezTo>
                <a:cubicBezTo>
                  <a:pt x="12403" y="489732"/>
                  <a:pt x="21591" y="477273"/>
                  <a:pt x="26387" y="473163"/>
                </a:cubicBezTo>
                <a:cubicBezTo>
                  <a:pt x="33911" y="466714"/>
                  <a:pt x="38411" y="456295"/>
                  <a:pt x="47408" y="452142"/>
                </a:cubicBezTo>
                <a:cubicBezTo>
                  <a:pt x="62071" y="445374"/>
                  <a:pt x="78939" y="445135"/>
                  <a:pt x="94704" y="441632"/>
                </a:cubicBezTo>
                <a:cubicBezTo>
                  <a:pt x="119228" y="443384"/>
                  <a:pt x="143690" y="446887"/>
                  <a:pt x="168277" y="446887"/>
                </a:cubicBezTo>
                <a:cubicBezTo>
                  <a:pt x="180663" y="446887"/>
                  <a:pt x="192738" y="442864"/>
                  <a:pt x="205063" y="441632"/>
                </a:cubicBezTo>
                <a:cubicBezTo>
                  <a:pt x="227789" y="439359"/>
                  <a:pt x="250608" y="438129"/>
                  <a:pt x="273380" y="436377"/>
                </a:cubicBezTo>
                <a:cubicBezTo>
                  <a:pt x="280387" y="438129"/>
                  <a:pt x="287350" y="440065"/>
                  <a:pt x="294401" y="441632"/>
                </a:cubicBezTo>
                <a:cubicBezTo>
                  <a:pt x="303120" y="443570"/>
                  <a:pt x="320153" y="437970"/>
                  <a:pt x="320677" y="446887"/>
                </a:cubicBezTo>
                <a:cubicBezTo>
                  <a:pt x="322373" y="475727"/>
                  <a:pt x="315167" y="506596"/>
                  <a:pt x="299656" y="530970"/>
                </a:cubicBezTo>
                <a:cubicBezTo>
                  <a:pt x="288688" y="548205"/>
                  <a:pt x="264102" y="551169"/>
                  <a:pt x="247104" y="562501"/>
                </a:cubicBezTo>
                <a:cubicBezTo>
                  <a:pt x="241849" y="566004"/>
                  <a:pt x="236988" y="570187"/>
                  <a:pt x="231339" y="573011"/>
                </a:cubicBezTo>
                <a:cubicBezTo>
                  <a:pt x="226384" y="575488"/>
                  <a:pt x="220828" y="576514"/>
                  <a:pt x="215573" y="578266"/>
                </a:cubicBezTo>
                <a:cubicBezTo>
                  <a:pt x="210318" y="581770"/>
                  <a:pt x="204660" y="584734"/>
                  <a:pt x="199808" y="588777"/>
                </a:cubicBezTo>
                <a:cubicBezTo>
                  <a:pt x="179481" y="605716"/>
                  <a:pt x="188064" y="605998"/>
                  <a:pt x="163021" y="620308"/>
                </a:cubicBezTo>
                <a:cubicBezTo>
                  <a:pt x="158212" y="623056"/>
                  <a:pt x="152511" y="623811"/>
                  <a:pt x="147256" y="625563"/>
                </a:cubicBezTo>
                <a:cubicBezTo>
                  <a:pt x="136746" y="622060"/>
                  <a:pt x="125849" y="619553"/>
                  <a:pt x="115725" y="615053"/>
                </a:cubicBezTo>
                <a:cubicBezTo>
                  <a:pt x="109953" y="612488"/>
                  <a:pt x="106259" y="604992"/>
                  <a:pt x="99959" y="604542"/>
                </a:cubicBezTo>
                <a:cubicBezTo>
                  <a:pt x="80660" y="603164"/>
                  <a:pt x="61421" y="608046"/>
                  <a:pt x="42152" y="609798"/>
                </a:cubicBezTo>
                <a:cubicBezTo>
                  <a:pt x="45656" y="620308"/>
                  <a:pt x="47449" y="631554"/>
                  <a:pt x="52663" y="641329"/>
                </a:cubicBezTo>
                <a:cubicBezTo>
                  <a:pt x="75264" y="683705"/>
                  <a:pt x="82314" y="679611"/>
                  <a:pt x="99959" y="714901"/>
                </a:cubicBezTo>
                <a:cubicBezTo>
                  <a:pt x="104586" y="724156"/>
                  <a:pt x="113554" y="752915"/>
                  <a:pt x="120980" y="762198"/>
                </a:cubicBezTo>
                <a:cubicBezTo>
                  <a:pt x="130265" y="773805"/>
                  <a:pt x="140416" y="785090"/>
                  <a:pt x="152511" y="793729"/>
                </a:cubicBezTo>
                <a:cubicBezTo>
                  <a:pt x="168568" y="805198"/>
                  <a:pt x="200730" y="817220"/>
                  <a:pt x="220828" y="825260"/>
                </a:cubicBezTo>
                <a:cubicBezTo>
                  <a:pt x="226083" y="818253"/>
                  <a:pt x="237878" y="812903"/>
                  <a:pt x="236594" y="804239"/>
                </a:cubicBezTo>
                <a:cubicBezTo>
                  <a:pt x="230422" y="762579"/>
                  <a:pt x="184167" y="722472"/>
                  <a:pt x="199808" y="683370"/>
                </a:cubicBezTo>
                <a:cubicBezTo>
                  <a:pt x="212981" y="650437"/>
                  <a:pt x="299656" y="646584"/>
                  <a:pt x="299656" y="646584"/>
                </a:cubicBezTo>
                <a:cubicBezTo>
                  <a:pt x="331820" y="614418"/>
                  <a:pt x="318113" y="625691"/>
                  <a:pt x="383739" y="588777"/>
                </a:cubicBezTo>
                <a:cubicBezTo>
                  <a:pt x="388567" y="586061"/>
                  <a:pt x="394719" y="586313"/>
                  <a:pt x="399504" y="583522"/>
                </a:cubicBezTo>
                <a:cubicBezTo>
                  <a:pt x="440643" y="559525"/>
                  <a:pt x="436092" y="562701"/>
                  <a:pt x="457311" y="541480"/>
                </a:cubicBezTo>
                <a:cubicBezTo>
                  <a:pt x="460814" y="550239"/>
                  <a:pt x="467821" y="558323"/>
                  <a:pt x="467821" y="567756"/>
                </a:cubicBezTo>
                <a:cubicBezTo>
                  <a:pt x="467821" y="590796"/>
                  <a:pt x="460569" y="613264"/>
                  <a:pt x="457311" y="636073"/>
                </a:cubicBezTo>
                <a:cubicBezTo>
                  <a:pt x="455314" y="650054"/>
                  <a:pt x="453706" y="664089"/>
                  <a:pt x="452056" y="678115"/>
                </a:cubicBezTo>
                <a:cubicBezTo>
                  <a:pt x="450203" y="693869"/>
                  <a:pt x="457471" y="713674"/>
                  <a:pt x="446801" y="725411"/>
                </a:cubicBezTo>
                <a:cubicBezTo>
                  <a:pt x="435937" y="737361"/>
                  <a:pt x="415225" y="732223"/>
                  <a:pt x="399504" y="735922"/>
                </a:cubicBezTo>
                <a:cubicBezTo>
                  <a:pt x="352880" y="746893"/>
                  <a:pt x="367891" y="742261"/>
                  <a:pt x="331187" y="756942"/>
                </a:cubicBezTo>
                <a:cubicBezTo>
                  <a:pt x="334690" y="760446"/>
                  <a:pt x="337313" y="765145"/>
                  <a:pt x="341697" y="767453"/>
                </a:cubicBezTo>
                <a:cubicBezTo>
                  <a:pt x="418232" y="807735"/>
                  <a:pt x="403349" y="802573"/>
                  <a:pt x="452056" y="814749"/>
                </a:cubicBezTo>
                <a:cubicBezTo>
                  <a:pt x="474828" y="812997"/>
                  <a:pt x="498140" y="814725"/>
                  <a:pt x="520373" y="809494"/>
                </a:cubicBezTo>
                <a:cubicBezTo>
                  <a:pt x="528899" y="807488"/>
                  <a:pt x="533560" y="797646"/>
                  <a:pt x="541394" y="793729"/>
                </a:cubicBezTo>
                <a:cubicBezTo>
                  <a:pt x="554781" y="787036"/>
                  <a:pt x="569539" y="783522"/>
                  <a:pt x="583435" y="777963"/>
                </a:cubicBezTo>
                <a:cubicBezTo>
                  <a:pt x="595821" y="773008"/>
                  <a:pt x="608289" y="768164"/>
                  <a:pt x="620221" y="762198"/>
                </a:cubicBezTo>
                <a:cubicBezTo>
                  <a:pt x="660973" y="741822"/>
                  <a:pt x="612124" y="759641"/>
                  <a:pt x="651752" y="746432"/>
                </a:cubicBezTo>
                <a:cubicBezTo>
                  <a:pt x="644745" y="735922"/>
                  <a:pt x="642275" y="720031"/>
                  <a:pt x="630732" y="714901"/>
                </a:cubicBezTo>
                <a:cubicBezTo>
                  <a:pt x="608094" y="704840"/>
                  <a:pt x="581342" y="709765"/>
                  <a:pt x="557159" y="704391"/>
                </a:cubicBezTo>
                <a:cubicBezTo>
                  <a:pt x="549512" y="702692"/>
                  <a:pt x="543146" y="697384"/>
                  <a:pt x="536139" y="693880"/>
                </a:cubicBezTo>
                <a:cubicBezTo>
                  <a:pt x="534387" y="679866"/>
                  <a:pt x="531967" y="665920"/>
                  <a:pt x="530884" y="651839"/>
                </a:cubicBezTo>
                <a:cubicBezTo>
                  <a:pt x="528462" y="620352"/>
                  <a:pt x="529115" y="588632"/>
                  <a:pt x="525628" y="557246"/>
                </a:cubicBezTo>
                <a:cubicBezTo>
                  <a:pt x="523844" y="541195"/>
                  <a:pt x="518621" y="525715"/>
                  <a:pt x="515118" y="509949"/>
                </a:cubicBezTo>
                <a:cubicBezTo>
                  <a:pt x="518621" y="504694"/>
                  <a:pt x="519376" y="493291"/>
                  <a:pt x="525628" y="494184"/>
                </a:cubicBezTo>
                <a:cubicBezTo>
                  <a:pt x="548172" y="497405"/>
                  <a:pt x="568322" y="510276"/>
                  <a:pt x="588690" y="520460"/>
                </a:cubicBezTo>
                <a:cubicBezTo>
                  <a:pt x="595697" y="523963"/>
                  <a:pt x="603193" y="526625"/>
                  <a:pt x="609711" y="530970"/>
                </a:cubicBezTo>
                <a:cubicBezTo>
                  <a:pt x="667095" y="569226"/>
                  <a:pt x="630814" y="557267"/>
                  <a:pt x="672773" y="567756"/>
                </a:cubicBezTo>
                <a:cubicBezTo>
                  <a:pt x="685035" y="574763"/>
                  <a:pt x="696736" y="582859"/>
                  <a:pt x="709559" y="588777"/>
                </a:cubicBezTo>
                <a:cubicBezTo>
                  <a:pt x="719618" y="593420"/>
                  <a:pt x="730804" y="595172"/>
                  <a:pt x="741090" y="599287"/>
                </a:cubicBezTo>
                <a:cubicBezTo>
                  <a:pt x="756163" y="605316"/>
                  <a:pt x="775059" y="617566"/>
                  <a:pt x="788387" y="625563"/>
                </a:cubicBezTo>
                <a:cubicBezTo>
                  <a:pt x="795099" y="612140"/>
                  <a:pt x="804018" y="591040"/>
                  <a:pt x="814663" y="578266"/>
                </a:cubicBezTo>
                <a:cubicBezTo>
                  <a:pt x="819421" y="572557"/>
                  <a:pt x="825173" y="567756"/>
                  <a:pt x="830428" y="562501"/>
                </a:cubicBezTo>
                <a:cubicBezTo>
                  <a:pt x="832180" y="557246"/>
                  <a:pt x="834162" y="552062"/>
                  <a:pt x="835684" y="546735"/>
                </a:cubicBezTo>
                <a:cubicBezTo>
                  <a:pt x="841171" y="527531"/>
                  <a:pt x="844732" y="507738"/>
                  <a:pt x="851449" y="488929"/>
                </a:cubicBezTo>
                <a:cubicBezTo>
                  <a:pt x="853573" y="482981"/>
                  <a:pt x="858456" y="478418"/>
                  <a:pt x="861959" y="473163"/>
                </a:cubicBezTo>
                <a:cubicBezTo>
                  <a:pt x="860207" y="462653"/>
                  <a:pt x="861879" y="450947"/>
                  <a:pt x="856704" y="441632"/>
                </a:cubicBezTo>
                <a:cubicBezTo>
                  <a:pt x="854785" y="438178"/>
                  <a:pt x="825554" y="419113"/>
                  <a:pt x="819918" y="415356"/>
                </a:cubicBezTo>
                <a:cubicBezTo>
                  <a:pt x="812911" y="418859"/>
                  <a:pt x="804436" y="420327"/>
                  <a:pt x="798897" y="425866"/>
                </a:cubicBezTo>
                <a:cubicBezTo>
                  <a:pt x="794980" y="429783"/>
                  <a:pt x="794289" y="436130"/>
                  <a:pt x="793642" y="441632"/>
                </a:cubicBezTo>
                <a:cubicBezTo>
                  <a:pt x="790769" y="466050"/>
                  <a:pt x="794350" y="491352"/>
                  <a:pt x="788387" y="515204"/>
                </a:cubicBezTo>
                <a:cubicBezTo>
                  <a:pt x="786855" y="521332"/>
                  <a:pt x="777876" y="522211"/>
                  <a:pt x="772621" y="525715"/>
                </a:cubicBezTo>
                <a:cubicBezTo>
                  <a:pt x="763863" y="522211"/>
                  <a:pt x="755178" y="518516"/>
                  <a:pt x="746346" y="515204"/>
                </a:cubicBezTo>
                <a:cubicBezTo>
                  <a:pt x="741159" y="513259"/>
                  <a:pt x="735535" y="512426"/>
                  <a:pt x="730580" y="509949"/>
                </a:cubicBezTo>
                <a:cubicBezTo>
                  <a:pt x="721444" y="505381"/>
                  <a:pt x="713749" y="498073"/>
                  <a:pt x="704304" y="494184"/>
                </a:cubicBezTo>
                <a:cubicBezTo>
                  <a:pt x="564127" y="436464"/>
                  <a:pt x="696045" y="500564"/>
                  <a:pt x="609711" y="457398"/>
                </a:cubicBezTo>
                <a:cubicBezTo>
                  <a:pt x="606208" y="424115"/>
                  <a:pt x="596532" y="390909"/>
                  <a:pt x="599201" y="357549"/>
                </a:cubicBezTo>
                <a:cubicBezTo>
                  <a:pt x="600208" y="344958"/>
                  <a:pt x="608923" y="331667"/>
                  <a:pt x="620221" y="326018"/>
                </a:cubicBezTo>
                <a:cubicBezTo>
                  <a:pt x="635967" y="318145"/>
                  <a:pt x="655373" y="323440"/>
                  <a:pt x="672773" y="320763"/>
                </a:cubicBezTo>
                <a:cubicBezTo>
                  <a:pt x="700957" y="316427"/>
                  <a:pt x="728828" y="310253"/>
                  <a:pt x="756856" y="304998"/>
                </a:cubicBezTo>
                <a:cubicBezTo>
                  <a:pt x="770870" y="294487"/>
                  <a:pt x="781380" y="273466"/>
                  <a:pt x="798897" y="273466"/>
                </a:cubicBezTo>
                <a:cubicBezTo>
                  <a:pt x="808216" y="273466"/>
                  <a:pt x="810473" y="326385"/>
                  <a:pt x="814663" y="331273"/>
                </a:cubicBezTo>
                <a:cubicBezTo>
                  <a:pt x="820802" y="338435"/>
                  <a:pt x="832180" y="338280"/>
                  <a:pt x="840939" y="341784"/>
                </a:cubicBezTo>
                <a:cubicBezTo>
                  <a:pt x="886487" y="330397"/>
                  <a:pt x="866160" y="342805"/>
                  <a:pt x="856704" y="257701"/>
                </a:cubicBezTo>
                <a:cubicBezTo>
                  <a:pt x="853747" y="231083"/>
                  <a:pt x="846883" y="129845"/>
                  <a:pt x="819918" y="94791"/>
                </a:cubicBezTo>
                <a:cubicBezTo>
                  <a:pt x="812753" y="85477"/>
                  <a:pt x="798897" y="84280"/>
                  <a:pt x="788387" y="79025"/>
                </a:cubicBezTo>
                <a:cubicBezTo>
                  <a:pt x="777877" y="80777"/>
                  <a:pt x="763873" y="76261"/>
                  <a:pt x="756856" y="84280"/>
                </a:cubicBezTo>
                <a:cubicBezTo>
                  <a:pt x="748699" y="93602"/>
                  <a:pt x="752589" y="108719"/>
                  <a:pt x="751601" y="121066"/>
                </a:cubicBezTo>
                <a:cubicBezTo>
                  <a:pt x="749083" y="152545"/>
                  <a:pt x="758303" y="186431"/>
                  <a:pt x="746346" y="215660"/>
                </a:cubicBezTo>
                <a:cubicBezTo>
                  <a:pt x="740414" y="230161"/>
                  <a:pt x="719168" y="231725"/>
                  <a:pt x="704304" y="236680"/>
                </a:cubicBezTo>
                <a:cubicBezTo>
                  <a:pt x="688539" y="241935"/>
                  <a:pt x="673304" y="249187"/>
                  <a:pt x="657008" y="252446"/>
                </a:cubicBezTo>
                <a:cubicBezTo>
                  <a:pt x="641587" y="255530"/>
                  <a:pt x="629105" y="256897"/>
                  <a:pt x="614966" y="262956"/>
                </a:cubicBezTo>
                <a:cubicBezTo>
                  <a:pt x="607766" y="266042"/>
                  <a:pt x="601281" y="270715"/>
                  <a:pt x="593946" y="273466"/>
                </a:cubicBezTo>
                <a:cubicBezTo>
                  <a:pt x="587183" y="276002"/>
                  <a:pt x="579688" y="276186"/>
                  <a:pt x="572925" y="278722"/>
                </a:cubicBezTo>
                <a:cubicBezTo>
                  <a:pt x="517971" y="299330"/>
                  <a:pt x="584832" y="281000"/>
                  <a:pt x="530884" y="294487"/>
                </a:cubicBezTo>
                <a:cubicBezTo>
                  <a:pt x="523877" y="287480"/>
                  <a:pt x="512819" y="282924"/>
                  <a:pt x="509863" y="273466"/>
                </a:cubicBezTo>
                <a:cubicBezTo>
                  <a:pt x="503571" y="253333"/>
                  <a:pt x="507396" y="231312"/>
                  <a:pt x="504608" y="210404"/>
                </a:cubicBezTo>
                <a:cubicBezTo>
                  <a:pt x="503876" y="204913"/>
                  <a:pt x="501104" y="199894"/>
                  <a:pt x="499352" y="194639"/>
                </a:cubicBezTo>
                <a:cubicBezTo>
                  <a:pt x="520733" y="2215"/>
                  <a:pt x="466877" y="57022"/>
                  <a:pt x="572925" y="63260"/>
                </a:cubicBezTo>
                <a:cubicBezTo>
                  <a:pt x="583562" y="63886"/>
                  <a:pt x="593946" y="59756"/>
                  <a:pt x="604456" y="58004"/>
                </a:cubicBezTo>
                <a:cubicBezTo>
                  <a:pt x="597449" y="47494"/>
                  <a:pt x="595331" y="30721"/>
                  <a:pt x="583435" y="26473"/>
                </a:cubicBezTo>
                <a:cubicBezTo>
                  <a:pt x="566856" y="20552"/>
                  <a:pt x="548488" y="31729"/>
                  <a:pt x="530884" y="31729"/>
                </a:cubicBezTo>
                <a:cubicBezTo>
                  <a:pt x="506297" y="31729"/>
                  <a:pt x="481835" y="28225"/>
                  <a:pt x="457311" y="26473"/>
                </a:cubicBezTo>
                <a:cubicBezTo>
                  <a:pt x="422456" y="14855"/>
                  <a:pt x="417898" y="8956"/>
                  <a:pt x="410015" y="5453"/>
                </a:cubicBezTo>
                <a:close/>
              </a:path>
            </a:pathLst>
          </a:custGeom>
          <a:solidFill>
            <a:schemeClr val="bg1">
              <a:lumMod val="9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87F75587-3F3C-835F-B20E-ACD401D6ABC6}"/>
              </a:ext>
            </a:extLst>
          </p:cNvPr>
          <p:cNvSpPr/>
          <p:nvPr/>
        </p:nvSpPr>
        <p:spPr>
          <a:xfrm>
            <a:off x="5927370" y="4751321"/>
            <a:ext cx="110736" cy="105104"/>
          </a:xfrm>
          <a:custGeom>
            <a:avLst/>
            <a:gdLst>
              <a:gd name="connsiteX0" fmla="*/ 410015 w 869482"/>
              <a:gd name="connsiteY0" fmla="*/ 5453 h 825260"/>
              <a:gd name="connsiteX1" fmla="*/ 410015 w 869482"/>
              <a:gd name="connsiteY1" fmla="*/ 5453 h 825260"/>
              <a:gd name="connsiteX2" fmla="*/ 362718 w 869482"/>
              <a:gd name="connsiteY2" fmla="*/ 198 h 825260"/>
              <a:gd name="connsiteX3" fmla="*/ 315421 w 869482"/>
              <a:gd name="connsiteY3" fmla="*/ 26473 h 825260"/>
              <a:gd name="connsiteX4" fmla="*/ 362718 w 869482"/>
              <a:gd name="connsiteY4" fmla="*/ 52749 h 825260"/>
              <a:gd name="connsiteX5" fmla="*/ 388994 w 869482"/>
              <a:gd name="connsiteY5" fmla="*/ 63260 h 825260"/>
              <a:gd name="connsiteX6" fmla="*/ 399504 w 869482"/>
              <a:gd name="connsiteY6" fmla="*/ 115811 h 825260"/>
              <a:gd name="connsiteX7" fmla="*/ 388994 w 869482"/>
              <a:gd name="connsiteY7" fmla="*/ 205149 h 825260"/>
              <a:gd name="connsiteX8" fmla="*/ 378484 w 869482"/>
              <a:gd name="connsiteY8" fmla="*/ 220915 h 825260"/>
              <a:gd name="connsiteX9" fmla="*/ 357463 w 869482"/>
              <a:gd name="connsiteY9" fmla="*/ 268211 h 825260"/>
              <a:gd name="connsiteX10" fmla="*/ 352208 w 869482"/>
              <a:gd name="connsiteY10" fmla="*/ 299742 h 825260"/>
              <a:gd name="connsiteX11" fmla="*/ 320677 w 869482"/>
              <a:gd name="connsiteY11" fmla="*/ 362804 h 825260"/>
              <a:gd name="connsiteX12" fmla="*/ 289146 w 869482"/>
              <a:gd name="connsiteY12" fmla="*/ 383825 h 825260"/>
              <a:gd name="connsiteX13" fmla="*/ 268125 w 869482"/>
              <a:gd name="connsiteY13" fmla="*/ 389080 h 825260"/>
              <a:gd name="connsiteX14" fmla="*/ 194552 w 869482"/>
              <a:gd name="connsiteY14" fmla="*/ 394335 h 825260"/>
              <a:gd name="connsiteX15" fmla="*/ 147256 w 869482"/>
              <a:gd name="connsiteY15" fmla="*/ 389080 h 825260"/>
              <a:gd name="connsiteX16" fmla="*/ 84194 w 869482"/>
              <a:gd name="connsiteY16" fmla="*/ 357549 h 825260"/>
              <a:gd name="connsiteX17" fmla="*/ 63173 w 869482"/>
              <a:gd name="connsiteY17" fmla="*/ 347039 h 825260"/>
              <a:gd name="connsiteX18" fmla="*/ 36897 w 869482"/>
              <a:gd name="connsiteY18" fmla="*/ 326018 h 825260"/>
              <a:gd name="connsiteX19" fmla="*/ 31642 w 869482"/>
              <a:gd name="connsiteY19" fmla="*/ 257701 h 825260"/>
              <a:gd name="connsiteX20" fmla="*/ 15877 w 869482"/>
              <a:gd name="connsiteY20" fmla="*/ 268211 h 825260"/>
              <a:gd name="connsiteX21" fmla="*/ 5366 w 869482"/>
              <a:gd name="connsiteY21" fmla="*/ 289232 h 825260"/>
              <a:gd name="connsiteX22" fmla="*/ 10621 w 869482"/>
              <a:gd name="connsiteY22" fmla="*/ 483673 h 825260"/>
              <a:gd name="connsiteX23" fmla="*/ 26387 w 869482"/>
              <a:gd name="connsiteY23" fmla="*/ 473163 h 825260"/>
              <a:gd name="connsiteX24" fmla="*/ 47408 w 869482"/>
              <a:gd name="connsiteY24" fmla="*/ 452142 h 825260"/>
              <a:gd name="connsiteX25" fmla="*/ 94704 w 869482"/>
              <a:gd name="connsiteY25" fmla="*/ 441632 h 825260"/>
              <a:gd name="connsiteX26" fmla="*/ 168277 w 869482"/>
              <a:gd name="connsiteY26" fmla="*/ 446887 h 825260"/>
              <a:gd name="connsiteX27" fmla="*/ 205063 w 869482"/>
              <a:gd name="connsiteY27" fmla="*/ 441632 h 825260"/>
              <a:gd name="connsiteX28" fmla="*/ 273380 w 869482"/>
              <a:gd name="connsiteY28" fmla="*/ 436377 h 825260"/>
              <a:gd name="connsiteX29" fmla="*/ 294401 w 869482"/>
              <a:gd name="connsiteY29" fmla="*/ 441632 h 825260"/>
              <a:gd name="connsiteX30" fmla="*/ 320677 w 869482"/>
              <a:gd name="connsiteY30" fmla="*/ 446887 h 825260"/>
              <a:gd name="connsiteX31" fmla="*/ 299656 w 869482"/>
              <a:gd name="connsiteY31" fmla="*/ 530970 h 825260"/>
              <a:gd name="connsiteX32" fmla="*/ 247104 w 869482"/>
              <a:gd name="connsiteY32" fmla="*/ 562501 h 825260"/>
              <a:gd name="connsiteX33" fmla="*/ 231339 w 869482"/>
              <a:gd name="connsiteY33" fmla="*/ 573011 h 825260"/>
              <a:gd name="connsiteX34" fmla="*/ 215573 w 869482"/>
              <a:gd name="connsiteY34" fmla="*/ 578266 h 825260"/>
              <a:gd name="connsiteX35" fmla="*/ 199808 w 869482"/>
              <a:gd name="connsiteY35" fmla="*/ 588777 h 825260"/>
              <a:gd name="connsiteX36" fmla="*/ 163021 w 869482"/>
              <a:gd name="connsiteY36" fmla="*/ 620308 h 825260"/>
              <a:gd name="connsiteX37" fmla="*/ 147256 w 869482"/>
              <a:gd name="connsiteY37" fmla="*/ 625563 h 825260"/>
              <a:gd name="connsiteX38" fmla="*/ 115725 w 869482"/>
              <a:gd name="connsiteY38" fmla="*/ 615053 h 825260"/>
              <a:gd name="connsiteX39" fmla="*/ 99959 w 869482"/>
              <a:gd name="connsiteY39" fmla="*/ 604542 h 825260"/>
              <a:gd name="connsiteX40" fmla="*/ 42152 w 869482"/>
              <a:gd name="connsiteY40" fmla="*/ 609798 h 825260"/>
              <a:gd name="connsiteX41" fmla="*/ 52663 w 869482"/>
              <a:gd name="connsiteY41" fmla="*/ 641329 h 825260"/>
              <a:gd name="connsiteX42" fmla="*/ 99959 w 869482"/>
              <a:gd name="connsiteY42" fmla="*/ 714901 h 825260"/>
              <a:gd name="connsiteX43" fmla="*/ 120980 w 869482"/>
              <a:gd name="connsiteY43" fmla="*/ 762198 h 825260"/>
              <a:gd name="connsiteX44" fmla="*/ 152511 w 869482"/>
              <a:gd name="connsiteY44" fmla="*/ 793729 h 825260"/>
              <a:gd name="connsiteX45" fmla="*/ 220828 w 869482"/>
              <a:gd name="connsiteY45" fmla="*/ 825260 h 825260"/>
              <a:gd name="connsiteX46" fmla="*/ 236594 w 869482"/>
              <a:gd name="connsiteY46" fmla="*/ 804239 h 825260"/>
              <a:gd name="connsiteX47" fmla="*/ 199808 w 869482"/>
              <a:gd name="connsiteY47" fmla="*/ 683370 h 825260"/>
              <a:gd name="connsiteX48" fmla="*/ 299656 w 869482"/>
              <a:gd name="connsiteY48" fmla="*/ 646584 h 825260"/>
              <a:gd name="connsiteX49" fmla="*/ 383739 w 869482"/>
              <a:gd name="connsiteY49" fmla="*/ 588777 h 825260"/>
              <a:gd name="connsiteX50" fmla="*/ 399504 w 869482"/>
              <a:gd name="connsiteY50" fmla="*/ 583522 h 825260"/>
              <a:gd name="connsiteX51" fmla="*/ 457311 w 869482"/>
              <a:gd name="connsiteY51" fmla="*/ 541480 h 825260"/>
              <a:gd name="connsiteX52" fmla="*/ 467821 w 869482"/>
              <a:gd name="connsiteY52" fmla="*/ 567756 h 825260"/>
              <a:gd name="connsiteX53" fmla="*/ 457311 w 869482"/>
              <a:gd name="connsiteY53" fmla="*/ 636073 h 825260"/>
              <a:gd name="connsiteX54" fmla="*/ 452056 w 869482"/>
              <a:gd name="connsiteY54" fmla="*/ 678115 h 825260"/>
              <a:gd name="connsiteX55" fmla="*/ 446801 w 869482"/>
              <a:gd name="connsiteY55" fmla="*/ 725411 h 825260"/>
              <a:gd name="connsiteX56" fmla="*/ 399504 w 869482"/>
              <a:gd name="connsiteY56" fmla="*/ 735922 h 825260"/>
              <a:gd name="connsiteX57" fmla="*/ 331187 w 869482"/>
              <a:gd name="connsiteY57" fmla="*/ 756942 h 825260"/>
              <a:gd name="connsiteX58" fmla="*/ 341697 w 869482"/>
              <a:gd name="connsiteY58" fmla="*/ 767453 h 825260"/>
              <a:gd name="connsiteX59" fmla="*/ 452056 w 869482"/>
              <a:gd name="connsiteY59" fmla="*/ 814749 h 825260"/>
              <a:gd name="connsiteX60" fmla="*/ 520373 w 869482"/>
              <a:gd name="connsiteY60" fmla="*/ 809494 h 825260"/>
              <a:gd name="connsiteX61" fmla="*/ 541394 w 869482"/>
              <a:gd name="connsiteY61" fmla="*/ 793729 h 825260"/>
              <a:gd name="connsiteX62" fmla="*/ 583435 w 869482"/>
              <a:gd name="connsiteY62" fmla="*/ 777963 h 825260"/>
              <a:gd name="connsiteX63" fmla="*/ 620221 w 869482"/>
              <a:gd name="connsiteY63" fmla="*/ 762198 h 825260"/>
              <a:gd name="connsiteX64" fmla="*/ 651752 w 869482"/>
              <a:gd name="connsiteY64" fmla="*/ 746432 h 825260"/>
              <a:gd name="connsiteX65" fmla="*/ 630732 w 869482"/>
              <a:gd name="connsiteY65" fmla="*/ 714901 h 825260"/>
              <a:gd name="connsiteX66" fmla="*/ 557159 w 869482"/>
              <a:gd name="connsiteY66" fmla="*/ 704391 h 825260"/>
              <a:gd name="connsiteX67" fmla="*/ 536139 w 869482"/>
              <a:gd name="connsiteY67" fmla="*/ 693880 h 825260"/>
              <a:gd name="connsiteX68" fmla="*/ 530884 w 869482"/>
              <a:gd name="connsiteY68" fmla="*/ 651839 h 825260"/>
              <a:gd name="connsiteX69" fmla="*/ 525628 w 869482"/>
              <a:gd name="connsiteY69" fmla="*/ 557246 h 825260"/>
              <a:gd name="connsiteX70" fmla="*/ 515118 w 869482"/>
              <a:gd name="connsiteY70" fmla="*/ 509949 h 825260"/>
              <a:gd name="connsiteX71" fmla="*/ 525628 w 869482"/>
              <a:gd name="connsiteY71" fmla="*/ 494184 h 825260"/>
              <a:gd name="connsiteX72" fmla="*/ 588690 w 869482"/>
              <a:gd name="connsiteY72" fmla="*/ 520460 h 825260"/>
              <a:gd name="connsiteX73" fmla="*/ 609711 w 869482"/>
              <a:gd name="connsiteY73" fmla="*/ 530970 h 825260"/>
              <a:gd name="connsiteX74" fmla="*/ 672773 w 869482"/>
              <a:gd name="connsiteY74" fmla="*/ 567756 h 825260"/>
              <a:gd name="connsiteX75" fmla="*/ 709559 w 869482"/>
              <a:gd name="connsiteY75" fmla="*/ 588777 h 825260"/>
              <a:gd name="connsiteX76" fmla="*/ 741090 w 869482"/>
              <a:gd name="connsiteY76" fmla="*/ 599287 h 825260"/>
              <a:gd name="connsiteX77" fmla="*/ 788387 w 869482"/>
              <a:gd name="connsiteY77" fmla="*/ 625563 h 825260"/>
              <a:gd name="connsiteX78" fmla="*/ 814663 w 869482"/>
              <a:gd name="connsiteY78" fmla="*/ 578266 h 825260"/>
              <a:gd name="connsiteX79" fmla="*/ 830428 w 869482"/>
              <a:gd name="connsiteY79" fmla="*/ 562501 h 825260"/>
              <a:gd name="connsiteX80" fmla="*/ 835684 w 869482"/>
              <a:gd name="connsiteY80" fmla="*/ 546735 h 825260"/>
              <a:gd name="connsiteX81" fmla="*/ 851449 w 869482"/>
              <a:gd name="connsiteY81" fmla="*/ 488929 h 825260"/>
              <a:gd name="connsiteX82" fmla="*/ 861959 w 869482"/>
              <a:gd name="connsiteY82" fmla="*/ 473163 h 825260"/>
              <a:gd name="connsiteX83" fmla="*/ 856704 w 869482"/>
              <a:gd name="connsiteY83" fmla="*/ 441632 h 825260"/>
              <a:gd name="connsiteX84" fmla="*/ 819918 w 869482"/>
              <a:gd name="connsiteY84" fmla="*/ 415356 h 825260"/>
              <a:gd name="connsiteX85" fmla="*/ 798897 w 869482"/>
              <a:gd name="connsiteY85" fmla="*/ 425866 h 825260"/>
              <a:gd name="connsiteX86" fmla="*/ 793642 w 869482"/>
              <a:gd name="connsiteY86" fmla="*/ 441632 h 825260"/>
              <a:gd name="connsiteX87" fmla="*/ 788387 w 869482"/>
              <a:gd name="connsiteY87" fmla="*/ 515204 h 825260"/>
              <a:gd name="connsiteX88" fmla="*/ 772621 w 869482"/>
              <a:gd name="connsiteY88" fmla="*/ 525715 h 825260"/>
              <a:gd name="connsiteX89" fmla="*/ 746346 w 869482"/>
              <a:gd name="connsiteY89" fmla="*/ 515204 h 825260"/>
              <a:gd name="connsiteX90" fmla="*/ 730580 w 869482"/>
              <a:gd name="connsiteY90" fmla="*/ 509949 h 825260"/>
              <a:gd name="connsiteX91" fmla="*/ 704304 w 869482"/>
              <a:gd name="connsiteY91" fmla="*/ 494184 h 825260"/>
              <a:gd name="connsiteX92" fmla="*/ 609711 w 869482"/>
              <a:gd name="connsiteY92" fmla="*/ 457398 h 825260"/>
              <a:gd name="connsiteX93" fmla="*/ 599201 w 869482"/>
              <a:gd name="connsiteY93" fmla="*/ 357549 h 825260"/>
              <a:gd name="connsiteX94" fmla="*/ 620221 w 869482"/>
              <a:gd name="connsiteY94" fmla="*/ 326018 h 825260"/>
              <a:gd name="connsiteX95" fmla="*/ 672773 w 869482"/>
              <a:gd name="connsiteY95" fmla="*/ 320763 h 825260"/>
              <a:gd name="connsiteX96" fmla="*/ 756856 w 869482"/>
              <a:gd name="connsiteY96" fmla="*/ 304998 h 825260"/>
              <a:gd name="connsiteX97" fmla="*/ 798897 w 869482"/>
              <a:gd name="connsiteY97" fmla="*/ 273466 h 825260"/>
              <a:gd name="connsiteX98" fmla="*/ 814663 w 869482"/>
              <a:gd name="connsiteY98" fmla="*/ 331273 h 825260"/>
              <a:gd name="connsiteX99" fmla="*/ 840939 w 869482"/>
              <a:gd name="connsiteY99" fmla="*/ 341784 h 825260"/>
              <a:gd name="connsiteX100" fmla="*/ 856704 w 869482"/>
              <a:gd name="connsiteY100" fmla="*/ 257701 h 825260"/>
              <a:gd name="connsiteX101" fmla="*/ 819918 w 869482"/>
              <a:gd name="connsiteY101" fmla="*/ 94791 h 825260"/>
              <a:gd name="connsiteX102" fmla="*/ 788387 w 869482"/>
              <a:gd name="connsiteY102" fmla="*/ 79025 h 825260"/>
              <a:gd name="connsiteX103" fmla="*/ 756856 w 869482"/>
              <a:gd name="connsiteY103" fmla="*/ 84280 h 825260"/>
              <a:gd name="connsiteX104" fmla="*/ 751601 w 869482"/>
              <a:gd name="connsiteY104" fmla="*/ 121066 h 825260"/>
              <a:gd name="connsiteX105" fmla="*/ 746346 w 869482"/>
              <a:gd name="connsiteY105" fmla="*/ 215660 h 825260"/>
              <a:gd name="connsiteX106" fmla="*/ 704304 w 869482"/>
              <a:gd name="connsiteY106" fmla="*/ 236680 h 825260"/>
              <a:gd name="connsiteX107" fmla="*/ 657008 w 869482"/>
              <a:gd name="connsiteY107" fmla="*/ 252446 h 825260"/>
              <a:gd name="connsiteX108" fmla="*/ 614966 w 869482"/>
              <a:gd name="connsiteY108" fmla="*/ 262956 h 825260"/>
              <a:gd name="connsiteX109" fmla="*/ 593946 w 869482"/>
              <a:gd name="connsiteY109" fmla="*/ 273466 h 825260"/>
              <a:gd name="connsiteX110" fmla="*/ 572925 w 869482"/>
              <a:gd name="connsiteY110" fmla="*/ 278722 h 825260"/>
              <a:gd name="connsiteX111" fmla="*/ 530884 w 869482"/>
              <a:gd name="connsiteY111" fmla="*/ 294487 h 825260"/>
              <a:gd name="connsiteX112" fmla="*/ 509863 w 869482"/>
              <a:gd name="connsiteY112" fmla="*/ 273466 h 825260"/>
              <a:gd name="connsiteX113" fmla="*/ 504608 w 869482"/>
              <a:gd name="connsiteY113" fmla="*/ 210404 h 825260"/>
              <a:gd name="connsiteX114" fmla="*/ 499352 w 869482"/>
              <a:gd name="connsiteY114" fmla="*/ 194639 h 825260"/>
              <a:gd name="connsiteX115" fmla="*/ 572925 w 869482"/>
              <a:gd name="connsiteY115" fmla="*/ 63260 h 825260"/>
              <a:gd name="connsiteX116" fmla="*/ 604456 w 869482"/>
              <a:gd name="connsiteY116" fmla="*/ 58004 h 825260"/>
              <a:gd name="connsiteX117" fmla="*/ 583435 w 869482"/>
              <a:gd name="connsiteY117" fmla="*/ 26473 h 825260"/>
              <a:gd name="connsiteX118" fmla="*/ 530884 w 869482"/>
              <a:gd name="connsiteY118" fmla="*/ 31729 h 825260"/>
              <a:gd name="connsiteX119" fmla="*/ 457311 w 869482"/>
              <a:gd name="connsiteY119" fmla="*/ 26473 h 825260"/>
              <a:gd name="connsiteX120" fmla="*/ 410015 w 869482"/>
              <a:gd name="connsiteY120" fmla="*/ 5453 h 825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869482" h="825260">
                <a:moveTo>
                  <a:pt x="410015" y="5453"/>
                </a:moveTo>
                <a:lnTo>
                  <a:pt x="410015" y="5453"/>
                </a:lnTo>
                <a:cubicBezTo>
                  <a:pt x="394249" y="3701"/>
                  <a:pt x="378534" y="-1019"/>
                  <a:pt x="362718" y="198"/>
                </a:cubicBezTo>
                <a:cubicBezTo>
                  <a:pt x="356952" y="641"/>
                  <a:pt x="316613" y="25758"/>
                  <a:pt x="315421" y="26473"/>
                </a:cubicBezTo>
                <a:cubicBezTo>
                  <a:pt x="331187" y="35232"/>
                  <a:pt x="346587" y="44683"/>
                  <a:pt x="362718" y="52749"/>
                </a:cubicBezTo>
                <a:cubicBezTo>
                  <a:pt x="371156" y="56968"/>
                  <a:pt x="384241" y="55112"/>
                  <a:pt x="388994" y="63260"/>
                </a:cubicBezTo>
                <a:cubicBezTo>
                  <a:pt x="397995" y="78690"/>
                  <a:pt x="396001" y="98294"/>
                  <a:pt x="399504" y="115811"/>
                </a:cubicBezTo>
                <a:cubicBezTo>
                  <a:pt x="396001" y="145590"/>
                  <a:pt x="394874" y="175747"/>
                  <a:pt x="388994" y="205149"/>
                </a:cubicBezTo>
                <a:cubicBezTo>
                  <a:pt x="387755" y="211342"/>
                  <a:pt x="381049" y="215143"/>
                  <a:pt x="378484" y="220915"/>
                </a:cubicBezTo>
                <a:cubicBezTo>
                  <a:pt x="353470" y="277196"/>
                  <a:pt x="381247" y="232534"/>
                  <a:pt x="357463" y="268211"/>
                </a:cubicBezTo>
                <a:cubicBezTo>
                  <a:pt x="355711" y="278721"/>
                  <a:pt x="354792" y="289405"/>
                  <a:pt x="352208" y="299742"/>
                </a:cubicBezTo>
                <a:cubicBezTo>
                  <a:pt x="346509" y="322535"/>
                  <a:pt x="337801" y="345680"/>
                  <a:pt x="320677" y="362804"/>
                </a:cubicBezTo>
                <a:cubicBezTo>
                  <a:pt x="311745" y="371736"/>
                  <a:pt x="300444" y="378176"/>
                  <a:pt x="289146" y="383825"/>
                </a:cubicBezTo>
                <a:cubicBezTo>
                  <a:pt x="282686" y="387055"/>
                  <a:pt x="275303" y="388282"/>
                  <a:pt x="268125" y="389080"/>
                </a:cubicBezTo>
                <a:cubicBezTo>
                  <a:pt x="243689" y="391795"/>
                  <a:pt x="219076" y="392583"/>
                  <a:pt x="194552" y="394335"/>
                </a:cubicBezTo>
                <a:cubicBezTo>
                  <a:pt x="170904" y="402219"/>
                  <a:pt x="178788" y="403094"/>
                  <a:pt x="147256" y="389080"/>
                </a:cubicBezTo>
                <a:cubicBezTo>
                  <a:pt x="125780" y="379535"/>
                  <a:pt x="105215" y="368059"/>
                  <a:pt x="84194" y="357549"/>
                </a:cubicBezTo>
                <a:cubicBezTo>
                  <a:pt x="77187" y="354046"/>
                  <a:pt x="69290" y="351933"/>
                  <a:pt x="63173" y="347039"/>
                </a:cubicBezTo>
                <a:lnTo>
                  <a:pt x="36897" y="326018"/>
                </a:lnTo>
                <a:cubicBezTo>
                  <a:pt x="35145" y="303246"/>
                  <a:pt x="39447" y="279166"/>
                  <a:pt x="31642" y="257701"/>
                </a:cubicBezTo>
                <a:cubicBezTo>
                  <a:pt x="29484" y="251766"/>
                  <a:pt x="19920" y="263359"/>
                  <a:pt x="15877" y="268211"/>
                </a:cubicBezTo>
                <a:cubicBezTo>
                  <a:pt x="10862" y="274229"/>
                  <a:pt x="8870" y="282225"/>
                  <a:pt x="5366" y="289232"/>
                </a:cubicBezTo>
                <a:cubicBezTo>
                  <a:pt x="1971" y="350346"/>
                  <a:pt x="-7133" y="423310"/>
                  <a:pt x="10621" y="483673"/>
                </a:cubicBezTo>
                <a:cubicBezTo>
                  <a:pt x="12403" y="489732"/>
                  <a:pt x="21591" y="477273"/>
                  <a:pt x="26387" y="473163"/>
                </a:cubicBezTo>
                <a:cubicBezTo>
                  <a:pt x="33911" y="466714"/>
                  <a:pt x="38411" y="456295"/>
                  <a:pt x="47408" y="452142"/>
                </a:cubicBezTo>
                <a:cubicBezTo>
                  <a:pt x="62071" y="445374"/>
                  <a:pt x="78939" y="445135"/>
                  <a:pt x="94704" y="441632"/>
                </a:cubicBezTo>
                <a:cubicBezTo>
                  <a:pt x="119228" y="443384"/>
                  <a:pt x="143690" y="446887"/>
                  <a:pt x="168277" y="446887"/>
                </a:cubicBezTo>
                <a:cubicBezTo>
                  <a:pt x="180663" y="446887"/>
                  <a:pt x="192738" y="442864"/>
                  <a:pt x="205063" y="441632"/>
                </a:cubicBezTo>
                <a:cubicBezTo>
                  <a:pt x="227789" y="439359"/>
                  <a:pt x="250608" y="438129"/>
                  <a:pt x="273380" y="436377"/>
                </a:cubicBezTo>
                <a:cubicBezTo>
                  <a:pt x="280387" y="438129"/>
                  <a:pt x="287350" y="440065"/>
                  <a:pt x="294401" y="441632"/>
                </a:cubicBezTo>
                <a:cubicBezTo>
                  <a:pt x="303120" y="443570"/>
                  <a:pt x="320153" y="437970"/>
                  <a:pt x="320677" y="446887"/>
                </a:cubicBezTo>
                <a:cubicBezTo>
                  <a:pt x="322373" y="475727"/>
                  <a:pt x="315167" y="506596"/>
                  <a:pt x="299656" y="530970"/>
                </a:cubicBezTo>
                <a:cubicBezTo>
                  <a:pt x="288688" y="548205"/>
                  <a:pt x="264102" y="551169"/>
                  <a:pt x="247104" y="562501"/>
                </a:cubicBezTo>
                <a:cubicBezTo>
                  <a:pt x="241849" y="566004"/>
                  <a:pt x="236988" y="570187"/>
                  <a:pt x="231339" y="573011"/>
                </a:cubicBezTo>
                <a:cubicBezTo>
                  <a:pt x="226384" y="575488"/>
                  <a:pt x="220828" y="576514"/>
                  <a:pt x="215573" y="578266"/>
                </a:cubicBezTo>
                <a:cubicBezTo>
                  <a:pt x="210318" y="581770"/>
                  <a:pt x="204660" y="584734"/>
                  <a:pt x="199808" y="588777"/>
                </a:cubicBezTo>
                <a:cubicBezTo>
                  <a:pt x="179481" y="605716"/>
                  <a:pt x="188064" y="605998"/>
                  <a:pt x="163021" y="620308"/>
                </a:cubicBezTo>
                <a:cubicBezTo>
                  <a:pt x="158212" y="623056"/>
                  <a:pt x="152511" y="623811"/>
                  <a:pt x="147256" y="625563"/>
                </a:cubicBezTo>
                <a:cubicBezTo>
                  <a:pt x="136746" y="622060"/>
                  <a:pt x="125849" y="619553"/>
                  <a:pt x="115725" y="615053"/>
                </a:cubicBezTo>
                <a:cubicBezTo>
                  <a:pt x="109953" y="612488"/>
                  <a:pt x="106259" y="604992"/>
                  <a:pt x="99959" y="604542"/>
                </a:cubicBezTo>
                <a:cubicBezTo>
                  <a:pt x="80660" y="603164"/>
                  <a:pt x="61421" y="608046"/>
                  <a:pt x="42152" y="609798"/>
                </a:cubicBezTo>
                <a:cubicBezTo>
                  <a:pt x="45656" y="620308"/>
                  <a:pt x="47449" y="631554"/>
                  <a:pt x="52663" y="641329"/>
                </a:cubicBezTo>
                <a:cubicBezTo>
                  <a:pt x="75264" y="683705"/>
                  <a:pt x="82314" y="679611"/>
                  <a:pt x="99959" y="714901"/>
                </a:cubicBezTo>
                <a:cubicBezTo>
                  <a:pt x="104586" y="724156"/>
                  <a:pt x="113554" y="752915"/>
                  <a:pt x="120980" y="762198"/>
                </a:cubicBezTo>
                <a:cubicBezTo>
                  <a:pt x="130265" y="773805"/>
                  <a:pt x="140416" y="785090"/>
                  <a:pt x="152511" y="793729"/>
                </a:cubicBezTo>
                <a:cubicBezTo>
                  <a:pt x="168568" y="805198"/>
                  <a:pt x="200730" y="817220"/>
                  <a:pt x="220828" y="825260"/>
                </a:cubicBezTo>
                <a:cubicBezTo>
                  <a:pt x="226083" y="818253"/>
                  <a:pt x="237878" y="812903"/>
                  <a:pt x="236594" y="804239"/>
                </a:cubicBezTo>
                <a:cubicBezTo>
                  <a:pt x="230422" y="762579"/>
                  <a:pt x="184167" y="722472"/>
                  <a:pt x="199808" y="683370"/>
                </a:cubicBezTo>
                <a:cubicBezTo>
                  <a:pt x="212981" y="650437"/>
                  <a:pt x="299656" y="646584"/>
                  <a:pt x="299656" y="646584"/>
                </a:cubicBezTo>
                <a:cubicBezTo>
                  <a:pt x="331820" y="614418"/>
                  <a:pt x="318113" y="625691"/>
                  <a:pt x="383739" y="588777"/>
                </a:cubicBezTo>
                <a:cubicBezTo>
                  <a:pt x="388567" y="586061"/>
                  <a:pt x="394719" y="586313"/>
                  <a:pt x="399504" y="583522"/>
                </a:cubicBezTo>
                <a:cubicBezTo>
                  <a:pt x="440643" y="559525"/>
                  <a:pt x="436092" y="562701"/>
                  <a:pt x="457311" y="541480"/>
                </a:cubicBezTo>
                <a:cubicBezTo>
                  <a:pt x="460814" y="550239"/>
                  <a:pt x="467821" y="558323"/>
                  <a:pt x="467821" y="567756"/>
                </a:cubicBezTo>
                <a:cubicBezTo>
                  <a:pt x="467821" y="590796"/>
                  <a:pt x="460569" y="613264"/>
                  <a:pt x="457311" y="636073"/>
                </a:cubicBezTo>
                <a:cubicBezTo>
                  <a:pt x="455314" y="650054"/>
                  <a:pt x="453706" y="664089"/>
                  <a:pt x="452056" y="678115"/>
                </a:cubicBezTo>
                <a:cubicBezTo>
                  <a:pt x="450203" y="693869"/>
                  <a:pt x="457471" y="713674"/>
                  <a:pt x="446801" y="725411"/>
                </a:cubicBezTo>
                <a:cubicBezTo>
                  <a:pt x="435937" y="737361"/>
                  <a:pt x="415225" y="732223"/>
                  <a:pt x="399504" y="735922"/>
                </a:cubicBezTo>
                <a:cubicBezTo>
                  <a:pt x="352880" y="746893"/>
                  <a:pt x="367891" y="742261"/>
                  <a:pt x="331187" y="756942"/>
                </a:cubicBezTo>
                <a:cubicBezTo>
                  <a:pt x="334690" y="760446"/>
                  <a:pt x="337313" y="765145"/>
                  <a:pt x="341697" y="767453"/>
                </a:cubicBezTo>
                <a:cubicBezTo>
                  <a:pt x="418232" y="807735"/>
                  <a:pt x="403349" y="802573"/>
                  <a:pt x="452056" y="814749"/>
                </a:cubicBezTo>
                <a:cubicBezTo>
                  <a:pt x="474828" y="812997"/>
                  <a:pt x="498140" y="814725"/>
                  <a:pt x="520373" y="809494"/>
                </a:cubicBezTo>
                <a:cubicBezTo>
                  <a:pt x="528899" y="807488"/>
                  <a:pt x="533560" y="797646"/>
                  <a:pt x="541394" y="793729"/>
                </a:cubicBezTo>
                <a:cubicBezTo>
                  <a:pt x="554781" y="787036"/>
                  <a:pt x="569539" y="783522"/>
                  <a:pt x="583435" y="777963"/>
                </a:cubicBezTo>
                <a:cubicBezTo>
                  <a:pt x="595821" y="773008"/>
                  <a:pt x="608289" y="768164"/>
                  <a:pt x="620221" y="762198"/>
                </a:cubicBezTo>
                <a:cubicBezTo>
                  <a:pt x="660973" y="741822"/>
                  <a:pt x="612124" y="759641"/>
                  <a:pt x="651752" y="746432"/>
                </a:cubicBezTo>
                <a:cubicBezTo>
                  <a:pt x="644745" y="735922"/>
                  <a:pt x="642275" y="720031"/>
                  <a:pt x="630732" y="714901"/>
                </a:cubicBezTo>
                <a:cubicBezTo>
                  <a:pt x="608094" y="704840"/>
                  <a:pt x="581342" y="709765"/>
                  <a:pt x="557159" y="704391"/>
                </a:cubicBezTo>
                <a:cubicBezTo>
                  <a:pt x="549512" y="702692"/>
                  <a:pt x="543146" y="697384"/>
                  <a:pt x="536139" y="693880"/>
                </a:cubicBezTo>
                <a:cubicBezTo>
                  <a:pt x="534387" y="679866"/>
                  <a:pt x="531967" y="665920"/>
                  <a:pt x="530884" y="651839"/>
                </a:cubicBezTo>
                <a:cubicBezTo>
                  <a:pt x="528462" y="620352"/>
                  <a:pt x="529115" y="588632"/>
                  <a:pt x="525628" y="557246"/>
                </a:cubicBezTo>
                <a:cubicBezTo>
                  <a:pt x="523844" y="541195"/>
                  <a:pt x="518621" y="525715"/>
                  <a:pt x="515118" y="509949"/>
                </a:cubicBezTo>
                <a:cubicBezTo>
                  <a:pt x="518621" y="504694"/>
                  <a:pt x="519376" y="493291"/>
                  <a:pt x="525628" y="494184"/>
                </a:cubicBezTo>
                <a:cubicBezTo>
                  <a:pt x="548172" y="497405"/>
                  <a:pt x="568322" y="510276"/>
                  <a:pt x="588690" y="520460"/>
                </a:cubicBezTo>
                <a:cubicBezTo>
                  <a:pt x="595697" y="523963"/>
                  <a:pt x="603193" y="526625"/>
                  <a:pt x="609711" y="530970"/>
                </a:cubicBezTo>
                <a:cubicBezTo>
                  <a:pt x="667095" y="569226"/>
                  <a:pt x="630814" y="557267"/>
                  <a:pt x="672773" y="567756"/>
                </a:cubicBezTo>
                <a:cubicBezTo>
                  <a:pt x="685035" y="574763"/>
                  <a:pt x="696736" y="582859"/>
                  <a:pt x="709559" y="588777"/>
                </a:cubicBezTo>
                <a:cubicBezTo>
                  <a:pt x="719618" y="593420"/>
                  <a:pt x="730804" y="595172"/>
                  <a:pt x="741090" y="599287"/>
                </a:cubicBezTo>
                <a:cubicBezTo>
                  <a:pt x="756163" y="605316"/>
                  <a:pt x="775059" y="617566"/>
                  <a:pt x="788387" y="625563"/>
                </a:cubicBezTo>
                <a:cubicBezTo>
                  <a:pt x="795099" y="612140"/>
                  <a:pt x="804018" y="591040"/>
                  <a:pt x="814663" y="578266"/>
                </a:cubicBezTo>
                <a:cubicBezTo>
                  <a:pt x="819421" y="572557"/>
                  <a:pt x="825173" y="567756"/>
                  <a:pt x="830428" y="562501"/>
                </a:cubicBezTo>
                <a:cubicBezTo>
                  <a:pt x="832180" y="557246"/>
                  <a:pt x="834162" y="552062"/>
                  <a:pt x="835684" y="546735"/>
                </a:cubicBezTo>
                <a:cubicBezTo>
                  <a:pt x="841171" y="527531"/>
                  <a:pt x="844732" y="507738"/>
                  <a:pt x="851449" y="488929"/>
                </a:cubicBezTo>
                <a:cubicBezTo>
                  <a:pt x="853573" y="482981"/>
                  <a:pt x="858456" y="478418"/>
                  <a:pt x="861959" y="473163"/>
                </a:cubicBezTo>
                <a:cubicBezTo>
                  <a:pt x="860207" y="462653"/>
                  <a:pt x="861879" y="450947"/>
                  <a:pt x="856704" y="441632"/>
                </a:cubicBezTo>
                <a:cubicBezTo>
                  <a:pt x="854785" y="438178"/>
                  <a:pt x="825554" y="419113"/>
                  <a:pt x="819918" y="415356"/>
                </a:cubicBezTo>
                <a:cubicBezTo>
                  <a:pt x="812911" y="418859"/>
                  <a:pt x="804436" y="420327"/>
                  <a:pt x="798897" y="425866"/>
                </a:cubicBezTo>
                <a:cubicBezTo>
                  <a:pt x="794980" y="429783"/>
                  <a:pt x="794289" y="436130"/>
                  <a:pt x="793642" y="441632"/>
                </a:cubicBezTo>
                <a:cubicBezTo>
                  <a:pt x="790769" y="466050"/>
                  <a:pt x="794350" y="491352"/>
                  <a:pt x="788387" y="515204"/>
                </a:cubicBezTo>
                <a:cubicBezTo>
                  <a:pt x="786855" y="521332"/>
                  <a:pt x="777876" y="522211"/>
                  <a:pt x="772621" y="525715"/>
                </a:cubicBezTo>
                <a:cubicBezTo>
                  <a:pt x="763863" y="522211"/>
                  <a:pt x="755178" y="518516"/>
                  <a:pt x="746346" y="515204"/>
                </a:cubicBezTo>
                <a:cubicBezTo>
                  <a:pt x="741159" y="513259"/>
                  <a:pt x="735535" y="512426"/>
                  <a:pt x="730580" y="509949"/>
                </a:cubicBezTo>
                <a:cubicBezTo>
                  <a:pt x="721444" y="505381"/>
                  <a:pt x="713749" y="498073"/>
                  <a:pt x="704304" y="494184"/>
                </a:cubicBezTo>
                <a:cubicBezTo>
                  <a:pt x="564127" y="436464"/>
                  <a:pt x="696045" y="500564"/>
                  <a:pt x="609711" y="457398"/>
                </a:cubicBezTo>
                <a:cubicBezTo>
                  <a:pt x="606208" y="424115"/>
                  <a:pt x="596532" y="390909"/>
                  <a:pt x="599201" y="357549"/>
                </a:cubicBezTo>
                <a:cubicBezTo>
                  <a:pt x="600208" y="344958"/>
                  <a:pt x="608923" y="331667"/>
                  <a:pt x="620221" y="326018"/>
                </a:cubicBezTo>
                <a:cubicBezTo>
                  <a:pt x="635967" y="318145"/>
                  <a:pt x="655373" y="323440"/>
                  <a:pt x="672773" y="320763"/>
                </a:cubicBezTo>
                <a:cubicBezTo>
                  <a:pt x="700957" y="316427"/>
                  <a:pt x="728828" y="310253"/>
                  <a:pt x="756856" y="304998"/>
                </a:cubicBezTo>
                <a:cubicBezTo>
                  <a:pt x="770870" y="294487"/>
                  <a:pt x="781380" y="273466"/>
                  <a:pt x="798897" y="273466"/>
                </a:cubicBezTo>
                <a:cubicBezTo>
                  <a:pt x="808216" y="273466"/>
                  <a:pt x="810473" y="326385"/>
                  <a:pt x="814663" y="331273"/>
                </a:cubicBezTo>
                <a:cubicBezTo>
                  <a:pt x="820802" y="338435"/>
                  <a:pt x="832180" y="338280"/>
                  <a:pt x="840939" y="341784"/>
                </a:cubicBezTo>
                <a:cubicBezTo>
                  <a:pt x="886487" y="330397"/>
                  <a:pt x="866160" y="342805"/>
                  <a:pt x="856704" y="257701"/>
                </a:cubicBezTo>
                <a:cubicBezTo>
                  <a:pt x="853747" y="231083"/>
                  <a:pt x="846883" y="129845"/>
                  <a:pt x="819918" y="94791"/>
                </a:cubicBezTo>
                <a:cubicBezTo>
                  <a:pt x="812753" y="85477"/>
                  <a:pt x="798897" y="84280"/>
                  <a:pt x="788387" y="79025"/>
                </a:cubicBezTo>
                <a:cubicBezTo>
                  <a:pt x="777877" y="80777"/>
                  <a:pt x="763873" y="76261"/>
                  <a:pt x="756856" y="84280"/>
                </a:cubicBezTo>
                <a:cubicBezTo>
                  <a:pt x="748699" y="93602"/>
                  <a:pt x="752589" y="108719"/>
                  <a:pt x="751601" y="121066"/>
                </a:cubicBezTo>
                <a:cubicBezTo>
                  <a:pt x="749083" y="152545"/>
                  <a:pt x="758303" y="186431"/>
                  <a:pt x="746346" y="215660"/>
                </a:cubicBezTo>
                <a:cubicBezTo>
                  <a:pt x="740414" y="230161"/>
                  <a:pt x="719168" y="231725"/>
                  <a:pt x="704304" y="236680"/>
                </a:cubicBezTo>
                <a:cubicBezTo>
                  <a:pt x="688539" y="241935"/>
                  <a:pt x="673304" y="249187"/>
                  <a:pt x="657008" y="252446"/>
                </a:cubicBezTo>
                <a:cubicBezTo>
                  <a:pt x="641587" y="255530"/>
                  <a:pt x="629105" y="256897"/>
                  <a:pt x="614966" y="262956"/>
                </a:cubicBezTo>
                <a:cubicBezTo>
                  <a:pt x="607766" y="266042"/>
                  <a:pt x="601281" y="270715"/>
                  <a:pt x="593946" y="273466"/>
                </a:cubicBezTo>
                <a:cubicBezTo>
                  <a:pt x="587183" y="276002"/>
                  <a:pt x="579688" y="276186"/>
                  <a:pt x="572925" y="278722"/>
                </a:cubicBezTo>
                <a:cubicBezTo>
                  <a:pt x="517971" y="299330"/>
                  <a:pt x="584832" y="281000"/>
                  <a:pt x="530884" y="294487"/>
                </a:cubicBezTo>
                <a:cubicBezTo>
                  <a:pt x="523877" y="287480"/>
                  <a:pt x="512819" y="282924"/>
                  <a:pt x="509863" y="273466"/>
                </a:cubicBezTo>
                <a:cubicBezTo>
                  <a:pt x="503571" y="253333"/>
                  <a:pt x="507396" y="231312"/>
                  <a:pt x="504608" y="210404"/>
                </a:cubicBezTo>
                <a:cubicBezTo>
                  <a:pt x="503876" y="204913"/>
                  <a:pt x="501104" y="199894"/>
                  <a:pt x="499352" y="194639"/>
                </a:cubicBezTo>
                <a:cubicBezTo>
                  <a:pt x="520733" y="2215"/>
                  <a:pt x="466877" y="57022"/>
                  <a:pt x="572925" y="63260"/>
                </a:cubicBezTo>
                <a:cubicBezTo>
                  <a:pt x="583562" y="63886"/>
                  <a:pt x="593946" y="59756"/>
                  <a:pt x="604456" y="58004"/>
                </a:cubicBezTo>
                <a:cubicBezTo>
                  <a:pt x="597449" y="47494"/>
                  <a:pt x="595331" y="30721"/>
                  <a:pt x="583435" y="26473"/>
                </a:cubicBezTo>
                <a:cubicBezTo>
                  <a:pt x="566856" y="20552"/>
                  <a:pt x="548488" y="31729"/>
                  <a:pt x="530884" y="31729"/>
                </a:cubicBezTo>
                <a:cubicBezTo>
                  <a:pt x="506297" y="31729"/>
                  <a:pt x="481835" y="28225"/>
                  <a:pt x="457311" y="26473"/>
                </a:cubicBezTo>
                <a:cubicBezTo>
                  <a:pt x="422456" y="14855"/>
                  <a:pt x="417898" y="8956"/>
                  <a:pt x="410015" y="5453"/>
                </a:cubicBezTo>
                <a:close/>
              </a:path>
            </a:pathLst>
          </a:custGeom>
          <a:solidFill>
            <a:schemeClr val="bg1">
              <a:lumMod val="9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475E8AF1-9B85-600E-422A-008CD1AB4B72}"/>
              </a:ext>
            </a:extLst>
          </p:cNvPr>
          <p:cNvSpPr/>
          <p:nvPr/>
        </p:nvSpPr>
        <p:spPr>
          <a:xfrm>
            <a:off x="6061535" y="5012944"/>
            <a:ext cx="110736" cy="105104"/>
          </a:xfrm>
          <a:custGeom>
            <a:avLst/>
            <a:gdLst>
              <a:gd name="connsiteX0" fmla="*/ 410015 w 869482"/>
              <a:gd name="connsiteY0" fmla="*/ 5453 h 825260"/>
              <a:gd name="connsiteX1" fmla="*/ 410015 w 869482"/>
              <a:gd name="connsiteY1" fmla="*/ 5453 h 825260"/>
              <a:gd name="connsiteX2" fmla="*/ 362718 w 869482"/>
              <a:gd name="connsiteY2" fmla="*/ 198 h 825260"/>
              <a:gd name="connsiteX3" fmla="*/ 315421 w 869482"/>
              <a:gd name="connsiteY3" fmla="*/ 26473 h 825260"/>
              <a:gd name="connsiteX4" fmla="*/ 362718 w 869482"/>
              <a:gd name="connsiteY4" fmla="*/ 52749 h 825260"/>
              <a:gd name="connsiteX5" fmla="*/ 388994 w 869482"/>
              <a:gd name="connsiteY5" fmla="*/ 63260 h 825260"/>
              <a:gd name="connsiteX6" fmla="*/ 399504 w 869482"/>
              <a:gd name="connsiteY6" fmla="*/ 115811 h 825260"/>
              <a:gd name="connsiteX7" fmla="*/ 388994 w 869482"/>
              <a:gd name="connsiteY7" fmla="*/ 205149 h 825260"/>
              <a:gd name="connsiteX8" fmla="*/ 378484 w 869482"/>
              <a:gd name="connsiteY8" fmla="*/ 220915 h 825260"/>
              <a:gd name="connsiteX9" fmla="*/ 357463 w 869482"/>
              <a:gd name="connsiteY9" fmla="*/ 268211 h 825260"/>
              <a:gd name="connsiteX10" fmla="*/ 352208 w 869482"/>
              <a:gd name="connsiteY10" fmla="*/ 299742 h 825260"/>
              <a:gd name="connsiteX11" fmla="*/ 320677 w 869482"/>
              <a:gd name="connsiteY11" fmla="*/ 362804 h 825260"/>
              <a:gd name="connsiteX12" fmla="*/ 289146 w 869482"/>
              <a:gd name="connsiteY12" fmla="*/ 383825 h 825260"/>
              <a:gd name="connsiteX13" fmla="*/ 268125 w 869482"/>
              <a:gd name="connsiteY13" fmla="*/ 389080 h 825260"/>
              <a:gd name="connsiteX14" fmla="*/ 194552 w 869482"/>
              <a:gd name="connsiteY14" fmla="*/ 394335 h 825260"/>
              <a:gd name="connsiteX15" fmla="*/ 147256 w 869482"/>
              <a:gd name="connsiteY15" fmla="*/ 389080 h 825260"/>
              <a:gd name="connsiteX16" fmla="*/ 84194 w 869482"/>
              <a:gd name="connsiteY16" fmla="*/ 357549 h 825260"/>
              <a:gd name="connsiteX17" fmla="*/ 63173 w 869482"/>
              <a:gd name="connsiteY17" fmla="*/ 347039 h 825260"/>
              <a:gd name="connsiteX18" fmla="*/ 36897 w 869482"/>
              <a:gd name="connsiteY18" fmla="*/ 326018 h 825260"/>
              <a:gd name="connsiteX19" fmla="*/ 31642 w 869482"/>
              <a:gd name="connsiteY19" fmla="*/ 257701 h 825260"/>
              <a:gd name="connsiteX20" fmla="*/ 15877 w 869482"/>
              <a:gd name="connsiteY20" fmla="*/ 268211 h 825260"/>
              <a:gd name="connsiteX21" fmla="*/ 5366 w 869482"/>
              <a:gd name="connsiteY21" fmla="*/ 289232 h 825260"/>
              <a:gd name="connsiteX22" fmla="*/ 10621 w 869482"/>
              <a:gd name="connsiteY22" fmla="*/ 483673 h 825260"/>
              <a:gd name="connsiteX23" fmla="*/ 26387 w 869482"/>
              <a:gd name="connsiteY23" fmla="*/ 473163 h 825260"/>
              <a:gd name="connsiteX24" fmla="*/ 47408 w 869482"/>
              <a:gd name="connsiteY24" fmla="*/ 452142 h 825260"/>
              <a:gd name="connsiteX25" fmla="*/ 94704 w 869482"/>
              <a:gd name="connsiteY25" fmla="*/ 441632 h 825260"/>
              <a:gd name="connsiteX26" fmla="*/ 168277 w 869482"/>
              <a:gd name="connsiteY26" fmla="*/ 446887 h 825260"/>
              <a:gd name="connsiteX27" fmla="*/ 205063 w 869482"/>
              <a:gd name="connsiteY27" fmla="*/ 441632 h 825260"/>
              <a:gd name="connsiteX28" fmla="*/ 273380 w 869482"/>
              <a:gd name="connsiteY28" fmla="*/ 436377 h 825260"/>
              <a:gd name="connsiteX29" fmla="*/ 294401 w 869482"/>
              <a:gd name="connsiteY29" fmla="*/ 441632 h 825260"/>
              <a:gd name="connsiteX30" fmla="*/ 320677 w 869482"/>
              <a:gd name="connsiteY30" fmla="*/ 446887 h 825260"/>
              <a:gd name="connsiteX31" fmla="*/ 299656 w 869482"/>
              <a:gd name="connsiteY31" fmla="*/ 530970 h 825260"/>
              <a:gd name="connsiteX32" fmla="*/ 247104 w 869482"/>
              <a:gd name="connsiteY32" fmla="*/ 562501 h 825260"/>
              <a:gd name="connsiteX33" fmla="*/ 231339 w 869482"/>
              <a:gd name="connsiteY33" fmla="*/ 573011 h 825260"/>
              <a:gd name="connsiteX34" fmla="*/ 215573 w 869482"/>
              <a:gd name="connsiteY34" fmla="*/ 578266 h 825260"/>
              <a:gd name="connsiteX35" fmla="*/ 199808 w 869482"/>
              <a:gd name="connsiteY35" fmla="*/ 588777 h 825260"/>
              <a:gd name="connsiteX36" fmla="*/ 163021 w 869482"/>
              <a:gd name="connsiteY36" fmla="*/ 620308 h 825260"/>
              <a:gd name="connsiteX37" fmla="*/ 147256 w 869482"/>
              <a:gd name="connsiteY37" fmla="*/ 625563 h 825260"/>
              <a:gd name="connsiteX38" fmla="*/ 115725 w 869482"/>
              <a:gd name="connsiteY38" fmla="*/ 615053 h 825260"/>
              <a:gd name="connsiteX39" fmla="*/ 99959 w 869482"/>
              <a:gd name="connsiteY39" fmla="*/ 604542 h 825260"/>
              <a:gd name="connsiteX40" fmla="*/ 42152 w 869482"/>
              <a:gd name="connsiteY40" fmla="*/ 609798 h 825260"/>
              <a:gd name="connsiteX41" fmla="*/ 52663 w 869482"/>
              <a:gd name="connsiteY41" fmla="*/ 641329 h 825260"/>
              <a:gd name="connsiteX42" fmla="*/ 99959 w 869482"/>
              <a:gd name="connsiteY42" fmla="*/ 714901 h 825260"/>
              <a:gd name="connsiteX43" fmla="*/ 120980 w 869482"/>
              <a:gd name="connsiteY43" fmla="*/ 762198 h 825260"/>
              <a:gd name="connsiteX44" fmla="*/ 152511 w 869482"/>
              <a:gd name="connsiteY44" fmla="*/ 793729 h 825260"/>
              <a:gd name="connsiteX45" fmla="*/ 220828 w 869482"/>
              <a:gd name="connsiteY45" fmla="*/ 825260 h 825260"/>
              <a:gd name="connsiteX46" fmla="*/ 236594 w 869482"/>
              <a:gd name="connsiteY46" fmla="*/ 804239 h 825260"/>
              <a:gd name="connsiteX47" fmla="*/ 199808 w 869482"/>
              <a:gd name="connsiteY47" fmla="*/ 683370 h 825260"/>
              <a:gd name="connsiteX48" fmla="*/ 299656 w 869482"/>
              <a:gd name="connsiteY48" fmla="*/ 646584 h 825260"/>
              <a:gd name="connsiteX49" fmla="*/ 383739 w 869482"/>
              <a:gd name="connsiteY49" fmla="*/ 588777 h 825260"/>
              <a:gd name="connsiteX50" fmla="*/ 399504 w 869482"/>
              <a:gd name="connsiteY50" fmla="*/ 583522 h 825260"/>
              <a:gd name="connsiteX51" fmla="*/ 457311 w 869482"/>
              <a:gd name="connsiteY51" fmla="*/ 541480 h 825260"/>
              <a:gd name="connsiteX52" fmla="*/ 467821 w 869482"/>
              <a:gd name="connsiteY52" fmla="*/ 567756 h 825260"/>
              <a:gd name="connsiteX53" fmla="*/ 457311 w 869482"/>
              <a:gd name="connsiteY53" fmla="*/ 636073 h 825260"/>
              <a:gd name="connsiteX54" fmla="*/ 452056 w 869482"/>
              <a:gd name="connsiteY54" fmla="*/ 678115 h 825260"/>
              <a:gd name="connsiteX55" fmla="*/ 446801 w 869482"/>
              <a:gd name="connsiteY55" fmla="*/ 725411 h 825260"/>
              <a:gd name="connsiteX56" fmla="*/ 399504 w 869482"/>
              <a:gd name="connsiteY56" fmla="*/ 735922 h 825260"/>
              <a:gd name="connsiteX57" fmla="*/ 331187 w 869482"/>
              <a:gd name="connsiteY57" fmla="*/ 756942 h 825260"/>
              <a:gd name="connsiteX58" fmla="*/ 341697 w 869482"/>
              <a:gd name="connsiteY58" fmla="*/ 767453 h 825260"/>
              <a:gd name="connsiteX59" fmla="*/ 452056 w 869482"/>
              <a:gd name="connsiteY59" fmla="*/ 814749 h 825260"/>
              <a:gd name="connsiteX60" fmla="*/ 520373 w 869482"/>
              <a:gd name="connsiteY60" fmla="*/ 809494 h 825260"/>
              <a:gd name="connsiteX61" fmla="*/ 541394 w 869482"/>
              <a:gd name="connsiteY61" fmla="*/ 793729 h 825260"/>
              <a:gd name="connsiteX62" fmla="*/ 583435 w 869482"/>
              <a:gd name="connsiteY62" fmla="*/ 777963 h 825260"/>
              <a:gd name="connsiteX63" fmla="*/ 620221 w 869482"/>
              <a:gd name="connsiteY63" fmla="*/ 762198 h 825260"/>
              <a:gd name="connsiteX64" fmla="*/ 651752 w 869482"/>
              <a:gd name="connsiteY64" fmla="*/ 746432 h 825260"/>
              <a:gd name="connsiteX65" fmla="*/ 630732 w 869482"/>
              <a:gd name="connsiteY65" fmla="*/ 714901 h 825260"/>
              <a:gd name="connsiteX66" fmla="*/ 557159 w 869482"/>
              <a:gd name="connsiteY66" fmla="*/ 704391 h 825260"/>
              <a:gd name="connsiteX67" fmla="*/ 536139 w 869482"/>
              <a:gd name="connsiteY67" fmla="*/ 693880 h 825260"/>
              <a:gd name="connsiteX68" fmla="*/ 530884 w 869482"/>
              <a:gd name="connsiteY68" fmla="*/ 651839 h 825260"/>
              <a:gd name="connsiteX69" fmla="*/ 525628 w 869482"/>
              <a:gd name="connsiteY69" fmla="*/ 557246 h 825260"/>
              <a:gd name="connsiteX70" fmla="*/ 515118 w 869482"/>
              <a:gd name="connsiteY70" fmla="*/ 509949 h 825260"/>
              <a:gd name="connsiteX71" fmla="*/ 525628 w 869482"/>
              <a:gd name="connsiteY71" fmla="*/ 494184 h 825260"/>
              <a:gd name="connsiteX72" fmla="*/ 588690 w 869482"/>
              <a:gd name="connsiteY72" fmla="*/ 520460 h 825260"/>
              <a:gd name="connsiteX73" fmla="*/ 609711 w 869482"/>
              <a:gd name="connsiteY73" fmla="*/ 530970 h 825260"/>
              <a:gd name="connsiteX74" fmla="*/ 672773 w 869482"/>
              <a:gd name="connsiteY74" fmla="*/ 567756 h 825260"/>
              <a:gd name="connsiteX75" fmla="*/ 709559 w 869482"/>
              <a:gd name="connsiteY75" fmla="*/ 588777 h 825260"/>
              <a:gd name="connsiteX76" fmla="*/ 741090 w 869482"/>
              <a:gd name="connsiteY76" fmla="*/ 599287 h 825260"/>
              <a:gd name="connsiteX77" fmla="*/ 788387 w 869482"/>
              <a:gd name="connsiteY77" fmla="*/ 625563 h 825260"/>
              <a:gd name="connsiteX78" fmla="*/ 814663 w 869482"/>
              <a:gd name="connsiteY78" fmla="*/ 578266 h 825260"/>
              <a:gd name="connsiteX79" fmla="*/ 830428 w 869482"/>
              <a:gd name="connsiteY79" fmla="*/ 562501 h 825260"/>
              <a:gd name="connsiteX80" fmla="*/ 835684 w 869482"/>
              <a:gd name="connsiteY80" fmla="*/ 546735 h 825260"/>
              <a:gd name="connsiteX81" fmla="*/ 851449 w 869482"/>
              <a:gd name="connsiteY81" fmla="*/ 488929 h 825260"/>
              <a:gd name="connsiteX82" fmla="*/ 861959 w 869482"/>
              <a:gd name="connsiteY82" fmla="*/ 473163 h 825260"/>
              <a:gd name="connsiteX83" fmla="*/ 856704 w 869482"/>
              <a:gd name="connsiteY83" fmla="*/ 441632 h 825260"/>
              <a:gd name="connsiteX84" fmla="*/ 819918 w 869482"/>
              <a:gd name="connsiteY84" fmla="*/ 415356 h 825260"/>
              <a:gd name="connsiteX85" fmla="*/ 798897 w 869482"/>
              <a:gd name="connsiteY85" fmla="*/ 425866 h 825260"/>
              <a:gd name="connsiteX86" fmla="*/ 793642 w 869482"/>
              <a:gd name="connsiteY86" fmla="*/ 441632 h 825260"/>
              <a:gd name="connsiteX87" fmla="*/ 788387 w 869482"/>
              <a:gd name="connsiteY87" fmla="*/ 515204 h 825260"/>
              <a:gd name="connsiteX88" fmla="*/ 772621 w 869482"/>
              <a:gd name="connsiteY88" fmla="*/ 525715 h 825260"/>
              <a:gd name="connsiteX89" fmla="*/ 746346 w 869482"/>
              <a:gd name="connsiteY89" fmla="*/ 515204 h 825260"/>
              <a:gd name="connsiteX90" fmla="*/ 730580 w 869482"/>
              <a:gd name="connsiteY90" fmla="*/ 509949 h 825260"/>
              <a:gd name="connsiteX91" fmla="*/ 704304 w 869482"/>
              <a:gd name="connsiteY91" fmla="*/ 494184 h 825260"/>
              <a:gd name="connsiteX92" fmla="*/ 609711 w 869482"/>
              <a:gd name="connsiteY92" fmla="*/ 457398 h 825260"/>
              <a:gd name="connsiteX93" fmla="*/ 599201 w 869482"/>
              <a:gd name="connsiteY93" fmla="*/ 357549 h 825260"/>
              <a:gd name="connsiteX94" fmla="*/ 620221 w 869482"/>
              <a:gd name="connsiteY94" fmla="*/ 326018 h 825260"/>
              <a:gd name="connsiteX95" fmla="*/ 672773 w 869482"/>
              <a:gd name="connsiteY95" fmla="*/ 320763 h 825260"/>
              <a:gd name="connsiteX96" fmla="*/ 756856 w 869482"/>
              <a:gd name="connsiteY96" fmla="*/ 304998 h 825260"/>
              <a:gd name="connsiteX97" fmla="*/ 798897 w 869482"/>
              <a:gd name="connsiteY97" fmla="*/ 273466 h 825260"/>
              <a:gd name="connsiteX98" fmla="*/ 814663 w 869482"/>
              <a:gd name="connsiteY98" fmla="*/ 331273 h 825260"/>
              <a:gd name="connsiteX99" fmla="*/ 840939 w 869482"/>
              <a:gd name="connsiteY99" fmla="*/ 341784 h 825260"/>
              <a:gd name="connsiteX100" fmla="*/ 856704 w 869482"/>
              <a:gd name="connsiteY100" fmla="*/ 257701 h 825260"/>
              <a:gd name="connsiteX101" fmla="*/ 819918 w 869482"/>
              <a:gd name="connsiteY101" fmla="*/ 94791 h 825260"/>
              <a:gd name="connsiteX102" fmla="*/ 788387 w 869482"/>
              <a:gd name="connsiteY102" fmla="*/ 79025 h 825260"/>
              <a:gd name="connsiteX103" fmla="*/ 756856 w 869482"/>
              <a:gd name="connsiteY103" fmla="*/ 84280 h 825260"/>
              <a:gd name="connsiteX104" fmla="*/ 751601 w 869482"/>
              <a:gd name="connsiteY104" fmla="*/ 121066 h 825260"/>
              <a:gd name="connsiteX105" fmla="*/ 746346 w 869482"/>
              <a:gd name="connsiteY105" fmla="*/ 215660 h 825260"/>
              <a:gd name="connsiteX106" fmla="*/ 704304 w 869482"/>
              <a:gd name="connsiteY106" fmla="*/ 236680 h 825260"/>
              <a:gd name="connsiteX107" fmla="*/ 657008 w 869482"/>
              <a:gd name="connsiteY107" fmla="*/ 252446 h 825260"/>
              <a:gd name="connsiteX108" fmla="*/ 614966 w 869482"/>
              <a:gd name="connsiteY108" fmla="*/ 262956 h 825260"/>
              <a:gd name="connsiteX109" fmla="*/ 593946 w 869482"/>
              <a:gd name="connsiteY109" fmla="*/ 273466 h 825260"/>
              <a:gd name="connsiteX110" fmla="*/ 572925 w 869482"/>
              <a:gd name="connsiteY110" fmla="*/ 278722 h 825260"/>
              <a:gd name="connsiteX111" fmla="*/ 530884 w 869482"/>
              <a:gd name="connsiteY111" fmla="*/ 294487 h 825260"/>
              <a:gd name="connsiteX112" fmla="*/ 509863 w 869482"/>
              <a:gd name="connsiteY112" fmla="*/ 273466 h 825260"/>
              <a:gd name="connsiteX113" fmla="*/ 504608 w 869482"/>
              <a:gd name="connsiteY113" fmla="*/ 210404 h 825260"/>
              <a:gd name="connsiteX114" fmla="*/ 499352 w 869482"/>
              <a:gd name="connsiteY114" fmla="*/ 194639 h 825260"/>
              <a:gd name="connsiteX115" fmla="*/ 572925 w 869482"/>
              <a:gd name="connsiteY115" fmla="*/ 63260 h 825260"/>
              <a:gd name="connsiteX116" fmla="*/ 604456 w 869482"/>
              <a:gd name="connsiteY116" fmla="*/ 58004 h 825260"/>
              <a:gd name="connsiteX117" fmla="*/ 583435 w 869482"/>
              <a:gd name="connsiteY117" fmla="*/ 26473 h 825260"/>
              <a:gd name="connsiteX118" fmla="*/ 530884 w 869482"/>
              <a:gd name="connsiteY118" fmla="*/ 31729 h 825260"/>
              <a:gd name="connsiteX119" fmla="*/ 457311 w 869482"/>
              <a:gd name="connsiteY119" fmla="*/ 26473 h 825260"/>
              <a:gd name="connsiteX120" fmla="*/ 410015 w 869482"/>
              <a:gd name="connsiteY120" fmla="*/ 5453 h 825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869482" h="825260">
                <a:moveTo>
                  <a:pt x="410015" y="5453"/>
                </a:moveTo>
                <a:lnTo>
                  <a:pt x="410015" y="5453"/>
                </a:lnTo>
                <a:cubicBezTo>
                  <a:pt x="394249" y="3701"/>
                  <a:pt x="378534" y="-1019"/>
                  <a:pt x="362718" y="198"/>
                </a:cubicBezTo>
                <a:cubicBezTo>
                  <a:pt x="356952" y="641"/>
                  <a:pt x="316613" y="25758"/>
                  <a:pt x="315421" y="26473"/>
                </a:cubicBezTo>
                <a:cubicBezTo>
                  <a:pt x="331187" y="35232"/>
                  <a:pt x="346587" y="44683"/>
                  <a:pt x="362718" y="52749"/>
                </a:cubicBezTo>
                <a:cubicBezTo>
                  <a:pt x="371156" y="56968"/>
                  <a:pt x="384241" y="55112"/>
                  <a:pt x="388994" y="63260"/>
                </a:cubicBezTo>
                <a:cubicBezTo>
                  <a:pt x="397995" y="78690"/>
                  <a:pt x="396001" y="98294"/>
                  <a:pt x="399504" y="115811"/>
                </a:cubicBezTo>
                <a:cubicBezTo>
                  <a:pt x="396001" y="145590"/>
                  <a:pt x="394874" y="175747"/>
                  <a:pt x="388994" y="205149"/>
                </a:cubicBezTo>
                <a:cubicBezTo>
                  <a:pt x="387755" y="211342"/>
                  <a:pt x="381049" y="215143"/>
                  <a:pt x="378484" y="220915"/>
                </a:cubicBezTo>
                <a:cubicBezTo>
                  <a:pt x="353470" y="277196"/>
                  <a:pt x="381247" y="232534"/>
                  <a:pt x="357463" y="268211"/>
                </a:cubicBezTo>
                <a:cubicBezTo>
                  <a:pt x="355711" y="278721"/>
                  <a:pt x="354792" y="289405"/>
                  <a:pt x="352208" y="299742"/>
                </a:cubicBezTo>
                <a:cubicBezTo>
                  <a:pt x="346509" y="322535"/>
                  <a:pt x="337801" y="345680"/>
                  <a:pt x="320677" y="362804"/>
                </a:cubicBezTo>
                <a:cubicBezTo>
                  <a:pt x="311745" y="371736"/>
                  <a:pt x="300444" y="378176"/>
                  <a:pt x="289146" y="383825"/>
                </a:cubicBezTo>
                <a:cubicBezTo>
                  <a:pt x="282686" y="387055"/>
                  <a:pt x="275303" y="388282"/>
                  <a:pt x="268125" y="389080"/>
                </a:cubicBezTo>
                <a:cubicBezTo>
                  <a:pt x="243689" y="391795"/>
                  <a:pt x="219076" y="392583"/>
                  <a:pt x="194552" y="394335"/>
                </a:cubicBezTo>
                <a:cubicBezTo>
                  <a:pt x="170904" y="402219"/>
                  <a:pt x="178788" y="403094"/>
                  <a:pt x="147256" y="389080"/>
                </a:cubicBezTo>
                <a:cubicBezTo>
                  <a:pt x="125780" y="379535"/>
                  <a:pt x="105215" y="368059"/>
                  <a:pt x="84194" y="357549"/>
                </a:cubicBezTo>
                <a:cubicBezTo>
                  <a:pt x="77187" y="354046"/>
                  <a:pt x="69290" y="351933"/>
                  <a:pt x="63173" y="347039"/>
                </a:cubicBezTo>
                <a:lnTo>
                  <a:pt x="36897" y="326018"/>
                </a:lnTo>
                <a:cubicBezTo>
                  <a:pt x="35145" y="303246"/>
                  <a:pt x="39447" y="279166"/>
                  <a:pt x="31642" y="257701"/>
                </a:cubicBezTo>
                <a:cubicBezTo>
                  <a:pt x="29484" y="251766"/>
                  <a:pt x="19920" y="263359"/>
                  <a:pt x="15877" y="268211"/>
                </a:cubicBezTo>
                <a:cubicBezTo>
                  <a:pt x="10862" y="274229"/>
                  <a:pt x="8870" y="282225"/>
                  <a:pt x="5366" y="289232"/>
                </a:cubicBezTo>
                <a:cubicBezTo>
                  <a:pt x="1971" y="350346"/>
                  <a:pt x="-7133" y="423310"/>
                  <a:pt x="10621" y="483673"/>
                </a:cubicBezTo>
                <a:cubicBezTo>
                  <a:pt x="12403" y="489732"/>
                  <a:pt x="21591" y="477273"/>
                  <a:pt x="26387" y="473163"/>
                </a:cubicBezTo>
                <a:cubicBezTo>
                  <a:pt x="33911" y="466714"/>
                  <a:pt x="38411" y="456295"/>
                  <a:pt x="47408" y="452142"/>
                </a:cubicBezTo>
                <a:cubicBezTo>
                  <a:pt x="62071" y="445374"/>
                  <a:pt x="78939" y="445135"/>
                  <a:pt x="94704" y="441632"/>
                </a:cubicBezTo>
                <a:cubicBezTo>
                  <a:pt x="119228" y="443384"/>
                  <a:pt x="143690" y="446887"/>
                  <a:pt x="168277" y="446887"/>
                </a:cubicBezTo>
                <a:cubicBezTo>
                  <a:pt x="180663" y="446887"/>
                  <a:pt x="192738" y="442864"/>
                  <a:pt x="205063" y="441632"/>
                </a:cubicBezTo>
                <a:cubicBezTo>
                  <a:pt x="227789" y="439359"/>
                  <a:pt x="250608" y="438129"/>
                  <a:pt x="273380" y="436377"/>
                </a:cubicBezTo>
                <a:cubicBezTo>
                  <a:pt x="280387" y="438129"/>
                  <a:pt x="287350" y="440065"/>
                  <a:pt x="294401" y="441632"/>
                </a:cubicBezTo>
                <a:cubicBezTo>
                  <a:pt x="303120" y="443570"/>
                  <a:pt x="320153" y="437970"/>
                  <a:pt x="320677" y="446887"/>
                </a:cubicBezTo>
                <a:cubicBezTo>
                  <a:pt x="322373" y="475727"/>
                  <a:pt x="315167" y="506596"/>
                  <a:pt x="299656" y="530970"/>
                </a:cubicBezTo>
                <a:cubicBezTo>
                  <a:pt x="288688" y="548205"/>
                  <a:pt x="264102" y="551169"/>
                  <a:pt x="247104" y="562501"/>
                </a:cubicBezTo>
                <a:cubicBezTo>
                  <a:pt x="241849" y="566004"/>
                  <a:pt x="236988" y="570187"/>
                  <a:pt x="231339" y="573011"/>
                </a:cubicBezTo>
                <a:cubicBezTo>
                  <a:pt x="226384" y="575488"/>
                  <a:pt x="220828" y="576514"/>
                  <a:pt x="215573" y="578266"/>
                </a:cubicBezTo>
                <a:cubicBezTo>
                  <a:pt x="210318" y="581770"/>
                  <a:pt x="204660" y="584734"/>
                  <a:pt x="199808" y="588777"/>
                </a:cubicBezTo>
                <a:cubicBezTo>
                  <a:pt x="179481" y="605716"/>
                  <a:pt x="188064" y="605998"/>
                  <a:pt x="163021" y="620308"/>
                </a:cubicBezTo>
                <a:cubicBezTo>
                  <a:pt x="158212" y="623056"/>
                  <a:pt x="152511" y="623811"/>
                  <a:pt x="147256" y="625563"/>
                </a:cubicBezTo>
                <a:cubicBezTo>
                  <a:pt x="136746" y="622060"/>
                  <a:pt x="125849" y="619553"/>
                  <a:pt x="115725" y="615053"/>
                </a:cubicBezTo>
                <a:cubicBezTo>
                  <a:pt x="109953" y="612488"/>
                  <a:pt x="106259" y="604992"/>
                  <a:pt x="99959" y="604542"/>
                </a:cubicBezTo>
                <a:cubicBezTo>
                  <a:pt x="80660" y="603164"/>
                  <a:pt x="61421" y="608046"/>
                  <a:pt x="42152" y="609798"/>
                </a:cubicBezTo>
                <a:cubicBezTo>
                  <a:pt x="45656" y="620308"/>
                  <a:pt x="47449" y="631554"/>
                  <a:pt x="52663" y="641329"/>
                </a:cubicBezTo>
                <a:cubicBezTo>
                  <a:pt x="75264" y="683705"/>
                  <a:pt x="82314" y="679611"/>
                  <a:pt x="99959" y="714901"/>
                </a:cubicBezTo>
                <a:cubicBezTo>
                  <a:pt x="104586" y="724156"/>
                  <a:pt x="113554" y="752915"/>
                  <a:pt x="120980" y="762198"/>
                </a:cubicBezTo>
                <a:cubicBezTo>
                  <a:pt x="130265" y="773805"/>
                  <a:pt x="140416" y="785090"/>
                  <a:pt x="152511" y="793729"/>
                </a:cubicBezTo>
                <a:cubicBezTo>
                  <a:pt x="168568" y="805198"/>
                  <a:pt x="200730" y="817220"/>
                  <a:pt x="220828" y="825260"/>
                </a:cubicBezTo>
                <a:cubicBezTo>
                  <a:pt x="226083" y="818253"/>
                  <a:pt x="237878" y="812903"/>
                  <a:pt x="236594" y="804239"/>
                </a:cubicBezTo>
                <a:cubicBezTo>
                  <a:pt x="230422" y="762579"/>
                  <a:pt x="184167" y="722472"/>
                  <a:pt x="199808" y="683370"/>
                </a:cubicBezTo>
                <a:cubicBezTo>
                  <a:pt x="212981" y="650437"/>
                  <a:pt x="299656" y="646584"/>
                  <a:pt x="299656" y="646584"/>
                </a:cubicBezTo>
                <a:cubicBezTo>
                  <a:pt x="331820" y="614418"/>
                  <a:pt x="318113" y="625691"/>
                  <a:pt x="383739" y="588777"/>
                </a:cubicBezTo>
                <a:cubicBezTo>
                  <a:pt x="388567" y="586061"/>
                  <a:pt x="394719" y="586313"/>
                  <a:pt x="399504" y="583522"/>
                </a:cubicBezTo>
                <a:cubicBezTo>
                  <a:pt x="440643" y="559525"/>
                  <a:pt x="436092" y="562701"/>
                  <a:pt x="457311" y="541480"/>
                </a:cubicBezTo>
                <a:cubicBezTo>
                  <a:pt x="460814" y="550239"/>
                  <a:pt x="467821" y="558323"/>
                  <a:pt x="467821" y="567756"/>
                </a:cubicBezTo>
                <a:cubicBezTo>
                  <a:pt x="467821" y="590796"/>
                  <a:pt x="460569" y="613264"/>
                  <a:pt x="457311" y="636073"/>
                </a:cubicBezTo>
                <a:cubicBezTo>
                  <a:pt x="455314" y="650054"/>
                  <a:pt x="453706" y="664089"/>
                  <a:pt x="452056" y="678115"/>
                </a:cubicBezTo>
                <a:cubicBezTo>
                  <a:pt x="450203" y="693869"/>
                  <a:pt x="457471" y="713674"/>
                  <a:pt x="446801" y="725411"/>
                </a:cubicBezTo>
                <a:cubicBezTo>
                  <a:pt x="435937" y="737361"/>
                  <a:pt x="415225" y="732223"/>
                  <a:pt x="399504" y="735922"/>
                </a:cubicBezTo>
                <a:cubicBezTo>
                  <a:pt x="352880" y="746893"/>
                  <a:pt x="367891" y="742261"/>
                  <a:pt x="331187" y="756942"/>
                </a:cubicBezTo>
                <a:cubicBezTo>
                  <a:pt x="334690" y="760446"/>
                  <a:pt x="337313" y="765145"/>
                  <a:pt x="341697" y="767453"/>
                </a:cubicBezTo>
                <a:cubicBezTo>
                  <a:pt x="418232" y="807735"/>
                  <a:pt x="403349" y="802573"/>
                  <a:pt x="452056" y="814749"/>
                </a:cubicBezTo>
                <a:cubicBezTo>
                  <a:pt x="474828" y="812997"/>
                  <a:pt x="498140" y="814725"/>
                  <a:pt x="520373" y="809494"/>
                </a:cubicBezTo>
                <a:cubicBezTo>
                  <a:pt x="528899" y="807488"/>
                  <a:pt x="533560" y="797646"/>
                  <a:pt x="541394" y="793729"/>
                </a:cubicBezTo>
                <a:cubicBezTo>
                  <a:pt x="554781" y="787036"/>
                  <a:pt x="569539" y="783522"/>
                  <a:pt x="583435" y="777963"/>
                </a:cubicBezTo>
                <a:cubicBezTo>
                  <a:pt x="595821" y="773008"/>
                  <a:pt x="608289" y="768164"/>
                  <a:pt x="620221" y="762198"/>
                </a:cubicBezTo>
                <a:cubicBezTo>
                  <a:pt x="660973" y="741822"/>
                  <a:pt x="612124" y="759641"/>
                  <a:pt x="651752" y="746432"/>
                </a:cubicBezTo>
                <a:cubicBezTo>
                  <a:pt x="644745" y="735922"/>
                  <a:pt x="642275" y="720031"/>
                  <a:pt x="630732" y="714901"/>
                </a:cubicBezTo>
                <a:cubicBezTo>
                  <a:pt x="608094" y="704840"/>
                  <a:pt x="581342" y="709765"/>
                  <a:pt x="557159" y="704391"/>
                </a:cubicBezTo>
                <a:cubicBezTo>
                  <a:pt x="549512" y="702692"/>
                  <a:pt x="543146" y="697384"/>
                  <a:pt x="536139" y="693880"/>
                </a:cubicBezTo>
                <a:cubicBezTo>
                  <a:pt x="534387" y="679866"/>
                  <a:pt x="531967" y="665920"/>
                  <a:pt x="530884" y="651839"/>
                </a:cubicBezTo>
                <a:cubicBezTo>
                  <a:pt x="528462" y="620352"/>
                  <a:pt x="529115" y="588632"/>
                  <a:pt x="525628" y="557246"/>
                </a:cubicBezTo>
                <a:cubicBezTo>
                  <a:pt x="523844" y="541195"/>
                  <a:pt x="518621" y="525715"/>
                  <a:pt x="515118" y="509949"/>
                </a:cubicBezTo>
                <a:cubicBezTo>
                  <a:pt x="518621" y="504694"/>
                  <a:pt x="519376" y="493291"/>
                  <a:pt x="525628" y="494184"/>
                </a:cubicBezTo>
                <a:cubicBezTo>
                  <a:pt x="548172" y="497405"/>
                  <a:pt x="568322" y="510276"/>
                  <a:pt x="588690" y="520460"/>
                </a:cubicBezTo>
                <a:cubicBezTo>
                  <a:pt x="595697" y="523963"/>
                  <a:pt x="603193" y="526625"/>
                  <a:pt x="609711" y="530970"/>
                </a:cubicBezTo>
                <a:cubicBezTo>
                  <a:pt x="667095" y="569226"/>
                  <a:pt x="630814" y="557267"/>
                  <a:pt x="672773" y="567756"/>
                </a:cubicBezTo>
                <a:cubicBezTo>
                  <a:pt x="685035" y="574763"/>
                  <a:pt x="696736" y="582859"/>
                  <a:pt x="709559" y="588777"/>
                </a:cubicBezTo>
                <a:cubicBezTo>
                  <a:pt x="719618" y="593420"/>
                  <a:pt x="730804" y="595172"/>
                  <a:pt x="741090" y="599287"/>
                </a:cubicBezTo>
                <a:cubicBezTo>
                  <a:pt x="756163" y="605316"/>
                  <a:pt x="775059" y="617566"/>
                  <a:pt x="788387" y="625563"/>
                </a:cubicBezTo>
                <a:cubicBezTo>
                  <a:pt x="795099" y="612140"/>
                  <a:pt x="804018" y="591040"/>
                  <a:pt x="814663" y="578266"/>
                </a:cubicBezTo>
                <a:cubicBezTo>
                  <a:pt x="819421" y="572557"/>
                  <a:pt x="825173" y="567756"/>
                  <a:pt x="830428" y="562501"/>
                </a:cubicBezTo>
                <a:cubicBezTo>
                  <a:pt x="832180" y="557246"/>
                  <a:pt x="834162" y="552062"/>
                  <a:pt x="835684" y="546735"/>
                </a:cubicBezTo>
                <a:cubicBezTo>
                  <a:pt x="841171" y="527531"/>
                  <a:pt x="844732" y="507738"/>
                  <a:pt x="851449" y="488929"/>
                </a:cubicBezTo>
                <a:cubicBezTo>
                  <a:pt x="853573" y="482981"/>
                  <a:pt x="858456" y="478418"/>
                  <a:pt x="861959" y="473163"/>
                </a:cubicBezTo>
                <a:cubicBezTo>
                  <a:pt x="860207" y="462653"/>
                  <a:pt x="861879" y="450947"/>
                  <a:pt x="856704" y="441632"/>
                </a:cubicBezTo>
                <a:cubicBezTo>
                  <a:pt x="854785" y="438178"/>
                  <a:pt x="825554" y="419113"/>
                  <a:pt x="819918" y="415356"/>
                </a:cubicBezTo>
                <a:cubicBezTo>
                  <a:pt x="812911" y="418859"/>
                  <a:pt x="804436" y="420327"/>
                  <a:pt x="798897" y="425866"/>
                </a:cubicBezTo>
                <a:cubicBezTo>
                  <a:pt x="794980" y="429783"/>
                  <a:pt x="794289" y="436130"/>
                  <a:pt x="793642" y="441632"/>
                </a:cubicBezTo>
                <a:cubicBezTo>
                  <a:pt x="790769" y="466050"/>
                  <a:pt x="794350" y="491352"/>
                  <a:pt x="788387" y="515204"/>
                </a:cubicBezTo>
                <a:cubicBezTo>
                  <a:pt x="786855" y="521332"/>
                  <a:pt x="777876" y="522211"/>
                  <a:pt x="772621" y="525715"/>
                </a:cubicBezTo>
                <a:cubicBezTo>
                  <a:pt x="763863" y="522211"/>
                  <a:pt x="755178" y="518516"/>
                  <a:pt x="746346" y="515204"/>
                </a:cubicBezTo>
                <a:cubicBezTo>
                  <a:pt x="741159" y="513259"/>
                  <a:pt x="735535" y="512426"/>
                  <a:pt x="730580" y="509949"/>
                </a:cubicBezTo>
                <a:cubicBezTo>
                  <a:pt x="721444" y="505381"/>
                  <a:pt x="713749" y="498073"/>
                  <a:pt x="704304" y="494184"/>
                </a:cubicBezTo>
                <a:cubicBezTo>
                  <a:pt x="564127" y="436464"/>
                  <a:pt x="696045" y="500564"/>
                  <a:pt x="609711" y="457398"/>
                </a:cubicBezTo>
                <a:cubicBezTo>
                  <a:pt x="606208" y="424115"/>
                  <a:pt x="596532" y="390909"/>
                  <a:pt x="599201" y="357549"/>
                </a:cubicBezTo>
                <a:cubicBezTo>
                  <a:pt x="600208" y="344958"/>
                  <a:pt x="608923" y="331667"/>
                  <a:pt x="620221" y="326018"/>
                </a:cubicBezTo>
                <a:cubicBezTo>
                  <a:pt x="635967" y="318145"/>
                  <a:pt x="655373" y="323440"/>
                  <a:pt x="672773" y="320763"/>
                </a:cubicBezTo>
                <a:cubicBezTo>
                  <a:pt x="700957" y="316427"/>
                  <a:pt x="728828" y="310253"/>
                  <a:pt x="756856" y="304998"/>
                </a:cubicBezTo>
                <a:cubicBezTo>
                  <a:pt x="770870" y="294487"/>
                  <a:pt x="781380" y="273466"/>
                  <a:pt x="798897" y="273466"/>
                </a:cubicBezTo>
                <a:cubicBezTo>
                  <a:pt x="808216" y="273466"/>
                  <a:pt x="810473" y="326385"/>
                  <a:pt x="814663" y="331273"/>
                </a:cubicBezTo>
                <a:cubicBezTo>
                  <a:pt x="820802" y="338435"/>
                  <a:pt x="832180" y="338280"/>
                  <a:pt x="840939" y="341784"/>
                </a:cubicBezTo>
                <a:cubicBezTo>
                  <a:pt x="886487" y="330397"/>
                  <a:pt x="866160" y="342805"/>
                  <a:pt x="856704" y="257701"/>
                </a:cubicBezTo>
                <a:cubicBezTo>
                  <a:pt x="853747" y="231083"/>
                  <a:pt x="846883" y="129845"/>
                  <a:pt x="819918" y="94791"/>
                </a:cubicBezTo>
                <a:cubicBezTo>
                  <a:pt x="812753" y="85477"/>
                  <a:pt x="798897" y="84280"/>
                  <a:pt x="788387" y="79025"/>
                </a:cubicBezTo>
                <a:cubicBezTo>
                  <a:pt x="777877" y="80777"/>
                  <a:pt x="763873" y="76261"/>
                  <a:pt x="756856" y="84280"/>
                </a:cubicBezTo>
                <a:cubicBezTo>
                  <a:pt x="748699" y="93602"/>
                  <a:pt x="752589" y="108719"/>
                  <a:pt x="751601" y="121066"/>
                </a:cubicBezTo>
                <a:cubicBezTo>
                  <a:pt x="749083" y="152545"/>
                  <a:pt x="758303" y="186431"/>
                  <a:pt x="746346" y="215660"/>
                </a:cubicBezTo>
                <a:cubicBezTo>
                  <a:pt x="740414" y="230161"/>
                  <a:pt x="719168" y="231725"/>
                  <a:pt x="704304" y="236680"/>
                </a:cubicBezTo>
                <a:cubicBezTo>
                  <a:pt x="688539" y="241935"/>
                  <a:pt x="673304" y="249187"/>
                  <a:pt x="657008" y="252446"/>
                </a:cubicBezTo>
                <a:cubicBezTo>
                  <a:pt x="641587" y="255530"/>
                  <a:pt x="629105" y="256897"/>
                  <a:pt x="614966" y="262956"/>
                </a:cubicBezTo>
                <a:cubicBezTo>
                  <a:pt x="607766" y="266042"/>
                  <a:pt x="601281" y="270715"/>
                  <a:pt x="593946" y="273466"/>
                </a:cubicBezTo>
                <a:cubicBezTo>
                  <a:pt x="587183" y="276002"/>
                  <a:pt x="579688" y="276186"/>
                  <a:pt x="572925" y="278722"/>
                </a:cubicBezTo>
                <a:cubicBezTo>
                  <a:pt x="517971" y="299330"/>
                  <a:pt x="584832" y="281000"/>
                  <a:pt x="530884" y="294487"/>
                </a:cubicBezTo>
                <a:cubicBezTo>
                  <a:pt x="523877" y="287480"/>
                  <a:pt x="512819" y="282924"/>
                  <a:pt x="509863" y="273466"/>
                </a:cubicBezTo>
                <a:cubicBezTo>
                  <a:pt x="503571" y="253333"/>
                  <a:pt x="507396" y="231312"/>
                  <a:pt x="504608" y="210404"/>
                </a:cubicBezTo>
                <a:cubicBezTo>
                  <a:pt x="503876" y="204913"/>
                  <a:pt x="501104" y="199894"/>
                  <a:pt x="499352" y="194639"/>
                </a:cubicBezTo>
                <a:cubicBezTo>
                  <a:pt x="520733" y="2215"/>
                  <a:pt x="466877" y="57022"/>
                  <a:pt x="572925" y="63260"/>
                </a:cubicBezTo>
                <a:cubicBezTo>
                  <a:pt x="583562" y="63886"/>
                  <a:pt x="593946" y="59756"/>
                  <a:pt x="604456" y="58004"/>
                </a:cubicBezTo>
                <a:cubicBezTo>
                  <a:pt x="597449" y="47494"/>
                  <a:pt x="595331" y="30721"/>
                  <a:pt x="583435" y="26473"/>
                </a:cubicBezTo>
                <a:cubicBezTo>
                  <a:pt x="566856" y="20552"/>
                  <a:pt x="548488" y="31729"/>
                  <a:pt x="530884" y="31729"/>
                </a:cubicBezTo>
                <a:cubicBezTo>
                  <a:pt x="506297" y="31729"/>
                  <a:pt x="481835" y="28225"/>
                  <a:pt x="457311" y="26473"/>
                </a:cubicBezTo>
                <a:cubicBezTo>
                  <a:pt x="422456" y="14855"/>
                  <a:pt x="417898" y="8956"/>
                  <a:pt x="410015" y="5453"/>
                </a:cubicBezTo>
                <a:close/>
              </a:path>
            </a:pathLst>
          </a:custGeom>
          <a:solidFill>
            <a:schemeClr val="bg1">
              <a:lumMod val="9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E95856C9-E478-6B73-1246-B5CEB9DE61B9}"/>
              </a:ext>
            </a:extLst>
          </p:cNvPr>
          <p:cNvSpPr/>
          <p:nvPr/>
        </p:nvSpPr>
        <p:spPr>
          <a:xfrm>
            <a:off x="5763044" y="4907840"/>
            <a:ext cx="110736" cy="105104"/>
          </a:xfrm>
          <a:custGeom>
            <a:avLst/>
            <a:gdLst>
              <a:gd name="connsiteX0" fmla="*/ 410015 w 869482"/>
              <a:gd name="connsiteY0" fmla="*/ 5453 h 825260"/>
              <a:gd name="connsiteX1" fmla="*/ 410015 w 869482"/>
              <a:gd name="connsiteY1" fmla="*/ 5453 h 825260"/>
              <a:gd name="connsiteX2" fmla="*/ 362718 w 869482"/>
              <a:gd name="connsiteY2" fmla="*/ 198 h 825260"/>
              <a:gd name="connsiteX3" fmla="*/ 315421 w 869482"/>
              <a:gd name="connsiteY3" fmla="*/ 26473 h 825260"/>
              <a:gd name="connsiteX4" fmla="*/ 362718 w 869482"/>
              <a:gd name="connsiteY4" fmla="*/ 52749 h 825260"/>
              <a:gd name="connsiteX5" fmla="*/ 388994 w 869482"/>
              <a:gd name="connsiteY5" fmla="*/ 63260 h 825260"/>
              <a:gd name="connsiteX6" fmla="*/ 399504 w 869482"/>
              <a:gd name="connsiteY6" fmla="*/ 115811 h 825260"/>
              <a:gd name="connsiteX7" fmla="*/ 388994 w 869482"/>
              <a:gd name="connsiteY7" fmla="*/ 205149 h 825260"/>
              <a:gd name="connsiteX8" fmla="*/ 378484 w 869482"/>
              <a:gd name="connsiteY8" fmla="*/ 220915 h 825260"/>
              <a:gd name="connsiteX9" fmla="*/ 357463 w 869482"/>
              <a:gd name="connsiteY9" fmla="*/ 268211 h 825260"/>
              <a:gd name="connsiteX10" fmla="*/ 352208 w 869482"/>
              <a:gd name="connsiteY10" fmla="*/ 299742 h 825260"/>
              <a:gd name="connsiteX11" fmla="*/ 320677 w 869482"/>
              <a:gd name="connsiteY11" fmla="*/ 362804 h 825260"/>
              <a:gd name="connsiteX12" fmla="*/ 289146 w 869482"/>
              <a:gd name="connsiteY12" fmla="*/ 383825 h 825260"/>
              <a:gd name="connsiteX13" fmla="*/ 268125 w 869482"/>
              <a:gd name="connsiteY13" fmla="*/ 389080 h 825260"/>
              <a:gd name="connsiteX14" fmla="*/ 194552 w 869482"/>
              <a:gd name="connsiteY14" fmla="*/ 394335 h 825260"/>
              <a:gd name="connsiteX15" fmla="*/ 147256 w 869482"/>
              <a:gd name="connsiteY15" fmla="*/ 389080 h 825260"/>
              <a:gd name="connsiteX16" fmla="*/ 84194 w 869482"/>
              <a:gd name="connsiteY16" fmla="*/ 357549 h 825260"/>
              <a:gd name="connsiteX17" fmla="*/ 63173 w 869482"/>
              <a:gd name="connsiteY17" fmla="*/ 347039 h 825260"/>
              <a:gd name="connsiteX18" fmla="*/ 36897 w 869482"/>
              <a:gd name="connsiteY18" fmla="*/ 326018 h 825260"/>
              <a:gd name="connsiteX19" fmla="*/ 31642 w 869482"/>
              <a:gd name="connsiteY19" fmla="*/ 257701 h 825260"/>
              <a:gd name="connsiteX20" fmla="*/ 15877 w 869482"/>
              <a:gd name="connsiteY20" fmla="*/ 268211 h 825260"/>
              <a:gd name="connsiteX21" fmla="*/ 5366 w 869482"/>
              <a:gd name="connsiteY21" fmla="*/ 289232 h 825260"/>
              <a:gd name="connsiteX22" fmla="*/ 10621 w 869482"/>
              <a:gd name="connsiteY22" fmla="*/ 483673 h 825260"/>
              <a:gd name="connsiteX23" fmla="*/ 26387 w 869482"/>
              <a:gd name="connsiteY23" fmla="*/ 473163 h 825260"/>
              <a:gd name="connsiteX24" fmla="*/ 47408 w 869482"/>
              <a:gd name="connsiteY24" fmla="*/ 452142 h 825260"/>
              <a:gd name="connsiteX25" fmla="*/ 94704 w 869482"/>
              <a:gd name="connsiteY25" fmla="*/ 441632 h 825260"/>
              <a:gd name="connsiteX26" fmla="*/ 168277 w 869482"/>
              <a:gd name="connsiteY26" fmla="*/ 446887 h 825260"/>
              <a:gd name="connsiteX27" fmla="*/ 205063 w 869482"/>
              <a:gd name="connsiteY27" fmla="*/ 441632 h 825260"/>
              <a:gd name="connsiteX28" fmla="*/ 273380 w 869482"/>
              <a:gd name="connsiteY28" fmla="*/ 436377 h 825260"/>
              <a:gd name="connsiteX29" fmla="*/ 294401 w 869482"/>
              <a:gd name="connsiteY29" fmla="*/ 441632 h 825260"/>
              <a:gd name="connsiteX30" fmla="*/ 320677 w 869482"/>
              <a:gd name="connsiteY30" fmla="*/ 446887 h 825260"/>
              <a:gd name="connsiteX31" fmla="*/ 299656 w 869482"/>
              <a:gd name="connsiteY31" fmla="*/ 530970 h 825260"/>
              <a:gd name="connsiteX32" fmla="*/ 247104 w 869482"/>
              <a:gd name="connsiteY32" fmla="*/ 562501 h 825260"/>
              <a:gd name="connsiteX33" fmla="*/ 231339 w 869482"/>
              <a:gd name="connsiteY33" fmla="*/ 573011 h 825260"/>
              <a:gd name="connsiteX34" fmla="*/ 215573 w 869482"/>
              <a:gd name="connsiteY34" fmla="*/ 578266 h 825260"/>
              <a:gd name="connsiteX35" fmla="*/ 199808 w 869482"/>
              <a:gd name="connsiteY35" fmla="*/ 588777 h 825260"/>
              <a:gd name="connsiteX36" fmla="*/ 163021 w 869482"/>
              <a:gd name="connsiteY36" fmla="*/ 620308 h 825260"/>
              <a:gd name="connsiteX37" fmla="*/ 147256 w 869482"/>
              <a:gd name="connsiteY37" fmla="*/ 625563 h 825260"/>
              <a:gd name="connsiteX38" fmla="*/ 115725 w 869482"/>
              <a:gd name="connsiteY38" fmla="*/ 615053 h 825260"/>
              <a:gd name="connsiteX39" fmla="*/ 99959 w 869482"/>
              <a:gd name="connsiteY39" fmla="*/ 604542 h 825260"/>
              <a:gd name="connsiteX40" fmla="*/ 42152 w 869482"/>
              <a:gd name="connsiteY40" fmla="*/ 609798 h 825260"/>
              <a:gd name="connsiteX41" fmla="*/ 52663 w 869482"/>
              <a:gd name="connsiteY41" fmla="*/ 641329 h 825260"/>
              <a:gd name="connsiteX42" fmla="*/ 99959 w 869482"/>
              <a:gd name="connsiteY42" fmla="*/ 714901 h 825260"/>
              <a:gd name="connsiteX43" fmla="*/ 120980 w 869482"/>
              <a:gd name="connsiteY43" fmla="*/ 762198 h 825260"/>
              <a:gd name="connsiteX44" fmla="*/ 152511 w 869482"/>
              <a:gd name="connsiteY44" fmla="*/ 793729 h 825260"/>
              <a:gd name="connsiteX45" fmla="*/ 220828 w 869482"/>
              <a:gd name="connsiteY45" fmla="*/ 825260 h 825260"/>
              <a:gd name="connsiteX46" fmla="*/ 236594 w 869482"/>
              <a:gd name="connsiteY46" fmla="*/ 804239 h 825260"/>
              <a:gd name="connsiteX47" fmla="*/ 199808 w 869482"/>
              <a:gd name="connsiteY47" fmla="*/ 683370 h 825260"/>
              <a:gd name="connsiteX48" fmla="*/ 299656 w 869482"/>
              <a:gd name="connsiteY48" fmla="*/ 646584 h 825260"/>
              <a:gd name="connsiteX49" fmla="*/ 383739 w 869482"/>
              <a:gd name="connsiteY49" fmla="*/ 588777 h 825260"/>
              <a:gd name="connsiteX50" fmla="*/ 399504 w 869482"/>
              <a:gd name="connsiteY50" fmla="*/ 583522 h 825260"/>
              <a:gd name="connsiteX51" fmla="*/ 457311 w 869482"/>
              <a:gd name="connsiteY51" fmla="*/ 541480 h 825260"/>
              <a:gd name="connsiteX52" fmla="*/ 467821 w 869482"/>
              <a:gd name="connsiteY52" fmla="*/ 567756 h 825260"/>
              <a:gd name="connsiteX53" fmla="*/ 457311 w 869482"/>
              <a:gd name="connsiteY53" fmla="*/ 636073 h 825260"/>
              <a:gd name="connsiteX54" fmla="*/ 452056 w 869482"/>
              <a:gd name="connsiteY54" fmla="*/ 678115 h 825260"/>
              <a:gd name="connsiteX55" fmla="*/ 446801 w 869482"/>
              <a:gd name="connsiteY55" fmla="*/ 725411 h 825260"/>
              <a:gd name="connsiteX56" fmla="*/ 399504 w 869482"/>
              <a:gd name="connsiteY56" fmla="*/ 735922 h 825260"/>
              <a:gd name="connsiteX57" fmla="*/ 331187 w 869482"/>
              <a:gd name="connsiteY57" fmla="*/ 756942 h 825260"/>
              <a:gd name="connsiteX58" fmla="*/ 341697 w 869482"/>
              <a:gd name="connsiteY58" fmla="*/ 767453 h 825260"/>
              <a:gd name="connsiteX59" fmla="*/ 452056 w 869482"/>
              <a:gd name="connsiteY59" fmla="*/ 814749 h 825260"/>
              <a:gd name="connsiteX60" fmla="*/ 520373 w 869482"/>
              <a:gd name="connsiteY60" fmla="*/ 809494 h 825260"/>
              <a:gd name="connsiteX61" fmla="*/ 541394 w 869482"/>
              <a:gd name="connsiteY61" fmla="*/ 793729 h 825260"/>
              <a:gd name="connsiteX62" fmla="*/ 583435 w 869482"/>
              <a:gd name="connsiteY62" fmla="*/ 777963 h 825260"/>
              <a:gd name="connsiteX63" fmla="*/ 620221 w 869482"/>
              <a:gd name="connsiteY63" fmla="*/ 762198 h 825260"/>
              <a:gd name="connsiteX64" fmla="*/ 651752 w 869482"/>
              <a:gd name="connsiteY64" fmla="*/ 746432 h 825260"/>
              <a:gd name="connsiteX65" fmla="*/ 630732 w 869482"/>
              <a:gd name="connsiteY65" fmla="*/ 714901 h 825260"/>
              <a:gd name="connsiteX66" fmla="*/ 557159 w 869482"/>
              <a:gd name="connsiteY66" fmla="*/ 704391 h 825260"/>
              <a:gd name="connsiteX67" fmla="*/ 536139 w 869482"/>
              <a:gd name="connsiteY67" fmla="*/ 693880 h 825260"/>
              <a:gd name="connsiteX68" fmla="*/ 530884 w 869482"/>
              <a:gd name="connsiteY68" fmla="*/ 651839 h 825260"/>
              <a:gd name="connsiteX69" fmla="*/ 525628 w 869482"/>
              <a:gd name="connsiteY69" fmla="*/ 557246 h 825260"/>
              <a:gd name="connsiteX70" fmla="*/ 515118 w 869482"/>
              <a:gd name="connsiteY70" fmla="*/ 509949 h 825260"/>
              <a:gd name="connsiteX71" fmla="*/ 525628 w 869482"/>
              <a:gd name="connsiteY71" fmla="*/ 494184 h 825260"/>
              <a:gd name="connsiteX72" fmla="*/ 588690 w 869482"/>
              <a:gd name="connsiteY72" fmla="*/ 520460 h 825260"/>
              <a:gd name="connsiteX73" fmla="*/ 609711 w 869482"/>
              <a:gd name="connsiteY73" fmla="*/ 530970 h 825260"/>
              <a:gd name="connsiteX74" fmla="*/ 672773 w 869482"/>
              <a:gd name="connsiteY74" fmla="*/ 567756 h 825260"/>
              <a:gd name="connsiteX75" fmla="*/ 709559 w 869482"/>
              <a:gd name="connsiteY75" fmla="*/ 588777 h 825260"/>
              <a:gd name="connsiteX76" fmla="*/ 741090 w 869482"/>
              <a:gd name="connsiteY76" fmla="*/ 599287 h 825260"/>
              <a:gd name="connsiteX77" fmla="*/ 788387 w 869482"/>
              <a:gd name="connsiteY77" fmla="*/ 625563 h 825260"/>
              <a:gd name="connsiteX78" fmla="*/ 814663 w 869482"/>
              <a:gd name="connsiteY78" fmla="*/ 578266 h 825260"/>
              <a:gd name="connsiteX79" fmla="*/ 830428 w 869482"/>
              <a:gd name="connsiteY79" fmla="*/ 562501 h 825260"/>
              <a:gd name="connsiteX80" fmla="*/ 835684 w 869482"/>
              <a:gd name="connsiteY80" fmla="*/ 546735 h 825260"/>
              <a:gd name="connsiteX81" fmla="*/ 851449 w 869482"/>
              <a:gd name="connsiteY81" fmla="*/ 488929 h 825260"/>
              <a:gd name="connsiteX82" fmla="*/ 861959 w 869482"/>
              <a:gd name="connsiteY82" fmla="*/ 473163 h 825260"/>
              <a:gd name="connsiteX83" fmla="*/ 856704 w 869482"/>
              <a:gd name="connsiteY83" fmla="*/ 441632 h 825260"/>
              <a:gd name="connsiteX84" fmla="*/ 819918 w 869482"/>
              <a:gd name="connsiteY84" fmla="*/ 415356 h 825260"/>
              <a:gd name="connsiteX85" fmla="*/ 798897 w 869482"/>
              <a:gd name="connsiteY85" fmla="*/ 425866 h 825260"/>
              <a:gd name="connsiteX86" fmla="*/ 793642 w 869482"/>
              <a:gd name="connsiteY86" fmla="*/ 441632 h 825260"/>
              <a:gd name="connsiteX87" fmla="*/ 788387 w 869482"/>
              <a:gd name="connsiteY87" fmla="*/ 515204 h 825260"/>
              <a:gd name="connsiteX88" fmla="*/ 772621 w 869482"/>
              <a:gd name="connsiteY88" fmla="*/ 525715 h 825260"/>
              <a:gd name="connsiteX89" fmla="*/ 746346 w 869482"/>
              <a:gd name="connsiteY89" fmla="*/ 515204 h 825260"/>
              <a:gd name="connsiteX90" fmla="*/ 730580 w 869482"/>
              <a:gd name="connsiteY90" fmla="*/ 509949 h 825260"/>
              <a:gd name="connsiteX91" fmla="*/ 704304 w 869482"/>
              <a:gd name="connsiteY91" fmla="*/ 494184 h 825260"/>
              <a:gd name="connsiteX92" fmla="*/ 609711 w 869482"/>
              <a:gd name="connsiteY92" fmla="*/ 457398 h 825260"/>
              <a:gd name="connsiteX93" fmla="*/ 599201 w 869482"/>
              <a:gd name="connsiteY93" fmla="*/ 357549 h 825260"/>
              <a:gd name="connsiteX94" fmla="*/ 620221 w 869482"/>
              <a:gd name="connsiteY94" fmla="*/ 326018 h 825260"/>
              <a:gd name="connsiteX95" fmla="*/ 672773 w 869482"/>
              <a:gd name="connsiteY95" fmla="*/ 320763 h 825260"/>
              <a:gd name="connsiteX96" fmla="*/ 756856 w 869482"/>
              <a:gd name="connsiteY96" fmla="*/ 304998 h 825260"/>
              <a:gd name="connsiteX97" fmla="*/ 798897 w 869482"/>
              <a:gd name="connsiteY97" fmla="*/ 273466 h 825260"/>
              <a:gd name="connsiteX98" fmla="*/ 814663 w 869482"/>
              <a:gd name="connsiteY98" fmla="*/ 331273 h 825260"/>
              <a:gd name="connsiteX99" fmla="*/ 840939 w 869482"/>
              <a:gd name="connsiteY99" fmla="*/ 341784 h 825260"/>
              <a:gd name="connsiteX100" fmla="*/ 856704 w 869482"/>
              <a:gd name="connsiteY100" fmla="*/ 257701 h 825260"/>
              <a:gd name="connsiteX101" fmla="*/ 819918 w 869482"/>
              <a:gd name="connsiteY101" fmla="*/ 94791 h 825260"/>
              <a:gd name="connsiteX102" fmla="*/ 788387 w 869482"/>
              <a:gd name="connsiteY102" fmla="*/ 79025 h 825260"/>
              <a:gd name="connsiteX103" fmla="*/ 756856 w 869482"/>
              <a:gd name="connsiteY103" fmla="*/ 84280 h 825260"/>
              <a:gd name="connsiteX104" fmla="*/ 751601 w 869482"/>
              <a:gd name="connsiteY104" fmla="*/ 121066 h 825260"/>
              <a:gd name="connsiteX105" fmla="*/ 746346 w 869482"/>
              <a:gd name="connsiteY105" fmla="*/ 215660 h 825260"/>
              <a:gd name="connsiteX106" fmla="*/ 704304 w 869482"/>
              <a:gd name="connsiteY106" fmla="*/ 236680 h 825260"/>
              <a:gd name="connsiteX107" fmla="*/ 657008 w 869482"/>
              <a:gd name="connsiteY107" fmla="*/ 252446 h 825260"/>
              <a:gd name="connsiteX108" fmla="*/ 614966 w 869482"/>
              <a:gd name="connsiteY108" fmla="*/ 262956 h 825260"/>
              <a:gd name="connsiteX109" fmla="*/ 593946 w 869482"/>
              <a:gd name="connsiteY109" fmla="*/ 273466 h 825260"/>
              <a:gd name="connsiteX110" fmla="*/ 572925 w 869482"/>
              <a:gd name="connsiteY110" fmla="*/ 278722 h 825260"/>
              <a:gd name="connsiteX111" fmla="*/ 530884 w 869482"/>
              <a:gd name="connsiteY111" fmla="*/ 294487 h 825260"/>
              <a:gd name="connsiteX112" fmla="*/ 509863 w 869482"/>
              <a:gd name="connsiteY112" fmla="*/ 273466 h 825260"/>
              <a:gd name="connsiteX113" fmla="*/ 504608 w 869482"/>
              <a:gd name="connsiteY113" fmla="*/ 210404 h 825260"/>
              <a:gd name="connsiteX114" fmla="*/ 499352 w 869482"/>
              <a:gd name="connsiteY114" fmla="*/ 194639 h 825260"/>
              <a:gd name="connsiteX115" fmla="*/ 572925 w 869482"/>
              <a:gd name="connsiteY115" fmla="*/ 63260 h 825260"/>
              <a:gd name="connsiteX116" fmla="*/ 604456 w 869482"/>
              <a:gd name="connsiteY116" fmla="*/ 58004 h 825260"/>
              <a:gd name="connsiteX117" fmla="*/ 583435 w 869482"/>
              <a:gd name="connsiteY117" fmla="*/ 26473 h 825260"/>
              <a:gd name="connsiteX118" fmla="*/ 530884 w 869482"/>
              <a:gd name="connsiteY118" fmla="*/ 31729 h 825260"/>
              <a:gd name="connsiteX119" fmla="*/ 457311 w 869482"/>
              <a:gd name="connsiteY119" fmla="*/ 26473 h 825260"/>
              <a:gd name="connsiteX120" fmla="*/ 410015 w 869482"/>
              <a:gd name="connsiteY120" fmla="*/ 5453 h 825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869482" h="825260">
                <a:moveTo>
                  <a:pt x="410015" y="5453"/>
                </a:moveTo>
                <a:lnTo>
                  <a:pt x="410015" y="5453"/>
                </a:lnTo>
                <a:cubicBezTo>
                  <a:pt x="394249" y="3701"/>
                  <a:pt x="378534" y="-1019"/>
                  <a:pt x="362718" y="198"/>
                </a:cubicBezTo>
                <a:cubicBezTo>
                  <a:pt x="356952" y="641"/>
                  <a:pt x="316613" y="25758"/>
                  <a:pt x="315421" y="26473"/>
                </a:cubicBezTo>
                <a:cubicBezTo>
                  <a:pt x="331187" y="35232"/>
                  <a:pt x="346587" y="44683"/>
                  <a:pt x="362718" y="52749"/>
                </a:cubicBezTo>
                <a:cubicBezTo>
                  <a:pt x="371156" y="56968"/>
                  <a:pt x="384241" y="55112"/>
                  <a:pt x="388994" y="63260"/>
                </a:cubicBezTo>
                <a:cubicBezTo>
                  <a:pt x="397995" y="78690"/>
                  <a:pt x="396001" y="98294"/>
                  <a:pt x="399504" y="115811"/>
                </a:cubicBezTo>
                <a:cubicBezTo>
                  <a:pt x="396001" y="145590"/>
                  <a:pt x="394874" y="175747"/>
                  <a:pt x="388994" y="205149"/>
                </a:cubicBezTo>
                <a:cubicBezTo>
                  <a:pt x="387755" y="211342"/>
                  <a:pt x="381049" y="215143"/>
                  <a:pt x="378484" y="220915"/>
                </a:cubicBezTo>
                <a:cubicBezTo>
                  <a:pt x="353470" y="277196"/>
                  <a:pt x="381247" y="232534"/>
                  <a:pt x="357463" y="268211"/>
                </a:cubicBezTo>
                <a:cubicBezTo>
                  <a:pt x="355711" y="278721"/>
                  <a:pt x="354792" y="289405"/>
                  <a:pt x="352208" y="299742"/>
                </a:cubicBezTo>
                <a:cubicBezTo>
                  <a:pt x="346509" y="322535"/>
                  <a:pt x="337801" y="345680"/>
                  <a:pt x="320677" y="362804"/>
                </a:cubicBezTo>
                <a:cubicBezTo>
                  <a:pt x="311745" y="371736"/>
                  <a:pt x="300444" y="378176"/>
                  <a:pt x="289146" y="383825"/>
                </a:cubicBezTo>
                <a:cubicBezTo>
                  <a:pt x="282686" y="387055"/>
                  <a:pt x="275303" y="388282"/>
                  <a:pt x="268125" y="389080"/>
                </a:cubicBezTo>
                <a:cubicBezTo>
                  <a:pt x="243689" y="391795"/>
                  <a:pt x="219076" y="392583"/>
                  <a:pt x="194552" y="394335"/>
                </a:cubicBezTo>
                <a:cubicBezTo>
                  <a:pt x="170904" y="402219"/>
                  <a:pt x="178788" y="403094"/>
                  <a:pt x="147256" y="389080"/>
                </a:cubicBezTo>
                <a:cubicBezTo>
                  <a:pt x="125780" y="379535"/>
                  <a:pt x="105215" y="368059"/>
                  <a:pt x="84194" y="357549"/>
                </a:cubicBezTo>
                <a:cubicBezTo>
                  <a:pt x="77187" y="354046"/>
                  <a:pt x="69290" y="351933"/>
                  <a:pt x="63173" y="347039"/>
                </a:cubicBezTo>
                <a:lnTo>
                  <a:pt x="36897" y="326018"/>
                </a:lnTo>
                <a:cubicBezTo>
                  <a:pt x="35145" y="303246"/>
                  <a:pt x="39447" y="279166"/>
                  <a:pt x="31642" y="257701"/>
                </a:cubicBezTo>
                <a:cubicBezTo>
                  <a:pt x="29484" y="251766"/>
                  <a:pt x="19920" y="263359"/>
                  <a:pt x="15877" y="268211"/>
                </a:cubicBezTo>
                <a:cubicBezTo>
                  <a:pt x="10862" y="274229"/>
                  <a:pt x="8870" y="282225"/>
                  <a:pt x="5366" y="289232"/>
                </a:cubicBezTo>
                <a:cubicBezTo>
                  <a:pt x="1971" y="350346"/>
                  <a:pt x="-7133" y="423310"/>
                  <a:pt x="10621" y="483673"/>
                </a:cubicBezTo>
                <a:cubicBezTo>
                  <a:pt x="12403" y="489732"/>
                  <a:pt x="21591" y="477273"/>
                  <a:pt x="26387" y="473163"/>
                </a:cubicBezTo>
                <a:cubicBezTo>
                  <a:pt x="33911" y="466714"/>
                  <a:pt x="38411" y="456295"/>
                  <a:pt x="47408" y="452142"/>
                </a:cubicBezTo>
                <a:cubicBezTo>
                  <a:pt x="62071" y="445374"/>
                  <a:pt x="78939" y="445135"/>
                  <a:pt x="94704" y="441632"/>
                </a:cubicBezTo>
                <a:cubicBezTo>
                  <a:pt x="119228" y="443384"/>
                  <a:pt x="143690" y="446887"/>
                  <a:pt x="168277" y="446887"/>
                </a:cubicBezTo>
                <a:cubicBezTo>
                  <a:pt x="180663" y="446887"/>
                  <a:pt x="192738" y="442864"/>
                  <a:pt x="205063" y="441632"/>
                </a:cubicBezTo>
                <a:cubicBezTo>
                  <a:pt x="227789" y="439359"/>
                  <a:pt x="250608" y="438129"/>
                  <a:pt x="273380" y="436377"/>
                </a:cubicBezTo>
                <a:cubicBezTo>
                  <a:pt x="280387" y="438129"/>
                  <a:pt x="287350" y="440065"/>
                  <a:pt x="294401" y="441632"/>
                </a:cubicBezTo>
                <a:cubicBezTo>
                  <a:pt x="303120" y="443570"/>
                  <a:pt x="320153" y="437970"/>
                  <a:pt x="320677" y="446887"/>
                </a:cubicBezTo>
                <a:cubicBezTo>
                  <a:pt x="322373" y="475727"/>
                  <a:pt x="315167" y="506596"/>
                  <a:pt x="299656" y="530970"/>
                </a:cubicBezTo>
                <a:cubicBezTo>
                  <a:pt x="288688" y="548205"/>
                  <a:pt x="264102" y="551169"/>
                  <a:pt x="247104" y="562501"/>
                </a:cubicBezTo>
                <a:cubicBezTo>
                  <a:pt x="241849" y="566004"/>
                  <a:pt x="236988" y="570187"/>
                  <a:pt x="231339" y="573011"/>
                </a:cubicBezTo>
                <a:cubicBezTo>
                  <a:pt x="226384" y="575488"/>
                  <a:pt x="220828" y="576514"/>
                  <a:pt x="215573" y="578266"/>
                </a:cubicBezTo>
                <a:cubicBezTo>
                  <a:pt x="210318" y="581770"/>
                  <a:pt x="204660" y="584734"/>
                  <a:pt x="199808" y="588777"/>
                </a:cubicBezTo>
                <a:cubicBezTo>
                  <a:pt x="179481" y="605716"/>
                  <a:pt x="188064" y="605998"/>
                  <a:pt x="163021" y="620308"/>
                </a:cubicBezTo>
                <a:cubicBezTo>
                  <a:pt x="158212" y="623056"/>
                  <a:pt x="152511" y="623811"/>
                  <a:pt x="147256" y="625563"/>
                </a:cubicBezTo>
                <a:cubicBezTo>
                  <a:pt x="136746" y="622060"/>
                  <a:pt x="125849" y="619553"/>
                  <a:pt x="115725" y="615053"/>
                </a:cubicBezTo>
                <a:cubicBezTo>
                  <a:pt x="109953" y="612488"/>
                  <a:pt x="106259" y="604992"/>
                  <a:pt x="99959" y="604542"/>
                </a:cubicBezTo>
                <a:cubicBezTo>
                  <a:pt x="80660" y="603164"/>
                  <a:pt x="61421" y="608046"/>
                  <a:pt x="42152" y="609798"/>
                </a:cubicBezTo>
                <a:cubicBezTo>
                  <a:pt x="45656" y="620308"/>
                  <a:pt x="47449" y="631554"/>
                  <a:pt x="52663" y="641329"/>
                </a:cubicBezTo>
                <a:cubicBezTo>
                  <a:pt x="75264" y="683705"/>
                  <a:pt x="82314" y="679611"/>
                  <a:pt x="99959" y="714901"/>
                </a:cubicBezTo>
                <a:cubicBezTo>
                  <a:pt x="104586" y="724156"/>
                  <a:pt x="113554" y="752915"/>
                  <a:pt x="120980" y="762198"/>
                </a:cubicBezTo>
                <a:cubicBezTo>
                  <a:pt x="130265" y="773805"/>
                  <a:pt x="140416" y="785090"/>
                  <a:pt x="152511" y="793729"/>
                </a:cubicBezTo>
                <a:cubicBezTo>
                  <a:pt x="168568" y="805198"/>
                  <a:pt x="200730" y="817220"/>
                  <a:pt x="220828" y="825260"/>
                </a:cubicBezTo>
                <a:cubicBezTo>
                  <a:pt x="226083" y="818253"/>
                  <a:pt x="237878" y="812903"/>
                  <a:pt x="236594" y="804239"/>
                </a:cubicBezTo>
                <a:cubicBezTo>
                  <a:pt x="230422" y="762579"/>
                  <a:pt x="184167" y="722472"/>
                  <a:pt x="199808" y="683370"/>
                </a:cubicBezTo>
                <a:cubicBezTo>
                  <a:pt x="212981" y="650437"/>
                  <a:pt x="299656" y="646584"/>
                  <a:pt x="299656" y="646584"/>
                </a:cubicBezTo>
                <a:cubicBezTo>
                  <a:pt x="331820" y="614418"/>
                  <a:pt x="318113" y="625691"/>
                  <a:pt x="383739" y="588777"/>
                </a:cubicBezTo>
                <a:cubicBezTo>
                  <a:pt x="388567" y="586061"/>
                  <a:pt x="394719" y="586313"/>
                  <a:pt x="399504" y="583522"/>
                </a:cubicBezTo>
                <a:cubicBezTo>
                  <a:pt x="440643" y="559525"/>
                  <a:pt x="436092" y="562701"/>
                  <a:pt x="457311" y="541480"/>
                </a:cubicBezTo>
                <a:cubicBezTo>
                  <a:pt x="460814" y="550239"/>
                  <a:pt x="467821" y="558323"/>
                  <a:pt x="467821" y="567756"/>
                </a:cubicBezTo>
                <a:cubicBezTo>
                  <a:pt x="467821" y="590796"/>
                  <a:pt x="460569" y="613264"/>
                  <a:pt x="457311" y="636073"/>
                </a:cubicBezTo>
                <a:cubicBezTo>
                  <a:pt x="455314" y="650054"/>
                  <a:pt x="453706" y="664089"/>
                  <a:pt x="452056" y="678115"/>
                </a:cubicBezTo>
                <a:cubicBezTo>
                  <a:pt x="450203" y="693869"/>
                  <a:pt x="457471" y="713674"/>
                  <a:pt x="446801" y="725411"/>
                </a:cubicBezTo>
                <a:cubicBezTo>
                  <a:pt x="435937" y="737361"/>
                  <a:pt x="415225" y="732223"/>
                  <a:pt x="399504" y="735922"/>
                </a:cubicBezTo>
                <a:cubicBezTo>
                  <a:pt x="352880" y="746893"/>
                  <a:pt x="367891" y="742261"/>
                  <a:pt x="331187" y="756942"/>
                </a:cubicBezTo>
                <a:cubicBezTo>
                  <a:pt x="334690" y="760446"/>
                  <a:pt x="337313" y="765145"/>
                  <a:pt x="341697" y="767453"/>
                </a:cubicBezTo>
                <a:cubicBezTo>
                  <a:pt x="418232" y="807735"/>
                  <a:pt x="403349" y="802573"/>
                  <a:pt x="452056" y="814749"/>
                </a:cubicBezTo>
                <a:cubicBezTo>
                  <a:pt x="474828" y="812997"/>
                  <a:pt x="498140" y="814725"/>
                  <a:pt x="520373" y="809494"/>
                </a:cubicBezTo>
                <a:cubicBezTo>
                  <a:pt x="528899" y="807488"/>
                  <a:pt x="533560" y="797646"/>
                  <a:pt x="541394" y="793729"/>
                </a:cubicBezTo>
                <a:cubicBezTo>
                  <a:pt x="554781" y="787036"/>
                  <a:pt x="569539" y="783522"/>
                  <a:pt x="583435" y="777963"/>
                </a:cubicBezTo>
                <a:cubicBezTo>
                  <a:pt x="595821" y="773008"/>
                  <a:pt x="608289" y="768164"/>
                  <a:pt x="620221" y="762198"/>
                </a:cubicBezTo>
                <a:cubicBezTo>
                  <a:pt x="660973" y="741822"/>
                  <a:pt x="612124" y="759641"/>
                  <a:pt x="651752" y="746432"/>
                </a:cubicBezTo>
                <a:cubicBezTo>
                  <a:pt x="644745" y="735922"/>
                  <a:pt x="642275" y="720031"/>
                  <a:pt x="630732" y="714901"/>
                </a:cubicBezTo>
                <a:cubicBezTo>
                  <a:pt x="608094" y="704840"/>
                  <a:pt x="581342" y="709765"/>
                  <a:pt x="557159" y="704391"/>
                </a:cubicBezTo>
                <a:cubicBezTo>
                  <a:pt x="549512" y="702692"/>
                  <a:pt x="543146" y="697384"/>
                  <a:pt x="536139" y="693880"/>
                </a:cubicBezTo>
                <a:cubicBezTo>
                  <a:pt x="534387" y="679866"/>
                  <a:pt x="531967" y="665920"/>
                  <a:pt x="530884" y="651839"/>
                </a:cubicBezTo>
                <a:cubicBezTo>
                  <a:pt x="528462" y="620352"/>
                  <a:pt x="529115" y="588632"/>
                  <a:pt x="525628" y="557246"/>
                </a:cubicBezTo>
                <a:cubicBezTo>
                  <a:pt x="523844" y="541195"/>
                  <a:pt x="518621" y="525715"/>
                  <a:pt x="515118" y="509949"/>
                </a:cubicBezTo>
                <a:cubicBezTo>
                  <a:pt x="518621" y="504694"/>
                  <a:pt x="519376" y="493291"/>
                  <a:pt x="525628" y="494184"/>
                </a:cubicBezTo>
                <a:cubicBezTo>
                  <a:pt x="548172" y="497405"/>
                  <a:pt x="568322" y="510276"/>
                  <a:pt x="588690" y="520460"/>
                </a:cubicBezTo>
                <a:cubicBezTo>
                  <a:pt x="595697" y="523963"/>
                  <a:pt x="603193" y="526625"/>
                  <a:pt x="609711" y="530970"/>
                </a:cubicBezTo>
                <a:cubicBezTo>
                  <a:pt x="667095" y="569226"/>
                  <a:pt x="630814" y="557267"/>
                  <a:pt x="672773" y="567756"/>
                </a:cubicBezTo>
                <a:cubicBezTo>
                  <a:pt x="685035" y="574763"/>
                  <a:pt x="696736" y="582859"/>
                  <a:pt x="709559" y="588777"/>
                </a:cubicBezTo>
                <a:cubicBezTo>
                  <a:pt x="719618" y="593420"/>
                  <a:pt x="730804" y="595172"/>
                  <a:pt x="741090" y="599287"/>
                </a:cubicBezTo>
                <a:cubicBezTo>
                  <a:pt x="756163" y="605316"/>
                  <a:pt x="775059" y="617566"/>
                  <a:pt x="788387" y="625563"/>
                </a:cubicBezTo>
                <a:cubicBezTo>
                  <a:pt x="795099" y="612140"/>
                  <a:pt x="804018" y="591040"/>
                  <a:pt x="814663" y="578266"/>
                </a:cubicBezTo>
                <a:cubicBezTo>
                  <a:pt x="819421" y="572557"/>
                  <a:pt x="825173" y="567756"/>
                  <a:pt x="830428" y="562501"/>
                </a:cubicBezTo>
                <a:cubicBezTo>
                  <a:pt x="832180" y="557246"/>
                  <a:pt x="834162" y="552062"/>
                  <a:pt x="835684" y="546735"/>
                </a:cubicBezTo>
                <a:cubicBezTo>
                  <a:pt x="841171" y="527531"/>
                  <a:pt x="844732" y="507738"/>
                  <a:pt x="851449" y="488929"/>
                </a:cubicBezTo>
                <a:cubicBezTo>
                  <a:pt x="853573" y="482981"/>
                  <a:pt x="858456" y="478418"/>
                  <a:pt x="861959" y="473163"/>
                </a:cubicBezTo>
                <a:cubicBezTo>
                  <a:pt x="860207" y="462653"/>
                  <a:pt x="861879" y="450947"/>
                  <a:pt x="856704" y="441632"/>
                </a:cubicBezTo>
                <a:cubicBezTo>
                  <a:pt x="854785" y="438178"/>
                  <a:pt x="825554" y="419113"/>
                  <a:pt x="819918" y="415356"/>
                </a:cubicBezTo>
                <a:cubicBezTo>
                  <a:pt x="812911" y="418859"/>
                  <a:pt x="804436" y="420327"/>
                  <a:pt x="798897" y="425866"/>
                </a:cubicBezTo>
                <a:cubicBezTo>
                  <a:pt x="794980" y="429783"/>
                  <a:pt x="794289" y="436130"/>
                  <a:pt x="793642" y="441632"/>
                </a:cubicBezTo>
                <a:cubicBezTo>
                  <a:pt x="790769" y="466050"/>
                  <a:pt x="794350" y="491352"/>
                  <a:pt x="788387" y="515204"/>
                </a:cubicBezTo>
                <a:cubicBezTo>
                  <a:pt x="786855" y="521332"/>
                  <a:pt x="777876" y="522211"/>
                  <a:pt x="772621" y="525715"/>
                </a:cubicBezTo>
                <a:cubicBezTo>
                  <a:pt x="763863" y="522211"/>
                  <a:pt x="755178" y="518516"/>
                  <a:pt x="746346" y="515204"/>
                </a:cubicBezTo>
                <a:cubicBezTo>
                  <a:pt x="741159" y="513259"/>
                  <a:pt x="735535" y="512426"/>
                  <a:pt x="730580" y="509949"/>
                </a:cubicBezTo>
                <a:cubicBezTo>
                  <a:pt x="721444" y="505381"/>
                  <a:pt x="713749" y="498073"/>
                  <a:pt x="704304" y="494184"/>
                </a:cubicBezTo>
                <a:cubicBezTo>
                  <a:pt x="564127" y="436464"/>
                  <a:pt x="696045" y="500564"/>
                  <a:pt x="609711" y="457398"/>
                </a:cubicBezTo>
                <a:cubicBezTo>
                  <a:pt x="606208" y="424115"/>
                  <a:pt x="596532" y="390909"/>
                  <a:pt x="599201" y="357549"/>
                </a:cubicBezTo>
                <a:cubicBezTo>
                  <a:pt x="600208" y="344958"/>
                  <a:pt x="608923" y="331667"/>
                  <a:pt x="620221" y="326018"/>
                </a:cubicBezTo>
                <a:cubicBezTo>
                  <a:pt x="635967" y="318145"/>
                  <a:pt x="655373" y="323440"/>
                  <a:pt x="672773" y="320763"/>
                </a:cubicBezTo>
                <a:cubicBezTo>
                  <a:pt x="700957" y="316427"/>
                  <a:pt x="728828" y="310253"/>
                  <a:pt x="756856" y="304998"/>
                </a:cubicBezTo>
                <a:cubicBezTo>
                  <a:pt x="770870" y="294487"/>
                  <a:pt x="781380" y="273466"/>
                  <a:pt x="798897" y="273466"/>
                </a:cubicBezTo>
                <a:cubicBezTo>
                  <a:pt x="808216" y="273466"/>
                  <a:pt x="810473" y="326385"/>
                  <a:pt x="814663" y="331273"/>
                </a:cubicBezTo>
                <a:cubicBezTo>
                  <a:pt x="820802" y="338435"/>
                  <a:pt x="832180" y="338280"/>
                  <a:pt x="840939" y="341784"/>
                </a:cubicBezTo>
                <a:cubicBezTo>
                  <a:pt x="886487" y="330397"/>
                  <a:pt x="866160" y="342805"/>
                  <a:pt x="856704" y="257701"/>
                </a:cubicBezTo>
                <a:cubicBezTo>
                  <a:pt x="853747" y="231083"/>
                  <a:pt x="846883" y="129845"/>
                  <a:pt x="819918" y="94791"/>
                </a:cubicBezTo>
                <a:cubicBezTo>
                  <a:pt x="812753" y="85477"/>
                  <a:pt x="798897" y="84280"/>
                  <a:pt x="788387" y="79025"/>
                </a:cubicBezTo>
                <a:cubicBezTo>
                  <a:pt x="777877" y="80777"/>
                  <a:pt x="763873" y="76261"/>
                  <a:pt x="756856" y="84280"/>
                </a:cubicBezTo>
                <a:cubicBezTo>
                  <a:pt x="748699" y="93602"/>
                  <a:pt x="752589" y="108719"/>
                  <a:pt x="751601" y="121066"/>
                </a:cubicBezTo>
                <a:cubicBezTo>
                  <a:pt x="749083" y="152545"/>
                  <a:pt x="758303" y="186431"/>
                  <a:pt x="746346" y="215660"/>
                </a:cubicBezTo>
                <a:cubicBezTo>
                  <a:pt x="740414" y="230161"/>
                  <a:pt x="719168" y="231725"/>
                  <a:pt x="704304" y="236680"/>
                </a:cubicBezTo>
                <a:cubicBezTo>
                  <a:pt x="688539" y="241935"/>
                  <a:pt x="673304" y="249187"/>
                  <a:pt x="657008" y="252446"/>
                </a:cubicBezTo>
                <a:cubicBezTo>
                  <a:pt x="641587" y="255530"/>
                  <a:pt x="629105" y="256897"/>
                  <a:pt x="614966" y="262956"/>
                </a:cubicBezTo>
                <a:cubicBezTo>
                  <a:pt x="607766" y="266042"/>
                  <a:pt x="601281" y="270715"/>
                  <a:pt x="593946" y="273466"/>
                </a:cubicBezTo>
                <a:cubicBezTo>
                  <a:pt x="587183" y="276002"/>
                  <a:pt x="579688" y="276186"/>
                  <a:pt x="572925" y="278722"/>
                </a:cubicBezTo>
                <a:cubicBezTo>
                  <a:pt x="517971" y="299330"/>
                  <a:pt x="584832" y="281000"/>
                  <a:pt x="530884" y="294487"/>
                </a:cubicBezTo>
                <a:cubicBezTo>
                  <a:pt x="523877" y="287480"/>
                  <a:pt x="512819" y="282924"/>
                  <a:pt x="509863" y="273466"/>
                </a:cubicBezTo>
                <a:cubicBezTo>
                  <a:pt x="503571" y="253333"/>
                  <a:pt x="507396" y="231312"/>
                  <a:pt x="504608" y="210404"/>
                </a:cubicBezTo>
                <a:cubicBezTo>
                  <a:pt x="503876" y="204913"/>
                  <a:pt x="501104" y="199894"/>
                  <a:pt x="499352" y="194639"/>
                </a:cubicBezTo>
                <a:cubicBezTo>
                  <a:pt x="520733" y="2215"/>
                  <a:pt x="466877" y="57022"/>
                  <a:pt x="572925" y="63260"/>
                </a:cubicBezTo>
                <a:cubicBezTo>
                  <a:pt x="583562" y="63886"/>
                  <a:pt x="593946" y="59756"/>
                  <a:pt x="604456" y="58004"/>
                </a:cubicBezTo>
                <a:cubicBezTo>
                  <a:pt x="597449" y="47494"/>
                  <a:pt x="595331" y="30721"/>
                  <a:pt x="583435" y="26473"/>
                </a:cubicBezTo>
                <a:cubicBezTo>
                  <a:pt x="566856" y="20552"/>
                  <a:pt x="548488" y="31729"/>
                  <a:pt x="530884" y="31729"/>
                </a:cubicBezTo>
                <a:cubicBezTo>
                  <a:pt x="506297" y="31729"/>
                  <a:pt x="481835" y="28225"/>
                  <a:pt x="457311" y="26473"/>
                </a:cubicBezTo>
                <a:cubicBezTo>
                  <a:pt x="422456" y="14855"/>
                  <a:pt x="417898" y="8956"/>
                  <a:pt x="410015" y="5453"/>
                </a:cubicBezTo>
                <a:close/>
              </a:path>
            </a:pathLst>
          </a:custGeom>
          <a:solidFill>
            <a:schemeClr val="bg1">
              <a:lumMod val="9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34F7727F-7B9A-1970-60F4-5917A529DD8D}"/>
              </a:ext>
            </a:extLst>
          </p:cNvPr>
          <p:cNvSpPr/>
          <p:nvPr/>
        </p:nvSpPr>
        <p:spPr>
          <a:xfrm>
            <a:off x="6056088" y="4522560"/>
            <a:ext cx="110736" cy="105104"/>
          </a:xfrm>
          <a:custGeom>
            <a:avLst/>
            <a:gdLst>
              <a:gd name="connsiteX0" fmla="*/ 410015 w 869482"/>
              <a:gd name="connsiteY0" fmla="*/ 5453 h 825260"/>
              <a:gd name="connsiteX1" fmla="*/ 410015 w 869482"/>
              <a:gd name="connsiteY1" fmla="*/ 5453 h 825260"/>
              <a:gd name="connsiteX2" fmla="*/ 362718 w 869482"/>
              <a:gd name="connsiteY2" fmla="*/ 198 h 825260"/>
              <a:gd name="connsiteX3" fmla="*/ 315421 w 869482"/>
              <a:gd name="connsiteY3" fmla="*/ 26473 h 825260"/>
              <a:gd name="connsiteX4" fmla="*/ 362718 w 869482"/>
              <a:gd name="connsiteY4" fmla="*/ 52749 h 825260"/>
              <a:gd name="connsiteX5" fmla="*/ 388994 w 869482"/>
              <a:gd name="connsiteY5" fmla="*/ 63260 h 825260"/>
              <a:gd name="connsiteX6" fmla="*/ 399504 w 869482"/>
              <a:gd name="connsiteY6" fmla="*/ 115811 h 825260"/>
              <a:gd name="connsiteX7" fmla="*/ 388994 w 869482"/>
              <a:gd name="connsiteY7" fmla="*/ 205149 h 825260"/>
              <a:gd name="connsiteX8" fmla="*/ 378484 w 869482"/>
              <a:gd name="connsiteY8" fmla="*/ 220915 h 825260"/>
              <a:gd name="connsiteX9" fmla="*/ 357463 w 869482"/>
              <a:gd name="connsiteY9" fmla="*/ 268211 h 825260"/>
              <a:gd name="connsiteX10" fmla="*/ 352208 w 869482"/>
              <a:gd name="connsiteY10" fmla="*/ 299742 h 825260"/>
              <a:gd name="connsiteX11" fmla="*/ 320677 w 869482"/>
              <a:gd name="connsiteY11" fmla="*/ 362804 h 825260"/>
              <a:gd name="connsiteX12" fmla="*/ 289146 w 869482"/>
              <a:gd name="connsiteY12" fmla="*/ 383825 h 825260"/>
              <a:gd name="connsiteX13" fmla="*/ 268125 w 869482"/>
              <a:gd name="connsiteY13" fmla="*/ 389080 h 825260"/>
              <a:gd name="connsiteX14" fmla="*/ 194552 w 869482"/>
              <a:gd name="connsiteY14" fmla="*/ 394335 h 825260"/>
              <a:gd name="connsiteX15" fmla="*/ 147256 w 869482"/>
              <a:gd name="connsiteY15" fmla="*/ 389080 h 825260"/>
              <a:gd name="connsiteX16" fmla="*/ 84194 w 869482"/>
              <a:gd name="connsiteY16" fmla="*/ 357549 h 825260"/>
              <a:gd name="connsiteX17" fmla="*/ 63173 w 869482"/>
              <a:gd name="connsiteY17" fmla="*/ 347039 h 825260"/>
              <a:gd name="connsiteX18" fmla="*/ 36897 w 869482"/>
              <a:gd name="connsiteY18" fmla="*/ 326018 h 825260"/>
              <a:gd name="connsiteX19" fmla="*/ 31642 w 869482"/>
              <a:gd name="connsiteY19" fmla="*/ 257701 h 825260"/>
              <a:gd name="connsiteX20" fmla="*/ 15877 w 869482"/>
              <a:gd name="connsiteY20" fmla="*/ 268211 h 825260"/>
              <a:gd name="connsiteX21" fmla="*/ 5366 w 869482"/>
              <a:gd name="connsiteY21" fmla="*/ 289232 h 825260"/>
              <a:gd name="connsiteX22" fmla="*/ 10621 w 869482"/>
              <a:gd name="connsiteY22" fmla="*/ 483673 h 825260"/>
              <a:gd name="connsiteX23" fmla="*/ 26387 w 869482"/>
              <a:gd name="connsiteY23" fmla="*/ 473163 h 825260"/>
              <a:gd name="connsiteX24" fmla="*/ 47408 w 869482"/>
              <a:gd name="connsiteY24" fmla="*/ 452142 h 825260"/>
              <a:gd name="connsiteX25" fmla="*/ 94704 w 869482"/>
              <a:gd name="connsiteY25" fmla="*/ 441632 h 825260"/>
              <a:gd name="connsiteX26" fmla="*/ 168277 w 869482"/>
              <a:gd name="connsiteY26" fmla="*/ 446887 h 825260"/>
              <a:gd name="connsiteX27" fmla="*/ 205063 w 869482"/>
              <a:gd name="connsiteY27" fmla="*/ 441632 h 825260"/>
              <a:gd name="connsiteX28" fmla="*/ 273380 w 869482"/>
              <a:gd name="connsiteY28" fmla="*/ 436377 h 825260"/>
              <a:gd name="connsiteX29" fmla="*/ 294401 w 869482"/>
              <a:gd name="connsiteY29" fmla="*/ 441632 h 825260"/>
              <a:gd name="connsiteX30" fmla="*/ 320677 w 869482"/>
              <a:gd name="connsiteY30" fmla="*/ 446887 h 825260"/>
              <a:gd name="connsiteX31" fmla="*/ 299656 w 869482"/>
              <a:gd name="connsiteY31" fmla="*/ 530970 h 825260"/>
              <a:gd name="connsiteX32" fmla="*/ 247104 w 869482"/>
              <a:gd name="connsiteY32" fmla="*/ 562501 h 825260"/>
              <a:gd name="connsiteX33" fmla="*/ 231339 w 869482"/>
              <a:gd name="connsiteY33" fmla="*/ 573011 h 825260"/>
              <a:gd name="connsiteX34" fmla="*/ 215573 w 869482"/>
              <a:gd name="connsiteY34" fmla="*/ 578266 h 825260"/>
              <a:gd name="connsiteX35" fmla="*/ 199808 w 869482"/>
              <a:gd name="connsiteY35" fmla="*/ 588777 h 825260"/>
              <a:gd name="connsiteX36" fmla="*/ 163021 w 869482"/>
              <a:gd name="connsiteY36" fmla="*/ 620308 h 825260"/>
              <a:gd name="connsiteX37" fmla="*/ 147256 w 869482"/>
              <a:gd name="connsiteY37" fmla="*/ 625563 h 825260"/>
              <a:gd name="connsiteX38" fmla="*/ 115725 w 869482"/>
              <a:gd name="connsiteY38" fmla="*/ 615053 h 825260"/>
              <a:gd name="connsiteX39" fmla="*/ 99959 w 869482"/>
              <a:gd name="connsiteY39" fmla="*/ 604542 h 825260"/>
              <a:gd name="connsiteX40" fmla="*/ 42152 w 869482"/>
              <a:gd name="connsiteY40" fmla="*/ 609798 h 825260"/>
              <a:gd name="connsiteX41" fmla="*/ 52663 w 869482"/>
              <a:gd name="connsiteY41" fmla="*/ 641329 h 825260"/>
              <a:gd name="connsiteX42" fmla="*/ 99959 w 869482"/>
              <a:gd name="connsiteY42" fmla="*/ 714901 h 825260"/>
              <a:gd name="connsiteX43" fmla="*/ 120980 w 869482"/>
              <a:gd name="connsiteY43" fmla="*/ 762198 h 825260"/>
              <a:gd name="connsiteX44" fmla="*/ 152511 w 869482"/>
              <a:gd name="connsiteY44" fmla="*/ 793729 h 825260"/>
              <a:gd name="connsiteX45" fmla="*/ 220828 w 869482"/>
              <a:gd name="connsiteY45" fmla="*/ 825260 h 825260"/>
              <a:gd name="connsiteX46" fmla="*/ 236594 w 869482"/>
              <a:gd name="connsiteY46" fmla="*/ 804239 h 825260"/>
              <a:gd name="connsiteX47" fmla="*/ 199808 w 869482"/>
              <a:gd name="connsiteY47" fmla="*/ 683370 h 825260"/>
              <a:gd name="connsiteX48" fmla="*/ 299656 w 869482"/>
              <a:gd name="connsiteY48" fmla="*/ 646584 h 825260"/>
              <a:gd name="connsiteX49" fmla="*/ 383739 w 869482"/>
              <a:gd name="connsiteY49" fmla="*/ 588777 h 825260"/>
              <a:gd name="connsiteX50" fmla="*/ 399504 w 869482"/>
              <a:gd name="connsiteY50" fmla="*/ 583522 h 825260"/>
              <a:gd name="connsiteX51" fmla="*/ 457311 w 869482"/>
              <a:gd name="connsiteY51" fmla="*/ 541480 h 825260"/>
              <a:gd name="connsiteX52" fmla="*/ 467821 w 869482"/>
              <a:gd name="connsiteY52" fmla="*/ 567756 h 825260"/>
              <a:gd name="connsiteX53" fmla="*/ 457311 w 869482"/>
              <a:gd name="connsiteY53" fmla="*/ 636073 h 825260"/>
              <a:gd name="connsiteX54" fmla="*/ 452056 w 869482"/>
              <a:gd name="connsiteY54" fmla="*/ 678115 h 825260"/>
              <a:gd name="connsiteX55" fmla="*/ 446801 w 869482"/>
              <a:gd name="connsiteY55" fmla="*/ 725411 h 825260"/>
              <a:gd name="connsiteX56" fmla="*/ 399504 w 869482"/>
              <a:gd name="connsiteY56" fmla="*/ 735922 h 825260"/>
              <a:gd name="connsiteX57" fmla="*/ 331187 w 869482"/>
              <a:gd name="connsiteY57" fmla="*/ 756942 h 825260"/>
              <a:gd name="connsiteX58" fmla="*/ 341697 w 869482"/>
              <a:gd name="connsiteY58" fmla="*/ 767453 h 825260"/>
              <a:gd name="connsiteX59" fmla="*/ 452056 w 869482"/>
              <a:gd name="connsiteY59" fmla="*/ 814749 h 825260"/>
              <a:gd name="connsiteX60" fmla="*/ 520373 w 869482"/>
              <a:gd name="connsiteY60" fmla="*/ 809494 h 825260"/>
              <a:gd name="connsiteX61" fmla="*/ 541394 w 869482"/>
              <a:gd name="connsiteY61" fmla="*/ 793729 h 825260"/>
              <a:gd name="connsiteX62" fmla="*/ 583435 w 869482"/>
              <a:gd name="connsiteY62" fmla="*/ 777963 h 825260"/>
              <a:gd name="connsiteX63" fmla="*/ 620221 w 869482"/>
              <a:gd name="connsiteY63" fmla="*/ 762198 h 825260"/>
              <a:gd name="connsiteX64" fmla="*/ 651752 w 869482"/>
              <a:gd name="connsiteY64" fmla="*/ 746432 h 825260"/>
              <a:gd name="connsiteX65" fmla="*/ 630732 w 869482"/>
              <a:gd name="connsiteY65" fmla="*/ 714901 h 825260"/>
              <a:gd name="connsiteX66" fmla="*/ 557159 w 869482"/>
              <a:gd name="connsiteY66" fmla="*/ 704391 h 825260"/>
              <a:gd name="connsiteX67" fmla="*/ 536139 w 869482"/>
              <a:gd name="connsiteY67" fmla="*/ 693880 h 825260"/>
              <a:gd name="connsiteX68" fmla="*/ 530884 w 869482"/>
              <a:gd name="connsiteY68" fmla="*/ 651839 h 825260"/>
              <a:gd name="connsiteX69" fmla="*/ 525628 w 869482"/>
              <a:gd name="connsiteY69" fmla="*/ 557246 h 825260"/>
              <a:gd name="connsiteX70" fmla="*/ 515118 w 869482"/>
              <a:gd name="connsiteY70" fmla="*/ 509949 h 825260"/>
              <a:gd name="connsiteX71" fmla="*/ 525628 w 869482"/>
              <a:gd name="connsiteY71" fmla="*/ 494184 h 825260"/>
              <a:gd name="connsiteX72" fmla="*/ 588690 w 869482"/>
              <a:gd name="connsiteY72" fmla="*/ 520460 h 825260"/>
              <a:gd name="connsiteX73" fmla="*/ 609711 w 869482"/>
              <a:gd name="connsiteY73" fmla="*/ 530970 h 825260"/>
              <a:gd name="connsiteX74" fmla="*/ 672773 w 869482"/>
              <a:gd name="connsiteY74" fmla="*/ 567756 h 825260"/>
              <a:gd name="connsiteX75" fmla="*/ 709559 w 869482"/>
              <a:gd name="connsiteY75" fmla="*/ 588777 h 825260"/>
              <a:gd name="connsiteX76" fmla="*/ 741090 w 869482"/>
              <a:gd name="connsiteY76" fmla="*/ 599287 h 825260"/>
              <a:gd name="connsiteX77" fmla="*/ 788387 w 869482"/>
              <a:gd name="connsiteY77" fmla="*/ 625563 h 825260"/>
              <a:gd name="connsiteX78" fmla="*/ 814663 w 869482"/>
              <a:gd name="connsiteY78" fmla="*/ 578266 h 825260"/>
              <a:gd name="connsiteX79" fmla="*/ 830428 w 869482"/>
              <a:gd name="connsiteY79" fmla="*/ 562501 h 825260"/>
              <a:gd name="connsiteX80" fmla="*/ 835684 w 869482"/>
              <a:gd name="connsiteY80" fmla="*/ 546735 h 825260"/>
              <a:gd name="connsiteX81" fmla="*/ 851449 w 869482"/>
              <a:gd name="connsiteY81" fmla="*/ 488929 h 825260"/>
              <a:gd name="connsiteX82" fmla="*/ 861959 w 869482"/>
              <a:gd name="connsiteY82" fmla="*/ 473163 h 825260"/>
              <a:gd name="connsiteX83" fmla="*/ 856704 w 869482"/>
              <a:gd name="connsiteY83" fmla="*/ 441632 h 825260"/>
              <a:gd name="connsiteX84" fmla="*/ 819918 w 869482"/>
              <a:gd name="connsiteY84" fmla="*/ 415356 h 825260"/>
              <a:gd name="connsiteX85" fmla="*/ 798897 w 869482"/>
              <a:gd name="connsiteY85" fmla="*/ 425866 h 825260"/>
              <a:gd name="connsiteX86" fmla="*/ 793642 w 869482"/>
              <a:gd name="connsiteY86" fmla="*/ 441632 h 825260"/>
              <a:gd name="connsiteX87" fmla="*/ 788387 w 869482"/>
              <a:gd name="connsiteY87" fmla="*/ 515204 h 825260"/>
              <a:gd name="connsiteX88" fmla="*/ 772621 w 869482"/>
              <a:gd name="connsiteY88" fmla="*/ 525715 h 825260"/>
              <a:gd name="connsiteX89" fmla="*/ 746346 w 869482"/>
              <a:gd name="connsiteY89" fmla="*/ 515204 h 825260"/>
              <a:gd name="connsiteX90" fmla="*/ 730580 w 869482"/>
              <a:gd name="connsiteY90" fmla="*/ 509949 h 825260"/>
              <a:gd name="connsiteX91" fmla="*/ 704304 w 869482"/>
              <a:gd name="connsiteY91" fmla="*/ 494184 h 825260"/>
              <a:gd name="connsiteX92" fmla="*/ 609711 w 869482"/>
              <a:gd name="connsiteY92" fmla="*/ 457398 h 825260"/>
              <a:gd name="connsiteX93" fmla="*/ 599201 w 869482"/>
              <a:gd name="connsiteY93" fmla="*/ 357549 h 825260"/>
              <a:gd name="connsiteX94" fmla="*/ 620221 w 869482"/>
              <a:gd name="connsiteY94" fmla="*/ 326018 h 825260"/>
              <a:gd name="connsiteX95" fmla="*/ 672773 w 869482"/>
              <a:gd name="connsiteY95" fmla="*/ 320763 h 825260"/>
              <a:gd name="connsiteX96" fmla="*/ 756856 w 869482"/>
              <a:gd name="connsiteY96" fmla="*/ 304998 h 825260"/>
              <a:gd name="connsiteX97" fmla="*/ 798897 w 869482"/>
              <a:gd name="connsiteY97" fmla="*/ 273466 h 825260"/>
              <a:gd name="connsiteX98" fmla="*/ 814663 w 869482"/>
              <a:gd name="connsiteY98" fmla="*/ 331273 h 825260"/>
              <a:gd name="connsiteX99" fmla="*/ 840939 w 869482"/>
              <a:gd name="connsiteY99" fmla="*/ 341784 h 825260"/>
              <a:gd name="connsiteX100" fmla="*/ 856704 w 869482"/>
              <a:gd name="connsiteY100" fmla="*/ 257701 h 825260"/>
              <a:gd name="connsiteX101" fmla="*/ 819918 w 869482"/>
              <a:gd name="connsiteY101" fmla="*/ 94791 h 825260"/>
              <a:gd name="connsiteX102" fmla="*/ 788387 w 869482"/>
              <a:gd name="connsiteY102" fmla="*/ 79025 h 825260"/>
              <a:gd name="connsiteX103" fmla="*/ 756856 w 869482"/>
              <a:gd name="connsiteY103" fmla="*/ 84280 h 825260"/>
              <a:gd name="connsiteX104" fmla="*/ 751601 w 869482"/>
              <a:gd name="connsiteY104" fmla="*/ 121066 h 825260"/>
              <a:gd name="connsiteX105" fmla="*/ 746346 w 869482"/>
              <a:gd name="connsiteY105" fmla="*/ 215660 h 825260"/>
              <a:gd name="connsiteX106" fmla="*/ 704304 w 869482"/>
              <a:gd name="connsiteY106" fmla="*/ 236680 h 825260"/>
              <a:gd name="connsiteX107" fmla="*/ 657008 w 869482"/>
              <a:gd name="connsiteY107" fmla="*/ 252446 h 825260"/>
              <a:gd name="connsiteX108" fmla="*/ 614966 w 869482"/>
              <a:gd name="connsiteY108" fmla="*/ 262956 h 825260"/>
              <a:gd name="connsiteX109" fmla="*/ 593946 w 869482"/>
              <a:gd name="connsiteY109" fmla="*/ 273466 h 825260"/>
              <a:gd name="connsiteX110" fmla="*/ 572925 w 869482"/>
              <a:gd name="connsiteY110" fmla="*/ 278722 h 825260"/>
              <a:gd name="connsiteX111" fmla="*/ 530884 w 869482"/>
              <a:gd name="connsiteY111" fmla="*/ 294487 h 825260"/>
              <a:gd name="connsiteX112" fmla="*/ 509863 w 869482"/>
              <a:gd name="connsiteY112" fmla="*/ 273466 h 825260"/>
              <a:gd name="connsiteX113" fmla="*/ 504608 w 869482"/>
              <a:gd name="connsiteY113" fmla="*/ 210404 h 825260"/>
              <a:gd name="connsiteX114" fmla="*/ 499352 w 869482"/>
              <a:gd name="connsiteY114" fmla="*/ 194639 h 825260"/>
              <a:gd name="connsiteX115" fmla="*/ 572925 w 869482"/>
              <a:gd name="connsiteY115" fmla="*/ 63260 h 825260"/>
              <a:gd name="connsiteX116" fmla="*/ 604456 w 869482"/>
              <a:gd name="connsiteY116" fmla="*/ 58004 h 825260"/>
              <a:gd name="connsiteX117" fmla="*/ 583435 w 869482"/>
              <a:gd name="connsiteY117" fmla="*/ 26473 h 825260"/>
              <a:gd name="connsiteX118" fmla="*/ 530884 w 869482"/>
              <a:gd name="connsiteY118" fmla="*/ 31729 h 825260"/>
              <a:gd name="connsiteX119" fmla="*/ 457311 w 869482"/>
              <a:gd name="connsiteY119" fmla="*/ 26473 h 825260"/>
              <a:gd name="connsiteX120" fmla="*/ 410015 w 869482"/>
              <a:gd name="connsiteY120" fmla="*/ 5453 h 825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869482" h="825260">
                <a:moveTo>
                  <a:pt x="410015" y="5453"/>
                </a:moveTo>
                <a:lnTo>
                  <a:pt x="410015" y="5453"/>
                </a:lnTo>
                <a:cubicBezTo>
                  <a:pt x="394249" y="3701"/>
                  <a:pt x="378534" y="-1019"/>
                  <a:pt x="362718" y="198"/>
                </a:cubicBezTo>
                <a:cubicBezTo>
                  <a:pt x="356952" y="641"/>
                  <a:pt x="316613" y="25758"/>
                  <a:pt x="315421" y="26473"/>
                </a:cubicBezTo>
                <a:cubicBezTo>
                  <a:pt x="331187" y="35232"/>
                  <a:pt x="346587" y="44683"/>
                  <a:pt x="362718" y="52749"/>
                </a:cubicBezTo>
                <a:cubicBezTo>
                  <a:pt x="371156" y="56968"/>
                  <a:pt x="384241" y="55112"/>
                  <a:pt x="388994" y="63260"/>
                </a:cubicBezTo>
                <a:cubicBezTo>
                  <a:pt x="397995" y="78690"/>
                  <a:pt x="396001" y="98294"/>
                  <a:pt x="399504" y="115811"/>
                </a:cubicBezTo>
                <a:cubicBezTo>
                  <a:pt x="396001" y="145590"/>
                  <a:pt x="394874" y="175747"/>
                  <a:pt x="388994" y="205149"/>
                </a:cubicBezTo>
                <a:cubicBezTo>
                  <a:pt x="387755" y="211342"/>
                  <a:pt x="381049" y="215143"/>
                  <a:pt x="378484" y="220915"/>
                </a:cubicBezTo>
                <a:cubicBezTo>
                  <a:pt x="353470" y="277196"/>
                  <a:pt x="381247" y="232534"/>
                  <a:pt x="357463" y="268211"/>
                </a:cubicBezTo>
                <a:cubicBezTo>
                  <a:pt x="355711" y="278721"/>
                  <a:pt x="354792" y="289405"/>
                  <a:pt x="352208" y="299742"/>
                </a:cubicBezTo>
                <a:cubicBezTo>
                  <a:pt x="346509" y="322535"/>
                  <a:pt x="337801" y="345680"/>
                  <a:pt x="320677" y="362804"/>
                </a:cubicBezTo>
                <a:cubicBezTo>
                  <a:pt x="311745" y="371736"/>
                  <a:pt x="300444" y="378176"/>
                  <a:pt x="289146" y="383825"/>
                </a:cubicBezTo>
                <a:cubicBezTo>
                  <a:pt x="282686" y="387055"/>
                  <a:pt x="275303" y="388282"/>
                  <a:pt x="268125" y="389080"/>
                </a:cubicBezTo>
                <a:cubicBezTo>
                  <a:pt x="243689" y="391795"/>
                  <a:pt x="219076" y="392583"/>
                  <a:pt x="194552" y="394335"/>
                </a:cubicBezTo>
                <a:cubicBezTo>
                  <a:pt x="170904" y="402219"/>
                  <a:pt x="178788" y="403094"/>
                  <a:pt x="147256" y="389080"/>
                </a:cubicBezTo>
                <a:cubicBezTo>
                  <a:pt x="125780" y="379535"/>
                  <a:pt x="105215" y="368059"/>
                  <a:pt x="84194" y="357549"/>
                </a:cubicBezTo>
                <a:cubicBezTo>
                  <a:pt x="77187" y="354046"/>
                  <a:pt x="69290" y="351933"/>
                  <a:pt x="63173" y="347039"/>
                </a:cubicBezTo>
                <a:lnTo>
                  <a:pt x="36897" y="326018"/>
                </a:lnTo>
                <a:cubicBezTo>
                  <a:pt x="35145" y="303246"/>
                  <a:pt x="39447" y="279166"/>
                  <a:pt x="31642" y="257701"/>
                </a:cubicBezTo>
                <a:cubicBezTo>
                  <a:pt x="29484" y="251766"/>
                  <a:pt x="19920" y="263359"/>
                  <a:pt x="15877" y="268211"/>
                </a:cubicBezTo>
                <a:cubicBezTo>
                  <a:pt x="10862" y="274229"/>
                  <a:pt x="8870" y="282225"/>
                  <a:pt x="5366" y="289232"/>
                </a:cubicBezTo>
                <a:cubicBezTo>
                  <a:pt x="1971" y="350346"/>
                  <a:pt x="-7133" y="423310"/>
                  <a:pt x="10621" y="483673"/>
                </a:cubicBezTo>
                <a:cubicBezTo>
                  <a:pt x="12403" y="489732"/>
                  <a:pt x="21591" y="477273"/>
                  <a:pt x="26387" y="473163"/>
                </a:cubicBezTo>
                <a:cubicBezTo>
                  <a:pt x="33911" y="466714"/>
                  <a:pt x="38411" y="456295"/>
                  <a:pt x="47408" y="452142"/>
                </a:cubicBezTo>
                <a:cubicBezTo>
                  <a:pt x="62071" y="445374"/>
                  <a:pt x="78939" y="445135"/>
                  <a:pt x="94704" y="441632"/>
                </a:cubicBezTo>
                <a:cubicBezTo>
                  <a:pt x="119228" y="443384"/>
                  <a:pt x="143690" y="446887"/>
                  <a:pt x="168277" y="446887"/>
                </a:cubicBezTo>
                <a:cubicBezTo>
                  <a:pt x="180663" y="446887"/>
                  <a:pt x="192738" y="442864"/>
                  <a:pt x="205063" y="441632"/>
                </a:cubicBezTo>
                <a:cubicBezTo>
                  <a:pt x="227789" y="439359"/>
                  <a:pt x="250608" y="438129"/>
                  <a:pt x="273380" y="436377"/>
                </a:cubicBezTo>
                <a:cubicBezTo>
                  <a:pt x="280387" y="438129"/>
                  <a:pt x="287350" y="440065"/>
                  <a:pt x="294401" y="441632"/>
                </a:cubicBezTo>
                <a:cubicBezTo>
                  <a:pt x="303120" y="443570"/>
                  <a:pt x="320153" y="437970"/>
                  <a:pt x="320677" y="446887"/>
                </a:cubicBezTo>
                <a:cubicBezTo>
                  <a:pt x="322373" y="475727"/>
                  <a:pt x="315167" y="506596"/>
                  <a:pt x="299656" y="530970"/>
                </a:cubicBezTo>
                <a:cubicBezTo>
                  <a:pt x="288688" y="548205"/>
                  <a:pt x="264102" y="551169"/>
                  <a:pt x="247104" y="562501"/>
                </a:cubicBezTo>
                <a:cubicBezTo>
                  <a:pt x="241849" y="566004"/>
                  <a:pt x="236988" y="570187"/>
                  <a:pt x="231339" y="573011"/>
                </a:cubicBezTo>
                <a:cubicBezTo>
                  <a:pt x="226384" y="575488"/>
                  <a:pt x="220828" y="576514"/>
                  <a:pt x="215573" y="578266"/>
                </a:cubicBezTo>
                <a:cubicBezTo>
                  <a:pt x="210318" y="581770"/>
                  <a:pt x="204660" y="584734"/>
                  <a:pt x="199808" y="588777"/>
                </a:cubicBezTo>
                <a:cubicBezTo>
                  <a:pt x="179481" y="605716"/>
                  <a:pt x="188064" y="605998"/>
                  <a:pt x="163021" y="620308"/>
                </a:cubicBezTo>
                <a:cubicBezTo>
                  <a:pt x="158212" y="623056"/>
                  <a:pt x="152511" y="623811"/>
                  <a:pt x="147256" y="625563"/>
                </a:cubicBezTo>
                <a:cubicBezTo>
                  <a:pt x="136746" y="622060"/>
                  <a:pt x="125849" y="619553"/>
                  <a:pt x="115725" y="615053"/>
                </a:cubicBezTo>
                <a:cubicBezTo>
                  <a:pt x="109953" y="612488"/>
                  <a:pt x="106259" y="604992"/>
                  <a:pt x="99959" y="604542"/>
                </a:cubicBezTo>
                <a:cubicBezTo>
                  <a:pt x="80660" y="603164"/>
                  <a:pt x="61421" y="608046"/>
                  <a:pt x="42152" y="609798"/>
                </a:cubicBezTo>
                <a:cubicBezTo>
                  <a:pt x="45656" y="620308"/>
                  <a:pt x="47449" y="631554"/>
                  <a:pt x="52663" y="641329"/>
                </a:cubicBezTo>
                <a:cubicBezTo>
                  <a:pt x="75264" y="683705"/>
                  <a:pt x="82314" y="679611"/>
                  <a:pt x="99959" y="714901"/>
                </a:cubicBezTo>
                <a:cubicBezTo>
                  <a:pt x="104586" y="724156"/>
                  <a:pt x="113554" y="752915"/>
                  <a:pt x="120980" y="762198"/>
                </a:cubicBezTo>
                <a:cubicBezTo>
                  <a:pt x="130265" y="773805"/>
                  <a:pt x="140416" y="785090"/>
                  <a:pt x="152511" y="793729"/>
                </a:cubicBezTo>
                <a:cubicBezTo>
                  <a:pt x="168568" y="805198"/>
                  <a:pt x="200730" y="817220"/>
                  <a:pt x="220828" y="825260"/>
                </a:cubicBezTo>
                <a:cubicBezTo>
                  <a:pt x="226083" y="818253"/>
                  <a:pt x="237878" y="812903"/>
                  <a:pt x="236594" y="804239"/>
                </a:cubicBezTo>
                <a:cubicBezTo>
                  <a:pt x="230422" y="762579"/>
                  <a:pt x="184167" y="722472"/>
                  <a:pt x="199808" y="683370"/>
                </a:cubicBezTo>
                <a:cubicBezTo>
                  <a:pt x="212981" y="650437"/>
                  <a:pt x="299656" y="646584"/>
                  <a:pt x="299656" y="646584"/>
                </a:cubicBezTo>
                <a:cubicBezTo>
                  <a:pt x="331820" y="614418"/>
                  <a:pt x="318113" y="625691"/>
                  <a:pt x="383739" y="588777"/>
                </a:cubicBezTo>
                <a:cubicBezTo>
                  <a:pt x="388567" y="586061"/>
                  <a:pt x="394719" y="586313"/>
                  <a:pt x="399504" y="583522"/>
                </a:cubicBezTo>
                <a:cubicBezTo>
                  <a:pt x="440643" y="559525"/>
                  <a:pt x="436092" y="562701"/>
                  <a:pt x="457311" y="541480"/>
                </a:cubicBezTo>
                <a:cubicBezTo>
                  <a:pt x="460814" y="550239"/>
                  <a:pt x="467821" y="558323"/>
                  <a:pt x="467821" y="567756"/>
                </a:cubicBezTo>
                <a:cubicBezTo>
                  <a:pt x="467821" y="590796"/>
                  <a:pt x="460569" y="613264"/>
                  <a:pt x="457311" y="636073"/>
                </a:cubicBezTo>
                <a:cubicBezTo>
                  <a:pt x="455314" y="650054"/>
                  <a:pt x="453706" y="664089"/>
                  <a:pt x="452056" y="678115"/>
                </a:cubicBezTo>
                <a:cubicBezTo>
                  <a:pt x="450203" y="693869"/>
                  <a:pt x="457471" y="713674"/>
                  <a:pt x="446801" y="725411"/>
                </a:cubicBezTo>
                <a:cubicBezTo>
                  <a:pt x="435937" y="737361"/>
                  <a:pt x="415225" y="732223"/>
                  <a:pt x="399504" y="735922"/>
                </a:cubicBezTo>
                <a:cubicBezTo>
                  <a:pt x="352880" y="746893"/>
                  <a:pt x="367891" y="742261"/>
                  <a:pt x="331187" y="756942"/>
                </a:cubicBezTo>
                <a:cubicBezTo>
                  <a:pt x="334690" y="760446"/>
                  <a:pt x="337313" y="765145"/>
                  <a:pt x="341697" y="767453"/>
                </a:cubicBezTo>
                <a:cubicBezTo>
                  <a:pt x="418232" y="807735"/>
                  <a:pt x="403349" y="802573"/>
                  <a:pt x="452056" y="814749"/>
                </a:cubicBezTo>
                <a:cubicBezTo>
                  <a:pt x="474828" y="812997"/>
                  <a:pt x="498140" y="814725"/>
                  <a:pt x="520373" y="809494"/>
                </a:cubicBezTo>
                <a:cubicBezTo>
                  <a:pt x="528899" y="807488"/>
                  <a:pt x="533560" y="797646"/>
                  <a:pt x="541394" y="793729"/>
                </a:cubicBezTo>
                <a:cubicBezTo>
                  <a:pt x="554781" y="787036"/>
                  <a:pt x="569539" y="783522"/>
                  <a:pt x="583435" y="777963"/>
                </a:cubicBezTo>
                <a:cubicBezTo>
                  <a:pt x="595821" y="773008"/>
                  <a:pt x="608289" y="768164"/>
                  <a:pt x="620221" y="762198"/>
                </a:cubicBezTo>
                <a:cubicBezTo>
                  <a:pt x="660973" y="741822"/>
                  <a:pt x="612124" y="759641"/>
                  <a:pt x="651752" y="746432"/>
                </a:cubicBezTo>
                <a:cubicBezTo>
                  <a:pt x="644745" y="735922"/>
                  <a:pt x="642275" y="720031"/>
                  <a:pt x="630732" y="714901"/>
                </a:cubicBezTo>
                <a:cubicBezTo>
                  <a:pt x="608094" y="704840"/>
                  <a:pt x="581342" y="709765"/>
                  <a:pt x="557159" y="704391"/>
                </a:cubicBezTo>
                <a:cubicBezTo>
                  <a:pt x="549512" y="702692"/>
                  <a:pt x="543146" y="697384"/>
                  <a:pt x="536139" y="693880"/>
                </a:cubicBezTo>
                <a:cubicBezTo>
                  <a:pt x="534387" y="679866"/>
                  <a:pt x="531967" y="665920"/>
                  <a:pt x="530884" y="651839"/>
                </a:cubicBezTo>
                <a:cubicBezTo>
                  <a:pt x="528462" y="620352"/>
                  <a:pt x="529115" y="588632"/>
                  <a:pt x="525628" y="557246"/>
                </a:cubicBezTo>
                <a:cubicBezTo>
                  <a:pt x="523844" y="541195"/>
                  <a:pt x="518621" y="525715"/>
                  <a:pt x="515118" y="509949"/>
                </a:cubicBezTo>
                <a:cubicBezTo>
                  <a:pt x="518621" y="504694"/>
                  <a:pt x="519376" y="493291"/>
                  <a:pt x="525628" y="494184"/>
                </a:cubicBezTo>
                <a:cubicBezTo>
                  <a:pt x="548172" y="497405"/>
                  <a:pt x="568322" y="510276"/>
                  <a:pt x="588690" y="520460"/>
                </a:cubicBezTo>
                <a:cubicBezTo>
                  <a:pt x="595697" y="523963"/>
                  <a:pt x="603193" y="526625"/>
                  <a:pt x="609711" y="530970"/>
                </a:cubicBezTo>
                <a:cubicBezTo>
                  <a:pt x="667095" y="569226"/>
                  <a:pt x="630814" y="557267"/>
                  <a:pt x="672773" y="567756"/>
                </a:cubicBezTo>
                <a:cubicBezTo>
                  <a:pt x="685035" y="574763"/>
                  <a:pt x="696736" y="582859"/>
                  <a:pt x="709559" y="588777"/>
                </a:cubicBezTo>
                <a:cubicBezTo>
                  <a:pt x="719618" y="593420"/>
                  <a:pt x="730804" y="595172"/>
                  <a:pt x="741090" y="599287"/>
                </a:cubicBezTo>
                <a:cubicBezTo>
                  <a:pt x="756163" y="605316"/>
                  <a:pt x="775059" y="617566"/>
                  <a:pt x="788387" y="625563"/>
                </a:cubicBezTo>
                <a:cubicBezTo>
                  <a:pt x="795099" y="612140"/>
                  <a:pt x="804018" y="591040"/>
                  <a:pt x="814663" y="578266"/>
                </a:cubicBezTo>
                <a:cubicBezTo>
                  <a:pt x="819421" y="572557"/>
                  <a:pt x="825173" y="567756"/>
                  <a:pt x="830428" y="562501"/>
                </a:cubicBezTo>
                <a:cubicBezTo>
                  <a:pt x="832180" y="557246"/>
                  <a:pt x="834162" y="552062"/>
                  <a:pt x="835684" y="546735"/>
                </a:cubicBezTo>
                <a:cubicBezTo>
                  <a:pt x="841171" y="527531"/>
                  <a:pt x="844732" y="507738"/>
                  <a:pt x="851449" y="488929"/>
                </a:cubicBezTo>
                <a:cubicBezTo>
                  <a:pt x="853573" y="482981"/>
                  <a:pt x="858456" y="478418"/>
                  <a:pt x="861959" y="473163"/>
                </a:cubicBezTo>
                <a:cubicBezTo>
                  <a:pt x="860207" y="462653"/>
                  <a:pt x="861879" y="450947"/>
                  <a:pt x="856704" y="441632"/>
                </a:cubicBezTo>
                <a:cubicBezTo>
                  <a:pt x="854785" y="438178"/>
                  <a:pt x="825554" y="419113"/>
                  <a:pt x="819918" y="415356"/>
                </a:cubicBezTo>
                <a:cubicBezTo>
                  <a:pt x="812911" y="418859"/>
                  <a:pt x="804436" y="420327"/>
                  <a:pt x="798897" y="425866"/>
                </a:cubicBezTo>
                <a:cubicBezTo>
                  <a:pt x="794980" y="429783"/>
                  <a:pt x="794289" y="436130"/>
                  <a:pt x="793642" y="441632"/>
                </a:cubicBezTo>
                <a:cubicBezTo>
                  <a:pt x="790769" y="466050"/>
                  <a:pt x="794350" y="491352"/>
                  <a:pt x="788387" y="515204"/>
                </a:cubicBezTo>
                <a:cubicBezTo>
                  <a:pt x="786855" y="521332"/>
                  <a:pt x="777876" y="522211"/>
                  <a:pt x="772621" y="525715"/>
                </a:cubicBezTo>
                <a:cubicBezTo>
                  <a:pt x="763863" y="522211"/>
                  <a:pt x="755178" y="518516"/>
                  <a:pt x="746346" y="515204"/>
                </a:cubicBezTo>
                <a:cubicBezTo>
                  <a:pt x="741159" y="513259"/>
                  <a:pt x="735535" y="512426"/>
                  <a:pt x="730580" y="509949"/>
                </a:cubicBezTo>
                <a:cubicBezTo>
                  <a:pt x="721444" y="505381"/>
                  <a:pt x="713749" y="498073"/>
                  <a:pt x="704304" y="494184"/>
                </a:cubicBezTo>
                <a:cubicBezTo>
                  <a:pt x="564127" y="436464"/>
                  <a:pt x="696045" y="500564"/>
                  <a:pt x="609711" y="457398"/>
                </a:cubicBezTo>
                <a:cubicBezTo>
                  <a:pt x="606208" y="424115"/>
                  <a:pt x="596532" y="390909"/>
                  <a:pt x="599201" y="357549"/>
                </a:cubicBezTo>
                <a:cubicBezTo>
                  <a:pt x="600208" y="344958"/>
                  <a:pt x="608923" y="331667"/>
                  <a:pt x="620221" y="326018"/>
                </a:cubicBezTo>
                <a:cubicBezTo>
                  <a:pt x="635967" y="318145"/>
                  <a:pt x="655373" y="323440"/>
                  <a:pt x="672773" y="320763"/>
                </a:cubicBezTo>
                <a:cubicBezTo>
                  <a:pt x="700957" y="316427"/>
                  <a:pt x="728828" y="310253"/>
                  <a:pt x="756856" y="304998"/>
                </a:cubicBezTo>
                <a:cubicBezTo>
                  <a:pt x="770870" y="294487"/>
                  <a:pt x="781380" y="273466"/>
                  <a:pt x="798897" y="273466"/>
                </a:cubicBezTo>
                <a:cubicBezTo>
                  <a:pt x="808216" y="273466"/>
                  <a:pt x="810473" y="326385"/>
                  <a:pt x="814663" y="331273"/>
                </a:cubicBezTo>
                <a:cubicBezTo>
                  <a:pt x="820802" y="338435"/>
                  <a:pt x="832180" y="338280"/>
                  <a:pt x="840939" y="341784"/>
                </a:cubicBezTo>
                <a:cubicBezTo>
                  <a:pt x="886487" y="330397"/>
                  <a:pt x="866160" y="342805"/>
                  <a:pt x="856704" y="257701"/>
                </a:cubicBezTo>
                <a:cubicBezTo>
                  <a:pt x="853747" y="231083"/>
                  <a:pt x="846883" y="129845"/>
                  <a:pt x="819918" y="94791"/>
                </a:cubicBezTo>
                <a:cubicBezTo>
                  <a:pt x="812753" y="85477"/>
                  <a:pt x="798897" y="84280"/>
                  <a:pt x="788387" y="79025"/>
                </a:cubicBezTo>
                <a:cubicBezTo>
                  <a:pt x="777877" y="80777"/>
                  <a:pt x="763873" y="76261"/>
                  <a:pt x="756856" y="84280"/>
                </a:cubicBezTo>
                <a:cubicBezTo>
                  <a:pt x="748699" y="93602"/>
                  <a:pt x="752589" y="108719"/>
                  <a:pt x="751601" y="121066"/>
                </a:cubicBezTo>
                <a:cubicBezTo>
                  <a:pt x="749083" y="152545"/>
                  <a:pt x="758303" y="186431"/>
                  <a:pt x="746346" y="215660"/>
                </a:cubicBezTo>
                <a:cubicBezTo>
                  <a:pt x="740414" y="230161"/>
                  <a:pt x="719168" y="231725"/>
                  <a:pt x="704304" y="236680"/>
                </a:cubicBezTo>
                <a:cubicBezTo>
                  <a:pt x="688539" y="241935"/>
                  <a:pt x="673304" y="249187"/>
                  <a:pt x="657008" y="252446"/>
                </a:cubicBezTo>
                <a:cubicBezTo>
                  <a:pt x="641587" y="255530"/>
                  <a:pt x="629105" y="256897"/>
                  <a:pt x="614966" y="262956"/>
                </a:cubicBezTo>
                <a:cubicBezTo>
                  <a:pt x="607766" y="266042"/>
                  <a:pt x="601281" y="270715"/>
                  <a:pt x="593946" y="273466"/>
                </a:cubicBezTo>
                <a:cubicBezTo>
                  <a:pt x="587183" y="276002"/>
                  <a:pt x="579688" y="276186"/>
                  <a:pt x="572925" y="278722"/>
                </a:cubicBezTo>
                <a:cubicBezTo>
                  <a:pt x="517971" y="299330"/>
                  <a:pt x="584832" y="281000"/>
                  <a:pt x="530884" y="294487"/>
                </a:cubicBezTo>
                <a:cubicBezTo>
                  <a:pt x="523877" y="287480"/>
                  <a:pt x="512819" y="282924"/>
                  <a:pt x="509863" y="273466"/>
                </a:cubicBezTo>
                <a:cubicBezTo>
                  <a:pt x="503571" y="253333"/>
                  <a:pt x="507396" y="231312"/>
                  <a:pt x="504608" y="210404"/>
                </a:cubicBezTo>
                <a:cubicBezTo>
                  <a:pt x="503876" y="204913"/>
                  <a:pt x="501104" y="199894"/>
                  <a:pt x="499352" y="194639"/>
                </a:cubicBezTo>
                <a:cubicBezTo>
                  <a:pt x="520733" y="2215"/>
                  <a:pt x="466877" y="57022"/>
                  <a:pt x="572925" y="63260"/>
                </a:cubicBezTo>
                <a:cubicBezTo>
                  <a:pt x="583562" y="63886"/>
                  <a:pt x="593946" y="59756"/>
                  <a:pt x="604456" y="58004"/>
                </a:cubicBezTo>
                <a:cubicBezTo>
                  <a:pt x="597449" y="47494"/>
                  <a:pt x="595331" y="30721"/>
                  <a:pt x="583435" y="26473"/>
                </a:cubicBezTo>
                <a:cubicBezTo>
                  <a:pt x="566856" y="20552"/>
                  <a:pt x="548488" y="31729"/>
                  <a:pt x="530884" y="31729"/>
                </a:cubicBezTo>
                <a:cubicBezTo>
                  <a:pt x="506297" y="31729"/>
                  <a:pt x="481835" y="28225"/>
                  <a:pt x="457311" y="26473"/>
                </a:cubicBezTo>
                <a:cubicBezTo>
                  <a:pt x="422456" y="14855"/>
                  <a:pt x="417898" y="8956"/>
                  <a:pt x="410015" y="5453"/>
                </a:cubicBezTo>
                <a:close/>
              </a:path>
            </a:pathLst>
          </a:custGeom>
          <a:solidFill>
            <a:schemeClr val="bg1">
              <a:lumMod val="9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11DCC5F2-C52B-40F9-1502-124457951B92}"/>
              </a:ext>
            </a:extLst>
          </p:cNvPr>
          <p:cNvSpPr/>
          <p:nvPr/>
        </p:nvSpPr>
        <p:spPr>
          <a:xfrm>
            <a:off x="10198107" y="2102288"/>
            <a:ext cx="1261256" cy="1449877"/>
          </a:xfrm>
          <a:custGeom>
            <a:avLst/>
            <a:gdLst>
              <a:gd name="connsiteX0" fmla="*/ 525533 w 2133823"/>
              <a:gd name="connsiteY0" fmla="*/ 1928648 h 1981200"/>
              <a:gd name="connsiteX1" fmla="*/ 525533 w 2133823"/>
              <a:gd name="connsiteY1" fmla="*/ 1928648 h 1981200"/>
              <a:gd name="connsiteX2" fmla="*/ 488747 w 2133823"/>
              <a:gd name="connsiteY2" fmla="*/ 1870842 h 1981200"/>
              <a:gd name="connsiteX3" fmla="*/ 472982 w 2133823"/>
              <a:gd name="connsiteY3" fmla="*/ 1855076 h 1981200"/>
              <a:gd name="connsiteX4" fmla="*/ 457216 w 2133823"/>
              <a:gd name="connsiteY4" fmla="*/ 1629104 h 1981200"/>
              <a:gd name="connsiteX5" fmla="*/ 399409 w 2133823"/>
              <a:gd name="connsiteY5" fmla="*/ 1566042 h 1981200"/>
              <a:gd name="connsiteX6" fmla="*/ 394154 w 2133823"/>
              <a:gd name="connsiteY6" fmla="*/ 1534511 h 1981200"/>
              <a:gd name="connsiteX7" fmla="*/ 388899 w 2133823"/>
              <a:gd name="connsiteY7" fmla="*/ 1382111 h 1981200"/>
              <a:gd name="connsiteX8" fmla="*/ 346857 w 2133823"/>
              <a:gd name="connsiteY8" fmla="*/ 1355835 h 1981200"/>
              <a:gd name="connsiteX9" fmla="*/ 310071 w 2133823"/>
              <a:gd name="connsiteY9" fmla="*/ 1329559 h 1981200"/>
              <a:gd name="connsiteX10" fmla="*/ 299561 w 2133823"/>
              <a:gd name="connsiteY10" fmla="*/ 1313793 h 1981200"/>
              <a:gd name="connsiteX11" fmla="*/ 241754 w 2133823"/>
              <a:gd name="connsiteY11" fmla="*/ 1271752 h 1981200"/>
              <a:gd name="connsiteX12" fmla="*/ 236499 w 2133823"/>
              <a:gd name="connsiteY12" fmla="*/ 1255986 h 1981200"/>
              <a:gd name="connsiteX13" fmla="*/ 220733 w 2133823"/>
              <a:gd name="connsiteY13" fmla="*/ 1224455 h 1981200"/>
              <a:gd name="connsiteX14" fmla="*/ 210223 w 2133823"/>
              <a:gd name="connsiteY14" fmla="*/ 1182414 h 1981200"/>
              <a:gd name="connsiteX15" fmla="*/ 168182 w 2133823"/>
              <a:gd name="connsiteY15" fmla="*/ 1140373 h 1981200"/>
              <a:gd name="connsiteX16" fmla="*/ 141906 w 2133823"/>
              <a:gd name="connsiteY16" fmla="*/ 1114097 h 1981200"/>
              <a:gd name="connsiteX17" fmla="*/ 84099 w 2133823"/>
              <a:gd name="connsiteY17" fmla="*/ 1098331 h 1981200"/>
              <a:gd name="connsiteX18" fmla="*/ 21037 w 2133823"/>
              <a:gd name="connsiteY18" fmla="*/ 1014248 h 1981200"/>
              <a:gd name="connsiteX19" fmla="*/ 15782 w 2133823"/>
              <a:gd name="connsiteY19" fmla="*/ 993228 h 1981200"/>
              <a:gd name="connsiteX20" fmla="*/ 16 w 2133823"/>
              <a:gd name="connsiteY20" fmla="*/ 767255 h 1981200"/>
              <a:gd name="connsiteX21" fmla="*/ 10526 w 2133823"/>
              <a:gd name="connsiteY21" fmla="*/ 688428 h 1981200"/>
              <a:gd name="connsiteX22" fmla="*/ 21037 w 2133823"/>
              <a:gd name="connsiteY22" fmla="*/ 478221 h 1981200"/>
              <a:gd name="connsiteX23" fmla="*/ 57823 w 2133823"/>
              <a:gd name="connsiteY23" fmla="*/ 409904 h 1981200"/>
              <a:gd name="connsiteX24" fmla="*/ 73588 w 2133823"/>
              <a:gd name="connsiteY24" fmla="*/ 378373 h 1981200"/>
              <a:gd name="connsiteX25" fmla="*/ 84099 w 2133823"/>
              <a:gd name="connsiteY25" fmla="*/ 367862 h 1981200"/>
              <a:gd name="connsiteX26" fmla="*/ 99864 w 2133823"/>
              <a:gd name="connsiteY26" fmla="*/ 346842 h 1981200"/>
              <a:gd name="connsiteX27" fmla="*/ 110375 w 2133823"/>
              <a:gd name="connsiteY27" fmla="*/ 331076 h 1981200"/>
              <a:gd name="connsiteX28" fmla="*/ 147161 w 2133823"/>
              <a:gd name="connsiteY28" fmla="*/ 299545 h 1981200"/>
              <a:gd name="connsiteX29" fmla="*/ 178692 w 2133823"/>
              <a:gd name="connsiteY29" fmla="*/ 283780 h 1981200"/>
              <a:gd name="connsiteX30" fmla="*/ 262775 w 2133823"/>
              <a:gd name="connsiteY30" fmla="*/ 246993 h 1981200"/>
              <a:gd name="connsiteX31" fmla="*/ 346857 w 2133823"/>
              <a:gd name="connsiteY31" fmla="*/ 241738 h 1981200"/>
              <a:gd name="connsiteX32" fmla="*/ 399409 w 2133823"/>
              <a:gd name="connsiteY32" fmla="*/ 262759 h 1981200"/>
              <a:gd name="connsiteX33" fmla="*/ 457216 w 2133823"/>
              <a:gd name="connsiteY33" fmla="*/ 278524 h 1981200"/>
              <a:gd name="connsiteX34" fmla="*/ 541299 w 2133823"/>
              <a:gd name="connsiteY34" fmla="*/ 320566 h 1981200"/>
              <a:gd name="connsiteX35" fmla="*/ 593850 w 2133823"/>
              <a:gd name="connsiteY35" fmla="*/ 336331 h 1981200"/>
              <a:gd name="connsiteX36" fmla="*/ 651657 w 2133823"/>
              <a:gd name="connsiteY36" fmla="*/ 394138 h 1981200"/>
              <a:gd name="connsiteX37" fmla="*/ 688444 w 2133823"/>
              <a:gd name="connsiteY37" fmla="*/ 388883 h 1981200"/>
              <a:gd name="connsiteX38" fmla="*/ 714719 w 2133823"/>
              <a:gd name="connsiteY38" fmla="*/ 373117 h 1981200"/>
              <a:gd name="connsiteX39" fmla="*/ 730485 w 2133823"/>
              <a:gd name="connsiteY39" fmla="*/ 362607 h 1981200"/>
              <a:gd name="connsiteX40" fmla="*/ 767271 w 2133823"/>
              <a:gd name="connsiteY40" fmla="*/ 341586 h 1981200"/>
              <a:gd name="connsiteX41" fmla="*/ 825078 w 2133823"/>
              <a:gd name="connsiteY41" fmla="*/ 310055 h 1981200"/>
              <a:gd name="connsiteX42" fmla="*/ 840844 w 2133823"/>
              <a:gd name="connsiteY42" fmla="*/ 294290 h 1981200"/>
              <a:gd name="connsiteX43" fmla="*/ 861864 w 2133823"/>
              <a:gd name="connsiteY43" fmla="*/ 273269 h 1981200"/>
              <a:gd name="connsiteX44" fmla="*/ 861864 w 2133823"/>
              <a:gd name="connsiteY44" fmla="*/ 273269 h 1981200"/>
              <a:gd name="connsiteX45" fmla="*/ 903906 w 2133823"/>
              <a:gd name="connsiteY45" fmla="*/ 173421 h 1981200"/>
              <a:gd name="connsiteX46" fmla="*/ 919671 w 2133823"/>
              <a:gd name="connsiteY46" fmla="*/ 147145 h 1981200"/>
              <a:gd name="connsiteX47" fmla="*/ 1045795 w 2133823"/>
              <a:gd name="connsiteY47" fmla="*/ 63062 h 1981200"/>
              <a:gd name="connsiteX48" fmla="*/ 1229726 w 2133823"/>
              <a:gd name="connsiteY48" fmla="*/ 0 h 1981200"/>
              <a:gd name="connsiteX49" fmla="*/ 1371616 w 2133823"/>
              <a:gd name="connsiteY49" fmla="*/ 10511 h 1981200"/>
              <a:gd name="connsiteX50" fmla="*/ 1392637 w 2133823"/>
              <a:gd name="connsiteY50" fmla="*/ 31531 h 1981200"/>
              <a:gd name="connsiteX51" fmla="*/ 1618609 w 2133823"/>
              <a:gd name="connsiteY51" fmla="*/ 136635 h 1981200"/>
              <a:gd name="connsiteX52" fmla="*/ 1660650 w 2133823"/>
              <a:gd name="connsiteY52" fmla="*/ 162911 h 1981200"/>
              <a:gd name="connsiteX53" fmla="*/ 1718457 w 2133823"/>
              <a:gd name="connsiteY53" fmla="*/ 189186 h 1981200"/>
              <a:gd name="connsiteX54" fmla="*/ 1739478 w 2133823"/>
              <a:gd name="connsiteY54" fmla="*/ 215462 h 1981200"/>
              <a:gd name="connsiteX55" fmla="*/ 1786775 w 2133823"/>
              <a:gd name="connsiteY55" fmla="*/ 320566 h 1981200"/>
              <a:gd name="connsiteX56" fmla="*/ 1944430 w 2133823"/>
              <a:gd name="connsiteY56" fmla="*/ 472966 h 1981200"/>
              <a:gd name="connsiteX57" fmla="*/ 1981216 w 2133823"/>
              <a:gd name="connsiteY57" fmla="*/ 515007 h 1981200"/>
              <a:gd name="connsiteX58" fmla="*/ 2117850 w 2133823"/>
              <a:gd name="connsiteY58" fmla="*/ 719959 h 1981200"/>
              <a:gd name="connsiteX59" fmla="*/ 2128361 w 2133823"/>
              <a:gd name="connsiteY59" fmla="*/ 762000 h 1981200"/>
              <a:gd name="connsiteX60" fmla="*/ 2133616 w 2133823"/>
              <a:gd name="connsiteY60" fmla="*/ 840828 h 1981200"/>
              <a:gd name="connsiteX61" fmla="*/ 2123106 w 2133823"/>
              <a:gd name="connsiteY61" fmla="*/ 872359 h 1981200"/>
              <a:gd name="connsiteX62" fmla="*/ 2117850 w 2133823"/>
              <a:gd name="connsiteY62" fmla="*/ 893380 h 1981200"/>
              <a:gd name="connsiteX63" fmla="*/ 2107340 w 2133823"/>
              <a:gd name="connsiteY63" fmla="*/ 977462 h 1981200"/>
              <a:gd name="connsiteX64" fmla="*/ 2091575 w 2133823"/>
              <a:gd name="connsiteY64" fmla="*/ 1003738 h 1981200"/>
              <a:gd name="connsiteX65" fmla="*/ 2070554 w 2133823"/>
              <a:gd name="connsiteY65" fmla="*/ 1051035 h 1981200"/>
              <a:gd name="connsiteX66" fmla="*/ 2018002 w 2133823"/>
              <a:gd name="connsiteY66" fmla="*/ 1087821 h 1981200"/>
              <a:gd name="connsiteX67" fmla="*/ 1981216 w 2133823"/>
              <a:gd name="connsiteY67" fmla="*/ 1145628 h 1981200"/>
              <a:gd name="connsiteX68" fmla="*/ 1949685 w 2133823"/>
              <a:gd name="connsiteY68" fmla="*/ 1208690 h 1981200"/>
              <a:gd name="connsiteX69" fmla="*/ 1918154 w 2133823"/>
              <a:gd name="connsiteY69" fmla="*/ 1292773 h 1981200"/>
              <a:gd name="connsiteX70" fmla="*/ 1849837 w 2133823"/>
              <a:gd name="connsiteY70" fmla="*/ 1418897 h 1981200"/>
              <a:gd name="connsiteX71" fmla="*/ 1834071 w 2133823"/>
              <a:gd name="connsiteY71" fmla="*/ 1492469 h 1981200"/>
              <a:gd name="connsiteX72" fmla="*/ 1818306 w 2133823"/>
              <a:gd name="connsiteY72" fmla="*/ 1513490 h 1981200"/>
              <a:gd name="connsiteX73" fmla="*/ 1781519 w 2133823"/>
              <a:gd name="connsiteY73" fmla="*/ 1592317 h 1981200"/>
              <a:gd name="connsiteX74" fmla="*/ 1760499 w 2133823"/>
              <a:gd name="connsiteY74" fmla="*/ 1608083 h 1981200"/>
              <a:gd name="connsiteX75" fmla="*/ 1697437 w 2133823"/>
              <a:gd name="connsiteY75" fmla="*/ 1660635 h 1981200"/>
              <a:gd name="connsiteX76" fmla="*/ 1613354 w 2133823"/>
              <a:gd name="connsiteY76" fmla="*/ 1718442 h 1981200"/>
              <a:gd name="connsiteX77" fmla="*/ 1581823 w 2133823"/>
              <a:gd name="connsiteY77" fmla="*/ 1744717 h 1981200"/>
              <a:gd name="connsiteX78" fmla="*/ 1545037 w 2133823"/>
              <a:gd name="connsiteY78" fmla="*/ 1760483 h 1981200"/>
              <a:gd name="connsiteX79" fmla="*/ 1502995 w 2133823"/>
              <a:gd name="connsiteY79" fmla="*/ 1781504 h 1981200"/>
              <a:gd name="connsiteX80" fmla="*/ 1408402 w 2133823"/>
              <a:gd name="connsiteY80" fmla="*/ 1813035 h 1981200"/>
              <a:gd name="connsiteX81" fmla="*/ 1340085 w 2133823"/>
              <a:gd name="connsiteY81" fmla="*/ 1849821 h 1981200"/>
              <a:gd name="connsiteX82" fmla="*/ 1277023 w 2133823"/>
              <a:gd name="connsiteY82" fmla="*/ 1839311 h 1981200"/>
              <a:gd name="connsiteX83" fmla="*/ 1240237 w 2133823"/>
              <a:gd name="connsiteY83" fmla="*/ 1828800 h 1981200"/>
              <a:gd name="connsiteX84" fmla="*/ 1166664 w 2133823"/>
              <a:gd name="connsiteY84" fmla="*/ 1839311 h 1981200"/>
              <a:gd name="connsiteX85" fmla="*/ 1135133 w 2133823"/>
              <a:gd name="connsiteY85" fmla="*/ 1849821 h 1981200"/>
              <a:gd name="connsiteX86" fmla="*/ 972223 w 2133823"/>
              <a:gd name="connsiteY86" fmla="*/ 1860331 h 1981200"/>
              <a:gd name="connsiteX87" fmla="*/ 935437 w 2133823"/>
              <a:gd name="connsiteY87" fmla="*/ 1855076 h 1981200"/>
              <a:gd name="connsiteX88" fmla="*/ 909161 w 2133823"/>
              <a:gd name="connsiteY88" fmla="*/ 1849821 h 1981200"/>
              <a:gd name="connsiteX89" fmla="*/ 867119 w 2133823"/>
              <a:gd name="connsiteY89" fmla="*/ 1844566 h 1981200"/>
              <a:gd name="connsiteX90" fmla="*/ 814568 w 2133823"/>
              <a:gd name="connsiteY90" fmla="*/ 1865586 h 1981200"/>
              <a:gd name="connsiteX91" fmla="*/ 772526 w 2133823"/>
              <a:gd name="connsiteY91" fmla="*/ 1902373 h 1981200"/>
              <a:gd name="connsiteX92" fmla="*/ 751506 w 2133823"/>
              <a:gd name="connsiteY92" fmla="*/ 1918138 h 1981200"/>
              <a:gd name="connsiteX93" fmla="*/ 730485 w 2133823"/>
              <a:gd name="connsiteY93" fmla="*/ 1939159 h 1981200"/>
              <a:gd name="connsiteX94" fmla="*/ 688444 w 2133823"/>
              <a:gd name="connsiteY94" fmla="*/ 1960180 h 1981200"/>
              <a:gd name="connsiteX95" fmla="*/ 656913 w 2133823"/>
              <a:gd name="connsiteY95" fmla="*/ 1981200 h 1981200"/>
              <a:gd name="connsiteX96" fmla="*/ 557064 w 2133823"/>
              <a:gd name="connsiteY96" fmla="*/ 1954924 h 1981200"/>
              <a:gd name="connsiteX97" fmla="*/ 525533 w 2133823"/>
              <a:gd name="connsiteY97" fmla="*/ 1970690 h 1981200"/>
              <a:gd name="connsiteX98" fmla="*/ 525533 w 2133823"/>
              <a:gd name="connsiteY98" fmla="*/ 1928648 h 198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2133823" h="1981200">
                <a:moveTo>
                  <a:pt x="525533" y="1928648"/>
                </a:moveTo>
                <a:lnTo>
                  <a:pt x="525533" y="1928648"/>
                </a:lnTo>
                <a:cubicBezTo>
                  <a:pt x="513271" y="1909379"/>
                  <a:pt x="502022" y="1889427"/>
                  <a:pt x="488747" y="1870842"/>
                </a:cubicBezTo>
                <a:cubicBezTo>
                  <a:pt x="484427" y="1864794"/>
                  <a:pt x="473943" y="1862446"/>
                  <a:pt x="472982" y="1855076"/>
                </a:cubicBezTo>
                <a:cubicBezTo>
                  <a:pt x="463216" y="1780203"/>
                  <a:pt x="467895" y="1703852"/>
                  <a:pt x="457216" y="1629104"/>
                </a:cubicBezTo>
                <a:cubicBezTo>
                  <a:pt x="454079" y="1607143"/>
                  <a:pt x="411468" y="1576378"/>
                  <a:pt x="399409" y="1566042"/>
                </a:cubicBezTo>
                <a:cubicBezTo>
                  <a:pt x="397657" y="1555532"/>
                  <a:pt x="394762" y="1545149"/>
                  <a:pt x="394154" y="1534511"/>
                </a:cubicBezTo>
                <a:cubicBezTo>
                  <a:pt x="391254" y="1483764"/>
                  <a:pt x="401906" y="1431249"/>
                  <a:pt x="388899" y="1382111"/>
                </a:cubicBezTo>
                <a:cubicBezTo>
                  <a:pt x="384670" y="1366135"/>
                  <a:pt x="360607" y="1365002"/>
                  <a:pt x="346857" y="1355835"/>
                </a:cubicBezTo>
                <a:cubicBezTo>
                  <a:pt x="334319" y="1347476"/>
                  <a:pt x="322333" y="1338318"/>
                  <a:pt x="310071" y="1329559"/>
                </a:cubicBezTo>
                <a:cubicBezTo>
                  <a:pt x="306568" y="1324304"/>
                  <a:pt x="304383" y="1317873"/>
                  <a:pt x="299561" y="1313793"/>
                </a:cubicBezTo>
                <a:cubicBezTo>
                  <a:pt x="281373" y="1298403"/>
                  <a:pt x="241754" y="1271752"/>
                  <a:pt x="241754" y="1271752"/>
                </a:cubicBezTo>
                <a:cubicBezTo>
                  <a:pt x="240002" y="1266497"/>
                  <a:pt x="238749" y="1261048"/>
                  <a:pt x="236499" y="1255986"/>
                </a:cubicBezTo>
                <a:cubicBezTo>
                  <a:pt x="231726" y="1245248"/>
                  <a:pt x="224685" y="1235521"/>
                  <a:pt x="220733" y="1224455"/>
                </a:cubicBezTo>
                <a:cubicBezTo>
                  <a:pt x="215875" y="1210852"/>
                  <a:pt x="217879" y="1194663"/>
                  <a:pt x="210223" y="1182414"/>
                </a:cubicBezTo>
                <a:cubicBezTo>
                  <a:pt x="199719" y="1165608"/>
                  <a:pt x="182196" y="1154387"/>
                  <a:pt x="168182" y="1140373"/>
                </a:cubicBezTo>
                <a:lnTo>
                  <a:pt x="141906" y="1114097"/>
                </a:lnTo>
                <a:lnTo>
                  <a:pt x="84099" y="1098331"/>
                </a:lnTo>
                <a:cubicBezTo>
                  <a:pt x="26932" y="1062602"/>
                  <a:pt x="44898" y="1085832"/>
                  <a:pt x="21037" y="1014248"/>
                </a:cubicBezTo>
                <a:cubicBezTo>
                  <a:pt x="18753" y="1007396"/>
                  <a:pt x="17534" y="1000235"/>
                  <a:pt x="15782" y="993228"/>
                </a:cubicBezTo>
                <a:cubicBezTo>
                  <a:pt x="10527" y="917904"/>
                  <a:pt x="1318" y="842751"/>
                  <a:pt x="16" y="767255"/>
                </a:cubicBezTo>
                <a:cubicBezTo>
                  <a:pt x="-441" y="740751"/>
                  <a:pt x="8603" y="714866"/>
                  <a:pt x="10526" y="688428"/>
                </a:cubicBezTo>
                <a:cubicBezTo>
                  <a:pt x="15615" y="618456"/>
                  <a:pt x="13615" y="547984"/>
                  <a:pt x="21037" y="478221"/>
                </a:cubicBezTo>
                <a:cubicBezTo>
                  <a:pt x="23545" y="454648"/>
                  <a:pt x="46666" y="429030"/>
                  <a:pt x="57823" y="409904"/>
                </a:cubicBezTo>
                <a:cubicBezTo>
                  <a:pt x="63744" y="399754"/>
                  <a:pt x="67360" y="388338"/>
                  <a:pt x="73588" y="378373"/>
                </a:cubicBezTo>
                <a:cubicBezTo>
                  <a:pt x="76214" y="374171"/>
                  <a:pt x="80927" y="371668"/>
                  <a:pt x="84099" y="367862"/>
                </a:cubicBezTo>
                <a:cubicBezTo>
                  <a:pt x="89706" y="361134"/>
                  <a:pt x="94773" y="353969"/>
                  <a:pt x="99864" y="346842"/>
                </a:cubicBezTo>
                <a:cubicBezTo>
                  <a:pt x="103535" y="341702"/>
                  <a:pt x="105909" y="335542"/>
                  <a:pt x="110375" y="331076"/>
                </a:cubicBezTo>
                <a:cubicBezTo>
                  <a:pt x="121795" y="319656"/>
                  <a:pt x="133883" y="308738"/>
                  <a:pt x="147161" y="299545"/>
                </a:cubicBezTo>
                <a:cubicBezTo>
                  <a:pt x="156822" y="292856"/>
                  <a:pt x="168420" y="289487"/>
                  <a:pt x="178692" y="283780"/>
                </a:cubicBezTo>
                <a:cubicBezTo>
                  <a:pt x="210339" y="266198"/>
                  <a:pt x="205633" y="250564"/>
                  <a:pt x="262775" y="246993"/>
                </a:cubicBezTo>
                <a:lnTo>
                  <a:pt x="346857" y="241738"/>
                </a:lnTo>
                <a:cubicBezTo>
                  <a:pt x="418630" y="265661"/>
                  <a:pt x="345278" y="239560"/>
                  <a:pt x="399409" y="262759"/>
                </a:cubicBezTo>
                <a:cubicBezTo>
                  <a:pt x="413158" y="268652"/>
                  <a:pt x="450793" y="276918"/>
                  <a:pt x="457216" y="278524"/>
                </a:cubicBezTo>
                <a:cubicBezTo>
                  <a:pt x="490527" y="297559"/>
                  <a:pt x="503641" y="306692"/>
                  <a:pt x="541299" y="320566"/>
                </a:cubicBezTo>
                <a:cubicBezTo>
                  <a:pt x="558460" y="326888"/>
                  <a:pt x="576333" y="331076"/>
                  <a:pt x="593850" y="336331"/>
                </a:cubicBezTo>
                <a:cubicBezTo>
                  <a:pt x="602413" y="370578"/>
                  <a:pt x="598754" y="375466"/>
                  <a:pt x="651657" y="394138"/>
                </a:cubicBezTo>
                <a:cubicBezTo>
                  <a:pt x="663338" y="398261"/>
                  <a:pt x="676182" y="390635"/>
                  <a:pt x="688444" y="388883"/>
                </a:cubicBezTo>
                <a:cubicBezTo>
                  <a:pt x="697202" y="383628"/>
                  <a:pt x="706058" y="378530"/>
                  <a:pt x="714719" y="373117"/>
                </a:cubicBezTo>
                <a:cubicBezTo>
                  <a:pt x="720075" y="369769"/>
                  <a:pt x="725069" y="365857"/>
                  <a:pt x="730485" y="362607"/>
                </a:cubicBezTo>
                <a:cubicBezTo>
                  <a:pt x="742595" y="355341"/>
                  <a:pt x="754873" y="348349"/>
                  <a:pt x="767271" y="341586"/>
                </a:cubicBezTo>
                <a:cubicBezTo>
                  <a:pt x="790715" y="328799"/>
                  <a:pt x="799895" y="327683"/>
                  <a:pt x="825078" y="310055"/>
                </a:cubicBezTo>
                <a:cubicBezTo>
                  <a:pt x="831166" y="305793"/>
                  <a:pt x="835589" y="299545"/>
                  <a:pt x="840844" y="294290"/>
                </a:cubicBezTo>
                <a:lnTo>
                  <a:pt x="861864" y="273269"/>
                </a:lnTo>
                <a:lnTo>
                  <a:pt x="861864" y="273269"/>
                </a:lnTo>
                <a:cubicBezTo>
                  <a:pt x="875878" y="239986"/>
                  <a:pt x="888859" y="206250"/>
                  <a:pt x="903906" y="173421"/>
                </a:cubicBezTo>
                <a:cubicBezTo>
                  <a:pt x="908162" y="164136"/>
                  <a:pt x="912448" y="154368"/>
                  <a:pt x="919671" y="147145"/>
                </a:cubicBezTo>
                <a:cubicBezTo>
                  <a:pt x="942040" y="124776"/>
                  <a:pt x="1025196" y="69654"/>
                  <a:pt x="1045795" y="63062"/>
                </a:cubicBezTo>
                <a:cubicBezTo>
                  <a:pt x="1195144" y="15271"/>
                  <a:pt x="1134483" y="38098"/>
                  <a:pt x="1229726" y="0"/>
                </a:cubicBezTo>
                <a:cubicBezTo>
                  <a:pt x="1277023" y="3504"/>
                  <a:pt x="1325054" y="1499"/>
                  <a:pt x="1371616" y="10511"/>
                </a:cubicBezTo>
                <a:cubicBezTo>
                  <a:pt x="1381345" y="12394"/>
                  <a:pt x="1383812" y="27025"/>
                  <a:pt x="1392637" y="31531"/>
                </a:cubicBezTo>
                <a:cubicBezTo>
                  <a:pt x="1466622" y="69311"/>
                  <a:pt x="1544016" y="100070"/>
                  <a:pt x="1618609" y="136635"/>
                </a:cubicBezTo>
                <a:cubicBezTo>
                  <a:pt x="1633448" y="143909"/>
                  <a:pt x="1646026" y="155214"/>
                  <a:pt x="1660650" y="162911"/>
                </a:cubicBezTo>
                <a:cubicBezTo>
                  <a:pt x="1679380" y="172769"/>
                  <a:pt x="1699188" y="180428"/>
                  <a:pt x="1718457" y="189186"/>
                </a:cubicBezTo>
                <a:cubicBezTo>
                  <a:pt x="1725464" y="197945"/>
                  <a:pt x="1734462" y="205430"/>
                  <a:pt x="1739478" y="215462"/>
                </a:cubicBezTo>
                <a:cubicBezTo>
                  <a:pt x="1773821" y="284148"/>
                  <a:pt x="1731918" y="247422"/>
                  <a:pt x="1786775" y="320566"/>
                </a:cubicBezTo>
                <a:cubicBezTo>
                  <a:pt x="1873544" y="436258"/>
                  <a:pt x="1846725" y="384144"/>
                  <a:pt x="1944430" y="472966"/>
                </a:cubicBezTo>
                <a:cubicBezTo>
                  <a:pt x="1958208" y="485492"/>
                  <a:pt x="1969979" y="500159"/>
                  <a:pt x="1981216" y="515007"/>
                </a:cubicBezTo>
                <a:cubicBezTo>
                  <a:pt x="2017740" y="563270"/>
                  <a:pt x="2090169" y="648778"/>
                  <a:pt x="2117850" y="719959"/>
                </a:cubicBezTo>
                <a:cubicBezTo>
                  <a:pt x="2123086" y="733422"/>
                  <a:pt x="2124857" y="747986"/>
                  <a:pt x="2128361" y="762000"/>
                </a:cubicBezTo>
                <a:cubicBezTo>
                  <a:pt x="2130113" y="788276"/>
                  <a:pt x="2134869" y="814523"/>
                  <a:pt x="2133616" y="840828"/>
                </a:cubicBezTo>
                <a:cubicBezTo>
                  <a:pt x="2133089" y="851894"/>
                  <a:pt x="2126290" y="861747"/>
                  <a:pt x="2123106" y="872359"/>
                </a:cubicBezTo>
                <a:cubicBezTo>
                  <a:pt x="2121031" y="879277"/>
                  <a:pt x="2119602" y="886373"/>
                  <a:pt x="2117850" y="893380"/>
                </a:cubicBezTo>
                <a:cubicBezTo>
                  <a:pt x="2117570" y="896177"/>
                  <a:pt x="2111836" y="965098"/>
                  <a:pt x="2107340" y="977462"/>
                </a:cubicBezTo>
                <a:cubicBezTo>
                  <a:pt x="2103849" y="987061"/>
                  <a:pt x="2096143" y="994602"/>
                  <a:pt x="2091575" y="1003738"/>
                </a:cubicBezTo>
                <a:cubicBezTo>
                  <a:pt x="2083859" y="1019169"/>
                  <a:pt x="2081915" y="1038051"/>
                  <a:pt x="2070554" y="1051035"/>
                </a:cubicBezTo>
                <a:cubicBezTo>
                  <a:pt x="2056473" y="1067127"/>
                  <a:pt x="2034325" y="1074009"/>
                  <a:pt x="2018002" y="1087821"/>
                </a:cubicBezTo>
                <a:cubicBezTo>
                  <a:pt x="2006830" y="1097274"/>
                  <a:pt x="1985513" y="1138109"/>
                  <a:pt x="1981216" y="1145628"/>
                </a:cubicBezTo>
                <a:cubicBezTo>
                  <a:pt x="1947616" y="1263231"/>
                  <a:pt x="1996271" y="1110859"/>
                  <a:pt x="1949685" y="1208690"/>
                </a:cubicBezTo>
                <a:cubicBezTo>
                  <a:pt x="1936816" y="1235716"/>
                  <a:pt x="1930599" y="1265549"/>
                  <a:pt x="1918154" y="1292773"/>
                </a:cubicBezTo>
                <a:cubicBezTo>
                  <a:pt x="1892485" y="1348925"/>
                  <a:pt x="1876360" y="1374691"/>
                  <a:pt x="1849837" y="1418897"/>
                </a:cubicBezTo>
                <a:cubicBezTo>
                  <a:pt x="1844582" y="1443421"/>
                  <a:pt x="1842002" y="1468675"/>
                  <a:pt x="1834071" y="1492469"/>
                </a:cubicBezTo>
                <a:cubicBezTo>
                  <a:pt x="1831301" y="1500778"/>
                  <a:pt x="1821930" y="1505516"/>
                  <a:pt x="1818306" y="1513490"/>
                </a:cubicBezTo>
                <a:cubicBezTo>
                  <a:pt x="1793095" y="1568953"/>
                  <a:pt x="1827719" y="1535849"/>
                  <a:pt x="1781519" y="1592317"/>
                </a:cubicBezTo>
                <a:cubicBezTo>
                  <a:pt x="1775973" y="1599096"/>
                  <a:pt x="1767297" y="1602560"/>
                  <a:pt x="1760499" y="1608083"/>
                </a:cubicBezTo>
                <a:cubicBezTo>
                  <a:pt x="1739262" y="1625338"/>
                  <a:pt x="1719327" y="1644217"/>
                  <a:pt x="1697437" y="1660635"/>
                </a:cubicBezTo>
                <a:cubicBezTo>
                  <a:pt x="1670227" y="1681042"/>
                  <a:pt x="1639483" y="1696668"/>
                  <a:pt x="1613354" y="1718442"/>
                </a:cubicBezTo>
                <a:cubicBezTo>
                  <a:pt x="1602844" y="1727200"/>
                  <a:pt x="1593475" y="1737547"/>
                  <a:pt x="1581823" y="1744717"/>
                </a:cubicBezTo>
                <a:cubicBezTo>
                  <a:pt x="1570461" y="1751709"/>
                  <a:pt x="1557126" y="1754841"/>
                  <a:pt x="1545037" y="1760483"/>
                </a:cubicBezTo>
                <a:cubicBezTo>
                  <a:pt x="1530839" y="1767109"/>
                  <a:pt x="1517720" y="1776150"/>
                  <a:pt x="1502995" y="1781504"/>
                </a:cubicBezTo>
                <a:cubicBezTo>
                  <a:pt x="1433203" y="1806882"/>
                  <a:pt x="1464902" y="1796891"/>
                  <a:pt x="1408402" y="1813035"/>
                </a:cubicBezTo>
                <a:cubicBezTo>
                  <a:pt x="1395383" y="1820846"/>
                  <a:pt x="1350317" y="1848798"/>
                  <a:pt x="1340085" y="1849821"/>
                </a:cubicBezTo>
                <a:cubicBezTo>
                  <a:pt x="1318880" y="1851942"/>
                  <a:pt x="1298044" y="1842814"/>
                  <a:pt x="1277023" y="1839311"/>
                </a:cubicBezTo>
                <a:cubicBezTo>
                  <a:pt x="1270311" y="1837073"/>
                  <a:pt x="1245895" y="1828486"/>
                  <a:pt x="1240237" y="1828800"/>
                </a:cubicBezTo>
                <a:cubicBezTo>
                  <a:pt x="1215502" y="1830174"/>
                  <a:pt x="1191188" y="1835807"/>
                  <a:pt x="1166664" y="1839311"/>
                </a:cubicBezTo>
                <a:cubicBezTo>
                  <a:pt x="1156154" y="1842814"/>
                  <a:pt x="1146022" y="1847779"/>
                  <a:pt x="1135133" y="1849821"/>
                </a:cubicBezTo>
                <a:cubicBezTo>
                  <a:pt x="1101731" y="1856084"/>
                  <a:pt x="983445" y="1859797"/>
                  <a:pt x="972223" y="1860331"/>
                </a:cubicBezTo>
                <a:cubicBezTo>
                  <a:pt x="959961" y="1858579"/>
                  <a:pt x="947655" y="1857112"/>
                  <a:pt x="935437" y="1855076"/>
                </a:cubicBezTo>
                <a:cubicBezTo>
                  <a:pt x="926626" y="1853608"/>
                  <a:pt x="917989" y="1851179"/>
                  <a:pt x="909161" y="1849821"/>
                </a:cubicBezTo>
                <a:cubicBezTo>
                  <a:pt x="895202" y="1847674"/>
                  <a:pt x="881133" y="1846318"/>
                  <a:pt x="867119" y="1844566"/>
                </a:cubicBezTo>
                <a:cubicBezTo>
                  <a:pt x="842941" y="1850611"/>
                  <a:pt x="839149" y="1849944"/>
                  <a:pt x="814568" y="1865586"/>
                </a:cubicBezTo>
                <a:cubicBezTo>
                  <a:pt x="783126" y="1885594"/>
                  <a:pt x="795801" y="1882423"/>
                  <a:pt x="772526" y="1902373"/>
                </a:cubicBezTo>
                <a:cubicBezTo>
                  <a:pt x="765876" y="1908073"/>
                  <a:pt x="758097" y="1912371"/>
                  <a:pt x="751506" y="1918138"/>
                </a:cubicBezTo>
                <a:cubicBezTo>
                  <a:pt x="744048" y="1924663"/>
                  <a:pt x="738009" y="1932710"/>
                  <a:pt x="730485" y="1939159"/>
                </a:cubicBezTo>
                <a:cubicBezTo>
                  <a:pt x="711263" y="1955634"/>
                  <a:pt x="714021" y="1946228"/>
                  <a:pt x="688444" y="1960180"/>
                </a:cubicBezTo>
                <a:cubicBezTo>
                  <a:pt x="677355" y="1966229"/>
                  <a:pt x="667423" y="1974193"/>
                  <a:pt x="656913" y="1981200"/>
                </a:cubicBezTo>
                <a:cubicBezTo>
                  <a:pt x="606378" y="1947511"/>
                  <a:pt x="637977" y="1961149"/>
                  <a:pt x="557064" y="1954924"/>
                </a:cubicBezTo>
                <a:cubicBezTo>
                  <a:pt x="544243" y="1959198"/>
                  <a:pt x="535719" y="1960504"/>
                  <a:pt x="525533" y="1970690"/>
                </a:cubicBezTo>
                <a:lnTo>
                  <a:pt x="525533" y="1928648"/>
                </a:ln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E1C4ED8C-9C0F-5D20-8539-C916600FA550}"/>
              </a:ext>
            </a:extLst>
          </p:cNvPr>
          <p:cNvSpPr/>
          <p:nvPr/>
        </p:nvSpPr>
        <p:spPr>
          <a:xfrm>
            <a:off x="10538817" y="2456264"/>
            <a:ext cx="534202" cy="1076140"/>
          </a:xfrm>
          <a:custGeom>
            <a:avLst/>
            <a:gdLst>
              <a:gd name="connsiteX0" fmla="*/ 0 w 534202"/>
              <a:gd name="connsiteY0" fmla="*/ 1076140 h 1076140"/>
              <a:gd name="connsiteX1" fmla="*/ 26276 w 534202"/>
              <a:gd name="connsiteY1" fmla="*/ 1018333 h 1076140"/>
              <a:gd name="connsiteX2" fmla="*/ 31531 w 534202"/>
              <a:gd name="connsiteY2" fmla="*/ 981547 h 1076140"/>
              <a:gd name="connsiteX3" fmla="*/ 63062 w 534202"/>
              <a:gd name="connsiteY3" fmla="*/ 897464 h 1076140"/>
              <a:gd name="connsiteX4" fmla="*/ 99849 w 534202"/>
              <a:gd name="connsiteY4" fmla="*/ 860678 h 1076140"/>
              <a:gd name="connsiteX5" fmla="*/ 136635 w 534202"/>
              <a:gd name="connsiteY5" fmla="*/ 808126 h 1076140"/>
              <a:gd name="connsiteX6" fmla="*/ 152400 w 534202"/>
              <a:gd name="connsiteY6" fmla="*/ 755574 h 1076140"/>
              <a:gd name="connsiteX7" fmla="*/ 157656 w 534202"/>
              <a:gd name="connsiteY7" fmla="*/ 639961 h 1076140"/>
              <a:gd name="connsiteX8" fmla="*/ 189187 w 534202"/>
              <a:gd name="connsiteY8" fmla="*/ 618940 h 1076140"/>
              <a:gd name="connsiteX9" fmla="*/ 231228 w 534202"/>
              <a:gd name="connsiteY9" fmla="*/ 587409 h 1076140"/>
              <a:gd name="connsiteX10" fmla="*/ 304800 w 534202"/>
              <a:gd name="connsiteY10" fmla="*/ 540112 h 1076140"/>
              <a:gd name="connsiteX11" fmla="*/ 315311 w 534202"/>
              <a:gd name="connsiteY11" fmla="*/ 529602 h 1076140"/>
              <a:gd name="connsiteX12" fmla="*/ 341587 w 534202"/>
              <a:gd name="connsiteY12" fmla="*/ 508581 h 1076140"/>
              <a:gd name="connsiteX13" fmla="*/ 357352 w 534202"/>
              <a:gd name="connsiteY13" fmla="*/ 503326 h 1076140"/>
              <a:gd name="connsiteX14" fmla="*/ 420414 w 534202"/>
              <a:gd name="connsiteY14" fmla="*/ 466540 h 1076140"/>
              <a:gd name="connsiteX15" fmla="*/ 467711 w 534202"/>
              <a:gd name="connsiteY15" fmla="*/ 424499 h 1076140"/>
              <a:gd name="connsiteX16" fmla="*/ 488731 w 534202"/>
              <a:gd name="connsiteY16" fmla="*/ 371947 h 1076140"/>
              <a:gd name="connsiteX17" fmla="*/ 499242 w 534202"/>
              <a:gd name="connsiteY17" fmla="*/ 350926 h 1076140"/>
              <a:gd name="connsiteX18" fmla="*/ 504497 w 534202"/>
              <a:gd name="connsiteY18" fmla="*/ 166995 h 1076140"/>
              <a:gd name="connsiteX19" fmla="*/ 509752 w 534202"/>
              <a:gd name="connsiteY19" fmla="*/ 51381 h 1076140"/>
              <a:gd name="connsiteX20" fmla="*/ 520262 w 534202"/>
              <a:gd name="connsiteY20" fmla="*/ 35616 h 1076140"/>
              <a:gd name="connsiteX21" fmla="*/ 530773 w 534202"/>
              <a:gd name="connsiteY21" fmla="*/ 4085 h 1076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34202" h="1076140">
                <a:moveTo>
                  <a:pt x="0" y="1076140"/>
                </a:moveTo>
                <a:cubicBezTo>
                  <a:pt x="6090" y="1063961"/>
                  <a:pt x="22557" y="1033211"/>
                  <a:pt x="26276" y="1018333"/>
                </a:cubicBezTo>
                <a:cubicBezTo>
                  <a:pt x="29280" y="1006316"/>
                  <a:pt x="28746" y="993616"/>
                  <a:pt x="31531" y="981547"/>
                </a:cubicBezTo>
                <a:cubicBezTo>
                  <a:pt x="35073" y="966199"/>
                  <a:pt x="59956" y="902264"/>
                  <a:pt x="63062" y="897464"/>
                </a:cubicBezTo>
                <a:cubicBezTo>
                  <a:pt x="72483" y="882905"/>
                  <a:pt x="89445" y="874551"/>
                  <a:pt x="99849" y="860678"/>
                </a:cubicBezTo>
                <a:cubicBezTo>
                  <a:pt x="123193" y="829551"/>
                  <a:pt x="110756" y="846945"/>
                  <a:pt x="136635" y="808126"/>
                </a:cubicBezTo>
                <a:cubicBezTo>
                  <a:pt x="141089" y="794764"/>
                  <a:pt x="151497" y="764300"/>
                  <a:pt x="152400" y="755574"/>
                </a:cubicBezTo>
                <a:cubicBezTo>
                  <a:pt x="156370" y="717201"/>
                  <a:pt x="147627" y="677212"/>
                  <a:pt x="157656" y="639961"/>
                </a:cubicBezTo>
                <a:cubicBezTo>
                  <a:pt x="160940" y="627763"/>
                  <a:pt x="178908" y="626282"/>
                  <a:pt x="189187" y="618940"/>
                </a:cubicBezTo>
                <a:cubicBezTo>
                  <a:pt x="203441" y="608758"/>
                  <a:pt x="217344" y="598089"/>
                  <a:pt x="231228" y="587409"/>
                </a:cubicBezTo>
                <a:cubicBezTo>
                  <a:pt x="302526" y="532564"/>
                  <a:pt x="197953" y="608105"/>
                  <a:pt x="304800" y="540112"/>
                </a:cubicBezTo>
                <a:cubicBezTo>
                  <a:pt x="308980" y="537452"/>
                  <a:pt x="311549" y="532826"/>
                  <a:pt x="315311" y="529602"/>
                </a:cubicBezTo>
                <a:cubicBezTo>
                  <a:pt x="323827" y="522302"/>
                  <a:pt x="332075" y="514526"/>
                  <a:pt x="341587" y="508581"/>
                </a:cubicBezTo>
                <a:cubicBezTo>
                  <a:pt x="346284" y="505645"/>
                  <a:pt x="352464" y="505933"/>
                  <a:pt x="357352" y="503326"/>
                </a:cubicBezTo>
                <a:cubicBezTo>
                  <a:pt x="378825" y="491874"/>
                  <a:pt x="400611" y="480685"/>
                  <a:pt x="420414" y="466540"/>
                </a:cubicBezTo>
                <a:cubicBezTo>
                  <a:pt x="437579" y="454280"/>
                  <a:pt x="451945" y="438513"/>
                  <a:pt x="467711" y="424499"/>
                </a:cubicBezTo>
                <a:cubicBezTo>
                  <a:pt x="492363" y="375192"/>
                  <a:pt x="462750" y="436898"/>
                  <a:pt x="488731" y="371947"/>
                </a:cubicBezTo>
                <a:cubicBezTo>
                  <a:pt x="491641" y="364673"/>
                  <a:pt x="495738" y="357933"/>
                  <a:pt x="499242" y="350926"/>
                </a:cubicBezTo>
                <a:cubicBezTo>
                  <a:pt x="521231" y="262969"/>
                  <a:pt x="510287" y="323320"/>
                  <a:pt x="504497" y="166995"/>
                </a:cubicBezTo>
                <a:cubicBezTo>
                  <a:pt x="506249" y="128457"/>
                  <a:pt x="505156" y="89684"/>
                  <a:pt x="509752" y="51381"/>
                </a:cubicBezTo>
                <a:cubicBezTo>
                  <a:pt x="510504" y="45110"/>
                  <a:pt x="517774" y="41421"/>
                  <a:pt x="520262" y="35616"/>
                </a:cubicBezTo>
                <a:cubicBezTo>
                  <a:pt x="557497" y="-51264"/>
                  <a:pt x="505461" y="54709"/>
                  <a:pt x="530773" y="408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D546DC8E-8F31-2AD3-FB00-D62FA6264D48}"/>
              </a:ext>
            </a:extLst>
          </p:cNvPr>
          <p:cNvSpPr/>
          <p:nvPr/>
        </p:nvSpPr>
        <p:spPr>
          <a:xfrm>
            <a:off x="10423204" y="2633769"/>
            <a:ext cx="247135" cy="656897"/>
          </a:xfrm>
          <a:custGeom>
            <a:avLst/>
            <a:gdLst>
              <a:gd name="connsiteX0" fmla="*/ 210206 w 247135"/>
              <a:gd name="connsiteY0" fmla="*/ 656897 h 656897"/>
              <a:gd name="connsiteX1" fmla="*/ 215462 w 247135"/>
              <a:gd name="connsiteY1" fmla="*/ 541283 h 656897"/>
              <a:gd name="connsiteX2" fmla="*/ 220717 w 247135"/>
              <a:gd name="connsiteY2" fmla="*/ 446690 h 656897"/>
              <a:gd name="connsiteX3" fmla="*/ 236482 w 247135"/>
              <a:gd name="connsiteY3" fmla="*/ 430925 h 656897"/>
              <a:gd name="connsiteX4" fmla="*/ 241737 w 247135"/>
              <a:gd name="connsiteY4" fmla="*/ 388883 h 656897"/>
              <a:gd name="connsiteX5" fmla="*/ 246993 w 247135"/>
              <a:gd name="connsiteY5" fmla="*/ 367863 h 656897"/>
              <a:gd name="connsiteX6" fmla="*/ 220717 w 247135"/>
              <a:gd name="connsiteY6" fmla="*/ 246994 h 656897"/>
              <a:gd name="connsiteX7" fmla="*/ 204951 w 247135"/>
              <a:gd name="connsiteY7" fmla="*/ 220718 h 656897"/>
              <a:gd name="connsiteX8" fmla="*/ 152400 w 247135"/>
              <a:gd name="connsiteY8" fmla="*/ 199697 h 656897"/>
              <a:gd name="connsiteX9" fmla="*/ 78827 w 247135"/>
              <a:gd name="connsiteY9" fmla="*/ 152400 h 656897"/>
              <a:gd name="connsiteX10" fmla="*/ 68317 w 247135"/>
              <a:gd name="connsiteY10" fmla="*/ 115614 h 656897"/>
              <a:gd name="connsiteX11" fmla="*/ 63062 w 247135"/>
              <a:gd name="connsiteY11" fmla="*/ 99849 h 656897"/>
              <a:gd name="connsiteX12" fmla="*/ 52551 w 247135"/>
              <a:gd name="connsiteY12" fmla="*/ 89338 h 656897"/>
              <a:gd name="connsiteX13" fmla="*/ 0 w 247135"/>
              <a:gd name="connsiteY13" fmla="*/ 5256 h 656897"/>
              <a:gd name="connsiteX14" fmla="*/ 0 w 247135"/>
              <a:gd name="connsiteY14" fmla="*/ 0 h 656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7135" h="656897">
                <a:moveTo>
                  <a:pt x="210206" y="656897"/>
                </a:moveTo>
                <a:cubicBezTo>
                  <a:pt x="211958" y="618359"/>
                  <a:pt x="213535" y="579813"/>
                  <a:pt x="215462" y="541283"/>
                </a:cubicBezTo>
                <a:cubicBezTo>
                  <a:pt x="217039" y="509743"/>
                  <a:pt x="214808" y="477712"/>
                  <a:pt x="220717" y="446690"/>
                </a:cubicBezTo>
                <a:cubicBezTo>
                  <a:pt x="222108" y="439390"/>
                  <a:pt x="231227" y="436180"/>
                  <a:pt x="236482" y="430925"/>
                </a:cubicBezTo>
                <a:cubicBezTo>
                  <a:pt x="238234" y="416911"/>
                  <a:pt x="239415" y="402814"/>
                  <a:pt x="241737" y="388883"/>
                </a:cubicBezTo>
                <a:cubicBezTo>
                  <a:pt x="242924" y="381759"/>
                  <a:pt x="248051" y="375007"/>
                  <a:pt x="246993" y="367863"/>
                </a:cubicBezTo>
                <a:cubicBezTo>
                  <a:pt x="240951" y="327077"/>
                  <a:pt x="232044" y="286638"/>
                  <a:pt x="220717" y="246994"/>
                </a:cubicBezTo>
                <a:cubicBezTo>
                  <a:pt x="217911" y="237173"/>
                  <a:pt x="212174" y="227941"/>
                  <a:pt x="204951" y="220718"/>
                </a:cubicBezTo>
                <a:cubicBezTo>
                  <a:pt x="196594" y="212361"/>
                  <a:pt x="159441" y="202630"/>
                  <a:pt x="152400" y="199697"/>
                </a:cubicBezTo>
                <a:cubicBezTo>
                  <a:pt x="116999" y="184947"/>
                  <a:pt x="112681" y="177791"/>
                  <a:pt x="78827" y="152400"/>
                </a:cubicBezTo>
                <a:cubicBezTo>
                  <a:pt x="75324" y="140138"/>
                  <a:pt x="71981" y="127829"/>
                  <a:pt x="68317" y="115614"/>
                </a:cubicBezTo>
                <a:cubicBezTo>
                  <a:pt x="66725" y="110308"/>
                  <a:pt x="65912" y="104599"/>
                  <a:pt x="63062" y="99849"/>
                </a:cubicBezTo>
                <a:cubicBezTo>
                  <a:pt x="60513" y="95600"/>
                  <a:pt x="55646" y="93207"/>
                  <a:pt x="52551" y="89338"/>
                </a:cubicBezTo>
                <a:cubicBezTo>
                  <a:pt x="43879" y="78498"/>
                  <a:pt x="0" y="23847"/>
                  <a:pt x="0" y="5256"/>
                </a:cubicBez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D754CE8F-9577-B28B-4EFF-6C4A2EE4EF71}"/>
              </a:ext>
            </a:extLst>
          </p:cNvPr>
          <p:cNvSpPr/>
          <p:nvPr/>
        </p:nvSpPr>
        <p:spPr>
          <a:xfrm>
            <a:off x="10905783" y="2649535"/>
            <a:ext cx="116510" cy="189186"/>
          </a:xfrm>
          <a:custGeom>
            <a:avLst/>
            <a:gdLst>
              <a:gd name="connsiteX0" fmla="*/ 116510 w 116510"/>
              <a:gd name="connsiteY0" fmla="*/ 189186 h 189186"/>
              <a:gd name="connsiteX1" fmla="*/ 84979 w 116510"/>
              <a:gd name="connsiteY1" fmla="*/ 131379 h 189186"/>
              <a:gd name="connsiteX2" fmla="*/ 58703 w 116510"/>
              <a:gd name="connsiteY2" fmla="*/ 99848 h 189186"/>
              <a:gd name="connsiteX3" fmla="*/ 27172 w 116510"/>
              <a:gd name="connsiteY3" fmla="*/ 89338 h 189186"/>
              <a:gd name="connsiteX4" fmla="*/ 896 w 116510"/>
              <a:gd name="connsiteY4" fmla="*/ 36786 h 189186"/>
              <a:gd name="connsiteX5" fmla="*/ 896 w 116510"/>
              <a:gd name="connsiteY5" fmla="*/ 0 h 189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510" h="189186">
                <a:moveTo>
                  <a:pt x="116510" y="189186"/>
                </a:moveTo>
                <a:cubicBezTo>
                  <a:pt x="90901" y="120893"/>
                  <a:pt x="114921" y="167309"/>
                  <a:pt x="84979" y="131379"/>
                </a:cubicBezTo>
                <a:cubicBezTo>
                  <a:pt x="75392" y="119874"/>
                  <a:pt x="72998" y="107790"/>
                  <a:pt x="58703" y="99848"/>
                </a:cubicBezTo>
                <a:cubicBezTo>
                  <a:pt x="49018" y="94468"/>
                  <a:pt x="37682" y="92841"/>
                  <a:pt x="27172" y="89338"/>
                </a:cubicBezTo>
                <a:cubicBezTo>
                  <a:pt x="19064" y="75824"/>
                  <a:pt x="3646" y="53288"/>
                  <a:pt x="896" y="36786"/>
                </a:cubicBezTo>
                <a:cubicBezTo>
                  <a:pt x="-1120" y="24691"/>
                  <a:pt x="896" y="12262"/>
                  <a:pt x="89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Shape 33">
            <a:extLst>
              <a:ext uri="{FF2B5EF4-FFF2-40B4-BE49-F238E27FC236}">
                <a16:creationId xmlns:a16="http://schemas.microsoft.com/office/drawing/2014/main" id="{62A04E82-F18D-76EA-2F33-70F17B39BDCD}"/>
              </a:ext>
            </a:extLst>
          </p:cNvPr>
          <p:cNvSpPr/>
          <p:nvPr/>
        </p:nvSpPr>
        <p:spPr>
          <a:xfrm flipH="1">
            <a:off x="6451939" y="5042954"/>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Isosceles Triangle 36">
            <a:extLst>
              <a:ext uri="{FF2B5EF4-FFF2-40B4-BE49-F238E27FC236}">
                <a16:creationId xmlns:a16="http://schemas.microsoft.com/office/drawing/2014/main" id="{FDCB80D0-254D-C52B-A065-13779F6D68CD}"/>
              </a:ext>
            </a:extLst>
          </p:cNvPr>
          <p:cNvSpPr/>
          <p:nvPr/>
        </p:nvSpPr>
        <p:spPr>
          <a:xfrm rot="6498816">
            <a:off x="7682742" y="5664362"/>
            <a:ext cx="417848" cy="269439"/>
          </a:xfrm>
          <a:prstGeom prst="triangl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37">
            <a:extLst>
              <a:ext uri="{FF2B5EF4-FFF2-40B4-BE49-F238E27FC236}">
                <a16:creationId xmlns:a16="http://schemas.microsoft.com/office/drawing/2014/main" id="{5DA674BA-E286-34D1-F41E-8C686A550EA3}"/>
              </a:ext>
            </a:extLst>
          </p:cNvPr>
          <p:cNvSpPr/>
          <p:nvPr/>
        </p:nvSpPr>
        <p:spPr>
          <a:xfrm rot="17765153">
            <a:off x="9603288" y="1140067"/>
            <a:ext cx="417848" cy="269439"/>
          </a:xfrm>
          <a:prstGeom prst="triangl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6DE04AE5-BCA4-967E-6FFD-C6EAF69F0A64}"/>
              </a:ext>
            </a:extLst>
          </p:cNvPr>
          <p:cNvSpPr/>
          <p:nvPr/>
        </p:nvSpPr>
        <p:spPr>
          <a:xfrm>
            <a:off x="9932276" y="1298028"/>
            <a:ext cx="741525" cy="746234"/>
          </a:xfrm>
          <a:custGeom>
            <a:avLst/>
            <a:gdLst>
              <a:gd name="connsiteX0" fmla="*/ 0 w 741525"/>
              <a:gd name="connsiteY0" fmla="*/ 10510 h 746234"/>
              <a:gd name="connsiteX1" fmla="*/ 47296 w 741525"/>
              <a:gd name="connsiteY1" fmla="*/ 89338 h 746234"/>
              <a:gd name="connsiteX2" fmla="*/ 89338 w 741525"/>
              <a:gd name="connsiteY2" fmla="*/ 99848 h 746234"/>
              <a:gd name="connsiteX3" fmla="*/ 215462 w 741525"/>
              <a:gd name="connsiteY3" fmla="*/ 0 h 746234"/>
              <a:gd name="connsiteX4" fmla="*/ 278524 w 741525"/>
              <a:gd name="connsiteY4" fmla="*/ 21020 h 746234"/>
              <a:gd name="connsiteX5" fmla="*/ 289034 w 741525"/>
              <a:gd name="connsiteY5" fmla="*/ 31531 h 746234"/>
              <a:gd name="connsiteX6" fmla="*/ 299545 w 741525"/>
              <a:gd name="connsiteY6" fmla="*/ 78827 h 746234"/>
              <a:gd name="connsiteX7" fmla="*/ 304800 w 741525"/>
              <a:gd name="connsiteY7" fmla="*/ 210206 h 746234"/>
              <a:gd name="connsiteX8" fmla="*/ 462455 w 741525"/>
              <a:gd name="connsiteY8" fmla="*/ 231227 h 746234"/>
              <a:gd name="connsiteX9" fmla="*/ 504496 w 741525"/>
              <a:gd name="connsiteY9" fmla="*/ 225972 h 746234"/>
              <a:gd name="connsiteX10" fmla="*/ 515007 w 741525"/>
              <a:gd name="connsiteY10" fmla="*/ 236482 h 746234"/>
              <a:gd name="connsiteX11" fmla="*/ 520262 w 741525"/>
              <a:gd name="connsiteY11" fmla="*/ 278524 h 746234"/>
              <a:gd name="connsiteX12" fmla="*/ 504496 w 741525"/>
              <a:gd name="connsiteY12" fmla="*/ 341586 h 746234"/>
              <a:gd name="connsiteX13" fmla="*/ 499241 w 741525"/>
              <a:gd name="connsiteY13" fmla="*/ 373117 h 746234"/>
              <a:gd name="connsiteX14" fmla="*/ 551793 w 741525"/>
              <a:gd name="connsiteY14" fmla="*/ 441434 h 746234"/>
              <a:gd name="connsiteX15" fmla="*/ 662152 w 741525"/>
              <a:gd name="connsiteY15" fmla="*/ 451944 h 746234"/>
              <a:gd name="connsiteX16" fmla="*/ 730469 w 741525"/>
              <a:gd name="connsiteY16" fmla="*/ 441434 h 746234"/>
              <a:gd name="connsiteX17" fmla="*/ 740979 w 741525"/>
              <a:gd name="connsiteY17" fmla="*/ 478220 h 746234"/>
              <a:gd name="connsiteX18" fmla="*/ 725214 w 741525"/>
              <a:gd name="connsiteY18" fmla="*/ 499241 h 746234"/>
              <a:gd name="connsiteX19" fmla="*/ 688427 w 741525"/>
              <a:gd name="connsiteY19" fmla="*/ 525517 h 746234"/>
              <a:gd name="connsiteX20" fmla="*/ 656896 w 741525"/>
              <a:gd name="connsiteY20" fmla="*/ 551793 h 746234"/>
              <a:gd name="connsiteX21" fmla="*/ 641131 w 741525"/>
              <a:gd name="connsiteY21" fmla="*/ 578069 h 746234"/>
              <a:gd name="connsiteX22" fmla="*/ 641131 w 741525"/>
              <a:gd name="connsiteY22" fmla="*/ 630620 h 746234"/>
              <a:gd name="connsiteX23" fmla="*/ 656896 w 741525"/>
              <a:gd name="connsiteY23" fmla="*/ 641131 h 746234"/>
              <a:gd name="connsiteX24" fmla="*/ 662152 w 741525"/>
              <a:gd name="connsiteY24" fmla="*/ 672662 h 746234"/>
              <a:gd name="connsiteX25" fmla="*/ 677917 w 741525"/>
              <a:gd name="connsiteY25" fmla="*/ 709448 h 746234"/>
              <a:gd name="connsiteX26" fmla="*/ 677917 w 741525"/>
              <a:gd name="connsiteY26" fmla="*/ 746234 h 746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41525" h="746234">
                <a:moveTo>
                  <a:pt x="0" y="10510"/>
                </a:moveTo>
                <a:cubicBezTo>
                  <a:pt x="15765" y="36786"/>
                  <a:pt x="25628" y="67670"/>
                  <a:pt x="47296" y="89338"/>
                </a:cubicBezTo>
                <a:cubicBezTo>
                  <a:pt x="57510" y="99552"/>
                  <a:pt x="75812" y="104920"/>
                  <a:pt x="89338" y="99848"/>
                </a:cubicBezTo>
                <a:cubicBezTo>
                  <a:pt x="139545" y="81020"/>
                  <a:pt x="178625" y="36837"/>
                  <a:pt x="215462" y="0"/>
                </a:cubicBezTo>
                <a:cubicBezTo>
                  <a:pt x="236483" y="7007"/>
                  <a:pt x="258158" y="12292"/>
                  <a:pt x="278524" y="21020"/>
                </a:cubicBezTo>
                <a:cubicBezTo>
                  <a:pt x="283078" y="22972"/>
                  <a:pt x="287341" y="26875"/>
                  <a:pt x="289034" y="31531"/>
                </a:cubicBezTo>
                <a:cubicBezTo>
                  <a:pt x="294553" y="46709"/>
                  <a:pt x="296041" y="63062"/>
                  <a:pt x="299545" y="78827"/>
                </a:cubicBezTo>
                <a:cubicBezTo>
                  <a:pt x="301297" y="122620"/>
                  <a:pt x="284104" y="171572"/>
                  <a:pt x="304800" y="210206"/>
                </a:cubicBezTo>
                <a:cubicBezTo>
                  <a:pt x="313300" y="226073"/>
                  <a:pt x="456944" y="230883"/>
                  <a:pt x="462455" y="231227"/>
                </a:cubicBezTo>
                <a:cubicBezTo>
                  <a:pt x="476469" y="229475"/>
                  <a:pt x="490443" y="224567"/>
                  <a:pt x="504496" y="225972"/>
                </a:cubicBezTo>
                <a:cubicBezTo>
                  <a:pt x="509426" y="226465"/>
                  <a:pt x="513583" y="231736"/>
                  <a:pt x="515007" y="236482"/>
                </a:cubicBezTo>
                <a:cubicBezTo>
                  <a:pt x="519065" y="250009"/>
                  <a:pt x="518510" y="264510"/>
                  <a:pt x="520262" y="278524"/>
                </a:cubicBezTo>
                <a:cubicBezTo>
                  <a:pt x="515007" y="299545"/>
                  <a:pt x="509196" y="320434"/>
                  <a:pt x="504496" y="341586"/>
                </a:cubicBezTo>
                <a:cubicBezTo>
                  <a:pt x="502185" y="351988"/>
                  <a:pt x="498424" y="362493"/>
                  <a:pt x="499241" y="373117"/>
                </a:cubicBezTo>
                <a:cubicBezTo>
                  <a:pt x="501707" y="405165"/>
                  <a:pt x="517212" y="431894"/>
                  <a:pt x="551793" y="441434"/>
                </a:cubicBezTo>
                <a:cubicBezTo>
                  <a:pt x="587415" y="451261"/>
                  <a:pt x="625366" y="448441"/>
                  <a:pt x="662152" y="451944"/>
                </a:cubicBezTo>
                <a:cubicBezTo>
                  <a:pt x="684924" y="448441"/>
                  <a:pt x="708611" y="434148"/>
                  <a:pt x="730469" y="441434"/>
                </a:cubicBezTo>
                <a:cubicBezTo>
                  <a:pt x="742567" y="445467"/>
                  <a:pt x="742134" y="465520"/>
                  <a:pt x="740979" y="478220"/>
                </a:cubicBezTo>
                <a:cubicBezTo>
                  <a:pt x="740186" y="486943"/>
                  <a:pt x="731724" y="493382"/>
                  <a:pt x="725214" y="499241"/>
                </a:cubicBezTo>
                <a:cubicBezTo>
                  <a:pt x="714013" y="509322"/>
                  <a:pt x="700371" y="516329"/>
                  <a:pt x="688427" y="525517"/>
                </a:cubicBezTo>
                <a:cubicBezTo>
                  <a:pt x="677583" y="533859"/>
                  <a:pt x="667406" y="543034"/>
                  <a:pt x="656896" y="551793"/>
                </a:cubicBezTo>
                <a:cubicBezTo>
                  <a:pt x="651641" y="560552"/>
                  <a:pt x="645279" y="568735"/>
                  <a:pt x="641131" y="578069"/>
                </a:cubicBezTo>
                <a:cubicBezTo>
                  <a:pt x="634174" y="593723"/>
                  <a:pt x="633387" y="615132"/>
                  <a:pt x="641131" y="630620"/>
                </a:cubicBezTo>
                <a:cubicBezTo>
                  <a:pt x="643955" y="636269"/>
                  <a:pt x="651641" y="637627"/>
                  <a:pt x="656896" y="641131"/>
                </a:cubicBezTo>
                <a:cubicBezTo>
                  <a:pt x="658648" y="651641"/>
                  <a:pt x="659090" y="662456"/>
                  <a:pt x="662152" y="672662"/>
                </a:cubicBezTo>
                <a:cubicBezTo>
                  <a:pt x="666256" y="686342"/>
                  <a:pt x="676467" y="694945"/>
                  <a:pt x="677917" y="709448"/>
                </a:cubicBezTo>
                <a:cubicBezTo>
                  <a:pt x="679137" y="721649"/>
                  <a:pt x="677917" y="733972"/>
                  <a:pt x="677917" y="746234"/>
                </a:cubicBezTo>
              </a:path>
            </a:pathLst>
          </a:cu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Shape 40">
            <a:extLst>
              <a:ext uri="{FF2B5EF4-FFF2-40B4-BE49-F238E27FC236}">
                <a16:creationId xmlns:a16="http://schemas.microsoft.com/office/drawing/2014/main" id="{32FB13BD-C305-5B16-DB21-8DF4F2FE4AC1}"/>
              </a:ext>
            </a:extLst>
          </p:cNvPr>
          <p:cNvSpPr/>
          <p:nvPr/>
        </p:nvSpPr>
        <p:spPr>
          <a:xfrm>
            <a:off x="7005145" y="5165834"/>
            <a:ext cx="788276" cy="646443"/>
          </a:xfrm>
          <a:custGeom>
            <a:avLst/>
            <a:gdLst>
              <a:gd name="connsiteX0" fmla="*/ 0 w 788276"/>
              <a:gd name="connsiteY0" fmla="*/ 0 h 646443"/>
              <a:gd name="connsiteX1" fmla="*/ 57807 w 788276"/>
              <a:gd name="connsiteY1" fmla="*/ 57807 h 646443"/>
              <a:gd name="connsiteX2" fmla="*/ 78827 w 788276"/>
              <a:gd name="connsiteY2" fmla="*/ 94594 h 646443"/>
              <a:gd name="connsiteX3" fmla="*/ 99848 w 788276"/>
              <a:gd name="connsiteY3" fmla="*/ 120869 h 646443"/>
              <a:gd name="connsiteX4" fmla="*/ 126124 w 788276"/>
              <a:gd name="connsiteY4" fmla="*/ 162911 h 646443"/>
              <a:gd name="connsiteX5" fmla="*/ 157655 w 788276"/>
              <a:gd name="connsiteY5" fmla="*/ 194442 h 646443"/>
              <a:gd name="connsiteX6" fmla="*/ 204952 w 788276"/>
              <a:gd name="connsiteY6" fmla="*/ 262759 h 646443"/>
              <a:gd name="connsiteX7" fmla="*/ 315310 w 788276"/>
              <a:gd name="connsiteY7" fmla="*/ 346842 h 646443"/>
              <a:gd name="connsiteX8" fmla="*/ 341586 w 788276"/>
              <a:gd name="connsiteY8" fmla="*/ 378373 h 646443"/>
              <a:gd name="connsiteX9" fmla="*/ 451945 w 788276"/>
              <a:gd name="connsiteY9" fmla="*/ 451945 h 646443"/>
              <a:gd name="connsiteX10" fmla="*/ 478221 w 788276"/>
              <a:gd name="connsiteY10" fmla="*/ 472966 h 646443"/>
              <a:gd name="connsiteX11" fmla="*/ 504496 w 788276"/>
              <a:gd name="connsiteY11" fmla="*/ 488732 h 646443"/>
              <a:gd name="connsiteX12" fmla="*/ 578069 w 788276"/>
              <a:gd name="connsiteY12" fmla="*/ 525518 h 646443"/>
              <a:gd name="connsiteX13" fmla="*/ 667407 w 788276"/>
              <a:gd name="connsiteY13" fmla="*/ 572814 h 646443"/>
              <a:gd name="connsiteX14" fmla="*/ 688427 w 788276"/>
              <a:gd name="connsiteY14" fmla="*/ 588580 h 646443"/>
              <a:gd name="connsiteX15" fmla="*/ 730469 w 788276"/>
              <a:gd name="connsiteY15" fmla="*/ 614856 h 646443"/>
              <a:gd name="connsiteX16" fmla="*/ 777765 w 788276"/>
              <a:gd name="connsiteY16" fmla="*/ 646387 h 646443"/>
              <a:gd name="connsiteX17" fmla="*/ 788276 w 788276"/>
              <a:gd name="connsiteY17" fmla="*/ 620111 h 646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8276" h="646443">
                <a:moveTo>
                  <a:pt x="0" y="0"/>
                </a:moveTo>
                <a:cubicBezTo>
                  <a:pt x="23648" y="59122"/>
                  <a:pt x="-9594" y="-9595"/>
                  <a:pt x="57807" y="57807"/>
                </a:cubicBezTo>
                <a:cubicBezTo>
                  <a:pt x="67793" y="67794"/>
                  <a:pt x="70993" y="82843"/>
                  <a:pt x="78827" y="94594"/>
                </a:cubicBezTo>
                <a:cubicBezTo>
                  <a:pt x="85049" y="103927"/>
                  <a:pt x="93463" y="111647"/>
                  <a:pt x="99848" y="120869"/>
                </a:cubicBezTo>
                <a:cubicBezTo>
                  <a:pt x="109255" y="134456"/>
                  <a:pt x="115914" y="149916"/>
                  <a:pt x="126124" y="162911"/>
                </a:cubicBezTo>
                <a:cubicBezTo>
                  <a:pt x="135307" y="174599"/>
                  <a:pt x="148737" y="182551"/>
                  <a:pt x="157655" y="194442"/>
                </a:cubicBezTo>
                <a:cubicBezTo>
                  <a:pt x="193834" y="242680"/>
                  <a:pt x="147646" y="213942"/>
                  <a:pt x="204952" y="262759"/>
                </a:cubicBezTo>
                <a:cubicBezTo>
                  <a:pt x="240157" y="292749"/>
                  <a:pt x="285703" y="311314"/>
                  <a:pt x="315310" y="346842"/>
                </a:cubicBezTo>
                <a:cubicBezTo>
                  <a:pt x="324069" y="357352"/>
                  <a:pt x="331533" y="369093"/>
                  <a:pt x="341586" y="378373"/>
                </a:cubicBezTo>
                <a:cubicBezTo>
                  <a:pt x="373111" y="407473"/>
                  <a:pt x="417414" y="428924"/>
                  <a:pt x="451945" y="451945"/>
                </a:cubicBezTo>
                <a:cubicBezTo>
                  <a:pt x="461278" y="458167"/>
                  <a:pt x="469032" y="466534"/>
                  <a:pt x="478221" y="472966"/>
                </a:cubicBezTo>
                <a:cubicBezTo>
                  <a:pt x="486589" y="478824"/>
                  <a:pt x="495457" y="483975"/>
                  <a:pt x="504496" y="488732"/>
                </a:cubicBezTo>
                <a:cubicBezTo>
                  <a:pt x="528759" y="501502"/>
                  <a:pt x="555757" y="509581"/>
                  <a:pt x="578069" y="525518"/>
                </a:cubicBezTo>
                <a:cubicBezTo>
                  <a:pt x="655013" y="580478"/>
                  <a:pt x="569807" y="524014"/>
                  <a:pt x="667407" y="572814"/>
                </a:cubicBezTo>
                <a:cubicBezTo>
                  <a:pt x="675241" y="576731"/>
                  <a:pt x="681139" y="583722"/>
                  <a:pt x="688427" y="588580"/>
                </a:cubicBezTo>
                <a:cubicBezTo>
                  <a:pt x="702177" y="597747"/>
                  <a:pt x="716719" y="605689"/>
                  <a:pt x="730469" y="614856"/>
                </a:cubicBezTo>
                <a:cubicBezTo>
                  <a:pt x="735272" y="618058"/>
                  <a:pt x="772422" y="647914"/>
                  <a:pt x="777765" y="646387"/>
                </a:cubicBezTo>
                <a:cubicBezTo>
                  <a:pt x="786836" y="643796"/>
                  <a:pt x="784772" y="628870"/>
                  <a:pt x="788276" y="620111"/>
                </a:cubicBez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id="{70DEBC2A-1590-7269-4DFA-82ECD88CB830}"/>
              </a:ext>
            </a:extLst>
          </p:cNvPr>
          <p:cNvPicPr>
            <a:picLocks noChangeAspect="1"/>
          </p:cNvPicPr>
          <p:nvPr/>
        </p:nvPicPr>
        <p:blipFill>
          <a:blip r:embed="rId3"/>
          <a:stretch>
            <a:fillRect/>
          </a:stretch>
        </p:blipFill>
        <p:spPr>
          <a:xfrm>
            <a:off x="455417" y="3624042"/>
            <a:ext cx="4221846" cy="2552921"/>
          </a:xfrm>
          <a:prstGeom prst="rect">
            <a:avLst/>
          </a:prstGeom>
        </p:spPr>
      </p:pic>
    </p:spTree>
    <p:extLst>
      <p:ext uri="{BB962C8B-B14F-4D97-AF65-F5344CB8AC3E}">
        <p14:creationId xmlns:p14="http://schemas.microsoft.com/office/powerpoint/2010/main" val="339861822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i="1" dirty="0"/>
              <a:t>Snow</a:t>
            </a:r>
            <a:r>
              <a:rPr lang="en-US" sz="5400" i="1" dirty="0"/>
              <a:t> </a:t>
            </a:r>
            <a:r>
              <a:rPr lang="en-US" i="1" dirty="0"/>
              <a:t>Observation Data </a:t>
            </a:r>
            <a:endParaRPr lang="en-US" dirty="0"/>
          </a:p>
        </p:txBody>
      </p:sp>
      <p:sp>
        <p:nvSpPr>
          <p:cNvPr id="4" name="Content Placeholder 3">
            <a:extLst>
              <a:ext uri="{FF2B5EF4-FFF2-40B4-BE49-F238E27FC236}">
                <a16:creationId xmlns:a16="http://schemas.microsoft.com/office/drawing/2014/main" id="{C505B4C0-B41B-4A50-A02C-7BF1DF4EE297}"/>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D924D877-0F1F-41CF-908D-2E850FE6F331}"/>
              </a:ext>
            </a:extLst>
          </p:cNvPr>
          <p:cNvPicPr>
            <a:picLocks noChangeAspect="1"/>
          </p:cNvPicPr>
          <p:nvPr/>
        </p:nvPicPr>
        <p:blipFill>
          <a:blip r:embed="rId3"/>
          <a:stretch>
            <a:fillRect/>
          </a:stretch>
        </p:blipFill>
        <p:spPr>
          <a:xfrm>
            <a:off x="0" y="1019907"/>
            <a:ext cx="12192000" cy="5838093"/>
          </a:xfrm>
          <a:prstGeom prst="rect">
            <a:avLst/>
          </a:prstGeom>
          <a:ln>
            <a:solidFill>
              <a:schemeClr val="tx1"/>
            </a:solidFill>
          </a:ln>
        </p:spPr>
      </p:pic>
      <p:sp>
        <p:nvSpPr>
          <p:cNvPr id="12" name="TextBox 11">
            <a:extLst>
              <a:ext uri="{FF2B5EF4-FFF2-40B4-BE49-F238E27FC236}">
                <a16:creationId xmlns:a16="http://schemas.microsoft.com/office/drawing/2014/main" id="{44B52FC7-F4D0-438C-9D14-B06E4F550979}"/>
              </a:ext>
            </a:extLst>
          </p:cNvPr>
          <p:cNvSpPr txBox="1"/>
          <p:nvPr/>
        </p:nvSpPr>
        <p:spPr>
          <a:xfrm>
            <a:off x="8065477" y="6581001"/>
            <a:ext cx="4126523" cy="276999"/>
          </a:xfrm>
          <a:prstGeom prst="rect">
            <a:avLst/>
          </a:prstGeom>
          <a:solidFill>
            <a:schemeClr val="bg1">
              <a:alpha val="45000"/>
            </a:schemeClr>
          </a:solidFill>
        </p:spPr>
        <p:txBody>
          <a:bodyPr wrap="square" rtlCol="0">
            <a:spAutoFit/>
          </a:bodyPr>
          <a:lstStyle/>
          <a:p>
            <a:pPr algn="ctr"/>
            <a:r>
              <a:rPr lang="en-US" sz="1200" i="1" dirty="0"/>
              <a:t>Source: https://www.wcc.nrcs.usda.gov/snow/snow_map.html</a:t>
            </a:r>
          </a:p>
        </p:txBody>
      </p:sp>
      <p:sp>
        <p:nvSpPr>
          <p:cNvPr id="13" name="Oval 12">
            <a:extLst>
              <a:ext uri="{FF2B5EF4-FFF2-40B4-BE49-F238E27FC236}">
                <a16:creationId xmlns:a16="http://schemas.microsoft.com/office/drawing/2014/main" id="{3203F7AC-C7CC-41FB-8F9D-339729B5B57C}"/>
              </a:ext>
            </a:extLst>
          </p:cNvPr>
          <p:cNvSpPr/>
          <p:nvPr/>
        </p:nvSpPr>
        <p:spPr>
          <a:xfrm rot="19926923">
            <a:off x="6181964" y="1383434"/>
            <a:ext cx="363416" cy="157276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E4FA9622-5D02-4E1D-A6CF-FB7EE3BA6F1B}"/>
              </a:ext>
            </a:extLst>
          </p:cNvPr>
          <p:cNvSpPr/>
          <p:nvPr/>
        </p:nvSpPr>
        <p:spPr>
          <a:xfrm rot="2180397">
            <a:off x="9719177" y="2241883"/>
            <a:ext cx="1117547" cy="211196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627252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864" y="119566"/>
            <a:ext cx="11832400" cy="760134"/>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i="1" dirty="0"/>
              <a:t>Alternate “Observed” Snow Data </a:t>
            </a:r>
            <a:endParaRPr lang="en-US" dirty="0"/>
          </a:p>
        </p:txBody>
      </p:sp>
      <p:sp>
        <p:nvSpPr>
          <p:cNvPr id="8" name="Content Placeholder 2">
            <a:extLst>
              <a:ext uri="{FF2B5EF4-FFF2-40B4-BE49-F238E27FC236}">
                <a16:creationId xmlns:a16="http://schemas.microsoft.com/office/drawing/2014/main" id="{E0BB3CBF-DCA2-43CA-8BBA-8934AC1B57E8}"/>
              </a:ext>
            </a:extLst>
          </p:cNvPr>
          <p:cNvSpPr txBox="1">
            <a:spLocks/>
          </p:cNvSpPr>
          <p:nvPr/>
        </p:nvSpPr>
        <p:spPr>
          <a:xfrm>
            <a:off x="6101444" y="1078523"/>
            <a:ext cx="5823856" cy="5550876"/>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u="sng" dirty="0">
                <a:solidFill>
                  <a:schemeClr val="tx1"/>
                </a:solidFill>
              </a:rPr>
              <a:t>Snow Data Assimilation System (SNODAS)</a:t>
            </a:r>
          </a:p>
          <a:p>
            <a:r>
              <a:rPr lang="en-US" sz="2200" b="1" dirty="0">
                <a:solidFill>
                  <a:schemeClr val="tx1"/>
                </a:solidFill>
              </a:rPr>
              <a:t>PROS</a:t>
            </a:r>
          </a:p>
          <a:p>
            <a:pPr marL="285750" indent="-285750">
              <a:buFont typeface="Arial" panose="020B0604020202020204" pitchFamily="34" charset="0"/>
              <a:buChar char="•"/>
            </a:pPr>
            <a:r>
              <a:rPr lang="en-US" sz="2200" dirty="0">
                <a:solidFill>
                  <a:schemeClr val="tx1"/>
                </a:solidFill>
              </a:rPr>
              <a:t>Available nationwide (CONUS)</a:t>
            </a:r>
          </a:p>
          <a:p>
            <a:pPr marL="285750" indent="-285750">
              <a:buFont typeface="Arial" panose="020B0604020202020204" pitchFamily="34" charset="0"/>
              <a:buChar char="•"/>
            </a:pPr>
            <a:r>
              <a:rPr lang="en-US" sz="2200" dirty="0">
                <a:solidFill>
                  <a:schemeClr val="tx1"/>
                </a:solidFill>
              </a:rPr>
              <a:t>Includes HMS snowmelt distributed inputs</a:t>
            </a:r>
          </a:p>
          <a:p>
            <a:pPr marL="742950" lvl="1" indent="-285750">
              <a:buFont typeface="Arial" panose="020B0604020202020204" pitchFamily="34" charset="0"/>
              <a:buChar char="•"/>
            </a:pPr>
            <a:r>
              <a:rPr lang="en-US" dirty="0"/>
              <a:t>SWE, Cold Content, etc.</a:t>
            </a:r>
            <a:endParaRPr lang="en-US" dirty="0">
              <a:solidFill>
                <a:schemeClr val="tx1"/>
              </a:solidFill>
            </a:endParaRPr>
          </a:p>
          <a:p>
            <a:pPr marL="285750" indent="-285750">
              <a:buFont typeface="Arial" panose="020B0604020202020204" pitchFamily="34" charset="0"/>
              <a:buChar char="•"/>
            </a:pPr>
            <a:r>
              <a:rPr lang="en-US" sz="2200" dirty="0">
                <a:solidFill>
                  <a:schemeClr val="tx1"/>
                </a:solidFill>
              </a:rPr>
              <a:t>Model is updated with observed data</a:t>
            </a:r>
          </a:p>
          <a:p>
            <a:pPr marL="742950" lvl="1" indent="-285750">
              <a:buFont typeface="Arial" panose="020B0604020202020204" pitchFamily="34" charset="0"/>
              <a:buChar char="•"/>
            </a:pPr>
            <a:r>
              <a:rPr lang="en-US" dirty="0"/>
              <a:t>Gamma flights</a:t>
            </a:r>
          </a:p>
          <a:p>
            <a:pPr marL="742950" lvl="1" indent="-285750">
              <a:buFont typeface="Arial" panose="020B0604020202020204" pitchFamily="34" charset="0"/>
              <a:buChar char="•"/>
            </a:pPr>
            <a:r>
              <a:rPr lang="en-US" dirty="0"/>
              <a:t>Point observations</a:t>
            </a:r>
          </a:p>
          <a:p>
            <a:pPr marL="742950" lvl="1" indent="-285750">
              <a:buFont typeface="Arial" panose="020B0604020202020204" pitchFamily="34" charset="0"/>
              <a:buChar char="•"/>
            </a:pPr>
            <a:r>
              <a:rPr lang="en-US" dirty="0"/>
              <a:t>Corrections documented at: </a:t>
            </a:r>
            <a:r>
              <a:rPr lang="en-US" dirty="0">
                <a:hlinkClick r:id="rId3"/>
              </a:rPr>
              <a:t>NOHRSC SNODAS Adjustments</a:t>
            </a:r>
            <a:endParaRPr lang="en-US" dirty="0"/>
          </a:p>
          <a:p>
            <a:endParaRPr lang="en-US" sz="2200" b="1" dirty="0">
              <a:solidFill>
                <a:schemeClr val="tx1"/>
              </a:solidFill>
            </a:endParaRPr>
          </a:p>
          <a:p>
            <a:r>
              <a:rPr lang="en-US" sz="2200" b="1" dirty="0">
                <a:solidFill>
                  <a:schemeClr val="tx1"/>
                </a:solidFill>
              </a:rPr>
              <a:t>CONS</a:t>
            </a:r>
          </a:p>
          <a:p>
            <a:pPr marL="285750" indent="-285750">
              <a:buFont typeface="Arial" panose="020B0604020202020204" pitchFamily="34" charset="0"/>
              <a:buChar char="•"/>
            </a:pPr>
            <a:r>
              <a:rPr lang="en-US" sz="2200" dirty="0">
                <a:solidFill>
                  <a:schemeClr val="tx1"/>
                </a:solidFill>
              </a:rPr>
              <a:t>SWE is a model output (not observed)</a:t>
            </a:r>
          </a:p>
          <a:p>
            <a:pPr marL="285750" indent="-285750">
              <a:buFont typeface="Arial" panose="020B0604020202020204" pitchFamily="34" charset="0"/>
              <a:buChar char="•"/>
            </a:pPr>
            <a:r>
              <a:rPr lang="en-US" sz="2200" dirty="0">
                <a:solidFill>
                  <a:schemeClr val="tx1"/>
                </a:solidFill>
              </a:rPr>
              <a:t>Observational updates not always timely</a:t>
            </a:r>
          </a:p>
          <a:p>
            <a:pPr marL="285750" indent="-285750">
              <a:buFont typeface="Arial" panose="020B0604020202020204" pitchFamily="34" charset="0"/>
              <a:buChar char="•"/>
            </a:pPr>
            <a:r>
              <a:rPr lang="en-US" sz="2200" dirty="0">
                <a:solidFill>
                  <a:schemeClr val="tx1"/>
                </a:solidFill>
              </a:rPr>
              <a:t>Still lack of “observed” data</a:t>
            </a:r>
          </a:p>
        </p:txBody>
      </p:sp>
      <p:pic>
        <p:nvPicPr>
          <p:cNvPr id="9" name="Picture 8">
            <a:extLst>
              <a:ext uri="{FF2B5EF4-FFF2-40B4-BE49-F238E27FC236}">
                <a16:creationId xmlns:a16="http://schemas.microsoft.com/office/drawing/2014/main" id="{B275E6F1-E5EF-4361-A29E-BA7D822C7584}"/>
              </a:ext>
            </a:extLst>
          </p:cNvPr>
          <p:cNvPicPr>
            <a:picLocks noChangeAspect="1"/>
          </p:cNvPicPr>
          <p:nvPr/>
        </p:nvPicPr>
        <p:blipFill>
          <a:blip r:embed="rId4"/>
          <a:stretch>
            <a:fillRect/>
          </a:stretch>
        </p:blipFill>
        <p:spPr>
          <a:xfrm>
            <a:off x="249994" y="1198571"/>
            <a:ext cx="5510461" cy="2788968"/>
          </a:xfrm>
          <a:prstGeom prst="rect">
            <a:avLst/>
          </a:prstGeom>
        </p:spPr>
      </p:pic>
      <p:pic>
        <p:nvPicPr>
          <p:cNvPr id="11" name="Content Placeholder 7">
            <a:extLst>
              <a:ext uri="{FF2B5EF4-FFF2-40B4-BE49-F238E27FC236}">
                <a16:creationId xmlns:a16="http://schemas.microsoft.com/office/drawing/2014/main" id="{7CE9A7F7-258C-4986-A20E-6DFD218DD823}"/>
              </a:ext>
            </a:extLst>
          </p:cNvPr>
          <p:cNvPicPr>
            <a:picLocks noChangeAspect="1"/>
          </p:cNvPicPr>
          <p:nvPr/>
        </p:nvPicPr>
        <p:blipFill rotWithShape="1">
          <a:blip r:embed="rId5"/>
          <a:srcRect r="16796"/>
          <a:stretch/>
        </p:blipFill>
        <p:spPr bwMode="auto">
          <a:xfrm>
            <a:off x="954860" y="4091233"/>
            <a:ext cx="4019854" cy="2538167"/>
          </a:xfrm>
          <a:prstGeom prst="rect">
            <a:avLst/>
          </a:prstGeom>
          <a:noFill/>
          <a:ln w="9525">
            <a:noFill/>
            <a:miter lim="800000"/>
            <a:headEnd/>
            <a:tailEnd/>
          </a:ln>
        </p:spPr>
      </p:pic>
    </p:spTree>
    <p:extLst>
      <p:ext uri="{BB962C8B-B14F-4D97-AF65-F5344CB8AC3E}">
        <p14:creationId xmlns:p14="http://schemas.microsoft.com/office/powerpoint/2010/main" val="40608418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normAutofit/>
          </a:bodyPr>
          <a:lstStyle/>
          <a:p>
            <a:r>
              <a:rPr lang="en-US" dirty="0"/>
              <a:t>Snowmelt</a:t>
            </a:r>
          </a:p>
          <a:p>
            <a:pPr lvl="1"/>
            <a:r>
              <a:rPr lang="en-US" dirty="0"/>
              <a:t>Important driver in several watersheds</a:t>
            </a:r>
          </a:p>
          <a:p>
            <a:pPr lvl="1"/>
            <a:r>
              <a:rPr lang="en-US" dirty="0"/>
              <a:t>Calibrated 1</a:t>
            </a:r>
            <a:r>
              <a:rPr lang="en-US" baseline="30000" dirty="0"/>
              <a:t>st</a:t>
            </a:r>
            <a:r>
              <a:rPr lang="en-US" dirty="0"/>
              <a:t> (before runoff calibration)</a:t>
            </a:r>
          </a:p>
          <a:p>
            <a:pPr lvl="1"/>
            <a:r>
              <a:rPr lang="en-US" dirty="0"/>
              <a:t>Several parameters required</a:t>
            </a:r>
          </a:p>
          <a:p>
            <a:pPr lvl="1"/>
            <a:r>
              <a:rPr lang="en-US" dirty="0"/>
              <a:t>Observed (or est. observed) data are available</a:t>
            </a:r>
          </a:p>
          <a:p>
            <a:endParaRPr lang="en-US" dirty="0"/>
          </a:p>
        </p:txBody>
      </p:sp>
    </p:spTree>
    <p:extLst>
      <p:ext uri="{BB962C8B-B14F-4D97-AF65-F5344CB8AC3E}">
        <p14:creationId xmlns:p14="http://schemas.microsoft.com/office/powerpoint/2010/main" val="158063251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a:xfrm>
            <a:off x="831850" y="1709738"/>
            <a:ext cx="10515600" cy="3209103"/>
          </a:xfrm>
        </p:spPr>
        <p:txBody>
          <a:bodyPr/>
          <a:lstStyle/>
          <a:p>
            <a:r>
              <a:rPr lang="en-US" b="1" dirty="0">
                <a:latin typeface="Lato" panose="020F0502020204030203" pitchFamily="34" charset="0"/>
              </a:rPr>
              <a:t>Gage Weights</a:t>
            </a:r>
          </a:p>
        </p:txBody>
      </p:sp>
      <p:sp>
        <p:nvSpPr>
          <p:cNvPr id="10" name="Arrow: Pentagon 9">
            <a:extLst>
              <a:ext uri="{FF2B5EF4-FFF2-40B4-BE49-F238E27FC236}">
                <a16:creationId xmlns:a16="http://schemas.microsoft.com/office/drawing/2014/main" id="{496A557D-20B2-C117-7FB6-6D1DD399CBF6}"/>
              </a:ext>
            </a:extLst>
          </p:cNvPr>
          <p:cNvSpPr/>
          <p:nvPr/>
        </p:nvSpPr>
        <p:spPr>
          <a:xfrm>
            <a:off x="3736298" y="2311790"/>
            <a:ext cx="1845380" cy="728389"/>
          </a:xfrm>
          <a:prstGeom prst="homePlate">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tx1"/>
                </a:solidFill>
                <a:latin typeface="Lato" panose="020F0502020204030203" pitchFamily="34" charset="0"/>
              </a:rPr>
              <a:t>Gage Weights</a:t>
            </a:r>
          </a:p>
        </p:txBody>
      </p:sp>
      <p:sp>
        <p:nvSpPr>
          <p:cNvPr id="12" name="Arrow: Pentagon 11">
            <a:extLst>
              <a:ext uri="{FF2B5EF4-FFF2-40B4-BE49-F238E27FC236}">
                <a16:creationId xmlns:a16="http://schemas.microsoft.com/office/drawing/2014/main" id="{1C81D123-64E0-4824-F5BC-E4F02D5F05DC}"/>
              </a:ext>
            </a:extLst>
          </p:cNvPr>
          <p:cNvSpPr/>
          <p:nvPr/>
        </p:nvSpPr>
        <p:spPr>
          <a:xfrm>
            <a:off x="3736297" y="3136973"/>
            <a:ext cx="1845379" cy="728388"/>
          </a:xfrm>
          <a:prstGeom prst="homePlate">
            <a:avLst/>
          </a:prstGeom>
          <a:solidFill>
            <a:schemeClr val="bg2">
              <a:lumMod val="9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tx1"/>
                </a:solidFill>
                <a:latin typeface="Lato" panose="020F0502020204030203" pitchFamily="34" charset="0"/>
              </a:rPr>
              <a:t>Gridded </a:t>
            </a:r>
            <a:r>
              <a:rPr lang="en-US" sz="2200" b="1" dirty="0" err="1">
                <a:solidFill>
                  <a:schemeClr val="tx1"/>
                </a:solidFill>
                <a:latin typeface="Lato" panose="020F0502020204030203" pitchFamily="34" charset="0"/>
              </a:rPr>
              <a:t>Precip</a:t>
            </a:r>
            <a:endParaRPr lang="en-US" sz="2200" b="1" dirty="0">
              <a:solidFill>
                <a:schemeClr val="tx1"/>
              </a:solidFill>
              <a:latin typeface="Lato" panose="020F0502020204030203" pitchFamily="34" charset="0"/>
            </a:endParaRPr>
          </a:p>
        </p:txBody>
      </p:sp>
      <p:sp>
        <p:nvSpPr>
          <p:cNvPr id="8" name="Arrow: Chevron 7">
            <a:extLst>
              <a:ext uri="{FF2B5EF4-FFF2-40B4-BE49-F238E27FC236}">
                <a16:creationId xmlns:a16="http://schemas.microsoft.com/office/drawing/2014/main" id="{309421A4-2B22-7C99-6B70-A8BF01137FB0}"/>
              </a:ext>
            </a:extLst>
          </p:cNvPr>
          <p:cNvSpPr/>
          <p:nvPr/>
        </p:nvSpPr>
        <p:spPr>
          <a:xfrm>
            <a:off x="460857" y="1168455"/>
            <a:ext cx="3104128" cy="1082566"/>
          </a:xfrm>
          <a:prstGeom prst="chevron">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Overview</a:t>
            </a:r>
          </a:p>
        </p:txBody>
      </p:sp>
      <p:sp>
        <p:nvSpPr>
          <p:cNvPr id="9" name="Arrow: Chevron 8">
            <a:extLst>
              <a:ext uri="{FF2B5EF4-FFF2-40B4-BE49-F238E27FC236}">
                <a16:creationId xmlns:a16="http://schemas.microsoft.com/office/drawing/2014/main" id="{68BF6B50-F69B-64D2-67C9-4526E0CBC061}"/>
              </a:ext>
            </a:extLst>
          </p:cNvPr>
          <p:cNvSpPr/>
          <p:nvPr/>
        </p:nvSpPr>
        <p:spPr>
          <a:xfrm>
            <a:off x="3072346" y="1168455"/>
            <a:ext cx="3173284" cy="1082566"/>
          </a:xfrm>
          <a:prstGeom prst="chevron">
            <a:avLst/>
          </a:prstGeom>
          <a:solidFill>
            <a:schemeClr val="accent1">
              <a:lumMod val="60000"/>
              <a:lumOff val="4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Precipitation</a:t>
            </a:r>
          </a:p>
        </p:txBody>
      </p:sp>
      <p:sp>
        <p:nvSpPr>
          <p:cNvPr id="11" name="Arrow: Chevron 10">
            <a:extLst>
              <a:ext uri="{FF2B5EF4-FFF2-40B4-BE49-F238E27FC236}">
                <a16:creationId xmlns:a16="http://schemas.microsoft.com/office/drawing/2014/main" id="{7F9546D1-34F8-DABA-6480-0BA2371CAD83}"/>
              </a:ext>
            </a:extLst>
          </p:cNvPr>
          <p:cNvSpPr/>
          <p:nvPr/>
        </p:nvSpPr>
        <p:spPr>
          <a:xfrm>
            <a:off x="5758264" y="1168455"/>
            <a:ext cx="3287778" cy="1082566"/>
          </a:xfrm>
          <a:prstGeom prst="chevron">
            <a:avLst/>
          </a:prstGeom>
          <a:solidFill>
            <a:srgbClr val="3D4C5F"/>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Other Meteorologic Processes</a:t>
            </a:r>
          </a:p>
        </p:txBody>
      </p:sp>
      <p:sp>
        <p:nvSpPr>
          <p:cNvPr id="13" name="Arrow: Chevron 12">
            <a:extLst>
              <a:ext uri="{FF2B5EF4-FFF2-40B4-BE49-F238E27FC236}">
                <a16:creationId xmlns:a16="http://schemas.microsoft.com/office/drawing/2014/main" id="{3500F129-A102-B560-4A19-6D5AD3758F45}"/>
              </a:ext>
            </a:extLst>
          </p:cNvPr>
          <p:cNvSpPr/>
          <p:nvPr/>
        </p:nvSpPr>
        <p:spPr>
          <a:xfrm>
            <a:off x="8552139" y="1168455"/>
            <a:ext cx="327889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Evapotranspiration</a:t>
            </a:r>
          </a:p>
        </p:txBody>
      </p:sp>
    </p:spTree>
    <p:extLst>
      <p:ext uri="{BB962C8B-B14F-4D97-AF65-F5344CB8AC3E}">
        <p14:creationId xmlns:p14="http://schemas.microsoft.com/office/powerpoint/2010/main" val="128697604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8F6B3-182E-4537-9CCB-8C40345A41C6}"/>
              </a:ext>
            </a:extLst>
          </p:cNvPr>
          <p:cNvSpPr>
            <a:spLocks noGrp="1"/>
          </p:cNvSpPr>
          <p:nvPr>
            <p:ph type="title"/>
          </p:nvPr>
        </p:nvSpPr>
        <p:spPr/>
        <p:txBody>
          <a:bodyPr>
            <a:noAutofit/>
          </a:bodyPr>
          <a:lstStyle/>
          <a:p>
            <a:r>
              <a:rPr lang="en-US" sz="5600" b="1" dirty="0">
                <a:latin typeface="Lato" panose="020F0502020204030203" pitchFamily="34" charset="0"/>
              </a:rPr>
              <a:t>Setting Up A Gage Weights Model</a:t>
            </a:r>
          </a:p>
        </p:txBody>
      </p:sp>
      <p:pic>
        <p:nvPicPr>
          <p:cNvPr id="7" name="Picture 6">
            <a:extLst>
              <a:ext uri="{FF2B5EF4-FFF2-40B4-BE49-F238E27FC236}">
                <a16:creationId xmlns:a16="http://schemas.microsoft.com/office/drawing/2014/main" id="{8A5C4BF6-8ED8-E94A-4128-5F53193EE389}"/>
              </a:ext>
            </a:extLst>
          </p:cNvPr>
          <p:cNvPicPr>
            <a:picLocks noChangeAspect="1"/>
          </p:cNvPicPr>
          <p:nvPr/>
        </p:nvPicPr>
        <p:blipFill>
          <a:blip r:embed="rId3"/>
          <a:stretch>
            <a:fillRect/>
          </a:stretch>
        </p:blipFill>
        <p:spPr>
          <a:xfrm>
            <a:off x="3450942" y="2390935"/>
            <a:ext cx="4827938" cy="2987889"/>
          </a:xfrm>
          <a:prstGeom prst="rect">
            <a:avLst/>
          </a:prstGeom>
        </p:spPr>
      </p:pic>
    </p:spTree>
    <p:extLst>
      <p:ext uri="{BB962C8B-B14F-4D97-AF65-F5344CB8AC3E}">
        <p14:creationId xmlns:p14="http://schemas.microsoft.com/office/powerpoint/2010/main" val="13568236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1BEAF-1EB7-4B03-AAA5-7BD0676C2BA6}"/>
              </a:ext>
            </a:extLst>
          </p:cNvPr>
          <p:cNvSpPr>
            <a:spLocks noGrp="1"/>
          </p:cNvSpPr>
          <p:nvPr>
            <p:ph type="title"/>
          </p:nvPr>
        </p:nvSpPr>
        <p:spPr/>
        <p:txBody>
          <a:bodyPr>
            <a:normAutofit/>
          </a:bodyPr>
          <a:lstStyle/>
          <a:p>
            <a:r>
              <a:rPr lang="en-US" sz="5600" b="1" dirty="0">
                <a:latin typeface="Lato" panose="020F0502020204030203" pitchFamily="34" charset="0"/>
              </a:rPr>
              <a:t>Include </a:t>
            </a:r>
            <a:r>
              <a:rPr lang="en-US" sz="5600" b="1" dirty="0" err="1">
                <a:latin typeface="Lato" panose="020F0502020204030203" pitchFamily="34" charset="0"/>
              </a:rPr>
              <a:t>Subbasins</a:t>
            </a:r>
            <a:endParaRPr lang="en-US" sz="5600" b="1" dirty="0">
              <a:latin typeface="Lato" panose="020F0502020204030203" pitchFamily="34" charset="0"/>
            </a:endParaRPr>
          </a:p>
        </p:txBody>
      </p:sp>
      <p:pic>
        <p:nvPicPr>
          <p:cNvPr id="7" name="Picture 6">
            <a:extLst>
              <a:ext uri="{FF2B5EF4-FFF2-40B4-BE49-F238E27FC236}">
                <a16:creationId xmlns:a16="http://schemas.microsoft.com/office/drawing/2014/main" id="{3D176DA6-DEF1-037C-70F5-53B963263DFC}"/>
              </a:ext>
            </a:extLst>
          </p:cNvPr>
          <p:cNvPicPr>
            <a:picLocks noChangeAspect="1"/>
          </p:cNvPicPr>
          <p:nvPr/>
        </p:nvPicPr>
        <p:blipFill>
          <a:blip r:embed="rId3"/>
          <a:stretch>
            <a:fillRect/>
          </a:stretch>
        </p:blipFill>
        <p:spPr>
          <a:xfrm>
            <a:off x="2675506" y="2741873"/>
            <a:ext cx="6840987" cy="1722550"/>
          </a:xfrm>
          <a:prstGeom prst="rect">
            <a:avLst/>
          </a:prstGeom>
        </p:spPr>
      </p:pic>
    </p:spTree>
    <p:extLst>
      <p:ext uri="{BB962C8B-B14F-4D97-AF65-F5344CB8AC3E}">
        <p14:creationId xmlns:p14="http://schemas.microsoft.com/office/powerpoint/2010/main" val="317684414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2D13B-2F4F-4A36-8FE2-8521F4944F7C}"/>
              </a:ext>
            </a:extLst>
          </p:cNvPr>
          <p:cNvSpPr>
            <a:spLocks noGrp="1"/>
          </p:cNvSpPr>
          <p:nvPr>
            <p:ph type="title"/>
          </p:nvPr>
        </p:nvSpPr>
        <p:spPr/>
        <p:txBody>
          <a:bodyPr>
            <a:normAutofit/>
          </a:bodyPr>
          <a:lstStyle/>
          <a:p>
            <a:r>
              <a:rPr lang="en-US" sz="5600" b="1" dirty="0">
                <a:latin typeface="Lato" panose="020F0502020204030203" pitchFamily="34" charset="0"/>
              </a:rPr>
              <a:t>Use Gages</a:t>
            </a:r>
          </a:p>
        </p:txBody>
      </p:sp>
      <p:pic>
        <p:nvPicPr>
          <p:cNvPr id="4" name="Content Placeholder 3">
            <a:extLst>
              <a:ext uri="{FF2B5EF4-FFF2-40B4-BE49-F238E27FC236}">
                <a16:creationId xmlns:a16="http://schemas.microsoft.com/office/drawing/2014/main" id="{D808FC83-C66D-4971-A556-F6FC7D206B14}"/>
              </a:ext>
            </a:extLst>
          </p:cNvPr>
          <p:cNvPicPr>
            <a:picLocks noGrp="1" noChangeAspect="1"/>
          </p:cNvPicPr>
          <p:nvPr>
            <p:ph idx="1"/>
          </p:nvPr>
        </p:nvPicPr>
        <p:blipFill>
          <a:blip r:embed="rId3"/>
          <a:stretch>
            <a:fillRect/>
          </a:stretch>
        </p:blipFill>
        <p:spPr>
          <a:xfrm>
            <a:off x="3581714" y="2772722"/>
            <a:ext cx="5028571" cy="2457143"/>
          </a:xfrm>
          <a:prstGeom prst="rect">
            <a:avLst/>
          </a:prstGeom>
        </p:spPr>
      </p:pic>
    </p:spTree>
    <p:extLst>
      <p:ext uri="{BB962C8B-B14F-4D97-AF65-F5344CB8AC3E}">
        <p14:creationId xmlns:p14="http://schemas.microsoft.com/office/powerpoint/2010/main" val="212455495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8D986-2560-4EC5-8EC0-3A1C190DCAA2}"/>
              </a:ext>
            </a:extLst>
          </p:cNvPr>
          <p:cNvSpPr>
            <a:spLocks noGrp="1"/>
          </p:cNvSpPr>
          <p:nvPr>
            <p:ph type="title"/>
          </p:nvPr>
        </p:nvSpPr>
        <p:spPr/>
        <p:txBody>
          <a:bodyPr>
            <a:normAutofit/>
          </a:bodyPr>
          <a:lstStyle/>
          <a:p>
            <a:r>
              <a:rPr lang="en-US" sz="5600" b="1" dirty="0">
                <a:latin typeface="Lato" panose="020F0502020204030203" pitchFamily="34" charset="0"/>
              </a:rPr>
              <a:t>Weights</a:t>
            </a:r>
          </a:p>
        </p:txBody>
      </p:sp>
      <p:pic>
        <p:nvPicPr>
          <p:cNvPr id="4" name="Content Placeholder 3">
            <a:extLst>
              <a:ext uri="{FF2B5EF4-FFF2-40B4-BE49-F238E27FC236}">
                <a16:creationId xmlns:a16="http://schemas.microsoft.com/office/drawing/2014/main" id="{91BD31BF-D0E6-4F26-B092-79D0717F4DBE}"/>
              </a:ext>
            </a:extLst>
          </p:cNvPr>
          <p:cNvPicPr>
            <a:picLocks noGrp="1" noChangeAspect="1"/>
          </p:cNvPicPr>
          <p:nvPr>
            <p:ph idx="1"/>
          </p:nvPr>
        </p:nvPicPr>
        <p:blipFill>
          <a:blip r:embed="rId3"/>
          <a:stretch>
            <a:fillRect/>
          </a:stretch>
        </p:blipFill>
        <p:spPr>
          <a:xfrm>
            <a:off x="2438400" y="2507672"/>
            <a:ext cx="7315200" cy="1842655"/>
          </a:xfrm>
          <a:prstGeom prst="rect">
            <a:avLst/>
          </a:prstGeom>
        </p:spPr>
      </p:pic>
    </p:spTree>
    <p:extLst>
      <p:ext uri="{BB962C8B-B14F-4D97-AF65-F5344CB8AC3E}">
        <p14:creationId xmlns:p14="http://schemas.microsoft.com/office/powerpoint/2010/main" val="277690776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804CC-2690-4A23-BB4D-2AE3B0C38FEE}"/>
              </a:ext>
            </a:extLst>
          </p:cNvPr>
          <p:cNvSpPr>
            <a:spLocks noGrp="1"/>
          </p:cNvSpPr>
          <p:nvPr>
            <p:ph type="title"/>
          </p:nvPr>
        </p:nvSpPr>
        <p:spPr/>
        <p:txBody>
          <a:bodyPr>
            <a:normAutofit/>
          </a:bodyPr>
          <a:lstStyle/>
          <a:p>
            <a:r>
              <a:rPr lang="en-US" sz="5600" b="1" dirty="0">
                <a:latin typeface="Lato" panose="020F0502020204030203" pitchFamily="34" charset="0"/>
              </a:rPr>
              <a:t>Estimating Depth Weights</a:t>
            </a:r>
          </a:p>
        </p:txBody>
      </p:sp>
      <p:pic>
        <p:nvPicPr>
          <p:cNvPr id="2050" name="Picture 2">
            <a:extLst>
              <a:ext uri="{FF2B5EF4-FFF2-40B4-BE49-F238E27FC236}">
                <a16:creationId xmlns:a16="http://schemas.microsoft.com/office/drawing/2014/main" id="{08F8B89A-584B-4468-A723-2AE021D8BFD1}"/>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3727181" y="1825625"/>
            <a:ext cx="4737637"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676461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7350A-8A5C-4094-B96B-B3C1B38EC1C4}"/>
              </a:ext>
            </a:extLst>
          </p:cNvPr>
          <p:cNvSpPr>
            <a:spLocks noGrp="1"/>
          </p:cNvSpPr>
          <p:nvPr>
            <p:ph type="title"/>
          </p:nvPr>
        </p:nvSpPr>
        <p:spPr/>
        <p:txBody>
          <a:bodyPr>
            <a:normAutofit/>
          </a:bodyPr>
          <a:lstStyle/>
          <a:p>
            <a:r>
              <a:rPr lang="en-US" sz="5600" b="1" dirty="0">
                <a:latin typeface="Lato" panose="020F0502020204030203" pitchFamily="34" charset="0"/>
              </a:rPr>
              <a:t>Estimating Time Weights</a:t>
            </a:r>
          </a:p>
        </p:txBody>
      </p:sp>
      <p:sp>
        <p:nvSpPr>
          <p:cNvPr id="3" name="Content Placeholder 2">
            <a:extLst>
              <a:ext uri="{FF2B5EF4-FFF2-40B4-BE49-F238E27FC236}">
                <a16:creationId xmlns:a16="http://schemas.microsoft.com/office/drawing/2014/main" id="{F7FDBFBB-B6B4-4DB8-B59C-084D77D22852}"/>
              </a:ext>
            </a:extLst>
          </p:cNvPr>
          <p:cNvSpPr>
            <a:spLocks noGrp="1"/>
          </p:cNvSpPr>
          <p:nvPr>
            <p:ph idx="1"/>
          </p:nvPr>
        </p:nvSpPr>
        <p:spPr/>
        <p:txBody>
          <a:bodyPr>
            <a:normAutofit/>
          </a:bodyPr>
          <a:lstStyle/>
          <a:p>
            <a:r>
              <a:rPr lang="en-US" b="1" dirty="0">
                <a:latin typeface="Lato" panose="020F0502020204030203" pitchFamily="34" charset="0"/>
              </a:rPr>
              <a:t>Best practice: use a weight of 1 for the “best” gage, considering:</a:t>
            </a:r>
          </a:p>
          <a:p>
            <a:pPr lvl="1"/>
            <a:r>
              <a:rPr lang="en-US" b="1" dirty="0">
                <a:latin typeface="Lato" panose="020F0502020204030203" pitchFamily="34" charset="0"/>
              </a:rPr>
              <a:t>Granularity of data – finer is better</a:t>
            </a:r>
          </a:p>
          <a:p>
            <a:pPr lvl="1"/>
            <a:r>
              <a:rPr lang="en-US" b="1" dirty="0">
                <a:latin typeface="Lato" panose="020F0502020204030203" pitchFamily="34" charset="0"/>
              </a:rPr>
              <a:t>Location of gage – near the center of subbasin is better</a:t>
            </a:r>
          </a:p>
          <a:p>
            <a:r>
              <a:rPr lang="en-US" b="1" dirty="0">
                <a:latin typeface="Lato" panose="020F0502020204030203" pitchFamily="34" charset="0"/>
              </a:rPr>
              <a:t>Use 0 for the rest</a:t>
            </a:r>
          </a:p>
        </p:txBody>
      </p:sp>
      <p:pic>
        <p:nvPicPr>
          <p:cNvPr id="4" name="Picture 3">
            <a:extLst>
              <a:ext uri="{FF2B5EF4-FFF2-40B4-BE49-F238E27FC236}">
                <a16:creationId xmlns:a16="http://schemas.microsoft.com/office/drawing/2014/main" id="{47B9B5F7-6643-457F-B9D6-07C3F97D5EA6}"/>
              </a:ext>
            </a:extLst>
          </p:cNvPr>
          <p:cNvPicPr>
            <a:picLocks noChangeAspect="1"/>
          </p:cNvPicPr>
          <p:nvPr/>
        </p:nvPicPr>
        <p:blipFill>
          <a:blip r:embed="rId3"/>
          <a:stretch>
            <a:fillRect/>
          </a:stretch>
        </p:blipFill>
        <p:spPr>
          <a:xfrm>
            <a:off x="4912140" y="3161841"/>
            <a:ext cx="7279860" cy="3696159"/>
          </a:xfrm>
          <a:prstGeom prst="rect">
            <a:avLst/>
          </a:prstGeom>
        </p:spPr>
      </p:pic>
      <p:pic>
        <p:nvPicPr>
          <p:cNvPr id="6" name="Graphic 5" descr="Warning">
            <a:extLst>
              <a:ext uri="{FF2B5EF4-FFF2-40B4-BE49-F238E27FC236}">
                <a16:creationId xmlns:a16="http://schemas.microsoft.com/office/drawing/2014/main" id="{3CEF5A55-4A37-4808-80DB-B4DFD73DF32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13344" y="3621795"/>
            <a:ext cx="914400" cy="914400"/>
          </a:xfrm>
          <a:prstGeom prst="rect">
            <a:avLst/>
          </a:prstGeom>
        </p:spPr>
      </p:pic>
    </p:spTree>
    <p:extLst>
      <p:ext uri="{BB962C8B-B14F-4D97-AF65-F5344CB8AC3E}">
        <p14:creationId xmlns:p14="http://schemas.microsoft.com/office/powerpoint/2010/main" val="1266614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A4E16-6F3B-FE12-2595-9D619D825594}"/>
              </a:ext>
            </a:extLst>
          </p:cNvPr>
          <p:cNvSpPr>
            <a:spLocks noGrp="1"/>
          </p:cNvSpPr>
          <p:nvPr>
            <p:ph type="title"/>
          </p:nvPr>
        </p:nvSpPr>
        <p:spPr/>
        <p:txBody>
          <a:bodyPr>
            <a:noAutofit/>
          </a:bodyPr>
          <a:lstStyle/>
          <a:p>
            <a:r>
              <a:rPr lang="en-US" sz="5600" b="1" dirty="0">
                <a:latin typeface="Lato" panose="020F0502020204030203" pitchFamily="34" charset="0"/>
              </a:rPr>
              <a:t>Creating a Meteorologic Model</a:t>
            </a:r>
          </a:p>
        </p:txBody>
      </p:sp>
      <p:pic>
        <p:nvPicPr>
          <p:cNvPr id="4" name="Picture 3">
            <a:extLst>
              <a:ext uri="{FF2B5EF4-FFF2-40B4-BE49-F238E27FC236}">
                <a16:creationId xmlns:a16="http://schemas.microsoft.com/office/drawing/2014/main" id="{07F70C10-F073-6D0E-CDFE-7FC135C93601}"/>
              </a:ext>
            </a:extLst>
          </p:cNvPr>
          <p:cNvPicPr>
            <a:picLocks noChangeAspect="1"/>
          </p:cNvPicPr>
          <p:nvPr/>
        </p:nvPicPr>
        <p:blipFill>
          <a:blip r:embed="rId3"/>
          <a:stretch>
            <a:fillRect/>
          </a:stretch>
        </p:blipFill>
        <p:spPr>
          <a:xfrm>
            <a:off x="229945" y="1839252"/>
            <a:ext cx="6128571" cy="3642857"/>
          </a:xfrm>
          <a:prstGeom prst="rect">
            <a:avLst/>
          </a:prstGeom>
        </p:spPr>
      </p:pic>
      <p:pic>
        <p:nvPicPr>
          <p:cNvPr id="6" name="Picture 5">
            <a:extLst>
              <a:ext uri="{FF2B5EF4-FFF2-40B4-BE49-F238E27FC236}">
                <a16:creationId xmlns:a16="http://schemas.microsoft.com/office/drawing/2014/main" id="{AC1D2948-F5B0-F82B-17C2-B07FF3641CE8}"/>
              </a:ext>
            </a:extLst>
          </p:cNvPr>
          <p:cNvPicPr>
            <a:picLocks noChangeAspect="1"/>
          </p:cNvPicPr>
          <p:nvPr/>
        </p:nvPicPr>
        <p:blipFill>
          <a:blip r:embed="rId4"/>
          <a:stretch>
            <a:fillRect/>
          </a:stretch>
        </p:blipFill>
        <p:spPr>
          <a:xfrm>
            <a:off x="6650604" y="1995595"/>
            <a:ext cx="5404761" cy="3702381"/>
          </a:xfrm>
          <a:prstGeom prst="rect">
            <a:avLst/>
          </a:prstGeom>
        </p:spPr>
      </p:pic>
      <p:sp>
        <p:nvSpPr>
          <p:cNvPr id="7" name="Rectangle 6">
            <a:extLst>
              <a:ext uri="{FF2B5EF4-FFF2-40B4-BE49-F238E27FC236}">
                <a16:creationId xmlns:a16="http://schemas.microsoft.com/office/drawing/2014/main" id="{E9C394CB-BC41-A918-5D40-1B5F1D2AE88D}"/>
              </a:ext>
            </a:extLst>
          </p:cNvPr>
          <p:cNvSpPr/>
          <p:nvPr/>
        </p:nvSpPr>
        <p:spPr>
          <a:xfrm>
            <a:off x="3357813" y="2581138"/>
            <a:ext cx="3000703" cy="40990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798FA14-82EC-B0E7-85AA-48266199C95E}"/>
              </a:ext>
            </a:extLst>
          </p:cNvPr>
          <p:cNvSpPr/>
          <p:nvPr/>
        </p:nvSpPr>
        <p:spPr>
          <a:xfrm>
            <a:off x="402693" y="3058510"/>
            <a:ext cx="3000703" cy="42566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6311179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D564E-C3B3-42FD-A595-1D3809DA0466}"/>
              </a:ext>
            </a:extLst>
          </p:cNvPr>
          <p:cNvSpPr>
            <a:spLocks noGrp="1"/>
          </p:cNvSpPr>
          <p:nvPr>
            <p:ph type="title"/>
          </p:nvPr>
        </p:nvSpPr>
        <p:spPr/>
        <p:txBody>
          <a:bodyPr>
            <a:normAutofit/>
          </a:bodyPr>
          <a:lstStyle/>
          <a:p>
            <a:r>
              <a:rPr lang="en-US" sz="5600" b="1" dirty="0">
                <a:latin typeface="Lato" panose="020F0502020204030203" pitchFamily="34" charset="0"/>
              </a:rPr>
              <a:t>Total Storm Gages</a:t>
            </a:r>
          </a:p>
        </p:txBody>
      </p:sp>
      <p:sp>
        <p:nvSpPr>
          <p:cNvPr id="3" name="Content Placeholder 2">
            <a:extLst>
              <a:ext uri="{FF2B5EF4-FFF2-40B4-BE49-F238E27FC236}">
                <a16:creationId xmlns:a16="http://schemas.microsoft.com/office/drawing/2014/main" id="{D973C55A-8632-42A3-9CB2-C0BE4B0B7AC1}"/>
              </a:ext>
            </a:extLst>
          </p:cNvPr>
          <p:cNvSpPr>
            <a:spLocks noGrp="1"/>
          </p:cNvSpPr>
          <p:nvPr>
            <p:ph idx="1"/>
          </p:nvPr>
        </p:nvSpPr>
        <p:spPr>
          <a:xfrm>
            <a:off x="838200" y="1825625"/>
            <a:ext cx="4582099" cy="4351338"/>
          </a:xfrm>
        </p:spPr>
        <p:txBody>
          <a:bodyPr/>
          <a:lstStyle/>
          <a:p>
            <a:r>
              <a:rPr lang="en-US" b="1" dirty="0">
                <a:latin typeface="Lato" panose="020F0502020204030203" pitchFamily="34" charset="0"/>
              </a:rPr>
              <a:t>Total precipitation known</a:t>
            </a:r>
          </a:p>
          <a:p>
            <a:r>
              <a:rPr lang="en-US" b="1" dirty="0">
                <a:latin typeface="Lato" panose="020F0502020204030203" pitchFamily="34" charset="0"/>
              </a:rPr>
              <a:t>Time distribution unknown</a:t>
            </a:r>
          </a:p>
        </p:txBody>
      </p:sp>
      <p:pic>
        <p:nvPicPr>
          <p:cNvPr id="4" name="Picture 3">
            <a:extLst>
              <a:ext uri="{FF2B5EF4-FFF2-40B4-BE49-F238E27FC236}">
                <a16:creationId xmlns:a16="http://schemas.microsoft.com/office/drawing/2014/main" id="{11189439-739C-4FB4-B62F-65465BFC7A24}"/>
              </a:ext>
            </a:extLst>
          </p:cNvPr>
          <p:cNvPicPr>
            <a:picLocks noChangeAspect="1"/>
          </p:cNvPicPr>
          <p:nvPr/>
        </p:nvPicPr>
        <p:blipFill>
          <a:blip r:embed="rId3"/>
          <a:stretch>
            <a:fillRect/>
          </a:stretch>
        </p:blipFill>
        <p:spPr>
          <a:xfrm>
            <a:off x="6015935" y="1690688"/>
            <a:ext cx="5943600" cy="1272021"/>
          </a:xfrm>
          <a:prstGeom prst="rect">
            <a:avLst/>
          </a:prstGeom>
        </p:spPr>
      </p:pic>
      <p:pic>
        <p:nvPicPr>
          <p:cNvPr id="5" name="Picture 4">
            <a:extLst>
              <a:ext uri="{FF2B5EF4-FFF2-40B4-BE49-F238E27FC236}">
                <a16:creationId xmlns:a16="http://schemas.microsoft.com/office/drawing/2014/main" id="{FDBA30B1-C8E0-4236-832E-ACD9A904CFBF}"/>
              </a:ext>
            </a:extLst>
          </p:cNvPr>
          <p:cNvPicPr>
            <a:picLocks noChangeAspect="1"/>
          </p:cNvPicPr>
          <p:nvPr/>
        </p:nvPicPr>
        <p:blipFill>
          <a:blip r:embed="rId4"/>
          <a:stretch>
            <a:fillRect/>
          </a:stretch>
        </p:blipFill>
        <p:spPr>
          <a:xfrm>
            <a:off x="6015933" y="3895292"/>
            <a:ext cx="5943600" cy="1497157"/>
          </a:xfrm>
          <a:prstGeom prst="rect">
            <a:avLst/>
          </a:prstGeom>
        </p:spPr>
      </p:pic>
    </p:spTree>
    <p:extLst>
      <p:ext uri="{BB962C8B-B14F-4D97-AF65-F5344CB8AC3E}">
        <p14:creationId xmlns:p14="http://schemas.microsoft.com/office/powerpoint/2010/main" val="414915455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7CFB2-0132-4A46-A19B-A354AF3CB52F}"/>
              </a:ext>
            </a:extLst>
          </p:cNvPr>
          <p:cNvSpPr>
            <a:spLocks noGrp="1"/>
          </p:cNvSpPr>
          <p:nvPr>
            <p:ph type="title"/>
          </p:nvPr>
        </p:nvSpPr>
        <p:spPr/>
        <p:txBody>
          <a:bodyPr>
            <a:noAutofit/>
          </a:bodyPr>
          <a:lstStyle/>
          <a:p>
            <a:r>
              <a:rPr lang="en-US" sz="5600" b="1" dirty="0">
                <a:latin typeface="Lato" panose="020F0502020204030203" pitchFamily="34" charset="0"/>
              </a:rPr>
              <a:t>Optional Settings in Met Model Editor</a:t>
            </a:r>
          </a:p>
        </p:txBody>
      </p:sp>
      <p:sp>
        <p:nvSpPr>
          <p:cNvPr id="3" name="Content Placeholder 2">
            <a:extLst>
              <a:ext uri="{FF2B5EF4-FFF2-40B4-BE49-F238E27FC236}">
                <a16:creationId xmlns:a16="http://schemas.microsoft.com/office/drawing/2014/main" id="{759111F5-A3CD-447F-8B7D-F72E88A32D93}"/>
              </a:ext>
            </a:extLst>
          </p:cNvPr>
          <p:cNvSpPr>
            <a:spLocks noGrp="1"/>
          </p:cNvSpPr>
          <p:nvPr>
            <p:ph idx="1"/>
          </p:nvPr>
        </p:nvSpPr>
        <p:spPr>
          <a:xfrm>
            <a:off x="838200" y="1825625"/>
            <a:ext cx="5355131" cy="4351338"/>
          </a:xfrm>
        </p:spPr>
        <p:txBody>
          <a:bodyPr>
            <a:normAutofit/>
          </a:bodyPr>
          <a:lstStyle/>
          <a:p>
            <a:r>
              <a:rPr lang="en-US" b="1" dirty="0">
                <a:latin typeface="Lato" panose="020F0502020204030203" pitchFamily="34" charset="0"/>
              </a:rPr>
              <a:t>Use Indexing</a:t>
            </a:r>
          </a:p>
          <a:p>
            <a:pPr lvl="1"/>
            <a:r>
              <a:rPr lang="en-US" b="1" dirty="0">
                <a:latin typeface="Lato" panose="020F0502020204030203" pitchFamily="34" charset="0"/>
              </a:rPr>
              <a:t>Adjust for climatology, regional trends in precipitation patterns</a:t>
            </a:r>
          </a:p>
          <a:p>
            <a:r>
              <a:rPr lang="en-US" b="1" dirty="0">
                <a:latin typeface="Lato" panose="020F0502020204030203" pitchFamily="34" charset="0"/>
              </a:rPr>
              <a:t>Total Override</a:t>
            </a:r>
          </a:p>
          <a:p>
            <a:pPr lvl="1"/>
            <a:r>
              <a:rPr lang="en-US" b="1" dirty="0">
                <a:latin typeface="Lato" panose="020F0502020204030203" pitchFamily="34" charset="0"/>
              </a:rPr>
              <a:t>Override total depth for a gage</a:t>
            </a:r>
          </a:p>
        </p:txBody>
      </p:sp>
      <p:pic>
        <p:nvPicPr>
          <p:cNvPr id="4" name="Picture 3">
            <a:extLst>
              <a:ext uri="{FF2B5EF4-FFF2-40B4-BE49-F238E27FC236}">
                <a16:creationId xmlns:a16="http://schemas.microsoft.com/office/drawing/2014/main" id="{429F38AC-7E1B-42F8-A270-2CD89CA8C869}"/>
              </a:ext>
            </a:extLst>
          </p:cNvPr>
          <p:cNvPicPr>
            <a:picLocks noChangeAspect="1"/>
          </p:cNvPicPr>
          <p:nvPr/>
        </p:nvPicPr>
        <p:blipFill>
          <a:blip r:embed="rId3"/>
          <a:stretch>
            <a:fillRect/>
          </a:stretch>
        </p:blipFill>
        <p:spPr>
          <a:xfrm>
            <a:off x="6331292" y="1825625"/>
            <a:ext cx="5498065" cy="2696968"/>
          </a:xfrm>
          <a:prstGeom prst="rect">
            <a:avLst/>
          </a:prstGeom>
        </p:spPr>
      </p:pic>
      <p:pic>
        <p:nvPicPr>
          <p:cNvPr id="5" name="Picture 4">
            <a:extLst>
              <a:ext uri="{FF2B5EF4-FFF2-40B4-BE49-F238E27FC236}">
                <a16:creationId xmlns:a16="http://schemas.microsoft.com/office/drawing/2014/main" id="{5C1FE52A-3FCB-41A7-8AD1-2AAB3B679C19}"/>
              </a:ext>
            </a:extLst>
          </p:cNvPr>
          <p:cNvPicPr>
            <a:picLocks noChangeAspect="1"/>
          </p:cNvPicPr>
          <p:nvPr/>
        </p:nvPicPr>
        <p:blipFill>
          <a:blip r:embed="rId4"/>
          <a:stretch>
            <a:fillRect/>
          </a:stretch>
        </p:blipFill>
        <p:spPr>
          <a:xfrm>
            <a:off x="6325229" y="4946297"/>
            <a:ext cx="5498065" cy="1187082"/>
          </a:xfrm>
          <a:prstGeom prst="rect">
            <a:avLst/>
          </a:prstGeom>
        </p:spPr>
      </p:pic>
      <p:pic>
        <p:nvPicPr>
          <p:cNvPr id="6" name="Picture 5">
            <a:extLst>
              <a:ext uri="{FF2B5EF4-FFF2-40B4-BE49-F238E27FC236}">
                <a16:creationId xmlns:a16="http://schemas.microsoft.com/office/drawing/2014/main" id="{7BFF05B3-4E5E-41A9-862E-A2E9672A2DC6}"/>
              </a:ext>
            </a:extLst>
          </p:cNvPr>
          <p:cNvPicPr>
            <a:picLocks noChangeAspect="1"/>
          </p:cNvPicPr>
          <p:nvPr/>
        </p:nvPicPr>
        <p:blipFill>
          <a:blip r:embed="rId5"/>
          <a:stretch>
            <a:fillRect/>
          </a:stretch>
        </p:blipFill>
        <p:spPr>
          <a:xfrm>
            <a:off x="351607" y="5056465"/>
            <a:ext cx="5498065" cy="968409"/>
          </a:xfrm>
          <a:prstGeom prst="rect">
            <a:avLst/>
          </a:prstGeom>
        </p:spPr>
      </p:pic>
    </p:spTree>
    <p:extLst>
      <p:ext uri="{BB962C8B-B14F-4D97-AF65-F5344CB8AC3E}">
        <p14:creationId xmlns:p14="http://schemas.microsoft.com/office/powerpoint/2010/main" val="323736495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DA97351-8427-4DED-892F-ECB8091643BA}"/>
              </a:ext>
            </a:extLst>
          </p:cNvPr>
          <p:cNvPicPr>
            <a:picLocks noChangeAspect="1"/>
          </p:cNvPicPr>
          <p:nvPr/>
        </p:nvPicPr>
        <p:blipFill>
          <a:blip r:embed="rId3"/>
          <a:stretch>
            <a:fillRect/>
          </a:stretch>
        </p:blipFill>
        <p:spPr>
          <a:xfrm>
            <a:off x="263957" y="0"/>
            <a:ext cx="11664085" cy="6857999"/>
          </a:xfrm>
          <a:prstGeom prst="rect">
            <a:avLst/>
          </a:prstGeom>
        </p:spPr>
      </p:pic>
      <p:sp>
        <p:nvSpPr>
          <p:cNvPr id="5" name="TextBox 4">
            <a:extLst>
              <a:ext uri="{FF2B5EF4-FFF2-40B4-BE49-F238E27FC236}">
                <a16:creationId xmlns:a16="http://schemas.microsoft.com/office/drawing/2014/main" id="{AF83307F-2C3C-4BBD-9327-E8BF4D7FBA93}"/>
              </a:ext>
            </a:extLst>
          </p:cNvPr>
          <p:cNvSpPr txBox="1"/>
          <p:nvPr/>
        </p:nvSpPr>
        <p:spPr>
          <a:xfrm>
            <a:off x="1447800" y="2159000"/>
            <a:ext cx="3276600" cy="1077218"/>
          </a:xfrm>
          <a:prstGeom prst="rect">
            <a:avLst/>
          </a:prstGeom>
          <a:solidFill>
            <a:srgbClr val="FFFFFF">
              <a:alpha val="80000"/>
            </a:srgbClr>
          </a:solidFill>
          <a:ln w="19050">
            <a:solidFill>
              <a:schemeClr val="tx1"/>
            </a:solidFill>
          </a:ln>
        </p:spPr>
        <p:txBody>
          <a:bodyPr wrap="square" rtlCol="0" anchor="ctr">
            <a:spAutoFit/>
          </a:bodyPr>
          <a:lstStyle/>
          <a:p>
            <a:pPr algn="ctr"/>
            <a:r>
              <a:rPr lang="en-US" sz="3200" b="1" dirty="0">
                <a:solidFill>
                  <a:schemeClr val="bg1"/>
                </a:solidFill>
                <a:effectLst>
                  <a:outerShdw blurRad="38100" dist="38100" dir="2700000" algn="tl">
                    <a:srgbClr val="000000">
                      <a:alpha val="43137"/>
                    </a:srgbClr>
                  </a:outerShdw>
                </a:effectLst>
                <a:latin typeface="Lato" panose="020F0502020204030203" pitchFamily="34" charset="0"/>
              </a:rPr>
              <a:t>Watershed Explorer</a:t>
            </a:r>
          </a:p>
        </p:txBody>
      </p:sp>
      <p:sp>
        <p:nvSpPr>
          <p:cNvPr id="6" name="TextBox 5">
            <a:extLst>
              <a:ext uri="{FF2B5EF4-FFF2-40B4-BE49-F238E27FC236}">
                <a16:creationId xmlns:a16="http://schemas.microsoft.com/office/drawing/2014/main" id="{2816F3C3-4296-4A25-B698-3227F9496EE2}"/>
              </a:ext>
            </a:extLst>
          </p:cNvPr>
          <p:cNvSpPr txBox="1"/>
          <p:nvPr/>
        </p:nvSpPr>
        <p:spPr>
          <a:xfrm>
            <a:off x="2222500" y="4856609"/>
            <a:ext cx="3276600" cy="1077218"/>
          </a:xfrm>
          <a:prstGeom prst="rect">
            <a:avLst/>
          </a:prstGeom>
          <a:solidFill>
            <a:srgbClr val="FFFFFF">
              <a:alpha val="80000"/>
            </a:srgbClr>
          </a:solidFill>
          <a:ln w="19050">
            <a:solidFill>
              <a:schemeClr val="tx1"/>
            </a:solidFill>
          </a:ln>
        </p:spPr>
        <p:txBody>
          <a:bodyPr wrap="square" rtlCol="0" anchor="ctr">
            <a:spAutoFit/>
          </a:bodyPr>
          <a:lstStyle/>
          <a:p>
            <a:pPr algn="ctr"/>
            <a:r>
              <a:rPr lang="en-US" sz="3200" b="1" dirty="0">
                <a:solidFill>
                  <a:schemeClr val="bg1"/>
                </a:solidFill>
                <a:effectLst>
                  <a:outerShdw blurRad="38100" dist="38100" dir="2700000" algn="tl">
                    <a:srgbClr val="000000">
                      <a:alpha val="43137"/>
                    </a:srgbClr>
                  </a:outerShdw>
                </a:effectLst>
                <a:latin typeface="Lato" panose="020F0502020204030203" pitchFamily="34" charset="0"/>
              </a:rPr>
              <a:t>Component Editor</a:t>
            </a:r>
          </a:p>
        </p:txBody>
      </p:sp>
      <p:sp>
        <p:nvSpPr>
          <p:cNvPr id="7" name="TextBox 6">
            <a:extLst>
              <a:ext uri="{FF2B5EF4-FFF2-40B4-BE49-F238E27FC236}">
                <a16:creationId xmlns:a16="http://schemas.microsoft.com/office/drawing/2014/main" id="{6F175983-1993-4D41-9ACE-99F1EBE20BF4}"/>
              </a:ext>
            </a:extLst>
          </p:cNvPr>
          <p:cNvSpPr txBox="1"/>
          <p:nvPr/>
        </p:nvSpPr>
        <p:spPr>
          <a:xfrm>
            <a:off x="7581900" y="2405221"/>
            <a:ext cx="3276600" cy="584775"/>
          </a:xfrm>
          <a:prstGeom prst="rect">
            <a:avLst/>
          </a:prstGeom>
          <a:solidFill>
            <a:srgbClr val="FFFFFF">
              <a:alpha val="80000"/>
            </a:srgbClr>
          </a:solidFill>
          <a:ln w="19050">
            <a:solidFill>
              <a:schemeClr val="tx1"/>
            </a:solidFill>
          </a:ln>
        </p:spPr>
        <p:txBody>
          <a:bodyPr wrap="square" rtlCol="0" anchor="ctr">
            <a:spAutoFit/>
          </a:bodyPr>
          <a:lstStyle/>
          <a:p>
            <a:pPr algn="ctr"/>
            <a:r>
              <a:rPr lang="en-US" sz="3200" b="1" dirty="0">
                <a:solidFill>
                  <a:schemeClr val="bg1"/>
                </a:solidFill>
                <a:effectLst>
                  <a:outerShdw blurRad="38100" dist="38100" dir="2700000" algn="tl">
                    <a:srgbClr val="000000">
                      <a:alpha val="43137"/>
                    </a:srgbClr>
                  </a:outerShdw>
                </a:effectLst>
                <a:latin typeface="Lato" panose="020F0502020204030203" pitchFamily="34" charset="0"/>
              </a:rPr>
              <a:t>Basin Map</a:t>
            </a:r>
          </a:p>
        </p:txBody>
      </p:sp>
      <p:sp>
        <p:nvSpPr>
          <p:cNvPr id="8" name="TextBox 7">
            <a:extLst>
              <a:ext uri="{FF2B5EF4-FFF2-40B4-BE49-F238E27FC236}">
                <a16:creationId xmlns:a16="http://schemas.microsoft.com/office/drawing/2014/main" id="{382733E8-95FE-4809-B86A-C54B0822F50A}"/>
              </a:ext>
            </a:extLst>
          </p:cNvPr>
          <p:cNvSpPr txBox="1"/>
          <p:nvPr/>
        </p:nvSpPr>
        <p:spPr>
          <a:xfrm>
            <a:off x="7900771" y="5395217"/>
            <a:ext cx="3276600" cy="1077218"/>
          </a:xfrm>
          <a:prstGeom prst="rect">
            <a:avLst/>
          </a:prstGeom>
          <a:solidFill>
            <a:srgbClr val="FFFFFF">
              <a:alpha val="80000"/>
            </a:srgbClr>
          </a:solidFill>
          <a:ln w="19050">
            <a:solidFill>
              <a:schemeClr val="tx1"/>
            </a:solidFill>
          </a:ln>
        </p:spPr>
        <p:txBody>
          <a:bodyPr wrap="square" rtlCol="0" anchor="ctr">
            <a:spAutoFit/>
          </a:bodyPr>
          <a:lstStyle/>
          <a:p>
            <a:pPr algn="ctr"/>
            <a:r>
              <a:rPr lang="en-US" sz="3200" b="1" dirty="0">
                <a:solidFill>
                  <a:schemeClr val="bg1"/>
                </a:solidFill>
                <a:effectLst>
                  <a:outerShdw blurRad="38100" dist="38100" dir="2700000" algn="tl">
                    <a:srgbClr val="000000">
                      <a:alpha val="43137"/>
                    </a:srgbClr>
                  </a:outerShdw>
                </a:effectLst>
                <a:latin typeface="Lato" panose="020F0502020204030203" pitchFamily="34" charset="0"/>
              </a:rPr>
              <a:t>Message Console</a:t>
            </a:r>
          </a:p>
        </p:txBody>
      </p:sp>
    </p:spTree>
    <p:extLst>
      <p:ext uri="{BB962C8B-B14F-4D97-AF65-F5344CB8AC3E}">
        <p14:creationId xmlns:p14="http://schemas.microsoft.com/office/powerpoint/2010/main" val="370201975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DC422-2C78-4580-B511-CE7D2839D4A5}"/>
              </a:ext>
            </a:extLst>
          </p:cNvPr>
          <p:cNvSpPr>
            <a:spLocks noGrp="1"/>
          </p:cNvSpPr>
          <p:nvPr>
            <p:ph type="title"/>
          </p:nvPr>
        </p:nvSpPr>
        <p:spPr>
          <a:xfrm>
            <a:off x="838200" y="157656"/>
            <a:ext cx="10515600" cy="1325563"/>
          </a:xfrm>
        </p:spPr>
        <p:txBody>
          <a:bodyPr>
            <a:noAutofit/>
          </a:bodyPr>
          <a:lstStyle/>
          <a:p>
            <a:r>
              <a:rPr lang="en-US" sz="5600" b="1" dirty="0">
                <a:latin typeface="Lato" panose="020F0502020204030203" pitchFamily="34" charset="0"/>
              </a:rPr>
              <a:t>Gage Weights Precipitation Method</a:t>
            </a:r>
          </a:p>
        </p:txBody>
      </p:sp>
      <p:sp>
        <p:nvSpPr>
          <p:cNvPr id="3" name="Content Placeholder 2">
            <a:extLst>
              <a:ext uri="{FF2B5EF4-FFF2-40B4-BE49-F238E27FC236}">
                <a16:creationId xmlns:a16="http://schemas.microsoft.com/office/drawing/2014/main" id="{CBF1C541-B88C-4F26-B189-D719CF809056}"/>
              </a:ext>
            </a:extLst>
          </p:cNvPr>
          <p:cNvSpPr>
            <a:spLocks noGrp="1"/>
          </p:cNvSpPr>
          <p:nvPr>
            <p:ph idx="1"/>
          </p:nvPr>
        </p:nvSpPr>
        <p:spPr>
          <a:xfrm>
            <a:off x="838200" y="1825625"/>
            <a:ext cx="5916066" cy="4351338"/>
          </a:xfrm>
        </p:spPr>
        <p:txBody>
          <a:bodyPr>
            <a:noAutofit/>
          </a:bodyPr>
          <a:lstStyle/>
          <a:p>
            <a:r>
              <a:rPr lang="en-US" b="1" dirty="0">
                <a:latin typeface="Lato" panose="020F0502020204030203" pitchFamily="34" charset="0"/>
              </a:rPr>
              <a:t>Pros</a:t>
            </a:r>
          </a:p>
          <a:p>
            <a:pPr lvl="1"/>
            <a:r>
              <a:rPr lang="en-US" sz="2800" b="1" dirty="0">
                <a:latin typeface="Lato" panose="020F0502020204030203" pitchFamily="34" charset="0"/>
              </a:rPr>
              <a:t>Flexible</a:t>
            </a:r>
          </a:p>
          <a:p>
            <a:pPr lvl="1"/>
            <a:r>
              <a:rPr lang="en-US" sz="2800" b="1" dirty="0">
                <a:latin typeface="Lato" panose="020F0502020204030203" pitchFamily="34" charset="0"/>
              </a:rPr>
              <a:t>Accounts for space and time variation</a:t>
            </a:r>
          </a:p>
          <a:p>
            <a:pPr lvl="1"/>
            <a:r>
              <a:rPr lang="en-US" sz="2800" b="1" dirty="0">
                <a:latin typeface="Lato" panose="020F0502020204030203" pitchFamily="34" charset="0"/>
              </a:rPr>
              <a:t>Can be calibrated</a:t>
            </a:r>
          </a:p>
          <a:p>
            <a:r>
              <a:rPr lang="en-US" b="1" dirty="0">
                <a:latin typeface="Lato" panose="020F0502020204030203" pitchFamily="34" charset="0"/>
              </a:rPr>
              <a:t>Cons</a:t>
            </a:r>
          </a:p>
          <a:p>
            <a:pPr lvl="1"/>
            <a:r>
              <a:rPr lang="en-US" sz="2800" b="1" dirty="0">
                <a:latin typeface="Lato" panose="020F0502020204030203" pitchFamily="34" charset="0"/>
              </a:rPr>
              <a:t>Still dependent on gage data</a:t>
            </a:r>
          </a:p>
          <a:p>
            <a:pPr lvl="1"/>
            <a:r>
              <a:rPr lang="en-US" sz="2800" b="1" dirty="0">
                <a:latin typeface="Lato" panose="020F0502020204030203" pitchFamily="34" charset="0"/>
              </a:rPr>
              <a:t>Up to you to determine weights</a:t>
            </a:r>
          </a:p>
        </p:txBody>
      </p:sp>
      <p:pic>
        <p:nvPicPr>
          <p:cNvPr id="1026" name="Picture 2">
            <a:extLst>
              <a:ext uri="{FF2B5EF4-FFF2-40B4-BE49-F238E27FC236}">
                <a16:creationId xmlns:a16="http://schemas.microsoft.com/office/drawing/2014/main" id="{FC3DA987-B347-4986-A6CA-60F021A9CE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7576" y="1208451"/>
            <a:ext cx="5284424" cy="5284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475403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normAutofit/>
          </a:bodyPr>
          <a:lstStyle/>
          <a:p>
            <a:r>
              <a:rPr lang="en-US" sz="5600" b="1" dirty="0">
                <a:latin typeface="Lato" panose="020F0502020204030203" pitchFamily="34" charset="0"/>
              </a:rPr>
              <a:t>Historical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5"/>
            <a:ext cx="10515600" cy="2541423"/>
          </a:xfrm>
        </p:spPr>
        <p:txBody>
          <a:bodyPr>
            <a:normAutofit/>
          </a:bodyPr>
          <a:lstStyle/>
          <a:p>
            <a:r>
              <a:rPr lang="en-US" b="1" dirty="0">
                <a:latin typeface="Lato" panose="020F0502020204030203" pitchFamily="34" charset="0"/>
              </a:rPr>
              <a:t>Gridded precipitation</a:t>
            </a:r>
          </a:p>
          <a:p>
            <a:r>
              <a:rPr lang="en-US" b="1" dirty="0">
                <a:latin typeface="Lato" panose="020F0502020204030203" pitchFamily="34" charset="0"/>
              </a:rPr>
              <a:t>Gage weights</a:t>
            </a:r>
          </a:p>
          <a:p>
            <a:r>
              <a:rPr lang="en-US" b="1" dirty="0">
                <a:latin typeface="Lato" panose="020F0502020204030203" pitchFamily="34" charset="0"/>
              </a:rPr>
              <a:t>Interpolated precipitation</a:t>
            </a:r>
          </a:p>
          <a:p>
            <a:r>
              <a:rPr lang="en-US" b="1" dirty="0">
                <a:solidFill>
                  <a:srgbClr val="FFC000"/>
                </a:solidFill>
                <a:latin typeface="Lato" panose="020F0502020204030203" pitchFamily="34" charset="0"/>
              </a:rPr>
              <a:t>Inverse distance</a:t>
            </a:r>
          </a:p>
          <a:p>
            <a:r>
              <a:rPr lang="en-US" b="1" dirty="0">
                <a:latin typeface="Lato" panose="020F0502020204030203" pitchFamily="34" charset="0"/>
              </a:rPr>
              <a:t>Specified hyetograph</a:t>
            </a:r>
          </a:p>
        </p:txBody>
      </p:sp>
      <p:pic>
        <p:nvPicPr>
          <p:cNvPr id="5" name="Picture 4">
            <a:extLst>
              <a:ext uri="{FF2B5EF4-FFF2-40B4-BE49-F238E27FC236}">
                <a16:creationId xmlns:a16="http://schemas.microsoft.com/office/drawing/2014/main" id="{E7F34396-5697-4E44-938F-FDFCD78C2E52}"/>
              </a:ext>
            </a:extLst>
          </p:cNvPr>
          <p:cNvPicPr>
            <a:picLocks noChangeAspect="1"/>
          </p:cNvPicPr>
          <p:nvPr/>
        </p:nvPicPr>
        <p:blipFill>
          <a:blip r:embed="rId3"/>
          <a:stretch>
            <a:fillRect/>
          </a:stretch>
        </p:blipFill>
        <p:spPr>
          <a:xfrm>
            <a:off x="1849820" y="4452225"/>
            <a:ext cx="4813738" cy="1094041"/>
          </a:xfrm>
          <a:prstGeom prst="rect">
            <a:avLst/>
          </a:prstGeom>
        </p:spPr>
      </p:pic>
      <p:pic>
        <p:nvPicPr>
          <p:cNvPr id="8" name="Picture 7">
            <a:extLst>
              <a:ext uri="{FF2B5EF4-FFF2-40B4-BE49-F238E27FC236}">
                <a16:creationId xmlns:a16="http://schemas.microsoft.com/office/drawing/2014/main" id="{49A5E6AD-BE4D-B1DA-1897-3FD2C445165B}"/>
              </a:ext>
            </a:extLst>
          </p:cNvPr>
          <p:cNvPicPr>
            <a:picLocks noChangeAspect="1"/>
          </p:cNvPicPr>
          <p:nvPr/>
        </p:nvPicPr>
        <p:blipFill>
          <a:blip r:embed="rId4"/>
          <a:stretch>
            <a:fillRect/>
          </a:stretch>
        </p:blipFill>
        <p:spPr>
          <a:xfrm>
            <a:off x="1849820" y="5639443"/>
            <a:ext cx="4757240" cy="919012"/>
          </a:xfrm>
          <a:prstGeom prst="rect">
            <a:avLst/>
          </a:prstGeom>
        </p:spPr>
      </p:pic>
      <p:pic>
        <p:nvPicPr>
          <p:cNvPr id="10" name="Picture 9">
            <a:extLst>
              <a:ext uri="{FF2B5EF4-FFF2-40B4-BE49-F238E27FC236}">
                <a16:creationId xmlns:a16="http://schemas.microsoft.com/office/drawing/2014/main" id="{1E50FC2E-2AF7-FE58-73A2-0DC0F13646C6}"/>
              </a:ext>
            </a:extLst>
          </p:cNvPr>
          <p:cNvPicPr>
            <a:picLocks noChangeAspect="1"/>
          </p:cNvPicPr>
          <p:nvPr/>
        </p:nvPicPr>
        <p:blipFill>
          <a:blip r:embed="rId5"/>
          <a:stretch>
            <a:fillRect/>
          </a:stretch>
        </p:blipFill>
        <p:spPr>
          <a:xfrm>
            <a:off x="7032218" y="1719084"/>
            <a:ext cx="4522960" cy="3909848"/>
          </a:xfrm>
          <a:prstGeom prst="rect">
            <a:avLst/>
          </a:prstGeom>
        </p:spPr>
      </p:pic>
    </p:spTree>
    <p:extLst>
      <p:ext uri="{BB962C8B-B14F-4D97-AF65-F5344CB8AC3E}">
        <p14:creationId xmlns:p14="http://schemas.microsoft.com/office/powerpoint/2010/main" val="136629805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5600" b="1" dirty="0">
                <a:latin typeface="Lato" panose="020F0502020204030203" pitchFamily="34" charset="0"/>
              </a:rPr>
              <a:t>Meteorologic Model Processes</a:t>
            </a:r>
          </a:p>
        </p:txBody>
      </p:sp>
      <p:sp>
        <p:nvSpPr>
          <p:cNvPr id="14" name="Content Placeholder 2">
            <a:extLst>
              <a:ext uri="{FF2B5EF4-FFF2-40B4-BE49-F238E27FC236}">
                <a16:creationId xmlns:a16="http://schemas.microsoft.com/office/drawing/2014/main" id="{6587A3C4-F8CE-4238-AFD4-C8A877FB9FD5}"/>
              </a:ext>
            </a:extLst>
          </p:cNvPr>
          <p:cNvSpPr>
            <a:spLocks noGrp="1"/>
          </p:cNvSpPr>
          <p:nvPr>
            <p:ph idx="1"/>
          </p:nvPr>
        </p:nvSpPr>
        <p:spPr>
          <a:xfrm>
            <a:off x="386643" y="1081970"/>
            <a:ext cx="5835167" cy="5776030"/>
          </a:xfrm>
        </p:spPr>
        <p:txBody>
          <a:bodyPr anchor="t">
            <a:noAutofit/>
          </a:bodyPr>
          <a:lstStyle/>
          <a:p>
            <a:pPr lvl="1">
              <a:lnSpc>
                <a:spcPct val="100000"/>
              </a:lnSpc>
              <a:spcBef>
                <a:spcPts val="800"/>
              </a:spcBef>
            </a:pPr>
            <a:r>
              <a:rPr lang="en-US" sz="2800" b="1" dirty="0">
                <a:latin typeface="Lato" panose="020F0502020204030203" pitchFamily="34" charset="0"/>
              </a:rPr>
              <a:t>Precipitation</a:t>
            </a:r>
          </a:p>
          <a:p>
            <a:pPr lvl="1">
              <a:lnSpc>
                <a:spcPct val="100000"/>
              </a:lnSpc>
              <a:spcBef>
                <a:spcPts val="800"/>
              </a:spcBef>
            </a:pPr>
            <a:r>
              <a:rPr lang="en-US" sz="2800" b="1" dirty="0">
                <a:latin typeface="Lato" panose="020F0502020204030203" pitchFamily="34" charset="0"/>
              </a:rPr>
              <a:t>Temperature</a:t>
            </a:r>
          </a:p>
          <a:p>
            <a:pPr lvl="1">
              <a:lnSpc>
                <a:spcPct val="100000"/>
              </a:lnSpc>
              <a:spcBef>
                <a:spcPts val="800"/>
              </a:spcBef>
            </a:pPr>
            <a:r>
              <a:rPr lang="en-US" sz="2800" b="1" dirty="0">
                <a:latin typeface="Lato" panose="020F0502020204030203" pitchFamily="34" charset="0"/>
              </a:rPr>
              <a:t>Shortwave radiation</a:t>
            </a:r>
          </a:p>
          <a:p>
            <a:pPr lvl="1">
              <a:lnSpc>
                <a:spcPct val="100000"/>
              </a:lnSpc>
              <a:spcBef>
                <a:spcPts val="800"/>
              </a:spcBef>
            </a:pPr>
            <a:r>
              <a:rPr lang="en-US" sz="2800" b="1" dirty="0">
                <a:latin typeface="Lato" panose="020F0502020204030203" pitchFamily="34" charset="0"/>
              </a:rPr>
              <a:t>Longwave radiation</a:t>
            </a:r>
          </a:p>
          <a:p>
            <a:pPr lvl="1">
              <a:lnSpc>
                <a:spcPct val="100000"/>
              </a:lnSpc>
              <a:spcBef>
                <a:spcPts val="800"/>
              </a:spcBef>
            </a:pPr>
            <a:r>
              <a:rPr lang="en-US" sz="2800" b="1" dirty="0">
                <a:latin typeface="Lato" panose="020F0502020204030203" pitchFamily="34" charset="0"/>
              </a:rPr>
              <a:t>Wind speed</a:t>
            </a:r>
          </a:p>
          <a:p>
            <a:pPr lvl="1">
              <a:lnSpc>
                <a:spcPct val="100000"/>
              </a:lnSpc>
              <a:spcBef>
                <a:spcPts val="800"/>
              </a:spcBef>
            </a:pPr>
            <a:r>
              <a:rPr lang="en-US" sz="2800" b="1" dirty="0">
                <a:latin typeface="Lato" panose="020F0502020204030203" pitchFamily="34" charset="0"/>
              </a:rPr>
              <a:t>Pressure</a:t>
            </a:r>
          </a:p>
          <a:p>
            <a:pPr lvl="1">
              <a:lnSpc>
                <a:spcPct val="100000"/>
              </a:lnSpc>
              <a:spcBef>
                <a:spcPts val="800"/>
              </a:spcBef>
            </a:pPr>
            <a:r>
              <a:rPr lang="en-US" sz="2800" b="1" dirty="0">
                <a:latin typeface="Lato" panose="020F0502020204030203" pitchFamily="34" charset="0"/>
              </a:rPr>
              <a:t>Dew point/Humidity</a:t>
            </a:r>
          </a:p>
          <a:p>
            <a:pPr lvl="1">
              <a:lnSpc>
                <a:spcPct val="100000"/>
              </a:lnSpc>
              <a:spcBef>
                <a:spcPts val="800"/>
              </a:spcBef>
            </a:pPr>
            <a:r>
              <a:rPr lang="en-US" sz="2800" b="1" dirty="0">
                <a:latin typeface="Lato" panose="020F0502020204030203" pitchFamily="34" charset="0"/>
              </a:rPr>
              <a:t>Evapotranspiration</a:t>
            </a:r>
          </a:p>
        </p:txBody>
      </p:sp>
      <p:pic>
        <p:nvPicPr>
          <p:cNvPr id="4" name="Picture 3">
            <a:extLst>
              <a:ext uri="{FF2B5EF4-FFF2-40B4-BE49-F238E27FC236}">
                <a16:creationId xmlns:a16="http://schemas.microsoft.com/office/drawing/2014/main" id="{B580F097-65C3-D28B-8123-6F1F281BF9A9}"/>
              </a:ext>
            </a:extLst>
          </p:cNvPr>
          <p:cNvPicPr>
            <a:picLocks noChangeAspect="1"/>
          </p:cNvPicPr>
          <p:nvPr/>
        </p:nvPicPr>
        <p:blipFill>
          <a:blip r:embed="rId3"/>
          <a:stretch>
            <a:fillRect/>
          </a:stretch>
        </p:blipFill>
        <p:spPr>
          <a:xfrm>
            <a:off x="6797894" y="1877763"/>
            <a:ext cx="4346850" cy="2628510"/>
          </a:xfrm>
          <a:prstGeom prst="rect">
            <a:avLst/>
          </a:prstGeom>
        </p:spPr>
      </p:pic>
    </p:spTree>
    <p:extLst>
      <p:ext uri="{BB962C8B-B14F-4D97-AF65-F5344CB8AC3E}">
        <p14:creationId xmlns:p14="http://schemas.microsoft.com/office/powerpoint/2010/main" val="349265498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5600" b="1" dirty="0">
                <a:latin typeface="Lato" panose="020F0502020204030203" pitchFamily="34" charset="0"/>
              </a:rPr>
              <a:t>Meteorologic Model Processes</a:t>
            </a:r>
          </a:p>
        </p:txBody>
      </p:sp>
      <p:pic>
        <p:nvPicPr>
          <p:cNvPr id="11" name="Picture 10">
            <a:extLst>
              <a:ext uri="{FF2B5EF4-FFF2-40B4-BE49-F238E27FC236}">
                <a16:creationId xmlns:a16="http://schemas.microsoft.com/office/drawing/2014/main" id="{D708B854-2242-A938-D5C9-6CA76CD6AD4C}"/>
              </a:ext>
            </a:extLst>
          </p:cNvPr>
          <p:cNvPicPr>
            <a:picLocks noChangeAspect="1"/>
          </p:cNvPicPr>
          <p:nvPr/>
        </p:nvPicPr>
        <p:blipFill>
          <a:blip r:embed="rId3"/>
          <a:stretch>
            <a:fillRect/>
          </a:stretch>
        </p:blipFill>
        <p:spPr>
          <a:xfrm>
            <a:off x="7315896" y="4335766"/>
            <a:ext cx="4191363" cy="2370025"/>
          </a:xfrm>
          <a:prstGeom prst="rect">
            <a:avLst/>
          </a:prstGeom>
        </p:spPr>
      </p:pic>
      <p:pic>
        <p:nvPicPr>
          <p:cNvPr id="16" name="Picture 15">
            <a:extLst>
              <a:ext uri="{FF2B5EF4-FFF2-40B4-BE49-F238E27FC236}">
                <a16:creationId xmlns:a16="http://schemas.microsoft.com/office/drawing/2014/main" id="{9BAE7B26-8FFD-A77C-B4BA-E8F0479ACFD3}"/>
              </a:ext>
            </a:extLst>
          </p:cNvPr>
          <p:cNvPicPr>
            <a:picLocks noChangeAspect="1"/>
          </p:cNvPicPr>
          <p:nvPr/>
        </p:nvPicPr>
        <p:blipFill>
          <a:blip r:embed="rId4"/>
          <a:stretch>
            <a:fillRect/>
          </a:stretch>
        </p:blipFill>
        <p:spPr>
          <a:xfrm>
            <a:off x="471168" y="1271161"/>
            <a:ext cx="5408720" cy="5434630"/>
          </a:xfrm>
          <a:prstGeom prst="rect">
            <a:avLst/>
          </a:prstGeom>
        </p:spPr>
      </p:pic>
    </p:spTree>
    <p:extLst>
      <p:ext uri="{BB962C8B-B14F-4D97-AF65-F5344CB8AC3E}">
        <p14:creationId xmlns:p14="http://schemas.microsoft.com/office/powerpoint/2010/main" val="3761510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F8C10-B985-4E8B-AF36-7869421B0916}"/>
              </a:ext>
            </a:extLst>
          </p:cNvPr>
          <p:cNvSpPr>
            <a:spLocks noGrp="1"/>
          </p:cNvSpPr>
          <p:nvPr>
            <p:ph type="title"/>
          </p:nvPr>
        </p:nvSpPr>
        <p:spPr/>
        <p:txBody>
          <a:bodyPr>
            <a:normAutofit/>
          </a:bodyPr>
          <a:lstStyle/>
          <a:p>
            <a:r>
              <a:rPr lang="en-US" sz="5600" b="1" dirty="0">
                <a:latin typeface="Lato" panose="020F0502020204030203" pitchFamily="34" charset="0"/>
              </a:rPr>
              <a:t>Meteorologic Model</a:t>
            </a:r>
          </a:p>
        </p:txBody>
      </p:sp>
      <p:sp>
        <p:nvSpPr>
          <p:cNvPr id="6" name="Content Placeholder 5">
            <a:extLst>
              <a:ext uri="{FF2B5EF4-FFF2-40B4-BE49-F238E27FC236}">
                <a16:creationId xmlns:a16="http://schemas.microsoft.com/office/drawing/2014/main" id="{078CF27C-CEDA-495A-83B9-5983173A6DE8}"/>
              </a:ext>
            </a:extLst>
          </p:cNvPr>
          <p:cNvSpPr>
            <a:spLocks noGrp="1"/>
          </p:cNvSpPr>
          <p:nvPr>
            <p:ph idx="1"/>
          </p:nvPr>
        </p:nvSpPr>
        <p:spPr>
          <a:xfrm>
            <a:off x="838200" y="1825625"/>
            <a:ext cx="3779982" cy="4351338"/>
          </a:xfrm>
        </p:spPr>
        <p:txBody>
          <a:bodyPr/>
          <a:lstStyle/>
          <a:p>
            <a:r>
              <a:rPr lang="en-US" b="1" dirty="0">
                <a:latin typeface="Lato" panose="020F0502020204030203" pitchFamily="34" charset="0"/>
              </a:rPr>
              <a:t>User chooses </a:t>
            </a:r>
            <a:r>
              <a:rPr lang="en-US" b="1" u="sng" dirty="0">
                <a:latin typeface="Lato" panose="020F0502020204030203" pitchFamily="34" charset="0"/>
              </a:rPr>
              <a:t>methods</a:t>
            </a:r>
            <a:r>
              <a:rPr lang="en-US" b="1" dirty="0">
                <a:latin typeface="Lato" panose="020F0502020204030203" pitchFamily="34" charset="0"/>
              </a:rPr>
              <a:t> for modeling each process</a:t>
            </a:r>
          </a:p>
        </p:txBody>
      </p:sp>
      <p:pic>
        <p:nvPicPr>
          <p:cNvPr id="5" name="Picture 4">
            <a:extLst>
              <a:ext uri="{FF2B5EF4-FFF2-40B4-BE49-F238E27FC236}">
                <a16:creationId xmlns:a16="http://schemas.microsoft.com/office/drawing/2014/main" id="{224A8798-4EA4-CF55-DF0A-7983567049A0}"/>
              </a:ext>
            </a:extLst>
          </p:cNvPr>
          <p:cNvPicPr>
            <a:picLocks noChangeAspect="1"/>
          </p:cNvPicPr>
          <p:nvPr/>
        </p:nvPicPr>
        <p:blipFill rotWithShape="1">
          <a:blip r:embed="rId3"/>
          <a:srcRect r="38929"/>
          <a:stretch/>
        </p:blipFill>
        <p:spPr>
          <a:xfrm>
            <a:off x="5934234" y="1825625"/>
            <a:ext cx="3483396" cy="3824681"/>
          </a:xfrm>
          <a:prstGeom prst="rect">
            <a:avLst/>
          </a:prstGeom>
        </p:spPr>
      </p:pic>
    </p:spTree>
    <p:extLst>
      <p:ext uri="{BB962C8B-B14F-4D97-AF65-F5344CB8AC3E}">
        <p14:creationId xmlns:p14="http://schemas.microsoft.com/office/powerpoint/2010/main" val="228350456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8758</TotalTime>
  <Words>9778</Words>
  <Application>Microsoft Office PowerPoint</Application>
  <PresentationFormat>Widescreen</PresentationFormat>
  <Paragraphs>937</Paragraphs>
  <Slides>86</Slides>
  <Notes>68</Notes>
  <HiddenSlides>27</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86</vt:i4>
      </vt:variant>
    </vt:vector>
  </HeadingPairs>
  <TitlesOfParts>
    <vt:vector size="93" baseType="lpstr">
      <vt:lpstr>-apple-system</vt:lpstr>
      <vt:lpstr>Arial</vt:lpstr>
      <vt:lpstr>Calibri</vt:lpstr>
      <vt:lpstr>Calibri Light</vt:lpstr>
      <vt:lpstr>Cambria Math</vt:lpstr>
      <vt:lpstr>Lato</vt:lpstr>
      <vt:lpstr>Office Theme</vt:lpstr>
      <vt:lpstr>Meteorologic Models</vt:lpstr>
      <vt:lpstr>Objectives</vt:lpstr>
      <vt:lpstr>PowerPoint Presentation</vt:lpstr>
      <vt:lpstr>Meteorologic Model Overview</vt:lpstr>
      <vt:lpstr>Simulation Run</vt:lpstr>
      <vt:lpstr>Meteorologic  Model</vt:lpstr>
      <vt:lpstr>Meteorologic Model</vt:lpstr>
      <vt:lpstr>Creating a Meteorologic Model</vt:lpstr>
      <vt:lpstr>Meteorologic Model</vt:lpstr>
      <vt:lpstr>Include Subbasins</vt:lpstr>
      <vt:lpstr>Watershed Explorer</vt:lpstr>
      <vt:lpstr>Global Editors</vt:lpstr>
      <vt:lpstr>Data Requirements</vt:lpstr>
      <vt:lpstr>Precipitation Methods</vt:lpstr>
      <vt:lpstr>Setting a Precipitation Method</vt:lpstr>
      <vt:lpstr>What is my modeling goal?</vt:lpstr>
      <vt:lpstr>Historical Storm Methods</vt:lpstr>
      <vt:lpstr>Historical Storm Methods</vt:lpstr>
      <vt:lpstr>Creating Precipitation Gridsets from Point Data</vt:lpstr>
      <vt:lpstr>Historical Storm Methods</vt:lpstr>
      <vt:lpstr>Hypothetical Storm Methods</vt:lpstr>
      <vt:lpstr>Hypothetical Storm Methods</vt:lpstr>
      <vt:lpstr>Gridded Precipitation</vt:lpstr>
      <vt:lpstr>Gridded Precipitation</vt:lpstr>
      <vt:lpstr>Gridded Precipitation</vt:lpstr>
      <vt:lpstr>Gridded Precipitation Sources</vt:lpstr>
      <vt:lpstr>Converting &amp; Creating Precipitation Gridsets</vt:lpstr>
      <vt:lpstr>Gridded Precipitation</vt:lpstr>
      <vt:lpstr>Gridded Precipitation</vt:lpstr>
      <vt:lpstr>Adding Gridded Precipitation to HMS</vt:lpstr>
      <vt:lpstr>Gridded Data Manager</vt:lpstr>
      <vt:lpstr>Linking Gridded Precipitation to Met Model</vt:lpstr>
      <vt:lpstr>Defining Discretization</vt:lpstr>
      <vt:lpstr>Defining Discretization</vt:lpstr>
      <vt:lpstr>Hypothetical Storm</vt:lpstr>
      <vt:lpstr>Flow-Frequency Modeling</vt:lpstr>
      <vt:lpstr>Hypothetical Storm Method</vt:lpstr>
      <vt:lpstr>User-Specified Pattern</vt:lpstr>
      <vt:lpstr>Data</vt:lpstr>
      <vt:lpstr>Frequency Storm Data</vt:lpstr>
      <vt:lpstr>Importing Data</vt:lpstr>
      <vt:lpstr>Temporal Patterns</vt:lpstr>
      <vt:lpstr>Temporal Patterns</vt:lpstr>
      <vt:lpstr>Synthetic Hyetograph</vt:lpstr>
      <vt:lpstr>Area Reduction</vt:lpstr>
      <vt:lpstr>Area Reduction</vt:lpstr>
      <vt:lpstr>Evapotranspiration</vt:lpstr>
      <vt:lpstr>Role of Evapotranspiration</vt:lpstr>
      <vt:lpstr>Evapotranspiration Basics</vt:lpstr>
      <vt:lpstr>Evapotranspiration Basics</vt:lpstr>
      <vt:lpstr>ET Modeling Requirements</vt:lpstr>
      <vt:lpstr>Simple Canopy Settings</vt:lpstr>
      <vt:lpstr>ET Impact</vt:lpstr>
      <vt:lpstr>HMS – a spectrum of ET methods</vt:lpstr>
      <vt:lpstr>Data Requirements</vt:lpstr>
      <vt:lpstr>Hamon ET</vt:lpstr>
      <vt:lpstr>Hamon ET</vt:lpstr>
      <vt:lpstr>Calibration Considerations</vt:lpstr>
      <vt:lpstr>Dynamic Canopy</vt:lpstr>
      <vt:lpstr>Takeaways</vt:lpstr>
      <vt:lpstr>Snow Modeling</vt:lpstr>
      <vt:lpstr>PowerPoint Presentation</vt:lpstr>
      <vt:lpstr>Importance of Snow within USACE</vt:lpstr>
      <vt:lpstr>Snow Hydrology Goals</vt:lpstr>
      <vt:lpstr>Snowmelt Methods</vt:lpstr>
      <vt:lpstr>PowerPoint Presentation</vt:lpstr>
      <vt:lpstr>PowerPoint Presentation</vt:lpstr>
      <vt:lpstr>PowerPoint Presentation</vt:lpstr>
      <vt:lpstr>PowerPoint Presentation</vt:lpstr>
      <vt:lpstr>PowerPoint Presentation</vt:lpstr>
      <vt:lpstr>PowerPoint Presentation</vt:lpstr>
      <vt:lpstr>Takeaways</vt:lpstr>
      <vt:lpstr>Gage Weights</vt:lpstr>
      <vt:lpstr>Setting Up A Gage Weights Model</vt:lpstr>
      <vt:lpstr>Include Subbasins</vt:lpstr>
      <vt:lpstr>Use Gages</vt:lpstr>
      <vt:lpstr>Weights</vt:lpstr>
      <vt:lpstr>Estimating Depth Weights</vt:lpstr>
      <vt:lpstr>Estimating Time Weights</vt:lpstr>
      <vt:lpstr>Total Storm Gages</vt:lpstr>
      <vt:lpstr>Optional Settings in Met Model Editor</vt:lpstr>
      <vt:lpstr>PowerPoint Presentation</vt:lpstr>
      <vt:lpstr>Gage Weights Precipitation Method</vt:lpstr>
      <vt:lpstr>Historical Storm Methods</vt:lpstr>
      <vt:lpstr>Meteorologic Model Processes</vt:lpstr>
      <vt:lpstr>Meteorologic Model Processes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Ho, David CIV USARMY CEIWR (USA)</cp:lastModifiedBy>
  <cp:revision>98</cp:revision>
  <dcterms:created xsi:type="dcterms:W3CDTF">2022-02-24T15:47:34Z</dcterms:created>
  <dcterms:modified xsi:type="dcterms:W3CDTF">2025-01-29T22:59:57Z</dcterms:modified>
</cp:coreProperties>
</file>