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74"/>
  </p:notesMasterIdLst>
  <p:handoutMasterIdLst>
    <p:handoutMasterId r:id="rId75"/>
  </p:handoutMasterIdLst>
  <p:sldIdLst>
    <p:sldId id="288" r:id="rId3"/>
    <p:sldId id="303" r:id="rId4"/>
    <p:sldId id="1108" r:id="rId5"/>
    <p:sldId id="1117" r:id="rId6"/>
    <p:sldId id="277" r:id="rId7"/>
    <p:sldId id="279" r:id="rId8"/>
    <p:sldId id="1183" r:id="rId9"/>
    <p:sldId id="1076" r:id="rId10"/>
    <p:sldId id="1077" r:id="rId11"/>
    <p:sldId id="347" r:id="rId12"/>
    <p:sldId id="1118" r:id="rId13"/>
    <p:sldId id="280" r:id="rId14"/>
    <p:sldId id="353" r:id="rId15"/>
    <p:sldId id="354" r:id="rId16"/>
    <p:sldId id="356" r:id="rId17"/>
    <p:sldId id="355" r:id="rId18"/>
    <p:sldId id="1168" r:id="rId19"/>
    <p:sldId id="1092" r:id="rId20"/>
    <p:sldId id="1090" r:id="rId21"/>
    <p:sldId id="259" r:id="rId22"/>
    <p:sldId id="1167" r:id="rId23"/>
    <p:sldId id="262" r:id="rId24"/>
    <p:sldId id="263" r:id="rId25"/>
    <p:sldId id="265" r:id="rId26"/>
    <p:sldId id="1166" r:id="rId27"/>
    <p:sldId id="271" r:id="rId28"/>
    <p:sldId id="268" r:id="rId29"/>
    <p:sldId id="275" r:id="rId30"/>
    <p:sldId id="1165" r:id="rId31"/>
    <p:sldId id="1163" r:id="rId32"/>
    <p:sldId id="352" r:id="rId33"/>
    <p:sldId id="358" r:id="rId34"/>
    <p:sldId id="1169" r:id="rId35"/>
    <p:sldId id="1172" r:id="rId36"/>
    <p:sldId id="1176" r:id="rId37"/>
    <p:sldId id="1173" r:id="rId38"/>
    <p:sldId id="1174" r:id="rId39"/>
    <p:sldId id="1104" r:id="rId40"/>
    <p:sldId id="1170" r:id="rId41"/>
    <p:sldId id="1175" r:id="rId42"/>
    <p:sldId id="278" r:id="rId43"/>
    <p:sldId id="1107" r:id="rId44"/>
    <p:sldId id="343" r:id="rId45"/>
    <p:sldId id="344" r:id="rId46"/>
    <p:sldId id="1081" r:id="rId47"/>
    <p:sldId id="415" r:id="rId48"/>
    <p:sldId id="1082" r:id="rId49"/>
    <p:sldId id="1112" r:id="rId50"/>
    <p:sldId id="350" r:id="rId51"/>
    <p:sldId id="375" r:id="rId52"/>
    <p:sldId id="1179" r:id="rId53"/>
    <p:sldId id="1113" r:id="rId54"/>
    <p:sldId id="1114" r:id="rId55"/>
    <p:sldId id="382" r:id="rId56"/>
    <p:sldId id="1083" r:id="rId57"/>
    <p:sldId id="378" r:id="rId58"/>
    <p:sldId id="361" r:id="rId59"/>
    <p:sldId id="410" r:id="rId60"/>
    <p:sldId id="1087" r:id="rId61"/>
    <p:sldId id="1089" r:id="rId62"/>
    <p:sldId id="1180" r:id="rId63"/>
    <p:sldId id="386" r:id="rId64"/>
    <p:sldId id="389" r:id="rId65"/>
    <p:sldId id="397" r:id="rId66"/>
    <p:sldId id="1088" r:id="rId67"/>
    <p:sldId id="1181" r:id="rId68"/>
    <p:sldId id="370" r:id="rId69"/>
    <p:sldId id="371" r:id="rId70"/>
    <p:sldId id="408" r:id="rId71"/>
    <p:sldId id="1116" r:id="rId72"/>
    <p:sldId id="1182" r:id="rId73"/>
  </p:sldIdLst>
  <p:sldSz cx="12192000" cy="6858000"/>
  <p:notesSz cx="6858000" cy="9144000"/>
  <p:embeddedFontLst>
    <p:embeddedFont>
      <p:font typeface="ＭＳ Ｐゴシック" panose="020B0600070205080204" pitchFamily="34" charset="-128"/>
      <p:regular r:id="rId76"/>
    </p:embeddedFont>
    <p:embeddedFont>
      <p:font typeface="Bangers" pitchFamily="2" charset="0"/>
      <p:regular r:id="rId77"/>
    </p:embeddedFont>
    <p:embeddedFont>
      <p:font typeface="Barlow Condensed" panose="00000506000000000000" pitchFamily="2" charset="0"/>
      <p:regular r:id="rId78"/>
      <p:bold r:id="rId79"/>
      <p:italic r:id="rId80"/>
      <p:boldItalic r:id="rId81"/>
    </p:embeddedFont>
    <p:embeddedFont>
      <p:font typeface="Barlow Condensed Bold" panose="00000806000000000000" pitchFamily="2" charset="0"/>
      <p:bold r:id="rId82"/>
    </p:embeddedFont>
    <p:embeddedFont>
      <p:font typeface="Cambria Math" panose="02040503050406030204" pitchFamily="18" charset="0"/>
      <p:regular r:id="rId83"/>
    </p:embeddedFont>
    <p:embeddedFont>
      <p:font typeface="Ink Free" panose="03080402000500000000" pitchFamily="66" charset="0"/>
      <p:regular r:id="rId84"/>
    </p:embeddedFont>
    <p:embeddedFont>
      <p:font typeface="Lato" panose="020F0502020204030203" pitchFamily="34" charset="0"/>
      <p:regular r:id="rId85"/>
      <p:bold r:id="rId86"/>
      <p:italic r:id="rId87"/>
      <p:boldItalic r:id="rId88"/>
    </p:embeddedFont>
    <p:embeddedFont>
      <p:font typeface="Tahoma" panose="020B0604030504040204" pitchFamily="34" charset="0"/>
      <p:regular r:id="rId89"/>
      <p:bold r:id="rId90"/>
    </p:embeddedFont>
    <p:embeddedFont>
      <p:font typeface="Times" panose="02020603050405020304" pitchFamily="18" charset="0"/>
      <p:regular r:id="rId91"/>
      <p:bold r:id="rId92"/>
      <p:italic r:id="rId93"/>
      <p:boldItalic r:id="rId94"/>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521415D9-36F7-43E2-AB2F-B90AF26B5E84}">
      <p14:sectionLst xmlns:p14="http://schemas.microsoft.com/office/powerpoint/2010/main">
        <p14:section name="Part I" id="{8B598E13-914C-47E1-8AC1-18FD67203014}">
          <p14:sldIdLst>
            <p14:sldId id="288"/>
            <p14:sldId id="303"/>
            <p14:sldId id="1108"/>
            <p14:sldId id="1117"/>
            <p14:sldId id="277"/>
            <p14:sldId id="279"/>
            <p14:sldId id="1183"/>
            <p14:sldId id="1076"/>
            <p14:sldId id="1077"/>
            <p14:sldId id="347"/>
            <p14:sldId id="1118"/>
            <p14:sldId id="280"/>
            <p14:sldId id="353"/>
            <p14:sldId id="354"/>
            <p14:sldId id="356"/>
            <p14:sldId id="355"/>
          </p14:sldIdLst>
        </p14:section>
        <p14:section name="Part II" id="{92F12B6D-9E5C-489D-B293-98E73DE0A4DE}">
          <p14:sldIdLst>
            <p14:sldId id="1168"/>
            <p14:sldId id="1092"/>
            <p14:sldId id="1090"/>
            <p14:sldId id="259"/>
            <p14:sldId id="1167"/>
            <p14:sldId id="262"/>
            <p14:sldId id="263"/>
            <p14:sldId id="265"/>
            <p14:sldId id="1166"/>
            <p14:sldId id="271"/>
            <p14:sldId id="268"/>
            <p14:sldId id="275"/>
            <p14:sldId id="1165"/>
          </p14:sldIdLst>
        </p14:section>
        <p14:section name="Part III" id="{E3B8D86F-3A78-45AE-B95A-F8F378C927D3}">
          <p14:sldIdLst>
            <p14:sldId id="1163"/>
            <p14:sldId id="352"/>
            <p14:sldId id="358"/>
            <p14:sldId id="1169"/>
            <p14:sldId id="1172"/>
            <p14:sldId id="1176"/>
            <p14:sldId id="1173"/>
            <p14:sldId id="1174"/>
            <p14:sldId id="1104"/>
            <p14:sldId id="1170"/>
            <p14:sldId id="1175"/>
          </p14:sldIdLst>
        </p14:section>
        <p14:section name="Part IV" id="{B06C69FE-E1B4-41AB-B653-749BCBAA1C08}">
          <p14:sldIdLst>
            <p14:sldId id="278"/>
            <p14:sldId id="1107"/>
            <p14:sldId id="343"/>
            <p14:sldId id="344"/>
            <p14:sldId id="1081"/>
            <p14:sldId id="415"/>
            <p14:sldId id="1082"/>
            <p14:sldId id="1112"/>
            <p14:sldId id="350"/>
            <p14:sldId id="375"/>
            <p14:sldId id="1179"/>
            <p14:sldId id="1113"/>
            <p14:sldId id="1114"/>
            <p14:sldId id="382"/>
            <p14:sldId id="1083"/>
            <p14:sldId id="378"/>
            <p14:sldId id="361"/>
            <p14:sldId id="410"/>
            <p14:sldId id="1087"/>
            <p14:sldId id="1089"/>
            <p14:sldId id="1180"/>
            <p14:sldId id="386"/>
            <p14:sldId id="389"/>
            <p14:sldId id="397"/>
            <p14:sldId id="1088"/>
            <p14:sldId id="1181"/>
            <p14:sldId id="370"/>
            <p14:sldId id="371"/>
            <p14:sldId id="408"/>
            <p14:sldId id="1116"/>
            <p14:sldId id="1182"/>
          </p14:sldIdLst>
        </p14:section>
      </p14:sectionLst>
    </p:ex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JM" initials="M" lastIdx="2" clrIdx="0">
    <p:extLst>
      <p:ext uri="{19B8F6BF-5375-455C-9EA6-DF929625EA0E}">
        <p15:presenceInfo xmlns:p15="http://schemas.microsoft.com/office/powerpoint/2012/main" userId="M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FF00FF"/>
    <a:srgbClr val="ADB9CA"/>
    <a:srgbClr val="29AF8C"/>
    <a:srgbClr val="000000"/>
    <a:srgbClr val="80BDD9"/>
    <a:srgbClr val="4E9DC8"/>
    <a:srgbClr val="708D9C"/>
    <a:srgbClr val="8497B0"/>
    <a:srgbClr val="0909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574A94-B012-48BF-832C-399A85535B84}" v="16" dt="2025-05-21T19:29:57.6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993" autoAdjust="0"/>
  </p:normalViewPr>
  <p:slideViewPr>
    <p:cSldViewPr snapToGrid="0">
      <p:cViewPr varScale="1">
        <p:scale>
          <a:sx n="78" d="100"/>
          <a:sy n="78" d="100"/>
        </p:scale>
        <p:origin x="278" y="67"/>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font" Target="fonts/font9.fntdata"/><Relationship Id="rId89" Type="http://schemas.openxmlformats.org/officeDocument/2006/relationships/font" Target="fonts/font14.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notesMaster" Target="notesMasters/notesMaster1.xml"/><Relationship Id="rId79" Type="http://schemas.openxmlformats.org/officeDocument/2006/relationships/font" Target="fonts/font4.fntdata"/><Relationship Id="rId5" Type="http://schemas.openxmlformats.org/officeDocument/2006/relationships/slide" Target="slides/slide3.xml"/><Relationship Id="rId90" Type="http://schemas.openxmlformats.org/officeDocument/2006/relationships/font" Target="fonts/font15.fntdata"/><Relationship Id="rId95" Type="http://schemas.openxmlformats.org/officeDocument/2006/relationships/commentAuthors" Target="commentAuthor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font" Target="fonts/font5.fntdata"/><Relationship Id="rId85" Type="http://schemas.openxmlformats.org/officeDocument/2006/relationships/font" Target="fonts/font10.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handoutMaster" Target="handoutMasters/handoutMaster1.xml"/><Relationship Id="rId83" Type="http://schemas.openxmlformats.org/officeDocument/2006/relationships/font" Target="fonts/font8.fntdata"/><Relationship Id="rId88" Type="http://schemas.openxmlformats.org/officeDocument/2006/relationships/font" Target="fonts/font13.fntdata"/><Relationship Id="rId91" Type="http://schemas.openxmlformats.org/officeDocument/2006/relationships/font" Target="fonts/font16.fntdata"/><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font" Target="fonts/font3.fntdata"/><Relationship Id="rId81" Type="http://schemas.openxmlformats.org/officeDocument/2006/relationships/font" Target="fonts/font6.fntdata"/><Relationship Id="rId86" Type="http://schemas.openxmlformats.org/officeDocument/2006/relationships/font" Target="fonts/font11.fntdata"/><Relationship Id="rId94" Type="http://schemas.openxmlformats.org/officeDocument/2006/relationships/font" Target="fonts/font19.fntdata"/><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1.fntdata"/><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17.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12.fntdata"/><Relationship Id="rId61" Type="http://schemas.openxmlformats.org/officeDocument/2006/relationships/slide" Target="slides/slide59.xml"/><Relationship Id="rId82" Type="http://schemas.openxmlformats.org/officeDocument/2006/relationships/font" Target="fonts/font7.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font" Target="fonts/font2.fntdata"/><Relationship Id="rId100"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font" Target="fonts/font18.fntdata"/><Relationship Id="rId9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6/24/2025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wcc.nrcs.usda.gov/snow/"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nsidc.org/data/nsidc-0719/versions/1"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27938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https://westernsnowconference.org/about/history/</a:t>
            </a:r>
          </a:p>
          <a:p>
            <a:pPr marL="628650" lvl="1" indent="-171450" algn="l" fontAlgn="base">
              <a:buFont typeface="Arial" panose="020B0604020202020204" pitchFamily="34" charset="0"/>
              <a:buChar char="•"/>
            </a:pPr>
            <a:r>
              <a:rPr lang="en-US" dirty="0"/>
              <a:t>Snow Surveying was first invented in the late 1800’s in several different locales and it is difficult to ascertain exactly who was first. </a:t>
            </a:r>
          </a:p>
          <a:p>
            <a:pPr marL="628650" lvl="1" indent="-171450" algn="l" fontAlgn="base">
              <a:buFont typeface="Arial" panose="020B0604020202020204" pitchFamily="34" charset="0"/>
              <a:buChar char="•"/>
            </a:pPr>
            <a:endParaRPr lang="en-US" dirty="0"/>
          </a:p>
          <a:p>
            <a:pPr marL="628650" marR="0" lvl="1"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From 1870 to 1910 the population of </a:t>
            </a:r>
            <a:r>
              <a:rPr lang="en-US" b="0" i="0" dirty="0">
                <a:effectLst/>
                <a:latin typeface="Times New Roman" panose="02020603050405020304" pitchFamily="18" charset="0"/>
              </a:rPr>
              <a:t>CA </a:t>
            </a:r>
            <a:r>
              <a:rPr lang="en-US" b="0" i="0" dirty="0">
                <a:solidFill>
                  <a:srgbClr val="000000"/>
                </a:solidFill>
                <a:effectLst/>
                <a:latin typeface="Times New Roman" panose="02020603050405020304" pitchFamily="18" charset="0"/>
              </a:rPr>
              <a:t>grew by 325 percent. Unlike water in the East, water in the West could not be taken for granted; </a:t>
            </a:r>
            <a:endParaRPr lang="en-US" dirty="0"/>
          </a:p>
          <a:p>
            <a:pPr marL="628650" lvl="1" indent="-171450" algn="l" fontAlgn="base">
              <a:buFont typeface="Arial" panose="020B0604020202020204" pitchFamily="34" charset="0"/>
              <a:buChar char="•"/>
            </a:pPr>
            <a:endParaRPr lang="en-US" dirty="0"/>
          </a:p>
          <a:p>
            <a:pPr marL="628650" lvl="1" indent="-171450" algn="l" fontAlgn="base">
              <a:buFont typeface="Arial" panose="020B0604020202020204" pitchFamily="34" charset="0"/>
              <a:buChar char="•"/>
            </a:pPr>
            <a:r>
              <a:rPr lang="en-US" dirty="0"/>
              <a:t>In the United States a Professor of Philosophy at the University of Nevada, Reno named Dr. James E. Church got interested in water resources of Lake Tahoe area where several groups of people including farmers, property owners, a power company and Paiute Indians all competed for the fresh water.</a:t>
            </a:r>
          </a:p>
          <a:p>
            <a:pPr marL="628650" marR="0" lvl="1"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dirty="0"/>
              <a:t>Understanding the connection between seasonal runoff and snowpack, he understood that being able to systematically measure snow across a watershed would yield the ability to predict seasonal water supply. Hence, the birth of Snow Surveys.</a:t>
            </a:r>
          </a:p>
          <a:p>
            <a:pPr marL="628650" lvl="1" indent="-171450" algn="l" fontAlgn="base">
              <a:buFont typeface="Arial" panose="020B0604020202020204" pitchFamily="34" charset="0"/>
              <a:buChar char="•"/>
            </a:pPr>
            <a:endParaRPr lang="en-US" dirty="0"/>
          </a:p>
          <a:p>
            <a:pPr marL="628650" lvl="1" indent="-171450" algn="l" fontAlgn="base">
              <a:buFont typeface="Arial" panose="020B0604020202020204" pitchFamily="34" charset="0"/>
              <a:buChar char="•"/>
            </a:pPr>
            <a:endParaRPr lang="en-US" dirty="0"/>
          </a:p>
          <a:p>
            <a:pPr marL="628650" lvl="1" indent="-171450" algn="l" fontAlgn="base">
              <a:buFont typeface="Arial" panose="020B0604020202020204" pitchFamily="34" charset="0"/>
              <a:buChar char="•"/>
            </a:pPr>
            <a:r>
              <a:rPr lang="en-US" b="0" i="0" dirty="0">
                <a:solidFill>
                  <a:srgbClr val="000000"/>
                </a:solidFill>
                <a:effectLst/>
                <a:latin typeface="Times New Roman" panose="02020603050405020304" pitchFamily="18" charset="0"/>
              </a:rPr>
              <a:t> He came up with a stainless-steel cylinder, which he forced through the snow to extract samples from the surface of the snow to the ground. Once obtained, the samples would be weighed, weight being a reliable index of water content. Church's extraction instrument, which was more than six feet long, and onto which extensions could be screwed, came to be known as the Mount Rose sampler, after the mountain where he conducted his first surveys. The current design is based on the original.</a:t>
            </a:r>
            <a:endParaRPr lang="en-US" dirty="0"/>
          </a:p>
          <a:p>
            <a:pPr marL="457200" lvl="1" indent="0" algn="l" fontAlgn="base">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532184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Times New Roman" panose="02020603050405020304" pitchFamily="18" charset="0"/>
              </a:rPr>
              <a:t>By 1911 Church and a U.S. Weather Bureau official named J. Cecil Alter were independently making systematic snow surveys, Church around Tahoe and Alter in the watershed around </a:t>
            </a:r>
            <a:r>
              <a:rPr lang="en-US" b="0" i="0" dirty="0">
                <a:effectLst/>
                <a:latin typeface="Times New Roman" panose="02020603050405020304" pitchFamily="18" charset="0"/>
              </a:rPr>
              <a:t>Great Salt Lake</a:t>
            </a:r>
            <a:r>
              <a:rPr lang="en-US" b="0" i="0" dirty="0">
                <a:solidFill>
                  <a:srgbClr val="000000"/>
                </a:solidFill>
                <a:effectLst/>
                <a:latin typeface="Times New Roman" panose="02020603050405020304" pitchFamily="18" charset="0"/>
              </a:rPr>
              <a:t>. They each developed the idea of the "snow course"--a series of sampling sites strung across a short distance to be surveyed year after year.</a:t>
            </a:r>
          </a:p>
          <a:p>
            <a:endParaRPr lang="en-US" b="0" i="0" dirty="0">
              <a:solidFill>
                <a:srgbClr val="000000"/>
              </a:solidFill>
              <a:effectLst/>
              <a:latin typeface="Times New Roman" panose="02020603050405020304" pitchFamily="18" charset="0"/>
            </a:endParaRPr>
          </a:p>
          <a:p>
            <a:r>
              <a:rPr lang="en-US" b="0" i="0" dirty="0">
                <a:solidFill>
                  <a:srgbClr val="000000"/>
                </a:solidFill>
                <a:effectLst/>
                <a:latin typeface="Times New Roman" panose="02020603050405020304" pitchFamily="18" charset="0"/>
              </a:rPr>
              <a:t>About a 1000 of them throughout the US by 1940s</a:t>
            </a:r>
          </a:p>
          <a:p>
            <a:r>
              <a:rPr lang="en-US" b="0" i="0" dirty="0">
                <a:solidFill>
                  <a:srgbClr val="000000"/>
                </a:solidFill>
                <a:effectLst/>
                <a:latin typeface="Times New Roman" panose="02020603050405020304" pitchFamily="18" charset="0"/>
              </a:rPr>
              <a:t> </a:t>
            </a:r>
          </a:p>
          <a:p>
            <a:r>
              <a:rPr lang="en-US" b="0" i="0" dirty="0">
                <a:solidFill>
                  <a:srgbClr val="000000"/>
                </a:solidFill>
                <a:effectLst/>
                <a:latin typeface="Times New Roman" panose="02020603050405020304" pitchFamily="18" charset="0"/>
              </a:rPr>
              <a:t>This is a snow surveyor cabin built in 1937. Note where the door is.</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2102694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tech manual:</a:t>
            </a:r>
          </a:p>
          <a:p>
            <a:endParaRPr lang="en-US" b="0" i="0" dirty="0">
              <a:solidFill>
                <a:srgbClr val="172B4D"/>
              </a:solidFill>
              <a:effectLst/>
              <a:latin typeface="-apple-system"/>
            </a:endParaRPr>
          </a:p>
          <a:p>
            <a:r>
              <a:rPr lang="en-US" b="0" i="0" dirty="0">
                <a:solidFill>
                  <a:srgbClr val="172B4D"/>
                </a:solidFill>
                <a:effectLst/>
                <a:latin typeface="-apple-system"/>
              </a:rPr>
              <a:t>“The range of seasonal snow characteristics has been catalogued and classified by Sturm et al (1995) &lt;&lt;updated in 2021&gt;&gt;. They divided seasonal snow covers in to six classes. They found it difficult to classify the snow cover of mountainous regions. Mountain snow covers have as their chief attribute a high degree of lateral or spatial variability. Wind turbulence over steep, complicated terrain and highly variable solar radiation distribution are the chief causes of this variability. So, the mountain snow class is used to flag regions of high snow variability. They found that these snow classes could be discriminated by a group of variables that they felt were relatively easy to measure. These variables are the winter average values of snow depth, air temperature, snow-ground interface temperature, and bulk density.”</a:t>
            </a:r>
          </a:p>
          <a:p>
            <a:endParaRPr lang="en-US" b="0" i="0" dirty="0">
              <a:solidFill>
                <a:srgbClr val="172B4D"/>
              </a:solidFill>
              <a:effectLst/>
              <a:latin typeface="-apple-system"/>
            </a:endParaRPr>
          </a:p>
          <a:p>
            <a:r>
              <a:rPr lang="en-US" sz="1200" dirty="0"/>
              <a:t>Sturm, Matthew, and Glen E. Liston. 2021. “Revisiting the Global Seasonal Snow Classification: An Updated Dataset for Earth System Applications.” Journal of Hydrometeorology. American Meteorological Society. doi:10.1175/jhm-d-21-0070.1.</a:t>
            </a:r>
          </a:p>
          <a:p>
            <a:endParaRPr lang="en-US" sz="1200" dirty="0"/>
          </a:p>
          <a:p>
            <a:r>
              <a:rPr lang="en-US" sz="1200" dirty="0"/>
              <a:t>Sturm, Matthew, Brian </a:t>
            </a:r>
            <a:r>
              <a:rPr lang="en-US" sz="1200" dirty="0" err="1"/>
              <a:t>Taras</a:t>
            </a:r>
            <a:r>
              <a:rPr lang="en-US" sz="1200" dirty="0"/>
              <a:t>, Glen E. Liston, Chris </a:t>
            </a:r>
            <a:r>
              <a:rPr lang="en-US" sz="1200" dirty="0" err="1"/>
              <a:t>Derksen</a:t>
            </a:r>
            <a:r>
              <a:rPr lang="en-US" sz="1200" dirty="0"/>
              <a:t>, Tobias Jonas, and Jon Lea. 2010. “Estimating Snow Water Equivalent Using Snow Depth Data and Climate Classes.” Journal of Hydrometeorology. American Meteorological Society. doi:10.1175/2010jhm1202.1.</a:t>
            </a:r>
          </a:p>
          <a:p>
            <a:endParaRPr lang="en-US" b="0" i="0" dirty="0">
              <a:solidFill>
                <a:srgbClr val="172B4D"/>
              </a:solidFill>
              <a:effectLst/>
              <a:latin typeface="-apple-system"/>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1168712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72B4D"/>
                </a:solidFill>
                <a:effectLst/>
                <a:latin typeface="-apple-system"/>
              </a:rPr>
              <a:t>You can look in HEC-HMS technical manual for how the different classes are defined</a:t>
            </a: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Sturm, Matthew, and Glen E. Liston. 2021. “Revisiting the Global Seasonal Snow Classification: An Updated Dataset for Earth System Applications.” Journal of Hydrometeorology. American Meteorological Society. doi:10.1175/jhm-d-21-0070.1.</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2628180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Now, let’s zoom in and discuss snowpack characteristics from a micro perspective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First up, let’s talk about how snow actually forms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For rain to form need </a:t>
            </a:r>
            <a:r>
              <a:rPr lang="en-US" b="0" i="0" dirty="0">
                <a:solidFill>
                  <a:srgbClr val="000000"/>
                </a:solidFill>
                <a:effectLst/>
                <a:latin typeface="Times New Roman" panose="02020603050405020304" pitchFamily="18" charset="0"/>
              </a:rPr>
              <a:t>: (1) creation of saturated conditions in the atmosphere; (2) condensation of water vapor into liquid water; and (3) growth of small droplets by collision and coalescence until they become large enough to precipitate.</a:t>
            </a:r>
            <a:endParaRPr lang="en-US" sz="1200" b="0" i="0" kern="1200" dirty="0">
              <a:solidFill>
                <a:schemeClr val="tx1"/>
              </a:solidFill>
              <a:effectLst/>
              <a:latin typeface="+mn-lt"/>
              <a:ea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Snow differs from rain in a very important manner. Particles in the atmosphere must meet very specific requirements to act as ice nuclei. The reason for these exacting requirements is that it is very difficult to "make" water molecules line up correctly to form a crystalline, 3-dimensional shape.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limiting ingredient to form snow in the atmosphere is often nucleating agents. That's why cloud seeding works.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Thus, for snow to form in the atmosphere, we need:</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Water present in the vapor phase</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RH =&gt; to 100%</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err="1">
                <a:solidFill>
                  <a:srgbClr val="000000"/>
                </a:solidFill>
                <a:effectLst/>
                <a:latin typeface="Times New Roman" panose="02020603050405020304" pitchFamily="18" charset="0"/>
              </a:rPr>
              <a:t>Tair</a:t>
            </a:r>
            <a:r>
              <a:rPr lang="en-US" b="0" i="0" dirty="0">
                <a:solidFill>
                  <a:srgbClr val="000000"/>
                </a:solidFill>
                <a:effectLst/>
                <a:latin typeface="Times New Roman" panose="02020603050405020304" pitchFamily="18" charset="0"/>
              </a:rPr>
              <a:t> &lt;= to 0 degree C</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Nucleating agents.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If nuclei are not present, the atmosphere can become supersaturated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Nucleation can happen spontaneously at -40oC also -40oF from supercooled water droplets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Otherwise, need existing ice nuclei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surface of the earth appears to be the primary source of ice nuclei in the atmosphere.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Silicate minerals such as clays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In Greenland, 85% of ice crystals had clay particle in their center,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Organic ice nuclei such as decomposing leaf matter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After nucleus formation, ice particles can grow in several ways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Grow directly from vapor phase (sublimation)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This can only produce small snowflakes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Large snowflakes must be grown by aggregation and riming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Aggregation = Snowflakes formed by the </a:t>
            </a:r>
            <a:r>
              <a:rPr lang="en-US" b="0" i="0" dirty="0" err="1">
                <a:solidFill>
                  <a:srgbClr val="000000"/>
                </a:solidFill>
                <a:effectLst/>
                <a:latin typeface="Times New Roman" panose="02020603050405020304" pitchFamily="18" charset="0"/>
              </a:rPr>
              <a:t>collosion</a:t>
            </a:r>
            <a:r>
              <a:rPr lang="en-US" b="0" i="0" dirty="0">
                <a:solidFill>
                  <a:srgbClr val="000000"/>
                </a:solidFill>
                <a:effectLst/>
                <a:latin typeface="Times New Roman" panose="02020603050405020304" pitchFamily="18" charset="0"/>
              </a:rPr>
              <a:t> and adhesion or sticking of ice and snow crystals.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Riming = </a:t>
            </a:r>
            <a:r>
              <a:rPr lang="en-US" dirty="0"/>
              <a:t>Adhesion of a super-cooled water droplet to an ice particle or snow crystal.</a:t>
            </a:r>
            <a:endParaRPr lang="en-US" sz="1200" b="0" i="0" kern="1200" dirty="0">
              <a:solidFill>
                <a:schemeClr val="tx1"/>
              </a:solidFill>
              <a:effectLst/>
              <a:latin typeface="+mn-lt"/>
              <a:ea typeface="ＭＳ Ｐゴシック" pitchFamily="-1" charset="-128"/>
              <a:cs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indent="-171450">
              <a:buFont typeface="Arial" panose="020B0604020202020204" pitchFamily="34" charset="0"/>
              <a:buChar char="•"/>
            </a:pPr>
            <a:r>
              <a:rPr lang="en-US" sz="1200" b="1" i="0" kern="1200" dirty="0">
                <a:solidFill>
                  <a:schemeClr val="tx1"/>
                </a:solidFill>
                <a:effectLst/>
                <a:latin typeface="+mn-lt"/>
                <a:ea typeface="ＭＳ Ｐゴシック" pitchFamily="-1" charset="-128"/>
                <a:cs typeface="ＭＳ Ｐゴシック" pitchFamily="-1" charset="-128"/>
              </a:rPr>
              <a:t>*Rime ice</a:t>
            </a:r>
            <a:r>
              <a:rPr lang="en-US" sz="1200" b="0" i="0" kern="1200" dirty="0">
                <a:solidFill>
                  <a:schemeClr val="tx1"/>
                </a:solidFill>
                <a:effectLst/>
                <a:latin typeface="+mn-lt"/>
                <a:ea typeface="ＭＳ Ｐゴシック" pitchFamily="-1" charset="-128"/>
                <a:cs typeface="ＭＳ Ｐゴシック" pitchFamily="-1" charset="-128"/>
              </a:rPr>
              <a:t> forms when supercooled water liquid droplets freeze onto surfaces.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20</a:t>
            </a:fld>
            <a:endParaRPr lang="en-US" altLang="en-US"/>
          </a:p>
        </p:txBody>
      </p:sp>
    </p:spTree>
    <p:extLst>
      <p:ext uri="{BB962C8B-B14F-4D97-AF65-F5344CB8AC3E}">
        <p14:creationId xmlns:p14="http://schemas.microsoft.com/office/powerpoint/2010/main" val="1131494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type of precipitation that falls from the sky is heavily dependent upon the air temperature</a:t>
            </a:r>
          </a:p>
          <a:p>
            <a:pPr marL="171450" indent="-171450">
              <a:buFont typeface="Arial" panose="020B0604020202020204" pitchFamily="34" charset="0"/>
              <a:buChar char="•"/>
            </a:pPr>
            <a:r>
              <a:rPr lang="en-US" dirty="0"/>
              <a:t>Also, precipitation doesn’t always fall as purely liquid or solid</a:t>
            </a:r>
          </a:p>
          <a:p>
            <a:pPr marL="171450" indent="-171450">
              <a:buFont typeface="Arial" panose="020B0604020202020204" pitchFamily="34" charset="0"/>
              <a:buChar char="•"/>
            </a:pPr>
            <a:r>
              <a:rPr lang="en-US" dirty="0"/>
              <a:t>In can fall as a mixture (i.e. slush)</a:t>
            </a:r>
          </a:p>
          <a:p>
            <a:pPr marL="171450" indent="-171450">
              <a:buFont typeface="Arial" panose="020B0604020202020204" pitchFamily="34" charset="0"/>
              <a:buChar char="•"/>
            </a:pPr>
            <a:r>
              <a:rPr lang="en-US" dirty="0"/>
              <a:t>And, the </a:t>
            </a:r>
            <a:r>
              <a:rPr lang="en-US" dirty="0" err="1"/>
              <a:t>precip</a:t>
            </a:r>
            <a:r>
              <a:rPr lang="en-US" dirty="0"/>
              <a:t> phase that occurs at a given temperature isn’t fixed.  It changes in both time and space.</a:t>
            </a:r>
          </a:p>
          <a:p>
            <a:pPr marL="171450" indent="-171450">
              <a:buFont typeface="Arial" panose="020B0604020202020204" pitchFamily="34" charset="0"/>
              <a:buChar char="•"/>
            </a:pPr>
            <a:r>
              <a:rPr lang="en-US" dirty="0"/>
              <a:t>The 1956 Snow Hydrology publication contained a bunch of awesome figures explaining this phenomena using data from the CSS laboratory at Donner Pass, as shown here</a:t>
            </a:r>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95900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The term </a:t>
            </a:r>
            <a:r>
              <a:rPr lang="en-US" b="0" i="1" dirty="0">
                <a:solidFill>
                  <a:srgbClr val="172B4D"/>
                </a:solidFill>
                <a:effectLst/>
                <a:latin typeface="-apple-system"/>
              </a:rPr>
              <a:t>snowpack</a:t>
            </a:r>
            <a:r>
              <a:rPr lang="en-US" b="0" i="0" dirty="0">
                <a:solidFill>
                  <a:srgbClr val="172B4D"/>
                </a:solidFill>
                <a:effectLst/>
                <a:latin typeface="-apple-system"/>
              </a:rPr>
              <a:t> is used when referring to the physical and mechanical properties of the snow on the ground.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“Snow on the ground is a complicated mixture of water in three phases: ice, liquid water, and water vapor as well as air.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Due to the intermittent nature of precipitation, the action of wind and the continuously ongoing metamorphism of snow, distinct layers of snow build up the snowpack.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However, in hydrologic applications, the snowpack is treated as a single layer and the properties of the snowpack must represent the conditions of the entire layer from the snow surface to the ground. This single layer representation is required by the practical limits of current hydrologic practice, and the currently available data on snow observed in the field. Generally, in practice, the distinct properties of individual layers of the snowpack are not known.</a:t>
            </a:r>
            <a:endParaRPr lang="en-US" dirty="0"/>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Once ice crystals are deposited on the ground, we refer to them as </a:t>
            </a:r>
            <a:r>
              <a:rPr lang="en-US" b="1" i="0" dirty="0">
                <a:solidFill>
                  <a:srgbClr val="000000"/>
                </a:solidFill>
                <a:effectLst/>
                <a:latin typeface="Times New Roman" panose="02020603050405020304" pitchFamily="18" charset="0"/>
              </a:rPr>
              <a:t>snow grains</a:t>
            </a:r>
            <a:r>
              <a:rPr lang="en-US" b="0" i="0" dirty="0">
                <a:solidFill>
                  <a:srgbClr val="000000"/>
                </a:solidFill>
                <a:effectLst/>
                <a:latin typeface="Times New Roman" panose="02020603050405020304" pitchFamily="18" charset="0"/>
              </a:rPr>
              <a:t> because of the changes that occur within the snowpack. Snow grains can become bonded to their neighbors, a process called </a:t>
            </a:r>
            <a:r>
              <a:rPr lang="en-US" b="1" i="0" dirty="0">
                <a:solidFill>
                  <a:srgbClr val="000000"/>
                </a:solidFill>
                <a:effectLst/>
                <a:latin typeface="Times New Roman" panose="02020603050405020304" pitchFamily="18" charset="0"/>
              </a:rPr>
              <a:t>sintering</a:t>
            </a:r>
            <a:r>
              <a:rPr lang="en-US" b="0" i="0" dirty="0">
                <a:solidFill>
                  <a:srgbClr val="000000"/>
                </a:solidFill>
                <a:effectLst/>
                <a:latin typeface="Times New Roman" panose="02020603050405020304" pitchFamily="18" charset="0"/>
              </a:rPr>
              <a:t>. These bonded snow grains act as an ice skeleton to provide structural strength to the snowpack. As temperature within a snowpack reaches 0ºC, the ice particles will begin to melt.”</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The properties and characteristics of fallen snow change constantly as a function of energy fluxes, wind, moisture, water vapor, and pressure.</a:t>
            </a: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 Furthermore, snow properties can vary widely over small distances, both vertically within a snowpack and horizontally over space.</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dirty="0">
                <a:solidFill>
                  <a:srgbClr val="000000"/>
                </a:solidFill>
                <a:effectLst/>
                <a:latin typeface="Times New Roman" panose="02020603050405020304" pitchFamily="18" charset="0"/>
              </a:rPr>
              <a:t> Additionally, solutes and particulates within the snowpack can influence snow properties such as the albedo of snow. </a:t>
            </a:r>
          </a:p>
          <a:p>
            <a:pPr marL="0" indent="0">
              <a:buFont typeface="Arial" panose="020B0604020202020204" pitchFamily="34" charset="0"/>
              <a:buNone/>
            </a:pPr>
            <a:endParaRPr lang="en-US" b="0" i="0" dirty="0">
              <a:solidFill>
                <a:srgbClr val="000000"/>
              </a:solidFill>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1546308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numerous characteristics of snow</a:t>
            </a:r>
          </a:p>
          <a:p>
            <a:pPr marL="171450" indent="-171450">
              <a:buFont typeface="Arial" panose="020B0604020202020204" pitchFamily="34" charset="0"/>
              <a:buChar char="•"/>
            </a:pPr>
            <a:r>
              <a:rPr lang="en-US" dirty="0"/>
              <a:t>Note that many of these characteristics are dependent upon one another:</a:t>
            </a:r>
          </a:p>
          <a:p>
            <a:pPr marL="171450" lvl="0" indent="-171450">
              <a:buFont typeface="Arial" panose="020B0604020202020204" pitchFamily="34" charset="0"/>
              <a:buChar char="•"/>
            </a:pPr>
            <a:r>
              <a:rPr lang="en-US" dirty="0"/>
              <a:t>For example, albedo depends upon the depth of the snowpack, grain size, and impurities.  However, grain size also depends upon the liquid water content and temperature of the snowpack.  Changes in one change many other.</a:t>
            </a:r>
          </a:p>
          <a:p>
            <a:pPr marL="171450" lvl="0" indent="-171450">
              <a:buFont typeface="Arial" panose="020B0604020202020204" pitchFamily="34" charset="0"/>
              <a:buChar char="•"/>
            </a:pPr>
            <a:r>
              <a:rPr lang="en-US" dirty="0"/>
              <a:t>I will highlight a couple of these properties</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1880347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The most important hydrologic parameter is the amount of liquid water stored as snow, the snow water equivalence (SWE). We can calculate SWE for some unit area as the product of snow density (</a:t>
            </a:r>
            <a:r>
              <a:rPr lang="en-US" b="0" i="0" dirty="0" err="1">
                <a:solidFill>
                  <a:srgbClr val="000000"/>
                </a:solidFill>
                <a:effectLst/>
                <a:latin typeface="Times New Roman" panose="02020603050405020304" pitchFamily="18" charset="0"/>
              </a:rPr>
              <a:t>rs</a:t>
            </a:r>
            <a:r>
              <a:rPr lang="en-US" b="0" i="0" dirty="0">
                <a:solidFill>
                  <a:srgbClr val="000000"/>
                </a:solidFill>
                <a:effectLst/>
                <a:latin typeface="Times New Roman" panose="02020603050405020304" pitchFamily="18" charset="0"/>
              </a:rPr>
              <a:t>) and depth (h), divided by the density of water.</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You can also think about it as </a:t>
            </a:r>
            <a:r>
              <a:rPr lang="en-US" dirty="0"/>
              <a:t>the depth of water that you would get if you completely melted snow contained on top of an area and spread it over that area</a:t>
            </a:r>
          </a:p>
          <a:p>
            <a:pPr marL="0" indent="0">
              <a:buFont typeface="Arial" panose="020B0604020202020204" pitchFamily="34" charset="0"/>
              <a:buNone/>
            </a:pPr>
            <a:r>
              <a:rPr lang="en-US" dirty="0"/>
              <a:t> </a:t>
            </a:r>
          </a:p>
          <a:p>
            <a:pPr marL="171450" indent="-171450">
              <a:buFont typeface="Arial" panose="020B0604020202020204" pitchFamily="34" charset="0"/>
              <a:buChar char="•"/>
            </a:pPr>
            <a:r>
              <a:rPr lang="en-US" dirty="0"/>
              <a:t>*water density is 62.4 </a:t>
            </a:r>
            <a:r>
              <a:rPr lang="en-US" dirty="0" err="1"/>
              <a:t>lb</a:t>
            </a:r>
            <a:r>
              <a:rPr lang="en-US" dirty="0"/>
              <a:t>/ft3</a:t>
            </a:r>
          </a:p>
          <a:p>
            <a:pPr marL="171450" indent="-171450">
              <a:buFont typeface="Arial" panose="020B0604020202020204" pitchFamily="34" charset="0"/>
              <a:buChar cha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indent="-171450">
              <a:buFont typeface="Arial" panose="020B0604020202020204" pitchFamily="34" charset="0"/>
              <a:buChar char="•"/>
            </a:pPr>
            <a:r>
              <a:rPr lang="en-US" sz="1200" b="0" i="0" kern="1200" dirty="0">
                <a:solidFill>
                  <a:schemeClr val="tx1"/>
                </a:solidFill>
                <a:effectLst/>
                <a:latin typeface="+mn-lt"/>
                <a:ea typeface="ＭＳ Ｐゴシック" pitchFamily="-1" charset="-128"/>
                <a:cs typeface="ＭＳ Ｐゴシック" pitchFamily="-1" charset="-128"/>
              </a:rPr>
              <a:t>Here are some typical values of snow density for various types of snow</a:t>
            </a:r>
          </a:p>
          <a:p>
            <a:pPr marL="171450" indent="-171450">
              <a:buFont typeface="Arial" panose="020B0604020202020204" pitchFamily="34" charset="0"/>
              <a:buChar char="•"/>
            </a:pPr>
            <a:r>
              <a:rPr lang="en-US" sz="1200" b="1" i="0" kern="1200" dirty="0" err="1">
                <a:solidFill>
                  <a:schemeClr val="tx1"/>
                </a:solidFill>
                <a:effectLst/>
                <a:latin typeface="+mn-lt"/>
                <a:ea typeface="ＭＳ Ｐゴシック" pitchFamily="-1" charset="-128"/>
                <a:cs typeface="ＭＳ Ｐゴシック" pitchFamily="-1" charset="-128"/>
              </a:rPr>
              <a:t>Firn</a:t>
            </a:r>
            <a:r>
              <a:rPr lang="en-US" sz="1200" b="0" i="0" kern="1200" dirty="0">
                <a:solidFill>
                  <a:schemeClr val="tx1"/>
                </a:solidFill>
                <a:effectLst/>
                <a:latin typeface="+mn-lt"/>
                <a:ea typeface="ＭＳ Ｐゴシック" pitchFamily="-1" charset="-128"/>
                <a:cs typeface="ＭＳ Ｐゴシック" pitchFamily="-1" charset="-128"/>
              </a:rPr>
              <a:t> (/</a:t>
            </a:r>
            <a:r>
              <a:rPr lang="en-US" sz="1200" b="0" i="0" kern="1200" dirty="0" err="1">
                <a:solidFill>
                  <a:schemeClr val="tx1"/>
                </a:solidFill>
                <a:effectLst/>
                <a:latin typeface="+mn-lt"/>
                <a:ea typeface="ＭＳ Ｐゴシック" pitchFamily="-1" charset="-128"/>
                <a:cs typeface="ＭＳ Ｐゴシック" pitchFamily="-1" charset="-128"/>
              </a:rPr>
              <a:t>fɪərn</a:t>
            </a:r>
            <a:r>
              <a:rPr lang="en-US" sz="1200" b="0" i="0" kern="1200" dirty="0">
                <a:solidFill>
                  <a:schemeClr val="tx1"/>
                </a:solidFill>
                <a:effectLst/>
                <a:latin typeface="+mn-lt"/>
                <a:ea typeface="ＭＳ Ｐゴシック" pitchFamily="-1" charset="-128"/>
                <a:cs typeface="ＭＳ Ｐゴシック" pitchFamily="-1" charset="-128"/>
              </a:rPr>
              <a:t>/; from Swiss German </a:t>
            </a:r>
            <a:r>
              <a:rPr lang="en-US" sz="1200" b="1" i="0" kern="1200" dirty="0" err="1">
                <a:solidFill>
                  <a:schemeClr val="tx1"/>
                </a:solidFill>
                <a:effectLst/>
                <a:latin typeface="+mn-lt"/>
                <a:ea typeface="ＭＳ Ｐゴシック" pitchFamily="-1" charset="-128"/>
                <a:cs typeface="ＭＳ Ｐゴシック" pitchFamily="-1" charset="-128"/>
              </a:rPr>
              <a:t>firn</a:t>
            </a:r>
            <a:r>
              <a:rPr lang="en-US" sz="1200" b="0" i="0" kern="1200" dirty="0">
                <a:solidFill>
                  <a:schemeClr val="tx1"/>
                </a:solidFill>
                <a:effectLst/>
                <a:latin typeface="+mn-lt"/>
                <a:ea typeface="ＭＳ Ｐゴシック" pitchFamily="-1" charset="-128"/>
                <a:cs typeface="ＭＳ Ｐゴシック" pitchFamily="-1" charset="-128"/>
              </a:rPr>
              <a:t> "last year's", cognate with before) is partially compacted </a:t>
            </a:r>
            <a:r>
              <a:rPr lang="en-US" sz="1200" b="0" i="0" kern="1200" dirty="0" err="1">
                <a:solidFill>
                  <a:schemeClr val="tx1"/>
                </a:solidFill>
                <a:effectLst/>
                <a:latin typeface="+mn-lt"/>
                <a:ea typeface="ＭＳ Ｐゴシック" pitchFamily="-1" charset="-128"/>
                <a:cs typeface="ＭＳ Ｐゴシック" pitchFamily="-1" charset="-128"/>
              </a:rPr>
              <a:t>névé</a:t>
            </a:r>
            <a:r>
              <a:rPr lang="en-US" sz="1200" b="0" i="0" kern="1200" dirty="0">
                <a:solidFill>
                  <a:schemeClr val="tx1"/>
                </a:solidFill>
                <a:effectLst/>
                <a:latin typeface="+mn-lt"/>
                <a:ea typeface="ＭＳ Ｐゴシック" pitchFamily="-1" charset="-128"/>
                <a:cs typeface="ＭＳ Ｐゴシック" pitchFamily="-1" charset="-128"/>
              </a:rPr>
              <a:t>, a type of </a:t>
            </a:r>
            <a:r>
              <a:rPr lang="en-US" sz="1200" b="1" i="0" kern="1200" dirty="0">
                <a:solidFill>
                  <a:schemeClr val="tx1"/>
                </a:solidFill>
                <a:effectLst/>
                <a:latin typeface="+mn-lt"/>
                <a:ea typeface="ＭＳ Ｐゴシック" pitchFamily="-1" charset="-128"/>
                <a:cs typeface="ＭＳ Ｐゴシック" pitchFamily="-1" charset="-128"/>
              </a:rPr>
              <a:t>snow</a:t>
            </a:r>
            <a:r>
              <a:rPr lang="en-US" sz="1200" b="0" i="0" kern="1200" dirty="0">
                <a:solidFill>
                  <a:schemeClr val="tx1"/>
                </a:solidFill>
                <a:effectLst/>
                <a:latin typeface="+mn-lt"/>
                <a:ea typeface="ＭＳ Ｐゴシック" pitchFamily="-1" charset="-128"/>
                <a:cs typeface="ＭＳ Ｐゴシック" pitchFamily="-1" charset="-128"/>
              </a:rPr>
              <a:t> that has been left over from past seasons and has been recrystallized into a substance denser than </a:t>
            </a:r>
            <a:r>
              <a:rPr lang="en-US" sz="1200" b="0" i="0" kern="1200" dirty="0" err="1">
                <a:solidFill>
                  <a:schemeClr val="tx1"/>
                </a:solidFill>
                <a:effectLst/>
                <a:latin typeface="+mn-lt"/>
                <a:ea typeface="ＭＳ Ｐゴシック" pitchFamily="-1" charset="-128"/>
                <a:cs typeface="ＭＳ Ｐゴシック" pitchFamily="-1" charset="-128"/>
              </a:rPr>
              <a:t>névé</a:t>
            </a:r>
            <a:r>
              <a:rPr lang="en-US" sz="1200" b="0" i="0" kern="1200" dirty="0">
                <a:solidFill>
                  <a:schemeClr val="tx1"/>
                </a:solidFill>
                <a:effectLst/>
                <a:latin typeface="+mn-lt"/>
                <a:ea typeface="ＭＳ Ｐゴシック" pitchFamily="-1" charset="-128"/>
                <a:cs typeface="ＭＳ Ｐゴシック" pitchFamily="-1" charset="-128"/>
              </a:rPr>
              <a:t>.</a:t>
            </a:r>
          </a:p>
          <a:p>
            <a:pPr marL="628650" lvl="1" indent="-171450">
              <a:buFont typeface="Arial" panose="020B0604020202020204" pitchFamily="34" charset="0"/>
              <a:buChar char="•"/>
            </a:pPr>
            <a:r>
              <a:rPr lang="en-US" sz="1200" b="0" i="0" kern="1200" dirty="0">
                <a:solidFill>
                  <a:schemeClr val="tx1"/>
                </a:solidFill>
                <a:effectLst/>
                <a:latin typeface="+mn-lt"/>
                <a:ea typeface="ＭＳ Ｐゴシック" pitchFamily="-1" charset="-128"/>
                <a:cs typeface="ＭＳ Ｐゴシック" pitchFamily="-1" charset="-128"/>
              </a:rPr>
              <a:t>It is ice that is at an intermediate stage between </a:t>
            </a:r>
            <a:r>
              <a:rPr lang="en-US" sz="1200" b="1" i="0" kern="1200" dirty="0">
                <a:solidFill>
                  <a:schemeClr val="tx1"/>
                </a:solidFill>
                <a:effectLst/>
                <a:latin typeface="+mn-lt"/>
                <a:ea typeface="ＭＳ Ｐゴシック" pitchFamily="-1" charset="-128"/>
                <a:cs typeface="ＭＳ Ｐゴシック" pitchFamily="-1" charset="-128"/>
              </a:rPr>
              <a:t>snow</a:t>
            </a:r>
            <a:r>
              <a:rPr lang="en-US" sz="1200" b="0" i="0" kern="1200" dirty="0">
                <a:solidFill>
                  <a:schemeClr val="tx1"/>
                </a:solidFill>
                <a:effectLst/>
                <a:latin typeface="+mn-lt"/>
                <a:ea typeface="ＭＳ Ｐゴシック" pitchFamily="-1" charset="-128"/>
                <a:cs typeface="ＭＳ Ｐゴシック" pitchFamily="-1" charset="-128"/>
              </a:rPr>
              <a:t> and glacial ice.</a:t>
            </a: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24</a:t>
            </a:fld>
            <a:endParaRPr lang="en-US" altLang="en-US"/>
          </a:p>
        </p:txBody>
      </p:sp>
    </p:spTree>
    <p:extLst>
      <p:ext uri="{BB962C8B-B14F-4D97-AF65-F5344CB8AC3E}">
        <p14:creationId xmlns:p14="http://schemas.microsoft.com/office/powerpoint/2010/main" val="3627689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From tech ref manual: </a:t>
            </a:r>
          </a:p>
          <a:p>
            <a:pPr algn="l"/>
            <a:endParaRPr lang="en-US" b="0" i="0" dirty="0">
              <a:solidFill>
                <a:srgbClr val="172B4D"/>
              </a:solidFill>
              <a:effectLst/>
              <a:latin typeface="-apple-system"/>
            </a:endParaRPr>
          </a:p>
          <a:p>
            <a:pPr algn="l"/>
            <a:r>
              <a:rPr lang="en-US" b="0" i="0" dirty="0">
                <a:solidFill>
                  <a:srgbClr val="172B4D"/>
                </a:solidFill>
                <a:effectLst/>
                <a:latin typeface="-apple-system"/>
              </a:rPr>
              <a:t>“The concept of “Cold Content” grew directly out of attempts to predict snowmelt using the Temperature Index approach. Snowmelt cannot occur unless the snowpack temperature is at 0°C (32°F). Cold content is the heat necessary to warm the snowpack up to 0°C (32°F) in terms of the amount of ice this heat would melt.”</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Snow doesn’t just melt when the sun shines on it or when it momentarily rains.  It persists through brief warm and/or rain periods.</a:t>
            </a:r>
          </a:p>
          <a:p>
            <a:pPr marL="171450" indent="-171450">
              <a:buFont typeface="Arial" panose="020B0604020202020204" pitchFamily="34" charset="0"/>
              <a:buChar char="•"/>
            </a:pPr>
            <a:r>
              <a:rPr lang="en-US" dirty="0"/>
              <a:t>The amount of energy that must be introduced to the snowpack to melt it is usually expressed as a negative energy content</a:t>
            </a:r>
          </a:p>
          <a:p>
            <a:pPr marL="171450" indent="-171450">
              <a:buFont typeface="Arial" panose="020B0604020202020204" pitchFamily="34" charset="0"/>
              <a:buChar char="•"/>
            </a:pPr>
            <a:r>
              <a:rPr lang="en-US" dirty="0"/>
              <a:t>“Cold Content” is a common term that is used to represent this negative energy.  Cold content uses units of depth (e.g. mm or inches) of frozen water.</a:t>
            </a:r>
          </a:p>
          <a:p>
            <a:pPr marL="171450" indent="-171450">
              <a:buFont typeface="Arial" panose="020B0604020202020204" pitchFamily="34" charset="0"/>
              <a:buChar char="•"/>
            </a:pPr>
            <a:r>
              <a:rPr lang="en-US" dirty="0"/>
              <a:t>If the cold content is 0, the snowpack is ready to melt (any additional energy input will result in melt)</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2785764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6859435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a snowpack starts to melt (or in case of rain-on-snow event), it doesn’t immediately produce liquid water at the soil surface (LWASS) because snow is a porous media, as was previously mentioned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Typically, this value is somewhere between 3 and 8%, but it can vary depending upon the state of the snowpack</a:t>
            </a:r>
          </a:p>
          <a:p>
            <a:pPr marL="171450" indent="-171450">
              <a:buFont typeface="Arial" panose="020B0604020202020204" pitchFamily="34" charset="0"/>
              <a:buChar char="•"/>
            </a:pPr>
            <a:r>
              <a:rPr lang="en-US" b="0" i="0" dirty="0">
                <a:solidFill>
                  <a:srgbClr val="172B4D"/>
                </a:solidFill>
                <a:effectLst/>
                <a:latin typeface="-apple-system"/>
              </a:rPr>
              <a:t>There is a limit to the amount of liquid water that a snowpack can hold, described by the percentage,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0" baseline="-25000" dirty="0">
                <a:solidFill>
                  <a:srgbClr val="172B4D"/>
                </a:solidFill>
                <a:effectLst/>
                <a:latin typeface="-apple-system"/>
              </a:rPr>
              <a:t>%</a:t>
            </a:r>
            <a:r>
              <a:rPr lang="en-US" b="0" i="0" dirty="0">
                <a:solidFill>
                  <a:srgbClr val="172B4D"/>
                </a:solidFill>
                <a:effectLst/>
                <a:latin typeface="-apple-system"/>
              </a:rPr>
              <a:t>, of the </a:t>
            </a:r>
            <a:r>
              <a:rPr lang="en-US" b="0" i="1" dirty="0">
                <a:solidFill>
                  <a:srgbClr val="172B4D"/>
                </a:solidFill>
                <a:effectLst/>
                <a:latin typeface="-apple-system"/>
              </a:rPr>
              <a:t>SWE</a:t>
            </a:r>
            <a:r>
              <a:rPr lang="en-US" b="0" i="0" dirty="0">
                <a:solidFill>
                  <a:srgbClr val="172B4D"/>
                </a:solidFill>
                <a:effectLst/>
                <a:latin typeface="-apple-system"/>
              </a:rPr>
              <a:t>. </a:t>
            </a:r>
          </a:p>
          <a:p>
            <a:pPr marL="171450" indent="-171450">
              <a:buFont typeface="Arial" panose="020B0604020202020204" pitchFamily="34" charset="0"/>
              <a:buChar char="•"/>
            </a:pPr>
            <a:r>
              <a:rPr lang="en-US" b="0" i="0" dirty="0">
                <a:solidFill>
                  <a:srgbClr val="172B4D"/>
                </a:solidFill>
                <a:effectLst/>
                <a:latin typeface="-apple-system"/>
              </a:rPr>
              <a:t>Further liquid water added to the snowpack once the percentage of </a:t>
            </a:r>
            <a:r>
              <a:rPr lang="en-US" b="0" i="1" dirty="0">
                <a:solidFill>
                  <a:srgbClr val="172B4D"/>
                </a:solidFill>
                <a:effectLst/>
                <a:latin typeface="-apple-system"/>
              </a:rPr>
              <a:t>LWC</a:t>
            </a:r>
            <a:r>
              <a:rPr lang="en-US" b="0" i="0" dirty="0">
                <a:solidFill>
                  <a:srgbClr val="172B4D"/>
                </a:solidFill>
                <a:effectLst/>
                <a:latin typeface="-apple-system"/>
              </a:rPr>
              <a:t> in the snowpack has reached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1" baseline="-25000" dirty="0">
                <a:solidFill>
                  <a:srgbClr val="172B4D"/>
                </a:solidFill>
                <a:effectLst/>
                <a:latin typeface="-apple-system"/>
              </a:rPr>
              <a:t>%</a:t>
            </a:r>
            <a:r>
              <a:rPr lang="en-US" b="0" i="0" dirty="0">
                <a:solidFill>
                  <a:srgbClr val="172B4D"/>
                </a:solidFill>
                <a:effectLst/>
                <a:latin typeface="-apple-system"/>
              </a:rPr>
              <a:t> leads to the downward vertical movement of the liquid water through the snowpack. </a:t>
            </a:r>
          </a:p>
          <a:p>
            <a:pPr marL="171450" indent="-171450">
              <a:buFont typeface="Arial" panose="020B0604020202020204" pitchFamily="34" charset="0"/>
              <a:buChar char="•"/>
            </a:pPr>
            <a:r>
              <a:rPr lang="en-US" b="0" i="0" dirty="0">
                <a:solidFill>
                  <a:srgbClr val="172B4D"/>
                </a:solidFill>
                <a:effectLst/>
                <a:latin typeface="-apple-system"/>
              </a:rPr>
              <a:t>Once the liquid water reaches the base of the snowpack it becomes </a:t>
            </a:r>
            <a:r>
              <a:rPr lang="en-US" b="0" i="1" dirty="0">
                <a:solidFill>
                  <a:srgbClr val="172B4D"/>
                </a:solidFill>
                <a:effectLst/>
                <a:latin typeface="-apple-system"/>
              </a:rPr>
              <a:t>snowmelt runoff</a:t>
            </a:r>
            <a:r>
              <a:rPr lang="en-US" b="0" i="0" dirty="0">
                <a:solidFill>
                  <a:srgbClr val="172B4D"/>
                </a:solidFill>
                <a:effectLst/>
                <a:latin typeface="-apple-system"/>
              </a:rPr>
              <a:t>. Another term for snowmelt runoff is Liquid Water at the Soil Surface (LWASS).</a:t>
            </a:r>
          </a:p>
          <a:p>
            <a:pPr marL="171450" indent="-171450">
              <a:buFont typeface="Arial" panose="020B0604020202020204" pitchFamily="34" charset="0"/>
              <a:buChar char="•"/>
            </a:pPr>
            <a:r>
              <a:rPr lang="en-US" b="0" i="0" dirty="0">
                <a:solidFill>
                  <a:srgbClr val="172B4D"/>
                </a:solidFill>
                <a:effectLst/>
                <a:latin typeface="-apple-system"/>
              </a:rPr>
              <a:t>A “ripe” snowpack has </a:t>
            </a:r>
            <a:r>
              <a:rPr lang="en-US" b="0" i="1" dirty="0">
                <a:solidFill>
                  <a:srgbClr val="172B4D"/>
                </a:solidFill>
                <a:effectLst/>
                <a:latin typeface="-apple-system"/>
              </a:rPr>
              <a:t>C</a:t>
            </a:r>
            <a:r>
              <a:rPr lang="en-US" b="0" i="1" baseline="-25000" dirty="0">
                <a:solidFill>
                  <a:srgbClr val="172B4D"/>
                </a:solidFill>
                <a:effectLst/>
                <a:latin typeface="-apple-system"/>
              </a:rPr>
              <a:t>c</a:t>
            </a:r>
            <a:r>
              <a:rPr lang="en-US" b="0" i="0" dirty="0">
                <a:solidFill>
                  <a:srgbClr val="172B4D"/>
                </a:solidFill>
                <a:effectLst/>
                <a:latin typeface="-apple-system"/>
              </a:rPr>
              <a:t> = 0; and the percentage of </a:t>
            </a:r>
            <a:r>
              <a:rPr lang="en-US" b="0" i="1" dirty="0">
                <a:solidFill>
                  <a:srgbClr val="172B4D"/>
                </a:solidFill>
                <a:effectLst/>
                <a:latin typeface="-apple-system"/>
              </a:rPr>
              <a:t>LWC</a:t>
            </a:r>
            <a:r>
              <a:rPr lang="en-US" b="0" i="0" dirty="0">
                <a:solidFill>
                  <a:srgbClr val="172B4D"/>
                </a:solidFill>
                <a:effectLst/>
                <a:latin typeface="-apple-system"/>
              </a:rPr>
              <a:t> in the snowpack is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1" baseline="-25000" dirty="0">
                <a:solidFill>
                  <a:srgbClr val="172B4D"/>
                </a:solidFill>
                <a:effectLst/>
                <a:latin typeface="-apple-system"/>
              </a:rPr>
              <a:t>%</a:t>
            </a:r>
            <a:r>
              <a:rPr lang="en-US" b="0" i="0" dirty="0">
                <a:solidFill>
                  <a:srgbClr val="172B4D"/>
                </a:solidFill>
                <a:effectLst/>
                <a:latin typeface="-apple-system"/>
              </a:rPr>
              <a:t>. Any heat added to a ripe snowpack will result in snowmelt runoff.</a:t>
            </a:r>
          </a:p>
          <a:p>
            <a:pPr marL="171450" indent="-171450">
              <a:buFont typeface="Arial" panose="020B0604020202020204" pitchFamily="34" charset="0"/>
              <a:buChar char="•"/>
            </a:pPr>
            <a:r>
              <a:rPr lang="en-US" b="0" i="0" dirty="0">
                <a:solidFill>
                  <a:srgbClr val="172B4D"/>
                </a:solidFill>
                <a:effectLst/>
                <a:latin typeface="-apple-system"/>
              </a:rPr>
              <a:t>once the liquid water has reached the base of the snowpack and snowmelt runoff has commenced, further additions of liquid water move through the snowpack relatively rapidly.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39583533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Snowpacks evolve over time differently</a:t>
            </a:r>
          </a:p>
          <a:p>
            <a:pPr marL="171450" indent="-171450">
              <a:buFont typeface="Arial" panose="020B0604020202020204" pitchFamily="34" charset="0"/>
              <a:buChar char="•"/>
            </a:pPr>
            <a:r>
              <a:rPr lang="en-US" dirty="0"/>
              <a:t>For instance, deep, perennial snowpacks tend to experience notable temperature gradients in the upper portions</a:t>
            </a:r>
          </a:p>
          <a:p>
            <a:pPr marL="628650" lvl="1" indent="-171450">
              <a:buFont typeface="Arial" panose="020B0604020202020204" pitchFamily="34" charset="0"/>
              <a:buChar char="•"/>
            </a:pPr>
            <a:r>
              <a:rPr lang="en-US" dirty="0"/>
              <a:t>The deeper portions of the snowpack are isolated from energy inputs like shortwave radiation and air temperature</a:t>
            </a:r>
          </a:p>
          <a:p>
            <a:pPr marL="628650" lvl="1" indent="-171450">
              <a:buFont typeface="Arial" panose="020B0604020202020204" pitchFamily="34" charset="0"/>
              <a:buChar char="•"/>
            </a:pPr>
            <a:r>
              <a:rPr lang="en-US" dirty="0"/>
              <a:t>This results in the upper portions evolving differently than the deeper portions</a:t>
            </a:r>
          </a:p>
          <a:p>
            <a:pPr marL="171450" lvl="0" indent="-171450">
              <a:buFont typeface="Arial" panose="020B0604020202020204" pitchFamily="34" charset="0"/>
              <a:buChar char="•"/>
            </a:pPr>
            <a:r>
              <a:rPr lang="en-US" dirty="0"/>
              <a:t>Shallow, ephemeral snowpacks are oftentimes isothermal in that there isn’t a notable temperature gradient from top to bottom</a:t>
            </a:r>
          </a:p>
          <a:p>
            <a:pPr marL="171450" indent="-171450">
              <a:buFont typeface="Arial" panose="020B0604020202020204" pitchFamily="34" charset="0"/>
              <a:buChar char="•"/>
            </a:pPr>
            <a:r>
              <a:rPr lang="en-US" dirty="0"/>
              <a:t>Within deep snowpacks, temperature gradients are different during night and day cycles</a:t>
            </a:r>
          </a:p>
          <a:p>
            <a:pPr marL="171450" indent="-171450">
              <a:buFont typeface="Arial" panose="020B0604020202020204" pitchFamily="34" charset="0"/>
              <a:buChar char="•"/>
            </a:pPr>
            <a:r>
              <a:rPr lang="en-US" dirty="0"/>
              <a:t>During the day, energy is added to the snowpack from solar radiation</a:t>
            </a:r>
          </a:p>
          <a:p>
            <a:pPr marL="628650" lvl="1" indent="-171450">
              <a:buFont typeface="Arial" panose="020B0604020202020204" pitchFamily="34" charset="0"/>
              <a:buChar char="•"/>
            </a:pPr>
            <a:r>
              <a:rPr lang="en-US" dirty="0"/>
              <a:t>This leads to melting near the top</a:t>
            </a:r>
          </a:p>
          <a:p>
            <a:pPr marL="171450" lvl="0" indent="-171450">
              <a:buFont typeface="Arial" panose="020B0604020202020204" pitchFamily="34" charset="0"/>
              <a:buChar char="•"/>
            </a:pPr>
            <a:r>
              <a:rPr lang="en-US" dirty="0"/>
              <a:t>During the night, energy is released from the snowpack to the air and to the ground</a:t>
            </a:r>
          </a:p>
          <a:p>
            <a:pPr marL="628650" lvl="1" indent="-171450">
              <a:buFont typeface="Arial" panose="020B0604020202020204" pitchFamily="34" charset="0"/>
              <a:buChar char="•"/>
            </a:pPr>
            <a:r>
              <a:rPr lang="en-US" dirty="0"/>
              <a:t>Liquid water that is held within the snowpack is frozen</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0" indent="0">
              <a:buFont typeface="Arial" panose="020B0604020202020204" pitchFamily="34" charset="0"/>
              <a:buNone/>
            </a:pPr>
            <a:r>
              <a:rPr lang="en-US" dirty="0"/>
              <a:t>From tech ref manual:</a:t>
            </a:r>
          </a:p>
          <a:p>
            <a:pPr marL="0" indent="0">
              <a:buFont typeface="Arial" panose="020B0604020202020204" pitchFamily="34" charset="0"/>
              <a:buNone/>
            </a:pPr>
            <a:r>
              <a:rPr lang="en-US" b="0" i="0" dirty="0">
                <a:solidFill>
                  <a:srgbClr val="172B4D"/>
                </a:solidFill>
                <a:effectLst/>
                <a:latin typeface="-apple-system"/>
              </a:rPr>
              <a:t>The snowpack temperature is controlled by heat transfer through the snow surface to the atmosphere, heat transfer through the snowpack base to the ground below, and the temperature of the falling snow deposited in the snowpack. The trend of the snowpack temperature is to follow the air temperature as long as the air temperature is below 0°C (32°F). The actual vertical temperature profile through the snowpack will depend on the snowpack surface temperature, the base temperature, the snowpack depth, and the thermal conductivity of the snow in the pack.  </a:t>
            </a:r>
          </a:p>
          <a:p>
            <a:pPr marL="0" indent="0">
              <a:buFont typeface="Arial" panose="020B0604020202020204" pitchFamily="34" charset="0"/>
              <a:buNone/>
            </a:pPr>
            <a:endParaRPr lang="en-US" b="0" i="0" dirty="0">
              <a:solidFill>
                <a:srgbClr val="172B4D"/>
              </a:solidFill>
              <a:effectLst/>
              <a:latin typeface="-apple-system"/>
            </a:endParaRPr>
          </a:p>
          <a:p>
            <a:pPr marL="0" indent="0">
              <a:buFont typeface="Arial" panose="020B0604020202020204" pitchFamily="34" charset="0"/>
              <a:buNone/>
            </a:pPr>
            <a:r>
              <a:rPr lang="en-US" b="0" i="0" dirty="0">
                <a:solidFill>
                  <a:srgbClr val="172B4D"/>
                </a:solidFill>
                <a:effectLst/>
                <a:latin typeface="-apple-system"/>
              </a:rPr>
              <a:t>In many cases, during the accumulation phase of the winter season, a difference in temperature exists between the top surface and the base of the snowpack. This </a:t>
            </a:r>
            <a:r>
              <a:rPr lang="en-US" b="0" i="1" dirty="0">
                <a:solidFill>
                  <a:srgbClr val="172B4D"/>
                </a:solidFill>
                <a:effectLst/>
                <a:latin typeface="-apple-system"/>
              </a:rPr>
              <a:t>temperature gradient</a:t>
            </a:r>
            <a:r>
              <a:rPr lang="en-US" b="0" i="0" dirty="0">
                <a:solidFill>
                  <a:srgbClr val="172B4D"/>
                </a:solidFill>
                <a:effectLst/>
                <a:latin typeface="-apple-system"/>
              </a:rPr>
              <a:t> may be large or small depending on the conditions. Small temperature gradients occur with deep snow and moderately cold temperatures. Large gradients tend to occur in shallow snowpacks with very cold air temperatures.</a:t>
            </a:r>
          </a:p>
          <a:p>
            <a:pPr marL="0" indent="0">
              <a:buFont typeface="Arial" panose="020B0604020202020204" pitchFamily="34" charset="0"/>
              <a:buNone/>
            </a:pPr>
            <a:endParaRPr lang="en-US" b="0" i="0" dirty="0">
              <a:solidFill>
                <a:srgbClr val="172B4D"/>
              </a:solidFill>
              <a:effectLst/>
              <a:latin typeface="-apple-system"/>
            </a:endParaRPr>
          </a:p>
          <a:p>
            <a:pPr marL="0" indent="0">
              <a:buFont typeface="Arial" panose="020B0604020202020204" pitchFamily="34" charset="0"/>
              <a:buNone/>
            </a:pPr>
            <a:r>
              <a:rPr lang="en-US" b="0" i="0" dirty="0">
                <a:solidFill>
                  <a:srgbClr val="172B4D"/>
                </a:solidFill>
                <a:effectLst/>
                <a:latin typeface="-apple-system"/>
              </a:rPr>
              <a:t>Large gradients can drive heat and water vapor from the warmer portions of the snowpack (generally the base) to the colder portions (generally the surface). This heat and mass flux can lead to rapid </a:t>
            </a:r>
            <a:r>
              <a:rPr lang="en-US" b="0" i="1" dirty="0">
                <a:solidFill>
                  <a:srgbClr val="172B4D"/>
                </a:solidFill>
                <a:effectLst/>
                <a:latin typeface="-apple-system"/>
              </a:rPr>
              <a:t>metamorphism</a:t>
            </a:r>
            <a:r>
              <a:rPr lang="en-US" b="0" i="0" dirty="0">
                <a:solidFill>
                  <a:srgbClr val="172B4D"/>
                </a:solidFill>
                <a:effectLst/>
                <a:latin typeface="-apple-system"/>
              </a:rPr>
              <a:t>, causing changes in the ice crystal size and shape.</a:t>
            </a: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955243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This figure shows how a snowpack changes over time</a:t>
            </a:r>
          </a:p>
          <a:p>
            <a:pPr marL="171450" indent="-171450">
              <a:buFont typeface="Arial" panose="020B0604020202020204" pitchFamily="34" charset="0"/>
              <a:buChar char="•"/>
            </a:pPr>
            <a:r>
              <a:rPr lang="en-US" dirty="0"/>
              <a:t>This change in ice crystal and grains throughout the season is called metamorphism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two main mechanism for the increase in grain size are the tendency of individual ice crystals from their original unstable form with high surface-to-volume ratio </a:t>
            </a:r>
            <a:r>
              <a:rPr lang="en-US" b="0" i="0" dirty="0">
                <a:solidFill>
                  <a:srgbClr val="172B4D"/>
                </a:solidFill>
                <a:effectLst/>
                <a:latin typeface="-apple-system"/>
              </a:rPr>
              <a:t>towards their </a:t>
            </a:r>
            <a:r>
              <a:rPr lang="en-US" b="0" i="1" dirty="0">
                <a:solidFill>
                  <a:srgbClr val="172B4D"/>
                </a:solidFill>
                <a:effectLst/>
                <a:latin typeface="-apple-system"/>
              </a:rPr>
              <a:t>spherical equilibrium form</a:t>
            </a:r>
            <a:r>
              <a:rPr lang="en-US" b="0" i="0" dirty="0">
                <a:solidFill>
                  <a:srgbClr val="172B4D"/>
                </a:solidFill>
                <a:effectLst/>
                <a:latin typeface="-apple-system"/>
              </a:rPr>
              <a:t> and changes driven by temperature profile in the snowpack.</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Note that as time goes on, the grains become larger (this increases density, </a:t>
            </a:r>
            <a:r>
              <a:rPr lang="en-US" b="0" i="0" dirty="0">
                <a:solidFill>
                  <a:srgbClr val="172B4D"/>
                </a:solidFill>
                <a:effectLst/>
                <a:latin typeface="-apple-system"/>
              </a:rPr>
              <a:t>reduces the surface reflection of sunlight (albedo). The decline in albedo increases the shortwave radiation (sunlight) that can be absorbed by the snowpack and can increase the rate of snowmelt. </a:t>
            </a:r>
            <a:endParaRPr lang="en-US" dirty="0"/>
          </a:p>
          <a:p>
            <a:pPr marL="628650" lvl="1"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boxes indicate states that are similar in nature</a:t>
            </a:r>
          </a:p>
          <a:p>
            <a:pPr marL="171450" indent="-171450">
              <a:buFont typeface="Arial" panose="020B0604020202020204" pitchFamily="34" charset="0"/>
              <a:buChar char="•"/>
            </a:pPr>
            <a:r>
              <a:rPr lang="en-US" dirty="0"/>
              <a:t>Note that as temperature increases, the state is achieved sooner in time</a:t>
            </a:r>
          </a:p>
          <a:p>
            <a:pPr marL="171450" indent="-171450">
              <a:buFont typeface="Arial" panose="020B0604020202020204" pitchFamily="34" charset="0"/>
              <a:buChar char="•"/>
            </a:pPr>
            <a:endParaRPr lang="en-US" dirty="0"/>
          </a:p>
          <a:p>
            <a:pPr algn="l"/>
            <a:endParaRPr lang="en-US" b="0" i="0" dirty="0">
              <a:solidFill>
                <a:srgbClr val="172B4D"/>
              </a:solidFill>
              <a:effectLst/>
              <a:latin typeface="-apple-system"/>
            </a:endParaRPr>
          </a:p>
          <a:p>
            <a:pPr algn="l"/>
            <a:r>
              <a:rPr lang="en-US" b="0" i="0" dirty="0">
                <a:solidFill>
                  <a:srgbClr val="172B4D"/>
                </a:solidFill>
                <a:effectLst/>
                <a:latin typeface="-apple-system"/>
              </a:rPr>
              <a:t>The second process of snowpack metamorphism is driven by vertical temperature gradients in the snowpack. The temperature gradient creates a vapor gradient which effectively moves water molecules between ice crystals by vapor transport. A strong temperature gradient through the snowpack (&gt;10°C m</a:t>
            </a:r>
            <a:r>
              <a:rPr lang="en-US" b="0" i="0" baseline="30000" dirty="0">
                <a:solidFill>
                  <a:srgbClr val="172B4D"/>
                </a:solidFill>
                <a:effectLst/>
                <a:latin typeface="-apple-system"/>
              </a:rPr>
              <a:t>-1</a:t>
            </a:r>
            <a:r>
              <a:rPr lang="en-US" b="0" i="0" dirty="0">
                <a:solidFill>
                  <a:srgbClr val="172B4D"/>
                </a:solidFill>
                <a:effectLst/>
                <a:latin typeface="-apple-system"/>
              </a:rPr>
              <a:t>) may result in the formation of new, relatively large, ice crystals within the snowpack termed </a:t>
            </a:r>
            <a:r>
              <a:rPr lang="en-US" b="0" i="1" dirty="0">
                <a:solidFill>
                  <a:srgbClr val="172B4D"/>
                </a:solidFill>
                <a:effectLst/>
                <a:latin typeface="-apple-system"/>
              </a:rPr>
              <a:t>depth hoar.</a:t>
            </a:r>
            <a:r>
              <a:rPr lang="en-US" b="0" i="0" dirty="0">
                <a:solidFill>
                  <a:srgbClr val="172B4D"/>
                </a:solidFill>
                <a:effectLst/>
                <a:latin typeface="-apple-system"/>
              </a:rPr>
              <a:t> This second form of metamorphism is common in the arctic but it can occur anywhere the difference between cold air temperatures and relatively warm ground temperatures are large and long lasting.</a:t>
            </a:r>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3546772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From tech manual:</a:t>
            </a:r>
          </a:p>
          <a:p>
            <a:pPr algn="l"/>
            <a:r>
              <a:rPr lang="en-US" b="0" i="1" dirty="0">
                <a:solidFill>
                  <a:srgbClr val="172B4D"/>
                </a:solidFill>
                <a:effectLst/>
                <a:latin typeface="-apple-system"/>
              </a:rPr>
              <a:t>Seasonal snow</a:t>
            </a:r>
            <a:r>
              <a:rPr lang="en-US" b="0" i="0" dirty="0">
                <a:solidFill>
                  <a:srgbClr val="172B4D"/>
                </a:solidFill>
                <a:effectLst/>
                <a:latin typeface="-apple-system"/>
              </a:rPr>
              <a:t> is snow that accumulates during one season and does not last for more than one year. The chart on this slide displays the Snow Water Equivalent (SWE) measured on Mount Alyeska in Alaska over the winter of 2000-01. Notice that the chart starts with a near monotonic increase in SWE up to the </a:t>
            </a:r>
            <a:r>
              <a:rPr lang="en-US" b="0" i="1" dirty="0">
                <a:solidFill>
                  <a:srgbClr val="172B4D"/>
                </a:solidFill>
                <a:effectLst/>
                <a:latin typeface="-apple-system"/>
              </a:rPr>
              <a:t>Annual Maximum SWE</a:t>
            </a:r>
            <a:r>
              <a:rPr lang="en-US" b="0" i="0" dirty="0">
                <a:solidFill>
                  <a:srgbClr val="172B4D"/>
                </a:solidFill>
                <a:effectLst/>
                <a:latin typeface="-apple-system"/>
              </a:rPr>
              <a:t>. This is the accumulation period. After the Annual Maximum SWE the </a:t>
            </a:r>
            <a:r>
              <a:rPr lang="en-US" b="0" i="1" dirty="0">
                <a:solidFill>
                  <a:srgbClr val="172B4D"/>
                </a:solidFill>
                <a:effectLst/>
                <a:latin typeface="-apple-system"/>
              </a:rPr>
              <a:t>ablation</a:t>
            </a:r>
            <a:r>
              <a:rPr lang="en-US" b="0" i="0" dirty="0">
                <a:solidFill>
                  <a:srgbClr val="172B4D"/>
                </a:solidFill>
                <a:effectLst/>
                <a:latin typeface="-apple-system"/>
              </a:rPr>
              <a:t> or melting period occurs. In many cases, the accumulation period is longer than the ablation period.  In this case, the accumulation lasts for 7 months and the melt for 2 months. Other sites will vary in the timing and length of the accumulation and ablation periods. Some sites may have two or more accumulation periods and the SWE may drop to zero between the periods.</a:t>
            </a:r>
          </a:p>
          <a:p>
            <a:pPr algn="l"/>
            <a:r>
              <a:rPr lang="en-US" b="0" i="0" dirty="0">
                <a:solidFill>
                  <a:srgbClr val="172B4D"/>
                </a:solidFill>
                <a:effectLst/>
                <a:latin typeface="-apple-system"/>
              </a:rPr>
              <a:t>Temperature gradients and sub-freezing temperatures are more likely to exist in the snowpack during the accumulation period. Uniform temperatures throughout the snowpack at 32°F (0°C) are most likely to exist during the ablation period, especially during periods of continuous snowmelt.</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3795472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Snow metamorphism and phase transfer is driven by gradients of temperature and vapor density within the snowpack</a:t>
            </a:r>
          </a:p>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These are caused by transfers of heat (energy), liquid water, and water vapor to or from the snowpack. Mainly at the surface of the snowpack, but also between the snowpack and the ground.</a:t>
            </a:r>
          </a:p>
          <a:p>
            <a:pPr marL="171450" lvl="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Once snow temp is raised to 0 deg C, further energy input results in conversion of ice to liquid water.</a:t>
            </a:r>
          </a:p>
          <a:p>
            <a:pPr marL="171450" lvl="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Normally the entire snowpack temperature is raised to 0 deg C before much meltwater can leave the snowpack (called the cold content of the snowpack), but some water flow can occur through the snowpack even when snow temperatures are -3 or -4 deg C.</a:t>
            </a:r>
          </a:p>
          <a:p>
            <a:pPr marL="628650" lvl="1" indent="-171450"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By examining and measuring energy fluxes at the snow surface, we can interpret and estimate metamorphism and melt.</a:t>
            </a:r>
          </a:p>
          <a:p>
            <a:pPr marL="457200" lvl="1" indent="0" algn="l">
              <a:buFont typeface="Arial" panose="020B0604020202020204" pitchFamily="34" charset="0"/>
              <a:buNone/>
            </a:pP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1879448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equation represents all sources of energy inputs/outputs to a snowpack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lecture we will go over the multiple snow modeling methods that represent various simplifications of this equation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It’s important to know what you’re simplifying so you can make an informed decision when choosing a modeling method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general, the largest contributors to melting a snowpack are the radiative forcings (e.g. shortwave and longwave radiation).</a:t>
            </a:r>
          </a:p>
          <a:p>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33</a:t>
            </a:fld>
            <a:endParaRPr lang="en-US"/>
          </a:p>
        </p:txBody>
      </p:sp>
    </p:spTree>
    <p:extLst>
      <p:ext uri="{BB962C8B-B14F-4D97-AF65-F5344CB8AC3E}">
        <p14:creationId xmlns:p14="http://schemas.microsoft.com/office/powerpoint/2010/main" val="18871970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Convection or heat transfer is </a:t>
            </a:r>
            <a:r>
              <a:rPr lang="en-US" b="0" i="0" dirty="0">
                <a:solidFill>
                  <a:srgbClr val="000000"/>
                </a:solidFill>
                <a:effectLst/>
                <a:latin typeface="Times New Roman" panose="02020603050405020304" pitchFamily="18" charset="0"/>
              </a:rPr>
              <a:t>the transfer of energy where the substance (</a:t>
            </a:r>
            <a:r>
              <a:rPr lang="en-US" b="0" i="0" dirty="0" err="1">
                <a:solidFill>
                  <a:srgbClr val="000000"/>
                </a:solidFill>
                <a:effectLst/>
                <a:latin typeface="Times New Roman" panose="02020603050405020304" pitchFamily="18" charset="0"/>
              </a:rPr>
              <a:t>eg</a:t>
            </a:r>
            <a:r>
              <a:rPr lang="en-US" b="0" i="0" dirty="0">
                <a:solidFill>
                  <a:srgbClr val="000000"/>
                </a:solidFill>
                <a:effectLst/>
                <a:latin typeface="Times New Roman" panose="02020603050405020304" pitchFamily="18" charset="0"/>
              </a:rPr>
              <a:t> molecules) mix.</a:t>
            </a:r>
          </a:p>
          <a:p>
            <a:pPr marL="171450" indent="-171450">
              <a:buFont typeface="Arial" panose="020B0604020202020204" pitchFamily="34" charset="0"/>
              <a:buChar char="•"/>
            </a:pPr>
            <a:r>
              <a:rPr lang="en-US" b="0" i="0" dirty="0">
                <a:solidFill>
                  <a:srgbClr val="172B4D"/>
                </a:solidFill>
                <a:effectLst/>
                <a:latin typeface="-apple-system"/>
              </a:rPr>
              <a:t>Sensible and latent heat transfer are discussed together because both are driven by turbulent transport in the air between the snow surface and the lower part of the atmosphere</a:t>
            </a:r>
          </a:p>
          <a:p>
            <a:pPr marL="171450" indent="-171450">
              <a:buFont typeface="Arial" panose="020B0604020202020204" pitchFamily="34" charset="0"/>
              <a:buChar char="•"/>
            </a:pPr>
            <a:r>
              <a:rPr lang="en-US" b="0" i="0" dirty="0">
                <a:solidFill>
                  <a:srgbClr val="172B4D"/>
                </a:solidFill>
                <a:effectLst/>
                <a:latin typeface="-apple-system"/>
              </a:rPr>
              <a:t>sensible and latent heat transfer are often referred to as </a:t>
            </a:r>
            <a:r>
              <a:rPr lang="en-US" b="0" i="1" dirty="0">
                <a:solidFill>
                  <a:srgbClr val="172B4D"/>
                </a:solidFill>
                <a:effectLst/>
                <a:latin typeface="-apple-system"/>
              </a:rPr>
              <a:t>turbulent fluxes</a:t>
            </a:r>
            <a:r>
              <a:rPr lang="en-US" b="0" i="0" dirty="0">
                <a:solidFill>
                  <a:srgbClr val="172B4D"/>
                </a:solidFill>
                <a:effectLst/>
                <a:latin typeface="-apple-system"/>
              </a:rPr>
              <a:t>.</a:t>
            </a:r>
            <a:endParaRPr lang="en-US" b="0" i="0" dirty="0">
              <a:solidFill>
                <a:srgbClr val="000000"/>
              </a:solidFill>
              <a:effectLst/>
              <a:latin typeface="Times New Roman" panose="02020603050405020304" pitchFamily="18" charset="0"/>
            </a:endParaRPr>
          </a:p>
          <a:p>
            <a:pPr marL="628650" lvl="1" indent="-171450">
              <a:buFont typeface="Arial" panose="020B0604020202020204" pitchFamily="34" charset="0"/>
              <a:buChar char="•"/>
            </a:pPr>
            <a:r>
              <a:rPr lang="en-US" b="1" i="0" dirty="0">
                <a:solidFill>
                  <a:srgbClr val="000000"/>
                </a:solidFill>
                <a:effectLst/>
                <a:latin typeface="Times New Roman" panose="02020603050405020304" pitchFamily="18" charset="0"/>
              </a:rPr>
              <a:t>Sensible heat flux</a:t>
            </a:r>
            <a:r>
              <a:rPr lang="en-US" b="0" i="0" dirty="0">
                <a:solidFill>
                  <a:srgbClr val="000000"/>
                </a:solidFill>
                <a:effectLst/>
                <a:latin typeface="Times New Roman" panose="02020603050405020304" pitchFamily="18" charset="0"/>
              </a:rPr>
              <a:t>: in response to a temperature gradient.</a:t>
            </a:r>
          </a:p>
          <a:p>
            <a:pPr marL="628650" lvl="1" indent="-171450">
              <a:buFont typeface="Arial" panose="020B0604020202020204" pitchFamily="34" charset="0"/>
              <a:buChar char="•"/>
            </a:pPr>
            <a:r>
              <a:rPr lang="en-US" b="1" i="0" dirty="0">
                <a:solidFill>
                  <a:srgbClr val="000000"/>
                </a:solidFill>
                <a:effectLst/>
                <a:latin typeface="Times New Roman" panose="02020603050405020304" pitchFamily="18" charset="0"/>
              </a:rPr>
              <a:t>Latent heat flux</a:t>
            </a:r>
            <a:r>
              <a:rPr lang="en-US" b="0" i="0" dirty="0">
                <a:solidFill>
                  <a:srgbClr val="000000"/>
                </a:solidFill>
                <a:effectLst/>
                <a:latin typeface="Times New Roman" panose="02020603050405020304" pitchFamily="18" charset="0"/>
              </a:rPr>
              <a:t>: through change of state among solid, liquid, and gas phases.</a:t>
            </a:r>
          </a:p>
          <a:p>
            <a:pPr marL="628650" lvl="1"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Sensible heat flux</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Transfer of energy by conduction in response to a temperature gradient.</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The larger the temperature gradient, the greater the sensible heat flux.</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Energy transfer is always from the warmer object to the colder</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If the air is warmer than the snow surface, snow pack will warm up until it reaches the equilibrium temperature of 0oC.</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After that, any additional heat will go to melting the snow</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However, in the absence of wind, molecular transfer of energy is comparatively slow.</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With increasing wind velocity there is increasing convective mixing. Sensible heat flux occurs as much as 10,000 times faster than in the absence of wind.</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With increasing shear stress, the greater the exchange of sensible heat.</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30558494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Latent heat flux</a:t>
            </a:r>
          </a:p>
          <a:p>
            <a:pPr marL="628650" lvl="1" indent="-171450" algn="l">
              <a:buFont typeface="Arial" panose="020B0604020202020204" pitchFamily="34" charset="0"/>
              <a:buChar char="•"/>
            </a:pPr>
            <a:r>
              <a:rPr lang="en-US" b="0" i="0" dirty="0">
                <a:solidFill>
                  <a:srgbClr val="172B4D"/>
                </a:solidFill>
                <a:effectLst/>
                <a:latin typeface="-apple-system"/>
              </a:rPr>
              <a:t>Latent heat transfer is due to the transfer of water vapor between the snowpack surface and the atmosphere. </a:t>
            </a:r>
          </a:p>
          <a:p>
            <a:pPr marL="628650" lvl="1" indent="-171450" algn="l">
              <a:buFont typeface="Arial" panose="020B0604020202020204" pitchFamily="34" charset="0"/>
              <a:buChar char="•"/>
            </a:pPr>
            <a:r>
              <a:rPr lang="en-US" b="0" i="0" dirty="0">
                <a:solidFill>
                  <a:srgbClr val="172B4D"/>
                </a:solidFill>
                <a:effectLst/>
                <a:latin typeface="-apple-system"/>
              </a:rPr>
              <a:t>Latent heat transfer always involves phases change between the water in the form of ice in the snowpack and the water in the form of vapor in the atmosphere. </a:t>
            </a:r>
          </a:p>
          <a:p>
            <a:pPr marL="628650" lvl="1" indent="-171450" algn="l">
              <a:buFont typeface="Arial" panose="020B0604020202020204" pitchFamily="34" charset="0"/>
              <a:buChar char="•"/>
            </a:pPr>
            <a:r>
              <a:rPr lang="en-US" b="0" i="0" dirty="0">
                <a:solidFill>
                  <a:srgbClr val="172B4D"/>
                </a:solidFill>
                <a:effectLst/>
                <a:latin typeface="-apple-system"/>
              </a:rPr>
              <a:t>The transfer of water molecules directly from snow to vapor occurs by </a:t>
            </a:r>
            <a:r>
              <a:rPr lang="en-US" b="0" i="1" dirty="0">
                <a:solidFill>
                  <a:srgbClr val="172B4D"/>
                </a:solidFill>
                <a:effectLst/>
                <a:latin typeface="-apple-system"/>
              </a:rPr>
              <a:t>sublimation.</a:t>
            </a:r>
            <a:r>
              <a:rPr lang="en-US" b="0" i="0" dirty="0">
                <a:solidFill>
                  <a:srgbClr val="172B4D"/>
                </a:solidFill>
                <a:effectLst/>
                <a:latin typeface="-apple-system"/>
              </a:rPr>
              <a:t> Sublimation absorbs heat energy from the snowpack and cools it off. </a:t>
            </a:r>
          </a:p>
          <a:p>
            <a:pPr marL="628650" lvl="1" indent="-171450" algn="l">
              <a:buFont typeface="Arial" panose="020B0604020202020204" pitchFamily="34" charset="0"/>
              <a:buChar char="•"/>
            </a:pPr>
            <a:r>
              <a:rPr lang="en-US" b="0" i="0" dirty="0">
                <a:solidFill>
                  <a:srgbClr val="172B4D"/>
                </a:solidFill>
                <a:effectLst/>
                <a:latin typeface="-apple-system"/>
              </a:rPr>
              <a:t>The transfer of water molecules directly from vapor to ice occurs by </a:t>
            </a:r>
            <a:r>
              <a:rPr lang="en-US" b="0" i="1" dirty="0">
                <a:solidFill>
                  <a:srgbClr val="172B4D"/>
                </a:solidFill>
                <a:effectLst/>
                <a:latin typeface="-apple-system"/>
              </a:rPr>
              <a:t>condensation</a:t>
            </a:r>
            <a:r>
              <a:rPr lang="en-US" b="0" i="0" dirty="0">
                <a:solidFill>
                  <a:srgbClr val="172B4D"/>
                </a:solidFill>
                <a:effectLst/>
                <a:latin typeface="-apple-system"/>
              </a:rPr>
              <a:t> (sometimes also referred to as deposition.) Condensation releases heat energy into the snowpack.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latent heat flux will be into the snowpack generally only during periods of high relative humidity, for example </a:t>
            </a:r>
            <a:r>
              <a:rPr lang="en-US" b="1" u="sng" dirty="0"/>
              <a:t>rain on snow events</a:t>
            </a:r>
            <a:r>
              <a:rPr lang="en-US" dirty="0"/>
              <a:t>, fog, and other periods when very moist air is present.</a:t>
            </a:r>
          </a:p>
          <a:p>
            <a:pPr marL="628650" lvl="1" indent="-171450" algn="l">
              <a:buFont typeface="Arial" panose="020B0604020202020204" pitchFamily="34" charset="0"/>
              <a:buChar char="•"/>
            </a:pPr>
            <a:r>
              <a:rPr lang="en-US" b="0" i="0" dirty="0">
                <a:solidFill>
                  <a:srgbClr val="172B4D"/>
                </a:solidFill>
                <a:effectLst/>
                <a:latin typeface="-apple-system"/>
              </a:rPr>
              <a:t>The direction of latent heat transfer is determined by the difference between the </a:t>
            </a:r>
            <a:r>
              <a:rPr lang="en-US" b="0" i="1" dirty="0">
                <a:solidFill>
                  <a:srgbClr val="172B4D"/>
                </a:solidFill>
                <a:effectLst/>
                <a:latin typeface="-apple-system"/>
              </a:rPr>
              <a:t>water vapor pressure</a:t>
            </a:r>
            <a:r>
              <a:rPr lang="en-US" b="0" i="0" dirty="0">
                <a:solidFill>
                  <a:srgbClr val="172B4D"/>
                </a:solidFill>
                <a:effectLst/>
                <a:latin typeface="-apple-system"/>
              </a:rPr>
              <a:t> of the air immediately above the snowpack and the water vapor pressure in the atmosphere above the snowpack. </a:t>
            </a:r>
          </a:p>
          <a:p>
            <a:pPr marL="628650" lvl="1" indent="-171450" algn="l">
              <a:buFont typeface="Arial" panose="020B0604020202020204" pitchFamily="34" charset="0"/>
              <a:buChar char="•"/>
            </a:pPr>
            <a:r>
              <a:rPr lang="en-US" b="0" i="0" dirty="0">
                <a:solidFill>
                  <a:srgbClr val="172B4D"/>
                </a:solidFill>
                <a:effectLst/>
                <a:latin typeface="-apple-system"/>
              </a:rPr>
              <a:t>The direction is from the higher vapor pressure layer to the lower vapor pressure layer. </a:t>
            </a:r>
          </a:p>
          <a:p>
            <a:pPr marL="628650" lvl="1" indent="-171450" algn="l">
              <a:buFont typeface="Arial" panose="020B0604020202020204" pitchFamily="34" charset="0"/>
              <a:buChar char="•"/>
            </a:pPr>
            <a:r>
              <a:rPr lang="en-US" b="0" i="0" dirty="0">
                <a:solidFill>
                  <a:srgbClr val="172B4D"/>
                </a:solidFill>
                <a:effectLst/>
                <a:latin typeface="-apple-system"/>
              </a:rPr>
              <a:t>The water vapor pressure of the air immediately above the snowpack is the </a:t>
            </a:r>
            <a:r>
              <a:rPr lang="en-US" b="0" i="1" dirty="0">
                <a:solidFill>
                  <a:srgbClr val="172B4D"/>
                </a:solidFill>
                <a:effectLst/>
                <a:latin typeface="-apple-system"/>
              </a:rPr>
              <a:t>saturated vapor pressure</a:t>
            </a:r>
            <a:r>
              <a:rPr lang="en-US" b="0" i="0" dirty="0">
                <a:solidFill>
                  <a:srgbClr val="172B4D"/>
                </a:solidFill>
                <a:effectLst/>
                <a:latin typeface="-apple-system"/>
              </a:rPr>
              <a:t> at the temperature of the snow surface. </a:t>
            </a:r>
          </a:p>
          <a:p>
            <a:pPr marL="628650" lvl="1" indent="-171450" algn="l">
              <a:buFont typeface="Arial" panose="020B0604020202020204" pitchFamily="34" charset="0"/>
              <a:buChar char="•"/>
            </a:pPr>
            <a:r>
              <a:rPr lang="en-US" b="0" i="0" dirty="0">
                <a:solidFill>
                  <a:srgbClr val="172B4D"/>
                </a:solidFill>
                <a:effectLst/>
                <a:latin typeface="-apple-system"/>
              </a:rPr>
              <a:t>Saturated vapor pressure is largely determined by air temperature and to a much less degree the atmospheric air pressure. </a:t>
            </a:r>
          </a:p>
          <a:p>
            <a:pPr marL="628650" lvl="1" indent="-171450" algn="l">
              <a:buFont typeface="Arial" panose="020B0604020202020204" pitchFamily="34" charset="0"/>
              <a:buChar char="•"/>
            </a:pPr>
            <a:r>
              <a:rPr lang="en-US" b="0" i="0" dirty="0">
                <a:solidFill>
                  <a:srgbClr val="172B4D"/>
                </a:solidFill>
                <a:effectLst/>
                <a:latin typeface="-apple-system"/>
              </a:rPr>
              <a:t>Saturated vapor pressure means that the water contained in the air is in equilibrium with the ice of the snowpack and is the maximum amount of water that can be contained in the air at that temperature and atmospheric pressure immediately above ice.</a:t>
            </a:r>
          </a:p>
          <a:p>
            <a:pPr marL="628650" lvl="1" indent="-171450" algn="l">
              <a:buFont typeface="Arial" panose="020B0604020202020204" pitchFamily="34" charset="0"/>
              <a:buChar char="•"/>
            </a:pPr>
            <a:r>
              <a:rPr lang="en-US" b="0" i="0" dirty="0">
                <a:solidFill>
                  <a:srgbClr val="172B4D"/>
                </a:solidFill>
                <a:effectLst/>
                <a:latin typeface="-apple-system"/>
              </a:rPr>
              <a:t>The vapor pressure of the atmosphere above the snowpack is determined by the relative humidity of the air and the air temperature.</a:t>
            </a:r>
          </a:p>
          <a:p>
            <a:pPr marL="628650" lvl="1" indent="-171450" algn="l">
              <a:buFont typeface="Arial" panose="020B0604020202020204" pitchFamily="34" charset="0"/>
              <a:buChar char="•"/>
            </a:pPr>
            <a:r>
              <a:rPr lang="en-US" b="0" i="0" dirty="0">
                <a:solidFill>
                  <a:srgbClr val="172B4D"/>
                </a:solidFill>
                <a:effectLst/>
                <a:latin typeface="-apple-system"/>
              </a:rPr>
              <a:t>The latent heat flux is from the air into the snowpack (condensation occurs) when </a:t>
            </a:r>
            <a:r>
              <a:rPr lang="en-US" b="0" i="0" dirty="0" err="1">
                <a:solidFill>
                  <a:srgbClr val="172B4D"/>
                </a:solidFill>
                <a:effectLst/>
                <a:latin typeface="-apple-system"/>
              </a:rPr>
              <a:t>e_a</a:t>
            </a:r>
            <a:r>
              <a:rPr lang="en-US" b="0" i="0" dirty="0">
                <a:solidFill>
                  <a:srgbClr val="172B4D"/>
                </a:solidFill>
                <a:effectLst/>
                <a:latin typeface="-apple-system"/>
              </a:rPr>
              <a:t> &gt; </a:t>
            </a:r>
            <a:r>
              <a:rPr lang="en-US" b="0" i="0" dirty="0" err="1">
                <a:solidFill>
                  <a:srgbClr val="172B4D"/>
                </a:solidFill>
                <a:effectLst/>
                <a:latin typeface="-apple-system"/>
              </a:rPr>
              <a:t>e_sat</a:t>
            </a:r>
            <a:r>
              <a:rPr lang="en-US" b="0" i="0" dirty="0">
                <a:solidFill>
                  <a:srgbClr val="172B4D"/>
                </a:solidFill>
                <a:effectLst/>
                <a:latin typeface="-apple-system"/>
              </a:rPr>
              <a:t>(</a:t>
            </a:r>
            <a:r>
              <a:rPr lang="en-US" b="0" i="0" dirty="0" err="1">
                <a:solidFill>
                  <a:srgbClr val="172B4D"/>
                </a:solidFill>
                <a:effectLst/>
                <a:latin typeface="-apple-system"/>
              </a:rPr>
              <a:t>T_snow_surf</a:t>
            </a:r>
            <a:r>
              <a:rPr lang="en-US" b="0" i="0" dirty="0">
                <a:solidFill>
                  <a:srgbClr val="172B4D"/>
                </a:solidFill>
                <a:effectLst/>
                <a:latin typeface="-apple-system"/>
              </a:rPr>
              <a:t>) and vice versa</a:t>
            </a:r>
            <a:br>
              <a:rPr lang="en-US" b="0" i="0" dirty="0">
                <a:solidFill>
                  <a:srgbClr val="000000"/>
                </a:solidFill>
                <a:effectLst/>
                <a:latin typeface="Times New Roman" panose="02020603050405020304" pitchFamily="18" charset="0"/>
              </a:rPr>
            </a:br>
            <a:endParaRPr lang="en-US" dirty="0"/>
          </a:p>
          <a:p>
            <a:pPr marL="0" indent="0">
              <a:buFont typeface="Arial" panose="020B0604020202020204" pitchFamily="34" charset="0"/>
              <a:buNone/>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If air is supersaturated with water vapor with respect to the snow surface, energy may be transferred to the snowpack through condensation and latent heat exchange.</a:t>
            </a: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 Conversely, if the atmosphere is drier than the snowpack, energy in the snowpack is used to sublimate water molecules from the snowpack, returning energy from the snowpack to the atmosphere. </a:t>
            </a:r>
          </a:p>
          <a:p>
            <a:pPr marL="628650" lvl="1" indent="-171450">
              <a:buFont typeface="Arial" panose="020B0604020202020204" pitchFamily="34" charset="0"/>
              <a:buChar char="•"/>
            </a:pPr>
            <a:r>
              <a:rPr lang="en-US" b="0" i="0" dirty="0">
                <a:solidFill>
                  <a:srgbClr val="000000"/>
                </a:solidFill>
                <a:effectLst/>
                <a:latin typeface="Times New Roman" panose="02020603050405020304" pitchFamily="18" charset="0"/>
              </a:rPr>
              <a:t>Analogous to sweat evaporating from our body, returning energy from our bodies to the atmosphere and cooling our bodies.</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5156773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The portion of the top of the atmosphere shortwave radiation that actually reaches the surface of the earth depends on the conditions of the atmosphere, - primarily the presence of clouds. The earth’s atmosphere is not perfectly transparent to all the shortwave radiation even on a cloud free day when some radiation will be scattered, absorbed by gases and water vapor, and scattered by aerosol particles. These reductions in solar radiation on cloud-free days will tend to be relatively small unless the atmosphere is particularly turbid.</a:t>
            </a:r>
          </a:p>
          <a:p>
            <a:pPr algn="l"/>
            <a:r>
              <a:rPr lang="en-US" b="0" i="0" dirty="0">
                <a:solidFill>
                  <a:srgbClr val="172B4D"/>
                </a:solidFill>
                <a:effectLst/>
                <a:latin typeface="-apple-system"/>
              </a:rPr>
              <a:t>Clouds have a major impact on the sunlight reaching the earth. The impact will vary depending on the location of clouds relative to the position of the sun, the type of clouds, and the percentage of the sky covered by clouds. </a:t>
            </a:r>
          </a:p>
          <a:p>
            <a:pPr algn="l"/>
            <a:endParaRPr lang="en-US" b="0" i="0" dirty="0">
              <a:solidFill>
                <a:srgbClr val="172B4D"/>
              </a:solidFill>
              <a:effectLst/>
              <a:latin typeface="-apple-system"/>
            </a:endParaRPr>
          </a:p>
          <a:p>
            <a:pPr algn="l"/>
            <a:endParaRPr lang="en-US" b="0" i="0" dirty="0">
              <a:solidFill>
                <a:srgbClr val="172B4D"/>
              </a:solidFill>
              <a:effectLst/>
              <a:latin typeface="-apple-system"/>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882275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Albedo is the ratio of the reflected shortwave radiation to the downwelling shortwave radiation reaching the surface.</a:t>
            </a:r>
          </a:p>
          <a:p>
            <a:pPr marL="171450" indent="-171450">
              <a:buFont typeface="Arial" panose="020B0604020202020204" pitchFamily="34" charset="0"/>
              <a:buChar char="•"/>
            </a:pPr>
            <a:r>
              <a:rPr lang="en-US" b="0" i="0" dirty="0">
                <a:solidFill>
                  <a:srgbClr val="172B4D"/>
                </a:solidFill>
                <a:effectLst/>
                <a:latin typeface="-apple-system"/>
              </a:rPr>
              <a:t> Albedo of snow varies wavelength by wavelength. </a:t>
            </a:r>
          </a:p>
          <a:p>
            <a:pPr marL="171450" indent="-171450">
              <a:buFont typeface="Arial" panose="020B0604020202020204" pitchFamily="34" charset="0"/>
              <a:buChar char="•"/>
            </a:pPr>
            <a:r>
              <a:rPr lang="en-US" b="0" i="0" dirty="0">
                <a:solidFill>
                  <a:srgbClr val="172B4D"/>
                </a:solidFill>
                <a:effectLst/>
                <a:latin typeface="-apple-system"/>
              </a:rPr>
              <a:t>in snow hydrology, it is generally the </a:t>
            </a:r>
            <a:r>
              <a:rPr lang="en-US" b="0" i="1" dirty="0">
                <a:solidFill>
                  <a:srgbClr val="172B4D"/>
                </a:solidFill>
                <a:effectLst/>
                <a:latin typeface="-apple-system"/>
              </a:rPr>
              <a:t>broadband albedo</a:t>
            </a:r>
            <a:r>
              <a:rPr lang="en-US" b="0" i="0" dirty="0">
                <a:solidFill>
                  <a:srgbClr val="172B4D"/>
                </a:solidFill>
                <a:effectLst/>
                <a:latin typeface="-apple-system"/>
              </a:rPr>
              <a:t> that is of interest. The broadband albedo is found through a weighted integration of the albedo at each wavelength that comprises shortwave radiation. </a:t>
            </a:r>
          </a:p>
          <a:p>
            <a:pPr marL="171450" indent="-171450">
              <a:buFont typeface="Arial" panose="020B0604020202020204" pitchFamily="34" charset="0"/>
              <a:buChar char="•"/>
            </a:pPr>
            <a:r>
              <a:rPr lang="en-US" b="0" i="0" dirty="0">
                <a:solidFill>
                  <a:srgbClr val="172B4D"/>
                </a:solidFill>
                <a:effectLst/>
                <a:latin typeface="-apple-system"/>
              </a:rPr>
              <a:t>The albedo is determined by the crystalline structure of the snowpack surface. Shortwave radiation tends to be reflected by the surface of ice crystals and absorbed in the interior of crystals</a:t>
            </a:r>
          </a:p>
          <a:p>
            <a:pPr marL="171450" indent="-171450">
              <a:buFont typeface="Arial" panose="020B0604020202020204" pitchFamily="34" charset="0"/>
              <a:buChar char="•"/>
            </a:pPr>
            <a:r>
              <a:rPr lang="en-US" b="0" i="0" dirty="0">
                <a:solidFill>
                  <a:srgbClr val="172B4D"/>
                </a:solidFill>
                <a:effectLst/>
                <a:latin typeface="-apple-system"/>
              </a:rPr>
              <a:t>Newly fallen snow typically has large surface areas to volume ratios. As a result, the albedo of newly fallen snow is large, generally in the range of 0.85-0.95. </a:t>
            </a:r>
          </a:p>
          <a:p>
            <a:pPr marL="171450" indent="-171450">
              <a:buFont typeface="Arial" panose="020B0604020202020204" pitchFamily="34" charset="0"/>
              <a:buChar char="•"/>
            </a:pPr>
            <a:r>
              <a:rPr lang="en-US" b="0" i="0" dirty="0">
                <a:solidFill>
                  <a:srgbClr val="172B4D"/>
                </a:solidFill>
                <a:effectLst/>
                <a:latin typeface="-apple-system"/>
              </a:rPr>
              <a:t>Snow metamorphism is the modification of the snow crystals and grains to less angular, more rounded forms with time. Metamorphism increases the size of the crystals which decreases the surface area and increases their volume. This causes the albedo to decline as the metamorphism progresses. </a:t>
            </a:r>
          </a:p>
          <a:p>
            <a:pPr marL="171450" indent="-171450">
              <a:buFont typeface="Arial" panose="020B0604020202020204" pitchFamily="34" charset="0"/>
              <a:buChar char="•"/>
            </a:pPr>
            <a:r>
              <a:rPr lang="en-US" b="0" i="0" dirty="0">
                <a:solidFill>
                  <a:srgbClr val="172B4D"/>
                </a:solidFill>
                <a:effectLst/>
                <a:latin typeface="-apple-system"/>
              </a:rPr>
              <a:t>As long as the air temperature is less than 0°C (32°F), metamorphism proceeds slowly and the rate of decline of the albedo is relatively slow. </a:t>
            </a:r>
          </a:p>
          <a:p>
            <a:pPr marL="171450" indent="-171450">
              <a:buFont typeface="Arial" panose="020B0604020202020204" pitchFamily="34" charset="0"/>
              <a:buChar char="•"/>
            </a:pPr>
            <a:r>
              <a:rPr lang="en-US" b="0" i="0" dirty="0">
                <a:solidFill>
                  <a:srgbClr val="172B4D"/>
                </a:solidFill>
                <a:effectLst/>
                <a:latin typeface="-apple-system"/>
              </a:rPr>
              <a:t>Each new snowfall ‘resets’ the albedo back to the newly fallen value and the metamorphism and albedo decline start over again. </a:t>
            </a:r>
          </a:p>
          <a:p>
            <a:pPr marL="171450" indent="-171450">
              <a:buFont typeface="Arial" panose="020B0604020202020204" pitchFamily="34" charset="0"/>
              <a:buChar char="•"/>
            </a:pPr>
            <a:r>
              <a:rPr lang="en-US" b="0" i="0" dirty="0">
                <a:solidFill>
                  <a:srgbClr val="172B4D"/>
                </a:solidFill>
                <a:effectLst/>
                <a:latin typeface="-apple-system"/>
              </a:rPr>
              <a:t>However, when the air temperature is greater than 0°C (32°F) and active snowmelt is occurring, metamorphism occurs quickly and the rate of decline of the albedo is relatively rapid. </a:t>
            </a:r>
          </a:p>
          <a:p>
            <a:pPr marL="171450" indent="-171450">
              <a:buFont typeface="Arial" panose="020B0604020202020204" pitchFamily="34" charset="0"/>
              <a:buChar char="•"/>
            </a:pPr>
            <a:r>
              <a:rPr lang="en-US" b="0" i="0" dirty="0">
                <a:solidFill>
                  <a:srgbClr val="172B4D"/>
                </a:solidFill>
                <a:effectLst/>
                <a:latin typeface="-apple-system"/>
              </a:rPr>
              <a:t>The albedo can decline to values of about 0.40 for well-aged snow. The albedo may drop to even lower values when the snowpack is shallow (snow depths of 0.5 m or less) allowing the ground surface beneath the snow to have an influence. Dust, soot, forest debris such as bark and twigs, and other deposited matter can also influence the snow surface albedo, and generally cause it to decline.</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851900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http://snobear.colorado.edu/SnowHydro/intro.html </a:t>
            </a:r>
          </a:p>
          <a:p>
            <a:endParaRPr lang="en-US" dirty="0"/>
          </a:p>
          <a:p>
            <a:r>
              <a:rPr lang="en-US" dirty="0"/>
              <a:t>Some of the reasons you might want to stop ignoring the snow, with the information taken from University of Colorado snow hydrology class.</a:t>
            </a:r>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550934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C34"/>
                </a:solidFill>
                <a:effectLst/>
                <a:latin typeface="roboto-regular"/>
              </a:rPr>
              <a:t>From tech ref manual: </a:t>
            </a:r>
          </a:p>
          <a:p>
            <a:pPr marL="628650" lvl="1" indent="-171450">
              <a:buFont typeface="Arial" panose="020B0604020202020204" pitchFamily="34" charset="0"/>
              <a:buChar char="•"/>
            </a:pPr>
            <a:r>
              <a:rPr lang="en-US" b="0" i="0" dirty="0">
                <a:solidFill>
                  <a:srgbClr val="000C34"/>
                </a:solidFill>
                <a:effectLst/>
                <a:latin typeface="roboto-regular"/>
              </a:rPr>
              <a:t>The shortwave solar radiation at the top of the earth's atmosphere is called extraterrestrial radiation. Extraterrestrial Radiation is a theoretical amount of solar radiation that would be available at the Earth's surface in the absence of the attenuation by the atmosphere.  Variation in extraterrestrial radiation is caused by two sources, the first being the variation of radiation emitted by the sun and the second being the distance from the sun to the top of Earth's atmosphere. Earth is closest to the sun on January 3rd and farthest from the sun on July 4th. The figure below shows that extraterrestrial radiation varies between</a:t>
            </a:r>
            <a:r>
              <a:rPr lang="en-US" b="0" i="0" dirty="0">
                <a:solidFill>
                  <a:srgbClr val="1F1F1F"/>
                </a:solidFill>
                <a:effectLst/>
                <a:latin typeface="roboto-regular"/>
              </a:rPr>
              <a:t> 1400 </a:t>
            </a:r>
            <a:r>
              <a:rPr lang="en-US" b="0" i="0" u="none" strike="noStrike" dirty="0">
                <a:solidFill>
                  <a:srgbClr val="1F1F1F"/>
                </a:solidFill>
                <a:effectLst/>
                <a:latin typeface="MathJax_Math-italic"/>
              </a:rPr>
              <a:t>W</a:t>
            </a:r>
            <a:r>
              <a:rPr lang="en-US" b="0" i="0" u="none" strike="noStrike" dirty="0">
                <a:solidFill>
                  <a:srgbClr val="1F1F1F"/>
                </a:solidFill>
                <a:effectLst/>
                <a:latin typeface="MathJax_Main"/>
              </a:rPr>
              <a:t>/</a:t>
            </a:r>
            <a:r>
              <a:rPr lang="en-US" b="0" i="0" u="none" strike="noStrike" dirty="0">
                <a:solidFill>
                  <a:srgbClr val="1F1F1F"/>
                </a:solidFill>
                <a:effectLst/>
                <a:latin typeface="MathJax_Math-italic"/>
              </a:rPr>
              <a:t>m</a:t>
            </a:r>
            <a:r>
              <a:rPr lang="en-US" b="0" i="0" u="none" strike="noStrike" dirty="0">
                <a:solidFill>
                  <a:srgbClr val="1F1F1F"/>
                </a:solidFill>
                <a:effectLst/>
                <a:latin typeface="MathJax_Main"/>
              </a:rPr>
              <a:t>2</a:t>
            </a:r>
            <a:r>
              <a:rPr lang="en-US" b="0" i="0" baseline="30000" dirty="0">
                <a:solidFill>
                  <a:srgbClr val="000C34"/>
                </a:solidFill>
                <a:effectLst/>
                <a:latin typeface="roboto-regular"/>
              </a:rPr>
              <a:t> </a:t>
            </a:r>
            <a:r>
              <a:rPr lang="en-US" b="0" i="0" dirty="0">
                <a:solidFill>
                  <a:srgbClr val="1F1F1F"/>
                </a:solidFill>
                <a:effectLst/>
                <a:latin typeface="roboto-regular"/>
              </a:rPr>
              <a:t> and 1330 </a:t>
            </a:r>
            <a:r>
              <a:rPr lang="en-US" b="0" i="0" u="none" strike="noStrike" dirty="0">
                <a:solidFill>
                  <a:srgbClr val="1F1F1F"/>
                </a:solidFill>
                <a:effectLst/>
                <a:latin typeface="MathJax_Math-italic"/>
              </a:rPr>
              <a:t>W</a:t>
            </a:r>
            <a:r>
              <a:rPr lang="en-US" b="0" i="0" u="none" strike="noStrike" dirty="0">
                <a:solidFill>
                  <a:srgbClr val="1F1F1F"/>
                </a:solidFill>
                <a:effectLst/>
                <a:latin typeface="MathJax_Main"/>
              </a:rPr>
              <a:t>/</a:t>
            </a:r>
            <a:r>
              <a:rPr lang="en-US" b="0" i="0" u="none" strike="noStrike" dirty="0">
                <a:solidFill>
                  <a:srgbClr val="1F1F1F"/>
                </a:solidFill>
                <a:effectLst/>
                <a:latin typeface="MathJax_Math-italic"/>
              </a:rPr>
              <a:t>m</a:t>
            </a:r>
            <a:r>
              <a:rPr lang="en-US" b="0" i="0" u="none" strike="noStrike" dirty="0">
                <a:solidFill>
                  <a:srgbClr val="1F1F1F"/>
                </a:solidFill>
                <a:effectLst/>
                <a:latin typeface="MathJax_Main"/>
              </a:rPr>
              <a:t>2</a:t>
            </a:r>
            <a:r>
              <a:rPr lang="en-US" b="0" i="0" baseline="30000" dirty="0">
                <a:solidFill>
                  <a:srgbClr val="000C34"/>
                </a:solidFill>
                <a:effectLst/>
                <a:latin typeface="roboto-regular"/>
              </a:rPr>
              <a:t> </a:t>
            </a:r>
            <a:r>
              <a:rPr lang="en-US" b="0" i="0" dirty="0">
                <a:solidFill>
                  <a:srgbClr val="000C34"/>
                </a:solidFill>
                <a:effectLst/>
                <a:latin typeface="roboto-regular"/>
              </a:rPr>
              <a:t>based on the time of the year.</a:t>
            </a:r>
          </a:p>
          <a:p>
            <a:pPr marL="628650" lvl="1" indent="-171450">
              <a:buFont typeface="Arial" panose="020B0604020202020204" pitchFamily="34" charset="0"/>
              <a:buChar char="•"/>
            </a:pPr>
            <a:endParaRPr lang="en-US" b="0" i="0" dirty="0">
              <a:solidFill>
                <a:srgbClr val="000C34"/>
              </a:solidFill>
              <a:effectLst/>
              <a:latin typeface="roboto-regular"/>
            </a:endParaRPr>
          </a:p>
          <a:p>
            <a:pPr algn="l"/>
            <a:r>
              <a:rPr lang="en-US" b="0" i="0" dirty="0">
                <a:solidFill>
                  <a:srgbClr val="172B4D"/>
                </a:solidFill>
                <a:effectLst/>
                <a:latin typeface="-apple-system"/>
              </a:rPr>
              <a:t>The portion of the top of the atmosphere shortwave radiation that actually reaches the surface of the earth depends on the conditions of the atmosphere, - primarily the presence of clouds. The earth’s atmosphere is not perfectly transparent to all the shortwave radiation even on a cloud free day when some radiation will be scattered, absorbed by gases and water vapor, and scattered by aerosol particles. These reductions in solar radiation on cloud-free days will tend to be relatively small unless the atmosphere is particularly turbid.</a:t>
            </a:r>
          </a:p>
          <a:p>
            <a:pPr algn="l"/>
            <a:r>
              <a:rPr lang="en-US" b="0" i="0" dirty="0">
                <a:solidFill>
                  <a:srgbClr val="172B4D"/>
                </a:solidFill>
                <a:effectLst/>
                <a:latin typeface="-apple-system"/>
              </a:rPr>
              <a:t>Clouds have a major impact on the sunlight reaching the earth. The impact will vary depending on the location of clouds relative to the position of the sun, the type of clouds, and the percentage of the sky covered by clouds. </a:t>
            </a:r>
          </a:p>
          <a:p>
            <a:pPr algn="l"/>
            <a:endParaRPr lang="en-US" b="0" i="0" dirty="0">
              <a:solidFill>
                <a:srgbClr val="172B4D"/>
              </a:solidFill>
              <a:effectLst/>
              <a:latin typeface="-apple-system"/>
            </a:endParaRPr>
          </a:p>
          <a:p>
            <a:pPr algn="l"/>
            <a:endParaRPr lang="en-US" b="0" i="0" dirty="0">
              <a:solidFill>
                <a:srgbClr val="172B4D"/>
              </a:solidFill>
              <a:effectLst/>
              <a:latin typeface="-apple-system"/>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836427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Longwave radiation is radiation from the earth and </a:t>
            </a:r>
            <a:r>
              <a:rPr lang="en-US" dirty="0" err="1"/>
              <a:t>atmospthere</a:t>
            </a:r>
            <a:endParaRPr lang="en-US" dirty="0"/>
          </a:p>
          <a:p>
            <a:pPr marL="171450" indent="-171450">
              <a:buFont typeface="Arial" panose="020B0604020202020204" pitchFamily="34" charset="0"/>
              <a:buChar char="•"/>
            </a:pPr>
            <a:r>
              <a:rPr lang="en-US" dirty="0"/>
              <a:t>Wavelength between 4 and 100 micrometers</a:t>
            </a:r>
          </a:p>
          <a:p>
            <a:pPr marL="171450" indent="-171450">
              <a:buFont typeface="Arial" panose="020B0604020202020204" pitchFamily="34" charset="0"/>
              <a:buChar char="•"/>
            </a:pPr>
            <a:r>
              <a:rPr lang="en-US" b="0" i="0" dirty="0">
                <a:solidFill>
                  <a:srgbClr val="172B4D"/>
                </a:solidFill>
                <a:effectLst/>
                <a:latin typeface="-apple-system"/>
              </a:rPr>
              <a:t>The total longwave radiation emitted by a body per unit area can be calculated by integrating over all frequencies to arrive at the Stefan-Boltzmann Law</a:t>
            </a:r>
            <a:endParaRPr lang="en-US" dirty="0"/>
          </a:p>
          <a:p>
            <a:pPr marL="171450" indent="-171450">
              <a:buFont typeface="Arial" panose="020B0604020202020204" pitchFamily="34" charset="0"/>
              <a:buChar char="•"/>
            </a:pPr>
            <a:r>
              <a:rPr lang="en-US" b="0" i="0" dirty="0">
                <a:solidFill>
                  <a:srgbClr val="172B4D"/>
                </a:solidFill>
                <a:effectLst/>
                <a:latin typeface="-apple-system"/>
              </a:rPr>
              <a:t>Longwave radiation is emitted by the snow surface according to the Stefan-Boltzmann Law. This is known as </a:t>
            </a:r>
            <a:r>
              <a:rPr lang="en-US" b="0" i="1" dirty="0">
                <a:solidFill>
                  <a:srgbClr val="172B4D"/>
                </a:solidFill>
                <a:effectLst/>
                <a:latin typeface="-apple-system"/>
              </a:rPr>
              <a:t>upwelling</a:t>
            </a:r>
            <a:r>
              <a:rPr lang="en-US" b="0" i="0" dirty="0">
                <a:solidFill>
                  <a:srgbClr val="172B4D"/>
                </a:solidFill>
                <a:effectLst/>
                <a:latin typeface="-apple-system"/>
              </a:rPr>
              <a:t> (or outgoing) radiation. The upwelling longwave radiation emitted by the snow surface is energy lost from the snow that cools the snow. </a:t>
            </a:r>
          </a:p>
          <a:p>
            <a:pPr marL="171450" indent="-171450">
              <a:buFont typeface="Arial" panose="020B0604020202020204" pitchFamily="34" charset="0"/>
              <a:buChar char="•"/>
            </a:pPr>
            <a:r>
              <a:rPr lang="en-US" b="0" i="0" dirty="0">
                <a:solidFill>
                  <a:srgbClr val="172B4D"/>
                </a:solidFill>
                <a:effectLst/>
                <a:latin typeface="-apple-system"/>
              </a:rPr>
              <a:t>There is also </a:t>
            </a:r>
            <a:r>
              <a:rPr lang="en-US" b="0" i="1" dirty="0">
                <a:solidFill>
                  <a:srgbClr val="172B4D"/>
                </a:solidFill>
                <a:effectLst/>
                <a:latin typeface="-apple-system"/>
              </a:rPr>
              <a:t>downwelling</a:t>
            </a:r>
            <a:r>
              <a:rPr lang="en-US" b="0" i="0" dirty="0">
                <a:solidFill>
                  <a:srgbClr val="172B4D"/>
                </a:solidFill>
                <a:effectLst/>
                <a:latin typeface="-apple-system"/>
              </a:rPr>
              <a:t> (or incoming radiation) emitted from the atmosphere itself and by vegetation and structures in the vicinity. The downwelling radiation absorbed by the snow surface is energy gained by the snow that warms the snow. </a:t>
            </a:r>
          </a:p>
          <a:p>
            <a:pPr marL="171450" indent="-171450">
              <a:buFont typeface="Arial" panose="020B0604020202020204" pitchFamily="34" charset="0"/>
              <a:buChar char="•"/>
            </a:pPr>
            <a:r>
              <a:rPr lang="en-US" b="0" i="0" dirty="0">
                <a:solidFill>
                  <a:srgbClr val="172B4D"/>
                </a:solidFill>
                <a:effectLst/>
                <a:latin typeface="-apple-system"/>
              </a:rPr>
              <a:t>The overall impact of longwave radiation is found by summing the downwelling and upwelling longwave radiation at the surface: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b="0" i="0" dirty="0">
                <a:solidFill>
                  <a:srgbClr val="172B4D"/>
                </a:solidFill>
                <a:effectLst/>
                <a:latin typeface="-apple-system"/>
              </a:rPr>
              <a:t>The longwave radiation emitted by the atmosphere that reaches the snow surface is also calculated by Stefan-Boltzmann law </a:t>
            </a:r>
          </a:p>
          <a:p>
            <a:pPr marL="628650" lvl="1" indent="-171450">
              <a:buFont typeface="Arial" panose="020B0604020202020204" pitchFamily="34" charset="0"/>
              <a:buChar char="•"/>
            </a:pPr>
            <a:r>
              <a:rPr lang="en-US" b="0" i="0" dirty="0">
                <a:solidFill>
                  <a:srgbClr val="172B4D"/>
                </a:solidFill>
                <a:effectLst/>
                <a:latin typeface="-apple-system"/>
              </a:rPr>
              <a:t>And is a function of the emissivity of the atmosphere, which is affected by the vapor pressure, air temperature and cloud cover</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38451401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Heat can be transferred into the snowpack by precipitation. The heat transfer process is very different depending on the </a:t>
            </a:r>
            <a:r>
              <a:rPr lang="en-US" b="0" i="1" dirty="0">
                <a:solidFill>
                  <a:srgbClr val="172B4D"/>
                </a:solidFill>
                <a:effectLst/>
                <a:latin typeface="-apple-system"/>
              </a:rPr>
              <a:t>form</a:t>
            </a:r>
            <a:r>
              <a:rPr lang="en-US" b="0" i="0" dirty="0">
                <a:solidFill>
                  <a:srgbClr val="172B4D"/>
                </a:solidFill>
                <a:effectLst/>
                <a:latin typeface="-apple-system"/>
              </a:rPr>
              <a:t> of the precipitation, rain or snow. </a:t>
            </a:r>
          </a:p>
          <a:p>
            <a:pPr marL="628650" lvl="1" indent="-171450">
              <a:buFont typeface="Arial" panose="020B0604020202020204" pitchFamily="34" charset="0"/>
              <a:buChar char="•"/>
            </a:pPr>
            <a:r>
              <a:rPr lang="en-US" b="0" i="0" dirty="0">
                <a:solidFill>
                  <a:srgbClr val="172B4D"/>
                </a:solidFill>
                <a:effectLst/>
                <a:latin typeface="-apple-system"/>
              </a:rPr>
              <a:t>Precipitation is assumed to arrive at the air temperature, and will change the snow temperature if it’s above or below it.</a:t>
            </a:r>
          </a:p>
          <a:p>
            <a:pPr marL="628650" lvl="1" indent="-171450">
              <a:buFont typeface="Arial" panose="020B0604020202020204" pitchFamily="34" charset="0"/>
              <a:buChar char="•"/>
            </a:pPr>
            <a:r>
              <a:rPr lang="en-US" b="0" i="0" dirty="0">
                <a:solidFill>
                  <a:srgbClr val="172B4D"/>
                </a:solidFill>
                <a:effectLst/>
                <a:latin typeface="-apple-system"/>
              </a:rPr>
              <a:t>Rain on snow events can result in phase change of the liquid water to ice. Generally, freezing of rainfall in the snowpack can only happen if the snowpack temperature is less than the ice/water equilibrium temperature. Freezing of rainfall in the snowpack is a very effective means of raising the snowpack temperature due to the latent heat released by the liquid water when it freezes.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36751097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spcBef>
                <a:spcPts val="600"/>
              </a:spcBef>
              <a:buFont typeface="Arial" panose="020B0604020202020204" pitchFamily="34" charset="0"/>
              <a:buNone/>
              <a:defRPr/>
            </a:pPr>
            <a:r>
              <a:rPr lang="en-US" altLang="en-US" sz="1600" dirty="0"/>
              <a:t>Now lets talk about the sources of snow related data.</a:t>
            </a:r>
          </a:p>
          <a:p>
            <a:pPr marL="0" indent="0">
              <a:lnSpc>
                <a:spcPct val="120000"/>
              </a:lnSpc>
              <a:spcBef>
                <a:spcPts val="600"/>
              </a:spcBef>
              <a:buFont typeface="Arial" panose="020B0604020202020204" pitchFamily="34" charset="0"/>
              <a:buNone/>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5550483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18455924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most important tool in snow hydrology is a shovel.”</a:t>
            </a:r>
            <a:endParaRPr lang="en-US" dirty="0"/>
          </a:p>
          <a:p>
            <a:endParaRPr lang="en-US" dirty="0"/>
          </a:p>
          <a:p>
            <a:r>
              <a:rPr lang="en-US" dirty="0" err="1"/>
              <a:t>gsk</a:t>
            </a:r>
            <a:r>
              <a:rPr lang="en-US" dirty="0"/>
              <a:t>: these</a:t>
            </a:r>
            <a:r>
              <a:rPr lang="en-US" baseline="0" dirty="0"/>
              <a:t> are all at a point level, which means that if the point is not reasonably representative of the larger area you’re hoping to model, the observed values provided may not help you in modeling much. High variation in elevation, aspect for slopes, etc. will make the point estimates less reliable of large areas.</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43</a:t>
            </a:fld>
            <a:endParaRPr lang="en-US" altLang="en-US"/>
          </a:p>
        </p:txBody>
      </p:sp>
    </p:spTree>
    <p:extLst>
      <p:ext uri="{BB962C8B-B14F-4D97-AF65-F5344CB8AC3E}">
        <p14:creationId xmlns:p14="http://schemas.microsoft.com/office/powerpoint/2010/main" val="40851209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National Weather service meteorological stations include snow measurements</a:t>
            </a:r>
          </a:p>
          <a:p>
            <a:pPr marL="628650" lvl="1" indent="-171450">
              <a:buFont typeface="Arial" panose="020B0604020202020204" pitchFamily="34" charset="0"/>
              <a:buChar char="•"/>
            </a:pPr>
            <a:r>
              <a:rPr lang="en-US" dirty="0"/>
              <a:t>Such as snow depth, snow fall and precipitation</a:t>
            </a:r>
          </a:p>
          <a:p>
            <a:pPr marL="628650" lvl="1" indent="-171450">
              <a:buFont typeface="Arial" panose="020B0604020202020204" pitchFamily="34" charset="0"/>
              <a:buChar char="•"/>
            </a:pPr>
            <a:endParaRPr lang="en-US" dirty="0"/>
          </a:p>
          <a:p>
            <a:r>
              <a:rPr lang="en-US" dirty="0" err="1"/>
              <a:t>gsk</a:t>
            </a:r>
            <a:r>
              <a:rPr lang="en-US" dirty="0"/>
              <a:t>: gauge</a:t>
            </a:r>
            <a:r>
              <a:rPr lang="en-US" baseline="0" dirty="0"/>
              <a:t> </a:t>
            </a:r>
            <a:r>
              <a:rPr lang="en-US" baseline="0" dirty="0" err="1"/>
              <a:t>undercatch</a:t>
            </a:r>
            <a:r>
              <a:rPr lang="en-US" baseline="0" dirty="0"/>
              <a:t> is a huge problem for most precipitation gauges (even shielded gauges.) </a:t>
            </a:r>
          </a:p>
          <a:p>
            <a:r>
              <a:rPr lang="en-US" baseline="0" dirty="0" err="1"/>
              <a:t>Undercatch</a:t>
            </a:r>
            <a:r>
              <a:rPr lang="en-US" baseline="0" dirty="0"/>
              <a:t> is high for solid precipitation under even moderate winds, and many of these sites are in wide-open high-fetch length areas prone to severe </a:t>
            </a:r>
            <a:r>
              <a:rPr lang="en-US" baseline="0" dirty="0" err="1"/>
              <a:t>undercatch</a:t>
            </a:r>
            <a:r>
              <a:rPr lang="en-US" baseline="0" dirty="0"/>
              <a:t>.</a:t>
            </a:r>
          </a:p>
          <a:p>
            <a:endParaRPr lang="en-US" baseline="0" dirty="0"/>
          </a:p>
          <a:p>
            <a:pPr marL="171450" indent="-171450">
              <a:buFont typeface="Arial" panose="020B0604020202020204" pitchFamily="34" charset="0"/>
              <a:buChar char="•"/>
            </a:pPr>
            <a:r>
              <a:rPr lang="en-US" b="0" i="0" dirty="0" err="1">
                <a:solidFill>
                  <a:srgbClr val="000000"/>
                </a:solidFill>
                <a:effectLst/>
                <a:latin typeface="Times New Roman" panose="02020603050405020304" pitchFamily="18" charset="0"/>
              </a:rPr>
              <a:t>Undercatch</a:t>
            </a:r>
            <a:r>
              <a:rPr lang="en-US" b="0" i="0" dirty="0">
                <a:solidFill>
                  <a:srgbClr val="000000"/>
                </a:solidFill>
                <a:effectLst/>
                <a:latin typeface="Times New Roman" panose="02020603050405020304" pitchFamily="18" charset="0"/>
              </a:rPr>
              <a:t> = underreport the volume of snow, because it’s blown laterally across the orifice</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Anecdotes of snow blowers blowing snow into gages, and kids using them as urinal at a school yard</a:t>
            </a:r>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44</a:t>
            </a:fld>
            <a:endParaRPr lang="en-US" altLang="en-US"/>
          </a:p>
        </p:txBody>
      </p:sp>
    </p:spTree>
    <p:extLst>
      <p:ext uri="{BB962C8B-B14F-4D97-AF65-F5344CB8AC3E}">
        <p14:creationId xmlns:p14="http://schemas.microsoft.com/office/powerpoint/2010/main" val="22415417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The Natural Resources Conservation Service (NRCS) owns and maintains a network of snow observation sites, </a:t>
            </a:r>
            <a:r>
              <a:rPr lang="en-US" b="0" i="0" dirty="0" err="1">
                <a:solidFill>
                  <a:srgbClr val="172B4D"/>
                </a:solidFill>
                <a:effectLst/>
                <a:latin typeface="-apple-system"/>
              </a:rPr>
              <a:t>SNOw</a:t>
            </a:r>
            <a:r>
              <a:rPr lang="en-US" b="0" i="0" dirty="0">
                <a:solidFill>
                  <a:srgbClr val="172B4D"/>
                </a:solidFill>
                <a:effectLst/>
                <a:latin typeface="-apple-system"/>
              </a:rPr>
              <a:t> </a:t>
            </a:r>
            <a:r>
              <a:rPr lang="en-US" b="0" i="0" dirty="0" err="1">
                <a:solidFill>
                  <a:srgbClr val="172B4D"/>
                </a:solidFill>
                <a:effectLst/>
                <a:latin typeface="-apple-system"/>
              </a:rPr>
              <a:t>TELemetry</a:t>
            </a:r>
            <a:r>
              <a:rPr lang="en-US" b="0" i="0" dirty="0">
                <a:solidFill>
                  <a:srgbClr val="172B4D"/>
                </a:solidFill>
                <a:effectLst/>
                <a:latin typeface="-apple-system"/>
              </a:rPr>
              <a:t> (SNOTEL).</a:t>
            </a:r>
          </a:p>
          <a:p>
            <a:pPr marL="171450" indent="-171450">
              <a:buFont typeface="Arial" panose="020B0604020202020204" pitchFamily="34" charset="0"/>
              <a:buChar char="•"/>
            </a:pPr>
            <a:r>
              <a:rPr lang="en-US" b="0" i="0" dirty="0">
                <a:solidFill>
                  <a:srgbClr val="172B4D"/>
                </a:solidFill>
                <a:effectLst/>
                <a:latin typeface="-apple-system"/>
              </a:rPr>
              <a:t>Each SNOTEL site is an automated, near real-time data collection station that collects hydroclimatic data including SWE, snow depth, precipitation, and temperature observations. </a:t>
            </a:r>
          </a:p>
          <a:p>
            <a:pPr marL="171450" indent="-171450">
              <a:buFont typeface="Arial" panose="020B0604020202020204" pitchFamily="34" charset="0"/>
              <a:buChar char="•"/>
            </a:pPr>
            <a:r>
              <a:rPr lang="en-US" b="0" i="0" dirty="0">
                <a:solidFill>
                  <a:srgbClr val="172B4D"/>
                </a:solidFill>
                <a:effectLst/>
                <a:latin typeface="-apple-system"/>
              </a:rPr>
              <a:t>SNOTEL data collection began in 1978 at some stations and extends through the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Snow pillow measures the weight of snow as it’s piled on top of it and compresses the pillow</a:t>
            </a:r>
            <a:endParaRPr lang="en-US" b="0" i="0" dirty="0">
              <a:solidFill>
                <a:srgbClr val="172B4D"/>
              </a:solidFill>
              <a:effectLst/>
              <a:latin typeface="-apple-system"/>
            </a:endParaRPr>
          </a:p>
          <a:p>
            <a:pPr marL="171450" indent="-171450">
              <a:buFont typeface="Arial" panose="020B0604020202020204" pitchFamily="34" charset="0"/>
              <a:buChar char="•"/>
            </a:pPr>
            <a:r>
              <a:rPr lang="en-US" b="0" i="0" dirty="0">
                <a:solidFill>
                  <a:srgbClr val="172B4D"/>
                </a:solidFill>
                <a:effectLst/>
                <a:latin typeface="-apple-system"/>
              </a:rPr>
              <a:t>The NRCS also regularly conducts manual snow surveys throughout the mountainous regions of the western United States (</a:t>
            </a:r>
            <a:r>
              <a:rPr lang="en-US" b="0" i="0" dirty="0">
                <a:effectLst/>
                <a:latin typeface="-apple-system"/>
                <a:hlinkClick r:id="rId3"/>
              </a:rPr>
              <a:t>http://www.wcc.nrcs.usda.gov/snow/</a:t>
            </a:r>
            <a:r>
              <a:rPr lang="en-US" b="0" i="0" dirty="0">
                <a:solidFill>
                  <a:srgbClr val="172B4D"/>
                </a:solidFill>
                <a:effectLst/>
                <a:latin typeface="-apple-system"/>
              </a:rPr>
              <a:t>).</a:t>
            </a:r>
            <a:endParaRPr lang="en-US" dirty="0"/>
          </a:p>
          <a:p>
            <a:endParaRPr lang="en-US" dirty="0"/>
          </a:p>
          <a:p>
            <a:endParaRPr lang="en-US" dirty="0"/>
          </a:p>
          <a:p>
            <a:r>
              <a:rPr lang="en-US" dirty="0" err="1"/>
              <a:t>gsk</a:t>
            </a:r>
            <a:r>
              <a:rPr lang="en-US" dirty="0"/>
              <a:t>: I have pictures</a:t>
            </a:r>
            <a:r>
              <a:rPr lang="en-US" baseline="0" dirty="0"/>
              <a:t> of a lot of these, and one of the most fun things about them is how tall the precipitation gauge can be. In areas where the snow depth can get very, very tall, the gauge has to be high enough not to be buried.</a:t>
            </a:r>
          </a:p>
          <a:p>
            <a:endParaRPr lang="en-US" baseline="0" dirty="0"/>
          </a:p>
          <a:p>
            <a:r>
              <a:rPr lang="en-US" baseline="0" dirty="0"/>
              <a:t>Uses  “meteor-burst transmission”</a:t>
            </a:r>
            <a:r>
              <a:rPr lang="en-US" b="0" i="0" dirty="0">
                <a:solidFill>
                  <a:srgbClr val="000000"/>
                </a:solidFill>
                <a:effectLst/>
                <a:latin typeface="Times New Roman" panose="02020603050405020304" pitchFamily="18" charset="0"/>
              </a:rPr>
              <a:t> a request signal from one of the two SNOTEL master stations is bounced to remote sites not off a satellite but off the ionized trails of some of the billions of tiny meteors that enter the earth's atmosphere every day; the remote stations bounce back their most recent data in the same way. </a:t>
            </a:r>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45</a:t>
            </a:fld>
            <a:endParaRPr lang="en-US" altLang="en-US"/>
          </a:p>
        </p:txBody>
      </p:sp>
    </p:spTree>
    <p:extLst>
      <p:ext uri="{BB962C8B-B14F-4D97-AF65-F5344CB8AC3E}">
        <p14:creationId xmlns:p14="http://schemas.microsoft.com/office/powerpoint/2010/main" val="36311180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gsk</a:t>
            </a:r>
            <a:r>
              <a:rPr lang="en-US" dirty="0"/>
              <a:t>: pictures from the Mt Rose ski area </a:t>
            </a:r>
            <a:r>
              <a:rPr lang="en-US" dirty="0" err="1"/>
              <a:t>snotel</a:t>
            </a:r>
            <a:r>
              <a:rPr lang="en-US" dirty="0"/>
              <a:t> site taken</a:t>
            </a:r>
            <a:r>
              <a:rPr lang="en-US" baseline="0" dirty="0"/>
              <a:t> in august 2018. It peaked at 232” snow depth on 2/22/17 (measured at 73.4” SWE, which wasn’t even the peak – it peaked at 93.6” on 4/21-23 but the depth subsided to about 200”). That precipitation station is at least 20’ tall. Snow can persist here routinely until July.</a:t>
            </a:r>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46</a:t>
            </a:fld>
            <a:endParaRPr lang="en-US" altLang="en-US"/>
          </a:p>
        </p:txBody>
      </p:sp>
    </p:spTree>
    <p:extLst>
      <p:ext uri="{BB962C8B-B14F-4D97-AF65-F5344CB8AC3E}">
        <p14:creationId xmlns:p14="http://schemas.microsoft.com/office/powerpoint/2010/main" val="29724718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Snow courses measure snow depth and water content along a designated transect, typically around the first of each month during the winter season.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 snow course is a permanent site that represents snowpack conditions at a given elevation in a given area. ‘A particular snowpack may have several courses.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Generally, the courses are about 1,000 feet long and are situated in small meadows protected from the wind.</a:t>
            </a:r>
            <a:endParaRPr lang="en-US" b="0" i="0" dirty="0">
              <a:solidFill>
                <a:srgbClr val="172B4D"/>
              </a:solidFill>
              <a:effectLst/>
              <a:latin typeface="-apple-system"/>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The federal snow course program began in 1934 to help with water supply forecasting.</a:t>
            </a:r>
            <a:endParaRPr lang="en-US" dirty="0"/>
          </a:p>
          <a:p>
            <a:endParaRPr lang="en-US" dirty="0"/>
          </a:p>
          <a:p>
            <a:r>
              <a:rPr lang="en-US" dirty="0" err="1"/>
              <a:t>gsk</a:t>
            </a:r>
            <a:r>
              <a:rPr lang="en-US" dirty="0"/>
              <a:t>:</a:t>
            </a:r>
            <a:r>
              <a:rPr lang="en-US" baseline="0" dirty="0"/>
              <a:t> snow courses taken at a regular interval along a pre-marked survey site using an aluminum tube driven into the snowpack</a:t>
            </a:r>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49</a:t>
            </a:fld>
            <a:endParaRPr lang="en-US" altLang="en-US"/>
          </a:p>
        </p:txBody>
      </p:sp>
    </p:spTree>
    <p:extLst>
      <p:ext uri="{BB962C8B-B14F-4D97-AF65-F5344CB8AC3E}">
        <p14:creationId xmlns:p14="http://schemas.microsoft.com/office/powerpoint/2010/main" val="3605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Snow is very important within USACE</a:t>
            </a:r>
          </a:p>
          <a:p>
            <a:pPr marL="171450" indent="-171450">
              <a:buFont typeface="Arial" panose="020B0604020202020204" pitchFamily="34" charset="0"/>
              <a:buChar char="•"/>
            </a:pPr>
            <a:r>
              <a:rPr lang="en-US" dirty="0"/>
              <a:t>We’re in the business of managing water to provide benefits to the nation</a:t>
            </a:r>
          </a:p>
          <a:p>
            <a:pPr marL="171450" indent="-171450">
              <a:buFont typeface="Arial" panose="020B0604020202020204" pitchFamily="34" charset="0"/>
              <a:buChar char="•"/>
            </a:pPr>
            <a:r>
              <a:rPr lang="en-US" dirty="0"/>
              <a:t>That includes things like water supply and hydropower generation, but also flood risk management</a:t>
            </a:r>
          </a:p>
          <a:p>
            <a:pPr marL="171450" indent="-171450">
              <a:buFont typeface="Arial" panose="020B0604020202020204" pitchFamily="34" charset="0"/>
              <a:buChar char="•"/>
            </a:pPr>
            <a:r>
              <a:rPr lang="en-US" dirty="0"/>
              <a:t>When snow melts, it presents both opportunity and risk at the same time</a:t>
            </a:r>
          </a:p>
          <a:p>
            <a:pPr marL="171450" indent="-171450">
              <a:buFont typeface="Arial" panose="020B0604020202020204" pitchFamily="34" charset="0"/>
              <a:buChar char="•"/>
            </a:pPr>
            <a:r>
              <a:rPr lang="en-US" dirty="0"/>
              <a:t>We must effectively manage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7264301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Several districts within the United States Army Corps of Engineers (USACE) conduct regular snow surveys during the winter, typically at or near project sites. Surveys are generally done on a weekly or monthly basis and follow a standard procedure, similar to NRCS. </a:t>
            </a:r>
          </a:p>
          <a:p>
            <a:endParaRPr lang="en-US" b="0" i="0" dirty="0">
              <a:solidFill>
                <a:srgbClr val="172B4D"/>
              </a:solidFill>
              <a:effectLst/>
              <a:latin typeface="-apple-system"/>
            </a:endParaRPr>
          </a:p>
          <a:p>
            <a:r>
              <a:rPr lang="en-US" b="0" i="0" dirty="0">
                <a:solidFill>
                  <a:srgbClr val="172B4D"/>
                </a:solidFill>
                <a:effectLst/>
                <a:latin typeface="-apple-system"/>
              </a:rPr>
              <a:t>Volunteer snow survey programs have also been established in a limited number of locations. USACE districts provide SWE measurement equipment to volunteers, who collect SWE information and provide the data to USACE at various times throughout the snow season.</a:t>
            </a:r>
          </a:p>
          <a:p>
            <a:endParaRPr lang="en-US" b="0" i="0" dirty="0">
              <a:solidFill>
                <a:srgbClr val="172B4D"/>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CoCoRaHS (click) Community Collaborative Rain, Hail &amp; Snow Network – ‘grassroots volunteer network of backyard weather observers’</a:t>
            </a:r>
          </a:p>
          <a:p>
            <a:endParaRPr lang="en-US" dirty="0"/>
          </a:p>
          <a:p>
            <a:r>
              <a:rPr lang="en-US" dirty="0" err="1"/>
              <a:t>gsk</a:t>
            </a:r>
            <a:r>
              <a:rPr lang="en-US" dirty="0"/>
              <a:t>: dubious reliability of</a:t>
            </a:r>
            <a:r>
              <a:rPr lang="en-US" baseline="0" dirty="0"/>
              <a:t> ski area reports… </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50</a:t>
            </a:fld>
            <a:endParaRPr lang="en-US" dirty="0"/>
          </a:p>
        </p:txBody>
      </p:sp>
    </p:spTree>
    <p:extLst>
      <p:ext uri="{BB962C8B-B14F-4D97-AF65-F5344CB8AC3E}">
        <p14:creationId xmlns:p14="http://schemas.microsoft.com/office/powerpoint/2010/main" val="14346245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51</a:t>
            </a:fld>
            <a:endParaRPr lang="en-US"/>
          </a:p>
        </p:txBody>
      </p:sp>
    </p:spTree>
    <p:extLst>
      <p:ext uri="{BB962C8B-B14F-4D97-AF65-F5344CB8AC3E}">
        <p14:creationId xmlns:p14="http://schemas.microsoft.com/office/powerpoint/2010/main" val="30554442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field of snow remote sensing encompasses many applications, objectives, and purposes</a:t>
            </a:r>
          </a:p>
          <a:p>
            <a:pPr marL="171450" indent="-171450">
              <a:buFont typeface="Arial" panose="020B0604020202020204" pitchFamily="34" charset="0"/>
              <a:buChar char="•"/>
            </a:pPr>
            <a:r>
              <a:rPr lang="en-US" dirty="0"/>
              <a:t>Remote sensing can be broadly split into active and passive applications.  </a:t>
            </a:r>
          </a:p>
          <a:p>
            <a:pPr marL="628650" lvl="1" indent="-171450">
              <a:buFont typeface="Arial" panose="020B0604020202020204" pitchFamily="34" charset="0"/>
              <a:buChar char="•"/>
            </a:pPr>
            <a:r>
              <a:rPr lang="en-US" dirty="0"/>
              <a:t>Active remote sensing describes an instrument that has its own source of power/light.  </a:t>
            </a:r>
          </a:p>
          <a:p>
            <a:pPr marL="628650" lvl="1" indent="-171450">
              <a:buFont typeface="Arial" panose="020B0604020202020204" pitchFamily="34" charset="0"/>
              <a:buChar char="•"/>
            </a:pPr>
            <a:r>
              <a:rPr lang="en-US" dirty="0"/>
              <a:t>Passive remote sensing describes an instrument that measures how solar radiation is reflected from the earth surface</a:t>
            </a:r>
          </a:p>
          <a:p>
            <a:pPr marL="171450" indent="-171450">
              <a:buFont typeface="Arial" panose="020B0604020202020204" pitchFamily="34" charset="0"/>
              <a:buChar char="•"/>
            </a:pPr>
            <a:r>
              <a:rPr lang="en-US" dirty="0"/>
              <a:t>Research in snow remote sensing can be broadly split into two groups: Terrestrial (areas with complex topography) and Marine (no-topography)</a:t>
            </a:r>
          </a:p>
          <a:p>
            <a:pPr marL="171450" indent="-171450">
              <a:buFont typeface="Arial" panose="020B0604020202020204" pitchFamily="34" charset="0"/>
              <a:buChar char="•"/>
            </a:pPr>
            <a:r>
              <a:rPr lang="en-US" dirty="0"/>
              <a:t>Remote Sensing dataset have different characteristics</a:t>
            </a:r>
          </a:p>
          <a:p>
            <a:pPr marL="171450" indent="-171450">
              <a:buFont typeface="Arial" panose="020B0604020202020204" pitchFamily="34" charset="0"/>
              <a:buChar char="•"/>
            </a:pPr>
            <a:r>
              <a:rPr lang="en-US" dirty="0"/>
              <a:t>Global datasets commonly have a course resolution (too coarse for water management decisions), but have extremely long time series)</a:t>
            </a:r>
          </a:p>
          <a:p>
            <a:pPr marL="171450" indent="-171450">
              <a:buFont typeface="Arial" panose="020B0604020202020204" pitchFamily="34" charset="0"/>
              <a:buChar char="•"/>
            </a:pPr>
            <a:r>
              <a:rPr lang="en-US" dirty="0"/>
              <a:t>Reconstructions – highly accurate data, but are not readily available</a:t>
            </a:r>
          </a:p>
          <a:p>
            <a:pPr marL="171450" indent="-171450">
              <a:buFont typeface="Arial" panose="020B0604020202020204" pitchFamily="34" charset="0"/>
              <a:buChar char="•"/>
            </a:pPr>
            <a:r>
              <a:rPr lang="en-US" dirty="0"/>
              <a:t>Data Assimilation – describes where multiple datasets are combined to increase the discriminatory power of models.  Could develop relationships between satellites with different properties or combine remote and ground measurements. </a:t>
            </a:r>
          </a:p>
          <a:p>
            <a:pPr marL="171450" indent="-171450">
              <a:buFont typeface="Arial" panose="020B0604020202020204" pitchFamily="34" charset="0"/>
              <a:buChar char="•"/>
            </a:pPr>
            <a:r>
              <a:rPr lang="en-US" dirty="0"/>
              <a:t>Ground truthing with field measurements is important</a:t>
            </a:r>
          </a:p>
        </p:txBody>
      </p:sp>
      <p:sp>
        <p:nvSpPr>
          <p:cNvPr id="4" name="Slide Number Placeholder 3"/>
          <p:cNvSpPr>
            <a:spLocks noGrp="1"/>
          </p:cNvSpPr>
          <p:nvPr>
            <p:ph type="sldNum" sz="quarter" idx="5"/>
          </p:nvPr>
        </p:nvSpPr>
        <p:spPr/>
        <p:txBody>
          <a:bodyPr/>
          <a:lstStyle/>
          <a:p>
            <a:fld id="{78AF3204-0D06-4E77-ABDE-F4433C802620}" type="slidenum">
              <a:rPr lang="en-US" smtClean="0"/>
              <a:t>52</a:t>
            </a:fld>
            <a:endParaRPr lang="en-US"/>
          </a:p>
        </p:txBody>
      </p:sp>
    </p:spTree>
    <p:extLst>
      <p:ext uri="{BB962C8B-B14F-4D97-AF65-F5344CB8AC3E}">
        <p14:creationId xmlns:p14="http://schemas.microsoft.com/office/powerpoint/2010/main" val="4868644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 table that summarized different remote sensing sensors which have been useful for snow applications.  </a:t>
            </a:r>
          </a:p>
          <a:p>
            <a:pPr marL="171450" indent="-171450">
              <a:buFont typeface="Arial" panose="020B0604020202020204" pitchFamily="34" charset="0"/>
              <a:buChar char="•"/>
            </a:pPr>
            <a:r>
              <a:rPr lang="en-US" dirty="0"/>
              <a:t>Sensors vary based on type (active vs passive)</a:t>
            </a:r>
          </a:p>
          <a:p>
            <a:pPr marL="171450" indent="-171450">
              <a:buFont typeface="Arial" panose="020B0604020202020204" pitchFamily="34" charset="0"/>
              <a:buChar char="•"/>
            </a:pPr>
            <a:r>
              <a:rPr lang="en-US" dirty="0"/>
              <a:t>For passive sensors, the are divided based upon wavelength  (optical </a:t>
            </a:r>
            <a:r>
              <a:rPr lang="en-US" dirty="0">
                <a:sym typeface="Wingdings" panose="05000000000000000000" pitchFamily="2" charset="2"/>
              </a:rPr>
              <a:t> microwave)</a:t>
            </a:r>
          </a:p>
          <a:p>
            <a:pPr marL="171450" indent="-171450">
              <a:buFont typeface="Arial" panose="020B0604020202020204" pitchFamily="34" charset="0"/>
              <a:buChar char="•"/>
            </a:pPr>
            <a:r>
              <a:rPr lang="en-US" dirty="0">
                <a:sym typeface="Wingdings" panose="05000000000000000000" pitchFamily="2" charset="2"/>
              </a:rPr>
              <a:t>Large variations in spatial/temporal resolutions, limitations (clouds, time-of-day, and others)</a:t>
            </a:r>
          </a:p>
          <a:p>
            <a:pPr marL="171450" indent="-171450">
              <a:buFont typeface="Arial" panose="020B0604020202020204" pitchFamily="34" charset="0"/>
              <a:buChar char="•"/>
            </a:pPr>
            <a:r>
              <a:rPr lang="en-US" dirty="0">
                <a:sym typeface="Wingdings" panose="05000000000000000000" pitchFamily="2" charset="2"/>
              </a:rPr>
              <a:t>Not all sensors can measure all things.  Fore example Optical sensors are useful for snow covered area and fractions, and </a:t>
            </a:r>
            <a:r>
              <a:rPr lang="en-US" dirty="0" err="1">
                <a:sym typeface="Wingdings" panose="05000000000000000000" pitchFamily="2" charset="2"/>
              </a:rPr>
              <a:t>abledo</a:t>
            </a:r>
            <a:r>
              <a:rPr lang="en-US" dirty="0">
                <a:sym typeface="Wingdings" panose="05000000000000000000" pitchFamily="2" charset="2"/>
              </a:rPr>
              <a:t>.  Microwave sensors can directly measure SWE, but have limited applications)  Wet/deep snow packs.</a:t>
            </a:r>
          </a:p>
          <a:p>
            <a:pPr marL="171450" indent="-171450">
              <a:buFont typeface="Arial" panose="020B0604020202020204" pitchFamily="34" charset="0"/>
              <a:buChar char="•"/>
            </a:pPr>
            <a:r>
              <a:rPr lang="en-US" dirty="0">
                <a:sym typeface="Wingdings" panose="05000000000000000000" pitchFamily="2" charset="2"/>
              </a:rPr>
              <a:t>Accuracy varies but is being actively researched to for improvements.</a:t>
            </a:r>
          </a:p>
          <a:p>
            <a:pPr marL="171450" indent="-171450">
              <a:buFont typeface="Arial" panose="020B0604020202020204" pitchFamily="34" charset="0"/>
              <a:buChar char="•"/>
            </a:pPr>
            <a:r>
              <a:rPr lang="en-US" dirty="0">
                <a:sym typeface="Wingdings" panose="05000000000000000000" pitchFamily="2" charset="2"/>
              </a:rPr>
              <a:t>Reference: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err="1">
                <a:solidFill>
                  <a:srgbClr val="666666"/>
                </a:solidFill>
                <a:effectLst/>
                <a:latin typeface="Arial" panose="020B0604020202020204" pitchFamily="34" charset="0"/>
              </a:rPr>
              <a:t>Largeron</a:t>
            </a:r>
            <a:r>
              <a:rPr lang="en-US" sz="1200" b="0" i="0" dirty="0">
                <a:solidFill>
                  <a:srgbClr val="666666"/>
                </a:solidFill>
                <a:effectLst/>
                <a:latin typeface="Arial" panose="020B0604020202020204" pitchFamily="34" charset="0"/>
              </a:rPr>
              <a:t>, Chloé, Marie Dumont, Samuel Morin, Aaron Boone, Matthieu </a:t>
            </a:r>
            <a:r>
              <a:rPr lang="en-US" sz="1200" b="0" i="0" dirty="0" err="1">
                <a:solidFill>
                  <a:srgbClr val="666666"/>
                </a:solidFill>
                <a:effectLst/>
                <a:latin typeface="Arial" panose="020B0604020202020204" pitchFamily="34" charset="0"/>
              </a:rPr>
              <a:t>Lafaysse</a:t>
            </a:r>
            <a:r>
              <a:rPr lang="en-US" sz="1200" b="0" i="0" dirty="0">
                <a:solidFill>
                  <a:srgbClr val="666666"/>
                </a:solidFill>
                <a:effectLst/>
                <a:latin typeface="Arial" panose="020B0604020202020204" pitchFamily="34" charset="0"/>
              </a:rPr>
              <a:t>, Sammy </a:t>
            </a:r>
            <a:r>
              <a:rPr lang="en-US" sz="1200" b="0" i="0" dirty="0" err="1">
                <a:solidFill>
                  <a:srgbClr val="666666"/>
                </a:solidFill>
                <a:effectLst/>
                <a:latin typeface="Arial" panose="020B0604020202020204" pitchFamily="34" charset="0"/>
              </a:rPr>
              <a:t>Metref</a:t>
            </a:r>
            <a:r>
              <a:rPr lang="en-US" sz="1200" b="0" i="0" dirty="0">
                <a:solidFill>
                  <a:srgbClr val="666666"/>
                </a:solidFill>
                <a:effectLst/>
                <a:latin typeface="Arial" panose="020B0604020202020204" pitchFamily="34" charset="0"/>
              </a:rPr>
              <a:t>, Emmanuel </a:t>
            </a:r>
            <a:r>
              <a:rPr lang="en-US" sz="1200" b="0" i="0" dirty="0" err="1">
                <a:solidFill>
                  <a:srgbClr val="666666"/>
                </a:solidFill>
                <a:effectLst/>
                <a:latin typeface="Arial" panose="020B0604020202020204" pitchFamily="34" charset="0"/>
              </a:rPr>
              <a:t>Cosme</a:t>
            </a:r>
            <a:r>
              <a:rPr lang="en-US" sz="1200" b="0" i="0" dirty="0">
                <a:solidFill>
                  <a:srgbClr val="666666"/>
                </a:solidFill>
                <a:effectLst/>
                <a:latin typeface="Arial" panose="020B0604020202020204" pitchFamily="34" charset="0"/>
              </a:rPr>
              <a:t>, Tobias Jonas, Adam </a:t>
            </a:r>
            <a:r>
              <a:rPr lang="en-US" sz="1200" b="0" i="0" dirty="0" err="1">
                <a:solidFill>
                  <a:srgbClr val="666666"/>
                </a:solidFill>
                <a:effectLst/>
                <a:latin typeface="Arial" panose="020B0604020202020204" pitchFamily="34" charset="0"/>
              </a:rPr>
              <a:t>Winstral</a:t>
            </a:r>
            <a:r>
              <a:rPr lang="en-US" sz="1200" b="0" i="0" dirty="0">
                <a:solidFill>
                  <a:srgbClr val="666666"/>
                </a:solidFill>
                <a:effectLst/>
                <a:latin typeface="Arial" panose="020B0604020202020204" pitchFamily="34" charset="0"/>
              </a:rPr>
              <a:t>, and Steven A. Margulis. 2020. “Toward Snow Cover Estimation in Mountainous Areas Using Modern Data Assimilation Methods: A Review.” Frontiers in Earth Science. Frontiers Media SA. doi:10.3389/feart.2020.00325.</a:t>
            </a:r>
            <a:endParaRPr lang="en-US" sz="1200" dirty="0"/>
          </a:p>
        </p:txBody>
      </p:sp>
      <p:sp>
        <p:nvSpPr>
          <p:cNvPr id="4" name="Slide Number Placeholder 3"/>
          <p:cNvSpPr>
            <a:spLocks noGrp="1"/>
          </p:cNvSpPr>
          <p:nvPr>
            <p:ph type="sldNum" sz="quarter" idx="5"/>
          </p:nvPr>
        </p:nvSpPr>
        <p:spPr/>
        <p:txBody>
          <a:bodyPr/>
          <a:lstStyle/>
          <a:p>
            <a:fld id="{78AF3204-0D06-4E77-ABDE-F4433C802620}" type="slidenum">
              <a:rPr lang="en-US" smtClean="0"/>
              <a:t>53</a:t>
            </a:fld>
            <a:endParaRPr lang="en-US"/>
          </a:p>
        </p:txBody>
      </p:sp>
    </p:spTree>
    <p:extLst>
      <p:ext uri="{BB962C8B-B14F-4D97-AF65-F5344CB8AC3E}">
        <p14:creationId xmlns:p14="http://schemas.microsoft.com/office/powerpoint/2010/main" val="39769007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EFB7C2-2E97-4000-AAF8-AC5967FA4651}" type="slidenum">
              <a:rPr lang="en-US"/>
              <a:pPr/>
              <a:t>54</a:t>
            </a:fld>
            <a:endParaRPr lang="en-US" dirty="0"/>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r>
              <a:rPr lang="en-US" dirty="0" err="1"/>
              <a:t>gsk</a:t>
            </a:r>
            <a:r>
              <a:rPr lang="en-US" dirty="0"/>
              <a:t>: </a:t>
            </a:r>
            <a:r>
              <a:rPr lang="en-US" dirty="0" err="1"/>
              <a:t>ssm</a:t>
            </a:r>
            <a:r>
              <a:rPr lang="en-US" dirty="0"/>
              <a:t>/i</a:t>
            </a:r>
            <a:r>
              <a:rPr lang="en-US" baseline="0" dirty="0"/>
              <a:t> “special sensor microwave imager” 7-channel 4-frequency</a:t>
            </a:r>
            <a:endParaRPr lang="en-US" dirty="0"/>
          </a:p>
        </p:txBody>
      </p:sp>
    </p:spTree>
    <p:extLst>
      <p:ext uri="{BB962C8B-B14F-4D97-AF65-F5344CB8AC3E}">
        <p14:creationId xmlns:p14="http://schemas.microsoft.com/office/powerpoint/2010/main" val="5648272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gsk</a:t>
            </a:r>
            <a:r>
              <a:rPr lang="en-US" dirty="0"/>
              <a:t>: </a:t>
            </a:r>
            <a:r>
              <a:rPr lang="en-US" dirty="0" err="1"/>
              <a:t>amsr</a:t>
            </a:r>
            <a:r>
              <a:rPr lang="en-US" dirty="0"/>
              <a:t>-e “advanced microwave scanning radiometer for EOS” is 12-channel 6-freq passive microwave radiometer</a:t>
            </a:r>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55</a:t>
            </a:fld>
            <a:endParaRPr lang="en-US" altLang="en-US"/>
          </a:p>
        </p:txBody>
      </p:sp>
    </p:spTree>
    <p:extLst>
      <p:ext uri="{BB962C8B-B14F-4D97-AF65-F5344CB8AC3E}">
        <p14:creationId xmlns:p14="http://schemas.microsoft.com/office/powerpoint/2010/main" val="382679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56</a:t>
            </a:fld>
            <a:endParaRPr lang="en-US" dirty="0"/>
          </a:p>
        </p:txBody>
      </p:sp>
    </p:spTree>
    <p:extLst>
      <p:ext uri="{BB962C8B-B14F-4D97-AF65-F5344CB8AC3E}">
        <p14:creationId xmlns:p14="http://schemas.microsoft.com/office/powerpoint/2010/main" val="32996494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Jeffrey S. Deems</a:t>
            </a:r>
            <a:r>
              <a:rPr lang="en-US" sz="1200" b="0" i="0" u="none" strike="noStrike" kern="1200" baseline="30000" dirty="0">
                <a:solidFill>
                  <a:schemeClr val="tx1"/>
                </a:solidFill>
                <a:latin typeface="+mn-lt"/>
                <a:ea typeface="+mn-ea"/>
                <a:cs typeface="+mn-cs"/>
              </a:rPr>
              <a:t>a</a:t>
            </a:r>
            <a:r>
              <a:rPr lang="en-US" sz="1200" b="0" i="0" u="none" strike="noStrike" kern="1200" baseline="0" dirty="0">
                <a:solidFill>
                  <a:schemeClr val="tx1"/>
                </a:solidFill>
                <a:latin typeface="+mn-lt"/>
                <a:ea typeface="+mn-ea"/>
                <a:cs typeface="+mn-cs"/>
              </a:rPr>
              <a:t>, Peter J. Gadomski</a:t>
            </a:r>
            <a:r>
              <a:rPr lang="en-US" sz="1200" b="0" i="0" u="none" strike="noStrike" kern="1200" baseline="30000" dirty="0">
                <a:solidFill>
                  <a:schemeClr val="tx1"/>
                </a:solidFill>
                <a:latin typeface="+mn-lt"/>
                <a:ea typeface="+mn-ea"/>
                <a:cs typeface="+mn-cs"/>
              </a:rPr>
              <a:t>b</a:t>
            </a:r>
            <a:r>
              <a:rPr lang="en-US" sz="1200" b="0" i="0" u="none" strike="noStrike" kern="1200" baseline="0" dirty="0">
                <a:solidFill>
                  <a:schemeClr val="tx1"/>
                </a:solidFill>
                <a:latin typeface="+mn-lt"/>
                <a:ea typeface="+mn-ea"/>
                <a:cs typeface="+mn-cs"/>
              </a:rPr>
              <a:t>, Dominic Vellone</a:t>
            </a:r>
            <a:r>
              <a:rPr lang="en-US" sz="1200" b="0" i="0" u="none" strike="noStrike" kern="1200" baseline="30000" dirty="0">
                <a:solidFill>
                  <a:schemeClr val="tx1"/>
                </a:solidFill>
                <a:latin typeface="+mn-lt"/>
                <a:ea typeface="+mn-ea"/>
                <a:cs typeface="+mn-cs"/>
              </a:rPr>
              <a:t>c</a:t>
            </a:r>
            <a:r>
              <a:rPr lang="en-US" sz="1200" b="0" i="0" u="none" strike="noStrike" kern="1200" baseline="0" dirty="0">
                <a:solidFill>
                  <a:schemeClr val="tx1"/>
                </a:solidFill>
                <a:latin typeface="+mn-lt"/>
                <a:ea typeface="+mn-ea"/>
                <a:cs typeface="+mn-cs"/>
              </a:rPr>
              <a:t>, Ryan Evanczyk</a:t>
            </a:r>
            <a:r>
              <a:rPr lang="en-US" sz="1200" b="0" i="0" u="none" strike="noStrike" kern="1200" baseline="30000" dirty="0">
                <a:solidFill>
                  <a:schemeClr val="tx1"/>
                </a:solidFill>
                <a:latin typeface="+mn-lt"/>
                <a:ea typeface="+mn-ea"/>
                <a:cs typeface="+mn-cs"/>
              </a:rPr>
              <a:t>c</a:t>
            </a:r>
            <a:r>
              <a:rPr lang="en-US" sz="1200" b="0" i="0" u="none" strike="noStrike" kern="1200" baseline="0" dirty="0">
                <a:solidFill>
                  <a:schemeClr val="tx1"/>
                </a:solidFill>
                <a:latin typeface="+mn-lt"/>
                <a:ea typeface="+mn-ea"/>
                <a:cs typeface="+mn-cs"/>
              </a:rPr>
              <a:t>, Adam L. LeWinter </a:t>
            </a:r>
            <a:r>
              <a:rPr lang="en-US" sz="1200" b="0" i="0" u="none" strike="noStrike" kern="1200" baseline="30000" dirty="0">
                <a:solidFill>
                  <a:schemeClr val="tx1"/>
                </a:solidFill>
                <a:latin typeface="+mn-lt"/>
                <a:ea typeface="+mn-ea"/>
                <a:cs typeface="+mn-cs"/>
              </a:rPr>
              <a:t>b</a:t>
            </a:r>
            <a:r>
              <a:rPr lang="en-US" sz="1200" b="0" i="0" u="none" strike="noStrike" kern="1200" baseline="0" dirty="0">
                <a:solidFill>
                  <a:schemeClr val="tx1"/>
                </a:solidFill>
                <a:latin typeface="+mn-lt"/>
                <a:ea typeface="+mn-ea"/>
                <a:cs typeface="+mn-cs"/>
              </a:rPr>
              <a:t>,</a:t>
            </a:r>
          </a:p>
          <a:p>
            <a:r>
              <a:rPr lang="sv-SE" sz="1200" b="0" i="0" u="none" strike="noStrike" kern="1200" baseline="0" dirty="0">
                <a:solidFill>
                  <a:schemeClr val="tx1"/>
                </a:solidFill>
                <a:latin typeface="+mn-lt"/>
                <a:ea typeface="+mn-ea"/>
                <a:cs typeface="+mn-cs"/>
              </a:rPr>
              <a:t>KarlW. Birkeland</a:t>
            </a:r>
            <a:r>
              <a:rPr lang="sv-SE" sz="1200" b="0" i="0" u="none" strike="noStrike" kern="1200" baseline="30000" dirty="0">
                <a:solidFill>
                  <a:schemeClr val="tx1"/>
                </a:solidFill>
                <a:latin typeface="+mn-lt"/>
                <a:ea typeface="+mn-ea"/>
                <a:cs typeface="+mn-cs"/>
              </a:rPr>
              <a:t>d</a:t>
            </a:r>
            <a:r>
              <a:rPr lang="sv-SE" sz="1200" b="0" i="0" u="none" strike="noStrike" kern="1200" baseline="0" dirty="0">
                <a:solidFill>
                  <a:schemeClr val="tx1"/>
                </a:solidFill>
                <a:latin typeface="+mn-lt"/>
                <a:ea typeface="+mn-ea"/>
                <a:cs typeface="+mn-cs"/>
              </a:rPr>
              <a:t>, David C. Finnegan</a:t>
            </a:r>
            <a:r>
              <a:rPr lang="sv-SE" sz="1200" b="0" i="0" u="none" strike="noStrike" kern="1200" baseline="30000" dirty="0">
                <a:solidFill>
                  <a:schemeClr val="tx1"/>
                </a:solidFill>
                <a:latin typeface="+mn-lt"/>
                <a:ea typeface="+mn-ea"/>
                <a:cs typeface="+mn-cs"/>
              </a:rPr>
              <a:t>b</a:t>
            </a:r>
          </a:p>
          <a:p>
            <a:r>
              <a:rPr lang="en-US" sz="1200" b="0" i="0" u="none" strike="noStrike" kern="1200" baseline="0" dirty="0">
                <a:solidFill>
                  <a:schemeClr val="tx1"/>
                </a:solidFill>
                <a:latin typeface="+mn-lt"/>
                <a:ea typeface="+mn-ea"/>
                <a:cs typeface="+mn-cs"/>
              </a:rPr>
              <a:t>a National Snow and Ice Data Center, 449 UCB, University of Colorado, Boulder, CO 80309, USA</a:t>
            </a:r>
          </a:p>
          <a:p>
            <a:r>
              <a:rPr lang="en-US" sz="1200" b="0" i="0" u="none" strike="noStrike" kern="1200" baseline="0" dirty="0">
                <a:solidFill>
                  <a:schemeClr val="tx1"/>
                </a:solidFill>
                <a:latin typeface="+mn-lt"/>
                <a:ea typeface="+mn-ea"/>
                <a:cs typeface="+mn-cs"/>
              </a:rPr>
              <a:t>b US Army Corps of Engineers Cold Regions Research and Engineering Laboratory, 72 Lyme Rd., Hanover, NH 03755, USA</a:t>
            </a:r>
          </a:p>
          <a:p>
            <a:r>
              <a:rPr lang="en-US" sz="1200" b="0" i="0" u="none" strike="noStrike" kern="1200" baseline="0" dirty="0">
                <a:solidFill>
                  <a:schemeClr val="tx1"/>
                </a:solidFill>
                <a:latin typeface="+mn-lt"/>
                <a:ea typeface="+mn-ea"/>
                <a:cs typeface="+mn-cs"/>
              </a:rPr>
              <a:t>c Arapahoe Basin Ski Area, P.O. Box 5808, Dillon, CO 80435, USA</a:t>
            </a:r>
          </a:p>
          <a:p>
            <a:r>
              <a:rPr lang="en-US" sz="1200" b="0" i="0" u="none" strike="noStrike" kern="1200" baseline="0" dirty="0">
                <a:solidFill>
                  <a:schemeClr val="tx1"/>
                </a:solidFill>
                <a:latin typeface="+mn-lt"/>
                <a:ea typeface="+mn-ea"/>
                <a:cs typeface="+mn-cs"/>
              </a:rPr>
              <a:t>d USDA Forest Service National Avalanche Center, P.O. Box 130, Bozeman, MT 59771, USA</a:t>
            </a:r>
          </a:p>
          <a:p>
            <a:r>
              <a:rPr lang="en-US" sz="1200" b="0" i="0" u="none" strike="noStrike" kern="1200" baseline="0" dirty="0">
                <a:solidFill>
                  <a:schemeClr val="tx1"/>
                </a:solidFill>
                <a:latin typeface="+mn-lt"/>
                <a:ea typeface="+mn-ea"/>
                <a:cs typeface="+mn-cs"/>
              </a:rPr>
              <a:t>Mapping starting zone snow depth with a ground-based lidar to assist</a:t>
            </a:r>
          </a:p>
          <a:p>
            <a:r>
              <a:rPr lang="en-US" sz="1200" b="0" i="0" u="none" strike="noStrike" kern="1200" baseline="0" dirty="0">
                <a:solidFill>
                  <a:schemeClr val="tx1"/>
                </a:solidFill>
                <a:latin typeface="+mn-lt"/>
                <a:ea typeface="+mn-ea"/>
                <a:cs typeface="+mn-cs"/>
              </a:rPr>
              <a:t>avalanche control and forecasting</a:t>
            </a:r>
          </a:p>
          <a:p>
            <a:r>
              <a:rPr lang="en-US" sz="1200" b="0" i="0" u="none" strike="noStrike" kern="1200" baseline="0" dirty="0">
                <a:solidFill>
                  <a:schemeClr val="tx1"/>
                </a:solidFill>
                <a:latin typeface="+mn-lt"/>
                <a:ea typeface="+mn-ea"/>
                <a:cs typeface="+mn-cs"/>
              </a:rPr>
              <a:t>Cold Regions Science and Technology 120 (2015) 197–204</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58</a:t>
            </a:fld>
            <a:endParaRPr lang="en-US" dirty="0"/>
          </a:p>
        </p:txBody>
      </p:sp>
    </p:spTree>
    <p:extLst>
      <p:ext uri="{BB962C8B-B14F-4D97-AF65-F5344CB8AC3E}">
        <p14:creationId xmlns:p14="http://schemas.microsoft.com/office/powerpoint/2010/main" val="36889656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ASO = Airborne Snow Observatories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Data available for parts of California</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Being actively used by USBR, USACE, and DWR</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Each one is about ten miles long and is monitored by aircraft. The basic idea behind these very long snow courses is relatively simple. The earth's surface emits natural gamma radiation from trace elements of potassium, uranium, and thorium in the soil. That radiation is attenuated by the amount of water in the snow. An estimate of water content can be obtained along any of the established flight lines by comparing a background reading previously made over bare ground with a fresh reading made over the same piece of ground under snow.</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59</a:t>
            </a:fld>
            <a:endParaRPr lang="en-US" dirty="0"/>
          </a:p>
        </p:txBody>
      </p:sp>
    </p:spTree>
    <p:extLst>
      <p:ext uri="{BB962C8B-B14F-4D97-AF65-F5344CB8AC3E}">
        <p14:creationId xmlns:p14="http://schemas.microsoft.com/office/powerpoint/2010/main" val="23915364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ASO = Airborne Snow Observatories</a:t>
            </a:r>
          </a:p>
          <a:p>
            <a:r>
              <a:rPr lang="en-US" sz="1200" b="0" i="0" u="none" strike="noStrike" kern="1200" baseline="0" dirty="0">
                <a:solidFill>
                  <a:schemeClr val="tx1"/>
                </a:solidFill>
                <a:latin typeface="+mn-lt"/>
                <a:ea typeface="+mn-ea"/>
                <a:cs typeface="+mn-cs"/>
              </a:rPr>
              <a:t>Data available for parts of California</a:t>
            </a:r>
          </a:p>
          <a:p>
            <a:r>
              <a:rPr lang="en-US" sz="1200" b="0" i="0" u="none" strike="noStrike" kern="1200" baseline="0" dirty="0">
                <a:solidFill>
                  <a:schemeClr val="tx1"/>
                </a:solidFill>
                <a:latin typeface="+mn-lt"/>
                <a:ea typeface="+mn-ea"/>
                <a:cs typeface="+mn-cs"/>
              </a:rPr>
              <a:t>Being actively used by USBR, USACE, and DWR</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60</a:t>
            </a:fld>
            <a:endParaRPr lang="en-US" dirty="0"/>
          </a:p>
        </p:txBody>
      </p:sp>
    </p:spTree>
    <p:extLst>
      <p:ext uri="{BB962C8B-B14F-4D97-AF65-F5344CB8AC3E}">
        <p14:creationId xmlns:p14="http://schemas.microsoft.com/office/powerpoint/2010/main" val="241499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figure shows average annual snowfall in the US, and you can see that around 2/3 of the country gets at least 8 inches</a:t>
            </a:r>
          </a:p>
          <a:p>
            <a:pPr marL="628650" lvl="1" indent="-171450">
              <a:buFont typeface="Arial" panose="020B0604020202020204" pitchFamily="34" charset="0"/>
              <a:buChar char="•"/>
            </a:pPr>
            <a:r>
              <a:rPr lang="en-US" dirty="0"/>
              <a:t>A substantial portion of the United States experiences significant snowfall</a:t>
            </a:r>
          </a:p>
          <a:p>
            <a:pPr marL="628650" lvl="1" indent="-171450">
              <a:buFont typeface="Arial" panose="020B0604020202020204" pitchFamily="34" charset="0"/>
              <a:buChar char="•"/>
            </a:pPr>
            <a:r>
              <a:rPr lang="en-US" dirty="0"/>
              <a:t>Some areas, like the mountainous west, rely heavily upon this source of water every year</a:t>
            </a:r>
          </a:p>
          <a:p>
            <a:pPr marL="171450" indent="-171450">
              <a:buFont typeface="Arial" panose="020B0604020202020204" pitchFamily="34" charset="0"/>
              <a:buChar char="•"/>
            </a:pPr>
            <a:r>
              <a:rPr lang="en-US" dirty="0"/>
              <a:t>We’ve built infrastructure like dams, levees, and navigation channels that are aimed at managing runoff from snowmelt</a:t>
            </a:r>
          </a:p>
          <a:p>
            <a:pPr marL="171450" indent="-171450">
              <a:buFont typeface="Arial" panose="020B0604020202020204" pitchFamily="34" charset="0"/>
              <a:buChar char="•"/>
            </a:pPr>
            <a:r>
              <a:rPr lang="en-US" dirty="0"/>
              <a:t>We continue to investigate modifications to existing infrastructure as well as completely new projects that must effectively predict the accumulation and melt of snow</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Planning and design studies, depending on a district, may require including snow</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6</a:t>
            </a:fld>
            <a:endParaRPr lang="en-US" altLang="en-US"/>
          </a:p>
        </p:txBody>
      </p:sp>
    </p:spTree>
    <p:extLst>
      <p:ext uri="{BB962C8B-B14F-4D97-AF65-F5344CB8AC3E}">
        <p14:creationId xmlns:p14="http://schemas.microsoft.com/office/powerpoint/2010/main" val="16136111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61</a:t>
            </a:fld>
            <a:endParaRPr lang="en-US"/>
          </a:p>
        </p:txBody>
      </p:sp>
    </p:spTree>
    <p:extLst>
      <p:ext uri="{BB962C8B-B14F-4D97-AF65-F5344CB8AC3E}">
        <p14:creationId xmlns:p14="http://schemas.microsoft.com/office/powerpoint/2010/main" val="1502963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National Oceanic and Atmospheric Administration’s (NOAA)</a:t>
            </a:r>
            <a:r>
              <a:rPr lang="en-US" b="0" i="1" dirty="0">
                <a:solidFill>
                  <a:srgbClr val="172B4D"/>
                </a:solidFill>
                <a:effectLst/>
                <a:latin typeface="-apple-system"/>
              </a:rPr>
              <a:t> </a:t>
            </a:r>
            <a:r>
              <a:rPr lang="en-US" b="0" i="0" dirty="0">
                <a:solidFill>
                  <a:srgbClr val="172B4D"/>
                </a:solidFill>
                <a:effectLst/>
                <a:latin typeface="-apple-system"/>
              </a:rPr>
              <a:t>National Operational Hydrologic Remote Sensing Center (NOHRSC) provides modeled snow data output from the Snow Data Assimilation System (SNODAS) model. SNODAS integrates modeled snow estimates with satellite, airborne and ground observations to create 1 kilometer-resolution gridded datasets of snow covered area, SWE, and other snow variables for the continental United States. These data are available daily from October 2003 through the present.</a:t>
            </a:r>
            <a:endParaRPr lang="en-US" dirty="0"/>
          </a:p>
          <a:p>
            <a:endParaRPr lang="en-US" dirty="0"/>
          </a:p>
          <a:p>
            <a:r>
              <a:rPr lang="en-US" dirty="0" err="1"/>
              <a:t>gsk</a:t>
            </a:r>
            <a:r>
              <a:rPr lang="en-US" dirty="0"/>
              <a:t>: it is important to bear in mind that this is still a modeled product –</a:t>
            </a:r>
            <a:r>
              <a:rPr lang="en-US" baseline="0" dirty="0"/>
              <a:t> think of it as a data assimilation product, where it tries to reconcile observations which happen at a point or averaged over an area by using a snow model</a:t>
            </a:r>
          </a:p>
          <a:p>
            <a:endParaRPr lang="en-US" baseline="0" dirty="0"/>
          </a:p>
          <a:p>
            <a:r>
              <a:rPr lang="en-US" dirty="0"/>
              <a:t>Energy balance snow model combined with multi-sensor snow observations</a:t>
            </a:r>
          </a:p>
          <a:p>
            <a:r>
              <a:rPr lang="en-US" dirty="0"/>
              <a:t>Hourly/Daily gridded snow products for conterminous U.S.</a:t>
            </a:r>
          </a:p>
          <a:p>
            <a:r>
              <a:rPr lang="en-US" dirty="0"/>
              <a:t>1 km2 resolution</a:t>
            </a:r>
          </a:p>
          <a:p>
            <a:r>
              <a:rPr lang="en-US" dirty="0"/>
              <a:t>POR: October 2003 – Present </a:t>
            </a:r>
          </a:p>
          <a:p>
            <a:r>
              <a:rPr lang="en-US" dirty="0"/>
              <a:t>http://www.nohrsc.noaa.gov/ </a:t>
            </a:r>
          </a:p>
          <a:p>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62</a:t>
            </a:fld>
            <a:endParaRPr lang="en-US" altLang="en-US"/>
          </a:p>
        </p:txBody>
      </p:sp>
    </p:spTree>
    <p:extLst>
      <p:ext uri="{BB962C8B-B14F-4D97-AF65-F5344CB8AC3E}">
        <p14:creationId xmlns:p14="http://schemas.microsoft.com/office/powerpoint/2010/main" val="8223344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Daily Snow Water Equivalent map available on USACE</a:t>
            </a:r>
            <a:r>
              <a:rPr lang="en-US" baseline="0" dirty="0"/>
              <a:t> </a:t>
            </a:r>
            <a:r>
              <a:rPr lang="en-US" baseline="0" dirty="0" err="1"/>
              <a:t>CorpsMap</a:t>
            </a:r>
            <a:r>
              <a:rPr lang="en-US" baseline="0" dirty="0"/>
              <a:t> System since 2009.</a:t>
            </a:r>
          </a:p>
          <a:p>
            <a:endParaRPr lang="en-US" baseline="0" dirty="0"/>
          </a:p>
          <a:p>
            <a:r>
              <a:rPr lang="en-US" sz="1200" dirty="0"/>
              <a:t>Example gridded output – 21 February 2004</a:t>
            </a:r>
            <a:endParaRPr lang="en-US" dirty="0"/>
          </a:p>
          <a:p>
            <a:pPr marL="0" indent="0">
              <a:buNone/>
            </a:pPr>
            <a:endParaRPr lang="en-US" sz="1200" dirty="0"/>
          </a:p>
          <a:p>
            <a:pPr marL="0" indent="0">
              <a:buNone/>
            </a:pPr>
            <a:r>
              <a:rPr lang="en-US" sz="1200" dirty="0"/>
              <a:t>Parameters Processed:</a:t>
            </a:r>
          </a:p>
          <a:p>
            <a:endParaRPr lang="en-US" sz="100" dirty="0"/>
          </a:p>
          <a:p>
            <a:pPr marL="342900" indent="-342900">
              <a:buFont typeface="+mj-lt"/>
              <a:buAutoNum type="arabicPeriod"/>
            </a:pPr>
            <a:r>
              <a:rPr lang="en-US" sz="1200" dirty="0"/>
              <a:t>Snow Water Equivalent</a:t>
            </a:r>
          </a:p>
          <a:p>
            <a:pPr marL="342900" indent="-342900">
              <a:buFont typeface="+mj-lt"/>
              <a:buAutoNum type="arabicPeriod"/>
            </a:pPr>
            <a:r>
              <a:rPr lang="en-US" sz="1200" dirty="0"/>
              <a:t>Snow Depth</a:t>
            </a:r>
          </a:p>
          <a:p>
            <a:pPr marL="342900" indent="-342900">
              <a:buFont typeface="+mj-lt"/>
              <a:buAutoNum type="arabicPeriod"/>
            </a:pPr>
            <a:r>
              <a:rPr lang="en-US" sz="1200" dirty="0"/>
              <a:t>Snow Melt</a:t>
            </a:r>
          </a:p>
          <a:p>
            <a:pPr marL="342900" indent="-342900">
              <a:buFont typeface="+mj-lt"/>
              <a:buAutoNum type="arabicPeriod"/>
            </a:pPr>
            <a:r>
              <a:rPr lang="en-US" sz="1200" dirty="0"/>
              <a:t>Snowpack Average Temperature</a:t>
            </a:r>
          </a:p>
          <a:p>
            <a:pPr marL="0" indent="0">
              <a:buNone/>
            </a:pPr>
            <a:endParaRPr lang="en-US" sz="1200" dirty="0"/>
          </a:p>
          <a:p>
            <a:pPr marL="0" indent="0">
              <a:buNone/>
            </a:pPr>
            <a:r>
              <a:rPr lang="en-US" sz="1200" kern="0" dirty="0"/>
              <a:t>Parameters Computed:</a:t>
            </a:r>
          </a:p>
          <a:p>
            <a:endParaRPr lang="en-US" sz="100" kern="0" dirty="0"/>
          </a:p>
          <a:p>
            <a:pPr marL="342900" indent="-342900">
              <a:buFont typeface="+mj-lt"/>
              <a:buAutoNum type="arabicPeriod"/>
            </a:pPr>
            <a:r>
              <a:rPr lang="en-US" sz="1200" kern="0" dirty="0"/>
              <a:t>Cold Content (Function of Snowpack Temp and SWE)</a:t>
            </a:r>
          </a:p>
          <a:p>
            <a:pPr marL="342900" indent="-342900">
              <a:buFont typeface="+mj-lt"/>
              <a:buAutoNum type="arabicPeriod"/>
            </a:pPr>
            <a:r>
              <a:rPr lang="en-US" sz="1200" kern="0" dirty="0"/>
              <a:t>Cold Content ATI (zero grid)</a:t>
            </a:r>
          </a:p>
          <a:p>
            <a:pPr marL="342900" indent="-342900">
              <a:buFont typeface="+mj-lt"/>
              <a:buAutoNum type="arabicPeriod"/>
            </a:pPr>
            <a:r>
              <a:rPr lang="en-US" sz="1200" kern="0" dirty="0"/>
              <a:t>Liquid Water (zero grid)</a:t>
            </a:r>
          </a:p>
          <a:p>
            <a:pPr marL="342900" indent="-342900">
              <a:buFont typeface="+mj-lt"/>
              <a:buAutoNum type="arabicPeriod"/>
            </a:pPr>
            <a:r>
              <a:rPr lang="en-US" sz="1200" kern="0" dirty="0"/>
              <a:t>Melt Rate ATI (zero grid)</a:t>
            </a:r>
          </a:p>
        </p:txBody>
      </p:sp>
    </p:spTree>
    <p:extLst>
      <p:ext uri="{BB962C8B-B14F-4D97-AF65-F5344CB8AC3E}">
        <p14:creationId xmlns:p14="http://schemas.microsoft.com/office/powerpoint/2010/main" val="6048896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Looks like the snow model got melt timing wrong on the fig</a:t>
            </a:r>
          </a:p>
        </p:txBody>
      </p:sp>
      <p:sp>
        <p:nvSpPr>
          <p:cNvPr id="4" name="Slide Number Placeholder 3"/>
          <p:cNvSpPr>
            <a:spLocks noGrp="1"/>
          </p:cNvSpPr>
          <p:nvPr>
            <p:ph type="sldNum" sz="quarter" idx="5"/>
          </p:nvPr>
        </p:nvSpPr>
        <p:spPr/>
        <p:txBody>
          <a:bodyPr/>
          <a:lstStyle/>
          <a:p>
            <a:fld id="{78AF3204-0D06-4E77-ABDE-F4433C802620}" type="slidenum">
              <a:rPr lang="en-US" smtClean="0"/>
              <a:t>64</a:t>
            </a:fld>
            <a:endParaRPr lang="en-US"/>
          </a:p>
        </p:txBody>
      </p:sp>
    </p:spTree>
    <p:extLst>
      <p:ext uri="{BB962C8B-B14F-4D97-AF65-F5344CB8AC3E}">
        <p14:creationId xmlns:p14="http://schemas.microsoft.com/office/powerpoint/2010/main" val="42170159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51729"/>
                </a:solidFill>
                <a:effectLst/>
                <a:latin typeface="-apple-system"/>
              </a:rPr>
              <a:t>This data set was developed at the University of Arizona (UA) by assimilating in-situ snow measurements from the National Resources Conservation Service's SNOTEL network and the National Weather Service's COOP network with modeled, gridded temperature and precipitation data from PRISM. It provides daily 4 km SWE and snow depth (in millimeters) over the conterminous United States from 1981 to present (</a:t>
            </a:r>
            <a:r>
              <a:rPr lang="en-US" b="0" i="0" dirty="0">
                <a:solidFill>
                  <a:srgbClr val="051729"/>
                </a:solidFill>
                <a:effectLst/>
                <a:latin typeface="-apple-system"/>
                <a:hlinkClick r:id="rId3"/>
              </a:rPr>
              <a:t>NSIDC</a:t>
            </a:r>
            <a:r>
              <a:rPr lang="en-US" b="0" i="0" dirty="0">
                <a:solidFill>
                  <a:srgbClr val="051729"/>
                </a:solidFill>
                <a:effectLst/>
                <a:latin typeface="-apple-system"/>
              </a:rPr>
              <a:t>).</a:t>
            </a:r>
          </a:p>
          <a:p>
            <a:endParaRPr lang="en-US" b="0" i="0" dirty="0">
              <a:solidFill>
                <a:srgbClr val="051729"/>
              </a:solidFill>
              <a:effectLst/>
              <a:latin typeface="-apple-system"/>
            </a:endParaRPr>
          </a:p>
          <a:p>
            <a:r>
              <a:rPr lang="en-US" b="0" i="0" dirty="0">
                <a:solidFill>
                  <a:srgbClr val="051729"/>
                </a:solidFill>
                <a:effectLst/>
                <a:latin typeface="-apple-system"/>
              </a:rPr>
              <a:t>The data is in </a:t>
            </a:r>
            <a:r>
              <a:rPr lang="en-US" b="0" i="0" dirty="0" err="1">
                <a:solidFill>
                  <a:srgbClr val="051729"/>
                </a:solidFill>
                <a:effectLst/>
                <a:latin typeface="-apple-system"/>
              </a:rPr>
              <a:t>NetCDF</a:t>
            </a:r>
            <a:r>
              <a:rPr lang="en-US" b="0" i="0" dirty="0">
                <a:solidFill>
                  <a:srgbClr val="051729"/>
                </a:solidFill>
                <a:effectLst/>
                <a:latin typeface="-apple-system"/>
              </a:rPr>
              <a:t> format and covers the entire CONUS. Should use clipping boundary to clip to project size.</a:t>
            </a:r>
          </a:p>
          <a:p>
            <a:endParaRPr lang="en-US" b="0" i="0" dirty="0">
              <a:solidFill>
                <a:srgbClr val="051729"/>
              </a:solidFill>
              <a:effectLst/>
              <a:latin typeface="-apple-system"/>
            </a:endParaRPr>
          </a:p>
          <a:p>
            <a:pPr marL="171450" indent="-171450">
              <a:buFont typeface="Arial" panose="020B0604020202020204" pitchFamily="34" charset="0"/>
              <a:buChar char="•"/>
            </a:pPr>
            <a:r>
              <a:rPr lang="en-US" b="0" i="0" dirty="0">
                <a:solidFill>
                  <a:srgbClr val="051729"/>
                </a:solidFill>
                <a:effectLst/>
                <a:latin typeface="-apple-system"/>
              </a:rPr>
              <a:t>U of A data has a longer historical record (1981 vs 2003). SNODAS has higher spatial resolution and hourly resolution available </a:t>
            </a:r>
          </a:p>
          <a:p>
            <a:pPr marL="171450" indent="-171450">
              <a:buFont typeface="Arial" panose="020B0604020202020204" pitchFamily="34" charset="0"/>
              <a:buChar char="•"/>
            </a:pPr>
            <a:r>
              <a:rPr lang="en-US" b="0" i="0" dirty="0">
                <a:solidFill>
                  <a:srgbClr val="051729"/>
                </a:solidFill>
                <a:effectLst/>
                <a:latin typeface="-apple-system"/>
              </a:rPr>
              <a:t>but snow modeling is usually on a larger scale and fine temporal resolution is rarely crucial.</a:t>
            </a:r>
          </a:p>
          <a:p>
            <a:endParaRPr lang="en-US" b="0" i="0" dirty="0">
              <a:solidFill>
                <a:srgbClr val="051729"/>
              </a:solidFill>
              <a:effectLst/>
              <a:latin typeface="-apple-system"/>
            </a:endParaRPr>
          </a:p>
          <a:p>
            <a:endParaRPr lang="en-US" b="0" i="0" dirty="0">
              <a:solidFill>
                <a:srgbClr val="051729"/>
              </a:solidFill>
              <a:effectLst/>
              <a:latin typeface="-apple-system"/>
            </a:endParaRPr>
          </a:p>
          <a:p>
            <a:endParaRPr lang="en-US" b="0" i="0" dirty="0">
              <a:solidFill>
                <a:srgbClr val="051729"/>
              </a:solidFill>
              <a:effectLst/>
              <a:latin typeface="-apple-system"/>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65</a:t>
            </a:fld>
            <a:endParaRPr lang="en-US"/>
          </a:p>
        </p:txBody>
      </p:sp>
    </p:spTree>
    <p:extLst>
      <p:ext uri="{BB962C8B-B14F-4D97-AF65-F5344CB8AC3E}">
        <p14:creationId xmlns:p14="http://schemas.microsoft.com/office/powerpoint/2010/main" val="26575281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66</a:t>
            </a:fld>
            <a:endParaRPr lang="en-US"/>
          </a:p>
        </p:txBody>
      </p:sp>
    </p:spTree>
    <p:extLst>
      <p:ext uri="{BB962C8B-B14F-4D97-AF65-F5344CB8AC3E}">
        <p14:creationId xmlns:p14="http://schemas.microsoft.com/office/powerpoint/2010/main" val="39217730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dirty="0" err="1">
                <a:solidFill>
                  <a:srgbClr val="666666"/>
                </a:solidFill>
                <a:effectLst/>
                <a:latin typeface="Arial" panose="020B0604020202020204" pitchFamily="34" charset="0"/>
              </a:rPr>
              <a:t>Fassnacht</a:t>
            </a:r>
            <a:r>
              <a:rPr lang="en-US" sz="1200" b="0" i="0" dirty="0">
                <a:solidFill>
                  <a:srgbClr val="666666"/>
                </a:solidFill>
                <a:effectLst/>
                <a:latin typeface="Arial" panose="020B0604020202020204" pitchFamily="34" charset="0"/>
              </a:rPr>
              <a:t>, S. R., K. A. Dressler, and R. C. Bales. 2003. “Snow Water Equivalent Interpolation for the Colorado River Basin from Snow Telemetry (SNOTEL) Data.” Water Resources Research. American Geophysical Union (AGU). doi:10.1029/2002wr001512.</a:t>
            </a:r>
          </a:p>
          <a:p>
            <a:pPr marL="171450" indent="-171450">
              <a:buFont typeface="Arial" panose="020B0604020202020204" pitchFamily="34" charset="0"/>
              <a:buChar char="•"/>
            </a:pPr>
            <a:r>
              <a:rPr lang="en-US" sz="1200" b="0" i="0" dirty="0">
                <a:solidFill>
                  <a:srgbClr val="666666"/>
                </a:solidFill>
                <a:effectLst/>
                <a:latin typeface="Arial" panose="020B0604020202020204" pitchFamily="34" charset="0"/>
              </a:rPr>
              <a:t>Broxton, Patrick D., Nicholas Dawson, and </a:t>
            </a:r>
            <a:r>
              <a:rPr lang="en-US" sz="1200" b="0" i="0" dirty="0" err="1">
                <a:solidFill>
                  <a:srgbClr val="666666"/>
                </a:solidFill>
                <a:effectLst/>
                <a:latin typeface="Arial" panose="020B0604020202020204" pitchFamily="34" charset="0"/>
              </a:rPr>
              <a:t>Xubin</a:t>
            </a:r>
            <a:r>
              <a:rPr lang="en-US" sz="1200" b="0" i="0" dirty="0">
                <a:solidFill>
                  <a:srgbClr val="666666"/>
                </a:solidFill>
                <a:effectLst/>
                <a:latin typeface="Arial" panose="020B0604020202020204" pitchFamily="34" charset="0"/>
              </a:rPr>
              <a:t> Zeng. 2016. “Linking Snowfall and Snow Accumulation to Generate Spatial Maps of SWE and Snow Depth.” Earth and Space Science. American Geophysical Union (AGU). doi:10.1002/2016ea000174.</a:t>
            </a:r>
          </a:p>
        </p:txBody>
      </p:sp>
      <p:sp>
        <p:nvSpPr>
          <p:cNvPr id="4" name="Slide Number Placeholder 3"/>
          <p:cNvSpPr>
            <a:spLocks noGrp="1"/>
          </p:cNvSpPr>
          <p:nvPr>
            <p:ph type="sldNum" sz="quarter" idx="5"/>
          </p:nvPr>
        </p:nvSpPr>
        <p:spPr/>
        <p:txBody>
          <a:bodyPr/>
          <a:lstStyle/>
          <a:p>
            <a:fld id="{78AF3204-0D06-4E77-ABDE-F4433C802620}" type="slidenum">
              <a:rPr lang="en-US" smtClean="0"/>
              <a:t>69</a:t>
            </a:fld>
            <a:endParaRPr lang="en-US"/>
          </a:p>
        </p:txBody>
      </p:sp>
    </p:spTree>
    <p:extLst>
      <p:ext uri="{BB962C8B-B14F-4D97-AF65-F5344CB8AC3E}">
        <p14:creationId xmlns:p14="http://schemas.microsoft.com/office/powerpoint/2010/main" val="30271471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70</a:t>
            </a:fld>
            <a:endParaRPr lang="en-US"/>
          </a:p>
        </p:txBody>
      </p:sp>
    </p:spTree>
    <p:extLst>
      <p:ext uri="{BB962C8B-B14F-4D97-AF65-F5344CB8AC3E}">
        <p14:creationId xmlns:p14="http://schemas.microsoft.com/office/powerpoint/2010/main" val="18153205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71</a:t>
            </a:fld>
            <a:endParaRPr lang="en-US"/>
          </a:p>
        </p:txBody>
      </p:sp>
    </p:spTree>
    <p:extLst>
      <p:ext uri="{BB962C8B-B14F-4D97-AF65-F5344CB8AC3E}">
        <p14:creationId xmlns:p14="http://schemas.microsoft.com/office/powerpoint/2010/main" val="1282439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a major historical flood in the northeast that was caused by rain-on-snow events in combination with other unfavorable factors such as high temperatures and strong winds</a:t>
            </a:r>
          </a:p>
          <a:p>
            <a:pPr marL="171450" indent="-171450">
              <a:buFont typeface="Arial" panose="020B0604020202020204" pitchFamily="34" charset="0"/>
              <a:buChar char="•"/>
            </a:pPr>
            <a:r>
              <a:rPr lang="en-US" dirty="0"/>
              <a:t>It was a historic flood over large areas.</a:t>
            </a:r>
          </a:p>
          <a:p>
            <a:pPr marL="171450" indent="-171450">
              <a:buFont typeface="Arial" panose="020B0604020202020204" pitchFamily="34" charset="0"/>
              <a:buChar char="•"/>
            </a:pPr>
            <a:r>
              <a:rPr lang="en-US" dirty="0"/>
              <a:t>Over 100 fatalities</a:t>
            </a:r>
          </a:p>
          <a:p>
            <a:pPr marL="171450" indent="-171450">
              <a:buFont typeface="Arial" panose="020B0604020202020204" pitchFamily="34" charset="0"/>
              <a:buChar char="•"/>
            </a:pPr>
            <a:r>
              <a:rPr lang="en-US" dirty="0"/>
              <a:t>Affected over 150,000 sq mi and many rivers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3965393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r>
              <a:rPr lang="en-US" dirty="0"/>
              <a:t>One of the consequences of this flood was the flood control act of 1936 that designated flood control as an appropriate federal activity overseen by USACE</a:t>
            </a:r>
          </a:p>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9</a:t>
            </a:fld>
            <a:endParaRPr lang="en-US" altLang="en-US"/>
          </a:p>
        </p:txBody>
      </p:sp>
    </p:spTree>
    <p:extLst>
      <p:ext uri="{BB962C8B-B14F-4D97-AF65-F5344CB8AC3E}">
        <p14:creationId xmlns:p14="http://schemas.microsoft.com/office/powerpoint/2010/main" val="4061161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figure shows all USACE projects throughout the United States</a:t>
            </a:r>
          </a:p>
          <a:p>
            <a:pPr marL="171450" indent="-171450">
              <a:buFont typeface="Arial" panose="020B0604020202020204" pitchFamily="34" charset="0"/>
              <a:buChar char="•"/>
            </a:pPr>
            <a:r>
              <a:rPr lang="en-US" dirty="0"/>
              <a:t>Notice how many of them are located within areas that experience notable snow accumulation and melt</a:t>
            </a:r>
          </a:p>
          <a:p>
            <a:pPr marL="171450" indent="-171450">
              <a:buFont typeface="Arial" panose="020B0604020202020204" pitchFamily="34" charset="0"/>
              <a:buChar char="•"/>
            </a:pPr>
            <a:r>
              <a:rPr lang="en-US" dirty="0"/>
              <a:t>Also, many of these projects, most notably in the northeastern U.S., were built after the Flood Control Act of 1936 was passed</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10</a:t>
            </a:fld>
            <a:endParaRPr lang="en-US" altLang="en-US"/>
          </a:p>
        </p:txBody>
      </p:sp>
    </p:spTree>
    <p:extLst>
      <p:ext uri="{BB962C8B-B14F-4D97-AF65-F5344CB8AC3E}">
        <p14:creationId xmlns:p14="http://schemas.microsoft.com/office/powerpoint/2010/main" val="2711663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17983084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6/24/2025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6/24/2025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6/24/2025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6/24/2025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6/24/2025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6/24/2025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6/24/2025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6/24/2025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6/24/2025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6/24/2025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6/24/2025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6/24/2025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2.xml"/><Relationship Id="rId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36.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36.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30.xml"/><Relationship Id="rId5" Type="http://schemas.openxmlformats.org/officeDocument/2006/relationships/image" Target="../media/image38.png"/><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30.xml"/><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3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0.xml"/><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1.xml"/><Relationship Id="rId1" Type="http://schemas.openxmlformats.org/officeDocument/2006/relationships/slideLayout" Target="../slideLayouts/slideLayout36.xml"/><Relationship Id="rId4" Type="http://schemas.openxmlformats.org/officeDocument/2006/relationships/image" Target="../media/image47.wmf"/></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30.xml"/><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3" Type="http://schemas.openxmlformats.org/officeDocument/2006/relationships/image" Target="../media/image411.png"/><Relationship Id="rId2" Type="http://schemas.openxmlformats.org/officeDocument/2006/relationships/notesSlide" Target="../notesSlides/notesSlide30.xml"/><Relationship Id="rId1" Type="http://schemas.openxmlformats.org/officeDocument/2006/relationships/slideLayout" Target="../slideLayouts/slideLayout36.xml"/><Relationship Id="rId5" Type="http://schemas.openxmlformats.org/officeDocument/2006/relationships/image" Target="../media/image410.png"/><Relationship Id="rId4" Type="http://schemas.openxmlformats.org/officeDocument/2006/relationships/image" Target="../media/image400.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36.xml"/><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3.xml"/><Relationship Id="rId1" Type="http://schemas.openxmlformats.org/officeDocument/2006/relationships/slideLayout" Target="../slideLayouts/slideLayout32.xml"/></Relationships>
</file>

<file path=ppt/slides/_rels/slide4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4.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3" Type="http://schemas.openxmlformats.org/officeDocument/2006/relationships/hyperlink" Target="https://www.cocorahs.org/" TargetMode="External"/><Relationship Id="rId2" Type="http://schemas.openxmlformats.org/officeDocument/2006/relationships/notesSlide" Target="../notesSlides/notesSlide35.xml"/><Relationship Id="rId1" Type="http://schemas.openxmlformats.org/officeDocument/2006/relationships/slideLayout" Target="../slideLayouts/slideLayout36.xml"/><Relationship Id="rId4" Type="http://schemas.openxmlformats.org/officeDocument/2006/relationships/image" Target="../media/image58.jpeg"/></Relationships>
</file>

<file path=ppt/slides/_rels/slide44.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36.xml"/><Relationship Id="rId1" Type="http://schemas.openxmlformats.org/officeDocument/2006/relationships/slideLayout" Target="../slideLayouts/slideLayout36.xml"/><Relationship Id="rId5" Type="http://schemas.openxmlformats.org/officeDocument/2006/relationships/image" Target="../media/image61.emf"/><Relationship Id="rId4" Type="http://schemas.openxmlformats.org/officeDocument/2006/relationships/image" Target="../media/image60.png"/></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8.xml"/><Relationship Id="rId1" Type="http://schemas.openxmlformats.org/officeDocument/2006/relationships/slideLayout" Target="../slideLayouts/slideLayout30.xml"/><Relationship Id="rId5" Type="http://schemas.openxmlformats.org/officeDocument/2006/relationships/image" Target="../media/image65.png"/><Relationship Id="rId4" Type="http://schemas.openxmlformats.org/officeDocument/2006/relationships/image" Target="../media/image64.png"/></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hyperlink" Target="https://www.nrcs.usda.gov/wps/portal/wcc/home/" TargetMode="External"/><Relationship Id="rId1" Type="http://schemas.openxmlformats.org/officeDocument/2006/relationships/slideLayout" Target="../slideLayouts/slideLayout30.xml"/></Relationships>
</file>

<file path=ppt/slides/_rels/slide4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9.xml"/><Relationship Id="rId1" Type="http://schemas.openxmlformats.org/officeDocument/2006/relationships/slideLayout" Target="../slideLayouts/slideLayout30.xml"/><Relationship Id="rId5" Type="http://schemas.openxmlformats.org/officeDocument/2006/relationships/image" Target="../media/image70.png"/><Relationship Id="rId4" Type="http://schemas.openxmlformats.org/officeDocument/2006/relationships/image" Target="../media/image69.wmf"/></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5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1.xml"/><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3.xml"/><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4.xml"/><Relationship Id="rId1" Type="http://schemas.openxmlformats.org/officeDocument/2006/relationships/slideLayout" Target="../slideLayouts/slideLayout30.xml"/><Relationship Id="rId5" Type="http://schemas.openxmlformats.org/officeDocument/2006/relationships/image" Target="../media/image74.png"/><Relationship Id="rId4" Type="http://schemas.openxmlformats.org/officeDocument/2006/relationships/image" Target="../media/image73.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0.xml"/></Relationships>
</file>

<file path=ppt/slides/_rels/slide5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36.xml"/></Relationships>
</file>

<file path=ppt/slides/_rels/slide5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36.xml"/></Relationships>
</file>

<file path=ppt/slides/_rels/slide58.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47.xml"/><Relationship Id="rId1" Type="http://schemas.openxmlformats.org/officeDocument/2006/relationships/slideLayout" Target="../slideLayouts/slideLayout36.xml"/><Relationship Id="rId4" Type="http://schemas.openxmlformats.org/officeDocument/2006/relationships/image" Target="../media/image78.emf"/></Relationships>
</file>

<file path=ppt/slides/_rels/slide59.xml.rels><?xml version="1.0" encoding="UTF-8" standalone="yes"?>
<Relationships xmlns="http://schemas.openxmlformats.org/package/2006/relationships"><Relationship Id="rId3" Type="http://schemas.openxmlformats.org/officeDocument/2006/relationships/hyperlink" Target="https://www.airbornesnowobservatories.com/products" TargetMode="External"/><Relationship Id="rId2" Type="http://schemas.openxmlformats.org/officeDocument/2006/relationships/notesSlide" Target="../notesSlides/notesSlide48.xml"/><Relationship Id="rId1" Type="http://schemas.openxmlformats.org/officeDocument/2006/relationships/slideLayout" Target="../slideLayouts/slideLayout36.xml"/><Relationship Id="rId5" Type="http://schemas.openxmlformats.org/officeDocument/2006/relationships/image" Target="../media/image80.png"/><Relationship Id="rId4" Type="http://schemas.openxmlformats.org/officeDocument/2006/relationships/image" Target="../media/image79.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6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9.xml"/><Relationship Id="rId1" Type="http://schemas.openxmlformats.org/officeDocument/2006/relationships/slideLayout" Target="../slideLayouts/slideLayout30.xml"/><Relationship Id="rId4" Type="http://schemas.openxmlformats.org/officeDocument/2006/relationships/image" Target="../media/image82.png"/></Relationships>
</file>

<file path=ppt/slides/_rels/slide6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0.xml"/><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hyperlink" Target="https://nsidc.org/data/g02158/versions/1" TargetMode="External"/><Relationship Id="rId2" Type="http://schemas.openxmlformats.org/officeDocument/2006/relationships/notesSlide" Target="../notesSlides/notesSlide51.xml"/><Relationship Id="rId1" Type="http://schemas.openxmlformats.org/officeDocument/2006/relationships/slideLayout" Target="../slideLayouts/slideLayout36.xml"/><Relationship Id="rId6" Type="http://schemas.openxmlformats.org/officeDocument/2006/relationships/image" Target="../media/image85.tiff"/><Relationship Id="rId5" Type="http://schemas.openxmlformats.org/officeDocument/2006/relationships/image" Target="../media/image84.tiff"/><Relationship Id="rId4" Type="http://schemas.openxmlformats.org/officeDocument/2006/relationships/image" Target="../media/image83.jpg"/></Relationships>
</file>

<file path=ppt/slides/_rels/slide63.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52.xml"/><Relationship Id="rId1" Type="http://schemas.openxmlformats.org/officeDocument/2006/relationships/slideLayout" Target="../slideLayouts/slideLayout30.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6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4.xml"/><Relationship Id="rId1" Type="http://schemas.openxmlformats.org/officeDocument/2006/relationships/slideLayout" Target="../slideLayouts/slideLayout36.xml"/><Relationship Id="rId5" Type="http://schemas.openxmlformats.org/officeDocument/2006/relationships/hyperlink" Target="https://climate.arizona.edu/data/UA_SWE/" TargetMode="External"/><Relationship Id="rId4" Type="http://schemas.openxmlformats.org/officeDocument/2006/relationships/hyperlink" Target="https://nsidc.org/data/nsidc-0719/versions/1"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5.xml"/><Relationship Id="rId1" Type="http://schemas.openxmlformats.org/officeDocument/2006/relationships/slideLayout" Target="../slideLayouts/slideLayout36.xml"/></Relationships>
</file>

<file path=ppt/slides/_rels/slide67.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36.xml"/></Relationships>
</file>

<file path=ppt/slides/_rels/slide68.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6.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hyperlink" Target="https://www.nrcs.usda.gov/programs-initiatives/sswsf-snow-survey-and-water-supply-forecasting-program/snowpack-and" TargetMode="External"/><Relationship Id="rId2" Type="http://schemas.openxmlformats.org/officeDocument/2006/relationships/image" Target="../media/image18.jpeg"/><Relationship Id="rId1" Type="http://schemas.openxmlformats.org/officeDocument/2006/relationships/slideLayout" Target="../slideLayouts/slideLayout3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0.xml.rels><?xml version="1.0" encoding="UTF-8" standalone="yes"?>
<Relationships xmlns="http://schemas.openxmlformats.org/package/2006/relationships"><Relationship Id="rId3" Type="http://schemas.openxmlformats.org/officeDocument/2006/relationships/hyperlink" Target="https://www.hec.usace.army.mil/confluence/display/HMSTRM/Snow+Accumulation+and+Melt" TargetMode="External"/><Relationship Id="rId2" Type="http://schemas.openxmlformats.org/officeDocument/2006/relationships/notesSlide" Target="../notesSlides/notesSlide57.xml"/><Relationship Id="rId1" Type="http://schemas.openxmlformats.org/officeDocument/2006/relationships/slideLayout" Target="../slideLayouts/slideLayout30.xml"/><Relationship Id="rId6" Type="http://schemas.openxmlformats.org/officeDocument/2006/relationships/hyperlink" Target="https://www.youtube.com/watch?v=TLCKDxQUhyY" TargetMode="External"/><Relationship Id="rId5" Type="http://schemas.openxmlformats.org/officeDocument/2006/relationships/hyperlink" Target="https://www.hec.usace.army.mil/confluence/display/HMSGUIDES/Modeling+Snowmelt" TargetMode="External"/><Relationship Id="rId4" Type="http://schemas.openxmlformats.org/officeDocument/2006/relationships/hyperlink" Target="http://snobear.colorado.edu/SnowHydro/geog4321_course13.html"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8.xml"/><Relationship Id="rId1" Type="http://schemas.openxmlformats.org/officeDocument/2006/relationships/slideLayout" Target="../slideLayouts/slideLayout22.xml"/><Relationship Id="rId6" Type="http://schemas.openxmlformats.org/officeDocument/2006/relationships/hyperlink" Target="https://www.hec.usace.army.mil/confluence/hmsdocs" TargetMode="Externa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20DB53E0-9E54-1C6B-351C-EA1F73E8FB4C}"/>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6638" r="6638"/>
          <a:stretch/>
        </p:blipFill>
        <p:spPr>
          <a:xfrm>
            <a:off x="7950201" y="545347"/>
            <a:ext cx="3161859" cy="2738028"/>
          </a:xfrm>
        </p:spPr>
      </p:pic>
      <p:sp>
        <p:nvSpPr>
          <p:cNvPr id="3" name="Title 2">
            <a:extLst>
              <a:ext uri="{FF2B5EF4-FFF2-40B4-BE49-F238E27FC236}">
                <a16:creationId xmlns:a16="http://schemas.microsoft.com/office/drawing/2014/main" id="{0E23795D-151D-9FE1-D030-E8457924FA2D}"/>
              </a:ext>
            </a:extLst>
          </p:cNvPr>
          <p:cNvSpPr>
            <a:spLocks noGrp="1"/>
          </p:cNvSpPr>
          <p:nvPr>
            <p:ph type="title"/>
          </p:nvPr>
        </p:nvSpPr>
        <p:spPr>
          <a:xfrm>
            <a:off x="678032" y="1801941"/>
            <a:ext cx="6332368" cy="1325563"/>
          </a:xfrm>
        </p:spPr>
        <p:txBody>
          <a:bodyPr>
            <a:normAutofit fontScale="90000"/>
          </a:bodyPr>
          <a:lstStyle/>
          <a:p>
            <a:r>
              <a:rPr lang="en-US" dirty="0"/>
              <a:t>Snow Hydrology and Data</a:t>
            </a:r>
          </a:p>
        </p:txBody>
      </p:sp>
      <p:pic>
        <p:nvPicPr>
          <p:cNvPr id="13" name="Picture Placeholder 12">
            <a:extLst>
              <a:ext uri="{FF2B5EF4-FFF2-40B4-BE49-F238E27FC236}">
                <a16:creationId xmlns:a16="http://schemas.microsoft.com/office/drawing/2014/main" id="{40B6E8CB-0664-F007-7E83-CFD338807A42}"/>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t="6702" b="6702"/>
          <a:stretch/>
        </p:blipFill>
        <p:spPr>
          <a:xfrm>
            <a:off x="7950201" y="3450939"/>
            <a:ext cx="3161859" cy="2738028"/>
          </a:xfrm>
        </p:spPr>
      </p:pic>
      <p:pic>
        <p:nvPicPr>
          <p:cNvPr id="11" name="Picture Placeholder 10">
            <a:extLst>
              <a:ext uri="{FF2B5EF4-FFF2-40B4-BE49-F238E27FC236}">
                <a16:creationId xmlns:a16="http://schemas.microsoft.com/office/drawing/2014/main" id="{82188006-7DA2-C3CC-A741-FFECF58B10C8}"/>
              </a:ext>
            </a:extLst>
          </p:cNvPr>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t="17537" b="17537"/>
          <a:stretch/>
        </p:blipFill>
        <p:spPr>
          <a:xfrm>
            <a:off x="10455197" y="1988963"/>
            <a:ext cx="3161859" cy="2738028"/>
          </a:xfrm>
        </p:spPr>
      </p:pic>
      <p:sp>
        <p:nvSpPr>
          <p:cNvPr id="6" name="Text Placeholder 5">
            <a:extLst>
              <a:ext uri="{FF2B5EF4-FFF2-40B4-BE49-F238E27FC236}">
                <a16:creationId xmlns:a16="http://schemas.microsoft.com/office/drawing/2014/main" id="{208F21F2-A107-75DC-189F-FAF7810D3DA1}"/>
              </a:ext>
            </a:extLst>
          </p:cNvPr>
          <p:cNvSpPr>
            <a:spLocks noGrp="1"/>
          </p:cNvSpPr>
          <p:nvPr>
            <p:ph type="body" sz="quarter" idx="14"/>
          </p:nvPr>
        </p:nvSpPr>
        <p:spPr>
          <a:xfrm>
            <a:off x="678032" y="3321814"/>
            <a:ext cx="4504267" cy="922867"/>
          </a:xfrm>
        </p:spPr>
        <p:txBody>
          <a:bodyPr>
            <a:normAutofit fontScale="92500" lnSpcReduction="20000"/>
          </a:bodyPr>
          <a:lstStyle/>
          <a:p>
            <a:r>
              <a:rPr lang="en-US" dirty="0"/>
              <a:t>Advanced Applications of HEC-HMS</a:t>
            </a:r>
          </a:p>
          <a:p>
            <a:r>
              <a:rPr lang="en-US" dirty="0"/>
              <a:t>June 2025</a:t>
            </a:r>
          </a:p>
          <a:p>
            <a:r>
              <a:rPr lang="en-US" dirty="0"/>
              <a:t>Melissa Mika, P.E.</a:t>
            </a:r>
          </a:p>
        </p:txBody>
      </p:sp>
    </p:spTree>
    <p:extLst>
      <p:ext uri="{BB962C8B-B14F-4D97-AF65-F5344CB8AC3E}">
        <p14:creationId xmlns:p14="http://schemas.microsoft.com/office/powerpoint/2010/main" val="61594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4911" y="787400"/>
            <a:ext cx="9042178" cy="530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6">
            <a:extLst>
              <a:ext uri="{FF2B5EF4-FFF2-40B4-BE49-F238E27FC236}">
                <a16:creationId xmlns:a16="http://schemas.microsoft.com/office/drawing/2014/main" id="{726808D8-7031-48D9-9AAC-8253916A06B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2503821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31851" y="1709742"/>
            <a:ext cx="10515600" cy="3491650"/>
          </a:xfrm>
        </p:spPr>
        <p:txBody>
          <a:bodyPr/>
          <a:lstStyle/>
          <a:p>
            <a:r>
              <a:rPr lang="en-US" altLang="en-US" dirty="0"/>
              <a:t>A Brief History of Snow Hydrology</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pic>
        <p:nvPicPr>
          <p:cNvPr id="2" name="Picture 1">
            <a:extLst>
              <a:ext uri="{FF2B5EF4-FFF2-40B4-BE49-F238E27FC236}">
                <a16:creationId xmlns:a16="http://schemas.microsoft.com/office/drawing/2014/main" id="{666B4611-3CA3-8ABC-FD08-EF1A87CA227C}"/>
              </a:ext>
            </a:extLst>
          </p:cNvPr>
          <p:cNvPicPr>
            <a:picLocks noChangeAspect="1"/>
          </p:cNvPicPr>
          <p:nvPr/>
        </p:nvPicPr>
        <p:blipFill>
          <a:blip r:embed="rId3"/>
          <a:stretch>
            <a:fillRect/>
          </a:stretch>
        </p:blipFill>
        <p:spPr>
          <a:xfrm>
            <a:off x="4357254" y="831273"/>
            <a:ext cx="6935303" cy="2243137"/>
          </a:xfrm>
          <a:prstGeom prst="rect">
            <a:avLst/>
          </a:prstGeom>
        </p:spPr>
      </p:pic>
    </p:spTree>
    <p:extLst>
      <p:ext uri="{BB962C8B-B14F-4D97-AF65-F5344CB8AC3E}">
        <p14:creationId xmlns:p14="http://schemas.microsoft.com/office/powerpoint/2010/main" val="3780421376"/>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31E60-BC05-4465-8084-0ABCC0FDEF1F}"/>
              </a:ext>
            </a:extLst>
          </p:cNvPr>
          <p:cNvSpPr>
            <a:spLocks noGrp="1"/>
          </p:cNvSpPr>
          <p:nvPr>
            <p:ph type="title"/>
          </p:nvPr>
        </p:nvSpPr>
        <p:spPr/>
        <p:txBody>
          <a:bodyPr/>
          <a:lstStyle/>
          <a:p>
            <a:r>
              <a:rPr lang="en-US"/>
              <a:t>A Brief History of Snow Hydrology</a:t>
            </a:r>
            <a:endParaRPr lang="en-US" dirty="0"/>
          </a:p>
        </p:txBody>
      </p:sp>
      <p:sp>
        <p:nvSpPr>
          <p:cNvPr id="7" name="Content Placeholder 2"/>
          <p:cNvSpPr>
            <a:spLocks noGrp="1"/>
          </p:cNvSpPr>
          <p:nvPr>
            <p:ph sz="half" idx="1"/>
          </p:nvPr>
        </p:nvSpPr>
        <p:spPr/>
        <p:txBody>
          <a:bodyPr>
            <a:normAutofit fontScale="92500" lnSpcReduction="10000"/>
          </a:bodyPr>
          <a:lstStyle/>
          <a:p>
            <a:r>
              <a:rPr lang="en-US" altLang="en-US"/>
              <a:t>Snow surveying was first introduced in the late 1800s; it’s difficult to determine who was first</a:t>
            </a:r>
          </a:p>
          <a:p>
            <a:r>
              <a:rPr lang="en-US" altLang="en-US"/>
              <a:t>Dr. James Edward Church established the first system of snow courses around Lake Tahoe in early 1900s</a:t>
            </a:r>
          </a:p>
          <a:p>
            <a:r>
              <a:rPr lang="en-US" altLang="en-US"/>
              <a:t>Invented a snow sampling device – Mt. Rose Sampler</a:t>
            </a:r>
          </a:p>
          <a:p>
            <a:r>
              <a:rPr lang="en-US" altLang="en-US"/>
              <a:t>Dr. Church travelled around the world setting up snow courses and advising hydrologists</a:t>
            </a:r>
            <a:endParaRPr lang="en-US" altLang="en-US" dirty="0"/>
          </a:p>
        </p:txBody>
      </p:sp>
      <p:sp>
        <p:nvSpPr>
          <p:cNvPr id="5" name="Content Placeholder 4"/>
          <p:cNvSpPr>
            <a:spLocks noGrp="1"/>
          </p:cNvSpPr>
          <p:nvPr>
            <p:ph sz="half" idx="2"/>
          </p:nvPr>
        </p:nvSpPr>
        <p:spPr/>
        <p:txBody>
          <a:bodyPr>
            <a:normAutofit fontScale="92500" lnSpcReduction="10000"/>
          </a:bodyPr>
          <a:lstStyle/>
          <a:p>
            <a:endParaRPr lang="en-US"/>
          </a:p>
        </p:txBody>
      </p:sp>
      <p:pic>
        <p:nvPicPr>
          <p:cNvPr id="19458" name="Picture 2" descr="James E. Church pictured in 1920. Courtesy of University of Reno, Nev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3973" y="1690688"/>
            <a:ext cx="2911083" cy="3840480"/>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The Mt. Rose Sampler, designed in 1908, enabled Church to efficiently measure water content in snow. Courtesy of University of Reno, Nev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7945" y="5208734"/>
            <a:ext cx="2373008" cy="1371600"/>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6">
            <a:extLst>
              <a:ext uri="{FF2B5EF4-FFF2-40B4-BE49-F238E27FC236}">
                <a16:creationId xmlns:a16="http://schemas.microsoft.com/office/drawing/2014/main" id="{066AF11E-DAE2-42CE-B440-A6148F64247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2916994236"/>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14E42-9C84-4635-89B6-5BDBBF301A19}"/>
              </a:ext>
            </a:extLst>
          </p:cNvPr>
          <p:cNvSpPr>
            <a:spLocks noGrp="1"/>
          </p:cNvSpPr>
          <p:nvPr>
            <p:ph type="title"/>
          </p:nvPr>
        </p:nvSpPr>
        <p:spPr/>
        <p:txBody>
          <a:bodyPr/>
          <a:lstStyle/>
          <a:p>
            <a:r>
              <a:rPr lang="en-US"/>
              <a:t>A Brief History of Snow Hydrology</a:t>
            </a:r>
            <a:endParaRPr lang="en-US" dirty="0"/>
          </a:p>
        </p:txBody>
      </p:sp>
      <p:sp>
        <p:nvSpPr>
          <p:cNvPr id="3" name="Content Placeholder 2">
            <a:extLst>
              <a:ext uri="{FF2B5EF4-FFF2-40B4-BE49-F238E27FC236}">
                <a16:creationId xmlns:a16="http://schemas.microsoft.com/office/drawing/2014/main" id="{D26ACDC6-A2CA-42EE-8A52-BA36BA7DC5A6}"/>
              </a:ext>
            </a:extLst>
          </p:cNvPr>
          <p:cNvSpPr>
            <a:spLocks noGrp="1"/>
          </p:cNvSpPr>
          <p:nvPr>
            <p:ph sz="half" idx="2"/>
          </p:nvPr>
        </p:nvSpPr>
        <p:spPr>
          <a:xfrm>
            <a:off x="5212222" y="1530986"/>
            <a:ext cx="6562234" cy="2332054"/>
          </a:xfrm>
        </p:spPr>
        <p:txBody>
          <a:bodyPr>
            <a:normAutofit fontScale="92500" lnSpcReduction="10000"/>
          </a:bodyPr>
          <a:lstStyle/>
          <a:p>
            <a:pPr>
              <a:lnSpc>
                <a:spcPct val="90000"/>
              </a:lnSpc>
            </a:pPr>
            <a:r>
              <a:rPr lang="en-US" altLang="en-US" sz="2400" dirty="0">
                <a:ea typeface="ＭＳ Ｐゴシック" panose="020B0600070205080204" pitchFamily="34" charset="-128"/>
              </a:rPr>
              <a:t>1910 – 1920: systematic snow surveying throughout the world begins</a:t>
            </a:r>
          </a:p>
          <a:p>
            <a:pPr>
              <a:lnSpc>
                <a:spcPct val="90000"/>
              </a:lnSpc>
            </a:pPr>
            <a:r>
              <a:rPr lang="en-US" altLang="en-US" sz="2400" dirty="0">
                <a:ea typeface="ＭＳ Ｐゴシック" panose="020B0600070205080204" pitchFamily="34" charset="-128"/>
              </a:rPr>
              <a:t>1929: California establishes a statewide Snow Survey Program</a:t>
            </a:r>
          </a:p>
          <a:p>
            <a:pPr lvl="1">
              <a:lnSpc>
                <a:spcPct val="90000"/>
              </a:lnSpc>
            </a:pPr>
            <a:r>
              <a:rPr lang="en-US" altLang="en-US" sz="1800" dirty="0">
                <a:ea typeface="ＭＳ Ｐゴシック" panose="020B0600070205080204" pitchFamily="34" charset="-128"/>
              </a:rPr>
              <a:t>2019 total budget = $1.6 million</a:t>
            </a:r>
          </a:p>
          <a:p>
            <a:pPr>
              <a:lnSpc>
                <a:spcPct val="90000"/>
              </a:lnSpc>
            </a:pPr>
            <a:r>
              <a:rPr lang="en-US" altLang="en-US" sz="2400" dirty="0">
                <a:ea typeface="ＭＳ Ｐゴシック" panose="020B0600070205080204" pitchFamily="34" charset="-128"/>
              </a:rPr>
              <a:t>1934: At least 9 independent snow surveys were being conducted in the west</a:t>
            </a:r>
          </a:p>
        </p:txBody>
      </p:sp>
      <p:sp>
        <p:nvSpPr>
          <p:cNvPr id="9" name="TextBox 8"/>
          <p:cNvSpPr txBox="1"/>
          <p:nvPr/>
        </p:nvSpPr>
        <p:spPr>
          <a:xfrm>
            <a:off x="651586" y="4923957"/>
            <a:ext cx="3630802" cy="307777"/>
          </a:xfrm>
          <a:prstGeom prst="rect">
            <a:avLst/>
          </a:prstGeom>
          <a:noFill/>
          <a:ln>
            <a:noFill/>
          </a:ln>
        </p:spPr>
        <p:txBody>
          <a:bodyPr wrap="none" rtlCol="0">
            <a:spAutoFit/>
          </a:bodyPr>
          <a:lstStyle/>
          <a:p>
            <a:r>
              <a:rPr lang="en-US" sz="1400" dirty="0"/>
              <a:t>“</a:t>
            </a:r>
            <a:r>
              <a:rPr lang="en-US" sz="1400" dirty="0" err="1"/>
              <a:t>Sno</a:t>
            </a:r>
            <a:r>
              <a:rPr lang="en-US" sz="1400" dirty="0"/>
              <a:t>-bug”, 1949: Photo courtesy of USDA NRCS</a:t>
            </a:r>
          </a:p>
        </p:txBody>
      </p:sp>
      <p:sp>
        <p:nvSpPr>
          <p:cNvPr id="8" name="Slide Number Placeholder 6">
            <a:extLst>
              <a:ext uri="{FF2B5EF4-FFF2-40B4-BE49-F238E27FC236}">
                <a16:creationId xmlns:a16="http://schemas.microsoft.com/office/drawing/2014/main" id="{FB3CD91A-417A-4BFF-A7D1-D5DB5EC5A0F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pic>
        <p:nvPicPr>
          <p:cNvPr id="10" name="Picture 2" descr="Sno-bug trip, 1949. The Montana Sno Bugs were developed by Montana State University Agricultural Engineering Department. The Soil Conservation Service (later NRCS) assisted with development and used the machines for snow surveys.">
            <a:extLst>
              <a:ext uri="{FF2B5EF4-FFF2-40B4-BE49-F238E27FC236}">
                <a16:creationId xmlns:a16="http://schemas.microsoft.com/office/drawing/2014/main" id="{CA108199-5374-4EC1-80E1-28733508B788}"/>
              </a:ext>
            </a:extLst>
          </p:cNvPr>
          <p:cNvPicPr>
            <a:picLocks noGrp="1" noChangeAspect="1" noChangeArrowheads="1"/>
          </p:cNvPicPr>
          <p:nvPr>
            <p:ph sz="half" idx="1"/>
          </p:nvPr>
        </p:nvPicPr>
        <p:blipFill rotWithShape="1">
          <a:blip r:embed="rId3" cstate="print">
            <a:extLst>
              <a:ext uri="{28A0092B-C50C-407E-A947-70E740481C1C}">
                <a14:useLocalDpi xmlns:a14="http://schemas.microsoft.com/office/drawing/2010/main" val="0"/>
              </a:ext>
            </a:extLst>
          </a:blip>
          <a:srcRect l="2777" r="8370"/>
          <a:stretch/>
        </p:blipFill>
        <p:spPr bwMode="auto">
          <a:xfrm>
            <a:off x="417544" y="1530985"/>
            <a:ext cx="4560636" cy="34205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D434762-0F82-02F1-B584-FD2AD55584B6}"/>
              </a:ext>
            </a:extLst>
          </p:cNvPr>
          <p:cNvPicPr>
            <a:picLocks noChangeAspect="1"/>
          </p:cNvPicPr>
          <p:nvPr/>
        </p:nvPicPr>
        <p:blipFill>
          <a:blip r:embed="rId4"/>
          <a:stretch>
            <a:fillRect/>
          </a:stretch>
        </p:blipFill>
        <p:spPr>
          <a:xfrm>
            <a:off x="8874760" y="3960603"/>
            <a:ext cx="3011456" cy="2496201"/>
          </a:xfrm>
          <a:prstGeom prst="rect">
            <a:avLst/>
          </a:prstGeom>
        </p:spPr>
      </p:pic>
      <p:sp>
        <p:nvSpPr>
          <p:cNvPr id="6" name="Content Placeholder 2">
            <a:extLst>
              <a:ext uri="{FF2B5EF4-FFF2-40B4-BE49-F238E27FC236}">
                <a16:creationId xmlns:a16="http://schemas.microsoft.com/office/drawing/2014/main" id="{38B48B33-492B-1C5D-C572-68C46C2C4176}"/>
              </a:ext>
            </a:extLst>
          </p:cNvPr>
          <p:cNvSpPr txBox="1">
            <a:spLocks/>
          </p:cNvSpPr>
          <p:nvPr/>
        </p:nvSpPr>
        <p:spPr>
          <a:xfrm>
            <a:off x="5212222" y="3863040"/>
            <a:ext cx="3550778" cy="40265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400" dirty="0">
                <a:latin typeface="+mn-lt"/>
                <a:ea typeface="ＭＳ Ｐゴシック" panose="020B0600070205080204" pitchFamily="34" charset="-128"/>
              </a:rPr>
              <a:t>1935: U.S. Congress passes legislation creating the first federal snow survey program</a:t>
            </a:r>
          </a:p>
          <a:p>
            <a:pPr lvl="1"/>
            <a:r>
              <a:rPr lang="en-US" altLang="en-US" sz="1800" dirty="0">
                <a:latin typeface="+mn-lt"/>
                <a:ea typeface="ＭＳ Ｐゴシック" panose="020B0600070205080204" pitchFamily="34" charset="-128"/>
              </a:rPr>
              <a:t>Eventually transferred to SCS (now NRCS)</a:t>
            </a:r>
          </a:p>
        </p:txBody>
      </p:sp>
    </p:spTree>
    <p:extLst>
      <p:ext uri="{BB962C8B-B14F-4D97-AF65-F5344CB8AC3E}">
        <p14:creationId xmlns:p14="http://schemas.microsoft.com/office/powerpoint/2010/main" val="1290724065"/>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s://vcresearch.berkeley.edu/sites/default/files/research_unit/CSSL3.jpg">
            <a:extLst>
              <a:ext uri="{FF2B5EF4-FFF2-40B4-BE49-F238E27FC236}">
                <a16:creationId xmlns:a16="http://schemas.microsoft.com/office/drawing/2014/main" id="{AA6A1DA7-21AA-4DBA-A7D1-0B8A209BDE7B}"/>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b="9144"/>
          <a:stretch/>
        </p:blipFill>
        <p:spPr bwMode="auto">
          <a:xfrm>
            <a:off x="6096000" y="2022405"/>
            <a:ext cx="5559845" cy="41253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75B70F8-EC94-456F-838D-149134CFB989}"/>
              </a:ext>
            </a:extLst>
          </p:cNvPr>
          <p:cNvSpPr>
            <a:spLocks noGrp="1"/>
          </p:cNvSpPr>
          <p:nvPr>
            <p:ph type="title"/>
          </p:nvPr>
        </p:nvSpPr>
        <p:spPr/>
        <p:txBody>
          <a:bodyPr/>
          <a:lstStyle/>
          <a:p>
            <a:r>
              <a:rPr lang="en-US" altLang="en-US" sz="4400">
                <a:ea typeface="ＭＳ Ｐゴシック" panose="020B0600070205080204" pitchFamily="34" charset="-128"/>
              </a:rPr>
              <a:t>A Brief History of Snow Hydrology</a:t>
            </a:r>
            <a:endParaRPr lang="en-US" dirty="0"/>
          </a:p>
        </p:txBody>
      </p:sp>
      <p:sp>
        <p:nvSpPr>
          <p:cNvPr id="7" name="Content Placeholder 2"/>
          <p:cNvSpPr>
            <a:spLocks noGrp="1"/>
          </p:cNvSpPr>
          <p:nvPr>
            <p:ph sz="half" idx="1"/>
          </p:nvPr>
        </p:nvSpPr>
        <p:spPr/>
        <p:txBody>
          <a:bodyPr>
            <a:normAutofit/>
          </a:bodyPr>
          <a:lstStyle/>
          <a:p>
            <a:pPr marL="0" indent="0">
              <a:lnSpc>
                <a:spcPct val="90000"/>
              </a:lnSpc>
              <a:buNone/>
            </a:pPr>
            <a:r>
              <a:rPr lang="en-US" altLang="en-US" b="1" dirty="0">
                <a:ea typeface="ＭＳ Ｐゴシック" panose="020B0600070205080204" pitchFamily="34" charset="-128"/>
              </a:rPr>
              <a:t>1947 – 1959: </a:t>
            </a:r>
            <a:r>
              <a:rPr lang="en-US" altLang="en-US" b="1" i="1" dirty="0">
                <a:ea typeface="ＭＳ Ｐゴシック" panose="020B0600070205080204" pitchFamily="34" charset="-128"/>
              </a:rPr>
              <a:t>Cooperative Snow Investigations </a:t>
            </a:r>
            <a:r>
              <a:rPr lang="en-US" altLang="en-US" b="1" dirty="0">
                <a:ea typeface="ＭＳ Ｐゴシック" panose="020B0600070205080204" pitchFamily="34" charset="-128"/>
              </a:rPr>
              <a:t>Program</a:t>
            </a:r>
          </a:p>
          <a:p>
            <a:pPr>
              <a:lnSpc>
                <a:spcPct val="90000"/>
              </a:lnSpc>
            </a:pPr>
            <a:r>
              <a:rPr lang="en-US" altLang="en-US" dirty="0">
                <a:ea typeface="ＭＳ Ｐゴシック" panose="020B0600070205080204" pitchFamily="34" charset="-128"/>
              </a:rPr>
              <a:t>Cooperative effort between USACE and U.S. Weather Bureau</a:t>
            </a:r>
          </a:p>
          <a:p>
            <a:pPr>
              <a:lnSpc>
                <a:spcPct val="90000"/>
              </a:lnSpc>
            </a:pPr>
            <a:r>
              <a:rPr lang="en-US" altLang="en-US" dirty="0">
                <a:ea typeface="ＭＳ Ｐゴシック" panose="020B0600070205080204" pitchFamily="34" charset="-128"/>
              </a:rPr>
              <a:t>Established three laboratories</a:t>
            </a:r>
          </a:p>
          <a:p>
            <a:pPr lvl="1">
              <a:lnSpc>
                <a:spcPct val="90000"/>
              </a:lnSpc>
            </a:pPr>
            <a:r>
              <a:rPr lang="en-US" altLang="en-US" sz="2000" dirty="0">
                <a:ea typeface="ＭＳ Ｐゴシック" panose="020B0600070205080204" pitchFamily="34" charset="-128"/>
              </a:rPr>
              <a:t>Donner Pass in California</a:t>
            </a:r>
          </a:p>
          <a:p>
            <a:pPr lvl="1">
              <a:lnSpc>
                <a:spcPct val="90000"/>
              </a:lnSpc>
            </a:pPr>
            <a:r>
              <a:rPr lang="en-US" altLang="en-US" sz="2000" dirty="0">
                <a:ea typeface="ＭＳ Ｐゴシック" panose="020B0600070205080204" pitchFamily="34" charset="-128"/>
              </a:rPr>
              <a:t>Upper McKenzie River in Oregon</a:t>
            </a:r>
          </a:p>
          <a:p>
            <a:pPr lvl="1">
              <a:lnSpc>
                <a:spcPct val="90000"/>
              </a:lnSpc>
            </a:pPr>
            <a:r>
              <a:rPr lang="en-US" altLang="en-US" sz="2000" dirty="0">
                <a:ea typeface="ＭＳ Ｐゴシック" panose="020B0600070205080204" pitchFamily="34" charset="-128"/>
              </a:rPr>
              <a:t>Glacier National Park in Montana</a:t>
            </a:r>
          </a:p>
        </p:txBody>
      </p:sp>
      <p:sp>
        <p:nvSpPr>
          <p:cNvPr id="8" name="TextBox 7"/>
          <p:cNvSpPr txBox="1"/>
          <p:nvPr/>
        </p:nvSpPr>
        <p:spPr>
          <a:xfrm>
            <a:off x="8025543" y="6147758"/>
            <a:ext cx="1907830" cy="307777"/>
          </a:xfrm>
          <a:prstGeom prst="rect">
            <a:avLst/>
          </a:prstGeom>
          <a:noFill/>
          <a:ln>
            <a:noFill/>
          </a:ln>
        </p:spPr>
        <p:txBody>
          <a:bodyPr wrap="none" rtlCol="0">
            <a:spAutoFit/>
          </a:bodyPr>
          <a:lstStyle/>
          <a:p>
            <a:r>
              <a:rPr lang="en-US" sz="1400" dirty="0"/>
              <a:t>Central Sierra Snow Lab</a:t>
            </a:r>
          </a:p>
        </p:txBody>
      </p:sp>
      <p:sp>
        <p:nvSpPr>
          <p:cNvPr id="10" name="Slide Number Placeholder 6">
            <a:extLst>
              <a:ext uri="{FF2B5EF4-FFF2-40B4-BE49-F238E27FC236}">
                <a16:creationId xmlns:a16="http://schemas.microsoft.com/office/drawing/2014/main" id="{309E357C-5A53-418C-94B7-C1970BB07BD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116530835"/>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A53EAC-03A4-4412-85E7-7C5CD3958128}"/>
              </a:ext>
            </a:extLst>
          </p:cNvPr>
          <p:cNvSpPr>
            <a:spLocks noGrp="1"/>
          </p:cNvSpPr>
          <p:nvPr>
            <p:ph type="title"/>
          </p:nvPr>
        </p:nvSpPr>
        <p:spPr/>
        <p:txBody>
          <a:bodyPr/>
          <a:lstStyle/>
          <a:p>
            <a:r>
              <a:rPr lang="en-US" altLang="en-US"/>
              <a:t>A Brief History of Snow Hydrology</a:t>
            </a:r>
            <a:endParaRPr lang="en-US" dirty="0"/>
          </a:p>
        </p:txBody>
      </p:sp>
      <p:sp>
        <p:nvSpPr>
          <p:cNvPr id="7" name="Content Placeholder 2"/>
          <p:cNvSpPr>
            <a:spLocks noGrp="1"/>
          </p:cNvSpPr>
          <p:nvPr>
            <p:ph sz="half" idx="1"/>
          </p:nvPr>
        </p:nvSpPr>
        <p:spPr>
          <a:xfrm>
            <a:off x="838199" y="1825625"/>
            <a:ext cx="6073239" cy="4351339"/>
          </a:xfrm>
        </p:spPr>
        <p:txBody>
          <a:bodyPr>
            <a:normAutofit lnSpcReduction="10000"/>
          </a:bodyPr>
          <a:lstStyle/>
          <a:p>
            <a:pPr marL="0" indent="0">
              <a:buNone/>
            </a:pPr>
            <a:r>
              <a:rPr lang="en-US" altLang="en-US" b="1" dirty="0">
                <a:ea typeface="ＭＳ Ｐゴシック" panose="020B0600070205080204" pitchFamily="34" charset="-128"/>
              </a:rPr>
              <a:t>1947 – 1959: </a:t>
            </a:r>
            <a:r>
              <a:rPr lang="en-US" altLang="en-US" b="1" i="1" dirty="0">
                <a:ea typeface="ＭＳ Ｐゴシック" panose="020B0600070205080204" pitchFamily="34" charset="-128"/>
              </a:rPr>
              <a:t>Cooperative Snow Investigations </a:t>
            </a:r>
            <a:r>
              <a:rPr lang="en-US" altLang="en-US" b="1" dirty="0">
                <a:ea typeface="ＭＳ Ｐゴシック" panose="020B0600070205080204" pitchFamily="34" charset="-128"/>
              </a:rPr>
              <a:t>Program</a:t>
            </a:r>
          </a:p>
          <a:p>
            <a:r>
              <a:rPr lang="en-US" altLang="en-US" dirty="0"/>
              <a:t>Resulted in the publication of Snow Hydrology (1956)</a:t>
            </a:r>
          </a:p>
          <a:p>
            <a:r>
              <a:rPr lang="en-US" altLang="en-US" dirty="0"/>
              <a:t>Derived procedures to aid in streamflow forecasts and estimate Spillway Design Floods for major dams in Columbia River watershed</a:t>
            </a:r>
          </a:p>
          <a:p>
            <a:r>
              <a:rPr lang="en-US" altLang="en-US" dirty="0">
                <a:solidFill>
                  <a:schemeClr val="accent6"/>
                </a:solidFill>
              </a:rPr>
              <a:t>Energy balance method</a:t>
            </a:r>
          </a:p>
          <a:p>
            <a:r>
              <a:rPr lang="en-US" altLang="en-US" dirty="0">
                <a:solidFill>
                  <a:schemeClr val="accent6"/>
                </a:solidFill>
              </a:rPr>
              <a:t>Temperature Index method</a:t>
            </a:r>
          </a:p>
        </p:txBody>
      </p:sp>
      <p:pic>
        <p:nvPicPr>
          <p:cNvPr id="10" name="Content Placeholder 9">
            <a:extLst>
              <a:ext uri="{FF2B5EF4-FFF2-40B4-BE49-F238E27FC236}">
                <a16:creationId xmlns:a16="http://schemas.microsoft.com/office/drawing/2014/main" id="{83487C32-0E28-4A42-AFEE-CA0497AE0E78}"/>
              </a:ext>
            </a:extLst>
          </p:cNvPr>
          <p:cNvPicPr>
            <a:picLocks noGrp="1" noChangeAspect="1"/>
          </p:cNvPicPr>
          <p:nvPr>
            <p:ph sz="half" idx="2"/>
          </p:nvPr>
        </p:nvPicPr>
        <p:blipFill>
          <a:blip r:embed="rId2"/>
          <a:stretch>
            <a:fillRect/>
          </a:stretch>
        </p:blipFill>
        <p:spPr>
          <a:xfrm>
            <a:off x="7162036" y="1825625"/>
            <a:ext cx="3201927" cy="4351338"/>
          </a:xfrm>
        </p:spPr>
      </p:pic>
      <p:sp>
        <p:nvSpPr>
          <p:cNvPr id="8" name="Slide Number Placeholder 6">
            <a:extLst>
              <a:ext uri="{FF2B5EF4-FFF2-40B4-BE49-F238E27FC236}">
                <a16:creationId xmlns:a16="http://schemas.microsoft.com/office/drawing/2014/main" id="{AAF2B3F6-B8AE-40A0-B086-7A937E46803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2690761896"/>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0EE3-6F79-48BB-B7CA-5DB8A4F3F806}"/>
              </a:ext>
            </a:extLst>
          </p:cNvPr>
          <p:cNvSpPr>
            <a:spLocks noGrp="1"/>
          </p:cNvSpPr>
          <p:nvPr>
            <p:ph type="title"/>
          </p:nvPr>
        </p:nvSpPr>
        <p:spPr/>
        <p:txBody>
          <a:bodyPr/>
          <a:lstStyle/>
          <a:p>
            <a:r>
              <a:rPr lang="en-US"/>
              <a:t>A Brief History of Snow Hydrology</a:t>
            </a:r>
            <a:endParaRPr lang="en-US" dirty="0"/>
          </a:p>
        </p:txBody>
      </p:sp>
      <p:pic>
        <p:nvPicPr>
          <p:cNvPr id="10" name="Content Placeholder 9">
            <a:extLst>
              <a:ext uri="{FF2B5EF4-FFF2-40B4-BE49-F238E27FC236}">
                <a16:creationId xmlns:a16="http://schemas.microsoft.com/office/drawing/2014/main" id="{09164C93-12AC-4C26-8A2E-FEC31397BD36}"/>
              </a:ext>
            </a:extLst>
          </p:cNvPr>
          <p:cNvPicPr>
            <a:picLocks noGrp="1" noChangeAspect="1"/>
          </p:cNvPicPr>
          <p:nvPr>
            <p:ph sz="half" idx="1"/>
          </p:nvPr>
        </p:nvPicPr>
        <p:blipFill>
          <a:blip r:embed="rId2"/>
          <a:stretch>
            <a:fillRect/>
          </a:stretch>
        </p:blipFill>
        <p:spPr>
          <a:xfrm>
            <a:off x="1479888" y="1825625"/>
            <a:ext cx="3898223" cy="4351338"/>
          </a:xfrm>
        </p:spPr>
      </p:pic>
      <p:sp>
        <p:nvSpPr>
          <p:cNvPr id="4" name="Content Placeholder 3">
            <a:extLst>
              <a:ext uri="{FF2B5EF4-FFF2-40B4-BE49-F238E27FC236}">
                <a16:creationId xmlns:a16="http://schemas.microsoft.com/office/drawing/2014/main" id="{4193DCE3-5185-4691-8054-19C0006D92AC}"/>
              </a:ext>
            </a:extLst>
          </p:cNvPr>
          <p:cNvSpPr>
            <a:spLocks noGrp="1"/>
          </p:cNvSpPr>
          <p:nvPr>
            <p:ph sz="half" idx="2"/>
          </p:nvPr>
        </p:nvSpPr>
        <p:spPr/>
        <p:txBody>
          <a:bodyPr>
            <a:normAutofit lnSpcReduction="10000"/>
          </a:bodyPr>
          <a:lstStyle/>
          <a:p>
            <a:r>
              <a:rPr lang="en-US" altLang="en-US"/>
              <a:t>1964: North Pacific Division (now NWD) begins development of Streamflow Synthesis and Reservoir Regulation (SSARR)</a:t>
            </a:r>
          </a:p>
          <a:p>
            <a:r>
              <a:rPr lang="en-US" altLang="en-US"/>
              <a:t>1964: NWS SNOW-17 is developed</a:t>
            </a:r>
          </a:p>
          <a:p>
            <a:r>
              <a:rPr lang="en-US" altLang="en-US"/>
              <a:t>1975 – 1980: NRCS Snow Telemetry (SNOTEL) automated stations begin to be installed</a:t>
            </a:r>
          </a:p>
          <a:p>
            <a:pPr lvl="1"/>
            <a:r>
              <a:rPr lang="en-US" altLang="en-US"/>
              <a:t>As of June 2024, there are 900 active stations</a:t>
            </a:r>
            <a:endParaRPr lang="en-US" altLang="en-US" dirty="0"/>
          </a:p>
        </p:txBody>
      </p:sp>
      <p:sp>
        <p:nvSpPr>
          <p:cNvPr id="8" name="Slide Number Placeholder 6">
            <a:extLst>
              <a:ext uri="{FF2B5EF4-FFF2-40B4-BE49-F238E27FC236}">
                <a16:creationId xmlns:a16="http://schemas.microsoft.com/office/drawing/2014/main" id="{B6A6E29A-3C6E-4C2E-A543-842B6562081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2742138256"/>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23795D-151D-9FE1-D030-E8457924FA2D}"/>
              </a:ext>
            </a:extLst>
          </p:cNvPr>
          <p:cNvSpPr>
            <a:spLocks noGrp="1"/>
          </p:cNvSpPr>
          <p:nvPr>
            <p:ph type="title"/>
          </p:nvPr>
        </p:nvSpPr>
        <p:spPr/>
        <p:txBody>
          <a:bodyPr>
            <a:normAutofit/>
          </a:bodyPr>
          <a:lstStyle/>
          <a:p>
            <a:r>
              <a:rPr lang="en-US" dirty="0"/>
              <a:t>Snowpack Characteristics</a:t>
            </a:r>
          </a:p>
        </p:txBody>
      </p:sp>
      <p:sp>
        <p:nvSpPr>
          <p:cNvPr id="6" name="Text Placeholder 5">
            <a:extLst>
              <a:ext uri="{FF2B5EF4-FFF2-40B4-BE49-F238E27FC236}">
                <a16:creationId xmlns:a16="http://schemas.microsoft.com/office/drawing/2014/main" id="{208F21F2-A107-75DC-189F-FAF7810D3DA1}"/>
              </a:ext>
            </a:extLst>
          </p:cNvPr>
          <p:cNvSpPr>
            <a:spLocks noGrp="1"/>
          </p:cNvSpPr>
          <p:nvPr>
            <p:ph type="body" idx="1"/>
          </p:nvPr>
        </p:nvSpPr>
        <p:spPr/>
        <p:txBody>
          <a:bodyPr>
            <a:normAutofit/>
          </a:bodyPr>
          <a:lstStyle/>
          <a:p>
            <a:endParaRPr lang="en-US" dirty="0"/>
          </a:p>
        </p:txBody>
      </p:sp>
      <p:pic>
        <p:nvPicPr>
          <p:cNvPr id="1030" name="Picture 6" descr="Prophets of doom : r/calvinandhobbes">
            <a:extLst>
              <a:ext uri="{FF2B5EF4-FFF2-40B4-BE49-F238E27FC236}">
                <a16:creationId xmlns:a16="http://schemas.microsoft.com/office/drawing/2014/main" id="{270044E1-B8F2-B1CF-2721-8FA9175250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2244" y="1021618"/>
            <a:ext cx="6096000" cy="1929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7295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9F002-AAA4-B082-8460-B8D9FD84444A}"/>
              </a:ext>
            </a:extLst>
          </p:cNvPr>
          <p:cNvSpPr>
            <a:spLocks noGrp="1"/>
          </p:cNvSpPr>
          <p:nvPr>
            <p:ph type="title"/>
          </p:nvPr>
        </p:nvSpPr>
        <p:spPr/>
        <p:txBody>
          <a:bodyPr/>
          <a:lstStyle/>
          <a:p>
            <a:r>
              <a:rPr lang="en-US" dirty="0"/>
              <a:t>Regional Snowpack Characteristics</a:t>
            </a:r>
          </a:p>
        </p:txBody>
      </p:sp>
      <p:sp>
        <p:nvSpPr>
          <p:cNvPr id="3" name="Content Placeholder 2">
            <a:extLst>
              <a:ext uri="{FF2B5EF4-FFF2-40B4-BE49-F238E27FC236}">
                <a16:creationId xmlns:a16="http://schemas.microsoft.com/office/drawing/2014/main" id="{9E8EBD82-4909-F6B6-571D-CC0AD18C42C3}"/>
              </a:ext>
            </a:extLst>
          </p:cNvPr>
          <p:cNvSpPr>
            <a:spLocks noGrp="1"/>
          </p:cNvSpPr>
          <p:nvPr>
            <p:ph sz="half" idx="1"/>
          </p:nvPr>
        </p:nvSpPr>
        <p:spPr/>
        <p:txBody>
          <a:bodyPr/>
          <a:lstStyle/>
          <a:p>
            <a:r>
              <a:rPr lang="en-US" dirty="0"/>
              <a:t>North America contains 7 snow classes</a:t>
            </a:r>
          </a:p>
          <a:p>
            <a:r>
              <a:rPr lang="en-US" dirty="0"/>
              <a:t>Heterogeneity is pronounced in the western states.</a:t>
            </a:r>
          </a:p>
          <a:p>
            <a:r>
              <a:rPr lang="en-US" dirty="0"/>
              <a:t>Empirical algorithms exist to estimate SWE using snow depth, snowpack classification type, and day-of year</a:t>
            </a:r>
          </a:p>
        </p:txBody>
      </p:sp>
      <p:pic>
        <p:nvPicPr>
          <p:cNvPr id="10" name="Content Placeholder 9">
            <a:extLst>
              <a:ext uri="{FF2B5EF4-FFF2-40B4-BE49-F238E27FC236}">
                <a16:creationId xmlns:a16="http://schemas.microsoft.com/office/drawing/2014/main" id="{CB1E5B1B-92F9-649F-B3EA-77E018829AB8}"/>
              </a:ext>
            </a:extLst>
          </p:cNvPr>
          <p:cNvPicPr>
            <a:picLocks noGrp="1" noChangeAspect="1"/>
          </p:cNvPicPr>
          <p:nvPr>
            <p:ph sz="half" idx="2"/>
          </p:nvPr>
        </p:nvPicPr>
        <p:blipFill>
          <a:blip r:embed="rId3"/>
          <a:stretch>
            <a:fillRect/>
          </a:stretch>
        </p:blipFill>
        <p:spPr>
          <a:xfrm>
            <a:off x="6028980" y="1400243"/>
            <a:ext cx="6077592" cy="4137514"/>
          </a:xfrm>
          <a:prstGeom prst="rect">
            <a:avLst/>
          </a:prstGeom>
        </p:spPr>
      </p:pic>
    </p:spTree>
    <p:extLst>
      <p:ext uri="{BB962C8B-B14F-4D97-AF65-F5344CB8AC3E}">
        <p14:creationId xmlns:p14="http://schemas.microsoft.com/office/powerpoint/2010/main" val="3121151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59C0B48-A9FD-2160-19DC-3677E08D33D2}"/>
              </a:ext>
            </a:extLst>
          </p:cNvPr>
          <p:cNvPicPr>
            <a:picLocks noGrp="1" noChangeAspect="1"/>
          </p:cNvPicPr>
          <p:nvPr>
            <p:ph sz="half" idx="2"/>
          </p:nvPr>
        </p:nvPicPr>
        <p:blipFill>
          <a:blip r:embed="rId3"/>
          <a:stretch>
            <a:fillRect/>
          </a:stretch>
        </p:blipFill>
        <p:spPr>
          <a:xfrm>
            <a:off x="7209847" y="1495816"/>
            <a:ext cx="4143953" cy="4229690"/>
          </a:xfrm>
          <a:prstGeom prst="rect">
            <a:avLst/>
          </a:prstGeom>
        </p:spPr>
      </p:pic>
      <p:sp>
        <p:nvSpPr>
          <p:cNvPr id="2" name="Title 1">
            <a:extLst>
              <a:ext uri="{FF2B5EF4-FFF2-40B4-BE49-F238E27FC236}">
                <a16:creationId xmlns:a16="http://schemas.microsoft.com/office/drawing/2014/main" id="{30F9F002-AAA4-B082-8460-B8D9FD84444A}"/>
              </a:ext>
            </a:extLst>
          </p:cNvPr>
          <p:cNvSpPr>
            <a:spLocks noGrp="1"/>
          </p:cNvSpPr>
          <p:nvPr>
            <p:ph type="title"/>
          </p:nvPr>
        </p:nvSpPr>
        <p:spPr/>
        <p:txBody>
          <a:bodyPr/>
          <a:lstStyle/>
          <a:p>
            <a:r>
              <a:rPr lang="en-US" dirty="0"/>
              <a:t>Regional Snowpack Characteristics</a:t>
            </a:r>
          </a:p>
        </p:txBody>
      </p:sp>
      <p:sp>
        <p:nvSpPr>
          <p:cNvPr id="3" name="Content Placeholder 2">
            <a:extLst>
              <a:ext uri="{FF2B5EF4-FFF2-40B4-BE49-F238E27FC236}">
                <a16:creationId xmlns:a16="http://schemas.microsoft.com/office/drawing/2014/main" id="{9E8EBD82-4909-F6B6-571D-CC0AD18C42C3}"/>
              </a:ext>
            </a:extLst>
          </p:cNvPr>
          <p:cNvSpPr>
            <a:spLocks noGrp="1"/>
          </p:cNvSpPr>
          <p:nvPr>
            <p:ph sz="half" idx="1"/>
          </p:nvPr>
        </p:nvSpPr>
        <p:spPr/>
        <p:txBody>
          <a:bodyPr/>
          <a:lstStyle/>
          <a:p>
            <a:r>
              <a:rPr lang="en-US" dirty="0"/>
              <a:t>The 7 categorical snow classes have distinct stratigraphic signatures</a:t>
            </a:r>
          </a:p>
          <a:p>
            <a:r>
              <a:rPr lang="en-US" dirty="0"/>
              <a:t>Mixtures of grain size, presence of ice lenses, and other structural properties</a:t>
            </a:r>
          </a:p>
        </p:txBody>
      </p:sp>
      <p:sp>
        <p:nvSpPr>
          <p:cNvPr id="5" name="TextBox 4">
            <a:extLst>
              <a:ext uri="{FF2B5EF4-FFF2-40B4-BE49-F238E27FC236}">
                <a16:creationId xmlns:a16="http://schemas.microsoft.com/office/drawing/2014/main" id="{0B400471-9A98-BFCA-BEC8-719D4B67E566}"/>
              </a:ext>
            </a:extLst>
          </p:cNvPr>
          <p:cNvSpPr txBox="1"/>
          <p:nvPr/>
        </p:nvSpPr>
        <p:spPr>
          <a:xfrm>
            <a:off x="5434921" y="4000604"/>
            <a:ext cx="1774926" cy="1754326"/>
          </a:xfrm>
          <a:prstGeom prst="rect">
            <a:avLst/>
          </a:prstGeom>
          <a:noFill/>
        </p:spPr>
        <p:txBody>
          <a:bodyPr wrap="square" rtlCol="0">
            <a:spAutoFit/>
          </a:bodyPr>
          <a:lstStyle/>
          <a:p>
            <a:pPr algn="r"/>
            <a:r>
              <a:rPr lang="en-US" sz="1800" dirty="0">
                <a:solidFill>
                  <a:schemeClr val="accent6"/>
                </a:solidFill>
              </a:rPr>
              <a:t>Stratigraphic patterns represent snowpacks in middle- to late-winter</a:t>
            </a:r>
          </a:p>
        </p:txBody>
      </p:sp>
    </p:spTree>
    <p:extLst>
      <p:ext uri="{BB962C8B-B14F-4D97-AF65-F5344CB8AC3E}">
        <p14:creationId xmlns:p14="http://schemas.microsoft.com/office/powerpoint/2010/main" val="1033542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1825625"/>
            <a:ext cx="6736618" cy="4351339"/>
          </a:xfrm>
        </p:spPr>
        <p:txBody>
          <a:bodyPr>
            <a:noAutofit/>
          </a:bodyPr>
          <a:lstStyle/>
          <a:p>
            <a:r>
              <a:rPr lang="en-US" sz="2400" dirty="0"/>
              <a:t>Understand the importance of snow within water resources</a:t>
            </a:r>
          </a:p>
          <a:p>
            <a:r>
              <a:rPr lang="en-US" sz="2400" dirty="0"/>
              <a:t>Provide a brief history of snow hydrology</a:t>
            </a:r>
          </a:p>
          <a:p>
            <a:r>
              <a:rPr lang="en-US" sz="2400" dirty="0"/>
              <a:t>Discuss macro and micro snowpack characteristics</a:t>
            </a:r>
          </a:p>
          <a:p>
            <a:r>
              <a:rPr lang="en-US" sz="2400" dirty="0"/>
              <a:t>Introduce snowpack energy transfer</a:t>
            </a:r>
          </a:p>
          <a:p>
            <a:r>
              <a:rPr lang="en-US" sz="2400" dirty="0"/>
              <a:t>Identify sources of snow data in the United States</a:t>
            </a:r>
          </a:p>
          <a:p>
            <a:r>
              <a:rPr lang="en-US" sz="2400" dirty="0"/>
              <a:t>Explain limitations of each kind of snow data</a:t>
            </a:r>
          </a:p>
        </p:txBody>
      </p:sp>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pic>
        <p:nvPicPr>
          <p:cNvPr id="5" name="Picture 4" descr="A snowman in a forest&#10;&#10;AI-generated content may be incorrect.">
            <a:extLst>
              <a:ext uri="{FF2B5EF4-FFF2-40B4-BE49-F238E27FC236}">
                <a16:creationId xmlns:a16="http://schemas.microsoft.com/office/drawing/2014/main" id="{68A67666-F46B-B707-D3C4-1055E958B01F}"/>
              </a:ext>
            </a:extLst>
          </p:cNvPr>
          <p:cNvPicPr>
            <a:picLocks noChangeAspect="1"/>
          </p:cNvPicPr>
          <p:nvPr/>
        </p:nvPicPr>
        <p:blipFill>
          <a:blip r:embed="rId3" cstate="print">
            <a:extLst>
              <a:ext uri="{28A0092B-C50C-407E-A947-70E740481C1C}">
                <a14:useLocalDpi xmlns:a14="http://schemas.microsoft.com/office/drawing/2010/main" val="0"/>
              </a:ext>
            </a:extLst>
          </a:blip>
          <a:srcRect l="1" t="8354" r="-50" b="19839"/>
          <a:stretch/>
        </p:blipFill>
        <p:spPr>
          <a:xfrm>
            <a:off x="7574818" y="1649375"/>
            <a:ext cx="3673403" cy="3515300"/>
          </a:xfrm>
          <a:prstGeom prst="rect">
            <a:avLst/>
          </a:prstGeom>
        </p:spPr>
      </p:pic>
    </p:spTree>
    <p:extLst>
      <p:ext uri="{BB962C8B-B14F-4D97-AF65-F5344CB8AC3E}">
        <p14:creationId xmlns:p14="http://schemas.microsoft.com/office/powerpoint/2010/main" val="274002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3"/>
          <p:cNvSpPr txBox="1">
            <a:spLocks noChangeArrowheads="1"/>
          </p:cNvSpPr>
          <p:nvPr/>
        </p:nvSpPr>
        <p:spPr bwMode="auto">
          <a:xfrm>
            <a:off x="3242953" y="1490879"/>
            <a:ext cx="4953001" cy="830997"/>
          </a:xfrm>
          <a:prstGeom prst="rect">
            <a:avLst/>
          </a:prstGeom>
          <a:noFill/>
          <a:ln w="9525">
            <a:solidFill>
              <a:schemeClr val="tx1"/>
            </a:solidFill>
            <a:miter lim="800000"/>
            <a:headEnd/>
            <a:tailEnd/>
          </a:ln>
          <a:effectLst/>
        </p:spPr>
        <p:txBody>
          <a:bodyPr wrap="square">
            <a:spAutoFit/>
          </a:bodyPr>
          <a:lstStyle/>
          <a:p>
            <a:pPr algn="ctr" eaLnBrk="1" hangingPunct="1">
              <a:defRPr/>
            </a:pPr>
            <a:r>
              <a:rPr lang="en-US" sz="2400" dirty="0">
                <a:latin typeface="Tahoma" pitchFamily="34" charset="0"/>
              </a:rPr>
              <a:t>Water Vapor + Nucleus + T&lt;32</a:t>
            </a:r>
            <a:r>
              <a:rPr lang="en-US" sz="2400" baseline="30000" dirty="0">
                <a:latin typeface="Tahoma" pitchFamily="34" charset="0"/>
              </a:rPr>
              <a:t>o</a:t>
            </a:r>
            <a:r>
              <a:rPr lang="en-US" sz="2400" dirty="0">
                <a:latin typeface="Tahoma" pitchFamily="34" charset="0"/>
              </a:rPr>
              <a:t>F + Saturation</a:t>
            </a:r>
            <a:endParaRPr lang="en-US" sz="2400" dirty="0">
              <a:latin typeface="Times New Roman" pitchFamily="18" charset="0"/>
            </a:endParaRPr>
          </a:p>
        </p:txBody>
      </p:sp>
      <p:sp>
        <p:nvSpPr>
          <p:cNvPr id="23" name="Text Box 4"/>
          <p:cNvSpPr txBox="1">
            <a:spLocks noChangeArrowheads="1"/>
          </p:cNvSpPr>
          <p:nvPr/>
        </p:nvSpPr>
        <p:spPr bwMode="auto">
          <a:xfrm>
            <a:off x="4913004" y="2856428"/>
            <a:ext cx="1595437"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Nucleation</a:t>
            </a:r>
            <a:endParaRPr lang="en-US" altLang="en-US" sz="2400" dirty="0">
              <a:latin typeface="Times New Roman" panose="02020603050405020304" pitchFamily="18" charset="0"/>
            </a:endParaRPr>
          </a:p>
        </p:txBody>
      </p:sp>
      <p:sp>
        <p:nvSpPr>
          <p:cNvPr id="24" name="Text Box 5"/>
          <p:cNvSpPr txBox="1">
            <a:spLocks noChangeArrowheads="1"/>
          </p:cNvSpPr>
          <p:nvPr/>
        </p:nvSpPr>
        <p:spPr bwMode="auto">
          <a:xfrm>
            <a:off x="4906654" y="3826390"/>
            <a:ext cx="1608137"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Ice Crystal</a:t>
            </a:r>
            <a:endParaRPr lang="en-US" altLang="en-US" sz="2400" dirty="0">
              <a:latin typeface="Times New Roman" panose="02020603050405020304" pitchFamily="18" charset="0"/>
            </a:endParaRPr>
          </a:p>
        </p:txBody>
      </p:sp>
      <p:sp>
        <p:nvSpPr>
          <p:cNvPr id="25" name="Text Box 6"/>
          <p:cNvSpPr txBox="1">
            <a:spLocks noChangeArrowheads="1"/>
          </p:cNvSpPr>
          <p:nvPr/>
        </p:nvSpPr>
        <p:spPr bwMode="auto">
          <a:xfrm>
            <a:off x="4747903" y="4772540"/>
            <a:ext cx="1924050"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Snow Crystal</a:t>
            </a:r>
            <a:endParaRPr lang="en-US" altLang="en-US" sz="2400" dirty="0">
              <a:latin typeface="Times New Roman" panose="02020603050405020304" pitchFamily="18" charset="0"/>
            </a:endParaRPr>
          </a:p>
        </p:txBody>
      </p:sp>
      <p:sp>
        <p:nvSpPr>
          <p:cNvPr id="26" name="Text Box 7"/>
          <p:cNvSpPr txBox="1">
            <a:spLocks noChangeArrowheads="1"/>
          </p:cNvSpPr>
          <p:nvPr/>
        </p:nvSpPr>
        <p:spPr bwMode="auto">
          <a:xfrm>
            <a:off x="5036829" y="5821878"/>
            <a:ext cx="1106487"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Riming</a:t>
            </a:r>
            <a:endParaRPr lang="en-US" sz="2400" dirty="0">
              <a:latin typeface="Times New Roman" pitchFamily="18" charset="0"/>
            </a:endParaRPr>
          </a:p>
        </p:txBody>
      </p:sp>
      <p:sp>
        <p:nvSpPr>
          <p:cNvPr id="27" name="Text Box 8"/>
          <p:cNvSpPr txBox="1">
            <a:spLocks noChangeArrowheads="1"/>
          </p:cNvSpPr>
          <p:nvPr/>
        </p:nvSpPr>
        <p:spPr bwMode="auto">
          <a:xfrm>
            <a:off x="3031815" y="5821878"/>
            <a:ext cx="1754188"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Sublimation</a:t>
            </a:r>
            <a:endParaRPr lang="en-US" sz="2400" dirty="0">
              <a:latin typeface="Times New Roman" pitchFamily="18" charset="0"/>
            </a:endParaRPr>
          </a:p>
        </p:txBody>
      </p:sp>
      <p:sp>
        <p:nvSpPr>
          <p:cNvPr id="28" name="Text Box 9"/>
          <p:cNvSpPr txBox="1">
            <a:spLocks noChangeArrowheads="1"/>
          </p:cNvSpPr>
          <p:nvPr/>
        </p:nvSpPr>
        <p:spPr bwMode="auto">
          <a:xfrm>
            <a:off x="6387791" y="5821878"/>
            <a:ext cx="1808163"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Aggregation</a:t>
            </a:r>
            <a:endParaRPr lang="en-US" sz="2400" dirty="0">
              <a:latin typeface="Times New Roman" pitchFamily="18" charset="0"/>
            </a:endParaRPr>
          </a:p>
        </p:txBody>
      </p:sp>
      <p:sp>
        <p:nvSpPr>
          <p:cNvPr id="29" name="Text Box 10"/>
          <p:cNvSpPr txBox="1">
            <a:spLocks noChangeArrowheads="1"/>
          </p:cNvSpPr>
          <p:nvPr/>
        </p:nvSpPr>
        <p:spPr bwMode="auto">
          <a:xfrm>
            <a:off x="3008003" y="5364678"/>
            <a:ext cx="20050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Tahoma" panose="020B0604030504040204" pitchFamily="34" charset="0"/>
              </a:rPr>
              <a:t>Continued Growth</a:t>
            </a:r>
            <a:endParaRPr lang="en-US" altLang="en-US" sz="2400" dirty="0">
              <a:latin typeface="Times New Roman" panose="02020603050405020304" pitchFamily="18" charset="0"/>
            </a:endParaRPr>
          </a:p>
        </p:txBody>
      </p:sp>
      <p:sp>
        <p:nvSpPr>
          <p:cNvPr id="30" name="AutoShape 11"/>
          <p:cNvSpPr>
            <a:spLocks noChangeArrowheads="1"/>
          </p:cNvSpPr>
          <p:nvPr/>
        </p:nvSpPr>
        <p:spPr bwMode="auto">
          <a:xfrm>
            <a:off x="5633728" y="2399228"/>
            <a:ext cx="152400" cy="366712"/>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1" name="AutoShape 12"/>
          <p:cNvSpPr>
            <a:spLocks noChangeArrowheads="1"/>
          </p:cNvSpPr>
          <p:nvPr/>
        </p:nvSpPr>
        <p:spPr bwMode="auto">
          <a:xfrm>
            <a:off x="5633728" y="3353316"/>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2" name="AutoShape 13"/>
          <p:cNvSpPr>
            <a:spLocks noChangeArrowheads="1"/>
          </p:cNvSpPr>
          <p:nvPr/>
        </p:nvSpPr>
        <p:spPr bwMode="auto">
          <a:xfrm>
            <a:off x="5633728" y="4362966"/>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3" name="Line 14"/>
          <p:cNvSpPr>
            <a:spLocks noChangeShapeType="1"/>
          </p:cNvSpPr>
          <p:nvPr/>
        </p:nvSpPr>
        <p:spPr bwMode="auto">
          <a:xfrm>
            <a:off x="3008004" y="5731390"/>
            <a:ext cx="51641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AutoShape 15"/>
          <p:cNvSpPr>
            <a:spLocks noChangeArrowheads="1"/>
          </p:cNvSpPr>
          <p:nvPr/>
        </p:nvSpPr>
        <p:spPr bwMode="auto">
          <a:xfrm>
            <a:off x="5633728" y="5293241"/>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5" name="Text Box 16"/>
          <p:cNvSpPr txBox="1">
            <a:spLocks noChangeArrowheads="1"/>
          </p:cNvSpPr>
          <p:nvPr/>
        </p:nvSpPr>
        <p:spPr bwMode="auto">
          <a:xfrm>
            <a:off x="2785753" y="4152682"/>
            <a:ext cx="1758950" cy="830997"/>
          </a:xfrm>
          <a:prstGeom prst="rect">
            <a:avLst/>
          </a:prstGeom>
          <a:noFill/>
          <a:ln w="9525">
            <a:solidFill>
              <a:schemeClr val="tx1"/>
            </a:solidFill>
            <a:miter lim="800000"/>
            <a:headEnd/>
            <a:tailEnd/>
          </a:ln>
          <a:effectLst/>
        </p:spPr>
        <p:txBody>
          <a:bodyPr wrap="square">
            <a:spAutoFit/>
          </a:bodyPr>
          <a:lstStyle/>
          <a:p>
            <a:pPr algn="ctr" eaLnBrk="1" hangingPunct="1">
              <a:defRPr/>
            </a:pPr>
            <a:r>
              <a:rPr lang="en-US" sz="2400" dirty="0">
                <a:latin typeface="Tahoma" pitchFamily="34" charset="0"/>
              </a:rPr>
              <a:t>Sublimation Growth</a:t>
            </a:r>
            <a:endParaRPr lang="en-US" sz="2400" dirty="0">
              <a:latin typeface="Times New Roman" pitchFamily="18" charset="0"/>
            </a:endParaRPr>
          </a:p>
        </p:txBody>
      </p:sp>
      <p:sp>
        <p:nvSpPr>
          <p:cNvPr id="36" name="Line 17"/>
          <p:cNvSpPr>
            <a:spLocks noChangeShapeType="1"/>
          </p:cNvSpPr>
          <p:nvPr/>
        </p:nvSpPr>
        <p:spPr bwMode="auto">
          <a:xfrm>
            <a:off x="4614554" y="4507428"/>
            <a:ext cx="912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0482" name="Picture 2" descr="https://upload.wikimedia.org/wikipedia/commons/thumb/8/8b/Rime_ice.jpg/220px-Rime_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1506" y="1461016"/>
            <a:ext cx="2095500" cy="27908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230890" y="1521411"/>
            <a:ext cx="909223" cy="338554"/>
          </a:xfrm>
          <a:prstGeom prst="rect">
            <a:avLst/>
          </a:prstGeom>
          <a:solidFill>
            <a:schemeClr val="bg1"/>
          </a:solidFill>
        </p:spPr>
        <p:txBody>
          <a:bodyPr wrap="none" rtlCol="0">
            <a:spAutoFit/>
          </a:bodyPr>
          <a:lstStyle/>
          <a:p>
            <a:r>
              <a:rPr lang="en-US" sz="1600" b="1" dirty="0">
                <a:solidFill>
                  <a:schemeClr val="accent6"/>
                </a:solidFill>
              </a:rPr>
              <a:t>Rime Ice</a:t>
            </a:r>
          </a:p>
        </p:txBody>
      </p:sp>
      <p:pic>
        <p:nvPicPr>
          <p:cNvPr id="20484" name="Picture 4" descr="https://i.ytimg.com/vi/JoH7sdCaa4g/maxresdefaul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140" y="4495926"/>
            <a:ext cx="3251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8486672" y="4618651"/>
            <a:ext cx="1500411" cy="338554"/>
          </a:xfrm>
          <a:prstGeom prst="rect">
            <a:avLst/>
          </a:prstGeom>
          <a:solidFill>
            <a:schemeClr val="bg1"/>
          </a:solidFill>
        </p:spPr>
        <p:txBody>
          <a:bodyPr wrap="none" rtlCol="0">
            <a:spAutoFit/>
          </a:bodyPr>
          <a:lstStyle/>
          <a:p>
            <a:r>
              <a:rPr lang="en-US" sz="1600" b="1" dirty="0">
                <a:solidFill>
                  <a:schemeClr val="accent6"/>
                </a:solidFill>
              </a:rPr>
              <a:t>Ice Sublimation</a:t>
            </a:r>
          </a:p>
        </p:txBody>
      </p:sp>
      <p:sp>
        <p:nvSpPr>
          <p:cNvPr id="38" name="Slide Number Placeholder 6">
            <a:extLst>
              <a:ext uri="{FF2B5EF4-FFF2-40B4-BE49-F238E27FC236}">
                <a16:creationId xmlns:a16="http://schemas.microsoft.com/office/drawing/2014/main" id="{F3877E9D-8E1B-4C17-A6EA-741CB33D720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
        <p:nvSpPr>
          <p:cNvPr id="2" name="Title 1">
            <a:extLst>
              <a:ext uri="{FF2B5EF4-FFF2-40B4-BE49-F238E27FC236}">
                <a16:creationId xmlns:a16="http://schemas.microsoft.com/office/drawing/2014/main" id="{6E127189-9FBA-4EFD-9A9D-7B824EA18F55}"/>
              </a:ext>
            </a:extLst>
          </p:cNvPr>
          <p:cNvSpPr>
            <a:spLocks noGrp="1"/>
          </p:cNvSpPr>
          <p:nvPr>
            <p:ph type="title"/>
          </p:nvPr>
        </p:nvSpPr>
        <p:spPr/>
        <p:txBody>
          <a:bodyPr/>
          <a:lstStyle/>
          <a:p>
            <a:r>
              <a:rPr lang="en-US" dirty="0"/>
              <a:t>Snow Formation</a:t>
            </a:r>
          </a:p>
        </p:txBody>
      </p:sp>
      <p:pic>
        <p:nvPicPr>
          <p:cNvPr id="5" name="Picture 4">
            <a:extLst>
              <a:ext uri="{FF2B5EF4-FFF2-40B4-BE49-F238E27FC236}">
                <a16:creationId xmlns:a16="http://schemas.microsoft.com/office/drawing/2014/main" id="{B8D686D2-BD11-157D-D7A2-5C64067C4CEB}"/>
              </a:ext>
            </a:extLst>
          </p:cNvPr>
          <p:cNvPicPr>
            <a:picLocks noChangeAspect="1"/>
          </p:cNvPicPr>
          <p:nvPr/>
        </p:nvPicPr>
        <p:blipFill>
          <a:blip r:embed="rId5"/>
          <a:stretch>
            <a:fillRect/>
          </a:stretch>
        </p:blipFill>
        <p:spPr>
          <a:xfrm>
            <a:off x="833144" y="1460005"/>
            <a:ext cx="1727168" cy="2976227"/>
          </a:xfrm>
          <a:prstGeom prst="rect">
            <a:avLst/>
          </a:prstGeom>
        </p:spPr>
      </p:pic>
      <p:sp>
        <p:nvSpPr>
          <p:cNvPr id="4" name="TextBox 3"/>
          <p:cNvSpPr txBox="1"/>
          <p:nvPr/>
        </p:nvSpPr>
        <p:spPr>
          <a:xfrm>
            <a:off x="5915587" y="1135767"/>
            <a:ext cx="2303813" cy="400110"/>
          </a:xfrm>
          <a:prstGeom prst="rect">
            <a:avLst/>
          </a:prstGeom>
          <a:noFill/>
        </p:spPr>
        <p:txBody>
          <a:bodyPr wrap="square" rtlCol="0">
            <a:spAutoFit/>
          </a:bodyPr>
          <a:lstStyle/>
          <a:p>
            <a:pPr algn="r"/>
            <a:r>
              <a:rPr lang="en-US" sz="2000" b="1" dirty="0">
                <a:solidFill>
                  <a:schemeClr val="accent4"/>
                </a:solidFill>
                <a:latin typeface="Ink Free" panose="03080402000500000000" pitchFamily="66" charset="0"/>
              </a:rPr>
              <a:t>For snow to form</a:t>
            </a:r>
          </a:p>
        </p:txBody>
      </p:sp>
    </p:spTree>
    <p:extLst>
      <p:ext uri="{BB962C8B-B14F-4D97-AF65-F5344CB8AC3E}">
        <p14:creationId xmlns:p14="http://schemas.microsoft.com/office/powerpoint/2010/main" val="200508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76400" y="2516900"/>
            <a:ext cx="4648200" cy="3513060"/>
          </a:xfrm>
          <a:prstGeom prst="rect">
            <a:avLst/>
          </a:prstGeom>
          <a:ln>
            <a:solidFill>
              <a:schemeClr val="tx1"/>
            </a:solidFill>
          </a:ln>
        </p:spPr>
      </p:pic>
      <p:pic>
        <p:nvPicPr>
          <p:cNvPr id="7" name="Picture 4"/>
          <p:cNvPicPr>
            <a:picLocks noChangeAspect="1" noChangeArrowheads="1"/>
          </p:cNvPicPr>
          <p:nvPr/>
        </p:nvPicPr>
        <p:blipFill>
          <a:blip r:embed="rId4" cstate="print"/>
          <a:srcRect/>
          <a:stretch>
            <a:fillRect/>
          </a:stretch>
        </p:blipFill>
        <p:spPr bwMode="auto">
          <a:xfrm>
            <a:off x="6517937" y="458424"/>
            <a:ext cx="5133317" cy="3524296"/>
          </a:xfrm>
          <a:prstGeom prst="rect">
            <a:avLst/>
          </a:prstGeom>
          <a:noFill/>
          <a:ln w="9525">
            <a:solidFill>
              <a:schemeClr val="tx1"/>
            </a:solidFill>
            <a:miter lim="800000"/>
            <a:headEnd/>
            <a:tailEnd/>
          </a:ln>
        </p:spPr>
      </p:pic>
      <p:sp>
        <p:nvSpPr>
          <p:cNvPr id="8" name="Slide Number Placeholder 6">
            <a:extLst>
              <a:ext uri="{FF2B5EF4-FFF2-40B4-BE49-F238E27FC236}">
                <a16:creationId xmlns:a16="http://schemas.microsoft.com/office/drawing/2014/main" id="{3CDB1B65-E38B-4697-B4F3-003EC84879E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
        <p:nvSpPr>
          <p:cNvPr id="3" name="Title 2">
            <a:extLst>
              <a:ext uri="{FF2B5EF4-FFF2-40B4-BE49-F238E27FC236}">
                <a16:creationId xmlns:a16="http://schemas.microsoft.com/office/drawing/2014/main" id="{81FF8F8C-064D-4F14-9478-433B7AD63DF7}"/>
              </a:ext>
            </a:extLst>
          </p:cNvPr>
          <p:cNvSpPr>
            <a:spLocks noGrp="1"/>
          </p:cNvSpPr>
          <p:nvPr>
            <p:ph type="title"/>
          </p:nvPr>
        </p:nvSpPr>
        <p:spPr/>
        <p:txBody>
          <a:bodyPr/>
          <a:lstStyle/>
          <a:p>
            <a:r>
              <a:rPr lang="en-US" dirty="0"/>
              <a:t>Snow Formation</a:t>
            </a:r>
          </a:p>
        </p:txBody>
      </p:sp>
    </p:spTree>
    <p:extLst>
      <p:ext uri="{BB962C8B-B14F-4D97-AF65-F5344CB8AC3E}">
        <p14:creationId xmlns:p14="http://schemas.microsoft.com/office/powerpoint/2010/main" val="331377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31179-70D5-40E1-B4D8-958FA127BFB6}"/>
              </a:ext>
            </a:extLst>
          </p:cNvPr>
          <p:cNvSpPr>
            <a:spLocks noGrp="1"/>
          </p:cNvSpPr>
          <p:nvPr>
            <p:ph type="title"/>
          </p:nvPr>
        </p:nvSpPr>
        <p:spPr/>
        <p:txBody>
          <a:bodyPr/>
          <a:lstStyle/>
          <a:p>
            <a:r>
              <a:rPr lang="en-US" dirty="0"/>
              <a:t>Snowpack</a:t>
            </a:r>
          </a:p>
        </p:txBody>
      </p:sp>
      <p:sp>
        <p:nvSpPr>
          <p:cNvPr id="3" name="Content Placeholder 2"/>
          <p:cNvSpPr>
            <a:spLocks noGrp="1"/>
          </p:cNvSpPr>
          <p:nvPr>
            <p:ph sz="half" idx="1"/>
          </p:nvPr>
        </p:nvSpPr>
        <p:spPr/>
        <p:txBody>
          <a:bodyPr>
            <a:normAutofit fontScale="92500" lnSpcReduction="10000"/>
          </a:bodyPr>
          <a:lstStyle/>
          <a:p>
            <a:pPr>
              <a:defRPr/>
            </a:pPr>
            <a:r>
              <a:rPr lang="en-US" dirty="0">
                <a:solidFill>
                  <a:schemeClr val="accent3">
                    <a:lumMod val="75000"/>
                  </a:schemeClr>
                </a:solidFill>
              </a:rPr>
              <a:t>A snowpack is a porous medium</a:t>
            </a:r>
          </a:p>
          <a:p>
            <a:pPr lvl="1">
              <a:defRPr/>
            </a:pPr>
            <a:r>
              <a:rPr lang="en-US" b="1" dirty="0">
                <a:solidFill>
                  <a:schemeClr val="accent3">
                    <a:lumMod val="75000"/>
                  </a:schemeClr>
                </a:solidFill>
              </a:rPr>
              <a:t>Ice + Air + Liquid Water + Water Vapor </a:t>
            </a:r>
            <a:r>
              <a:rPr lang="en-US" dirty="0">
                <a:solidFill>
                  <a:schemeClr val="accent3">
                    <a:lumMod val="75000"/>
                  </a:schemeClr>
                </a:solidFill>
              </a:rPr>
              <a:t>(and occasional snow worm)</a:t>
            </a:r>
          </a:p>
          <a:p>
            <a:pPr>
              <a:defRPr/>
            </a:pPr>
            <a:r>
              <a:rPr lang="en-US" dirty="0"/>
              <a:t>Generally composed of layers of different types of snow</a:t>
            </a:r>
          </a:p>
          <a:p>
            <a:pPr lvl="1">
              <a:defRPr/>
            </a:pPr>
            <a:r>
              <a:rPr lang="en-US" dirty="0"/>
              <a:t>More or less homogeneous within one layer</a:t>
            </a:r>
          </a:p>
          <a:p>
            <a:pPr>
              <a:defRPr/>
            </a:pPr>
            <a:r>
              <a:rPr lang="en-US" dirty="0"/>
              <a:t>Ice is in the form of crystals and grains that are usually bonded together</a:t>
            </a:r>
          </a:p>
          <a:p>
            <a:pPr lvl="1">
              <a:defRPr/>
            </a:pPr>
            <a:r>
              <a:rPr lang="en-US" dirty="0"/>
              <a:t>Forms a texture with some degree of strength</a:t>
            </a:r>
          </a:p>
        </p:txBody>
      </p:sp>
      <p:sp>
        <p:nvSpPr>
          <p:cNvPr id="8" name="Slide Number Placeholder 6">
            <a:extLst>
              <a:ext uri="{FF2B5EF4-FFF2-40B4-BE49-F238E27FC236}">
                <a16:creationId xmlns:a16="http://schemas.microsoft.com/office/drawing/2014/main" id="{1CA498B8-4123-49E1-BE58-12D02C639D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pic>
        <p:nvPicPr>
          <p:cNvPr id="9" name="Picture 3" descr="17">
            <a:extLst>
              <a:ext uri="{FF2B5EF4-FFF2-40B4-BE49-F238E27FC236}">
                <a16:creationId xmlns:a16="http://schemas.microsoft.com/office/drawing/2014/main" id="{3E0B47C3-CC7F-41C0-81A3-0B895769E61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24600" y="2843070"/>
            <a:ext cx="5181600" cy="345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2FB47CAB-3662-EB81-6596-CD60E60FE255}"/>
              </a:ext>
            </a:extLst>
          </p:cNvPr>
          <p:cNvPicPr>
            <a:picLocks noChangeAspect="1"/>
          </p:cNvPicPr>
          <p:nvPr/>
        </p:nvPicPr>
        <p:blipFill>
          <a:blip r:embed="rId4"/>
          <a:stretch>
            <a:fillRect/>
          </a:stretch>
        </p:blipFill>
        <p:spPr>
          <a:xfrm>
            <a:off x="8839200" y="560530"/>
            <a:ext cx="2314214" cy="2067093"/>
          </a:xfrm>
          <a:prstGeom prst="rect">
            <a:avLst/>
          </a:prstGeom>
        </p:spPr>
      </p:pic>
    </p:spTree>
    <p:extLst>
      <p:ext uri="{BB962C8B-B14F-4D97-AF65-F5344CB8AC3E}">
        <p14:creationId xmlns:p14="http://schemas.microsoft.com/office/powerpoint/2010/main" val="25161280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2CD0D-5E84-44E0-8FFE-A98273AF01DA}"/>
              </a:ext>
            </a:extLst>
          </p:cNvPr>
          <p:cNvSpPr>
            <a:spLocks noGrp="1"/>
          </p:cNvSpPr>
          <p:nvPr>
            <p:ph type="title"/>
          </p:nvPr>
        </p:nvSpPr>
        <p:spPr/>
        <p:txBody>
          <a:bodyPr/>
          <a:lstStyle/>
          <a:p>
            <a:r>
              <a:rPr lang="en-US" dirty="0"/>
              <a:t>Snowpack Characteristics</a:t>
            </a:r>
          </a:p>
        </p:txBody>
      </p:sp>
      <p:sp>
        <p:nvSpPr>
          <p:cNvPr id="15365" name="Text Box 4"/>
          <p:cNvSpPr txBox="1">
            <a:spLocks noChangeArrowheads="1"/>
          </p:cNvSpPr>
          <p:nvPr/>
        </p:nvSpPr>
        <p:spPr bwMode="auto">
          <a:xfrm>
            <a:off x="2491105" y="3680186"/>
            <a:ext cx="1189038"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Density</a:t>
            </a:r>
          </a:p>
        </p:txBody>
      </p:sp>
      <p:sp>
        <p:nvSpPr>
          <p:cNvPr id="15366" name="Text Box 5"/>
          <p:cNvSpPr txBox="1">
            <a:spLocks noChangeArrowheads="1"/>
          </p:cNvSpPr>
          <p:nvPr/>
        </p:nvSpPr>
        <p:spPr bwMode="auto">
          <a:xfrm>
            <a:off x="7229793" y="3908786"/>
            <a:ext cx="1535112"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Grain Size</a:t>
            </a:r>
          </a:p>
        </p:txBody>
      </p:sp>
      <p:sp>
        <p:nvSpPr>
          <p:cNvPr id="15367" name="Text Box 6"/>
          <p:cNvSpPr txBox="1">
            <a:spLocks noChangeArrowheads="1"/>
          </p:cNvSpPr>
          <p:nvPr/>
        </p:nvSpPr>
        <p:spPr bwMode="auto">
          <a:xfrm>
            <a:off x="7882256" y="3095986"/>
            <a:ext cx="183197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Grain Shape</a:t>
            </a:r>
          </a:p>
        </p:txBody>
      </p:sp>
      <p:sp>
        <p:nvSpPr>
          <p:cNvPr id="9" name="Text Box 7"/>
          <p:cNvSpPr txBox="1">
            <a:spLocks noChangeArrowheads="1"/>
          </p:cNvSpPr>
          <p:nvPr/>
        </p:nvSpPr>
        <p:spPr bwMode="auto">
          <a:xfrm>
            <a:off x="6796405" y="4823186"/>
            <a:ext cx="3048000" cy="461963"/>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Liquid Water Content</a:t>
            </a:r>
          </a:p>
        </p:txBody>
      </p:sp>
      <p:sp>
        <p:nvSpPr>
          <p:cNvPr id="15369" name="Text Box 8"/>
          <p:cNvSpPr txBox="1">
            <a:spLocks noChangeArrowheads="1"/>
          </p:cNvSpPr>
          <p:nvPr/>
        </p:nvSpPr>
        <p:spPr bwMode="auto">
          <a:xfrm>
            <a:off x="4431031" y="4264386"/>
            <a:ext cx="155257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Impurities</a:t>
            </a:r>
          </a:p>
        </p:txBody>
      </p:sp>
      <p:sp>
        <p:nvSpPr>
          <p:cNvPr id="15370" name="Text Box 9"/>
          <p:cNvSpPr txBox="1">
            <a:spLocks noChangeArrowheads="1"/>
          </p:cNvSpPr>
          <p:nvPr/>
        </p:nvSpPr>
        <p:spPr bwMode="auto">
          <a:xfrm>
            <a:off x="7439343" y="2245086"/>
            <a:ext cx="1346200"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Strength</a:t>
            </a:r>
          </a:p>
        </p:txBody>
      </p:sp>
      <p:sp>
        <p:nvSpPr>
          <p:cNvPr id="15371" name="Text Box 10"/>
          <p:cNvSpPr txBox="1">
            <a:spLocks noChangeArrowheads="1"/>
          </p:cNvSpPr>
          <p:nvPr/>
        </p:nvSpPr>
        <p:spPr bwMode="auto">
          <a:xfrm>
            <a:off x="5510530" y="2245086"/>
            <a:ext cx="1443038"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Hardness</a:t>
            </a:r>
          </a:p>
        </p:txBody>
      </p:sp>
      <p:sp>
        <p:nvSpPr>
          <p:cNvPr id="15372" name="Text Box 11"/>
          <p:cNvSpPr txBox="1">
            <a:spLocks noChangeArrowheads="1"/>
          </p:cNvSpPr>
          <p:nvPr/>
        </p:nvSpPr>
        <p:spPr bwMode="auto">
          <a:xfrm>
            <a:off x="3556319" y="3095986"/>
            <a:ext cx="100012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Depth</a:t>
            </a:r>
          </a:p>
        </p:txBody>
      </p:sp>
      <p:sp>
        <p:nvSpPr>
          <p:cNvPr id="14" name="Text Box 12"/>
          <p:cNvSpPr txBox="1">
            <a:spLocks noChangeArrowheads="1"/>
          </p:cNvSpPr>
          <p:nvPr/>
        </p:nvSpPr>
        <p:spPr bwMode="auto">
          <a:xfrm>
            <a:off x="1943419" y="2405423"/>
            <a:ext cx="2486025" cy="461962"/>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Water Equivalent</a:t>
            </a:r>
          </a:p>
        </p:txBody>
      </p:sp>
      <p:sp>
        <p:nvSpPr>
          <p:cNvPr id="15374" name="Text Box 13"/>
          <p:cNvSpPr txBox="1">
            <a:spLocks noChangeArrowheads="1"/>
          </p:cNvSpPr>
          <p:nvPr/>
        </p:nvSpPr>
        <p:spPr bwMode="auto">
          <a:xfrm>
            <a:off x="4272281" y="5161323"/>
            <a:ext cx="1108075" cy="461962"/>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Albedo</a:t>
            </a:r>
          </a:p>
        </p:txBody>
      </p:sp>
      <p:cxnSp>
        <p:nvCxnSpPr>
          <p:cNvPr id="15375" name="AutoShape 14"/>
          <p:cNvCxnSpPr>
            <a:cxnSpLocks noChangeShapeType="1"/>
            <a:stCxn id="14" idx="2"/>
            <a:endCxn id="15365" idx="1"/>
          </p:cNvCxnSpPr>
          <p:nvPr/>
        </p:nvCxnSpPr>
        <p:spPr bwMode="auto">
          <a:xfrm rot="5400000">
            <a:off x="2316481" y="3042011"/>
            <a:ext cx="1044575" cy="695325"/>
          </a:xfrm>
          <a:prstGeom prst="curvedConnector4">
            <a:avLst>
              <a:gd name="adj1" fmla="val 38944"/>
              <a:gd name="adj2" fmla="val 132894"/>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76" name="AutoShape 15"/>
          <p:cNvCxnSpPr>
            <a:cxnSpLocks noChangeShapeType="1"/>
            <a:stCxn id="14" idx="2"/>
            <a:endCxn id="15372" idx="1"/>
          </p:cNvCxnSpPr>
          <p:nvPr/>
        </p:nvCxnSpPr>
        <p:spPr bwMode="auto">
          <a:xfrm rot="16200000" flipH="1">
            <a:off x="3141187" y="2912629"/>
            <a:ext cx="460375" cy="369888"/>
          </a:xfrm>
          <a:prstGeom prst="curvedConnector2">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77" name="AutoShape 16"/>
          <p:cNvCxnSpPr>
            <a:cxnSpLocks noChangeShapeType="1"/>
            <a:stCxn id="15374" idx="0"/>
            <a:endCxn id="15369" idx="2"/>
          </p:cNvCxnSpPr>
          <p:nvPr/>
        </p:nvCxnSpPr>
        <p:spPr bwMode="auto">
          <a:xfrm rot="5400000" flipH="1" flipV="1">
            <a:off x="4799331" y="4753336"/>
            <a:ext cx="434975" cy="3810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sp>
        <p:nvSpPr>
          <p:cNvPr id="19" name="Text Box 17"/>
          <p:cNvSpPr txBox="1">
            <a:spLocks noChangeArrowheads="1"/>
          </p:cNvSpPr>
          <p:nvPr/>
        </p:nvSpPr>
        <p:spPr bwMode="auto">
          <a:xfrm>
            <a:off x="5067618" y="3381736"/>
            <a:ext cx="1897062" cy="461963"/>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Temperature</a:t>
            </a:r>
          </a:p>
        </p:txBody>
      </p:sp>
      <p:cxnSp>
        <p:nvCxnSpPr>
          <p:cNvPr id="15379" name="AutoShape 18"/>
          <p:cNvCxnSpPr>
            <a:cxnSpLocks noChangeShapeType="1"/>
            <a:stCxn id="15374" idx="0"/>
            <a:endCxn id="15372" idx="2"/>
          </p:cNvCxnSpPr>
          <p:nvPr/>
        </p:nvCxnSpPr>
        <p:spPr bwMode="auto">
          <a:xfrm rot="16200000" flipV="1">
            <a:off x="3639662" y="3974667"/>
            <a:ext cx="1603375" cy="769938"/>
          </a:xfrm>
          <a:prstGeom prst="curvedConnector3">
            <a:avLst>
              <a:gd name="adj1" fmla="val 17662"/>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0" name="AutoShape 19"/>
          <p:cNvCxnSpPr>
            <a:cxnSpLocks noChangeShapeType="1"/>
            <a:stCxn id="9" idx="0"/>
            <a:endCxn id="15366" idx="2"/>
          </p:cNvCxnSpPr>
          <p:nvPr/>
        </p:nvCxnSpPr>
        <p:spPr bwMode="auto">
          <a:xfrm rot="16200000" flipV="1">
            <a:off x="7933056" y="4435836"/>
            <a:ext cx="452437" cy="322262"/>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1" name="AutoShape 20"/>
          <p:cNvCxnSpPr>
            <a:cxnSpLocks noChangeShapeType="1"/>
            <a:stCxn id="15370" idx="2"/>
            <a:endCxn id="15367" idx="0"/>
          </p:cNvCxnSpPr>
          <p:nvPr/>
        </p:nvCxnSpPr>
        <p:spPr bwMode="auto">
          <a:xfrm rot="16200000" flipH="1">
            <a:off x="8260875" y="2558617"/>
            <a:ext cx="388937" cy="6858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2" name="AutoShape 21"/>
          <p:cNvCxnSpPr>
            <a:cxnSpLocks noChangeShapeType="1"/>
            <a:stCxn id="15370" idx="2"/>
            <a:endCxn id="19" idx="0"/>
          </p:cNvCxnSpPr>
          <p:nvPr/>
        </p:nvCxnSpPr>
        <p:spPr bwMode="auto">
          <a:xfrm rot="5400000">
            <a:off x="6727350" y="1996642"/>
            <a:ext cx="674687" cy="20955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3" name="AutoShape 22"/>
          <p:cNvCxnSpPr>
            <a:cxnSpLocks noChangeShapeType="1"/>
            <a:stCxn id="15371" idx="2"/>
            <a:endCxn id="19" idx="0"/>
          </p:cNvCxnSpPr>
          <p:nvPr/>
        </p:nvCxnSpPr>
        <p:spPr bwMode="auto">
          <a:xfrm rot="5400000">
            <a:off x="5787550" y="2936442"/>
            <a:ext cx="674687" cy="2159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4" name="AutoShape 23"/>
          <p:cNvCxnSpPr>
            <a:cxnSpLocks noChangeShapeType="1"/>
            <a:stCxn id="19" idx="2"/>
            <a:endCxn id="9" idx="0"/>
          </p:cNvCxnSpPr>
          <p:nvPr/>
        </p:nvCxnSpPr>
        <p:spPr bwMode="auto">
          <a:xfrm rot="16200000" flipH="1">
            <a:off x="6678931" y="3181711"/>
            <a:ext cx="979487" cy="2303462"/>
          </a:xfrm>
          <a:prstGeom prst="curvedConnector3">
            <a:avLst>
              <a:gd name="adj1" fmla="val 73681"/>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5" name="AutoShape 24"/>
          <p:cNvCxnSpPr>
            <a:cxnSpLocks noChangeShapeType="1"/>
            <a:stCxn id="15374" idx="3"/>
            <a:endCxn id="15366" idx="1"/>
          </p:cNvCxnSpPr>
          <p:nvPr/>
        </p:nvCxnSpPr>
        <p:spPr bwMode="auto">
          <a:xfrm flipV="1">
            <a:off x="5380355" y="4140560"/>
            <a:ext cx="1849438" cy="1252538"/>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6" name="AutoShape 25"/>
          <p:cNvCxnSpPr>
            <a:cxnSpLocks noChangeShapeType="1"/>
            <a:stCxn id="15372" idx="3"/>
            <a:endCxn id="19" idx="1"/>
          </p:cNvCxnSpPr>
          <p:nvPr/>
        </p:nvCxnSpPr>
        <p:spPr bwMode="auto">
          <a:xfrm>
            <a:off x="4556444" y="3327760"/>
            <a:ext cx="511175" cy="2857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7" name="AutoShape 26"/>
          <p:cNvCxnSpPr>
            <a:cxnSpLocks noChangeShapeType="1"/>
            <a:stCxn id="15365" idx="3"/>
            <a:endCxn id="19" idx="1"/>
          </p:cNvCxnSpPr>
          <p:nvPr/>
        </p:nvCxnSpPr>
        <p:spPr bwMode="auto">
          <a:xfrm flipV="1">
            <a:off x="3680144" y="3613510"/>
            <a:ext cx="1387475" cy="2984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8" name="AutoShape 27"/>
          <p:cNvCxnSpPr>
            <a:cxnSpLocks noChangeShapeType="1"/>
            <a:stCxn id="19" idx="3"/>
            <a:endCxn id="15367" idx="1"/>
          </p:cNvCxnSpPr>
          <p:nvPr/>
        </p:nvCxnSpPr>
        <p:spPr bwMode="auto">
          <a:xfrm flipV="1">
            <a:off x="6964681" y="3327760"/>
            <a:ext cx="917575" cy="2857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9" name="AutoShape 28"/>
          <p:cNvCxnSpPr>
            <a:cxnSpLocks noChangeShapeType="1"/>
            <a:stCxn id="19" idx="3"/>
            <a:endCxn id="15366" idx="0"/>
          </p:cNvCxnSpPr>
          <p:nvPr/>
        </p:nvCxnSpPr>
        <p:spPr bwMode="auto">
          <a:xfrm>
            <a:off x="6964681" y="3613511"/>
            <a:ext cx="1033463" cy="295275"/>
          </a:xfrm>
          <a:prstGeom prst="curvedConnector2">
            <a:avLst/>
          </a:prstGeom>
          <a:noFill/>
          <a:ln w="12700">
            <a:solidFill>
              <a:schemeClr val="tx1"/>
            </a:solidFill>
            <a:round/>
            <a:headEnd/>
            <a:tailEnd/>
          </a:ln>
          <a:extLst>
            <a:ext uri="{909E8E84-426E-40DD-AFC4-6F175D3DCCD1}">
              <a14:hiddenFill xmlns:a14="http://schemas.microsoft.com/office/drawing/2010/main">
                <a:noFill/>
              </a14:hiddenFill>
            </a:ext>
          </a:extLst>
        </p:spPr>
      </p:cxnSp>
      <p:sp>
        <p:nvSpPr>
          <p:cNvPr id="30" name="Slide Number Placeholder 6">
            <a:extLst>
              <a:ext uri="{FF2B5EF4-FFF2-40B4-BE49-F238E27FC236}">
                <a16:creationId xmlns:a16="http://schemas.microsoft.com/office/drawing/2014/main" id="{862F2E9E-AA46-4162-B650-3F1B7716182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28377117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028FE03-9BB3-9510-19E9-ED7134E15EF7}"/>
              </a:ext>
            </a:extLst>
          </p:cNvPr>
          <p:cNvGrpSpPr>
            <a:grpSpLocks noChangeAspect="1"/>
          </p:cNvGrpSpPr>
          <p:nvPr/>
        </p:nvGrpSpPr>
        <p:grpSpPr>
          <a:xfrm>
            <a:off x="5783855" y="1377814"/>
            <a:ext cx="6270433" cy="4413666"/>
            <a:chOff x="2139950" y="1608138"/>
            <a:chExt cx="7850187" cy="4413666"/>
          </a:xfrm>
        </p:grpSpPr>
        <p:sp>
          <p:nvSpPr>
            <p:cNvPr id="17412" name="Text Box 3"/>
            <p:cNvSpPr txBox="1">
              <a:spLocks noChangeArrowheads="1"/>
            </p:cNvSpPr>
            <p:nvPr/>
          </p:nvSpPr>
          <p:spPr bwMode="auto">
            <a:xfrm>
              <a:off x="2784476" y="1912938"/>
              <a:ext cx="14596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Snow Type</a:t>
              </a:r>
              <a:endParaRPr lang="en-US" altLang="en-US" sz="1600" dirty="0">
                <a:latin typeface="Times New Roman" panose="02020603050405020304" pitchFamily="18" charset="0"/>
              </a:endParaRPr>
            </a:p>
          </p:txBody>
        </p:sp>
        <p:sp>
          <p:nvSpPr>
            <p:cNvPr id="17413" name="Rectangle 4"/>
            <p:cNvSpPr>
              <a:spLocks noChangeArrowheads="1"/>
            </p:cNvSpPr>
            <p:nvPr/>
          </p:nvSpPr>
          <p:spPr bwMode="auto">
            <a:xfrm>
              <a:off x="5609784" y="1912938"/>
              <a:ext cx="19069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Density (</a:t>
              </a:r>
              <a:r>
                <a:rPr lang="en-US" altLang="en-US" sz="1600" dirty="0" err="1">
                  <a:latin typeface="Tahoma" panose="020B0604030504040204" pitchFamily="34" charset="0"/>
                </a:rPr>
                <a:t>lb</a:t>
              </a:r>
              <a:r>
                <a:rPr lang="en-US" altLang="en-US" sz="1600" dirty="0">
                  <a:latin typeface="Tahoma" panose="020B0604030504040204" pitchFamily="34" charset="0"/>
                </a:rPr>
                <a:t>/ft</a:t>
              </a:r>
              <a:r>
                <a:rPr lang="en-US" altLang="en-US" sz="1600" baseline="30000" dirty="0">
                  <a:latin typeface="Tahoma" panose="020B0604030504040204" pitchFamily="34" charset="0"/>
                </a:rPr>
                <a:t>3</a:t>
              </a:r>
              <a:r>
                <a:rPr lang="en-US" altLang="en-US" sz="1600" dirty="0">
                  <a:latin typeface="Tahoma" panose="020B0604030504040204" pitchFamily="34" charset="0"/>
                </a:rPr>
                <a:t>)</a:t>
              </a:r>
            </a:p>
          </p:txBody>
        </p:sp>
        <p:sp>
          <p:nvSpPr>
            <p:cNvPr id="17414" name="Text Box 5"/>
            <p:cNvSpPr txBox="1">
              <a:spLocks noChangeArrowheads="1"/>
            </p:cNvSpPr>
            <p:nvPr/>
          </p:nvSpPr>
          <p:spPr bwMode="auto">
            <a:xfrm>
              <a:off x="2209801" y="2454275"/>
              <a:ext cx="11322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Wild Snow</a:t>
              </a:r>
              <a:endParaRPr lang="en-US" altLang="en-US" sz="1400" dirty="0">
                <a:latin typeface="Times New Roman" panose="02020603050405020304" pitchFamily="18" charset="0"/>
              </a:endParaRPr>
            </a:p>
          </p:txBody>
        </p:sp>
        <p:sp>
          <p:nvSpPr>
            <p:cNvPr id="17415" name="Rectangle 6"/>
            <p:cNvSpPr>
              <a:spLocks noChangeArrowheads="1"/>
            </p:cNvSpPr>
            <p:nvPr/>
          </p:nvSpPr>
          <p:spPr bwMode="auto">
            <a:xfrm>
              <a:off x="2209801" y="2874964"/>
              <a:ext cx="30898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Ordinary new snow immediately</a:t>
              </a:r>
            </a:p>
            <a:p>
              <a:pPr eaLnBrk="1" hangingPunct="1">
                <a:spcBef>
                  <a:spcPct val="0"/>
                </a:spcBef>
                <a:buFontTx/>
                <a:buNone/>
              </a:pPr>
              <a:r>
                <a:rPr lang="en-US" altLang="en-US" sz="1600">
                  <a:latin typeface="Tahoma" panose="020B0604030504040204" pitchFamily="34" charset="0"/>
                </a:rPr>
                <a:t>after falling in still air</a:t>
              </a:r>
            </a:p>
          </p:txBody>
        </p:sp>
        <p:sp>
          <p:nvSpPr>
            <p:cNvPr id="17416" name="Rectangle 7"/>
            <p:cNvSpPr>
              <a:spLocks noChangeArrowheads="1"/>
            </p:cNvSpPr>
            <p:nvPr/>
          </p:nvSpPr>
          <p:spPr bwMode="auto">
            <a:xfrm>
              <a:off x="2209800" y="3571875"/>
              <a:ext cx="14195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Settling Snow</a:t>
              </a:r>
              <a:endParaRPr lang="en-US" altLang="en-US" sz="1400">
                <a:latin typeface="Tahoma" panose="020B0604030504040204" pitchFamily="34" charset="0"/>
              </a:endParaRPr>
            </a:p>
          </p:txBody>
        </p:sp>
        <p:sp>
          <p:nvSpPr>
            <p:cNvPr id="17417" name="Rectangle 8"/>
            <p:cNvSpPr>
              <a:spLocks noChangeArrowheads="1"/>
            </p:cNvSpPr>
            <p:nvPr/>
          </p:nvSpPr>
          <p:spPr bwMode="auto">
            <a:xfrm>
              <a:off x="2209800" y="3994150"/>
              <a:ext cx="29772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Average wind-toughened snow</a:t>
              </a:r>
            </a:p>
          </p:txBody>
        </p:sp>
        <p:sp>
          <p:nvSpPr>
            <p:cNvPr id="17418" name="Rectangle 9"/>
            <p:cNvSpPr>
              <a:spLocks noChangeArrowheads="1"/>
            </p:cNvSpPr>
            <p:nvPr/>
          </p:nvSpPr>
          <p:spPr bwMode="auto">
            <a:xfrm>
              <a:off x="2209800" y="4416425"/>
              <a:ext cx="15301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Hard wind slab</a:t>
              </a:r>
            </a:p>
          </p:txBody>
        </p:sp>
        <p:sp>
          <p:nvSpPr>
            <p:cNvPr id="17419" name="Rectangle 10"/>
            <p:cNvSpPr>
              <a:spLocks noChangeArrowheads="1"/>
            </p:cNvSpPr>
            <p:nvPr/>
          </p:nvSpPr>
          <p:spPr bwMode="auto">
            <a:xfrm>
              <a:off x="2209800" y="4838700"/>
              <a:ext cx="14782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New firn snow</a:t>
              </a:r>
            </a:p>
          </p:txBody>
        </p:sp>
        <p:sp>
          <p:nvSpPr>
            <p:cNvPr id="17420" name="Rectangle 11"/>
            <p:cNvSpPr>
              <a:spLocks noChangeArrowheads="1"/>
            </p:cNvSpPr>
            <p:nvPr/>
          </p:nvSpPr>
          <p:spPr bwMode="auto">
            <a:xfrm>
              <a:off x="2209801" y="5260975"/>
              <a:ext cx="1955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Advanced firn snow</a:t>
              </a:r>
            </a:p>
          </p:txBody>
        </p:sp>
        <p:sp>
          <p:nvSpPr>
            <p:cNvPr id="17421" name="Rectangle 12"/>
            <p:cNvSpPr>
              <a:spLocks noChangeArrowheads="1"/>
            </p:cNvSpPr>
            <p:nvPr/>
          </p:nvSpPr>
          <p:spPr bwMode="auto">
            <a:xfrm>
              <a:off x="2209801" y="5683250"/>
              <a:ext cx="18491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Thawing firn snow</a:t>
              </a:r>
            </a:p>
          </p:txBody>
        </p:sp>
        <p:sp>
          <p:nvSpPr>
            <p:cNvPr id="17422" name="Text Box 13"/>
            <p:cNvSpPr txBox="1">
              <a:spLocks noChangeArrowheads="1"/>
            </p:cNvSpPr>
            <p:nvPr/>
          </p:nvSpPr>
          <p:spPr bwMode="auto">
            <a:xfrm>
              <a:off x="6003926" y="2460625"/>
              <a:ext cx="106792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0.6 to 1.9</a:t>
              </a:r>
              <a:endParaRPr lang="en-US" altLang="en-US" sz="1600" dirty="0">
                <a:latin typeface="Times New Roman" panose="02020603050405020304" pitchFamily="18" charset="0"/>
              </a:endParaRPr>
            </a:p>
          </p:txBody>
        </p:sp>
        <p:sp>
          <p:nvSpPr>
            <p:cNvPr id="17423" name="Text Box 14"/>
            <p:cNvSpPr txBox="1">
              <a:spLocks noChangeArrowheads="1"/>
            </p:cNvSpPr>
            <p:nvPr/>
          </p:nvSpPr>
          <p:spPr bwMode="auto">
            <a:xfrm>
              <a:off x="6003926" y="2889250"/>
              <a:ext cx="1065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3.1 to 4.1</a:t>
              </a:r>
              <a:endParaRPr lang="en-US" altLang="en-US" sz="1600" dirty="0">
                <a:latin typeface="Times New Roman" panose="02020603050405020304" pitchFamily="18" charset="0"/>
              </a:endParaRPr>
            </a:p>
          </p:txBody>
        </p:sp>
        <p:sp>
          <p:nvSpPr>
            <p:cNvPr id="17424" name="Text Box 15"/>
            <p:cNvSpPr txBox="1">
              <a:spLocks noChangeArrowheads="1"/>
            </p:cNvSpPr>
            <p:nvPr/>
          </p:nvSpPr>
          <p:spPr bwMode="auto">
            <a:xfrm>
              <a:off x="6003926" y="3571875"/>
              <a:ext cx="1065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4.4 to 5.6</a:t>
              </a:r>
              <a:endParaRPr lang="en-US" altLang="en-US" sz="1600" dirty="0">
                <a:latin typeface="Times New Roman" panose="02020603050405020304" pitchFamily="18" charset="0"/>
              </a:endParaRPr>
            </a:p>
          </p:txBody>
        </p:sp>
        <p:sp>
          <p:nvSpPr>
            <p:cNvPr id="17425" name="Text Box 16"/>
            <p:cNvSpPr txBox="1">
              <a:spLocks noChangeArrowheads="1"/>
            </p:cNvSpPr>
            <p:nvPr/>
          </p:nvSpPr>
          <p:spPr bwMode="auto">
            <a:xfrm>
              <a:off x="6203950" y="3994150"/>
              <a:ext cx="5688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17.5</a:t>
              </a:r>
              <a:endParaRPr lang="en-US" altLang="en-US" sz="1600" dirty="0">
                <a:latin typeface="Times New Roman" panose="02020603050405020304" pitchFamily="18" charset="0"/>
              </a:endParaRPr>
            </a:p>
          </p:txBody>
        </p:sp>
        <p:sp>
          <p:nvSpPr>
            <p:cNvPr id="17426" name="Text Box 17"/>
            <p:cNvSpPr txBox="1">
              <a:spLocks noChangeArrowheads="1"/>
            </p:cNvSpPr>
            <p:nvPr/>
          </p:nvSpPr>
          <p:spPr bwMode="auto">
            <a:xfrm>
              <a:off x="6203950" y="4414838"/>
              <a:ext cx="5838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21.8</a:t>
              </a:r>
              <a:endParaRPr lang="en-US" altLang="en-US" sz="1600" dirty="0">
                <a:latin typeface="Times New Roman" panose="02020603050405020304" pitchFamily="18" charset="0"/>
              </a:endParaRPr>
            </a:p>
          </p:txBody>
        </p:sp>
        <p:sp>
          <p:nvSpPr>
            <p:cNvPr id="17427" name="Text Box 18"/>
            <p:cNvSpPr txBox="1">
              <a:spLocks noChangeArrowheads="1"/>
            </p:cNvSpPr>
            <p:nvPr/>
          </p:nvSpPr>
          <p:spPr bwMode="auto">
            <a:xfrm>
              <a:off x="5891214" y="4846638"/>
              <a:ext cx="1290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25.0 to 34.3</a:t>
              </a:r>
              <a:endParaRPr lang="en-US" altLang="en-US" sz="1600" dirty="0">
                <a:latin typeface="Times New Roman" panose="02020603050405020304" pitchFamily="18" charset="0"/>
              </a:endParaRPr>
            </a:p>
          </p:txBody>
        </p:sp>
        <p:sp>
          <p:nvSpPr>
            <p:cNvPr id="17428" name="Text Box 19"/>
            <p:cNvSpPr txBox="1">
              <a:spLocks noChangeArrowheads="1"/>
            </p:cNvSpPr>
            <p:nvPr/>
          </p:nvSpPr>
          <p:spPr bwMode="auto">
            <a:xfrm>
              <a:off x="5891214" y="5260975"/>
              <a:ext cx="1290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34.3 to 40.6</a:t>
              </a:r>
              <a:endParaRPr lang="en-US" altLang="en-US" sz="1600" dirty="0">
                <a:latin typeface="Times New Roman" panose="02020603050405020304" pitchFamily="18" charset="0"/>
              </a:endParaRPr>
            </a:p>
          </p:txBody>
        </p:sp>
        <p:sp>
          <p:nvSpPr>
            <p:cNvPr id="17429" name="Text Box 20"/>
            <p:cNvSpPr txBox="1">
              <a:spLocks noChangeArrowheads="1"/>
            </p:cNvSpPr>
            <p:nvPr/>
          </p:nvSpPr>
          <p:spPr bwMode="auto">
            <a:xfrm>
              <a:off x="5891213" y="5683250"/>
              <a:ext cx="1272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37.5 to 43.7</a:t>
              </a:r>
              <a:endParaRPr lang="en-US" altLang="en-US" sz="1600" dirty="0">
                <a:latin typeface="Times New Roman" panose="02020603050405020304" pitchFamily="18" charset="0"/>
              </a:endParaRPr>
            </a:p>
          </p:txBody>
        </p:sp>
        <p:sp>
          <p:nvSpPr>
            <p:cNvPr id="17430" name="Line 21"/>
            <p:cNvSpPr>
              <a:spLocks noChangeShapeType="1"/>
            </p:cNvSpPr>
            <p:nvPr/>
          </p:nvSpPr>
          <p:spPr bwMode="auto">
            <a:xfrm>
              <a:off x="2139950" y="28543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1" name="Rectangle 22"/>
            <p:cNvSpPr>
              <a:spLocks noChangeArrowheads="1"/>
            </p:cNvSpPr>
            <p:nvPr/>
          </p:nvSpPr>
          <p:spPr bwMode="auto">
            <a:xfrm>
              <a:off x="7964488" y="1608138"/>
              <a:ext cx="20256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Snow Depth for </a:t>
              </a:r>
            </a:p>
            <a:p>
              <a:pPr eaLnBrk="1" hangingPunct="1">
                <a:spcBef>
                  <a:spcPct val="0"/>
                </a:spcBef>
                <a:buFontTx/>
                <a:buNone/>
              </a:pPr>
              <a:r>
                <a:rPr lang="en-US" altLang="en-US" sz="1600" dirty="0">
                  <a:latin typeface="Tahoma" panose="020B0604030504040204" pitchFamily="34" charset="0"/>
                </a:rPr>
                <a:t>One Inch Water</a:t>
              </a:r>
            </a:p>
          </p:txBody>
        </p:sp>
        <p:sp>
          <p:nvSpPr>
            <p:cNvPr id="17432" name="Text Box 23"/>
            <p:cNvSpPr txBox="1">
              <a:spLocks noChangeArrowheads="1"/>
            </p:cNvSpPr>
            <p:nvPr/>
          </p:nvSpPr>
          <p:spPr bwMode="auto">
            <a:xfrm>
              <a:off x="8377239" y="2460625"/>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98” to 33”</a:t>
              </a:r>
              <a:endParaRPr lang="en-US" altLang="en-US" sz="1600">
                <a:latin typeface="Times New Roman" panose="02020603050405020304" pitchFamily="18" charset="0"/>
              </a:endParaRPr>
            </a:p>
          </p:txBody>
        </p:sp>
        <p:sp>
          <p:nvSpPr>
            <p:cNvPr id="17433" name="Text Box 24"/>
            <p:cNvSpPr txBox="1">
              <a:spLocks noChangeArrowheads="1"/>
            </p:cNvSpPr>
            <p:nvPr/>
          </p:nvSpPr>
          <p:spPr bwMode="auto">
            <a:xfrm>
              <a:off x="8377239" y="2889250"/>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20” to 15”</a:t>
              </a:r>
              <a:endParaRPr lang="en-US" altLang="en-US" sz="1600">
                <a:latin typeface="Times New Roman" panose="02020603050405020304" pitchFamily="18" charset="0"/>
              </a:endParaRPr>
            </a:p>
          </p:txBody>
        </p:sp>
        <p:sp>
          <p:nvSpPr>
            <p:cNvPr id="17434" name="Text Box 25"/>
            <p:cNvSpPr txBox="1">
              <a:spLocks noChangeArrowheads="1"/>
            </p:cNvSpPr>
            <p:nvPr/>
          </p:nvSpPr>
          <p:spPr bwMode="auto">
            <a:xfrm>
              <a:off x="8377239" y="3571875"/>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14” to 11”</a:t>
              </a:r>
              <a:endParaRPr lang="en-US" altLang="en-US" sz="1600">
                <a:latin typeface="Times New Roman" panose="02020603050405020304" pitchFamily="18" charset="0"/>
              </a:endParaRPr>
            </a:p>
          </p:txBody>
        </p:sp>
        <p:sp>
          <p:nvSpPr>
            <p:cNvPr id="17435" name="Text Box 26"/>
            <p:cNvSpPr txBox="1">
              <a:spLocks noChangeArrowheads="1"/>
            </p:cNvSpPr>
            <p:nvPr/>
          </p:nvSpPr>
          <p:spPr bwMode="auto">
            <a:xfrm>
              <a:off x="8650289" y="3994150"/>
              <a:ext cx="5533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3.5”</a:t>
              </a:r>
              <a:endParaRPr lang="en-US" altLang="en-US" sz="1600">
                <a:latin typeface="Times New Roman" panose="02020603050405020304" pitchFamily="18" charset="0"/>
              </a:endParaRPr>
            </a:p>
          </p:txBody>
        </p:sp>
        <p:sp>
          <p:nvSpPr>
            <p:cNvPr id="17436" name="Text Box 27"/>
            <p:cNvSpPr txBox="1">
              <a:spLocks noChangeArrowheads="1"/>
            </p:cNvSpPr>
            <p:nvPr/>
          </p:nvSpPr>
          <p:spPr bwMode="auto">
            <a:xfrm>
              <a:off x="8650289" y="4414838"/>
              <a:ext cx="5533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2.8”</a:t>
              </a:r>
              <a:endParaRPr lang="en-US" altLang="en-US" sz="1600">
                <a:latin typeface="Times New Roman" panose="02020603050405020304" pitchFamily="18" charset="0"/>
              </a:endParaRPr>
            </a:p>
          </p:txBody>
        </p:sp>
        <p:sp>
          <p:nvSpPr>
            <p:cNvPr id="17437" name="Text Box 28"/>
            <p:cNvSpPr txBox="1">
              <a:spLocks noChangeArrowheads="1"/>
            </p:cNvSpPr>
            <p:nvPr/>
          </p:nvSpPr>
          <p:spPr bwMode="auto">
            <a:xfrm>
              <a:off x="8321676" y="4846638"/>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2.5” to 1.8”</a:t>
              </a:r>
              <a:endParaRPr lang="en-US" altLang="en-US" sz="1600">
                <a:latin typeface="Times New Roman" panose="02020603050405020304" pitchFamily="18" charset="0"/>
              </a:endParaRPr>
            </a:p>
          </p:txBody>
        </p:sp>
        <p:sp>
          <p:nvSpPr>
            <p:cNvPr id="17438" name="Text Box 29"/>
            <p:cNvSpPr txBox="1">
              <a:spLocks noChangeArrowheads="1"/>
            </p:cNvSpPr>
            <p:nvPr/>
          </p:nvSpPr>
          <p:spPr bwMode="auto">
            <a:xfrm>
              <a:off x="8321676" y="5260975"/>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1.8” to 1.5”</a:t>
              </a:r>
              <a:endParaRPr lang="en-US" altLang="en-US" sz="1600">
                <a:latin typeface="Times New Roman" panose="02020603050405020304" pitchFamily="18" charset="0"/>
              </a:endParaRPr>
            </a:p>
          </p:txBody>
        </p:sp>
        <p:sp>
          <p:nvSpPr>
            <p:cNvPr id="17439" name="Text Box 30"/>
            <p:cNvSpPr txBox="1">
              <a:spLocks noChangeArrowheads="1"/>
            </p:cNvSpPr>
            <p:nvPr/>
          </p:nvSpPr>
          <p:spPr bwMode="auto">
            <a:xfrm>
              <a:off x="8321676" y="5683250"/>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1.6” to 1.4”</a:t>
              </a:r>
              <a:endParaRPr lang="en-US" altLang="en-US" sz="1600">
                <a:latin typeface="Times New Roman" panose="02020603050405020304" pitchFamily="18" charset="0"/>
              </a:endParaRPr>
            </a:p>
          </p:txBody>
        </p:sp>
        <p:sp>
          <p:nvSpPr>
            <p:cNvPr id="17440" name="Line 31"/>
            <p:cNvSpPr>
              <a:spLocks noChangeShapeType="1"/>
            </p:cNvSpPr>
            <p:nvPr/>
          </p:nvSpPr>
          <p:spPr bwMode="auto">
            <a:xfrm>
              <a:off x="2139950" y="351948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32"/>
            <p:cNvSpPr>
              <a:spLocks noChangeShapeType="1"/>
            </p:cNvSpPr>
            <p:nvPr/>
          </p:nvSpPr>
          <p:spPr bwMode="auto">
            <a:xfrm>
              <a:off x="2139950" y="3967163"/>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33"/>
            <p:cNvSpPr>
              <a:spLocks noChangeShapeType="1"/>
            </p:cNvSpPr>
            <p:nvPr/>
          </p:nvSpPr>
          <p:spPr bwMode="auto">
            <a:xfrm>
              <a:off x="2139950" y="438943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3" name="Line 34"/>
            <p:cNvSpPr>
              <a:spLocks noChangeShapeType="1"/>
            </p:cNvSpPr>
            <p:nvPr/>
          </p:nvSpPr>
          <p:spPr bwMode="auto">
            <a:xfrm>
              <a:off x="2139950" y="48101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35"/>
            <p:cNvSpPr>
              <a:spLocks noChangeShapeType="1"/>
            </p:cNvSpPr>
            <p:nvPr/>
          </p:nvSpPr>
          <p:spPr bwMode="auto">
            <a:xfrm>
              <a:off x="2139950" y="52419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36"/>
            <p:cNvSpPr>
              <a:spLocks noChangeShapeType="1"/>
            </p:cNvSpPr>
            <p:nvPr/>
          </p:nvSpPr>
          <p:spPr bwMode="auto">
            <a:xfrm>
              <a:off x="2139950" y="567213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6" name="Line 38"/>
            <p:cNvSpPr>
              <a:spLocks noChangeShapeType="1"/>
            </p:cNvSpPr>
            <p:nvPr/>
          </p:nvSpPr>
          <p:spPr bwMode="auto">
            <a:xfrm>
              <a:off x="2139950" y="2309813"/>
              <a:ext cx="7772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9" name="Slide Number Placeholder 6">
            <a:extLst>
              <a:ext uri="{FF2B5EF4-FFF2-40B4-BE49-F238E27FC236}">
                <a16:creationId xmlns:a16="http://schemas.microsoft.com/office/drawing/2014/main" id="{B632EBFC-ADCB-4BC5-B478-81AC20EEB0B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
        <p:nvSpPr>
          <p:cNvPr id="2" name="Title 1">
            <a:extLst>
              <a:ext uri="{FF2B5EF4-FFF2-40B4-BE49-F238E27FC236}">
                <a16:creationId xmlns:a16="http://schemas.microsoft.com/office/drawing/2014/main" id="{598CA206-73F8-46BC-8182-1AC7F3D40CA9}"/>
              </a:ext>
            </a:extLst>
          </p:cNvPr>
          <p:cNvSpPr>
            <a:spLocks noGrp="1"/>
          </p:cNvSpPr>
          <p:nvPr>
            <p:ph type="title"/>
          </p:nvPr>
        </p:nvSpPr>
        <p:spPr/>
        <p:txBody>
          <a:bodyPr/>
          <a:lstStyle/>
          <a:p>
            <a:r>
              <a:rPr lang="en-US"/>
              <a:t>Snowpack Characteristics</a:t>
            </a:r>
            <a:endParaRPr lang="en-US" dirty="0"/>
          </a:p>
        </p:txBody>
      </p:sp>
      <p:sp>
        <p:nvSpPr>
          <p:cNvPr id="3" name="Content Placeholder 2">
            <a:extLst>
              <a:ext uri="{FF2B5EF4-FFF2-40B4-BE49-F238E27FC236}">
                <a16:creationId xmlns:a16="http://schemas.microsoft.com/office/drawing/2014/main" id="{38D80124-CDBC-CC4B-6E9C-5B62CD5D564E}"/>
              </a:ext>
            </a:extLst>
          </p:cNvPr>
          <p:cNvSpPr>
            <a:spLocks noGrp="1"/>
          </p:cNvSpPr>
          <p:nvPr>
            <p:ph sz="half" idx="1"/>
          </p:nvPr>
        </p:nvSpPr>
        <p:spPr>
          <a:xfrm>
            <a:off x="838200" y="1825625"/>
            <a:ext cx="4814455" cy="4351339"/>
          </a:xfrm>
        </p:spPr>
        <p:txBody>
          <a:bodyPr/>
          <a:lstStyle/>
          <a:p>
            <a:pPr marL="0" indent="0">
              <a:buNone/>
            </a:pPr>
            <a:r>
              <a:rPr lang="en-US" altLang="en-US" b="1" dirty="0">
                <a:solidFill>
                  <a:schemeClr val="accent3">
                    <a:lumMod val="75000"/>
                  </a:schemeClr>
                </a:solidFill>
              </a:rPr>
              <a:t>Snow Water Equivalent (SWE)</a:t>
            </a:r>
          </a:p>
          <a:p>
            <a:pPr lvl="1"/>
            <a:r>
              <a:rPr lang="en-US" altLang="en-US" dirty="0"/>
              <a:t>The depth of water if a snow cover is completely melted on a corresponding horizontal surface area</a:t>
            </a:r>
          </a:p>
          <a:p>
            <a:r>
              <a:rPr lang="en-US" altLang="en-US" dirty="0"/>
              <a:t>SWE = Snow Depth x Snow Density / Water Density</a:t>
            </a:r>
          </a:p>
          <a:p>
            <a:r>
              <a:rPr lang="en-US" altLang="en-US" dirty="0"/>
              <a:t>Water density is 62.4 </a:t>
            </a:r>
            <a:r>
              <a:rPr lang="en-US" altLang="en-US" dirty="0" err="1"/>
              <a:t>lb</a:t>
            </a:r>
            <a:r>
              <a:rPr lang="en-US" altLang="en-US" dirty="0"/>
              <a:t>/ft3</a:t>
            </a:r>
          </a:p>
        </p:txBody>
      </p:sp>
    </p:spTree>
    <p:extLst>
      <p:ext uri="{BB962C8B-B14F-4D97-AF65-F5344CB8AC3E}">
        <p14:creationId xmlns:p14="http://schemas.microsoft.com/office/powerpoint/2010/main" val="2969587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a:extLst>
              <a:ext uri="{FF2B5EF4-FFF2-40B4-BE49-F238E27FC236}">
                <a16:creationId xmlns:a16="http://schemas.microsoft.com/office/drawing/2014/main" id="{0A3D938A-E8EA-490F-A0FC-C289965D4D0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
        <p:nvSpPr>
          <p:cNvPr id="3" name="Content Placeholder 2">
            <a:extLst>
              <a:ext uri="{FF2B5EF4-FFF2-40B4-BE49-F238E27FC236}">
                <a16:creationId xmlns:a16="http://schemas.microsoft.com/office/drawing/2014/main" id="{C0CA7A10-5B88-433D-B03F-24DAA2D16F32}"/>
              </a:ext>
            </a:extLst>
          </p:cNvPr>
          <p:cNvSpPr>
            <a:spLocks noGrp="1"/>
          </p:cNvSpPr>
          <p:nvPr>
            <p:ph idx="1"/>
          </p:nvPr>
        </p:nvSpPr>
        <p:spPr>
          <a:xfrm>
            <a:off x="838200" y="1825625"/>
            <a:ext cx="5968998" cy="4351339"/>
          </a:xfrm>
        </p:spPr>
        <p:txBody>
          <a:bodyPr/>
          <a:lstStyle/>
          <a:p>
            <a:pPr marL="0" indent="0">
              <a:buNone/>
            </a:pPr>
            <a:r>
              <a:rPr lang="en-US" altLang="en-US" b="1" dirty="0">
                <a:solidFill>
                  <a:schemeClr val="accent3">
                    <a:lumMod val="75000"/>
                  </a:schemeClr>
                </a:solidFill>
              </a:rPr>
              <a:t>Cold Content</a:t>
            </a:r>
          </a:p>
          <a:p>
            <a:r>
              <a:rPr lang="en-US" altLang="en-US" dirty="0"/>
              <a:t>Heat required per unit area to raise temperature of snowpack to 32°F (0°C)</a:t>
            </a:r>
          </a:p>
          <a:p>
            <a:pPr marL="914330" lvl="2" indent="0">
              <a:buNone/>
            </a:pPr>
            <a:br>
              <a:rPr lang="en-US" dirty="0"/>
            </a:br>
            <a:endParaRPr lang="en-US" altLang="en-US" dirty="0"/>
          </a:p>
          <a:p>
            <a:r>
              <a:rPr lang="en-US" altLang="en-US" dirty="0"/>
              <a:t>Expressed as a negative number equivalent to inches of frozen water that </a:t>
            </a:r>
            <a:r>
              <a:rPr lang="en-US" altLang="en-US" dirty="0" err="1"/>
              <a:t>Hc</a:t>
            </a:r>
            <a:r>
              <a:rPr lang="en-US" altLang="en-US" baseline="-25000" dirty="0" err="1"/>
              <a:t>heat</a:t>
            </a:r>
            <a:r>
              <a:rPr lang="en-US" altLang="en-US" dirty="0"/>
              <a:t> would melt</a:t>
            </a:r>
          </a:p>
          <a:p>
            <a:pPr lvl="2"/>
            <a:endParaRPr lang="en-US" altLang="en-US" dirty="0"/>
          </a:p>
          <a:p>
            <a:pPr marL="914330" lvl="2" indent="0">
              <a:buNone/>
            </a:pPr>
            <a:r>
              <a:rPr lang="en-US" altLang="en-US" dirty="0"/>
              <a:t> </a:t>
            </a:r>
          </a:p>
          <a:p>
            <a:pPr lvl="1"/>
            <a:endParaRPr lang="en-US" altLang="en-US" dirty="0"/>
          </a:p>
          <a:p>
            <a:endParaRPr lang="en-US" dirty="0"/>
          </a:p>
        </p:txBody>
      </p:sp>
      <p:sp>
        <p:nvSpPr>
          <p:cNvPr id="2" name="Title 1">
            <a:extLst>
              <a:ext uri="{FF2B5EF4-FFF2-40B4-BE49-F238E27FC236}">
                <a16:creationId xmlns:a16="http://schemas.microsoft.com/office/drawing/2014/main" id="{E4E92399-B49F-4B12-B794-5F8004C08C92}"/>
              </a:ext>
            </a:extLst>
          </p:cNvPr>
          <p:cNvSpPr>
            <a:spLocks noGrp="1"/>
          </p:cNvSpPr>
          <p:nvPr>
            <p:ph type="title"/>
          </p:nvPr>
        </p:nvSpPr>
        <p:spPr/>
        <p:txBody>
          <a:bodyPr/>
          <a:lstStyle/>
          <a:p>
            <a:r>
              <a:rPr lang="en-US"/>
              <a:t>Snowpack Characteristics</a:t>
            </a:r>
            <a:endParaRPr lang="en-US" dirty="0"/>
          </a:p>
        </p:txBody>
      </p:sp>
      <p:pic>
        <p:nvPicPr>
          <p:cNvPr id="5" name="Picture 4">
            <a:extLst>
              <a:ext uri="{FF2B5EF4-FFF2-40B4-BE49-F238E27FC236}">
                <a16:creationId xmlns:a16="http://schemas.microsoft.com/office/drawing/2014/main" id="{AC917A09-CD23-488E-0AAA-13A2AC3E2597}"/>
              </a:ext>
            </a:extLst>
          </p:cNvPr>
          <p:cNvPicPr>
            <a:picLocks noChangeAspect="1"/>
          </p:cNvPicPr>
          <p:nvPr/>
        </p:nvPicPr>
        <p:blipFill rotWithShape="1">
          <a:blip r:embed="rId3"/>
          <a:srcRect l="372" t="20476" r="-372" b="13465"/>
          <a:stretch/>
        </p:blipFill>
        <p:spPr>
          <a:xfrm>
            <a:off x="2093470" y="3375565"/>
            <a:ext cx="2914726" cy="655829"/>
          </a:xfrm>
          <a:prstGeom prst="rect">
            <a:avLst/>
          </a:prstGeom>
          <a:ln>
            <a:solidFill>
              <a:schemeClr val="bg1"/>
            </a:solidFill>
          </a:ln>
        </p:spPr>
      </p:pic>
      <p:pic>
        <p:nvPicPr>
          <p:cNvPr id="7" name="Picture 6">
            <a:extLst>
              <a:ext uri="{FF2B5EF4-FFF2-40B4-BE49-F238E27FC236}">
                <a16:creationId xmlns:a16="http://schemas.microsoft.com/office/drawing/2014/main" id="{1E659103-1B9B-EBF8-3978-A123E5E4C8CC}"/>
              </a:ext>
            </a:extLst>
          </p:cNvPr>
          <p:cNvPicPr>
            <a:picLocks noChangeAspect="1"/>
          </p:cNvPicPr>
          <p:nvPr/>
        </p:nvPicPr>
        <p:blipFill rotWithShape="1">
          <a:blip r:embed="rId4"/>
          <a:srcRect t="20260" b="11097"/>
          <a:stretch/>
        </p:blipFill>
        <p:spPr>
          <a:xfrm>
            <a:off x="2093470" y="5581334"/>
            <a:ext cx="4104600" cy="788901"/>
          </a:xfrm>
          <a:prstGeom prst="rect">
            <a:avLst/>
          </a:prstGeom>
        </p:spPr>
      </p:pic>
      <p:pic>
        <p:nvPicPr>
          <p:cNvPr id="10" name="Picture 9">
            <a:extLst>
              <a:ext uri="{FF2B5EF4-FFF2-40B4-BE49-F238E27FC236}">
                <a16:creationId xmlns:a16="http://schemas.microsoft.com/office/drawing/2014/main" id="{14F8DF05-5F86-D8DD-9F7D-8390079EC261}"/>
              </a:ext>
            </a:extLst>
          </p:cNvPr>
          <p:cNvPicPr>
            <a:picLocks noChangeAspect="1"/>
          </p:cNvPicPr>
          <p:nvPr/>
        </p:nvPicPr>
        <p:blipFill rotWithShape="1">
          <a:blip r:embed="rId5"/>
          <a:srcRect l="1273" t="7742" r="1978"/>
          <a:stretch/>
        </p:blipFill>
        <p:spPr>
          <a:xfrm>
            <a:off x="6807200" y="1509712"/>
            <a:ext cx="5247088" cy="2015331"/>
          </a:xfrm>
          <a:prstGeom prst="rect">
            <a:avLst/>
          </a:prstGeom>
        </p:spPr>
      </p:pic>
      <p:sp>
        <p:nvSpPr>
          <p:cNvPr id="11" name="Content Placeholder 2">
            <a:extLst>
              <a:ext uri="{FF2B5EF4-FFF2-40B4-BE49-F238E27FC236}">
                <a16:creationId xmlns:a16="http://schemas.microsoft.com/office/drawing/2014/main" id="{B14B0AF2-1803-DFA4-0164-EC6AFF4F9240}"/>
              </a:ext>
            </a:extLst>
          </p:cNvPr>
          <p:cNvSpPr txBox="1">
            <a:spLocks/>
          </p:cNvSpPr>
          <p:nvPr/>
        </p:nvSpPr>
        <p:spPr>
          <a:xfrm>
            <a:off x="6807199" y="1364933"/>
            <a:ext cx="491692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US" dirty="0"/>
            </a:br>
            <a:endParaRPr lang="en-US" altLang="en-US" sz="2400" b="1" kern="0" dirty="0">
              <a:ea typeface="ＭＳ Ｐゴシック" panose="020B0600070205080204" pitchFamily="34" charset="-128"/>
            </a:endParaRPr>
          </a:p>
          <a:p>
            <a:endParaRPr lang="en-US" altLang="en-US" kern="0" dirty="0">
              <a:ea typeface="ＭＳ Ｐゴシック" panose="020B0600070205080204" pitchFamily="34" charset="-128"/>
            </a:endParaRPr>
          </a:p>
          <a:p>
            <a:endParaRPr lang="en-US" altLang="en-US" kern="0" dirty="0">
              <a:ea typeface="ＭＳ Ｐゴシック" panose="020B0600070205080204" pitchFamily="34" charset="-128"/>
            </a:endParaRPr>
          </a:p>
          <a:p>
            <a:endParaRPr lang="en-US" altLang="en-US" kern="0" dirty="0">
              <a:ea typeface="ＭＳ Ｐゴシック" panose="020B0600070205080204" pitchFamily="34" charset="-128"/>
            </a:endParaRPr>
          </a:p>
          <a:p>
            <a:pPr lvl="2"/>
            <a:r>
              <a:rPr lang="el-GR" b="0" i="0" u="none" strike="noStrike" dirty="0">
                <a:solidFill>
                  <a:srgbClr val="172B4D"/>
                </a:solidFill>
                <a:effectLst/>
                <a:latin typeface="MathJax_Main"/>
              </a:rPr>
              <a:t>Δ</a:t>
            </a:r>
            <a:r>
              <a:rPr lang="en-US" b="0" i="0" u="none" strike="noStrike" dirty="0">
                <a:solidFill>
                  <a:srgbClr val="172B4D"/>
                </a:solidFill>
                <a:effectLst/>
                <a:latin typeface="MathJax_Math-italic"/>
              </a:rPr>
              <a:t>T</a:t>
            </a:r>
            <a:r>
              <a:rPr lang="en-US" b="0" i="0" u="none" strike="noStrike" kern="0" dirty="0">
                <a:solidFill>
                  <a:srgbClr val="172B4D"/>
                </a:solidFill>
                <a:effectLst/>
                <a:latin typeface="MathJax_Math-italic"/>
                <a:ea typeface="ＭＳ Ｐゴシック" panose="020B0600070205080204" pitchFamily="34" charset="-128"/>
              </a:rPr>
              <a:t> is the temperature below 0</a:t>
            </a:r>
            <a:r>
              <a:rPr lang="en-US" b="0" i="0" u="none" strike="noStrike" kern="0" baseline="30000" dirty="0">
                <a:solidFill>
                  <a:srgbClr val="172B4D"/>
                </a:solidFill>
                <a:effectLst/>
                <a:latin typeface="MathJax_Math-italic"/>
                <a:ea typeface="ＭＳ Ｐゴシック" panose="020B0600070205080204" pitchFamily="34" charset="-128"/>
              </a:rPr>
              <a:t>o</a:t>
            </a:r>
            <a:r>
              <a:rPr lang="en-US" b="0" i="0" u="none" strike="noStrike" kern="0" dirty="0">
                <a:solidFill>
                  <a:srgbClr val="172B4D"/>
                </a:solidFill>
                <a:effectLst/>
                <a:latin typeface="MathJax_Math-italic"/>
                <a:ea typeface="ＭＳ Ｐゴシック" panose="020B0600070205080204" pitchFamily="34" charset="-128"/>
              </a:rPr>
              <a:t>C (32</a:t>
            </a:r>
            <a:r>
              <a:rPr lang="en-US" b="0" i="0" u="none" strike="noStrike" kern="0" baseline="30000" dirty="0">
                <a:solidFill>
                  <a:srgbClr val="172B4D"/>
                </a:solidFill>
                <a:effectLst/>
                <a:latin typeface="MathJax_Math-italic"/>
                <a:ea typeface="ＭＳ Ｐゴシック" panose="020B0600070205080204" pitchFamily="34" charset="-128"/>
              </a:rPr>
              <a:t>o</a:t>
            </a:r>
            <a:r>
              <a:rPr lang="en-US" b="0" i="0" u="none" strike="noStrike" kern="0" dirty="0">
                <a:solidFill>
                  <a:srgbClr val="172B4D"/>
                </a:solidFill>
                <a:effectLst/>
                <a:latin typeface="MathJax_Math-italic"/>
                <a:ea typeface="ＭＳ Ｐゴシック" panose="020B0600070205080204" pitchFamily="34" charset="-128"/>
              </a:rPr>
              <a:t>F) </a:t>
            </a:r>
          </a:p>
          <a:p>
            <a:pPr lvl="2"/>
            <a:r>
              <a:rPr lang="en-US" altLang="en-US" kern="0" dirty="0">
                <a:solidFill>
                  <a:srgbClr val="172B4D"/>
                </a:solidFill>
                <a:latin typeface="MathJax_Math-italic"/>
                <a:ea typeface="ＭＳ Ｐゴシック" panose="020B0600070205080204" pitchFamily="34" charset="-128"/>
              </a:rPr>
              <a:t>D is the snow depth</a:t>
            </a:r>
          </a:p>
          <a:p>
            <a:pPr lvl="2"/>
            <a:r>
              <a:rPr lang="el-GR" b="0" i="0" u="none" strike="noStrike" dirty="0">
                <a:solidFill>
                  <a:srgbClr val="172B4D"/>
                </a:solidFill>
                <a:effectLst/>
                <a:latin typeface="MathJax_Math-italic"/>
              </a:rPr>
              <a:t>ρ</a:t>
            </a:r>
            <a:r>
              <a:rPr lang="el-GR" b="0" i="0" u="none" strike="noStrike" dirty="0">
                <a:solidFill>
                  <a:srgbClr val="172B4D"/>
                </a:solidFill>
                <a:effectLst/>
                <a:latin typeface="MathJax_Main"/>
              </a:rPr>
              <a:t>¯</a:t>
            </a:r>
            <a:r>
              <a:rPr lang="en-US" b="0" i="0" u="none" strike="noStrike" baseline="-25000" dirty="0">
                <a:solidFill>
                  <a:srgbClr val="172B4D"/>
                </a:solidFill>
                <a:effectLst/>
                <a:latin typeface="MathJax_Math-italic"/>
              </a:rPr>
              <a:t>S</a:t>
            </a:r>
            <a:r>
              <a:rPr lang="en-US" b="0" i="0" u="none" strike="noStrike" dirty="0">
                <a:solidFill>
                  <a:srgbClr val="172B4D"/>
                </a:solidFill>
                <a:effectLst/>
                <a:latin typeface="MathJax_Math-italic"/>
              </a:rPr>
              <a:t> is the depth-averaged snow density</a:t>
            </a:r>
            <a:br>
              <a:rPr lang="en-US" b="0" i="0" u="none" strike="noStrike" dirty="0">
                <a:solidFill>
                  <a:srgbClr val="172B4D"/>
                </a:solidFill>
                <a:effectLst/>
                <a:latin typeface="MathJax_Math-italic"/>
              </a:rPr>
            </a:br>
            <a:endParaRPr lang="en-US" altLang="en-US" kern="0" dirty="0">
              <a:solidFill>
                <a:srgbClr val="172B4D"/>
              </a:solidFill>
              <a:latin typeface="MathJax_Math-italic"/>
              <a:ea typeface="ＭＳ Ｐゴシック" panose="020B0600070205080204" pitchFamily="34" charset="-128"/>
            </a:endParaRPr>
          </a:p>
          <a:p>
            <a:pPr lvl="2"/>
            <a:endParaRPr lang="en-US" altLang="en-US" kern="0" dirty="0">
              <a:solidFill>
                <a:srgbClr val="172B4D"/>
              </a:solidFill>
              <a:latin typeface="MathJax_Math-italic"/>
              <a:ea typeface="ＭＳ Ｐゴシック" panose="020B0600070205080204" pitchFamily="34" charset="-128"/>
            </a:endParaRPr>
          </a:p>
          <a:p>
            <a:pPr lvl="2"/>
            <a:endParaRPr lang="en-US" altLang="en-US" kern="0" dirty="0">
              <a:ea typeface="ＭＳ Ｐゴシック" panose="020B0600070205080204" pitchFamily="34" charset="-128"/>
            </a:endParaRP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686530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6489" y="4112773"/>
            <a:ext cx="7369175" cy="898525"/>
          </a:xfrm>
          <a:prstGeom prst="rect">
            <a:avLst/>
          </a:prstGeom>
          <a:solidFill>
            <a:srgbClr val="0070C0">
              <a:alpha val="3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3" name="Content Placeholder 2"/>
          <p:cNvSpPr>
            <a:spLocks noGrp="1"/>
          </p:cNvSpPr>
          <p:nvPr>
            <p:ph idx="1"/>
          </p:nvPr>
        </p:nvSpPr>
        <p:spPr/>
        <p:txBody>
          <a:bodyPr/>
          <a:lstStyle/>
          <a:p>
            <a:pPr marL="0" indent="0">
              <a:buNone/>
            </a:pPr>
            <a:r>
              <a:rPr lang="en-US" altLang="en-US" b="1" dirty="0">
                <a:solidFill>
                  <a:schemeClr val="accent3">
                    <a:lumMod val="75000"/>
                  </a:schemeClr>
                </a:solidFill>
              </a:rPr>
              <a:t>Liquid Water Content</a:t>
            </a:r>
          </a:p>
          <a:p>
            <a:pPr lvl="1"/>
            <a:r>
              <a:rPr lang="en-US" altLang="en-US" dirty="0"/>
              <a:t>Wetness, Percentage by volume</a:t>
            </a:r>
          </a:p>
        </p:txBody>
      </p:sp>
      <p:sp>
        <p:nvSpPr>
          <p:cNvPr id="3" name="Title 2">
            <a:extLst>
              <a:ext uri="{FF2B5EF4-FFF2-40B4-BE49-F238E27FC236}">
                <a16:creationId xmlns:a16="http://schemas.microsoft.com/office/drawing/2014/main" id="{953E1512-224B-4935-969F-AC9FCFF27EA3}"/>
              </a:ext>
            </a:extLst>
          </p:cNvPr>
          <p:cNvSpPr>
            <a:spLocks noGrp="1"/>
          </p:cNvSpPr>
          <p:nvPr>
            <p:ph type="title"/>
          </p:nvPr>
        </p:nvSpPr>
        <p:spPr/>
        <p:txBody>
          <a:bodyPr/>
          <a:lstStyle/>
          <a:p>
            <a:r>
              <a:rPr lang="en-US"/>
              <a:t>Snowpack Characteristics</a:t>
            </a:r>
            <a:endParaRPr lang="en-US" dirty="0"/>
          </a:p>
        </p:txBody>
      </p:sp>
      <p:sp>
        <p:nvSpPr>
          <p:cNvPr id="20485" name="Text Box 4"/>
          <p:cNvSpPr txBox="1">
            <a:spLocks noChangeArrowheads="1"/>
          </p:cNvSpPr>
          <p:nvPr/>
        </p:nvSpPr>
        <p:spPr bwMode="auto">
          <a:xfrm>
            <a:off x="2559051" y="3249172"/>
            <a:ext cx="6381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Term</a:t>
            </a:r>
          </a:p>
        </p:txBody>
      </p:sp>
      <p:sp>
        <p:nvSpPr>
          <p:cNvPr id="20486" name="Text Box 5"/>
          <p:cNvSpPr txBox="1">
            <a:spLocks noChangeArrowheads="1"/>
          </p:cNvSpPr>
          <p:nvPr/>
        </p:nvSpPr>
        <p:spPr bwMode="auto">
          <a:xfrm>
            <a:off x="3810001" y="3249172"/>
            <a:ext cx="9636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Remarks</a:t>
            </a:r>
          </a:p>
        </p:txBody>
      </p:sp>
      <p:sp>
        <p:nvSpPr>
          <p:cNvPr id="20487" name="Text Box 6"/>
          <p:cNvSpPr txBox="1">
            <a:spLocks noChangeArrowheads="1"/>
          </p:cNvSpPr>
          <p:nvPr/>
        </p:nvSpPr>
        <p:spPr bwMode="auto">
          <a:xfrm>
            <a:off x="2598739" y="4233422"/>
            <a:ext cx="661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Moist</a:t>
            </a:r>
          </a:p>
        </p:txBody>
      </p:sp>
      <p:sp>
        <p:nvSpPr>
          <p:cNvPr id="20488" name="Text Box 7"/>
          <p:cNvSpPr txBox="1">
            <a:spLocks noChangeArrowheads="1"/>
          </p:cNvSpPr>
          <p:nvPr/>
        </p:nvSpPr>
        <p:spPr bwMode="auto">
          <a:xfrm>
            <a:off x="2670176" y="4671573"/>
            <a:ext cx="5381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Wet</a:t>
            </a:r>
          </a:p>
        </p:txBody>
      </p:sp>
      <p:sp>
        <p:nvSpPr>
          <p:cNvPr id="20489" name="Text Box 8"/>
          <p:cNvSpPr txBox="1">
            <a:spLocks noChangeArrowheads="1"/>
          </p:cNvSpPr>
          <p:nvPr/>
        </p:nvSpPr>
        <p:spPr bwMode="auto">
          <a:xfrm>
            <a:off x="2379664" y="5125597"/>
            <a:ext cx="998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Very Wet</a:t>
            </a:r>
          </a:p>
        </p:txBody>
      </p:sp>
      <p:sp>
        <p:nvSpPr>
          <p:cNvPr id="20490" name="Text Box 9"/>
          <p:cNvSpPr txBox="1">
            <a:spLocks noChangeArrowheads="1"/>
          </p:cNvSpPr>
          <p:nvPr/>
        </p:nvSpPr>
        <p:spPr bwMode="auto">
          <a:xfrm>
            <a:off x="2598739" y="5558986"/>
            <a:ext cx="663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Slush</a:t>
            </a:r>
          </a:p>
        </p:txBody>
      </p:sp>
      <p:sp>
        <p:nvSpPr>
          <p:cNvPr id="20491" name="Text Box 10"/>
          <p:cNvSpPr txBox="1">
            <a:spLocks noChangeArrowheads="1"/>
          </p:cNvSpPr>
          <p:nvPr/>
        </p:nvSpPr>
        <p:spPr bwMode="auto">
          <a:xfrm>
            <a:off x="2698751" y="3768286"/>
            <a:ext cx="5000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Dry</a:t>
            </a:r>
          </a:p>
        </p:txBody>
      </p:sp>
      <p:sp>
        <p:nvSpPr>
          <p:cNvPr id="20492" name="Line 11"/>
          <p:cNvSpPr>
            <a:spLocks noChangeShapeType="1"/>
          </p:cNvSpPr>
          <p:nvPr/>
        </p:nvSpPr>
        <p:spPr bwMode="auto">
          <a:xfrm>
            <a:off x="2376488" y="411753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Text Box 12"/>
          <p:cNvSpPr txBox="1">
            <a:spLocks noChangeArrowheads="1"/>
          </p:cNvSpPr>
          <p:nvPr/>
        </p:nvSpPr>
        <p:spPr bwMode="auto">
          <a:xfrm>
            <a:off x="7791451" y="3249172"/>
            <a:ext cx="19542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Approximate Range</a:t>
            </a:r>
          </a:p>
        </p:txBody>
      </p:sp>
      <p:sp>
        <p:nvSpPr>
          <p:cNvPr id="20494" name="Text Box 13"/>
          <p:cNvSpPr txBox="1">
            <a:spLocks noChangeArrowheads="1"/>
          </p:cNvSpPr>
          <p:nvPr/>
        </p:nvSpPr>
        <p:spPr bwMode="auto">
          <a:xfrm>
            <a:off x="3810000" y="3682560"/>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Usually T &lt; 0</a:t>
            </a:r>
            <a:r>
              <a:rPr lang="en-US" altLang="en-US" sz="1100" baseline="30000">
                <a:latin typeface="Tahoma" panose="020B0604030504040204" pitchFamily="34" charset="0"/>
              </a:rPr>
              <a:t>o</a:t>
            </a:r>
            <a:r>
              <a:rPr lang="en-US" altLang="en-US" sz="1100">
                <a:latin typeface="Tahoma" panose="020B0604030504040204" pitchFamily="34" charset="0"/>
              </a:rPr>
              <a:t>C, but can occur at any temperature up to 0</a:t>
            </a:r>
            <a:r>
              <a:rPr lang="en-US" altLang="en-US" sz="1100" baseline="30000">
                <a:latin typeface="Tahoma" panose="020B0604030504040204" pitchFamily="34" charset="0"/>
              </a:rPr>
              <a:t>o</a:t>
            </a:r>
            <a:r>
              <a:rPr lang="en-US" altLang="en-US" sz="1100">
                <a:latin typeface="Tahoma" panose="020B0604030504040204" pitchFamily="34" charset="0"/>
              </a:rPr>
              <a:t>C. Little tendency for snow grains to stick together.</a:t>
            </a:r>
          </a:p>
        </p:txBody>
      </p:sp>
      <p:sp>
        <p:nvSpPr>
          <p:cNvPr id="20495" name="Text Box 14"/>
          <p:cNvSpPr txBox="1">
            <a:spLocks noChangeArrowheads="1"/>
          </p:cNvSpPr>
          <p:nvPr/>
        </p:nvSpPr>
        <p:spPr bwMode="auto">
          <a:xfrm>
            <a:off x="3810000" y="4149285"/>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is not visible even at 10x magnification. Has a distinct tendency to stick together.</a:t>
            </a:r>
          </a:p>
        </p:txBody>
      </p:sp>
      <p:sp>
        <p:nvSpPr>
          <p:cNvPr id="20496" name="Text Box 15"/>
          <p:cNvSpPr txBox="1">
            <a:spLocks noChangeArrowheads="1"/>
          </p:cNvSpPr>
          <p:nvPr/>
        </p:nvSpPr>
        <p:spPr bwMode="auto">
          <a:xfrm>
            <a:off x="3810001" y="4587435"/>
            <a:ext cx="52562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can be seen at 10x magnification by its miniscus between grains, but cannot be pressed out by squeezing snow (pendular regime).</a:t>
            </a:r>
          </a:p>
        </p:txBody>
      </p:sp>
      <p:sp>
        <p:nvSpPr>
          <p:cNvPr id="20497" name="Text Box 16"/>
          <p:cNvSpPr txBox="1">
            <a:spLocks noChangeArrowheads="1"/>
          </p:cNvSpPr>
          <p:nvPr/>
        </p:nvSpPr>
        <p:spPr bwMode="auto">
          <a:xfrm>
            <a:off x="3810000" y="5035110"/>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can be pressed out by squeezing snow, but there is an appreciable amount of air (funicular regime).</a:t>
            </a:r>
          </a:p>
        </p:txBody>
      </p:sp>
      <p:sp>
        <p:nvSpPr>
          <p:cNvPr id="20498" name="Text Box 17"/>
          <p:cNvSpPr txBox="1">
            <a:spLocks noChangeArrowheads="1"/>
          </p:cNvSpPr>
          <p:nvPr/>
        </p:nvSpPr>
        <p:spPr bwMode="auto">
          <a:xfrm>
            <a:off x="3810001" y="5487548"/>
            <a:ext cx="5256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snow is flooded with water and contains a relatively small amount of air.</a:t>
            </a:r>
          </a:p>
        </p:txBody>
      </p:sp>
      <p:sp>
        <p:nvSpPr>
          <p:cNvPr id="20499" name="Text Box 18"/>
          <p:cNvSpPr txBox="1">
            <a:spLocks noChangeArrowheads="1"/>
          </p:cNvSpPr>
          <p:nvPr/>
        </p:nvSpPr>
        <p:spPr bwMode="auto">
          <a:xfrm>
            <a:off x="8959851" y="4233422"/>
            <a:ext cx="646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&lt;3%</a:t>
            </a:r>
          </a:p>
        </p:txBody>
      </p:sp>
      <p:sp>
        <p:nvSpPr>
          <p:cNvPr id="20500" name="Text Box 19"/>
          <p:cNvSpPr txBox="1">
            <a:spLocks noChangeArrowheads="1"/>
          </p:cNvSpPr>
          <p:nvPr/>
        </p:nvSpPr>
        <p:spPr bwMode="auto">
          <a:xfrm>
            <a:off x="8936038" y="4671573"/>
            <a:ext cx="6842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3-8%</a:t>
            </a:r>
          </a:p>
        </p:txBody>
      </p:sp>
      <p:sp>
        <p:nvSpPr>
          <p:cNvPr id="20501" name="Text Box 20"/>
          <p:cNvSpPr txBox="1">
            <a:spLocks noChangeArrowheads="1"/>
          </p:cNvSpPr>
          <p:nvPr/>
        </p:nvSpPr>
        <p:spPr bwMode="auto">
          <a:xfrm>
            <a:off x="8866189" y="5125597"/>
            <a:ext cx="796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8-15%</a:t>
            </a:r>
          </a:p>
        </p:txBody>
      </p:sp>
      <p:sp>
        <p:nvSpPr>
          <p:cNvPr id="20502" name="Text Box 21"/>
          <p:cNvSpPr txBox="1">
            <a:spLocks noChangeArrowheads="1"/>
          </p:cNvSpPr>
          <p:nvPr/>
        </p:nvSpPr>
        <p:spPr bwMode="auto">
          <a:xfrm>
            <a:off x="8890001" y="5558986"/>
            <a:ext cx="758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&gt;15%</a:t>
            </a:r>
          </a:p>
        </p:txBody>
      </p:sp>
      <p:sp>
        <p:nvSpPr>
          <p:cNvPr id="20503" name="Text Box 22"/>
          <p:cNvSpPr txBox="1">
            <a:spLocks noChangeArrowheads="1"/>
          </p:cNvSpPr>
          <p:nvPr/>
        </p:nvSpPr>
        <p:spPr bwMode="auto">
          <a:xfrm>
            <a:off x="9051925" y="3768286"/>
            <a:ext cx="4968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0%</a:t>
            </a:r>
          </a:p>
        </p:txBody>
      </p:sp>
      <p:sp>
        <p:nvSpPr>
          <p:cNvPr id="20504" name="Line 23"/>
          <p:cNvSpPr>
            <a:spLocks noChangeShapeType="1"/>
          </p:cNvSpPr>
          <p:nvPr/>
        </p:nvSpPr>
        <p:spPr bwMode="auto">
          <a:xfrm>
            <a:off x="2376488" y="458743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24"/>
          <p:cNvSpPr>
            <a:spLocks noChangeShapeType="1"/>
          </p:cNvSpPr>
          <p:nvPr/>
        </p:nvSpPr>
        <p:spPr bwMode="auto">
          <a:xfrm>
            <a:off x="2376488" y="5017647"/>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25"/>
          <p:cNvSpPr>
            <a:spLocks noChangeShapeType="1"/>
          </p:cNvSpPr>
          <p:nvPr/>
        </p:nvSpPr>
        <p:spPr bwMode="auto">
          <a:xfrm>
            <a:off x="2376488" y="547008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Line 26"/>
          <p:cNvSpPr>
            <a:spLocks noChangeShapeType="1"/>
          </p:cNvSpPr>
          <p:nvPr/>
        </p:nvSpPr>
        <p:spPr bwMode="auto">
          <a:xfrm>
            <a:off x="2376488" y="3646047"/>
            <a:ext cx="740251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 name="Slide Number Placeholder 6">
            <a:extLst>
              <a:ext uri="{FF2B5EF4-FFF2-40B4-BE49-F238E27FC236}">
                <a16:creationId xmlns:a16="http://schemas.microsoft.com/office/drawing/2014/main" id="{4669FDEE-9645-4C04-88A9-F400699FA1D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pic>
        <p:nvPicPr>
          <p:cNvPr id="5" name="Picture 4">
            <a:extLst>
              <a:ext uri="{FF2B5EF4-FFF2-40B4-BE49-F238E27FC236}">
                <a16:creationId xmlns:a16="http://schemas.microsoft.com/office/drawing/2014/main" id="{769EC9AD-DCF1-7A16-9408-34B65FB17183}"/>
              </a:ext>
            </a:extLst>
          </p:cNvPr>
          <p:cNvPicPr>
            <a:picLocks noChangeAspect="1"/>
          </p:cNvPicPr>
          <p:nvPr/>
        </p:nvPicPr>
        <p:blipFill rotWithShape="1">
          <a:blip r:embed="rId3"/>
          <a:srcRect t="2121" r="7300" b="3412"/>
          <a:stretch/>
        </p:blipFill>
        <p:spPr>
          <a:xfrm>
            <a:off x="10106026" y="392120"/>
            <a:ext cx="1746248" cy="2051567"/>
          </a:xfrm>
          <a:prstGeom prst="rect">
            <a:avLst/>
          </a:prstGeom>
        </p:spPr>
      </p:pic>
    </p:spTree>
    <p:extLst>
      <p:ext uri="{BB962C8B-B14F-4D97-AF65-F5344CB8AC3E}">
        <p14:creationId xmlns:p14="http://schemas.microsoft.com/office/powerpoint/2010/main" val="274106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2">
            <a:extLst>
              <a:ext uri="{FF2B5EF4-FFF2-40B4-BE49-F238E27FC236}">
                <a16:creationId xmlns:a16="http://schemas.microsoft.com/office/drawing/2014/main" id="{EA923AE1-DDE7-4BE1-A2D3-EFA2C4EE834A}"/>
              </a:ext>
            </a:extLst>
          </p:cNvPr>
          <p:cNvGraphicFramePr>
            <a:graphicFrameLocks noGrp="1" noChangeAspect="1"/>
          </p:cNvGraphicFramePr>
          <p:nvPr>
            <p:ph sz="half" idx="2"/>
            <p:extLst>
              <p:ext uri="{D42A27DB-BD31-4B8C-83A1-F6EECF244321}">
                <p14:modId xmlns:p14="http://schemas.microsoft.com/office/powerpoint/2010/main" val="44158702"/>
              </p:ext>
            </p:extLst>
          </p:nvPr>
        </p:nvGraphicFramePr>
        <p:xfrm>
          <a:off x="6480302" y="1255609"/>
          <a:ext cx="4873498" cy="4351338"/>
        </p:xfrm>
        <a:graphic>
          <a:graphicData uri="http://schemas.openxmlformats.org/presentationml/2006/ole">
            <mc:AlternateContent xmlns:mc="http://schemas.openxmlformats.org/markup-compatibility/2006">
              <mc:Choice xmlns:v="urn:schemas-microsoft-com:vml" Requires="v">
                <p:oleObj name="FreeHand.Doc" r:id="rId3" imgW="5689600" imgH="5080000" progId="">
                  <p:embed/>
                </p:oleObj>
              </mc:Choice>
              <mc:Fallback>
                <p:oleObj name="FreeHand.Doc" r:id="rId3" imgW="5689600" imgH="5080000" progId="">
                  <p:embed/>
                  <p:pic>
                    <p:nvPicPr>
                      <p:cNvPr id="10" name="Object 2">
                        <a:extLst>
                          <a:ext uri="{FF2B5EF4-FFF2-40B4-BE49-F238E27FC236}">
                            <a16:creationId xmlns:a16="http://schemas.microsoft.com/office/drawing/2014/main" id="{EA923AE1-DDE7-4BE1-A2D3-EFA2C4EE83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0302" y="1255609"/>
                        <a:ext cx="4873498"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a:extLst>
              <a:ext uri="{FF2B5EF4-FFF2-40B4-BE49-F238E27FC236}">
                <a16:creationId xmlns:a16="http://schemas.microsoft.com/office/drawing/2014/main" id="{97C7986F-D603-406E-A7DE-8372C051B6B7}"/>
              </a:ext>
            </a:extLst>
          </p:cNvPr>
          <p:cNvSpPr>
            <a:spLocks noGrp="1"/>
          </p:cNvSpPr>
          <p:nvPr>
            <p:ph type="title"/>
          </p:nvPr>
        </p:nvSpPr>
        <p:spPr/>
        <p:txBody>
          <a:bodyPr/>
          <a:lstStyle/>
          <a:p>
            <a:r>
              <a:rPr lang="en-US" dirty="0"/>
              <a:t>Snowpack Evolution</a:t>
            </a:r>
          </a:p>
        </p:txBody>
      </p:sp>
      <p:sp>
        <p:nvSpPr>
          <p:cNvPr id="18435" name="Content Placeholder 2"/>
          <p:cNvSpPr>
            <a:spLocks noGrp="1"/>
          </p:cNvSpPr>
          <p:nvPr>
            <p:ph sz="half" idx="1"/>
          </p:nvPr>
        </p:nvSpPr>
        <p:spPr/>
        <p:txBody>
          <a:bodyPr>
            <a:normAutofit/>
          </a:bodyPr>
          <a:lstStyle/>
          <a:p>
            <a:pPr marL="571500" indent="-514350"/>
            <a:r>
              <a:rPr lang="en-US" altLang="en-US" sz="2400" dirty="0">
                <a:ea typeface="ＭＳ Ｐゴシック" panose="020B0600070205080204" pitchFamily="34" charset="-128"/>
              </a:rPr>
              <a:t>Usually, there is a measurable </a:t>
            </a:r>
            <a:r>
              <a:rPr lang="en-US" altLang="en-US" sz="2400" b="1" dirty="0">
                <a:solidFill>
                  <a:schemeClr val="accent6"/>
                </a:solidFill>
                <a:ea typeface="ＭＳ Ｐゴシック" panose="020B0600070205080204" pitchFamily="34" charset="-128"/>
              </a:rPr>
              <a:t>variation in temperature </a:t>
            </a:r>
            <a:r>
              <a:rPr lang="en-US" altLang="en-US" sz="2400" dirty="0">
                <a:ea typeface="ＭＳ Ｐゴシック" panose="020B0600070205080204" pitchFamily="34" charset="-128"/>
              </a:rPr>
              <a:t>between the top of the snowpack and the ground (i.e., temperature gradient)</a:t>
            </a:r>
          </a:p>
          <a:p>
            <a:pPr lvl="1"/>
            <a:r>
              <a:rPr lang="en-US" altLang="en-US" sz="2000" dirty="0">
                <a:ea typeface="ＭＳ Ｐゴシック" panose="020B0600070205080204" pitchFamily="34" charset="-128"/>
              </a:rPr>
              <a:t>Largely determined by the thickness of the snowpack and the mean snow surface temperature</a:t>
            </a:r>
          </a:p>
          <a:p>
            <a:pPr marL="571500" indent="-514350"/>
            <a:r>
              <a:rPr lang="en-US" altLang="en-US" sz="2400" dirty="0">
                <a:ea typeface="ＭＳ Ｐゴシック" panose="020B0600070205080204" pitchFamily="34" charset="-128"/>
              </a:rPr>
              <a:t>If there isn’t a temperature gradient, the snowpack is termed </a:t>
            </a:r>
            <a:r>
              <a:rPr lang="en-US" altLang="en-US" sz="2400" b="1" i="1" dirty="0">
                <a:solidFill>
                  <a:schemeClr val="accent6"/>
                </a:solidFill>
                <a:ea typeface="ＭＳ Ｐゴシック" panose="020B0600070205080204" pitchFamily="34" charset="-128"/>
              </a:rPr>
              <a:t>isothermal</a:t>
            </a:r>
          </a:p>
        </p:txBody>
      </p:sp>
      <p:sp>
        <p:nvSpPr>
          <p:cNvPr id="18438" name="Rectangle 1"/>
          <p:cNvSpPr>
            <a:spLocks noChangeArrowheads="1"/>
          </p:cNvSpPr>
          <p:nvPr/>
        </p:nvSpPr>
        <p:spPr bwMode="auto">
          <a:xfrm>
            <a:off x="7298594" y="5556940"/>
            <a:ext cx="3236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800" dirty="0"/>
              <a:t>Diurnal temperature gradients</a:t>
            </a:r>
          </a:p>
        </p:txBody>
      </p:sp>
      <p:sp>
        <p:nvSpPr>
          <p:cNvPr id="9" name="Slide Number Placeholder 6">
            <a:extLst>
              <a:ext uri="{FF2B5EF4-FFF2-40B4-BE49-F238E27FC236}">
                <a16:creationId xmlns:a16="http://schemas.microsoft.com/office/drawing/2014/main" id="{88B03373-CDEC-40F5-B7DC-75F8AA77AB1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173713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7558-A8D2-4785-95BA-4EE2B378FD2D}"/>
              </a:ext>
            </a:extLst>
          </p:cNvPr>
          <p:cNvSpPr>
            <a:spLocks noGrp="1"/>
          </p:cNvSpPr>
          <p:nvPr>
            <p:ph type="title"/>
          </p:nvPr>
        </p:nvSpPr>
        <p:spPr/>
        <p:txBody>
          <a:bodyPr/>
          <a:lstStyle/>
          <a:p>
            <a:r>
              <a:rPr lang="en-US" dirty="0"/>
              <a:t>Snowpack Evolution</a:t>
            </a:r>
          </a:p>
        </p:txBody>
      </p:sp>
      <p:sp>
        <p:nvSpPr>
          <p:cNvPr id="28675" name="Content Placeholder 2"/>
          <p:cNvSpPr>
            <a:spLocks noGrp="1"/>
          </p:cNvSpPr>
          <p:nvPr>
            <p:ph sz="half" idx="1"/>
          </p:nvPr>
        </p:nvSpPr>
        <p:spPr>
          <a:xfrm>
            <a:off x="1371600" y="1825625"/>
            <a:ext cx="4648200" cy="4351338"/>
          </a:xfrm>
        </p:spPr>
        <p:txBody>
          <a:bodyPr>
            <a:normAutofit fontScale="92500"/>
          </a:bodyPr>
          <a:lstStyle/>
          <a:p>
            <a:pPr>
              <a:defRPr/>
            </a:pPr>
            <a:r>
              <a:rPr lang="en-US" altLang="en-US" sz="2400" dirty="0">
                <a:ea typeface="ＭＳ Ｐゴシック" panose="020B0600070205080204" pitchFamily="34" charset="-128"/>
              </a:rPr>
              <a:t>Changes in snow morphology take place as a function of temperature and pressure</a:t>
            </a:r>
          </a:p>
          <a:p>
            <a:pPr>
              <a:defRPr/>
            </a:pPr>
            <a:r>
              <a:rPr lang="en-US" altLang="en-US" sz="2400" dirty="0">
                <a:ea typeface="ＭＳ Ｐゴシック" panose="020B0600070205080204" pitchFamily="34" charset="-128"/>
              </a:rPr>
              <a:t>Factors changed by metamorphism:</a:t>
            </a:r>
          </a:p>
          <a:p>
            <a:pPr lvl="1">
              <a:defRPr/>
            </a:pPr>
            <a:r>
              <a:rPr lang="en-US" altLang="en-US" sz="2000" dirty="0">
                <a:ea typeface="ＭＳ Ｐゴシック" panose="020B0600070205080204" pitchFamily="34" charset="-128"/>
              </a:rPr>
              <a:t>Density</a:t>
            </a:r>
          </a:p>
          <a:p>
            <a:pPr lvl="1">
              <a:defRPr/>
            </a:pPr>
            <a:r>
              <a:rPr lang="en-US" altLang="en-US" sz="2000" dirty="0">
                <a:ea typeface="ＭＳ Ｐゴシック" panose="020B0600070205080204" pitchFamily="34" charset="-128"/>
              </a:rPr>
              <a:t>Porosity</a:t>
            </a:r>
          </a:p>
          <a:p>
            <a:pPr lvl="1">
              <a:defRPr/>
            </a:pPr>
            <a:r>
              <a:rPr lang="en-US" altLang="en-US" sz="2000" dirty="0">
                <a:ea typeface="ＭＳ Ｐゴシック" panose="020B0600070205080204" pitchFamily="34" charset="-128"/>
              </a:rPr>
              <a:t>Reflectivity of radiant energy (albedo)</a:t>
            </a:r>
          </a:p>
          <a:p>
            <a:pPr lvl="1">
              <a:defRPr/>
            </a:pPr>
            <a:r>
              <a:rPr lang="en-US" altLang="en-US" sz="2000" dirty="0">
                <a:ea typeface="ＭＳ Ｐゴシック" panose="020B0600070205080204" pitchFamily="34" charset="-128"/>
              </a:rPr>
              <a:t>Strength</a:t>
            </a:r>
          </a:p>
          <a:p>
            <a:pPr lvl="1">
              <a:defRPr/>
            </a:pPr>
            <a:r>
              <a:rPr lang="en-US" altLang="en-US" sz="2000" dirty="0">
                <a:ea typeface="ＭＳ Ｐゴシック" panose="020B0600070205080204" pitchFamily="34" charset="-128"/>
              </a:rPr>
              <a:t>Thermal conductivity</a:t>
            </a:r>
          </a:p>
          <a:p>
            <a:pPr>
              <a:defRPr/>
            </a:pPr>
            <a:r>
              <a:rPr lang="en-US" altLang="en-US" sz="2400" b="1" dirty="0">
                <a:solidFill>
                  <a:schemeClr val="accent6"/>
                </a:solidFill>
                <a:ea typeface="ＭＳ Ｐゴシック" panose="020B0600070205080204" pitchFamily="34" charset="-128"/>
              </a:rPr>
              <a:t>Age of the snowpack </a:t>
            </a:r>
            <a:r>
              <a:rPr lang="en-US" altLang="en-US" sz="2400" dirty="0">
                <a:ea typeface="ＭＳ Ｐゴシック" panose="020B0600070205080204" pitchFamily="34" charset="-128"/>
              </a:rPr>
              <a:t>affects water content to the greatest extent</a:t>
            </a:r>
          </a:p>
        </p:txBody>
      </p:sp>
      <p:sp>
        <p:nvSpPr>
          <p:cNvPr id="9" name="Slide Number Placeholder 6">
            <a:extLst>
              <a:ext uri="{FF2B5EF4-FFF2-40B4-BE49-F238E27FC236}">
                <a16:creationId xmlns:a16="http://schemas.microsoft.com/office/drawing/2014/main" id="{723156AD-F749-41C9-B749-DCD517F76A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pic>
        <p:nvPicPr>
          <p:cNvPr id="10" name="Picture 4">
            <a:extLst>
              <a:ext uri="{FF2B5EF4-FFF2-40B4-BE49-F238E27FC236}">
                <a16:creationId xmlns:a16="http://schemas.microsoft.com/office/drawing/2014/main" id="{3F231E12-4921-4BD6-BDFE-8B0B66777000}"/>
              </a:ext>
            </a:extLst>
          </p:cNvPr>
          <p:cNvPicPr>
            <a:picLocks noGrp="1" noChangeAspect="1" noChangeArrowheads="1"/>
          </p:cNvPicPr>
          <p:nvPr>
            <p:ph sz="half" idx="2"/>
          </p:nvPr>
        </p:nvPicPr>
        <p:blipFill>
          <a:blip r:embed="rId3"/>
          <a:srcRect/>
          <a:stretch>
            <a:fillRect/>
          </a:stretch>
        </p:blipFill>
        <p:spPr bwMode="auto">
          <a:xfrm>
            <a:off x="6555036" y="362610"/>
            <a:ext cx="4450815" cy="6094194"/>
          </a:xfrm>
          <a:prstGeom prst="rect">
            <a:avLst/>
          </a:prstGeom>
          <a:noFill/>
          <a:ln w="38100">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548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A919-CDC3-10E5-F798-2B01B5DFB577}"/>
              </a:ext>
            </a:extLst>
          </p:cNvPr>
          <p:cNvSpPr>
            <a:spLocks noGrp="1"/>
          </p:cNvSpPr>
          <p:nvPr>
            <p:ph type="title"/>
          </p:nvPr>
        </p:nvSpPr>
        <p:spPr/>
        <p:txBody>
          <a:bodyPr/>
          <a:lstStyle/>
          <a:p>
            <a:r>
              <a:rPr lang="en-US" dirty="0"/>
              <a:t>Seasonal Snow</a:t>
            </a:r>
          </a:p>
        </p:txBody>
      </p:sp>
      <p:sp>
        <p:nvSpPr>
          <p:cNvPr id="3" name="Content Placeholder 2">
            <a:extLst>
              <a:ext uri="{FF2B5EF4-FFF2-40B4-BE49-F238E27FC236}">
                <a16:creationId xmlns:a16="http://schemas.microsoft.com/office/drawing/2014/main" id="{822C5406-9DD6-F6A7-CE0D-8300DE6A73B8}"/>
              </a:ext>
            </a:extLst>
          </p:cNvPr>
          <p:cNvSpPr>
            <a:spLocks noGrp="1"/>
          </p:cNvSpPr>
          <p:nvPr>
            <p:ph sz="half" idx="1"/>
          </p:nvPr>
        </p:nvSpPr>
        <p:spPr>
          <a:xfrm>
            <a:off x="762000" y="1690688"/>
            <a:ext cx="5181600" cy="4351338"/>
          </a:xfrm>
        </p:spPr>
        <p:txBody>
          <a:bodyPr>
            <a:normAutofit lnSpcReduction="10000"/>
          </a:bodyPr>
          <a:lstStyle/>
          <a:p>
            <a:r>
              <a:rPr lang="en-US" dirty="0"/>
              <a:t>Seasonal snow does not last more than one year</a:t>
            </a:r>
          </a:p>
          <a:p>
            <a:r>
              <a:rPr lang="en-US" b="1" dirty="0">
                <a:solidFill>
                  <a:schemeClr val="accent6"/>
                </a:solidFill>
              </a:rPr>
              <a:t>Accumulation</a:t>
            </a:r>
            <a:r>
              <a:rPr lang="en-US" dirty="0"/>
              <a:t> period</a:t>
            </a:r>
          </a:p>
          <a:p>
            <a:pPr lvl="1"/>
            <a:r>
              <a:rPr lang="en-US" b="0" i="0" dirty="0">
                <a:solidFill>
                  <a:srgbClr val="172B4D"/>
                </a:solidFill>
                <a:effectLst/>
                <a:latin typeface="-apple-system"/>
              </a:rPr>
              <a:t>Temperature gradients and sub-freezing temperatures</a:t>
            </a:r>
            <a:endParaRPr lang="en-US" dirty="0"/>
          </a:p>
          <a:p>
            <a:r>
              <a:rPr lang="en-US" dirty="0"/>
              <a:t>Followed by </a:t>
            </a:r>
            <a:r>
              <a:rPr lang="en-US" b="1" dirty="0">
                <a:solidFill>
                  <a:schemeClr val="accent6"/>
                </a:solidFill>
              </a:rPr>
              <a:t>ablation</a:t>
            </a:r>
            <a:r>
              <a:rPr lang="en-US" dirty="0"/>
              <a:t> / melting period</a:t>
            </a:r>
          </a:p>
          <a:p>
            <a:pPr lvl="1"/>
            <a:r>
              <a:rPr lang="en-US" b="0" i="0" dirty="0">
                <a:solidFill>
                  <a:srgbClr val="172B4D"/>
                </a:solidFill>
                <a:effectLst/>
                <a:latin typeface="-apple-system"/>
              </a:rPr>
              <a:t>Uniform temperatures throughout the snowpack at 32°F (0°C) are most likely, especially during periods of continuous snowmelt.</a:t>
            </a:r>
          </a:p>
          <a:p>
            <a:pPr lvl="1"/>
            <a:endParaRPr lang="en-US" dirty="0"/>
          </a:p>
          <a:p>
            <a:endParaRPr lang="en-US" dirty="0"/>
          </a:p>
        </p:txBody>
      </p:sp>
      <p:pic>
        <p:nvPicPr>
          <p:cNvPr id="1026" name="Picture 2" descr="Snow Accumulation at Mt. Alyeska, Alaska for the winter season of 2000-01">
            <a:extLst>
              <a:ext uri="{FF2B5EF4-FFF2-40B4-BE49-F238E27FC236}">
                <a16:creationId xmlns:a16="http://schemas.microsoft.com/office/drawing/2014/main" id="{61C1BB10-F281-E307-2B22-F37756D5ABCC}"/>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48401" y="1690688"/>
            <a:ext cx="5181600" cy="37692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BA372D6-9D92-AC8C-CE00-97EF43C1F53D}"/>
              </a:ext>
            </a:extLst>
          </p:cNvPr>
          <p:cNvSpPr txBox="1"/>
          <p:nvPr/>
        </p:nvSpPr>
        <p:spPr>
          <a:xfrm>
            <a:off x="6324602" y="5459942"/>
            <a:ext cx="5029198" cy="461665"/>
          </a:xfrm>
          <a:prstGeom prst="rect">
            <a:avLst/>
          </a:prstGeom>
          <a:noFill/>
        </p:spPr>
        <p:txBody>
          <a:bodyPr wrap="square">
            <a:spAutoFit/>
          </a:bodyPr>
          <a:lstStyle/>
          <a:p>
            <a:r>
              <a:rPr lang="en-US" b="0" i="1" dirty="0">
                <a:solidFill>
                  <a:srgbClr val="172B4D"/>
                </a:solidFill>
                <a:effectLst/>
              </a:rPr>
              <a:t>Snow Water Equivalent (SWE) measured on Mount Alyeska in Alaska over the winter of 2000-01</a:t>
            </a:r>
            <a:endParaRPr lang="en-US" i="1" dirty="0"/>
          </a:p>
        </p:txBody>
      </p:sp>
    </p:spTree>
    <p:extLst>
      <p:ext uri="{BB962C8B-B14F-4D97-AF65-F5344CB8AC3E}">
        <p14:creationId xmlns:p14="http://schemas.microsoft.com/office/powerpoint/2010/main" val="163735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Importance of Snow</a:t>
            </a:r>
          </a:p>
        </p:txBody>
      </p:sp>
      <p:sp>
        <p:nvSpPr>
          <p:cNvPr id="4" name="Text Placeholder 3">
            <a:extLst>
              <a:ext uri="{FF2B5EF4-FFF2-40B4-BE49-F238E27FC236}">
                <a16:creationId xmlns:a16="http://schemas.microsoft.com/office/drawing/2014/main" id="{A2F522CB-C948-5365-A047-7DA6BFC803E8}"/>
              </a:ext>
            </a:extLst>
          </p:cNvPr>
          <p:cNvSpPr>
            <a:spLocks noGrp="1"/>
          </p:cNvSpPr>
          <p:nvPr>
            <p:ph type="body" idx="1"/>
          </p:nvPr>
        </p:nvSpPr>
        <p:spPr/>
        <p:txBody>
          <a:bodyPr/>
          <a:lstStyle/>
          <a:p>
            <a:endParaRPr lang="en-US"/>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pic>
        <p:nvPicPr>
          <p:cNvPr id="2" name="Picture 1">
            <a:extLst>
              <a:ext uri="{FF2B5EF4-FFF2-40B4-BE49-F238E27FC236}">
                <a16:creationId xmlns:a16="http://schemas.microsoft.com/office/drawing/2014/main" id="{8755B7E3-B779-3B4F-2A7D-D72560DE9C6A}"/>
              </a:ext>
            </a:extLst>
          </p:cNvPr>
          <p:cNvPicPr>
            <a:picLocks noChangeAspect="1"/>
          </p:cNvPicPr>
          <p:nvPr/>
        </p:nvPicPr>
        <p:blipFill>
          <a:blip r:embed="rId3"/>
          <a:stretch>
            <a:fillRect/>
          </a:stretch>
        </p:blipFill>
        <p:spPr>
          <a:xfrm>
            <a:off x="3605495" y="614756"/>
            <a:ext cx="8136231" cy="2814244"/>
          </a:xfrm>
          <a:prstGeom prst="rect">
            <a:avLst/>
          </a:prstGeom>
        </p:spPr>
      </p:pic>
    </p:spTree>
    <p:extLst>
      <p:ext uri="{BB962C8B-B14F-4D97-AF65-F5344CB8AC3E}">
        <p14:creationId xmlns:p14="http://schemas.microsoft.com/office/powerpoint/2010/main" val="3056983744"/>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341BADE-900A-25C4-D8C4-0D1F33B4C147}"/>
              </a:ext>
            </a:extLst>
          </p:cNvPr>
          <p:cNvPicPr>
            <a:picLocks noChangeAspect="1"/>
          </p:cNvPicPr>
          <p:nvPr/>
        </p:nvPicPr>
        <p:blipFill rotWithShape="1">
          <a:blip r:embed="rId2"/>
          <a:srcRect b="50345"/>
          <a:stretch/>
        </p:blipFill>
        <p:spPr>
          <a:xfrm>
            <a:off x="6092042" y="344199"/>
            <a:ext cx="4912895" cy="3190749"/>
          </a:xfrm>
          <a:prstGeom prst="rect">
            <a:avLst/>
          </a:prstGeom>
        </p:spPr>
      </p:pic>
      <p:sp>
        <p:nvSpPr>
          <p:cNvPr id="8" name="Title 1">
            <a:extLst>
              <a:ext uri="{FF2B5EF4-FFF2-40B4-BE49-F238E27FC236}">
                <a16:creationId xmlns:a16="http://schemas.microsoft.com/office/drawing/2014/main" id="{1E491527-C5F7-6521-17DA-582FCE30F77F}"/>
              </a:ext>
            </a:extLst>
          </p:cNvPr>
          <p:cNvSpPr>
            <a:spLocks noGrp="1"/>
          </p:cNvSpPr>
          <p:nvPr>
            <p:ph type="title"/>
          </p:nvPr>
        </p:nvSpPr>
        <p:spPr/>
        <p:txBody>
          <a:bodyPr/>
          <a:lstStyle/>
          <a:p>
            <a:r>
              <a:rPr lang="en-US"/>
              <a:t>Snowpack Evolution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90640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033C-CD00-4A67-95A7-5D8E01D8B55A}"/>
              </a:ext>
            </a:extLst>
          </p:cNvPr>
          <p:cNvSpPr>
            <a:spLocks noGrp="1"/>
          </p:cNvSpPr>
          <p:nvPr>
            <p:ph type="title"/>
          </p:nvPr>
        </p:nvSpPr>
        <p:spPr/>
        <p:txBody>
          <a:bodyPr/>
          <a:lstStyle/>
          <a:p>
            <a:r>
              <a:rPr lang="en-US" altLang="en-US" sz="4400" dirty="0">
                <a:ea typeface="ＭＳ Ｐゴシック" panose="020B0600070205080204" pitchFamily="34" charset="-128"/>
              </a:rPr>
              <a:t>Snow Hydrology Goals</a:t>
            </a:r>
            <a:endParaRPr lang="en-US" dirty="0"/>
          </a:p>
        </p:txBody>
      </p:sp>
      <p:sp>
        <p:nvSpPr>
          <p:cNvPr id="10243" name="Rectangle 3"/>
          <p:cNvSpPr>
            <a:spLocks noGrp="1" noChangeArrowheads="1"/>
          </p:cNvSpPr>
          <p:nvPr>
            <p:ph idx="1"/>
          </p:nvPr>
        </p:nvSpPr>
        <p:spPr/>
        <p:txBody>
          <a:bodyPr>
            <a:normAutofit/>
          </a:bodyPr>
          <a:lstStyle/>
          <a:p>
            <a:pPr>
              <a:lnSpc>
                <a:spcPct val="90000"/>
              </a:lnSpc>
              <a:defRPr/>
            </a:pPr>
            <a:r>
              <a:rPr lang="en-US" altLang="en-US" sz="3200" dirty="0">
                <a:ea typeface="ＭＳ Ｐゴシック" panose="020B0600070205080204" pitchFamily="34" charset="-128"/>
              </a:rPr>
              <a:t>Differentiate between precipitation falling as rain, snow, or mixture</a:t>
            </a:r>
          </a:p>
          <a:p>
            <a:pPr>
              <a:lnSpc>
                <a:spcPct val="90000"/>
              </a:lnSpc>
              <a:defRPr/>
            </a:pPr>
            <a:r>
              <a:rPr lang="en-US" altLang="en-US" sz="3200" dirty="0">
                <a:ea typeface="ＭＳ Ｐゴシック" panose="020B0600070205080204" pitchFamily="34" charset="-128"/>
              </a:rPr>
              <a:t>Represent snowpack evolution</a:t>
            </a:r>
          </a:p>
          <a:p>
            <a:pPr lvl="1">
              <a:lnSpc>
                <a:spcPct val="90000"/>
              </a:lnSpc>
              <a:defRPr/>
            </a:pPr>
            <a:r>
              <a:rPr lang="en-US" altLang="en-US" sz="2800" dirty="0">
                <a:ea typeface="ＭＳ Ｐゴシック" panose="020B0600070205080204" pitchFamily="34" charset="-128"/>
              </a:rPr>
              <a:t>Estimate heat transfer into/out of the snowpack</a:t>
            </a:r>
          </a:p>
          <a:p>
            <a:pPr>
              <a:lnSpc>
                <a:spcPct val="90000"/>
              </a:lnSpc>
              <a:defRPr/>
            </a:pPr>
            <a:r>
              <a:rPr lang="en-US" altLang="en-US" sz="3200" dirty="0">
                <a:ea typeface="ＭＳ Ｐゴシック" panose="020B0600070205080204" pitchFamily="34" charset="-128"/>
              </a:rPr>
              <a:t>Calculate phase change (i.e., melt) and deliver liquid water to the soil surface</a:t>
            </a:r>
          </a:p>
        </p:txBody>
      </p:sp>
      <p:sp>
        <p:nvSpPr>
          <p:cNvPr id="5" name="Slide Number Placeholder 6">
            <a:extLst>
              <a:ext uri="{FF2B5EF4-FFF2-40B4-BE49-F238E27FC236}">
                <a16:creationId xmlns:a16="http://schemas.microsoft.com/office/drawing/2014/main" id="{645978CB-B290-49C8-8E06-B6A685155B7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Tree>
    <p:extLst>
      <p:ext uri="{BB962C8B-B14F-4D97-AF65-F5344CB8AC3E}">
        <p14:creationId xmlns:p14="http://schemas.microsoft.com/office/powerpoint/2010/main" val="35720169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a:extLst>
              <a:ext uri="{FF2B5EF4-FFF2-40B4-BE49-F238E27FC236}">
                <a16:creationId xmlns:a16="http://schemas.microsoft.com/office/drawing/2014/main" id="{5EB3AB13-A6FA-4887-BFE5-9EBFFFCEC8A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
        <p:nvSpPr>
          <p:cNvPr id="2" name="Title 1">
            <a:extLst>
              <a:ext uri="{FF2B5EF4-FFF2-40B4-BE49-F238E27FC236}">
                <a16:creationId xmlns:a16="http://schemas.microsoft.com/office/drawing/2014/main" id="{9AFCAED1-AB28-4366-A28D-1C74B3BDD990}"/>
              </a:ext>
            </a:extLst>
          </p:cNvPr>
          <p:cNvSpPr>
            <a:spLocks noGrp="1"/>
          </p:cNvSpPr>
          <p:nvPr>
            <p:ph type="title"/>
          </p:nvPr>
        </p:nvSpPr>
        <p:spPr/>
        <p:txBody>
          <a:bodyPr/>
          <a:lstStyle/>
          <a:p>
            <a:r>
              <a:rPr lang="en-US" dirty="0"/>
              <a:t>Snowpack Energy Inputs and Outputs</a:t>
            </a:r>
          </a:p>
        </p:txBody>
      </p:sp>
      <p:pic>
        <p:nvPicPr>
          <p:cNvPr id="8" name="Picture 6">
            <a:extLst>
              <a:ext uri="{FF2B5EF4-FFF2-40B4-BE49-F238E27FC236}">
                <a16:creationId xmlns:a16="http://schemas.microsoft.com/office/drawing/2014/main" id="{B485B251-4780-487C-9FFF-3A93455E568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41054" y="1380908"/>
            <a:ext cx="6909892" cy="530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3121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E8BF78F-4EE0-9DF1-F439-CEAFDAB3E145}"/>
              </a:ext>
            </a:extLst>
          </p:cNvPr>
          <p:cNvSpPr>
            <a:spLocks noGrp="1"/>
          </p:cNvSpPr>
          <p:nvPr>
            <p:ph type="sldNum" sz="quarter" idx="12"/>
          </p:nvPr>
        </p:nvSpPr>
        <p:spPr/>
        <p:txBody>
          <a:bodyPr/>
          <a:lstStyle/>
          <a:p>
            <a:fld id="{75FF2DE0-F630-4680-9872-E679E07CC29A}" type="slidenum">
              <a:rPr lang="en-US" smtClean="0"/>
              <a:t>33</a:t>
            </a:fld>
            <a:endParaRPr lang="en-US"/>
          </a:p>
        </p:txBody>
      </p:sp>
      <p:sp>
        <p:nvSpPr>
          <p:cNvPr id="4" name="Title 3">
            <a:extLst>
              <a:ext uri="{FF2B5EF4-FFF2-40B4-BE49-F238E27FC236}">
                <a16:creationId xmlns:a16="http://schemas.microsoft.com/office/drawing/2014/main" id="{7674DE70-A1F7-948D-532E-6644D08BE5DA}"/>
              </a:ext>
            </a:extLst>
          </p:cNvPr>
          <p:cNvSpPr>
            <a:spLocks noGrp="1"/>
          </p:cNvSpPr>
          <p:nvPr>
            <p:ph type="title"/>
          </p:nvPr>
        </p:nvSpPr>
        <p:spPr/>
        <p:txBody>
          <a:bodyPr/>
          <a:lstStyle/>
          <a:p>
            <a:r>
              <a:rPr lang="en-US" dirty="0"/>
              <a:t>Snowpack Energy Inputs and Outputs</a:t>
            </a:r>
          </a:p>
        </p:txBody>
      </p:sp>
      <p:pic>
        <p:nvPicPr>
          <p:cNvPr id="5" name="Picture 4">
            <a:extLst>
              <a:ext uri="{FF2B5EF4-FFF2-40B4-BE49-F238E27FC236}">
                <a16:creationId xmlns:a16="http://schemas.microsoft.com/office/drawing/2014/main" id="{B06BDF2A-1B4A-88A7-2FE7-668219EF84DC}"/>
              </a:ext>
            </a:extLst>
          </p:cNvPr>
          <p:cNvPicPr>
            <a:picLocks noChangeAspect="1"/>
          </p:cNvPicPr>
          <p:nvPr/>
        </p:nvPicPr>
        <p:blipFill>
          <a:blip r:embed="rId3"/>
          <a:stretch>
            <a:fillRect/>
          </a:stretch>
        </p:blipFill>
        <p:spPr>
          <a:xfrm>
            <a:off x="431188" y="2569428"/>
            <a:ext cx="11329623" cy="859572"/>
          </a:xfrm>
          <a:prstGeom prst="rect">
            <a:avLst/>
          </a:prstGeom>
        </p:spPr>
      </p:pic>
      <p:sp>
        <p:nvSpPr>
          <p:cNvPr id="6" name="Right Brace 5">
            <a:extLst>
              <a:ext uri="{FF2B5EF4-FFF2-40B4-BE49-F238E27FC236}">
                <a16:creationId xmlns:a16="http://schemas.microsoft.com/office/drawing/2014/main" id="{F2ECFEBF-5033-EA0E-DD69-65EA09D222CE}"/>
              </a:ext>
            </a:extLst>
          </p:cNvPr>
          <p:cNvSpPr/>
          <p:nvPr/>
        </p:nvSpPr>
        <p:spPr>
          <a:xfrm rot="5400000">
            <a:off x="5888105" y="2280201"/>
            <a:ext cx="715617" cy="2874067"/>
          </a:xfrm>
          <a:prstGeom prst="rightBrac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6EBE7460-7470-1F8C-4666-5D0E94A0C82F}"/>
              </a:ext>
            </a:extLst>
          </p:cNvPr>
          <p:cNvSpPr txBox="1"/>
          <p:nvPr/>
        </p:nvSpPr>
        <p:spPr>
          <a:xfrm>
            <a:off x="2378937" y="1899225"/>
            <a:ext cx="7434124" cy="461665"/>
          </a:xfrm>
          <a:prstGeom prst="rect">
            <a:avLst/>
          </a:prstGeom>
          <a:noFill/>
        </p:spPr>
        <p:txBody>
          <a:bodyPr wrap="square" rtlCol="0">
            <a:spAutoFit/>
          </a:bodyPr>
          <a:lstStyle/>
          <a:p>
            <a:r>
              <a:rPr lang="en-US" sz="2400" dirty="0"/>
              <a:t>All sources of energy input and output to a snowpack</a:t>
            </a:r>
          </a:p>
        </p:txBody>
      </p:sp>
      <p:sp>
        <p:nvSpPr>
          <p:cNvPr id="8" name="TextBox 7">
            <a:extLst>
              <a:ext uri="{FF2B5EF4-FFF2-40B4-BE49-F238E27FC236}">
                <a16:creationId xmlns:a16="http://schemas.microsoft.com/office/drawing/2014/main" id="{0F5A07CE-2D78-6AC8-30FD-F86F64F3340C}"/>
              </a:ext>
            </a:extLst>
          </p:cNvPr>
          <p:cNvSpPr txBox="1"/>
          <p:nvPr/>
        </p:nvSpPr>
        <p:spPr>
          <a:xfrm>
            <a:off x="4261485" y="4185291"/>
            <a:ext cx="3968855" cy="830997"/>
          </a:xfrm>
          <a:prstGeom prst="rect">
            <a:avLst/>
          </a:prstGeom>
          <a:noFill/>
        </p:spPr>
        <p:txBody>
          <a:bodyPr wrap="square" rtlCol="0">
            <a:spAutoFit/>
          </a:bodyPr>
          <a:lstStyle/>
          <a:p>
            <a:pPr algn="ctr"/>
            <a:r>
              <a:rPr lang="en-US" sz="2400" dirty="0">
                <a:solidFill>
                  <a:schemeClr val="accent1">
                    <a:lumMod val="75000"/>
                  </a:schemeClr>
                </a:solidFill>
              </a:rPr>
              <a:t>Generally the largest contributors to snowmelt</a:t>
            </a:r>
          </a:p>
        </p:txBody>
      </p:sp>
    </p:spTree>
    <p:extLst>
      <p:ext uri="{BB962C8B-B14F-4D97-AF65-F5344CB8AC3E}">
        <p14:creationId xmlns:p14="http://schemas.microsoft.com/office/powerpoint/2010/main" val="266332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1915001" y="2376515"/>
            <a:ext cx="2458216"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838200" y="1701663"/>
            <a:ext cx="4636545" cy="523220"/>
          </a:xfrm>
          <a:prstGeom prst="rect">
            <a:avLst/>
          </a:prstGeom>
          <a:noFill/>
        </p:spPr>
        <p:txBody>
          <a:bodyPr wrap="square" rtlCol="0">
            <a:spAutoFit/>
          </a:bodyPr>
          <a:lstStyle/>
          <a:p>
            <a:pPr algn="ctr"/>
            <a:r>
              <a:rPr lang="en-US" sz="2800" dirty="0">
                <a:solidFill>
                  <a:srgbClr val="FF0000"/>
                </a:solidFill>
              </a:rPr>
              <a:t>Sensible and Latent Heat Flux</a:t>
            </a:r>
          </a:p>
        </p:txBody>
      </p:sp>
      <p:sp>
        <p:nvSpPr>
          <p:cNvPr id="8" name="TextBox 7">
            <a:extLst>
              <a:ext uri="{FF2B5EF4-FFF2-40B4-BE49-F238E27FC236}">
                <a16:creationId xmlns:a16="http://schemas.microsoft.com/office/drawing/2014/main" id="{86ECBC55-45BE-E1BD-EB5E-D8860B8543CD}"/>
              </a:ext>
            </a:extLst>
          </p:cNvPr>
          <p:cNvSpPr txBox="1"/>
          <p:nvPr/>
        </p:nvSpPr>
        <p:spPr>
          <a:xfrm>
            <a:off x="838200" y="3193561"/>
            <a:ext cx="9431889" cy="3277820"/>
          </a:xfrm>
          <a:prstGeom prst="rect">
            <a:avLst/>
          </a:prstGeom>
          <a:noFill/>
        </p:spPr>
        <p:txBody>
          <a:bodyPr wrap="square" rtlCol="0">
            <a:spAutoFit/>
          </a:bodyPr>
          <a:lstStyle/>
          <a:p>
            <a:r>
              <a:rPr lang="en-US" sz="2400" dirty="0"/>
              <a:t>Driven by atmospheric turbulence near the snow surface</a:t>
            </a:r>
          </a:p>
          <a:p>
            <a:endParaRPr lang="en-US" sz="2400" dirty="0"/>
          </a:p>
          <a:p>
            <a:r>
              <a:rPr lang="en-US" sz="2400" b="1" dirty="0"/>
              <a:t>Sensible heat flux</a:t>
            </a:r>
          </a:p>
          <a:p>
            <a:pPr marL="342900" indent="-342900">
              <a:spcBef>
                <a:spcPts val="600"/>
              </a:spcBef>
              <a:spcAft>
                <a:spcPts val="600"/>
              </a:spcAft>
              <a:buFont typeface="Arial" panose="020B0604020202020204" pitchFamily="34" charset="0"/>
              <a:buChar char="•"/>
            </a:pPr>
            <a:r>
              <a:rPr lang="en-US" sz="2400" dirty="0"/>
              <a:t>Controlled by the difference between the snow surface </a:t>
            </a:r>
            <a:br>
              <a:rPr lang="en-US" sz="2400" dirty="0"/>
            </a:br>
            <a:r>
              <a:rPr lang="en-US" sz="2400" b="1" dirty="0">
                <a:solidFill>
                  <a:schemeClr val="accent3">
                    <a:lumMod val="75000"/>
                  </a:schemeClr>
                </a:solidFill>
              </a:rPr>
              <a:t>temperature</a:t>
            </a:r>
            <a:r>
              <a:rPr lang="en-US" sz="2400" dirty="0"/>
              <a:t> and air temperature, modified by wind and </a:t>
            </a:r>
            <a:br>
              <a:rPr lang="en-US" sz="2400" dirty="0"/>
            </a:br>
            <a:r>
              <a:rPr lang="en-US" sz="2400" dirty="0"/>
              <a:t>atmospheric stability</a:t>
            </a:r>
          </a:p>
          <a:p>
            <a:pPr marL="342900" indent="-342900">
              <a:spcBef>
                <a:spcPts val="600"/>
              </a:spcBef>
              <a:spcAft>
                <a:spcPts val="600"/>
              </a:spcAft>
              <a:buFont typeface="Arial" panose="020B0604020202020204" pitchFamily="34" charset="0"/>
              <a:buChar char="•"/>
            </a:pPr>
            <a:r>
              <a:rPr lang="en-US" sz="2400" dirty="0"/>
              <a:t>The larger the temperature gradient, the greater the </a:t>
            </a:r>
            <a:br>
              <a:rPr lang="en-US" sz="2400" dirty="0"/>
            </a:br>
            <a:r>
              <a:rPr lang="en-US" sz="2400" dirty="0"/>
              <a:t>sensible heat flux</a:t>
            </a:r>
          </a:p>
        </p:txBody>
      </p:sp>
      <p:sp>
        <p:nvSpPr>
          <p:cNvPr id="3" name="TextBox 2">
            <a:extLst>
              <a:ext uri="{FF2B5EF4-FFF2-40B4-BE49-F238E27FC236}">
                <a16:creationId xmlns:a16="http://schemas.microsoft.com/office/drawing/2014/main" id="{B1482D1E-003B-F255-2523-B82C8F86138B}"/>
              </a:ext>
            </a:extLst>
          </p:cNvPr>
          <p:cNvSpPr txBox="1"/>
          <p:nvPr/>
        </p:nvSpPr>
        <p:spPr>
          <a:xfrm>
            <a:off x="4086813" y="1444264"/>
            <a:ext cx="3040655" cy="400110"/>
          </a:xfrm>
          <a:prstGeom prst="rect">
            <a:avLst/>
          </a:prstGeom>
          <a:noFill/>
        </p:spPr>
        <p:txBody>
          <a:bodyPr wrap="square" rtlCol="0">
            <a:spAutoFit/>
          </a:bodyPr>
          <a:lstStyle/>
          <a:p>
            <a:r>
              <a:rPr lang="en-US" sz="2000" b="1" dirty="0">
                <a:solidFill>
                  <a:schemeClr val="accent3">
                    <a:lumMod val="75000"/>
                  </a:schemeClr>
                </a:solidFill>
                <a:latin typeface="Ink Free" panose="03080402000500000000" pitchFamily="66" charset="0"/>
              </a:rPr>
              <a:t>(Turbulent fluxes)</a:t>
            </a:r>
          </a:p>
        </p:txBody>
      </p:sp>
    </p:spTree>
    <p:extLst>
      <p:ext uri="{BB962C8B-B14F-4D97-AF65-F5344CB8AC3E}">
        <p14:creationId xmlns:p14="http://schemas.microsoft.com/office/powerpoint/2010/main" val="417823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1915001" y="2376515"/>
            <a:ext cx="2458216"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838200" y="1701663"/>
            <a:ext cx="4636545" cy="523220"/>
          </a:xfrm>
          <a:prstGeom prst="rect">
            <a:avLst/>
          </a:prstGeom>
          <a:noFill/>
        </p:spPr>
        <p:txBody>
          <a:bodyPr wrap="square" rtlCol="0">
            <a:spAutoFit/>
          </a:bodyPr>
          <a:lstStyle/>
          <a:p>
            <a:pPr algn="ctr"/>
            <a:r>
              <a:rPr lang="en-US" sz="2800" dirty="0">
                <a:solidFill>
                  <a:srgbClr val="FF0000"/>
                </a:solidFill>
              </a:rPr>
              <a:t>Sensible and Latent Heat Flux</a:t>
            </a:r>
          </a:p>
        </p:txBody>
      </p:sp>
      <p:sp>
        <p:nvSpPr>
          <p:cNvPr id="8" name="TextBox 7">
            <a:extLst>
              <a:ext uri="{FF2B5EF4-FFF2-40B4-BE49-F238E27FC236}">
                <a16:creationId xmlns:a16="http://schemas.microsoft.com/office/drawing/2014/main" id="{86ECBC55-45BE-E1BD-EB5E-D8860B8543CD}"/>
              </a:ext>
            </a:extLst>
          </p:cNvPr>
          <p:cNvSpPr txBox="1"/>
          <p:nvPr/>
        </p:nvSpPr>
        <p:spPr>
          <a:xfrm>
            <a:off x="838200" y="3193561"/>
            <a:ext cx="9431889" cy="3431709"/>
          </a:xfrm>
          <a:prstGeom prst="rect">
            <a:avLst/>
          </a:prstGeom>
          <a:noFill/>
        </p:spPr>
        <p:txBody>
          <a:bodyPr wrap="square" rtlCol="0">
            <a:spAutoFit/>
          </a:bodyPr>
          <a:lstStyle/>
          <a:p>
            <a:r>
              <a:rPr lang="en-US" sz="2400" dirty="0"/>
              <a:t>Driven by atmospheric turbulence near the snow surface</a:t>
            </a:r>
          </a:p>
          <a:p>
            <a:endParaRPr lang="en-US" sz="2400" dirty="0"/>
          </a:p>
          <a:p>
            <a:r>
              <a:rPr lang="en-US" sz="2400" b="1" dirty="0"/>
              <a:t>Latent heat flux</a:t>
            </a:r>
          </a:p>
          <a:p>
            <a:pPr marL="342900" indent="-342900">
              <a:spcBef>
                <a:spcPts val="600"/>
              </a:spcBef>
              <a:spcAft>
                <a:spcPts val="600"/>
              </a:spcAft>
              <a:buFont typeface="Arial" panose="020B0604020202020204" pitchFamily="34" charset="0"/>
              <a:buChar char="•"/>
            </a:pPr>
            <a:r>
              <a:rPr lang="en-US" sz="2400" dirty="0"/>
              <a:t>Controlled by the difference between the amount of </a:t>
            </a:r>
            <a:br>
              <a:rPr lang="en-US" sz="2400" dirty="0"/>
            </a:br>
            <a:r>
              <a:rPr lang="en-US" sz="2400" b="1" dirty="0">
                <a:solidFill>
                  <a:schemeClr val="accent3">
                    <a:lumMod val="75000"/>
                  </a:schemeClr>
                </a:solidFill>
              </a:rPr>
              <a:t>water vapor </a:t>
            </a:r>
            <a:r>
              <a:rPr lang="en-US" sz="2400" dirty="0"/>
              <a:t>in the snowpack and the amount of water </a:t>
            </a:r>
            <a:br>
              <a:rPr lang="en-US" sz="2400" dirty="0"/>
            </a:br>
            <a:r>
              <a:rPr lang="en-US" sz="2400" dirty="0"/>
              <a:t>vapor of the air, modified by wind and atmospheric stability</a:t>
            </a:r>
          </a:p>
          <a:p>
            <a:pPr marL="342900" indent="-342900">
              <a:spcBef>
                <a:spcPts val="600"/>
              </a:spcBef>
              <a:spcAft>
                <a:spcPts val="600"/>
              </a:spcAft>
              <a:buFont typeface="Arial" panose="020B0604020202020204" pitchFamily="34" charset="0"/>
              <a:buChar char="•"/>
            </a:pPr>
            <a:r>
              <a:rPr lang="en-US" sz="2400" b="1" dirty="0">
                <a:solidFill>
                  <a:schemeClr val="accent3">
                    <a:lumMod val="75000"/>
                  </a:schemeClr>
                </a:solidFill>
                <a:latin typeface="Ink Free" panose="03080402000500000000" pitchFamily="66" charset="0"/>
              </a:rPr>
              <a:t>Sublimation</a:t>
            </a:r>
            <a:r>
              <a:rPr lang="en-US" sz="2400" dirty="0"/>
              <a:t> absorbs heat energy from the snowpack</a:t>
            </a:r>
          </a:p>
          <a:p>
            <a:pPr marL="342900" indent="-342900">
              <a:spcBef>
                <a:spcPts val="600"/>
              </a:spcBef>
              <a:spcAft>
                <a:spcPts val="600"/>
              </a:spcAft>
              <a:buFont typeface="Arial" panose="020B0604020202020204" pitchFamily="34" charset="0"/>
              <a:buChar char="•"/>
            </a:pPr>
            <a:r>
              <a:rPr lang="en-US" sz="2400" b="1" dirty="0">
                <a:solidFill>
                  <a:schemeClr val="accent3">
                    <a:lumMod val="75000"/>
                  </a:schemeClr>
                </a:solidFill>
                <a:latin typeface="Ink Free" panose="03080402000500000000" pitchFamily="66" charset="0"/>
              </a:rPr>
              <a:t>Condensation</a:t>
            </a:r>
            <a:r>
              <a:rPr lang="en-US" sz="2400" dirty="0"/>
              <a:t> releases heat energy into the snowpack</a:t>
            </a:r>
          </a:p>
        </p:txBody>
      </p:sp>
      <p:sp>
        <p:nvSpPr>
          <p:cNvPr id="3" name="TextBox 2">
            <a:extLst>
              <a:ext uri="{FF2B5EF4-FFF2-40B4-BE49-F238E27FC236}">
                <a16:creationId xmlns:a16="http://schemas.microsoft.com/office/drawing/2014/main" id="{D1E7CED8-7462-29B2-65C8-DAA77D8A22E6}"/>
              </a:ext>
            </a:extLst>
          </p:cNvPr>
          <p:cNvSpPr txBox="1"/>
          <p:nvPr/>
        </p:nvSpPr>
        <p:spPr>
          <a:xfrm>
            <a:off x="4086813" y="1444264"/>
            <a:ext cx="3040655" cy="400110"/>
          </a:xfrm>
          <a:prstGeom prst="rect">
            <a:avLst/>
          </a:prstGeom>
          <a:noFill/>
        </p:spPr>
        <p:txBody>
          <a:bodyPr wrap="square" rtlCol="0">
            <a:spAutoFit/>
          </a:bodyPr>
          <a:lstStyle/>
          <a:p>
            <a:r>
              <a:rPr lang="en-US" sz="2000" b="1" dirty="0">
                <a:solidFill>
                  <a:schemeClr val="accent3">
                    <a:lumMod val="75000"/>
                  </a:schemeClr>
                </a:solidFill>
                <a:latin typeface="Ink Free" panose="03080402000500000000" pitchFamily="66" charset="0"/>
              </a:rPr>
              <a:t>(Turbulent fluxes)</a:t>
            </a:r>
          </a:p>
        </p:txBody>
      </p:sp>
    </p:spTree>
    <p:extLst>
      <p:ext uri="{BB962C8B-B14F-4D97-AF65-F5344CB8AC3E}">
        <p14:creationId xmlns:p14="http://schemas.microsoft.com/office/powerpoint/2010/main" val="200146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4711961" y="2405240"/>
            <a:ext cx="1817931"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3302653" y="1690688"/>
            <a:ext cx="4636545" cy="523220"/>
          </a:xfrm>
          <a:prstGeom prst="rect">
            <a:avLst/>
          </a:prstGeom>
          <a:noFill/>
        </p:spPr>
        <p:txBody>
          <a:bodyPr wrap="square" rtlCol="0">
            <a:spAutoFit/>
          </a:bodyPr>
          <a:lstStyle/>
          <a:p>
            <a:pPr algn="ctr"/>
            <a:r>
              <a:rPr lang="en-US" sz="2800" dirty="0">
                <a:solidFill>
                  <a:srgbClr val="FF0000"/>
                </a:solidFill>
              </a:rPr>
              <a:t>Net Shortwave Radiation</a:t>
            </a:r>
          </a:p>
        </p:txBody>
      </p:sp>
      <p:sp>
        <p:nvSpPr>
          <p:cNvPr id="8" name="TextBox 7">
            <a:extLst>
              <a:ext uri="{FF2B5EF4-FFF2-40B4-BE49-F238E27FC236}">
                <a16:creationId xmlns:a16="http://schemas.microsoft.com/office/drawing/2014/main" id="{86ECBC55-45BE-E1BD-EB5E-D8860B8543CD}"/>
              </a:ext>
            </a:extLst>
          </p:cNvPr>
          <p:cNvSpPr txBox="1"/>
          <p:nvPr/>
        </p:nvSpPr>
        <p:spPr>
          <a:xfrm>
            <a:off x="629243" y="3233261"/>
            <a:ext cx="4453666" cy="3046988"/>
          </a:xfrm>
          <a:prstGeom prst="rect">
            <a:avLst/>
          </a:prstGeom>
          <a:noFill/>
        </p:spPr>
        <p:txBody>
          <a:bodyPr wrap="square" rtlCol="0">
            <a:spAutoFit/>
          </a:bodyPr>
          <a:lstStyle/>
          <a:p>
            <a:r>
              <a:rPr lang="en-US" sz="2400" dirty="0"/>
              <a:t>Radiation from the sun</a:t>
            </a:r>
          </a:p>
          <a:p>
            <a:endParaRPr lang="en-US" sz="2400" dirty="0"/>
          </a:p>
          <a:p>
            <a:r>
              <a:rPr lang="en-US" sz="2400" dirty="0"/>
              <a:t>The shortwave radiation absorbed at the snow surface as a fraction of the total downwelling shortwave radiation</a:t>
            </a:r>
          </a:p>
          <a:p>
            <a:endParaRPr lang="en-US" sz="2400" dirty="0"/>
          </a:p>
          <a:p>
            <a:r>
              <a:rPr lang="en-US" sz="2400" dirty="0"/>
              <a:t>That fraction is the </a:t>
            </a:r>
            <a:r>
              <a:rPr lang="en-US" sz="2400" b="1" dirty="0">
                <a:solidFill>
                  <a:schemeClr val="accent3">
                    <a:lumMod val="75000"/>
                  </a:schemeClr>
                </a:solidFill>
              </a:rPr>
              <a:t>snow albedo</a:t>
            </a:r>
          </a:p>
        </p:txBody>
      </p:sp>
      <p:pic>
        <p:nvPicPr>
          <p:cNvPr id="9" name="Picture 8">
            <a:extLst>
              <a:ext uri="{FF2B5EF4-FFF2-40B4-BE49-F238E27FC236}">
                <a16:creationId xmlns:a16="http://schemas.microsoft.com/office/drawing/2014/main" id="{B252F30A-3095-E44B-63A5-F52A875971DD}"/>
              </a:ext>
            </a:extLst>
          </p:cNvPr>
          <p:cNvPicPr>
            <a:picLocks noChangeAspect="1"/>
          </p:cNvPicPr>
          <p:nvPr/>
        </p:nvPicPr>
        <p:blipFill>
          <a:blip r:embed="rId4"/>
          <a:stretch>
            <a:fillRect/>
          </a:stretch>
        </p:blipFill>
        <p:spPr>
          <a:xfrm>
            <a:off x="5082909" y="3103867"/>
            <a:ext cx="4244708" cy="3604572"/>
          </a:xfrm>
          <a:prstGeom prst="rect">
            <a:avLst/>
          </a:prstGeom>
        </p:spPr>
      </p:pic>
    </p:spTree>
    <p:extLst>
      <p:ext uri="{BB962C8B-B14F-4D97-AF65-F5344CB8AC3E}">
        <p14:creationId xmlns:p14="http://schemas.microsoft.com/office/powerpoint/2010/main" val="129737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5F20D08-800A-418F-81D8-313263D2B218}"/>
              </a:ext>
            </a:extLst>
          </p:cNvPr>
          <p:cNvSpPr>
            <a:spLocks noGrp="1"/>
          </p:cNvSpPr>
          <p:nvPr>
            <p:ph type="title"/>
          </p:nvPr>
        </p:nvSpPr>
        <p:spPr>
          <a:xfrm>
            <a:off x="838200" y="354965"/>
            <a:ext cx="10515600" cy="1325563"/>
          </a:xfrm>
        </p:spPr>
        <p:txBody>
          <a:bodyPr/>
          <a:lstStyle/>
          <a:p>
            <a:r>
              <a:rPr lang="en-US" dirty="0"/>
              <a:t>Snow Albedo</a:t>
            </a:r>
          </a:p>
        </p:txBody>
      </p:sp>
      <p:sp>
        <p:nvSpPr>
          <p:cNvPr id="4" name="Content Placeholder 5">
            <a:extLst>
              <a:ext uri="{FF2B5EF4-FFF2-40B4-BE49-F238E27FC236}">
                <a16:creationId xmlns:a16="http://schemas.microsoft.com/office/drawing/2014/main" id="{6FB825CE-90F6-C182-FDE2-3EC82B71E3DA}"/>
              </a:ext>
            </a:extLst>
          </p:cNvPr>
          <p:cNvSpPr>
            <a:spLocks noGrp="1"/>
          </p:cNvSpPr>
          <p:nvPr>
            <p:ph idx="1"/>
          </p:nvPr>
        </p:nvSpPr>
        <p:spPr>
          <a:xfrm>
            <a:off x="1222872" y="1480185"/>
            <a:ext cx="10130928" cy="4351338"/>
          </a:xfrm>
        </p:spPr>
        <p:txBody>
          <a:bodyPr>
            <a:normAutofit fontScale="85000" lnSpcReduction="10000"/>
          </a:bodyPr>
          <a:lstStyle/>
          <a:p>
            <a:pPr>
              <a:spcAft>
                <a:spcPts val="600"/>
              </a:spcAft>
            </a:pPr>
            <a:r>
              <a:rPr lang="en-US" b="0" i="0" dirty="0">
                <a:solidFill>
                  <a:schemeClr val="accent3">
                    <a:lumMod val="75000"/>
                  </a:schemeClr>
                </a:solidFill>
                <a:effectLst/>
                <a:latin typeface="-apple-system"/>
              </a:rPr>
              <a:t>Albedo is the ratio of the reflected shortwave radiation to the downwelling shortwave radiation reaching the surface</a:t>
            </a:r>
            <a:endParaRPr lang="en-US" dirty="0">
              <a:solidFill>
                <a:schemeClr val="accent3">
                  <a:lumMod val="75000"/>
                </a:schemeClr>
              </a:solidFill>
            </a:endParaRPr>
          </a:p>
          <a:p>
            <a:pPr>
              <a:spcAft>
                <a:spcPts val="600"/>
              </a:spcAft>
            </a:pPr>
            <a:r>
              <a:rPr lang="en-US" dirty="0"/>
              <a:t>Short wave radiation reflects off surface of ice crystals and is absorbed in the interior of ice crystals</a:t>
            </a:r>
          </a:p>
          <a:p>
            <a:pPr>
              <a:spcAft>
                <a:spcPts val="600"/>
              </a:spcAft>
            </a:pPr>
            <a:r>
              <a:rPr lang="en-US" dirty="0"/>
              <a:t>The greater the surface area per unit mass of snow – (</a:t>
            </a:r>
            <a:r>
              <a:rPr lang="en-US" i="1" dirty="0"/>
              <a:t>S</a:t>
            </a:r>
            <a:r>
              <a:rPr lang="en-US" dirty="0"/>
              <a:t>, specific surface area) the higher the albedo</a:t>
            </a:r>
          </a:p>
          <a:p>
            <a:pPr>
              <a:spcAft>
                <a:spcPts val="600"/>
              </a:spcAft>
            </a:pPr>
            <a:r>
              <a:rPr lang="en-US" dirty="0"/>
              <a:t>Snow metamorphism – general coarsening – leads to larger crystals –less specific surface area- especially during melt periods – reduced albedo</a:t>
            </a:r>
          </a:p>
          <a:p>
            <a:pPr>
              <a:spcAft>
                <a:spcPts val="600"/>
              </a:spcAft>
            </a:pPr>
            <a:r>
              <a:rPr lang="en-US" u="sng" dirty="0"/>
              <a:t>Broadband albedo</a:t>
            </a:r>
            <a:r>
              <a:rPr lang="en-US" dirty="0"/>
              <a:t>,</a:t>
            </a:r>
            <a:r>
              <a:rPr lang="en-US" i="1" dirty="0">
                <a:sym typeface="Symbol" panose="05050102010706020507" pitchFamily="18" charset="2"/>
              </a:rPr>
              <a:t>  ,</a:t>
            </a:r>
            <a:r>
              <a:rPr lang="en-US" dirty="0"/>
              <a:t>is important in hydrology</a:t>
            </a:r>
          </a:p>
          <a:p>
            <a:pPr>
              <a:spcAft>
                <a:spcPts val="600"/>
              </a:spcAft>
            </a:pPr>
            <a:r>
              <a:rPr lang="en-US" dirty="0"/>
              <a:t>The </a:t>
            </a:r>
            <a:r>
              <a:rPr lang="en-US" u="sng" dirty="0"/>
              <a:t>albedo at specific wavelengths</a:t>
            </a:r>
            <a:r>
              <a:rPr lang="en-US" dirty="0"/>
              <a:t>,</a:t>
            </a:r>
            <a:r>
              <a:rPr lang="en-US" i="1" dirty="0">
                <a:sym typeface="Symbol" panose="05050102010706020507" pitchFamily="18" charset="2"/>
              </a:rPr>
              <a:t> (l),</a:t>
            </a:r>
            <a:r>
              <a:rPr lang="en-US" dirty="0"/>
              <a:t> is important </a:t>
            </a:r>
            <a:br>
              <a:rPr lang="en-US" dirty="0"/>
            </a:br>
            <a:r>
              <a:rPr lang="en-US" dirty="0"/>
              <a:t>in remote sensing of snow</a:t>
            </a:r>
          </a:p>
        </p:txBody>
      </p:sp>
      <p:sp>
        <p:nvSpPr>
          <p:cNvPr id="12" name="Slide Number Placeholder 6">
            <a:extLst>
              <a:ext uri="{FF2B5EF4-FFF2-40B4-BE49-F238E27FC236}">
                <a16:creationId xmlns:a16="http://schemas.microsoft.com/office/drawing/2014/main" id="{DB4FE1AB-E35A-4DE8-8008-06B750B0750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52328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5F20D08-800A-418F-81D8-313263D2B218}"/>
              </a:ext>
            </a:extLst>
          </p:cNvPr>
          <p:cNvSpPr>
            <a:spLocks noGrp="1"/>
          </p:cNvSpPr>
          <p:nvPr>
            <p:ph type="title"/>
          </p:nvPr>
        </p:nvSpPr>
        <p:spPr/>
        <p:txBody>
          <a:bodyPr/>
          <a:lstStyle/>
          <a:p>
            <a:r>
              <a:rPr lang="en-US" dirty="0"/>
              <a:t>Downwelling Shortwave Radiation</a:t>
            </a:r>
          </a:p>
        </p:txBody>
      </p:sp>
      <mc:AlternateContent xmlns:mc="http://schemas.openxmlformats.org/markup-compatibility/2006" xmlns:a14="http://schemas.microsoft.com/office/drawing/2010/main">
        <mc:Choice Requires="a14">
          <p:sp>
            <p:nvSpPr>
              <p:cNvPr id="11" name="Content Placeholder 10">
                <a:extLst>
                  <a:ext uri="{FF2B5EF4-FFF2-40B4-BE49-F238E27FC236}">
                    <a16:creationId xmlns:a16="http://schemas.microsoft.com/office/drawing/2014/main" id="{49EB933A-A122-43D7-838B-212B0852E84C}"/>
                  </a:ext>
                </a:extLst>
              </p:cNvPr>
              <p:cNvSpPr>
                <a:spLocks noGrp="1"/>
              </p:cNvSpPr>
              <p:nvPr>
                <p:ph sz="half" idx="2"/>
              </p:nvPr>
            </p:nvSpPr>
            <p:spPr/>
            <p:txBody>
              <a:bodyPr>
                <a:normAutofit lnSpcReduction="10000"/>
              </a:bodyPr>
              <a:lstStyle/>
              <a:p>
                <a:pPr marL="285750" indent="-285750">
                  <a:buFont typeface="Arial" panose="020B0604020202020204" pitchFamily="34" charset="0"/>
                  <a:buChar char="•"/>
                </a:pP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𝑆𝑤</m:t>
                        </m:r>
                      </m:sub>
                    </m:sSub>
                  </m:oMath>
                </a14:m>
                <a:r>
                  <a:rPr lang="en-US" sz="2000" i="1" dirty="0">
                    <a:latin typeface="Cambria Math" panose="02040503050406030204" pitchFamily="18" charset="0"/>
                  </a:rPr>
                  <a:t> </a:t>
                </a:r>
                <a:r>
                  <a:rPr lang="en-US" sz="2000" dirty="0">
                    <a:latin typeface="Cambria Math" panose="02040503050406030204" pitchFamily="18" charset="0"/>
                  </a:rPr>
                  <a:t>represents shortwave radiation absorbed at the snow surface</a:t>
                </a:r>
                <a:endParaRPr lang="en-US" sz="2000" b="0" dirty="0">
                  <a:latin typeface="Cambria Math" panose="02040503050406030204" pitchFamily="18" charset="0"/>
                </a:endParaRPr>
              </a:p>
              <a:p>
                <a:pPr marL="285750" indent="-285750">
                  <a:buFont typeface="Arial" panose="020B0604020202020204" pitchFamily="34" charset="0"/>
                  <a:buChar char="•"/>
                </a:pP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𝑆𝑤</m:t>
                        </m:r>
                        <m:r>
                          <a:rPr lang="en-US" sz="2000" b="0" i="1" smtClean="0">
                            <a:latin typeface="Cambria Math" panose="02040503050406030204" pitchFamily="18" charset="0"/>
                          </a:rPr>
                          <m:t>↓</m:t>
                        </m:r>
                      </m:sub>
                    </m:sSub>
                    <m:r>
                      <a:rPr lang="en-US" sz="2000" b="0" i="1" smtClean="0">
                        <a:latin typeface="Cambria Math" panose="02040503050406030204" pitchFamily="18" charset="0"/>
                      </a:rPr>
                      <m:t> </m:t>
                    </m:r>
                  </m:oMath>
                </a14:m>
                <a:r>
                  <a:rPr lang="en-US" sz="2000" dirty="0"/>
                  <a:t>= the amount of shortwave radiation at the top of the atmosphere</a:t>
                </a:r>
              </a:p>
              <a:p>
                <a:pPr marL="285750" indent="-285750">
                  <a:buFont typeface="Arial" panose="020B0604020202020204" pitchFamily="34" charset="0"/>
                  <a:buChar char="•"/>
                </a:pPr>
                <a:r>
                  <a:rPr lang="en-US" sz="2000" i="1" dirty="0"/>
                  <a:t>r</a:t>
                </a:r>
                <a:r>
                  <a:rPr lang="en-US" sz="2000" i="1" baseline="-25000" dirty="0"/>
                  <a:t>0</a:t>
                </a:r>
                <a:r>
                  <a:rPr lang="en-US" sz="2000" dirty="0"/>
                  <a:t> = the mean distance between the earth and sun; </a:t>
                </a:r>
              </a:p>
              <a:p>
                <a:pPr marL="285750" indent="-285750">
                  <a:buFont typeface="Arial" panose="020B0604020202020204" pitchFamily="34" charset="0"/>
                  <a:buChar char="•"/>
                </a:pPr>
                <a:r>
                  <a:rPr lang="en-US" sz="2000" dirty="0"/>
                  <a:t>r = the actual distance between the earth and sun</a:t>
                </a:r>
              </a:p>
              <a:p>
                <a:pPr marL="285750" indent="-285750">
                  <a:buFont typeface="Arial" panose="020B0604020202020204" pitchFamily="34" charset="0"/>
                  <a:buChar char="•"/>
                </a:pPr>
                <a:r>
                  <a:rPr lang="en-US" sz="2000" i="1" dirty="0"/>
                  <a:t>S</a:t>
                </a:r>
                <a:r>
                  <a:rPr lang="en-US" sz="2000" i="1" baseline="-25000" dirty="0"/>
                  <a:t>0</a:t>
                </a:r>
                <a:r>
                  <a:rPr lang="en-US" sz="2000" dirty="0"/>
                  <a:t> = the solar constant at the mean Earth-Sun distance </a:t>
                </a:r>
                <a:r>
                  <a:rPr lang="en-US" sz="2000" i="1" dirty="0"/>
                  <a:t>r</a:t>
                </a:r>
                <a:r>
                  <a:rPr lang="en-US" sz="2000" i="1" baseline="-25000" dirty="0"/>
                  <a:t>0 </a:t>
                </a:r>
                <a:r>
                  <a:rPr lang="en-US" sz="2000" dirty="0"/>
                  <a:t>(=1369.3 w</a:t>
                </a:r>
                <a:r>
                  <a:rPr lang="en-US" sz="2000" i="1" dirty="0"/>
                  <a:t>/</a:t>
                </a:r>
                <a:r>
                  <a:rPr lang="en-US" sz="2000" dirty="0"/>
                  <a:t>m</a:t>
                </a:r>
                <a:r>
                  <a:rPr lang="en-US" sz="2000" baseline="30000" dirty="0"/>
                  <a:t>2</a:t>
                </a:r>
                <a:r>
                  <a:rPr lang="en-US" sz="2000" dirty="0"/>
                  <a:t>)</a:t>
                </a:r>
              </a:p>
              <a:p>
                <a:pPr marL="285750" indent="-285750">
                  <a:buFont typeface="Arial" panose="020B0604020202020204" pitchFamily="34" charset="0"/>
                  <a:buChar char="•"/>
                </a:pPr>
                <a:r>
                  <a:rPr lang="en-US" sz="2000" i="1" dirty="0">
                    <a:sym typeface="Symbol" panose="05050102010706020507" pitchFamily="18" charset="2"/>
                  </a:rPr>
                  <a:t></a:t>
                </a:r>
                <a:r>
                  <a:rPr lang="en-US" sz="2000" i="1" baseline="-25000" dirty="0"/>
                  <a:t>0</a:t>
                </a:r>
                <a:r>
                  <a:rPr lang="en-US" sz="2000" dirty="0"/>
                  <a:t> = the solar zenith angle, the angle measured at the earth's surface between the sun and the zenith. </a:t>
                </a:r>
              </a:p>
              <a:p>
                <a:pPr marL="285750" indent="-285750"/>
                <a14:m>
                  <m:oMath xmlns:m="http://schemas.openxmlformats.org/officeDocument/2006/math">
                    <m:r>
                      <m:rPr>
                        <m:sty m:val="p"/>
                      </m:rPr>
                      <a:rPr lang="el-GR" sz="2000" b="0" i="1" smtClean="0">
                        <a:latin typeface="Cambria Math" panose="02040503050406030204" pitchFamily="18" charset="0"/>
                      </a:rPr>
                      <m:t>α</m:t>
                    </m:r>
                  </m:oMath>
                </a14:m>
                <a:r>
                  <a:rPr lang="en-US" sz="2000" dirty="0"/>
                  <a:t> = the albedo of the snow (0 &lt; </a:t>
                </a:r>
                <a14:m>
                  <m:oMath xmlns:m="http://schemas.openxmlformats.org/officeDocument/2006/math">
                    <m:r>
                      <m:rPr>
                        <m:sty m:val="p"/>
                      </m:rPr>
                      <a:rPr lang="el-GR" sz="2000" i="1">
                        <a:latin typeface="Cambria Math" panose="02040503050406030204" pitchFamily="18" charset="0"/>
                      </a:rPr>
                      <m:t>α</m:t>
                    </m:r>
                  </m:oMath>
                </a14:m>
                <a:r>
                  <a:rPr lang="en-US" sz="2000" dirty="0"/>
                  <a:t> &lt; 1)</a:t>
                </a:r>
              </a:p>
              <a:p>
                <a:pPr>
                  <a:lnSpc>
                    <a:spcPct val="90000"/>
                  </a:lnSpc>
                  <a:spcAft>
                    <a:spcPts val="600"/>
                  </a:spcAft>
                  <a:buClr>
                    <a:schemeClr val="tx2"/>
                  </a:buClr>
                  <a:defRPr/>
                </a:pPr>
                <a:endParaRPr lang="en-US" altLang="en-US" sz="2800" dirty="0"/>
              </a:p>
              <a:p>
                <a:endParaRPr lang="en-US" dirty="0"/>
              </a:p>
            </p:txBody>
          </p:sp>
        </mc:Choice>
        <mc:Fallback xmlns="">
          <p:sp>
            <p:nvSpPr>
              <p:cNvPr id="11" name="Content Placeholder 10">
                <a:extLst>
                  <a:ext uri="{FF2B5EF4-FFF2-40B4-BE49-F238E27FC236}">
                    <a16:creationId xmlns:a16="http://schemas.microsoft.com/office/drawing/2014/main" id="{49EB933A-A122-43D7-838B-212B0852E84C}"/>
                  </a:ext>
                </a:extLst>
              </p:cNvPr>
              <p:cNvSpPr>
                <a:spLocks noGrp="1" noRot="1" noChangeAspect="1" noMove="1" noResize="1" noEditPoints="1" noAdjustHandles="1" noChangeArrowheads="1" noChangeShapeType="1" noTextEdit="1"/>
              </p:cNvSpPr>
              <p:nvPr>
                <p:ph sz="half" idx="2"/>
              </p:nvPr>
            </p:nvSpPr>
            <p:spPr>
              <a:blipFill>
                <a:blip r:embed="rId3"/>
                <a:stretch>
                  <a:fillRect l="-1059" t="-2101" r="-1529" b="-700"/>
                </a:stretch>
              </a:blipFill>
            </p:spPr>
            <p:txBody>
              <a:bodyPr/>
              <a:lstStyle/>
              <a:p>
                <a:r>
                  <a:rPr lang="en-US">
                    <a:noFill/>
                  </a:rPr>
                  <a:t> </a:t>
                </a:r>
              </a:p>
            </p:txBody>
          </p:sp>
        </mc:Fallback>
      </mc:AlternateContent>
      <p:sp>
        <p:nvSpPr>
          <p:cNvPr id="12" name="Slide Number Placeholder 6">
            <a:extLst>
              <a:ext uri="{FF2B5EF4-FFF2-40B4-BE49-F238E27FC236}">
                <a16:creationId xmlns:a16="http://schemas.microsoft.com/office/drawing/2014/main" id="{DB4FE1AB-E35A-4DE8-8008-06B750B0750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63DEFC-F6DF-9941-C310-368F8061AF5A}"/>
                  </a:ext>
                </a:extLst>
              </p:cNvPr>
              <p:cNvSpPr txBox="1"/>
              <p:nvPr/>
            </p:nvSpPr>
            <p:spPr>
              <a:xfrm>
                <a:off x="749300" y="2571234"/>
                <a:ext cx="4298950" cy="10604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𝑄</m:t>
                          </m:r>
                        </m:e>
                        <m:sub>
                          <m:r>
                            <a:rPr lang="en-US" sz="3200" b="0" i="1" smtClean="0">
                              <a:latin typeface="Cambria Math" panose="02040503050406030204" pitchFamily="18" charset="0"/>
                            </a:rPr>
                            <m:t>𝑆𝑤</m:t>
                          </m:r>
                          <m:r>
                            <a:rPr lang="en-US" sz="3200" b="0" i="1" smtClean="0">
                              <a:latin typeface="Cambria Math" panose="02040503050406030204" pitchFamily="18" charset="0"/>
                            </a:rPr>
                            <m:t>↓</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𝑆</m:t>
                          </m:r>
                        </m:e>
                        <m:sub>
                          <m:r>
                            <a:rPr lang="en-US" sz="3200" b="0" i="1" smtClean="0">
                              <a:latin typeface="Cambria Math" panose="02040503050406030204" pitchFamily="18" charset="0"/>
                            </a:rPr>
                            <m:t>0</m:t>
                          </m:r>
                        </m:sub>
                      </m:sSub>
                      <m:sSup>
                        <m:sSupPr>
                          <m:ctrlPr>
                            <a:rPr lang="en-US" sz="3200" b="0" i="1" smtClean="0">
                              <a:latin typeface="Cambria Math" panose="02040503050406030204" pitchFamily="18" charset="0"/>
                            </a:rPr>
                          </m:ctrlPr>
                        </m:sSupPr>
                        <m:e>
                          <m:d>
                            <m:dPr>
                              <m:ctrlPr>
                                <a:rPr lang="en-US" sz="3200" b="0" i="1" smtClean="0">
                                  <a:latin typeface="Cambria Math" panose="02040503050406030204" pitchFamily="18" charset="0"/>
                                </a:rPr>
                              </m:ctrlPr>
                            </m:dPr>
                            <m:e>
                              <m:f>
                                <m:fPr>
                                  <m:ctrlPr>
                                    <a:rPr lang="en-US" sz="3200" b="0" i="1" smtClean="0">
                                      <a:latin typeface="Cambria Math" panose="02040503050406030204" pitchFamily="18" charset="0"/>
                                    </a:rPr>
                                  </m:ctrlPr>
                                </m:fPr>
                                <m:num>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𝑟</m:t>
                                      </m:r>
                                    </m:e>
                                    <m:sub>
                                      <m:r>
                                        <a:rPr lang="en-US" sz="3200" b="0" i="1" smtClean="0">
                                          <a:latin typeface="Cambria Math" panose="02040503050406030204" pitchFamily="18" charset="0"/>
                                        </a:rPr>
                                        <m:t>0</m:t>
                                      </m:r>
                                    </m:sub>
                                  </m:sSub>
                                </m:num>
                                <m:den>
                                  <m:r>
                                    <a:rPr lang="en-US" sz="3200" b="0" i="1" smtClean="0">
                                      <a:latin typeface="Cambria Math" panose="02040503050406030204" pitchFamily="18" charset="0"/>
                                    </a:rPr>
                                    <m:t>𝑟</m:t>
                                  </m:r>
                                </m:den>
                              </m:f>
                            </m:e>
                          </m:d>
                        </m:e>
                        <m:sup>
                          <m:r>
                            <a:rPr lang="en-US" sz="3200" b="0" i="1" smtClean="0">
                              <a:latin typeface="Cambria Math" panose="02040503050406030204" pitchFamily="18" charset="0"/>
                            </a:rPr>
                            <m:t>2</m:t>
                          </m:r>
                        </m:sup>
                      </m:sSup>
                      <m:func>
                        <m:funcPr>
                          <m:ctrlPr>
                            <a:rPr lang="en-US" sz="3200" b="0" i="1" smtClean="0">
                              <a:latin typeface="Cambria Math" panose="02040503050406030204" pitchFamily="18" charset="0"/>
                            </a:rPr>
                          </m:ctrlPr>
                        </m:funcPr>
                        <m:fName>
                          <m:r>
                            <m:rPr>
                              <m:sty m:val="p"/>
                            </m:rPr>
                            <a:rPr lang="en-US" sz="3200" b="0" i="0" smtClean="0">
                              <a:latin typeface="Cambria Math" panose="02040503050406030204" pitchFamily="18" charset="0"/>
                            </a:rPr>
                            <m:t>cos</m:t>
                          </m:r>
                        </m:fName>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0</m:t>
                              </m:r>
                            </m:sub>
                          </m:sSub>
                        </m:e>
                      </m:func>
                    </m:oMath>
                  </m:oMathPara>
                </a14:m>
                <a:endParaRPr lang="en-US" sz="3200" dirty="0"/>
              </a:p>
            </p:txBody>
          </p:sp>
        </mc:Choice>
        <mc:Fallback xmlns="">
          <p:sp>
            <p:nvSpPr>
              <p:cNvPr id="8" name="TextBox 7">
                <a:extLst>
                  <a:ext uri="{FF2B5EF4-FFF2-40B4-BE49-F238E27FC236}">
                    <a16:creationId xmlns:a16="http://schemas.microsoft.com/office/drawing/2014/main" id="{8563DEFC-F6DF-9941-C310-368F8061AF5A}"/>
                  </a:ext>
                </a:extLst>
              </p:cNvPr>
              <p:cNvSpPr txBox="1">
                <a:spLocks noRot="1" noChangeAspect="1" noMove="1" noResize="1" noEditPoints="1" noAdjustHandles="1" noChangeArrowheads="1" noChangeShapeType="1" noTextEdit="1"/>
              </p:cNvSpPr>
              <p:nvPr/>
            </p:nvSpPr>
            <p:spPr>
              <a:xfrm>
                <a:off x="749300" y="2571234"/>
                <a:ext cx="4298950" cy="106041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88B3D00-4613-6D17-902C-417CE6152AFC}"/>
                  </a:ext>
                </a:extLst>
              </p:cNvPr>
              <p:cNvSpPr txBox="1"/>
              <p:nvPr/>
            </p:nvSpPr>
            <p:spPr>
              <a:xfrm>
                <a:off x="749300" y="4001294"/>
                <a:ext cx="429895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𝑄</m:t>
                          </m:r>
                        </m:e>
                        <m:sub>
                          <m:r>
                            <a:rPr lang="en-US" sz="3200" b="0" i="1" smtClean="0">
                              <a:latin typeface="Cambria Math" panose="02040503050406030204" pitchFamily="18" charset="0"/>
                            </a:rPr>
                            <m:t>𝑆𝑤</m:t>
                          </m:r>
                        </m:sub>
                      </m:sSub>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b="0" i="1" smtClean="0">
                              <a:latin typeface="Cambria Math" panose="02040503050406030204" pitchFamily="18" charset="0"/>
                            </a:rPr>
                            <m:t>(1−</m:t>
                          </m:r>
                          <m:r>
                            <m:rPr>
                              <m:sty m:val="p"/>
                            </m:rPr>
                            <a:rPr lang="el-GR" sz="3200" b="0" i="1" smtClean="0">
                              <a:latin typeface="Cambria Math" panose="02040503050406030204" pitchFamily="18" charset="0"/>
                            </a:rPr>
                            <m:t>α</m:t>
                          </m:r>
                          <m:r>
                            <a:rPr lang="en-US" sz="3200" b="0" i="1" smtClean="0">
                              <a:latin typeface="Cambria Math" panose="02040503050406030204" pitchFamily="18" charset="0"/>
                            </a:rPr>
                            <m:t>)</m:t>
                          </m:r>
                          <m:r>
                            <a:rPr lang="en-US" sz="3200" i="1">
                              <a:latin typeface="Cambria Math" panose="02040503050406030204" pitchFamily="18" charset="0"/>
                            </a:rPr>
                            <m:t>𝑄</m:t>
                          </m:r>
                        </m:e>
                        <m:sub>
                          <m:r>
                            <a:rPr lang="en-US" sz="3200" i="1">
                              <a:latin typeface="Cambria Math" panose="02040503050406030204" pitchFamily="18" charset="0"/>
                            </a:rPr>
                            <m:t>𝑆𝑤</m:t>
                          </m:r>
                          <m:r>
                            <a:rPr lang="en-US" sz="3200" i="1">
                              <a:latin typeface="Cambria Math" panose="02040503050406030204" pitchFamily="18" charset="0"/>
                            </a:rPr>
                            <m:t>↓</m:t>
                          </m:r>
                        </m:sub>
                      </m:sSub>
                    </m:oMath>
                  </m:oMathPara>
                </a14:m>
                <a:endParaRPr lang="en-US" sz="3200" dirty="0"/>
              </a:p>
            </p:txBody>
          </p:sp>
        </mc:Choice>
        <mc:Fallback xmlns="">
          <p:sp>
            <p:nvSpPr>
              <p:cNvPr id="2" name="TextBox 1">
                <a:extLst>
                  <a:ext uri="{FF2B5EF4-FFF2-40B4-BE49-F238E27FC236}">
                    <a16:creationId xmlns:a16="http://schemas.microsoft.com/office/drawing/2014/main" id="{588B3D00-4613-6D17-902C-417CE6152AFC}"/>
                  </a:ext>
                </a:extLst>
              </p:cNvPr>
              <p:cNvSpPr txBox="1">
                <a:spLocks noRot="1" noChangeAspect="1" noMove="1" noResize="1" noEditPoints="1" noAdjustHandles="1" noChangeArrowheads="1" noChangeShapeType="1" noTextEdit="1"/>
              </p:cNvSpPr>
              <p:nvPr/>
            </p:nvSpPr>
            <p:spPr>
              <a:xfrm>
                <a:off x="749300" y="4001294"/>
                <a:ext cx="4298950" cy="584775"/>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051739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6798945" y="2413583"/>
            <a:ext cx="1140253"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5050798" y="1690688"/>
            <a:ext cx="4636545" cy="523220"/>
          </a:xfrm>
          <a:prstGeom prst="rect">
            <a:avLst/>
          </a:prstGeom>
          <a:noFill/>
        </p:spPr>
        <p:txBody>
          <a:bodyPr wrap="square" rtlCol="0">
            <a:spAutoFit/>
          </a:bodyPr>
          <a:lstStyle/>
          <a:p>
            <a:pPr algn="ctr"/>
            <a:r>
              <a:rPr lang="en-US" sz="2800" dirty="0">
                <a:solidFill>
                  <a:srgbClr val="FF0000"/>
                </a:solidFill>
              </a:rPr>
              <a:t>Net Longwave Radiation</a:t>
            </a:r>
          </a:p>
        </p:txBody>
      </p:sp>
      <p:sp>
        <p:nvSpPr>
          <p:cNvPr id="8" name="TextBox 7">
            <a:extLst>
              <a:ext uri="{FF2B5EF4-FFF2-40B4-BE49-F238E27FC236}">
                <a16:creationId xmlns:a16="http://schemas.microsoft.com/office/drawing/2014/main" id="{86ECBC55-45BE-E1BD-EB5E-D8860B8543CD}"/>
              </a:ext>
            </a:extLst>
          </p:cNvPr>
          <p:cNvSpPr txBox="1"/>
          <p:nvPr/>
        </p:nvSpPr>
        <p:spPr>
          <a:xfrm>
            <a:off x="838200" y="3228341"/>
            <a:ext cx="4453666" cy="3416320"/>
          </a:xfrm>
          <a:prstGeom prst="rect">
            <a:avLst/>
          </a:prstGeom>
          <a:noFill/>
        </p:spPr>
        <p:txBody>
          <a:bodyPr wrap="square" rtlCol="0">
            <a:spAutoFit/>
          </a:bodyPr>
          <a:lstStyle/>
          <a:p>
            <a:r>
              <a:rPr lang="en-US" sz="2400" dirty="0"/>
              <a:t>Radiation from the earth and atmosphere</a:t>
            </a:r>
          </a:p>
          <a:p>
            <a:endParaRPr lang="en-US" sz="2400" dirty="0"/>
          </a:p>
          <a:p>
            <a:r>
              <a:rPr lang="en-US" sz="2400" dirty="0"/>
              <a:t>Calculated as the net of upwelling (outgoing) radiation that cools the snow, and downwelling (incoming) radiation that warms the snow</a:t>
            </a:r>
          </a:p>
          <a:p>
            <a:endParaRPr lang="en-US" sz="2400" dirty="0"/>
          </a:p>
          <a:p>
            <a:endParaRPr lang="en-US" sz="2400" dirty="0"/>
          </a:p>
        </p:txBody>
      </p:sp>
      <p:pic>
        <p:nvPicPr>
          <p:cNvPr id="3" name="Picture 2">
            <a:extLst>
              <a:ext uri="{FF2B5EF4-FFF2-40B4-BE49-F238E27FC236}">
                <a16:creationId xmlns:a16="http://schemas.microsoft.com/office/drawing/2014/main" id="{3427F920-A59A-152C-89FC-93FFA0793881}"/>
              </a:ext>
            </a:extLst>
          </p:cNvPr>
          <p:cNvPicPr>
            <a:picLocks noChangeAspect="1"/>
          </p:cNvPicPr>
          <p:nvPr/>
        </p:nvPicPr>
        <p:blipFill>
          <a:blip r:embed="rId4"/>
          <a:stretch>
            <a:fillRect/>
          </a:stretch>
        </p:blipFill>
        <p:spPr>
          <a:xfrm>
            <a:off x="5865730" y="3333998"/>
            <a:ext cx="3821613" cy="3015002"/>
          </a:xfrm>
          <a:prstGeom prst="rect">
            <a:avLst/>
          </a:prstGeom>
        </p:spPr>
      </p:pic>
    </p:spTree>
    <p:extLst>
      <p:ext uri="{BB962C8B-B14F-4D97-AF65-F5344CB8AC3E}">
        <p14:creationId xmlns:p14="http://schemas.microsoft.com/office/powerpoint/2010/main" val="900098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60F0D-35A4-C478-2D35-A339751FC090}"/>
              </a:ext>
            </a:extLst>
          </p:cNvPr>
          <p:cNvSpPr>
            <a:spLocks noGrp="1"/>
          </p:cNvSpPr>
          <p:nvPr>
            <p:ph type="title"/>
          </p:nvPr>
        </p:nvSpPr>
        <p:spPr>
          <a:xfrm>
            <a:off x="838200" y="365125"/>
            <a:ext cx="10515600" cy="1325563"/>
          </a:xfrm>
        </p:spPr>
        <p:txBody>
          <a:bodyPr/>
          <a:lstStyle/>
          <a:p>
            <a:r>
              <a:rPr lang="en-US" dirty="0"/>
              <a:t>Importance of Snow</a:t>
            </a:r>
          </a:p>
        </p:txBody>
      </p:sp>
      <p:sp>
        <p:nvSpPr>
          <p:cNvPr id="3" name="Content Placeholder 2">
            <a:extLst>
              <a:ext uri="{FF2B5EF4-FFF2-40B4-BE49-F238E27FC236}">
                <a16:creationId xmlns:a16="http://schemas.microsoft.com/office/drawing/2014/main" id="{CD549979-5774-8975-A916-7F33E3E7903C}"/>
              </a:ext>
            </a:extLst>
          </p:cNvPr>
          <p:cNvSpPr>
            <a:spLocks noGrp="1"/>
          </p:cNvSpPr>
          <p:nvPr>
            <p:ph sz="half" idx="1"/>
          </p:nvPr>
        </p:nvSpPr>
        <p:spPr>
          <a:xfrm>
            <a:off x="838200" y="1825625"/>
            <a:ext cx="5181600" cy="4351339"/>
          </a:xfrm>
        </p:spPr>
        <p:txBody>
          <a:bodyPr>
            <a:normAutofit fontScale="92500" lnSpcReduction="20000"/>
          </a:bodyPr>
          <a:lstStyle/>
          <a:p>
            <a:r>
              <a:rPr lang="en-US" dirty="0"/>
              <a:t>CA: </a:t>
            </a:r>
            <a:r>
              <a:rPr lang="en-US" b="1" dirty="0">
                <a:solidFill>
                  <a:schemeClr val="accent3">
                    <a:lumMod val="75000"/>
                  </a:schemeClr>
                </a:solidFill>
              </a:rPr>
              <a:t>          </a:t>
            </a:r>
            <a:r>
              <a:rPr lang="en-US" dirty="0"/>
              <a:t>of all surface water is snowmelt.</a:t>
            </a:r>
          </a:p>
          <a:p>
            <a:r>
              <a:rPr lang="en-US" dirty="0"/>
              <a:t>CO: </a:t>
            </a:r>
            <a:r>
              <a:rPr lang="en-US" b="1" dirty="0">
                <a:solidFill>
                  <a:schemeClr val="accent3">
                    <a:lumMod val="75000"/>
                  </a:schemeClr>
                </a:solidFill>
              </a:rPr>
              <a:t>          </a:t>
            </a:r>
            <a:r>
              <a:rPr lang="en-US" dirty="0"/>
              <a:t>of all surface water is snowmelt.</a:t>
            </a:r>
          </a:p>
          <a:p>
            <a:r>
              <a:rPr lang="en-US" dirty="0"/>
              <a:t>High albedo of snow and ice influences Earth's radiation balance</a:t>
            </a:r>
          </a:p>
          <a:p>
            <a:r>
              <a:rPr lang="en-US" dirty="0"/>
              <a:t>Terrestrial snow is a dynamic, fresh-water reservoir that stores precipitation and delays runoff</a:t>
            </a:r>
          </a:p>
          <a:p>
            <a:r>
              <a:rPr lang="en-US" dirty="0"/>
              <a:t>Snow can be a significant hazard; the largest floods in California are almost all rain-on-snow events</a:t>
            </a:r>
          </a:p>
        </p:txBody>
      </p:sp>
      <p:pic>
        <p:nvPicPr>
          <p:cNvPr id="8" name="Content Placeholder 7" descr="A picture containing outdoor, sky, snow, tree&#10;&#10;AI-generated content may be incorrect.">
            <a:extLst>
              <a:ext uri="{FF2B5EF4-FFF2-40B4-BE49-F238E27FC236}">
                <a16:creationId xmlns:a16="http://schemas.microsoft.com/office/drawing/2014/main" id="{19AD2727-9410-1AA8-6937-EB782FCB7EC2}"/>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t="10256"/>
          <a:stretch/>
        </p:blipFill>
        <p:spPr>
          <a:xfrm>
            <a:off x="6172200" y="1979861"/>
            <a:ext cx="5181600" cy="3487633"/>
          </a:xfrm>
        </p:spPr>
      </p:pic>
      <p:sp>
        <p:nvSpPr>
          <p:cNvPr id="5" name="TextBox 4"/>
          <p:cNvSpPr txBox="1"/>
          <p:nvPr/>
        </p:nvSpPr>
        <p:spPr>
          <a:xfrm>
            <a:off x="1686296" y="1733639"/>
            <a:ext cx="1983179" cy="492443"/>
          </a:xfrm>
          <a:prstGeom prst="rect">
            <a:avLst/>
          </a:prstGeom>
          <a:noFill/>
        </p:spPr>
        <p:txBody>
          <a:bodyPr wrap="square" rtlCol="0">
            <a:spAutoFit/>
          </a:bodyPr>
          <a:lstStyle/>
          <a:p>
            <a:r>
              <a:rPr lang="en-US" sz="2600" b="1" dirty="0">
                <a:solidFill>
                  <a:schemeClr val="accent3">
                    <a:lumMod val="75000"/>
                  </a:schemeClr>
                </a:solidFill>
              </a:rPr>
              <a:t>80%</a:t>
            </a:r>
            <a:endParaRPr lang="en-US" sz="2600" dirty="0"/>
          </a:p>
        </p:txBody>
      </p:sp>
      <p:sp>
        <p:nvSpPr>
          <p:cNvPr id="9" name="TextBox 8"/>
          <p:cNvSpPr txBox="1"/>
          <p:nvPr/>
        </p:nvSpPr>
        <p:spPr>
          <a:xfrm>
            <a:off x="1686296" y="2396644"/>
            <a:ext cx="1983179" cy="492443"/>
          </a:xfrm>
          <a:prstGeom prst="rect">
            <a:avLst/>
          </a:prstGeom>
          <a:noFill/>
        </p:spPr>
        <p:txBody>
          <a:bodyPr wrap="square" rtlCol="0">
            <a:spAutoFit/>
          </a:bodyPr>
          <a:lstStyle/>
          <a:p>
            <a:r>
              <a:rPr lang="en-US" sz="2600" b="1" dirty="0">
                <a:solidFill>
                  <a:schemeClr val="accent3">
                    <a:lumMod val="75000"/>
                  </a:schemeClr>
                </a:solidFill>
              </a:rPr>
              <a:t>70%</a:t>
            </a:r>
            <a:endParaRPr lang="en-US" sz="2600" dirty="0"/>
          </a:p>
        </p:txBody>
      </p:sp>
    </p:spTree>
    <p:extLst>
      <p:ext uri="{BB962C8B-B14F-4D97-AF65-F5344CB8AC3E}">
        <p14:creationId xmlns:p14="http://schemas.microsoft.com/office/powerpoint/2010/main" val="180004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8160606" y="2376515"/>
            <a:ext cx="3193194"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6203737" y="1711602"/>
            <a:ext cx="5872306" cy="523220"/>
          </a:xfrm>
          <a:prstGeom prst="rect">
            <a:avLst/>
          </a:prstGeom>
          <a:noFill/>
        </p:spPr>
        <p:txBody>
          <a:bodyPr wrap="square" rtlCol="0">
            <a:spAutoFit/>
          </a:bodyPr>
          <a:lstStyle/>
          <a:p>
            <a:pPr algn="ctr"/>
            <a:r>
              <a:rPr lang="en-US" sz="2800" dirty="0">
                <a:solidFill>
                  <a:srgbClr val="FF0000"/>
                </a:solidFill>
              </a:rPr>
              <a:t>Mass Transfer and Ground Heat Flux</a:t>
            </a:r>
          </a:p>
        </p:txBody>
      </p:sp>
      <p:sp>
        <p:nvSpPr>
          <p:cNvPr id="8" name="TextBox 7">
            <a:extLst>
              <a:ext uri="{FF2B5EF4-FFF2-40B4-BE49-F238E27FC236}">
                <a16:creationId xmlns:a16="http://schemas.microsoft.com/office/drawing/2014/main" id="{86ECBC55-45BE-E1BD-EB5E-D8860B8543CD}"/>
              </a:ext>
            </a:extLst>
          </p:cNvPr>
          <p:cNvSpPr txBox="1"/>
          <p:nvPr/>
        </p:nvSpPr>
        <p:spPr>
          <a:xfrm>
            <a:off x="2485128" y="3533598"/>
            <a:ext cx="7960898" cy="2677656"/>
          </a:xfrm>
          <a:prstGeom prst="rect">
            <a:avLst/>
          </a:prstGeom>
          <a:noFill/>
        </p:spPr>
        <p:txBody>
          <a:bodyPr wrap="square" rtlCol="0">
            <a:spAutoFit/>
          </a:bodyPr>
          <a:lstStyle/>
          <a:p>
            <a:r>
              <a:rPr lang="en-US" sz="2400" dirty="0"/>
              <a:t>Mass transfer of energy to the snowpack</a:t>
            </a:r>
          </a:p>
          <a:p>
            <a:pPr marL="342900" indent="-342900">
              <a:buFont typeface="Arial" panose="020B0604020202020204" pitchFamily="34" charset="0"/>
              <a:buChar char="•"/>
            </a:pPr>
            <a:r>
              <a:rPr lang="en-US" sz="2400" dirty="0"/>
              <a:t>Rain on snow, avalanche, etc.</a:t>
            </a:r>
          </a:p>
          <a:p>
            <a:endParaRPr lang="en-US" sz="2400" dirty="0"/>
          </a:p>
          <a:p>
            <a:r>
              <a:rPr lang="en-US" sz="2400" dirty="0"/>
              <a:t>Conductive exchange of sensible heat with ground</a:t>
            </a:r>
          </a:p>
          <a:p>
            <a:pPr marL="342900" indent="-342900">
              <a:buFont typeface="Arial" panose="020B0604020202020204" pitchFamily="34" charset="0"/>
              <a:buChar char="•"/>
            </a:pPr>
            <a:r>
              <a:rPr lang="en-US" sz="2400" dirty="0"/>
              <a:t>Generally, energy flux from soil to snowpack</a:t>
            </a:r>
          </a:p>
          <a:p>
            <a:endParaRPr lang="en-US" sz="2400" dirty="0"/>
          </a:p>
          <a:p>
            <a:endParaRPr lang="en-US" sz="2400" dirty="0"/>
          </a:p>
        </p:txBody>
      </p:sp>
    </p:spTree>
    <p:extLst>
      <p:ext uri="{BB962C8B-B14F-4D97-AF65-F5344CB8AC3E}">
        <p14:creationId xmlns:p14="http://schemas.microsoft.com/office/powerpoint/2010/main" val="216437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a:t>Snow Data Sources</a:t>
            </a:r>
            <a:endParaRPr lang="en-US" altLang="en-US" dirty="0"/>
          </a:p>
        </p:txBody>
      </p:sp>
      <p:sp>
        <p:nvSpPr>
          <p:cNvPr id="4" name="Text Placeholder 3"/>
          <p:cNvSpPr>
            <a:spLocks noGrp="1"/>
          </p:cNvSpPr>
          <p:nvPr>
            <p:ph type="body" idx="1"/>
          </p:nvPr>
        </p:nvSpPr>
        <p:spPr/>
        <p:txBody>
          <a:bodyPr/>
          <a:lstStyle/>
          <a:p>
            <a:endParaRPr lang="en-US"/>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pic>
        <p:nvPicPr>
          <p:cNvPr id="2" name="Picture 1">
            <a:extLst>
              <a:ext uri="{FF2B5EF4-FFF2-40B4-BE49-F238E27FC236}">
                <a16:creationId xmlns:a16="http://schemas.microsoft.com/office/drawing/2014/main" id="{280F06D4-4E67-0480-28A5-56734084ED7F}"/>
              </a:ext>
            </a:extLst>
          </p:cNvPr>
          <p:cNvPicPr>
            <a:picLocks noChangeAspect="1"/>
          </p:cNvPicPr>
          <p:nvPr/>
        </p:nvPicPr>
        <p:blipFill rotWithShape="1">
          <a:blip r:embed="rId3"/>
          <a:srcRect l="50000"/>
          <a:stretch/>
        </p:blipFill>
        <p:spPr>
          <a:xfrm>
            <a:off x="6342085" y="338595"/>
            <a:ext cx="4796970" cy="3090936"/>
          </a:xfrm>
          <a:prstGeom prst="rect">
            <a:avLst/>
          </a:prstGeom>
        </p:spPr>
      </p:pic>
    </p:spTree>
    <p:extLst>
      <p:ext uri="{BB962C8B-B14F-4D97-AF65-F5344CB8AC3E}">
        <p14:creationId xmlns:p14="http://schemas.microsoft.com/office/powerpoint/2010/main" val="883518971"/>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
        <p:nvSpPr>
          <p:cNvPr id="2" name="Rectangle: Rounded Corners 1">
            <a:extLst>
              <a:ext uri="{FF2B5EF4-FFF2-40B4-BE49-F238E27FC236}">
                <a16:creationId xmlns:a16="http://schemas.microsoft.com/office/drawing/2014/main" id="{14E6BB2F-44C2-E764-6479-D7BC201934FA}"/>
              </a:ext>
            </a:extLst>
          </p:cNvPr>
          <p:cNvSpPr/>
          <p:nvPr/>
        </p:nvSpPr>
        <p:spPr>
          <a:xfrm>
            <a:off x="661012" y="1825624"/>
            <a:ext cx="4296578" cy="686221"/>
          </a:xfrm>
          <a:prstGeom prst="roundRect">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178529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Ground Observations</a:t>
            </a:r>
          </a:p>
        </p:txBody>
      </p:sp>
      <p:sp>
        <p:nvSpPr>
          <p:cNvPr id="3" name="Content Placeholder 2"/>
          <p:cNvSpPr>
            <a:spLocks noGrp="1"/>
          </p:cNvSpPr>
          <p:nvPr>
            <p:ph sz="half" idx="1"/>
          </p:nvPr>
        </p:nvSpPr>
        <p:spPr>
          <a:xfrm>
            <a:off x="1348739" y="1825625"/>
            <a:ext cx="5595551" cy="4351338"/>
          </a:xfrm>
        </p:spPr>
        <p:txBody>
          <a:bodyPr>
            <a:normAutofit fontScale="85000" lnSpcReduction="20000"/>
          </a:bodyPr>
          <a:lstStyle/>
          <a:p>
            <a:r>
              <a:rPr lang="en-US" dirty="0"/>
              <a:t>Precipitation gages</a:t>
            </a:r>
          </a:p>
          <a:p>
            <a:pPr lvl="1"/>
            <a:r>
              <a:rPr lang="en-US" dirty="0"/>
              <a:t>Often inaccurate during snowfall due to wind</a:t>
            </a:r>
          </a:p>
          <a:p>
            <a:r>
              <a:rPr lang="en-US" dirty="0"/>
              <a:t>Snow Pillows</a:t>
            </a:r>
          </a:p>
          <a:p>
            <a:pPr lvl="1"/>
            <a:r>
              <a:rPr lang="en-US" dirty="0"/>
              <a:t>SNOTEL Sites (Western U.S.)</a:t>
            </a:r>
          </a:p>
          <a:p>
            <a:r>
              <a:rPr lang="en-US" dirty="0"/>
              <a:t>Snow Courses</a:t>
            </a:r>
          </a:p>
          <a:p>
            <a:pPr lvl="1"/>
            <a:r>
              <a:rPr lang="en-US" dirty="0"/>
              <a:t>Transects with snow depth and density</a:t>
            </a:r>
          </a:p>
          <a:p>
            <a:r>
              <a:rPr lang="en-US" dirty="0"/>
              <a:t>Snow Tubes</a:t>
            </a:r>
          </a:p>
          <a:p>
            <a:pPr lvl="1"/>
            <a:r>
              <a:rPr lang="en-US" dirty="0"/>
              <a:t>Measure volume and mass of snow cores</a:t>
            </a:r>
          </a:p>
          <a:p>
            <a:r>
              <a:rPr lang="en-US" dirty="0"/>
              <a:t>Snow Pits</a:t>
            </a:r>
          </a:p>
          <a:p>
            <a:pPr lvl="1"/>
            <a:r>
              <a:rPr lang="en-US" dirty="0"/>
              <a:t>Measure vertical profiles of SWE, and other snowpack variables.</a:t>
            </a:r>
          </a:p>
          <a:p>
            <a:r>
              <a:rPr lang="en-US" dirty="0"/>
              <a:t>CoCoRaHS</a:t>
            </a:r>
          </a:p>
          <a:p>
            <a:pPr lvl="1"/>
            <a:r>
              <a:rPr lang="en-US" dirty="0">
                <a:hlinkClick r:id="rId3"/>
              </a:rPr>
              <a:t>https://www.cocorahs.org/</a:t>
            </a:r>
            <a:endParaRPr lang="en-US" dirty="0"/>
          </a:p>
        </p:txBody>
      </p:sp>
      <p:pic>
        <p:nvPicPr>
          <p:cNvPr id="7" name="Content Placeholder 6" descr="A picture containing tree, outdoor, surrounded&#10;&#10;Description automatically generated">
            <a:extLst>
              <a:ext uri="{FF2B5EF4-FFF2-40B4-BE49-F238E27FC236}">
                <a16:creationId xmlns:a16="http://schemas.microsoft.com/office/drawing/2014/main" id="{DF38B67B-B64F-49A5-94FA-7805CC1E2FB1}"/>
              </a:ext>
            </a:extLst>
          </p:cNvPr>
          <p:cNvPicPr>
            <a:picLocks noGrp="1" noChangeAspect="1"/>
          </p:cNvPicPr>
          <p:nvPr>
            <p:ph sz="half" idx="2"/>
          </p:nvPr>
        </p:nvPicPr>
        <p:blipFill rotWithShape="1">
          <a:blip r:embed="rId4" cstate="print">
            <a:extLst>
              <a:ext uri="{28A0092B-C50C-407E-A947-70E740481C1C}">
                <a14:useLocalDpi xmlns:a14="http://schemas.microsoft.com/office/drawing/2010/main" val="0"/>
              </a:ext>
            </a:extLst>
          </a:blip>
          <a:srcRect r="13842"/>
          <a:stretch/>
        </p:blipFill>
        <p:spPr>
          <a:xfrm rot="5400000">
            <a:off x="6926945" y="1978866"/>
            <a:ext cx="4444199" cy="3867841"/>
          </a:xfrm>
          <a:prstGeom prst="rect">
            <a:avLst/>
          </a:prstGeom>
        </p:spPr>
      </p:pic>
      <p:sp>
        <p:nvSpPr>
          <p:cNvPr id="5" name="Slide Number Placeholder 6">
            <a:extLst>
              <a:ext uri="{FF2B5EF4-FFF2-40B4-BE49-F238E27FC236}">
                <a16:creationId xmlns:a16="http://schemas.microsoft.com/office/drawing/2014/main" id="{44349548-31F2-4B2F-88D7-66B08B66705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
        <p:nvSpPr>
          <p:cNvPr id="4" name="TextBox 3"/>
          <p:cNvSpPr txBox="1"/>
          <p:nvPr/>
        </p:nvSpPr>
        <p:spPr>
          <a:xfrm>
            <a:off x="6623657" y="365124"/>
            <a:ext cx="1805049" cy="830997"/>
          </a:xfrm>
          <a:prstGeom prst="rect">
            <a:avLst/>
          </a:prstGeom>
          <a:noFill/>
        </p:spPr>
        <p:txBody>
          <a:bodyPr wrap="square" rtlCol="0">
            <a:spAutoFit/>
          </a:bodyPr>
          <a:lstStyle/>
          <a:p>
            <a:r>
              <a:rPr lang="en-US" sz="2400" b="1" dirty="0">
                <a:solidFill>
                  <a:schemeClr val="accent6"/>
                </a:solidFill>
                <a:latin typeface="Ink Free" panose="03080402000500000000" pitchFamily="66" charset="0"/>
              </a:rPr>
              <a:t>These are point data!</a:t>
            </a:r>
          </a:p>
        </p:txBody>
      </p:sp>
    </p:spTree>
    <p:extLst>
      <p:ext uri="{BB962C8B-B14F-4D97-AF65-F5344CB8AC3E}">
        <p14:creationId xmlns:p14="http://schemas.microsoft.com/office/powerpoint/2010/main" val="3034936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Field Measurements – </a:t>
            </a:r>
            <a:r>
              <a:rPr lang="en-US" sz="4400" dirty="0"/>
              <a:t>NWS Meteorological Stations</a:t>
            </a:r>
            <a:endParaRPr lang="en-US" dirty="0"/>
          </a:p>
        </p:txBody>
      </p:sp>
      <p:sp>
        <p:nvSpPr>
          <p:cNvPr id="3" name="Content Placeholder 2"/>
          <p:cNvSpPr>
            <a:spLocks noGrp="1"/>
          </p:cNvSpPr>
          <p:nvPr>
            <p:ph sz="half" idx="1"/>
          </p:nvPr>
        </p:nvSpPr>
        <p:spPr/>
        <p:txBody>
          <a:bodyPr>
            <a:normAutofit/>
          </a:bodyPr>
          <a:lstStyle/>
          <a:p>
            <a:r>
              <a:rPr lang="en-US" sz="2400" dirty="0"/>
              <a:t>Snow Depth</a:t>
            </a:r>
          </a:p>
          <a:p>
            <a:r>
              <a:rPr lang="en-US" sz="2400" dirty="0"/>
              <a:t>Snow Fall</a:t>
            </a:r>
          </a:p>
          <a:p>
            <a:r>
              <a:rPr lang="en-US" sz="2400" dirty="0"/>
              <a:t>Precipitation</a:t>
            </a:r>
            <a:endParaRPr lang="en-US" sz="2400" dirty="0">
              <a:solidFill>
                <a:srgbClr val="C00000"/>
              </a:solidFill>
            </a:endParaRPr>
          </a:p>
        </p:txBody>
      </p:sp>
      <p:pic>
        <p:nvPicPr>
          <p:cNvPr id="8" name="Picture 2"/>
          <p:cNvPicPr>
            <a:picLocks noChangeAspect="1" noChangeArrowheads="1"/>
          </p:cNvPicPr>
          <p:nvPr/>
        </p:nvPicPr>
        <p:blipFill>
          <a:blip r:embed="rId3" cstate="print"/>
          <a:srcRect/>
          <a:stretch>
            <a:fillRect/>
          </a:stretch>
        </p:blipFill>
        <p:spPr bwMode="auto">
          <a:xfrm>
            <a:off x="2014889" y="3554103"/>
            <a:ext cx="2530743" cy="2612700"/>
          </a:xfrm>
          <a:prstGeom prst="rect">
            <a:avLst/>
          </a:prstGeom>
          <a:noFill/>
          <a:ln w="6350">
            <a:solidFill>
              <a:schemeClr val="tx1"/>
            </a:solidFill>
            <a:miter lim="800000"/>
            <a:headEnd/>
            <a:tailEnd/>
          </a:ln>
          <a:effectLst/>
        </p:spPr>
      </p:pic>
      <p:pic>
        <p:nvPicPr>
          <p:cNvPr id="10" name="Picture 5">
            <a:extLst>
              <a:ext uri="{FF2B5EF4-FFF2-40B4-BE49-F238E27FC236}">
                <a16:creationId xmlns:a16="http://schemas.microsoft.com/office/drawing/2014/main" id="{713AEC9B-96A3-4FD1-BEA5-73D5E11C6F8B}"/>
              </a:ext>
            </a:extLst>
          </p:cNvPr>
          <p:cNvPicPr>
            <a:picLocks noGrp="1" noChangeAspect="1" noChangeArrowheads="1"/>
          </p:cNvPicPr>
          <p:nvPr>
            <p:ph sz="half" idx="2"/>
          </p:nvPr>
        </p:nvPicPr>
        <p:blipFill>
          <a:blip r:embed="rId4" cstate="print"/>
          <a:srcRect/>
          <a:stretch>
            <a:fillRect/>
          </a:stretch>
        </p:blipFill>
        <p:spPr bwMode="auto">
          <a:xfrm>
            <a:off x="7998199" y="1255923"/>
            <a:ext cx="3322113" cy="4921040"/>
          </a:xfrm>
          <a:prstGeom prst="rect">
            <a:avLst/>
          </a:prstGeom>
          <a:noFill/>
          <a:ln w="6350">
            <a:solidFill>
              <a:schemeClr val="tx1"/>
            </a:solidFill>
            <a:miter lim="800000"/>
          </a:ln>
        </p:spPr>
      </p:pic>
      <p:pic>
        <p:nvPicPr>
          <p:cNvPr id="7" name="Picture 6">
            <a:extLst>
              <a:ext uri="{FF2B5EF4-FFF2-40B4-BE49-F238E27FC236}">
                <a16:creationId xmlns:a16="http://schemas.microsoft.com/office/drawing/2014/main" id="{075CB026-D8A6-4BB2-AB53-457914E94ACB}"/>
              </a:ext>
            </a:extLst>
          </p:cNvPr>
          <p:cNvPicPr>
            <a:picLocks noChangeAspect="1"/>
          </p:cNvPicPr>
          <p:nvPr/>
        </p:nvPicPr>
        <p:blipFill>
          <a:blip r:embed="rId5"/>
          <a:stretch>
            <a:fillRect/>
          </a:stretch>
        </p:blipFill>
        <p:spPr>
          <a:xfrm>
            <a:off x="5114383" y="1847018"/>
            <a:ext cx="2531987" cy="4454722"/>
          </a:xfrm>
          <a:prstGeom prst="rect">
            <a:avLst/>
          </a:prstGeom>
        </p:spPr>
      </p:pic>
      <p:sp>
        <p:nvSpPr>
          <p:cNvPr id="11" name="Slide Number Placeholder 6">
            <a:extLst>
              <a:ext uri="{FF2B5EF4-FFF2-40B4-BE49-F238E27FC236}">
                <a16:creationId xmlns:a16="http://schemas.microsoft.com/office/drawing/2014/main" id="{BE0E817E-A402-425C-A479-FA3F802097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
        <p:nvSpPr>
          <p:cNvPr id="9" name="TextBox 8"/>
          <p:cNvSpPr txBox="1"/>
          <p:nvPr/>
        </p:nvSpPr>
        <p:spPr>
          <a:xfrm>
            <a:off x="2960358" y="2511221"/>
            <a:ext cx="1802196" cy="830997"/>
          </a:xfrm>
          <a:prstGeom prst="rect">
            <a:avLst/>
          </a:prstGeom>
          <a:noFill/>
        </p:spPr>
        <p:txBody>
          <a:bodyPr wrap="square" rtlCol="0">
            <a:spAutoFit/>
          </a:bodyPr>
          <a:lstStyle/>
          <a:p>
            <a:r>
              <a:rPr lang="en-US" sz="2400" b="1" dirty="0">
                <a:solidFill>
                  <a:schemeClr val="accent6"/>
                </a:solidFill>
                <a:latin typeface="Ink Free" panose="03080402000500000000" pitchFamily="66" charset="0"/>
              </a:rPr>
              <a:t>Issue of under catch</a:t>
            </a:r>
          </a:p>
        </p:txBody>
      </p:sp>
    </p:spTree>
    <p:extLst>
      <p:ext uri="{BB962C8B-B14F-4D97-AF65-F5344CB8AC3E}">
        <p14:creationId xmlns:p14="http://schemas.microsoft.com/office/powerpoint/2010/main" val="296117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Measurements – SNOTEL</a:t>
            </a:r>
          </a:p>
        </p:txBody>
      </p:sp>
      <p:sp>
        <p:nvSpPr>
          <p:cNvPr id="3" name="Content Placeholder 2"/>
          <p:cNvSpPr>
            <a:spLocks noGrp="1"/>
          </p:cNvSpPr>
          <p:nvPr>
            <p:ph sz="half" idx="1"/>
          </p:nvPr>
        </p:nvSpPr>
        <p:spPr>
          <a:xfrm>
            <a:off x="838201" y="1571625"/>
            <a:ext cx="5181600" cy="4351338"/>
          </a:xfrm>
        </p:spPr>
        <p:txBody>
          <a:bodyPr>
            <a:normAutofit/>
          </a:bodyPr>
          <a:lstStyle/>
          <a:p>
            <a:r>
              <a:rPr lang="en-US" dirty="0"/>
              <a:t>SWE</a:t>
            </a:r>
          </a:p>
          <a:p>
            <a:r>
              <a:rPr lang="en-US" dirty="0"/>
              <a:t>Temperature</a:t>
            </a:r>
          </a:p>
          <a:p>
            <a:r>
              <a:rPr lang="en-US" dirty="0"/>
              <a:t>Precipitation</a:t>
            </a:r>
          </a:p>
          <a:p>
            <a:r>
              <a:rPr lang="en-US" dirty="0"/>
              <a:t>Snow depth</a:t>
            </a:r>
          </a:p>
          <a:p>
            <a:r>
              <a:rPr lang="en-US" dirty="0"/>
              <a:t>Solar irradiance</a:t>
            </a:r>
          </a:p>
          <a:p>
            <a:r>
              <a:rPr lang="en-US" dirty="0"/>
              <a:t>Wind speed</a:t>
            </a:r>
          </a:p>
          <a:p>
            <a:r>
              <a:rPr lang="en-US" dirty="0"/>
              <a:t>Meteor burst telemetry</a:t>
            </a:r>
          </a:p>
        </p:txBody>
      </p:sp>
      <p:pic>
        <p:nvPicPr>
          <p:cNvPr id="6" name="Content Placeholder 5">
            <a:extLst>
              <a:ext uri="{FF2B5EF4-FFF2-40B4-BE49-F238E27FC236}">
                <a16:creationId xmlns:a16="http://schemas.microsoft.com/office/drawing/2014/main" id="{AFEAE807-E2DD-4BEF-9C6A-F3E450DAF34B}"/>
              </a:ext>
            </a:extLst>
          </p:cNvPr>
          <p:cNvPicPr>
            <a:picLocks noGrp="1" noChangeAspect="1"/>
          </p:cNvPicPr>
          <p:nvPr>
            <p:ph sz="half" idx="2"/>
          </p:nvPr>
        </p:nvPicPr>
        <p:blipFill>
          <a:blip r:embed="rId3"/>
          <a:stretch>
            <a:fillRect/>
          </a:stretch>
        </p:blipFill>
        <p:spPr>
          <a:xfrm>
            <a:off x="6172200" y="1867097"/>
            <a:ext cx="5181600" cy="4268393"/>
          </a:xfrm>
          <a:prstGeom prst="rect">
            <a:avLst/>
          </a:prstGeom>
        </p:spPr>
      </p:pic>
      <p:sp>
        <p:nvSpPr>
          <p:cNvPr id="5" name="Slide Number Placeholder 6">
            <a:extLst>
              <a:ext uri="{FF2B5EF4-FFF2-40B4-BE49-F238E27FC236}">
                <a16:creationId xmlns:a16="http://schemas.microsoft.com/office/drawing/2014/main" id="{B83705A3-916F-4A91-95C3-44AAB56876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Tree>
    <p:extLst>
      <p:ext uri="{BB962C8B-B14F-4D97-AF65-F5344CB8AC3E}">
        <p14:creationId xmlns:p14="http://schemas.microsoft.com/office/powerpoint/2010/main" val="27776832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s://lh3.googleusercontent.com/zReFzw5a5VAsok1IJcSu2ZKb6bav2t-oriVaDFb3l-s8kEUpGIJo5vxrF1fWP5RjIvOObczYrw_Ty_PL1GFN32_IhJ7TZ7GX3HoxEQSwr0IA613ihttZdtV7bzadwgyIlb13Mh42qWDNXPsztnh_-dExMqzJJOXN-fi4lMQFc8Rtb1uI_eu22cZmU0JITNKDe5Ng7Vfl3tHj0gpkgsP22AOnz1HDPhU5yaRryK4EsRYLSzqAMHv0hhT_YqoE9qzYewC_emrhTv5KHtoBQWz8QKuA6OY8BLVzWX15jwAk9JnuZ0DztFew5skdnypgqN8LbgBWIbFra4lV13XqzkNpDpp3y0meEy3xjXIxTGMzeNADv7V_8IuWiJaSIT_hVx4o_dFYnXHo-VLJCYgP1Y-ayNZjADiz-1u4YTwpTbU26KmeIuCQHvEz9ZbbZJVBgDmmCBmi1oXtTn9Ub0oVF2KFyW8Vk8L4OPLWfnS9LHABxrWB8d2A42PQ8tjt_a49Qmk7KGUgZfiBYVNSTqdwsNhbgcNkfoExCeeUBBaJJ785alP25Daj8GyB_giVmpmhb4yfSN6nRJi1L3s30ayTfVUfZSXMjkOZQaLNhjVb3-0B384AvmTT45p26XosYD9aoKXHPGlyOTo-qqiDv9phFXlnDsmf=w974-h1298-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7173" y="387428"/>
            <a:ext cx="4112683" cy="5486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4"/>
          <a:srcRect l="17500" t="4436" r="25000" b="21106"/>
          <a:stretch/>
        </p:blipFill>
        <p:spPr>
          <a:xfrm>
            <a:off x="312144" y="387428"/>
            <a:ext cx="4206240" cy="4084317"/>
          </a:xfrm>
          <a:prstGeom prst="rect">
            <a:avLst/>
          </a:prstGeom>
        </p:spPr>
      </p:pic>
      <p:pic>
        <p:nvPicPr>
          <p:cNvPr id="5" name="Picture 4"/>
          <p:cNvPicPr>
            <a:picLocks noChangeAspect="1"/>
          </p:cNvPicPr>
          <p:nvPr/>
        </p:nvPicPr>
        <p:blipFill rotWithShape="1">
          <a:blip r:embed="rId5"/>
          <a:srcRect t="7143" r="17460"/>
          <a:stretch/>
        </p:blipFill>
        <p:spPr>
          <a:xfrm>
            <a:off x="3194892" y="3812934"/>
            <a:ext cx="4721338" cy="2832805"/>
          </a:xfrm>
          <a:prstGeom prst="rect">
            <a:avLst/>
          </a:prstGeom>
        </p:spPr>
      </p:pic>
      <p:sp>
        <p:nvSpPr>
          <p:cNvPr id="7" name="Slide Number Placeholder 6">
            <a:extLst>
              <a:ext uri="{FF2B5EF4-FFF2-40B4-BE49-F238E27FC236}">
                <a16:creationId xmlns:a16="http://schemas.microsoft.com/office/drawing/2014/main" id="{6022A9F6-AA11-40FA-BACD-D023D4EFFB2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Tree>
    <p:extLst>
      <p:ext uri="{BB962C8B-B14F-4D97-AF65-F5344CB8AC3E}">
        <p14:creationId xmlns:p14="http://schemas.microsoft.com/office/powerpoint/2010/main" val="11643538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Field Measurements – SNOTEL</a:t>
            </a:r>
          </a:p>
        </p:txBody>
      </p:sp>
      <p:sp>
        <p:nvSpPr>
          <p:cNvPr id="8" name="Rectangle 7"/>
          <p:cNvSpPr/>
          <p:nvPr/>
        </p:nvSpPr>
        <p:spPr>
          <a:xfrm>
            <a:off x="3350628" y="1314148"/>
            <a:ext cx="5015732" cy="369332"/>
          </a:xfrm>
          <a:prstGeom prst="rect">
            <a:avLst/>
          </a:prstGeom>
        </p:spPr>
        <p:txBody>
          <a:bodyPr wrap="none">
            <a:spAutoFit/>
          </a:bodyPr>
          <a:lstStyle/>
          <a:p>
            <a:r>
              <a:rPr lang="en-US" sz="1800" dirty="0">
                <a:hlinkClick r:id="rId2"/>
              </a:rPr>
              <a:t>https://www.nrcs.usda.gov/wps/portal/wcc/home/</a:t>
            </a:r>
            <a:endParaRPr lang="en-US" sz="1800" dirty="0"/>
          </a:p>
        </p:txBody>
      </p:sp>
      <p:pic>
        <p:nvPicPr>
          <p:cNvPr id="6" name="Content Placeholder 5">
            <a:extLst>
              <a:ext uri="{FF2B5EF4-FFF2-40B4-BE49-F238E27FC236}">
                <a16:creationId xmlns:a16="http://schemas.microsoft.com/office/drawing/2014/main" id="{E73E0875-845E-4495-86DA-90897F16E83F}"/>
              </a:ext>
            </a:extLst>
          </p:cNvPr>
          <p:cNvPicPr>
            <a:picLocks noGrp="1" noChangeAspect="1"/>
          </p:cNvPicPr>
          <p:nvPr>
            <p:ph idx="1"/>
          </p:nvPr>
        </p:nvPicPr>
        <p:blipFill>
          <a:blip r:embed="rId3"/>
          <a:stretch>
            <a:fillRect/>
          </a:stretch>
        </p:blipFill>
        <p:spPr>
          <a:xfrm>
            <a:off x="1472341" y="1690688"/>
            <a:ext cx="9808380" cy="4766116"/>
          </a:xfrm>
          <a:prstGeom prst="rect">
            <a:avLst/>
          </a:prstGeom>
        </p:spPr>
      </p:pic>
      <p:sp>
        <p:nvSpPr>
          <p:cNvPr id="5" name="Slide Number Placeholder 6">
            <a:extLst>
              <a:ext uri="{FF2B5EF4-FFF2-40B4-BE49-F238E27FC236}">
                <a16:creationId xmlns:a16="http://schemas.microsoft.com/office/drawing/2014/main" id="{4A4343D9-B585-4603-9BF3-F8352E179D2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14281889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C33F7-610B-2E4F-9217-3FDDED6EC2D6}"/>
              </a:ext>
            </a:extLst>
          </p:cNvPr>
          <p:cNvSpPr>
            <a:spLocks noGrp="1"/>
          </p:cNvSpPr>
          <p:nvPr>
            <p:ph type="title"/>
          </p:nvPr>
        </p:nvSpPr>
        <p:spPr/>
        <p:txBody>
          <a:bodyPr/>
          <a:lstStyle/>
          <a:p>
            <a:r>
              <a:rPr lang="en-US" dirty="0"/>
              <a:t>Field Measurements – SNOTEL</a:t>
            </a:r>
          </a:p>
        </p:txBody>
      </p:sp>
      <p:sp>
        <p:nvSpPr>
          <p:cNvPr id="3" name="Content Placeholder 2">
            <a:extLst>
              <a:ext uri="{FF2B5EF4-FFF2-40B4-BE49-F238E27FC236}">
                <a16:creationId xmlns:a16="http://schemas.microsoft.com/office/drawing/2014/main" id="{119D9280-3A6D-C356-FCB8-0B986212D131}"/>
              </a:ext>
            </a:extLst>
          </p:cNvPr>
          <p:cNvSpPr>
            <a:spLocks noGrp="1"/>
          </p:cNvSpPr>
          <p:nvPr>
            <p:ph sz="half" idx="1"/>
          </p:nvPr>
        </p:nvSpPr>
        <p:spPr>
          <a:xfrm>
            <a:off x="1251296" y="1825625"/>
            <a:ext cx="4768504" cy="4351338"/>
          </a:xfrm>
        </p:spPr>
        <p:txBody>
          <a:bodyPr>
            <a:normAutofit fontScale="85000" lnSpcReduction="20000"/>
          </a:bodyPr>
          <a:lstStyle/>
          <a:p>
            <a:r>
              <a:rPr lang="en-US" dirty="0"/>
              <a:t>SNOTEL sites transmit data hourly</a:t>
            </a:r>
          </a:p>
          <a:p>
            <a:r>
              <a:rPr lang="en-US" dirty="0"/>
              <a:t>NRCS staff post process data</a:t>
            </a:r>
          </a:p>
          <a:p>
            <a:pPr lvl="1"/>
            <a:r>
              <a:rPr lang="en-US" dirty="0"/>
              <a:t>SWE</a:t>
            </a:r>
          </a:p>
          <a:p>
            <a:pPr lvl="1"/>
            <a:r>
              <a:rPr lang="en-US" dirty="0"/>
              <a:t>Cumulative precipitation</a:t>
            </a:r>
          </a:p>
          <a:p>
            <a:pPr lvl="1"/>
            <a:r>
              <a:rPr lang="en-US" dirty="0"/>
              <a:t>Min, max and daily temperature range</a:t>
            </a:r>
          </a:p>
          <a:p>
            <a:pPr lvl="1"/>
            <a:r>
              <a:rPr lang="en-US" dirty="0"/>
              <a:t>Snow depth</a:t>
            </a:r>
          </a:p>
          <a:p>
            <a:r>
              <a:rPr lang="en-US" dirty="0"/>
              <a:t>Emphasis on correcting </a:t>
            </a:r>
            <a:r>
              <a:rPr lang="en-US" b="1" dirty="0">
                <a:solidFill>
                  <a:schemeClr val="accent6"/>
                </a:solidFill>
              </a:rPr>
              <a:t>daily data</a:t>
            </a:r>
          </a:p>
          <a:p>
            <a:pPr lvl="1"/>
            <a:r>
              <a:rPr lang="en-US" dirty="0"/>
              <a:t>Hourly data are very messy</a:t>
            </a:r>
          </a:p>
          <a:p>
            <a:r>
              <a:rPr lang="en-US" dirty="0"/>
              <a:t>SWE reported at 0.1-inch increments</a:t>
            </a:r>
          </a:p>
          <a:p>
            <a:r>
              <a:rPr lang="en-US" dirty="0"/>
              <a:t>Temperature reported at 0.1°C increments</a:t>
            </a:r>
          </a:p>
        </p:txBody>
      </p:sp>
      <p:pic>
        <p:nvPicPr>
          <p:cNvPr id="6" name="Content Placeholder 5">
            <a:extLst>
              <a:ext uri="{FF2B5EF4-FFF2-40B4-BE49-F238E27FC236}">
                <a16:creationId xmlns:a16="http://schemas.microsoft.com/office/drawing/2014/main" id="{414855E4-517C-8F5C-E1F2-B5C1AF09AA86}"/>
              </a:ext>
            </a:extLst>
          </p:cNvPr>
          <p:cNvPicPr>
            <a:picLocks noGrp="1" noChangeAspect="1"/>
          </p:cNvPicPr>
          <p:nvPr>
            <p:ph sz="half" idx="2"/>
          </p:nvPr>
        </p:nvPicPr>
        <p:blipFill>
          <a:blip r:embed="rId2"/>
          <a:stretch>
            <a:fillRect/>
          </a:stretch>
        </p:blipFill>
        <p:spPr>
          <a:xfrm>
            <a:off x="6469657" y="2119264"/>
            <a:ext cx="5181600" cy="3499649"/>
          </a:xfrm>
          <a:prstGeom prst="rect">
            <a:avLst/>
          </a:prstGeom>
        </p:spPr>
      </p:pic>
      <p:pic>
        <p:nvPicPr>
          <p:cNvPr id="5" name="Picture 4">
            <a:extLst>
              <a:ext uri="{FF2B5EF4-FFF2-40B4-BE49-F238E27FC236}">
                <a16:creationId xmlns:a16="http://schemas.microsoft.com/office/drawing/2014/main" id="{FE0D4E27-861C-6EE5-A113-DF9C407A7823}"/>
              </a:ext>
            </a:extLst>
          </p:cNvPr>
          <p:cNvPicPr>
            <a:picLocks noChangeAspect="1"/>
          </p:cNvPicPr>
          <p:nvPr/>
        </p:nvPicPr>
        <p:blipFill>
          <a:blip r:embed="rId3"/>
          <a:stretch>
            <a:fillRect/>
          </a:stretch>
        </p:blipFill>
        <p:spPr>
          <a:xfrm>
            <a:off x="8035927" y="1642998"/>
            <a:ext cx="3843130" cy="1449803"/>
          </a:xfrm>
          <a:prstGeom prst="rect">
            <a:avLst/>
          </a:prstGeom>
        </p:spPr>
      </p:pic>
      <p:sp>
        <p:nvSpPr>
          <p:cNvPr id="7" name="TextBox 6">
            <a:extLst>
              <a:ext uri="{FF2B5EF4-FFF2-40B4-BE49-F238E27FC236}">
                <a16:creationId xmlns:a16="http://schemas.microsoft.com/office/drawing/2014/main" id="{C1A87C94-37A7-3BFA-1981-6E257971993A}"/>
              </a:ext>
            </a:extLst>
          </p:cNvPr>
          <p:cNvSpPr txBox="1"/>
          <p:nvPr/>
        </p:nvSpPr>
        <p:spPr>
          <a:xfrm>
            <a:off x="7180209" y="5739712"/>
            <a:ext cx="3760495" cy="307777"/>
          </a:xfrm>
          <a:prstGeom prst="rect">
            <a:avLst/>
          </a:prstGeom>
          <a:noFill/>
        </p:spPr>
        <p:txBody>
          <a:bodyPr wrap="square">
            <a:spAutoFit/>
          </a:bodyPr>
          <a:lstStyle/>
          <a:p>
            <a:pPr algn="ctr"/>
            <a:r>
              <a:rPr lang="en-US" sz="1400" dirty="0"/>
              <a:t>https://directives.sc.egov.usda.gov/35529.wba</a:t>
            </a:r>
          </a:p>
        </p:txBody>
      </p:sp>
    </p:spTree>
    <p:extLst>
      <p:ext uri="{BB962C8B-B14F-4D97-AF65-F5344CB8AC3E}">
        <p14:creationId xmlns:p14="http://schemas.microsoft.com/office/powerpoint/2010/main" val="28312980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Field Measurements – Snow Courses</a:t>
            </a:r>
          </a:p>
        </p:txBody>
      </p:sp>
      <p:graphicFrame>
        <p:nvGraphicFramePr>
          <p:cNvPr id="6" name="Object 10"/>
          <p:cNvGraphicFramePr>
            <a:graphicFrameLocks noGrp="1" noChangeAspect="1"/>
          </p:cNvGraphicFramePr>
          <p:nvPr>
            <p:ph idx="1"/>
            <p:extLst>
              <p:ext uri="{D42A27DB-BD31-4B8C-83A1-F6EECF244321}">
                <p14:modId xmlns:p14="http://schemas.microsoft.com/office/powerpoint/2010/main" val="1079662145"/>
              </p:ext>
            </p:extLst>
          </p:nvPr>
        </p:nvGraphicFramePr>
        <p:xfrm>
          <a:off x="1746250" y="2170113"/>
          <a:ext cx="6056313" cy="1133475"/>
        </p:xfrm>
        <a:graphic>
          <a:graphicData uri="http://schemas.openxmlformats.org/presentationml/2006/ole">
            <mc:AlternateContent xmlns:mc="http://schemas.openxmlformats.org/markup-compatibility/2006">
              <mc:Choice xmlns:v="urn:schemas-microsoft-com:vml" Requires="v">
                <p:oleObj name="Equation" r:id="rId3" imgW="2577960" imgH="482400" progId="">
                  <p:embed/>
                </p:oleObj>
              </mc:Choice>
              <mc:Fallback>
                <p:oleObj name="Equation" r:id="rId3" imgW="2577960" imgH="482400" progId="">
                  <p:embed/>
                  <p:pic>
                    <p:nvPicPr>
                      <p:cNvPr id="6"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250" y="2170113"/>
                        <a:ext cx="6056313" cy="1133475"/>
                      </a:xfrm>
                      <a:prstGeom prst="rect">
                        <a:avLst/>
                      </a:prstGeom>
                      <a:solidFill>
                        <a:schemeClr val="tx1">
                          <a:lumMod val="85000"/>
                          <a:lumOff val="15000"/>
                        </a:schemeClr>
                      </a:solidFill>
                    </p:spPr>
                  </p:pic>
                </p:oleObj>
              </mc:Fallback>
            </mc:AlternateContent>
          </a:graphicData>
        </a:graphic>
      </p:graphicFrame>
      <p:sp>
        <p:nvSpPr>
          <p:cNvPr id="7" name="Text Box 12"/>
          <p:cNvSpPr txBox="1">
            <a:spLocks noChangeArrowheads="1"/>
          </p:cNvSpPr>
          <p:nvPr/>
        </p:nvSpPr>
        <p:spPr bwMode="auto">
          <a:xfrm>
            <a:off x="1620019" y="3664135"/>
            <a:ext cx="6257043" cy="1936428"/>
          </a:xfrm>
          <a:prstGeom prst="rect">
            <a:avLst/>
          </a:prstGeom>
          <a:noFill/>
          <a:ln w="38100">
            <a:noFill/>
            <a:miter lim="800000"/>
            <a:headEnd/>
            <a:tailEnd/>
          </a:ln>
          <a:effectLst/>
        </p:spPr>
        <p:txBody>
          <a:bodyPr wrap="square" lIns="90488" tIns="44450" rIns="90488" bIns="44450">
            <a:spAutoFit/>
          </a:bodyPr>
          <a:lstStyle/>
          <a:p>
            <a:pPr marL="0" lvl="1"/>
            <a:r>
              <a:rPr lang="en-US" sz="2400" dirty="0"/>
              <a:t>SWE	    =	SWE in units of length</a:t>
            </a:r>
          </a:p>
          <a:p>
            <a:pPr marL="0" lvl="1"/>
            <a:r>
              <a:rPr lang="en-US" sz="2400" dirty="0" err="1"/>
              <a:t>W</a:t>
            </a:r>
            <a:r>
              <a:rPr lang="en-US" sz="2400" baseline="-25000" dirty="0" err="1"/>
              <a:t>snow</a:t>
            </a:r>
            <a:r>
              <a:rPr lang="en-US" sz="2400" baseline="-25000" dirty="0"/>
              <a:t> </a:t>
            </a:r>
            <a:r>
              <a:rPr lang="en-US" sz="2400" dirty="0"/>
              <a:t>  =	weight of the snow alone</a:t>
            </a:r>
          </a:p>
          <a:p>
            <a:pPr marL="342900" indent="-342900"/>
            <a:r>
              <a:rPr lang="en-US" sz="2400" dirty="0" err="1"/>
              <a:t>d</a:t>
            </a:r>
            <a:r>
              <a:rPr lang="en-US" sz="2400" baseline="-25000" dirty="0" err="1"/>
              <a:t>Tube</a:t>
            </a:r>
            <a:r>
              <a:rPr lang="en-US" sz="2400" baseline="-25000" dirty="0"/>
              <a:t>	      </a:t>
            </a:r>
            <a:r>
              <a:rPr lang="en-US" sz="2400" dirty="0"/>
              <a:t>=	inner diameter of the snow tube</a:t>
            </a:r>
          </a:p>
          <a:p>
            <a:pPr marL="342900" indent="-342900"/>
            <a:r>
              <a:rPr lang="en-US" sz="2400" dirty="0" err="1"/>
              <a:t>ρ</a:t>
            </a:r>
            <a:r>
              <a:rPr lang="en-US" sz="2400" baseline="-25000" dirty="0" err="1"/>
              <a:t>w</a:t>
            </a:r>
            <a:r>
              <a:rPr lang="en-US" sz="2400" dirty="0"/>
              <a:t>		    =	density of water</a:t>
            </a:r>
          </a:p>
          <a:p>
            <a:pPr marL="342900" indent="-342900"/>
            <a:r>
              <a:rPr lang="en-US" sz="2400" dirty="0"/>
              <a:t>C</a:t>
            </a:r>
            <a:r>
              <a:rPr lang="en-US" sz="2400" baseline="-25000" dirty="0"/>
              <a:t>s</a:t>
            </a:r>
            <a:r>
              <a:rPr lang="en-US" sz="2400" dirty="0"/>
              <a:t>		    =	pre-calculated</a:t>
            </a:r>
          </a:p>
        </p:txBody>
      </p:sp>
      <p:sp>
        <p:nvSpPr>
          <p:cNvPr id="5" name="Slide Number Placeholder 6">
            <a:extLst>
              <a:ext uri="{FF2B5EF4-FFF2-40B4-BE49-F238E27FC236}">
                <a16:creationId xmlns:a16="http://schemas.microsoft.com/office/drawing/2014/main" id="{C65AF0B3-48BC-48A4-A0CB-B648D3CF383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pic>
        <p:nvPicPr>
          <p:cNvPr id="3" name="Picture 2">
            <a:extLst>
              <a:ext uri="{FF2B5EF4-FFF2-40B4-BE49-F238E27FC236}">
                <a16:creationId xmlns:a16="http://schemas.microsoft.com/office/drawing/2014/main" id="{A21ACB23-209F-5AAC-77F6-38BE064739C7}"/>
              </a:ext>
            </a:extLst>
          </p:cNvPr>
          <p:cNvPicPr>
            <a:picLocks noChangeAspect="1"/>
          </p:cNvPicPr>
          <p:nvPr/>
        </p:nvPicPr>
        <p:blipFill>
          <a:blip r:embed="rId5"/>
          <a:stretch>
            <a:fillRect/>
          </a:stretch>
        </p:blipFill>
        <p:spPr>
          <a:xfrm>
            <a:off x="8254207" y="1772560"/>
            <a:ext cx="2357244" cy="3944899"/>
          </a:xfrm>
          <a:prstGeom prst="rect">
            <a:avLst/>
          </a:prstGeom>
        </p:spPr>
      </p:pic>
    </p:spTree>
    <p:extLst>
      <p:ext uri="{BB962C8B-B14F-4D97-AF65-F5344CB8AC3E}">
        <p14:creationId xmlns:p14="http://schemas.microsoft.com/office/powerpoint/2010/main" val="2175531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40829" y="3194463"/>
            <a:ext cx="3330039" cy="510639"/>
          </a:xfrm>
          <a:prstGeom prst="rect">
            <a:avLst/>
          </a:prstGeom>
          <a:solidFill>
            <a:srgbClr val="29AF8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Importance of Snow</a:t>
            </a:r>
          </a:p>
        </p:txBody>
      </p:sp>
      <p:sp>
        <p:nvSpPr>
          <p:cNvPr id="7171" name="Rectangle 3"/>
          <p:cNvSpPr>
            <a:spLocks noGrp="1" noChangeArrowheads="1"/>
          </p:cNvSpPr>
          <p:nvPr>
            <p:ph sz="half" idx="1"/>
          </p:nvPr>
        </p:nvSpPr>
        <p:spPr>
          <a:xfrm>
            <a:off x="5540829" y="1690689"/>
            <a:ext cx="6180116" cy="3938216"/>
          </a:xfrm>
        </p:spPr>
        <p:txBody>
          <a:bodyPr>
            <a:normAutofit/>
          </a:bodyPr>
          <a:lstStyle/>
          <a:p>
            <a:pPr marL="0" indent="0">
              <a:buNone/>
            </a:pPr>
            <a:r>
              <a:rPr lang="en-US" altLang="en-US" sz="3600" dirty="0">
                <a:ea typeface="ＭＳ Ｐゴシック" panose="020B0600070205080204" pitchFamily="34" charset="-128"/>
              </a:rPr>
              <a:t>Snow represents a source of water that, when melted into a liquid, can represent a significant inflow into rivers, streams and reservoirs that must be dealt with in an efficient and effective manner</a:t>
            </a:r>
          </a:p>
        </p:txBody>
      </p:sp>
      <p:pic>
        <p:nvPicPr>
          <p:cNvPr id="8" name="Picture 2" descr="https://www.nps.gov/romo/images/lg_melt.jpg?maxwidth=1200&amp;maxheight=1200&amp;autorotate=false">
            <a:extLst>
              <a:ext uri="{FF2B5EF4-FFF2-40B4-BE49-F238E27FC236}">
                <a16:creationId xmlns:a16="http://schemas.microsoft.com/office/drawing/2014/main" id="{80DBF4F5-9D33-47F6-9A3B-1BC6CD25DDC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33301" y="2861953"/>
            <a:ext cx="4599931" cy="3449948"/>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4165273977"/>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D26AA-3397-4619-B5FD-70BB89BE577E}"/>
              </a:ext>
            </a:extLst>
          </p:cNvPr>
          <p:cNvSpPr>
            <a:spLocks noGrp="1"/>
          </p:cNvSpPr>
          <p:nvPr>
            <p:ph type="title"/>
          </p:nvPr>
        </p:nvSpPr>
        <p:spPr/>
        <p:txBody>
          <a:bodyPr/>
          <a:lstStyle/>
          <a:p>
            <a:r>
              <a:rPr lang="en-US" dirty="0"/>
              <a:t>Other Sources of Field Measurements</a:t>
            </a:r>
          </a:p>
        </p:txBody>
      </p:sp>
      <p:sp>
        <p:nvSpPr>
          <p:cNvPr id="3" name="Content Placeholder 2"/>
          <p:cNvSpPr>
            <a:spLocks noGrp="1"/>
          </p:cNvSpPr>
          <p:nvPr>
            <p:ph idx="1"/>
          </p:nvPr>
        </p:nvSpPr>
        <p:spPr/>
        <p:txBody>
          <a:bodyPr/>
          <a:lstStyle/>
          <a:p>
            <a:r>
              <a:rPr lang="en-US" sz="2400" dirty="0"/>
              <a:t>Some Corps Districts – NAE, MVP, MRD</a:t>
            </a:r>
          </a:p>
          <a:p>
            <a:r>
              <a:rPr lang="en-US" sz="2400" dirty="0"/>
              <a:t>Other Federal agencies – USFS (research basins), USAF 14</a:t>
            </a:r>
            <a:r>
              <a:rPr lang="en-US" sz="2400" baseline="30000" dirty="0"/>
              <a:t>th</a:t>
            </a:r>
            <a:r>
              <a:rPr lang="en-US" sz="2400" dirty="0"/>
              <a:t> WS</a:t>
            </a:r>
          </a:p>
          <a:p>
            <a:r>
              <a:rPr lang="en-US" sz="2400" dirty="0"/>
              <a:t>Some state agencies – west and northeast</a:t>
            </a:r>
          </a:p>
          <a:p>
            <a:r>
              <a:rPr lang="en-US" sz="2400" dirty="0"/>
              <a:t>Volunteer networks – </a:t>
            </a:r>
            <a:r>
              <a:rPr lang="en-US" sz="2400" dirty="0" err="1"/>
              <a:t>CoCoRaHs</a:t>
            </a:r>
            <a:r>
              <a:rPr lang="en-US" sz="2400" dirty="0"/>
              <a:t>, COOP, airports</a:t>
            </a:r>
          </a:p>
          <a:p>
            <a:r>
              <a:rPr lang="en-US" sz="2400" dirty="0"/>
              <a:t>Hit or miss – ski areas, hydropower companies, universities, etc.</a:t>
            </a:r>
          </a:p>
          <a:p>
            <a:endParaRPr lang="en-US" sz="2400" dirty="0"/>
          </a:p>
        </p:txBody>
      </p:sp>
      <p:sp>
        <p:nvSpPr>
          <p:cNvPr id="4" name="TextBox 3"/>
          <p:cNvSpPr txBox="1"/>
          <p:nvPr/>
        </p:nvSpPr>
        <p:spPr>
          <a:xfrm>
            <a:off x="1823291" y="5070388"/>
            <a:ext cx="8545417" cy="830997"/>
          </a:xfrm>
          <a:prstGeom prst="rect">
            <a:avLst/>
          </a:prstGeom>
          <a:noFill/>
        </p:spPr>
        <p:txBody>
          <a:bodyPr wrap="square" rtlCol="0">
            <a:spAutoFit/>
          </a:bodyPr>
          <a:lstStyle/>
          <a:p>
            <a:pPr algn="ctr"/>
            <a:r>
              <a:rPr lang="en-US" sz="2400" b="1" dirty="0">
                <a:solidFill>
                  <a:schemeClr val="accent3">
                    <a:lumMod val="75000"/>
                  </a:schemeClr>
                </a:solidFill>
              </a:rPr>
              <a:t>Water Resources Operations:</a:t>
            </a:r>
          </a:p>
          <a:p>
            <a:pPr algn="ctr"/>
            <a:r>
              <a:rPr lang="en-US" sz="2400" b="1" dirty="0">
                <a:solidFill>
                  <a:schemeClr val="accent3">
                    <a:lumMod val="75000"/>
                  </a:schemeClr>
                </a:solidFill>
              </a:rPr>
              <a:t>The longer the period of record the more valuable the snow data</a:t>
            </a:r>
          </a:p>
        </p:txBody>
      </p:sp>
      <p:sp>
        <p:nvSpPr>
          <p:cNvPr id="5" name="Slide Number Placeholder 6">
            <a:extLst>
              <a:ext uri="{FF2B5EF4-FFF2-40B4-BE49-F238E27FC236}">
                <a16:creationId xmlns:a16="http://schemas.microsoft.com/office/drawing/2014/main" id="{09333348-8359-46E4-9048-1B8768F0936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22204277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
        <p:nvSpPr>
          <p:cNvPr id="2" name="Rectangle: Rounded Corners 1">
            <a:extLst>
              <a:ext uri="{FF2B5EF4-FFF2-40B4-BE49-F238E27FC236}">
                <a16:creationId xmlns:a16="http://schemas.microsoft.com/office/drawing/2014/main" id="{14E6BB2F-44C2-E764-6479-D7BC201934FA}"/>
              </a:ext>
            </a:extLst>
          </p:cNvPr>
          <p:cNvSpPr/>
          <p:nvPr/>
        </p:nvSpPr>
        <p:spPr>
          <a:xfrm>
            <a:off x="672029" y="2486636"/>
            <a:ext cx="4296578" cy="686221"/>
          </a:xfrm>
          <a:prstGeom prst="roundRect">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6772597"/>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A18D7-4F12-19EF-3D41-A9B9ECDCE43E}"/>
              </a:ext>
            </a:extLst>
          </p:cNvPr>
          <p:cNvSpPr>
            <a:spLocks noGrp="1"/>
          </p:cNvSpPr>
          <p:nvPr>
            <p:ph type="title"/>
          </p:nvPr>
        </p:nvSpPr>
        <p:spPr/>
        <p:txBody>
          <a:bodyPr/>
          <a:lstStyle/>
          <a:p>
            <a:r>
              <a:rPr lang="en-US" dirty="0"/>
              <a:t>Snow Remote Sensing</a:t>
            </a:r>
          </a:p>
        </p:txBody>
      </p:sp>
      <p:sp>
        <p:nvSpPr>
          <p:cNvPr id="3" name="Content Placeholder 2">
            <a:extLst>
              <a:ext uri="{FF2B5EF4-FFF2-40B4-BE49-F238E27FC236}">
                <a16:creationId xmlns:a16="http://schemas.microsoft.com/office/drawing/2014/main" id="{51C53E03-DBCC-1FE9-9BBB-4216A39876D1}"/>
              </a:ext>
            </a:extLst>
          </p:cNvPr>
          <p:cNvSpPr>
            <a:spLocks noGrp="1"/>
          </p:cNvSpPr>
          <p:nvPr>
            <p:ph sz="half" idx="1"/>
          </p:nvPr>
        </p:nvSpPr>
        <p:spPr/>
        <p:txBody>
          <a:bodyPr>
            <a:normAutofit fontScale="92500" lnSpcReduction="10000"/>
          </a:bodyPr>
          <a:lstStyle/>
          <a:p>
            <a:pPr marL="0" indent="0">
              <a:buNone/>
            </a:pPr>
            <a:r>
              <a:rPr lang="en-US" b="1" dirty="0">
                <a:solidFill>
                  <a:schemeClr val="accent6"/>
                </a:solidFill>
              </a:rPr>
              <a:t>Remote sensing types:</a:t>
            </a:r>
          </a:p>
          <a:p>
            <a:r>
              <a:rPr lang="en-US" b="1" dirty="0">
                <a:solidFill>
                  <a:schemeClr val="accent3">
                    <a:lumMod val="75000"/>
                  </a:schemeClr>
                </a:solidFill>
              </a:rPr>
              <a:t>Passive </a:t>
            </a:r>
            <a:r>
              <a:rPr lang="en-US" dirty="0"/>
              <a:t>– Instrument that measures how things reflect on surface</a:t>
            </a:r>
          </a:p>
          <a:p>
            <a:r>
              <a:rPr lang="en-US" b="1" dirty="0">
                <a:solidFill>
                  <a:schemeClr val="accent3">
                    <a:lumMod val="75000"/>
                  </a:schemeClr>
                </a:solidFill>
              </a:rPr>
              <a:t>Active</a:t>
            </a:r>
            <a:r>
              <a:rPr lang="en-US" dirty="0"/>
              <a:t> – Instrument has its own source of power/light</a:t>
            </a:r>
          </a:p>
          <a:p>
            <a:pPr marL="0" indent="0">
              <a:buNone/>
            </a:pPr>
            <a:r>
              <a:rPr lang="en-US" b="1" dirty="0">
                <a:solidFill>
                  <a:schemeClr val="accent6"/>
                </a:solidFill>
              </a:rPr>
              <a:t>Research in snow remote sensing:</a:t>
            </a:r>
          </a:p>
          <a:p>
            <a:r>
              <a:rPr lang="en-US" b="1" dirty="0">
                <a:solidFill>
                  <a:schemeClr val="accent3">
                    <a:lumMod val="75000"/>
                  </a:schemeClr>
                </a:solidFill>
              </a:rPr>
              <a:t>Terrestrial </a:t>
            </a:r>
            <a:r>
              <a:rPr lang="en-US" dirty="0"/>
              <a:t>– Areas with complex topography</a:t>
            </a:r>
          </a:p>
          <a:p>
            <a:r>
              <a:rPr lang="en-US" b="1" dirty="0">
                <a:solidFill>
                  <a:schemeClr val="accent3">
                    <a:lumMod val="75000"/>
                  </a:schemeClr>
                </a:solidFill>
              </a:rPr>
              <a:t>Marine</a:t>
            </a:r>
            <a:r>
              <a:rPr lang="en-US" dirty="0"/>
              <a:t> – Areas without complex topography</a:t>
            </a:r>
          </a:p>
          <a:p>
            <a:endParaRPr lang="en-US" dirty="0"/>
          </a:p>
          <a:p>
            <a:pPr marL="0" indent="0">
              <a:buNone/>
            </a:pPr>
            <a:endParaRPr lang="en-US" dirty="0"/>
          </a:p>
        </p:txBody>
      </p:sp>
      <p:sp>
        <p:nvSpPr>
          <p:cNvPr id="5" name="Content Placeholder 4">
            <a:extLst>
              <a:ext uri="{FF2B5EF4-FFF2-40B4-BE49-F238E27FC236}">
                <a16:creationId xmlns:a16="http://schemas.microsoft.com/office/drawing/2014/main" id="{12037D76-04CE-5F40-09F1-65E1541F01A3}"/>
              </a:ext>
            </a:extLst>
          </p:cNvPr>
          <p:cNvSpPr>
            <a:spLocks noGrp="1"/>
          </p:cNvSpPr>
          <p:nvPr>
            <p:ph sz="half" idx="2"/>
          </p:nvPr>
        </p:nvSpPr>
        <p:spPr>
          <a:xfrm>
            <a:off x="6172199" y="1825625"/>
            <a:ext cx="5346865" cy="4351339"/>
          </a:xfrm>
        </p:spPr>
        <p:txBody>
          <a:bodyPr>
            <a:normAutofit fontScale="92500" lnSpcReduction="10000"/>
          </a:bodyPr>
          <a:lstStyle/>
          <a:p>
            <a:pPr marL="0" indent="0">
              <a:buNone/>
            </a:pPr>
            <a:r>
              <a:rPr lang="en-US" b="1" dirty="0">
                <a:solidFill>
                  <a:schemeClr val="accent6"/>
                </a:solidFill>
              </a:rPr>
              <a:t>Datasets:</a:t>
            </a:r>
          </a:p>
          <a:p>
            <a:r>
              <a:rPr lang="en-US" b="1" dirty="0">
                <a:solidFill>
                  <a:schemeClr val="accent3">
                    <a:lumMod val="75000"/>
                  </a:schemeClr>
                </a:solidFill>
              </a:rPr>
              <a:t>Global</a:t>
            </a:r>
          </a:p>
          <a:p>
            <a:pPr lvl="1"/>
            <a:r>
              <a:rPr lang="en-US" dirty="0"/>
              <a:t>Coarse resolution, but long time series</a:t>
            </a:r>
          </a:p>
          <a:p>
            <a:r>
              <a:rPr lang="en-US" b="1" dirty="0">
                <a:solidFill>
                  <a:schemeClr val="accent3">
                    <a:lumMod val="75000"/>
                  </a:schemeClr>
                </a:solidFill>
              </a:rPr>
              <a:t>Reconstructions</a:t>
            </a:r>
          </a:p>
          <a:p>
            <a:pPr lvl="1"/>
            <a:r>
              <a:rPr lang="en-US" dirty="0"/>
              <a:t>Highly accurate, but sparse</a:t>
            </a:r>
          </a:p>
          <a:p>
            <a:r>
              <a:rPr lang="en-US" b="1" dirty="0">
                <a:solidFill>
                  <a:schemeClr val="accent3">
                    <a:lumMod val="75000"/>
                  </a:schemeClr>
                </a:solidFill>
              </a:rPr>
              <a:t>Data Assimilation</a:t>
            </a:r>
          </a:p>
          <a:p>
            <a:pPr lvl="1"/>
            <a:r>
              <a:rPr lang="en-US" dirty="0"/>
              <a:t>Combine multiple data streams</a:t>
            </a:r>
          </a:p>
          <a:p>
            <a:pPr lvl="2"/>
            <a:r>
              <a:rPr lang="en-US" dirty="0"/>
              <a:t>Landsat 16-day @ 30-meter, MODIS 1-day @ 500-meters</a:t>
            </a:r>
          </a:p>
          <a:p>
            <a:pPr lvl="2"/>
            <a:r>
              <a:rPr lang="en-US" dirty="0"/>
              <a:t>Satellite and Ground Observations</a:t>
            </a:r>
          </a:p>
          <a:p>
            <a:pPr marL="0" indent="0">
              <a:buFont typeface="Arial" panose="020B0604020202020204" pitchFamily="34" charset="0"/>
              <a:buNone/>
            </a:pPr>
            <a:endParaRPr lang="en-US" dirty="0"/>
          </a:p>
          <a:p>
            <a:endParaRPr lang="en-US" dirty="0"/>
          </a:p>
        </p:txBody>
      </p:sp>
      <p:sp>
        <p:nvSpPr>
          <p:cNvPr id="4" name="Slide Number Placeholder 6">
            <a:extLst>
              <a:ext uri="{FF2B5EF4-FFF2-40B4-BE49-F238E27FC236}">
                <a16:creationId xmlns:a16="http://schemas.microsoft.com/office/drawing/2014/main" id="{DEBC6FDC-F7CD-7AB6-3339-68785AD548B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199547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78DD5-EDFE-BA58-9C1C-EF892E6AFA3E}"/>
              </a:ext>
            </a:extLst>
          </p:cNvPr>
          <p:cNvSpPr>
            <a:spLocks noGrp="1"/>
          </p:cNvSpPr>
          <p:nvPr>
            <p:ph type="title"/>
          </p:nvPr>
        </p:nvSpPr>
        <p:spPr/>
        <p:txBody>
          <a:bodyPr/>
          <a:lstStyle/>
          <a:p>
            <a:r>
              <a:rPr lang="en-US" dirty="0"/>
              <a:t>Snow Remote Sensing</a:t>
            </a:r>
          </a:p>
        </p:txBody>
      </p:sp>
      <p:sp>
        <p:nvSpPr>
          <p:cNvPr id="9" name="TextBox 8">
            <a:extLst>
              <a:ext uri="{FF2B5EF4-FFF2-40B4-BE49-F238E27FC236}">
                <a16:creationId xmlns:a16="http://schemas.microsoft.com/office/drawing/2014/main" id="{2906D186-2EA4-ED13-6B2D-E1D12BF06BAA}"/>
              </a:ext>
            </a:extLst>
          </p:cNvPr>
          <p:cNvSpPr txBox="1"/>
          <p:nvPr/>
        </p:nvSpPr>
        <p:spPr>
          <a:xfrm>
            <a:off x="606689" y="2789343"/>
            <a:ext cx="1527283" cy="1938992"/>
          </a:xfrm>
          <a:prstGeom prst="rect">
            <a:avLst/>
          </a:prstGeom>
          <a:noFill/>
        </p:spPr>
        <p:txBody>
          <a:bodyPr wrap="square" rtlCol="0">
            <a:spAutoFit/>
          </a:bodyPr>
          <a:lstStyle/>
          <a:p>
            <a:pPr algn="r"/>
            <a:r>
              <a:rPr lang="en-US" sz="2000" dirty="0"/>
              <a:t>SD = Snow Depth</a:t>
            </a:r>
          </a:p>
          <a:p>
            <a:pPr algn="r"/>
            <a:endParaRPr lang="en-US" sz="2000" dirty="0"/>
          </a:p>
          <a:p>
            <a:pPr algn="r"/>
            <a:r>
              <a:rPr lang="en-US" sz="2000" dirty="0"/>
              <a:t>SCF = Snow covered fraction</a:t>
            </a:r>
          </a:p>
        </p:txBody>
      </p:sp>
      <p:pic>
        <p:nvPicPr>
          <p:cNvPr id="4" name="Content Placeholder 3" descr="Table&#10;&#10;Description automatically generated">
            <a:extLst>
              <a:ext uri="{FF2B5EF4-FFF2-40B4-BE49-F238E27FC236}">
                <a16:creationId xmlns:a16="http://schemas.microsoft.com/office/drawing/2014/main" id="{7E7E45B0-C7FF-E155-49F7-26F414927665}"/>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1769"/>
          <a:stretch/>
        </p:blipFill>
        <p:spPr>
          <a:xfrm>
            <a:off x="2133972" y="1627318"/>
            <a:ext cx="9294676" cy="5103987"/>
          </a:xfrm>
          <a:prstGeom prst="rect">
            <a:avLst/>
          </a:prstGeom>
        </p:spPr>
      </p:pic>
      <p:sp>
        <p:nvSpPr>
          <p:cNvPr id="3" name="Slide Number Placeholder 6">
            <a:extLst>
              <a:ext uri="{FF2B5EF4-FFF2-40B4-BE49-F238E27FC236}">
                <a16:creationId xmlns:a16="http://schemas.microsoft.com/office/drawing/2014/main" id="{A0AC7C44-6370-D3AD-581A-8370E9B2706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Tree>
    <p:extLst>
      <p:ext uri="{BB962C8B-B14F-4D97-AF65-F5344CB8AC3E}">
        <p14:creationId xmlns:p14="http://schemas.microsoft.com/office/powerpoint/2010/main" val="41635643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C00C88-5B3B-4569-A6E9-F9934518819C}"/>
              </a:ext>
            </a:extLst>
          </p:cNvPr>
          <p:cNvSpPr>
            <a:spLocks noGrp="1"/>
          </p:cNvSpPr>
          <p:nvPr>
            <p:ph type="title"/>
          </p:nvPr>
        </p:nvSpPr>
        <p:spPr/>
        <p:txBody>
          <a:bodyPr/>
          <a:lstStyle/>
          <a:p>
            <a:r>
              <a:rPr lang="en-US" dirty="0"/>
              <a:t>Remote Sensing – Passive Microwave</a:t>
            </a:r>
          </a:p>
        </p:txBody>
      </p:sp>
      <p:sp>
        <p:nvSpPr>
          <p:cNvPr id="97283" name="Rectangle 3"/>
          <p:cNvSpPr>
            <a:spLocks noGrp="1" noChangeArrowheads="1"/>
          </p:cNvSpPr>
          <p:nvPr>
            <p:ph idx="1"/>
          </p:nvPr>
        </p:nvSpPr>
        <p:spPr/>
        <p:txBody>
          <a:bodyPr/>
          <a:lstStyle/>
          <a:p>
            <a:pPr>
              <a:lnSpc>
                <a:spcPct val="80000"/>
              </a:lnSpc>
              <a:spcBef>
                <a:spcPct val="40000"/>
              </a:spcBef>
              <a:buFontTx/>
              <a:buNone/>
            </a:pPr>
            <a:r>
              <a:rPr lang="en-US" dirty="0"/>
              <a:t>Passive Microwave Detection of Snow</a:t>
            </a:r>
          </a:p>
          <a:p>
            <a:pPr>
              <a:buFontTx/>
              <a:buChar char="•"/>
            </a:pPr>
            <a:r>
              <a:rPr lang="en-US" sz="2000" dirty="0"/>
              <a:t>Microwave radiation from the soil and the snowpack is scattered by the snow grains</a:t>
            </a:r>
          </a:p>
          <a:p>
            <a:pPr>
              <a:buFontTx/>
              <a:buChar char="•"/>
            </a:pPr>
            <a:r>
              <a:rPr lang="en-US" sz="2000" dirty="0"/>
              <a:t>Polar Orbiting</a:t>
            </a:r>
          </a:p>
          <a:p>
            <a:pPr>
              <a:buFontTx/>
              <a:buChar char="•"/>
            </a:pPr>
            <a:r>
              <a:rPr lang="en-US" sz="2000" dirty="0"/>
              <a:t>Complete coverage of Earth twice per day – SSM/I July 1987</a:t>
            </a:r>
          </a:p>
          <a:p>
            <a:pPr>
              <a:lnSpc>
                <a:spcPct val="80000"/>
              </a:lnSpc>
            </a:pPr>
            <a:endParaRPr lang="en-US" sz="2000" dirty="0"/>
          </a:p>
        </p:txBody>
      </p:sp>
      <p:pic>
        <p:nvPicPr>
          <p:cNvPr id="97285" name="Picture 5"/>
          <p:cNvPicPr>
            <a:picLocks noChangeAspect="1" noChangeArrowheads="1"/>
          </p:cNvPicPr>
          <p:nvPr/>
        </p:nvPicPr>
        <p:blipFill>
          <a:blip r:embed="rId3" cstate="screen"/>
          <a:srcRect/>
          <a:stretch>
            <a:fillRect/>
          </a:stretch>
        </p:blipFill>
        <p:spPr bwMode="auto">
          <a:xfrm>
            <a:off x="1589563" y="3604062"/>
            <a:ext cx="3001487" cy="2415738"/>
          </a:xfrm>
          <a:prstGeom prst="rect">
            <a:avLst/>
          </a:prstGeom>
          <a:noFill/>
          <a:ln w="9525">
            <a:noFill/>
            <a:miter lim="800000"/>
            <a:headEnd/>
            <a:tailEnd/>
          </a:ln>
          <a:effectLst/>
        </p:spPr>
      </p:pic>
      <p:sp>
        <p:nvSpPr>
          <p:cNvPr id="97286" name="Rectangle 6"/>
          <p:cNvSpPr>
            <a:spLocks noChangeArrowheads="1"/>
          </p:cNvSpPr>
          <p:nvPr/>
        </p:nvSpPr>
        <p:spPr bwMode="auto">
          <a:xfrm>
            <a:off x="6553200" y="4876800"/>
            <a:ext cx="3733800" cy="1143000"/>
          </a:xfrm>
          <a:prstGeom prst="rect">
            <a:avLst/>
          </a:prstGeom>
          <a:noFill/>
          <a:ln w="9525">
            <a:noFill/>
            <a:miter lim="800000"/>
            <a:headEnd/>
            <a:tailEnd/>
          </a:ln>
          <a:effectLst/>
        </p:spPr>
        <p:txBody>
          <a:bodyPr/>
          <a:lstStyle/>
          <a:p>
            <a:pPr marL="342900" indent="-342900">
              <a:buFontTx/>
              <a:buChar char="•"/>
            </a:pPr>
            <a:endParaRPr lang="en-US" sz="2000" dirty="0"/>
          </a:p>
        </p:txBody>
      </p:sp>
      <p:pic>
        <p:nvPicPr>
          <p:cNvPr id="2" name="Picture 1"/>
          <p:cNvPicPr>
            <a:picLocks noChangeAspect="1"/>
          </p:cNvPicPr>
          <p:nvPr/>
        </p:nvPicPr>
        <p:blipFill>
          <a:blip r:embed="rId4"/>
          <a:stretch>
            <a:fillRect/>
          </a:stretch>
        </p:blipFill>
        <p:spPr>
          <a:xfrm>
            <a:off x="4662541" y="4313422"/>
            <a:ext cx="3262259" cy="2307893"/>
          </a:xfrm>
          <a:prstGeom prst="rect">
            <a:avLst/>
          </a:prstGeom>
        </p:spPr>
      </p:pic>
      <p:pic>
        <p:nvPicPr>
          <p:cNvPr id="97284" name="Picture 4"/>
          <p:cNvPicPr>
            <a:picLocks noChangeAspect="1" noChangeArrowheads="1"/>
          </p:cNvPicPr>
          <p:nvPr/>
        </p:nvPicPr>
        <p:blipFill>
          <a:blip r:embed="rId5" cstate="screen"/>
          <a:srcRect/>
          <a:stretch>
            <a:fillRect/>
          </a:stretch>
        </p:blipFill>
        <p:spPr bwMode="auto">
          <a:xfrm>
            <a:off x="8343900" y="2911535"/>
            <a:ext cx="3429000" cy="2725738"/>
          </a:xfrm>
          <a:prstGeom prst="rect">
            <a:avLst/>
          </a:prstGeom>
          <a:noFill/>
          <a:ln w="9525">
            <a:noFill/>
            <a:miter lim="800000"/>
            <a:headEnd/>
            <a:tailEnd/>
          </a:ln>
          <a:effectLst/>
        </p:spPr>
      </p:pic>
      <p:sp>
        <p:nvSpPr>
          <p:cNvPr id="9" name="Slide Number Placeholder 6">
            <a:extLst>
              <a:ext uri="{FF2B5EF4-FFF2-40B4-BE49-F238E27FC236}">
                <a16:creationId xmlns:a16="http://schemas.microsoft.com/office/drawing/2014/main" id="{1F7E8644-B084-4F87-A9E7-7CE8A3CA7A6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spTree>
    <p:extLst>
      <p:ext uri="{BB962C8B-B14F-4D97-AF65-F5344CB8AC3E}">
        <p14:creationId xmlns:p14="http://schemas.microsoft.com/office/powerpoint/2010/main" val="11720635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Remote Sensing – Passive Microwave</a:t>
            </a:r>
          </a:p>
        </p:txBody>
      </p:sp>
      <p:sp>
        <p:nvSpPr>
          <p:cNvPr id="3" name="Content Placeholder 2"/>
          <p:cNvSpPr>
            <a:spLocks noGrp="1"/>
          </p:cNvSpPr>
          <p:nvPr>
            <p:ph idx="1"/>
          </p:nvPr>
        </p:nvSpPr>
        <p:spPr/>
        <p:txBody>
          <a:bodyPr>
            <a:normAutofit/>
          </a:bodyPr>
          <a:lstStyle/>
          <a:p>
            <a:pPr lvl="1">
              <a:lnSpc>
                <a:spcPct val="80000"/>
              </a:lnSpc>
            </a:pPr>
            <a:r>
              <a:rPr lang="en-US" sz="2800" dirty="0"/>
              <a:t>SSM/I: August 1987 to present</a:t>
            </a:r>
          </a:p>
          <a:p>
            <a:pPr lvl="1">
              <a:lnSpc>
                <a:spcPct val="80000"/>
              </a:lnSpc>
            </a:pPr>
            <a:r>
              <a:rPr lang="en-US" sz="2800" dirty="0"/>
              <a:t>AMSR-E: 2002 to present</a:t>
            </a:r>
          </a:p>
          <a:p>
            <a:pPr lvl="1">
              <a:lnSpc>
                <a:spcPct val="80000"/>
              </a:lnSpc>
            </a:pPr>
            <a:r>
              <a:rPr lang="en-US" sz="2800" dirty="0"/>
              <a:t>Mean SWE in 25 km square pixel (625 km</a:t>
            </a:r>
            <a:r>
              <a:rPr lang="en-US" sz="2800" baseline="30000" dirty="0"/>
              <a:t>2</a:t>
            </a:r>
            <a:r>
              <a:rPr lang="en-US" sz="2800" dirty="0"/>
              <a:t>)</a:t>
            </a:r>
          </a:p>
          <a:p>
            <a:pPr lvl="1">
              <a:lnSpc>
                <a:spcPct val="80000"/>
              </a:lnSpc>
            </a:pPr>
            <a:r>
              <a:rPr lang="en-US" sz="2800" dirty="0"/>
              <a:t>Not affected by clouds, night</a:t>
            </a:r>
          </a:p>
          <a:p>
            <a:pPr lvl="1">
              <a:lnSpc>
                <a:spcPct val="80000"/>
              </a:lnSpc>
            </a:pPr>
            <a:r>
              <a:rPr lang="en-US" sz="2800" dirty="0"/>
              <a:t>Problems with wet/thin snow covers-changing snow conditions</a:t>
            </a:r>
          </a:p>
          <a:p>
            <a:pPr lvl="1">
              <a:lnSpc>
                <a:spcPct val="80000"/>
              </a:lnSpc>
            </a:pPr>
            <a:r>
              <a:rPr lang="en-US" sz="2800" dirty="0"/>
              <a:t>Forests – (vegetation) impact results</a:t>
            </a:r>
          </a:p>
          <a:p>
            <a:pPr lvl="1">
              <a:lnSpc>
                <a:spcPct val="80000"/>
              </a:lnSpc>
            </a:pPr>
            <a:r>
              <a:rPr lang="en-US" sz="2800" dirty="0"/>
              <a:t>Relatively low accuracy but daily worldwide coverage north of 45 degrees</a:t>
            </a:r>
            <a:endParaRPr lang="en-US" sz="2800" dirty="0">
              <a:solidFill>
                <a:srgbClr val="FF0000"/>
              </a:solidFill>
            </a:endParaRPr>
          </a:p>
        </p:txBody>
      </p:sp>
      <p:sp>
        <p:nvSpPr>
          <p:cNvPr id="4" name="Slide Number Placeholder 6">
            <a:extLst>
              <a:ext uri="{FF2B5EF4-FFF2-40B4-BE49-F238E27FC236}">
                <a16:creationId xmlns:a16="http://schemas.microsoft.com/office/drawing/2014/main" id="{9033DCC8-06DF-4701-BBE4-346142DDEC6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spTree>
    <p:extLst>
      <p:ext uri="{BB962C8B-B14F-4D97-AF65-F5344CB8AC3E}">
        <p14:creationId xmlns:p14="http://schemas.microsoft.com/office/powerpoint/2010/main" val="36792303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037724" y="5992297"/>
            <a:ext cx="2004075" cy="369332"/>
          </a:xfrm>
          <a:prstGeom prst="rect">
            <a:avLst/>
          </a:prstGeom>
          <a:noFill/>
        </p:spPr>
        <p:txBody>
          <a:bodyPr wrap="none" rtlCol="0">
            <a:spAutoFit/>
          </a:bodyPr>
          <a:lstStyle/>
          <a:p>
            <a:r>
              <a:rPr lang="en-US" dirty="0"/>
              <a:t>MODIS 09Dec2006</a:t>
            </a:r>
          </a:p>
        </p:txBody>
      </p:sp>
      <p:sp>
        <p:nvSpPr>
          <p:cNvPr id="2" name="Title 1">
            <a:extLst>
              <a:ext uri="{FF2B5EF4-FFF2-40B4-BE49-F238E27FC236}">
                <a16:creationId xmlns:a16="http://schemas.microsoft.com/office/drawing/2014/main" id="{1F122F02-65D5-4425-990A-F4A18740A3EC}"/>
              </a:ext>
            </a:extLst>
          </p:cNvPr>
          <p:cNvSpPr>
            <a:spLocks noGrp="1"/>
          </p:cNvSpPr>
          <p:nvPr>
            <p:ph type="title"/>
          </p:nvPr>
        </p:nvSpPr>
        <p:spPr/>
        <p:txBody>
          <a:bodyPr/>
          <a:lstStyle/>
          <a:p>
            <a:r>
              <a:rPr lang="en-US" dirty="0"/>
              <a:t>Remote Sensing – Snow Covered Area from Optical Sensors</a:t>
            </a:r>
          </a:p>
        </p:txBody>
      </p:sp>
      <p:sp>
        <p:nvSpPr>
          <p:cNvPr id="10" name="Content Placeholder 9">
            <a:extLst>
              <a:ext uri="{FF2B5EF4-FFF2-40B4-BE49-F238E27FC236}">
                <a16:creationId xmlns:a16="http://schemas.microsoft.com/office/drawing/2014/main" id="{500F76F7-23D3-4D3E-9791-8B5588389353}"/>
              </a:ext>
            </a:extLst>
          </p:cNvPr>
          <p:cNvSpPr>
            <a:spLocks noGrp="1"/>
          </p:cNvSpPr>
          <p:nvPr>
            <p:ph sz="half" idx="1"/>
          </p:nvPr>
        </p:nvSpPr>
        <p:spPr/>
        <p:txBody>
          <a:bodyPr/>
          <a:lstStyle/>
          <a:p>
            <a:r>
              <a:rPr lang="en-US" dirty="0"/>
              <a:t>Easy to recognize snow on the ground when skies are clear.</a:t>
            </a:r>
          </a:p>
          <a:p>
            <a:r>
              <a:rPr lang="en-US" dirty="0"/>
              <a:t>Clouds are a problem!</a:t>
            </a:r>
          </a:p>
          <a:p>
            <a:r>
              <a:rPr lang="en-US" dirty="0"/>
              <a:t>Distinguish clouds from snow</a:t>
            </a:r>
          </a:p>
          <a:p>
            <a:r>
              <a:rPr lang="en-US" dirty="0"/>
              <a:t>Clouds hide the ground</a:t>
            </a:r>
          </a:p>
          <a:p>
            <a:endParaRPr lang="en-US" dirty="0"/>
          </a:p>
        </p:txBody>
      </p:sp>
      <p:pic>
        <p:nvPicPr>
          <p:cNvPr id="12" name="Picture 5">
            <a:extLst>
              <a:ext uri="{FF2B5EF4-FFF2-40B4-BE49-F238E27FC236}">
                <a16:creationId xmlns:a16="http://schemas.microsoft.com/office/drawing/2014/main" id="{34E8AFBB-EE75-489A-AE90-3D40037DD587}"/>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90891" y="2072212"/>
            <a:ext cx="5144218" cy="385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a:extLst>
              <a:ext uri="{FF2B5EF4-FFF2-40B4-BE49-F238E27FC236}">
                <a16:creationId xmlns:a16="http://schemas.microsoft.com/office/drawing/2014/main" id="{0F39A2AB-EAD5-4DAC-9681-D650F030674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spTree>
    <p:extLst>
      <p:ext uri="{BB962C8B-B14F-4D97-AF65-F5344CB8AC3E}">
        <p14:creationId xmlns:p14="http://schemas.microsoft.com/office/powerpoint/2010/main" val="9140058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1C45C-9253-4765-8077-B311D6665AF4}"/>
              </a:ext>
            </a:extLst>
          </p:cNvPr>
          <p:cNvSpPr>
            <a:spLocks noGrp="1"/>
          </p:cNvSpPr>
          <p:nvPr>
            <p:ph type="title"/>
          </p:nvPr>
        </p:nvSpPr>
        <p:spPr/>
        <p:txBody>
          <a:bodyPr/>
          <a:lstStyle/>
          <a:p>
            <a:r>
              <a:rPr lang="en-US" dirty="0"/>
              <a:t>Using SCA to Estimate SWE</a:t>
            </a:r>
          </a:p>
        </p:txBody>
      </p:sp>
      <p:sp>
        <p:nvSpPr>
          <p:cNvPr id="3" name="Content Placeholder 2">
            <a:extLst>
              <a:ext uri="{FF2B5EF4-FFF2-40B4-BE49-F238E27FC236}">
                <a16:creationId xmlns:a16="http://schemas.microsoft.com/office/drawing/2014/main" id="{0E6C47A2-6FBE-4175-9334-2A3349AF9AC8}"/>
              </a:ext>
            </a:extLst>
          </p:cNvPr>
          <p:cNvSpPr>
            <a:spLocks noGrp="1"/>
          </p:cNvSpPr>
          <p:nvPr>
            <p:ph sz="half" idx="1"/>
          </p:nvPr>
        </p:nvSpPr>
        <p:spPr>
          <a:xfrm>
            <a:off x="1211580" y="1825625"/>
            <a:ext cx="4808220" cy="4351338"/>
          </a:xfrm>
        </p:spPr>
        <p:txBody>
          <a:bodyPr/>
          <a:lstStyle/>
          <a:p>
            <a:pPr>
              <a:spcBef>
                <a:spcPct val="0"/>
              </a:spcBef>
            </a:pPr>
            <a:r>
              <a:rPr lang="en-US" sz="2800" dirty="0"/>
              <a:t>SCA estimates are important where:</a:t>
            </a:r>
          </a:p>
          <a:p>
            <a:pPr lvl="1">
              <a:spcBef>
                <a:spcPct val="0"/>
              </a:spcBef>
              <a:buClrTx/>
              <a:buSzTx/>
            </a:pPr>
            <a:r>
              <a:rPr lang="en-US" sz="2400" dirty="0"/>
              <a:t>No impact of elevation</a:t>
            </a:r>
          </a:p>
          <a:p>
            <a:pPr lvl="1">
              <a:spcBef>
                <a:spcPct val="0"/>
              </a:spcBef>
              <a:buClrTx/>
              <a:buSzTx/>
            </a:pPr>
            <a:r>
              <a:rPr lang="en-US" sz="2400" dirty="0"/>
              <a:t>During the ablation period</a:t>
            </a:r>
          </a:p>
          <a:p>
            <a:pPr lvl="1">
              <a:spcBef>
                <a:spcPct val="0"/>
              </a:spcBef>
              <a:buClrTx/>
              <a:buSzTx/>
            </a:pPr>
            <a:r>
              <a:rPr lang="en-US" sz="2400" dirty="0"/>
              <a:t>Snow exhibits spatial and temporal heterogeneity </a:t>
            </a:r>
          </a:p>
          <a:p>
            <a:r>
              <a:rPr lang="en-US" sz="2800" dirty="0"/>
              <a:t>Snow Distribution Great Plains - random tracks of episodic snowstorms with re-distribution by wind</a:t>
            </a:r>
          </a:p>
          <a:p>
            <a:endParaRPr lang="en-US" dirty="0"/>
          </a:p>
        </p:txBody>
      </p:sp>
      <p:pic>
        <p:nvPicPr>
          <p:cNvPr id="10" name="Picture 2" descr="uppr_mzri_modis">
            <a:extLst>
              <a:ext uri="{FF2B5EF4-FFF2-40B4-BE49-F238E27FC236}">
                <a16:creationId xmlns:a16="http://schemas.microsoft.com/office/drawing/2014/main" id="{C08FC332-1083-4D1A-B657-8C9FAAC5C804}"/>
              </a:ext>
            </a:extLst>
          </p:cNvPr>
          <p:cNvPicPr>
            <a:picLocks noGrp="1" noChangeAspect="1" noChangeArrowheads="1"/>
          </p:cNvPicPr>
          <p:nvPr>
            <p:ph sz="half" idx="2"/>
          </p:nvPr>
        </p:nvPicPr>
        <p:blipFill>
          <a:blip r:embed="rId2" cstate="print"/>
          <a:srcRect/>
          <a:stretch>
            <a:fillRect/>
          </a:stretch>
        </p:blipFill>
        <p:spPr bwMode="auto">
          <a:xfrm>
            <a:off x="6899666" y="1825625"/>
            <a:ext cx="3726667" cy="4351338"/>
          </a:xfrm>
          <a:prstGeom prst="rect">
            <a:avLst/>
          </a:prstGeom>
          <a:noFill/>
          <a:ln w="6350">
            <a:solidFill>
              <a:srgbClr val="000000"/>
            </a:solidFill>
            <a:miter lim="800000"/>
            <a:headEnd/>
            <a:tailEnd/>
          </a:ln>
        </p:spPr>
      </p:pic>
      <p:sp>
        <p:nvSpPr>
          <p:cNvPr id="5" name="Slide Number Placeholder 6">
            <a:extLst>
              <a:ext uri="{FF2B5EF4-FFF2-40B4-BE49-F238E27FC236}">
                <a16:creationId xmlns:a16="http://schemas.microsoft.com/office/drawing/2014/main" id="{5C96124B-DF27-4049-AB79-1D01787719B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spTree>
    <p:extLst>
      <p:ext uri="{BB962C8B-B14F-4D97-AF65-F5344CB8AC3E}">
        <p14:creationId xmlns:p14="http://schemas.microsoft.com/office/powerpoint/2010/main" val="11888272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81200" y="1600200"/>
            <a:ext cx="2509326" cy="4114800"/>
          </a:xfrm>
          <a:prstGeom prst="rect">
            <a:avLst/>
          </a:prstGeom>
        </p:spPr>
      </p:pic>
      <p:pic>
        <p:nvPicPr>
          <p:cNvPr id="3" name="Picture 2"/>
          <p:cNvPicPr>
            <a:picLocks noChangeAspect="1"/>
          </p:cNvPicPr>
          <p:nvPr/>
        </p:nvPicPr>
        <p:blipFill>
          <a:blip r:embed="rId4"/>
          <a:stretch>
            <a:fillRect/>
          </a:stretch>
        </p:blipFill>
        <p:spPr>
          <a:xfrm>
            <a:off x="8458200" y="0"/>
            <a:ext cx="3733800" cy="6843278"/>
          </a:xfrm>
          <a:prstGeom prst="rect">
            <a:avLst/>
          </a:prstGeom>
        </p:spPr>
      </p:pic>
      <p:sp>
        <p:nvSpPr>
          <p:cNvPr id="5" name="TextBox 4"/>
          <p:cNvSpPr txBox="1"/>
          <p:nvPr/>
        </p:nvSpPr>
        <p:spPr>
          <a:xfrm>
            <a:off x="7162801" y="600164"/>
            <a:ext cx="958917" cy="369332"/>
          </a:xfrm>
          <a:prstGeom prst="rect">
            <a:avLst/>
          </a:prstGeom>
          <a:noFill/>
        </p:spPr>
        <p:txBody>
          <a:bodyPr wrap="none" rtlCol="0">
            <a:spAutoFit/>
          </a:bodyPr>
          <a:lstStyle/>
          <a:p>
            <a:r>
              <a:rPr lang="en-US" dirty="0"/>
              <a:t>17Jan14</a:t>
            </a:r>
          </a:p>
        </p:txBody>
      </p:sp>
      <p:sp>
        <p:nvSpPr>
          <p:cNvPr id="6" name="TextBox 5"/>
          <p:cNvSpPr txBox="1"/>
          <p:nvPr/>
        </p:nvSpPr>
        <p:spPr>
          <a:xfrm>
            <a:off x="6388403" y="2576078"/>
            <a:ext cx="1853392" cy="369332"/>
          </a:xfrm>
          <a:prstGeom prst="rect">
            <a:avLst/>
          </a:prstGeom>
          <a:noFill/>
        </p:spPr>
        <p:txBody>
          <a:bodyPr wrap="none" rtlCol="0">
            <a:spAutoFit/>
          </a:bodyPr>
          <a:lstStyle/>
          <a:p>
            <a:r>
              <a:rPr lang="en-US" dirty="0"/>
              <a:t>26Dec13-17Jan14</a:t>
            </a:r>
          </a:p>
        </p:txBody>
      </p:sp>
      <p:sp>
        <p:nvSpPr>
          <p:cNvPr id="7" name="TextBox 6"/>
          <p:cNvSpPr txBox="1"/>
          <p:nvPr/>
        </p:nvSpPr>
        <p:spPr>
          <a:xfrm>
            <a:off x="6629400" y="4571179"/>
            <a:ext cx="1905096" cy="646331"/>
          </a:xfrm>
          <a:prstGeom prst="rect">
            <a:avLst/>
          </a:prstGeom>
          <a:noFill/>
        </p:spPr>
        <p:txBody>
          <a:bodyPr wrap="square" rtlCol="0">
            <a:spAutoFit/>
          </a:bodyPr>
          <a:lstStyle/>
          <a:p>
            <a:r>
              <a:rPr lang="en-US" dirty="0"/>
              <a:t>Note ski cuts and craters</a:t>
            </a:r>
          </a:p>
        </p:txBody>
      </p:sp>
      <p:sp>
        <p:nvSpPr>
          <p:cNvPr id="4" name="Title 3">
            <a:extLst>
              <a:ext uri="{FF2B5EF4-FFF2-40B4-BE49-F238E27FC236}">
                <a16:creationId xmlns:a16="http://schemas.microsoft.com/office/drawing/2014/main" id="{8B92E945-5C57-4C9B-B3A4-F61E427E6676}"/>
              </a:ext>
            </a:extLst>
          </p:cNvPr>
          <p:cNvSpPr>
            <a:spLocks noGrp="1"/>
          </p:cNvSpPr>
          <p:nvPr>
            <p:ph type="title"/>
          </p:nvPr>
        </p:nvSpPr>
        <p:spPr/>
        <p:txBody>
          <a:bodyPr/>
          <a:lstStyle/>
          <a:p>
            <a:r>
              <a:rPr lang="en-US" dirty="0"/>
              <a:t>Remote Sensing – LiDAR</a:t>
            </a:r>
          </a:p>
        </p:txBody>
      </p:sp>
      <p:sp>
        <p:nvSpPr>
          <p:cNvPr id="8" name="Slide Number Placeholder 6">
            <a:extLst>
              <a:ext uri="{FF2B5EF4-FFF2-40B4-BE49-F238E27FC236}">
                <a16:creationId xmlns:a16="http://schemas.microsoft.com/office/drawing/2014/main" id="{DB711A22-E5EF-4A1F-8998-6FC5640420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3554909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92E945-5C57-4C9B-B3A4-F61E427E6676}"/>
              </a:ext>
            </a:extLst>
          </p:cNvPr>
          <p:cNvSpPr>
            <a:spLocks noGrp="1"/>
          </p:cNvSpPr>
          <p:nvPr>
            <p:ph type="title"/>
          </p:nvPr>
        </p:nvSpPr>
        <p:spPr/>
        <p:txBody>
          <a:bodyPr/>
          <a:lstStyle/>
          <a:p>
            <a:r>
              <a:rPr lang="en-US" dirty="0"/>
              <a:t>Remote Sensing – ASO</a:t>
            </a:r>
          </a:p>
        </p:txBody>
      </p:sp>
      <p:sp>
        <p:nvSpPr>
          <p:cNvPr id="14" name="Content Placeholder 13">
            <a:extLst>
              <a:ext uri="{FF2B5EF4-FFF2-40B4-BE49-F238E27FC236}">
                <a16:creationId xmlns:a16="http://schemas.microsoft.com/office/drawing/2014/main" id="{05AB8286-0C95-4F22-A84C-1215E4EA8907}"/>
              </a:ext>
            </a:extLst>
          </p:cNvPr>
          <p:cNvSpPr>
            <a:spLocks noGrp="1"/>
          </p:cNvSpPr>
          <p:nvPr>
            <p:ph sz="half" idx="1"/>
          </p:nvPr>
        </p:nvSpPr>
        <p:spPr>
          <a:xfrm>
            <a:off x="1355076" y="1825625"/>
            <a:ext cx="4664724" cy="4351338"/>
          </a:xfrm>
        </p:spPr>
        <p:txBody>
          <a:bodyPr>
            <a:normAutofit lnSpcReduction="10000"/>
          </a:bodyPr>
          <a:lstStyle/>
          <a:p>
            <a:r>
              <a:rPr lang="en-US" dirty="0"/>
              <a:t>Airborne Snow Observatories (ASO)</a:t>
            </a:r>
          </a:p>
          <a:p>
            <a:r>
              <a:rPr lang="en-US" dirty="0">
                <a:hlinkClick r:id="rId3"/>
              </a:rPr>
              <a:t>https://www.airbornesnowobservatories.com/products</a:t>
            </a:r>
            <a:endParaRPr lang="en-US" dirty="0"/>
          </a:p>
          <a:p>
            <a:r>
              <a:rPr lang="en-US" dirty="0"/>
              <a:t>Snow depth, SWE, and albedo</a:t>
            </a:r>
          </a:p>
          <a:p>
            <a:r>
              <a:rPr lang="en-US" dirty="0"/>
              <a:t>~3m horizontal resolution</a:t>
            </a:r>
          </a:p>
          <a:p>
            <a:r>
              <a:rPr lang="en-US" dirty="0"/>
              <a:t>Increasing in popularity as more data becomes available</a:t>
            </a:r>
          </a:p>
          <a:p>
            <a:r>
              <a:rPr lang="en-US" dirty="0"/>
              <a:t>Expensive</a:t>
            </a:r>
          </a:p>
        </p:txBody>
      </p:sp>
      <p:pic>
        <p:nvPicPr>
          <p:cNvPr id="16" name="Content Placeholder 15">
            <a:extLst>
              <a:ext uri="{FF2B5EF4-FFF2-40B4-BE49-F238E27FC236}">
                <a16:creationId xmlns:a16="http://schemas.microsoft.com/office/drawing/2014/main" id="{594973D9-260E-430A-8A4D-591497A0D934}"/>
              </a:ext>
            </a:extLst>
          </p:cNvPr>
          <p:cNvPicPr>
            <a:picLocks noGrp="1" noChangeAspect="1"/>
          </p:cNvPicPr>
          <p:nvPr>
            <p:ph sz="half" idx="2"/>
          </p:nvPr>
        </p:nvPicPr>
        <p:blipFill>
          <a:blip r:embed="rId4"/>
          <a:stretch>
            <a:fillRect/>
          </a:stretch>
        </p:blipFill>
        <p:spPr>
          <a:xfrm>
            <a:off x="7765553" y="453260"/>
            <a:ext cx="2425393" cy="3231117"/>
          </a:xfrm>
          <a:prstGeom prst="rect">
            <a:avLst/>
          </a:prstGeom>
        </p:spPr>
      </p:pic>
      <p:sp>
        <p:nvSpPr>
          <p:cNvPr id="19" name="Slide Number Placeholder 6">
            <a:extLst>
              <a:ext uri="{FF2B5EF4-FFF2-40B4-BE49-F238E27FC236}">
                <a16:creationId xmlns:a16="http://schemas.microsoft.com/office/drawing/2014/main" id="{832D9C41-EEA3-4A5D-824B-4FD08EDCCCE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pic>
        <p:nvPicPr>
          <p:cNvPr id="21" name="Picture 20">
            <a:extLst>
              <a:ext uri="{FF2B5EF4-FFF2-40B4-BE49-F238E27FC236}">
                <a16:creationId xmlns:a16="http://schemas.microsoft.com/office/drawing/2014/main" id="{27E83662-937C-4C2B-8DE1-26B094978A50}"/>
              </a:ext>
            </a:extLst>
          </p:cNvPr>
          <p:cNvPicPr>
            <a:picLocks noChangeAspect="1"/>
          </p:cNvPicPr>
          <p:nvPr/>
        </p:nvPicPr>
        <p:blipFill>
          <a:blip r:embed="rId5"/>
          <a:stretch>
            <a:fillRect/>
          </a:stretch>
        </p:blipFill>
        <p:spPr>
          <a:xfrm>
            <a:off x="6019800" y="3897976"/>
            <a:ext cx="5916899" cy="2212552"/>
          </a:xfrm>
          <a:prstGeom prst="rect">
            <a:avLst/>
          </a:prstGeom>
        </p:spPr>
      </p:pic>
    </p:spTree>
    <p:extLst>
      <p:ext uri="{BB962C8B-B14F-4D97-AF65-F5344CB8AC3E}">
        <p14:creationId xmlns:p14="http://schemas.microsoft.com/office/powerpoint/2010/main" val="1839137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a:t>Importance of Snow</a:t>
            </a:r>
            <a:endParaRPr lang="en-US" dirty="0"/>
          </a:p>
        </p:txBody>
      </p:sp>
      <p:sp>
        <p:nvSpPr>
          <p:cNvPr id="8194" name="Content Placeholder 2"/>
          <p:cNvSpPr>
            <a:spLocks noGrp="1"/>
          </p:cNvSpPr>
          <p:nvPr>
            <p:ph sz="half" idx="1"/>
          </p:nvPr>
        </p:nvSpPr>
        <p:spPr/>
        <p:txBody>
          <a:bodyPr/>
          <a:lstStyle/>
          <a:p>
            <a:r>
              <a:rPr lang="en-US" altLang="en-US" dirty="0"/>
              <a:t>Reservoir Operation</a:t>
            </a:r>
          </a:p>
          <a:p>
            <a:pPr lvl="1"/>
            <a:r>
              <a:rPr lang="en-US" altLang="en-US" dirty="0"/>
              <a:t>Timing, volume, optimization</a:t>
            </a:r>
          </a:p>
          <a:p>
            <a:pPr lvl="1"/>
            <a:r>
              <a:rPr lang="en-US" altLang="en-US" dirty="0"/>
              <a:t>Release schedules, gate settings</a:t>
            </a:r>
          </a:p>
          <a:p>
            <a:r>
              <a:rPr lang="en-US" altLang="en-US" dirty="0"/>
              <a:t>Snowmelt Flooding</a:t>
            </a:r>
          </a:p>
          <a:p>
            <a:pPr lvl="1"/>
            <a:r>
              <a:rPr lang="en-US" altLang="en-US" dirty="0"/>
              <a:t>Peak Runoff, Timing, Rain on snow</a:t>
            </a:r>
          </a:p>
          <a:p>
            <a:r>
              <a:rPr lang="en-US" altLang="en-US" dirty="0"/>
              <a:t>Planning &amp; Design Studies</a:t>
            </a:r>
          </a:p>
          <a:p>
            <a:r>
              <a:rPr lang="en-US" altLang="en-US" dirty="0"/>
              <a:t>Requirements vary from District to District depending on seasonal snow conditions</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8F2314A-8855-45C0-B8BE-989C93132C4F}"/>
              </a:ext>
            </a:extLst>
          </p:cNvPr>
          <p:cNvGrpSpPr>
            <a:grpSpLocks noChangeAspect="1"/>
          </p:cNvGrpSpPr>
          <p:nvPr/>
        </p:nvGrpSpPr>
        <p:grpSpPr>
          <a:xfrm>
            <a:off x="6019800" y="2021874"/>
            <a:ext cx="5832392" cy="3657600"/>
            <a:chOff x="152400" y="1752600"/>
            <a:chExt cx="4495800" cy="2819400"/>
          </a:xfrm>
        </p:grpSpPr>
        <p:pic>
          <p:nvPicPr>
            <p:cNvPr id="18" name="Picture 17">
              <a:extLst>
                <a:ext uri="{FF2B5EF4-FFF2-40B4-BE49-F238E27FC236}">
                  <a16:creationId xmlns:a16="http://schemas.microsoft.com/office/drawing/2014/main" id="{6356177D-CA7E-4DE8-AA90-3437749D6D82}"/>
                </a:ext>
              </a:extLst>
            </p:cNvPr>
            <p:cNvPicPr>
              <a:picLocks noChangeAspect="1" noChangeArrowheads="1"/>
            </p:cNvPicPr>
            <p:nvPr/>
          </p:nvPicPr>
          <p:blipFill rotWithShape="1">
            <a:blip r:embed="rId3"/>
            <a:srcRect r="15691"/>
            <a:stretch/>
          </p:blipFill>
          <p:spPr bwMode="auto">
            <a:xfrm>
              <a:off x="152400" y="1752600"/>
              <a:ext cx="4495800" cy="2819400"/>
            </a:xfrm>
            <a:prstGeom prst="rect">
              <a:avLst/>
            </a:prstGeom>
            <a:noFill/>
            <a:ln w="3175">
              <a:solidFill>
                <a:schemeClr val="tx1"/>
              </a:solidFill>
              <a:miter lim="800000"/>
              <a:headEnd/>
              <a:tailEnd/>
            </a:ln>
          </p:spPr>
        </p:pic>
        <p:sp>
          <p:nvSpPr>
            <p:cNvPr id="19" name="Rectangle 18">
              <a:extLst>
                <a:ext uri="{FF2B5EF4-FFF2-40B4-BE49-F238E27FC236}">
                  <a16:creationId xmlns:a16="http://schemas.microsoft.com/office/drawing/2014/main" id="{90885A98-CB6F-4728-9D9D-CE4C2FAD609D}"/>
                </a:ext>
              </a:extLst>
            </p:cNvPr>
            <p:cNvSpPr/>
            <p:nvPr/>
          </p:nvSpPr>
          <p:spPr>
            <a:xfrm>
              <a:off x="4267200" y="3586162"/>
              <a:ext cx="381000" cy="98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Picture 19">
            <a:extLst>
              <a:ext uri="{FF2B5EF4-FFF2-40B4-BE49-F238E27FC236}">
                <a16:creationId xmlns:a16="http://schemas.microsoft.com/office/drawing/2014/main" id="{EA0BA08C-9F92-407F-8223-89AF6430E8D8}"/>
              </a:ext>
            </a:extLst>
          </p:cNvPr>
          <p:cNvPicPr>
            <a:picLocks noChangeAspect="1" noChangeArrowheads="1"/>
          </p:cNvPicPr>
          <p:nvPr/>
        </p:nvPicPr>
        <p:blipFill rotWithShape="1">
          <a:blip r:embed="rId3"/>
          <a:srcRect l="76565" t="67785"/>
          <a:stretch/>
        </p:blipFill>
        <p:spPr bwMode="auto">
          <a:xfrm>
            <a:off x="9235241" y="558834"/>
            <a:ext cx="2012980" cy="1463040"/>
          </a:xfrm>
          <a:prstGeom prst="rect">
            <a:avLst/>
          </a:prstGeom>
          <a:noFill/>
          <a:ln w="3175">
            <a:solidFill>
              <a:schemeClr val="tx1"/>
            </a:solidFill>
            <a:miter lim="800000"/>
            <a:headEnd/>
            <a:tailEnd/>
          </a:ln>
        </p:spPr>
      </p:pic>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40854365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92E945-5C57-4C9B-B3A4-F61E427E6676}"/>
              </a:ext>
            </a:extLst>
          </p:cNvPr>
          <p:cNvSpPr>
            <a:spLocks noGrp="1"/>
          </p:cNvSpPr>
          <p:nvPr>
            <p:ph type="title"/>
          </p:nvPr>
        </p:nvSpPr>
        <p:spPr/>
        <p:txBody>
          <a:bodyPr/>
          <a:lstStyle/>
          <a:p>
            <a:r>
              <a:rPr lang="en-US" dirty="0"/>
              <a:t>Remote Sensing – ASO</a:t>
            </a:r>
          </a:p>
        </p:txBody>
      </p:sp>
      <p:pic>
        <p:nvPicPr>
          <p:cNvPr id="9" name="Content Placeholder 8">
            <a:extLst>
              <a:ext uri="{FF2B5EF4-FFF2-40B4-BE49-F238E27FC236}">
                <a16:creationId xmlns:a16="http://schemas.microsoft.com/office/drawing/2014/main" id="{988BC697-B6B9-4080-AE6F-9B8F1A128B5C}"/>
              </a:ext>
            </a:extLst>
          </p:cNvPr>
          <p:cNvPicPr>
            <a:picLocks noGrp="1" noChangeAspect="1"/>
          </p:cNvPicPr>
          <p:nvPr>
            <p:ph idx="1"/>
          </p:nvPr>
        </p:nvPicPr>
        <p:blipFill>
          <a:blip r:embed="rId3"/>
          <a:stretch>
            <a:fillRect/>
          </a:stretch>
        </p:blipFill>
        <p:spPr>
          <a:xfrm>
            <a:off x="1402448" y="1421986"/>
            <a:ext cx="4563493" cy="5303520"/>
          </a:xfrm>
        </p:spPr>
      </p:pic>
      <p:sp>
        <p:nvSpPr>
          <p:cNvPr id="19" name="Slide Number Placeholder 6">
            <a:extLst>
              <a:ext uri="{FF2B5EF4-FFF2-40B4-BE49-F238E27FC236}">
                <a16:creationId xmlns:a16="http://schemas.microsoft.com/office/drawing/2014/main" id="{832D9C41-EEA3-4A5D-824B-4FD08EDCCCE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pic>
        <p:nvPicPr>
          <p:cNvPr id="11" name="Picture 10">
            <a:extLst>
              <a:ext uri="{FF2B5EF4-FFF2-40B4-BE49-F238E27FC236}">
                <a16:creationId xmlns:a16="http://schemas.microsoft.com/office/drawing/2014/main" id="{E6E36149-7026-42B3-AF1D-F1A8FABC9A2D}"/>
              </a:ext>
            </a:extLst>
          </p:cNvPr>
          <p:cNvPicPr>
            <a:picLocks noChangeAspect="1"/>
          </p:cNvPicPr>
          <p:nvPr/>
        </p:nvPicPr>
        <p:blipFill>
          <a:blip r:embed="rId4"/>
          <a:stretch>
            <a:fillRect/>
          </a:stretch>
        </p:blipFill>
        <p:spPr>
          <a:xfrm>
            <a:off x="6289039" y="1421986"/>
            <a:ext cx="4281387" cy="5303520"/>
          </a:xfrm>
          <a:prstGeom prst="rect">
            <a:avLst/>
          </a:prstGeom>
        </p:spPr>
      </p:pic>
    </p:spTree>
    <p:extLst>
      <p:ext uri="{BB962C8B-B14F-4D97-AF65-F5344CB8AC3E}">
        <p14:creationId xmlns:p14="http://schemas.microsoft.com/office/powerpoint/2010/main" val="40466987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
        <p:nvSpPr>
          <p:cNvPr id="2" name="Rectangle: Rounded Corners 1">
            <a:extLst>
              <a:ext uri="{FF2B5EF4-FFF2-40B4-BE49-F238E27FC236}">
                <a16:creationId xmlns:a16="http://schemas.microsoft.com/office/drawing/2014/main" id="{14E6BB2F-44C2-E764-6479-D7BC201934FA}"/>
              </a:ext>
            </a:extLst>
          </p:cNvPr>
          <p:cNvSpPr/>
          <p:nvPr/>
        </p:nvSpPr>
        <p:spPr>
          <a:xfrm>
            <a:off x="638979" y="3131417"/>
            <a:ext cx="4296578" cy="686221"/>
          </a:xfrm>
          <a:prstGeom prst="roundRect">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9010892"/>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p:txBody>
          <a:bodyPr/>
          <a:lstStyle/>
          <a:p>
            <a:r>
              <a:rPr lang="en-US" dirty="0"/>
              <a:t>Data Assimilation – NOHRSC SNODAS</a:t>
            </a:r>
          </a:p>
        </p:txBody>
      </p:sp>
      <p:sp>
        <p:nvSpPr>
          <p:cNvPr id="7" name="Content Placeholder 6">
            <a:extLst>
              <a:ext uri="{FF2B5EF4-FFF2-40B4-BE49-F238E27FC236}">
                <a16:creationId xmlns:a16="http://schemas.microsoft.com/office/drawing/2014/main" id="{4B489960-6043-4163-814F-2F60BCE5A807}"/>
              </a:ext>
            </a:extLst>
          </p:cNvPr>
          <p:cNvSpPr>
            <a:spLocks noGrp="1"/>
          </p:cNvSpPr>
          <p:nvPr>
            <p:ph sz="half" idx="1"/>
          </p:nvPr>
        </p:nvSpPr>
        <p:spPr>
          <a:xfrm>
            <a:off x="838200" y="1564475"/>
            <a:ext cx="7666822" cy="4351338"/>
          </a:xfrm>
        </p:spPr>
        <p:txBody>
          <a:bodyPr/>
          <a:lstStyle/>
          <a:p>
            <a:r>
              <a:rPr lang="en-US" dirty="0"/>
              <a:t>Energy balance snow model combined with multi-sensor snow observations</a:t>
            </a:r>
          </a:p>
          <a:p>
            <a:r>
              <a:rPr lang="en-US" dirty="0">
                <a:hlinkClick r:id="rId3"/>
              </a:rPr>
              <a:t>https://nsidc.org/data/g02158/versions/1</a:t>
            </a:r>
            <a:r>
              <a:rPr lang="en-US" dirty="0"/>
              <a:t> </a:t>
            </a:r>
          </a:p>
          <a:p>
            <a:r>
              <a:rPr lang="en-US" dirty="0"/>
              <a:t>Hourly/Daily gridded snow products for conterminous U.S.</a:t>
            </a:r>
          </a:p>
          <a:p>
            <a:r>
              <a:rPr lang="en-US" dirty="0"/>
              <a:t>POR: October 2003 – Present</a:t>
            </a:r>
          </a:p>
          <a:p>
            <a:r>
              <a:rPr lang="en-US" dirty="0"/>
              <a:t>1 km2 resolution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6382" y="4404287"/>
            <a:ext cx="3905717" cy="2233231"/>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b="9323"/>
          <a:stretch/>
        </p:blipFill>
        <p:spPr>
          <a:xfrm>
            <a:off x="8739950" y="1445080"/>
            <a:ext cx="3157659" cy="2212521"/>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t="9192" b="9166"/>
          <a:stretch/>
        </p:blipFill>
        <p:spPr>
          <a:xfrm>
            <a:off x="8750836" y="3740144"/>
            <a:ext cx="3157659" cy="1992086"/>
          </a:xfrm>
          <a:prstGeom prst="rect">
            <a:avLst/>
          </a:prstGeom>
        </p:spPr>
      </p:pic>
      <p:sp>
        <p:nvSpPr>
          <p:cNvPr id="8" name="Slide Number Placeholder 6">
            <a:extLst>
              <a:ext uri="{FF2B5EF4-FFF2-40B4-BE49-F238E27FC236}">
                <a16:creationId xmlns:a16="http://schemas.microsoft.com/office/drawing/2014/main" id="{A609C652-7502-4080-A7C1-20660A6A198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spTree>
    <p:extLst>
      <p:ext uri="{BB962C8B-B14F-4D97-AF65-F5344CB8AC3E}">
        <p14:creationId xmlns:p14="http://schemas.microsoft.com/office/powerpoint/2010/main" val="20210879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we022104.jpg"/>
          <p:cNvPicPr>
            <a:picLocks noGrp="1" noChangeAspect="1"/>
          </p:cNvPicPr>
          <p:nvPr>
            <p:ph idx="1"/>
          </p:nvPr>
        </p:nvPicPr>
        <p:blipFill>
          <a:blip r:embed="rId3" cstate="print"/>
          <a:stretch>
            <a:fillRect/>
          </a:stretch>
        </p:blipFill>
        <p:spPr>
          <a:xfrm>
            <a:off x="2362200" y="1232974"/>
            <a:ext cx="3553252" cy="2743200"/>
          </a:xfrm>
          <a:prstGeom prst="rect">
            <a:avLst/>
          </a:prstGeom>
          <a:ln>
            <a:noFill/>
          </a:ln>
          <a:effectLst/>
        </p:spPr>
      </p:pic>
      <p:pic>
        <p:nvPicPr>
          <p:cNvPr id="5" name="Content Placeholder 3" descr="sdepth022104.jpg"/>
          <p:cNvPicPr>
            <a:picLocks noChangeAspect="1"/>
          </p:cNvPicPr>
          <p:nvPr/>
        </p:nvPicPr>
        <p:blipFill>
          <a:blip r:embed="rId4" cstate="print"/>
          <a:stretch>
            <a:fillRect/>
          </a:stretch>
        </p:blipFill>
        <p:spPr bwMode="auto">
          <a:xfrm>
            <a:off x="6172199" y="1232974"/>
            <a:ext cx="3553252" cy="2743200"/>
          </a:xfrm>
          <a:prstGeom prst="rect">
            <a:avLst/>
          </a:prstGeom>
          <a:noFill/>
          <a:ln w="9525">
            <a:noFill/>
            <a:miter lim="800000"/>
            <a:headEnd/>
            <a:tailEnd/>
          </a:ln>
          <a:effectLst/>
        </p:spPr>
      </p:pic>
      <p:pic>
        <p:nvPicPr>
          <p:cNvPr id="6" name="Content Placeholder 3" descr="smelt022104.jpg"/>
          <p:cNvPicPr>
            <a:picLocks noChangeAspect="1"/>
          </p:cNvPicPr>
          <p:nvPr/>
        </p:nvPicPr>
        <p:blipFill>
          <a:blip r:embed="rId5" cstate="print"/>
          <a:stretch>
            <a:fillRect/>
          </a:stretch>
        </p:blipFill>
        <p:spPr bwMode="auto">
          <a:xfrm>
            <a:off x="2362201" y="4052374"/>
            <a:ext cx="3553251" cy="2743200"/>
          </a:xfrm>
          <a:prstGeom prst="rect">
            <a:avLst/>
          </a:prstGeom>
          <a:noFill/>
          <a:ln w="9525">
            <a:noFill/>
            <a:miter lim="800000"/>
            <a:headEnd/>
            <a:tailEnd/>
          </a:ln>
          <a:effectLst/>
        </p:spPr>
      </p:pic>
      <p:pic>
        <p:nvPicPr>
          <p:cNvPr id="7" name="Content Placeholder 3" descr="coldcontent022104.jpg"/>
          <p:cNvPicPr>
            <a:picLocks noChangeAspect="1"/>
          </p:cNvPicPr>
          <p:nvPr/>
        </p:nvPicPr>
        <p:blipFill>
          <a:blip r:embed="rId6" cstate="print"/>
          <a:stretch>
            <a:fillRect/>
          </a:stretch>
        </p:blipFill>
        <p:spPr bwMode="auto">
          <a:xfrm>
            <a:off x="6172201" y="4052374"/>
            <a:ext cx="3553251" cy="2743200"/>
          </a:xfrm>
          <a:prstGeom prst="rect">
            <a:avLst/>
          </a:prstGeom>
          <a:noFill/>
          <a:ln w="9525">
            <a:noFill/>
            <a:miter lim="800000"/>
            <a:headEnd/>
            <a:tailEnd/>
          </a:ln>
          <a:effectLst/>
        </p:spPr>
      </p:pic>
      <p:sp>
        <p:nvSpPr>
          <p:cNvPr id="8" name="TextBox 7"/>
          <p:cNvSpPr txBox="1"/>
          <p:nvPr/>
        </p:nvSpPr>
        <p:spPr>
          <a:xfrm>
            <a:off x="2438400" y="1309174"/>
            <a:ext cx="762000" cy="338554"/>
          </a:xfrm>
          <a:prstGeom prst="rect">
            <a:avLst/>
          </a:prstGeom>
          <a:noFill/>
        </p:spPr>
        <p:txBody>
          <a:bodyPr wrap="square" rtlCol="0">
            <a:spAutoFit/>
          </a:bodyPr>
          <a:lstStyle/>
          <a:p>
            <a:r>
              <a:rPr lang="en-US" sz="1600" b="1" dirty="0"/>
              <a:t>SWE</a:t>
            </a:r>
          </a:p>
        </p:txBody>
      </p:sp>
      <p:sp>
        <p:nvSpPr>
          <p:cNvPr id="9" name="TextBox 8"/>
          <p:cNvSpPr txBox="1"/>
          <p:nvPr/>
        </p:nvSpPr>
        <p:spPr>
          <a:xfrm>
            <a:off x="6248400" y="1309174"/>
            <a:ext cx="762000" cy="338554"/>
          </a:xfrm>
          <a:prstGeom prst="rect">
            <a:avLst/>
          </a:prstGeom>
          <a:noFill/>
        </p:spPr>
        <p:txBody>
          <a:bodyPr wrap="square" rtlCol="0">
            <a:spAutoFit/>
          </a:bodyPr>
          <a:lstStyle/>
          <a:p>
            <a:r>
              <a:rPr lang="en-US" sz="1600" b="1" dirty="0"/>
              <a:t>Depth</a:t>
            </a:r>
          </a:p>
        </p:txBody>
      </p:sp>
      <p:sp>
        <p:nvSpPr>
          <p:cNvPr id="10" name="TextBox 9"/>
          <p:cNvSpPr txBox="1"/>
          <p:nvPr/>
        </p:nvSpPr>
        <p:spPr>
          <a:xfrm>
            <a:off x="2438400" y="4128574"/>
            <a:ext cx="762000" cy="338554"/>
          </a:xfrm>
          <a:prstGeom prst="rect">
            <a:avLst/>
          </a:prstGeom>
          <a:noFill/>
        </p:spPr>
        <p:txBody>
          <a:bodyPr wrap="square" rtlCol="0">
            <a:spAutoFit/>
          </a:bodyPr>
          <a:lstStyle/>
          <a:p>
            <a:r>
              <a:rPr lang="en-US" sz="1600" b="1" dirty="0"/>
              <a:t>Melt</a:t>
            </a:r>
          </a:p>
        </p:txBody>
      </p:sp>
      <p:sp>
        <p:nvSpPr>
          <p:cNvPr id="11" name="TextBox 10"/>
          <p:cNvSpPr txBox="1"/>
          <p:nvPr/>
        </p:nvSpPr>
        <p:spPr>
          <a:xfrm>
            <a:off x="6248400" y="4128574"/>
            <a:ext cx="1676400" cy="338554"/>
          </a:xfrm>
          <a:prstGeom prst="rect">
            <a:avLst/>
          </a:prstGeom>
          <a:noFill/>
        </p:spPr>
        <p:txBody>
          <a:bodyPr wrap="square" rtlCol="0">
            <a:spAutoFit/>
          </a:bodyPr>
          <a:lstStyle/>
          <a:p>
            <a:r>
              <a:rPr lang="en-US" sz="1600" b="1" dirty="0"/>
              <a:t>Cold Content</a:t>
            </a:r>
          </a:p>
        </p:txBody>
      </p:sp>
      <p:sp>
        <p:nvSpPr>
          <p:cNvPr id="13" name="Title 12">
            <a:extLst>
              <a:ext uri="{FF2B5EF4-FFF2-40B4-BE49-F238E27FC236}">
                <a16:creationId xmlns:a16="http://schemas.microsoft.com/office/drawing/2014/main" id="{3E17A152-137C-4D6F-933B-FA09634EDBC7}"/>
              </a:ext>
            </a:extLst>
          </p:cNvPr>
          <p:cNvSpPr>
            <a:spLocks noGrp="1"/>
          </p:cNvSpPr>
          <p:nvPr>
            <p:ph type="title"/>
          </p:nvPr>
        </p:nvSpPr>
        <p:spPr/>
        <p:txBody>
          <a:bodyPr>
            <a:normAutofit/>
          </a:bodyPr>
          <a:lstStyle/>
          <a:p>
            <a:r>
              <a:rPr lang="en-US" dirty="0"/>
              <a:t>Data Assimilation – NOHRSC SNODAS</a:t>
            </a:r>
          </a:p>
        </p:txBody>
      </p:sp>
      <p:sp>
        <p:nvSpPr>
          <p:cNvPr id="12" name="Slide Number Placeholder 6">
            <a:extLst>
              <a:ext uri="{FF2B5EF4-FFF2-40B4-BE49-F238E27FC236}">
                <a16:creationId xmlns:a16="http://schemas.microsoft.com/office/drawing/2014/main" id="{6044F971-1F7F-4582-9D95-8C1C32AEDE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spTree>
    <p:extLst>
      <p:ext uri="{BB962C8B-B14F-4D97-AF65-F5344CB8AC3E}">
        <p14:creationId xmlns:p14="http://schemas.microsoft.com/office/powerpoint/2010/main" val="3759457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Data Assimilation – NOHRSC SNODAS</a:t>
            </a:r>
          </a:p>
        </p:txBody>
      </p:sp>
      <p:sp>
        <p:nvSpPr>
          <p:cNvPr id="4" name="Content Placeholder 3">
            <a:extLst>
              <a:ext uri="{FF2B5EF4-FFF2-40B4-BE49-F238E27FC236}">
                <a16:creationId xmlns:a16="http://schemas.microsoft.com/office/drawing/2014/main" id="{4509DC2B-E195-45D0-B0F9-BD48A67DC853}"/>
              </a:ext>
            </a:extLst>
          </p:cNvPr>
          <p:cNvSpPr>
            <a:spLocks noGrp="1"/>
          </p:cNvSpPr>
          <p:nvPr>
            <p:ph sz="half" idx="1"/>
          </p:nvPr>
        </p:nvSpPr>
        <p:spPr/>
        <p:txBody>
          <a:bodyPr/>
          <a:lstStyle/>
          <a:p>
            <a:r>
              <a:rPr lang="en-US" dirty="0"/>
              <a:t>Sources of uncertainty in data:</a:t>
            </a:r>
          </a:p>
          <a:p>
            <a:pPr lvl="1"/>
            <a:r>
              <a:rPr lang="en-US" dirty="0"/>
              <a:t>Forcing Data</a:t>
            </a:r>
          </a:p>
          <a:p>
            <a:pPr lvl="1"/>
            <a:r>
              <a:rPr lang="en-US" dirty="0"/>
              <a:t>Model errors</a:t>
            </a:r>
          </a:p>
          <a:p>
            <a:pPr lvl="1"/>
            <a:r>
              <a:rPr lang="en-US" dirty="0"/>
              <a:t>Gaps in available observation data</a:t>
            </a:r>
          </a:p>
          <a:p>
            <a:pPr lvl="2"/>
            <a:r>
              <a:rPr lang="en-US" dirty="0"/>
              <a:t>Spatial</a:t>
            </a:r>
          </a:p>
          <a:p>
            <a:pPr lvl="2"/>
            <a:r>
              <a:rPr lang="en-US" dirty="0"/>
              <a:t>Temporal</a:t>
            </a:r>
          </a:p>
          <a:p>
            <a:pPr lvl="1"/>
            <a:r>
              <a:rPr lang="en-US" dirty="0"/>
              <a:t>Data assimilation is a “black box”</a:t>
            </a:r>
          </a:p>
          <a:p>
            <a:pPr lvl="2"/>
            <a:r>
              <a:rPr lang="en-US" dirty="0"/>
              <a:t>Data included/excluded based on expert judgement</a:t>
            </a:r>
          </a:p>
          <a:p>
            <a:endParaRPr lang="en-US" dirty="0"/>
          </a:p>
        </p:txBody>
      </p:sp>
      <p:sp>
        <p:nvSpPr>
          <p:cNvPr id="14" name="TextBox 13"/>
          <p:cNvSpPr txBox="1"/>
          <p:nvPr/>
        </p:nvSpPr>
        <p:spPr>
          <a:xfrm>
            <a:off x="6899130" y="5757901"/>
            <a:ext cx="3727739" cy="553998"/>
          </a:xfrm>
          <a:prstGeom prst="rect">
            <a:avLst/>
          </a:prstGeom>
          <a:noFill/>
        </p:spPr>
        <p:txBody>
          <a:bodyPr wrap="square" rtlCol="0">
            <a:spAutoFit/>
          </a:bodyPr>
          <a:lstStyle/>
          <a:p>
            <a:pPr algn="ctr"/>
            <a:r>
              <a:rPr lang="en-US" sz="1000" b="1" dirty="0"/>
              <a:t>Moreau River Basin, SD – Discharge and average basin SNODAS SWE.  Delays in model melt timing will affect model discharge results.</a:t>
            </a:r>
          </a:p>
        </p:txBody>
      </p:sp>
      <p:pic>
        <p:nvPicPr>
          <p:cNvPr id="13" name="Picture 6">
            <a:extLst>
              <a:ext uri="{FF2B5EF4-FFF2-40B4-BE49-F238E27FC236}">
                <a16:creationId xmlns:a16="http://schemas.microsoft.com/office/drawing/2014/main" id="{1E2F86FA-A4AA-4446-9710-5D9668E70A44}"/>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2280289"/>
            <a:ext cx="5181600" cy="3442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6">
            <a:extLst>
              <a:ext uri="{FF2B5EF4-FFF2-40B4-BE49-F238E27FC236}">
                <a16:creationId xmlns:a16="http://schemas.microsoft.com/office/drawing/2014/main" id="{5E9B09E6-7E02-462A-A856-4D42599010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spTree>
    <p:extLst>
      <p:ext uri="{BB962C8B-B14F-4D97-AF65-F5344CB8AC3E}">
        <p14:creationId xmlns:p14="http://schemas.microsoft.com/office/powerpoint/2010/main" val="1630056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Data Assimilation – University of Arizona</a:t>
            </a:r>
          </a:p>
        </p:txBody>
      </p:sp>
      <p:sp>
        <p:nvSpPr>
          <p:cNvPr id="4" name="Content Placeholder 3">
            <a:extLst>
              <a:ext uri="{FF2B5EF4-FFF2-40B4-BE49-F238E27FC236}">
                <a16:creationId xmlns:a16="http://schemas.microsoft.com/office/drawing/2014/main" id="{4509DC2B-E195-45D0-B0F9-BD48A67DC853}"/>
              </a:ext>
            </a:extLst>
          </p:cNvPr>
          <p:cNvSpPr>
            <a:spLocks noGrp="1"/>
          </p:cNvSpPr>
          <p:nvPr>
            <p:ph sz="half" idx="1"/>
          </p:nvPr>
        </p:nvSpPr>
        <p:spPr/>
        <p:txBody>
          <a:bodyPr>
            <a:normAutofit/>
          </a:bodyPr>
          <a:lstStyle/>
          <a:p>
            <a:r>
              <a:rPr lang="en-US" sz="2400" dirty="0"/>
              <a:t>PRISM-based snow model output combined with SNOTEL, </a:t>
            </a:r>
            <a:r>
              <a:rPr lang="en-US" sz="2400" dirty="0" err="1"/>
              <a:t>etc</a:t>
            </a:r>
            <a:r>
              <a:rPr lang="en-US" sz="2400" dirty="0"/>
              <a:t> observations</a:t>
            </a:r>
          </a:p>
          <a:p>
            <a:r>
              <a:rPr lang="en-US" sz="2400" dirty="0"/>
              <a:t>4 km x 4 km spatial resolution</a:t>
            </a:r>
          </a:p>
          <a:p>
            <a:r>
              <a:rPr lang="en-US" sz="2400" dirty="0"/>
              <a:t>1-day temporal resolution</a:t>
            </a:r>
          </a:p>
          <a:p>
            <a:r>
              <a:rPr lang="en-US" sz="2400" dirty="0"/>
              <a:t>SWE and snow depth</a:t>
            </a:r>
          </a:p>
          <a:p>
            <a:r>
              <a:rPr lang="en-US" sz="2400" dirty="0"/>
              <a:t>CONUS</a:t>
            </a:r>
          </a:p>
          <a:p>
            <a:r>
              <a:rPr lang="en-US" sz="2400" dirty="0"/>
              <a:t>POR: 1981 – current</a:t>
            </a:r>
          </a:p>
        </p:txBody>
      </p:sp>
      <p:pic>
        <p:nvPicPr>
          <p:cNvPr id="5" name="Content Placeholder 4">
            <a:extLst>
              <a:ext uri="{FF2B5EF4-FFF2-40B4-BE49-F238E27FC236}">
                <a16:creationId xmlns:a16="http://schemas.microsoft.com/office/drawing/2014/main" id="{E6A5AFAF-06FA-4320-A490-1018FEF55E97}"/>
              </a:ext>
            </a:extLst>
          </p:cNvPr>
          <p:cNvPicPr>
            <a:picLocks noGrp="1" noChangeAspect="1"/>
          </p:cNvPicPr>
          <p:nvPr>
            <p:ph sz="half" idx="2"/>
          </p:nvPr>
        </p:nvPicPr>
        <p:blipFill>
          <a:blip r:embed="rId3"/>
          <a:stretch>
            <a:fillRect/>
          </a:stretch>
        </p:blipFill>
        <p:spPr>
          <a:xfrm>
            <a:off x="5918811" y="1919868"/>
            <a:ext cx="5971617" cy="3214627"/>
          </a:xfrm>
        </p:spPr>
      </p:pic>
      <p:sp>
        <p:nvSpPr>
          <p:cNvPr id="6" name="Slide Number Placeholder 6">
            <a:extLst>
              <a:ext uri="{FF2B5EF4-FFF2-40B4-BE49-F238E27FC236}">
                <a16:creationId xmlns:a16="http://schemas.microsoft.com/office/drawing/2014/main" id="{5E9B09E6-7E02-462A-A856-4D42599010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65</a:t>
            </a:fld>
            <a:endParaRPr lang="en-US" dirty="0">
              <a:latin typeface="Arial" charset="0"/>
            </a:endParaRPr>
          </a:p>
        </p:txBody>
      </p:sp>
      <p:sp>
        <p:nvSpPr>
          <p:cNvPr id="2" name="TextBox 1">
            <a:extLst>
              <a:ext uri="{FF2B5EF4-FFF2-40B4-BE49-F238E27FC236}">
                <a16:creationId xmlns:a16="http://schemas.microsoft.com/office/drawing/2014/main" id="{105ED16A-66C6-ADF8-0154-DB3C039A6271}"/>
              </a:ext>
            </a:extLst>
          </p:cNvPr>
          <p:cNvSpPr txBox="1"/>
          <p:nvPr/>
        </p:nvSpPr>
        <p:spPr>
          <a:xfrm>
            <a:off x="6858859" y="5134495"/>
            <a:ext cx="4091520" cy="369332"/>
          </a:xfrm>
          <a:prstGeom prst="rect">
            <a:avLst/>
          </a:prstGeom>
          <a:noFill/>
        </p:spPr>
        <p:txBody>
          <a:bodyPr wrap="square">
            <a:spAutoFit/>
          </a:bodyPr>
          <a:lstStyle/>
          <a:p>
            <a:pPr algn="ctr"/>
            <a:r>
              <a:rPr lang="en-US" dirty="0"/>
              <a:t>https://climate.arizona.edu/snowview/</a:t>
            </a:r>
          </a:p>
        </p:txBody>
      </p:sp>
      <p:sp>
        <p:nvSpPr>
          <p:cNvPr id="3" name="TextBox 2">
            <a:extLst>
              <a:ext uri="{FF2B5EF4-FFF2-40B4-BE49-F238E27FC236}">
                <a16:creationId xmlns:a16="http://schemas.microsoft.com/office/drawing/2014/main" id="{2FA03028-43A4-3B88-941A-6580EA201D20}"/>
              </a:ext>
            </a:extLst>
          </p:cNvPr>
          <p:cNvSpPr txBox="1"/>
          <p:nvPr/>
        </p:nvSpPr>
        <p:spPr>
          <a:xfrm>
            <a:off x="3174732" y="5738316"/>
            <a:ext cx="7082590" cy="646331"/>
          </a:xfrm>
          <a:prstGeom prst="rect">
            <a:avLst/>
          </a:prstGeom>
          <a:noFill/>
        </p:spPr>
        <p:txBody>
          <a:bodyPr wrap="square">
            <a:spAutoFit/>
          </a:bodyPr>
          <a:lstStyle/>
          <a:p>
            <a:r>
              <a:rPr lang="en-US" sz="1800" dirty="0">
                <a:hlinkClick r:id="rId4"/>
              </a:rPr>
              <a:t>https://nsidc.org/data/nsidc-0719/versions/1</a:t>
            </a:r>
            <a:r>
              <a:rPr lang="en-US" sz="1800" dirty="0"/>
              <a:t> (published with DOI) </a:t>
            </a:r>
            <a:r>
              <a:rPr lang="en-US" sz="1800" dirty="0">
                <a:hlinkClick r:id="rId5"/>
              </a:rPr>
              <a:t>https://climate.arizona.edu/data/UA_SWE/</a:t>
            </a:r>
            <a:r>
              <a:rPr lang="en-US" sz="1800" dirty="0"/>
              <a:t> (near-real time production)</a:t>
            </a:r>
          </a:p>
        </p:txBody>
      </p:sp>
    </p:spTree>
    <p:extLst>
      <p:ext uri="{BB962C8B-B14F-4D97-AF65-F5344CB8AC3E}">
        <p14:creationId xmlns:p14="http://schemas.microsoft.com/office/powerpoint/2010/main" val="22002731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66</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
        <p:nvSpPr>
          <p:cNvPr id="2" name="Rectangle: Rounded Corners 1">
            <a:extLst>
              <a:ext uri="{FF2B5EF4-FFF2-40B4-BE49-F238E27FC236}">
                <a16:creationId xmlns:a16="http://schemas.microsoft.com/office/drawing/2014/main" id="{14E6BB2F-44C2-E764-6479-D7BC201934FA}"/>
              </a:ext>
            </a:extLst>
          </p:cNvPr>
          <p:cNvSpPr/>
          <p:nvPr/>
        </p:nvSpPr>
        <p:spPr>
          <a:xfrm>
            <a:off x="616945" y="3814333"/>
            <a:ext cx="4296578" cy="686221"/>
          </a:xfrm>
          <a:prstGeom prst="roundRect">
            <a:avLst/>
          </a:prstGeom>
          <a:no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1098465"/>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GIS – Estimating SWE Volume</a:t>
            </a:r>
            <a:endParaRPr lang="en-US" dirty="0"/>
          </a:p>
        </p:txBody>
      </p:sp>
      <p:sp>
        <p:nvSpPr>
          <p:cNvPr id="3" name="Content Placeholder 2"/>
          <p:cNvSpPr>
            <a:spLocks noGrp="1"/>
          </p:cNvSpPr>
          <p:nvPr>
            <p:ph sz="half" idx="1"/>
          </p:nvPr>
        </p:nvSpPr>
        <p:spPr/>
        <p:txBody>
          <a:bodyPr/>
          <a:lstStyle/>
          <a:p>
            <a:r>
              <a:rPr lang="en-US"/>
              <a:t>SWE:</a:t>
            </a:r>
          </a:p>
          <a:p>
            <a:pPr lvl="1"/>
            <a:r>
              <a:rPr lang="en-US"/>
              <a:t>Interpolating point measurements accounting for orographic and elevation effects </a:t>
            </a:r>
          </a:p>
          <a:p>
            <a:r>
              <a:rPr lang="en-US"/>
              <a:t>SCA:</a:t>
            </a:r>
          </a:p>
          <a:p>
            <a:pPr lvl="1"/>
            <a:r>
              <a:rPr lang="en-US"/>
              <a:t>Satellite imagery (MODIS or AVHRR)</a:t>
            </a:r>
          </a:p>
          <a:p>
            <a:r>
              <a:rPr lang="en-US"/>
              <a:t>Volume = SWE x SCA</a:t>
            </a:r>
            <a:endParaRPr lang="en-US" dirty="0"/>
          </a:p>
        </p:txBody>
      </p:sp>
      <p:sp>
        <p:nvSpPr>
          <p:cNvPr id="11" name="Content Placeholder 10"/>
          <p:cNvSpPr>
            <a:spLocks noGrp="1"/>
          </p:cNvSpPr>
          <p:nvPr>
            <p:ph sz="half" idx="2"/>
          </p:nvPr>
        </p:nvSpPr>
        <p:spPr/>
        <p:txBody>
          <a:bodyPr/>
          <a:lstStyle/>
          <a:p>
            <a:endParaRPr lang="en-US"/>
          </a:p>
        </p:txBody>
      </p:sp>
      <p:pic>
        <p:nvPicPr>
          <p:cNvPr id="6" name="Picture 3" descr="sca"/>
          <p:cNvPicPr>
            <a:picLocks noChangeAspect="1" noChangeArrowheads="1"/>
          </p:cNvPicPr>
          <p:nvPr/>
        </p:nvPicPr>
        <p:blipFill>
          <a:blip r:embed="rId2" cstate="print"/>
          <a:srcRect l="11128" t="9979" r="12842" b="9702"/>
          <a:stretch>
            <a:fillRect/>
          </a:stretch>
        </p:blipFill>
        <p:spPr bwMode="auto">
          <a:xfrm>
            <a:off x="9018940" y="1465964"/>
            <a:ext cx="3009900" cy="2455028"/>
          </a:xfrm>
          <a:prstGeom prst="rect">
            <a:avLst/>
          </a:prstGeom>
          <a:noFill/>
          <a:ln w="9525">
            <a:noFill/>
            <a:miter lim="800000"/>
            <a:headEnd/>
            <a:tailEnd/>
          </a:ln>
        </p:spPr>
      </p:pic>
      <p:sp>
        <p:nvSpPr>
          <p:cNvPr id="7" name="Text Box 4"/>
          <p:cNvSpPr txBox="1">
            <a:spLocks noChangeArrowheads="1"/>
          </p:cNvSpPr>
          <p:nvPr/>
        </p:nvSpPr>
        <p:spPr bwMode="auto">
          <a:xfrm>
            <a:off x="9283834" y="3950006"/>
            <a:ext cx="2557463" cy="457200"/>
          </a:xfrm>
          <a:prstGeom prst="rect">
            <a:avLst/>
          </a:prstGeom>
          <a:solidFill>
            <a:schemeClr val="bg1"/>
          </a:solidFill>
          <a:ln w="9525">
            <a:noFill/>
            <a:miter lim="800000"/>
            <a:headEnd/>
            <a:tailEnd/>
          </a:ln>
          <a:effectLst/>
        </p:spPr>
        <p:txBody>
          <a:bodyPr wrap="none">
            <a:spAutoFit/>
          </a:bodyPr>
          <a:lstStyle/>
          <a:p>
            <a:pPr>
              <a:spcBef>
                <a:spcPct val="0"/>
              </a:spcBef>
              <a:buClrTx/>
              <a:buSzTx/>
              <a:buFontTx/>
              <a:buNone/>
            </a:pPr>
            <a:r>
              <a:rPr lang="en-US" sz="2400" dirty="0">
                <a:latin typeface="Times" pitchFamily="18" charset="0"/>
              </a:rPr>
              <a:t>AVHRR SCA Map</a:t>
            </a:r>
          </a:p>
        </p:txBody>
      </p:sp>
      <p:pic>
        <p:nvPicPr>
          <p:cNvPr id="8" name="Picture 5" descr="ssmi"/>
          <p:cNvPicPr>
            <a:picLocks noChangeAspect="1" noChangeArrowheads="1"/>
          </p:cNvPicPr>
          <p:nvPr/>
        </p:nvPicPr>
        <p:blipFill>
          <a:blip r:embed="rId3" cstate="print"/>
          <a:srcRect l="11136" t="9048" r="12949" b="9720"/>
          <a:stretch>
            <a:fillRect/>
          </a:stretch>
        </p:blipFill>
        <p:spPr bwMode="auto">
          <a:xfrm>
            <a:off x="5882969" y="1465965"/>
            <a:ext cx="2971800" cy="2457407"/>
          </a:xfrm>
          <a:prstGeom prst="rect">
            <a:avLst/>
          </a:prstGeom>
          <a:noFill/>
          <a:ln w="9525">
            <a:noFill/>
            <a:miter lim="800000"/>
            <a:headEnd/>
            <a:tailEnd/>
          </a:ln>
        </p:spPr>
      </p:pic>
      <p:sp>
        <p:nvSpPr>
          <p:cNvPr id="9" name="Text Box 6"/>
          <p:cNvSpPr txBox="1">
            <a:spLocks noChangeArrowheads="1"/>
          </p:cNvSpPr>
          <p:nvPr/>
        </p:nvSpPr>
        <p:spPr bwMode="auto">
          <a:xfrm>
            <a:off x="6278697" y="3940920"/>
            <a:ext cx="2335213" cy="457200"/>
          </a:xfrm>
          <a:prstGeom prst="rect">
            <a:avLst/>
          </a:prstGeom>
          <a:solidFill>
            <a:schemeClr val="bg1"/>
          </a:solidFill>
          <a:ln w="9525">
            <a:noFill/>
            <a:miter lim="800000"/>
            <a:headEnd/>
            <a:tailEnd/>
          </a:ln>
          <a:effectLst/>
        </p:spPr>
        <p:txBody>
          <a:bodyPr wrap="none">
            <a:spAutoFit/>
          </a:bodyPr>
          <a:lstStyle/>
          <a:p>
            <a:pPr>
              <a:spcBef>
                <a:spcPct val="0"/>
              </a:spcBef>
              <a:buClrTx/>
              <a:buSzTx/>
              <a:buFontTx/>
              <a:buNone/>
            </a:pPr>
            <a:r>
              <a:rPr lang="en-US" sz="2400" dirty="0">
                <a:latin typeface="Times" pitchFamily="18" charset="0"/>
              </a:rPr>
              <a:t>SSM/I SWE Map</a:t>
            </a:r>
          </a:p>
        </p:txBody>
      </p:sp>
      <p:sp>
        <p:nvSpPr>
          <p:cNvPr id="10" name="Slide Number Placeholder 6">
            <a:extLst>
              <a:ext uri="{FF2B5EF4-FFF2-40B4-BE49-F238E27FC236}">
                <a16:creationId xmlns:a16="http://schemas.microsoft.com/office/drawing/2014/main" id="{4AE58B02-7619-49FA-B664-51718E1707B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67</a:t>
            </a:fld>
            <a:endParaRPr lang="en-US" dirty="0">
              <a:latin typeface="Arial" charset="0"/>
            </a:endParaRPr>
          </a:p>
        </p:txBody>
      </p:sp>
    </p:spTree>
    <p:extLst>
      <p:ext uri="{BB962C8B-B14F-4D97-AF65-F5344CB8AC3E}">
        <p14:creationId xmlns:p14="http://schemas.microsoft.com/office/powerpoint/2010/main" val="26443141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GIS – Estimating SWE Volume</a:t>
            </a:r>
            <a:endParaRPr lang="en-US" dirty="0"/>
          </a:p>
        </p:txBody>
      </p:sp>
      <p:sp>
        <p:nvSpPr>
          <p:cNvPr id="3" name="Content Placeholder 2"/>
          <p:cNvSpPr>
            <a:spLocks noGrp="1"/>
          </p:cNvSpPr>
          <p:nvPr>
            <p:ph sz="half" idx="1"/>
          </p:nvPr>
        </p:nvSpPr>
        <p:spPr/>
        <p:txBody>
          <a:bodyPr/>
          <a:lstStyle/>
          <a:p>
            <a:r>
              <a:rPr lang="en-US"/>
              <a:t>Point estimates of SWE interpolated using inverse distance weighting</a:t>
            </a:r>
          </a:p>
          <a:p>
            <a:r>
              <a:rPr lang="en-US"/>
              <a:t>Biased by SSM/I SWE</a:t>
            </a:r>
          </a:p>
          <a:p>
            <a:r>
              <a:rPr lang="en-US"/>
              <a:t>Multiplied by AVHRR SCA</a:t>
            </a:r>
            <a:endParaRPr lang="en-US" dirty="0"/>
          </a:p>
        </p:txBody>
      </p:sp>
      <p:pic>
        <p:nvPicPr>
          <p:cNvPr id="7" name="Picture 3" descr="nws_ssmi_sca">
            <a:extLst>
              <a:ext uri="{FF2B5EF4-FFF2-40B4-BE49-F238E27FC236}">
                <a16:creationId xmlns:a16="http://schemas.microsoft.com/office/drawing/2014/main" id="{9354E540-7620-4CCC-ADED-D9D1A0C1214E}"/>
              </a:ext>
            </a:extLst>
          </p:cNvPr>
          <p:cNvPicPr>
            <a:picLocks noGrp="1" noChangeAspect="1" noChangeArrowheads="1"/>
          </p:cNvPicPr>
          <p:nvPr>
            <p:ph sz="half" idx="2"/>
          </p:nvPr>
        </p:nvPicPr>
        <p:blipFill>
          <a:blip r:embed="rId2" cstate="print"/>
          <a:srcRect l="10915" t="9702" r="12842" b="9979"/>
          <a:stretch>
            <a:fillRect/>
          </a:stretch>
        </p:blipFill>
        <p:spPr>
          <a:xfrm>
            <a:off x="6172200" y="1892285"/>
            <a:ext cx="5181600" cy="4218018"/>
          </a:xfrm>
        </p:spPr>
      </p:pic>
      <p:sp>
        <p:nvSpPr>
          <p:cNvPr id="5" name="Slide Number Placeholder 6">
            <a:extLst>
              <a:ext uri="{FF2B5EF4-FFF2-40B4-BE49-F238E27FC236}">
                <a16:creationId xmlns:a16="http://schemas.microsoft.com/office/drawing/2014/main" id="{94B9FFAB-DF8A-4E40-81C9-5F45D09558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68</a:t>
            </a:fld>
            <a:endParaRPr lang="en-US" dirty="0">
              <a:latin typeface="Arial" charset="0"/>
            </a:endParaRPr>
          </a:p>
        </p:txBody>
      </p:sp>
    </p:spTree>
    <p:extLst>
      <p:ext uri="{BB962C8B-B14F-4D97-AF65-F5344CB8AC3E}">
        <p14:creationId xmlns:p14="http://schemas.microsoft.com/office/powerpoint/2010/main" val="4865862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GIS – Spatial Interpolation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a:t>Interpolate point observations to a spatial grid</a:t>
            </a:r>
          </a:p>
          <a:p>
            <a:r>
              <a:rPr lang="en-US"/>
              <a:t>Interpolation methods vary in complexity</a:t>
            </a:r>
          </a:p>
          <a:p>
            <a:pPr lvl="1"/>
            <a:r>
              <a:rPr lang="en-US"/>
              <a:t>IDW – very basic, radius determines overall extent</a:t>
            </a:r>
          </a:p>
          <a:p>
            <a:pPr lvl="1"/>
            <a:r>
              <a:rPr lang="en-US"/>
              <a:t>Optimal interpolation – very complex, accounts for vertical and horizontal relationships of SWE and snow depth</a:t>
            </a:r>
          </a:p>
          <a:p>
            <a:r>
              <a:rPr lang="en-US"/>
              <a:t>Needed to initialize snow simulations prior to UofA or SNODAS data</a:t>
            </a:r>
          </a:p>
          <a:p>
            <a:r>
              <a:rPr lang="en-US"/>
              <a:t>Can bias-correct to adjust interpolated values for:</a:t>
            </a:r>
          </a:p>
          <a:p>
            <a:pPr lvl="1"/>
            <a:r>
              <a:rPr lang="en-US"/>
              <a:t>Elevation</a:t>
            </a:r>
          </a:p>
          <a:p>
            <a:pPr lvl="1"/>
            <a:r>
              <a:rPr lang="en-US"/>
              <a:t>Orographic Effects</a:t>
            </a:r>
            <a:endParaRPr lang="en-US" dirty="0"/>
          </a:p>
        </p:txBody>
      </p:sp>
      <p:pic>
        <p:nvPicPr>
          <p:cNvPr id="11" name="Content Placeholder 10">
            <a:extLst>
              <a:ext uri="{FF2B5EF4-FFF2-40B4-BE49-F238E27FC236}">
                <a16:creationId xmlns:a16="http://schemas.microsoft.com/office/drawing/2014/main" id="{83D7F9D0-52EF-4855-B4EE-F46BC72AE573}"/>
              </a:ext>
            </a:extLst>
          </p:cNvPr>
          <p:cNvPicPr>
            <a:picLocks noGrp="1" noChangeAspect="1"/>
          </p:cNvPicPr>
          <p:nvPr>
            <p:ph sz="half" idx="2"/>
          </p:nvPr>
        </p:nvPicPr>
        <p:blipFill>
          <a:blip r:embed="rId3"/>
          <a:stretch>
            <a:fillRect/>
          </a:stretch>
        </p:blipFill>
        <p:spPr>
          <a:xfrm>
            <a:off x="7079703" y="1825625"/>
            <a:ext cx="3366594" cy="4351338"/>
          </a:xfrm>
        </p:spPr>
      </p:pic>
      <p:sp>
        <p:nvSpPr>
          <p:cNvPr id="7" name="Slide Number Placeholder 6">
            <a:extLst>
              <a:ext uri="{FF2B5EF4-FFF2-40B4-BE49-F238E27FC236}">
                <a16:creationId xmlns:a16="http://schemas.microsoft.com/office/drawing/2014/main" id="{261B96A4-93F2-4171-A3B8-9D24EBC60C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69</a:t>
            </a:fld>
            <a:endParaRPr lang="en-US" dirty="0">
              <a:latin typeface="Arial" charset="0"/>
            </a:endParaRPr>
          </a:p>
        </p:txBody>
      </p:sp>
    </p:spTree>
    <p:extLst>
      <p:ext uri="{BB962C8B-B14F-4D97-AF65-F5344CB8AC3E}">
        <p14:creationId xmlns:p14="http://schemas.microsoft.com/office/powerpoint/2010/main" val="3042366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p of Washington Snow Water Equivalent as a percent of 1991-2020 median, organized by basin. ">
            <a:extLst>
              <a:ext uri="{FF2B5EF4-FFF2-40B4-BE49-F238E27FC236}">
                <a16:creationId xmlns:a16="http://schemas.microsoft.com/office/drawing/2014/main" id="{B6CD45B5-4EE8-ECFF-046C-3BBDDC5433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6616" y="136523"/>
            <a:ext cx="6432205" cy="4968197"/>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6B9002F1-426D-925D-15F3-9285457BE4B7}"/>
              </a:ext>
            </a:extLst>
          </p:cNvPr>
          <p:cNvSpPr>
            <a:spLocks noGrp="1"/>
          </p:cNvSpPr>
          <p:nvPr>
            <p:ph idx="1"/>
          </p:nvPr>
        </p:nvSpPr>
        <p:spPr>
          <a:xfrm>
            <a:off x="838200" y="1825625"/>
            <a:ext cx="3566652" cy="4351339"/>
          </a:xfrm>
        </p:spPr>
        <p:txBody>
          <a:bodyPr/>
          <a:lstStyle/>
          <a:p>
            <a:r>
              <a:rPr lang="en-US" dirty="0"/>
              <a:t>Snowpack and precipitation </a:t>
            </a:r>
            <a:r>
              <a:rPr lang="en-US" dirty="0">
                <a:hlinkClick r:id="rId3"/>
              </a:rPr>
              <a:t>index maps</a:t>
            </a:r>
            <a:endParaRPr lang="en-US" dirty="0"/>
          </a:p>
          <a:p>
            <a:r>
              <a:rPr lang="en-US" dirty="0"/>
              <a:t>SWE and precipitation plots</a:t>
            </a:r>
          </a:p>
        </p:txBody>
      </p:sp>
      <p:sp>
        <p:nvSpPr>
          <p:cNvPr id="3" name="Slide Number Placeholder 2">
            <a:extLst>
              <a:ext uri="{FF2B5EF4-FFF2-40B4-BE49-F238E27FC236}">
                <a16:creationId xmlns:a16="http://schemas.microsoft.com/office/drawing/2014/main" id="{3037BE79-D443-5586-5D97-D48D6C17C3F7}"/>
              </a:ext>
            </a:extLst>
          </p:cNvPr>
          <p:cNvSpPr>
            <a:spLocks noGrp="1"/>
          </p:cNvSpPr>
          <p:nvPr>
            <p:ph type="sldNum" sz="quarter" idx="12"/>
          </p:nvPr>
        </p:nvSpPr>
        <p:spPr/>
        <p:txBody>
          <a:bodyPr/>
          <a:lstStyle/>
          <a:p>
            <a:fld id="{75FF2DE0-F630-4680-9872-E679E07CC29A}" type="slidenum">
              <a:rPr lang="en-US" smtClean="0"/>
              <a:t>7</a:t>
            </a:fld>
            <a:endParaRPr lang="en-US"/>
          </a:p>
        </p:txBody>
      </p:sp>
      <p:sp>
        <p:nvSpPr>
          <p:cNvPr id="4" name="Title 3">
            <a:extLst>
              <a:ext uri="{FF2B5EF4-FFF2-40B4-BE49-F238E27FC236}">
                <a16:creationId xmlns:a16="http://schemas.microsoft.com/office/drawing/2014/main" id="{72529447-36FE-827F-FD83-8832327BD901}"/>
              </a:ext>
            </a:extLst>
          </p:cNvPr>
          <p:cNvSpPr>
            <a:spLocks noGrp="1"/>
          </p:cNvSpPr>
          <p:nvPr>
            <p:ph type="title"/>
          </p:nvPr>
        </p:nvSpPr>
        <p:spPr>
          <a:xfrm>
            <a:off x="838200" y="365125"/>
            <a:ext cx="3853347" cy="1325563"/>
          </a:xfrm>
        </p:spPr>
        <p:txBody>
          <a:bodyPr/>
          <a:lstStyle/>
          <a:p>
            <a:r>
              <a:rPr lang="en-US" dirty="0"/>
              <a:t>Reservoir Operations</a:t>
            </a:r>
          </a:p>
        </p:txBody>
      </p:sp>
      <p:pic>
        <p:nvPicPr>
          <p:cNvPr id="10" name="Picture 9">
            <a:extLst>
              <a:ext uri="{FF2B5EF4-FFF2-40B4-BE49-F238E27FC236}">
                <a16:creationId xmlns:a16="http://schemas.microsoft.com/office/drawing/2014/main" id="{2AFB39AA-77D7-8827-7F14-199573C6E1CC}"/>
              </a:ext>
            </a:extLst>
          </p:cNvPr>
          <p:cNvPicPr>
            <a:picLocks noChangeAspect="1"/>
          </p:cNvPicPr>
          <p:nvPr/>
        </p:nvPicPr>
        <p:blipFill>
          <a:blip r:embed="rId4"/>
          <a:stretch>
            <a:fillRect/>
          </a:stretch>
        </p:blipFill>
        <p:spPr>
          <a:xfrm>
            <a:off x="5566616" y="2418099"/>
            <a:ext cx="5486544" cy="4234654"/>
          </a:xfrm>
          <a:prstGeom prst="rect">
            <a:avLst/>
          </a:prstGeom>
        </p:spPr>
      </p:pic>
      <p:pic>
        <p:nvPicPr>
          <p:cNvPr id="6" name="Picture 5">
            <a:extLst>
              <a:ext uri="{FF2B5EF4-FFF2-40B4-BE49-F238E27FC236}">
                <a16:creationId xmlns:a16="http://schemas.microsoft.com/office/drawing/2014/main" id="{0B3560EE-B000-D28F-BC40-D8CC1D252F43}"/>
              </a:ext>
            </a:extLst>
          </p:cNvPr>
          <p:cNvPicPr>
            <a:picLocks noChangeAspect="1"/>
          </p:cNvPicPr>
          <p:nvPr/>
        </p:nvPicPr>
        <p:blipFill>
          <a:blip r:embed="rId5"/>
          <a:srcRect b="48083"/>
          <a:stretch/>
        </p:blipFill>
        <p:spPr>
          <a:xfrm>
            <a:off x="4559661" y="385713"/>
            <a:ext cx="7500453" cy="1907458"/>
          </a:xfrm>
          <a:prstGeom prst="rect">
            <a:avLst/>
          </a:prstGeom>
        </p:spPr>
      </p:pic>
      <p:pic>
        <p:nvPicPr>
          <p:cNvPr id="12" name="Picture 11">
            <a:extLst>
              <a:ext uri="{FF2B5EF4-FFF2-40B4-BE49-F238E27FC236}">
                <a16:creationId xmlns:a16="http://schemas.microsoft.com/office/drawing/2014/main" id="{D61A25E3-FCB7-BAFF-4318-B0577E06F749}"/>
              </a:ext>
            </a:extLst>
          </p:cNvPr>
          <p:cNvPicPr>
            <a:picLocks noChangeAspect="1"/>
          </p:cNvPicPr>
          <p:nvPr/>
        </p:nvPicPr>
        <p:blipFill>
          <a:blip r:embed="rId6"/>
          <a:stretch>
            <a:fillRect/>
          </a:stretch>
        </p:blipFill>
        <p:spPr>
          <a:xfrm>
            <a:off x="285780" y="2369112"/>
            <a:ext cx="5181736" cy="4332628"/>
          </a:xfrm>
          <a:prstGeom prst="rect">
            <a:avLst/>
          </a:prstGeom>
        </p:spPr>
      </p:pic>
    </p:spTree>
    <p:extLst>
      <p:ext uri="{BB962C8B-B14F-4D97-AF65-F5344CB8AC3E}">
        <p14:creationId xmlns:p14="http://schemas.microsoft.com/office/powerpoint/2010/main" val="468979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2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734DF-93ED-81EC-E41F-4A1AB00B7168}"/>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9FC71753-D92C-A805-6EA9-96BDC18AF425}"/>
              </a:ext>
            </a:extLst>
          </p:cNvPr>
          <p:cNvSpPr>
            <a:spLocks noGrp="1"/>
          </p:cNvSpPr>
          <p:nvPr>
            <p:ph idx="1"/>
          </p:nvPr>
        </p:nvSpPr>
        <p:spPr>
          <a:xfrm>
            <a:off x="838200" y="1412240"/>
            <a:ext cx="10515600" cy="4764723"/>
          </a:xfrm>
        </p:spPr>
        <p:txBody>
          <a:bodyPr>
            <a:normAutofit lnSpcReduction="10000"/>
          </a:bodyPr>
          <a:lstStyle/>
          <a:p>
            <a:r>
              <a:rPr lang="en-US" dirty="0">
                <a:hlinkClick r:id="rId3"/>
              </a:rPr>
              <a:t>https://www.hec.usace.army.mil/confluence/display/HMSTRM/Snow+Accumulation+and+Melt</a:t>
            </a:r>
            <a:r>
              <a:rPr lang="en-US" dirty="0"/>
              <a:t> – snow section of HEC-HMS Technical Reference Manual (also check out Meteorology section)</a:t>
            </a:r>
          </a:p>
          <a:p>
            <a:r>
              <a:rPr lang="en-US" dirty="0">
                <a:hlinkClick r:id="rId4"/>
              </a:rPr>
              <a:t>https://www.hec.usace.army.mil/confluence/display/HMSUM/.Snowmelt+v4.5</a:t>
            </a:r>
            <a:r>
              <a:rPr lang="en-US" dirty="0"/>
              <a:t> </a:t>
            </a:r>
            <a:r>
              <a:rPr lang="en-US" dirty="0">
                <a:hlinkClick r:id="rId4"/>
              </a:rPr>
              <a:t>–</a:t>
            </a:r>
            <a:r>
              <a:rPr lang="en-US" dirty="0"/>
              <a:t> snow section of HEC-HMS users manual</a:t>
            </a:r>
          </a:p>
          <a:p>
            <a:r>
              <a:rPr lang="en-US" dirty="0">
                <a:hlinkClick r:id="rId5"/>
              </a:rPr>
              <a:t>https://www.hec.usace.army.mil/confluence/display/HMSGUIDES/Modeling+Snowmelt</a:t>
            </a:r>
            <a:r>
              <a:rPr lang="en-US" dirty="0"/>
              <a:t>  - tutorials and guides</a:t>
            </a:r>
            <a:endParaRPr lang="en-US" dirty="0">
              <a:hlinkClick r:id="rId4"/>
            </a:endParaRPr>
          </a:p>
          <a:p>
            <a:r>
              <a:rPr lang="en-US" u="sng" dirty="0">
                <a:solidFill>
                  <a:srgbClr val="0563C1"/>
                </a:solidFill>
                <a:latin typeface="Lato" panose="020F0502020204030204" pitchFamily="34" charset="0"/>
                <a:ea typeface="Lato" panose="020F0502020204030204" pitchFamily="34" charset="0"/>
                <a:cs typeface="Lato" panose="020F0502020204030204" pitchFamily="34" charset="0"/>
                <a:hlinkClick r:id="rId6"/>
              </a:rPr>
              <a:t>https://www.youtube.com/watch?v=TLCKDxQUhyY</a:t>
            </a:r>
            <a:r>
              <a:rPr lang="en-US" dirty="0">
                <a:latin typeface="Lato" panose="020F0502020204030204" pitchFamily="34" charset="0"/>
                <a:ea typeface="Lato" panose="020F0502020204030204" pitchFamily="34" charset="0"/>
                <a:cs typeface="Lato" panose="020F0502020204030204" pitchFamily="34" charset="0"/>
              </a:rPr>
              <a:t>  - HEC-HMS quarterly webinar on the topic of snow</a:t>
            </a:r>
          </a:p>
          <a:p>
            <a:r>
              <a:rPr lang="en-US" dirty="0">
                <a:hlinkClick r:id="rId4"/>
              </a:rPr>
              <a:t>http://snobear.colorado.edu/SnowHydro/geog4321_course13.html</a:t>
            </a:r>
            <a:r>
              <a:rPr lang="en-US" dirty="0"/>
              <a:t> - University of Colorado Snow Hydrology course</a:t>
            </a:r>
          </a:p>
          <a:p>
            <a:endParaRPr lang="en-US" dirty="0">
              <a:latin typeface="Lato" panose="020F0502020204030204" pitchFamily="34" charset="0"/>
              <a:ea typeface="Lato" panose="020F0502020204030204" pitchFamily="34" charset="0"/>
              <a:cs typeface="Lato" panose="020F0502020204030204" pitchFamily="34" charset="0"/>
            </a:endParaRPr>
          </a:p>
        </p:txBody>
      </p:sp>
    </p:spTree>
    <p:extLst>
      <p:ext uri="{BB962C8B-B14F-4D97-AF65-F5344CB8AC3E}">
        <p14:creationId xmlns:p14="http://schemas.microsoft.com/office/powerpoint/2010/main" val="869754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20DB53E0-9E54-1C6B-351C-EA1F73E8FB4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6638" r="6638"/>
          <a:stretch/>
        </p:blipFill>
        <p:spPr>
          <a:xfrm>
            <a:off x="7950201" y="545347"/>
            <a:ext cx="3161859" cy="2738028"/>
          </a:xfrm>
        </p:spPr>
      </p:pic>
      <p:sp>
        <p:nvSpPr>
          <p:cNvPr id="3" name="Title 2">
            <a:extLst>
              <a:ext uri="{FF2B5EF4-FFF2-40B4-BE49-F238E27FC236}">
                <a16:creationId xmlns:a16="http://schemas.microsoft.com/office/drawing/2014/main" id="{0E23795D-151D-9FE1-D030-E8457924FA2D}"/>
              </a:ext>
            </a:extLst>
          </p:cNvPr>
          <p:cNvSpPr>
            <a:spLocks noGrp="1"/>
          </p:cNvSpPr>
          <p:nvPr>
            <p:ph type="title"/>
          </p:nvPr>
        </p:nvSpPr>
        <p:spPr>
          <a:xfrm>
            <a:off x="678032" y="1801941"/>
            <a:ext cx="6332368" cy="1325563"/>
          </a:xfrm>
        </p:spPr>
        <p:txBody>
          <a:bodyPr>
            <a:normAutofit/>
          </a:bodyPr>
          <a:lstStyle/>
          <a:p>
            <a:r>
              <a:rPr lang="en-US" dirty="0"/>
              <a:t>Questions?</a:t>
            </a:r>
          </a:p>
        </p:txBody>
      </p:sp>
      <p:pic>
        <p:nvPicPr>
          <p:cNvPr id="13" name="Picture Placeholder 12">
            <a:extLst>
              <a:ext uri="{FF2B5EF4-FFF2-40B4-BE49-F238E27FC236}">
                <a16:creationId xmlns:a16="http://schemas.microsoft.com/office/drawing/2014/main" id="{40B6E8CB-0664-F007-7E83-CFD338807A42}"/>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6702" b="6702"/>
          <a:stretch/>
        </p:blipFill>
        <p:spPr>
          <a:xfrm>
            <a:off x="7950201" y="3450939"/>
            <a:ext cx="3161859" cy="2738028"/>
          </a:xfrm>
        </p:spPr>
      </p:pic>
      <p:pic>
        <p:nvPicPr>
          <p:cNvPr id="11" name="Picture Placeholder 10">
            <a:extLst>
              <a:ext uri="{FF2B5EF4-FFF2-40B4-BE49-F238E27FC236}">
                <a16:creationId xmlns:a16="http://schemas.microsoft.com/office/drawing/2014/main" id="{82188006-7DA2-C3CC-A741-FFECF58B10C8}"/>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17537" b="17537"/>
          <a:stretch/>
        </p:blipFill>
        <p:spPr>
          <a:xfrm>
            <a:off x="10455197" y="1988963"/>
            <a:ext cx="3161859" cy="2738028"/>
          </a:xfrm>
        </p:spPr>
      </p:pic>
      <p:sp>
        <p:nvSpPr>
          <p:cNvPr id="6" name="Text Placeholder 5">
            <a:extLst>
              <a:ext uri="{FF2B5EF4-FFF2-40B4-BE49-F238E27FC236}">
                <a16:creationId xmlns:a16="http://schemas.microsoft.com/office/drawing/2014/main" id="{208F21F2-A107-75DC-189F-FAF7810D3DA1}"/>
              </a:ext>
            </a:extLst>
          </p:cNvPr>
          <p:cNvSpPr>
            <a:spLocks noGrp="1"/>
          </p:cNvSpPr>
          <p:nvPr>
            <p:ph type="body" sz="quarter" idx="14"/>
          </p:nvPr>
        </p:nvSpPr>
        <p:spPr>
          <a:xfrm>
            <a:off x="677863" y="3321050"/>
            <a:ext cx="5322887" cy="923925"/>
          </a:xfrm>
        </p:spPr>
        <p:txBody>
          <a:bodyPr>
            <a:normAutofit/>
          </a:bodyPr>
          <a:lstStyle/>
          <a:p>
            <a:pPr marL="0" indent="0">
              <a:buNone/>
            </a:pPr>
            <a:r>
              <a:rPr lang="en-US" spc="81" dirty="0">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6" tooltip="https://www.hec.usace.army.mil/confluence/hmsdocs"/>
              </a:rPr>
              <a:t>Confluence</a:t>
            </a:r>
            <a:r>
              <a:rPr lang="en-US" spc="81" dirty="0">
                <a:solidFill>
                  <a:srgbClr val="FFFFFF"/>
                </a:solidFill>
                <a:ea typeface="Barlow Condensed"/>
                <a:cs typeface="Barlow Condensed"/>
                <a:sym typeface="Barlow Condensed"/>
              </a:rPr>
              <a:t> </a:t>
            </a:r>
            <a:r>
              <a:rPr lang="en-US" spc="81" dirty="0">
                <a:ea typeface="Barlow Condensed"/>
                <a:cs typeface="Barlow Condensed"/>
                <a:sym typeface="Barlow Condensed"/>
              </a:rPr>
              <a:t>for</a:t>
            </a:r>
            <a:r>
              <a:rPr lang="en-US" spc="81" dirty="0">
                <a:solidFill>
                  <a:srgbClr val="FFFFFF"/>
                </a:solidFill>
                <a:ea typeface="Barlow Condensed"/>
                <a:cs typeface="Barlow Condensed"/>
                <a:sym typeface="Barlow Condensed"/>
              </a:rPr>
              <a:t> </a:t>
            </a:r>
            <a:r>
              <a:rPr lang="en-US" spc="81" dirty="0">
                <a:ea typeface="Barlow Condensed"/>
                <a:cs typeface="Barlow Condensed"/>
                <a:sym typeface="Barlow Condensed"/>
              </a:rPr>
              <a:t>tutorials, user’s manual, and webinars</a:t>
            </a:r>
          </a:p>
          <a:p>
            <a:pPr marL="0" indent="0">
              <a:buNone/>
            </a:pPr>
            <a:endParaRPr lang="en-US" sz="2000" dirty="0"/>
          </a:p>
          <a:p>
            <a:endParaRPr lang="en-US" dirty="0"/>
          </a:p>
        </p:txBody>
      </p:sp>
      <p:sp>
        <p:nvSpPr>
          <p:cNvPr id="16" name="TextBox 15">
            <a:extLst>
              <a:ext uri="{FF2B5EF4-FFF2-40B4-BE49-F238E27FC236}">
                <a16:creationId xmlns:a16="http://schemas.microsoft.com/office/drawing/2014/main" id="{0C4DEE2F-91A6-C91A-7017-F833D0D602D0}"/>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dirty="0">
                <a:latin typeface="+mj-lt"/>
                <a:ea typeface="Arimo Italics"/>
                <a:cs typeface="Arimo Italics"/>
                <a:sym typeface="Arimo Italics"/>
                <a:hlinkClick r:id="rId6" tooltip="https://www.hec.usace.army.mil/confluence/hmsdocs">
                  <a:extLst>
                    <a:ext uri="{A12FA001-AC4F-418D-AE19-62706E023703}">
                      <ahyp:hlinkClr xmlns:ahyp="http://schemas.microsoft.com/office/drawing/2018/hyperlinkcolor" val="tx"/>
                    </a:ext>
                  </a:extLst>
                </a:hlinkClick>
              </a:rPr>
              <a:t>https://www.hec.usace.army.mil/confluence/hmsdocs</a:t>
            </a:r>
          </a:p>
        </p:txBody>
      </p:sp>
    </p:spTree>
    <p:extLst>
      <p:ext uri="{BB962C8B-B14F-4D97-AF65-F5344CB8AC3E}">
        <p14:creationId xmlns:p14="http://schemas.microsoft.com/office/powerpoint/2010/main" val="809918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801EB7-83C1-4B02-817B-64A5BCA894F5}"/>
              </a:ext>
            </a:extLst>
          </p:cNvPr>
          <p:cNvSpPr>
            <a:spLocks noGrp="1"/>
          </p:cNvSpPr>
          <p:nvPr>
            <p:ph type="title"/>
          </p:nvPr>
        </p:nvSpPr>
        <p:spPr/>
        <p:txBody>
          <a:bodyPr/>
          <a:lstStyle/>
          <a:p>
            <a:r>
              <a:rPr lang="en-US" dirty="0"/>
              <a:t>March 1936 Flood</a:t>
            </a:r>
          </a:p>
        </p:txBody>
      </p:sp>
      <p:sp>
        <p:nvSpPr>
          <p:cNvPr id="8194" name="Content Placeholder 2"/>
          <p:cNvSpPr>
            <a:spLocks noGrp="1"/>
          </p:cNvSpPr>
          <p:nvPr>
            <p:ph sz="half" idx="1"/>
          </p:nvPr>
        </p:nvSpPr>
        <p:spPr>
          <a:xfrm>
            <a:off x="838200" y="1825625"/>
            <a:ext cx="5695826" cy="4351339"/>
          </a:xfrm>
        </p:spPr>
        <p:txBody>
          <a:bodyPr>
            <a:noAutofit/>
          </a:bodyPr>
          <a:lstStyle/>
          <a:p>
            <a:pPr>
              <a:lnSpc>
                <a:spcPct val="90000"/>
              </a:lnSpc>
            </a:pPr>
            <a:r>
              <a:rPr lang="en-US" altLang="en-US" sz="2400" dirty="0">
                <a:ea typeface="ＭＳ Ｐゴシック" panose="020B0600070205080204" pitchFamily="34" charset="-128"/>
              </a:rPr>
              <a:t>March 9 – 22, 1936</a:t>
            </a:r>
          </a:p>
          <a:p>
            <a:pPr>
              <a:lnSpc>
                <a:spcPct val="90000"/>
              </a:lnSpc>
            </a:pPr>
            <a:r>
              <a:rPr lang="en-US" altLang="en-US" sz="2400" dirty="0">
                <a:ea typeface="ＭＳ Ｐゴシック" panose="020B0600070205080204" pitchFamily="34" charset="-128"/>
              </a:rPr>
              <a:t>Excessive Precipitation + Large Amounts of Antecedent Snow + High Temperatures + Strong Winds = </a:t>
            </a:r>
            <a:r>
              <a:rPr lang="en-US" altLang="en-US" sz="2400" b="1" dirty="0">
                <a:ea typeface="ＭＳ Ｐゴシック" panose="020B0600070205080204" pitchFamily="34" charset="-128"/>
              </a:rPr>
              <a:t>HISTORIC FLOODS</a:t>
            </a:r>
          </a:p>
          <a:p>
            <a:pPr>
              <a:lnSpc>
                <a:spcPct val="90000"/>
              </a:lnSpc>
            </a:pPr>
            <a:r>
              <a:rPr lang="en-US" altLang="en-US" sz="2400" b="1" dirty="0">
                <a:ea typeface="ＭＳ Ｐゴシック" panose="020B0600070205080204" pitchFamily="34" charset="-128"/>
              </a:rPr>
              <a:t>10 – 30 inches of total water equivalent</a:t>
            </a:r>
          </a:p>
          <a:p>
            <a:pPr>
              <a:lnSpc>
                <a:spcPct val="90000"/>
              </a:lnSpc>
            </a:pPr>
            <a:r>
              <a:rPr lang="en-US" altLang="en-US" sz="2400" dirty="0">
                <a:ea typeface="ＭＳ Ｐゴシック" panose="020B0600070205080204" pitchFamily="34" charset="-128"/>
              </a:rPr>
              <a:t>100+ fatalities</a:t>
            </a:r>
          </a:p>
          <a:p>
            <a:pPr>
              <a:lnSpc>
                <a:spcPct val="90000"/>
              </a:lnSpc>
            </a:pPr>
            <a:r>
              <a:rPr lang="en-US" altLang="en-US" sz="2400" dirty="0">
                <a:ea typeface="ＭＳ Ｐゴシック" panose="020B0600070205080204" pitchFamily="34" charset="-128"/>
              </a:rPr>
              <a:t>Affected over </a:t>
            </a:r>
            <a:r>
              <a:rPr lang="en-US" altLang="en-US" sz="2400" b="1" dirty="0">
                <a:ea typeface="ＭＳ Ｐゴシック" panose="020B0600070205080204" pitchFamily="34" charset="-128"/>
              </a:rPr>
              <a:t>150,000 square miles </a:t>
            </a:r>
            <a:r>
              <a:rPr lang="en-US" altLang="en-US" sz="2400" dirty="0">
                <a:ea typeface="ＭＳ Ｐゴシック" panose="020B0600070205080204" pitchFamily="34" charset="-128"/>
              </a:rPr>
              <a:t>in the Northeastern U.S.</a:t>
            </a:r>
          </a:p>
          <a:p>
            <a:pPr lvl="1">
              <a:lnSpc>
                <a:spcPct val="90000"/>
              </a:lnSpc>
            </a:pPr>
            <a:r>
              <a:rPr lang="en-US" altLang="en-US" sz="1800" dirty="0">
                <a:ea typeface="ＭＳ Ｐゴシック" panose="020B0600070205080204" pitchFamily="34" charset="-128"/>
              </a:rPr>
              <a:t>James River, Ohio River, Susquehanna River, Delaware River, Hudson River, Connecticut River, Merrimack River, Androscoggin River, and every other river in between</a:t>
            </a:r>
          </a:p>
        </p:txBody>
      </p:sp>
      <p:grpSp>
        <p:nvGrpSpPr>
          <p:cNvPr id="10" name="Group 9">
            <a:extLst>
              <a:ext uri="{FF2B5EF4-FFF2-40B4-BE49-F238E27FC236}">
                <a16:creationId xmlns:a16="http://schemas.microsoft.com/office/drawing/2014/main" id="{A71A4D02-8C72-4B6E-AD18-91D2593F5B84}"/>
              </a:ext>
            </a:extLst>
          </p:cNvPr>
          <p:cNvGrpSpPr>
            <a:grpSpLocks noChangeAspect="1"/>
          </p:cNvGrpSpPr>
          <p:nvPr/>
        </p:nvGrpSpPr>
        <p:grpSpPr>
          <a:xfrm>
            <a:off x="6639605" y="760831"/>
            <a:ext cx="4608616" cy="4503162"/>
            <a:chOff x="6226422" y="1524000"/>
            <a:chExt cx="4304744" cy="4191000"/>
          </a:xfrm>
        </p:grpSpPr>
        <p:pic>
          <p:nvPicPr>
            <p:cNvPr id="2" name="Picture 1"/>
            <p:cNvPicPr>
              <a:picLocks noChangeAspect="1"/>
            </p:cNvPicPr>
            <p:nvPr/>
          </p:nvPicPr>
          <p:blipFill>
            <a:blip r:embed="rId3"/>
            <a:stretch>
              <a:fillRect/>
            </a:stretch>
          </p:blipFill>
          <p:spPr>
            <a:xfrm>
              <a:off x="6226422" y="1524000"/>
              <a:ext cx="4304744" cy="4191000"/>
            </a:xfrm>
            <a:prstGeom prst="rect">
              <a:avLst/>
            </a:prstGeom>
          </p:spPr>
        </p:pic>
        <p:sp>
          <p:nvSpPr>
            <p:cNvPr id="3" name="Freeform 2"/>
            <p:cNvSpPr/>
            <p:nvPr/>
          </p:nvSpPr>
          <p:spPr>
            <a:xfrm>
              <a:off x="6794741" y="2191109"/>
              <a:ext cx="3105509" cy="3313735"/>
            </a:xfrm>
            <a:custGeom>
              <a:avLst/>
              <a:gdLst>
                <a:gd name="connsiteX0" fmla="*/ 2812635 w 3028295"/>
                <a:gd name="connsiteY0" fmla="*/ 0 h 3329797"/>
                <a:gd name="connsiteX1" fmla="*/ 2812635 w 3028295"/>
                <a:gd name="connsiteY1" fmla="*/ 0 h 3329797"/>
                <a:gd name="connsiteX2" fmla="*/ 2734997 w 3028295"/>
                <a:gd name="connsiteY2" fmla="*/ 17253 h 3329797"/>
                <a:gd name="connsiteX3" fmla="*/ 2683238 w 3028295"/>
                <a:gd name="connsiteY3" fmla="*/ 34506 h 3329797"/>
                <a:gd name="connsiteX4" fmla="*/ 2631480 w 3028295"/>
                <a:gd name="connsiteY4" fmla="*/ 69012 h 3329797"/>
                <a:gd name="connsiteX5" fmla="*/ 2614227 w 3028295"/>
                <a:gd name="connsiteY5" fmla="*/ 120770 h 3329797"/>
                <a:gd name="connsiteX6" fmla="*/ 2579721 w 3028295"/>
                <a:gd name="connsiteY6" fmla="*/ 172529 h 3329797"/>
                <a:gd name="connsiteX7" fmla="*/ 2562469 w 3028295"/>
                <a:gd name="connsiteY7" fmla="*/ 198408 h 3329797"/>
                <a:gd name="connsiteX8" fmla="*/ 2484831 w 3028295"/>
                <a:gd name="connsiteY8" fmla="*/ 267419 h 3329797"/>
                <a:gd name="connsiteX9" fmla="*/ 2467578 w 3028295"/>
                <a:gd name="connsiteY9" fmla="*/ 293299 h 3329797"/>
                <a:gd name="connsiteX10" fmla="*/ 2458952 w 3028295"/>
                <a:gd name="connsiteY10" fmla="*/ 319178 h 3329797"/>
                <a:gd name="connsiteX11" fmla="*/ 2398567 w 3028295"/>
                <a:gd name="connsiteY11" fmla="*/ 396816 h 3329797"/>
                <a:gd name="connsiteX12" fmla="*/ 2355435 w 3028295"/>
                <a:gd name="connsiteY12" fmla="*/ 474453 h 3329797"/>
                <a:gd name="connsiteX13" fmla="*/ 2338182 w 3028295"/>
                <a:gd name="connsiteY13" fmla="*/ 500333 h 3329797"/>
                <a:gd name="connsiteX14" fmla="*/ 2312303 w 3028295"/>
                <a:gd name="connsiteY14" fmla="*/ 508959 h 3329797"/>
                <a:gd name="connsiteX15" fmla="*/ 2269171 w 3028295"/>
                <a:gd name="connsiteY15" fmla="*/ 586597 h 3329797"/>
                <a:gd name="connsiteX16" fmla="*/ 2243291 w 3028295"/>
                <a:gd name="connsiteY16" fmla="*/ 638355 h 3329797"/>
                <a:gd name="connsiteX17" fmla="*/ 2191533 w 3028295"/>
                <a:gd name="connsiteY17" fmla="*/ 655608 h 3329797"/>
                <a:gd name="connsiteX18" fmla="*/ 2165654 w 3028295"/>
                <a:gd name="connsiteY18" fmla="*/ 681487 h 3329797"/>
                <a:gd name="connsiteX19" fmla="*/ 2131148 w 3028295"/>
                <a:gd name="connsiteY19" fmla="*/ 733246 h 3329797"/>
                <a:gd name="connsiteX20" fmla="*/ 2122521 w 3028295"/>
                <a:gd name="connsiteY20" fmla="*/ 854016 h 3329797"/>
                <a:gd name="connsiteX21" fmla="*/ 2079389 w 3028295"/>
                <a:gd name="connsiteY21" fmla="*/ 923027 h 3329797"/>
                <a:gd name="connsiteX22" fmla="*/ 2019004 w 3028295"/>
                <a:gd name="connsiteY22" fmla="*/ 931653 h 3329797"/>
                <a:gd name="connsiteX23" fmla="*/ 1932740 w 3028295"/>
                <a:gd name="connsiteY23" fmla="*/ 923027 h 3329797"/>
                <a:gd name="connsiteX24" fmla="*/ 1915488 w 3028295"/>
                <a:gd name="connsiteY24" fmla="*/ 897148 h 3329797"/>
                <a:gd name="connsiteX25" fmla="*/ 1906861 w 3028295"/>
                <a:gd name="connsiteY25" fmla="*/ 819510 h 3329797"/>
                <a:gd name="connsiteX26" fmla="*/ 1889608 w 3028295"/>
                <a:gd name="connsiteY26" fmla="*/ 741872 h 3329797"/>
                <a:gd name="connsiteX27" fmla="*/ 1872355 w 3028295"/>
                <a:gd name="connsiteY27" fmla="*/ 715993 h 3329797"/>
                <a:gd name="connsiteX28" fmla="*/ 1846476 w 3028295"/>
                <a:gd name="connsiteY28" fmla="*/ 707366 h 3329797"/>
                <a:gd name="connsiteX29" fmla="*/ 1751586 w 3028295"/>
                <a:gd name="connsiteY29" fmla="*/ 715993 h 3329797"/>
                <a:gd name="connsiteX30" fmla="*/ 1734333 w 3028295"/>
                <a:gd name="connsiteY30" fmla="*/ 741872 h 3329797"/>
                <a:gd name="connsiteX31" fmla="*/ 1708454 w 3028295"/>
                <a:gd name="connsiteY31" fmla="*/ 759125 h 3329797"/>
                <a:gd name="connsiteX32" fmla="*/ 1665321 w 3028295"/>
                <a:gd name="connsiteY32" fmla="*/ 802257 h 3329797"/>
                <a:gd name="connsiteX33" fmla="*/ 1639442 w 3028295"/>
                <a:gd name="connsiteY33" fmla="*/ 854016 h 3329797"/>
                <a:gd name="connsiteX34" fmla="*/ 1587684 w 3028295"/>
                <a:gd name="connsiteY34" fmla="*/ 897148 h 3329797"/>
                <a:gd name="connsiteX35" fmla="*/ 1561804 w 3028295"/>
                <a:gd name="connsiteY35" fmla="*/ 905774 h 3329797"/>
                <a:gd name="connsiteX36" fmla="*/ 1544552 w 3028295"/>
                <a:gd name="connsiteY36" fmla="*/ 931653 h 3329797"/>
                <a:gd name="connsiteX37" fmla="*/ 1432408 w 3028295"/>
                <a:gd name="connsiteY37" fmla="*/ 931653 h 3329797"/>
                <a:gd name="connsiteX38" fmla="*/ 1380650 w 3028295"/>
                <a:gd name="connsiteY38" fmla="*/ 905774 h 3329797"/>
                <a:gd name="connsiteX39" fmla="*/ 1354771 w 3028295"/>
                <a:gd name="connsiteY39" fmla="*/ 897148 h 3329797"/>
                <a:gd name="connsiteX40" fmla="*/ 1242627 w 3028295"/>
                <a:gd name="connsiteY40" fmla="*/ 905774 h 3329797"/>
                <a:gd name="connsiteX41" fmla="*/ 1190869 w 3028295"/>
                <a:gd name="connsiteY41" fmla="*/ 931653 h 3329797"/>
                <a:gd name="connsiteX42" fmla="*/ 1139110 w 3028295"/>
                <a:gd name="connsiteY42" fmla="*/ 948906 h 3329797"/>
                <a:gd name="connsiteX43" fmla="*/ 1113231 w 3028295"/>
                <a:gd name="connsiteY43" fmla="*/ 957533 h 3329797"/>
                <a:gd name="connsiteX44" fmla="*/ 1035593 w 3028295"/>
                <a:gd name="connsiteY44" fmla="*/ 1009291 h 3329797"/>
                <a:gd name="connsiteX45" fmla="*/ 983835 w 3028295"/>
                <a:gd name="connsiteY45" fmla="*/ 1052423 h 3329797"/>
                <a:gd name="connsiteX46" fmla="*/ 932076 w 3028295"/>
                <a:gd name="connsiteY46" fmla="*/ 1086929 h 3329797"/>
                <a:gd name="connsiteX47" fmla="*/ 906197 w 3028295"/>
                <a:gd name="connsiteY47" fmla="*/ 1104182 h 3329797"/>
                <a:gd name="connsiteX48" fmla="*/ 863065 w 3028295"/>
                <a:gd name="connsiteY48" fmla="*/ 1181819 h 3329797"/>
                <a:gd name="connsiteX49" fmla="*/ 845812 w 3028295"/>
                <a:gd name="connsiteY49" fmla="*/ 1207699 h 3329797"/>
                <a:gd name="connsiteX50" fmla="*/ 828559 w 3028295"/>
                <a:gd name="connsiteY50" fmla="*/ 1259457 h 3329797"/>
                <a:gd name="connsiteX51" fmla="*/ 819933 w 3028295"/>
                <a:gd name="connsiteY51" fmla="*/ 1285336 h 3329797"/>
                <a:gd name="connsiteX52" fmla="*/ 811306 w 3028295"/>
                <a:gd name="connsiteY52" fmla="*/ 1319842 h 3329797"/>
                <a:gd name="connsiteX53" fmla="*/ 794054 w 3028295"/>
                <a:gd name="connsiteY53" fmla="*/ 1371600 h 3329797"/>
                <a:gd name="connsiteX54" fmla="*/ 785427 w 3028295"/>
                <a:gd name="connsiteY54" fmla="*/ 1466491 h 3329797"/>
                <a:gd name="connsiteX55" fmla="*/ 776801 w 3028295"/>
                <a:gd name="connsiteY55" fmla="*/ 1492370 h 3329797"/>
                <a:gd name="connsiteX56" fmla="*/ 725042 w 3028295"/>
                <a:gd name="connsiteY56" fmla="*/ 1526876 h 3329797"/>
                <a:gd name="connsiteX57" fmla="*/ 638778 w 3028295"/>
                <a:gd name="connsiteY57" fmla="*/ 1492370 h 3329797"/>
                <a:gd name="connsiteX58" fmla="*/ 587020 w 3028295"/>
                <a:gd name="connsiteY58" fmla="*/ 1440612 h 3329797"/>
                <a:gd name="connsiteX59" fmla="*/ 492129 w 3028295"/>
                <a:gd name="connsiteY59" fmla="*/ 1449238 h 3329797"/>
                <a:gd name="connsiteX60" fmla="*/ 457623 w 3028295"/>
                <a:gd name="connsiteY60" fmla="*/ 1492370 h 3329797"/>
                <a:gd name="connsiteX61" fmla="*/ 397238 w 3028295"/>
                <a:gd name="connsiteY61" fmla="*/ 1561382 h 3329797"/>
                <a:gd name="connsiteX62" fmla="*/ 379986 w 3028295"/>
                <a:gd name="connsiteY62" fmla="*/ 1587261 h 3329797"/>
                <a:gd name="connsiteX63" fmla="*/ 354106 w 3028295"/>
                <a:gd name="connsiteY63" fmla="*/ 1595887 h 3329797"/>
                <a:gd name="connsiteX64" fmla="*/ 302348 w 3028295"/>
                <a:gd name="connsiteY64" fmla="*/ 1621766 h 3329797"/>
                <a:gd name="connsiteX65" fmla="*/ 285095 w 3028295"/>
                <a:gd name="connsiteY65" fmla="*/ 1647646 h 3329797"/>
                <a:gd name="connsiteX66" fmla="*/ 259216 w 3028295"/>
                <a:gd name="connsiteY66" fmla="*/ 1664899 h 3329797"/>
                <a:gd name="connsiteX67" fmla="*/ 241963 w 3028295"/>
                <a:gd name="connsiteY67" fmla="*/ 1716657 h 3329797"/>
                <a:gd name="connsiteX68" fmla="*/ 224710 w 3028295"/>
                <a:gd name="connsiteY68" fmla="*/ 1742536 h 3329797"/>
                <a:gd name="connsiteX69" fmla="*/ 207457 w 3028295"/>
                <a:gd name="connsiteY69" fmla="*/ 1906438 h 3329797"/>
                <a:gd name="connsiteX70" fmla="*/ 198831 w 3028295"/>
                <a:gd name="connsiteY70" fmla="*/ 1975449 h 3329797"/>
                <a:gd name="connsiteX71" fmla="*/ 207457 w 3028295"/>
                <a:gd name="connsiteY71" fmla="*/ 2191110 h 3329797"/>
                <a:gd name="connsiteX72" fmla="*/ 224710 w 3028295"/>
                <a:gd name="connsiteY72" fmla="*/ 2260121 h 3329797"/>
                <a:gd name="connsiteX73" fmla="*/ 259216 w 3028295"/>
                <a:gd name="connsiteY73" fmla="*/ 2311880 h 3329797"/>
                <a:gd name="connsiteX74" fmla="*/ 267842 w 3028295"/>
                <a:gd name="connsiteY74" fmla="*/ 2605178 h 3329797"/>
                <a:gd name="connsiteX75" fmla="*/ 241963 w 3028295"/>
                <a:gd name="connsiteY75" fmla="*/ 2613804 h 3329797"/>
                <a:gd name="connsiteX76" fmla="*/ 198831 w 3028295"/>
                <a:gd name="connsiteY76" fmla="*/ 2665563 h 3329797"/>
                <a:gd name="connsiteX77" fmla="*/ 181578 w 3028295"/>
                <a:gd name="connsiteY77" fmla="*/ 2691442 h 3329797"/>
                <a:gd name="connsiteX78" fmla="*/ 147072 w 3028295"/>
                <a:gd name="connsiteY78" fmla="*/ 2734574 h 3329797"/>
                <a:gd name="connsiteX79" fmla="*/ 138446 w 3028295"/>
                <a:gd name="connsiteY79" fmla="*/ 2760453 h 3329797"/>
                <a:gd name="connsiteX80" fmla="*/ 78061 w 3028295"/>
                <a:gd name="connsiteY80" fmla="*/ 2829465 h 3329797"/>
                <a:gd name="connsiteX81" fmla="*/ 60808 w 3028295"/>
                <a:gd name="connsiteY81" fmla="*/ 2881223 h 3329797"/>
                <a:gd name="connsiteX82" fmla="*/ 52182 w 3028295"/>
                <a:gd name="connsiteY82" fmla="*/ 2907102 h 3329797"/>
                <a:gd name="connsiteX83" fmla="*/ 34929 w 3028295"/>
                <a:gd name="connsiteY83" fmla="*/ 2932982 h 3329797"/>
                <a:gd name="connsiteX84" fmla="*/ 26303 w 3028295"/>
                <a:gd name="connsiteY84" fmla="*/ 2958861 h 3329797"/>
                <a:gd name="connsiteX85" fmla="*/ 17676 w 3028295"/>
                <a:gd name="connsiteY85" fmla="*/ 2993366 h 3329797"/>
                <a:gd name="connsiteX86" fmla="*/ 423 w 3028295"/>
                <a:gd name="connsiteY86" fmla="*/ 3045125 h 3329797"/>
                <a:gd name="connsiteX87" fmla="*/ 9050 w 3028295"/>
                <a:gd name="connsiteY87" fmla="*/ 3191774 h 3329797"/>
                <a:gd name="connsiteX88" fmla="*/ 60808 w 3028295"/>
                <a:gd name="connsiteY88" fmla="*/ 3226280 h 3329797"/>
                <a:gd name="connsiteX89" fmla="*/ 78061 w 3028295"/>
                <a:gd name="connsiteY89" fmla="*/ 3252159 h 3329797"/>
                <a:gd name="connsiteX90" fmla="*/ 103940 w 3028295"/>
                <a:gd name="connsiteY90" fmla="*/ 3260785 h 3329797"/>
                <a:gd name="connsiteX91" fmla="*/ 129820 w 3028295"/>
                <a:gd name="connsiteY91" fmla="*/ 3278038 h 3329797"/>
                <a:gd name="connsiteX92" fmla="*/ 155699 w 3028295"/>
                <a:gd name="connsiteY92" fmla="*/ 3286665 h 3329797"/>
                <a:gd name="connsiteX93" fmla="*/ 181578 w 3028295"/>
                <a:gd name="connsiteY93" fmla="*/ 3303917 h 3329797"/>
                <a:gd name="connsiteX94" fmla="*/ 285095 w 3028295"/>
                <a:gd name="connsiteY94" fmla="*/ 3329797 h 3329797"/>
                <a:gd name="connsiteX95" fmla="*/ 518008 w 3028295"/>
                <a:gd name="connsiteY95" fmla="*/ 3312544 h 3329797"/>
                <a:gd name="connsiteX96" fmla="*/ 578393 w 3028295"/>
                <a:gd name="connsiteY96" fmla="*/ 3295291 h 3329797"/>
                <a:gd name="connsiteX97" fmla="*/ 604272 w 3028295"/>
                <a:gd name="connsiteY97" fmla="*/ 3278038 h 3329797"/>
                <a:gd name="connsiteX98" fmla="*/ 630152 w 3028295"/>
                <a:gd name="connsiteY98" fmla="*/ 3269412 h 3329797"/>
                <a:gd name="connsiteX99" fmla="*/ 664657 w 3028295"/>
                <a:gd name="connsiteY99" fmla="*/ 3243533 h 3329797"/>
                <a:gd name="connsiteX100" fmla="*/ 699163 w 3028295"/>
                <a:gd name="connsiteY100" fmla="*/ 3234906 h 3329797"/>
                <a:gd name="connsiteX101" fmla="*/ 750921 w 3028295"/>
                <a:gd name="connsiteY101" fmla="*/ 3217653 h 3329797"/>
                <a:gd name="connsiteX102" fmla="*/ 776801 w 3028295"/>
                <a:gd name="connsiteY102" fmla="*/ 3209027 h 3329797"/>
                <a:gd name="connsiteX103" fmla="*/ 802680 w 3028295"/>
                <a:gd name="connsiteY103" fmla="*/ 3200400 h 3329797"/>
                <a:gd name="connsiteX104" fmla="*/ 828559 w 3028295"/>
                <a:gd name="connsiteY104" fmla="*/ 3183148 h 3329797"/>
                <a:gd name="connsiteX105" fmla="*/ 837186 w 3028295"/>
                <a:gd name="connsiteY105" fmla="*/ 3071004 h 3329797"/>
                <a:gd name="connsiteX106" fmla="*/ 819933 w 3028295"/>
                <a:gd name="connsiteY106" fmla="*/ 3045125 h 3329797"/>
                <a:gd name="connsiteX107" fmla="*/ 768174 w 3028295"/>
                <a:gd name="connsiteY107" fmla="*/ 3010619 h 3329797"/>
                <a:gd name="connsiteX108" fmla="*/ 750921 w 3028295"/>
                <a:gd name="connsiteY108" fmla="*/ 2984740 h 3329797"/>
                <a:gd name="connsiteX109" fmla="*/ 699163 w 3028295"/>
                <a:gd name="connsiteY109" fmla="*/ 2950234 h 3329797"/>
                <a:gd name="connsiteX110" fmla="*/ 690537 w 3028295"/>
                <a:gd name="connsiteY110" fmla="*/ 2924355 h 3329797"/>
                <a:gd name="connsiteX111" fmla="*/ 673284 w 3028295"/>
                <a:gd name="connsiteY111" fmla="*/ 2898476 h 3329797"/>
                <a:gd name="connsiteX112" fmla="*/ 664657 w 3028295"/>
                <a:gd name="connsiteY112" fmla="*/ 2838091 h 3329797"/>
                <a:gd name="connsiteX113" fmla="*/ 647404 w 3028295"/>
                <a:gd name="connsiteY113" fmla="*/ 2786333 h 3329797"/>
                <a:gd name="connsiteX114" fmla="*/ 656031 w 3028295"/>
                <a:gd name="connsiteY114" fmla="*/ 2691442 h 3329797"/>
                <a:gd name="connsiteX115" fmla="*/ 733669 w 3028295"/>
                <a:gd name="connsiteY115" fmla="*/ 2639683 h 3329797"/>
                <a:gd name="connsiteX116" fmla="*/ 759548 w 3028295"/>
                <a:gd name="connsiteY116" fmla="*/ 2622431 h 3329797"/>
                <a:gd name="connsiteX117" fmla="*/ 776801 w 3028295"/>
                <a:gd name="connsiteY117" fmla="*/ 2596551 h 3329797"/>
                <a:gd name="connsiteX118" fmla="*/ 828559 w 3028295"/>
                <a:gd name="connsiteY118" fmla="*/ 2579299 h 3329797"/>
                <a:gd name="connsiteX119" fmla="*/ 880318 w 3028295"/>
                <a:gd name="connsiteY119" fmla="*/ 2544793 h 3329797"/>
                <a:gd name="connsiteX120" fmla="*/ 906197 w 3028295"/>
                <a:gd name="connsiteY120" fmla="*/ 2527540 h 3329797"/>
                <a:gd name="connsiteX121" fmla="*/ 923450 w 3028295"/>
                <a:gd name="connsiteY121" fmla="*/ 2501661 h 3329797"/>
                <a:gd name="connsiteX122" fmla="*/ 949329 w 3028295"/>
                <a:gd name="connsiteY122" fmla="*/ 2484408 h 3329797"/>
                <a:gd name="connsiteX123" fmla="*/ 983835 w 3028295"/>
                <a:gd name="connsiteY123" fmla="*/ 2432649 h 3329797"/>
                <a:gd name="connsiteX124" fmla="*/ 1001088 w 3028295"/>
                <a:gd name="connsiteY124" fmla="*/ 2406770 h 3329797"/>
                <a:gd name="connsiteX125" fmla="*/ 1026967 w 3028295"/>
                <a:gd name="connsiteY125" fmla="*/ 2389517 h 3329797"/>
                <a:gd name="connsiteX126" fmla="*/ 1035593 w 3028295"/>
                <a:gd name="connsiteY126" fmla="*/ 2363638 h 3329797"/>
                <a:gd name="connsiteX127" fmla="*/ 1087352 w 3028295"/>
                <a:gd name="connsiteY127" fmla="*/ 2346385 h 3329797"/>
                <a:gd name="connsiteX128" fmla="*/ 1113231 w 3028295"/>
                <a:gd name="connsiteY128" fmla="*/ 2329133 h 3329797"/>
                <a:gd name="connsiteX129" fmla="*/ 1182242 w 3028295"/>
                <a:gd name="connsiteY129" fmla="*/ 2311880 h 3329797"/>
                <a:gd name="connsiteX130" fmla="*/ 1208121 w 3028295"/>
                <a:gd name="connsiteY130" fmla="*/ 2303253 h 3329797"/>
                <a:gd name="connsiteX131" fmla="*/ 1268506 w 3028295"/>
                <a:gd name="connsiteY131" fmla="*/ 2225616 h 3329797"/>
                <a:gd name="connsiteX132" fmla="*/ 1285759 w 3028295"/>
                <a:gd name="connsiteY132" fmla="*/ 2199736 h 3329797"/>
                <a:gd name="connsiteX133" fmla="*/ 1294386 w 3028295"/>
                <a:gd name="connsiteY133" fmla="*/ 2173857 h 3329797"/>
                <a:gd name="connsiteX134" fmla="*/ 1320265 w 3028295"/>
                <a:gd name="connsiteY134" fmla="*/ 2156604 h 3329797"/>
                <a:gd name="connsiteX135" fmla="*/ 1346144 w 3028295"/>
                <a:gd name="connsiteY135" fmla="*/ 2147978 h 3329797"/>
                <a:gd name="connsiteX136" fmla="*/ 1432408 w 3028295"/>
                <a:gd name="connsiteY136" fmla="*/ 2130725 h 3329797"/>
                <a:gd name="connsiteX137" fmla="*/ 1458288 w 3028295"/>
                <a:gd name="connsiteY137" fmla="*/ 2113472 h 3329797"/>
                <a:gd name="connsiteX138" fmla="*/ 1484167 w 3028295"/>
                <a:gd name="connsiteY138" fmla="*/ 2087593 h 3329797"/>
                <a:gd name="connsiteX139" fmla="*/ 1673948 w 3028295"/>
                <a:gd name="connsiteY139" fmla="*/ 2061714 h 3329797"/>
                <a:gd name="connsiteX140" fmla="*/ 1734333 w 3028295"/>
                <a:gd name="connsiteY140" fmla="*/ 2044461 h 3329797"/>
                <a:gd name="connsiteX141" fmla="*/ 1760212 w 3028295"/>
                <a:gd name="connsiteY141" fmla="*/ 2018582 h 3329797"/>
                <a:gd name="connsiteX142" fmla="*/ 1786091 w 3028295"/>
                <a:gd name="connsiteY142" fmla="*/ 2001329 h 3329797"/>
                <a:gd name="connsiteX143" fmla="*/ 1811971 w 3028295"/>
                <a:gd name="connsiteY143" fmla="*/ 1975449 h 3329797"/>
                <a:gd name="connsiteX144" fmla="*/ 1863729 w 3028295"/>
                <a:gd name="connsiteY144" fmla="*/ 1932317 h 3329797"/>
                <a:gd name="connsiteX145" fmla="*/ 1880982 w 3028295"/>
                <a:gd name="connsiteY145" fmla="*/ 1906438 h 3329797"/>
                <a:gd name="connsiteX146" fmla="*/ 1932740 w 3028295"/>
                <a:gd name="connsiteY146" fmla="*/ 1863306 h 3329797"/>
                <a:gd name="connsiteX147" fmla="*/ 1975872 w 3028295"/>
                <a:gd name="connsiteY147" fmla="*/ 1828800 h 3329797"/>
                <a:gd name="connsiteX148" fmla="*/ 1993125 w 3028295"/>
                <a:gd name="connsiteY148" fmla="*/ 1802921 h 3329797"/>
                <a:gd name="connsiteX149" fmla="*/ 2079389 w 3028295"/>
                <a:gd name="connsiteY149" fmla="*/ 1768416 h 3329797"/>
                <a:gd name="connsiteX150" fmla="*/ 2139774 w 3028295"/>
                <a:gd name="connsiteY150" fmla="*/ 1751163 h 3329797"/>
                <a:gd name="connsiteX151" fmla="*/ 2243291 w 3028295"/>
                <a:gd name="connsiteY151" fmla="*/ 1733910 h 3329797"/>
                <a:gd name="connsiteX152" fmla="*/ 2286423 w 3028295"/>
                <a:gd name="connsiteY152" fmla="*/ 1725283 h 3329797"/>
                <a:gd name="connsiteX153" fmla="*/ 2338182 w 3028295"/>
                <a:gd name="connsiteY153" fmla="*/ 1708031 h 3329797"/>
                <a:gd name="connsiteX154" fmla="*/ 2389940 w 3028295"/>
                <a:gd name="connsiteY154" fmla="*/ 1690778 h 3329797"/>
                <a:gd name="connsiteX155" fmla="*/ 2415820 w 3028295"/>
                <a:gd name="connsiteY155" fmla="*/ 1682151 h 3329797"/>
                <a:gd name="connsiteX156" fmla="*/ 2441699 w 3028295"/>
                <a:gd name="connsiteY156" fmla="*/ 1673525 h 3329797"/>
                <a:gd name="connsiteX157" fmla="*/ 2458952 w 3028295"/>
                <a:gd name="connsiteY157" fmla="*/ 1647646 h 3329797"/>
                <a:gd name="connsiteX158" fmla="*/ 2484831 w 3028295"/>
                <a:gd name="connsiteY158" fmla="*/ 1630393 h 3329797"/>
                <a:gd name="connsiteX159" fmla="*/ 2493457 w 3028295"/>
                <a:gd name="connsiteY159" fmla="*/ 1604514 h 3329797"/>
                <a:gd name="connsiteX160" fmla="*/ 2527963 w 3028295"/>
                <a:gd name="connsiteY160" fmla="*/ 1552755 h 3329797"/>
                <a:gd name="connsiteX161" fmla="*/ 2536589 w 3028295"/>
                <a:gd name="connsiteY161" fmla="*/ 1285336 h 3329797"/>
                <a:gd name="connsiteX162" fmla="*/ 2571095 w 3028295"/>
                <a:gd name="connsiteY162" fmla="*/ 1233578 h 3329797"/>
                <a:gd name="connsiteX163" fmla="*/ 2596974 w 3028295"/>
                <a:gd name="connsiteY163" fmla="*/ 1181819 h 3329797"/>
                <a:gd name="connsiteX164" fmla="*/ 2622854 w 3028295"/>
                <a:gd name="connsiteY164" fmla="*/ 1121434 h 3329797"/>
                <a:gd name="connsiteX165" fmla="*/ 2657359 w 3028295"/>
                <a:gd name="connsiteY165" fmla="*/ 1069676 h 3329797"/>
                <a:gd name="connsiteX166" fmla="*/ 2683238 w 3028295"/>
                <a:gd name="connsiteY166" fmla="*/ 1017917 h 3329797"/>
                <a:gd name="connsiteX167" fmla="*/ 2700491 w 3028295"/>
                <a:gd name="connsiteY167" fmla="*/ 948906 h 3329797"/>
                <a:gd name="connsiteX168" fmla="*/ 2717744 w 3028295"/>
                <a:gd name="connsiteY168" fmla="*/ 923027 h 3329797"/>
                <a:gd name="connsiteX169" fmla="*/ 2769503 w 3028295"/>
                <a:gd name="connsiteY169" fmla="*/ 819510 h 3329797"/>
                <a:gd name="connsiteX170" fmla="*/ 2786755 w 3028295"/>
                <a:gd name="connsiteY170" fmla="*/ 793631 h 3329797"/>
                <a:gd name="connsiteX171" fmla="*/ 2812635 w 3028295"/>
                <a:gd name="connsiteY171" fmla="*/ 785004 h 3329797"/>
                <a:gd name="connsiteX172" fmla="*/ 2829888 w 3028295"/>
                <a:gd name="connsiteY172" fmla="*/ 759125 h 3329797"/>
                <a:gd name="connsiteX173" fmla="*/ 2855767 w 3028295"/>
                <a:gd name="connsiteY173" fmla="*/ 741872 h 3329797"/>
                <a:gd name="connsiteX174" fmla="*/ 2873020 w 3028295"/>
                <a:gd name="connsiteY174" fmla="*/ 690114 h 3329797"/>
                <a:gd name="connsiteX175" fmla="*/ 2881646 w 3028295"/>
                <a:gd name="connsiteY175" fmla="*/ 664234 h 3329797"/>
                <a:gd name="connsiteX176" fmla="*/ 2898899 w 3028295"/>
                <a:gd name="connsiteY176" fmla="*/ 638355 h 3329797"/>
                <a:gd name="connsiteX177" fmla="*/ 2942031 w 3028295"/>
                <a:gd name="connsiteY177" fmla="*/ 560717 h 3329797"/>
                <a:gd name="connsiteX178" fmla="*/ 2959284 w 3028295"/>
                <a:gd name="connsiteY178" fmla="*/ 534838 h 3329797"/>
                <a:gd name="connsiteX179" fmla="*/ 2985163 w 3028295"/>
                <a:gd name="connsiteY179" fmla="*/ 517585 h 3329797"/>
                <a:gd name="connsiteX180" fmla="*/ 3019669 w 3028295"/>
                <a:gd name="connsiteY180" fmla="*/ 439948 h 3329797"/>
                <a:gd name="connsiteX181" fmla="*/ 3028295 w 3028295"/>
                <a:gd name="connsiteY181" fmla="*/ 414068 h 3329797"/>
                <a:gd name="connsiteX182" fmla="*/ 3019669 w 3028295"/>
                <a:gd name="connsiteY182" fmla="*/ 319178 h 3329797"/>
                <a:gd name="connsiteX183" fmla="*/ 2967910 w 3028295"/>
                <a:gd name="connsiteY183" fmla="*/ 284672 h 3329797"/>
                <a:gd name="connsiteX184" fmla="*/ 2942031 w 3028295"/>
                <a:gd name="connsiteY184" fmla="*/ 267419 h 3329797"/>
                <a:gd name="connsiteX185" fmla="*/ 2924778 w 3028295"/>
                <a:gd name="connsiteY185" fmla="*/ 241540 h 3329797"/>
                <a:gd name="connsiteX186" fmla="*/ 2933404 w 3028295"/>
                <a:gd name="connsiteY186" fmla="*/ 163902 h 3329797"/>
                <a:gd name="connsiteX187" fmla="*/ 2959284 w 3028295"/>
                <a:gd name="connsiteY187" fmla="*/ 155276 h 3329797"/>
                <a:gd name="connsiteX188" fmla="*/ 3002416 w 3028295"/>
                <a:gd name="connsiteY188" fmla="*/ 146649 h 3329797"/>
                <a:gd name="connsiteX189" fmla="*/ 3011042 w 3028295"/>
                <a:gd name="connsiteY189" fmla="*/ 120770 h 3329797"/>
                <a:gd name="connsiteX190" fmla="*/ 2993789 w 3028295"/>
                <a:gd name="connsiteY190" fmla="*/ 94891 h 3329797"/>
                <a:gd name="connsiteX191" fmla="*/ 2916152 w 3028295"/>
                <a:gd name="connsiteY191" fmla="*/ 43133 h 3329797"/>
                <a:gd name="connsiteX192" fmla="*/ 2890272 w 3028295"/>
                <a:gd name="connsiteY192" fmla="*/ 25880 h 3329797"/>
                <a:gd name="connsiteX193" fmla="*/ 2864393 w 3028295"/>
                <a:gd name="connsiteY193" fmla="*/ 0 h 3329797"/>
                <a:gd name="connsiteX194" fmla="*/ 2812635 w 3028295"/>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284671 w 3105509"/>
                <a:gd name="connsiteY69" fmla="*/ 1906438 h 3329797"/>
                <a:gd name="connsiteX70" fmla="*/ 0 w 3105509"/>
                <a:gd name="connsiteY70" fmla="*/ 2199735 h 3329797"/>
                <a:gd name="connsiteX71" fmla="*/ 284671 w 3105509"/>
                <a:gd name="connsiteY71" fmla="*/ 219111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284671 w 3105509"/>
                <a:gd name="connsiteY69" fmla="*/ 1906438 h 3329797"/>
                <a:gd name="connsiteX70" fmla="*/ 0 w 3105509"/>
                <a:gd name="connsiteY70" fmla="*/ 2199735 h 3329797"/>
                <a:gd name="connsiteX71" fmla="*/ 215659 w 3105509"/>
                <a:gd name="connsiteY71" fmla="*/ 197545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284671 w 3105509"/>
                <a:gd name="connsiteY69" fmla="*/ 1906438 h 3329797"/>
                <a:gd name="connsiteX70" fmla="*/ 0 w 3105509"/>
                <a:gd name="connsiteY70" fmla="*/ 2199735 h 3329797"/>
                <a:gd name="connsiteX71" fmla="*/ 227089 w 3105509"/>
                <a:gd name="connsiteY71" fmla="*/ 209356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59881 w 3105509"/>
                <a:gd name="connsiteY69" fmla="*/ 1936918 h 3329797"/>
                <a:gd name="connsiteX70" fmla="*/ 0 w 3105509"/>
                <a:gd name="connsiteY70" fmla="*/ 2199735 h 3329797"/>
                <a:gd name="connsiteX71" fmla="*/ 227089 w 3105509"/>
                <a:gd name="connsiteY71" fmla="*/ 209356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59881 w 3105509"/>
                <a:gd name="connsiteY69" fmla="*/ 1936918 h 3329797"/>
                <a:gd name="connsiteX70" fmla="*/ 0 w 3105509"/>
                <a:gd name="connsiteY70" fmla="*/ 2199735 h 3329797"/>
                <a:gd name="connsiteX71" fmla="*/ 227089 w 3105509"/>
                <a:gd name="connsiteY71" fmla="*/ 209356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301924 w 3105509"/>
                <a:gd name="connsiteY68" fmla="*/ 1742536 h 3329797"/>
                <a:gd name="connsiteX69" fmla="*/ 59881 w 3105509"/>
                <a:gd name="connsiteY69" fmla="*/ 1891198 h 3329797"/>
                <a:gd name="connsiteX70" fmla="*/ 0 w 3105509"/>
                <a:gd name="connsiteY70" fmla="*/ 2199735 h 3329797"/>
                <a:gd name="connsiteX71" fmla="*/ 227089 w 3105509"/>
                <a:gd name="connsiteY71" fmla="*/ 209356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91399 w 3107059"/>
                <a:gd name="connsiteY0" fmla="*/ 0 h 3329797"/>
                <a:gd name="connsiteX1" fmla="*/ 2891399 w 3107059"/>
                <a:gd name="connsiteY1" fmla="*/ 0 h 3329797"/>
                <a:gd name="connsiteX2" fmla="*/ 2813761 w 3107059"/>
                <a:gd name="connsiteY2" fmla="*/ 17253 h 3329797"/>
                <a:gd name="connsiteX3" fmla="*/ 2762002 w 3107059"/>
                <a:gd name="connsiteY3" fmla="*/ 34506 h 3329797"/>
                <a:gd name="connsiteX4" fmla="*/ 2710244 w 3107059"/>
                <a:gd name="connsiteY4" fmla="*/ 69012 h 3329797"/>
                <a:gd name="connsiteX5" fmla="*/ 2692991 w 3107059"/>
                <a:gd name="connsiteY5" fmla="*/ 120770 h 3329797"/>
                <a:gd name="connsiteX6" fmla="*/ 2658485 w 3107059"/>
                <a:gd name="connsiteY6" fmla="*/ 172529 h 3329797"/>
                <a:gd name="connsiteX7" fmla="*/ 2641233 w 3107059"/>
                <a:gd name="connsiteY7" fmla="*/ 198408 h 3329797"/>
                <a:gd name="connsiteX8" fmla="*/ 2563595 w 3107059"/>
                <a:gd name="connsiteY8" fmla="*/ 267419 h 3329797"/>
                <a:gd name="connsiteX9" fmla="*/ 2546342 w 3107059"/>
                <a:gd name="connsiteY9" fmla="*/ 293299 h 3329797"/>
                <a:gd name="connsiteX10" fmla="*/ 2537716 w 3107059"/>
                <a:gd name="connsiteY10" fmla="*/ 319178 h 3329797"/>
                <a:gd name="connsiteX11" fmla="*/ 2477331 w 3107059"/>
                <a:gd name="connsiteY11" fmla="*/ 396816 h 3329797"/>
                <a:gd name="connsiteX12" fmla="*/ 2434199 w 3107059"/>
                <a:gd name="connsiteY12" fmla="*/ 474453 h 3329797"/>
                <a:gd name="connsiteX13" fmla="*/ 2416946 w 3107059"/>
                <a:gd name="connsiteY13" fmla="*/ 500333 h 3329797"/>
                <a:gd name="connsiteX14" fmla="*/ 2391067 w 3107059"/>
                <a:gd name="connsiteY14" fmla="*/ 508959 h 3329797"/>
                <a:gd name="connsiteX15" fmla="*/ 2347935 w 3107059"/>
                <a:gd name="connsiteY15" fmla="*/ 586597 h 3329797"/>
                <a:gd name="connsiteX16" fmla="*/ 2322055 w 3107059"/>
                <a:gd name="connsiteY16" fmla="*/ 638355 h 3329797"/>
                <a:gd name="connsiteX17" fmla="*/ 2270297 w 3107059"/>
                <a:gd name="connsiteY17" fmla="*/ 655608 h 3329797"/>
                <a:gd name="connsiteX18" fmla="*/ 2244418 w 3107059"/>
                <a:gd name="connsiteY18" fmla="*/ 681487 h 3329797"/>
                <a:gd name="connsiteX19" fmla="*/ 2209912 w 3107059"/>
                <a:gd name="connsiteY19" fmla="*/ 733246 h 3329797"/>
                <a:gd name="connsiteX20" fmla="*/ 2201285 w 3107059"/>
                <a:gd name="connsiteY20" fmla="*/ 854016 h 3329797"/>
                <a:gd name="connsiteX21" fmla="*/ 2158153 w 3107059"/>
                <a:gd name="connsiteY21" fmla="*/ 923027 h 3329797"/>
                <a:gd name="connsiteX22" fmla="*/ 2097768 w 3107059"/>
                <a:gd name="connsiteY22" fmla="*/ 931653 h 3329797"/>
                <a:gd name="connsiteX23" fmla="*/ 2011504 w 3107059"/>
                <a:gd name="connsiteY23" fmla="*/ 923027 h 3329797"/>
                <a:gd name="connsiteX24" fmla="*/ 1994252 w 3107059"/>
                <a:gd name="connsiteY24" fmla="*/ 897148 h 3329797"/>
                <a:gd name="connsiteX25" fmla="*/ 1985625 w 3107059"/>
                <a:gd name="connsiteY25" fmla="*/ 819510 h 3329797"/>
                <a:gd name="connsiteX26" fmla="*/ 1968372 w 3107059"/>
                <a:gd name="connsiteY26" fmla="*/ 741872 h 3329797"/>
                <a:gd name="connsiteX27" fmla="*/ 1951119 w 3107059"/>
                <a:gd name="connsiteY27" fmla="*/ 715993 h 3329797"/>
                <a:gd name="connsiteX28" fmla="*/ 1925240 w 3107059"/>
                <a:gd name="connsiteY28" fmla="*/ 707366 h 3329797"/>
                <a:gd name="connsiteX29" fmla="*/ 1830350 w 3107059"/>
                <a:gd name="connsiteY29" fmla="*/ 715993 h 3329797"/>
                <a:gd name="connsiteX30" fmla="*/ 1813097 w 3107059"/>
                <a:gd name="connsiteY30" fmla="*/ 741872 h 3329797"/>
                <a:gd name="connsiteX31" fmla="*/ 1787218 w 3107059"/>
                <a:gd name="connsiteY31" fmla="*/ 759125 h 3329797"/>
                <a:gd name="connsiteX32" fmla="*/ 1744085 w 3107059"/>
                <a:gd name="connsiteY32" fmla="*/ 802257 h 3329797"/>
                <a:gd name="connsiteX33" fmla="*/ 1718206 w 3107059"/>
                <a:gd name="connsiteY33" fmla="*/ 854016 h 3329797"/>
                <a:gd name="connsiteX34" fmla="*/ 1666448 w 3107059"/>
                <a:gd name="connsiteY34" fmla="*/ 897148 h 3329797"/>
                <a:gd name="connsiteX35" fmla="*/ 1640568 w 3107059"/>
                <a:gd name="connsiteY35" fmla="*/ 905774 h 3329797"/>
                <a:gd name="connsiteX36" fmla="*/ 1623316 w 3107059"/>
                <a:gd name="connsiteY36" fmla="*/ 931653 h 3329797"/>
                <a:gd name="connsiteX37" fmla="*/ 1511172 w 3107059"/>
                <a:gd name="connsiteY37" fmla="*/ 931653 h 3329797"/>
                <a:gd name="connsiteX38" fmla="*/ 1459414 w 3107059"/>
                <a:gd name="connsiteY38" fmla="*/ 905774 h 3329797"/>
                <a:gd name="connsiteX39" fmla="*/ 1433535 w 3107059"/>
                <a:gd name="connsiteY39" fmla="*/ 897148 h 3329797"/>
                <a:gd name="connsiteX40" fmla="*/ 1321391 w 3107059"/>
                <a:gd name="connsiteY40" fmla="*/ 905774 h 3329797"/>
                <a:gd name="connsiteX41" fmla="*/ 1269633 w 3107059"/>
                <a:gd name="connsiteY41" fmla="*/ 931653 h 3329797"/>
                <a:gd name="connsiteX42" fmla="*/ 1217874 w 3107059"/>
                <a:gd name="connsiteY42" fmla="*/ 948906 h 3329797"/>
                <a:gd name="connsiteX43" fmla="*/ 1191995 w 3107059"/>
                <a:gd name="connsiteY43" fmla="*/ 957533 h 3329797"/>
                <a:gd name="connsiteX44" fmla="*/ 1114357 w 3107059"/>
                <a:gd name="connsiteY44" fmla="*/ 1009291 h 3329797"/>
                <a:gd name="connsiteX45" fmla="*/ 1062599 w 3107059"/>
                <a:gd name="connsiteY45" fmla="*/ 1052423 h 3329797"/>
                <a:gd name="connsiteX46" fmla="*/ 1010840 w 3107059"/>
                <a:gd name="connsiteY46" fmla="*/ 1086929 h 3329797"/>
                <a:gd name="connsiteX47" fmla="*/ 984961 w 3107059"/>
                <a:gd name="connsiteY47" fmla="*/ 1104182 h 3329797"/>
                <a:gd name="connsiteX48" fmla="*/ 941829 w 3107059"/>
                <a:gd name="connsiteY48" fmla="*/ 1181819 h 3329797"/>
                <a:gd name="connsiteX49" fmla="*/ 924576 w 3107059"/>
                <a:gd name="connsiteY49" fmla="*/ 1207699 h 3329797"/>
                <a:gd name="connsiteX50" fmla="*/ 907323 w 3107059"/>
                <a:gd name="connsiteY50" fmla="*/ 1259457 h 3329797"/>
                <a:gd name="connsiteX51" fmla="*/ 898697 w 3107059"/>
                <a:gd name="connsiteY51" fmla="*/ 1285336 h 3329797"/>
                <a:gd name="connsiteX52" fmla="*/ 890070 w 3107059"/>
                <a:gd name="connsiteY52" fmla="*/ 1319842 h 3329797"/>
                <a:gd name="connsiteX53" fmla="*/ 872818 w 3107059"/>
                <a:gd name="connsiteY53" fmla="*/ 1371600 h 3329797"/>
                <a:gd name="connsiteX54" fmla="*/ 864191 w 3107059"/>
                <a:gd name="connsiteY54" fmla="*/ 1466491 h 3329797"/>
                <a:gd name="connsiteX55" fmla="*/ 855565 w 3107059"/>
                <a:gd name="connsiteY55" fmla="*/ 1492370 h 3329797"/>
                <a:gd name="connsiteX56" fmla="*/ 803806 w 3107059"/>
                <a:gd name="connsiteY56" fmla="*/ 1526876 h 3329797"/>
                <a:gd name="connsiteX57" fmla="*/ 717542 w 3107059"/>
                <a:gd name="connsiteY57" fmla="*/ 1492370 h 3329797"/>
                <a:gd name="connsiteX58" fmla="*/ 665784 w 3107059"/>
                <a:gd name="connsiteY58" fmla="*/ 1440612 h 3329797"/>
                <a:gd name="connsiteX59" fmla="*/ 570893 w 3107059"/>
                <a:gd name="connsiteY59" fmla="*/ 1449238 h 3329797"/>
                <a:gd name="connsiteX60" fmla="*/ 536387 w 3107059"/>
                <a:gd name="connsiteY60" fmla="*/ 1492370 h 3329797"/>
                <a:gd name="connsiteX61" fmla="*/ 476002 w 3107059"/>
                <a:gd name="connsiteY61" fmla="*/ 1561382 h 3329797"/>
                <a:gd name="connsiteX62" fmla="*/ 458750 w 3107059"/>
                <a:gd name="connsiteY62" fmla="*/ 1587261 h 3329797"/>
                <a:gd name="connsiteX63" fmla="*/ 432870 w 3107059"/>
                <a:gd name="connsiteY63" fmla="*/ 1595887 h 3329797"/>
                <a:gd name="connsiteX64" fmla="*/ 381112 w 3107059"/>
                <a:gd name="connsiteY64" fmla="*/ 1621766 h 3329797"/>
                <a:gd name="connsiteX65" fmla="*/ 363859 w 3107059"/>
                <a:gd name="connsiteY65" fmla="*/ 1647646 h 3329797"/>
                <a:gd name="connsiteX66" fmla="*/ 337980 w 3107059"/>
                <a:gd name="connsiteY66" fmla="*/ 1664899 h 3329797"/>
                <a:gd name="connsiteX67" fmla="*/ 320727 w 3107059"/>
                <a:gd name="connsiteY67" fmla="*/ 1716657 h 3329797"/>
                <a:gd name="connsiteX68" fmla="*/ 303474 w 3107059"/>
                <a:gd name="connsiteY68" fmla="*/ 1742536 h 3329797"/>
                <a:gd name="connsiteX69" fmla="*/ 61431 w 3107059"/>
                <a:gd name="connsiteY69" fmla="*/ 1891198 h 3329797"/>
                <a:gd name="connsiteX70" fmla="*/ 1550 w 3107059"/>
                <a:gd name="connsiteY70" fmla="*/ 2199735 h 3329797"/>
                <a:gd name="connsiteX71" fmla="*/ 228639 w 3107059"/>
                <a:gd name="connsiteY71" fmla="*/ 2093560 h 3329797"/>
                <a:gd name="connsiteX72" fmla="*/ 303474 w 3107059"/>
                <a:gd name="connsiteY72" fmla="*/ 2260121 h 3329797"/>
                <a:gd name="connsiteX73" fmla="*/ 337980 w 3107059"/>
                <a:gd name="connsiteY73" fmla="*/ 2311880 h 3329797"/>
                <a:gd name="connsiteX74" fmla="*/ 346606 w 3107059"/>
                <a:gd name="connsiteY74" fmla="*/ 2605178 h 3329797"/>
                <a:gd name="connsiteX75" fmla="*/ 320727 w 3107059"/>
                <a:gd name="connsiteY75" fmla="*/ 2613804 h 3329797"/>
                <a:gd name="connsiteX76" fmla="*/ 277595 w 3107059"/>
                <a:gd name="connsiteY76" fmla="*/ 2665563 h 3329797"/>
                <a:gd name="connsiteX77" fmla="*/ 260342 w 3107059"/>
                <a:gd name="connsiteY77" fmla="*/ 2691442 h 3329797"/>
                <a:gd name="connsiteX78" fmla="*/ 225836 w 3107059"/>
                <a:gd name="connsiteY78" fmla="*/ 2734574 h 3329797"/>
                <a:gd name="connsiteX79" fmla="*/ 217210 w 3107059"/>
                <a:gd name="connsiteY79" fmla="*/ 2760453 h 3329797"/>
                <a:gd name="connsiteX80" fmla="*/ 156825 w 3107059"/>
                <a:gd name="connsiteY80" fmla="*/ 2829465 h 3329797"/>
                <a:gd name="connsiteX81" fmla="*/ 139572 w 3107059"/>
                <a:gd name="connsiteY81" fmla="*/ 2881223 h 3329797"/>
                <a:gd name="connsiteX82" fmla="*/ 130946 w 3107059"/>
                <a:gd name="connsiteY82" fmla="*/ 2907102 h 3329797"/>
                <a:gd name="connsiteX83" fmla="*/ 113693 w 3107059"/>
                <a:gd name="connsiteY83" fmla="*/ 2932982 h 3329797"/>
                <a:gd name="connsiteX84" fmla="*/ 105067 w 3107059"/>
                <a:gd name="connsiteY84" fmla="*/ 2958861 h 3329797"/>
                <a:gd name="connsiteX85" fmla="*/ 96440 w 3107059"/>
                <a:gd name="connsiteY85" fmla="*/ 2993366 h 3329797"/>
                <a:gd name="connsiteX86" fmla="*/ 79187 w 3107059"/>
                <a:gd name="connsiteY86" fmla="*/ 3045125 h 3329797"/>
                <a:gd name="connsiteX87" fmla="*/ 87814 w 3107059"/>
                <a:gd name="connsiteY87" fmla="*/ 3191774 h 3329797"/>
                <a:gd name="connsiteX88" fmla="*/ 139572 w 3107059"/>
                <a:gd name="connsiteY88" fmla="*/ 3226280 h 3329797"/>
                <a:gd name="connsiteX89" fmla="*/ 156825 w 3107059"/>
                <a:gd name="connsiteY89" fmla="*/ 3252159 h 3329797"/>
                <a:gd name="connsiteX90" fmla="*/ 182704 w 3107059"/>
                <a:gd name="connsiteY90" fmla="*/ 3260785 h 3329797"/>
                <a:gd name="connsiteX91" fmla="*/ 208584 w 3107059"/>
                <a:gd name="connsiteY91" fmla="*/ 3278038 h 3329797"/>
                <a:gd name="connsiteX92" fmla="*/ 234463 w 3107059"/>
                <a:gd name="connsiteY92" fmla="*/ 3286665 h 3329797"/>
                <a:gd name="connsiteX93" fmla="*/ 260342 w 3107059"/>
                <a:gd name="connsiteY93" fmla="*/ 3303917 h 3329797"/>
                <a:gd name="connsiteX94" fmla="*/ 363859 w 3107059"/>
                <a:gd name="connsiteY94" fmla="*/ 3329797 h 3329797"/>
                <a:gd name="connsiteX95" fmla="*/ 596772 w 3107059"/>
                <a:gd name="connsiteY95" fmla="*/ 3312544 h 3329797"/>
                <a:gd name="connsiteX96" fmla="*/ 657157 w 3107059"/>
                <a:gd name="connsiteY96" fmla="*/ 3295291 h 3329797"/>
                <a:gd name="connsiteX97" fmla="*/ 683036 w 3107059"/>
                <a:gd name="connsiteY97" fmla="*/ 3278038 h 3329797"/>
                <a:gd name="connsiteX98" fmla="*/ 708916 w 3107059"/>
                <a:gd name="connsiteY98" fmla="*/ 3269412 h 3329797"/>
                <a:gd name="connsiteX99" fmla="*/ 743421 w 3107059"/>
                <a:gd name="connsiteY99" fmla="*/ 3243533 h 3329797"/>
                <a:gd name="connsiteX100" fmla="*/ 777927 w 3107059"/>
                <a:gd name="connsiteY100" fmla="*/ 3234906 h 3329797"/>
                <a:gd name="connsiteX101" fmla="*/ 829685 w 3107059"/>
                <a:gd name="connsiteY101" fmla="*/ 3217653 h 3329797"/>
                <a:gd name="connsiteX102" fmla="*/ 855565 w 3107059"/>
                <a:gd name="connsiteY102" fmla="*/ 3209027 h 3329797"/>
                <a:gd name="connsiteX103" fmla="*/ 881444 w 3107059"/>
                <a:gd name="connsiteY103" fmla="*/ 3200400 h 3329797"/>
                <a:gd name="connsiteX104" fmla="*/ 907323 w 3107059"/>
                <a:gd name="connsiteY104" fmla="*/ 3183148 h 3329797"/>
                <a:gd name="connsiteX105" fmla="*/ 915950 w 3107059"/>
                <a:gd name="connsiteY105" fmla="*/ 3071004 h 3329797"/>
                <a:gd name="connsiteX106" fmla="*/ 898697 w 3107059"/>
                <a:gd name="connsiteY106" fmla="*/ 3045125 h 3329797"/>
                <a:gd name="connsiteX107" fmla="*/ 846938 w 3107059"/>
                <a:gd name="connsiteY107" fmla="*/ 3010619 h 3329797"/>
                <a:gd name="connsiteX108" fmla="*/ 829685 w 3107059"/>
                <a:gd name="connsiteY108" fmla="*/ 2984740 h 3329797"/>
                <a:gd name="connsiteX109" fmla="*/ 777927 w 3107059"/>
                <a:gd name="connsiteY109" fmla="*/ 2950234 h 3329797"/>
                <a:gd name="connsiteX110" fmla="*/ 769301 w 3107059"/>
                <a:gd name="connsiteY110" fmla="*/ 2924355 h 3329797"/>
                <a:gd name="connsiteX111" fmla="*/ 752048 w 3107059"/>
                <a:gd name="connsiteY111" fmla="*/ 2898476 h 3329797"/>
                <a:gd name="connsiteX112" fmla="*/ 743421 w 3107059"/>
                <a:gd name="connsiteY112" fmla="*/ 2838091 h 3329797"/>
                <a:gd name="connsiteX113" fmla="*/ 726168 w 3107059"/>
                <a:gd name="connsiteY113" fmla="*/ 2786333 h 3329797"/>
                <a:gd name="connsiteX114" fmla="*/ 734795 w 3107059"/>
                <a:gd name="connsiteY114" fmla="*/ 2691442 h 3329797"/>
                <a:gd name="connsiteX115" fmla="*/ 812433 w 3107059"/>
                <a:gd name="connsiteY115" fmla="*/ 2639683 h 3329797"/>
                <a:gd name="connsiteX116" fmla="*/ 838312 w 3107059"/>
                <a:gd name="connsiteY116" fmla="*/ 2622431 h 3329797"/>
                <a:gd name="connsiteX117" fmla="*/ 855565 w 3107059"/>
                <a:gd name="connsiteY117" fmla="*/ 2596551 h 3329797"/>
                <a:gd name="connsiteX118" fmla="*/ 907323 w 3107059"/>
                <a:gd name="connsiteY118" fmla="*/ 2579299 h 3329797"/>
                <a:gd name="connsiteX119" fmla="*/ 959082 w 3107059"/>
                <a:gd name="connsiteY119" fmla="*/ 2544793 h 3329797"/>
                <a:gd name="connsiteX120" fmla="*/ 984961 w 3107059"/>
                <a:gd name="connsiteY120" fmla="*/ 2527540 h 3329797"/>
                <a:gd name="connsiteX121" fmla="*/ 1002214 w 3107059"/>
                <a:gd name="connsiteY121" fmla="*/ 2501661 h 3329797"/>
                <a:gd name="connsiteX122" fmla="*/ 1028093 w 3107059"/>
                <a:gd name="connsiteY122" fmla="*/ 2484408 h 3329797"/>
                <a:gd name="connsiteX123" fmla="*/ 1062599 w 3107059"/>
                <a:gd name="connsiteY123" fmla="*/ 2432649 h 3329797"/>
                <a:gd name="connsiteX124" fmla="*/ 1079852 w 3107059"/>
                <a:gd name="connsiteY124" fmla="*/ 2406770 h 3329797"/>
                <a:gd name="connsiteX125" fmla="*/ 1105731 w 3107059"/>
                <a:gd name="connsiteY125" fmla="*/ 2389517 h 3329797"/>
                <a:gd name="connsiteX126" fmla="*/ 1114357 w 3107059"/>
                <a:gd name="connsiteY126" fmla="*/ 2363638 h 3329797"/>
                <a:gd name="connsiteX127" fmla="*/ 1166116 w 3107059"/>
                <a:gd name="connsiteY127" fmla="*/ 2346385 h 3329797"/>
                <a:gd name="connsiteX128" fmla="*/ 1191995 w 3107059"/>
                <a:gd name="connsiteY128" fmla="*/ 2329133 h 3329797"/>
                <a:gd name="connsiteX129" fmla="*/ 1261006 w 3107059"/>
                <a:gd name="connsiteY129" fmla="*/ 2311880 h 3329797"/>
                <a:gd name="connsiteX130" fmla="*/ 1286885 w 3107059"/>
                <a:gd name="connsiteY130" fmla="*/ 2303253 h 3329797"/>
                <a:gd name="connsiteX131" fmla="*/ 1347270 w 3107059"/>
                <a:gd name="connsiteY131" fmla="*/ 2225616 h 3329797"/>
                <a:gd name="connsiteX132" fmla="*/ 1364523 w 3107059"/>
                <a:gd name="connsiteY132" fmla="*/ 2199736 h 3329797"/>
                <a:gd name="connsiteX133" fmla="*/ 1373150 w 3107059"/>
                <a:gd name="connsiteY133" fmla="*/ 2173857 h 3329797"/>
                <a:gd name="connsiteX134" fmla="*/ 1399029 w 3107059"/>
                <a:gd name="connsiteY134" fmla="*/ 2156604 h 3329797"/>
                <a:gd name="connsiteX135" fmla="*/ 1424908 w 3107059"/>
                <a:gd name="connsiteY135" fmla="*/ 2147978 h 3329797"/>
                <a:gd name="connsiteX136" fmla="*/ 1511172 w 3107059"/>
                <a:gd name="connsiteY136" fmla="*/ 2130725 h 3329797"/>
                <a:gd name="connsiteX137" fmla="*/ 1537052 w 3107059"/>
                <a:gd name="connsiteY137" fmla="*/ 2113472 h 3329797"/>
                <a:gd name="connsiteX138" fmla="*/ 1562931 w 3107059"/>
                <a:gd name="connsiteY138" fmla="*/ 2087593 h 3329797"/>
                <a:gd name="connsiteX139" fmla="*/ 1752712 w 3107059"/>
                <a:gd name="connsiteY139" fmla="*/ 2061714 h 3329797"/>
                <a:gd name="connsiteX140" fmla="*/ 1813097 w 3107059"/>
                <a:gd name="connsiteY140" fmla="*/ 2044461 h 3329797"/>
                <a:gd name="connsiteX141" fmla="*/ 1838976 w 3107059"/>
                <a:gd name="connsiteY141" fmla="*/ 2018582 h 3329797"/>
                <a:gd name="connsiteX142" fmla="*/ 1864855 w 3107059"/>
                <a:gd name="connsiteY142" fmla="*/ 2001329 h 3329797"/>
                <a:gd name="connsiteX143" fmla="*/ 1890735 w 3107059"/>
                <a:gd name="connsiteY143" fmla="*/ 1975449 h 3329797"/>
                <a:gd name="connsiteX144" fmla="*/ 1942493 w 3107059"/>
                <a:gd name="connsiteY144" fmla="*/ 1932317 h 3329797"/>
                <a:gd name="connsiteX145" fmla="*/ 1959746 w 3107059"/>
                <a:gd name="connsiteY145" fmla="*/ 1906438 h 3329797"/>
                <a:gd name="connsiteX146" fmla="*/ 2011504 w 3107059"/>
                <a:gd name="connsiteY146" fmla="*/ 1863306 h 3329797"/>
                <a:gd name="connsiteX147" fmla="*/ 2054636 w 3107059"/>
                <a:gd name="connsiteY147" fmla="*/ 1828800 h 3329797"/>
                <a:gd name="connsiteX148" fmla="*/ 2071889 w 3107059"/>
                <a:gd name="connsiteY148" fmla="*/ 1802921 h 3329797"/>
                <a:gd name="connsiteX149" fmla="*/ 2158153 w 3107059"/>
                <a:gd name="connsiteY149" fmla="*/ 1768416 h 3329797"/>
                <a:gd name="connsiteX150" fmla="*/ 2218538 w 3107059"/>
                <a:gd name="connsiteY150" fmla="*/ 1751163 h 3329797"/>
                <a:gd name="connsiteX151" fmla="*/ 2322055 w 3107059"/>
                <a:gd name="connsiteY151" fmla="*/ 1733910 h 3329797"/>
                <a:gd name="connsiteX152" fmla="*/ 2365187 w 3107059"/>
                <a:gd name="connsiteY152" fmla="*/ 1725283 h 3329797"/>
                <a:gd name="connsiteX153" fmla="*/ 2416946 w 3107059"/>
                <a:gd name="connsiteY153" fmla="*/ 1708031 h 3329797"/>
                <a:gd name="connsiteX154" fmla="*/ 2468704 w 3107059"/>
                <a:gd name="connsiteY154" fmla="*/ 1690778 h 3329797"/>
                <a:gd name="connsiteX155" fmla="*/ 2494584 w 3107059"/>
                <a:gd name="connsiteY155" fmla="*/ 1682151 h 3329797"/>
                <a:gd name="connsiteX156" fmla="*/ 2520463 w 3107059"/>
                <a:gd name="connsiteY156" fmla="*/ 1673525 h 3329797"/>
                <a:gd name="connsiteX157" fmla="*/ 2537716 w 3107059"/>
                <a:gd name="connsiteY157" fmla="*/ 1647646 h 3329797"/>
                <a:gd name="connsiteX158" fmla="*/ 2563595 w 3107059"/>
                <a:gd name="connsiteY158" fmla="*/ 1630393 h 3329797"/>
                <a:gd name="connsiteX159" fmla="*/ 2572221 w 3107059"/>
                <a:gd name="connsiteY159" fmla="*/ 1604514 h 3329797"/>
                <a:gd name="connsiteX160" fmla="*/ 2606727 w 3107059"/>
                <a:gd name="connsiteY160" fmla="*/ 1552755 h 3329797"/>
                <a:gd name="connsiteX161" fmla="*/ 2615353 w 3107059"/>
                <a:gd name="connsiteY161" fmla="*/ 1285336 h 3329797"/>
                <a:gd name="connsiteX162" fmla="*/ 2649859 w 3107059"/>
                <a:gd name="connsiteY162" fmla="*/ 1233578 h 3329797"/>
                <a:gd name="connsiteX163" fmla="*/ 2675738 w 3107059"/>
                <a:gd name="connsiteY163" fmla="*/ 1181819 h 3329797"/>
                <a:gd name="connsiteX164" fmla="*/ 2701618 w 3107059"/>
                <a:gd name="connsiteY164" fmla="*/ 1121434 h 3329797"/>
                <a:gd name="connsiteX165" fmla="*/ 2736123 w 3107059"/>
                <a:gd name="connsiteY165" fmla="*/ 1069676 h 3329797"/>
                <a:gd name="connsiteX166" fmla="*/ 2762002 w 3107059"/>
                <a:gd name="connsiteY166" fmla="*/ 1017917 h 3329797"/>
                <a:gd name="connsiteX167" fmla="*/ 2779255 w 3107059"/>
                <a:gd name="connsiteY167" fmla="*/ 948906 h 3329797"/>
                <a:gd name="connsiteX168" fmla="*/ 2796508 w 3107059"/>
                <a:gd name="connsiteY168" fmla="*/ 923027 h 3329797"/>
                <a:gd name="connsiteX169" fmla="*/ 2848267 w 3107059"/>
                <a:gd name="connsiteY169" fmla="*/ 819510 h 3329797"/>
                <a:gd name="connsiteX170" fmla="*/ 2865519 w 3107059"/>
                <a:gd name="connsiteY170" fmla="*/ 793631 h 3329797"/>
                <a:gd name="connsiteX171" fmla="*/ 2891399 w 3107059"/>
                <a:gd name="connsiteY171" fmla="*/ 785004 h 3329797"/>
                <a:gd name="connsiteX172" fmla="*/ 2908652 w 3107059"/>
                <a:gd name="connsiteY172" fmla="*/ 759125 h 3329797"/>
                <a:gd name="connsiteX173" fmla="*/ 2934531 w 3107059"/>
                <a:gd name="connsiteY173" fmla="*/ 741872 h 3329797"/>
                <a:gd name="connsiteX174" fmla="*/ 2951784 w 3107059"/>
                <a:gd name="connsiteY174" fmla="*/ 690114 h 3329797"/>
                <a:gd name="connsiteX175" fmla="*/ 2960410 w 3107059"/>
                <a:gd name="connsiteY175" fmla="*/ 664234 h 3329797"/>
                <a:gd name="connsiteX176" fmla="*/ 2977663 w 3107059"/>
                <a:gd name="connsiteY176" fmla="*/ 638355 h 3329797"/>
                <a:gd name="connsiteX177" fmla="*/ 3020795 w 3107059"/>
                <a:gd name="connsiteY177" fmla="*/ 560717 h 3329797"/>
                <a:gd name="connsiteX178" fmla="*/ 3038048 w 3107059"/>
                <a:gd name="connsiteY178" fmla="*/ 534838 h 3329797"/>
                <a:gd name="connsiteX179" fmla="*/ 3063927 w 3107059"/>
                <a:gd name="connsiteY179" fmla="*/ 517585 h 3329797"/>
                <a:gd name="connsiteX180" fmla="*/ 3098433 w 3107059"/>
                <a:gd name="connsiteY180" fmla="*/ 439948 h 3329797"/>
                <a:gd name="connsiteX181" fmla="*/ 3107059 w 3107059"/>
                <a:gd name="connsiteY181" fmla="*/ 414068 h 3329797"/>
                <a:gd name="connsiteX182" fmla="*/ 3098433 w 3107059"/>
                <a:gd name="connsiteY182" fmla="*/ 319178 h 3329797"/>
                <a:gd name="connsiteX183" fmla="*/ 3046674 w 3107059"/>
                <a:gd name="connsiteY183" fmla="*/ 284672 h 3329797"/>
                <a:gd name="connsiteX184" fmla="*/ 3020795 w 3107059"/>
                <a:gd name="connsiteY184" fmla="*/ 267419 h 3329797"/>
                <a:gd name="connsiteX185" fmla="*/ 3003542 w 3107059"/>
                <a:gd name="connsiteY185" fmla="*/ 241540 h 3329797"/>
                <a:gd name="connsiteX186" fmla="*/ 3012168 w 3107059"/>
                <a:gd name="connsiteY186" fmla="*/ 163902 h 3329797"/>
                <a:gd name="connsiteX187" fmla="*/ 3038048 w 3107059"/>
                <a:gd name="connsiteY187" fmla="*/ 155276 h 3329797"/>
                <a:gd name="connsiteX188" fmla="*/ 3081180 w 3107059"/>
                <a:gd name="connsiteY188" fmla="*/ 146649 h 3329797"/>
                <a:gd name="connsiteX189" fmla="*/ 3089806 w 3107059"/>
                <a:gd name="connsiteY189" fmla="*/ 120770 h 3329797"/>
                <a:gd name="connsiteX190" fmla="*/ 3072553 w 3107059"/>
                <a:gd name="connsiteY190" fmla="*/ 94891 h 3329797"/>
                <a:gd name="connsiteX191" fmla="*/ 2994916 w 3107059"/>
                <a:gd name="connsiteY191" fmla="*/ 43133 h 3329797"/>
                <a:gd name="connsiteX192" fmla="*/ 2969036 w 3107059"/>
                <a:gd name="connsiteY192" fmla="*/ 25880 h 3329797"/>
                <a:gd name="connsiteX193" fmla="*/ 2943157 w 3107059"/>
                <a:gd name="connsiteY193" fmla="*/ 0 h 3329797"/>
                <a:gd name="connsiteX194" fmla="*/ 2891399 w 310705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271444 w 3105509"/>
                <a:gd name="connsiteY68" fmla="*/ 1875886 h 3329797"/>
                <a:gd name="connsiteX69" fmla="*/ 59881 w 3105509"/>
                <a:gd name="connsiteY69" fmla="*/ 1891198 h 3329797"/>
                <a:gd name="connsiteX70" fmla="*/ 0 w 3105509"/>
                <a:gd name="connsiteY70" fmla="*/ 2199735 h 3329797"/>
                <a:gd name="connsiteX71" fmla="*/ 227089 w 3105509"/>
                <a:gd name="connsiteY71" fmla="*/ 209356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271444 w 3105509"/>
                <a:gd name="connsiteY68" fmla="*/ 1875886 h 3329797"/>
                <a:gd name="connsiteX69" fmla="*/ 59881 w 3105509"/>
                <a:gd name="connsiteY69" fmla="*/ 1891198 h 3329797"/>
                <a:gd name="connsiteX70" fmla="*/ 0 w 3105509"/>
                <a:gd name="connsiteY70" fmla="*/ 2199735 h 3329797"/>
                <a:gd name="connsiteX71" fmla="*/ 223279 w 3105509"/>
                <a:gd name="connsiteY71" fmla="*/ 197164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271444 w 3105509"/>
                <a:gd name="connsiteY68" fmla="*/ 1875886 h 3329797"/>
                <a:gd name="connsiteX69" fmla="*/ 59881 w 3105509"/>
                <a:gd name="connsiteY69" fmla="*/ 1891198 h 3329797"/>
                <a:gd name="connsiteX70" fmla="*/ 0 w 3105509"/>
                <a:gd name="connsiteY70" fmla="*/ 2199735 h 3329797"/>
                <a:gd name="connsiteX71" fmla="*/ 223279 w 3105509"/>
                <a:gd name="connsiteY71" fmla="*/ 197164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29797"/>
                <a:gd name="connsiteX1" fmla="*/ 2889849 w 3105509"/>
                <a:gd name="connsiteY1" fmla="*/ 0 h 3329797"/>
                <a:gd name="connsiteX2" fmla="*/ 2812211 w 3105509"/>
                <a:gd name="connsiteY2" fmla="*/ 17253 h 3329797"/>
                <a:gd name="connsiteX3" fmla="*/ 2760452 w 3105509"/>
                <a:gd name="connsiteY3" fmla="*/ 34506 h 3329797"/>
                <a:gd name="connsiteX4" fmla="*/ 2708694 w 3105509"/>
                <a:gd name="connsiteY4" fmla="*/ 69012 h 3329797"/>
                <a:gd name="connsiteX5" fmla="*/ 2691441 w 3105509"/>
                <a:gd name="connsiteY5" fmla="*/ 120770 h 3329797"/>
                <a:gd name="connsiteX6" fmla="*/ 2656935 w 3105509"/>
                <a:gd name="connsiteY6" fmla="*/ 172529 h 3329797"/>
                <a:gd name="connsiteX7" fmla="*/ 2639683 w 3105509"/>
                <a:gd name="connsiteY7" fmla="*/ 198408 h 3329797"/>
                <a:gd name="connsiteX8" fmla="*/ 2562045 w 3105509"/>
                <a:gd name="connsiteY8" fmla="*/ 267419 h 3329797"/>
                <a:gd name="connsiteX9" fmla="*/ 2544792 w 3105509"/>
                <a:gd name="connsiteY9" fmla="*/ 293299 h 3329797"/>
                <a:gd name="connsiteX10" fmla="*/ 2536166 w 3105509"/>
                <a:gd name="connsiteY10" fmla="*/ 319178 h 3329797"/>
                <a:gd name="connsiteX11" fmla="*/ 2475781 w 3105509"/>
                <a:gd name="connsiteY11" fmla="*/ 396816 h 3329797"/>
                <a:gd name="connsiteX12" fmla="*/ 2432649 w 3105509"/>
                <a:gd name="connsiteY12" fmla="*/ 474453 h 3329797"/>
                <a:gd name="connsiteX13" fmla="*/ 2415396 w 3105509"/>
                <a:gd name="connsiteY13" fmla="*/ 500333 h 3329797"/>
                <a:gd name="connsiteX14" fmla="*/ 2389517 w 3105509"/>
                <a:gd name="connsiteY14" fmla="*/ 508959 h 3329797"/>
                <a:gd name="connsiteX15" fmla="*/ 2346385 w 3105509"/>
                <a:gd name="connsiteY15" fmla="*/ 586597 h 3329797"/>
                <a:gd name="connsiteX16" fmla="*/ 2320505 w 3105509"/>
                <a:gd name="connsiteY16" fmla="*/ 638355 h 3329797"/>
                <a:gd name="connsiteX17" fmla="*/ 2268747 w 3105509"/>
                <a:gd name="connsiteY17" fmla="*/ 655608 h 3329797"/>
                <a:gd name="connsiteX18" fmla="*/ 2242868 w 3105509"/>
                <a:gd name="connsiteY18" fmla="*/ 681487 h 3329797"/>
                <a:gd name="connsiteX19" fmla="*/ 2208362 w 3105509"/>
                <a:gd name="connsiteY19" fmla="*/ 733246 h 3329797"/>
                <a:gd name="connsiteX20" fmla="*/ 2199735 w 3105509"/>
                <a:gd name="connsiteY20" fmla="*/ 854016 h 3329797"/>
                <a:gd name="connsiteX21" fmla="*/ 2156603 w 3105509"/>
                <a:gd name="connsiteY21" fmla="*/ 923027 h 3329797"/>
                <a:gd name="connsiteX22" fmla="*/ 2096218 w 3105509"/>
                <a:gd name="connsiteY22" fmla="*/ 931653 h 3329797"/>
                <a:gd name="connsiteX23" fmla="*/ 2009954 w 3105509"/>
                <a:gd name="connsiteY23" fmla="*/ 923027 h 3329797"/>
                <a:gd name="connsiteX24" fmla="*/ 1992702 w 3105509"/>
                <a:gd name="connsiteY24" fmla="*/ 897148 h 3329797"/>
                <a:gd name="connsiteX25" fmla="*/ 1984075 w 3105509"/>
                <a:gd name="connsiteY25" fmla="*/ 819510 h 3329797"/>
                <a:gd name="connsiteX26" fmla="*/ 1966822 w 3105509"/>
                <a:gd name="connsiteY26" fmla="*/ 741872 h 3329797"/>
                <a:gd name="connsiteX27" fmla="*/ 1949569 w 3105509"/>
                <a:gd name="connsiteY27" fmla="*/ 715993 h 3329797"/>
                <a:gd name="connsiteX28" fmla="*/ 1923690 w 3105509"/>
                <a:gd name="connsiteY28" fmla="*/ 707366 h 3329797"/>
                <a:gd name="connsiteX29" fmla="*/ 1828800 w 3105509"/>
                <a:gd name="connsiteY29" fmla="*/ 715993 h 3329797"/>
                <a:gd name="connsiteX30" fmla="*/ 1811547 w 3105509"/>
                <a:gd name="connsiteY30" fmla="*/ 741872 h 3329797"/>
                <a:gd name="connsiteX31" fmla="*/ 1785668 w 3105509"/>
                <a:gd name="connsiteY31" fmla="*/ 759125 h 3329797"/>
                <a:gd name="connsiteX32" fmla="*/ 1742535 w 3105509"/>
                <a:gd name="connsiteY32" fmla="*/ 802257 h 3329797"/>
                <a:gd name="connsiteX33" fmla="*/ 1716656 w 3105509"/>
                <a:gd name="connsiteY33" fmla="*/ 854016 h 3329797"/>
                <a:gd name="connsiteX34" fmla="*/ 1664898 w 3105509"/>
                <a:gd name="connsiteY34" fmla="*/ 897148 h 3329797"/>
                <a:gd name="connsiteX35" fmla="*/ 1639018 w 3105509"/>
                <a:gd name="connsiteY35" fmla="*/ 905774 h 3329797"/>
                <a:gd name="connsiteX36" fmla="*/ 1621766 w 3105509"/>
                <a:gd name="connsiteY36" fmla="*/ 931653 h 3329797"/>
                <a:gd name="connsiteX37" fmla="*/ 1509622 w 3105509"/>
                <a:gd name="connsiteY37" fmla="*/ 931653 h 3329797"/>
                <a:gd name="connsiteX38" fmla="*/ 1457864 w 3105509"/>
                <a:gd name="connsiteY38" fmla="*/ 905774 h 3329797"/>
                <a:gd name="connsiteX39" fmla="*/ 1431985 w 3105509"/>
                <a:gd name="connsiteY39" fmla="*/ 897148 h 3329797"/>
                <a:gd name="connsiteX40" fmla="*/ 1319841 w 3105509"/>
                <a:gd name="connsiteY40" fmla="*/ 905774 h 3329797"/>
                <a:gd name="connsiteX41" fmla="*/ 1268083 w 3105509"/>
                <a:gd name="connsiteY41" fmla="*/ 931653 h 3329797"/>
                <a:gd name="connsiteX42" fmla="*/ 1216324 w 3105509"/>
                <a:gd name="connsiteY42" fmla="*/ 948906 h 3329797"/>
                <a:gd name="connsiteX43" fmla="*/ 1190445 w 3105509"/>
                <a:gd name="connsiteY43" fmla="*/ 957533 h 3329797"/>
                <a:gd name="connsiteX44" fmla="*/ 1112807 w 3105509"/>
                <a:gd name="connsiteY44" fmla="*/ 1009291 h 3329797"/>
                <a:gd name="connsiteX45" fmla="*/ 1061049 w 3105509"/>
                <a:gd name="connsiteY45" fmla="*/ 1052423 h 3329797"/>
                <a:gd name="connsiteX46" fmla="*/ 1009290 w 3105509"/>
                <a:gd name="connsiteY46" fmla="*/ 1086929 h 3329797"/>
                <a:gd name="connsiteX47" fmla="*/ 983411 w 3105509"/>
                <a:gd name="connsiteY47" fmla="*/ 1104182 h 3329797"/>
                <a:gd name="connsiteX48" fmla="*/ 940279 w 3105509"/>
                <a:gd name="connsiteY48" fmla="*/ 1181819 h 3329797"/>
                <a:gd name="connsiteX49" fmla="*/ 923026 w 3105509"/>
                <a:gd name="connsiteY49" fmla="*/ 1207699 h 3329797"/>
                <a:gd name="connsiteX50" fmla="*/ 905773 w 3105509"/>
                <a:gd name="connsiteY50" fmla="*/ 1259457 h 3329797"/>
                <a:gd name="connsiteX51" fmla="*/ 897147 w 3105509"/>
                <a:gd name="connsiteY51" fmla="*/ 1285336 h 3329797"/>
                <a:gd name="connsiteX52" fmla="*/ 888520 w 3105509"/>
                <a:gd name="connsiteY52" fmla="*/ 1319842 h 3329797"/>
                <a:gd name="connsiteX53" fmla="*/ 871268 w 3105509"/>
                <a:gd name="connsiteY53" fmla="*/ 1371600 h 3329797"/>
                <a:gd name="connsiteX54" fmla="*/ 862641 w 3105509"/>
                <a:gd name="connsiteY54" fmla="*/ 1466491 h 3329797"/>
                <a:gd name="connsiteX55" fmla="*/ 854015 w 3105509"/>
                <a:gd name="connsiteY55" fmla="*/ 1492370 h 3329797"/>
                <a:gd name="connsiteX56" fmla="*/ 802256 w 3105509"/>
                <a:gd name="connsiteY56" fmla="*/ 1526876 h 3329797"/>
                <a:gd name="connsiteX57" fmla="*/ 715992 w 3105509"/>
                <a:gd name="connsiteY57" fmla="*/ 1492370 h 3329797"/>
                <a:gd name="connsiteX58" fmla="*/ 664234 w 3105509"/>
                <a:gd name="connsiteY58" fmla="*/ 1440612 h 3329797"/>
                <a:gd name="connsiteX59" fmla="*/ 569343 w 3105509"/>
                <a:gd name="connsiteY59" fmla="*/ 1449238 h 3329797"/>
                <a:gd name="connsiteX60" fmla="*/ 534837 w 3105509"/>
                <a:gd name="connsiteY60" fmla="*/ 1492370 h 3329797"/>
                <a:gd name="connsiteX61" fmla="*/ 474452 w 3105509"/>
                <a:gd name="connsiteY61" fmla="*/ 1561382 h 3329797"/>
                <a:gd name="connsiteX62" fmla="*/ 457200 w 3105509"/>
                <a:gd name="connsiteY62" fmla="*/ 1587261 h 3329797"/>
                <a:gd name="connsiteX63" fmla="*/ 431320 w 3105509"/>
                <a:gd name="connsiteY63" fmla="*/ 1595887 h 3329797"/>
                <a:gd name="connsiteX64" fmla="*/ 379562 w 3105509"/>
                <a:gd name="connsiteY64" fmla="*/ 1621766 h 3329797"/>
                <a:gd name="connsiteX65" fmla="*/ 362309 w 3105509"/>
                <a:gd name="connsiteY65" fmla="*/ 1647646 h 3329797"/>
                <a:gd name="connsiteX66" fmla="*/ 336430 w 3105509"/>
                <a:gd name="connsiteY66" fmla="*/ 1664899 h 3329797"/>
                <a:gd name="connsiteX67" fmla="*/ 319177 w 3105509"/>
                <a:gd name="connsiteY67" fmla="*/ 1716657 h 3329797"/>
                <a:gd name="connsiteX68" fmla="*/ 271444 w 3105509"/>
                <a:gd name="connsiteY68" fmla="*/ 1875886 h 3329797"/>
                <a:gd name="connsiteX69" fmla="*/ 59881 w 3105509"/>
                <a:gd name="connsiteY69" fmla="*/ 1891198 h 3329797"/>
                <a:gd name="connsiteX70" fmla="*/ 0 w 3105509"/>
                <a:gd name="connsiteY70" fmla="*/ 2199735 h 3329797"/>
                <a:gd name="connsiteX71" fmla="*/ 162319 w 3105509"/>
                <a:gd name="connsiteY71" fmla="*/ 1933540 h 3329797"/>
                <a:gd name="connsiteX72" fmla="*/ 301924 w 3105509"/>
                <a:gd name="connsiteY72" fmla="*/ 2260121 h 3329797"/>
                <a:gd name="connsiteX73" fmla="*/ 336430 w 3105509"/>
                <a:gd name="connsiteY73" fmla="*/ 2311880 h 3329797"/>
                <a:gd name="connsiteX74" fmla="*/ 345056 w 3105509"/>
                <a:gd name="connsiteY74" fmla="*/ 2605178 h 3329797"/>
                <a:gd name="connsiteX75" fmla="*/ 319177 w 3105509"/>
                <a:gd name="connsiteY75" fmla="*/ 2613804 h 3329797"/>
                <a:gd name="connsiteX76" fmla="*/ 276045 w 3105509"/>
                <a:gd name="connsiteY76" fmla="*/ 2665563 h 3329797"/>
                <a:gd name="connsiteX77" fmla="*/ 258792 w 3105509"/>
                <a:gd name="connsiteY77" fmla="*/ 2691442 h 3329797"/>
                <a:gd name="connsiteX78" fmla="*/ 224286 w 3105509"/>
                <a:gd name="connsiteY78" fmla="*/ 2734574 h 3329797"/>
                <a:gd name="connsiteX79" fmla="*/ 215660 w 3105509"/>
                <a:gd name="connsiteY79" fmla="*/ 2760453 h 3329797"/>
                <a:gd name="connsiteX80" fmla="*/ 155275 w 3105509"/>
                <a:gd name="connsiteY80" fmla="*/ 2829465 h 3329797"/>
                <a:gd name="connsiteX81" fmla="*/ 138022 w 3105509"/>
                <a:gd name="connsiteY81" fmla="*/ 2881223 h 3329797"/>
                <a:gd name="connsiteX82" fmla="*/ 129396 w 3105509"/>
                <a:gd name="connsiteY82" fmla="*/ 2907102 h 3329797"/>
                <a:gd name="connsiteX83" fmla="*/ 112143 w 3105509"/>
                <a:gd name="connsiteY83" fmla="*/ 2932982 h 3329797"/>
                <a:gd name="connsiteX84" fmla="*/ 103517 w 3105509"/>
                <a:gd name="connsiteY84" fmla="*/ 2958861 h 3329797"/>
                <a:gd name="connsiteX85" fmla="*/ 94890 w 3105509"/>
                <a:gd name="connsiteY85" fmla="*/ 2993366 h 3329797"/>
                <a:gd name="connsiteX86" fmla="*/ 77637 w 3105509"/>
                <a:gd name="connsiteY86" fmla="*/ 3045125 h 3329797"/>
                <a:gd name="connsiteX87" fmla="*/ 86264 w 3105509"/>
                <a:gd name="connsiteY87" fmla="*/ 3191774 h 3329797"/>
                <a:gd name="connsiteX88" fmla="*/ 138022 w 3105509"/>
                <a:gd name="connsiteY88" fmla="*/ 3226280 h 3329797"/>
                <a:gd name="connsiteX89" fmla="*/ 155275 w 3105509"/>
                <a:gd name="connsiteY89" fmla="*/ 3252159 h 3329797"/>
                <a:gd name="connsiteX90" fmla="*/ 181154 w 3105509"/>
                <a:gd name="connsiteY90" fmla="*/ 3260785 h 3329797"/>
                <a:gd name="connsiteX91" fmla="*/ 207034 w 3105509"/>
                <a:gd name="connsiteY91" fmla="*/ 3278038 h 3329797"/>
                <a:gd name="connsiteX92" fmla="*/ 232913 w 3105509"/>
                <a:gd name="connsiteY92" fmla="*/ 3286665 h 3329797"/>
                <a:gd name="connsiteX93" fmla="*/ 258792 w 3105509"/>
                <a:gd name="connsiteY93" fmla="*/ 3303917 h 3329797"/>
                <a:gd name="connsiteX94" fmla="*/ 362309 w 3105509"/>
                <a:gd name="connsiteY94" fmla="*/ 3329797 h 3329797"/>
                <a:gd name="connsiteX95" fmla="*/ 595222 w 3105509"/>
                <a:gd name="connsiteY95" fmla="*/ 3312544 h 3329797"/>
                <a:gd name="connsiteX96" fmla="*/ 655607 w 3105509"/>
                <a:gd name="connsiteY96" fmla="*/ 3295291 h 3329797"/>
                <a:gd name="connsiteX97" fmla="*/ 681486 w 3105509"/>
                <a:gd name="connsiteY97" fmla="*/ 3278038 h 3329797"/>
                <a:gd name="connsiteX98" fmla="*/ 707366 w 3105509"/>
                <a:gd name="connsiteY98" fmla="*/ 3269412 h 3329797"/>
                <a:gd name="connsiteX99" fmla="*/ 741871 w 3105509"/>
                <a:gd name="connsiteY99" fmla="*/ 3243533 h 3329797"/>
                <a:gd name="connsiteX100" fmla="*/ 776377 w 3105509"/>
                <a:gd name="connsiteY100" fmla="*/ 3234906 h 3329797"/>
                <a:gd name="connsiteX101" fmla="*/ 828135 w 3105509"/>
                <a:gd name="connsiteY101" fmla="*/ 3217653 h 3329797"/>
                <a:gd name="connsiteX102" fmla="*/ 854015 w 3105509"/>
                <a:gd name="connsiteY102" fmla="*/ 3209027 h 3329797"/>
                <a:gd name="connsiteX103" fmla="*/ 879894 w 3105509"/>
                <a:gd name="connsiteY103" fmla="*/ 3200400 h 3329797"/>
                <a:gd name="connsiteX104" fmla="*/ 905773 w 3105509"/>
                <a:gd name="connsiteY104" fmla="*/ 3183148 h 3329797"/>
                <a:gd name="connsiteX105" fmla="*/ 914400 w 3105509"/>
                <a:gd name="connsiteY105" fmla="*/ 3071004 h 3329797"/>
                <a:gd name="connsiteX106" fmla="*/ 897147 w 3105509"/>
                <a:gd name="connsiteY106" fmla="*/ 3045125 h 3329797"/>
                <a:gd name="connsiteX107" fmla="*/ 845388 w 3105509"/>
                <a:gd name="connsiteY107" fmla="*/ 3010619 h 3329797"/>
                <a:gd name="connsiteX108" fmla="*/ 828135 w 3105509"/>
                <a:gd name="connsiteY108" fmla="*/ 2984740 h 3329797"/>
                <a:gd name="connsiteX109" fmla="*/ 776377 w 3105509"/>
                <a:gd name="connsiteY109" fmla="*/ 2950234 h 3329797"/>
                <a:gd name="connsiteX110" fmla="*/ 767751 w 3105509"/>
                <a:gd name="connsiteY110" fmla="*/ 2924355 h 3329797"/>
                <a:gd name="connsiteX111" fmla="*/ 750498 w 3105509"/>
                <a:gd name="connsiteY111" fmla="*/ 2898476 h 3329797"/>
                <a:gd name="connsiteX112" fmla="*/ 741871 w 3105509"/>
                <a:gd name="connsiteY112" fmla="*/ 2838091 h 3329797"/>
                <a:gd name="connsiteX113" fmla="*/ 724618 w 3105509"/>
                <a:gd name="connsiteY113" fmla="*/ 2786333 h 3329797"/>
                <a:gd name="connsiteX114" fmla="*/ 733245 w 3105509"/>
                <a:gd name="connsiteY114" fmla="*/ 2691442 h 3329797"/>
                <a:gd name="connsiteX115" fmla="*/ 810883 w 3105509"/>
                <a:gd name="connsiteY115" fmla="*/ 2639683 h 3329797"/>
                <a:gd name="connsiteX116" fmla="*/ 836762 w 3105509"/>
                <a:gd name="connsiteY116" fmla="*/ 2622431 h 3329797"/>
                <a:gd name="connsiteX117" fmla="*/ 854015 w 3105509"/>
                <a:gd name="connsiteY117" fmla="*/ 2596551 h 3329797"/>
                <a:gd name="connsiteX118" fmla="*/ 905773 w 3105509"/>
                <a:gd name="connsiteY118" fmla="*/ 2579299 h 3329797"/>
                <a:gd name="connsiteX119" fmla="*/ 957532 w 3105509"/>
                <a:gd name="connsiteY119" fmla="*/ 2544793 h 3329797"/>
                <a:gd name="connsiteX120" fmla="*/ 983411 w 3105509"/>
                <a:gd name="connsiteY120" fmla="*/ 2527540 h 3329797"/>
                <a:gd name="connsiteX121" fmla="*/ 1000664 w 3105509"/>
                <a:gd name="connsiteY121" fmla="*/ 2501661 h 3329797"/>
                <a:gd name="connsiteX122" fmla="*/ 1026543 w 3105509"/>
                <a:gd name="connsiteY122" fmla="*/ 2484408 h 3329797"/>
                <a:gd name="connsiteX123" fmla="*/ 1061049 w 3105509"/>
                <a:gd name="connsiteY123" fmla="*/ 2432649 h 3329797"/>
                <a:gd name="connsiteX124" fmla="*/ 1078302 w 3105509"/>
                <a:gd name="connsiteY124" fmla="*/ 2406770 h 3329797"/>
                <a:gd name="connsiteX125" fmla="*/ 1104181 w 3105509"/>
                <a:gd name="connsiteY125" fmla="*/ 2389517 h 3329797"/>
                <a:gd name="connsiteX126" fmla="*/ 1112807 w 3105509"/>
                <a:gd name="connsiteY126" fmla="*/ 2363638 h 3329797"/>
                <a:gd name="connsiteX127" fmla="*/ 1164566 w 3105509"/>
                <a:gd name="connsiteY127" fmla="*/ 2346385 h 3329797"/>
                <a:gd name="connsiteX128" fmla="*/ 1190445 w 3105509"/>
                <a:gd name="connsiteY128" fmla="*/ 2329133 h 3329797"/>
                <a:gd name="connsiteX129" fmla="*/ 1259456 w 3105509"/>
                <a:gd name="connsiteY129" fmla="*/ 2311880 h 3329797"/>
                <a:gd name="connsiteX130" fmla="*/ 1285335 w 3105509"/>
                <a:gd name="connsiteY130" fmla="*/ 2303253 h 3329797"/>
                <a:gd name="connsiteX131" fmla="*/ 1345720 w 3105509"/>
                <a:gd name="connsiteY131" fmla="*/ 2225616 h 3329797"/>
                <a:gd name="connsiteX132" fmla="*/ 1362973 w 3105509"/>
                <a:gd name="connsiteY132" fmla="*/ 2199736 h 3329797"/>
                <a:gd name="connsiteX133" fmla="*/ 1371600 w 3105509"/>
                <a:gd name="connsiteY133" fmla="*/ 2173857 h 3329797"/>
                <a:gd name="connsiteX134" fmla="*/ 1397479 w 3105509"/>
                <a:gd name="connsiteY134" fmla="*/ 2156604 h 3329797"/>
                <a:gd name="connsiteX135" fmla="*/ 1423358 w 3105509"/>
                <a:gd name="connsiteY135" fmla="*/ 2147978 h 3329797"/>
                <a:gd name="connsiteX136" fmla="*/ 1509622 w 3105509"/>
                <a:gd name="connsiteY136" fmla="*/ 2130725 h 3329797"/>
                <a:gd name="connsiteX137" fmla="*/ 1535502 w 3105509"/>
                <a:gd name="connsiteY137" fmla="*/ 2113472 h 3329797"/>
                <a:gd name="connsiteX138" fmla="*/ 1561381 w 3105509"/>
                <a:gd name="connsiteY138" fmla="*/ 2087593 h 3329797"/>
                <a:gd name="connsiteX139" fmla="*/ 1751162 w 3105509"/>
                <a:gd name="connsiteY139" fmla="*/ 2061714 h 3329797"/>
                <a:gd name="connsiteX140" fmla="*/ 1811547 w 3105509"/>
                <a:gd name="connsiteY140" fmla="*/ 2044461 h 3329797"/>
                <a:gd name="connsiteX141" fmla="*/ 1837426 w 3105509"/>
                <a:gd name="connsiteY141" fmla="*/ 2018582 h 3329797"/>
                <a:gd name="connsiteX142" fmla="*/ 1863305 w 3105509"/>
                <a:gd name="connsiteY142" fmla="*/ 2001329 h 3329797"/>
                <a:gd name="connsiteX143" fmla="*/ 1889185 w 3105509"/>
                <a:gd name="connsiteY143" fmla="*/ 1975449 h 3329797"/>
                <a:gd name="connsiteX144" fmla="*/ 1940943 w 3105509"/>
                <a:gd name="connsiteY144" fmla="*/ 1932317 h 3329797"/>
                <a:gd name="connsiteX145" fmla="*/ 1958196 w 3105509"/>
                <a:gd name="connsiteY145" fmla="*/ 1906438 h 3329797"/>
                <a:gd name="connsiteX146" fmla="*/ 2009954 w 3105509"/>
                <a:gd name="connsiteY146" fmla="*/ 1863306 h 3329797"/>
                <a:gd name="connsiteX147" fmla="*/ 2053086 w 3105509"/>
                <a:gd name="connsiteY147" fmla="*/ 1828800 h 3329797"/>
                <a:gd name="connsiteX148" fmla="*/ 2070339 w 3105509"/>
                <a:gd name="connsiteY148" fmla="*/ 1802921 h 3329797"/>
                <a:gd name="connsiteX149" fmla="*/ 2156603 w 3105509"/>
                <a:gd name="connsiteY149" fmla="*/ 1768416 h 3329797"/>
                <a:gd name="connsiteX150" fmla="*/ 2216988 w 3105509"/>
                <a:gd name="connsiteY150" fmla="*/ 1751163 h 3329797"/>
                <a:gd name="connsiteX151" fmla="*/ 2320505 w 3105509"/>
                <a:gd name="connsiteY151" fmla="*/ 1733910 h 3329797"/>
                <a:gd name="connsiteX152" fmla="*/ 2363637 w 3105509"/>
                <a:gd name="connsiteY152" fmla="*/ 1725283 h 3329797"/>
                <a:gd name="connsiteX153" fmla="*/ 2415396 w 3105509"/>
                <a:gd name="connsiteY153" fmla="*/ 1708031 h 3329797"/>
                <a:gd name="connsiteX154" fmla="*/ 2467154 w 3105509"/>
                <a:gd name="connsiteY154" fmla="*/ 1690778 h 3329797"/>
                <a:gd name="connsiteX155" fmla="*/ 2493034 w 3105509"/>
                <a:gd name="connsiteY155" fmla="*/ 1682151 h 3329797"/>
                <a:gd name="connsiteX156" fmla="*/ 2518913 w 3105509"/>
                <a:gd name="connsiteY156" fmla="*/ 1673525 h 3329797"/>
                <a:gd name="connsiteX157" fmla="*/ 2536166 w 3105509"/>
                <a:gd name="connsiteY157" fmla="*/ 1647646 h 3329797"/>
                <a:gd name="connsiteX158" fmla="*/ 2562045 w 3105509"/>
                <a:gd name="connsiteY158" fmla="*/ 1630393 h 3329797"/>
                <a:gd name="connsiteX159" fmla="*/ 2570671 w 3105509"/>
                <a:gd name="connsiteY159" fmla="*/ 1604514 h 3329797"/>
                <a:gd name="connsiteX160" fmla="*/ 2605177 w 3105509"/>
                <a:gd name="connsiteY160" fmla="*/ 1552755 h 3329797"/>
                <a:gd name="connsiteX161" fmla="*/ 2613803 w 3105509"/>
                <a:gd name="connsiteY161" fmla="*/ 1285336 h 3329797"/>
                <a:gd name="connsiteX162" fmla="*/ 2648309 w 3105509"/>
                <a:gd name="connsiteY162" fmla="*/ 1233578 h 3329797"/>
                <a:gd name="connsiteX163" fmla="*/ 2674188 w 3105509"/>
                <a:gd name="connsiteY163" fmla="*/ 1181819 h 3329797"/>
                <a:gd name="connsiteX164" fmla="*/ 2700068 w 3105509"/>
                <a:gd name="connsiteY164" fmla="*/ 1121434 h 3329797"/>
                <a:gd name="connsiteX165" fmla="*/ 2734573 w 3105509"/>
                <a:gd name="connsiteY165" fmla="*/ 1069676 h 3329797"/>
                <a:gd name="connsiteX166" fmla="*/ 2760452 w 3105509"/>
                <a:gd name="connsiteY166" fmla="*/ 1017917 h 3329797"/>
                <a:gd name="connsiteX167" fmla="*/ 2777705 w 3105509"/>
                <a:gd name="connsiteY167" fmla="*/ 948906 h 3329797"/>
                <a:gd name="connsiteX168" fmla="*/ 2794958 w 3105509"/>
                <a:gd name="connsiteY168" fmla="*/ 923027 h 3329797"/>
                <a:gd name="connsiteX169" fmla="*/ 2846717 w 3105509"/>
                <a:gd name="connsiteY169" fmla="*/ 819510 h 3329797"/>
                <a:gd name="connsiteX170" fmla="*/ 2863969 w 3105509"/>
                <a:gd name="connsiteY170" fmla="*/ 793631 h 3329797"/>
                <a:gd name="connsiteX171" fmla="*/ 2889849 w 3105509"/>
                <a:gd name="connsiteY171" fmla="*/ 785004 h 3329797"/>
                <a:gd name="connsiteX172" fmla="*/ 2907102 w 3105509"/>
                <a:gd name="connsiteY172" fmla="*/ 759125 h 3329797"/>
                <a:gd name="connsiteX173" fmla="*/ 2932981 w 3105509"/>
                <a:gd name="connsiteY173" fmla="*/ 741872 h 3329797"/>
                <a:gd name="connsiteX174" fmla="*/ 2950234 w 3105509"/>
                <a:gd name="connsiteY174" fmla="*/ 690114 h 3329797"/>
                <a:gd name="connsiteX175" fmla="*/ 2958860 w 3105509"/>
                <a:gd name="connsiteY175" fmla="*/ 664234 h 3329797"/>
                <a:gd name="connsiteX176" fmla="*/ 2976113 w 3105509"/>
                <a:gd name="connsiteY176" fmla="*/ 638355 h 3329797"/>
                <a:gd name="connsiteX177" fmla="*/ 3019245 w 3105509"/>
                <a:gd name="connsiteY177" fmla="*/ 560717 h 3329797"/>
                <a:gd name="connsiteX178" fmla="*/ 3036498 w 3105509"/>
                <a:gd name="connsiteY178" fmla="*/ 534838 h 3329797"/>
                <a:gd name="connsiteX179" fmla="*/ 3062377 w 3105509"/>
                <a:gd name="connsiteY179" fmla="*/ 517585 h 3329797"/>
                <a:gd name="connsiteX180" fmla="*/ 3096883 w 3105509"/>
                <a:gd name="connsiteY180" fmla="*/ 439948 h 3329797"/>
                <a:gd name="connsiteX181" fmla="*/ 3105509 w 3105509"/>
                <a:gd name="connsiteY181" fmla="*/ 414068 h 3329797"/>
                <a:gd name="connsiteX182" fmla="*/ 3096883 w 3105509"/>
                <a:gd name="connsiteY182" fmla="*/ 319178 h 3329797"/>
                <a:gd name="connsiteX183" fmla="*/ 3045124 w 3105509"/>
                <a:gd name="connsiteY183" fmla="*/ 284672 h 3329797"/>
                <a:gd name="connsiteX184" fmla="*/ 3019245 w 3105509"/>
                <a:gd name="connsiteY184" fmla="*/ 267419 h 3329797"/>
                <a:gd name="connsiteX185" fmla="*/ 3001992 w 3105509"/>
                <a:gd name="connsiteY185" fmla="*/ 241540 h 3329797"/>
                <a:gd name="connsiteX186" fmla="*/ 3010618 w 3105509"/>
                <a:gd name="connsiteY186" fmla="*/ 163902 h 3329797"/>
                <a:gd name="connsiteX187" fmla="*/ 3036498 w 3105509"/>
                <a:gd name="connsiteY187" fmla="*/ 155276 h 3329797"/>
                <a:gd name="connsiteX188" fmla="*/ 3079630 w 3105509"/>
                <a:gd name="connsiteY188" fmla="*/ 146649 h 3329797"/>
                <a:gd name="connsiteX189" fmla="*/ 3088256 w 3105509"/>
                <a:gd name="connsiteY189" fmla="*/ 120770 h 3329797"/>
                <a:gd name="connsiteX190" fmla="*/ 3071003 w 3105509"/>
                <a:gd name="connsiteY190" fmla="*/ 94891 h 3329797"/>
                <a:gd name="connsiteX191" fmla="*/ 2993366 w 3105509"/>
                <a:gd name="connsiteY191" fmla="*/ 43133 h 3329797"/>
                <a:gd name="connsiteX192" fmla="*/ 2967486 w 3105509"/>
                <a:gd name="connsiteY192" fmla="*/ 25880 h 3329797"/>
                <a:gd name="connsiteX193" fmla="*/ 2941607 w 3105509"/>
                <a:gd name="connsiteY193" fmla="*/ 0 h 3329797"/>
                <a:gd name="connsiteX194" fmla="*/ 2889849 w 3105509"/>
                <a:gd name="connsiteY194" fmla="*/ 0 h 3329797"/>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138022 w 3105509"/>
                <a:gd name="connsiteY88" fmla="*/ 3226280 h 3317542"/>
                <a:gd name="connsiteX89" fmla="*/ 155275 w 3105509"/>
                <a:gd name="connsiteY89" fmla="*/ 3252159 h 3317542"/>
                <a:gd name="connsiteX90" fmla="*/ 181154 w 3105509"/>
                <a:gd name="connsiteY90" fmla="*/ 3260785 h 3317542"/>
                <a:gd name="connsiteX91" fmla="*/ 207034 w 3105509"/>
                <a:gd name="connsiteY91" fmla="*/ 3278038 h 3317542"/>
                <a:gd name="connsiteX92" fmla="*/ 232913 w 3105509"/>
                <a:gd name="connsiteY92" fmla="*/ 3286665 h 3317542"/>
                <a:gd name="connsiteX93" fmla="*/ 258792 w 3105509"/>
                <a:gd name="connsiteY93" fmla="*/ 3303917 h 3317542"/>
                <a:gd name="connsiteX94" fmla="*/ 388979 w 3105509"/>
                <a:gd name="connsiteY94" fmla="*/ 3200257 h 3317542"/>
                <a:gd name="connsiteX95" fmla="*/ 595222 w 3105509"/>
                <a:gd name="connsiteY95" fmla="*/ 3312544 h 3317542"/>
                <a:gd name="connsiteX96" fmla="*/ 655607 w 3105509"/>
                <a:gd name="connsiteY96" fmla="*/ 3295291 h 3317542"/>
                <a:gd name="connsiteX97" fmla="*/ 681486 w 3105509"/>
                <a:gd name="connsiteY97" fmla="*/ 3278038 h 3317542"/>
                <a:gd name="connsiteX98" fmla="*/ 707366 w 3105509"/>
                <a:gd name="connsiteY98" fmla="*/ 3269412 h 3317542"/>
                <a:gd name="connsiteX99" fmla="*/ 741871 w 3105509"/>
                <a:gd name="connsiteY99" fmla="*/ 3243533 h 3317542"/>
                <a:gd name="connsiteX100" fmla="*/ 776377 w 3105509"/>
                <a:gd name="connsiteY100" fmla="*/ 3234906 h 3317542"/>
                <a:gd name="connsiteX101" fmla="*/ 828135 w 3105509"/>
                <a:gd name="connsiteY101" fmla="*/ 3217653 h 3317542"/>
                <a:gd name="connsiteX102" fmla="*/ 854015 w 3105509"/>
                <a:gd name="connsiteY102" fmla="*/ 3209027 h 3317542"/>
                <a:gd name="connsiteX103" fmla="*/ 879894 w 3105509"/>
                <a:gd name="connsiteY103" fmla="*/ 3200400 h 3317542"/>
                <a:gd name="connsiteX104" fmla="*/ 905773 w 3105509"/>
                <a:gd name="connsiteY104" fmla="*/ 3183148 h 3317542"/>
                <a:gd name="connsiteX105" fmla="*/ 914400 w 3105509"/>
                <a:gd name="connsiteY105" fmla="*/ 3071004 h 3317542"/>
                <a:gd name="connsiteX106" fmla="*/ 897147 w 3105509"/>
                <a:gd name="connsiteY106" fmla="*/ 3045125 h 3317542"/>
                <a:gd name="connsiteX107" fmla="*/ 845388 w 3105509"/>
                <a:gd name="connsiteY107" fmla="*/ 3010619 h 3317542"/>
                <a:gd name="connsiteX108" fmla="*/ 828135 w 3105509"/>
                <a:gd name="connsiteY108" fmla="*/ 2984740 h 3317542"/>
                <a:gd name="connsiteX109" fmla="*/ 776377 w 3105509"/>
                <a:gd name="connsiteY109" fmla="*/ 2950234 h 3317542"/>
                <a:gd name="connsiteX110" fmla="*/ 767751 w 3105509"/>
                <a:gd name="connsiteY110" fmla="*/ 2924355 h 3317542"/>
                <a:gd name="connsiteX111" fmla="*/ 750498 w 3105509"/>
                <a:gd name="connsiteY111" fmla="*/ 2898476 h 3317542"/>
                <a:gd name="connsiteX112" fmla="*/ 741871 w 3105509"/>
                <a:gd name="connsiteY112" fmla="*/ 2838091 h 3317542"/>
                <a:gd name="connsiteX113" fmla="*/ 724618 w 3105509"/>
                <a:gd name="connsiteY113" fmla="*/ 2786333 h 3317542"/>
                <a:gd name="connsiteX114" fmla="*/ 733245 w 3105509"/>
                <a:gd name="connsiteY114" fmla="*/ 2691442 h 3317542"/>
                <a:gd name="connsiteX115" fmla="*/ 810883 w 3105509"/>
                <a:gd name="connsiteY115" fmla="*/ 2639683 h 3317542"/>
                <a:gd name="connsiteX116" fmla="*/ 836762 w 3105509"/>
                <a:gd name="connsiteY116" fmla="*/ 2622431 h 3317542"/>
                <a:gd name="connsiteX117" fmla="*/ 854015 w 3105509"/>
                <a:gd name="connsiteY117" fmla="*/ 2596551 h 3317542"/>
                <a:gd name="connsiteX118" fmla="*/ 905773 w 3105509"/>
                <a:gd name="connsiteY118" fmla="*/ 2579299 h 3317542"/>
                <a:gd name="connsiteX119" fmla="*/ 957532 w 3105509"/>
                <a:gd name="connsiteY119" fmla="*/ 2544793 h 3317542"/>
                <a:gd name="connsiteX120" fmla="*/ 983411 w 3105509"/>
                <a:gd name="connsiteY120" fmla="*/ 2527540 h 3317542"/>
                <a:gd name="connsiteX121" fmla="*/ 1000664 w 3105509"/>
                <a:gd name="connsiteY121" fmla="*/ 2501661 h 3317542"/>
                <a:gd name="connsiteX122" fmla="*/ 1026543 w 3105509"/>
                <a:gd name="connsiteY122" fmla="*/ 2484408 h 3317542"/>
                <a:gd name="connsiteX123" fmla="*/ 1061049 w 3105509"/>
                <a:gd name="connsiteY123" fmla="*/ 2432649 h 3317542"/>
                <a:gd name="connsiteX124" fmla="*/ 1078302 w 3105509"/>
                <a:gd name="connsiteY124" fmla="*/ 2406770 h 3317542"/>
                <a:gd name="connsiteX125" fmla="*/ 1104181 w 3105509"/>
                <a:gd name="connsiteY125" fmla="*/ 2389517 h 3317542"/>
                <a:gd name="connsiteX126" fmla="*/ 1112807 w 3105509"/>
                <a:gd name="connsiteY126" fmla="*/ 2363638 h 3317542"/>
                <a:gd name="connsiteX127" fmla="*/ 1164566 w 3105509"/>
                <a:gd name="connsiteY127" fmla="*/ 2346385 h 3317542"/>
                <a:gd name="connsiteX128" fmla="*/ 1190445 w 3105509"/>
                <a:gd name="connsiteY128" fmla="*/ 2329133 h 3317542"/>
                <a:gd name="connsiteX129" fmla="*/ 1259456 w 3105509"/>
                <a:gd name="connsiteY129" fmla="*/ 2311880 h 3317542"/>
                <a:gd name="connsiteX130" fmla="*/ 1285335 w 3105509"/>
                <a:gd name="connsiteY130" fmla="*/ 2303253 h 3317542"/>
                <a:gd name="connsiteX131" fmla="*/ 1345720 w 3105509"/>
                <a:gd name="connsiteY131" fmla="*/ 2225616 h 3317542"/>
                <a:gd name="connsiteX132" fmla="*/ 1362973 w 3105509"/>
                <a:gd name="connsiteY132" fmla="*/ 2199736 h 3317542"/>
                <a:gd name="connsiteX133" fmla="*/ 1371600 w 3105509"/>
                <a:gd name="connsiteY133" fmla="*/ 2173857 h 3317542"/>
                <a:gd name="connsiteX134" fmla="*/ 1397479 w 3105509"/>
                <a:gd name="connsiteY134" fmla="*/ 2156604 h 3317542"/>
                <a:gd name="connsiteX135" fmla="*/ 1423358 w 3105509"/>
                <a:gd name="connsiteY135" fmla="*/ 2147978 h 3317542"/>
                <a:gd name="connsiteX136" fmla="*/ 1509622 w 3105509"/>
                <a:gd name="connsiteY136" fmla="*/ 2130725 h 3317542"/>
                <a:gd name="connsiteX137" fmla="*/ 1535502 w 3105509"/>
                <a:gd name="connsiteY137" fmla="*/ 2113472 h 3317542"/>
                <a:gd name="connsiteX138" fmla="*/ 1561381 w 3105509"/>
                <a:gd name="connsiteY138" fmla="*/ 2087593 h 3317542"/>
                <a:gd name="connsiteX139" fmla="*/ 1751162 w 3105509"/>
                <a:gd name="connsiteY139" fmla="*/ 2061714 h 3317542"/>
                <a:gd name="connsiteX140" fmla="*/ 1811547 w 3105509"/>
                <a:gd name="connsiteY140" fmla="*/ 2044461 h 3317542"/>
                <a:gd name="connsiteX141" fmla="*/ 1837426 w 3105509"/>
                <a:gd name="connsiteY141" fmla="*/ 2018582 h 3317542"/>
                <a:gd name="connsiteX142" fmla="*/ 1863305 w 3105509"/>
                <a:gd name="connsiteY142" fmla="*/ 2001329 h 3317542"/>
                <a:gd name="connsiteX143" fmla="*/ 1889185 w 3105509"/>
                <a:gd name="connsiteY143" fmla="*/ 1975449 h 3317542"/>
                <a:gd name="connsiteX144" fmla="*/ 1940943 w 3105509"/>
                <a:gd name="connsiteY144" fmla="*/ 1932317 h 3317542"/>
                <a:gd name="connsiteX145" fmla="*/ 1958196 w 3105509"/>
                <a:gd name="connsiteY145" fmla="*/ 1906438 h 3317542"/>
                <a:gd name="connsiteX146" fmla="*/ 2009954 w 3105509"/>
                <a:gd name="connsiteY146" fmla="*/ 1863306 h 3317542"/>
                <a:gd name="connsiteX147" fmla="*/ 2053086 w 3105509"/>
                <a:gd name="connsiteY147" fmla="*/ 1828800 h 3317542"/>
                <a:gd name="connsiteX148" fmla="*/ 2070339 w 3105509"/>
                <a:gd name="connsiteY148" fmla="*/ 1802921 h 3317542"/>
                <a:gd name="connsiteX149" fmla="*/ 2156603 w 3105509"/>
                <a:gd name="connsiteY149" fmla="*/ 1768416 h 3317542"/>
                <a:gd name="connsiteX150" fmla="*/ 2216988 w 3105509"/>
                <a:gd name="connsiteY150" fmla="*/ 1751163 h 3317542"/>
                <a:gd name="connsiteX151" fmla="*/ 2320505 w 3105509"/>
                <a:gd name="connsiteY151" fmla="*/ 1733910 h 3317542"/>
                <a:gd name="connsiteX152" fmla="*/ 2363637 w 3105509"/>
                <a:gd name="connsiteY152" fmla="*/ 1725283 h 3317542"/>
                <a:gd name="connsiteX153" fmla="*/ 2415396 w 3105509"/>
                <a:gd name="connsiteY153" fmla="*/ 1708031 h 3317542"/>
                <a:gd name="connsiteX154" fmla="*/ 2467154 w 3105509"/>
                <a:gd name="connsiteY154" fmla="*/ 1690778 h 3317542"/>
                <a:gd name="connsiteX155" fmla="*/ 2493034 w 3105509"/>
                <a:gd name="connsiteY155" fmla="*/ 1682151 h 3317542"/>
                <a:gd name="connsiteX156" fmla="*/ 2518913 w 3105509"/>
                <a:gd name="connsiteY156" fmla="*/ 1673525 h 3317542"/>
                <a:gd name="connsiteX157" fmla="*/ 2536166 w 3105509"/>
                <a:gd name="connsiteY157" fmla="*/ 1647646 h 3317542"/>
                <a:gd name="connsiteX158" fmla="*/ 2562045 w 3105509"/>
                <a:gd name="connsiteY158" fmla="*/ 1630393 h 3317542"/>
                <a:gd name="connsiteX159" fmla="*/ 2570671 w 3105509"/>
                <a:gd name="connsiteY159" fmla="*/ 1604514 h 3317542"/>
                <a:gd name="connsiteX160" fmla="*/ 2605177 w 3105509"/>
                <a:gd name="connsiteY160" fmla="*/ 1552755 h 3317542"/>
                <a:gd name="connsiteX161" fmla="*/ 2613803 w 3105509"/>
                <a:gd name="connsiteY161" fmla="*/ 1285336 h 3317542"/>
                <a:gd name="connsiteX162" fmla="*/ 2648309 w 3105509"/>
                <a:gd name="connsiteY162" fmla="*/ 1233578 h 3317542"/>
                <a:gd name="connsiteX163" fmla="*/ 2674188 w 3105509"/>
                <a:gd name="connsiteY163" fmla="*/ 1181819 h 3317542"/>
                <a:gd name="connsiteX164" fmla="*/ 2700068 w 3105509"/>
                <a:gd name="connsiteY164" fmla="*/ 1121434 h 3317542"/>
                <a:gd name="connsiteX165" fmla="*/ 2734573 w 3105509"/>
                <a:gd name="connsiteY165" fmla="*/ 1069676 h 3317542"/>
                <a:gd name="connsiteX166" fmla="*/ 2760452 w 3105509"/>
                <a:gd name="connsiteY166" fmla="*/ 1017917 h 3317542"/>
                <a:gd name="connsiteX167" fmla="*/ 2777705 w 3105509"/>
                <a:gd name="connsiteY167" fmla="*/ 948906 h 3317542"/>
                <a:gd name="connsiteX168" fmla="*/ 2794958 w 3105509"/>
                <a:gd name="connsiteY168" fmla="*/ 923027 h 3317542"/>
                <a:gd name="connsiteX169" fmla="*/ 2846717 w 3105509"/>
                <a:gd name="connsiteY169" fmla="*/ 819510 h 3317542"/>
                <a:gd name="connsiteX170" fmla="*/ 2863969 w 3105509"/>
                <a:gd name="connsiteY170" fmla="*/ 793631 h 3317542"/>
                <a:gd name="connsiteX171" fmla="*/ 2889849 w 3105509"/>
                <a:gd name="connsiteY171" fmla="*/ 785004 h 3317542"/>
                <a:gd name="connsiteX172" fmla="*/ 2907102 w 3105509"/>
                <a:gd name="connsiteY172" fmla="*/ 759125 h 3317542"/>
                <a:gd name="connsiteX173" fmla="*/ 2932981 w 3105509"/>
                <a:gd name="connsiteY173" fmla="*/ 741872 h 3317542"/>
                <a:gd name="connsiteX174" fmla="*/ 2950234 w 3105509"/>
                <a:gd name="connsiteY174" fmla="*/ 690114 h 3317542"/>
                <a:gd name="connsiteX175" fmla="*/ 2958860 w 3105509"/>
                <a:gd name="connsiteY175" fmla="*/ 664234 h 3317542"/>
                <a:gd name="connsiteX176" fmla="*/ 2976113 w 3105509"/>
                <a:gd name="connsiteY176" fmla="*/ 638355 h 3317542"/>
                <a:gd name="connsiteX177" fmla="*/ 3019245 w 3105509"/>
                <a:gd name="connsiteY177" fmla="*/ 560717 h 3317542"/>
                <a:gd name="connsiteX178" fmla="*/ 3036498 w 3105509"/>
                <a:gd name="connsiteY178" fmla="*/ 534838 h 3317542"/>
                <a:gd name="connsiteX179" fmla="*/ 3062377 w 3105509"/>
                <a:gd name="connsiteY179" fmla="*/ 517585 h 3317542"/>
                <a:gd name="connsiteX180" fmla="*/ 3096883 w 3105509"/>
                <a:gd name="connsiteY180" fmla="*/ 439948 h 3317542"/>
                <a:gd name="connsiteX181" fmla="*/ 3105509 w 3105509"/>
                <a:gd name="connsiteY181" fmla="*/ 414068 h 3317542"/>
                <a:gd name="connsiteX182" fmla="*/ 3096883 w 3105509"/>
                <a:gd name="connsiteY182" fmla="*/ 319178 h 3317542"/>
                <a:gd name="connsiteX183" fmla="*/ 3045124 w 3105509"/>
                <a:gd name="connsiteY183" fmla="*/ 284672 h 3317542"/>
                <a:gd name="connsiteX184" fmla="*/ 3019245 w 3105509"/>
                <a:gd name="connsiteY184" fmla="*/ 267419 h 3317542"/>
                <a:gd name="connsiteX185" fmla="*/ 3001992 w 3105509"/>
                <a:gd name="connsiteY185" fmla="*/ 241540 h 3317542"/>
                <a:gd name="connsiteX186" fmla="*/ 3010618 w 3105509"/>
                <a:gd name="connsiteY186" fmla="*/ 163902 h 3317542"/>
                <a:gd name="connsiteX187" fmla="*/ 3036498 w 3105509"/>
                <a:gd name="connsiteY187" fmla="*/ 155276 h 3317542"/>
                <a:gd name="connsiteX188" fmla="*/ 3079630 w 3105509"/>
                <a:gd name="connsiteY188" fmla="*/ 146649 h 3317542"/>
                <a:gd name="connsiteX189" fmla="*/ 3088256 w 3105509"/>
                <a:gd name="connsiteY189" fmla="*/ 120770 h 3317542"/>
                <a:gd name="connsiteX190" fmla="*/ 3071003 w 3105509"/>
                <a:gd name="connsiteY190" fmla="*/ 94891 h 3317542"/>
                <a:gd name="connsiteX191" fmla="*/ 2993366 w 3105509"/>
                <a:gd name="connsiteY191" fmla="*/ 43133 h 3317542"/>
                <a:gd name="connsiteX192" fmla="*/ 2967486 w 3105509"/>
                <a:gd name="connsiteY192" fmla="*/ 25880 h 3317542"/>
                <a:gd name="connsiteX193" fmla="*/ 2941607 w 3105509"/>
                <a:gd name="connsiteY193" fmla="*/ 0 h 3317542"/>
                <a:gd name="connsiteX194" fmla="*/ 2889849 w 3105509"/>
                <a:gd name="connsiteY194"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138022 w 3105509"/>
                <a:gd name="connsiteY88" fmla="*/ 3226280 h 3317542"/>
                <a:gd name="connsiteX89" fmla="*/ 155275 w 3105509"/>
                <a:gd name="connsiteY89" fmla="*/ 3252159 h 3317542"/>
                <a:gd name="connsiteX90" fmla="*/ 181154 w 3105509"/>
                <a:gd name="connsiteY90" fmla="*/ 3260785 h 3317542"/>
                <a:gd name="connsiteX91" fmla="*/ 207034 w 3105509"/>
                <a:gd name="connsiteY91" fmla="*/ 3278038 h 3317542"/>
                <a:gd name="connsiteX92" fmla="*/ 232913 w 3105509"/>
                <a:gd name="connsiteY92" fmla="*/ 3286665 h 3317542"/>
                <a:gd name="connsiteX93" fmla="*/ 220692 w 3105509"/>
                <a:gd name="connsiteY93" fmla="*/ 3174377 h 3317542"/>
                <a:gd name="connsiteX94" fmla="*/ 388979 w 3105509"/>
                <a:gd name="connsiteY94" fmla="*/ 3200257 h 3317542"/>
                <a:gd name="connsiteX95" fmla="*/ 595222 w 3105509"/>
                <a:gd name="connsiteY95" fmla="*/ 3312544 h 3317542"/>
                <a:gd name="connsiteX96" fmla="*/ 655607 w 3105509"/>
                <a:gd name="connsiteY96" fmla="*/ 3295291 h 3317542"/>
                <a:gd name="connsiteX97" fmla="*/ 681486 w 3105509"/>
                <a:gd name="connsiteY97" fmla="*/ 3278038 h 3317542"/>
                <a:gd name="connsiteX98" fmla="*/ 707366 w 3105509"/>
                <a:gd name="connsiteY98" fmla="*/ 3269412 h 3317542"/>
                <a:gd name="connsiteX99" fmla="*/ 741871 w 3105509"/>
                <a:gd name="connsiteY99" fmla="*/ 3243533 h 3317542"/>
                <a:gd name="connsiteX100" fmla="*/ 776377 w 3105509"/>
                <a:gd name="connsiteY100" fmla="*/ 3234906 h 3317542"/>
                <a:gd name="connsiteX101" fmla="*/ 828135 w 3105509"/>
                <a:gd name="connsiteY101" fmla="*/ 3217653 h 3317542"/>
                <a:gd name="connsiteX102" fmla="*/ 854015 w 3105509"/>
                <a:gd name="connsiteY102" fmla="*/ 3209027 h 3317542"/>
                <a:gd name="connsiteX103" fmla="*/ 879894 w 3105509"/>
                <a:gd name="connsiteY103" fmla="*/ 3200400 h 3317542"/>
                <a:gd name="connsiteX104" fmla="*/ 905773 w 3105509"/>
                <a:gd name="connsiteY104" fmla="*/ 3183148 h 3317542"/>
                <a:gd name="connsiteX105" fmla="*/ 914400 w 3105509"/>
                <a:gd name="connsiteY105" fmla="*/ 3071004 h 3317542"/>
                <a:gd name="connsiteX106" fmla="*/ 897147 w 3105509"/>
                <a:gd name="connsiteY106" fmla="*/ 3045125 h 3317542"/>
                <a:gd name="connsiteX107" fmla="*/ 845388 w 3105509"/>
                <a:gd name="connsiteY107" fmla="*/ 3010619 h 3317542"/>
                <a:gd name="connsiteX108" fmla="*/ 828135 w 3105509"/>
                <a:gd name="connsiteY108" fmla="*/ 2984740 h 3317542"/>
                <a:gd name="connsiteX109" fmla="*/ 776377 w 3105509"/>
                <a:gd name="connsiteY109" fmla="*/ 2950234 h 3317542"/>
                <a:gd name="connsiteX110" fmla="*/ 767751 w 3105509"/>
                <a:gd name="connsiteY110" fmla="*/ 2924355 h 3317542"/>
                <a:gd name="connsiteX111" fmla="*/ 750498 w 3105509"/>
                <a:gd name="connsiteY111" fmla="*/ 2898476 h 3317542"/>
                <a:gd name="connsiteX112" fmla="*/ 741871 w 3105509"/>
                <a:gd name="connsiteY112" fmla="*/ 2838091 h 3317542"/>
                <a:gd name="connsiteX113" fmla="*/ 724618 w 3105509"/>
                <a:gd name="connsiteY113" fmla="*/ 2786333 h 3317542"/>
                <a:gd name="connsiteX114" fmla="*/ 733245 w 3105509"/>
                <a:gd name="connsiteY114" fmla="*/ 2691442 h 3317542"/>
                <a:gd name="connsiteX115" fmla="*/ 810883 w 3105509"/>
                <a:gd name="connsiteY115" fmla="*/ 2639683 h 3317542"/>
                <a:gd name="connsiteX116" fmla="*/ 836762 w 3105509"/>
                <a:gd name="connsiteY116" fmla="*/ 2622431 h 3317542"/>
                <a:gd name="connsiteX117" fmla="*/ 854015 w 3105509"/>
                <a:gd name="connsiteY117" fmla="*/ 2596551 h 3317542"/>
                <a:gd name="connsiteX118" fmla="*/ 905773 w 3105509"/>
                <a:gd name="connsiteY118" fmla="*/ 2579299 h 3317542"/>
                <a:gd name="connsiteX119" fmla="*/ 957532 w 3105509"/>
                <a:gd name="connsiteY119" fmla="*/ 2544793 h 3317542"/>
                <a:gd name="connsiteX120" fmla="*/ 983411 w 3105509"/>
                <a:gd name="connsiteY120" fmla="*/ 2527540 h 3317542"/>
                <a:gd name="connsiteX121" fmla="*/ 1000664 w 3105509"/>
                <a:gd name="connsiteY121" fmla="*/ 2501661 h 3317542"/>
                <a:gd name="connsiteX122" fmla="*/ 1026543 w 3105509"/>
                <a:gd name="connsiteY122" fmla="*/ 2484408 h 3317542"/>
                <a:gd name="connsiteX123" fmla="*/ 1061049 w 3105509"/>
                <a:gd name="connsiteY123" fmla="*/ 2432649 h 3317542"/>
                <a:gd name="connsiteX124" fmla="*/ 1078302 w 3105509"/>
                <a:gd name="connsiteY124" fmla="*/ 2406770 h 3317542"/>
                <a:gd name="connsiteX125" fmla="*/ 1104181 w 3105509"/>
                <a:gd name="connsiteY125" fmla="*/ 2389517 h 3317542"/>
                <a:gd name="connsiteX126" fmla="*/ 1112807 w 3105509"/>
                <a:gd name="connsiteY126" fmla="*/ 2363638 h 3317542"/>
                <a:gd name="connsiteX127" fmla="*/ 1164566 w 3105509"/>
                <a:gd name="connsiteY127" fmla="*/ 2346385 h 3317542"/>
                <a:gd name="connsiteX128" fmla="*/ 1190445 w 3105509"/>
                <a:gd name="connsiteY128" fmla="*/ 2329133 h 3317542"/>
                <a:gd name="connsiteX129" fmla="*/ 1259456 w 3105509"/>
                <a:gd name="connsiteY129" fmla="*/ 2311880 h 3317542"/>
                <a:gd name="connsiteX130" fmla="*/ 1285335 w 3105509"/>
                <a:gd name="connsiteY130" fmla="*/ 2303253 h 3317542"/>
                <a:gd name="connsiteX131" fmla="*/ 1345720 w 3105509"/>
                <a:gd name="connsiteY131" fmla="*/ 2225616 h 3317542"/>
                <a:gd name="connsiteX132" fmla="*/ 1362973 w 3105509"/>
                <a:gd name="connsiteY132" fmla="*/ 2199736 h 3317542"/>
                <a:gd name="connsiteX133" fmla="*/ 1371600 w 3105509"/>
                <a:gd name="connsiteY133" fmla="*/ 2173857 h 3317542"/>
                <a:gd name="connsiteX134" fmla="*/ 1397479 w 3105509"/>
                <a:gd name="connsiteY134" fmla="*/ 2156604 h 3317542"/>
                <a:gd name="connsiteX135" fmla="*/ 1423358 w 3105509"/>
                <a:gd name="connsiteY135" fmla="*/ 2147978 h 3317542"/>
                <a:gd name="connsiteX136" fmla="*/ 1509622 w 3105509"/>
                <a:gd name="connsiteY136" fmla="*/ 2130725 h 3317542"/>
                <a:gd name="connsiteX137" fmla="*/ 1535502 w 3105509"/>
                <a:gd name="connsiteY137" fmla="*/ 2113472 h 3317542"/>
                <a:gd name="connsiteX138" fmla="*/ 1561381 w 3105509"/>
                <a:gd name="connsiteY138" fmla="*/ 2087593 h 3317542"/>
                <a:gd name="connsiteX139" fmla="*/ 1751162 w 3105509"/>
                <a:gd name="connsiteY139" fmla="*/ 2061714 h 3317542"/>
                <a:gd name="connsiteX140" fmla="*/ 1811547 w 3105509"/>
                <a:gd name="connsiteY140" fmla="*/ 2044461 h 3317542"/>
                <a:gd name="connsiteX141" fmla="*/ 1837426 w 3105509"/>
                <a:gd name="connsiteY141" fmla="*/ 2018582 h 3317542"/>
                <a:gd name="connsiteX142" fmla="*/ 1863305 w 3105509"/>
                <a:gd name="connsiteY142" fmla="*/ 2001329 h 3317542"/>
                <a:gd name="connsiteX143" fmla="*/ 1889185 w 3105509"/>
                <a:gd name="connsiteY143" fmla="*/ 1975449 h 3317542"/>
                <a:gd name="connsiteX144" fmla="*/ 1940943 w 3105509"/>
                <a:gd name="connsiteY144" fmla="*/ 1932317 h 3317542"/>
                <a:gd name="connsiteX145" fmla="*/ 1958196 w 3105509"/>
                <a:gd name="connsiteY145" fmla="*/ 1906438 h 3317542"/>
                <a:gd name="connsiteX146" fmla="*/ 2009954 w 3105509"/>
                <a:gd name="connsiteY146" fmla="*/ 1863306 h 3317542"/>
                <a:gd name="connsiteX147" fmla="*/ 2053086 w 3105509"/>
                <a:gd name="connsiteY147" fmla="*/ 1828800 h 3317542"/>
                <a:gd name="connsiteX148" fmla="*/ 2070339 w 3105509"/>
                <a:gd name="connsiteY148" fmla="*/ 1802921 h 3317542"/>
                <a:gd name="connsiteX149" fmla="*/ 2156603 w 3105509"/>
                <a:gd name="connsiteY149" fmla="*/ 1768416 h 3317542"/>
                <a:gd name="connsiteX150" fmla="*/ 2216988 w 3105509"/>
                <a:gd name="connsiteY150" fmla="*/ 1751163 h 3317542"/>
                <a:gd name="connsiteX151" fmla="*/ 2320505 w 3105509"/>
                <a:gd name="connsiteY151" fmla="*/ 1733910 h 3317542"/>
                <a:gd name="connsiteX152" fmla="*/ 2363637 w 3105509"/>
                <a:gd name="connsiteY152" fmla="*/ 1725283 h 3317542"/>
                <a:gd name="connsiteX153" fmla="*/ 2415396 w 3105509"/>
                <a:gd name="connsiteY153" fmla="*/ 1708031 h 3317542"/>
                <a:gd name="connsiteX154" fmla="*/ 2467154 w 3105509"/>
                <a:gd name="connsiteY154" fmla="*/ 1690778 h 3317542"/>
                <a:gd name="connsiteX155" fmla="*/ 2493034 w 3105509"/>
                <a:gd name="connsiteY155" fmla="*/ 1682151 h 3317542"/>
                <a:gd name="connsiteX156" fmla="*/ 2518913 w 3105509"/>
                <a:gd name="connsiteY156" fmla="*/ 1673525 h 3317542"/>
                <a:gd name="connsiteX157" fmla="*/ 2536166 w 3105509"/>
                <a:gd name="connsiteY157" fmla="*/ 1647646 h 3317542"/>
                <a:gd name="connsiteX158" fmla="*/ 2562045 w 3105509"/>
                <a:gd name="connsiteY158" fmla="*/ 1630393 h 3317542"/>
                <a:gd name="connsiteX159" fmla="*/ 2570671 w 3105509"/>
                <a:gd name="connsiteY159" fmla="*/ 1604514 h 3317542"/>
                <a:gd name="connsiteX160" fmla="*/ 2605177 w 3105509"/>
                <a:gd name="connsiteY160" fmla="*/ 1552755 h 3317542"/>
                <a:gd name="connsiteX161" fmla="*/ 2613803 w 3105509"/>
                <a:gd name="connsiteY161" fmla="*/ 1285336 h 3317542"/>
                <a:gd name="connsiteX162" fmla="*/ 2648309 w 3105509"/>
                <a:gd name="connsiteY162" fmla="*/ 1233578 h 3317542"/>
                <a:gd name="connsiteX163" fmla="*/ 2674188 w 3105509"/>
                <a:gd name="connsiteY163" fmla="*/ 1181819 h 3317542"/>
                <a:gd name="connsiteX164" fmla="*/ 2700068 w 3105509"/>
                <a:gd name="connsiteY164" fmla="*/ 1121434 h 3317542"/>
                <a:gd name="connsiteX165" fmla="*/ 2734573 w 3105509"/>
                <a:gd name="connsiteY165" fmla="*/ 1069676 h 3317542"/>
                <a:gd name="connsiteX166" fmla="*/ 2760452 w 3105509"/>
                <a:gd name="connsiteY166" fmla="*/ 1017917 h 3317542"/>
                <a:gd name="connsiteX167" fmla="*/ 2777705 w 3105509"/>
                <a:gd name="connsiteY167" fmla="*/ 948906 h 3317542"/>
                <a:gd name="connsiteX168" fmla="*/ 2794958 w 3105509"/>
                <a:gd name="connsiteY168" fmla="*/ 923027 h 3317542"/>
                <a:gd name="connsiteX169" fmla="*/ 2846717 w 3105509"/>
                <a:gd name="connsiteY169" fmla="*/ 819510 h 3317542"/>
                <a:gd name="connsiteX170" fmla="*/ 2863969 w 3105509"/>
                <a:gd name="connsiteY170" fmla="*/ 793631 h 3317542"/>
                <a:gd name="connsiteX171" fmla="*/ 2889849 w 3105509"/>
                <a:gd name="connsiteY171" fmla="*/ 785004 h 3317542"/>
                <a:gd name="connsiteX172" fmla="*/ 2907102 w 3105509"/>
                <a:gd name="connsiteY172" fmla="*/ 759125 h 3317542"/>
                <a:gd name="connsiteX173" fmla="*/ 2932981 w 3105509"/>
                <a:gd name="connsiteY173" fmla="*/ 741872 h 3317542"/>
                <a:gd name="connsiteX174" fmla="*/ 2950234 w 3105509"/>
                <a:gd name="connsiteY174" fmla="*/ 690114 h 3317542"/>
                <a:gd name="connsiteX175" fmla="*/ 2958860 w 3105509"/>
                <a:gd name="connsiteY175" fmla="*/ 664234 h 3317542"/>
                <a:gd name="connsiteX176" fmla="*/ 2976113 w 3105509"/>
                <a:gd name="connsiteY176" fmla="*/ 638355 h 3317542"/>
                <a:gd name="connsiteX177" fmla="*/ 3019245 w 3105509"/>
                <a:gd name="connsiteY177" fmla="*/ 560717 h 3317542"/>
                <a:gd name="connsiteX178" fmla="*/ 3036498 w 3105509"/>
                <a:gd name="connsiteY178" fmla="*/ 534838 h 3317542"/>
                <a:gd name="connsiteX179" fmla="*/ 3062377 w 3105509"/>
                <a:gd name="connsiteY179" fmla="*/ 517585 h 3317542"/>
                <a:gd name="connsiteX180" fmla="*/ 3096883 w 3105509"/>
                <a:gd name="connsiteY180" fmla="*/ 439948 h 3317542"/>
                <a:gd name="connsiteX181" fmla="*/ 3105509 w 3105509"/>
                <a:gd name="connsiteY181" fmla="*/ 414068 h 3317542"/>
                <a:gd name="connsiteX182" fmla="*/ 3096883 w 3105509"/>
                <a:gd name="connsiteY182" fmla="*/ 319178 h 3317542"/>
                <a:gd name="connsiteX183" fmla="*/ 3045124 w 3105509"/>
                <a:gd name="connsiteY183" fmla="*/ 284672 h 3317542"/>
                <a:gd name="connsiteX184" fmla="*/ 3019245 w 3105509"/>
                <a:gd name="connsiteY184" fmla="*/ 267419 h 3317542"/>
                <a:gd name="connsiteX185" fmla="*/ 3001992 w 3105509"/>
                <a:gd name="connsiteY185" fmla="*/ 241540 h 3317542"/>
                <a:gd name="connsiteX186" fmla="*/ 3010618 w 3105509"/>
                <a:gd name="connsiteY186" fmla="*/ 163902 h 3317542"/>
                <a:gd name="connsiteX187" fmla="*/ 3036498 w 3105509"/>
                <a:gd name="connsiteY187" fmla="*/ 155276 h 3317542"/>
                <a:gd name="connsiteX188" fmla="*/ 3079630 w 3105509"/>
                <a:gd name="connsiteY188" fmla="*/ 146649 h 3317542"/>
                <a:gd name="connsiteX189" fmla="*/ 3088256 w 3105509"/>
                <a:gd name="connsiteY189" fmla="*/ 120770 h 3317542"/>
                <a:gd name="connsiteX190" fmla="*/ 3071003 w 3105509"/>
                <a:gd name="connsiteY190" fmla="*/ 94891 h 3317542"/>
                <a:gd name="connsiteX191" fmla="*/ 2993366 w 3105509"/>
                <a:gd name="connsiteY191" fmla="*/ 43133 h 3317542"/>
                <a:gd name="connsiteX192" fmla="*/ 2967486 w 3105509"/>
                <a:gd name="connsiteY192" fmla="*/ 25880 h 3317542"/>
                <a:gd name="connsiteX193" fmla="*/ 2941607 w 3105509"/>
                <a:gd name="connsiteY193" fmla="*/ 0 h 3317542"/>
                <a:gd name="connsiteX194" fmla="*/ 2889849 w 3105509"/>
                <a:gd name="connsiteY194"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138022 w 3105509"/>
                <a:gd name="connsiteY88" fmla="*/ 3226280 h 3317542"/>
                <a:gd name="connsiteX89" fmla="*/ 181154 w 3105509"/>
                <a:gd name="connsiteY89" fmla="*/ 3260785 h 3317542"/>
                <a:gd name="connsiteX90" fmla="*/ 207034 w 3105509"/>
                <a:gd name="connsiteY90" fmla="*/ 3278038 h 3317542"/>
                <a:gd name="connsiteX91" fmla="*/ 232913 w 3105509"/>
                <a:gd name="connsiteY91" fmla="*/ 3286665 h 3317542"/>
                <a:gd name="connsiteX92" fmla="*/ 220692 w 3105509"/>
                <a:gd name="connsiteY92" fmla="*/ 3174377 h 3317542"/>
                <a:gd name="connsiteX93" fmla="*/ 388979 w 3105509"/>
                <a:gd name="connsiteY93" fmla="*/ 3200257 h 3317542"/>
                <a:gd name="connsiteX94" fmla="*/ 595222 w 3105509"/>
                <a:gd name="connsiteY94" fmla="*/ 3312544 h 3317542"/>
                <a:gd name="connsiteX95" fmla="*/ 655607 w 3105509"/>
                <a:gd name="connsiteY95" fmla="*/ 3295291 h 3317542"/>
                <a:gd name="connsiteX96" fmla="*/ 681486 w 3105509"/>
                <a:gd name="connsiteY96" fmla="*/ 3278038 h 3317542"/>
                <a:gd name="connsiteX97" fmla="*/ 707366 w 3105509"/>
                <a:gd name="connsiteY97" fmla="*/ 3269412 h 3317542"/>
                <a:gd name="connsiteX98" fmla="*/ 741871 w 3105509"/>
                <a:gd name="connsiteY98" fmla="*/ 3243533 h 3317542"/>
                <a:gd name="connsiteX99" fmla="*/ 776377 w 3105509"/>
                <a:gd name="connsiteY99" fmla="*/ 3234906 h 3317542"/>
                <a:gd name="connsiteX100" fmla="*/ 828135 w 3105509"/>
                <a:gd name="connsiteY100" fmla="*/ 3217653 h 3317542"/>
                <a:gd name="connsiteX101" fmla="*/ 854015 w 3105509"/>
                <a:gd name="connsiteY101" fmla="*/ 3209027 h 3317542"/>
                <a:gd name="connsiteX102" fmla="*/ 879894 w 3105509"/>
                <a:gd name="connsiteY102" fmla="*/ 3200400 h 3317542"/>
                <a:gd name="connsiteX103" fmla="*/ 905773 w 3105509"/>
                <a:gd name="connsiteY103" fmla="*/ 3183148 h 3317542"/>
                <a:gd name="connsiteX104" fmla="*/ 914400 w 3105509"/>
                <a:gd name="connsiteY104" fmla="*/ 3071004 h 3317542"/>
                <a:gd name="connsiteX105" fmla="*/ 897147 w 3105509"/>
                <a:gd name="connsiteY105" fmla="*/ 3045125 h 3317542"/>
                <a:gd name="connsiteX106" fmla="*/ 845388 w 3105509"/>
                <a:gd name="connsiteY106" fmla="*/ 3010619 h 3317542"/>
                <a:gd name="connsiteX107" fmla="*/ 828135 w 3105509"/>
                <a:gd name="connsiteY107" fmla="*/ 2984740 h 3317542"/>
                <a:gd name="connsiteX108" fmla="*/ 776377 w 3105509"/>
                <a:gd name="connsiteY108" fmla="*/ 2950234 h 3317542"/>
                <a:gd name="connsiteX109" fmla="*/ 767751 w 3105509"/>
                <a:gd name="connsiteY109" fmla="*/ 2924355 h 3317542"/>
                <a:gd name="connsiteX110" fmla="*/ 750498 w 3105509"/>
                <a:gd name="connsiteY110" fmla="*/ 2898476 h 3317542"/>
                <a:gd name="connsiteX111" fmla="*/ 741871 w 3105509"/>
                <a:gd name="connsiteY111" fmla="*/ 2838091 h 3317542"/>
                <a:gd name="connsiteX112" fmla="*/ 724618 w 3105509"/>
                <a:gd name="connsiteY112" fmla="*/ 2786333 h 3317542"/>
                <a:gd name="connsiteX113" fmla="*/ 733245 w 3105509"/>
                <a:gd name="connsiteY113" fmla="*/ 2691442 h 3317542"/>
                <a:gd name="connsiteX114" fmla="*/ 810883 w 3105509"/>
                <a:gd name="connsiteY114" fmla="*/ 2639683 h 3317542"/>
                <a:gd name="connsiteX115" fmla="*/ 836762 w 3105509"/>
                <a:gd name="connsiteY115" fmla="*/ 2622431 h 3317542"/>
                <a:gd name="connsiteX116" fmla="*/ 854015 w 3105509"/>
                <a:gd name="connsiteY116" fmla="*/ 2596551 h 3317542"/>
                <a:gd name="connsiteX117" fmla="*/ 905773 w 3105509"/>
                <a:gd name="connsiteY117" fmla="*/ 2579299 h 3317542"/>
                <a:gd name="connsiteX118" fmla="*/ 957532 w 3105509"/>
                <a:gd name="connsiteY118" fmla="*/ 2544793 h 3317542"/>
                <a:gd name="connsiteX119" fmla="*/ 983411 w 3105509"/>
                <a:gd name="connsiteY119" fmla="*/ 2527540 h 3317542"/>
                <a:gd name="connsiteX120" fmla="*/ 1000664 w 3105509"/>
                <a:gd name="connsiteY120" fmla="*/ 2501661 h 3317542"/>
                <a:gd name="connsiteX121" fmla="*/ 1026543 w 3105509"/>
                <a:gd name="connsiteY121" fmla="*/ 2484408 h 3317542"/>
                <a:gd name="connsiteX122" fmla="*/ 1061049 w 3105509"/>
                <a:gd name="connsiteY122" fmla="*/ 2432649 h 3317542"/>
                <a:gd name="connsiteX123" fmla="*/ 1078302 w 3105509"/>
                <a:gd name="connsiteY123" fmla="*/ 2406770 h 3317542"/>
                <a:gd name="connsiteX124" fmla="*/ 1104181 w 3105509"/>
                <a:gd name="connsiteY124" fmla="*/ 2389517 h 3317542"/>
                <a:gd name="connsiteX125" fmla="*/ 1112807 w 3105509"/>
                <a:gd name="connsiteY125" fmla="*/ 2363638 h 3317542"/>
                <a:gd name="connsiteX126" fmla="*/ 1164566 w 3105509"/>
                <a:gd name="connsiteY126" fmla="*/ 2346385 h 3317542"/>
                <a:gd name="connsiteX127" fmla="*/ 1190445 w 3105509"/>
                <a:gd name="connsiteY127" fmla="*/ 2329133 h 3317542"/>
                <a:gd name="connsiteX128" fmla="*/ 1259456 w 3105509"/>
                <a:gd name="connsiteY128" fmla="*/ 2311880 h 3317542"/>
                <a:gd name="connsiteX129" fmla="*/ 1285335 w 3105509"/>
                <a:gd name="connsiteY129" fmla="*/ 2303253 h 3317542"/>
                <a:gd name="connsiteX130" fmla="*/ 1345720 w 3105509"/>
                <a:gd name="connsiteY130" fmla="*/ 2225616 h 3317542"/>
                <a:gd name="connsiteX131" fmla="*/ 1362973 w 3105509"/>
                <a:gd name="connsiteY131" fmla="*/ 2199736 h 3317542"/>
                <a:gd name="connsiteX132" fmla="*/ 1371600 w 3105509"/>
                <a:gd name="connsiteY132" fmla="*/ 2173857 h 3317542"/>
                <a:gd name="connsiteX133" fmla="*/ 1397479 w 3105509"/>
                <a:gd name="connsiteY133" fmla="*/ 2156604 h 3317542"/>
                <a:gd name="connsiteX134" fmla="*/ 1423358 w 3105509"/>
                <a:gd name="connsiteY134" fmla="*/ 2147978 h 3317542"/>
                <a:gd name="connsiteX135" fmla="*/ 1509622 w 3105509"/>
                <a:gd name="connsiteY135" fmla="*/ 2130725 h 3317542"/>
                <a:gd name="connsiteX136" fmla="*/ 1535502 w 3105509"/>
                <a:gd name="connsiteY136" fmla="*/ 2113472 h 3317542"/>
                <a:gd name="connsiteX137" fmla="*/ 1561381 w 3105509"/>
                <a:gd name="connsiteY137" fmla="*/ 2087593 h 3317542"/>
                <a:gd name="connsiteX138" fmla="*/ 1751162 w 3105509"/>
                <a:gd name="connsiteY138" fmla="*/ 2061714 h 3317542"/>
                <a:gd name="connsiteX139" fmla="*/ 1811547 w 3105509"/>
                <a:gd name="connsiteY139" fmla="*/ 2044461 h 3317542"/>
                <a:gd name="connsiteX140" fmla="*/ 1837426 w 3105509"/>
                <a:gd name="connsiteY140" fmla="*/ 2018582 h 3317542"/>
                <a:gd name="connsiteX141" fmla="*/ 1863305 w 3105509"/>
                <a:gd name="connsiteY141" fmla="*/ 2001329 h 3317542"/>
                <a:gd name="connsiteX142" fmla="*/ 1889185 w 3105509"/>
                <a:gd name="connsiteY142" fmla="*/ 1975449 h 3317542"/>
                <a:gd name="connsiteX143" fmla="*/ 1940943 w 3105509"/>
                <a:gd name="connsiteY143" fmla="*/ 1932317 h 3317542"/>
                <a:gd name="connsiteX144" fmla="*/ 1958196 w 3105509"/>
                <a:gd name="connsiteY144" fmla="*/ 1906438 h 3317542"/>
                <a:gd name="connsiteX145" fmla="*/ 2009954 w 3105509"/>
                <a:gd name="connsiteY145" fmla="*/ 1863306 h 3317542"/>
                <a:gd name="connsiteX146" fmla="*/ 2053086 w 3105509"/>
                <a:gd name="connsiteY146" fmla="*/ 1828800 h 3317542"/>
                <a:gd name="connsiteX147" fmla="*/ 2070339 w 3105509"/>
                <a:gd name="connsiteY147" fmla="*/ 1802921 h 3317542"/>
                <a:gd name="connsiteX148" fmla="*/ 2156603 w 3105509"/>
                <a:gd name="connsiteY148" fmla="*/ 1768416 h 3317542"/>
                <a:gd name="connsiteX149" fmla="*/ 2216988 w 3105509"/>
                <a:gd name="connsiteY149" fmla="*/ 1751163 h 3317542"/>
                <a:gd name="connsiteX150" fmla="*/ 2320505 w 3105509"/>
                <a:gd name="connsiteY150" fmla="*/ 1733910 h 3317542"/>
                <a:gd name="connsiteX151" fmla="*/ 2363637 w 3105509"/>
                <a:gd name="connsiteY151" fmla="*/ 1725283 h 3317542"/>
                <a:gd name="connsiteX152" fmla="*/ 2415396 w 3105509"/>
                <a:gd name="connsiteY152" fmla="*/ 1708031 h 3317542"/>
                <a:gd name="connsiteX153" fmla="*/ 2467154 w 3105509"/>
                <a:gd name="connsiteY153" fmla="*/ 1690778 h 3317542"/>
                <a:gd name="connsiteX154" fmla="*/ 2493034 w 3105509"/>
                <a:gd name="connsiteY154" fmla="*/ 1682151 h 3317542"/>
                <a:gd name="connsiteX155" fmla="*/ 2518913 w 3105509"/>
                <a:gd name="connsiteY155" fmla="*/ 1673525 h 3317542"/>
                <a:gd name="connsiteX156" fmla="*/ 2536166 w 3105509"/>
                <a:gd name="connsiteY156" fmla="*/ 1647646 h 3317542"/>
                <a:gd name="connsiteX157" fmla="*/ 2562045 w 3105509"/>
                <a:gd name="connsiteY157" fmla="*/ 1630393 h 3317542"/>
                <a:gd name="connsiteX158" fmla="*/ 2570671 w 3105509"/>
                <a:gd name="connsiteY158" fmla="*/ 1604514 h 3317542"/>
                <a:gd name="connsiteX159" fmla="*/ 2605177 w 3105509"/>
                <a:gd name="connsiteY159" fmla="*/ 1552755 h 3317542"/>
                <a:gd name="connsiteX160" fmla="*/ 2613803 w 3105509"/>
                <a:gd name="connsiteY160" fmla="*/ 1285336 h 3317542"/>
                <a:gd name="connsiteX161" fmla="*/ 2648309 w 3105509"/>
                <a:gd name="connsiteY161" fmla="*/ 1233578 h 3317542"/>
                <a:gd name="connsiteX162" fmla="*/ 2674188 w 3105509"/>
                <a:gd name="connsiteY162" fmla="*/ 1181819 h 3317542"/>
                <a:gd name="connsiteX163" fmla="*/ 2700068 w 3105509"/>
                <a:gd name="connsiteY163" fmla="*/ 1121434 h 3317542"/>
                <a:gd name="connsiteX164" fmla="*/ 2734573 w 3105509"/>
                <a:gd name="connsiteY164" fmla="*/ 1069676 h 3317542"/>
                <a:gd name="connsiteX165" fmla="*/ 2760452 w 3105509"/>
                <a:gd name="connsiteY165" fmla="*/ 1017917 h 3317542"/>
                <a:gd name="connsiteX166" fmla="*/ 2777705 w 3105509"/>
                <a:gd name="connsiteY166" fmla="*/ 948906 h 3317542"/>
                <a:gd name="connsiteX167" fmla="*/ 2794958 w 3105509"/>
                <a:gd name="connsiteY167" fmla="*/ 923027 h 3317542"/>
                <a:gd name="connsiteX168" fmla="*/ 2846717 w 3105509"/>
                <a:gd name="connsiteY168" fmla="*/ 819510 h 3317542"/>
                <a:gd name="connsiteX169" fmla="*/ 2863969 w 3105509"/>
                <a:gd name="connsiteY169" fmla="*/ 793631 h 3317542"/>
                <a:gd name="connsiteX170" fmla="*/ 2889849 w 3105509"/>
                <a:gd name="connsiteY170" fmla="*/ 785004 h 3317542"/>
                <a:gd name="connsiteX171" fmla="*/ 2907102 w 3105509"/>
                <a:gd name="connsiteY171" fmla="*/ 759125 h 3317542"/>
                <a:gd name="connsiteX172" fmla="*/ 2932981 w 3105509"/>
                <a:gd name="connsiteY172" fmla="*/ 741872 h 3317542"/>
                <a:gd name="connsiteX173" fmla="*/ 2950234 w 3105509"/>
                <a:gd name="connsiteY173" fmla="*/ 690114 h 3317542"/>
                <a:gd name="connsiteX174" fmla="*/ 2958860 w 3105509"/>
                <a:gd name="connsiteY174" fmla="*/ 664234 h 3317542"/>
                <a:gd name="connsiteX175" fmla="*/ 2976113 w 3105509"/>
                <a:gd name="connsiteY175" fmla="*/ 638355 h 3317542"/>
                <a:gd name="connsiteX176" fmla="*/ 3019245 w 3105509"/>
                <a:gd name="connsiteY176" fmla="*/ 560717 h 3317542"/>
                <a:gd name="connsiteX177" fmla="*/ 3036498 w 3105509"/>
                <a:gd name="connsiteY177" fmla="*/ 534838 h 3317542"/>
                <a:gd name="connsiteX178" fmla="*/ 3062377 w 3105509"/>
                <a:gd name="connsiteY178" fmla="*/ 517585 h 3317542"/>
                <a:gd name="connsiteX179" fmla="*/ 3096883 w 3105509"/>
                <a:gd name="connsiteY179" fmla="*/ 439948 h 3317542"/>
                <a:gd name="connsiteX180" fmla="*/ 3105509 w 3105509"/>
                <a:gd name="connsiteY180" fmla="*/ 414068 h 3317542"/>
                <a:gd name="connsiteX181" fmla="*/ 3096883 w 3105509"/>
                <a:gd name="connsiteY181" fmla="*/ 319178 h 3317542"/>
                <a:gd name="connsiteX182" fmla="*/ 3045124 w 3105509"/>
                <a:gd name="connsiteY182" fmla="*/ 284672 h 3317542"/>
                <a:gd name="connsiteX183" fmla="*/ 3019245 w 3105509"/>
                <a:gd name="connsiteY183" fmla="*/ 267419 h 3317542"/>
                <a:gd name="connsiteX184" fmla="*/ 3001992 w 3105509"/>
                <a:gd name="connsiteY184" fmla="*/ 241540 h 3317542"/>
                <a:gd name="connsiteX185" fmla="*/ 3010618 w 3105509"/>
                <a:gd name="connsiteY185" fmla="*/ 163902 h 3317542"/>
                <a:gd name="connsiteX186" fmla="*/ 3036498 w 3105509"/>
                <a:gd name="connsiteY186" fmla="*/ 155276 h 3317542"/>
                <a:gd name="connsiteX187" fmla="*/ 3079630 w 3105509"/>
                <a:gd name="connsiteY187" fmla="*/ 146649 h 3317542"/>
                <a:gd name="connsiteX188" fmla="*/ 3088256 w 3105509"/>
                <a:gd name="connsiteY188" fmla="*/ 120770 h 3317542"/>
                <a:gd name="connsiteX189" fmla="*/ 3071003 w 3105509"/>
                <a:gd name="connsiteY189" fmla="*/ 94891 h 3317542"/>
                <a:gd name="connsiteX190" fmla="*/ 2993366 w 3105509"/>
                <a:gd name="connsiteY190" fmla="*/ 43133 h 3317542"/>
                <a:gd name="connsiteX191" fmla="*/ 2967486 w 3105509"/>
                <a:gd name="connsiteY191" fmla="*/ 25880 h 3317542"/>
                <a:gd name="connsiteX192" fmla="*/ 2941607 w 3105509"/>
                <a:gd name="connsiteY192" fmla="*/ 0 h 3317542"/>
                <a:gd name="connsiteX193" fmla="*/ 2889849 w 3105509"/>
                <a:gd name="connsiteY193"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181154 w 3105509"/>
                <a:gd name="connsiteY88" fmla="*/ 3260785 h 3317542"/>
                <a:gd name="connsiteX89" fmla="*/ 207034 w 3105509"/>
                <a:gd name="connsiteY89" fmla="*/ 3278038 h 3317542"/>
                <a:gd name="connsiteX90" fmla="*/ 232913 w 3105509"/>
                <a:gd name="connsiteY90" fmla="*/ 3286665 h 3317542"/>
                <a:gd name="connsiteX91" fmla="*/ 220692 w 3105509"/>
                <a:gd name="connsiteY91" fmla="*/ 3174377 h 3317542"/>
                <a:gd name="connsiteX92" fmla="*/ 388979 w 3105509"/>
                <a:gd name="connsiteY92" fmla="*/ 3200257 h 3317542"/>
                <a:gd name="connsiteX93" fmla="*/ 595222 w 3105509"/>
                <a:gd name="connsiteY93" fmla="*/ 3312544 h 3317542"/>
                <a:gd name="connsiteX94" fmla="*/ 655607 w 3105509"/>
                <a:gd name="connsiteY94" fmla="*/ 3295291 h 3317542"/>
                <a:gd name="connsiteX95" fmla="*/ 681486 w 3105509"/>
                <a:gd name="connsiteY95" fmla="*/ 3278038 h 3317542"/>
                <a:gd name="connsiteX96" fmla="*/ 707366 w 3105509"/>
                <a:gd name="connsiteY96" fmla="*/ 3269412 h 3317542"/>
                <a:gd name="connsiteX97" fmla="*/ 741871 w 3105509"/>
                <a:gd name="connsiteY97" fmla="*/ 3243533 h 3317542"/>
                <a:gd name="connsiteX98" fmla="*/ 776377 w 3105509"/>
                <a:gd name="connsiteY98" fmla="*/ 3234906 h 3317542"/>
                <a:gd name="connsiteX99" fmla="*/ 828135 w 3105509"/>
                <a:gd name="connsiteY99" fmla="*/ 3217653 h 3317542"/>
                <a:gd name="connsiteX100" fmla="*/ 854015 w 3105509"/>
                <a:gd name="connsiteY100" fmla="*/ 3209027 h 3317542"/>
                <a:gd name="connsiteX101" fmla="*/ 879894 w 3105509"/>
                <a:gd name="connsiteY101" fmla="*/ 3200400 h 3317542"/>
                <a:gd name="connsiteX102" fmla="*/ 905773 w 3105509"/>
                <a:gd name="connsiteY102" fmla="*/ 3183148 h 3317542"/>
                <a:gd name="connsiteX103" fmla="*/ 914400 w 3105509"/>
                <a:gd name="connsiteY103" fmla="*/ 3071004 h 3317542"/>
                <a:gd name="connsiteX104" fmla="*/ 897147 w 3105509"/>
                <a:gd name="connsiteY104" fmla="*/ 3045125 h 3317542"/>
                <a:gd name="connsiteX105" fmla="*/ 845388 w 3105509"/>
                <a:gd name="connsiteY105" fmla="*/ 3010619 h 3317542"/>
                <a:gd name="connsiteX106" fmla="*/ 828135 w 3105509"/>
                <a:gd name="connsiteY106" fmla="*/ 2984740 h 3317542"/>
                <a:gd name="connsiteX107" fmla="*/ 776377 w 3105509"/>
                <a:gd name="connsiteY107" fmla="*/ 2950234 h 3317542"/>
                <a:gd name="connsiteX108" fmla="*/ 767751 w 3105509"/>
                <a:gd name="connsiteY108" fmla="*/ 2924355 h 3317542"/>
                <a:gd name="connsiteX109" fmla="*/ 750498 w 3105509"/>
                <a:gd name="connsiteY109" fmla="*/ 2898476 h 3317542"/>
                <a:gd name="connsiteX110" fmla="*/ 741871 w 3105509"/>
                <a:gd name="connsiteY110" fmla="*/ 2838091 h 3317542"/>
                <a:gd name="connsiteX111" fmla="*/ 724618 w 3105509"/>
                <a:gd name="connsiteY111" fmla="*/ 2786333 h 3317542"/>
                <a:gd name="connsiteX112" fmla="*/ 733245 w 3105509"/>
                <a:gd name="connsiteY112" fmla="*/ 2691442 h 3317542"/>
                <a:gd name="connsiteX113" fmla="*/ 810883 w 3105509"/>
                <a:gd name="connsiteY113" fmla="*/ 2639683 h 3317542"/>
                <a:gd name="connsiteX114" fmla="*/ 836762 w 3105509"/>
                <a:gd name="connsiteY114" fmla="*/ 2622431 h 3317542"/>
                <a:gd name="connsiteX115" fmla="*/ 854015 w 3105509"/>
                <a:gd name="connsiteY115" fmla="*/ 2596551 h 3317542"/>
                <a:gd name="connsiteX116" fmla="*/ 905773 w 3105509"/>
                <a:gd name="connsiteY116" fmla="*/ 2579299 h 3317542"/>
                <a:gd name="connsiteX117" fmla="*/ 957532 w 3105509"/>
                <a:gd name="connsiteY117" fmla="*/ 2544793 h 3317542"/>
                <a:gd name="connsiteX118" fmla="*/ 983411 w 3105509"/>
                <a:gd name="connsiteY118" fmla="*/ 2527540 h 3317542"/>
                <a:gd name="connsiteX119" fmla="*/ 1000664 w 3105509"/>
                <a:gd name="connsiteY119" fmla="*/ 2501661 h 3317542"/>
                <a:gd name="connsiteX120" fmla="*/ 1026543 w 3105509"/>
                <a:gd name="connsiteY120" fmla="*/ 2484408 h 3317542"/>
                <a:gd name="connsiteX121" fmla="*/ 1061049 w 3105509"/>
                <a:gd name="connsiteY121" fmla="*/ 2432649 h 3317542"/>
                <a:gd name="connsiteX122" fmla="*/ 1078302 w 3105509"/>
                <a:gd name="connsiteY122" fmla="*/ 2406770 h 3317542"/>
                <a:gd name="connsiteX123" fmla="*/ 1104181 w 3105509"/>
                <a:gd name="connsiteY123" fmla="*/ 2389517 h 3317542"/>
                <a:gd name="connsiteX124" fmla="*/ 1112807 w 3105509"/>
                <a:gd name="connsiteY124" fmla="*/ 2363638 h 3317542"/>
                <a:gd name="connsiteX125" fmla="*/ 1164566 w 3105509"/>
                <a:gd name="connsiteY125" fmla="*/ 2346385 h 3317542"/>
                <a:gd name="connsiteX126" fmla="*/ 1190445 w 3105509"/>
                <a:gd name="connsiteY126" fmla="*/ 2329133 h 3317542"/>
                <a:gd name="connsiteX127" fmla="*/ 1259456 w 3105509"/>
                <a:gd name="connsiteY127" fmla="*/ 2311880 h 3317542"/>
                <a:gd name="connsiteX128" fmla="*/ 1285335 w 3105509"/>
                <a:gd name="connsiteY128" fmla="*/ 2303253 h 3317542"/>
                <a:gd name="connsiteX129" fmla="*/ 1345720 w 3105509"/>
                <a:gd name="connsiteY129" fmla="*/ 2225616 h 3317542"/>
                <a:gd name="connsiteX130" fmla="*/ 1362973 w 3105509"/>
                <a:gd name="connsiteY130" fmla="*/ 2199736 h 3317542"/>
                <a:gd name="connsiteX131" fmla="*/ 1371600 w 3105509"/>
                <a:gd name="connsiteY131" fmla="*/ 2173857 h 3317542"/>
                <a:gd name="connsiteX132" fmla="*/ 1397479 w 3105509"/>
                <a:gd name="connsiteY132" fmla="*/ 2156604 h 3317542"/>
                <a:gd name="connsiteX133" fmla="*/ 1423358 w 3105509"/>
                <a:gd name="connsiteY133" fmla="*/ 2147978 h 3317542"/>
                <a:gd name="connsiteX134" fmla="*/ 1509622 w 3105509"/>
                <a:gd name="connsiteY134" fmla="*/ 2130725 h 3317542"/>
                <a:gd name="connsiteX135" fmla="*/ 1535502 w 3105509"/>
                <a:gd name="connsiteY135" fmla="*/ 2113472 h 3317542"/>
                <a:gd name="connsiteX136" fmla="*/ 1561381 w 3105509"/>
                <a:gd name="connsiteY136" fmla="*/ 2087593 h 3317542"/>
                <a:gd name="connsiteX137" fmla="*/ 1751162 w 3105509"/>
                <a:gd name="connsiteY137" fmla="*/ 2061714 h 3317542"/>
                <a:gd name="connsiteX138" fmla="*/ 1811547 w 3105509"/>
                <a:gd name="connsiteY138" fmla="*/ 2044461 h 3317542"/>
                <a:gd name="connsiteX139" fmla="*/ 1837426 w 3105509"/>
                <a:gd name="connsiteY139" fmla="*/ 2018582 h 3317542"/>
                <a:gd name="connsiteX140" fmla="*/ 1863305 w 3105509"/>
                <a:gd name="connsiteY140" fmla="*/ 2001329 h 3317542"/>
                <a:gd name="connsiteX141" fmla="*/ 1889185 w 3105509"/>
                <a:gd name="connsiteY141" fmla="*/ 1975449 h 3317542"/>
                <a:gd name="connsiteX142" fmla="*/ 1940943 w 3105509"/>
                <a:gd name="connsiteY142" fmla="*/ 1932317 h 3317542"/>
                <a:gd name="connsiteX143" fmla="*/ 1958196 w 3105509"/>
                <a:gd name="connsiteY143" fmla="*/ 1906438 h 3317542"/>
                <a:gd name="connsiteX144" fmla="*/ 2009954 w 3105509"/>
                <a:gd name="connsiteY144" fmla="*/ 1863306 h 3317542"/>
                <a:gd name="connsiteX145" fmla="*/ 2053086 w 3105509"/>
                <a:gd name="connsiteY145" fmla="*/ 1828800 h 3317542"/>
                <a:gd name="connsiteX146" fmla="*/ 2070339 w 3105509"/>
                <a:gd name="connsiteY146" fmla="*/ 1802921 h 3317542"/>
                <a:gd name="connsiteX147" fmla="*/ 2156603 w 3105509"/>
                <a:gd name="connsiteY147" fmla="*/ 1768416 h 3317542"/>
                <a:gd name="connsiteX148" fmla="*/ 2216988 w 3105509"/>
                <a:gd name="connsiteY148" fmla="*/ 1751163 h 3317542"/>
                <a:gd name="connsiteX149" fmla="*/ 2320505 w 3105509"/>
                <a:gd name="connsiteY149" fmla="*/ 1733910 h 3317542"/>
                <a:gd name="connsiteX150" fmla="*/ 2363637 w 3105509"/>
                <a:gd name="connsiteY150" fmla="*/ 1725283 h 3317542"/>
                <a:gd name="connsiteX151" fmla="*/ 2415396 w 3105509"/>
                <a:gd name="connsiteY151" fmla="*/ 1708031 h 3317542"/>
                <a:gd name="connsiteX152" fmla="*/ 2467154 w 3105509"/>
                <a:gd name="connsiteY152" fmla="*/ 1690778 h 3317542"/>
                <a:gd name="connsiteX153" fmla="*/ 2493034 w 3105509"/>
                <a:gd name="connsiteY153" fmla="*/ 1682151 h 3317542"/>
                <a:gd name="connsiteX154" fmla="*/ 2518913 w 3105509"/>
                <a:gd name="connsiteY154" fmla="*/ 1673525 h 3317542"/>
                <a:gd name="connsiteX155" fmla="*/ 2536166 w 3105509"/>
                <a:gd name="connsiteY155" fmla="*/ 1647646 h 3317542"/>
                <a:gd name="connsiteX156" fmla="*/ 2562045 w 3105509"/>
                <a:gd name="connsiteY156" fmla="*/ 1630393 h 3317542"/>
                <a:gd name="connsiteX157" fmla="*/ 2570671 w 3105509"/>
                <a:gd name="connsiteY157" fmla="*/ 1604514 h 3317542"/>
                <a:gd name="connsiteX158" fmla="*/ 2605177 w 3105509"/>
                <a:gd name="connsiteY158" fmla="*/ 1552755 h 3317542"/>
                <a:gd name="connsiteX159" fmla="*/ 2613803 w 3105509"/>
                <a:gd name="connsiteY159" fmla="*/ 1285336 h 3317542"/>
                <a:gd name="connsiteX160" fmla="*/ 2648309 w 3105509"/>
                <a:gd name="connsiteY160" fmla="*/ 1233578 h 3317542"/>
                <a:gd name="connsiteX161" fmla="*/ 2674188 w 3105509"/>
                <a:gd name="connsiteY161" fmla="*/ 1181819 h 3317542"/>
                <a:gd name="connsiteX162" fmla="*/ 2700068 w 3105509"/>
                <a:gd name="connsiteY162" fmla="*/ 1121434 h 3317542"/>
                <a:gd name="connsiteX163" fmla="*/ 2734573 w 3105509"/>
                <a:gd name="connsiteY163" fmla="*/ 1069676 h 3317542"/>
                <a:gd name="connsiteX164" fmla="*/ 2760452 w 3105509"/>
                <a:gd name="connsiteY164" fmla="*/ 1017917 h 3317542"/>
                <a:gd name="connsiteX165" fmla="*/ 2777705 w 3105509"/>
                <a:gd name="connsiteY165" fmla="*/ 948906 h 3317542"/>
                <a:gd name="connsiteX166" fmla="*/ 2794958 w 3105509"/>
                <a:gd name="connsiteY166" fmla="*/ 923027 h 3317542"/>
                <a:gd name="connsiteX167" fmla="*/ 2846717 w 3105509"/>
                <a:gd name="connsiteY167" fmla="*/ 819510 h 3317542"/>
                <a:gd name="connsiteX168" fmla="*/ 2863969 w 3105509"/>
                <a:gd name="connsiteY168" fmla="*/ 793631 h 3317542"/>
                <a:gd name="connsiteX169" fmla="*/ 2889849 w 3105509"/>
                <a:gd name="connsiteY169" fmla="*/ 785004 h 3317542"/>
                <a:gd name="connsiteX170" fmla="*/ 2907102 w 3105509"/>
                <a:gd name="connsiteY170" fmla="*/ 759125 h 3317542"/>
                <a:gd name="connsiteX171" fmla="*/ 2932981 w 3105509"/>
                <a:gd name="connsiteY171" fmla="*/ 741872 h 3317542"/>
                <a:gd name="connsiteX172" fmla="*/ 2950234 w 3105509"/>
                <a:gd name="connsiteY172" fmla="*/ 690114 h 3317542"/>
                <a:gd name="connsiteX173" fmla="*/ 2958860 w 3105509"/>
                <a:gd name="connsiteY173" fmla="*/ 664234 h 3317542"/>
                <a:gd name="connsiteX174" fmla="*/ 2976113 w 3105509"/>
                <a:gd name="connsiteY174" fmla="*/ 638355 h 3317542"/>
                <a:gd name="connsiteX175" fmla="*/ 3019245 w 3105509"/>
                <a:gd name="connsiteY175" fmla="*/ 560717 h 3317542"/>
                <a:gd name="connsiteX176" fmla="*/ 3036498 w 3105509"/>
                <a:gd name="connsiteY176" fmla="*/ 534838 h 3317542"/>
                <a:gd name="connsiteX177" fmla="*/ 3062377 w 3105509"/>
                <a:gd name="connsiteY177" fmla="*/ 517585 h 3317542"/>
                <a:gd name="connsiteX178" fmla="*/ 3096883 w 3105509"/>
                <a:gd name="connsiteY178" fmla="*/ 439948 h 3317542"/>
                <a:gd name="connsiteX179" fmla="*/ 3105509 w 3105509"/>
                <a:gd name="connsiteY179" fmla="*/ 414068 h 3317542"/>
                <a:gd name="connsiteX180" fmla="*/ 3096883 w 3105509"/>
                <a:gd name="connsiteY180" fmla="*/ 319178 h 3317542"/>
                <a:gd name="connsiteX181" fmla="*/ 3045124 w 3105509"/>
                <a:gd name="connsiteY181" fmla="*/ 284672 h 3317542"/>
                <a:gd name="connsiteX182" fmla="*/ 3019245 w 3105509"/>
                <a:gd name="connsiteY182" fmla="*/ 267419 h 3317542"/>
                <a:gd name="connsiteX183" fmla="*/ 3001992 w 3105509"/>
                <a:gd name="connsiteY183" fmla="*/ 241540 h 3317542"/>
                <a:gd name="connsiteX184" fmla="*/ 3010618 w 3105509"/>
                <a:gd name="connsiteY184" fmla="*/ 163902 h 3317542"/>
                <a:gd name="connsiteX185" fmla="*/ 3036498 w 3105509"/>
                <a:gd name="connsiteY185" fmla="*/ 155276 h 3317542"/>
                <a:gd name="connsiteX186" fmla="*/ 3079630 w 3105509"/>
                <a:gd name="connsiteY186" fmla="*/ 146649 h 3317542"/>
                <a:gd name="connsiteX187" fmla="*/ 3088256 w 3105509"/>
                <a:gd name="connsiteY187" fmla="*/ 120770 h 3317542"/>
                <a:gd name="connsiteX188" fmla="*/ 3071003 w 3105509"/>
                <a:gd name="connsiteY188" fmla="*/ 94891 h 3317542"/>
                <a:gd name="connsiteX189" fmla="*/ 2993366 w 3105509"/>
                <a:gd name="connsiteY189" fmla="*/ 43133 h 3317542"/>
                <a:gd name="connsiteX190" fmla="*/ 2967486 w 3105509"/>
                <a:gd name="connsiteY190" fmla="*/ 25880 h 3317542"/>
                <a:gd name="connsiteX191" fmla="*/ 2941607 w 3105509"/>
                <a:gd name="connsiteY191" fmla="*/ 0 h 3317542"/>
                <a:gd name="connsiteX192" fmla="*/ 2889849 w 3105509"/>
                <a:gd name="connsiteY192"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181154 w 3105509"/>
                <a:gd name="connsiteY88" fmla="*/ 3260785 h 3317542"/>
                <a:gd name="connsiteX89" fmla="*/ 232913 w 3105509"/>
                <a:gd name="connsiteY89" fmla="*/ 3286665 h 3317542"/>
                <a:gd name="connsiteX90" fmla="*/ 220692 w 3105509"/>
                <a:gd name="connsiteY90" fmla="*/ 3174377 h 3317542"/>
                <a:gd name="connsiteX91" fmla="*/ 388979 w 3105509"/>
                <a:gd name="connsiteY91" fmla="*/ 3200257 h 3317542"/>
                <a:gd name="connsiteX92" fmla="*/ 595222 w 3105509"/>
                <a:gd name="connsiteY92" fmla="*/ 3312544 h 3317542"/>
                <a:gd name="connsiteX93" fmla="*/ 655607 w 3105509"/>
                <a:gd name="connsiteY93" fmla="*/ 3295291 h 3317542"/>
                <a:gd name="connsiteX94" fmla="*/ 681486 w 3105509"/>
                <a:gd name="connsiteY94" fmla="*/ 3278038 h 3317542"/>
                <a:gd name="connsiteX95" fmla="*/ 707366 w 3105509"/>
                <a:gd name="connsiteY95" fmla="*/ 3269412 h 3317542"/>
                <a:gd name="connsiteX96" fmla="*/ 741871 w 3105509"/>
                <a:gd name="connsiteY96" fmla="*/ 3243533 h 3317542"/>
                <a:gd name="connsiteX97" fmla="*/ 776377 w 3105509"/>
                <a:gd name="connsiteY97" fmla="*/ 3234906 h 3317542"/>
                <a:gd name="connsiteX98" fmla="*/ 828135 w 3105509"/>
                <a:gd name="connsiteY98" fmla="*/ 3217653 h 3317542"/>
                <a:gd name="connsiteX99" fmla="*/ 854015 w 3105509"/>
                <a:gd name="connsiteY99" fmla="*/ 3209027 h 3317542"/>
                <a:gd name="connsiteX100" fmla="*/ 879894 w 3105509"/>
                <a:gd name="connsiteY100" fmla="*/ 3200400 h 3317542"/>
                <a:gd name="connsiteX101" fmla="*/ 905773 w 3105509"/>
                <a:gd name="connsiteY101" fmla="*/ 3183148 h 3317542"/>
                <a:gd name="connsiteX102" fmla="*/ 914400 w 3105509"/>
                <a:gd name="connsiteY102" fmla="*/ 3071004 h 3317542"/>
                <a:gd name="connsiteX103" fmla="*/ 897147 w 3105509"/>
                <a:gd name="connsiteY103" fmla="*/ 3045125 h 3317542"/>
                <a:gd name="connsiteX104" fmla="*/ 845388 w 3105509"/>
                <a:gd name="connsiteY104" fmla="*/ 3010619 h 3317542"/>
                <a:gd name="connsiteX105" fmla="*/ 828135 w 3105509"/>
                <a:gd name="connsiteY105" fmla="*/ 2984740 h 3317542"/>
                <a:gd name="connsiteX106" fmla="*/ 776377 w 3105509"/>
                <a:gd name="connsiteY106" fmla="*/ 2950234 h 3317542"/>
                <a:gd name="connsiteX107" fmla="*/ 767751 w 3105509"/>
                <a:gd name="connsiteY107" fmla="*/ 2924355 h 3317542"/>
                <a:gd name="connsiteX108" fmla="*/ 750498 w 3105509"/>
                <a:gd name="connsiteY108" fmla="*/ 2898476 h 3317542"/>
                <a:gd name="connsiteX109" fmla="*/ 741871 w 3105509"/>
                <a:gd name="connsiteY109" fmla="*/ 2838091 h 3317542"/>
                <a:gd name="connsiteX110" fmla="*/ 724618 w 3105509"/>
                <a:gd name="connsiteY110" fmla="*/ 2786333 h 3317542"/>
                <a:gd name="connsiteX111" fmla="*/ 733245 w 3105509"/>
                <a:gd name="connsiteY111" fmla="*/ 2691442 h 3317542"/>
                <a:gd name="connsiteX112" fmla="*/ 810883 w 3105509"/>
                <a:gd name="connsiteY112" fmla="*/ 2639683 h 3317542"/>
                <a:gd name="connsiteX113" fmla="*/ 836762 w 3105509"/>
                <a:gd name="connsiteY113" fmla="*/ 2622431 h 3317542"/>
                <a:gd name="connsiteX114" fmla="*/ 854015 w 3105509"/>
                <a:gd name="connsiteY114" fmla="*/ 2596551 h 3317542"/>
                <a:gd name="connsiteX115" fmla="*/ 905773 w 3105509"/>
                <a:gd name="connsiteY115" fmla="*/ 2579299 h 3317542"/>
                <a:gd name="connsiteX116" fmla="*/ 957532 w 3105509"/>
                <a:gd name="connsiteY116" fmla="*/ 2544793 h 3317542"/>
                <a:gd name="connsiteX117" fmla="*/ 983411 w 3105509"/>
                <a:gd name="connsiteY117" fmla="*/ 2527540 h 3317542"/>
                <a:gd name="connsiteX118" fmla="*/ 1000664 w 3105509"/>
                <a:gd name="connsiteY118" fmla="*/ 2501661 h 3317542"/>
                <a:gd name="connsiteX119" fmla="*/ 1026543 w 3105509"/>
                <a:gd name="connsiteY119" fmla="*/ 2484408 h 3317542"/>
                <a:gd name="connsiteX120" fmla="*/ 1061049 w 3105509"/>
                <a:gd name="connsiteY120" fmla="*/ 2432649 h 3317542"/>
                <a:gd name="connsiteX121" fmla="*/ 1078302 w 3105509"/>
                <a:gd name="connsiteY121" fmla="*/ 2406770 h 3317542"/>
                <a:gd name="connsiteX122" fmla="*/ 1104181 w 3105509"/>
                <a:gd name="connsiteY122" fmla="*/ 2389517 h 3317542"/>
                <a:gd name="connsiteX123" fmla="*/ 1112807 w 3105509"/>
                <a:gd name="connsiteY123" fmla="*/ 2363638 h 3317542"/>
                <a:gd name="connsiteX124" fmla="*/ 1164566 w 3105509"/>
                <a:gd name="connsiteY124" fmla="*/ 2346385 h 3317542"/>
                <a:gd name="connsiteX125" fmla="*/ 1190445 w 3105509"/>
                <a:gd name="connsiteY125" fmla="*/ 2329133 h 3317542"/>
                <a:gd name="connsiteX126" fmla="*/ 1259456 w 3105509"/>
                <a:gd name="connsiteY126" fmla="*/ 2311880 h 3317542"/>
                <a:gd name="connsiteX127" fmla="*/ 1285335 w 3105509"/>
                <a:gd name="connsiteY127" fmla="*/ 2303253 h 3317542"/>
                <a:gd name="connsiteX128" fmla="*/ 1345720 w 3105509"/>
                <a:gd name="connsiteY128" fmla="*/ 2225616 h 3317542"/>
                <a:gd name="connsiteX129" fmla="*/ 1362973 w 3105509"/>
                <a:gd name="connsiteY129" fmla="*/ 2199736 h 3317542"/>
                <a:gd name="connsiteX130" fmla="*/ 1371600 w 3105509"/>
                <a:gd name="connsiteY130" fmla="*/ 2173857 h 3317542"/>
                <a:gd name="connsiteX131" fmla="*/ 1397479 w 3105509"/>
                <a:gd name="connsiteY131" fmla="*/ 2156604 h 3317542"/>
                <a:gd name="connsiteX132" fmla="*/ 1423358 w 3105509"/>
                <a:gd name="connsiteY132" fmla="*/ 2147978 h 3317542"/>
                <a:gd name="connsiteX133" fmla="*/ 1509622 w 3105509"/>
                <a:gd name="connsiteY133" fmla="*/ 2130725 h 3317542"/>
                <a:gd name="connsiteX134" fmla="*/ 1535502 w 3105509"/>
                <a:gd name="connsiteY134" fmla="*/ 2113472 h 3317542"/>
                <a:gd name="connsiteX135" fmla="*/ 1561381 w 3105509"/>
                <a:gd name="connsiteY135" fmla="*/ 2087593 h 3317542"/>
                <a:gd name="connsiteX136" fmla="*/ 1751162 w 3105509"/>
                <a:gd name="connsiteY136" fmla="*/ 2061714 h 3317542"/>
                <a:gd name="connsiteX137" fmla="*/ 1811547 w 3105509"/>
                <a:gd name="connsiteY137" fmla="*/ 2044461 h 3317542"/>
                <a:gd name="connsiteX138" fmla="*/ 1837426 w 3105509"/>
                <a:gd name="connsiteY138" fmla="*/ 2018582 h 3317542"/>
                <a:gd name="connsiteX139" fmla="*/ 1863305 w 3105509"/>
                <a:gd name="connsiteY139" fmla="*/ 2001329 h 3317542"/>
                <a:gd name="connsiteX140" fmla="*/ 1889185 w 3105509"/>
                <a:gd name="connsiteY140" fmla="*/ 1975449 h 3317542"/>
                <a:gd name="connsiteX141" fmla="*/ 1940943 w 3105509"/>
                <a:gd name="connsiteY141" fmla="*/ 1932317 h 3317542"/>
                <a:gd name="connsiteX142" fmla="*/ 1958196 w 3105509"/>
                <a:gd name="connsiteY142" fmla="*/ 1906438 h 3317542"/>
                <a:gd name="connsiteX143" fmla="*/ 2009954 w 3105509"/>
                <a:gd name="connsiteY143" fmla="*/ 1863306 h 3317542"/>
                <a:gd name="connsiteX144" fmla="*/ 2053086 w 3105509"/>
                <a:gd name="connsiteY144" fmla="*/ 1828800 h 3317542"/>
                <a:gd name="connsiteX145" fmla="*/ 2070339 w 3105509"/>
                <a:gd name="connsiteY145" fmla="*/ 1802921 h 3317542"/>
                <a:gd name="connsiteX146" fmla="*/ 2156603 w 3105509"/>
                <a:gd name="connsiteY146" fmla="*/ 1768416 h 3317542"/>
                <a:gd name="connsiteX147" fmla="*/ 2216988 w 3105509"/>
                <a:gd name="connsiteY147" fmla="*/ 1751163 h 3317542"/>
                <a:gd name="connsiteX148" fmla="*/ 2320505 w 3105509"/>
                <a:gd name="connsiteY148" fmla="*/ 1733910 h 3317542"/>
                <a:gd name="connsiteX149" fmla="*/ 2363637 w 3105509"/>
                <a:gd name="connsiteY149" fmla="*/ 1725283 h 3317542"/>
                <a:gd name="connsiteX150" fmla="*/ 2415396 w 3105509"/>
                <a:gd name="connsiteY150" fmla="*/ 1708031 h 3317542"/>
                <a:gd name="connsiteX151" fmla="*/ 2467154 w 3105509"/>
                <a:gd name="connsiteY151" fmla="*/ 1690778 h 3317542"/>
                <a:gd name="connsiteX152" fmla="*/ 2493034 w 3105509"/>
                <a:gd name="connsiteY152" fmla="*/ 1682151 h 3317542"/>
                <a:gd name="connsiteX153" fmla="*/ 2518913 w 3105509"/>
                <a:gd name="connsiteY153" fmla="*/ 1673525 h 3317542"/>
                <a:gd name="connsiteX154" fmla="*/ 2536166 w 3105509"/>
                <a:gd name="connsiteY154" fmla="*/ 1647646 h 3317542"/>
                <a:gd name="connsiteX155" fmla="*/ 2562045 w 3105509"/>
                <a:gd name="connsiteY155" fmla="*/ 1630393 h 3317542"/>
                <a:gd name="connsiteX156" fmla="*/ 2570671 w 3105509"/>
                <a:gd name="connsiteY156" fmla="*/ 1604514 h 3317542"/>
                <a:gd name="connsiteX157" fmla="*/ 2605177 w 3105509"/>
                <a:gd name="connsiteY157" fmla="*/ 1552755 h 3317542"/>
                <a:gd name="connsiteX158" fmla="*/ 2613803 w 3105509"/>
                <a:gd name="connsiteY158" fmla="*/ 1285336 h 3317542"/>
                <a:gd name="connsiteX159" fmla="*/ 2648309 w 3105509"/>
                <a:gd name="connsiteY159" fmla="*/ 1233578 h 3317542"/>
                <a:gd name="connsiteX160" fmla="*/ 2674188 w 3105509"/>
                <a:gd name="connsiteY160" fmla="*/ 1181819 h 3317542"/>
                <a:gd name="connsiteX161" fmla="*/ 2700068 w 3105509"/>
                <a:gd name="connsiteY161" fmla="*/ 1121434 h 3317542"/>
                <a:gd name="connsiteX162" fmla="*/ 2734573 w 3105509"/>
                <a:gd name="connsiteY162" fmla="*/ 1069676 h 3317542"/>
                <a:gd name="connsiteX163" fmla="*/ 2760452 w 3105509"/>
                <a:gd name="connsiteY163" fmla="*/ 1017917 h 3317542"/>
                <a:gd name="connsiteX164" fmla="*/ 2777705 w 3105509"/>
                <a:gd name="connsiteY164" fmla="*/ 948906 h 3317542"/>
                <a:gd name="connsiteX165" fmla="*/ 2794958 w 3105509"/>
                <a:gd name="connsiteY165" fmla="*/ 923027 h 3317542"/>
                <a:gd name="connsiteX166" fmla="*/ 2846717 w 3105509"/>
                <a:gd name="connsiteY166" fmla="*/ 819510 h 3317542"/>
                <a:gd name="connsiteX167" fmla="*/ 2863969 w 3105509"/>
                <a:gd name="connsiteY167" fmla="*/ 793631 h 3317542"/>
                <a:gd name="connsiteX168" fmla="*/ 2889849 w 3105509"/>
                <a:gd name="connsiteY168" fmla="*/ 785004 h 3317542"/>
                <a:gd name="connsiteX169" fmla="*/ 2907102 w 3105509"/>
                <a:gd name="connsiteY169" fmla="*/ 759125 h 3317542"/>
                <a:gd name="connsiteX170" fmla="*/ 2932981 w 3105509"/>
                <a:gd name="connsiteY170" fmla="*/ 741872 h 3317542"/>
                <a:gd name="connsiteX171" fmla="*/ 2950234 w 3105509"/>
                <a:gd name="connsiteY171" fmla="*/ 690114 h 3317542"/>
                <a:gd name="connsiteX172" fmla="*/ 2958860 w 3105509"/>
                <a:gd name="connsiteY172" fmla="*/ 664234 h 3317542"/>
                <a:gd name="connsiteX173" fmla="*/ 2976113 w 3105509"/>
                <a:gd name="connsiteY173" fmla="*/ 638355 h 3317542"/>
                <a:gd name="connsiteX174" fmla="*/ 3019245 w 3105509"/>
                <a:gd name="connsiteY174" fmla="*/ 560717 h 3317542"/>
                <a:gd name="connsiteX175" fmla="*/ 3036498 w 3105509"/>
                <a:gd name="connsiteY175" fmla="*/ 534838 h 3317542"/>
                <a:gd name="connsiteX176" fmla="*/ 3062377 w 3105509"/>
                <a:gd name="connsiteY176" fmla="*/ 517585 h 3317542"/>
                <a:gd name="connsiteX177" fmla="*/ 3096883 w 3105509"/>
                <a:gd name="connsiteY177" fmla="*/ 439948 h 3317542"/>
                <a:gd name="connsiteX178" fmla="*/ 3105509 w 3105509"/>
                <a:gd name="connsiteY178" fmla="*/ 414068 h 3317542"/>
                <a:gd name="connsiteX179" fmla="*/ 3096883 w 3105509"/>
                <a:gd name="connsiteY179" fmla="*/ 319178 h 3317542"/>
                <a:gd name="connsiteX180" fmla="*/ 3045124 w 3105509"/>
                <a:gd name="connsiteY180" fmla="*/ 284672 h 3317542"/>
                <a:gd name="connsiteX181" fmla="*/ 3019245 w 3105509"/>
                <a:gd name="connsiteY181" fmla="*/ 267419 h 3317542"/>
                <a:gd name="connsiteX182" fmla="*/ 3001992 w 3105509"/>
                <a:gd name="connsiteY182" fmla="*/ 241540 h 3317542"/>
                <a:gd name="connsiteX183" fmla="*/ 3010618 w 3105509"/>
                <a:gd name="connsiteY183" fmla="*/ 163902 h 3317542"/>
                <a:gd name="connsiteX184" fmla="*/ 3036498 w 3105509"/>
                <a:gd name="connsiteY184" fmla="*/ 155276 h 3317542"/>
                <a:gd name="connsiteX185" fmla="*/ 3079630 w 3105509"/>
                <a:gd name="connsiteY185" fmla="*/ 146649 h 3317542"/>
                <a:gd name="connsiteX186" fmla="*/ 3088256 w 3105509"/>
                <a:gd name="connsiteY186" fmla="*/ 120770 h 3317542"/>
                <a:gd name="connsiteX187" fmla="*/ 3071003 w 3105509"/>
                <a:gd name="connsiteY187" fmla="*/ 94891 h 3317542"/>
                <a:gd name="connsiteX188" fmla="*/ 2993366 w 3105509"/>
                <a:gd name="connsiteY188" fmla="*/ 43133 h 3317542"/>
                <a:gd name="connsiteX189" fmla="*/ 2967486 w 3105509"/>
                <a:gd name="connsiteY189" fmla="*/ 25880 h 3317542"/>
                <a:gd name="connsiteX190" fmla="*/ 2941607 w 3105509"/>
                <a:gd name="connsiteY190" fmla="*/ 0 h 3317542"/>
                <a:gd name="connsiteX191" fmla="*/ 2889849 w 3105509"/>
                <a:gd name="connsiteY191"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232913 w 3105509"/>
                <a:gd name="connsiteY88" fmla="*/ 3286665 h 3317542"/>
                <a:gd name="connsiteX89" fmla="*/ 220692 w 3105509"/>
                <a:gd name="connsiteY89" fmla="*/ 3174377 h 3317542"/>
                <a:gd name="connsiteX90" fmla="*/ 388979 w 3105509"/>
                <a:gd name="connsiteY90" fmla="*/ 3200257 h 3317542"/>
                <a:gd name="connsiteX91" fmla="*/ 595222 w 3105509"/>
                <a:gd name="connsiteY91" fmla="*/ 3312544 h 3317542"/>
                <a:gd name="connsiteX92" fmla="*/ 655607 w 3105509"/>
                <a:gd name="connsiteY92" fmla="*/ 3295291 h 3317542"/>
                <a:gd name="connsiteX93" fmla="*/ 681486 w 3105509"/>
                <a:gd name="connsiteY93" fmla="*/ 3278038 h 3317542"/>
                <a:gd name="connsiteX94" fmla="*/ 707366 w 3105509"/>
                <a:gd name="connsiteY94" fmla="*/ 3269412 h 3317542"/>
                <a:gd name="connsiteX95" fmla="*/ 741871 w 3105509"/>
                <a:gd name="connsiteY95" fmla="*/ 3243533 h 3317542"/>
                <a:gd name="connsiteX96" fmla="*/ 776377 w 3105509"/>
                <a:gd name="connsiteY96" fmla="*/ 3234906 h 3317542"/>
                <a:gd name="connsiteX97" fmla="*/ 828135 w 3105509"/>
                <a:gd name="connsiteY97" fmla="*/ 3217653 h 3317542"/>
                <a:gd name="connsiteX98" fmla="*/ 854015 w 3105509"/>
                <a:gd name="connsiteY98" fmla="*/ 3209027 h 3317542"/>
                <a:gd name="connsiteX99" fmla="*/ 879894 w 3105509"/>
                <a:gd name="connsiteY99" fmla="*/ 3200400 h 3317542"/>
                <a:gd name="connsiteX100" fmla="*/ 905773 w 3105509"/>
                <a:gd name="connsiteY100" fmla="*/ 3183148 h 3317542"/>
                <a:gd name="connsiteX101" fmla="*/ 914400 w 3105509"/>
                <a:gd name="connsiteY101" fmla="*/ 3071004 h 3317542"/>
                <a:gd name="connsiteX102" fmla="*/ 897147 w 3105509"/>
                <a:gd name="connsiteY102" fmla="*/ 3045125 h 3317542"/>
                <a:gd name="connsiteX103" fmla="*/ 845388 w 3105509"/>
                <a:gd name="connsiteY103" fmla="*/ 3010619 h 3317542"/>
                <a:gd name="connsiteX104" fmla="*/ 828135 w 3105509"/>
                <a:gd name="connsiteY104" fmla="*/ 2984740 h 3317542"/>
                <a:gd name="connsiteX105" fmla="*/ 776377 w 3105509"/>
                <a:gd name="connsiteY105" fmla="*/ 2950234 h 3317542"/>
                <a:gd name="connsiteX106" fmla="*/ 767751 w 3105509"/>
                <a:gd name="connsiteY106" fmla="*/ 2924355 h 3317542"/>
                <a:gd name="connsiteX107" fmla="*/ 750498 w 3105509"/>
                <a:gd name="connsiteY107" fmla="*/ 2898476 h 3317542"/>
                <a:gd name="connsiteX108" fmla="*/ 741871 w 3105509"/>
                <a:gd name="connsiteY108" fmla="*/ 2838091 h 3317542"/>
                <a:gd name="connsiteX109" fmla="*/ 724618 w 3105509"/>
                <a:gd name="connsiteY109" fmla="*/ 2786333 h 3317542"/>
                <a:gd name="connsiteX110" fmla="*/ 733245 w 3105509"/>
                <a:gd name="connsiteY110" fmla="*/ 2691442 h 3317542"/>
                <a:gd name="connsiteX111" fmla="*/ 810883 w 3105509"/>
                <a:gd name="connsiteY111" fmla="*/ 2639683 h 3317542"/>
                <a:gd name="connsiteX112" fmla="*/ 836762 w 3105509"/>
                <a:gd name="connsiteY112" fmla="*/ 2622431 h 3317542"/>
                <a:gd name="connsiteX113" fmla="*/ 854015 w 3105509"/>
                <a:gd name="connsiteY113" fmla="*/ 2596551 h 3317542"/>
                <a:gd name="connsiteX114" fmla="*/ 905773 w 3105509"/>
                <a:gd name="connsiteY114" fmla="*/ 2579299 h 3317542"/>
                <a:gd name="connsiteX115" fmla="*/ 957532 w 3105509"/>
                <a:gd name="connsiteY115" fmla="*/ 2544793 h 3317542"/>
                <a:gd name="connsiteX116" fmla="*/ 983411 w 3105509"/>
                <a:gd name="connsiteY116" fmla="*/ 2527540 h 3317542"/>
                <a:gd name="connsiteX117" fmla="*/ 1000664 w 3105509"/>
                <a:gd name="connsiteY117" fmla="*/ 2501661 h 3317542"/>
                <a:gd name="connsiteX118" fmla="*/ 1026543 w 3105509"/>
                <a:gd name="connsiteY118" fmla="*/ 2484408 h 3317542"/>
                <a:gd name="connsiteX119" fmla="*/ 1061049 w 3105509"/>
                <a:gd name="connsiteY119" fmla="*/ 2432649 h 3317542"/>
                <a:gd name="connsiteX120" fmla="*/ 1078302 w 3105509"/>
                <a:gd name="connsiteY120" fmla="*/ 2406770 h 3317542"/>
                <a:gd name="connsiteX121" fmla="*/ 1104181 w 3105509"/>
                <a:gd name="connsiteY121" fmla="*/ 2389517 h 3317542"/>
                <a:gd name="connsiteX122" fmla="*/ 1112807 w 3105509"/>
                <a:gd name="connsiteY122" fmla="*/ 2363638 h 3317542"/>
                <a:gd name="connsiteX123" fmla="*/ 1164566 w 3105509"/>
                <a:gd name="connsiteY123" fmla="*/ 2346385 h 3317542"/>
                <a:gd name="connsiteX124" fmla="*/ 1190445 w 3105509"/>
                <a:gd name="connsiteY124" fmla="*/ 2329133 h 3317542"/>
                <a:gd name="connsiteX125" fmla="*/ 1259456 w 3105509"/>
                <a:gd name="connsiteY125" fmla="*/ 2311880 h 3317542"/>
                <a:gd name="connsiteX126" fmla="*/ 1285335 w 3105509"/>
                <a:gd name="connsiteY126" fmla="*/ 2303253 h 3317542"/>
                <a:gd name="connsiteX127" fmla="*/ 1345720 w 3105509"/>
                <a:gd name="connsiteY127" fmla="*/ 2225616 h 3317542"/>
                <a:gd name="connsiteX128" fmla="*/ 1362973 w 3105509"/>
                <a:gd name="connsiteY128" fmla="*/ 2199736 h 3317542"/>
                <a:gd name="connsiteX129" fmla="*/ 1371600 w 3105509"/>
                <a:gd name="connsiteY129" fmla="*/ 2173857 h 3317542"/>
                <a:gd name="connsiteX130" fmla="*/ 1397479 w 3105509"/>
                <a:gd name="connsiteY130" fmla="*/ 2156604 h 3317542"/>
                <a:gd name="connsiteX131" fmla="*/ 1423358 w 3105509"/>
                <a:gd name="connsiteY131" fmla="*/ 2147978 h 3317542"/>
                <a:gd name="connsiteX132" fmla="*/ 1509622 w 3105509"/>
                <a:gd name="connsiteY132" fmla="*/ 2130725 h 3317542"/>
                <a:gd name="connsiteX133" fmla="*/ 1535502 w 3105509"/>
                <a:gd name="connsiteY133" fmla="*/ 2113472 h 3317542"/>
                <a:gd name="connsiteX134" fmla="*/ 1561381 w 3105509"/>
                <a:gd name="connsiteY134" fmla="*/ 2087593 h 3317542"/>
                <a:gd name="connsiteX135" fmla="*/ 1751162 w 3105509"/>
                <a:gd name="connsiteY135" fmla="*/ 2061714 h 3317542"/>
                <a:gd name="connsiteX136" fmla="*/ 1811547 w 3105509"/>
                <a:gd name="connsiteY136" fmla="*/ 2044461 h 3317542"/>
                <a:gd name="connsiteX137" fmla="*/ 1837426 w 3105509"/>
                <a:gd name="connsiteY137" fmla="*/ 2018582 h 3317542"/>
                <a:gd name="connsiteX138" fmla="*/ 1863305 w 3105509"/>
                <a:gd name="connsiteY138" fmla="*/ 2001329 h 3317542"/>
                <a:gd name="connsiteX139" fmla="*/ 1889185 w 3105509"/>
                <a:gd name="connsiteY139" fmla="*/ 1975449 h 3317542"/>
                <a:gd name="connsiteX140" fmla="*/ 1940943 w 3105509"/>
                <a:gd name="connsiteY140" fmla="*/ 1932317 h 3317542"/>
                <a:gd name="connsiteX141" fmla="*/ 1958196 w 3105509"/>
                <a:gd name="connsiteY141" fmla="*/ 1906438 h 3317542"/>
                <a:gd name="connsiteX142" fmla="*/ 2009954 w 3105509"/>
                <a:gd name="connsiteY142" fmla="*/ 1863306 h 3317542"/>
                <a:gd name="connsiteX143" fmla="*/ 2053086 w 3105509"/>
                <a:gd name="connsiteY143" fmla="*/ 1828800 h 3317542"/>
                <a:gd name="connsiteX144" fmla="*/ 2070339 w 3105509"/>
                <a:gd name="connsiteY144" fmla="*/ 1802921 h 3317542"/>
                <a:gd name="connsiteX145" fmla="*/ 2156603 w 3105509"/>
                <a:gd name="connsiteY145" fmla="*/ 1768416 h 3317542"/>
                <a:gd name="connsiteX146" fmla="*/ 2216988 w 3105509"/>
                <a:gd name="connsiteY146" fmla="*/ 1751163 h 3317542"/>
                <a:gd name="connsiteX147" fmla="*/ 2320505 w 3105509"/>
                <a:gd name="connsiteY147" fmla="*/ 1733910 h 3317542"/>
                <a:gd name="connsiteX148" fmla="*/ 2363637 w 3105509"/>
                <a:gd name="connsiteY148" fmla="*/ 1725283 h 3317542"/>
                <a:gd name="connsiteX149" fmla="*/ 2415396 w 3105509"/>
                <a:gd name="connsiteY149" fmla="*/ 1708031 h 3317542"/>
                <a:gd name="connsiteX150" fmla="*/ 2467154 w 3105509"/>
                <a:gd name="connsiteY150" fmla="*/ 1690778 h 3317542"/>
                <a:gd name="connsiteX151" fmla="*/ 2493034 w 3105509"/>
                <a:gd name="connsiteY151" fmla="*/ 1682151 h 3317542"/>
                <a:gd name="connsiteX152" fmla="*/ 2518913 w 3105509"/>
                <a:gd name="connsiteY152" fmla="*/ 1673525 h 3317542"/>
                <a:gd name="connsiteX153" fmla="*/ 2536166 w 3105509"/>
                <a:gd name="connsiteY153" fmla="*/ 1647646 h 3317542"/>
                <a:gd name="connsiteX154" fmla="*/ 2562045 w 3105509"/>
                <a:gd name="connsiteY154" fmla="*/ 1630393 h 3317542"/>
                <a:gd name="connsiteX155" fmla="*/ 2570671 w 3105509"/>
                <a:gd name="connsiteY155" fmla="*/ 1604514 h 3317542"/>
                <a:gd name="connsiteX156" fmla="*/ 2605177 w 3105509"/>
                <a:gd name="connsiteY156" fmla="*/ 1552755 h 3317542"/>
                <a:gd name="connsiteX157" fmla="*/ 2613803 w 3105509"/>
                <a:gd name="connsiteY157" fmla="*/ 1285336 h 3317542"/>
                <a:gd name="connsiteX158" fmla="*/ 2648309 w 3105509"/>
                <a:gd name="connsiteY158" fmla="*/ 1233578 h 3317542"/>
                <a:gd name="connsiteX159" fmla="*/ 2674188 w 3105509"/>
                <a:gd name="connsiteY159" fmla="*/ 1181819 h 3317542"/>
                <a:gd name="connsiteX160" fmla="*/ 2700068 w 3105509"/>
                <a:gd name="connsiteY160" fmla="*/ 1121434 h 3317542"/>
                <a:gd name="connsiteX161" fmla="*/ 2734573 w 3105509"/>
                <a:gd name="connsiteY161" fmla="*/ 1069676 h 3317542"/>
                <a:gd name="connsiteX162" fmla="*/ 2760452 w 3105509"/>
                <a:gd name="connsiteY162" fmla="*/ 1017917 h 3317542"/>
                <a:gd name="connsiteX163" fmla="*/ 2777705 w 3105509"/>
                <a:gd name="connsiteY163" fmla="*/ 948906 h 3317542"/>
                <a:gd name="connsiteX164" fmla="*/ 2794958 w 3105509"/>
                <a:gd name="connsiteY164" fmla="*/ 923027 h 3317542"/>
                <a:gd name="connsiteX165" fmla="*/ 2846717 w 3105509"/>
                <a:gd name="connsiteY165" fmla="*/ 819510 h 3317542"/>
                <a:gd name="connsiteX166" fmla="*/ 2863969 w 3105509"/>
                <a:gd name="connsiteY166" fmla="*/ 793631 h 3317542"/>
                <a:gd name="connsiteX167" fmla="*/ 2889849 w 3105509"/>
                <a:gd name="connsiteY167" fmla="*/ 785004 h 3317542"/>
                <a:gd name="connsiteX168" fmla="*/ 2907102 w 3105509"/>
                <a:gd name="connsiteY168" fmla="*/ 759125 h 3317542"/>
                <a:gd name="connsiteX169" fmla="*/ 2932981 w 3105509"/>
                <a:gd name="connsiteY169" fmla="*/ 741872 h 3317542"/>
                <a:gd name="connsiteX170" fmla="*/ 2950234 w 3105509"/>
                <a:gd name="connsiteY170" fmla="*/ 690114 h 3317542"/>
                <a:gd name="connsiteX171" fmla="*/ 2958860 w 3105509"/>
                <a:gd name="connsiteY171" fmla="*/ 664234 h 3317542"/>
                <a:gd name="connsiteX172" fmla="*/ 2976113 w 3105509"/>
                <a:gd name="connsiteY172" fmla="*/ 638355 h 3317542"/>
                <a:gd name="connsiteX173" fmla="*/ 3019245 w 3105509"/>
                <a:gd name="connsiteY173" fmla="*/ 560717 h 3317542"/>
                <a:gd name="connsiteX174" fmla="*/ 3036498 w 3105509"/>
                <a:gd name="connsiteY174" fmla="*/ 534838 h 3317542"/>
                <a:gd name="connsiteX175" fmla="*/ 3062377 w 3105509"/>
                <a:gd name="connsiteY175" fmla="*/ 517585 h 3317542"/>
                <a:gd name="connsiteX176" fmla="*/ 3096883 w 3105509"/>
                <a:gd name="connsiteY176" fmla="*/ 439948 h 3317542"/>
                <a:gd name="connsiteX177" fmla="*/ 3105509 w 3105509"/>
                <a:gd name="connsiteY177" fmla="*/ 414068 h 3317542"/>
                <a:gd name="connsiteX178" fmla="*/ 3096883 w 3105509"/>
                <a:gd name="connsiteY178" fmla="*/ 319178 h 3317542"/>
                <a:gd name="connsiteX179" fmla="*/ 3045124 w 3105509"/>
                <a:gd name="connsiteY179" fmla="*/ 284672 h 3317542"/>
                <a:gd name="connsiteX180" fmla="*/ 3019245 w 3105509"/>
                <a:gd name="connsiteY180" fmla="*/ 267419 h 3317542"/>
                <a:gd name="connsiteX181" fmla="*/ 3001992 w 3105509"/>
                <a:gd name="connsiteY181" fmla="*/ 241540 h 3317542"/>
                <a:gd name="connsiteX182" fmla="*/ 3010618 w 3105509"/>
                <a:gd name="connsiteY182" fmla="*/ 163902 h 3317542"/>
                <a:gd name="connsiteX183" fmla="*/ 3036498 w 3105509"/>
                <a:gd name="connsiteY183" fmla="*/ 155276 h 3317542"/>
                <a:gd name="connsiteX184" fmla="*/ 3079630 w 3105509"/>
                <a:gd name="connsiteY184" fmla="*/ 146649 h 3317542"/>
                <a:gd name="connsiteX185" fmla="*/ 3088256 w 3105509"/>
                <a:gd name="connsiteY185" fmla="*/ 120770 h 3317542"/>
                <a:gd name="connsiteX186" fmla="*/ 3071003 w 3105509"/>
                <a:gd name="connsiteY186" fmla="*/ 94891 h 3317542"/>
                <a:gd name="connsiteX187" fmla="*/ 2993366 w 3105509"/>
                <a:gd name="connsiteY187" fmla="*/ 43133 h 3317542"/>
                <a:gd name="connsiteX188" fmla="*/ 2967486 w 3105509"/>
                <a:gd name="connsiteY188" fmla="*/ 25880 h 3317542"/>
                <a:gd name="connsiteX189" fmla="*/ 2941607 w 3105509"/>
                <a:gd name="connsiteY189" fmla="*/ 0 h 3317542"/>
                <a:gd name="connsiteX190" fmla="*/ 2889849 w 3105509"/>
                <a:gd name="connsiteY190" fmla="*/ 0 h 3317542"/>
                <a:gd name="connsiteX0" fmla="*/ 2889849 w 3105509"/>
                <a:gd name="connsiteY0" fmla="*/ 0 h 3317542"/>
                <a:gd name="connsiteX1" fmla="*/ 2889849 w 3105509"/>
                <a:gd name="connsiteY1" fmla="*/ 0 h 3317542"/>
                <a:gd name="connsiteX2" fmla="*/ 2812211 w 3105509"/>
                <a:gd name="connsiteY2" fmla="*/ 17253 h 3317542"/>
                <a:gd name="connsiteX3" fmla="*/ 2760452 w 3105509"/>
                <a:gd name="connsiteY3" fmla="*/ 34506 h 3317542"/>
                <a:gd name="connsiteX4" fmla="*/ 2708694 w 3105509"/>
                <a:gd name="connsiteY4" fmla="*/ 69012 h 3317542"/>
                <a:gd name="connsiteX5" fmla="*/ 2691441 w 3105509"/>
                <a:gd name="connsiteY5" fmla="*/ 120770 h 3317542"/>
                <a:gd name="connsiteX6" fmla="*/ 2656935 w 3105509"/>
                <a:gd name="connsiteY6" fmla="*/ 172529 h 3317542"/>
                <a:gd name="connsiteX7" fmla="*/ 2639683 w 3105509"/>
                <a:gd name="connsiteY7" fmla="*/ 198408 h 3317542"/>
                <a:gd name="connsiteX8" fmla="*/ 2562045 w 3105509"/>
                <a:gd name="connsiteY8" fmla="*/ 267419 h 3317542"/>
                <a:gd name="connsiteX9" fmla="*/ 2544792 w 3105509"/>
                <a:gd name="connsiteY9" fmla="*/ 293299 h 3317542"/>
                <a:gd name="connsiteX10" fmla="*/ 2536166 w 3105509"/>
                <a:gd name="connsiteY10" fmla="*/ 319178 h 3317542"/>
                <a:gd name="connsiteX11" fmla="*/ 2475781 w 3105509"/>
                <a:gd name="connsiteY11" fmla="*/ 396816 h 3317542"/>
                <a:gd name="connsiteX12" fmla="*/ 2432649 w 3105509"/>
                <a:gd name="connsiteY12" fmla="*/ 474453 h 3317542"/>
                <a:gd name="connsiteX13" fmla="*/ 2415396 w 3105509"/>
                <a:gd name="connsiteY13" fmla="*/ 500333 h 3317542"/>
                <a:gd name="connsiteX14" fmla="*/ 2389517 w 3105509"/>
                <a:gd name="connsiteY14" fmla="*/ 508959 h 3317542"/>
                <a:gd name="connsiteX15" fmla="*/ 2346385 w 3105509"/>
                <a:gd name="connsiteY15" fmla="*/ 586597 h 3317542"/>
                <a:gd name="connsiteX16" fmla="*/ 2320505 w 3105509"/>
                <a:gd name="connsiteY16" fmla="*/ 638355 h 3317542"/>
                <a:gd name="connsiteX17" fmla="*/ 2268747 w 3105509"/>
                <a:gd name="connsiteY17" fmla="*/ 655608 h 3317542"/>
                <a:gd name="connsiteX18" fmla="*/ 2242868 w 3105509"/>
                <a:gd name="connsiteY18" fmla="*/ 681487 h 3317542"/>
                <a:gd name="connsiteX19" fmla="*/ 2208362 w 3105509"/>
                <a:gd name="connsiteY19" fmla="*/ 733246 h 3317542"/>
                <a:gd name="connsiteX20" fmla="*/ 2199735 w 3105509"/>
                <a:gd name="connsiteY20" fmla="*/ 854016 h 3317542"/>
                <a:gd name="connsiteX21" fmla="*/ 2156603 w 3105509"/>
                <a:gd name="connsiteY21" fmla="*/ 923027 h 3317542"/>
                <a:gd name="connsiteX22" fmla="*/ 2096218 w 3105509"/>
                <a:gd name="connsiteY22" fmla="*/ 931653 h 3317542"/>
                <a:gd name="connsiteX23" fmla="*/ 2009954 w 3105509"/>
                <a:gd name="connsiteY23" fmla="*/ 923027 h 3317542"/>
                <a:gd name="connsiteX24" fmla="*/ 1992702 w 3105509"/>
                <a:gd name="connsiteY24" fmla="*/ 897148 h 3317542"/>
                <a:gd name="connsiteX25" fmla="*/ 1984075 w 3105509"/>
                <a:gd name="connsiteY25" fmla="*/ 819510 h 3317542"/>
                <a:gd name="connsiteX26" fmla="*/ 1966822 w 3105509"/>
                <a:gd name="connsiteY26" fmla="*/ 741872 h 3317542"/>
                <a:gd name="connsiteX27" fmla="*/ 1949569 w 3105509"/>
                <a:gd name="connsiteY27" fmla="*/ 715993 h 3317542"/>
                <a:gd name="connsiteX28" fmla="*/ 1923690 w 3105509"/>
                <a:gd name="connsiteY28" fmla="*/ 707366 h 3317542"/>
                <a:gd name="connsiteX29" fmla="*/ 1828800 w 3105509"/>
                <a:gd name="connsiteY29" fmla="*/ 715993 h 3317542"/>
                <a:gd name="connsiteX30" fmla="*/ 1811547 w 3105509"/>
                <a:gd name="connsiteY30" fmla="*/ 741872 h 3317542"/>
                <a:gd name="connsiteX31" fmla="*/ 1785668 w 3105509"/>
                <a:gd name="connsiteY31" fmla="*/ 759125 h 3317542"/>
                <a:gd name="connsiteX32" fmla="*/ 1742535 w 3105509"/>
                <a:gd name="connsiteY32" fmla="*/ 802257 h 3317542"/>
                <a:gd name="connsiteX33" fmla="*/ 1716656 w 3105509"/>
                <a:gd name="connsiteY33" fmla="*/ 854016 h 3317542"/>
                <a:gd name="connsiteX34" fmla="*/ 1664898 w 3105509"/>
                <a:gd name="connsiteY34" fmla="*/ 897148 h 3317542"/>
                <a:gd name="connsiteX35" fmla="*/ 1639018 w 3105509"/>
                <a:gd name="connsiteY35" fmla="*/ 905774 h 3317542"/>
                <a:gd name="connsiteX36" fmla="*/ 1621766 w 3105509"/>
                <a:gd name="connsiteY36" fmla="*/ 931653 h 3317542"/>
                <a:gd name="connsiteX37" fmla="*/ 1509622 w 3105509"/>
                <a:gd name="connsiteY37" fmla="*/ 931653 h 3317542"/>
                <a:gd name="connsiteX38" fmla="*/ 1457864 w 3105509"/>
                <a:gd name="connsiteY38" fmla="*/ 905774 h 3317542"/>
                <a:gd name="connsiteX39" fmla="*/ 1431985 w 3105509"/>
                <a:gd name="connsiteY39" fmla="*/ 897148 h 3317542"/>
                <a:gd name="connsiteX40" fmla="*/ 1319841 w 3105509"/>
                <a:gd name="connsiteY40" fmla="*/ 905774 h 3317542"/>
                <a:gd name="connsiteX41" fmla="*/ 1268083 w 3105509"/>
                <a:gd name="connsiteY41" fmla="*/ 931653 h 3317542"/>
                <a:gd name="connsiteX42" fmla="*/ 1216324 w 3105509"/>
                <a:gd name="connsiteY42" fmla="*/ 948906 h 3317542"/>
                <a:gd name="connsiteX43" fmla="*/ 1190445 w 3105509"/>
                <a:gd name="connsiteY43" fmla="*/ 957533 h 3317542"/>
                <a:gd name="connsiteX44" fmla="*/ 1112807 w 3105509"/>
                <a:gd name="connsiteY44" fmla="*/ 1009291 h 3317542"/>
                <a:gd name="connsiteX45" fmla="*/ 1061049 w 3105509"/>
                <a:gd name="connsiteY45" fmla="*/ 1052423 h 3317542"/>
                <a:gd name="connsiteX46" fmla="*/ 1009290 w 3105509"/>
                <a:gd name="connsiteY46" fmla="*/ 1086929 h 3317542"/>
                <a:gd name="connsiteX47" fmla="*/ 983411 w 3105509"/>
                <a:gd name="connsiteY47" fmla="*/ 1104182 h 3317542"/>
                <a:gd name="connsiteX48" fmla="*/ 940279 w 3105509"/>
                <a:gd name="connsiteY48" fmla="*/ 1181819 h 3317542"/>
                <a:gd name="connsiteX49" fmla="*/ 923026 w 3105509"/>
                <a:gd name="connsiteY49" fmla="*/ 1207699 h 3317542"/>
                <a:gd name="connsiteX50" fmla="*/ 905773 w 3105509"/>
                <a:gd name="connsiteY50" fmla="*/ 1259457 h 3317542"/>
                <a:gd name="connsiteX51" fmla="*/ 897147 w 3105509"/>
                <a:gd name="connsiteY51" fmla="*/ 1285336 h 3317542"/>
                <a:gd name="connsiteX52" fmla="*/ 888520 w 3105509"/>
                <a:gd name="connsiteY52" fmla="*/ 1319842 h 3317542"/>
                <a:gd name="connsiteX53" fmla="*/ 871268 w 3105509"/>
                <a:gd name="connsiteY53" fmla="*/ 1371600 h 3317542"/>
                <a:gd name="connsiteX54" fmla="*/ 862641 w 3105509"/>
                <a:gd name="connsiteY54" fmla="*/ 1466491 h 3317542"/>
                <a:gd name="connsiteX55" fmla="*/ 854015 w 3105509"/>
                <a:gd name="connsiteY55" fmla="*/ 1492370 h 3317542"/>
                <a:gd name="connsiteX56" fmla="*/ 802256 w 3105509"/>
                <a:gd name="connsiteY56" fmla="*/ 1526876 h 3317542"/>
                <a:gd name="connsiteX57" fmla="*/ 715992 w 3105509"/>
                <a:gd name="connsiteY57" fmla="*/ 1492370 h 3317542"/>
                <a:gd name="connsiteX58" fmla="*/ 664234 w 3105509"/>
                <a:gd name="connsiteY58" fmla="*/ 1440612 h 3317542"/>
                <a:gd name="connsiteX59" fmla="*/ 569343 w 3105509"/>
                <a:gd name="connsiteY59" fmla="*/ 1449238 h 3317542"/>
                <a:gd name="connsiteX60" fmla="*/ 534837 w 3105509"/>
                <a:gd name="connsiteY60" fmla="*/ 1492370 h 3317542"/>
                <a:gd name="connsiteX61" fmla="*/ 474452 w 3105509"/>
                <a:gd name="connsiteY61" fmla="*/ 1561382 h 3317542"/>
                <a:gd name="connsiteX62" fmla="*/ 457200 w 3105509"/>
                <a:gd name="connsiteY62" fmla="*/ 1587261 h 3317542"/>
                <a:gd name="connsiteX63" fmla="*/ 431320 w 3105509"/>
                <a:gd name="connsiteY63" fmla="*/ 1595887 h 3317542"/>
                <a:gd name="connsiteX64" fmla="*/ 379562 w 3105509"/>
                <a:gd name="connsiteY64" fmla="*/ 1621766 h 3317542"/>
                <a:gd name="connsiteX65" fmla="*/ 362309 w 3105509"/>
                <a:gd name="connsiteY65" fmla="*/ 1647646 h 3317542"/>
                <a:gd name="connsiteX66" fmla="*/ 336430 w 3105509"/>
                <a:gd name="connsiteY66" fmla="*/ 1664899 h 3317542"/>
                <a:gd name="connsiteX67" fmla="*/ 319177 w 3105509"/>
                <a:gd name="connsiteY67" fmla="*/ 1716657 h 3317542"/>
                <a:gd name="connsiteX68" fmla="*/ 271444 w 3105509"/>
                <a:gd name="connsiteY68" fmla="*/ 1875886 h 3317542"/>
                <a:gd name="connsiteX69" fmla="*/ 59881 w 3105509"/>
                <a:gd name="connsiteY69" fmla="*/ 1891198 h 3317542"/>
                <a:gd name="connsiteX70" fmla="*/ 0 w 3105509"/>
                <a:gd name="connsiteY70" fmla="*/ 2199735 h 3317542"/>
                <a:gd name="connsiteX71" fmla="*/ 162319 w 3105509"/>
                <a:gd name="connsiteY71" fmla="*/ 1933540 h 3317542"/>
                <a:gd name="connsiteX72" fmla="*/ 301924 w 3105509"/>
                <a:gd name="connsiteY72" fmla="*/ 2260121 h 3317542"/>
                <a:gd name="connsiteX73" fmla="*/ 336430 w 3105509"/>
                <a:gd name="connsiteY73" fmla="*/ 2311880 h 3317542"/>
                <a:gd name="connsiteX74" fmla="*/ 345056 w 3105509"/>
                <a:gd name="connsiteY74" fmla="*/ 2605178 h 3317542"/>
                <a:gd name="connsiteX75" fmla="*/ 319177 w 3105509"/>
                <a:gd name="connsiteY75" fmla="*/ 2613804 h 3317542"/>
                <a:gd name="connsiteX76" fmla="*/ 276045 w 3105509"/>
                <a:gd name="connsiteY76" fmla="*/ 2665563 h 3317542"/>
                <a:gd name="connsiteX77" fmla="*/ 258792 w 3105509"/>
                <a:gd name="connsiteY77" fmla="*/ 2691442 h 3317542"/>
                <a:gd name="connsiteX78" fmla="*/ 224286 w 3105509"/>
                <a:gd name="connsiteY78" fmla="*/ 2734574 h 3317542"/>
                <a:gd name="connsiteX79" fmla="*/ 215660 w 3105509"/>
                <a:gd name="connsiteY79" fmla="*/ 2760453 h 3317542"/>
                <a:gd name="connsiteX80" fmla="*/ 155275 w 3105509"/>
                <a:gd name="connsiteY80" fmla="*/ 2829465 h 3317542"/>
                <a:gd name="connsiteX81" fmla="*/ 138022 w 3105509"/>
                <a:gd name="connsiteY81" fmla="*/ 2881223 h 3317542"/>
                <a:gd name="connsiteX82" fmla="*/ 129396 w 3105509"/>
                <a:gd name="connsiteY82" fmla="*/ 2907102 h 3317542"/>
                <a:gd name="connsiteX83" fmla="*/ 112143 w 3105509"/>
                <a:gd name="connsiteY83" fmla="*/ 2932982 h 3317542"/>
                <a:gd name="connsiteX84" fmla="*/ 103517 w 3105509"/>
                <a:gd name="connsiteY84" fmla="*/ 2958861 h 3317542"/>
                <a:gd name="connsiteX85" fmla="*/ 94890 w 3105509"/>
                <a:gd name="connsiteY85" fmla="*/ 2993366 h 3317542"/>
                <a:gd name="connsiteX86" fmla="*/ 77637 w 3105509"/>
                <a:gd name="connsiteY86" fmla="*/ 3045125 h 3317542"/>
                <a:gd name="connsiteX87" fmla="*/ 86264 w 3105509"/>
                <a:gd name="connsiteY87" fmla="*/ 3191774 h 3317542"/>
                <a:gd name="connsiteX88" fmla="*/ 220692 w 3105509"/>
                <a:gd name="connsiteY88" fmla="*/ 3174377 h 3317542"/>
                <a:gd name="connsiteX89" fmla="*/ 388979 w 3105509"/>
                <a:gd name="connsiteY89" fmla="*/ 3200257 h 3317542"/>
                <a:gd name="connsiteX90" fmla="*/ 595222 w 3105509"/>
                <a:gd name="connsiteY90" fmla="*/ 3312544 h 3317542"/>
                <a:gd name="connsiteX91" fmla="*/ 655607 w 3105509"/>
                <a:gd name="connsiteY91" fmla="*/ 3295291 h 3317542"/>
                <a:gd name="connsiteX92" fmla="*/ 681486 w 3105509"/>
                <a:gd name="connsiteY92" fmla="*/ 3278038 h 3317542"/>
                <a:gd name="connsiteX93" fmla="*/ 707366 w 3105509"/>
                <a:gd name="connsiteY93" fmla="*/ 3269412 h 3317542"/>
                <a:gd name="connsiteX94" fmla="*/ 741871 w 3105509"/>
                <a:gd name="connsiteY94" fmla="*/ 3243533 h 3317542"/>
                <a:gd name="connsiteX95" fmla="*/ 776377 w 3105509"/>
                <a:gd name="connsiteY95" fmla="*/ 3234906 h 3317542"/>
                <a:gd name="connsiteX96" fmla="*/ 828135 w 3105509"/>
                <a:gd name="connsiteY96" fmla="*/ 3217653 h 3317542"/>
                <a:gd name="connsiteX97" fmla="*/ 854015 w 3105509"/>
                <a:gd name="connsiteY97" fmla="*/ 3209027 h 3317542"/>
                <a:gd name="connsiteX98" fmla="*/ 879894 w 3105509"/>
                <a:gd name="connsiteY98" fmla="*/ 3200400 h 3317542"/>
                <a:gd name="connsiteX99" fmla="*/ 905773 w 3105509"/>
                <a:gd name="connsiteY99" fmla="*/ 3183148 h 3317542"/>
                <a:gd name="connsiteX100" fmla="*/ 914400 w 3105509"/>
                <a:gd name="connsiteY100" fmla="*/ 3071004 h 3317542"/>
                <a:gd name="connsiteX101" fmla="*/ 897147 w 3105509"/>
                <a:gd name="connsiteY101" fmla="*/ 3045125 h 3317542"/>
                <a:gd name="connsiteX102" fmla="*/ 845388 w 3105509"/>
                <a:gd name="connsiteY102" fmla="*/ 3010619 h 3317542"/>
                <a:gd name="connsiteX103" fmla="*/ 828135 w 3105509"/>
                <a:gd name="connsiteY103" fmla="*/ 2984740 h 3317542"/>
                <a:gd name="connsiteX104" fmla="*/ 776377 w 3105509"/>
                <a:gd name="connsiteY104" fmla="*/ 2950234 h 3317542"/>
                <a:gd name="connsiteX105" fmla="*/ 767751 w 3105509"/>
                <a:gd name="connsiteY105" fmla="*/ 2924355 h 3317542"/>
                <a:gd name="connsiteX106" fmla="*/ 750498 w 3105509"/>
                <a:gd name="connsiteY106" fmla="*/ 2898476 h 3317542"/>
                <a:gd name="connsiteX107" fmla="*/ 741871 w 3105509"/>
                <a:gd name="connsiteY107" fmla="*/ 2838091 h 3317542"/>
                <a:gd name="connsiteX108" fmla="*/ 724618 w 3105509"/>
                <a:gd name="connsiteY108" fmla="*/ 2786333 h 3317542"/>
                <a:gd name="connsiteX109" fmla="*/ 733245 w 3105509"/>
                <a:gd name="connsiteY109" fmla="*/ 2691442 h 3317542"/>
                <a:gd name="connsiteX110" fmla="*/ 810883 w 3105509"/>
                <a:gd name="connsiteY110" fmla="*/ 2639683 h 3317542"/>
                <a:gd name="connsiteX111" fmla="*/ 836762 w 3105509"/>
                <a:gd name="connsiteY111" fmla="*/ 2622431 h 3317542"/>
                <a:gd name="connsiteX112" fmla="*/ 854015 w 3105509"/>
                <a:gd name="connsiteY112" fmla="*/ 2596551 h 3317542"/>
                <a:gd name="connsiteX113" fmla="*/ 905773 w 3105509"/>
                <a:gd name="connsiteY113" fmla="*/ 2579299 h 3317542"/>
                <a:gd name="connsiteX114" fmla="*/ 957532 w 3105509"/>
                <a:gd name="connsiteY114" fmla="*/ 2544793 h 3317542"/>
                <a:gd name="connsiteX115" fmla="*/ 983411 w 3105509"/>
                <a:gd name="connsiteY115" fmla="*/ 2527540 h 3317542"/>
                <a:gd name="connsiteX116" fmla="*/ 1000664 w 3105509"/>
                <a:gd name="connsiteY116" fmla="*/ 2501661 h 3317542"/>
                <a:gd name="connsiteX117" fmla="*/ 1026543 w 3105509"/>
                <a:gd name="connsiteY117" fmla="*/ 2484408 h 3317542"/>
                <a:gd name="connsiteX118" fmla="*/ 1061049 w 3105509"/>
                <a:gd name="connsiteY118" fmla="*/ 2432649 h 3317542"/>
                <a:gd name="connsiteX119" fmla="*/ 1078302 w 3105509"/>
                <a:gd name="connsiteY119" fmla="*/ 2406770 h 3317542"/>
                <a:gd name="connsiteX120" fmla="*/ 1104181 w 3105509"/>
                <a:gd name="connsiteY120" fmla="*/ 2389517 h 3317542"/>
                <a:gd name="connsiteX121" fmla="*/ 1112807 w 3105509"/>
                <a:gd name="connsiteY121" fmla="*/ 2363638 h 3317542"/>
                <a:gd name="connsiteX122" fmla="*/ 1164566 w 3105509"/>
                <a:gd name="connsiteY122" fmla="*/ 2346385 h 3317542"/>
                <a:gd name="connsiteX123" fmla="*/ 1190445 w 3105509"/>
                <a:gd name="connsiteY123" fmla="*/ 2329133 h 3317542"/>
                <a:gd name="connsiteX124" fmla="*/ 1259456 w 3105509"/>
                <a:gd name="connsiteY124" fmla="*/ 2311880 h 3317542"/>
                <a:gd name="connsiteX125" fmla="*/ 1285335 w 3105509"/>
                <a:gd name="connsiteY125" fmla="*/ 2303253 h 3317542"/>
                <a:gd name="connsiteX126" fmla="*/ 1345720 w 3105509"/>
                <a:gd name="connsiteY126" fmla="*/ 2225616 h 3317542"/>
                <a:gd name="connsiteX127" fmla="*/ 1362973 w 3105509"/>
                <a:gd name="connsiteY127" fmla="*/ 2199736 h 3317542"/>
                <a:gd name="connsiteX128" fmla="*/ 1371600 w 3105509"/>
                <a:gd name="connsiteY128" fmla="*/ 2173857 h 3317542"/>
                <a:gd name="connsiteX129" fmla="*/ 1397479 w 3105509"/>
                <a:gd name="connsiteY129" fmla="*/ 2156604 h 3317542"/>
                <a:gd name="connsiteX130" fmla="*/ 1423358 w 3105509"/>
                <a:gd name="connsiteY130" fmla="*/ 2147978 h 3317542"/>
                <a:gd name="connsiteX131" fmla="*/ 1509622 w 3105509"/>
                <a:gd name="connsiteY131" fmla="*/ 2130725 h 3317542"/>
                <a:gd name="connsiteX132" fmla="*/ 1535502 w 3105509"/>
                <a:gd name="connsiteY132" fmla="*/ 2113472 h 3317542"/>
                <a:gd name="connsiteX133" fmla="*/ 1561381 w 3105509"/>
                <a:gd name="connsiteY133" fmla="*/ 2087593 h 3317542"/>
                <a:gd name="connsiteX134" fmla="*/ 1751162 w 3105509"/>
                <a:gd name="connsiteY134" fmla="*/ 2061714 h 3317542"/>
                <a:gd name="connsiteX135" fmla="*/ 1811547 w 3105509"/>
                <a:gd name="connsiteY135" fmla="*/ 2044461 h 3317542"/>
                <a:gd name="connsiteX136" fmla="*/ 1837426 w 3105509"/>
                <a:gd name="connsiteY136" fmla="*/ 2018582 h 3317542"/>
                <a:gd name="connsiteX137" fmla="*/ 1863305 w 3105509"/>
                <a:gd name="connsiteY137" fmla="*/ 2001329 h 3317542"/>
                <a:gd name="connsiteX138" fmla="*/ 1889185 w 3105509"/>
                <a:gd name="connsiteY138" fmla="*/ 1975449 h 3317542"/>
                <a:gd name="connsiteX139" fmla="*/ 1940943 w 3105509"/>
                <a:gd name="connsiteY139" fmla="*/ 1932317 h 3317542"/>
                <a:gd name="connsiteX140" fmla="*/ 1958196 w 3105509"/>
                <a:gd name="connsiteY140" fmla="*/ 1906438 h 3317542"/>
                <a:gd name="connsiteX141" fmla="*/ 2009954 w 3105509"/>
                <a:gd name="connsiteY141" fmla="*/ 1863306 h 3317542"/>
                <a:gd name="connsiteX142" fmla="*/ 2053086 w 3105509"/>
                <a:gd name="connsiteY142" fmla="*/ 1828800 h 3317542"/>
                <a:gd name="connsiteX143" fmla="*/ 2070339 w 3105509"/>
                <a:gd name="connsiteY143" fmla="*/ 1802921 h 3317542"/>
                <a:gd name="connsiteX144" fmla="*/ 2156603 w 3105509"/>
                <a:gd name="connsiteY144" fmla="*/ 1768416 h 3317542"/>
                <a:gd name="connsiteX145" fmla="*/ 2216988 w 3105509"/>
                <a:gd name="connsiteY145" fmla="*/ 1751163 h 3317542"/>
                <a:gd name="connsiteX146" fmla="*/ 2320505 w 3105509"/>
                <a:gd name="connsiteY146" fmla="*/ 1733910 h 3317542"/>
                <a:gd name="connsiteX147" fmla="*/ 2363637 w 3105509"/>
                <a:gd name="connsiteY147" fmla="*/ 1725283 h 3317542"/>
                <a:gd name="connsiteX148" fmla="*/ 2415396 w 3105509"/>
                <a:gd name="connsiteY148" fmla="*/ 1708031 h 3317542"/>
                <a:gd name="connsiteX149" fmla="*/ 2467154 w 3105509"/>
                <a:gd name="connsiteY149" fmla="*/ 1690778 h 3317542"/>
                <a:gd name="connsiteX150" fmla="*/ 2493034 w 3105509"/>
                <a:gd name="connsiteY150" fmla="*/ 1682151 h 3317542"/>
                <a:gd name="connsiteX151" fmla="*/ 2518913 w 3105509"/>
                <a:gd name="connsiteY151" fmla="*/ 1673525 h 3317542"/>
                <a:gd name="connsiteX152" fmla="*/ 2536166 w 3105509"/>
                <a:gd name="connsiteY152" fmla="*/ 1647646 h 3317542"/>
                <a:gd name="connsiteX153" fmla="*/ 2562045 w 3105509"/>
                <a:gd name="connsiteY153" fmla="*/ 1630393 h 3317542"/>
                <a:gd name="connsiteX154" fmla="*/ 2570671 w 3105509"/>
                <a:gd name="connsiteY154" fmla="*/ 1604514 h 3317542"/>
                <a:gd name="connsiteX155" fmla="*/ 2605177 w 3105509"/>
                <a:gd name="connsiteY155" fmla="*/ 1552755 h 3317542"/>
                <a:gd name="connsiteX156" fmla="*/ 2613803 w 3105509"/>
                <a:gd name="connsiteY156" fmla="*/ 1285336 h 3317542"/>
                <a:gd name="connsiteX157" fmla="*/ 2648309 w 3105509"/>
                <a:gd name="connsiteY157" fmla="*/ 1233578 h 3317542"/>
                <a:gd name="connsiteX158" fmla="*/ 2674188 w 3105509"/>
                <a:gd name="connsiteY158" fmla="*/ 1181819 h 3317542"/>
                <a:gd name="connsiteX159" fmla="*/ 2700068 w 3105509"/>
                <a:gd name="connsiteY159" fmla="*/ 1121434 h 3317542"/>
                <a:gd name="connsiteX160" fmla="*/ 2734573 w 3105509"/>
                <a:gd name="connsiteY160" fmla="*/ 1069676 h 3317542"/>
                <a:gd name="connsiteX161" fmla="*/ 2760452 w 3105509"/>
                <a:gd name="connsiteY161" fmla="*/ 1017917 h 3317542"/>
                <a:gd name="connsiteX162" fmla="*/ 2777705 w 3105509"/>
                <a:gd name="connsiteY162" fmla="*/ 948906 h 3317542"/>
                <a:gd name="connsiteX163" fmla="*/ 2794958 w 3105509"/>
                <a:gd name="connsiteY163" fmla="*/ 923027 h 3317542"/>
                <a:gd name="connsiteX164" fmla="*/ 2846717 w 3105509"/>
                <a:gd name="connsiteY164" fmla="*/ 819510 h 3317542"/>
                <a:gd name="connsiteX165" fmla="*/ 2863969 w 3105509"/>
                <a:gd name="connsiteY165" fmla="*/ 793631 h 3317542"/>
                <a:gd name="connsiteX166" fmla="*/ 2889849 w 3105509"/>
                <a:gd name="connsiteY166" fmla="*/ 785004 h 3317542"/>
                <a:gd name="connsiteX167" fmla="*/ 2907102 w 3105509"/>
                <a:gd name="connsiteY167" fmla="*/ 759125 h 3317542"/>
                <a:gd name="connsiteX168" fmla="*/ 2932981 w 3105509"/>
                <a:gd name="connsiteY168" fmla="*/ 741872 h 3317542"/>
                <a:gd name="connsiteX169" fmla="*/ 2950234 w 3105509"/>
                <a:gd name="connsiteY169" fmla="*/ 690114 h 3317542"/>
                <a:gd name="connsiteX170" fmla="*/ 2958860 w 3105509"/>
                <a:gd name="connsiteY170" fmla="*/ 664234 h 3317542"/>
                <a:gd name="connsiteX171" fmla="*/ 2976113 w 3105509"/>
                <a:gd name="connsiteY171" fmla="*/ 638355 h 3317542"/>
                <a:gd name="connsiteX172" fmla="*/ 3019245 w 3105509"/>
                <a:gd name="connsiteY172" fmla="*/ 560717 h 3317542"/>
                <a:gd name="connsiteX173" fmla="*/ 3036498 w 3105509"/>
                <a:gd name="connsiteY173" fmla="*/ 534838 h 3317542"/>
                <a:gd name="connsiteX174" fmla="*/ 3062377 w 3105509"/>
                <a:gd name="connsiteY174" fmla="*/ 517585 h 3317542"/>
                <a:gd name="connsiteX175" fmla="*/ 3096883 w 3105509"/>
                <a:gd name="connsiteY175" fmla="*/ 439948 h 3317542"/>
                <a:gd name="connsiteX176" fmla="*/ 3105509 w 3105509"/>
                <a:gd name="connsiteY176" fmla="*/ 414068 h 3317542"/>
                <a:gd name="connsiteX177" fmla="*/ 3096883 w 3105509"/>
                <a:gd name="connsiteY177" fmla="*/ 319178 h 3317542"/>
                <a:gd name="connsiteX178" fmla="*/ 3045124 w 3105509"/>
                <a:gd name="connsiteY178" fmla="*/ 284672 h 3317542"/>
                <a:gd name="connsiteX179" fmla="*/ 3019245 w 3105509"/>
                <a:gd name="connsiteY179" fmla="*/ 267419 h 3317542"/>
                <a:gd name="connsiteX180" fmla="*/ 3001992 w 3105509"/>
                <a:gd name="connsiteY180" fmla="*/ 241540 h 3317542"/>
                <a:gd name="connsiteX181" fmla="*/ 3010618 w 3105509"/>
                <a:gd name="connsiteY181" fmla="*/ 163902 h 3317542"/>
                <a:gd name="connsiteX182" fmla="*/ 3036498 w 3105509"/>
                <a:gd name="connsiteY182" fmla="*/ 155276 h 3317542"/>
                <a:gd name="connsiteX183" fmla="*/ 3079630 w 3105509"/>
                <a:gd name="connsiteY183" fmla="*/ 146649 h 3317542"/>
                <a:gd name="connsiteX184" fmla="*/ 3088256 w 3105509"/>
                <a:gd name="connsiteY184" fmla="*/ 120770 h 3317542"/>
                <a:gd name="connsiteX185" fmla="*/ 3071003 w 3105509"/>
                <a:gd name="connsiteY185" fmla="*/ 94891 h 3317542"/>
                <a:gd name="connsiteX186" fmla="*/ 2993366 w 3105509"/>
                <a:gd name="connsiteY186" fmla="*/ 43133 h 3317542"/>
                <a:gd name="connsiteX187" fmla="*/ 2967486 w 3105509"/>
                <a:gd name="connsiteY187" fmla="*/ 25880 h 3317542"/>
                <a:gd name="connsiteX188" fmla="*/ 2941607 w 3105509"/>
                <a:gd name="connsiteY188" fmla="*/ 0 h 3317542"/>
                <a:gd name="connsiteX189" fmla="*/ 2889849 w 3105509"/>
                <a:gd name="connsiteY189" fmla="*/ 0 h 3317542"/>
                <a:gd name="connsiteX0" fmla="*/ 2889849 w 3105509"/>
                <a:gd name="connsiteY0" fmla="*/ 0 h 3313735"/>
                <a:gd name="connsiteX1" fmla="*/ 2889849 w 3105509"/>
                <a:gd name="connsiteY1" fmla="*/ 0 h 3313735"/>
                <a:gd name="connsiteX2" fmla="*/ 2812211 w 3105509"/>
                <a:gd name="connsiteY2" fmla="*/ 17253 h 3313735"/>
                <a:gd name="connsiteX3" fmla="*/ 2760452 w 3105509"/>
                <a:gd name="connsiteY3" fmla="*/ 34506 h 3313735"/>
                <a:gd name="connsiteX4" fmla="*/ 2708694 w 3105509"/>
                <a:gd name="connsiteY4" fmla="*/ 69012 h 3313735"/>
                <a:gd name="connsiteX5" fmla="*/ 2691441 w 3105509"/>
                <a:gd name="connsiteY5" fmla="*/ 120770 h 3313735"/>
                <a:gd name="connsiteX6" fmla="*/ 2656935 w 3105509"/>
                <a:gd name="connsiteY6" fmla="*/ 172529 h 3313735"/>
                <a:gd name="connsiteX7" fmla="*/ 2639683 w 3105509"/>
                <a:gd name="connsiteY7" fmla="*/ 198408 h 3313735"/>
                <a:gd name="connsiteX8" fmla="*/ 2562045 w 3105509"/>
                <a:gd name="connsiteY8" fmla="*/ 267419 h 3313735"/>
                <a:gd name="connsiteX9" fmla="*/ 2544792 w 3105509"/>
                <a:gd name="connsiteY9" fmla="*/ 293299 h 3313735"/>
                <a:gd name="connsiteX10" fmla="*/ 2536166 w 3105509"/>
                <a:gd name="connsiteY10" fmla="*/ 319178 h 3313735"/>
                <a:gd name="connsiteX11" fmla="*/ 2475781 w 3105509"/>
                <a:gd name="connsiteY11" fmla="*/ 396816 h 3313735"/>
                <a:gd name="connsiteX12" fmla="*/ 2432649 w 3105509"/>
                <a:gd name="connsiteY12" fmla="*/ 474453 h 3313735"/>
                <a:gd name="connsiteX13" fmla="*/ 2415396 w 3105509"/>
                <a:gd name="connsiteY13" fmla="*/ 500333 h 3313735"/>
                <a:gd name="connsiteX14" fmla="*/ 2389517 w 3105509"/>
                <a:gd name="connsiteY14" fmla="*/ 508959 h 3313735"/>
                <a:gd name="connsiteX15" fmla="*/ 2346385 w 3105509"/>
                <a:gd name="connsiteY15" fmla="*/ 586597 h 3313735"/>
                <a:gd name="connsiteX16" fmla="*/ 2320505 w 3105509"/>
                <a:gd name="connsiteY16" fmla="*/ 638355 h 3313735"/>
                <a:gd name="connsiteX17" fmla="*/ 2268747 w 3105509"/>
                <a:gd name="connsiteY17" fmla="*/ 655608 h 3313735"/>
                <a:gd name="connsiteX18" fmla="*/ 2242868 w 3105509"/>
                <a:gd name="connsiteY18" fmla="*/ 681487 h 3313735"/>
                <a:gd name="connsiteX19" fmla="*/ 2208362 w 3105509"/>
                <a:gd name="connsiteY19" fmla="*/ 733246 h 3313735"/>
                <a:gd name="connsiteX20" fmla="*/ 2199735 w 3105509"/>
                <a:gd name="connsiteY20" fmla="*/ 854016 h 3313735"/>
                <a:gd name="connsiteX21" fmla="*/ 2156603 w 3105509"/>
                <a:gd name="connsiteY21" fmla="*/ 923027 h 3313735"/>
                <a:gd name="connsiteX22" fmla="*/ 2096218 w 3105509"/>
                <a:gd name="connsiteY22" fmla="*/ 931653 h 3313735"/>
                <a:gd name="connsiteX23" fmla="*/ 2009954 w 3105509"/>
                <a:gd name="connsiteY23" fmla="*/ 923027 h 3313735"/>
                <a:gd name="connsiteX24" fmla="*/ 1992702 w 3105509"/>
                <a:gd name="connsiteY24" fmla="*/ 897148 h 3313735"/>
                <a:gd name="connsiteX25" fmla="*/ 1984075 w 3105509"/>
                <a:gd name="connsiteY25" fmla="*/ 819510 h 3313735"/>
                <a:gd name="connsiteX26" fmla="*/ 1966822 w 3105509"/>
                <a:gd name="connsiteY26" fmla="*/ 741872 h 3313735"/>
                <a:gd name="connsiteX27" fmla="*/ 1949569 w 3105509"/>
                <a:gd name="connsiteY27" fmla="*/ 715993 h 3313735"/>
                <a:gd name="connsiteX28" fmla="*/ 1923690 w 3105509"/>
                <a:gd name="connsiteY28" fmla="*/ 707366 h 3313735"/>
                <a:gd name="connsiteX29" fmla="*/ 1828800 w 3105509"/>
                <a:gd name="connsiteY29" fmla="*/ 715993 h 3313735"/>
                <a:gd name="connsiteX30" fmla="*/ 1811547 w 3105509"/>
                <a:gd name="connsiteY30" fmla="*/ 741872 h 3313735"/>
                <a:gd name="connsiteX31" fmla="*/ 1785668 w 3105509"/>
                <a:gd name="connsiteY31" fmla="*/ 759125 h 3313735"/>
                <a:gd name="connsiteX32" fmla="*/ 1742535 w 3105509"/>
                <a:gd name="connsiteY32" fmla="*/ 802257 h 3313735"/>
                <a:gd name="connsiteX33" fmla="*/ 1716656 w 3105509"/>
                <a:gd name="connsiteY33" fmla="*/ 854016 h 3313735"/>
                <a:gd name="connsiteX34" fmla="*/ 1664898 w 3105509"/>
                <a:gd name="connsiteY34" fmla="*/ 897148 h 3313735"/>
                <a:gd name="connsiteX35" fmla="*/ 1639018 w 3105509"/>
                <a:gd name="connsiteY35" fmla="*/ 905774 h 3313735"/>
                <a:gd name="connsiteX36" fmla="*/ 1621766 w 3105509"/>
                <a:gd name="connsiteY36" fmla="*/ 931653 h 3313735"/>
                <a:gd name="connsiteX37" fmla="*/ 1509622 w 3105509"/>
                <a:gd name="connsiteY37" fmla="*/ 931653 h 3313735"/>
                <a:gd name="connsiteX38" fmla="*/ 1457864 w 3105509"/>
                <a:gd name="connsiteY38" fmla="*/ 905774 h 3313735"/>
                <a:gd name="connsiteX39" fmla="*/ 1431985 w 3105509"/>
                <a:gd name="connsiteY39" fmla="*/ 897148 h 3313735"/>
                <a:gd name="connsiteX40" fmla="*/ 1319841 w 3105509"/>
                <a:gd name="connsiteY40" fmla="*/ 905774 h 3313735"/>
                <a:gd name="connsiteX41" fmla="*/ 1268083 w 3105509"/>
                <a:gd name="connsiteY41" fmla="*/ 931653 h 3313735"/>
                <a:gd name="connsiteX42" fmla="*/ 1216324 w 3105509"/>
                <a:gd name="connsiteY42" fmla="*/ 948906 h 3313735"/>
                <a:gd name="connsiteX43" fmla="*/ 1190445 w 3105509"/>
                <a:gd name="connsiteY43" fmla="*/ 957533 h 3313735"/>
                <a:gd name="connsiteX44" fmla="*/ 1112807 w 3105509"/>
                <a:gd name="connsiteY44" fmla="*/ 1009291 h 3313735"/>
                <a:gd name="connsiteX45" fmla="*/ 1061049 w 3105509"/>
                <a:gd name="connsiteY45" fmla="*/ 1052423 h 3313735"/>
                <a:gd name="connsiteX46" fmla="*/ 1009290 w 3105509"/>
                <a:gd name="connsiteY46" fmla="*/ 1086929 h 3313735"/>
                <a:gd name="connsiteX47" fmla="*/ 983411 w 3105509"/>
                <a:gd name="connsiteY47" fmla="*/ 1104182 h 3313735"/>
                <a:gd name="connsiteX48" fmla="*/ 940279 w 3105509"/>
                <a:gd name="connsiteY48" fmla="*/ 1181819 h 3313735"/>
                <a:gd name="connsiteX49" fmla="*/ 923026 w 3105509"/>
                <a:gd name="connsiteY49" fmla="*/ 1207699 h 3313735"/>
                <a:gd name="connsiteX50" fmla="*/ 905773 w 3105509"/>
                <a:gd name="connsiteY50" fmla="*/ 1259457 h 3313735"/>
                <a:gd name="connsiteX51" fmla="*/ 897147 w 3105509"/>
                <a:gd name="connsiteY51" fmla="*/ 1285336 h 3313735"/>
                <a:gd name="connsiteX52" fmla="*/ 888520 w 3105509"/>
                <a:gd name="connsiteY52" fmla="*/ 1319842 h 3313735"/>
                <a:gd name="connsiteX53" fmla="*/ 871268 w 3105509"/>
                <a:gd name="connsiteY53" fmla="*/ 1371600 h 3313735"/>
                <a:gd name="connsiteX54" fmla="*/ 862641 w 3105509"/>
                <a:gd name="connsiteY54" fmla="*/ 1466491 h 3313735"/>
                <a:gd name="connsiteX55" fmla="*/ 854015 w 3105509"/>
                <a:gd name="connsiteY55" fmla="*/ 1492370 h 3313735"/>
                <a:gd name="connsiteX56" fmla="*/ 802256 w 3105509"/>
                <a:gd name="connsiteY56" fmla="*/ 1526876 h 3313735"/>
                <a:gd name="connsiteX57" fmla="*/ 715992 w 3105509"/>
                <a:gd name="connsiteY57" fmla="*/ 1492370 h 3313735"/>
                <a:gd name="connsiteX58" fmla="*/ 664234 w 3105509"/>
                <a:gd name="connsiteY58" fmla="*/ 1440612 h 3313735"/>
                <a:gd name="connsiteX59" fmla="*/ 569343 w 3105509"/>
                <a:gd name="connsiteY59" fmla="*/ 1449238 h 3313735"/>
                <a:gd name="connsiteX60" fmla="*/ 534837 w 3105509"/>
                <a:gd name="connsiteY60" fmla="*/ 1492370 h 3313735"/>
                <a:gd name="connsiteX61" fmla="*/ 474452 w 3105509"/>
                <a:gd name="connsiteY61" fmla="*/ 1561382 h 3313735"/>
                <a:gd name="connsiteX62" fmla="*/ 457200 w 3105509"/>
                <a:gd name="connsiteY62" fmla="*/ 1587261 h 3313735"/>
                <a:gd name="connsiteX63" fmla="*/ 431320 w 3105509"/>
                <a:gd name="connsiteY63" fmla="*/ 1595887 h 3313735"/>
                <a:gd name="connsiteX64" fmla="*/ 379562 w 3105509"/>
                <a:gd name="connsiteY64" fmla="*/ 1621766 h 3313735"/>
                <a:gd name="connsiteX65" fmla="*/ 362309 w 3105509"/>
                <a:gd name="connsiteY65" fmla="*/ 1647646 h 3313735"/>
                <a:gd name="connsiteX66" fmla="*/ 336430 w 3105509"/>
                <a:gd name="connsiteY66" fmla="*/ 1664899 h 3313735"/>
                <a:gd name="connsiteX67" fmla="*/ 319177 w 3105509"/>
                <a:gd name="connsiteY67" fmla="*/ 1716657 h 3313735"/>
                <a:gd name="connsiteX68" fmla="*/ 271444 w 3105509"/>
                <a:gd name="connsiteY68" fmla="*/ 1875886 h 3313735"/>
                <a:gd name="connsiteX69" fmla="*/ 59881 w 3105509"/>
                <a:gd name="connsiteY69" fmla="*/ 1891198 h 3313735"/>
                <a:gd name="connsiteX70" fmla="*/ 0 w 3105509"/>
                <a:gd name="connsiteY70" fmla="*/ 2199735 h 3313735"/>
                <a:gd name="connsiteX71" fmla="*/ 162319 w 3105509"/>
                <a:gd name="connsiteY71" fmla="*/ 1933540 h 3313735"/>
                <a:gd name="connsiteX72" fmla="*/ 301924 w 3105509"/>
                <a:gd name="connsiteY72" fmla="*/ 2260121 h 3313735"/>
                <a:gd name="connsiteX73" fmla="*/ 336430 w 3105509"/>
                <a:gd name="connsiteY73" fmla="*/ 2311880 h 3313735"/>
                <a:gd name="connsiteX74" fmla="*/ 345056 w 3105509"/>
                <a:gd name="connsiteY74" fmla="*/ 2605178 h 3313735"/>
                <a:gd name="connsiteX75" fmla="*/ 319177 w 3105509"/>
                <a:gd name="connsiteY75" fmla="*/ 2613804 h 3313735"/>
                <a:gd name="connsiteX76" fmla="*/ 276045 w 3105509"/>
                <a:gd name="connsiteY76" fmla="*/ 2665563 h 3313735"/>
                <a:gd name="connsiteX77" fmla="*/ 258792 w 3105509"/>
                <a:gd name="connsiteY77" fmla="*/ 2691442 h 3313735"/>
                <a:gd name="connsiteX78" fmla="*/ 224286 w 3105509"/>
                <a:gd name="connsiteY78" fmla="*/ 2734574 h 3313735"/>
                <a:gd name="connsiteX79" fmla="*/ 215660 w 3105509"/>
                <a:gd name="connsiteY79" fmla="*/ 2760453 h 3313735"/>
                <a:gd name="connsiteX80" fmla="*/ 155275 w 3105509"/>
                <a:gd name="connsiteY80" fmla="*/ 2829465 h 3313735"/>
                <a:gd name="connsiteX81" fmla="*/ 138022 w 3105509"/>
                <a:gd name="connsiteY81" fmla="*/ 2881223 h 3313735"/>
                <a:gd name="connsiteX82" fmla="*/ 129396 w 3105509"/>
                <a:gd name="connsiteY82" fmla="*/ 2907102 h 3313735"/>
                <a:gd name="connsiteX83" fmla="*/ 112143 w 3105509"/>
                <a:gd name="connsiteY83" fmla="*/ 2932982 h 3313735"/>
                <a:gd name="connsiteX84" fmla="*/ 103517 w 3105509"/>
                <a:gd name="connsiteY84" fmla="*/ 2958861 h 3313735"/>
                <a:gd name="connsiteX85" fmla="*/ 94890 w 3105509"/>
                <a:gd name="connsiteY85" fmla="*/ 2993366 h 3313735"/>
                <a:gd name="connsiteX86" fmla="*/ 77637 w 3105509"/>
                <a:gd name="connsiteY86" fmla="*/ 3045125 h 3313735"/>
                <a:gd name="connsiteX87" fmla="*/ 86264 w 3105509"/>
                <a:gd name="connsiteY87" fmla="*/ 3191774 h 3313735"/>
                <a:gd name="connsiteX88" fmla="*/ 220692 w 3105509"/>
                <a:gd name="connsiteY88" fmla="*/ 3174377 h 3313735"/>
                <a:gd name="connsiteX89" fmla="*/ 377549 w 3105509"/>
                <a:gd name="connsiteY89" fmla="*/ 3261217 h 3313735"/>
                <a:gd name="connsiteX90" fmla="*/ 595222 w 3105509"/>
                <a:gd name="connsiteY90" fmla="*/ 3312544 h 3313735"/>
                <a:gd name="connsiteX91" fmla="*/ 655607 w 3105509"/>
                <a:gd name="connsiteY91" fmla="*/ 3295291 h 3313735"/>
                <a:gd name="connsiteX92" fmla="*/ 681486 w 3105509"/>
                <a:gd name="connsiteY92" fmla="*/ 3278038 h 3313735"/>
                <a:gd name="connsiteX93" fmla="*/ 707366 w 3105509"/>
                <a:gd name="connsiteY93" fmla="*/ 3269412 h 3313735"/>
                <a:gd name="connsiteX94" fmla="*/ 741871 w 3105509"/>
                <a:gd name="connsiteY94" fmla="*/ 3243533 h 3313735"/>
                <a:gd name="connsiteX95" fmla="*/ 776377 w 3105509"/>
                <a:gd name="connsiteY95" fmla="*/ 3234906 h 3313735"/>
                <a:gd name="connsiteX96" fmla="*/ 828135 w 3105509"/>
                <a:gd name="connsiteY96" fmla="*/ 3217653 h 3313735"/>
                <a:gd name="connsiteX97" fmla="*/ 854015 w 3105509"/>
                <a:gd name="connsiteY97" fmla="*/ 3209027 h 3313735"/>
                <a:gd name="connsiteX98" fmla="*/ 879894 w 3105509"/>
                <a:gd name="connsiteY98" fmla="*/ 3200400 h 3313735"/>
                <a:gd name="connsiteX99" fmla="*/ 905773 w 3105509"/>
                <a:gd name="connsiteY99" fmla="*/ 3183148 h 3313735"/>
                <a:gd name="connsiteX100" fmla="*/ 914400 w 3105509"/>
                <a:gd name="connsiteY100" fmla="*/ 3071004 h 3313735"/>
                <a:gd name="connsiteX101" fmla="*/ 897147 w 3105509"/>
                <a:gd name="connsiteY101" fmla="*/ 3045125 h 3313735"/>
                <a:gd name="connsiteX102" fmla="*/ 845388 w 3105509"/>
                <a:gd name="connsiteY102" fmla="*/ 3010619 h 3313735"/>
                <a:gd name="connsiteX103" fmla="*/ 828135 w 3105509"/>
                <a:gd name="connsiteY103" fmla="*/ 2984740 h 3313735"/>
                <a:gd name="connsiteX104" fmla="*/ 776377 w 3105509"/>
                <a:gd name="connsiteY104" fmla="*/ 2950234 h 3313735"/>
                <a:gd name="connsiteX105" fmla="*/ 767751 w 3105509"/>
                <a:gd name="connsiteY105" fmla="*/ 2924355 h 3313735"/>
                <a:gd name="connsiteX106" fmla="*/ 750498 w 3105509"/>
                <a:gd name="connsiteY106" fmla="*/ 2898476 h 3313735"/>
                <a:gd name="connsiteX107" fmla="*/ 741871 w 3105509"/>
                <a:gd name="connsiteY107" fmla="*/ 2838091 h 3313735"/>
                <a:gd name="connsiteX108" fmla="*/ 724618 w 3105509"/>
                <a:gd name="connsiteY108" fmla="*/ 2786333 h 3313735"/>
                <a:gd name="connsiteX109" fmla="*/ 733245 w 3105509"/>
                <a:gd name="connsiteY109" fmla="*/ 2691442 h 3313735"/>
                <a:gd name="connsiteX110" fmla="*/ 810883 w 3105509"/>
                <a:gd name="connsiteY110" fmla="*/ 2639683 h 3313735"/>
                <a:gd name="connsiteX111" fmla="*/ 836762 w 3105509"/>
                <a:gd name="connsiteY111" fmla="*/ 2622431 h 3313735"/>
                <a:gd name="connsiteX112" fmla="*/ 854015 w 3105509"/>
                <a:gd name="connsiteY112" fmla="*/ 2596551 h 3313735"/>
                <a:gd name="connsiteX113" fmla="*/ 905773 w 3105509"/>
                <a:gd name="connsiteY113" fmla="*/ 2579299 h 3313735"/>
                <a:gd name="connsiteX114" fmla="*/ 957532 w 3105509"/>
                <a:gd name="connsiteY114" fmla="*/ 2544793 h 3313735"/>
                <a:gd name="connsiteX115" fmla="*/ 983411 w 3105509"/>
                <a:gd name="connsiteY115" fmla="*/ 2527540 h 3313735"/>
                <a:gd name="connsiteX116" fmla="*/ 1000664 w 3105509"/>
                <a:gd name="connsiteY116" fmla="*/ 2501661 h 3313735"/>
                <a:gd name="connsiteX117" fmla="*/ 1026543 w 3105509"/>
                <a:gd name="connsiteY117" fmla="*/ 2484408 h 3313735"/>
                <a:gd name="connsiteX118" fmla="*/ 1061049 w 3105509"/>
                <a:gd name="connsiteY118" fmla="*/ 2432649 h 3313735"/>
                <a:gd name="connsiteX119" fmla="*/ 1078302 w 3105509"/>
                <a:gd name="connsiteY119" fmla="*/ 2406770 h 3313735"/>
                <a:gd name="connsiteX120" fmla="*/ 1104181 w 3105509"/>
                <a:gd name="connsiteY120" fmla="*/ 2389517 h 3313735"/>
                <a:gd name="connsiteX121" fmla="*/ 1112807 w 3105509"/>
                <a:gd name="connsiteY121" fmla="*/ 2363638 h 3313735"/>
                <a:gd name="connsiteX122" fmla="*/ 1164566 w 3105509"/>
                <a:gd name="connsiteY122" fmla="*/ 2346385 h 3313735"/>
                <a:gd name="connsiteX123" fmla="*/ 1190445 w 3105509"/>
                <a:gd name="connsiteY123" fmla="*/ 2329133 h 3313735"/>
                <a:gd name="connsiteX124" fmla="*/ 1259456 w 3105509"/>
                <a:gd name="connsiteY124" fmla="*/ 2311880 h 3313735"/>
                <a:gd name="connsiteX125" fmla="*/ 1285335 w 3105509"/>
                <a:gd name="connsiteY125" fmla="*/ 2303253 h 3313735"/>
                <a:gd name="connsiteX126" fmla="*/ 1345720 w 3105509"/>
                <a:gd name="connsiteY126" fmla="*/ 2225616 h 3313735"/>
                <a:gd name="connsiteX127" fmla="*/ 1362973 w 3105509"/>
                <a:gd name="connsiteY127" fmla="*/ 2199736 h 3313735"/>
                <a:gd name="connsiteX128" fmla="*/ 1371600 w 3105509"/>
                <a:gd name="connsiteY128" fmla="*/ 2173857 h 3313735"/>
                <a:gd name="connsiteX129" fmla="*/ 1397479 w 3105509"/>
                <a:gd name="connsiteY129" fmla="*/ 2156604 h 3313735"/>
                <a:gd name="connsiteX130" fmla="*/ 1423358 w 3105509"/>
                <a:gd name="connsiteY130" fmla="*/ 2147978 h 3313735"/>
                <a:gd name="connsiteX131" fmla="*/ 1509622 w 3105509"/>
                <a:gd name="connsiteY131" fmla="*/ 2130725 h 3313735"/>
                <a:gd name="connsiteX132" fmla="*/ 1535502 w 3105509"/>
                <a:gd name="connsiteY132" fmla="*/ 2113472 h 3313735"/>
                <a:gd name="connsiteX133" fmla="*/ 1561381 w 3105509"/>
                <a:gd name="connsiteY133" fmla="*/ 2087593 h 3313735"/>
                <a:gd name="connsiteX134" fmla="*/ 1751162 w 3105509"/>
                <a:gd name="connsiteY134" fmla="*/ 2061714 h 3313735"/>
                <a:gd name="connsiteX135" fmla="*/ 1811547 w 3105509"/>
                <a:gd name="connsiteY135" fmla="*/ 2044461 h 3313735"/>
                <a:gd name="connsiteX136" fmla="*/ 1837426 w 3105509"/>
                <a:gd name="connsiteY136" fmla="*/ 2018582 h 3313735"/>
                <a:gd name="connsiteX137" fmla="*/ 1863305 w 3105509"/>
                <a:gd name="connsiteY137" fmla="*/ 2001329 h 3313735"/>
                <a:gd name="connsiteX138" fmla="*/ 1889185 w 3105509"/>
                <a:gd name="connsiteY138" fmla="*/ 1975449 h 3313735"/>
                <a:gd name="connsiteX139" fmla="*/ 1940943 w 3105509"/>
                <a:gd name="connsiteY139" fmla="*/ 1932317 h 3313735"/>
                <a:gd name="connsiteX140" fmla="*/ 1958196 w 3105509"/>
                <a:gd name="connsiteY140" fmla="*/ 1906438 h 3313735"/>
                <a:gd name="connsiteX141" fmla="*/ 2009954 w 3105509"/>
                <a:gd name="connsiteY141" fmla="*/ 1863306 h 3313735"/>
                <a:gd name="connsiteX142" fmla="*/ 2053086 w 3105509"/>
                <a:gd name="connsiteY142" fmla="*/ 1828800 h 3313735"/>
                <a:gd name="connsiteX143" fmla="*/ 2070339 w 3105509"/>
                <a:gd name="connsiteY143" fmla="*/ 1802921 h 3313735"/>
                <a:gd name="connsiteX144" fmla="*/ 2156603 w 3105509"/>
                <a:gd name="connsiteY144" fmla="*/ 1768416 h 3313735"/>
                <a:gd name="connsiteX145" fmla="*/ 2216988 w 3105509"/>
                <a:gd name="connsiteY145" fmla="*/ 1751163 h 3313735"/>
                <a:gd name="connsiteX146" fmla="*/ 2320505 w 3105509"/>
                <a:gd name="connsiteY146" fmla="*/ 1733910 h 3313735"/>
                <a:gd name="connsiteX147" fmla="*/ 2363637 w 3105509"/>
                <a:gd name="connsiteY147" fmla="*/ 1725283 h 3313735"/>
                <a:gd name="connsiteX148" fmla="*/ 2415396 w 3105509"/>
                <a:gd name="connsiteY148" fmla="*/ 1708031 h 3313735"/>
                <a:gd name="connsiteX149" fmla="*/ 2467154 w 3105509"/>
                <a:gd name="connsiteY149" fmla="*/ 1690778 h 3313735"/>
                <a:gd name="connsiteX150" fmla="*/ 2493034 w 3105509"/>
                <a:gd name="connsiteY150" fmla="*/ 1682151 h 3313735"/>
                <a:gd name="connsiteX151" fmla="*/ 2518913 w 3105509"/>
                <a:gd name="connsiteY151" fmla="*/ 1673525 h 3313735"/>
                <a:gd name="connsiteX152" fmla="*/ 2536166 w 3105509"/>
                <a:gd name="connsiteY152" fmla="*/ 1647646 h 3313735"/>
                <a:gd name="connsiteX153" fmla="*/ 2562045 w 3105509"/>
                <a:gd name="connsiteY153" fmla="*/ 1630393 h 3313735"/>
                <a:gd name="connsiteX154" fmla="*/ 2570671 w 3105509"/>
                <a:gd name="connsiteY154" fmla="*/ 1604514 h 3313735"/>
                <a:gd name="connsiteX155" fmla="*/ 2605177 w 3105509"/>
                <a:gd name="connsiteY155" fmla="*/ 1552755 h 3313735"/>
                <a:gd name="connsiteX156" fmla="*/ 2613803 w 3105509"/>
                <a:gd name="connsiteY156" fmla="*/ 1285336 h 3313735"/>
                <a:gd name="connsiteX157" fmla="*/ 2648309 w 3105509"/>
                <a:gd name="connsiteY157" fmla="*/ 1233578 h 3313735"/>
                <a:gd name="connsiteX158" fmla="*/ 2674188 w 3105509"/>
                <a:gd name="connsiteY158" fmla="*/ 1181819 h 3313735"/>
                <a:gd name="connsiteX159" fmla="*/ 2700068 w 3105509"/>
                <a:gd name="connsiteY159" fmla="*/ 1121434 h 3313735"/>
                <a:gd name="connsiteX160" fmla="*/ 2734573 w 3105509"/>
                <a:gd name="connsiteY160" fmla="*/ 1069676 h 3313735"/>
                <a:gd name="connsiteX161" fmla="*/ 2760452 w 3105509"/>
                <a:gd name="connsiteY161" fmla="*/ 1017917 h 3313735"/>
                <a:gd name="connsiteX162" fmla="*/ 2777705 w 3105509"/>
                <a:gd name="connsiteY162" fmla="*/ 948906 h 3313735"/>
                <a:gd name="connsiteX163" fmla="*/ 2794958 w 3105509"/>
                <a:gd name="connsiteY163" fmla="*/ 923027 h 3313735"/>
                <a:gd name="connsiteX164" fmla="*/ 2846717 w 3105509"/>
                <a:gd name="connsiteY164" fmla="*/ 819510 h 3313735"/>
                <a:gd name="connsiteX165" fmla="*/ 2863969 w 3105509"/>
                <a:gd name="connsiteY165" fmla="*/ 793631 h 3313735"/>
                <a:gd name="connsiteX166" fmla="*/ 2889849 w 3105509"/>
                <a:gd name="connsiteY166" fmla="*/ 785004 h 3313735"/>
                <a:gd name="connsiteX167" fmla="*/ 2907102 w 3105509"/>
                <a:gd name="connsiteY167" fmla="*/ 759125 h 3313735"/>
                <a:gd name="connsiteX168" fmla="*/ 2932981 w 3105509"/>
                <a:gd name="connsiteY168" fmla="*/ 741872 h 3313735"/>
                <a:gd name="connsiteX169" fmla="*/ 2950234 w 3105509"/>
                <a:gd name="connsiteY169" fmla="*/ 690114 h 3313735"/>
                <a:gd name="connsiteX170" fmla="*/ 2958860 w 3105509"/>
                <a:gd name="connsiteY170" fmla="*/ 664234 h 3313735"/>
                <a:gd name="connsiteX171" fmla="*/ 2976113 w 3105509"/>
                <a:gd name="connsiteY171" fmla="*/ 638355 h 3313735"/>
                <a:gd name="connsiteX172" fmla="*/ 3019245 w 3105509"/>
                <a:gd name="connsiteY172" fmla="*/ 560717 h 3313735"/>
                <a:gd name="connsiteX173" fmla="*/ 3036498 w 3105509"/>
                <a:gd name="connsiteY173" fmla="*/ 534838 h 3313735"/>
                <a:gd name="connsiteX174" fmla="*/ 3062377 w 3105509"/>
                <a:gd name="connsiteY174" fmla="*/ 517585 h 3313735"/>
                <a:gd name="connsiteX175" fmla="*/ 3096883 w 3105509"/>
                <a:gd name="connsiteY175" fmla="*/ 439948 h 3313735"/>
                <a:gd name="connsiteX176" fmla="*/ 3105509 w 3105509"/>
                <a:gd name="connsiteY176" fmla="*/ 414068 h 3313735"/>
                <a:gd name="connsiteX177" fmla="*/ 3096883 w 3105509"/>
                <a:gd name="connsiteY177" fmla="*/ 319178 h 3313735"/>
                <a:gd name="connsiteX178" fmla="*/ 3045124 w 3105509"/>
                <a:gd name="connsiteY178" fmla="*/ 284672 h 3313735"/>
                <a:gd name="connsiteX179" fmla="*/ 3019245 w 3105509"/>
                <a:gd name="connsiteY179" fmla="*/ 267419 h 3313735"/>
                <a:gd name="connsiteX180" fmla="*/ 3001992 w 3105509"/>
                <a:gd name="connsiteY180" fmla="*/ 241540 h 3313735"/>
                <a:gd name="connsiteX181" fmla="*/ 3010618 w 3105509"/>
                <a:gd name="connsiteY181" fmla="*/ 163902 h 3313735"/>
                <a:gd name="connsiteX182" fmla="*/ 3036498 w 3105509"/>
                <a:gd name="connsiteY182" fmla="*/ 155276 h 3313735"/>
                <a:gd name="connsiteX183" fmla="*/ 3079630 w 3105509"/>
                <a:gd name="connsiteY183" fmla="*/ 146649 h 3313735"/>
                <a:gd name="connsiteX184" fmla="*/ 3088256 w 3105509"/>
                <a:gd name="connsiteY184" fmla="*/ 120770 h 3313735"/>
                <a:gd name="connsiteX185" fmla="*/ 3071003 w 3105509"/>
                <a:gd name="connsiteY185" fmla="*/ 94891 h 3313735"/>
                <a:gd name="connsiteX186" fmla="*/ 2993366 w 3105509"/>
                <a:gd name="connsiteY186" fmla="*/ 43133 h 3313735"/>
                <a:gd name="connsiteX187" fmla="*/ 2967486 w 3105509"/>
                <a:gd name="connsiteY187" fmla="*/ 25880 h 3313735"/>
                <a:gd name="connsiteX188" fmla="*/ 2941607 w 3105509"/>
                <a:gd name="connsiteY188" fmla="*/ 0 h 3313735"/>
                <a:gd name="connsiteX189" fmla="*/ 2889849 w 3105509"/>
                <a:gd name="connsiteY189" fmla="*/ 0 h 3313735"/>
                <a:gd name="connsiteX0" fmla="*/ 2889849 w 3105509"/>
                <a:gd name="connsiteY0" fmla="*/ 0 h 3313735"/>
                <a:gd name="connsiteX1" fmla="*/ 2889849 w 3105509"/>
                <a:gd name="connsiteY1" fmla="*/ 0 h 3313735"/>
                <a:gd name="connsiteX2" fmla="*/ 2812211 w 3105509"/>
                <a:gd name="connsiteY2" fmla="*/ 17253 h 3313735"/>
                <a:gd name="connsiteX3" fmla="*/ 2760452 w 3105509"/>
                <a:gd name="connsiteY3" fmla="*/ 34506 h 3313735"/>
                <a:gd name="connsiteX4" fmla="*/ 2708694 w 3105509"/>
                <a:gd name="connsiteY4" fmla="*/ 69012 h 3313735"/>
                <a:gd name="connsiteX5" fmla="*/ 2691441 w 3105509"/>
                <a:gd name="connsiteY5" fmla="*/ 120770 h 3313735"/>
                <a:gd name="connsiteX6" fmla="*/ 2656935 w 3105509"/>
                <a:gd name="connsiteY6" fmla="*/ 172529 h 3313735"/>
                <a:gd name="connsiteX7" fmla="*/ 2639683 w 3105509"/>
                <a:gd name="connsiteY7" fmla="*/ 198408 h 3313735"/>
                <a:gd name="connsiteX8" fmla="*/ 2562045 w 3105509"/>
                <a:gd name="connsiteY8" fmla="*/ 267419 h 3313735"/>
                <a:gd name="connsiteX9" fmla="*/ 2544792 w 3105509"/>
                <a:gd name="connsiteY9" fmla="*/ 293299 h 3313735"/>
                <a:gd name="connsiteX10" fmla="*/ 2536166 w 3105509"/>
                <a:gd name="connsiteY10" fmla="*/ 319178 h 3313735"/>
                <a:gd name="connsiteX11" fmla="*/ 2475781 w 3105509"/>
                <a:gd name="connsiteY11" fmla="*/ 396816 h 3313735"/>
                <a:gd name="connsiteX12" fmla="*/ 2432649 w 3105509"/>
                <a:gd name="connsiteY12" fmla="*/ 474453 h 3313735"/>
                <a:gd name="connsiteX13" fmla="*/ 2415396 w 3105509"/>
                <a:gd name="connsiteY13" fmla="*/ 500333 h 3313735"/>
                <a:gd name="connsiteX14" fmla="*/ 2389517 w 3105509"/>
                <a:gd name="connsiteY14" fmla="*/ 508959 h 3313735"/>
                <a:gd name="connsiteX15" fmla="*/ 2346385 w 3105509"/>
                <a:gd name="connsiteY15" fmla="*/ 586597 h 3313735"/>
                <a:gd name="connsiteX16" fmla="*/ 2320505 w 3105509"/>
                <a:gd name="connsiteY16" fmla="*/ 638355 h 3313735"/>
                <a:gd name="connsiteX17" fmla="*/ 2268747 w 3105509"/>
                <a:gd name="connsiteY17" fmla="*/ 655608 h 3313735"/>
                <a:gd name="connsiteX18" fmla="*/ 2242868 w 3105509"/>
                <a:gd name="connsiteY18" fmla="*/ 681487 h 3313735"/>
                <a:gd name="connsiteX19" fmla="*/ 2208362 w 3105509"/>
                <a:gd name="connsiteY19" fmla="*/ 733246 h 3313735"/>
                <a:gd name="connsiteX20" fmla="*/ 2199735 w 3105509"/>
                <a:gd name="connsiteY20" fmla="*/ 854016 h 3313735"/>
                <a:gd name="connsiteX21" fmla="*/ 2156603 w 3105509"/>
                <a:gd name="connsiteY21" fmla="*/ 923027 h 3313735"/>
                <a:gd name="connsiteX22" fmla="*/ 2096218 w 3105509"/>
                <a:gd name="connsiteY22" fmla="*/ 931653 h 3313735"/>
                <a:gd name="connsiteX23" fmla="*/ 2009954 w 3105509"/>
                <a:gd name="connsiteY23" fmla="*/ 923027 h 3313735"/>
                <a:gd name="connsiteX24" fmla="*/ 1992702 w 3105509"/>
                <a:gd name="connsiteY24" fmla="*/ 897148 h 3313735"/>
                <a:gd name="connsiteX25" fmla="*/ 1984075 w 3105509"/>
                <a:gd name="connsiteY25" fmla="*/ 819510 h 3313735"/>
                <a:gd name="connsiteX26" fmla="*/ 1966822 w 3105509"/>
                <a:gd name="connsiteY26" fmla="*/ 741872 h 3313735"/>
                <a:gd name="connsiteX27" fmla="*/ 1949569 w 3105509"/>
                <a:gd name="connsiteY27" fmla="*/ 715993 h 3313735"/>
                <a:gd name="connsiteX28" fmla="*/ 1923690 w 3105509"/>
                <a:gd name="connsiteY28" fmla="*/ 707366 h 3313735"/>
                <a:gd name="connsiteX29" fmla="*/ 1828800 w 3105509"/>
                <a:gd name="connsiteY29" fmla="*/ 715993 h 3313735"/>
                <a:gd name="connsiteX30" fmla="*/ 1811547 w 3105509"/>
                <a:gd name="connsiteY30" fmla="*/ 741872 h 3313735"/>
                <a:gd name="connsiteX31" fmla="*/ 1785668 w 3105509"/>
                <a:gd name="connsiteY31" fmla="*/ 759125 h 3313735"/>
                <a:gd name="connsiteX32" fmla="*/ 1742535 w 3105509"/>
                <a:gd name="connsiteY32" fmla="*/ 802257 h 3313735"/>
                <a:gd name="connsiteX33" fmla="*/ 1716656 w 3105509"/>
                <a:gd name="connsiteY33" fmla="*/ 854016 h 3313735"/>
                <a:gd name="connsiteX34" fmla="*/ 1664898 w 3105509"/>
                <a:gd name="connsiteY34" fmla="*/ 897148 h 3313735"/>
                <a:gd name="connsiteX35" fmla="*/ 1639018 w 3105509"/>
                <a:gd name="connsiteY35" fmla="*/ 905774 h 3313735"/>
                <a:gd name="connsiteX36" fmla="*/ 1621766 w 3105509"/>
                <a:gd name="connsiteY36" fmla="*/ 931653 h 3313735"/>
                <a:gd name="connsiteX37" fmla="*/ 1509622 w 3105509"/>
                <a:gd name="connsiteY37" fmla="*/ 931653 h 3313735"/>
                <a:gd name="connsiteX38" fmla="*/ 1457864 w 3105509"/>
                <a:gd name="connsiteY38" fmla="*/ 905774 h 3313735"/>
                <a:gd name="connsiteX39" fmla="*/ 1431985 w 3105509"/>
                <a:gd name="connsiteY39" fmla="*/ 897148 h 3313735"/>
                <a:gd name="connsiteX40" fmla="*/ 1319841 w 3105509"/>
                <a:gd name="connsiteY40" fmla="*/ 905774 h 3313735"/>
                <a:gd name="connsiteX41" fmla="*/ 1268083 w 3105509"/>
                <a:gd name="connsiteY41" fmla="*/ 931653 h 3313735"/>
                <a:gd name="connsiteX42" fmla="*/ 1216324 w 3105509"/>
                <a:gd name="connsiteY42" fmla="*/ 948906 h 3313735"/>
                <a:gd name="connsiteX43" fmla="*/ 1190445 w 3105509"/>
                <a:gd name="connsiteY43" fmla="*/ 957533 h 3313735"/>
                <a:gd name="connsiteX44" fmla="*/ 1112807 w 3105509"/>
                <a:gd name="connsiteY44" fmla="*/ 1009291 h 3313735"/>
                <a:gd name="connsiteX45" fmla="*/ 1061049 w 3105509"/>
                <a:gd name="connsiteY45" fmla="*/ 1052423 h 3313735"/>
                <a:gd name="connsiteX46" fmla="*/ 1009290 w 3105509"/>
                <a:gd name="connsiteY46" fmla="*/ 1086929 h 3313735"/>
                <a:gd name="connsiteX47" fmla="*/ 983411 w 3105509"/>
                <a:gd name="connsiteY47" fmla="*/ 1104182 h 3313735"/>
                <a:gd name="connsiteX48" fmla="*/ 940279 w 3105509"/>
                <a:gd name="connsiteY48" fmla="*/ 1181819 h 3313735"/>
                <a:gd name="connsiteX49" fmla="*/ 923026 w 3105509"/>
                <a:gd name="connsiteY49" fmla="*/ 1207699 h 3313735"/>
                <a:gd name="connsiteX50" fmla="*/ 905773 w 3105509"/>
                <a:gd name="connsiteY50" fmla="*/ 1259457 h 3313735"/>
                <a:gd name="connsiteX51" fmla="*/ 897147 w 3105509"/>
                <a:gd name="connsiteY51" fmla="*/ 1285336 h 3313735"/>
                <a:gd name="connsiteX52" fmla="*/ 888520 w 3105509"/>
                <a:gd name="connsiteY52" fmla="*/ 1319842 h 3313735"/>
                <a:gd name="connsiteX53" fmla="*/ 871268 w 3105509"/>
                <a:gd name="connsiteY53" fmla="*/ 1371600 h 3313735"/>
                <a:gd name="connsiteX54" fmla="*/ 862641 w 3105509"/>
                <a:gd name="connsiteY54" fmla="*/ 1466491 h 3313735"/>
                <a:gd name="connsiteX55" fmla="*/ 854015 w 3105509"/>
                <a:gd name="connsiteY55" fmla="*/ 1492370 h 3313735"/>
                <a:gd name="connsiteX56" fmla="*/ 802256 w 3105509"/>
                <a:gd name="connsiteY56" fmla="*/ 1526876 h 3313735"/>
                <a:gd name="connsiteX57" fmla="*/ 715992 w 3105509"/>
                <a:gd name="connsiteY57" fmla="*/ 1492370 h 3313735"/>
                <a:gd name="connsiteX58" fmla="*/ 664234 w 3105509"/>
                <a:gd name="connsiteY58" fmla="*/ 1440612 h 3313735"/>
                <a:gd name="connsiteX59" fmla="*/ 569343 w 3105509"/>
                <a:gd name="connsiteY59" fmla="*/ 1449238 h 3313735"/>
                <a:gd name="connsiteX60" fmla="*/ 534837 w 3105509"/>
                <a:gd name="connsiteY60" fmla="*/ 1492370 h 3313735"/>
                <a:gd name="connsiteX61" fmla="*/ 474452 w 3105509"/>
                <a:gd name="connsiteY61" fmla="*/ 1561382 h 3313735"/>
                <a:gd name="connsiteX62" fmla="*/ 457200 w 3105509"/>
                <a:gd name="connsiteY62" fmla="*/ 1587261 h 3313735"/>
                <a:gd name="connsiteX63" fmla="*/ 431320 w 3105509"/>
                <a:gd name="connsiteY63" fmla="*/ 1595887 h 3313735"/>
                <a:gd name="connsiteX64" fmla="*/ 379562 w 3105509"/>
                <a:gd name="connsiteY64" fmla="*/ 1621766 h 3313735"/>
                <a:gd name="connsiteX65" fmla="*/ 362309 w 3105509"/>
                <a:gd name="connsiteY65" fmla="*/ 1647646 h 3313735"/>
                <a:gd name="connsiteX66" fmla="*/ 336430 w 3105509"/>
                <a:gd name="connsiteY66" fmla="*/ 1664899 h 3313735"/>
                <a:gd name="connsiteX67" fmla="*/ 319177 w 3105509"/>
                <a:gd name="connsiteY67" fmla="*/ 1716657 h 3313735"/>
                <a:gd name="connsiteX68" fmla="*/ 271444 w 3105509"/>
                <a:gd name="connsiteY68" fmla="*/ 1875886 h 3313735"/>
                <a:gd name="connsiteX69" fmla="*/ 59881 w 3105509"/>
                <a:gd name="connsiteY69" fmla="*/ 1891198 h 3313735"/>
                <a:gd name="connsiteX70" fmla="*/ 0 w 3105509"/>
                <a:gd name="connsiteY70" fmla="*/ 2199735 h 3313735"/>
                <a:gd name="connsiteX71" fmla="*/ 162319 w 3105509"/>
                <a:gd name="connsiteY71" fmla="*/ 1933540 h 3313735"/>
                <a:gd name="connsiteX72" fmla="*/ 301924 w 3105509"/>
                <a:gd name="connsiteY72" fmla="*/ 2260121 h 3313735"/>
                <a:gd name="connsiteX73" fmla="*/ 336430 w 3105509"/>
                <a:gd name="connsiteY73" fmla="*/ 2311880 h 3313735"/>
                <a:gd name="connsiteX74" fmla="*/ 345056 w 3105509"/>
                <a:gd name="connsiteY74" fmla="*/ 2605178 h 3313735"/>
                <a:gd name="connsiteX75" fmla="*/ 319177 w 3105509"/>
                <a:gd name="connsiteY75" fmla="*/ 2613804 h 3313735"/>
                <a:gd name="connsiteX76" fmla="*/ 276045 w 3105509"/>
                <a:gd name="connsiteY76" fmla="*/ 2665563 h 3313735"/>
                <a:gd name="connsiteX77" fmla="*/ 258792 w 3105509"/>
                <a:gd name="connsiteY77" fmla="*/ 2691442 h 3313735"/>
                <a:gd name="connsiteX78" fmla="*/ 224286 w 3105509"/>
                <a:gd name="connsiteY78" fmla="*/ 2734574 h 3313735"/>
                <a:gd name="connsiteX79" fmla="*/ 215660 w 3105509"/>
                <a:gd name="connsiteY79" fmla="*/ 2760453 h 3313735"/>
                <a:gd name="connsiteX80" fmla="*/ 155275 w 3105509"/>
                <a:gd name="connsiteY80" fmla="*/ 2829465 h 3313735"/>
                <a:gd name="connsiteX81" fmla="*/ 138022 w 3105509"/>
                <a:gd name="connsiteY81" fmla="*/ 2881223 h 3313735"/>
                <a:gd name="connsiteX82" fmla="*/ 129396 w 3105509"/>
                <a:gd name="connsiteY82" fmla="*/ 2907102 h 3313735"/>
                <a:gd name="connsiteX83" fmla="*/ 112143 w 3105509"/>
                <a:gd name="connsiteY83" fmla="*/ 2932982 h 3313735"/>
                <a:gd name="connsiteX84" fmla="*/ 103517 w 3105509"/>
                <a:gd name="connsiteY84" fmla="*/ 2958861 h 3313735"/>
                <a:gd name="connsiteX85" fmla="*/ 94890 w 3105509"/>
                <a:gd name="connsiteY85" fmla="*/ 2993366 h 3313735"/>
                <a:gd name="connsiteX86" fmla="*/ 77637 w 3105509"/>
                <a:gd name="connsiteY86" fmla="*/ 3045125 h 3313735"/>
                <a:gd name="connsiteX87" fmla="*/ 86264 w 3105509"/>
                <a:gd name="connsiteY87" fmla="*/ 3191774 h 3313735"/>
                <a:gd name="connsiteX88" fmla="*/ 251172 w 3105509"/>
                <a:gd name="connsiteY88" fmla="*/ 3311537 h 3313735"/>
                <a:gd name="connsiteX89" fmla="*/ 377549 w 3105509"/>
                <a:gd name="connsiteY89" fmla="*/ 3261217 h 3313735"/>
                <a:gd name="connsiteX90" fmla="*/ 595222 w 3105509"/>
                <a:gd name="connsiteY90" fmla="*/ 3312544 h 3313735"/>
                <a:gd name="connsiteX91" fmla="*/ 655607 w 3105509"/>
                <a:gd name="connsiteY91" fmla="*/ 3295291 h 3313735"/>
                <a:gd name="connsiteX92" fmla="*/ 681486 w 3105509"/>
                <a:gd name="connsiteY92" fmla="*/ 3278038 h 3313735"/>
                <a:gd name="connsiteX93" fmla="*/ 707366 w 3105509"/>
                <a:gd name="connsiteY93" fmla="*/ 3269412 h 3313735"/>
                <a:gd name="connsiteX94" fmla="*/ 741871 w 3105509"/>
                <a:gd name="connsiteY94" fmla="*/ 3243533 h 3313735"/>
                <a:gd name="connsiteX95" fmla="*/ 776377 w 3105509"/>
                <a:gd name="connsiteY95" fmla="*/ 3234906 h 3313735"/>
                <a:gd name="connsiteX96" fmla="*/ 828135 w 3105509"/>
                <a:gd name="connsiteY96" fmla="*/ 3217653 h 3313735"/>
                <a:gd name="connsiteX97" fmla="*/ 854015 w 3105509"/>
                <a:gd name="connsiteY97" fmla="*/ 3209027 h 3313735"/>
                <a:gd name="connsiteX98" fmla="*/ 879894 w 3105509"/>
                <a:gd name="connsiteY98" fmla="*/ 3200400 h 3313735"/>
                <a:gd name="connsiteX99" fmla="*/ 905773 w 3105509"/>
                <a:gd name="connsiteY99" fmla="*/ 3183148 h 3313735"/>
                <a:gd name="connsiteX100" fmla="*/ 914400 w 3105509"/>
                <a:gd name="connsiteY100" fmla="*/ 3071004 h 3313735"/>
                <a:gd name="connsiteX101" fmla="*/ 897147 w 3105509"/>
                <a:gd name="connsiteY101" fmla="*/ 3045125 h 3313735"/>
                <a:gd name="connsiteX102" fmla="*/ 845388 w 3105509"/>
                <a:gd name="connsiteY102" fmla="*/ 3010619 h 3313735"/>
                <a:gd name="connsiteX103" fmla="*/ 828135 w 3105509"/>
                <a:gd name="connsiteY103" fmla="*/ 2984740 h 3313735"/>
                <a:gd name="connsiteX104" fmla="*/ 776377 w 3105509"/>
                <a:gd name="connsiteY104" fmla="*/ 2950234 h 3313735"/>
                <a:gd name="connsiteX105" fmla="*/ 767751 w 3105509"/>
                <a:gd name="connsiteY105" fmla="*/ 2924355 h 3313735"/>
                <a:gd name="connsiteX106" fmla="*/ 750498 w 3105509"/>
                <a:gd name="connsiteY106" fmla="*/ 2898476 h 3313735"/>
                <a:gd name="connsiteX107" fmla="*/ 741871 w 3105509"/>
                <a:gd name="connsiteY107" fmla="*/ 2838091 h 3313735"/>
                <a:gd name="connsiteX108" fmla="*/ 724618 w 3105509"/>
                <a:gd name="connsiteY108" fmla="*/ 2786333 h 3313735"/>
                <a:gd name="connsiteX109" fmla="*/ 733245 w 3105509"/>
                <a:gd name="connsiteY109" fmla="*/ 2691442 h 3313735"/>
                <a:gd name="connsiteX110" fmla="*/ 810883 w 3105509"/>
                <a:gd name="connsiteY110" fmla="*/ 2639683 h 3313735"/>
                <a:gd name="connsiteX111" fmla="*/ 836762 w 3105509"/>
                <a:gd name="connsiteY111" fmla="*/ 2622431 h 3313735"/>
                <a:gd name="connsiteX112" fmla="*/ 854015 w 3105509"/>
                <a:gd name="connsiteY112" fmla="*/ 2596551 h 3313735"/>
                <a:gd name="connsiteX113" fmla="*/ 905773 w 3105509"/>
                <a:gd name="connsiteY113" fmla="*/ 2579299 h 3313735"/>
                <a:gd name="connsiteX114" fmla="*/ 957532 w 3105509"/>
                <a:gd name="connsiteY114" fmla="*/ 2544793 h 3313735"/>
                <a:gd name="connsiteX115" fmla="*/ 983411 w 3105509"/>
                <a:gd name="connsiteY115" fmla="*/ 2527540 h 3313735"/>
                <a:gd name="connsiteX116" fmla="*/ 1000664 w 3105509"/>
                <a:gd name="connsiteY116" fmla="*/ 2501661 h 3313735"/>
                <a:gd name="connsiteX117" fmla="*/ 1026543 w 3105509"/>
                <a:gd name="connsiteY117" fmla="*/ 2484408 h 3313735"/>
                <a:gd name="connsiteX118" fmla="*/ 1061049 w 3105509"/>
                <a:gd name="connsiteY118" fmla="*/ 2432649 h 3313735"/>
                <a:gd name="connsiteX119" fmla="*/ 1078302 w 3105509"/>
                <a:gd name="connsiteY119" fmla="*/ 2406770 h 3313735"/>
                <a:gd name="connsiteX120" fmla="*/ 1104181 w 3105509"/>
                <a:gd name="connsiteY120" fmla="*/ 2389517 h 3313735"/>
                <a:gd name="connsiteX121" fmla="*/ 1112807 w 3105509"/>
                <a:gd name="connsiteY121" fmla="*/ 2363638 h 3313735"/>
                <a:gd name="connsiteX122" fmla="*/ 1164566 w 3105509"/>
                <a:gd name="connsiteY122" fmla="*/ 2346385 h 3313735"/>
                <a:gd name="connsiteX123" fmla="*/ 1190445 w 3105509"/>
                <a:gd name="connsiteY123" fmla="*/ 2329133 h 3313735"/>
                <a:gd name="connsiteX124" fmla="*/ 1259456 w 3105509"/>
                <a:gd name="connsiteY124" fmla="*/ 2311880 h 3313735"/>
                <a:gd name="connsiteX125" fmla="*/ 1285335 w 3105509"/>
                <a:gd name="connsiteY125" fmla="*/ 2303253 h 3313735"/>
                <a:gd name="connsiteX126" fmla="*/ 1345720 w 3105509"/>
                <a:gd name="connsiteY126" fmla="*/ 2225616 h 3313735"/>
                <a:gd name="connsiteX127" fmla="*/ 1362973 w 3105509"/>
                <a:gd name="connsiteY127" fmla="*/ 2199736 h 3313735"/>
                <a:gd name="connsiteX128" fmla="*/ 1371600 w 3105509"/>
                <a:gd name="connsiteY128" fmla="*/ 2173857 h 3313735"/>
                <a:gd name="connsiteX129" fmla="*/ 1397479 w 3105509"/>
                <a:gd name="connsiteY129" fmla="*/ 2156604 h 3313735"/>
                <a:gd name="connsiteX130" fmla="*/ 1423358 w 3105509"/>
                <a:gd name="connsiteY130" fmla="*/ 2147978 h 3313735"/>
                <a:gd name="connsiteX131" fmla="*/ 1509622 w 3105509"/>
                <a:gd name="connsiteY131" fmla="*/ 2130725 h 3313735"/>
                <a:gd name="connsiteX132" fmla="*/ 1535502 w 3105509"/>
                <a:gd name="connsiteY132" fmla="*/ 2113472 h 3313735"/>
                <a:gd name="connsiteX133" fmla="*/ 1561381 w 3105509"/>
                <a:gd name="connsiteY133" fmla="*/ 2087593 h 3313735"/>
                <a:gd name="connsiteX134" fmla="*/ 1751162 w 3105509"/>
                <a:gd name="connsiteY134" fmla="*/ 2061714 h 3313735"/>
                <a:gd name="connsiteX135" fmla="*/ 1811547 w 3105509"/>
                <a:gd name="connsiteY135" fmla="*/ 2044461 h 3313735"/>
                <a:gd name="connsiteX136" fmla="*/ 1837426 w 3105509"/>
                <a:gd name="connsiteY136" fmla="*/ 2018582 h 3313735"/>
                <a:gd name="connsiteX137" fmla="*/ 1863305 w 3105509"/>
                <a:gd name="connsiteY137" fmla="*/ 2001329 h 3313735"/>
                <a:gd name="connsiteX138" fmla="*/ 1889185 w 3105509"/>
                <a:gd name="connsiteY138" fmla="*/ 1975449 h 3313735"/>
                <a:gd name="connsiteX139" fmla="*/ 1940943 w 3105509"/>
                <a:gd name="connsiteY139" fmla="*/ 1932317 h 3313735"/>
                <a:gd name="connsiteX140" fmla="*/ 1958196 w 3105509"/>
                <a:gd name="connsiteY140" fmla="*/ 1906438 h 3313735"/>
                <a:gd name="connsiteX141" fmla="*/ 2009954 w 3105509"/>
                <a:gd name="connsiteY141" fmla="*/ 1863306 h 3313735"/>
                <a:gd name="connsiteX142" fmla="*/ 2053086 w 3105509"/>
                <a:gd name="connsiteY142" fmla="*/ 1828800 h 3313735"/>
                <a:gd name="connsiteX143" fmla="*/ 2070339 w 3105509"/>
                <a:gd name="connsiteY143" fmla="*/ 1802921 h 3313735"/>
                <a:gd name="connsiteX144" fmla="*/ 2156603 w 3105509"/>
                <a:gd name="connsiteY144" fmla="*/ 1768416 h 3313735"/>
                <a:gd name="connsiteX145" fmla="*/ 2216988 w 3105509"/>
                <a:gd name="connsiteY145" fmla="*/ 1751163 h 3313735"/>
                <a:gd name="connsiteX146" fmla="*/ 2320505 w 3105509"/>
                <a:gd name="connsiteY146" fmla="*/ 1733910 h 3313735"/>
                <a:gd name="connsiteX147" fmla="*/ 2363637 w 3105509"/>
                <a:gd name="connsiteY147" fmla="*/ 1725283 h 3313735"/>
                <a:gd name="connsiteX148" fmla="*/ 2415396 w 3105509"/>
                <a:gd name="connsiteY148" fmla="*/ 1708031 h 3313735"/>
                <a:gd name="connsiteX149" fmla="*/ 2467154 w 3105509"/>
                <a:gd name="connsiteY149" fmla="*/ 1690778 h 3313735"/>
                <a:gd name="connsiteX150" fmla="*/ 2493034 w 3105509"/>
                <a:gd name="connsiteY150" fmla="*/ 1682151 h 3313735"/>
                <a:gd name="connsiteX151" fmla="*/ 2518913 w 3105509"/>
                <a:gd name="connsiteY151" fmla="*/ 1673525 h 3313735"/>
                <a:gd name="connsiteX152" fmla="*/ 2536166 w 3105509"/>
                <a:gd name="connsiteY152" fmla="*/ 1647646 h 3313735"/>
                <a:gd name="connsiteX153" fmla="*/ 2562045 w 3105509"/>
                <a:gd name="connsiteY153" fmla="*/ 1630393 h 3313735"/>
                <a:gd name="connsiteX154" fmla="*/ 2570671 w 3105509"/>
                <a:gd name="connsiteY154" fmla="*/ 1604514 h 3313735"/>
                <a:gd name="connsiteX155" fmla="*/ 2605177 w 3105509"/>
                <a:gd name="connsiteY155" fmla="*/ 1552755 h 3313735"/>
                <a:gd name="connsiteX156" fmla="*/ 2613803 w 3105509"/>
                <a:gd name="connsiteY156" fmla="*/ 1285336 h 3313735"/>
                <a:gd name="connsiteX157" fmla="*/ 2648309 w 3105509"/>
                <a:gd name="connsiteY157" fmla="*/ 1233578 h 3313735"/>
                <a:gd name="connsiteX158" fmla="*/ 2674188 w 3105509"/>
                <a:gd name="connsiteY158" fmla="*/ 1181819 h 3313735"/>
                <a:gd name="connsiteX159" fmla="*/ 2700068 w 3105509"/>
                <a:gd name="connsiteY159" fmla="*/ 1121434 h 3313735"/>
                <a:gd name="connsiteX160" fmla="*/ 2734573 w 3105509"/>
                <a:gd name="connsiteY160" fmla="*/ 1069676 h 3313735"/>
                <a:gd name="connsiteX161" fmla="*/ 2760452 w 3105509"/>
                <a:gd name="connsiteY161" fmla="*/ 1017917 h 3313735"/>
                <a:gd name="connsiteX162" fmla="*/ 2777705 w 3105509"/>
                <a:gd name="connsiteY162" fmla="*/ 948906 h 3313735"/>
                <a:gd name="connsiteX163" fmla="*/ 2794958 w 3105509"/>
                <a:gd name="connsiteY163" fmla="*/ 923027 h 3313735"/>
                <a:gd name="connsiteX164" fmla="*/ 2846717 w 3105509"/>
                <a:gd name="connsiteY164" fmla="*/ 819510 h 3313735"/>
                <a:gd name="connsiteX165" fmla="*/ 2863969 w 3105509"/>
                <a:gd name="connsiteY165" fmla="*/ 793631 h 3313735"/>
                <a:gd name="connsiteX166" fmla="*/ 2889849 w 3105509"/>
                <a:gd name="connsiteY166" fmla="*/ 785004 h 3313735"/>
                <a:gd name="connsiteX167" fmla="*/ 2907102 w 3105509"/>
                <a:gd name="connsiteY167" fmla="*/ 759125 h 3313735"/>
                <a:gd name="connsiteX168" fmla="*/ 2932981 w 3105509"/>
                <a:gd name="connsiteY168" fmla="*/ 741872 h 3313735"/>
                <a:gd name="connsiteX169" fmla="*/ 2950234 w 3105509"/>
                <a:gd name="connsiteY169" fmla="*/ 690114 h 3313735"/>
                <a:gd name="connsiteX170" fmla="*/ 2958860 w 3105509"/>
                <a:gd name="connsiteY170" fmla="*/ 664234 h 3313735"/>
                <a:gd name="connsiteX171" fmla="*/ 2976113 w 3105509"/>
                <a:gd name="connsiteY171" fmla="*/ 638355 h 3313735"/>
                <a:gd name="connsiteX172" fmla="*/ 3019245 w 3105509"/>
                <a:gd name="connsiteY172" fmla="*/ 560717 h 3313735"/>
                <a:gd name="connsiteX173" fmla="*/ 3036498 w 3105509"/>
                <a:gd name="connsiteY173" fmla="*/ 534838 h 3313735"/>
                <a:gd name="connsiteX174" fmla="*/ 3062377 w 3105509"/>
                <a:gd name="connsiteY174" fmla="*/ 517585 h 3313735"/>
                <a:gd name="connsiteX175" fmla="*/ 3096883 w 3105509"/>
                <a:gd name="connsiteY175" fmla="*/ 439948 h 3313735"/>
                <a:gd name="connsiteX176" fmla="*/ 3105509 w 3105509"/>
                <a:gd name="connsiteY176" fmla="*/ 414068 h 3313735"/>
                <a:gd name="connsiteX177" fmla="*/ 3096883 w 3105509"/>
                <a:gd name="connsiteY177" fmla="*/ 319178 h 3313735"/>
                <a:gd name="connsiteX178" fmla="*/ 3045124 w 3105509"/>
                <a:gd name="connsiteY178" fmla="*/ 284672 h 3313735"/>
                <a:gd name="connsiteX179" fmla="*/ 3019245 w 3105509"/>
                <a:gd name="connsiteY179" fmla="*/ 267419 h 3313735"/>
                <a:gd name="connsiteX180" fmla="*/ 3001992 w 3105509"/>
                <a:gd name="connsiteY180" fmla="*/ 241540 h 3313735"/>
                <a:gd name="connsiteX181" fmla="*/ 3010618 w 3105509"/>
                <a:gd name="connsiteY181" fmla="*/ 163902 h 3313735"/>
                <a:gd name="connsiteX182" fmla="*/ 3036498 w 3105509"/>
                <a:gd name="connsiteY182" fmla="*/ 155276 h 3313735"/>
                <a:gd name="connsiteX183" fmla="*/ 3079630 w 3105509"/>
                <a:gd name="connsiteY183" fmla="*/ 146649 h 3313735"/>
                <a:gd name="connsiteX184" fmla="*/ 3088256 w 3105509"/>
                <a:gd name="connsiteY184" fmla="*/ 120770 h 3313735"/>
                <a:gd name="connsiteX185" fmla="*/ 3071003 w 3105509"/>
                <a:gd name="connsiteY185" fmla="*/ 94891 h 3313735"/>
                <a:gd name="connsiteX186" fmla="*/ 2993366 w 3105509"/>
                <a:gd name="connsiteY186" fmla="*/ 43133 h 3313735"/>
                <a:gd name="connsiteX187" fmla="*/ 2967486 w 3105509"/>
                <a:gd name="connsiteY187" fmla="*/ 25880 h 3313735"/>
                <a:gd name="connsiteX188" fmla="*/ 2941607 w 3105509"/>
                <a:gd name="connsiteY188" fmla="*/ 0 h 3313735"/>
                <a:gd name="connsiteX189" fmla="*/ 2889849 w 3105509"/>
                <a:gd name="connsiteY189" fmla="*/ 0 h 3313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3105509" h="3313735">
                  <a:moveTo>
                    <a:pt x="2889849" y="0"/>
                  </a:moveTo>
                  <a:lnTo>
                    <a:pt x="2889849" y="0"/>
                  </a:lnTo>
                  <a:cubicBezTo>
                    <a:pt x="2863970" y="5751"/>
                    <a:pt x="2837826" y="10422"/>
                    <a:pt x="2812211" y="17253"/>
                  </a:cubicBezTo>
                  <a:cubicBezTo>
                    <a:pt x="2794639" y="21939"/>
                    <a:pt x="2760452" y="34506"/>
                    <a:pt x="2760452" y="34506"/>
                  </a:cubicBezTo>
                  <a:cubicBezTo>
                    <a:pt x="2743199" y="46008"/>
                    <a:pt x="2715251" y="49341"/>
                    <a:pt x="2708694" y="69012"/>
                  </a:cubicBezTo>
                  <a:cubicBezTo>
                    <a:pt x="2702943" y="86265"/>
                    <a:pt x="2701529" y="105638"/>
                    <a:pt x="2691441" y="120770"/>
                  </a:cubicBezTo>
                  <a:lnTo>
                    <a:pt x="2656935" y="172529"/>
                  </a:lnTo>
                  <a:cubicBezTo>
                    <a:pt x="2651184" y="181155"/>
                    <a:pt x="2647014" y="191077"/>
                    <a:pt x="2639683" y="198408"/>
                  </a:cubicBezTo>
                  <a:cubicBezTo>
                    <a:pt x="2580593" y="257497"/>
                    <a:pt x="2608225" y="236632"/>
                    <a:pt x="2562045" y="267419"/>
                  </a:cubicBezTo>
                  <a:cubicBezTo>
                    <a:pt x="2556294" y="276046"/>
                    <a:pt x="2549429" y="284026"/>
                    <a:pt x="2544792" y="293299"/>
                  </a:cubicBezTo>
                  <a:cubicBezTo>
                    <a:pt x="2540726" y="301432"/>
                    <a:pt x="2540582" y="311229"/>
                    <a:pt x="2536166" y="319178"/>
                  </a:cubicBezTo>
                  <a:cubicBezTo>
                    <a:pt x="2510372" y="365607"/>
                    <a:pt x="2507214" y="365381"/>
                    <a:pt x="2475781" y="396816"/>
                  </a:cubicBezTo>
                  <a:cubicBezTo>
                    <a:pt x="2460596" y="442366"/>
                    <a:pt x="2472198" y="415129"/>
                    <a:pt x="2432649" y="474453"/>
                  </a:cubicBezTo>
                  <a:cubicBezTo>
                    <a:pt x="2426898" y="483080"/>
                    <a:pt x="2425232" y="497054"/>
                    <a:pt x="2415396" y="500333"/>
                  </a:cubicBezTo>
                  <a:lnTo>
                    <a:pt x="2389517" y="508959"/>
                  </a:lnTo>
                  <a:cubicBezTo>
                    <a:pt x="2350776" y="547698"/>
                    <a:pt x="2367496" y="523263"/>
                    <a:pt x="2346385" y="586597"/>
                  </a:cubicBezTo>
                  <a:cubicBezTo>
                    <a:pt x="2341685" y="600697"/>
                    <a:pt x="2334586" y="629554"/>
                    <a:pt x="2320505" y="638355"/>
                  </a:cubicBezTo>
                  <a:cubicBezTo>
                    <a:pt x="2305083" y="647994"/>
                    <a:pt x="2268747" y="655608"/>
                    <a:pt x="2268747" y="655608"/>
                  </a:cubicBezTo>
                  <a:cubicBezTo>
                    <a:pt x="2260121" y="664234"/>
                    <a:pt x="2250358" y="671857"/>
                    <a:pt x="2242868" y="681487"/>
                  </a:cubicBezTo>
                  <a:cubicBezTo>
                    <a:pt x="2230138" y="697855"/>
                    <a:pt x="2208362" y="733246"/>
                    <a:pt x="2208362" y="733246"/>
                  </a:cubicBezTo>
                  <a:cubicBezTo>
                    <a:pt x="2205486" y="773503"/>
                    <a:pt x="2205722" y="814103"/>
                    <a:pt x="2199735" y="854016"/>
                  </a:cubicBezTo>
                  <a:cubicBezTo>
                    <a:pt x="2195171" y="884444"/>
                    <a:pt x="2188512" y="913454"/>
                    <a:pt x="2156603" y="923027"/>
                  </a:cubicBezTo>
                  <a:cubicBezTo>
                    <a:pt x="2137128" y="928869"/>
                    <a:pt x="2116346" y="928778"/>
                    <a:pt x="2096218" y="931653"/>
                  </a:cubicBezTo>
                  <a:cubicBezTo>
                    <a:pt x="2067463" y="928778"/>
                    <a:pt x="2037369" y="932165"/>
                    <a:pt x="2009954" y="923027"/>
                  </a:cubicBezTo>
                  <a:cubicBezTo>
                    <a:pt x="2000119" y="919749"/>
                    <a:pt x="1995216" y="907206"/>
                    <a:pt x="1992702" y="897148"/>
                  </a:cubicBezTo>
                  <a:cubicBezTo>
                    <a:pt x="1986387" y="871887"/>
                    <a:pt x="1987516" y="845320"/>
                    <a:pt x="1984075" y="819510"/>
                  </a:cubicBezTo>
                  <a:cubicBezTo>
                    <a:pt x="1981665" y="801433"/>
                    <a:pt x="1976972" y="762171"/>
                    <a:pt x="1966822" y="741872"/>
                  </a:cubicBezTo>
                  <a:cubicBezTo>
                    <a:pt x="1962185" y="732599"/>
                    <a:pt x="1957665" y="722470"/>
                    <a:pt x="1949569" y="715993"/>
                  </a:cubicBezTo>
                  <a:cubicBezTo>
                    <a:pt x="1942469" y="710313"/>
                    <a:pt x="1932316" y="710242"/>
                    <a:pt x="1923690" y="707366"/>
                  </a:cubicBezTo>
                  <a:cubicBezTo>
                    <a:pt x="1892060" y="710242"/>
                    <a:pt x="1859156" y="706653"/>
                    <a:pt x="1828800" y="715993"/>
                  </a:cubicBezTo>
                  <a:cubicBezTo>
                    <a:pt x="1818891" y="719042"/>
                    <a:pt x="1818878" y="734541"/>
                    <a:pt x="1811547" y="741872"/>
                  </a:cubicBezTo>
                  <a:cubicBezTo>
                    <a:pt x="1804216" y="749203"/>
                    <a:pt x="1794294" y="753374"/>
                    <a:pt x="1785668" y="759125"/>
                  </a:cubicBezTo>
                  <a:cubicBezTo>
                    <a:pt x="1739658" y="828139"/>
                    <a:pt x="1800048" y="744744"/>
                    <a:pt x="1742535" y="802257"/>
                  </a:cubicBezTo>
                  <a:cubicBezTo>
                    <a:pt x="1701820" y="842972"/>
                    <a:pt x="1744717" y="811924"/>
                    <a:pt x="1716656" y="854016"/>
                  </a:cubicBezTo>
                  <a:cubicBezTo>
                    <a:pt x="1707118" y="868324"/>
                    <a:pt x="1680810" y="889192"/>
                    <a:pt x="1664898" y="897148"/>
                  </a:cubicBezTo>
                  <a:cubicBezTo>
                    <a:pt x="1656765" y="901215"/>
                    <a:pt x="1647645" y="902899"/>
                    <a:pt x="1639018" y="905774"/>
                  </a:cubicBezTo>
                  <a:cubicBezTo>
                    <a:pt x="1633267" y="914400"/>
                    <a:pt x="1629862" y="925176"/>
                    <a:pt x="1621766" y="931653"/>
                  </a:cubicBezTo>
                  <a:cubicBezTo>
                    <a:pt x="1596105" y="952182"/>
                    <a:pt x="1517116" y="932402"/>
                    <a:pt x="1509622" y="931653"/>
                  </a:cubicBezTo>
                  <a:cubicBezTo>
                    <a:pt x="1444575" y="909971"/>
                    <a:pt x="1524753" y="939219"/>
                    <a:pt x="1457864" y="905774"/>
                  </a:cubicBezTo>
                  <a:cubicBezTo>
                    <a:pt x="1449731" y="901708"/>
                    <a:pt x="1440611" y="900023"/>
                    <a:pt x="1431985" y="897148"/>
                  </a:cubicBezTo>
                  <a:cubicBezTo>
                    <a:pt x="1394604" y="900023"/>
                    <a:pt x="1357043" y="901124"/>
                    <a:pt x="1319841" y="905774"/>
                  </a:cubicBezTo>
                  <a:cubicBezTo>
                    <a:pt x="1287011" y="909877"/>
                    <a:pt x="1298238" y="918251"/>
                    <a:pt x="1268083" y="931653"/>
                  </a:cubicBezTo>
                  <a:cubicBezTo>
                    <a:pt x="1251464" y="939039"/>
                    <a:pt x="1233577" y="943155"/>
                    <a:pt x="1216324" y="948906"/>
                  </a:cubicBezTo>
                  <a:cubicBezTo>
                    <a:pt x="1207698" y="951782"/>
                    <a:pt x="1198011" y="952489"/>
                    <a:pt x="1190445" y="957533"/>
                  </a:cubicBezTo>
                  <a:lnTo>
                    <a:pt x="1112807" y="1009291"/>
                  </a:lnTo>
                  <a:cubicBezTo>
                    <a:pt x="1020323" y="1070948"/>
                    <a:pt x="1160688" y="974926"/>
                    <a:pt x="1061049" y="1052423"/>
                  </a:cubicBezTo>
                  <a:cubicBezTo>
                    <a:pt x="1044681" y="1065153"/>
                    <a:pt x="1026543" y="1075427"/>
                    <a:pt x="1009290" y="1086929"/>
                  </a:cubicBezTo>
                  <a:lnTo>
                    <a:pt x="983411" y="1104182"/>
                  </a:lnTo>
                  <a:cubicBezTo>
                    <a:pt x="968228" y="1149733"/>
                    <a:pt x="979829" y="1122494"/>
                    <a:pt x="940279" y="1181819"/>
                  </a:cubicBezTo>
                  <a:lnTo>
                    <a:pt x="923026" y="1207699"/>
                  </a:lnTo>
                  <a:lnTo>
                    <a:pt x="905773" y="1259457"/>
                  </a:lnTo>
                  <a:cubicBezTo>
                    <a:pt x="902898" y="1268083"/>
                    <a:pt x="899352" y="1276515"/>
                    <a:pt x="897147" y="1285336"/>
                  </a:cubicBezTo>
                  <a:cubicBezTo>
                    <a:pt x="894271" y="1296838"/>
                    <a:pt x="891927" y="1308486"/>
                    <a:pt x="888520" y="1319842"/>
                  </a:cubicBezTo>
                  <a:cubicBezTo>
                    <a:pt x="883294" y="1337261"/>
                    <a:pt x="871268" y="1371600"/>
                    <a:pt x="871268" y="1371600"/>
                  </a:cubicBezTo>
                  <a:cubicBezTo>
                    <a:pt x="868392" y="1403230"/>
                    <a:pt x="867133" y="1435049"/>
                    <a:pt x="862641" y="1466491"/>
                  </a:cubicBezTo>
                  <a:cubicBezTo>
                    <a:pt x="861355" y="1475493"/>
                    <a:pt x="860445" y="1485940"/>
                    <a:pt x="854015" y="1492370"/>
                  </a:cubicBezTo>
                  <a:cubicBezTo>
                    <a:pt x="839353" y="1507032"/>
                    <a:pt x="802256" y="1526876"/>
                    <a:pt x="802256" y="1526876"/>
                  </a:cubicBezTo>
                  <a:cubicBezTo>
                    <a:pt x="697708" y="1513807"/>
                    <a:pt x="757396" y="1538950"/>
                    <a:pt x="715992" y="1492370"/>
                  </a:cubicBezTo>
                  <a:cubicBezTo>
                    <a:pt x="699782" y="1474134"/>
                    <a:pt x="664234" y="1440612"/>
                    <a:pt x="664234" y="1440612"/>
                  </a:cubicBezTo>
                  <a:cubicBezTo>
                    <a:pt x="632604" y="1443487"/>
                    <a:pt x="600399" y="1442583"/>
                    <a:pt x="569343" y="1449238"/>
                  </a:cubicBezTo>
                  <a:cubicBezTo>
                    <a:pt x="535169" y="1456561"/>
                    <a:pt x="547382" y="1469789"/>
                    <a:pt x="534837" y="1492370"/>
                  </a:cubicBezTo>
                  <a:cubicBezTo>
                    <a:pt x="505236" y="1545653"/>
                    <a:pt x="512258" y="1536179"/>
                    <a:pt x="474452" y="1561382"/>
                  </a:cubicBezTo>
                  <a:cubicBezTo>
                    <a:pt x="468701" y="1570008"/>
                    <a:pt x="465296" y="1580785"/>
                    <a:pt x="457200" y="1587261"/>
                  </a:cubicBezTo>
                  <a:cubicBezTo>
                    <a:pt x="450099" y="1592941"/>
                    <a:pt x="439453" y="1591820"/>
                    <a:pt x="431320" y="1595887"/>
                  </a:cubicBezTo>
                  <a:cubicBezTo>
                    <a:pt x="364427" y="1629333"/>
                    <a:pt x="444613" y="1600083"/>
                    <a:pt x="379562" y="1621766"/>
                  </a:cubicBezTo>
                  <a:cubicBezTo>
                    <a:pt x="373811" y="1630393"/>
                    <a:pt x="369640" y="1640315"/>
                    <a:pt x="362309" y="1647646"/>
                  </a:cubicBezTo>
                  <a:cubicBezTo>
                    <a:pt x="354978" y="1654977"/>
                    <a:pt x="341925" y="1656107"/>
                    <a:pt x="336430" y="1664899"/>
                  </a:cubicBezTo>
                  <a:cubicBezTo>
                    <a:pt x="326791" y="1680321"/>
                    <a:pt x="330008" y="1681493"/>
                    <a:pt x="319177" y="1716657"/>
                  </a:cubicBezTo>
                  <a:cubicBezTo>
                    <a:pt x="308346" y="1751821"/>
                    <a:pt x="277195" y="1867260"/>
                    <a:pt x="271444" y="1875886"/>
                  </a:cubicBezTo>
                  <a:cubicBezTo>
                    <a:pt x="247436" y="1947916"/>
                    <a:pt x="105122" y="1837223"/>
                    <a:pt x="59881" y="1891198"/>
                  </a:cubicBezTo>
                  <a:cubicBezTo>
                    <a:pt x="14640" y="1945173"/>
                    <a:pt x="2875" y="2176731"/>
                    <a:pt x="0" y="2199735"/>
                  </a:cubicBezTo>
                  <a:cubicBezTo>
                    <a:pt x="2875" y="2271622"/>
                    <a:pt x="111998" y="1915856"/>
                    <a:pt x="162319" y="1933540"/>
                  </a:cubicBezTo>
                  <a:cubicBezTo>
                    <a:pt x="210734" y="1950554"/>
                    <a:pt x="272906" y="2197064"/>
                    <a:pt x="301924" y="2260121"/>
                  </a:cubicBezTo>
                  <a:cubicBezTo>
                    <a:pt x="330943" y="2323178"/>
                    <a:pt x="324928" y="2294627"/>
                    <a:pt x="336430" y="2311880"/>
                  </a:cubicBezTo>
                  <a:cubicBezTo>
                    <a:pt x="374922" y="2427353"/>
                    <a:pt x="373109" y="2401794"/>
                    <a:pt x="345056" y="2605178"/>
                  </a:cubicBezTo>
                  <a:cubicBezTo>
                    <a:pt x="343814" y="2614186"/>
                    <a:pt x="327803" y="2610929"/>
                    <a:pt x="319177" y="2613804"/>
                  </a:cubicBezTo>
                  <a:cubicBezTo>
                    <a:pt x="276341" y="2678056"/>
                    <a:pt x="331395" y="2599142"/>
                    <a:pt x="276045" y="2665563"/>
                  </a:cubicBezTo>
                  <a:cubicBezTo>
                    <a:pt x="269408" y="2673528"/>
                    <a:pt x="264543" y="2682816"/>
                    <a:pt x="258792" y="2691442"/>
                  </a:cubicBezTo>
                  <a:cubicBezTo>
                    <a:pt x="237111" y="2756489"/>
                    <a:pt x="268880" y="2678833"/>
                    <a:pt x="224286" y="2734574"/>
                  </a:cubicBezTo>
                  <a:cubicBezTo>
                    <a:pt x="218606" y="2741674"/>
                    <a:pt x="220076" y="2752504"/>
                    <a:pt x="215660" y="2760453"/>
                  </a:cubicBezTo>
                  <a:cubicBezTo>
                    <a:pt x="186060" y="2813734"/>
                    <a:pt x="193079" y="2804262"/>
                    <a:pt x="155275" y="2829465"/>
                  </a:cubicBezTo>
                  <a:lnTo>
                    <a:pt x="138022" y="2881223"/>
                  </a:lnTo>
                  <a:cubicBezTo>
                    <a:pt x="135147" y="2889849"/>
                    <a:pt x="134440" y="2899536"/>
                    <a:pt x="129396" y="2907102"/>
                  </a:cubicBezTo>
                  <a:lnTo>
                    <a:pt x="112143" y="2932982"/>
                  </a:lnTo>
                  <a:cubicBezTo>
                    <a:pt x="109268" y="2941608"/>
                    <a:pt x="106015" y="2950118"/>
                    <a:pt x="103517" y="2958861"/>
                  </a:cubicBezTo>
                  <a:cubicBezTo>
                    <a:pt x="100260" y="2970261"/>
                    <a:pt x="98297" y="2982010"/>
                    <a:pt x="94890" y="2993366"/>
                  </a:cubicBezTo>
                  <a:cubicBezTo>
                    <a:pt x="89664" y="3010785"/>
                    <a:pt x="77637" y="3045125"/>
                    <a:pt x="77637" y="3045125"/>
                  </a:cubicBezTo>
                  <a:cubicBezTo>
                    <a:pt x="80513" y="3094008"/>
                    <a:pt x="57341" y="3147372"/>
                    <a:pt x="86264" y="3191774"/>
                  </a:cubicBezTo>
                  <a:cubicBezTo>
                    <a:pt x="115187" y="3236176"/>
                    <a:pt x="202625" y="3299963"/>
                    <a:pt x="251172" y="3311537"/>
                  </a:cubicBezTo>
                  <a:cubicBezTo>
                    <a:pt x="299720" y="3323111"/>
                    <a:pt x="334147" y="3253983"/>
                    <a:pt x="377549" y="3261217"/>
                  </a:cubicBezTo>
                  <a:cubicBezTo>
                    <a:pt x="458264" y="3256969"/>
                    <a:pt x="548879" y="3306865"/>
                    <a:pt x="595222" y="3312544"/>
                  </a:cubicBezTo>
                  <a:cubicBezTo>
                    <a:pt x="641565" y="3318223"/>
                    <a:pt x="635099" y="3302127"/>
                    <a:pt x="655607" y="3295291"/>
                  </a:cubicBezTo>
                  <a:cubicBezTo>
                    <a:pt x="664233" y="3289540"/>
                    <a:pt x="672213" y="3282674"/>
                    <a:pt x="681486" y="3278038"/>
                  </a:cubicBezTo>
                  <a:cubicBezTo>
                    <a:pt x="689619" y="3273971"/>
                    <a:pt x="699471" y="3273923"/>
                    <a:pt x="707366" y="3269412"/>
                  </a:cubicBezTo>
                  <a:cubicBezTo>
                    <a:pt x="719849" y="3262279"/>
                    <a:pt x="729012" y="3249963"/>
                    <a:pt x="741871" y="3243533"/>
                  </a:cubicBezTo>
                  <a:cubicBezTo>
                    <a:pt x="752475" y="3238231"/>
                    <a:pt x="765021" y="3238313"/>
                    <a:pt x="776377" y="3234906"/>
                  </a:cubicBezTo>
                  <a:cubicBezTo>
                    <a:pt x="793796" y="3229680"/>
                    <a:pt x="810882" y="3223404"/>
                    <a:pt x="828135" y="3217653"/>
                  </a:cubicBezTo>
                  <a:lnTo>
                    <a:pt x="854015" y="3209027"/>
                  </a:lnTo>
                  <a:cubicBezTo>
                    <a:pt x="862641" y="3206152"/>
                    <a:pt x="872328" y="3205444"/>
                    <a:pt x="879894" y="3200400"/>
                  </a:cubicBezTo>
                  <a:lnTo>
                    <a:pt x="905773" y="3183148"/>
                  </a:lnTo>
                  <a:cubicBezTo>
                    <a:pt x="923657" y="3129497"/>
                    <a:pt x="932081" y="3129942"/>
                    <a:pt x="914400" y="3071004"/>
                  </a:cubicBezTo>
                  <a:cubicBezTo>
                    <a:pt x="911421" y="3061074"/>
                    <a:pt x="904949" y="3051952"/>
                    <a:pt x="897147" y="3045125"/>
                  </a:cubicBezTo>
                  <a:cubicBezTo>
                    <a:pt x="881542" y="3031471"/>
                    <a:pt x="845388" y="3010619"/>
                    <a:pt x="845388" y="3010619"/>
                  </a:cubicBezTo>
                  <a:cubicBezTo>
                    <a:pt x="839637" y="3001993"/>
                    <a:pt x="835937" y="2991567"/>
                    <a:pt x="828135" y="2984740"/>
                  </a:cubicBezTo>
                  <a:cubicBezTo>
                    <a:pt x="812530" y="2971086"/>
                    <a:pt x="776377" y="2950234"/>
                    <a:pt x="776377" y="2950234"/>
                  </a:cubicBezTo>
                  <a:cubicBezTo>
                    <a:pt x="773502" y="2941608"/>
                    <a:pt x="771817" y="2932488"/>
                    <a:pt x="767751" y="2924355"/>
                  </a:cubicBezTo>
                  <a:cubicBezTo>
                    <a:pt x="763114" y="2915082"/>
                    <a:pt x="753477" y="2908406"/>
                    <a:pt x="750498" y="2898476"/>
                  </a:cubicBezTo>
                  <a:cubicBezTo>
                    <a:pt x="744655" y="2879001"/>
                    <a:pt x="746443" y="2857903"/>
                    <a:pt x="741871" y="2838091"/>
                  </a:cubicBezTo>
                  <a:cubicBezTo>
                    <a:pt x="737782" y="2820371"/>
                    <a:pt x="724618" y="2786333"/>
                    <a:pt x="724618" y="2786333"/>
                  </a:cubicBezTo>
                  <a:cubicBezTo>
                    <a:pt x="727494" y="2754703"/>
                    <a:pt x="719814" y="2720223"/>
                    <a:pt x="733245" y="2691442"/>
                  </a:cubicBezTo>
                  <a:cubicBezTo>
                    <a:pt x="733246" y="2691440"/>
                    <a:pt x="797943" y="2648310"/>
                    <a:pt x="810883" y="2639683"/>
                  </a:cubicBezTo>
                  <a:lnTo>
                    <a:pt x="836762" y="2622431"/>
                  </a:lnTo>
                  <a:cubicBezTo>
                    <a:pt x="842513" y="2613804"/>
                    <a:pt x="845223" y="2602046"/>
                    <a:pt x="854015" y="2596551"/>
                  </a:cubicBezTo>
                  <a:cubicBezTo>
                    <a:pt x="869437" y="2586913"/>
                    <a:pt x="905773" y="2579299"/>
                    <a:pt x="905773" y="2579299"/>
                  </a:cubicBezTo>
                  <a:lnTo>
                    <a:pt x="957532" y="2544793"/>
                  </a:lnTo>
                  <a:lnTo>
                    <a:pt x="983411" y="2527540"/>
                  </a:lnTo>
                  <a:cubicBezTo>
                    <a:pt x="989162" y="2518914"/>
                    <a:pt x="993333" y="2508992"/>
                    <a:pt x="1000664" y="2501661"/>
                  </a:cubicBezTo>
                  <a:cubicBezTo>
                    <a:pt x="1007995" y="2494330"/>
                    <a:pt x="1019716" y="2492210"/>
                    <a:pt x="1026543" y="2484408"/>
                  </a:cubicBezTo>
                  <a:cubicBezTo>
                    <a:pt x="1040197" y="2468803"/>
                    <a:pt x="1049547" y="2449902"/>
                    <a:pt x="1061049" y="2432649"/>
                  </a:cubicBezTo>
                  <a:cubicBezTo>
                    <a:pt x="1066800" y="2424023"/>
                    <a:pt x="1069676" y="2412521"/>
                    <a:pt x="1078302" y="2406770"/>
                  </a:cubicBezTo>
                  <a:lnTo>
                    <a:pt x="1104181" y="2389517"/>
                  </a:lnTo>
                  <a:cubicBezTo>
                    <a:pt x="1107056" y="2380891"/>
                    <a:pt x="1105408" y="2368923"/>
                    <a:pt x="1112807" y="2363638"/>
                  </a:cubicBezTo>
                  <a:cubicBezTo>
                    <a:pt x="1127606" y="2353067"/>
                    <a:pt x="1149434" y="2356473"/>
                    <a:pt x="1164566" y="2346385"/>
                  </a:cubicBezTo>
                  <a:cubicBezTo>
                    <a:pt x="1173192" y="2340634"/>
                    <a:pt x="1180702" y="2332676"/>
                    <a:pt x="1190445" y="2329133"/>
                  </a:cubicBezTo>
                  <a:cubicBezTo>
                    <a:pt x="1212729" y="2321030"/>
                    <a:pt x="1236961" y="2319379"/>
                    <a:pt x="1259456" y="2311880"/>
                  </a:cubicBezTo>
                  <a:lnTo>
                    <a:pt x="1285335" y="2303253"/>
                  </a:lnTo>
                  <a:cubicBezTo>
                    <a:pt x="1372556" y="2172424"/>
                    <a:pt x="1278146" y="2306706"/>
                    <a:pt x="1345720" y="2225616"/>
                  </a:cubicBezTo>
                  <a:cubicBezTo>
                    <a:pt x="1352357" y="2217651"/>
                    <a:pt x="1358336" y="2209009"/>
                    <a:pt x="1362973" y="2199736"/>
                  </a:cubicBezTo>
                  <a:cubicBezTo>
                    <a:pt x="1367040" y="2191603"/>
                    <a:pt x="1365920" y="2180957"/>
                    <a:pt x="1371600" y="2173857"/>
                  </a:cubicBezTo>
                  <a:cubicBezTo>
                    <a:pt x="1378077" y="2165761"/>
                    <a:pt x="1388206" y="2161241"/>
                    <a:pt x="1397479" y="2156604"/>
                  </a:cubicBezTo>
                  <a:cubicBezTo>
                    <a:pt x="1405612" y="2152538"/>
                    <a:pt x="1414615" y="2150476"/>
                    <a:pt x="1423358" y="2147978"/>
                  </a:cubicBezTo>
                  <a:cubicBezTo>
                    <a:pt x="1459396" y="2137681"/>
                    <a:pt x="1468941" y="2137505"/>
                    <a:pt x="1509622" y="2130725"/>
                  </a:cubicBezTo>
                  <a:cubicBezTo>
                    <a:pt x="1518249" y="2124974"/>
                    <a:pt x="1527537" y="2120109"/>
                    <a:pt x="1535502" y="2113472"/>
                  </a:cubicBezTo>
                  <a:cubicBezTo>
                    <a:pt x="1544874" y="2105662"/>
                    <a:pt x="1550717" y="2093518"/>
                    <a:pt x="1561381" y="2087593"/>
                  </a:cubicBezTo>
                  <a:cubicBezTo>
                    <a:pt x="1613834" y="2058452"/>
                    <a:pt x="1704077" y="2064657"/>
                    <a:pt x="1751162" y="2061714"/>
                  </a:cubicBezTo>
                  <a:cubicBezTo>
                    <a:pt x="1755760" y="2060564"/>
                    <a:pt x="1804124" y="2049410"/>
                    <a:pt x="1811547" y="2044461"/>
                  </a:cubicBezTo>
                  <a:cubicBezTo>
                    <a:pt x="1821698" y="2037694"/>
                    <a:pt x="1828054" y="2026392"/>
                    <a:pt x="1837426" y="2018582"/>
                  </a:cubicBezTo>
                  <a:cubicBezTo>
                    <a:pt x="1845391" y="2011945"/>
                    <a:pt x="1855340" y="2007966"/>
                    <a:pt x="1863305" y="2001329"/>
                  </a:cubicBezTo>
                  <a:cubicBezTo>
                    <a:pt x="1872677" y="1993519"/>
                    <a:pt x="1879813" y="1983259"/>
                    <a:pt x="1889185" y="1975449"/>
                  </a:cubicBezTo>
                  <a:cubicBezTo>
                    <a:pt x="1926202" y="1944602"/>
                    <a:pt x="1906572" y="1973563"/>
                    <a:pt x="1940943" y="1932317"/>
                  </a:cubicBezTo>
                  <a:cubicBezTo>
                    <a:pt x="1947580" y="1924352"/>
                    <a:pt x="1951559" y="1914403"/>
                    <a:pt x="1958196" y="1906438"/>
                  </a:cubicBezTo>
                  <a:cubicBezTo>
                    <a:pt x="1978952" y="1881531"/>
                    <a:pt x="1984508" y="1880270"/>
                    <a:pt x="2009954" y="1863306"/>
                  </a:cubicBezTo>
                  <a:cubicBezTo>
                    <a:pt x="2059399" y="1789140"/>
                    <a:pt x="1993561" y="1876420"/>
                    <a:pt x="2053086" y="1828800"/>
                  </a:cubicBezTo>
                  <a:cubicBezTo>
                    <a:pt x="2061182" y="1822323"/>
                    <a:pt x="2062374" y="1809558"/>
                    <a:pt x="2070339" y="1802921"/>
                  </a:cubicBezTo>
                  <a:cubicBezTo>
                    <a:pt x="2087264" y="1788817"/>
                    <a:pt x="2140510" y="1773780"/>
                    <a:pt x="2156603" y="1768416"/>
                  </a:cubicBezTo>
                  <a:cubicBezTo>
                    <a:pt x="2179493" y="1760786"/>
                    <a:pt x="2192223" y="1755806"/>
                    <a:pt x="2216988" y="1751163"/>
                  </a:cubicBezTo>
                  <a:cubicBezTo>
                    <a:pt x="2251370" y="1744716"/>
                    <a:pt x="2286203" y="1740771"/>
                    <a:pt x="2320505" y="1733910"/>
                  </a:cubicBezTo>
                  <a:cubicBezTo>
                    <a:pt x="2334882" y="1731034"/>
                    <a:pt x="2349492" y="1729141"/>
                    <a:pt x="2363637" y="1725283"/>
                  </a:cubicBezTo>
                  <a:cubicBezTo>
                    <a:pt x="2381182" y="1720498"/>
                    <a:pt x="2398143" y="1713782"/>
                    <a:pt x="2415396" y="1708031"/>
                  </a:cubicBezTo>
                  <a:lnTo>
                    <a:pt x="2467154" y="1690778"/>
                  </a:lnTo>
                  <a:lnTo>
                    <a:pt x="2493034" y="1682151"/>
                  </a:lnTo>
                  <a:lnTo>
                    <a:pt x="2518913" y="1673525"/>
                  </a:lnTo>
                  <a:cubicBezTo>
                    <a:pt x="2524664" y="1664899"/>
                    <a:pt x="2528835" y="1654977"/>
                    <a:pt x="2536166" y="1647646"/>
                  </a:cubicBezTo>
                  <a:cubicBezTo>
                    <a:pt x="2543497" y="1640315"/>
                    <a:pt x="2555568" y="1638489"/>
                    <a:pt x="2562045" y="1630393"/>
                  </a:cubicBezTo>
                  <a:cubicBezTo>
                    <a:pt x="2567725" y="1623293"/>
                    <a:pt x="2566255" y="1612463"/>
                    <a:pt x="2570671" y="1604514"/>
                  </a:cubicBezTo>
                  <a:cubicBezTo>
                    <a:pt x="2580741" y="1586388"/>
                    <a:pt x="2605177" y="1552755"/>
                    <a:pt x="2605177" y="1552755"/>
                  </a:cubicBezTo>
                  <a:cubicBezTo>
                    <a:pt x="2608052" y="1463615"/>
                    <a:pt x="2601859" y="1373719"/>
                    <a:pt x="2613803" y="1285336"/>
                  </a:cubicBezTo>
                  <a:cubicBezTo>
                    <a:pt x="2616580" y="1264788"/>
                    <a:pt x="2648309" y="1233578"/>
                    <a:pt x="2648309" y="1233578"/>
                  </a:cubicBezTo>
                  <a:cubicBezTo>
                    <a:pt x="2669988" y="1168538"/>
                    <a:pt x="2640746" y="1248702"/>
                    <a:pt x="2674188" y="1181819"/>
                  </a:cubicBezTo>
                  <a:cubicBezTo>
                    <a:pt x="2709885" y="1110426"/>
                    <a:pt x="2646216" y="1211187"/>
                    <a:pt x="2700068" y="1121434"/>
                  </a:cubicBezTo>
                  <a:cubicBezTo>
                    <a:pt x="2710736" y="1103654"/>
                    <a:pt x="2728016" y="1089347"/>
                    <a:pt x="2734573" y="1069676"/>
                  </a:cubicBezTo>
                  <a:cubicBezTo>
                    <a:pt x="2746479" y="1033961"/>
                    <a:pt x="2738156" y="1051363"/>
                    <a:pt x="2760452" y="1017917"/>
                  </a:cubicBezTo>
                  <a:cubicBezTo>
                    <a:pt x="2766203" y="994913"/>
                    <a:pt x="2764552" y="968635"/>
                    <a:pt x="2777705" y="948906"/>
                  </a:cubicBezTo>
                  <a:cubicBezTo>
                    <a:pt x="2783456" y="940280"/>
                    <a:pt x="2790747" y="932501"/>
                    <a:pt x="2794958" y="923027"/>
                  </a:cubicBezTo>
                  <a:cubicBezTo>
                    <a:pt x="2842581" y="815877"/>
                    <a:pt x="2774973" y="927126"/>
                    <a:pt x="2846717" y="819510"/>
                  </a:cubicBezTo>
                  <a:cubicBezTo>
                    <a:pt x="2852468" y="810884"/>
                    <a:pt x="2854134" y="796910"/>
                    <a:pt x="2863969" y="793631"/>
                  </a:cubicBezTo>
                  <a:lnTo>
                    <a:pt x="2889849" y="785004"/>
                  </a:lnTo>
                  <a:cubicBezTo>
                    <a:pt x="2895600" y="776378"/>
                    <a:pt x="2899771" y="766456"/>
                    <a:pt x="2907102" y="759125"/>
                  </a:cubicBezTo>
                  <a:cubicBezTo>
                    <a:pt x="2914433" y="751794"/>
                    <a:pt x="2927486" y="750664"/>
                    <a:pt x="2932981" y="741872"/>
                  </a:cubicBezTo>
                  <a:cubicBezTo>
                    <a:pt x="2942620" y="726450"/>
                    <a:pt x="2944483" y="707367"/>
                    <a:pt x="2950234" y="690114"/>
                  </a:cubicBezTo>
                  <a:cubicBezTo>
                    <a:pt x="2953110" y="681487"/>
                    <a:pt x="2953816" y="671800"/>
                    <a:pt x="2958860" y="664234"/>
                  </a:cubicBezTo>
                  <a:lnTo>
                    <a:pt x="2976113" y="638355"/>
                  </a:lnTo>
                  <a:cubicBezTo>
                    <a:pt x="2991296" y="592805"/>
                    <a:pt x="2979695" y="620041"/>
                    <a:pt x="3019245" y="560717"/>
                  </a:cubicBezTo>
                  <a:cubicBezTo>
                    <a:pt x="3024996" y="552091"/>
                    <a:pt x="3027872" y="540589"/>
                    <a:pt x="3036498" y="534838"/>
                  </a:cubicBezTo>
                  <a:lnTo>
                    <a:pt x="3062377" y="517585"/>
                  </a:lnTo>
                  <a:cubicBezTo>
                    <a:pt x="3089717" y="476576"/>
                    <a:pt x="3076353" y="501540"/>
                    <a:pt x="3096883" y="439948"/>
                  </a:cubicBezTo>
                  <a:lnTo>
                    <a:pt x="3105509" y="414068"/>
                  </a:lnTo>
                  <a:cubicBezTo>
                    <a:pt x="3102634" y="382438"/>
                    <a:pt x="3110314" y="347959"/>
                    <a:pt x="3096883" y="319178"/>
                  </a:cubicBezTo>
                  <a:cubicBezTo>
                    <a:pt x="3088114" y="300388"/>
                    <a:pt x="3062377" y="296174"/>
                    <a:pt x="3045124" y="284672"/>
                  </a:cubicBezTo>
                  <a:lnTo>
                    <a:pt x="3019245" y="267419"/>
                  </a:lnTo>
                  <a:cubicBezTo>
                    <a:pt x="3013494" y="258793"/>
                    <a:pt x="3002853" y="251872"/>
                    <a:pt x="3001992" y="241540"/>
                  </a:cubicBezTo>
                  <a:cubicBezTo>
                    <a:pt x="2999829" y="215591"/>
                    <a:pt x="3000947" y="188078"/>
                    <a:pt x="3010618" y="163902"/>
                  </a:cubicBezTo>
                  <a:cubicBezTo>
                    <a:pt x="3013995" y="155459"/>
                    <a:pt x="3027676" y="157481"/>
                    <a:pt x="3036498" y="155276"/>
                  </a:cubicBezTo>
                  <a:cubicBezTo>
                    <a:pt x="3050722" y="151720"/>
                    <a:pt x="3065253" y="149525"/>
                    <a:pt x="3079630" y="146649"/>
                  </a:cubicBezTo>
                  <a:cubicBezTo>
                    <a:pt x="3082505" y="138023"/>
                    <a:pt x="3089751" y="129739"/>
                    <a:pt x="3088256" y="120770"/>
                  </a:cubicBezTo>
                  <a:cubicBezTo>
                    <a:pt x="3086551" y="110543"/>
                    <a:pt x="3078805" y="101718"/>
                    <a:pt x="3071003" y="94891"/>
                  </a:cubicBezTo>
                  <a:cubicBezTo>
                    <a:pt x="3070991" y="94881"/>
                    <a:pt x="3006312" y="51764"/>
                    <a:pt x="2993366" y="43133"/>
                  </a:cubicBezTo>
                  <a:lnTo>
                    <a:pt x="2967486" y="25880"/>
                  </a:lnTo>
                  <a:cubicBezTo>
                    <a:pt x="2939214" y="7032"/>
                    <a:pt x="2941607" y="18995"/>
                    <a:pt x="2941607" y="0"/>
                  </a:cubicBezTo>
                  <a:lnTo>
                    <a:pt x="2889849" y="0"/>
                  </a:lnTo>
                  <a:close/>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785268" y="1866865"/>
              <a:ext cx="259806" cy="281113"/>
            </a:xfrm>
            <a:custGeom>
              <a:avLst/>
              <a:gdLst>
                <a:gd name="connsiteX0" fmla="*/ 216506 w 259806"/>
                <a:gd name="connsiteY0" fmla="*/ 22321 h 281113"/>
                <a:gd name="connsiteX1" fmla="*/ 216506 w 259806"/>
                <a:gd name="connsiteY1" fmla="*/ 22321 h 281113"/>
                <a:gd name="connsiteX2" fmla="*/ 87109 w 259806"/>
                <a:gd name="connsiteY2" fmla="*/ 82706 h 281113"/>
                <a:gd name="connsiteX3" fmla="*/ 61230 w 259806"/>
                <a:gd name="connsiteY3" fmla="*/ 91332 h 281113"/>
                <a:gd name="connsiteX4" fmla="*/ 9472 w 259806"/>
                <a:gd name="connsiteY4" fmla="*/ 99959 h 281113"/>
                <a:gd name="connsiteX5" fmla="*/ 9472 w 259806"/>
                <a:gd name="connsiteY5" fmla="*/ 177596 h 281113"/>
                <a:gd name="connsiteX6" fmla="*/ 18098 w 259806"/>
                <a:gd name="connsiteY6" fmla="*/ 203476 h 281113"/>
                <a:gd name="connsiteX7" fmla="*/ 43977 w 259806"/>
                <a:gd name="connsiteY7" fmla="*/ 212102 h 281113"/>
                <a:gd name="connsiteX8" fmla="*/ 69857 w 259806"/>
                <a:gd name="connsiteY8" fmla="*/ 229355 h 281113"/>
                <a:gd name="connsiteX9" fmla="*/ 95736 w 259806"/>
                <a:gd name="connsiteY9" fmla="*/ 237981 h 281113"/>
                <a:gd name="connsiteX10" fmla="*/ 173374 w 259806"/>
                <a:gd name="connsiteY10" fmla="*/ 281113 h 281113"/>
                <a:gd name="connsiteX11" fmla="*/ 199253 w 259806"/>
                <a:gd name="connsiteY11" fmla="*/ 272487 h 281113"/>
                <a:gd name="connsiteX12" fmla="*/ 242385 w 259806"/>
                <a:gd name="connsiteY12" fmla="*/ 194849 h 281113"/>
                <a:gd name="connsiteX13" fmla="*/ 251011 w 259806"/>
                <a:gd name="connsiteY13" fmla="*/ 91332 h 281113"/>
                <a:gd name="connsiteX14" fmla="*/ 259638 w 259806"/>
                <a:gd name="connsiteY14" fmla="*/ 65453 h 281113"/>
                <a:gd name="connsiteX15" fmla="*/ 242385 w 259806"/>
                <a:gd name="connsiteY15" fmla="*/ 39574 h 281113"/>
                <a:gd name="connsiteX16" fmla="*/ 216506 w 259806"/>
                <a:gd name="connsiteY16" fmla="*/ 22321 h 28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9806" h="281113">
                  <a:moveTo>
                    <a:pt x="216506" y="22321"/>
                  </a:moveTo>
                  <a:lnTo>
                    <a:pt x="216506" y="22321"/>
                  </a:lnTo>
                  <a:cubicBezTo>
                    <a:pt x="173374" y="42449"/>
                    <a:pt x="130604" y="63375"/>
                    <a:pt x="87109" y="82706"/>
                  </a:cubicBezTo>
                  <a:cubicBezTo>
                    <a:pt x="78800" y="86399"/>
                    <a:pt x="70106" y="89359"/>
                    <a:pt x="61230" y="91332"/>
                  </a:cubicBezTo>
                  <a:cubicBezTo>
                    <a:pt x="44156" y="95126"/>
                    <a:pt x="26725" y="97083"/>
                    <a:pt x="9472" y="99959"/>
                  </a:cubicBezTo>
                  <a:cubicBezTo>
                    <a:pt x="-3634" y="139275"/>
                    <a:pt x="-2674" y="122940"/>
                    <a:pt x="9472" y="177596"/>
                  </a:cubicBezTo>
                  <a:cubicBezTo>
                    <a:pt x="11445" y="186473"/>
                    <a:pt x="11668" y="197046"/>
                    <a:pt x="18098" y="203476"/>
                  </a:cubicBezTo>
                  <a:cubicBezTo>
                    <a:pt x="24528" y="209906"/>
                    <a:pt x="35351" y="209227"/>
                    <a:pt x="43977" y="212102"/>
                  </a:cubicBezTo>
                  <a:cubicBezTo>
                    <a:pt x="52604" y="217853"/>
                    <a:pt x="60584" y="224718"/>
                    <a:pt x="69857" y="229355"/>
                  </a:cubicBezTo>
                  <a:cubicBezTo>
                    <a:pt x="77990" y="233421"/>
                    <a:pt x="87787" y="233565"/>
                    <a:pt x="95736" y="237981"/>
                  </a:cubicBezTo>
                  <a:cubicBezTo>
                    <a:pt x="184720" y="287417"/>
                    <a:pt x="114815" y="261595"/>
                    <a:pt x="173374" y="281113"/>
                  </a:cubicBezTo>
                  <a:cubicBezTo>
                    <a:pt x="182000" y="278238"/>
                    <a:pt x="192823" y="278917"/>
                    <a:pt x="199253" y="272487"/>
                  </a:cubicBezTo>
                  <a:cubicBezTo>
                    <a:pt x="228913" y="242827"/>
                    <a:pt x="231537" y="227390"/>
                    <a:pt x="242385" y="194849"/>
                  </a:cubicBezTo>
                  <a:cubicBezTo>
                    <a:pt x="245260" y="160343"/>
                    <a:pt x="246435" y="125654"/>
                    <a:pt x="251011" y="91332"/>
                  </a:cubicBezTo>
                  <a:cubicBezTo>
                    <a:pt x="252213" y="82319"/>
                    <a:pt x="261133" y="74422"/>
                    <a:pt x="259638" y="65453"/>
                  </a:cubicBezTo>
                  <a:cubicBezTo>
                    <a:pt x="257934" y="55226"/>
                    <a:pt x="250481" y="46051"/>
                    <a:pt x="242385" y="39574"/>
                  </a:cubicBezTo>
                  <a:cubicBezTo>
                    <a:pt x="143221" y="-39758"/>
                    <a:pt x="220819" y="25196"/>
                    <a:pt x="216506" y="22321"/>
                  </a:cubicBezTo>
                  <a:close/>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Slide Number Placeholder 6">
            <a:extLst>
              <a:ext uri="{FF2B5EF4-FFF2-40B4-BE49-F238E27FC236}">
                <a16:creationId xmlns:a16="http://schemas.microsoft.com/office/drawing/2014/main" id="{A70B770B-D96A-4329-8930-B0A2DF4A99D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3064186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39010-EE17-4773-9375-81191609DEB2}"/>
              </a:ext>
            </a:extLst>
          </p:cNvPr>
          <p:cNvSpPr>
            <a:spLocks noGrp="1"/>
          </p:cNvSpPr>
          <p:nvPr>
            <p:ph type="title"/>
          </p:nvPr>
        </p:nvSpPr>
        <p:spPr/>
        <p:txBody>
          <a:bodyPr/>
          <a:lstStyle/>
          <a:p>
            <a:r>
              <a:rPr lang="en-US" dirty="0"/>
              <a:t>Flood Control Act of 1936</a:t>
            </a:r>
          </a:p>
        </p:txBody>
      </p:sp>
      <p:sp>
        <p:nvSpPr>
          <p:cNvPr id="3" name="Content Placeholder 2">
            <a:extLst>
              <a:ext uri="{FF2B5EF4-FFF2-40B4-BE49-F238E27FC236}">
                <a16:creationId xmlns:a16="http://schemas.microsoft.com/office/drawing/2014/main" id="{FF22F819-7EDC-49AD-B6F7-63955D4C962E}"/>
              </a:ext>
            </a:extLst>
          </p:cNvPr>
          <p:cNvSpPr>
            <a:spLocks noGrp="1"/>
          </p:cNvSpPr>
          <p:nvPr>
            <p:ph sz="half" idx="2"/>
          </p:nvPr>
        </p:nvSpPr>
        <p:spPr>
          <a:xfrm>
            <a:off x="5783283" y="1825625"/>
            <a:ext cx="5997039" cy="4351339"/>
          </a:xfrm>
        </p:spPr>
        <p:txBody>
          <a:bodyPr>
            <a:noAutofit/>
          </a:bodyPr>
          <a:lstStyle/>
          <a:p>
            <a:pPr>
              <a:lnSpc>
                <a:spcPct val="90000"/>
              </a:lnSpc>
            </a:pPr>
            <a:r>
              <a:rPr lang="en-US" altLang="en-US" sz="2400" dirty="0">
                <a:ea typeface="ＭＳ Ｐゴシック" panose="020B0600070205080204" pitchFamily="34" charset="-128"/>
              </a:rPr>
              <a:t>Signed into law 22 June 1936</a:t>
            </a:r>
          </a:p>
          <a:p>
            <a:pPr>
              <a:lnSpc>
                <a:spcPct val="90000"/>
              </a:lnSpc>
            </a:pPr>
            <a:r>
              <a:rPr lang="en-US" altLang="en-US" sz="2400" dirty="0">
                <a:ea typeface="ＭＳ Ｐゴシック" panose="020B0600070205080204" pitchFamily="34" charset="-128"/>
              </a:rPr>
              <a:t>“Flood control on navigable waters or their tributaries is a proper activity of the Federal Government in cooperation with States, their political subdivisions, and localities thereof.”</a:t>
            </a:r>
          </a:p>
          <a:p>
            <a:pPr lvl="1">
              <a:lnSpc>
                <a:spcPct val="90000"/>
              </a:lnSpc>
            </a:pPr>
            <a:r>
              <a:rPr lang="en-US" altLang="en-US" sz="1800" dirty="0">
                <a:ea typeface="ＭＳ Ｐゴシック" panose="020B0600070205080204" pitchFamily="34" charset="-128"/>
              </a:rPr>
              <a:t>In layman’s terms: </a:t>
            </a:r>
            <a:r>
              <a:rPr lang="en-US" altLang="en-US" sz="1800" b="1" dirty="0">
                <a:ea typeface="ＭＳ Ｐゴシック" panose="020B0600070205080204" pitchFamily="34" charset="-128"/>
              </a:rPr>
              <a:t>flood control is an appropriate federal activity overseen by USACE</a:t>
            </a:r>
          </a:p>
          <a:p>
            <a:pPr>
              <a:lnSpc>
                <a:spcPct val="90000"/>
              </a:lnSpc>
            </a:pPr>
            <a:r>
              <a:rPr lang="en-US" altLang="en-US" sz="2400" dirty="0">
                <a:ea typeface="ＭＳ Ｐゴシック" panose="020B0600070205080204" pitchFamily="34" charset="-128"/>
              </a:rPr>
              <a:t>Led to authorization of hundreds of dams, thousands of miles of levees, and other water resource projects</a:t>
            </a:r>
          </a:p>
          <a:p>
            <a:endParaRPr lang="en-US" sz="3200" dirty="0"/>
          </a:p>
        </p:txBody>
      </p:sp>
      <p:sp>
        <p:nvSpPr>
          <p:cNvPr id="11" name="TextBox 10"/>
          <p:cNvSpPr txBox="1"/>
          <p:nvPr/>
        </p:nvSpPr>
        <p:spPr>
          <a:xfrm>
            <a:off x="1993899" y="5090848"/>
            <a:ext cx="2259080" cy="461665"/>
          </a:xfrm>
          <a:prstGeom prst="rect">
            <a:avLst/>
          </a:prstGeom>
          <a:noFill/>
          <a:ln>
            <a:noFill/>
          </a:ln>
        </p:spPr>
        <p:txBody>
          <a:bodyPr wrap="none" rtlCol="0">
            <a:spAutoFit/>
          </a:bodyPr>
          <a:lstStyle/>
          <a:p>
            <a:r>
              <a:rPr lang="en-US" sz="2400" dirty="0"/>
              <a:t>Kinzua Dam, LRP</a:t>
            </a:r>
          </a:p>
        </p:txBody>
      </p:sp>
      <p:sp>
        <p:nvSpPr>
          <p:cNvPr id="8" name="Slide Number Placeholder 6">
            <a:extLst>
              <a:ext uri="{FF2B5EF4-FFF2-40B4-BE49-F238E27FC236}">
                <a16:creationId xmlns:a16="http://schemas.microsoft.com/office/drawing/2014/main" id="{F464E06C-E15B-4EDB-B8E7-928B1B09908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pic>
        <p:nvPicPr>
          <p:cNvPr id="12" name="Content Placeholder 11">
            <a:extLst>
              <a:ext uri="{FF2B5EF4-FFF2-40B4-BE49-F238E27FC236}">
                <a16:creationId xmlns:a16="http://schemas.microsoft.com/office/drawing/2014/main" id="{C69CA24C-E4F1-40B2-8A30-0E7F6CBD9CC9}"/>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94220" y="1886751"/>
            <a:ext cx="4858439" cy="3204097"/>
          </a:xfrm>
          <a:prstGeom prst="rect">
            <a:avLst/>
          </a:prstGeom>
        </p:spPr>
      </p:pic>
    </p:spTree>
    <p:extLst>
      <p:ext uri="{BB962C8B-B14F-4D97-AF65-F5344CB8AC3E}">
        <p14:creationId xmlns:p14="http://schemas.microsoft.com/office/powerpoint/2010/main" val="1191968735"/>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9182</TotalTime>
  <Words>10278</Words>
  <Application>Microsoft Office PowerPoint</Application>
  <PresentationFormat>Widescreen</PresentationFormat>
  <Paragraphs>966</Paragraphs>
  <Slides>71</Slides>
  <Notes>58</Notes>
  <HiddenSlides>4</HiddenSlides>
  <MMClips>0</MMClips>
  <ScaleCrop>false</ScaleCrop>
  <HeadingPairs>
    <vt:vector size="8" baseType="variant">
      <vt:variant>
        <vt:lpstr>Fonts Used</vt:lpstr>
      </vt:variant>
      <vt:variant>
        <vt:i4>19</vt:i4>
      </vt:variant>
      <vt:variant>
        <vt:lpstr>Theme</vt:lpstr>
      </vt:variant>
      <vt:variant>
        <vt:i4>2</vt:i4>
      </vt:variant>
      <vt:variant>
        <vt:lpstr>Embedded OLE Servers</vt:lpstr>
      </vt:variant>
      <vt:variant>
        <vt:i4>2</vt:i4>
      </vt:variant>
      <vt:variant>
        <vt:lpstr>Slide Titles</vt:lpstr>
      </vt:variant>
      <vt:variant>
        <vt:i4>71</vt:i4>
      </vt:variant>
    </vt:vector>
  </HeadingPairs>
  <TitlesOfParts>
    <vt:vector size="94" baseType="lpstr">
      <vt:lpstr>Wingdings</vt:lpstr>
      <vt:lpstr>Barlow Condensed</vt:lpstr>
      <vt:lpstr>Ink Free</vt:lpstr>
      <vt:lpstr>Bangers</vt:lpstr>
      <vt:lpstr>Times</vt:lpstr>
      <vt:lpstr>Times New Roman</vt:lpstr>
      <vt:lpstr>Aptos</vt:lpstr>
      <vt:lpstr>Cambria Math</vt:lpstr>
      <vt:lpstr>MathJax_Math-italic</vt:lpstr>
      <vt:lpstr>Lato</vt:lpstr>
      <vt:lpstr>Symbol</vt:lpstr>
      <vt:lpstr>roboto-regular</vt:lpstr>
      <vt:lpstr>ＭＳ Ｐゴシック</vt:lpstr>
      <vt:lpstr>Tahoma</vt:lpstr>
      <vt:lpstr>MathJax_Main</vt:lpstr>
      <vt:lpstr>Barlow Condensed Bold</vt:lpstr>
      <vt:lpstr>Calibri</vt:lpstr>
      <vt:lpstr>Arial</vt:lpstr>
      <vt:lpstr>-apple-system</vt:lpstr>
      <vt:lpstr>H&amp;S 2025 DARK</vt:lpstr>
      <vt:lpstr>H&amp;S 2025 LIGHT</vt:lpstr>
      <vt:lpstr>FreeHand.Doc</vt:lpstr>
      <vt:lpstr>Equation</vt:lpstr>
      <vt:lpstr>Snow Hydrology and Data</vt:lpstr>
      <vt:lpstr>Overview</vt:lpstr>
      <vt:lpstr>Importance of Snow</vt:lpstr>
      <vt:lpstr>Importance of Snow</vt:lpstr>
      <vt:lpstr>Importance of Snow</vt:lpstr>
      <vt:lpstr>Importance of Snow</vt:lpstr>
      <vt:lpstr>Reservoir Operations</vt:lpstr>
      <vt:lpstr>March 1936 Flood</vt:lpstr>
      <vt:lpstr>Flood Control Act of 1936</vt:lpstr>
      <vt:lpstr>PowerPoint Presentation</vt:lpstr>
      <vt:lpstr>A Brief History of Snow Hydrology</vt:lpstr>
      <vt:lpstr>A Brief History of Snow Hydrology</vt:lpstr>
      <vt:lpstr>A Brief History of Snow Hydrology</vt:lpstr>
      <vt:lpstr>A Brief History of Snow Hydrology</vt:lpstr>
      <vt:lpstr>A Brief History of Snow Hydrology</vt:lpstr>
      <vt:lpstr>A Brief History of Snow Hydrology</vt:lpstr>
      <vt:lpstr>Snowpack Characteristics</vt:lpstr>
      <vt:lpstr>Regional Snowpack Characteristics</vt:lpstr>
      <vt:lpstr>Regional Snowpack Characteristics</vt:lpstr>
      <vt:lpstr>Snow Formation</vt:lpstr>
      <vt:lpstr>Snow Formation</vt:lpstr>
      <vt:lpstr>Snowpack</vt:lpstr>
      <vt:lpstr>Snowpack Characteristics</vt:lpstr>
      <vt:lpstr>Snowpack Characteristics</vt:lpstr>
      <vt:lpstr>Snowpack Characteristics</vt:lpstr>
      <vt:lpstr>Snowpack Characteristics</vt:lpstr>
      <vt:lpstr>Snowpack Evolution</vt:lpstr>
      <vt:lpstr>Snowpack Evolution</vt:lpstr>
      <vt:lpstr>Seasonal Snow</vt:lpstr>
      <vt:lpstr>Snowpack Evolution</vt:lpstr>
      <vt:lpstr>Snow Hydrology Goals</vt:lpstr>
      <vt:lpstr>Snowpack Energy Inputs and Outputs</vt:lpstr>
      <vt:lpstr>Snowpack Energy Inputs and Outputs</vt:lpstr>
      <vt:lpstr>Snowpack Energy Inputs and Outputs</vt:lpstr>
      <vt:lpstr>Snowpack Energy Inputs and Outputs</vt:lpstr>
      <vt:lpstr>Snowpack Energy Inputs and Outputs</vt:lpstr>
      <vt:lpstr>Snow Albedo</vt:lpstr>
      <vt:lpstr>Downwelling Shortwave Radiation</vt:lpstr>
      <vt:lpstr>Snowpack Energy Inputs and Outputs</vt:lpstr>
      <vt:lpstr>Snowpack Energy Inputs and Outputs</vt:lpstr>
      <vt:lpstr>Snow Data Sources</vt:lpstr>
      <vt:lpstr>Snow Data Sources</vt:lpstr>
      <vt:lpstr>Ground Observations</vt:lpstr>
      <vt:lpstr>Field Measurements – NWS Meteorological Stations</vt:lpstr>
      <vt:lpstr>Field Measurements – SNOTEL</vt:lpstr>
      <vt:lpstr>PowerPoint Presentation</vt:lpstr>
      <vt:lpstr>Field Measurements – SNOTEL</vt:lpstr>
      <vt:lpstr>Field Measurements – SNOTEL</vt:lpstr>
      <vt:lpstr>Field Measurements – Snow Courses</vt:lpstr>
      <vt:lpstr>Other Sources of Field Measurements</vt:lpstr>
      <vt:lpstr>Snow Data Sources</vt:lpstr>
      <vt:lpstr>Snow Remote Sensing</vt:lpstr>
      <vt:lpstr>Snow Remote Sensing</vt:lpstr>
      <vt:lpstr>Remote Sensing – Passive Microwave</vt:lpstr>
      <vt:lpstr>Remote Sensing – Passive Microwave</vt:lpstr>
      <vt:lpstr>Remote Sensing – Snow Covered Area from Optical Sensors</vt:lpstr>
      <vt:lpstr>Using SCA to Estimate SWE</vt:lpstr>
      <vt:lpstr>Remote Sensing – LiDAR</vt:lpstr>
      <vt:lpstr>Remote Sensing – ASO</vt:lpstr>
      <vt:lpstr>Remote Sensing – ASO</vt:lpstr>
      <vt:lpstr>Snow Data Sources</vt:lpstr>
      <vt:lpstr>Data Assimilation – NOHRSC SNODAS</vt:lpstr>
      <vt:lpstr>Data Assimilation – NOHRSC SNODAS</vt:lpstr>
      <vt:lpstr>Data Assimilation – NOHRSC SNODAS</vt:lpstr>
      <vt:lpstr>Data Assimilation – University of Arizona</vt:lpstr>
      <vt:lpstr>Snow Data Sources</vt:lpstr>
      <vt:lpstr>GIS – Estimating SWE Volume</vt:lpstr>
      <vt:lpstr>GIS – Estimating SWE Volume</vt:lpstr>
      <vt:lpstr>GIS – Spatial Interpolation</vt:lpstr>
      <vt:lpstr>References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 Hydrology and Data</dc:title>
  <dc:creator>Coe, Lauren A CIV USARMY CEIWR (USA)</dc:creator>
  <cp:lastModifiedBy>Mika, Melissa L CIV USARMY CEIWR (USA)</cp:lastModifiedBy>
  <cp:revision>24</cp:revision>
  <dcterms:created xsi:type="dcterms:W3CDTF">2025-05-01T13:49:07Z</dcterms:created>
  <dcterms:modified xsi:type="dcterms:W3CDTF">2025-06-24T17:12:32Z</dcterms:modified>
  <dc:identifier>DAGjTWelcaM</dc:identifier>
</cp:coreProperties>
</file>