
<file path=[Content_Types].xml><?xml version="1.0" encoding="utf-8"?>
<Types xmlns="http://schemas.openxmlformats.org/package/2006/content-types">
  <Default Extension="fntdata" ContentType="application/x-fontdata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  <p:sldMasterId id="2147483703" r:id="rId2"/>
  </p:sldMasterIdLst>
  <p:notesMasterIdLst>
    <p:notesMasterId r:id="rId42"/>
  </p:notesMasterIdLst>
  <p:handoutMasterIdLst>
    <p:handoutMasterId r:id="rId43"/>
  </p:handoutMasterIdLst>
  <p:sldIdLst>
    <p:sldId id="267" r:id="rId3"/>
    <p:sldId id="257" r:id="rId4"/>
    <p:sldId id="258" r:id="rId5"/>
    <p:sldId id="260" r:id="rId6"/>
    <p:sldId id="261" r:id="rId7"/>
    <p:sldId id="288" r:id="rId8"/>
    <p:sldId id="289" r:id="rId9"/>
    <p:sldId id="278" r:id="rId10"/>
    <p:sldId id="290" r:id="rId11"/>
    <p:sldId id="291" r:id="rId12"/>
    <p:sldId id="292" r:id="rId13"/>
    <p:sldId id="293" r:id="rId14"/>
    <p:sldId id="294" r:id="rId15"/>
    <p:sldId id="295" r:id="rId16"/>
    <p:sldId id="296" r:id="rId17"/>
    <p:sldId id="297" r:id="rId18"/>
    <p:sldId id="262" r:id="rId19"/>
    <p:sldId id="272" r:id="rId20"/>
    <p:sldId id="298" r:id="rId21"/>
    <p:sldId id="265" r:id="rId22"/>
    <p:sldId id="264" r:id="rId23"/>
    <p:sldId id="300" r:id="rId24"/>
    <p:sldId id="301" r:id="rId25"/>
    <p:sldId id="302" r:id="rId26"/>
    <p:sldId id="266" r:id="rId27"/>
    <p:sldId id="303" r:id="rId28"/>
    <p:sldId id="304" r:id="rId29"/>
    <p:sldId id="305" r:id="rId30"/>
    <p:sldId id="306" r:id="rId31"/>
    <p:sldId id="307" r:id="rId32"/>
    <p:sldId id="315" r:id="rId33"/>
    <p:sldId id="309" r:id="rId34"/>
    <p:sldId id="310" r:id="rId35"/>
    <p:sldId id="311" r:id="rId36"/>
    <p:sldId id="314" r:id="rId37"/>
    <p:sldId id="316" r:id="rId38"/>
    <p:sldId id="259" r:id="rId39"/>
    <p:sldId id="313" r:id="rId40"/>
    <p:sldId id="312" r:id="rId41"/>
  </p:sldIdLst>
  <p:sldSz cx="12192000" cy="6858000"/>
  <p:notesSz cx="6858000" cy="9144000"/>
  <p:embeddedFontLst>
    <p:embeddedFont>
      <p:font typeface="Bangers" panose="020B0604020202020204" charset="0"/>
      <p:regular r:id="rId44"/>
    </p:embeddedFont>
    <p:embeddedFont>
      <p:font typeface="Barlow Condensed" panose="00000506000000000000" pitchFamily="2" charset="0"/>
      <p:regular r:id="rId45"/>
      <p:bold r:id="rId46"/>
      <p:italic r:id="rId47"/>
      <p:boldItalic r:id="rId48"/>
    </p:embeddedFont>
    <p:embeddedFont>
      <p:font typeface="Cambria Math" panose="02040503050406030204" pitchFamily="18" charset="0"/>
      <p:regular r:id="rId49"/>
    </p:embeddedFont>
    <p:embeddedFont>
      <p:font typeface="Lato" panose="020F0502020204030203" pitchFamily="34" charset="0"/>
      <p:regular r:id="rId50"/>
      <p:bold r:id="rId51"/>
      <p:italic r:id="rId52"/>
      <p:boldItalic r:id="rId53"/>
    </p:embeddedFont>
  </p:embeddedFontLst>
  <p:defaultTextStyle>
    <a:defPPr>
      <a:defRPr lang="en-US"/>
    </a:defPPr>
    <a:lvl1pPr marL="0" algn="l" defTabSz="60955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304776" algn="l" defTabSz="60955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609555" algn="l" defTabSz="60955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914332" algn="l" defTabSz="60955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219110" algn="l" defTabSz="60955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1523887" algn="l" defTabSz="60955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1828664" algn="l" defTabSz="60955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2133440" algn="l" defTabSz="60955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2438218" algn="l" defTabSz="60955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40" userDrawn="1">
          <p15:clr>
            <a:srgbClr val="A4A3A4"/>
          </p15:clr>
        </p15:guide>
        <p15:guide id="2" pos="192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80BDD9"/>
    <a:srgbClr val="4E9DC8"/>
    <a:srgbClr val="708D9C"/>
    <a:srgbClr val="8497B0"/>
    <a:srgbClr val="090909"/>
    <a:srgbClr val="ADB9CA"/>
    <a:srgbClr val="4B5156"/>
    <a:srgbClr val="FFFFFF"/>
    <a:srgbClr val="2022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03" d="100"/>
          <a:sy n="103" d="100"/>
        </p:scale>
        <p:origin x="876" y="138"/>
      </p:cViewPr>
      <p:guideLst>
        <p:guide orient="horz" pos="1440"/>
        <p:guide pos="192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notesMaster" Target="notesMasters/notesMaster1.xml"/><Relationship Id="rId47" Type="http://schemas.openxmlformats.org/officeDocument/2006/relationships/font" Target="fonts/font4.fntdata"/><Relationship Id="rId50" Type="http://schemas.openxmlformats.org/officeDocument/2006/relationships/font" Target="fonts/font7.fntdata"/><Relationship Id="rId55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font" Target="fonts/font2.fntdata"/><Relationship Id="rId53" Type="http://schemas.openxmlformats.org/officeDocument/2006/relationships/font" Target="fonts/font10.fntdata"/><Relationship Id="rId5" Type="http://schemas.openxmlformats.org/officeDocument/2006/relationships/slide" Target="slides/slide3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handoutMaster" Target="handoutMasters/handoutMaster1.xml"/><Relationship Id="rId48" Type="http://schemas.openxmlformats.org/officeDocument/2006/relationships/font" Target="fonts/font5.fntdata"/><Relationship Id="rId56" Type="http://schemas.openxmlformats.org/officeDocument/2006/relationships/theme" Target="theme/theme1.xml"/><Relationship Id="rId8" Type="http://schemas.openxmlformats.org/officeDocument/2006/relationships/slide" Target="slides/slide6.xml"/><Relationship Id="rId51" Type="http://schemas.openxmlformats.org/officeDocument/2006/relationships/font" Target="fonts/font8.fntdata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font" Target="fonts/font3.fntdata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font" Target="fonts/font6.fntdata"/><Relationship Id="rId57" Type="http://schemas.openxmlformats.org/officeDocument/2006/relationships/tableStyles" Target="tableStyles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font" Target="fonts/font1.fntdata"/><Relationship Id="rId52" Type="http://schemas.openxmlformats.org/officeDocument/2006/relationships/font" Target="fonts/font9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20B1DF55-B0DD-4C34-EEFD-09879776F76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10B3B9D-63C9-AABF-4FAE-C88EF54EDE8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D3BEB0-6015-42A6-8506-662B0F9D7EBA}" type="datetimeFigureOut">
              <a:rPr lang="en-US" smtClean="0"/>
              <a:t>6/25/2025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D8747FB-F970-4ADC-C69D-3FBD33A0CAD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03F76F-A634-6795-85ED-CECA2FE6390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ADDE10-978A-4C9A-94A4-7A3090F38D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26954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BD53E-427A-4074-80BA-2DC53840298D}" type="datetimeFigureOut">
              <a:rPr lang="en-US" smtClean="0"/>
              <a:t>6/25/2025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5099D0-06EA-45D2-AC2D-72F4C0815C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6178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Extrema: maximum or minimum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The hydrologic model is reduced to a function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AF3204-0D06-4E77-ABDE-F4433C80262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03060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Simplex search has been in HMS for a long time, but it has received tweaks and improvements to make its performance better.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AF3204-0D06-4E77-ABDE-F4433C802620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39359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The lines in the figure on the right show contours of the objective function (lines of equal model performance)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Simplex has n+1 vertices, where is the number of parameters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Line segment for 1 parameter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Triangle for 2 parameters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Tetrahedron for 3 parameters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US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dirty="0"/>
              <a:t>The method alters the simplex vertices so it approaches the optimum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dirty="0"/>
              <a:t>The worst vertex is replaces with each iteration (reflection, expansion, contraction)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AF3204-0D06-4E77-ABDE-F4433C802620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878523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Differential Evolution is the newer search method in HMS.  It is considered a “global” search method, meaning it will span the entire range of all the parameters during the search, trying to find an optimum.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AF3204-0D06-4E77-ABDE-F4433C802620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60298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 typical value for p is 30, although literature suggests 10n where n is the number of parameters.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AF3204-0D06-4E77-ABDE-F4433C802620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3786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 will talk later briefly about an advanced strategy to combine the two.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AF3204-0D06-4E77-ABDE-F4433C802620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786044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AF3204-0D06-4E77-ABDE-F4433C802620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7845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Same searcher (DE), tolerance (0.01), window, parameters, etc.  Just varying the objective function.  Each of these three describes the error in a slightly different way.  The sum of square residuals (SSR) has no extra weighting that emphasizes the peak.  Peak-weighted RMSE (PWRMSE) has a linear weight factor for flows close to the maximum.  Peak-weighted variable power (PWVP) has the most emphasis on the peak but significantly de-emphasizes low flows.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AF3204-0D06-4E77-ABDE-F4433C802620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52189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AF3204-0D06-4E77-ABDE-F4433C802620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4984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This essentially turns the hydrologic model into a function – given a number of parameters with specific values, you get a single number to describe the model’s performance.</a:t>
            </a:r>
          </a:p>
          <a:p>
            <a:r>
              <a:rPr lang="en-US" dirty="0"/>
              <a:t>Model performance can have a couple of meanings.  </a:t>
            </a:r>
          </a:p>
          <a:p>
            <a:r>
              <a:rPr lang="en-US" dirty="0"/>
              <a:t>One of them is in the “goodness of fit” context – how well do the modeled results agree with reality?  </a:t>
            </a:r>
          </a:p>
          <a:p>
            <a:r>
              <a:rPr lang="en-US" dirty="0"/>
              <a:t>The other is for some kind of response – e.g. peak discharge, discharge volume, etc.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AF3204-0D06-4E77-ABDE-F4433C80262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42284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AF3204-0D06-4E77-ABDE-F4433C80262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0224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The Optimization Trial Component Editor has 3 tabs: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The actual simulation setup, which is common to all simulation types (except simulation run)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The search, which controls the engine that drives evaluation of the parameter sets.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Objective, which tells the search how it’s doing.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AF3204-0D06-4E77-ABDE-F4433C80262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8335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These are available for discharge, a smaller set is available for SWE.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If an objective function has the word error or residual in it, we want to minimize it!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Some give more weight to the peaks because we don’t want to weight baseflow as heavily in continuous simulations and/or because we are more concerned with simulating floods.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I want to draw your attention to the </a:t>
            </a:r>
            <a:r>
              <a:rPr lang="en-US" b="1" dirty="0"/>
              <a:t>peak-weighted variable power</a:t>
            </a:r>
            <a:r>
              <a:rPr lang="en-US" dirty="0"/>
              <a:t>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="0" dirty="0"/>
              <a:t>Sum of squared error but instead of the exponent always equal to 2, it varies between 1 (minimum observed) and 2 (maximum maximum)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="0" dirty="0"/>
              <a:t>Most severe penalty for missing the peaks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AF3204-0D06-4E77-ABDE-F4433C80262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2598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Maximization goal has two functions in the optimization trial.  One is to maximize objective functions which are defined to express a better goodness of fit with a larger value.  The other is to maximize some kind of response variable (usually for design or risk analysis.)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Normalized Nash Sutcliffe has a range of 0 to 1 where 1 indicates perfect model performance. Nash Sutcliffe has a range of –inf to 1.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AF3204-0D06-4E77-ABDE-F4433C80262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938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The Minimum and Maximum Parameter Values default to the allowable range within HMS.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This range is much larger than is physically realistic and will result in poor optimization results (i.e. the trial may find a local rather than global optimum or the trial will not reach convergence).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You want to narrow this range down based on your knowledge of the watershed, past calibration efforts, and engineering judgement.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AF3204-0D06-4E77-ABDE-F4433C802620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1455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AF3204-0D06-4E77-ABDE-F4433C802620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9724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You should see the parameter values stabilize towards the end of the trial. If the value continues to vary substantially, you may need more a smaller tolerance or a higher value for Min Iterations (for Differential Evolution)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AF3204-0D06-4E77-ABDE-F4433C802620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922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3.sv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6.png"/><Relationship Id="rId4" Type="http://schemas.openxmlformats.org/officeDocument/2006/relationships/image" Target="../media/image7.pn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5.png"/><Relationship Id="rId4" Type="http://schemas.openxmlformats.org/officeDocument/2006/relationships/image" Target="../media/image9.sv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6.png"/><Relationship Id="rId4" Type="http://schemas.openxmlformats.org/officeDocument/2006/relationships/image" Target="../media/image9.sv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5.png"/><Relationship Id="rId4" Type="http://schemas.openxmlformats.org/officeDocument/2006/relationships/image" Target="../media/image9.sv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6.png"/><Relationship Id="rId4" Type="http://schemas.openxmlformats.org/officeDocument/2006/relationships/image" Target="../media/image9.svg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5.png"/><Relationship Id="rId4" Type="http://schemas.openxmlformats.org/officeDocument/2006/relationships/image" Target="../media/image9.sv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3.svg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3.sv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3.sv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X Title 1 Bea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>
            <a:extLst>
              <a:ext uri="{FF2B5EF4-FFF2-40B4-BE49-F238E27FC236}">
                <a16:creationId xmlns:a16="http://schemas.microsoft.com/office/drawing/2014/main" id="{537B7190-E0BC-71A3-8884-7685D2F71B9C}"/>
              </a:ext>
            </a:extLst>
          </p:cNvPr>
          <p:cNvSpPr/>
          <p:nvPr userDrawn="1"/>
        </p:nvSpPr>
        <p:spPr>
          <a:xfrm>
            <a:off x="812804" y="5437313"/>
            <a:ext cx="1228289" cy="940017"/>
          </a:xfrm>
          <a:custGeom>
            <a:avLst/>
            <a:gdLst/>
            <a:ahLst/>
            <a:cxnLst/>
            <a:rect l="l" t="t" r="r" b="b"/>
            <a:pathLst>
              <a:path w="1948294" h="1491041">
                <a:moveTo>
                  <a:pt x="0" y="0"/>
                </a:moveTo>
                <a:lnTo>
                  <a:pt x="1948294" y="0"/>
                </a:lnTo>
                <a:lnTo>
                  <a:pt x="1948294" y="1491041"/>
                </a:lnTo>
                <a:lnTo>
                  <a:pt x="0" y="149104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 sz="600"/>
          </a:p>
        </p:txBody>
      </p:sp>
      <p:grpSp>
        <p:nvGrpSpPr>
          <p:cNvPr id="23" name="Group 5">
            <a:extLst>
              <a:ext uri="{FF2B5EF4-FFF2-40B4-BE49-F238E27FC236}">
                <a16:creationId xmlns:a16="http://schemas.microsoft.com/office/drawing/2014/main" id="{B8187F2C-64BB-3E15-3CBB-40A7F0C4D625}"/>
              </a:ext>
            </a:extLst>
          </p:cNvPr>
          <p:cNvGrpSpPr/>
          <p:nvPr userDrawn="1"/>
        </p:nvGrpSpPr>
        <p:grpSpPr>
          <a:xfrm>
            <a:off x="762000" y="1320916"/>
            <a:ext cx="4166790" cy="269113"/>
            <a:chOff x="-411451" y="14380"/>
            <a:chExt cx="8333579" cy="538226"/>
          </a:xfrm>
        </p:grpSpPr>
        <p:sp>
          <p:nvSpPr>
            <p:cNvPr id="24" name="Freeform 6">
              <a:extLst>
                <a:ext uri="{FF2B5EF4-FFF2-40B4-BE49-F238E27FC236}">
                  <a16:creationId xmlns:a16="http://schemas.microsoft.com/office/drawing/2014/main" id="{718102CF-B3BC-DEB0-F081-79DAEEFD4A99}"/>
                </a:ext>
              </a:extLst>
            </p:cNvPr>
            <p:cNvSpPr/>
            <p:nvPr userDrawn="1"/>
          </p:nvSpPr>
          <p:spPr>
            <a:xfrm>
              <a:off x="-411451" y="14380"/>
              <a:ext cx="397276" cy="538226"/>
            </a:xfrm>
            <a:custGeom>
              <a:avLst/>
              <a:gdLst/>
              <a:ahLst/>
              <a:cxnLst/>
              <a:rect l="l" t="t" r="r" b="b"/>
              <a:pathLst>
                <a:path w="503091" h="681578">
                  <a:moveTo>
                    <a:pt x="0" y="0"/>
                  </a:moveTo>
                  <a:lnTo>
                    <a:pt x="503091" y="0"/>
                  </a:lnTo>
                  <a:lnTo>
                    <a:pt x="503091" y="681578"/>
                  </a:lnTo>
                  <a:lnTo>
                    <a:pt x="0" y="68157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US" sz="533">
                <a:latin typeface="Bangers" pitchFamily="2" charset="0"/>
              </a:endParaRPr>
            </a:p>
          </p:txBody>
        </p:sp>
        <p:sp>
          <p:nvSpPr>
            <p:cNvPr id="25" name="TextBox 7">
              <a:extLst>
                <a:ext uri="{FF2B5EF4-FFF2-40B4-BE49-F238E27FC236}">
                  <a16:creationId xmlns:a16="http://schemas.microsoft.com/office/drawing/2014/main" id="{03B63979-6AFC-4488-FF9B-CC9A3B631C94}"/>
                </a:ext>
              </a:extLst>
            </p:cNvPr>
            <p:cNvSpPr txBox="1"/>
            <p:nvPr userDrawn="1"/>
          </p:nvSpPr>
          <p:spPr>
            <a:xfrm>
              <a:off x="95567" y="14380"/>
              <a:ext cx="7826561" cy="53822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1">
                <a:lnSpc>
                  <a:spcPts val="2295"/>
                </a:lnSpc>
                <a:spcBef>
                  <a:spcPct val="0"/>
                </a:spcBef>
              </a:pPr>
              <a:r>
                <a:rPr lang="en-US" sz="1800" spc="60">
                  <a:solidFill>
                    <a:srgbClr val="FFFFFF"/>
                  </a:solidFill>
                  <a:latin typeface="Barlow Condensed"/>
                  <a:ea typeface="Barlow Condensed"/>
                  <a:cs typeface="Barlow Condensed"/>
                  <a:sym typeface="Barlow Condensed"/>
                </a:rPr>
                <a:t>Hydrologic Engineering Center</a:t>
              </a: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3466704-B141-92AE-7EFC-CDA51172D0C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950201" y="545347"/>
            <a:ext cx="3161859" cy="2738028"/>
          </a:xfrm>
          <a:prstGeom prst="hexagon">
            <a:avLst>
              <a:gd name="adj" fmla="val 29016"/>
              <a:gd name="vf" fmla="val 115470"/>
            </a:avLst>
          </a:prstGeom>
          <a:ln w="28575">
            <a:noFill/>
          </a:ln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33" name="Title Placeholder 1">
            <a:extLst>
              <a:ext uri="{FF2B5EF4-FFF2-40B4-BE49-F238E27FC236}">
                <a16:creationId xmlns:a16="http://schemas.microsoft.com/office/drawing/2014/main" id="{9399CB9F-8EAC-1D05-F4A9-C88203933D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8032" y="1801941"/>
            <a:ext cx="633236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lnSpc>
                <a:spcPct val="100000"/>
              </a:lnSpc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1DC168C6-2479-B940-1D5F-2CAB493477F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950201" y="3450939"/>
            <a:ext cx="3161859" cy="2738028"/>
          </a:xfrm>
          <a:prstGeom prst="hexagon">
            <a:avLst>
              <a:gd name="adj" fmla="val 29016"/>
              <a:gd name="vf" fmla="val 115470"/>
            </a:avLst>
          </a:prstGeom>
          <a:ln w="28575">
            <a:noFill/>
          </a:ln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284F6DBD-4795-0AD5-D3A0-FE0CCE32FF6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455197" y="1988963"/>
            <a:ext cx="3161859" cy="2738028"/>
          </a:xfrm>
          <a:prstGeom prst="hexagon">
            <a:avLst>
              <a:gd name="adj" fmla="val 29016"/>
              <a:gd name="vf" fmla="val 115470"/>
            </a:avLst>
          </a:prstGeom>
          <a:ln w="28575">
            <a:noFill/>
          </a:ln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8" name="Hexagon 17">
            <a:extLst>
              <a:ext uri="{FF2B5EF4-FFF2-40B4-BE49-F238E27FC236}">
                <a16:creationId xmlns:a16="http://schemas.microsoft.com/office/drawing/2014/main" id="{A0E0FD48-4D41-5810-BCA5-51341C2A9851}"/>
              </a:ext>
            </a:extLst>
          </p:cNvPr>
          <p:cNvSpPr/>
          <p:nvPr userDrawn="1"/>
        </p:nvSpPr>
        <p:spPr>
          <a:xfrm>
            <a:off x="10477941" y="-931058"/>
            <a:ext cx="3161859" cy="2738028"/>
          </a:xfrm>
          <a:prstGeom prst="hexagon">
            <a:avLst>
              <a:gd name="adj" fmla="val 29151"/>
              <a:gd name="vf" fmla="val 115470"/>
            </a:avLst>
          </a:prstGeom>
          <a:noFill/>
          <a:ln w="9525"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19" name="Hexagon 18">
            <a:extLst>
              <a:ext uri="{FF2B5EF4-FFF2-40B4-BE49-F238E27FC236}">
                <a16:creationId xmlns:a16="http://schemas.microsoft.com/office/drawing/2014/main" id="{26CAF977-9BA3-7EE1-4115-EABA845ACE47}"/>
              </a:ext>
            </a:extLst>
          </p:cNvPr>
          <p:cNvSpPr/>
          <p:nvPr userDrawn="1"/>
        </p:nvSpPr>
        <p:spPr>
          <a:xfrm>
            <a:off x="10477941" y="4908987"/>
            <a:ext cx="3161859" cy="2738028"/>
          </a:xfrm>
          <a:prstGeom prst="hexagon">
            <a:avLst>
              <a:gd name="adj" fmla="val 28821"/>
              <a:gd name="vf" fmla="val 115470"/>
            </a:avLst>
          </a:prstGeom>
          <a:noFill/>
          <a:ln w="9525"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20" name="Hexagon 19">
            <a:extLst>
              <a:ext uri="{FF2B5EF4-FFF2-40B4-BE49-F238E27FC236}">
                <a16:creationId xmlns:a16="http://schemas.microsoft.com/office/drawing/2014/main" id="{18C6D227-44EB-0CBF-F216-84060DCBE399}"/>
              </a:ext>
            </a:extLst>
          </p:cNvPr>
          <p:cNvSpPr/>
          <p:nvPr userDrawn="1"/>
        </p:nvSpPr>
        <p:spPr>
          <a:xfrm>
            <a:off x="7950201" y="6373371"/>
            <a:ext cx="3161859" cy="2738028"/>
          </a:xfrm>
          <a:prstGeom prst="hexagon">
            <a:avLst>
              <a:gd name="adj" fmla="val 29477"/>
              <a:gd name="vf" fmla="val 115470"/>
            </a:avLst>
          </a:prstGeom>
          <a:noFill/>
          <a:ln w="9525"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21" name="Hexagon 20">
            <a:extLst>
              <a:ext uri="{FF2B5EF4-FFF2-40B4-BE49-F238E27FC236}">
                <a16:creationId xmlns:a16="http://schemas.microsoft.com/office/drawing/2014/main" id="{A030E0DB-1C79-4147-622C-D7A4DB8EF1C2}"/>
              </a:ext>
            </a:extLst>
          </p:cNvPr>
          <p:cNvSpPr/>
          <p:nvPr userDrawn="1"/>
        </p:nvSpPr>
        <p:spPr>
          <a:xfrm>
            <a:off x="7950201" y="-2374674"/>
            <a:ext cx="3161859" cy="2738028"/>
          </a:xfrm>
          <a:prstGeom prst="hexagon">
            <a:avLst>
              <a:gd name="adj" fmla="val 29477"/>
              <a:gd name="vf" fmla="val 115470"/>
            </a:avLst>
          </a:prstGeom>
          <a:noFill/>
          <a:ln w="9525"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C81CE469-7DCA-C10A-8ECB-FDE2292FA9A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78032" y="3321814"/>
            <a:ext cx="4504267" cy="922867"/>
          </a:xfrm>
        </p:spPr>
        <p:txBody>
          <a:bodyPr>
            <a:normAutofit/>
          </a:bodyPr>
          <a:lstStyle>
            <a:lvl1pPr marL="0" indent="0" algn="l">
              <a:spcBef>
                <a:spcPts val="400"/>
              </a:spcBef>
              <a:buNone/>
              <a:defRPr sz="2400">
                <a:latin typeface="+mj-lt"/>
                <a:ea typeface="ADLaM Display" panose="020F0502020204030204" pitchFamily="2" charset="0"/>
                <a:cs typeface="ADLaM Display" panose="020F0502020204030204" pitchFamily="2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4" name="Picture 3" descr="Logo&#10;&#10;AI-generated content may be incorrect.">
            <a:extLst>
              <a:ext uri="{FF2B5EF4-FFF2-40B4-BE49-F238E27FC236}">
                <a16:creationId xmlns:a16="http://schemas.microsoft.com/office/drawing/2014/main" id="{74BED08B-3154-6E22-3268-FB18A3918052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9810" y="5469837"/>
            <a:ext cx="822960" cy="822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69250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Inset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7543800" cy="435133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759FD-52E9-4859-BEE1-AF0564D63EB7}" type="datetime1">
              <a:rPr lang="en-US" smtClean="0"/>
              <a:t>6/25/2025</a:t>
            </a:fld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90A11A3-D899-5929-9AE5-0F93E81828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" name="Content Placeholder 5">
            <a:extLst>
              <a:ext uri="{FF2B5EF4-FFF2-40B4-BE49-F238E27FC236}">
                <a16:creationId xmlns:a16="http://schemas.microsoft.com/office/drawing/2014/main" id="{06FB228A-FE52-F734-651D-D051ED60D73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736842" y="4611806"/>
            <a:ext cx="3429000" cy="2209800"/>
          </a:xfrm>
          <a:ln w="19050">
            <a:noFill/>
            <a:prstDash val="lgDash"/>
          </a:ln>
        </p:spPr>
        <p:txBody>
          <a:bodyPr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/>
              <a:t>Video Inset Area</a:t>
            </a:r>
          </a:p>
        </p:txBody>
      </p:sp>
    </p:spTree>
    <p:extLst>
      <p:ext uri="{BB962C8B-B14F-4D97-AF65-F5344CB8AC3E}">
        <p14:creationId xmlns:p14="http://schemas.microsoft.com/office/powerpoint/2010/main" val="23002418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2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67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49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66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83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99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16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32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D2DE4EC-044F-1E8F-D2A9-F6B4640319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C854-7B5A-45DB-9FEB-07C36832B7D6}" type="datetime1">
              <a:rPr lang="en-US" smtClean="0"/>
              <a:t>6/25/2025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28466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Inset 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57309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3452813"/>
            <a:ext cx="10515600" cy="9667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67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49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66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83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99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16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32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D2DE4EC-044F-1E8F-D2A9-F6B4640319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490C6-B66C-46ED-8D96-60B9610B221A}" type="datetime1">
              <a:rPr lang="en-US" smtClean="0"/>
              <a:t>6/25/2025</a:t>
            </a:fld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452D3EF-91BE-50E4-E12E-74D7D9923CB4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736842" y="4611806"/>
            <a:ext cx="3429000" cy="2209800"/>
          </a:xfrm>
          <a:ln w="19050">
            <a:noFill/>
            <a:prstDash val="lgDash"/>
          </a:ln>
        </p:spPr>
        <p:txBody>
          <a:bodyPr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/>
              <a:t>Video Inset Area</a:t>
            </a:r>
          </a:p>
        </p:txBody>
      </p:sp>
    </p:spTree>
    <p:extLst>
      <p:ext uri="{BB962C8B-B14F-4D97-AF65-F5344CB8AC3E}">
        <p14:creationId xmlns:p14="http://schemas.microsoft.com/office/powerpoint/2010/main" val="446963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744FAE-A58A-791B-3BBD-7D64AB0252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131BCAF-5195-2562-148E-98D463ECB9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7A2EE-501A-4A1E-8F37-A38EAEE7D7A6}" type="datetime1">
              <a:rPr lang="en-US" smtClean="0"/>
              <a:t>6/25/2025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5FA5C81-BBF1-8F02-2951-877A848AE7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F2DE0-F630-4680-9872-E679E07CC29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2848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Inset 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744FAE-A58A-791B-3BBD-7D64AB0252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131BCAF-5195-2562-148E-98D463ECB9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47090-8E2F-4D8D-A134-391A1F58D58A}" type="datetime1">
              <a:rPr lang="en-US" smtClean="0"/>
              <a:t>6/25/2025</a:t>
            </a:fld>
            <a:endParaRPr lang="en-US"/>
          </a:p>
        </p:txBody>
      </p:sp>
      <p:sp>
        <p:nvSpPr>
          <p:cNvPr id="5" name="Content Placeholder 5">
            <a:extLst>
              <a:ext uri="{FF2B5EF4-FFF2-40B4-BE49-F238E27FC236}">
                <a16:creationId xmlns:a16="http://schemas.microsoft.com/office/drawing/2014/main" id="{ACA468F5-0EDC-8EDF-7909-F029B0F17208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736842" y="4611806"/>
            <a:ext cx="3429000" cy="2209800"/>
          </a:xfrm>
          <a:ln w="19050">
            <a:noFill/>
            <a:prstDash val="lgDash"/>
          </a:ln>
        </p:spPr>
        <p:txBody>
          <a:bodyPr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/>
              <a:t>Video Inset Area</a:t>
            </a:r>
          </a:p>
        </p:txBody>
      </p:sp>
    </p:spTree>
    <p:extLst>
      <p:ext uri="{BB962C8B-B14F-4D97-AF65-F5344CB8AC3E}">
        <p14:creationId xmlns:p14="http://schemas.microsoft.com/office/powerpoint/2010/main" val="35526936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355E9-2DCE-4E47-992B-D2FA4C39D471}" type="datetime1">
              <a:rPr lang="en-US" smtClean="0"/>
              <a:t>6/25/2025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F2DE0-F630-4680-9872-E679E07CC2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66129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167" indent="0">
              <a:buNone/>
              <a:defRPr sz="2000" b="1"/>
            </a:lvl2pPr>
            <a:lvl3pPr marL="914332" indent="0">
              <a:buNone/>
              <a:defRPr sz="1800" b="1"/>
            </a:lvl3pPr>
            <a:lvl4pPr marL="1371498" indent="0">
              <a:buNone/>
              <a:defRPr sz="1600" b="1"/>
            </a:lvl4pPr>
            <a:lvl5pPr marL="1828664" indent="0">
              <a:buNone/>
              <a:defRPr sz="1600" b="1"/>
            </a:lvl5pPr>
            <a:lvl6pPr marL="2285830" indent="0">
              <a:buNone/>
              <a:defRPr sz="1600" b="1"/>
            </a:lvl6pPr>
            <a:lvl7pPr marL="2742994" indent="0">
              <a:buNone/>
              <a:defRPr sz="1600" b="1"/>
            </a:lvl7pPr>
            <a:lvl8pPr marL="3200160" indent="0">
              <a:buNone/>
              <a:defRPr sz="1600" b="1"/>
            </a:lvl8pPr>
            <a:lvl9pPr marL="3657327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3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167" indent="0">
              <a:buNone/>
              <a:defRPr sz="2000" b="1"/>
            </a:lvl2pPr>
            <a:lvl3pPr marL="914332" indent="0">
              <a:buNone/>
              <a:defRPr sz="1800" b="1"/>
            </a:lvl3pPr>
            <a:lvl4pPr marL="1371498" indent="0">
              <a:buNone/>
              <a:defRPr sz="1600" b="1"/>
            </a:lvl4pPr>
            <a:lvl5pPr marL="1828664" indent="0">
              <a:buNone/>
              <a:defRPr sz="1600" b="1"/>
            </a:lvl5pPr>
            <a:lvl6pPr marL="2285830" indent="0">
              <a:buNone/>
              <a:defRPr sz="1600" b="1"/>
            </a:lvl6pPr>
            <a:lvl7pPr marL="2742994" indent="0">
              <a:buNone/>
              <a:defRPr sz="1600" b="1"/>
            </a:lvl7pPr>
            <a:lvl8pPr marL="3200160" indent="0">
              <a:buNone/>
              <a:defRPr sz="1600" b="1"/>
            </a:lvl8pPr>
            <a:lvl9pPr marL="3657327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3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90371-AA31-42B1-9D1B-7960A1478689}" type="datetime1">
              <a:rPr lang="en-US" smtClean="0"/>
              <a:t>6/25/2025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F2DE0-F630-4680-9872-E679E07CC2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68886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642EB-2627-4B27-9D5B-51DF839E2A9A}" type="datetime1">
              <a:rPr lang="en-US" smtClean="0"/>
              <a:t>6/25/2025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F2DE0-F630-4680-9872-E679E07CC2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4125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9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3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167" indent="0">
              <a:buNone/>
              <a:defRPr sz="1400"/>
            </a:lvl2pPr>
            <a:lvl3pPr marL="914332" indent="0">
              <a:buNone/>
              <a:defRPr sz="1200"/>
            </a:lvl3pPr>
            <a:lvl4pPr marL="1371498" indent="0">
              <a:buNone/>
              <a:defRPr sz="1000"/>
            </a:lvl4pPr>
            <a:lvl5pPr marL="1828664" indent="0">
              <a:buNone/>
              <a:defRPr sz="1000"/>
            </a:lvl5pPr>
            <a:lvl6pPr marL="2285830" indent="0">
              <a:buNone/>
              <a:defRPr sz="1000"/>
            </a:lvl6pPr>
            <a:lvl7pPr marL="2742994" indent="0">
              <a:buNone/>
              <a:defRPr sz="1000"/>
            </a:lvl7pPr>
            <a:lvl8pPr marL="3200160" indent="0">
              <a:buNone/>
              <a:defRPr sz="1000"/>
            </a:lvl8pPr>
            <a:lvl9pPr marL="3657327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5689F-AC2D-403D-8A62-A619C0773A8E}" type="datetime1">
              <a:rPr lang="en-US" smtClean="0"/>
              <a:t>6/25/2025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F2DE0-F630-4680-9872-E679E07CC2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5612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9"/>
            <a:ext cx="6172200" cy="487362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200"/>
            </a:lvl1pPr>
            <a:lvl2pPr marL="457167" indent="0">
              <a:buNone/>
              <a:defRPr sz="2800"/>
            </a:lvl2pPr>
            <a:lvl3pPr marL="914332" indent="0">
              <a:buNone/>
              <a:defRPr sz="2400"/>
            </a:lvl3pPr>
            <a:lvl4pPr marL="1371498" indent="0">
              <a:buNone/>
              <a:defRPr sz="2000"/>
            </a:lvl4pPr>
            <a:lvl5pPr marL="1828664" indent="0">
              <a:buNone/>
              <a:defRPr sz="2000"/>
            </a:lvl5pPr>
            <a:lvl6pPr marL="2285830" indent="0">
              <a:buNone/>
              <a:defRPr sz="2000"/>
            </a:lvl6pPr>
            <a:lvl7pPr marL="2742994" indent="0">
              <a:buNone/>
              <a:defRPr sz="2000"/>
            </a:lvl7pPr>
            <a:lvl8pPr marL="3200160" indent="0">
              <a:buNone/>
              <a:defRPr sz="2000"/>
            </a:lvl8pPr>
            <a:lvl9pPr marL="3657327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3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167" indent="0">
              <a:buNone/>
              <a:defRPr sz="1400"/>
            </a:lvl2pPr>
            <a:lvl3pPr marL="914332" indent="0">
              <a:buNone/>
              <a:defRPr sz="1200"/>
            </a:lvl3pPr>
            <a:lvl4pPr marL="1371498" indent="0">
              <a:buNone/>
              <a:defRPr sz="1000"/>
            </a:lvl4pPr>
            <a:lvl5pPr marL="1828664" indent="0">
              <a:buNone/>
              <a:defRPr sz="1000"/>
            </a:lvl5pPr>
            <a:lvl6pPr marL="2285830" indent="0">
              <a:buNone/>
              <a:defRPr sz="1000"/>
            </a:lvl6pPr>
            <a:lvl7pPr marL="2742994" indent="0">
              <a:buNone/>
              <a:defRPr sz="1000"/>
            </a:lvl7pPr>
            <a:lvl8pPr marL="3200160" indent="0">
              <a:buNone/>
              <a:defRPr sz="1000"/>
            </a:lvl8pPr>
            <a:lvl9pPr marL="3657327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47968-B636-42AE-9649-FD2071367B2B}" type="datetime1">
              <a:rPr lang="en-US" smtClean="0"/>
              <a:t>6/25/2025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F2DE0-F630-4680-9872-E679E07CC2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4132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X Title 1 HE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>
            <a:extLst>
              <a:ext uri="{FF2B5EF4-FFF2-40B4-BE49-F238E27FC236}">
                <a16:creationId xmlns:a16="http://schemas.microsoft.com/office/drawing/2014/main" id="{537B7190-E0BC-71A3-8884-7685D2F71B9C}"/>
              </a:ext>
            </a:extLst>
          </p:cNvPr>
          <p:cNvSpPr/>
          <p:nvPr userDrawn="1"/>
        </p:nvSpPr>
        <p:spPr>
          <a:xfrm>
            <a:off x="812804" y="5437313"/>
            <a:ext cx="1228289" cy="940017"/>
          </a:xfrm>
          <a:custGeom>
            <a:avLst/>
            <a:gdLst/>
            <a:ahLst/>
            <a:cxnLst/>
            <a:rect l="l" t="t" r="r" b="b"/>
            <a:pathLst>
              <a:path w="1948294" h="1491041">
                <a:moveTo>
                  <a:pt x="0" y="0"/>
                </a:moveTo>
                <a:lnTo>
                  <a:pt x="1948294" y="0"/>
                </a:lnTo>
                <a:lnTo>
                  <a:pt x="1948294" y="1491041"/>
                </a:lnTo>
                <a:lnTo>
                  <a:pt x="0" y="149104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 sz="600"/>
          </a:p>
        </p:txBody>
      </p:sp>
      <p:grpSp>
        <p:nvGrpSpPr>
          <p:cNvPr id="23" name="Group 5">
            <a:extLst>
              <a:ext uri="{FF2B5EF4-FFF2-40B4-BE49-F238E27FC236}">
                <a16:creationId xmlns:a16="http://schemas.microsoft.com/office/drawing/2014/main" id="{B8187F2C-64BB-3E15-3CBB-40A7F0C4D625}"/>
              </a:ext>
            </a:extLst>
          </p:cNvPr>
          <p:cNvGrpSpPr/>
          <p:nvPr userDrawn="1"/>
        </p:nvGrpSpPr>
        <p:grpSpPr>
          <a:xfrm>
            <a:off x="762000" y="1320916"/>
            <a:ext cx="4166790" cy="269113"/>
            <a:chOff x="-411451" y="14380"/>
            <a:chExt cx="8333579" cy="538226"/>
          </a:xfrm>
        </p:grpSpPr>
        <p:sp>
          <p:nvSpPr>
            <p:cNvPr id="24" name="Freeform 6">
              <a:extLst>
                <a:ext uri="{FF2B5EF4-FFF2-40B4-BE49-F238E27FC236}">
                  <a16:creationId xmlns:a16="http://schemas.microsoft.com/office/drawing/2014/main" id="{718102CF-B3BC-DEB0-F081-79DAEEFD4A99}"/>
                </a:ext>
              </a:extLst>
            </p:cNvPr>
            <p:cNvSpPr/>
            <p:nvPr userDrawn="1"/>
          </p:nvSpPr>
          <p:spPr>
            <a:xfrm>
              <a:off x="-411451" y="14380"/>
              <a:ext cx="397276" cy="538226"/>
            </a:xfrm>
            <a:custGeom>
              <a:avLst/>
              <a:gdLst/>
              <a:ahLst/>
              <a:cxnLst/>
              <a:rect l="l" t="t" r="r" b="b"/>
              <a:pathLst>
                <a:path w="503091" h="681578">
                  <a:moveTo>
                    <a:pt x="0" y="0"/>
                  </a:moveTo>
                  <a:lnTo>
                    <a:pt x="503091" y="0"/>
                  </a:lnTo>
                  <a:lnTo>
                    <a:pt x="503091" y="681578"/>
                  </a:lnTo>
                  <a:lnTo>
                    <a:pt x="0" y="68157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US" sz="533">
                <a:latin typeface="Bangers" pitchFamily="2" charset="0"/>
              </a:endParaRPr>
            </a:p>
          </p:txBody>
        </p:sp>
        <p:sp>
          <p:nvSpPr>
            <p:cNvPr id="25" name="TextBox 7">
              <a:extLst>
                <a:ext uri="{FF2B5EF4-FFF2-40B4-BE49-F238E27FC236}">
                  <a16:creationId xmlns:a16="http://schemas.microsoft.com/office/drawing/2014/main" id="{03B63979-6AFC-4488-FF9B-CC9A3B631C94}"/>
                </a:ext>
              </a:extLst>
            </p:cNvPr>
            <p:cNvSpPr txBox="1"/>
            <p:nvPr userDrawn="1"/>
          </p:nvSpPr>
          <p:spPr>
            <a:xfrm>
              <a:off x="95567" y="14380"/>
              <a:ext cx="7826561" cy="53822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1">
                <a:lnSpc>
                  <a:spcPts val="2295"/>
                </a:lnSpc>
                <a:spcBef>
                  <a:spcPct val="0"/>
                </a:spcBef>
              </a:pPr>
              <a:r>
                <a:rPr lang="en-US" sz="1800" spc="60">
                  <a:solidFill>
                    <a:srgbClr val="FFFFFF"/>
                  </a:solidFill>
                  <a:latin typeface="Barlow Condensed"/>
                  <a:ea typeface="Barlow Condensed"/>
                  <a:cs typeface="Barlow Condensed"/>
                  <a:sym typeface="Barlow Condensed"/>
                </a:rPr>
                <a:t>Hydrologic Engineering Center</a:t>
              </a: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3466704-B141-92AE-7EFC-CDA51172D0C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950201" y="545347"/>
            <a:ext cx="3161859" cy="2738028"/>
          </a:xfrm>
          <a:prstGeom prst="hexagon">
            <a:avLst>
              <a:gd name="adj" fmla="val 29016"/>
              <a:gd name="vf" fmla="val 115470"/>
            </a:avLst>
          </a:prstGeom>
          <a:ln w="28575">
            <a:noFill/>
          </a:ln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33" name="Title Placeholder 1">
            <a:extLst>
              <a:ext uri="{FF2B5EF4-FFF2-40B4-BE49-F238E27FC236}">
                <a16:creationId xmlns:a16="http://schemas.microsoft.com/office/drawing/2014/main" id="{9399CB9F-8EAC-1D05-F4A9-C88203933D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8032" y="1801941"/>
            <a:ext cx="633236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lnSpc>
                <a:spcPct val="100000"/>
              </a:lnSpc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1DC168C6-2479-B940-1D5F-2CAB493477F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950201" y="3450939"/>
            <a:ext cx="3161859" cy="2738028"/>
          </a:xfrm>
          <a:prstGeom prst="hexagon">
            <a:avLst>
              <a:gd name="adj" fmla="val 29016"/>
              <a:gd name="vf" fmla="val 115470"/>
            </a:avLst>
          </a:prstGeom>
          <a:ln w="28575">
            <a:noFill/>
          </a:ln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284F6DBD-4795-0AD5-D3A0-FE0CCE32FF6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455197" y="1988963"/>
            <a:ext cx="3161859" cy="2738028"/>
          </a:xfrm>
          <a:prstGeom prst="hexagon">
            <a:avLst>
              <a:gd name="adj" fmla="val 29016"/>
              <a:gd name="vf" fmla="val 115470"/>
            </a:avLst>
          </a:prstGeom>
          <a:ln w="28575">
            <a:noFill/>
          </a:ln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8" name="Hexagon 17">
            <a:extLst>
              <a:ext uri="{FF2B5EF4-FFF2-40B4-BE49-F238E27FC236}">
                <a16:creationId xmlns:a16="http://schemas.microsoft.com/office/drawing/2014/main" id="{A0E0FD48-4D41-5810-BCA5-51341C2A9851}"/>
              </a:ext>
            </a:extLst>
          </p:cNvPr>
          <p:cNvSpPr/>
          <p:nvPr userDrawn="1"/>
        </p:nvSpPr>
        <p:spPr>
          <a:xfrm>
            <a:off x="10477941" y="-931058"/>
            <a:ext cx="3161859" cy="2738028"/>
          </a:xfrm>
          <a:prstGeom prst="hexagon">
            <a:avLst>
              <a:gd name="adj" fmla="val 29151"/>
              <a:gd name="vf" fmla="val 115470"/>
            </a:avLst>
          </a:prstGeom>
          <a:noFill/>
          <a:ln w="9525"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19" name="Hexagon 18">
            <a:extLst>
              <a:ext uri="{FF2B5EF4-FFF2-40B4-BE49-F238E27FC236}">
                <a16:creationId xmlns:a16="http://schemas.microsoft.com/office/drawing/2014/main" id="{26CAF977-9BA3-7EE1-4115-EABA845ACE47}"/>
              </a:ext>
            </a:extLst>
          </p:cNvPr>
          <p:cNvSpPr/>
          <p:nvPr userDrawn="1"/>
        </p:nvSpPr>
        <p:spPr>
          <a:xfrm>
            <a:off x="10477941" y="4908987"/>
            <a:ext cx="3161859" cy="2738028"/>
          </a:xfrm>
          <a:prstGeom prst="hexagon">
            <a:avLst>
              <a:gd name="adj" fmla="val 28821"/>
              <a:gd name="vf" fmla="val 115470"/>
            </a:avLst>
          </a:prstGeom>
          <a:noFill/>
          <a:ln w="9525"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20" name="Hexagon 19">
            <a:extLst>
              <a:ext uri="{FF2B5EF4-FFF2-40B4-BE49-F238E27FC236}">
                <a16:creationId xmlns:a16="http://schemas.microsoft.com/office/drawing/2014/main" id="{18C6D227-44EB-0CBF-F216-84060DCBE399}"/>
              </a:ext>
            </a:extLst>
          </p:cNvPr>
          <p:cNvSpPr/>
          <p:nvPr userDrawn="1"/>
        </p:nvSpPr>
        <p:spPr>
          <a:xfrm>
            <a:off x="7950201" y="6373371"/>
            <a:ext cx="3161859" cy="2738028"/>
          </a:xfrm>
          <a:prstGeom prst="hexagon">
            <a:avLst>
              <a:gd name="adj" fmla="val 29477"/>
              <a:gd name="vf" fmla="val 115470"/>
            </a:avLst>
          </a:prstGeom>
          <a:noFill/>
          <a:ln w="9525"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21" name="Hexagon 20">
            <a:extLst>
              <a:ext uri="{FF2B5EF4-FFF2-40B4-BE49-F238E27FC236}">
                <a16:creationId xmlns:a16="http://schemas.microsoft.com/office/drawing/2014/main" id="{A030E0DB-1C79-4147-622C-D7A4DB8EF1C2}"/>
              </a:ext>
            </a:extLst>
          </p:cNvPr>
          <p:cNvSpPr/>
          <p:nvPr userDrawn="1"/>
        </p:nvSpPr>
        <p:spPr>
          <a:xfrm>
            <a:off x="7950201" y="-2374674"/>
            <a:ext cx="3161859" cy="2738028"/>
          </a:xfrm>
          <a:prstGeom prst="hexagon">
            <a:avLst>
              <a:gd name="adj" fmla="val 29477"/>
              <a:gd name="vf" fmla="val 115470"/>
            </a:avLst>
          </a:prstGeom>
          <a:noFill/>
          <a:ln w="9525"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C81CE469-7DCA-C10A-8ECB-FDE2292FA9A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78032" y="3321814"/>
            <a:ext cx="4504267" cy="922867"/>
          </a:xfrm>
        </p:spPr>
        <p:txBody>
          <a:bodyPr>
            <a:normAutofit/>
          </a:bodyPr>
          <a:lstStyle>
            <a:lvl1pPr marL="0" indent="0" algn="l">
              <a:spcBef>
                <a:spcPts val="400"/>
              </a:spcBef>
              <a:buNone/>
              <a:defRPr sz="2400">
                <a:latin typeface="+mj-lt"/>
                <a:ea typeface="ADLaM Display" panose="020F0502020204030204" pitchFamily="2" charset="0"/>
                <a:cs typeface="ADLaM Display" panose="020F0502020204030204" pitchFamily="2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5" name="Picture 4" descr="A picture containing text, glass, porcelain&#10;&#10;AI-generated content may be incorrect.">
            <a:extLst>
              <a:ext uri="{FF2B5EF4-FFF2-40B4-BE49-F238E27FC236}">
                <a16:creationId xmlns:a16="http://schemas.microsoft.com/office/drawing/2014/main" id="{4133118B-64C4-7307-94D3-5DD5404434B4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9786" y="5714381"/>
            <a:ext cx="1228289" cy="658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862608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2F5AC-5456-4920-AFBC-FAB5320A9E9F}" type="datetime1">
              <a:rPr lang="en-US" smtClean="0"/>
              <a:t>6/25/2025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F2DE0-F630-4680-9872-E679E07CC2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3955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365129"/>
            <a:ext cx="2628900" cy="581183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3" y="365129"/>
            <a:ext cx="7734300" cy="5811839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41976-4124-4DF4-90CE-9D9B21FE0BB0}" type="datetime1">
              <a:rPr lang="en-US" smtClean="0"/>
              <a:t>6/25/2025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F2DE0-F630-4680-9872-E679E07CC2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099506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X Title 1 Bea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Logo&#10;&#10;AI-generated content may be incorrect.">
            <a:extLst>
              <a:ext uri="{FF2B5EF4-FFF2-40B4-BE49-F238E27FC236}">
                <a16:creationId xmlns:a16="http://schemas.microsoft.com/office/drawing/2014/main" id="{FA39F467-D36A-3126-F1F2-15B1A0F84AE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9811" y="5468959"/>
            <a:ext cx="822565" cy="822960"/>
          </a:xfrm>
          <a:prstGeom prst="rect">
            <a:avLst/>
          </a:prstGeom>
        </p:spPr>
      </p:pic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3466704-B141-92AE-7EFC-CDA51172D0C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950201" y="545347"/>
            <a:ext cx="3161859" cy="2738028"/>
          </a:xfrm>
          <a:prstGeom prst="hexagon">
            <a:avLst>
              <a:gd name="adj" fmla="val 29016"/>
              <a:gd name="vf" fmla="val 115470"/>
            </a:avLst>
          </a:prstGeom>
          <a:ln w="28575"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33" name="Title Placeholder 1">
            <a:extLst>
              <a:ext uri="{FF2B5EF4-FFF2-40B4-BE49-F238E27FC236}">
                <a16:creationId xmlns:a16="http://schemas.microsoft.com/office/drawing/2014/main" id="{9399CB9F-8EAC-1D05-F4A9-C88203933D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8032" y="1801941"/>
            <a:ext cx="633236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lnSpc>
                <a:spcPct val="100000"/>
              </a:lnSpc>
              <a:defRPr sz="4800"/>
            </a:lvl1pPr>
          </a:lstStyle>
          <a:p>
            <a:endParaRPr lang="en-US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1DC168C6-2479-B940-1D5F-2CAB493477F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950201" y="3450939"/>
            <a:ext cx="3161859" cy="2738028"/>
          </a:xfrm>
          <a:prstGeom prst="hexagon">
            <a:avLst>
              <a:gd name="adj" fmla="val 29016"/>
              <a:gd name="vf" fmla="val 115470"/>
            </a:avLst>
          </a:prstGeom>
          <a:ln w="28575">
            <a:noFill/>
          </a:ln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284F6DBD-4795-0AD5-D3A0-FE0CCE32FF6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455197" y="1988963"/>
            <a:ext cx="3161859" cy="2738028"/>
          </a:xfrm>
          <a:prstGeom prst="hexagon">
            <a:avLst>
              <a:gd name="adj" fmla="val 29016"/>
              <a:gd name="vf" fmla="val 115470"/>
            </a:avLst>
          </a:prstGeom>
          <a:ln w="28575">
            <a:noFill/>
          </a:ln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8" name="Hexagon 17">
            <a:extLst>
              <a:ext uri="{FF2B5EF4-FFF2-40B4-BE49-F238E27FC236}">
                <a16:creationId xmlns:a16="http://schemas.microsoft.com/office/drawing/2014/main" id="{A0E0FD48-4D41-5810-BCA5-51341C2A9851}"/>
              </a:ext>
            </a:extLst>
          </p:cNvPr>
          <p:cNvSpPr/>
          <p:nvPr userDrawn="1"/>
        </p:nvSpPr>
        <p:spPr>
          <a:xfrm>
            <a:off x="10477941" y="-931058"/>
            <a:ext cx="3161859" cy="2738028"/>
          </a:xfrm>
          <a:prstGeom prst="hexagon">
            <a:avLst>
              <a:gd name="adj" fmla="val 29151"/>
              <a:gd name="vf" fmla="val 115470"/>
            </a:avLst>
          </a:prstGeom>
          <a:noFill/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19" name="Hexagon 18">
            <a:extLst>
              <a:ext uri="{FF2B5EF4-FFF2-40B4-BE49-F238E27FC236}">
                <a16:creationId xmlns:a16="http://schemas.microsoft.com/office/drawing/2014/main" id="{26CAF977-9BA3-7EE1-4115-EABA845ACE47}"/>
              </a:ext>
            </a:extLst>
          </p:cNvPr>
          <p:cNvSpPr/>
          <p:nvPr userDrawn="1"/>
        </p:nvSpPr>
        <p:spPr>
          <a:xfrm>
            <a:off x="10477941" y="4908987"/>
            <a:ext cx="3161859" cy="2738028"/>
          </a:xfrm>
          <a:prstGeom prst="hexagon">
            <a:avLst>
              <a:gd name="adj" fmla="val 28821"/>
              <a:gd name="vf" fmla="val 115470"/>
            </a:avLst>
          </a:prstGeom>
          <a:noFill/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20" name="Hexagon 19">
            <a:extLst>
              <a:ext uri="{FF2B5EF4-FFF2-40B4-BE49-F238E27FC236}">
                <a16:creationId xmlns:a16="http://schemas.microsoft.com/office/drawing/2014/main" id="{18C6D227-44EB-0CBF-F216-84060DCBE399}"/>
              </a:ext>
            </a:extLst>
          </p:cNvPr>
          <p:cNvSpPr/>
          <p:nvPr userDrawn="1"/>
        </p:nvSpPr>
        <p:spPr>
          <a:xfrm>
            <a:off x="7950201" y="6373371"/>
            <a:ext cx="3161859" cy="2738028"/>
          </a:xfrm>
          <a:prstGeom prst="hexagon">
            <a:avLst>
              <a:gd name="adj" fmla="val 29477"/>
              <a:gd name="vf" fmla="val 115470"/>
            </a:avLst>
          </a:prstGeom>
          <a:noFill/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21" name="Hexagon 20">
            <a:extLst>
              <a:ext uri="{FF2B5EF4-FFF2-40B4-BE49-F238E27FC236}">
                <a16:creationId xmlns:a16="http://schemas.microsoft.com/office/drawing/2014/main" id="{A030E0DB-1C79-4147-622C-D7A4DB8EF1C2}"/>
              </a:ext>
            </a:extLst>
          </p:cNvPr>
          <p:cNvSpPr/>
          <p:nvPr userDrawn="1"/>
        </p:nvSpPr>
        <p:spPr>
          <a:xfrm>
            <a:off x="7950201" y="-2374674"/>
            <a:ext cx="3161859" cy="2738028"/>
          </a:xfrm>
          <a:prstGeom prst="hexagon">
            <a:avLst>
              <a:gd name="adj" fmla="val 29477"/>
              <a:gd name="vf" fmla="val 115470"/>
            </a:avLst>
          </a:prstGeom>
          <a:noFill/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C81CE469-7DCA-C10A-8ECB-FDE2292FA9A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78032" y="3321814"/>
            <a:ext cx="4504267" cy="922867"/>
          </a:xfrm>
        </p:spPr>
        <p:txBody>
          <a:bodyPr>
            <a:normAutofit/>
          </a:bodyPr>
          <a:lstStyle>
            <a:lvl1pPr marL="0" indent="0" algn="l">
              <a:spcBef>
                <a:spcPts val="400"/>
              </a:spcBef>
              <a:buNone/>
              <a:defRPr sz="2400">
                <a:latin typeface="+mj-lt"/>
                <a:ea typeface="ADLaM Display" panose="020F0502020204030204" pitchFamily="2" charset="0"/>
                <a:cs typeface="ADLaM Display" panose="020F0502020204030204" pitchFamily="2" charset="0"/>
              </a:defRPr>
            </a:lvl1pPr>
          </a:lstStyle>
          <a:p>
            <a:pPr lvl="0"/>
            <a:endParaRPr lang="en-US"/>
          </a:p>
        </p:txBody>
      </p:sp>
      <p:pic>
        <p:nvPicPr>
          <p:cNvPr id="2" name="Picture 1" descr="Shape&#10;&#10;AI-generated content may be incorrect.">
            <a:extLst>
              <a:ext uri="{FF2B5EF4-FFF2-40B4-BE49-F238E27FC236}">
                <a16:creationId xmlns:a16="http://schemas.microsoft.com/office/drawing/2014/main" id="{F18D3AC3-FD57-0000-1B62-157E7C72704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804" y="5459335"/>
            <a:ext cx="1228289" cy="941465"/>
          </a:xfrm>
          <a:prstGeom prst="rect">
            <a:avLst/>
          </a:prstGeom>
        </p:spPr>
      </p:pic>
      <p:grpSp>
        <p:nvGrpSpPr>
          <p:cNvPr id="4" name="Group 5">
            <a:extLst>
              <a:ext uri="{FF2B5EF4-FFF2-40B4-BE49-F238E27FC236}">
                <a16:creationId xmlns:a16="http://schemas.microsoft.com/office/drawing/2014/main" id="{6D45C2F0-CD4C-21E6-D3B5-BC45F1E65F7B}"/>
              </a:ext>
            </a:extLst>
          </p:cNvPr>
          <p:cNvGrpSpPr/>
          <p:nvPr userDrawn="1"/>
        </p:nvGrpSpPr>
        <p:grpSpPr>
          <a:xfrm>
            <a:off x="762000" y="1320916"/>
            <a:ext cx="4166790" cy="269113"/>
            <a:chOff x="-411451" y="14380"/>
            <a:chExt cx="8333579" cy="538226"/>
          </a:xfrm>
        </p:grpSpPr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3304ECCE-B9C3-07B1-2E9C-6571FC05E441}"/>
                </a:ext>
              </a:extLst>
            </p:cNvPr>
            <p:cNvSpPr/>
            <p:nvPr userDrawn="1"/>
          </p:nvSpPr>
          <p:spPr>
            <a:xfrm>
              <a:off x="-411451" y="14380"/>
              <a:ext cx="397276" cy="538226"/>
            </a:xfrm>
            <a:custGeom>
              <a:avLst/>
              <a:gdLst/>
              <a:ahLst/>
              <a:cxnLst/>
              <a:rect l="l" t="t" r="r" b="b"/>
              <a:pathLst>
                <a:path w="503091" h="681578">
                  <a:moveTo>
                    <a:pt x="0" y="0"/>
                  </a:moveTo>
                  <a:lnTo>
                    <a:pt x="503091" y="0"/>
                  </a:lnTo>
                  <a:lnTo>
                    <a:pt x="503091" y="681578"/>
                  </a:lnTo>
                  <a:lnTo>
                    <a:pt x="0" y="68157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US" sz="533">
                <a:latin typeface="Bangers" pitchFamily="2" charset="0"/>
              </a:endParaRPr>
            </a:p>
          </p:txBody>
        </p:sp>
        <p:sp>
          <p:nvSpPr>
            <p:cNvPr id="6" name="TextBox 7">
              <a:extLst>
                <a:ext uri="{FF2B5EF4-FFF2-40B4-BE49-F238E27FC236}">
                  <a16:creationId xmlns:a16="http://schemas.microsoft.com/office/drawing/2014/main" id="{98C25931-855F-CECB-608F-FF27FE2F08AD}"/>
                </a:ext>
              </a:extLst>
            </p:cNvPr>
            <p:cNvSpPr txBox="1"/>
            <p:nvPr userDrawn="1"/>
          </p:nvSpPr>
          <p:spPr>
            <a:xfrm>
              <a:off x="95567" y="14380"/>
              <a:ext cx="7826561" cy="53822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1">
                <a:lnSpc>
                  <a:spcPts val="2295"/>
                </a:lnSpc>
                <a:spcBef>
                  <a:spcPct val="0"/>
                </a:spcBef>
              </a:pPr>
              <a:r>
                <a:rPr lang="en-US" sz="1800" spc="60">
                  <a:solidFill>
                    <a:schemeClr val="tx1"/>
                  </a:solidFill>
                  <a:latin typeface="Barlow Condensed"/>
                  <a:ea typeface="Barlow Condensed"/>
                  <a:cs typeface="Barlow Condensed"/>
                  <a:sym typeface="Barlow Condensed"/>
                </a:rPr>
                <a:t>Hydrologic Engineering Center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835337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X Title 1 HE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5">
            <a:extLst>
              <a:ext uri="{FF2B5EF4-FFF2-40B4-BE49-F238E27FC236}">
                <a16:creationId xmlns:a16="http://schemas.microsoft.com/office/drawing/2014/main" id="{B8187F2C-64BB-3E15-3CBB-40A7F0C4D625}"/>
              </a:ext>
            </a:extLst>
          </p:cNvPr>
          <p:cNvGrpSpPr/>
          <p:nvPr userDrawn="1"/>
        </p:nvGrpSpPr>
        <p:grpSpPr>
          <a:xfrm>
            <a:off x="762000" y="1320916"/>
            <a:ext cx="4166790" cy="269113"/>
            <a:chOff x="-411451" y="14380"/>
            <a:chExt cx="8333579" cy="538226"/>
          </a:xfrm>
        </p:grpSpPr>
        <p:sp>
          <p:nvSpPr>
            <p:cNvPr id="24" name="Freeform 6">
              <a:extLst>
                <a:ext uri="{FF2B5EF4-FFF2-40B4-BE49-F238E27FC236}">
                  <a16:creationId xmlns:a16="http://schemas.microsoft.com/office/drawing/2014/main" id="{718102CF-B3BC-DEB0-F081-79DAEEFD4A99}"/>
                </a:ext>
              </a:extLst>
            </p:cNvPr>
            <p:cNvSpPr/>
            <p:nvPr userDrawn="1"/>
          </p:nvSpPr>
          <p:spPr>
            <a:xfrm>
              <a:off x="-411451" y="14380"/>
              <a:ext cx="397276" cy="538226"/>
            </a:xfrm>
            <a:custGeom>
              <a:avLst/>
              <a:gdLst/>
              <a:ahLst/>
              <a:cxnLst/>
              <a:rect l="l" t="t" r="r" b="b"/>
              <a:pathLst>
                <a:path w="503091" h="681578">
                  <a:moveTo>
                    <a:pt x="0" y="0"/>
                  </a:moveTo>
                  <a:lnTo>
                    <a:pt x="503091" y="0"/>
                  </a:lnTo>
                  <a:lnTo>
                    <a:pt x="503091" y="681578"/>
                  </a:lnTo>
                  <a:lnTo>
                    <a:pt x="0" y="68157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US" sz="533">
                <a:latin typeface="Bangers" pitchFamily="2" charset="0"/>
              </a:endParaRPr>
            </a:p>
          </p:txBody>
        </p:sp>
        <p:sp>
          <p:nvSpPr>
            <p:cNvPr id="25" name="TextBox 7">
              <a:extLst>
                <a:ext uri="{FF2B5EF4-FFF2-40B4-BE49-F238E27FC236}">
                  <a16:creationId xmlns:a16="http://schemas.microsoft.com/office/drawing/2014/main" id="{03B63979-6AFC-4488-FF9B-CC9A3B631C94}"/>
                </a:ext>
              </a:extLst>
            </p:cNvPr>
            <p:cNvSpPr txBox="1"/>
            <p:nvPr userDrawn="1"/>
          </p:nvSpPr>
          <p:spPr>
            <a:xfrm>
              <a:off x="95567" y="14380"/>
              <a:ext cx="7826561" cy="53822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1">
                <a:lnSpc>
                  <a:spcPts val="2295"/>
                </a:lnSpc>
                <a:spcBef>
                  <a:spcPct val="0"/>
                </a:spcBef>
              </a:pPr>
              <a:r>
                <a:rPr lang="en-US" sz="1800" spc="60">
                  <a:solidFill>
                    <a:schemeClr val="tx1"/>
                  </a:solidFill>
                  <a:latin typeface="Barlow Condensed"/>
                  <a:ea typeface="Barlow Condensed"/>
                  <a:cs typeface="Barlow Condensed"/>
                  <a:sym typeface="Barlow Condensed"/>
                </a:rPr>
                <a:t>Hydrologic Engineering Center</a:t>
              </a: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3466704-B141-92AE-7EFC-CDA51172D0C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950201" y="545347"/>
            <a:ext cx="3161859" cy="2738028"/>
          </a:xfrm>
          <a:prstGeom prst="hexagon">
            <a:avLst>
              <a:gd name="adj" fmla="val 29016"/>
              <a:gd name="vf" fmla="val 115470"/>
            </a:avLst>
          </a:prstGeom>
          <a:ln w="28575"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33" name="Title Placeholder 1">
            <a:extLst>
              <a:ext uri="{FF2B5EF4-FFF2-40B4-BE49-F238E27FC236}">
                <a16:creationId xmlns:a16="http://schemas.microsoft.com/office/drawing/2014/main" id="{9399CB9F-8EAC-1D05-F4A9-C88203933D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8032" y="1801941"/>
            <a:ext cx="633236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lnSpc>
                <a:spcPct val="100000"/>
              </a:lnSpc>
              <a:defRPr sz="4800"/>
            </a:lvl1pPr>
          </a:lstStyle>
          <a:p>
            <a:endParaRPr lang="en-US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1DC168C6-2479-B940-1D5F-2CAB493477F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950201" y="3450939"/>
            <a:ext cx="3161859" cy="2738028"/>
          </a:xfrm>
          <a:prstGeom prst="hexagon">
            <a:avLst>
              <a:gd name="adj" fmla="val 29016"/>
              <a:gd name="vf" fmla="val 115470"/>
            </a:avLst>
          </a:prstGeom>
          <a:ln w="28575">
            <a:noFill/>
          </a:ln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284F6DBD-4795-0AD5-D3A0-FE0CCE32FF6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455197" y="1988963"/>
            <a:ext cx="3161859" cy="2738028"/>
          </a:xfrm>
          <a:prstGeom prst="hexagon">
            <a:avLst>
              <a:gd name="adj" fmla="val 29016"/>
              <a:gd name="vf" fmla="val 115470"/>
            </a:avLst>
          </a:prstGeom>
          <a:ln w="28575">
            <a:noFill/>
          </a:ln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8" name="Hexagon 17">
            <a:extLst>
              <a:ext uri="{FF2B5EF4-FFF2-40B4-BE49-F238E27FC236}">
                <a16:creationId xmlns:a16="http://schemas.microsoft.com/office/drawing/2014/main" id="{A0E0FD48-4D41-5810-BCA5-51341C2A9851}"/>
              </a:ext>
            </a:extLst>
          </p:cNvPr>
          <p:cNvSpPr/>
          <p:nvPr userDrawn="1"/>
        </p:nvSpPr>
        <p:spPr>
          <a:xfrm>
            <a:off x="10477941" y="-931058"/>
            <a:ext cx="3161859" cy="2738028"/>
          </a:xfrm>
          <a:prstGeom prst="hexagon">
            <a:avLst>
              <a:gd name="adj" fmla="val 29151"/>
              <a:gd name="vf" fmla="val 115470"/>
            </a:avLst>
          </a:prstGeom>
          <a:noFill/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19" name="Hexagon 18">
            <a:extLst>
              <a:ext uri="{FF2B5EF4-FFF2-40B4-BE49-F238E27FC236}">
                <a16:creationId xmlns:a16="http://schemas.microsoft.com/office/drawing/2014/main" id="{26CAF977-9BA3-7EE1-4115-EABA845ACE47}"/>
              </a:ext>
            </a:extLst>
          </p:cNvPr>
          <p:cNvSpPr/>
          <p:nvPr userDrawn="1"/>
        </p:nvSpPr>
        <p:spPr>
          <a:xfrm>
            <a:off x="10477941" y="4908987"/>
            <a:ext cx="3161859" cy="2738028"/>
          </a:xfrm>
          <a:prstGeom prst="hexagon">
            <a:avLst>
              <a:gd name="adj" fmla="val 28821"/>
              <a:gd name="vf" fmla="val 115470"/>
            </a:avLst>
          </a:prstGeom>
          <a:noFill/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20" name="Hexagon 19">
            <a:extLst>
              <a:ext uri="{FF2B5EF4-FFF2-40B4-BE49-F238E27FC236}">
                <a16:creationId xmlns:a16="http://schemas.microsoft.com/office/drawing/2014/main" id="{18C6D227-44EB-0CBF-F216-84060DCBE399}"/>
              </a:ext>
            </a:extLst>
          </p:cNvPr>
          <p:cNvSpPr/>
          <p:nvPr userDrawn="1"/>
        </p:nvSpPr>
        <p:spPr>
          <a:xfrm>
            <a:off x="7950201" y="6373371"/>
            <a:ext cx="3161859" cy="2738028"/>
          </a:xfrm>
          <a:prstGeom prst="hexagon">
            <a:avLst>
              <a:gd name="adj" fmla="val 29477"/>
              <a:gd name="vf" fmla="val 115470"/>
            </a:avLst>
          </a:prstGeom>
          <a:noFill/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21" name="Hexagon 20">
            <a:extLst>
              <a:ext uri="{FF2B5EF4-FFF2-40B4-BE49-F238E27FC236}">
                <a16:creationId xmlns:a16="http://schemas.microsoft.com/office/drawing/2014/main" id="{A030E0DB-1C79-4147-622C-D7A4DB8EF1C2}"/>
              </a:ext>
            </a:extLst>
          </p:cNvPr>
          <p:cNvSpPr/>
          <p:nvPr userDrawn="1"/>
        </p:nvSpPr>
        <p:spPr>
          <a:xfrm>
            <a:off x="7950201" y="-2374674"/>
            <a:ext cx="3161859" cy="2738028"/>
          </a:xfrm>
          <a:prstGeom prst="hexagon">
            <a:avLst>
              <a:gd name="adj" fmla="val 29477"/>
              <a:gd name="vf" fmla="val 115470"/>
            </a:avLst>
          </a:prstGeom>
          <a:noFill/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C81CE469-7DCA-C10A-8ECB-FDE2292FA9A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78032" y="3321814"/>
            <a:ext cx="4504267" cy="922867"/>
          </a:xfrm>
        </p:spPr>
        <p:txBody>
          <a:bodyPr>
            <a:normAutofit/>
          </a:bodyPr>
          <a:lstStyle>
            <a:lvl1pPr marL="0" indent="0" algn="l">
              <a:spcBef>
                <a:spcPts val="400"/>
              </a:spcBef>
              <a:buNone/>
              <a:defRPr sz="2400">
                <a:latin typeface="+mj-lt"/>
                <a:ea typeface="ADLaM Display" panose="020F0502020204030204" pitchFamily="2" charset="0"/>
                <a:cs typeface="ADLaM Display" panose="020F0502020204030204" pitchFamily="2" charset="0"/>
              </a:defRPr>
            </a:lvl1pPr>
          </a:lstStyle>
          <a:p>
            <a:pPr lvl="0"/>
            <a:endParaRPr lang="en-US"/>
          </a:p>
        </p:txBody>
      </p:sp>
      <p:pic>
        <p:nvPicPr>
          <p:cNvPr id="9" name="Picture 8" descr="Shape&#10;&#10;AI-generated content may be incorrect.">
            <a:extLst>
              <a:ext uri="{FF2B5EF4-FFF2-40B4-BE49-F238E27FC236}">
                <a16:creationId xmlns:a16="http://schemas.microsoft.com/office/drawing/2014/main" id="{BB816E12-D0CE-98F2-F969-441153B2930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804" y="5459335"/>
            <a:ext cx="1228289" cy="941465"/>
          </a:xfrm>
          <a:prstGeom prst="rect">
            <a:avLst/>
          </a:prstGeom>
        </p:spPr>
      </p:pic>
      <p:pic>
        <p:nvPicPr>
          <p:cNvPr id="11" name="Picture 10" descr="A picture containing text, glass, porcelain&#10;&#10;AI-generated content may be incorrect.">
            <a:extLst>
              <a:ext uri="{FF2B5EF4-FFF2-40B4-BE49-F238E27FC236}">
                <a16:creationId xmlns:a16="http://schemas.microsoft.com/office/drawing/2014/main" id="{53F59202-39FC-32FF-4EC2-5F055C0FE1AD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9786" y="5714381"/>
            <a:ext cx="1228289" cy="658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436793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X Title 2 Bea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3466704-B141-92AE-7EFC-CDA51172D0C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950201" y="545347"/>
            <a:ext cx="3161859" cy="2738028"/>
          </a:xfrm>
          <a:prstGeom prst="hexagon">
            <a:avLst>
              <a:gd name="adj" fmla="val 29016"/>
              <a:gd name="vf" fmla="val 115470"/>
            </a:avLst>
          </a:prstGeom>
          <a:ln w="28575"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33" name="Title Placeholder 1">
            <a:extLst>
              <a:ext uri="{FF2B5EF4-FFF2-40B4-BE49-F238E27FC236}">
                <a16:creationId xmlns:a16="http://schemas.microsoft.com/office/drawing/2014/main" id="{9399CB9F-8EAC-1D05-F4A9-C88203933D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8032" y="1801941"/>
            <a:ext cx="633236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lnSpc>
                <a:spcPct val="100000"/>
              </a:lnSpc>
              <a:defRPr sz="4800"/>
            </a:lvl1pPr>
          </a:lstStyle>
          <a:p>
            <a:endParaRPr lang="en-US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1DC168C6-2479-B940-1D5F-2CAB493477F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950201" y="3450939"/>
            <a:ext cx="3161859" cy="2738028"/>
          </a:xfrm>
          <a:prstGeom prst="hexagon">
            <a:avLst>
              <a:gd name="adj" fmla="val 29016"/>
              <a:gd name="vf" fmla="val 115470"/>
            </a:avLst>
          </a:prstGeom>
          <a:ln w="28575">
            <a:noFill/>
          </a:ln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284F6DBD-4795-0AD5-D3A0-FE0CCE32FF6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455197" y="1988963"/>
            <a:ext cx="3161859" cy="2738028"/>
          </a:xfrm>
          <a:prstGeom prst="hexagon">
            <a:avLst>
              <a:gd name="adj" fmla="val 29016"/>
              <a:gd name="vf" fmla="val 115470"/>
            </a:avLst>
          </a:prstGeom>
          <a:ln w="28575">
            <a:noFill/>
          </a:ln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8" name="Hexagon 17">
            <a:extLst>
              <a:ext uri="{FF2B5EF4-FFF2-40B4-BE49-F238E27FC236}">
                <a16:creationId xmlns:a16="http://schemas.microsoft.com/office/drawing/2014/main" id="{A0E0FD48-4D41-5810-BCA5-51341C2A9851}"/>
              </a:ext>
            </a:extLst>
          </p:cNvPr>
          <p:cNvSpPr/>
          <p:nvPr userDrawn="1"/>
        </p:nvSpPr>
        <p:spPr>
          <a:xfrm>
            <a:off x="10477941" y="-931058"/>
            <a:ext cx="3161859" cy="2738028"/>
          </a:xfrm>
          <a:prstGeom prst="hexagon">
            <a:avLst>
              <a:gd name="adj" fmla="val 29151"/>
              <a:gd name="vf" fmla="val 115470"/>
            </a:avLst>
          </a:prstGeom>
          <a:noFill/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19" name="Hexagon 18">
            <a:extLst>
              <a:ext uri="{FF2B5EF4-FFF2-40B4-BE49-F238E27FC236}">
                <a16:creationId xmlns:a16="http://schemas.microsoft.com/office/drawing/2014/main" id="{26CAF977-9BA3-7EE1-4115-EABA845ACE47}"/>
              </a:ext>
            </a:extLst>
          </p:cNvPr>
          <p:cNvSpPr/>
          <p:nvPr userDrawn="1"/>
        </p:nvSpPr>
        <p:spPr>
          <a:xfrm>
            <a:off x="10477941" y="4908987"/>
            <a:ext cx="3161859" cy="2738028"/>
          </a:xfrm>
          <a:prstGeom prst="hexagon">
            <a:avLst>
              <a:gd name="adj" fmla="val 28821"/>
              <a:gd name="vf" fmla="val 115470"/>
            </a:avLst>
          </a:prstGeom>
          <a:solidFill>
            <a:schemeClr val="bg2">
              <a:lumMod val="75000"/>
            </a:schemeClr>
          </a:solidFill>
          <a:ln w="952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20" name="Hexagon 19">
            <a:extLst>
              <a:ext uri="{FF2B5EF4-FFF2-40B4-BE49-F238E27FC236}">
                <a16:creationId xmlns:a16="http://schemas.microsoft.com/office/drawing/2014/main" id="{18C6D227-44EB-0CBF-F216-84060DCBE399}"/>
              </a:ext>
            </a:extLst>
          </p:cNvPr>
          <p:cNvSpPr/>
          <p:nvPr userDrawn="1"/>
        </p:nvSpPr>
        <p:spPr>
          <a:xfrm>
            <a:off x="7950201" y="6373371"/>
            <a:ext cx="3161859" cy="2738028"/>
          </a:xfrm>
          <a:prstGeom prst="hexagon">
            <a:avLst>
              <a:gd name="adj" fmla="val 29477"/>
              <a:gd name="vf" fmla="val 115470"/>
            </a:avLst>
          </a:prstGeom>
          <a:noFill/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21" name="Hexagon 20">
            <a:extLst>
              <a:ext uri="{FF2B5EF4-FFF2-40B4-BE49-F238E27FC236}">
                <a16:creationId xmlns:a16="http://schemas.microsoft.com/office/drawing/2014/main" id="{A030E0DB-1C79-4147-622C-D7A4DB8EF1C2}"/>
              </a:ext>
            </a:extLst>
          </p:cNvPr>
          <p:cNvSpPr/>
          <p:nvPr userDrawn="1"/>
        </p:nvSpPr>
        <p:spPr>
          <a:xfrm>
            <a:off x="7950201" y="-2374674"/>
            <a:ext cx="3161859" cy="2738028"/>
          </a:xfrm>
          <a:prstGeom prst="hexagon">
            <a:avLst>
              <a:gd name="adj" fmla="val 29477"/>
              <a:gd name="vf" fmla="val 115470"/>
            </a:avLst>
          </a:prstGeom>
          <a:solidFill>
            <a:schemeClr val="bg2">
              <a:lumMod val="75000"/>
            </a:schemeClr>
          </a:solidFill>
          <a:ln w="952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grpSp>
        <p:nvGrpSpPr>
          <p:cNvPr id="12" name="Group 5">
            <a:extLst>
              <a:ext uri="{FF2B5EF4-FFF2-40B4-BE49-F238E27FC236}">
                <a16:creationId xmlns:a16="http://schemas.microsoft.com/office/drawing/2014/main" id="{EB9387D5-8BFD-A555-F413-E7A481884431}"/>
              </a:ext>
            </a:extLst>
          </p:cNvPr>
          <p:cNvGrpSpPr/>
          <p:nvPr userDrawn="1"/>
        </p:nvGrpSpPr>
        <p:grpSpPr>
          <a:xfrm>
            <a:off x="762000" y="1320916"/>
            <a:ext cx="4166790" cy="269113"/>
            <a:chOff x="-411451" y="14380"/>
            <a:chExt cx="8333579" cy="538226"/>
          </a:xfrm>
        </p:grpSpPr>
        <p:sp>
          <p:nvSpPr>
            <p:cNvPr id="15" name="Freeform 6">
              <a:extLst>
                <a:ext uri="{FF2B5EF4-FFF2-40B4-BE49-F238E27FC236}">
                  <a16:creationId xmlns:a16="http://schemas.microsoft.com/office/drawing/2014/main" id="{9FD3463A-DAAD-6AF0-3617-DB48D3A81E42}"/>
                </a:ext>
              </a:extLst>
            </p:cNvPr>
            <p:cNvSpPr/>
            <p:nvPr userDrawn="1"/>
          </p:nvSpPr>
          <p:spPr>
            <a:xfrm>
              <a:off x="-411451" y="14380"/>
              <a:ext cx="397276" cy="538226"/>
            </a:xfrm>
            <a:custGeom>
              <a:avLst/>
              <a:gdLst/>
              <a:ahLst/>
              <a:cxnLst/>
              <a:rect l="l" t="t" r="r" b="b"/>
              <a:pathLst>
                <a:path w="503091" h="681578">
                  <a:moveTo>
                    <a:pt x="0" y="0"/>
                  </a:moveTo>
                  <a:lnTo>
                    <a:pt x="503091" y="0"/>
                  </a:lnTo>
                  <a:lnTo>
                    <a:pt x="503091" y="681578"/>
                  </a:lnTo>
                  <a:lnTo>
                    <a:pt x="0" y="68157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US" sz="533">
                <a:solidFill>
                  <a:schemeClr val="tx1"/>
                </a:solidFill>
                <a:latin typeface="Bangers" pitchFamily="2" charset="0"/>
              </a:endParaRPr>
            </a:p>
          </p:txBody>
        </p:sp>
        <p:sp>
          <p:nvSpPr>
            <p:cNvPr id="16" name="TextBox 7">
              <a:extLst>
                <a:ext uri="{FF2B5EF4-FFF2-40B4-BE49-F238E27FC236}">
                  <a16:creationId xmlns:a16="http://schemas.microsoft.com/office/drawing/2014/main" id="{3F1E8B24-7D45-3106-A828-7B78AA1AD4BF}"/>
                </a:ext>
              </a:extLst>
            </p:cNvPr>
            <p:cNvSpPr txBox="1"/>
            <p:nvPr userDrawn="1"/>
          </p:nvSpPr>
          <p:spPr>
            <a:xfrm>
              <a:off x="95567" y="14380"/>
              <a:ext cx="7826561" cy="53822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1">
                <a:lnSpc>
                  <a:spcPts val="2295"/>
                </a:lnSpc>
                <a:spcBef>
                  <a:spcPct val="0"/>
                </a:spcBef>
              </a:pPr>
              <a:r>
                <a:rPr lang="en-US" sz="1800" spc="60">
                  <a:solidFill>
                    <a:schemeClr val="tx1"/>
                  </a:solidFill>
                  <a:latin typeface="Barlow Condensed"/>
                  <a:ea typeface="Barlow Condensed"/>
                  <a:cs typeface="Barlow Condensed"/>
                  <a:sym typeface="Barlow Condensed"/>
                </a:rPr>
                <a:t>Hydrologic Engineering Center</a:t>
              </a:r>
            </a:p>
          </p:txBody>
        </p:sp>
      </p:grpSp>
      <p:sp>
        <p:nvSpPr>
          <p:cNvPr id="17" name="Text Placeholder 29">
            <a:extLst>
              <a:ext uri="{FF2B5EF4-FFF2-40B4-BE49-F238E27FC236}">
                <a16:creationId xmlns:a16="http://schemas.microsoft.com/office/drawing/2014/main" id="{5BC05279-EE01-0D5D-E525-A0B6E0054F5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78032" y="3321814"/>
            <a:ext cx="4504267" cy="922867"/>
          </a:xfrm>
        </p:spPr>
        <p:txBody>
          <a:bodyPr>
            <a:normAutofit/>
          </a:bodyPr>
          <a:lstStyle>
            <a:lvl1pPr marL="0" indent="0" algn="l">
              <a:spcBef>
                <a:spcPts val="400"/>
              </a:spcBef>
              <a:buNone/>
              <a:defRPr sz="2400">
                <a:latin typeface="+mj-lt"/>
                <a:ea typeface="ADLaM Display" panose="020F0502020204030204" pitchFamily="2" charset="0"/>
                <a:cs typeface="ADLaM Display" panose="020F0502020204030204" pitchFamily="2" charset="0"/>
              </a:defRPr>
            </a:lvl1pPr>
          </a:lstStyle>
          <a:p>
            <a:pPr lvl="0"/>
            <a:endParaRPr lang="en-US"/>
          </a:p>
        </p:txBody>
      </p:sp>
      <p:pic>
        <p:nvPicPr>
          <p:cNvPr id="2" name="Picture 1" descr="Shape&#10;&#10;AI-generated content may be incorrect.">
            <a:extLst>
              <a:ext uri="{FF2B5EF4-FFF2-40B4-BE49-F238E27FC236}">
                <a16:creationId xmlns:a16="http://schemas.microsoft.com/office/drawing/2014/main" id="{31B3AFF2-F0ED-4DF7-20BE-20D076BE5BF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804" y="5459335"/>
            <a:ext cx="1228289" cy="941465"/>
          </a:xfrm>
          <a:prstGeom prst="rect">
            <a:avLst/>
          </a:prstGeom>
        </p:spPr>
      </p:pic>
      <p:pic>
        <p:nvPicPr>
          <p:cNvPr id="4" name="Picture 3" descr="Logo&#10;&#10;AI-generated content may be incorrect.">
            <a:extLst>
              <a:ext uri="{FF2B5EF4-FFF2-40B4-BE49-F238E27FC236}">
                <a16:creationId xmlns:a16="http://schemas.microsoft.com/office/drawing/2014/main" id="{A20C938F-3021-8C63-8C47-D4BBB062C6B3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9810" y="5468959"/>
            <a:ext cx="822960" cy="823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793247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X Title 2 HE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itle Placeholder 1">
            <a:extLst>
              <a:ext uri="{FF2B5EF4-FFF2-40B4-BE49-F238E27FC236}">
                <a16:creationId xmlns:a16="http://schemas.microsoft.com/office/drawing/2014/main" id="{9399CB9F-8EAC-1D05-F4A9-C88203933D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8032" y="1801941"/>
            <a:ext cx="633236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lnSpc>
                <a:spcPct val="100000"/>
              </a:lnSpc>
              <a:defRPr sz="4800"/>
            </a:lvl1pPr>
          </a:lstStyle>
          <a:p>
            <a:endParaRPr lang="en-US"/>
          </a:p>
        </p:txBody>
      </p:sp>
      <p:sp>
        <p:nvSpPr>
          <p:cNvPr id="17" name="Text Placeholder 29">
            <a:extLst>
              <a:ext uri="{FF2B5EF4-FFF2-40B4-BE49-F238E27FC236}">
                <a16:creationId xmlns:a16="http://schemas.microsoft.com/office/drawing/2014/main" id="{5BC05279-EE01-0D5D-E525-A0B6E0054F5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78032" y="3321814"/>
            <a:ext cx="4504267" cy="922867"/>
          </a:xfrm>
        </p:spPr>
        <p:txBody>
          <a:bodyPr>
            <a:normAutofit/>
          </a:bodyPr>
          <a:lstStyle>
            <a:lvl1pPr marL="0" indent="0" algn="l">
              <a:spcBef>
                <a:spcPts val="400"/>
              </a:spcBef>
              <a:buNone/>
              <a:defRPr sz="2400">
                <a:latin typeface="+mj-lt"/>
                <a:ea typeface="ADLaM Display" panose="020F0502020204030204" pitchFamily="2" charset="0"/>
                <a:cs typeface="ADLaM Display" panose="020F0502020204030204" pitchFamily="2" charset="0"/>
              </a:defRPr>
            </a:lvl1pPr>
          </a:lstStyle>
          <a:p>
            <a:pPr lvl="0"/>
            <a:endParaRPr lang="en-US"/>
          </a:p>
        </p:txBody>
      </p:sp>
      <p:pic>
        <p:nvPicPr>
          <p:cNvPr id="2" name="Picture 1" descr="Shape&#10;&#10;AI-generated content may be incorrect.">
            <a:extLst>
              <a:ext uri="{FF2B5EF4-FFF2-40B4-BE49-F238E27FC236}">
                <a16:creationId xmlns:a16="http://schemas.microsoft.com/office/drawing/2014/main" id="{3B979284-9D5F-E268-743D-3CC61606D2D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804" y="5459335"/>
            <a:ext cx="1228289" cy="941465"/>
          </a:xfrm>
          <a:prstGeom prst="rect">
            <a:avLst/>
          </a:prstGeom>
        </p:spPr>
      </p:pic>
      <p:grpSp>
        <p:nvGrpSpPr>
          <p:cNvPr id="5" name="Group 5">
            <a:extLst>
              <a:ext uri="{FF2B5EF4-FFF2-40B4-BE49-F238E27FC236}">
                <a16:creationId xmlns:a16="http://schemas.microsoft.com/office/drawing/2014/main" id="{65DD0BF4-6628-5215-7B25-B547C5074AA9}"/>
              </a:ext>
            </a:extLst>
          </p:cNvPr>
          <p:cNvGrpSpPr/>
          <p:nvPr userDrawn="1"/>
        </p:nvGrpSpPr>
        <p:grpSpPr>
          <a:xfrm>
            <a:off x="762000" y="1320916"/>
            <a:ext cx="4166790" cy="269113"/>
            <a:chOff x="-411451" y="14380"/>
            <a:chExt cx="8333579" cy="538226"/>
          </a:xfrm>
        </p:grpSpPr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7C71B4CF-CF11-DC33-1998-16BEA34E48FC}"/>
                </a:ext>
              </a:extLst>
            </p:cNvPr>
            <p:cNvSpPr/>
            <p:nvPr userDrawn="1"/>
          </p:nvSpPr>
          <p:spPr>
            <a:xfrm>
              <a:off x="-411451" y="14380"/>
              <a:ext cx="397276" cy="538226"/>
            </a:xfrm>
            <a:custGeom>
              <a:avLst/>
              <a:gdLst/>
              <a:ahLst/>
              <a:cxnLst/>
              <a:rect l="l" t="t" r="r" b="b"/>
              <a:pathLst>
                <a:path w="503091" h="681578">
                  <a:moveTo>
                    <a:pt x="0" y="0"/>
                  </a:moveTo>
                  <a:lnTo>
                    <a:pt x="503091" y="0"/>
                  </a:lnTo>
                  <a:lnTo>
                    <a:pt x="503091" y="681578"/>
                  </a:lnTo>
                  <a:lnTo>
                    <a:pt x="0" y="68157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US" sz="533">
                <a:latin typeface="Bangers" pitchFamily="2" charset="0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5D9736B9-5F8D-F38B-B834-3DD5913C354B}"/>
                </a:ext>
              </a:extLst>
            </p:cNvPr>
            <p:cNvSpPr txBox="1"/>
            <p:nvPr userDrawn="1"/>
          </p:nvSpPr>
          <p:spPr>
            <a:xfrm>
              <a:off x="95567" y="14380"/>
              <a:ext cx="7826561" cy="53822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1">
                <a:lnSpc>
                  <a:spcPts val="2295"/>
                </a:lnSpc>
                <a:spcBef>
                  <a:spcPct val="0"/>
                </a:spcBef>
              </a:pPr>
              <a:r>
                <a:rPr lang="en-US" sz="1800" spc="60">
                  <a:solidFill>
                    <a:schemeClr val="tx1"/>
                  </a:solidFill>
                  <a:latin typeface="Barlow Condensed"/>
                  <a:ea typeface="Barlow Condensed"/>
                  <a:cs typeface="Barlow Condensed"/>
                  <a:sym typeface="Barlow Condensed"/>
                </a:rPr>
                <a:t>Hydrologic Engineering Center</a:t>
              </a:r>
            </a:p>
          </p:txBody>
        </p:sp>
      </p:grp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73F1D4B3-0549-A597-FE17-122BB871B54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950201" y="545347"/>
            <a:ext cx="3161859" cy="2738028"/>
          </a:xfrm>
          <a:prstGeom prst="hexagon">
            <a:avLst>
              <a:gd name="adj" fmla="val 29016"/>
              <a:gd name="vf" fmla="val 115470"/>
            </a:avLst>
          </a:prstGeom>
          <a:ln w="28575"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FD93B2B2-D1F6-3994-E788-691E0B13B42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950201" y="3450939"/>
            <a:ext cx="3161859" cy="2738028"/>
          </a:xfrm>
          <a:prstGeom prst="hexagon">
            <a:avLst>
              <a:gd name="adj" fmla="val 29016"/>
              <a:gd name="vf" fmla="val 115470"/>
            </a:avLst>
          </a:prstGeom>
          <a:ln w="28575">
            <a:noFill/>
          </a:ln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5809DB3F-0B8A-00F8-E4F2-DB4D4ADCFC0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455197" y="1988963"/>
            <a:ext cx="3161859" cy="2738028"/>
          </a:xfrm>
          <a:prstGeom prst="hexagon">
            <a:avLst>
              <a:gd name="adj" fmla="val 29016"/>
              <a:gd name="vf" fmla="val 115470"/>
            </a:avLst>
          </a:prstGeom>
          <a:ln w="28575">
            <a:noFill/>
          </a:ln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22" name="Hexagon 21">
            <a:extLst>
              <a:ext uri="{FF2B5EF4-FFF2-40B4-BE49-F238E27FC236}">
                <a16:creationId xmlns:a16="http://schemas.microsoft.com/office/drawing/2014/main" id="{0DCC06FA-9F73-670B-4C92-0C0856BCE076}"/>
              </a:ext>
            </a:extLst>
          </p:cNvPr>
          <p:cNvSpPr/>
          <p:nvPr userDrawn="1"/>
        </p:nvSpPr>
        <p:spPr>
          <a:xfrm>
            <a:off x="10477941" y="-931058"/>
            <a:ext cx="3161859" cy="2738028"/>
          </a:xfrm>
          <a:prstGeom prst="hexagon">
            <a:avLst>
              <a:gd name="adj" fmla="val 29151"/>
              <a:gd name="vf" fmla="val 115470"/>
            </a:avLst>
          </a:prstGeom>
          <a:noFill/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23" name="Hexagon 22">
            <a:extLst>
              <a:ext uri="{FF2B5EF4-FFF2-40B4-BE49-F238E27FC236}">
                <a16:creationId xmlns:a16="http://schemas.microsoft.com/office/drawing/2014/main" id="{1921C003-341E-AD30-2110-3538CED2CC43}"/>
              </a:ext>
            </a:extLst>
          </p:cNvPr>
          <p:cNvSpPr/>
          <p:nvPr userDrawn="1"/>
        </p:nvSpPr>
        <p:spPr>
          <a:xfrm>
            <a:off x="10477941" y="4908987"/>
            <a:ext cx="3161859" cy="2738028"/>
          </a:xfrm>
          <a:prstGeom prst="hexagon">
            <a:avLst>
              <a:gd name="adj" fmla="val 28821"/>
              <a:gd name="vf" fmla="val 115470"/>
            </a:avLst>
          </a:prstGeom>
          <a:solidFill>
            <a:schemeClr val="bg2">
              <a:lumMod val="75000"/>
            </a:schemeClr>
          </a:solidFill>
          <a:ln w="952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24" name="Hexagon 23">
            <a:extLst>
              <a:ext uri="{FF2B5EF4-FFF2-40B4-BE49-F238E27FC236}">
                <a16:creationId xmlns:a16="http://schemas.microsoft.com/office/drawing/2014/main" id="{1D771063-0850-2457-546F-2EC2B0490C3A}"/>
              </a:ext>
            </a:extLst>
          </p:cNvPr>
          <p:cNvSpPr/>
          <p:nvPr userDrawn="1"/>
        </p:nvSpPr>
        <p:spPr>
          <a:xfrm>
            <a:off x="7950201" y="6373371"/>
            <a:ext cx="3161859" cy="2738028"/>
          </a:xfrm>
          <a:prstGeom prst="hexagon">
            <a:avLst>
              <a:gd name="adj" fmla="val 29477"/>
              <a:gd name="vf" fmla="val 115470"/>
            </a:avLst>
          </a:prstGeom>
          <a:noFill/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25" name="Hexagon 24">
            <a:extLst>
              <a:ext uri="{FF2B5EF4-FFF2-40B4-BE49-F238E27FC236}">
                <a16:creationId xmlns:a16="http://schemas.microsoft.com/office/drawing/2014/main" id="{8A25985C-5CF9-49FE-21D8-00F5D4F36E9C}"/>
              </a:ext>
            </a:extLst>
          </p:cNvPr>
          <p:cNvSpPr/>
          <p:nvPr userDrawn="1"/>
        </p:nvSpPr>
        <p:spPr>
          <a:xfrm>
            <a:off x="7950201" y="-2374674"/>
            <a:ext cx="3161859" cy="2738028"/>
          </a:xfrm>
          <a:prstGeom prst="hexagon">
            <a:avLst>
              <a:gd name="adj" fmla="val 29477"/>
              <a:gd name="vf" fmla="val 115470"/>
            </a:avLst>
          </a:prstGeom>
          <a:solidFill>
            <a:schemeClr val="bg2">
              <a:lumMod val="75000"/>
            </a:schemeClr>
          </a:solidFill>
          <a:ln w="952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pic>
        <p:nvPicPr>
          <p:cNvPr id="26" name="Picture 25" descr="A picture containing text, glass, porcelain&#10;&#10;AI-generated content may be incorrect.">
            <a:extLst>
              <a:ext uri="{FF2B5EF4-FFF2-40B4-BE49-F238E27FC236}">
                <a16:creationId xmlns:a16="http://schemas.microsoft.com/office/drawing/2014/main" id="{E9E262BF-DC09-07C6-D340-D1D6443D6449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9786" y="5714381"/>
            <a:ext cx="1228289" cy="658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73531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Pic Title Bea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0E5EDCF-DE7C-7DD4-12FC-BF766C485C1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543800" y="880676"/>
            <a:ext cx="4160875" cy="5492693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" fmla="*/ 2695 w 10000"/>
              <a:gd name="connsiteY0" fmla="*/ 0 h 10011"/>
              <a:gd name="connsiteX1" fmla="*/ 10000 w 10000"/>
              <a:gd name="connsiteY1" fmla="*/ 11 h 10011"/>
              <a:gd name="connsiteX2" fmla="*/ 10000 w 10000"/>
              <a:gd name="connsiteY2" fmla="*/ 10011 h 10011"/>
              <a:gd name="connsiteX3" fmla="*/ 0 w 10000"/>
              <a:gd name="connsiteY3" fmla="*/ 10011 h 10011"/>
              <a:gd name="connsiteX4" fmla="*/ 2695 w 10000"/>
              <a:gd name="connsiteY4" fmla="*/ 0 h 100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11">
                <a:moveTo>
                  <a:pt x="2695" y="0"/>
                </a:moveTo>
                <a:lnTo>
                  <a:pt x="10000" y="11"/>
                </a:lnTo>
                <a:lnTo>
                  <a:pt x="10000" y="10011"/>
                </a:lnTo>
                <a:lnTo>
                  <a:pt x="0" y="10011"/>
                </a:lnTo>
                <a:lnTo>
                  <a:pt x="2695" y="0"/>
                </a:lnTo>
                <a:close/>
              </a:path>
            </a:pathLst>
          </a:custGeom>
        </p:spPr>
        <p:txBody>
          <a:bodyPr/>
          <a:lstStyle/>
          <a:p>
            <a:endParaRPr lang="en-US"/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98F9F79D-DCD9-686C-5143-9CD61D761E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8032" y="1801941"/>
            <a:ext cx="633236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lnSpc>
                <a:spcPct val="100000"/>
              </a:lnSpc>
              <a:defRPr sz="4800"/>
            </a:lvl1pPr>
          </a:lstStyle>
          <a:p>
            <a:endParaRPr lang="en-US"/>
          </a:p>
        </p:txBody>
      </p:sp>
      <p:sp>
        <p:nvSpPr>
          <p:cNvPr id="17" name="Text Placeholder 29">
            <a:extLst>
              <a:ext uri="{FF2B5EF4-FFF2-40B4-BE49-F238E27FC236}">
                <a16:creationId xmlns:a16="http://schemas.microsoft.com/office/drawing/2014/main" id="{7EE77493-75C4-8F00-03B8-DC4C65ACA76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78032" y="3321814"/>
            <a:ext cx="4504267" cy="922867"/>
          </a:xfrm>
        </p:spPr>
        <p:txBody>
          <a:bodyPr>
            <a:normAutofit/>
          </a:bodyPr>
          <a:lstStyle>
            <a:lvl1pPr marL="0" indent="0" algn="l">
              <a:spcBef>
                <a:spcPts val="400"/>
              </a:spcBef>
              <a:buNone/>
              <a:defRPr sz="2400">
                <a:latin typeface="+mj-lt"/>
                <a:ea typeface="ADLaM Display" panose="020F0502020204030204" pitchFamily="2" charset="0"/>
                <a:cs typeface="ADLaM Display" panose="020F0502020204030204" pitchFamily="2" charset="0"/>
              </a:defRPr>
            </a:lvl1pPr>
          </a:lstStyle>
          <a:p>
            <a:pPr lvl="0"/>
            <a:endParaRPr lang="en-US"/>
          </a:p>
        </p:txBody>
      </p:sp>
      <p:pic>
        <p:nvPicPr>
          <p:cNvPr id="2" name="Picture 1" descr="Shape&#10;&#10;AI-generated content may be incorrect.">
            <a:extLst>
              <a:ext uri="{FF2B5EF4-FFF2-40B4-BE49-F238E27FC236}">
                <a16:creationId xmlns:a16="http://schemas.microsoft.com/office/drawing/2014/main" id="{71CB407A-B8D5-9CC6-5DA0-F7A3415B792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804" y="5459335"/>
            <a:ext cx="1228289" cy="941465"/>
          </a:xfrm>
          <a:prstGeom prst="rect">
            <a:avLst/>
          </a:prstGeom>
        </p:spPr>
      </p:pic>
      <p:grpSp>
        <p:nvGrpSpPr>
          <p:cNvPr id="5" name="Group 5">
            <a:extLst>
              <a:ext uri="{FF2B5EF4-FFF2-40B4-BE49-F238E27FC236}">
                <a16:creationId xmlns:a16="http://schemas.microsoft.com/office/drawing/2014/main" id="{73E2119C-A9B2-19E2-4995-0BD216EE129A}"/>
              </a:ext>
            </a:extLst>
          </p:cNvPr>
          <p:cNvGrpSpPr/>
          <p:nvPr userDrawn="1"/>
        </p:nvGrpSpPr>
        <p:grpSpPr>
          <a:xfrm>
            <a:off x="762000" y="1320916"/>
            <a:ext cx="4166790" cy="269113"/>
            <a:chOff x="-411451" y="14380"/>
            <a:chExt cx="8333579" cy="538226"/>
          </a:xfrm>
        </p:grpSpPr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663C47E1-69E0-A9C8-9E90-E13F4C2BB561}"/>
                </a:ext>
              </a:extLst>
            </p:cNvPr>
            <p:cNvSpPr/>
            <p:nvPr userDrawn="1"/>
          </p:nvSpPr>
          <p:spPr>
            <a:xfrm>
              <a:off x="-411451" y="14380"/>
              <a:ext cx="397276" cy="538226"/>
            </a:xfrm>
            <a:custGeom>
              <a:avLst/>
              <a:gdLst/>
              <a:ahLst/>
              <a:cxnLst/>
              <a:rect l="l" t="t" r="r" b="b"/>
              <a:pathLst>
                <a:path w="503091" h="681578">
                  <a:moveTo>
                    <a:pt x="0" y="0"/>
                  </a:moveTo>
                  <a:lnTo>
                    <a:pt x="503091" y="0"/>
                  </a:lnTo>
                  <a:lnTo>
                    <a:pt x="503091" y="681578"/>
                  </a:lnTo>
                  <a:lnTo>
                    <a:pt x="0" y="68157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US" sz="533">
                <a:latin typeface="Bangers" pitchFamily="2" charset="0"/>
              </a:endParaRPr>
            </a:p>
          </p:txBody>
        </p:sp>
        <p:sp>
          <p:nvSpPr>
            <p:cNvPr id="7" name="TextBox 7">
              <a:extLst>
                <a:ext uri="{FF2B5EF4-FFF2-40B4-BE49-F238E27FC236}">
                  <a16:creationId xmlns:a16="http://schemas.microsoft.com/office/drawing/2014/main" id="{9C6EA774-3FE5-75FC-2FA9-80297BD86109}"/>
                </a:ext>
              </a:extLst>
            </p:cNvPr>
            <p:cNvSpPr txBox="1"/>
            <p:nvPr userDrawn="1"/>
          </p:nvSpPr>
          <p:spPr>
            <a:xfrm>
              <a:off x="95567" y="14380"/>
              <a:ext cx="7826561" cy="53822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1">
                <a:lnSpc>
                  <a:spcPts val="2295"/>
                </a:lnSpc>
                <a:spcBef>
                  <a:spcPct val="0"/>
                </a:spcBef>
              </a:pPr>
              <a:r>
                <a:rPr lang="en-US" sz="1800" spc="60">
                  <a:solidFill>
                    <a:schemeClr val="tx1"/>
                  </a:solidFill>
                  <a:latin typeface="Barlow Condensed"/>
                  <a:ea typeface="Barlow Condensed"/>
                  <a:cs typeface="Barlow Condensed"/>
                  <a:sym typeface="Barlow Condensed"/>
                </a:rPr>
                <a:t>Hydrologic Engineering Center</a:t>
              </a:r>
            </a:p>
          </p:txBody>
        </p:sp>
      </p:grpSp>
      <p:pic>
        <p:nvPicPr>
          <p:cNvPr id="8" name="Picture 7" descr="Logo&#10;&#10;AI-generated content may be incorrect.">
            <a:extLst>
              <a:ext uri="{FF2B5EF4-FFF2-40B4-BE49-F238E27FC236}">
                <a16:creationId xmlns:a16="http://schemas.microsoft.com/office/drawing/2014/main" id="{653320D0-CF4F-AC7B-2C61-5382E754E5DA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9810" y="5468959"/>
            <a:ext cx="822960" cy="823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732853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Pic Title HE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0E5EDCF-DE7C-7DD4-12FC-BF766C485C1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543800" y="880676"/>
            <a:ext cx="4160875" cy="5492693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" fmla="*/ 2695 w 10000"/>
              <a:gd name="connsiteY0" fmla="*/ 0 h 10011"/>
              <a:gd name="connsiteX1" fmla="*/ 10000 w 10000"/>
              <a:gd name="connsiteY1" fmla="*/ 11 h 10011"/>
              <a:gd name="connsiteX2" fmla="*/ 10000 w 10000"/>
              <a:gd name="connsiteY2" fmla="*/ 10011 h 10011"/>
              <a:gd name="connsiteX3" fmla="*/ 0 w 10000"/>
              <a:gd name="connsiteY3" fmla="*/ 10011 h 10011"/>
              <a:gd name="connsiteX4" fmla="*/ 2695 w 10000"/>
              <a:gd name="connsiteY4" fmla="*/ 0 h 100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11">
                <a:moveTo>
                  <a:pt x="2695" y="0"/>
                </a:moveTo>
                <a:lnTo>
                  <a:pt x="10000" y="11"/>
                </a:lnTo>
                <a:lnTo>
                  <a:pt x="10000" y="10011"/>
                </a:lnTo>
                <a:lnTo>
                  <a:pt x="0" y="10011"/>
                </a:lnTo>
                <a:lnTo>
                  <a:pt x="2695" y="0"/>
                </a:lnTo>
                <a:close/>
              </a:path>
            </a:pathLst>
          </a:custGeom>
        </p:spPr>
        <p:txBody>
          <a:bodyPr/>
          <a:lstStyle/>
          <a:p>
            <a:endParaRPr lang="en-US"/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98F9F79D-DCD9-686C-5143-9CD61D761E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8032" y="1801941"/>
            <a:ext cx="633236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lnSpc>
                <a:spcPct val="100000"/>
              </a:lnSpc>
              <a:defRPr sz="4800"/>
            </a:lvl1pPr>
          </a:lstStyle>
          <a:p>
            <a:endParaRPr lang="en-US"/>
          </a:p>
        </p:txBody>
      </p:sp>
      <p:sp>
        <p:nvSpPr>
          <p:cNvPr id="17" name="Text Placeholder 29">
            <a:extLst>
              <a:ext uri="{FF2B5EF4-FFF2-40B4-BE49-F238E27FC236}">
                <a16:creationId xmlns:a16="http://schemas.microsoft.com/office/drawing/2014/main" id="{7EE77493-75C4-8F00-03B8-DC4C65ACA76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78032" y="3321814"/>
            <a:ext cx="4504267" cy="922867"/>
          </a:xfrm>
        </p:spPr>
        <p:txBody>
          <a:bodyPr>
            <a:normAutofit/>
          </a:bodyPr>
          <a:lstStyle>
            <a:lvl1pPr marL="0" indent="0" algn="l">
              <a:spcBef>
                <a:spcPts val="400"/>
              </a:spcBef>
              <a:buNone/>
              <a:defRPr sz="2400">
                <a:latin typeface="+mj-lt"/>
                <a:ea typeface="ADLaM Display" panose="020F0502020204030204" pitchFamily="2" charset="0"/>
                <a:cs typeface="ADLaM Display" panose="020F0502020204030204" pitchFamily="2" charset="0"/>
              </a:defRPr>
            </a:lvl1pPr>
          </a:lstStyle>
          <a:p>
            <a:pPr lvl="0"/>
            <a:endParaRPr lang="en-US"/>
          </a:p>
        </p:txBody>
      </p:sp>
      <p:pic>
        <p:nvPicPr>
          <p:cNvPr id="5" name="Picture 4" descr="Shape&#10;&#10;AI-generated content may be incorrect.">
            <a:extLst>
              <a:ext uri="{FF2B5EF4-FFF2-40B4-BE49-F238E27FC236}">
                <a16:creationId xmlns:a16="http://schemas.microsoft.com/office/drawing/2014/main" id="{AE7D3DAF-38A5-8C0D-E490-7D2554B7129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804" y="5459335"/>
            <a:ext cx="1228289" cy="941465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5EA1984D-F204-673A-B6E5-7313CB99A6A2}"/>
              </a:ext>
            </a:extLst>
          </p:cNvPr>
          <p:cNvGrpSpPr/>
          <p:nvPr userDrawn="1"/>
        </p:nvGrpSpPr>
        <p:grpSpPr>
          <a:xfrm>
            <a:off x="762000" y="1320916"/>
            <a:ext cx="4166790" cy="269113"/>
            <a:chOff x="-411451" y="14380"/>
            <a:chExt cx="8333579" cy="538226"/>
          </a:xfrm>
        </p:grpSpPr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1F7A200F-0D43-28F0-A920-DDEF293B4920}"/>
                </a:ext>
              </a:extLst>
            </p:cNvPr>
            <p:cNvSpPr/>
            <p:nvPr userDrawn="1"/>
          </p:nvSpPr>
          <p:spPr>
            <a:xfrm>
              <a:off x="-411451" y="14380"/>
              <a:ext cx="397276" cy="538226"/>
            </a:xfrm>
            <a:custGeom>
              <a:avLst/>
              <a:gdLst/>
              <a:ahLst/>
              <a:cxnLst/>
              <a:rect l="l" t="t" r="r" b="b"/>
              <a:pathLst>
                <a:path w="503091" h="681578">
                  <a:moveTo>
                    <a:pt x="0" y="0"/>
                  </a:moveTo>
                  <a:lnTo>
                    <a:pt x="503091" y="0"/>
                  </a:lnTo>
                  <a:lnTo>
                    <a:pt x="503091" y="681578"/>
                  </a:lnTo>
                  <a:lnTo>
                    <a:pt x="0" y="68157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US" sz="533">
                <a:latin typeface="Bangers" pitchFamily="2" charset="0"/>
              </a:endParaRPr>
            </a:p>
          </p:txBody>
        </p:sp>
        <p:sp>
          <p:nvSpPr>
            <p:cNvPr id="9" name="TextBox 7">
              <a:extLst>
                <a:ext uri="{FF2B5EF4-FFF2-40B4-BE49-F238E27FC236}">
                  <a16:creationId xmlns:a16="http://schemas.microsoft.com/office/drawing/2014/main" id="{7D79C3D2-8566-14E7-25C6-946C519D3095}"/>
                </a:ext>
              </a:extLst>
            </p:cNvPr>
            <p:cNvSpPr txBox="1"/>
            <p:nvPr userDrawn="1"/>
          </p:nvSpPr>
          <p:spPr>
            <a:xfrm>
              <a:off x="95567" y="14380"/>
              <a:ext cx="7826561" cy="53822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1">
                <a:lnSpc>
                  <a:spcPts val="2295"/>
                </a:lnSpc>
                <a:spcBef>
                  <a:spcPct val="0"/>
                </a:spcBef>
              </a:pPr>
              <a:r>
                <a:rPr lang="en-US" sz="1800" spc="60">
                  <a:solidFill>
                    <a:schemeClr val="tx1"/>
                  </a:solidFill>
                  <a:latin typeface="Barlow Condensed"/>
                  <a:ea typeface="Barlow Condensed"/>
                  <a:cs typeface="Barlow Condensed"/>
                  <a:sym typeface="Barlow Condensed"/>
                </a:rPr>
                <a:t>Hydrologic Engineering Center</a:t>
              </a:r>
            </a:p>
          </p:txBody>
        </p:sp>
      </p:grpSp>
      <p:pic>
        <p:nvPicPr>
          <p:cNvPr id="10" name="Picture 9" descr="A picture containing text, glass, porcelain&#10;&#10;AI-generated content may be incorrect.">
            <a:extLst>
              <a:ext uri="{FF2B5EF4-FFF2-40B4-BE49-F238E27FC236}">
                <a16:creationId xmlns:a16="http://schemas.microsoft.com/office/drawing/2014/main" id="{BDD2B053-B7A9-7CA0-AE8D-23E17E2C4D93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9786" y="5714381"/>
            <a:ext cx="1228289" cy="658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09604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Title Bea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Placeholder 1">
            <a:extLst>
              <a:ext uri="{FF2B5EF4-FFF2-40B4-BE49-F238E27FC236}">
                <a16:creationId xmlns:a16="http://schemas.microsoft.com/office/drawing/2014/main" id="{313DD840-BD8C-45CC-3C9F-BF276FF588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8032" y="1801941"/>
            <a:ext cx="770396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lnSpc>
                <a:spcPct val="100000"/>
              </a:lnSpc>
              <a:defRPr sz="4800"/>
            </a:lvl1pPr>
          </a:lstStyle>
          <a:p>
            <a:endParaRPr lang="en-US"/>
          </a:p>
        </p:txBody>
      </p:sp>
      <p:sp>
        <p:nvSpPr>
          <p:cNvPr id="11" name="Text Placeholder 29">
            <a:extLst>
              <a:ext uri="{FF2B5EF4-FFF2-40B4-BE49-F238E27FC236}">
                <a16:creationId xmlns:a16="http://schemas.microsoft.com/office/drawing/2014/main" id="{5F58B4BC-5892-6350-F1FB-38637E5019C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78032" y="3321814"/>
            <a:ext cx="4504267" cy="922867"/>
          </a:xfrm>
        </p:spPr>
        <p:txBody>
          <a:bodyPr>
            <a:normAutofit/>
          </a:bodyPr>
          <a:lstStyle>
            <a:lvl1pPr marL="0" indent="0" algn="l">
              <a:spcBef>
                <a:spcPts val="400"/>
              </a:spcBef>
              <a:buNone/>
              <a:defRPr sz="2400">
                <a:latin typeface="+mj-lt"/>
                <a:ea typeface="ADLaM Display" panose="020F0502020204030204" pitchFamily="2" charset="0"/>
                <a:cs typeface="ADLaM Display" panose="020F0502020204030204" pitchFamily="2" charset="0"/>
              </a:defRPr>
            </a:lvl1pPr>
          </a:lstStyle>
          <a:p>
            <a:pPr lvl="0"/>
            <a:endParaRPr lang="en-US"/>
          </a:p>
        </p:txBody>
      </p:sp>
      <p:pic>
        <p:nvPicPr>
          <p:cNvPr id="4" name="Picture 3" descr="Shape&#10;&#10;AI-generated content may be incorrect.">
            <a:extLst>
              <a:ext uri="{FF2B5EF4-FFF2-40B4-BE49-F238E27FC236}">
                <a16:creationId xmlns:a16="http://schemas.microsoft.com/office/drawing/2014/main" id="{76494886-BA2A-501C-CC68-D561836435E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804" y="5459335"/>
            <a:ext cx="1228289" cy="941465"/>
          </a:xfrm>
          <a:prstGeom prst="rect">
            <a:avLst/>
          </a:prstGeom>
        </p:spPr>
      </p:pic>
      <p:grpSp>
        <p:nvGrpSpPr>
          <p:cNvPr id="5" name="Group 5">
            <a:extLst>
              <a:ext uri="{FF2B5EF4-FFF2-40B4-BE49-F238E27FC236}">
                <a16:creationId xmlns:a16="http://schemas.microsoft.com/office/drawing/2014/main" id="{61827536-4746-98EE-B492-DFEEB597296E}"/>
              </a:ext>
            </a:extLst>
          </p:cNvPr>
          <p:cNvGrpSpPr/>
          <p:nvPr userDrawn="1"/>
        </p:nvGrpSpPr>
        <p:grpSpPr>
          <a:xfrm>
            <a:off x="762000" y="1320916"/>
            <a:ext cx="4166790" cy="269113"/>
            <a:chOff x="-411451" y="14380"/>
            <a:chExt cx="8333579" cy="538226"/>
          </a:xfrm>
        </p:grpSpPr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8A665C6B-5673-7236-8C66-5755D3E4AFDD}"/>
                </a:ext>
              </a:extLst>
            </p:cNvPr>
            <p:cNvSpPr/>
            <p:nvPr userDrawn="1"/>
          </p:nvSpPr>
          <p:spPr>
            <a:xfrm>
              <a:off x="-411451" y="14380"/>
              <a:ext cx="397276" cy="538226"/>
            </a:xfrm>
            <a:custGeom>
              <a:avLst/>
              <a:gdLst/>
              <a:ahLst/>
              <a:cxnLst/>
              <a:rect l="l" t="t" r="r" b="b"/>
              <a:pathLst>
                <a:path w="503091" h="681578">
                  <a:moveTo>
                    <a:pt x="0" y="0"/>
                  </a:moveTo>
                  <a:lnTo>
                    <a:pt x="503091" y="0"/>
                  </a:lnTo>
                  <a:lnTo>
                    <a:pt x="503091" y="681578"/>
                  </a:lnTo>
                  <a:lnTo>
                    <a:pt x="0" y="68157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US" sz="533">
                <a:latin typeface="Bangers" pitchFamily="2" charset="0"/>
              </a:endParaRPr>
            </a:p>
          </p:txBody>
        </p:sp>
        <p:sp>
          <p:nvSpPr>
            <p:cNvPr id="7" name="TextBox 7">
              <a:extLst>
                <a:ext uri="{FF2B5EF4-FFF2-40B4-BE49-F238E27FC236}">
                  <a16:creationId xmlns:a16="http://schemas.microsoft.com/office/drawing/2014/main" id="{DD107866-D107-1988-DD96-353C8D977221}"/>
                </a:ext>
              </a:extLst>
            </p:cNvPr>
            <p:cNvSpPr txBox="1"/>
            <p:nvPr userDrawn="1"/>
          </p:nvSpPr>
          <p:spPr>
            <a:xfrm>
              <a:off x="95567" y="14380"/>
              <a:ext cx="7826561" cy="53822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1">
                <a:lnSpc>
                  <a:spcPts val="2295"/>
                </a:lnSpc>
                <a:spcBef>
                  <a:spcPct val="0"/>
                </a:spcBef>
              </a:pPr>
              <a:r>
                <a:rPr lang="en-US" sz="1800" spc="60">
                  <a:solidFill>
                    <a:schemeClr val="tx1"/>
                  </a:solidFill>
                  <a:latin typeface="Barlow Condensed"/>
                  <a:ea typeface="Barlow Condensed"/>
                  <a:cs typeface="Barlow Condensed"/>
                  <a:sym typeface="Barlow Condensed"/>
                </a:rPr>
                <a:t>Hydrologic Engineering Center</a:t>
              </a:r>
            </a:p>
          </p:txBody>
        </p:sp>
      </p:grpSp>
      <p:pic>
        <p:nvPicPr>
          <p:cNvPr id="2" name="Picture 1" descr="Logo&#10;&#10;AI-generated content may be incorrect.">
            <a:extLst>
              <a:ext uri="{FF2B5EF4-FFF2-40B4-BE49-F238E27FC236}">
                <a16:creationId xmlns:a16="http://schemas.microsoft.com/office/drawing/2014/main" id="{9CF12066-B7A0-B955-0F37-C39B8940630D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9810" y="5468959"/>
            <a:ext cx="822960" cy="823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623449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Title HE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Placeholder 1">
            <a:extLst>
              <a:ext uri="{FF2B5EF4-FFF2-40B4-BE49-F238E27FC236}">
                <a16:creationId xmlns:a16="http://schemas.microsoft.com/office/drawing/2014/main" id="{313DD840-BD8C-45CC-3C9F-BF276FF588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8032" y="1801941"/>
            <a:ext cx="770396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lnSpc>
                <a:spcPct val="100000"/>
              </a:lnSpc>
              <a:defRPr sz="4800"/>
            </a:lvl1pPr>
          </a:lstStyle>
          <a:p>
            <a:endParaRPr lang="en-US"/>
          </a:p>
        </p:txBody>
      </p:sp>
      <p:sp>
        <p:nvSpPr>
          <p:cNvPr id="11" name="Text Placeholder 29">
            <a:extLst>
              <a:ext uri="{FF2B5EF4-FFF2-40B4-BE49-F238E27FC236}">
                <a16:creationId xmlns:a16="http://schemas.microsoft.com/office/drawing/2014/main" id="{5F58B4BC-5892-6350-F1FB-38637E5019C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78032" y="3321814"/>
            <a:ext cx="4504267" cy="922867"/>
          </a:xfrm>
        </p:spPr>
        <p:txBody>
          <a:bodyPr>
            <a:normAutofit/>
          </a:bodyPr>
          <a:lstStyle>
            <a:lvl1pPr marL="0" indent="0" algn="l">
              <a:spcBef>
                <a:spcPts val="400"/>
              </a:spcBef>
              <a:buNone/>
              <a:defRPr sz="2400">
                <a:latin typeface="+mj-lt"/>
                <a:ea typeface="ADLaM Display" panose="020F0502020204030204" pitchFamily="2" charset="0"/>
                <a:cs typeface="ADLaM Display" panose="020F0502020204030204" pitchFamily="2" charset="0"/>
              </a:defRPr>
            </a:lvl1pPr>
          </a:lstStyle>
          <a:p>
            <a:pPr lvl="0"/>
            <a:endParaRPr lang="en-US"/>
          </a:p>
        </p:txBody>
      </p:sp>
      <p:pic>
        <p:nvPicPr>
          <p:cNvPr id="3" name="Picture 2" descr="Shape&#10;&#10;AI-generated content may be incorrect.">
            <a:extLst>
              <a:ext uri="{FF2B5EF4-FFF2-40B4-BE49-F238E27FC236}">
                <a16:creationId xmlns:a16="http://schemas.microsoft.com/office/drawing/2014/main" id="{BCA86905-5D00-2294-62A3-A22FCEBC375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804" y="5459335"/>
            <a:ext cx="1228289" cy="941465"/>
          </a:xfrm>
          <a:prstGeom prst="rect">
            <a:avLst/>
          </a:prstGeom>
        </p:spPr>
      </p:pic>
      <p:grpSp>
        <p:nvGrpSpPr>
          <p:cNvPr id="4" name="Group 5">
            <a:extLst>
              <a:ext uri="{FF2B5EF4-FFF2-40B4-BE49-F238E27FC236}">
                <a16:creationId xmlns:a16="http://schemas.microsoft.com/office/drawing/2014/main" id="{AF58C1B7-FF70-7096-AB2E-DFE16C4278D9}"/>
              </a:ext>
            </a:extLst>
          </p:cNvPr>
          <p:cNvGrpSpPr/>
          <p:nvPr userDrawn="1"/>
        </p:nvGrpSpPr>
        <p:grpSpPr>
          <a:xfrm>
            <a:off x="762000" y="1320916"/>
            <a:ext cx="4166790" cy="269113"/>
            <a:chOff x="-411451" y="14380"/>
            <a:chExt cx="8333579" cy="538226"/>
          </a:xfrm>
        </p:grpSpPr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7F6672A3-2A4B-965F-1BC6-BF2953310C95}"/>
                </a:ext>
              </a:extLst>
            </p:cNvPr>
            <p:cNvSpPr/>
            <p:nvPr userDrawn="1"/>
          </p:nvSpPr>
          <p:spPr>
            <a:xfrm>
              <a:off x="-411451" y="14380"/>
              <a:ext cx="397276" cy="538226"/>
            </a:xfrm>
            <a:custGeom>
              <a:avLst/>
              <a:gdLst/>
              <a:ahLst/>
              <a:cxnLst/>
              <a:rect l="l" t="t" r="r" b="b"/>
              <a:pathLst>
                <a:path w="503091" h="681578">
                  <a:moveTo>
                    <a:pt x="0" y="0"/>
                  </a:moveTo>
                  <a:lnTo>
                    <a:pt x="503091" y="0"/>
                  </a:lnTo>
                  <a:lnTo>
                    <a:pt x="503091" y="681578"/>
                  </a:lnTo>
                  <a:lnTo>
                    <a:pt x="0" y="68157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US" sz="533">
                <a:latin typeface="Bangers" pitchFamily="2" charset="0"/>
              </a:endParaRPr>
            </a:p>
          </p:txBody>
        </p:sp>
        <p:sp>
          <p:nvSpPr>
            <p:cNvPr id="6" name="TextBox 7">
              <a:extLst>
                <a:ext uri="{FF2B5EF4-FFF2-40B4-BE49-F238E27FC236}">
                  <a16:creationId xmlns:a16="http://schemas.microsoft.com/office/drawing/2014/main" id="{4809CAD0-9DBE-ACE4-ACE4-2FA565759D11}"/>
                </a:ext>
              </a:extLst>
            </p:cNvPr>
            <p:cNvSpPr txBox="1"/>
            <p:nvPr userDrawn="1"/>
          </p:nvSpPr>
          <p:spPr>
            <a:xfrm>
              <a:off x="95567" y="14380"/>
              <a:ext cx="7826561" cy="53822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1">
                <a:lnSpc>
                  <a:spcPts val="2295"/>
                </a:lnSpc>
                <a:spcBef>
                  <a:spcPct val="0"/>
                </a:spcBef>
              </a:pPr>
              <a:r>
                <a:rPr lang="en-US" sz="1800" spc="60">
                  <a:solidFill>
                    <a:schemeClr val="tx1"/>
                  </a:solidFill>
                  <a:latin typeface="Barlow Condensed"/>
                  <a:ea typeface="Barlow Condensed"/>
                  <a:cs typeface="Barlow Condensed"/>
                  <a:sym typeface="Barlow Condensed"/>
                </a:rPr>
                <a:t>Hydrologic Engineering Center</a:t>
              </a:r>
            </a:p>
          </p:txBody>
        </p:sp>
      </p:grpSp>
      <p:pic>
        <p:nvPicPr>
          <p:cNvPr id="13" name="Picture 12" descr="A picture containing text, glass, porcelain&#10;&#10;AI-generated content may be incorrect.">
            <a:extLst>
              <a:ext uri="{FF2B5EF4-FFF2-40B4-BE49-F238E27FC236}">
                <a16:creationId xmlns:a16="http://schemas.microsoft.com/office/drawing/2014/main" id="{A025E1E8-F436-438F-676D-842F8DECADAD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9786" y="5714381"/>
            <a:ext cx="1228289" cy="658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52808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X Title 2 Bea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3466704-B141-92AE-7EFC-CDA51172D0C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950201" y="545347"/>
            <a:ext cx="3161859" cy="2738028"/>
          </a:xfrm>
          <a:prstGeom prst="hexagon">
            <a:avLst>
              <a:gd name="adj" fmla="val 29016"/>
              <a:gd name="vf" fmla="val 115470"/>
            </a:avLst>
          </a:prstGeom>
          <a:ln w="28575">
            <a:noFill/>
          </a:ln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33" name="Title Placeholder 1">
            <a:extLst>
              <a:ext uri="{FF2B5EF4-FFF2-40B4-BE49-F238E27FC236}">
                <a16:creationId xmlns:a16="http://schemas.microsoft.com/office/drawing/2014/main" id="{9399CB9F-8EAC-1D05-F4A9-C88203933D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8032" y="1801941"/>
            <a:ext cx="633236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lnSpc>
                <a:spcPct val="100000"/>
              </a:lnSpc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1DC168C6-2479-B940-1D5F-2CAB493477F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950201" y="3450939"/>
            <a:ext cx="3161859" cy="2738028"/>
          </a:xfrm>
          <a:prstGeom prst="hexagon">
            <a:avLst>
              <a:gd name="adj" fmla="val 29016"/>
              <a:gd name="vf" fmla="val 115470"/>
            </a:avLst>
          </a:prstGeom>
          <a:ln w="28575">
            <a:noFill/>
          </a:ln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284F6DBD-4795-0AD5-D3A0-FE0CCE32FF6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455197" y="1988963"/>
            <a:ext cx="3161859" cy="2738028"/>
          </a:xfrm>
          <a:prstGeom prst="hexagon">
            <a:avLst>
              <a:gd name="adj" fmla="val 29016"/>
              <a:gd name="vf" fmla="val 115470"/>
            </a:avLst>
          </a:prstGeom>
          <a:ln w="28575">
            <a:noFill/>
          </a:ln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8" name="Hexagon 17">
            <a:extLst>
              <a:ext uri="{FF2B5EF4-FFF2-40B4-BE49-F238E27FC236}">
                <a16:creationId xmlns:a16="http://schemas.microsoft.com/office/drawing/2014/main" id="{A0E0FD48-4D41-5810-BCA5-51341C2A9851}"/>
              </a:ext>
            </a:extLst>
          </p:cNvPr>
          <p:cNvSpPr/>
          <p:nvPr userDrawn="1"/>
        </p:nvSpPr>
        <p:spPr>
          <a:xfrm>
            <a:off x="10477941" y="-931058"/>
            <a:ext cx="3161859" cy="2738028"/>
          </a:xfrm>
          <a:prstGeom prst="hexagon">
            <a:avLst>
              <a:gd name="adj" fmla="val 29151"/>
              <a:gd name="vf" fmla="val 115470"/>
            </a:avLst>
          </a:prstGeom>
          <a:noFill/>
          <a:ln w="9525">
            <a:solidFill>
              <a:srgbClr val="80BDD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19" name="Hexagon 18">
            <a:extLst>
              <a:ext uri="{FF2B5EF4-FFF2-40B4-BE49-F238E27FC236}">
                <a16:creationId xmlns:a16="http://schemas.microsoft.com/office/drawing/2014/main" id="{26CAF977-9BA3-7EE1-4115-EABA845ACE47}"/>
              </a:ext>
            </a:extLst>
          </p:cNvPr>
          <p:cNvSpPr/>
          <p:nvPr userDrawn="1"/>
        </p:nvSpPr>
        <p:spPr>
          <a:xfrm>
            <a:off x="10477941" y="4908987"/>
            <a:ext cx="3161859" cy="2738028"/>
          </a:xfrm>
          <a:prstGeom prst="hexagon">
            <a:avLst>
              <a:gd name="adj" fmla="val 28821"/>
              <a:gd name="vf" fmla="val 115470"/>
            </a:avLst>
          </a:prstGeom>
          <a:solidFill>
            <a:srgbClr val="80BDD9"/>
          </a:solidFill>
          <a:ln w="952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20" name="Hexagon 19">
            <a:extLst>
              <a:ext uri="{FF2B5EF4-FFF2-40B4-BE49-F238E27FC236}">
                <a16:creationId xmlns:a16="http://schemas.microsoft.com/office/drawing/2014/main" id="{18C6D227-44EB-0CBF-F216-84060DCBE399}"/>
              </a:ext>
            </a:extLst>
          </p:cNvPr>
          <p:cNvSpPr/>
          <p:nvPr userDrawn="1"/>
        </p:nvSpPr>
        <p:spPr>
          <a:xfrm>
            <a:off x="7950201" y="6373371"/>
            <a:ext cx="3161859" cy="2738028"/>
          </a:xfrm>
          <a:prstGeom prst="hexagon">
            <a:avLst>
              <a:gd name="adj" fmla="val 29477"/>
              <a:gd name="vf" fmla="val 115470"/>
            </a:avLst>
          </a:prstGeom>
          <a:noFill/>
          <a:ln w="9525">
            <a:solidFill>
              <a:srgbClr val="80BDD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21" name="Hexagon 20">
            <a:extLst>
              <a:ext uri="{FF2B5EF4-FFF2-40B4-BE49-F238E27FC236}">
                <a16:creationId xmlns:a16="http://schemas.microsoft.com/office/drawing/2014/main" id="{A030E0DB-1C79-4147-622C-D7A4DB8EF1C2}"/>
              </a:ext>
            </a:extLst>
          </p:cNvPr>
          <p:cNvSpPr/>
          <p:nvPr userDrawn="1"/>
        </p:nvSpPr>
        <p:spPr>
          <a:xfrm>
            <a:off x="7950201" y="-2374674"/>
            <a:ext cx="3161859" cy="2738028"/>
          </a:xfrm>
          <a:prstGeom prst="hexagon">
            <a:avLst>
              <a:gd name="adj" fmla="val 29477"/>
              <a:gd name="vf" fmla="val 115470"/>
            </a:avLst>
          </a:prstGeom>
          <a:solidFill>
            <a:srgbClr val="80BDD9"/>
          </a:solidFill>
          <a:ln w="952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6" name="Freeform 7">
            <a:extLst>
              <a:ext uri="{FF2B5EF4-FFF2-40B4-BE49-F238E27FC236}">
                <a16:creationId xmlns:a16="http://schemas.microsoft.com/office/drawing/2014/main" id="{C46574F1-289E-069C-3308-0C7095E848B6}"/>
              </a:ext>
            </a:extLst>
          </p:cNvPr>
          <p:cNvSpPr/>
          <p:nvPr userDrawn="1"/>
        </p:nvSpPr>
        <p:spPr>
          <a:xfrm>
            <a:off x="812804" y="5437313"/>
            <a:ext cx="1228289" cy="940017"/>
          </a:xfrm>
          <a:custGeom>
            <a:avLst/>
            <a:gdLst/>
            <a:ahLst/>
            <a:cxnLst/>
            <a:rect l="l" t="t" r="r" b="b"/>
            <a:pathLst>
              <a:path w="1948294" h="1491041">
                <a:moveTo>
                  <a:pt x="0" y="0"/>
                </a:moveTo>
                <a:lnTo>
                  <a:pt x="1948294" y="0"/>
                </a:lnTo>
                <a:lnTo>
                  <a:pt x="1948294" y="1491041"/>
                </a:lnTo>
                <a:lnTo>
                  <a:pt x="0" y="149104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 sz="600"/>
          </a:p>
        </p:txBody>
      </p:sp>
      <p:grpSp>
        <p:nvGrpSpPr>
          <p:cNvPr id="12" name="Group 5">
            <a:extLst>
              <a:ext uri="{FF2B5EF4-FFF2-40B4-BE49-F238E27FC236}">
                <a16:creationId xmlns:a16="http://schemas.microsoft.com/office/drawing/2014/main" id="{EB9387D5-8BFD-A555-F413-E7A481884431}"/>
              </a:ext>
            </a:extLst>
          </p:cNvPr>
          <p:cNvGrpSpPr/>
          <p:nvPr userDrawn="1"/>
        </p:nvGrpSpPr>
        <p:grpSpPr>
          <a:xfrm>
            <a:off x="762000" y="1320916"/>
            <a:ext cx="4166790" cy="269113"/>
            <a:chOff x="-411451" y="14380"/>
            <a:chExt cx="8333579" cy="538226"/>
          </a:xfrm>
        </p:grpSpPr>
        <p:sp>
          <p:nvSpPr>
            <p:cNvPr id="15" name="Freeform 6">
              <a:extLst>
                <a:ext uri="{FF2B5EF4-FFF2-40B4-BE49-F238E27FC236}">
                  <a16:creationId xmlns:a16="http://schemas.microsoft.com/office/drawing/2014/main" id="{9FD3463A-DAAD-6AF0-3617-DB48D3A81E42}"/>
                </a:ext>
              </a:extLst>
            </p:cNvPr>
            <p:cNvSpPr/>
            <p:nvPr userDrawn="1"/>
          </p:nvSpPr>
          <p:spPr>
            <a:xfrm>
              <a:off x="-411451" y="14380"/>
              <a:ext cx="397276" cy="538226"/>
            </a:xfrm>
            <a:custGeom>
              <a:avLst/>
              <a:gdLst/>
              <a:ahLst/>
              <a:cxnLst/>
              <a:rect l="l" t="t" r="r" b="b"/>
              <a:pathLst>
                <a:path w="503091" h="681578">
                  <a:moveTo>
                    <a:pt x="0" y="0"/>
                  </a:moveTo>
                  <a:lnTo>
                    <a:pt x="503091" y="0"/>
                  </a:lnTo>
                  <a:lnTo>
                    <a:pt x="503091" y="681578"/>
                  </a:lnTo>
                  <a:lnTo>
                    <a:pt x="0" y="68157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US" sz="533">
                <a:latin typeface="Bangers" pitchFamily="2" charset="0"/>
              </a:endParaRPr>
            </a:p>
          </p:txBody>
        </p:sp>
        <p:sp>
          <p:nvSpPr>
            <p:cNvPr id="16" name="TextBox 7">
              <a:extLst>
                <a:ext uri="{FF2B5EF4-FFF2-40B4-BE49-F238E27FC236}">
                  <a16:creationId xmlns:a16="http://schemas.microsoft.com/office/drawing/2014/main" id="{3F1E8B24-7D45-3106-A828-7B78AA1AD4BF}"/>
                </a:ext>
              </a:extLst>
            </p:cNvPr>
            <p:cNvSpPr txBox="1"/>
            <p:nvPr userDrawn="1"/>
          </p:nvSpPr>
          <p:spPr>
            <a:xfrm>
              <a:off x="95567" y="14380"/>
              <a:ext cx="7826561" cy="53822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1">
                <a:lnSpc>
                  <a:spcPts val="2295"/>
                </a:lnSpc>
                <a:spcBef>
                  <a:spcPct val="0"/>
                </a:spcBef>
              </a:pPr>
              <a:r>
                <a:rPr lang="en-US" sz="1800" spc="60">
                  <a:solidFill>
                    <a:srgbClr val="FFFFFF"/>
                  </a:solidFill>
                  <a:latin typeface="Barlow Condensed"/>
                  <a:ea typeface="Barlow Condensed"/>
                  <a:cs typeface="Barlow Condensed"/>
                  <a:sym typeface="Barlow Condensed"/>
                </a:rPr>
                <a:t>Hydrologic Engineering Center</a:t>
              </a:r>
            </a:p>
          </p:txBody>
        </p:sp>
      </p:grpSp>
      <p:sp>
        <p:nvSpPr>
          <p:cNvPr id="17" name="Text Placeholder 29">
            <a:extLst>
              <a:ext uri="{FF2B5EF4-FFF2-40B4-BE49-F238E27FC236}">
                <a16:creationId xmlns:a16="http://schemas.microsoft.com/office/drawing/2014/main" id="{5BC05279-EE01-0D5D-E525-A0B6E0054F5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78032" y="3321814"/>
            <a:ext cx="4504267" cy="922867"/>
          </a:xfrm>
        </p:spPr>
        <p:txBody>
          <a:bodyPr>
            <a:normAutofit/>
          </a:bodyPr>
          <a:lstStyle>
            <a:lvl1pPr marL="0" indent="0" algn="l">
              <a:spcBef>
                <a:spcPts val="400"/>
              </a:spcBef>
              <a:buNone/>
              <a:defRPr sz="2400">
                <a:latin typeface="+mj-lt"/>
                <a:ea typeface="ADLaM Display" panose="020F0502020204030204" pitchFamily="2" charset="0"/>
                <a:cs typeface="ADLaM Display" panose="020F0502020204030204" pitchFamily="2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5" name="Picture 4" descr="Logo&#10;&#10;AI-generated content may be incorrect.">
            <a:extLst>
              <a:ext uri="{FF2B5EF4-FFF2-40B4-BE49-F238E27FC236}">
                <a16:creationId xmlns:a16="http://schemas.microsoft.com/office/drawing/2014/main" id="{86264E49-6468-CB65-BB9B-C6C310E7BFE7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9810" y="5469837"/>
            <a:ext cx="822960" cy="822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229293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A489D-3C5F-4BB1-A60D-42BB3B3DB9B9}" type="datetime1">
              <a:rPr lang="en-US" smtClean="0"/>
              <a:t>6/25/2025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F2DE0-F630-4680-9872-E679E07CC29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90A11A3-D899-5929-9AE5-0F93E81828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2723293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Inset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7543800" cy="435133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FFFE9-C2E8-4391-A992-E4C10AA5217B}" type="datetime1">
              <a:rPr lang="en-US" smtClean="0"/>
              <a:t>6/25/2025</a:t>
            </a:fld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90A11A3-D899-5929-9AE5-0F93E81828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" name="Content Placeholder 5">
            <a:extLst>
              <a:ext uri="{FF2B5EF4-FFF2-40B4-BE49-F238E27FC236}">
                <a16:creationId xmlns:a16="http://schemas.microsoft.com/office/drawing/2014/main" id="{3CC7E285-01F7-9890-C60F-069DCC74320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736842" y="4611806"/>
            <a:ext cx="3429000" cy="2209800"/>
          </a:xfrm>
          <a:ln w="19050">
            <a:noFill/>
            <a:prstDash val="lgDash"/>
          </a:ln>
        </p:spPr>
        <p:txBody>
          <a:bodyPr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/>
              <a:t>Video Inset Area</a:t>
            </a:r>
          </a:p>
        </p:txBody>
      </p:sp>
    </p:spTree>
    <p:extLst>
      <p:ext uri="{BB962C8B-B14F-4D97-AF65-F5344CB8AC3E}">
        <p14:creationId xmlns:p14="http://schemas.microsoft.com/office/powerpoint/2010/main" val="71323961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2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rgbClr val="000000"/>
                </a:solidFill>
              </a:defRPr>
            </a:lvl1pPr>
            <a:lvl2pPr marL="457167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49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66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83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99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16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32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D2DE4EC-044F-1E8F-D2A9-F6B4640319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31A46-2980-4B5A-9BCF-778ADF422F9A}" type="datetime1">
              <a:rPr lang="en-US" smtClean="0"/>
              <a:t>6/25/2025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633038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Inset 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57309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3452813"/>
            <a:ext cx="10515600" cy="9667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rgbClr val="000000"/>
                </a:solidFill>
              </a:defRPr>
            </a:lvl1pPr>
            <a:lvl2pPr marL="457167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49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66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83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99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16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32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D2DE4EC-044F-1E8F-D2A9-F6B4640319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1E261-2756-45CF-8CA9-E098750D9170}" type="datetime1">
              <a:rPr lang="en-US" smtClean="0"/>
              <a:t>6/25/2025</a:t>
            </a:fld>
            <a:endParaRPr lang="en-US"/>
          </a:p>
        </p:txBody>
      </p:sp>
      <p:sp>
        <p:nvSpPr>
          <p:cNvPr id="5" name="Content Placeholder 5">
            <a:extLst>
              <a:ext uri="{FF2B5EF4-FFF2-40B4-BE49-F238E27FC236}">
                <a16:creationId xmlns:a16="http://schemas.microsoft.com/office/drawing/2014/main" id="{4B69ABE0-8636-EF70-08AF-40AF6FA0AE3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736842" y="4611806"/>
            <a:ext cx="3429000" cy="2209800"/>
          </a:xfrm>
          <a:ln w="19050">
            <a:noFill/>
            <a:prstDash val="lgDash"/>
          </a:ln>
        </p:spPr>
        <p:txBody>
          <a:bodyPr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/>
              <a:t>Video Inset Area</a:t>
            </a:r>
          </a:p>
        </p:txBody>
      </p:sp>
    </p:spTree>
    <p:extLst>
      <p:ext uri="{BB962C8B-B14F-4D97-AF65-F5344CB8AC3E}">
        <p14:creationId xmlns:p14="http://schemas.microsoft.com/office/powerpoint/2010/main" val="274690558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744FAE-A58A-791B-3BBD-7D64AB0252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131BCAF-5195-2562-148E-98D463ECB9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11355-91F9-4CDD-A50A-240CECFB603F}" type="datetime1">
              <a:rPr lang="en-US" smtClean="0"/>
              <a:t>6/25/2025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5FA5C81-BBF1-8F02-2951-877A848AE7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F2DE0-F630-4680-9872-E679E07CC29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38228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Inset 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744FAE-A58A-791B-3BBD-7D64AB0252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131BCAF-5195-2562-148E-98D463ECB9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5A634-0681-4E16-96A2-38D80C1974E0}" type="datetime1">
              <a:rPr lang="en-US" smtClean="0"/>
              <a:t>6/25/2025</a:t>
            </a:fld>
            <a:endParaRPr lang="en-US"/>
          </a:p>
        </p:txBody>
      </p:sp>
      <p:sp>
        <p:nvSpPr>
          <p:cNvPr id="5" name="Content Placeholder 5">
            <a:extLst>
              <a:ext uri="{FF2B5EF4-FFF2-40B4-BE49-F238E27FC236}">
                <a16:creationId xmlns:a16="http://schemas.microsoft.com/office/drawing/2014/main" id="{F95D3872-1F4B-DE3B-3AFB-A4FF2824247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736842" y="4611806"/>
            <a:ext cx="3429000" cy="2209800"/>
          </a:xfrm>
          <a:ln w="19050">
            <a:noFill/>
            <a:prstDash val="lgDash"/>
          </a:ln>
        </p:spPr>
        <p:txBody>
          <a:bodyPr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/>
              <a:t>Video Inset Area</a:t>
            </a:r>
          </a:p>
        </p:txBody>
      </p:sp>
    </p:spTree>
    <p:extLst>
      <p:ext uri="{BB962C8B-B14F-4D97-AF65-F5344CB8AC3E}">
        <p14:creationId xmlns:p14="http://schemas.microsoft.com/office/powerpoint/2010/main" val="147510129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846E6-D7BE-40F5-B884-0F00403B7CE3}" type="datetime1">
              <a:rPr lang="en-US" smtClean="0"/>
              <a:t>6/25/2025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F2DE0-F630-4680-9872-E679E07CC2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42146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167" indent="0">
              <a:buNone/>
              <a:defRPr sz="2000" b="1"/>
            </a:lvl2pPr>
            <a:lvl3pPr marL="914332" indent="0">
              <a:buNone/>
              <a:defRPr sz="1800" b="1"/>
            </a:lvl3pPr>
            <a:lvl4pPr marL="1371498" indent="0">
              <a:buNone/>
              <a:defRPr sz="1600" b="1"/>
            </a:lvl4pPr>
            <a:lvl5pPr marL="1828664" indent="0">
              <a:buNone/>
              <a:defRPr sz="1600" b="1"/>
            </a:lvl5pPr>
            <a:lvl6pPr marL="2285830" indent="0">
              <a:buNone/>
              <a:defRPr sz="1600" b="1"/>
            </a:lvl6pPr>
            <a:lvl7pPr marL="2742994" indent="0">
              <a:buNone/>
              <a:defRPr sz="1600" b="1"/>
            </a:lvl7pPr>
            <a:lvl8pPr marL="3200160" indent="0">
              <a:buNone/>
              <a:defRPr sz="1600" b="1"/>
            </a:lvl8pPr>
            <a:lvl9pPr marL="3657327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3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167" indent="0">
              <a:buNone/>
              <a:defRPr sz="2000" b="1"/>
            </a:lvl2pPr>
            <a:lvl3pPr marL="914332" indent="0">
              <a:buNone/>
              <a:defRPr sz="1800" b="1"/>
            </a:lvl3pPr>
            <a:lvl4pPr marL="1371498" indent="0">
              <a:buNone/>
              <a:defRPr sz="1600" b="1"/>
            </a:lvl4pPr>
            <a:lvl5pPr marL="1828664" indent="0">
              <a:buNone/>
              <a:defRPr sz="1600" b="1"/>
            </a:lvl5pPr>
            <a:lvl6pPr marL="2285830" indent="0">
              <a:buNone/>
              <a:defRPr sz="1600" b="1"/>
            </a:lvl6pPr>
            <a:lvl7pPr marL="2742994" indent="0">
              <a:buNone/>
              <a:defRPr sz="1600" b="1"/>
            </a:lvl7pPr>
            <a:lvl8pPr marL="3200160" indent="0">
              <a:buNone/>
              <a:defRPr sz="1600" b="1"/>
            </a:lvl8pPr>
            <a:lvl9pPr marL="3657327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3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3E878-3169-411C-9E96-F3BE68D754CA}" type="datetime1">
              <a:rPr lang="en-US" smtClean="0"/>
              <a:t>6/25/2025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F2DE0-F630-4680-9872-E679E07CC2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73248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70C59-C597-44DB-80DC-AF6E84219AB7}" type="datetime1">
              <a:rPr lang="en-US" smtClean="0"/>
              <a:t>6/25/2025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F2DE0-F630-4680-9872-E679E07CC2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88528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9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3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167" indent="0">
              <a:buNone/>
              <a:defRPr sz="1400"/>
            </a:lvl2pPr>
            <a:lvl3pPr marL="914332" indent="0">
              <a:buNone/>
              <a:defRPr sz="1200"/>
            </a:lvl3pPr>
            <a:lvl4pPr marL="1371498" indent="0">
              <a:buNone/>
              <a:defRPr sz="1000"/>
            </a:lvl4pPr>
            <a:lvl5pPr marL="1828664" indent="0">
              <a:buNone/>
              <a:defRPr sz="1000"/>
            </a:lvl5pPr>
            <a:lvl6pPr marL="2285830" indent="0">
              <a:buNone/>
              <a:defRPr sz="1000"/>
            </a:lvl6pPr>
            <a:lvl7pPr marL="2742994" indent="0">
              <a:buNone/>
              <a:defRPr sz="1000"/>
            </a:lvl7pPr>
            <a:lvl8pPr marL="3200160" indent="0">
              <a:buNone/>
              <a:defRPr sz="1000"/>
            </a:lvl8pPr>
            <a:lvl9pPr marL="3657327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28455-4134-482A-8BCA-959BB4595941}" type="datetime1">
              <a:rPr lang="en-US" smtClean="0"/>
              <a:t>6/25/2025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F2DE0-F630-4680-9872-E679E07CC2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4056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X Title 2 HE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3466704-B141-92AE-7EFC-CDA51172D0C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950201" y="545347"/>
            <a:ext cx="3161859" cy="2738028"/>
          </a:xfrm>
          <a:prstGeom prst="hexagon">
            <a:avLst>
              <a:gd name="adj" fmla="val 29016"/>
              <a:gd name="vf" fmla="val 115470"/>
            </a:avLst>
          </a:prstGeom>
          <a:ln w="28575">
            <a:noFill/>
          </a:ln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33" name="Title Placeholder 1">
            <a:extLst>
              <a:ext uri="{FF2B5EF4-FFF2-40B4-BE49-F238E27FC236}">
                <a16:creationId xmlns:a16="http://schemas.microsoft.com/office/drawing/2014/main" id="{9399CB9F-8EAC-1D05-F4A9-C88203933D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8032" y="1801941"/>
            <a:ext cx="633236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lnSpc>
                <a:spcPct val="100000"/>
              </a:lnSpc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1DC168C6-2479-B940-1D5F-2CAB493477F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950201" y="3450939"/>
            <a:ext cx="3161859" cy="2738028"/>
          </a:xfrm>
          <a:prstGeom prst="hexagon">
            <a:avLst>
              <a:gd name="adj" fmla="val 29016"/>
              <a:gd name="vf" fmla="val 115470"/>
            </a:avLst>
          </a:prstGeom>
          <a:ln w="28575">
            <a:noFill/>
          </a:ln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284F6DBD-4795-0AD5-D3A0-FE0CCE32FF6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455197" y="1988963"/>
            <a:ext cx="3161859" cy="2738028"/>
          </a:xfrm>
          <a:prstGeom prst="hexagon">
            <a:avLst>
              <a:gd name="adj" fmla="val 29016"/>
              <a:gd name="vf" fmla="val 115470"/>
            </a:avLst>
          </a:prstGeom>
          <a:ln w="28575">
            <a:noFill/>
          </a:ln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8" name="Hexagon 17">
            <a:extLst>
              <a:ext uri="{FF2B5EF4-FFF2-40B4-BE49-F238E27FC236}">
                <a16:creationId xmlns:a16="http://schemas.microsoft.com/office/drawing/2014/main" id="{A0E0FD48-4D41-5810-BCA5-51341C2A9851}"/>
              </a:ext>
            </a:extLst>
          </p:cNvPr>
          <p:cNvSpPr/>
          <p:nvPr userDrawn="1"/>
        </p:nvSpPr>
        <p:spPr>
          <a:xfrm>
            <a:off x="10477941" y="-931058"/>
            <a:ext cx="3161859" cy="2738028"/>
          </a:xfrm>
          <a:prstGeom prst="hexagon">
            <a:avLst>
              <a:gd name="adj" fmla="val 29151"/>
              <a:gd name="vf" fmla="val 115470"/>
            </a:avLst>
          </a:prstGeom>
          <a:noFill/>
          <a:ln w="9525">
            <a:solidFill>
              <a:srgbClr val="80BDD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19" name="Hexagon 18">
            <a:extLst>
              <a:ext uri="{FF2B5EF4-FFF2-40B4-BE49-F238E27FC236}">
                <a16:creationId xmlns:a16="http://schemas.microsoft.com/office/drawing/2014/main" id="{26CAF977-9BA3-7EE1-4115-EABA845ACE47}"/>
              </a:ext>
            </a:extLst>
          </p:cNvPr>
          <p:cNvSpPr/>
          <p:nvPr userDrawn="1"/>
        </p:nvSpPr>
        <p:spPr>
          <a:xfrm>
            <a:off x="10477941" y="4908987"/>
            <a:ext cx="3161859" cy="2738028"/>
          </a:xfrm>
          <a:prstGeom prst="hexagon">
            <a:avLst>
              <a:gd name="adj" fmla="val 28821"/>
              <a:gd name="vf" fmla="val 115470"/>
            </a:avLst>
          </a:prstGeom>
          <a:solidFill>
            <a:srgbClr val="80BDD9"/>
          </a:solidFill>
          <a:ln w="952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20" name="Hexagon 19">
            <a:extLst>
              <a:ext uri="{FF2B5EF4-FFF2-40B4-BE49-F238E27FC236}">
                <a16:creationId xmlns:a16="http://schemas.microsoft.com/office/drawing/2014/main" id="{18C6D227-44EB-0CBF-F216-84060DCBE399}"/>
              </a:ext>
            </a:extLst>
          </p:cNvPr>
          <p:cNvSpPr/>
          <p:nvPr userDrawn="1"/>
        </p:nvSpPr>
        <p:spPr>
          <a:xfrm>
            <a:off x="7950201" y="6373371"/>
            <a:ext cx="3161859" cy="2738028"/>
          </a:xfrm>
          <a:prstGeom prst="hexagon">
            <a:avLst>
              <a:gd name="adj" fmla="val 29477"/>
              <a:gd name="vf" fmla="val 115470"/>
            </a:avLst>
          </a:prstGeom>
          <a:noFill/>
          <a:ln w="9525">
            <a:solidFill>
              <a:srgbClr val="80BDD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21" name="Hexagon 20">
            <a:extLst>
              <a:ext uri="{FF2B5EF4-FFF2-40B4-BE49-F238E27FC236}">
                <a16:creationId xmlns:a16="http://schemas.microsoft.com/office/drawing/2014/main" id="{A030E0DB-1C79-4147-622C-D7A4DB8EF1C2}"/>
              </a:ext>
            </a:extLst>
          </p:cNvPr>
          <p:cNvSpPr/>
          <p:nvPr userDrawn="1"/>
        </p:nvSpPr>
        <p:spPr>
          <a:xfrm>
            <a:off x="7950201" y="-2374674"/>
            <a:ext cx="3161859" cy="2738028"/>
          </a:xfrm>
          <a:prstGeom prst="hexagon">
            <a:avLst>
              <a:gd name="adj" fmla="val 29477"/>
              <a:gd name="vf" fmla="val 115470"/>
            </a:avLst>
          </a:prstGeom>
          <a:solidFill>
            <a:srgbClr val="80BDD9"/>
          </a:solidFill>
          <a:ln w="952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6" name="Freeform 7">
            <a:extLst>
              <a:ext uri="{FF2B5EF4-FFF2-40B4-BE49-F238E27FC236}">
                <a16:creationId xmlns:a16="http://schemas.microsoft.com/office/drawing/2014/main" id="{C46574F1-289E-069C-3308-0C7095E848B6}"/>
              </a:ext>
            </a:extLst>
          </p:cNvPr>
          <p:cNvSpPr/>
          <p:nvPr userDrawn="1"/>
        </p:nvSpPr>
        <p:spPr>
          <a:xfrm>
            <a:off x="812804" y="5437313"/>
            <a:ext cx="1228289" cy="940017"/>
          </a:xfrm>
          <a:custGeom>
            <a:avLst/>
            <a:gdLst/>
            <a:ahLst/>
            <a:cxnLst/>
            <a:rect l="l" t="t" r="r" b="b"/>
            <a:pathLst>
              <a:path w="1948294" h="1491041">
                <a:moveTo>
                  <a:pt x="0" y="0"/>
                </a:moveTo>
                <a:lnTo>
                  <a:pt x="1948294" y="0"/>
                </a:lnTo>
                <a:lnTo>
                  <a:pt x="1948294" y="1491041"/>
                </a:lnTo>
                <a:lnTo>
                  <a:pt x="0" y="149104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 sz="600"/>
          </a:p>
        </p:txBody>
      </p:sp>
      <p:grpSp>
        <p:nvGrpSpPr>
          <p:cNvPr id="12" name="Group 5">
            <a:extLst>
              <a:ext uri="{FF2B5EF4-FFF2-40B4-BE49-F238E27FC236}">
                <a16:creationId xmlns:a16="http://schemas.microsoft.com/office/drawing/2014/main" id="{EB9387D5-8BFD-A555-F413-E7A481884431}"/>
              </a:ext>
            </a:extLst>
          </p:cNvPr>
          <p:cNvGrpSpPr/>
          <p:nvPr userDrawn="1"/>
        </p:nvGrpSpPr>
        <p:grpSpPr>
          <a:xfrm>
            <a:off x="762000" y="1320916"/>
            <a:ext cx="4166790" cy="269113"/>
            <a:chOff x="-411451" y="14380"/>
            <a:chExt cx="8333579" cy="538226"/>
          </a:xfrm>
        </p:grpSpPr>
        <p:sp>
          <p:nvSpPr>
            <p:cNvPr id="15" name="Freeform 6">
              <a:extLst>
                <a:ext uri="{FF2B5EF4-FFF2-40B4-BE49-F238E27FC236}">
                  <a16:creationId xmlns:a16="http://schemas.microsoft.com/office/drawing/2014/main" id="{9FD3463A-DAAD-6AF0-3617-DB48D3A81E42}"/>
                </a:ext>
              </a:extLst>
            </p:cNvPr>
            <p:cNvSpPr/>
            <p:nvPr userDrawn="1"/>
          </p:nvSpPr>
          <p:spPr>
            <a:xfrm>
              <a:off x="-411451" y="14380"/>
              <a:ext cx="397276" cy="538226"/>
            </a:xfrm>
            <a:custGeom>
              <a:avLst/>
              <a:gdLst/>
              <a:ahLst/>
              <a:cxnLst/>
              <a:rect l="l" t="t" r="r" b="b"/>
              <a:pathLst>
                <a:path w="503091" h="681578">
                  <a:moveTo>
                    <a:pt x="0" y="0"/>
                  </a:moveTo>
                  <a:lnTo>
                    <a:pt x="503091" y="0"/>
                  </a:lnTo>
                  <a:lnTo>
                    <a:pt x="503091" y="681578"/>
                  </a:lnTo>
                  <a:lnTo>
                    <a:pt x="0" y="68157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US" sz="533">
                <a:latin typeface="Bangers" pitchFamily="2" charset="0"/>
              </a:endParaRPr>
            </a:p>
          </p:txBody>
        </p:sp>
        <p:sp>
          <p:nvSpPr>
            <p:cNvPr id="16" name="TextBox 7">
              <a:extLst>
                <a:ext uri="{FF2B5EF4-FFF2-40B4-BE49-F238E27FC236}">
                  <a16:creationId xmlns:a16="http://schemas.microsoft.com/office/drawing/2014/main" id="{3F1E8B24-7D45-3106-A828-7B78AA1AD4BF}"/>
                </a:ext>
              </a:extLst>
            </p:cNvPr>
            <p:cNvSpPr txBox="1"/>
            <p:nvPr userDrawn="1"/>
          </p:nvSpPr>
          <p:spPr>
            <a:xfrm>
              <a:off x="95567" y="14380"/>
              <a:ext cx="7826561" cy="53822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1">
                <a:lnSpc>
                  <a:spcPts val="2295"/>
                </a:lnSpc>
                <a:spcBef>
                  <a:spcPct val="0"/>
                </a:spcBef>
              </a:pPr>
              <a:r>
                <a:rPr lang="en-US" sz="1800" spc="60">
                  <a:solidFill>
                    <a:srgbClr val="FFFFFF"/>
                  </a:solidFill>
                  <a:latin typeface="Barlow Condensed"/>
                  <a:ea typeface="Barlow Condensed"/>
                  <a:cs typeface="Barlow Condensed"/>
                  <a:sym typeface="Barlow Condensed"/>
                </a:rPr>
                <a:t>Hydrologic Engineering Center</a:t>
              </a:r>
            </a:p>
          </p:txBody>
        </p:sp>
      </p:grpSp>
      <p:sp>
        <p:nvSpPr>
          <p:cNvPr id="17" name="Text Placeholder 29">
            <a:extLst>
              <a:ext uri="{FF2B5EF4-FFF2-40B4-BE49-F238E27FC236}">
                <a16:creationId xmlns:a16="http://schemas.microsoft.com/office/drawing/2014/main" id="{5BC05279-EE01-0D5D-E525-A0B6E0054F5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78032" y="3321814"/>
            <a:ext cx="4504267" cy="922867"/>
          </a:xfrm>
        </p:spPr>
        <p:txBody>
          <a:bodyPr>
            <a:normAutofit/>
          </a:bodyPr>
          <a:lstStyle>
            <a:lvl1pPr marL="0" indent="0" algn="l">
              <a:spcBef>
                <a:spcPts val="400"/>
              </a:spcBef>
              <a:buNone/>
              <a:defRPr sz="2400">
                <a:latin typeface="+mj-lt"/>
                <a:ea typeface="ADLaM Display" panose="020F0502020204030204" pitchFamily="2" charset="0"/>
                <a:cs typeface="ADLaM Display" panose="020F0502020204030204" pitchFamily="2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5" name="Picture 4" descr="A picture containing text, glass, porcelain&#10;&#10;AI-generated content may be incorrect.">
            <a:extLst>
              <a:ext uri="{FF2B5EF4-FFF2-40B4-BE49-F238E27FC236}">
                <a16:creationId xmlns:a16="http://schemas.microsoft.com/office/drawing/2014/main" id="{88126075-7D7C-D9C2-BAD9-70215D650B7A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9786" y="5714381"/>
            <a:ext cx="1228289" cy="658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276272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9"/>
            <a:ext cx="6172200" cy="487362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200"/>
            </a:lvl1pPr>
            <a:lvl2pPr marL="457167" indent="0">
              <a:buNone/>
              <a:defRPr sz="2800"/>
            </a:lvl2pPr>
            <a:lvl3pPr marL="914332" indent="0">
              <a:buNone/>
              <a:defRPr sz="2400"/>
            </a:lvl3pPr>
            <a:lvl4pPr marL="1371498" indent="0">
              <a:buNone/>
              <a:defRPr sz="2000"/>
            </a:lvl4pPr>
            <a:lvl5pPr marL="1828664" indent="0">
              <a:buNone/>
              <a:defRPr sz="2000"/>
            </a:lvl5pPr>
            <a:lvl6pPr marL="2285830" indent="0">
              <a:buNone/>
              <a:defRPr sz="2000"/>
            </a:lvl6pPr>
            <a:lvl7pPr marL="2742994" indent="0">
              <a:buNone/>
              <a:defRPr sz="2000"/>
            </a:lvl7pPr>
            <a:lvl8pPr marL="3200160" indent="0">
              <a:buNone/>
              <a:defRPr sz="2000"/>
            </a:lvl8pPr>
            <a:lvl9pPr marL="3657327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3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167" indent="0">
              <a:buNone/>
              <a:defRPr sz="1400"/>
            </a:lvl2pPr>
            <a:lvl3pPr marL="914332" indent="0">
              <a:buNone/>
              <a:defRPr sz="1200"/>
            </a:lvl3pPr>
            <a:lvl4pPr marL="1371498" indent="0">
              <a:buNone/>
              <a:defRPr sz="1000"/>
            </a:lvl4pPr>
            <a:lvl5pPr marL="1828664" indent="0">
              <a:buNone/>
              <a:defRPr sz="1000"/>
            </a:lvl5pPr>
            <a:lvl6pPr marL="2285830" indent="0">
              <a:buNone/>
              <a:defRPr sz="1000"/>
            </a:lvl6pPr>
            <a:lvl7pPr marL="2742994" indent="0">
              <a:buNone/>
              <a:defRPr sz="1000"/>
            </a:lvl7pPr>
            <a:lvl8pPr marL="3200160" indent="0">
              <a:buNone/>
              <a:defRPr sz="1000"/>
            </a:lvl8pPr>
            <a:lvl9pPr marL="3657327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D70C-E818-4387-A0EC-C5A5A14E922C}" type="datetime1">
              <a:rPr lang="en-US" smtClean="0"/>
              <a:t>6/25/2025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F2DE0-F630-4680-9872-E679E07CC2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07038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2985D-3DFA-4D34-A14B-BDAF1F543131}" type="datetime1">
              <a:rPr lang="en-US" smtClean="0"/>
              <a:t>6/25/2025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F2DE0-F630-4680-9872-E679E07CC2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73060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365129"/>
            <a:ext cx="2628900" cy="581183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3" y="365129"/>
            <a:ext cx="7734300" cy="5811839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9705B-100B-4254-9B86-A5A8E04A1EA9}" type="datetime1">
              <a:rPr lang="en-US" smtClean="0"/>
              <a:t>6/25/2025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F2DE0-F630-4680-9872-E679E07CC2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468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Pic Title Bea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0E5EDCF-DE7C-7DD4-12FC-BF766C485C1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543800" y="880676"/>
            <a:ext cx="4160875" cy="5492693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" fmla="*/ 2695 w 10000"/>
              <a:gd name="connsiteY0" fmla="*/ 0 h 10011"/>
              <a:gd name="connsiteX1" fmla="*/ 10000 w 10000"/>
              <a:gd name="connsiteY1" fmla="*/ 11 h 10011"/>
              <a:gd name="connsiteX2" fmla="*/ 10000 w 10000"/>
              <a:gd name="connsiteY2" fmla="*/ 10011 h 10011"/>
              <a:gd name="connsiteX3" fmla="*/ 0 w 10000"/>
              <a:gd name="connsiteY3" fmla="*/ 10011 h 10011"/>
              <a:gd name="connsiteX4" fmla="*/ 2695 w 10000"/>
              <a:gd name="connsiteY4" fmla="*/ 0 h 100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11">
                <a:moveTo>
                  <a:pt x="2695" y="0"/>
                </a:moveTo>
                <a:lnTo>
                  <a:pt x="10000" y="11"/>
                </a:lnTo>
                <a:lnTo>
                  <a:pt x="10000" y="10011"/>
                </a:lnTo>
                <a:lnTo>
                  <a:pt x="0" y="10011"/>
                </a:lnTo>
                <a:lnTo>
                  <a:pt x="2695" y="0"/>
                </a:lnTo>
                <a:close/>
              </a:path>
            </a:pathLst>
          </a:cu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98F9F79D-DCD9-686C-5143-9CD61D761E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8032" y="1801941"/>
            <a:ext cx="633236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lnSpc>
                <a:spcPct val="100000"/>
              </a:lnSpc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FDB81CC7-CE80-1242-E668-2F59AF80EF17}"/>
              </a:ext>
            </a:extLst>
          </p:cNvPr>
          <p:cNvSpPr/>
          <p:nvPr userDrawn="1"/>
        </p:nvSpPr>
        <p:spPr>
          <a:xfrm>
            <a:off x="812804" y="5437313"/>
            <a:ext cx="1228289" cy="940017"/>
          </a:xfrm>
          <a:custGeom>
            <a:avLst/>
            <a:gdLst/>
            <a:ahLst/>
            <a:cxnLst/>
            <a:rect l="l" t="t" r="r" b="b"/>
            <a:pathLst>
              <a:path w="1948294" h="1491041">
                <a:moveTo>
                  <a:pt x="0" y="0"/>
                </a:moveTo>
                <a:lnTo>
                  <a:pt x="1948294" y="0"/>
                </a:lnTo>
                <a:lnTo>
                  <a:pt x="1948294" y="1491041"/>
                </a:lnTo>
                <a:lnTo>
                  <a:pt x="0" y="149104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 sz="600"/>
          </a:p>
        </p:txBody>
      </p:sp>
      <p:grpSp>
        <p:nvGrpSpPr>
          <p:cNvPr id="14" name="Group 5">
            <a:extLst>
              <a:ext uri="{FF2B5EF4-FFF2-40B4-BE49-F238E27FC236}">
                <a16:creationId xmlns:a16="http://schemas.microsoft.com/office/drawing/2014/main" id="{5BE0D379-3E8D-3ADB-650C-D0899069D564}"/>
              </a:ext>
            </a:extLst>
          </p:cNvPr>
          <p:cNvGrpSpPr/>
          <p:nvPr userDrawn="1"/>
        </p:nvGrpSpPr>
        <p:grpSpPr>
          <a:xfrm>
            <a:off x="762000" y="1320916"/>
            <a:ext cx="4166790" cy="269113"/>
            <a:chOff x="-411451" y="14380"/>
            <a:chExt cx="8333579" cy="538226"/>
          </a:xfrm>
        </p:grpSpPr>
        <p:sp>
          <p:nvSpPr>
            <p:cNvPr id="15" name="Freeform 6">
              <a:extLst>
                <a:ext uri="{FF2B5EF4-FFF2-40B4-BE49-F238E27FC236}">
                  <a16:creationId xmlns:a16="http://schemas.microsoft.com/office/drawing/2014/main" id="{6A4860B4-B108-384F-5738-77B4615C35DC}"/>
                </a:ext>
              </a:extLst>
            </p:cNvPr>
            <p:cNvSpPr/>
            <p:nvPr userDrawn="1"/>
          </p:nvSpPr>
          <p:spPr>
            <a:xfrm>
              <a:off x="-411451" y="14380"/>
              <a:ext cx="397276" cy="538226"/>
            </a:xfrm>
            <a:custGeom>
              <a:avLst/>
              <a:gdLst/>
              <a:ahLst/>
              <a:cxnLst/>
              <a:rect l="l" t="t" r="r" b="b"/>
              <a:pathLst>
                <a:path w="503091" h="681578">
                  <a:moveTo>
                    <a:pt x="0" y="0"/>
                  </a:moveTo>
                  <a:lnTo>
                    <a:pt x="503091" y="0"/>
                  </a:lnTo>
                  <a:lnTo>
                    <a:pt x="503091" y="681578"/>
                  </a:lnTo>
                  <a:lnTo>
                    <a:pt x="0" y="68157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US" sz="533">
                <a:latin typeface="Bangers" pitchFamily="2" charset="0"/>
              </a:endParaRPr>
            </a:p>
          </p:txBody>
        </p:sp>
        <p:sp>
          <p:nvSpPr>
            <p:cNvPr id="16" name="TextBox 7">
              <a:extLst>
                <a:ext uri="{FF2B5EF4-FFF2-40B4-BE49-F238E27FC236}">
                  <a16:creationId xmlns:a16="http://schemas.microsoft.com/office/drawing/2014/main" id="{121EACDF-3907-A518-5E31-7CAFA0211C7B}"/>
                </a:ext>
              </a:extLst>
            </p:cNvPr>
            <p:cNvSpPr txBox="1"/>
            <p:nvPr userDrawn="1"/>
          </p:nvSpPr>
          <p:spPr>
            <a:xfrm>
              <a:off x="95567" y="14380"/>
              <a:ext cx="7826561" cy="53822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1">
                <a:lnSpc>
                  <a:spcPts val="2295"/>
                </a:lnSpc>
                <a:spcBef>
                  <a:spcPct val="0"/>
                </a:spcBef>
              </a:pPr>
              <a:r>
                <a:rPr lang="en-US" sz="1800" spc="60">
                  <a:solidFill>
                    <a:srgbClr val="FFFFFF"/>
                  </a:solidFill>
                  <a:latin typeface="Barlow Condensed"/>
                  <a:ea typeface="Barlow Condensed"/>
                  <a:cs typeface="Barlow Condensed"/>
                  <a:sym typeface="Barlow Condensed"/>
                </a:rPr>
                <a:t>Hydrologic Engineering Center</a:t>
              </a:r>
            </a:p>
          </p:txBody>
        </p:sp>
      </p:grpSp>
      <p:sp>
        <p:nvSpPr>
          <p:cNvPr id="17" name="Text Placeholder 29">
            <a:extLst>
              <a:ext uri="{FF2B5EF4-FFF2-40B4-BE49-F238E27FC236}">
                <a16:creationId xmlns:a16="http://schemas.microsoft.com/office/drawing/2014/main" id="{7EE77493-75C4-8F00-03B8-DC4C65ACA76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78032" y="3321814"/>
            <a:ext cx="4504267" cy="922867"/>
          </a:xfrm>
        </p:spPr>
        <p:txBody>
          <a:bodyPr>
            <a:normAutofit/>
          </a:bodyPr>
          <a:lstStyle>
            <a:lvl1pPr marL="0" indent="0" algn="l">
              <a:spcBef>
                <a:spcPts val="400"/>
              </a:spcBef>
              <a:buNone/>
              <a:defRPr sz="2400">
                <a:latin typeface="+mj-lt"/>
                <a:ea typeface="ADLaM Display" panose="020F0502020204030204" pitchFamily="2" charset="0"/>
                <a:cs typeface="ADLaM Display" panose="020F0502020204030204" pitchFamily="2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5" descr="Logo&#10;&#10;AI-generated content may be incorrect.">
            <a:extLst>
              <a:ext uri="{FF2B5EF4-FFF2-40B4-BE49-F238E27FC236}">
                <a16:creationId xmlns:a16="http://schemas.microsoft.com/office/drawing/2014/main" id="{B42FB8DA-B83A-FB1C-8FA5-675A5AC7BA13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9810" y="5469837"/>
            <a:ext cx="822960" cy="822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15928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Pic Title HE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0E5EDCF-DE7C-7DD4-12FC-BF766C485C1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543800" y="880676"/>
            <a:ext cx="4160875" cy="5492693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" fmla="*/ 2695 w 10000"/>
              <a:gd name="connsiteY0" fmla="*/ 0 h 10011"/>
              <a:gd name="connsiteX1" fmla="*/ 10000 w 10000"/>
              <a:gd name="connsiteY1" fmla="*/ 11 h 10011"/>
              <a:gd name="connsiteX2" fmla="*/ 10000 w 10000"/>
              <a:gd name="connsiteY2" fmla="*/ 10011 h 10011"/>
              <a:gd name="connsiteX3" fmla="*/ 0 w 10000"/>
              <a:gd name="connsiteY3" fmla="*/ 10011 h 10011"/>
              <a:gd name="connsiteX4" fmla="*/ 2695 w 10000"/>
              <a:gd name="connsiteY4" fmla="*/ 0 h 100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11">
                <a:moveTo>
                  <a:pt x="2695" y="0"/>
                </a:moveTo>
                <a:lnTo>
                  <a:pt x="10000" y="11"/>
                </a:lnTo>
                <a:lnTo>
                  <a:pt x="10000" y="10011"/>
                </a:lnTo>
                <a:lnTo>
                  <a:pt x="0" y="10011"/>
                </a:lnTo>
                <a:lnTo>
                  <a:pt x="2695" y="0"/>
                </a:lnTo>
                <a:close/>
              </a:path>
            </a:pathLst>
          </a:cu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98F9F79D-DCD9-686C-5143-9CD61D761E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8032" y="1801941"/>
            <a:ext cx="633236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lnSpc>
                <a:spcPct val="100000"/>
              </a:lnSpc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FDB81CC7-CE80-1242-E668-2F59AF80EF17}"/>
              </a:ext>
            </a:extLst>
          </p:cNvPr>
          <p:cNvSpPr/>
          <p:nvPr userDrawn="1"/>
        </p:nvSpPr>
        <p:spPr>
          <a:xfrm>
            <a:off x="812804" y="5437313"/>
            <a:ext cx="1228289" cy="940017"/>
          </a:xfrm>
          <a:custGeom>
            <a:avLst/>
            <a:gdLst/>
            <a:ahLst/>
            <a:cxnLst/>
            <a:rect l="l" t="t" r="r" b="b"/>
            <a:pathLst>
              <a:path w="1948294" h="1491041">
                <a:moveTo>
                  <a:pt x="0" y="0"/>
                </a:moveTo>
                <a:lnTo>
                  <a:pt x="1948294" y="0"/>
                </a:lnTo>
                <a:lnTo>
                  <a:pt x="1948294" y="1491041"/>
                </a:lnTo>
                <a:lnTo>
                  <a:pt x="0" y="149104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 sz="600"/>
          </a:p>
        </p:txBody>
      </p:sp>
      <p:grpSp>
        <p:nvGrpSpPr>
          <p:cNvPr id="14" name="Group 5">
            <a:extLst>
              <a:ext uri="{FF2B5EF4-FFF2-40B4-BE49-F238E27FC236}">
                <a16:creationId xmlns:a16="http://schemas.microsoft.com/office/drawing/2014/main" id="{5BE0D379-3E8D-3ADB-650C-D0899069D564}"/>
              </a:ext>
            </a:extLst>
          </p:cNvPr>
          <p:cNvGrpSpPr/>
          <p:nvPr userDrawn="1"/>
        </p:nvGrpSpPr>
        <p:grpSpPr>
          <a:xfrm>
            <a:off x="762000" y="1320916"/>
            <a:ext cx="4166790" cy="269113"/>
            <a:chOff x="-411451" y="14380"/>
            <a:chExt cx="8333579" cy="538226"/>
          </a:xfrm>
        </p:grpSpPr>
        <p:sp>
          <p:nvSpPr>
            <p:cNvPr id="15" name="Freeform 6">
              <a:extLst>
                <a:ext uri="{FF2B5EF4-FFF2-40B4-BE49-F238E27FC236}">
                  <a16:creationId xmlns:a16="http://schemas.microsoft.com/office/drawing/2014/main" id="{6A4860B4-B108-384F-5738-77B4615C35DC}"/>
                </a:ext>
              </a:extLst>
            </p:cNvPr>
            <p:cNvSpPr/>
            <p:nvPr userDrawn="1"/>
          </p:nvSpPr>
          <p:spPr>
            <a:xfrm>
              <a:off x="-411451" y="14380"/>
              <a:ext cx="397276" cy="538226"/>
            </a:xfrm>
            <a:custGeom>
              <a:avLst/>
              <a:gdLst/>
              <a:ahLst/>
              <a:cxnLst/>
              <a:rect l="l" t="t" r="r" b="b"/>
              <a:pathLst>
                <a:path w="503091" h="681578">
                  <a:moveTo>
                    <a:pt x="0" y="0"/>
                  </a:moveTo>
                  <a:lnTo>
                    <a:pt x="503091" y="0"/>
                  </a:lnTo>
                  <a:lnTo>
                    <a:pt x="503091" y="681578"/>
                  </a:lnTo>
                  <a:lnTo>
                    <a:pt x="0" y="68157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US" sz="533">
                <a:latin typeface="Bangers" pitchFamily="2" charset="0"/>
              </a:endParaRPr>
            </a:p>
          </p:txBody>
        </p:sp>
        <p:sp>
          <p:nvSpPr>
            <p:cNvPr id="16" name="TextBox 7">
              <a:extLst>
                <a:ext uri="{FF2B5EF4-FFF2-40B4-BE49-F238E27FC236}">
                  <a16:creationId xmlns:a16="http://schemas.microsoft.com/office/drawing/2014/main" id="{121EACDF-3907-A518-5E31-7CAFA0211C7B}"/>
                </a:ext>
              </a:extLst>
            </p:cNvPr>
            <p:cNvSpPr txBox="1"/>
            <p:nvPr userDrawn="1"/>
          </p:nvSpPr>
          <p:spPr>
            <a:xfrm>
              <a:off x="95567" y="14380"/>
              <a:ext cx="7826561" cy="53822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1">
                <a:lnSpc>
                  <a:spcPts val="2295"/>
                </a:lnSpc>
                <a:spcBef>
                  <a:spcPct val="0"/>
                </a:spcBef>
              </a:pPr>
              <a:r>
                <a:rPr lang="en-US" sz="1800" spc="60">
                  <a:solidFill>
                    <a:srgbClr val="FFFFFF"/>
                  </a:solidFill>
                  <a:latin typeface="Barlow Condensed"/>
                  <a:ea typeface="Barlow Condensed"/>
                  <a:cs typeface="Barlow Condensed"/>
                  <a:sym typeface="Barlow Condensed"/>
                </a:rPr>
                <a:t>Hydrologic Engineering Center</a:t>
              </a:r>
            </a:p>
          </p:txBody>
        </p:sp>
      </p:grpSp>
      <p:sp>
        <p:nvSpPr>
          <p:cNvPr id="17" name="Text Placeholder 29">
            <a:extLst>
              <a:ext uri="{FF2B5EF4-FFF2-40B4-BE49-F238E27FC236}">
                <a16:creationId xmlns:a16="http://schemas.microsoft.com/office/drawing/2014/main" id="{7EE77493-75C4-8F00-03B8-DC4C65ACA76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78032" y="3321814"/>
            <a:ext cx="4504267" cy="922867"/>
          </a:xfrm>
        </p:spPr>
        <p:txBody>
          <a:bodyPr>
            <a:normAutofit/>
          </a:bodyPr>
          <a:lstStyle>
            <a:lvl1pPr marL="0" indent="0" algn="l">
              <a:spcBef>
                <a:spcPts val="400"/>
              </a:spcBef>
              <a:buNone/>
              <a:defRPr sz="2400">
                <a:latin typeface="+mj-lt"/>
                <a:ea typeface="ADLaM Display" panose="020F0502020204030204" pitchFamily="2" charset="0"/>
                <a:cs typeface="ADLaM Display" panose="020F0502020204030204" pitchFamily="2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2" name="Picture 1" descr="A picture containing text, glass, porcelain&#10;&#10;AI-generated content may be incorrect.">
            <a:extLst>
              <a:ext uri="{FF2B5EF4-FFF2-40B4-BE49-F238E27FC236}">
                <a16:creationId xmlns:a16="http://schemas.microsoft.com/office/drawing/2014/main" id="{A6DE428A-D3FB-015B-2F61-14268844BC2B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9786" y="5714381"/>
            <a:ext cx="1228289" cy="658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6507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Title Bea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Placeholder 1">
            <a:extLst>
              <a:ext uri="{FF2B5EF4-FFF2-40B4-BE49-F238E27FC236}">
                <a16:creationId xmlns:a16="http://schemas.microsoft.com/office/drawing/2014/main" id="{313DD840-BD8C-45CC-3C9F-BF276FF588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8032" y="1801941"/>
            <a:ext cx="907556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lnSpc>
                <a:spcPct val="100000"/>
              </a:lnSpc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" name="Freeform 7">
            <a:extLst>
              <a:ext uri="{FF2B5EF4-FFF2-40B4-BE49-F238E27FC236}">
                <a16:creationId xmlns:a16="http://schemas.microsoft.com/office/drawing/2014/main" id="{62536912-767C-C47A-B4DE-5D2B30645C0A}"/>
              </a:ext>
            </a:extLst>
          </p:cNvPr>
          <p:cNvSpPr/>
          <p:nvPr userDrawn="1"/>
        </p:nvSpPr>
        <p:spPr>
          <a:xfrm>
            <a:off x="812804" y="5437313"/>
            <a:ext cx="1228289" cy="940017"/>
          </a:xfrm>
          <a:custGeom>
            <a:avLst/>
            <a:gdLst/>
            <a:ahLst/>
            <a:cxnLst/>
            <a:rect l="l" t="t" r="r" b="b"/>
            <a:pathLst>
              <a:path w="1948294" h="1491041">
                <a:moveTo>
                  <a:pt x="0" y="0"/>
                </a:moveTo>
                <a:lnTo>
                  <a:pt x="1948294" y="0"/>
                </a:lnTo>
                <a:lnTo>
                  <a:pt x="1948294" y="1491041"/>
                </a:lnTo>
                <a:lnTo>
                  <a:pt x="0" y="149104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 sz="600"/>
          </a:p>
        </p:txBody>
      </p:sp>
      <p:grpSp>
        <p:nvGrpSpPr>
          <p:cNvPr id="8" name="Group 5">
            <a:extLst>
              <a:ext uri="{FF2B5EF4-FFF2-40B4-BE49-F238E27FC236}">
                <a16:creationId xmlns:a16="http://schemas.microsoft.com/office/drawing/2014/main" id="{C79C2C51-9186-A0DD-34AA-FEF3E841A86B}"/>
              </a:ext>
            </a:extLst>
          </p:cNvPr>
          <p:cNvGrpSpPr/>
          <p:nvPr userDrawn="1"/>
        </p:nvGrpSpPr>
        <p:grpSpPr>
          <a:xfrm>
            <a:off x="762000" y="1320916"/>
            <a:ext cx="4166790" cy="269113"/>
            <a:chOff x="-411451" y="14380"/>
            <a:chExt cx="8333579" cy="538226"/>
          </a:xfrm>
        </p:grpSpPr>
        <p:sp>
          <p:nvSpPr>
            <p:cNvPr id="9" name="Freeform 6">
              <a:extLst>
                <a:ext uri="{FF2B5EF4-FFF2-40B4-BE49-F238E27FC236}">
                  <a16:creationId xmlns:a16="http://schemas.microsoft.com/office/drawing/2014/main" id="{663E38A7-47F3-4F9E-45A1-5E05A30153B9}"/>
                </a:ext>
              </a:extLst>
            </p:cNvPr>
            <p:cNvSpPr/>
            <p:nvPr userDrawn="1"/>
          </p:nvSpPr>
          <p:spPr>
            <a:xfrm>
              <a:off x="-411451" y="14380"/>
              <a:ext cx="397276" cy="538226"/>
            </a:xfrm>
            <a:custGeom>
              <a:avLst/>
              <a:gdLst/>
              <a:ahLst/>
              <a:cxnLst/>
              <a:rect l="l" t="t" r="r" b="b"/>
              <a:pathLst>
                <a:path w="503091" h="681578">
                  <a:moveTo>
                    <a:pt x="0" y="0"/>
                  </a:moveTo>
                  <a:lnTo>
                    <a:pt x="503091" y="0"/>
                  </a:lnTo>
                  <a:lnTo>
                    <a:pt x="503091" y="681578"/>
                  </a:lnTo>
                  <a:lnTo>
                    <a:pt x="0" y="68157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US" sz="533">
                <a:latin typeface="Bangers" pitchFamily="2" charset="0"/>
              </a:endParaRPr>
            </a:p>
          </p:txBody>
        </p:sp>
        <p:sp>
          <p:nvSpPr>
            <p:cNvPr id="10" name="TextBox 7">
              <a:extLst>
                <a:ext uri="{FF2B5EF4-FFF2-40B4-BE49-F238E27FC236}">
                  <a16:creationId xmlns:a16="http://schemas.microsoft.com/office/drawing/2014/main" id="{A05C543F-F692-0800-7A39-CAFCF17F5349}"/>
                </a:ext>
              </a:extLst>
            </p:cNvPr>
            <p:cNvSpPr txBox="1"/>
            <p:nvPr userDrawn="1"/>
          </p:nvSpPr>
          <p:spPr>
            <a:xfrm>
              <a:off x="95567" y="14380"/>
              <a:ext cx="7826561" cy="53822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1">
                <a:lnSpc>
                  <a:spcPts val="2295"/>
                </a:lnSpc>
                <a:spcBef>
                  <a:spcPct val="0"/>
                </a:spcBef>
              </a:pPr>
              <a:r>
                <a:rPr lang="en-US" sz="1800" spc="60">
                  <a:solidFill>
                    <a:srgbClr val="FFFFFF"/>
                  </a:solidFill>
                  <a:latin typeface="Barlow Condensed"/>
                  <a:ea typeface="Barlow Condensed"/>
                  <a:cs typeface="Barlow Condensed"/>
                  <a:sym typeface="Barlow Condensed"/>
                </a:rPr>
                <a:t>Hydrologic Engineering Center</a:t>
              </a:r>
            </a:p>
          </p:txBody>
        </p:sp>
      </p:grpSp>
      <p:sp>
        <p:nvSpPr>
          <p:cNvPr id="11" name="Text Placeholder 29">
            <a:extLst>
              <a:ext uri="{FF2B5EF4-FFF2-40B4-BE49-F238E27FC236}">
                <a16:creationId xmlns:a16="http://schemas.microsoft.com/office/drawing/2014/main" id="{5F58B4BC-5892-6350-F1FB-38637E5019C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78032" y="3321814"/>
            <a:ext cx="4504267" cy="922867"/>
          </a:xfrm>
        </p:spPr>
        <p:txBody>
          <a:bodyPr>
            <a:normAutofit/>
          </a:bodyPr>
          <a:lstStyle>
            <a:lvl1pPr marL="0" indent="0" algn="l">
              <a:spcBef>
                <a:spcPts val="400"/>
              </a:spcBef>
              <a:buNone/>
              <a:defRPr sz="2400">
                <a:latin typeface="+mj-lt"/>
                <a:ea typeface="ADLaM Display" panose="020F0502020204030204" pitchFamily="2" charset="0"/>
                <a:cs typeface="ADLaM Display" panose="020F0502020204030204" pitchFamily="2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5" name="Picture 4" descr="Logo&#10;&#10;AI-generated content may be incorrect.">
            <a:extLst>
              <a:ext uri="{FF2B5EF4-FFF2-40B4-BE49-F238E27FC236}">
                <a16:creationId xmlns:a16="http://schemas.microsoft.com/office/drawing/2014/main" id="{C5F24F09-9074-EF77-CA85-D15931C8E413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9810" y="5469837"/>
            <a:ext cx="822960" cy="822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80620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Title HE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Placeholder 1">
            <a:extLst>
              <a:ext uri="{FF2B5EF4-FFF2-40B4-BE49-F238E27FC236}">
                <a16:creationId xmlns:a16="http://schemas.microsoft.com/office/drawing/2014/main" id="{313DD840-BD8C-45CC-3C9F-BF276FF588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8032" y="1801941"/>
            <a:ext cx="907556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lnSpc>
                <a:spcPct val="100000"/>
              </a:lnSpc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" name="Freeform 7">
            <a:extLst>
              <a:ext uri="{FF2B5EF4-FFF2-40B4-BE49-F238E27FC236}">
                <a16:creationId xmlns:a16="http://schemas.microsoft.com/office/drawing/2014/main" id="{62536912-767C-C47A-B4DE-5D2B30645C0A}"/>
              </a:ext>
            </a:extLst>
          </p:cNvPr>
          <p:cNvSpPr/>
          <p:nvPr userDrawn="1"/>
        </p:nvSpPr>
        <p:spPr>
          <a:xfrm>
            <a:off x="812804" y="5437313"/>
            <a:ext cx="1228289" cy="940017"/>
          </a:xfrm>
          <a:custGeom>
            <a:avLst/>
            <a:gdLst/>
            <a:ahLst/>
            <a:cxnLst/>
            <a:rect l="l" t="t" r="r" b="b"/>
            <a:pathLst>
              <a:path w="1948294" h="1491041">
                <a:moveTo>
                  <a:pt x="0" y="0"/>
                </a:moveTo>
                <a:lnTo>
                  <a:pt x="1948294" y="0"/>
                </a:lnTo>
                <a:lnTo>
                  <a:pt x="1948294" y="1491041"/>
                </a:lnTo>
                <a:lnTo>
                  <a:pt x="0" y="149104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 sz="600"/>
          </a:p>
        </p:txBody>
      </p:sp>
      <p:grpSp>
        <p:nvGrpSpPr>
          <p:cNvPr id="8" name="Group 5">
            <a:extLst>
              <a:ext uri="{FF2B5EF4-FFF2-40B4-BE49-F238E27FC236}">
                <a16:creationId xmlns:a16="http://schemas.microsoft.com/office/drawing/2014/main" id="{C79C2C51-9186-A0DD-34AA-FEF3E841A86B}"/>
              </a:ext>
            </a:extLst>
          </p:cNvPr>
          <p:cNvGrpSpPr/>
          <p:nvPr userDrawn="1"/>
        </p:nvGrpSpPr>
        <p:grpSpPr>
          <a:xfrm>
            <a:off x="762000" y="1320916"/>
            <a:ext cx="4166790" cy="269113"/>
            <a:chOff x="-411451" y="14380"/>
            <a:chExt cx="8333579" cy="538226"/>
          </a:xfrm>
        </p:grpSpPr>
        <p:sp>
          <p:nvSpPr>
            <p:cNvPr id="9" name="Freeform 6">
              <a:extLst>
                <a:ext uri="{FF2B5EF4-FFF2-40B4-BE49-F238E27FC236}">
                  <a16:creationId xmlns:a16="http://schemas.microsoft.com/office/drawing/2014/main" id="{663E38A7-47F3-4F9E-45A1-5E05A30153B9}"/>
                </a:ext>
              </a:extLst>
            </p:cNvPr>
            <p:cNvSpPr/>
            <p:nvPr userDrawn="1"/>
          </p:nvSpPr>
          <p:spPr>
            <a:xfrm>
              <a:off x="-411451" y="14380"/>
              <a:ext cx="397276" cy="538226"/>
            </a:xfrm>
            <a:custGeom>
              <a:avLst/>
              <a:gdLst/>
              <a:ahLst/>
              <a:cxnLst/>
              <a:rect l="l" t="t" r="r" b="b"/>
              <a:pathLst>
                <a:path w="503091" h="681578">
                  <a:moveTo>
                    <a:pt x="0" y="0"/>
                  </a:moveTo>
                  <a:lnTo>
                    <a:pt x="503091" y="0"/>
                  </a:lnTo>
                  <a:lnTo>
                    <a:pt x="503091" y="681578"/>
                  </a:lnTo>
                  <a:lnTo>
                    <a:pt x="0" y="68157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US" sz="533">
                <a:latin typeface="Bangers" pitchFamily="2" charset="0"/>
              </a:endParaRPr>
            </a:p>
          </p:txBody>
        </p:sp>
        <p:sp>
          <p:nvSpPr>
            <p:cNvPr id="10" name="TextBox 7">
              <a:extLst>
                <a:ext uri="{FF2B5EF4-FFF2-40B4-BE49-F238E27FC236}">
                  <a16:creationId xmlns:a16="http://schemas.microsoft.com/office/drawing/2014/main" id="{A05C543F-F692-0800-7A39-CAFCF17F5349}"/>
                </a:ext>
              </a:extLst>
            </p:cNvPr>
            <p:cNvSpPr txBox="1"/>
            <p:nvPr userDrawn="1"/>
          </p:nvSpPr>
          <p:spPr>
            <a:xfrm>
              <a:off x="95567" y="14380"/>
              <a:ext cx="7826561" cy="53822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1">
                <a:lnSpc>
                  <a:spcPts val="2295"/>
                </a:lnSpc>
                <a:spcBef>
                  <a:spcPct val="0"/>
                </a:spcBef>
              </a:pPr>
              <a:r>
                <a:rPr lang="en-US" sz="1800" spc="60">
                  <a:solidFill>
                    <a:srgbClr val="FFFFFF"/>
                  </a:solidFill>
                  <a:latin typeface="Barlow Condensed"/>
                  <a:ea typeface="Barlow Condensed"/>
                  <a:cs typeface="Barlow Condensed"/>
                  <a:sym typeface="Barlow Condensed"/>
                </a:rPr>
                <a:t>Hydrologic Engineering Center</a:t>
              </a:r>
            </a:p>
          </p:txBody>
        </p:sp>
      </p:grpSp>
      <p:sp>
        <p:nvSpPr>
          <p:cNvPr id="11" name="Text Placeholder 29">
            <a:extLst>
              <a:ext uri="{FF2B5EF4-FFF2-40B4-BE49-F238E27FC236}">
                <a16:creationId xmlns:a16="http://schemas.microsoft.com/office/drawing/2014/main" id="{5F58B4BC-5892-6350-F1FB-38637E5019C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78032" y="3321814"/>
            <a:ext cx="4504267" cy="922867"/>
          </a:xfrm>
        </p:spPr>
        <p:txBody>
          <a:bodyPr>
            <a:normAutofit/>
          </a:bodyPr>
          <a:lstStyle>
            <a:lvl1pPr marL="0" indent="0" algn="l">
              <a:spcBef>
                <a:spcPts val="400"/>
              </a:spcBef>
              <a:buNone/>
              <a:defRPr sz="2400">
                <a:latin typeface="+mj-lt"/>
                <a:ea typeface="ADLaM Display" panose="020F0502020204030204" pitchFamily="2" charset="0"/>
                <a:cs typeface="ADLaM Display" panose="020F0502020204030204" pitchFamily="2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4" name="Picture 3" descr="A picture containing text, glass, porcelain&#10;&#10;AI-generated content may be incorrect.">
            <a:extLst>
              <a:ext uri="{FF2B5EF4-FFF2-40B4-BE49-F238E27FC236}">
                <a16:creationId xmlns:a16="http://schemas.microsoft.com/office/drawing/2014/main" id="{88F49729-32E7-D99A-05B0-5692B82B00AB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9786" y="5714381"/>
            <a:ext cx="1228289" cy="658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99236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A43AB-7EF9-4DE6-B2E5-9D2E952D85CA}" type="datetime1">
              <a:rPr lang="en-US" smtClean="0"/>
              <a:t>6/25/2025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F2DE0-F630-4680-9872-E679E07CC29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90A11A3-D899-5929-9AE5-0F93E81828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017891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13" Type="http://schemas.openxmlformats.org/officeDocument/2006/relationships/slideLayout" Target="../slideLayouts/slideLayout34.xml"/><Relationship Id="rId18" Type="http://schemas.openxmlformats.org/officeDocument/2006/relationships/slideLayout" Target="../slideLayouts/slideLayout39.xml"/><Relationship Id="rId3" Type="http://schemas.openxmlformats.org/officeDocument/2006/relationships/slideLayout" Target="../slideLayouts/slideLayout24.xml"/><Relationship Id="rId21" Type="http://schemas.openxmlformats.org/officeDocument/2006/relationships/slideLayout" Target="../slideLayouts/slideLayout42.xml"/><Relationship Id="rId7" Type="http://schemas.openxmlformats.org/officeDocument/2006/relationships/slideLayout" Target="../slideLayouts/slideLayout28.xml"/><Relationship Id="rId12" Type="http://schemas.openxmlformats.org/officeDocument/2006/relationships/slideLayout" Target="../slideLayouts/slideLayout33.xml"/><Relationship Id="rId17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3.xml"/><Relationship Id="rId16" Type="http://schemas.openxmlformats.org/officeDocument/2006/relationships/slideLayout" Target="../slideLayouts/slideLayout37.xml"/><Relationship Id="rId20" Type="http://schemas.openxmlformats.org/officeDocument/2006/relationships/slideLayout" Target="../slideLayouts/slideLayout41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5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31.xml"/><Relationship Id="rId19" Type="http://schemas.openxmlformats.org/officeDocument/2006/relationships/slideLayout" Target="../slideLayouts/slideLayout40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Relationship Id="rId14" Type="http://schemas.openxmlformats.org/officeDocument/2006/relationships/slideLayout" Target="../slideLayouts/slideLayout35.xml"/><Relationship Id="rId22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20222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Last edited: </a:t>
            </a:r>
            <a:fld id="{555CE600-2649-4BEA-8BD1-D48E99B88271}" type="datetime1">
              <a:rPr lang="en-US" smtClean="0"/>
              <a:t>6/25/2025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FF2DE0-F630-4680-9872-E679E07CC29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69742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7" r:id="rId1"/>
    <p:sldLayoutId id="2147483700" r:id="rId2"/>
    <p:sldLayoutId id="2147483678" r:id="rId3"/>
    <p:sldLayoutId id="2147483701" r:id="rId4"/>
    <p:sldLayoutId id="2147483676" r:id="rId5"/>
    <p:sldLayoutId id="2147483702" r:id="rId6"/>
    <p:sldLayoutId id="2147483677" r:id="rId7"/>
    <p:sldLayoutId id="2147483699" r:id="rId8"/>
    <p:sldLayoutId id="2147483662" r:id="rId9"/>
    <p:sldLayoutId id="2147483696" r:id="rId10"/>
    <p:sldLayoutId id="2147483663" r:id="rId11"/>
    <p:sldLayoutId id="2147483697" r:id="rId12"/>
    <p:sldLayoutId id="2147483673" r:id="rId13"/>
    <p:sldLayoutId id="2147483698" r:id="rId14"/>
    <p:sldLayoutId id="2147483664" r:id="rId15"/>
    <p:sldLayoutId id="2147483665" r:id="rId16"/>
    <p:sldLayoutId id="2147483666" r:id="rId17"/>
    <p:sldLayoutId id="2147483668" r:id="rId18"/>
    <p:sldLayoutId id="2147483669" r:id="rId19"/>
    <p:sldLayoutId id="2147483670" r:id="rId20"/>
    <p:sldLayoutId id="2147483671" r:id="rId21"/>
  </p:sldLayoutIdLst>
  <p:hf hdr="0" ftr="0" dt="0"/>
  <p:txStyles>
    <p:titleStyle>
      <a:lvl1pPr algn="l" defTabSz="914332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228584" indent="-228584" algn="l" defTabSz="914332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50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14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80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47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12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78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44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10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7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32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98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64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30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94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60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27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Last edited: </a:t>
            </a:r>
            <a:fld id="{731F801C-AC75-4769-AEA8-64189B49D16E}" type="datetime1">
              <a:rPr lang="en-US" smtClean="0"/>
              <a:t>6/25/2025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FF2DE0-F630-4680-9872-E679E07CC29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192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  <p:sldLayoutId id="2147483715" r:id="rId12"/>
    <p:sldLayoutId id="2147483716" r:id="rId13"/>
    <p:sldLayoutId id="2147483717" r:id="rId14"/>
    <p:sldLayoutId id="2147483718" r:id="rId15"/>
    <p:sldLayoutId id="2147483719" r:id="rId16"/>
    <p:sldLayoutId id="2147483720" r:id="rId17"/>
    <p:sldLayoutId id="2147483721" r:id="rId18"/>
    <p:sldLayoutId id="2147483722" r:id="rId19"/>
    <p:sldLayoutId id="2147483723" r:id="rId20"/>
    <p:sldLayoutId id="2147483724" r:id="rId21"/>
  </p:sldLayoutIdLst>
  <p:hf hdr="0" ftr="0" dt="0"/>
  <p:txStyles>
    <p:titleStyle>
      <a:lvl1pPr algn="l" defTabSz="914332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228584" indent="-228584" algn="l" defTabSz="914332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50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14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80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47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12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78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44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10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7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32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98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64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30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94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60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27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9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9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9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4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9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Hartwell Dam on Savannah River with spillway flow. Grassy area downstream with onlookers viewing dam.">
            <a:extLst>
              <a:ext uri="{FF2B5EF4-FFF2-40B4-BE49-F238E27FC236}">
                <a16:creationId xmlns:a16="http://schemas.microsoft.com/office/drawing/2014/main" id="{0BAFB442-23A8-A5E3-7F36-AE2DC179FB66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62" r="31062"/>
          <a:stretch/>
        </p:blipFill>
        <p:spPr/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9C82C57A-0BE9-0B4A-D998-04247C19FA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Model Optimization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6496169-7D5D-F860-27AF-8724596D7C5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Advanced HMS</a:t>
            </a:r>
          </a:p>
          <a:p>
            <a:r>
              <a:rPr lang="en-US" dirty="0"/>
              <a:t>June 2025</a:t>
            </a:r>
          </a:p>
          <a:p>
            <a:r>
              <a:rPr lang="en-US" dirty="0"/>
              <a:t>Presented by: Greg Karlovits</a:t>
            </a:r>
          </a:p>
        </p:txBody>
      </p:sp>
    </p:spTree>
    <p:extLst>
      <p:ext uri="{BB962C8B-B14F-4D97-AF65-F5344CB8AC3E}">
        <p14:creationId xmlns:p14="http://schemas.microsoft.com/office/powerpoint/2010/main" val="20178353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54E8E26-BF26-CE35-5AD5-6068C5E633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dirty="0"/>
              <a:t>Maximization Goal Objective Functions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18BA399-6006-A122-F80E-7283D247B3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FFFF00"/>
                </a:solidFill>
              </a:rPr>
              <a:t>Goodness-of-Fit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B6B3A138-D1DE-B48B-E00F-AC781CB76E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 numCol="1">
            <a:normAutofit/>
          </a:bodyPr>
          <a:lstStyle/>
          <a:p>
            <a:r>
              <a:rPr lang="en-US" dirty="0"/>
              <a:t>Coefficient of Determination (R</a:t>
            </a:r>
            <a:r>
              <a:rPr lang="en-US" baseline="30000" dirty="0"/>
              <a:t>2</a:t>
            </a:r>
            <a:r>
              <a:rPr lang="en-US" dirty="0"/>
              <a:t>)</a:t>
            </a:r>
          </a:p>
          <a:p>
            <a:r>
              <a:rPr lang="en-US" dirty="0"/>
              <a:t>Index of Agreement</a:t>
            </a:r>
          </a:p>
          <a:p>
            <a:r>
              <a:rPr lang="en-US" dirty="0"/>
              <a:t>Normalized Nash-Sutcliffe</a:t>
            </a:r>
          </a:p>
          <a:p>
            <a:r>
              <a:rPr lang="en-US" dirty="0"/>
              <a:t>Modified Kling-Gupta Efficiency</a:t>
            </a:r>
          </a:p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48BFDE-2C87-FAB7-5F84-AF506595E26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3" y="1681163"/>
            <a:ext cx="5183188" cy="823912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FFFF00"/>
                </a:solidFill>
              </a:rPr>
              <a:t>Response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6FD433F-1471-58B1-A260-1BE3C6754C6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3" y="2505075"/>
            <a:ext cx="5183188" cy="3684588"/>
          </a:xfrm>
        </p:spPr>
        <p:txBody>
          <a:bodyPr>
            <a:normAutofit/>
          </a:bodyPr>
          <a:lstStyle/>
          <a:p>
            <a:r>
              <a:rPr lang="en-US" dirty="0"/>
              <a:t>Discharge volume</a:t>
            </a:r>
          </a:p>
          <a:p>
            <a:r>
              <a:rPr lang="en-US" dirty="0"/>
              <a:t>Peak discharge</a:t>
            </a:r>
          </a:p>
          <a:p>
            <a:r>
              <a:rPr lang="en-US" dirty="0"/>
              <a:t>Peak pool elevation (reservoir)</a:t>
            </a:r>
          </a:p>
          <a:p>
            <a:r>
              <a:rPr lang="en-US" dirty="0"/>
              <a:t>Total precipitation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DA67452-1B7E-E647-DEBE-AFBD546E223A}"/>
              </a:ext>
            </a:extLst>
          </p:cNvPr>
          <p:cNvSpPr txBox="1"/>
          <p:nvPr/>
        </p:nvSpPr>
        <p:spPr>
          <a:xfrm>
            <a:off x="947560" y="5307592"/>
            <a:ext cx="494224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" panose="020F0502020204030203" pitchFamily="34" charset="0"/>
              </a:rPr>
              <a:t>Higher value means better goodness-of-fit</a:t>
            </a:r>
          </a:p>
        </p:txBody>
      </p:sp>
      <p:pic>
        <p:nvPicPr>
          <p:cNvPr id="6" name="Picture 5" descr="A person with his mouth open&#10;&#10;Description automatically generated with medium confidence">
            <a:extLst>
              <a:ext uri="{FF2B5EF4-FFF2-40B4-BE49-F238E27FC236}">
                <a16:creationId xmlns:a16="http://schemas.microsoft.com/office/drawing/2014/main" id="{29FBC708-58C4-7053-D59D-AA16665EE54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1259" y="4492293"/>
            <a:ext cx="4225070" cy="2081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9856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  <p:bldP spid="4" grpId="0" uiExpand="1" build="p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07538417-9AED-83F8-76C7-CA0884B0BE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Optimization Parameters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E362DED-5BBD-B162-FF93-8290257C68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337" y="2017343"/>
            <a:ext cx="4759300" cy="282331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959DA3B-78F8-6FE8-C7DD-25DC416E1C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71040" y="1521066"/>
            <a:ext cx="5782760" cy="2447475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AE5962DB-FF3C-6F28-758D-5612E90A2223}"/>
              </a:ext>
            </a:extLst>
          </p:cNvPr>
          <p:cNvSpPr/>
          <p:nvPr/>
        </p:nvSpPr>
        <p:spPr>
          <a:xfrm>
            <a:off x="5713171" y="3240634"/>
            <a:ext cx="5640629" cy="716889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5646B9C-00C1-7337-846E-2A253D3C727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71038" y="4173963"/>
            <a:ext cx="5782759" cy="2490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1578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DED95A-7BC4-8A90-EF07-180D36399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Results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6FC2980-03F3-9139-F5AE-2AAC6A8A94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5211" y="1540254"/>
            <a:ext cx="5486400" cy="461569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A456200-CFAD-1369-3239-F0886F9AED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2350" y="2026495"/>
            <a:ext cx="4572000" cy="3846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34337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4E6EF8-9821-1534-3871-AF147918FE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Results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384B342-9F1C-47FC-FDA1-253E9CBDBD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05" y="1775044"/>
            <a:ext cx="3931920" cy="330791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4EC28AA-84DE-5023-5D79-6E7D1841F2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12175" y="1775044"/>
            <a:ext cx="3931920" cy="330791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F8CB48C-3BB3-C199-52E4-29C6960A265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30040" y="1775044"/>
            <a:ext cx="3931920" cy="3307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4951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EA6C02-4428-635E-5483-AB17B5CBA0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Results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2C5EFDA-455F-4666-3B57-1296E9DC1B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460" y="2041817"/>
            <a:ext cx="5308135" cy="298888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C198C16-2A9A-BF30-A159-3557A66B86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2041817"/>
            <a:ext cx="5753265" cy="4096888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20A44579-496F-1118-93A0-C9BD3847E6C4}"/>
              </a:ext>
            </a:extLst>
          </p:cNvPr>
          <p:cNvSpPr/>
          <p:nvPr/>
        </p:nvSpPr>
        <p:spPr>
          <a:xfrm>
            <a:off x="10681064" y="3087014"/>
            <a:ext cx="1116994" cy="294927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44385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24A3253-0AAB-72AF-A511-4820219F9F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9"/>
          </a:xfrm>
        </p:spPr>
        <p:txBody>
          <a:bodyPr/>
          <a:lstStyle/>
          <a:p>
            <a:r>
              <a:rPr lang="en-US" dirty="0"/>
              <a:t>Probable maximum flood (PMF) modeling</a:t>
            </a:r>
          </a:p>
          <a:p>
            <a:r>
              <a:rPr lang="en-US" dirty="0"/>
              <a:t>What-if? scenario hypothetical modeling</a:t>
            </a:r>
          </a:p>
          <a:p>
            <a:endParaRPr lang="en-US" dirty="0"/>
          </a:p>
          <a:p>
            <a:r>
              <a:rPr lang="en-US" dirty="0"/>
              <a:t>Getting started on a calibration</a:t>
            </a:r>
          </a:p>
          <a:p>
            <a:r>
              <a:rPr lang="en-US" dirty="0"/>
              <a:t>Iteratively in a calibration exercise</a:t>
            </a:r>
          </a:p>
          <a:p>
            <a:r>
              <a:rPr lang="en-US" dirty="0"/>
              <a:t>Putting finishing touches on a calibration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864D1B42-C77A-04ED-9802-5BF3095A51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When to use Optimization?</a:t>
            </a:r>
          </a:p>
        </p:txBody>
      </p:sp>
    </p:spTree>
    <p:extLst>
      <p:ext uri="{BB962C8B-B14F-4D97-AF65-F5344CB8AC3E}">
        <p14:creationId xmlns:p14="http://schemas.microsoft.com/office/powerpoint/2010/main" val="24490273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17A11E8-17D6-450D-A20E-992D59725B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42"/>
            <a:ext cx="10515600" cy="2852737"/>
          </a:xfrm>
        </p:spPr>
        <p:txBody>
          <a:bodyPr/>
          <a:lstStyle/>
          <a:p>
            <a:r>
              <a:rPr lang="en-US" dirty="0"/>
              <a:t>Simplex Search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3EB26A-520C-A12E-B4AB-C3093C175BB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9157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49A743-6E4D-42DA-A8E1-65D177B9CA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9"/>
          </a:xfrm>
        </p:spPr>
        <p:txBody>
          <a:bodyPr/>
          <a:lstStyle/>
          <a:p>
            <a:r>
              <a:rPr lang="en-US" dirty="0"/>
              <a:t>Deterministic search method</a:t>
            </a:r>
          </a:p>
          <a:p>
            <a:r>
              <a:rPr lang="en-US" dirty="0"/>
              <a:t>Compares objective function across n+1 parameter sets</a:t>
            </a:r>
          </a:p>
          <a:p>
            <a:pPr lvl="1"/>
            <a:r>
              <a:rPr lang="en-US" dirty="0"/>
              <a:t>n is the number of input parameters</a:t>
            </a:r>
          </a:p>
          <a:p>
            <a:r>
              <a:rPr lang="en-US" dirty="0"/>
              <a:t>Sensitive to initial state</a:t>
            </a:r>
          </a:p>
          <a:p>
            <a:r>
              <a:rPr lang="en-US" dirty="0"/>
              <a:t>Very fast with a good initial guess</a:t>
            </a:r>
          </a:p>
          <a:p>
            <a:r>
              <a:rPr lang="en-US" dirty="0"/>
              <a:t>No bounds on parameters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8C63F2F-A48A-489C-AE1C-2731073733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Nelder-Mead Simplex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D9C90CD-048F-9A1B-C92D-56E21790A1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7364" y="3290045"/>
            <a:ext cx="4683535" cy="3202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60973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Chart, surface chart&#10;&#10;Description automatically generated">
            <a:extLst>
              <a:ext uri="{FF2B5EF4-FFF2-40B4-BE49-F238E27FC236}">
                <a16:creationId xmlns:a16="http://schemas.microsoft.com/office/drawing/2014/main" id="{A3609C93-FD68-E266-9386-CF19C475FA5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8981" y="1933575"/>
            <a:ext cx="4351338" cy="4351338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99A5C95-55CD-4314-0496-D64BD8385E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Nelder-Mead Simplex</a:t>
            </a:r>
          </a:p>
        </p:txBody>
      </p:sp>
      <p:pic>
        <p:nvPicPr>
          <p:cNvPr id="7" name="Picture 6" descr="A picture containing text, device&#10;&#10;Description automatically generated">
            <a:extLst>
              <a:ext uri="{FF2B5EF4-FFF2-40B4-BE49-F238E27FC236}">
                <a16:creationId xmlns:a16="http://schemas.microsoft.com/office/drawing/2014/main" id="{CDBF3FE1-0FB1-3C62-AC75-3F1B575CFA1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598" y="2580080"/>
            <a:ext cx="4760680" cy="2853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533785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1D832B-110C-9A2D-2FD2-0C0E428836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9"/>
          </a:xfrm>
        </p:spPr>
        <p:txBody>
          <a:bodyPr/>
          <a:lstStyle/>
          <a:p>
            <a:r>
              <a:rPr lang="en-US" dirty="0"/>
              <a:t>When the difference of objective function value at all n+1 nodes of the simplex is within the tolerance, the search stops</a:t>
            </a:r>
          </a:p>
          <a:p>
            <a:r>
              <a:rPr lang="en-US" dirty="0"/>
              <a:t>The best node is reported</a:t>
            </a:r>
          </a:p>
          <a:p>
            <a:r>
              <a:rPr lang="en-US" dirty="0"/>
              <a:t>Lower tolerance means values have a smaller difference</a:t>
            </a:r>
          </a:p>
          <a:p>
            <a:pPr lvl="1"/>
            <a:r>
              <a:rPr lang="en-US" dirty="0"/>
              <a:t>Absolute tolerance: difference between largest and smallest</a:t>
            </a:r>
          </a:p>
          <a:p>
            <a:pPr lvl="1"/>
            <a:r>
              <a:rPr lang="en-US" dirty="0"/>
              <a:t>Relative tolerance: percent difference between largest and smallest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1DEB35A-97F6-A4E5-EA62-85E7749477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Search Termination/Convergence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02215AC-B29D-B7E7-ACFF-6355A37DFB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9920" y="4719819"/>
            <a:ext cx="5852160" cy="177305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3FFA6CA1-458C-281E-A6AA-1E29E5EC9739}"/>
              </a:ext>
            </a:extLst>
          </p:cNvPr>
          <p:cNvSpPr/>
          <p:nvPr/>
        </p:nvSpPr>
        <p:spPr>
          <a:xfrm>
            <a:off x="3169920" y="5895191"/>
            <a:ext cx="5852160" cy="597684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2654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92B251-1A7F-407B-8A8F-054266C106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9"/>
          </a:xfrm>
        </p:spPr>
        <p:txBody>
          <a:bodyPr/>
          <a:lstStyle/>
          <a:p>
            <a:r>
              <a:rPr lang="en-US" dirty="0"/>
              <a:t>Understand the role of the HEC-HMS Optimization Trial</a:t>
            </a:r>
          </a:p>
          <a:p>
            <a:r>
              <a:rPr lang="en-US" dirty="0"/>
              <a:t>Apply the Optimization Trial appropriately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BD2A6FB-FDEB-4684-B9E6-4C9CAAAD3A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Purpose</a:t>
            </a:r>
          </a:p>
        </p:txBody>
      </p:sp>
    </p:spTree>
    <p:extLst>
      <p:ext uri="{BB962C8B-B14F-4D97-AF65-F5344CB8AC3E}">
        <p14:creationId xmlns:p14="http://schemas.microsoft.com/office/powerpoint/2010/main" val="41537753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196E80E-6531-462E-94C8-A3E48FD850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42"/>
            <a:ext cx="10515600" cy="2852737"/>
          </a:xfrm>
        </p:spPr>
        <p:txBody>
          <a:bodyPr/>
          <a:lstStyle/>
          <a:p>
            <a:r>
              <a:rPr lang="en-US" dirty="0"/>
              <a:t>Differential Evolution Search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B54CE4-64F3-D388-61B9-ECC553C4910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54598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C52FDC-FEF6-4EBC-90C4-85322A8AD2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9"/>
          </a:xfrm>
        </p:spPr>
        <p:txBody>
          <a:bodyPr/>
          <a:lstStyle/>
          <a:p>
            <a:r>
              <a:rPr lang="en-US" dirty="0"/>
              <a:t>Stochastic search method</a:t>
            </a:r>
          </a:p>
          <a:p>
            <a:r>
              <a:rPr lang="en-US" dirty="0"/>
              <a:t>Compares objective function value across p parameter sets</a:t>
            </a:r>
          </a:p>
          <a:p>
            <a:pPr lvl="1"/>
            <a:r>
              <a:rPr lang="en-US" dirty="0"/>
              <a:t>p is user-selected population size</a:t>
            </a:r>
          </a:p>
          <a:p>
            <a:r>
              <a:rPr lang="en-US" dirty="0"/>
              <a:t>Insensitive to initial guess</a:t>
            </a:r>
          </a:p>
          <a:p>
            <a:r>
              <a:rPr lang="en-US" dirty="0"/>
              <a:t>Much slower than Simplex</a:t>
            </a:r>
          </a:p>
          <a:p>
            <a:r>
              <a:rPr lang="en-US" dirty="0"/>
              <a:t>Bounded search by nature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0BC6C9E-2AE7-40BD-BAE2-6AB1108423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Differential Evolution</a:t>
            </a:r>
          </a:p>
        </p:txBody>
      </p:sp>
      <p:pic>
        <p:nvPicPr>
          <p:cNvPr id="5" name="Content Placeholder 4" descr="Chart, surface chart&#10;&#10;Description automatically generated">
            <a:extLst>
              <a:ext uri="{FF2B5EF4-FFF2-40B4-BE49-F238E27FC236}">
                <a16:creationId xmlns:a16="http://schemas.microsoft.com/office/drawing/2014/main" id="{64A90A94-7986-AAEA-97A0-2A3AEC9C60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3325" y="3018631"/>
            <a:ext cx="5734050" cy="3705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397187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6FAFE2B-AA24-18FE-02F9-64E1CB52FB0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10515600" cy="4351339"/>
              </a:xfrm>
            </p:spPr>
            <p:txBody>
              <a:bodyPr/>
              <a:lstStyle/>
              <a:p>
                <a:r>
                  <a:rPr lang="en-US" dirty="0"/>
                  <a:t>When the variability in the population’s objective function values gets sufficiently small, the search stops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mtClean="0"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b>
                        <m:r>
                          <a:rPr lang="en-US" smtClean="0">
                            <a:latin typeface="Cambria Math" panose="02040503050406030204" pitchFamily="18" charset="0"/>
                          </a:rPr>
                          <m:t>𝑂𝐹</m:t>
                        </m:r>
                      </m:sub>
                    </m:sSub>
                  </m:oMath>
                </a14:m>
                <a:r>
                  <a:rPr lang="en-US" dirty="0"/>
                  <a:t> &lt; t (1 +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mtClean="0">
                            <a:latin typeface="Cambria Math" panose="02040503050406030204" pitchFamily="18" charset="0"/>
                          </a:rPr>
                          <m:t>μ</m:t>
                        </m:r>
                      </m:e>
                      <m:sub>
                        <m:r>
                          <a:rPr lang="en-US" smtClean="0">
                            <a:latin typeface="Cambria Math" panose="02040503050406030204" pitchFamily="18" charset="0"/>
                          </a:rPr>
                          <m:t>𝑂𝐹</m:t>
                        </m:r>
                      </m:sub>
                    </m:sSub>
                  </m:oMath>
                </a14:m>
                <a:r>
                  <a:rPr lang="en-US" dirty="0"/>
                  <a:t>) </a:t>
                </a:r>
              </a:p>
              <a:p>
                <a:pPr lvl="2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b>
                        <m:r>
                          <a:rPr lang="en-US">
                            <a:latin typeface="Cambria Math" panose="02040503050406030204" pitchFamily="18" charset="0"/>
                          </a:rPr>
                          <m:t>𝑂𝐹</m:t>
                        </m:r>
                      </m:sub>
                    </m:sSub>
                  </m:oMath>
                </a14:m>
                <a:r>
                  <a:rPr lang="en-US" dirty="0"/>
                  <a:t> is standard deviation of objective function values</a:t>
                </a:r>
              </a:p>
              <a:p>
                <a:pPr lvl="2"/>
                <a:r>
                  <a:rPr lang="en-US" dirty="0"/>
                  <a:t>t is the tolerance</a:t>
                </a:r>
                <a:endParaRPr lang="en-US" i="1" dirty="0">
                  <a:latin typeface="Cambria Math" panose="02040503050406030204" pitchFamily="18" charset="0"/>
                </a:endParaRPr>
              </a:p>
              <a:p>
                <a:pPr lvl="2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>
                            <a:latin typeface="Cambria Math" panose="02040503050406030204" pitchFamily="18" charset="0"/>
                          </a:rPr>
                          <m:t>μ</m:t>
                        </m:r>
                      </m:e>
                      <m:sub>
                        <m:r>
                          <a:rPr lang="en-US">
                            <a:latin typeface="Cambria Math" panose="02040503050406030204" pitchFamily="18" charset="0"/>
                          </a:rPr>
                          <m:t>𝑂𝐹</m:t>
                        </m:r>
                      </m:sub>
                    </m:sSub>
                  </m:oMath>
                </a14:m>
                <a:r>
                  <a:rPr lang="en-US" dirty="0"/>
                  <a:t> is mean of the objective function values</a:t>
                </a:r>
              </a:p>
              <a:p>
                <a:r>
                  <a:rPr lang="en-US" dirty="0"/>
                  <a:t>The best agent over the entire search history is reported</a:t>
                </a:r>
              </a:p>
              <a:p>
                <a:r>
                  <a:rPr lang="en-US" dirty="0"/>
                  <a:t>Lower tolerance means values have a smaller difference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6FAFE2B-AA24-18FE-02F9-64E1CB52FB0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10515600" cy="4351339"/>
              </a:xfrm>
              <a:blipFill>
                <a:blip r:embed="rId2"/>
                <a:stretch>
                  <a:fillRect l="-1043" t="-2241" r="-14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5BEEE2FB-3C78-7606-AEBC-D6409F90EA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Search Termination/Convergence</a:t>
            </a:r>
          </a:p>
        </p:txBody>
      </p:sp>
    </p:spTree>
    <p:extLst>
      <p:ext uri="{BB962C8B-B14F-4D97-AF65-F5344CB8AC3E}">
        <p14:creationId xmlns:p14="http://schemas.microsoft.com/office/powerpoint/2010/main" val="174436254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EE0263-45E5-3844-FFA0-9F9FE83E8A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9"/>
          </a:xfrm>
        </p:spPr>
        <p:txBody>
          <a:bodyPr/>
          <a:lstStyle/>
          <a:p>
            <a:r>
              <a:rPr lang="en-US" dirty="0"/>
              <a:t>Good initial guess and small parameter ranges?</a:t>
            </a:r>
          </a:p>
          <a:p>
            <a:pPr lvl="1"/>
            <a:r>
              <a:rPr lang="en-US" dirty="0"/>
              <a:t>Simplex is always more performant</a:t>
            </a:r>
          </a:p>
          <a:p>
            <a:r>
              <a:rPr lang="en-US" dirty="0"/>
              <a:t>DE becomes favorable with less and less available information</a:t>
            </a:r>
          </a:p>
          <a:p>
            <a:pPr lvl="1"/>
            <a:r>
              <a:rPr lang="en-US" dirty="0"/>
              <a:t>More parameters</a:t>
            </a:r>
          </a:p>
          <a:p>
            <a:pPr lvl="1"/>
            <a:r>
              <a:rPr lang="en-US" dirty="0"/>
              <a:t>Wider ranges</a:t>
            </a:r>
          </a:p>
          <a:p>
            <a:pPr lvl="1"/>
            <a:r>
              <a:rPr lang="en-US" dirty="0"/>
              <a:t>More uncertain initial guess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62B7E75-F53D-2D06-9730-912C59BA74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Simplex vs. Differential Evolution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38D5770-5217-202F-7BF4-1BC599EF96DF}"/>
              </a:ext>
            </a:extLst>
          </p:cNvPr>
          <p:cNvSpPr txBox="1"/>
          <p:nvPr/>
        </p:nvSpPr>
        <p:spPr>
          <a:xfrm>
            <a:off x="5217459" y="5099745"/>
            <a:ext cx="605028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" panose="020F0502020204030203" pitchFamily="34" charset="0"/>
              </a:rPr>
              <a:t>Simplex is faster but has a more limited range it can search!</a:t>
            </a:r>
          </a:p>
        </p:txBody>
      </p:sp>
    </p:spTree>
    <p:extLst>
      <p:ext uri="{BB962C8B-B14F-4D97-AF65-F5344CB8AC3E}">
        <p14:creationId xmlns:p14="http://schemas.microsoft.com/office/powerpoint/2010/main" val="229204706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E1A604-F6E5-E306-FF11-2836019FE1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Simplex vs. Differential Evolution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3F88C1C-DBEE-A7D8-A189-62DEC4F3BBBF}"/>
              </a:ext>
            </a:extLst>
          </p:cNvPr>
          <p:cNvSpPr txBox="1">
            <a:spLocks/>
          </p:cNvSpPr>
          <p:nvPr/>
        </p:nvSpPr>
        <p:spPr>
          <a:xfrm>
            <a:off x="6972909" y="1763710"/>
            <a:ext cx="4116019" cy="46403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b="1" u="sng" dirty="0">
                <a:solidFill>
                  <a:srgbClr val="FFFF00"/>
                </a:solidFill>
              </a:rPr>
              <a:t>Differential Evolution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E4BE600-1C56-BB40-B70A-C404E1C7124C}"/>
              </a:ext>
            </a:extLst>
          </p:cNvPr>
          <p:cNvSpPr txBox="1">
            <a:spLocks/>
          </p:cNvSpPr>
          <p:nvPr/>
        </p:nvSpPr>
        <p:spPr>
          <a:xfrm>
            <a:off x="1103986" y="2222188"/>
            <a:ext cx="528462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Deterministic search</a:t>
            </a:r>
          </a:p>
          <a:p>
            <a:r>
              <a:rPr lang="en-US" dirty="0"/>
              <a:t>Unbounded search</a:t>
            </a:r>
          </a:p>
          <a:p>
            <a:r>
              <a:rPr lang="en-US" dirty="0"/>
              <a:t>Tolerance: absolute or relative</a:t>
            </a:r>
          </a:p>
          <a:p>
            <a:pPr lvl="1"/>
            <a:r>
              <a:rPr lang="en-US" dirty="0"/>
              <a:t>Compute differences in OF between nodes</a:t>
            </a:r>
          </a:p>
          <a:p>
            <a:r>
              <a:rPr lang="en-US" dirty="0"/>
              <a:t># evaluations per iteration =             n + 1</a:t>
            </a:r>
          </a:p>
          <a:p>
            <a:r>
              <a:rPr lang="en-US" dirty="0"/>
              <a:t>Sensitive to initial value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665EA469-3221-BD32-E87E-0DC56A6C4FC1}"/>
              </a:ext>
            </a:extLst>
          </p:cNvPr>
          <p:cNvSpPr txBox="1">
            <a:spLocks/>
          </p:cNvSpPr>
          <p:nvPr/>
        </p:nvSpPr>
        <p:spPr>
          <a:xfrm>
            <a:off x="6564172" y="2289655"/>
            <a:ext cx="576925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Stochastic search</a:t>
            </a:r>
          </a:p>
          <a:p>
            <a:r>
              <a:rPr lang="en-US" dirty="0"/>
              <a:t>Bounded search</a:t>
            </a:r>
          </a:p>
          <a:p>
            <a:r>
              <a:rPr lang="en-US" dirty="0"/>
              <a:t>Tolerance: absolute</a:t>
            </a:r>
          </a:p>
          <a:p>
            <a:pPr lvl="1"/>
            <a:r>
              <a:rPr lang="en-US" dirty="0"/>
              <a:t>Variability in population’s OF value must be sufficiently small</a:t>
            </a:r>
          </a:p>
          <a:p>
            <a:r>
              <a:rPr lang="en-US" dirty="0"/>
              <a:t># evaluations per iteration =             n * Population Size</a:t>
            </a:r>
          </a:p>
          <a:p>
            <a:r>
              <a:rPr lang="en-US" dirty="0"/>
              <a:t>Insensitive to initial value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77C19C59-6CAE-06AE-6A36-459A4597F23C}"/>
              </a:ext>
            </a:extLst>
          </p:cNvPr>
          <p:cNvSpPr txBox="1">
            <a:spLocks/>
          </p:cNvSpPr>
          <p:nvPr/>
        </p:nvSpPr>
        <p:spPr>
          <a:xfrm>
            <a:off x="1408887" y="1763709"/>
            <a:ext cx="4116019" cy="46403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b="1" u="sng" dirty="0">
                <a:solidFill>
                  <a:srgbClr val="FFFF00"/>
                </a:solidFill>
              </a:rPr>
              <a:t>Simplex</a:t>
            </a:r>
          </a:p>
        </p:txBody>
      </p:sp>
    </p:spTree>
    <p:extLst>
      <p:ext uri="{BB962C8B-B14F-4D97-AF65-F5344CB8AC3E}">
        <p14:creationId xmlns:p14="http://schemas.microsoft.com/office/powerpoint/2010/main" val="369134393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196E80E-6531-462E-94C8-A3E48FD850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42"/>
            <a:ext cx="10515600" cy="2852737"/>
          </a:xfrm>
        </p:spPr>
        <p:txBody>
          <a:bodyPr/>
          <a:lstStyle/>
          <a:p>
            <a:r>
              <a:rPr lang="en-US" dirty="0"/>
              <a:t>Optimization Strategies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87F63C-744A-732B-405B-44EE53098DF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565041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7291D11-D66E-049F-15C2-0F5F69CFA8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9"/>
          </a:xfrm>
        </p:spPr>
        <p:txBody>
          <a:bodyPr/>
          <a:lstStyle/>
          <a:p>
            <a:r>
              <a:rPr lang="en-US" dirty="0"/>
              <a:t>Useful for multi-subbasin models</a:t>
            </a:r>
          </a:p>
          <a:p>
            <a:r>
              <a:rPr lang="en-US" dirty="0"/>
              <a:t>Preserves relative parameter</a:t>
            </a:r>
            <a:br>
              <a:rPr lang="en-US" dirty="0"/>
            </a:br>
            <a:r>
              <a:rPr lang="en-US" dirty="0"/>
              <a:t>magnitude across elements</a:t>
            </a:r>
          </a:p>
          <a:p>
            <a:r>
              <a:rPr lang="en-US" dirty="0"/>
              <a:t>Scales all elements of a type</a:t>
            </a:r>
            <a:br>
              <a:rPr lang="en-US" dirty="0"/>
            </a:br>
            <a:r>
              <a:rPr lang="en-US" dirty="0"/>
              <a:t>by a multiplier (1.0 = no change)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ED5DBF4-0316-A2F2-0E01-55DBA071EC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Scale Factors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2F59128-8729-AD8D-EAE5-E48359972C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40155" y="1825625"/>
            <a:ext cx="5570892" cy="2208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602991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E654D7-316E-3BBB-2AC1-E7F885908D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9"/>
          </a:xfrm>
        </p:spPr>
        <p:txBody>
          <a:bodyPr/>
          <a:lstStyle/>
          <a:p>
            <a:r>
              <a:rPr lang="en-US" dirty="0"/>
              <a:t>Initial parameter estimates</a:t>
            </a:r>
            <a:br>
              <a:rPr lang="en-US" dirty="0"/>
            </a:br>
            <a:r>
              <a:rPr lang="en-US" dirty="0"/>
              <a:t>from soils data, regression, etc.</a:t>
            </a:r>
          </a:p>
          <a:p>
            <a:r>
              <a:rPr lang="en-US" dirty="0"/>
              <a:t>Want to avoid search</a:t>
            </a:r>
            <a:br>
              <a:rPr lang="en-US" dirty="0"/>
            </a:br>
            <a:r>
              <a:rPr lang="en-US" dirty="0"/>
              <a:t>moving parameters in</a:t>
            </a:r>
            <a:br>
              <a:rPr lang="en-US" dirty="0"/>
            </a:br>
            <a:r>
              <a:rPr lang="en-US" dirty="0"/>
              <a:t>opposite directions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3B2729C-C61C-0A55-8206-AE371D0DD1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Scale Factors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6DEB372-AF2F-3C20-B80F-C1FDA2A103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2371" y="681725"/>
            <a:ext cx="4971429" cy="549523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8E4CCFE-B4E5-A3CC-1727-0ED46BA658CC}"/>
              </a:ext>
            </a:extLst>
          </p:cNvPr>
          <p:cNvSpPr txBox="1"/>
          <p:nvPr/>
        </p:nvSpPr>
        <p:spPr>
          <a:xfrm>
            <a:off x="5949538" y="2279208"/>
            <a:ext cx="1738557" cy="523220"/>
          </a:xfrm>
          <a:prstGeom prst="rect">
            <a:avLst/>
          </a:prstGeom>
          <a:solidFill>
            <a:srgbClr val="FFFFFF">
              <a:alpha val="74902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" panose="020F0502020204030203" pitchFamily="34" charset="0"/>
              </a:rPr>
              <a:t>R = 8.8 </a:t>
            </a:r>
            <a:r>
              <a:rPr lang="en-US" sz="28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" panose="020F0502020204030203" pitchFamily="34" charset="0"/>
              </a:rPr>
              <a:t>hr</a:t>
            </a:r>
            <a:endParaRPr lang="en-US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ato" panose="020F0502020204030203" pitchFamily="34" charset="0"/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1481105-51B0-AA7B-CC06-CF729A772CB6}"/>
              </a:ext>
            </a:extLst>
          </p:cNvPr>
          <p:cNvCxnSpPr>
            <a:cxnSpLocks/>
            <a:stCxn id="6" idx="2"/>
          </p:cNvCxnSpPr>
          <p:nvPr/>
        </p:nvCxnSpPr>
        <p:spPr>
          <a:xfrm>
            <a:off x="6818817" y="2802428"/>
            <a:ext cx="1339531" cy="1021427"/>
          </a:xfrm>
          <a:prstGeom prst="straightConnector1">
            <a:avLst/>
          </a:prstGeom>
          <a:ln w="76200">
            <a:solidFill>
              <a:srgbClr val="C00000"/>
            </a:solidFill>
            <a:tailEnd type="triangle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8AFB4975-D374-75BE-DB8F-F037916EF13C}"/>
              </a:ext>
            </a:extLst>
          </p:cNvPr>
          <p:cNvSpPr txBox="1"/>
          <p:nvPr/>
        </p:nvSpPr>
        <p:spPr>
          <a:xfrm>
            <a:off x="10051689" y="3300635"/>
            <a:ext cx="1738557" cy="523220"/>
          </a:xfrm>
          <a:prstGeom prst="rect">
            <a:avLst/>
          </a:prstGeom>
          <a:solidFill>
            <a:srgbClr val="FFFFFF">
              <a:alpha val="74902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" panose="020F0502020204030203" pitchFamily="34" charset="0"/>
              </a:rPr>
              <a:t>R = 6.5 </a:t>
            </a:r>
            <a:r>
              <a:rPr lang="en-US" sz="28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" panose="020F0502020204030203" pitchFamily="34" charset="0"/>
              </a:rPr>
              <a:t>hr</a:t>
            </a:r>
            <a:endParaRPr lang="en-US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ato" panose="020F0502020204030203" pitchFamily="34" charset="0"/>
            </a:endParaRP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A43119EB-1E34-BFD0-9D67-37F79B7E0046}"/>
              </a:ext>
            </a:extLst>
          </p:cNvPr>
          <p:cNvCxnSpPr/>
          <p:nvPr/>
        </p:nvCxnSpPr>
        <p:spPr>
          <a:xfrm flipH="1">
            <a:off x="8996363" y="3567113"/>
            <a:ext cx="1055326" cy="109537"/>
          </a:xfrm>
          <a:prstGeom prst="straightConnector1">
            <a:avLst/>
          </a:prstGeom>
          <a:ln w="76200">
            <a:solidFill>
              <a:srgbClr val="C00000"/>
            </a:solidFill>
            <a:tailEnd type="triangle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Oval 20">
            <a:extLst>
              <a:ext uri="{FF2B5EF4-FFF2-40B4-BE49-F238E27FC236}">
                <a16:creationId xmlns:a16="http://schemas.microsoft.com/office/drawing/2014/main" id="{EFB808D7-3BAD-BACD-FC73-2989CC9424AB}"/>
              </a:ext>
            </a:extLst>
          </p:cNvPr>
          <p:cNvSpPr/>
          <p:nvPr/>
        </p:nvSpPr>
        <p:spPr>
          <a:xfrm>
            <a:off x="8385478" y="4097049"/>
            <a:ext cx="457200" cy="457200"/>
          </a:xfrm>
          <a:prstGeom prst="ellipse">
            <a:avLst/>
          </a:prstGeom>
          <a:noFill/>
          <a:ln w="57150">
            <a:solidFill>
              <a:srgbClr val="C00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9AB39A1-18B8-B350-2AF5-E88195B89900}"/>
              </a:ext>
            </a:extLst>
          </p:cNvPr>
          <p:cNvSpPr txBox="1"/>
          <p:nvPr/>
        </p:nvSpPr>
        <p:spPr>
          <a:xfrm>
            <a:off x="6438736" y="952916"/>
            <a:ext cx="20996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" panose="020F0502020204030203" pitchFamily="34" charset="0"/>
              </a:rPr>
              <a:t>SF = 1.2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45033ED-B5E6-69BD-BDC5-4A9633509832}"/>
              </a:ext>
            </a:extLst>
          </p:cNvPr>
          <p:cNvSpPr txBox="1"/>
          <p:nvPr/>
        </p:nvSpPr>
        <p:spPr>
          <a:xfrm>
            <a:off x="5719666" y="2279208"/>
            <a:ext cx="2042852" cy="523220"/>
          </a:xfrm>
          <a:prstGeom prst="rect">
            <a:avLst/>
          </a:prstGeom>
          <a:solidFill>
            <a:srgbClr val="FFFFFF">
              <a:alpha val="74902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" panose="020F0502020204030203" pitchFamily="34" charset="0"/>
              </a:rPr>
              <a:t>R = 10.6 </a:t>
            </a:r>
            <a:r>
              <a:rPr lang="en-US" sz="28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" panose="020F0502020204030203" pitchFamily="34" charset="0"/>
              </a:rPr>
              <a:t>hr</a:t>
            </a:r>
            <a:endParaRPr lang="en-US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ato" panose="020F0502020204030203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6DC1296-3F42-73EA-4566-A2D9145F4937}"/>
              </a:ext>
            </a:extLst>
          </p:cNvPr>
          <p:cNvSpPr txBox="1"/>
          <p:nvPr/>
        </p:nvSpPr>
        <p:spPr>
          <a:xfrm>
            <a:off x="10051689" y="3313141"/>
            <a:ext cx="1738557" cy="523220"/>
          </a:xfrm>
          <a:prstGeom prst="rect">
            <a:avLst/>
          </a:prstGeom>
          <a:solidFill>
            <a:srgbClr val="FFFFFF">
              <a:alpha val="74902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" panose="020F0502020204030203" pitchFamily="34" charset="0"/>
              </a:rPr>
              <a:t>R = 7.8 </a:t>
            </a:r>
            <a:r>
              <a:rPr lang="en-US" sz="28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" panose="020F0502020204030203" pitchFamily="34" charset="0"/>
              </a:rPr>
              <a:t>hr</a:t>
            </a:r>
            <a:endParaRPr lang="en-US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789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3" grpId="0" animBg="1"/>
      <p:bldP spid="22" grpId="0"/>
      <p:bldP spid="23" grpId="0" animBg="1"/>
      <p:bldP spid="24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C52FDC-FEF6-4EBC-90C4-85322A8AD2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9"/>
          </a:xfrm>
        </p:spPr>
        <p:txBody>
          <a:bodyPr/>
          <a:lstStyle/>
          <a:p>
            <a:r>
              <a:rPr lang="en-US" dirty="0"/>
              <a:t>Parameter locking</a:t>
            </a:r>
          </a:p>
          <a:p>
            <a:r>
              <a:rPr lang="en-US" dirty="0"/>
              <a:t>Objective function time window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0BC6C9E-2AE7-40BD-BAE2-6AB1108423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Additional Helpful Options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CF4FF27-AC66-B21E-C7EE-0B4459C3BD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6296" y="1449925"/>
            <a:ext cx="5486400" cy="187995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2D7F309-A02B-6FD0-B6B8-AD4B85F4E2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6296" y="3941506"/>
            <a:ext cx="5486400" cy="255136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CF1619A-1101-2535-D317-3F17A1A924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85059" y="2967121"/>
            <a:ext cx="4003102" cy="3367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533822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5EAF75-181A-E32F-0332-17ABF4B1B2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Objective Functions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957B26F-0EF8-AC69-C1D5-E02C62924C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743" y="1794274"/>
            <a:ext cx="3886200" cy="326944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76CD477-983C-3B49-FFB8-1969DAE7A5A4}"/>
              </a:ext>
            </a:extLst>
          </p:cNvPr>
          <p:cNvSpPr txBox="1"/>
          <p:nvPr/>
        </p:nvSpPr>
        <p:spPr>
          <a:xfrm>
            <a:off x="1862217" y="1756694"/>
            <a:ext cx="13057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" panose="020F0502020204030203" pitchFamily="34" charset="0"/>
              </a:rPr>
              <a:t>PWRMSE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CBA9FC9-4826-74EA-FA17-921871FBD8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52900" y="1794275"/>
            <a:ext cx="3886200" cy="326944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AE778A4-54BA-9DC3-85D8-BCBD0288DCC5}"/>
              </a:ext>
            </a:extLst>
          </p:cNvPr>
          <p:cNvSpPr txBox="1"/>
          <p:nvPr/>
        </p:nvSpPr>
        <p:spPr>
          <a:xfrm>
            <a:off x="5898374" y="1757794"/>
            <a:ext cx="13057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" panose="020F0502020204030203" pitchFamily="34" charset="0"/>
              </a:rPr>
              <a:t>SSR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62B0FE3-50DC-BBB4-5A57-DC6986E4FB6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89057" y="1794275"/>
            <a:ext cx="3886200" cy="326944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32AF13A-AA72-8B5A-71FA-D5E00165BCC9}"/>
              </a:ext>
            </a:extLst>
          </p:cNvPr>
          <p:cNvSpPr txBox="1"/>
          <p:nvPr/>
        </p:nvSpPr>
        <p:spPr>
          <a:xfrm>
            <a:off x="9784574" y="1756694"/>
            <a:ext cx="13057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" panose="020F0502020204030203" pitchFamily="34" charset="0"/>
              </a:rPr>
              <a:t>PWVP</a:t>
            </a:r>
          </a:p>
        </p:txBody>
      </p:sp>
    </p:spTree>
    <p:extLst>
      <p:ext uri="{BB962C8B-B14F-4D97-AF65-F5344CB8AC3E}">
        <p14:creationId xmlns:p14="http://schemas.microsoft.com/office/powerpoint/2010/main" val="27665766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9A2A06-809F-4533-926E-90DB293E68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9"/>
          </a:xfrm>
        </p:spPr>
        <p:txBody>
          <a:bodyPr/>
          <a:lstStyle/>
          <a:p>
            <a:r>
              <a:rPr lang="en-US" dirty="0"/>
              <a:t>Model optimization</a:t>
            </a:r>
          </a:p>
          <a:p>
            <a:r>
              <a:rPr lang="en-US" dirty="0"/>
              <a:t>Simplex search</a:t>
            </a:r>
          </a:p>
          <a:p>
            <a:r>
              <a:rPr lang="en-US" dirty="0"/>
              <a:t>Differential Evolution search</a:t>
            </a:r>
          </a:p>
          <a:p>
            <a:r>
              <a:rPr lang="en-US" dirty="0"/>
              <a:t>Optimization strategies</a:t>
            </a:r>
          </a:p>
          <a:p>
            <a:r>
              <a:rPr lang="en-US" dirty="0"/>
              <a:t>Upcoming enhancements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D4170CA-8F0D-4075-9681-9AEC59B4E7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Outline</a:t>
            </a:r>
          </a:p>
        </p:txBody>
      </p:sp>
    </p:spTree>
    <p:extLst>
      <p:ext uri="{BB962C8B-B14F-4D97-AF65-F5344CB8AC3E}">
        <p14:creationId xmlns:p14="http://schemas.microsoft.com/office/powerpoint/2010/main" val="252331987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B72F2D-7296-580D-3BC3-0ECA0FC979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9"/>
          </a:xfrm>
        </p:spPr>
        <p:txBody>
          <a:bodyPr/>
          <a:lstStyle/>
          <a:p>
            <a:r>
              <a:rPr lang="en-US" dirty="0"/>
              <a:t>Run out of iterations before reaching tolerance?</a:t>
            </a:r>
          </a:p>
          <a:p>
            <a:pPr lvl="1"/>
            <a:r>
              <a:rPr lang="en-US" dirty="0"/>
              <a:t>Only change max iterations and run search</a:t>
            </a:r>
          </a:p>
          <a:p>
            <a:r>
              <a:rPr lang="en-US" dirty="0"/>
              <a:t>Reach tolerance before running out of iterations?</a:t>
            </a:r>
          </a:p>
          <a:p>
            <a:pPr lvl="1"/>
            <a:r>
              <a:rPr lang="en-US" dirty="0"/>
              <a:t>Only lower tolerance and run search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E43777B-E15F-89BB-2842-B51940EE06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Continuing a Search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A73D3B2-240F-974C-F13D-67F028FE18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9826" y="3776498"/>
            <a:ext cx="6232347" cy="224429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41579F91-1B01-B3BD-C781-A080C43E9655}"/>
              </a:ext>
            </a:extLst>
          </p:cNvPr>
          <p:cNvSpPr/>
          <p:nvPr/>
        </p:nvSpPr>
        <p:spPr>
          <a:xfrm>
            <a:off x="3182587" y="4940135"/>
            <a:ext cx="4453247" cy="38001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1DDEDF7-D57A-19E1-690D-FE7BDF8434E1}"/>
              </a:ext>
            </a:extLst>
          </p:cNvPr>
          <p:cNvSpPr txBox="1"/>
          <p:nvPr/>
        </p:nvSpPr>
        <p:spPr>
          <a:xfrm>
            <a:off x="7635834" y="4930085"/>
            <a:ext cx="21412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" panose="020F0502020204030203" pitchFamily="34" charset="0"/>
              </a:rPr>
              <a:t>Turn this off!</a:t>
            </a:r>
          </a:p>
        </p:txBody>
      </p:sp>
    </p:spTree>
    <p:extLst>
      <p:ext uri="{BB962C8B-B14F-4D97-AF65-F5344CB8AC3E}">
        <p14:creationId xmlns:p14="http://schemas.microsoft.com/office/powerpoint/2010/main" val="326136028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9DC26A-E8B8-A313-EB1A-0460CC4B3A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9"/>
          </a:xfrm>
        </p:spPr>
        <p:txBody>
          <a:bodyPr>
            <a:normAutofit/>
          </a:bodyPr>
          <a:lstStyle/>
          <a:p>
            <a:r>
              <a:rPr lang="en-US" dirty="0"/>
              <a:t>Correct usage is not “one and done”.</a:t>
            </a:r>
          </a:p>
          <a:p>
            <a:r>
              <a:rPr lang="en-US" dirty="0"/>
              <a:t>Plan several kinds of adjustments to your trial:</a:t>
            </a:r>
          </a:p>
          <a:p>
            <a:pPr lvl="1"/>
            <a:r>
              <a:rPr lang="en-US" dirty="0"/>
              <a:t>Initial parameter values</a:t>
            </a:r>
          </a:p>
          <a:p>
            <a:pPr lvl="1"/>
            <a:r>
              <a:rPr lang="en-US" dirty="0"/>
              <a:t>Parameter minimum and maximum values</a:t>
            </a:r>
          </a:p>
          <a:p>
            <a:pPr lvl="1"/>
            <a:r>
              <a:rPr lang="en-US" dirty="0"/>
              <a:t>Which parameters are included in the search</a:t>
            </a:r>
          </a:p>
          <a:p>
            <a:pPr lvl="1"/>
            <a:r>
              <a:rPr lang="en-US" dirty="0"/>
              <a:t>Objective function time window (if applicable)</a:t>
            </a:r>
          </a:p>
          <a:p>
            <a:pPr lvl="1"/>
            <a:r>
              <a:rPr lang="en-US" dirty="0"/>
              <a:t>Locking parameters in place</a:t>
            </a:r>
          </a:p>
          <a:p>
            <a:pPr lvl="1"/>
            <a:r>
              <a:rPr lang="en-US" dirty="0"/>
              <a:t>Reducing search tolerance as you iterate towards a solution</a:t>
            </a:r>
          </a:p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38B218F-F31E-A27D-31E3-E27A6C1FF4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Strategies</a:t>
            </a:r>
          </a:p>
        </p:txBody>
      </p:sp>
    </p:spTree>
    <p:extLst>
      <p:ext uri="{BB962C8B-B14F-4D97-AF65-F5344CB8AC3E}">
        <p14:creationId xmlns:p14="http://schemas.microsoft.com/office/powerpoint/2010/main" val="267934375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0BA915-6F6B-6C8C-14F2-B1B6906DA5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896518" cy="4351339"/>
          </a:xfrm>
        </p:spPr>
        <p:txBody>
          <a:bodyPr/>
          <a:lstStyle/>
          <a:p>
            <a:r>
              <a:rPr lang="en-US" dirty="0"/>
              <a:t>Treat optimization like you would manual calibration</a:t>
            </a:r>
          </a:p>
          <a:p>
            <a:r>
              <a:rPr lang="en-US" dirty="0"/>
              <a:t>Move upstream to downstream</a:t>
            </a:r>
          </a:p>
          <a:p>
            <a:r>
              <a:rPr lang="en-US" dirty="0"/>
              <a:t>Be careful of offsetting parameters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1422933-285C-D740-8D58-A5A2318580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Strategies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2F000F6-E67A-FAA2-0831-6DB8B202967B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88668" y="1052938"/>
            <a:ext cx="6457282" cy="5124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974371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323B97-0322-1A43-D62E-3DF1FB3696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9"/>
          </a:xfrm>
        </p:spPr>
        <p:txBody>
          <a:bodyPr/>
          <a:lstStyle/>
          <a:p>
            <a:r>
              <a:rPr lang="en-US" dirty="0"/>
              <a:t>Start with a small set of sensitive parameters and a looser tolerance</a:t>
            </a:r>
          </a:p>
          <a:p>
            <a:pPr lvl="1"/>
            <a:r>
              <a:rPr lang="en-US" dirty="0"/>
              <a:t>Uncertainty Analysis to assess parameter sensitivity</a:t>
            </a:r>
          </a:p>
          <a:p>
            <a:r>
              <a:rPr lang="en-US" dirty="0"/>
              <a:t>Don't worry if first searches don't converge</a:t>
            </a:r>
          </a:p>
          <a:p>
            <a:pPr lvl="1"/>
            <a:r>
              <a:rPr lang="en-US" dirty="0"/>
              <a:t>Try to get them going in the right direction first</a:t>
            </a:r>
          </a:p>
          <a:p>
            <a:r>
              <a:rPr lang="en-US" dirty="0"/>
              <a:t>Pick a meaningful parameter range and initial guess</a:t>
            </a:r>
          </a:p>
          <a:p>
            <a:pPr lvl="1"/>
            <a:r>
              <a:rPr lang="en-US" dirty="0"/>
              <a:t>Ok to bump up against limits early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7BB1001-7E56-BBD9-01E5-787461D805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Strategies</a:t>
            </a:r>
          </a:p>
        </p:txBody>
      </p:sp>
    </p:spTree>
    <p:extLst>
      <p:ext uri="{BB962C8B-B14F-4D97-AF65-F5344CB8AC3E}">
        <p14:creationId xmlns:p14="http://schemas.microsoft.com/office/powerpoint/2010/main" val="365265318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DCB46C-2067-F194-0896-DD7C42DC9E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9"/>
          </a:xfrm>
        </p:spPr>
        <p:txBody>
          <a:bodyPr/>
          <a:lstStyle/>
          <a:p>
            <a:r>
              <a:rPr lang="en-US" dirty="0"/>
              <a:t>Volume parameters can be locked early after volume looks ok</a:t>
            </a:r>
          </a:p>
          <a:p>
            <a:r>
              <a:rPr lang="en-US" dirty="0"/>
              <a:t>Pay attention to parameters that move towards their bounds</a:t>
            </a:r>
          </a:p>
          <a:p>
            <a:r>
              <a:rPr lang="en-US" dirty="0"/>
              <a:t>Avoid optimizing initial conditions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CE1A604-F6E5-E306-FF11-2836019FE1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Strategies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0864CE1-9869-26BB-82C1-53EBD9CA38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24700" y="2990480"/>
            <a:ext cx="4298950" cy="3616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60503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9F822F-4930-8F05-7C0B-955DA14AC8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Multi-location</a:t>
            </a:r>
          </a:p>
          <a:p>
            <a:r>
              <a:rPr lang="en-US" dirty="0"/>
              <a:t>Multi-time window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0EEF30F-1D9E-0824-27F7-0E2D818AA4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F2DE0-F630-4680-9872-E679E07CC29A}" type="slidenum">
              <a:rPr lang="en-US" smtClean="0"/>
              <a:t>35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A6240D4-8FD8-7107-693E-B76C316454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Upcoming Enhancements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248849F-C11A-59D9-F5E7-48D2804AA9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9825" y="2041526"/>
            <a:ext cx="5362575" cy="310515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944EAE9-6331-A644-252E-51855F5AB3B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50671" r="50000" b="41861"/>
          <a:stretch/>
        </p:blipFill>
        <p:spPr>
          <a:xfrm>
            <a:off x="8477951" y="5635769"/>
            <a:ext cx="2705100" cy="22975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1FC9277-844D-4113-1D90-FE04ED2D5C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2737" y="3394077"/>
            <a:ext cx="5381625" cy="2962275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27B85C41-441F-503F-1F7D-8B7DBDF582F3}"/>
              </a:ext>
            </a:extLst>
          </p:cNvPr>
          <p:cNvSpPr/>
          <p:nvPr/>
        </p:nvSpPr>
        <p:spPr>
          <a:xfrm>
            <a:off x="1511853" y="5241926"/>
            <a:ext cx="4050748" cy="828674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F49EAA5-EAE6-40AE-DFC6-CB1A93501461}"/>
              </a:ext>
            </a:extLst>
          </p:cNvPr>
          <p:cNvSpPr/>
          <p:nvPr/>
        </p:nvSpPr>
        <p:spPr>
          <a:xfrm>
            <a:off x="6331503" y="3857628"/>
            <a:ext cx="1231347" cy="1146174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754925E8-4927-D97A-6048-7A517E33E379}"/>
              </a:ext>
            </a:extLst>
          </p:cNvPr>
          <p:cNvCxnSpPr>
            <a:cxnSpLocks/>
          </p:cNvCxnSpPr>
          <p:nvPr/>
        </p:nvCxnSpPr>
        <p:spPr>
          <a:xfrm flipH="1" flipV="1">
            <a:off x="8558398" y="3708978"/>
            <a:ext cx="1011052" cy="1788536"/>
          </a:xfrm>
          <a:prstGeom prst="straightConnector1">
            <a:avLst/>
          </a:prstGeom>
          <a:ln w="76200">
            <a:solidFill>
              <a:srgbClr val="C00000"/>
            </a:solidFill>
            <a:tailEnd type="triangle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628057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9F822F-4930-8F05-7C0B-955DA14AC8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Zonal scale factors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0EEF30F-1D9E-0824-27F7-0E2D818AA4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F2DE0-F630-4680-9872-E679E07CC29A}" type="slidenum">
              <a:rPr lang="en-US" smtClean="0"/>
              <a:t>36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A6240D4-8FD8-7107-693E-B76C316454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Upcoming Enhancements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645A31B-D397-EA0B-A5C8-F66CBF4E18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650" y="2447291"/>
            <a:ext cx="5159006" cy="230250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3E635B5-E797-5E7A-65D0-7093C392D2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4325" y="2175313"/>
            <a:ext cx="6623050" cy="3651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318059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BEC1BB9-3A88-41F1-8217-BA9BBBBD89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42"/>
            <a:ext cx="10515600" cy="2852737"/>
          </a:xfrm>
        </p:spPr>
        <p:txBody>
          <a:bodyPr/>
          <a:lstStyle/>
          <a:p>
            <a:r>
              <a:rPr lang="en-US" dirty="0"/>
              <a:t>Questions?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6F530B-F3D1-4CE0-0CBB-DB31F5956B2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5964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9A07E5-DC9F-958B-67E7-F668B7F6B8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9"/>
          </a:xfrm>
        </p:spPr>
        <p:txBody>
          <a:bodyPr/>
          <a:lstStyle/>
          <a:p>
            <a:r>
              <a:rPr lang="en-US" dirty="0"/>
              <a:t>DE is great at initially narrowing the problem when you don’t have much information</a:t>
            </a:r>
          </a:p>
          <a:p>
            <a:r>
              <a:rPr lang="en-US" dirty="0"/>
              <a:t>However, DE is very slow to converge sometimes</a:t>
            </a:r>
          </a:p>
          <a:p>
            <a:r>
              <a:rPr lang="en-US" dirty="0"/>
              <a:t>Take advantage of positives of both DE and Simplex</a:t>
            </a:r>
          </a:p>
          <a:p>
            <a:r>
              <a:rPr lang="en-US" dirty="0"/>
              <a:t>Run a DE search to a very loose tolerance</a:t>
            </a:r>
          </a:p>
          <a:p>
            <a:r>
              <a:rPr lang="en-US" dirty="0"/>
              <a:t>Take best population member and narrowed parameter ranges from results file</a:t>
            </a:r>
          </a:p>
          <a:p>
            <a:pPr lvl="1"/>
            <a:r>
              <a:rPr lang="en-US" dirty="0"/>
              <a:t>Initialize a Simplex search with these settings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4D1893A-1693-78F8-1940-87036E4C97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Feeding a Simplex Search with DE</a:t>
            </a:r>
          </a:p>
        </p:txBody>
      </p:sp>
    </p:spTree>
    <p:extLst>
      <p:ext uri="{BB962C8B-B14F-4D97-AF65-F5344CB8AC3E}">
        <p14:creationId xmlns:p14="http://schemas.microsoft.com/office/powerpoint/2010/main" val="288343688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D9795CB3-69C0-B445-6838-118B98E9FBB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64923" y="1825625"/>
            <a:ext cx="10062153" cy="4351338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B8CCE75-DE24-8EDB-DC70-D5E58A178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Results File</a:t>
            </a:r>
          </a:p>
        </p:txBody>
      </p:sp>
    </p:spTree>
    <p:extLst>
      <p:ext uri="{BB962C8B-B14F-4D97-AF65-F5344CB8AC3E}">
        <p14:creationId xmlns:p14="http://schemas.microsoft.com/office/powerpoint/2010/main" val="10574788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D028F6D-1FF2-4F5B-B293-5A4CA4D478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42"/>
            <a:ext cx="10515600" cy="2852737"/>
          </a:xfrm>
        </p:spPr>
        <p:txBody>
          <a:bodyPr/>
          <a:lstStyle/>
          <a:p>
            <a:r>
              <a:rPr lang="en-US" dirty="0"/>
              <a:t>Model Optimization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9E3962-AB89-0B1C-EE0A-9302A45165B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3506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5EDF1D2-5842-4393-930A-73992147B4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9"/>
          </a:xfrm>
        </p:spPr>
        <p:txBody>
          <a:bodyPr/>
          <a:lstStyle/>
          <a:p>
            <a:r>
              <a:rPr lang="en-US" dirty="0"/>
              <a:t>Numerical technique for finding extrema of a function</a:t>
            </a:r>
          </a:p>
          <a:p>
            <a:r>
              <a:rPr lang="en-US" dirty="0"/>
              <a:t>In a nutshell:</a:t>
            </a:r>
            <a:br>
              <a:rPr lang="en-US" dirty="0"/>
            </a:br>
            <a:r>
              <a:rPr lang="en-US" dirty="0"/>
              <a:t>vary a function’s parameters until you find a minimum or maximum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0346661-58BA-4BE5-ACE6-5EE81C26E2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What is Optimization?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3624D23-DFAF-8305-4520-2D0C435195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73500" y="3531681"/>
            <a:ext cx="5264150" cy="2645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36447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C60B88-174C-DE47-0AE1-833061E04A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9"/>
          </a:xfrm>
        </p:spPr>
        <p:txBody>
          <a:bodyPr/>
          <a:lstStyle/>
          <a:p>
            <a:r>
              <a:rPr lang="en-US" dirty="0"/>
              <a:t>Two different outcomes:</a:t>
            </a:r>
          </a:p>
          <a:p>
            <a:pPr lvl="1"/>
            <a:r>
              <a:rPr lang="en-US" dirty="0"/>
              <a:t>Best model fit</a:t>
            </a:r>
          </a:p>
          <a:p>
            <a:pPr lvl="1"/>
            <a:r>
              <a:rPr lang="en-US" dirty="0"/>
              <a:t>Maximum response</a:t>
            </a:r>
          </a:p>
          <a:p>
            <a:r>
              <a:rPr lang="en-US" dirty="0"/>
              <a:t>For hydrologic modeling, find the “best” parameter set</a:t>
            </a:r>
          </a:p>
          <a:p>
            <a:pPr lvl="1"/>
            <a:r>
              <a:rPr lang="en-US" dirty="0"/>
              <a:t>Goodness-of-fit measured using agreement with observed data</a:t>
            </a:r>
          </a:p>
          <a:p>
            <a:r>
              <a:rPr lang="en-US" dirty="0"/>
              <a:t>Maximize a response variable</a:t>
            </a:r>
          </a:p>
          <a:p>
            <a:pPr lvl="1"/>
            <a:r>
              <a:rPr lang="en-US" dirty="0"/>
              <a:t>Peak discharge, discharge volume, maximum stage or reservoir elevation, etc.</a:t>
            </a:r>
          </a:p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DA1011B-B1B2-BC45-38BE-5E4F034A5D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What is Model Optimization?</a:t>
            </a:r>
          </a:p>
        </p:txBody>
      </p:sp>
    </p:spTree>
    <p:extLst>
      <p:ext uri="{BB962C8B-B14F-4D97-AF65-F5344CB8AC3E}">
        <p14:creationId xmlns:p14="http://schemas.microsoft.com/office/powerpoint/2010/main" val="10025488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7D1F3E-CAD0-3D33-EF13-03B7C34474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9"/>
          </a:xfrm>
        </p:spPr>
        <p:txBody>
          <a:bodyPr/>
          <a:lstStyle/>
          <a:p>
            <a:r>
              <a:rPr lang="en-US" dirty="0"/>
              <a:t>Measure model performance in a single value</a:t>
            </a:r>
          </a:p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F175349-FAAB-33E1-521F-AE11E26D31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Objective Functions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E97BA82-9A64-740F-40E2-54A27DC068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804343"/>
            <a:ext cx="12192000" cy="2235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42153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42A62A5-B329-11FD-B309-BAFF77C1EC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1E20DE4-99D3-AB79-DFE3-DDEAB7FE7B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HEC-HMS Optimization Trial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C5315E6-8530-EE57-2929-29A1CA08C7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475396"/>
            <a:ext cx="5852160" cy="177305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26CF94D-B26F-568F-712B-CE0E322481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3655312"/>
            <a:ext cx="5852160" cy="309414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0F8BC0C-B668-C349-82EE-699DB84BE75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4105" y="1906101"/>
            <a:ext cx="5249583" cy="304579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C8883FE-5BD5-7D87-8EF8-5367F109BC9B}"/>
              </a:ext>
            </a:extLst>
          </p:cNvPr>
          <p:cNvSpPr txBox="1"/>
          <p:nvPr/>
        </p:nvSpPr>
        <p:spPr>
          <a:xfrm>
            <a:off x="9736345" y="3609549"/>
            <a:ext cx="23413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" panose="020F0502020204030203" pitchFamily="34" charset="0"/>
              </a:rPr>
              <a:t>Changes soon!</a:t>
            </a:r>
          </a:p>
        </p:txBody>
      </p:sp>
    </p:spTree>
    <p:extLst>
      <p:ext uri="{BB962C8B-B14F-4D97-AF65-F5344CB8AC3E}">
        <p14:creationId xmlns:p14="http://schemas.microsoft.com/office/powerpoint/2010/main" val="12962929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B6B3A138-D1DE-B48B-E00F-AC781CB76E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9"/>
          </a:xfrm>
        </p:spPr>
        <p:txBody>
          <a:bodyPr numCol="2"/>
          <a:lstStyle/>
          <a:p>
            <a:r>
              <a:rPr lang="en-US" dirty="0"/>
              <a:t>Mean of absolute residuals</a:t>
            </a:r>
          </a:p>
          <a:p>
            <a:r>
              <a:rPr lang="en-US" dirty="0"/>
              <a:t>Mean of squared residuals</a:t>
            </a:r>
          </a:p>
          <a:p>
            <a:r>
              <a:rPr lang="en-US" u="sng" dirty="0"/>
              <a:t>Peak-weighted RMSE</a:t>
            </a:r>
          </a:p>
          <a:p>
            <a:r>
              <a:rPr lang="en-US" dirty="0"/>
              <a:t>Peak-weighted variable power</a:t>
            </a:r>
          </a:p>
          <a:p>
            <a:r>
              <a:rPr lang="en-US" dirty="0"/>
              <a:t>Pct error in peak discharge</a:t>
            </a:r>
          </a:p>
          <a:p>
            <a:r>
              <a:rPr lang="en-US" dirty="0"/>
              <a:t>RMSE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Sum of absolute residuals</a:t>
            </a:r>
          </a:p>
          <a:p>
            <a:r>
              <a:rPr lang="en-US" dirty="0"/>
              <a:t>Sum of squared residuals</a:t>
            </a:r>
          </a:p>
          <a:p>
            <a:r>
              <a:rPr lang="en-US" dirty="0"/>
              <a:t>Time-weighted RMSE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54E8E26-BF26-CE35-5AD5-6068C5E633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Minimization Goal Objective Functions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DA67452-1B7E-E647-DEBE-AFBD546E223A}"/>
              </a:ext>
            </a:extLst>
          </p:cNvPr>
          <p:cNvSpPr txBox="1"/>
          <p:nvPr/>
        </p:nvSpPr>
        <p:spPr>
          <a:xfrm>
            <a:off x="6250195" y="4604273"/>
            <a:ext cx="494224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" panose="020F0502020204030203" pitchFamily="34" charset="0"/>
              </a:rPr>
              <a:t>Lower value means better goodness-of-fit</a:t>
            </a:r>
          </a:p>
        </p:txBody>
      </p:sp>
    </p:spTree>
    <p:extLst>
      <p:ext uri="{BB962C8B-B14F-4D97-AF65-F5344CB8AC3E}">
        <p14:creationId xmlns:p14="http://schemas.microsoft.com/office/powerpoint/2010/main" val="606203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theme/theme1.xml><?xml version="1.0" encoding="utf-8"?>
<a:theme xmlns:a="http://schemas.openxmlformats.org/drawingml/2006/main" name="H&amp;S 2025 DARK">
  <a:themeElements>
    <a:clrScheme name="Office 2013 - 2022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9AF8C"/>
      </a:accent1>
      <a:accent2>
        <a:srgbClr val="97BE49"/>
      </a:accent2>
      <a:accent3>
        <a:srgbClr val="3D9CCC"/>
      </a:accent3>
      <a:accent4>
        <a:srgbClr val="7C60C6"/>
      </a:accent4>
      <a:accent5>
        <a:srgbClr val="C9492C"/>
      </a:accent5>
      <a:accent6>
        <a:srgbClr val="D58C2E"/>
      </a:accent6>
      <a:hlink>
        <a:srgbClr val="0563C1"/>
      </a:hlink>
      <a:folHlink>
        <a:srgbClr val="954F72"/>
      </a:folHlink>
    </a:clrScheme>
    <a:fontScheme name="Office 2013 - 2022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xampleSlides_HSTemplate.pptx" id="{92009FF7-A608-44DC-9E57-40E08F8B713E}" vid="{172A4CDA-0597-465E-AF1E-E55197EB19D3}"/>
    </a:ext>
  </a:extLst>
</a:theme>
</file>

<file path=ppt/theme/theme2.xml><?xml version="1.0" encoding="utf-8"?>
<a:theme xmlns:a="http://schemas.openxmlformats.org/drawingml/2006/main" name="H&amp;S 2025 LIGHT">
  <a:themeElements>
    <a:clrScheme name="Office 2013 - 2022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9AF8C"/>
      </a:accent1>
      <a:accent2>
        <a:srgbClr val="97BE49"/>
      </a:accent2>
      <a:accent3>
        <a:srgbClr val="3D9CCC"/>
      </a:accent3>
      <a:accent4>
        <a:srgbClr val="7C60C6"/>
      </a:accent4>
      <a:accent5>
        <a:srgbClr val="C9492C"/>
      </a:accent5>
      <a:accent6>
        <a:srgbClr val="D58C2E"/>
      </a:accent6>
      <a:hlink>
        <a:srgbClr val="0563C1"/>
      </a:hlink>
      <a:folHlink>
        <a:srgbClr val="954F72"/>
      </a:folHlink>
    </a:clrScheme>
    <a:fontScheme name="Office 2013 - 2022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xampleSlides_HSTemplate.pptx" id="{92009FF7-A608-44DC-9E57-40E08F8B713E}" vid="{07AF43F0-9EC3-4E79-8D68-13A3FD1FA8D1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330</TotalTime>
  <Words>1635</Words>
  <Application>Microsoft Office PowerPoint</Application>
  <PresentationFormat>Widescreen</PresentationFormat>
  <Paragraphs>237</Paragraphs>
  <Slides>39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39</vt:i4>
      </vt:variant>
    </vt:vector>
  </HeadingPairs>
  <TitlesOfParts>
    <vt:vector size="48" baseType="lpstr">
      <vt:lpstr>Arial</vt:lpstr>
      <vt:lpstr>Lato</vt:lpstr>
      <vt:lpstr>Barlow Condensed</vt:lpstr>
      <vt:lpstr>Calibri</vt:lpstr>
      <vt:lpstr>Aptos</vt:lpstr>
      <vt:lpstr>Bangers</vt:lpstr>
      <vt:lpstr>Cambria Math</vt:lpstr>
      <vt:lpstr>H&amp;S 2025 DARK</vt:lpstr>
      <vt:lpstr>H&amp;S 2025 LIGHT</vt:lpstr>
      <vt:lpstr>Model Optimization</vt:lpstr>
      <vt:lpstr>Purpose</vt:lpstr>
      <vt:lpstr>Outline</vt:lpstr>
      <vt:lpstr>Model Optimization</vt:lpstr>
      <vt:lpstr>What is Optimization?</vt:lpstr>
      <vt:lpstr>What is Model Optimization?</vt:lpstr>
      <vt:lpstr>Objective Functions</vt:lpstr>
      <vt:lpstr>HEC-HMS Optimization Trial</vt:lpstr>
      <vt:lpstr>Minimization Goal Objective Functions</vt:lpstr>
      <vt:lpstr>Maximization Goal Objective Functions</vt:lpstr>
      <vt:lpstr>Optimization Parameters</vt:lpstr>
      <vt:lpstr>Results</vt:lpstr>
      <vt:lpstr>Results</vt:lpstr>
      <vt:lpstr>Results</vt:lpstr>
      <vt:lpstr>When to use Optimization?</vt:lpstr>
      <vt:lpstr>Simplex Search</vt:lpstr>
      <vt:lpstr>Nelder-Mead Simplex</vt:lpstr>
      <vt:lpstr>Nelder-Mead Simplex</vt:lpstr>
      <vt:lpstr>Search Termination/Convergence</vt:lpstr>
      <vt:lpstr>Differential Evolution Search</vt:lpstr>
      <vt:lpstr>Differential Evolution</vt:lpstr>
      <vt:lpstr>Search Termination/Convergence</vt:lpstr>
      <vt:lpstr>Simplex vs. Differential Evolution</vt:lpstr>
      <vt:lpstr>Simplex vs. Differential Evolution</vt:lpstr>
      <vt:lpstr>Optimization Strategies</vt:lpstr>
      <vt:lpstr>Scale Factors</vt:lpstr>
      <vt:lpstr>Scale Factors</vt:lpstr>
      <vt:lpstr>Additional Helpful Options</vt:lpstr>
      <vt:lpstr>Objective Functions</vt:lpstr>
      <vt:lpstr>Continuing a Search</vt:lpstr>
      <vt:lpstr>Strategies</vt:lpstr>
      <vt:lpstr>Strategies</vt:lpstr>
      <vt:lpstr>Strategies</vt:lpstr>
      <vt:lpstr>Strategies</vt:lpstr>
      <vt:lpstr>Upcoming Enhancements</vt:lpstr>
      <vt:lpstr>Upcoming Enhancements</vt:lpstr>
      <vt:lpstr>Questions?</vt:lpstr>
      <vt:lpstr>Feeding a Simplex Search with DE</vt:lpstr>
      <vt:lpstr>Results File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Coe, Lauren A CIV USARMY CEIWR (USA)</dc:creator>
  <cp:lastModifiedBy>Karlovits, Gregory S CIV USARMY CEIWR (USA)</cp:lastModifiedBy>
  <cp:revision>15</cp:revision>
  <dcterms:created xsi:type="dcterms:W3CDTF">2025-05-01T13:49:07Z</dcterms:created>
  <dcterms:modified xsi:type="dcterms:W3CDTF">2025-06-25T14:52:49Z</dcterms:modified>
  <dc:identifier>DAGjTWelcaM</dc:identifier>
</cp:coreProperties>
</file>