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703" r:id="rId2"/>
  </p:sldMasterIdLst>
  <p:notesMasterIdLst>
    <p:notesMasterId r:id="rId31"/>
  </p:notesMasterIdLst>
  <p:handoutMasterIdLst>
    <p:handoutMasterId r:id="rId32"/>
  </p:handoutMasterIdLst>
  <p:sldIdLst>
    <p:sldId id="288" r:id="rId3"/>
    <p:sldId id="467" r:id="rId4"/>
    <p:sldId id="468" r:id="rId5"/>
    <p:sldId id="474" r:id="rId6"/>
    <p:sldId id="475" r:id="rId7"/>
    <p:sldId id="477" r:id="rId8"/>
    <p:sldId id="476" r:id="rId9"/>
    <p:sldId id="507" r:id="rId10"/>
    <p:sldId id="508" r:id="rId11"/>
    <p:sldId id="478" r:id="rId12"/>
    <p:sldId id="479" r:id="rId13"/>
    <p:sldId id="510" r:id="rId14"/>
    <p:sldId id="512" r:id="rId15"/>
    <p:sldId id="513" r:id="rId16"/>
    <p:sldId id="514" r:id="rId17"/>
    <p:sldId id="486" r:id="rId18"/>
    <p:sldId id="509" r:id="rId19"/>
    <p:sldId id="489" r:id="rId20"/>
    <p:sldId id="490" r:id="rId21"/>
    <p:sldId id="491" r:id="rId22"/>
    <p:sldId id="487" r:id="rId23"/>
    <p:sldId id="497" r:id="rId24"/>
    <p:sldId id="503" r:id="rId25"/>
    <p:sldId id="505" r:id="rId26"/>
    <p:sldId id="473" r:id="rId27"/>
    <p:sldId id="515" r:id="rId28"/>
    <p:sldId id="516" r:id="rId29"/>
    <p:sldId id="504" r:id="rId30"/>
  </p:sldIdLst>
  <p:sldSz cx="12192000" cy="6858000"/>
  <p:notesSz cx="6858000" cy="9144000"/>
  <p:embeddedFontLst>
    <p:embeddedFont>
      <p:font typeface="Bangers" panose="020B0604020202020204" charset="0"/>
      <p:regular r:id="rId33"/>
    </p:embeddedFont>
    <p:embeddedFont>
      <p:font typeface="Barlow Condensed" panose="00000506000000000000" pitchFamily="2" charset="0"/>
      <p:regular r:id="rId34"/>
      <p:bold r:id="rId35"/>
      <p:italic r:id="rId36"/>
      <p:boldItalic r:id="rId37"/>
    </p:embeddedFont>
    <p:embeddedFont>
      <p:font typeface="Lato" panose="020F0502020204030203" pitchFamily="34" charset="0"/>
      <p:regular r:id="rId38"/>
      <p:bold r:id="rId39"/>
      <p:italic r:id="rId40"/>
      <p:boldItalic r:id="rId41"/>
    </p:embeddedFont>
  </p:embeddedFontLst>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0BDD9"/>
    <a:srgbClr val="4E9DC8"/>
    <a:srgbClr val="708D9C"/>
    <a:srgbClr val="8497B0"/>
    <a:srgbClr val="090909"/>
    <a:srgbClr val="ADB9CA"/>
    <a:srgbClr val="4B5156"/>
    <a:srgbClr val="FFFFFF"/>
    <a:srgbClr val="2022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574A94-B012-48BF-832C-399A85535B84}" v="16" dt="2025-05-21T19:29:57.6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32" autoAdjust="0"/>
  </p:normalViewPr>
  <p:slideViewPr>
    <p:cSldViewPr snapToGrid="0">
      <p:cViewPr varScale="1">
        <p:scale>
          <a:sx n="124" d="100"/>
          <a:sy n="124" d="100"/>
        </p:scale>
        <p:origin x="1656" y="102"/>
      </p:cViewPr>
      <p:guideLst>
        <p:guide orient="horz" pos="1440"/>
        <p:guide pos="19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7.fntdata"/><Relationship Id="rId21" Type="http://schemas.openxmlformats.org/officeDocument/2006/relationships/slide" Target="slides/slide19.xml"/><Relationship Id="rId34" Type="http://schemas.openxmlformats.org/officeDocument/2006/relationships/font" Target="fonts/font2.fntdata"/><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4.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3.fntdata"/><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1.fntdata"/><Relationship Id="rId38" Type="http://schemas.openxmlformats.org/officeDocument/2006/relationships/font" Target="fonts/font6.fntdata"/><Relationship Id="rId46" Type="http://schemas.microsoft.com/office/2015/10/relationships/revisionInfo" Target="revisionInfo.xml"/><Relationship Id="rId20" Type="http://schemas.openxmlformats.org/officeDocument/2006/relationships/slide" Target="slides/slide18.xml"/><Relationship Id="rId41" Type="http://schemas.openxmlformats.org/officeDocument/2006/relationships/font" Target="fonts/font9.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B1DF55-B0DD-4C34-EEFD-09879776F7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10B3B9D-63C9-AABF-4FAE-C88EF54EDE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3BEB0-6015-42A6-8506-662B0F9D7EBA}" type="datetimeFigureOut">
              <a:rPr lang="en-US" smtClean="0"/>
              <a:t>6/17/2025</a:t>
            </a:fld>
            <a:endParaRPr lang="en-US"/>
          </a:p>
        </p:txBody>
      </p:sp>
      <p:sp>
        <p:nvSpPr>
          <p:cNvPr id="4" name="Footer Placeholder 3">
            <a:extLst>
              <a:ext uri="{FF2B5EF4-FFF2-40B4-BE49-F238E27FC236}">
                <a16:creationId xmlns:a16="http://schemas.microsoft.com/office/drawing/2014/main" id="{3D8747FB-F970-4ADC-C69D-3FBD33A0CA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403F76F-A634-6795-85ED-CECA2FE63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ADDE10-978A-4C9A-94A4-7A3090F38DFF}" type="slidenum">
              <a:rPr lang="en-US" smtClean="0"/>
              <a:t>‹#›</a:t>
            </a:fld>
            <a:endParaRPr lang="en-US"/>
          </a:p>
        </p:txBody>
      </p:sp>
    </p:spTree>
    <p:extLst>
      <p:ext uri="{BB962C8B-B14F-4D97-AF65-F5344CB8AC3E}">
        <p14:creationId xmlns:p14="http://schemas.microsoft.com/office/powerpoint/2010/main" val="245269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BD53E-427A-4074-80BA-2DC53840298D}" type="datetimeFigureOut">
              <a:rPr lang="en-US" smtClean="0"/>
              <a:t>6/17/2025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99D0-06EA-45D2-AC2D-72F4C0815C2E}" type="slidenum">
              <a:rPr lang="en-US" smtClean="0"/>
              <a:t>‹#›</a:t>
            </a:fld>
            <a:endParaRPr lang="en-US"/>
          </a:p>
        </p:txBody>
      </p:sp>
    </p:spTree>
    <p:extLst>
      <p:ext uri="{BB962C8B-B14F-4D97-AF65-F5344CB8AC3E}">
        <p14:creationId xmlns:p14="http://schemas.microsoft.com/office/powerpoint/2010/main" val="1178617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ＭＳ Ｐゴシック" charset="-128"/>
                <a:cs typeface="ＭＳ Ｐゴシック" charset="-128"/>
              </a:rPr>
              <a:t>This hydrology</a:t>
            </a:r>
            <a:r>
              <a:rPr lang="en-US" sz="1200" b="0" kern="1200" baseline="0" dirty="0">
                <a:solidFill>
                  <a:schemeClr val="tx1"/>
                </a:solidFill>
                <a:effectLst/>
                <a:latin typeface="+mn-lt"/>
                <a:ea typeface="ＭＳ Ｐゴシック" charset="-128"/>
                <a:cs typeface="ＭＳ Ｐゴシック" charset="-128"/>
              </a:rPr>
              <a:t> study was a part of the larger FIRO study that you have probably heard about this week. </a:t>
            </a:r>
          </a:p>
          <a:p>
            <a:endParaRPr lang="en-US" sz="1200" b="1" kern="1200" baseline="0" dirty="0">
              <a:solidFill>
                <a:schemeClr val="tx1"/>
              </a:solidFill>
              <a:effectLst/>
              <a:latin typeface="+mn-lt"/>
              <a:ea typeface="ＭＳ Ｐゴシック" charset="-128"/>
              <a:cs typeface="ＭＳ Ｐゴシック" charset="-128"/>
            </a:endParaRPr>
          </a:p>
          <a:p>
            <a:r>
              <a:rPr lang="en-US" sz="1200" b="1" kern="1200" baseline="0" dirty="0">
                <a:solidFill>
                  <a:schemeClr val="tx1"/>
                </a:solidFill>
                <a:effectLst/>
                <a:latin typeface="+mn-lt"/>
                <a:ea typeface="ＭＳ Ｐゴシック" charset="-128"/>
                <a:cs typeface="ＭＳ Ｐゴシック" charset="-128"/>
              </a:rPr>
              <a:t>“The goal of the FIRO is to update standard flood control guidelines in order to improve water supply and environmental outcomes with out diminishing flood risk or dam safety.” </a:t>
            </a:r>
          </a:p>
          <a:p>
            <a:endParaRPr lang="en-US" sz="1200" b="0" kern="1200" baseline="0" dirty="0">
              <a:solidFill>
                <a:schemeClr val="tx1"/>
              </a:solidFill>
              <a:effectLst/>
              <a:latin typeface="+mn-lt"/>
              <a:ea typeface="ＭＳ Ｐゴシック" charset="-128"/>
              <a:cs typeface="ＭＳ Ｐゴシック" charset="-128"/>
            </a:endParaRPr>
          </a:p>
          <a:p>
            <a:r>
              <a:rPr lang="en-US" sz="1200" b="0" kern="1200" baseline="0" dirty="0">
                <a:solidFill>
                  <a:schemeClr val="tx1"/>
                </a:solidFill>
                <a:effectLst/>
                <a:latin typeface="+mn-lt"/>
                <a:ea typeface="ＭＳ Ｐゴシック" charset="-128"/>
                <a:cs typeface="ＭＳ Ｐゴシック" charset="-128"/>
              </a:rPr>
              <a:t>The </a:t>
            </a:r>
            <a:r>
              <a:rPr lang="en-US" sz="1200" b="1" kern="1200" baseline="0" dirty="0">
                <a:solidFill>
                  <a:schemeClr val="tx1"/>
                </a:solidFill>
                <a:effectLst/>
                <a:latin typeface="+mn-lt"/>
                <a:ea typeface="ＭＳ Ｐゴシック" charset="-128"/>
                <a:cs typeface="ＭＳ Ｐゴシック" charset="-128"/>
              </a:rPr>
              <a:t>Corps’ involvement </a:t>
            </a:r>
            <a:r>
              <a:rPr lang="en-US" sz="1200" b="0" kern="1200" baseline="0" dirty="0">
                <a:solidFill>
                  <a:schemeClr val="tx1"/>
                </a:solidFill>
                <a:effectLst/>
                <a:latin typeface="+mn-lt"/>
                <a:ea typeface="ＭＳ Ｐゴシック" charset="-128"/>
                <a:cs typeface="ＭＳ Ｐゴシック" charset="-128"/>
              </a:rPr>
              <a:t>in FIRO </a:t>
            </a:r>
            <a:r>
              <a:rPr lang="en-US" sz="1200" b="1" kern="1200" baseline="0" dirty="0">
                <a:solidFill>
                  <a:schemeClr val="tx1"/>
                </a:solidFill>
                <a:effectLst/>
                <a:latin typeface="+mn-lt"/>
                <a:ea typeface="ＭＳ Ｐゴシック" charset="-128"/>
                <a:cs typeface="ＭＳ Ｐゴシック" charset="-128"/>
              </a:rPr>
              <a:t>focused on flood risk</a:t>
            </a:r>
            <a:r>
              <a:rPr lang="en-US" sz="1200" b="0" kern="1200" baseline="0" dirty="0">
                <a:solidFill>
                  <a:schemeClr val="tx1"/>
                </a:solidFill>
                <a:effectLst/>
                <a:latin typeface="+mn-lt"/>
                <a:ea typeface="ＭＳ Ｐゴシック" charset="-128"/>
                <a:cs typeface="ＭＳ Ｐゴシック" charset="-128"/>
              </a:rPr>
              <a:t>. </a:t>
            </a:r>
          </a:p>
          <a:p>
            <a:endParaRPr lang="en-US" sz="1200" b="0" kern="1200" baseline="0" dirty="0">
              <a:solidFill>
                <a:schemeClr val="tx1"/>
              </a:solidFill>
              <a:effectLst/>
              <a:latin typeface="+mn-lt"/>
              <a:ea typeface="ＭＳ Ｐゴシック" charset="-128"/>
              <a:cs typeface="ＭＳ Ｐゴシック" charset="-128"/>
            </a:endParaRPr>
          </a:p>
          <a:p>
            <a:r>
              <a:rPr lang="en-US" sz="1200" b="0" kern="1200" baseline="0" dirty="0">
                <a:solidFill>
                  <a:schemeClr val="tx1"/>
                </a:solidFill>
                <a:effectLst/>
                <a:latin typeface="+mn-lt"/>
                <a:ea typeface="ＭＳ Ｐゴシック" charset="-128"/>
                <a:cs typeface="ＭＳ Ｐゴシック" charset="-128"/>
              </a:rPr>
              <a:t>For the FIRO study we wanted to create a </a:t>
            </a:r>
            <a:r>
              <a:rPr lang="en-US" sz="1200" b="1" kern="1200" baseline="0" dirty="0">
                <a:solidFill>
                  <a:schemeClr val="tx1"/>
                </a:solidFill>
                <a:effectLst/>
                <a:latin typeface="+mn-lt"/>
                <a:ea typeface="ＭＳ Ｐゴシック" charset="-128"/>
                <a:cs typeface="ＭＳ Ｐゴシック" charset="-128"/>
              </a:rPr>
              <a:t>hydrology model </a:t>
            </a:r>
            <a:r>
              <a:rPr lang="en-US" sz="1200" b="0" kern="1200" baseline="0" dirty="0">
                <a:solidFill>
                  <a:schemeClr val="tx1"/>
                </a:solidFill>
                <a:effectLst/>
                <a:latin typeface="+mn-lt"/>
                <a:ea typeface="ＭＳ Ｐゴシック" charset="-128"/>
                <a:cs typeface="ＭＳ Ｐゴシック" charset="-128"/>
              </a:rPr>
              <a:t>that </a:t>
            </a:r>
            <a:r>
              <a:rPr lang="en-US" sz="1200" b="1" kern="1200" baseline="0" dirty="0">
                <a:solidFill>
                  <a:schemeClr val="tx1"/>
                </a:solidFill>
                <a:effectLst/>
                <a:latin typeface="+mn-lt"/>
                <a:ea typeface="ＭＳ Ｐゴシック" charset="-128"/>
                <a:cs typeface="ＭＳ Ｐゴシック" charset="-128"/>
              </a:rPr>
              <a:t>accurately predicted runoff flow, volume, and soil moisture</a:t>
            </a:r>
            <a:r>
              <a:rPr lang="en-US" sz="1200" b="0" kern="1200" baseline="0" dirty="0">
                <a:solidFill>
                  <a:schemeClr val="tx1"/>
                </a:solidFill>
                <a:effectLst/>
                <a:latin typeface="+mn-lt"/>
                <a:ea typeface="ＭＳ Ｐゴシック" charset="-128"/>
                <a:cs typeface="ＭＳ Ｐゴシック" charset="-128"/>
              </a:rPr>
              <a:t> for the 60 year </a:t>
            </a:r>
            <a:r>
              <a:rPr lang="en-US" sz="1200" b="0" kern="1200" baseline="0" dirty="0" err="1">
                <a:solidFill>
                  <a:schemeClr val="tx1"/>
                </a:solidFill>
                <a:effectLst/>
                <a:latin typeface="+mn-lt"/>
                <a:ea typeface="ＭＳ Ｐゴシック" charset="-128"/>
                <a:cs typeface="ＭＳ Ｐゴシック" charset="-128"/>
              </a:rPr>
              <a:t>PoR.</a:t>
            </a:r>
            <a:endParaRPr lang="en-US" sz="1200" b="0" kern="1200" dirty="0">
              <a:solidFill>
                <a:schemeClr val="tx1"/>
              </a:solidFill>
              <a:effectLst/>
              <a:latin typeface="+mn-lt"/>
              <a:ea typeface="ＭＳ Ｐゴシック" charset="-128"/>
              <a:cs typeface="ＭＳ Ｐゴシック" charset="-128"/>
            </a:endParaRP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a:t>
            </a:fld>
            <a:endParaRPr lang="en-US"/>
          </a:p>
        </p:txBody>
      </p:sp>
    </p:spTree>
    <p:extLst>
      <p:ext uri="{BB962C8B-B14F-4D97-AF65-F5344CB8AC3E}">
        <p14:creationId xmlns:p14="http://schemas.microsoft.com/office/powerpoint/2010/main" val="2861392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mn-lt"/>
                <a:ea typeface="ＭＳ Ｐゴシック" charset="-128"/>
                <a:cs typeface="ＭＳ Ｐゴシック" charset="-128"/>
              </a:rPr>
              <a:t>The </a:t>
            </a:r>
            <a:r>
              <a:rPr lang="en-US" sz="1200" b="1" kern="1200" dirty="0">
                <a:solidFill>
                  <a:schemeClr val="tx1"/>
                </a:solidFill>
                <a:effectLst/>
                <a:latin typeface="+mn-lt"/>
                <a:ea typeface="ＭＳ Ｐゴシック" charset="-128"/>
                <a:cs typeface="ＭＳ Ｐゴシック" charset="-128"/>
              </a:rPr>
              <a:t>SSURGO data </a:t>
            </a:r>
            <a:r>
              <a:rPr lang="en-US" sz="1200" kern="1200" dirty="0">
                <a:solidFill>
                  <a:schemeClr val="tx1"/>
                </a:solidFill>
                <a:effectLst/>
                <a:latin typeface="+mn-lt"/>
                <a:ea typeface="ＭＳ Ｐゴシック" charset="-128"/>
                <a:cs typeface="ＭＳ Ｐゴシック" charset="-128"/>
              </a:rPr>
              <a:t>were used to </a:t>
            </a:r>
            <a:r>
              <a:rPr lang="en-US" sz="1200" b="1" kern="1200" dirty="0">
                <a:solidFill>
                  <a:schemeClr val="tx1"/>
                </a:solidFill>
                <a:effectLst/>
                <a:latin typeface="+mn-lt"/>
                <a:ea typeface="ＭＳ Ｐゴシック" charset="-128"/>
                <a:cs typeface="ＭＳ Ｐゴシック" charset="-128"/>
              </a:rPr>
              <a:t>initially estimate </a:t>
            </a:r>
            <a:r>
              <a:rPr lang="en-US" sz="1200" kern="1200" dirty="0">
                <a:solidFill>
                  <a:schemeClr val="tx1"/>
                </a:solidFill>
                <a:effectLst/>
                <a:latin typeface="+mn-lt"/>
                <a:ea typeface="ＭＳ Ｐゴシック" charset="-128"/>
                <a:cs typeface="ＭＳ Ｐゴシック" charset="-128"/>
              </a:rPr>
              <a:t>loss parameters for the Deficit and Constant (e.g. </a:t>
            </a:r>
            <a:r>
              <a:rPr lang="en-US" sz="1200" b="1" kern="1200" dirty="0">
                <a:solidFill>
                  <a:schemeClr val="tx1"/>
                </a:solidFill>
                <a:effectLst/>
                <a:latin typeface="+mn-lt"/>
                <a:ea typeface="ＭＳ Ｐゴシック" charset="-128"/>
                <a:cs typeface="ＭＳ Ｐゴシック" charset="-128"/>
              </a:rPr>
              <a:t>Constant Rate</a:t>
            </a:r>
            <a:r>
              <a:rPr lang="en-US" sz="1200" kern="1200" dirty="0">
                <a:solidFill>
                  <a:schemeClr val="tx1"/>
                </a:solidFill>
                <a:effectLst/>
                <a:latin typeface="+mn-lt"/>
                <a:ea typeface="ＭＳ Ｐゴシック" charset="-128"/>
                <a:cs typeface="ＭＳ Ｐゴシック" charset="-128"/>
              </a:rPr>
              <a:t>) and Soil Moisture Accounting (e.g. </a:t>
            </a:r>
            <a:r>
              <a:rPr lang="en-US" sz="1200" b="1" kern="1200" dirty="0">
                <a:solidFill>
                  <a:schemeClr val="tx1"/>
                </a:solidFill>
                <a:effectLst/>
                <a:latin typeface="+mn-lt"/>
                <a:ea typeface="ＭＳ Ｐゴシック" charset="-128"/>
                <a:cs typeface="ＭＳ Ｐゴシック" charset="-128"/>
              </a:rPr>
              <a:t>Maximum Infiltration</a:t>
            </a:r>
            <a:r>
              <a:rPr lang="en-US" sz="1200" kern="1200" dirty="0">
                <a:solidFill>
                  <a:schemeClr val="tx1"/>
                </a:solidFill>
                <a:effectLst/>
                <a:latin typeface="+mn-lt"/>
                <a:ea typeface="ＭＳ Ｐゴシック" charset="-128"/>
                <a:cs typeface="ＭＳ Ｐゴシック" charset="-128"/>
              </a:rPr>
              <a:t>) loss methods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mn-lt"/>
                <a:ea typeface="ＭＳ Ｐゴシック" charset="-128"/>
                <a:cs typeface="ＭＳ Ｐゴシック" charset="-128"/>
              </a:rPr>
              <a:t>The </a:t>
            </a:r>
            <a:r>
              <a:rPr lang="en-US" sz="1200" b="1" kern="1200" dirty="0">
                <a:solidFill>
                  <a:schemeClr val="tx1"/>
                </a:solidFill>
                <a:effectLst/>
                <a:latin typeface="+mn-lt"/>
                <a:ea typeface="ＭＳ Ｐゴシック" charset="-128"/>
                <a:cs typeface="ＭＳ Ｐゴシック" charset="-128"/>
              </a:rPr>
              <a:t>land use dataset </a:t>
            </a:r>
            <a:r>
              <a:rPr lang="en-US" sz="1200" kern="1200" dirty="0">
                <a:solidFill>
                  <a:schemeClr val="tx1"/>
                </a:solidFill>
                <a:effectLst/>
                <a:latin typeface="+mn-lt"/>
                <a:ea typeface="ＭＳ Ｐゴシック" charset="-128"/>
                <a:cs typeface="ＭＳ Ｐゴシック" charset="-128"/>
              </a:rPr>
              <a:t>was used to compute the percent </a:t>
            </a:r>
            <a:r>
              <a:rPr lang="en-US" sz="1200" b="1" kern="1200" dirty="0">
                <a:solidFill>
                  <a:schemeClr val="tx1"/>
                </a:solidFill>
                <a:effectLst/>
                <a:latin typeface="+mn-lt"/>
                <a:ea typeface="ＭＳ Ｐゴシック" charset="-128"/>
                <a:cs typeface="ＭＳ Ｐゴシック" charset="-128"/>
              </a:rPr>
              <a:t>impervious area</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11</a:t>
            </a:fld>
            <a:endParaRPr lang="en-US"/>
          </a:p>
        </p:txBody>
      </p:sp>
    </p:spTree>
    <p:extLst>
      <p:ext uri="{BB962C8B-B14F-4D97-AF65-F5344CB8AC3E}">
        <p14:creationId xmlns:p14="http://schemas.microsoft.com/office/powerpoint/2010/main" val="3452183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sz="1200" b="0" dirty="0"/>
              <a:t>This slide shows parameterization of the canopy</a:t>
            </a:r>
            <a:r>
              <a:rPr lang="en-US" sz="1200" b="0" baseline="0" dirty="0"/>
              <a:t> and surface storage portions of the loss model.</a:t>
            </a:r>
            <a:endParaRPr lang="en-US" sz="1200" b="0" dirty="0"/>
          </a:p>
          <a:p>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12</a:t>
            </a:fld>
            <a:endParaRPr lang="en-US"/>
          </a:p>
        </p:txBody>
      </p:sp>
    </p:spTree>
    <p:extLst>
      <p:ext uri="{BB962C8B-B14F-4D97-AF65-F5344CB8AC3E}">
        <p14:creationId xmlns:p14="http://schemas.microsoft.com/office/powerpoint/2010/main" val="15064474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sz="1200" b="0" dirty="0"/>
              <a:t>This slide</a:t>
            </a:r>
            <a:r>
              <a:rPr lang="en-US" sz="1200" b="0" baseline="0" dirty="0"/>
              <a:t> shows parameterization of the SMA loss method.</a:t>
            </a:r>
            <a:endParaRPr lang="en-US" sz="1200" b="0" dirty="0"/>
          </a:p>
          <a:p>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13</a:t>
            </a:fld>
            <a:endParaRPr lang="en-US"/>
          </a:p>
        </p:txBody>
      </p:sp>
    </p:spTree>
    <p:extLst>
      <p:ext uri="{BB962C8B-B14F-4D97-AF65-F5344CB8AC3E}">
        <p14:creationId xmlns:p14="http://schemas.microsoft.com/office/powerpoint/2010/main" val="38911341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sz="1200" b="0" dirty="0"/>
              <a:t>This slide shows parameterization</a:t>
            </a:r>
            <a:r>
              <a:rPr lang="en-US" sz="1200" b="0" baseline="0" dirty="0"/>
              <a:t> of the deficit and constant loss method.</a:t>
            </a:r>
            <a:endParaRPr lang="en-US" sz="1200" b="0" dirty="0"/>
          </a:p>
          <a:p>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14</a:t>
            </a:fld>
            <a:endParaRPr lang="en-US"/>
          </a:p>
        </p:txBody>
      </p:sp>
    </p:spTree>
    <p:extLst>
      <p:ext uri="{BB962C8B-B14F-4D97-AF65-F5344CB8AC3E}">
        <p14:creationId xmlns:p14="http://schemas.microsoft.com/office/powerpoint/2010/main" val="41743049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sz="1200" b="0" dirty="0"/>
              <a:t>This slide shows parameterization</a:t>
            </a:r>
            <a:r>
              <a:rPr lang="en-US" sz="1200" b="0" baseline="0" dirty="0"/>
              <a:t> of the Clark Unit Hydrograph and linear-reservoir </a:t>
            </a:r>
            <a:r>
              <a:rPr lang="en-US" sz="1200" b="0" baseline="0" dirty="0" err="1"/>
              <a:t>baseflow</a:t>
            </a:r>
            <a:r>
              <a:rPr lang="en-US" sz="1200" b="0" baseline="0" dirty="0"/>
              <a:t> transforms. </a:t>
            </a:r>
          </a:p>
          <a:p>
            <a:pPr>
              <a:lnSpc>
                <a:spcPct val="80000"/>
              </a:lnSpc>
            </a:pPr>
            <a:endParaRPr lang="en-US" sz="1200" b="0" baseline="0" dirty="0"/>
          </a:p>
          <a:p>
            <a:pPr>
              <a:lnSpc>
                <a:spcPct val="80000"/>
              </a:lnSpc>
            </a:pPr>
            <a:r>
              <a:rPr lang="en-US" sz="1200" b="0" baseline="0" dirty="0"/>
              <a:t>The </a:t>
            </a:r>
            <a:r>
              <a:rPr lang="en-US" sz="1200" b="1" baseline="0" dirty="0"/>
              <a:t>linear reservoir </a:t>
            </a:r>
            <a:r>
              <a:rPr lang="en-US" sz="1200" b="1" baseline="0" dirty="0" err="1"/>
              <a:t>baseflow</a:t>
            </a:r>
            <a:r>
              <a:rPr lang="en-US" sz="1200" b="1" baseline="0" dirty="0"/>
              <a:t> method is the only mass conserving </a:t>
            </a:r>
            <a:r>
              <a:rPr lang="en-US" sz="1200" b="1" baseline="0" dirty="0" err="1"/>
              <a:t>baseflow</a:t>
            </a:r>
            <a:r>
              <a:rPr lang="en-US" sz="1200" b="1" baseline="0" dirty="0"/>
              <a:t> method available in HEC-HMS and is suitable for long-period simulations</a:t>
            </a:r>
            <a:r>
              <a:rPr lang="en-US" sz="1200" b="0" baseline="0" dirty="0"/>
              <a:t>.</a:t>
            </a:r>
            <a:endParaRPr lang="en-US" sz="1200" b="0" dirty="0"/>
          </a:p>
          <a:p>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15</a:t>
            </a:fld>
            <a:endParaRPr lang="en-US"/>
          </a:p>
        </p:txBody>
      </p:sp>
    </p:spTree>
    <p:extLst>
      <p:ext uri="{BB962C8B-B14F-4D97-AF65-F5344CB8AC3E}">
        <p14:creationId xmlns:p14="http://schemas.microsoft.com/office/powerpoint/2010/main" val="2934320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This slide shows the parameterized basin model in HEC-HMS</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1" baseline="0" dirty="0"/>
              <a:t>Modified-</a:t>
            </a:r>
            <a:r>
              <a:rPr lang="en-US" b="1" baseline="0" dirty="0" err="1"/>
              <a:t>Puls</a:t>
            </a:r>
            <a:r>
              <a:rPr lang="en-US" b="1" baseline="0" dirty="0"/>
              <a:t> routing </a:t>
            </a:r>
            <a:r>
              <a:rPr lang="en-US" baseline="0" dirty="0"/>
              <a:t>was implemented</a:t>
            </a:r>
            <a:r>
              <a:rPr lang="en-US" dirty="0"/>
              <a:t> for reaches along the Russian River and Dry Creek</a:t>
            </a:r>
          </a:p>
          <a:p>
            <a:pPr marL="0" indent="0">
              <a:buFont typeface="Arial" panose="020B0604020202020204" pitchFamily="34" charset="0"/>
              <a:buNone/>
            </a:pPr>
            <a:endParaRPr lang="en-US" b="1" dirty="0"/>
          </a:p>
          <a:p>
            <a:pPr marL="0" indent="0">
              <a:buFont typeface="Arial" panose="020B0604020202020204" pitchFamily="34" charset="0"/>
              <a:buNone/>
            </a:pPr>
            <a:r>
              <a:rPr lang="en-US" b="1" dirty="0"/>
              <a:t>Elevation-discharge relationships </a:t>
            </a:r>
            <a:r>
              <a:rPr lang="en-US" dirty="0"/>
              <a:t>for the</a:t>
            </a:r>
            <a:r>
              <a:rPr lang="en-US" baseline="0" dirty="0"/>
              <a:t> routing reaches using a </a:t>
            </a:r>
            <a:r>
              <a:rPr lang="en-US" baseline="0" dirty="0" err="1"/>
              <a:t>calilbrated</a:t>
            </a:r>
            <a:r>
              <a:rPr lang="en-US" baseline="0" dirty="0"/>
              <a:t> HEC-RAS model.</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16</a:t>
            </a:fld>
            <a:endParaRPr lang="en-US"/>
          </a:p>
        </p:txBody>
      </p:sp>
    </p:spTree>
    <p:extLst>
      <p:ext uri="{BB962C8B-B14F-4D97-AF65-F5344CB8AC3E}">
        <p14:creationId xmlns:p14="http://schemas.microsoft.com/office/powerpoint/2010/main" val="3978404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Signatures are response patterns</a:t>
            </a:r>
            <a:r>
              <a:rPr lang="en-US" dirty="0"/>
              <a:t>.</a:t>
            </a:r>
            <a:r>
              <a:rPr lang="en-US" baseline="0" dirty="0"/>
              <a:t> </a:t>
            </a:r>
          </a:p>
          <a:p>
            <a:endParaRPr lang="en-US" baseline="0" dirty="0"/>
          </a:p>
          <a:p>
            <a:r>
              <a:rPr lang="en-US" baseline="0" dirty="0"/>
              <a:t>The </a:t>
            </a:r>
            <a:r>
              <a:rPr lang="en-US" b="1" baseline="0" dirty="0"/>
              <a:t>most familiar is the runoff hydrograph</a:t>
            </a:r>
            <a:r>
              <a:rPr lang="en-US" baseline="0" dirty="0"/>
              <a:t> but </a:t>
            </a:r>
          </a:p>
          <a:p>
            <a:endParaRPr lang="en-US" baseline="0" dirty="0"/>
          </a:p>
          <a:p>
            <a:r>
              <a:rPr lang="en-US" baseline="0" dirty="0"/>
              <a:t>from the runoff hydrograph we can derive an </a:t>
            </a:r>
            <a:r>
              <a:rPr lang="en-US" b="1" baseline="0" dirty="0"/>
              <a:t>annual maximum flow series </a:t>
            </a:r>
          </a:p>
          <a:p>
            <a:endParaRPr lang="en-US" baseline="0" dirty="0"/>
          </a:p>
          <a:p>
            <a:r>
              <a:rPr lang="en-US" baseline="0" dirty="0"/>
              <a:t>and </a:t>
            </a:r>
            <a:r>
              <a:rPr lang="en-US" b="1" baseline="0" dirty="0"/>
              <a:t>seasonal (or monthly) volume distribution</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17</a:t>
            </a:fld>
            <a:endParaRPr lang="en-US"/>
          </a:p>
        </p:txBody>
      </p:sp>
    </p:spTree>
    <p:extLst>
      <p:ext uri="{BB962C8B-B14F-4D97-AF65-F5344CB8AC3E}">
        <p14:creationId xmlns:p14="http://schemas.microsoft.com/office/powerpoint/2010/main" val="7726207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The calibration started</a:t>
            </a:r>
            <a:r>
              <a:rPr lang="en-US" sz="1200" kern="1200" baseline="0" dirty="0">
                <a:solidFill>
                  <a:schemeClr val="tx1"/>
                </a:solidFill>
                <a:effectLst/>
                <a:latin typeface="+mn-lt"/>
                <a:ea typeface="ＭＳ Ｐゴシック" charset="-128"/>
                <a:cs typeface="ＭＳ Ｐゴシック" charset="-128"/>
              </a:rPr>
              <a:t> with </a:t>
            </a:r>
            <a:r>
              <a:rPr lang="en-US" sz="1200" b="1" kern="1200" baseline="0" dirty="0">
                <a:solidFill>
                  <a:schemeClr val="tx1"/>
                </a:solidFill>
                <a:effectLst/>
                <a:latin typeface="+mn-lt"/>
                <a:ea typeface="ＭＳ Ｐゴシック" charset="-128"/>
                <a:cs typeface="ＭＳ Ｐゴシック" charset="-128"/>
              </a:rPr>
              <a:t>monthly volume. </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A single water year calibration would focus on the </a:t>
            </a:r>
            <a:r>
              <a:rPr lang="en-US" sz="1200" b="1" kern="1200" dirty="0">
                <a:solidFill>
                  <a:schemeClr val="tx1"/>
                </a:solidFill>
                <a:effectLst/>
                <a:latin typeface="+mn-lt"/>
                <a:ea typeface="ＭＳ Ｐゴシック" charset="-128"/>
                <a:cs typeface="ＭＳ Ｐゴシック" charset="-128"/>
              </a:rPr>
              <a:t>timing of the first major runoff event of the year</a:t>
            </a:r>
            <a:r>
              <a:rPr lang="en-US" sz="1200" kern="1200" dirty="0">
                <a:solidFill>
                  <a:schemeClr val="tx1"/>
                </a:solidFill>
                <a:effectLst/>
                <a:latin typeface="+mn-lt"/>
                <a:ea typeface="ＭＳ Ｐゴシック" charset="-128"/>
                <a:cs typeface="ＭＳ Ｐゴシック" charset="-128"/>
              </a:rPr>
              <a:t>, </a:t>
            </a:r>
            <a:r>
              <a:rPr lang="en-US" sz="1200" b="1" kern="1200" dirty="0">
                <a:solidFill>
                  <a:schemeClr val="tx1"/>
                </a:solidFill>
                <a:effectLst/>
                <a:latin typeface="+mn-lt"/>
                <a:ea typeface="ＭＳ Ｐゴシック" charset="-128"/>
                <a:cs typeface="ＭＳ Ｐゴシック" charset="-128"/>
              </a:rPr>
              <a:t>then soil</a:t>
            </a:r>
            <a:r>
              <a:rPr lang="en-US" sz="1200" b="1" kern="1200" baseline="0" dirty="0">
                <a:solidFill>
                  <a:schemeClr val="tx1"/>
                </a:solidFill>
                <a:effectLst/>
                <a:latin typeface="+mn-lt"/>
                <a:ea typeface="ＭＳ Ｐゴシック" charset="-128"/>
                <a:cs typeface="ＭＳ Ｐゴシック" charset="-128"/>
              </a:rPr>
              <a:t> moisture state between events during the wet season</a:t>
            </a:r>
            <a:r>
              <a:rPr lang="en-US" sz="1200" kern="1200" baseline="0" dirty="0">
                <a:solidFill>
                  <a:schemeClr val="tx1"/>
                </a:solidFill>
                <a:effectLst/>
                <a:latin typeface="+mn-lt"/>
                <a:ea typeface="ＭＳ Ｐゴシック" charset="-128"/>
                <a:cs typeface="ＭＳ Ｐゴシック" charset="-128"/>
              </a:rPr>
              <a: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This is subject to the </a:t>
            </a:r>
            <a:r>
              <a:rPr lang="en-US" sz="1200" b="1" i="1" kern="1200" baseline="0" dirty="0">
                <a:solidFill>
                  <a:schemeClr val="tx1"/>
                </a:solidFill>
                <a:effectLst/>
                <a:latin typeface="+mn-lt"/>
                <a:ea typeface="ＭＳ Ｐゴシック" charset="-128"/>
                <a:cs typeface="ＭＳ Ｐゴシック" charset="-128"/>
              </a:rPr>
              <a:t>Crop Coefficient </a:t>
            </a:r>
            <a:r>
              <a:rPr lang="en-US" sz="1200" kern="1200" baseline="0" dirty="0">
                <a:solidFill>
                  <a:schemeClr val="tx1"/>
                </a:solidFill>
                <a:effectLst/>
                <a:latin typeface="+mn-lt"/>
                <a:ea typeface="ＭＳ Ｐゴシック" charset="-128"/>
                <a:cs typeface="ＭＳ Ｐゴシック" charset="-128"/>
              </a:rPr>
              <a:t>and </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1" i="1" kern="1200" baseline="0" dirty="0">
                <a:solidFill>
                  <a:schemeClr val="tx1"/>
                </a:solidFill>
                <a:effectLst/>
                <a:latin typeface="+mn-lt"/>
                <a:ea typeface="ＭＳ Ｐゴシック" charset="-128"/>
                <a:cs typeface="ＭＳ Ｐゴシック" charset="-128"/>
              </a:rPr>
              <a:t>Soil Storage </a:t>
            </a:r>
            <a:r>
              <a:rPr lang="en-US" sz="1200" kern="1200" baseline="0" dirty="0">
                <a:solidFill>
                  <a:schemeClr val="tx1"/>
                </a:solidFill>
                <a:effectLst/>
                <a:latin typeface="+mn-lt"/>
                <a:ea typeface="ＭＳ Ｐゴシック" charset="-128"/>
                <a:cs typeface="ＭＳ Ｐゴシック" charset="-128"/>
              </a:rPr>
              <a:t>and </a:t>
            </a:r>
            <a:r>
              <a:rPr lang="en-US" sz="1200" b="1" i="1" kern="1200" baseline="0" dirty="0">
                <a:solidFill>
                  <a:schemeClr val="tx1"/>
                </a:solidFill>
                <a:effectLst/>
                <a:latin typeface="+mn-lt"/>
                <a:ea typeface="ＭＳ Ｐゴシック" charset="-128"/>
                <a:cs typeface="ＭＳ Ｐゴシック" charset="-128"/>
              </a:rPr>
              <a:t>Tension Storage </a:t>
            </a:r>
            <a:r>
              <a:rPr lang="en-US" sz="1200" kern="1200" baseline="0" dirty="0">
                <a:solidFill>
                  <a:schemeClr val="tx1"/>
                </a:solidFill>
                <a:effectLst/>
                <a:latin typeface="+mn-lt"/>
                <a:ea typeface="ＭＳ Ｐゴシック" charset="-128"/>
                <a:cs typeface="ＭＳ Ｐゴシック" charset="-128"/>
              </a:rPr>
              <a:t>for SMA and</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1" i="1" kern="1200" baseline="0" dirty="0">
                <a:solidFill>
                  <a:schemeClr val="tx1"/>
                </a:solidFill>
                <a:effectLst/>
                <a:latin typeface="+mn-lt"/>
                <a:ea typeface="ＭＳ Ｐゴシック" charset="-128"/>
                <a:cs typeface="ＭＳ Ｐゴシック" charset="-128"/>
              </a:rPr>
              <a:t>Maximum Deficit </a:t>
            </a:r>
            <a:r>
              <a:rPr lang="en-US" sz="1200" kern="1200" baseline="0" dirty="0">
                <a:solidFill>
                  <a:schemeClr val="tx1"/>
                </a:solidFill>
                <a:effectLst/>
                <a:latin typeface="+mn-lt"/>
                <a:ea typeface="ＭＳ Ｐゴシック" charset="-128"/>
                <a:cs typeface="ＭＳ Ｐゴシック" charset="-128"/>
              </a:rPr>
              <a:t>for Deficit and Constant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1" kern="1200" baseline="0" dirty="0">
                <a:solidFill>
                  <a:schemeClr val="tx1"/>
                </a:solidFill>
                <a:effectLst/>
                <a:latin typeface="+mn-lt"/>
                <a:ea typeface="ＭＳ Ｐゴシック" charset="-128"/>
                <a:cs typeface="ＭＳ Ｐゴシック" charset="-128"/>
              </a:rPr>
              <a:t>For period of record</a:t>
            </a:r>
            <a:r>
              <a:rPr lang="en-US" sz="1200" kern="1200" baseline="0" dirty="0">
                <a:solidFill>
                  <a:schemeClr val="tx1"/>
                </a:solidFill>
                <a:effectLst/>
                <a:latin typeface="+mn-lt"/>
                <a:ea typeface="ＭＳ Ｐゴシック" charset="-128"/>
                <a:cs typeface="ＭＳ Ｐゴシック" charset="-128"/>
              </a:rPr>
              <a:t> the modeler should adjust these parameters while considering monthly </a:t>
            </a:r>
            <a:r>
              <a:rPr lang="en-US" sz="1200" b="1" kern="1200" baseline="0" dirty="0">
                <a:solidFill>
                  <a:schemeClr val="tx1"/>
                </a:solidFill>
                <a:effectLst/>
                <a:latin typeface="+mn-lt"/>
                <a:ea typeface="ＭＳ Ｐゴシック" charset="-128"/>
                <a:cs typeface="ＭＳ Ｐゴシック" charset="-128"/>
              </a:rPr>
              <a:t>flow volumes</a:t>
            </a:r>
            <a:r>
              <a:rPr lang="en-US" sz="1200" kern="1200" baseline="0" dirty="0">
                <a:solidFill>
                  <a:schemeClr val="tx1"/>
                </a:solidFill>
                <a:effectLst/>
                <a:latin typeface="+mn-lt"/>
                <a:ea typeface="ＭＳ Ｐゴシック" charset="-128"/>
                <a:cs typeface="ＭＳ Ｐゴシック" charset="-128"/>
              </a:rPr>
              <a: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b="1" i="0" baseline="0" dirty="0"/>
              <a:t>Monthly flow is subject to natural, municipal, industrial, and agricultural demands.</a:t>
            </a:r>
            <a:endParaRPr lang="en-US" b="1" i="1" baseline="0" dirty="0"/>
          </a:p>
          <a:p>
            <a:pPr marL="0" indent="0">
              <a:buFont typeface="Arial" panose="020B0604020202020204" pitchFamily="34" charset="0"/>
              <a:buNone/>
            </a:pPr>
            <a:endParaRPr lang="en-US" sz="1200" kern="120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The </a:t>
            </a:r>
            <a:r>
              <a:rPr lang="en-US" sz="1200" b="1" kern="1200" dirty="0">
                <a:solidFill>
                  <a:schemeClr val="tx1"/>
                </a:solidFill>
                <a:effectLst/>
                <a:latin typeface="+mn-lt"/>
                <a:ea typeface="ＭＳ Ｐゴシック" charset="-128"/>
                <a:cs typeface="ＭＳ Ｐゴシック" charset="-128"/>
              </a:rPr>
              <a:t>average monthly runoff volume was considered to ensure that the water supply operations of the reservoir model were representative of the existing conditions and suitable for use in determining the additional storage possible under FIRO</a:t>
            </a:r>
            <a:r>
              <a:rPr lang="en-US" sz="1200" kern="1200" dirty="0">
                <a:solidFill>
                  <a:schemeClr val="tx1"/>
                </a:solidFill>
                <a:effectLst/>
                <a:latin typeface="+mn-lt"/>
                <a:ea typeface="ＭＳ Ｐゴシック" charset="-128"/>
                <a:cs typeface="ＭＳ Ｐゴシック" charset="-128"/>
              </a:rPr>
              <a:t>.</a:t>
            </a:r>
            <a:endParaRPr lang="en-US" i="1" baseline="0"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18</a:t>
            </a:fld>
            <a:endParaRPr lang="en-US"/>
          </a:p>
        </p:txBody>
      </p:sp>
    </p:spTree>
    <p:extLst>
      <p:ext uri="{BB962C8B-B14F-4D97-AF65-F5344CB8AC3E}">
        <p14:creationId xmlns:p14="http://schemas.microsoft.com/office/powerpoint/2010/main" val="451650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The annual maximum flow-frequency curve was considered as the goal of this study to assess flood risk (low probability events) under FIRO alternatives.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A </a:t>
            </a:r>
            <a:r>
              <a:rPr lang="en-US" sz="1200" b="1" kern="1200" dirty="0">
                <a:solidFill>
                  <a:schemeClr val="tx1"/>
                </a:solidFill>
                <a:effectLst/>
                <a:latin typeface="+mn-lt"/>
                <a:ea typeface="ＭＳ Ｐゴシック" charset="-128"/>
                <a:cs typeface="ＭＳ Ｐゴシック" charset="-128"/>
              </a:rPr>
              <a:t>single water year calibration would focus on individual hydrograph peaks</a:t>
            </a:r>
            <a:r>
              <a:rPr lang="en-US" sz="1200" kern="1200" dirty="0">
                <a:solidFill>
                  <a:schemeClr val="tx1"/>
                </a:solidFill>
                <a:effectLst/>
                <a:latin typeface="+mn-lt"/>
                <a:ea typeface="ＭＳ Ｐゴシック" charset="-128"/>
                <a:cs typeface="ＭＳ Ｐゴシック" charset="-128"/>
              </a:rPr>
              <a:t>.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baseline="0" dirty="0"/>
              <a:t>Peak flows were sensitive to </a:t>
            </a:r>
            <a:r>
              <a:rPr lang="en-US" b="1" i="1" baseline="0" dirty="0"/>
              <a:t>Maximum Infiltration </a:t>
            </a:r>
            <a:r>
              <a:rPr lang="en-US" i="0" baseline="0" dirty="0"/>
              <a:t>for </a:t>
            </a:r>
            <a:r>
              <a:rPr lang="en-US" b="1" i="0" baseline="0" dirty="0"/>
              <a:t>SMA</a:t>
            </a:r>
            <a:r>
              <a:rPr lang="en-US" i="1" baseline="0" dirty="0"/>
              <a:t>.</a:t>
            </a:r>
          </a:p>
          <a:p>
            <a:pPr marL="0" indent="0">
              <a:buFont typeface="Arial" panose="020B0604020202020204" pitchFamily="34" charset="0"/>
              <a:buNone/>
            </a:pPr>
            <a:endParaRPr lang="en-US" i="1"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Peak flows were sensitive to </a:t>
            </a:r>
            <a:r>
              <a:rPr lang="en-US" b="1" i="1" baseline="0" dirty="0"/>
              <a:t>Constant Rate </a:t>
            </a:r>
            <a:r>
              <a:rPr lang="en-US" i="0" baseline="0" dirty="0"/>
              <a:t>for </a:t>
            </a:r>
            <a:r>
              <a:rPr lang="en-US" b="1" i="0" baseline="0" dirty="0"/>
              <a:t>Deficit and Constant</a:t>
            </a:r>
            <a:r>
              <a:rPr lang="en-US" i="1" baseline="0" dirty="0"/>
              <a:t>.</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baseline="0" dirty="0">
                <a:solidFill>
                  <a:schemeClr val="tx1"/>
                </a:solidFill>
                <a:effectLst/>
                <a:latin typeface="+mn-lt"/>
                <a:ea typeface="ＭＳ Ｐゴシック" charset="-128"/>
                <a:cs typeface="ＭＳ Ｐゴシック" charset="-128"/>
              </a:rPr>
              <a:t>An aggregated approach for the period of record focuses on the </a:t>
            </a:r>
            <a:r>
              <a:rPr lang="en-US" sz="1200" b="1" kern="1200" baseline="0" dirty="0">
                <a:solidFill>
                  <a:schemeClr val="tx1"/>
                </a:solidFill>
                <a:effectLst/>
                <a:latin typeface="+mn-lt"/>
                <a:ea typeface="ＭＳ Ｐゴシック" charset="-128"/>
                <a:cs typeface="ＭＳ Ｐゴシック" charset="-128"/>
              </a:rPr>
              <a:t>flow-frequency curve.</a:t>
            </a:r>
            <a:endParaRPr lang="en-US" b="1" baseline="0" dirty="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i="0" baseline="0" dirty="0"/>
              <a:t>The focus of calibration was overall correlation between computed and observed with </a:t>
            </a:r>
            <a:r>
              <a:rPr lang="en-US" b="1" i="0" baseline="0" dirty="0"/>
              <a:t>emphasis on low probability events </a:t>
            </a:r>
            <a:r>
              <a:rPr lang="en-US" i="0" baseline="0" dirty="0"/>
              <a:t>since the study was focused on floods.</a:t>
            </a:r>
            <a:endParaRPr lang="en-US" i="1" baseline="0" dirty="0"/>
          </a:p>
        </p:txBody>
      </p:sp>
      <p:sp>
        <p:nvSpPr>
          <p:cNvPr id="4" name="Slide Number Placeholder 3"/>
          <p:cNvSpPr>
            <a:spLocks noGrp="1"/>
          </p:cNvSpPr>
          <p:nvPr>
            <p:ph type="sldNum" sz="quarter" idx="10"/>
          </p:nvPr>
        </p:nvSpPr>
        <p:spPr/>
        <p:txBody>
          <a:bodyPr/>
          <a:lstStyle/>
          <a:p>
            <a:fld id="{3B8BCE60-B746-4FC8-99D4-C7A66DA28C3D}" type="slidenum">
              <a:rPr lang="en-US" smtClean="0"/>
              <a:t>19</a:t>
            </a:fld>
            <a:endParaRPr lang="en-US"/>
          </a:p>
        </p:txBody>
      </p:sp>
    </p:spTree>
    <p:extLst>
      <p:ext uri="{BB962C8B-B14F-4D97-AF65-F5344CB8AC3E}">
        <p14:creationId xmlns:p14="http://schemas.microsoft.com/office/powerpoint/2010/main" val="32410572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Finally the runoff hydrograph, including timing of peak flows, and the recession limb of hydrographs was considered to </a:t>
            </a:r>
            <a:r>
              <a:rPr lang="en-US" sz="1200" b="1" kern="1200" dirty="0">
                <a:solidFill>
                  <a:schemeClr val="tx1"/>
                </a:solidFill>
                <a:effectLst/>
                <a:latin typeface="+mn-lt"/>
                <a:ea typeface="ＭＳ Ｐゴシック" charset="-128"/>
                <a:cs typeface="ＭＳ Ｐゴシック" charset="-128"/>
              </a:rPr>
              <a:t>ensure fine resolution accuracy</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Focus of calibration was on </a:t>
            </a:r>
            <a:r>
              <a:rPr lang="en-US" b="1" baseline="0" dirty="0"/>
              <a:t>recession limb of hydrographs </a:t>
            </a:r>
            <a:r>
              <a:rPr lang="en-US" baseline="0" dirty="0"/>
              <a:t>and </a:t>
            </a:r>
            <a:r>
              <a:rPr lang="en-US" b="1" baseline="0" dirty="0" err="1"/>
              <a:t>baseflow</a:t>
            </a:r>
            <a:r>
              <a:rPr lang="en-US" b="1" baseline="0" dirty="0"/>
              <a:t> recession curves</a:t>
            </a:r>
            <a:r>
              <a:rPr lang="en-US" baseline="0" dirty="0"/>
              <a:t>. It was helpful to evaluate early wet season events looking at hourly flow as well.</a:t>
            </a:r>
          </a:p>
          <a:p>
            <a:pPr marL="0" indent="0">
              <a:buFont typeface="Arial" panose="020B0604020202020204" pitchFamily="34" charset="0"/>
              <a:buNone/>
            </a:pPr>
            <a:endParaRPr lang="en-US" baseline="0" dirty="0"/>
          </a:p>
          <a:p>
            <a:pPr marL="0" indent="0" algn="l">
              <a:buFont typeface="Arial" panose="020B0604020202020204" pitchFamily="34" charset="0"/>
              <a:buNone/>
            </a:pPr>
            <a:r>
              <a:rPr lang="en-US" baseline="0" dirty="0"/>
              <a:t>daily flow was sensitive to linear-reservoir </a:t>
            </a:r>
            <a:r>
              <a:rPr lang="en-US" b="1" i="1" baseline="0" dirty="0" err="1"/>
              <a:t>baseflow</a:t>
            </a:r>
            <a:r>
              <a:rPr lang="en-US" b="1" i="1" baseline="0" dirty="0"/>
              <a:t> </a:t>
            </a:r>
            <a:r>
              <a:rPr lang="en-US" b="1" i="0" baseline="0" dirty="0"/>
              <a:t>parameters </a:t>
            </a:r>
            <a:r>
              <a:rPr lang="en-US" i="0" baseline="0" dirty="0"/>
              <a:t>for </a:t>
            </a:r>
            <a:r>
              <a:rPr lang="en-US" b="1" i="0" baseline="0" dirty="0"/>
              <a:t>soil moisture accounting loss </a:t>
            </a:r>
            <a:r>
              <a:rPr lang="en-US" b="0" i="0" baseline="0" dirty="0"/>
              <a:t>and </a:t>
            </a:r>
            <a:r>
              <a:rPr lang="en-US" b="1" i="0" baseline="0" dirty="0"/>
              <a:t>deficit and constant loss </a:t>
            </a:r>
            <a:r>
              <a:rPr lang="en-US" i="0" baseline="0" dirty="0"/>
              <a:t>method</a:t>
            </a:r>
            <a:r>
              <a:rPr lang="en-US" i="1" baseline="0" dirty="0"/>
              <a:t>.</a:t>
            </a:r>
          </a:p>
        </p:txBody>
      </p:sp>
      <p:sp>
        <p:nvSpPr>
          <p:cNvPr id="4" name="Slide Number Placeholder 3"/>
          <p:cNvSpPr>
            <a:spLocks noGrp="1"/>
          </p:cNvSpPr>
          <p:nvPr>
            <p:ph type="sldNum" sz="quarter" idx="10"/>
          </p:nvPr>
        </p:nvSpPr>
        <p:spPr/>
        <p:txBody>
          <a:bodyPr/>
          <a:lstStyle/>
          <a:p>
            <a:fld id="{3B8BCE60-B746-4FC8-99D4-C7A66DA28C3D}" type="slidenum">
              <a:rPr lang="en-US" smtClean="0"/>
              <a:t>20</a:t>
            </a:fld>
            <a:endParaRPr lang="en-US"/>
          </a:p>
        </p:txBody>
      </p:sp>
    </p:spTree>
    <p:extLst>
      <p:ext uri="{BB962C8B-B14F-4D97-AF65-F5344CB8AC3E}">
        <p14:creationId xmlns:p14="http://schemas.microsoft.com/office/powerpoint/2010/main" val="1578688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0" dirty="0"/>
              <a:t>Coyote Valley Dam is located in the upper portion of the basin</a:t>
            </a:r>
            <a:r>
              <a:rPr lang="en-US" sz="1200" b="1" kern="0" baseline="0" dirty="0"/>
              <a:t> and serves as the</a:t>
            </a:r>
            <a:r>
              <a:rPr lang="en-US" sz="1200" b="1" kern="0" dirty="0"/>
              <a:t> </a:t>
            </a:r>
            <a:r>
              <a:rPr lang="en-US" sz="1200" b="1" kern="0" baseline="0" dirty="0"/>
              <a:t>sole water supply for most of the river, and has become very stressed. </a:t>
            </a:r>
          </a:p>
          <a:p>
            <a:endParaRPr lang="en-US" sz="1200" b="1" kern="0" baseline="0" dirty="0"/>
          </a:p>
          <a:p>
            <a:r>
              <a:rPr lang="en-US" sz="1200" b="1" kern="0" baseline="0" dirty="0"/>
              <a:t>M</a:t>
            </a:r>
            <a:r>
              <a:rPr lang="en-US" sz="1200" b="1" baseline="0" dirty="0"/>
              <a:t>unicipal/industrial/agricultural </a:t>
            </a:r>
            <a:r>
              <a:rPr lang="en-US" sz="1200" b="1" kern="0" baseline="0" dirty="0"/>
              <a:t>demands have greatly increased since built in 1959.</a:t>
            </a:r>
          </a:p>
          <a:p>
            <a:endParaRPr lang="en-US" sz="1200" b="1" kern="0" baseline="0" dirty="0"/>
          </a:p>
          <a:p>
            <a:r>
              <a:rPr lang="en-US" sz="1200" b="1" baseline="0" dirty="0"/>
              <a:t>USACE tried to determine how much more can we store in CVD without increasing flood risk</a:t>
            </a:r>
            <a:endParaRPr lang="en-US" sz="1200" b="1" kern="0"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3</a:t>
            </a:fld>
            <a:endParaRPr lang="en-US"/>
          </a:p>
        </p:txBody>
      </p:sp>
    </p:spTree>
    <p:extLst>
      <p:ext uri="{BB962C8B-B14F-4D97-AF65-F5344CB8AC3E}">
        <p14:creationId xmlns:p14="http://schemas.microsoft.com/office/powerpoint/2010/main" val="265412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Calibration </a:t>
            </a:r>
            <a:r>
              <a:rPr lang="en-US" b="1" baseline="0" dirty="0"/>
              <a:t>proceeded from upstream to downstream </a:t>
            </a:r>
            <a:r>
              <a:rPr lang="en-US" baseline="0" dirty="0"/>
              <a:t>at calibration points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Model was broken down into</a:t>
            </a:r>
            <a:r>
              <a:rPr lang="en-US" baseline="0" dirty="0"/>
              <a:t> smaller models to decrease compute time during calibration</a:t>
            </a: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21</a:t>
            </a:fld>
            <a:endParaRPr lang="en-US"/>
          </a:p>
        </p:txBody>
      </p:sp>
    </p:spTree>
    <p:extLst>
      <p:ext uri="{BB962C8B-B14F-4D97-AF65-F5344CB8AC3E}">
        <p14:creationId xmlns:p14="http://schemas.microsoft.com/office/powerpoint/2010/main" val="1379645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defTabSz="931774">
              <a:defRPr/>
            </a:pPr>
            <a:r>
              <a:rPr lang="en-US" dirty="0"/>
              <a:t>In general, the modeler should try to reproduce observed peaks,</a:t>
            </a:r>
            <a:r>
              <a:rPr lang="en-US" baseline="0" dirty="0"/>
              <a:t> timing, and</a:t>
            </a:r>
            <a:r>
              <a:rPr lang="en-US" dirty="0"/>
              <a:t> volume.</a:t>
            </a:r>
            <a:r>
              <a:rPr lang="en-US" baseline="0" dirty="0"/>
              <a:t> </a:t>
            </a:r>
            <a:r>
              <a:rPr lang="en-US" dirty="0"/>
              <a:t>The objective of calibration is to minimize the difference between simulated values and observed (measured) values. </a:t>
            </a:r>
          </a:p>
          <a:p>
            <a:pPr defTabSz="931774">
              <a:defRPr/>
            </a:pPr>
            <a:endParaRPr lang="en-US" dirty="0"/>
          </a:p>
          <a:p>
            <a:pPr defTabSz="931774">
              <a:defRPr/>
            </a:pPr>
            <a:r>
              <a:rPr lang="en-US" b="1" dirty="0"/>
              <a:t>Statistical methods are used to quantify how simulated values compare to observed values</a:t>
            </a:r>
            <a:r>
              <a:rPr lang="en-US" dirty="0"/>
              <a:t>.</a:t>
            </a:r>
          </a:p>
          <a:p>
            <a:pPr defTabSz="931774">
              <a:defRPr/>
            </a:pPr>
            <a:endParaRPr lang="en-US" dirty="0"/>
          </a:p>
          <a:p>
            <a:pPr defTabSz="931774">
              <a:defRPr/>
            </a:pPr>
            <a:r>
              <a:rPr lang="en-US" dirty="0"/>
              <a:t>While</a:t>
            </a:r>
            <a:r>
              <a:rPr lang="en-US" baseline="0" dirty="0"/>
              <a:t> a </a:t>
            </a:r>
            <a:r>
              <a:rPr lang="en-US" b="1" baseline="0" dirty="0"/>
              <a:t>graphical fit </a:t>
            </a:r>
            <a:r>
              <a:rPr lang="en-US" baseline="0" dirty="0"/>
              <a:t>is often a first pass in calibration there is more than meets the eye. </a:t>
            </a:r>
            <a:r>
              <a:rPr lang="en-US" b="1" baseline="0" dirty="0"/>
              <a:t>Calibration must be quantified </a:t>
            </a:r>
            <a:r>
              <a:rPr lang="en-US" baseline="0" dirty="0"/>
              <a:t>using statistical analyses. </a:t>
            </a:r>
            <a:endParaRPr lang="en-US" dirty="0"/>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25693272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err="1"/>
              <a:t>Moriasi</a:t>
            </a:r>
            <a:r>
              <a:rPr lang="en-US" dirty="0"/>
              <a:t> et al</a:t>
            </a:r>
            <a:r>
              <a:rPr lang="en-US" baseline="0" dirty="0"/>
              <a:t> (2007)n</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dirty="0"/>
              <a:t>The</a:t>
            </a:r>
            <a:r>
              <a:rPr lang="en-US" baseline="0" dirty="0"/>
              <a:t> model performed </a:t>
            </a:r>
            <a:r>
              <a:rPr lang="en-US" b="1" baseline="0" dirty="0"/>
              <a:t>“Very Good” </a:t>
            </a:r>
            <a:r>
              <a:rPr lang="en-US" baseline="0" dirty="0"/>
              <a:t>for all summary statistics.</a:t>
            </a: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23</a:t>
            </a:fld>
            <a:endParaRPr lang="en-US"/>
          </a:p>
        </p:txBody>
      </p:sp>
    </p:spTree>
    <p:extLst>
      <p:ext uri="{BB962C8B-B14F-4D97-AF65-F5344CB8AC3E}">
        <p14:creationId xmlns:p14="http://schemas.microsoft.com/office/powerpoint/2010/main" val="22864134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The </a:t>
            </a:r>
            <a:r>
              <a:rPr lang="en-US" sz="1200" b="1" kern="1200" dirty="0">
                <a:solidFill>
                  <a:schemeClr val="tx1"/>
                </a:solidFill>
                <a:effectLst/>
                <a:latin typeface="+mn-lt"/>
                <a:ea typeface="ＭＳ Ｐゴシック" charset="-128"/>
                <a:cs typeface="ＭＳ Ｐゴシック" charset="-128"/>
              </a:rPr>
              <a:t>goal </a:t>
            </a:r>
            <a:r>
              <a:rPr lang="en-US" sz="1200" kern="1200" dirty="0">
                <a:solidFill>
                  <a:schemeClr val="tx1"/>
                </a:solidFill>
                <a:effectLst/>
                <a:latin typeface="+mn-lt"/>
                <a:ea typeface="ＭＳ Ｐゴシック" charset="-128"/>
                <a:cs typeface="ＭＳ Ｐゴシック" charset="-128"/>
              </a:rPr>
              <a:t>of the HEC-HMS modeling effort was to provide the reoperation study team with a </a:t>
            </a:r>
            <a:r>
              <a:rPr lang="en-US" sz="1200" b="1" kern="1200" dirty="0">
                <a:solidFill>
                  <a:schemeClr val="tx1"/>
                </a:solidFill>
                <a:effectLst/>
                <a:latin typeface="+mn-lt"/>
                <a:ea typeface="ＭＳ Ｐゴシック" charset="-128"/>
                <a:cs typeface="ＭＳ Ｐゴシック" charset="-128"/>
              </a:rPr>
              <a:t>reliable hydrology model </a:t>
            </a:r>
            <a:r>
              <a:rPr lang="en-US" sz="1200" kern="1200" dirty="0">
                <a:solidFill>
                  <a:schemeClr val="tx1"/>
                </a:solidFill>
                <a:effectLst/>
                <a:latin typeface="+mn-lt"/>
                <a:ea typeface="ＭＳ Ｐゴシック" charset="-128"/>
                <a:cs typeface="ＭＳ Ｐゴシック" charset="-128"/>
              </a:rPr>
              <a:t>that </a:t>
            </a:r>
            <a:r>
              <a:rPr lang="en-US" sz="1200" b="1" kern="1200" dirty="0">
                <a:solidFill>
                  <a:schemeClr val="tx1"/>
                </a:solidFill>
                <a:effectLst/>
                <a:latin typeface="+mn-lt"/>
                <a:ea typeface="ＭＳ Ｐゴシック" charset="-128"/>
                <a:cs typeface="ＭＳ Ｐゴシック" charset="-128"/>
              </a:rPr>
              <a:t>accurately predicted soil moisture and runoff </a:t>
            </a:r>
            <a:r>
              <a:rPr lang="en-US" sz="1200" kern="1200" dirty="0">
                <a:solidFill>
                  <a:schemeClr val="tx1"/>
                </a:solidFill>
                <a:effectLst/>
                <a:latin typeface="+mn-lt"/>
                <a:ea typeface="ＭＳ Ｐゴシック" charset="-128"/>
                <a:cs typeface="ＭＳ Ｐゴシック" charset="-128"/>
              </a:rPr>
              <a:t>for the drainage above Coyote Valley Dam and </a:t>
            </a:r>
            <a:r>
              <a:rPr lang="en-US" sz="1200" b="1" kern="1200" dirty="0">
                <a:solidFill>
                  <a:schemeClr val="tx1"/>
                </a:solidFill>
                <a:effectLst/>
                <a:latin typeface="+mn-lt"/>
                <a:ea typeface="ＭＳ Ｐゴシック" charset="-128"/>
                <a:cs typeface="ＭＳ Ｐゴシック" charset="-128"/>
              </a:rPr>
              <a:t>runoff for the watershed downstream </a:t>
            </a:r>
            <a:r>
              <a:rPr lang="en-US" sz="1200" kern="1200" dirty="0">
                <a:solidFill>
                  <a:schemeClr val="tx1"/>
                </a:solidFill>
                <a:effectLst/>
                <a:latin typeface="+mn-lt"/>
                <a:ea typeface="ＭＳ Ｐゴシック" charset="-128"/>
                <a:cs typeface="ＭＳ Ｐゴシック" charset="-128"/>
              </a:rPr>
              <a:t>of the dam.</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24</a:t>
            </a:fld>
            <a:endParaRPr lang="en-US"/>
          </a:p>
        </p:txBody>
      </p:sp>
    </p:spTree>
    <p:extLst>
      <p:ext uri="{BB962C8B-B14F-4D97-AF65-F5344CB8AC3E}">
        <p14:creationId xmlns:p14="http://schemas.microsoft.com/office/powerpoint/2010/main" val="37561914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charset="-128"/>
                <a:cs typeface="ＭＳ Ｐゴシック" charset="-128"/>
              </a:rPr>
              <a:t>PoR</a:t>
            </a:r>
            <a:r>
              <a:rPr lang="en-US" sz="1200" kern="1200" baseline="0" dirty="0">
                <a:solidFill>
                  <a:schemeClr val="tx1"/>
                </a:solidFill>
                <a:effectLst/>
                <a:latin typeface="+mn-lt"/>
                <a:ea typeface="ＭＳ Ｐゴシック" charset="-128"/>
                <a:cs typeface="ＭＳ Ｐゴシック" charset="-128"/>
              </a:rPr>
              <a:t> </a:t>
            </a:r>
            <a:r>
              <a:rPr lang="en-US" sz="1200" b="1" kern="1200" baseline="0" dirty="0">
                <a:solidFill>
                  <a:schemeClr val="tx1"/>
                </a:solidFill>
                <a:effectLst/>
                <a:latin typeface="+mn-lt"/>
                <a:ea typeface="ＭＳ Ｐゴシック" charset="-128"/>
                <a:cs typeface="ＭＳ Ｐゴシック" charset="-128"/>
              </a:rPr>
              <a:t>tested</a:t>
            </a:r>
            <a:r>
              <a:rPr lang="en-US" sz="1200" kern="1200" baseline="0" dirty="0">
                <a:solidFill>
                  <a:schemeClr val="tx1"/>
                </a:solidFill>
                <a:effectLst/>
                <a:latin typeface="+mn-lt"/>
                <a:ea typeface="ＭＳ Ｐゴシック" charset="-128"/>
                <a:cs typeface="ＭＳ Ｐゴシック" charset="-128"/>
              </a:rPr>
              <a:t> </a:t>
            </a:r>
            <a:r>
              <a:rPr lang="en-US" sz="1200" b="1" kern="1200" baseline="0" dirty="0">
                <a:solidFill>
                  <a:schemeClr val="tx1"/>
                </a:solidFill>
                <a:effectLst/>
                <a:latin typeface="+mn-lt"/>
                <a:ea typeface="ＭＳ Ｐゴシック" charset="-128"/>
                <a:cs typeface="ＭＳ Ｐゴシック" charset="-128"/>
              </a:rPr>
              <a:t>reservoir re-operation scenarios </a:t>
            </a:r>
            <a:r>
              <a:rPr lang="en-US" sz="1200" kern="1200" baseline="0" dirty="0">
                <a:solidFill>
                  <a:schemeClr val="tx1"/>
                </a:solidFill>
                <a:effectLst/>
                <a:latin typeface="+mn-lt"/>
                <a:ea typeface="ＭＳ Ｐゴシック" charset="-128"/>
                <a:cs typeface="ＭＳ Ｐゴシック" charset="-128"/>
              </a:rPr>
              <a:t>for </a:t>
            </a:r>
            <a:r>
              <a:rPr lang="en-US" sz="1200" b="1" kern="1200" baseline="0" dirty="0">
                <a:solidFill>
                  <a:schemeClr val="tx1"/>
                </a:solidFill>
                <a:effectLst/>
                <a:latin typeface="+mn-lt"/>
                <a:ea typeface="ＭＳ Ｐゴシック" charset="-128"/>
                <a:cs typeface="ＭＳ Ｐゴシック" charset="-128"/>
              </a:rPr>
              <a:t>with and without project conditions </a:t>
            </a:r>
            <a:r>
              <a:rPr lang="en-US" sz="1200" kern="1200" baseline="0" dirty="0">
                <a:solidFill>
                  <a:schemeClr val="tx1"/>
                </a:solidFill>
                <a:effectLst/>
                <a:latin typeface="+mn-lt"/>
                <a:ea typeface="ＭＳ Ｐゴシック" charset="-128"/>
                <a:cs typeface="ＭＳ Ｐゴシック" charset="-128"/>
              </a:rPr>
              <a:t>for the period of record.</a:t>
            </a:r>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25</a:t>
            </a:fld>
            <a:endParaRPr lang="en-US"/>
          </a:p>
        </p:txBody>
      </p:sp>
    </p:spTree>
    <p:extLst>
      <p:ext uri="{BB962C8B-B14F-4D97-AF65-F5344CB8AC3E}">
        <p14:creationId xmlns:p14="http://schemas.microsoft.com/office/powerpoint/2010/main" val="25261540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ＭＳ Ｐゴシック" charset="-128"/>
                <a:cs typeface="ＭＳ Ｐゴシック" charset="-128"/>
              </a:rPr>
              <a:t>The continuous simulation informed Monte-Carlo analysis including </a:t>
            </a:r>
            <a:r>
              <a:rPr lang="en-US" sz="1200" b="1" kern="1200" dirty="0">
                <a:solidFill>
                  <a:schemeClr val="tx1"/>
                </a:solidFill>
                <a:effectLst/>
                <a:latin typeface="+mn-lt"/>
                <a:ea typeface="ＭＳ Ｐゴシック" charset="-128"/>
                <a:cs typeface="ＭＳ Ｐゴシック" charset="-128"/>
              </a:rPr>
              <a:t>seasonal</a:t>
            </a:r>
            <a:r>
              <a:rPr lang="en-US" sz="1200" kern="1200" dirty="0">
                <a:solidFill>
                  <a:schemeClr val="tx1"/>
                </a:solidFill>
                <a:effectLst/>
                <a:latin typeface="+mn-lt"/>
                <a:ea typeface="ＭＳ Ｐゴシック" charset="-128"/>
                <a:cs typeface="ＭＳ Ｐゴシック" charset="-128"/>
              </a:rPr>
              <a:t> </a:t>
            </a:r>
            <a:r>
              <a:rPr lang="en-US" sz="1200" b="1" kern="1200" dirty="0">
                <a:solidFill>
                  <a:schemeClr val="tx1"/>
                </a:solidFill>
                <a:effectLst/>
                <a:latin typeface="+mn-lt"/>
                <a:ea typeface="ＭＳ Ｐゴシック" charset="-128"/>
                <a:cs typeface="ＭＳ Ｐゴシック" charset="-128"/>
              </a:rPr>
              <a:t>sampling</a:t>
            </a:r>
            <a:r>
              <a:rPr lang="en-US" sz="1200" kern="1200" baseline="0" dirty="0">
                <a:solidFill>
                  <a:schemeClr val="tx1"/>
                </a:solidFill>
                <a:effectLst/>
                <a:latin typeface="+mn-lt"/>
                <a:ea typeface="ＭＳ Ｐゴシック" charset="-128"/>
                <a:cs typeface="ＭＳ Ｐゴシック" charset="-128"/>
              </a:rPr>
              <a:t> of </a:t>
            </a:r>
            <a:r>
              <a:rPr lang="en-US" sz="1200" b="1" kern="1200" baseline="0" dirty="0">
                <a:solidFill>
                  <a:schemeClr val="tx1"/>
                </a:solidFill>
                <a:effectLst/>
                <a:latin typeface="+mn-lt"/>
                <a:ea typeface="ＭＳ Ｐゴシック" charset="-128"/>
                <a:cs typeface="ＭＳ Ｐゴシック" charset="-128"/>
              </a:rPr>
              <a:t>soil moisture </a:t>
            </a:r>
            <a:r>
              <a:rPr lang="en-US" sz="1200" kern="1200" baseline="0" dirty="0">
                <a:solidFill>
                  <a:schemeClr val="tx1"/>
                </a:solidFill>
                <a:effectLst/>
                <a:latin typeface="+mn-lt"/>
                <a:ea typeface="ＭＳ Ｐゴシック" charset="-128"/>
                <a:cs typeface="ＭＳ Ｐゴシック" charset="-128"/>
              </a:rPr>
              <a:t>and creating precipitation </a:t>
            </a:r>
            <a:r>
              <a:rPr lang="en-US" sz="1200" kern="1200" baseline="0" dirty="0" err="1">
                <a:solidFill>
                  <a:schemeClr val="tx1"/>
                </a:solidFill>
                <a:effectLst/>
                <a:latin typeface="+mn-lt"/>
                <a:ea typeface="ＭＳ Ｐゴシック" charset="-128"/>
                <a:cs typeface="ＭＳ Ｐゴシック" charset="-128"/>
              </a:rPr>
              <a:t>shapesets</a:t>
            </a:r>
            <a:r>
              <a:rPr lang="en-US" sz="1200" kern="1200" baseline="0" dirty="0">
                <a:solidFill>
                  <a:schemeClr val="tx1"/>
                </a:solidFill>
                <a:effectLst/>
                <a:latin typeface="+mn-lt"/>
                <a:ea typeface="ＭＳ Ｐゴシック" charset="-128"/>
                <a:cs typeface="ＭＳ Ｐゴシック" charset="-128"/>
              </a:rPr>
              <a:t> for major </a:t>
            </a:r>
            <a:r>
              <a:rPr lang="en-US" sz="1200" b="1" kern="1200" baseline="0" dirty="0">
                <a:solidFill>
                  <a:schemeClr val="tx1"/>
                </a:solidFill>
                <a:effectLst/>
                <a:latin typeface="+mn-lt"/>
                <a:ea typeface="ＭＳ Ｐゴシック" charset="-128"/>
                <a:cs typeface="ＭＳ Ｐゴシック" charset="-128"/>
              </a:rPr>
              <a:t>precipitation events</a:t>
            </a:r>
            <a:r>
              <a:rPr lang="en-US" sz="1200" kern="1200" baseline="0" dirty="0">
                <a:solidFill>
                  <a:schemeClr val="tx1"/>
                </a:solidFill>
                <a:effectLst/>
                <a:latin typeface="+mn-lt"/>
                <a:ea typeface="ＭＳ Ｐゴシック" charset="-128"/>
                <a:cs typeface="ＭＳ Ｐゴシック" charset="-128"/>
              </a:rPr>
              <a:t>.</a:t>
            </a:r>
            <a:endParaRPr lang="en-US" sz="1200" kern="1200" dirty="0">
              <a:solidFill>
                <a:schemeClr val="tx1"/>
              </a:solidFill>
              <a:effectLst/>
              <a:latin typeface="+mn-lt"/>
              <a:ea typeface="ＭＳ Ｐゴシック" charset="-128"/>
              <a:cs typeface="ＭＳ Ｐゴシック" charset="-128"/>
            </a:endParaRPr>
          </a:p>
          <a:p>
            <a:endParaRPr lang="en-US" sz="1200" kern="1200" dirty="0">
              <a:solidFill>
                <a:schemeClr val="tx1"/>
              </a:solidFill>
              <a:effectLst/>
              <a:latin typeface="+mn-lt"/>
              <a:ea typeface="ＭＳ Ｐゴシック" charset="-128"/>
              <a:cs typeface="ＭＳ Ｐゴシック" charset="-128"/>
            </a:endParaRPr>
          </a:p>
          <a:p>
            <a:r>
              <a:rPr lang="en-US" sz="1200" b="1" kern="1200" dirty="0">
                <a:solidFill>
                  <a:schemeClr val="tx1"/>
                </a:solidFill>
                <a:effectLst/>
                <a:latin typeface="+mn-lt"/>
                <a:ea typeface="ＭＳ Ｐゴシック" charset="-128"/>
                <a:cs typeface="ＭＳ Ｐゴシック" charset="-128"/>
              </a:rPr>
              <a:t>FRA compute extended the study to consider storms outside the events experienced in the period of record.</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26</a:t>
            </a:fld>
            <a:endParaRPr lang="en-US"/>
          </a:p>
        </p:txBody>
      </p:sp>
    </p:spTree>
    <p:extLst>
      <p:ext uri="{BB962C8B-B14F-4D97-AF65-F5344CB8AC3E}">
        <p14:creationId xmlns:p14="http://schemas.microsoft.com/office/powerpoint/2010/main" val="42324038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extension of flood</a:t>
            </a:r>
            <a:r>
              <a:rPr lang="en-US" baseline="0" dirty="0"/>
              <a:t>-frequency curve beyond observed data.</a:t>
            </a:r>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27</a:t>
            </a:fld>
            <a:endParaRPr lang="en-US"/>
          </a:p>
        </p:txBody>
      </p:sp>
    </p:spTree>
    <p:extLst>
      <p:ext uri="{BB962C8B-B14F-4D97-AF65-F5344CB8AC3E}">
        <p14:creationId xmlns:p14="http://schemas.microsoft.com/office/powerpoint/2010/main" val="11185902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ＭＳ Ｐゴシック" charset="-128"/>
                <a:cs typeface="ＭＳ Ｐゴシック" charset="-128"/>
              </a:rPr>
              <a:t>Observed high water marks on the theater at Monte Rio.</a:t>
            </a:r>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28</a:t>
            </a:fld>
            <a:endParaRPr lang="en-US"/>
          </a:p>
        </p:txBody>
      </p:sp>
    </p:spTree>
    <p:extLst>
      <p:ext uri="{BB962C8B-B14F-4D97-AF65-F5344CB8AC3E}">
        <p14:creationId xmlns:p14="http://schemas.microsoft.com/office/powerpoint/2010/main" val="1254117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err="1"/>
              <a:t>Meteorologic</a:t>
            </a:r>
            <a:r>
              <a:rPr lang="en-US" b="1" dirty="0"/>
              <a:t> model</a:t>
            </a:r>
            <a:r>
              <a:rPr lang="en-US" b="1" baseline="0" dirty="0"/>
              <a:t> - </a:t>
            </a:r>
            <a:r>
              <a:rPr lang="en-US" b="1" dirty="0"/>
              <a:t>Establishes precipitation and evapotranspiration boundary conditions</a:t>
            </a:r>
          </a:p>
          <a:p>
            <a:pPr marL="0" indent="0">
              <a:buFont typeface="Arial" panose="020B0604020202020204" pitchFamily="34" charset="0"/>
              <a:buNone/>
            </a:pPr>
            <a:endParaRPr lang="en-US" b="1" dirty="0"/>
          </a:p>
          <a:p>
            <a:pPr marL="0" indent="0">
              <a:buFont typeface="Arial" panose="020B0604020202020204" pitchFamily="34" charset="0"/>
              <a:buNone/>
            </a:pPr>
            <a:r>
              <a:rPr lang="en-US" b="1" dirty="0"/>
              <a:t>Basin model</a:t>
            </a:r>
            <a:r>
              <a:rPr lang="en-US" b="1" baseline="0" dirty="0"/>
              <a:t> - </a:t>
            </a:r>
            <a:r>
              <a:rPr lang="en-US" b="1" dirty="0"/>
              <a:t>Establishes physical representation of watershed through hydrologic elements</a:t>
            </a:r>
          </a:p>
          <a:p>
            <a:pPr marL="0" indent="0">
              <a:buFont typeface="Arial" panose="020B0604020202020204" pitchFamily="34" charset="0"/>
              <a:buNone/>
            </a:pPr>
            <a:endParaRPr lang="en-US" b="1" dirty="0"/>
          </a:p>
          <a:p>
            <a:pPr marL="0" indent="0">
              <a:buFont typeface="Arial" panose="020B0604020202020204" pitchFamily="34" charset="0"/>
              <a:buNone/>
            </a:pPr>
            <a:r>
              <a:rPr lang="en-US" b="1" dirty="0"/>
              <a:t>Control specifications</a:t>
            </a:r>
            <a:r>
              <a:rPr lang="en-US" b="1" baseline="0" dirty="0"/>
              <a:t> - </a:t>
            </a:r>
            <a:r>
              <a:rPr lang="en-US" b="1" dirty="0"/>
              <a:t>Establishes temporal extent and resolution of simulation</a:t>
            </a:r>
          </a:p>
          <a:p>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4</a:t>
            </a:fld>
            <a:endParaRPr lang="en-US"/>
          </a:p>
        </p:txBody>
      </p:sp>
    </p:spTree>
    <p:extLst>
      <p:ext uri="{BB962C8B-B14F-4D97-AF65-F5344CB8AC3E}">
        <p14:creationId xmlns:p14="http://schemas.microsoft.com/office/powerpoint/2010/main" val="236053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err="1"/>
              <a:t>Precip</a:t>
            </a:r>
            <a:endParaRPr lang="en-US" dirty="0"/>
          </a:p>
          <a:p>
            <a:pPr marL="628650" lvl="1" indent="-171450">
              <a:buFont typeface="Arial" panose="020B0604020202020204" pitchFamily="34" charset="0"/>
              <a:buChar char="•"/>
            </a:pPr>
            <a:r>
              <a:rPr lang="en-US" b="1" dirty="0"/>
              <a:t>28 hourly point precipitation gages; data downloaded from NCDC</a:t>
            </a:r>
          </a:p>
          <a:p>
            <a:pPr marL="171450" lvl="0" indent="-171450">
              <a:buFont typeface="Arial" panose="020B0604020202020204" pitchFamily="34" charset="0"/>
              <a:buChar char="•"/>
            </a:pPr>
            <a:r>
              <a:rPr lang="en-US" sz="1200" kern="1200" baseline="0" dirty="0">
                <a:solidFill>
                  <a:schemeClr val="tx1"/>
                </a:solidFill>
                <a:effectLst/>
                <a:latin typeface="+mn-lt"/>
                <a:ea typeface="ＭＳ Ｐゴシック" charset="-128"/>
                <a:cs typeface="ＭＳ Ｐゴシック" charset="-128"/>
              </a:rPr>
              <a:t>ET</a:t>
            </a:r>
          </a:p>
          <a:p>
            <a:pPr marL="628650" lvl="1" indent="-171450">
              <a:buFont typeface="Arial" panose="020B0604020202020204" pitchFamily="34" charset="0"/>
              <a:buChar char="•"/>
            </a:pPr>
            <a:r>
              <a:rPr lang="en-US" sz="1200" b="1" kern="1200" baseline="0" dirty="0">
                <a:solidFill>
                  <a:schemeClr val="tx1"/>
                </a:solidFill>
                <a:effectLst/>
                <a:latin typeface="+mn-lt"/>
                <a:ea typeface="ＭＳ Ｐゴシック" charset="-128"/>
                <a:cs typeface="+mn-cs"/>
              </a:rPr>
              <a:t>Penmen-</a:t>
            </a:r>
            <a:r>
              <a:rPr lang="en-US" sz="1200" b="1" kern="1200" baseline="0" dirty="0" err="1">
                <a:solidFill>
                  <a:schemeClr val="tx1"/>
                </a:solidFill>
                <a:effectLst/>
                <a:latin typeface="+mn-lt"/>
                <a:ea typeface="ＭＳ Ｐゴシック" charset="-128"/>
                <a:cs typeface="+mn-cs"/>
              </a:rPr>
              <a:t>Monteith</a:t>
            </a:r>
            <a:r>
              <a:rPr lang="en-US" sz="1200" b="1" kern="1200" baseline="0" dirty="0">
                <a:solidFill>
                  <a:schemeClr val="tx1"/>
                </a:solidFill>
                <a:effectLst/>
                <a:latin typeface="+mn-lt"/>
                <a:ea typeface="ＭＳ Ｐゴシック" charset="-128"/>
                <a:cs typeface="+mn-cs"/>
              </a:rPr>
              <a:t> evapotranspiration </a:t>
            </a:r>
            <a:r>
              <a:rPr lang="en-US" sz="1200" kern="1200" baseline="0" dirty="0">
                <a:solidFill>
                  <a:schemeClr val="tx1"/>
                </a:solidFill>
                <a:effectLst/>
                <a:latin typeface="+mn-lt"/>
                <a:ea typeface="ＭＳ Ｐゴシック" charset="-128"/>
                <a:cs typeface="+mn-cs"/>
              </a:rPr>
              <a:t>method</a:t>
            </a:r>
          </a:p>
          <a:p>
            <a:pPr marL="628650" lvl="1" indent="-171450">
              <a:buFont typeface="Arial" panose="020B0604020202020204" pitchFamily="34" charset="0"/>
              <a:buChar char="•"/>
            </a:pPr>
            <a:r>
              <a:rPr lang="en-US" sz="1200" kern="1200" baseline="0" dirty="0">
                <a:solidFill>
                  <a:schemeClr val="tx1"/>
                </a:solidFill>
                <a:effectLst/>
                <a:latin typeface="+mn-lt"/>
                <a:ea typeface="ＭＳ Ｐゴシック" charset="-128"/>
                <a:cs typeface="+mn-cs"/>
              </a:rPr>
              <a:t>Data sources: </a:t>
            </a:r>
            <a:r>
              <a:rPr lang="en-US" sz="1200" b="1" kern="1200" dirty="0">
                <a:solidFill>
                  <a:schemeClr val="tx1"/>
                </a:solidFill>
                <a:effectLst/>
                <a:latin typeface="+mn-lt"/>
                <a:ea typeface="ＭＳ Ｐゴシック" charset="-128"/>
                <a:cs typeface="+mn-cs"/>
              </a:rPr>
              <a:t>Air Force 14</a:t>
            </a:r>
            <a:r>
              <a:rPr lang="en-US" sz="1200" b="1" kern="1200" baseline="30000" dirty="0">
                <a:solidFill>
                  <a:schemeClr val="tx1"/>
                </a:solidFill>
                <a:effectLst/>
                <a:latin typeface="+mn-lt"/>
                <a:ea typeface="ＭＳ Ｐゴシック" charset="-128"/>
                <a:cs typeface="+mn-cs"/>
              </a:rPr>
              <a:t>th</a:t>
            </a:r>
            <a:r>
              <a:rPr lang="en-US" sz="1200" b="1" kern="1200" dirty="0">
                <a:solidFill>
                  <a:schemeClr val="tx1"/>
                </a:solidFill>
                <a:effectLst/>
                <a:latin typeface="+mn-lt"/>
                <a:ea typeface="ＭＳ Ｐゴシック" charset="-128"/>
                <a:cs typeface="+mn-cs"/>
              </a:rPr>
              <a:t> Weather Squadron,</a:t>
            </a:r>
            <a:r>
              <a:rPr lang="en-US" sz="1200" b="1" kern="1200" baseline="0" dirty="0">
                <a:solidFill>
                  <a:schemeClr val="tx1"/>
                </a:solidFill>
                <a:effectLst/>
                <a:latin typeface="+mn-lt"/>
                <a:ea typeface="ＭＳ Ｐゴシック" charset="-128"/>
                <a:cs typeface="+mn-cs"/>
              </a:rPr>
              <a:t> NCDC</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5</a:t>
            </a:fld>
            <a:endParaRPr lang="en-US"/>
          </a:p>
        </p:txBody>
      </p:sp>
    </p:spTree>
    <p:extLst>
      <p:ext uri="{BB962C8B-B14F-4D97-AF65-F5344CB8AC3E}">
        <p14:creationId xmlns:p14="http://schemas.microsoft.com/office/powerpoint/2010/main" val="1017208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a:buFont typeface="Arial" panose="020B0604020202020204" pitchFamily="34" charset="0"/>
              <a:buNone/>
            </a:pPr>
            <a:r>
              <a:rPr lang="en-US" dirty="0"/>
              <a:t>We used </a:t>
            </a:r>
            <a:r>
              <a:rPr lang="en-US" b="1" dirty="0" err="1"/>
              <a:t>GageInterp</a:t>
            </a:r>
            <a:r>
              <a:rPr lang="en-US" b="1" dirty="0"/>
              <a:t> utility to create a </a:t>
            </a:r>
            <a:r>
              <a:rPr lang="en-US" b="1" baseline="0" dirty="0"/>
              <a:t>gridded precipitation record</a:t>
            </a:r>
            <a:r>
              <a:rPr lang="en-US" baseline="0" dirty="0"/>
              <a:t>; </a:t>
            </a:r>
            <a:r>
              <a:rPr lang="en-US" b="1" baseline="0" dirty="0"/>
              <a:t>uses inverse distance squared interpolation</a:t>
            </a:r>
          </a:p>
          <a:p>
            <a:pPr marL="0" lvl="0" indent="0" algn="l">
              <a:buFont typeface="Arial" panose="020B0604020202020204" pitchFamily="34" charset="0"/>
              <a:buNone/>
            </a:pPr>
            <a:endParaRPr lang="en-US" sz="1200" kern="1200" dirty="0">
              <a:solidFill>
                <a:schemeClr val="tx1"/>
              </a:solidFill>
              <a:effectLst/>
              <a:latin typeface="+mn-lt"/>
              <a:ea typeface="ＭＳ Ｐゴシック" charset="-128"/>
              <a:cs typeface="ＭＳ Ｐゴシック" charset="-128"/>
            </a:endParaRPr>
          </a:p>
          <a:p>
            <a:pPr marL="0" lvl="0" indent="0" algn="l">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PRISM grid applied in </a:t>
            </a:r>
            <a:r>
              <a:rPr lang="en-US" sz="1200" kern="1200" dirty="0" err="1">
                <a:solidFill>
                  <a:schemeClr val="tx1"/>
                </a:solidFill>
                <a:effectLst/>
                <a:latin typeface="+mn-lt"/>
                <a:ea typeface="ＭＳ Ｐゴシック" charset="-128"/>
                <a:cs typeface="ＭＳ Ｐゴシック" charset="-128"/>
              </a:rPr>
              <a:t>GageInterp</a:t>
            </a:r>
            <a:r>
              <a:rPr lang="en-US" sz="1200" kern="1200" dirty="0">
                <a:solidFill>
                  <a:schemeClr val="tx1"/>
                </a:solidFill>
                <a:effectLst/>
                <a:latin typeface="+mn-lt"/>
                <a:ea typeface="ＭＳ Ｐゴシック" charset="-128"/>
                <a:cs typeface="ＭＳ Ｐゴシック" charset="-128"/>
              </a:rPr>
              <a:t> to improve the interpolation process </a:t>
            </a:r>
            <a:r>
              <a:rPr lang="en-US" sz="1200" b="1" kern="1200" dirty="0">
                <a:solidFill>
                  <a:schemeClr val="tx1"/>
                </a:solidFill>
                <a:effectLst/>
                <a:latin typeface="+mn-lt"/>
                <a:ea typeface="ＭＳ Ｐゴシック" charset="-128"/>
                <a:cs typeface="ＭＳ Ｐゴシック" charset="-128"/>
              </a:rPr>
              <a:t>by spatially distributing precipitation normal to the 30 year pattern</a:t>
            </a:r>
          </a:p>
          <a:p>
            <a:pPr marL="0" indent="0" algn="l">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6</a:t>
            </a:fld>
            <a:endParaRPr lang="en-US"/>
          </a:p>
        </p:txBody>
      </p:sp>
    </p:spTree>
    <p:extLst>
      <p:ext uri="{BB962C8B-B14F-4D97-AF65-F5344CB8AC3E}">
        <p14:creationId xmlns:p14="http://schemas.microsoft.com/office/powerpoint/2010/main" val="13929435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ＭＳ Ｐゴシック" charset="-128"/>
                <a:cs typeface="ＭＳ Ｐゴシック" charset="-128"/>
              </a:rPr>
              <a:t>The FAO Penman-</a:t>
            </a:r>
            <a:r>
              <a:rPr lang="en-US" sz="1200" b="0" i="0" u="none" strike="noStrike" kern="1200" baseline="0" dirty="0" err="1">
                <a:solidFill>
                  <a:schemeClr val="tx1"/>
                </a:solidFill>
                <a:latin typeface="+mn-lt"/>
                <a:ea typeface="ＭＳ Ｐゴシック" charset="-128"/>
                <a:cs typeface="ＭＳ Ｐゴシック" charset="-128"/>
              </a:rPr>
              <a:t>Monteith</a:t>
            </a:r>
            <a:r>
              <a:rPr lang="en-US" sz="1200" b="0" i="0" u="none" strike="noStrike" kern="1200" baseline="0" dirty="0">
                <a:solidFill>
                  <a:schemeClr val="tx1"/>
                </a:solidFill>
                <a:latin typeface="+mn-lt"/>
                <a:ea typeface="ＭＳ Ｐゴシック" charset="-128"/>
                <a:cs typeface="ＭＳ Ｐゴシック" charset="-128"/>
              </a:rPr>
              <a:t> method </a:t>
            </a:r>
            <a:r>
              <a:rPr lang="en-US" sz="1200" b="1" i="0" u="none" strike="noStrike" kern="1200" baseline="0" dirty="0">
                <a:solidFill>
                  <a:schemeClr val="tx1"/>
                </a:solidFill>
                <a:latin typeface="+mn-lt"/>
                <a:ea typeface="ＭＳ Ｐゴシック" charset="-128"/>
                <a:cs typeface="ＭＳ Ｐゴシック" charset="-128"/>
              </a:rPr>
              <a:t>requires radiation, air temperature, air humidity and wind speed data</a:t>
            </a:r>
            <a:r>
              <a:rPr lang="en-US" sz="1200" b="0" i="0" u="none" strike="noStrike" kern="1200" baseline="0" dirty="0">
                <a:solidFill>
                  <a:schemeClr val="tx1"/>
                </a:solidFill>
                <a:latin typeface="+mn-lt"/>
                <a:ea typeface="ＭＳ Ｐゴシック" charset="-128"/>
                <a:cs typeface="ＭＳ Ｐゴシック" charset="-128"/>
              </a:rPr>
              <a:t>.</a:t>
            </a:r>
          </a:p>
          <a:p>
            <a:endParaRPr lang="en-US" sz="1200" b="0" i="0" u="none" strike="noStrike" kern="1200" baseline="0" dirty="0">
              <a:solidFill>
                <a:schemeClr val="tx1"/>
              </a:solidFill>
              <a:latin typeface="+mn-lt"/>
              <a:ea typeface="ＭＳ Ｐゴシック" charset="-128"/>
            </a:endParaRPr>
          </a:p>
          <a:p>
            <a:r>
              <a:rPr lang="en-US" sz="1200" b="0" i="0" u="none" strike="noStrike" kern="1200" baseline="0" dirty="0">
                <a:solidFill>
                  <a:schemeClr val="tx1"/>
                </a:solidFill>
                <a:latin typeface="+mn-lt"/>
                <a:ea typeface="ＭＳ Ｐゴシック" charset="-128"/>
              </a:rPr>
              <a:t>Illustration show 60 years of data, 60 years of potential ET, one year of potential ET, then one month of potential ET</a:t>
            </a:r>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7</a:t>
            </a:fld>
            <a:endParaRPr lang="en-US"/>
          </a:p>
        </p:txBody>
      </p:sp>
    </p:spTree>
    <p:extLst>
      <p:ext uri="{BB962C8B-B14F-4D97-AF65-F5344CB8AC3E}">
        <p14:creationId xmlns:p14="http://schemas.microsoft.com/office/powerpoint/2010/main" val="2102839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sz="1200" b="0" dirty="0"/>
              <a:t>There are </a:t>
            </a:r>
            <a:r>
              <a:rPr lang="en-US" sz="1200" b="1" dirty="0"/>
              <a:t>two loss methods</a:t>
            </a:r>
            <a:r>
              <a:rPr lang="en-US" sz="1200" b="1" baseline="0" dirty="0"/>
              <a:t> available </a:t>
            </a:r>
            <a:r>
              <a:rPr lang="en-US" sz="1200" b="0" baseline="0" dirty="0"/>
              <a:t>in HEC-HMS for continuous simulation. </a:t>
            </a:r>
          </a:p>
          <a:p>
            <a:pPr>
              <a:lnSpc>
                <a:spcPct val="80000"/>
              </a:lnSpc>
            </a:pPr>
            <a:endParaRPr lang="en-US" sz="1200" b="0" baseline="0" dirty="0"/>
          </a:p>
          <a:p>
            <a:pPr>
              <a:lnSpc>
                <a:spcPct val="80000"/>
              </a:lnSpc>
            </a:pPr>
            <a:r>
              <a:rPr lang="en-US" sz="1200" b="1" baseline="0" dirty="0"/>
              <a:t>Soil Moisture Accounting is the more complex using 5 conceptual layers</a:t>
            </a:r>
            <a:r>
              <a:rPr lang="en-US" sz="1200" b="0" baseline="0" dirty="0"/>
              <a:t>. </a:t>
            </a:r>
          </a:p>
          <a:p>
            <a:pPr>
              <a:lnSpc>
                <a:spcPct val="80000"/>
              </a:lnSpc>
            </a:pPr>
            <a:endParaRPr lang="en-US" sz="1200" b="1" baseline="0" dirty="0"/>
          </a:p>
          <a:p>
            <a:pPr marL="0" marR="0" lvl="0" indent="0" algn="l" defTabSz="914400" rtl="0" eaLnBrk="0" fontAlgn="base" latinLnBrk="0" hangingPunct="0">
              <a:lnSpc>
                <a:spcPct val="80000"/>
              </a:lnSpc>
              <a:spcBef>
                <a:spcPct val="30000"/>
              </a:spcBef>
              <a:spcAft>
                <a:spcPct val="0"/>
              </a:spcAft>
              <a:buClrTx/>
              <a:buSzTx/>
              <a:buFontTx/>
              <a:buNone/>
              <a:tabLst/>
              <a:defRPr/>
            </a:pPr>
            <a:r>
              <a:rPr lang="en-US" sz="1200" b="1" baseline="0" dirty="0"/>
              <a:t>Additionally SMA </a:t>
            </a:r>
            <a:r>
              <a:rPr lang="en-US" sz="1200" b="1" dirty="0"/>
              <a:t>uses a tension reduction uptake method</a:t>
            </a:r>
            <a:r>
              <a:rPr lang="en-US" sz="1200" b="1" baseline="0" dirty="0"/>
              <a:t> to extract moisture form the soil.</a:t>
            </a:r>
            <a:r>
              <a:rPr lang="en-US" sz="1200" b="1" dirty="0"/>
              <a:t> It represents the fact that water is increasingly difficult for plants to remove from the soil as the soil dries out.</a:t>
            </a:r>
          </a:p>
          <a:p>
            <a:pPr marL="0" marR="0" lvl="0" indent="0" algn="l" defTabSz="914400" rtl="0" eaLnBrk="0" fontAlgn="base" latinLnBrk="0" hangingPunct="0">
              <a:lnSpc>
                <a:spcPct val="80000"/>
              </a:lnSpc>
              <a:spcBef>
                <a:spcPct val="30000"/>
              </a:spcBef>
              <a:spcAft>
                <a:spcPct val="0"/>
              </a:spcAft>
              <a:buClrTx/>
              <a:buSzTx/>
              <a:buFontTx/>
              <a:buNone/>
              <a:tabLst/>
              <a:defRPr/>
            </a:pPr>
            <a:endParaRPr lang="en-US" sz="1200" b="1" dirty="0"/>
          </a:p>
          <a:p>
            <a:pPr marL="0" marR="0" lvl="0" indent="0" algn="l" defTabSz="914400" rtl="0" eaLnBrk="0" fontAlgn="base" latinLnBrk="0" hangingPunct="0">
              <a:lnSpc>
                <a:spcPct val="80000"/>
              </a:lnSpc>
              <a:spcBef>
                <a:spcPct val="30000"/>
              </a:spcBef>
              <a:spcAft>
                <a:spcPct val="0"/>
              </a:spcAft>
              <a:buClrTx/>
              <a:buSzTx/>
              <a:buFontTx/>
              <a:buNone/>
              <a:tabLst/>
              <a:defRPr/>
            </a:pPr>
            <a:r>
              <a:rPr lang="en-US" sz="1200" b="1" dirty="0"/>
              <a:t>Deficit and Constant is the more simple loss method using 3 conceptual layers. Moisture</a:t>
            </a:r>
            <a:r>
              <a:rPr lang="en-US" sz="1200" b="1" baseline="0" dirty="0"/>
              <a:t> from the soil is extracted at the rate of ET.</a:t>
            </a:r>
            <a:endParaRPr lang="en-US" sz="1200" b="1"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8</a:t>
            </a:fld>
            <a:endParaRPr lang="en-US"/>
          </a:p>
        </p:txBody>
      </p:sp>
    </p:spTree>
    <p:extLst>
      <p:ext uri="{BB962C8B-B14F-4D97-AF65-F5344CB8AC3E}">
        <p14:creationId xmlns:p14="http://schemas.microsoft.com/office/powerpoint/2010/main" val="2166409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xfrm>
            <a:off x="-47625" y="576263"/>
            <a:ext cx="7362825" cy="4141787"/>
          </a:xfrm>
          <a:ln/>
        </p:spPr>
      </p:sp>
      <p:sp>
        <p:nvSpPr>
          <p:cNvPr id="95235" name="Rectangle 3"/>
          <p:cNvSpPr>
            <a:spLocks noGrp="1" noChangeArrowheads="1"/>
          </p:cNvSpPr>
          <p:nvPr>
            <p:ph type="body" idx="1"/>
          </p:nvPr>
        </p:nvSpPr>
        <p:spPr/>
        <p:txBody>
          <a:bodyPr>
            <a:normAutofit/>
          </a:bodyPr>
          <a:lstStyle/>
          <a:p>
            <a:r>
              <a:rPr lang="en-US" dirty="0"/>
              <a:t>This slide</a:t>
            </a:r>
            <a:r>
              <a:rPr lang="en-US" baseline="0" dirty="0"/>
              <a:t> shows </a:t>
            </a:r>
            <a:r>
              <a:rPr lang="en-US" b="1" baseline="0" dirty="0"/>
              <a:t>a comparison </a:t>
            </a:r>
            <a:r>
              <a:rPr lang="en-US" baseline="0" dirty="0"/>
              <a:t>between loss methods for a single water year. </a:t>
            </a:r>
          </a:p>
          <a:p>
            <a:endParaRPr lang="en-US" baseline="0" dirty="0"/>
          </a:p>
          <a:p>
            <a:r>
              <a:rPr lang="en-US" baseline="0" dirty="0"/>
              <a:t>As you can see </a:t>
            </a:r>
            <a:r>
              <a:rPr lang="en-US" b="1" baseline="0" dirty="0"/>
              <a:t>SMA makes a more physically appropriate accounting of soil moisture as the soil dries out</a:t>
            </a:r>
            <a:r>
              <a:rPr lang="en-US" baseline="0" dirty="0"/>
              <a:t>. </a:t>
            </a:r>
          </a:p>
          <a:p>
            <a:endParaRPr lang="en-US" baseline="0" dirty="0"/>
          </a:p>
          <a:p>
            <a:r>
              <a:rPr lang="en-US" baseline="0" dirty="0"/>
              <a:t>For this reason </a:t>
            </a:r>
            <a:r>
              <a:rPr lang="en-US" b="1" baseline="0" dirty="0"/>
              <a:t>we chose to use the SMA loss method upstream of CVD, the focus of the reservoir re-operation study,</a:t>
            </a:r>
          </a:p>
          <a:p>
            <a:endParaRPr lang="en-US" b="1" baseline="0" dirty="0"/>
          </a:p>
          <a:p>
            <a:r>
              <a:rPr lang="en-US" baseline="0" dirty="0"/>
              <a:t>while using the </a:t>
            </a:r>
            <a:r>
              <a:rPr lang="en-US" b="1" baseline="0" dirty="0"/>
              <a:t>easier to calibrate deficit and constant method downstream </a:t>
            </a:r>
            <a:r>
              <a:rPr lang="en-US" baseline="0" dirty="0"/>
              <a:t>where sole concern was </a:t>
            </a:r>
            <a:r>
              <a:rPr lang="en-US" b="1" baseline="0" dirty="0"/>
              <a:t>reproducing flow.</a:t>
            </a:r>
            <a:endParaRPr lang="en-US" b="1" dirty="0"/>
          </a:p>
        </p:txBody>
      </p:sp>
      <p:sp>
        <p:nvSpPr>
          <p:cNvPr id="2" name="Footer Placeholder 1"/>
          <p:cNvSpPr>
            <a:spLocks noGrp="1"/>
          </p:cNvSpPr>
          <p:nvPr>
            <p:ph type="ftr" sz="quarter" idx="10"/>
          </p:nvPr>
        </p:nvSpPr>
        <p:spPr/>
        <p:txBody>
          <a:bodyPr/>
          <a:lstStyle/>
          <a:p>
            <a:r>
              <a:rPr lang="en-US"/>
              <a:t>L - 1.2/369/Scharffenberg</a:t>
            </a:r>
          </a:p>
        </p:txBody>
      </p:sp>
    </p:spTree>
    <p:extLst>
      <p:ext uri="{BB962C8B-B14F-4D97-AF65-F5344CB8AC3E}">
        <p14:creationId xmlns:p14="http://schemas.microsoft.com/office/powerpoint/2010/main" val="2572178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err="1">
                <a:solidFill>
                  <a:schemeClr val="tx1"/>
                </a:solidFill>
                <a:effectLst/>
                <a:latin typeface="+mn-lt"/>
                <a:ea typeface="ＭＳ Ｐゴシック" charset="-128"/>
                <a:cs typeface="ＭＳ Ｐゴシック" charset="-128"/>
              </a:rPr>
              <a:t>Subbasin</a:t>
            </a:r>
            <a:r>
              <a:rPr lang="en-US" sz="1200" kern="1200" baseline="0" dirty="0">
                <a:solidFill>
                  <a:schemeClr val="tx1"/>
                </a:solidFill>
                <a:effectLst/>
                <a:latin typeface="+mn-lt"/>
                <a:ea typeface="ＭＳ Ｐゴシック" charset="-128"/>
                <a:cs typeface="ＭＳ Ｐゴシック" charset="-128"/>
              </a:rPr>
              <a:t> delineation</a:t>
            </a:r>
            <a:endParaRPr lang="en-US" sz="1200" kern="1200" dirty="0">
              <a:solidFill>
                <a:schemeClr val="tx1"/>
              </a:solidFill>
              <a:effectLst/>
              <a:latin typeface="+mn-lt"/>
              <a:ea typeface="ＭＳ Ｐゴシック" charset="-128"/>
              <a:cs typeface="ＭＳ Ｐゴシック" charset="-128"/>
            </a:endParaRPr>
          </a:p>
          <a:p>
            <a:pPr marL="628650" lvl="1" indent="-171450">
              <a:buFont typeface="Arial" panose="020B0604020202020204" pitchFamily="34" charset="0"/>
              <a:buChar char="•"/>
            </a:pPr>
            <a:r>
              <a:rPr lang="en-US" sz="1200" kern="1200" dirty="0">
                <a:solidFill>
                  <a:schemeClr val="tx1"/>
                </a:solidFill>
                <a:effectLst/>
                <a:latin typeface="+mn-lt"/>
                <a:ea typeface="ＭＳ Ｐゴシック" charset="-128"/>
                <a:cs typeface="+mn-cs"/>
              </a:rPr>
              <a:t>A digital elevation model (DEM) was downloaded from the USGS National Elevation Dataset (USGS 2013)</a:t>
            </a:r>
          </a:p>
          <a:p>
            <a:pPr marL="628650" lvl="1" indent="-171450">
              <a:buFont typeface="Arial" panose="020B0604020202020204" pitchFamily="34" charset="0"/>
              <a:buChar char="•"/>
            </a:pPr>
            <a:r>
              <a:rPr lang="en-US" sz="1200" b="1" kern="1200" dirty="0">
                <a:solidFill>
                  <a:schemeClr val="tx1"/>
                </a:solidFill>
                <a:effectLst/>
                <a:latin typeface="+mn-lt"/>
                <a:ea typeface="ＭＳ Ｐゴシック" charset="-128"/>
                <a:cs typeface="+mn-cs"/>
              </a:rPr>
              <a:t>HEC-</a:t>
            </a:r>
            <a:r>
              <a:rPr lang="en-US" sz="1200" b="1" kern="1200" dirty="0" err="1">
                <a:solidFill>
                  <a:schemeClr val="tx1"/>
                </a:solidFill>
                <a:effectLst/>
                <a:latin typeface="+mn-lt"/>
                <a:ea typeface="ＭＳ Ｐゴシック" charset="-128"/>
                <a:cs typeface="+mn-cs"/>
              </a:rPr>
              <a:t>GeoHMS</a:t>
            </a:r>
            <a:r>
              <a:rPr lang="en-US" sz="1200" kern="1200" dirty="0">
                <a:solidFill>
                  <a:schemeClr val="tx1"/>
                </a:solidFill>
                <a:effectLst/>
                <a:latin typeface="+mn-lt"/>
                <a:ea typeface="ＭＳ Ｐゴシック" charset="-128"/>
                <a:cs typeface="+mn-cs"/>
              </a:rPr>
              <a:t> utility delineated the stream and </a:t>
            </a:r>
            <a:r>
              <a:rPr lang="en-US" sz="1200" kern="1200" dirty="0" err="1">
                <a:solidFill>
                  <a:schemeClr val="tx1"/>
                </a:solidFill>
                <a:effectLst/>
                <a:latin typeface="+mn-lt"/>
                <a:ea typeface="ＭＳ Ｐゴシック" charset="-128"/>
                <a:cs typeface="+mn-cs"/>
              </a:rPr>
              <a:t>subbasin</a:t>
            </a:r>
            <a:r>
              <a:rPr lang="en-US" sz="1200" kern="1200" dirty="0">
                <a:solidFill>
                  <a:schemeClr val="tx1"/>
                </a:solidFill>
                <a:effectLst/>
                <a:latin typeface="+mn-lt"/>
                <a:ea typeface="ＭＳ Ｐゴシック" charset="-128"/>
                <a:cs typeface="+mn-cs"/>
              </a:rPr>
              <a:t> boundary network based on the USGS DEM, and also forced </a:t>
            </a:r>
            <a:r>
              <a:rPr lang="en-US" sz="1200" kern="1200" dirty="0" err="1">
                <a:solidFill>
                  <a:schemeClr val="tx1"/>
                </a:solidFill>
                <a:effectLst/>
                <a:latin typeface="+mn-lt"/>
                <a:ea typeface="ＭＳ Ｐゴシック" charset="-128"/>
                <a:cs typeface="+mn-cs"/>
              </a:rPr>
              <a:t>subbasins</a:t>
            </a:r>
            <a:r>
              <a:rPr lang="en-US" sz="1200" kern="1200" dirty="0">
                <a:solidFill>
                  <a:schemeClr val="tx1"/>
                </a:solidFill>
                <a:effectLst/>
                <a:latin typeface="+mn-lt"/>
                <a:ea typeface="ＭＳ Ｐゴシック" charset="-128"/>
                <a:cs typeface="+mn-cs"/>
              </a:rPr>
              <a:t> at reservoir and stream gauge locations as calibration points</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10</a:t>
            </a:fld>
            <a:endParaRPr lang="en-US"/>
          </a:p>
        </p:txBody>
      </p:sp>
    </p:spTree>
    <p:extLst>
      <p:ext uri="{BB962C8B-B14F-4D97-AF65-F5344CB8AC3E}">
        <p14:creationId xmlns:p14="http://schemas.microsoft.com/office/powerpoint/2010/main" val="32434130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896925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B759FD-52E9-4859-BEE1-AF0564D63EB7}" type="datetime1">
              <a:rPr lang="en-US" smtClean="0"/>
              <a:t>6/17/2025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300241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E98C854-7B5A-45DB-9FEB-07C36832B7D6}" type="datetime1">
              <a:rPr lang="en-US" smtClean="0"/>
              <a:t>6/17/2025</a:t>
            </a:fld>
            <a:endParaRPr lang="en-US"/>
          </a:p>
        </p:txBody>
      </p:sp>
    </p:spTree>
    <p:extLst>
      <p:ext uri="{BB962C8B-B14F-4D97-AF65-F5344CB8AC3E}">
        <p14:creationId xmlns:p14="http://schemas.microsoft.com/office/powerpoint/2010/main" val="206284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C4490C6-B66C-46ED-8D96-60B9610B221A}" type="datetime1">
              <a:rPr lang="en-US" smtClean="0"/>
              <a:t>6/17/2025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4469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9E7A2EE-501A-4A1E-8F37-A38EAEE7D7A6}" type="datetime1">
              <a:rPr lang="en-US" smtClean="0"/>
              <a:t>6/17/2025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12028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A747090-8E2F-4D8D-A134-391A1F58D58A}" type="datetime1">
              <a:rPr lang="en-US" smtClean="0"/>
              <a:t>6/17/2025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552693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9355E9-2DCE-4E47-992B-D2FA4C39D471}" type="datetime1">
              <a:rPr lang="en-US" smtClean="0"/>
              <a:t>6/17/2025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4661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690371-AA31-42B1-9D1B-7960A1478689}" type="datetime1">
              <a:rPr lang="en-US" smtClean="0"/>
              <a:t>6/17/2025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1688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E642EB-2627-4B27-9D5B-51DF839E2A9A}" type="datetime1">
              <a:rPr lang="en-US" smtClean="0"/>
              <a:t>6/17/2025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2412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65689F-AC2D-403D-8A62-A619C0773A8E}" type="datetime1">
              <a:rPr lang="en-US" smtClean="0"/>
              <a:t>6/17/2025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19561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E47968-B636-42AE-9649-FD2071367B2B}" type="datetime1">
              <a:rPr lang="en-US" smtClean="0"/>
              <a:t>6/17/2025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4484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08626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B2F5AC-5456-4920-AFBC-FAB5320A9E9F}" type="datetime1">
              <a:rPr lang="en-US" smtClean="0"/>
              <a:t>6/17/2025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395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341976-4124-4DF4-90CE-9D9B21FE0BB0}" type="datetime1">
              <a:rPr lang="en-US" smtClean="0"/>
              <a:t>6/17/2025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0995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383533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743679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567932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1987353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9173285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20960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0862344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15280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32292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1A489D-3C5F-4BB1-A60D-42BB3B3DB9B9}" type="datetime1">
              <a:rPr lang="en-US" smtClean="0"/>
              <a:t>6/17/2025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72329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EFFFE9-C2E8-4391-A992-E4C10AA5217B}" type="datetime1">
              <a:rPr lang="en-US" smtClean="0"/>
              <a:t>6/17/2025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7132396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83131A46-2980-4B5A-9BCF-778ADF422F9A}" type="datetime1">
              <a:rPr lang="en-US" smtClean="0"/>
              <a:t>6/17/2025</a:t>
            </a:fld>
            <a:endParaRPr lang="en-US"/>
          </a:p>
        </p:txBody>
      </p:sp>
    </p:spTree>
    <p:extLst>
      <p:ext uri="{BB962C8B-B14F-4D97-AF65-F5344CB8AC3E}">
        <p14:creationId xmlns:p14="http://schemas.microsoft.com/office/powerpoint/2010/main" val="2766330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371E261-2756-45CF-8CA9-E098750D9170}" type="datetime1">
              <a:rPr lang="en-US" smtClean="0"/>
              <a:t>6/17/2025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469055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5211355-91F9-4CDD-A50A-240CECFB603F}" type="datetime1">
              <a:rPr lang="en-US" smtClean="0"/>
              <a:t>6/17/2025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9613822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C35A634-0681-4E16-96A2-38D80C1974E0}" type="datetime1">
              <a:rPr lang="en-US" smtClean="0"/>
              <a:t>6/17/2025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75101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0846E6-D7BE-40F5-B884-0F00403B7CE3}" type="datetime1">
              <a:rPr lang="en-US" smtClean="0"/>
              <a:t>6/17/2025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304214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B3E878-3169-411C-9E96-F3BE68D754CA}" type="datetime1">
              <a:rPr lang="en-US" smtClean="0"/>
              <a:t>6/17/2025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057324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870C59-C597-44DB-80DC-AF6E84219AB7}" type="datetime1">
              <a:rPr lang="en-US" smtClean="0"/>
              <a:t>6/17/2025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478852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28455-4134-482A-8BCA-959BB4595941}" type="datetime1">
              <a:rPr lang="en-US" smtClean="0"/>
              <a:t>6/17/2025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08405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572762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D70C-E818-4387-A0EC-C5A5A14E922C}" type="datetime1">
              <a:rPr lang="en-US" smtClean="0"/>
              <a:t>6/17/2025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5240703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92985D-3DFA-4D34-A14B-BDAF1F543131}" type="datetime1">
              <a:rPr lang="en-US" smtClean="0"/>
              <a:t>6/17/2025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647306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69705B-100B-4254-9B86-A5A8E04A1EA9}" type="datetime1">
              <a:rPr lang="en-US" smtClean="0"/>
              <a:t>6/17/2025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804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26159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765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54806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4992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BA43AB-7EF9-4DE6-B2E5-9D2E952D85CA}" type="datetime1">
              <a:rPr lang="en-US" smtClean="0"/>
              <a:t>6/17/2025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17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555CE600-2649-4BEA-8BD1-D48E99B88271}" type="datetime1">
              <a:rPr lang="en-US" smtClean="0"/>
              <a:t>6/17/2025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41697429"/>
      </p:ext>
    </p:extLst>
  </p:cSld>
  <p:clrMap bg1="dk1" tx1="lt1" bg2="dk2" tx2="lt2" accent1="accent1" accent2="accent2" accent3="accent3" accent4="accent4" accent5="accent5" accent6="accent6" hlink="hlink" folHlink="folHlink"/>
  <p:sldLayoutIdLst>
    <p:sldLayoutId id="2147483667" r:id="rId1"/>
    <p:sldLayoutId id="2147483700" r:id="rId2"/>
    <p:sldLayoutId id="2147483678" r:id="rId3"/>
    <p:sldLayoutId id="2147483701" r:id="rId4"/>
    <p:sldLayoutId id="2147483676" r:id="rId5"/>
    <p:sldLayoutId id="2147483702" r:id="rId6"/>
    <p:sldLayoutId id="2147483677" r:id="rId7"/>
    <p:sldLayoutId id="2147483699" r:id="rId8"/>
    <p:sldLayoutId id="2147483662" r:id="rId9"/>
    <p:sldLayoutId id="2147483696" r:id="rId10"/>
    <p:sldLayoutId id="2147483663" r:id="rId11"/>
    <p:sldLayoutId id="2147483697" r:id="rId12"/>
    <p:sldLayoutId id="2147483673" r:id="rId13"/>
    <p:sldLayoutId id="2147483698" r:id="rId14"/>
    <p:sldLayoutId id="2147483664" r:id="rId15"/>
    <p:sldLayoutId id="2147483665" r:id="rId16"/>
    <p:sldLayoutId id="2147483666" r:id="rId17"/>
    <p:sldLayoutId id="2147483668" r:id="rId18"/>
    <p:sldLayoutId id="2147483669" r:id="rId19"/>
    <p:sldLayoutId id="2147483670" r:id="rId20"/>
    <p:sldLayoutId id="2147483671"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731F801C-AC75-4769-AEA8-64189B49D16E}" type="datetime1">
              <a:rPr lang="en-US" smtClean="0"/>
              <a:t>6/17/2025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04219203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image" Target="../media/image35.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47.png"/></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60.png"/><Relationship Id="rId18" Type="http://schemas.openxmlformats.org/officeDocument/2006/relationships/image" Target="../media/image65.png"/><Relationship Id="rId26" Type="http://schemas.openxmlformats.org/officeDocument/2006/relationships/image" Target="../media/image73.png"/><Relationship Id="rId3" Type="http://schemas.openxmlformats.org/officeDocument/2006/relationships/image" Target="../media/image51.png"/><Relationship Id="rId21" Type="http://schemas.openxmlformats.org/officeDocument/2006/relationships/image" Target="../media/image68.png"/><Relationship Id="rId7" Type="http://schemas.openxmlformats.org/officeDocument/2006/relationships/image" Target="../media/image55.png"/><Relationship Id="rId12" Type="http://schemas.openxmlformats.org/officeDocument/2006/relationships/image" Target="../media/image59.png"/><Relationship Id="rId17" Type="http://schemas.openxmlformats.org/officeDocument/2006/relationships/image" Target="../media/image64.png"/><Relationship Id="rId25" Type="http://schemas.openxmlformats.org/officeDocument/2006/relationships/image" Target="../media/image72.png"/><Relationship Id="rId2" Type="http://schemas.openxmlformats.org/officeDocument/2006/relationships/notesSlide" Target="../notesSlides/notesSlide20.xml"/><Relationship Id="rId16" Type="http://schemas.openxmlformats.org/officeDocument/2006/relationships/image" Target="../media/image63.png"/><Relationship Id="rId20" Type="http://schemas.openxmlformats.org/officeDocument/2006/relationships/image" Target="../media/image67.png"/><Relationship Id="rId1" Type="http://schemas.openxmlformats.org/officeDocument/2006/relationships/slideLayout" Target="../slideLayouts/slideLayout9.xml"/><Relationship Id="rId6" Type="http://schemas.openxmlformats.org/officeDocument/2006/relationships/image" Target="../media/image54.png"/><Relationship Id="rId11" Type="http://schemas.openxmlformats.org/officeDocument/2006/relationships/image" Target="../media/image58.png"/><Relationship Id="rId24" Type="http://schemas.openxmlformats.org/officeDocument/2006/relationships/image" Target="../media/image71.png"/><Relationship Id="rId5" Type="http://schemas.openxmlformats.org/officeDocument/2006/relationships/image" Target="../media/image53.png"/><Relationship Id="rId15" Type="http://schemas.openxmlformats.org/officeDocument/2006/relationships/image" Target="../media/image62.png"/><Relationship Id="rId23" Type="http://schemas.openxmlformats.org/officeDocument/2006/relationships/image" Target="../media/image70.png"/><Relationship Id="rId10" Type="http://schemas.openxmlformats.org/officeDocument/2006/relationships/image" Target="../media/image57.png"/><Relationship Id="rId19" Type="http://schemas.openxmlformats.org/officeDocument/2006/relationships/image" Target="../media/image66.png"/><Relationship Id="rId4" Type="http://schemas.openxmlformats.org/officeDocument/2006/relationships/image" Target="../media/image52.png"/><Relationship Id="rId9" Type="http://schemas.openxmlformats.org/officeDocument/2006/relationships/image" Target="../media/image56.png"/><Relationship Id="rId14" Type="http://schemas.openxmlformats.org/officeDocument/2006/relationships/image" Target="../media/image61.png"/><Relationship Id="rId22" Type="http://schemas.openxmlformats.org/officeDocument/2006/relationships/image" Target="../media/image69.png"/></Relationships>
</file>

<file path=ppt/slides/_rels/slide2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3.gif"/><Relationship Id="rId7" Type="http://schemas.openxmlformats.org/officeDocument/2006/relationships/image" Target="../media/image17.gif"/><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6.gif"/><Relationship Id="rId5" Type="http://schemas.openxmlformats.org/officeDocument/2006/relationships/image" Target="../media/image15.gif"/><Relationship Id="rId4" Type="http://schemas.openxmlformats.org/officeDocument/2006/relationships/image" Target="../media/image14.gif"/></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961708-4371-FDA2-F066-31BF50F5CB63}"/>
            </a:ext>
          </a:extLst>
        </p:cNvPr>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DB4F59EE-CD47-722B-609A-7CB05909258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4774" r="34774"/>
          <a:stretch/>
        </p:blipFill>
        <p:spPr/>
      </p:pic>
      <p:sp>
        <p:nvSpPr>
          <p:cNvPr id="3" name="Title 2">
            <a:extLst>
              <a:ext uri="{FF2B5EF4-FFF2-40B4-BE49-F238E27FC236}">
                <a16:creationId xmlns:a16="http://schemas.microsoft.com/office/drawing/2014/main" id="{0AF8420D-F88D-9625-96C6-D2F22E415BE5}"/>
              </a:ext>
            </a:extLst>
          </p:cNvPr>
          <p:cNvSpPr>
            <a:spLocks noGrp="1"/>
          </p:cNvSpPr>
          <p:nvPr>
            <p:ph type="title"/>
          </p:nvPr>
        </p:nvSpPr>
        <p:spPr>
          <a:xfrm>
            <a:off x="678032" y="1801941"/>
            <a:ext cx="7872000" cy="1325563"/>
          </a:xfrm>
        </p:spPr>
        <p:txBody>
          <a:bodyPr>
            <a:noAutofit/>
          </a:bodyPr>
          <a:lstStyle/>
          <a:p>
            <a:r>
              <a:rPr lang="en-US" sz="4000" dirty="0"/>
              <a:t>POR Sim of the Russian River Watershed with HEC-HMS</a:t>
            </a:r>
          </a:p>
        </p:txBody>
      </p:sp>
      <p:sp>
        <p:nvSpPr>
          <p:cNvPr id="4" name="Text Placeholder 3">
            <a:extLst>
              <a:ext uri="{FF2B5EF4-FFF2-40B4-BE49-F238E27FC236}">
                <a16:creationId xmlns:a16="http://schemas.microsoft.com/office/drawing/2014/main" id="{60C79EBA-9327-0570-C0CD-C791E7FFC549}"/>
              </a:ext>
            </a:extLst>
          </p:cNvPr>
          <p:cNvSpPr>
            <a:spLocks noGrp="1"/>
          </p:cNvSpPr>
          <p:nvPr>
            <p:ph type="body" sz="quarter" idx="14"/>
          </p:nvPr>
        </p:nvSpPr>
        <p:spPr/>
        <p:txBody>
          <a:bodyPr>
            <a:normAutofit fontScale="92500" lnSpcReduction="20000"/>
          </a:bodyPr>
          <a:lstStyle/>
          <a:p>
            <a:r>
              <a:rPr lang="en-US" dirty="0"/>
              <a:t>Advanced HMS</a:t>
            </a:r>
          </a:p>
          <a:p>
            <a:r>
              <a:rPr lang="en-US" dirty="0"/>
              <a:t>June 23-27</a:t>
            </a:r>
          </a:p>
          <a:p>
            <a:r>
              <a:rPr lang="en-US" dirty="0"/>
              <a:t>Presented by: Tom Brauer, P.E.</a:t>
            </a:r>
          </a:p>
        </p:txBody>
      </p:sp>
      <p:sp>
        <p:nvSpPr>
          <p:cNvPr id="2" name="TextBox 1">
            <a:extLst>
              <a:ext uri="{FF2B5EF4-FFF2-40B4-BE49-F238E27FC236}">
                <a16:creationId xmlns:a16="http://schemas.microsoft.com/office/drawing/2014/main" id="{34969594-9E48-5ACE-8197-B414A429C3D1}"/>
              </a:ext>
            </a:extLst>
          </p:cNvPr>
          <p:cNvSpPr txBox="1"/>
          <p:nvPr/>
        </p:nvSpPr>
        <p:spPr>
          <a:xfrm>
            <a:off x="7543800" y="6373369"/>
            <a:ext cx="3910263" cy="276999"/>
          </a:xfrm>
          <a:prstGeom prst="rect">
            <a:avLst/>
          </a:prstGeom>
          <a:noFill/>
        </p:spPr>
        <p:txBody>
          <a:bodyPr wrap="square" rtlCol="0">
            <a:spAutoFit/>
          </a:bodyPr>
          <a:lstStyle/>
          <a:p>
            <a:r>
              <a:rPr lang="en-US" i="1" dirty="0"/>
              <a:t>Image courtesy of: Sonoma Water</a:t>
            </a:r>
          </a:p>
        </p:txBody>
      </p:sp>
    </p:spTree>
    <p:extLst>
      <p:ext uri="{BB962C8B-B14F-4D97-AF65-F5344CB8AC3E}">
        <p14:creationId xmlns:p14="http://schemas.microsoft.com/office/powerpoint/2010/main" val="969441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Subbasin</a:t>
            </a:r>
            <a:r>
              <a:rPr lang="en-US" dirty="0"/>
              <a:t> Delineation</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10</a:t>
            </a:fld>
            <a:endParaRPr lang="en-US"/>
          </a:p>
        </p:txBody>
      </p:sp>
      <p:pic>
        <p:nvPicPr>
          <p:cNvPr id="10" name="Picture 9">
            <a:extLst>
              <a:ext uri="{FF2B5EF4-FFF2-40B4-BE49-F238E27FC236}">
                <a16:creationId xmlns:a16="http://schemas.microsoft.com/office/drawing/2014/main" id="{91BAE621-D87B-EDD3-CDD2-42F5E2F943ED}"/>
              </a:ext>
            </a:extLst>
          </p:cNvPr>
          <p:cNvPicPr>
            <a:picLocks noChangeAspect="1"/>
          </p:cNvPicPr>
          <p:nvPr/>
        </p:nvPicPr>
        <p:blipFill>
          <a:blip r:embed="rId3"/>
          <a:stretch>
            <a:fillRect/>
          </a:stretch>
        </p:blipFill>
        <p:spPr>
          <a:xfrm>
            <a:off x="1420243" y="1690688"/>
            <a:ext cx="4800600" cy="4400550"/>
          </a:xfrm>
          <a:prstGeom prst="rect">
            <a:avLst/>
          </a:prstGeom>
        </p:spPr>
      </p:pic>
      <p:pic>
        <p:nvPicPr>
          <p:cNvPr id="12" name="Picture 11">
            <a:extLst>
              <a:ext uri="{FF2B5EF4-FFF2-40B4-BE49-F238E27FC236}">
                <a16:creationId xmlns:a16="http://schemas.microsoft.com/office/drawing/2014/main" id="{8CCC5A4C-6803-B976-6532-7A017DFAAA63}"/>
              </a:ext>
            </a:extLst>
          </p:cNvPr>
          <p:cNvPicPr>
            <a:picLocks noChangeAspect="1"/>
          </p:cNvPicPr>
          <p:nvPr/>
        </p:nvPicPr>
        <p:blipFill>
          <a:blip r:embed="rId4"/>
          <a:stretch>
            <a:fillRect/>
          </a:stretch>
        </p:blipFill>
        <p:spPr>
          <a:xfrm>
            <a:off x="6220843" y="1690688"/>
            <a:ext cx="4800600" cy="4400550"/>
          </a:xfrm>
          <a:prstGeom prst="rect">
            <a:avLst/>
          </a:prstGeom>
        </p:spPr>
      </p:pic>
    </p:spTree>
    <p:extLst>
      <p:ext uri="{BB962C8B-B14F-4D97-AF65-F5344CB8AC3E}">
        <p14:creationId xmlns:p14="http://schemas.microsoft.com/office/powerpoint/2010/main" val="2271584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Initial Loss Parameter Estimates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11</a:t>
            </a:fld>
            <a:endParaRPr lang="en-US"/>
          </a:p>
        </p:txBody>
      </p:sp>
      <p:pic>
        <p:nvPicPr>
          <p:cNvPr id="8" name="Picture 7">
            <a:extLst>
              <a:ext uri="{FF2B5EF4-FFF2-40B4-BE49-F238E27FC236}">
                <a16:creationId xmlns:a16="http://schemas.microsoft.com/office/drawing/2014/main" id="{52348F2D-B31D-EDEC-6528-DF21E390EBB6}"/>
              </a:ext>
            </a:extLst>
          </p:cNvPr>
          <p:cNvPicPr>
            <a:picLocks noChangeAspect="1"/>
          </p:cNvPicPr>
          <p:nvPr/>
        </p:nvPicPr>
        <p:blipFill>
          <a:blip r:embed="rId3"/>
          <a:stretch>
            <a:fillRect/>
          </a:stretch>
        </p:blipFill>
        <p:spPr>
          <a:xfrm>
            <a:off x="5987716" y="1462881"/>
            <a:ext cx="5486400" cy="5029200"/>
          </a:xfrm>
          <a:prstGeom prst="rect">
            <a:avLst/>
          </a:prstGeom>
        </p:spPr>
      </p:pic>
      <p:pic>
        <p:nvPicPr>
          <p:cNvPr id="11" name="Picture 10">
            <a:extLst>
              <a:ext uri="{FF2B5EF4-FFF2-40B4-BE49-F238E27FC236}">
                <a16:creationId xmlns:a16="http://schemas.microsoft.com/office/drawing/2014/main" id="{D176F542-1CA3-D12B-38FB-64F212E0CA65}"/>
              </a:ext>
            </a:extLst>
          </p:cNvPr>
          <p:cNvPicPr>
            <a:picLocks noChangeAspect="1"/>
          </p:cNvPicPr>
          <p:nvPr/>
        </p:nvPicPr>
        <p:blipFill>
          <a:blip r:embed="rId4"/>
          <a:stretch>
            <a:fillRect/>
          </a:stretch>
        </p:blipFill>
        <p:spPr>
          <a:xfrm>
            <a:off x="501316" y="1463675"/>
            <a:ext cx="5486400" cy="5029200"/>
          </a:xfrm>
          <a:prstGeom prst="rect">
            <a:avLst/>
          </a:prstGeom>
        </p:spPr>
      </p:pic>
    </p:spTree>
    <p:extLst>
      <p:ext uri="{BB962C8B-B14F-4D97-AF65-F5344CB8AC3E}">
        <p14:creationId xmlns:p14="http://schemas.microsoft.com/office/powerpoint/2010/main" val="2330296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Parametrization: Canopy/Surface</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12</a:t>
            </a:fld>
            <a:endParaRPr lang="en-US"/>
          </a:p>
        </p:txBody>
      </p:sp>
      <p:pic>
        <p:nvPicPr>
          <p:cNvPr id="8" name="Picture 7"/>
          <p:cNvPicPr>
            <a:picLocks noChangeAspect="1"/>
          </p:cNvPicPr>
          <p:nvPr/>
        </p:nvPicPr>
        <p:blipFill>
          <a:blip r:embed="rId3"/>
          <a:stretch>
            <a:fillRect/>
          </a:stretch>
        </p:blipFill>
        <p:spPr>
          <a:xfrm>
            <a:off x="5715000" y="1872387"/>
            <a:ext cx="4572000" cy="1920240"/>
          </a:xfrm>
          <a:prstGeom prst="rect">
            <a:avLst/>
          </a:prstGeom>
          <a:ln w="9525">
            <a:solidFill>
              <a:srgbClr val="FF0000"/>
            </a:solidFill>
          </a:ln>
        </p:spPr>
      </p:pic>
      <p:sp>
        <p:nvSpPr>
          <p:cNvPr id="3" name="Rectangle 2"/>
          <p:cNvSpPr/>
          <p:nvPr/>
        </p:nvSpPr>
        <p:spPr>
          <a:xfrm>
            <a:off x="2286000" y="1763855"/>
            <a:ext cx="1066800" cy="533400"/>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Elbow Connector 9"/>
          <p:cNvCxnSpPr>
            <a:stCxn id="3" idx="3"/>
            <a:endCxn id="8" idx="1"/>
          </p:cNvCxnSpPr>
          <p:nvPr/>
        </p:nvCxnSpPr>
        <p:spPr>
          <a:xfrm>
            <a:off x="3352800" y="2030555"/>
            <a:ext cx="2362200" cy="801952"/>
          </a:xfrm>
          <a:prstGeom prst="bentConnector3">
            <a:avLst>
              <a:gd name="adj1" fmla="val 79777"/>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5000" y="4207055"/>
            <a:ext cx="4572000" cy="1409699"/>
          </a:xfrm>
          <a:prstGeom prst="rect">
            <a:avLst/>
          </a:prstGeom>
          <a:ln w="9525">
            <a:solidFill>
              <a:srgbClr val="FF0000"/>
            </a:solidFill>
          </a:ln>
        </p:spPr>
      </p:pic>
      <p:sp>
        <p:nvSpPr>
          <p:cNvPr id="15" name="Rectangle 14"/>
          <p:cNvSpPr/>
          <p:nvPr/>
        </p:nvSpPr>
        <p:spPr>
          <a:xfrm>
            <a:off x="2743200" y="2510615"/>
            <a:ext cx="1066800" cy="533400"/>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Elbow Connector 15"/>
          <p:cNvCxnSpPr>
            <a:stCxn id="15" idx="3"/>
            <a:endCxn id="14" idx="1"/>
          </p:cNvCxnSpPr>
          <p:nvPr/>
        </p:nvCxnSpPr>
        <p:spPr>
          <a:xfrm>
            <a:off x="3810000" y="2777316"/>
            <a:ext cx="1905000" cy="2134589"/>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5B24049F-7B70-46B4-80AC-9358D8673963}"/>
              </a:ext>
            </a:extLst>
          </p:cNvPr>
          <p:cNvPicPr>
            <a:picLocks noChangeAspect="1"/>
          </p:cNvPicPr>
          <p:nvPr/>
        </p:nvPicPr>
        <p:blipFill>
          <a:blip r:embed="rId5"/>
          <a:stretch>
            <a:fillRect/>
          </a:stretch>
        </p:blipFill>
        <p:spPr>
          <a:xfrm>
            <a:off x="2018654" y="1410615"/>
            <a:ext cx="3391546" cy="4764024"/>
          </a:xfrm>
          <a:prstGeom prst="rect">
            <a:avLst/>
          </a:prstGeom>
        </p:spPr>
      </p:pic>
    </p:spTree>
    <p:extLst>
      <p:ext uri="{BB962C8B-B14F-4D97-AF65-F5344CB8AC3E}">
        <p14:creationId xmlns:p14="http://schemas.microsoft.com/office/powerpoint/2010/main" val="522319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Parametrization: SMA Loss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13</a:t>
            </a:fld>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00" y="1752600"/>
            <a:ext cx="4572000" cy="3802380"/>
          </a:xfrm>
          <a:prstGeom prst="rect">
            <a:avLst/>
          </a:prstGeom>
          <a:ln w="9525">
            <a:solidFill>
              <a:srgbClr val="FF0000"/>
            </a:solidFill>
          </a:ln>
        </p:spPr>
      </p:pic>
      <p:sp>
        <p:nvSpPr>
          <p:cNvPr id="3" name="Rectangle 2"/>
          <p:cNvSpPr/>
          <p:nvPr/>
        </p:nvSpPr>
        <p:spPr>
          <a:xfrm>
            <a:off x="2209800" y="3048000"/>
            <a:ext cx="2209800" cy="3133470"/>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Elbow Connector 9"/>
          <p:cNvCxnSpPr>
            <a:stCxn id="3" idx="3"/>
            <a:endCxn id="8" idx="1"/>
          </p:cNvCxnSpPr>
          <p:nvPr/>
        </p:nvCxnSpPr>
        <p:spPr>
          <a:xfrm flipV="1">
            <a:off x="4419600" y="3653791"/>
            <a:ext cx="1219200" cy="960945"/>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CECE25F4-84E8-87EC-95F1-BCA960B48656}"/>
              </a:ext>
            </a:extLst>
          </p:cNvPr>
          <p:cNvPicPr>
            <a:picLocks noChangeAspect="1"/>
          </p:cNvPicPr>
          <p:nvPr/>
        </p:nvPicPr>
        <p:blipFill>
          <a:blip r:embed="rId4"/>
          <a:stretch>
            <a:fillRect/>
          </a:stretch>
        </p:blipFill>
        <p:spPr>
          <a:xfrm>
            <a:off x="1981200" y="1417446"/>
            <a:ext cx="3391546" cy="4764024"/>
          </a:xfrm>
          <a:prstGeom prst="rect">
            <a:avLst/>
          </a:prstGeom>
        </p:spPr>
      </p:pic>
    </p:spTree>
    <p:extLst>
      <p:ext uri="{BB962C8B-B14F-4D97-AF65-F5344CB8AC3E}">
        <p14:creationId xmlns:p14="http://schemas.microsoft.com/office/powerpoint/2010/main" val="4234872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Parametrization: Deficit &amp; </a:t>
            </a:r>
            <a:r>
              <a:rPr lang="en-US" dirty="0" err="1"/>
              <a:t>Consant</a:t>
            </a:r>
            <a:endParaRPr lang="en-US" dirty="0"/>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14</a:t>
            </a:fld>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00" y="2885451"/>
            <a:ext cx="4572000" cy="1536679"/>
          </a:xfrm>
          <a:prstGeom prst="rect">
            <a:avLst/>
          </a:prstGeom>
          <a:ln w="9525">
            <a:solidFill>
              <a:srgbClr val="FF0000"/>
            </a:solidFill>
          </a:ln>
        </p:spPr>
      </p:pic>
      <p:sp>
        <p:nvSpPr>
          <p:cNvPr id="3" name="Rectangle 2"/>
          <p:cNvSpPr/>
          <p:nvPr/>
        </p:nvSpPr>
        <p:spPr>
          <a:xfrm>
            <a:off x="2209800" y="3810000"/>
            <a:ext cx="2438400" cy="1757284"/>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Elbow Connector 9"/>
          <p:cNvCxnSpPr>
            <a:stCxn id="3" idx="3"/>
            <a:endCxn id="8" idx="1"/>
          </p:cNvCxnSpPr>
          <p:nvPr/>
        </p:nvCxnSpPr>
        <p:spPr>
          <a:xfrm flipV="1">
            <a:off x="4648200" y="3653790"/>
            <a:ext cx="990600" cy="1034852"/>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34E56131-48D5-51F8-CEE8-58078FB8FAD3}"/>
              </a:ext>
            </a:extLst>
          </p:cNvPr>
          <p:cNvPicPr>
            <a:picLocks noChangeAspect="1"/>
          </p:cNvPicPr>
          <p:nvPr/>
        </p:nvPicPr>
        <p:blipFill>
          <a:blip r:embed="rId4"/>
          <a:stretch>
            <a:fillRect/>
          </a:stretch>
        </p:blipFill>
        <p:spPr>
          <a:xfrm>
            <a:off x="1981200" y="2034744"/>
            <a:ext cx="3429000" cy="3532540"/>
          </a:xfrm>
          <a:prstGeom prst="rect">
            <a:avLst/>
          </a:prstGeom>
        </p:spPr>
      </p:pic>
    </p:spTree>
    <p:extLst>
      <p:ext uri="{BB962C8B-B14F-4D97-AF65-F5344CB8AC3E}">
        <p14:creationId xmlns:p14="http://schemas.microsoft.com/office/powerpoint/2010/main" val="1245248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Parametrization: Transform/</a:t>
            </a:r>
            <a:r>
              <a:rPr lang="en-US" dirty="0" err="1"/>
              <a:t>Baseflow</a:t>
            </a:r>
            <a:endParaRPr lang="en-US" dirty="0"/>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15</a:t>
            </a:fld>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398" y="1904982"/>
            <a:ext cx="4572000" cy="1488558"/>
          </a:xfrm>
          <a:prstGeom prst="rect">
            <a:avLst/>
          </a:prstGeom>
          <a:ln w="9525">
            <a:solidFill>
              <a:srgbClr val="FF0000"/>
            </a:solidFill>
          </a:ln>
        </p:spPr>
      </p:pic>
      <p:sp>
        <p:nvSpPr>
          <p:cNvPr id="3" name="Rectangle 2"/>
          <p:cNvSpPr/>
          <p:nvPr/>
        </p:nvSpPr>
        <p:spPr>
          <a:xfrm>
            <a:off x="3886201" y="2344461"/>
            <a:ext cx="1318009" cy="304800"/>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Elbow Connector 9"/>
          <p:cNvCxnSpPr>
            <a:stCxn id="3" idx="3"/>
            <a:endCxn id="8" idx="1"/>
          </p:cNvCxnSpPr>
          <p:nvPr/>
        </p:nvCxnSpPr>
        <p:spPr>
          <a:xfrm>
            <a:off x="5204210" y="2496861"/>
            <a:ext cx="406189" cy="152400"/>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0726" y="3740096"/>
            <a:ext cx="4572000" cy="2293620"/>
          </a:xfrm>
          <a:prstGeom prst="rect">
            <a:avLst/>
          </a:prstGeom>
          <a:ln w="9525">
            <a:solidFill>
              <a:srgbClr val="FF0000"/>
            </a:solidFill>
          </a:ln>
        </p:spPr>
      </p:pic>
      <p:sp>
        <p:nvSpPr>
          <p:cNvPr id="25" name="Rectangle 24"/>
          <p:cNvSpPr/>
          <p:nvPr/>
        </p:nvSpPr>
        <p:spPr>
          <a:xfrm>
            <a:off x="4437603" y="4607675"/>
            <a:ext cx="990600" cy="1219200"/>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Elbow Connector 25"/>
          <p:cNvCxnSpPr>
            <a:stCxn id="25" idx="3"/>
            <a:endCxn id="24" idx="1"/>
          </p:cNvCxnSpPr>
          <p:nvPr/>
        </p:nvCxnSpPr>
        <p:spPr>
          <a:xfrm flipV="1">
            <a:off x="5428204" y="4886907"/>
            <a:ext cx="182523" cy="330369"/>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088970AD-4078-32BA-D790-4DDAE49BFB74}"/>
              </a:ext>
            </a:extLst>
          </p:cNvPr>
          <p:cNvPicPr>
            <a:picLocks noChangeAspect="1"/>
          </p:cNvPicPr>
          <p:nvPr/>
        </p:nvPicPr>
        <p:blipFill>
          <a:blip r:embed="rId5"/>
          <a:stretch>
            <a:fillRect/>
          </a:stretch>
        </p:blipFill>
        <p:spPr>
          <a:xfrm>
            <a:off x="2009274" y="1443131"/>
            <a:ext cx="3392424" cy="4765257"/>
          </a:xfrm>
          <a:prstGeom prst="rect">
            <a:avLst/>
          </a:prstGeom>
        </p:spPr>
      </p:pic>
    </p:spTree>
    <p:extLst>
      <p:ext uri="{BB962C8B-B14F-4D97-AF65-F5344CB8AC3E}">
        <p14:creationId xmlns:p14="http://schemas.microsoft.com/office/powerpoint/2010/main" val="701259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Basin Model</a:t>
            </a:r>
          </a:p>
        </p:txBody>
      </p:sp>
      <p:pic>
        <p:nvPicPr>
          <p:cNvPr id="4" name="Picture 3"/>
          <p:cNvPicPr>
            <a:picLocks noChangeAspect="1"/>
          </p:cNvPicPr>
          <p:nvPr/>
        </p:nvPicPr>
        <p:blipFill>
          <a:blip r:embed="rId3"/>
          <a:stretch>
            <a:fillRect/>
          </a:stretch>
        </p:blipFill>
        <p:spPr>
          <a:xfrm>
            <a:off x="3528765" y="1593940"/>
            <a:ext cx="5134470" cy="4572000"/>
          </a:xfrm>
          <a:prstGeom prst="rect">
            <a:avLst/>
          </a:prstGeom>
        </p:spPr>
      </p:pic>
    </p:spTree>
    <p:extLst>
      <p:ext uri="{BB962C8B-B14F-4D97-AF65-F5344CB8AC3E}">
        <p14:creationId xmlns:p14="http://schemas.microsoft.com/office/powerpoint/2010/main" val="35731223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40D94A73-B25C-8B04-2818-FBA0112A0D3F}"/>
              </a:ext>
            </a:extLst>
          </p:cNvPr>
          <p:cNvPicPr>
            <a:picLocks noChangeAspect="1"/>
          </p:cNvPicPr>
          <p:nvPr/>
        </p:nvPicPr>
        <p:blipFill>
          <a:blip r:embed="rId3"/>
          <a:stretch>
            <a:fillRect/>
          </a:stretch>
        </p:blipFill>
        <p:spPr>
          <a:xfrm>
            <a:off x="7849127" y="4340856"/>
            <a:ext cx="2286000" cy="1914144"/>
          </a:xfrm>
          <a:prstGeom prst="rect">
            <a:avLst/>
          </a:prstGeom>
        </p:spPr>
      </p:pic>
      <p:pic>
        <p:nvPicPr>
          <p:cNvPr id="14" name="Picture 13">
            <a:extLst>
              <a:ext uri="{FF2B5EF4-FFF2-40B4-BE49-F238E27FC236}">
                <a16:creationId xmlns:a16="http://schemas.microsoft.com/office/drawing/2014/main" id="{66BB0156-97C5-3D96-5A31-9566861B7488}"/>
              </a:ext>
            </a:extLst>
          </p:cNvPr>
          <p:cNvPicPr>
            <a:picLocks noChangeAspect="1"/>
          </p:cNvPicPr>
          <p:nvPr/>
        </p:nvPicPr>
        <p:blipFill>
          <a:blip r:embed="rId4"/>
          <a:stretch>
            <a:fillRect/>
          </a:stretch>
        </p:blipFill>
        <p:spPr>
          <a:xfrm>
            <a:off x="7849127" y="1690688"/>
            <a:ext cx="2286000" cy="2027631"/>
          </a:xfrm>
          <a:prstGeom prst="rect">
            <a:avLst/>
          </a:prstGeom>
        </p:spPr>
      </p:pic>
      <p:pic>
        <p:nvPicPr>
          <p:cNvPr id="5" name="Picture 4">
            <a:extLst>
              <a:ext uri="{FF2B5EF4-FFF2-40B4-BE49-F238E27FC236}">
                <a16:creationId xmlns:a16="http://schemas.microsoft.com/office/drawing/2014/main" id="{32F37036-B5E9-2A4F-52D5-6B0015C8D2BB}"/>
              </a:ext>
            </a:extLst>
          </p:cNvPr>
          <p:cNvPicPr>
            <a:picLocks noChangeAspect="1"/>
          </p:cNvPicPr>
          <p:nvPr/>
        </p:nvPicPr>
        <p:blipFill>
          <a:blip r:embed="rId5"/>
          <a:stretch>
            <a:fillRect/>
          </a:stretch>
        </p:blipFill>
        <p:spPr>
          <a:xfrm>
            <a:off x="5014540" y="2891630"/>
            <a:ext cx="2286000" cy="1908048"/>
          </a:xfrm>
          <a:prstGeom prst="rect">
            <a:avLst/>
          </a:prstGeom>
        </p:spPr>
      </p:pic>
      <p:sp>
        <p:nvSpPr>
          <p:cNvPr id="2" name="Title 1"/>
          <p:cNvSpPr>
            <a:spLocks noGrp="1"/>
          </p:cNvSpPr>
          <p:nvPr>
            <p:ph type="title"/>
          </p:nvPr>
        </p:nvSpPr>
        <p:spPr/>
        <p:txBody>
          <a:bodyPr/>
          <a:lstStyle/>
          <a:p>
            <a:r>
              <a:rPr lang="en-US" dirty="0"/>
              <a:t>Calibration: Runoff Signatures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17</a:t>
            </a:fld>
            <a:endParaRPr lang="en-US"/>
          </a:p>
        </p:txBody>
      </p:sp>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75022" y="2499519"/>
            <a:ext cx="2820782" cy="2971800"/>
          </a:xfrm>
          <a:prstGeom prst="rect">
            <a:avLst/>
          </a:prstGeom>
        </p:spPr>
      </p:pic>
      <p:sp>
        <p:nvSpPr>
          <p:cNvPr id="10" name="Right Arrow 9"/>
          <p:cNvSpPr/>
          <p:nvPr/>
        </p:nvSpPr>
        <p:spPr>
          <a:xfrm>
            <a:off x="4495800" y="3657600"/>
            <a:ext cx="990600"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20566384">
            <a:off x="7067518" y="2663030"/>
            <a:ext cx="1043729"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534311">
            <a:off x="7068824" y="4552344"/>
            <a:ext cx="1083675"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809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BC87A4E-8205-E231-9499-EBFF329A2082}"/>
              </a:ext>
            </a:extLst>
          </p:cNvPr>
          <p:cNvPicPr>
            <a:picLocks noChangeAspect="1"/>
          </p:cNvPicPr>
          <p:nvPr/>
        </p:nvPicPr>
        <p:blipFill>
          <a:blip r:embed="rId3"/>
          <a:stretch>
            <a:fillRect/>
          </a:stretch>
        </p:blipFill>
        <p:spPr>
          <a:xfrm>
            <a:off x="6216351" y="1890714"/>
            <a:ext cx="4940897" cy="4114800"/>
          </a:xfrm>
          <a:prstGeom prst="rect">
            <a:avLst/>
          </a:prstGeom>
        </p:spPr>
      </p:pic>
      <p:sp>
        <p:nvSpPr>
          <p:cNvPr id="2" name="Title 1"/>
          <p:cNvSpPr>
            <a:spLocks noGrp="1"/>
          </p:cNvSpPr>
          <p:nvPr>
            <p:ph type="title"/>
          </p:nvPr>
        </p:nvSpPr>
        <p:spPr/>
        <p:txBody>
          <a:bodyPr/>
          <a:lstStyle/>
          <a:p>
            <a:r>
              <a:rPr lang="en-US" dirty="0"/>
              <a:t>Calibration: Monthly Volume</a:t>
            </a:r>
          </a:p>
        </p:txBody>
      </p:sp>
      <p:sp>
        <p:nvSpPr>
          <p:cNvPr id="5" name="Rectangle 4"/>
          <p:cNvSpPr/>
          <p:nvPr/>
        </p:nvSpPr>
        <p:spPr>
          <a:xfrm>
            <a:off x="7392202" y="1757246"/>
            <a:ext cx="381000" cy="3535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498080" y="1890714"/>
            <a:ext cx="2579225" cy="32684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33CFC4E-9BAB-758C-6915-AE92F2A0A270}"/>
              </a:ext>
            </a:extLst>
          </p:cNvPr>
          <p:cNvPicPr>
            <a:picLocks noChangeAspect="1"/>
          </p:cNvPicPr>
          <p:nvPr/>
        </p:nvPicPr>
        <p:blipFill>
          <a:blip r:embed="rId4"/>
          <a:stretch>
            <a:fillRect/>
          </a:stretch>
        </p:blipFill>
        <p:spPr>
          <a:xfrm>
            <a:off x="838200" y="1890714"/>
            <a:ext cx="5150034" cy="4114799"/>
          </a:xfrm>
          <a:prstGeom prst="rect">
            <a:avLst/>
          </a:prstGeom>
        </p:spPr>
      </p:pic>
    </p:spTree>
    <p:extLst>
      <p:ext uri="{BB962C8B-B14F-4D97-AF65-F5344CB8AC3E}">
        <p14:creationId xmlns:p14="http://schemas.microsoft.com/office/powerpoint/2010/main" val="63991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391827E-354C-12CD-2861-B14894AE81CF}"/>
              </a:ext>
            </a:extLst>
          </p:cNvPr>
          <p:cNvPicPr>
            <a:picLocks noChangeAspect="1"/>
          </p:cNvPicPr>
          <p:nvPr/>
        </p:nvPicPr>
        <p:blipFill>
          <a:blip r:embed="rId3"/>
          <a:stretch>
            <a:fillRect/>
          </a:stretch>
        </p:blipFill>
        <p:spPr>
          <a:xfrm>
            <a:off x="1161374" y="1994422"/>
            <a:ext cx="4934626" cy="4114800"/>
          </a:xfrm>
          <a:prstGeom prst="rect">
            <a:avLst/>
          </a:prstGeom>
        </p:spPr>
      </p:pic>
      <p:pic>
        <p:nvPicPr>
          <p:cNvPr id="10" name="Picture 9">
            <a:extLst>
              <a:ext uri="{FF2B5EF4-FFF2-40B4-BE49-F238E27FC236}">
                <a16:creationId xmlns:a16="http://schemas.microsoft.com/office/drawing/2014/main" id="{43F14972-5BCF-EC0E-FEB1-860D0A27B103}"/>
              </a:ext>
            </a:extLst>
          </p:cNvPr>
          <p:cNvPicPr>
            <a:picLocks noChangeAspect="1"/>
          </p:cNvPicPr>
          <p:nvPr/>
        </p:nvPicPr>
        <p:blipFill>
          <a:blip r:embed="rId4"/>
          <a:stretch>
            <a:fillRect/>
          </a:stretch>
        </p:blipFill>
        <p:spPr>
          <a:xfrm>
            <a:off x="6288351" y="1994422"/>
            <a:ext cx="4621961" cy="4114800"/>
          </a:xfrm>
          <a:prstGeom prst="rect">
            <a:avLst/>
          </a:prstGeom>
        </p:spPr>
      </p:pic>
      <p:sp>
        <p:nvSpPr>
          <p:cNvPr id="2" name="Title 1"/>
          <p:cNvSpPr>
            <a:spLocks noGrp="1"/>
          </p:cNvSpPr>
          <p:nvPr>
            <p:ph type="title"/>
          </p:nvPr>
        </p:nvSpPr>
        <p:spPr/>
        <p:txBody>
          <a:bodyPr/>
          <a:lstStyle/>
          <a:p>
            <a:r>
              <a:rPr lang="en-US" dirty="0"/>
              <a:t>Calibration: Annual Maximum Flows</a:t>
            </a:r>
          </a:p>
        </p:txBody>
      </p:sp>
      <p:sp>
        <p:nvSpPr>
          <p:cNvPr id="4" name="Oval 3"/>
          <p:cNvSpPr/>
          <p:nvPr/>
        </p:nvSpPr>
        <p:spPr>
          <a:xfrm>
            <a:off x="2300284" y="2295650"/>
            <a:ext cx="533400" cy="52374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rot="21032183">
            <a:off x="9227681" y="3257550"/>
            <a:ext cx="1295400" cy="3429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18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FIRO</a:t>
            </a:r>
          </a:p>
        </p:txBody>
      </p:sp>
      <p:sp>
        <p:nvSpPr>
          <p:cNvPr id="6" name="Content Placeholder 5"/>
          <p:cNvSpPr>
            <a:spLocks noGrp="1"/>
          </p:cNvSpPr>
          <p:nvPr>
            <p:ph sz="half" idx="2"/>
          </p:nvPr>
        </p:nvSpPr>
        <p:spPr/>
        <p:txBody>
          <a:bodyPr/>
          <a:lstStyle/>
          <a:p>
            <a:pPr marL="0" indent="0">
              <a:buNone/>
            </a:pPr>
            <a:r>
              <a:rPr lang="en-US" dirty="0"/>
              <a:t>“The goal of FIRO is to update standard flood control guidelines in order to improve water supply and environmental outcomes without diminishing flood risk reduction or dam safety.”</a:t>
            </a:r>
          </a:p>
          <a:p>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9500" y="1600201"/>
            <a:ext cx="3462482" cy="4480859"/>
          </a:xfrm>
          <a:prstGeom prst="rect">
            <a:avLst/>
          </a:prstGeom>
        </p:spPr>
      </p:pic>
    </p:spTree>
    <p:extLst>
      <p:ext uri="{BB962C8B-B14F-4D97-AF65-F5344CB8AC3E}">
        <p14:creationId xmlns:p14="http://schemas.microsoft.com/office/powerpoint/2010/main" val="19242034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Runoff Hydrograph</a:t>
            </a:r>
          </a:p>
        </p:txBody>
      </p:sp>
      <p:sp>
        <p:nvSpPr>
          <p:cNvPr id="5" name="Oval 4"/>
          <p:cNvSpPr/>
          <p:nvPr/>
        </p:nvSpPr>
        <p:spPr>
          <a:xfrm>
            <a:off x="4821856" y="4992303"/>
            <a:ext cx="283544"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257800" y="4916103"/>
            <a:ext cx="304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569685" y="4992303"/>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943600" y="4992303"/>
            <a:ext cx="304800" cy="279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996229" y="4992303"/>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7AE3A996-E0E0-7AFA-2AA8-41967351083C}"/>
              </a:ext>
            </a:extLst>
          </p:cNvPr>
          <p:cNvPicPr>
            <a:picLocks noChangeAspect="1"/>
          </p:cNvPicPr>
          <p:nvPr/>
        </p:nvPicPr>
        <p:blipFill>
          <a:blip r:embed="rId3"/>
          <a:stretch>
            <a:fillRect/>
          </a:stretch>
        </p:blipFill>
        <p:spPr>
          <a:xfrm>
            <a:off x="3210760" y="1511166"/>
            <a:ext cx="5770480" cy="4800600"/>
          </a:xfrm>
          <a:prstGeom prst="rect">
            <a:avLst/>
          </a:prstGeom>
        </p:spPr>
      </p:pic>
    </p:spTree>
    <p:extLst>
      <p:ext uri="{BB962C8B-B14F-4D97-AF65-F5344CB8AC3E}">
        <p14:creationId xmlns:p14="http://schemas.microsoft.com/office/powerpoint/2010/main" val="9822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7924800" y="4371666"/>
            <a:ext cx="2286000" cy="18465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Calibration Sequence</a:t>
            </a:r>
          </a:p>
        </p:txBody>
      </p:sp>
      <p:pic>
        <p:nvPicPr>
          <p:cNvPr id="4" name="Picture 3"/>
          <p:cNvPicPr>
            <a:picLocks/>
          </p:cNvPicPr>
          <p:nvPr/>
        </p:nvPicPr>
        <p:blipFill>
          <a:blip r:embed="rId3"/>
          <a:stretch>
            <a:fillRect/>
          </a:stretch>
        </p:blipFill>
        <p:spPr>
          <a:xfrm>
            <a:off x="1981200" y="2011702"/>
            <a:ext cx="2286000" cy="1828800"/>
          </a:xfrm>
          <a:prstGeom prst="rect">
            <a:avLst/>
          </a:prstGeom>
        </p:spPr>
      </p:pic>
      <p:pic>
        <p:nvPicPr>
          <p:cNvPr id="5" name="Picture 4"/>
          <p:cNvPicPr>
            <a:picLocks/>
          </p:cNvPicPr>
          <p:nvPr/>
        </p:nvPicPr>
        <p:blipFill>
          <a:blip r:embed="rId4"/>
          <a:stretch>
            <a:fillRect/>
          </a:stretch>
        </p:blipFill>
        <p:spPr>
          <a:xfrm>
            <a:off x="4953000" y="2011702"/>
            <a:ext cx="2286000" cy="1828800"/>
          </a:xfrm>
          <a:prstGeom prst="rect">
            <a:avLst/>
          </a:prstGeom>
        </p:spPr>
      </p:pic>
      <p:pic>
        <p:nvPicPr>
          <p:cNvPr id="6" name="Picture 5"/>
          <p:cNvPicPr>
            <a:picLocks/>
          </p:cNvPicPr>
          <p:nvPr/>
        </p:nvPicPr>
        <p:blipFill>
          <a:blip r:embed="rId5"/>
          <a:stretch>
            <a:fillRect/>
          </a:stretch>
        </p:blipFill>
        <p:spPr>
          <a:xfrm>
            <a:off x="7924800" y="2011702"/>
            <a:ext cx="2286000" cy="1828800"/>
          </a:xfrm>
          <a:prstGeom prst="rect">
            <a:avLst/>
          </a:prstGeom>
        </p:spPr>
      </p:pic>
      <p:pic>
        <p:nvPicPr>
          <p:cNvPr id="7" name="Picture 6"/>
          <p:cNvPicPr>
            <a:picLocks/>
          </p:cNvPicPr>
          <p:nvPr/>
        </p:nvPicPr>
        <p:blipFill>
          <a:blip r:embed="rId6"/>
          <a:stretch>
            <a:fillRect/>
          </a:stretch>
        </p:blipFill>
        <p:spPr>
          <a:xfrm>
            <a:off x="1981200" y="4371666"/>
            <a:ext cx="2286000" cy="1828800"/>
          </a:xfrm>
          <a:prstGeom prst="rect">
            <a:avLst/>
          </a:prstGeom>
        </p:spPr>
      </p:pic>
      <p:pic>
        <p:nvPicPr>
          <p:cNvPr id="8" name="Picture 7"/>
          <p:cNvPicPr>
            <a:picLocks/>
          </p:cNvPicPr>
          <p:nvPr/>
        </p:nvPicPr>
        <p:blipFill>
          <a:blip r:embed="rId7"/>
          <a:stretch>
            <a:fillRect/>
          </a:stretch>
        </p:blipFill>
        <p:spPr>
          <a:xfrm>
            <a:off x="4953000" y="4371665"/>
            <a:ext cx="2286000" cy="1828800"/>
          </a:xfrm>
          <a:prstGeom prst="rect">
            <a:avLst/>
          </a:prstGeom>
        </p:spPr>
      </p:pic>
      <p:pic>
        <p:nvPicPr>
          <p:cNvPr id="9" name="Picture 8"/>
          <p:cNvPicPr>
            <a:picLocks/>
          </p:cNvPicPr>
          <p:nvPr/>
        </p:nvPicPr>
        <p:blipFill>
          <a:blip r:embed="rId8"/>
          <a:stretch>
            <a:fillRect/>
          </a:stretch>
        </p:blipFill>
        <p:spPr>
          <a:xfrm>
            <a:off x="7924800" y="4371665"/>
            <a:ext cx="2286000" cy="1828800"/>
          </a:xfrm>
          <a:prstGeom prst="rect">
            <a:avLst/>
          </a:prstGeom>
        </p:spPr>
      </p:pic>
      <p:cxnSp>
        <p:nvCxnSpPr>
          <p:cNvPr id="11" name="Straight Arrow Connector 10"/>
          <p:cNvCxnSpPr>
            <a:stCxn id="4" idx="3"/>
            <a:endCxn id="5" idx="1"/>
          </p:cNvCxnSpPr>
          <p:nvPr/>
        </p:nvCxnSpPr>
        <p:spPr>
          <a:xfrm>
            <a:off x="42672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a:stCxn id="5" idx="3"/>
            <a:endCxn id="6" idx="1"/>
          </p:cNvCxnSpPr>
          <p:nvPr/>
        </p:nvCxnSpPr>
        <p:spPr>
          <a:xfrm>
            <a:off x="72390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7" name="Elbow Connector 16"/>
          <p:cNvCxnSpPr>
            <a:stCxn id="6" idx="2"/>
            <a:endCxn id="7" idx="0"/>
          </p:cNvCxnSpPr>
          <p:nvPr/>
        </p:nvCxnSpPr>
        <p:spPr>
          <a:xfrm rot="5400000">
            <a:off x="5830418" y="1134284"/>
            <a:ext cx="531164" cy="5943600"/>
          </a:xfrm>
          <a:prstGeom prst="bentConnector3">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7" idx="3"/>
            <a:endCxn id="8" idx="1"/>
          </p:cNvCxnSpPr>
          <p:nvPr/>
        </p:nvCxnSpPr>
        <p:spPr>
          <a:xfrm flipV="1">
            <a:off x="4267200" y="5286066"/>
            <a:ext cx="685800" cy="1"/>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p:cNvCxnSpPr>
            <a:stCxn id="8" idx="3"/>
            <a:endCxn id="9" idx="1"/>
          </p:cNvCxnSpPr>
          <p:nvPr/>
        </p:nvCxnSpPr>
        <p:spPr>
          <a:xfrm>
            <a:off x="7239000" y="5286065"/>
            <a:ext cx="6858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9">
            <a:extLst>
              <a:ext uri="{28A0092B-C50C-407E-A947-70E740481C1C}">
                <a14:useLocalDpi xmlns:a14="http://schemas.microsoft.com/office/drawing/2010/main" val="0"/>
              </a:ext>
            </a:extLst>
          </a:blip>
          <a:srcRect/>
          <a:stretch/>
        </p:blipFill>
        <p:spPr>
          <a:xfrm>
            <a:off x="2176313" y="2743307"/>
            <a:ext cx="453836" cy="365591"/>
          </a:xfrm>
          <a:prstGeom prst="rect">
            <a:avLst/>
          </a:prstGeom>
          <a:solidFill>
            <a:schemeClr val="bg1"/>
          </a:solidFill>
          <a:ln w="3175">
            <a:solidFill>
              <a:srgbClr val="FF0000"/>
            </a:solidFill>
          </a:ln>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rcRect/>
          <a:stretch/>
        </p:blipFill>
        <p:spPr>
          <a:xfrm>
            <a:off x="2691492" y="2510810"/>
            <a:ext cx="457200" cy="406400"/>
          </a:xfrm>
          <a:prstGeom prst="rect">
            <a:avLst/>
          </a:prstGeom>
          <a:solidFill>
            <a:schemeClr val="bg1"/>
          </a:solidFill>
          <a:ln w="3175">
            <a:solidFill>
              <a:srgbClr val="FF0000"/>
            </a:solidFill>
          </a:ln>
        </p:spPr>
      </p:pic>
      <p:pic>
        <p:nvPicPr>
          <p:cNvPr id="12" name="Picture 11"/>
          <p:cNvPicPr>
            <a:picLocks noChangeAspect="1"/>
          </p:cNvPicPr>
          <p:nvPr/>
        </p:nvPicPr>
        <p:blipFill>
          <a:blip r:embed="rId11">
            <a:extLst>
              <a:ext uri="{28A0092B-C50C-407E-A947-70E740481C1C}">
                <a14:useLocalDpi xmlns:a14="http://schemas.microsoft.com/office/drawing/2010/main" val="0"/>
              </a:ext>
            </a:extLst>
          </a:blip>
          <a:srcRect/>
          <a:stretch/>
        </p:blipFill>
        <p:spPr>
          <a:xfrm>
            <a:off x="3211088" y="2745003"/>
            <a:ext cx="451730" cy="363894"/>
          </a:xfrm>
          <a:prstGeom prst="rect">
            <a:avLst/>
          </a:prstGeom>
          <a:solidFill>
            <a:schemeClr val="bg1"/>
          </a:solidFill>
          <a:ln w="3175">
            <a:solidFill>
              <a:srgbClr val="FF0000"/>
            </a:solidFill>
          </a:ln>
        </p:spPr>
      </p:pic>
      <p:sp>
        <p:nvSpPr>
          <p:cNvPr id="14" name="Oval 13"/>
          <p:cNvSpPr/>
          <p:nvPr/>
        </p:nvSpPr>
        <p:spPr>
          <a:xfrm>
            <a:off x="2767692" y="3296526"/>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3" idx="2"/>
            <a:endCxn id="14" idx="1"/>
          </p:cNvCxnSpPr>
          <p:nvPr/>
        </p:nvCxnSpPr>
        <p:spPr>
          <a:xfrm>
            <a:off x="2403231"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0" idx="2"/>
            <a:endCxn id="14" idx="0"/>
          </p:cNvCxnSpPr>
          <p:nvPr/>
        </p:nvCxnSpPr>
        <p:spPr>
          <a:xfrm>
            <a:off x="2920092" y="2917762"/>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2" idx="2"/>
            <a:endCxn id="14" idx="7"/>
          </p:cNvCxnSpPr>
          <p:nvPr/>
        </p:nvCxnSpPr>
        <p:spPr>
          <a:xfrm flipH="1">
            <a:off x="3027855"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nvPicPr>
        <p:blipFill>
          <a:blip r:embed="rId12">
            <a:extLst>
              <a:ext uri="{28A0092B-C50C-407E-A947-70E740481C1C}">
                <a14:useLocalDpi xmlns:a14="http://schemas.microsoft.com/office/drawing/2010/main" val="0"/>
              </a:ext>
            </a:extLst>
          </a:blip>
          <a:srcRect/>
          <a:stretch/>
        </p:blipFill>
        <p:spPr>
          <a:xfrm>
            <a:off x="5274339" y="2882189"/>
            <a:ext cx="457200" cy="342900"/>
          </a:xfrm>
          <a:prstGeom prst="rect">
            <a:avLst/>
          </a:prstGeom>
          <a:solidFill>
            <a:schemeClr val="bg1"/>
          </a:solidFill>
          <a:ln w="3175">
            <a:solidFill>
              <a:srgbClr val="FF0000"/>
            </a:solidFill>
          </a:ln>
        </p:spPr>
      </p:pic>
      <p:pic>
        <p:nvPicPr>
          <p:cNvPr id="41" name="Picture 40"/>
          <p:cNvPicPr>
            <a:picLocks noChangeAspect="1"/>
          </p:cNvPicPr>
          <p:nvPr/>
        </p:nvPicPr>
        <p:blipFill>
          <a:blip r:embed="rId13">
            <a:extLst>
              <a:ext uri="{28A0092B-C50C-407E-A947-70E740481C1C}">
                <a14:useLocalDpi xmlns:a14="http://schemas.microsoft.com/office/drawing/2010/main" val="0"/>
              </a:ext>
            </a:extLst>
          </a:blip>
          <a:srcRect/>
          <a:stretch/>
        </p:blipFill>
        <p:spPr>
          <a:xfrm>
            <a:off x="5791201" y="2638347"/>
            <a:ext cx="457199" cy="406399"/>
          </a:xfrm>
          <a:prstGeom prst="rect">
            <a:avLst/>
          </a:prstGeom>
          <a:solidFill>
            <a:schemeClr val="bg1"/>
          </a:solidFill>
          <a:ln w="3175">
            <a:solidFill>
              <a:srgbClr val="FF0000"/>
            </a:solidFill>
          </a:ln>
        </p:spPr>
      </p:pic>
      <p:pic>
        <p:nvPicPr>
          <p:cNvPr id="42" name="Picture 41"/>
          <p:cNvPicPr>
            <a:picLocks noChangeAspect="1"/>
          </p:cNvPicPr>
          <p:nvPr/>
        </p:nvPicPr>
        <p:blipFill>
          <a:blip r:embed="rId14">
            <a:extLst>
              <a:ext uri="{28A0092B-C50C-407E-A947-70E740481C1C}">
                <a14:useLocalDpi xmlns:a14="http://schemas.microsoft.com/office/drawing/2010/main" val="0"/>
              </a:ext>
            </a:extLst>
          </a:blip>
          <a:srcRect/>
          <a:stretch/>
        </p:blipFill>
        <p:spPr>
          <a:xfrm>
            <a:off x="6310797" y="2872541"/>
            <a:ext cx="451728" cy="363893"/>
          </a:xfrm>
          <a:prstGeom prst="rect">
            <a:avLst/>
          </a:prstGeom>
          <a:solidFill>
            <a:schemeClr val="bg1"/>
          </a:solidFill>
          <a:ln w="3175">
            <a:solidFill>
              <a:srgbClr val="FF0000"/>
            </a:solidFill>
          </a:ln>
        </p:spPr>
      </p:pic>
      <p:sp>
        <p:nvSpPr>
          <p:cNvPr id="43" name="Oval 42"/>
          <p:cNvSpPr/>
          <p:nvPr/>
        </p:nvSpPr>
        <p:spPr>
          <a:xfrm>
            <a:off x="5867400" y="3424063"/>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p:cNvCxnSpPr>
            <a:stCxn id="40" idx="2"/>
            <a:endCxn id="43" idx="1"/>
          </p:cNvCxnSpPr>
          <p:nvPr/>
        </p:nvCxnSpPr>
        <p:spPr>
          <a:xfrm>
            <a:off x="5502939"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41" idx="2"/>
            <a:endCxn id="43" idx="0"/>
          </p:cNvCxnSpPr>
          <p:nvPr/>
        </p:nvCxnSpPr>
        <p:spPr>
          <a:xfrm>
            <a:off x="6019800" y="3045299"/>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42" idx="2"/>
            <a:endCxn id="43" idx="7"/>
          </p:cNvCxnSpPr>
          <p:nvPr/>
        </p:nvCxnSpPr>
        <p:spPr>
          <a:xfrm flipH="1">
            <a:off x="6127563"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7" name="Picture 46"/>
          <p:cNvPicPr>
            <a:picLocks noChangeAspect="1"/>
          </p:cNvPicPr>
          <p:nvPr/>
        </p:nvPicPr>
        <p:blipFill>
          <a:blip r:embed="rId15">
            <a:extLst>
              <a:ext uri="{28A0092B-C50C-407E-A947-70E740481C1C}">
                <a14:useLocalDpi xmlns:a14="http://schemas.microsoft.com/office/drawing/2010/main" val="0"/>
              </a:ext>
            </a:extLst>
          </a:blip>
          <a:srcRect/>
          <a:stretch/>
        </p:blipFill>
        <p:spPr>
          <a:xfrm>
            <a:off x="8325054" y="2911485"/>
            <a:ext cx="457200" cy="342900"/>
          </a:xfrm>
          <a:prstGeom prst="rect">
            <a:avLst/>
          </a:prstGeom>
          <a:solidFill>
            <a:schemeClr val="bg1"/>
          </a:solidFill>
          <a:ln w="3175">
            <a:solidFill>
              <a:srgbClr val="FF0000"/>
            </a:solidFill>
          </a:ln>
        </p:spPr>
      </p:pic>
      <p:pic>
        <p:nvPicPr>
          <p:cNvPr id="48" name="Picture 47"/>
          <p:cNvPicPr>
            <a:picLocks noChangeAspect="1"/>
          </p:cNvPicPr>
          <p:nvPr/>
        </p:nvPicPr>
        <p:blipFill>
          <a:blip r:embed="rId16">
            <a:extLst>
              <a:ext uri="{28A0092B-C50C-407E-A947-70E740481C1C}">
                <a14:useLocalDpi xmlns:a14="http://schemas.microsoft.com/office/drawing/2010/main" val="0"/>
              </a:ext>
            </a:extLst>
          </a:blip>
          <a:srcRect/>
          <a:stretch/>
        </p:blipFill>
        <p:spPr>
          <a:xfrm>
            <a:off x="8841916" y="2667643"/>
            <a:ext cx="457199" cy="406399"/>
          </a:xfrm>
          <a:prstGeom prst="rect">
            <a:avLst/>
          </a:prstGeom>
          <a:solidFill>
            <a:schemeClr val="bg1"/>
          </a:solidFill>
          <a:ln w="3175">
            <a:solidFill>
              <a:srgbClr val="FF0000"/>
            </a:solidFill>
          </a:ln>
        </p:spPr>
      </p:pic>
      <p:pic>
        <p:nvPicPr>
          <p:cNvPr id="49" name="Picture 48"/>
          <p:cNvPicPr>
            <a:picLocks noChangeAspect="1"/>
          </p:cNvPicPr>
          <p:nvPr/>
        </p:nvPicPr>
        <p:blipFill>
          <a:blip r:embed="rId17">
            <a:extLst>
              <a:ext uri="{28A0092B-C50C-407E-A947-70E740481C1C}">
                <a14:useLocalDpi xmlns:a14="http://schemas.microsoft.com/office/drawing/2010/main" val="0"/>
              </a:ext>
            </a:extLst>
          </a:blip>
          <a:srcRect/>
          <a:stretch/>
        </p:blipFill>
        <p:spPr>
          <a:xfrm>
            <a:off x="9361512" y="2901837"/>
            <a:ext cx="451728" cy="363893"/>
          </a:xfrm>
          <a:prstGeom prst="rect">
            <a:avLst/>
          </a:prstGeom>
          <a:solidFill>
            <a:schemeClr val="bg1"/>
          </a:solidFill>
          <a:ln w="3175">
            <a:solidFill>
              <a:srgbClr val="FF0000"/>
            </a:solidFill>
          </a:ln>
        </p:spPr>
      </p:pic>
      <p:sp>
        <p:nvSpPr>
          <p:cNvPr id="50" name="Oval 49"/>
          <p:cNvSpPr/>
          <p:nvPr/>
        </p:nvSpPr>
        <p:spPr>
          <a:xfrm>
            <a:off x="8918115" y="3453359"/>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p:cNvCxnSpPr>
            <a:stCxn id="47" idx="2"/>
            <a:endCxn id="50" idx="1"/>
          </p:cNvCxnSpPr>
          <p:nvPr/>
        </p:nvCxnSpPr>
        <p:spPr>
          <a:xfrm>
            <a:off x="8553654"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48" idx="2"/>
            <a:endCxn id="50" idx="0"/>
          </p:cNvCxnSpPr>
          <p:nvPr/>
        </p:nvCxnSpPr>
        <p:spPr>
          <a:xfrm>
            <a:off x="9070515" y="3074595"/>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49" idx="2"/>
            <a:endCxn id="50" idx="7"/>
          </p:cNvCxnSpPr>
          <p:nvPr/>
        </p:nvCxnSpPr>
        <p:spPr>
          <a:xfrm flipH="1">
            <a:off x="9178278"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nvPicPr>
        <p:blipFill>
          <a:blip r:embed="rId18">
            <a:extLst>
              <a:ext uri="{28A0092B-C50C-407E-A947-70E740481C1C}">
                <a14:useLocalDpi xmlns:a14="http://schemas.microsoft.com/office/drawing/2010/main" val="0"/>
              </a:ext>
            </a:extLst>
          </a:blip>
          <a:srcRect/>
          <a:stretch/>
        </p:blipFill>
        <p:spPr>
          <a:xfrm>
            <a:off x="2510994" y="5220128"/>
            <a:ext cx="457200" cy="342900"/>
          </a:xfrm>
          <a:prstGeom prst="rect">
            <a:avLst/>
          </a:prstGeom>
          <a:solidFill>
            <a:schemeClr val="bg1"/>
          </a:solidFill>
          <a:ln w="3175">
            <a:solidFill>
              <a:srgbClr val="FF0000"/>
            </a:solidFill>
          </a:ln>
        </p:spPr>
      </p:pic>
      <p:pic>
        <p:nvPicPr>
          <p:cNvPr id="55" name="Picture 54"/>
          <p:cNvPicPr>
            <a:picLocks noChangeAspect="1"/>
          </p:cNvPicPr>
          <p:nvPr/>
        </p:nvPicPr>
        <p:blipFill>
          <a:blip r:embed="rId19">
            <a:extLst>
              <a:ext uri="{28A0092B-C50C-407E-A947-70E740481C1C}">
                <a14:useLocalDpi xmlns:a14="http://schemas.microsoft.com/office/drawing/2010/main" val="0"/>
              </a:ext>
            </a:extLst>
          </a:blip>
          <a:srcRect/>
          <a:stretch/>
        </p:blipFill>
        <p:spPr>
          <a:xfrm>
            <a:off x="3027856" y="4976286"/>
            <a:ext cx="457199" cy="406399"/>
          </a:xfrm>
          <a:prstGeom prst="rect">
            <a:avLst/>
          </a:prstGeom>
          <a:solidFill>
            <a:schemeClr val="bg1"/>
          </a:solidFill>
          <a:ln w="3175">
            <a:solidFill>
              <a:srgbClr val="FF0000"/>
            </a:solidFill>
          </a:ln>
        </p:spPr>
      </p:pic>
      <p:pic>
        <p:nvPicPr>
          <p:cNvPr id="56" name="Picture 55"/>
          <p:cNvPicPr>
            <a:picLocks noChangeAspect="1"/>
          </p:cNvPicPr>
          <p:nvPr/>
        </p:nvPicPr>
        <p:blipFill>
          <a:blip r:embed="rId20">
            <a:extLst>
              <a:ext uri="{28A0092B-C50C-407E-A947-70E740481C1C}">
                <a14:useLocalDpi xmlns:a14="http://schemas.microsoft.com/office/drawing/2010/main" val="0"/>
              </a:ext>
            </a:extLst>
          </a:blip>
          <a:srcRect/>
          <a:stretch/>
        </p:blipFill>
        <p:spPr>
          <a:xfrm>
            <a:off x="3547452" y="5210480"/>
            <a:ext cx="451728" cy="363893"/>
          </a:xfrm>
          <a:prstGeom prst="rect">
            <a:avLst/>
          </a:prstGeom>
          <a:solidFill>
            <a:schemeClr val="bg1"/>
          </a:solidFill>
          <a:ln w="3175">
            <a:solidFill>
              <a:srgbClr val="FF0000"/>
            </a:solidFill>
          </a:ln>
        </p:spPr>
      </p:pic>
      <p:sp>
        <p:nvSpPr>
          <p:cNvPr id="57" name="Oval 56"/>
          <p:cNvSpPr/>
          <p:nvPr/>
        </p:nvSpPr>
        <p:spPr>
          <a:xfrm>
            <a:off x="3104055" y="5762002"/>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p:cNvCxnSpPr>
            <a:stCxn id="54" idx="2"/>
            <a:endCxn id="57" idx="1"/>
          </p:cNvCxnSpPr>
          <p:nvPr/>
        </p:nvCxnSpPr>
        <p:spPr>
          <a:xfrm>
            <a:off x="2739594"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5" idx="2"/>
            <a:endCxn id="57" idx="0"/>
          </p:cNvCxnSpPr>
          <p:nvPr/>
        </p:nvCxnSpPr>
        <p:spPr>
          <a:xfrm>
            <a:off x="3256455" y="5383238"/>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6" idx="2"/>
            <a:endCxn id="57" idx="7"/>
          </p:cNvCxnSpPr>
          <p:nvPr/>
        </p:nvCxnSpPr>
        <p:spPr>
          <a:xfrm flipH="1">
            <a:off x="3364218"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61" name="Picture 60"/>
          <p:cNvPicPr>
            <a:picLocks noChangeAspect="1"/>
          </p:cNvPicPr>
          <p:nvPr/>
        </p:nvPicPr>
        <p:blipFill>
          <a:blip r:embed="rId21">
            <a:extLst>
              <a:ext uri="{28A0092B-C50C-407E-A947-70E740481C1C}">
                <a14:useLocalDpi xmlns:a14="http://schemas.microsoft.com/office/drawing/2010/main" val="0"/>
              </a:ext>
            </a:extLst>
          </a:blip>
          <a:srcRect/>
          <a:stretch/>
        </p:blipFill>
        <p:spPr>
          <a:xfrm>
            <a:off x="4986078" y="4849577"/>
            <a:ext cx="457200" cy="342900"/>
          </a:xfrm>
          <a:prstGeom prst="rect">
            <a:avLst/>
          </a:prstGeom>
          <a:solidFill>
            <a:schemeClr val="bg1"/>
          </a:solidFill>
          <a:ln w="3175">
            <a:solidFill>
              <a:srgbClr val="FF0000"/>
            </a:solidFill>
          </a:ln>
        </p:spPr>
      </p:pic>
      <p:pic>
        <p:nvPicPr>
          <p:cNvPr id="62" name="Picture 61"/>
          <p:cNvPicPr>
            <a:picLocks noChangeAspect="1"/>
          </p:cNvPicPr>
          <p:nvPr/>
        </p:nvPicPr>
        <p:blipFill>
          <a:blip r:embed="rId22">
            <a:extLst>
              <a:ext uri="{28A0092B-C50C-407E-A947-70E740481C1C}">
                <a14:useLocalDpi xmlns:a14="http://schemas.microsoft.com/office/drawing/2010/main" val="0"/>
              </a:ext>
            </a:extLst>
          </a:blip>
          <a:srcRect/>
          <a:stretch/>
        </p:blipFill>
        <p:spPr>
          <a:xfrm>
            <a:off x="5502940" y="4605735"/>
            <a:ext cx="457199" cy="406399"/>
          </a:xfrm>
          <a:prstGeom prst="rect">
            <a:avLst/>
          </a:prstGeom>
          <a:solidFill>
            <a:schemeClr val="bg1"/>
          </a:solidFill>
          <a:ln w="3175">
            <a:solidFill>
              <a:srgbClr val="FF0000"/>
            </a:solidFill>
          </a:ln>
        </p:spPr>
      </p:pic>
      <p:pic>
        <p:nvPicPr>
          <p:cNvPr id="63" name="Picture 62"/>
          <p:cNvPicPr>
            <a:picLocks noChangeAspect="1"/>
          </p:cNvPicPr>
          <p:nvPr/>
        </p:nvPicPr>
        <p:blipFill>
          <a:blip r:embed="rId23">
            <a:extLst>
              <a:ext uri="{28A0092B-C50C-407E-A947-70E740481C1C}">
                <a14:useLocalDpi xmlns:a14="http://schemas.microsoft.com/office/drawing/2010/main" val="0"/>
              </a:ext>
            </a:extLst>
          </a:blip>
          <a:srcRect/>
          <a:stretch/>
        </p:blipFill>
        <p:spPr>
          <a:xfrm>
            <a:off x="6035083" y="4839928"/>
            <a:ext cx="426633" cy="363894"/>
          </a:xfrm>
          <a:prstGeom prst="rect">
            <a:avLst/>
          </a:prstGeom>
          <a:solidFill>
            <a:schemeClr val="bg1"/>
          </a:solidFill>
          <a:ln w="3175">
            <a:solidFill>
              <a:srgbClr val="FF0000"/>
            </a:solidFill>
          </a:ln>
        </p:spPr>
      </p:pic>
      <p:sp>
        <p:nvSpPr>
          <p:cNvPr id="64" name="Oval 63"/>
          <p:cNvSpPr/>
          <p:nvPr/>
        </p:nvSpPr>
        <p:spPr>
          <a:xfrm>
            <a:off x="5579139" y="5391451"/>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p:cNvCxnSpPr>
            <a:stCxn id="61" idx="2"/>
            <a:endCxn id="64" idx="1"/>
          </p:cNvCxnSpPr>
          <p:nvPr/>
        </p:nvCxnSpPr>
        <p:spPr>
          <a:xfrm>
            <a:off x="5214678"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62" idx="2"/>
            <a:endCxn id="64" idx="0"/>
          </p:cNvCxnSpPr>
          <p:nvPr/>
        </p:nvCxnSpPr>
        <p:spPr>
          <a:xfrm>
            <a:off x="5731539" y="5012687"/>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3" idx="2"/>
            <a:endCxn id="64" idx="7"/>
          </p:cNvCxnSpPr>
          <p:nvPr/>
        </p:nvCxnSpPr>
        <p:spPr>
          <a:xfrm flipH="1">
            <a:off x="5839302"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F7A5E86F-0F4F-3CDE-B9AB-7EFA2BBC99EA}"/>
              </a:ext>
            </a:extLst>
          </p:cNvPr>
          <p:cNvPicPr>
            <a:picLocks noChangeAspect="1"/>
          </p:cNvPicPr>
          <p:nvPr/>
        </p:nvPicPr>
        <p:blipFill>
          <a:blip r:embed="rId24"/>
          <a:stretch>
            <a:fillRect/>
          </a:stretch>
        </p:blipFill>
        <p:spPr>
          <a:xfrm>
            <a:off x="2916661" y="1654178"/>
            <a:ext cx="6358679" cy="4822354"/>
          </a:xfrm>
          <a:prstGeom prst="rect">
            <a:avLst/>
          </a:prstGeom>
        </p:spPr>
      </p:pic>
      <p:pic>
        <p:nvPicPr>
          <p:cNvPr id="20" name="Picture 19">
            <a:extLst>
              <a:ext uri="{FF2B5EF4-FFF2-40B4-BE49-F238E27FC236}">
                <a16:creationId xmlns:a16="http://schemas.microsoft.com/office/drawing/2014/main" id="{05AC25F7-E75F-6470-D066-B39D30A73E5F}"/>
              </a:ext>
            </a:extLst>
          </p:cNvPr>
          <p:cNvPicPr>
            <a:picLocks noChangeAspect="1"/>
          </p:cNvPicPr>
          <p:nvPr/>
        </p:nvPicPr>
        <p:blipFill>
          <a:blip r:embed="rId25"/>
          <a:stretch>
            <a:fillRect/>
          </a:stretch>
        </p:blipFill>
        <p:spPr>
          <a:xfrm>
            <a:off x="3250063" y="1623515"/>
            <a:ext cx="5413717" cy="4828450"/>
          </a:xfrm>
          <a:prstGeom prst="rect">
            <a:avLst/>
          </a:prstGeom>
        </p:spPr>
      </p:pic>
      <p:pic>
        <p:nvPicPr>
          <p:cNvPr id="23" name="Picture 22">
            <a:extLst>
              <a:ext uri="{FF2B5EF4-FFF2-40B4-BE49-F238E27FC236}">
                <a16:creationId xmlns:a16="http://schemas.microsoft.com/office/drawing/2014/main" id="{89B57959-D532-4D85-ED6D-8A41747A98B1}"/>
              </a:ext>
            </a:extLst>
          </p:cNvPr>
          <p:cNvPicPr>
            <a:picLocks noChangeAspect="1"/>
          </p:cNvPicPr>
          <p:nvPr/>
        </p:nvPicPr>
        <p:blipFill>
          <a:blip r:embed="rId26"/>
          <a:stretch>
            <a:fillRect/>
          </a:stretch>
        </p:blipFill>
        <p:spPr>
          <a:xfrm>
            <a:off x="3150083" y="1721351"/>
            <a:ext cx="5736833" cy="4822354"/>
          </a:xfrm>
          <a:prstGeom prst="rect">
            <a:avLst/>
          </a:prstGeom>
        </p:spPr>
      </p:pic>
    </p:spTree>
    <p:extLst>
      <p:ext uri="{BB962C8B-B14F-4D97-AF65-F5344CB8AC3E}">
        <p14:creationId xmlns:p14="http://schemas.microsoft.com/office/powerpoint/2010/main" val="172744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61"/>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65"/>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62"/>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66"/>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63"/>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6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22"/>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71"/>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18"/>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20"/>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14" grpId="0" animBg="1"/>
      <p:bldP spid="43" grpId="0" animBg="1"/>
      <p:bldP spid="50" grpId="0" animBg="1"/>
      <p:bldP spid="57" grpId="0" animBg="1"/>
      <p:bldP spid="6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Evaluating Model Output</a:t>
            </a:r>
          </a:p>
        </p:txBody>
      </p:sp>
      <p:sp>
        <p:nvSpPr>
          <p:cNvPr id="3" name="Content Placeholder 2"/>
          <p:cNvSpPr>
            <a:spLocks noGrp="1"/>
          </p:cNvSpPr>
          <p:nvPr>
            <p:ph idx="1"/>
          </p:nvPr>
        </p:nvSpPr>
        <p:spPr>
          <a:xfrm>
            <a:off x="1981200" y="2057400"/>
            <a:ext cx="8229600" cy="3124200"/>
          </a:xfrm>
        </p:spPr>
        <p:txBody>
          <a:bodyPr/>
          <a:lstStyle/>
          <a:p>
            <a:r>
              <a:rPr lang="en-US" dirty="0"/>
              <a:t>In general, the modeler should try to reproduce observed peaks, timing, and volume</a:t>
            </a:r>
          </a:p>
          <a:p>
            <a:r>
              <a:rPr lang="en-US" dirty="0"/>
              <a:t>Statistics used for model evaluation:</a:t>
            </a:r>
          </a:p>
          <a:p>
            <a:pPr lvl="1"/>
            <a:r>
              <a:rPr lang="en-US" dirty="0"/>
              <a:t>Coefficient of Determination (R</a:t>
            </a:r>
            <a:r>
              <a:rPr lang="en-US" baseline="30000" dirty="0"/>
              <a:t>2</a:t>
            </a:r>
            <a:r>
              <a:rPr lang="en-US" dirty="0"/>
              <a:t>)</a:t>
            </a:r>
          </a:p>
          <a:p>
            <a:pPr lvl="1"/>
            <a:r>
              <a:rPr lang="en-US" dirty="0"/>
              <a:t>Nash-Sutcliffe Efficiency (NSE)</a:t>
            </a:r>
          </a:p>
          <a:p>
            <a:pPr lvl="1"/>
            <a:r>
              <a:rPr lang="en-US" dirty="0"/>
              <a:t>Root Mean Square Error (RSR)</a:t>
            </a:r>
          </a:p>
          <a:p>
            <a:pPr lvl="1"/>
            <a:r>
              <a:rPr lang="en-US" dirty="0"/>
              <a:t>Percent Bias (PBIAS)</a:t>
            </a:r>
          </a:p>
          <a:p>
            <a:pPr lvl="1"/>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4953001"/>
            <a:ext cx="3225008" cy="1110249"/>
          </a:xfrm>
          <a:prstGeom prst="rect">
            <a:avLst/>
          </a:prstGeom>
        </p:spPr>
      </p:pic>
    </p:spTree>
    <p:extLst>
      <p:ext uri="{BB962C8B-B14F-4D97-AF65-F5344CB8AC3E}">
        <p14:creationId xmlns:p14="http://schemas.microsoft.com/office/powerpoint/2010/main" val="2540097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Performance</a:t>
            </a:r>
          </a:p>
        </p:txBody>
      </p:sp>
      <p:graphicFrame>
        <p:nvGraphicFramePr>
          <p:cNvPr id="10" name="Table 9"/>
          <p:cNvGraphicFramePr>
            <a:graphicFrameLocks noGrp="1"/>
          </p:cNvGraphicFramePr>
          <p:nvPr>
            <p:extLst>
              <p:ext uri="{D42A27DB-BD31-4B8C-83A1-F6EECF244321}">
                <p14:modId xmlns:p14="http://schemas.microsoft.com/office/powerpoint/2010/main" val="3252101550"/>
              </p:ext>
            </p:extLst>
          </p:nvPr>
        </p:nvGraphicFramePr>
        <p:xfrm>
          <a:off x="2698750" y="3886200"/>
          <a:ext cx="6794500" cy="2305050"/>
        </p:xfrm>
        <a:graphic>
          <a:graphicData uri="http://schemas.openxmlformats.org/drawingml/2006/table">
            <a:tbl>
              <a:tblPr/>
              <a:tblGrid>
                <a:gridCol w="1358900">
                  <a:extLst>
                    <a:ext uri="{9D8B030D-6E8A-4147-A177-3AD203B41FA5}">
                      <a16:colId xmlns:a16="http://schemas.microsoft.com/office/drawing/2014/main" val="20000"/>
                    </a:ext>
                  </a:extLst>
                </a:gridCol>
                <a:gridCol w="1358900">
                  <a:extLst>
                    <a:ext uri="{9D8B030D-6E8A-4147-A177-3AD203B41FA5}">
                      <a16:colId xmlns:a16="http://schemas.microsoft.com/office/drawing/2014/main" val="20001"/>
                    </a:ext>
                  </a:extLst>
                </a:gridCol>
                <a:gridCol w="1358900">
                  <a:extLst>
                    <a:ext uri="{9D8B030D-6E8A-4147-A177-3AD203B41FA5}">
                      <a16:colId xmlns:a16="http://schemas.microsoft.com/office/drawing/2014/main" val="20002"/>
                    </a:ext>
                  </a:extLst>
                </a:gridCol>
                <a:gridCol w="1358900">
                  <a:extLst>
                    <a:ext uri="{9D8B030D-6E8A-4147-A177-3AD203B41FA5}">
                      <a16:colId xmlns:a16="http://schemas.microsoft.com/office/drawing/2014/main" val="20003"/>
                    </a:ext>
                  </a:extLst>
                </a:gridCol>
                <a:gridCol w="1358900">
                  <a:extLst>
                    <a:ext uri="{9D8B030D-6E8A-4147-A177-3AD203B41FA5}">
                      <a16:colId xmlns:a16="http://schemas.microsoft.com/office/drawing/2014/main" val="20004"/>
                    </a:ext>
                  </a:extLst>
                </a:gridCol>
              </a:tblGrid>
              <a:tr h="393700">
                <a:tc>
                  <a:txBody>
                    <a:bodyPr/>
                    <a:lstStyle/>
                    <a:p>
                      <a:pPr algn="l" fontAlgn="ctr"/>
                      <a:r>
                        <a:rPr lang="en-US" sz="1800" b="0" i="0" u="none" strike="noStrike" dirty="0">
                          <a:solidFill>
                            <a:schemeClr val="tx1"/>
                          </a:solidFill>
                          <a:effectLst/>
                          <a:latin typeface="Arial" panose="020B0604020202020204" pitchFamily="34" charset="0"/>
                        </a:rPr>
                        <a:t>Location</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chemeClr val="tx1"/>
                          </a:solidFill>
                          <a:effectLst/>
                          <a:latin typeface="Arial" panose="020B0604020202020204" pitchFamily="34" charset="0"/>
                        </a:rPr>
                        <a:t>NSE</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chemeClr val="tx1"/>
                          </a:solidFill>
                          <a:effectLst/>
                          <a:latin typeface="Arial" panose="020B0604020202020204" pitchFamily="34" charset="0"/>
                        </a:rPr>
                        <a:t>RSR</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chemeClr val="tx1"/>
                          </a:solidFill>
                          <a:effectLst/>
                          <a:latin typeface="Arial" panose="020B0604020202020204" pitchFamily="34" charset="0"/>
                        </a:rPr>
                        <a:t>R</a:t>
                      </a:r>
                      <a:r>
                        <a:rPr lang="en-US" sz="1800" b="0" i="0" u="none" strike="noStrike" baseline="30000" dirty="0">
                          <a:solidFill>
                            <a:schemeClr val="tx1"/>
                          </a:solidFill>
                          <a:effectLst/>
                          <a:latin typeface="Arial" panose="020B0604020202020204" pitchFamily="34" charset="0"/>
                        </a:rPr>
                        <a:t>2</a:t>
                      </a:r>
                      <a:endParaRPr lang="en-US" sz="1800" b="0" i="0" u="none" strike="noStrike" dirty="0">
                        <a:solidFill>
                          <a:schemeClr val="tx1"/>
                        </a:solidFill>
                        <a:effectLst/>
                        <a:latin typeface="Arial" panose="020B0604020202020204" pitchFamily="34" charset="0"/>
                      </a:endParaRP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chemeClr val="tx1"/>
                          </a:solidFill>
                          <a:effectLst/>
                          <a:latin typeface="Arial" panose="020B0604020202020204" pitchFamily="34" charset="0"/>
                        </a:rPr>
                        <a:t>PBIAS</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500">
                <a:tc>
                  <a:txBody>
                    <a:bodyPr/>
                    <a:lstStyle/>
                    <a:p>
                      <a:pPr algn="l" fontAlgn="ctr"/>
                      <a:r>
                        <a:rPr lang="en-US" sz="1800" b="0" i="0" u="none" strike="noStrike" dirty="0" err="1">
                          <a:solidFill>
                            <a:schemeClr val="tx1"/>
                          </a:solidFill>
                          <a:effectLst/>
                          <a:latin typeface="Arial" panose="020B0604020202020204" pitchFamily="34" charset="0"/>
                        </a:rPr>
                        <a:t>Calpella</a:t>
                      </a:r>
                      <a:endParaRPr lang="en-US" sz="1800" b="0" i="0" u="none" strike="noStrike" dirty="0">
                        <a:solidFill>
                          <a:schemeClr val="tx1"/>
                        </a:solidFill>
                        <a:effectLst/>
                        <a:latin typeface="Arial" panose="020B0604020202020204" pitchFamily="34"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0.854</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dirty="0">
                          <a:solidFill>
                            <a:srgbClr val="00B050"/>
                          </a:solidFill>
                          <a:effectLst/>
                          <a:latin typeface="Arial" panose="020B0604020202020204" pitchFamily="34" charset="0"/>
                        </a:rPr>
                        <a:t>0.382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0.892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dirty="0">
                          <a:solidFill>
                            <a:srgbClr val="00B050"/>
                          </a:solidFill>
                          <a:effectLst/>
                          <a:latin typeface="Arial" panose="020B0604020202020204" pitchFamily="34" charset="0"/>
                        </a:rPr>
                        <a:t>-1.242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317500">
                <a:tc>
                  <a:txBody>
                    <a:bodyPr/>
                    <a:lstStyle/>
                    <a:p>
                      <a:pPr algn="l" fontAlgn="ctr"/>
                      <a:r>
                        <a:rPr lang="en-US" sz="1800" b="0" i="0" u="none" strike="noStrike">
                          <a:solidFill>
                            <a:schemeClr val="tx1"/>
                          </a:solidFill>
                          <a:effectLst/>
                          <a:latin typeface="Arial" panose="020B0604020202020204" pitchFamily="34" charset="0"/>
                        </a:rPr>
                        <a:t>Ukiah</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0.347</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-2.350</a:t>
                      </a:r>
                    </a:p>
                  </a:txBody>
                  <a:tcPr marL="6350" marR="6350" marT="6350" marB="0" anchor="ctr">
                    <a:lnL>
                      <a:noFill/>
                    </a:lnL>
                    <a:lnR>
                      <a:noFill/>
                    </a:lnR>
                    <a:lnT>
                      <a:noFill/>
                    </a:lnT>
                    <a:lnB>
                      <a:noFill/>
                    </a:lnB>
                  </a:tcPr>
                </a:tc>
                <a:extLst>
                  <a:ext uri="{0D108BD9-81ED-4DB2-BD59-A6C34878D82A}">
                    <a16:rowId xmlns:a16="http://schemas.microsoft.com/office/drawing/2014/main" val="10002"/>
                  </a:ext>
                </a:extLst>
              </a:tr>
              <a:tr h="317500">
                <a:tc>
                  <a:txBody>
                    <a:bodyPr/>
                    <a:lstStyle/>
                    <a:p>
                      <a:pPr algn="l" fontAlgn="ctr"/>
                      <a:r>
                        <a:rPr lang="en-US" sz="1800" b="0" i="0" u="none" strike="noStrike">
                          <a:solidFill>
                            <a:schemeClr val="tx1"/>
                          </a:solidFill>
                          <a:effectLst/>
                          <a:latin typeface="Arial" panose="020B0604020202020204" pitchFamily="34" charset="0"/>
                        </a:rPr>
                        <a:t>Hopland</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0.913</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0.295</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0.919</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-1.435</a:t>
                      </a:r>
                    </a:p>
                  </a:txBody>
                  <a:tcPr marL="6350" marR="6350" marT="6350" marB="0" anchor="ctr">
                    <a:lnL>
                      <a:noFill/>
                    </a:lnL>
                    <a:lnR>
                      <a:noFill/>
                    </a:lnR>
                    <a:lnT>
                      <a:noFill/>
                    </a:lnT>
                    <a:lnB>
                      <a:noFill/>
                    </a:lnB>
                  </a:tcPr>
                </a:tc>
                <a:extLst>
                  <a:ext uri="{0D108BD9-81ED-4DB2-BD59-A6C34878D82A}">
                    <a16:rowId xmlns:a16="http://schemas.microsoft.com/office/drawing/2014/main" val="10003"/>
                  </a:ext>
                </a:extLst>
              </a:tr>
              <a:tr h="317500">
                <a:tc>
                  <a:txBody>
                    <a:bodyPr/>
                    <a:lstStyle/>
                    <a:p>
                      <a:pPr algn="l" fontAlgn="ctr"/>
                      <a:r>
                        <a:rPr lang="en-US" sz="1800" b="0" i="0" u="none" strike="noStrike">
                          <a:solidFill>
                            <a:schemeClr val="tx1"/>
                          </a:solidFill>
                          <a:effectLst/>
                          <a:latin typeface="Arial" panose="020B0604020202020204" pitchFamily="34" charset="0"/>
                        </a:rPr>
                        <a:t>Cloverdale</a:t>
                      </a:r>
                    </a:p>
                  </a:txBody>
                  <a:tcPr marL="6350" marR="6350" marT="6350" marB="0" anchor="ctr">
                    <a:lnL>
                      <a:noFill/>
                    </a:lnL>
                    <a:lnR>
                      <a:noFill/>
                    </a:lnR>
                    <a:lnT>
                      <a:noFill/>
                    </a:lnT>
                    <a:lnB>
                      <a:noFill/>
                    </a:lnB>
                  </a:tcPr>
                </a:tc>
                <a:tc>
                  <a:txBody>
                    <a:bodyPr/>
                    <a:lstStyle/>
                    <a:p>
                      <a:pPr algn="ctr" fontAlgn="ctr"/>
                      <a:r>
                        <a:rPr lang="en-US" sz="1800" b="0" i="0" u="none" strike="noStrike" dirty="0">
                          <a:solidFill>
                            <a:srgbClr val="00B050"/>
                          </a:solidFill>
                          <a:effectLst/>
                          <a:latin typeface="Arial" panose="020B0604020202020204" pitchFamily="34" charset="0"/>
                        </a:rPr>
                        <a:t>0.927</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0.270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0.931</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-2.710</a:t>
                      </a:r>
                    </a:p>
                  </a:txBody>
                  <a:tcPr marL="6350" marR="6350" marT="6350" marB="0" anchor="ctr">
                    <a:lnL>
                      <a:noFill/>
                    </a:lnL>
                    <a:lnR>
                      <a:noFill/>
                    </a:lnR>
                    <a:lnT>
                      <a:noFill/>
                    </a:lnT>
                    <a:lnB>
                      <a:noFill/>
                    </a:lnB>
                  </a:tcPr>
                </a:tc>
                <a:extLst>
                  <a:ext uri="{0D108BD9-81ED-4DB2-BD59-A6C34878D82A}">
                    <a16:rowId xmlns:a16="http://schemas.microsoft.com/office/drawing/2014/main" val="10004"/>
                  </a:ext>
                </a:extLst>
              </a:tr>
              <a:tr h="317500">
                <a:tc>
                  <a:txBody>
                    <a:bodyPr/>
                    <a:lstStyle/>
                    <a:p>
                      <a:pPr algn="l" fontAlgn="ctr"/>
                      <a:r>
                        <a:rPr lang="en-US" sz="1800" b="0" i="0" u="none" strike="noStrike" dirty="0">
                          <a:solidFill>
                            <a:schemeClr val="tx1"/>
                          </a:solidFill>
                          <a:effectLst/>
                          <a:latin typeface="Arial" panose="020B0604020202020204" pitchFamily="34" charset="0"/>
                        </a:rPr>
                        <a:t>Healdsburg</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0.915</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0.292</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0.916</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-2.210</a:t>
                      </a:r>
                    </a:p>
                  </a:txBody>
                  <a:tcPr marL="6350" marR="6350" marT="6350" marB="0" anchor="ctr">
                    <a:lnL>
                      <a:noFill/>
                    </a:lnL>
                    <a:lnR>
                      <a:noFill/>
                    </a:lnR>
                    <a:lnT>
                      <a:noFill/>
                    </a:lnT>
                    <a:lnB>
                      <a:noFill/>
                    </a:lnB>
                  </a:tcPr>
                </a:tc>
                <a:extLst>
                  <a:ext uri="{0D108BD9-81ED-4DB2-BD59-A6C34878D82A}">
                    <a16:rowId xmlns:a16="http://schemas.microsoft.com/office/drawing/2014/main" val="10005"/>
                  </a:ext>
                </a:extLst>
              </a:tr>
              <a:tr h="323850">
                <a:tc>
                  <a:txBody>
                    <a:bodyPr/>
                    <a:lstStyle/>
                    <a:p>
                      <a:pPr algn="l" fontAlgn="ctr"/>
                      <a:r>
                        <a:rPr lang="en-US" sz="1800" b="0" i="0" u="none" strike="noStrike" dirty="0">
                          <a:solidFill>
                            <a:schemeClr val="tx1"/>
                          </a:solidFill>
                          <a:effectLst/>
                          <a:latin typeface="Arial" panose="020B0604020202020204" pitchFamily="34" charset="0"/>
                        </a:rPr>
                        <a:t>Guerneville</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0.938</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0.250</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0.939</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-3.233</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250708253"/>
              </p:ext>
            </p:extLst>
          </p:nvPr>
        </p:nvGraphicFramePr>
        <p:xfrm>
          <a:off x="1981202" y="1905001"/>
          <a:ext cx="8229599" cy="1707559"/>
        </p:xfrm>
        <a:graphic>
          <a:graphicData uri="http://schemas.openxmlformats.org/drawingml/2006/table">
            <a:tbl>
              <a:tblPr/>
              <a:tblGrid>
                <a:gridCol w="1565428">
                  <a:extLst>
                    <a:ext uri="{9D8B030D-6E8A-4147-A177-3AD203B41FA5}">
                      <a16:colId xmlns:a16="http://schemas.microsoft.com/office/drawing/2014/main" val="20000"/>
                    </a:ext>
                  </a:extLst>
                </a:gridCol>
                <a:gridCol w="1690329">
                  <a:extLst>
                    <a:ext uri="{9D8B030D-6E8A-4147-A177-3AD203B41FA5}">
                      <a16:colId xmlns:a16="http://schemas.microsoft.com/office/drawing/2014/main" val="20001"/>
                    </a:ext>
                  </a:extLst>
                </a:gridCol>
                <a:gridCol w="1665349">
                  <a:extLst>
                    <a:ext uri="{9D8B030D-6E8A-4147-A177-3AD203B41FA5}">
                      <a16:colId xmlns:a16="http://schemas.microsoft.com/office/drawing/2014/main" val="20002"/>
                    </a:ext>
                  </a:extLst>
                </a:gridCol>
                <a:gridCol w="1532121">
                  <a:extLst>
                    <a:ext uri="{9D8B030D-6E8A-4147-A177-3AD203B41FA5}">
                      <a16:colId xmlns:a16="http://schemas.microsoft.com/office/drawing/2014/main" val="20003"/>
                    </a:ext>
                  </a:extLst>
                </a:gridCol>
                <a:gridCol w="1776372">
                  <a:extLst>
                    <a:ext uri="{9D8B030D-6E8A-4147-A177-3AD203B41FA5}">
                      <a16:colId xmlns:a16="http://schemas.microsoft.com/office/drawing/2014/main" val="20004"/>
                    </a:ext>
                  </a:extLst>
                </a:gridCol>
              </a:tblGrid>
              <a:tr h="566410">
                <a:tc>
                  <a:txBody>
                    <a:bodyPr/>
                    <a:lstStyle/>
                    <a:p>
                      <a:pPr algn="l" fontAlgn="b"/>
                      <a:r>
                        <a:rPr lang="en-US" sz="1800" b="0" i="0" u="none" strike="noStrike" dirty="0">
                          <a:solidFill>
                            <a:schemeClr val="tx1"/>
                          </a:solidFill>
                          <a:effectLst/>
                          <a:latin typeface="Arial" panose="020B0604020202020204" pitchFamily="34" charset="0"/>
                        </a:rPr>
                        <a:t>Performance </a:t>
                      </a:r>
                      <a:br>
                        <a:rPr lang="en-US" sz="1800" b="0" i="0" u="none" strike="noStrike" dirty="0">
                          <a:solidFill>
                            <a:schemeClr val="tx1"/>
                          </a:solidFill>
                          <a:effectLst/>
                          <a:latin typeface="Arial" panose="020B0604020202020204" pitchFamily="34" charset="0"/>
                        </a:rPr>
                      </a:br>
                      <a:r>
                        <a:rPr lang="en-US" sz="1800" b="0" i="0" u="none" strike="noStrike" dirty="0">
                          <a:solidFill>
                            <a:schemeClr val="tx1"/>
                          </a:solidFill>
                          <a:effectLst/>
                          <a:latin typeface="Arial" panose="020B0604020202020204" pitchFamily="34" charset="0"/>
                        </a:rPr>
                        <a:t>Rating</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NSE</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RSR</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R</a:t>
                      </a:r>
                      <a:r>
                        <a:rPr lang="en-US" sz="1800" b="0" i="0" u="none" strike="noStrike" baseline="30000" dirty="0">
                          <a:solidFill>
                            <a:schemeClr val="tx1"/>
                          </a:solidFill>
                          <a:effectLst/>
                          <a:latin typeface="Arial" panose="020B0604020202020204" pitchFamily="34" charset="0"/>
                        </a:rPr>
                        <a:t>2</a:t>
                      </a:r>
                      <a:endParaRPr lang="en-US" sz="1800" b="0" i="0" u="none" strike="noStrike" dirty="0">
                        <a:solidFill>
                          <a:schemeClr val="tx1"/>
                        </a:solidFill>
                        <a:effectLst/>
                        <a:latin typeface="Arial" panose="020B0604020202020204" pitchFamily="34" charset="0"/>
                      </a:endParaRP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PBIAS</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3205">
                <a:tc>
                  <a:txBody>
                    <a:bodyPr/>
                    <a:lstStyle/>
                    <a:p>
                      <a:pPr algn="l" fontAlgn="b"/>
                      <a:r>
                        <a:rPr lang="en-US" sz="1800" b="0" i="0" u="none" strike="noStrike" dirty="0">
                          <a:solidFill>
                            <a:srgbClr val="00B050"/>
                          </a:solidFill>
                          <a:effectLst/>
                          <a:latin typeface="Arial" panose="020B0604020202020204" pitchFamily="34" charset="0"/>
                        </a:rPr>
                        <a:t>Very Good</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dirty="0">
                          <a:solidFill>
                            <a:srgbClr val="00B050"/>
                          </a:solidFill>
                          <a:effectLst/>
                          <a:latin typeface="Arial" panose="020B0604020202020204" pitchFamily="34" charset="0"/>
                        </a:rPr>
                        <a:t>0.65&lt;𝑁𝑆𝐸≤1.00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dirty="0">
                          <a:solidFill>
                            <a:srgbClr val="00B050"/>
                          </a:solidFill>
                          <a:effectLst/>
                          <a:latin typeface="Arial" panose="020B0604020202020204" pitchFamily="34" charset="0"/>
                        </a:rPr>
                        <a:t>0.00&lt;𝑅𝑆𝑅≤0.60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a:solidFill>
                            <a:srgbClr val="00B050"/>
                          </a:solidFill>
                          <a:effectLst/>
                          <a:latin typeface="Arial" panose="020B0604020202020204" pitchFamily="34" charset="0"/>
                        </a:rPr>
                        <a:t>0.65&lt;𝑅2≤1.00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a:solidFill>
                            <a:srgbClr val="00B050"/>
                          </a:solidFill>
                          <a:effectLst/>
                          <a:latin typeface="Arial" panose="020B0604020202020204" pitchFamily="34" charset="0"/>
                        </a:rPr>
                        <a:t>𝑃𝐵𝐼𝐴𝑆&lt; ±15</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283205">
                <a:tc>
                  <a:txBody>
                    <a:bodyPr/>
                    <a:lstStyle/>
                    <a:p>
                      <a:pPr algn="l" fontAlgn="b"/>
                      <a:r>
                        <a:rPr lang="en-US" sz="1800" b="0" i="0" u="none" strike="noStrike">
                          <a:solidFill>
                            <a:srgbClr val="92D050"/>
                          </a:solidFill>
                          <a:effectLst/>
                          <a:latin typeface="Arial" panose="020B0604020202020204" pitchFamily="34" charset="0"/>
                        </a:rPr>
                        <a:t>Good</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92D050"/>
                          </a:solidFill>
                          <a:effectLst/>
                          <a:latin typeface="Arial" panose="020B0604020202020204" pitchFamily="34" charset="0"/>
                        </a:rPr>
                        <a:t>0.55&lt;𝑁𝑆𝐸≤0.65</a:t>
                      </a:r>
                    </a:p>
                  </a:txBody>
                  <a:tcPr marL="8330" marR="8330" marT="8330" marB="0" anchor="b">
                    <a:lnL>
                      <a:noFill/>
                    </a:lnL>
                    <a:lnR>
                      <a:noFill/>
                    </a:lnR>
                    <a:lnT>
                      <a:noFill/>
                    </a:lnT>
                    <a:lnB>
                      <a:noFill/>
                    </a:lnB>
                  </a:tcPr>
                </a:tc>
                <a:tc>
                  <a:txBody>
                    <a:bodyPr/>
                    <a:lstStyle/>
                    <a:p>
                      <a:pPr algn="ctr" fontAlgn="b"/>
                      <a:r>
                        <a:rPr lang="en-US" sz="1800" b="0" i="0" u="none" strike="noStrike">
                          <a:solidFill>
                            <a:srgbClr val="92D050"/>
                          </a:solidFill>
                          <a:effectLst/>
                          <a:latin typeface="Arial" panose="020B0604020202020204" pitchFamily="34" charset="0"/>
                        </a:rPr>
                        <a:t>0.60&lt;𝑅𝑆𝑅≤0.70</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92D050"/>
                          </a:solidFill>
                          <a:effectLst/>
                          <a:latin typeface="Arial" panose="020B0604020202020204" pitchFamily="34" charset="0"/>
                        </a:rPr>
                        <a:t>0.55&lt;𝑅2≤0.65</a:t>
                      </a:r>
                    </a:p>
                  </a:txBody>
                  <a:tcPr marL="8330" marR="8330" marT="8330" marB="0" anchor="b">
                    <a:lnL>
                      <a:noFill/>
                    </a:lnL>
                    <a:lnR>
                      <a:noFill/>
                    </a:lnR>
                    <a:lnT>
                      <a:noFill/>
                    </a:lnT>
                    <a:lnB>
                      <a:noFill/>
                    </a:lnB>
                  </a:tcPr>
                </a:tc>
                <a:tc>
                  <a:txBody>
                    <a:bodyPr/>
                    <a:lstStyle/>
                    <a:p>
                      <a:pPr algn="ctr" fontAlgn="b"/>
                      <a:r>
                        <a:rPr lang="en-US" sz="1800" b="0" i="0" u="none" strike="noStrike">
                          <a:solidFill>
                            <a:srgbClr val="92D050"/>
                          </a:solidFill>
                          <a:effectLst/>
                          <a:latin typeface="Arial" panose="020B0604020202020204" pitchFamily="34" charset="0"/>
                        </a:rPr>
                        <a:t>±15≤𝑃𝐵𝐼𝐴𝑆&lt;±20</a:t>
                      </a:r>
                    </a:p>
                  </a:txBody>
                  <a:tcPr marL="8330" marR="8330" marT="8330" marB="0" anchor="b">
                    <a:lnL>
                      <a:noFill/>
                    </a:lnL>
                    <a:lnR>
                      <a:noFill/>
                    </a:lnR>
                    <a:lnT>
                      <a:noFill/>
                    </a:lnT>
                    <a:lnB>
                      <a:noFill/>
                    </a:lnB>
                  </a:tcPr>
                </a:tc>
                <a:extLst>
                  <a:ext uri="{0D108BD9-81ED-4DB2-BD59-A6C34878D82A}">
                    <a16:rowId xmlns:a16="http://schemas.microsoft.com/office/drawing/2014/main" val="10002"/>
                  </a:ext>
                </a:extLst>
              </a:tr>
              <a:tr h="283205">
                <a:tc>
                  <a:txBody>
                    <a:bodyPr/>
                    <a:lstStyle/>
                    <a:p>
                      <a:pPr algn="l" fontAlgn="b"/>
                      <a:r>
                        <a:rPr lang="en-US" sz="1800" b="0" i="0" u="none" strike="noStrike" dirty="0">
                          <a:solidFill>
                            <a:srgbClr val="FFC000"/>
                          </a:solidFill>
                          <a:effectLst/>
                          <a:latin typeface="Arial" panose="020B0604020202020204" pitchFamily="34" charset="0"/>
                        </a:rPr>
                        <a:t>Satisfactory</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FFC000"/>
                          </a:solidFill>
                          <a:effectLst/>
                          <a:latin typeface="Arial" panose="020B0604020202020204" pitchFamily="34" charset="0"/>
                        </a:rPr>
                        <a:t>0.40&lt;𝑁𝑆𝐸≤0.55</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FFC000"/>
                          </a:solidFill>
                          <a:effectLst/>
                          <a:latin typeface="Arial" panose="020B0604020202020204" pitchFamily="34" charset="0"/>
                        </a:rPr>
                        <a:t>0.70&lt;𝑅𝑆𝑅≤0.80</a:t>
                      </a:r>
                    </a:p>
                  </a:txBody>
                  <a:tcPr marL="8330" marR="8330" marT="8330" marB="0" anchor="b">
                    <a:lnL>
                      <a:noFill/>
                    </a:lnL>
                    <a:lnR>
                      <a:noFill/>
                    </a:lnR>
                    <a:lnT>
                      <a:noFill/>
                    </a:lnT>
                    <a:lnB>
                      <a:noFill/>
                    </a:lnB>
                  </a:tcPr>
                </a:tc>
                <a:tc>
                  <a:txBody>
                    <a:bodyPr/>
                    <a:lstStyle/>
                    <a:p>
                      <a:pPr algn="ctr" fontAlgn="b"/>
                      <a:r>
                        <a:rPr lang="en-US" sz="1800" b="0" i="0" u="none" strike="noStrike">
                          <a:solidFill>
                            <a:srgbClr val="FFC000"/>
                          </a:solidFill>
                          <a:effectLst/>
                          <a:latin typeface="Arial" panose="020B0604020202020204" pitchFamily="34" charset="0"/>
                        </a:rPr>
                        <a:t>0.40&lt;𝑅2≤0.55</a:t>
                      </a:r>
                    </a:p>
                  </a:txBody>
                  <a:tcPr marL="8330" marR="8330" marT="8330" marB="0" anchor="b">
                    <a:lnL>
                      <a:noFill/>
                    </a:lnL>
                    <a:lnR>
                      <a:noFill/>
                    </a:lnR>
                    <a:lnT>
                      <a:noFill/>
                    </a:lnT>
                    <a:lnB>
                      <a:noFill/>
                    </a:lnB>
                  </a:tcPr>
                </a:tc>
                <a:tc>
                  <a:txBody>
                    <a:bodyPr/>
                    <a:lstStyle/>
                    <a:p>
                      <a:pPr algn="ctr" fontAlgn="b"/>
                      <a:r>
                        <a:rPr lang="en-US" sz="1800" b="0" i="0" u="none" strike="noStrike">
                          <a:solidFill>
                            <a:srgbClr val="FFC000"/>
                          </a:solidFill>
                          <a:effectLst/>
                          <a:latin typeface="Arial" panose="020B0604020202020204" pitchFamily="34" charset="0"/>
                        </a:rPr>
                        <a:t>±20≤𝑃𝐵𝐼𝐴𝑆&lt;±30</a:t>
                      </a:r>
                    </a:p>
                  </a:txBody>
                  <a:tcPr marL="8330" marR="8330" marT="8330" marB="0" anchor="b">
                    <a:lnL>
                      <a:noFill/>
                    </a:lnL>
                    <a:lnR>
                      <a:noFill/>
                    </a:lnR>
                    <a:lnT>
                      <a:noFill/>
                    </a:lnT>
                    <a:lnB>
                      <a:noFill/>
                    </a:lnB>
                  </a:tcPr>
                </a:tc>
                <a:extLst>
                  <a:ext uri="{0D108BD9-81ED-4DB2-BD59-A6C34878D82A}">
                    <a16:rowId xmlns:a16="http://schemas.microsoft.com/office/drawing/2014/main" val="10003"/>
                  </a:ext>
                </a:extLst>
              </a:tr>
              <a:tr h="291534">
                <a:tc>
                  <a:txBody>
                    <a:bodyPr/>
                    <a:lstStyle/>
                    <a:p>
                      <a:pPr algn="l" fontAlgn="b"/>
                      <a:r>
                        <a:rPr lang="en-US" sz="1800" b="0" i="0" u="none" strike="noStrike">
                          <a:solidFill>
                            <a:srgbClr val="FF0000"/>
                          </a:solidFill>
                          <a:effectLst/>
                          <a:latin typeface="Arial" panose="020B0604020202020204" pitchFamily="34" charset="0"/>
                        </a:rPr>
                        <a:t>Unsatisfactory</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𝑁𝑆𝐸≤0.40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𝑅𝑆𝑅&gt;0.80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𝑅2≤0.40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𝑃𝐵𝐼𝐴𝑆≥±30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8021283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Soil Moisture</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24</a:t>
            </a:fld>
            <a:endParaRPr lang="en-US"/>
          </a:p>
        </p:txBody>
      </p:sp>
      <p:sp>
        <p:nvSpPr>
          <p:cNvPr id="3" name="Rectangle 2"/>
          <p:cNvSpPr/>
          <p:nvPr/>
        </p:nvSpPr>
        <p:spPr>
          <a:xfrm>
            <a:off x="4114800" y="1676400"/>
            <a:ext cx="838200" cy="3352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477000" y="1689279"/>
            <a:ext cx="990600" cy="3352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49362" y="1676400"/>
            <a:ext cx="1099038" cy="3352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9A261CD8-B733-86C8-44F3-1BEBA931D91C}"/>
              </a:ext>
            </a:extLst>
          </p:cNvPr>
          <p:cNvPicPr>
            <a:picLocks noChangeAspect="1"/>
          </p:cNvPicPr>
          <p:nvPr/>
        </p:nvPicPr>
        <p:blipFill>
          <a:blip r:embed="rId3"/>
          <a:stretch>
            <a:fillRect/>
          </a:stretch>
        </p:blipFill>
        <p:spPr>
          <a:xfrm>
            <a:off x="2995301" y="1623220"/>
            <a:ext cx="6038874" cy="4800600"/>
          </a:xfrm>
          <a:prstGeom prst="rect">
            <a:avLst/>
          </a:prstGeom>
        </p:spPr>
      </p:pic>
    </p:spTree>
    <p:extLst>
      <p:ext uri="{BB962C8B-B14F-4D97-AF65-F5344CB8AC3E}">
        <p14:creationId xmlns:p14="http://schemas.microsoft.com/office/powerpoint/2010/main" val="1175351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7"/>
                                        </p:tgtEl>
                                        <p:attrNameLst>
                                          <p:attrName>style.visibility</p:attrName>
                                        </p:attrNameLst>
                                      </p:cBhvr>
                                      <p:to>
                                        <p:strVal val="hidden"/>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P spid="7" grpId="0" animBg="1"/>
      <p:bldP spid="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Continuous Simulation</a:t>
            </a:r>
          </a:p>
        </p:txBody>
      </p:sp>
      <p:sp>
        <p:nvSpPr>
          <p:cNvPr id="5" name="Slide Number Placeholder 4"/>
          <p:cNvSpPr>
            <a:spLocks noGrp="1"/>
          </p:cNvSpPr>
          <p:nvPr>
            <p:ph type="sldNum" sz="quarter" idx="10"/>
          </p:nvPr>
        </p:nvSpPr>
        <p:spPr/>
        <p:txBody>
          <a:bodyPr/>
          <a:lstStyle/>
          <a:p>
            <a:pPr>
              <a:defRPr/>
            </a:pPr>
            <a:fld id="{643BF538-E946-46FA-8CE2-E0D236790CC6}" type="slidenum">
              <a:rPr lang="en-US" smtClean="0"/>
              <a:pPr>
                <a:defRPr/>
              </a:pPr>
              <a:t>25</a:t>
            </a:fld>
            <a:endParaRPr lang="en-US"/>
          </a:p>
        </p:txBody>
      </p:sp>
      <p:pic>
        <p:nvPicPr>
          <p:cNvPr id="6" name="Picture 5">
            <a:extLst>
              <a:ext uri="{FF2B5EF4-FFF2-40B4-BE49-F238E27FC236}">
                <a16:creationId xmlns:a16="http://schemas.microsoft.com/office/drawing/2014/main" id="{F2C3F441-6BA9-96E4-D0F6-086C112A6F91}"/>
              </a:ext>
            </a:extLst>
          </p:cNvPr>
          <p:cNvPicPr>
            <a:picLocks noChangeAspect="1"/>
          </p:cNvPicPr>
          <p:nvPr/>
        </p:nvPicPr>
        <p:blipFill>
          <a:blip r:embed="rId3"/>
          <a:stretch>
            <a:fillRect/>
          </a:stretch>
        </p:blipFill>
        <p:spPr>
          <a:xfrm>
            <a:off x="2949337" y="1403505"/>
            <a:ext cx="6293326" cy="4952847"/>
          </a:xfrm>
          <a:prstGeom prst="rect">
            <a:avLst/>
          </a:prstGeom>
        </p:spPr>
      </p:pic>
    </p:spTree>
    <p:extLst>
      <p:ext uri="{BB962C8B-B14F-4D97-AF65-F5344CB8AC3E}">
        <p14:creationId xmlns:p14="http://schemas.microsoft.com/office/powerpoint/2010/main" val="41262810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FRA Compute</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26</a:t>
            </a:fld>
            <a:endParaRPr lang="en-US"/>
          </a:p>
        </p:txBody>
      </p:sp>
      <p:pic>
        <p:nvPicPr>
          <p:cNvPr id="5" name="Picture 4">
            <a:extLst>
              <a:ext uri="{FF2B5EF4-FFF2-40B4-BE49-F238E27FC236}">
                <a16:creationId xmlns:a16="http://schemas.microsoft.com/office/drawing/2014/main" id="{439A3792-0FC3-6A24-8AD3-E04D7BB44B7D}"/>
              </a:ext>
            </a:extLst>
          </p:cNvPr>
          <p:cNvPicPr>
            <a:picLocks noChangeAspect="1"/>
          </p:cNvPicPr>
          <p:nvPr/>
        </p:nvPicPr>
        <p:blipFill>
          <a:blip r:embed="rId3"/>
          <a:stretch>
            <a:fillRect/>
          </a:stretch>
        </p:blipFill>
        <p:spPr>
          <a:xfrm>
            <a:off x="2920978" y="1395456"/>
            <a:ext cx="6350043" cy="5256128"/>
          </a:xfrm>
          <a:prstGeom prst="rect">
            <a:avLst/>
          </a:prstGeom>
        </p:spPr>
      </p:pic>
    </p:spTree>
    <p:extLst>
      <p:ext uri="{BB962C8B-B14F-4D97-AF65-F5344CB8AC3E}">
        <p14:creationId xmlns:p14="http://schemas.microsoft.com/office/powerpoint/2010/main" val="15216276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Flow Frequency</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27</a:t>
            </a:fld>
            <a:endParaRPr lang="en-US"/>
          </a:p>
        </p:txBody>
      </p:sp>
      <p:pic>
        <p:nvPicPr>
          <p:cNvPr id="8" name="Picture 7">
            <a:extLst>
              <a:ext uri="{FF2B5EF4-FFF2-40B4-BE49-F238E27FC236}">
                <a16:creationId xmlns:a16="http://schemas.microsoft.com/office/drawing/2014/main" id="{925D22BE-DE0C-C0B3-230C-4CEF1AF6F5C3}"/>
              </a:ext>
            </a:extLst>
          </p:cNvPr>
          <p:cNvPicPr>
            <a:picLocks noChangeAspect="1"/>
          </p:cNvPicPr>
          <p:nvPr/>
        </p:nvPicPr>
        <p:blipFill>
          <a:blip r:embed="rId3"/>
          <a:stretch>
            <a:fillRect/>
          </a:stretch>
        </p:blipFill>
        <p:spPr>
          <a:xfrm>
            <a:off x="2926886" y="1690688"/>
            <a:ext cx="6338228" cy="4644493"/>
          </a:xfrm>
          <a:prstGeom prst="rect">
            <a:avLst/>
          </a:prstGeom>
        </p:spPr>
      </p:pic>
    </p:spTree>
    <p:extLst>
      <p:ext uri="{BB962C8B-B14F-4D97-AF65-F5344CB8AC3E}">
        <p14:creationId xmlns:p14="http://schemas.microsoft.com/office/powerpoint/2010/main" val="29244806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pic>
        <p:nvPicPr>
          <p:cNvPr id="3" name="Picture 2"/>
          <p:cNvPicPr>
            <a:picLocks noChangeAspect="1"/>
          </p:cNvPicPr>
          <p:nvPr/>
        </p:nvPicPr>
        <p:blipFill>
          <a:blip r:embed="rId3"/>
          <a:stretch>
            <a:fillRect/>
          </a:stretch>
        </p:blipFill>
        <p:spPr>
          <a:xfrm>
            <a:off x="2831791" y="1981200"/>
            <a:ext cx="6528419" cy="4191000"/>
          </a:xfrm>
          <a:prstGeom prst="rect">
            <a:avLst/>
          </a:prstGeom>
        </p:spPr>
      </p:pic>
      <p:sp>
        <p:nvSpPr>
          <p:cNvPr id="4" name="TextBox 3"/>
          <p:cNvSpPr txBox="1"/>
          <p:nvPr/>
        </p:nvSpPr>
        <p:spPr>
          <a:xfrm>
            <a:off x="4800599" y="1722210"/>
            <a:ext cx="2590800" cy="4708981"/>
          </a:xfrm>
          <a:prstGeom prst="rect">
            <a:avLst/>
          </a:prstGeom>
          <a:noFill/>
        </p:spPr>
        <p:txBody>
          <a:bodyPr wrap="square" rtlCol="0">
            <a:spAutoFit/>
          </a:bodyPr>
          <a:lstStyle/>
          <a:p>
            <a:r>
              <a:rPr lang="en-US" sz="30000" dirty="0">
                <a:solidFill>
                  <a:schemeClr val="bg1">
                    <a:alpha val="25000"/>
                  </a:schemeClr>
                </a:solidFill>
              </a:rPr>
              <a:t>?</a:t>
            </a:r>
          </a:p>
        </p:txBody>
      </p:sp>
    </p:spTree>
    <p:extLst>
      <p:ext uri="{BB962C8B-B14F-4D97-AF65-F5344CB8AC3E}">
        <p14:creationId xmlns:p14="http://schemas.microsoft.com/office/powerpoint/2010/main" val="1803285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Russian River Basin</a:t>
            </a:r>
          </a:p>
        </p:txBody>
      </p:sp>
      <p:pic>
        <p:nvPicPr>
          <p:cNvPr id="11" name="Content Placeholder 10"/>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174467" y="1425258"/>
            <a:ext cx="3843066" cy="4791694"/>
          </a:xfrm>
        </p:spPr>
      </p:pic>
      <p:sp>
        <p:nvSpPr>
          <p:cNvPr id="5" name="Slide Number Placeholder 4"/>
          <p:cNvSpPr>
            <a:spLocks noGrp="1"/>
          </p:cNvSpPr>
          <p:nvPr>
            <p:ph type="sldNum" sz="quarter" idx="10"/>
          </p:nvPr>
        </p:nvSpPr>
        <p:spPr/>
        <p:txBody>
          <a:bodyPr/>
          <a:lstStyle/>
          <a:p>
            <a:pPr>
              <a:defRPr/>
            </a:pPr>
            <a:fld id="{643BF538-E946-46FA-8CE2-E0D236790CC6}" type="slidenum">
              <a:rPr lang="en-US" smtClean="0"/>
              <a:pPr>
                <a:defRPr/>
              </a:pPr>
              <a:t>3</a:t>
            </a:fld>
            <a:endParaRPr lang="en-US"/>
          </a:p>
        </p:txBody>
      </p:sp>
    </p:spTree>
    <p:extLst>
      <p:ext uri="{BB962C8B-B14F-4D97-AF65-F5344CB8AC3E}">
        <p14:creationId xmlns:p14="http://schemas.microsoft.com/office/powerpoint/2010/main" val="1912247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2286000" y="2438400"/>
            <a:ext cx="7696200" cy="3124200"/>
          </a:xfrm>
          <a:prstGeom prst="rect">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Hydrology Model</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5660" y="2872135"/>
            <a:ext cx="457200" cy="4572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5660" y="3870673"/>
            <a:ext cx="457200" cy="45720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5660" y="4869211"/>
            <a:ext cx="457200" cy="457200"/>
          </a:xfrm>
          <a:prstGeom prst="rect">
            <a:avLst/>
          </a:prstGeom>
        </p:spPr>
      </p:pic>
      <p:sp>
        <p:nvSpPr>
          <p:cNvPr id="18" name="TextBox 17"/>
          <p:cNvSpPr txBox="1"/>
          <p:nvPr/>
        </p:nvSpPr>
        <p:spPr>
          <a:xfrm>
            <a:off x="6562860" y="2817168"/>
            <a:ext cx="2736327" cy="461665"/>
          </a:xfrm>
          <a:prstGeom prst="rect">
            <a:avLst/>
          </a:prstGeom>
          <a:noFill/>
        </p:spPr>
        <p:txBody>
          <a:bodyPr wrap="none" rtlCol="0">
            <a:spAutoFit/>
          </a:bodyPr>
          <a:lstStyle/>
          <a:p>
            <a:r>
              <a:rPr lang="en-US" sz="2400" dirty="0" err="1"/>
              <a:t>Meteorologic</a:t>
            </a:r>
            <a:r>
              <a:rPr lang="en-US" sz="2400" dirty="0"/>
              <a:t> Model</a:t>
            </a:r>
          </a:p>
        </p:txBody>
      </p:sp>
      <p:sp>
        <p:nvSpPr>
          <p:cNvPr id="19" name="TextBox 18"/>
          <p:cNvSpPr txBox="1"/>
          <p:nvPr/>
        </p:nvSpPr>
        <p:spPr>
          <a:xfrm>
            <a:off x="6562861" y="3860454"/>
            <a:ext cx="1731564" cy="461665"/>
          </a:xfrm>
          <a:prstGeom prst="rect">
            <a:avLst/>
          </a:prstGeom>
          <a:noFill/>
        </p:spPr>
        <p:txBody>
          <a:bodyPr wrap="none" rtlCol="0">
            <a:spAutoFit/>
          </a:bodyPr>
          <a:lstStyle/>
          <a:p>
            <a:r>
              <a:rPr lang="en-US" sz="2400" dirty="0"/>
              <a:t>Basin Model</a:t>
            </a:r>
          </a:p>
        </p:txBody>
      </p:sp>
      <p:sp>
        <p:nvSpPr>
          <p:cNvPr id="20" name="TextBox 19"/>
          <p:cNvSpPr txBox="1"/>
          <p:nvPr/>
        </p:nvSpPr>
        <p:spPr>
          <a:xfrm>
            <a:off x="6563382" y="4856413"/>
            <a:ext cx="2886881" cy="461665"/>
          </a:xfrm>
          <a:prstGeom prst="rect">
            <a:avLst/>
          </a:prstGeom>
          <a:noFill/>
        </p:spPr>
        <p:txBody>
          <a:bodyPr wrap="none" rtlCol="0">
            <a:spAutoFit/>
          </a:bodyPr>
          <a:lstStyle/>
          <a:p>
            <a:r>
              <a:rPr lang="en-US" sz="2400" dirty="0"/>
              <a:t>Control Specifications</a:t>
            </a:r>
          </a:p>
        </p:txBody>
      </p:sp>
      <p:pic>
        <p:nvPicPr>
          <p:cNvPr id="23" name="Picture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23339" y="3855146"/>
            <a:ext cx="457200" cy="457200"/>
          </a:xfrm>
          <a:prstGeom prst="rect">
            <a:avLst/>
          </a:prstGeom>
        </p:spPr>
      </p:pic>
      <p:sp>
        <p:nvSpPr>
          <p:cNvPr id="24" name="TextBox 23"/>
          <p:cNvSpPr txBox="1"/>
          <p:nvPr/>
        </p:nvSpPr>
        <p:spPr>
          <a:xfrm>
            <a:off x="2880540" y="3860454"/>
            <a:ext cx="2074927" cy="461665"/>
          </a:xfrm>
          <a:prstGeom prst="rect">
            <a:avLst/>
          </a:prstGeom>
          <a:noFill/>
        </p:spPr>
        <p:txBody>
          <a:bodyPr wrap="none" rtlCol="0">
            <a:spAutoFit/>
          </a:bodyPr>
          <a:lstStyle/>
          <a:p>
            <a:r>
              <a:rPr lang="en-US" sz="2400" dirty="0"/>
              <a:t>Simulation Run</a:t>
            </a:r>
          </a:p>
        </p:txBody>
      </p:sp>
      <p:sp>
        <p:nvSpPr>
          <p:cNvPr id="26" name="Rectangle 25"/>
          <p:cNvSpPr/>
          <p:nvPr/>
        </p:nvSpPr>
        <p:spPr>
          <a:xfrm>
            <a:off x="4876800" y="2088456"/>
            <a:ext cx="2155960" cy="685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17" name="TextBox 16"/>
          <p:cNvSpPr txBox="1"/>
          <p:nvPr/>
        </p:nvSpPr>
        <p:spPr>
          <a:xfrm>
            <a:off x="5435601" y="2194819"/>
            <a:ext cx="1378519" cy="461665"/>
          </a:xfrm>
          <a:prstGeom prst="rect">
            <a:avLst/>
          </a:prstGeom>
          <a:noFill/>
        </p:spPr>
        <p:txBody>
          <a:bodyPr wrap="none" rtlCol="0">
            <a:spAutoFit/>
          </a:bodyPr>
          <a:lstStyle/>
          <a:p>
            <a:r>
              <a:rPr lang="en-US" sz="2400" dirty="0"/>
              <a:t>HEC-HMS</a:t>
            </a:r>
          </a:p>
        </p:txBody>
      </p:sp>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78400" y="2199283"/>
            <a:ext cx="457200" cy="457200"/>
          </a:xfrm>
          <a:prstGeom prst="rect">
            <a:avLst/>
          </a:prstGeom>
        </p:spPr>
      </p:pic>
      <p:cxnSp>
        <p:nvCxnSpPr>
          <p:cNvPr id="31" name="Straight Connector 30"/>
          <p:cNvCxnSpPr/>
          <p:nvPr/>
        </p:nvCxnSpPr>
        <p:spPr>
          <a:xfrm>
            <a:off x="5610336" y="3100736"/>
            <a:ext cx="0" cy="1986509"/>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610336" y="3100735"/>
            <a:ext cx="344444"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5610336" y="5087245"/>
            <a:ext cx="344444" cy="1"/>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24" idx="3"/>
          </p:cNvCxnSpPr>
          <p:nvPr/>
        </p:nvCxnSpPr>
        <p:spPr>
          <a:xfrm flipV="1">
            <a:off x="4955467" y="4091285"/>
            <a:ext cx="999313" cy="2"/>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9161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Meteorologic</a:t>
            </a:r>
            <a:r>
              <a:rPr lang="en-US" dirty="0"/>
              <a:t> Data</a:t>
            </a:r>
          </a:p>
        </p:txBody>
      </p:sp>
      <p:sp>
        <p:nvSpPr>
          <p:cNvPr id="5" name="Slide Number Placeholder 4"/>
          <p:cNvSpPr>
            <a:spLocks noGrp="1"/>
          </p:cNvSpPr>
          <p:nvPr>
            <p:ph type="sldNum" sz="quarter" idx="10"/>
          </p:nvPr>
        </p:nvSpPr>
        <p:spPr/>
        <p:txBody>
          <a:bodyPr/>
          <a:lstStyle/>
          <a:p>
            <a:pPr>
              <a:defRPr/>
            </a:pPr>
            <a:fld id="{643BF538-E946-46FA-8CE2-E0D236790CC6}" type="slidenum">
              <a:rPr lang="en-US" smtClean="0"/>
              <a:pPr>
                <a:defRPr/>
              </a:pPr>
              <a:t>5</a:t>
            </a:fld>
            <a:endParaRPr lang="en-US"/>
          </a:p>
        </p:txBody>
      </p:sp>
      <p:pic>
        <p:nvPicPr>
          <p:cNvPr id="7" name="Picture 6">
            <a:extLst>
              <a:ext uri="{FF2B5EF4-FFF2-40B4-BE49-F238E27FC236}">
                <a16:creationId xmlns:a16="http://schemas.microsoft.com/office/drawing/2014/main" id="{1E1EA80A-98FD-CBD5-FEDD-26D364DD591F}"/>
              </a:ext>
            </a:extLst>
          </p:cNvPr>
          <p:cNvPicPr>
            <a:picLocks noChangeAspect="1"/>
          </p:cNvPicPr>
          <p:nvPr/>
        </p:nvPicPr>
        <p:blipFill>
          <a:blip r:embed="rId3"/>
          <a:stretch>
            <a:fillRect/>
          </a:stretch>
        </p:blipFill>
        <p:spPr>
          <a:xfrm>
            <a:off x="3372196" y="1545275"/>
            <a:ext cx="5447607" cy="4993639"/>
          </a:xfrm>
          <a:prstGeom prst="rect">
            <a:avLst/>
          </a:prstGeom>
        </p:spPr>
      </p:pic>
    </p:spTree>
    <p:extLst>
      <p:ext uri="{BB962C8B-B14F-4D97-AF65-F5344CB8AC3E}">
        <p14:creationId xmlns:p14="http://schemas.microsoft.com/office/powerpoint/2010/main" val="2541156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Precipitation</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6</a:t>
            </a:fld>
            <a:endParaRPr lang="en-US"/>
          </a:p>
        </p:txBody>
      </p:sp>
      <p:pic>
        <p:nvPicPr>
          <p:cNvPr id="5" name="Picture 4">
            <a:extLst>
              <a:ext uri="{FF2B5EF4-FFF2-40B4-BE49-F238E27FC236}">
                <a16:creationId xmlns:a16="http://schemas.microsoft.com/office/drawing/2014/main" id="{B126F9E9-62B4-F023-8278-7EE65E5221BC}"/>
              </a:ext>
            </a:extLst>
          </p:cNvPr>
          <p:cNvPicPr>
            <a:picLocks noChangeAspect="1"/>
          </p:cNvPicPr>
          <p:nvPr/>
        </p:nvPicPr>
        <p:blipFill>
          <a:blip r:embed="rId3"/>
          <a:stretch>
            <a:fillRect/>
          </a:stretch>
        </p:blipFill>
        <p:spPr>
          <a:xfrm>
            <a:off x="2914835" y="1416277"/>
            <a:ext cx="6362329" cy="5214486"/>
          </a:xfrm>
          <a:prstGeom prst="rect">
            <a:avLst/>
          </a:prstGeom>
        </p:spPr>
      </p:pic>
    </p:spTree>
    <p:extLst>
      <p:ext uri="{BB962C8B-B14F-4D97-AF65-F5344CB8AC3E}">
        <p14:creationId xmlns:p14="http://schemas.microsoft.com/office/powerpoint/2010/main" val="1554130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Evapotranspiration</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7</a:t>
            </a:fld>
            <a:endParaRPr lang="en-US"/>
          </a:p>
        </p:txBody>
      </p:sp>
      <p:pic>
        <p:nvPicPr>
          <p:cNvPr id="5" name="Picture 4">
            <a:extLst>
              <a:ext uri="{FF2B5EF4-FFF2-40B4-BE49-F238E27FC236}">
                <a16:creationId xmlns:a16="http://schemas.microsoft.com/office/drawing/2014/main" id="{692A77BB-3BCC-1198-2E68-47D80482662E}"/>
              </a:ext>
            </a:extLst>
          </p:cNvPr>
          <p:cNvPicPr>
            <a:picLocks noChangeAspect="1"/>
          </p:cNvPicPr>
          <p:nvPr/>
        </p:nvPicPr>
        <p:blipFill>
          <a:blip r:embed="rId3"/>
          <a:stretch>
            <a:fillRect/>
          </a:stretch>
        </p:blipFill>
        <p:spPr>
          <a:xfrm>
            <a:off x="2800986" y="1532829"/>
            <a:ext cx="2971800" cy="2446598"/>
          </a:xfrm>
          <a:prstGeom prst="rect">
            <a:avLst/>
          </a:prstGeom>
        </p:spPr>
      </p:pic>
      <p:pic>
        <p:nvPicPr>
          <p:cNvPr id="11" name="Picture 10">
            <a:extLst>
              <a:ext uri="{FF2B5EF4-FFF2-40B4-BE49-F238E27FC236}">
                <a16:creationId xmlns:a16="http://schemas.microsoft.com/office/drawing/2014/main" id="{1A69703C-C460-EB16-7925-F4DB1EF6927A}"/>
              </a:ext>
            </a:extLst>
          </p:cNvPr>
          <p:cNvPicPr>
            <a:picLocks noChangeAspect="1"/>
          </p:cNvPicPr>
          <p:nvPr/>
        </p:nvPicPr>
        <p:blipFill>
          <a:blip r:embed="rId4"/>
          <a:stretch>
            <a:fillRect/>
          </a:stretch>
        </p:blipFill>
        <p:spPr>
          <a:xfrm>
            <a:off x="2800986" y="4165582"/>
            <a:ext cx="2971800" cy="2348630"/>
          </a:xfrm>
          <a:prstGeom prst="rect">
            <a:avLst/>
          </a:prstGeom>
        </p:spPr>
      </p:pic>
      <p:pic>
        <p:nvPicPr>
          <p:cNvPr id="13" name="Picture 12">
            <a:extLst>
              <a:ext uri="{FF2B5EF4-FFF2-40B4-BE49-F238E27FC236}">
                <a16:creationId xmlns:a16="http://schemas.microsoft.com/office/drawing/2014/main" id="{9E59D3EB-62CF-3382-E2E0-437BD8CB5A72}"/>
              </a:ext>
            </a:extLst>
          </p:cNvPr>
          <p:cNvPicPr>
            <a:picLocks noChangeAspect="1"/>
          </p:cNvPicPr>
          <p:nvPr/>
        </p:nvPicPr>
        <p:blipFill>
          <a:blip r:embed="rId5"/>
          <a:stretch>
            <a:fillRect/>
          </a:stretch>
        </p:blipFill>
        <p:spPr>
          <a:xfrm>
            <a:off x="6096000" y="1532829"/>
            <a:ext cx="2971800" cy="2457387"/>
          </a:xfrm>
          <a:prstGeom prst="rect">
            <a:avLst/>
          </a:prstGeom>
        </p:spPr>
      </p:pic>
      <p:pic>
        <p:nvPicPr>
          <p:cNvPr id="15" name="Picture 14">
            <a:extLst>
              <a:ext uri="{FF2B5EF4-FFF2-40B4-BE49-F238E27FC236}">
                <a16:creationId xmlns:a16="http://schemas.microsoft.com/office/drawing/2014/main" id="{C2ACF584-C103-3C42-4E89-0258ED586548}"/>
              </a:ext>
            </a:extLst>
          </p:cNvPr>
          <p:cNvPicPr>
            <a:picLocks noChangeAspect="1"/>
          </p:cNvPicPr>
          <p:nvPr/>
        </p:nvPicPr>
        <p:blipFill>
          <a:blip r:embed="rId6"/>
          <a:stretch>
            <a:fillRect/>
          </a:stretch>
        </p:blipFill>
        <p:spPr>
          <a:xfrm>
            <a:off x="6096000" y="4105328"/>
            <a:ext cx="2971800" cy="2348630"/>
          </a:xfrm>
          <a:prstGeom prst="rect">
            <a:avLst/>
          </a:prstGeom>
        </p:spPr>
      </p:pic>
    </p:spTree>
    <p:extLst>
      <p:ext uri="{BB962C8B-B14F-4D97-AF65-F5344CB8AC3E}">
        <p14:creationId xmlns:p14="http://schemas.microsoft.com/office/powerpoint/2010/main" val="2028202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Subbasin</a:t>
            </a:r>
            <a:r>
              <a:rPr lang="en-US" dirty="0"/>
              <a:t> Losses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8</a:t>
            </a:fld>
            <a:endParaRPr lang="en-US"/>
          </a:p>
        </p:txBody>
      </p:sp>
      <p:pic>
        <p:nvPicPr>
          <p:cNvPr id="8" name="Picture 7">
            <a:extLst>
              <a:ext uri="{FF2B5EF4-FFF2-40B4-BE49-F238E27FC236}">
                <a16:creationId xmlns:a16="http://schemas.microsoft.com/office/drawing/2014/main" id="{4B77C473-56FF-6280-891E-DDBBAB66EE89}"/>
              </a:ext>
            </a:extLst>
          </p:cNvPr>
          <p:cNvPicPr>
            <a:picLocks noChangeAspect="1"/>
          </p:cNvPicPr>
          <p:nvPr/>
        </p:nvPicPr>
        <p:blipFill>
          <a:blip r:embed="rId3"/>
          <a:stretch>
            <a:fillRect/>
          </a:stretch>
        </p:blipFill>
        <p:spPr>
          <a:xfrm>
            <a:off x="838200" y="2429326"/>
            <a:ext cx="3089933" cy="3188387"/>
          </a:xfrm>
          <a:prstGeom prst="rect">
            <a:avLst/>
          </a:prstGeom>
        </p:spPr>
      </p:pic>
      <p:pic>
        <p:nvPicPr>
          <p:cNvPr id="10" name="Picture 9">
            <a:extLst>
              <a:ext uri="{FF2B5EF4-FFF2-40B4-BE49-F238E27FC236}">
                <a16:creationId xmlns:a16="http://schemas.microsoft.com/office/drawing/2014/main" id="{33122B81-7C98-E9E3-003D-03F0E8181045}"/>
              </a:ext>
            </a:extLst>
          </p:cNvPr>
          <p:cNvPicPr>
            <a:picLocks noChangeAspect="1"/>
          </p:cNvPicPr>
          <p:nvPr/>
        </p:nvPicPr>
        <p:blipFill>
          <a:blip r:embed="rId4"/>
          <a:stretch>
            <a:fillRect/>
          </a:stretch>
        </p:blipFill>
        <p:spPr>
          <a:xfrm>
            <a:off x="4294768" y="1622425"/>
            <a:ext cx="3414342" cy="4802187"/>
          </a:xfrm>
          <a:prstGeom prst="rect">
            <a:avLst/>
          </a:prstGeom>
        </p:spPr>
      </p:pic>
      <p:pic>
        <p:nvPicPr>
          <p:cNvPr id="12" name="Picture 11">
            <a:extLst>
              <a:ext uri="{FF2B5EF4-FFF2-40B4-BE49-F238E27FC236}">
                <a16:creationId xmlns:a16="http://schemas.microsoft.com/office/drawing/2014/main" id="{A45F2BFC-1BC1-84FB-DA38-74A44978A491}"/>
              </a:ext>
            </a:extLst>
          </p:cNvPr>
          <p:cNvPicPr>
            <a:picLocks noChangeAspect="1"/>
          </p:cNvPicPr>
          <p:nvPr/>
        </p:nvPicPr>
        <p:blipFill>
          <a:blip r:embed="rId5"/>
          <a:stretch>
            <a:fillRect/>
          </a:stretch>
        </p:blipFill>
        <p:spPr>
          <a:xfrm>
            <a:off x="7795738" y="2851341"/>
            <a:ext cx="4164017" cy="2344353"/>
          </a:xfrm>
          <a:prstGeom prst="rect">
            <a:avLst/>
          </a:prstGeom>
        </p:spPr>
      </p:pic>
    </p:spTree>
    <p:extLst>
      <p:ext uri="{BB962C8B-B14F-4D97-AF65-F5344CB8AC3E}">
        <p14:creationId xmlns:p14="http://schemas.microsoft.com/office/powerpoint/2010/main" val="3906882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dirty="0"/>
              <a:t>Loss Method Comparison</a:t>
            </a:r>
          </a:p>
        </p:txBody>
      </p:sp>
      <p:sp>
        <p:nvSpPr>
          <p:cNvPr id="6" name="Text Placeholder 5"/>
          <p:cNvSpPr>
            <a:spLocks noGrp="1"/>
          </p:cNvSpPr>
          <p:nvPr>
            <p:ph type="body" idx="1"/>
          </p:nvPr>
        </p:nvSpPr>
        <p:spPr/>
        <p:txBody>
          <a:bodyPr/>
          <a:lstStyle/>
          <a:p>
            <a:pPr algn="ctr"/>
            <a:r>
              <a:rPr lang="en-US" dirty="0"/>
              <a:t>Soil Moisture Accounting</a:t>
            </a:r>
          </a:p>
        </p:txBody>
      </p:sp>
      <p:sp>
        <p:nvSpPr>
          <p:cNvPr id="9" name="Text Placeholder 8"/>
          <p:cNvSpPr>
            <a:spLocks noGrp="1"/>
          </p:cNvSpPr>
          <p:nvPr>
            <p:ph type="body" sz="quarter" idx="3"/>
          </p:nvPr>
        </p:nvSpPr>
        <p:spPr/>
        <p:txBody>
          <a:bodyPr/>
          <a:lstStyle/>
          <a:p>
            <a:pPr algn="ctr"/>
            <a:r>
              <a:rPr lang="en-US" dirty="0"/>
              <a:t>Deficit and Constant</a:t>
            </a:r>
          </a:p>
        </p:txBody>
      </p:sp>
      <p:sp>
        <p:nvSpPr>
          <p:cNvPr id="7" name="Slide Number Placeholder 5"/>
          <p:cNvSpPr>
            <a:spLocks noGrp="1"/>
          </p:cNvSpPr>
          <p:nvPr>
            <p:ph type="sldNum" sz="quarter" idx="10"/>
          </p:nvPr>
        </p:nvSpPr>
        <p:spPr>
          <a:prstGeom prst="rect">
            <a:avLst/>
          </a:prstGeom>
        </p:spPr>
        <p:txBody>
          <a:bodyPr/>
          <a:lstStyle/>
          <a:p>
            <a:fld id="{AD5AC2D4-6748-4DED-9FAA-D5725C516E43}" type="slidenum">
              <a:rPr lang="en-US"/>
              <a:pPr/>
              <a:t>9</a:t>
            </a:fld>
            <a:endParaRPr lang="en-US" dirty="0"/>
          </a:p>
        </p:txBody>
      </p:sp>
      <p:pic>
        <p:nvPicPr>
          <p:cNvPr id="8" name="Picture 7">
            <a:extLst>
              <a:ext uri="{FF2B5EF4-FFF2-40B4-BE49-F238E27FC236}">
                <a16:creationId xmlns:a16="http://schemas.microsoft.com/office/drawing/2014/main" id="{E4CD2E06-2348-2DE3-BABD-CB9629C4DD8A}"/>
              </a:ext>
            </a:extLst>
          </p:cNvPr>
          <p:cNvPicPr>
            <a:picLocks noChangeAspect="1"/>
          </p:cNvPicPr>
          <p:nvPr/>
        </p:nvPicPr>
        <p:blipFill>
          <a:blip r:embed="rId3"/>
          <a:stretch>
            <a:fillRect/>
          </a:stretch>
        </p:blipFill>
        <p:spPr>
          <a:xfrm>
            <a:off x="982474" y="2409251"/>
            <a:ext cx="4900313" cy="3886200"/>
          </a:xfrm>
          <a:prstGeom prst="rect">
            <a:avLst/>
          </a:prstGeom>
        </p:spPr>
      </p:pic>
      <p:pic>
        <p:nvPicPr>
          <p:cNvPr id="16" name="Picture 15">
            <a:extLst>
              <a:ext uri="{FF2B5EF4-FFF2-40B4-BE49-F238E27FC236}">
                <a16:creationId xmlns:a16="http://schemas.microsoft.com/office/drawing/2014/main" id="{35BF94C4-E7F2-158D-4C2C-FA86ED5018DE}"/>
              </a:ext>
            </a:extLst>
          </p:cNvPr>
          <p:cNvPicPr>
            <a:picLocks noChangeAspect="1"/>
          </p:cNvPicPr>
          <p:nvPr/>
        </p:nvPicPr>
        <p:blipFill>
          <a:blip r:embed="rId4"/>
          <a:stretch>
            <a:fillRect/>
          </a:stretch>
        </p:blipFill>
        <p:spPr>
          <a:xfrm>
            <a:off x="6309214" y="2409251"/>
            <a:ext cx="4909166" cy="3887349"/>
          </a:xfrm>
          <a:prstGeom prst="rect">
            <a:avLst/>
          </a:prstGeom>
        </p:spPr>
      </p:pic>
    </p:spTree>
    <p:extLst>
      <p:ext uri="{BB962C8B-B14F-4D97-AF65-F5344CB8AC3E}">
        <p14:creationId xmlns:p14="http://schemas.microsoft.com/office/powerpoint/2010/main" val="2268708574"/>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119</TotalTime>
  <Words>1625</Words>
  <Application>Microsoft Office PowerPoint</Application>
  <PresentationFormat>Widescreen</PresentationFormat>
  <Paragraphs>283</Paragraphs>
  <Slides>28</Slides>
  <Notes>27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28</vt:i4>
      </vt:variant>
    </vt:vector>
  </HeadingPairs>
  <TitlesOfParts>
    <vt:vector size="36" baseType="lpstr">
      <vt:lpstr>Arial</vt:lpstr>
      <vt:lpstr>Lato</vt:lpstr>
      <vt:lpstr>Bangers</vt:lpstr>
      <vt:lpstr>Calibri</vt:lpstr>
      <vt:lpstr>Aptos</vt:lpstr>
      <vt:lpstr>Barlow Condensed</vt:lpstr>
      <vt:lpstr>H&amp;S 2025 DARK</vt:lpstr>
      <vt:lpstr>H&amp;S 2025 LIGHT</vt:lpstr>
      <vt:lpstr>POR Sim of the Russian River Watershed with HEC-HMS</vt:lpstr>
      <vt:lpstr>FIRO</vt:lpstr>
      <vt:lpstr>Russian River Basin</vt:lpstr>
      <vt:lpstr>Hydrology Model</vt:lpstr>
      <vt:lpstr>Meteorologic Data</vt:lpstr>
      <vt:lpstr>Precipitation</vt:lpstr>
      <vt:lpstr>Evapotranspiration</vt:lpstr>
      <vt:lpstr>Subbasin Losses</vt:lpstr>
      <vt:lpstr>Loss Method Comparison</vt:lpstr>
      <vt:lpstr>Subbasin Delineation</vt:lpstr>
      <vt:lpstr>Initial Loss Parameter Estimates</vt:lpstr>
      <vt:lpstr>Parametrization: Canopy/Surface</vt:lpstr>
      <vt:lpstr>Parametrization: SMA Loss</vt:lpstr>
      <vt:lpstr>Parametrization: Deficit &amp; Consant</vt:lpstr>
      <vt:lpstr>Parametrization: Transform/Baseflow</vt:lpstr>
      <vt:lpstr>Basin Model</vt:lpstr>
      <vt:lpstr>Calibration: Runoff Signatures</vt:lpstr>
      <vt:lpstr>Calibration: Monthly Volume</vt:lpstr>
      <vt:lpstr>Calibration: Annual Maximum Flows</vt:lpstr>
      <vt:lpstr>Calibration: Runoff Hydrograph</vt:lpstr>
      <vt:lpstr>Calibration Sequence</vt:lpstr>
      <vt:lpstr>Evaluating Model Output</vt:lpstr>
      <vt:lpstr>Model Performance</vt:lpstr>
      <vt:lpstr>Application: Soil Moisture</vt:lpstr>
      <vt:lpstr>Application: Continuous Simulation</vt:lpstr>
      <vt:lpstr>Application: FRA Compute</vt:lpstr>
      <vt:lpstr>Application: Flow Frequency</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Coe, Lauren A CIV USARMY CEIWR (USA)</dc:creator>
  <cp:lastModifiedBy>Tom Brauer</cp:lastModifiedBy>
  <cp:revision>8</cp:revision>
  <dcterms:created xsi:type="dcterms:W3CDTF">2025-05-01T13:49:07Z</dcterms:created>
  <dcterms:modified xsi:type="dcterms:W3CDTF">2025-06-17T18:19:37Z</dcterms:modified>
  <dc:identifier>DAGjTWelcaM</dc:identifier>
</cp:coreProperties>
</file>