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40"/>
  </p:notesMasterIdLst>
  <p:handoutMasterIdLst>
    <p:handoutMasterId r:id="rId41"/>
  </p:handoutMasterIdLst>
  <p:sldIdLst>
    <p:sldId id="267" r:id="rId3"/>
    <p:sldId id="438" r:id="rId4"/>
    <p:sldId id="479" r:id="rId5"/>
    <p:sldId id="445" r:id="rId6"/>
    <p:sldId id="480" r:id="rId7"/>
    <p:sldId id="481" r:id="rId8"/>
    <p:sldId id="482" r:id="rId9"/>
    <p:sldId id="477" r:id="rId10"/>
    <p:sldId id="473" r:id="rId11"/>
    <p:sldId id="462" r:id="rId12"/>
    <p:sldId id="463" r:id="rId13"/>
    <p:sldId id="483" r:id="rId14"/>
    <p:sldId id="441" r:id="rId15"/>
    <p:sldId id="464" r:id="rId16"/>
    <p:sldId id="440" r:id="rId17"/>
    <p:sldId id="487" r:id="rId18"/>
    <p:sldId id="465" r:id="rId19"/>
    <p:sldId id="442" r:id="rId20"/>
    <p:sldId id="459" r:id="rId21"/>
    <p:sldId id="443" r:id="rId22"/>
    <p:sldId id="466" r:id="rId23"/>
    <p:sldId id="484" r:id="rId24"/>
    <p:sldId id="460" r:id="rId25"/>
    <p:sldId id="444" r:id="rId26"/>
    <p:sldId id="454" r:id="rId27"/>
    <p:sldId id="478" r:id="rId28"/>
    <p:sldId id="449" r:id="rId29"/>
    <p:sldId id="451" r:id="rId30"/>
    <p:sldId id="450" r:id="rId31"/>
    <p:sldId id="461" r:id="rId32"/>
    <p:sldId id="468" r:id="rId33"/>
    <p:sldId id="485" r:id="rId34"/>
    <p:sldId id="452" r:id="rId35"/>
    <p:sldId id="453" r:id="rId36"/>
    <p:sldId id="486" r:id="rId37"/>
    <p:sldId id="474" r:id="rId38"/>
    <p:sldId id="488" r:id="rId39"/>
  </p:sldIdLst>
  <p:sldSz cx="12192000" cy="6858000"/>
  <p:notesSz cx="6858000" cy="9144000"/>
  <p:embeddedFontLst>
    <p:embeddedFont>
      <p:font typeface="Bangers" panose="020B0604020202020204" charset="0"/>
      <p:regular r:id="rId42"/>
    </p:embeddedFont>
    <p:embeddedFont>
      <p:font typeface="Barlow Condensed" panose="00000506000000000000" pitchFamily="2" charset="0"/>
      <p:regular r:id="rId43"/>
      <p:bold r:id="rId44"/>
      <p:italic r:id="rId45"/>
      <p:boldItalic r:id="rId46"/>
    </p:embeddedFont>
    <p:embeddedFont>
      <p:font typeface="Comic Sans MS" panose="030F0702030302020204" pitchFamily="66" charset="0"/>
      <p:regular r:id="rId47"/>
      <p:bold r:id="rId48"/>
      <p:italic r:id="rId49"/>
      <p:boldItalic r:id="rId50"/>
    </p:embeddedFont>
    <p:embeddedFont>
      <p:font typeface="Franklin Gothic Book" panose="020B0503020102020204" pitchFamily="34" charset="0"/>
      <p:regular r:id="rId51"/>
      <p:italic r:id="rId52"/>
    </p:embeddedFont>
    <p:embeddedFont>
      <p:font typeface="Lato" panose="020F0502020204030203" pitchFamily="34" charset="0"/>
      <p:regular r:id="rId53"/>
      <p:bold r:id="rId54"/>
      <p:italic r:id="rId55"/>
      <p:boldItalic r:id="rId56"/>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80BDD9"/>
    <a:srgbClr val="4E9DC8"/>
    <a:srgbClr val="708D9C"/>
    <a:srgbClr val="8497B0"/>
    <a:srgbClr val="090909"/>
    <a:srgbClr val="ADB9CA"/>
    <a:srgbClr val="4B5156"/>
    <a:srgbClr val="FFFFFF"/>
    <a:srgbClr val="2022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126" autoAdjust="0"/>
  </p:normalViewPr>
  <p:slideViewPr>
    <p:cSldViewPr snapToGrid="0">
      <p:cViewPr varScale="1">
        <p:scale>
          <a:sx n="87" d="100"/>
          <a:sy n="87" d="100"/>
        </p:scale>
        <p:origin x="1476" y="90"/>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font" Target="fonts/font14.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font" Target="fonts/font15.fntdata"/><Relationship Id="rId8" Type="http://schemas.openxmlformats.org/officeDocument/2006/relationships/slide" Target="slides/slide6.xml"/><Relationship Id="rId51" Type="http://schemas.openxmlformats.org/officeDocument/2006/relationships/font" Target="fonts/font10.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5.fntdata"/><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handoutMaster" Target="handoutMasters/handoutMaster1.xml"/><Relationship Id="rId54"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8.fntdata"/><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3.fntdata"/><Relationship Id="rId52" Type="http://schemas.openxmlformats.org/officeDocument/2006/relationships/font" Target="fonts/font11.fntdata"/><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6/25/2025</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first half of this lecture will be focused on uncertainty in hydrologic modeling in a broad sense.</a:t>
            </a:r>
          </a:p>
          <a:p>
            <a:pPr marL="171450" indent="-171450">
              <a:buFont typeface="Arial" panose="020B0604020202020204" pitchFamily="34" charset="0"/>
              <a:buChar char="•"/>
            </a:pPr>
            <a:r>
              <a:rPr lang="en-US" dirty="0"/>
              <a:t>The second half of this lecture will be HMS-centric.</a:t>
            </a:r>
          </a:p>
          <a:p>
            <a:pPr marL="628650" lvl="1" indent="-171450">
              <a:buFont typeface="Arial" panose="020B0604020202020204" pitchFamily="34" charset="0"/>
              <a:buChar char="•"/>
            </a:pPr>
            <a:r>
              <a:rPr lang="en-US" dirty="0"/>
              <a:t>We will look at examples of how uncertainty can be applied to common modeling scenarios.</a:t>
            </a:r>
          </a:p>
          <a:p>
            <a:pPr marL="628650" lvl="1" indent="-171450">
              <a:buFont typeface="Arial" panose="020B0604020202020204" pitchFamily="34" charset="0"/>
              <a:buChar char="•"/>
            </a:pPr>
            <a:r>
              <a:rPr lang="en-US" dirty="0"/>
              <a:t>We will look at how to configure an Uncertainty Analysis in HMS and produce results.</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a:t>
            </a:fld>
            <a:endParaRPr lang="en-US"/>
          </a:p>
        </p:txBody>
      </p:sp>
    </p:spTree>
    <p:extLst>
      <p:ext uri="{BB962C8B-B14F-4D97-AF65-F5344CB8AC3E}">
        <p14:creationId xmlns:p14="http://schemas.microsoft.com/office/powerpoint/2010/main" val="2467866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12</a:t>
            </a:fld>
            <a:endParaRPr lang="en-US"/>
          </a:p>
        </p:txBody>
      </p:sp>
    </p:spTree>
    <p:extLst>
      <p:ext uri="{BB962C8B-B14F-4D97-AF65-F5344CB8AC3E}">
        <p14:creationId xmlns:p14="http://schemas.microsoft.com/office/powerpoint/2010/main" val="2956649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13</a:t>
            </a:fld>
            <a:endParaRPr lang="en-US"/>
          </a:p>
        </p:txBody>
      </p:sp>
    </p:spTree>
    <p:extLst>
      <p:ext uri="{BB962C8B-B14F-4D97-AF65-F5344CB8AC3E}">
        <p14:creationId xmlns:p14="http://schemas.microsoft.com/office/powerpoint/2010/main" val="133217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800" b="0" i="0" dirty="0">
                <a:solidFill>
                  <a:srgbClr val="000000"/>
                </a:solidFill>
                <a:effectLst/>
                <a:latin typeface="Franklin Gothic Book" panose="020B0503020102020204" pitchFamily="34" charset="0"/>
              </a:rPr>
              <a:t>Here’s a comparison between a static FEMA map and a graduated Flood Risk Map that incorporates variability.  With static maps, we have defined flood zone regions.  This zone is in the1% AEP floodplain.  With graduated Flood Risk Map, we can show a range of flood scenarios, from a high flood hazard to a low flood hazard.  These flood plains are computed by incorporating uncertainty into your results.  </a:t>
            </a:r>
          </a:p>
          <a:p>
            <a:endParaRPr lang="en-US" sz="1800" b="0" i="0" dirty="0">
              <a:solidFill>
                <a:srgbClr val="000000"/>
              </a:solidFill>
              <a:effectLst/>
              <a:latin typeface="Franklin Gothic Book" panose="020B0503020102020204" pitchFamily="34" charset="0"/>
            </a:endParaRPr>
          </a:p>
          <a:p>
            <a:r>
              <a:rPr lang="en-US" sz="1800" b="0" i="0" dirty="0">
                <a:solidFill>
                  <a:srgbClr val="000000"/>
                </a:solidFill>
                <a:effectLst/>
                <a:latin typeface="Franklin Gothic Book" panose="020B0503020102020204" pitchFamily="34" charset="0"/>
              </a:rPr>
              <a:t>Derived from probabilistic analyses, where a more comprehensive range of flood and storm events (frequent to extreme, mild to intense) and hazard sources (fluvial, pluvial, coastal, etc.) are evaluated, graduated data offer new opportunities beyond mapping and insurance to promote mitigation action and risk awareness.  </a:t>
            </a:r>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14</a:t>
            </a:fld>
            <a:endParaRPr lang="en-US"/>
          </a:p>
        </p:txBody>
      </p:sp>
    </p:spTree>
    <p:extLst>
      <p:ext uri="{BB962C8B-B14F-4D97-AF65-F5344CB8AC3E}">
        <p14:creationId xmlns:p14="http://schemas.microsoft.com/office/powerpoint/2010/main" val="678491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Natural variability vs knowledge uncertainty – plans to introduce knowledge uncertainty to these plots</a:t>
            </a:r>
          </a:p>
          <a:p>
            <a:r>
              <a:rPr lang="en-US" dirty="0"/>
              <a:t>https://www.hec.usace.army.mil/confluence/fdadocs/techref/natural-variability-vs-knowledge-uncertainty-159155807.html</a:t>
            </a:r>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15</a:t>
            </a:fld>
            <a:endParaRPr lang="en-US"/>
          </a:p>
        </p:txBody>
      </p:sp>
    </p:spTree>
    <p:extLst>
      <p:ext uri="{BB962C8B-B14F-4D97-AF65-F5344CB8AC3E}">
        <p14:creationId xmlns:p14="http://schemas.microsoft.com/office/powerpoint/2010/main" val="3063466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another figure showing how you can create hazard classifications based off a depth vs velocity probability plot.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17</a:t>
            </a:fld>
            <a:endParaRPr lang="en-US"/>
          </a:p>
        </p:txBody>
      </p:sp>
    </p:spTree>
    <p:extLst>
      <p:ext uri="{BB962C8B-B14F-4D97-AF65-F5344CB8AC3E}">
        <p14:creationId xmlns:p14="http://schemas.microsoft.com/office/powerpoint/2010/main" val="2949206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18</a:t>
            </a:fld>
            <a:endParaRPr lang="en-US"/>
          </a:p>
        </p:txBody>
      </p:sp>
    </p:spTree>
    <p:extLst>
      <p:ext uri="{BB962C8B-B14F-4D97-AF65-F5344CB8AC3E}">
        <p14:creationId xmlns:p14="http://schemas.microsoft.com/office/powerpoint/2010/main" val="4046178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is an example of a stage frequency curve that compares the deterministic stage frequency, shown in purple, with the stage frequency computed stochastically, shown in green.  The variation they did was allowing the soil loss parameter to vary for each event.  In Dam Safety, you would plot the deterministic PMF stage value and estimate the probability range of the PMF stage.  This information is used as part of the risk assessment.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19</a:t>
            </a:fld>
            <a:endParaRPr lang="en-US"/>
          </a:p>
        </p:txBody>
      </p:sp>
    </p:spTree>
    <p:extLst>
      <p:ext uri="{BB962C8B-B14F-4D97-AF65-F5344CB8AC3E}">
        <p14:creationId xmlns:p14="http://schemas.microsoft.com/office/powerpoint/2010/main" val="711400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20</a:t>
            </a:fld>
            <a:endParaRPr lang="en-US"/>
          </a:p>
        </p:txBody>
      </p:sp>
    </p:spTree>
    <p:extLst>
      <p:ext uri="{BB962C8B-B14F-4D97-AF65-F5344CB8AC3E}">
        <p14:creationId xmlns:p14="http://schemas.microsoft.com/office/powerpoint/2010/main" val="21071731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image from the California Nevada River Forecast Center showing projected ensemble flows for the next 5 days.  You have the observed flows, official forecasted flow (deterministic flow), the various probabilities based off the ensemble dataset, and the ensemble mean in green.  The ensemble mean is higher than the deterministic forecast.  You can see a huge spread in the ensemble data, just indicating how uncertain we are about the event.  Hopefully as our knowledge gets better, the uncertainty will start to narrow. </a:t>
            </a:r>
          </a:p>
          <a:p>
            <a:r>
              <a:rPr lang="en-US" dirty="0"/>
              <a:t>https://www.youtube.com/playlist?list=PLsyDl_aqUTdHa11s6-Su9EMyFcRsFH9fK</a:t>
            </a:r>
          </a:p>
          <a:p>
            <a:r>
              <a:rPr lang="en-US" dirty="0"/>
              <a:t>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21</a:t>
            </a:fld>
            <a:endParaRPr lang="en-US"/>
          </a:p>
        </p:txBody>
      </p:sp>
    </p:spTree>
    <p:extLst>
      <p:ext uri="{BB962C8B-B14F-4D97-AF65-F5344CB8AC3E}">
        <p14:creationId xmlns:p14="http://schemas.microsoft.com/office/powerpoint/2010/main" val="1027439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22</a:t>
            </a:fld>
            <a:endParaRPr lang="en-US"/>
          </a:p>
        </p:txBody>
      </p:sp>
    </p:spTree>
    <p:extLst>
      <p:ext uri="{BB962C8B-B14F-4D97-AF65-F5344CB8AC3E}">
        <p14:creationId xmlns:p14="http://schemas.microsoft.com/office/powerpoint/2010/main" val="3868402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Types of uncertainty in hydrologic modeling include…</a:t>
            </a:r>
          </a:p>
          <a:p>
            <a:pPr marL="228600" indent="-228600">
              <a:buFont typeface="+mj-lt"/>
              <a:buAutoNum type="arabicPeriod"/>
            </a:pPr>
            <a:r>
              <a:rPr lang="en-US" dirty="0"/>
              <a:t>Input Uncertainty</a:t>
            </a:r>
          </a:p>
          <a:p>
            <a:pPr marL="457200" lvl="1" indent="0">
              <a:buFont typeface="+mj-lt"/>
              <a:buNone/>
            </a:pPr>
            <a:r>
              <a:rPr lang="en-US" dirty="0"/>
              <a:t>i.e., rainfall data</a:t>
            </a:r>
          </a:p>
          <a:p>
            <a:pPr marL="228600" indent="-228600">
              <a:buFont typeface="+mj-lt"/>
              <a:buAutoNum type="arabicPeriod"/>
            </a:pPr>
            <a:r>
              <a:rPr lang="en-US" dirty="0"/>
              <a:t>Calibration Uncertainty</a:t>
            </a:r>
          </a:p>
          <a:p>
            <a:pPr marL="457200" lvl="1" indent="0">
              <a:buFont typeface="+mj-lt"/>
              <a:buNone/>
            </a:pPr>
            <a:r>
              <a:rPr lang="en-US" dirty="0"/>
              <a:t>i.e., USGS streamflow data</a:t>
            </a:r>
          </a:p>
          <a:p>
            <a:pPr marL="228600" indent="-228600">
              <a:buFont typeface="+mj-lt"/>
              <a:buAutoNum type="arabicPeriod"/>
            </a:pPr>
            <a:r>
              <a:rPr lang="en-US" dirty="0"/>
              <a:t>Model/Structure Uncertainty</a:t>
            </a:r>
          </a:p>
          <a:p>
            <a:pPr marL="457200" lvl="1" indent="0">
              <a:buFont typeface="+mj-lt"/>
              <a:buNone/>
            </a:pPr>
            <a:r>
              <a:rPr lang="en-US" dirty="0"/>
              <a:t>i.e., all modeling methods make assumptions that can introduce uncertainty</a:t>
            </a:r>
          </a:p>
          <a:p>
            <a:pPr marL="228600" indent="-228600">
              <a:buFont typeface="+mj-lt"/>
              <a:buAutoNum type="arabicPeriod"/>
            </a:pPr>
            <a:r>
              <a:rPr lang="en-US" dirty="0"/>
              <a:t>Parameter Uncertainty</a:t>
            </a:r>
          </a:p>
          <a:p>
            <a:pPr marL="457200" lvl="1" indent="0">
              <a:buFont typeface="+mj-lt"/>
              <a:buNone/>
            </a:pPr>
            <a:r>
              <a:rPr lang="en-US" dirty="0"/>
              <a:t>i.e., time of concentration parameters can change from one calibration event to another, which value should be adopted?</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a:t>
            </a:fld>
            <a:endParaRPr lang="en-US"/>
          </a:p>
        </p:txBody>
      </p:sp>
    </p:spTree>
    <p:extLst>
      <p:ext uri="{BB962C8B-B14F-4D97-AF65-F5344CB8AC3E}">
        <p14:creationId xmlns:p14="http://schemas.microsoft.com/office/powerpoint/2010/main" val="3498554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uncertainty analysis compute type uses a monte </a:t>
            </a:r>
            <a:r>
              <a:rPr lang="en-US" dirty="0" err="1"/>
              <a:t>carlo</a:t>
            </a:r>
            <a:r>
              <a:rPr lang="en-US" dirty="0"/>
              <a:t> approach to account for these uncertainties.  In contrast, the simulation compute type is a deterministic compute.  You choose your best estimate parameters and run the simulation and get the same results each time.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With the uncertainty analysis, you can describe the uncertainty in a parameter using a probability distribution function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We’re going to use a pseudo-random number generator to sample random values for each parameter.  It will sample as many times as you specified in the component editor and it does this for all the parameters.  So if you entered 500 samples and added 5 parameters, each of those parameters will be sampled from 500 times.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At the end of the compute, you can look at the results you selected in the Analysis Points (we do not show you all of the results) in the form of mean, max, and min, and +/1 1one std from the mean.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23</a:t>
            </a:fld>
            <a:endParaRPr lang="en-US"/>
          </a:p>
        </p:txBody>
      </p:sp>
    </p:spTree>
    <p:extLst>
      <p:ext uri="{BB962C8B-B14F-4D97-AF65-F5344CB8AC3E}">
        <p14:creationId xmlns:p14="http://schemas.microsoft.com/office/powerpoint/2010/main" val="87865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24</a:t>
            </a:fld>
            <a:endParaRPr lang="en-US"/>
          </a:p>
        </p:txBody>
      </p:sp>
    </p:spTree>
    <p:extLst>
      <p:ext uri="{BB962C8B-B14F-4D97-AF65-F5344CB8AC3E}">
        <p14:creationId xmlns:p14="http://schemas.microsoft.com/office/powerpoint/2010/main" val="817963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HMS model parameters can be selected in an Uncertainty Analysis.  You can even sample initial conditions, such as the initial loss or initial SWE.  If there isn’t a parameter that you see but would like to add, you can request it.</a:t>
            </a:r>
          </a:p>
          <a:p>
            <a:endParaRPr lang="en-US" dirty="0"/>
          </a:p>
          <a:p>
            <a:r>
              <a:rPr lang="en-US" dirty="0"/>
              <a:t>One possibly confusing input when you are entering parameters is the minimum and maximum. This is meant to keep the random sampling within appropriate bounds by limiting the tails of the distribution. For example, the normal distribution example shows values to -2. You can limit the sampling from 0 to 4.</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25</a:t>
            </a:fld>
            <a:endParaRPr lang="en-US"/>
          </a:p>
        </p:txBody>
      </p:sp>
    </p:spTree>
    <p:extLst>
      <p:ext uri="{BB962C8B-B14F-4D97-AF65-F5344CB8AC3E}">
        <p14:creationId xmlns:p14="http://schemas.microsoft.com/office/powerpoint/2010/main" val="2616426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parameter component editor, there are 5 distribution methods available.  Its technically 4 since the Specified Values is the same method.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26</a:t>
            </a:fld>
            <a:endParaRPr lang="en-US"/>
          </a:p>
        </p:txBody>
      </p:sp>
    </p:spTree>
    <p:extLst>
      <p:ext uri="{BB962C8B-B14F-4D97-AF65-F5344CB8AC3E}">
        <p14:creationId xmlns:p14="http://schemas.microsoft.com/office/powerpoint/2010/main" val="23657183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 Distribution method, you can select from 11 different distribution types which are listed to the right. Each function will have its own set of parameters that you will need to populate. We don’t provide any guidance on which to choose for which parameter.  We let you decide which is appropriate for your parameter. Additionally, you can use a “User-Specified” distribution and choose a Cumulative Probability Distribution that has been entered in the project.</a:t>
            </a:r>
          </a:p>
          <a:p>
            <a:endParaRPr lang="en-US" dirty="0"/>
          </a:p>
          <a:p>
            <a:r>
              <a:rPr lang="en-US" dirty="0"/>
              <a:t>When you use this method in conjunction with multiple parameters, the sampling between parameters is independent of each other.  There is no dependency happening between parameters.  If you have parameter 1 and parameter 2, parameter 1 doesn’t know what’s happening in parameter 2 and vise versa.  There is no relationship.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27</a:t>
            </a:fld>
            <a:endParaRPr lang="en-US"/>
          </a:p>
        </p:txBody>
      </p:sp>
    </p:spTree>
    <p:extLst>
      <p:ext uri="{BB962C8B-B14F-4D97-AF65-F5344CB8AC3E}">
        <p14:creationId xmlns:p14="http://schemas.microsoft.com/office/powerpoint/2010/main" val="25500289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method is the Regression with Additive Error.  This method was designed so you can assign dependency between parameters.  You can also assign dependency between parameters from different subbasins too.  This is creating a linear or log-linear relationship with your two parameters outside of HMS and bring that relationship you determined back into HMS.  So you’ll have one parameter that acts as the independent variable.  This independent parameter would be created from one of the other sampling methods.  You enter the intercept and slope for the dependent variable.  You can select a error distribution to reflect uncertainty in the regressed value.  The distributions you can select are the same as the simple distribution.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28</a:t>
            </a:fld>
            <a:endParaRPr lang="en-US"/>
          </a:p>
        </p:txBody>
      </p:sp>
    </p:spTree>
    <p:extLst>
      <p:ext uri="{BB962C8B-B14F-4D97-AF65-F5344CB8AC3E}">
        <p14:creationId xmlns:p14="http://schemas.microsoft.com/office/powerpoint/2010/main" val="3364826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29</a:t>
            </a:fld>
            <a:endParaRPr lang="en-US"/>
          </a:p>
        </p:txBody>
      </p:sp>
    </p:spTree>
    <p:extLst>
      <p:ext uri="{BB962C8B-B14F-4D97-AF65-F5344CB8AC3E}">
        <p14:creationId xmlns:p14="http://schemas.microsoft.com/office/powerpoint/2010/main" val="15235481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30</a:t>
            </a:fld>
            <a:endParaRPr lang="en-US"/>
          </a:p>
        </p:txBody>
      </p:sp>
    </p:spTree>
    <p:extLst>
      <p:ext uri="{BB962C8B-B14F-4D97-AF65-F5344CB8AC3E}">
        <p14:creationId xmlns:p14="http://schemas.microsoft.com/office/powerpoint/2010/main" val="2395458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31</a:t>
            </a:fld>
            <a:endParaRPr lang="en-US"/>
          </a:p>
        </p:txBody>
      </p:sp>
    </p:spTree>
    <p:extLst>
      <p:ext uri="{BB962C8B-B14F-4D97-AF65-F5344CB8AC3E}">
        <p14:creationId xmlns:p14="http://schemas.microsoft.com/office/powerpoint/2010/main" val="27469656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32</a:t>
            </a:fld>
            <a:endParaRPr lang="en-US"/>
          </a:p>
        </p:txBody>
      </p:sp>
    </p:spTree>
    <p:extLst>
      <p:ext uri="{BB962C8B-B14F-4D97-AF65-F5344CB8AC3E}">
        <p14:creationId xmlns:p14="http://schemas.microsoft.com/office/powerpoint/2010/main" val="530385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hydrologic modeling, we generally understand there to be 4 types of uncertainty.  </a:t>
            </a:r>
          </a:p>
          <a:p>
            <a:endParaRPr lang="en-US" dirty="0"/>
          </a:p>
          <a:p>
            <a:r>
              <a:rPr lang="en-US" dirty="0"/>
              <a:t>1. There’s the input uncertainty.  This is usually some type of measurement data, such as precipitation or temperature data and there are likely errors in the measurement.  </a:t>
            </a:r>
          </a:p>
          <a:p>
            <a:endParaRPr lang="en-US" dirty="0"/>
          </a:p>
          <a:p>
            <a:r>
              <a:rPr lang="en-US" dirty="0"/>
              <a:t>2. There’s calibration data uncertainty, which is similar to input data uncertainty.  You can have errors in measurement within your discharge rating curve which you are calibrating to so then your outputs are biased to whatever your observed data is showing</a:t>
            </a:r>
          </a:p>
          <a:p>
            <a:endParaRPr lang="en-US" dirty="0"/>
          </a:p>
          <a:p>
            <a:r>
              <a:rPr lang="en-US" dirty="0"/>
              <a:t>3. There’s the model or structure uncertainty. This is selecting the correct representation for your watershed.  There’s many different processes and methods to represent those processes available</a:t>
            </a:r>
          </a:p>
          <a:p>
            <a:endParaRPr lang="en-US" dirty="0"/>
          </a:p>
          <a:p>
            <a:pPr marL="228600" indent="-228600">
              <a:buAutoNum type="arabicPeriod" startAt="4"/>
            </a:pPr>
            <a:r>
              <a:rPr lang="en-US" dirty="0"/>
              <a:t>Then there’s parameter uncertainty.  Once you’ve identified your methods, figuring out the parameter values which controls the model outputs.  </a:t>
            </a:r>
          </a:p>
          <a:p>
            <a:pPr marL="228600" indent="-228600">
              <a:buAutoNum type="arabicPeriod" startAt="4"/>
            </a:pPr>
            <a:endParaRPr lang="en-US" dirty="0"/>
          </a:p>
          <a:p>
            <a:pPr marL="0" indent="0">
              <a:buNone/>
            </a:pPr>
            <a:r>
              <a:rPr lang="en-US" dirty="0"/>
              <a:t>In HMS, we allow users to model for Input uncertainty (through the Ensemble Analysis compute type), Structure Uncertainty (also through the Ensemble Analysis), and parameter uncertainty (through the Uncertainty Analysis).  We will only focus on parameter uncertainty part for this discussion.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4</a:t>
            </a:fld>
            <a:endParaRPr lang="en-US"/>
          </a:p>
        </p:txBody>
      </p:sp>
    </p:spTree>
    <p:extLst>
      <p:ext uri="{BB962C8B-B14F-4D97-AF65-F5344CB8AC3E}">
        <p14:creationId xmlns:p14="http://schemas.microsoft.com/office/powerpoint/2010/main" val="14155119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33</a:t>
            </a:fld>
            <a:endParaRPr lang="en-US"/>
          </a:p>
        </p:txBody>
      </p:sp>
    </p:spTree>
    <p:extLst>
      <p:ext uri="{BB962C8B-B14F-4D97-AF65-F5344CB8AC3E}">
        <p14:creationId xmlns:p14="http://schemas.microsoft.com/office/powerpoint/2010/main" val="24542008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35</a:t>
            </a:fld>
            <a:endParaRPr lang="en-US"/>
          </a:p>
        </p:txBody>
      </p:sp>
    </p:spTree>
    <p:extLst>
      <p:ext uri="{BB962C8B-B14F-4D97-AF65-F5344CB8AC3E}">
        <p14:creationId xmlns:p14="http://schemas.microsoft.com/office/powerpoint/2010/main" val="3280637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Precipitation data is a common example/source of input uncertainty</a:t>
            </a:r>
          </a:p>
          <a:p>
            <a:pPr marL="171450" indent="-171450">
              <a:buFont typeface="Arial" panose="020B0604020202020204" pitchFamily="34" charset="0"/>
              <a:buChar char="•"/>
            </a:pPr>
            <a:r>
              <a:rPr lang="en-US" dirty="0"/>
              <a:t>This figure shows a cumulative precipitation plot generated in HEC-HMS after computing an ensemble analysis</a:t>
            </a:r>
          </a:p>
          <a:p>
            <a:pPr marL="628650" lvl="1" indent="-171450">
              <a:buFont typeface="Arial" panose="020B0604020202020204" pitchFamily="34" charset="0"/>
              <a:buChar char="•"/>
            </a:pPr>
            <a:r>
              <a:rPr lang="en-US" dirty="0"/>
              <a:t>In this example, each ensemble member used a different boundary condition data source (precipitation) to model the same event period</a:t>
            </a:r>
          </a:p>
          <a:p>
            <a:pPr marL="1085850" lvl="2" indent="-171450">
              <a:buFont typeface="Arial" panose="020B0604020202020204" pitchFamily="34" charset="0"/>
              <a:buChar char="•"/>
            </a:pPr>
            <a:r>
              <a:rPr lang="en-US" dirty="0"/>
              <a:t>MRMS, AORC, Interpolated Gage, and PRISM normalized precipitation datasets were compared</a:t>
            </a:r>
          </a:p>
          <a:p>
            <a:pPr marL="628650" lvl="1" indent="-171450">
              <a:buFont typeface="Arial" panose="020B0604020202020204" pitchFamily="34" charset="0"/>
              <a:buChar char="•"/>
            </a:pPr>
            <a:r>
              <a:rPr lang="en-US" dirty="0"/>
              <a:t>The colored lines represent rainfall computations for each ensemble member (there were 6 in this example)</a:t>
            </a:r>
          </a:p>
          <a:p>
            <a:pPr marL="628650" lvl="1" indent="-171450">
              <a:buFont typeface="Arial" panose="020B0604020202020204" pitchFamily="34" charset="0"/>
              <a:buChar char="•"/>
            </a:pPr>
            <a:r>
              <a:rPr lang="en-US" dirty="0"/>
              <a:t>The black, dotted lines represent different aggregations of the ensemble member results</a:t>
            </a:r>
          </a:p>
          <a:p>
            <a:pPr marL="1085850" lvl="2" indent="-171450">
              <a:buFont typeface="Arial" panose="020B0604020202020204" pitchFamily="34" charset="0"/>
              <a:buChar char="•"/>
            </a:pPr>
            <a:r>
              <a:rPr lang="en-US" dirty="0"/>
              <a:t>The highlighted black line (in bold) represents the mean </a:t>
            </a:r>
            <a:r>
              <a:rPr lang="en-US" dirty="0" err="1"/>
              <a:t>precip</a:t>
            </a:r>
            <a:r>
              <a:rPr lang="en-US" dirty="0"/>
              <a:t> result of all the ensemble member runs</a:t>
            </a:r>
          </a:p>
          <a:p>
            <a:pPr marL="1085850" lvl="2" indent="-171450">
              <a:buFont typeface="Arial" panose="020B0604020202020204" pitchFamily="34" charset="0"/>
              <a:buChar char="•"/>
            </a:pPr>
            <a:r>
              <a:rPr lang="en-US" dirty="0"/>
              <a:t>The other dotted black lines represent other types of aggregations (minimum, maximum, and + and – one standard deviation</a:t>
            </a:r>
          </a:p>
          <a:p>
            <a:pPr marL="0" inden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5</a:t>
            </a:fld>
            <a:endParaRPr lang="en-US"/>
          </a:p>
        </p:txBody>
      </p:sp>
    </p:spTree>
    <p:extLst>
      <p:ext uri="{BB962C8B-B14F-4D97-AF65-F5344CB8AC3E}">
        <p14:creationId xmlns:p14="http://schemas.microsoft.com/office/powerpoint/2010/main" val="71088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6</a:t>
            </a:fld>
            <a:endParaRPr lang="en-US"/>
          </a:p>
        </p:txBody>
      </p:sp>
    </p:spTree>
    <p:extLst>
      <p:ext uri="{BB962C8B-B14F-4D97-AF65-F5344CB8AC3E}">
        <p14:creationId xmlns:p14="http://schemas.microsoft.com/office/powerpoint/2010/main" val="4120174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7</a:t>
            </a:fld>
            <a:endParaRPr lang="en-US"/>
          </a:p>
        </p:txBody>
      </p:sp>
    </p:spTree>
    <p:extLst>
      <p:ext uri="{BB962C8B-B14F-4D97-AF65-F5344CB8AC3E}">
        <p14:creationId xmlns:p14="http://schemas.microsoft.com/office/powerpoint/2010/main" val="2199253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Here’s a pretty cool figure from a paper that describes our best effort as modelers to balance model accuracy, complexity, and parameter uncertainty.  The graph at the top shows different levels of complexity from lumped based modeling to distributed on the y axis and conceptual to process based.  Your model becomes increasingly more complex as you go from bottom left to top right. </a:t>
            </a:r>
          </a:p>
          <a:p>
            <a:endParaRPr lang="en-US" dirty="0"/>
          </a:p>
          <a:p>
            <a:r>
              <a:rPr lang="en-US" dirty="0"/>
              <a:t>The graph on the bottom, you are searching for the optimal point and balancing the accuracy, complexity, and parameter uncertainty.  As engineers, we are doing our best to represent the hydrologic system but its also important to recognize we are making tradeoffs.</a:t>
            </a:r>
          </a:p>
          <a:p>
            <a:endParaRPr lang="en-US" sz="1200" dirty="0"/>
          </a:p>
          <a:p>
            <a:r>
              <a:rPr lang="en-US" sz="1200" dirty="0"/>
              <a:t>Conceptual – The model components are based on mathematical approximations to the physical process.  The parameters may be empirical or may be physically measurable.</a:t>
            </a:r>
          </a:p>
          <a:p>
            <a:r>
              <a:rPr lang="en-US" sz="1200" dirty="0"/>
              <a:t>Physically Based – The model components are built from conservation equations written at a point and applied at scales ranging from meters to kilometers.  Parameters are usually physically measurable.</a:t>
            </a:r>
          </a:p>
          <a:p>
            <a:endParaRPr lang="en-US" sz="1200" dirty="0"/>
          </a:p>
          <a:p>
            <a:r>
              <a:rPr lang="en-US" sz="1200" dirty="0"/>
              <a:t>Figure 4. (a) The span of model complexity with respect to spatial resolutions and process complexity, (b) The bias–variance</a:t>
            </a:r>
          </a:p>
          <a:p>
            <a:r>
              <a:rPr lang="en-US" sz="1200" dirty="0"/>
              <a:t>tradeoff curve relating model complexity and uncertainty. The green curve indicates the decrease in bias (model inaccuracy)</a:t>
            </a:r>
          </a:p>
          <a:p>
            <a:r>
              <a:rPr lang="en-US" sz="1200" dirty="0"/>
              <a:t>as model complexity increases while the purple curve indicates a decrease in variance (parameter uncertainty) because of a</a:t>
            </a:r>
          </a:p>
          <a:p>
            <a:r>
              <a:rPr lang="en-US" sz="1200" dirty="0"/>
              <a:t>decrease in model complexity. The red curve indicates the net effect of bias and variance.</a:t>
            </a:r>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9</a:t>
            </a:fld>
            <a:endParaRPr lang="en-US"/>
          </a:p>
        </p:txBody>
      </p:sp>
    </p:spTree>
    <p:extLst>
      <p:ext uri="{BB962C8B-B14F-4D97-AF65-F5344CB8AC3E}">
        <p14:creationId xmlns:p14="http://schemas.microsoft.com/office/powerpoint/2010/main" val="105143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Heres</a:t>
            </a:r>
            <a:r>
              <a:rPr lang="en-US" dirty="0"/>
              <a:t> another cool graph from </a:t>
            </a:r>
            <a:r>
              <a:rPr lang="en-US" dirty="0" err="1"/>
              <a:t>Moges</a:t>
            </a:r>
            <a:r>
              <a:rPr lang="en-US" dirty="0"/>
              <a:t> showing the different sources of uncertainty.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10</a:t>
            </a:fld>
            <a:endParaRPr lang="en-US"/>
          </a:p>
        </p:txBody>
      </p:sp>
    </p:spTree>
    <p:extLst>
      <p:ext uri="{BB962C8B-B14F-4D97-AF65-F5344CB8AC3E}">
        <p14:creationId xmlns:p14="http://schemas.microsoft.com/office/powerpoint/2010/main" val="624523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Here’s another graphic from </a:t>
            </a:r>
            <a:r>
              <a:rPr lang="en-US" dirty="0" err="1"/>
              <a:t>Moges</a:t>
            </a:r>
            <a:r>
              <a:rPr lang="en-US" dirty="0"/>
              <a:t> listing out for each source, where you might get errors and uncertain values.  </a:t>
            </a:r>
          </a:p>
          <a:p>
            <a:endParaRPr lang="en-US" dirty="0"/>
          </a:p>
          <a:p>
            <a:r>
              <a:rPr lang="en-US" dirty="0"/>
              <a:t>Understanding the causes and interactions of uncertainty sources is critical in disentangling</a:t>
            </a:r>
          </a:p>
          <a:p>
            <a:r>
              <a:rPr lang="en-US" dirty="0"/>
              <a:t>and reducing predictive uncertainty. The different causes and interactions of</a:t>
            </a:r>
          </a:p>
          <a:p>
            <a:r>
              <a:rPr lang="en-US" dirty="0"/>
              <a:t>the four sources are summarized in Figure 3. Some of the causes can be common across</a:t>
            </a:r>
          </a:p>
          <a:p>
            <a:r>
              <a:rPr lang="en-US" dirty="0"/>
              <a:t>the different sources (Figure 3). Structural uncertainty is at the core and interacts with all</a:t>
            </a:r>
          </a:p>
          <a:p>
            <a:r>
              <a:rPr lang="en-US" dirty="0"/>
              <a:t>sources of uncertainty. The interactions between input and structural uncertainty are not</a:t>
            </a:r>
          </a:p>
          <a:p>
            <a:r>
              <a:rPr lang="en-US" dirty="0"/>
              <a:t>direct. They interact through the parameters of the model. On the other hand, although</a:t>
            </a:r>
          </a:p>
          <a:p>
            <a:r>
              <a:rPr lang="en-US" dirty="0"/>
              <a:t>input and calibration data uncertainties are independent, they both interact with parameter</a:t>
            </a:r>
          </a:p>
          <a:p>
            <a:r>
              <a:rPr lang="en-US" dirty="0"/>
              <a:t>uncertainty. The interaction between input and parameter uncertainties may lead to biased</a:t>
            </a:r>
          </a:p>
          <a:p>
            <a:r>
              <a:rPr lang="en-US" dirty="0"/>
              <a:t>parameter estimates [74], which can dominate the overall model uncertainty [137,138].</a:t>
            </a:r>
          </a:p>
          <a:p>
            <a:r>
              <a:rPr lang="en-US" dirty="0"/>
              <a:t>Similarly, input errors can be compensated by parameters [139–141]. However, this compensation</a:t>
            </a:r>
          </a:p>
          <a:p>
            <a:r>
              <a:rPr lang="en-US" dirty="0"/>
              <a:t>can be misleading since the causes of input uncertainty are independent of</a:t>
            </a:r>
          </a:p>
          <a:p>
            <a:r>
              <a:rPr lang="en-US" dirty="0"/>
              <a:t>any model and its parameters. This is particularly a concern when the model is used for</a:t>
            </a:r>
          </a:p>
          <a:p>
            <a:r>
              <a:rPr lang="en-US" dirty="0"/>
              <a:t>conditions that are different from the ones used for model development. Thus, it is better</a:t>
            </a:r>
          </a:p>
          <a:p>
            <a:r>
              <a:rPr lang="en-US" dirty="0"/>
              <a:t>to independently address the causes of input errors instead of relying on compensation.</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11</a:t>
            </a:fld>
            <a:endParaRPr lang="en-US"/>
          </a:p>
        </p:txBody>
      </p:sp>
    </p:spTree>
    <p:extLst>
      <p:ext uri="{BB962C8B-B14F-4D97-AF65-F5344CB8AC3E}">
        <p14:creationId xmlns:p14="http://schemas.microsoft.com/office/powerpoint/2010/main" val="4595214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6/25/2025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6/25/2025</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6/25/2025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6/25/2025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6/25/2025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6/25/2025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6/25/2025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6/25/2025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6/25/2025</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6/25/2025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6/25/2025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6/25/2025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6/25/2025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6/25/2025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6/25/2025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6/25/2025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hyperlink" Target="https://www.hec.usace.army.mil/confluence/hmsdocs/hmsum/4.13/assessing-model-uncertainty/uncertainty-analyses#id-.UncertaintyAnalysesv4.12-AddingandDeletingParameters" TargetMode="External"/><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15.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9.xml"/><Relationship Id="rId5" Type="http://schemas.openxmlformats.org/officeDocument/2006/relationships/image" Target="../media/image4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hyperlink" Target="https://www.hec.usace.army.mil/confluence/hmsdocs/hmsum/4.13/assessing-model-uncertainty" TargetMode="External"/><Relationship Id="rId2" Type="http://schemas.openxmlformats.org/officeDocument/2006/relationships/hyperlink" Target="https://dx.doi.org/10.3390/w13010028" TargetMode="External"/><Relationship Id="rId1" Type="http://schemas.openxmlformats.org/officeDocument/2006/relationships/slideLayout" Target="../slideLayouts/slideLayout9.xml"/><Relationship Id="rId4" Type="http://schemas.openxmlformats.org/officeDocument/2006/relationships/hyperlink" Target="https://www.hec.usace.army.mil/confluence/display/HMSTRM/Uncertainty"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Hartwell Dam on Savannah River with spillway flow. Grassy area downstream with onlookers viewing dam.">
            <a:extLst>
              <a:ext uri="{FF2B5EF4-FFF2-40B4-BE49-F238E27FC236}">
                <a16:creationId xmlns:a16="http://schemas.microsoft.com/office/drawing/2014/main" id="{0BAFB442-23A8-A5E3-7F36-AE2DC179FB6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1062" r="31062"/>
          <a:stretch/>
        </p:blipFill>
        <p:spPr/>
      </p:pic>
      <p:sp>
        <p:nvSpPr>
          <p:cNvPr id="3" name="Title 2">
            <a:extLst>
              <a:ext uri="{FF2B5EF4-FFF2-40B4-BE49-F238E27FC236}">
                <a16:creationId xmlns:a16="http://schemas.microsoft.com/office/drawing/2014/main" id="{9C82C57A-0BE9-0B4A-D998-04247C19FAAE}"/>
              </a:ext>
            </a:extLst>
          </p:cNvPr>
          <p:cNvSpPr>
            <a:spLocks noGrp="1"/>
          </p:cNvSpPr>
          <p:nvPr>
            <p:ph type="title"/>
          </p:nvPr>
        </p:nvSpPr>
        <p:spPr/>
        <p:txBody>
          <a:bodyPr>
            <a:normAutofit fontScale="90000"/>
          </a:bodyPr>
          <a:lstStyle/>
          <a:p>
            <a:r>
              <a:rPr lang="en-US" dirty="0"/>
              <a:t>Modeling Uncertainty with HEC-HMS</a:t>
            </a:r>
          </a:p>
        </p:txBody>
      </p:sp>
      <p:sp>
        <p:nvSpPr>
          <p:cNvPr id="4" name="Text Placeholder 3">
            <a:extLst>
              <a:ext uri="{FF2B5EF4-FFF2-40B4-BE49-F238E27FC236}">
                <a16:creationId xmlns:a16="http://schemas.microsoft.com/office/drawing/2014/main" id="{76496169-7D5D-F860-27AF-8724596D7C50}"/>
              </a:ext>
            </a:extLst>
          </p:cNvPr>
          <p:cNvSpPr>
            <a:spLocks noGrp="1"/>
          </p:cNvSpPr>
          <p:nvPr>
            <p:ph type="body" sz="quarter" idx="14"/>
          </p:nvPr>
        </p:nvSpPr>
        <p:spPr>
          <a:xfrm>
            <a:off x="678032" y="3321814"/>
            <a:ext cx="4504267" cy="1730477"/>
          </a:xfrm>
        </p:spPr>
        <p:txBody>
          <a:bodyPr>
            <a:normAutofit/>
          </a:bodyPr>
          <a:lstStyle/>
          <a:p>
            <a:r>
              <a:rPr lang="en-US" sz="2200" dirty="0"/>
              <a:t>Advanced HMS</a:t>
            </a:r>
          </a:p>
          <a:p>
            <a:r>
              <a:rPr lang="en-US" sz="2200" dirty="0"/>
              <a:t>June 2025</a:t>
            </a:r>
          </a:p>
          <a:p>
            <a:r>
              <a:rPr lang="en-US" sz="2200" dirty="0"/>
              <a:t>Presented by: Greg Karlovits</a:t>
            </a:r>
          </a:p>
          <a:p>
            <a:r>
              <a:rPr lang="en-US" sz="2200" dirty="0"/>
              <a:t>Slides by: Josh Willis</a:t>
            </a:r>
          </a:p>
        </p:txBody>
      </p:sp>
    </p:spTree>
    <p:extLst>
      <p:ext uri="{BB962C8B-B14F-4D97-AF65-F5344CB8AC3E}">
        <p14:creationId xmlns:p14="http://schemas.microsoft.com/office/powerpoint/2010/main" val="201783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DAD0EC-61E3-68AB-970E-457A300570C3}"/>
              </a:ext>
            </a:extLst>
          </p:cNvPr>
          <p:cNvSpPr txBox="1"/>
          <p:nvPr/>
        </p:nvSpPr>
        <p:spPr>
          <a:xfrm>
            <a:off x="6858000" y="6476838"/>
            <a:ext cx="951992" cy="276999"/>
          </a:xfrm>
          <a:prstGeom prst="rect">
            <a:avLst/>
          </a:prstGeom>
          <a:noFill/>
        </p:spPr>
        <p:txBody>
          <a:bodyPr wrap="none" rtlCol="0">
            <a:spAutoFit/>
          </a:bodyPr>
          <a:lstStyle/>
          <a:p>
            <a:r>
              <a:rPr lang="en-US" dirty="0" err="1"/>
              <a:t>Moges</a:t>
            </a:r>
            <a:r>
              <a:rPr lang="en-US" dirty="0"/>
              <a:t> et. al</a:t>
            </a:r>
          </a:p>
        </p:txBody>
      </p:sp>
      <p:pic>
        <p:nvPicPr>
          <p:cNvPr id="7" name="Picture 6">
            <a:extLst>
              <a:ext uri="{FF2B5EF4-FFF2-40B4-BE49-F238E27FC236}">
                <a16:creationId xmlns:a16="http://schemas.microsoft.com/office/drawing/2014/main" id="{48B4FEFD-D57C-42E6-4ABE-FE2CC5CBA866}"/>
              </a:ext>
            </a:extLst>
          </p:cNvPr>
          <p:cNvPicPr>
            <a:picLocks noChangeAspect="1"/>
          </p:cNvPicPr>
          <p:nvPr/>
        </p:nvPicPr>
        <p:blipFill>
          <a:blip r:embed="rId3"/>
          <a:stretch>
            <a:fillRect/>
          </a:stretch>
        </p:blipFill>
        <p:spPr>
          <a:xfrm>
            <a:off x="2819401" y="533401"/>
            <a:ext cx="6968371" cy="5866901"/>
          </a:xfrm>
          <a:prstGeom prst="rect">
            <a:avLst/>
          </a:prstGeom>
        </p:spPr>
      </p:pic>
    </p:spTree>
    <p:extLst>
      <p:ext uri="{BB962C8B-B14F-4D97-AF65-F5344CB8AC3E}">
        <p14:creationId xmlns:p14="http://schemas.microsoft.com/office/powerpoint/2010/main" val="1886369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E449AA-5B2B-0E87-6E1B-B29E182E6621}"/>
              </a:ext>
            </a:extLst>
          </p:cNvPr>
          <p:cNvSpPr txBox="1"/>
          <p:nvPr/>
        </p:nvSpPr>
        <p:spPr>
          <a:xfrm>
            <a:off x="8610600" y="5666602"/>
            <a:ext cx="951992" cy="276999"/>
          </a:xfrm>
          <a:prstGeom prst="rect">
            <a:avLst/>
          </a:prstGeom>
          <a:noFill/>
        </p:spPr>
        <p:txBody>
          <a:bodyPr wrap="none" rtlCol="0">
            <a:spAutoFit/>
          </a:bodyPr>
          <a:lstStyle/>
          <a:p>
            <a:r>
              <a:rPr lang="en-US" dirty="0" err="1"/>
              <a:t>Moges</a:t>
            </a:r>
            <a:r>
              <a:rPr lang="en-US" dirty="0"/>
              <a:t> et. al</a:t>
            </a:r>
          </a:p>
        </p:txBody>
      </p:sp>
      <p:pic>
        <p:nvPicPr>
          <p:cNvPr id="7" name="Picture 6">
            <a:extLst>
              <a:ext uri="{FF2B5EF4-FFF2-40B4-BE49-F238E27FC236}">
                <a16:creationId xmlns:a16="http://schemas.microsoft.com/office/drawing/2014/main" id="{66B517C6-90CC-CB8A-F525-BCC540C68C04}"/>
              </a:ext>
            </a:extLst>
          </p:cNvPr>
          <p:cNvPicPr>
            <a:picLocks noChangeAspect="1"/>
          </p:cNvPicPr>
          <p:nvPr/>
        </p:nvPicPr>
        <p:blipFill>
          <a:blip r:embed="rId3"/>
          <a:stretch>
            <a:fillRect/>
          </a:stretch>
        </p:blipFill>
        <p:spPr>
          <a:xfrm>
            <a:off x="1813544" y="1140683"/>
            <a:ext cx="8564912" cy="4576634"/>
          </a:xfrm>
          <a:prstGeom prst="rect">
            <a:avLst/>
          </a:prstGeom>
        </p:spPr>
      </p:pic>
    </p:spTree>
    <p:extLst>
      <p:ext uri="{BB962C8B-B14F-4D97-AF65-F5344CB8AC3E}">
        <p14:creationId xmlns:p14="http://schemas.microsoft.com/office/powerpoint/2010/main" val="1741641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1981200" y="1600200"/>
            <a:ext cx="4114800" cy="4191000"/>
          </a:xfrm>
        </p:spPr>
        <p:txBody>
          <a:bodyPr>
            <a:normAutofit lnSpcReduction="10000"/>
          </a:bodyPr>
          <a:lstStyle/>
          <a:p>
            <a:pPr eaLnBrk="1" hangingPunct="1"/>
            <a:r>
              <a:rPr lang="en-US" sz="2400" dirty="0"/>
              <a:t>Understand the different types of uncertainty in hydrologic modeling.</a:t>
            </a:r>
          </a:p>
          <a:p>
            <a:pPr eaLnBrk="1" hangingPunct="1"/>
            <a:r>
              <a:rPr lang="en-US" sz="2400" b="1" dirty="0"/>
              <a:t>Look at how uncertainty can be incorporated into several types of hydrologic studies.</a:t>
            </a:r>
          </a:p>
          <a:p>
            <a:pPr eaLnBrk="1" hangingPunct="1"/>
            <a:r>
              <a:rPr lang="en-US" sz="2400" dirty="0"/>
              <a:t>Learn how the Uncertainty Analysis component in HEC-HMS should be configured to describe the uncertainty in a watershed model and produce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12</a:t>
            </a:fld>
            <a:endParaRPr lang="en-US"/>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6324600" y="1600200"/>
            <a:ext cx="4114800" cy="4114800"/>
          </a:xfrm>
          <a:prstGeom prst="rect">
            <a:avLst/>
          </a:prstGeom>
        </p:spPr>
      </p:pic>
    </p:spTree>
    <p:extLst>
      <p:ext uri="{BB962C8B-B14F-4D97-AF65-F5344CB8AC3E}">
        <p14:creationId xmlns:p14="http://schemas.microsoft.com/office/powerpoint/2010/main" val="3474426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fontScale="92500" lnSpcReduction="20000"/>
          </a:bodyPr>
          <a:lstStyle/>
          <a:p>
            <a:r>
              <a:rPr lang="en-US" dirty="0"/>
              <a:t>Traditional Approach</a:t>
            </a:r>
          </a:p>
          <a:p>
            <a:pPr lvl="1"/>
            <a:r>
              <a:rPr lang="en-US" dirty="0"/>
              <a:t>Develop a calibrated hydrology model:</a:t>
            </a:r>
          </a:p>
          <a:p>
            <a:pPr lvl="1"/>
            <a:r>
              <a:rPr lang="en-US" dirty="0"/>
              <a:t>Apply a synthetic 1% precipitation event created from the mean rainfall depth listed in the NOAA 14 statistical data.</a:t>
            </a:r>
          </a:p>
          <a:p>
            <a:pPr lvl="1"/>
            <a:r>
              <a:rPr lang="en-US" dirty="0"/>
              <a:t>Take the computed peak flow rate and use a hydraulics model to determine the floodplain map. It is either wet or dry.</a:t>
            </a:r>
          </a:p>
          <a:p>
            <a:r>
              <a:rPr lang="en-US" dirty="0"/>
              <a:t>Future of Flood Risk Data (incorporates uncertainty)</a:t>
            </a:r>
          </a:p>
          <a:p>
            <a:pPr lvl="1"/>
            <a:r>
              <a:rPr lang="en-US" dirty="0"/>
              <a:t>Future of Flood Risk Data (FFRD) is exploring a probabilistic framework for modeling flood losses for fluvial, pluvial and coastal flood hazards by improving the nation’s understanding of flood risk from a range of flood hazards</a:t>
            </a:r>
          </a:p>
          <a:p>
            <a:pPr lvl="1"/>
            <a:r>
              <a:rPr lang="en-US" dirty="0"/>
              <a:t>Understand impact on the nation’s people and infrastructure to more adequately rate flood insurance policies and thoughtfully plan mitigation actions. This work particularly supports FFRD Element One, a shift from binary to graduated risk analysis. </a:t>
            </a:r>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13</a:t>
            </a:fld>
            <a:endParaRPr lang="en-US"/>
          </a:p>
        </p:txBody>
      </p:sp>
      <p:sp>
        <p:nvSpPr>
          <p:cNvPr id="2" name="Title 1"/>
          <p:cNvSpPr>
            <a:spLocks noGrp="1"/>
          </p:cNvSpPr>
          <p:nvPr>
            <p:ph type="title"/>
          </p:nvPr>
        </p:nvSpPr>
        <p:spPr>
          <a:xfrm>
            <a:off x="838200" y="365125"/>
            <a:ext cx="10515600" cy="1325563"/>
          </a:xfrm>
        </p:spPr>
        <p:txBody>
          <a:bodyPr/>
          <a:lstStyle/>
          <a:p>
            <a:r>
              <a:rPr lang="en-US" dirty="0"/>
              <a:t>Regulatory Floodplain Studies</a:t>
            </a:r>
          </a:p>
        </p:txBody>
      </p:sp>
    </p:spTree>
    <p:extLst>
      <p:ext uri="{BB962C8B-B14F-4D97-AF65-F5344CB8AC3E}">
        <p14:creationId xmlns:p14="http://schemas.microsoft.com/office/powerpoint/2010/main" val="1643563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A97CE12-DB0B-BA9F-6E1B-37399482795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49761" y="762000"/>
            <a:ext cx="9092478" cy="5480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6555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fontScale="92500" lnSpcReduction="20000"/>
          </a:bodyPr>
          <a:lstStyle/>
          <a:p>
            <a:r>
              <a:rPr lang="en-US" dirty="0"/>
              <a:t>Prepare the hydrology model for use:</a:t>
            </a:r>
          </a:p>
          <a:p>
            <a:pPr lvl="1"/>
            <a:r>
              <a:rPr lang="en-US" dirty="0"/>
              <a:t>Calibrate using historic storms.</a:t>
            </a:r>
          </a:p>
          <a:p>
            <a:pPr lvl="1"/>
            <a:r>
              <a:rPr lang="en-US" dirty="0"/>
              <a:t>Perform a Bulletin 17C statistical analysis of flow gage data.</a:t>
            </a:r>
          </a:p>
          <a:p>
            <a:pPr lvl="1"/>
            <a:r>
              <a:rPr lang="en-US" dirty="0"/>
              <a:t>Develop synthetic precipitation events ranging from 50% to 0.2%.</a:t>
            </a:r>
          </a:p>
          <a:p>
            <a:pPr lvl="1"/>
            <a:r>
              <a:rPr lang="en-US" dirty="0"/>
              <a:t>Investigate soil parameterization and develop a relationship between precipitation frequency and flow frequency.</a:t>
            </a:r>
          </a:p>
          <a:p>
            <a:r>
              <a:rPr lang="en-US" dirty="0"/>
              <a:t>Produce adjusted flow-frequency curves throughout the watershed.</a:t>
            </a:r>
          </a:p>
          <a:p>
            <a:r>
              <a:rPr lang="en-US" dirty="0"/>
              <a:t>Assess equivalent years of record and assume the uncertainty in the computed frequency curves is the same as observed curves.</a:t>
            </a:r>
          </a:p>
          <a:p>
            <a:r>
              <a:rPr lang="en-US" dirty="0"/>
              <a:t>A peek at the future…</a:t>
            </a:r>
          </a:p>
          <a:p>
            <a:pPr lvl="1"/>
            <a:r>
              <a:rPr lang="en-US" dirty="0"/>
              <a:t>Precipitation uncertainty across the range of events is fully described.  The uncertainty in watershed physical processes drives the uncertainty around the computed flow-frequency curves without using equivalent years of record.</a:t>
            </a:r>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15</a:t>
            </a:fld>
            <a:endParaRPr lang="en-US"/>
          </a:p>
        </p:txBody>
      </p:sp>
      <p:sp>
        <p:nvSpPr>
          <p:cNvPr id="2" name="Title 1"/>
          <p:cNvSpPr>
            <a:spLocks noGrp="1"/>
          </p:cNvSpPr>
          <p:nvPr>
            <p:ph type="title"/>
          </p:nvPr>
        </p:nvSpPr>
        <p:spPr>
          <a:xfrm>
            <a:off x="838200" y="365125"/>
            <a:ext cx="10515600" cy="1325563"/>
          </a:xfrm>
        </p:spPr>
        <p:txBody>
          <a:bodyPr/>
          <a:lstStyle/>
          <a:p>
            <a:r>
              <a:rPr lang="en-US" dirty="0"/>
              <a:t>Flood Damage Reduction</a:t>
            </a:r>
          </a:p>
        </p:txBody>
      </p:sp>
    </p:spTree>
    <p:extLst>
      <p:ext uri="{BB962C8B-B14F-4D97-AF65-F5344CB8AC3E}">
        <p14:creationId xmlns:p14="http://schemas.microsoft.com/office/powerpoint/2010/main" val="1251566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520BE02-2C1A-421B-BA0F-E38520F96479}"/>
              </a:ext>
            </a:extLst>
          </p:cNvPr>
          <p:cNvSpPr>
            <a:spLocks noGrp="1"/>
          </p:cNvSpPr>
          <p:nvPr>
            <p:ph type="sldNum" sz="quarter" idx="12"/>
          </p:nvPr>
        </p:nvSpPr>
        <p:spPr/>
        <p:txBody>
          <a:bodyPr/>
          <a:lstStyle/>
          <a:p>
            <a:fld id="{75FF2DE0-F630-4680-9872-E679E07CC29A}" type="slidenum">
              <a:rPr lang="en-US" smtClean="0"/>
              <a:t>16</a:t>
            </a:fld>
            <a:endParaRPr lang="en-US"/>
          </a:p>
        </p:txBody>
      </p:sp>
      <p:pic>
        <p:nvPicPr>
          <p:cNvPr id="3074" name="Picture 2">
            <a:extLst>
              <a:ext uri="{FF2B5EF4-FFF2-40B4-BE49-F238E27FC236}">
                <a16:creationId xmlns:a16="http://schemas.microsoft.com/office/drawing/2014/main" id="{C4C00D21-B100-FABF-D850-9B42144B68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1172" y="622300"/>
            <a:ext cx="9040561" cy="554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4826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63C08E92-B52E-FF86-0479-477437A9CA1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00201" y="901305"/>
            <a:ext cx="9067800" cy="5559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5998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a:bodyPr>
          <a:lstStyle/>
          <a:p>
            <a:r>
              <a:rPr lang="en-US" dirty="0"/>
              <a:t>Mix of Deterministic and Stochastic Analysis</a:t>
            </a:r>
          </a:p>
          <a:p>
            <a:pPr lvl="1"/>
            <a:r>
              <a:rPr lang="en-US" dirty="0"/>
              <a:t>Developing PMP/PMF</a:t>
            </a:r>
          </a:p>
          <a:p>
            <a:pPr lvl="2"/>
            <a:r>
              <a:rPr lang="en-US" dirty="0"/>
              <a:t>Prepare a calibrated hydrologic model using historic events.  Adopt parameters with a bias toward larger events.</a:t>
            </a:r>
          </a:p>
          <a:p>
            <a:pPr lvl="2"/>
            <a:r>
              <a:rPr lang="en-US" dirty="0"/>
              <a:t>Apply the modifications specified by regulation:</a:t>
            </a:r>
          </a:p>
          <a:p>
            <a:pPr lvl="2"/>
            <a:r>
              <a:rPr lang="en-US" dirty="0"/>
              <a:t>Apply the Probable Maximum Precipitation (PMP) event and determine if the spillway capacity is exceeded. Determine downstream hydrographs with and without dam failure.</a:t>
            </a:r>
          </a:p>
          <a:p>
            <a:pPr lvl="1"/>
            <a:r>
              <a:rPr lang="en-US" dirty="0"/>
              <a:t>Developing Stage Frequency Curve</a:t>
            </a:r>
          </a:p>
          <a:p>
            <a:pPr lvl="2"/>
            <a:r>
              <a:rPr lang="en-US" dirty="0"/>
              <a:t>Randomly sample from precipitation or flow frequency curve</a:t>
            </a:r>
          </a:p>
          <a:p>
            <a:pPr lvl="2"/>
            <a:r>
              <a:rPr lang="en-US" dirty="0"/>
              <a:t>Sample from Flood Histogram</a:t>
            </a:r>
          </a:p>
          <a:p>
            <a:pPr lvl="2"/>
            <a:r>
              <a:rPr lang="en-US" dirty="0"/>
              <a:t>Sample from reservoir starting stage</a:t>
            </a:r>
          </a:p>
          <a:p>
            <a:pPr lvl="2"/>
            <a:r>
              <a:rPr lang="en-US" dirty="0"/>
              <a:t>Compute multiple realizations of stage-frequency curves</a:t>
            </a:r>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18</a:t>
            </a:fld>
            <a:endParaRPr lang="en-US"/>
          </a:p>
        </p:txBody>
      </p:sp>
      <p:sp>
        <p:nvSpPr>
          <p:cNvPr id="2" name="Title 1"/>
          <p:cNvSpPr>
            <a:spLocks noGrp="1"/>
          </p:cNvSpPr>
          <p:nvPr>
            <p:ph type="title"/>
          </p:nvPr>
        </p:nvSpPr>
        <p:spPr>
          <a:xfrm>
            <a:off x="838200" y="365125"/>
            <a:ext cx="10515600" cy="1325563"/>
          </a:xfrm>
        </p:spPr>
        <p:txBody>
          <a:bodyPr/>
          <a:lstStyle/>
          <a:p>
            <a:r>
              <a:rPr lang="en-US" dirty="0"/>
              <a:t>Dam Safety Studies</a:t>
            </a:r>
          </a:p>
        </p:txBody>
      </p:sp>
    </p:spTree>
    <p:extLst>
      <p:ext uri="{BB962C8B-B14F-4D97-AF65-F5344CB8AC3E}">
        <p14:creationId xmlns:p14="http://schemas.microsoft.com/office/powerpoint/2010/main" val="978029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59453"/>
            <a:ext cx="7886700" cy="1325563"/>
          </a:xfrm>
        </p:spPr>
        <p:txBody>
          <a:bodyPr/>
          <a:lstStyle/>
          <a:p>
            <a:r>
              <a:rPr lang="en-US" dirty="0"/>
              <a:t>Pool Stage Frequency Curve</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19</a:t>
            </a:fld>
            <a:endParaRPr lang="en-US"/>
          </a:p>
        </p:txBody>
      </p:sp>
      <p:grpSp>
        <p:nvGrpSpPr>
          <p:cNvPr id="21" name="Group 20">
            <a:extLst>
              <a:ext uri="{FF2B5EF4-FFF2-40B4-BE49-F238E27FC236}">
                <a16:creationId xmlns:a16="http://schemas.microsoft.com/office/drawing/2014/main" id="{18338E91-303D-5123-2A5C-199B50855B0E}"/>
              </a:ext>
            </a:extLst>
          </p:cNvPr>
          <p:cNvGrpSpPr/>
          <p:nvPr/>
        </p:nvGrpSpPr>
        <p:grpSpPr>
          <a:xfrm>
            <a:off x="1524000" y="1266110"/>
            <a:ext cx="9129132" cy="5140894"/>
            <a:chOff x="3575304" y="2133600"/>
            <a:chExt cx="5354224" cy="3892404"/>
          </a:xfrm>
        </p:grpSpPr>
        <p:pic>
          <p:nvPicPr>
            <p:cNvPr id="7" name="Picture 6"/>
            <p:cNvPicPr>
              <a:picLocks noChangeAspect="1"/>
            </p:cNvPicPr>
            <p:nvPr/>
          </p:nvPicPr>
          <p:blipFill>
            <a:blip r:embed="rId3" cstate="print"/>
            <a:srcRect/>
            <a:stretch>
              <a:fillRect/>
            </a:stretch>
          </p:blipFill>
          <p:spPr bwMode="auto">
            <a:xfrm>
              <a:off x="3575304" y="2133600"/>
              <a:ext cx="5354224" cy="3892404"/>
            </a:xfrm>
            <a:prstGeom prst="rect">
              <a:avLst/>
            </a:prstGeom>
            <a:noFill/>
            <a:ln w="9525">
              <a:noFill/>
              <a:miter lim="800000"/>
              <a:headEnd/>
              <a:tailEnd/>
            </a:ln>
          </p:spPr>
        </p:pic>
        <p:cxnSp>
          <p:nvCxnSpPr>
            <p:cNvPr id="8" name="Elbow Connector 7"/>
            <p:cNvCxnSpPr>
              <a:cxnSpLocks/>
            </p:cNvCxnSpPr>
            <p:nvPr/>
          </p:nvCxnSpPr>
          <p:spPr>
            <a:xfrm rot="16200000" flipV="1">
              <a:off x="6858000" y="4267200"/>
              <a:ext cx="685800" cy="381000"/>
            </a:xfrm>
            <a:prstGeom prst="bentConnector3">
              <a:avLst>
                <a:gd name="adj1" fmla="val -5274"/>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 name="Elbow Connector 8"/>
            <p:cNvCxnSpPr>
              <a:cxnSpLocks/>
            </p:cNvCxnSpPr>
            <p:nvPr/>
          </p:nvCxnSpPr>
          <p:spPr>
            <a:xfrm rot="16200000" flipV="1">
              <a:off x="6096000" y="4724400"/>
              <a:ext cx="685800" cy="381000"/>
            </a:xfrm>
            <a:prstGeom prst="bentConnector3">
              <a:avLst>
                <a:gd name="adj1" fmla="val 41304"/>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 name="Elbow Connector 9"/>
            <p:cNvCxnSpPr>
              <a:cxnSpLocks/>
            </p:cNvCxnSpPr>
            <p:nvPr/>
          </p:nvCxnSpPr>
          <p:spPr>
            <a:xfrm rot="16200000" flipH="1">
              <a:off x="5067300" y="3771900"/>
              <a:ext cx="1143000" cy="609600"/>
            </a:xfrm>
            <a:prstGeom prst="bentConnector3">
              <a:avLst>
                <a:gd name="adj1" fmla="val 56087"/>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800600" y="3276600"/>
              <a:ext cx="1676400" cy="302941"/>
            </a:xfrm>
            <a:prstGeom prst="rect">
              <a:avLst/>
            </a:prstGeom>
            <a:solidFill>
              <a:schemeClr val="bg1"/>
            </a:solidFill>
            <a:ln>
              <a:solidFill>
                <a:schemeClr val="bg1"/>
              </a:solidFill>
            </a:ln>
          </p:spPr>
          <p:txBody>
            <a:bodyPr wrap="square" rtlCol="0">
              <a:spAutoFit/>
            </a:bodyPr>
            <a:lstStyle/>
            <a:p>
              <a:pPr algn="ctr"/>
              <a:r>
                <a:rPr lang="en-US" sz="2000" b="1" dirty="0"/>
                <a:t>Deterministic Peak Stage</a:t>
              </a:r>
              <a:endParaRPr lang="en-US" sz="3200" b="1" dirty="0"/>
            </a:p>
          </p:txBody>
        </p:sp>
        <p:sp>
          <p:nvSpPr>
            <p:cNvPr id="12" name="TextBox 11"/>
            <p:cNvSpPr txBox="1"/>
            <p:nvPr/>
          </p:nvSpPr>
          <p:spPr>
            <a:xfrm>
              <a:off x="7391400" y="4648200"/>
              <a:ext cx="1371600" cy="769005"/>
            </a:xfrm>
            <a:prstGeom prst="rect">
              <a:avLst/>
            </a:prstGeom>
            <a:solidFill>
              <a:schemeClr val="bg1"/>
            </a:solidFill>
            <a:ln>
              <a:solidFill>
                <a:schemeClr val="bg1"/>
              </a:solidFill>
            </a:ln>
          </p:spPr>
          <p:txBody>
            <a:bodyPr wrap="square" rtlCol="0">
              <a:spAutoFit/>
            </a:bodyPr>
            <a:lstStyle/>
            <a:p>
              <a:pPr algn="ctr"/>
              <a:r>
                <a:rPr lang="en-US" sz="2000" b="1" dirty="0"/>
                <a:t>Min Peak Stage With Soil Loss Uncertainty</a:t>
              </a:r>
              <a:endParaRPr lang="en-US" sz="3200" b="1" dirty="0"/>
            </a:p>
          </p:txBody>
        </p:sp>
        <p:sp>
          <p:nvSpPr>
            <p:cNvPr id="13" name="TextBox 12"/>
            <p:cNvSpPr txBox="1"/>
            <p:nvPr/>
          </p:nvSpPr>
          <p:spPr>
            <a:xfrm>
              <a:off x="5486400" y="5257800"/>
              <a:ext cx="1524000" cy="535973"/>
            </a:xfrm>
            <a:prstGeom prst="rect">
              <a:avLst/>
            </a:prstGeom>
            <a:solidFill>
              <a:schemeClr val="bg1"/>
            </a:solidFill>
            <a:ln>
              <a:solidFill>
                <a:schemeClr val="bg1"/>
              </a:solidFill>
            </a:ln>
          </p:spPr>
          <p:txBody>
            <a:bodyPr wrap="square" rtlCol="0">
              <a:spAutoFit/>
            </a:bodyPr>
            <a:lstStyle/>
            <a:p>
              <a:pPr algn="ctr"/>
              <a:r>
                <a:rPr lang="en-US" sz="2000" b="1" dirty="0"/>
                <a:t>Mean Peak Stage With Soil Loss Uncertainty</a:t>
              </a:r>
              <a:endParaRPr lang="en-US" sz="3200" b="1" dirty="0"/>
            </a:p>
          </p:txBody>
        </p:sp>
        <p:cxnSp>
          <p:nvCxnSpPr>
            <p:cNvPr id="14" name="Elbow Connector 13"/>
            <p:cNvCxnSpPr>
              <a:stCxn id="15" idx="2"/>
            </p:cNvCxnSpPr>
            <p:nvPr/>
          </p:nvCxnSpPr>
          <p:spPr>
            <a:xfrm rot="16200000" flipH="1">
              <a:off x="6916440" y="3106433"/>
              <a:ext cx="454620" cy="342899"/>
            </a:xfrm>
            <a:prstGeom prst="bentConnector3">
              <a:avLst>
                <a:gd name="adj1" fmla="val 50000"/>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48400" y="2514600"/>
              <a:ext cx="1447800" cy="535973"/>
            </a:xfrm>
            <a:prstGeom prst="rect">
              <a:avLst/>
            </a:prstGeom>
            <a:solidFill>
              <a:schemeClr val="bg1"/>
            </a:solidFill>
            <a:ln>
              <a:solidFill>
                <a:schemeClr val="bg1"/>
              </a:solidFill>
            </a:ln>
          </p:spPr>
          <p:txBody>
            <a:bodyPr wrap="square" rtlCol="0">
              <a:spAutoFit/>
            </a:bodyPr>
            <a:lstStyle/>
            <a:p>
              <a:pPr algn="ctr"/>
              <a:r>
                <a:rPr lang="en-US" sz="2000" b="1" dirty="0"/>
                <a:t>Max Peak Stage With Soil Loss Uncertainty</a:t>
              </a:r>
              <a:endParaRPr lang="en-US" sz="3200" b="1" dirty="0"/>
            </a:p>
          </p:txBody>
        </p:sp>
      </p:grpSp>
    </p:spTree>
    <p:extLst>
      <p:ext uri="{BB962C8B-B14F-4D97-AF65-F5344CB8AC3E}">
        <p14:creationId xmlns:p14="http://schemas.microsoft.com/office/powerpoint/2010/main" val="698844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1981200" y="1600200"/>
            <a:ext cx="4114800" cy="4191000"/>
          </a:xfrm>
        </p:spPr>
        <p:txBody>
          <a:bodyPr>
            <a:normAutofit lnSpcReduction="10000"/>
          </a:bodyPr>
          <a:lstStyle/>
          <a:p>
            <a:pPr eaLnBrk="1" hangingPunct="1"/>
            <a:r>
              <a:rPr lang="en-US" sz="2400" b="1" dirty="0"/>
              <a:t>Understand the different types of uncertainty in hydrologic modeling.</a:t>
            </a:r>
          </a:p>
          <a:p>
            <a:pPr eaLnBrk="1" hangingPunct="1"/>
            <a:r>
              <a:rPr lang="en-US" sz="2400" dirty="0"/>
              <a:t>Look at how uncertainty can be incorporated into several types of hydrologic studies.</a:t>
            </a:r>
          </a:p>
          <a:p>
            <a:pPr eaLnBrk="1" hangingPunct="1"/>
            <a:r>
              <a:rPr lang="en-US" sz="2400" dirty="0"/>
              <a:t>Learn how the Uncertainty Analysis component in HEC-HMS should be configured to describe the uncertainty in a watershed model and produce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a:t>
            </a:fld>
            <a:endParaRPr lang="en-US"/>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6324600" y="1600200"/>
            <a:ext cx="4114800" cy="4114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fontScale="92500" lnSpcReduction="10000"/>
          </a:bodyPr>
          <a:lstStyle/>
          <a:p>
            <a:r>
              <a:rPr lang="en-US" dirty="0"/>
              <a:t>CWMS modeling</a:t>
            </a:r>
          </a:p>
          <a:p>
            <a:pPr lvl="1"/>
            <a:r>
              <a:rPr lang="en-US" dirty="0"/>
              <a:t>Prepare a calibrated hydrology model using historic storms with observed precipitation and flow.  Add the model to the forecast suite.</a:t>
            </a:r>
          </a:p>
          <a:p>
            <a:pPr lvl="1"/>
            <a:r>
              <a:rPr lang="en-US" dirty="0"/>
              <a:t>Use the hydrology model to make a flow forecast:</a:t>
            </a:r>
          </a:p>
          <a:p>
            <a:pPr lvl="2"/>
            <a:r>
              <a:rPr lang="en-US" dirty="0"/>
              <a:t>Start the model several days before the forecast date.</a:t>
            </a:r>
          </a:p>
          <a:p>
            <a:pPr lvl="2"/>
            <a:r>
              <a:rPr lang="en-US" dirty="0"/>
              <a:t>Evaluate the model performance against flow observations.</a:t>
            </a:r>
          </a:p>
          <a:p>
            <a:pPr lvl="2"/>
            <a:r>
              <a:rPr lang="en-US" dirty="0"/>
              <a:t>Adjust model parameters.</a:t>
            </a:r>
          </a:p>
          <a:p>
            <a:pPr lvl="2"/>
            <a:r>
              <a:rPr lang="en-US" dirty="0"/>
              <a:t>Apply the forecasted precipitation.</a:t>
            </a:r>
          </a:p>
          <a:p>
            <a:pPr lvl="2"/>
            <a:r>
              <a:rPr lang="en-US" dirty="0"/>
              <a:t>Modify the forecasted flow based on model errors at the forecast date.</a:t>
            </a:r>
          </a:p>
          <a:p>
            <a:pPr lvl="1"/>
            <a:r>
              <a:rPr lang="en-US" dirty="0"/>
              <a:t>Use the forecasted flow to make operational decisions.</a:t>
            </a:r>
          </a:p>
          <a:p>
            <a:r>
              <a:rPr lang="en-US" dirty="0"/>
              <a:t>Ensemble forecasts</a:t>
            </a:r>
          </a:p>
          <a:p>
            <a:pPr lvl="1"/>
            <a:r>
              <a:rPr lang="en-US" dirty="0"/>
              <a:t>Incorporate ensemble forecasts into models and generate metrics to make operational decisions </a:t>
            </a:r>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20</a:t>
            </a:fld>
            <a:endParaRPr lang="en-US"/>
          </a:p>
        </p:txBody>
      </p:sp>
      <p:sp>
        <p:nvSpPr>
          <p:cNvPr id="2" name="Title 1"/>
          <p:cNvSpPr>
            <a:spLocks noGrp="1"/>
          </p:cNvSpPr>
          <p:nvPr>
            <p:ph type="title"/>
          </p:nvPr>
        </p:nvSpPr>
        <p:spPr>
          <a:xfrm>
            <a:off x="838200" y="365125"/>
            <a:ext cx="10515600" cy="1325563"/>
          </a:xfrm>
        </p:spPr>
        <p:txBody>
          <a:bodyPr/>
          <a:lstStyle/>
          <a:p>
            <a:r>
              <a:rPr lang="en-US" dirty="0"/>
              <a:t>Flow Forecasting Approaches</a:t>
            </a:r>
          </a:p>
        </p:txBody>
      </p:sp>
    </p:spTree>
    <p:extLst>
      <p:ext uri="{BB962C8B-B14F-4D97-AF65-F5344CB8AC3E}">
        <p14:creationId xmlns:p14="http://schemas.microsoft.com/office/powerpoint/2010/main" val="3468684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5475D89-A654-F123-0A25-71D791816C77}"/>
              </a:ext>
            </a:extLst>
          </p:cNvPr>
          <p:cNvPicPr>
            <a:picLocks noChangeAspect="1"/>
          </p:cNvPicPr>
          <p:nvPr/>
        </p:nvPicPr>
        <p:blipFill>
          <a:blip r:embed="rId3"/>
          <a:stretch>
            <a:fillRect/>
          </a:stretch>
        </p:blipFill>
        <p:spPr>
          <a:xfrm>
            <a:off x="1663840" y="340965"/>
            <a:ext cx="9004161" cy="6224416"/>
          </a:xfrm>
          <a:prstGeom prst="rect">
            <a:avLst/>
          </a:prstGeom>
        </p:spPr>
      </p:pic>
    </p:spTree>
    <p:extLst>
      <p:ext uri="{BB962C8B-B14F-4D97-AF65-F5344CB8AC3E}">
        <p14:creationId xmlns:p14="http://schemas.microsoft.com/office/powerpoint/2010/main" val="789608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1981200" y="1600200"/>
            <a:ext cx="4114800" cy="4191000"/>
          </a:xfrm>
        </p:spPr>
        <p:txBody>
          <a:bodyPr>
            <a:normAutofit lnSpcReduction="10000"/>
          </a:bodyPr>
          <a:lstStyle/>
          <a:p>
            <a:pPr eaLnBrk="1" hangingPunct="1"/>
            <a:r>
              <a:rPr lang="en-US" sz="2400" dirty="0"/>
              <a:t>Understand the different types of uncertainty in hydrologic modeling.</a:t>
            </a:r>
          </a:p>
          <a:p>
            <a:pPr eaLnBrk="1" hangingPunct="1"/>
            <a:r>
              <a:rPr lang="en-US" sz="2400" dirty="0"/>
              <a:t>Look at how uncertainty can be incorporated into several types of hydrologic studies.</a:t>
            </a:r>
          </a:p>
          <a:p>
            <a:pPr eaLnBrk="1" hangingPunct="1"/>
            <a:r>
              <a:rPr lang="en-US" sz="2400" b="1" dirty="0"/>
              <a:t>Learn how the Uncertainty Analysis component in HEC-HMS should be configured to describe the uncertainty in a watershed model and produce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22</a:t>
            </a:fld>
            <a:endParaRPr lang="en-US"/>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6324600" y="1600200"/>
            <a:ext cx="4114800" cy="4114800"/>
          </a:xfrm>
          <a:prstGeom prst="rect">
            <a:avLst/>
          </a:prstGeom>
        </p:spPr>
      </p:pic>
    </p:spTree>
    <p:extLst>
      <p:ext uri="{BB962C8B-B14F-4D97-AF65-F5344CB8AC3E}">
        <p14:creationId xmlns:p14="http://schemas.microsoft.com/office/powerpoint/2010/main" val="1227498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fontScale="92500" lnSpcReduction="10000"/>
          </a:bodyPr>
          <a:lstStyle/>
          <a:p>
            <a:r>
              <a:rPr lang="en-US" dirty="0"/>
              <a:t>A traditional hydrologic model is deterministic.  Given a set of parameters, it will always compute the same result because it does not include randomness.</a:t>
            </a:r>
          </a:p>
          <a:p>
            <a:r>
              <a:rPr lang="en-US" dirty="0"/>
              <a:t>Assume we can describe the uncertainty in each parameter using a probability distribution function.</a:t>
            </a:r>
          </a:p>
          <a:p>
            <a:r>
              <a:rPr lang="en-US" dirty="0"/>
              <a:t>Use a very good pseudo-random number generator to sample a random value for each parameter.</a:t>
            </a:r>
          </a:p>
          <a:p>
            <a:r>
              <a:rPr lang="en-US" dirty="0"/>
              <a:t>Compute the model with sample parameter values and store the important results.  Assume each sample is equally likely.</a:t>
            </a:r>
          </a:p>
          <a:p>
            <a:r>
              <a:rPr lang="en-US" dirty="0"/>
              <a:t>After a sufficient number of samples, use statistics to estimate key output variables with uncertainty.</a:t>
            </a:r>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23</a:t>
            </a:fld>
            <a:endParaRPr lang="en-US"/>
          </a:p>
        </p:txBody>
      </p:sp>
      <p:sp>
        <p:nvSpPr>
          <p:cNvPr id="2" name="Title 1"/>
          <p:cNvSpPr>
            <a:spLocks noGrp="1"/>
          </p:cNvSpPr>
          <p:nvPr>
            <p:ph type="title"/>
          </p:nvPr>
        </p:nvSpPr>
        <p:spPr>
          <a:xfrm>
            <a:off x="838200" y="365125"/>
            <a:ext cx="10515600" cy="1325563"/>
          </a:xfrm>
        </p:spPr>
        <p:txBody>
          <a:bodyPr/>
          <a:lstStyle/>
          <a:p>
            <a:r>
              <a:rPr lang="en-US" dirty="0"/>
              <a:t>Monte Carlo Technique</a:t>
            </a:r>
          </a:p>
        </p:txBody>
      </p:sp>
    </p:spTree>
    <p:extLst>
      <p:ext uri="{BB962C8B-B14F-4D97-AF65-F5344CB8AC3E}">
        <p14:creationId xmlns:p14="http://schemas.microsoft.com/office/powerpoint/2010/main" val="4029203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Uncertainty Analysis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24</a:t>
            </a:fld>
            <a:endParaRPr lang="en-US"/>
          </a:p>
        </p:txBody>
      </p:sp>
      <p:pic>
        <p:nvPicPr>
          <p:cNvPr id="9" name="Picture 8">
            <a:extLst>
              <a:ext uri="{FF2B5EF4-FFF2-40B4-BE49-F238E27FC236}">
                <a16:creationId xmlns:a16="http://schemas.microsoft.com/office/drawing/2014/main" id="{CA2AA1A0-829E-ED15-EF0E-FE93DC781570}"/>
              </a:ext>
            </a:extLst>
          </p:cNvPr>
          <p:cNvPicPr>
            <a:picLocks noChangeAspect="1"/>
          </p:cNvPicPr>
          <p:nvPr/>
        </p:nvPicPr>
        <p:blipFill>
          <a:blip r:embed="rId3"/>
          <a:stretch>
            <a:fillRect/>
          </a:stretch>
        </p:blipFill>
        <p:spPr>
          <a:xfrm>
            <a:off x="301690" y="1423865"/>
            <a:ext cx="4606212" cy="5297612"/>
          </a:xfrm>
          <a:prstGeom prst="rect">
            <a:avLst/>
          </a:prstGeom>
          <a:ln>
            <a:solidFill>
              <a:schemeClr val="accent1"/>
            </a:solidFill>
          </a:ln>
        </p:spPr>
      </p:pic>
      <p:pic>
        <p:nvPicPr>
          <p:cNvPr id="17" name="Picture 16">
            <a:extLst>
              <a:ext uri="{FF2B5EF4-FFF2-40B4-BE49-F238E27FC236}">
                <a16:creationId xmlns:a16="http://schemas.microsoft.com/office/drawing/2014/main" id="{AE6F0C36-BA61-D488-72FF-2460213A8E24}"/>
              </a:ext>
            </a:extLst>
          </p:cNvPr>
          <p:cNvPicPr>
            <a:picLocks noChangeAspect="1"/>
          </p:cNvPicPr>
          <p:nvPr/>
        </p:nvPicPr>
        <p:blipFill>
          <a:blip r:embed="rId4"/>
          <a:stretch>
            <a:fillRect/>
          </a:stretch>
        </p:blipFill>
        <p:spPr>
          <a:xfrm>
            <a:off x="5647037" y="1548047"/>
            <a:ext cx="5847107" cy="4684802"/>
          </a:xfrm>
          <a:prstGeom prst="rect">
            <a:avLst/>
          </a:prstGeom>
          <a:ln>
            <a:solidFill>
              <a:schemeClr val="accent1"/>
            </a:solidFill>
          </a:ln>
        </p:spPr>
      </p:pic>
    </p:spTree>
    <p:extLst>
      <p:ext uri="{BB962C8B-B14F-4D97-AF65-F5344CB8AC3E}">
        <p14:creationId xmlns:p14="http://schemas.microsoft.com/office/powerpoint/2010/main" val="818885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lstStyle/>
          <a:p>
            <a:r>
              <a:rPr lang="en-US" dirty="0"/>
              <a:t>Most parameters in the basin model can</a:t>
            </a:r>
            <a:br>
              <a:rPr lang="en-US" dirty="0"/>
            </a:br>
            <a:r>
              <a:rPr lang="en-US" dirty="0"/>
              <a:t>be selected for analysis.</a:t>
            </a:r>
          </a:p>
          <a:p>
            <a:pPr lvl="1"/>
            <a:r>
              <a:rPr lang="en-US" dirty="0"/>
              <a:t>The HMS User’s Manual contains a full list</a:t>
            </a:r>
            <a:br>
              <a:rPr lang="en-US" dirty="0"/>
            </a:br>
            <a:r>
              <a:rPr lang="en-US" dirty="0"/>
              <a:t>of </a:t>
            </a:r>
            <a:r>
              <a:rPr lang="en-US" dirty="0">
                <a:hlinkClick r:id="rId3"/>
              </a:rPr>
              <a:t>selectable parameters</a:t>
            </a:r>
            <a:endParaRPr lang="en-US" dirty="0"/>
          </a:p>
          <a:p>
            <a:r>
              <a:rPr lang="en-US" dirty="0"/>
              <a:t>Minimum and maximum limits</a:t>
            </a:r>
          </a:p>
          <a:p>
            <a:pPr lvl="1"/>
            <a:r>
              <a:rPr lang="en-US" dirty="0"/>
              <a:t>Useful for unbounded distributions: clip distribution at tails</a:t>
            </a:r>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25</a:t>
            </a:fld>
            <a:endParaRPr lang="en-US"/>
          </a:p>
        </p:txBody>
      </p:sp>
      <p:sp>
        <p:nvSpPr>
          <p:cNvPr id="2" name="Title 1"/>
          <p:cNvSpPr>
            <a:spLocks noGrp="1"/>
          </p:cNvSpPr>
          <p:nvPr>
            <p:ph type="title"/>
          </p:nvPr>
        </p:nvSpPr>
        <p:spPr>
          <a:xfrm>
            <a:off x="838200" y="365125"/>
            <a:ext cx="10515600" cy="1325563"/>
          </a:xfrm>
        </p:spPr>
        <p:txBody>
          <a:bodyPr/>
          <a:lstStyle/>
          <a:p>
            <a:r>
              <a:rPr lang="en-US" dirty="0"/>
              <a:t>Selecting Parameters</a:t>
            </a:r>
          </a:p>
        </p:txBody>
      </p:sp>
      <p:grpSp>
        <p:nvGrpSpPr>
          <p:cNvPr id="8" name="Group 7">
            <a:extLst>
              <a:ext uri="{FF2B5EF4-FFF2-40B4-BE49-F238E27FC236}">
                <a16:creationId xmlns:a16="http://schemas.microsoft.com/office/drawing/2014/main" id="{B10C2130-08EB-A67C-0B04-420491D6D6B0}"/>
              </a:ext>
            </a:extLst>
          </p:cNvPr>
          <p:cNvGrpSpPr/>
          <p:nvPr/>
        </p:nvGrpSpPr>
        <p:grpSpPr>
          <a:xfrm>
            <a:off x="2703691" y="4491076"/>
            <a:ext cx="6784618" cy="2230400"/>
            <a:chOff x="2106560" y="4294453"/>
            <a:chExt cx="6784618" cy="2230400"/>
          </a:xfrm>
        </p:grpSpPr>
        <p:pic>
          <p:nvPicPr>
            <p:cNvPr id="7" name="Picture 6">
              <a:extLst>
                <a:ext uri="{FF2B5EF4-FFF2-40B4-BE49-F238E27FC236}">
                  <a16:creationId xmlns:a16="http://schemas.microsoft.com/office/drawing/2014/main" id="{A17942C7-8D8F-03AE-714D-E49163C91C0E}"/>
                </a:ext>
              </a:extLst>
            </p:cNvPr>
            <p:cNvPicPr>
              <a:picLocks noChangeAspect="1"/>
            </p:cNvPicPr>
            <p:nvPr/>
          </p:nvPicPr>
          <p:blipFill>
            <a:blip r:embed="rId4"/>
            <a:stretch>
              <a:fillRect/>
            </a:stretch>
          </p:blipFill>
          <p:spPr>
            <a:xfrm>
              <a:off x="2106560" y="4294453"/>
              <a:ext cx="6784618" cy="2230400"/>
            </a:xfrm>
            <a:prstGeom prst="rect">
              <a:avLst/>
            </a:prstGeom>
          </p:spPr>
        </p:pic>
        <p:cxnSp>
          <p:nvCxnSpPr>
            <p:cNvPr id="9" name="Straight Connector 8">
              <a:extLst>
                <a:ext uri="{FF2B5EF4-FFF2-40B4-BE49-F238E27FC236}">
                  <a16:creationId xmlns:a16="http://schemas.microsoft.com/office/drawing/2014/main" id="{BEB032D3-5180-72ED-D6EB-A9812C8856A1}"/>
                </a:ext>
              </a:extLst>
            </p:cNvPr>
            <p:cNvCxnSpPr>
              <a:cxnSpLocks/>
            </p:cNvCxnSpPr>
            <p:nvPr/>
          </p:nvCxnSpPr>
          <p:spPr>
            <a:xfrm>
              <a:off x="4343399" y="4911097"/>
              <a:ext cx="0" cy="1143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D13C6A4-3B34-7034-D60B-95D68DDAEAE1}"/>
                </a:ext>
              </a:extLst>
            </p:cNvPr>
            <p:cNvCxnSpPr>
              <a:cxnSpLocks/>
            </p:cNvCxnSpPr>
            <p:nvPr/>
          </p:nvCxnSpPr>
          <p:spPr>
            <a:xfrm>
              <a:off x="7010400" y="4918240"/>
              <a:ext cx="0" cy="1135857"/>
            </a:xfrm>
            <a:prstGeom prst="line">
              <a:avLst/>
            </a:prstGeom>
            <a:ln w="28575"/>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3F30BA40-F4EE-1933-22FD-36F600F8F2BE}"/>
              </a:ext>
            </a:extLst>
          </p:cNvPr>
          <p:cNvPicPr>
            <a:picLocks noChangeAspect="1"/>
          </p:cNvPicPr>
          <p:nvPr/>
        </p:nvPicPr>
        <p:blipFill>
          <a:blip r:embed="rId5"/>
          <a:stretch>
            <a:fillRect/>
          </a:stretch>
        </p:blipFill>
        <p:spPr>
          <a:xfrm>
            <a:off x="7541643" y="519557"/>
            <a:ext cx="4410691" cy="2638793"/>
          </a:xfrm>
          <a:prstGeom prst="rect">
            <a:avLst/>
          </a:prstGeom>
        </p:spPr>
      </p:pic>
    </p:spTree>
    <p:extLst>
      <p:ext uri="{BB962C8B-B14F-4D97-AF65-F5344CB8AC3E}">
        <p14:creationId xmlns:p14="http://schemas.microsoft.com/office/powerpoint/2010/main" val="37383586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4D75827-ECB9-9023-A122-A581E96A5A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1" y="1133462"/>
            <a:ext cx="7977187" cy="4591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71958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a:bodyPr>
          <a:lstStyle/>
          <a:p>
            <a:r>
              <a:rPr lang="en-US" dirty="0"/>
              <a:t>Choose a distribution function</a:t>
            </a:r>
            <a:br>
              <a:rPr lang="en-US" dirty="0"/>
            </a:br>
            <a:r>
              <a:rPr lang="en-US" dirty="0"/>
              <a:t>and enter parameters.</a:t>
            </a:r>
          </a:p>
          <a:p>
            <a:r>
              <a:rPr lang="en-US" dirty="0"/>
              <a:t>The terminology for the distribution</a:t>
            </a:r>
            <a:br>
              <a:rPr lang="en-US" dirty="0"/>
            </a:br>
            <a:r>
              <a:rPr lang="en-US" dirty="0"/>
              <a:t>parameters is specific to each</a:t>
            </a:r>
            <a:br>
              <a:rPr lang="en-US" dirty="0"/>
            </a:br>
            <a:r>
              <a:rPr lang="en-US" dirty="0"/>
              <a:t>distribution.</a:t>
            </a:r>
          </a:p>
        </p:txBody>
      </p:sp>
      <p:sp>
        <p:nvSpPr>
          <p:cNvPr id="4" name="Slide Number Placeholder 3"/>
          <p:cNvSpPr>
            <a:spLocks noGrp="1"/>
          </p:cNvSpPr>
          <p:nvPr>
            <p:ph type="sldNum" sz="quarter" idx="12"/>
          </p:nvPr>
        </p:nvSpPr>
        <p:spPr>
          <a:xfrm>
            <a:off x="8610600" y="6356352"/>
            <a:ext cx="2743200" cy="365125"/>
          </a:xfrm>
        </p:spPr>
        <p:txBody>
          <a:bodyPr>
            <a:normAutofit/>
          </a:bodyPr>
          <a:lstStyle/>
          <a:p>
            <a:fld id="{764E6CBC-CC34-4D2A-AB21-DF8FF613C755}" type="slidenum">
              <a:rPr lang="en-US" smtClean="0"/>
              <a:pPr/>
              <a:t>27</a:t>
            </a:fld>
            <a:endParaRPr lang="en-US"/>
          </a:p>
        </p:txBody>
      </p:sp>
      <p:sp>
        <p:nvSpPr>
          <p:cNvPr id="2" name="Title 1"/>
          <p:cNvSpPr>
            <a:spLocks noGrp="1"/>
          </p:cNvSpPr>
          <p:nvPr>
            <p:ph type="title"/>
          </p:nvPr>
        </p:nvSpPr>
        <p:spPr>
          <a:xfrm>
            <a:off x="838200" y="365125"/>
            <a:ext cx="10515600" cy="1325563"/>
          </a:xfrm>
        </p:spPr>
        <p:txBody>
          <a:bodyPr anchor="b">
            <a:normAutofit/>
          </a:bodyPr>
          <a:lstStyle/>
          <a:p>
            <a:r>
              <a:rPr lang="en-US" dirty="0"/>
              <a:t>Simple Distribution</a:t>
            </a:r>
          </a:p>
        </p:txBody>
      </p:sp>
      <p:pic>
        <p:nvPicPr>
          <p:cNvPr id="7" name="Picture 6">
            <a:extLst>
              <a:ext uri="{FF2B5EF4-FFF2-40B4-BE49-F238E27FC236}">
                <a16:creationId xmlns:a16="http://schemas.microsoft.com/office/drawing/2014/main" id="{AAD1FC90-F10A-2546-7286-576A4AEACC46}"/>
              </a:ext>
            </a:extLst>
          </p:cNvPr>
          <p:cNvPicPr>
            <a:picLocks noChangeAspect="1"/>
          </p:cNvPicPr>
          <p:nvPr/>
        </p:nvPicPr>
        <p:blipFill>
          <a:blip r:embed="rId3"/>
          <a:stretch>
            <a:fillRect/>
          </a:stretch>
        </p:blipFill>
        <p:spPr>
          <a:xfrm>
            <a:off x="427837" y="4687189"/>
            <a:ext cx="5470476" cy="2034286"/>
          </a:xfrm>
          <a:prstGeom prst="rect">
            <a:avLst/>
          </a:prstGeom>
        </p:spPr>
      </p:pic>
      <p:sp>
        <p:nvSpPr>
          <p:cNvPr id="6" name="Rectangle 5">
            <a:extLst>
              <a:ext uri="{FF2B5EF4-FFF2-40B4-BE49-F238E27FC236}">
                <a16:creationId xmlns:a16="http://schemas.microsoft.com/office/drawing/2014/main" id="{CF26BB35-F20C-6236-6277-B74341122C73}"/>
              </a:ext>
            </a:extLst>
          </p:cNvPr>
          <p:cNvSpPr/>
          <p:nvPr/>
        </p:nvSpPr>
        <p:spPr>
          <a:xfrm>
            <a:off x="427837" y="5467177"/>
            <a:ext cx="5470476"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13162E5-E702-EE6F-0E12-C9995E62F872}"/>
              </a:ext>
            </a:extLst>
          </p:cNvPr>
          <p:cNvPicPr>
            <a:picLocks noChangeAspect="1"/>
          </p:cNvPicPr>
          <p:nvPr/>
        </p:nvPicPr>
        <p:blipFill>
          <a:blip r:embed="rId4"/>
          <a:stretch>
            <a:fillRect/>
          </a:stretch>
        </p:blipFill>
        <p:spPr>
          <a:xfrm>
            <a:off x="7107136" y="0"/>
            <a:ext cx="3462950" cy="6858000"/>
          </a:xfrm>
          <a:prstGeom prst="rect">
            <a:avLst/>
          </a:prstGeom>
        </p:spPr>
      </p:pic>
    </p:spTree>
    <p:extLst>
      <p:ext uri="{BB962C8B-B14F-4D97-AF65-F5344CB8AC3E}">
        <p14:creationId xmlns:p14="http://schemas.microsoft.com/office/powerpoint/2010/main" val="575112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a:bodyPr>
          <a:lstStyle/>
          <a:p>
            <a:r>
              <a:rPr lang="en-US" dirty="0"/>
              <a:t>Method that assigns dependency between two</a:t>
            </a:r>
            <a:br>
              <a:rPr lang="en-US" dirty="0"/>
            </a:br>
            <a:r>
              <a:rPr lang="en-US" dirty="0"/>
              <a:t>parameters or elements.</a:t>
            </a:r>
          </a:p>
          <a:p>
            <a:r>
              <a:rPr lang="en-US" dirty="0"/>
              <a:t>Create a linear or log-linear relationship</a:t>
            </a:r>
          </a:p>
          <a:p>
            <a:r>
              <a:rPr lang="en-US" dirty="0"/>
              <a:t>Need independent parameter that is</a:t>
            </a:r>
            <a:br>
              <a:rPr lang="en-US" dirty="0"/>
            </a:br>
            <a:r>
              <a:rPr lang="en-US" dirty="0"/>
              <a:t>already created.</a:t>
            </a:r>
          </a:p>
          <a:p>
            <a:r>
              <a:rPr lang="en-US" dirty="0"/>
              <a:t>Enter the intercept and slope for the</a:t>
            </a:r>
            <a:br>
              <a:rPr lang="en-US" dirty="0"/>
            </a:br>
            <a:r>
              <a:rPr lang="en-US" dirty="0"/>
              <a:t>relationship to the independent parameter.</a:t>
            </a:r>
          </a:p>
          <a:p>
            <a:pPr lvl="1"/>
            <a:r>
              <a:rPr lang="en-US" dirty="0"/>
              <a:t>Select a distribution function for the error term</a:t>
            </a:r>
            <a:br>
              <a:rPr lang="en-US" dirty="0"/>
            </a:br>
            <a:r>
              <a:rPr lang="en-US" dirty="0"/>
              <a:t>and enter parameters.</a:t>
            </a:r>
          </a:p>
        </p:txBody>
      </p:sp>
      <p:pic>
        <p:nvPicPr>
          <p:cNvPr id="7" name="Picture 6">
            <a:extLst>
              <a:ext uri="{FF2B5EF4-FFF2-40B4-BE49-F238E27FC236}">
                <a16:creationId xmlns:a16="http://schemas.microsoft.com/office/drawing/2014/main" id="{A687763B-ECEA-6B1C-3F06-75659705F09A}"/>
              </a:ext>
            </a:extLst>
          </p:cNvPr>
          <p:cNvPicPr>
            <a:picLocks noChangeAspect="1"/>
          </p:cNvPicPr>
          <p:nvPr/>
        </p:nvPicPr>
        <p:blipFill>
          <a:blip r:embed="rId3"/>
          <a:stretch>
            <a:fillRect/>
          </a:stretch>
        </p:blipFill>
        <p:spPr>
          <a:xfrm>
            <a:off x="8194492" y="3030409"/>
            <a:ext cx="3896425" cy="2995991"/>
          </a:xfrm>
          <a:prstGeom prst="rect">
            <a:avLst/>
          </a:prstGeom>
        </p:spPr>
      </p:pic>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28</a:t>
            </a:fld>
            <a:endParaRPr lang="en-US"/>
          </a:p>
        </p:txBody>
      </p:sp>
      <p:sp>
        <p:nvSpPr>
          <p:cNvPr id="2" name="Title 1"/>
          <p:cNvSpPr>
            <a:spLocks noGrp="1"/>
          </p:cNvSpPr>
          <p:nvPr>
            <p:ph type="title"/>
          </p:nvPr>
        </p:nvSpPr>
        <p:spPr>
          <a:xfrm>
            <a:off x="838200" y="365125"/>
            <a:ext cx="10515600" cy="1325563"/>
          </a:xfrm>
        </p:spPr>
        <p:txBody>
          <a:bodyPr/>
          <a:lstStyle/>
          <a:p>
            <a:r>
              <a:rPr lang="en-US" dirty="0"/>
              <a:t>Regression With Additive</a:t>
            </a:r>
            <a:br>
              <a:rPr lang="en-US" dirty="0"/>
            </a:br>
            <a:r>
              <a:rPr lang="en-US" dirty="0"/>
              <a:t>Error</a:t>
            </a:r>
          </a:p>
        </p:txBody>
      </p:sp>
      <p:sp>
        <p:nvSpPr>
          <p:cNvPr id="6" name="Rectangle 5">
            <a:extLst>
              <a:ext uri="{FF2B5EF4-FFF2-40B4-BE49-F238E27FC236}">
                <a16:creationId xmlns:a16="http://schemas.microsoft.com/office/drawing/2014/main" id="{FE2184D9-32B0-5407-F8B0-0011A39BFBE5}"/>
              </a:ext>
            </a:extLst>
          </p:cNvPr>
          <p:cNvSpPr/>
          <p:nvPr/>
        </p:nvSpPr>
        <p:spPr>
          <a:xfrm>
            <a:off x="8279363" y="4322050"/>
            <a:ext cx="3462482" cy="20635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3" descr="IMG0008_28646291.PNG">
            <a:extLst>
              <a:ext uri="{FF2B5EF4-FFF2-40B4-BE49-F238E27FC236}">
                <a16:creationId xmlns:a16="http://schemas.microsoft.com/office/drawing/2014/main" id="{C128ACAE-FE5F-17B2-2761-27977F27F90D}"/>
              </a:ext>
            </a:extLst>
          </p:cNvPr>
          <p:cNvPicPr>
            <a:picLocks noChangeAspect="1"/>
          </p:cNvPicPr>
          <p:nvPr/>
        </p:nvPicPr>
        <p:blipFill>
          <a:blip r:embed="rId4" cstate="print"/>
          <a:stretch>
            <a:fillRect/>
          </a:stretch>
        </p:blipFill>
        <p:spPr>
          <a:xfrm>
            <a:off x="8279363" y="242573"/>
            <a:ext cx="3726684" cy="2491807"/>
          </a:xfrm>
          <a:prstGeom prst="rect">
            <a:avLst/>
          </a:prstGeom>
          <a:ln w="6350">
            <a:noFill/>
          </a:ln>
        </p:spPr>
      </p:pic>
      <p:cxnSp>
        <p:nvCxnSpPr>
          <p:cNvPr id="9" name="Straight Connector 8">
            <a:extLst>
              <a:ext uri="{FF2B5EF4-FFF2-40B4-BE49-F238E27FC236}">
                <a16:creationId xmlns:a16="http://schemas.microsoft.com/office/drawing/2014/main" id="{28C2D3BB-4086-E31A-A7D5-571DBC118FC0}"/>
              </a:ext>
            </a:extLst>
          </p:cNvPr>
          <p:cNvCxnSpPr>
            <a:cxnSpLocks/>
          </p:cNvCxnSpPr>
          <p:nvPr/>
        </p:nvCxnSpPr>
        <p:spPr>
          <a:xfrm flipH="1">
            <a:off x="9672782" y="915616"/>
            <a:ext cx="1600200" cy="99990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57836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lnSpcReduction="10000"/>
          </a:bodyPr>
          <a:lstStyle/>
          <a:p>
            <a:r>
              <a:rPr lang="en-US" dirty="0"/>
              <a:t>Choose a distribution function and</a:t>
            </a:r>
            <a:br>
              <a:rPr lang="en-US" dirty="0"/>
            </a:br>
            <a:r>
              <a:rPr lang="en-US" dirty="0"/>
              <a:t>enter different parameters for each month.</a:t>
            </a:r>
          </a:p>
          <a:p>
            <a:pPr lvl="1"/>
            <a:r>
              <a:rPr lang="en-US" dirty="0"/>
              <a:t>Normal distribution with different mean</a:t>
            </a:r>
            <a:br>
              <a:rPr lang="en-US" dirty="0"/>
            </a:br>
            <a:r>
              <a:rPr lang="en-US" dirty="0"/>
              <a:t>and standard deviation for each month.</a:t>
            </a:r>
          </a:p>
          <a:p>
            <a:r>
              <a:rPr lang="en-US" dirty="0"/>
              <a:t>The start time determines which parameters will be used.</a:t>
            </a:r>
          </a:p>
          <a:p>
            <a:r>
              <a:rPr lang="en-US" dirty="0"/>
              <a:t>Parameters do not change during the</a:t>
            </a:r>
            <a:br>
              <a:rPr lang="en-US" dirty="0"/>
            </a:br>
            <a:r>
              <a:rPr lang="en-US" dirty="0"/>
              <a:t>rest of the simulation.</a:t>
            </a:r>
          </a:p>
          <a:p>
            <a:r>
              <a:rPr lang="en-US" dirty="0"/>
              <a:t>The best use is for initial conditions that are</a:t>
            </a:r>
            <a:br>
              <a:rPr lang="en-US" dirty="0"/>
            </a:br>
            <a:r>
              <a:rPr lang="en-US" dirty="0"/>
              <a:t>strongly correlated with season.</a:t>
            </a:r>
          </a:p>
          <a:p>
            <a:r>
              <a:rPr lang="en-US" dirty="0"/>
              <a:t>Originally designed for use in HEC-WAT.</a:t>
            </a:r>
          </a:p>
        </p:txBody>
      </p:sp>
      <p:sp>
        <p:nvSpPr>
          <p:cNvPr id="4" name="Slide Number Placeholder 3"/>
          <p:cNvSpPr>
            <a:spLocks noGrp="1"/>
          </p:cNvSpPr>
          <p:nvPr>
            <p:ph type="sldNum" sz="quarter" idx="12"/>
          </p:nvPr>
        </p:nvSpPr>
        <p:spPr>
          <a:xfrm>
            <a:off x="8610600" y="6356352"/>
            <a:ext cx="2743200" cy="365125"/>
          </a:xfrm>
        </p:spPr>
        <p:txBody>
          <a:bodyPr>
            <a:normAutofit/>
          </a:bodyPr>
          <a:lstStyle/>
          <a:p>
            <a:fld id="{764E6CBC-CC34-4D2A-AB21-DF8FF613C755}" type="slidenum">
              <a:rPr lang="en-US"/>
              <a:pPr/>
              <a:t>29</a:t>
            </a:fld>
            <a:endParaRPr lang="en-US"/>
          </a:p>
        </p:txBody>
      </p:sp>
      <p:sp>
        <p:nvSpPr>
          <p:cNvPr id="2" name="Title 1"/>
          <p:cNvSpPr>
            <a:spLocks noGrp="1"/>
          </p:cNvSpPr>
          <p:nvPr>
            <p:ph type="title"/>
          </p:nvPr>
        </p:nvSpPr>
        <p:spPr>
          <a:xfrm>
            <a:off x="838200" y="365125"/>
            <a:ext cx="10515600" cy="1325563"/>
          </a:xfrm>
        </p:spPr>
        <p:txBody>
          <a:bodyPr>
            <a:normAutofit/>
          </a:bodyPr>
          <a:lstStyle/>
          <a:p>
            <a:r>
              <a:rPr lang="en-US"/>
              <a:t>Monthly Distribution</a:t>
            </a:r>
          </a:p>
        </p:txBody>
      </p:sp>
      <p:pic>
        <p:nvPicPr>
          <p:cNvPr id="7" name="Picture 6">
            <a:extLst>
              <a:ext uri="{FF2B5EF4-FFF2-40B4-BE49-F238E27FC236}">
                <a16:creationId xmlns:a16="http://schemas.microsoft.com/office/drawing/2014/main" id="{C34CE9CB-3598-1E4D-B2CC-DFC5DED4C02A}"/>
              </a:ext>
            </a:extLst>
          </p:cNvPr>
          <p:cNvPicPr>
            <a:picLocks noChangeAspect="1"/>
          </p:cNvPicPr>
          <p:nvPr/>
        </p:nvPicPr>
        <p:blipFill>
          <a:blip r:embed="rId3"/>
          <a:stretch>
            <a:fillRect/>
          </a:stretch>
        </p:blipFill>
        <p:spPr>
          <a:xfrm>
            <a:off x="7671026" y="136525"/>
            <a:ext cx="4402523" cy="2872646"/>
          </a:xfrm>
          <a:prstGeom prst="rect">
            <a:avLst/>
          </a:prstGeom>
        </p:spPr>
      </p:pic>
      <p:pic>
        <p:nvPicPr>
          <p:cNvPr id="5" name="Picture 4" descr="IMG0015_28646307.PNG"/>
          <p:cNvPicPr>
            <a:picLocks noChangeAspect="1"/>
          </p:cNvPicPr>
          <p:nvPr/>
        </p:nvPicPr>
        <p:blipFill>
          <a:blip r:embed="rId4" cstate="print"/>
          <a:stretch>
            <a:fillRect/>
          </a:stretch>
        </p:blipFill>
        <p:spPr>
          <a:xfrm>
            <a:off x="8221760" y="3849987"/>
            <a:ext cx="3851789" cy="2436256"/>
          </a:xfrm>
          <a:prstGeom prst="rect">
            <a:avLst/>
          </a:prstGeom>
        </p:spPr>
      </p:pic>
      <p:sp>
        <p:nvSpPr>
          <p:cNvPr id="6" name="Rectangle 5">
            <a:extLst>
              <a:ext uri="{FF2B5EF4-FFF2-40B4-BE49-F238E27FC236}">
                <a16:creationId xmlns:a16="http://schemas.microsoft.com/office/drawing/2014/main" id="{C8518DE0-2C81-1F03-EB5D-9C17DD333ADD}"/>
              </a:ext>
            </a:extLst>
          </p:cNvPr>
          <p:cNvSpPr/>
          <p:nvPr/>
        </p:nvSpPr>
        <p:spPr>
          <a:xfrm>
            <a:off x="7671026" y="706139"/>
            <a:ext cx="3952374" cy="38709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763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a:bodyPr>
          <a:lstStyle/>
          <a:p>
            <a:r>
              <a:rPr lang="en-US" dirty="0"/>
              <a:t>What are some sources of uncertainty in hydrologic modeling?</a:t>
            </a:r>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3</a:t>
            </a:fld>
            <a:endParaRPr lang="en-US"/>
          </a:p>
        </p:txBody>
      </p:sp>
      <p:sp>
        <p:nvSpPr>
          <p:cNvPr id="2" name="Title 1"/>
          <p:cNvSpPr>
            <a:spLocks noGrp="1"/>
          </p:cNvSpPr>
          <p:nvPr>
            <p:ph type="title"/>
          </p:nvPr>
        </p:nvSpPr>
        <p:spPr>
          <a:xfrm>
            <a:off x="838200" y="365125"/>
            <a:ext cx="10515600" cy="1325563"/>
          </a:xfrm>
        </p:spPr>
        <p:txBody>
          <a:bodyPr/>
          <a:lstStyle/>
          <a:p>
            <a:r>
              <a:rPr lang="en-US" dirty="0"/>
              <a:t>Hydrologic Modeling Uncertainty</a:t>
            </a:r>
          </a:p>
        </p:txBody>
      </p:sp>
      <p:pic>
        <p:nvPicPr>
          <p:cNvPr id="6" name="Picture 5">
            <a:extLst>
              <a:ext uri="{FF2B5EF4-FFF2-40B4-BE49-F238E27FC236}">
                <a16:creationId xmlns:a16="http://schemas.microsoft.com/office/drawing/2014/main" id="{D928BEA1-F4A5-FCA3-84A3-80721F4031D0}"/>
              </a:ext>
            </a:extLst>
          </p:cNvPr>
          <p:cNvPicPr>
            <a:picLocks noChangeAspect="1"/>
          </p:cNvPicPr>
          <p:nvPr/>
        </p:nvPicPr>
        <p:blipFill>
          <a:blip r:embed="rId3"/>
          <a:stretch>
            <a:fillRect/>
          </a:stretch>
        </p:blipFill>
        <p:spPr>
          <a:xfrm>
            <a:off x="3526631" y="2466109"/>
            <a:ext cx="5138739" cy="3961968"/>
          </a:xfrm>
          <a:prstGeom prst="rect">
            <a:avLst/>
          </a:prstGeom>
        </p:spPr>
      </p:pic>
    </p:spTree>
    <p:extLst>
      <p:ext uri="{BB962C8B-B14F-4D97-AF65-F5344CB8AC3E}">
        <p14:creationId xmlns:p14="http://schemas.microsoft.com/office/powerpoint/2010/main" val="28863575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a:bodyPr>
          <a:lstStyle/>
          <a:p>
            <a:r>
              <a:rPr lang="en-US" dirty="0"/>
              <a:t>The selected parameter is based off a table of values determined in an external analysis.</a:t>
            </a:r>
          </a:p>
          <a:p>
            <a:pPr lvl="1"/>
            <a:r>
              <a:rPr lang="en-US" dirty="0"/>
              <a:t>Paired Data - Parameter Values Sample Data Type </a:t>
            </a:r>
          </a:p>
          <a:p>
            <a:pPr lvl="1"/>
            <a:r>
              <a:rPr lang="en-US" dirty="0"/>
              <a:t>Create a table for each parameter to sample</a:t>
            </a:r>
          </a:p>
          <a:p>
            <a:r>
              <a:rPr lang="en-US" dirty="0"/>
              <a:t>The parameter set is sampled based on the index position</a:t>
            </a:r>
          </a:p>
          <a:p>
            <a:r>
              <a:rPr lang="en-US" dirty="0"/>
              <a:t>Two options for sampling</a:t>
            </a:r>
          </a:p>
          <a:p>
            <a:pPr lvl="1"/>
            <a:r>
              <a:rPr lang="en-US" dirty="0"/>
              <a:t>Sequential Loop</a:t>
            </a:r>
          </a:p>
          <a:p>
            <a:pPr lvl="1"/>
            <a:r>
              <a:rPr lang="en-US" dirty="0"/>
              <a:t>Random</a:t>
            </a:r>
          </a:p>
          <a:p>
            <a:endParaRPr lang="en-US" dirty="0"/>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30</a:t>
            </a:fld>
            <a:endParaRPr lang="en-US"/>
          </a:p>
        </p:txBody>
      </p:sp>
      <p:sp>
        <p:nvSpPr>
          <p:cNvPr id="2" name="Title 1"/>
          <p:cNvSpPr>
            <a:spLocks noGrp="1"/>
          </p:cNvSpPr>
          <p:nvPr>
            <p:ph type="title"/>
          </p:nvPr>
        </p:nvSpPr>
        <p:spPr>
          <a:xfrm>
            <a:off x="838200" y="365125"/>
            <a:ext cx="10515600" cy="1325563"/>
          </a:xfrm>
        </p:spPr>
        <p:txBody>
          <a:bodyPr/>
          <a:lstStyle/>
          <a:p>
            <a:r>
              <a:rPr lang="en-US" dirty="0"/>
              <a:t>Specified Values</a:t>
            </a:r>
          </a:p>
        </p:txBody>
      </p:sp>
      <p:graphicFrame>
        <p:nvGraphicFramePr>
          <p:cNvPr id="6" name="Table 5">
            <a:extLst>
              <a:ext uri="{FF2B5EF4-FFF2-40B4-BE49-F238E27FC236}">
                <a16:creationId xmlns:a16="http://schemas.microsoft.com/office/drawing/2014/main" id="{C30993C7-1E8B-9A8E-FD2A-2E1AE3EE857A}"/>
              </a:ext>
            </a:extLst>
          </p:cNvPr>
          <p:cNvGraphicFramePr>
            <a:graphicFrameLocks noGrp="1"/>
          </p:cNvGraphicFramePr>
          <p:nvPr>
            <p:extLst>
              <p:ext uri="{D42A27DB-BD31-4B8C-83A1-F6EECF244321}">
                <p14:modId xmlns:p14="http://schemas.microsoft.com/office/powerpoint/2010/main" val="2047464861"/>
              </p:ext>
            </p:extLst>
          </p:nvPr>
        </p:nvGraphicFramePr>
        <p:xfrm>
          <a:off x="7203233" y="4195763"/>
          <a:ext cx="4851919" cy="1981200"/>
        </p:xfrm>
        <a:graphic>
          <a:graphicData uri="http://schemas.openxmlformats.org/drawingml/2006/table">
            <a:tbl>
              <a:tblPr>
                <a:tableStyleId>{5C22544A-7EE6-4342-B048-85BDC9FD1C3A}</a:tableStyleId>
              </a:tblPr>
              <a:tblGrid>
                <a:gridCol w="832501">
                  <a:extLst>
                    <a:ext uri="{9D8B030D-6E8A-4147-A177-3AD203B41FA5}">
                      <a16:colId xmlns:a16="http://schemas.microsoft.com/office/drawing/2014/main" val="3572154239"/>
                    </a:ext>
                  </a:extLst>
                </a:gridCol>
                <a:gridCol w="1339806">
                  <a:extLst>
                    <a:ext uri="{9D8B030D-6E8A-4147-A177-3AD203B41FA5}">
                      <a16:colId xmlns:a16="http://schemas.microsoft.com/office/drawing/2014/main" val="4137190136"/>
                    </a:ext>
                  </a:extLst>
                </a:gridCol>
                <a:gridCol w="1339806">
                  <a:extLst>
                    <a:ext uri="{9D8B030D-6E8A-4147-A177-3AD203B41FA5}">
                      <a16:colId xmlns:a16="http://schemas.microsoft.com/office/drawing/2014/main" val="2057436524"/>
                    </a:ext>
                  </a:extLst>
                </a:gridCol>
                <a:gridCol w="1339806">
                  <a:extLst>
                    <a:ext uri="{9D8B030D-6E8A-4147-A177-3AD203B41FA5}">
                      <a16:colId xmlns:a16="http://schemas.microsoft.com/office/drawing/2014/main" val="2430102439"/>
                    </a:ext>
                  </a:extLst>
                </a:gridCol>
              </a:tblGrid>
              <a:tr h="396240">
                <a:tc>
                  <a:txBody>
                    <a:bodyPr/>
                    <a:lstStyle/>
                    <a:p>
                      <a:pPr algn="l" fontAlgn="b"/>
                      <a:r>
                        <a:rPr lang="en-US" sz="1800" u="none" strike="noStrike" dirty="0">
                          <a:effectLst/>
                        </a:rPr>
                        <a:t> </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a:effectLst/>
                        </a:rPr>
                        <a:t>Parameter 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rPr>
                        <a:t>Parameter 2</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a:effectLst/>
                        </a:rPr>
                        <a:t>Parameter 3</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1317653"/>
                  </a:ext>
                </a:extLst>
              </a:tr>
              <a:tr h="396240">
                <a:tc>
                  <a:txBody>
                    <a:bodyPr/>
                    <a:lstStyle/>
                    <a:p>
                      <a:pPr algn="l" fontAlgn="b"/>
                      <a:r>
                        <a:rPr lang="en-US" sz="1800" u="none" strike="noStrike">
                          <a:effectLst/>
                        </a:rPr>
                        <a:t>Index 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0.51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0.58</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0.58</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91634789"/>
                  </a:ext>
                </a:extLst>
              </a:tr>
              <a:tr h="396240">
                <a:tc>
                  <a:txBody>
                    <a:bodyPr/>
                    <a:lstStyle/>
                    <a:p>
                      <a:pPr algn="l" fontAlgn="b"/>
                      <a:r>
                        <a:rPr lang="en-US" sz="1800" u="none" strike="noStrike">
                          <a:effectLst/>
                        </a:rPr>
                        <a:t>Index 2</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0.51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0.90</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0.56</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18406540"/>
                  </a:ext>
                </a:extLst>
              </a:tr>
              <a:tr h="396240">
                <a:tc>
                  <a:txBody>
                    <a:bodyPr/>
                    <a:lstStyle/>
                    <a:p>
                      <a:pPr algn="l" fontAlgn="b"/>
                      <a:r>
                        <a:rPr lang="en-US" sz="1800" u="none" strike="noStrike">
                          <a:effectLst/>
                        </a:rPr>
                        <a:t>Index 3</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0.21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0.21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0.09</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28384828"/>
                  </a:ext>
                </a:extLst>
              </a:tr>
              <a:tr h="396240">
                <a:tc>
                  <a:txBody>
                    <a:bodyPr/>
                    <a:lstStyle/>
                    <a:p>
                      <a:pPr algn="l" fontAlgn="b"/>
                      <a:r>
                        <a:rPr lang="en-US" sz="1800" u="none" strike="noStrike">
                          <a:effectLst/>
                        </a:rPr>
                        <a:t>Index 4</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rPr>
                        <a:t>0.11</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rPr>
                        <a:t>0.97</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rPr>
                        <a:t>0.78</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623837"/>
                  </a:ext>
                </a:extLst>
              </a:tr>
            </a:tbl>
          </a:graphicData>
        </a:graphic>
      </p:graphicFrame>
      <p:sp>
        <p:nvSpPr>
          <p:cNvPr id="9" name="Arrow: Right 8">
            <a:extLst>
              <a:ext uri="{FF2B5EF4-FFF2-40B4-BE49-F238E27FC236}">
                <a16:creationId xmlns:a16="http://schemas.microsoft.com/office/drawing/2014/main" id="{DE448F55-28DD-033C-BF75-A4F71402DFF3}"/>
              </a:ext>
            </a:extLst>
          </p:cNvPr>
          <p:cNvSpPr/>
          <p:nvPr/>
        </p:nvSpPr>
        <p:spPr>
          <a:xfrm>
            <a:off x="6475809" y="4688538"/>
            <a:ext cx="381000" cy="276999"/>
          </a:xfrm>
          <a:prstGeom prst="rightArrow">
            <a:avLst/>
          </a:prstGeom>
          <a:solidFill>
            <a:schemeClr val="tx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443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247 0.00139 L -0.00247 0.00162 C -0.00221 0.01574 -0.00208 0.03033 -0.00156 0.04491 C -0.00156 0.04746 -0.00091 0.05 -0.00065 0.05255 C -0.00052 0.0588 -0.00065 0.06505 -0.00065 0.0713 L -0.00156 0.06736 " pathEditMode="relative" rAng="0" ptsTypes="AAAAAA">
                                      <p:cBhvr>
                                        <p:cTn id="6" dur="500" fill="hold"/>
                                        <p:tgtEl>
                                          <p:spTgt spid="9"/>
                                        </p:tgtEl>
                                        <p:attrNameLst>
                                          <p:attrName>ppt_x</p:attrName>
                                          <p:attrName>ppt_y</p:attrName>
                                        </p:attrNameLst>
                                      </p:cBhvr>
                                      <p:rCtr x="91" y="3495"/>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1" nodeType="clickEffect">
                                  <p:stCondLst>
                                    <p:cond delay="0"/>
                                  </p:stCondLst>
                                  <p:childTnLst>
                                    <p:animMotion origin="layout" path="M 0.00222 0.0676 L 0.00222 0.06783 L 0.00222 0.12223 L 0.00222 0.12246 " pathEditMode="relative" rAng="0" ptsTypes="AAAA">
                                      <p:cBhvr>
                                        <p:cTn id="10" dur="500" fill="hold"/>
                                        <p:tgtEl>
                                          <p:spTgt spid="9"/>
                                        </p:tgtEl>
                                        <p:attrNameLst>
                                          <p:attrName>ppt_x</p:attrName>
                                          <p:attrName>ppt_y</p:attrName>
                                        </p:attrNameLst>
                                      </p:cBhvr>
                                      <p:rCtr x="0" y="27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BCF-8BDB-F2E0-3E51-1A884F9A8A25}"/>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dirty="0"/>
              <a:t>Hypothetical Storm Sampling</a:t>
            </a:r>
          </a:p>
        </p:txBody>
      </p:sp>
      <p:sp>
        <p:nvSpPr>
          <p:cNvPr id="3" name="Content Placeholder 2">
            <a:extLst>
              <a:ext uri="{FF2B5EF4-FFF2-40B4-BE49-F238E27FC236}">
                <a16:creationId xmlns:a16="http://schemas.microsoft.com/office/drawing/2014/main" id="{BAF1E778-C9EB-BDED-E815-D026D0485249}"/>
              </a:ext>
            </a:extLst>
          </p:cNvPr>
          <p:cNvSpPr>
            <a:spLocks noGrp="1"/>
          </p:cNvSpPr>
          <p:nvPr>
            <p:ph sz="half" idx="1"/>
          </p:nvPr>
        </p:nvSpPr>
        <p:spPr>
          <a:xfrm>
            <a:off x="838199" y="1825625"/>
            <a:ext cx="7596673" cy="4351338"/>
          </a:xfrm>
        </p:spPr>
        <p:txBody>
          <a:bodyPr vert="horz" lIns="91440" tIns="45720" rIns="91440" bIns="45720" rtlCol="0">
            <a:normAutofit/>
          </a:bodyPr>
          <a:lstStyle/>
          <a:p>
            <a:r>
              <a:rPr lang="en-US" dirty="0"/>
              <a:t>If an Uncertainty Analysis is linked to a hypothetical storm met model, several parameters can be sampled</a:t>
            </a:r>
          </a:p>
          <a:p>
            <a:pPr lvl="1"/>
            <a:r>
              <a:rPr lang="en-US" dirty="0"/>
              <a:t>Point depths</a:t>
            </a:r>
          </a:p>
          <a:p>
            <a:pPr lvl="1"/>
            <a:r>
              <a:rPr lang="en-US" dirty="0"/>
              <a:t>Precipitation </a:t>
            </a:r>
            <a:r>
              <a:rPr lang="en-US" dirty="0" err="1"/>
              <a:t>Gridsets</a:t>
            </a:r>
            <a:endParaRPr lang="en-US" dirty="0"/>
          </a:p>
          <a:p>
            <a:pPr lvl="1"/>
            <a:r>
              <a:rPr lang="en-US" dirty="0"/>
              <a:t>Storm Patterns</a:t>
            </a:r>
          </a:p>
          <a:p>
            <a:pPr lvl="1"/>
            <a:r>
              <a:rPr lang="en-US" dirty="0"/>
              <a:t>Area Reduction Functions</a:t>
            </a:r>
          </a:p>
          <a:p>
            <a:pPr lvl="1"/>
            <a:endParaRPr lang="en-US" dirty="0"/>
          </a:p>
        </p:txBody>
      </p:sp>
      <p:pic>
        <p:nvPicPr>
          <p:cNvPr id="5" name="Picture 4">
            <a:extLst>
              <a:ext uri="{FF2B5EF4-FFF2-40B4-BE49-F238E27FC236}">
                <a16:creationId xmlns:a16="http://schemas.microsoft.com/office/drawing/2014/main" id="{257C9270-3201-3907-F1B2-4A0192512FC0}"/>
              </a:ext>
            </a:extLst>
          </p:cNvPr>
          <p:cNvPicPr>
            <a:picLocks noChangeAspect="1"/>
          </p:cNvPicPr>
          <p:nvPr/>
        </p:nvPicPr>
        <p:blipFill>
          <a:blip r:embed="rId3"/>
          <a:stretch>
            <a:fillRect/>
          </a:stretch>
        </p:blipFill>
        <p:spPr>
          <a:xfrm>
            <a:off x="7881665" y="1303209"/>
            <a:ext cx="4210808" cy="2511111"/>
          </a:xfrm>
          <a:prstGeom prst="rect">
            <a:avLst/>
          </a:prstGeom>
        </p:spPr>
      </p:pic>
      <p:pic>
        <p:nvPicPr>
          <p:cNvPr id="10" name="Picture 9">
            <a:extLst>
              <a:ext uri="{FF2B5EF4-FFF2-40B4-BE49-F238E27FC236}">
                <a16:creationId xmlns:a16="http://schemas.microsoft.com/office/drawing/2014/main" id="{B091DABE-B3C1-D05B-7E99-5EB9C7EC68E1}"/>
              </a:ext>
            </a:extLst>
          </p:cNvPr>
          <p:cNvPicPr>
            <a:picLocks noChangeAspect="1"/>
          </p:cNvPicPr>
          <p:nvPr/>
        </p:nvPicPr>
        <p:blipFill rotWithShape="1">
          <a:blip r:embed="rId4"/>
          <a:srcRect b="24122"/>
          <a:stretch/>
        </p:blipFill>
        <p:spPr>
          <a:xfrm>
            <a:off x="5613324" y="3871484"/>
            <a:ext cx="6702406" cy="2827896"/>
          </a:xfrm>
          <a:prstGeom prst="rect">
            <a:avLst/>
          </a:prstGeom>
        </p:spPr>
      </p:pic>
    </p:spTree>
    <p:extLst>
      <p:ext uri="{BB962C8B-B14F-4D97-AF65-F5344CB8AC3E}">
        <p14:creationId xmlns:p14="http://schemas.microsoft.com/office/powerpoint/2010/main" val="4024515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BCF-8BDB-F2E0-3E51-1A884F9A8A25}"/>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dirty="0"/>
              <a:t>Hypothetical Storm Sampling</a:t>
            </a:r>
          </a:p>
        </p:txBody>
      </p:sp>
      <p:sp>
        <p:nvSpPr>
          <p:cNvPr id="4" name="Content Placeholder 3">
            <a:extLst>
              <a:ext uri="{FF2B5EF4-FFF2-40B4-BE49-F238E27FC236}">
                <a16:creationId xmlns:a16="http://schemas.microsoft.com/office/drawing/2014/main" id="{55FE2E6C-7C6D-AF55-7139-1F59A5555690}"/>
              </a:ext>
            </a:extLst>
          </p:cNvPr>
          <p:cNvSpPr>
            <a:spLocks noGrp="1"/>
          </p:cNvSpPr>
          <p:nvPr>
            <p:ph sz="half" idx="1"/>
          </p:nvPr>
        </p:nvSpPr>
        <p:spPr/>
        <p:txBody>
          <a:bodyPr/>
          <a:lstStyle/>
          <a:p>
            <a:endParaRPr lang="en-US"/>
          </a:p>
        </p:txBody>
      </p:sp>
      <p:sp>
        <p:nvSpPr>
          <p:cNvPr id="5" name="Content Placeholder 4">
            <a:extLst>
              <a:ext uri="{FF2B5EF4-FFF2-40B4-BE49-F238E27FC236}">
                <a16:creationId xmlns:a16="http://schemas.microsoft.com/office/drawing/2014/main" id="{46A90B3C-06BB-5EB8-A50F-013E9E8AF9B3}"/>
              </a:ext>
            </a:extLst>
          </p:cNvPr>
          <p:cNvSpPr>
            <a:spLocks noGrp="1"/>
          </p:cNvSpPr>
          <p:nvPr>
            <p:ph sz="half" idx="2"/>
          </p:nvPr>
        </p:nvSpPr>
        <p:spPr/>
        <p:txBody>
          <a:bodyPr/>
          <a:lstStyle/>
          <a:p>
            <a:endParaRPr lang="en-US"/>
          </a:p>
        </p:txBody>
      </p:sp>
      <p:pic>
        <p:nvPicPr>
          <p:cNvPr id="8" name="Picture 7">
            <a:extLst>
              <a:ext uri="{FF2B5EF4-FFF2-40B4-BE49-F238E27FC236}">
                <a16:creationId xmlns:a16="http://schemas.microsoft.com/office/drawing/2014/main" id="{6BF695BA-4987-FD44-C1BE-2821FEFCF7AB}"/>
              </a:ext>
            </a:extLst>
          </p:cNvPr>
          <p:cNvPicPr>
            <a:picLocks noChangeAspect="1"/>
          </p:cNvPicPr>
          <p:nvPr/>
        </p:nvPicPr>
        <p:blipFill>
          <a:blip r:embed="rId3"/>
          <a:stretch>
            <a:fillRect/>
          </a:stretch>
        </p:blipFill>
        <p:spPr>
          <a:xfrm>
            <a:off x="569410" y="2141543"/>
            <a:ext cx="4517718" cy="4310624"/>
          </a:xfrm>
          <a:prstGeom prst="rect">
            <a:avLst/>
          </a:prstGeom>
        </p:spPr>
      </p:pic>
      <p:pic>
        <p:nvPicPr>
          <p:cNvPr id="11" name="Picture 10">
            <a:extLst>
              <a:ext uri="{FF2B5EF4-FFF2-40B4-BE49-F238E27FC236}">
                <a16:creationId xmlns:a16="http://schemas.microsoft.com/office/drawing/2014/main" id="{9189B6CF-D06A-102E-3D89-6CFA2ABA2065}"/>
              </a:ext>
            </a:extLst>
          </p:cNvPr>
          <p:cNvPicPr>
            <a:picLocks noChangeAspect="1"/>
          </p:cNvPicPr>
          <p:nvPr/>
        </p:nvPicPr>
        <p:blipFill>
          <a:blip r:embed="rId4"/>
          <a:stretch>
            <a:fillRect/>
          </a:stretch>
        </p:blipFill>
        <p:spPr>
          <a:xfrm>
            <a:off x="5780456" y="1457471"/>
            <a:ext cx="6266672" cy="5269899"/>
          </a:xfrm>
          <a:prstGeom prst="rect">
            <a:avLst/>
          </a:prstGeom>
        </p:spPr>
      </p:pic>
    </p:spTree>
    <p:extLst>
      <p:ext uri="{BB962C8B-B14F-4D97-AF65-F5344CB8AC3E}">
        <p14:creationId xmlns:p14="http://schemas.microsoft.com/office/powerpoint/2010/main" val="967572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a:bodyPr>
          <a:lstStyle/>
          <a:p>
            <a:r>
              <a:rPr lang="en-US" dirty="0"/>
              <a:t>Data grows fast!</a:t>
            </a:r>
          </a:p>
          <a:p>
            <a:r>
              <a:rPr lang="en-US" dirty="0"/>
              <a:t>Time-series results are only kept</a:t>
            </a:r>
            <a:br>
              <a:rPr lang="en-US" dirty="0"/>
            </a:br>
            <a:r>
              <a:rPr lang="en-US" dirty="0"/>
              <a:t>when specifically selected.</a:t>
            </a:r>
          </a:p>
          <a:p>
            <a:r>
              <a:rPr lang="en-US" dirty="0"/>
              <a:t>The result from each sample is kept and</a:t>
            </a:r>
            <a:br>
              <a:rPr lang="en-US" dirty="0"/>
            </a:br>
            <a:r>
              <a:rPr lang="en-US" dirty="0"/>
              <a:t>used to compute statistics:</a:t>
            </a:r>
          </a:p>
          <a:p>
            <a:pPr lvl="1"/>
            <a:r>
              <a:rPr lang="en-US" dirty="0"/>
              <a:t>Min, max, mean, ± standard deviation.</a:t>
            </a:r>
          </a:p>
          <a:p>
            <a:r>
              <a:rPr lang="en-US" dirty="0"/>
              <a:t>Additional statistics are computed for</a:t>
            </a:r>
            <a:br>
              <a:rPr lang="en-US" dirty="0"/>
            </a:br>
            <a:r>
              <a:rPr lang="en-US" dirty="0"/>
              <a:t>certain types of time-series results.</a:t>
            </a:r>
          </a:p>
          <a:p>
            <a:pPr lvl="1"/>
            <a:r>
              <a:rPr lang="en-US" dirty="0"/>
              <a:t>Peak flow and volume.</a:t>
            </a:r>
          </a:p>
          <a:p>
            <a:pPr lvl="1"/>
            <a:r>
              <a:rPr lang="en-US" dirty="0"/>
              <a:t>Reservoir peak pool elevation.</a:t>
            </a:r>
          </a:p>
        </p:txBody>
      </p:sp>
      <p:sp>
        <p:nvSpPr>
          <p:cNvPr id="4" name="Slide Number Placeholder 3"/>
          <p:cNvSpPr>
            <a:spLocks noGrp="1"/>
          </p:cNvSpPr>
          <p:nvPr>
            <p:ph type="sldNum" sz="quarter" idx="12"/>
          </p:nvPr>
        </p:nvSpPr>
        <p:spPr>
          <a:xfrm>
            <a:off x="8610600" y="6356352"/>
            <a:ext cx="2743200" cy="365125"/>
          </a:xfrm>
        </p:spPr>
        <p:txBody>
          <a:bodyPr>
            <a:normAutofit/>
          </a:bodyPr>
          <a:lstStyle/>
          <a:p>
            <a:fld id="{764E6CBC-CC34-4D2A-AB21-DF8FF613C755}" type="slidenum">
              <a:rPr lang="en-US"/>
              <a:pPr/>
              <a:t>33</a:t>
            </a:fld>
            <a:endParaRPr lang="en-US"/>
          </a:p>
        </p:txBody>
      </p:sp>
      <p:sp>
        <p:nvSpPr>
          <p:cNvPr id="2" name="Title 1"/>
          <p:cNvSpPr>
            <a:spLocks noGrp="1"/>
          </p:cNvSpPr>
          <p:nvPr>
            <p:ph type="title"/>
          </p:nvPr>
        </p:nvSpPr>
        <p:spPr>
          <a:xfrm>
            <a:off x="838200" y="365125"/>
            <a:ext cx="10515600" cy="1325563"/>
          </a:xfrm>
        </p:spPr>
        <p:txBody>
          <a:bodyPr>
            <a:normAutofit/>
          </a:bodyPr>
          <a:lstStyle/>
          <a:p>
            <a:r>
              <a:rPr lang="en-US" dirty="0"/>
              <a:t>Configuring Results</a:t>
            </a:r>
          </a:p>
        </p:txBody>
      </p:sp>
      <p:pic>
        <p:nvPicPr>
          <p:cNvPr id="5" name="Picture 4">
            <a:extLst>
              <a:ext uri="{FF2B5EF4-FFF2-40B4-BE49-F238E27FC236}">
                <a16:creationId xmlns:a16="http://schemas.microsoft.com/office/drawing/2014/main" id="{B2FB950F-EC4F-552E-BFBE-35735FDAC5F6}"/>
              </a:ext>
            </a:extLst>
          </p:cNvPr>
          <p:cNvPicPr>
            <a:picLocks noChangeAspect="1"/>
          </p:cNvPicPr>
          <p:nvPr/>
        </p:nvPicPr>
        <p:blipFill>
          <a:blip r:embed="rId3"/>
          <a:stretch>
            <a:fillRect/>
          </a:stretch>
        </p:blipFill>
        <p:spPr>
          <a:xfrm>
            <a:off x="8502107" y="54843"/>
            <a:ext cx="3689893" cy="4243752"/>
          </a:xfrm>
          <a:prstGeom prst="rect">
            <a:avLst/>
          </a:prstGeom>
          <a:ln>
            <a:solidFill>
              <a:schemeClr val="accent1"/>
            </a:solidFill>
          </a:ln>
        </p:spPr>
      </p:pic>
      <p:pic>
        <p:nvPicPr>
          <p:cNvPr id="7" name="Picture 6">
            <a:extLst>
              <a:ext uri="{FF2B5EF4-FFF2-40B4-BE49-F238E27FC236}">
                <a16:creationId xmlns:a16="http://schemas.microsoft.com/office/drawing/2014/main" id="{2A562B1D-F5A5-5DFB-A7EE-751316536430}"/>
              </a:ext>
            </a:extLst>
          </p:cNvPr>
          <p:cNvPicPr>
            <a:picLocks noChangeAspect="1"/>
          </p:cNvPicPr>
          <p:nvPr/>
        </p:nvPicPr>
        <p:blipFill>
          <a:blip r:embed="rId4"/>
          <a:stretch>
            <a:fillRect/>
          </a:stretch>
        </p:blipFill>
        <p:spPr>
          <a:xfrm>
            <a:off x="7455027" y="3317810"/>
            <a:ext cx="4616356" cy="3485347"/>
          </a:xfrm>
          <a:prstGeom prst="rect">
            <a:avLst/>
          </a:prstGeom>
        </p:spPr>
      </p:pic>
      <p:pic>
        <p:nvPicPr>
          <p:cNvPr id="6" name="Picture 5">
            <a:extLst>
              <a:ext uri="{FF2B5EF4-FFF2-40B4-BE49-F238E27FC236}">
                <a16:creationId xmlns:a16="http://schemas.microsoft.com/office/drawing/2014/main" id="{ED8DD439-0BE1-4C93-7FD7-BED168CF880F}"/>
              </a:ext>
            </a:extLst>
          </p:cNvPr>
          <p:cNvPicPr>
            <a:picLocks noChangeAspect="1"/>
          </p:cNvPicPr>
          <p:nvPr/>
        </p:nvPicPr>
        <p:blipFill>
          <a:blip r:embed="rId5"/>
          <a:stretch>
            <a:fillRect/>
          </a:stretch>
        </p:blipFill>
        <p:spPr>
          <a:xfrm>
            <a:off x="9002567" y="2349448"/>
            <a:ext cx="3189433" cy="222269"/>
          </a:xfrm>
          <a:prstGeom prst="rect">
            <a:avLst/>
          </a:prstGeom>
        </p:spPr>
      </p:pic>
      <p:cxnSp>
        <p:nvCxnSpPr>
          <p:cNvPr id="9" name="Straight Arrow Connector 8">
            <a:extLst>
              <a:ext uri="{FF2B5EF4-FFF2-40B4-BE49-F238E27FC236}">
                <a16:creationId xmlns:a16="http://schemas.microsoft.com/office/drawing/2014/main" id="{68745831-A9C4-A0BE-4EE6-218C6E4587B8}"/>
              </a:ext>
            </a:extLst>
          </p:cNvPr>
          <p:cNvCxnSpPr>
            <a:cxnSpLocks/>
          </p:cNvCxnSpPr>
          <p:nvPr/>
        </p:nvCxnSpPr>
        <p:spPr>
          <a:xfrm flipH="1">
            <a:off x="9968633" y="2592230"/>
            <a:ext cx="628650" cy="815443"/>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235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34</a:t>
            </a:fld>
            <a:endParaRPr lang="en-US"/>
          </a:p>
        </p:txBody>
      </p:sp>
      <p:pic>
        <p:nvPicPr>
          <p:cNvPr id="5" name="Picture 4" descr="C:\Users\q0hecwas\AppData\Local\Temp\2\SNAGHTML113ccc9b.PNG"/>
          <p:cNvPicPr>
            <a:picLocks noChangeAspect="1"/>
          </p:cNvPicPr>
          <p:nvPr/>
        </p:nvPicPr>
        <p:blipFill>
          <a:blip r:embed="rId2" cstate="print"/>
          <a:srcRect/>
          <a:stretch>
            <a:fillRect/>
          </a:stretch>
        </p:blipFill>
        <p:spPr bwMode="auto">
          <a:xfrm>
            <a:off x="5564155" y="1500416"/>
            <a:ext cx="6265273" cy="5221061"/>
          </a:xfrm>
          <a:prstGeom prst="rect">
            <a:avLst/>
          </a:prstGeom>
          <a:noFill/>
          <a:ln w="9525">
            <a:noFill/>
            <a:miter lim="800000"/>
            <a:headEnd/>
            <a:tailEnd/>
          </a:ln>
        </p:spPr>
      </p:pic>
      <p:pic>
        <p:nvPicPr>
          <p:cNvPr id="6" name="Picture 5" descr="C:\Users\q0hecwas\AppData\Local\Temp\1\SNAGHTML12bc9aa.PNG"/>
          <p:cNvPicPr>
            <a:picLocks noChangeAspect="1"/>
          </p:cNvPicPr>
          <p:nvPr/>
        </p:nvPicPr>
        <p:blipFill>
          <a:blip r:embed="rId3" cstate="print"/>
          <a:srcRect/>
          <a:stretch>
            <a:fillRect/>
          </a:stretch>
        </p:blipFill>
        <p:spPr bwMode="auto">
          <a:xfrm>
            <a:off x="191278" y="1500416"/>
            <a:ext cx="4725955" cy="5314328"/>
          </a:xfrm>
          <a:prstGeom prst="rect">
            <a:avLst/>
          </a:prstGeom>
          <a:noFill/>
          <a:ln w="9525">
            <a:noFill/>
            <a:miter lim="800000"/>
            <a:headEnd/>
            <a:tailEnd/>
          </a:ln>
        </p:spPr>
      </p:pic>
    </p:spTree>
    <p:extLst>
      <p:ext uri="{BB962C8B-B14F-4D97-AF65-F5344CB8AC3E}">
        <p14:creationId xmlns:p14="http://schemas.microsoft.com/office/powerpoint/2010/main" val="26246581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074159" cy="4351338"/>
          </a:xfrm>
        </p:spPr>
        <p:txBody>
          <a:bodyPr>
            <a:normAutofit fontScale="92500" lnSpcReduction="20000"/>
          </a:bodyPr>
          <a:lstStyle/>
          <a:p>
            <a:r>
              <a:rPr lang="en-US" dirty="0"/>
              <a:t>Understand the different types of uncertainty in hydrologic modeling.</a:t>
            </a:r>
          </a:p>
          <a:p>
            <a:pPr lvl="1"/>
            <a:r>
              <a:rPr lang="en-US" dirty="0"/>
              <a:t>Input</a:t>
            </a:r>
          </a:p>
          <a:p>
            <a:pPr lvl="1"/>
            <a:r>
              <a:rPr lang="en-US" dirty="0"/>
              <a:t>Calibration</a:t>
            </a:r>
          </a:p>
          <a:p>
            <a:pPr lvl="1"/>
            <a:r>
              <a:rPr lang="en-US" dirty="0"/>
              <a:t>Model/Structure</a:t>
            </a:r>
          </a:p>
          <a:p>
            <a:pPr lvl="1"/>
            <a:r>
              <a:rPr lang="en-US" dirty="0"/>
              <a:t>Parameter</a:t>
            </a:r>
          </a:p>
          <a:p>
            <a:r>
              <a:rPr lang="en-US" dirty="0"/>
              <a:t>Look at how uncertainty can be incorporated into several types of hydrologic studies.</a:t>
            </a:r>
          </a:p>
          <a:p>
            <a:r>
              <a:rPr lang="en-US" dirty="0"/>
              <a:t>Learn how the Uncertainty Analysis component in HEC-HMS should be configured to describe the uncertainty in a watershed model and produce results.</a:t>
            </a:r>
          </a:p>
          <a:p>
            <a:pPr lvl="1"/>
            <a:r>
              <a:rPr lang="en-US" dirty="0"/>
              <a:t>Monte Carlo Approach</a:t>
            </a:r>
          </a:p>
          <a:p>
            <a:pPr lvl="1"/>
            <a:endParaRPr lang="en-US" dirty="0"/>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35</a:t>
            </a:fld>
            <a:endParaRPr lang="en-US"/>
          </a:p>
        </p:txBody>
      </p:sp>
      <p:sp>
        <p:nvSpPr>
          <p:cNvPr id="2" name="Title 1"/>
          <p:cNvSpPr>
            <a:spLocks noGrp="1"/>
          </p:cNvSpPr>
          <p:nvPr>
            <p:ph type="title"/>
          </p:nvPr>
        </p:nvSpPr>
        <p:spPr>
          <a:xfrm>
            <a:off x="838200" y="365125"/>
            <a:ext cx="10515600" cy="1325563"/>
          </a:xfrm>
        </p:spPr>
        <p:txBody>
          <a:bodyPr/>
          <a:lstStyle/>
          <a:p>
            <a:r>
              <a:rPr lang="en-US" dirty="0"/>
              <a:t>Summary</a:t>
            </a:r>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8235820" y="1977312"/>
            <a:ext cx="3276600" cy="3276600"/>
          </a:xfrm>
          <a:prstGeom prst="rect">
            <a:avLst/>
          </a:prstGeom>
        </p:spPr>
      </p:pic>
    </p:spTree>
    <p:extLst>
      <p:ext uri="{BB962C8B-B14F-4D97-AF65-F5344CB8AC3E}">
        <p14:creationId xmlns:p14="http://schemas.microsoft.com/office/powerpoint/2010/main" val="40615859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D1BB1F-0EF0-5DB9-EDCF-BB0A6A8ABC70}"/>
              </a:ext>
            </a:extLst>
          </p:cNvPr>
          <p:cNvSpPr>
            <a:spLocks noGrp="1"/>
          </p:cNvSpPr>
          <p:nvPr>
            <p:ph idx="1"/>
          </p:nvPr>
        </p:nvSpPr>
        <p:spPr>
          <a:xfrm>
            <a:off x="838200" y="1825625"/>
            <a:ext cx="10515600" cy="4351339"/>
          </a:xfrm>
        </p:spPr>
        <p:txBody>
          <a:bodyPr>
            <a:normAutofit/>
          </a:bodyPr>
          <a:lstStyle/>
          <a:p>
            <a:r>
              <a:rPr lang="en-US" dirty="0" err="1"/>
              <a:t>Moges</a:t>
            </a:r>
            <a:r>
              <a:rPr lang="en-US" dirty="0"/>
              <a:t>, E.; </a:t>
            </a:r>
            <a:r>
              <a:rPr lang="en-US" dirty="0" err="1"/>
              <a:t>Demissie</a:t>
            </a:r>
            <a:r>
              <a:rPr lang="en-US" dirty="0"/>
              <a:t>, Y.; Larsen, L.; Yassin, F. Review: Sources of Hydrological Model Uncertainties and Advances in Their Analysis. Water 2021, 13, 28. </a:t>
            </a:r>
            <a:r>
              <a:rPr lang="en-US" dirty="0">
                <a:hlinkClick r:id="rId2"/>
              </a:rPr>
              <a:t>https://</a:t>
            </a:r>
            <a:r>
              <a:rPr lang="pl-PL" dirty="0">
                <a:hlinkClick r:id="rId2"/>
              </a:rPr>
              <a:t>dx.doi.org/10.3390/w13010028</a:t>
            </a:r>
            <a:endParaRPr lang="en-US" dirty="0"/>
          </a:p>
          <a:p>
            <a:r>
              <a:rPr lang="en-US" dirty="0"/>
              <a:t>HEC-HMS User’s Manual</a:t>
            </a:r>
          </a:p>
          <a:p>
            <a:pPr lvl="1"/>
            <a:r>
              <a:rPr lang="en-US" dirty="0">
                <a:hlinkClick r:id="rId3"/>
              </a:rPr>
              <a:t>https://www.hec.usace.army.mil/confluence/hmsdocs/hmsum/4.13/assessing-model-uncertainty</a:t>
            </a:r>
            <a:r>
              <a:rPr lang="en-US" dirty="0"/>
              <a:t> </a:t>
            </a:r>
          </a:p>
          <a:p>
            <a:r>
              <a:rPr lang="en-US" dirty="0"/>
              <a:t>HEC-HMS Technical Reference Manual</a:t>
            </a:r>
          </a:p>
          <a:p>
            <a:pPr lvl="1"/>
            <a:r>
              <a:rPr lang="en-US" dirty="0">
                <a:hlinkClick r:id="rId4"/>
              </a:rPr>
              <a:t>https://www.hec.usace.army.mil/confluence/display/HMSTRM/Uncertainty</a:t>
            </a:r>
            <a:r>
              <a:rPr lang="en-US" dirty="0"/>
              <a:t> </a:t>
            </a:r>
          </a:p>
        </p:txBody>
      </p:sp>
      <p:sp>
        <p:nvSpPr>
          <p:cNvPr id="2" name="Title 1">
            <a:extLst>
              <a:ext uri="{FF2B5EF4-FFF2-40B4-BE49-F238E27FC236}">
                <a16:creationId xmlns:a16="http://schemas.microsoft.com/office/drawing/2014/main" id="{F3FB81E4-08B9-0CF5-35E6-043289C32F73}"/>
              </a:ext>
            </a:extLst>
          </p:cNvPr>
          <p:cNvSpPr>
            <a:spLocks noGrp="1"/>
          </p:cNvSpPr>
          <p:nvPr>
            <p:ph type="title"/>
          </p:nvPr>
        </p:nvSpPr>
        <p:spPr>
          <a:xfrm>
            <a:off x="838200" y="365125"/>
            <a:ext cx="10515600" cy="1325563"/>
          </a:xfrm>
        </p:spPr>
        <p:txBody>
          <a:bodyPr/>
          <a:lstStyle/>
          <a:p>
            <a:r>
              <a:rPr lang="en-US" dirty="0"/>
              <a:t>References</a:t>
            </a:r>
          </a:p>
        </p:txBody>
      </p:sp>
    </p:spTree>
    <p:extLst>
      <p:ext uri="{BB962C8B-B14F-4D97-AF65-F5344CB8AC3E}">
        <p14:creationId xmlns:p14="http://schemas.microsoft.com/office/powerpoint/2010/main" val="23451952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B0C4688-501A-D52A-3FDD-300B60275455}"/>
              </a:ext>
            </a:extLst>
          </p:cNvPr>
          <p:cNvSpPr>
            <a:spLocks noGrp="1"/>
          </p:cNvSpPr>
          <p:nvPr>
            <p:ph type="title"/>
          </p:nvPr>
        </p:nvSpPr>
        <p:spPr/>
        <p:txBody>
          <a:bodyPr/>
          <a:lstStyle/>
          <a:p>
            <a:r>
              <a:rPr lang="en-US" dirty="0"/>
              <a:t>Questions/Discussion</a:t>
            </a:r>
          </a:p>
        </p:txBody>
      </p:sp>
      <p:sp>
        <p:nvSpPr>
          <p:cNvPr id="6" name="Text Placeholder 5">
            <a:extLst>
              <a:ext uri="{FF2B5EF4-FFF2-40B4-BE49-F238E27FC236}">
                <a16:creationId xmlns:a16="http://schemas.microsoft.com/office/drawing/2014/main" id="{E2F50306-A36B-E760-78F8-1E203E45D4AF}"/>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66CACEED-D68D-5521-2C1B-5CE0C6C47A42}"/>
              </a:ext>
            </a:extLst>
          </p:cNvPr>
          <p:cNvSpPr>
            <a:spLocks noGrp="1"/>
          </p:cNvSpPr>
          <p:nvPr>
            <p:ph type="sldNum" sz="quarter" idx="4294967295"/>
          </p:nvPr>
        </p:nvSpPr>
        <p:spPr>
          <a:xfrm>
            <a:off x="9448800" y="6356350"/>
            <a:ext cx="2743200" cy="365125"/>
          </a:xfrm>
        </p:spPr>
        <p:txBody>
          <a:bodyPr/>
          <a:lstStyle/>
          <a:p>
            <a:fld id="{75FF2DE0-F630-4680-9872-E679E07CC29A}" type="slidenum">
              <a:rPr lang="en-US" smtClean="0"/>
              <a:t>37</a:t>
            </a:fld>
            <a:endParaRPr lang="en-US"/>
          </a:p>
        </p:txBody>
      </p:sp>
    </p:spTree>
    <p:extLst>
      <p:ext uri="{BB962C8B-B14F-4D97-AF65-F5344CB8AC3E}">
        <p14:creationId xmlns:p14="http://schemas.microsoft.com/office/powerpoint/2010/main" val="3189342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p:spPr>
        <p:txBody>
          <a:bodyPr>
            <a:normAutofit fontScale="92500" lnSpcReduction="20000"/>
          </a:bodyPr>
          <a:lstStyle/>
          <a:p>
            <a:r>
              <a:rPr lang="en-US" dirty="0"/>
              <a:t>Input uncertainty:</a:t>
            </a:r>
          </a:p>
          <a:p>
            <a:pPr lvl="1"/>
            <a:r>
              <a:rPr lang="en-US" dirty="0"/>
              <a:t>Precipitation data and other atmospheric variables.</a:t>
            </a:r>
          </a:p>
          <a:p>
            <a:pPr lvl="1"/>
            <a:r>
              <a:rPr lang="en-US" dirty="0"/>
              <a:t>Sources of inflow to the watershed.</a:t>
            </a:r>
          </a:p>
          <a:p>
            <a:r>
              <a:rPr lang="en-US" dirty="0"/>
              <a:t>Calibration uncertainty:</a:t>
            </a:r>
          </a:p>
          <a:p>
            <a:pPr lvl="1"/>
            <a:r>
              <a:rPr lang="en-US" dirty="0"/>
              <a:t>Observed discharge and rating curves.</a:t>
            </a:r>
          </a:p>
          <a:p>
            <a:r>
              <a:rPr lang="en-US" dirty="0"/>
              <a:t>Model/Structure uncertainty:</a:t>
            </a:r>
          </a:p>
          <a:p>
            <a:pPr lvl="1"/>
            <a:r>
              <a:rPr lang="en-US" dirty="0"/>
              <a:t>Selecting a correct representation of the hydrologic processes.</a:t>
            </a:r>
          </a:p>
          <a:p>
            <a:pPr lvl="1"/>
            <a:r>
              <a:rPr lang="en-US" dirty="0"/>
              <a:t>Watershed delineation and the trade-off between model accuracy and parameter uncertainty</a:t>
            </a:r>
          </a:p>
          <a:p>
            <a:r>
              <a:rPr lang="en-US" dirty="0"/>
              <a:t>Parameter uncertainty:</a:t>
            </a:r>
          </a:p>
          <a:p>
            <a:pPr lvl="1"/>
            <a:r>
              <a:rPr lang="en-US" dirty="0"/>
              <a:t>Identifying parameter values in the process representation.</a:t>
            </a:r>
          </a:p>
          <a:p>
            <a:pPr lvl="1"/>
            <a:endParaRPr lang="en-US" dirty="0"/>
          </a:p>
          <a:p>
            <a:r>
              <a:rPr lang="en-US" dirty="0"/>
              <a:t>In HMS, we can model Input, Structure, and Parameter uncertainty</a:t>
            </a:r>
          </a:p>
          <a:p>
            <a:pPr lvl="1"/>
            <a:endParaRPr lang="en-US" dirty="0"/>
          </a:p>
          <a:p>
            <a:pPr lvl="1"/>
            <a:endParaRPr lang="en-US" dirty="0"/>
          </a:p>
          <a:p>
            <a:pPr lvl="1"/>
            <a:endParaRPr lang="en-US" dirty="0"/>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4</a:t>
            </a:fld>
            <a:endParaRPr lang="en-US"/>
          </a:p>
        </p:txBody>
      </p:sp>
      <p:sp>
        <p:nvSpPr>
          <p:cNvPr id="2" name="Title 1"/>
          <p:cNvSpPr>
            <a:spLocks noGrp="1"/>
          </p:cNvSpPr>
          <p:nvPr>
            <p:ph type="title"/>
          </p:nvPr>
        </p:nvSpPr>
        <p:spPr>
          <a:xfrm>
            <a:off x="838200" y="365125"/>
            <a:ext cx="10515600" cy="1325563"/>
          </a:xfrm>
        </p:spPr>
        <p:txBody>
          <a:bodyPr/>
          <a:lstStyle/>
          <a:p>
            <a:r>
              <a:rPr lang="en-US" dirty="0"/>
              <a:t>Types of Uncertainty</a:t>
            </a:r>
          </a:p>
        </p:txBody>
      </p:sp>
    </p:spTree>
    <p:extLst>
      <p:ext uri="{BB962C8B-B14F-4D97-AF65-F5344CB8AC3E}">
        <p14:creationId xmlns:p14="http://schemas.microsoft.com/office/powerpoint/2010/main" val="3348537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Input Uncertainty</a:t>
            </a:r>
            <a:endParaRPr lang="en-US" dirty="0"/>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5</a:t>
            </a:fld>
            <a:endParaRPr lang="en-US"/>
          </a:p>
        </p:txBody>
      </p:sp>
      <p:pic>
        <p:nvPicPr>
          <p:cNvPr id="7" name="Picture 6">
            <a:extLst>
              <a:ext uri="{FF2B5EF4-FFF2-40B4-BE49-F238E27FC236}">
                <a16:creationId xmlns:a16="http://schemas.microsoft.com/office/drawing/2014/main" id="{98736188-6E7B-8515-713C-1D8484689BD8}"/>
              </a:ext>
            </a:extLst>
          </p:cNvPr>
          <p:cNvPicPr>
            <a:picLocks noChangeAspect="1"/>
          </p:cNvPicPr>
          <p:nvPr/>
        </p:nvPicPr>
        <p:blipFill>
          <a:blip r:embed="rId3"/>
          <a:stretch>
            <a:fillRect/>
          </a:stretch>
        </p:blipFill>
        <p:spPr>
          <a:xfrm>
            <a:off x="2133057" y="1392715"/>
            <a:ext cx="7638481" cy="5078389"/>
          </a:xfrm>
          <a:prstGeom prst="rect">
            <a:avLst/>
          </a:prstGeom>
        </p:spPr>
      </p:pic>
    </p:spTree>
    <p:extLst>
      <p:ext uri="{BB962C8B-B14F-4D97-AF65-F5344CB8AC3E}">
        <p14:creationId xmlns:p14="http://schemas.microsoft.com/office/powerpoint/2010/main" val="882504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7E64006-EA2A-07B1-4144-FC927FC10DB9}"/>
              </a:ext>
            </a:extLst>
          </p:cNvPr>
          <p:cNvSpPr>
            <a:spLocks noGrp="1"/>
          </p:cNvSpPr>
          <p:nvPr>
            <p:ph idx="1"/>
          </p:nvPr>
        </p:nvSpPr>
        <p:spPr>
          <a:xfrm>
            <a:off x="838200" y="1825625"/>
            <a:ext cx="10515600" cy="4351339"/>
          </a:xfrm>
        </p:spPr>
        <p:txBody>
          <a:bodyPr/>
          <a:lstStyle/>
          <a:p>
            <a:r>
              <a:rPr lang="en-US" dirty="0"/>
              <a:t>All modeling methods, even the most physically based methods, make assumptions and propagate uncertainty</a:t>
            </a:r>
          </a:p>
          <a:p>
            <a:r>
              <a:rPr lang="en-US" dirty="0"/>
              <a:t>Model structure, i.e. lumped vs gridded, propagate uncertainty</a:t>
            </a:r>
          </a:p>
          <a:p>
            <a:endParaRPr lang="en-US" dirty="0"/>
          </a:p>
        </p:txBody>
      </p:sp>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6</a:t>
            </a:fld>
            <a:endParaRPr lang="en-US"/>
          </a:p>
        </p:txBody>
      </p:sp>
      <p:sp>
        <p:nvSpPr>
          <p:cNvPr id="2" name="Title 1"/>
          <p:cNvSpPr>
            <a:spLocks noGrp="1"/>
          </p:cNvSpPr>
          <p:nvPr>
            <p:ph type="title"/>
          </p:nvPr>
        </p:nvSpPr>
        <p:spPr>
          <a:xfrm>
            <a:off x="838200" y="365125"/>
            <a:ext cx="10515600" cy="1325563"/>
          </a:xfrm>
        </p:spPr>
        <p:txBody>
          <a:bodyPr/>
          <a:lstStyle/>
          <a:p>
            <a:r>
              <a:rPr lang="en-US" dirty="0"/>
              <a:t>Model/Structure Uncertainty</a:t>
            </a:r>
          </a:p>
        </p:txBody>
      </p:sp>
      <p:pic>
        <p:nvPicPr>
          <p:cNvPr id="5" name="Picture 4">
            <a:extLst>
              <a:ext uri="{FF2B5EF4-FFF2-40B4-BE49-F238E27FC236}">
                <a16:creationId xmlns:a16="http://schemas.microsoft.com/office/drawing/2014/main" id="{247454DE-19D5-73C5-800D-E2994037434F}"/>
              </a:ext>
            </a:extLst>
          </p:cNvPr>
          <p:cNvPicPr>
            <a:picLocks noChangeAspect="1"/>
          </p:cNvPicPr>
          <p:nvPr/>
        </p:nvPicPr>
        <p:blipFill>
          <a:blip r:embed="rId3"/>
          <a:stretch>
            <a:fillRect/>
          </a:stretch>
        </p:blipFill>
        <p:spPr>
          <a:xfrm>
            <a:off x="3266540" y="3203792"/>
            <a:ext cx="5744111" cy="3527711"/>
          </a:xfrm>
          <a:prstGeom prst="rect">
            <a:avLst/>
          </a:prstGeom>
        </p:spPr>
      </p:pic>
    </p:spTree>
    <p:extLst>
      <p:ext uri="{BB962C8B-B14F-4D97-AF65-F5344CB8AC3E}">
        <p14:creationId xmlns:p14="http://schemas.microsoft.com/office/powerpoint/2010/main" val="824402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E5DBAC10-EEA2-BE25-3B78-F274A22CAF82}"/>
              </a:ext>
            </a:extLst>
          </p:cNvPr>
          <p:cNvPicPr>
            <a:picLocks noGrp="1" noChangeAspect="1"/>
          </p:cNvPicPr>
          <p:nvPr>
            <p:ph idx="1"/>
          </p:nvPr>
        </p:nvPicPr>
        <p:blipFill>
          <a:blip r:embed="rId3"/>
          <a:stretch>
            <a:fillRect/>
          </a:stretch>
        </p:blipFill>
        <p:spPr>
          <a:xfrm>
            <a:off x="297656" y="1828801"/>
            <a:ext cx="5336964" cy="4114800"/>
          </a:xfrm>
        </p:spPr>
      </p:pic>
      <p:sp>
        <p:nvSpPr>
          <p:cNvPr id="4" name="Slide Number Placeholder 3"/>
          <p:cNvSpPr>
            <a:spLocks noGrp="1"/>
          </p:cNvSpPr>
          <p:nvPr>
            <p:ph type="sldNum" sz="quarter" idx="12"/>
          </p:nvPr>
        </p:nvSpPr>
        <p:spPr>
          <a:xfrm>
            <a:off x="8610600" y="6356352"/>
            <a:ext cx="2743200" cy="365125"/>
          </a:xfrm>
        </p:spPr>
        <p:txBody>
          <a:bodyPr/>
          <a:lstStyle/>
          <a:p>
            <a:fld id="{764E6CBC-CC34-4D2A-AB21-DF8FF613C755}" type="slidenum">
              <a:rPr lang="en-US" smtClean="0"/>
              <a:pPr/>
              <a:t>7</a:t>
            </a:fld>
            <a:endParaRPr lang="en-US"/>
          </a:p>
        </p:txBody>
      </p:sp>
      <p:sp>
        <p:nvSpPr>
          <p:cNvPr id="2" name="Title 1"/>
          <p:cNvSpPr>
            <a:spLocks noGrp="1"/>
          </p:cNvSpPr>
          <p:nvPr>
            <p:ph type="title"/>
          </p:nvPr>
        </p:nvSpPr>
        <p:spPr>
          <a:xfrm>
            <a:off x="838200" y="365125"/>
            <a:ext cx="10515600" cy="1325563"/>
          </a:xfrm>
        </p:spPr>
        <p:txBody>
          <a:bodyPr/>
          <a:lstStyle/>
          <a:p>
            <a:r>
              <a:rPr lang="en-US" dirty="0"/>
              <a:t>Parameter Uncertainty</a:t>
            </a:r>
          </a:p>
        </p:txBody>
      </p:sp>
      <p:pic>
        <p:nvPicPr>
          <p:cNvPr id="7" name="Picture 6">
            <a:extLst>
              <a:ext uri="{FF2B5EF4-FFF2-40B4-BE49-F238E27FC236}">
                <a16:creationId xmlns:a16="http://schemas.microsoft.com/office/drawing/2014/main" id="{91C97ACA-CE01-58BC-2D58-EF743E93E956}"/>
              </a:ext>
            </a:extLst>
          </p:cNvPr>
          <p:cNvPicPr>
            <a:picLocks noChangeAspect="1"/>
          </p:cNvPicPr>
          <p:nvPr/>
        </p:nvPicPr>
        <p:blipFill>
          <a:blip r:embed="rId4"/>
          <a:stretch>
            <a:fillRect/>
          </a:stretch>
        </p:blipFill>
        <p:spPr>
          <a:xfrm>
            <a:off x="6638015" y="1828801"/>
            <a:ext cx="5061018" cy="4114800"/>
          </a:xfrm>
          <a:prstGeom prst="rect">
            <a:avLst/>
          </a:prstGeom>
        </p:spPr>
      </p:pic>
    </p:spTree>
    <p:extLst>
      <p:ext uri="{BB962C8B-B14F-4D97-AF65-F5344CB8AC3E}">
        <p14:creationId xmlns:p14="http://schemas.microsoft.com/office/powerpoint/2010/main" val="2118488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8E1F60-E00B-F51F-5DEA-5BD141B7064E}"/>
              </a:ext>
            </a:extLst>
          </p:cNvPr>
          <p:cNvSpPr>
            <a:spLocks noGrp="1"/>
          </p:cNvSpPr>
          <p:nvPr>
            <p:ph idx="1"/>
          </p:nvPr>
        </p:nvSpPr>
        <p:spPr>
          <a:xfrm>
            <a:off x="838200" y="1825625"/>
            <a:ext cx="10515600" cy="4351339"/>
          </a:xfrm>
        </p:spPr>
        <p:txBody>
          <a:bodyPr>
            <a:normAutofit/>
          </a:bodyPr>
          <a:lstStyle/>
          <a:p>
            <a:r>
              <a:rPr lang="en-US" dirty="0"/>
              <a:t>Occam’s razor (law of parsimony) typically governs our choices as H&amp;H modelers</a:t>
            </a:r>
          </a:p>
          <a:p>
            <a:r>
              <a:rPr lang="en-US" dirty="0"/>
              <a:t>Complex models do not necessarily provide the best results</a:t>
            </a:r>
          </a:p>
          <a:p>
            <a:r>
              <a:rPr lang="en-US" dirty="0"/>
              <a:t>Applied to hydrologic models</a:t>
            </a:r>
          </a:p>
          <a:p>
            <a:pPr lvl="1"/>
            <a:r>
              <a:rPr lang="en-US" dirty="0"/>
              <a:t>Parsimonious models can provide better insight and comprehension </a:t>
            </a:r>
          </a:p>
          <a:p>
            <a:pPr lvl="1"/>
            <a:r>
              <a:rPr lang="en-US" dirty="0"/>
              <a:t>Improve accuracy, efficiency, and predictive capabilities</a:t>
            </a:r>
          </a:p>
          <a:p>
            <a:pPr lvl="1"/>
            <a:r>
              <a:rPr lang="en-US" dirty="0"/>
              <a:t>Require fewer data to achieve same accuracy</a:t>
            </a:r>
          </a:p>
          <a:p>
            <a:pPr lvl="1"/>
            <a:r>
              <a:rPr lang="en-US" dirty="0"/>
              <a:t>When dealing in uncertainty, understanding which modeling parameters are most sensitive will be of greatest interest</a:t>
            </a:r>
          </a:p>
        </p:txBody>
      </p:sp>
      <p:sp>
        <p:nvSpPr>
          <p:cNvPr id="2" name="Title 1">
            <a:extLst>
              <a:ext uri="{FF2B5EF4-FFF2-40B4-BE49-F238E27FC236}">
                <a16:creationId xmlns:a16="http://schemas.microsoft.com/office/drawing/2014/main" id="{A9DCFFDA-36D3-5B78-937A-52517EC6EC60}"/>
              </a:ext>
            </a:extLst>
          </p:cNvPr>
          <p:cNvSpPr>
            <a:spLocks noGrp="1"/>
          </p:cNvSpPr>
          <p:nvPr>
            <p:ph type="title"/>
          </p:nvPr>
        </p:nvSpPr>
        <p:spPr>
          <a:xfrm>
            <a:off x="838200" y="365125"/>
            <a:ext cx="10515600" cy="1325563"/>
          </a:xfrm>
        </p:spPr>
        <p:txBody>
          <a:bodyPr/>
          <a:lstStyle/>
          <a:p>
            <a:r>
              <a:rPr lang="en-US" dirty="0"/>
              <a:t>Parsimony Principle </a:t>
            </a:r>
          </a:p>
        </p:txBody>
      </p:sp>
      <p:sp>
        <p:nvSpPr>
          <p:cNvPr id="4" name="TextBox 3">
            <a:extLst>
              <a:ext uri="{FF2B5EF4-FFF2-40B4-BE49-F238E27FC236}">
                <a16:creationId xmlns:a16="http://schemas.microsoft.com/office/drawing/2014/main" id="{68487027-1782-1CD8-C211-1EDBA747CBEF}"/>
              </a:ext>
            </a:extLst>
          </p:cNvPr>
          <p:cNvSpPr txBox="1"/>
          <p:nvPr/>
        </p:nvSpPr>
        <p:spPr>
          <a:xfrm>
            <a:off x="8501215" y="452746"/>
            <a:ext cx="3022332" cy="923330"/>
          </a:xfrm>
          <a:prstGeom prst="rect">
            <a:avLst/>
          </a:prstGeom>
          <a:noFill/>
        </p:spPr>
        <p:txBody>
          <a:bodyPr wrap="square" rtlCol="0">
            <a:spAutoFit/>
          </a:bodyPr>
          <a:lstStyle/>
          <a:p>
            <a:r>
              <a:rPr lang="en-US" sz="1800" i="1" dirty="0">
                <a:latin typeface="Comic Sans MS" panose="030F0702030302020204" pitchFamily="66" charset="0"/>
              </a:rPr>
              <a:t>“When faced with two equally good models, choose the simpler one.”</a:t>
            </a:r>
          </a:p>
        </p:txBody>
      </p:sp>
    </p:spTree>
    <p:extLst>
      <p:ext uri="{BB962C8B-B14F-4D97-AF65-F5344CB8AC3E}">
        <p14:creationId xmlns:p14="http://schemas.microsoft.com/office/powerpoint/2010/main" val="1286271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F0C3CB5-24B1-EA0C-A3B3-AFA5D03E04A0}"/>
              </a:ext>
            </a:extLst>
          </p:cNvPr>
          <p:cNvSpPr txBox="1"/>
          <p:nvPr/>
        </p:nvSpPr>
        <p:spPr>
          <a:xfrm>
            <a:off x="6858000" y="6476838"/>
            <a:ext cx="951992" cy="276999"/>
          </a:xfrm>
          <a:prstGeom prst="rect">
            <a:avLst/>
          </a:prstGeom>
          <a:noFill/>
        </p:spPr>
        <p:txBody>
          <a:bodyPr wrap="none" rtlCol="0">
            <a:spAutoFit/>
          </a:bodyPr>
          <a:lstStyle/>
          <a:p>
            <a:r>
              <a:rPr lang="en-US" dirty="0" err="1"/>
              <a:t>Moges</a:t>
            </a:r>
            <a:r>
              <a:rPr lang="en-US" dirty="0"/>
              <a:t> et. al</a:t>
            </a:r>
          </a:p>
        </p:txBody>
      </p:sp>
      <p:pic>
        <p:nvPicPr>
          <p:cNvPr id="7" name="Picture 6">
            <a:extLst>
              <a:ext uri="{FF2B5EF4-FFF2-40B4-BE49-F238E27FC236}">
                <a16:creationId xmlns:a16="http://schemas.microsoft.com/office/drawing/2014/main" id="{9F814EF4-35C5-CCBA-84CD-6FB5F2EF6D17}"/>
              </a:ext>
            </a:extLst>
          </p:cNvPr>
          <p:cNvPicPr>
            <a:picLocks noChangeAspect="1"/>
          </p:cNvPicPr>
          <p:nvPr/>
        </p:nvPicPr>
        <p:blipFill>
          <a:blip r:embed="rId3"/>
          <a:stretch>
            <a:fillRect/>
          </a:stretch>
        </p:blipFill>
        <p:spPr>
          <a:xfrm>
            <a:off x="3645370" y="495300"/>
            <a:ext cx="4901260" cy="5867400"/>
          </a:xfrm>
          <a:prstGeom prst="rect">
            <a:avLst/>
          </a:prstGeom>
        </p:spPr>
      </p:pic>
    </p:spTree>
    <p:extLst>
      <p:ext uri="{BB962C8B-B14F-4D97-AF65-F5344CB8AC3E}">
        <p14:creationId xmlns:p14="http://schemas.microsoft.com/office/powerpoint/2010/main" val="271576733"/>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46</TotalTime>
  <Words>3436</Words>
  <Application>Microsoft Office PowerPoint</Application>
  <PresentationFormat>Widescreen</PresentationFormat>
  <Paragraphs>326</Paragraphs>
  <Slides>37</Slides>
  <Notes>31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37</vt:i4>
      </vt:variant>
    </vt:vector>
  </HeadingPairs>
  <TitlesOfParts>
    <vt:vector size="47" baseType="lpstr">
      <vt:lpstr>Comic Sans MS</vt:lpstr>
      <vt:lpstr>Arial</vt:lpstr>
      <vt:lpstr>Calibri</vt:lpstr>
      <vt:lpstr>Aptos</vt:lpstr>
      <vt:lpstr>Lato</vt:lpstr>
      <vt:lpstr>Barlow Condensed</vt:lpstr>
      <vt:lpstr>Bangers</vt:lpstr>
      <vt:lpstr>Franklin Gothic Book</vt:lpstr>
      <vt:lpstr>H&amp;S 2025 DARK</vt:lpstr>
      <vt:lpstr>H&amp;S 2025 LIGHT</vt:lpstr>
      <vt:lpstr>Modeling Uncertainty with HEC-HMS</vt:lpstr>
      <vt:lpstr>Overview</vt:lpstr>
      <vt:lpstr>Hydrologic Modeling Uncertainty</vt:lpstr>
      <vt:lpstr>Types of Uncertainty</vt:lpstr>
      <vt:lpstr>Input Uncertainty</vt:lpstr>
      <vt:lpstr>Model/Structure Uncertainty</vt:lpstr>
      <vt:lpstr>Parameter Uncertainty</vt:lpstr>
      <vt:lpstr>Parsimony Principle </vt:lpstr>
      <vt:lpstr>PowerPoint Presentation</vt:lpstr>
      <vt:lpstr>PowerPoint Presentation</vt:lpstr>
      <vt:lpstr>PowerPoint Presentation</vt:lpstr>
      <vt:lpstr>Overview</vt:lpstr>
      <vt:lpstr>Regulatory Floodplain Studies</vt:lpstr>
      <vt:lpstr>PowerPoint Presentation</vt:lpstr>
      <vt:lpstr>Flood Damage Reduction</vt:lpstr>
      <vt:lpstr>PowerPoint Presentation</vt:lpstr>
      <vt:lpstr>PowerPoint Presentation</vt:lpstr>
      <vt:lpstr>Dam Safety Studies</vt:lpstr>
      <vt:lpstr>Pool Stage Frequency Curve</vt:lpstr>
      <vt:lpstr>Flow Forecasting Approaches</vt:lpstr>
      <vt:lpstr>PowerPoint Presentation</vt:lpstr>
      <vt:lpstr>Overview</vt:lpstr>
      <vt:lpstr>Monte Carlo Technique</vt:lpstr>
      <vt:lpstr>Uncertainty Analysis</vt:lpstr>
      <vt:lpstr>Selecting Parameters</vt:lpstr>
      <vt:lpstr>PowerPoint Presentation</vt:lpstr>
      <vt:lpstr>Simple Distribution</vt:lpstr>
      <vt:lpstr>Regression With Additive Error</vt:lpstr>
      <vt:lpstr>Monthly Distribution</vt:lpstr>
      <vt:lpstr>Specified Values</vt:lpstr>
      <vt:lpstr>Hypothetical Storm Sampling</vt:lpstr>
      <vt:lpstr>Hypothetical Storm Sampling</vt:lpstr>
      <vt:lpstr>Configuring Results</vt:lpstr>
      <vt:lpstr>Configuring Results</vt:lpstr>
      <vt:lpstr>Summary</vt:lpstr>
      <vt:lpstr>References</vt:lpstr>
      <vt:lpstr>Questions/Discussion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Karlovits, Gregory S CIV USARMY CEIWR (USA)</cp:lastModifiedBy>
  <cp:revision>9</cp:revision>
  <dcterms:created xsi:type="dcterms:W3CDTF">2025-05-01T13:49:07Z</dcterms:created>
  <dcterms:modified xsi:type="dcterms:W3CDTF">2025-06-25T14:57:47Z</dcterms:modified>
  <dc:identifier>DAGjTWelcaM</dc:identifier>
</cp:coreProperties>
</file>