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49" r:id="rId5"/>
  </p:sldMasterIdLst>
  <p:notesMasterIdLst>
    <p:notesMasterId r:id="rId64"/>
  </p:notesMasterIdLst>
  <p:handoutMasterIdLst>
    <p:handoutMasterId r:id="rId65"/>
  </p:handoutMasterIdLst>
  <p:sldIdLst>
    <p:sldId id="256" r:id="rId6"/>
    <p:sldId id="258" r:id="rId7"/>
    <p:sldId id="336" r:id="rId8"/>
    <p:sldId id="307" r:id="rId9"/>
    <p:sldId id="416" r:id="rId10"/>
    <p:sldId id="417" r:id="rId11"/>
    <p:sldId id="312" r:id="rId12"/>
    <p:sldId id="349" r:id="rId13"/>
    <p:sldId id="415" r:id="rId14"/>
    <p:sldId id="365" r:id="rId15"/>
    <p:sldId id="367" r:id="rId16"/>
    <p:sldId id="366" r:id="rId17"/>
    <p:sldId id="369" r:id="rId18"/>
    <p:sldId id="375" r:id="rId19"/>
    <p:sldId id="376" r:id="rId20"/>
    <p:sldId id="377" r:id="rId21"/>
    <p:sldId id="378" r:id="rId22"/>
    <p:sldId id="379" r:id="rId23"/>
    <p:sldId id="372" r:id="rId24"/>
    <p:sldId id="373" r:id="rId25"/>
    <p:sldId id="380" r:id="rId26"/>
    <p:sldId id="363" r:id="rId27"/>
    <p:sldId id="371" r:id="rId28"/>
    <p:sldId id="364" r:id="rId29"/>
    <p:sldId id="360" r:id="rId30"/>
    <p:sldId id="345" r:id="rId31"/>
    <p:sldId id="406" r:id="rId32"/>
    <p:sldId id="420" r:id="rId33"/>
    <p:sldId id="394" r:id="rId34"/>
    <p:sldId id="418" r:id="rId35"/>
    <p:sldId id="421" r:id="rId36"/>
    <p:sldId id="422" r:id="rId37"/>
    <p:sldId id="342" r:id="rId38"/>
    <p:sldId id="381" r:id="rId39"/>
    <p:sldId id="382" r:id="rId40"/>
    <p:sldId id="396" r:id="rId41"/>
    <p:sldId id="339" r:id="rId42"/>
    <p:sldId id="393" r:id="rId43"/>
    <p:sldId id="310" r:id="rId44"/>
    <p:sldId id="346" r:id="rId45"/>
    <p:sldId id="398" r:id="rId46"/>
    <p:sldId id="359" r:id="rId47"/>
    <p:sldId id="399" r:id="rId48"/>
    <p:sldId id="400" r:id="rId49"/>
    <p:sldId id="401" r:id="rId50"/>
    <p:sldId id="402" r:id="rId51"/>
    <p:sldId id="403" r:id="rId52"/>
    <p:sldId id="404" r:id="rId53"/>
    <p:sldId id="405" r:id="rId54"/>
    <p:sldId id="407" r:id="rId55"/>
    <p:sldId id="408" r:id="rId56"/>
    <p:sldId id="409" r:id="rId57"/>
    <p:sldId id="410" r:id="rId58"/>
    <p:sldId id="411" r:id="rId59"/>
    <p:sldId id="412" r:id="rId60"/>
    <p:sldId id="413" r:id="rId61"/>
    <p:sldId id="414" r:id="rId62"/>
    <p:sldId id="419" r:id="rId6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719" autoAdjust="0"/>
  </p:normalViewPr>
  <p:slideViewPr>
    <p:cSldViewPr>
      <p:cViewPr varScale="1">
        <p:scale>
          <a:sx n="107" d="100"/>
          <a:sy n="107" d="100"/>
        </p:scale>
        <p:origin x="1615" y="69"/>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754686-EED1-4A8E-8FEB-858580143282}"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42CD746B-17A9-4895-BDF4-70B4A7C6E1B2}">
      <dgm:prSet phldrT="[Text]"/>
      <dgm:spPr/>
      <dgm:t>
        <a:bodyPr/>
        <a:lstStyle/>
        <a:p>
          <a:r>
            <a:rPr lang="en-US" dirty="0"/>
            <a:t>Sample Flow- and/or Volume-Frequency</a:t>
          </a:r>
        </a:p>
      </dgm:t>
    </dgm:pt>
    <dgm:pt modelId="{359E1D34-742A-461C-A820-190536421C8F}" type="parTrans" cxnId="{42B56C8A-DB89-48C3-B295-C3326F370FA6}">
      <dgm:prSet/>
      <dgm:spPr/>
      <dgm:t>
        <a:bodyPr/>
        <a:lstStyle/>
        <a:p>
          <a:endParaRPr lang="en-US"/>
        </a:p>
      </dgm:t>
    </dgm:pt>
    <dgm:pt modelId="{7FA53016-DAB6-4640-B688-807F6205FD59}" type="sibTrans" cxnId="{42B56C8A-DB89-48C3-B295-C3326F370FA6}">
      <dgm:prSet/>
      <dgm:spPr/>
      <dgm:t>
        <a:bodyPr/>
        <a:lstStyle/>
        <a:p>
          <a:endParaRPr lang="en-US"/>
        </a:p>
      </dgm:t>
    </dgm:pt>
    <dgm:pt modelId="{30B46D84-52DF-41EC-83DC-35B1C111D3CB}">
      <dgm:prSet phldrT="[Text]"/>
      <dgm:spPr/>
      <dgm:t>
        <a:bodyPr/>
        <a:lstStyle/>
        <a:p>
          <a:r>
            <a:rPr lang="en-US" dirty="0"/>
            <a:t>Build Balanced Hydrograph</a:t>
          </a:r>
        </a:p>
      </dgm:t>
    </dgm:pt>
    <dgm:pt modelId="{DD317FCA-0769-4049-960E-08BB6C34C02F}" type="parTrans" cxnId="{F75DD246-D161-4613-A8F5-12F73D1F7A60}">
      <dgm:prSet/>
      <dgm:spPr/>
      <dgm:t>
        <a:bodyPr/>
        <a:lstStyle/>
        <a:p>
          <a:endParaRPr lang="en-US"/>
        </a:p>
      </dgm:t>
    </dgm:pt>
    <dgm:pt modelId="{E78A43CB-0FD9-48F2-A016-C3E78C75D304}" type="sibTrans" cxnId="{F75DD246-D161-4613-A8F5-12F73D1F7A60}">
      <dgm:prSet/>
      <dgm:spPr/>
      <dgm:t>
        <a:bodyPr/>
        <a:lstStyle/>
        <a:p>
          <a:endParaRPr lang="en-US"/>
        </a:p>
      </dgm:t>
    </dgm:pt>
    <dgm:pt modelId="{9B3788CB-C088-45A8-8394-6485AD60E0B8}">
      <dgm:prSet phldrT="[Text]"/>
      <dgm:spPr/>
      <dgm:t>
        <a:bodyPr/>
        <a:lstStyle/>
        <a:p>
          <a:r>
            <a:rPr lang="en-US" dirty="0"/>
            <a:t>Route through the Reservoir</a:t>
          </a:r>
        </a:p>
      </dgm:t>
    </dgm:pt>
    <dgm:pt modelId="{531ED49C-3F12-4A95-8B17-46002396C2A9}" type="parTrans" cxnId="{B803C345-C0C0-41A2-863C-C73CB722D9E2}">
      <dgm:prSet/>
      <dgm:spPr/>
      <dgm:t>
        <a:bodyPr/>
        <a:lstStyle/>
        <a:p>
          <a:endParaRPr lang="en-US"/>
        </a:p>
      </dgm:t>
    </dgm:pt>
    <dgm:pt modelId="{8C140885-F2A1-4A55-9C83-65FC6EEC674F}" type="sibTrans" cxnId="{B803C345-C0C0-41A2-863C-C73CB722D9E2}">
      <dgm:prSet/>
      <dgm:spPr/>
      <dgm:t>
        <a:bodyPr/>
        <a:lstStyle/>
        <a:p>
          <a:endParaRPr lang="en-US"/>
        </a:p>
      </dgm:t>
    </dgm:pt>
    <dgm:pt modelId="{CA517BA8-67F7-48E3-BAB5-3F47A9F9B313}">
      <dgm:prSet/>
      <dgm:spPr/>
      <dgm:t>
        <a:bodyPr/>
        <a:lstStyle/>
        <a:p>
          <a:r>
            <a:rPr lang="en-US" dirty="0"/>
            <a:t>Store Results</a:t>
          </a:r>
        </a:p>
      </dgm:t>
    </dgm:pt>
    <dgm:pt modelId="{FA638D39-904C-41BD-82D1-E4D13C9506A3}" type="parTrans" cxnId="{7D12DBE9-3F27-4F71-AF08-AA5817DD2A05}">
      <dgm:prSet/>
      <dgm:spPr/>
      <dgm:t>
        <a:bodyPr/>
        <a:lstStyle/>
        <a:p>
          <a:endParaRPr lang="en-US"/>
        </a:p>
      </dgm:t>
    </dgm:pt>
    <dgm:pt modelId="{38087939-D619-43F5-A35A-59ED28896508}" type="sibTrans" cxnId="{7D12DBE9-3F27-4F71-AF08-AA5817DD2A05}">
      <dgm:prSet/>
      <dgm:spPr/>
      <dgm:t>
        <a:bodyPr/>
        <a:lstStyle/>
        <a:p>
          <a:endParaRPr lang="en-US"/>
        </a:p>
      </dgm:t>
    </dgm:pt>
    <dgm:pt modelId="{71A7312F-D0DC-43EB-96C6-8BEFAA3A7BE6}" type="pres">
      <dgm:prSet presAssocID="{45754686-EED1-4A8E-8FEB-858580143282}" presName="Name0" presStyleCnt="0">
        <dgm:presLayoutVars>
          <dgm:dir/>
          <dgm:resizeHandles val="exact"/>
        </dgm:presLayoutVars>
      </dgm:prSet>
      <dgm:spPr/>
    </dgm:pt>
    <dgm:pt modelId="{7E0CE1FC-F0D0-48E4-8D89-E35D6EB28921}" type="pres">
      <dgm:prSet presAssocID="{42CD746B-17A9-4895-BDF4-70B4A7C6E1B2}" presName="node" presStyleLbl="node1" presStyleIdx="0" presStyleCnt="4">
        <dgm:presLayoutVars>
          <dgm:bulletEnabled val="1"/>
        </dgm:presLayoutVars>
      </dgm:prSet>
      <dgm:spPr/>
    </dgm:pt>
    <dgm:pt modelId="{5BF642D6-5D25-4113-8811-47AD89E03CC7}" type="pres">
      <dgm:prSet presAssocID="{7FA53016-DAB6-4640-B688-807F6205FD59}" presName="sibTrans" presStyleLbl="sibTrans2D1" presStyleIdx="0" presStyleCnt="3"/>
      <dgm:spPr/>
    </dgm:pt>
    <dgm:pt modelId="{ABE15518-8851-4D55-ACBD-9A9EF27CC32B}" type="pres">
      <dgm:prSet presAssocID="{7FA53016-DAB6-4640-B688-807F6205FD59}" presName="connectorText" presStyleLbl="sibTrans2D1" presStyleIdx="0" presStyleCnt="3"/>
      <dgm:spPr/>
    </dgm:pt>
    <dgm:pt modelId="{F74895B6-2AC4-482A-ABC8-D07A29B2D51A}" type="pres">
      <dgm:prSet presAssocID="{30B46D84-52DF-41EC-83DC-35B1C111D3CB}" presName="node" presStyleLbl="node1" presStyleIdx="1" presStyleCnt="4">
        <dgm:presLayoutVars>
          <dgm:bulletEnabled val="1"/>
        </dgm:presLayoutVars>
      </dgm:prSet>
      <dgm:spPr/>
    </dgm:pt>
    <dgm:pt modelId="{E78D95BF-04D5-4962-B4F5-83BAB8570FAE}" type="pres">
      <dgm:prSet presAssocID="{E78A43CB-0FD9-48F2-A016-C3E78C75D304}" presName="sibTrans" presStyleLbl="sibTrans2D1" presStyleIdx="1" presStyleCnt="3"/>
      <dgm:spPr/>
    </dgm:pt>
    <dgm:pt modelId="{324F6841-11D9-4837-B86A-8D3B59036433}" type="pres">
      <dgm:prSet presAssocID="{E78A43CB-0FD9-48F2-A016-C3E78C75D304}" presName="connectorText" presStyleLbl="sibTrans2D1" presStyleIdx="1" presStyleCnt="3"/>
      <dgm:spPr/>
    </dgm:pt>
    <dgm:pt modelId="{2FADEC8F-1BF9-4B73-BDE1-4C4AB6E5C0D7}" type="pres">
      <dgm:prSet presAssocID="{9B3788CB-C088-45A8-8394-6485AD60E0B8}" presName="node" presStyleLbl="node1" presStyleIdx="2" presStyleCnt="4">
        <dgm:presLayoutVars>
          <dgm:bulletEnabled val="1"/>
        </dgm:presLayoutVars>
      </dgm:prSet>
      <dgm:spPr/>
    </dgm:pt>
    <dgm:pt modelId="{9DC8BA29-764A-4B36-BF23-94CAC208A634}" type="pres">
      <dgm:prSet presAssocID="{8C140885-F2A1-4A55-9C83-65FC6EEC674F}" presName="sibTrans" presStyleLbl="sibTrans2D1" presStyleIdx="2" presStyleCnt="3"/>
      <dgm:spPr/>
    </dgm:pt>
    <dgm:pt modelId="{A996EA10-0066-45B6-BBAF-AAF6D8BDC5D3}" type="pres">
      <dgm:prSet presAssocID="{8C140885-F2A1-4A55-9C83-65FC6EEC674F}" presName="connectorText" presStyleLbl="sibTrans2D1" presStyleIdx="2" presStyleCnt="3"/>
      <dgm:spPr/>
    </dgm:pt>
    <dgm:pt modelId="{827ED20B-3414-4E87-8B36-7D6EDA0870ED}" type="pres">
      <dgm:prSet presAssocID="{CA517BA8-67F7-48E3-BAB5-3F47A9F9B313}" presName="node" presStyleLbl="node1" presStyleIdx="3" presStyleCnt="4">
        <dgm:presLayoutVars>
          <dgm:bulletEnabled val="1"/>
        </dgm:presLayoutVars>
      </dgm:prSet>
      <dgm:spPr/>
    </dgm:pt>
  </dgm:ptLst>
  <dgm:cxnLst>
    <dgm:cxn modelId="{B2A7411E-F832-4D98-8A6D-0BF986550D9A}" type="presOf" srcId="{E78A43CB-0FD9-48F2-A016-C3E78C75D304}" destId="{324F6841-11D9-4837-B86A-8D3B59036433}" srcOrd="1" destOrd="0" presId="urn:microsoft.com/office/officeart/2005/8/layout/process1"/>
    <dgm:cxn modelId="{46D1AA38-A615-415B-A82B-2491DBDBBFC0}" type="presOf" srcId="{42CD746B-17A9-4895-BDF4-70B4A7C6E1B2}" destId="{7E0CE1FC-F0D0-48E4-8D89-E35D6EB28921}" srcOrd="0" destOrd="0" presId="urn:microsoft.com/office/officeart/2005/8/layout/process1"/>
    <dgm:cxn modelId="{B803C345-C0C0-41A2-863C-C73CB722D9E2}" srcId="{45754686-EED1-4A8E-8FEB-858580143282}" destId="{9B3788CB-C088-45A8-8394-6485AD60E0B8}" srcOrd="2" destOrd="0" parTransId="{531ED49C-3F12-4A95-8B17-46002396C2A9}" sibTransId="{8C140885-F2A1-4A55-9C83-65FC6EEC674F}"/>
    <dgm:cxn modelId="{F75DD246-D161-4613-A8F5-12F73D1F7A60}" srcId="{45754686-EED1-4A8E-8FEB-858580143282}" destId="{30B46D84-52DF-41EC-83DC-35B1C111D3CB}" srcOrd="1" destOrd="0" parTransId="{DD317FCA-0769-4049-960E-08BB6C34C02F}" sibTransId="{E78A43CB-0FD9-48F2-A016-C3E78C75D304}"/>
    <dgm:cxn modelId="{79EAFE68-DED5-44F1-A33A-6464DA8D71F0}" type="presOf" srcId="{45754686-EED1-4A8E-8FEB-858580143282}" destId="{71A7312F-D0DC-43EB-96C6-8BEFAA3A7BE6}" srcOrd="0" destOrd="0" presId="urn:microsoft.com/office/officeart/2005/8/layout/process1"/>
    <dgm:cxn modelId="{C5E6B570-6CB8-425D-ABBE-20850A16A487}" type="presOf" srcId="{8C140885-F2A1-4A55-9C83-65FC6EEC674F}" destId="{9DC8BA29-764A-4B36-BF23-94CAC208A634}" srcOrd="0" destOrd="0" presId="urn:microsoft.com/office/officeart/2005/8/layout/process1"/>
    <dgm:cxn modelId="{9A023558-CDA4-4F34-BABA-49B6095D6639}" type="presOf" srcId="{CA517BA8-67F7-48E3-BAB5-3F47A9F9B313}" destId="{827ED20B-3414-4E87-8B36-7D6EDA0870ED}" srcOrd="0" destOrd="0" presId="urn:microsoft.com/office/officeart/2005/8/layout/process1"/>
    <dgm:cxn modelId="{F3DE637E-11D5-4BBB-BB02-E4E206252B92}" type="presOf" srcId="{E78A43CB-0FD9-48F2-A016-C3E78C75D304}" destId="{E78D95BF-04D5-4962-B4F5-83BAB8570FAE}" srcOrd="0" destOrd="0" presId="urn:microsoft.com/office/officeart/2005/8/layout/process1"/>
    <dgm:cxn modelId="{CAF7EA85-2561-4501-83AC-C537E5A225A7}" type="presOf" srcId="{7FA53016-DAB6-4640-B688-807F6205FD59}" destId="{5BF642D6-5D25-4113-8811-47AD89E03CC7}" srcOrd="0" destOrd="0" presId="urn:microsoft.com/office/officeart/2005/8/layout/process1"/>
    <dgm:cxn modelId="{42B56C8A-DB89-48C3-B295-C3326F370FA6}" srcId="{45754686-EED1-4A8E-8FEB-858580143282}" destId="{42CD746B-17A9-4895-BDF4-70B4A7C6E1B2}" srcOrd="0" destOrd="0" parTransId="{359E1D34-742A-461C-A820-190536421C8F}" sibTransId="{7FA53016-DAB6-4640-B688-807F6205FD59}"/>
    <dgm:cxn modelId="{7B2C209F-7C24-4B0A-B543-B976B4935BA0}" type="presOf" srcId="{30B46D84-52DF-41EC-83DC-35B1C111D3CB}" destId="{F74895B6-2AC4-482A-ABC8-D07A29B2D51A}" srcOrd="0" destOrd="0" presId="urn:microsoft.com/office/officeart/2005/8/layout/process1"/>
    <dgm:cxn modelId="{2760DDB4-4B89-426B-89BE-FAA124C2D895}" type="presOf" srcId="{8C140885-F2A1-4A55-9C83-65FC6EEC674F}" destId="{A996EA10-0066-45B6-BBAF-AAF6D8BDC5D3}" srcOrd="1" destOrd="0" presId="urn:microsoft.com/office/officeart/2005/8/layout/process1"/>
    <dgm:cxn modelId="{E3EF53D1-988C-47E0-A2E5-93DD7ABC5C69}" type="presOf" srcId="{7FA53016-DAB6-4640-B688-807F6205FD59}" destId="{ABE15518-8851-4D55-ACBD-9A9EF27CC32B}" srcOrd="1" destOrd="0" presId="urn:microsoft.com/office/officeart/2005/8/layout/process1"/>
    <dgm:cxn modelId="{7D12DBE9-3F27-4F71-AF08-AA5817DD2A05}" srcId="{45754686-EED1-4A8E-8FEB-858580143282}" destId="{CA517BA8-67F7-48E3-BAB5-3F47A9F9B313}" srcOrd="3" destOrd="0" parTransId="{FA638D39-904C-41BD-82D1-E4D13C9506A3}" sibTransId="{38087939-D619-43F5-A35A-59ED28896508}"/>
    <dgm:cxn modelId="{9EA80FF3-2CBC-459A-A08A-BCE2D63EA7D8}" type="presOf" srcId="{9B3788CB-C088-45A8-8394-6485AD60E0B8}" destId="{2FADEC8F-1BF9-4B73-BDE1-4C4AB6E5C0D7}" srcOrd="0" destOrd="0" presId="urn:microsoft.com/office/officeart/2005/8/layout/process1"/>
    <dgm:cxn modelId="{BA9E719B-83BD-4EAE-845F-946D746FC4D0}" type="presParOf" srcId="{71A7312F-D0DC-43EB-96C6-8BEFAA3A7BE6}" destId="{7E0CE1FC-F0D0-48E4-8D89-E35D6EB28921}" srcOrd="0" destOrd="0" presId="urn:microsoft.com/office/officeart/2005/8/layout/process1"/>
    <dgm:cxn modelId="{B759CA65-8AB1-4A8F-9546-B0EE9B9C7D8B}" type="presParOf" srcId="{71A7312F-D0DC-43EB-96C6-8BEFAA3A7BE6}" destId="{5BF642D6-5D25-4113-8811-47AD89E03CC7}" srcOrd="1" destOrd="0" presId="urn:microsoft.com/office/officeart/2005/8/layout/process1"/>
    <dgm:cxn modelId="{1D301823-A3A5-45EB-B6F8-BBA2120094A8}" type="presParOf" srcId="{5BF642D6-5D25-4113-8811-47AD89E03CC7}" destId="{ABE15518-8851-4D55-ACBD-9A9EF27CC32B}" srcOrd="0" destOrd="0" presId="urn:microsoft.com/office/officeart/2005/8/layout/process1"/>
    <dgm:cxn modelId="{943AD364-964D-4828-87E3-EDF3CA425428}" type="presParOf" srcId="{71A7312F-D0DC-43EB-96C6-8BEFAA3A7BE6}" destId="{F74895B6-2AC4-482A-ABC8-D07A29B2D51A}" srcOrd="2" destOrd="0" presId="urn:microsoft.com/office/officeart/2005/8/layout/process1"/>
    <dgm:cxn modelId="{28ACF638-7EBC-4F20-836E-B14341A2323B}" type="presParOf" srcId="{71A7312F-D0DC-43EB-96C6-8BEFAA3A7BE6}" destId="{E78D95BF-04D5-4962-B4F5-83BAB8570FAE}" srcOrd="3" destOrd="0" presId="urn:microsoft.com/office/officeart/2005/8/layout/process1"/>
    <dgm:cxn modelId="{BB43DFD4-5ED2-48E1-8F5E-3D0E819968F0}" type="presParOf" srcId="{E78D95BF-04D5-4962-B4F5-83BAB8570FAE}" destId="{324F6841-11D9-4837-B86A-8D3B59036433}" srcOrd="0" destOrd="0" presId="urn:microsoft.com/office/officeart/2005/8/layout/process1"/>
    <dgm:cxn modelId="{04A57B17-8B80-4C62-8D6B-36F27A6F65DE}" type="presParOf" srcId="{71A7312F-D0DC-43EB-96C6-8BEFAA3A7BE6}" destId="{2FADEC8F-1BF9-4B73-BDE1-4C4AB6E5C0D7}" srcOrd="4" destOrd="0" presId="urn:microsoft.com/office/officeart/2005/8/layout/process1"/>
    <dgm:cxn modelId="{8F33918F-B87D-438B-9D0E-AD904748617B}" type="presParOf" srcId="{71A7312F-D0DC-43EB-96C6-8BEFAA3A7BE6}" destId="{9DC8BA29-764A-4B36-BF23-94CAC208A634}" srcOrd="5" destOrd="0" presId="urn:microsoft.com/office/officeart/2005/8/layout/process1"/>
    <dgm:cxn modelId="{3F5E22D2-3A36-4FB6-BF7C-A604A5CA00C0}" type="presParOf" srcId="{9DC8BA29-764A-4B36-BF23-94CAC208A634}" destId="{A996EA10-0066-45B6-BBAF-AAF6D8BDC5D3}" srcOrd="0" destOrd="0" presId="urn:microsoft.com/office/officeart/2005/8/layout/process1"/>
    <dgm:cxn modelId="{7DA5D7A8-9551-4B4E-94F9-8DF1FB6F2A65}" type="presParOf" srcId="{71A7312F-D0DC-43EB-96C6-8BEFAA3A7BE6}" destId="{827ED20B-3414-4E87-8B36-7D6EDA0870ED}"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CE1FC-F0D0-48E4-8D89-E35D6EB28921}">
      <dsp:nvSpPr>
        <dsp:cNvPr id="0" name=""/>
        <dsp:cNvSpPr/>
      </dsp:nvSpPr>
      <dsp:spPr>
        <a:xfrm>
          <a:off x="2913"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Sample Flow- and/or Volume-Frequency</a:t>
          </a:r>
        </a:p>
      </dsp:txBody>
      <dsp:txXfrm>
        <a:off x="39987" y="1436172"/>
        <a:ext cx="1199616" cy="1191655"/>
      </dsp:txXfrm>
    </dsp:sp>
    <dsp:sp modelId="{5BF642D6-5D25-4113-8811-47AD89E03CC7}">
      <dsp:nvSpPr>
        <dsp:cNvPr id="0" name=""/>
        <dsp:cNvSpPr/>
      </dsp:nvSpPr>
      <dsp:spPr>
        <a:xfrm>
          <a:off x="140405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404053" y="1937232"/>
        <a:ext cx="189026" cy="189535"/>
      </dsp:txXfrm>
    </dsp:sp>
    <dsp:sp modelId="{F74895B6-2AC4-482A-ABC8-D07A29B2D51A}">
      <dsp:nvSpPr>
        <dsp:cNvPr id="0" name=""/>
        <dsp:cNvSpPr/>
      </dsp:nvSpPr>
      <dsp:spPr>
        <a:xfrm>
          <a:off x="1786183"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Build Balanced Hydrograph</a:t>
          </a:r>
        </a:p>
      </dsp:txBody>
      <dsp:txXfrm>
        <a:off x="1823257" y="1436172"/>
        <a:ext cx="1199616" cy="1191655"/>
      </dsp:txXfrm>
    </dsp:sp>
    <dsp:sp modelId="{E78D95BF-04D5-4962-B4F5-83BAB8570FAE}">
      <dsp:nvSpPr>
        <dsp:cNvPr id="0" name=""/>
        <dsp:cNvSpPr/>
      </dsp:nvSpPr>
      <dsp:spPr>
        <a:xfrm>
          <a:off x="318732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3187323" y="1937232"/>
        <a:ext cx="189026" cy="189535"/>
      </dsp:txXfrm>
    </dsp:sp>
    <dsp:sp modelId="{2FADEC8F-1BF9-4B73-BDE1-4C4AB6E5C0D7}">
      <dsp:nvSpPr>
        <dsp:cNvPr id="0" name=""/>
        <dsp:cNvSpPr/>
      </dsp:nvSpPr>
      <dsp:spPr>
        <a:xfrm>
          <a:off x="3569452"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Route through the Reservoir</a:t>
          </a:r>
        </a:p>
      </dsp:txBody>
      <dsp:txXfrm>
        <a:off x="3606526" y="1436172"/>
        <a:ext cx="1199616" cy="1191655"/>
      </dsp:txXfrm>
    </dsp:sp>
    <dsp:sp modelId="{9DC8BA29-764A-4B36-BF23-94CAC208A634}">
      <dsp:nvSpPr>
        <dsp:cNvPr id="0" name=""/>
        <dsp:cNvSpPr/>
      </dsp:nvSpPr>
      <dsp:spPr>
        <a:xfrm>
          <a:off x="497059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970593" y="1937232"/>
        <a:ext cx="189026" cy="189535"/>
      </dsp:txXfrm>
    </dsp:sp>
    <dsp:sp modelId="{827ED20B-3414-4E87-8B36-7D6EDA0870ED}">
      <dsp:nvSpPr>
        <dsp:cNvPr id="0" name=""/>
        <dsp:cNvSpPr/>
      </dsp:nvSpPr>
      <dsp:spPr>
        <a:xfrm>
          <a:off x="5352722"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Store Results</a:t>
          </a:r>
        </a:p>
      </dsp:txBody>
      <dsp:txXfrm>
        <a:off x="5389796" y="1436172"/>
        <a:ext cx="1199616" cy="11916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smtClean="0"/>
            </a:lvl1pPr>
          </a:lstStyle>
          <a:p>
            <a:pPr>
              <a:defRPr/>
            </a:pPr>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smtClean="0"/>
            </a:lvl1pPr>
          </a:lstStyle>
          <a:p>
            <a:pPr>
              <a:defRPr/>
            </a:pPr>
            <a:fld id="{7EF38275-0A94-430B-8040-739D209A1369}" type="datetimeFigureOut">
              <a:rPr lang="en-US"/>
              <a:pPr>
                <a:defRPr/>
              </a:pPr>
              <a:t>3/1/2024</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smtClean="0"/>
            </a:lvl1pPr>
          </a:lstStyle>
          <a:p>
            <a:pPr>
              <a:defRPr/>
            </a:pP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smtClean="0"/>
            </a:lvl1pPr>
          </a:lstStyle>
          <a:p>
            <a:pPr>
              <a:defRPr/>
            </a:pPr>
            <a:fld id="{5A28C313-D35E-424B-854E-24D6993E8DDD}" type="slidenum">
              <a:rPr lang="en-US"/>
              <a:pPr>
                <a:defRPr/>
              </a:pPr>
              <a:t>‹#›</a:t>
            </a:fld>
            <a:endParaRPr lang="en-US"/>
          </a:p>
        </p:txBody>
      </p:sp>
    </p:spTree>
    <p:extLst>
      <p:ext uri="{BB962C8B-B14F-4D97-AF65-F5344CB8AC3E}">
        <p14:creationId xmlns:p14="http://schemas.microsoft.com/office/powerpoint/2010/main" val="2185993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AD0AA913-41A7-4317-B82F-D66D0812BE00}" type="datetimeFigureOut">
              <a:rPr lang="en-US" smtClean="0"/>
              <a:pPr/>
              <a:t>3/1/2024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A17DE06-82A6-40FF-96A5-97EFD1914392}" type="slidenum">
              <a:rPr lang="en-US" smtClean="0"/>
              <a:pPr/>
              <a:t>‹#›</a:t>
            </a:fld>
            <a:endParaRPr lang="en-US"/>
          </a:p>
        </p:txBody>
      </p:sp>
    </p:spTree>
    <p:extLst>
      <p:ext uri="{BB962C8B-B14F-4D97-AF65-F5344CB8AC3E}">
        <p14:creationId xmlns:p14="http://schemas.microsoft.com/office/powerpoint/2010/main" val="368104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DA17DE06-82A6-40FF-96A5-97EFD1914392}" type="slidenum">
              <a:rPr lang="en-US" smtClean="0"/>
              <a:pPr/>
              <a:t>1</a:t>
            </a:fld>
            <a:endParaRPr lang="en-US"/>
          </a:p>
        </p:txBody>
      </p:sp>
    </p:spTree>
    <p:extLst>
      <p:ext uri="{BB962C8B-B14F-4D97-AF65-F5344CB8AC3E}">
        <p14:creationId xmlns:p14="http://schemas.microsoft.com/office/powerpoint/2010/main" val="595763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275464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20426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18575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28912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How do you fill in missing data?</a:t>
            </a:r>
          </a:p>
          <a:p>
            <a:pPr>
              <a:buFont typeface="Arial" pitchFamily="34" charset="0"/>
              <a:buChar char="•"/>
            </a:pPr>
            <a:endParaRPr lang="en-US" sz="1300" dirty="0"/>
          </a:p>
          <a:p>
            <a:pPr>
              <a:buFont typeface="Arial" pitchFamily="34" charset="0"/>
              <a:buChar char="•"/>
            </a:pPr>
            <a:r>
              <a:rPr lang="en-US" sz="1300" dirty="0"/>
              <a:t> B17B</a:t>
            </a:r>
            <a:r>
              <a:rPr lang="en-US" sz="1300" baseline="0" dirty="0"/>
              <a:t>, without any adjustments for historical events, would simply disregard these periods.  To adjust, you can give systematic years weights that are greater than 1 to represent unobserved years when computing sample statistics.  Confusing!</a:t>
            </a:r>
          </a:p>
          <a:p>
            <a:pPr>
              <a:buFont typeface="Arial" pitchFamily="34" charset="0"/>
              <a:buChar char="•"/>
            </a:pPr>
            <a:endParaRPr lang="en-US" sz="1300" baseline="0" dirty="0"/>
          </a:p>
          <a:p>
            <a:pPr>
              <a:buFont typeface="Arial" pitchFamily="34" charset="0"/>
              <a:buChar char="•"/>
            </a:pPr>
            <a:r>
              <a:rPr lang="en-US" sz="1300" baseline="0" dirty="0"/>
              <a:t> B17C requires the user to enter non [zero – </a:t>
            </a:r>
            <a:r>
              <a:rPr lang="en-US" sz="1300" baseline="0" dirty="0" err="1"/>
              <a:t>inf</a:t>
            </a:r>
            <a:r>
              <a:rPr lang="en-US" sz="1300" baseline="0" dirty="0"/>
              <a:t>] perception thresholds for these periods.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202815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067216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92760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Post Flood Reports are oftentimes prepared following major flood events.  Information within these reports can be used for a multitude of purposes.</a:t>
            </a:r>
          </a:p>
          <a:p>
            <a:pPr>
              <a:buFont typeface="Arial" pitchFamily="34" charset="0"/>
              <a:buChar char="•"/>
            </a:pPr>
            <a:endParaRPr lang="en-US" sz="1300" baseline="0" dirty="0"/>
          </a:p>
          <a:p>
            <a:pPr>
              <a:buFont typeface="Arial" pitchFamily="34" charset="0"/>
              <a:buChar char="•"/>
            </a:pPr>
            <a:r>
              <a:rPr lang="en-US" sz="1300" baseline="0" dirty="0"/>
              <a:t>These reports are available through a multitude of sources ranging from the U.S. Geological Survey, USACE districts, Bureau of Reclamation, state agencies, etc.</a:t>
            </a:r>
          </a:p>
          <a:p>
            <a:pPr>
              <a:buFont typeface="Arial" pitchFamily="34" charset="0"/>
              <a:buChar char="•"/>
            </a:pPr>
            <a:endParaRPr lang="en-US" sz="1300" baseline="0" dirty="0"/>
          </a:p>
          <a:p>
            <a:pPr>
              <a:buFont typeface="Arial" pitchFamily="34" charset="0"/>
              <a:buChar char="•"/>
            </a:pPr>
            <a:r>
              <a:rPr lang="en-US" sz="1300" baseline="0" dirty="0"/>
              <a:t> Google is your friend when searching for these types of documents.</a:t>
            </a:r>
          </a:p>
          <a:p>
            <a:pPr>
              <a:buFont typeface="Arial" pitchFamily="34" charset="0"/>
              <a:buChar char="•"/>
            </a:pPr>
            <a:endParaRPr lang="en-US" sz="1300"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The following slides present just a small sample of the information that is usually contained within these publications.  Getting copies of them and doing research is a MUST!</a:t>
            </a:r>
            <a:endParaRPr lang="en-US" sz="1300" dirty="0"/>
          </a:p>
          <a:p>
            <a:pPr>
              <a:buFont typeface="Arial" pitchFamily="34" charset="0"/>
              <a:buChar char="•"/>
            </a:pPr>
            <a:endParaRPr lang="en-US" sz="1300" baseline="0" dirty="0"/>
          </a:p>
          <a:p>
            <a:pPr>
              <a:buFont typeface="Arial" pitchFamily="34" charset="0"/>
              <a:buChar char="•"/>
            </a:pPr>
            <a:endParaRPr lang="en-US" sz="1300"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080626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Post Flood Reports will usually </a:t>
            </a:r>
            <a:r>
              <a:rPr lang="en-US" sz="1300" baseline="0" dirty="0"/>
              <a:t>contain pictures and textural depictions of flooding conditions, antecedent conditions, operations at reservoirs, timelines of events, etc.</a:t>
            </a:r>
          </a:p>
          <a:p>
            <a:pPr>
              <a:buFont typeface="Arial" pitchFamily="34" charset="0"/>
              <a:buChar char="•"/>
            </a:pPr>
            <a:endParaRPr lang="en-US" sz="1300" baseline="0" dirty="0"/>
          </a:p>
          <a:p>
            <a:pPr>
              <a:buFont typeface="Arial" pitchFamily="34" charset="0"/>
              <a:buChar char="•"/>
            </a:pPr>
            <a:r>
              <a:rPr lang="en-US" sz="1300" baseline="0" dirty="0"/>
              <a:t> This information can be used to inform flow- and volume-frequency analyses, recreate conditions w/in a hydrologic model, etc.</a:t>
            </a:r>
          </a:p>
          <a:p>
            <a:pPr>
              <a:buFont typeface="Arial" pitchFamily="34" charset="0"/>
              <a:buChar char="•"/>
            </a:pPr>
            <a:endParaRPr lang="en-US" sz="1300"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For instance, the highlighted sections can be used to inform the selection of perception thresholds to extend and/or fill in missing information for flow- and volume-frequency analyses.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928747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562359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Types and sources of data will discuss:</a:t>
            </a:r>
          </a:p>
          <a:p>
            <a:pPr lvl="1">
              <a:buFont typeface="Arial" pitchFamily="34" charset="0"/>
              <a:buChar char="•"/>
            </a:pPr>
            <a:r>
              <a:rPr lang="en-US" baseline="0" dirty="0"/>
              <a:t> Annual maximum vs partial duration series</a:t>
            </a:r>
          </a:p>
          <a:p>
            <a:pPr lvl="1">
              <a:buFont typeface="Arial" pitchFamily="34" charset="0"/>
              <a:buChar char="•"/>
            </a:pPr>
            <a:r>
              <a:rPr lang="en-US" baseline="0" dirty="0"/>
              <a:t> Calendar Year vs Water Year</a:t>
            </a:r>
          </a:p>
          <a:p>
            <a:pPr lvl="1">
              <a:buFont typeface="Arial" pitchFamily="34" charset="0"/>
              <a:buChar char="•"/>
            </a:pPr>
            <a:r>
              <a:rPr lang="en-US" baseline="0" dirty="0"/>
              <a:t> DSS data types</a:t>
            </a:r>
          </a:p>
          <a:p>
            <a:pPr>
              <a:buFont typeface="Arial" pitchFamily="34" charset="0"/>
              <a:buChar char="•"/>
            </a:pPr>
            <a:endParaRPr lang="en-US" baseline="0" dirty="0"/>
          </a:p>
          <a:p>
            <a:pPr>
              <a:buFont typeface="Arial" pitchFamily="34" charset="0"/>
              <a:buChar char="•"/>
            </a:pPr>
            <a:r>
              <a:rPr lang="en-US" baseline="0" dirty="0"/>
              <a:t> Data Transformation will discuss:</a:t>
            </a:r>
          </a:p>
          <a:p>
            <a:pPr lvl="1">
              <a:buFont typeface="Arial" pitchFamily="34" charset="0"/>
              <a:buChar char="•"/>
            </a:pPr>
            <a:r>
              <a:rPr lang="en-US" baseline="0" dirty="0"/>
              <a:t> Regulated / Unregulated data sets</a:t>
            </a:r>
          </a:p>
          <a:p>
            <a:pPr lvl="1">
              <a:buFont typeface="Arial" pitchFamily="34" charset="0"/>
              <a:buChar char="•"/>
            </a:pPr>
            <a:r>
              <a:rPr lang="en-US" baseline="0" dirty="0"/>
              <a:t> How to fill in missing periods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061486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In the plot</a:t>
            </a:r>
            <a:r>
              <a:rPr lang="en-US" sz="1300" baseline="0" dirty="0"/>
              <a:t> on the left, B17B/GB found 0 low outliers while B17C/MGB found 24.</a:t>
            </a:r>
          </a:p>
          <a:p>
            <a:pPr lvl="1">
              <a:buFont typeface="Arial" pitchFamily="34" charset="0"/>
              <a:buChar char="•"/>
            </a:pPr>
            <a:r>
              <a:rPr lang="en-US" sz="1300" baseline="0" dirty="0"/>
              <a:t> The largest event would be +/- 1/1000 ACE for B17B while B17C puts it closer to 1/200 ACE</a:t>
            </a:r>
          </a:p>
          <a:p>
            <a:pPr lvl="1">
              <a:buFont typeface="Arial" pitchFamily="34" charset="0"/>
              <a:buChar char="•"/>
            </a:pPr>
            <a:endParaRPr lang="en-US" sz="1300" baseline="0" dirty="0"/>
          </a:p>
          <a:p>
            <a:pPr>
              <a:buFont typeface="Arial" pitchFamily="34" charset="0"/>
              <a:buChar char="•"/>
            </a:pPr>
            <a:r>
              <a:rPr lang="en-US" sz="1300" dirty="0"/>
              <a:t> In the plot</a:t>
            </a:r>
            <a:r>
              <a:rPr lang="en-US" sz="1300" baseline="0" dirty="0"/>
              <a:t> on the right, B17B/GB found 0 low outliers while B17C/MGB found 48.</a:t>
            </a:r>
          </a:p>
          <a:p>
            <a:pPr lvl="1">
              <a:buFont typeface="Arial" pitchFamily="34" charset="0"/>
              <a:buChar char="•"/>
            </a:pPr>
            <a:r>
              <a:rPr lang="en-US" sz="1300" baseline="0" dirty="0"/>
              <a:t> B17B implies that the relative probability of the three largest events (out of ~100) is +/- 1/25 ACE.  Does that make sense?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4583329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4278413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4441490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4061751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Notice that the AMS tends to </a:t>
            </a:r>
            <a:r>
              <a:rPr lang="en-US" sz="1300" dirty="0" err="1"/>
              <a:t>underpredict</a:t>
            </a:r>
            <a:r>
              <a:rPr lang="en-US" sz="1300" baseline="0" dirty="0"/>
              <a:t> the magnitude of floods for ACE greater than 1/10 which can result in underestimation of the risk for PFMs that might be initiated by annual loading events (i.e. internal erosion).  This occurs because the probability of two or more events occurring in the same year decreases as ACE decreases.  This probability becomes negligible between the 1/10 and 1/100 ACE.</a:t>
            </a:r>
          </a:p>
          <a:p>
            <a:pPr>
              <a:buFont typeface="Arial" pitchFamily="34" charset="0"/>
              <a:buChar char="•"/>
            </a:pPr>
            <a:endParaRPr lang="en-US" sz="1300" baseline="0" dirty="0"/>
          </a:p>
          <a:p>
            <a:pPr>
              <a:buFont typeface="Arial" pitchFamily="34" charset="0"/>
              <a:buChar char="•"/>
            </a:pPr>
            <a:r>
              <a:rPr lang="en-US" sz="1300" baseline="0" dirty="0"/>
              <a:t> Another way to look at this is: multiple flood events do not commonly occur within the same year.  If they do, you’re studying a wonky watershed and may need to investigate the use of a partial </a:t>
            </a:r>
            <a:r>
              <a:rPr lang="en-US" sz="1300" baseline="0"/>
              <a:t>duration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377249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Notice that the AMS tends to </a:t>
            </a:r>
            <a:r>
              <a:rPr lang="en-US" sz="1300" dirty="0" err="1"/>
              <a:t>underpredict</a:t>
            </a:r>
            <a:r>
              <a:rPr lang="en-US" sz="1300" baseline="0" dirty="0"/>
              <a:t> the magnitude of floods for ACE greater than 1/10 which can result in underestimation of the risk for PFMs that might be initiated by annual loading events (i.e. internal erosion).  This occurs because the probability of two or more events occurring in the same year decreases as ACE decreases.  This probability becomes negligible between the 1/10 and 1/100 ACE.</a:t>
            </a:r>
          </a:p>
          <a:p>
            <a:pPr>
              <a:buFont typeface="Arial" pitchFamily="34" charset="0"/>
              <a:buChar char="•"/>
            </a:pPr>
            <a:endParaRPr lang="en-US" sz="1300" baseline="0" dirty="0"/>
          </a:p>
          <a:p>
            <a:pPr>
              <a:buFont typeface="Arial" pitchFamily="34" charset="0"/>
              <a:buChar char="•"/>
            </a:pPr>
            <a:r>
              <a:rPr lang="en-US" sz="1300" baseline="0" dirty="0"/>
              <a:t> Another way to look at this is: multiple flood events do not commonly occur within the same year.  If they do, you’re studying a wonky watershed and may need to investigate the use of a partial duration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12385875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Regulation effects</a:t>
            </a:r>
            <a:r>
              <a:rPr lang="en-US" sz="1300" baseline="0" dirty="0"/>
              <a:t> need to be removed prior to fitting an analytical distribution.  This can be achieved through the use of indirect computations (i.e. instead of using the D/S gage record, which is regulated, compute inflow to the project using the change in pool stage and outflow records), modeling (i.e. Period of Record simulation w/in HMS or </a:t>
            </a:r>
            <a:r>
              <a:rPr lang="en-US" sz="1300" baseline="0" dirty="0" err="1"/>
              <a:t>ResSim</a:t>
            </a:r>
            <a:r>
              <a:rPr lang="en-US" sz="1300" baseline="0" dirty="0"/>
              <a:t>), or transference of data from another, similar location.  This is discussed on the next page.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2286291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Regulation effects</a:t>
            </a:r>
            <a:r>
              <a:rPr lang="en-US" sz="1300" baseline="0" dirty="0"/>
              <a:t> need to be removed prior to fitting an analytical distribution.  This can be achieved through the use of indirect computations (i.e. instead of using the D/S gage record, which is regulated, compute inflow to the project using the change in pool stage and outflow records), modeling (i.e. Period of Record simulation w/in HMS or </a:t>
            </a:r>
            <a:r>
              <a:rPr lang="en-US" sz="1300" baseline="0" dirty="0" err="1"/>
              <a:t>ResSim</a:t>
            </a:r>
            <a:r>
              <a:rPr lang="en-US" sz="1300" baseline="0" dirty="0"/>
              <a:t>), or transference of data from another, similar location.  This is discussed on the next page.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27260621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1610693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054413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878524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239916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025893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4195527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Hydrologic Frequency</a:t>
            </a:r>
            <a:r>
              <a:rPr lang="en-US" sz="1300" baseline="0" dirty="0"/>
              <a:t> Analysis Workgroup \ </a:t>
            </a:r>
            <a:r>
              <a:rPr lang="en-US" sz="1300" dirty="0"/>
              <a:t>Advisory Committee on Water Information’s website</a:t>
            </a:r>
            <a:r>
              <a:rPr lang="en-US" sz="1300" baseline="0" dirty="0"/>
              <a:t> for Bulletin 17C contains regional skew studies that have been recently published by the USGS.  Check this site to see if there is regional skew information for the study location.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26007039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36882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3751866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Black circles</a:t>
            </a:r>
            <a:r>
              <a:rPr lang="en-US" sz="1300" baseline="0" dirty="0"/>
              <a:t> =</a:t>
            </a:r>
            <a:r>
              <a:rPr lang="en-US" sz="1300" dirty="0"/>
              <a:t> CWMS database (extracted annual max from 15-min data)</a:t>
            </a:r>
          </a:p>
          <a:p>
            <a:pPr>
              <a:buFont typeface="Arial" pitchFamily="34" charset="0"/>
              <a:buChar char="•"/>
            </a:pPr>
            <a:r>
              <a:rPr lang="en-US" sz="1300" dirty="0"/>
              <a:t> Blue squares</a:t>
            </a:r>
            <a:r>
              <a:rPr lang="en-US" sz="1300" baseline="0" dirty="0"/>
              <a:t> = AMS prior to dam construction; can come from gages prior to regulation and/or record extension</a:t>
            </a:r>
          </a:p>
          <a:p>
            <a:pPr>
              <a:buFont typeface="Arial" pitchFamily="34" charset="0"/>
              <a:buChar char="•"/>
            </a:pPr>
            <a:r>
              <a:rPr lang="en-US" sz="1300" baseline="0" dirty="0"/>
              <a:t> Orange triangles = AMS post construction; can come from CWMS database and/or record extension</a:t>
            </a:r>
          </a:p>
          <a:p>
            <a:pPr>
              <a:buFont typeface="Arial" pitchFamily="34" charset="0"/>
              <a:buChar char="•"/>
            </a:pPr>
            <a:r>
              <a:rPr lang="en-US" sz="1300" baseline="0" dirty="0"/>
              <a:t> Green diamonds = historical events from Post Flood Reports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810146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EM 1110-2-1415:</a:t>
            </a:r>
          </a:p>
          <a:p>
            <a:pPr lvl="1">
              <a:buFont typeface="Arial" pitchFamily="34" charset="0"/>
              <a:buChar char="•"/>
            </a:pPr>
            <a:r>
              <a:rPr lang="en-US" sz="1300" baseline="0" dirty="0"/>
              <a:t> “… i</a:t>
            </a:r>
            <a:r>
              <a:rPr lang="en-US" sz="1300" dirty="0"/>
              <a:t>t is desirable to coordinate</a:t>
            </a:r>
            <a:r>
              <a:rPr lang="en-US" sz="1300" baseline="0" dirty="0"/>
              <a:t> the variation in standard deviation and skew with that of the mean.  This can be done graphically…”  “For a given skew coefficient, there is a maximum and minimum allowable slope for the standard deviation-versus-mean relation which prevents the curves from crossing within the established limits.”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8675516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EM 1110-2-1415:</a:t>
            </a:r>
          </a:p>
          <a:p>
            <a:pPr lvl="1">
              <a:buFont typeface="Arial" pitchFamily="34" charset="0"/>
              <a:buChar char="•"/>
            </a:pPr>
            <a:r>
              <a:rPr lang="en-US" sz="1300" baseline="0" dirty="0"/>
              <a:t> “… i</a:t>
            </a:r>
            <a:r>
              <a:rPr lang="en-US" sz="1300" dirty="0"/>
              <a:t>t is desirable to coordinate</a:t>
            </a:r>
            <a:r>
              <a:rPr lang="en-US" sz="1300" baseline="0" dirty="0"/>
              <a:t> the variation in standard deviation and skew with that of the mean.  </a:t>
            </a:r>
            <a:r>
              <a:rPr lang="en-US" sz="1300" baseline="0"/>
              <a:t>This can be done graphically…”  “For a given skew coefficient, there is a maximum and minimum allowable slope for the standard deviation-versus-mean relation which prevents the curves from crossing within the established limits.”</a:t>
            </a:r>
            <a:endParaRPr lang="en-US" sz="1300"/>
          </a:p>
        </p:txBody>
      </p:sp>
      <p:sp>
        <p:nvSpPr>
          <p:cNvPr id="6" name="Slide Number Placeholder 5"/>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37725618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Through</a:t>
            </a:r>
            <a:r>
              <a:rPr lang="en-US" sz="1300" baseline="0" dirty="0"/>
              <a:t> the combination of systematic, historical, and other types of data, the LPIII distribution was fit to annual maximum series for the inst. peak, 1-, 2-, 3-, and 4-day durations.  Also, the expected probability of exceedance was computed using a naïve bootstrapping algorithm.</a:t>
            </a:r>
          </a:p>
          <a:p>
            <a:pPr>
              <a:buFont typeface="Arial" pitchFamily="34" charset="0"/>
              <a:buChar char="•"/>
            </a:pPr>
            <a:endParaRPr lang="en-US" sz="1300" baseline="0" dirty="0"/>
          </a:p>
          <a:p>
            <a:pPr>
              <a:buFont typeface="Arial" pitchFamily="34" charset="0"/>
              <a:buChar char="•"/>
            </a:pPr>
            <a:r>
              <a:rPr lang="en-US" sz="1200" b="0" i="0" u="none" strike="noStrike" kern="1200" baseline="0" dirty="0">
                <a:solidFill>
                  <a:schemeClr val="tx1"/>
                </a:solidFill>
                <a:latin typeface="+mn-lt"/>
                <a:ea typeface="+mn-ea"/>
                <a:cs typeface="+mn-cs"/>
              </a:rPr>
              <a:t> The use of an “expected probability of exceedance”, in lieu of the median estimate provided by the LPIII CDF, reflects the fact that the probability of exceeding a flow is itself a random variable due to sample error, which causes parameter uncertainty. The expected probability curve reflects the expected long-run proportion of exceedances of a threshold flow when accounting for both natural variability and sample error caused by short record length or small sample size.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2393300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dirty="0"/>
              <a:t> </a:t>
            </a:r>
            <a:r>
              <a:rPr lang="en-US" sz="1200" kern="1200" dirty="0">
                <a:solidFill>
                  <a:schemeClr val="tx1"/>
                </a:solidFill>
                <a:effectLst/>
                <a:latin typeface="+mn-lt"/>
                <a:ea typeface="+mn-ea"/>
                <a:cs typeface="+mn-cs"/>
              </a:rPr>
              <a:t>Due to the age of most USACE projects, there is usually not enough observed data to directly estimate a stage-frequency relationship for relatively remote ACE (i.e. &lt; 1/100).  In order to provide adequate information for use in risk analyses, extrapolation of stage-frequency curves to remote ACE is often needed.</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a:solidFill>
                  <a:schemeClr val="tx1"/>
                </a:solidFill>
                <a:effectLst/>
                <a:latin typeface="+mn-lt"/>
                <a:ea typeface="+mn-ea"/>
                <a:cs typeface="+mn-cs"/>
              </a:rPr>
              <a:t> So, how do we extrapolate</a:t>
            </a:r>
            <a:r>
              <a:rPr lang="en-US" sz="1200" kern="1200" baseline="0" dirty="0">
                <a:solidFill>
                  <a:schemeClr val="tx1"/>
                </a:solidFill>
                <a:effectLst/>
                <a:latin typeface="+mn-lt"/>
                <a:ea typeface="+mn-ea"/>
                <a:cs typeface="+mn-cs"/>
              </a:rPr>
              <a:t> this much-needed stage-frequency estimate?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baseline="0" dirty="0">
                <a:solidFill>
                  <a:schemeClr val="tx1"/>
                </a:solidFill>
                <a:effectLst/>
                <a:latin typeface="+mn-lt"/>
                <a:ea typeface="+mn-ea"/>
                <a:cs typeface="+mn-cs"/>
              </a:rPr>
              <a:t> Also, how do we estimate the probability of hypothetical events like the SDF or PMF?</a:t>
            </a: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16741527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1351537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28068255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0156390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3734762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0301606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18240062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2211162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48</a:t>
            </a:fld>
            <a:endParaRPr lang="en-US"/>
          </a:p>
        </p:txBody>
      </p:sp>
    </p:spTree>
    <p:extLst>
      <p:ext uri="{BB962C8B-B14F-4D97-AF65-F5344CB8AC3E}">
        <p14:creationId xmlns:p14="http://schemas.microsoft.com/office/powerpoint/2010/main" val="34239490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408433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29110922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This is the daily flow record at the Fair Oaks gage on the American River that was obtained through a period of record analysis using </a:t>
            </a:r>
            <a:r>
              <a:rPr lang="en-US" sz="1300" baseline="0" dirty="0" err="1"/>
              <a:t>ResSim</a:t>
            </a:r>
            <a:r>
              <a:rPr lang="en-US" sz="1300" baseline="0" dirty="0"/>
              <a: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28785381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The water control plan for Folsom has changed over time.  We need to evaluate the most up-to-date regulation schedule, not varying regulation schedules that may be present in observed flows.</a:t>
            </a:r>
            <a:endParaRPr lang="en-US" sz="1300" dirty="0"/>
          </a:p>
          <a:p>
            <a:pPr>
              <a:buFont typeface="Arial" pitchFamily="34" charset="0"/>
              <a:buChar char="•"/>
            </a:pPr>
            <a:endParaRPr lang="en-US" sz="1300" dirty="0"/>
          </a:p>
          <a:p>
            <a:pPr>
              <a:buFont typeface="Arial" pitchFamily="34" charset="0"/>
              <a:buChar char="•"/>
            </a:pPr>
            <a:r>
              <a:rPr lang="en-US" sz="1300" dirty="0"/>
              <a:t> Light blue is modeled outflows using a period of record simulation using an </a:t>
            </a:r>
            <a:r>
              <a:rPr lang="en-US" sz="1300" u="sng" dirty="0"/>
              <a:t>homogenous operation schedule</a:t>
            </a:r>
            <a:r>
              <a:rPr lang="en-US" sz="1300" dirty="0"/>
              <a:t>.</a:t>
            </a:r>
            <a:r>
              <a:rPr lang="en-US" sz="1300" baseline="0" dirty="0"/>
              <a:t>  A major goal is to keep regulated outflow below 115,000 </a:t>
            </a:r>
            <a:r>
              <a:rPr lang="en-US" sz="1300" baseline="0" dirty="0" err="1"/>
              <a:t>cfs</a:t>
            </a:r>
            <a:r>
              <a:rPr lang="en-US" sz="1300" baseline="0" dirty="0"/>
              <a:t> due to the levees along the American River but also increase summer low flows (periodically, the American River would be dry if it weren’t for upstream storage reservoirs).  </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24310480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Open circles represent</a:t>
            </a:r>
            <a:r>
              <a:rPr lang="en-US" sz="1300" baseline="0" dirty="0"/>
              <a:t> annual maximum series from regulated output.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36561933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Red open circles represent</a:t>
            </a:r>
            <a:r>
              <a:rPr lang="en-US" sz="1300" baseline="0" dirty="0"/>
              <a:t> unregulated annual maximum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16209790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Does an analytical curve fit to the regulated series make sense?  No.  Analytical curves don’t deal well with harsh inflection points like you see at 4000 </a:t>
            </a:r>
            <a:r>
              <a:rPr lang="en-US" sz="1300" dirty="0" err="1"/>
              <a:t>cfs</a:t>
            </a:r>
            <a:r>
              <a:rPr lang="en-US" sz="1300" dirty="0"/>
              <a:t> and 115,000 </a:t>
            </a:r>
            <a:r>
              <a:rPr lang="en-US" sz="1300" dirty="0" err="1"/>
              <a:t>cfs</a:t>
            </a:r>
            <a:r>
              <a:rPr lang="en-US" sz="1300" dirty="0"/>
              <a: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41540113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7998593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a:t>
            </a:r>
            <a:r>
              <a:rPr lang="en-US" sz="1300" baseline="0"/>
              <a:t>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33479708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57</a:t>
            </a:fld>
            <a:endParaRPr lang="en-US"/>
          </a:p>
        </p:txBody>
      </p:sp>
    </p:spTree>
    <p:extLst>
      <p:ext uri="{BB962C8B-B14F-4D97-AF65-F5344CB8AC3E}">
        <p14:creationId xmlns:p14="http://schemas.microsoft.com/office/powerpoint/2010/main" val="129879571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HEC-WAT model for the </a:t>
            </a:r>
            <a:r>
              <a:rPr lang="en-US" sz="1300" dirty="0" err="1"/>
              <a:t>Lackawaxen</a:t>
            </a:r>
            <a:r>
              <a:rPr lang="en-US" sz="1300" dirty="0"/>
              <a:t> River watershed.</a:t>
            </a:r>
          </a:p>
          <a:p>
            <a:pPr>
              <a:buFont typeface="Arial" pitchFamily="34" charset="0"/>
              <a:buChar char="•"/>
            </a:pPr>
            <a:r>
              <a:rPr lang="en-US" sz="1300" dirty="0"/>
              <a:t> Precipitation depth, event time, and starting pool stochastically sampled</a:t>
            </a:r>
          </a:p>
          <a:p>
            <a:pPr>
              <a:buFont typeface="Arial" pitchFamily="34" charset="0"/>
              <a:buChar char="•"/>
            </a:pPr>
            <a:r>
              <a:rPr lang="en-US" sz="1300" baseline="0" dirty="0"/>
              <a:t> HMS model only since </a:t>
            </a:r>
            <a:r>
              <a:rPr lang="en-US" sz="1300" baseline="0" dirty="0" err="1"/>
              <a:t>Prompton</a:t>
            </a:r>
            <a:r>
              <a:rPr lang="en-US" sz="1300" baseline="0" dirty="0"/>
              <a:t> and </a:t>
            </a:r>
            <a:r>
              <a:rPr lang="en-US" sz="1300" baseline="0" dirty="0" err="1"/>
              <a:t>Jadwin</a:t>
            </a:r>
            <a:r>
              <a:rPr lang="en-US" sz="1300" baseline="0" dirty="0"/>
              <a:t> are ungated and only needed flows (not stages)</a:t>
            </a:r>
            <a:endParaRPr lang="en-US" sz="1300" dirty="0"/>
          </a:p>
          <a:p>
            <a:pPr>
              <a:buFont typeface="Arial" pitchFamily="34" charset="0"/>
              <a:buChar char="•"/>
            </a:pPr>
            <a:r>
              <a:rPr lang="en-US" sz="1300" dirty="0"/>
              <a:t> Total number of simulations = 10000 events</a:t>
            </a:r>
          </a:p>
          <a:p>
            <a:pPr>
              <a:buFont typeface="Arial" pitchFamily="34" charset="0"/>
              <a:buChar char="•"/>
            </a:pPr>
            <a:r>
              <a:rPr lang="en-US" sz="1300" dirty="0"/>
              <a:t> Simulation took ~8 </a:t>
            </a:r>
            <a:r>
              <a:rPr lang="en-US" sz="1300" dirty="0" err="1"/>
              <a:t>hrs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58</a:t>
            </a:fld>
            <a:endParaRPr lang="en-US"/>
          </a:p>
        </p:txBody>
      </p:sp>
    </p:spTree>
    <p:extLst>
      <p:ext uri="{BB962C8B-B14F-4D97-AF65-F5344CB8AC3E}">
        <p14:creationId xmlns:p14="http://schemas.microsoft.com/office/powerpoint/2010/main" val="3734875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813719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Annual Chance Exceedance refers to the probability of a flow/stage/</a:t>
            </a:r>
            <a:r>
              <a:rPr lang="en-US" sz="1300" baseline="0" dirty="0" err="1"/>
              <a:t>precip</a:t>
            </a:r>
            <a:r>
              <a:rPr lang="en-US" sz="1300" baseline="0" dirty="0"/>
              <a:t> depth/</a:t>
            </a:r>
            <a:r>
              <a:rPr lang="en-US" sz="1300" baseline="0" dirty="0" err="1"/>
              <a:t>etc</a:t>
            </a:r>
            <a:r>
              <a:rPr lang="en-US" sz="1300" baseline="0" dirty="0"/>
              <a:t> being equaled or exceeded in a given year</a:t>
            </a:r>
          </a:p>
          <a:p>
            <a:pPr>
              <a:buFont typeface="Arial" pitchFamily="34" charset="0"/>
              <a:buChar char="•"/>
            </a:pPr>
            <a:r>
              <a:rPr lang="en-US" sz="1300" baseline="0" dirty="0"/>
              <a:t> Flow-Frequency: the frequency with </a:t>
            </a:r>
            <a:r>
              <a:rPr lang="en-US" sz="1200" kern="1200" dirty="0">
                <a:solidFill>
                  <a:schemeClr val="tx1"/>
                </a:solidFill>
                <a:effectLst/>
                <a:latin typeface="+mn-lt"/>
                <a:ea typeface="+mn-ea"/>
                <a:cs typeface="+mn-cs"/>
              </a:rPr>
              <a:t>which an instantaneous maximum flow rate is expected to be equaled or exceeded</a:t>
            </a:r>
          </a:p>
          <a:p>
            <a:pPr>
              <a:buFont typeface="Arial" pitchFamily="34" charset="0"/>
              <a:buChar char="•"/>
            </a:pPr>
            <a:r>
              <a:rPr lang="en-US" sz="1200" kern="1200" baseline="0" dirty="0">
                <a:solidFill>
                  <a:schemeClr val="tx1"/>
                </a:solidFill>
                <a:effectLst/>
                <a:latin typeface="+mn-lt"/>
                <a:ea typeface="+mn-ea"/>
                <a:cs typeface="+mn-cs"/>
              </a:rPr>
              <a:t> Volume-Frequency: the frequency with which a flow over a given duration is expected to be equaled or exceeded.  Volume must always be specified with a duration.  Typically, volume-frequency is presented using units of flow (i.e. </a:t>
            </a:r>
            <a:r>
              <a:rPr lang="en-US" sz="1200" kern="1200" baseline="0" dirty="0" err="1">
                <a:solidFill>
                  <a:schemeClr val="tx1"/>
                </a:solidFill>
                <a:effectLst/>
                <a:latin typeface="+mn-lt"/>
                <a:ea typeface="+mn-ea"/>
                <a:cs typeface="+mn-cs"/>
              </a:rPr>
              <a:t>cfs</a:t>
            </a:r>
            <a:r>
              <a:rPr lang="en-US" sz="1200" kern="1200" baseline="0" dirty="0">
                <a:solidFill>
                  <a:schemeClr val="tx1"/>
                </a:solidFill>
                <a:effectLst/>
                <a:latin typeface="+mn-lt"/>
                <a:ea typeface="+mn-ea"/>
                <a:cs typeface="+mn-cs"/>
              </a:rPr>
              <a:t>) so that the different durations can be plotted together.</a:t>
            </a:r>
          </a:p>
          <a:p>
            <a:pPr>
              <a:buFont typeface="Arial" pitchFamily="34" charset="0"/>
              <a:buChar char="•"/>
            </a:pPr>
            <a:r>
              <a:rPr lang="en-US" sz="1200" kern="1200" baseline="0" dirty="0">
                <a:solidFill>
                  <a:schemeClr val="tx1"/>
                </a:solidFill>
                <a:effectLst/>
                <a:latin typeface="+mn-lt"/>
                <a:ea typeface="+mn-ea"/>
                <a:cs typeface="+mn-cs"/>
              </a:rPr>
              <a:t> Analytical Distribution: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kern="1200" baseline="0" dirty="0">
                <a:solidFill>
                  <a:schemeClr val="tx1"/>
                </a:solidFill>
                <a:effectLst/>
                <a:latin typeface="+mn-lt"/>
                <a:ea typeface="+mn-ea"/>
                <a:cs typeface="+mn-cs"/>
              </a:rPr>
              <a:t> Empirical Distribution: </a:t>
            </a:r>
            <a:endParaRPr lang="en-US" sz="1600" baseline="0" dirty="0"/>
          </a:p>
          <a:p>
            <a:pPr>
              <a:buFont typeface="Arial" pitchFamily="34" charset="0"/>
              <a:buChar char="•"/>
            </a:pPr>
            <a:r>
              <a:rPr lang="en-US" sz="1300" baseline="0" dirty="0"/>
              <a:t> 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56697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The Risk Management Center has developed draft guidance using an inflow volume-based approach to determine pool stage-frequency curves at very rare exceedance probabilities.  Two methods are used to define these curves:</a:t>
            </a:r>
          </a:p>
          <a:p>
            <a:pPr lvl="1">
              <a:buFont typeface="Arial" pitchFamily="34" charset="0"/>
              <a:buChar char="•"/>
            </a:pPr>
            <a:r>
              <a:rPr lang="en-US" sz="1300" baseline="0" dirty="0"/>
              <a:t> Balanced hydrographs and</a:t>
            </a:r>
          </a:p>
          <a:p>
            <a:pPr lvl="1">
              <a:buFont typeface="Arial" pitchFamily="34" charset="0"/>
              <a:buChar char="•"/>
            </a:pPr>
            <a:r>
              <a:rPr lang="en-US" sz="1300" baseline="0" dirty="0"/>
              <a:t> Simplified Stochastic Modeling</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439745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Both method</a:t>
            </a:r>
            <a:r>
              <a:rPr lang="en-US" sz="1300" baseline="0" dirty="0"/>
              <a:t>s require the estimation of flow- and volume-frequency curves.  To do this, we are utilizing the much anticipated Bulletin 17C procedures.  These procedures fit the Log Pearson Type III distribution to an annual maximum series of unregulated peak flows using:</a:t>
            </a:r>
          </a:p>
          <a:p>
            <a:pPr>
              <a:buFont typeface="Arial" pitchFamily="34" charset="0"/>
              <a:buChar char="•"/>
            </a:pPr>
            <a:endParaRPr lang="en-US" sz="1300" baseline="0" dirty="0"/>
          </a:p>
          <a:p>
            <a:pPr lvl="1">
              <a:buFont typeface="Arial" pitchFamily="34" charset="0"/>
              <a:buChar char="•"/>
            </a:pPr>
            <a:r>
              <a:rPr lang="en-US" sz="1300" baseline="0" dirty="0"/>
              <a:t> Expected Moments Algorithm</a:t>
            </a:r>
          </a:p>
          <a:p>
            <a:pPr lvl="1">
              <a:buFont typeface="Arial" pitchFamily="34" charset="0"/>
              <a:buChar char="•"/>
            </a:pPr>
            <a:endParaRPr lang="en-US" sz="1300" baseline="0" dirty="0"/>
          </a:p>
          <a:p>
            <a:pPr lvl="1">
              <a:buFont typeface="Arial" pitchFamily="34" charset="0"/>
              <a:buChar char="•"/>
            </a:pPr>
            <a:r>
              <a:rPr lang="en-US" sz="1300" baseline="0" dirty="0"/>
              <a:t> Multiple Grubbs-Beck Test</a:t>
            </a:r>
          </a:p>
          <a:p>
            <a:pPr lvl="0">
              <a:buFont typeface="Arial" pitchFamily="34" charset="0"/>
              <a:buChar char="•"/>
            </a:pPr>
            <a:endParaRPr lang="en-US" sz="1300" baseline="0" dirty="0"/>
          </a:p>
          <a:p>
            <a:pPr lvl="0">
              <a:buFont typeface="Arial" pitchFamily="34" charset="0"/>
              <a:buChar char="•"/>
            </a:pPr>
            <a:r>
              <a:rPr lang="en-US" sz="1300" baseline="0" dirty="0"/>
              <a:t> They also aid in the development of improved confidence limits and an estimation of an appropriate equivalent record length given various forms of information.</a:t>
            </a:r>
          </a:p>
          <a:p>
            <a:pPr lvl="0">
              <a:buFont typeface="Arial" pitchFamily="34" charset="0"/>
              <a:buChar char="•"/>
            </a:pPr>
            <a:r>
              <a:rPr lang="en-US" sz="1300" baseline="0" dirty="0"/>
              <a:t>B17C replaces B17B</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122014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1219200"/>
          </a:xfrm>
        </p:spPr>
        <p:txBody>
          <a:bodyPr/>
          <a:lstStyle/>
          <a:p>
            <a:r>
              <a:rPr lang="en-US" dirty="0"/>
              <a:t>Click to edit Master title style</a:t>
            </a:r>
          </a:p>
        </p:txBody>
      </p:sp>
      <p:sp>
        <p:nvSpPr>
          <p:cNvPr id="3" name="Subtitle 2"/>
          <p:cNvSpPr>
            <a:spLocks noGrp="1"/>
          </p:cNvSpPr>
          <p:nvPr>
            <p:ph type="subTitle" idx="1"/>
          </p:nvPr>
        </p:nvSpPr>
        <p:spPr>
          <a:xfrm>
            <a:off x="685800" y="1524000"/>
            <a:ext cx="5029200" cy="11430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5"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6"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457200" y="274638"/>
            <a:ext cx="8229600" cy="1143000"/>
          </a:xfrm>
        </p:spPr>
        <p:txBody>
          <a:bodyPr/>
          <a:lstStyle/>
          <a:p>
            <a:r>
              <a:rPr lang="en-US"/>
              <a:t>Click to edit Master title style</a:t>
            </a:r>
          </a:p>
        </p:txBody>
      </p:sp>
      <p:sp>
        <p:nvSpPr>
          <p:cNvPr id="5" name="Vertical Text Placeholder 2"/>
          <p:cNvSpPr>
            <a:spLocks noGrp="1"/>
          </p:cNvSpPr>
          <p:nvPr>
            <p:ph type="body" orient="vert" idx="1"/>
          </p:nvPr>
        </p:nvSpPr>
        <p:spPr>
          <a:xfrm>
            <a:off x="457200" y="1600200"/>
            <a:ext cx="8229600" cy="3886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5"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2A3D27A0-1592-4A38-BECD-2D9D916A138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5"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884A9189-79DC-4CE9-BBA1-D74C410466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5"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6.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8.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3"/>
          <a:srcRect l="1" r="2533" b="15846"/>
          <a:stretch/>
        </p:blipFill>
        <p:spPr>
          <a:xfrm>
            <a:off x="4038600" y="3581400"/>
            <a:ext cx="5105400" cy="3276600"/>
          </a:xfrm>
          <a:prstGeom prst="rect">
            <a:avLst/>
          </a:prstGeom>
        </p:spPr>
      </p:pic>
      <p:pic>
        <p:nvPicPr>
          <p:cNvPr id="5" name="Picture 4"/>
          <p:cNvPicPr>
            <a:picLocks noChangeAspect="1"/>
          </p:cNvPicPr>
          <p:nvPr userDrawn="1"/>
        </p:nvPicPr>
        <p:blipFill rotWithShape="1">
          <a:blip r:embed="rId4"/>
          <a:srcRect t="-1" r="13283" b="32016"/>
          <a:stretch/>
        </p:blipFill>
        <p:spPr>
          <a:xfrm>
            <a:off x="3905891" y="1066800"/>
            <a:ext cx="5238110" cy="3079930"/>
          </a:xfrm>
          <a:prstGeom prst="rect">
            <a:avLst/>
          </a:prstGeom>
        </p:spPr>
      </p:pic>
      <p:cxnSp>
        <p:nvCxnSpPr>
          <p:cNvPr id="18" name="Straight Connector 17"/>
          <p:cNvCxnSpPr/>
          <p:nvPr userDrawn="1"/>
        </p:nvCxnSpPr>
        <p:spPr>
          <a:xfrm>
            <a:off x="3914519" y="4114800"/>
            <a:ext cx="5229481" cy="18288"/>
          </a:xfrm>
          <a:prstGeom prst="line">
            <a:avLst/>
          </a:prstGeom>
          <a:ln w="73025">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035" name="Picture 23" descr="ppt_camo_bkgrnd-03"/>
          <p:cNvPicPr>
            <a:picLocks noChangeAspect="1" noChangeArrowheads="1"/>
          </p:cNvPicPr>
          <p:nvPr userDrawn="1"/>
        </p:nvPicPr>
        <p:blipFill>
          <a:blip r:embed="rId5" cstate="print"/>
          <a:srcRect/>
          <a:stretch>
            <a:fillRect/>
          </a:stretch>
        </p:blipFill>
        <p:spPr bwMode="auto">
          <a:xfrm>
            <a:off x="0" y="-3176"/>
            <a:ext cx="9143999" cy="6861176"/>
          </a:xfrm>
          <a:prstGeom prst="rect">
            <a:avLst/>
          </a:prstGeom>
          <a:noFill/>
          <a:ln w="9525">
            <a:noFill/>
            <a:miter lim="800000"/>
            <a:headEnd/>
            <a:tailEnd/>
          </a:ln>
        </p:spPr>
      </p:pic>
      <p:pic>
        <p:nvPicPr>
          <p:cNvPr id="9" name="Picture 21" descr="white_curve"/>
          <p:cNvPicPr>
            <a:picLocks noChangeAspect="1" noChangeArrowheads="1"/>
          </p:cNvPicPr>
          <p:nvPr userDrawn="1"/>
        </p:nvPicPr>
        <p:blipFill>
          <a:blip r:embed="rId6" cstate="print"/>
          <a:srcRect/>
          <a:stretch>
            <a:fillRect/>
          </a:stretch>
        </p:blipFill>
        <p:spPr bwMode="auto">
          <a:xfrm>
            <a:off x="3971925" y="1571625"/>
            <a:ext cx="5172075" cy="5286375"/>
          </a:xfrm>
          <a:prstGeom prst="rect">
            <a:avLst/>
          </a:prstGeom>
          <a:noFill/>
          <a:ln w="9525">
            <a:noFill/>
            <a:miter lim="800000"/>
            <a:headEnd/>
            <a:tailEnd/>
          </a:ln>
        </p:spPr>
      </p:pic>
      <p:sp>
        <p:nvSpPr>
          <p:cNvPr id="1030" name="Rectangle 2"/>
          <p:cNvSpPr>
            <a:spLocks noGrp="1" noChangeArrowheads="1"/>
          </p:cNvSpPr>
          <p:nvPr userDrawn="1">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PRESENTATION TITLE</a:t>
            </a:r>
          </a:p>
        </p:txBody>
      </p:sp>
      <p:pic>
        <p:nvPicPr>
          <p:cNvPr id="13" name="Picture 10" descr="USACE_logo"/>
          <p:cNvPicPr>
            <a:picLocks noChangeAspect="1" noChangeArrowheads="1"/>
          </p:cNvPicPr>
          <p:nvPr userDrawn="1"/>
        </p:nvPicPr>
        <p:blipFill>
          <a:blip r:embed="rId7" cstate="screen"/>
          <a:srcRect/>
          <a:stretch>
            <a:fillRect/>
          </a:stretch>
        </p:blipFill>
        <p:spPr bwMode="auto">
          <a:xfrm>
            <a:off x="212725" y="5638800"/>
            <a:ext cx="834390" cy="561059"/>
          </a:xfrm>
          <a:prstGeom prst="rect">
            <a:avLst/>
          </a:prstGeom>
          <a:noFill/>
          <a:ln w="9525">
            <a:noFill/>
            <a:miter lim="800000"/>
            <a:headEnd/>
            <a:tailEnd/>
          </a:ln>
        </p:spPr>
      </p:pic>
      <p:sp>
        <p:nvSpPr>
          <p:cNvPr id="14" name="Text Box 11"/>
          <p:cNvSpPr txBox="1">
            <a:spLocks noChangeArrowheads="1"/>
          </p:cNvSpPr>
          <p:nvPr userDrawn="1"/>
        </p:nvSpPr>
        <p:spPr bwMode="auto">
          <a:xfrm>
            <a:off x="136525" y="6199859"/>
            <a:ext cx="3597275" cy="549275"/>
          </a:xfrm>
          <a:prstGeom prst="rect">
            <a:avLst/>
          </a:prstGeom>
          <a:noFill/>
          <a:ln w="9525">
            <a:noFill/>
            <a:miter lim="800000"/>
            <a:headEnd/>
            <a:tailEnd/>
          </a:ln>
        </p:spPr>
        <p:txBody>
          <a:bodyPr>
            <a:spAutoFit/>
          </a:bodyPr>
          <a:lstStyle/>
          <a:p>
            <a:r>
              <a:rPr lang="en-US" sz="1200" b="1" dirty="0">
                <a:ea typeface="ＭＳ Ｐゴシック" charset="-128"/>
              </a:rPr>
              <a:t>US Army Corps of Engineers</a:t>
            </a:r>
          </a:p>
          <a:p>
            <a:r>
              <a:rPr lang="en-US" b="1" dirty="0">
                <a:ea typeface="ＭＳ Ｐゴシック" charset="-128"/>
              </a:rPr>
              <a:t>BUILDING STRONG</a:t>
            </a:r>
            <a:r>
              <a:rPr lang="en-US" sz="1400" b="1" baseline="-25000" dirty="0">
                <a:ea typeface="ＭＳ Ｐゴシック" charset="-128"/>
              </a:rPr>
              <a:t>®</a:t>
            </a:r>
          </a:p>
        </p:txBody>
      </p:sp>
    </p:spTree>
  </p:cSld>
  <p:clrMap bg1="lt1" tx1="dk1" bg2="lt2" tx2="dk2" accent1="accent1" accent2="accent2" accent3="accent3" accent4="accent4" accent5="accent5" accent6="accent6" hlink="hlink" folHlink="folHlink"/>
  <p:sldLayoutIdLst>
    <p:sldLayoutId id="2147483650" r:id="rId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6FA82FB-7C14-46DB-9746-128BC0F449F8}" type="slidenum">
              <a:rPr lang="en-US"/>
              <a:pPr>
                <a:defRPr/>
              </a:pPr>
              <a:t>‹#›</a:t>
            </a:fld>
            <a:endParaRPr lang="en-US"/>
          </a:p>
        </p:txBody>
      </p:sp>
      <p:pic>
        <p:nvPicPr>
          <p:cNvPr id="2053" name="Picture 8" descr="USACE_logo"/>
          <p:cNvPicPr>
            <a:picLocks noChangeAspect="1" noChangeArrowheads="1"/>
          </p:cNvPicPr>
          <p:nvPr userDrawn="1"/>
        </p:nvPicPr>
        <p:blipFill>
          <a:blip r:embed="rId14" cstate="print"/>
          <a:srcRect/>
          <a:stretch>
            <a:fillRect/>
          </a:stretch>
        </p:blipFill>
        <p:spPr bwMode="auto">
          <a:xfrm>
            <a:off x="8004175" y="57150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4166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914400" y="6324600"/>
            <a:ext cx="7772400" cy="0"/>
          </a:xfrm>
          <a:prstGeom prst="line">
            <a:avLst/>
          </a:prstGeom>
          <a:noFill/>
          <a:ln w="9525">
            <a:solidFill>
              <a:schemeClr val="tx1"/>
            </a:solidFill>
            <a:round/>
            <a:headEnd/>
            <a:tailEnd/>
          </a:ln>
          <a:effectLst/>
        </p:spPr>
        <p:txBody>
          <a:bodyPr/>
          <a:lstStyle/>
          <a:p>
            <a:pPr>
              <a:defRPr/>
            </a:pPr>
            <a:endParaRPr lang="en-US"/>
          </a:p>
        </p:txBody>
      </p:sp>
      <p:pic>
        <p:nvPicPr>
          <p:cNvPr id="2056" name="Picture 2" descr="X:\IM\VI\Logos\Branding\USARMY_3D_RGB_MD_PS.png"/>
          <p:cNvPicPr>
            <a:picLocks noChangeAspect="1" noChangeArrowheads="1"/>
          </p:cNvPicPr>
          <p:nvPr userDrawn="1"/>
        </p:nvPicPr>
        <p:blipFill>
          <a:blip r:embed="rId15" cstate="print"/>
          <a:srcRect/>
          <a:stretch>
            <a:fillRect/>
          </a:stretch>
        </p:blipFill>
        <p:spPr bwMode="auto">
          <a:xfrm>
            <a:off x="152400" y="5819775"/>
            <a:ext cx="685800" cy="885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61" r:id="rId2"/>
    <p:sldLayoutId id="2147483652" r:id="rId3"/>
    <p:sldLayoutId id="2147483653" r:id="rId4"/>
    <p:sldLayoutId id="2147483654" r:id="rId5"/>
    <p:sldLayoutId id="2147483655" r:id="rId6"/>
    <p:sldLayoutId id="2147483660"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b="1">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jpeg"/><Relationship Id="rId10" Type="http://schemas.openxmlformats.org/officeDocument/2006/relationships/image" Target="../media/image38.png"/><Relationship Id="rId4" Type="http://schemas.openxmlformats.org/officeDocument/2006/relationships/image" Target="../media/image19.jpeg"/><Relationship Id="rId9" Type="http://schemas.openxmlformats.org/officeDocument/2006/relationships/hyperlink" Target="https://pubs.er.usgs.gov/"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hyperlink" Target="https://acwi.gov/hydrology/Frequency/b17c/supplementary-materials/reports.html"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53.emf"/></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8.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 y="152400"/>
            <a:ext cx="8763000" cy="1470025"/>
          </a:xfrm>
        </p:spPr>
        <p:txBody>
          <a:bodyPr/>
          <a:lstStyle/>
          <a:p>
            <a:pPr eaLnBrk="1" hangingPunct="1"/>
            <a:r>
              <a:rPr lang="en-US" sz="3200" dirty="0"/>
              <a:t>Development of Flow- and Volume-Frequency for Use in Dam Safety Studies</a:t>
            </a:r>
          </a:p>
        </p:txBody>
      </p:sp>
      <p:sp>
        <p:nvSpPr>
          <p:cNvPr id="3075" name="Text Box 4"/>
          <p:cNvSpPr txBox="1">
            <a:spLocks noChangeArrowheads="1"/>
          </p:cNvSpPr>
          <p:nvPr/>
        </p:nvSpPr>
        <p:spPr bwMode="auto">
          <a:xfrm>
            <a:off x="76200" y="1981200"/>
            <a:ext cx="3505200" cy="2539157"/>
          </a:xfrm>
          <a:prstGeom prst="rect">
            <a:avLst/>
          </a:prstGeom>
          <a:noFill/>
          <a:ln w="9525">
            <a:noFill/>
            <a:miter lim="800000"/>
            <a:headEnd/>
            <a:tailEnd/>
          </a:ln>
        </p:spPr>
        <p:txBody>
          <a:bodyPr>
            <a:spAutoFit/>
          </a:bodyPr>
          <a:lstStyle/>
          <a:p>
            <a:pPr>
              <a:spcBef>
                <a:spcPct val="50000"/>
              </a:spcBef>
            </a:pPr>
            <a:r>
              <a:rPr lang="en-US" sz="1600" b="1" dirty="0"/>
              <a:t>Melissa Mika, P.E.</a:t>
            </a:r>
          </a:p>
          <a:p>
            <a:pPr>
              <a:spcBef>
                <a:spcPct val="50000"/>
              </a:spcBef>
            </a:pPr>
            <a:r>
              <a:rPr lang="en-US" sz="1400" dirty="0"/>
              <a:t>Hydraulic Engineer</a:t>
            </a:r>
          </a:p>
          <a:p>
            <a:pPr>
              <a:spcBef>
                <a:spcPct val="50000"/>
              </a:spcBef>
            </a:pPr>
            <a:r>
              <a:rPr lang="en-US" sz="1400" dirty="0"/>
              <a:t>Hydrologic Engineering Center</a:t>
            </a:r>
          </a:p>
          <a:p>
            <a:pPr>
              <a:spcBef>
                <a:spcPct val="50000"/>
              </a:spcBef>
            </a:pPr>
            <a:endParaRPr lang="en-US" sz="1400" dirty="0"/>
          </a:p>
          <a:p>
            <a:pPr>
              <a:spcBef>
                <a:spcPct val="50000"/>
              </a:spcBef>
            </a:pPr>
            <a:r>
              <a:rPr lang="en-US" sz="1400" i="1" dirty="0"/>
              <a:t>Slides adapted from Mike Bartles and Beth Faber</a:t>
            </a:r>
          </a:p>
          <a:p>
            <a:pPr>
              <a:spcBef>
                <a:spcPct val="50000"/>
              </a:spcBef>
            </a:pPr>
            <a:endParaRPr lang="en-US" sz="1600" b="1" dirty="0"/>
          </a:p>
          <a:p>
            <a:pPr>
              <a:spcBef>
                <a:spcPct val="50000"/>
              </a:spcBef>
            </a:pPr>
            <a:r>
              <a:rPr lang="en-US" sz="1400" dirty="0"/>
              <a:t>March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Bulletin 17C</a:t>
            </a:r>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10</a:t>
            </a:fld>
            <a:endParaRPr lang="en-US" dirty="0">
              <a:latin typeface="Arial" charset="0"/>
            </a:endParaRPr>
          </a:p>
        </p:txBody>
      </p:sp>
      <p:sp>
        <p:nvSpPr>
          <p:cNvPr id="7" name="Rectangle 3"/>
          <p:cNvSpPr txBox="1">
            <a:spLocks noChangeArrowheads="1"/>
          </p:cNvSpPr>
          <p:nvPr/>
        </p:nvSpPr>
        <p:spPr bwMode="auto">
          <a:xfrm>
            <a:off x="658368" y="1209675"/>
            <a:ext cx="7772400" cy="4657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marL="533400" indent="-533400">
              <a:lnSpc>
                <a:spcPct val="90000"/>
              </a:lnSpc>
              <a:spcBef>
                <a:spcPts val="1800"/>
              </a:spcBef>
              <a:buFontTx/>
              <a:buAutoNum type="arabicPeriod"/>
            </a:pPr>
            <a:r>
              <a:rPr lang="en-US" altLang="en-US" b="1" kern="0">
                <a:ea typeface="ＭＳ Ｐゴシック" pitchFamily="34" charset="-128"/>
              </a:rPr>
              <a:t>Generalized description</a:t>
            </a:r>
            <a:r>
              <a:rPr lang="en-US" altLang="en-US" kern="0">
                <a:ea typeface="ＭＳ Ｐゴシック" pitchFamily="34" charset="-128"/>
              </a:rPr>
              <a:t> of at-site flow data</a:t>
            </a:r>
          </a:p>
          <a:p>
            <a:pPr lvl="1">
              <a:lnSpc>
                <a:spcPct val="90000"/>
              </a:lnSpc>
              <a:spcBef>
                <a:spcPts val="400"/>
              </a:spcBef>
              <a:buSzPct val="100000"/>
              <a:buFont typeface="Arial" panose="020B0604020202020204" pitchFamily="34" charset="0"/>
              <a:buChar char="•"/>
            </a:pPr>
            <a:r>
              <a:rPr lang="en-US" altLang="ja-JP" sz="2200" kern="0">
                <a:solidFill>
                  <a:schemeClr val="accent5">
                    <a:lumMod val="50000"/>
                  </a:schemeClr>
                </a:solidFill>
                <a:ea typeface="ＭＳ Ｐゴシック" pitchFamily="34" charset="-128"/>
              </a:rPr>
              <a:t>“Interval</a:t>
            </a:r>
            <a:r>
              <a:rPr lang="ja-JP" altLang="en-US" sz="2200" kern="0">
                <a:solidFill>
                  <a:schemeClr val="accent5">
                    <a:lumMod val="50000"/>
                  </a:schemeClr>
                </a:solidFill>
                <a:ea typeface="ＭＳ Ｐゴシック" pitchFamily="34" charset="-128"/>
              </a:rPr>
              <a:t>”</a:t>
            </a:r>
            <a:r>
              <a:rPr lang="en-US" altLang="ja-JP" sz="2200" kern="0">
                <a:solidFill>
                  <a:schemeClr val="accent5">
                    <a:lumMod val="50000"/>
                  </a:schemeClr>
                </a:solidFill>
                <a:ea typeface="ＭＳ Ｐゴシック" pitchFamily="34" charset="-128"/>
              </a:rPr>
              <a:t> vs.</a:t>
            </a:r>
            <a:r>
              <a:rPr lang="ja-JP" altLang="en-US" sz="2200" kern="0">
                <a:solidFill>
                  <a:schemeClr val="accent5">
                    <a:lumMod val="50000"/>
                  </a:schemeClr>
                </a:solidFill>
                <a:ea typeface="ＭＳ Ｐゴシック" pitchFamily="34" charset="-128"/>
              </a:rPr>
              <a:t>“</a:t>
            </a:r>
            <a:r>
              <a:rPr lang="en-US" altLang="ja-JP" sz="2200" kern="0">
                <a:solidFill>
                  <a:schemeClr val="accent5">
                    <a:lumMod val="50000"/>
                  </a:schemeClr>
                </a:solidFill>
                <a:ea typeface="ＭＳ Ｐゴシック" pitchFamily="34" charset="-128"/>
              </a:rPr>
              <a:t>Point”, Perception Thresholds</a:t>
            </a:r>
          </a:p>
          <a:p>
            <a:pPr marL="514350" indent="-514350">
              <a:spcBef>
                <a:spcPts val="1500"/>
              </a:spcBef>
              <a:buFont typeface="+mj-lt"/>
              <a:buAutoNum type="arabicPeriod"/>
            </a:pPr>
            <a:r>
              <a:rPr lang="en-US" altLang="ja-JP" b="1" kern="0">
                <a:ea typeface="ＭＳ Ｐゴシック" pitchFamily="34" charset="-128"/>
              </a:rPr>
              <a:t>Expected Moments Algorithm</a:t>
            </a:r>
            <a:r>
              <a:rPr lang="en-US" altLang="ja-JP" kern="0">
                <a:ea typeface="ＭＳ Ｐゴシック" pitchFamily="34" charset="-128"/>
              </a:rPr>
              <a:t> (EMA) for fitting the LP3 distribution</a:t>
            </a:r>
          </a:p>
          <a:p>
            <a:pPr lvl="1">
              <a:lnSpc>
                <a:spcPct val="90000"/>
              </a:lnSpc>
              <a:spcBef>
                <a:spcPts val="400"/>
              </a:spcBef>
              <a:buSzPct val="100000"/>
              <a:buFont typeface="Arial" panose="020B0604020202020204" pitchFamily="34" charset="0"/>
              <a:buChar char="•"/>
              <a:tabLst>
                <a:tab pos="914400" algn="l"/>
              </a:tabLst>
            </a:pPr>
            <a:r>
              <a:rPr lang="en-US" altLang="ja-JP" sz="2200" kern="0">
                <a:solidFill>
                  <a:schemeClr val="accent5">
                    <a:lumMod val="50000"/>
                  </a:schemeClr>
                </a:solidFill>
                <a:ea typeface="ＭＳ Ｐゴシック" pitchFamily="34" charset="-128"/>
              </a:rPr>
              <a:t>Improvements for historical info and low outliers</a:t>
            </a:r>
          </a:p>
          <a:p>
            <a:pPr marL="533400" indent="-533400">
              <a:lnSpc>
                <a:spcPct val="90000"/>
              </a:lnSpc>
              <a:spcBef>
                <a:spcPts val="1500"/>
              </a:spcBef>
              <a:buFontTx/>
              <a:buAutoNum type="arabicPeriod"/>
            </a:pPr>
            <a:r>
              <a:rPr lang="en-US" altLang="en-US" kern="0">
                <a:ea typeface="ＭＳ Ｐゴシック" pitchFamily="34" charset="-128"/>
              </a:rPr>
              <a:t>New procedure for detecting </a:t>
            </a:r>
            <a:r>
              <a:rPr lang="en-US" altLang="en-US" b="1" kern="0">
                <a:ea typeface="ＭＳ Ｐゴシック" pitchFamily="34" charset="-128"/>
              </a:rPr>
              <a:t>“low outliers”</a:t>
            </a:r>
            <a:r>
              <a:rPr lang="en-US" altLang="en-US" kern="0">
                <a:ea typeface="ＭＳ Ｐゴシック" pitchFamily="34" charset="-128"/>
              </a:rPr>
              <a:t> </a:t>
            </a:r>
          </a:p>
          <a:p>
            <a:pPr lvl="1">
              <a:lnSpc>
                <a:spcPct val="90000"/>
              </a:lnSpc>
              <a:spcBef>
                <a:spcPts val="40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potentially influential low floods, PILFs</a:t>
            </a:r>
          </a:p>
          <a:p>
            <a:pPr marL="533400" indent="-533400">
              <a:lnSpc>
                <a:spcPct val="90000"/>
              </a:lnSpc>
              <a:spcBef>
                <a:spcPts val="1500"/>
              </a:spcBef>
              <a:buFontTx/>
              <a:buAutoNum type="arabicPeriod"/>
            </a:pPr>
            <a:r>
              <a:rPr lang="en-US" altLang="en-US" kern="0">
                <a:ea typeface="ＭＳ Ｐゴシック" pitchFamily="34" charset="-128"/>
              </a:rPr>
              <a:t>Improved </a:t>
            </a:r>
            <a:r>
              <a:rPr lang="en-US" altLang="en-US" b="1" kern="0">
                <a:ea typeface="ＭＳ Ｐゴシック" pitchFamily="34" charset="-128"/>
              </a:rPr>
              <a:t>regional skew </a:t>
            </a:r>
            <a:r>
              <a:rPr lang="en-US" altLang="en-US" kern="0">
                <a:ea typeface="ＭＳ Ｐゴシック" pitchFamily="34" charset="-128"/>
              </a:rPr>
              <a:t>estimation</a:t>
            </a:r>
          </a:p>
          <a:p>
            <a:pPr lvl="1">
              <a:lnSpc>
                <a:spcPct val="90000"/>
              </a:lnSpc>
              <a:spcBef>
                <a:spcPts val="40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Bayesian GLS linear regression</a:t>
            </a:r>
          </a:p>
          <a:p>
            <a:pPr marL="533400" indent="-533400">
              <a:lnSpc>
                <a:spcPct val="90000"/>
              </a:lnSpc>
              <a:spcBef>
                <a:spcPts val="1500"/>
              </a:spcBef>
              <a:buFontTx/>
              <a:buAutoNum type="arabicPeriod"/>
            </a:pPr>
            <a:r>
              <a:rPr lang="en-US" altLang="en-US" b="1" kern="0">
                <a:ea typeface="ＭＳ Ｐゴシック" pitchFamily="34" charset="-128"/>
              </a:rPr>
              <a:t>Uncertainty</a:t>
            </a:r>
          </a:p>
          <a:p>
            <a:pPr lvl="1">
              <a:lnSpc>
                <a:spcPct val="90000"/>
              </a:lnSpc>
              <a:spcBef>
                <a:spcPts val="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More accurate confidence intervals</a:t>
            </a:r>
            <a:endParaRPr lang="en-US" altLang="en-US" sz="2200" kern="0" dirty="0">
              <a:solidFill>
                <a:schemeClr val="accent5">
                  <a:lumMod val="50000"/>
                </a:schemeClr>
              </a:solidFill>
              <a:ea typeface="ＭＳ Ｐゴシック" pitchFamily="34" charset="-128"/>
            </a:endParaRPr>
          </a:p>
        </p:txBody>
      </p:sp>
    </p:spTree>
    <p:extLst>
      <p:ext uri="{BB962C8B-B14F-4D97-AF65-F5344CB8AC3E}">
        <p14:creationId xmlns:p14="http://schemas.microsoft.com/office/powerpoint/2010/main" val="248138883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11</a:t>
            </a:fld>
            <a:endParaRPr lang="en-US" dirty="0">
              <a:latin typeface="Arial" charset="0"/>
            </a:endParaRPr>
          </a:p>
        </p:txBody>
      </p:sp>
      <p:sp>
        <p:nvSpPr>
          <p:cNvPr id="7" name="Rectangle 6"/>
          <p:cNvSpPr/>
          <p:nvPr/>
        </p:nvSpPr>
        <p:spPr>
          <a:xfrm>
            <a:off x="6739128" y="1524000"/>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3"/>
          <p:cNvSpPr txBox="1">
            <a:spLocks noChangeArrowheads="1"/>
          </p:cNvSpPr>
          <p:nvPr/>
        </p:nvSpPr>
        <p:spPr bwMode="auto">
          <a:xfrm>
            <a:off x="830263" y="1975104"/>
            <a:ext cx="5332793" cy="39542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r>
              <a:rPr lang="en-US" altLang="en-US" sz="3000" kern="0" dirty="0">
                <a:solidFill>
                  <a:schemeClr val="accent1"/>
                </a:solidFill>
                <a:ea typeface="ＭＳ Ｐゴシック" pitchFamily="34" charset="-128"/>
              </a:rPr>
              <a:t>Conventional (</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Point</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  </a:t>
            </a:r>
          </a:p>
          <a:p>
            <a:pPr>
              <a:spcBef>
                <a:spcPts val="600"/>
              </a:spcBef>
              <a:buFont typeface="Wingdings" pitchFamily="2" charset="2"/>
              <a:buNone/>
            </a:pPr>
            <a:r>
              <a:rPr lang="en-US" altLang="ja-JP" sz="3000" kern="0" dirty="0">
                <a:ea typeface="ＭＳ Ｐゴシック" pitchFamily="34" charset="-128"/>
              </a:rPr>
              <a:t>	</a:t>
            </a:r>
            <a:r>
              <a:rPr lang="en-US" altLang="ja-JP" sz="2400" kern="0" dirty="0">
                <a:ea typeface="ＭＳ Ｐゴシック" pitchFamily="34" charset="-128"/>
              </a:rPr>
              <a:t>Represent each observation, Q</a:t>
            </a:r>
            <a:r>
              <a:rPr lang="en-US" altLang="ja-JP" sz="2400" kern="0" baseline="-25000" dirty="0">
                <a:ea typeface="ＭＳ Ｐゴシック" pitchFamily="34" charset="-128"/>
              </a:rPr>
              <a:t>Y</a:t>
            </a:r>
            <a:r>
              <a:rPr lang="en-US" altLang="ja-JP" sz="2400" kern="0" dirty="0">
                <a:ea typeface="ＭＳ Ｐゴシック" pitchFamily="34" charset="-128"/>
              </a:rPr>
              <a:t>, by a single value, </a:t>
            </a:r>
            <a:r>
              <a:rPr lang="en-US" altLang="ja-JP" sz="2400" b="1" kern="0" dirty="0">
                <a:solidFill>
                  <a:srgbClr val="C00000"/>
                </a:solidFill>
                <a:ea typeface="ＭＳ Ｐゴシック" pitchFamily="34" charset="-128"/>
              </a:rPr>
              <a:t>Q</a:t>
            </a:r>
            <a:r>
              <a:rPr lang="en-US" altLang="ja-JP" sz="2400" b="1" kern="0" baseline="-25000" dirty="0">
                <a:solidFill>
                  <a:srgbClr val="C00000"/>
                </a:solidFill>
                <a:ea typeface="ＭＳ Ｐゴシック" pitchFamily="34" charset="-128"/>
              </a:rPr>
              <a:t>Y</a:t>
            </a:r>
            <a:r>
              <a:rPr lang="en-US" altLang="ja-JP" sz="2400" kern="0" dirty="0">
                <a:ea typeface="ＭＳ Ｐゴシック" pitchFamily="34" charset="-128"/>
              </a:rPr>
              <a:t> </a:t>
            </a:r>
          </a:p>
          <a:p>
            <a:pPr>
              <a:spcBef>
                <a:spcPts val="6000"/>
              </a:spcBef>
            </a:pPr>
            <a:r>
              <a:rPr lang="en-US" altLang="en-US" sz="3000" kern="0" dirty="0">
                <a:solidFill>
                  <a:schemeClr val="accent1"/>
                </a:solidFill>
                <a:ea typeface="ＭＳ Ｐゴシック" pitchFamily="34" charset="-128"/>
              </a:rPr>
              <a:t>Generalized (</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Interval</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 </a:t>
            </a:r>
          </a:p>
          <a:p>
            <a:pPr marL="347663" indent="-347663">
              <a:spcBef>
                <a:spcPts val="1200"/>
              </a:spcBef>
              <a:buFont typeface="Wingdings" pitchFamily="2" charset="2"/>
              <a:buNone/>
            </a:pPr>
            <a:r>
              <a:rPr lang="en-US" altLang="ja-JP" sz="2400" kern="0" dirty="0">
                <a:ea typeface="ＭＳ Ｐゴシック" pitchFamily="34" charset="-128"/>
              </a:rPr>
              <a:t>	Represent each </a:t>
            </a:r>
            <a:r>
              <a:rPr lang="ja-JP" altLang="en-US" sz="2400" i="1" kern="0" dirty="0">
                <a:ea typeface="ＭＳ Ｐゴシック" pitchFamily="34" charset="-128"/>
              </a:rPr>
              <a:t>“</a:t>
            </a:r>
            <a:r>
              <a:rPr lang="en-US" altLang="ja-JP" sz="2400" i="1" kern="0" dirty="0">
                <a:ea typeface="ＭＳ Ｐゴシック" pitchFamily="34" charset="-128"/>
              </a:rPr>
              <a:t>observation,</a:t>
            </a:r>
            <a:r>
              <a:rPr lang="ja-JP" altLang="en-US" sz="2400" kern="0" dirty="0">
                <a:ea typeface="ＭＳ Ｐゴシック" pitchFamily="34" charset="-128"/>
              </a:rPr>
              <a:t>”</a:t>
            </a:r>
            <a:r>
              <a:rPr lang="en-US" altLang="ja-JP" sz="2400" kern="0" dirty="0">
                <a:ea typeface="ＭＳ Ｐゴシック" pitchFamily="34" charset="-128"/>
              </a:rPr>
              <a:t> Q</a:t>
            </a:r>
            <a:r>
              <a:rPr lang="en-US" altLang="ja-JP" sz="2400" kern="0" baseline="-25000" dirty="0">
                <a:ea typeface="ＭＳ Ｐゴシック" pitchFamily="34" charset="-128"/>
              </a:rPr>
              <a:t>Y</a:t>
            </a:r>
            <a:r>
              <a:rPr lang="en-US" altLang="ja-JP" sz="2400" kern="0" dirty="0">
                <a:ea typeface="ＭＳ Ｐゴシック" pitchFamily="34" charset="-128"/>
              </a:rPr>
              <a:t>,  by an interval, </a:t>
            </a:r>
            <a:r>
              <a:rPr lang="en-US" altLang="ja-JP" sz="2400" b="1" kern="0" dirty="0">
                <a:solidFill>
                  <a:srgbClr val="C00000"/>
                </a:solidFill>
                <a:ea typeface="ＭＳ Ｐゴシック" pitchFamily="34" charset="-128"/>
              </a:rPr>
              <a:t>(</a:t>
            </a:r>
            <a:r>
              <a:rPr lang="en-US" altLang="ja-JP" sz="2400" b="1" kern="0" dirty="0" err="1">
                <a:solidFill>
                  <a:srgbClr val="C00000"/>
                </a:solidFill>
                <a:ea typeface="ＭＳ Ｐゴシック" pitchFamily="34" charset="-128"/>
              </a:rPr>
              <a:t>Q</a:t>
            </a:r>
            <a:r>
              <a:rPr lang="en-US" altLang="ja-JP" sz="2400" b="1" kern="0" baseline="-25000" dirty="0" err="1">
                <a:solidFill>
                  <a:srgbClr val="C00000"/>
                </a:solidFill>
                <a:ea typeface="ＭＳ Ｐゴシック" pitchFamily="34" charset="-128"/>
              </a:rPr>
              <a:t>Y,lower</a:t>
            </a:r>
            <a:r>
              <a:rPr lang="en-US" altLang="ja-JP" sz="2400" b="1" kern="0" dirty="0">
                <a:solidFill>
                  <a:srgbClr val="C00000"/>
                </a:solidFill>
                <a:ea typeface="ＭＳ Ｐゴシック" pitchFamily="34" charset="-128"/>
              </a:rPr>
              <a:t>, </a:t>
            </a:r>
            <a:r>
              <a:rPr lang="en-US" altLang="ja-JP" sz="2400" b="1" kern="0" dirty="0" err="1">
                <a:solidFill>
                  <a:srgbClr val="C00000"/>
                </a:solidFill>
                <a:ea typeface="ＭＳ Ｐゴシック" pitchFamily="34" charset="-128"/>
              </a:rPr>
              <a:t>Q</a:t>
            </a:r>
            <a:r>
              <a:rPr lang="en-US" altLang="ja-JP" sz="2400" b="1" kern="0" baseline="-25000" dirty="0" err="1">
                <a:solidFill>
                  <a:srgbClr val="C00000"/>
                </a:solidFill>
                <a:ea typeface="ＭＳ Ｐゴシック" pitchFamily="34" charset="-128"/>
              </a:rPr>
              <a:t>Y,upper</a:t>
            </a:r>
            <a:r>
              <a:rPr lang="en-US" altLang="ja-JP" sz="2400" b="1" kern="0" dirty="0">
                <a:solidFill>
                  <a:srgbClr val="C00000"/>
                </a:solidFill>
                <a:ea typeface="ＭＳ Ｐゴシック" pitchFamily="34" charset="-128"/>
              </a:rPr>
              <a:t>)</a:t>
            </a:r>
            <a:endParaRPr lang="en-US" altLang="en-US" sz="2400" b="1" kern="0" dirty="0">
              <a:solidFill>
                <a:srgbClr val="C00000"/>
              </a:solidFill>
              <a:ea typeface="ＭＳ Ｐゴシック" pitchFamily="34" charset="-128"/>
            </a:endParaRPr>
          </a:p>
        </p:txBody>
      </p:sp>
      <p:sp>
        <p:nvSpPr>
          <p:cNvPr id="12" name="TextBox 11"/>
          <p:cNvSpPr txBox="1"/>
          <p:nvPr/>
        </p:nvSpPr>
        <p:spPr>
          <a:xfrm>
            <a:off x="6702552" y="3133344"/>
            <a:ext cx="1892808" cy="323165"/>
          </a:xfrm>
          <a:prstGeom prst="rect">
            <a:avLst/>
          </a:prstGeom>
          <a:noFill/>
        </p:spPr>
        <p:txBody>
          <a:bodyPr wrap="square" rtlCol="0">
            <a:spAutoFit/>
          </a:bodyPr>
          <a:lstStyle/>
          <a:p>
            <a:r>
              <a:rPr lang="en-US" sz="1500" dirty="0"/>
              <a:t>1961    1962    1963</a:t>
            </a:r>
          </a:p>
        </p:txBody>
      </p:sp>
      <p:sp>
        <p:nvSpPr>
          <p:cNvPr id="13" name="TextBox 12"/>
          <p:cNvSpPr txBox="1"/>
          <p:nvPr/>
        </p:nvSpPr>
        <p:spPr>
          <a:xfrm rot="16200000">
            <a:off x="5672272" y="2157927"/>
            <a:ext cx="1569834" cy="338554"/>
          </a:xfrm>
          <a:prstGeom prst="rect">
            <a:avLst/>
          </a:prstGeom>
          <a:noFill/>
        </p:spPr>
        <p:txBody>
          <a:bodyPr wrap="square" rtlCol="0">
            <a:spAutoFit/>
          </a:bodyPr>
          <a:lstStyle/>
          <a:p>
            <a:r>
              <a:rPr lang="en-US" sz="1600" dirty="0"/>
              <a:t>Peak flow (</a:t>
            </a:r>
            <a:r>
              <a:rPr lang="en-US" sz="1600" dirty="0" err="1"/>
              <a:t>cfs</a:t>
            </a:r>
            <a:r>
              <a:rPr lang="en-US" sz="1600" dirty="0"/>
              <a:t>)</a:t>
            </a:r>
          </a:p>
        </p:txBody>
      </p:sp>
      <p:sp>
        <p:nvSpPr>
          <p:cNvPr id="14" name="Oval 13"/>
          <p:cNvSpPr/>
          <p:nvPr/>
        </p:nvSpPr>
        <p:spPr>
          <a:xfrm>
            <a:off x="6958584" y="2377440"/>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595616" y="1789176"/>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736080" y="3779520"/>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699504" y="5388864"/>
            <a:ext cx="1892808" cy="323165"/>
          </a:xfrm>
          <a:prstGeom prst="rect">
            <a:avLst/>
          </a:prstGeom>
          <a:noFill/>
        </p:spPr>
        <p:txBody>
          <a:bodyPr wrap="square" rtlCol="0">
            <a:spAutoFit/>
          </a:bodyPr>
          <a:lstStyle/>
          <a:p>
            <a:r>
              <a:rPr lang="en-US" sz="1500" dirty="0"/>
              <a:t>1961    1962    1963</a:t>
            </a:r>
          </a:p>
        </p:txBody>
      </p:sp>
      <p:sp>
        <p:nvSpPr>
          <p:cNvPr id="18" name="TextBox 17"/>
          <p:cNvSpPr txBox="1"/>
          <p:nvPr/>
        </p:nvSpPr>
        <p:spPr>
          <a:xfrm rot="16200000">
            <a:off x="5669224" y="4413447"/>
            <a:ext cx="1569834" cy="338554"/>
          </a:xfrm>
          <a:prstGeom prst="rect">
            <a:avLst/>
          </a:prstGeom>
          <a:noFill/>
        </p:spPr>
        <p:txBody>
          <a:bodyPr wrap="square" rtlCol="0">
            <a:spAutoFit/>
          </a:bodyPr>
          <a:lstStyle/>
          <a:p>
            <a:r>
              <a:rPr lang="en-US" sz="1600" dirty="0"/>
              <a:t>Peak flow (</a:t>
            </a:r>
            <a:r>
              <a:rPr lang="en-US" sz="1600" dirty="0" err="1"/>
              <a:t>cfs</a:t>
            </a:r>
            <a:r>
              <a:rPr lang="en-US" sz="1600" dirty="0"/>
              <a:t>)</a:t>
            </a:r>
          </a:p>
        </p:txBody>
      </p:sp>
      <p:sp>
        <p:nvSpPr>
          <p:cNvPr id="19" name="Oval 18"/>
          <p:cNvSpPr/>
          <p:nvPr/>
        </p:nvSpPr>
        <p:spPr>
          <a:xfrm>
            <a:off x="6955536" y="4632960"/>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8220456" y="5056632"/>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a:off x="7571232" y="3877056"/>
            <a:ext cx="14630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44384" y="3874008"/>
            <a:ext cx="0" cy="50292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577328" y="4376928"/>
            <a:ext cx="14630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717536" y="1679448"/>
            <a:ext cx="484632"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a:t>
            </a:r>
          </a:p>
        </p:txBody>
      </p:sp>
      <p:sp>
        <p:nvSpPr>
          <p:cNvPr id="25" name="TextBox 24"/>
          <p:cNvSpPr txBox="1"/>
          <p:nvPr/>
        </p:nvSpPr>
        <p:spPr>
          <a:xfrm>
            <a:off x="7687056" y="3724656"/>
            <a:ext cx="944880"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 upper</a:t>
            </a:r>
          </a:p>
        </p:txBody>
      </p:sp>
      <p:sp>
        <p:nvSpPr>
          <p:cNvPr id="26" name="TextBox 25"/>
          <p:cNvSpPr txBox="1"/>
          <p:nvPr/>
        </p:nvSpPr>
        <p:spPr>
          <a:xfrm>
            <a:off x="7693152" y="4187952"/>
            <a:ext cx="944880"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 lower</a:t>
            </a:r>
          </a:p>
        </p:txBody>
      </p:sp>
      <p:sp>
        <p:nvSpPr>
          <p:cNvPr id="27" name="Oval 26"/>
          <p:cNvSpPr/>
          <p:nvPr/>
        </p:nvSpPr>
        <p:spPr>
          <a:xfrm>
            <a:off x="8199120" y="2776728"/>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406149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12</a:t>
            </a:fld>
            <a:endParaRPr lang="en-US" dirty="0">
              <a:latin typeface="Arial" charset="0"/>
            </a:endParaRPr>
          </a:p>
        </p:txBody>
      </p:sp>
      <p:pic>
        <p:nvPicPr>
          <p:cNvPr id="9" name="Picture 10"/>
          <p:cNvPicPr>
            <a:picLocks noChangeAspect="1" noChangeArrowheads="1"/>
          </p:cNvPicPr>
          <p:nvPr/>
        </p:nvPicPr>
        <p:blipFill>
          <a:blip r:embed="rId3">
            <a:extLst>
              <a:ext uri="{28A0092B-C50C-407E-A947-70E740481C1C}">
                <a14:useLocalDpi xmlns:a14="http://schemas.microsoft.com/office/drawing/2010/main" val="0"/>
              </a:ext>
            </a:extLst>
          </a:blip>
          <a:srcRect l="2466"/>
          <a:stretch>
            <a:fillRect/>
          </a:stretch>
        </p:blipFill>
        <p:spPr bwMode="auto">
          <a:xfrm>
            <a:off x="152400" y="1694688"/>
            <a:ext cx="4319271" cy="292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38200" y="4590288"/>
            <a:ext cx="3429000" cy="1015663"/>
          </a:xfrm>
          <a:prstGeom prst="rect">
            <a:avLst/>
          </a:prstGeom>
          <a:noFill/>
        </p:spPr>
        <p:txBody>
          <a:bodyPr wrap="square" rtlCol="0">
            <a:spAutoFit/>
          </a:bodyPr>
          <a:lstStyle/>
          <a:p>
            <a:pPr algn="ctr"/>
            <a:r>
              <a:rPr lang="en-US" sz="2000" i="1" dirty="0">
                <a:solidFill>
                  <a:srgbClr val="C00000"/>
                </a:solidFill>
              </a:rPr>
              <a:t>“Classical”</a:t>
            </a:r>
          </a:p>
          <a:p>
            <a:pPr algn="ctr"/>
            <a:r>
              <a:rPr lang="en-US" sz="2000" i="1" dirty="0">
                <a:solidFill>
                  <a:srgbClr val="C00000"/>
                </a:solidFill>
              </a:rPr>
              <a:t>gaged flow measurements are POINT values</a:t>
            </a:r>
          </a:p>
        </p:txBody>
      </p:sp>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l="2466"/>
          <a:stretch>
            <a:fillRect/>
          </a:stretch>
        </p:blipFill>
        <p:spPr bwMode="auto">
          <a:xfrm>
            <a:off x="4637482" y="1676400"/>
            <a:ext cx="4319271" cy="292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6510528" y="2008822"/>
            <a:ext cx="0" cy="36576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419088" y="1999488"/>
            <a:ext cx="18288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419088" y="2380488"/>
            <a:ext cx="18288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109972" y="4620768"/>
            <a:ext cx="3653028" cy="1015663"/>
          </a:xfrm>
          <a:prstGeom prst="rect">
            <a:avLst/>
          </a:prstGeom>
          <a:noFill/>
        </p:spPr>
        <p:txBody>
          <a:bodyPr wrap="square" rtlCol="0">
            <a:spAutoFit/>
          </a:bodyPr>
          <a:lstStyle/>
          <a:p>
            <a:pPr algn="ctr"/>
            <a:r>
              <a:rPr lang="en-US" sz="2000" i="1" dirty="0">
                <a:solidFill>
                  <a:srgbClr val="C00000"/>
                </a:solidFill>
              </a:rPr>
              <a:t>“EMA”</a:t>
            </a:r>
          </a:p>
          <a:p>
            <a:pPr algn="ctr"/>
            <a:r>
              <a:rPr lang="en-US" sz="2000" i="1" dirty="0">
                <a:solidFill>
                  <a:srgbClr val="C00000"/>
                </a:solidFill>
              </a:rPr>
              <a:t>an uncertain estimate can be represented as an interval</a:t>
            </a:r>
          </a:p>
        </p:txBody>
      </p:sp>
    </p:spTree>
    <p:extLst>
      <p:ext uri="{BB962C8B-B14F-4D97-AF65-F5344CB8AC3E}">
        <p14:creationId xmlns:p14="http://schemas.microsoft.com/office/powerpoint/2010/main" val="186257860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13</a:t>
            </a:fld>
            <a:endParaRPr lang="en-US" dirty="0">
              <a:latin typeface="Arial" charset="0"/>
            </a:endParaRPr>
          </a:p>
        </p:txBody>
      </p:sp>
      <p:sp>
        <p:nvSpPr>
          <p:cNvPr id="10" name="Content Placeholder 2"/>
          <p:cNvSpPr>
            <a:spLocks noGrp="1"/>
          </p:cNvSpPr>
          <p:nvPr>
            <p:ph idx="1"/>
          </p:nvPr>
        </p:nvSpPr>
        <p:spPr>
          <a:xfrm>
            <a:off x="371475" y="2133600"/>
            <a:ext cx="8410575" cy="4143375"/>
          </a:xfrm>
        </p:spPr>
        <p:txBody>
          <a:bodyPr/>
          <a:lstStyle/>
          <a:p>
            <a:pPr>
              <a:spcBef>
                <a:spcPts val="1200"/>
              </a:spcBef>
            </a:pPr>
            <a:r>
              <a:rPr lang="en-US" altLang="en-US" sz="2400" dirty="0">
                <a:ea typeface="ＭＳ Ｐゴシック" pitchFamily="34" charset="-128"/>
              </a:rPr>
              <a:t>Uncertain flow estimates </a:t>
            </a:r>
          </a:p>
          <a:p>
            <a:pPr marL="342900" lvl="1" indent="-342900">
              <a:spcBef>
                <a:spcPts val="1200"/>
              </a:spcBef>
              <a:buSzTx/>
              <a:buFont typeface="Wingdings" pitchFamily="2" charset="2"/>
              <a:buChar char="§"/>
            </a:pPr>
            <a:r>
              <a:rPr lang="en-US" altLang="en-US" dirty="0">
                <a:ea typeface="ＭＳ Ｐゴシック" pitchFamily="34" charset="-128"/>
              </a:rPr>
              <a:t>Limited range of measurable flow</a:t>
            </a:r>
          </a:p>
          <a:p>
            <a:pPr lvl="1" indent="114300">
              <a:spcBef>
                <a:spcPts val="0"/>
              </a:spcBef>
              <a:buSzPct val="90000"/>
              <a:buFont typeface="Arial" panose="020B0604020202020204" pitchFamily="34" charset="0"/>
              <a:buChar char="•"/>
            </a:pPr>
            <a:r>
              <a:rPr lang="en-US" altLang="en-US" dirty="0">
                <a:ea typeface="ＭＳ Ｐゴシック" pitchFamily="34" charset="-128"/>
              </a:rPr>
              <a:t>	 </a:t>
            </a:r>
            <a:r>
              <a:rPr lang="en-US" altLang="en-US" sz="2000" i="1" dirty="0">
                <a:ea typeface="ＭＳ Ｐゴシック" pitchFamily="34" charset="-128"/>
              </a:rPr>
              <a:t>crest stage gages</a:t>
            </a:r>
            <a:endParaRPr lang="en-US" altLang="en-US" sz="1800" i="1" dirty="0">
              <a:ea typeface="ＭＳ Ｐゴシック" pitchFamily="34" charset="-128"/>
            </a:endParaRPr>
          </a:p>
          <a:p>
            <a:pPr>
              <a:spcBef>
                <a:spcPts val="1200"/>
              </a:spcBef>
            </a:pPr>
            <a:r>
              <a:rPr lang="en-US" altLang="en-US" sz="2400" dirty="0">
                <a:ea typeface="ＭＳ Ｐゴシック" pitchFamily="34" charset="-128"/>
              </a:rPr>
              <a:t>Low outliers, or PILFs</a:t>
            </a:r>
          </a:p>
          <a:p>
            <a:pPr marL="857250" lvl="2" indent="-114300">
              <a:spcBef>
                <a:spcPts val="0"/>
              </a:spcBef>
            </a:pPr>
            <a:r>
              <a:rPr lang="en-US" altLang="en-US" dirty="0">
                <a:ea typeface="ＭＳ Ｐゴシック" pitchFamily="34" charset="-128"/>
              </a:rPr>
              <a:t>	 </a:t>
            </a:r>
            <a:r>
              <a:rPr lang="en-US" altLang="en-US" i="1" dirty="0">
                <a:ea typeface="ＭＳ Ｐゴシック" pitchFamily="34" charset="-128"/>
              </a:rPr>
              <a:t>censored, and</a:t>
            </a:r>
            <a:r>
              <a:rPr lang="en-US" altLang="en-US" dirty="0">
                <a:ea typeface="ＭＳ Ｐゴシック" pitchFamily="34" charset="-128"/>
              </a:rPr>
              <a:t> </a:t>
            </a:r>
            <a:r>
              <a:rPr lang="en-US" altLang="en-US" i="1" dirty="0">
                <a:ea typeface="ＭＳ Ｐゴシック" pitchFamily="34" charset="-128"/>
              </a:rPr>
              <a:t>redefined as interval below</a:t>
            </a:r>
            <a:endParaRPr lang="en-US" altLang="en-US" dirty="0">
              <a:ea typeface="ＭＳ Ｐゴシック" pitchFamily="34" charset="-128"/>
            </a:endParaRPr>
          </a:p>
          <a:p>
            <a:pPr>
              <a:spcBef>
                <a:spcPts val="1200"/>
              </a:spcBef>
            </a:pPr>
            <a:r>
              <a:rPr lang="en-US" altLang="en-US" sz="2400" dirty="0">
                <a:ea typeface="ＭＳ Ｐゴシック" pitchFamily="34" charset="-128"/>
              </a:rPr>
              <a:t>Historical and </a:t>
            </a:r>
            <a:r>
              <a:rPr lang="en-US" altLang="en-US" sz="2400" dirty="0" err="1">
                <a:ea typeface="ＭＳ Ｐゴシック" pitchFamily="34" charset="-128"/>
              </a:rPr>
              <a:t>paleo</a:t>
            </a:r>
            <a:r>
              <a:rPr lang="en-US" altLang="en-US" sz="2400" dirty="0">
                <a:ea typeface="ＭＳ Ｐゴシック" pitchFamily="34" charset="-128"/>
              </a:rPr>
              <a:t> flood information</a:t>
            </a:r>
            <a:endParaRPr lang="en-US" altLang="en-US" sz="2000" i="1" dirty="0">
              <a:ea typeface="ＭＳ Ｐゴシック" pitchFamily="34" charset="-128"/>
            </a:endParaRPr>
          </a:p>
          <a:p>
            <a:pPr>
              <a:spcBef>
                <a:spcPts val="1200"/>
              </a:spcBef>
            </a:pPr>
            <a:r>
              <a:rPr lang="en-US" altLang="en-US" sz="2400" dirty="0">
                <a:ea typeface="ＭＳ Ｐゴシック" pitchFamily="34" charset="-128"/>
              </a:rPr>
              <a:t>Unobserved years with information about threshold exceedance or non-exceedance</a:t>
            </a:r>
          </a:p>
          <a:p>
            <a:pPr marL="1028700" lvl="1">
              <a:spcBef>
                <a:spcPts val="300"/>
              </a:spcBef>
              <a:buSzPct val="100000"/>
              <a:buFont typeface="Arial" panose="020B0604020202020204" pitchFamily="34" charset="0"/>
              <a:buChar char="•"/>
            </a:pPr>
            <a:r>
              <a:rPr lang="en-US" altLang="en-US" sz="2000" i="1" dirty="0">
                <a:ea typeface="ＭＳ Ｐゴシック" pitchFamily="34" charset="-128"/>
              </a:rPr>
              <a:t>Tree or slack water deposit provides minimum</a:t>
            </a:r>
          </a:p>
          <a:p>
            <a:pPr marL="1028700" lvl="1">
              <a:spcBef>
                <a:spcPts val="300"/>
              </a:spcBef>
              <a:buSzPct val="100000"/>
              <a:buFont typeface="Arial" panose="020B0604020202020204" pitchFamily="34" charset="0"/>
              <a:buChar char="•"/>
            </a:pPr>
            <a:r>
              <a:rPr lang="en-US" altLang="en-US" sz="2000" i="1" dirty="0">
                <a:ea typeface="ＭＳ Ｐゴシック" pitchFamily="34" charset="-128"/>
              </a:rPr>
              <a:t>Landmark never flooded provides maximum</a:t>
            </a:r>
            <a:endParaRPr lang="en-US" altLang="en-US" sz="2000" dirty="0">
              <a:ea typeface="ＭＳ Ｐゴシック" pitchFamily="34" charset="-128"/>
            </a:endParaRPr>
          </a:p>
        </p:txBody>
      </p:sp>
      <p:sp>
        <p:nvSpPr>
          <p:cNvPr id="12" name="Title 1"/>
          <p:cNvSpPr txBox="1">
            <a:spLocks/>
          </p:cNvSpPr>
          <p:nvPr/>
        </p:nvSpPr>
        <p:spPr bwMode="auto">
          <a:xfrm>
            <a:off x="457200" y="1633976"/>
            <a:ext cx="8229600" cy="5456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sz="2800" kern="0" dirty="0">
                <a:ea typeface="ＭＳ Ｐゴシック" pitchFamily="34" charset="-128"/>
              </a:rPr>
              <a:t>Interval Data Can Represent…</a:t>
            </a:r>
          </a:p>
        </p:txBody>
      </p:sp>
    </p:spTree>
    <p:extLst>
      <p:ext uri="{BB962C8B-B14F-4D97-AF65-F5344CB8AC3E}">
        <p14:creationId xmlns:p14="http://schemas.microsoft.com/office/powerpoint/2010/main" val="406245917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14</a:t>
            </a:fld>
            <a:endParaRPr lang="en-US" dirty="0">
              <a:latin typeface="Arial" charset="0"/>
            </a:endParaRPr>
          </a:p>
        </p:txBody>
      </p:sp>
      <p:pic>
        <p:nvPicPr>
          <p:cNvPr id="3" name="Picture 2"/>
          <p:cNvPicPr>
            <a:picLocks noChangeAspect="1"/>
          </p:cNvPicPr>
          <p:nvPr/>
        </p:nvPicPr>
        <p:blipFill>
          <a:blip r:embed="rId3"/>
          <a:stretch>
            <a:fillRect/>
          </a:stretch>
        </p:blipFill>
        <p:spPr>
          <a:xfrm>
            <a:off x="1714857" y="1417638"/>
            <a:ext cx="5714286" cy="4761905"/>
          </a:xfrm>
          <a:prstGeom prst="rect">
            <a:avLst/>
          </a:prstGeom>
        </p:spPr>
      </p:pic>
      <p:sp>
        <p:nvSpPr>
          <p:cNvPr id="4" name="Rectangle 3"/>
          <p:cNvSpPr/>
          <p:nvPr/>
        </p:nvSpPr>
        <p:spPr>
          <a:xfrm>
            <a:off x="3291840" y="1981200"/>
            <a:ext cx="868680" cy="35814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267200" y="1981200"/>
            <a:ext cx="76200" cy="35814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flipH="1">
            <a:off x="7560207" y="1828800"/>
            <a:ext cx="1219200" cy="6858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Missing Periods</a:t>
            </a:r>
          </a:p>
        </p:txBody>
      </p:sp>
    </p:spTree>
    <p:extLst>
      <p:ext uri="{BB962C8B-B14F-4D97-AF65-F5344CB8AC3E}">
        <p14:creationId xmlns:p14="http://schemas.microsoft.com/office/powerpoint/2010/main" val="207411032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15</a:t>
            </a:fld>
            <a:endParaRPr lang="en-US" dirty="0">
              <a:latin typeface="Arial" charset="0"/>
            </a:endParaRPr>
          </a:p>
        </p:txBody>
      </p:sp>
      <p:pic>
        <p:nvPicPr>
          <p:cNvPr id="2" name="Picture 1"/>
          <p:cNvPicPr>
            <a:picLocks noChangeAspect="1"/>
          </p:cNvPicPr>
          <p:nvPr/>
        </p:nvPicPr>
        <p:blipFill>
          <a:blip r:embed="rId3"/>
          <a:stretch>
            <a:fillRect/>
          </a:stretch>
        </p:blipFill>
        <p:spPr>
          <a:xfrm>
            <a:off x="376989" y="1524000"/>
            <a:ext cx="6256421" cy="4572000"/>
          </a:xfrm>
          <a:prstGeom prst="rect">
            <a:avLst/>
          </a:prstGeom>
        </p:spPr>
      </p:pic>
      <p:sp>
        <p:nvSpPr>
          <p:cNvPr id="10" name="Rectangle 9"/>
          <p:cNvSpPr/>
          <p:nvPr/>
        </p:nvSpPr>
        <p:spPr>
          <a:xfrm>
            <a:off x="3124200" y="3581400"/>
            <a:ext cx="533400" cy="4572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248400" y="1371600"/>
            <a:ext cx="2819400" cy="4801314"/>
          </a:xfrm>
          <a:prstGeom prst="rect">
            <a:avLst/>
          </a:prstGeom>
          <a:solidFill>
            <a:schemeClr val="bg1"/>
          </a:solidFill>
          <a:ln>
            <a:solidFill>
              <a:schemeClr val="tx1"/>
            </a:solidFill>
          </a:ln>
        </p:spPr>
        <p:txBody>
          <a:bodyPr wrap="square" rtlCol="0">
            <a:spAutoFit/>
          </a:bodyPr>
          <a:lstStyle/>
          <a:p>
            <a:r>
              <a:rPr lang="en-US" dirty="0"/>
              <a:t>The owners of the farm were interviewed and said that, other than the 1929 and 1952 events, they didn’t have water reach their first floor elevation since they/their family has lived there.  The farm has been occupied since 1929. HEC-RAS model from CWMS Implementation implies that a peak flow rate of 100,000 </a:t>
            </a:r>
            <a:r>
              <a:rPr lang="en-US" dirty="0" err="1"/>
              <a:t>cfs</a:t>
            </a:r>
            <a:r>
              <a:rPr lang="en-US" dirty="0"/>
              <a:t> is needed to reach the first floor elevation at this location.</a:t>
            </a:r>
          </a:p>
        </p:txBody>
      </p:sp>
    </p:spTree>
    <p:extLst>
      <p:ext uri="{BB962C8B-B14F-4D97-AF65-F5344CB8AC3E}">
        <p14:creationId xmlns:p14="http://schemas.microsoft.com/office/powerpoint/2010/main" val="37030990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 and Flow Ranges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16</a:t>
            </a:fld>
            <a:endParaRPr lang="en-US" dirty="0">
              <a:latin typeface="Arial" charset="0"/>
            </a:endParaRPr>
          </a:p>
        </p:txBody>
      </p:sp>
      <p:pic>
        <p:nvPicPr>
          <p:cNvPr id="3" name="Picture 2"/>
          <p:cNvPicPr>
            <a:picLocks noChangeAspect="1"/>
          </p:cNvPicPr>
          <p:nvPr/>
        </p:nvPicPr>
        <p:blipFill>
          <a:blip r:embed="rId3"/>
          <a:stretch>
            <a:fillRect/>
          </a:stretch>
        </p:blipFill>
        <p:spPr>
          <a:xfrm>
            <a:off x="609600" y="1600200"/>
            <a:ext cx="6019048" cy="990476"/>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3962400" y="2673622"/>
            <a:ext cx="4571286" cy="3809405"/>
          </a:xfrm>
          <a:prstGeom prst="rect">
            <a:avLst/>
          </a:prstGeom>
        </p:spPr>
      </p:pic>
      <p:cxnSp>
        <p:nvCxnSpPr>
          <p:cNvPr id="9" name="Straight Arrow Connector 8"/>
          <p:cNvCxnSpPr/>
          <p:nvPr/>
        </p:nvCxnSpPr>
        <p:spPr>
          <a:xfrm>
            <a:off x="4343400" y="2209800"/>
            <a:ext cx="914400" cy="236220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53000" y="2362200"/>
            <a:ext cx="1066800" cy="2209800"/>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3004" y="3124200"/>
            <a:ext cx="2819400" cy="2585323"/>
          </a:xfrm>
          <a:prstGeom prst="rect">
            <a:avLst/>
          </a:prstGeom>
          <a:solidFill>
            <a:schemeClr val="bg1"/>
          </a:solidFill>
          <a:ln>
            <a:solidFill>
              <a:schemeClr val="tx1"/>
            </a:solidFill>
          </a:ln>
        </p:spPr>
        <p:txBody>
          <a:bodyPr wrap="square" rtlCol="0">
            <a:spAutoFit/>
          </a:bodyPr>
          <a:lstStyle/>
          <a:p>
            <a:r>
              <a:rPr lang="en-US" dirty="0"/>
              <a:t>Since the first floor hasn’t been flooded (other than 1929 and 1952 events) and the stream still existed, we can assume that all events during the missing periods MUST HAVE BEEN LESS THAN 100,000 </a:t>
            </a:r>
            <a:r>
              <a:rPr lang="en-US" dirty="0" err="1"/>
              <a:t>cfs</a:t>
            </a:r>
            <a:r>
              <a:rPr lang="en-US" dirty="0"/>
              <a:t>.</a:t>
            </a:r>
          </a:p>
        </p:txBody>
      </p:sp>
    </p:spTree>
    <p:extLst>
      <p:ext uri="{BB962C8B-B14F-4D97-AF65-F5344CB8AC3E}">
        <p14:creationId xmlns:p14="http://schemas.microsoft.com/office/powerpoint/2010/main" val="69817785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Post Flood Reports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17</a:t>
            </a:fld>
            <a:endParaRPr lang="en-US" dirty="0">
              <a:latin typeface="Arial" charset="0"/>
            </a:endParaRPr>
          </a:p>
        </p:txBody>
      </p:sp>
      <p:pic>
        <p:nvPicPr>
          <p:cNvPr id="16" name="Picture 15"/>
          <p:cNvPicPr>
            <a:picLocks noChangeAspect="1"/>
          </p:cNvPicPr>
          <p:nvPr/>
        </p:nvPicPr>
        <p:blipFill>
          <a:blip r:embed="rId3"/>
          <a:stretch>
            <a:fillRect/>
          </a:stretch>
        </p:blipFill>
        <p:spPr>
          <a:xfrm>
            <a:off x="6851072" y="1600200"/>
            <a:ext cx="2216728" cy="2438400"/>
          </a:xfrm>
          <a:prstGeom prst="rect">
            <a:avLst/>
          </a:prstGeom>
          <a:ln>
            <a:solidFill>
              <a:schemeClr val="tx1"/>
            </a:solidFill>
          </a:ln>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923" y="1143000"/>
            <a:ext cx="2119746" cy="2743200"/>
          </a:xfrm>
          <a:prstGeom prst="rect">
            <a:avLst/>
          </a:prstGeom>
          <a:ln>
            <a:solidFill>
              <a:schemeClr val="tx1"/>
            </a:solidFill>
          </a:ln>
        </p:spPr>
      </p:pic>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l="8829" b="5840"/>
          <a:stretch/>
        </p:blipFill>
        <p:spPr>
          <a:xfrm>
            <a:off x="1828800" y="1981200"/>
            <a:ext cx="2071842" cy="2743200"/>
          </a:xfrm>
          <a:prstGeom prst="rect">
            <a:avLst/>
          </a:prstGeom>
          <a:ln>
            <a:solidFill>
              <a:schemeClr val="tx1"/>
            </a:solidFill>
          </a:ln>
        </p:spPr>
      </p:pic>
      <p:pic>
        <p:nvPicPr>
          <p:cNvPr id="10" name="Picture 9"/>
          <p:cNvPicPr>
            <a:picLocks noChangeAspect="1"/>
          </p:cNvPicPr>
          <p:nvPr/>
        </p:nvPicPr>
        <p:blipFill rotWithShape="1">
          <a:blip r:embed="rId6"/>
          <a:srcRect r="5852"/>
          <a:stretch/>
        </p:blipFill>
        <p:spPr>
          <a:xfrm>
            <a:off x="496297" y="3962400"/>
            <a:ext cx="2199798" cy="2743200"/>
          </a:xfrm>
          <a:prstGeom prst="rect">
            <a:avLst/>
          </a:prstGeom>
        </p:spPr>
      </p:pic>
      <p:pic>
        <p:nvPicPr>
          <p:cNvPr id="18" name="Picture 17"/>
          <p:cNvPicPr>
            <a:picLocks noChangeAspect="1"/>
          </p:cNvPicPr>
          <p:nvPr/>
        </p:nvPicPr>
        <p:blipFill>
          <a:blip r:embed="rId7"/>
          <a:stretch>
            <a:fillRect/>
          </a:stretch>
        </p:blipFill>
        <p:spPr>
          <a:xfrm>
            <a:off x="3810000" y="2240280"/>
            <a:ext cx="2751637" cy="3474720"/>
          </a:xfrm>
          <a:prstGeom prst="rect">
            <a:avLst/>
          </a:prstGeom>
          <a:ln>
            <a:solidFill>
              <a:schemeClr val="tx1"/>
            </a:solidFill>
          </a:ln>
        </p:spPr>
      </p:pic>
      <p:pic>
        <p:nvPicPr>
          <p:cNvPr id="17" name="Picture 16"/>
          <p:cNvPicPr>
            <a:picLocks noChangeAspect="1"/>
          </p:cNvPicPr>
          <p:nvPr/>
        </p:nvPicPr>
        <p:blipFill>
          <a:blip r:embed="rId8"/>
          <a:stretch>
            <a:fillRect/>
          </a:stretch>
        </p:blipFill>
        <p:spPr>
          <a:xfrm>
            <a:off x="6222197" y="4331420"/>
            <a:ext cx="2769403" cy="2286000"/>
          </a:xfrm>
          <a:prstGeom prst="rect">
            <a:avLst/>
          </a:prstGeom>
          <a:ln>
            <a:solidFill>
              <a:schemeClr val="tx1"/>
            </a:solidFill>
          </a:ln>
        </p:spPr>
      </p:pic>
      <mc:AlternateContent xmlns:mc="http://schemas.openxmlformats.org/markup-compatibility/2006" xmlns:a14="http://schemas.microsoft.com/office/drawing/2010/main">
        <mc:Choice Requires="a14">
          <p:sp>
            <p:nvSpPr>
              <p:cNvPr id="11" name="TextBox 10"/>
              <p:cNvSpPr txBox="1"/>
              <p:nvPr/>
            </p:nvSpPr>
            <p:spPr>
              <a:xfrm>
                <a:off x="5105400" y="6129740"/>
                <a:ext cx="3799437" cy="4616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i="0" smtClean="0">
                          <a:latin typeface="Cambria Math" panose="02040503050406030204" pitchFamily="18" charset="0"/>
                          <a:hlinkClick r:id="rId9"/>
                        </a:rPr>
                        <m:t>https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pubs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er</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usgs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gov</m:t>
                      </m:r>
                      <m:r>
                        <a:rPr lang="en-US" sz="2400" i="0" smtClean="0">
                          <a:latin typeface="Cambria Math" panose="02040503050406030204" pitchFamily="18" charset="0"/>
                          <a:hlinkClick r:id="rId9"/>
                        </a:rPr>
                        <m:t>/</m:t>
                      </m:r>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105400" y="6129740"/>
                <a:ext cx="3799437" cy="461665"/>
              </a:xfrm>
              <a:prstGeom prst="rect">
                <a:avLst/>
              </a:prstGeom>
              <a:blipFill rotWithShape="0">
                <a:blip r:embed="rId10"/>
                <a:stretch>
                  <a:fillRect b="-20000"/>
                </a:stretch>
              </a:blipFill>
            </p:spPr>
            <p:txBody>
              <a:bodyPr/>
              <a:lstStyle/>
              <a:p>
                <a:r>
                  <a:rPr lang="en-US">
                    <a:noFill/>
                  </a:rPr>
                  <a:t> </a:t>
                </a:r>
              </a:p>
            </p:txBody>
          </p:sp>
        </mc:Fallback>
      </mc:AlternateContent>
    </p:spTree>
    <p:extLst>
      <p:ext uri="{BB962C8B-B14F-4D97-AF65-F5344CB8AC3E}">
        <p14:creationId xmlns:p14="http://schemas.microsoft.com/office/powerpoint/2010/main" val="416897426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Post Flood Reports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18</a:t>
            </a:fld>
            <a:endParaRPr lang="en-US" dirty="0">
              <a:latin typeface="Arial" charset="0"/>
            </a:endParaRPr>
          </a:p>
        </p:txBody>
      </p:sp>
      <p:pic>
        <p:nvPicPr>
          <p:cNvPr id="10" name="Picture 9"/>
          <p:cNvPicPr>
            <a:picLocks noChangeAspect="1"/>
          </p:cNvPicPr>
          <p:nvPr/>
        </p:nvPicPr>
        <p:blipFill>
          <a:blip r:embed="rId3"/>
          <a:stretch>
            <a:fillRect/>
          </a:stretch>
        </p:blipFill>
        <p:spPr>
          <a:xfrm>
            <a:off x="2057400" y="4267200"/>
            <a:ext cx="5276190" cy="2419048"/>
          </a:xfrm>
          <a:prstGeom prst="rect">
            <a:avLst/>
          </a:prstGeom>
          <a:ln>
            <a:solidFill>
              <a:schemeClr val="tx1"/>
            </a:solidFill>
          </a:ln>
        </p:spPr>
      </p:pic>
      <p:sp>
        <p:nvSpPr>
          <p:cNvPr id="12" name="Rectangle 11"/>
          <p:cNvSpPr/>
          <p:nvPr/>
        </p:nvSpPr>
        <p:spPr>
          <a:xfrm>
            <a:off x="3962400" y="5954123"/>
            <a:ext cx="327660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57846" y="6182723"/>
            <a:ext cx="2642754"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581400" y="5039723"/>
            <a:ext cx="3566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179320" y="5268323"/>
            <a:ext cx="1280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228600" y="1554480"/>
            <a:ext cx="4079020" cy="3474720"/>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495800" y="1524000"/>
            <a:ext cx="4475911" cy="3474720"/>
          </a:xfrm>
          <a:prstGeom prst="rect">
            <a:avLst/>
          </a:prstGeom>
          <a:ln>
            <a:solidFill>
              <a:schemeClr val="tx1"/>
            </a:solidFill>
          </a:ln>
        </p:spPr>
      </p:pic>
      <p:sp>
        <p:nvSpPr>
          <p:cNvPr id="16" name="TextBox 15"/>
          <p:cNvSpPr txBox="1"/>
          <p:nvPr/>
        </p:nvSpPr>
        <p:spPr>
          <a:xfrm>
            <a:off x="3812837" y="1465095"/>
            <a:ext cx="4873963" cy="369332"/>
          </a:xfrm>
          <a:prstGeom prst="rect">
            <a:avLst/>
          </a:prstGeom>
          <a:solidFill>
            <a:schemeClr val="bg1"/>
          </a:solidFill>
        </p:spPr>
        <p:txBody>
          <a:bodyPr wrap="none" rtlCol="0">
            <a:spAutoFit/>
          </a:bodyPr>
          <a:lstStyle/>
          <a:p>
            <a:r>
              <a:rPr lang="en-US" b="1" dirty="0"/>
              <a:t>Pictures and Text Descriptions of Flooding</a:t>
            </a:r>
          </a:p>
        </p:txBody>
      </p:sp>
    </p:spTree>
    <p:extLst>
      <p:ext uri="{BB962C8B-B14F-4D97-AF65-F5344CB8AC3E}">
        <p14:creationId xmlns:p14="http://schemas.microsoft.com/office/powerpoint/2010/main" val="34199501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Low Outliers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19</a:t>
            </a:fld>
            <a:endParaRPr lang="en-US" dirty="0">
              <a:latin typeface="Arial" charset="0"/>
            </a:endParaRPr>
          </a:p>
        </p:txBody>
      </p:sp>
      <p:sp>
        <p:nvSpPr>
          <p:cNvPr id="7" name="Content Placeholder 3"/>
          <p:cNvSpPr>
            <a:spLocks noGrp="1"/>
          </p:cNvSpPr>
          <p:nvPr>
            <p:ph idx="1"/>
          </p:nvPr>
        </p:nvSpPr>
        <p:spPr>
          <a:xfrm>
            <a:off x="685800" y="1524000"/>
            <a:ext cx="7772400" cy="4800600"/>
          </a:xfrm>
        </p:spPr>
        <p:txBody>
          <a:bodyPr/>
          <a:lstStyle/>
          <a:p>
            <a:pPr marL="341313" indent="-341313"/>
            <a:r>
              <a:rPr lang="en-US" altLang="en-US" b="1" dirty="0">
                <a:ea typeface="ＭＳ Ｐゴシック" pitchFamily="34" charset="-128"/>
              </a:rPr>
              <a:t>EMA is sensitive</a:t>
            </a:r>
            <a:r>
              <a:rPr lang="en-US" altLang="en-US" dirty="0">
                <a:ea typeface="ＭＳ Ｐゴシック" pitchFamily="34" charset="-128"/>
              </a:rPr>
              <a:t> to low values</a:t>
            </a:r>
          </a:p>
          <a:p>
            <a:pPr marL="341313" indent="-341313">
              <a:spcBef>
                <a:spcPts val="1200"/>
              </a:spcBef>
            </a:pPr>
            <a:r>
              <a:rPr lang="en-US" altLang="en-US" dirty="0">
                <a:ea typeface="ＭＳ Ｐゴシック" pitchFamily="34" charset="-128"/>
              </a:rPr>
              <a:t>B17C uses the Multiple Grubbs-Beck test</a:t>
            </a:r>
          </a:p>
          <a:p>
            <a:pPr marL="0" indent="0">
              <a:spcBef>
                <a:spcPts val="1200"/>
              </a:spcBef>
              <a:buNone/>
            </a:pPr>
            <a:r>
              <a:rPr lang="en-US" sz="1800" dirty="0"/>
              <a:t>“For it is by no means hydrologically obvious why the regime of the highest floods should be affected by the regime of flows in years when no floods occur, why the probability of a severe storm hitting this basin should depend on the accumulation of snow in the few driest winters, why the return period of a given heavy rain should be by an order of magnitude different depending, say, on slight temperature fluctuations during the melting seasons of a couple of years.” (</a:t>
            </a:r>
            <a:r>
              <a:rPr lang="en-US" sz="1800" dirty="0" err="1"/>
              <a:t>Klemes</a:t>
            </a:r>
            <a:r>
              <a:rPr lang="en-US" sz="1800" dirty="0"/>
              <a:t>, 1986)</a:t>
            </a:r>
          </a:p>
          <a:p>
            <a:pPr>
              <a:spcBef>
                <a:spcPts val="1200"/>
              </a:spcBef>
            </a:pPr>
            <a:r>
              <a:rPr lang="en-US" altLang="en-US" sz="2800" b="1" dirty="0">
                <a:ea typeface="ＭＳ Ｐゴシック" pitchFamily="34" charset="-128"/>
              </a:rPr>
              <a:t>Hydrologic judgment is still necessary</a:t>
            </a:r>
            <a:r>
              <a:rPr lang="en-US" altLang="en-US" sz="2800" dirty="0">
                <a:ea typeface="ＭＳ Ｐゴシック" pitchFamily="34" charset="-128"/>
              </a:rPr>
              <a:t> when dealing with low outliers</a:t>
            </a:r>
          </a:p>
          <a:p>
            <a:pPr marL="0" indent="0">
              <a:spcBef>
                <a:spcPts val="1200"/>
              </a:spcBef>
              <a:buNone/>
            </a:pPr>
            <a:endParaRPr lang="en-US" dirty="0"/>
          </a:p>
        </p:txBody>
      </p:sp>
    </p:spTree>
    <p:extLst>
      <p:ext uri="{BB962C8B-B14F-4D97-AF65-F5344CB8AC3E}">
        <p14:creationId xmlns:p14="http://schemas.microsoft.com/office/powerpoint/2010/main" val="41034055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2</a:t>
            </a:fld>
            <a:endParaRPr lang="en-US" dirty="0">
              <a:latin typeface="Arial" charset="0"/>
            </a:endParaRPr>
          </a:p>
        </p:txBody>
      </p:sp>
      <p:sp>
        <p:nvSpPr>
          <p:cNvPr id="9" name="Title 8"/>
          <p:cNvSpPr>
            <a:spLocks noGrp="1"/>
          </p:cNvSpPr>
          <p:nvPr>
            <p:ph type="title"/>
          </p:nvPr>
        </p:nvSpPr>
        <p:spPr/>
        <p:txBody>
          <a:bodyPr/>
          <a:lstStyle/>
          <a:p>
            <a:r>
              <a:rPr lang="en-US" dirty="0"/>
              <a:t>Overview</a:t>
            </a:r>
            <a:endParaRPr lang="en-US" sz="3600" i="1" dirty="0"/>
          </a:p>
        </p:txBody>
      </p:sp>
      <p:sp>
        <p:nvSpPr>
          <p:cNvPr id="6" name="Rectangle 3"/>
          <p:cNvSpPr>
            <a:spLocks noGrp="1" noChangeArrowheads="1"/>
          </p:cNvSpPr>
          <p:nvPr>
            <p:ph idx="1"/>
          </p:nvPr>
        </p:nvSpPr>
        <p:spPr>
          <a:xfrm>
            <a:off x="457200" y="1371600"/>
            <a:ext cx="8229600" cy="4114800"/>
          </a:xfrm>
        </p:spPr>
        <p:txBody>
          <a:bodyPr/>
          <a:lstStyle/>
          <a:p>
            <a:pPr marL="609600" indent="-609600"/>
            <a:r>
              <a:rPr lang="en-US" sz="3200" dirty="0"/>
              <a:t>Why is this important?</a:t>
            </a:r>
          </a:p>
          <a:p>
            <a:pPr marL="609600" indent="-609600"/>
            <a:r>
              <a:rPr lang="en-US" sz="3200" dirty="0"/>
              <a:t>USACE guidance</a:t>
            </a:r>
          </a:p>
          <a:p>
            <a:pPr marL="609600" indent="-609600"/>
            <a:r>
              <a:rPr lang="en-US" sz="3200" dirty="0"/>
              <a:t>Bulletin 17C Methodology</a:t>
            </a:r>
          </a:p>
          <a:p>
            <a:pPr marL="609600" indent="-609600"/>
            <a:r>
              <a:rPr lang="en-US" sz="3200" dirty="0"/>
              <a:t>Types and sources of data</a:t>
            </a:r>
          </a:p>
          <a:p>
            <a:pPr marL="609600" indent="-609600"/>
            <a:r>
              <a:rPr lang="en-US" sz="3200" dirty="0"/>
              <a:t>Data Transformation</a:t>
            </a:r>
          </a:p>
          <a:p>
            <a:pPr marL="609600" indent="-609600"/>
            <a:r>
              <a:rPr lang="en-US" sz="3200" dirty="0"/>
              <a:t>Expected Probability Adjustment</a:t>
            </a:r>
          </a:p>
          <a:p>
            <a:pPr marL="609600" indent="-609600"/>
            <a:r>
              <a:rPr lang="en-US" sz="3200" dirty="0"/>
              <a:t>Workshop</a:t>
            </a: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Low Outliers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20</a:t>
            </a:fld>
            <a:endParaRPr lang="en-US" dirty="0">
              <a:latin typeface="Arial" charset="0"/>
            </a:endParaRPr>
          </a:p>
        </p:txBody>
      </p:sp>
      <p:pic>
        <p:nvPicPr>
          <p:cNvPr id="10" name="Picture 6" descr="10128500.pdf"/>
          <p:cNvPicPr>
            <a:picLocks noChangeAspect="1"/>
          </p:cNvPicPr>
          <p:nvPr/>
        </p:nvPicPr>
        <p:blipFill>
          <a:blip r:embed="rId3" cstate="print"/>
          <a:srcRect/>
          <a:stretch>
            <a:fillRect/>
          </a:stretch>
        </p:blipFill>
        <p:spPr bwMode="auto">
          <a:xfrm>
            <a:off x="76200" y="1524000"/>
            <a:ext cx="4435798" cy="4480560"/>
          </a:xfrm>
          <a:prstGeom prst="rect">
            <a:avLst/>
          </a:prstGeom>
          <a:noFill/>
          <a:ln w="9525">
            <a:solidFill>
              <a:schemeClr val="tx1"/>
            </a:solidFill>
            <a:miter lim="800000"/>
            <a:headEnd/>
            <a:tailEnd/>
          </a:ln>
        </p:spPr>
      </p:pic>
      <p:pic>
        <p:nvPicPr>
          <p:cNvPr id="11" name="Picture 2" descr="10234500.pdf"/>
          <p:cNvPicPr>
            <a:picLocks noChangeAspect="1"/>
          </p:cNvPicPr>
          <p:nvPr/>
        </p:nvPicPr>
        <p:blipFill>
          <a:blip r:embed="rId4" cstate="print"/>
          <a:srcRect/>
          <a:stretch>
            <a:fillRect/>
          </a:stretch>
        </p:blipFill>
        <p:spPr bwMode="auto">
          <a:xfrm>
            <a:off x="4633194" y="1524000"/>
            <a:ext cx="4434606" cy="448056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60309680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Results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21</a:t>
            </a:fld>
            <a:endParaRPr lang="en-US" dirty="0">
              <a:latin typeface="Arial" charset="0"/>
            </a:endParaRPr>
          </a:p>
        </p:txBody>
      </p:sp>
      <p:pic>
        <p:nvPicPr>
          <p:cNvPr id="7" name="Picture 6"/>
          <p:cNvPicPr>
            <a:picLocks noChangeAspect="1"/>
          </p:cNvPicPr>
          <p:nvPr/>
        </p:nvPicPr>
        <p:blipFill>
          <a:blip r:embed="rId3"/>
          <a:stretch>
            <a:fillRect/>
          </a:stretch>
        </p:blipFill>
        <p:spPr>
          <a:xfrm>
            <a:off x="663264" y="1417638"/>
            <a:ext cx="7817471" cy="5394960"/>
          </a:xfrm>
          <a:prstGeom prst="rect">
            <a:avLst/>
          </a:prstGeom>
        </p:spPr>
      </p:pic>
      <p:sp>
        <p:nvSpPr>
          <p:cNvPr id="10" name="TextBox 9"/>
          <p:cNvSpPr txBox="1"/>
          <p:nvPr/>
        </p:nvSpPr>
        <p:spPr>
          <a:xfrm>
            <a:off x="5562600" y="3124200"/>
            <a:ext cx="1951816"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chemeClr val="accent6"/>
                </a:solidFill>
              </a:rPr>
              <a:t>B17C Conf. Limits</a:t>
            </a:r>
          </a:p>
        </p:txBody>
      </p:sp>
      <p:sp>
        <p:nvSpPr>
          <p:cNvPr id="11" name="TextBox 10"/>
          <p:cNvSpPr txBox="1"/>
          <p:nvPr/>
        </p:nvSpPr>
        <p:spPr>
          <a:xfrm>
            <a:off x="5797612" y="5533251"/>
            <a:ext cx="1938993"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rgbClr val="00B050"/>
                </a:solidFill>
              </a:rPr>
              <a:t>B17B Conf. Limits</a:t>
            </a:r>
          </a:p>
        </p:txBody>
      </p:sp>
      <p:cxnSp>
        <p:nvCxnSpPr>
          <p:cNvPr id="12" name="Straight Arrow Connector 11"/>
          <p:cNvCxnSpPr>
            <a:stCxn id="10" idx="2"/>
          </p:cNvCxnSpPr>
          <p:nvPr/>
        </p:nvCxnSpPr>
        <p:spPr>
          <a:xfrm>
            <a:off x="6538508" y="3401199"/>
            <a:ext cx="507441" cy="713919"/>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0"/>
          </p:cNvCxnSpPr>
          <p:nvPr/>
        </p:nvCxnSpPr>
        <p:spPr>
          <a:xfrm flipV="1">
            <a:off x="6767109" y="4648200"/>
            <a:ext cx="319491" cy="88505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2400" y="1417638"/>
            <a:ext cx="4038600" cy="1938992"/>
          </a:xfrm>
          <a:prstGeom prst="rect">
            <a:avLst/>
          </a:prstGeom>
          <a:solidFill>
            <a:schemeClr val="bg1"/>
          </a:solidFill>
          <a:ln>
            <a:solidFill>
              <a:schemeClr val="tx1"/>
            </a:solidFill>
          </a:ln>
        </p:spPr>
        <p:txBody>
          <a:bodyPr wrap="square" lIns="45720" tIns="0" rIns="45720" bIns="0" rtlCol="0">
            <a:spAutoFit/>
          </a:bodyPr>
          <a:lstStyle/>
          <a:p>
            <a:pPr algn="ctr"/>
            <a:r>
              <a:rPr lang="en-US" dirty="0"/>
              <a:t>When there are no historical events/periods and no low outliers, B17B and B17C procedures will produce the same </a:t>
            </a:r>
            <a:r>
              <a:rPr lang="en-US" dirty="0">
                <a:solidFill>
                  <a:srgbClr val="FF0000"/>
                </a:solidFill>
              </a:rPr>
              <a:t>LPIII distribution</a:t>
            </a:r>
            <a:r>
              <a:rPr lang="en-US" dirty="0"/>
              <a:t>.  However, the </a:t>
            </a:r>
            <a:r>
              <a:rPr lang="en-US" dirty="0">
                <a:solidFill>
                  <a:srgbClr val="FFC000"/>
                </a:solidFill>
              </a:rPr>
              <a:t>confidence limits </a:t>
            </a:r>
            <a:r>
              <a:rPr lang="en-US" dirty="0"/>
              <a:t>will be different; </a:t>
            </a:r>
            <a:r>
              <a:rPr lang="en-US" u="sng" dirty="0"/>
              <a:t>B17C considers uncertainty in skew and will always be wider</a:t>
            </a:r>
            <a:r>
              <a:rPr lang="en-US" dirty="0"/>
              <a:t>.</a:t>
            </a:r>
          </a:p>
        </p:txBody>
      </p:sp>
      <p:sp>
        <p:nvSpPr>
          <p:cNvPr id="15" name="TextBox 14"/>
          <p:cNvSpPr txBox="1"/>
          <p:nvPr/>
        </p:nvSpPr>
        <p:spPr>
          <a:xfrm>
            <a:off x="993297" y="4822265"/>
            <a:ext cx="2708434"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rgbClr val="FF0000"/>
                </a:solidFill>
              </a:rPr>
              <a:t>B17B and B17C Estimate</a:t>
            </a:r>
          </a:p>
        </p:txBody>
      </p:sp>
      <p:cxnSp>
        <p:nvCxnSpPr>
          <p:cNvPr id="16" name="Straight Arrow Connector 15"/>
          <p:cNvCxnSpPr>
            <a:stCxn id="15" idx="2"/>
          </p:cNvCxnSpPr>
          <p:nvPr/>
        </p:nvCxnSpPr>
        <p:spPr>
          <a:xfrm>
            <a:off x="2347514" y="5099264"/>
            <a:ext cx="395686" cy="76813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1213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22</a:t>
            </a:fld>
            <a:endParaRPr lang="en-US" dirty="0">
              <a:latin typeface="Arial" charset="0"/>
            </a:endParaRPr>
          </a:p>
        </p:txBody>
      </p:sp>
      <p:sp>
        <p:nvSpPr>
          <p:cNvPr id="9"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Within SSP, Bulletin 17 analyses using EMA/B17C require that only one peak be present in any given water year</a:t>
            </a:r>
          </a:p>
          <a:p>
            <a:pPr lvl="1" eaLnBrk="1" hangingPunct="1">
              <a:defRPr/>
            </a:pPr>
            <a:r>
              <a:rPr lang="en-US" sz="2000" dirty="0"/>
              <a:t>i.e. If the linked DSS data set contains two values in water year 1969 (01Oct1968 – 30Sep1969), </a:t>
            </a:r>
            <a:r>
              <a:rPr lang="en-US" sz="2000" b="1" u="sng" dirty="0"/>
              <a:t>your analysis will fail</a:t>
            </a:r>
          </a:p>
          <a:p>
            <a:pPr lvl="1" eaLnBrk="1" hangingPunct="1">
              <a:defRPr/>
            </a:pPr>
            <a:r>
              <a:rPr lang="en-US" sz="2000" dirty="0"/>
              <a:t>Exception catching will prevent users from computing using these data sets w/in B17 analyses in the future</a:t>
            </a:r>
          </a:p>
          <a:p>
            <a:pPr eaLnBrk="1" hangingPunct="1">
              <a:defRPr/>
            </a:pPr>
            <a:endParaRPr lang="en-US" sz="2400" dirty="0"/>
          </a:p>
          <a:p>
            <a:pPr eaLnBrk="1" hangingPunct="1">
              <a:defRPr/>
            </a:pPr>
            <a:r>
              <a:rPr lang="en-US" sz="2400" dirty="0"/>
              <a:t>If your watershed has more than one peak in a water year that must be included (i.e. partial duration) or calendar year is more appropriate to use, contact HEC or RMC</a:t>
            </a:r>
            <a:endParaRPr lang="en-US" sz="2000" dirty="0"/>
          </a:p>
        </p:txBody>
      </p:sp>
    </p:spTree>
    <p:extLst>
      <p:ext uri="{BB962C8B-B14F-4D97-AF65-F5344CB8AC3E}">
        <p14:creationId xmlns:p14="http://schemas.microsoft.com/office/powerpoint/2010/main" val="384838819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23</a:t>
            </a:fld>
            <a:endParaRPr lang="en-US" dirty="0">
              <a:latin typeface="Arial" charset="0"/>
            </a:endParaRPr>
          </a:p>
        </p:txBody>
      </p:sp>
      <p:pic>
        <p:nvPicPr>
          <p:cNvPr id="4" name="Picture 3"/>
          <p:cNvPicPr>
            <a:picLocks noChangeAspect="1"/>
          </p:cNvPicPr>
          <p:nvPr/>
        </p:nvPicPr>
        <p:blipFill>
          <a:blip r:embed="rId3"/>
          <a:stretch>
            <a:fillRect/>
          </a:stretch>
        </p:blipFill>
        <p:spPr>
          <a:xfrm>
            <a:off x="837323" y="1219200"/>
            <a:ext cx="7469354" cy="5029200"/>
          </a:xfrm>
          <a:prstGeom prst="rect">
            <a:avLst/>
          </a:prstGeom>
        </p:spPr>
      </p:pic>
      <p:sp>
        <p:nvSpPr>
          <p:cNvPr id="6" name="TextBox 5"/>
          <p:cNvSpPr txBox="1"/>
          <p:nvPr/>
        </p:nvSpPr>
        <p:spPr>
          <a:xfrm>
            <a:off x="6019800" y="1328404"/>
            <a:ext cx="2180326" cy="646331"/>
          </a:xfrm>
          <a:prstGeom prst="rect">
            <a:avLst/>
          </a:prstGeom>
          <a:solidFill>
            <a:schemeClr val="bg1"/>
          </a:solidFill>
          <a:ln>
            <a:solidFill>
              <a:schemeClr val="tx1"/>
            </a:solidFill>
          </a:ln>
        </p:spPr>
        <p:txBody>
          <a:bodyPr wrap="square" rtlCol="0">
            <a:spAutoFit/>
          </a:bodyPr>
          <a:lstStyle/>
          <a:p>
            <a:pPr algn="r"/>
            <a:r>
              <a:rPr lang="en-US" dirty="0"/>
              <a:t>Water Year</a:t>
            </a:r>
          </a:p>
          <a:p>
            <a:pPr algn="r"/>
            <a:r>
              <a:rPr lang="en-US" dirty="0"/>
              <a:t>Calendar Year</a:t>
            </a:r>
          </a:p>
        </p:txBody>
      </p:sp>
      <p:sp>
        <p:nvSpPr>
          <p:cNvPr id="5" name="Oval 4"/>
          <p:cNvSpPr/>
          <p:nvPr/>
        </p:nvSpPr>
        <p:spPr>
          <a:xfrm>
            <a:off x="6172200" y="1417320"/>
            <a:ext cx="137160" cy="13716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172200" y="1691640"/>
            <a:ext cx="137160" cy="137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650936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a:xfrm>
            <a:off x="76200" y="274638"/>
            <a:ext cx="8991600" cy="1143000"/>
          </a:xfrm>
        </p:spPr>
        <p:txBody>
          <a:bodyPr/>
          <a:lstStyle/>
          <a:p>
            <a:r>
              <a:rPr lang="en-US" sz="3600" dirty="0"/>
              <a:t>Partial Duration vs Annual Maximum</a:t>
            </a:r>
            <a:endParaRPr lang="en-US" sz="36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24</a:t>
            </a:fld>
            <a:endParaRPr lang="en-US" dirty="0">
              <a:latin typeface="Arial" charset="0"/>
            </a:endParaRPr>
          </a:p>
        </p:txBody>
      </p:sp>
      <p:sp>
        <p:nvSpPr>
          <p:cNvPr id="6"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Typically, </a:t>
            </a:r>
            <a:r>
              <a:rPr lang="en-US" sz="2400" b="1" dirty="0"/>
              <a:t>analytical</a:t>
            </a:r>
            <a:r>
              <a:rPr lang="en-US" sz="2400" dirty="0"/>
              <a:t> distributions </a:t>
            </a:r>
            <a:r>
              <a:rPr lang="en-US" sz="2400" b="1" dirty="0"/>
              <a:t>should not </a:t>
            </a:r>
            <a:r>
              <a:rPr lang="en-US" sz="2400" dirty="0"/>
              <a:t>be fit to Partial Duration Series</a:t>
            </a:r>
          </a:p>
          <a:p>
            <a:pPr lvl="1" eaLnBrk="1" hangingPunct="1">
              <a:defRPr/>
            </a:pPr>
            <a:r>
              <a:rPr lang="en-US" sz="2000" dirty="0"/>
              <a:t>Inclusion of frequently occurring points causes analytical moments/parameters to be very wrong for infrequent events</a:t>
            </a:r>
          </a:p>
          <a:p>
            <a:pPr lvl="1" eaLnBrk="1" hangingPunct="1">
              <a:defRPr/>
            </a:pPr>
            <a:r>
              <a:rPr lang="en-US" sz="2000" dirty="0"/>
              <a:t>Use a graphical / empirical fit</a:t>
            </a:r>
          </a:p>
          <a:p>
            <a:pPr lvl="1" eaLnBrk="1" hangingPunct="1">
              <a:defRPr/>
            </a:pPr>
            <a:r>
              <a:rPr lang="en-US" sz="2000" dirty="0"/>
              <a:t>Exception to this rule being the use of two models</a:t>
            </a:r>
          </a:p>
          <a:p>
            <a:pPr lvl="2" eaLnBrk="1" hangingPunct="1">
              <a:defRPr/>
            </a:pPr>
            <a:r>
              <a:rPr lang="en-US" sz="1600" dirty="0"/>
              <a:t>e.g. Poisson for occurrence(s) and Generalized Pareto for magnitude(s)</a:t>
            </a:r>
          </a:p>
          <a:p>
            <a:pPr eaLnBrk="1" hangingPunct="1">
              <a:defRPr/>
            </a:pPr>
            <a:r>
              <a:rPr lang="en-US" sz="2400" dirty="0"/>
              <a:t>If you encounter the need to analyze multiple flood events in a single year, contact HEC for help</a:t>
            </a:r>
          </a:p>
        </p:txBody>
      </p:sp>
    </p:spTree>
    <p:extLst>
      <p:ext uri="{BB962C8B-B14F-4D97-AF65-F5344CB8AC3E}">
        <p14:creationId xmlns:p14="http://schemas.microsoft.com/office/powerpoint/2010/main" val="40396067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a:xfrm>
            <a:off x="76200" y="274638"/>
            <a:ext cx="8991600" cy="1143000"/>
          </a:xfrm>
        </p:spPr>
        <p:txBody>
          <a:bodyPr/>
          <a:lstStyle/>
          <a:p>
            <a:r>
              <a:rPr lang="en-US" sz="3600" dirty="0"/>
              <a:t>Partial Duration vs Annual Maximum</a:t>
            </a:r>
            <a:endParaRPr lang="en-US" sz="36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25</a:t>
            </a:fld>
            <a:endParaRPr lang="en-US" dirty="0">
              <a:latin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298" y="1325880"/>
            <a:ext cx="8041404" cy="4846320"/>
          </a:xfrm>
          <a:prstGeom prst="rect">
            <a:avLst/>
          </a:prstGeom>
          <a:noFill/>
          <a:ln>
            <a:noFill/>
          </a:ln>
        </p:spPr>
      </p:pic>
    </p:spTree>
    <p:extLst>
      <p:ext uri="{BB962C8B-B14F-4D97-AF65-F5344CB8AC3E}">
        <p14:creationId xmlns:p14="http://schemas.microsoft.com/office/powerpoint/2010/main" val="235933484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141001" y="1524000"/>
            <a:ext cx="6861998" cy="5029200"/>
          </a:xfrm>
          <a:prstGeom prst="rect">
            <a:avLst/>
          </a:prstGeom>
        </p:spPr>
      </p:pic>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26</a:t>
            </a:fld>
            <a:endParaRPr lang="en-US" dirty="0">
              <a:latin typeface="Arial" charset="0"/>
            </a:endParaRPr>
          </a:p>
        </p:txBody>
      </p:sp>
      <p:sp>
        <p:nvSpPr>
          <p:cNvPr id="5" name="Rectangle 4"/>
          <p:cNvSpPr/>
          <p:nvPr/>
        </p:nvSpPr>
        <p:spPr>
          <a:xfrm>
            <a:off x="2057400" y="1981200"/>
            <a:ext cx="2438400" cy="3886200"/>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495800" y="4830762"/>
            <a:ext cx="3276600" cy="103663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237695" y="1676400"/>
            <a:ext cx="2105705" cy="276999"/>
          </a:xfrm>
          <a:prstGeom prst="rect">
            <a:avLst/>
          </a:prstGeom>
          <a:solidFill>
            <a:schemeClr val="bg1"/>
          </a:solidFill>
        </p:spPr>
        <p:txBody>
          <a:bodyPr wrap="none" lIns="45720" tIns="0" rIns="45720" bIns="0" rtlCol="0">
            <a:spAutoFit/>
          </a:bodyPr>
          <a:lstStyle/>
          <a:p>
            <a:pPr algn="ctr"/>
            <a:r>
              <a:rPr lang="en-US" b="1" i="1" dirty="0">
                <a:solidFill>
                  <a:srgbClr val="92D050"/>
                </a:solidFill>
              </a:rPr>
              <a:t>No U/S Regulation</a:t>
            </a:r>
          </a:p>
        </p:txBody>
      </p:sp>
      <p:sp>
        <p:nvSpPr>
          <p:cNvPr id="15" name="TextBox 14"/>
          <p:cNvSpPr txBox="1"/>
          <p:nvPr/>
        </p:nvSpPr>
        <p:spPr>
          <a:xfrm>
            <a:off x="5241228" y="2346384"/>
            <a:ext cx="1769172" cy="830997"/>
          </a:xfrm>
          <a:prstGeom prst="rect">
            <a:avLst/>
          </a:prstGeom>
          <a:solidFill>
            <a:schemeClr val="bg1"/>
          </a:solidFill>
        </p:spPr>
        <p:txBody>
          <a:bodyPr wrap="square" lIns="45720" tIns="0" rIns="45720" bIns="0" rtlCol="0">
            <a:spAutoFit/>
          </a:bodyPr>
          <a:lstStyle/>
          <a:p>
            <a:pPr algn="ctr"/>
            <a:r>
              <a:rPr lang="en-US" b="1" i="1" dirty="0"/>
              <a:t>Not Identically Distributed or Homogeneous</a:t>
            </a:r>
          </a:p>
        </p:txBody>
      </p:sp>
      <p:cxnSp>
        <p:nvCxnSpPr>
          <p:cNvPr id="24" name="Straight Arrow Connector 23"/>
          <p:cNvCxnSpPr>
            <a:stCxn id="15" idx="1"/>
          </p:cNvCxnSpPr>
          <p:nvPr/>
        </p:nvCxnSpPr>
        <p:spPr>
          <a:xfrm flipH="1" flipV="1">
            <a:off x="3886200" y="2743200"/>
            <a:ext cx="1355028" cy="186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5" idx="2"/>
          </p:cNvCxnSpPr>
          <p:nvPr/>
        </p:nvCxnSpPr>
        <p:spPr>
          <a:xfrm>
            <a:off x="6125814" y="3177381"/>
            <a:ext cx="427386" cy="17756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943836" y="4523601"/>
            <a:ext cx="2413482" cy="276999"/>
          </a:xfrm>
          <a:prstGeom prst="rect">
            <a:avLst/>
          </a:prstGeom>
          <a:solidFill>
            <a:schemeClr val="bg1"/>
          </a:solidFill>
        </p:spPr>
        <p:txBody>
          <a:bodyPr wrap="none" lIns="45720" tIns="0" rIns="45720" bIns="0" rtlCol="0">
            <a:spAutoFit/>
          </a:bodyPr>
          <a:lstStyle/>
          <a:p>
            <a:pPr algn="ctr"/>
            <a:r>
              <a:rPr lang="en-US" b="1" i="1" dirty="0">
                <a:solidFill>
                  <a:srgbClr val="FF0000"/>
                </a:solidFill>
              </a:rPr>
              <a:t>Major Regulation U/S</a:t>
            </a:r>
          </a:p>
        </p:txBody>
      </p:sp>
    </p:spTree>
    <p:extLst>
      <p:ext uri="{BB962C8B-B14F-4D97-AF65-F5344CB8AC3E}">
        <p14:creationId xmlns:p14="http://schemas.microsoft.com/office/powerpoint/2010/main" val="142139697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27</a:t>
            </a:fld>
            <a:endParaRPr lang="en-US" dirty="0">
              <a:latin typeface="Arial"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5657" y="1514634"/>
            <a:ext cx="6792686" cy="4846320"/>
          </a:xfrm>
          <a:prstGeom prst="rect">
            <a:avLst/>
          </a:prstGeom>
          <a:noFill/>
          <a:ln>
            <a:solidFill>
              <a:schemeClr val="tx1"/>
            </a:solidFill>
          </a:ln>
        </p:spPr>
      </p:pic>
    </p:spTree>
    <p:extLst>
      <p:ext uri="{BB962C8B-B14F-4D97-AF65-F5344CB8AC3E}">
        <p14:creationId xmlns:p14="http://schemas.microsoft.com/office/powerpoint/2010/main" val="127000553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28</a:t>
            </a:fld>
            <a:endParaRPr lang="en-US" dirty="0">
              <a:latin typeface="Arial" charset="0"/>
            </a:endParaRPr>
          </a:p>
        </p:txBody>
      </p:sp>
      <p:pic>
        <p:nvPicPr>
          <p:cNvPr id="3" name="Picture 2">
            <a:extLst>
              <a:ext uri="{FF2B5EF4-FFF2-40B4-BE49-F238E27FC236}">
                <a16:creationId xmlns:a16="http://schemas.microsoft.com/office/drawing/2014/main" id="{90619BBC-446F-4853-B7F7-899750C884C1}"/>
              </a:ext>
            </a:extLst>
          </p:cNvPr>
          <p:cNvPicPr>
            <a:picLocks noChangeAspect="1"/>
          </p:cNvPicPr>
          <p:nvPr/>
        </p:nvPicPr>
        <p:blipFill>
          <a:blip r:embed="rId3"/>
          <a:stretch>
            <a:fillRect/>
          </a:stretch>
        </p:blipFill>
        <p:spPr>
          <a:xfrm>
            <a:off x="5039254" y="1219200"/>
            <a:ext cx="3952346" cy="5029200"/>
          </a:xfrm>
          <a:prstGeom prst="rect">
            <a:avLst/>
          </a:prstGeom>
        </p:spPr>
      </p:pic>
      <p:sp>
        <p:nvSpPr>
          <p:cNvPr id="7" name="Content Placeholder 1">
            <a:extLst>
              <a:ext uri="{FF2B5EF4-FFF2-40B4-BE49-F238E27FC236}">
                <a16:creationId xmlns:a16="http://schemas.microsoft.com/office/drawing/2014/main" id="{3BD833BD-9C02-4117-A175-001178230320}"/>
              </a:ext>
            </a:extLst>
          </p:cNvPr>
          <p:cNvSpPr>
            <a:spLocks noGrp="1"/>
          </p:cNvSpPr>
          <p:nvPr>
            <p:ph sz="half" idx="1"/>
          </p:nvPr>
        </p:nvSpPr>
        <p:spPr>
          <a:xfrm>
            <a:off x="457200" y="1600200"/>
            <a:ext cx="4038600" cy="3886200"/>
          </a:xfrm>
        </p:spPr>
        <p:txBody>
          <a:bodyPr/>
          <a:lstStyle/>
          <a:p>
            <a:r>
              <a:rPr lang="en-US" dirty="0"/>
              <a:t>Examine data</a:t>
            </a:r>
          </a:p>
          <a:p>
            <a:r>
              <a:rPr lang="en-US" dirty="0"/>
              <a:t>Evaluate effects of upstream regulation</a:t>
            </a:r>
          </a:p>
          <a:p>
            <a:r>
              <a:rPr lang="en-US" dirty="0"/>
              <a:t>Develop unregulated data set</a:t>
            </a:r>
          </a:p>
          <a:p>
            <a:r>
              <a:rPr lang="en-US" dirty="0"/>
              <a:t>Fit a probability distribution to unregulated data</a:t>
            </a:r>
          </a:p>
        </p:txBody>
      </p:sp>
    </p:spTree>
    <p:extLst>
      <p:ext uri="{BB962C8B-B14F-4D97-AF65-F5344CB8AC3E}">
        <p14:creationId xmlns:p14="http://schemas.microsoft.com/office/powerpoint/2010/main" val="218277650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29</a:t>
            </a:fld>
            <a:endParaRPr lang="en-US" dirty="0">
              <a:latin typeface="Arial"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8" y="1828800"/>
            <a:ext cx="5127812" cy="3962400"/>
          </a:xfrm>
          <a:prstGeom prst="rect">
            <a:avLst/>
          </a:prstGeom>
        </p:spPr>
      </p:pic>
      <p:cxnSp>
        <p:nvCxnSpPr>
          <p:cNvPr id="7" name="Straight Arrow Connector 6"/>
          <p:cNvCxnSpPr/>
          <p:nvPr/>
        </p:nvCxnSpPr>
        <p:spPr>
          <a:xfrm flipV="1">
            <a:off x="1828800" y="3352800"/>
            <a:ext cx="838200" cy="120909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95130" y="4960203"/>
            <a:ext cx="2962734" cy="830997"/>
          </a:xfrm>
          <a:prstGeom prst="rect">
            <a:avLst/>
          </a:prstGeom>
          <a:solidFill>
            <a:schemeClr val="bg1"/>
          </a:solidFill>
          <a:ln>
            <a:solidFill>
              <a:srgbClr val="00B050"/>
            </a:solidFill>
          </a:ln>
        </p:spPr>
        <p:txBody>
          <a:bodyPr wrap="none" lIns="45720" tIns="0" rIns="45720" bIns="0" rtlCol="0">
            <a:spAutoFit/>
          </a:bodyPr>
          <a:lstStyle/>
          <a:p>
            <a:pPr algn="ctr"/>
            <a:r>
              <a:rPr lang="en-US" b="1" dirty="0">
                <a:solidFill>
                  <a:srgbClr val="00B050"/>
                </a:solidFill>
              </a:rPr>
              <a:t>Upstream Gage w/</a:t>
            </a:r>
          </a:p>
          <a:p>
            <a:pPr algn="ctr"/>
            <a:r>
              <a:rPr lang="en-US" b="1" dirty="0">
                <a:solidFill>
                  <a:srgbClr val="00B050"/>
                </a:solidFill>
              </a:rPr>
              <a:t>Longer Period of Record</a:t>
            </a:r>
          </a:p>
          <a:p>
            <a:pPr algn="ctr"/>
            <a:r>
              <a:rPr lang="en-US" b="1" dirty="0">
                <a:solidFill>
                  <a:srgbClr val="00B050"/>
                </a:solidFill>
              </a:rPr>
              <a:t>Drainage Area = 265 </a:t>
            </a:r>
            <a:r>
              <a:rPr lang="en-US" b="1" dirty="0" err="1">
                <a:solidFill>
                  <a:srgbClr val="00B050"/>
                </a:solidFill>
              </a:rPr>
              <a:t>sq</a:t>
            </a:r>
            <a:r>
              <a:rPr lang="en-US" b="1" dirty="0">
                <a:solidFill>
                  <a:srgbClr val="00B050"/>
                </a:solidFill>
              </a:rPr>
              <a:t> mi</a:t>
            </a:r>
          </a:p>
        </p:txBody>
      </p:sp>
      <p:sp>
        <p:nvSpPr>
          <p:cNvPr id="10" name="TextBox 9"/>
          <p:cNvSpPr txBox="1"/>
          <p:nvPr/>
        </p:nvSpPr>
        <p:spPr>
          <a:xfrm>
            <a:off x="5896100" y="1600200"/>
            <a:ext cx="2962734" cy="830997"/>
          </a:xfrm>
          <a:prstGeom prst="rect">
            <a:avLst/>
          </a:prstGeom>
          <a:solidFill>
            <a:schemeClr val="bg1"/>
          </a:solidFill>
          <a:ln>
            <a:solidFill>
              <a:schemeClr val="tx1"/>
            </a:solidFill>
          </a:ln>
        </p:spPr>
        <p:txBody>
          <a:bodyPr wrap="none" lIns="45720" tIns="0" rIns="45720" bIns="0" rtlCol="0">
            <a:spAutoFit/>
          </a:bodyPr>
          <a:lstStyle/>
          <a:p>
            <a:pPr algn="ctr"/>
            <a:r>
              <a:rPr lang="en-US" b="1" i="1" dirty="0"/>
              <a:t>Dam Inflow w/</a:t>
            </a:r>
          </a:p>
          <a:p>
            <a:pPr algn="ctr"/>
            <a:r>
              <a:rPr lang="en-US" b="1" i="1" dirty="0"/>
              <a:t>Short Period of Record</a:t>
            </a:r>
          </a:p>
          <a:p>
            <a:pPr algn="ctr"/>
            <a:r>
              <a:rPr lang="en-US" b="1" i="1" dirty="0"/>
              <a:t>Drainage Area = 339 </a:t>
            </a:r>
            <a:r>
              <a:rPr lang="en-US" b="1" i="1" dirty="0" err="1"/>
              <a:t>sq</a:t>
            </a:r>
            <a:r>
              <a:rPr lang="en-US" b="1" i="1" dirty="0"/>
              <a:t> mi</a:t>
            </a:r>
          </a:p>
        </p:txBody>
      </p:sp>
      <p:cxnSp>
        <p:nvCxnSpPr>
          <p:cNvPr id="11" name="Straight Arrow Connector 10"/>
          <p:cNvCxnSpPr>
            <a:stCxn id="9" idx="0"/>
            <a:endCxn id="10" idx="2"/>
          </p:cNvCxnSpPr>
          <p:nvPr/>
        </p:nvCxnSpPr>
        <p:spPr>
          <a:xfrm flipV="1">
            <a:off x="6776497" y="2431197"/>
            <a:ext cx="600970" cy="252900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7040000">
            <a:off x="5936341" y="3502225"/>
            <a:ext cx="1780937" cy="276999"/>
          </a:xfrm>
          <a:prstGeom prst="rect">
            <a:avLst/>
          </a:prstGeom>
          <a:solidFill>
            <a:schemeClr val="bg1"/>
          </a:solidFill>
          <a:ln>
            <a:solidFill>
              <a:srgbClr val="FF0000"/>
            </a:solidFill>
          </a:ln>
        </p:spPr>
        <p:txBody>
          <a:bodyPr wrap="none" lIns="45720" tIns="0" rIns="45720" bIns="0" rtlCol="0">
            <a:spAutoFit/>
          </a:bodyPr>
          <a:lstStyle/>
          <a:p>
            <a:pPr algn="ctr"/>
            <a:r>
              <a:rPr lang="en-US" b="1" i="1" dirty="0">
                <a:solidFill>
                  <a:srgbClr val="FF0000"/>
                </a:solidFill>
              </a:rPr>
              <a:t>Transformation</a:t>
            </a:r>
          </a:p>
        </p:txBody>
      </p:sp>
      <p:sp>
        <p:nvSpPr>
          <p:cNvPr id="14" name="Rectangle 13"/>
          <p:cNvSpPr/>
          <p:nvPr/>
        </p:nvSpPr>
        <p:spPr>
          <a:xfrm>
            <a:off x="1266700" y="4561897"/>
            <a:ext cx="714500" cy="162502"/>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9406" y="3048000"/>
            <a:ext cx="1515394" cy="304800"/>
          </a:xfrm>
          <a:prstGeom prst="rect">
            <a:avLst/>
          </a:prstGeom>
          <a:solidFill>
            <a:schemeClr val="tx1">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89622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Why are flow- and volume-frequency analyses important?</a:t>
            </a:r>
            <a:endParaRPr lang="en-US" sz="2000" dirty="0"/>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3</a:t>
            </a:fld>
            <a:endParaRPr lang="en-US" dirty="0">
              <a:latin typeface="Arial" charset="0"/>
            </a:endParaRPr>
          </a:p>
        </p:txBody>
      </p:sp>
      <mc:AlternateContent xmlns:mc="http://schemas.openxmlformats.org/markup-compatibility/2006" xmlns:a14="http://schemas.microsoft.com/office/drawing/2010/main">
        <mc:Choice Requires="a14">
          <p:sp>
            <p:nvSpPr>
              <p:cNvPr id="7" name="TextBox 6"/>
              <p:cNvSpPr txBox="1"/>
              <p:nvPr/>
            </p:nvSpPr>
            <p:spPr>
              <a:xfrm>
                <a:off x="-33861" y="1524000"/>
                <a:ext cx="9207713"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a:latin typeface="Cambria Math" panose="02040503050406030204" pitchFamily="18" charset="0"/>
                        </a:rPr>
                        <m:t>𝑅𝑖𝑠𝑘</m:t>
                      </m:r>
                      <m:r>
                        <a:rPr lang="en-US" sz="2400" b="0" i="1">
                          <a:latin typeface="Cambria Math" panose="02040503050406030204" pitchFamily="18" charset="0"/>
                        </a:rPr>
                        <m:t> =</m:t>
                      </m:r>
                      <m:r>
                        <a:rPr lang="en-US" sz="2400" b="0" i="1">
                          <a:latin typeface="Cambria Math" panose="02040503050406030204" pitchFamily="18" charset="0"/>
                        </a:rPr>
                        <m:t>𝑃</m:t>
                      </m:r>
                      <m:d>
                        <m:dPr>
                          <m:ctrlPr>
                            <a:rPr lang="en-US" sz="2400" i="1">
                              <a:latin typeface="Cambria Math" panose="02040503050406030204" pitchFamily="18" charset="0"/>
                            </a:rPr>
                          </m:ctrlPr>
                        </m:dPr>
                        <m:e>
                          <m:r>
                            <a:rPr lang="en-US" sz="2400" b="0" i="1">
                              <a:latin typeface="Cambria Math" panose="02040503050406030204" pitchFamily="18" charset="0"/>
                            </a:rPr>
                            <m:t>𝐻𝑎𝑧𝑎𝑟𝑑</m:t>
                          </m:r>
                        </m:e>
                      </m:d>
                      <m:r>
                        <a:rPr lang="en-US" sz="2400" b="0" i="1">
                          <a:latin typeface="Cambria Math" panose="02040503050406030204" pitchFamily="18" charset="0"/>
                        </a:rPr>
                        <m:t>×</m:t>
                      </m:r>
                      <m:r>
                        <a:rPr lang="en-US" sz="2400" b="0" i="1">
                          <a:latin typeface="Cambria Math" panose="02040503050406030204" pitchFamily="18" charset="0"/>
                        </a:rPr>
                        <m:t>𝑃</m:t>
                      </m:r>
                      <m:d>
                        <m:dPr>
                          <m:ctrlPr>
                            <a:rPr lang="en-US" sz="2400" i="1">
                              <a:latin typeface="Cambria Math" panose="02040503050406030204" pitchFamily="18" charset="0"/>
                            </a:rPr>
                          </m:ctrlPr>
                        </m:dPr>
                        <m:e>
                          <m:r>
                            <a:rPr lang="en-US" sz="2400" b="0" i="1">
                              <a:latin typeface="Cambria Math" panose="02040503050406030204" pitchFamily="18" charset="0"/>
                            </a:rPr>
                            <m:t>𝐹𝑎𝑖𝑙𝑢𝑟𝑒</m:t>
                          </m:r>
                        </m:e>
                        <m:e>
                          <m:r>
                            <a:rPr lang="en-US" sz="2400" b="0" i="1">
                              <a:latin typeface="Cambria Math" panose="02040503050406030204" pitchFamily="18" charset="0"/>
                            </a:rPr>
                            <m:t>𝐻𝑎𝑧𝑎𝑟𝑑</m:t>
                          </m:r>
                        </m:e>
                      </m:d>
                      <m:r>
                        <a:rPr lang="en-US" sz="2400" b="0" i="1">
                          <a:latin typeface="Cambria Math" panose="02040503050406030204" pitchFamily="18" charset="0"/>
                        </a:rPr>
                        <m:t>×</m:t>
                      </m:r>
                      <m:r>
                        <a:rPr lang="en-US" sz="2400" b="0" i="1">
                          <a:latin typeface="Cambria Math" panose="02040503050406030204" pitchFamily="18" charset="0"/>
                        </a:rPr>
                        <m:t>𝐶𝑜𝑛𝑠𝑒𝑞𝑢𝑒𝑛𝑐𝑒𝑠</m:t>
                      </m:r>
                      <m:r>
                        <a:rPr lang="en-US" sz="2400" b="0" i="1">
                          <a:latin typeface="Cambria Math" panose="02040503050406030204" pitchFamily="18" charset="0"/>
                        </a:rPr>
                        <m:t>|</m:t>
                      </m:r>
                      <m:r>
                        <a:rPr lang="en-US" sz="2400" b="0" i="1">
                          <a:latin typeface="Cambria Math" panose="02040503050406030204" pitchFamily="18" charset="0"/>
                        </a:rPr>
                        <m:t>𝐹𝑎𝑖𝑙𝑢𝑟𝑒</m:t>
                      </m:r>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33861" y="1524000"/>
                <a:ext cx="9207713" cy="461665"/>
              </a:xfrm>
              <a:prstGeom prst="rect">
                <a:avLst/>
              </a:prstGeom>
              <a:blipFill rotWithShape="0">
                <a:blip r:embed="rId3"/>
                <a:stretch>
                  <a:fillRect b="-19737"/>
                </a:stretch>
              </a:blipFill>
            </p:spPr>
            <p:txBody>
              <a:bodyPr/>
              <a:lstStyle/>
              <a:p>
                <a:r>
                  <a:rPr lang="en-US">
                    <a:noFill/>
                  </a:rPr>
                  <a:t> </a:t>
                </a:r>
              </a:p>
            </p:txBody>
          </p:sp>
        </mc:Fallback>
      </mc:AlternateContent>
      <p:sp>
        <p:nvSpPr>
          <p:cNvPr id="15" name="Rectangle 3"/>
          <p:cNvSpPr>
            <a:spLocks noGrp="1" noChangeArrowheads="1"/>
          </p:cNvSpPr>
          <p:nvPr>
            <p:ph idx="1"/>
          </p:nvPr>
        </p:nvSpPr>
        <p:spPr>
          <a:xfrm>
            <a:off x="457200" y="2514600"/>
            <a:ext cx="8229600" cy="2971800"/>
          </a:xfrm>
        </p:spPr>
        <p:txBody>
          <a:bodyPr/>
          <a:lstStyle/>
          <a:p>
            <a:pPr marL="609600" indent="-609600"/>
            <a:r>
              <a:rPr lang="en-US" sz="2000" u="sng" dirty="0"/>
              <a:t>Flow- and volume-frequency analyses are used multiple times throughout the development of hydrologic hazard curves</a:t>
            </a:r>
          </a:p>
          <a:p>
            <a:pPr marL="1009650" lvl="1" indent="-609600"/>
            <a:r>
              <a:rPr lang="en-US" sz="1600" dirty="0"/>
              <a:t>Creation of hypothetical events</a:t>
            </a:r>
          </a:p>
          <a:p>
            <a:pPr marL="1009650" lvl="1" indent="-609600"/>
            <a:r>
              <a:rPr lang="en-US" sz="1600" dirty="0"/>
              <a:t>Estimating probability of hypothetical events</a:t>
            </a:r>
          </a:p>
          <a:p>
            <a:pPr marL="1009650" lvl="1" indent="-609600"/>
            <a:r>
              <a:rPr lang="en-US" sz="1600" dirty="0"/>
              <a:t>Bulletin 17C procedures can be used to estimate flow- and volume-frequency</a:t>
            </a:r>
          </a:p>
          <a:p>
            <a:pPr marL="1009650" lvl="1" indent="-609600"/>
            <a:r>
              <a:rPr lang="en-US" sz="1600" dirty="0"/>
              <a:t>A family of flow- and volume-frequency curves should be developed</a:t>
            </a:r>
          </a:p>
          <a:p>
            <a:pPr marL="1009650" lvl="1" indent="-609600"/>
            <a:r>
              <a:rPr lang="en-US" sz="1600" dirty="0"/>
              <a:t>An expected probability adjustment must be made for all durations</a:t>
            </a:r>
          </a:p>
          <a:p>
            <a:pPr marL="609600" indent="-609600"/>
            <a:r>
              <a:rPr lang="en-US" sz="2000" dirty="0"/>
              <a:t>A rough estimate of time that should be dedicated to the flow- and volume-frequency analyses is ~15% of total effort</a:t>
            </a:r>
          </a:p>
        </p:txBody>
      </p:sp>
    </p:spTree>
    <p:extLst>
      <p:ext uri="{BB962C8B-B14F-4D97-AF65-F5344CB8AC3E}">
        <p14:creationId xmlns:p14="http://schemas.microsoft.com/office/powerpoint/2010/main" val="38685744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30</a:t>
            </a:fld>
            <a:endParaRPr lang="en-US" dirty="0">
              <a:latin typeface="Arial" charset="0"/>
            </a:endParaRPr>
          </a:p>
        </p:txBody>
      </p:sp>
      <p:pic>
        <p:nvPicPr>
          <p:cNvPr id="9" name="Picture 8">
            <a:extLst>
              <a:ext uri="{FF2B5EF4-FFF2-40B4-BE49-F238E27FC236}">
                <a16:creationId xmlns:a16="http://schemas.microsoft.com/office/drawing/2014/main" id="{865B33D9-2ADE-4BB6-8B3B-0AE6C31E9BDB}"/>
              </a:ext>
            </a:extLst>
          </p:cNvPr>
          <p:cNvPicPr>
            <a:picLocks noChangeAspect="1"/>
          </p:cNvPicPr>
          <p:nvPr/>
        </p:nvPicPr>
        <p:blipFill>
          <a:blip r:embed="rId3"/>
          <a:stretch>
            <a:fillRect/>
          </a:stretch>
        </p:blipFill>
        <p:spPr>
          <a:xfrm>
            <a:off x="929804" y="1219200"/>
            <a:ext cx="7284392" cy="5018411"/>
          </a:xfrm>
          <a:prstGeom prst="rect">
            <a:avLst/>
          </a:prstGeom>
          <a:ln>
            <a:solidFill>
              <a:schemeClr val="tx1"/>
            </a:solidFill>
          </a:ln>
        </p:spPr>
      </p:pic>
    </p:spTree>
    <p:extLst>
      <p:ext uri="{BB962C8B-B14F-4D97-AF65-F5344CB8AC3E}">
        <p14:creationId xmlns:p14="http://schemas.microsoft.com/office/powerpoint/2010/main" val="261058037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0CBE59-E5F3-4EC4-B101-8ED06DDCE97A}"/>
              </a:ext>
            </a:extLst>
          </p:cNvPr>
          <p:cNvPicPr>
            <a:picLocks noChangeAspect="1"/>
          </p:cNvPicPr>
          <p:nvPr/>
        </p:nvPicPr>
        <p:blipFill>
          <a:blip r:embed="rId3"/>
          <a:stretch>
            <a:fillRect/>
          </a:stretch>
        </p:blipFill>
        <p:spPr>
          <a:xfrm>
            <a:off x="1188802" y="1219200"/>
            <a:ext cx="6766396" cy="5005700"/>
          </a:xfrm>
          <a:prstGeom prst="rect">
            <a:avLst/>
          </a:prstGeom>
          <a:ln>
            <a:solidFill>
              <a:schemeClr val="tx1"/>
            </a:solidFill>
          </a:ln>
        </p:spPr>
      </p:pic>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31</a:t>
            </a:fld>
            <a:endParaRPr lang="en-US" dirty="0">
              <a:latin typeface="Arial" charset="0"/>
            </a:endParaRPr>
          </a:p>
        </p:txBody>
      </p:sp>
    </p:spTree>
    <p:extLst>
      <p:ext uri="{BB962C8B-B14F-4D97-AF65-F5344CB8AC3E}">
        <p14:creationId xmlns:p14="http://schemas.microsoft.com/office/powerpoint/2010/main" val="724174031"/>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32</a:t>
            </a:fld>
            <a:endParaRPr lang="en-US" dirty="0">
              <a:latin typeface="Arial" charset="0"/>
            </a:endParaRPr>
          </a:p>
        </p:txBody>
      </p:sp>
      <p:pic>
        <p:nvPicPr>
          <p:cNvPr id="4" name="Picture 3">
            <a:extLst>
              <a:ext uri="{FF2B5EF4-FFF2-40B4-BE49-F238E27FC236}">
                <a16:creationId xmlns:a16="http://schemas.microsoft.com/office/drawing/2014/main" id="{347ABFB9-94BD-4D80-A0DC-6D28240189AD}"/>
              </a:ext>
            </a:extLst>
          </p:cNvPr>
          <p:cNvPicPr>
            <a:picLocks noChangeAspect="1"/>
          </p:cNvPicPr>
          <p:nvPr/>
        </p:nvPicPr>
        <p:blipFill>
          <a:blip r:embed="rId3"/>
          <a:stretch>
            <a:fillRect/>
          </a:stretch>
        </p:blipFill>
        <p:spPr>
          <a:xfrm>
            <a:off x="1702284" y="1219200"/>
            <a:ext cx="5739431" cy="4962808"/>
          </a:xfrm>
          <a:prstGeom prst="rect">
            <a:avLst/>
          </a:prstGeom>
          <a:ln>
            <a:solidFill>
              <a:schemeClr val="tx1"/>
            </a:solidFill>
          </a:ln>
        </p:spPr>
      </p:pic>
    </p:spTree>
    <p:extLst>
      <p:ext uri="{BB962C8B-B14F-4D97-AF65-F5344CB8AC3E}">
        <p14:creationId xmlns:p14="http://schemas.microsoft.com/office/powerpoint/2010/main" val="176495659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 y="1600200"/>
            <a:ext cx="5564332" cy="4572000"/>
          </a:xfrm>
          <a:prstGeom prst="rect">
            <a:avLst/>
          </a:prstGeom>
          <a:ln>
            <a:solidFill>
              <a:schemeClr val="tx1"/>
            </a:solidFill>
          </a:ln>
        </p:spPr>
      </p:pic>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33</a:t>
            </a:fld>
            <a:endParaRPr lang="en-US" dirty="0">
              <a:latin typeface="Arial" charset="0"/>
            </a:endParaRPr>
          </a:p>
        </p:txBody>
      </p:sp>
      <p:sp>
        <p:nvSpPr>
          <p:cNvPr id="10" name="TextBox 9"/>
          <p:cNvSpPr txBox="1"/>
          <p:nvPr/>
        </p:nvSpPr>
        <p:spPr>
          <a:xfrm>
            <a:off x="152400" y="6107668"/>
            <a:ext cx="7763664"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hlinkClick r:id="rId4"/>
              </a:rPr>
              <a:t>https://acwi.gov/hydrology/Frequency/b17c/supplementary-materials/reports.html</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5"/>
          <a:stretch>
            <a:fillRect/>
          </a:stretch>
        </p:blipFill>
        <p:spPr>
          <a:xfrm>
            <a:off x="5410200" y="1447800"/>
            <a:ext cx="3537527" cy="4572000"/>
          </a:xfrm>
          <a:prstGeom prst="rect">
            <a:avLst/>
          </a:prstGeom>
          <a:ln>
            <a:solidFill>
              <a:schemeClr val="tx1"/>
            </a:solidFill>
          </a:ln>
        </p:spPr>
      </p:pic>
    </p:spTree>
    <p:extLst>
      <p:ext uri="{BB962C8B-B14F-4D97-AF65-F5344CB8AC3E}">
        <p14:creationId xmlns:p14="http://schemas.microsoft.com/office/powerpoint/2010/main" val="373335215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34</a:t>
            </a:fld>
            <a:endParaRPr lang="en-US" dirty="0">
              <a:latin typeface="Arial" charset="0"/>
            </a:endParaRPr>
          </a:p>
        </p:txBody>
      </p:sp>
      <p:sp>
        <p:nvSpPr>
          <p:cNvPr id="7" name="Content Placeholder 2"/>
          <p:cNvSpPr>
            <a:spLocks noGrp="1"/>
          </p:cNvSpPr>
          <p:nvPr>
            <p:ph idx="1"/>
          </p:nvPr>
        </p:nvSpPr>
        <p:spPr>
          <a:xfrm>
            <a:off x="685800" y="1733550"/>
            <a:ext cx="7772400" cy="4362450"/>
          </a:xfrm>
        </p:spPr>
        <p:txBody>
          <a:bodyPr/>
          <a:lstStyle/>
          <a:p>
            <a:pPr marL="0" indent="0">
              <a:buFontTx/>
              <a:buNone/>
              <a:defRPr/>
            </a:pPr>
            <a:r>
              <a:rPr lang="en-US" dirty="0"/>
              <a:t>There are 2 main reasons for using regionalization in probability estimation:</a:t>
            </a:r>
          </a:p>
          <a:p>
            <a:pPr marL="571500" lvl="1" indent="-342900">
              <a:spcBef>
                <a:spcPts val="1200"/>
              </a:spcBef>
              <a:buFont typeface="Arial Narrow" pitchFamily="34" charset="0"/>
              <a:buAutoNum type="arabicPeriod"/>
              <a:defRPr/>
            </a:pPr>
            <a:r>
              <a:rPr lang="en-US" sz="2800" dirty="0"/>
              <a:t>We can generate probability estimates for </a:t>
            </a:r>
            <a:r>
              <a:rPr lang="en-US" sz="2800" dirty="0" err="1"/>
              <a:t>ungaged</a:t>
            </a:r>
            <a:r>
              <a:rPr lang="en-US" sz="2800" dirty="0"/>
              <a:t> areas that have no data for frequency analysis</a:t>
            </a:r>
          </a:p>
          <a:p>
            <a:pPr marL="571500" lvl="1" indent="-342900">
              <a:spcBef>
                <a:spcPts val="1200"/>
              </a:spcBef>
              <a:buFont typeface="Arial Narrow" pitchFamily="34" charset="0"/>
              <a:buAutoNum type="arabicPeriod"/>
              <a:defRPr/>
            </a:pPr>
            <a:r>
              <a:rPr lang="en-US" sz="2800" dirty="0"/>
              <a:t>We can </a:t>
            </a:r>
            <a:r>
              <a:rPr lang="en-US" sz="2800" u="sng" dirty="0"/>
              <a:t>improve</a:t>
            </a:r>
            <a:r>
              <a:rPr lang="en-US" sz="2800" dirty="0"/>
              <a:t> our probability estimates by “</a:t>
            </a:r>
            <a:r>
              <a:rPr lang="en-US" sz="2800" i="1" dirty="0"/>
              <a:t>pooling</a:t>
            </a:r>
            <a:r>
              <a:rPr lang="en-US" sz="2800" dirty="0"/>
              <a:t>” data from many gages to gain the effect of a larger sample size</a:t>
            </a:r>
          </a:p>
        </p:txBody>
      </p:sp>
    </p:spTree>
    <p:extLst>
      <p:ext uri="{BB962C8B-B14F-4D97-AF65-F5344CB8AC3E}">
        <p14:creationId xmlns:p14="http://schemas.microsoft.com/office/powerpoint/2010/main" val="398023162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35</a:t>
            </a:fld>
            <a:endParaRPr lang="en-US" dirty="0">
              <a:latin typeface="Arial" charset="0"/>
            </a:endParaRPr>
          </a:p>
        </p:txBody>
      </p:sp>
      <p:pic>
        <p:nvPicPr>
          <p:cNvPr id="10" name="Picture 9">
            <a:extLst>
              <a:ext uri="{FF2B5EF4-FFF2-40B4-BE49-F238E27FC236}">
                <a16:creationId xmlns:a16="http://schemas.microsoft.com/office/drawing/2014/main" id="{C55840A0-A1F0-4295-A7C0-FEFC4A6B8203}"/>
              </a:ext>
            </a:extLst>
          </p:cNvPr>
          <p:cNvPicPr>
            <a:picLocks noChangeAspect="1"/>
          </p:cNvPicPr>
          <p:nvPr/>
        </p:nvPicPr>
        <p:blipFill>
          <a:blip r:embed="rId3"/>
          <a:stretch>
            <a:fillRect/>
          </a:stretch>
        </p:blipFill>
        <p:spPr>
          <a:xfrm>
            <a:off x="674721" y="1381412"/>
            <a:ext cx="7794557" cy="4864980"/>
          </a:xfrm>
          <a:prstGeom prst="rect">
            <a:avLst/>
          </a:prstGeom>
          <a:ln>
            <a:solidFill>
              <a:schemeClr val="tx1"/>
            </a:solidFill>
          </a:ln>
        </p:spPr>
      </p:pic>
    </p:spTree>
    <p:extLst>
      <p:ext uri="{BB962C8B-B14F-4D97-AF65-F5344CB8AC3E}">
        <p14:creationId xmlns:p14="http://schemas.microsoft.com/office/powerpoint/2010/main" val="254492649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Sources</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36</a:t>
            </a:fld>
            <a:endParaRPr lang="en-US" dirty="0">
              <a:latin typeface="Arial" charset="0"/>
            </a:endParaRPr>
          </a:p>
        </p:txBody>
      </p:sp>
      <p:pic>
        <p:nvPicPr>
          <p:cNvPr id="2" name="Picture 1"/>
          <p:cNvPicPr>
            <a:picLocks noChangeAspect="1"/>
          </p:cNvPicPr>
          <p:nvPr/>
        </p:nvPicPr>
        <p:blipFill>
          <a:blip r:embed="rId3"/>
          <a:stretch>
            <a:fillRect/>
          </a:stretch>
        </p:blipFill>
        <p:spPr>
          <a:xfrm>
            <a:off x="825959" y="1447800"/>
            <a:ext cx="7492082" cy="5029200"/>
          </a:xfrm>
          <a:prstGeom prst="rect">
            <a:avLst/>
          </a:prstGeom>
        </p:spPr>
      </p:pic>
    </p:spTree>
    <p:extLst>
      <p:ext uri="{BB962C8B-B14F-4D97-AF65-F5344CB8AC3E}">
        <p14:creationId xmlns:p14="http://schemas.microsoft.com/office/powerpoint/2010/main" val="355653778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Statistical Smoothing</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37</a:t>
            </a:fld>
            <a:endParaRPr lang="en-US" dirty="0">
              <a:latin typeface="Arial" charset="0"/>
            </a:endParaRPr>
          </a:p>
        </p:txBody>
      </p:sp>
      <p:pic>
        <p:nvPicPr>
          <p:cNvPr id="2" name="Picture 1"/>
          <p:cNvPicPr>
            <a:picLocks noChangeAspect="1"/>
          </p:cNvPicPr>
          <p:nvPr/>
        </p:nvPicPr>
        <p:blipFill>
          <a:blip r:embed="rId3"/>
          <a:stretch>
            <a:fillRect/>
          </a:stretch>
        </p:blipFill>
        <p:spPr>
          <a:xfrm>
            <a:off x="1191645" y="1295400"/>
            <a:ext cx="6580755" cy="4941838"/>
          </a:xfrm>
          <a:prstGeom prst="rect">
            <a:avLst/>
          </a:prstGeom>
        </p:spPr>
      </p:pic>
      <p:sp>
        <p:nvSpPr>
          <p:cNvPr id="6" name="Rectangle 5"/>
          <p:cNvSpPr/>
          <p:nvPr/>
        </p:nvSpPr>
        <p:spPr>
          <a:xfrm>
            <a:off x="6473337" y="22860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434737" y="38862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412430" y="1638350"/>
            <a:ext cx="3994482" cy="1828800"/>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740443" y="1638350"/>
            <a:ext cx="3946357" cy="1828800"/>
          </a:xfrm>
          <a:prstGeom prst="rect">
            <a:avLst/>
          </a:prstGeom>
          <a:ln>
            <a:solidFill>
              <a:schemeClr val="tx1"/>
            </a:solidFill>
          </a:ln>
        </p:spPr>
      </p:pic>
      <p:pic>
        <p:nvPicPr>
          <p:cNvPr id="5" name="Picture 4"/>
          <p:cNvPicPr>
            <a:picLocks noChangeAspect="1"/>
          </p:cNvPicPr>
          <p:nvPr/>
        </p:nvPicPr>
        <p:blipFill>
          <a:blip r:embed="rId6"/>
          <a:stretch>
            <a:fillRect/>
          </a:stretch>
        </p:blipFill>
        <p:spPr>
          <a:xfrm>
            <a:off x="2688905" y="3575532"/>
            <a:ext cx="3892062" cy="1828800"/>
          </a:xfrm>
          <a:prstGeom prst="rect">
            <a:avLst/>
          </a:prstGeom>
          <a:ln>
            <a:solidFill>
              <a:schemeClr val="tx1"/>
            </a:solidFill>
          </a:ln>
        </p:spPr>
      </p:pic>
    </p:spTree>
    <p:extLst>
      <p:ext uri="{BB962C8B-B14F-4D97-AF65-F5344CB8AC3E}">
        <p14:creationId xmlns:p14="http://schemas.microsoft.com/office/powerpoint/2010/main" val="38998842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Statistical Smoothing</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38</a:t>
            </a:fld>
            <a:endParaRPr lang="en-US" dirty="0">
              <a:latin typeface="Arial" charset="0"/>
            </a:endParaRPr>
          </a:p>
        </p:txBody>
      </p:sp>
      <p:pic>
        <p:nvPicPr>
          <p:cNvPr id="7" name="Picture 6"/>
          <p:cNvPicPr>
            <a:picLocks noChangeAspect="1"/>
          </p:cNvPicPr>
          <p:nvPr/>
        </p:nvPicPr>
        <p:blipFill>
          <a:blip r:embed="rId3"/>
          <a:stretch>
            <a:fillRect/>
          </a:stretch>
        </p:blipFill>
        <p:spPr>
          <a:xfrm>
            <a:off x="304800" y="1752600"/>
            <a:ext cx="4102661" cy="1828800"/>
          </a:xfrm>
          <a:prstGeom prst="rect">
            <a:avLst/>
          </a:prstGeom>
          <a:ln>
            <a:solidFill>
              <a:schemeClr val="tx1"/>
            </a:solidFill>
          </a:ln>
        </p:spPr>
      </p:pic>
      <p:pic>
        <p:nvPicPr>
          <p:cNvPr id="9" name="Picture 8"/>
          <p:cNvPicPr>
            <a:picLocks noChangeAspect="1"/>
          </p:cNvPicPr>
          <p:nvPr/>
        </p:nvPicPr>
        <p:blipFill>
          <a:blip r:embed="rId4"/>
          <a:stretch>
            <a:fillRect/>
          </a:stretch>
        </p:blipFill>
        <p:spPr>
          <a:xfrm>
            <a:off x="4773007" y="1752600"/>
            <a:ext cx="3885218" cy="1828800"/>
          </a:xfrm>
          <a:prstGeom prst="rect">
            <a:avLst/>
          </a:prstGeom>
          <a:ln>
            <a:solidFill>
              <a:schemeClr val="tx1"/>
            </a:solidFill>
          </a:ln>
        </p:spPr>
      </p:pic>
      <p:pic>
        <p:nvPicPr>
          <p:cNvPr id="10" name="Picture 9"/>
          <p:cNvPicPr>
            <a:picLocks noChangeAspect="1"/>
          </p:cNvPicPr>
          <p:nvPr/>
        </p:nvPicPr>
        <p:blipFill>
          <a:blip r:embed="rId5"/>
          <a:stretch>
            <a:fillRect/>
          </a:stretch>
        </p:blipFill>
        <p:spPr>
          <a:xfrm>
            <a:off x="2584173" y="3935412"/>
            <a:ext cx="3975653" cy="1828800"/>
          </a:xfrm>
          <a:prstGeom prst="rect">
            <a:avLst/>
          </a:prstGeom>
          <a:ln>
            <a:solidFill>
              <a:schemeClr val="tx1"/>
            </a:solidFill>
          </a:ln>
        </p:spPr>
      </p:pic>
      <p:pic>
        <p:nvPicPr>
          <p:cNvPr id="11" name="Picture 10"/>
          <p:cNvPicPr>
            <a:picLocks noChangeAspect="1"/>
          </p:cNvPicPr>
          <p:nvPr/>
        </p:nvPicPr>
        <p:blipFill>
          <a:blip r:embed="rId6"/>
          <a:stretch>
            <a:fillRect/>
          </a:stretch>
        </p:blipFill>
        <p:spPr>
          <a:xfrm>
            <a:off x="1016978" y="1310640"/>
            <a:ext cx="7110041" cy="4937760"/>
          </a:xfrm>
          <a:prstGeom prst="rect">
            <a:avLst/>
          </a:prstGeom>
        </p:spPr>
      </p:pic>
      <p:sp>
        <p:nvSpPr>
          <p:cNvPr id="13" name="Rectangle 12"/>
          <p:cNvSpPr/>
          <p:nvPr/>
        </p:nvSpPr>
        <p:spPr>
          <a:xfrm>
            <a:off x="6705600" y="23622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365655" y="3944937"/>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83643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F66D825-2571-4327-AEC4-D2E2BE1D19AB}" type="slidenum">
              <a:rPr lang="en-US" smtClean="0">
                <a:latin typeface="Arial" charset="0"/>
              </a:rPr>
              <a:t>39</a:t>
            </a:fld>
            <a:endParaRPr lang="en-US" dirty="0">
              <a:latin typeface="Arial" charset="0"/>
            </a:endParaRPr>
          </a:p>
        </p:txBody>
      </p:sp>
      <p:pic>
        <p:nvPicPr>
          <p:cNvPr id="3" name="Picture 2"/>
          <p:cNvPicPr>
            <a:picLocks noChangeAspect="1"/>
          </p:cNvPicPr>
          <p:nvPr/>
        </p:nvPicPr>
        <p:blipFill>
          <a:blip r:embed="rId3"/>
          <a:stretch>
            <a:fillRect/>
          </a:stretch>
        </p:blipFill>
        <p:spPr>
          <a:xfrm>
            <a:off x="863855" y="1417638"/>
            <a:ext cx="7416289" cy="5292402"/>
          </a:xfrm>
          <a:prstGeom prst="rect">
            <a:avLst/>
          </a:prstGeom>
        </p:spPr>
      </p:pic>
      <p:sp>
        <p:nvSpPr>
          <p:cNvPr id="8" name="Title 8"/>
          <p:cNvSpPr>
            <a:spLocks noGrp="1"/>
          </p:cNvSpPr>
          <p:nvPr>
            <p:ph type="title"/>
          </p:nvPr>
        </p:nvSpPr>
        <p:spPr/>
        <p:txBody>
          <a:bodyPr/>
          <a:lstStyle/>
          <a:p>
            <a:r>
              <a:rPr lang="en-US" sz="3600" dirty="0"/>
              <a:t>Family of Flow- and Volume-Frequency Curves</a:t>
            </a:r>
          </a:p>
        </p:txBody>
      </p:sp>
      <p:pic>
        <p:nvPicPr>
          <p:cNvPr id="4" name="Picture 3"/>
          <p:cNvPicPr>
            <a:picLocks noChangeAspect="1"/>
          </p:cNvPicPr>
          <p:nvPr/>
        </p:nvPicPr>
        <p:blipFill>
          <a:blip r:embed="rId4"/>
          <a:stretch>
            <a:fillRect/>
          </a:stretch>
        </p:blipFill>
        <p:spPr>
          <a:xfrm>
            <a:off x="1524000" y="1828800"/>
            <a:ext cx="4001136" cy="1645920"/>
          </a:xfrm>
          <a:prstGeom prst="rect">
            <a:avLst/>
          </a:prstGeom>
        </p:spPr>
      </p:pic>
    </p:spTree>
    <p:extLst>
      <p:ext uri="{BB962C8B-B14F-4D97-AF65-F5344CB8AC3E}">
        <p14:creationId xmlns:p14="http://schemas.microsoft.com/office/powerpoint/2010/main" val="235247479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pic>
        <p:nvPicPr>
          <p:cNvPr id="2" name="Picture 1"/>
          <p:cNvPicPr>
            <a:picLocks noChangeAspect="1"/>
          </p:cNvPicPr>
          <p:nvPr/>
        </p:nvPicPr>
        <p:blipFill>
          <a:blip r:embed="rId3"/>
          <a:stretch>
            <a:fillRect/>
          </a:stretch>
        </p:blipFill>
        <p:spPr>
          <a:xfrm>
            <a:off x="725438" y="1374110"/>
            <a:ext cx="7693123" cy="5179090"/>
          </a:xfrm>
          <a:prstGeom prst="rect">
            <a:avLst/>
          </a:prstGeom>
        </p:spPr>
      </p:pic>
      <p:sp>
        <p:nvSpPr>
          <p:cNvPr id="3" name="TextBox 2"/>
          <p:cNvSpPr txBox="1"/>
          <p:nvPr/>
        </p:nvSpPr>
        <p:spPr>
          <a:xfrm>
            <a:off x="6934200" y="2297668"/>
            <a:ext cx="867545" cy="584775"/>
          </a:xfrm>
          <a:prstGeom prst="rect">
            <a:avLst/>
          </a:prstGeom>
          <a:noFill/>
        </p:spPr>
        <p:txBody>
          <a:bodyPr wrap="none" rtlCol="0">
            <a:spAutoFit/>
          </a:bodyPr>
          <a:lstStyle/>
          <a:p>
            <a:r>
              <a:rPr lang="en-US" sz="3200" dirty="0"/>
              <a:t>???</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4</a:t>
            </a:fld>
            <a:endParaRPr lang="en-US" dirty="0">
              <a:latin typeface="Arial" charset="0"/>
            </a:endParaRPr>
          </a:p>
        </p:txBody>
      </p:sp>
      <p:sp>
        <p:nvSpPr>
          <p:cNvPr id="6" name="TextBox 5"/>
          <p:cNvSpPr txBox="1"/>
          <p:nvPr/>
        </p:nvSpPr>
        <p:spPr>
          <a:xfrm>
            <a:off x="7424263" y="5843016"/>
            <a:ext cx="843180" cy="161583"/>
          </a:xfrm>
          <a:prstGeom prst="rect">
            <a:avLst/>
          </a:prstGeom>
          <a:solidFill>
            <a:schemeClr val="bg1"/>
          </a:solidFill>
        </p:spPr>
        <p:txBody>
          <a:bodyPr wrap="none" lIns="0" tIns="0" rIns="0" bIns="0" rtlCol="0">
            <a:spAutoFit/>
          </a:bodyPr>
          <a:lstStyle/>
          <a:p>
            <a:pPr>
              <a:spcAft>
                <a:spcPts val="200"/>
              </a:spcAft>
            </a:pPr>
            <a:r>
              <a:rPr lang="en-US" sz="1050" dirty="0"/>
              <a:t>Obs. Events   </a:t>
            </a:r>
          </a:p>
        </p:txBody>
      </p:sp>
    </p:spTree>
    <p:extLst>
      <p:ext uri="{BB962C8B-B14F-4D97-AF65-F5344CB8AC3E}">
        <p14:creationId xmlns:p14="http://schemas.microsoft.com/office/powerpoint/2010/main" val="397304391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40</a:t>
            </a:fld>
            <a:endParaRPr lang="en-US" dirty="0">
              <a:latin typeface="Arial" charset="0"/>
            </a:endParaRPr>
          </a:p>
        </p:txBody>
      </p:sp>
      <p:sp>
        <p:nvSpPr>
          <p:cNvPr id="18" name="Title 10"/>
          <p:cNvSpPr txBox="1">
            <a:spLocks/>
          </p:cNvSpPr>
          <p:nvPr/>
        </p:nvSpPr>
        <p:spPr bwMode="auto">
          <a:xfrm>
            <a:off x="4572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0" cap="none" spc="0" normalizeH="0" baseline="0" noProof="0" dirty="0">
                <a:ln>
                  <a:noFill/>
                </a:ln>
                <a:solidFill>
                  <a:schemeClr val="tx1"/>
                </a:solidFill>
                <a:effectLst/>
                <a:uLnTx/>
                <a:uFillTx/>
                <a:latin typeface="+mj-lt"/>
                <a:ea typeface="+mj-ea"/>
                <a:cs typeface="+mj-cs"/>
              </a:rPr>
              <a:t>Conclusion</a:t>
            </a:r>
            <a:endParaRPr kumimoji="0" lang="en-US" sz="3600" b="1" i="1" u="none" strike="noStrike" kern="0" cap="none" spc="0" normalizeH="0" baseline="0" noProof="0" dirty="0">
              <a:ln>
                <a:noFill/>
              </a:ln>
              <a:solidFill>
                <a:schemeClr val="tx1"/>
              </a:solidFill>
              <a:effectLst/>
              <a:uLnTx/>
              <a:uFillTx/>
              <a:latin typeface="+mj-lt"/>
              <a:ea typeface="+mj-ea"/>
              <a:cs typeface="+mj-cs"/>
            </a:endParaRPr>
          </a:p>
        </p:txBody>
      </p:sp>
      <p:sp>
        <p:nvSpPr>
          <p:cNvPr id="19" name="Rectangle 3"/>
          <p:cNvSpPr>
            <a:spLocks noGrp="1" noChangeArrowheads="1"/>
          </p:cNvSpPr>
          <p:nvPr>
            <p:ph idx="1"/>
          </p:nvPr>
        </p:nvSpPr>
        <p:spPr>
          <a:xfrm>
            <a:off x="457200" y="1295400"/>
            <a:ext cx="8229600" cy="4191000"/>
          </a:xfrm>
        </p:spPr>
        <p:txBody>
          <a:bodyPr/>
          <a:lstStyle/>
          <a:p>
            <a:pPr marL="609600" indent="-609600"/>
            <a:r>
              <a:rPr lang="en-US" sz="2400" dirty="0"/>
              <a:t>Bulletin 17C procedures can be used to estimate flow- and volume-frequency</a:t>
            </a:r>
          </a:p>
          <a:p>
            <a:pPr marL="609600" indent="-609600"/>
            <a:r>
              <a:rPr lang="en-US" sz="2400" dirty="0"/>
              <a:t>Software has been developed to aid the analysis</a:t>
            </a:r>
          </a:p>
          <a:p>
            <a:pPr marL="609600" indent="-609600"/>
            <a:r>
              <a:rPr lang="en-US" sz="2400" dirty="0"/>
              <a:t>However, engineering judgement is still required</a:t>
            </a:r>
          </a:p>
          <a:p>
            <a:pPr marL="609600" indent="-609600"/>
            <a:r>
              <a:rPr lang="en-US" sz="2400" dirty="0"/>
              <a:t>Expected probability adjustment becomes important as AEP decreases</a:t>
            </a:r>
          </a:p>
          <a:p>
            <a:pPr marL="609600" indent="-609600"/>
            <a:r>
              <a:rPr lang="en-US" sz="2400" dirty="0"/>
              <a:t>Family of flow- and volume-frequency curves need to be provided</a:t>
            </a:r>
          </a:p>
          <a:p>
            <a:pPr marL="609600" indent="-609600"/>
            <a:r>
              <a:rPr lang="en-US" sz="2400" dirty="0"/>
              <a:t>Flow- and volume-frequency estimates are used throughout the development of hydrologic hazard curve</a:t>
            </a:r>
          </a:p>
        </p:txBody>
      </p:sp>
    </p:spTree>
    <p:extLst>
      <p:ext uri="{BB962C8B-B14F-4D97-AF65-F5344CB8AC3E}">
        <p14:creationId xmlns:p14="http://schemas.microsoft.com/office/powerpoint/2010/main" val="104547468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41</a:t>
            </a:fld>
            <a:endParaRPr lang="en-US" dirty="0">
              <a:latin typeface="Arial" charset="0"/>
            </a:endParaRPr>
          </a:p>
        </p:txBody>
      </p:sp>
      <p:sp>
        <p:nvSpPr>
          <p:cNvPr id="6"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marL="0" indent="0" algn="ctr" eaLnBrk="1" hangingPunct="1">
              <a:lnSpc>
                <a:spcPct val="90000"/>
              </a:lnSpc>
              <a:buNone/>
              <a:defRPr/>
            </a:pPr>
            <a:r>
              <a:rPr lang="en-US" sz="5400" dirty="0"/>
              <a:t>Extra Slides</a:t>
            </a:r>
          </a:p>
        </p:txBody>
      </p:sp>
    </p:spTree>
    <p:extLst>
      <p:ext uri="{BB962C8B-B14F-4D97-AF65-F5344CB8AC3E}">
        <p14:creationId xmlns:p14="http://schemas.microsoft.com/office/powerpoint/2010/main" val="28958824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 Data within SSP</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42</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b="1" dirty="0"/>
              <a:t>Bulletin 17 </a:t>
            </a:r>
            <a:r>
              <a:rPr lang="en-US" sz="2400" dirty="0"/>
              <a:t>(and General Frequency) analyses require the use of </a:t>
            </a:r>
            <a:r>
              <a:rPr lang="en-US" sz="2400" b="1" dirty="0"/>
              <a:t>irregular</a:t>
            </a:r>
            <a:r>
              <a:rPr lang="en-US" sz="2400" dirty="0"/>
              <a:t> data sets</a:t>
            </a:r>
          </a:p>
          <a:p>
            <a:pPr lvl="1" eaLnBrk="1" hangingPunct="1">
              <a:defRPr/>
            </a:pPr>
            <a:r>
              <a:rPr lang="en-US" sz="2000" b="1" dirty="0"/>
              <a:t>Please use IR-CENTURY</a:t>
            </a:r>
          </a:p>
          <a:p>
            <a:pPr eaLnBrk="1" hangingPunct="1">
              <a:defRPr/>
            </a:pPr>
            <a:r>
              <a:rPr lang="en-US" sz="2400" dirty="0"/>
              <a:t>Regular data sets will not be selectable</a:t>
            </a:r>
          </a:p>
          <a:p>
            <a:pPr lvl="1" eaLnBrk="1" hangingPunct="1">
              <a:defRPr/>
            </a:pPr>
            <a:r>
              <a:rPr lang="en-US" sz="2000" dirty="0"/>
              <a:t>If you don’t see the data set you just entered, it’s because it’s not irregular</a:t>
            </a:r>
          </a:p>
          <a:p>
            <a:pPr eaLnBrk="1" hangingPunct="1">
              <a:defRPr/>
            </a:pPr>
            <a:endParaRPr lang="en-US" sz="2400" dirty="0"/>
          </a:p>
          <a:p>
            <a:pPr eaLnBrk="1" hangingPunct="1">
              <a:defRPr/>
            </a:pPr>
            <a:r>
              <a:rPr lang="en-US" sz="2400" b="1" dirty="0"/>
              <a:t>Volume Frequency </a:t>
            </a:r>
            <a:r>
              <a:rPr lang="en-US" sz="2400" dirty="0"/>
              <a:t>analyses require the use of </a:t>
            </a:r>
            <a:r>
              <a:rPr lang="en-US" sz="2400" b="1" dirty="0"/>
              <a:t>regular</a:t>
            </a:r>
            <a:r>
              <a:rPr lang="en-US" sz="2400" dirty="0"/>
              <a:t> data sets</a:t>
            </a:r>
          </a:p>
          <a:p>
            <a:pPr lvl="1" eaLnBrk="1" hangingPunct="1">
              <a:defRPr/>
            </a:pPr>
            <a:r>
              <a:rPr lang="en-US" sz="2000" dirty="0"/>
              <a:t>Use 1DAY</a:t>
            </a:r>
          </a:p>
          <a:p>
            <a:pPr eaLnBrk="1" hangingPunct="1">
              <a:defRPr/>
            </a:pPr>
            <a:r>
              <a:rPr lang="en-US" sz="2400" dirty="0"/>
              <a:t>Irregular data sets will not be selectable</a:t>
            </a:r>
          </a:p>
        </p:txBody>
      </p:sp>
    </p:spTree>
    <p:extLst>
      <p:ext uri="{BB962C8B-B14F-4D97-AF65-F5344CB8AC3E}">
        <p14:creationId xmlns:p14="http://schemas.microsoft.com/office/powerpoint/2010/main" val="3097346350"/>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Storage System (DSS)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43</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sz="2400" dirty="0"/>
              <a:t>Data is stored within the file in “</a:t>
            </a:r>
            <a:r>
              <a:rPr lang="en-US" sz="2400" i="1" dirty="0"/>
              <a:t>blocks</a:t>
            </a:r>
            <a:r>
              <a:rPr lang="en-US" sz="2400" dirty="0"/>
              <a:t>”, for example:</a:t>
            </a:r>
          </a:p>
          <a:p>
            <a:pPr lvl="1" eaLnBrk="1" hangingPunct="1">
              <a:lnSpc>
                <a:spcPct val="90000"/>
              </a:lnSpc>
              <a:defRPr/>
            </a:pPr>
            <a:r>
              <a:rPr lang="en-US" sz="2000" dirty="0"/>
              <a:t>Time Series (hourly data stored in months)</a:t>
            </a:r>
          </a:p>
          <a:p>
            <a:pPr lvl="1" eaLnBrk="1" hangingPunct="1">
              <a:lnSpc>
                <a:spcPct val="90000"/>
              </a:lnSpc>
              <a:defRPr/>
            </a:pPr>
            <a:r>
              <a:rPr lang="en-US" sz="2000" dirty="0"/>
              <a:t>Paired Data (flow vs stage curve w/ single stage axis and multiple flow axes)</a:t>
            </a:r>
          </a:p>
          <a:p>
            <a:pPr lvl="1" eaLnBrk="1" hangingPunct="1">
              <a:lnSpc>
                <a:spcPct val="90000"/>
              </a:lnSpc>
              <a:defRPr/>
            </a:pPr>
            <a:r>
              <a:rPr lang="en-US" sz="2000" dirty="0"/>
              <a:t>Gridded (single radar scan)</a:t>
            </a:r>
          </a:p>
          <a:p>
            <a:pPr eaLnBrk="1" hangingPunct="1">
              <a:lnSpc>
                <a:spcPct val="90000"/>
              </a:lnSpc>
              <a:defRPr/>
            </a:pPr>
            <a:r>
              <a:rPr lang="en-US" sz="2400" dirty="0"/>
              <a:t>Multiple blocks may make up a single “</a:t>
            </a:r>
            <a:r>
              <a:rPr lang="en-US" sz="2400" i="1" dirty="0"/>
              <a:t>data set</a:t>
            </a:r>
            <a:r>
              <a:rPr lang="en-US" sz="2400" dirty="0"/>
              <a:t>”, e.g., 50 years of hourly data is one data set</a:t>
            </a:r>
          </a:p>
          <a:p>
            <a:pPr eaLnBrk="1" hangingPunct="1">
              <a:lnSpc>
                <a:spcPct val="90000"/>
              </a:lnSpc>
              <a:defRPr/>
            </a:pPr>
            <a:r>
              <a:rPr lang="en-US" sz="2400" dirty="0"/>
              <a:t>Each block is called a “</a:t>
            </a:r>
            <a:r>
              <a:rPr lang="en-US" sz="2400" i="1" dirty="0"/>
              <a:t>record</a:t>
            </a:r>
            <a:r>
              <a:rPr lang="en-US" sz="2400" dirty="0"/>
              <a:t>”</a:t>
            </a:r>
          </a:p>
          <a:p>
            <a:pPr eaLnBrk="1" hangingPunct="1">
              <a:lnSpc>
                <a:spcPct val="90000"/>
              </a:lnSpc>
              <a:defRPr/>
            </a:pPr>
            <a:r>
              <a:rPr lang="en-US" sz="2400" dirty="0"/>
              <a:t>A HEC-DSS file can have many records</a:t>
            </a:r>
          </a:p>
          <a:p>
            <a:pPr eaLnBrk="1" hangingPunct="1">
              <a:lnSpc>
                <a:spcPct val="90000"/>
              </a:lnSpc>
              <a:defRPr/>
            </a:pPr>
            <a:r>
              <a:rPr lang="en-US" sz="2400" dirty="0"/>
              <a:t>Name of a record is called a “</a:t>
            </a:r>
            <a:r>
              <a:rPr lang="en-US" sz="2400" i="1" dirty="0"/>
              <a:t>pathname” </a:t>
            </a:r>
            <a:endParaRPr lang="en-US" sz="2400" dirty="0"/>
          </a:p>
          <a:p>
            <a:pPr eaLnBrk="1" hangingPunct="1">
              <a:lnSpc>
                <a:spcPct val="90000"/>
              </a:lnSpc>
              <a:defRPr/>
            </a:pPr>
            <a:r>
              <a:rPr lang="en-US" sz="2400" dirty="0"/>
              <a:t>Each pathname within a file must be unique</a:t>
            </a:r>
          </a:p>
        </p:txBody>
      </p:sp>
    </p:spTree>
    <p:extLst>
      <p:ext uri="{BB962C8B-B14F-4D97-AF65-F5344CB8AC3E}">
        <p14:creationId xmlns:p14="http://schemas.microsoft.com/office/powerpoint/2010/main" val="63045448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Pathnames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44</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kern="0" dirty="0"/>
              <a:t>Pathname self-documents the data</a:t>
            </a:r>
          </a:p>
          <a:p>
            <a:pPr eaLnBrk="1" hangingPunct="1">
              <a:lnSpc>
                <a:spcPct val="90000"/>
              </a:lnSpc>
              <a:defRPr/>
            </a:pPr>
            <a:r>
              <a:rPr lang="en-US" kern="0" dirty="0"/>
              <a:t>Consists of 6 parts, separated by forward slashes “/”</a:t>
            </a:r>
          </a:p>
          <a:p>
            <a:pPr eaLnBrk="1" hangingPunct="1">
              <a:lnSpc>
                <a:spcPct val="90000"/>
              </a:lnSpc>
              <a:defRPr/>
            </a:pPr>
            <a:r>
              <a:rPr lang="en-US" kern="0" dirty="0"/>
              <a:t>Parts are labeled A – F: “/A/B/C/D/E/F/”</a:t>
            </a:r>
          </a:p>
          <a:p>
            <a:pPr eaLnBrk="1" hangingPunct="1">
              <a:lnSpc>
                <a:spcPct val="90000"/>
              </a:lnSpc>
              <a:defRPr/>
            </a:pPr>
            <a:r>
              <a:rPr lang="en-US" kern="0" dirty="0"/>
              <a:t>Each part can be 0 to 64 characters long</a:t>
            </a:r>
          </a:p>
          <a:p>
            <a:pPr eaLnBrk="1" hangingPunct="1">
              <a:lnSpc>
                <a:spcPct val="90000"/>
              </a:lnSpc>
              <a:defRPr/>
            </a:pPr>
            <a:r>
              <a:rPr lang="en-US" kern="0" dirty="0"/>
              <a:t>A single pathname can be up to 391 characters long</a:t>
            </a:r>
          </a:p>
          <a:p>
            <a:pPr eaLnBrk="1" hangingPunct="1">
              <a:lnSpc>
                <a:spcPct val="90000"/>
              </a:lnSpc>
              <a:defRPr/>
            </a:pPr>
            <a:r>
              <a:rPr lang="en-US" kern="0" dirty="0"/>
              <a:t>Example:</a:t>
            </a:r>
          </a:p>
          <a:p>
            <a:pPr lvl="1" eaLnBrk="1" hangingPunct="1">
              <a:lnSpc>
                <a:spcPct val="90000"/>
              </a:lnSpc>
              <a:defRPr/>
            </a:pPr>
            <a:r>
              <a:rPr lang="en-US" sz="1800" kern="0" dirty="0"/>
              <a:t>/SACRAMENTO/RED BLUFF/FLOW/01MAR1972/1HOUR/OBS/</a:t>
            </a:r>
          </a:p>
        </p:txBody>
      </p:sp>
    </p:spTree>
    <p:extLst>
      <p:ext uri="{BB962C8B-B14F-4D97-AF65-F5344CB8AC3E}">
        <p14:creationId xmlns:p14="http://schemas.microsoft.com/office/powerpoint/2010/main" val="352169945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Pathnames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45</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algn="ctr" eaLnBrk="1" hangingPunct="1">
              <a:buNone/>
              <a:defRPr/>
            </a:pPr>
            <a:r>
              <a:rPr lang="en-US" dirty="0"/>
              <a:t>/A/B/C/D/E/F/</a:t>
            </a:r>
          </a:p>
          <a:p>
            <a:pPr eaLnBrk="1" hangingPunct="1">
              <a:buNone/>
              <a:defRPr/>
            </a:pPr>
            <a:r>
              <a:rPr lang="en-US" u="sng" dirty="0"/>
              <a:t>Part</a:t>
            </a:r>
            <a:r>
              <a:rPr lang="en-US" dirty="0"/>
              <a:t>	</a:t>
            </a:r>
            <a:r>
              <a:rPr lang="en-US" u="sng" dirty="0"/>
              <a:t>Description</a:t>
            </a:r>
            <a:endParaRPr lang="en-US" dirty="0"/>
          </a:p>
          <a:p>
            <a:pPr eaLnBrk="1" hangingPunct="1">
              <a:buNone/>
              <a:defRPr/>
            </a:pPr>
            <a:r>
              <a:rPr lang="en-US" dirty="0"/>
              <a:t>  A	Group, basin, river, region or study name</a:t>
            </a:r>
          </a:p>
          <a:p>
            <a:pPr eaLnBrk="1" hangingPunct="1">
              <a:buNone/>
              <a:defRPr/>
            </a:pPr>
            <a:r>
              <a:rPr lang="en-US" dirty="0"/>
              <a:t>  B	Location or gage name</a:t>
            </a:r>
          </a:p>
          <a:p>
            <a:pPr eaLnBrk="1" hangingPunct="1">
              <a:buNone/>
              <a:defRPr/>
            </a:pPr>
            <a:r>
              <a:rPr lang="en-US" dirty="0"/>
              <a:t>  C	Data parameter</a:t>
            </a:r>
          </a:p>
          <a:p>
            <a:pPr eaLnBrk="1" hangingPunct="1">
              <a:buNone/>
              <a:defRPr/>
            </a:pPr>
            <a:r>
              <a:rPr lang="en-US" dirty="0"/>
              <a:t>  D	Starting date for block (not 1</a:t>
            </a:r>
            <a:r>
              <a:rPr lang="en-US" baseline="30000" dirty="0"/>
              <a:t>st</a:t>
            </a:r>
            <a:r>
              <a:rPr lang="en-US" dirty="0"/>
              <a:t> data)</a:t>
            </a:r>
          </a:p>
          <a:p>
            <a:pPr eaLnBrk="1" hangingPunct="1">
              <a:buNone/>
              <a:defRPr/>
            </a:pPr>
            <a:r>
              <a:rPr lang="en-US" dirty="0"/>
              <a:t>  E	Time interval (standard)</a:t>
            </a:r>
          </a:p>
          <a:p>
            <a:pPr eaLnBrk="1" hangingPunct="1">
              <a:buNone/>
              <a:defRPr/>
            </a:pPr>
            <a:r>
              <a:rPr lang="en-US" dirty="0"/>
              <a:t>  F	Version or additional information</a:t>
            </a:r>
          </a:p>
          <a:p>
            <a:pPr algn="ctr" eaLnBrk="1" hangingPunct="1">
              <a:buNone/>
              <a:defRPr/>
            </a:pPr>
            <a:endParaRPr lang="en-US" sz="1600" kern="0" dirty="0"/>
          </a:p>
          <a:p>
            <a:pPr algn="ctr" eaLnBrk="1" hangingPunct="1">
              <a:buNone/>
              <a:defRPr/>
            </a:pPr>
            <a:r>
              <a:rPr lang="en-US" sz="1600" kern="0" dirty="0"/>
              <a:t>/SACRAMENTO/RED BLUFF/FLOW/01MAR1972/1HOUR/OBS/</a:t>
            </a:r>
          </a:p>
        </p:txBody>
      </p:sp>
    </p:spTree>
    <p:extLst>
      <p:ext uri="{BB962C8B-B14F-4D97-AF65-F5344CB8AC3E}">
        <p14:creationId xmlns:p14="http://schemas.microsoft.com/office/powerpoint/2010/main" val="90758012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Conventions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46</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kern="0" dirty="0"/>
              <a:t>Use optional part names</a:t>
            </a:r>
          </a:p>
          <a:p>
            <a:pPr eaLnBrk="1" hangingPunct="1">
              <a:lnSpc>
                <a:spcPct val="90000"/>
              </a:lnSpc>
              <a:defRPr/>
            </a:pPr>
            <a:r>
              <a:rPr lang="en-US" kern="0" dirty="0"/>
              <a:t>Be descriptive, but not “overly” descriptive</a:t>
            </a:r>
          </a:p>
          <a:p>
            <a:pPr eaLnBrk="1" hangingPunct="1">
              <a:lnSpc>
                <a:spcPct val="90000"/>
              </a:lnSpc>
              <a:defRPr/>
            </a:pPr>
            <a:endParaRPr lang="en-US" kern="0" dirty="0"/>
          </a:p>
          <a:p>
            <a:pPr eaLnBrk="1" hangingPunct="1">
              <a:lnSpc>
                <a:spcPct val="90000"/>
              </a:lnSpc>
              <a:defRPr/>
            </a:pPr>
            <a:r>
              <a:rPr lang="en-US" kern="0" dirty="0"/>
              <a:t>Please </a:t>
            </a:r>
            <a:r>
              <a:rPr lang="en-US" b="1" kern="0" dirty="0"/>
              <a:t>do not </a:t>
            </a:r>
            <a:r>
              <a:rPr lang="en-US" kern="0" dirty="0"/>
              <a:t>do this:</a:t>
            </a:r>
          </a:p>
          <a:p>
            <a:pPr marL="0" indent="0" algn="ctr" eaLnBrk="1" hangingPunct="1">
              <a:lnSpc>
                <a:spcPct val="90000"/>
              </a:lnSpc>
              <a:buNone/>
              <a:defRPr/>
            </a:pPr>
            <a:r>
              <a:rPr lang="en-US" sz="1800" kern="0" dirty="0"/>
              <a:t>“///FLOW/01JUN1972/1HOUR//” (i.e. no A-, B-, or F-parts)</a:t>
            </a:r>
          </a:p>
          <a:p>
            <a:pPr eaLnBrk="1" hangingPunct="1">
              <a:lnSpc>
                <a:spcPct val="90000"/>
              </a:lnSpc>
              <a:defRPr/>
            </a:pPr>
            <a:endParaRPr lang="en-US" kern="0" dirty="0"/>
          </a:p>
          <a:p>
            <a:pPr eaLnBrk="1" hangingPunct="1">
              <a:lnSpc>
                <a:spcPct val="90000"/>
              </a:lnSpc>
              <a:defRPr/>
            </a:pPr>
            <a:r>
              <a:rPr lang="en-US" kern="0" dirty="0"/>
              <a:t>Instead, </a:t>
            </a:r>
            <a:r>
              <a:rPr lang="en-US" b="1" kern="0" dirty="0"/>
              <a:t>do</a:t>
            </a:r>
            <a:r>
              <a:rPr lang="en-US" kern="0" dirty="0"/>
              <a:t> this:</a:t>
            </a:r>
          </a:p>
          <a:p>
            <a:pPr marL="0" indent="0" algn="ctr" eaLnBrk="1" hangingPunct="1">
              <a:lnSpc>
                <a:spcPct val="90000"/>
              </a:lnSpc>
              <a:buNone/>
              <a:defRPr/>
            </a:pPr>
            <a:r>
              <a:rPr lang="en-US" sz="1800" kern="0" dirty="0"/>
              <a:t>“/BALD EAGLE CREEK/SAYERS/FLOW/01JUN1972/1HOUR/COMPUTED/”</a:t>
            </a:r>
            <a:endParaRPr lang="en-US" sz="2200" kern="0" dirty="0"/>
          </a:p>
        </p:txBody>
      </p:sp>
    </p:spTree>
    <p:extLst>
      <p:ext uri="{BB962C8B-B14F-4D97-AF65-F5344CB8AC3E}">
        <p14:creationId xmlns:p14="http://schemas.microsoft.com/office/powerpoint/2010/main" val="521243111"/>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Interval</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47</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Each record contains a “</a:t>
            </a:r>
            <a:r>
              <a:rPr lang="en-US" sz="2400" i="1" dirty="0"/>
              <a:t>header</a:t>
            </a:r>
            <a:r>
              <a:rPr lang="en-US" sz="2400" dirty="0"/>
              <a:t>”</a:t>
            </a:r>
          </a:p>
          <a:p>
            <a:pPr lvl="1" eaLnBrk="1" hangingPunct="1">
              <a:defRPr/>
            </a:pPr>
            <a:r>
              <a:rPr lang="en-US" sz="2000" dirty="0"/>
              <a:t>Data Units (e.g., FEET, CFS)</a:t>
            </a:r>
          </a:p>
          <a:p>
            <a:pPr lvl="1" eaLnBrk="1" hangingPunct="1">
              <a:defRPr/>
            </a:pPr>
            <a:r>
              <a:rPr lang="en-US" sz="2000" dirty="0"/>
              <a:t>Data Type:</a:t>
            </a:r>
          </a:p>
          <a:p>
            <a:pPr lvl="2" eaLnBrk="1" hangingPunct="1">
              <a:defRPr/>
            </a:pPr>
            <a:r>
              <a:rPr lang="en-US" sz="1800" dirty="0"/>
              <a:t>PER-AVER	Period Average (daily average flows)</a:t>
            </a:r>
          </a:p>
          <a:p>
            <a:pPr lvl="2" eaLnBrk="1" hangingPunct="1">
              <a:defRPr/>
            </a:pPr>
            <a:r>
              <a:rPr lang="en-US" sz="1800" dirty="0"/>
              <a:t>INST-VAL	Instantaneous (15-min flows)</a:t>
            </a:r>
          </a:p>
          <a:p>
            <a:pPr lvl="2" eaLnBrk="1" hangingPunct="1">
              <a:defRPr/>
            </a:pPr>
            <a:r>
              <a:rPr lang="en-US" sz="1800" dirty="0"/>
              <a:t>PER-CUM	Period Cumulative (daily </a:t>
            </a:r>
            <a:r>
              <a:rPr lang="en-US" sz="1800" dirty="0" err="1"/>
              <a:t>precip</a:t>
            </a:r>
            <a:r>
              <a:rPr lang="en-US" sz="1800" dirty="0"/>
              <a:t> accumulation)</a:t>
            </a:r>
          </a:p>
          <a:p>
            <a:pPr lvl="2" eaLnBrk="1" hangingPunct="1">
              <a:defRPr/>
            </a:pPr>
            <a:r>
              <a:rPr lang="en-US" sz="1800" dirty="0"/>
              <a:t>INST-CUM	Instantaneous Cumulative (incremental </a:t>
            </a:r>
            <a:r>
              <a:rPr lang="en-US" sz="1800" dirty="0" err="1"/>
              <a:t>precip</a:t>
            </a:r>
            <a:r>
              <a:rPr lang="en-US" sz="1800" dirty="0"/>
              <a:t>)</a:t>
            </a:r>
          </a:p>
          <a:p>
            <a:pPr lvl="1" eaLnBrk="1" hangingPunct="1">
              <a:defRPr/>
            </a:pPr>
            <a:r>
              <a:rPr lang="en-US" sz="2000" dirty="0"/>
              <a:t>Time offset (e.g., daily data read at 8:00 am)</a:t>
            </a:r>
          </a:p>
          <a:p>
            <a:pPr eaLnBrk="1" hangingPunct="1">
              <a:defRPr/>
            </a:pPr>
            <a:r>
              <a:rPr lang="en-US" sz="2400" dirty="0"/>
              <a:t>Missing data flags (-901.) are used as a place holder</a:t>
            </a:r>
          </a:p>
        </p:txBody>
      </p:sp>
    </p:spTree>
    <p:extLst>
      <p:ext uri="{BB962C8B-B14F-4D97-AF65-F5344CB8AC3E}">
        <p14:creationId xmlns:p14="http://schemas.microsoft.com/office/powerpoint/2010/main" val="112742303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Regular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48</a:t>
            </a:fld>
            <a:endParaRPr lang="en-US" dirty="0">
              <a:latin typeface="Arial" charset="0"/>
            </a:endParaRPr>
          </a:p>
        </p:txBody>
      </p:sp>
      <p:sp>
        <p:nvSpPr>
          <p:cNvPr id="4" name="Rectangle 3"/>
          <p:cNvSpPr txBox="1">
            <a:spLocks noChangeArrowheads="1"/>
          </p:cNvSpPr>
          <p:nvPr/>
        </p:nvSpPr>
        <p:spPr bwMode="auto">
          <a:xfrm>
            <a:off x="609600" y="1555750"/>
            <a:ext cx="8035925" cy="958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Blocks are “standard size” (there are always 365 or 366 values for one year of daily data)</a:t>
            </a:r>
          </a:p>
        </p:txBody>
      </p:sp>
      <p:sp>
        <p:nvSpPr>
          <p:cNvPr id="5" name="Rectangle 3"/>
          <p:cNvSpPr txBox="1">
            <a:spLocks noChangeArrowheads="1"/>
          </p:cNvSpPr>
          <p:nvPr/>
        </p:nvSpPr>
        <p:spPr bwMode="auto">
          <a:xfrm>
            <a:off x="1370012" y="2419350"/>
            <a:ext cx="65151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80000"/>
              </a:lnSpc>
              <a:buFont typeface="Wingdings" pitchFamily="2" charset="2"/>
              <a:buNone/>
              <a:defRPr/>
            </a:pPr>
            <a:r>
              <a:rPr lang="en-US" sz="2000" u="sng" kern="0" dirty="0"/>
              <a:t>Interval</a:t>
            </a:r>
            <a:r>
              <a:rPr lang="en-US" sz="2000" kern="0" dirty="0"/>
              <a:t>					</a:t>
            </a:r>
            <a:r>
              <a:rPr lang="en-US" sz="2000" u="sng" kern="0" dirty="0"/>
              <a:t>Block Length</a:t>
            </a:r>
          </a:p>
          <a:p>
            <a:pPr eaLnBrk="1" hangingPunct="1">
              <a:lnSpc>
                <a:spcPct val="80000"/>
              </a:lnSpc>
              <a:buFont typeface="Wingdings" pitchFamily="2" charset="2"/>
              <a:buNone/>
              <a:defRPr/>
            </a:pPr>
            <a:endParaRPr lang="en-US" sz="1800" u="sng" kern="0" dirty="0"/>
          </a:p>
          <a:p>
            <a:pPr eaLnBrk="1" hangingPunct="1">
              <a:lnSpc>
                <a:spcPct val="80000"/>
              </a:lnSpc>
              <a:buFont typeface="Wingdings" pitchFamily="2" charset="2"/>
              <a:buNone/>
              <a:defRPr/>
            </a:pPr>
            <a:r>
              <a:rPr lang="en-US" sz="1600" kern="0" dirty="0"/>
              <a:t>1MIN, 2MIN, 3MIN, 4MIN,			One day</a:t>
            </a:r>
          </a:p>
          <a:p>
            <a:pPr eaLnBrk="1" hangingPunct="1">
              <a:lnSpc>
                <a:spcPct val="80000"/>
              </a:lnSpc>
              <a:buFont typeface="Wingdings" pitchFamily="2" charset="2"/>
              <a:buNone/>
              <a:defRPr/>
            </a:pPr>
            <a:r>
              <a:rPr lang="en-US" sz="1600" kern="0" dirty="0"/>
              <a:t>5MIN, 6MIN, 10MIN, 12MIN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15MIN, 20MIN, 30MIN, 1HOUR,		One month </a:t>
            </a:r>
          </a:p>
          <a:p>
            <a:pPr eaLnBrk="1" hangingPunct="1">
              <a:lnSpc>
                <a:spcPct val="80000"/>
              </a:lnSpc>
              <a:buFont typeface="Wingdings" pitchFamily="2" charset="2"/>
              <a:buNone/>
              <a:defRPr/>
            </a:pPr>
            <a:r>
              <a:rPr lang="en-US" sz="1600" kern="0" dirty="0"/>
              <a:t>2HOUR, 3HOUR, 4HOUR,			</a:t>
            </a:r>
          </a:p>
          <a:p>
            <a:pPr eaLnBrk="1" hangingPunct="1">
              <a:lnSpc>
                <a:spcPct val="80000"/>
              </a:lnSpc>
              <a:buFont typeface="Wingdings" pitchFamily="2" charset="2"/>
              <a:buNone/>
              <a:defRPr/>
            </a:pPr>
            <a:r>
              <a:rPr lang="en-US" sz="1600" kern="0" dirty="0"/>
              <a:t>6HOUR, 8HOUR, 12HOUR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1DAY					One year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1WEEK, TRI-MONTH, 			One decade</a:t>
            </a:r>
          </a:p>
          <a:p>
            <a:pPr eaLnBrk="1" hangingPunct="1">
              <a:lnSpc>
                <a:spcPct val="80000"/>
              </a:lnSpc>
              <a:buFont typeface="Wingdings" pitchFamily="2" charset="2"/>
              <a:buNone/>
              <a:defRPr/>
            </a:pPr>
            <a:r>
              <a:rPr lang="en-US" sz="1600" kern="0" dirty="0"/>
              <a:t>SEMI-MONTH, 1MON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 1YEAR					One century</a:t>
            </a:r>
          </a:p>
        </p:txBody>
      </p:sp>
    </p:spTree>
    <p:extLst>
      <p:ext uri="{BB962C8B-B14F-4D97-AF65-F5344CB8AC3E}">
        <p14:creationId xmlns:p14="http://schemas.microsoft.com/office/powerpoint/2010/main" val="410916615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Irregular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49</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Same as regular-interval, except:</a:t>
            </a:r>
          </a:p>
          <a:p>
            <a:pPr eaLnBrk="1" hangingPunct="1">
              <a:defRPr/>
            </a:pPr>
            <a:r>
              <a:rPr lang="en-US" sz="2400" dirty="0"/>
              <a:t>Date and time store with each data value (which makes data sets much larger) </a:t>
            </a:r>
          </a:p>
          <a:p>
            <a:pPr eaLnBrk="1" hangingPunct="1">
              <a:defRPr/>
            </a:pPr>
            <a:r>
              <a:rPr lang="en-US" sz="2400" dirty="0"/>
              <a:t>Blocks (E parts) are:</a:t>
            </a:r>
          </a:p>
          <a:p>
            <a:pPr lvl="1" eaLnBrk="1" hangingPunct="1">
              <a:defRPr/>
            </a:pPr>
            <a:r>
              <a:rPr lang="en-US" sz="2000" dirty="0"/>
              <a:t>IR-DAY</a:t>
            </a:r>
          </a:p>
          <a:p>
            <a:pPr lvl="1" eaLnBrk="1" hangingPunct="1">
              <a:defRPr/>
            </a:pPr>
            <a:r>
              <a:rPr lang="en-US" sz="2000" dirty="0"/>
              <a:t>IR-MONTH</a:t>
            </a:r>
          </a:p>
          <a:p>
            <a:pPr lvl="1" eaLnBrk="1" hangingPunct="1">
              <a:defRPr/>
            </a:pPr>
            <a:r>
              <a:rPr lang="en-US" sz="2000" dirty="0"/>
              <a:t>IR-YEAR</a:t>
            </a:r>
          </a:p>
          <a:p>
            <a:pPr lvl="1" eaLnBrk="1" hangingPunct="1">
              <a:defRPr/>
            </a:pPr>
            <a:r>
              <a:rPr lang="en-US" sz="2000" dirty="0"/>
              <a:t>IR-DECADE</a:t>
            </a:r>
          </a:p>
          <a:p>
            <a:pPr lvl="1" eaLnBrk="1" hangingPunct="1">
              <a:defRPr/>
            </a:pPr>
            <a:r>
              <a:rPr lang="en-US" sz="2000" b="1" dirty="0"/>
              <a:t>IR-CENTURY</a:t>
            </a:r>
          </a:p>
          <a:p>
            <a:pPr eaLnBrk="1" hangingPunct="1">
              <a:defRPr/>
            </a:pPr>
            <a:r>
              <a:rPr lang="en-US" sz="2400" dirty="0"/>
              <a:t>Block sizes are (user) variable length.  Try to limit sizes between 100 and 1000 values per block</a:t>
            </a:r>
          </a:p>
        </p:txBody>
      </p:sp>
    </p:spTree>
    <p:extLst>
      <p:ext uri="{BB962C8B-B14F-4D97-AF65-F5344CB8AC3E}">
        <p14:creationId xmlns:p14="http://schemas.microsoft.com/office/powerpoint/2010/main" val="107690815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5</a:t>
            </a:fld>
            <a:endParaRPr lang="en-US" dirty="0">
              <a:latin typeface="Arial" charset="0"/>
            </a:endParaRPr>
          </a:p>
        </p:txBody>
      </p:sp>
      <p:graphicFrame>
        <p:nvGraphicFramePr>
          <p:cNvPr id="7" name="Diagram 6"/>
          <p:cNvGraphicFramePr/>
          <p:nvPr>
            <p:extLst>
              <p:ext uri="{D42A27DB-BD31-4B8C-83A1-F6EECF244321}">
                <p14:modId xmlns:p14="http://schemas.microsoft.com/office/powerpoint/2010/main" val="4069899791"/>
              </p:ext>
            </p:extLst>
          </p:nvPr>
        </p:nvGraphicFramePr>
        <p:xfrm>
          <a:off x="1257300" y="1371600"/>
          <a:ext cx="6629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3" name="Straight Connector 22"/>
          <p:cNvCxnSpPr/>
          <p:nvPr/>
        </p:nvCxnSpPr>
        <p:spPr>
          <a:xfrm>
            <a:off x="7315200" y="4038600"/>
            <a:ext cx="0" cy="9946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657600" y="4576029"/>
            <a:ext cx="1828800" cy="914400"/>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Repeat Thousands of Time</a:t>
            </a:r>
          </a:p>
        </p:txBody>
      </p:sp>
      <p:cxnSp>
        <p:nvCxnSpPr>
          <p:cNvPr id="28" name="Straight Arrow Connector 27"/>
          <p:cNvCxnSpPr>
            <a:endCxn id="26" idx="3"/>
          </p:cNvCxnSpPr>
          <p:nvPr/>
        </p:nvCxnSpPr>
        <p:spPr>
          <a:xfrm flipH="1">
            <a:off x="5486400" y="5029200"/>
            <a:ext cx="1828800" cy="402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26" idx="1"/>
          </p:cNvCxnSpPr>
          <p:nvPr/>
        </p:nvCxnSpPr>
        <p:spPr>
          <a:xfrm>
            <a:off x="1905000" y="5029200"/>
            <a:ext cx="1752600" cy="40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905000" y="4023360"/>
            <a:ext cx="0" cy="100584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818609"/>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50</a:t>
            </a:fld>
            <a:endParaRPr lang="en-US" dirty="0">
              <a:latin typeface="Arial" charset="0"/>
            </a:endParaRPr>
          </a:p>
        </p:txBody>
      </p:sp>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3" y="1849438"/>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90800" y="1981200"/>
            <a:ext cx="396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American River at Fair Oaks</a:t>
            </a:r>
          </a:p>
        </p:txBody>
      </p:sp>
    </p:spTree>
    <p:extLst>
      <p:ext uri="{BB962C8B-B14F-4D97-AF65-F5344CB8AC3E}">
        <p14:creationId xmlns:p14="http://schemas.microsoft.com/office/powerpoint/2010/main" val="128660484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51</a:t>
            </a:fld>
            <a:endParaRPr lang="en-US" dirty="0">
              <a:latin typeface="Arial"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288" y="1790700"/>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690846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52</a:t>
            </a:fld>
            <a:endParaRPr lang="en-US" dirty="0">
              <a:latin typeface="Arial" charset="0"/>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3" y="1790700"/>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4780277"/>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53</a:t>
            </a:fld>
            <a:endParaRPr lang="en-US" dirty="0">
              <a:latin typeface="Arial"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 y="1676400"/>
            <a:ext cx="7507288" cy="447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439828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54</a:t>
            </a:fld>
            <a:endParaRPr lang="en-US" dirty="0">
              <a:latin typeface="Arial" charset="0"/>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05725"/>
            <a:ext cx="7389813" cy="510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8"/>
          <p:cNvGrpSpPr>
            <a:grpSpLocks/>
          </p:cNvGrpSpPr>
          <p:nvPr/>
        </p:nvGrpSpPr>
        <p:grpSpPr bwMode="auto">
          <a:xfrm>
            <a:off x="2982913" y="1752600"/>
            <a:ext cx="4656138" cy="223837"/>
            <a:chOff x="2063" y="1500"/>
            <a:chExt cx="2933" cy="141"/>
          </a:xfrm>
        </p:grpSpPr>
        <p:sp>
          <p:nvSpPr>
            <p:cNvPr id="9"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20</a:t>
              </a:r>
            </a:p>
          </p:txBody>
        </p:sp>
        <p:sp>
          <p:nvSpPr>
            <p:cNvPr id="10"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100</a:t>
              </a:r>
            </a:p>
          </p:txBody>
        </p:sp>
        <p:sp>
          <p:nvSpPr>
            <p:cNvPr id="11"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12"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13" name="Text Box 13"/>
            <p:cNvSpPr txBox="1">
              <a:spLocks noChangeArrowheads="1"/>
            </p:cNvSpPr>
            <p:nvPr/>
          </p:nvSpPr>
          <p:spPr bwMode="auto">
            <a:xfrm>
              <a:off x="3245"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a:t>
              </a:r>
            </a:p>
          </p:txBody>
        </p:sp>
        <p:sp>
          <p:nvSpPr>
            <p:cNvPr id="15"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Tree>
    <p:extLst>
      <p:ext uri="{BB962C8B-B14F-4D97-AF65-F5344CB8AC3E}">
        <p14:creationId xmlns:p14="http://schemas.microsoft.com/office/powerpoint/2010/main" val="4146878097"/>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55</a:t>
            </a:fld>
            <a:endParaRPr lang="en-US" dirty="0">
              <a:latin typeface="Arial" charset="0"/>
            </a:endParaRPr>
          </a:p>
        </p:txBody>
      </p:sp>
      <p:pic>
        <p:nvPicPr>
          <p:cNvPr id="1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8"/>
          <p:cNvGrpSpPr>
            <a:grpSpLocks/>
          </p:cNvGrpSpPr>
          <p:nvPr/>
        </p:nvGrpSpPr>
        <p:grpSpPr bwMode="auto">
          <a:xfrm>
            <a:off x="1906588" y="1789113"/>
            <a:ext cx="5276850" cy="223837"/>
            <a:chOff x="1672" y="1500"/>
            <a:chExt cx="3324" cy="141"/>
          </a:xfrm>
        </p:grpSpPr>
        <p:sp>
          <p:nvSpPr>
            <p:cNvPr id="17"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a:t>
              </a:r>
            </a:p>
          </p:txBody>
        </p:sp>
        <p:sp>
          <p:nvSpPr>
            <p:cNvPr id="18"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100</a:t>
              </a:r>
            </a:p>
          </p:txBody>
        </p:sp>
        <p:sp>
          <p:nvSpPr>
            <p:cNvPr id="19"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20"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21" name="Text Box 13"/>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a:t>
              </a:r>
            </a:p>
          </p:txBody>
        </p:sp>
        <p:sp>
          <p:nvSpPr>
            <p:cNvPr id="22" name="Text Box 14"/>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23"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
        <p:nvSpPr>
          <p:cNvPr id="24" name="Oval 23"/>
          <p:cNvSpPr>
            <a:spLocks noChangeArrowheads="1"/>
          </p:cNvSpPr>
          <p:nvPr/>
        </p:nvSpPr>
        <p:spPr bwMode="auto">
          <a:xfrm rot="3327618">
            <a:off x="7245350" y="2363830"/>
            <a:ext cx="307975" cy="930275"/>
          </a:xfrm>
          <a:prstGeom prst="ellipse">
            <a:avLst/>
          </a:prstGeom>
          <a:noFill/>
          <a:ln w="19050" algn="ctr">
            <a:solidFill>
              <a:srgbClr val="00B050"/>
            </a:solidFill>
            <a:prstDash val="sysDash"/>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25" name="Text Box 87"/>
          <p:cNvSpPr txBox="1">
            <a:spLocks noChangeArrowheads="1"/>
          </p:cNvSpPr>
          <p:nvPr/>
        </p:nvSpPr>
        <p:spPr bwMode="auto">
          <a:xfrm>
            <a:off x="6875462" y="3205205"/>
            <a:ext cx="2116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800" b="1" dirty="0">
                <a:solidFill>
                  <a:srgbClr val="00B050"/>
                </a:solidFill>
                <a:latin typeface="Roel" pitchFamily="2" charset="0"/>
              </a:rPr>
              <a:t>how do we extrapolate?</a:t>
            </a:r>
          </a:p>
        </p:txBody>
      </p:sp>
      <p:sp>
        <p:nvSpPr>
          <p:cNvPr id="26" name="Freeform 18"/>
          <p:cNvSpPr>
            <a:spLocks/>
          </p:cNvSpPr>
          <p:nvPr/>
        </p:nvSpPr>
        <p:spPr bwMode="auto">
          <a:xfrm>
            <a:off x="1914525" y="3117893"/>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Tree>
    <p:extLst>
      <p:ext uri="{BB962C8B-B14F-4D97-AF65-F5344CB8AC3E}">
        <p14:creationId xmlns:p14="http://schemas.microsoft.com/office/powerpoint/2010/main" val="111520775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56</a:t>
            </a:fld>
            <a:endParaRPr lang="en-US" dirty="0">
              <a:latin typeface="Arial" charset="0"/>
            </a:endParaRPr>
          </a:p>
        </p:txBody>
      </p:sp>
      <p:sp>
        <p:nvSpPr>
          <p:cNvPr id="27" name="Content Placeholder 4"/>
          <p:cNvSpPr>
            <a:spLocks noGrp="1"/>
          </p:cNvSpPr>
          <p:nvPr>
            <p:ph idx="1"/>
          </p:nvPr>
        </p:nvSpPr>
        <p:spPr>
          <a:xfrm>
            <a:off x="685800" y="1676400"/>
            <a:ext cx="7993063" cy="4419600"/>
          </a:xfrm>
        </p:spPr>
        <p:txBody>
          <a:bodyPr/>
          <a:lstStyle/>
          <a:p>
            <a:pPr>
              <a:defRPr/>
            </a:pPr>
            <a:r>
              <a:rPr lang="en-US" dirty="0"/>
              <a:t>Often, to extend a regulated frequency curve, we </a:t>
            </a:r>
            <a:r>
              <a:rPr lang="en-US" u="sng" dirty="0"/>
              <a:t>construct synthetic events</a:t>
            </a:r>
            <a:r>
              <a:rPr lang="en-US" dirty="0"/>
              <a:t> with a specified frequency, e.g. 100-yr, 200-yr, etc</a:t>
            </a:r>
          </a:p>
          <a:p>
            <a:pPr>
              <a:defRPr/>
            </a:pPr>
            <a:r>
              <a:rPr lang="en-US" dirty="0"/>
              <a:t>Estimate frequency curves for longer duration average flows  </a:t>
            </a:r>
            <a:r>
              <a:rPr lang="en-US" sz="3000" i="1" dirty="0"/>
              <a:t>(3-day, 7-day, 30-day, etc)</a:t>
            </a:r>
          </a:p>
          <a:p>
            <a:pPr>
              <a:defRPr/>
            </a:pPr>
            <a:r>
              <a:rPr lang="en-US" dirty="0"/>
              <a:t>Construct hydrograph for a given frequency</a:t>
            </a:r>
          </a:p>
          <a:p>
            <a:pPr>
              <a:defRPr/>
            </a:pPr>
            <a:r>
              <a:rPr lang="en-US" dirty="0"/>
              <a:t>Route through operation model</a:t>
            </a:r>
          </a:p>
          <a:p>
            <a:pPr>
              <a:defRPr/>
            </a:pPr>
            <a:r>
              <a:rPr lang="en-US" b="1" i="1" dirty="0"/>
              <a:t>NOTE:  often, likelihood of peak release is assumed to equal the likelihood of peak inflow</a:t>
            </a:r>
          </a:p>
        </p:txBody>
      </p:sp>
    </p:spTree>
    <p:extLst>
      <p:ext uri="{BB962C8B-B14F-4D97-AF65-F5344CB8AC3E}">
        <p14:creationId xmlns:p14="http://schemas.microsoft.com/office/powerpoint/2010/main" val="4161634108"/>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57</a:t>
            </a:fld>
            <a:endParaRPr lang="en-US" dirty="0">
              <a:latin typeface="Arial" charset="0"/>
            </a:endParaRPr>
          </a:p>
        </p:txBody>
      </p:sp>
      <p:pic>
        <p:nvPicPr>
          <p:cNvPr id="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 name="Group 8"/>
          <p:cNvGrpSpPr>
            <a:grpSpLocks/>
          </p:cNvGrpSpPr>
          <p:nvPr/>
        </p:nvGrpSpPr>
        <p:grpSpPr bwMode="auto">
          <a:xfrm>
            <a:off x="1906588" y="1789113"/>
            <a:ext cx="5276850" cy="223837"/>
            <a:chOff x="1672" y="1500"/>
            <a:chExt cx="3324" cy="141"/>
          </a:xfrm>
        </p:grpSpPr>
        <p:sp>
          <p:nvSpPr>
            <p:cNvPr id="29"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a:t>
              </a:r>
            </a:p>
          </p:txBody>
        </p:sp>
        <p:sp>
          <p:nvSpPr>
            <p:cNvPr id="30"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100</a:t>
              </a:r>
            </a:p>
          </p:txBody>
        </p:sp>
        <p:sp>
          <p:nvSpPr>
            <p:cNvPr id="31"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32"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33" name="Text Box 13"/>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a:t>
              </a:r>
            </a:p>
          </p:txBody>
        </p:sp>
        <p:sp>
          <p:nvSpPr>
            <p:cNvPr id="34" name="Text Box 14"/>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35"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
        <p:nvSpPr>
          <p:cNvPr id="36" name="Text Box 10"/>
          <p:cNvSpPr txBox="1">
            <a:spLocks noChangeArrowheads="1"/>
          </p:cNvSpPr>
          <p:nvPr/>
        </p:nvSpPr>
        <p:spPr bwMode="auto">
          <a:xfrm>
            <a:off x="7221538" y="1789113"/>
            <a:ext cx="266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200</a:t>
            </a:r>
          </a:p>
        </p:txBody>
      </p:sp>
      <p:sp>
        <p:nvSpPr>
          <p:cNvPr id="37" name="Text Box 10"/>
          <p:cNvSpPr txBox="1">
            <a:spLocks noChangeArrowheads="1"/>
          </p:cNvSpPr>
          <p:nvPr/>
        </p:nvSpPr>
        <p:spPr bwMode="auto">
          <a:xfrm>
            <a:off x="7534275" y="1789113"/>
            <a:ext cx="266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500</a:t>
            </a:r>
          </a:p>
        </p:txBody>
      </p:sp>
      <p:sp>
        <p:nvSpPr>
          <p:cNvPr id="38" name="Diamond 18"/>
          <p:cNvSpPr>
            <a:spLocks/>
          </p:cNvSpPr>
          <p:nvPr/>
        </p:nvSpPr>
        <p:spPr bwMode="auto">
          <a:xfrm>
            <a:off x="7278688" y="28622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40" name="Diamond 24"/>
          <p:cNvSpPr>
            <a:spLocks/>
          </p:cNvSpPr>
          <p:nvPr/>
        </p:nvSpPr>
        <p:spPr bwMode="auto">
          <a:xfrm>
            <a:off x="7602538" y="25447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41" name="Freeform 40"/>
          <p:cNvSpPr>
            <a:spLocks/>
          </p:cNvSpPr>
          <p:nvPr/>
        </p:nvSpPr>
        <p:spPr bwMode="auto">
          <a:xfrm>
            <a:off x="7024688" y="2422525"/>
            <a:ext cx="804862" cy="685800"/>
          </a:xfrm>
          <a:custGeom>
            <a:avLst/>
            <a:gdLst>
              <a:gd name="T0" fmla="*/ 0 w 804333"/>
              <a:gd name="T1" fmla="*/ 685800 h 685800"/>
              <a:gd name="T2" fmla="*/ 128682 w 804333"/>
              <a:gd name="T3" fmla="*/ 668867 h 685800"/>
              <a:gd name="T4" fmla="*/ 814979 w 804333"/>
              <a:gd name="T5" fmla="*/ 0 h 685800"/>
              <a:gd name="T6" fmla="*/ 0 60000 65536"/>
              <a:gd name="T7" fmla="*/ 0 60000 65536"/>
              <a:gd name="T8" fmla="*/ 0 60000 65536"/>
              <a:gd name="T9" fmla="*/ 0 w 804333"/>
              <a:gd name="T10" fmla="*/ 0 h 685800"/>
              <a:gd name="T11" fmla="*/ 804333 w 804333"/>
              <a:gd name="T12" fmla="*/ 685800 h 685800"/>
            </a:gdLst>
            <a:ahLst/>
            <a:cxnLst>
              <a:cxn ang="T6">
                <a:pos x="T0" y="T1"/>
              </a:cxn>
              <a:cxn ang="T7">
                <a:pos x="T2" y="T3"/>
              </a:cxn>
              <a:cxn ang="T8">
                <a:pos x="T4" y="T5"/>
              </a:cxn>
            </a:cxnLst>
            <a:rect l="T9" t="T10" r="T11" b="T12"/>
            <a:pathLst>
              <a:path w="804333" h="685800">
                <a:moveTo>
                  <a:pt x="0" y="685800"/>
                </a:moveTo>
                <a:lnTo>
                  <a:pt x="127000" y="668867"/>
                </a:lnTo>
                <a:lnTo>
                  <a:pt x="804333"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42" name="Freeform 19"/>
          <p:cNvSpPr>
            <a:spLocks/>
          </p:cNvSpPr>
          <p:nvPr/>
        </p:nvSpPr>
        <p:spPr bwMode="auto">
          <a:xfrm>
            <a:off x="1928813" y="3116263"/>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Tree>
    <p:extLst>
      <p:ext uri="{BB962C8B-B14F-4D97-AF65-F5344CB8AC3E}">
        <p14:creationId xmlns:p14="http://schemas.microsoft.com/office/powerpoint/2010/main" val="3004062369"/>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58</a:t>
            </a:fld>
            <a:endParaRPr lang="en-US" dirty="0">
              <a:latin typeface="Arial" charset="0"/>
            </a:endParaRPr>
          </a:p>
        </p:txBody>
      </p:sp>
      <p:pic>
        <p:nvPicPr>
          <p:cNvPr id="2" name="Picture 1"/>
          <p:cNvPicPr>
            <a:picLocks noChangeAspect="1"/>
          </p:cNvPicPr>
          <p:nvPr/>
        </p:nvPicPr>
        <p:blipFill>
          <a:blip r:embed="rId3"/>
          <a:stretch>
            <a:fillRect/>
          </a:stretch>
        </p:blipFill>
        <p:spPr>
          <a:xfrm>
            <a:off x="1066800" y="1627909"/>
            <a:ext cx="6858000" cy="4468091"/>
          </a:xfrm>
          <a:prstGeom prst="rect">
            <a:avLst/>
          </a:prstGeom>
          <a:ln>
            <a:solidFill>
              <a:schemeClr val="tx1"/>
            </a:solidFill>
          </a:ln>
        </p:spPr>
      </p:pic>
      <p:sp>
        <p:nvSpPr>
          <p:cNvPr id="3" name="Rectangle 2"/>
          <p:cNvSpPr/>
          <p:nvPr/>
        </p:nvSpPr>
        <p:spPr>
          <a:xfrm>
            <a:off x="5181600" y="4267200"/>
            <a:ext cx="685800" cy="6096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81600" y="2514600"/>
            <a:ext cx="1454244" cy="369332"/>
          </a:xfrm>
          <a:prstGeom prst="rect">
            <a:avLst/>
          </a:prstGeom>
          <a:noFill/>
        </p:spPr>
        <p:txBody>
          <a:bodyPr wrap="none" rtlCol="0">
            <a:spAutoFit/>
          </a:bodyPr>
          <a:lstStyle/>
          <a:p>
            <a:r>
              <a:rPr lang="en-US" dirty="0" err="1"/>
              <a:t>Jadwin</a:t>
            </a:r>
            <a:r>
              <a:rPr lang="en-US" dirty="0"/>
              <a:t> Dam</a:t>
            </a:r>
          </a:p>
        </p:txBody>
      </p:sp>
      <p:sp>
        <p:nvSpPr>
          <p:cNvPr id="43" name="TextBox 42"/>
          <p:cNvSpPr txBox="1"/>
          <p:nvPr/>
        </p:nvSpPr>
        <p:spPr>
          <a:xfrm>
            <a:off x="1676400" y="4050268"/>
            <a:ext cx="1736373" cy="369332"/>
          </a:xfrm>
          <a:prstGeom prst="rect">
            <a:avLst/>
          </a:prstGeom>
          <a:noFill/>
        </p:spPr>
        <p:txBody>
          <a:bodyPr wrap="none" rtlCol="0">
            <a:spAutoFit/>
          </a:bodyPr>
          <a:lstStyle/>
          <a:p>
            <a:r>
              <a:rPr lang="en-US" dirty="0" err="1"/>
              <a:t>Prompton</a:t>
            </a:r>
            <a:r>
              <a:rPr lang="en-US" dirty="0"/>
              <a:t> Dam</a:t>
            </a:r>
          </a:p>
        </p:txBody>
      </p:sp>
      <p:sp>
        <p:nvSpPr>
          <p:cNvPr id="44" name="TextBox 43"/>
          <p:cNvSpPr txBox="1"/>
          <p:nvPr/>
        </p:nvSpPr>
        <p:spPr>
          <a:xfrm>
            <a:off x="5908722" y="4387334"/>
            <a:ext cx="1706429" cy="369332"/>
          </a:xfrm>
          <a:prstGeom prst="rect">
            <a:avLst/>
          </a:prstGeom>
          <a:noFill/>
        </p:spPr>
        <p:txBody>
          <a:bodyPr wrap="none" rtlCol="0">
            <a:spAutoFit/>
          </a:bodyPr>
          <a:lstStyle/>
          <a:p>
            <a:r>
              <a:rPr lang="en-US" dirty="0"/>
              <a:t>Honesdale, PA</a:t>
            </a:r>
          </a:p>
        </p:txBody>
      </p:sp>
      <p:sp>
        <p:nvSpPr>
          <p:cNvPr id="13" name="TextBox 12"/>
          <p:cNvSpPr txBox="1"/>
          <p:nvPr/>
        </p:nvSpPr>
        <p:spPr>
          <a:xfrm>
            <a:off x="6384501" y="1555274"/>
            <a:ext cx="2683299" cy="954107"/>
          </a:xfrm>
          <a:prstGeom prst="rect">
            <a:avLst/>
          </a:prstGeom>
          <a:solidFill>
            <a:schemeClr val="bg1"/>
          </a:solidFill>
          <a:ln>
            <a:solidFill>
              <a:schemeClr val="tx1"/>
            </a:solidFill>
          </a:ln>
        </p:spPr>
        <p:txBody>
          <a:bodyPr wrap="square" rtlCol="0">
            <a:spAutoFit/>
          </a:bodyPr>
          <a:lstStyle/>
          <a:p>
            <a:pPr algn="ctr"/>
            <a:r>
              <a:rPr lang="en-US" sz="2800" dirty="0"/>
              <a:t>HEC-WAT to the rescue!</a:t>
            </a:r>
          </a:p>
        </p:txBody>
      </p:sp>
      <p:pic>
        <p:nvPicPr>
          <p:cNvPr id="4" name="Picture 3"/>
          <p:cNvPicPr>
            <a:picLocks noChangeAspect="1"/>
          </p:cNvPicPr>
          <p:nvPr/>
        </p:nvPicPr>
        <p:blipFill>
          <a:blip r:embed="rId4"/>
          <a:stretch>
            <a:fillRect/>
          </a:stretch>
        </p:blipFill>
        <p:spPr>
          <a:xfrm>
            <a:off x="1600200" y="1398588"/>
            <a:ext cx="5937942" cy="5002212"/>
          </a:xfrm>
          <a:prstGeom prst="rect">
            <a:avLst/>
          </a:prstGeom>
        </p:spPr>
      </p:pic>
    </p:spTree>
    <p:extLst>
      <p:ext uri="{BB962C8B-B14F-4D97-AF65-F5344CB8AC3E}">
        <p14:creationId xmlns:p14="http://schemas.microsoft.com/office/powerpoint/2010/main" val="3398569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667" y="1377696"/>
            <a:ext cx="7690104" cy="5175504"/>
          </a:xfrm>
          <a:prstGeom prst="rect">
            <a:avLst/>
          </a:prstGeom>
          <a:noFill/>
          <a:ln>
            <a:noFill/>
          </a:ln>
        </p:spPr>
      </p:pic>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6</a:t>
            </a:fld>
            <a:endParaRPr lang="en-US" dirty="0">
              <a:latin typeface="Arial" charset="0"/>
            </a:endParaRPr>
          </a:p>
        </p:txBody>
      </p:sp>
      <p:sp>
        <p:nvSpPr>
          <p:cNvPr id="4" name="TextBox 3"/>
          <p:cNvSpPr txBox="1"/>
          <p:nvPr/>
        </p:nvSpPr>
        <p:spPr>
          <a:xfrm>
            <a:off x="6351739" y="4608576"/>
            <a:ext cx="2008563" cy="1472198"/>
          </a:xfrm>
          <a:prstGeom prst="rect">
            <a:avLst/>
          </a:prstGeom>
          <a:solidFill>
            <a:schemeClr val="bg1"/>
          </a:solidFill>
        </p:spPr>
        <p:txBody>
          <a:bodyPr wrap="none" lIns="0" tIns="0" rIns="0" bIns="0" rtlCol="0">
            <a:spAutoFit/>
          </a:bodyPr>
          <a:lstStyle/>
          <a:p>
            <a:pPr>
              <a:spcAft>
                <a:spcPts val="200"/>
              </a:spcAft>
            </a:pPr>
            <a:r>
              <a:rPr lang="en-US" sz="1050" dirty="0"/>
              <a:t>Stochastic </a:t>
            </a:r>
            <a:r>
              <a:rPr lang="en-US" sz="1050" dirty="0" err="1"/>
              <a:t>Sim</a:t>
            </a:r>
            <a:r>
              <a:rPr lang="en-US" sz="1050" dirty="0"/>
              <a:t>. – Best Estimate</a:t>
            </a:r>
          </a:p>
          <a:p>
            <a:pPr>
              <a:spcAft>
                <a:spcPts val="200"/>
              </a:spcAft>
            </a:pPr>
            <a:r>
              <a:rPr lang="en-US" sz="1050" dirty="0"/>
              <a:t>Stochastic </a:t>
            </a:r>
            <a:r>
              <a:rPr lang="en-US" sz="1050" dirty="0" err="1"/>
              <a:t>Sim</a:t>
            </a:r>
            <a:r>
              <a:rPr lang="en-US" sz="1050" dirty="0"/>
              <a:t>. – 90% CL</a:t>
            </a:r>
          </a:p>
          <a:p>
            <a:pPr>
              <a:spcAft>
                <a:spcPts val="200"/>
              </a:spcAft>
            </a:pPr>
            <a:r>
              <a:rPr lang="en-US" sz="1050" dirty="0"/>
              <a:t>Observed Events</a:t>
            </a:r>
          </a:p>
          <a:p>
            <a:pPr>
              <a:spcAft>
                <a:spcPts val="200"/>
              </a:spcAft>
            </a:pPr>
            <a:r>
              <a:rPr lang="en-US" sz="1050" dirty="0"/>
              <a:t>June 1972 – Bal. Hydrographs     </a:t>
            </a:r>
          </a:p>
          <a:p>
            <a:pPr>
              <a:spcAft>
                <a:spcPts val="200"/>
              </a:spcAft>
            </a:pPr>
            <a:r>
              <a:rPr lang="en-US" sz="1050" dirty="0"/>
              <a:t>Sep 2004 – Bal. Hydrographs</a:t>
            </a:r>
          </a:p>
          <a:p>
            <a:pPr>
              <a:spcAft>
                <a:spcPts val="200"/>
              </a:spcAft>
            </a:pPr>
            <a:r>
              <a:rPr lang="en-US" sz="1050" dirty="0"/>
              <a:t>Dec 2010 – Bal. Hydrographs</a:t>
            </a:r>
          </a:p>
          <a:p>
            <a:pPr>
              <a:spcAft>
                <a:spcPts val="200"/>
              </a:spcAft>
            </a:pPr>
            <a:r>
              <a:rPr lang="en-US" sz="1050" dirty="0"/>
              <a:t>Mar 1936 – Bal. Hydrographs</a:t>
            </a:r>
          </a:p>
          <a:p>
            <a:pPr>
              <a:spcAft>
                <a:spcPts val="200"/>
              </a:spcAft>
            </a:pPr>
            <a:r>
              <a:rPr lang="en-US" sz="1050" dirty="0"/>
              <a:t>June 1972 – Multi Bal. Hydro.     </a:t>
            </a:r>
          </a:p>
        </p:txBody>
      </p:sp>
    </p:spTree>
    <p:extLst>
      <p:ext uri="{BB962C8B-B14F-4D97-AF65-F5344CB8AC3E}">
        <p14:creationId xmlns:p14="http://schemas.microsoft.com/office/powerpoint/2010/main" val="269575399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Terminology</a:t>
            </a:r>
          </a:p>
        </p:txBody>
      </p:sp>
      <p:sp>
        <p:nvSpPr>
          <p:cNvPr id="2" name="Content Placeholder 1"/>
          <p:cNvSpPr>
            <a:spLocks noGrp="1"/>
          </p:cNvSpPr>
          <p:nvPr>
            <p:ph sz="half" idx="1"/>
          </p:nvPr>
        </p:nvSpPr>
        <p:spPr>
          <a:xfrm>
            <a:off x="457200" y="1600200"/>
            <a:ext cx="4038600" cy="3886200"/>
          </a:xfrm>
        </p:spPr>
        <p:txBody>
          <a:bodyPr/>
          <a:lstStyle/>
          <a:p>
            <a:r>
              <a:rPr lang="en-US" dirty="0"/>
              <a:t>Annual Chance </a:t>
            </a:r>
            <a:r>
              <a:rPr lang="en-US" dirty="0" err="1"/>
              <a:t>Exceedance</a:t>
            </a:r>
            <a:r>
              <a:rPr lang="en-US" dirty="0"/>
              <a:t> (ACE)</a:t>
            </a:r>
          </a:p>
          <a:p>
            <a:r>
              <a:rPr lang="en-US" dirty="0"/>
              <a:t>Annual </a:t>
            </a:r>
            <a:r>
              <a:rPr lang="en-US" dirty="0" err="1"/>
              <a:t>Exceedance</a:t>
            </a:r>
            <a:r>
              <a:rPr lang="en-US" dirty="0"/>
              <a:t> Probability (AEP)</a:t>
            </a:r>
          </a:p>
          <a:p>
            <a:r>
              <a:rPr lang="en-US" dirty="0"/>
              <a:t>Flow-Frequency</a:t>
            </a:r>
          </a:p>
          <a:p>
            <a:r>
              <a:rPr lang="en-US" dirty="0"/>
              <a:t>Volume-Frequency</a:t>
            </a:r>
          </a:p>
          <a:p>
            <a:r>
              <a:rPr lang="en-US" dirty="0"/>
              <a:t>Analytical Distribution</a:t>
            </a:r>
          </a:p>
          <a:p>
            <a:r>
              <a:rPr lang="en-US" dirty="0"/>
              <a:t>Empirical Distribution</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E1E15B91-C2D9-4AB0-ABCB-7E5C62944D2C}" type="slidenum">
              <a:rPr lang="en-US" smtClean="0">
                <a:latin typeface="Arial" charset="0"/>
              </a:rPr>
              <a:t>7</a:t>
            </a:fld>
            <a:endParaRPr lang="en-US" dirty="0">
              <a:latin typeface="Arial" charset="0"/>
            </a:endParaRPr>
          </a:p>
        </p:txBody>
      </p:sp>
      <p:sp>
        <p:nvSpPr>
          <p:cNvPr id="6" name="Content Placeholder 1"/>
          <p:cNvSpPr>
            <a:spLocks noGrp="1"/>
          </p:cNvSpPr>
          <p:nvPr>
            <p:ph sz="half" idx="1"/>
          </p:nvPr>
        </p:nvSpPr>
        <p:spPr>
          <a:xfrm>
            <a:off x="4876800" y="1600200"/>
            <a:ext cx="4038600" cy="3886200"/>
          </a:xfrm>
        </p:spPr>
        <p:txBody>
          <a:bodyPr/>
          <a:lstStyle/>
          <a:p>
            <a:r>
              <a:rPr lang="en-US" dirty="0"/>
              <a:t>Water Year</a:t>
            </a:r>
          </a:p>
          <a:p>
            <a:r>
              <a:rPr lang="en-US" dirty="0"/>
              <a:t>Calendar Year</a:t>
            </a:r>
          </a:p>
          <a:p>
            <a:r>
              <a:rPr lang="en-US" dirty="0"/>
              <a:t>Perception Threshold</a:t>
            </a:r>
          </a:p>
          <a:p>
            <a:r>
              <a:rPr lang="en-US" dirty="0"/>
              <a:t>Flow Range</a:t>
            </a:r>
          </a:p>
          <a:p>
            <a:r>
              <a:rPr lang="en-US" dirty="0"/>
              <a:t>Low Outlier / Potentially Influential Low Flood</a:t>
            </a:r>
          </a:p>
        </p:txBody>
      </p:sp>
    </p:spTree>
    <p:extLst>
      <p:ext uri="{BB962C8B-B14F-4D97-AF65-F5344CB8AC3E}">
        <p14:creationId xmlns:p14="http://schemas.microsoft.com/office/powerpoint/2010/main" val="11925453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SQRA Guidance</a:t>
            </a:r>
          </a:p>
        </p:txBody>
      </p:sp>
      <p:sp>
        <p:nvSpPr>
          <p:cNvPr id="2" name="Content Placeholder 1"/>
          <p:cNvSpPr>
            <a:spLocks noGrp="1"/>
          </p:cNvSpPr>
          <p:nvPr>
            <p:ph sz="half" idx="1"/>
          </p:nvPr>
        </p:nvSpPr>
        <p:spPr/>
        <p:txBody>
          <a:bodyPr/>
          <a:lstStyle/>
          <a:p>
            <a:r>
              <a:rPr lang="en-US" dirty="0"/>
              <a:t>Inflow volume-based approach</a:t>
            </a:r>
          </a:p>
          <a:p>
            <a:r>
              <a:rPr lang="en-US" dirty="0"/>
              <a:t>Extrapolate pool stage-frequency using multiple methods:</a:t>
            </a:r>
          </a:p>
          <a:p>
            <a:pPr lvl="1"/>
            <a:r>
              <a:rPr lang="en-US" dirty="0"/>
              <a:t>Stochastic Modeling</a:t>
            </a:r>
          </a:p>
          <a:p>
            <a:pPr lvl="1"/>
            <a:r>
              <a:rPr lang="en-US" dirty="0"/>
              <a:t>Balanced Hydrographs</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E1E15B91-C2D9-4AB0-ABCB-7E5C62944D2C}" type="slidenum">
              <a:rPr lang="en-US" smtClean="0">
                <a:latin typeface="Arial" charset="0"/>
              </a:rPr>
              <a:t>8</a:t>
            </a:fld>
            <a:endParaRPr lang="en-US" dirty="0">
              <a:latin typeface="Arial" charset="0"/>
            </a:endParaRPr>
          </a:p>
        </p:txBody>
      </p:sp>
      <p:pic>
        <p:nvPicPr>
          <p:cNvPr id="3" name="Picture 2"/>
          <p:cNvPicPr>
            <a:picLocks noChangeAspect="1"/>
          </p:cNvPicPr>
          <p:nvPr/>
        </p:nvPicPr>
        <p:blipFill>
          <a:blip r:embed="rId3"/>
          <a:stretch>
            <a:fillRect/>
          </a:stretch>
        </p:blipFill>
        <p:spPr>
          <a:xfrm>
            <a:off x="4787068" y="1219200"/>
            <a:ext cx="3880361" cy="4937760"/>
          </a:xfrm>
          <a:prstGeom prst="rect">
            <a:avLst/>
          </a:prstGeom>
        </p:spPr>
      </p:pic>
    </p:spTree>
    <p:extLst>
      <p:ext uri="{BB962C8B-B14F-4D97-AF65-F5344CB8AC3E}">
        <p14:creationId xmlns:p14="http://schemas.microsoft.com/office/powerpoint/2010/main" val="368250012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Bulletin 17C</a:t>
            </a:r>
          </a:p>
        </p:txBody>
      </p:sp>
      <p:sp>
        <p:nvSpPr>
          <p:cNvPr id="5" name="Content Placeholder 1"/>
          <p:cNvSpPr>
            <a:spLocks noGrp="1"/>
          </p:cNvSpPr>
          <p:nvPr>
            <p:ph sz="half" idx="1"/>
          </p:nvPr>
        </p:nvSpPr>
        <p:spPr>
          <a:xfrm>
            <a:off x="4724400" y="1600200"/>
            <a:ext cx="4038600" cy="3886200"/>
          </a:xfrm>
        </p:spPr>
        <p:txBody>
          <a:bodyPr/>
          <a:lstStyle/>
          <a:p>
            <a:r>
              <a:rPr lang="en-US" sz="2400" dirty="0"/>
              <a:t>Both methods of extrapolation require flow- and volume-frequency estimates</a:t>
            </a:r>
          </a:p>
          <a:p>
            <a:r>
              <a:rPr lang="en-US" sz="2400" dirty="0"/>
              <a:t>Utilize Bulletin 17C procedures</a:t>
            </a:r>
          </a:p>
          <a:p>
            <a:pPr lvl="1"/>
            <a:r>
              <a:rPr lang="en-US" sz="2000" dirty="0"/>
              <a:t>Expected Moments Algorithm</a:t>
            </a:r>
          </a:p>
          <a:p>
            <a:pPr lvl="1"/>
            <a:r>
              <a:rPr lang="en-US" sz="2000" dirty="0"/>
              <a:t>Multiple Grubbs-Beck Test</a:t>
            </a:r>
          </a:p>
          <a:p>
            <a:pPr lvl="1"/>
            <a:r>
              <a:rPr lang="en-US" sz="2000" dirty="0"/>
              <a:t>Confidence Limits</a:t>
            </a:r>
          </a:p>
          <a:p>
            <a:pPr lvl="1"/>
            <a:r>
              <a:rPr lang="en-US" sz="2000" dirty="0"/>
              <a:t>Equivalent Record Length</a:t>
            </a:r>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9</a:t>
            </a:fld>
            <a:endParaRPr lang="en-US" dirty="0">
              <a:latin typeface="Arial" charset="0"/>
            </a:endParaRPr>
          </a:p>
        </p:txBody>
      </p:sp>
      <p:pic>
        <p:nvPicPr>
          <p:cNvPr id="3" name="Picture 2"/>
          <p:cNvPicPr>
            <a:picLocks noChangeAspect="1"/>
          </p:cNvPicPr>
          <p:nvPr/>
        </p:nvPicPr>
        <p:blipFill>
          <a:blip r:embed="rId3"/>
          <a:stretch>
            <a:fillRect/>
          </a:stretch>
        </p:blipFill>
        <p:spPr>
          <a:xfrm>
            <a:off x="381000" y="1158240"/>
            <a:ext cx="4071085" cy="4937760"/>
          </a:xfrm>
          <a:prstGeom prst="rect">
            <a:avLst/>
          </a:prstGeom>
          <a:ln>
            <a:solidFill>
              <a:schemeClr val="tx1"/>
            </a:solidFill>
          </a:ln>
        </p:spPr>
      </p:pic>
    </p:spTree>
    <p:extLst>
      <p:ext uri="{BB962C8B-B14F-4D97-AF65-F5344CB8AC3E}">
        <p14:creationId xmlns:p14="http://schemas.microsoft.com/office/powerpoint/2010/main" val="1273455780"/>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FEBA2CBFA1C243A6B0CE2D5E0B70A2" ma:contentTypeVersion="0" ma:contentTypeDescription="Create a new document." ma:contentTypeScope="" ma:versionID="c721e0b673217120c8e3efd2f03d1ed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A290C2-0E07-4B54-BA00-1F5AEFA1EA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8387582-2E0A-411A-B09E-5A093C098541}">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purl.org/dc/terms/"/>
    <ds:schemaRef ds:uri="http://www.w3.org/XML/1998/namespace"/>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7B0E22C7-DB61-419A-A8E9-CD878127544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10119</TotalTime>
  <Words>4089</Words>
  <Application>Microsoft Office PowerPoint</Application>
  <PresentationFormat>On-screen Show (4:3)</PresentationFormat>
  <Paragraphs>517</Paragraphs>
  <Slides>58</Slides>
  <Notes>58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58</vt:i4>
      </vt:variant>
    </vt:vector>
  </HeadingPairs>
  <TitlesOfParts>
    <vt:vector size="68" baseType="lpstr">
      <vt:lpstr>Arial</vt:lpstr>
      <vt:lpstr>Arial Narrow</vt:lpstr>
      <vt:lpstr>Calibri</vt:lpstr>
      <vt:lpstr>Cambria Math</vt:lpstr>
      <vt:lpstr>Roel</vt:lpstr>
      <vt:lpstr>Times New Roman</vt:lpstr>
      <vt:lpstr>Wingdings</vt:lpstr>
      <vt:lpstr>Wingdings 3</vt:lpstr>
      <vt:lpstr>Default Design</vt:lpstr>
      <vt:lpstr>Custom Design</vt:lpstr>
      <vt:lpstr>Development of Flow- and Volume-Frequency for Use in Dam Safety Studies</vt:lpstr>
      <vt:lpstr>Overview</vt:lpstr>
      <vt:lpstr>Why are flow- and volume-frequency analyses important?</vt:lpstr>
      <vt:lpstr>Purpose Extrapolation of Stage-Frequency</vt:lpstr>
      <vt:lpstr>Purpose Extrapolation of Stage-Frequency</vt:lpstr>
      <vt:lpstr>Purpose Extrapolation of Stage-Frequency</vt:lpstr>
      <vt:lpstr>Terminology</vt:lpstr>
      <vt:lpstr>SQRA Guidance</vt:lpstr>
      <vt:lpstr>Bulletin 17C</vt:lpstr>
      <vt:lpstr>Bulletin 17C</vt:lpstr>
      <vt:lpstr>B17C Data Representation</vt:lpstr>
      <vt:lpstr>B17C Data Representation</vt:lpstr>
      <vt:lpstr>B17C Data Representation</vt:lpstr>
      <vt:lpstr>Perception Thresholds</vt:lpstr>
      <vt:lpstr>Perception Thresholds</vt:lpstr>
      <vt:lpstr>Perception Thresholds and Flow Ranges</vt:lpstr>
      <vt:lpstr>Post Flood Reports</vt:lpstr>
      <vt:lpstr>Post Flood Reports</vt:lpstr>
      <vt:lpstr>Low Outliers</vt:lpstr>
      <vt:lpstr>Low Outliers</vt:lpstr>
      <vt:lpstr>B17C Results</vt:lpstr>
      <vt:lpstr>Calendar Year vs. Water Year</vt:lpstr>
      <vt:lpstr>Calendar Year vs. Water Year</vt:lpstr>
      <vt:lpstr>Partial Duration vs Annual Maximum</vt:lpstr>
      <vt:lpstr>Partial Duration vs Annual Maximum</vt:lpstr>
      <vt:lpstr>Regulation</vt:lpstr>
      <vt:lpstr>Regulation</vt:lpstr>
      <vt:lpstr>Regulation</vt:lpstr>
      <vt:lpstr>Record Extension</vt:lpstr>
      <vt:lpstr>Record Extension</vt:lpstr>
      <vt:lpstr>Record Extension</vt:lpstr>
      <vt:lpstr>Record Extension</vt:lpstr>
      <vt:lpstr>Regional Skew</vt:lpstr>
      <vt:lpstr>Regional Skew</vt:lpstr>
      <vt:lpstr>Regional Skew</vt:lpstr>
      <vt:lpstr>Combining Multiple Sources</vt:lpstr>
      <vt:lpstr>Statistical Smoothing</vt:lpstr>
      <vt:lpstr>Statistical Smoothing</vt:lpstr>
      <vt:lpstr>Family of Flow- and Volume-Frequency Curves</vt:lpstr>
      <vt:lpstr>PowerPoint Presentation</vt:lpstr>
      <vt:lpstr>PowerPoint Presentation</vt:lpstr>
      <vt:lpstr>DSS Data within SSP</vt:lpstr>
      <vt:lpstr>Data Storage System (DSS)</vt:lpstr>
      <vt:lpstr>DSS Time Series Data | Pathnames</vt:lpstr>
      <vt:lpstr>DSS Time Series Data | Pathnames</vt:lpstr>
      <vt:lpstr>DSS Conventions</vt:lpstr>
      <vt:lpstr>DSS Time Series Data | Interval</vt:lpstr>
      <vt:lpstr>DSS Time Series Data | Regular</vt:lpstr>
      <vt:lpstr>DSS Time Series Data | Irregular</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Mika, Melissa L CIV IWR</cp:lastModifiedBy>
  <cp:revision>395</cp:revision>
  <dcterms:created xsi:type="dcterms:W3CDTF">2009-05-21T17:19:18Z</dcterms:created>
  <dcterms:modified xsi:type="dcterms:W3CDTF">2024-03-01T19:52:08Z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0x0101000CFEBA2CBFA1C243A6B0CE2D5E0B70A2</vt:lpwstr>
  </property>
</Properties>
</file>