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7" r:id="rId3"/>
    <p:sldId id="258" r:id="rId4"/>
    <p:sldId id="418" r:id="rId5"/>
    <p:sldId id="416" r:id="rId6"/>
    <p:sldId id="428" r:id="rId7"/>
    <p:sldId id="429" r:id="rId8"/>
    <p:sldId id="425" r:id="rId9"/>
    <p:sldId id="424" r:id="rId10"/>
    <p:sldId id="430" r:id="rId11"/>
    <p:sldId id="432" r:id="rId12"/>
    <p:sldId id="433" r:id="rId13"/>
    <p:sldId id="431" r:id="rId14"/>
    <p:sldId id="417" r:id="rId15"/>
    <p:sldId id="426" r:id="rId16"/>
    <p:sldId id="423" r:id="rId17"/>
    <p:sldId id="419" r:id="rId18"/>
    <p:sldId id="309" r:id="rId19"/>
    <p:sldId id="295" r:id="rId20"/>
    <p:sldId id="420" r:id="rId21"/>
    <p:sldId id="421" r:id="rId22"/>
    <p:sldId id="294" r:id="rId23"/>
    <p:sldId id="422" r:id="rId24"/>
    <p:sldId id="435" r:id="rId25"/>
    <p:sldId id="265" r:id="rId26"/>
    <p:sldId id="264" r:id="rId27"/>
    <p:sldId id="275" r:id="rId28"/>
    <p:sldId id="276" r:id="rId29"/>
    <p:sldId id="302" r:id="rId30"/>
    <p:sldId id="434" r:id="rId31"/>
    <p:sldId id="304" r:id="rId32"/>
    <p:sldId id="303" r:id="rId33"/>
    <p:sldId id="322" r:id="rId34"/>
    <p:sldId id="306" r:id="rId35"/>
    <p:sldId id="407" r:id="rId36"/>
    <p:sldId id="414" r:id="rId37"/>
    <p:sldId id="305" r:id="rId38"/>
    <p:sldId id="266" r:id="rId39"/>
    <p:sldId id="312" r:id="rId40"/>
    <p:sldId id="267" r:id="rId41"/>
    <p:sldId id="313" r:id="rId42"/>
    <p:sldId id="314" r:id="rId43"/>
    <p:sldId id="315" r:id="rId44"/>
    <p:sldId id="316" r:id="rId45"/>
    <p:sldId id="317" r:id="rId46"/>
    <p:sldId id="318" r:id="rId47"/>
    <p:sldId id="320" r:id="rId48"/>
    <p:sldId id="319" r:id="rId49"/>
    <p:sldId id="321" r:id="rId50"/>
    <p:sldId id="415" r:id="rId51"/>
    <p:sldId id="259"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472AF5E6-B3F4-403A-99EE-0604C77D0B1C}">
          <p14:sldIdLst>
            <p14:sldId id="418"/>
            <p14:sldId id="416"/>
            <p14:sldId id="428"/>
            <p14:sldId id="429"/>
          </p14:sldIdLst>
        </p14:section>
        <p14:section name="Section 2" id="{E1863C31-BC10-463C-A44F-40A7FDF0F802}">
          <p14:sldIdLst>
            <p14:sldId id="425"/>
            <p14:sldId id="424"/>
            <p14:sldId id="430"/>
            <p14:sldId id="432"/>
            <p14:sldId id="433"/>
            <p14:sldId id="431"/>
            <p14:sldId id="417"/>
            <p14:sldId id="426"/>
          </p14:sldIdLst>
        </p14:section>
        <p14:section name="Section 3" id="{5DF98AEE-687E-4E8C-A0D8-05259BFCFFCE}">
          <p14:sldIdLst>
            <p14:sldId id="423"/>
            <p14:sldId id="419"/>
            <p14:sldId id="309"/>
            <p14:sldId id="295"/>
            <p14:sldId id="420"/>
            <p14:sldId id="421"/>
            <p14:sldId id="294"/>
            <p14:sldId id="422"/>
            <p14:sldId id="435"/>
          </p14:sldIdLst>
        </p14:section>
        <p14:section name="Section 4" id="{827A5D3A-E915-483B-AC03-93F21696C528}">
          <p14:sldIdLst>
            <p14:sldId id="265"/>
            <p14:sldId id="264"/>
            <p14:sldId id="275"/>
            <p14:sldId id="276"/>
            <p14:sldId id="302"/>
            <p14:sldId id="434"/>
            <p14:sldId id="304"/>
            <p14:sldId id="303"/>
            <p14:sldId id="322"/>
            <p14:sldId id="306"/>
            <p14:sldId id="407"/>
            <p14:sldId id="414"/>
            <p14:sldId id="305"/>
          </p14:sldIdLst>
        </p14:section>
        <p14:section name="Section 5" id="{3E254B52-F8C0-431A-90A8-CC507EF54F7E}">
          <p14:sldIdLst>
            <p14:sldId id="266"/>
            <p14:sldId id="312"/>
            <p14:sldId id="267"/>
            <p14:sldId id="313"/>
            <p14:sldId id="314"/>
            <p14:sldId id="315"/>
            <p14:sldId id="316"/>
            <p14:sldId id="317"/>
            <p14:sldId id="318"/>
            <p14:sldId id="320"/>
            <p14:sldId id="319"/>
            <p14:sldId id="321"/>
            <p14:sldId id="415"/>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B81200-3977-AC8F-F027-9B6E8CBD821C}" name="Mika, Melissa L CIV IWR" initials="MMLCI" userId="S::Melissa.L.Mika@usace.army.mil::5f38492d-0e91-4834-92fc-fe1a2635fb7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96633"/>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84428" autoAdjust="0"/>
  </p:normalViewPr>
  <p:slideViewPr>
    <p:cSldViewPr snapToGrid="0">
      <p:cViewPr varScale="1">
        <p:scale>
          <a:sx n="108" d="100"/>
          <a:sy n="108" d="100"/>
        </p:scale>
        <p:origin x="1389" y="62"/>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65F7A7-377E-41AD-A29A-DD1778DE0BA1}" type="doc">
      <dgm:prSet loTypeId="urn:microsoft.com/office/officeart/2005/8/layout/hProcess9" loCatId="process" qsTypeId="urn:microsoft.com/office/officeart/2005/8/quickstyle/simple1" qsCatId="simple" csTypeId="urn:microsoft.com/office/officeart/2005/8/colors/accent1_2" csCatId="accent1" phldr="1"/>
      <dgm:spPr/>
    </dgm:pt>
    <dgm:pt modelId="{0D576208-01A6-4BF8-8C00-EEFD55925169}">
      <dgm:prSet phldrT="[Text]"/>
      <dgm:spPr/>
      <dgm:t>
        <a:bodyPr/>
        <a:lstStyle/>
        <a:p>
          <a:r>
            <a:rPr lang="en-US" dirty="0"/>
            <a:t>Choose Frequency</a:t>
          </a:r>
        </a:p>
      </dgm:t>
    </dgm:pt>
    <dgm:pt modelId="{AC98AB2B-22C8-4B4F-B4BC-57DFCFB62685}" type="parTrans" cxnId="{D283C56E-691A-4A27-8BCA-F021778C8953}">
      <dgm:prSet/>
      <dgm:spPr/>
      <dgm:t>
        <a:bodyPr/>
        <a:lstStyle/>
        <a:p>
          <a:endParaRPr lang="en-US"/>
        </a:p>
      </dgm:t>
    </dgm:pt>
    <dgm:pt modelId="{802F91B9-F972-44B3-B6AF-EB82E7C82368}" type="sibTrans" cxnId="{D283C56E-691A-4A27-8BCA-F021778C8953}">
      <dgm:prSet/>
      <dgm:spPr/>
      <dgm:t>
        <a:bodyPr/>
        <a:lstStyle/>
        <a:p>
          <a:endParaRPr lang="en-US"/>
        </a:p>
      </dgm:t>
    </dgm:pt>
    <dgm:pt modelId="{645CE061-2314-4B28-8A00-C1B800E61584}">
      <dgm:prSet phldrT="[Text]"/>
      <dgm:spPr/>
      <dgm:t>
        <a:bodyPr/>
        <a:lstStyle/>
        <a:p>
          <a:r>
            <a:rPr lang="en-US" dirty="0"/>
            <a:t>Take Basin-Average Point Precipitation</a:t>
          </a:r>
        </a:p>
      </dgm:t>
    </dgm:pt>
    <dgm:pt modelId="{ABB33306-0D83-430E-8FB1-814CD1F8664C}" type="parTrans" cxnId="{B1EA4BA2-8076-49D1-AE6B-275FB10BC318}">
      <dgm:prSet/>
      <dgm:spPr/>
      <dgm:t>
        <a:bodyPr/>
        <a:lstStyle/>
        <a:p>
          <a:endParaRPr lang="en-US"/>
        </a:p>
      </dgm:t>
    </dgm:pt>
    <dgm:pt modelId="{C4BD943D-8F63-4A04-AA71-37B92A8211D4}" type="sibTrans" cxnId="{B1EA4BA2-8076-49D1-AE6B-275FB10BC318}">
      <dgm:prSet/>
      <dgm:spPr/>
      <dgm:t>
        <a:bodyPr/>
        <a:lstStyle/>
        <a:p>
          <a:endParaRPr lang="en-US"/>
        </a:p>
      </dgm:t>
    </dgm:pt>
    <dgm:pt modelId="{C0073346-90DE-43F4-B7CB-0F3D17D094B6}">
      <dgm:prSet phldrT="[Text]"/>
      <dgm:spPr/>
      <dgm:t>
        <a:bodyPr/>
        <a:lstStyle/>
        <a:p>
          <a:r>
            <a:rPr lang="en-US" dirty="0"/>
            <a:t>Apply ARF</a:t>
          </a:r>
        </a:p>
      </dgm:t>
    </dgm:pt>
    <dgm:pt modelId="{AE1B4CAD-1D87-4AC0-93E7-C462F9518B7B}" type="parTrans" cxnId="{973D36CF-CC86-47AA-B201-60ABF5E20CBE}">
      <dgm:prSet/>
      <dgm:spPr/>
      <dgm:t>
        <a:bodyPr/>
        <a:lstStyle/>
        <a:p>
          <a:endParaRPr lang="en-US"/>
        </a:p>
      </dgm:t>
    </dgm:pt>
    <dgm:pt modelId="{66048EA6-B309-4899-B7E6-D2D21B543F78}" type="sibTrans" cxnId="{973D36CF-CC86-47AA-B201-60ABF5E20CBE}">
      <dgm:prSet/>
      <dgm:spPr/>
      <dgm:t>
        <a:bodyPr/>
        <a:lstStyle/>
        <a:p>
          <a:endParaRPr lang="en-US"/>
        </a:p>
      </dgm:t>
    </dgm:pt>
    <dgm:pt modelId="{39AF3635-430E-43B6-AD6D-FEDEE3A32E7F}">
      <dgm:prSet phldrT="[Text]"/>
      <dgm:spPr/>
      <dgm:t>
        <a:bodyPr/>
        <a:lstStyle/>
        <a:p>
          <a:r>
            <a:rPr lang="en-US" dirty="0"/>
            <a:t>Apply Spatial/Temporal Pattern</a:t>
          </a:r>
        </a:p>
      </dgm:t>
    </dgm:pt>
    <dgm:pt modelId="{354309E1-CDCC-4490-A72F-E53E783EC39A}" type="parTrans" cxnId="{381FCB2F-095A-40D2-A459-45513ABF6AB8}">
      <dgm:prSet/>
      <dgm:spPr/>
      <dgm:t>
        <a:bodyPr/>
        <a:lstStyle/>
        <a:p>
          <a:endParaRPr lang="en-US"/>
        </a:p>
      </dgm:t>
    </dgm:pt>
    <dgm:pt modelId="{5472030B-8061-4670-9440-2287AD5738FD}" type="sibTrans" cxnId="{381FCB2F-095A-40D2-A459-45513ABF6AB8}">
      <dgm:prSet/>
      <dgm:spPr/>
      <dgm:t>
        <a:bodyPr/>
        <a:lstStyle/>
        <a:p>
          <a:endParaRPr lang="en-US"/>
        </a:p>
      </dgm:t>
    </dgm:pt>
    <dgm:pt modelId="{77FD6907-8AE1-43EA-8451-F4EDA170B3A5}">
      <dgm:prSet phldrT="[Text]"/>
      <dgm:spPr/>
      <dgm:t>
        <a:bodyPr/>
        <a:lstStyle/>
        <a:p>
          <a:r>
            <a:rPr lang="en-US" dirty="0"/>
            <a:t>Rainfall-Runoff Model</a:t>
          </a:r>
        </a:p>
      </dgm:t>
    </dgm:pt>
    <dgm:pt modelId="{96DCAFBA-F3C3-4AFB-B81F-547416624058}" type="parTrans" cxnId="{22571744-8276-4CED-8E30-D38D34647659}">
      <dgm:prSet/>
      <dgm:spPr/>
      <dgm:t>
        <a:bodyPr/>
        <a:lstStyle/>
        <a:p>
          <a:endParaRPr lang="en-US"/>
        </a:p>
      </dgm:t>
    </dgm:pt>
    <dgm:pt modelId="{4AFAA52A-5A56-4494-8857-746A94FAADBC}" type="sibTrans" cxnId="{22571744-8276-4CED-8E30-D38D34647659}">
      <dgm:prSet/>
      <dgm:spPr/>
      <dgm:t>
        <a:bodyPr/>
        <a:lstStyle/>
        <a:p>
          <a:endParaRPr lang="en-US"/>
        </a:p>
      </dgm:t>
    </dgm:pt>
    <dgm:pt modelId="{57DA2550-12AD-4B40-8883-51A6A21F89BC}" type="pres">
      <dgm:prSet presAssocID="{7465F7A7-377E-41AD-A29A-DD1778DE0BA1}" presName="CompostProcess" presStyleCnt="0">
        <dgm:presLayoutVars>
          <dgm:dir/>
          <dgm:resizeHandles val="exact"/>
        </dgm:presLayoutVars>
      </dgm:prSet>
      <dgm:spPr/>
    </dgm:pt>
    <dgm:pt modelId="{23B8AB7A-A015-4890-9C5B-4393347B1BF9}" type="pres">
      <dgm:prSet presAssocID="{7465F7A7-377E-41AD-A29A-DD1778DE0BA1}" presName="arrow" presStyleLbl="bgShp" presStyleIdx="0" presStyleCnt="1"/>
      <dgm:spPr/>
    </dgm:pt>
    <dgm:pt modelId="{A4D8329F-46F4-4206-9BD5-6ECE364F9959}" type="pres">
      <dgm:prSet presAssocID="{7465F7A7-377E-41AD-A29A-DD1778DE0BA1}" presName="linearProcess" presStyleCnt="0"/>
      <dgm:spPr/>
    </dgm:pt>
    <dgm:pt modelId="{A2C29BE3-CE7C-4D1B-A656-307114A02239}" type="pres">
      <dgm:prSet presAssocID="{0D576208-01A6-4BF8-8C00-EEFD55925169}" presName="textNode" presStyleLbl="node1" presStyleIdx="0" presStyleCnt="5">
        <dgm:presLayoutVars>
          <dgm:bulletEnabled val="1"/>
        </dgm:presLayoutVars>
      </dgm:prSet>
      <dgm:spPr/>
    </dgm:pt>
    <dgm:pt modelId="{9882FD7A-6079-4D76-A984-1DB169DC58FE}" type="pres">
      <dgm:prSet presAssocID="{802F91B9-F972-44B3-B6AF-EB82E7C82368}" presName="sibTrans" presStyleCnt="0"/>
      <dgm:spPr/>
    </dgm:pt>
    <dgm:pt modelId="{E118F5B8-B458-45EB-B37D-B7E615EB25E1}" type="pres">
      <dgm:prSet presAssocID="{645CE061-2314-4B28-8A00-C1B800E61584}" presName="textNode" presStyleLbl="node1" presStyleIdx="1" presStyleCnt="5">
        <dgm:presLayoutVars>
          <dgm:bulletEnabled val="1"/>
        </dgm:presLayoutVars>
      </dgm:prSet>
      <dgm:spPr/>
    </dgm:pt>
    <dgm:pt modelId="{EBE4044E-F30C-46B5-9287-438E08C3A6A6}" type="pres">
      <dgm:prSet presAssocID="{C4BD943D-8F63-4A04-AA71-37B92A8211D4}" presName="sibTrans" presStyleCnt="0"/>
      <dgm:spPr/>
    </dgm:pt>
    <dgm:pt modelId="{983FA77E-75E4-44F6-B18B-4C01F71BD199}" type="pres">
      <dgm:prSet presAssocID="{C0073346-90DE-43F4-B7CB-0F3D17D094B6}" presName="textNode" presStyleLbl="node1" presStyleIdx="2" presStyleCnt="5">
        <dgm:presLayoutVars>
          <dgm:bulletEnabled val="1"/>
        </dgm:presLayoutVars>
      </dgm:prSet>
      <dgm:spPr/>
    </dgm:pt>
    <dgm:pt modelId="{CEBFAC5E-0B4A-4CAA-852E-A83D00AB5FDE}" type="pres">
      <dgm:prSet presAssocID="{66048EA6-B309-4899-B7E6-D2D21B543F78}" presName="sibTrans" presStyleCnt="0"/>
      <dgm:spPr/>
    </dgm:pt>
    <dgm:pt modelId="{1F4E4D0C-30EF-4702-B3EB-149A5191F250}" type="pres">
      <dgm:prSet presAssocID="{39AF3635-430E-43B6-AD6D-FEDEE3A32E7F}" presName="textNode" presStyleLbl="node1" presStyleIdx="3" presStyleCnt="5">
        <dgm:presLayoutVars>
          <dgm:bulletEnabled val="1"/>
        </dgm:presLayoutVars>
      </dgm:prSet>
      <dgm:spPr/>
    </dgm:pt>
    <dgm:pt modelId="{16FC5DBD-9FEA-4D99-9793-1E82B49949FC}" type="pres">
      <dgm:prSet presAssocID="{5472030B-8061-4670-9440-2287AD5738FD}" presName="sibTrans" presStyleCnt="0"/>
      <dgm:spPr/>
    </dgm:pt>
    <dgm:pt modelId="{7B89BD2F-458C-4EC1-B6A7-6DD3AE3684FD}" type="pres">
      <dgm:prSet presAssocID="{77FD6907-8AE1-43EA-8451-F4EDA170B3A5}" presName="textNode" presStyleLbl="node1" presStyleIdx="4" presStyleCnt="5">
        <dgm:presLayoutVars>
          <dgm:bulletEnabled val="1"/>
        </dgm:presLayoutVars>
      </dgm:prSet>
      <dgm:spPr/>
    </dgm:pt>
  </dgm:ptLst>
  <dgm:cxnLst>
    <dgm:cxn modelId="{381FCB2F-095A-40D2-A459-45513ABF6AB8}" srcId="{7465F7A7-377E-41AD-A29A-DD1778DE0BA1}" destId="{39AF3635-430E-43B6-AD6D-FEDEE3A32E7F}" srcOrd="3" destOrd="0" parTransId="{354309E1-CDCC-4490-A72F-E53E783EC39A}" sibTransId="{5472030B-8061-4670-9440-2287AD5738FD}"/>
    <dgm:cxn modelId="{94AEA130-C791-4060-8959-75849D689A65}" type="presOf" srcId="{7465F7A7-377E-41AD-A29A-DD1778DE0BA1}" destId="{57DA2550-12AD-4B40-8883-51A6A21F89BC}" srcOrd="0" destOrd="0" presId="urn:microsoft.com/office/officeart/2005/8/layout/hProcess9"/>
    <dgm:cxn modelId="{22571744-8276-4CED-8E30-D38D34647659}" srcId="{7465F7A7-377E-41AD-A29A-DD1778DE0BA1}" destId="{77FD6907-8AE1-43EA-8451-F4EDA170B3A5}" srcOrd="4" destOrd="0" parTransId="{96DCAFBA-F3C3-4AFB-B81F-547416624058}" sibTransId="{4AFAA52A-5A56-4494-8857-746A94FAADBC}"/>
    <dgm:cxn modelId="{D283C56E-691A-4A27-8BCA-F021778C8953}" srcId="{7465F7A7-377E-41AD-A29A-DD1778DE0BA1}" destId="{0D576208-01A6-4BF8-8C00-EEFD55925169}" srcOrd="0" destOrd="0" parTransId="{AC98AB2B-22C8-4B4F-B4BC-57DFCFB62685}" sibTransId="{802F91B9-F972-44B3-B6AF-EB82E7C82368}"/>
    <dgm:cxn modelId="{E274B152-A2D2-4168-AB2B-7AA7F1B7BF47}" type="presOf" srcId="{0D576208-01A6-4BF8-8C00-EEFD55925169}" destId="{A2C29BE3-CE7C-4D1B-A656-307114A02239}" srcOrd="0" destOrd="0" presId="urn:microsoft.com/office/officeart/2005/8/layout/hProcess9"/>
    <dgm:cxn modelId="{B1EA4BA2-8076-49D1-AE6B-275FB10BC318}" srcId="{7465F7A7-377E-41AD-A29A-DD1778DE0BA1}" destId="{645CE061-2314-4B28-8A00-C1B800E61584}" srcOrd="1" destOrd="0" parTransId="{ABB33306-0D83-430E-8FB1-814CD1F8664C}" sibTransId="{C4BD943D-8F63-4A04-AA71-37B92A8211D4}"/>
    <dgm:cxn modelId="{B8E8ADCD-777E-42B9-B44D-935F39E8415C}" type="presOf" srcId="{C0073346-90DE-43F4-B7CB-0F3D17D094B6}" destId="{983FA77E-75E4-44F6-B18B-4C01F71BD199}" srcOrd="0" destOrd="0" presId="urn:microsoft.com/office/officeart/2005/8/layout/hProcess9"/>
    <dgm:cxn modelId="{973D36CF-CC86-47AA-B201-60ABF5E20CBE}" srcId="{7465F7A7-377E-41AD-A29A-DD1778DE0BA1}" destId="{C0073346-90DE-43F4-B7CB-0F3D17D094B6}" srcOrd="2" destOrd="0" parTransId="{AE1B4CAD-1D87-4AC0-93E7-C462F9518B7B}" sibTransId="{66048EA6-B309-4899-B7E6-D2D21B543F78}"/>
    <dgm:cxn modelId="{42B190EF-1F3D-4673-A1AA-BB16527BA156}" type="presOf" srcId="{77FD6907-8AE1-43EA-8451-F4EDA170B3A5}" destId="{7B89BD2F-458C-4EC1-B6A7-6DD3AE3684FD}" srcOrd="0" destOrd="0" presId="urn:microsoft.com/office/officeart/2005/8/layout/hProcess9"/>
    <dgm:cxn modelId="{CC4251F0-1813-41E9-86A1-434BD9CA048D}" type="presOf" srcId="{645CE061-2314-4B28-8A00-C1B800E61584}" destId="{E118F5B8-B458-45EB-B37D-B7E615EB25E1}" srcOrd="0" destOrd="0" presId="urn:microsoft.com/office/officeart/2005/8/layout/hProcess9"/>
    <dgm:cxn modelId="{D17E83F9-737D-46C7-8F25-00E919337097}" type="presOf" srcId="{39AF3635-430E-43B6-AD6D-FEDEE3A32E7F}" destId="{1F4E4D0C-30EF-4702-B3EB-149A5191F250}" srcOrd="0" destOrd="0" presId="urn:microsoft.com/office/officeart/2005/8/layout/hProcess9"/>
    <dgm:cxn modelId="{B73F6557-4DF5-4550-A751-AC3914FE3859}" type="presParOf" srcId="{57DA2550-12AD-4B40-8883-51A6A21F89BC}" destId="{23B8AB7A-A015-4890-9C5B-4393347B1BF9}" srcOrd="0" destOrd="0" presId="urn:microsoft.com/office/officeart/2005/8/layout/hProcess9"/>
    <dgm:cxn modelId="{7141C2A7-0FC8-413F-A9B5-775E75B8C2BB}" type="presParOf" srcId="{57DA2550-12AD-4B40-8883-51A6A21F89BC}" destId="{A4D8329F-46F4-4206-9BD5-6ECE364F9959}" srcOrd="1" destOrd="0" presId="urn:microsoft.com/office/officeart/2005/8/layout/hProcess9"/>
    <dgm:cxn modelId="{24D7A59A-48A6-456E-A429-40EB53556342}" type="presParOf" srcId="{A4D8329F-46F4-4206-9BD5-6ECE364F9959}" destId="{A2C29BE3-CE7C-4D1B-A656-307114A02239}" srcOrd="0" destOrd="0" presId="urn:microsoft.com/office/officeart/2005/8/layout/hProcess9"/>
    <dgm:cxn modelId="{8ABF6CA3-2764-405B-8C3A-7A456B1034C3}" type="presParOf" srcId="{A4D8329F-46F4-4206-9BD5-6ECE364F9959}" destId="{9882FD7A-6079-4D76-A984-1DB169DC58FE}" srcOrd="1" destOrd="0" presId="urn:microsoft.com/office/officeart/2005/8/layout/hProcess9"/>
    <dgm:cxn modelId="{1ABB4EFD-DF66-4EBA-A324-1C99D46E53BD}" type="presParOf" srcId="{A4D8329F-46F4-4206-9BD5-6ECE364F9959}" destId="{E118F5B8-B458-45EB-B37D-B7E615EB25E1}" srcOrd="2" destOrd="0" presId="urn:microsoft.com/office/officeart/2005/8/layout/hProcess9"/>
    <dgm:cxn modelId="{E897B41F-FD70-4611-9B0E-126302650626}" type="presParOf" srcId="{A4D8329F-46F4-4206-9BD5-6ECE364F9959}" destId="{EBE4044E-F30C-46B5-9287-438E08C3A6A6}" srcOrd="3" destOrd="0" presId="urn:microsoft.com/office/officeart/2005/8/layout/hProcess9"/>
    <dgm:cxn modelId="{09E7CE7A-89AC-4367-81F5-6F2256BF1328}" type="presParOf" srcId="{A4D8329F-46F4-4206-9BD5-6ECE364F9959}" destId="{983FA77E-75E4-44F6-B18B-4C01F71BD199}" srcOrd="4" destOrd="0" presId="urn:microsoft.com/office/officeart/2005/8/layout/hProcess9"/>
    <dgm:cxn modelId="{D233B12B-A59F-4A04-8658-3CAAEC2CCBB4}" type="presParOf" srcId="{A4D8329F-46F4-4206-9BD5-6ECE364F9959}" destId="{CEBFAC5E-0B4A-4CAA-852E-A83D00AB5FDE}" srcOrd="5" destOrd="0" presId="urn:microsoft.com/office/officeart/2005/8/layout/hProcess9"/>
    <dgm:cxn modelId="{3D7CD287-6FA5-4E09-AA7F-F7D4C72717F8}" type="presParOf" srcId="{A4D8329F-46F4-4206-9BD5-6ECE364F9959}" destId="{1F4E4D0C-30EF-4702-B3EB-149A5191F250}" srcOrd="6" destOrd="0" presId="urn:microsoft.com/office/officeart/2005/8/layout/hProcess9"/>
    <dgm:cxn modelId="{43707DE8-9459-4F72-BD74-A00EE84DED40}" type="presParOf" srcId="{A4D8329F-46F4-4206-9BD5-6ECE364F9959}" destId="{16FC5DBD-9FEA-4D99-9793-1E82B49949FC}" srcOrd="7" destOrd="0" presId="urn:microsoft.com/office/officeart/2005/8/layout/hProcess9"/>
    <dgm:cxn modelId="{5D362F46-BFA4-4385-8E16-8A93E5C4D648}" type="presParOf" srcId="{A4D8329F-46F4-4206-9BD5-6ECE364F9959}" destId="{7B89BD2F-458C-4EC1-B6A7-6DD3AE3684FD}"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B8AB7A-A015-4890-9C5B-4393347B1BF9}">
      <dsp:nvSpPr>
        <dsp:cNvPr id="0" name=""/>
        <dsp:cNvSpPr/>
      </dsp:nvSpPr>
      <dsp:spPr>
        <a:xfrm>
          <a:off x="769807" y="0"/>
          <a:ext cx="8724485" cy="228836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C29BE3-CE7C-4D1B-A656-307114A02239}">
      <dsp:nvSpPr>
        <dsp:cNvPr id="0" name=""/>
        <dsp:cNvSpPr/>
      </dsp:nvSpPr>
      <dsp:spPr>
        <a:xfrm>
          <a:off x="4472" y="686510"/>
          <a:ext cx="1950294" cy="9153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Choose Frequency</a:t>
          </a:r>
        </a:p>
      </dsp:txBody>
      <dsp:txXfrm>
        <a:off x="49156" y="731194"/>
        <a:ext cx="1860926" cy="825979"/>
      </dsp:txXfrm>
    </dsp:sp>
    <dsp:sp modelId="{E118F5B8-B458-45EB-B37D-B7E615EB25E1}">
      <dsp:nvSpPr>
        <dsp:cNvPr id="0" name=""/>
        <dsp:cNvSpPr/>
      </dsp:nvSpPr>
      <dsp:spPr>
        <a:xfrm>
          <a:off x="2080687" y="686510"/>
          <a:ext cx="1950294" cy="9153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Take Basin-Average Point Precipitation</a:t>
          </a:r>
        </a:p>
      </dsp:txBody>
      <dsp:txXfrm>
        <a:off x="2125371" y="731194"/>
        <a:ext cx="1860926" cy="825979"/>
      </dsp:txXfrm>
    </dsp:sp>
    <dsp:sp modelId="{983FA77E-75E4-44F6-B18B-4C01F71BD199}">
      <dsp:nvSpPr>
        <dsp:cNvPr id="0" name=""/>
        <dsp:cNvSpPr/>
      </dsp:nvSpPr>
      <dsp:spPr>
        <a:xfrm>
          <a:off x="4156903" y="686510"/>
          <a:ext cx="1950294" cy="9153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Apply ARF</a:t>
          </a:r>
        </a:p>
      </dsp:txBody>
      <dsp:txXfrm>
        <a:off x="4201587" y="731194"/>
        <a:ext cx="1860926" cy="825979"/>
      </dsp:txXfrm>
    </dsp:sp>
    <dsp:sp modelId="{1F4E4D0C-30EF-4702-B3EB-149A5191F250}">
      <dsp:nvSpPr>
        <dsp:cNvPr id="0" name=""/>
        <dsp:cNvSpPr/>
      </dsp:nvSpPr>
      <dsp:spPr>
        <a:xfrm>
          <a:off x="6233118" y="686510"/>
          <a:ext cx="1950294" cy="9153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Apply Spatial/Temporal Pattern</a:t>
          </a:r>
        </a:p>
      </dsp:txBody>
      <dsp:txXfrm>
        <a:off x="6277802" y="731194"/>
        <a:ext cx="1860926" cy="825979"/>
      </dsp:txXfrm>
    </dsp:sp>
    <dsp:sp modelId="{7B89BD2F-458C-4EC1-B6A7-6DD3AE3684FD}">
      <dsp:nvSpPr>
        <dsp:cNvPr id="0" name=""/>
        <dsp:cNvSpPr/>
      </dsp:nvSpPr>
      <dsp:spPr>
        <a:xfrm>
          <a:off x="8309334" y="686510"/>
          <a:ext cx="1950294" cy="91534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Rainfall-Runoff Model</a:t>
          </a:r>
        </a:p>
      </dsp:txBody>
      <dsp:txXfrm>
        <a:off x="8354018" y="731194"/>
        <a:ext cx="1860926" cy="82597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2/28/2024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4148136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difference: regional studies typically produce </a:t>
            </a:r>
            <a:r>
              <a:rPr lang="en-US" dirty="0" err="1"/>
              <a:t>isopluvial</a:t>
            </a:r>
            <a:r>
              <a:rPr lang="en-US" dirty="0"/>
              <a:t> </a:t>
            </a:r>
            <a:r>
              <a:rPr lang="en-US" dirty="0" err="1"/>
              <a:t>rasters</a:t>
            </a:r>
            <a:r>
              <a:rPr lang="en-US" dirty="0"/>
              <a:t> (similar to NA14), and site-specific typically produce basin-average frequency curves</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000432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DSOD = Division of Safety of Dams</a:t>
            </a:r>
          </a:p>
          <a:p>
            <a:endParaRPr lang="en-US" dirty="0"/>
          </a:p>
          <a:p>
            <a:r>
              <a:rPr lang="en-US" dirty="0"/>
              <a:t>Also Tennessee </a:t>
            </a:r>
            <a:r>
              <a:rPr lang="en-US"/>
              <a:t>Valley Authority (TVA)</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3515032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657535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precipitation method can either be a precipitation-frequency grid or a point depth. Most </a:t>
            </a:r>
            <a:r>
              <a:rPr lang="en-US" dirty="0" err="1"/>
              <a:t>precip</a:t>
            </a:r>
            <a:r>
              <a:rPr lang="en-US" dirty="0"/>
              <a:t>-frequency products should have grids, but if only a curve was developed, a basin-average POINT depth could be applied here. Areal reduction will be applied to both cases</a:t>
            </a:r>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4275391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Time pattern usually defines what the most severe increments of rainfall are – they are shown as </a:t>
            </a:r>
            <a:r>
              <a:rPr lang="en-US" dirty="0" err="1"/>
              <a:t>percents</a:t>
            </a:r>
            <a:r>
              <a:rPr lang="en-US" dirty="0"/>
              <a:t> of the total storm duration and total storm depth (cumulative curves)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2924411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13C674-44D9-452E-9082-FD3823B33D43}" type="slidenum">
              <a:rPr lang="en-US" smtClean="0"/>
              <a:t>35</a:t>
            </a:fld>
            <a:endParaRPr lang="en-US"/>
          </a:p>
        </p:txBody>
      </p:sp>
    </p:spTree>
    <p:extLst>
      <p:ext uri="{BB962C8B-B14F-4D97-AF65-F5344CB8AC3E}">
        <p14:creationId xmlns:p14="http://schemas.microsoft.com/office/powerpoint/2010/main" val="3600436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currently, the FA is limited to frequencies listed in A14.  If you want to run other frequency events (say you have a custom product with other frequencies) you will need to run those as individual events in a Simulation Run and combine them later, as we will do in the workshop.</a:t>
            </a:r>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2192812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advanced techniques are beyond the scope of this class but I’m happy to discuss them off-line.</a:t>
            </a:r>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9275937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interface again for a frequency analysis ordinate.  Right now you can only choose AEPs from a list – these are the AEPs used in Atlas 14.</a:t>
            </a:r>
          </a:p>
          <a:p>
            <a:endParaRPr lang="en-US" dirty="0"/>
          </a:p>
          <a:p>
            <a:r>
              <a:rPr lang="en-US" dirty="0"/>
              <a:t>In the simplest of cases, your HMS project might contain one met model for each frequency ordinate, and one total basin model.  However, in most situations you will need to create multiple basin models in order to capture initial conditions.  To do this, first create a “master” basin model that has all the parameters set that you don’t plan to change.  Then, make a number of copies of that master basin model and in the copies change only the parameters you intend to vary (for example initial deficit in a deficit and constant loss model.)</a:t>
            </a:r>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4169415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One of the main goals of a hydrologic analysis for dam safety is to estimate the stage-frequency or hydrologic hazard curve</a:t>
            </a:r>
          </a:p>
          <a:p>
            <a:r>
              <a:rPr lang="en-US" dirty="0"/>
              <a:t>- How do we extrapolate beyond the period of record and estimate hydrologic hazards at rare frequencies?</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3603317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3848038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 tip: leave the storm area blank to automatically compute it as the drainage area above the computation point!</a:t>
            </a:r>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22917628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this has to be run for discrete events (i.e. one frequency at a time in separate UA)</a:t>
            </a:r>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345901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As reservoir stage is regulated, we cannot fit an analytical distribution to the stage-frequency curve</a:t>
            </a:r>
          </a:p>
          <a:p>
            <a:r>
              <a:rPr lang="en-US" dirty="0"/>
              <a:t>- Therefore, we use simulation to extrapolate beyond the period of record and estimate hydrologic hazards at rare frequencies</a:t>
            </a:r>
          </a:p>
          <a:p>
            <a:r>
              <a:rPr lang="en-US" dirty="0"/>
              <a:t>- A flow-frequency curve is used as an input to the monte </a:t>
            </a:r>
            <a:r>
              <a:rPr lang="en-US" dirty="0" err="1"/>
              <a:t>carlo</a:t>
            </a:r>
            <a:r>
              <a:rPr lang="en-US" dirty="0"/>
              <a:t> simulation</a:t>
            </a:r>
          </a:p>
          <a:p>
            <a:r>
              <a:rPr lang="en-US" dirty="0"/>
              <a:t>- Flow-frequency curves can be fit to an analytical distribution and can extrapolate beyond the period of record</a:t>
            </a:r>
          </a:p>
          <a:p>
            <a:r>
              <a:rPr lang="en-US" dirty="0"/>
              <a:t>- However, we’re still limited by the information content of the gage, which is typically just systematic data but occasionally augmented by historical or even paleoflood data</a:t>
            </a:r>
          </a:p>
          <a:p>
            <a:r>
              <a:rPr lang="en-US" dirty="0"/>
              <a:t>- Precipitation-frequency allows us to leverage regional data more easily than flow-frequency since it is independent of a watershed response</a:t>
            </a:r>
          </a:p>
          <a:p>
            <a:r>
              <a:rPr lang="en-US" dirty="0"/>
              <a:t>- We must still ensure we are using homogeneous data; that is, gages that experience meteorology that is representative of the rainfall that might occur at the site of interest</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64963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To perform a </a:t>
            </a:r>
            <a:r>
              <a:rPr lang="en-US" dirty="0" err="1"/>
              <a:t>precip</a:t>
            </a:r>
            <a:r>
              <a:rPr lang="en-US" dirty="0"/>
              <a:t>-frequency to flow-frequency analysis:</a:t>
            </a:r>
          </a:p>
          <a:p>
            <a:r>
              <a:rPr lang="en-US" dirty="0"/>
              <a:t>- Sample precipitation from a </a:t>
            </a:r>
            <a:r>
              <a:rPr lang="en-US" dirty="0" err="1"/>
              <a:t>precip</a:t>
            </a:r>
            <a:r>
              <a:rPr lang="en-US" dirty="0"/>
              <a:t>-frequency curve</a:t>
            </a:r>
          </a:p>
          <a:p>
            <a:r>
              <a:rPr lang="en-US" dirty="0"/>
              <a:t>- Apply a temporal and spatial pattern and compute runoff</a:t>
            </a:r>
          </a:p>
          <a:p>
            <a:r>
              <a:rPr lang="en-US" dirty="0"/>
              <a:t>- This assumes an AEP-neutral approach</a:t>
            </a:r>
          </a:p>
          <a:p>
            <a:r>
              <a:rPr lang="en-US" dirty="0"/>
              <a:t>- The resulting flows can be blended with a B17C analysis using engineering judgment, or can be input as quantile priors to a flow-frequency analysis using Bayesian estimation techniques</a:t>
            </a:r>
          </a:p>
          <a:p>
            <a:r>
              <a:rPr lang="en-US" dirty="0"/>
              <a:t>- Alternatively, the AEP-neutral hydrographs can then be routed through a reservoir model to estimate stage</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392857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goal of regional frequency analysis is to trade “space for time”: increase the number of observations by grouping multiple homogeneous records together</a:t>
            </a:r>
          </a:p>
          <a:p>
            <a:r>
              <a:rPr lang="en-US" b="0" i="0" dirty="0">
                <a:effectLst/>
                <a:latin typeface="Arial" panose="020B0604020202020204" pitchFamily="34" charset="0"/>
              </a:rPr>
              <a:t>- Handle the tradeoff: More storms of the same kind, but multiple stations can be dominated by the exact same events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841392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3634190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3125227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Determined based on the 3</a:t>
            </a:r>
            <a:r>
              <a:rPr lang="en-US" baseline="30000" dirty="0"/>
              <a:t>rd</a:t>
            </a:r>
            <a:r>
              <a:rPr lang="en-US" dirty="0"/>
              <a:t> and 4</a:t>
            </a:r>
            <a:r>
              <a:rPr lang="en-US" baseline="30000" dirty="0"/>
              <a:t>th</a:t>
            </a:r>
            <a:r>
              <a:rPr lang="en-US" dirty="0"/>
              <a:t> moments</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1621436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pixel of the raster has a curve like this – to build the raster, go to the same average recurrence interval on the x-axis (for example 100 years) and then read off the value on the black curve.</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427871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2/28/2024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2/28/2024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Flood Frequency Analysis Using HEC-HMS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H&amp;H For Dam Safety PROSPECT</a:t>
            </a:r>
          </a:p>
          <a:p>
            <a:r>
              <a:rPr lang="en-US" sz="2000" dirty="0"/>
              <a:t>March 2024</a:t>
            </a:r>
          </a:p>
          <a:p>
            <a:endParaRPr lang="en-US" dirty="0"/>
          </a:p>
          <a:p>
            <a:r>
              <a:rPr lang="en-US" dirty="0"/>
              <a:t>Melissa Mika,</a:t>
            </a:r>
            <a:r>
              <a:rPr lang="en-US" i="1" dirty="0"/>
              <a:t> P.E.</a:t>
            </a:r>
          </a:p>
          <a:p>
            <a:r>
              <a:rPr lang="en-US" dirty="0"/>
              <a:t>Gregory Karlovits,</a:t>
            </a:r>
            <a:r>
              <a:rPr lang="en-US" i="1" dirty="0"/>
              <a:t> P.E., PH, CFM</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6569935" y="1912446"/>
            <a:ext cx="5135802" cy="4528200"/>
          </a:xfrm>
        </p:spPr>
        <p:txBody>
          <a:bodyPr>
            <a:normAutofit fontScale="77500" lnSpcReduction="20000"/>
          </a:bodyPr>
          <a:lstStyle/>
          <a:p>
            <a:pPr marL="0" indent="0">
              <a:buNone/>
            </a:pPr>
            <a:r>
              <a:rPr lang="en-US" dirty="0"/>
              <a:t>A common regionalization technique is the </a:t>
            </a:r>
            <a:r>
              <a:rPr lang="en-US" b="1" i="1" dirty="0"/>
              <a:t>index-flood method</a:t>
            </a:r>
            <a:r>
              <a:rPr lang="en-US" b="1" dirty="0"/>
              <a:t> </a:t>
            </a:r>
            <a:r>
              <a:rPr lang="en-US" dirty="0"/>
              <a:t>where the variants are determined by:</a:t>
            </a:r>
          </a:p>
          <a:p>
            <a:pPr marL="0" indent="0" algn="ctr">
              <a:buNone/>
            </a:pPr>
            <a:endParaRPr lang="en-US" dirty="0"/>
          </a:p>
          <a:p>
            <a:pPr marL="0" indent="0" algn="ctr">
              <a:buNone/>
            </a:pPr>
            <a:r>
              <a:rPr lang="en-US" dirty="0"/>
              <a:t>Mean: </a:t>
            </a:r>
          </a:p>
          <a:p>
            <a:pPr marL="0" indent="0" algn="ctr">
              <a:buNone/>
            </a:pPr>
            <a:r>
              <a:rPr lang="en-US" b="1" dirty="0"/>
              <a:t>At-site</a:t>
            </a:r>
            <a:endParaRPr lang="en-US" dirty="0"/>
          </a:p>
          <a:p>
            <a:pPr marL="0" indent="0" algn="ctr">
              <a:buNone/>
            </a:pPr>
            <a:endParaRPr lang="en-US" dirty="0"/>
          </a:p>
          <a:p>
            <a:pPr marL="0" indent="0" algn="ctr">
              <a:buNone/>
            </a:pPr>
            <a:r>
              <a:rPr lang="en-US" dirty="0"/>
              <a:t>Standard deviation: </a:t>
            </a:r>
          </a:p>
          <a:p>
            <a:pPr marL="0" indent="0" algn="ctr">
              <a:buNone/>
            </a:pPr>
            <a:r>
              <a:rPr lang="en-US" b="1" dirty="0">
                <a:solidFill>
                  <a:srgbClr val="FF0000"/>
                </a:solidFill>
              </a:rPr>
              <a:t>Regional average</a:t>
            </a:r>
            <a:endParaRPr lang="en-US" dirty="0"/>
          </a:p>
          <a:p>
            <a:pPr marL="0" indent="0" algn="ctr">
              <a:buNone/>
            </a:pPr>
            <a:endParaRPr lang="en-US" dirty="0"/>
          </a:p>
          <a:p>
            <a:pPr marL="0" indent="0" algn="ctr">
              <a:buNone/>
            </a:pPr>
            <a:r>
              <a:rPr lang="en-US" dirty="0"/>
              <a:t>Skew:</a:t>
            </a:r>
          </a:p>
          <a:p>
            <a:pPr marL="0" indent="0" algn="ctr">
              <a:buNone/>
            </a:pPr>
            <a:r>
              <a:rPr lang="en-US" b="1" dirty="0">
                <a:solidFill>
                  <a:srgbClr val="FF0000"/>
                </a:solidFill>
              </a:rPr>
              <a:t>Regional average</a:t>
            </a:r>
            <a:endParaRPr lang="en-US" dirty="0"/>
          </a:p>
        </p:txBody>
      </p:sp>
      <p:pic>
        <p:nvPicPr>
          <p:cNvPr id="4" name="Picture 3" descr="Chart, scatter chart&#10;&#10;Description automatically generated">
            <a:extLst>
              <a:ext uri="{FF2B5EF4-FFF2-40B4-BE49-F238E27FC236}">
                <a16:creationId xmlns:a16="http://schemas.microsoft.com/office/drawing/2014/main" id="{2596F269-059F-A316-AB1A-C2FA0F9D6AD4}"/>
              </a:ext>
            </a:extLst>
          </p:cNvPr>
          <p:cNvPicPr>
            <a:picLocks noChangeAspect="1"/>
          </p:cNvPicPr>
          <p:nvPr/>
        </p:nvPicPr>
        <p:blipFill>
          <a:blip r:embed="rId2"/>
          <a:stretch>
            <a:fillRect/>
          </a:stretch>
        </p:blipFill>
        <p:spPr>
          <a:xfrm>
            <a:off x="1298495" y="2210466"/>
            <a:ext cx="5211274" cy="3647891"/>
          </a:xfrm>
          <a:prstGeom prst="rect">
            <a:avLst/>
          </a:prstGeom>
        </p:spPr>
      </p:pic>
    </p:spTree>
    <p:extLst>
      <p:ext uri="{BB962C8B-B14F-4D97-AF65-F5344CB8AC3E}">
        <p14:creationId xmlns:p14="http://schemas.microsoft.com/office/powerpoint/2010/main" val="1773833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2024614"/>
            <a:ext cx="8481099" cy="4351338"/>
          </a:xfrm>
        </p:spPr>
        <p:txBody>
          <a:bodyPr/>
          <a:lstStyle/>
          <a:p>
            <a:pPr marL="0" indent="0">
              <a:buNone/>
            </a:pPr>
            <a:r>
              <a:rPr lang="en-US" dirty="0"/>
              <a:t>Basic process</a:t>
            </a:r>
          </a:p>
          <a:p>
            <a:pPr marL="0" indent="0">
              <a:buNone/>
            </a:pPr>
            <a:r>
              <a:rPr lang="en-US" dirty="0"/>
              <a:t>	1) Data collection</a:t>
            </a:r>
          </a:p>
          <a:p>
            <a:pPr marL="0" indent="0">
              <a:buNone/>
            </a:pPr>
            <a:r>
              <a:rPr lang="en-US" dirty="0"/>
              <a:t>	2) Regionalization</a:t>
            </a:r>
          </a:p>
          <a:p>
            <a:pPr marL="0" indent="0">
              <a:buNone/>
            </a:pPr>
            <a:r>
              <a:rPr lang="en-US" dirty="0"/>
              <a:t>	3) Distribution fitting</a:t>
            </a:r>
          </a:p>
          <a:p>
            <a:pPr marL="0" indent="0">
              <a:buNone/>
            </a:pPr>
            <a:r>
              <a:rPr lang="en-US" dirty="0"/>
              <a:t>	4) Spatial regression</a:t>
            </a:r>
          </a:p>
          <a:p>
            <a:pPr marL="0" indent="0">
              <a:buNone/>
            </a:pPr>
            <a:endParaRPr lang="en-US" dirty="0"/>
          </a:p>
        </p:txBody>
      </p:sp>
      <p:pic>
        <p:nvPicPr>
          <p:cNvPr id="10" name="Content Placeholder 4">
            <a:extLst>
              <a:ext uri="{FF2B5EF4-FFF2-40B4-BE49-F238E27FC236}">
                <a16:creationId xmlns:a16="http://schemas.microsoft.com/office/drawing/2014/main" id="{03F77018-CBC0-BDE0-0780-10CCCFE51B44}"/>
              </a:ext>
            </a:extLst>
          </p:cNvPr>
          <p:cNvPicPr>
            <a:picLocks noChangeAspect="1"/>
          </p:cNvPicPr>
          <p:nvPr/>
        </p:nvPicPr>
        <p:blipFill>
          <a:blip r:embed="rId3"/>
          <a:stretch>
            <a:fillRect/>
          </a:stretch>
        </p:blipFill>
        <p:spPr>
          <a:xfrm>
            <a:off x="6223921" y="1940527"/>
            <a:ext cx="3548836" cy="264529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7466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 –</a:t>
            </a:r>
            <a:br>
              <a:rPr lang="en-US" dirty="0"/>
            </a:br>
            <a:r>
              <a:rPr lang="en-US" dirty="0"/>
              <a:t>Regionalization</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2024614"/>
            <a:ext cx="5685783" cy="4351338"/>
          </a:xfrm>
        </p:spPr>
        <p:txBody>
          <a:bodyPr/>
          <a:lstStyle/>
          <a:p>
            <a:r>
              <a:rPr lang="en-US" dirty="0"/>
              <a:t>Analyze annual maximum precipitation</a:t>
            </a:r>
          </a:p>
          <a:p>
            <a:r>
              <a:rPr lang="en-US" dirty="0"/>
              <a:t>Partition sites into meteorologically homogeneous regions</a:t>
            </a:r>
          </a:p>
          <a:p>
            <a:endParaRPr lang="en-US" dirty="0"/>
          </a:p>
          <a:p>
            <a:pPr marL="0" indent="0">
              <a:buNone/>
            </a:pPr>
            <a:endParaRPr lang="en-US" dirty="0"/>
          </a:p>
        </p:txBody>
      </p:sp>
      <p:pic>
        <p:nvPicPr>
          <p:cNvPr id="9" name="Content Placeholder 4" descr="A picture containing chart&#10;&#10;Description automatically generated">
            <a:extLst>
              <a:ext uri="{FF2B5EF4-FFF2-40B4-BE49-F238E27FC236}">
                <a16:creationId xmlns:a16="http://schemas.microsoft.com/office/drawing/2014/main" id="{D8D52C5A-79DF-8DB7-CEA8-7EC88C8A4302}"/>
              </a:ext>
            </a:extLst>
          </p:cNvPr>
          <p:cNvPicPr>
            <a:picLocks noChangeAspect="1"/>
          </p:cNvPicPr>
          <p:nvPr/>
        </p:nvPicPr>
        <p:blipFill>
          <a:blip r:embed="rId3"/>
          <a:stretch>
            <a:fillRect/>
          </a:stretch>
        </p:blipFill>
        <p:spPr>
          <a:xfrm>
            <a:off x="6462391" y="1871440"/>
            <a:ext cx="5406966" cy="4055224"/>
          </a:xfrm>
          <a:prstGeom prst="rect">
            <a:avLst/>
          </a:prstGeom>
        </p:spPr>
      </p:pic>
    </p:spTree>
    <p:extLst>
      <p:ext uri="{BB962C8B-B14F-4D97-AF65-F5344CB8AC3E}">
        <p14:creationId xmlns:p14="http://schemas.microsoft.com/office/powerpoint/2010/main" val="169671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 – Distribution Fitting</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1317113" y="1968698"/>
            <a:ext cx="7348367" cy="4528200"/>
          </a:xfrm>
        </p:spPr>
        <p:txBody>
          <a:bodyPr>
            <a:normAutofit/>
          </a:bodyPr>
          <a:lstStyle/>
          <a:p>
            <a:r>
              <a:rPr lang="en-US" dirty="0"/>
              <a:t>At-site and regional average statistics are fit to an analytical distribution</a:t>
            </a:r>
          </a:p>
          <a:p>
            <a:r>
              <a:rPr lang="en-US" dirty="0"/>
              <a:t>Typical distributions</a:t>
            </a:r>
          </a:p>
          <a:p>
            <a:pPr lvl="1"/>
            <a:r>
              <a:rPr lang="en-US" b="1" dirty="0"/>
              <a:t>Generalized Extreme Value (GEV)</a:t>
            </a:r>
          </a:p>
          <a:p>
            <a:pPr lvl="1"/>
            <a:r>
              <a:rPr lang="en-US" dirty="0"/>
              <a:t>Generalized Logistic (GLO)</a:t>
            </a:r>
          </a:p>
          <a:p>
            <a:pPr lvl="1"/>
            <a:r>
              <a:rPr lang="en-US" dirty="0"/>
              <a:t>Generalized Normal (GNO)</a:t>
            </a:r>
          </a:p>
          <a:p>
            <a:pPr lvl="1"/>
            <a:r>
              <a:rPr lang="en-US" dirty="0"/>
              <a:t>Generalized Pareto (GPA)</a:t>
            </a:r>
          </a:p>
          <a:p>
            <a:pPr lvl="1"/>
            <a:r>
              <a:rPr lang="en-US" dirty="0"/>
              <a:t>Pearson Type III (PE3)</a:t>
            </a:r>
          </a:p>
          <a:p>
            <a:pPr lvl="1"/>
            <a:endParaRPr lang="en-US" dirty="0"/>
          </a:p>
        </p:txBody>
      </p:sp>
      <p:pic>
        <p:nvPicPr>
          <p:cNvPr id="6" name="Picture 5" descr="Chart&#10;&#10;Description automatically generated">
            <a:extLst>
              <a:ext uri="{FF2B5EF4-FFF2-40B4-BE49-F238E27FC236}">
                <a16:creationId xmlns:a16="http://schemas.microsoft.com/office/drawing/2014/main" id="{B14A4491-1888-CE2A-2BC2-ADB06268E1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5687" y="2807293"/>
            <a:ext cx="4414862" cy="3311147"/>
          </a:xfrm>
          <a:prstGeom prst="rect">
            <a:avLst/>
          </a:prstGeom>
        </p:spPr>
      </p:pic>
    </p:spTree>
    <p:extLst>
      <p:ext uri="{BB962C8B-B14F-4D97-AF65-F5344CB8AC3E}">
        <p14:creationId xmlns:p14="http://schemas.microsoft.com/office/powerpoint/2010/main" val="1303828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 – </a:t>
            </a:r>
            <a:br>
              <a:rPr lang="en-US" dirty="0"/>
            </a:br>
            <a:r>
              <a:rPr lang="en-US" dirty="0"/>
              <a:t>Spatial Regression</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2008837"/>
            <a:ext cx="5140934" cy="4168126"/>
          </a:xfrm>
        </p:spPr>
        <p:txBody>
          <a:bodyPr/>
          <a:lstStyle/>
          <a:p>
            <a:r>
              <a:rPr lang="en-US" dirty="0"/>
              <a:t>Analyze regional trends in rainfall statistics</a:t>
            </a:r>
          </a:p>
          <a:p>
            <a:r>
              <a:rPr lang="en-US" dirty="0"/>
              <a:t>Predict rainfall statistics using physical characteristics</a:t>
            </a:r>
          </a:p>
        </p:txBody>
      </p:sp>
      <p:pic>
        <p:nvPicPr>
          <p:cNvPr id="4" name="Picture 3" descr="Map&#10;&#10;Description automatically generated">
            <a:extLst>
              <a:ext uri="{FF2B5EF4-FFF2-40B4-BE49-F238E27FC236}">
                <a16:creationId xmlns:a16="http://schemas.microsoft.com/office/drawing/2014/main" id="{2EC32CCB-D68A-FA4E-7F60-3668F8AAD89A}"/>
              </a:ext>
            </a:extLst>
          </p:cNvPr>
          <p:cNvPicPr>
            <a:picLocks noChangeAspect="1"/>
          </p:cNvPicPr>
          <p:nvPr/>
        </p:nvPicPr>
        <p:blipFill>
          <a:blip r:embed="rId2"/>
          <a:stretch>
            <a:fillRect/>
          </a:stretch>
        </p:blipFill>
        <p:spPr>
          <a:xfrm>
            <a:off x="7933508" y="1760507"/>
            <a:ext cx="4064000" cy="3657600"/>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pic>
        <p:nvPicPr>
          <p:cNvPr id="5" name="Picture 4" descr="Map&#10;&#10;Description automatically generated">
            <a:extLst>
              <a:ext uri="{FF2B5EF4-FFF2-40B4-BE49-F238E27FC236}">
                <a16:creationId xmlns:a16="http://schemas.microsoft.com/office/drawing/2014/main" id="{4501BE7E-0DCA-8C47-894F-CB1AD44EC4A7}"/>
              </a:ext>
            </a:extLst>
          </p:cNvPr>
          <p:cNvPicPr>
            <a:picLocks noChangeAspect="1"/>
          </p:cNvPicPr>
          <p:nvPr/>
        </p:nvPicPr>
        <p:blipFill>
          <a:blip r:embed="rId3"/>
          <a:stretch>
            <a:fillRect/>
          </a:stretch>
        </p:blipFill>
        <p:spPr>
          <a:xfrm>
            <a:off x="6762433" y="1760507"/>
            <a:ext cx="4064000" cy="3657600"/>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pic>
        <p:nvPicPr>
          <p:cNvPr id="6" name="Picture 5" descr="Chart, map, scatter chart&#10;&#10;Description automatically generated">
            <a:extLst>
              <a:ext uri="{FF2B5EF4-FFF2-40B4-BE49-F238E27FC236}">
                <a16:creationId xmlns:a16="http://schemas.microsoft.com/office/drawing/2014/main" id="{4DED98A0-3903-EA24-79A1-AECB5EDB6A61}"/>
              </a:ext>
            </a:extLst>
          </p:cNvPr>
          <p:cNvPicPr>
            <a:picLocks noChangeAspect="1"/>
          </p:cNvPicPr>
          <p:nvPr/>
        </p:nvPicPr>
        <p:blipFill>
          <a:blip r:embed="rId4"/>
          <a:stretch>
            <a:fillRect/>
          </a:stretch>
        </p:blipFill>
        <p:spPr>
          <a:xfrm>
            <a:off x="5823969" y="2008837"/>
            <a:ext cx="4064000" cy="3657600"/>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cxnSp>
        <p:nvCxnSpPr>
          <p:cNvPr id="7" name="Straight Connector 6">
            <a:extLst>
              <a:ext uri="{FF2B5EF4-FFF2-40B4-BE49-F238E27FC236}">
                <a16:creationId xmlns:a16="http://schemas.microsoft.com/office/drawing/2014/main" id="{5C0B77F3-8B43-2214-F696-A9F93284AC21}"/>
              </a:ext>
            </a:extLst>
          </p:cNvPr>
          <p:cNvCxnSpPr>
            <a:cxnSpLocks/>
          </p:cNvCxnSpPr>
          <p:nvPr/>
        </p:nvCxnSpPr>
        <p:spPr>
          <a:xfrm flipV="1">
            <a:off x="6132782" y="3453425"/>
            <a:ext cx="1268562" cy="4487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7CB82DC3-5BE7-9440-C5DA-40FCBD3B09B4}"/>
              </a:ext>
            </a:extLst>
          </p:cNvPr>
          <p:cNvSpPr/>
          <p:nvPr/>
        </p:nvSpPr>
        <p:spPr>
          <a:xfrm>
            <a:off x="7371968" y="3408834"/>
            <a:ext cx="91037" cy="89835"/>
          </a:xfrm>
          <a:prstGeom prst="ellipse">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9B250F22-F4A7-5347-ECC9-AC3A9A49354C}"/>
              </a:ext>
            </a:extLst>
          </p:cNvPr>
          <p:cNvCxnSpPr>
            <a:cxnSpLocks/>
          </p:cNvCxnSpPr>
          <p:nvPr/>
        </p:nvCxnSpPr>
        <p:spPr>
          <a:xfrm flipV="1">
            <a:off x="10358472" y="2008837"/>
            <a:ext cx="947890" cy="345228"/>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54C9877-5AFD-4FA7-FC6D-B16A22615F59}"/>
              </a:ext>
            </a:extLst>
          </p:cNvPr>
          <p:cNvCxnSpPr>
            <a:cxnSpLocks/>
          </p:cNvCxnSpPr>
          <p:nvPr/>
        </p:nvCxnSpPr>
        <p:spPr>
          <a:xfrm flipV="1">
            <a:off x="7459563" y="2354065"/>
            <a:ext cx="2898909" cy="1078832"/>
          </a:xfrm>
          <a:prstGeom prst="line">
            <a:avLst/>
          </a:prstGeom>
          <a:ln w="19050">
            <a:solidFill>
              <a:srgbClr val="7F756C">
                <a:alpha val="38039"/>
              </a:srgb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1357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Precipitation-Frequency Curve</a:t>
            </a:r>
          </a:p>
        </p:txBody>
      </p:sp>
      <p:graphicFrame>
        <p:nvGraphicFramePr>
          <p:cNvPr id="6" name="Content Placeholder 5">
            <a:extLst>
              <a:ext uri="{FF2B5EF4-FFF2-40B4-BE49-F238E27FC236}">
                <a16:creationId xmlns:a16="http://schemas.microsoft.com/office/drawing/2014/main" id="{D2598138-7B94-CA90-80EE-94C985A192A3}"/>
              </a:ext>
            </a:extLst>
          </p:cNvPr>
          <p:cNvGraphicFramePr>
            <a:graphicFrameLocks noGrp="1"/>
          </p:cNvGraphicFramePr>
          <p:nvPr>
            <p:ph idx="1"/>
            <p:extLst>
              <p:ext uri="{D42A27DB-BD31-4B8C-83A1-F6EECF244321}">
                <p14:modId xmlns:p14="http://schemas.microsoft.com/office/powerpoint/2010/main" val="272041929"/>
              </p:ext>
            </p:extLst>
          </p:nvPr>
        </p:nvGraphicFramePr>
        <p:xfrm>
          <a:off x="1089698" y="1459251"/>
          <a:ext cx="10264101" cy="2288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96083B94-98F2-BDD5-AF35-9DE0770C83AC}"/>
              </a:ext>
            </a:extLst>
          </p:cNvPr>
          <p:cNvPicPr>
            <a:picLocks noChangeAspect="1"/>
          </p:cNvPicPr>
          <p:nvPr/>
        </p:nvPicPr>
        <p:blipFill>
          <a:blip r:embed="rId7"/>
          <a:stretch>
            <a:fillRect/>
          </a:stretch>
        </p:blipFill>
        <p:spPr>
          <a:xfrm>
            <a:off x="3146559" y="3578134"/>
            <a:ext cx="5898882" cy="2881392"/>
          </a:xfrm>
          <a:prstGeom prst="rect">
            <a:avLst/>
          </a:prstGeom>
        </p:spPr>
      </p:pic>
    </p:spTree>
    <p:extLst>
      <p:ext uri="{BB962C8B-B14F-4D97-AF65-F5344CB8AC3E}">
        <p14:creationId xmlns:p14="http://schemas.microsoft.com/office/powerpoint/2010/main" val="1588849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Precipitation-Frequency Data Products</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95178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541B6-15A3-40AF-AF78-E86B0A876644}"/>
              </a:ext>
            </a:extLst>
          </p:cNvPr>
          <p:cNvSpPr>
            <a:spLocks noGrp="1"/>
          </p:cNvSpPr>
          <p:nvPr>
            <p:ph type="title"/>
          </p:nvPr>
        </p:nvSpPr>
        <p:spPr/>
        <p:txBody>
          <a:bodyPr/>
          <a:lstStyle/>
          <a:p>
            <a:r>
              <a:rPr lang="en-US" dirty="0"/>
              <a:t>Precipitation-Frequency Data</a:t>
            </a:r>
          </a:p>
        </p:txBody>
      </p:sp>
      <p:sp>
        <p:nvSpPr>
          <p:cNvPr id="3" name="Content Placeholder 2">
            <a:extLst>
              <a:ext uri="{FF2B5EF4-FFF2-40B4-BE49-F238E27FC236}">
                <a16:creationId xmlns:a16="http://schemas.microsoft.com/office/drawing/2014/main" id="{CC5578BD-054C-4946-8D7F-D71F0589B51D}"/>
              </a:ext>
            </a:extLst>
          </p:cNvPr>
          <p:cNvSpPr>
            <a:spLocks noGrp="1"/>
          </p:cNvSpPr>
          <p:nvPr>
            <p:ph idx="1"/>
          </p:nvPr>
        </p:nvSpPr>
        <p:spPr/>
        <p:txBody>
          <a:bodyPr/>
          <a:lstStyle/>
          <a:p>
            <a:r>
              <a:rPr lang="en-US" dirty="0"/>
              <a:t>For most applications: NOAA Atlas 14</a:t>
            </a:r>
          </a:p>
          <a:p>
            <a:r>
              <a:rPr lang="en-US" dirty="0"/>
              <a:t>Other cases: NOAA Atlas 2/TP-49, custom studies</a:t>
            </a:r>
          </a:p>
          <a:p>
            <a:r>
              <a:rPr lang="en-US" dirty="0"/>
              <a:t>Input data: </a:t>
            </a:r>
            <a:r>
              <a:rPr lang="en-US" i="1" dirty="0" err="1"/>
              <a:t>isopluvial</a:t>
            </a:r>
            <a:r>
              <a:rPr lang="en-US" i="1" dirty="0"/>
              <a:t> raster</a:t>
            </a:r>
          </a:p>
          <a:p>
            <a:pPr lvl="1"/>
            <a:r>
              <a:rPr lang="en-US" dirty="0"/>
              <a:t>Represents a storm of a single duration and frequency occurring everywhere</a:t>
            </a:r>
          </a:p>
          <a:p>
            <a:pPr lvl="1"/>
            <a:r>
              <a:rPr lang="en-US" dirty="0"/>
              <a:t>Not a storm pattern!</a:t>
            </a:r>
          </a:p>
        </p:txBody>
      </p:sp>
    </p:spTree>
    <p:extLst>
      <p:ext uri="{BB962C8B-B14F-4D97-AF65-F5344CB8AC3E}">
        <p14:creationId xmlns:p14="http://schemas.microsoft.com/office/powerpoint/2010/main" val="3681037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A6439-93D3-4616-9505-E668C8DDD7AB}"/>
              </a:ext>
            </a:extLst>
          </p:cNvPr>
          <p:cNvSpPr>
            <a:spLocks noGrp="1"/>
          </p:cNvSpPr>
          <p:nvPr>
            <p:ph type="title"/>
          </p:nvPr>
        </p:nvSpPr>
        <p:spPr/>
        <p:txBody>
          <a:bodyPr/>
          <a:lstStyle/>
          <a:p>
            <a:r>
              <a:rPr lang="en-US" dirty="0"/>
              <a:t>Precipitation Depth</a:t>
            </a:r>
          </a:p>
        </p:txBody>
      </p:sp>
      <p:sp>
        <p:nvSpPr>
          <p:cNvPr id="3" name="Content Placeholder 2">
            <a:extLst>
              <a:ext uri="{FF2B5EF4-FFF2-40B4-BE49-F238E27FC236}">
                <a16:creationId xmlns:a16="http://schemas.microsoft.com/office/drawing/2014/main" id="{064A9992-E58C-482D-90E0-2D07C93F30A3}"/>
              </a:ext>
            </a:extLst>
          </p:cNvPr>
          <p:cNvSpPr>
            <a:spLocks noGrp="1"/>
          </p:cNvSpPr>
          <p:nvPr>
            <p:ph idx="1"/>
          </p:nvPr>
        </p:nvSpPr>
        <p:spPr>
          <a:xfrm>
            <a:off x="838200" y="1825625"/>
            <a:ext cx="6333163" cy="4351338"/>
          </a:xfrm>
        </p:spPr>
        <p:txBody>
          <a:bodyPr/>
          <a:lstStyle/>
          <a:p>
            <a:r>
              <a:rPr lang="en-US" dirty="0"/>
              <a:t>Computed as a watershed-average above the computation point</a:t>
            </a:r>
          </a:p>
          <a:p>
            <a:r>
              <a:rPr lang="en-US" dirty="0"/>
              <a:t>Represents an average </a:t>
            </a:r>
            <a:r>
              <a:rPr lang="en-US" i="1" dirty="0"/>
              <a:t>point</a:t>
            </a:r>
            <a:r>
              <a:rPr lang="en-US" dirty="0"/>
              <a:t> precipitation – which must be areally reduced using an ARF</a:t>
            </a:r>
          </a:p>
        </p:txBody>
      </p:sp>
      <p:pic>
        <p:nvPicPr>
          <p:cNvPr id="5" name="Picture 4">
            <a:extLst>
              <a:ext uri="{FF2B5EF4-FFF2-40B4-BE49-F238E27FC236}">
                <a16:creationId xmlns:a16="http://schemas.microsoft.com/office/drawing/2014/main" id="{2A2AA1BC-F3A3-4877-A93D-E3AA4CBCB926}"/>
              </a:ext>
            </a:extLst>
          </p:cNvPr>
          <p:cNvPicPr>
            <a:picLocks noChangeAspect="1"/>
          </p:cNvPicPr>
          <p:nvPr/>
        </p:nvPicPr>
        <p:blipFill>
          <a:blip r:embed="rId2"/>
          <a:stretch>
            <a:fillRect/>
          </a:stretch>
        </p:blipFill>
        <p:spPr>
          <a:xfrm>
            <a:off x="7171363" y="64"/>
            <a:ext cx="5020638" cy="6857936"/>
          </a:xfrm>
          <a:prstGeom prst="rect">
            <a:avLst/>
          </a:prstGeom>
        </p:spPr>
      </p:pic>
      <p:sp>
        <p:nvSpPr>
          <p:cNvPr id="6" name="TextBox 5">
            <a:extLst>
              <a:ext uri="{FF2B5EF4-FFF2-40B4-BE49-F238E27FC236}">
                <a16:creationId xmlns:a16="http://schemas.microsoft.com/office/drawing/2014/main" id="{010046CC-F5AF-470F-A9FA-4167C6D31204}"/>
              </a:ext>
            </a:extLst>
          </p:cNvPr>
          <p:cNvSpPr txBox="1"/>
          <p:nvPr/>
        </p:nvSpPr>
        <p:spPr>
          <a:xfrm>
            <a:off x="8383712" y="3326259"/>
            <a:ext cx="2013735"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7" name="Oval 6">
            <a:extLst>
              <a:ext uri="{FF2B5EF4-FFF2-40B4-BE49-F238E27FC236}">
                <a16:creationId xmlns:a16="http://schemas.microsoft.com/office/drawing/2014/main" id="{0F1D6A90-9C3A-42FA-B820-F6245F2BFF89}"/>
              </a:ext>
            </a:extLst>
          </p:cNvPr>
          <p:cNvSpPr/>
          <p:nvPr/>
        </p:nvSpPr>
        <p:spPr>
          <a:xfrm>
            <a:off x="9164548" y="4777482"/>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067AAFD-041B-41CE-B060-595BFCE98AF0}"/>
              </a:ext>
            </a:extLst>
          </p:cNvPr>
          <p:cNvSpPr txBox="1"/>
          <p:nvPr/>
        </p:nvSpPr>
        <p:spPr>
          <a:xfrm>
            <a:off x="9255988" y="5011559"/>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Tree>
    <p:extLst>
      <p:ext uri="{BB962C8B-B14F-4D97-AF65-F5344CB8AC3E}">
        <p14:creationId xmlns:p14="http://schemas.microsoft.com/office/powerpoint/2010/main" val="7580567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F9DB2-DDA8-43A6-9C44-7CB2629453BE}"/>
              </a:ext>
            </a:extLst>
          </p:cNvPr>
          <p:cNvSpPr>
            <a:spLocks noGrp="1"/>
          </p:cNvSpPr>
          <p:nvPr>
            <p:ph type="title"/>
          </p:nvPr>
        </p:nvSpPr>
        <p:spPr/>
        <p:txBody>
          <a:bodyPr/>
          <a:lstStyle/>
          <a:p>
            <a:r>
              <a:rPr lang="en-US" dirty="0"/>
              <a:t>Precipitation-Frequency Curves</a:t>
            </a:r>
          </a:p>
        </p:txBody>
      </p:sp>
      <p:pic>
        <p:nvPicPr>
          <p:cNvPr id="5" name="Content Placeholder 4" descr="A close up of a map&#10;&#10;Description automatically generated">
            <a:extLst>
              <a:ext uri="{FF2B5EF4-FFF2-40B4-BE49-F238E27FC236}">
                <a16:creationId xmlns:a16="http://schemas.microsoft.com/office/drawing/2014/main" id="{42D7C89D-8A0A-4F5E-AEA9-ACB812514C3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28749" y="1885966"/>
            <a:ext cx="6334501" cy="4606909"/>
          </a:xfrm>
        </p:spPr>
      </p:pic>
      <p:cxnSp>
        <p:nvCxnSpPr>
          <p:cNvPr id="7" name="Straight Connector 6">
            <a:extLst>
              <a:ext uri="{FF2B5EF4-FFF2-40B4-BE49-F238E27FC236}">
                <a16:creationId xmlns:a16="http://schemas.microsoft.com/office/drawing/2014/main" id="{A2A9EC8F-C561-4951-B367-88BE331FCAA8}"/>
              </a:ext>
            </a:extLst>
          </p:cNvPr>
          <p:cNvCxnSpPr>
            <a:cxnSpLocks/>
          </p:cNvCxnSpPr>
          <p:nvPr/>
        </p:nvCxnSpPr>
        <p:spPr>
          <a:xfrm flipV="1">
            <a:off x="6998447" y="4217194"/>
            <a:ext cx="0" cy="14963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D093D3-5D67-4D0C-BAC4-912841AB9A53}"/>
              </a:ext>
            </a:extLst>
          </p:cNvPr>
          <p:cNvCxnSpPr/>
          <p:nvPr/>
        </p:nvCxnSpPr>
        <p:spPr>
          <a:xfrm flipH="1">
            <a:off x="3723341" y="4217194"/>
            <a:ext cx="327510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476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Introduce precipitation-frequency concepts and data products</a:t>
            </a:r>
          </a:p>
          <a:p>
            <a:r>
              <a:rPr lang="en-US" dirty="0"/>
              <a:t>See how precipitation-frequency data becomes a flow-frequency analysis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AC6D5-7DB3-ACD2-52C3-A3A6E4DB3E93}"/>
              </a:ext>
            </a:extLst>
          </p:cNvPr>
          <p:cNvSpPr>
            <a:spLocks noGrp="1"/>
          </p:cNvSpPr>
          <p:nvPr>
            <p:ph type="title"/>
          </p:nvPr>
        </p:nvSpPr>
        <p:spPr/>
        <p:txBody>
          <a:bodyPr/>
          <a:lstStyle/>
          <a:p>
            <a:r>
              <a:rPr lang="en-US" dirty="0"/>
              <a:t>NOAA Atlas 14</a:t>
            </a:r>
          </a:p>
        </p:txBody>
      </p:sp>
      <p:sp>
        <p:nvSpPr>
          <p:cNvPr id="3" name="Content Placeholder 2">
            <a:extLst>
              <a:ext uri="{FF2B5EF4-FFF2-40B4-BE49-F238E27FC236}">
                <a16:creationId xmlns:a16="http://schemas.microsoft.com/office/drawing/2014/main" id="{EDB919ED-F267-D16E-5EA8-195570C7F622}"/>
              </a:ext>
            </a:extLst>
          </p:cNvPr>
          <p:cNvSpPr>
            <a:spLocks noGrp="1"/>
          </p:cNvSpPr>
          <p:nvPr>
            <p:ph idx="1"/>
          </p:nvPr>
        </p:nvSpPr>
        <p:spPr>
          <a:xfrm>
            <a:off x="838200" y="1825625"/>
            <a:ext cx="5984266" cy="4351338"/>
          </a:xfrm>
        </p:spPr>
        <p:txBody>
          <a:bodyPr/>
          <a:lstStyle/>
          <a:p>
            <a:r>
              <a:rPr lang="en-US" dirty="0"/>
              <a:t>Primary source of precipitation-frequency for </a:t>
            </a:r>
            <a:r>
              <a:rPr lang="en-US" i="1" dirty="0"/>
              <a:t>most</a:t>
            </a:r>
            <a:r>
              <a:rPr lang="en-US" dirty="0"/>
              <a:t> of the U.S.</a:t>
            </a:r>
          </a:p>
          <a:p>
            <a:r>
              <a:rPr lang="en-US" dirty="0"/>
              <a:t>Volume 1 (2004) to Volume 11 (2018)</a:t>
            </a:r>
          </a:p>
          <a:p>
            <a:r>
              <a:rPr lang="en-US" dirty="0"/>
              <a:t>Frequencies up to 1/1,000</a:t>
            </a:r>
          </a:p>
        </p:txBody>
      </p:sp>
      <p:pic>
        <p:nvPicPr>
          <p:cNvPr id="7" name="Picture 2" descr="Machine generated alternative text:&#10;NOAA Atlas 14 &#10;project areas &#10;• Volumes 1 to 10 &#10;(published) &#10;• Volume 11 (2018) &#10;volum &#10;4, ">
            <a:extLst>
              <a:ext uri="{FF2B5EF4-FFF2-40B4-BE49-F238E27FC236}">
                <a16:creationId xmlns:a16="http://schemas.microsoft.com/office/drawing/2014/main" id="{D5B58099-F7FA-3CB3-1A6F-9918F9FA0A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7764"/>
          <a:stretch/>
        </p:blipFill>
        <p:spPr bwMode="auto">
          <a:xfrm>
            <a:off x="6940912" y="1606046"/>
            <a:ext cx="4737836" cy="29280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3AE5D66-3072-6C80-D8D3-5F8FB71B319D}"/>
              </a:ext>
            </a:extLst>
          </p:cNvPr>
          <p:cNvSpPr txBox="1"/>
          <p:nvPr/>
        </p:nvSpPr>
        <p:spPr>
          <a:xfrm>
            <a:off x="8166659" y="2079904"/>
            <a:ext cx="915750" cy="523220"/>
          </a:xfrm>
          <a:prstGeom prst="rect">
            <a:avLst/>
          </a:prstGeom>
          <a:noFill/>
        </p:spPr>
        <p:txBody>
          <a:bodyPr wrap="square" rtlCol="0">
            <a:spAutoFit/>
          </a:bodyPr>
          <a:lstStyle/>
          <a:p>
            <a:r>
              <a:rPr lang="en-US" sz="2800" dirty="0"/>
              <a:t>☹️</a:t>
            </a:r>
            <a:endParaRPr lang="en-US" sz="4000" dirty="0"/>
          </a:p>
        </p:txBody>
      </p:sp>
    </p:spTree>
    <p:extLst>
      <p:ext uri="{BB962C8B-B14F-4D97-AF65-F5344CB8AC3E}">
        <p14:creationId xmlns:p14="http://schemas.microsoft.com/office/powerpoint/2010/main" val="3590218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AC6D5-7DB3-ACD2-52C3-A3A6E4DB3E93}"/>
              </a:ext>
            </a:extLst>
          </p:cNvPr>
          <p:cNvSpPr>
            <a:spLocks noGrp="1"/>
          </p:cNvSpPr>
          <p:nvPr>
            <p:ph type="title"/>
          </p:nvPr>
        </p:nvSpPr>
        <p:spPr>
          <a:xfrm>
            <a:off x="838200" y="365125"/>
            <a:ext cx="5439417" cy="1325563"/>
          </a:xfrm>
        </p:spPr>
        <p:txBody>
          <a:bodyPr/>
          <a:lstStyle/>
          <a:p>
            <a:r>
              <a:rPr lang="en-US" dirty="0"/>
              <a:t>NOAA Atlas 14 – Getting Data</a:t>
            </a:r>
          </a:p>
        </p:txBody>
      </p:sp>
      <p:sp>
        <p:nvSpPr>
          <p:cNvPr id="3" name="Content Placeholder 2">
            <a:extLst>
              <a:ext uri="{FF2B5EF4-FFF2-40B4-BE49-F238E27FC236}">
                <a16:creationId xmlns:a16="http://schemas.microsoft.com/office/drawing/2014/main" id="{EDB919ED-F267-D16E-5EA8-195570C7F622}"/>
              </a:ext>
            </a:extLst>
          </p:cNvPr>
          <p:cNvSpPr>
            <a:spLocks noGrp="1"/>
          </p:cNvSpPr>
          <p:nvPr>
            <p:ph idx="1"/>
          </p:nvPr>
        </p:nvSpPr>
        <p:spPr>
          <a:xfrm>
            <a:off x="838200" y="2032525"/>
            <a:ext cx="5595765" cy="4144437"/>
          </a:xfrm>
        </p:spPr>
        <p:txBody>
          <a:bodyPr/>
          <a:lstStyle/>
          <a:p>
            <a:r>
              <a:rPr lang="en-US" dirty="0"/>
              <a:t>NOAA Precipitation Frequency Data Server (PFDS)</a:t>
            </a:r>
          </a:p>
          <a:p>
            <a:r>
              <a:rPr lang="en-US" dirty="0" err="1"/>
              <a:t>Rasters</a:t>
            </a:r>
            <a:r>
              <a:rPr lang="en-US" dirty="0"/>
              <a:t> (.</a:t>
            </a:r>
            <a:r>
              <a:rPr lang="en-US" dirty="0" err="1"/>
              <a:t>asc</a:t>
            </a:r>
            <a:r>
              <a:rPr lang="en-US" dirty="0"/>
              <a:t>) for all volumes</a:t>
            </a:r>
          </a:p>
          <a:p>
            <a:r>
              <a:rPr lang="en-US" dirty="0"/>
              <a:t>Select AEP and Duration</a:t>
            </a:r>
          </a:p>
        </p:txBody>
      </p:sp>
      <p:pic>
        <p:nvPicPr>
          <p:cNvPr id="4" name="Picture 3">
            <a:extLst>
              <a:ext uri="{FF2B5EF4-FFF2-40B4-BE49-F238E27FC236}">
                <a16:creationId xmlns:a16="http://schemas.microsoft.com/office/drawing/2014/main" id="{535A33BF-5177-9A37-893F-23A10AF6B7CB}"/>
              </a:ext>
            </a:extLst>
          </p:cNvPr>
          <p:cNvPicPr>
            <a:picLocks noChangeAspect="1"/>
          </p:cNvPicPr>
          <p:nvPr/>
        </p:nvPicPr>
        <p:blipFill>
          <a:blip r:embed="rId2"/>
          <a:stretch>
            <a:fillRect/>
          </a:stretch>
        </p:blipFill>
        <p:spPr>
          <a:xfrm>
            <a:off x="6484490" y="0"/>
            <a:ext cx="5707510" cy="6858000"/>
          </a:xfrm>
          <a:prstGeom prst="rect">
            <a:avLst/>
          </a:prstGeom>
        </p:spPr>
      </p:pic>
    </p:spTree>
    <p:extLst>
      <p:ext uri="{BB962C8B-B14F-4D97-AF65-F5344CB8AC3E}">
        <p14:creationId xmlns:p14="http://schemas.microsoft.com/office/powerpoint/2010/main" val="3124051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8BE6186-C403-47D4-9166-62931612275A}"/>
              </a:ext>
            </a:extLst>
          </p:cNvPr>
          <p:cNvPicPr>
            <a:picLocks noChangeAspect="1"/>
          </p:cNvPicPr>
          <p:nvPr/>
        </p:nvPicPr>
        <p:blipFill>
          <a:blip r:embed="rId3"/>
          <a:stretch>
            <a:fillRect/>
          </a:stretch>
        </p:blipFill>
        <p:spPr>
          <a:xfrm>
            <a:off x="2214723" y="0"/>
            <a:ext cx="9549765" cy="6858000"/>
          </a:xfrm>
          <a:prstGeom prst="rect">
            <a:avLst/>
          </a:prstGeom>
        </p:spPr>
      </p:pic>
      <p:sp>
        <p:nvSpPr>
          <p:cNvPr id="2" name="TextBox 1">
            <a:extLst>
              <a:ext uri="{FF2B5EF4-FFF2-40B4-BE49-F238E27FC236}">
                <a16:creationId xmlns:a16="http://schemas.microsoft.com/office/drawing/2014/main" id="{E044CF70-EAB5-4184-85ED-1DE0865CEFA8}"/>
              </a:ext>
            </a:extLst>
          </p:cNvPr>
          <p:cNvSpPr txBox="1"/>
          <p:nvPr/>
        </p:nvSpPr>
        <p:spPr>
          <a:xfrm>
            <a:off x="139343" y="647271"/>
            <a:ext cx="2075380"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24-hour</a:t>
            </a:r>
          </a:p>
          <a:p>
            <a:r>
              <a:rPr lang="en-US" sz="2800" b="1" dirty="0">
                <a:effectLst>
                  <a:outerShdw blurRad="38100" dist="38100" dir="2700000" algn="tl">
                    <a:srgbClr val="000000">
                      <a:alpha val="43137"/>
                    </a:srgbClr>
                  </a:outerShdw>
                </a:effectLst>
                <a:latin typeface="Lato" panose="020F0502020204030203" pitchFamily="34" charset="0"/>
              </a:rPr>
              <a:t>1/100 AEP</a:t>
            </a:r>
          </a:p>
        </p:txBody>
      </p:sp>
    </p:spTree>
    <p:extLst>
      <p:ext uri="{BB962C8B-B14F-4D97-AF65-F5344CB8AC3E}">
        <p14:creationId xmlns:p14="http://schemas.microsoft.com/office/powerpoint/2010/main" val="2198337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AC6D5-7DB3-ACD2-52C3-A3A6E4DB3E93}"/>
              </a:ext>
            </a:extLst>
          </p:cNvPr>
          <p:cNvSpPr>
            <a:spLocks noGrp="1"/>
          </p:cNvSpPr>
          <p:nvPr>
            <p:ph type="title"/>
          </p:nvPr>
        </p:nvSpPr>
        <p:spPr/>
        <p:txBody>
          <a:bodyPr/>
          <a:lstStyle/>
          <a:p>
            <a:r>
              <a:rPr lang="en-US" dirty="0"/>
              <a:t>Custom Studies</a:t>
            </a:r>
          </a:p>
        </p:txBody>
      </p:sp>
      <p:sp>
        <p:nvSpPr>
          <p:cNvPr id="3" name="Content Placeholder 2">
            <a:extLst>
              <a:ext uri="{FF2B5EF4-FFF2-40B4-BE49-F238E27FC236}">
                <a16:creationId xmlns:a16="http://schemas.microsoft.com/office/drawing/2014/main" id="{EDB919ED-F267-D16E-5EA8-195570C7F622}"/>
              </a:ext>
            </a:extLst>
          </p:cNvPr>
          <p:cNvSpPr>
            <a:spLocks noGrp="1"/>
          </p:cNvSpPr>
          <p:nvPr>
            <p:ph idx="1"/>
          </p:nvPr>
        </p:nvSpPr>
        <p:spPr>
          <a:xfrm>
            <a:off x="838199" y="1825625"/>
            <a:ext cx="9992465" cy="4351338"/>
          </a:xfrm>
        </p:spPr>
        <p:txBody>
          <a:bodyPr/>
          <a:lstStyle/>
          <a:p>
            <a:r>
              <a:rPr lang="en-US" dirty="0"/>
              <a:t>Extend to much rarer frequencies than NOAA Atlas 14</a:t>
            </a:r>
          </a:p>
          <a:p>
            <a:endParaRPr lang="en-US" dirty="0"/>
          </a:p>
          <a:p>
            <a:r>
              <a:rPr lang="en-US" dirty="0"/>
              <a:t>Regional studies</a:t>
            </a:r>
          </a:p>
          <a:p>
            <a:r>
              <a:rPr lang="en-US" dirty="0"/>
              <a:t>Site-specific</a:t>
            </a:r>
          </a:p>
          <a:p>
            <a:pPr lvl="1"/>
            <a:r>
              <a:rPr lang="en-US" dirty="0"/>
              <a:t>Typically at the IES-level</a:t>
            </a:r>
          </a:p>
        </p:txBody>
      </p:sp>
      <p:pic>
        <p:nvPicPr>
          <p:cNvPr id="4" name="Picture 3">
            <a:extLst>
              <a:ext uri="{FF2B5EF4-FFF2-40B4-BE49-F238E27FC236}">
                <a16:creationId xmlns:a16="http://schemas.microsoft.com/office/drawing/2014/main" id="{B70056A4-0586-72EB-4EDA-22F0692F86E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96569" y="2697647"/>
            <a:ext cx="5303215" cy="3179981"/>
          </a:xfrm>
          <a:prstGeom prst="rect">
            <a:avLst/>
          </a:prstGeom>
          <a:noFill/>
          <a:ln>
            <a:solidFill>
              <a:schemeClr val="tx1"/>
            </a:solidFill>
          </a:ln>
        </p:spPr>
      </p:pic>
    </p:spTree>
    <p:extLst>
      <p:ext uri="{BB962C8B-B14F-4D97-AF65-F5344CB8AC3E}">
        <p14:creationId xmlns:p14="http://schemas.microsoft.com/office/powerpoint/2010/main" val="901983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AC6D5-7DB3-ACD2-52C3-A3A6E4DB3E93}"/>
              </a:ext>
            </a:extLst>
          </p:cNvPr>
          <p:cNvSpPr>
            <a:spLocks noGrp="1"/>
          </p:cNvSpPr>
          <p:nvPr>
            <p:ph type="title"/>
          </p:nvPr>
        </p:nvSpPr>
        <p:spPr/>
        <p:txBody>
          <a:bodyPr/>
          <a:lstStyle/>
          <a:p>
            <a:r>
              <a:rPr lang="en-US" dirty="0"/>
              <a:t>Custom Studies</a:t>
            </a:r>
          </a:p>
        </p:txBody>
      </p:sp>
      <p:sp>
        <p:nvSpPr>
          <p:cNvPr id="3" name="Content Placeholder 2">
            <a:extLst>
              <a:ext uri="{FF2B5EF4-FFF2-40B4-BE49-F238E27FC236}">
                <a16:creationId xmlns:a16="http://schemas.microsoft.com/office/drawing/2014/main" id="{EDB919ED-F267-D16E-5EA8-195570C7F622}"/>
              </a:ext>
            </a:extLst>
          </p:cNvPr>
          <p:cNvSpPr>
            <a:spLocks noGrp="1"/>
          </p:cNvSpPr>
          <p:nvPr>
            <p:ph idx="1"/>
          </p:nvPr>
        </p:nvSpPr>
        <p:spPr>
          <a:xfrm>
            <a:off x="838199" y="1825625"/>
            <a:ext cx="9992465" cy="4351338"/>
          </a:xfrm>
        </p:spPr>
        <p:txBody>
          <a:bodyPr/>
          <a:lstStyle/>
          <a:p>
            <a:r>
              <a:rPr lang="en-US" dirty="0"/>
              <a:t>Regional Studies</a:t>
            </a:r>
          </a:p>
          <a:p>
            <a:pPr lvl="1"/>
            <a:r>
              <a:rPr lang="en-US" dirty="0"/>
              <a:t>Willamette Basin (2017)</a:t>
            </a:r>
          </a:p>
          <a:p>
            <a:pPr lvl="1"/>
            <a:r>
              <a:rPr lang="en-US" dirty="0"/>
              <a:t>California DSOD (2020)</a:t>
            </a:r>
          </a:p>
          <a:p>
            <a:r>
              <a:rPr lang="en-US" dirty="0"/>
              <a:t>Site-Specific Studies</a:t>
            </a:r>
          </a:p>
          <a:p>
            <a:pPr lvl="1"/>
            <a:r>
              <a:rPr lang="en-US" dirty="0"/>
              <a:t>Garrison/Ft. Peck (2016)</a:t>
            </a:r>
          </a:p>
          <a:p>
            <a:pPr lvl="1"/>
            <a:r>
              <a:rPr lang="en-US" dirty="0"/>
              <a:t>Whittier Narrows (2018)</a:t>
            </a:r>
          </a:p>
          <a:p>
            <a:pPr lvl="1"/>
            <a:r>
              <a:rPr lang="en-US" dirty="0"/>
              <a:t>Buford (in review)</a:t>
            </a:r>
          </a:p>
          <a:p>
            <a:pPr lvl="1"/>
            <a:r>
              <a:rPr lang="en-US" dirty="0"/>
              <a:t>Kanopolis (in review)</a:t>
            </a:r>
          </a:p>
          <a:p>
            <a:pPr lvl="1"/>
            <a:r>
              <a:rPr lang="en-US" dirty="0"/>
              <a:t>Jennings Randolph (in review)</a:t>
            </a:r>
          </a:p>
        </p:txBody>
      </p:sp>
      <p:pic>
        <p:nvPicPr>
          <p:cNvPr id="5" name="Picture 4">
            <a:extLst>
              <a:ext uri="{FF2B5EF4-FFF2-40B4-BE49-F238E27FC236}">
                <a16:creationId xmlns:a16="http://schemas.microsoft.com/office/drawing/2014/main" id="{A0646357-9318-2B1E-5309-C1B6E0D8420C}"/>
              </a:ext>
            </a:extLst>
          </p:cNvPr>
          <p:cNvPicPr>
            <a:picLocks noChangeAspect="1"/>
          </p:cNvPicPr>
          <p:nvPr/>
        </p:nvPicPr>
        <p:blipFill>
          <a:blip r:embed="rId3"/>
          <a:stretch>
            <a:fillRect/>
          </a:stretch>
        </p:blipFill>
        <p:spPr>
          <a:xfrm>
            <a:off x="5512615" y="357212"/>
            <a:ext cx="3054161" cy="3950681"/>
          </a:xfrm>
          <a:prstGeom prst="rect">
            <a:avLst/>
          </a:prstGeom>
          <a:ln>
            <a:solidFill>
              <a:schemeClr val="tx1"/>
            </a:solidFill>
          </a:ln>
        </p:spPr>
      </p:pic>
      <p:pic>
        <p:nvPicPr>
          <p:cNvPr id="6" name="Picture 5">
            <a:extLst>
              <a:ext uri="{FF2B5EF4-FFF2-40B4-BE49-F238E27FC236}">
                <a16:creationId xmlns:a16="http://schemas.microsoft.com/office/drawing/2014/main" id="{7763DD62-A4E9-9677-FC49-C517F76B84A8}"/>
              </a:ext>
            </a:extLst>
          </p:cNvPr>
          <p:cNvPicPr>
            <a:picLocks noChangeAspect="1"/>
          </p:cNvPicPr>
          <p:nvPr/>
        </p:nvPicPr>
        <p:blipFill>
          <a:blip r:embed="rId4"/>
          <a:stretch>
            <a:fillRect/>
          </a:stretch>
        </p:blipFill>
        <p:spPr>
          <a:xfrm>
            <a:off x="6683164" y="1519015"/>
            <a:ext cx="3054162" cy="3947880"/>
          </a:xfrm>
          <a:prstGeom prst="rect">
            <a:avLst/>
          </a:prstGeom>
          <a:ln>
            <a:solidFill>
              <a:schemeClr val="tx1"/>
            </a:solidFill>
          </a:ln>
        </p:spPr>
      </p:pic>
      <p:pic>
        <p:nvPicPr>
          <p:cNvPr id="7" name="Picture 6">
            <a:extLst>
              <a:ext uri="{FF2B5EF4-FFF2-40B4-BE49-F238E27FC236}">
                <a16:creationId xmlns:a16="http://schemas.microsoft.com/office/drawing/2014/main" id="{EEF7C488-8D9C-448C-6FE6-B32D86FD8CC3}"/>
              </a:ext>
            </a:extLst>
          </p:cNvPr>
          <p:cNvPicPr>
            <a:picLocks noChangeAspect="1"/>
          </p:cNvPicPr>
          <p:nvPr/>
        </p:nvPicPr>
        <p:blipFill>
          <a:blip r:embed="rId5"/>
          <a:stretch>
            <a:fillRect/>
          </a:stretch>
        </p:blipFill>
        <p:spPr>
          <a:xfrm>
            <a:off x="8512078" y="2842303"/>
            <a:ext cx="3043938" cy="3947880"/>
          </a:xfrm>
          <a:prstGeom prst="rect">
            <a:avLst/>
          </a:prstGeom>
          <a:ln>
            <a:solidFill>
              <a:schemeClr val="tx1"/>
            </a:solidFill>
          </a:ln>
        </p:spPr>
      </p:pic>
      <p:pic>
        <p:nvPicPr>
          <p:cNvPr id="8" name="Picture 7">
            <a:extLst>
              <a:ext uri="{FF2B5EF4-FFF2-40B4-BE49-F238E27FC236}">
                <a16:creationId xmlns:a16="http://schemas.microsoft.com/office/drawing/2014/main" id="{4DB4EBA9-84C0-A470-5300-72365D64592C}"/>
              </a:ext>
            </a:extLst>
          </p:cNvPr>
          <p:cNvPicPr>
            <a:picLocks noChangeAspect="1"/>
          </p:cNvPicPr>
          <p:nvPr/>
        </p:nvPicPr>
        <p:blipFill>
          <a:blip r:embed="rId6"/>
          <a:stretch>
            <a:fillRect/>
          </a:stretch>
        </p:blipFill>
        <p:spPr>
          <a:xfrm>
            <a:off x="9862171" y="282927"/>
            <a:ext cx="1887631" cy="2424440"/>
          </a:xfrm>
          <a:prstGeom prst="rect">
            <a:avLst/>
          </a:prstGeom>
          <a:ln>
            <a:solidFill>
              <a:schemeClr val="tx1"/>
            </a:solidFill>
          </a:ln>
        </p:spPr>
      </p:pic>
    </p:spTree>
    <p:extLst>
      <p:ext uri="{BB962C8B-B14F-4D97-AF65-F5344CB8AC3E}">
        <p14:creationId xmlns:p14="http://schemas.microsoft.com/office/powerpoint/2010/main" val="2327401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Modeling Hypothetical Storm Events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Modeling Hypothetical Storm Events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pPr marL="514350" indent="-514350">
              <a:buFont typeface="+mj-lt"/>
              <a:buAutoNum type="arabicPeriod"/>
            </a:pPr>
            <a:r>
              <a:rPr lang="en-US" dirty="0"/>
              <a:t>Hydrologic considerations</a:t>
            </a:r>
          </a:p>
          <a:p>
            <a:pPr lvl="1"/>
            <a:r>
              <a:rPr lang="en-US" dirty="0"/>
              <a:t>How does the watershed respond during a flood?</a:t>
            </a:r>
          </a:p>
          <a:p>
            <a:pPr marL="514350" indent="-514350">
              <a:buFont typeface="+mj-lt"/>
              <a:buAutoNum type="arabicPeriod"/>
            </a:pPr>
            <a:r>
              <a:rPr lang="en-US" dirty="0"/>
              <a:t>Meteorologic considerations</a:t>
            </a:r>
          </a:p>
          <a:p>
            <a:pPr lvl="1"/>
            <a:r>
              <a:rPr lang="en-US" dirty="0"/>
              <a:t>What meteorologic characteristics create a flood?</a:t>
            </a:r>
          </a:p>
        </p:txBody>
      </p:sp>
    </p:spTree>
    <p:extLst>
      <p:ext uri="{BB962C8B-B14F-4D97-AF65-F5344CB8AC3E}">
        <p14:creationId xmlns:p14="http://schemas.microsoft.com/office/powerpoint/2010/main" val="2223971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37617-C35F-4676-A787-22C0C31E5B6A}"/>
              </a:ext>
            </a:extLst>
          </p:cNvPr>
          <p:cNvSpPr>
            <a:spLocks noGrp="1"/>
          </p:cNvSpPr>
          <p:nvPr>
            <p:ph type="title"/>
          </p:nvPr>
        </p:nvSpPr>
        <p:spPr/>
        <p:txBody>
          <a:bodyPr/>
          <a:lstStyle/>
          <a:p>
            <a:r>
              <a:rPr lang="en-US" dirty="0"/>
              <a:t>Hydrologic Considerations</a:t>
            </a:r>
          </a:p>
        </p:txBody>
      </p:sp>
      <p:sp>
        <p:nvSpPr>
          <p:cNvPr id="3" name="Content Placeholder 2">
            <a:extLst>
              <a:ext uri="{FF2B5EF4-FFF2-40B4-BE49-F238E27FC236}">
                <a16:creationId xmlns:a16="http://schemas.microsoft.com/office/drawing/2014/main" id="{18283C96-3117-4DC6-9EBC-709DB72DDB84}"/>
              </a:ext>
            </a:extLst>
          </p:cNvPr>
          <p:cNvSpPr>
            <a:spLocks noGrp="1"/>
          </p:cNvSpPr>
          <p:nvPr>
            <p:ph idx="1"/>
          </p:nvPr>
        </p:nvSpPr>
        <p:spPr/>
        <p:txBody>
          <a:bodyPr/>
          <a:lstStyle/>
          <a:p>
            <a:r>
              <a:rPr lang="en-US" dirty="0"/>
              <a:t>Model calibration</a:t>
            </a:r>
          </a:p>
          <a:p>
            <a:r>
              <a:rPr lang="en-US" dirty="0"/>
              <a:t>Initial conditions for flood frequency analysis</a:t>
            </a:r>
          </a:p>
          <a:p>
            <a:r>
              <a:rPr lang="en-US" dirty="0"/>
              <a:t>Non-linearity of hydrologic response</a:t>
            </a:r>
          </a:p>
          <a:p>
            <a:pPr lvl="1"/>
            <a:r>
              <a:rPr lang="en-US" dirty="0"/>
              <a:t>Dependency of hydrologic parameters on amount of rainfall</a:t>
            </a:r>
          </a:p>
        </p:txBody>
      </p:sp>
    </p:spTree>
    <p:extLst>
      <p:ext uri="{BB962C8B-B14F-4D97-AF65-F5344CB8AC3E}">
        <p14:creationId xmlns:p14="http://schemas.microsoft.com/office/powerpoint/2010/main" val="869764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DED26-BB27-4BCC-915C-321D79F95FC3}"/>
              </a:ext>
            </a:extLst>
          </p:cNvPr>
          <p:cNvSpPr>
            <a:spLocks noGrp="1"/>
          </p:cNvSpPr>
          <p:nvPr>
            <p:ph type="title"/>
          </p:nvPr>
        </p:nvSpPr>
        <p:spPr/>
        <p:txBody>
          <a:bodyPr/>
          <a:lstStyle/>
          <a:p>
            <a:r>
              <a:rPr lang="en-US" dirty="0"/>
              <a:t>Meteorologic Considerations</a:t>
            </a:r>
          </a:p>
        </p:txBody>
      </p:sp>
      <p:sp>
        <p:nvSpPr>
          <p:cNvPr id="3" name="Content Placeholder 2">
            <a:extLst>
              <a:ext uri="{FF2B5EF4-FFF2-40B4-BE49-F238E27FC236}">
                <a16:creationId xmlns:a16="http://schemas.microsoft.com/office/drawing/2014/main" id="{238DBCD4-14EE-4036-9105-26EF65266A0F}"/>
              </a:ext>
            </a:extLst>
          </p:cNvPr>
          <p:cNvSpPr>
            <a:spLocks noGrp="1"/>
          </p:cNvSpPr>
          <p:nvPr>
            <p:ph idx="1"/>
          </p:nvPr>
        </p:nvSpPr>
        <p:spPr/>
        <p:txBody>
          <a:bodyPr/>
          <a:lstStyle/>
          <a:p>
            <a:r>
              <a:rPr lang="en-US" dirty="0"/>
              <a:t>Storm duration</a:t>
            </a:r>
          </a:p>
          <a:p>
            <a:r>
              <a:rPr lang="en-US" dirty="0"/>
              <a:t>Storm spatial pattern</a:t>
            </a:r>
          </a:p>
          <a:p>
            <a:pPr lvl="1"/>
            <a:r>
              <a:rPr lang="en-US" dirty="0"/>
              <a:t>Distribution of rainfall</a:t>
            </a:r>
          </a:p>
          <a:p>
            <a:pPr lvl="1"/>
            <a:r>
              <a:rPr lang="en-US" dirty="0"/>
              <a:t>Area reduction</a:t>
            </a:r>
          </a:p>
          <a:p>
            <a:r>
              <a:rPr lang="en-US" dirty="0"/>
              <a:t>Storm temporal pattern</a:t>
            </a:r>
          </a:p>
        </p:txBody>
      </p:sp>
      <p:sp>
        <p:nvSpPr>
          <p:cNvPr id="4" name="TextBox 3">
            <a:extLst>
              <a:ext uri="{FF2B5EF4-FFF2-40B4-BE49-F238E27FC236}">
                <a16:creationId xmlns:a16="http://schemas.microsoft.com/office/drawing/2014/main" id="{EA959405-9171-45C0-AE8E-813A23C1FA84}"/>
              </a:ext>
            </a:extLst>
          </p:cNvPr>
          <p:cNvSpPr txBox="1"/>
          <p:nvPr/>
        </p:nvSpPr>
        <p:spPr>
          <a:xfrm>
            <a:off x="6226140" y="2442680"/>
            <a:ext cx="3781746"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Unique for all storms, but we generalize</a:t>
            </a:r>
          </a:p>
        </p:txBody>
      </p:sp>
    </p:spTree>
    <p:extLst>
      <p:ext uri="{BB962C8B-B14F-4D97-AF65-F5344CB8AC3E}">
        <p14:creationId xmlns:p14="http://schemas.microsoft.com/office/powerpoint/2010/main" val="919651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FD14D-53AB-496F-AB5D-D684D3D7C3F7}"/>
              </a:ext>
            </a:extLst>
          </p:cNvPr>
          <p:cNvSpPr>
            <a:spLocks noGrp="1"/>
          </p:cNvSpPr>
          <p:nvPr>
            <p:ph type="title"/>
          </p:nvPr>
        </p:nvSpPr>
        <p:spPr/>
        <p:txBody>
          <a:bodyPr/>
          <a:lstStyle/>
          <a:p>
            <a:r>
              <a:rPr lang="en-US" dirty="0"/>
              <a:t>Watershed Response</a:t>
            </a:r>
          </a:p>
        </p:txBody>
      </p:sp>
      <p:sp>
        <p:nvSpPr>
          <p:cNvPr id="3" name="Content Placeholder 2">
            <a:extLst>
              <a:ext uri="{FF2B5EF4-FFF2-40B4-BE49-F238E27FC236}">
                <a16:creationId xmlns:a16="http://schemas.microsoft.com/office/drawing/2014/main" id="{ED11D3D0-AF13-4BBC-B4CA-31F32E4A356F}"/>
              </a:ext>
            </a:extLst>
          </p:cNvPr>
          <p:cNvSpPr>
            <a:spLocks noGrp="1"/>
          </p:cNvSpPr>
          <p:nvPr>
            <p:ph idx="1"/>
          </p:nvPr>
        </p:nvSpPr>
        <p:spPr/>
        <p:txBody>
          <a:bodyPr/>
          <a:lstStyle/>
          <a:p>
            <a:r>
              <a:rPr lang="en-US" dirty="0"/>
              <a:t>Peak flow is sensitive to all the hypothetical storm settings</a:t>
            </a:r>
          </a:p>
          <a:p>
            <a:pPr lvl="1"/>
            <a:r>
              <a:rPr lang="en-US" dirty="0"/>
              <a:t>Time pattern (most sensitive)</a:t>
            </a:r>
          </a:p>
          <a:p>
            <a:pPr lvl="1"/>
            <a:r>
              <a:rPr lang="en-US" dirty="0"/>
              <a:t>Storm duration</a:t>
            </a:r>
          </a:p>
          <a:p>
            <a:pPr lvl="1"/>
            <a:r>
              <a:rPr lang="en-US" dirty="0"/>
              <a:t>Area reduction</a:t>
            </a:r>
          </a:p>
          <a:p>
            <a:pPr lvl="1"/>
            <a:r>
              <a:rPr lang="en-US" dirty="0"/>
              <a:t>Spatial pattern (least sensitive)</a:t>
            </a:r>
          </a:p>
        </p:txBody>
      </p:sp>
    </p:spTree>
    <p:extLst>
      <p:ext uri="{BB962C8B-B14F-4D97-AF65-F5344CB8AC3E}">
        <p14:creationId xmlns:p14="http://schemas.microsoft.com/office/powerpoint/2010/main" val="2852785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Purpose of modeling flood frequency in HEC-HMS</a:t>
            </a:r>
          </a:p>
          <a:p>
            <a:pPr marL="514350" indent="-514350">
              <a:buFont typeface="+mj-lt"/>
              <a:buAutoNum type="arabicPeriod"/>
            </a:pPr>
            <a:r>
              <a:rPr lang="en-US" dirty="0"/>
              <a:t>Introduction to precipitation-frequency</a:t>
            </a:r>
          </a:p>
          <a:p>
            <a:pPr marL="514350" indent="-514350">
              <a:buFont typeface="+mj-lt"/>
              <a:buAutoNum type="arabicPeriod"/>
            </a:pPr>
            <a:r>
              <a:rPr lang="en-US" dirty="0"/>
              <a:t>Precipitation-frequency data products</a:t>
            </a:r>
          </a:p>
          <a:p>
            <a:pPr marL="514350" indent="-514350">
              <a:buFont typeface="+mj-lt"/>
              <a:buAutoNum type="arabicPeriod"/>
            </a:pPr>
            <a:r>
              <a:rPr lang="en-US" dirty="0"/>
              <a:t>Modeling hypothetical storm events with HEC-HMS</a:t>
            </a:r>
          </a:p>
          <a:p>
            <a:pPr marL="514350" indent="-514350">
              <a:buFont typeface="+mj-lt"/>
              <a:buAutoNum type="arabicPeriod"/>
            </a:pPr>
            <a:r>
              <a:rPr lang="en-US" dirty="0"/>
              <a:t>Modeling flood frequency with HEC-HMS</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BDE6-5B4A-4C02-A8C6-12BAAF4FF9E0}"/>
              </a:ext>
            </a:extLst>
          </p:cNvPr>
          <p:cNvSpPr>
            <a:spLocks noGrp="1"/>
          </p:cNvSpPr>
          <p:nvPr>
            <p:ph type="title"/>
          </p:nvPr>
        </p:nvSpPr>
        <p:spPr/>
        <p:txBody>
          <a:bodyPr/>
          <a:lstStyle/>
          <a:p>
            <a:r>
              <a:rPr lang="en-US" dirty="0"/>
              <a:t>Hypothetical Storm in HEC-HMS</a:t>
            </a:r>
          </a:p>
        </p:txBody>
      </p:sp>
      <p:pic>
        <p:nvPicPr>
          <p:cNvPr id="6" name="Picture 5">
            <a:extLst>
              <a:ext uri="{FF2B5EF4-FFF2-40B4-BE49-F238E27FC236}">
                <a16:creationId xmlns:a16="http://schemas.microsoft.com/office/drawing/2014/main" id="{7EB6BB9B-DF09-33BE-E3F2-3B91F4FB391A}"/>
              </a:ext>
            </a:extLst>
          </p:cNvPr>
          <p:cNvPicPr>
            <a:picLocks noChangeAspect="1"/>
          </p:cNvPicPr>
          <p:nvPr/>
        </p:nvPicPr>
        <p:blipFill>
          <a:blip r:embed="rId3"/>
          <a:stretch>
            <a:fillRect/>
          </a:stretch>
        </p:blipFill>
        <p:spPr>
          <a:xfrm>
            <a:off x="2533295" y="2379950"/>
            <a:ext cx="5906547" cy="3418982"/>
          </a:xfrm>
          <a:prstGeom prst="rect">
            <a:avLst/>
          </a:prstGeom>
        </p:spPr>
      </p:pic>
      <p:sp>
        <p:nvSpPr>
          <p:cNvPr id="9" name="TextBox 8">
            <a:extLst>
              <a:ext uri="{FF2B5EF4-FFF2-40B4-BE49-F238E27FC236}">
                <a16:creationId xmlns:a16="http://schemas.microsoft.com/office/drawing/2014/main" id="{C8F7DCB5-23F8-45A7-4689-3067B94AFBE3}"/>
              </a:ext>
            </a:extLst>
          </p:cNvPr>
          <p:cNvSpPr txBox="1"/>
          <p:nvPr/>
        </p:nvSpPr>
        <p:spPr>
          <a:xfrm>
            <a:off x="568539" y="2740065"/>
            <a:ext cx="1402396"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Temporal pattern</a:t>
            </a:r>
          </a:p>
        </p:txBody>
      </p:sp>
      <p:cxnSp>
        <p:nvCxnSpPr>
          <p:cNvPr id="11" name="Straight Arrow Connector 10">
            <a:extLst>
              <a:ext uri="{FF2B5EF4-FFF2-40B4-BE49-F238E27FC236}">
                <a16:creationId xmlns:a16="http://schemas.microsoft.com/office/drawing/2014/main" id="{3634ABAB-50C5-9615-A688-2947CE24728F}"/>
              </a:ext>
            </a:extLst>
          </p:cNvPr>
          <p:cNvCxnSpPr>
            <a:cxnSpLocks/>
            <a:endCxn id="9" idx="3"/>
          </p:cNvCxnSpPr>
          <p:nvPr/>
        </p:nvCxnSpPr>
        <p:spPr>
          <a:xfrm flipH="1" flipV="1">
            <a:off x="1970935" y="3094008"/>
            <a:ext cx="1146553" cy="3124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A359CAE-DA66-32CB-33CD-84998C05C605}"/>
              </a:ext>
            </a:extLst>
          </p:cNvPr>
          <p:cNvCxnSpPr>
            <a:cxnSpLocks/>
          </p:cNvCxnSpPr>
          <p:nvPr/>
        </p:nvCxnSpPr>
        <p:spPr>
          <a:xfrm flipH="1">
            <a:off x="1847751" y="3732011"/>
            <a:ext cx="972836" cy="24302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4A2DA21-149B-0B9B-014B-4711DF65E313}"/>
              </a:ext>
            </a:extLst>
          </p:cNvPr>
          <p:cNvSpPr txBox="1"/>
          <p:nvPr/>
        </p:nvSpPr>
        <p:spPr>
          <a:xfrm>
            <a:off x="706725" y="3659992"/>
            <a:ext cx="1402396"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Storm duration</a:t>
            </a:r>
          </a:p>
        </p:txBody>
      </p:sp>
      <p:cxnSp>
        <p:nvCxnSpPr>
          <p:cNvPr id="17" name="Straight Arrow Connector 16">
            <a:extLst>
              <a:ext uri="{FF2B5EF4-FFF2-40B4-BE49-F238E27FC236}">
                <a16:creationId xmlns:a16="http://schemas.microsoft.com/office/drawing/2014/main" id="{2A2D8E2C-D26B-D9D2-D9EE-4926B115350D}"/>
              </a:ext>
            </a:extLst>
          </p:cNvPr>
          <p:cNvCxnSpPr>
            <a:cxnSpLocks/>
          </p:cNvCxnSpPr>
          <p:nvPr/>
        </p:nvCxnSpPr>
        <p:spPr>
          <a:xfrm flipV="1">
            <a:off x="8376473" y="3169044"/>
            <a:ext cx="739100" cy="103814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02F89FF-A7AB-685C-B8D0-E14514B99560}"/>
              </a:ext>
            </a:extLst>
          </p:cNvPr>
          <p:cNvSpPr txBox="1"/>
          <p:nvPr/>
        </p:nvSpPr>
        <p:spPr>
          <a:xfrm>
            <a:off x="8528872" y="2461158"/>
            <a:ext cx="3538365"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Precipitation-frequency grid for a given AEP</a:t>
            </a:r>
          </a:p>
        </p:txBody>
      </p:sp>
      <p:cxnSp>
        <p:nvCxnSpPr>
          <p:cNvPr id="22" name="Straight Arrow Connector 21">
            <a:extLst>
              <a:ext uri="{FF2B5EF4-FFF2-40B4-BE49-F238E27FC236}">
                <a16:creationId xmlns:a16="http://schemas.microsoft.com/office/drawing/2014/main" id="{F94B8C2D-B02E-F3B4-E778-107A5266B9D4}"/>
              </a:ext>
            </a:extLst>
          </p:cNvPr>
          <p:cNvCxnSpPr>
            <a:cxnSpLocks/>
          </p:cNvCxnSpPr>
          <p:nvPr/>
        </p:nvCxnSpPr>
        <p:spPr>
          <a:xfrm flipV="1">
            <a:off x="8332748" y="4524622"/>
            <a:ext cx="887847" cy="5258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527E34F-C206-9182-A744-1853A98520FE}"/>
              </a:ext>
            </a:extLst>
          </p:cNvPr>
          <p:cNvSpPr txBox="1"/>
          <p:nvPr/>
        </p:nvSpPr>
        <p:spPr>
          <a:xfrm>
            <a:off x="9258498" y="4170679"/>
            <a:ext cx="1775894"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Area Reduction</a:t>
            </a:r>
          </a:p>
        </p:txBody>
      </p:sp>
      <p:cxnSp>
        <p:nvCxnSpPr>
          <p:cNvPr id="28" name="Straight Arrow Connector 27">
            <a:extLst>
              <a:ext uri="{FF2B5EF4-FFF2-40B4-BE49-F238E27FC236}">
                <a16:creationId xmlns:a16="http://schemas.microsoft.com/office/drawing/2014/main" id="{4D317260-4F1A-AB54-198B-CEB5EB394A6D}"/>
              </a:ext>
            </a:extLst>
          </p:cNvPr>
          <p:cNvCxnSpPr>
            <a:cxnSpLocks/>
          </p:cNvCxnSpPr>
          <p:nvPr/>
        </p:nvCxnSpPr>
        <p:spPr>
          <a:xfrm>
            <a:off x="3667076" y="5698149"/>
            <a:ext cx="980729" cy="45472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933D251-5753-B541-7327-9C3C49377B8B}"/>
              </a:ext>
            </a:extLst>
          </p:cNvPr>
          <p:cNvSpPr txBox="1"/>
          <p:nvPr/>
        </p:nvSpPr>
        <p:spPr>
          <a:xfrm>
            <a:off x="4729926" y="5952820"/>
            <a:ext cx="3538365"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Optional spatial distribution</a:t>
            </a:r>
          </a:p>
        </p:txBody>
      </p:sp>
      <p:sp>
        <p:nvSpPr>
          <p:cNvPr id="3" name="Rectangle 2">
            <a:extLst>
              <a:ext uri="{FF2B5EF4-FFF2-40B4-BE49-F238E27FC236}">
                <a16:creationId xmlns:a16="http://schemas.microsoft.com/office/drawing/2014/main" id="{070B0941-E8B9-5EC8-84F5-905CF0EC5BAB}"/>
              </a:ext>
            </a:extLst>
          </p:cNvPr>
          <p:cNvSpPr/>
          <p:nvPr/>
        </p:nvSpPr>
        <p:spPr>
          <a:xfrm>
            <a:off x="4277032" y="3859161"/>
            <a:ext cx="1907458" cy="24302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15613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65CCF-F8E9-4FEF-8311-19F4D6E471EC}"/>
              </a:ext>
            </a:extLst>
          </p:cNvPr>
          <p:cNvSpPr>
            <a:spLocks noGrp="1"/>
          </p:cNvSpPr>
          <p:nvPr>
            <p:ph type="title"/>
          </p:nvPr>
        </p:nvSpPr>
        <p:spPr/>
        <p:txBody>
          <a:bodyPr/>
          <a:lstStyle/>
          <a:p>
            <a:r>
              <a:rPr lang="en-US" dirty="0"/>
              <a:t>Storm Duration</a:t>
            </a:r>
          </a:p>
        </p:txBody>
      </p:sp>
      <p:sp>
        <p:nvSpPr>
          <p:cNvPr id="3" name="Content Placeholder 2">
            <a:extLst>
              <a:ext uri="{FF2B5EF4-FFF2-40B4-BE49-F238E27FC236}">
                <a16:creationId xmlns:a16="http://schemas.microsoft.com/office/drawing/2014/main" id="{279829AD-4793-471D-9140-79082FE936C0}"/>
              </a:ext>
            </a:extLst>
          </p:cNvPr>
          <p:cNvSpPr>
            <a:spLocks noGrp="1"/>
          </p:cNvSpPr>
          <p:nvPr>
            <p:ph idx="1"/>
          </p:nvPr>
        </p:nvSpPr>
        <p:spPr/>
        <p:txBody>
          <a:bodyPr/>
          <a:lstStyle/>
          <a:p>
            <a:r>
              <a:rPr lang="en-US" dirty="0"/>
              <a:t>Total amount of time of rainfall</a:t>
            </a:r>
          </a:p>
          <a:p>
            <a:r>
              <a:rPr lang="en-US" dirty="0"/>
              <a:t>Time pattern depends on it</a:t>
            </a:r>
          </a:p>
          <a:p>
            <a:r>
              <a:rPr lang="en-US" dirty="0"/>
              <a:t>Chosen one of two ways:</a:t>
            </a:r>
          </a:p>
          <a:p>
            <a:pPr lvl="1"/>
            <a:r>
              <a:rPr lang="en-US" dirty="0"/>
              <a:t>Watershed-based (close to time of concentration)</a:t>
            </a:r>
          </a:p>
          <a:p>
            <a:pPr lvl="1"/>
            <a:r>
              <a:rPr lang="en-US" dirty="0"/>
              <a:t>Meteorologically-based</a:t>
            </a:r>
          </a:p>
        </p:txBody>
      </p:sp>
    </p:spTree>
    <p:extLst>
      <p:ext uri="{BB962C8B-B14F-4D97-AF65-F5344CB8AC3E}">
        <p14:creationId xmlns:p14="http://schemas.microsoft.com/office/powerpoint/2010/main" val="1011374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A401-1743-4BD2-B8EA-0015B098EC05}"/>
              </a:ext>
            </a:extLst>
          </p:cNvPr>
          <p:cNvSpPr>
            <a:spLocks noGrp="1"/>
          </p:cNvSpPr>
          <p:nvPr>
            <p:ph type="title"/>
          </p:nvPr>
        </p:nvSpPr>
        <p:spPr/>
        <p:txBody>
          <a:bodyPr/>
          <a:lstStyle/>
          <a:p>
            <a:r>
              <a:rPr lang="en-US" dirty="0"/>
              <a:t>Time Patterns</a:t>
            </a:r>
          </a:p>
        </p:txBody>
      </p:sp>
      <p:sp>
        <p:nvSpPr>
          <p:cNvPr id="3" name="Content Placeholder 2">
            <a:extLst>
              <a:ext uri="{FF2B5EF4-FFF2-40B4-BE49-F238E27FC236}">
                <a16:creationId xmlns:a16="http://schemas.microsoft.com/office/drawing/2014/main" id="{BBC640F7-829A-4EDB-83B0-70033F9B012A}"/>
              </a:ext>
            </a:extLst>
          </p:cNvPr>
          <p:cNvSpPr>
            <a:spLocks noGrp="1"/>
          </p:cNvSpPr>
          <p:nvPr>
            <p:ph idx="1"/>
          </p:nvPr>
        </p:nvSpPr>
        <p:spPr>
          <a:xfrm>
            <a:off x="838200" y="1825625"/>
            <a:ext cx="5257800" cy="4351338"/>
          </a:xfrm>
        </p:spPr>
        <p:txBody>
          <a:bodyPr/>
          <a:lstStyle/>
          <a:p>
            <a:r>
              <a:rPr lang="en-US" dirty="0"/>
              <a:t>Dependent on storm duration</a:t>
            </a:r>
          </a:p>
          <a:p>
            <a:r>
              <a:rPr lang="en-US" dirty="0"/>
              <a:t>Two sources:</a:t>
            </a:r>
          </a:p>
          <a:p>
            <a:pPr lvl="1"/>
            <a:r>
              <a:rPr lang="en-US" dirty="0"/>
              <a:t>Observed storms</a:t>
            </a:r>
          </a:p>
          <a:p>
            <a:pPr lvl="1"/>
            <a:r>
              <a:rPr lang="en-US" dirty="0"/>
              <a:t>Synthetic patterns</a:t>
            </a:r>
          </a:p>
          <a:p>
            <a:r>
              <a:rPr lang="en-US" dirty="0"/>
              <a:t>Input as a Paired Data curve</a:t>
            </a:r>
          </a:p>
          <a:p>
            <a:pPr lvl="1"/>
            <a:r>
              <a:rPr lang="en-US" dirty="0"/>
              <a:t>Percentage curve</a:t>
            </a:r>
          </a:p>
        </p:txBody>
      </p:sp>
      <p:pic>
        <p:nvPicPr>
          <p:cNvPr id="5" name="Picture 4">
            <a:extLst>
              <a:ext uri="{FF2B5EF4-FFF2-40B4-BE49-F238E27FC236}">
                <a16:creationId xmlns:a16="http://schemas.microsoft.com/office/drawing/2014/main" id="{93F0BFD4-A35F-4E70-A3C3-508FD3B67C05}"/>
              </a:ext>
            </a:extLst>
          </p:cNvPr>
          <p:cNvPicPr>
            <a:picLocks noChangeAspect="1"/>
          </p:cNvPicPr>
          <p:nvPr/>
        </p:nvPicPr>
        <p:blipFill>
          <a:blip r:embed="rId3"/>
          <a:stretch>
            <a:fillRect/>
          </a:stretch>
        </p:blipFill>
        <p:spPr>
          <a:xfrm>
            <a:off x="6341423" y="3477"/>
            <a:ext cx="5850577" cy="6854523"/>
          </a:xfrm>
          <a:prstGeom prst="rect">
            <a:avLst/>
          </a:prstGeom>
        </p:spPr>
      </p:pic>
    </p:spTree>
    <p:extLst>
      <p:ext uri="{BB962C8B-B14F-4D97-AF65-F5344CB8AC3E}">
        <p14:creationId xmlns:p14="http://schemas.microsoft.com/office/powerpoint/2010/main" val="951994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9D883-DAD1-4AC6-B36A-936ABD6A8D20}"/>
              </a:ext>
            </a:extLst>
          </p:cNvPr>
          <p:cNvSpPr>
            <a:spLocks noGrp="1"/>
          </p:cNvSpPr>
          <p:nvPr>
            <p:ph type="title"/>
          </p:nvPr>
        </p:nvSpPr>
        <p:spPr/>
        <p:txBody>
          <a:bodyPr/>
          <a:lstStyle/>
          <a:p>
            <a:r>
              <a:rPr lang="en-US" dirty="0"/>
              <a:t>Time Pattern from Observed Storm</a:t>
            </a:r>
          </a:p>
        </p:txBody>
      </p:sp>
      <p:sp>
        <p:nvSpPr>
          <p:cNvPr id="3" name="Content Placeholder 2">
            <a:extLst>
              <a:ext uri="{FF2B5EF4-FFF2-40B4-BE49-F238E27FC236}">
                <a16:creationId xmlns:a16="http://schemas.microsoft.com/office/drawing/2014/main" id="{3968379E-0CC9-4E8F-A9A8-64430EFC3F9D}"/>
              </a:ext>
            </a:extLst>
          </p:cNvPr>
          <p:cNvSpPr>
            <a:spLocks noGrp="1"/>
          </p:cNvSpPr>
          <p:nvPr>
            <p:ph idx="1"/>
          </p:nvPr>
        </p:nvSpPr>
        <p:spPr>
          <a:xfrm>
            <a:off x="5096283" y="1737708"/>
            <a:ext cx="7095717" cy="4351338"/>
          </a:xfrm>
        </p:spPr>
        <p:txBody>
          <a:bodyPr/>
          <a:lstStyle/>
          <a:p>
            <a:r>
              <a:rPr lang="en-US" dirty="0"/>
              <a:t>Dimensionless %-% cumulative pattern</a:t>
            </a:r>
          </a:p>
          <a:p>
            <a:r>
              <a:rPr lang="en-US" dirty="0"/>
              <a:t>% of total duration</a:t>
            </a:r>
          </a:p>
          <a:p>
            <a:r>
              <a:rPr lang="en-US" dirty="0"/>
              <a:t>% of total depth</a:t>
            </a:r>
          </a:p>
        </p:txBody>
      </p:sp>
      <p:pic>
        <p:nvPicPr>
          <p:cNvPr id="5" name="Picture 4">
            <a:extLst>
              <a:ext uri="{FF2B5EF4-FFF2-40B4-BE49-F238E27FC236}">
                <a16:creationId xmlns:a16="http://schemas.microsoft.com/office/drawing/2014/main" id="{C24EE093-BCA6-433D-AB9B-52A82E8A0AD0}"/>
              </a:ext>
            </a:extLst>
          </p:cNvPr>
          <p:cNvPicPr>
            <a:picLocks noChangeAspect="1"/>
          </p:cNvPicPr>
          <p:nvPr/>
        </p:nvPicPr>
        <p:blipFill>
          <a:blip r:embed="rId2"/>
          <a:stretch>
            <a:fillRect/>
          </a:stretch>
        </p:blipFill>
        <p:spPr>
          <a:xfrm>
            <a:off x="268907" y="2733659"/>
            <a:ext cx="4584589" cy="2755631"/>
          </a:xfrm>
          <a:prstGeom prst="rect">
            <a:avLst/>
          </a:prstGeom>
        </p:spPr>
      </p:pic>
      <p:pic>
        <p:nvPicPr>
          <p:cNvPr id="7" name="Picture 6">
            <a:extLst>
              <a:ext uri="{FF2B5EF4-FFF2-40B4-BE49-F238E27FC236}">
                <a16:creationId xmlns:a16="http://schemas.microsoft.com/office/drawing/2014/main" id="{862BB2C5-2DC9-4B3D-8F70-2D5095CBE5B0}"/>
              </a:ext>
            </a:extLst>
          </p:cNvPr>
          <p:cNvPicPr>
            <a:picLocks noChangeAspect="1"/>
          </p:cNvPicPr>
          <p:nvPr/>
        </p:nvPicPr>
        <p:blipFill>
          <a:blip r:embed="rId3"/>
          <a:stretch>
            <a:fillRect/>
          </a:stretch>
        </p:blipFill>
        <p:spPr>
          <a:xfrm>
            <a:off x="3938159" y="3365947"/>
            <a:ext cx="4584589" cy="2749534"/>
          </a:xfrm>
          <a:prstGeom prst="rect">
            <a:avLst/>
          </a:prstGeom>
        </p:spPr>
      </p:pic>
      <p:pic>
        <p:nvPicPr>
          <p:cNvPr id="11" name="Picture 10">
            <a:extLst>
              <a:ext uri="{FF2B5EF4-FFF2-40B4-BE49-F238E27FC236}">
                <a16:creationId xmlns:a16="http://schemas.microsoft.com/office/drawing/2014/main" id="{C519C14B-72EE-425F-B70F-56F62684C77D}"/>
              </a:ext>
            </a:extLst>
          </p:cNvPr>
          <p:cNvPicPr>
            <a:picLocks noChangeAspect="1"/>
          </p:cNvPicPr>
          <p:nvPr/>
        </p:nvPicPr>
        <p:blipFill>
          <a:blip r:embed="rId4"/>
          <a:stretch>
            <a:fillRect/>
          </a:stretch>
        </p:blipFill>
        <p:spPr>
          <a:xfrm>
            <a:off x="7607411" y="3913377"/>
            <a:ext cx="4584589" cy="2944623"/>
          </a:xfrm>
          <a:prstGeom prst="rect">
            <a:avLst/>
          </a:prstGeom>
        </p:spPr>
      </p:pic>
    </p:spTree>
    <p:extLst>
      <p:ext uri="{BB962C8B-B14F-4D97-AF65-F5344CB8AC3E}">
        <p14:creationId xmlns:p14="http://schemas.microsoft.com/office/powerpoint/2010/main" val="265287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01F3B-285D-4F61-A52A-DDEFDB30B9E0}"/>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73044D99-052C-41E0-A98C-3E43E76B394F}"/>
              </a:ext>
            </a:extLst>
          </p:cNvPr>
          <p:cNvSpPr>
            <a:spLocks noGrp="1"/>
          </p:cNvSpPr>
          <p:nvPr>
            <p:ph idx="1"/>
          </p:nvPr>
        </p:nvSpPr>
        <p:spPr/>
        <p:txBody>
          <a:bodyPr/>
          <a:lstStyle/>
          <a:p>
            <a:r>
              <a:rPr lang="en-US" dirty="0"/>
              <a:t>Precipitation-frequency describes precipitation at a </a:t>
            </a:r>
            <a:r>
              <a:rPr lang="en-US" b="1" dirty="0">
                <a:effectLst>
                  <a:outerShdw blurRad="38100" dist="38100" dir="2700000" algn="tl">
                    <a:srgbClr val="000000">
                      <a:alpha val="43137"/>
                    </a:srgbClr>
                  </a:outerShdw>
                </a:effectLst>
              </a:rPr>
              <a:t>point</a:t>
            </a:r>
          </a:p>
          <a:p>
            <a:r>
              <a:rPr lang="en-US" dirty="0"/>
              <a:t>Compute area-average from point depths</a:t>
            </a:r>
          </a:p>
          <a:p>
            <a:r>
              <a:rPr lang="en-US" dirty="0"/>
              <a:t>Area-average </a:t>
            </a:r>
            <a:r>
              <a:rPr lang="en-US" i="1" dirty="0"/>
              <a:t>reduced</a:t>
            </a:r>
            <a:r>
              <a:rPr lang="en-US" dirty="0"/>
              <a:t> from point-average</a:t>
            </a:r>
          </a:p>
        </p:txBody>
      </p:sp>
      <p:pic>
        <p:nvPicPr>
          <p:cNvPr id="6" name="Picture 5">
            <a:extLst>
              <a:ext uri="{FF2B5EF4-FFF2-40B4-BE49-F238E27FC236}">
                <a16:creationId xmlns:a16="http://schemas.microsoft.com/office/drawing/2014/main" id="{05862D89-CE3A-4730-ACAD-B4977A6B066E}"/>
              </a:ext>
            </a:extLst>
          </p:cNvPr>
          <p:cNvPicPr>
            <a:picLocks noChangeAspect="1"/>
          </p:cNvPicPr>
          <p:nvPr/>
        </p:nvPicPr>
        <p:blipFill>
          <a:blip r:embed="rId2"/>
          <a:stretch>
            <a:fillRect/>
          </a:stretch>
        </p:blipFill>
        <p:spPr>
          <a:xfrm>
            <a:off x="5913911" y="3521095"/>
            <a:ext cx="4847398" cy="3209664"/>
          </a:xfrm>
          <a:prstGeom prst="rect">
            <a:avLst/>
          </a:prstGeom>
        </p:spPr>
      </p:pic>
      <p:sp>
        <p:nvSpPr>
          <p:cNvPr id="5" name="TextBox 4">
            <a:extLst>
              <a:ext uri="{FF2B5EF4-FFF2-40B4-BE49-F238E27FC236}">
                <a16:creationId xmlns:a16="http://schemas.microsoft.com/office/drawing/2014/main" id="{334BECA0-7D2E-4603-AD7C-F638961D4DD1}"/>
              </a:ext>
            </a:extLst>
          </p:cNvPr>
          <p:cNvSpPr txBox="1"/>
          <p:nvPr/>
        </p:nvSpPr>
        <p:spPr>
          <a:xfrm>
            <a:off x="8395855" y="6492875"/>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Area (mi</a:t>
            </a:r>
            <a:r>
              <a:rPr lang="en-US"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
        <p:nvSpPr>
          <p:cNvPr id="7" name="TextBox 6">
            <a:extLst>
              <a:ext uri="{FF2B5EF4-FFF2-40B4-BE49-F238E27FC236}">
                <a16:creationId xmlns:a16="http://schemas.microsoft.com/office/drawing/2014/main" id="{BE3AB29C-C671-4879-AA54-030A60ADB009}"/>
              </a:ext>
            </a:extLst>
          </p:cNvPr>
          <p:cNvSpPr txBox="1"/>
          <p:nvPr/>
        </p:nvSpPr>
        <p:spPr>
          <a:xfrm rot="16200000">
            <a:off x="4553588" y="4882364"/>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Percent of Point (%)</a:t>
            </a:r>
          </a:p>
        </p:txBody>
      </p:sp>
      <p:pic>
        <p:nvPicPr>
          <p:cNvPr id="8" name="Graphic 7" descr="Circus Tent outline">
            <a:extLst>
              <a:ext uri="{FF2B5EF4-FFF2-40B4-BE49-F238E27FC236}">
                <a16:creationId xmlns:a16="http://schemas.microsoft.com/office/drawing/2014/main" id="{084271C8-0A0F-4928-90D3-0E1BB25073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74162" y="3891372"/>
            <a:ext cx="1803788" cy="1803788"/>
          </a:xfrm>
          <a:prstGeom prst="rect">
            <a:avLst/>
          </a:prstGeom>
        </p:spPr>
      </p:pic>
      <p:sp>
        <p:nvSpPr>
          <p:cNvPr id="9" name="TextBox 8">
            <a:extLst>
              <a:ext uri="{FF2B5EF4-FFF2-40B4-BE49-F238E27FC236}">
                <a16:creationId xmlns:a16="http://schemas.microsoft.com/office/drawing/2014/main" id="{6283E8D0-AC44-4542-9753-D0FFFF3D6EEB}"/>
              </a:ext>
            </a:extLst>
          </p:cNvPr>
          <p:cNvSpPr txBox="1"/>
          <p:nvPr/>
        </p:nvSpPr>
        <p:spPr>
          <a:xfrm>
            <a:off x="10643602" y="3987134"/>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24-hour</a:t>
            </a:r>
          </a:p>
        </p:txBody>
      </p:sp>
      <p:sp>
        <p:nvSpPr>
          <p:cNvPr id="10" name="TextBox 9">
            <a:extLst>
              <a:ext uri="{FF2B5EF4-FFF2-40B4-BE49-F238E27FC236}">
                <a16:creationId xmlns:a16="http://schemas.microsoft.com/office/drawing/2014/main" id="{3662AACC-0DE0-4C85-811C-9F2358646C35}"/>
              </a:ext>
            </a:extLst>
          </p:cNvPr>
          <p:cNvSpPr txBox="1"/>
          <p:nvPr/>
        </p:nvSpPr>
        <p:spPr>
          <a:xfrm>
            <a:off x="10590876" y="4423934"/>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6-hour</a:t>
            </a:r>
          </a:p>
        </p:txBody>
      </p:sp>
      <p:sp>
        <p:nvSpPr>
          <p:cNvPr id="11" name="TextBox 10">
            <a:extLst>
              <a:ext uri="{FF2B5EF4-FFF2-40B4-BE49-F238E27FC236}">
                <a16:creationId xmlns:a16="http://schemas.microsoft.com/office/drawing/2014/main" id="{9E7669D3-A49D-4FFE-893D-5C9AE40A3E5E}"/>
              </a:ext>
            </a:extLst>
          </p:cNvPr>
          <p:cNvSpPr txBox="1"/>
          <p:nvPr/>
        </p:nvSpPr>
        <p:spPr>
          <a:xfrm>
            <a:off x="10030751" y="4725836"/>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3-hour</a:t>
            </a:r>
          </a:p>
        </p:txBody>
      </p:sp>
      <p:sp>
        <p:nvSpPr>
          <p:cNvPr id="12" name="TextBox 11">
            <a:extLst>
              <a:ext uri="{FF2B5EF4-FFF2-40B4-BE49-F238E27FC236}">
                <a16:creationId xmlns:a16="http://schemas.microsoft.com/office/drawing/2014/main" id="{3B80EDB1-E0F7-4DEE-974E-A8F93E57E091}"/>
              </a:ext>
            </a:extLst>
          </p:cNvPr>
          <p:cNvSpPr txBox="1"/>
          <p:nvPr/>
        </p:nvSpPr>
        <p:spPr>
          <a:xfrm>
            <a:off x="9507284" y="5436667"/>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1-hour</a:t>
            </a:r>
          </a:p>
        </p:txBody>
      </p:sp>
      <p:sp>
        <p:nvSpPr>
          <p:cNvPr id="13" name="TextBox 12">
            <a:extLst>
              <a:ext uri="{FF2B5EF4-FFF2-40B4-BE49-F238E27FC236}">
                <a16:creationId xmlns:a16="http://schemas.microsoft.com/office/drawing/2014/main" id="{79853307-F920-4AEE-9AEB-D653D53CFC91}"/>
              </a:ext>
            </a:extLst>
          </p:cNvPr>
          <p:cNvSpPr txBox="1"/>
          <p:nvPr/>
        </p:nvSpPr>
        <p:spPr>
          <a:xfrm>
            <a:off x="7797906" y="5899806"/>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30-min</a:t>
            </a:r>
          </a:p>
        </p:txBody>
      </p:sp>
    </p:spTree>
    <p:extLst>
      <p:ext uri="{BB962C8B-B14F-4D97-AF65-F5344CB8AC3E}">
        <p14:creationId xmlns:p14="http://schemas.microsoft.com/office/powerpoint/2010/main" val="26581709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C4BE-2BA0-4657-BEC6-713A2F2A2AA0}"/>
              </a:ext>
            </a:extLst>
          </p:cNvPr>
          <p:cNvSpPr>
            <a:spLocks noGrp="1"/>
          </p:cNvSpPr>
          <p:nvPr>
            <p:ph type="title"/>
          </p:nvPr>
        </p:nvSpPr>
        <p:spPr/>
        <p:txBody>
          <a:bodyPr/>
          <a:lstStyle/>
          <a:p>
            <a:r>
              <a:rPr lang="en-US" dirty="0"/>
              <a:t>Depth-Area Reduction from Observed Events</a:t>
            </a:r>
          </a:p>
        </p:txBody>
      </p:sp>
      <p:sp>
        <p:nvSpPr>
          <p:cNvPr id="3" name="Content Placeholder 2">
            <a:extLst>
              <a:ext uri="{FF2B5EF4-FFF2-40B4-BE49-F238E27FC236}">
                <a16:creationId xmlns:a16="http://schemas.microsoft.com/office/drawing/2014/main" id="{DD6C36E3-415A-4AC7-8ADE-585025C5C180}"/>
              </a:ext>
            </a:extLst>
          </p:cNvPr>
          <p:cNvSpPr>
            <a:spLocks noGrp="1"/>
          </p:cNvSpPr>
          <p:nvPr>
            <p:ph idx="1"/>
          </p:nvPr>
        </p:nvSpPr>
        <p:spPr/>
        <p:txBody>
          <a:bodyPr/>
          <a:lstStyle/>
          <a:p>
            <a:r>
              <a:rPr lang="en-US" dirty="0"/>
              <a:t>Storm information summarized in depth-area-duration table</a:t>
            </a:r>
          </a:p>
        </p:txBody>
      </p:sp>
      <p:pic>
        <p:nvPicPr>
          <p:cNvPr id="5" name="Picture 4">
            <a:extLst>
              <a:ext uri="{FF2B5EF4-FFF2-40B4-BE49-F238E27FC236}">
                <a16:creationId xmlns:a16="http://schemas.microsoft.com/office/drawing/2014/main" id="{6A48BC04-681A-44AF-95B5-FC4FF9E13969}"/>
              </a:ext>
            </a:extLst>
          </p:cNvPr>
          <p:cNvPicPr>
            <a:picLocks noChangeAspect="1"/>
          </p:cNvPicPr>
          <p:nvPr/>
        </p:nvPicPr>
        <p:blipFill>
          <a:blip r:embed="rId3"/>
          <a:stretch>
            <a:fillRect/>
          </a:stretch>
        </p:blipFill>
        <p:spPr>
          <a:xfrm>
            <a:off x="2806829" y="2697191"/>
            <a:ext cx="6578341" cy="3385556"/>
          </a:xfrm>
          <a:prstGeom prst="rect">
            <a:avLst/>
          </a:prstGeom>
        </p:spPr>
      </p:pic>
      <p:sp>
        <p:nvSpPr>
          <p:cNvPr id="6" name="Rectangle 5">
            <a:extLst>
              <a:ext uri="{FF2B5EF4-FFF2-40B4-BE49-F238E27FC236}">
                <a16:creationId xmlns:a16="http://schemas.microsoft.com/office/drawing/2014/main" id="{A036442E-F743-4824-9287-F8A5794311F5}"/>
              </a:ext>
            </a:extLst>
          </p:cNvPr>
          <p:cNvSpPr/>
          <p:nvPr/>
        </p:nvSpPr>
        <p:spPr>
          <a:xfrm>
            <a:off x="2845222" y="3429000"/>
            <a:ext cx="6539948" cy="30811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635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33538-6CF9-46C4-A6BA-EBCB832EAD8D}"/>
              </a:ext>
            </a:extLst>
          </p:cNvPr>
          <p:cNvSpPr>
            <a:spLocks noGrp="1"/>
          </p:cNvSpPr>
          <p:nvPr>
            <p:ph type="title"/>
          </p:nvPr>
        </p:nvSpPr>
        <p:spPr/>
        <p:txBody>
          <a:bodyPr/>
          <a:lstStyle/>
          <a:p>
            <a:r>
              <a:rPr lang="en-US" dirty="0"/>
              <a:t>Example from HMR-59</a:t>
            </a:r>
          </a:p>
        </p:txBody>
      </p:sp>
      <p:pic>
        <p:nvPicPr>
          <p:cNvPr id="5" name="Content Placeholder 4">
            <a:extLst>
              <a:ext uri="{FF2B5EF4-FFF2-40B4-BE49-F238E27FC236}">
                <a16:creationId xmlns:a16="http://schemas.microsoft.com/office/drawing/2014/main" id="{9547E9CA-6DC2-4837-9FB1-5D9CC23A33F7}"/>
              </a:ext>
            </a:extLst>
          </p:cNvPr>
          <p:cNvPicPr>
            <a:picLocks noGrp="1" noChangeAspect="1"/>
          </p:cNvPicPr>
          <p:nvPr>
            <p:ph idx="1"/>
          </p:nvPr>
        </p:nvPicPr>
        <p:blipFill>
          <a:blip r:embed="rId2"/>
          <a:stretch>
            <a:fillRect/>
          </a:stretch>
        </p:blipFill>
        <p:spPr>
          <a:xfrm>
            <a:off x="1694812" y="1828435"/>
            <a:ext cx="7430775" cy="5029565"/>
          </a:xfrm>
        </p:spPr>
      </p:pic>
      <p:sp>
        <p:nvSpPr>
          <p:cNvPr id="3" name="TextBox 2">
            <a:extLst>
              <a:ext uri="{FF2B5EF4-FFF2-40B4-BE49-F238E27FC236}">
                <a16:creationId xmlns:a16="http://schemas.microsoft.com/office/drawing/2014/main" id="{C35470A9-17DA-429A-88CE-3AB733FD82DC}"/>
              </a:ext>
            </a:extLst>
          </p:cNvPr>
          <p:cNvSpPr txBox="1"/>
          <p:nvPr/>
        </p:nvSpPr>
        <p:spPr>
          <a:xfrm>
            <a:off x="9017000" y="5740400"/>
            <a:ext cx="3175000" cy="584775"/>
          </a:xfrm>
          <a:prstGeom prst="rect">
            <a:avLst/>
          </a:prstGeom>
          <a:noFill/>
        </p:spPr>
        <p:txBody>
          <a:bodyPr wrap="square" rtlCol="0">
            <a:spAutoFit/>
          </a:bodyPr>
          <a:lstStyle/>
          <a:p>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&lt; 10 mi</a:t>
            </a:r>
            <a:r>
              <a:rPr lang="en-US" sz="3200"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 = 100%</a:t>
            </a:r>
          </a:p>
        </p:txBody>
      </p:sp>
    </p:spTree>
    <p:extLst>
      <p:ext uri="{BB962C8B-B14F-4D97-AF65-F5344CB8AC3E}">
        <p14:creationId xmlns:p14="http://schemas.microsoft.com/office/powerpoint/2010/main" val="12190038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BDE6-5B4A-4C02-A8C6-12BAAF4FF9E0}"/>
              </a:ext>
            </a:extLst>
          </p:cNvPr>
          <p:cNvSpPr>
            <a:spLocks noGrp="1"/>
          </p:cNvSpPr>
          <p:nvPr>
            <p:ph type="title"/>
          </p:nvPr>
        </p:nvSpPr>
        <p:spPr/>
        <p:txBody>
          <a:bodyPr/>
          <a:lstStyle/>
          <a:p>
            <a:r>
              <a:rPr lang="en-US" dirty="0"/>
              <a:t>Spatial Pattern</a:t>
            </a:r>
          </a:p>
        </p:txBody>
      </p:sp>
      <p:sp>
        <p:nvSpPr>
          <p:cNvPr id="3" name="Content Placeholder 2">
            <a:extLst>
              <a:ext uri="{FF2B5EF4-FFF2-40B4-BE49-F238E27FC236}">
                <a16:creationId xmlns:a16="http://schemas.microsoft.com/office/drawing/2014/main" id="{9D2BA7CC-B257-4083-9984-53440CB34559}"/>
              </a:ext>
            </a:extLst>
          </p:cNvPr>
          <p:cNvSpPr>
            <a:spLocks noGrp="1"/>
          </p:cNvSpPr>
          <p:nvPr>
            <p:ph idx="1"/>
          </p:nvPr>
        </p:nvSpPr>
        <p:spPr/>
        <p:txBody>
          <a:bodyPr/>
          <a:lstStyle/>
          <a:p>
            <a:r>
              <a:rPr lang="en-US" dirty="0"/>
              <a:t>Spatially-uniform for all subbasins</a:t>
            </a:r>
          </a:p>
          <a:p>
            <a:pPr lvl="1">
              <a:buFont typeface="Wingdings" panose="05000000000000000000" pitchFamily="2" charset="2"/>
              <a:buChar char="à"/>
            </a:pPr>
            <a:r>
              <a:rPr lang="en-US" sz="2800" dirty="0"/>
              <a:t> For small watersheds, usually an OK assumption</a:t>
            </a:r>
          </a:p>
          <a:p>
            <a:pPr lvl="1">
              <a:buFont typeface="Wingdings" panose="05000000000000000000" pitchFamily="2" charset="2"/>
              <a:buChar char="à"/>
            </a:pPr>
            <a:endParaRPr lang="en-US" sz="2800" dirty="0"/>
          </a:p>
          <a:p>
            <a:r>
              <a:rPr lang="en-US" dirty="0"/>
              <a:t>Variable by subbasin</a:t>
            </a:r>
          </a:p>
          <a:p>
            <a:pPr lvl="1">
              <a:buFont typeface="Wingdings" panose="05000000000000000000" pitchFamily="2" charset="2"/>
              <a:buChar char="à"/>
            </a:pPr>
            <a:r>
              <a:rPr lang="en-US" sz="2800" dirty="0"/>
              <a:t> Specified depth for each subbasin</a:t>
            </a:r>
          </a:p>
          <a:p>
            <a:pPr marL="457200" lvl="1" indent="0">
              <a:buNone/>
            </a:pPr>
            <a:endParaRPr lang="en-US" dirty="0"/>
          </a:p>
        </p:txBody>
      </p:sp>
    </p:spTree>
    <p:extLst>
      <p:ext uri="{BB962C8B-B14F-4D97-AF65-F5344CB8AC3E}">
        <p14:creationId xmlns:p14="http://schemas.microsoft.com/office/powerpoint/2010/main" val="619503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Modeling Flood Frequency with HEC-HMS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9D3BA-D94C-4833-8265-A8F215658511}"/>
              </a:ext>
            </a:extLst>
          </p:cNvPr>
          <p:cNvSpPr>
            <a:spLocks noGrp="1"/>
          </p:cNvSpPr>
          <p:nvPr>
            <p:ph type="title"/>
          </p:nvPr>
        </p:nvSpPr>
        <p:spPr>
          <a:xfrm>
            <a:off x="838200" y="365125"/>
            <a:ext cx="5738683" cy="1325563"/>
          </a:xfrm>
        </p:spPr>
        <p:txBody>
          <a:bodyPr/>
          <a:lstStyle/>
          <a:p>
            <a:r>
              <a:rPr lang="en-US" dirty="0"/>
              <a:t>Frequency Analysis Compute</a:t>
            </a:r>
          </a:p>
        </p:txBody>
      </p:sp>
      <p:sp>
        <p:nvSpPr>
          <p:cNvPr id="3" name="Content Placeholder 2">
            <a:extLst>
              <a:ext uri="{FF2B5EF4-FFF2-40B4-BE49-F238E27FC236}">
                <a16:creationId xmlns:a16="http://schemas.microsoft.com/office/drawing/2014/main" id="{DC741CC0-16B8-4B9D-A4A2-C8D339EFA69E}"/>
              </a:ext>
            </a:extLst>
          </p:cNvPr>
          <p:cNvSpPr>
            <a:spLocks noGrp="1"/>
          </p:cNvSpPr>
          <p:nvPr>
            <p:ph idx="1"/>
          </p:nvPr>
        </p:nvSpPr>
        <p:spPr>
          <a:xfrm>
            <a:off x="838200" y="1825625"/>
            <a:ext cx="5738683" cy="4351338"/>
          </a:xfrm>
        </p:spPr>
        <p:txBody>
          <a:bodyPr/>
          <a:lstStyle/>
          <a:p>
            <a:r>
              <a:rPr lang="en-US" dirty="0"/>
              <a:t>Each ordinate combines:</a:t>
            </a:r>
          </a:p>
          <a:p>
            <a:pPr lvl="1"/>
            <a:r>
              <a:rPr lang="en-US" dirty="0"/>
              <a:t>AEP</a:t>
            </a:r>
          </a:p>
          <a:p>
            <a:pPr lvl="1"/>
            <a:r>
              <a:rPr lang="en-US" dirty="0"/>
              <a:t>Meteorologic Model</a:t>
            </a:r>
          </a:p>
          <a:p>
            <a:pPr lvl="1"/>
            <a:r>
              <a:rPr lang="en-US" dirty="0"/>
              <a:t>Basin Model</a:t>
            </a:r>
          </a:p>
          <a:p>
            <a:r>
              <a:rPr lang="en-US" dirty="0"/>
              <a:t>Extracts timeseries maximum</a:t>
            </a:r>
          </a:p>
          <a:p>
            <a:r>
              <a:rPr lang="en-US" dirty="0"/>
              <a:t>Plots as frequency curve</a:t>
            </a:r>
          </a:p>
        </p:txBody>
      </p:sp>
      <p:pic>
        <p:nvPicPr>
          <p:cNvPr id="5" name="Picture 4">
            <a:extLst>
              <a:ext uri="{FF2B5EF4-FFF2-40B4-BE49-F238E27FC236}">
                <a16:creationId xmlns:a16="http://schemas.microsoft.com/office/drawing/2014/main" id="{A591A2B7-4C0F-4631-AE15-549697F4E9C7}"/>
              </a:ext>
            </a:extLst>
          </p:cNvPr>
          <p:cNvPicPr>
            <a:picLocks noChangeAspect="1"/>
          </p:cNvPicPr>
          <p:nvPr/>
        </p:nvPicPr>
        <p:blipFill>
          <a:blip r:embed="rId3"/>
          <a:stretch>
            <a:fillRect/>
          </a:stretch>
        </p:blipFill>
        <p:spPr>
          <a:xfrm>
            <a:off x="6576883" y="907566"/>
            <a:ext cx="5448862" cy="5042868"/>
          </a:xfrm>
          <a:prstGeom prst="rect">
            <a:avLst/>
          </a:prstGeom>
        </p:spPr>
      </p:pic>
      <p:sp>
        <p:nvSpPr>
          <p:cNvPr id="4" name="TextBox 3">
            <a:extLst>
              <a:ext uri="{FF2B5EF4-FFF2-40B4-BE49-F238E27FC236}">
                <a16:creationId xmlns:a16="http://schemas.microsoft.com/office/drawing/2014/main" id="{941E45D7-4586-EF85-2D95-D29EC2B36B79}"/>
              </a:ext>
            </a:extLst>
          </p:cNvPr>
          <p:cNvSpPr txBox="1"/>
          <p:nvPr/>
        </p:nvSpPr>
        <p:spPr>
          <a:xfrm>
            <a:off x="9583661" y="3052851"/>
            <a:ext cx="2156956" cy="646331"/>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A14 Frequencies:</a:t>
            </a:r>
          </a:p>
          <a:p>
            <a:r>
              <a:rPr lang="en-US" b="1" dirty="0">
                <a:solidFill>
                  <a:srgbClr val="C00000"/>
                </a:solidFill>
                <a:effectLst>
                  <a:outerShdw blurRad="38100" dist="38100" dir="2700000" algn="tl">
                    <a:srgbClr val="000000">
                      <a:alpha val="43137"/>
                    </a:srgbClr>
                  </a:outerShdw>
                </a:effectLst>
                <a:latin typeface="Lato" panose="020F0502020204030203" pitchFamily="34" charset="0"/>
              </a:rPr>
              <a:t>2-1,000yr</a:t>
            </a:r>
          </a:p>
        </p:txBody>
      </p:sp>
      <p:cxnSp>
        <p:nvCxnSpPr>
          <p:cNvPr id="7" name="Straight Arrow Connector 6">
            <a:extLst>
              <a:ext uri="{FF2B5EF4-FFF2-40B4-BE49-F238E27FC236}">
                <a16:creationId xmlns:a16="http://schemas.microsoft.com/office/drawing/2014/main" id="{9DF8C7B8-B588-02A3-3187-E0E31DC3F1FE}"/>
              </a:ext>
            </a:extLst>
          </p:cNvPr>
          <p:cNvCxnSpPr>
            <a:cxnSpLocks/>
            <a:stCxn id="4" idx="1"/>
          </p:cNvCxnSpPr>
          <p:nvPr/>
        </p:nvCxnSpPr>
        <p:spPr>
          <a:xfrm flipH="1">
            <a:off x="8878754" y="3376017"/>
            <a:ext cx="704907" cy="24668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699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Purpose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012200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AEP Neutral Approach</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Assumption:</a:t>
            </a:r>
          </a:p>
          <a:p>
            <a:pPr lvl="1"/>
            <a:r>
              <a:rPr lang="en-US" dirty="0"/>
              <a:t>Precipitation frequency for a particular depth and duration equals the flood frequency</a:t>
            </a:r>
          </a:p>
          <a:p>
            <a:pPr lvl="1"/>
            <a:r>
              <a:rPr lang="en-US" dirty="0"/>
              <a:t>i.e., 1/100 AEP rainfall causes 1/100 AEP flood</a:t>
            </a:r>
          </a:p>
          <a:p>
            <a:r>
              <a:rPr lang="en-US" dirty="0"/>
              <a:t>More advanced techniques are required to break free of this assumption</a:t>
            </a:r>
          </a:p>
        </p:txBody>
      </p:sp>
    </p:spTree>
    <p:extLst>
      <p:ext uri="{BB962C8B-B14F-4D97-AF65-F5344CB8AC3E}">
        <p14:creationId xmlns:p14="http://schemas.microsoft.com/office/powerpoint/2010/main" val="3595338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A1665-B766-43CA-AA69-F101B668C35B}"/>
              </a:ext>
            </a:extLst>
          </p:cNvPr>
          <p:cNvSpPr>
            <a:spLocks noGrp="1"/>
          </p:cNvSpPr>
          <p:nvPr>
            <p:ph type="title"/>
          </p:nvPr>
        </p:nvSpPr>
        <p:spPr/>
        <p:txBody>
          <a:bodyPr/>
          <a:lstStyle/>
          <a:p>
            <a:r>
              <a:rPr lang="en-US" dirty="0"/>
              <a:t>Frequency Analysis Compute</a:t>
            </a:r>
          </a:p>
        </p:txBody>
      </p:sp>
      <p:sp>
        <p:nvSpPr>
          <p:cNvPr id="3" name="Content Placeholder 2">
            <a:extLst>
              <a:ext uri="{FF2B5EF4-FFF2-40B4-BE49-F238E27FC236}">
                <a16:creationId xmlns:a16="http://schemas.microsoft.com/office/drawing/2014/main" id="{14329BD9-C81F-433C-807F-0128291949BD}"/>
              </a:ext>
            </a:extLst>
          </p:cNvPr>
          <p:cNvSpPr>
            <a:spLocks noGrp="1"/>
          </p:cNvSpPr>
          <p:nvPr>
            <p:ph idx="1"/>
          </p:nvPr>
        </p:nvSpPr>
        <p:spPr>
          <a:xfrm>
            <a:off x="1428136" y="1827366"/>
            <a:ext cx="7771544" cy="4351338"/>
          </a:xfrm>
        </p:spPr>
        <p:txBody>
          <a:bodyPr/>
          <a:lstStyle/>
          <a:p>
            <a:r>
              <a:rPr lang="en-US" dirty="0"/>
              <a:t>Collection of frequency ordinates (AEPs)</a:t>
            </a:r>
          </a:p>
          <a:p>
            <a:r>
              <a:rPr lang="en-US" dirty="0"/>
              <a:t>User specifies a basin model and met model combination that represents a specific AEP</a:t>
            </a:r>
          </a:p>
          <a:p>
            <a:pPr lvl="1"/>
            <a:r>
              <a:rPr lang="en-US" b="1" dirty="0"/>
              <a:t>One met model per AEP</a:t>
            </a:r>
          </a:p>
          <a:p>
            <a:r>
              <a:rPr lang="en-US" dirty="0"/>
              <a:t>HEC-HMS runs each ordinate as a separate simulation</a:t>
            </a:r>
          </a:p>
          <a:p>
            <a:r>
              <a:rPr lang="en-US" dirty="0"/>
              <a:t>Collects the results</a:t>
            </a:r>
          </a:p>
          <a:p>
            <a:r>
              <a:rPr lang="en-US" dirty="0"/>
              <a:t>Creates a frequency curve plot</a:t>
            </a:r>
          </a:p>
        </p:txBody>
      </p:sp>
      <p:pic>
        <p:nvPicPr>
          <p:cNvPr id="5" name="Picture 4">
            <a:extLst>
              <a:ext uri="{FF2B5EF4-FFF2-40B4-BE49-F238E27FC236}">
                <a16:creationId xmlns:a16="http://schemas.microsoft.com/office/drawing/2014/main" id="{300D2E03-DE49-4561-9E44-F227655CDC99}"/>
              </a:ext>
            </a:extLst>
          </p:cNvPr>
          <p:cNvPicPr>
            <a:picLocks noChangeAspect="1"/>
          </p:cNvPicPr>
          <p:nvPr/>
        </p:nvPicPr>
        <p:blipFill>
          <a:blip r:embed="rId2"/>
          <a:stretch>
            <a:fillRect/>
          </a:stretch>
        </p:blipFill>
        <p:spPr>
          <a:xfrm>
            <a:off x="9108576" y="1825625"/>
            <a:ext cx="2747802" cy="4260481"/>
          </a:xfrm>
          <a:prstGeom prst="rect">
            <a:avLst/>
          </a:prstGeom>
        </p:spPr>
      </p:pic>
    </p:spTree>
    <p:extLst>
      <p:ext uri="{BB962C8B-B14F-4D97-AF65-F5344CB8AC3E}">
        <p14:creationId xmlns:p14="http://schemas.microsoft.com/office/powerpoint/2010/main" val="23857750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28DD0-ED3B-44BC-A330-BF55348CE8A2}"/>
              </a:ext>
            </a:extLst>
          </p:cNvPr>
          <p:cNvSpPr>
            <a:spLocks noGrp="1"/>
          </p:cNvSpPr>
          <p:nvPr>
            <p:ph type="title"/>
          </p:nvPr>
        </p:nvSpPr>
        <p:spPr/>
        <p:txBody>
          <a:bodyPr/>
          <a:lstStyle/>
          <a:p>
            <a:r>
              <a:rPr lang="en-US" dirty="0"/>
              <a:t>Frequency Analysis Ordinate</a:t>
            </a:r>
          </a:p>
        </p:txBody>
      </p:sp>
      <p:pic>
        <p:nvPicPr>
          <p:cNvPr id="5" name="Content Placeholder 4" descr="A screenshot of a cell phone&#10;&#10;Description automatically generated">
            <a:extLst>
              <a:ext uri="{FF2B5EF4-FFF2-40B4-BE49-F238E27FC236}">
                <a16:creationId xmlns:a16="http://schemas.microsoft.com/office/drawing/2014/main" id="{D1DBF684-7B53-4582-BCC0-D38A6A6891C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49659" y="1785691"/>
            <a:ext cx="6692682" cy="3701256"/>
          </a:xfrm>
        </p:spPr>
      </p:pic>
    </p:spTree>
    <p:extLst>
      <p:ext uri="{BB962C8B-B14F-4D97-AF65-F5344CB8AC3E}">
        <p14:creationId xmlns:p14="http://schemas.microsoft.com/office/powerpoint/2010/main" val="2067818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84189-AF83-45A8-9312-7560A26DE4E8}"/>
              </a:ext>
            </a:extLst>
          </p:cNvPr>
          <p:cNvSpPr>
            <a:spLocks noGrp="1"/>
          </p:cNvSpPr>
          <p:nvPr>
            <p:ph type="title"/>
          </p:nvPr>
        </p:nvSpPr>
        <p:spPr/>
        <p:txBody>
          <a:bodyPr/>
          <a:lstStyle/>
          <a:p>
            <a:r>
              <a:rPr lang="en-US" dirty="0"/>
              <a:t>Frequency Analysis Ordinate</a:t>
            </a:r>
          </a:p>
        </p:txBody>
      </p:sp>
      <p:sp>
        <p:nvSpPr>
          <p:cNvPr id="3" name="Content Placeholder 2">
            <a:extLst>
              <a:ext uri="{FF2B5EF4-FFF2-40B4-BE49-F238E27FC236}">
                <a16:creationId xmlns:a16="http://schemas.microsoft.com/office/drawing/2014/main" id="{F8FFAB7E-8944-4096-9C93-E135431B2542}"/>
              </a:ext>
            </a:extLst>
          </p:cNvPr>
          <p:cNvSpPr>
            <a:spLocks noGrp="1"/>
          </p:cNvSpPr>
          <p:nvPr>
            <p:ph idx="1"/>
          </p:nvPr>
        </p:nvSpPr>
        <p:spPr/>
        <p:txBody>
          <a:bodyPr/>
          <a:lstStyle/>
          <a:p>
            <a:r>
              <a:rPr lang="en-US" dirty="0"/>
              <a:t>Meteorologic model defines the AEP</a:t>
            </a:r>
          </a:p>
          <a:p>
            <a:pPr lvl="1"/>
            <a:r>
              <a:rPr lang="en-US" dirty="0"/>
              <a:t>Frequency from the precipitation-frequency data</a:t>
            </a:r>
          </a:p>
          <a:p>
            <a:r>
              <a:rPr lang="en-US" dirty="0"/>
              <a:t>Basin model captures appropriate hydrologic conditions for AEP</a:t>
            </a:r>
          </a:p>
          <a:p>
            <a:pPr lvl="1"/>
            <a:r>
              <a:rPr lang="en-US" dirty="0"/>
              <a:t>Based on a calibrated model (if data available)</a:t>
            </a:r>
          </a:p>
          <a:p>
            <a:pPr lvl="1"/>
            <a:r>
              <a:rPr lang="en-US" dirty="0"/>
              <a:t>Initial conditions</a:t>
            </a:r>
          </a:p>
          <a:p>
            <a:pPr lvl="1"/>
            <a:r>
              <a:rPr lang="en-US" dirty="0"/>
              <a:t>Considerations for non-linearity</a:t>
            </a:r>
          </a:p>
          <a:p>
            <a:r>
              <a:rPr lang="en-US" dirty="0"/>
              <a:t>Time window</a:t>
            </a:r>
          </a:p>
          <a:p>
            <a:pPr lvl="1"/>
            <a:r>
              <a:rPr lang="en-US" dirty="0"/>
              <a:t>Make sure window big enough to capture the peak</a:t>
            </a:r>
          </a:p>
          <a:p>
            <a:pPr lvl="1"/>
            <a:endParaRPr lang="en-US" dirty="0"/>
          </a:p>
        </p:txBody>
      </p:sp>
    </p:spTree>
    <p:extLst>
      <p:ext uri="{BB962C8B-B14F-4D97-AF65-F5344CB8AC3E}">
        <p14:creationId xmlns:p14="http://schemas.microsoft.com/office/powerpoint/2010/main" val="24404081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9F8B1-693B-4819-B2E8-777494C9A663}"/>
              </a:ext>
            </a:extLst>
          </p:cNvPr>
          <p:cNvSpPr>
            <a:spLocks noGrp="1"/>
          </p:cNvSpPr>
          <p:nvPr>
            <p:ph type="title"/>
          </p:nvPr>
        </p:nvSpPr>
        <p:spPr/>
        <p:txBody>
          <a:bodyPr/>
          <a:lstStyle/>
          <a:p>
            <a:r>
              <a:rPr lang="en-US" dirty="0"/>
              <a:t>Basin Models</a:t>
            </a:r>
          </a:p>
        </p:txBody>
      </p:sp>
      <p:sp>
        <p:nvSpPr>
          <p:cNvPr id="3" name="Content Placeholder 2">
            <a:extLst>
              <a:ext uri="{FF2B5EF4-FFF2-40B4-BE49-F238E27FC236}">
                <a16:creationId xmlns:a16="http://schemas.microsoft.com/office/drawing/2014/main" id="{BEB8BE5E-3557-49B4-A564-3435503EC5FB}"/>
              </a:ext>
            </a:extLst>
          </p:cNvPr>
          <p:cNvSpPr>
            <a:spLocks noGrp="1"/>
          </p:cNvSpPr>
          <p:nvPr>
            <p:ph idx="1"/>
          </p:nvPr>
        </p:nvSpPr>
        <p:spPr/>
        <p:txBody>
          <a:bodyPr/>
          <a:lstStyle/>
          <a:p>
            <a:pPr marL="514350" indent="-514350">
              <a:buFont typeface="+mj-lt"/>
              <a:buAutoNum type="arabicPeriod"/>
            </a:pPr>
            <a:r>
              <a:rPr lang="en-US" dirty="0"/>
              <a:t>Calibrate model across range of events</a:t>
            </a:r>
          </a:p>
          <a:p>
            <a:pPr marL="514350" indent="-514350">
              <a:buFont typeface="+mj-lt"/>
              <a:buAutoNum type="arabicPeriod"/>
            </a:pPr>
            <a:r>
              <a:rPr lang="en-US" dirty="0"/>
              <a:t>Choose calibration parameter sets to represent range of conditions</a:t>
            </a:r>
          </a:p>
          <a:p>
            <a:pPr lvl="1"/>
            <a:r>
              <a:rPr lang="en-US" dirty="0"/>
              <a:t>e.g. “dry”, “average”, “wet”</a:t>
            </a:r>
          </a:p>
          <a:p>
            <a:pPr marL="514350" indent="-514350">
              <a:buFont typeface="+mj-lt"/>
              <a:buAutoNum type="arabicPeriod"/>
            </a:pPr>
            <a:r>
              <a:rPr lang="en-US" dirty="0"/>
              <a:t>Create a basin model for each condition set</a:t>
            </a:r>
          </a:p>
          <a:p>
            <a:pPr marL="514350" indent="-514350">
              <a:buFont typeface="+mj-lt"/>
              <a:buAutoNum type="arabicPeriod"/>
            </a:pPr>
            <a:r>
              <a:rPr lang="en-US" dirty="0"/>
              <a:t>Decide which AEPs need which conditions</a:t>
            </a:r>
          </a:p>
        </p:txBody>
      </p:sp>
    </p:spTree>
    <p:extLst>
      <p:ext uri="{BB962C8B-B14F-4D97-AF65-F5344CB8AC3E}">
        <p14:creationId xmlns:p14="http://schemas.microsoft.com/office/powerpoint/2010/main" val="23025243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94B81-164C-4DE0-87F3-870AD0C6926D}"/>
              </a:ext>
            </a:extLst>
          </p:cNvPr>
          <p:cNvSpPr>
            <a:spLocks noGrp="1"/>
          </p:cNvSpPr>
          <p:nvPr>
            <p:ph type="title"/>
          </p:nvPr>
        </p:nvSpPr>
        <p:spPr/>
        <p:txBody>
          <a:bodyPr/>
          <a:lstStyle/>
          <a:p>
            <a:r>
              <a:rPr lang="en-US" dirty="0"/>
              <a:t>Meteorologic Models</a:t>
            </a:r>
          </a:p>
        </p:txBody>
      </p:sp>
      <p:sp>
        <p:nvSpPr>
          <p:cNvPr id="3" name="Content Placeholder 2">
            <a:extLst>
              <a:ext uri="{FF2B5EF4-FFF2-40B4-BE49-F238E27FC236}">
                <a16:creationId xmlns:a16="http://schemas.microsoft.com/office/drawing/2014/main" id="{A04203D9-50BB-4DF5-A2C5-C271F1B8A7CC}"/>
              </a:ext>
            </a:extLst>
          </p:cNvPr>
          <p:cNvSpPr>
            <a:spLocks noGrp="1"/>
          </p:cNvSpPr>
          <p:nvPr>
            <p:ph idx="1"/>
          </p:nvPr>
        </p:nvSpPr>
        <p:spPr/>
        <p:txBody>
          <a:bodyPr/>
          <a:lstStyle/>
          <a:p>
            <a:r>
              <a:rPr lang="en-US" dirty="0"/>
              <a:t>The Frequency Analysis will use ANY meteorologic model!</a:t>
            </a:r>
          </a:p>
          <a:p>
            <a:r>
              <a:rPr lang="en-US" dirty="0"/>
              <a:t>You should probably use:</a:t>
            </a:r>
          </a:p>
          <a:p>
            <a:pPr lvl="1"/>
            <a:r>
              <a:rPr lang="en-US" dirty="0">
                <a:solidFill>
                  <a:srgbClr val="C00000"/>
                </a:solidFill>
              </a:rPr>
              <a:t>Hypothetical storm</a:t>
            </a:r>
          </a:p>
          <a:p>
            <a:pPr lvl="1"/>
            <a:r>
              <a:rPr lang="en-US" dirty="0"/>
              <a:t>Frequency storm</a:t>
            </a:r>
          </a:p>
          <a:p>
            <a:pPr lvl="1"/>
            <a:r>
              <a:rPr lang="en-US" dirty="0"/>
              <a:t>Specified hyetograph (in specific instances)</a:t>
            </a:r>
          </a:p>
        </p:txBody>
      </p:sp>
    </p:spTree>
    <p:extLst>
      <p:ext uri="{BB962C8B-B14F-4D97-AF65-F5344CB8AC3E}">
        <p14:creationId xmlns:p14="http://schemas.microsoft.com/office/powerpoint/2010/main" val="1656437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37D95-D99B-4C09-A850-BFFA4F2261D8}"/>
              </a:ext>
            </a:extLst>
          </p:cNvPr>
          <p:cNvSpPr>
            <a:spLocks noGrp="1"/>
          </p:cNvSpPr>
          <p:nvPr>
            <p:ph type="title"/>
          </p:nvPr>
        </p:nvSpPr>
        <p:spPr/>
        <p:txBody>
          <a:bodyPr/>
          <a:lstStyle/>
          <a:p>
            <a:r>
              <a:rPr lang="en-US" dirty="0"/>
              <a:t>Hypothetical Storm</a:t>
            </a:r>
          </a:p>
        </p:txBody>
      </p:sp>
      <p:sp>
        <p:nvSpPr>
          <p:cNvPr id="6" name="TextBox 5">
            <a:extLst>
              <a:ext uri="{FF2B5EF4-FFF2-40B4-BE49-F238E27FC236}">
                <a16:creationId xmlns:a16="http://schemas.microsoft.com/office/drawing/2014/main" id="{3D526716-40B3-430F-B118-2984A437B1AB}"/>
              </a:ext>
            </a:extLst>
          </p:cNvPr>
          <p:cNvSpPr txBox="1"/>
          <p:nvPr/>
        </p:nvSpPr>
        <p:spPr>
          <a:xfrm>
            <a:off x="7749087" y="3080450"/>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Paired Data: Percentage Curve</a:t>
            </a:r>
          </a:p>
        </p:txBody>
      </p:sp>
      <p:sp>
        <p:nvSpPr>
          <p:cNvPr id="7" name="TextBox 6">
            <a:extLst>
              <a:ext uri="{FF2B5EF4-FFF2-40B4-BE49-F238E27FC236}">
                <a16:creationId xmlns:a16="http://schemas.microsoft.com/office/drawing/2014/main" id="{F12B1D4C-2290-4399-9EEF-C65931917FAD}"/>
              </a:ext>
            </a:extLst>
          </p:cNvPr>
          <p:cNvSpPr txBox="1"/>
          <p:nvPr/>
        </p:nvSpPr>
        <p:spPr>
          <a:xfrm>
            <a:off x="7749087" y="4171705"/>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Grid Data: Precipitation-Frequency</a:t>
            </a:r>
          </a:p>
        </p:txBody>
      </p:sp>
      <p:pic>
        <p:nvPicPr>
          <p:cNvPr id="11" name="Picture 10">
            <a:extLst>
              <a:ext uri="{FF2B5EF4-FFF2-40B4-BE49-F238E27FC236}">
                <a16:creationId xmlns:a16="http://schemas.microsoft.com/office/drawing/2014/main" id="{0DF55E2F-2334-4679-8F6C-72B0D758E0B4}"/>
              </a:ext>
            </a:extLst>
          </p:cNvPr>
          <p:cNvPicPr>
            <a:picLocks noChangeAspect="1"/>
          </p:cNvPicPr>
          <p:nvPr/>
        </p:nvPicPr>
        <p:blipFill>
          <a:blip r:embed="rId3"/>
          <a:stretch>
            <a:fillRect/>
          </a:stretch>
        </p:blipFill>
        <p:spPr>
          <a:xfrm>
            <a:off x="1360713" y="1904904"/>
            <a:ext cx="6388373" cy="4096721"/>
          </a:xfrm>
          <a:prstGeom prst="rect">
            <a:avLst/>
          </a:prstGeom>
        </p:spPr>
      </p:pic>
      <p:sp>
        <p:nvSpPr>
          <p:cNvPr id="12" name="TextBox 11">
            <a:extLst>
              <a:ext uri="{FF2B5EF4-FFF2-40B4-BE49-F238E27FC236}">
                <a16:creationId xmlns:a16="http://schemas.microsoft.com/office/drawing/2014/main" id="{DF3FD122-3A68-406B-9057-782B0CCC3417}"/>
              </a:ext>
            </a:extLst>
          </p:cNvPr>
          <p:cNvSpPr txBox="1"/>
          <p:nvPr/>
        </p:nvSpPr>
        <p:spPr>
          <a:xfrm>
            <a:off x="7749087" y="5203585"/>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Paired Data: Area-Reduction </a:t>
            </a:r>
            <a:r>
              <a:rPr lang="en-US" b="1" dirty="0" err="1">
                <a:solidFill>
                  <a:srgbClr val="C00000"/>
                </a:solidFill>
                <a:effectLst>
                  <a:outerShdw blurRad="38100" dist="38100" dir="2700000" algn="tl">
                    <a:srgbClr val="000000">
                      <a:alpha val="43137"/>
                    </a:srgbClr>
                  </a:outerShdw>
                </a:effectLst>
                <a:latin typeface="Lato" panose="020F0502020204030203" pitchFamily="34" charset="0"/>
              </a:rPr>
              <a:t>Func</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Tree>
    <p:extLst>
      <p:ext uri="{BB962C8B-B14F-4D97-AF65-F5344CB8AC3E}">
        <p14:creationId xmlns:p14="http://schemas.microsoft.com/office/powerpoint/2010/main" val="21251660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1BC14-5E5D-4E69-A1BE-3C17D079DC36}"/>
              </a:ext>
            </a:extLst>
          </p:cNvPr>
          <p:cNvSpPr>
            <a:spLocks noGrp="1"/>
          </p:cNvSpPr>
          <p:nvPr>
            <p:ph type="title"/>
          </p:nvPr>
        </p:nvSpPr>
        <p:spPr/>
        <p:txBody>
          <a:bodyPr/>
          <a:lstStyle/>
          <a:p>
            <a:r>
              <a:rPr lang="en-US" dirty="0"/>
              <a:t>Create Frequency Analysis</a:t>
            </a:r>
          </a:p>
        </p:txBody>
      </p:sp>
      <p:pic>
        <p:nvPicPr>
          <p:cNvPr id="5" name="Picture 4">
            <a:extLst>
              <a:ext uri="{FF2B5EF4-FFF2-40B4-BE49-F238E27FC236}">
                <a16:creationId xmlns:a16="http://schemas.microsoft.com/office/drawing/2014/main" id="{89A2A94B-7C06-40E7-B174-FF2DD4B5B3B1}"/>
              </a:ext>
            </a:extLst>
          </p:cNvPr>
          <p:cNvPicPr>
            <a:picLocks noChangeAspect="1"/>
          </p:cNvPicPr>
          <p:nvPr/>
        </p:nvPicPr>
        <p:blipFill>
          <a:blip r:embed="rId2"/>
          <a:stretch>
            <a:fillRect/>
          </a:stretch>
        </p:blipFill>
        <p:spPr>
          <a:xfrm>
            <a:off x="1856659" y="1519793"/>
            <a:ext cx="8478682" cy="4192237"/>
          </a:xfrm>
          <a:prstGeom prst="rect">
            <a:avLst/>
          </a:prstGeom>
        </p:spPr>
      </p:pic>
    </p:spTree>
    <p:extLst>
      <p:ext uri="{BB962C8B-B14F-4D97-AF65-F5344CB8AC3E}">
        <p14:creationId xmlns:p14="http://schemas.microsoft.com/office/powerpoint/2010/main" val="1043306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1FC38-7F38-4301-9723-4C87BCF4FE16}"/>
              </a:ext>
            </a:extLst>
          </p:cNvPr>
          <p:cNvSpPr>
            <a:spLocks noGrp="1"/>
          </p:cNvSpPr>
          <p:nvPr>
            <p:ph type="title"/>
          </p:nvPr>
        </p:nvSpPr>
        <p:spPr/>
        <p:txBody>
          <a:bodyPr/>
          <a:lstStyle/>
          <a:p>
            <a:r>
              <a:rPr lang="en-US" dirty="0"/>
              <a:t>Add/Copy/Delete Ordinates</a:t>
            </a:r>
          </a:p>
        </p:txBody>
      </p:sp>
      <p:sp>
        <p:nvSpPr>
          <p:cNvPr id="3" name="Content Placeholder 2">
            <a:extLst>
              <a:ext uri="{FF2B5EF4-FFF2-40B4-BE49-F238E27FC236}">
                <a16:creationId xmlns:a16="http://schemas.microsoft.com/office/drawing/2014/main" id="{700306ED-81C4-4596-92EF-77111907ED71}"/>
              </a:ext>
            </a:extLst>
          </p:cNvPr>
          <p:cNvSpPr>
            <a:spLocks noGrp="1"/>
          </p:cNvSpPr>
          <p:nvPr>
            <p:ph idx="1"/>
          </p:nvPr>
        </p:nvSpPr>
        <p:spPr/>
        <p:txBody>
          <a:bodyPr/>
          <a:lstStyle/>
          <a:p>
            <a:r>
              <a:rPr lang="en-US" dirty="0"/>
              <a:t>Right-click menu</a:t>
            </a:r>
          </a:p>
        </p:txBody>
      </p:sp>
      <p:pic>
        <p:nvPicPr>
          <p:cNvPr id="6" name="Picture 5">
            <a:extLst>
              <a:ext uri="{FF2B5EF4-FFF2-40B4-BE49-F238E27FC236}">
                <a16:creationId xmlns:a16="http://schemas.microsoft.com/office/drawing/2014/main" id="{24230DD0-FDA1-4FF8-9A5E-8C392C94A892}"/>
              </a:ext>
            </a:extLst>
          </p:cNvPr>
          <p:cNvPicPr>
            <a:picLocks noChangeAspect="1"/>
          </p:cNvPicPr>
          <p:nvPr/>
        </p:nvPicPr>
        <p:blipFill>
          <a:blip r:embed="rId2"/>
          <a:stretch>
            <a:fillRect/>
          </a:stretch>
        </p:blipFill>
        <p:spPr>
          <a:xfrm>
            <a:off x="6006956" y="1825625"/>
            <a:ext cx="4195281" cy="4293608"/>
          </a:xfrm>
          <a:prstGeom prst="rect">
            <a:avLst/>
          </a:prstGeom>
        </p:spPr>
      </p:pic>
      <p:sp>
        <p:nvSpPr>
          <p:cNvPr id="7" name="Rectangle 6">
            <a:extLst>
              <a:ext uri="{FF2B5EF4-FFF2-40B4-BE49-F238E27FC236}">
                <a16:creationId xmlns:a16="http://schemas.microsoft.com/office/drawing/2014/main" id="{3A4338BA-8156-4ADB-8BF6-4FA9B42027F4}"/>
              </a:ext>
            </a:extLst>
          </p:cNvPr>
          <p:cNvSpPr/>
          <p:nvPr/>
        </p:nvSpPr>
        <p:spPr>
          <a:xfrm>
            <a:off x="7900827" y="5095982"/>
            <a:ext cx="1982912" cy="36987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59558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5A7E7-C14D-46E2-950D-8C4DE1F21D59}"/>
              </a:ext>
            </a:extLst>
          </p:cNvPr>
          <p:cNvSpPr>
            <a:spLocks noGrp="1"/>
          </p:cNvSpPr>
          <p:nvPr>
            <p:ph type="title"/>
          </p:nvPr>
        </p:nvSpPr>
        <p:spPr/>
        <p:txBody>
          <a:bodyPr/>
          <a:lstStyle/>
          <a:p>
            <a:r>
              <a:rPr lang="en-US" dirty="0"/>
              <a:t>Frequency Analysis</a:t>
            </a:r>
            <a:br>
              <a:rPr lang="en-US" dirty="0"/>
            </a:br>
            <a:r>
              <a:rPr lang="en-US" dirty="0"/>
              <a:t>Results</a:t>
            </a:r>
          </a:p>
        </p:txBody>
      </p:sp>
      <p:pic>
        <p:nvPicPr>
          <p:cNvPr id="5" name="Picture 4">
            <a:extLst>
              <a:ext uri="{FF2B5EF4-FFF2-40B4-BE49-F238E27FC236}">
                <a16:creationId xmlns:a16="http://schemas.microsoft.com/office/drawing/2014/main" id="{5D10FB17-A95F-40C7-8169-955ED7F15C58}"/>
              </a:ext>
            </a:extLst>
          </p:cNvPr>
          <p:cNvPicPr>
            <a:picLocks noChangeAspect="1"/>
          </p:cNvPicPr>
          <p:nvPr/>
        </p:nvPicPr>
        <p:blipFill>
          <a:blip r:embed="rId2"/>
          <a:stretch>
            <a:fillRect/>
          </a:stretch>
        </p:blipFill>
        <p:spPr>
          <a:xfrm>
            <a:off x="614952" y="1825625"/>
            <a:ext cx="4838700" cy="3381375"/>
          </a:xfrm>
          <a:prstGeom prst="rect">
            <a:avLst/>
          </a:prstGeom>
        </p:spPr>
      </p:pic>
      <p:pic>
        <p:nvPicPr>
          <p:cNvPr id="7" name="Picture 6">
            <a:extLst>
              <a:ext uri="{FF2B5EF4-FFF2-40B4-BE49-F238E27FC236}">
                <a16:creationId xmlns:a16="http://schemas.microsoft.com/office/drawing/2014/main" id="{EF941EB0-F491-42E7-A4AA-3050807DCD4C}"/>
              </a:ext>
            </a:extLst>
          </p:cNvPr>
          <p:cNvPicPr>
            <a:picLocks noChangeAspect="1"/>
          </p:cNvPicPr>
          <p:nvPr/>
        </p:nvPicPr>
        <p:blipFill>
          <a:blip r:embed="rId3"/>
          <a:stretch>
            <a:fillRect/>
          </a:stretch>
        </p:blipFill>
        <p:spPr>
          <a:xfrm>
            <a:off x="6264881" y="1071562"/>
            <a:ext cx="5600700" cy="4714875"/>
          </a:xfrm>
          <a:prstGeom prst="rect">
            <a:avLst/>
          </a:prstGeom>
        </p:spPr>
      </p:pic>
    </p:spTree>
    <p:extLst>
      <p:ext uri="{BB962C8B-B14F-4D97-AF65-F5344CB8AC3E}">
        <p14:creationId xmlns:p14="http://schemas.microsoft.com/office/powerpoint/2010/main" val="269332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Flow-Frequency for Dam Safety Studies</a:t>
            </a:r>
          </a:p>
        </p:txBody>
      </p:sp>
      <p:pic>
        <p:nvPicPr>
          <p:cNvPr id="5" name="Picture 4" descr="Chart, line chart&#10;&#10;Description automatically generated">
            <a:extLst>
              <a:ext uri="{FF2B5EF4-FFF2-40B4-BE49-F238E27FC236}">
                <a16:creationId xmlns:a16="http://schemas.microsoft.com/office/drawing/2014/main" id="{A219B295-0AD4-1058-E7D7-F2ECA78EF3C4}"/>
              </a:ext>
            </a:extLst>
          </p:cNvPr>
          <p:cNvPicPr>
            <a:picLocks noChangeAspect="1"/>
          </p:cNvPicPr>
          <p:nvPr/>
        </p:nvPicPr>
        <p:blipFill rotWithShape="1">
          <a:blip r:embed="rId3">
            <a:extLst>
              <a:ext uri="{28A0092B-C50C-407E-A947-70E740481C1C}">
                <a14:useLocalDpi xmlns:a14="http://schemas.microsoft.com/office/drawing/2010/main" val="0"/>
              </a:ext>
            </a:extLst>
          </a:blip>
          <a:srcRect t="5325" b="8531"/>
          <a:stretch/>
        </p:blipFill>
        <p:spPr>
          <a:xfrm>
            <a:off x="2572638" y="2256204"/>
            <a:ext cx="6831942" cy="4468092"/>
          </a:xfrm>
          <a:prstGeom prst="rect">
            <a:avLst/>
          </a:prstGeom>
          <a:ln>
            <a:solidFill>
              <a:schemeClr val="tx1"/>
            </a:solidFill>
          </a:ln>
        </p:spPr>
      </p:pic>
      <p:sp>
        <p:nvSpPr>
          <p:cNvPr id="6" name="Arc 5">
            <a:extLst>
              <a:ext uri="{FF2B5EF4-FFF2-40B4-BE49-F238E27FC236}">
                <a16:creationId xmlns:a16="http://schemas.microsoft.com/office/drawing/2014/main" id="{0E959EE9-D560-E5A1-813B-98FC97150D1D}"/>
              </a:ext>
            </a:extLst>
          </p:cNvPr>
          <p:cNvSpPr/>
          <p:nvPr/>
        </p:nvSpPr>
        <p:spPr>
          <a:xfrm rot="20384168">
            <a:off x="2638415" y="3476119"/>
            <a:ext cx="6430744" cy="1260261"/>
          </a:xfrm>
          <a:prstGeom prst="arc">
            <a:avLst>
              <a:gd name="adj1" fmla="val 452966"/>
              <a:gd name="adj2" fmla="val 6310986"/>
            </a:avLst>
          </a:prstGeom>
          <a:ln w="19050">
            <a:solidFill>
              <a:srgbClr val="7030A0"/>
            </a:solidFill>
            <a:prstDash val="sys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 name="Arc 6">
            <a:extLst>
              <a:ext uri="{FF2B5EF4-FFF2-40B4-BE49-F238E27FC236}">
                <a16:creationId xmlns:a16="http://schemas.microsoft.com/office/drawing/2014/main" id="{FD6C54E4-F3E1-E4CA-9217-16E0FA713B98}"/>
              </a:ext>
            </a:extLst>
          </p:cNvPr>
          <p:cNvSpPr/>
          <p:nvPr/>
        </p:nvSpPr>
        <p:spPr>
          <a:xfrm rot="20363276">
            <a:off x="1955175" y="2962187"/>
            <a:ext cx="6430744" cy="1985420"/>
          </a:xfrm>
          <a:prstGeom prst="arc">
            <a:avLst>
              <a:gd name="adj1" fmla="val 400868"/>
              <a:gd name="adj2" fmla="val 4039372"/>
            </a:avLst>
          </a:prstGeom>
          <a:ln w="19050">
            <a:solidFill>
              <a:srgbClr val="7030A0"/>
            </a:solidFill>
            <a:prstDash val="sys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Arc 7">
            <a:extLst>
              <a:ext uri="{FF2B5EF4-FFF2-40B4-BE49-F238E27FC236}">
                <a16:creationId xmlns:a16="http://schemas.microsoft.com/office/drawing/2014/main" id="{52D9D288-36E0-BD3E-99AB-A7F3D6337754}"/>
              </a:ext>
            </a:extLst>
          </p:cNvPr>
          <p:cNvSpPr/>
          <p:nvPr/>
        </p:nvSpPr>
        <p:spPr>
          <a:xfrm rot="20583563">
            <a:off x="2436663" y="3744672"/>
            <a:ext cx="8304894" cy="812125"/>
          </a:xfrm>
          <a:prstGeom prst="arc">
            <a:avLst>
              <a:gd name="adj1" fmla="val 452966"/>
              <a:gd name="adj2" fmla="val 8739125"/>
            </a:avLst>
          </a:prstGeom>
          <a:ln w="19050">
            <a:solidFill>
              <a:srgbClr val="7030A0"/>
            </a:solidFill>
            <a:prstDash val="sys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7D2F2074-B291-447D-79F8-AA72E1AF1522}"/>
              </a:ext>
            </a:extLst>
          </p:cNvPr>
          <p:cNvSpPr txBox="1"/>
          <p:nvPr/>
        </p:nvSpPr>
        <p:spPr>
          <a:xfrm>
            <a:off x="7263084" y="3219363"/>
            <a:ext cx="584931" cy="523220"/>
          </a:xfrm>
          <a:prstGeom prst="rect">
            <a:avLst/>
          </a:prstGeom>
          <a:noFill/>
        </p:spPr>
        <p:txBody>
          <a:bodyPr wrap="square" rtlCol="0">
            <a:spAutoFit/>
          </a:bodyPr>
          <a:lstStyle/>
          <a:p>
            <a:r>
              <a:rPr lang="en-US" sz="2800" b="1" dirty="0">
                <a:solidFill>
                  <a:srgbClr val="7030A0"/>
                </a:solidFill>
              </a:rPr>
              <a:t>?</a:t>
            </a:r>
          </a:p>
        </p:txBody>
      </p:sp>
      <p:sp>
        <p:nvSpPr>
          <p:cNvPr id="11" name="Content Placeholder 10">
            <a:extLst>
              <a:ext uri="{FF2B5EF4-FFF2-40B4-BE49-F238E27FC236}">
                <a16:creationId xmlns:a16="http://schemas.microsoft.com/office/drawing/2014/main" id="{34EABDFA-F55D-F097-1538-772033426DD5}"/>
              </a:ext>
            </a:extLst>
          </p:cNvPr>
          <p:cNvSpPr>
            <a:spLocks noGrp="1"/>
          </p:cNvSpPr>
          <p:nvPr>
            <p:ph idx="1"/>
          </p:nvPr>
        </p:nvSpPr>
        <p:spPr>
          <a:xfrm>
            <a:off x="776608" y="1641962"/>
            <a:ext cx="10515600" cy="1869878"/>
          </a:xfrm>
        </p:spPr>
        <p:txBody>
          <a:bodyPr/>
          <a:lstStyle/>
          <a:p>
            <a:pPr marL="0" indent="0" algn="ctr">
              <a:buNone/>
            </a:pPr>
            <a:r>
              <a:rPr lang="en-US" i="1" dirty="0"/>
              <a:t>Goal: Estimate the hydrologic hazard curve</a:t>
            </a:r>
          </a:p>
        </p:txBody>
      </p:sp>
    </p:spTree>
    <p:extLst>
      <p:ext uri="{BB962C8B-B14F-4D97-AF65-F5344CB8AC3E}">
        <p14:creationId xmlns:p14="http://schemas.microsoft.com/office/powerpoint/2010/main" val="2829017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A09C0-F168-4275-933F-8F43D5431EFA}"/>
              </a:ext>
            </a:extLst>
          </p:cNvPr>
          <p:cNvSpPr>
            <a:spLocks noGrp="1"/>
          </p:cNvSpPr>
          <p:nvPr>
            <p:ph type="title"/>
          </p:nvPr>
        </p:nvSpPr>
        <p:spPr/>
        <p:txBody>
          <a:bodyPr/>
          <a:lstStyle/>
          <a:p>
            <a:r>
              <a:rPr lang="en-US" dirty="0"/>
              <a:t>Uncertainty</a:t>
            </a:r>
          </a:p>
        </p:txBody>
      </p:sp>
      <p:sp>
        <p:nvSpPr>
          <p:cNvPr id="3" name="Content Placeholder 2">
            <a:extLst>
              <a:ext uri="{FF2B5EF4-FFF2-40B4-BE49-F238E27FC236}">
                <a16:creationId xmlns:a16="http://schemas.microsoft.com/office/drawing/2014/main" id="{9F5E8149-BE1C-4B5F-848F-4483E90213A6}"/>
              </a:ext>
            </a:extLst>
          </p:cNvPr>
          <p:cNvSpPr>
            <a:spLocks noGrp="1"/>
          </p:cNvSpPr>
          <p:nvPr>
            <p:ph idx="1"/>
          </p:nvPr>
        </p:nvSpPr>
        <p:spPr>
          <a:xfrm>
            <a:off x="838200" y="1825625"/>
            <a:ext cx="8696689" cy="4351338"/>
          </a:xfrm>
        </p:spPr>
        <p:txBody>
          <a:bodyPr/>
          <a:lstStyle/>
          <a:p>
            <a:r>
              <a:rPr lang="en-US" dirty="0"/>
              <a:t>Sample hypothetical storm parameters in Uncertainty Analysis</a:t>
            </a:r>
          </a:p>
          <a:p>
            <a:pPr lvl="1"/>
            <a:r>
              <a:rPr lang="en-US" dirty="0"/>
              <a:t>Time patterns</a:t>
            </a:r>
          </a:p>
          <a:p>
            <a:pPr lvl="1"/>
            <a:r>
              <a:rPr lang="en-US" dirty="0"/>
              <a:t>Area reduction functions</a:t>
            </a:r>
          </a:p>
        </p:txBody>
      </p:sp>
      <p:pic>
        <p:nvPicPr>
          <p:cNvPr id="5" name="Picture 4">
            <a:extLst>
              <a:ext uri="{FF2B5EF4-FFF2-40B4-BE49-F238E27FC236}">
                <a16:creationId xmlns:a16="http://schemas.microsoft.com/office/drawing/2014/main" id="{64474C01-776E-5483-CBE1-E1D14B3E94A3}"/>
              </a:ext>
            </a:extLst>
          </p:cNvPr>
          <p:cNvPicPr>
            <a:picLocks noChangeAspect="1"/>
          </p:cNvPicPr>
          <p:nvPr/>
        </p:nvPicPr>
        <p:blipFill>
          <a:blip r:embed="rId3"/>
          <a:stretch>
            <a:fillRect/>
          </a:stretch>
        </p:blipFill>
        <p:spPr>
          <a:xfrm>
            <a:off x="306839" y="3666561"/>
            <a:ext cx="4572000" cy="1234599"/>
          </a:xfrm>
          <a:prstGeom prst="rect">
            <a:avLst/>
          </a:prstGeom>
        </p:spPr>
      </p:pic>
      <p:pic>
        <p:nvPicPr>
          <p:cNvPr id="9" name="Picture 8">
            <a:extLst>
              <a:ext uri="{FF2B5EF4-FFF2-40B4-BE49-F238E27FC236}">
                <a16:creationId xmlns:a16="http://schemas.microsoft.com/office/drawing/2014/main" id="{2BD6C373-F0AC-9AF3-CBD4-1679FB91B992}"/>
              </a:ext>
            </a:extLst>
          </p:cNvPr>
          <p:cNvPicPr>
            <a:picLocks noChangeAspect="1"/>
          </p:cNvPicPr>
          <p:nvPr/>
        </p:nvPicPr>
        <p:blipFill>
          <a:blip r:embed="rId4"/>
          <a:stretch>
            <a:fillRect/>
          </a:stretch>
        </p:blipFill>
        <p:spPr>
          <a:xfrm>
            <a:off x="9979119" y="838065"/>
            <a:ext cx="1818163" cy="5288485"/>
          </a:xfrm>
          <a:prstGeom prst="rect">
            <a:avLst/>
          </a:prstGeom>
        </p:spPr>
      </p:pic>
      <p:pic>
        <p:nvPicPr>
          <p:cNvPr id="11" name="Picture 10">
            <a:extLst>
              <a:ext uri="{FF2B5EF4-FFF2-40B4-BE49-F238E27FC236}">
                <a16:creationId xmlns:a16="http://schemas.microsoft.com/office/drawing/2014/main" id="{562E8643-B2CD-47E8-9E3B-1B6C3E71673D}"/>
              </a:ext>
            </a:extLst>
          </p:cNvPr>
          <p:cNvPicPr>
            <a:picLocks noChangeAspect="1"/>
          </p:cNvPicPr>
          <p:nvPr/>
        </p:nvPicPr>
        <p:blipFill>
          <a:blip r:embed="rId5"/>
          <a:stretch>
            <a:fillRect/>
          </a:stretch>
        </p:blipFill>
        <p:spPr>
          <a:xfrm>
            <a:off x="5323069" y="3675770"/>
            <a:ext cx="4211820" cy="2450780"/>
          </a:xfrm>
          <a:prstGeom prst="rect">
            <a:avLst/>
          </a:prstGeom>
        </p:spPr>
      </p:pic>
    </p:spTree>
    <p:extLst>
      <p:ext uri="{BB962C8B-B14F-4D97-AF65-F5344CB8AC3E}">
        <p14:creationId xmlns:p14="http://schemas.microsoft.com/office/powerpoint/2010/main" val="1065340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Flow-Frequency for Dam Safety Studies</a:t>
            </a:r>
          </a:p>
        </p:txBody>
      </p:sp>
      <p:sp>
        <p:nvSpPr>
          <p:cNvPr id="10" name="Content Placeholder 9">
            <a:extLst>
              <a:ext uri="{FF2B5EF4-FFF2-40B4-BE49-F238E27FC236}">
                <a16:creationId xmlns:a16="http://schemas.microsoft.com/office/drawing/2014/main" id="{F5EE5D0B-E5C7-EE9B-00FC-C9EBC6317562}"/>
              </a:ext>
            </a:extLst>
          </p:cNvPr>
          <p:cNvSpPr>
            <a:spLocks noGrp="1"/>
          </p:cNvSpPr>
          <p:nvPr>
            <p:ph idx="1"/>
          </p:nvPr>
        </p:nvSpPr>
        <p:spPr/>
        <p:txBody>
          <a:bodyPr/>
          <a:lstStyle/>
          <a:p>
            <a:r>
              <a:rPr lang="en-US" dirty="0"/>
              <a:t>We are most interested in rare frequencies (&lt;1/1,000)</a:t>
            </a:r>
          </a:p>
          <a:p>
            <a:r>
              <a:rPr lang="en-US" dirty="0"/>
              <a:t>Frequency analysis is used to extend beyond the period of record</a:t>
            </a:r>
          </a:p>
        </p:txBody>
      </p:sp>
      <p:sp>
        <p:nvSpPr>
          <p:cNvPr id="5" name="TextBox 4">
            <a:extLst>
              <a:ext uri="{FF2B5EF4-FFF2-40B4-BE49-F238E27FC236}">
                <a16:creationId xmlns:a16="http://schemas.microsoft.com/office/drawing/2014/main" id="{47717E5D-C873-EF6B-CFF8-E1E2950CD29D}"/>
              </a:ext>
            </a:extLst>
          </p:cNvPr>
          <p:cNvSpPr txBox="1"/>
          <p:nvPr/>
        </p:nvSpPr>
        <p:spPr>
          <a:xfrm>
            <a:off x="4687291" y="3274070"/>
            <a:ext cx="5832261"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We cannot fit an analytical curve to regulated data</a:t>
            </a:r>
          </a:p>
        </p:txBody>
      </p:sp>
      <p:sp>
        <p:nvSpPr>
          <p:cNvPr id="7" name="TextBox 6">
            <a:extLst>
              <a:ext uri="{FF2B5EF4-FFF2-40B4-BE49-F238E27FC236}">
                <a16:creationId xmlns:a16="http://schemas.microsoft.com/office/drawing/2014/main" id="{9BFAF32C-13FC-2CCE-6569-2B6DCC24F90C}"/>
              </a:ext>
            </a:extLst>
          </p:cNvPr>
          <p:cNvSpPr txBox="1"/>
          <p:nvPr/>
        </p:nvSpPr>
        <p:spPr>
          <a:xfrm>
            <a:off x="4558971" y="4012954"/>
            <a:ext cx="6457259" cy="707886"/>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Consolas" panose="020B0609020204030204" pitchFamily="49" charset="0"/>
              </a:rPr>
              <a:t>Better, but we are still limited by the information content of a single gage record</a:t>
            </a:r>
          </a:p>
        </p:txBody>
      </p:sp>
      <p:sp>
        <p:nvSpPr>
          <p:cNvPr id="8" name="TextBox 7">
            <a:extLst>
              <a:ext uri="{FF2B5EF4-FFF2-40B4-BE49-F238E27FC236}">
                <a16:creationId xmlns:a16="http://schemas.microsoft.com/office/drawing/2014/main" id="{6EB2706E-B176-4304-F352-AA3FBB912A39}"/>
              </a:ext>
            </a:extLst>
          </p:cNvPr>
          <p:cNvSpPr txBox="1"/>
          <p:nvPr/>
        </p:nvSpPr>
        <p:spPr>
          <a:xfrm>
            <a:off x="1426087" y="3302101"/>
            <a:ext cx="2880598"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Stage-frequency</a:t>
            </a:r>
          </a:p>
        </p:txBody>
      </p:sp>
      <p:sp>
        <p:nvSpPr>
          <p:cNvPr id="9" name="TextBox 8">
            <a:extLst>
              <a:ext uri="{FF2B5EF4-FFF2-40B4-BE49-F238E27FC236}">
                <a16:creationId xmlns:a16="http://schemas.microsoft.com/office/drawing/2014/main" id="{B8E8A215-5326-E65F-D470-904C2FFF476F}"/>
              </a:ext>
            </a:extLst>
          </p:cNvPr>
          <p:cNvSpPr txBox="1"/>
          <p:nvPr/>
        </p:nvSpPr>
        <p:spPr>
          <a:xfrm>
            <a:off x="1426086" y="4027563"/>
            <a:ext cx="2795316"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Flow-frequency</a:t>
            </a:r>
          </a:p>
        </p:txBody>
      </p:sp>
      <p:sp>
        <p:nvSpPr>
          <p:cNvPr id="11" name="TextBox 10">
            <a:extLst>
              <a:ext uri="{FF2B5EF4-FFF2-40B4-BE49-F238E27FC236}">
                <a16:creationId xmlns:a16="http://schemas.microsoft.com/office/drawing/2014/main" id="{8E156424-631A-051F-D5A1-0DAFDB9B8BD5}"/>
              </a:ext>
            </a:extLst>
          </p:cNvPr>
          <p:cNvSpPr txBox="1"/>
          <p:nvPr/>
        </p:nvSpPr>
        <p:spPr>
          <a:xfrm>
            <a:off x="1426084" y="4781854"/>
            <a:ext cx="4136121" cy="523220"/>
          </a:xfrm>
          <a:prstGeom prst="rect">
            <a:avLst/>
          </a:prstGeom>
          <a:noFill/>
        </p:spPr>
        <p:txBody>
          <a:bodyPr wrap="square" rtlCol="0">
            <a:spAutoFit/>
          </a:bodyPr>
          <a:lstStyle/>
          <a:p>
            <a:pPr marL="285750" indent="-285750">
              <a:buFont typeface="Arial" panose="020B0604020202020204" pitchFamily="34" charset="0"/>
              <a:buChar char="•"/>
            </a:pPr>
            <a:r>
              <a:rPr lang="en-US" sz="2800" b="1" dirty="0"/>
              <a:t>Precipitation-frequency</a:t>
            </a:r>
          </a:p>
        </p:txBody>
      </p:sp>
      <p:sp>
        <p:nvSpPr>
          <p:cNvPr id="12" name="TextBox 11">
            <a:extLst>
              <a:ext uri="{FF2B5EF4-FFF2-40B4-BE49-F238E27FC236}">
                <a16:creationId xmlns:a16="http://schemas.microsoft.com/office/drawing/2014/main" id="{3CF038EA-FCFC-601B-6FAD-BF72ED8F2E53}"/>
              </a:ext>
            </a:extLst>
          </p:cNvPr>
          <p:cNvSpPr txBox="1"/>
          <p:nvPr/>
        </p:nvSpPr>
        <p:spPr>
          <a:xfrm>
            <a:off x="5521539" y="4855777"/>
            <a:ext cx="5832261" cy="707886"/>
          </a:xfrm>
          <a:prstGeom prst="rect">
            <a:avLst/>
          </a:prstGeom>
          <a:noFill/>
        </p:spPr>
        <p:txBody>
          <a:bodyPr wrap="square" rtlCol="0">
            <a:spAutoFit/>
          </a:bodyPr>
          <a:lstStyle/>
          <a:p>
            <a:r>
              <a:rPr lang="en-US" sz="2000" b="1" dirty="0">
                <a:solidFill>
                  <a:schemeClr val="accent6"/>
                </a:solidFill>
                <a:effectLst>
                  <a:outerShdw blurRad="38100" dist="38100" dir="2700000" algn="tl">
                    <a:srgbClr val="000000">
                      <a:alpha val="43137"/>
                    </a:srgbClr>
                  </a:outerShdw>
                </a:effectLst>
                <a:latin typeface="Consolas" panose="020B0609020204030204" pitchFamily="49" charset="0"/>
              </a:rPr>
              <a:t>Best, as we can more easily leverage regional data</a:t>
            </a:r>
          </a:p>
        </p:txBody>
      </p:sp>
    </p:spTree>
    <p:extLst>
      <p:ext uri="{BB962C8B-B14F-4D97-AF65-F5344CB8AC3E}">
        <p14:creationId xmlns:p14="http://schemas.microsoft.com/office/powerpoint/2010/main" val="90162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Precipitation-Frequency to Flow-Frequency Method</a:t>
            </a:r>
          </a:p>
        </p:txBody>
      </p:sp>
      <p:sp>
        <p:nvSpPr>
          <p:cNvPr id="10" name="Content Placeholder 9">
            <a:extLst>
              <a:ext uri="{FF2B5EF4-FFF2-40B4-BE49-F238E27FC236}">
                <a16:creationId xmlns:a16="http://schemas.microsoft.com/office/drawing/2014/main" id="{F5EE5D0B-E5C7-EE9B-00FC-C9EBC6317562}"/>
              </a:ext>
            </a:extLst>
          </p:cNvPr>
          <p:cNvSpPr>
            <a:spLocks noGrp="1"/>
          </p:cNvSpPr>
          <p:nvPr>
            <p:ph idx="1"/>
          </p:nvPr>
        </p:nvSpPr>
        <p:spPr/>
        <p:txBody>
          <a:bodyPr/>
          <a:lstStyle/>
          <a:p>
            <a:r>
              <a:rPr lang="en-US" dirty="0"/>
              <a:t>Instead of sampling inflows, sample precipitation</a:t>
            </a:r>
          </a:p>
          <a:p>
            <a:r>
              <a:rPr lang="en-US" dirty="0"/>
              <a:t>Compute runoff with a hydrologic model</a:t>
            </a:r>
          </a:p>
          <a:p>
            <a:r>
              <a:rPr lang="en-US" dirty="0"/>
              <a:t>Combine flow results with a flow-frequency analysis</a:t>
            </a:r>
          </a:p>
        </p:txBody>
      </p:sp>
      <p:pic>
        <p:nvPicPr>
          <p:cNvPr id="13" name="Picture 12">
            <a:extLst>
              <a:ext uri="{FF2B5EF4-FFF2-40B4-BE49-F238E27FC236}">
                <a16:creationId xmlns:a16="http://schemas.microsoft.com/office/drawing/2014/main" id="{B9714F3E-4782-49DA-72DB-70B202014A8A}"/>
              </a:ext>
            </a:extLst>
          </p:cNvPr>
          <p:cNvPicPr>
            <a:picLocks noChangeAspect="1"/>
          </p:cNvPicPr>
          <p:nvPr/>
        </p:nvPicPr>
        <p:blipFill>
          <a:blip r:embed="rId3"/>
          <a:stretch>
            <a:fillRect/>
          </a:stretch>
        </p:blipFill>
        <p:spPr>
          <a:xfrm>
            <a:off x="2277605" y="3368594"/>
            <a:ext cx="4602851" cy="3162185"/>
          </a:xfrm>
          <a:prstGeom prst="rect">
            <a:avLst/>
          </a:prstGeom>
        </p:spPr>
      </p:pic>
      <p:grpSp>
        <p:nvGrpSpPr>
          <p:cNvPr id="17" name="Group 16">
            <a:extLst>
              <a:ext uri="{FF2B5EF4-FFF2-40B4-BE49-F238E27FC236}">
                <a16:creationId xmlns:a16="http://schemas.microsoft.com/office/drawing/2014/main" id="{1237BF9A-A05D-C661-E780-026C889D7165}"/>
              </a:ext>
            </a:extLst>
          </p:cNvPr>
          <p:cNvGrpSpPr/>
          <p:nvPr/>
        </p:nvGrpSpPr>
        <p:grpSpPr>
          <a:xfrm>
            <a:off x="7073570" y="3368594"/>
            <a:ext cx="4553049" cy="3162185"/>
            <a:chOff x="6271298" y="2962606"/>
            <a:chExt cx="4980841" cy="3434575"/>
          </a:xfrm>
        </p:grpSpPr>
        <p:pic>
          <p:nvPicPr>
            <p:cNvPr id="15" name="Picture 14">
              <a:extLst>
                <a:ext uri="{FF2B5EF4-FFF2-40B4-BE49-F238E27FC236}">
                  <a16:creationId xmlns:a16="http://schemas.microsoft.com/office/drawing/2014/main" id="{927C0287-632B-82DB-2207-23776F4112D8}"/>
                </a:ext>
              </a:extLst>
            </p:cNvPr>
            <p:cNvPicPr>
              <a:picLocks noChangeAspect="1"/>
            </p:cNvPicPr>
            <p:nvPr/>
          </p:nvPicPr>
          <p:blipFill>
            <a:blip r:embed="rId4"/>
            <a:stretch>
              <a:fillRect/>
            </a:stretch>
          </p:blipFill>
          <p:spPr>
            <a:xfrm>
              <a:off x="6271298" y="2962606"/>
              <a:ext cx="4980841" cy="3434575"/>
            </a:xfrm>
            <a:prstGeom prst="rect">
              <a:avLst/>
            </a:prstGeom>
          </p:spPr>
        </p:pic>
        <p:sp>
          <p:nvSpPr>
            <p:cNvPr id="16" name="Oval 15">
              <a:extLst>
                <a:ext uri="{FF2B5EF4-FFF2-40B4-BE49-F238E27FC236}">
                  <a16:creationId xmlns:a16="http://schemas.microsoft.com/office/drawing/2014/main" id="{A9AD987C-00ED-CBD8-1233-E47046803124}"/>
                </a:ext>
              </a:extLst>
            </p:cNvPr>
            <p:cNvSpPr/>
            <p:nvPr/>
          </p:nvSpPr>
          <p:spPr>
            <a:xfrm>
              <a:off x="9731490" y="3577057"/>
              <a:ext cx="890711" cy="701198"/>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2039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Precipitation-Frequency Concepts</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05548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Regional Frequency Analysis</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r>
              <a:rPr lang="en-US" dirty="0"/>
              <a:t>Goal: Trade “space for time”</a:t>
            </a:r>
          </a:p>
          <a:p>
            <a:r>
              <a:rPr lang="en-US" dirty="0"/>
              <a:t>Preserve </a:t>
            </a:r>
            <a:r>
              <a:rPr lang="en-US" i="1" dirty="0"/>
              <a:t>homogeneous</a:t>
            </a:r>
            <a:r>
              <a:rPr lang="en-US" dirty="0"/>
              <a:t> climatology by clustering multiple sites together</a:t>
            </a:r>
          </a:p>
          <a:p>
            <a:pPr marL="0" indent="0">
              <a:buNone/>
            </a:pPr>
            <a:endParaRPr lang="en-US" dirty="0"/>
          </a:p>
        </p:txBody>
      </p:sp>
      <p:pic>
        <p:nvPicPr>
          <p:cNvPr id="4" name="Picture 3" descr="Chart, scatter chart&#10;&#10;Description automatically generated">
            <a:extLst>
              <a:ext uri="{FF2B5EF4-FFF2-40B4-BE49-F238E27FC236}">
                <a16:creationId xmlns:a16="http://schemas.microsoft.com/office/drawing/2014/main" id="{137085B6-1AB6-D9B7-2848-062A255B39C5}"/>
              </a:ext>
            </a:extLst>
          </p:cNvPr>
          <p:cNvPicPr>
            <a:picLocks noChangeAspect="1"/>
          </p:cNvPicPr>
          <p:nvPr/>
        </p:nvPicPr>
        <p:blipFill>
          <a:blip r:embed="rId3"/>
          <a:stretch>
            <a:fillRect/>
          </a:stretch>
        </p:blipFill>
        <p:spPr>
          <a:xfrm>
            <a:off x="492904" y="3281691"/>
            <a:ext cx="3098657" cy="2398959"/>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6C0158EC-434F-C89D-DF12-5E2CFEE53609}"/>
              </a:ext>
            </a:extLst>
          </p:cNvPr>
          <p:cNvPicPr>
            <a:picLocks noChangeAspect="1"/>
          </p:cNvPicPr>
          <p:nvPr/>
        </p:nvPicPr>
        <p:blipFill>
          <a:blip r:embed="rId4"/>
          <a:stretch>
            <a:fillRect/>
          </a:stretch>
        </p:blipFill>
        <p:spPr>
          <a:xfrm>
            <a:off x="2726737" y="4338225"/>
            <a:ext cx="3369263" cy="2398959"/>
          </a:xfrm>
          <a:prstGeom prst="rect">
            <a:avLst/>
          </a:prstGeom>
          <a:ln>
            <a:noFill/>
          </a:ln>
          <a:effectLst>
            <a:outerShdw blurRad="292100" dist="139700" dir="2700000" algn="tl" rotWithShape="0">
              <a:srgbClr val="333333">
                <a:alpha val="65000"/>
              </a:srgbClr>
            </a:outerShdw>
          </a:effectLst>
        </p:spPr>
      </p:pic>
      <p:pic>
        <p:nvPicPr>
          <p:cNvPr id="6" name="Picture 4" descr="Machine generated alternative text:&#10;KBntL1élcy &#10;—4i8 &#10;ssee &#10;36 &#10;32 &#10;33 &#10;vVirc &#10;10 &#10;2} &#10;26 &#10;24 &#10;North Carolina &#10;Snuth.Carolina &#10;14 &#10;Géoréia ">
            <a:extLst>
              <a:ext uri="{FF2B5EF4-FFF2-40B4-BE49-F238E27FC236}">
                <a16:creationId xmlns:a16="http://schemas.microsoft.com/office/drawing/2014/main" id="{3C44CB71-9B4F-CEB8-4B69-DC67B43E78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3215" y="4270757"/>
            <a:ext cx="2960711" cy="246642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4E75F55-B101-B366-3D0C-D4729CF1A523}"/>
              </a:ext>
            </a:extLst>
          </p:cNvPr>
          <p:cNvSpPr txBox="1"/>
          <p:nvPr/>
        </p:nvSpPr>
        <p:spPr>
          <a:xfrm>
            <a:off x="3709716" y="3137896"/>
            <a:ext cx="3439660" cy="1200329"/>
          </a:xfrm>
          <a:prstGeom prst="rect">
            <a:avLst/>
          </a:prstGeom>
          <a:noFill/>
        </p:spPr>
        <p:txBody>
          <a:bodyPr wrap="square" rtlCol="0">
            <a:spAutoFit/>
          </a:bodyPr>
          <a:lstStyle/>
          <a:p>
            <a:r>
              <a:rPr lang="en-US" b="1" u="sng" dirty="0">
                <a:solidFill>
                  <a:srgbClr val="C00000"/>
                </a:solidFill>
              </a:rPr>
              <a:t>Single gage</a:t>
            </a:r>
          </a:p>
          <a:p>
            <a:r>
              <a:rPr lang="en-US" b="1" dirty="0">
                <a:solidFill>
                  <a:srgbClr val="C00000"/>
                </a:solidFill>
              </a:rPr>
              <a:t>Number of sites: 1</a:t>
            </a:r>
          </a:p>
          <a:p>
            <a:r>
              <a:rPr lang="en-US" b="1" dirty="0">
                <a:solidFill>
                  <a:srgbClr val="C00000"/>
                </a:solidFill>
              </a:rPr>
              <a:t>Number of annual maxima: 104 </a:t>
            </a:r>
          </a:p>
          <a:p>
            <a:r>
              <a:rPr lang="en-US" b="1" dirty="0">
                <a:solidFill>
                  <a:srgbClr val="C00000"/>
                </a:solidFill>
              </a:rPr>
              <a:t>Effective record length: 104</a:t>
            </a:r>
          </a:p>
        </p:txBody>
      </p:sp>
      <p:sp>
        <p:nvSpPr>
          <p:cNvPr id="8" name="TextBox 7">
            <a:extLst>
              <a:ext uri="{FF2B5EF4-FFF2-40B4-BE49-F238E27FC236}">
                <a16:creationId xmlns:a16="http://schemas.microsoft.com/office/drawing/2014/main" id="{77C725CB-0A02-80EA-D2F9-52B1849A072D}"/>
              </a:ext>
            </a:extLst>
          </p:cNvPr>
          <p:cNvSpPr txBox="1"/>
          <p:nvPr/>
        </p:nvSpPr>
        <p:spPr>
          <a:xfrm>
            <a:off x="7723215" y="3002959"/>
            <a:ext cx="3439660" cy="1200329"/>
          </a:xfrm>
          <a:prstGeom prst="rect">
            <a:avLst/>
          </a:prstGeom>
          <a:noFill/>
        </p:spPr>
        <p:txBody>
          <a:bodyPr wrap="square" rtlCol="0">
            <a:spAutoFit/>
          </a:bodyPr>
          <a:lstStyle/>
          <a:p>
            <a:r>
              <a:rPr lang="en-US" b="1" u="sng" dirty="0">
                <a:solidFill>
                  <a:srgbClr val="C00000"/>
                </a:solidFill>
              </a:rPr>
              <a:t>Single region</a:t>
            </a:r>
          </a:p>
          <a:p>
            <a:r>
              <a:rPr lang="en-US" b="1" dirty="0">
                <a:solidFill>
                  <a:srgbClr val="C00000"/>
                </a:solidFill>
              </a:rPr>
              <a:t>Number of sites: 24</a:t>
            </a:r>
          </a:p>
          <a:p>
            <a:r>
              <a:rPr lang="en-US" b="1" dirty="0">
                <a:solidFill>
                  <a:srgbClr val="C00000"/>
                </a:solidFill>
              </a:rPr>
              <a:t>Number of annual maxima: 1,933 </a:t>
            </a:r>
          </a:p>
          <a:p>
            <a:r>
              <a:rPr lang="en-US" b="1" dirty="0">
                <a:solidFill>
                  <a:srgbClr val="C00000"/>
                </a:solidFill>
              </a:rPr>
              <a:t>Effective record length: 1,170</a:t>
            </a:r>
          </a:p>
        </p:txBody>
      </p:sp>
    </p:spTree>
    <p:extLst>
      <p:ext uri="{BB962C8B-B14F-4D97-AF65-F5344CB8AC3E}">
        <p14:creationId xmlns:p14="http://schemas.microsoft.com/office/powerpoint/2010/main" val="1623239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6141</TotalTime>
  <Words>1892</Words>
  <Application>Microsoft Office PowerPoint</Application>
  <PresentationFormat>Widescreen</PresentationFormat>
  <Paragraphs>302</Paragraphs>
  <Slides>51</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Consolas</vt:lpstr>
      <vt:lpstr>Lato</vt:lpstr>
      <vt:lpstr>Wingdings</vt:lpstr>
      <vt:lpstr>Office Theme</vt:lpstr>
      <vt:lpstr>Flood Frequency Analysis Using HEC-HMS</vt:lpstr>
      <vt:lpstr>Purpose</vt:lpstr>
      <vt:lpstr>Outline</vt:lpstr>
      <vt:lpstr>Purpose</vt:lpstr>
      <vt:lpstr>Flow-Frequency for Dam Safety Studies</vt:lpstr>
      <vt:lpstr>Flow-Frequency for Dam Safety Studies</vt:lpstr>
      <vt:lpstr>Precipitation-Frequency to Flow-Frequency Method</vt:lpstr>
      <vt:lpstr>Precipitation-Frequency Concepts</vt:lpstr>
      <vt:lpstr>Regional Frequency Analysis</vt:lpstr>
      <vt:lpstr>Regional Frequency Analysis</vt:lpstr>
      <vt:lpstr>Regional Frequency Analysis</vt:lpstr>
      <vt:lpstr>Regional Frequency Analysis – Regionalization</vt:lpstr>
      <vt:lpstr>Regional Frequency Analysis – Distribution Fitting</vt:lpstr>
      <vt:lpstr>Regional Frequency Analysis –  Spatial Regression</vt:lpstr>
      <vt:lpstr>Precipitation-Frequency Curve</vt:lpstr>
      <vt:lpstr>Precipitation-Frequency Data Products</vt:lpstr>
      <vt:lpstr>Precipitation-Frequency Data</vt:lpstr>
      <vt:lpstr>Precipitation Depth</vt:lpstr>
      <vt:lpstr>Precipitation-Frequency Curves</vt:lpstr>
      <vt:lpstr>NOAA Atlas 14</vt:lpstr>
      <vt:lpstr>NOAA Atlas 14 – Getting Data</vt:lpstr>
      <vt:lpstr>PowerPoint Presentation</vt:lpstr>
      <vt:lpstr>Custom Studies</vt:lpstr>
      <vt:lpstr>Custom Studies</vt:lpstr>
      <vt:lpstr>Modeling Hypothetical Storm Events</vt:lpstr>
      <vt:lpstr>Modeling Hypothetical Storm Events</vt:lpstr>
      <vt:lpstr>Hydrologic Considerations</vt:lpstr>
      <vt:lpstr>Meteorologic Considerations</vt:lpstr>
      <vt:lpstr>Watershed Response</vt:lpstr>
      <vt:lpstr>Hypothetical Storm in HEC-HMS</vt:lpstr>
      <vt:lpstr>Storm Duration</vt:lpstr>
      <vt:lpstr>Time Patterns</vt:lpstr>
      <vt:lpstr>Time Pattern from Observed Storm</vt:lpstr>
      <vt:lpstr>Area Reduction</vt:lpstr>
      <vt:lpstr>Depth-Area Reduction from Observed Events</vt:lpstr>
      <vt:lpstr>Example from HMR-59</vt:lpstr>
      <vt:lpstr>Spatial Pattern</vt:lpstr>
      <vt:lpstr>Modeling Flood Frequency with HEC-HMS</vt:lpstr>
      <vt:lpstr>Frequency Analysis Compute</vt:lpstr>
      <vt:lpstr>AEP Neutral Approach</vt:lpstr>
      <vt:lpstr>Frequency Analysis Compute</vt:lpstr>
      <vt:lpstr>Frequency Analysis Ordinate</vt:lpstr>
      <vt:lpstr>Frequency Analysis Ordinate</vt:lpstr>
      <vt:lpstr>Basin Models</vt:lpstr>
      <vt:lpstr>Meteorologic Models</vt:lpstr>
      <vt:lpstr>Hypothetical Storm</vt:lpstr>
      <vt:lpstr>Create Frequency Analysis</vt:lpstr>
      <vt:lpstr>Add/Copy/Delete Ordinates</vt:lpstr>
      <vt:lpstr>Frequency Analysis Results</vt:lpstr>
      <vt:lpstr>Uncertainty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Mika, Melissa L CIV IWR</cp:lastModifiedBy>
  <cp:revision>380</cp:revision>
  <dcterms:created xsi:type="dcterms:W3CDTF">2022-03-09T16:42:08Z</dcterms:created>
  <dcterms:modified xsi:type="dcterms:W3CDTF">2024-02-29T00:38:04Z</dcterms:modified>
</cp:coreProperties>
</file>