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3.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 id="2147483691" r:id="rId2"/>
    <p:sldMasterId id="2147483713" r:id="rId3"/>
    <p:sldMasterId id="2147483737" r:id="rId4"/>
  </p:sldMasterIdLst>
  <p:notesMasterIdLst>
    <p:notesMasterId r:id="rId30"/>
  </p:notesMasterIdLst>
  <p:handoutMasterIdLst>
    <p:handoutMasterId r:id="rId31"/>
  </p:handoutMasterIdLst>
  <p:sldIdLst>
    <p:sldId id="356" r:id="rId5"/>
    <p:sldId id="359" r:id="rId6"/>
    <p:sldId id="363" r:id="rId7"/>
    <p:sldId id="385" r:id="rId8"/>
    <p:sldId id="386" r:id="rId9"/>
    <p:sldId id="364" r:id="rId10"/>
    <p:sldId id="365" r:id="rId11"/>
    <p:sldId id="366" r:id="rId12"/>
    <p:sldId id="367" r:id="rId13"/>
    <p:sldId id="368" r:id="rId14"/>
    <p:sldId id="369" r:id="rId15"/>
    <p:sldId id="370" r:id="rId16"/>
    <p:sldId id="371" r:id="rId17"/>
    <p:sldId id="372" r:id="rId18"/>
    <p:sldId id="375" r:id="rId19"/>
    <p:sldId id="373" r:id="rId20"/>
    <p:sldId id="374" r:id="rId21"/>
    <p:sldId id="376" r:id="rId22"/>
    <p:sldId id="381" r:id="rId23"/>
    <p:sldId id="382" r:id="rId24"/>
    <p:sldId id="383" r:id="rId25"/>
    <p:sldId id="384" r:id="rId26"/>
    <p:sldId id="380" r:id="rId27"/>
    <p:sldId id="379" r:id="rId28"/>
    <p:sldId id="378" r:id="rId29"/>
  </p:sldIdLst>
  <p:sldSz cx="12192000" cy="6858000"/>
  <p:notesSz cx="6858000" cy="9144000"/>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C3E6"/>
    <a:srgbClr val="DEDDDD"/>
    <a:srgbClr val="DDD9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01D6CC-EBB2-48CB-8EC4-DAC13BD86488}" v="87" dt="2025-06-16T21:18:44.7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056" autoAdjust="0"/>
    <p:restoredTop sz="46994" autoAdjust="0"/>
  </p:normalViewPr>
  <p:slideViewPr>
    <p:cSldViewPr>
      <p:cViewPr varScale="1">
        <p:scale>
          <a:sx n="51" d="100"/>
          <a:sy n="51" d="100"/>
        </p:scale>
        <p:origin x="2395" y="48"/>
      </p:cViewPr>
      <p:guideLst>
        <p:guide orient="horz" pos="2160"/>
        <p:guide pos="3840"/>
      </p:guideLst>
    </p:cSldViewPr>
  </p:slideViewPr>
  <p:notesTextViewPr>
    <p:cViewPr>
      <p:scale>
        <a:sx n="100" d="100"/>
        <a:sy n="100" d="100"/>
      </p:scale>
      <p:origin x="0" y="0"/>
    </p:cViewPr>
  </p:notesTextViewPr>
  <p:sorterViewPr>
    <p:cViewPr>
      <p:scale>
        <a:sx n="66" d="100"/>
        <a:sy n="66" d="100"/>
      </p:scale>
      <p:origin x="0" y="-210"/>
    </p:cViewPr>
  </p:sorterViewPr>
  <p:notesViewPr>
    <p:cSldViewPr>
      <p:cViewPr varScale="1">
        <p:scale>
          <a:sx n="65" d="100"/>
          <a:sy n="65" d="100"/>
        </p:scale>
        <p:origin x="3082" y="4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lack, Daniel L CIV USARMY CEIWR (USA)" userId="a72cb242-c82c-4651-98ba-fb0cff628739" providerId="ADAL" clId="{A701D6CC-EBB2-48CB-8EC4-DAC13BD86488}"/>
    <pc:docChg chg="undo custSel addSld delSld modSld">
      <pc:chgData name="Black, Daniel L CIV USARMY CEIWR (USA)" userId="a72cb242-c82c-4651-98ba-fb0cff628739" providerId="ADAL" clId="{A701D6CC-EBB2-48CB-8EC4-DAC13BD86488}" dt="2025-06-16T21:19:58.088" v="1902" actId="114"/>
      <pc:docMkLst>
        <pc:docMk/>
      </pc:docMkLst>
      <pc:sldChg chg="del">
        <pc:chgData name="Black, Daniel L CIV USARMY CEIWR (USA)" userId="a72cb242-c82c-4651-98ba-fb0cff628739" providerId="ADAL" clId="{A701D6CC-EBB2-48CB-8EC4-DAC13BD86488}" dt="2025-05-29T22:04:47.928" v="722" actId="47"/>
        <pc:sldMkLst>
          <pc:docMk/>
          <pc:sldMk cId="4180558642" sldId="358"/>
        </pc:sldMkLst>
      </pc:sldChg>
      <pc:sldChg chg="modNotesTx">
        <pc:chgData name="Black, Daniel L CIV USARMY CEIWR (USA)" userId="a72cb242-c82c-4651-98ba-fb0cff628739" providerId="ADAL" clId="{A701D6CC-EBB2-48CB-8EC4-DAC13BD86488}" dt="2025-06-16T20:06:46.214" v="1556" actId="20577"/>
        <pc:sldMkLst>
          <pc:docMk/>
          <pc:sldMk cId="1611822814" sldId="359"/>
        </pc:sldMkLst>
      </pc:sldChg>
      <pc:sldChg chg="del">
        <pc:chgData name="Black, Daniel L CIV USARMY CEIWR (USA)" userId="a72cb242-c82c-4651-98ba-fb0cff628739" providerId="ADAL" clId="{A701D6CC-EBB2-48CB-8EC4-DAC13BD86488}" dt="2025-05-23T00:27:27.337" v="0" actId="2696"/>
        <pc:sldMkLst>
          <pc:docMk/>
          <pc:sldMk cId="3510402160" sldId="360"/>
        </pc:sldMkLst>
      </pc:sldChg>
      <pc:sldChg chg="modSp mod modNotesTx">
        <pc:chgData name="Black, Daniel L CIV USARMY CEIWR (USA)" userId="a72cb242-c82c-4651-98ba-fb0cff628739" providerId="ADAL" clId="{A701D6CC-EBB2-48CB-8EC4-DAC13BD86488}" dt="2025-06-16T20:39:05.204" v="1659" actId="15"/>
        <pc:sldMkLst>
          <pc:docMk/>
          <pc:sldMk cId="1463641392" sldId="363"/>
        </pc:sldMkLst>
        <pc:spChg chg="mod">
          <ac:chgData name="Black, Daniel L CIV USARMY CEIWR (USA)" userId="a72cb242-c82c-4651-98ba-fb0cff628739" providerId="ADAL" clId="{A701D6CC-EBB2-48CB-8EC4-DAC13BD86488}" dt="2025-06-16T17:12:10.185" v="1096" actId="12"/>
          <ac:spMkLst>
            <pc:docMk/>
            <pc:sldMk cId="1463641392" sldId="363"/>
            <ac:spMk id="6" creationId="{3D8F5C3E-77F2-4769-A6D2-03D401C48057}"/>
          </ac:spMkLst>
        </pc:spChg>
      </pc:sldChg>
      <pc:sldChg chg="modSp mod modNotes modNotesTx">
        <pc:chgData name="Black, Daniel L CIV USARMY CEIWR (USA)" userId="a72cb242-c82c-4651-98ba-fb0cff628739" providerId="ADAL" clId="{A701D6CC-EBB2-48CB-8EC4-DAC13BD86488}" dt="2025-06-16T21:18:43.565" v="1890" actId="27636"/>
        <pc:sldMkLst>
          <pc:docMk/>
          <pc:sldMk cId="2737575215" sldId="364"/>
        </pc:sldMkLst>
        <pc:spChg chg="mod">
          <ac:chgData name="Black, Daniel L CIV USARMY CEIWR (USA)" userId="a72cb242-c82c-4651-98ba-fb0cff628739" providerId="ADAL" clId="{A701D6CC-EBB2-48CB-8EC4-DAC13BD86488}" dt="2025-06-16T20:07:48.721" v="1562" actId="14100"/>
          <ac:spMkLst>
            <pc:docMk/>
            <pc:sldMk cId="2737575215" sldId="364"/>
            <ac:spMk id="6" creationId="{3D8F5C3E-77F2-4769-A6D2-03D401C48057}"/>
          </ac:spMkLst>
        </pc:spChg>
      </pc:sldChg>
      <pc:sldChg chg="modSp mod modNotesTx">
        <pc:chgData name="Black, Daniel L CIV USARMY CEIWR (USA)" userId="a72cb242-c82c-4651-98ba-fb0cff628739" providerId="ADAL" clId="{A701D6CC-EBB2-48CB-8EC4-DAC13BD86488}" dt="2025-06-16T20:40:29.095" v="1673" actId="20577"/>
        <pc:sldMkLst>
          <pc:docMk/>
          <pc:sldMk cId="3244094690" sldId="365"/>
        </pc:sldMkLst>
        <pc:spChg chg="mod">
          <ac:chgData name="Black, Daniel L CIV USARMY CEIWR (USA)" userId="a72cb242-c82c-4651-98ba-fb0cff628739" providerId="ADAL" clId="{A701D6CC-EBB2-48CB-8EC4-DAC13BD86488}" dt="2025-05-29T22:03:32.730" v="721" actId="14100"/>
          <ac:spMkLst>
            <pc:docMk/>
            <pc:sldMk cId="3244094690" sldId="365"/>
            <ac:spMk id="6" creationId="{3D8F5C3E-77F2-4769-A6D2-03D401C48057}"/>
          </ac:spMkLst>
        </pc:spChg>
      </pc:sldChg>
      <pc:sldChg chg="modNotes modNotesTx">
        <pc:chgData name="Black, Daniel L CIV USARMY CEIWR (USA)" userId="a72cb242-c82c-4651-98ba-fb0cff628739" providerId="ADAL" clId="{A701D6CC-EBB2-48CB-8EC4-DAC13BD86488}" dt="2025-06-16T20:41:06.194" v="1691" actId="20577"/>
        <pc:sldMkLst>
          <pc:docMk/>
          <pc:sldMk cId="432514578" sldId="366"/>
        </pc:sldMkLst>
      </pc:sldChg>
      <pc:sldChg chg="modSp mod modNotesTx">
        <pc:chgData name="Black, Daniel L CIV USARMY CEIWR (USA)" userId="a72cb242-c82c-4651-98ba-fb0cff628739" providerId="ADAL" clId="{A701D6CC-EBB2-48CB-8EC4-DAC13BD86488}" dt="2025-06-16T20:41:55.544" v="1700" actId="6549"/>
        <pc:sldMkLst>
          <pc:docMk/>
          <pc:sldMk cId="1902257403" sldId="367"/>
        </pc:sldMkLst>
        <pc:spChg chg="mod">
          <ac:chgData name="Black, Daniel L CIV USARMY CEIWR (USA)" userId="a72cb242-c82c-4651-98ba-fb0cff628739" providerId="ADAL" clId="{A701D6CC-EBB2-48CB-8EC4-DAC13BD86488}" dt="2025-05-29T22:06:08.089" v="728" actId="255"/>
          <ac:spMkLst>
            <pc:docMk/>
            <pc:sldMk cId="1902257403" sldId="367"/>
            <ac:spMk id="6" creationId="{3D8F5C3E-77F2-4769-A6D2-03D401C48057}"/>
          </ac:spMkLst>
        </pc:spChg>
        <pc:picChg chg="mod">
          <ac:chgData name="Black, Daniel L CIV USARMY CEIWR (USA)" userId="a72cb242-c82c-4651-98ba-fb0cff628739" providerId="ADAL" clId="{A701D6CC-EBB2-48CB-8EC4-DAC13BD86488}" dt="2025-06-16T18:18:20.567" v="1313" actId="14100"/>
          <ac:picMkLst>
            <pc:docMk/>
            <pc:sldMk cId="1902257403" sldId="367"/>
            <ac:picMk id="9" creationId="{5884A7DF-BD80-1EE9-1BA4-ACE2D05BFF85}"/>
          </ac:picMkLst>
        </pc:picChg>
      </pc:sldChg>
      <pc:sldChg chg="addSp delSp modSp mod modNotesTx">
        <pc:chgData name="Black, Daniel L CIV USARMY CEIWR (USA)" userId="a72cb242-c82c-4651-98ba-fb0cff628739" providerId="ADAL" clId="{A701D6CC-EBB2-48CB-8EC4-DAC13BD86488}" dt="2025-06-16T20:08:23.294" v="1564" actId="5793"/>
        <pc:sldMkLst>
          <pc:docMk/>
          <pc:sldMk cId="2328461490" sldId="368"/>
        </pc:sldMkLst>
        <pc:spChg chg="add mod">
          <ac:chgData name="Black, Daniel L CIV USARMY CEIWR (USA)" userId="a72cb242-c82c-4651-98ba-fb0cff628739" providerId="ADAL" clId="{A701D6CC-EBB2-48CB-8EC4-DAC13BD86488}" dt="2025-05-29T22:08:48.346" v="739" actId="164"/>
          <ac:spMkLst>
            <pc:docMk/>
            <pc:sldMk cId="2328461490" sldId="368"/>
            <ac:spMk id="3" creationId="{6B8B2A22-3FAA-A1DF-E29D-6EC84DFD031A}"/>
          </ac:spMkLst>
        </pc:spChg>
        <pc:spChg chg="add mod">
          <ac:chgData name="Black, Daniel L CIV USARMY CEIWR (USA)" userId="a72cb242-c82c-4651-98ba-fb0cff628739" providerId="ADAL" clId="{A701D6CC-EBB2-48CB-8EC4-DAC13BD86488}" dt="2025-05-29T22:08:48.346" v="739" actId="164"/>
          <ac:spMkLst>
            <pc:docMk/>
            <pc:sldMk cId="2328461490" sldId="368"/>
            <ac:spMk id="4" creationId="{5352CE8D-0F2E-7E9D-2F89-E7BC6286C185}"/>
          </ac:spMkLst>
        </pc:spChg>
        <pc:spChg chg="add mod">
          <ac:chgData name="Black, Daniel L CIV USARMY CEIWR (USA)" userId="a72cb242-c82c-4651-98ba-fb0cff628739" providerId="ADAL" clId="{A701D6CC-EBB2-48CB-8EC4-DAC13BD86488}" dt="2025-05-29T22:08:48.346" v="739" actId="164"/>
          <ac:spMkLst>
            <pc:docMk/>
            <pc:sldMk cId="2328461490" sldId="368"/>
            <ac:spMk id="5" creationId="{808F59EB-49E0-E605-3EFE-95E5051F8DAF}"/>
          </ac:spMkLst>
        </pc:spChg>
        <pc:spChg chg="mod">
          <ac:chgData name="Black, Daniel L CIV USARMY CEIWR (USA)" userId="a72cb242-c82c-4651-98ba-fb0cff628739" providerId="ADAL" clId="{A701D6CC-EBB2-48CB-8EC4-DAC13BD86488}" dt="2025-05-29T22:12:36.545" v="766" actId="20577"/>
          <ac:spMkLst>
            <pc:docMk/>
            <pc:sldMk cId="2328461490" sldId="368"/>
            <ac:spMk id="6" creationId="{3D8F5C3E-77F2-4769-A6D2-03D401C48057}"/>
          </ac:spMkLst>
        </pc:spChg>
        <pc:spChg chg="add mod">
          <ac:chgData name="Black, Daniel L CIV USARMY CEIWR (USA)" userId="a72cb242-c82c-4651-98ba-fb0cff628739" providerId="ADAL" clId="{A701D6CC-EBB2-48CB-8EC4-DAC13BD86488}" dt="2025-05-29T22:08:48.346" v="739" actId="164"/>
          <ac:spMkLst>
            <pc:docMk/>
            <pc:sldMk cId="2328461490" sldId="368"/>
            <ac:spMk id="7" creationId="{6013CF64-DCD7-5CC3-EC65-5E0B5C977581}"/>
          </ac:spMkLst>
        </pc:spChg>
        <pc:spChg chg="add mod">
          <ac:chgData name="Black, Daniel L CIV USARMY CEIWR (USA)" userId="a72cb242-c82c-4651-98ba-fb0cff628739" providerId="ADAL" clId="{A701D6CC-EBB2-48CB-8EC4-DAC13BD86488}" dt="2025-05-29T22:08:48.346" v="739" actId="164"/>
          <ac:spMkLst>
            <pc:docMk/>
            <pc:sldMk cId="2328461490" sldId="368"/>
            <ac:spMk id="8" creationId="{8BDB1D69-8A1C-8AFC-E8BB-A749A6BEE02F}"/>
          </ac:spMkLst>
        </pc:spChg>
        <pc:spChg chg="add mod">
          <ac:chgData name="Black, Daniel L CIV USARMY CEIWR (USA)" userId="a72cb242-c82c-4651-98ba-fb0cff628739" providerId="ADAL" clId="{A701D6CC-EBB2-48CB-8EC4-DAC13BD86488}" dt="2025-05-29T22:08:48.346" v="739" actId="164"/>
          <ac:spMkLst>
            <pc:docMk/>
            <pc:sldMk cId="2328461490" sldId="368"/>
            <ac:spMk id="10" creationId="{D1002BB1-F0DA-0F73-BCF0-112CCC025205}"/>
          </ac:spMkLst>
        </pc:spChg>
        <pc:spChg chg="add mod">
          <ac:chgData name="Black, Daniel L CIV USARMY CEIWR (USA)" userId="a72cb242-c82c-4651-98ba-fb0cff628739" providerId="ADAL" clId="{A701D6CC-EBB2-48CB-8EC4-DAC13BD86488}" dt="2025-05-29T22:08:48.346" v="739" actId="164"/>
          <ac:spMkLst>
            <pc:docMk/>
            <pc:sldMk cId="2328461490" sldId="368"/>
            <ac:spMk id="11" creationId="{511A44B8-00F5-458B-A307-491C19301E6D}"/>
          </ac:spMkLst>
        </pc:spChg>
        <pc:spChg chg="add mod">
          <ac:chgData name="Black, Daniel L CIV USARMY CEIWR (USA)" userId="a72cb242-c82c-4651-98ba-fb0cff628739" providerId="ADAL" clId="{A701D6CC-EBB2-48CB-8EC4-DAC13BD86488}" dt="2025-05-29T22:08:48.346" v="739" actId="164"/>
          <ac:spMkLst>
            <pc:docMk/>
            <pc:sldMk cId="2328461490" sldId="368"/>
            <ac:spMk id="12" creationId="{027FB54E-FAC7-30E4-04CD-005E792123AD}"/>
          </ac:spMkLst>
        </pc:spChg>
        <pc:spChg chg="add del mod">
          <ac:chgData name="Black, Daniel L CIV USARMY CEIWR (USA)" userId="a72cb242-c82c-4651-98ba-fb0cff628739" providerId="ADAL" clId="{A701D6CC-EBB2-48CB-8EC4-DAC13BD86488}" dt="2025-05-29T22:11:02.132" v="751" actId="478"/>
          <ac:spMkLst>
            <pc:docMk/>
            <pc:sldMk cId="2328461490" sldId="368"/>
            <ac:spMk id="13" creationId="{83BAF0B8-E6D4-5052-2288-D11DC4419D09}"/>
          </ac:spMkLst>
        </pc:spChg>
        <pc:spChg chg="add del mod">
          <ac:chgData name="Black, Daniel L CIV USARMY CEIWR (USA)" userId="a72cb242-c82c-4651-98ba-fb0cff628739" providerId="ADAL" clId="{A701D6CC-EBB2-48CB-8EC4-DAC13BD86488}" dt="2025-05-29T22:11:02.132" v="751" actId="478"/>
          <ac:spMkLst>
            <pc:docMk/>
            <pc:sldMk cId="2328461490" sldId="368"/>
            <ac:spMk id="14" creationId="{08F5D9B4-E7E3-02B9-0789-FE5D1DB4F098}"/>
          </ac:spMkLst>
        </pc:spChg>
        <pc:spChg chg="add mod">
          <ac:chgData name="Black, Daniel L CIV USARMY CEIWR (USA)" userId="a72cb242-c82c-4651-98ba-fb0cff628739" providerId="ADAL" clId="{A701D6CC-EBB2-48CB-8EC4-DAC13BD86488}" dt="2025-05-29T22:08:48.346" v="739" actId="164"/>
          <ac:spMkLst>
            <pc:docMk/>
            <pc:sldMk cId="2328461490" sldId="368"/>
            <ac:spMk id="15" creationId="{988039A0-688E-720D-6AEB-50BD5AF6CB6E}"/>
          </ac:spMkLst>
        </pc:spChg>
        <pc:spChg chg="add mod">
          <ac:chgData name="Black, Daniel L CIV USARMY CEIWR (USA)" userId="a72cb242-c82c-4651-98ba-fb0cff628739" providerId="ADAL" clId="{A701D6CC-EBB2-48CB-8EC4-DAC13BD86488}" dt="2025-05-29T22:08:48.346" v="739" actId="164"/>
          <ac:spMkLst>
            <pc:docMk/>
            <pc:sldMk cId="2328461490" sldId="368"/>
            <ac:spMk id="16" creationId="{7C298313-0B59-47B2-5D50-EB5568097CC3}"/>
          </ac:spMkLst>
        </pc:spChg>
        <pc:spChg chg="add mod">
          <ac:chgData name="Black, Daniel L CIV USARMY CEIWR (USA)" userId="a72cb242-c82c-4651-98ba-fb0cff628739" providerId="ADAL" clId="{A701D6CC-EBB2-48CB-8EC4-DAC13BD86488}" dt="2025-05-29T22:11:48.594" v="759" actId="122"/>
          <ac:spMkLst>
            <pc:docMk/>
            <pc:sldMk cId="2328461490" sldId="368"/>
            <ac:spMk id="17" creationId="{761F6860-13D4-5169-FB8C-667B663907F7}"/>
          </ac:spMkLst>
        </pc:spChg>
        <pc:spChg chg="add mod">
          <ac:chgData name="Black, Daniel L CIV USARMY CEIWR (USA)" userId="a72cb242-c82c-4651-98ba-fb0cff628739" providerId="ADAL" clId="{A701D6CC-EBB2-48CB-8EC4-DAC13BD86488}" dt="2025-05-29T22:11:48.594" v="759" actId="122"/>
          <ac:spMkLst>
            <pc:docMk/>
            <pc:sldMk cId="2328461490" sldId="368"/>
            <ac:spMk id="18" creationId="{C0003885-8A99-79E6-BA77-B2C365306A1A}"/>
          </ac:spMkLst>
        </pc:spChg>
        <pc:spChg chg="add mod">
          <ac:chgData name="Black, Daniel L CIV USARMY CEIWR (USA)" userId="a72cb242-c82c-4651-98ba-fb0cff628739" providerId="ADAL" clId="{A701D6CC-EBB2-48CB-8EC4-DAC13BD86488}" dt="2025-05-29T22:10:52.479" v="750" actId="20577"/>
          <ac:spMkLst>
            <pc:docMk/>
            <pc:sldMk cId="2328461490" sldId="368"/>
            <ac:spMk id="19" creationId="{DF5F398B-E02E-CA15-C287-977E6BE10E9B}"/>
          </ac:spMkLst>
        </pc:spChg>
        <pc:spChg chg="add mod">
          <ac:chgData name="Black, Daniel L CIV USARMY CEIWR (USA)" userId="a72cb242-c82c-4651-98ba-fb0cff628739" providerId="ADAL" clId="{A701D6CC-EBB2-48CB-8EC4-DAC13BD86488}" dt="2025-05-29T22:11:55.967" v="760" actId="1076"/>
          <ac:spMkLst>
            <pc:docMk/>
            <pc:sldMk cId="2328461490" sldId="368"/>
            <ac:spMk id="20" creationId="{1C811464-9A37-D1C4-4798-25F34CFED64F}"/>
          </ac:spMkLst>
        </pc:spChg>
        <pc:spChg chg="add mod">
          <ac:chgData name="Black, Daniel L CIV USARMY CEIWR (USA)" userId="a72cb242-c82c-4651-98ba-fb0cff628739" providerId="ADAL" clId="{A701D6CC-EBB2-48CB-8EC4-DAC13BD86488}" dt="2025-05-29T22:12:55.807" v="769" actId="1076"/>
          <ac:spMkLst>
            <pc:docMk/>
            <pc:sldMk cId="2328461490" sldId="368"/>
            <ac:spMk id="22" creationId="{D4AE8193-99E3-EED2-19AA-F72E8FC03DCE}"/>
          </ac:spMkLst>
        </pc:spChg>
        <pc:spChg chg="add mod">
          <ac:chgData name="Black, Daniel L CIV USARMY CEIWR (USA)" userId="a72cb242-c82c-4651-98ba-fb0cff628739" providerId="ADAL" clId="{A701D6CC-EBB2-48CB-8EC4-DAC13BD86488}" dt="2025-05-29T22:13:33.354" v="776" actId="14100"/>
          <ac:spMkLst>
            <pc:docMk/>
            <pc:sldMk cId="2328461490" sldId="368"/>
            <ac:spMk id="23" creationId="{62BD371C-58A6-F48C-CB92-68E89A1060C1}"/>
          </ac:spMkLst>
        </pc:spChg>
        <pc:grpChg chg="add mod">
          <ac:chgData name="Black, Daniel L CIV USARMY CEIWR (USA)" userId="a72cb242-c82c-4651-98ba-fb0cff628739" providerId="ADAL" clId="{A701D6CC-EBB2-48CB-8EC4-DAC13BD86488}" dt="2025-05-29T22:08:50.954" v="740" actId="14100"/>
          <ac:grpSpMkLst>
            <pc:docMk/>
            <pc:sldMk cId="2328461490" sldId="368"/>
            <ac:grpSpMk id="21" creationId="{BAC8F496-849F-5230-CB04-30E67C53B63F}"/>
          </ac:grpSpMkLst>
        </pc:grpChg>
        <pc:picChg chg="add mod">
          <ac:chgData name="Black, Daniel L CIV USARMY CEIWR (USA)" userId="a72cb242-c82c-4651-98ba-fb0cff628739" providerId="ADAL" clId="{A701D6CC-EBB2-48CB-8EC4-DAC13BD86488}" dt="2025-05-29T22:08:48.346" v="739" actId="164"/>
          <ac:picMkLst>
            <pc:docMk/>
            <pc:sldMk cId="2328461490" sldId="368"/>
            <ac:picMk id="2" creationId="{9CBEBDA8-DCF6-C370-C42A-B86139695948}"/>
          </ac:picMkLst>
        </pc:picChg>
        <pc:picChg chg="add mod">
          <ac:chgData name="Black, Daniel L CIV USARMY CEIWR (USA)" userId="a72cb242-c82c-4651-98ba-fb0cff628739" providerId="ADAL" clId="{A701D6CC-EBB2-48CB-8EC4-DAC13BD86488}" dt="2025-05-29T22:08:48.346" v="739" actId="164"/>
          <ac:picMkLst>
            <pc:docMk/>
            <pc:sldMk cId="2328461490" sldId="368"/>
            <ac:picMk id="9" creationId="{F9D3214A-2F04-18C1-406F-AF7A5BDFE195}"/>
          </ac:picMkLst>
        </pc:picChg>
      </pc:sldChg>
      <pc:sldChg chg="addSp delSp modSp mod modNotes modNotesTx">
        <pc:chgData name="Black, Daniel L CIV USARMY CEIWR (USA)" userId="a72cb242-c82c-4651-98ba-fb0cff628739" providerId="ADAL" clId="{A701D6CC-EBB2-48CB-8EC4-DAC13BD86488}" dt="2025-06-16T18:31:20.147" v="1369" actId="27636"/>
        <pc:sldMkLst>
          <pc:docMk/>
          <pc:sldMk cId="1509009896" sldId="369"/>
        </pc:sldMkLst>
        <pc:spChg chg="add mod">
          <ac:chgData name="Black, Daniel L CIV USARMY CEIWR (USA)" userId="a72cb242-c82c-4651-98ba-fb0cff628739" providerId="ADAL" clId="{A701D6CC-EBB2-48CB-8EC4-DAC13BD86488}" dt="2025-05-29T22:15:27.520" v="779"/>
          <ac:spMkLst>
            <pc:docMk/>
            <pc:sldMk cId="1509009896" sldId="369"/>
            <ac:spMk id="2" creationId="{337E0FB8-3E57-EC2B-7FB2-84C4FAE40440}"/>
          </ac:spMkLst>
        </pc:spChg>
        <pc:spChg chg="add mod">
          <ac:chgData name="Black, Daniel L CIV USARMY CEIWR (USA)" userId="a72cb242-c82c-4651-98ba-fb0cff628739" providerId="ADAL" clId="{A701D6CC-EBB2-48CB-8EC4-DAC13BD86488}" dt="2025-05-29T22:15:27.520" v="779"/>
          <ac:spMkLst>
            <pc:docMk/>
            <pc:sldMk cId="1509009896" sldId="369"/>
            <ac:spMk id="3" creationId="{2B2EC7DF-CC69-320A-2940-2720CAE0E6DE}"/>
          </ac:spMkLst>
        </pc:spChg>
        <pc:spChg chg="add mod">
          <ac:chgData name="Black, Daniel L CIV USARMY CEIWR (USA)" userId="a72cb242-c82c-4651-98ba-fb0cff628739" providerId="ADAL" clId="{A701D6CC-EBB2-48CB-8EC4-DAC13BD86488}" dt="2025-05-29T22:15:27.520" v="779"/>
          <ac:spMkLst>
            <pc:docMk/>
            <pc:sldMk cId="1509009896" sldId="369"/>
            <ac:spMk id="4" creationId="{9DC97F73-FE9D-9538-42EA-B002957482CC}"/>
          </ac:spMkLst>
        </pc:spChg>
        <pc:spChg chg="add mod">
          <ac:chgData name="Black, Daniel L CIV USARMY CEIWR (USA)" userId="a72cb242-c82c-4651-98ba-fb0cff628739" providerId="ADAL" clId="{A701D6CC-EBB2-48CB-8EC4-DAC13BD86488}" dt="2025-05-29T22:15:27.520" v="779"/>
          <ac:spMkLst>
            <pc:docMk/>
            <pc:sldMk cId="1509009896" sldId="369"/>
            <ac:spMk id="5" creationId="{6661C7D6-7432-7D6E-6DD4-15C46171162C}"/>
          </ac:spMkLst>
        </pc:spChg>
        <pc:spChg chg="mod">
          <ac:chgData name="Black, Daniel L CIV USARMY CEIWR (USA)" userId="a72cb242-c82c-4651-98ba-fb0cff628739" providerId="ADAL" clId="{A701D6CC-EBB2-48CB-8EC4-DAC13BD86488}" dt="2025-05-29T22:19:28.486" v="822" actId="20577"/>
          <ac:spMkLst>
            <pc:docMk/>
            <pc:sldMk cId="1509009896" sldId="369"/>
            <ac:spMk id="6" creationId="{3D8F5C3E-77F2-4769-A6D2-03D401C48057}"/>
          </ac:spMkLst>
        </pc:spChg>
        <pc:spChg chg="add mod">
          <ac:chgData name="Black, Daniel L CIV USARMY CEIWR (USA)" userId="a72cb242-c82c-4651-98ba-fb0cff628739" providerId="ADAL" clId="{A701D6CC-EBB2-48CB-8EC4-DAC13BD86488}" dt="2025-05-29T22:15:27.520" v="779"/>
          <ac:spMkLst>
            <pc:docMk/>
            <pc:sldMk cId="1509009896" sldId="369"/>
            <ac:spMk id="7" creationId="{95FC44E8-B9E3-8A70-1DC8-2F461F78EC6F}"/>
          </ac:spMkLst>
        </pc:spChg>
        <pc:spChg chg="add mod">
          <ac:chgData name="Black, Daniel L CIV USARMY CEIWR (USA)" userId="a72cb242-c82c-4651-98ba-fb0cff628739" providerId="ADAL" clId="{A701D6CC-EBB2-48CB-8EC4-DAC13BD86488}" dt="2025-05-29T22:15:27.520" v="779"/>
          <ac:spMkLst>
            <pc:docMk/>
            <pc:sldMk cId="1509009896" sldId="369"/>
            <ac:spMk id="8" creationId="{28FF444E-D7C1-3F76-F257-16B2BD0790FA}"/>
          </ac:spMkLst>
        </pc:spChg>
        <pc:spChg chg="add mod">
          <ac:chgData name="Black, Daniel L CIV USARMY CEIWR (USA)" userId="a72cb242-c82c-4651-98ba-fb0cff628739" providerId="ADAL" clId="{A701D6CC-EBB2-48CB-8EC4-DAC13BD86488}" dt="2025-05-29T22:15:27.520" v="779"/>
          <ac:spMkLst>
            <pc:docMk/>
            <pc:sldMk cId="1509009896" sldId="369"/>
            <ac:spMk id="9" creationId="{69EFFF72-2DA2-DC8F-E247-25C432911645}"/>
          </ac:spMkLst>
        </pc:spChg>
        <pc:spChg chg="add mod">
          <ac:chgData name="Black, Daniel L CIV USARMY CEIWR (USA)" userId="a72cb242-c82c-4651-98ba-fb0cff628739" providerId="ADAL" clId="{A701D6CC-EBB2-48CB-8EC4-DAC13BD86488}" dt="2025-05-29T22:15:27.520" v="779"/>
          <ac:spMkLst>
            <pc:docMk/>
            <pc:sldMk cId="1509009896" sldId="369"/>
            <ac:spMk id="10" creationId="{0A847C7C-67DB-FEC4-6241-6FF5DAEEEE65}"/>
          </ac:spMkLst>
        </pc:spChg>
        <pc:spChg chg="add mod">
          <ac:chgData name="Black, Daniel L CIV USARMY CEIWR (USA)" userId="a72cb242-c82c-4651-98ba-fb0cff628739" providerId="ADAL" clId="{A701D6CC-EBB2-48CB-8EC4-DAC13BD86488}" dt="2025-05-29T22:15:27.520" v="779"/>
          <ac:spMkLst>
            <pc:docMk/>
            <pc:sldMk cId="1509009896" sldId="369"/>
            <ac:spMk id="11" creationId="{D96A1652-5BD7-C024-2FCE-3BE41B03900D}"/>
          </ac:spMkLst>
        </pc:spChg>
        <pc:spChg chg="add mod topLvl">
          <ac:chgData name="Black, Daniel L CIV USARMY CEIWR (USA)" userId="a72cb242-c82c-4651-98ba-fb0cff628739" providerId="ADAL" clId="{A701D6CC-EBB2-48CB-8EC4-DAC13BD86488}" dt="2025-05-29T22:16:59.676" v="793" actId="165"/>
          <ac:spMkLst>
            <pc:docMk/>
            <pc:sldMk cId="1509009896" sldId="369"/>
            <ac:spMk id="14" creationId="{E2DE3021-0563-DA5C-50CB-C1F3846D67D1}"/>
          </ac:spMkLst>
        </pc:spChg>
        <pc:spChg chg="add mod topLvl">
          <ac:chgData name="Black, Daniel L CIV USARMY CEIWR (USA)" userId="a72cb242-c82c-4651-98ba-fb0cff628739" providerId="ADAL" clId="{A701D6CC-EBB2-48CB-8EC4-DAC13BD86488}" dt="2025-05-29T22:16:59.676" v="793" actId="165"/>
          <ac:spMkLst>
            <pc:docMk/>
            <pc:sldMk cId="1509009896" sldId="369"/>
            <ac:spMk id="15" creationId="{8461D020-C0F8-6C89-32E5-08B382375709}"/>
          </ac:spMkLst>
        </pc:spChg>
        <pc:spChg chg="add mod topLvl">
          <ac:chgData name="Black, Daniel L CIV USARMY CEIWR (USA)" userId="a72cb242-c82c-4651-98ba-fb0cff628739" providerId="ADAL" clId="{A701D6CC-EBB2-48CB-8EC4-DAC13BD86488}" dt="2025-05-29T22:18:24.716" v="805" actId="14100"/>
          <ac:spMkLst>
            <pc:docMk/>
            <pc:sldMk cId="1509009896" sldId="369"/>
            <ac:spMk id="16" creationId="{88F00490-5F15-306D-BA33-9D03852B3498}"/>
          </ac:spMkLst>
        </pc:spChg>
        <pc:spChg chg="add mod topLvl">
          <ac:chgData name="Black, Daniel L CIV USARMY CEIWR (USA)" userId="a72cb242-c82c-4651-98ba-fb0cff628739" providerId="ADAL" clId="{A701D6CC-EBB2-48CB-8EC4-DAC13BD86488}" dt="2025-05-29T22:17:57.606" v="800" actId="1076"/>
          <ac:spMkLst>
            <pc:docMk/>
            <pc:sldMk cId="1509009896" sldId="369"/>
            <ac:spMk id="17" creationId="{1A6E808D-EDAD-6FDE-8B79-C679C5B0018A}"/>
          </ac:spMkLst>
        </pc:spChg>
        <pc:spChg chg="add mod topLvl">
          <ac:chgData name="Black, Daniel L CIV USARMY CEIWR (USA)" userId="a72cb242-c82c-4651-98ba-fb0cff628739" providerId="ADAL" clId="{A701D6CC-EBB2-48CB-8EC4-DAC13BD86488}" dt="2025-05-29T22:18:17.187" v="804" actId="207"/>
          <ac:spMkLst>
            <pc:docMk/>
            <pc:sldMk cId="1509009896" sldId="369"/>
            <ac:spMk id="18" creationId="{AD11FFC5-909C-BF9A-71A3-D82732C45FB8}"/>
          </ac:spMkLst>
        </pc:spChg>
        <pc:spChg chg="add mod topLvl">
          <ac:chgData name="Black, Daniel L CIV USARMY CEIWR (USA)" userId="a72cb242-c82c-4651-98ba-fb0cff628739" providerId="ADAL" clId="{A701D6CC-EBB2-48CB-8EC4-DAC13BD86488}" dt="2025-05-29T22:16:59.676" v="793" actId="165"/>
          <ac:spMkLst>
            <pc:docMk/>
            <pc:sldMk cId="1509009896" sldId="369"/>
            <ac:spMk id="19" creationId="{A1FD8C3B-F196-2D03-0D50-545B04F8B6C8}"/>
          </ac:spMkLst>
        </pc:spChg>
        <pc:spChg chg="add mod topLvl">
          <ac:chgData name="Black, Daniel L CIV USARMY CEIWR (USA)" userId="a72cb242-c82c-4651-98ba-fb0cff628739" providerId="ADAL" clId="{A701D6CC-EBB2-48CB-8EC4-DAC13BD86488}" dt="2025-05-29T22:17:17.366" v="796" actId="1076"/>
          <ac:spMkLst>
            <pc:docMk/>
            <pc:sldMk cId="1509009896" sldId="369"/>
            <ac:spMk id="20" creationId="{0A47A9C6-FD4E-4BC6-05BE-A98409BB8560}"/>
          </ac:spMkLst>
        </pc:spChg>
        <pc:spChg chg="add mod topLvl">
          <ac:chgData name="Black, Daniel L CIV USARMY CEIWR (USA)" userId="a72cb242-c82c-4651-98ba-fb0cff628739" providerId="ADAL" clId="{A701D6CC-EBB2-48CB-8EC4-DAC13BD86488}" dt="2025-05-29T22:18:49.101" v="809" actId="1076"/>
          <ac:spMkLst>
            <pc:docMk/>
            <pc:sldMk cId="1509009896" sldId="369"/>
            <ac:spMk id="21" creationId="{CCE8B9CF-7ACB-2270-59BC-734BA685D2D3}"/>
          </ac:spMkLst>
        </pc:spChg>
        <pc:grpChg chg="add del mod">
          <ac:chgData name="Black, Daniel L CIV USARMY CEIWR (USA)" userId="a72cb242-c82c-4651-98ba-fb0cff628739" providerId="ADAL" clId="{A701D6CC-EBB2-48CB-8EC4-DAC13BD86488}" dt="2025-05-29T22:16:59.676" v="793" actId="165"/>
          <ac:grpSpMkLst>
            <pc:docMk/>
            <pc:sldMk cId="1509009896" sldId="369"/>
            <ac:grpSpMk id="22" creationId="{4375CF8E-6773-BC99-5DA6-333FF68FA9E9}"/>
          </ac:grpSpMkLst>
        </pc:grpChg>
        <pc:picChg chg="add mod">
          <ac:chgData name="Black, Daniel L CIV USARMY CEIWR (USA)" userId="a72cb242-c82c-4651-98ba-fb0cff628739" providerId="ADAL" clId="{A701D6CC-EBB2-48CB-8EC4-DAC13BD86488}" dt="2025-05-29T22:15:35.612" v="780"/>
          <ac:picMkLst>
            <pc:docMk/>
            <pc:sldMk cId="1509009896" sldId="369"/>
            <ac:picMk id="12" creationId="{BC597B95-259B-4D15-0BBD-2348E2F21B35}"/>
          </ac:picMkLst>
        </pc:picChg>
        <pc:picChg chg="add mod topLvl">
          <ac:chgData name="Black, Daniel L CIV USARMY CEIWR (USA)" userId="a72cb242-c82c-4651-98ba-fb0cff628739" providerId="ADAL" clId="{A701D6CC-EBB2-48CB-8EC4-DAC13BD86488}" dt="2025-05-29T22:16:59.676" v="793" actId="165"/>
          <ac:picMkLst>
            <pc:docMk/>
            <pc:sldMk cId="1509009896" sldId="369"/>
            <ac:picMk id="13" creationId="{8CEF337F-0ADE-E195-1F7D-EE12F8AD1DFD}"/>
          </ac:picMkLst>
        </pc:picChg>
      </pc:sldChg>
      <pc:sldChg chg="modNotes modNotesTx">
        <pc:chgData name="Black, Daniel L CIV USARMY CEIWR (USA)" userId="a72cb242-c82c-4651-98ba-fb0cff628739" providerId="ADAL" clId="{A701D6CC-EBB2-48CB-8EC4-DAC13BD86488}" dt="2025-06-16T20:41:32.044" v="1694" actId="5793"/>
        <pc:sldMkLst>
          <pc:docMk/>
          <pc:sldMk cId="565546850" sldId="370"/>
        </pc:sldMkLst>
      </pc:sldChg>
      <pc:sldChg chg="modSp mod modNotes modNotesTx">
        <pc:chgData name="Black, Daniel L CIV USARMY CEIWR (USA)" userId="a72cb242-c82c-4651-98ba-fb0cff628739" providerId="ADAL" clId="{A701D6CC-EBB2-48CB-8EC4-DAC13BD86488}" dt="2025-06-16T20:41:45.326" v="1697" actId="6549"/>
        <pc:sldMkLst>
          <pc:docMk/>
          <pc:sldMk cId="1762129840" sldId="371"/>
        </pc:sldMkLst>
        <pc:spChg chg="mod">
          <ac:chgData name="Black, Daniel L CIV USARMY CEIWR (USA)" userId="a72cb242-c82c-4651-98ba-fb0cff628739" providerId="ADAL" clId="{A701D6CC-EBB2-48CB-8EC4-DAC13BD86488}" dt="2025-05-29T22:23:24.317" v="831" actId="14100"/>
          <ac:spMkLst>
            <pc:docMk/>
            <pc:sldMk cId="1762129840" sldId="371"/>
            <ac:spMk id="6" creationId="{3D8F5C3E-77F2-4769-A6D2-03D401C48057}"/>
          </ac:spMkLst>
        </pc:spChg>
        <pc:picChg chg="mod">
          <ac:chgData name="Black, Daniel L CIV USARMY CEIWR (USA)" userId="a72cb242-c82c-4651-98ba-fb0cff628739" providerId="ADAL" clId="{A701D6CC-EBB2-48CB-8EC4-DAC13BD86488}" dt="2025-05-29T22:23:32.935" v="832" actId="1076"/>
          <ac:picMkLst>
            <pc:docMk/>
            <pc:sldMk cId="1762129840" sldId="371"/>
            <ac:picMk id="2" creationId="{2B15274B-A588-033E-B771-B5266D9C7742}"/>
          </ac:picMkLst>
        </pc:picChg>
      </pc:sldChg>
      <pc:sldChg chg="addSp modSp mod modNotes modNotesTx">
        <pc:chgData name="Black, Daniel L CIV USARMY CEIWR (USA)" userId="a72cb242-c82c-4651-98ba-fb0cff628739" providerId="ADAL" clId="{A701D6CC-EBB2-48CB-8EC4-DAC13BD86488}" dt="2025-06-16T20:46:28.369" v="1720" actId="20577"/>
        <pc:sldMkLst>
          <pc:docMk/>
          <pc:sldMk cId="2238897423" sldId="372"/>
        </pc:sldMkLst>
        <pc:spChg chg="add mod">
          <ac:chgData name="Black, Daniel L CIV USARMY CEIWR (USA)" userId="a72cb242-c82c-4651-98ba-fb0cff628739" providerId="ADAL" clId="{A701D6CC-EBB2-48CB-8EC4-DAC13BD86488}" dt="2025-06-16T20:46:19.367" v="1718" actId="58"/>
          <ac:spMkLst>
            <pc:docMk/>
            <pc:sldMk cId="2238897423" sldId="372"/>
            <ac:spMk id="2" creationId="{919F396D-EF01-5B32-A895-13A7F61DCDDA}"/>
          </ac:spMkLst>
        </pc:spChg>
        <pc:spChg chg="mod">
          <ac:chgData name="Black, Daniel L CIV USARMY CEIWR (USA)" userId="a72cb242-c82c-4651-98ba-fb0cff628739" providerId="ADAL" clId="{A701D6CC-EBB2-48CB-8EC4-DAC13BD86488}" dt="2025-05-29T22:24:59.690" v="846" actId="14100"/>
          <ac:spMkLst>
            <pc:docMk/>
            <pc:sldMk cId="2238897423" sldId="372"/>
            <ac:spMk id="6" creationId="{3D8F5C3E-77F2-4769-A6D2-03D401C48057}"/>
          </ac:spMkLst>
        </pc:spChg>
        <pc:picChg chg="mod">
          <ac:chgData name="Black, Daniel L CIV USARMY CEIWR (USA)" userId="a72cb242-c82c-4651-98ba-fb0cff628739" providerId="ADAL" clId="{A701D6CC-EBB2-48CB-8EC4-DAC13BD86488}" dt="2025-05-29T22:25:08.141" v="847" actId="1076"/>
          <ac:picMkLst>
            <pc:docMk/>
            <pc:sldMk cId="2238897423" sldId="372"/>
            <ac:picMk id="4" creationId="{8A36789C-CC43-1648-56DC-A019D9A6127E}"/>
          </ac:picMkLst>
        </pc:picChg>
      </pc:sldChg>
      <pc:sldChg chg="modSp mod modNotes modNotesTx">
        <pc:chgData name="Black, Daniel L CIV USARMY CEIWR (USA)" userId="a72cb242-c82c-4651-98ba-fb0cff628739" providerId="ADAL" clId="{A701D6CC-EBB2-48CB-8EC4-DAC13BD86488}" dt="2025-06-16T20:55:25.045" v="1858" actId="20577"/>
        <pc:sldMkLst>
          <pc:docMk/>
          <pc:sldMk cId="3754401629" sldId="373"/>
        </pc:sldMkLst>
        <pc:spChg chg="mod">
          <ac:chgData name="Black, Daniel L CIV USARMY CEIWR (USA)" userId="a72cb242-c82c-4651-98ba-fb0cff628739" providerId="ADAL" clId="{A701D6CC-EBB2-48CB-8EC4-DAC13BD86488}" dt="2025-05-29T22:26:35.866" v="852" actId="33524"/>
          <ac:spMkLst>
            <pc:docMk/>
            <pc:sldMk cId="3754401629" sldId="373"/>
            <ac:spMk id="6" creationId="{3D8F5C3E-77F2-4769-A6D2-03D401C48057}"/>
          </ac:spMkLst>
        </pc:spChg>
        <pc:spChg chg="mod">
          <ac:chgData name="Black, Daniel L CIV USARMY CEIWR (USA)" userId="a72cb242-c82c-4651-98ba-fb0cff628739" providerId="ADAL" clId="{A701D6CC-EBB2-48CB-8EC4-DAC13BD86488}" dt="2025-05-29T23:03:30.942" v="1089" actId="20577"/>
          <ac:spMkLst>
            <pc:docMk/>
            <pc:sldMk cId="3754401629" sldId="373"/>
            <ac:spMk id="19458" creationId="{00000000-0000-0000-0000-000000000000}"/>
          </ac:spMkLst>
        </pc:spChg>
      </pc:sldChg>
      <pc:sldChg chg="addSp modSp mod modNotes modNotesTx">
        <pc:chgData name="Black, Daniel L CIV USARMY CEIWR (USA)" userId="a72cb242-c82c-4651-98ba-fb0cff628739" providerId="ADAL" clId="{A701D6CC-EBB2-48CB-8EC4-DAC13BD86488}" dt="2025-06-16T18:31:20.262" v="1374" actId="27636"/>
        <pc:sldMkLst>
          <pc:docMk/>
          <pc:sldMk cId="3499495547" sldId="374"/>
        </pc:sldMkLst>
        <pc:spChg chg="mod">
          <ac:chgData name="Black, Daniel L CIV USARMY CEIWR (USA)" userId="a72cb242-c82c-4651-98ba-fb0cff628739" providerId="ADAL" clId="{A701D6CC-EBB2-48CB-8EC4-DAC13BD86488}" dt="2025-05-29T22:51:19.937" v="1025" actId="20577"/>
          <ac:spMkLst>
            <pc:docMk/>
            <pc:sldMk cId="3499495547" sldId="374"/>
            <ac:spMk id="6" creationId="{3D8F5C3E-77F2-4769-A6D2-03D401C48057}"/>
          </ac:spMkLst>
        </pc:spChg>
        <pc:spChg chg="add mod">
          <ac:chgData name="Black, Daniel L CIV USARMY CEIWR (USA)" userId="a72cb242-c82c-4651-98ba-fb0cff628739" providerId="ADAL" clId="{A701D6CC-EBB2-48CB-8EC4-DAC13BD86488}" dt="2025-05-29T23:02:51.366" v="1078" actId="1076"/>
          <ac:spMkLst>
            <pc:docMk/>
            <pc:sldMk cId="3499495547" sldId="374"/>
            <ac:spMk id="7" creationId="{0B3C5C64-EC76-E7C2-1661-BD2564F62992}"/>
          </ac:spMkLst>
        </pc:spChg>
        <pc:graphicFrameChg chg="add mod">
          <ac:chgData name="Black, Daniel L CIV USARMY CEIWR (USA)" userId="a72cb242-c82c-4651-98ba-fb0cff628739" providerId="ADAL" clId="{A701D6CC-EBB2-48CB-8EC4-DAC13BD86488}" dt="2025-05-29T23:02:43.635" v="1076" actId="1076"/>
          <ac:graphicFrameMkLst>
            <pc:docMk/>
            <pc:sldMk cId="3499495547" sldId="374"/>
            <ac:graphicFrameMk id="5" creationId="{0C029FA2-43B0-FD82-4A0F-3EE68E0992F6}"/>
          </ac:graphicFrameMkLst>
        </pc:graphicFrameChg>
        <pc:picChg chg="add mod">
          <ac:chgData name="Black, Daniel L CIV USARMY CEIWR (USA)" userId="a72cb242-c82c-4651-98ba-fb0cff628739" providerId="ADAL" clId="{A701D6CC-EBB2-48CB-8EC4-DAC13BD86488}" dt="2025-05-29T22:51:36.502" v="1031" actId="27636"/>
          <ac:picMkLst>
            <pc:docMk/>
            <pc:sldMk cId="3499495547" sldId="374"/>
            <ac:picMk id="2" creationId="{4930FE5E-51DE-3AC3-AAA5-F65D51CADA10}"/>
          </ac:picMkLst>
        </pc:picChg>
      </pc:sldChg>
      <pc:sldChg chg="modNotes modNotesTx">
        <pc:chgData name="Black, Daniel L CIV USARMY CEIWR (USA)" userId="a72cb242-c82c-4651-98ba-fb0cff628739" providerId="ADAL" clId="{A701D6CC-EBB2-48CB-8EC4-DAC13BD86488}" dt="2025-06-16T20:09:12.031" v="1571" actId="20577"/>
        <pc:sldMkLst>
          <pc:docMk/>
          <pc:sldMk cId="2670114654" sldId="375"/>
        </pc:sldMkLst>
      </pc:sldChg>
      <pc:sldChg chg="modNotes modNotesTx">
        <pc:chgData name="Black, Daniel L CIV USARMY CEIWR (USA)" userId="a72cb242-c82c-4651-98ba-fb0cff628739" providerId="ADAL" clId="{A701D6CC-EBB2-48CB-8EC4-DAC13BD86488}" dt="2025-06-16T21:04:26.150" v="1859" actId="20577"/>
        <pc:sldMkLst>
          <pc:docMk/>
          <pc:sldMk cId="2292211963" sldId="376"/>
        </pc:sldMkLst>
      </pc:sldChg>
      <pc:sldChg chg="modSp mod modNotes modNotesTx">
        <pc:chgData name="Black, Daniel L CIV USARMY CEIWR (USA)" userId="a72cb242-c82c-4651-98ba-fb0cff628739" providerId="ADAL" clId="{A701D6CC-EBB2-48CB-8EC4-DAC13BD86488}" dt="2025-06-16T18:31:20.485" v="1384" actId="27636"/>
        <pc:sldMkLst>
          <pc:docMk/>
          <pc:sldMk cId="786777161" sldId="377"/>
        </pc:sldMkLst>
        <pc:spChg chg="mod">
          <ac:chgData name="Black, Daniel L CIV USARMY CEIWR (USA)" userId="a72cb242-c82c-4651-98ba-fb0cff628739" providerId="ADAL" clId="{A701D6CC-EBB2-48CB-8EC4-DAC13BD86488}" dt="2025-05-29T22:28:23.788" v="861" actId="255"/>
          <ac:spMkLst>
            <pc:docMk/>
            <pc:sldMk cId="786777161" sldId="377"/>
            <ac:spMk id="6" creationId="{3D8F5C3E-77F2-4769-A6D2-03D401C48057}"/>
          </ac:spMkLst>
        </pc:spChg>
      </pc:sldChg>
      <pc:sldChg chg="addSp modSp mod modNotes modNotesTx">
        <pc:chgData name="Black, Daniel L CIV USARMY CEIWR (USA)" userId="a72cb242-c82c-4651-98ba-fb0cff628739" providerId="ADAL" clId="{A701D6CC-EBB2-48CB-8EC4-DAC13BD86488}" dt="2025-06-16T20:10:37.918" v="1605" actId="20577"/>
        <pc:sldMkLst>
          <pc:docMk/>
          <pc:sldMk cId="2596200906" sldId="378"/>
        </pc:sldMkLst>
        <pc:spChg chg="add mod">
          <ac:chgData name="Black, Daniel L CIV USARMY CEIWR (USA)" userId="a72cb242-c82c-4651-98ba-fb0cff628739" providerId="ADAL" clId="{A701D6CC-EBB2-48CB-8EC4-DAC13BD86488}" dt="2025-05-29T22:28:58.133" v="865" actId="571"/>
          <ac:spMkLst>
            <pc:docMk/>
            <pc:sldMk cId="2596200906" sldId="378"/>
            <ac:spMk id="2" creationId="{77377CF7-3AA1-F510-D9E3-903E879152A8}"/>
          </ac:spMkLst>
        </pc:spChg>
        <pc:spChg chg="mod">
          <ac:chgData name="Black, Daniel L CIV USARMY CEIWR (USA)" userId="a72cb242-c82c-4651-98ba-fb0cff628739" providerId="ADAL" clId="{A701D6CC-EBB2-48CB-8EC4-DAC13BD86488}" dt="2025-05-29T22:30:39.654" v="879" actId="255"/>
          <ac:spMkLst>
            <pc:docMk/>
            <pc:sldMk cId="2596200906" sldId="378"/>
            <ac:spMk id="6" creationId="{3D8F5C3E-77F2-4769-A6D2-03D401C48057}"/>
          </ac:spMkLst>
        </pc:spChg>
      </pc:sldChg>
      <pc:sldChg chg="modSp mod modNotes modNotesTx">
        <pc:chgData name="Black, Daniel L CIV USARMY CEIWR (USA)" userId="a72cb242-c82c-4651-98ba-fb0cff628739" providerId="ADAL" clId="{A701D6CC-EBB2-48CB-8EC4-DAC13BD86488}" dt="2025-06-16T18:31:20.461" v="1382" actId="27636"/>
        <pc:sldMkLst>
          <pc:docMk/>
          <pc:sldMk cId="1811906381" sldId="379"/>
        </pc:sldMkLst>
        <pc:spChg chg="mod">
          <ac:chgData name="Black, Daniel L CIV USARMY CEIWR (USA)" userId="a72cb242-c82c-4651-98ba-fb0cff628739" providerId="ADAL" clId="{A701D6CC-EBB2-48CB-8EC4-DAC13BD86488}" dt="2025-05-29T22:31:04.167" v="881" actId="12"/>
          <ac:spMkLst>
            <pc:docMk/>
            <pc:sldMk cId="1811906381" sldId="379"/>
            <ac:spMk id="6" creationId="{3D8F5C3E-77F2-4769-A6D2-03D401C48057}"/>
          </ac:spMkLst>
        </pc:spChg>
      </pc:sldChg>
      <pc:sldChg chg="modSp mod modNotes modNotesTx">
        <pc:chgData name="Black, Daniel L CIV USARMY CEIWR (USA)" userId="a72cb242-c82c-4651-98ba-fb0cff628739" providerId="ADAL" clId="{A701D6CC-EBB2-48CB-8EC4-DAC13BD86488}" dt="2025-06-16T20:10:58.151" v="1608" actId="5793"/>
        <pc:sldMkLst>
          <pc:docMk/>
          <pc:sldMk cId="4145517622" sldId="380"/>
        </pc:sldMkLst>
        <pc:spChg chg="mod">
          <ac:chgData name="Black, Daniel L CIV USARMY CEIWR (USA)" userId="a72cb242-c82c-4651-98ba-fb0cff628739" providerId="ADAL" clId="{A701D6CC-EBB2-48CB-8EC4-DAC13BD86488}" dt="2025-05-29T22:31:49.375" v="885" actId="255"/>
          <ac:spMkLst>
            <pc:docMk/>
            <pc:sldMk cId="4145517622" sldId="380"/>
            <ac:spMk id="6" creationId="{3D8F5C3E-77F2-4769-A6D2-03D401C48057}"/>
          </ac:spMkLst>
        </pc:spChg>
      </pc:sldChg>
      <pc:sldChg chg="modSp mod modNotes modNotesTx">
        <pc:chgData name="Black, Daniel L CIV USARMY CEIWR (USA)" userId="a72cb242-c82c-4651-98ba-fb0cff628739" providerId="ADAL" clId="{A701D6CC-EBB2-48CB-8EC4-DAC13BD86488}" dt="2025-06-16T21:16:29.168" v="1862" actId="6549"/>
        <pc:sldMkLst>
          <pc:docMk/>
          <pc:sldMk cId="3900261884" sldId="381"/>
        </pc:sldMkLst>
        <pc:spChg chg="mod">
          <ac:chgData name="Black, Daniel L CIV USARMY CEIWR (USA)" userId="a72cb242-c82c-4651-98ba-fb0cff628739" providerId="ADAL" clId="{A701D6CC-EBB2-48CB-8EC4-DAC13BD86488}" dt="2025-05-29T22:47:59.040" v="1010" actId="14100"/>
          <ac:spMkLst>
            <pc:docMk/>
            <pc:sldMk cId="3900261884" sldId="381"/>
            <ac:spMk id="6" creationId="{3D8F5C3E-77F2-4769-A6D2-03D401C48057}"/>
          </ac:spMkLst>
        </pc:spChg>
        <pc:picChg chg="mod">
          <ac:chgData name="Black, Daniel L CIV USARMY CEIWR (USA)" userId="a72cb242-c82c-4651-98ba-fb0cff628739" providerId="ADAL" clId="{A701D6CC-EBB2-48CB-8EC4-DAC13BD86488}" dt="2025-05-29T22:48:21.978" v="1012" actId="1076"/>
          <ac:picMkLst>
            <pc:docMk/>
            <pc:sldMk cId="3900261884" sldId="381"/>
            <ac:picMk id="5" creationId="{1E95EF77-AE8C-4365-5371-63BBACBBBB1F}"/>
          </ac:picMkLst>
        </pc:picChg>
      </pc:sldChg>
      <pc:sldChg chg="addSp modSp mod modNotes modNotesTx">
        <pc:chgData name="Black, Daniel L CIV USARMY CEIWR (USA)" userId="a72cb242-c82c-4651-98ba-fb0cff628739" providerId="ADAL" clId="{A701D6CC-EBB2-48CB-8EC4-DAC13BD86488}" dt="2025-06-16T21:19:28.493" v="1898" actId="114"/>
        <pc:sldMkLst>
          <pc:docMk/>
          <pc:sldMk cId="2250281274" sldId="382"/>
        </pc:sldMkLst>
        <pc:spChg chg="mod">
          <ac:chgData name="Black, Daniel L CIV USARMY CEIWR (USA)" userId="a72cb242-c82c-4651-98ba-fb0cff628739" providerId="ADAL" clId="{A701D6CC-EBB2-48CB-8EC4-DAC13BD86488}" dt="2025-05-29T22:46:04.959" v="993" actId="1076"/>
          <ac:spMkLst>
            <pc:docMk/>
            <pc:sldMk cId="2250281274" sldId="382"/>
            <ac:spMk id="2" creationId="{8910D14C-B7F5-2C74-E538-7469DC085CA9}"/>
          </ac:spMkLst>
        </pc:spChg>
        <pc:spChg chg="add mod">
          <ac:chgData name="Black, Daniel L CIV USARMY CEIWR (USA)" userId="a72cb242-c82c-4651-98ba-fb0cff628739" providerId="ADAL" clId="{A701D6CC-EBB2-48CB-8EC4-DAC13BD86488}" dt="2025-06-16T21:19:28.493" v="1898" actId="114"/>
          <ac:spMkLst>
            <pc:docMk/>
            <pc:sldMk cId="2250281274" sldId="382"/>
            <ac:spMk id="3" creationId="{8A74DCE5-D289-3D52-4649-8BE5192702EC}"/>
          </ac:spMkLst>
        </pc:spChg>
        <pc:spChg chg="mod">
          <ac:chgData name="Black, Daniel L CIV USARMY CEIWR (USA)" userId="a72cb242-c82c-4651-98ba-fb0cff628739" providerId="ADAL" clId="{A701D6CC-EBB2-48CB-8EC4-DAC13BD86488}" dt="2025-06-16T20:31:04.744" v="1621" actId="20577"/>
          <ac:spMkLst>
            <pc:docMk/>
            <pc:sldMk cId="2250281274" sldId="382"/>
            <ac:spMk id="6" creationId="{3D8F5C3E-77F2-4769-A6D2-03D401C48057}"/>
          </ac:spMkLst>
        </pc:spChg>
      </pc:sldChg>
      <pc:sldChg chg="addSp modSp mod modNotes modNotesTx">
        <pc:chgData name="Black, Daniel L CIV USARMY CEIWR (USA)" userId="a72cb242-c82c-4651-98ba-fb0cff628739" providerId="ADAL" clId="{A701D6CC-EBB2-48CB-8EC4-DAC13BD86488}" dt="2025-06-16T21:19:58.088" v="1902" actId="114"/>
        <pc:sldMkLst>
          <pc:docMk/>
          <pc:sldMk cId="2495144789" sldId="383"/>
        </pc:sldMkLst>
        <pc:spChg chg="add mod">
          <ac:chgData name="Black, Daniel L CIV USARMY CEIWR (USA)" userId="a72cb242-c82c-4651-98ba-fb0cff628739" providerId="ADAL" clId="{A701D6CC-EBB2-48CB-8EC4-DAC13BD86488}" dt="2025-06-16T20:36:55.841" v="1631" actId="767"/>
          <ac:spMkLst>
            <pc:docMk/>
            <pc:sldMk cId="2495144789" sldId="383"/>
            <ac:spMk id="2" creationId="{50D2E21D-54FE-CBFD-2D73-516E700E051C}"/>
          </ac:spMkLst>
        </pc:spChg>
        <pc:spChg chg="mod">
          <ac:chgData name="Black, Daniel L CIV USARMY CEIWR (USA)" userId="a72cb242-c82c-4651-98ba-fb0cff628739" providerId="ADAL" clId="{A701D6CC-EBB2-48CB-8EC4-DAC13BD86488}" dt="2025-05-29T22:44:14.124" v="969" actId="1076"/>
          <ac:spMkLst>
            <pc:docMk/>
            <pc:sldMk cId="2495144789" sldId="383"/>
            <ac:spMk id="3" creationId="{909FD5CC-F890-A9E2-7676-882494822E55}"/>
          </ac:spMkLst>
        </pc:spChg>
        <pc:spChg chg="mod">
          <ac:chgData name="Black, Daniel L CIV USARMY CEIWR (USA)" userId="a72cb242-c82c-4651-98ba-fb0cff628739" providerId="ADAL" clId="{A701D6CC-EBB2-48CB-8EC4-DAC13BD86488}" dt="2025-05-29T22:44:30.457" v="971" actId="1076"/>
          <ac:spMkLst>
            <pc:docMk/>
            <pc:sldMk cId="2495144789" sldId="383"/>
            <ac:spMk id="4" creationId="{38D0913D-0E30-C036-D4E4-5C268747F525}"/>
          </ac:spMkLst>
        </pc:spChg>
        <pc:spChg chg="add mod">
          <ac:chgData name="Black, Daniel L CIV USARMY CEIWR (USA)" userId="a72cb242-c82c-4651-98ba-fb0cff628739" providerId="ADAL" clId="{A701D6CC-EBB2-48CB-8EC4-DAC13BD86488}" dt="2025-06-16T21:19:58.088" v="1902" actId="114"/>
          <ac:spMkLst>
            <pc:docMk/>
            <pc:sldMk cId="2495144789" sldId="383"/>
            <ac:spMk id="5" creationId="{95E210FF-AAC0-AC70-4FFC-72E76CA9FCA8}"/>
          </ac:spMkLst>
        </pc:spChg>
        <pc:spChg chg="mod">
          <ac:chgData name="Black, Daniel L CIV USARMY CEIWR (USA)" userId="a72cb242-c82c-4651-98ba-fb0cff628739" providerId="ADAL" clId="{A701D6CC-EBB2-48CB-8EC4-DAC13BD86488}" dt="2025-05-29T22:44:36.473" v="976" actId="20577"/>
          <ac:spMkLst>
            <pc:docMk/>
            <pc:sldMk cId="2495144789" sldId="383"/>
            <ac:spMk id="6" creationId="{3D8F5C3E-77F2-4769-A6D2-03D401C48057}"/>
          </ac:spMkLst>
        </pc:spChg>
      </pc:sldChg>
      <pc:sldChg chg="addSp delSp modSp mod modNotes modNotesTx">
        <pc:chgData name="Black, Daniel L CIV USARMY CEIWR (USA)" userId="a72cb242-c82c-4651-98ba-fb0cff628739" providerId="ADAL" clId="{A701D6CC-EBB2-48CB-8EC4-DAC13BD86488}" dt="2025-06-16T20:11:10.081" v="1611" actId="5793"/>
        <pc:sldMkLst>
          <pc:docMk/>
          <pc:sldMk cId="2111416937" sldId="384"/>
        </pc:sldMkLst>
        <pc:spChg chg="mod">
          <ac:chgData name="Black, Daniel L CIV USARMY CEIWR (USA)" userId="a72cb242-c82c-4651-98ba-fb0cff628739" providerId="ADAL" clId="{A701D6CC-EBB2-48CB-8EC4-DAC13BD86488}" dt="2025-05-29T22:43:09.361" v="965" actId="20577"/>
          <ac:spMkLst>
            <pc:docMk/>
            <pc:sldMk cId="2111416937" sldId="384"/>
            <ac:spMk id="6" creationId="{3D8F5C3E-77F2-4769-A6D2-03D401C48057}"/>
          </ac:spMkLst>
        </pc:spChg>
        <pc:picChg chg="add mod">
          <ac:chgData name="Black, Daniel L CIV USARMY CEIWR (USA)" userId="a72cb242-c82c-4651-98ba-fb0cff628739" providerId="ADAL" clId="{A701D6CC-EBB2-48CB-8EC4-DAC13BD86488}" dt="2025-05-29T22:41:07.605" v="892" actId="1076"/>
          <ac:picMkLst>
            <pc:docMk/>
            <pc:sldMk cId="2111416937" sldId="384"/>
            <ac:picMk id="2" creationId="{594DE4D1-7C99-8715-F207-1B5DCFADAF7C}"/>
          </ac:picMkLst>
        </pc:picChg>
        <pc:picChg chg="del">
          <ac:chgData name="Black, Daniel L CIV USARMY CEIWR (USA)" userId="a72cb242-c82c-4651-98ba-fb0cff628739" providerId="ADAL" clId="{A701D6CC-EBB2-48CB-8EC4-DAC13BD86488}" dt="2025-05-29T22:40:39.438" v="886" actId="478"/>
          <ac:picMkLst>
            <pc:docMk/>
            <pc:sldMk cId="2111416937" sldId="384"/>
            <ac:picMk id="7" creationId="{396A3B34-11BF-856A-011D-24C3BB7B5E52}"/>
          </ac:picMkLst>
        </pc:picChg>
      </pc:sldChg>
      <pc:sldChg chg="addSp delSp modSp add mod modNotes modNotesTx">
        <pc:chgData name="Black, Daniel L CIV USARMY CEIWR (USA)" userId="a72cb242-c82c-4651-98ba-fb0cff628739" providerId="ADAL" clId="{A701D6CC-EBB2-48CB-8EC4-DAC13BD86488}" dt="2025-06-16T18:31:20.114" v="1367" actId="27636"/>
        <pc:sldMkLst>
          <pc:docMk/>
          <pc:sldMk cId="268108270" sldId="385"/>
        </pc:sldMkLst>
        <pc:spChg chg="add mod">
          <ac:chgData name="Black, Daniel L CIV USARMY CEIWR (USA)" userId="a72cb242-c82c-4651-98ba-fb0cff628739" providerId="ADAL" clId="{A701D6CC-EBB2-48CB-8EC4-DAC13BD86488}" dt="2025-05-29T21:54:58.914" v="582" actId="164"/>
          <ac:spMkLst>
            <pc:docMk/>
            <pc:sldMk cId="268108270" sldId="385"/>
            <ac:spMk id="3" creationId="{76D76F3C-13FB-709D-A4A9-17B0766835DD}"/>
          </ac:spMkLst>
        </pc:spChg>
        <pc:spChg chg="del">
          <ac:chgData name="Black, Daniel L CIV USARMY CEIWR (USA)" userId="a72cb242-c82c-4651-98ba-fb0cff628739" providerId="ADAL" clId="{A701D6CC-EBB2-48CB-8EC4-DAC13BD86488}" dt="2025-05-29T21:12:24.002" v="27" actId="478"/>
          <ac:spMkLst>
            <pc:docMk/>
            <pc:sldMk cId="268108270" sldId="385"/>
            <ac:spMk id="6" creationId="{3D8F5C3E-77F2-4769-A6D2-03D401C48057}"/>
          </ac:spMkLst>
        </pc:spChg>
        <pc:spChg chg="add mod">
          <ac:chgData name="Black, Daniel L CIV USARMY CEIWR (USA)" userId="a72cb242-c82c-4651-98ba-fb0cff628739" providerId="ADAL" clId="{A701D6CC-EBB2-48CB-8EC4-DAC13BD86488}" dt="2025-05-29T21:56:31.287" v="664" actId="14100"/>
          <ac:spMkLst>
            <pc:docMk/>
            <pc:sldMk cId="268108270" sldId="385"/>
            <ac:spMk id="7" creationId="{8C55C83E-291A-FD6A-E38D-2E04E747EF1C}"/>
          </ac:spMkLst>
        </pc:spChg>
        <pc:spChg chg="add mod">
          <ac:chgData name="Black, Daniel L CIV USARMY CEIWR (USA)" userId="a72cb242-c82c-4651-98ba-fb0cff628739" providerId="ADAL" clId="{A701D6CC-EBB2-48CB-8EC4-DAC13BD86488}" dt="2025-05-29T21:27:10.334" v="66" actId="1076"/>
          <ac:spMkLst>
            <pc:docMk/>
            <pc:sldMk cId="268108270" sldId="385"/>
            <ac:spMk id="8" creationId="{77FE3F57-8B02-4291-D2E2-F6D46639BDF3}"/>
          </ac:spMkLst>
        </pc:spChg>
        <pc:spChg chg="add mod">
          <ac:chgData name="Black, Daniel L CIV USARMY CEIWR (USA)" userId="a72cb242-c82c-4651-98ba-fb0cff628739" providerId="ADAL" clId="{A701D6CC-EBB2-48CB-8EC4-DAC13BD86488}" dt="2025-05-29T21:26:58.140" v="62"/>
          <ac:spMkLst>
            <pc:docMk/>
            <pc:sldMk cId="268108270" sldId="385"/>
            <ac:spMk id="9" creationId="{7E921444-7F52-06CC-E026-B65B028C0909}"/>
          </ac:spMkLst>
        </pc:spChg>
        <pc:spChg chg="add mod">
          <ac:chgData name="Black, Daniel L CIV USARMY CEIWR (USA)" userId="a72cb242-c82c-4651-98ba-fb0cff628739" providerId="ADAL" clId="{A701D6CC-EBB2-48CB-8EC4-DAC13BD86488}" dt="2025-05-29T21:27:09.630" v="65" actId="1076"/>
          <ac:spMkLst>
            <pc:docMk/>
            <pc:sldMk cId="268108270" sldId="385"/>
            <ac:spMk id="10" creationId="{4DDC3A99-F7AF-7007-A678-1EA3CFB72F07}"/>
          </ac:spMkLst>
        </pc:spChg>
        <pc:spChg chg="add mod">
          <ac:chgData name="Black, Daniel L CIV USARMY CEIWR (USA)" userId="a72cb242-c82c-4651-98ba-fb0cff628739" providerId="ADAL" clId="{A701D6CC-EBB2-48CB-8EC4-DAC13BD86488}" dt="2025-05-29T21:54:58.914" v="582" actId="164"/>
          <ac:spMkLst>
            <pc:docMk/>
            <pc:sldMk cId="268108270" sldId="385"/>
            <ac:spMk id="11" creationId="{A7B54182-3EBA-B2A7-B256-286AA449437C}"/>
          </ac:spMkLst>
        </pc:spChg>
        <pc:spChg chg="add mod">
          <ac:chgData name="Black, Daniel L CIV USARMY CEIWR (USA)" userId="a72cb242-c82c-4651-98ba-fb0cff628739" providerId="ADAL" clId="{A701D6CC-EBB2-48CB-8EC4-DAC13BD86488}" dt="2025-05-29T21:56:57.307" v="676" actId="1036"/>
          <ac:spMkLst>
            <pc:docMk/>
            <pc:sldMk cId="268108270" sldId="385"/>
            <ac:spMk id="12" creationId="{AF65E95F-C2EB-8525-C83B-98D92CF47D9F}"/>
          </ac:spMkLst>
        </pc:spChg>
        <pc:spChg chg="add mod topLvl">
          <ac:chgData name="Black, Daniel L CIV USARMY CEIWR (USA)" userId="a72cb242-c82c-4651-98ba-fb0cff628739" providerId="ADAL" clId="{A701D6CC-EBB2-48CB-8EC4-DAC13BD86488}" dt="2025-05-29T21:54:54.775" v="581" actId="368"/>
          <ac:spMkLst>
            <pc:docMk/>
            <pc:sldMk cId="268108270" sldId="385"/>
            <ac:spMk id="13" creationId="{691BE398-7421-F628-F27B-B61529DB1484}"/>
          </ac:spMkLst>
        </pc:spChg>
        <pc:spChg chg="add mod topLvl">
          <ac:chgData name="Black, Daniel L CIV USARMY CEIWR (USA)" userId="a72cb242-c82c-4651-98ba-fb0cff628739" providerId="ADAL" clId="{A701D6CC-EBB2-48CB-8EC4-DAC13BD86488}" dt="2025-05-29T21:57:15.674" v="677" actId="14100"/>
          <ac:spMkLst>
            <pc:docMk/>
            <pc:sldMk cId="268108270" sldId="385"/>
            <ac:spMk id="14" creationId="{C84B4719-7025-F911-5676-6B5F92797374}"/>
          </ac:spMkLst>
        </pc:spChg>
        <pc:spChg chg="add del mod topLvl">
          <ac:chgData name="Black, Daniel L CIV USARMY CEIWR (USA)" userId="a72cb242-c82c-4651-98ba-fb0cff628739" providerId="ADAL" clId="{A701D6CC-EBB2-48CB-8EC4-DAC13BD86488}" dt="2025-05-29T21:43:33.291" v="265" actId="478"/>
          <ac:spMkLst>
            <pc:docMk/>
            <pc:sldMk cId="268108270" sldId="385"/>
            <ac:spMk id="15" creationId="{0EFE3EA0-F372-D642-FD93-4C19AE01519A}"/>
          </ac:spMkLst>
        </pc:spChg>
        <pc:spChg chg="add del mod topLvl">
          <ac:chgData name="Black, Daniel L CIV USARMY CEIWR (USA)" userId="a72cb242-c82c-4651-98ba-fb0cff628739" providerId="ADAL" clId="{A701D6CC-EBB2-48CB-8EC4-DAC13BD86488}" dt="2025-05-29T21:43:31.576" v="264" actId="478"/>
          <ac:spMkLst>
            <pc:docMk/>
            <pc:sldMk cId="268108270" sldId="385"/>
            <ac:spMk id="16" creationId="{7C8C144A-8222-3631-934A-8B00ACB739AD}"/>
          </ac:spMkLst>
        </pc:spChg>
        <pc:spChg chg="add mod">
          <ac:chgData name="Black, Daniel L CIV USARMY CEIWR (USA)" userId="a72cb242-c82c-4651-98ba-fb0cff628739" providerId="ADAL" clId="{A701D6CC-EBB2-48CB-8EC4-DAC13BD86488}" dt="2025-05-29T21:54:54.775" v="581" actId="368"/>
          <ac:spMkLst>
            <pc:docMk/>
            <pc:sldMk cId="268108270" sldId="385"/>
            <ac:spMk id="17" creationId="{73735276-E25C-72A0-673B-AB0A59A7FEB8}"/>
          </ac:spMkLst>
        </pc:spChg>
        <pc:spChg chg="add mod">
          <ac:chgData name="Black, Daniel L CIV USARMY CEIWR (USA)" userId="a72cb242-c82c-4651-98ba-fb0cff628739" providerId="ADAL" clId="{A701D6CC-EBB2-48CB-8EC4-DAC13BD86488}" dt="2025-05-29T21:54:54.775" v="581" actId="368"/>
          <ac:spMkLst>
            <pc:docMk/>
            <pc:sldMk cId="268108270" sldId="385"/>
            <ac:spMk id="18" creationId="{ADCA57EE-2C1B-5168-FEF5-209E45439FDA}"/>
          </ac:spMkLst>
        </pc:spChg>
        <pc:spChg chg="add mod">
          <ac:chgData name="Black, Daniel L CIV USARMY CEIWR (USA)" userId="a72cb242-c82c-4651-98ba-fb0cff628739" providerId="ADAL" clId="{A701D6CC-EBB2-48CB-8EC4-DAC13BD86488}" dt="2025-05-29T21:27:55.062" v="101" actId="1076"/>
          <ac:spMkLst>
            <pc:docMk/>
            <pc:sldMk cId="268108270" sldId="385"/>
            <ac:spMk id="19" creationId="{A90C5868-B71B-44E7-7DE8-B2F561917104}"/>
          </ac:spMkLst>
        </pc:spChg>
        <pc:spChg chg="add mod">
          <ac:chgData name="Black, Daniel L CIV USARMY CEIWR (USA)" userId="a72cb242-c82c-4651-98ba-fb0cff628739" providerId="ADAL" clId="{A701D6CC-EBB2-48CB-8EC4-DAC13BD86488}" dt="2025-05-29T21:27:55.062" v="101" actId="1076"/>
          <ac:spMkLst>
            <pc:docMk/>
            <pc:sldMk cId="268108270" sldId="385"/>
            <ac:spMk id="20" creationId="{2147A15A-8915-F4BC-268C-15F55B21464A}"/>
          </ac:spMkLst>
        </pc:spChg>
        <pc:spChg chg="add del mod topLvl">
          <ac:chgData name="Black, Daniel L CIV USARMY CEIWR (USA)" userId="a72cb242-c82c-4651-98ba-fb0cff628739" providerId="ADAL" clId="{A701D6CC-EBB2-48CB-8EC4-DAC13BD86488}" dt="2025-05-29T21:41:31.035" v="241" actId="478"/>
          <ac:spMkLst>
            <pc:docMk/>
            <pc:sldMk cId="268108270" sldId="385"/>
            <ac:spMk id="21" creationId="{EB7DFCC9-44D2-3182-847C-511DA79ACB84}"/>
          </ac:spMkLst>
        </pc:spChg>
        <pc:spChg chg="add del mod topLvl">
          <ac:chgData name="Black, Daniel L CIV USARMY CEIWR (USA)" userId="a72cb242-c82c-4651-98ba-fb0cff628739" providerId="ADAL" clId="{A701D6CC-EBB2-48CB-8EC4-DAC13BD86488}" dt="2025-05-29T21:41:29.074" v="240" actId="478"/>
          <ac:spMkLst>
            <pc:docMk/>
            <pc:sldMk cId="268108270" sldId="385"/>
            <ac:spMk id="22" creationId="{A1818F97-8EC3-B78C-7258-923CEC33ABD1}"/>
          </ac:spMkLst>
        </pc:spChg>
        <pc:spChg chg="add mod">
          <ac:chgData name="Black, Daniel L CIV USARMY CEIWR (USA)" userId="a72cb242-c82c-4651-98ba-fb0cff628739" providerId="ADAL" clId="{A701D6CC-EBB2-48CB-8EC4-DAC13BD86488}" dt="2025-05-29T21:54:54.775" v="581" actId="368"/>
          <ac:spMkLst>
            <pc:docMk/>
            <pc:sldMk cId="268108270" sldId="385"/>
            <ac:spMk id="23" creationId="{967A9C81-C795-C9E0-8924-03942873740D}"/>
          </ac:spMkLst>
        </pc:spChg>
        <pc:spChg chg="add mod">
          <ac:chgData name="Black, Daniel L CIV USARMY CEIWR (USA)" userId="a72cb242-c82c-4651-98ba-fb0cff628739" providerId="ADAL" clId="{A701D6CC-EBB2-48CB-8EC4-DAC13BD86488}" dt="2025-05-29T21:54:54.775" v="581" actId="368"/>
          <ac:spMkLst>
            <pc:docMk/>
            <pc:sldMk cId="268108270" sldId="385"/>
            <ac:spMk id="24" creationId="{D8F8E721-792F-81E5-8DE4-6EF7E973142B}"/>
          </ac:spMkLst>
        </pc:spChg>
        <pc:spChg chg="add mod">
          <ac:chgData name="Black, Daniel L CIV USARMY CEIWR (USA)" userId="a72cb242-c82c-4651-98ba-fb0cff628739" providerId="ADAL" clId="{A701D6CC-EBB2-48CB-8EC4-DAC13BD86488}" dt="2025-05-29T21:54:54.775" v="581" actId="368"/>
          <ac:spMkLst>
            <pc:docMk/>
            <pc:sldMk cId="268108270" sldId="385"/>
            <ac:spMk id="31" creationId="{F72503C6-6330-202D-2965-69B0E0ABFCAD}"/>
          </ac:spMkLst>
        </pc:spChg>
        <pc:spChg chg="add mod">
          <ac:chgData name="Black, Daniel L CIV USARMY CEIWR (USA)" userId="a72cb242-c82c-4651-98ba-fb0cff628739" providerId="ADAL" clId="{A701D6CC-EBB2-48CB-8EC4-DAC13BD86488}" dt="2025-05-29T21:54:54.775" v="581" actId="368"/>
          <ac:spMkLst>
            <pc:docMk/>
            <pc:sldMk cId="268108270" sldId="385"/>
            <ac:spMk id="32" creationId="{C7A75F8B-F53C-EA13-5CF6-87A1901069B0}"/>
          </ac:spMkLst>
        </pc:spChg>
        <pc:spChg chg="mod">
          <ac:chgData name="Black, Daniel L CIV USARMY CEIWR (USA)" userId="a72cb242-c82c-4651-98ba-fb0cff628739" providerId="ADAL" clId="{A701D6CC-EBB2-48CB-8EC4-DAC13BD86488}" dt="2025-05-29T21:54:54.775" v="581" actId="368"/>
          <ac:spMkLst>
            <pc:docMk/>
            <pc:sldMk cId="268108270" sldId="385"/>
            <ac:spMk id="39" creationId="{94A927F1-9957-7CCA-1A2D-AFFF660C4965}"/>
          </ac:spMkLst>
        </pc:spChg>
        <pc:spChg chg="mod">
          <ac:chgData name="Black, Daniel L CIV USARMY CEIWR (USA)" userId="a72cb242-c82c-4651-98ba-fb0cff628739" providerId="ADAL" clId="{A701D6CC-EBB2-48CB-8EC4-DAC13BD86488}" dt="2025-05-29T21:54:54.775" v="581" actId="368"/>
          <ac:spMkLst>
            <pc:docMk/>
            <pc:sldMk cId="268108270" sldId="385"/>
            <ac:spMk id="40" creationId="{E615DF90-DDE3-A998-23F9-2213FB5F5607}"/>
          </ac:spMkLst>
        </pc:spChg>
        <pc:spChg chg="mod">
          <ac:chgData name="Black, Daniel L CIV USARMY CEIWR (USA)" userId="a72cb242-c82c-4651-98ba-fb0cff628739" providerId="ADAL" clId="{A701D6CC-EBB2-48CB-8EC4-DAC13BD86488}" dt="2025-05-29T21:54:54.775" v="581" actId="368"/>
          <ac:spMkLst>
            <pc:docMk/>
            <pc:sldMk cId="268108270" sldId="385"/>
            <ac:spMk id="45" creationId="{314DD2A9-9271-2F0B-B8C3-B14B7F01F72F}"/>
          </ac:spMkLst>
        </pc:spChg>
        <pc:spChg chg="mod">
          <ac:chgData name="Black, Daniel L CIV USARMY CEIWR (USA)" userId="a72cb242-c82c-4651-98ba-fb0cff628739" providerId="ADAL" clId="{A701D6CC-EBB2-48CB-8EC4-DAC13BD86488}" dt="2025-05-29T21:57:18.933" v="678" actId="14100"/>
          <ac:spMkLst>
            <pc:docMk/>
            <pc:sldMk cId="268108270" sldId="385"/>
            <ac:spMk id="46" creationId="{5FDF469F-58C9-F3CC-8DDA-6913478EF82B}"/>
          </ac:spMkLst>
        </pc:spChg>
        <pc:spChg chg="add mod ord">
          <ac:chgData name="Black, Daniel L CIV USARMY CEIWR (USA)" userId="a72cb242-c82c-4651-98ba-fb0cff628739" providerId="ADAL" clId="{A701D6CC-EBB2-48CB-8EC4-DAC13BD86488}" dt="2025-05-29T21:54:58.914" v="582" actId="164"/>
          <ac:spMkLst>
            <pc:docMk/>
            <pc:sldMk cId="268108270" sldId="385"/>
            <ac:spMk id="48" creationId="{51341EA7-E6DA-7BD6-F27A-B0E7E45C6127}"/>
          </ac:spMkLst>
        </pc:spChg>
        <pc:spChg chg="add del mod">
          <ac:chgData name="Black, Daniel L CIV USARMY CEIWR (USA)" userId="a72cb242-c82c-4651-98ba-fb0cff628739" providerId="ADAL" clId="{A701D6CC-EBB2-48CB-8EC4-DAC13BD86488}" dt="2025-05-29T21:48:28.986" v="292" actId="11529"/>
          <ac:spMkLst>
            <pc:docMk/>
            <pc:sldMk cId="268108270" sldId="385"/>
            <ac:spMk id="49" creationId="{4981BE2E-55F0-6BC7-3E99-B27227B5A77A}"/>
          </ac:spMkLst>
        </pc:spChg>
        <pc:spChg chg="add mod">
          <ac:chgData name="Black, Daniel L CIV USARMY CEIWR (USA)" userId="a72cb242-c82c-4651-98ba-fb0cff628739" providerId="ADAL" clId="{A701D6CC-EBB2-48CB-8EC4-DAC13BD86488}" dt="2025-05-29T21:54:58.914" v="582" actId="164"/>
          <ac:spMkLst>
            <pc:docMk/>
            <pc:sldMk cId="268108270" sldId="385"/>
            <ac:spMk id="50" creationId="{46A60B2E-7B9E-A1A6-99A9-50451AA72CD4}"/>
          </ac:spMkLst>
        </pc:spChg>
        <pc:spChg chg="add mod">
          <ac:chgData name="Black, Daniel L CIV USARMY CEIWR (USA)" userId="a72cb242-c82c-4651-98ba-fb0cff628739" providerId="ADAL" clId="{A701D6CC-EBB2-48CB-8EC4-DAC13BD86488}" dt="2025-05-29T21:54:58.914" v="582" actId="164"/>
          <ac:spMkLst>
            <pc:docMk/>
            <pc:sldMk cId="268108270" sldId="385"/>
            <ac:spMk id="51" creationId="{B33C7709-7442-8026-3217-7C1E75FBE748}"/>
          </ac:spMkLst>
        </pc:spChg>
        <pc:spChg chg="add mod">
          <ac:chgData name="Black, Daniel L CIV USARMY CEIWR (USA)" userId="a72cb242-c82c-4651-98ba-fb0cff628739" providerId="ADAL" clId="{A701D6CC-EBB2-48CB-8EC4-DAC13BD86488}" dt="2025-05-29T22:12:10.336" v="761" actId="122"/>
          <ac:spMkLst>
            <pc:docMk/>
            <pc:sldMk cId="268108270" sldId="385"/>
            <ac:spMk id="52" creationId="{696E6592-90BE-874E-53AF-ABF31FB96B8A}"/>
          </ac:spMkLst>
        </pc:spChg>
        <pc:spChg chg="add mod">
          <ac:chgData name="Black, Daniel L CIV USARMY CEIWR (USA)" userId="a72cb242-c82c-4651-98ba-fb0cff628739" providerId="ADAL" clId="{A701D6CC-EBB2-48CB-8EC4-DAC13BD86488}" dt="2025-05-29T22:12:10.336" v="761" actId="122"/>
          <ac:spMkLst>
            <pc:docMk/>
            <pc:sldMk cId="268108270" sldId="385"/>
            <ac:spMk id="53" creationId="{37DFD2E9-C032-7126-1249-8E9AB193D5FD}"/>
          </ac:spMkLst>
        </pc:spChg>
        <pc:spChg chg="add mod">
          <ac:chgData name="Black, Daniel L CIV USARMY CEIWR (USA)" userId="a72cb242-c82c-4651-98ba-fb0cff628739" providerId="ADAL" clId="{A701D6CC-EBB2-48CB-8EC4-DAC13BD86488}" dt="2025-05-29T22:10:16.217" v="743" actId="6549"/>
          <ac:spMkLst>
            <pc:docMk/>
            <pc:sldMk cId="268108270" sldId="385"/>
            <ac:spMk id="54" creationId="{22F1B40D-6F0E-C2B7-B29E-4F6694B1857C}"/>
          </ac:spMkLst>
        </pc:spChg>
        <pc:spChg chg="add mod">
          <ac:chgData name="Black, Daniel L CIV USARMY CEIWR (USA)" userId="a72cb242-c82c-4651-98ba-fb0cff628739" providerId="ADAL" clId="{A701D6CC-EBB2-48CB-8EC4-DAC13BD86488}" dt="2025-05-29T21:59:13.422" v="688" actId="1076"/>
          <ac:spMkLst>
            <pc:docMk/>
            <pc:sldMk cId="268108270" sldId="385"/>
            <ac:spMk id="55" creationId="{2B1E4676-B7EF-9223-12DB-C2286C12DDC1}"/>
          </ac:spMkLst>
        </pc:spChg>
        <pc:spChg chg="add mod">
          <ac:chgData name="Black, Daniel L CIV USARMY CEIWR (USA)" userId="a72cb242-c82c-4651-98ba-fb0cff628739" providerId="ADAL" clId="{A701D6CC-EBB2-48CB-8EC4-DAC13BD86488}" dt="2025-05-29T21:55:31.796" v="621" actId="20577"/>
          <ac:spMkLst>
            <pc:docMk/>
            <pc:sldMk cId="268108270" sldId="385"/>
            <ac:spMk id="58" creationId="{90A7C92B-B0DF-5073-D839-4629A7E123E6}"/>
          </ac:spMkLst>
        </pc:spChg>
        <pc:spChg chg="add mod">
          <ac:chgData name="Black, Daniel L CIV USARMY CEIWR (USA)" userId="a72cb242-c82c-4651-98ba-fb0cff628739" providerId="ADAL" clId="{A701D6CC-EBB2-48CB-8EC4-DAC13BD86488}" dt="2025-05-29T21:58:20.542" v="686" actId="1076"/>
          <ac:spMkLst>
            <pc:docMk/>
            <pc:sldMk cId="268108270" sldId="385"/>
            <ac:spMk id="59" creationId="{901F90FB-9D6E-449A-8861-70AA86BFB7F9}"/>
          </ac:spMkLst>
        </pc:spChg>
        <pc:spChg chg="add mod">
          <ac:chgData name="Black, Daniel L CIV USARMY CEIWR (USA)" userId="a72cb242-c82c-4651-98ba-fb0cff628739" providerId="ADAL" clId="{A701D6CC-EBB2-48CB-8EC4-DAC13BD86488}" dt="2025-05-29T21:58:43.550" v="687" actId="1076"/>
          <ac:spMkLst>
            <pc:docMk/>
            <pc:sldMk cId="268108270" sldId="385"/>
            <ac:spMk id="60" creationId="{A93586D3-962B-117A-4120-08BBA844B0DF}"/>
          </ac:spMkLst>
        </pc:spChg>
        <pc:spChg chg="mod">
          <ac:chgData name="Black, Daniel L CIV USARMY CEIWR (USA)" userId="a72cb242-c82c-4651-98ba-fb0cff628739" providerId="ADAL" clId="{A701D6CC-EBB2-48CB-8EC4-DAC13BD86488}" dt="2025-05-29T21:12:19.567" v="26" actId="20577"/>
          <ac:spMkLst>
            <pc:docMk/>
            <pc:sldMk cId="268108270" sldId="385"/>
            <ac:spMk id="19458" creationId="{00000000-0000-0000-0000-000000000000}"/>
          </ac:spMkLst>
        </pc:spChg>
        <pc:grpChg chg="add mod">
          <ac:chgData name="Black, Daniel L CIV USARMY CEIWR (USA)" userId="a72cb242-c82c-4651-98ba-fb0cff628739" providerId="ADAL" clId="{A701D6CC-EBB2-48CB-8EC4-DAC13BD86488}" dt="2025-05-29T21:54:58.914" v="582" actId="164"/>
          <ac:grpSpMkLst>
            <pc:docMk/>
            <pc:sldMk cId="268108270" sldId="385"/>
            <ac:grpSpMk id="33" creationId="{760C9BC1-B540-294B-273D-C85B84925413}"/>
          </ac:grpSpMkLst>
        </pc:grpChg>
        <pc:grpChg chg="add mod">
          <ac:chgData name="Black, Daniel L CIV USARMY CEIWR (USA)" userId="a72cb242-c82c-4651-98ba-fb0cff628739" providerId="ADAL" clId="{A701D6CC-EBB2-48CB-8EC4-DAC13BD86488}" dt="2025-05-29T21:54:58.914" v="582" actId="164"/>
          <ac:grpSpMkLst>
            <pc:docMk/>
            <pc:sldMk cId="268108270" sldId="385"/>
            <ac:grpSpMk id="34" creationId="{57386A09-FFE4-7BD0-9715-F9DA3F165B0C}"/>
          </ac:grpSpMkLst>
        </pc:grpChg>
        <pc:grpChg chg="add del mod">
          <ac:chgData name="Black, Daniel L CIV USARMY CEIWR (USA)" userId="a72cb242-c82c-4651-98ba-fb0cff628739" providerId="ADAL" clId="{A701D6CC-EBB2-48CB-8EC4-DAC13BD86488}" dt="2025-05-29T21:41:29.074" v="240" actId="478"/>
          <ac:grpSpMkLst>
            <pc:docMk/>
            <pc:sldMk cId="268108270" sldId="385"/>
            <ac:grpSpMk id="35" creationId="{4077B080-9382-37F5-0BF1-DD49C0052E3F}"/>
          </ac:grpSpMkLst>
        </pc:grpChg>
        <pc:grpChg chg="add mod ord">
          <ac:chgData name="Black, Daniel L CIV USARMY CEIWR (USA)" userId="a72cb242-c82c-4651-98ba-fb0cff628739" providerId="ADAL" clId="{A701D6CC-EBB2-48CB-8EC4-DAC13BD86488}" dt="2025-05-29T21:41:05.018" v="234" actId="164"/>
          <ac:grpSpMkLst>
            <pc:docMk/>
            <pc:sldMk cId="268108270" sldId="385"/>
            <ac:grpSpMk id="36" creationId="{1C5FE90D-88DD-9CCA-0A50-078896571E61}"/>
          </ac:grpSpMkLst>
        </pc:grpChg>
        <pc:grpChg chg="add mod ord">
          <ac:chgData name="Black, Daniel L CIV USARMY CEIWR (USA)" userId="a72cb242-c82c-4651-98ba-fb0cff628739" providerId="ADAL" clId="{A701D6CC-EBB2-48CB-8EC4-DAC13BD86488}" dt="2025-05-29T21:54:58.914" v="582" actId="164"/>
          <ac:grpSpMkLst>
            <pc:docMk/>
            <pc:sldMk cId="268108270" sldId="385"/>
            <ac:grpSpMk id="37" creationId="{9E761A8E-588E-73AB-5202-F3AE680EF282}"/>
          </ac:grpSpMkLst>
        </pc:grpChg>
        <pc:grpChg chg="add mod">
          <ac:chgData name="Black, Daniel L CIV USARMY CEIWR (USA)" userId="a72cb242-c82c-4651-98ba-fb0cff628739" providerId="ADAL" clId="{A701D6CC-EBB2-48CB-8EC4-DAC13BD86488}" dt="2025-05-29T21:54:58.914" v="582" actId="164"/>
          <ac:grpSpMkLst>
            <pc:docMk/>
            <pc:sldMk cId="268108270" sldId="385"/>
            <ac:grpSpMk id="38" creationId="{448BBAC6-1E34-5B9F-10E1-9E281EB1D456}"/>
          </ac:grpSpMkLst>
        </pc:grpChg>
        <pc:grpChg chg="add del mod">
          <ac:chgData name="Black, Daniel L CIV USARMY CEIWR (USA)" userId="a72cb242-c82c-4651-98ba-fb0cff628739" providerId="ADAL" clId="{A701D6CC-EBB2-48CB-8EC4-DAC13BD86488}" dt="2025-05-29T21:43:01.405" v="258" actId="165"/>
          <ac:grpSpMkLst>
            <pc:docMk/>
            <pc:sldMk cId="268108270" sldId="385"/>
            <ac:grpSpMk id="41" creationId="{88289894-AC7A-B11F-D9A3-6177301EEBB2}"/>
          </ac:grpSpMkLst>
        </pc:grpChg>
        <pc:grpChg chg="add del mod">
          <ac:chgData name="Black, Daniel L CIV USARMY CEIWR (USA)" userId="a72cb242-c82c-4651-98ba-fb0cff628739" providerId="ADAL" clId="{A701D6CC-EBB2-48CB-8EC4-DAC13BD86488}" dt="2025-05-29T21:43:31.576" v="264" actId="478"/>
          <ac:grpSpMkLst>
            <pc:docMk/>
            <pc:sldMk cId="268108270" sldId="385"/>
            <ac:grpSpMk id="42" creationId="{C1D7052C-66A7-AD71-D291-978418F07489}"/>
          </ac:grpSpMkLst>
        </pc:grpChg>
        <pc:grpChg chg="add mod">
          <ac:chgData name="Black, Daniel L CIV USARMY CEIWR (USA)" userId="a72cb242-c82c-4651-98ba-fb0cff628739" providerId="ADAL" clId="{A701D6CC-EBB2-48CB-8EC4-DAC13BD86488}" dt="2025-05-29T21:54:58.914" v="582" actId="164"/>
          <ac:grpSpMkLst>
            <pc:docMk/>
            <pc:sldMk cId="268108270" sldId="385"/>
            <ac:grpSpMk id="43" creationId="{00626874-4404-51D3-3D85-1B2B63A66393}"/>
          </ac:grpSpMkLst>
        </pc:grpChg>
        <pc:grpChg chg="add mod">
          <ac:chgData name="Black, Daniel L CIV USARMY CEIWR (USA)" userId="a72cb242-c82c-4651-98ba-fb0cff628739" providerId="ADAL" clId="{A701D6CC-EBB2-48CB-8EC4-DAC13BD86488}" dt="2025-05-29T21:54:58.914" v="582" actId="164"/>
          <ac:grpSpMkLst>
            <pc:docMk/>
            <pc:sldMk cId="268108270" sldId="385"/>
            <ac:grpSpMk id="44" creationId="{BA9DA4F2-1F45-559A-809D-2C83F9E599BF}"/>
          </ac:grpSpMkLst>
        </pc:grpChg>
        <pc:grpChg chg="add mod">
          <ac:chgData name="Black, Daniel L CIV USARMY CEIWR (USA)" userId="a72cb242-c82c-4651-98ba-fb0cff628739" providerId="ADAL" clId="{A701D6CC-EBB2-48CB-8EC4-DAC13BD86488}" dt="2025-05-29T21:54:58.914" v="582" actId="164"/>
          <ac:grpSpMkLst>
            <pc:docMk/>
            <pc:sldMk cId="268108270" sldId="385"/>
            <ac:grpSpMk id="47" creationId="{36D3741D-CBEB-E97F-A9EC-1B36F5F4BDFC}"/>
          </ac:grpSpMkLst>
        </pc:grpChg>
        <pc:grpChg chg="add mod">
          <ac:chgData name="Black, Daniel L CIV USARMY CEIWR (USA)" userId="a72cb242-c82c-4651-98ba-fb0cff628739" providerId="ADAL" clId="{A701D6CC-EBB2-48CB-8EC4-DAC13BD86488}" dt="2025-05-29T21:54:52.851" v="580" actId="164"/>
          <ac:grpSpMkLst>
            <pc:docMk/>
            <pc:sldMk cId="268108270" sldId="385"/>
            <ac:grpSpMk id="56" creationId="{AE02485D-FA7B-29A5-8E53-EA9E7903A128}"/>
          </ac:grpSpMkLst>
        </pc:grpChg>
        <pc:grpChg chg="add mod">
          <ac:chgData name="Black, Daniel L CIV USARMY CEIWR (USA)" userId="a72cb242-c82c-4651-98ba-fb0cff628739" providerId="ADAL" clId="{A701D6CC-EBB2-48CB-8EC4-DAC13BD86488}" dt="2025-05-29T21:57:34.187" v="679" actId="1076"/>
          <ac:grpSpMkLst>
            <pc:docMk/>
            <pc:sldMk cId="268108270" sldId="385"/>
            <ac:grpSpMk id="57" creationId="{4DE09C7A-3138-243B-2311-39842EAB8744}"/>
          </ac:grpSpMkLst>
        </pc:grpChg>
        <pc:picChg chg="add mod">
          <ac:chgData name="Black, Daniel L CIV USARMY CEIWR (USA)" userId="a72cb242-c82c-4651-98ba-fb0cff628739" providerId="ADAL" clId="{A701D6CC-EBB2-48CB-8EC4-DAC13BD86488}" dt="2025-05-29T21:12:42.409" v="31" actId="1076"/>
          <ac:picMkLst>
            <pc:docMk/>
            <pc:sldMk cId="268108270" sldId="385"/>
            <ac:picMk id="2" creationId="{E69B96BE-6DBE-5F04-1AA8-7B292BB31E50}"/>
          </ac:picMkLst>
        </pc:picChg>
        <pc:picChg chg="add del mod">
          <ac:chgData name="Black, Daniel L CIV USARMY CEIWR (USA)" userId="a72cb242-c82c-4651-98ba-fb0cff628739" providerId="ADAL" clId="{A701D6CC-EBB2-48CB-8EC4-DAC13BD86488}" dt="2025-05-29T21:59:46.957" v="689" actId="478"/>
          <ac:picMkLst>
            <pc:docMk/>
            <pc:sldMk cId="268108270" sldId="385"/>
            <ac:picMk id="4" creationId="{3D10660B-06BC-C339-2D94-9AF02153DFE5}"/>
          </ac:picMkLst>
        </pc:picChg>
        <pc:picChg chg="del">
          <ac:chgData name="Black, Daniel L CIV USARMY CEIWR (USA)" userId="a72cb242-c82c-4651-98ba-fb0cff628739" providerId="ADAL" clId="{A701D6CC-EBB2-48CB-8EC4-DAC13BD86488}" dt="2025-05-29T21:12:25.303" v="28" actId="478"/>
          <ac:picMkLst>
            <pc:docMk/>
            <pc:sldMk cId="268108270" sldId="385"/>
            <ac:picMk id="5" creationId="{1FAB1920-0CD2-A242-2E36-F20E60E62278}"/>
          </ac:picMkLst>
        </pc:picChg>
        <pc:picChg chg="add mod ord">
          <ac:chgData name="Black, Daniel L CIV USARMY CEIWR (USA)" userId="a72cb242-c82c-4651-98ba-fb0cff628739" providerId="ADAL" clId="{A701D6CC-EBB2-48CB-8EC4-DAC13BD86488}" dt="2025-05-29T21:54:58.914" v="582" actId="164"/>
          <ac:picMkLst>
            <pc:docMk/>
            <pc:sldMk cId="268108270" sldId="385"/>
            <ac:picMk id="26" creationId="{DD18F5A0-4F00-F8B8-67A1-5627071C0EF7}"/>
          </ac:picMkLst>
        </pc:picChg>
        <pc:picChg chg="add mod ord">
          <ac:chgData name="Black, Daniel L CIV USARMY CEIWR (USA)" userId="a72cb242-c82c-4651-98ba-fb0cff628739" providerId="ADAL" clId="{A701D6CC-EBB2-48CB-8EC4-DAC13BD86488}" dt="2025-05-29T21:54:52.851" v="580" actId="164"/>
          <ac:picMkLst>
            <pc:docMk/>
            <pc:sldMk cId="268108270" sldId="385"/>
            <ac:picMk id="28" creationId="{2DB4008D-8253-0E0E-BF0E-4D2625009900}"/>
          </ac:picMkLst>
        </pc:picChg>
        <pc:picChg chg="add mod ord">
          <ac:chgData name="Black, Daniel L CIV USARMY CEIWR (USA)" userId="a72cb242-c82c-4651-98ba-fb0cff628739" providerId="ADAL" clId="{A701D6CC-EBB2-48CB-8EC4-DAC13BD86488}" dt="2025-05-29T21:54:52.851" v="580" actId="164"/>
          <ac:picMkLst>
            <pc:docMk/>
            <pc:sldMk cId="268108270" sldId="385"/>
            <ac:picMk id="30" creationId="{B767F86F-9BF6-34BD-3243-E115F21ECA27}"/>
          </ac:picMkLst>
        </pc:picChg>
      </pc:sldChg>
      <pc:sldChg chg="addSp modSp new add del mod modNotesTx">
        <pc:chgData name="Black, Daniel L CIV USARMY CEIWR (USA)" userId="a72cb242-c82c-4651-98ba-fb0cff628739" providerId="ADAL" clId="{A701D6CC-EBB2-48CB-8EC4-DAC13BD86488}" dt="2025-06-16T20:07:08.846" v="1557" actId="20577"/>
        <pc:sldMkLst>
          <pc:docMk/>
          <pc:sldMk cId="3213370913" sldId="386"/>
        </pc:sldMkLst>
        <pc:spChg chg="mod">
          <ac:chgData name="Black, Daniel L CIV USARMY CEIWR (USA)" userId="a72cb242-c82c-4651-98ba-fb0cff628739" providerId="ADAL" clId="{A701D6CC-EBB2-48CB-8EC4-DAC13BD86488}" dt="2025-05-29T22:00:19.504" v="715" actId="20577"/>
          <ac:spMkLst>
            <pc:docMk/>
            <pc:sldMk cId="3213370913" sldId="386"/>
            <ac:spMk id="2" creationId="{10208375-F5F2-3B34-7A19-C0E4645E991B}"/>
          </ac:spMkLst>
        </pc:spChg>
        <pc:graphicFrameChg chg="add mod modGraphic">
          <ac:chgData name="Black, Daniel L CIV USARMY CEIWR (USA)" userId="a72cb242-c82c-4651-98ba-fb0cff628739" providerId="ADAL" clId="{A701D6CC-EBB2-48CB-8EC4-DAC13BD86488}" dt="2025-05-29T22:01:41.083" v="719" actId="1076"/>
          <ac:graphicFrameMkLst>
            <pc:docMk/>
            <pc:sldMk cId="3213370913" sldId="386"/>
            <ac:graphicFrameMk id="5" creationId="{87C36030-F897-27E8-DA75-0388DCDE3271}"/>
          </ac:graphicFrameMkLst>
        </pc:graphicFrameChg>
        <pc:picChg chg="add mod">
          <ac:chgData name="Black, Daniel L CIV USARMY CEIWR (USA)" userId="a72cb242-c82c-4651-98ba-fb0cff628739" providerId="ADAL" clId="{A701D6CC-EBB2-48CB-8EC4-DAC13BD86488}" dt="2025-05-29T21:24:51.483" v="34"/>
          <ac:picMkLst>
            <pc:docMk/>
            <pc:sldMk cId="3213370913" sldId="386"/>
            <ac:picMk id="4" creationId="{37441AA6-8114-3FEC-DAB8-E6C2690BF371}"/>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solidFill>
                <a:schemeClr val="tx1"/>
              </a:solidFill>
              <a:round/>
            </a:ln>
            <a:effectLst/>
          </c:spPr>
          <c:marker>
            <c:symbol val="none"/>
          </c:marker>
          <c:xVal>
            <c:numRef>
              <c:f>Sheet1!$B$5:$B$15</c:f>
              <c:numCache>
                <c:formatCode>0.0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Sheet1!$C$5:$C$15</c:f>
              <c:numCache>
                <c:formatCode>0.0</c:formatCode>
                <c:ptCount val="11"/>
                <c:pt idx="0">
                  <c:v>0</c:v>
                </c:pt>
                <c:pt idx="1">
                  <c:v>0.1</c:v>
                </c:pt>
                <c:pt idx="2">
                  <c:v>0.2</c:v>
                </c:pt>
                <c:pt idx="3">
                  <c:v>0.3</c:v>
                </c:pt>
                <c:pt idx="4">
                  <c:v>0.4</c:v>
                </c:pt>
                <c:pt idx="5">
                  <c:v>0.5</c:v>
                </c:pt>
                <c:pt idx="6">
                  <c:v>1</c:v>
                </c:pt>
              </c:numCache>
            </c:numRef>
          </c:yVal>
          <c:smooth val="0"/>
          <c:extLst>
            <c:ext xmlns:c16="http://schemas.microsoft.com/office/drawing/2014/chart" uri="{C3380CC4-5D6E-409C-BE32-E72D297353CC}">
              <c16:uniqueId val="{00000000-F8FA-4A0D-88E6-E39C95AB5902}"/>
            </c:ext>
          </c:extLst>
        </c:ser>
        <c:ser>
          <c:idx val="1"/>
          <c:order val="1"/>
          <c:spPr>
            <a:ln w="127000" cap="rnd">
              <a:solidFill>
                <a:schemeClr val="tx1"/>
              </a:solidFill>
              <a:round/>
            </a:ln>
            <a:effectLst/>
          </c:spPr>
          <c:marker>
            <c:symbol val="none"/>
          </c:marker>
          <c:xVal>
            <c:numRef>
              <c:f>Sheet1!$B$11:$B$15</c:f>
              <c:numCache>
                <c:formatCode>0.0</c:formatCode>
                <c:ptCount val="5"/>
                <c:pt idx="0">
                  <c:v>0.6</c:v>
                </c:pt>
                <c:pt idx="1">
                  <c:v>0.7</c:v>
                </c:pt>
                <c:pt idx="2">
                  <c:v>0.8</c:v>
                </c:pt>
                <c:pt idx="3">
                  <c:v>0.9</c:v>
                </c:pt>
                <c:pt idx="4">
                  <c:v>1</c:v>
                </c:pt>
              </c:numCache>
            </c:numRef>
          </c:xVal>
          <c:yVal>
            <c:numRef>
              <c:f>Sheet1!$D$11:$D$15</c:f>
              <c:numCache>
                <c:formatCode>0.0</c:formatCode>
                <c:ptCount val="5"/>
                <c:pt idx="0">
                  <c:v>1</c:v>
                </c:pt>
                <c:pt idx="1">
                  <c:v>1</c:v>
                </c:pt>
                <c:pt idx="2">
                  <c:v>1</c:v>
                </c:pt>
                <c:pt idx="3">
                  <c:v>1</c:v>
                </c:pt>
                <c:pt idx="4">
                  <c:v>1</c:v>
                </c:pt>
              </c:numCache>
            </c:numRef>
          </c:yVal>
          <c:smooth val="0"/>
          <c:extLst>
            <c:ext xmlns:c16="http://schemas.microsoft.com/office/drawing/2014/chart" uri="{C3380CC4-5D6E-409C-BE32-E72D297353CC}">
              <c16:uniqueId val="{00000001-F8FA-4A0D-88E6-E39C95AB5902}"/>
            </c:ext>
          </c:extLst>
        </c:ser>
        <c:dLbls>
          <c:showLegendKey val="0"/>
          <c:showVal val="0"/>
          <c:showCatName val="0"/>
          <c:showSerName val="0"/>
          <c:showPercent val="0"/>
          <c:showBubbleSize val="0"/>
        </c:dLbls>
        <c:axId val="2037114463"/>
        <c:axId val="2037098623"/>
      </c:scatterChart>
      <c:valAx>
        <c:axId val="2037114463"/>
        <c:scaling>
          <c:orientation val="minMax"/>
          <c:max val="1"/>
        </c:scaling>
        <c:delete val="0"/>
        <c:axPos val="b"/>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37098623"/>
        <c:crosses val="autoZero"/>
        <c:crossBetween val="midCat"/>
      </c:valAx>
      <c:valAx>
        <c:axId val="2037098623"/>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37114463"/>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950DC1-7C49-4147-BAF7-4FF2D50C5F61}" type="datetimeFigureOut">
              <a:rPr lang="en-US" smtClean="0"/>
              <a:t>6/10/2026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4808D2-F5BF-4653-9DF4-2F50EA3CB19D}" type="slidenum">
              <a:rPr lang="en-US" smtClean="0"/>
              <a:t>‹#›</a:t>
            </a:fld>
            <a:endParaRPr lang="en-US"/>
          </a:p>
        </p:txBody>
      </p:sp>
    </p:spTree>
    <p:extLst>
      <p:ext uri="{BB962C8B-B14F-4D97-AF65-F5344CB8AC3E}">
        <p14:creationId xmlns:p14="http://schemas.microsoft.com/office/powerpoint/2010/main" val="3821971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884BC3-5FC2-400F-9CF4-E3D2CF087CA6}" type="datetimeFigureOut">
              <a:rPr lang="en-US" smtClean="0"/>
              <a:pPr/>
              <a:t>6/10/2026</a:t>
            </a:fld>
            <a:endParaRPr lang="en-US"/>
          </a:p>
        </p:txBody>
      </p:sp>
      <p:sp>
        <p:nvSpPr>
          <p:cNvPr id="4" name="Slide Image Placeholder 3"/>
          <p:cNvSpPr>
            <a:spLocks noGrp="1" noRot="1" noChangeAspect="1"/>
          </p:cNvSpPr>
          <p:nvPr>
            <p:ph type="sldImg" idx="2"/>
          </p:nvPr>
        </p:nvSpPr>
        <p:spPr>
          <a:xfrm>
            <a:off x="-98425" y="549275"/>
            <a:ext cx="7010400" cy="3943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240" y="4572000"/>
            <a:ext cx="5257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3233631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425" y="549275"/>
            <a:ext cx="7010400" cy="3943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1</a:t>
            </a:fld>
            <a:endParaRPr lang="en-US"/>
          </a:p>
        </p:txBody>
      </p:sp>
    </p:spTree>
    <p:extLst>
      <p:ext uri="{BB962C8B-B14F-4D97-AF65-F5344CB8AC3E}">
        <p14:creationId xmlns:p14="http://schemas.microsoft.com/office/powerpoint/2010/main" val="536306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10</a:t>
            </a:fld>
            <a:endParaRPr lang="en-US"/>
          </a:p>
        </p:txBody>
      </p:sp>
      <p:sp>
        <p:nvSpPr>
          <p:cNvPr id="62468" name="Rectangle 3"/>
          <p:cNvSpPr>
            <a:spLocks noGrp="1" noChangeArrowheads="1"/>
          </p:cNvSpPr>
          <p:nvPr>
            <p:ph type="body" idx="1"/>
          </p:nvPr>
        </p:nvSpPr>
        <p:spPr/>
        <p:txBody>
          <a:bodyPr>
            <a:normAutofit/>
          </a:bodyPr>
          <a:lstStyle/>
          <a:p>
            <a:pPr>
              <a:buFont typeface="Arial" panose="020B0604020202020204" pitchFamily="34" charset="0"/>
              <a:buNone/>
            </a:pPr>
            <a:r>
              <a:rPr lang="en-US" b="1" dirty="0"/>
              <a:t>Step 1 – Canopy Interception:</a:t>
            </a:r>
            <a:br>
              <a:rPr lang="en-US" dirty="0"/>
            </a:br>
            <a:r>
              <a:rPr lang="en-US" dirty="0"/>
              <a:t>Precipitation is first intercepted by the </a:t>
            </a:r>
            <a:r>
              <a:rPr lang="en-US" b="1" dirty="0"/>
              <a:t>plant canopy</a:t>
            </a:r>
            <a:r>
              <a:rPr lang="en-US" dirty="0"/>
              <a:t>.</a:t>
            </a:r>
          </a:p>
          <a:p>
            <a:pPr marL="742950" lvl="1" indent="-285750">
              <a:buFont typeface="Arial" panose="020B0604020202020204" pitchFamily="34" charset="0"/>
              <a:buChar char="•"/>
            </a:pPr>
            <a:r>
              <a:rPr lang="en-US" dirty="0"/>
              <a:t>This simulates rainfall caught by leaves, branches, and vegetation.</a:t>
            </a:r>
          </a:p>
          <a:p>
            <a:pPr marL="742950" lvl="1" indent="-285750">
              <a:buFont typeface="Arial" panose="020B0604020202020204" pitchFamily="34" charset="0"/>
              <a:buChar char="•"/>
            </a:pPr>
            <a:r>
              <a:rPr lang="en-US" dirty="0"/>
              <a:t>Once the canopy storage is full, </a:t>
            </a:r>
            <a:r>
              <a:rPr lang="en-US" b="1" dirty="0"/>
              <a:t>excess water overflows to the surface</a:t>
            </a:r>
            <a:r>
              <a:rPr lang="en-US" dirty="0"/>
              <a:t>.</a:t>
            </a:r>
          </a:p>
          <a:p>
            <a:pPr>
              <a:buFont typeface="Arial" panose="020B0604020202020204" pitchFamily="34" charset="0"/>
              <a:buNone/>
            </a:pPr>
            <a:r>
              <a:rPr lang="en-US" b="1" dirty="0"/>
              <a:t>Step 2 – Surface Infiltration:</a:t>
            </a:r>
            <a:br>
              <a:rPr lang="en-US" dirty="0"/>
            </a:br>
            <a:r>
              <a:rPr lang="en-US" dirty="0"/>
              <a:t>Water on the surface infiltrates into the soil from surface depressions.</a:t>
            </a:r>
          </a:p>
          <a:p>
            <a:pPr marL="742950" lvl="1" indent="-285750">
              <a:buFont typeface="Arial" panose="020B0604020202020204" pitchFamily="34" charset="0"/>
              <a:buChar char="•"/>
            </a:pPr>
            <a:r>
              <a:rPr lang="en-US" dirty="0"/>
              <a:t>In this model, </a:t>
            </a:r>
            <a:r>
              <a:rPr lang="en-US" b="1" dirty="0"/>
              <a:t>there is no maximum infiltration rate</a:t>
            </a:r>
            <a:r>
              <a:rPr lang="en-US" dirty="0"/>
              <a:t> while the soil still has a deficit.</a:t>
            </a:r>
          </a:p>
          <a:p>
            <a:pPr marL="742950" lvl="1" indent="-285750">
              <a:buFont typeface="Arial" panose="020B0604020202020204" pitchFamily="34" charset="0"/>
              <a:buChar char="•"/>
            </a:pPr>
            <a:r>
              <a:rPr lang="en-US" dirty="0"/>
              <a:t>Water fills the soil storage until the </a:t>
            </a:r>
            <a:r>
              <a:rPr lang="en-US" b="1" dirty="0"/>
              <a:t>deficit is satisfied</a:t>
            </a:r>
            <a:r>
              <a:rPr lang="en-US" dirty="0"/>
              <a:t>.</a:t>
            </a:r>
          </a:p>
          <a:p>
            <a:endParaRPr lang="en-US" b="1" dirty="0"/>
          </a:p>
          <a:p>
            <a:r>
              <a:rPr lang="en-US" b="1" dirty="0"/>
              <a:t>“Current deficit”</a:t>
            </a:r>
            <a:r>
              <a:rPr lang="en-US" dirty="0"/>
              <a:t> is the </a:t>
            </a:r>
            <a:r>
              <a:rPr lang="en-US" b="1" dirty="0"/>
              <a:t>amount of water the soil can still absorb</a:t>
            </a:r>
            <a:r>
              <a:rPr lang="en-US" dirty="0"/>
              <a:t> before surface runoff begins.</a:t>
            </a:r>
            <a:br>
              <a:rPr lang="en-US" dirty="0"/>
            </a:br>
            <a:r>
              <a:rPr lang="en-US" dirty="0"/>
              <a:t>Until that deficit is reduced to zero, all incoming water goes into infiltration, not runoff.</a:t>
            </a:r>
          </a:p>
          <a:p>
            <a:endParaRPr lang="en-US" dirty="0"/>
          </a:p>
          <a:p>
            <a:r>
              <a:rPr lang="en-US" b="1" dirty="0"/>
              <a:t>Diagram:</a:t>
            </a:r>
            <a:endParaRPr lang="en-US" dirty="0"/>
          </a:p>
          <a:p>
            <a:pPr>
              <a:buFont typeface="Arial" panose="020B0604020202020204" pitchFamily="34" charset="0"/>
              <a:buChar char="•"/>
            </a:pPr>
            <a:r>
              <a:rPr lang="en-US" dirty="0"/>
              <a:t>Shows vertical movement of precipitation through:</a:t>
            </a:r>
          </a:p>
          <a:p>
            <a:pPr marL="742950" lvl="1" indent="-285750">
              <a:buFont typeface="Arial" panose="020B0604020202020204" pitchFamily="34" charset="0"/>
              <a:buChar char="•"/>
            </a:pPr>
            <a:r>
              <a:rPr lang="en-US" dirty="0"/>
              <a:t>Canopy → Surface → Soil</a:t>
            </a:r>
          </a:p>
          <a:p>
            <a:pPr>
              <a:buFont typeface="Arial" panose="020B0604020202020204" pitchFamily="34" charset="0"/>
              <a:buChar char="•"/>
            </a:pPr>
            <a:r>
              <a:rPr lang="en-US" dirty="0"/>
              <a:t>Includes ET (evapotranspiration) from both canopy and soil layers.</a:t>
            </a:r>
          </a:p>
          <a:p>
            <a:pPr>
              <a:buFont typeface="Arial" panose="020B0604020202020204" pitchFamily="34" charset="0"/>
              <a:buChar char="•"/>
            </a:pPr>
            <a:r>
              <a:rPr lang="en-US" dirty="0"/>
              <a:t>Once the deficit = 0, any further rainfall may generate </a:t>
            </a:r>
            <a:r>
              <a:rPr lang="en-US" b="1" dirty="0"/>
              <a:t>infiltration excess runoff</a:t>
            </a:r>
            <a:r>
              <a:rPr lang="en-US" dirty="0"/>
              <a:t>.</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3505243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11</a:t>
            </a:fld>
            <a:endParaRPr lang="en-US"/>
          </a:p>
        </p:txBody>
      </p:sp>
      <p:sp>
        <p:nvSpPr>
          <p:cNvPr id="62468" name="Rectangle 3"/>
          <p:cNvSpPr>
            <a:spLocks noGrp="1" noChangeArrowheads="1"/>
          </p:cNvSpPr>
          <p:nvPr>
            <p:ph type="body" idx="1"/>
          </p:nvPr>
        </p:nvSpPr>
        <p:spPr/>
        <p:txBody>
          <a:bodyPr>
            <a:normAutofit lnSpcReduction="10000"/>
          </a:bodyPr>
          <a:lstStyle/>
          <a:p>
            <a:pPr>
              <a:buFont typeface="Arial" panose="020B0604020202020204" pitchFamily="34" charset="0"/>
              <a:buChar char="•"/>
            </a:pPr>
            <a:r>
              <a:rPr lang="en-US" b="1" dirty="0"/>
              <a:t>When Percolation Occurs:</a:t>
            </a:r>
            <a:br>
              <a:rPr lang="en-US" dirty="0"/>
            </a:br>
            <a:r>
              <a:rPr lang="en-US" dirty="0"/>
              <a:t>Percolation only begins </a:t>
            </a:r>
            <a:r>
              <a:rPr lang="en-US" b="1" dirty="0"/>
              <a:t>once the soil is saturated</a:t>
            </a:r>
            <a:r>
              <a:rPr lang="en-US" dirty="0"/>
              <a:t>—that is, when the </a:t>
            </a:r>
            <a:r>
              <a:rPr lang="en-US" b="1" dirty="0"/>
              <a:t>moisture deficit = 0</a:t>
            </a:r>
            <a:r>
              <a:rPr lang="en-US" dirty="0"/>
              <a:t>.</a:t>
            </a:r>
          </a:p>
          <a:p>
            <a:pPr marL="742950" lvl="1" indent="-285750">
              <a:buFont typeface="Arial" panose="020B0604020202020204" pitchFamily="34" charset="0"/>
              <a:buChar char="•"/>
            </a:pPr>
            <a:r>
              <a:rPr lang="en-US" dirty="0"/>
              <a:t>This means the soil has received enough water through infiltration to reach its maximum storage capacity.</a:t>
            </a:r>
          </a:p>
          <a:p>
            <a:pPr>
              <a:buFont typeface="Arial" panose="020B0604020202020204" pitchFamily="34" charset="0"/>
              <a:buChar char="•"/>
            </a:pPr>
            <a:r>
              <a:rPr lang="en-US" b="1" dirty="0"/>
              <a:t>Where Percolated Water Goes:</a:t>
            </a:r>
            <a:br>
              <a:rPr lang="en-US" dirty="0"/>
            </a:br>
            <a:r>
              <a:rPr lang="en-US" dirty="0"/>
              <a:t>Water that percolates can:</a:t>
            </a:r>
          </a:p>
          <a:p>
            <a:pPr marL="742950" lvl="1" indent="-285750">
              <a:buFont typeface="Arial" panose="020B0604020202020204" pitchFamily="34" charset="0"/>
              <a:buChar char="•"/>
            </a:pPr>
            <a:r>
              <a:rPr lang="en-US" dirty="0"/>
              <a:t>Contribute to </a:t>
            </a:r>
            <a:r>
              <a:rPr lang="en-US" b="1" dirty="0"/>
              <a:t>linear reservoir baseflow</a:t>
            </a:r>
            <a:endParaRPr lang="en-US" dirty="0"/>
          </a:p>
          <a:p>
            <a:pPr marL="742950" lvl="1" indent="-285750">
              <a:buFont typeface="Arial" panose="020B0604020202020204" pitchFamily="34" charset="0"/>
              <a:buChar char="•"/>
            </a:pPr>
            <a:r>
              <a:rPr lang="en-US" dirty="0"/>
              <a:t>Recharge </a:t>
            </a:r>
            <a:r>
              <a:rPr lang="en-US" b="1" dirty="0"/>
              <a:t>deeper aquifers</a:t>
            </a:r>
            <a:br>
              <a:rPr lang="en-US" dirty="0"/>
            </a:br>
            <a:r>
              <a:rPr lang="en-US" dirty="0"/>
              <a:t>These pathways are configured in the model depending on your groundwater setup.</a:t>
            </a:r>
          </a:p>
          <a:p>
            <a:pPr>
              <a:buFont typeface="Arial" panose="020B0604020202020204" pitchFamily="34" charset="0"/>
              <a:buChar char="•"/>
            </a:pPr>
            <a:r>
              <a:rPr lang="en-US" b="1" dirty="0"/>
              <a:t>Evapotranspiration (ET):</a:t>
            </a:r>
            <a:br>
              <a:rPr lang="en-US" dirty="0"/>
            </a:br>
            <a:r>
              <a:rPr lang="en-US" dirty="0"/>
              <a:t>ET is computed by the </a:t>
            </a:r>
            <a:r>
              <a:rPr lang="en-US" b="1" dirty="0"/>
              <a:t>canopy component</a:t>
            </a:r>
            <a:r>
              <a:rPr lang="en-US" dirty="0"/>
              <a:t>, which extracts moisture from both canopy and soil storage.</a:t>
            </a:r>
            <a:br>
              <a:rPr lang="en-US" dirty="0"/>
            </a:br>
            <a:r>
              <a:rPr lang="en-US" dirty="0"/>
              <a:t>It reduces the soil’s water content over time.</a:t>
            </a:r>
          </a:p>
          <a:p>
            <a:pPr>
              <a:buFont typeface="Arial" panose="020B0604020202020204" pitchFamily="34" charset="0"/>
              <a:buChar char="•"/>
            </a:pPr>
            <a:r>
              <a:rPr lang="en-US" b="1" dirty="0"/>
              <a:t>Dynamic Interaction:</a:t>
            </a:r>
            <a:br>
              <a:rPr lang="en-US" dirty="0"/>
            </a:br>
            <a:r>
              <a:rPr lang="en-US" dirty="0"/>
              <a:t>As soon as ET reduces soil moisture, a </a:t>
            </a:r>
            <a:r>
              <a:rPr lang="en-US" b="1" dirty="0"/>
              <a:t>deficit is reintroduced</a:t>
            </a:r>
            <a:r>
              <a:rPr lang="en-US" dirty="0"/>
              <a:t>, and percolation </a:t>
            </a:r>
            <a:r>
              <a:rPr lang="en-US" b="1" dirty="0"/>
              <a:t>stops</a:t>
            </a:r>
            <a:r>
              <a:rPr lang="en-US" dirty="0"/>
              <a:t>.</a:t>
            </a:r>
            <a:br>
              <a:rPr lang="en-US" dirty="0"/>
            </a:br>
            <a:r>
              <a:rPr lang="en-US" dirty="0"/>
              <a:t>This dynamic creates a </a:t>
            </a:r>
            <a:r>
              <a:rPr lang="en-US" b="1" dirty="0"/>
              <a:t>feedback loop</a:t>
            </a:r>
            <a:r>
              <a:rPr lang="en-US" dirty="0"/>
              <a:t> between soil water availability and ET loss.</a:t>
            </a:r>
          </a:p>
          <a:p>
            <a:pPr>
              <a:buFont typeface="Arial" panose="020B0604020202020204" pitchFamily="34" charset="0"/>
              <a:buChar char="•"/>
            </a:pPr>
            <a:endParaRPr lang="en-US" dirty="0"/>
          </a:p>
          <a:p>
            <a:r>
              <a:rPr lang="en-US" b="1" dirty="0"/>
              <a:t>Diagram:</a:t>
            </a:r>
            <a:endParaRPr lang="en-US" dirty="0"/>
          </a:p>
          <a:p>
            <a:pPr>
              <a:buFont typeface="Arial" panose="020B0604020202020204" pitchFamily="34" charset="0"/>
              <a:buChar char="•"/>
            </a:pPr>
            <a:r>
              <a:rPr lang="en-US" dirty="0"/>
              <a:t>Reinforces the concept that percolation occurs only when </a:t>
            </a:r>
            <a:r>
              <a:rPr lang="en-US" b="1" dirty="0"/>
              <a:t>Deficit = 0</a:t>
            </a:r>
            <a:r>
              <a:rPr lang="en-US" dirty="0"/>
              <a:t>.</a:t>
            </a:r>
          </a:p>
          <a:p>
            <a:pPr>
              <a:buFont typeface="Arial" panose="020B0604020202020204" pitchFamily="34" charset="0"/>
              <a:buChar char="•"/>
            </a:pPr>
            <a:r>
              <a:rPr lang="en-US" dirty="0"/>
              <a:t>Shows how </a:t>
            </a:r>
            <a:r>
              <a:rPr lang="en-US" b="1" dirty="0"/>
              <a:t>ET and infiltration interact</a:t>
            </a:r>
            <a:r>
              <a:rPr lang="en-US" dirty="0"/>
              <a:t> with soil moisture balance and deeper flow pathways.</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5351470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buFont typeface="Arial" panose="020B0604020202020204" pitchFamily="34" charset="0"/>
              <a:buNone/>
            </a:pPr>
            <a:r>
              <a:rPr lang="en-US" dirty="0"/>
              <a:t>The Soil Moisture Accounting (SMA) method models the </a:t>
            </a:r>
            <a:r>
              <a:rPr lang="en-US" b="1" dirty="0"/>
              <a:t>complete water balance</a:t>
            </a:r>
            <a:r>
              <a:rPr lang="en-US" dirty="0"/>
              <a:t> through multiple layers of storage, including canopy, surface, soil, and groundwater zones.</a:t>
            </a:r>
            <a:br>
              <a:rPr lang="en-US" dirty="0"/>
            </a:br>
            <a:r>
              <a:rPr lang="en-US" dirty="0"/>
              <a:t>This approach supports </a:t>
            </a:r>
            <a:r>
              <a:rPr lang="en-US" b="1" dirty="0"/>
              <a:t>continuous simulation</a:t>
            </a:r>
            <a:r>
              <a:rPr lang="en-US" dirty="0"/>
              <a:t> by tracking water movement and storage dynamically.</a:t>
            </a:r>
          </a:p>
          <a:p>
            <a:endParaRPr lang="en-US" b="1" dirty="0"/>
          </a:p>
          <a:p>
            <a:r>
              <a:rPr lang="en-US" b="1" dirty="0"/>
              <a:t>Canopy Storage:</a:t>
            </a:r>
            <a:endParaRPr lang="en-US" dirty="0"/>
          </a:p>
          <a:p>
            <a:pPr>
              <a:buFont typeface="Arial" panose="020B0604020202020204" pitchFamily="34" charset="0"/>
              <a:buChar char="•"/>
            </a:pPr>
            <a:r>
              <a:rPr lang="en-US" dirty="0"/>
              <a:t>First to receive precipitation.</a:t>
            </a:r>
          </a:p>
          <a:p>
            <a:pPr>
              <a:buFont typeface="Arial" panose="020B0604020202020204" pitchFamily="34" charset="0"/>
              <a:buChar char="•"/>
            </a:pPr>
            <a:r>
              <a:rPr lang="en-US" b="1" dirty="0"/>
              <a:t>Evapotranspiration (ET)</a:t>
            </a:r>
            <a:r>
              <a:rPr lang="en-US" dirty="0"/>
              <a:t> removes water directly from this layer.</a:t>
            </a:r>
          </a:p>
          <a:p>
            <a:pPr>
              <a:buFont typeface="Arial" panose="020B0604020202020204" pitchFamily="34" charset="0"/>
              <a:buChar char="•"/>
            </a:pPr>
            <a:r>
              <a:rPr lang="en-US" dirty="0"/>
              <a:t>Overflow moves to the surface.</a:t>
            </a:r>
          </a:p>
          <a:p>
            <a:endParaRPr lang="en-US" b="1" dirty="0"/>
          </a:p>
          <a:p>
            <a:r>
              <a:rPr lang="en-US" b="1" dirty="0"/>
              <a:t>Surface Storage:</a:t>
            </a:r>
            <a:endParaRPr lang="en-US" dirty="0"/>
          </a:p>
          <a:p>
            <a:pPr>
              <a:buFont typeface="Arial" panose="020B0604020202020204" pitchFamily="34" charset="0"/>
              <a:buChar char="•"/>
            </a:pPr>
            <a:r>
              <a:rPr lang="en-US" dirty="0"/>
              <a:t>Temporarily holds overflow from canopy.</a:t>
            </a:r>
          </a:p>
          <a:p>
            <a:pPr>
              <a:buFont typeface="Arial" panose="020B0604020202020204" pitchFamily="34" charset="0"/>
              <a:buChar char="•"/>
            </a:pPr>
            <a:r>
              <a:rPr lang="en-US" dirty="0"/>
              <a:t>Loses water via </a:t>
            </a:r>
            <a:r>
              <a:rPr lang="en-US" b="1" dirty="0"/>
              <a:t>ET</a:t>
            </a:r>
            <a:r>
              <a:rPr lang="en-US" dirty="0"/>
              <a:t> and </a:t>
            </a:r>
            <a:r>
              <a:rPr lang="en-US" b="1" dirty="0"/>
              <a:t>infiltration</a:t>
            </a:r>
            <a:r>
              <a:rPr lang="en-US" dirty="0"/>
              <a:t> into soil.</a:t>
            </a:r>
          </a:p>
          <a:p>
            <a:pPr>
              <a:buFont typeface="Arial" panose="020B0604020202020204" pitchFamily="34" charset="0"/>
              <a:buChar char="•"/>
            </a:pPr>
            <a:r>
              <a:rPr lang="en-US" dirty="0"/>
              <a:t>If full, overflows directly to </a:t>
            </a:r>
            <a:r>
              <a:rPr lang="en-US" b="1" dirty="0"/>
              <a:t>runoff</a:t>
            </a:r>
            <a:r>
              <a:rPr lang="en-US" dirty="0"/>
              <a:t>.</a:t>
            </a:r>
          </a:p>
          <a:p>
            <a:endParaRPr lang="en-US" b="1" dirty="0"/>
          </a:p>
          <a:p>
            <a:r>
              <a:rPr lang="en-US" b="1" dirty="0"/>
              <a:t>Soil Storage:</a:t>
            </a:r>
            <a:endParaRPr lang="en-US" dirty="0"/>
          </a:p>
          <a:p>
            <a:pPr>
              <a:buFont typeface="Arial" panose="020B0604020202020204" pitchFamily="34" charset="0"/>
              <a:buChar char="•"/>
            </a:pPr>
            <a:r>
              <a:rPr lang="en-US" dirty="0"/>
              <a:t>Receives infiltrated water.</a:t>
            </a:r>
          </a:p>
          <a:p>
            <a:pPr>
              <a:buFont typeface="Arial" panose="020B0604020202020204" pitchFamily="34" charset="0"/>
              <a:buChar char="•"/>
            </a:pPr>
            <a:r>
              <a:rPr lang="en-US" dirty="0"/>
              <a:t>Includes </a:t>
            </a:r>
            <a:r>
              <a:rPr lang="en-US" b="1" dirty="0"/>
              <a:t>Tension Storage</a:t>
            </a:r>
            <a:r>
              <a:rPr lang="en-US" dirty="0"/>
              <a:t>—a zone that holds water under suction and loses it via </a:t>
            </a:r>
            <a:r>
              <a:rPr lang="en-US" b="1" dirty="0"/>
              <a:t>ET</a:t>
            </a:r>
            <a:r>
              <a:rPr lang="en-US" dirty="0"/>
              <a:t>.</a:t>
            </a:r>
          </a:p>
          <a:p>
            <a:pPr>
              <a:buFont typeface="Arial" panose="020B0604020202020204" pitchFamily="34" charset="0"/>
              <a:buChar char="•"/>
            </a:pPr>
            <a:r>
              <a:rPr lang="en-US" dirty="0"/>
              <a:t>ET can occur from both general soil storage and tension zone.</a:t>
            </a:r>
          </a:p>
          <a:p>
            <a:pPr>
              <a:buFont typeface="Arial" panose="020B0604020202020204" pitchFamily="34" charset="0"/>
              <a:buChar char="•"/>
            </a:pPr>
            <a:r>
              <a:rPr lang="en-US" dirty="0"/>
              <a:t>Excess water percolates downward to groundwater.</a:t>
            </a:r>
          </a:p>
          <a:p>
            <a:endParaRPr lang="en-US" b="1" dirty="0"/>
          </a:p>
          <a:p>
            <a:r>
              <a:rPr lang="en-US" b="1" dirty="0"/>
              <a:t>Groundwater Layers (GW1 &amp; GW2):</a:t>
            </a:r>
            <a:endParaRPr lang="en-US" dirty="0"/>
          </a:p>
          <a:p>
            <a:pPr>
              <a:buFont typeface="Arial" panose="020B0604020202020204" pitchFamily="34" charset="0"/>
              <a:buChar char="•"/>
            </a:pPr>
            <a:r>
              <a:rPr lang="en-US" b="1" dirty="0"/>
              <a:t>GW1</a:t>
            </a:r>
            <a:r>
              <a:rPr lang="en-US" dirty="0"/>
              <a:t>: Shallower aquifer, can contribute </a:t>
            </a:r>
            <a:r>
              <a:rPr lang="en-US" b="1" dirty="0"/>
              <a:t>lateral flow to baseflow</a:t>
            </a:r>
            <a:r>
              <a:rPr lang="en-US" dirty="0"/>
              <a:t>.</a:t>
            </a:r>
          </a:p>
          <a:p>
            <a:pPr>
              <a:buFont typeface="Arial" panose="020B0604020202020204" pitchFamily="34" charset="0"/>
              <a:buChar char="•"/>
            </a:pPr>
            <a:r>
              <a:rPr lang="en-US" b="1" dirty="0"/>
              <a:t>GW2</a:t>
            </a:r>
            <a:r>
              <a:rPr lang="en-US" dirty="0"/>
              <a:t>: Deeper storage with slower response; also contributes to </a:t>
            </a:r>
            <a:r>
              <a:rPr lang="en-US" b="1" dirty="0"/>
              <a:t>baseflow</a:t>
            </a:r>
            <a:r>
              <a:rPr lang="en-US" dirty="0"/>
              <a:t>.</a:t>
            </a:r>
          </a:p>
          <a:p>
            <a:pPr>
              <a:buFont typeface="Arial" panose="020B0604020202020204" pitchFamily="34" charset="0"/>
              <a:buChar char="•"/>
            </a:pPr>
            <a:r>
              <a:rPr lang="en-US" dirty="0"/>
              <a:t>Water can further percolate from GW2 to </a:t>
            </a:r>
            <a:r>
              <a:rPr lang="en-US" b="1" dirty="0"/>
              <a:t>deep percolation</a:t>
            </a:r>
            <a:r>
              <a:rPr lang="en-US" dirty="0"/>
              <a:t> if no further storage or discharge path exists.</a:t>
            </a:r>
          </a:p>
          <a:p>
            <a:endParaRPr lang="en-US" b="1" dirty="0"/>
          </a:p>
          <a:p>
            <a:r>
              <a:rPr lang="en-US" b="1" dirty="0"/>
              <a:t>Model Capabilities:</a:t>
            </a:r>
            <a:endParaRPr lang="en-US" dirty="0"/>
          </a:p>
          <a:p>
            <a:pPr>
              <a:buFont typeface="Arial" panose="020B0604020202020204" pitchFamily="34" charset="0"/>
              <a:buChar char="•"/>
            </a:pPr>
            <a:r>
              <a:rPr lang="en-US" dirty="0"/>
              <a:t>This method supports </a:t>
            </a:r>
            <a:r>
              <a:rPr lang="en-US" b="1" dirty="0"/>
              <a:t>long-term simulations</a:t>
            </a:r>
            <a:r>
              <a:rPr lang="en-US" dirty="0"/>
              <a:t>, allowing modeling of dry and wet periods, seasonal storage fluctuations, and full </a:t>
            </a:r>
            <a:r>
              <a:rPr lang="en-US" b="1" dirty="0"/>
              <a:t>hydrologic cycling</a:t>
            </a:r>
            <a:r>
              <a:rPr lang="en-US" dirty="0"/>
              <a:t> of water from rainfall to baseflow and deep recharge.</a:t>
            </a:r>
          </a:p>
        </p:txBody>
      </p:sp>
      <p:sp>
        <p:nvSpPr>
          <p:cNvPr id="4" name="Slide Number Placeholder 3"/>
          <p:cNvSpPr>
            <a:spLocks noGrp="1"/>
          </p:cNvSpPr>
          <p:nvPr>
            <p:ph type="sldNum" sz="quarter" idx="5"/>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2559352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13</a:t>
            </a:fld>
            <a:endParaRPr lang="en-US"/>
          </a:p>
        </p:txBody>
      </p:sp>
      <p:sp>
        <p:nvSpPr>
          <p:cNvPr id="62468" name="Rectangle 3"/>
          <p:cNvSpPr>
            <a:spLocks noGrp="1" noChangeArrowheads="1"/>
          </p:cNvSpPr>
          <p:nvPr>
            <p:ph type="body" idx="1"/>
          </p:nvPr>
        </p:nvSpPr>
        <p:spPr/>
        <p:txBody>
          <a:bodyPr>
            <a:normAutofit fontScale="92500" lnSpcReduction="20000"/>
          </a:bodyPr>
          <a:lstStyle/>
          <a:p>
            <a:pPr>
              <a:buFont typeface="Arial" panose="020B0604020202020204" pitchFamily="34" charset="0"/>
              <a:buNone/>
            </a:pPr>
            <a:r>
              <a:rPr lang="en-US" dirty="0"/>
              <a:t>Like other continuous methods, the SMA method requires a meteorologic model configured with </a:t>
            </a:r>
            <a:r>
              <a:rPr lang="en-US" b="1" dirty="0"/>
              <a:t>precipitation and evapotranspiration</a:t>
            </a:r>
            <a:r>
              <a:rPr lang="en-US" dirty="0"/>
              <a:t>.</a:t>
            </a:r>
          </a:p>
          <a:p>
            <a:pPr marL="742950" lvl="1" indent="-285750">
              <a:buFont typeface="Arial" panose="020B0604020202020204" pitchFamily="34" charset="0"/>
              <a:buChar char="•"/>
            </a:pPr>
            <a:r>
              <a:rPr lang="en-US" dirty="0"/>
              <a:t>In cold climates, include </a:t>
            </a:r>
            <a:r>
              <a:rPr lang="en-US" b="1" dirty="0"/>
              <a:t>snowmelt</a:t>
            </a:r>
            <a:r>
              <a:rPr lang="en-US" dirty="0"/>
              <a:t> as an additional input source.</a:t>
            </a:r>
          </a:p>
          <a:p>
            <a:endParaRPr lang="en-US" b="1" dirty="0"/>
          </a:p>
          <a:p>
            <a:r>
              <a:rPr lang="en-US" b="1" dirty="0"/>
              <a:t>Initial Conditions:</a:t>
            </a:r>
            <a:endParaRPr lang="en-US" dirty="0"/>
          </a:p>
          <a:p>
            <a:pPr>
              <a:buFont typeface="Arial" panose="020B0604020202020204" pitchFamily="34" charset="0"/>
              <a:buChar char="•"/>
            </a:pPr>
            <a:r>
              <a:rPr lang="en-US" dirty="0"/>
              <a:t>Define the </a:t>
            </a:r>
            <a:r>
              <a:rPr lang="en-US" b="1" dirty="0"/>
              <a:t>starting moisture levels</a:t>
            </a:r>
            <a:r>
              <a:rPr lang="en-US" dirty="0"/>
              <a:t> in the model:</a:t>
            </a:r>
          </a:p>
          <a:p>
            <a:pPr marL="742950" lvl="1" indent="-285750">
              <a:buFont typeface="Arial" panose="020B0604020202020204" pitchFamily="34" charset="0"/>
              <a:buChar char="•"/>
            </a:pPr>
            <a:r>
              <a:rPr lang="en-US" b="1" dirty="0"/>
              <a:t>Percent soil storage</a:t>
            </a:r>
            <a:r>
              <a:rPr lang="en-US" dirty="0"/>
              <a:t> – how full the soil layer is initially.</a:t>
            </a:r>
          </a:p>
          <a:p>
            <a:pPr marL="742950" lvl="1" indent="-285750">
              <a:buFont typeface="Arial" panose="020B0604020202020204" pitchFamily="34" charset="0"/>
              <a:buChar char="•"/>
            </a:pPr>
            <a:r>
              <a:rPr lang="en-US" b="1" dirty="0"/>
              <a:t>Percent groundwater storage</a:t>
            </a:r>
            <a:r>
              <a:rPr lang="en-US" dirty="0"/>
              <a:t> – applies separately to GW1 and GW2.</a:t>
            </a:r>
          </a:p>
          <a:p>
            <a:endParaRPr lang="en-US" b="1" dirty="0"/>
          </a:p>
          <a:p>
            <a:r>
              <a:rPr lang="en-US" b="1" dirty="0"/>
              <a:t>Key Parameters:</a:t>
            </a:r>
            <a:endParaRPr lang="en-US" dirty="0"/>
          </a:p>
          <a:p>
            <a:pPr>
              <a:buFont typeface="Arial" panose="020B0604020202020204" pitchFamily="34" charset="0"/>
              <a:buChar char="•"/>
            </a:pPr>
            <a:r>
              <a:rPr lang="en-US" b="1" dirty="0"/>
              <a:t>Storage Values:</a:t>
            </a:r>
            <a:endParaRPr lang="en-US" dirty="0"/>
          </a:p>
          <a:p>
            <a:pPr marL="742950" lvl="1" indent="-285750">
              <a:buFont typeface="Arial" panose="020B0604020202020204" pitchFamily="34" charset="0"/>
              <a:buChar char="•"/>
            </a:pPr>
            <a:r>
              <a:rPr lang="en-US" dirty="0"/>
              <a:t>Soil storage, tension storage, and groundwater (GW1 and GW2) storage depths.</a:t>
            </a:r>
          </a:p>
          <a:p>
            <a:pPr>
              <a:buFont typeface="Arial" panose="020B0604020202020204" pitchFamily="34" charset="0"/>
              <a:buChar char="•"/>
            </a:pPr>
            <a:r>
              <a:rPr lang="en-US" b="1" dirty="0"/>
              <a:t>Infiltration and Percolation:</a:t>
            </a:r>
            <a:endParaRPr lang="en-US" dirty="0"/>
          </a:p>
          <a:p>
            <a:pPr marL="742950" lvl="1" indent="-285750">
              <a:buFont typeface="Arial" panose="020B0604020202020204" pitchFamily="34" charset="0"/>
              <a:buChar char="•"/>
            </a:pPr>
            <a:r>
              <a:rPr lang="en-US" dirty="0"/>
              <a:t>Max infiltration rate into soil.</a:t>
            </a:r>
          </a:p>
          <a:p>
            <a:pPr marL="742950" lvl="1" indent="-285750">
              <a:buFont typeface="Arial" panose="020B0604020202020204" pitchFamily="34" charset="0"/>
              <a:buChar char="•"/>
            </a:pPr>
            <a:r>
              <a:rPr lang="en-US" dirty="0"/>
              <a:t>Max percolation from soil to groundwater.</a:t>
            </a:r>
          </a:p>
          <a:p>
            <a:pPr marL="742950" lvl="1" indent="-285750">
              <a:buFont typeface="Arial" panose="020B0604020202020204" pitchFamily="34" charset="0"/>
              <a:buChar char="•"/>
            </a:pPr>
            <a:r>
              <a:rPr lang="en-US" dirty="0"/>
              <a:t>Max percolation from GW1 to GW2.</a:t>
            </a:r>
          </a:p>
          <a:p>
            <a:pPr>
              <a:buFont typeface="Arial" panose="020B0604020202020204" pitchFamily="34" charset="0"/>
              <a:buChar char="•"/>
            </a:pPr>
            <a:r>
              <a:rPr lang="en-US" b="1" dirty="0"/>
              <a:t>Groundwater Coefficients:</a:t>
            </a:r>
            <a:endParaRPr lang="en-US" dirty="0"/>
          </a:p>
          <a:p>
            <a:pPr marL="742950" lvl="1" indent="-285750">
              <a:buFont typeface="Arial" panose="020B0604020202020204" pitchFamily="34" charset="0"/>
              <a:buChar char="•"/>
            </a:pPr>
            <a:r>
              <a:rPr lang="en-US" dirty="0"/>
              <a:t>Control </a:t>
            </a:r>
            <a:r>
              <a:rPr lang="en-US" b="1" dirty="0"/>
              <a:t>how quickly GW1 and GW2 release water</a:t>
            </a:r>
            <a:r>
              <a:rPr lang="en-US" dirty="0"/>
              <a:t> to baseflow.</a:t>
            </a:r>
          </a:p>
          <a:p>
            <a:pPr marL="742950" lvl="1" indent="-285750">
              <a:buFont typeface="Arial" panose="020B0604020202020204" pitchFamily="34" charset="0"/>
              <a:buChar char="•"/>
            </a:pPr>
            <a:r>
              <a:rPr lang="en-US" dirty="0"/>
              <a:t>Higher values = slower release.</a:t>
            </a:r>
          </a:p>
          <a:p>
            <a:pPr>
              <a:buFont typeface="Arial" panose="020B0604020202020204" pitchFamily="34" charset="0"/>
              <a:buChar char="•"/>
            </a:pPr>
            <a:r>
              <a:rPr lang="en-US" b="1" dirty="0"/>
              <a:t>Impervious Area:</a:t>
            </a:r>
            <a:endParaRPr lang="en-US" dirty="0"/>
          </a:p>
          <a:p>
            <a:pPr marL="742950" lvl="1" indent="-285750">
              <a:buFont typeface="Arial" panose="020B0604020202020204" pitchFamily="34" charset="0"/>
              <a:buChar char="•"/>
            </a:pPr>
            <a:r>
              <a:rPr lang="en-US" dirty="0"/>
              <a:t>Affects direct runoff. Water falling on impervious surfaces bypasses infiltration.</a:t>
            </a:r>
          </a:p>
          <a:p>
            <a:r>
              <a:rPr lang="en-US" b="1" dirty="0"/>
              <a:t>Interface Preview:</a:t>
            </a:r>
            <a:endParaRPr lang="en-US" dirty="0"/>
          </a:p>
          <a:p>
            <a:pPr>
              <a:buFont typeface="Arial" panose="020B0604020202020204" pitchFamily="34" charset="0"/>
              <a:buChar char="•"/>
            </a:pPr>
            <a:r>
              <a:rPr lang="en-US" dirty="0"/>
              <a:t>The screenshot shows the </a:t>
            </a:r>
            <a:r>
              <a:rPr lang="en-US" b="1" dirty="0"/>
              <a:t>Loss tab</a:t>
            </a:r>
            <a:r>
              <a:rPr lang="en-US" dirty="0"/>
              <a:t> configuration for a subbasin using SMA.</a:t>
            </a:r>
          </a:p>
          <a:p>
            <a:pPr marL="742950" lvl="1" indent="-285750">
              <a:buFont typeface="Arial" panose="020B0604020202020204" pitchFamily="34" charset="0"/>
              <a:buChar char="•"/>
            </a:pPr>
            <a:r>
              <a:rPr lang="en-US" dirty="0"/>
              <a:t>All required input fields are marked in red and categorized by soil or groundwater interaction.</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20418363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14</a:t>
            </a:fld>
            <a:endParaRPr lang="en-US"/>
          </a:p>
        </p:txBody>
      </p:sp>
      <p:sp>
        <p:nvSpPr>
          <p:cNvPr id="62468" name="Rectangle 3"/>
          <p:cNvSpPr>
            <a:spLocks noGrp="1" noChangeArrowheads="1"/>
          </p:cNvSpPr>
          <p:nvPr>
            <p:ph type="body" idx="1"/>
          </p:nvPr>
        </p:nvSpPr>
        <p:spPr/>
        <p:txBody>
          <a:bodyPr>
            <a:normAutofit fontScale="85000" lnSpcReduction="20000"/>
          </a:bodyPr>
          <a:lstStyle/>
          <a:p>
            <a:pPr algn="l"/>
            <a:r>
              <a:rPr lang="en-US" b="0" i="0" dirty="0">
                <a:solidFill>
                  <a:srgbClr val="172B4D"/>
                </a:solidFill>
                <a:effectLst/>
                <a:latin typeface="-apple-system"/>
              </a:rPr>
              <a:t>The </a:t>
            </a:r>
            <a:r>
              <a:rPr lang="en-US" b="1" i="0" dirty="0">
                <a:solidFill>
                  <a:srgbClr val="172B4D"/>
                </a:solidFill>
                <a:effectLst/>
                <a:latin typeface="-apple-system"/>
              </a:rPr>
              <a:t>Maximum Infiltration Rate</a:t>
            </a:r>
            <a:r>
              <a:rPr lang="en-US" b="0" i="0" dirty="0">
                <a:solidFill>
                  <a:srgbClr val="172B4D"/>
                </a:solidFill>
                <a:effectLst/>
                <a:latin typeface="-apple-system"/>
              </a:rPr>
              <a:t> sets the upper bound on infiltration from the surface storage into the soil. This is the upper bound on infiltration; the actual infiltration in a particular time interval is a linear function of the surface and soil storage, if a Surface Method is selected. Without a selected Surface Method, water will always infiltrate at the maximum rate.</a:t>
            </a:r>
            <a:endParaRPr lang="en-US" b="1" i="0" dirty="0">
              <a:solidFill>
                <a:srgbClr val="172B4D"/>
              </a:solidFill>
              <a:effectLst/>
              <a:latin typeface="-apple-system"/>
            </a:endParaRPr>
          </a:p>
          <a:p>
            <a:pPr algn="l"/>
            <a:r>
              <a:rPr lang="en-US" b="1" i="0" dirty="0">
                <a:solidFill>
                  <a:srgbClr val="172B4D"/>
                </a:solidFill>
                <a:effectLst/>
                <a:latin typeface="-apple-system"/>
              </a:rPr>
              <a:t>Soil Storage</a:t>
            </a:r>
            <a:r>
              <a:rPr lang="en-US" b="0" i="0" dirty="0">
                <a:solidFill>
                  <a:srgbClr val="172B4D"/>
                </a:solidFill>
                <a:effectLst/>
                <a:latin typeface="-apple-system"/>
              </a:rPr>
              <a:t> represents the total storage available in the soil layer. It may be zero if you wish to eliminate soil calculations and pass infiltrated water directly to groundwater.</a:t>
            </a:r>
          </a:p>
          <a:p>
            <a:pPr algn="l"/>
            <a:r>
              <a:rPr lang="en-US" b="1" i="0" dirty="0">
                <a:solidFill>
                  <a:srgbClr val="172B4D"/>
                </a:solidFill>
                <a:effectLst/>
                <a:latin typeface="-apple-system"/>
              </a:rPr>
              <a:t>Tension Storage</a:t>
            </a:r>
            <a:r>
              <a:rPr lang="en-US" b="0" i="0" dirty="0">
                <a:solidFill>
                  <a:srgbClr val="172B4D"/>
                </a:solidFill>
                <a:effectLst/>
                <a:latin typeface="-apple-system"/>
              </a:rPr>
              <a:t> specifies the amount of water storage in the soil that does not drain under the effects of gravity. Percolation from the soil layer to the upper groundwater layer will occur whenever the current soil storage exceeds the tension storage. Water in tension storage is only removed by evapotranspiration. By definition, tension storage must be less that soil storage.</a:t>
            </a:r>
            <a:endParaRPr lang="en-US" baseline="0" dirty="0"/>
          </a:p>
          <a:p>
            <a:endParaRPr lang="en-US" baseline="0" dirty="0"/>
          </a:p>
          <a:p>
            <a:pPr>
              <a:buFont typeface="Arial" panose="020B0604020202020204" pitchFamily="34" charset="0"/>
              <a:buChar char="•"/>
            </a:pPr>
            <a:r>
              <a:rPr lang="en-US" b="1" dirty="0"/>
              <a:t>Canopy Interception:</a:t>
            </a:r>
            <a:br>
              <a:rPr lang="en-US" dirty="0"/>
            </a:br>
            <a:r>
              <a:rPr lang="en-US" dirty="0"/>
              <a:t>As before, rainfall is first intercepted by the </a:t>
            </a:r>
            <a:r>
              <a:rPr lang="en-US" b="1" dirty="0"/>
              <a:t>canopy</a:t>
            </a:r>
            <a:r>
              <a:rPr lang="en-US" dirty="0"/>
              <a:t>.</a:t>
            </a:r>
          </a:p>
          <a:p>
            <a:pPr marL="742950" lvl="1" indent="-285750">
              <a:buFont typeface="Arial" panose="020B0604020202020204" pitchFamily="34" charset="0"/>
              <a:buChar char="•"/>
            </a:pPr>
            <a:r>
              <a:rPr lang="en-US" dirty="0"/>
              <a:t>If rainfall exceeds canopy capacity, the </a:t>
            </a:r>
            <a:r>
              <a:rPr lang="en-US" b="1" dirty="0"/>
              <a:t>excess water is routed to the surface</a:t>
            </a:r>
            <a:r>
              <a:rPr lang="en-US" dirty="0"/>
              <a:t>.</a:t>
            </a:r>
          </a:p>
          <a:p>
            <a:endParaRPr lang="en-US" b="1" dirty="0"/>
          </a:p>
          <a:p>
            <a:r>
              <a:rPr lang="en-US" b="1" dirty="0"/>
              <a:t>Surface Storage and Infiltration:</a:t>
            </a:r>
            <a:endParaRPr lang="en-US" dirty="0"/>
          </a:p>
          <a:p>
            <a:pPr>
              <a:buFont typeface="Arial" panose="020B0604020202020204" pitchFamily="34" charset="0"/>
              <a:buChar char="•"/>
            </a:pPr>
            <a:r>
              <a:rPr lang="en-US" dirty="0"/>
              <a:t>Water collects in </a:t>
            </a:r>
            <a:r>
              <a:rPr lang="en-US" b="1" dirty="0"/>
              <a:t>surface depressions</a:t>
            </a:r>
            <a:r>
              <a:rPr lang="en-US" dirty="0"/>
              <a:t>.</a:t>
            </a:r>
          </a:p>
          <a:p>
            <a:pPr>
              <a:buFont typeface="Arial" panose="020B0604020202020204" pitchFamily="34" charset="0"/>
              <a:buChar char="•"/>
            </a:pPr>
            <a:r>
              <a:rPr lang="en-US" dirty="0"/>
              <a:t>The amount that can infiltrate is calculated using the equation shown on the slide:</a:t>
            </a:r>
          </a:p>
          <a:p>
            <a:pPr marL="742950" lvl="1" indent="-285750">
              <a:buFont typeface="Arial" panose="020B0604020202020204" pitchFamily="34" charset="0"/>
              <a:buChar char="•"/>
            </a:pPr>
            <a:r>
              <a:rPr lang="en-US" dirty="0"/>
              <a:t>I</a:t>
            </a:r>
            <a:r>
              <a:rPr lang="en-US" baseline="-25000" dirty="0"/>
              <a:t>max</a:t>
            </a:r>
            <a:r>
              <a:rPr lang="en-US" dirty="0"/>
              <a:t> -- Maximum infiltration rate</a:t>
            </a:r>
          </a:p>
          <a:p>
            <a:pPr marL="742950" lvl="1" indent="-285750">
              <a:buFont typeface="Arial" panose="020B0604020202020204" pitchFamily="34" charset="0"/>
              <a:buChar char="•"/>
            </a:pPr>
            <a:r>
              <a:rPr lang="en-US" dirty="0" err="1"/>
              <a:t>S</a:t>
            </a:r>
            <a:r>
              <a:rPr lang="en-US" baseline="30000" dirty="0" err="1"/>
              <a:t>surf</a:t>
            </a:r>
            <a:r>
              <a:rPr lang="en-US" dirty="0"/>
              <a:t>/</a:t>
            </a:r>
            <a:r>
              <a:rPr lang="en-US" dirty="0" err="1"/>
              <a:t>S</a:t>
            </a:r>
            <a:r>
              <a:rPr lang="en-US" baseline="30000" dirty="0" err="1"/>
              <a:t>surf</a:t>
            </a:r>
            <a:r>
              <a:rPr lang="en-US" dirty="0"/>
              <a:t> max​: Relative surface storage fullness</a:t>
            </a:r>
          </a:p>
          <a:p>
            <a:pPr marL="742950" lvl="1" indent="-285750">
              <a:buFont typeface="Arial" panose="020B0604020202020204" pitchFamily="34" charset="0"/>
              <a:buChar char="•"/>
            </a:pPr>
            <a:r>
              <a:rPr lang="en-US" dirty="0"/>
              <a:t>1−S</a:t>
            </a:r>
            <a:r>
              <a:rPr lang="en-US" baseline="30000" dirty="0"/>
              <a:t>soil</a:t>
            </a:r>
            <a:r>
              <a:rPr lang="en-US" dirty="0"/>
              <a:t> / </a:t>
            </a:r>
            <a:r>
              <a:rPr lang="en-US" dirty="0" err="1"/>
              <a:t>S</a:t>
            </a:r>
            <a:r>
              <a:rPr lang="en-US" baseline="30000" dirty="0" err="1"/>
              <a:t>soil</a:t>
            </a:r>
            <a:r>
              <a:rPr lang="en-US" dirty="0"/>
              <a:t>​: Remaining soil storage capacity</a:t>
            </a:r>
          </a:p>
          <a:p>
            <a:pPr>
              <a:buFont typeface="Arial" panose="020B0604020202020204" pitchFamily="34" charset="0"/>
              <a:buChar char="•"/>
            </a:pPr>
            <a:r>
              <a:rPr lang="en-US" dirty="0"/>
              <a:t>This equation reflects that infiltration is reduced when surface storage is low or soil is nearly full.</a:t>
            </a:r>
          </a:p>
          <a:p>
            <a:pPr>
              <a:buFont typeface="Arial" panose="020B0604020202020204" pitchFamily="34" charset="0"/>
              <a:buChar char="•"/>
            </a:pPr>
            <a:r>
              <a:rPr lang="en-US" dirty="0"/>
              <a:t>Any precipitation that </a:t>
            </a:r>
            <a:r>
              <a:rPr lang="en-US" b="1" dirty="0"/>
              <a:t>exceeds surface storage capacity</a:t>
            </a:r>
            <a:r>
              <a:rPr lang="en-US" dirty="0"/>
              <a:t> becomes </a:t>
            </a:r>
            <a:r>
              <a:rPr lang="en-US" b="1" dirty="0"/>
              <a:t>surface runoff</a:t>
            </a:r>
            <a:r>
              <a:rPr lang="en-US" dirty="0"/>
              <a:t> (precipitation excess).</a:t>
            </a:r>
          </a:p>
          <a:p>
            <a:endParaRPr lang="en-US" b="1" dirty="0"/>
          </a:p>
          <a:p>
            <a:r>
              <a:rPr lang="en-US" b="1" dirty="0"/>
              <a:t>Soil Storage Behavior:</a:t>
            </a:r>
            <a:endParaRPr lang="en-US" dirty="0"/>
          </a:p>
          <a:p>
            <a:pPr>
              <a:buFont typeface="Arial" panose="020B0604020202020204" pitchFamily="34" charset="0"/>
              <a:buChar char="•"/>
            </a:pPr>
            <a:r>
              <a:rPr lang="en-US" dirty="0"/>
              <a:t>Infiltrated water is added to </a:t>
            </a:r>
            <a:r>
              <a:rPr lang="en-US" b="1" dirty="0"/>
              <a:t>soil storage</a:t>
            </a:r>
            <a:r>
              <a:rPr lang="en-US" dirty="0"/>
              <a:t>.</a:t>
            </a:r>
          </a:p>
          <a:p>
            <a:pPr>
              <a:buFont typeface="Arial" panose="020B0604020202020204" pitchFamily="34" charset="0"/>
              <a:buChar char="•"/>
            </a:pPr>
            <a:r>
              <a:rPr lang="en-US" b="1" dirty="0"/>
              <a:t>Percolation only occurs</a:t>
            </a:r>
            <a:r>
              <a:rPr lang="en-US" dirty="0"/>
              <a:t> once soil storage </a:t>
            </a:r>
            <a:r>
              <a:rPr lang="en-US" b="1" dirty="0"/>
              <a:t>exceeds tension storage</a:t>
            </a:r>
            <a:r>
              <a:rPr lang="en-US" dirty="0"/>
              <a:t>, allowing water to drain downward.</a:t>
            </a:r>
          </a:p>
          <a:p>
            <a:br>
              <a:rPr lang="en-US" dirty="0"/>
            </a:br>
            <a:r>
              <a:rPr lang="en-US" dirty="0"/>
              <a:t>This formulation ensures infiltration is dynamically controlled by both </a:t>
            </a:r>
            <a:r>
              <a:rPr lang="en-US" b="1" dirty="0"/>
              <a:t>surface depression</a:t>
            </a:r>
            <a:r>
              <a:rPr lang="en-US" dirty="0"/>
              <a:t> and </a:t>
            </a:r>
            <a:r>
              <a:rPr lang="en-US" b="1" dirty="0"/>
              <a:t>soil moisture state</a:t>
            </a:r>
            <a:r>
              <a:rPr lang="en-US" dirty="0"/>
              <a:t>, providing a more realistic simulation of rainfall partitioning.</a:t>
            </a:r>
          </a:p>
          <a:p>
            <a:endParaRPr lang="en-US" baseline="0" dirty="0"/>
          </a:p>
          <a:p>
            <a:endParaRPr lang="en-US" baseline="0" dirty="0"/>
          </a:p>
          <a:p>
            <a:endParaRPr lang="en-US" baseline="30000"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2480448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15</a:t>
            </a:fld>
            <a:endParaRPr lang="en-US"/>
          </a:p>
        </p:txBody>
      </p:sp>
      <p:sp>
        <p:nvSpPr>
          <p:cNvPr id="62468" name="Rectangle 3"/>
          <p:cNvSpPr>
            <a:spLocks noGrp="1" noChangeArrowheads="1"/>
          </p:cNvSpPr>
          <p:nvPr>
            <p:ph type="body" idx="1"/>
          </p:nvPr>
        </p:nvSpPr>
        <p:spPr/>
        <p:txBody>
          <a:bodyPr>
            <a:normAutofit fontScale="92500" lnSpcReduction="10000"/>
          </a:bodyPr>
          <a:lstStyle/>
          <a:p>
            <a:pPr>
              <a:buFont typeface="Arial" panose="020B0604020202020204" pitchFamily="34" charset="0"/>
              <a:buNone/>
            </a:pPr>
            <a:r>
              <a:rPr lang="en-US" b="1" dirty="0"/>
              <a:t>GW1 Percolation (Soil → GW1):</a:t>
            </a:r>
            <a:br>
              <a:rPr lang="en-US" dirty="0"/>
            </a:br>
            <a:r>
              <a:rPr lang="en-US" dirty="0"/>
              <a:t>Water percolates from </a:t>
            </a:r>
            <a:r>
              <a:rPr lang="en-US" b="1" dirty="0"/>
              <a:t>soil storage into Groundwater 1 (GW1)</a:t>
            </a:r>
            <a:r>
              <a:rPr lang="en-US" dirty="0"/>
              <a:t> when soil is saturated.</a:t>
            </a:r>
          </a:p>
          <a:p>
            <a:pPr marL="742950" lvl="1" indent="-285750">
              <a:buFont typeface="Arial" panose="020B0604020202020204" pitchFamily="34" charset="0"/>
              <a:buChar char="•"/>
            </a:pPr>
            <a:r>
              <a:rPr lang="en-US" dirty="0"/>
              <a:t>The percolation amount depends on how full the soil and GW1 are.</a:t>
            </a:r>
          </a:p>
          <a:p>
            <a:pPr marL="742950" lvl="1" indent="-285750">
              <a:buFont typeface="Arial" panose="020B0604020202020204" pitchFamily="34" charset="0"/>
              <a:buChar char="•"/>
            </a:pPr>
            <a:r>
              <a:rPr lang="en-US" dirty="0"/>
              <a:t>If GW1 has limited storage, percolation is reduced.</a:t>
            </a:r>
          </a:p>
          <a:p>
            <a:pPr>
              <a:buFont typeface="Arial" panose="020B0604020202020204" pitchFamily="34" charset="0"/>
              <a:buNone/>
            </a:pPr>
            <a:endParaRPr lang="en-US" b="1" dirty="0"/>
          </a:p>
          <a:p>
            <a:pPr>
              <a:buFont typeface="Arial" panose="020B0604020202020204" pitchFamily="34" charset="0"/>
              <a:buNone/>
            </a:pPr>
            <a:r>
              <a:rPr lang="en-US" b="1" dirty="0"/>
              <a:t>GW1 → GW2 Percolation:</a:t>
            </a:r>
            <a:br>
              <a:rPr lang="en-US" dirty="0"/>
            </a:br>
            <a:r>
              <a:rPr lang="en-US" dirty="0"/>
              <a:t>Once GW1 is full, excess water can percolate into </a:t>
            </a:r>
            <a:r>
              <a:rPr lang="en-US" b="1" dirty="0"/>
              <a:t>Groundwater 2 (GW2)</a:t>
            </a:r>
            <a:r>
              <a:rPr lang="en-US" dirty="0"/>
              <a:t>.</a:t>
            </a:r>
          </a:p>
          <a:p>
            <a:pPr marL="742950" lvl="1" indent="-285750">
              <a:buFont typeface="Arial" panose="020B0604020202020204" pitchFamily="34" charset="0"/>
              <a:buChar char="•"/>
            </a:pPr>
            <a:r>
              <a:rPr lang="en-US" dirty="0"/>
              <a:t>This flow is also limited by available storage in GW2.</a:t>
            </a:r>
          </a:p>
          <a:p>
            <a:pPr>
              <a:buFont typeface="Arial" panose="020B0604020202020204" pitchFamily="34" charset="0"/>
              <a:buNone/>
            </a:pPr>
            <a:endParaRPr lang="en-US" b="1" dirty="0"/>
          </a:p>
          <a:p>
            <a:pPr>
              <a:buFont typeface="Arial" panose="020B0604020202020204" pitchFamily="34" charset="0"/>
              <a:buNone/>
            </a:pPr>
            <a:r>
              <a:rPr lang="en-US" b="1" dirty="0"/>
              <a:t>Lateral Outflow to Baseflow:</a:t>
            </a:r>
            <a:br>
              <a:rPr lang="en-US" dirty="0"/>
            </a:br>
            <a:r>
              <a:rPr lang="en-US" dirty="0"/>
              <a:t>Both groundwater layers (GW1 and GW2) can contribute </a:t>
            </a:r>
            <a:r>
              <a:rPr lang="en-US" b="1" dirty="0"/>
              <a:t>lateral outflow</a:t>
            </a:r>
            <a:r>
              <a:rPr lang="en-US" dirty="0"/>
              <a:t> to the model’s </a:t>
            </a:r>
            <a:r>
              <a:rPr lang="en-US" b="1" dirty="0"/>
              <a:t>linear reservoir baseflow</a:t>
            </a:r>
            <a:r>
              <a:rPr lang="en-US" dirty="0"/>
              <a:t>.</a:t>
            </a:r>
          </a:p>
          <a:p>
            <a:pPr marL="742950" lvl="1" indent="-285750">
              <a:buFont typeface="Arial" panose="020B0604020202020204" pitchFamily="34" charset="0"/>
              <a:buChar char="•"/>
            </a:pPr>
            <a:r>
              <a:rPr lang="en-US" dirty="0"/>
              <a:t>This is calculated after:</a:t>
            </a:r>
          </a:p>
          <a:p>
            <a:pPr marL="1143000" lvl="2" indent="-228600">
              <a:buFont typeface="Arial" panose="020B0604020202020204" pitchFamily="34" charset="0"/>
              <a:buChar char="•"/>
            </a:pPr>
            <a:r>
              <a:rPr lang="en-US" dirty="0"/>
              <a:t>Adding new percolation</a:t>
            </a:r>
          </a:p>
          <a:p>
            <a:pPr marL="1143000" lvl="2" indent="-228600">
              <a:buFont typeface="Arial" panose="020B0604020202020204" pitchFamily="34" charset="0"/>
              <a:buChar char="•"/>
            </a:pPr>
            <a:r>
              <a:rPr lang="en-US" dirty="0"/>
              <a:t>Subtracting outgoing percolation</a:t>
            </a:r>
          </a:p>
          <a:p>
            <a:pPr marL="1143000" lvl="2" indent="-228600">
              <a:buFont typeface="Arial" panose="020B0604020202020204" pitchFamily="34" charset="0"/>
              <a:buChar char="•"/>
            </a:pPr>
            <a:r>
              <a:rPr lang="en-US" dirty="0"/>
              <a:t>Determining how much remaining water can flow laterally</a:t>
            </a:r>
          </a:p>
          <a:p>
            <a:pPr marL="742950" lvl="1" indent="-285750">
              <a:buFont typeface="Arial" panose="020B0604020202020204" pitchFamily="34" charset="0"/>
              <a:buChar char="•"/>
            </a:pPr>
            <a:r>
              <a:rPr lang="en-US" dirty="0"/>
              <a:t>That lateral water is then </a:t>
            </a:r>
            <a:r>
              <a:rPr lang="en-US" b="1" dirty="0"/>
              <a:t>transformed into baseflow</a:t>
            </a:r>
            <a:r>
              <a:rPr lang="en-US" dirty="0"/>
              <a:t>, routed downstream.</a:t>
            </a:r>
          </a:p>
          <a:p>
            <a:pPr>
              <a:buFont typeface="Arial" panose="020B0604020202020204" pitchFamily="34" charset="0"/>
              <a:buNone/>
            </a:pPr>
            <a:endParaRPr lang="en-US" b="1" dirty="0"/>
          </a:p>
          <a:p>
            <a:pPr>
              <a:buFont typeface="Arial" panose="020B0604020202020204" pitchFamily="34" charset="0"/>
              <a:buNone/>
            </a:pPr>
            <a:r>
              <a:rPr lang="en-US" b="1" dirty="0"/>
              <a:t>GW2 Final Routing:</a:t>
            </a:r>
            <a:br>
              <a:rPr lang="en-US" dirty="0"/>
            </a:br>
            <a:r>
              <a:rPr lang="en-US" dirty="0"/>
              <a:t>Water in GW2 has two pathways:</a:t>
            </a:r>
          </a:p>
          <a:p>
            <a:pPr marL="742950" lvl="1" indent="-285750">
              <a:buFont typeface="Arial" panose="020B0604020202020204" pitchFamily="34" charset="0"/>
              <a:buChar char="•"/>
            </a:pPr>
            <a:r>
              <a:rPr lang="en-US" b="1" dirty="0"/>
              <a:t>Lateral baseflow contribution</a:t>
            </a:r>
            <a:endParaRPr lang="en-US" dirty="0"/>
          </a:p>
          <a:p>
            <a:pPr marL="742950" lvl="1" indent="-285750">
              <a:buFont typeface="Arial" panose="020B0604020202020204" pitchFamily="34" charset="0"/>
              <a:buChar char="•"/>
            </a:pPr>
            <a:r>
              <a:rPr lang="en-US" b="1" dirty="0"/>
              <a:t>Deep percolation (aquifer recharge)</a:t>
            </a:r>
            <a:r>
              <a:rPr lang="en-US" dirty="0"/>
              <a:t>, which may leave the model domain</a:t>
            </a:r>
          </a:p>
          <a:p>
            <a:endParaRPr lang="en-US" dirty="0"/>
          </a:p>
          <a:p>
            <a:r>
              <a:rPr lang="en-US" dirty="0"/>
              <a:t>This two-layer groundwater structure supports realistic modeling of </a:t>
            </a:r>
            <a:r>
              <a:rPr lang="en-US" b="1" dirty="0"/>
              <a:t>baseflow timing, groundwater storage dynamics</a:t>
            </a:r>
            <a:r>
              <a:rPr lang="en-US" dirty="0"/>
              <a:t>, and </a:t>
            </a:r>
            <a:r>
              <a:rPr lang="en-US" b="1" dirty="0"/>
              <a:t>aquifer recharge</a:t>
            </a:r>
            <a:r>
              <a:rPr lang="en-US" dirty="0"/>
              <a:t>, especially over long simulations.</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42539860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16</a:t>
            </a:fld>
            <a:endParaRPr lang="en-US"/>
          </a:p>
        </p:txBody>
      </p:sp>
      <p:sp>
        <p:nvSpPr>
          <p:cNvPr id="62468" name="Rectangle 3"/>
          <p:cNvSpPr>
            <a:spLocks noGrp="1" noChangeArrowheads="1"/>
          </p:cNvSpPr>
          <p:nvPr>
            <p:ph type="body" idx="1"/>
          </p:nvPr>
        </p:nvSpPr>
        <p:spPr/>
        <p:txBody>
          <a:bodyPr>
            <a:normAutofit fontScale="77500" lnSpcReduction="20000"/>
          </a:bodyPr>
          <a:lstStyle/>
          <a:p>
            <a:pPr algn="l"/>
            <a:r>
              <a:rPr lang="en-US" b="0" i="0" dirty="0">
                <a:solidFill>
                  <a:srgbClr val="172B4D"/>
                </a:solidFill>
                <a:effectLst/>
                <a:latin typeface="-apple-system"/>
              </a:rPr>
              <a:t>The </a:t>
            </a:r>
            <a:r>
              <a:rPr lang="en-US" b="1" i="0" dirty="0">
                <a:solidFill>
                  <a:srgbClr val="172B4D"/>
                </a:solidFill>
                <a:effectLst/>
                <a:latin typeface="-apple-system"/>
              </a:rPr>
              <a:t>Soil Percolation</a:t>
            </a:r>
            <a:r>
              <a:rPr lang="en-US" b="0" i="0" dirty="0">
                <a:solidFill>
                  <a:srgbClr val="172B4D"/>
                </a:solidFill>
                <a:effectLst/>
                <a:latin typeface="-apple-system"/>
              </a:rPr>
              <a:t> sets the upper bound on percolation from the soil storage into the upper groundwater. The actual percolation rate is a linear function of the current storage in the soil and the current storage in the upper groundwater.</a:t>
            </a:r>
          </a:p>
          <a:p>
            <a:pPr algn="l"/>
            <a:r>
              <a:rPr lang="en-US" b="1" i="0" dirty="0">
                <a:solidFill>
                  <a:srgbClr val="172B4D"/>
                </a:solidFill>
                <a:effectLst/>
                <a:latin typeface="-apple-system"/>
              </a:rPr>
              <a:t>Groundwater 1 Storage</a:t>
            </a:r>
            <a:r>
              <a:rPr lang="en-US" b="0" i="0" dirty="0">
                <a:solidFill>
                  <a:srgbClr val="172B4D"/>
                </a:solidFill>
                <a:effectLst/>
                <a:latin typeface="-apple-system"/>
              </a:rPr>
              <a:t> represents the total storage in the upper groundwater layer. It may be zero if you wish to eliminate the upper groundwater layer and pass water percolated from the soil directly to the lower groundwater layer.</a:t>
            </a:r>
          </a:p>
          <a:p>
            <a:pPr algn="l"/>
            <a:r>
              <a:rPr lang="en-US" b="0" i="0" dirty="0">
                <a:solidFill>
                  <a:srgbClr val="172B4D"/>
                </a:solidFill>
                <a:effectLst/>
                <a:latin typeface="-apple-system"/>
              </a:rPr>
              <a:t>The </a:t>
            </a:r>
            <a:r>
              <a:rPr lang="en-US" b="1" i="0" dirty="0">
                <a:solidFill>
                  <a:srgbClr val="172B4D"/>
                </a:solidFill>
                <a:effectLst/>
                <a:latin typeface="-apple-system"/>
              </a:rPr>
              <a:t>Groundwater 1 Percolation Rate</a:t>
            </a:r>
            <a:r>
              <a:rPr lang="en-US" b="0" i="0" dirty="0">
                <a:solidFill>
                  <a:srgbClr val="172B4D"/>
                </a:solidFill>
                <a:effectLst/>
                <a:latin typeface="-apple-system"/>
              </a:rPr>
              <a:t> sets the upper bound on percolation from the upper groundwater into the lower groundwater. The actual percolation rate is a linear function of the current storage in the upper and lower groundwater layers.</a:t>
            </a:r>
          </a:p>
          <a:p>
            <a:pPr algn="l"/>
            <a:r>
              <a:rPr lang="en-US" b="0" i="0" dirty="0">
                <a:solidFill>
                  <a:srgbClr val="172B4D"/>
                </a:solidFill>
                <a:effectLst/>
                <a:latin typeface="-apple-system"/>
              </a:rPr>
              <a:t>The </a:t>
            </a:r>
            <a:r>
              <a:rPr lang="en-US" b="1" i="0" dirty="0">
                <a:solidFill>
                  <a:srgbClr val="172B4D"/>
                </a:solidFill>
                <a:effectLst/>
                <a:latin typeface="-apple-system"/>
              </a:rPr>
              <a:t>Groundwater 1 Coefficient</a:t>
            </a:r>
            <a:r>
              <a:rPr lang="en-US" b="0" i="0" dirty="0">
                <a:solidFill>
                  <a:srgbClr val="172B4D"/>
                </a:solidFill>
                <a:effectLst/>
                <a:latin typeface="-apple-system"/>
              </a:rPr>
              <a:t> is used as the time lag on a linear reservoir for transforming water in storage to become lateral outflow. The lateral outflow is available to become baseflow.</a:t>
            </a:r>
          </a:p>
          <a:p>
            <a:pPr algn="l"/>
            <a:endParaRPr lang="en-US" b="0" i="0" dirty="0">
              <a:solidFill>
                <a:srgbClr val="172B4D"/>
              </a:solidFill>
              <a:effectLst/>
              <a:latin typeface="-apple-system"/>
            </a:endParaRPr>
          </a:p>
          <a:p>
            <a:pPr algn="l"/>
            <a:endParaRPr lang="en-US" b="0" i="0" dirty="0">
              <a:solidFill>
                <a:srgbClr val="172B4D"/>
              </a:solidFill>
              <a:effectLst/>
              <a:latin typeface="-apple-system"/>
            </a:endParaRPr>
          </a:p>
          <a:p>
            <a:pPr>
              <a:buFont typeface="Arial" panose="020B0604020202020204" pitchFamily="34" charset="0"/>
              <a:buChar char="•"/>
            </a:pPr>
            <a:r>
              <a:rPr lang="en-US" b="1" dirty="0"/>
              <a:t>Soil Percolation Condition:</a:t>
            </a:r>
            <a:br>
              <a:rPr lang="en-US" dirty="0"/>
            </a:br>
            <a:r>
              <a:rPr lang="en-US" dirty="0"/>
              <a:t>Percolation from soil only begins when </a:t>
            </a:r>
            <a:r>
              <a:rPr lang="en-US" b="1" dirty="0"/>
              <a:t>soil storage exceeds the tension zone</a:t>
            </a:r>
            <a:r>
              <a:rPr lang="en-US" dirty="0"/>
              <a:t>.</a:t>
            </a:r>
          </a:p>
          <a:p>
            <a:pPr marL="742950" lvl="1" indent="-285750">
              <a:buFont typeface="Arial" panose="020B0604020202020204" pitchFamily="34" charset="0"/>
              <a:buChar char="•"/>
            </a:pPr>
            <a:r>
              <a:rPr lang="en-US" dirty="0"/>
              <a:t>This ensures that gravitational flow (drainage) only occurs when soil is sufficiently saturated.</a:t>
            </a:r>
          </a:p>
          <a:p>
            <a:pPr>
              <a:buFont typeface="Arial" panose="020B0604020202020204" pitchFamily="34" charset="0"/>
              <a:buChar char="•"/>
            </a:pPr>
            <a:r>
              <a:rPr lang="en-US" b="1" dirty="0"/>
              <a:t>Groundwater Percolation Logic:</a:t>
            </a:r>
            <a:endParaRPr lang="en-US" dirty="0"/>
          </a:p>
          <a:p>
            <a:pPr marL="742950" lvl="1" indent="-285750">
              <a:buFont typeface="Arial" panose="020B0604020202020204" pitchFamily="34" charset="0"/>
              <a:buChar char="•"/>
            </a:pPr>
            <a:r>
              <a:rPr lang="en-US" dirty="0"/>
              <a:t>Water can </a:t>
            </a:r>
            <a:r>
              <a:rPr lang="en-US" b="1" dirty="0"/>
              <a:t>percolate from GW1 to GW2</a:t>
            </a:r>
            <a:r>
              <a:rPr lang="en-US" dirty="0"/>
              <a:t>, and then </a:t>
            </a:r>
            <a:r>
              <a:rPr lang="en-US" b="1" dirty="0"/>
              <a:t>GW2 to deep percolation</a:t>
            </a:r>
            <a:r>
              <a:rPr lang="en-US" dirty="0"/>
              <a:t>,</a:t>
            </a:r>
            <a:br>
              <a:rPr lang="en-US" dirty="0"/>
            </a:br>
            <a:r>
              <a:rPr lang="en-US" dirty="0"/>
              <a:t>but only if there is available </a:t>
            </a:r>
            <a:r>
              <a:rPr lang="en-US" b="1" dirty="0"/>
              <a:t>storage in the receiving layer</a:t>
            </a:r>
            <a:r>
              <a:rPr lang="en-US" dirty="0"/>
              <a:t>.</a:t>
            </a:r>
          </a:p>
          <a:p>
            <a:r>
              <a:rPr lang="en-US" b="1" dirty="0"/>
              <a:t>Equations Overview:</a:t>
            </a:r>
            <a:endParaRPr lang="en-US" b="0" dirty="0"/>
          </a:p>
          <a:p>
            <a:r>
              <a:rPr lang="en-US" b="0" dirty="0"/>
              <a:t>1. </a:t>
            </a:r>
            <a:r>
              <a:rPr lang="en-US" b="1" dirty="0"/>
              <a:t>Soil Percolation:</a:t>
            </a:r>
          </a:p>
          <a:p>
            <a:pPr>
              <a:buFont typeface="+mj-lt"/>
              <a:buNone/>
            </a:pPr>
            <a:r>
              <a:rPr lang="en-US" dirty="0" err="1"/>
              <a:t>P</a:t>
            </a:r>
            <a:r>
              <a:rPr lang="en-US" baseline="-25000" dirty="0" err="1"/>
              <a:t>soil</a:t>
            </a:r>
            <a:r>
              <a:rPr lang="en-US" baseline="-25000" dirty="0"/>
              <a:t> </a:t>
            </a:r>
            <a:r>
              <a:rPr lang="en-US" dirty="0"/>
              <a:t>= </a:t>
            </a:r>
            <a:r>
              <a:rPr lang="en-US" dirty="0" err="1"/>
              <a:t>P</a:t>
            </a:r>
            <a:r>
              <a:rPr lang="en-US" baseline="30000" dirty="0" err="1"/>
              <a:t>soil</a:t>
            </a:r>
            <a:r>
              <a:rPr lang="en-US" dirty="0"/>
              <a:t> max (</a:t>
            </a:r>
            <a:r>
              <a:rPr lang="en-US" dirty="0" err="1"/>
              <a:t>S</a:t>
            </a:r>
            <a:r>
              <a:rPr lang="en-US" baseline="30000" dirty="0" err="1"/>
              <a:t>soil</a:t>
            </a:r>
            <a:r>
              <a:rPr lang="en-US" dirty="0"/>
              <a:t> / </a:t>
            </a:r>
            <a:r>
              <a:rPr lang="en-US" dirty="0" err="1"/>
              <a:t>S</a:t>
            </a:r>
            <a:r>
              <a:rPr lang="en-US" baseline="30000" dirty="0" err="1"/>
              <a:t>soil</a:t>
            </a:r>
            <a:r>
              <a:rPr lang="en-US" dirty="0"/>
              <a:t> max) (1−(S</a:t>
            </a:r>
            <a:r>
              <a:rPr lang="en-US" baseline="30000" dirty="0"/>
              <a:t>gw1</a:t>
            </a:r>
            <a:r>
              <a:rPr lang="en-US" dirty="0"/>
              <a:t> / S</a:t>
            </a:r>
            <a:r>
              <a:rPr lang="en-US" baseline="30000" dirty="0"/>
              <a:t>gw1</a:t>
            </a:r>
            <a:r>
              <a:rPr lang="en-US" dirty="0"/>
              <a:t> max))</a:t>
            </a:r>
          </a:p>
          <a:p>
            <a:pPr>
              <a:buFont typeface="+mj-lt"/>
              <a:buNone/>
            </a:pPr>
            <a:r>
              <a:rPr lang="en-US" dirty="0"/>
              <a:t>	Percolation rate is scaled by how full the </a:t>
            </a:r>
            <a:r>
              <a:rPr lang="en-US" b="1" dirty="0"/>
              <a:t>soil is</a:t>
            </a:r>
            <a:r>
              <a:rPr lang="en-US" dirty="0"/>
              <a:t> and how much space is available in </a:t>
            </a:r>
            <a:r>
              <a:rPr lang="en-US" b="1" dirty="0"/>
              <a:t>GW1</a:t>
            </a:r>
            <a:r>
              <a:rPr lang="en-US" dirty="0"/>
              <a:t>.</a:t>
            </a:r>
          </a:p>
          <a:p>
            <a:pPr>
              <a:buFont typeface="+mj-lt"/>
              <a:buNone/>
            </a:pPr>
            <a:endParaRPr lang="en-US" b="1" dirty="0"/>
          </a:p>
          <a:p>
            <a:pPr>
              <a:buFont typeface="+mj-lt"/>
              <a:buNone/>
            </a:pPr>
            <a:r>
              <a:rPr lang="en-US" b="1" dirty="0"/>
              <a:t>2. GW1 to GW2 Percolation:</a:t>
            </a:r>
            <a:endParaRPr lang="en-US" dirty="0"/>
          </a:p>
          <a:p>
            <a:pPr>
              <a:buFont typeface="+mj-lt"/>
              <a:buNone/>
            </a:pPr>
            <a:r>
              <a:rPr lang="en-US" dirty="0"/>
              <a:t>P</a:t>
            </a:r>
            <a:r>
              <a:rPr lang="en-US" baseline="-25000" dirty="0"/>
              <a:t>gw1 </a:t>
            </a:r>
            <a:r>
              <a:rPr lang="en-US" dirty="0"/>
              <a:t>= P</a:t>
            </a:r>
            <a:r>
              <a:rPr lang="en-US" baseline="30000" dirty="0"/>
              <a:t>gw1</a:t>
            </a:r>
            <a:r>
              <a:rPr lang="en-US" dirty="0"/>
              <a:t> max (S</a:t>
            </a:r>
            <a:r>
              <a:rPr lang="en-US" baseline="30000" dirty="0"/>
              <a:t>gw1</a:t>
            </a:r>
            <a:r>
              <a:rPr lang="en-US" dirty="0"/>
              <a:t> / S</a:t>
            </a:r>
            <a:r>
              <a:rPr lang="en-US" baseline="30000" dirty="0"/>
              <a:t>gw1</a:t>
            </a:r>
            <a:r>
              <a:rPr lang="en-US" dirty="0"/>
              <a:t> max) (1−(S</a:t>
            </a:r>
            <a:r>
              <a:rPr lang="en-US" baseline="30000" dirty="0"/>
              <a:t>gw2</a:t>
            </a:r>
            <a:r>
              <a:rPr lang="en-US" dirty="0"/>
              <a:t> / S</a:t>
            </a:r>
            <a:r>
              <a:rPr lang="en-US" baseline="30000" dirty="0"/>
              <a:t>gw2</a:t>
            </a:r>
            <a:r>
              <a:rPr lang="en-US" dirty="0"/>
              <a:t> max) </a:t>
            </a:r>
          </a:p>
          <a:p>
            <a:pPr>
              <a:buFont typeface="+mj-lt"/>
              <a:buNone/>
            </a:pPr>
            <a:r>
              <a:rPr lang="en-US" dirty="0"/>
              <a:t>	Similar logic applies – water moves downward if </a:t>
            </a:r>
            <a:r>
              <a:rPr lang="en-US" b="1" dirty="0"/>
              <a:t>GW1 is full</a:t>
            </a:r>
            <a:r>
              <a:rPr lang="en-US" dirty="0"/>
              <a:t> and </a:t>
            </a:r>
            <a:r>
              <a:rPr lang="en-US" b="1" dirty="0"/>
              <a:t>GW2 has capacity</a:t>
            </a:r>
            <a:r>
              <a:rPr lang="en-US" dirty="0"/>
              <a:t>.</a:t>
            </a:r>
          </a:p>
          <a:p>
            <a:pPr>
              <a:buFont typeface="+mj-lt"/>
              <a:buNone/>
            </a:pPr>
            <a:endParaRPr lang="en-US" b="1" dirty="0"/>
          </a:p>
          <a:p>
            <a:pPr>
              <a:buFont typeface="+mj-lt"/>
              <a:buNone/>
            </a:pPr>
            <a:r>
              <a:rPr lang="en-US" b="1" dirty="0"/>
              <a:t>3. GW2 to Deep Percolation:</a:t>
            </a:r>
          </a:p>
          <a:p>
            <a:pPr>
              <a:buFont typeface="+mj-lt"/>
              <a:buNone/>
            </a:pPr>
            <a:r>
              <a:rPr lang="en-US" b="1" dirty="0"/>
              <a:t>	</a:t>
            </a:r>
            <a:r>
              <a:rPr lang="en-US" dirty="0"/>
              <a:t>P</a:t>
            </a:r>
            <a:r>
              <a:rPr lang="en-US" baseline="-25000" dirty="0"/>
              <a:t>gw2</a:t>
            </a:r>
            <a:r>
              <a:rPr lang="en-US" dirty="0"/>
              <a:t> = P</a:t>
            </a:r>
            <a:r>
              <a:rPr lang="en-US" baseline="30000" dirty="0"/>
              <a:t>gw2</a:t>
            </a:r>
            <a:r>
              <a:rPr lang="en-US" dirty="0"/>
              <a:t> max⋅(S</a:t>
            </a:r>
            <a:r>
              <a:rPr lang="en-US" baseline="30000" dirty="0"/>
              <a:t>gw2</a:t>
            </a:r>
            <a:r>
              <a:rPr lang="en-US" dirty="0"/>
              <a:t> / S</a:t>
            </a:r>
            <a:r>
              <a:rPr lang="en-US" baseline="30000" dirty="0"/>
              <a:t>gw2</a:t>
            </a:r>
            <a:r>
              <a:rPr lang="en-US" dirty="0"/>
              <a:t> max) Final step toward </a:t>
            </a:r>
            <a:r>
              <a:rPr lang="en-US" b="1" dirty="0"/>
              <a:t>aquifer recharge or model outflow</a:t>
            </a:r>
            <a:r>
              <a:rPr lang="en-US" dirty="0"/>
              <a:t>, only dependent on </a:t>
            </a:r>
            <a:r>
              <a:rPr lang="en-US" b="1" dirty="0"/>
              <a:t>GW2 fullness</a:t>
            </a:r>
            <a:r>
              <a:rPr lang="en-US" dirty="0"/>
              <a:t>.</a:t>
            </a:r>
          </a:p>
          <a:p>
            <a:r>
              <a:rPr lang="en-US" dirty="0"/>
              <a:t>Percolation is not just a function of saturation above—it also depends on </a:t>
            </a:r>
            <a:r>
              <a:rPr lang="en-US" b="1" dirty="0"/>
              <a:t>storage availability below</a:t>
            </a:r>
            <a:r>
              <a:rPr lang="en-US" dirty="0"/>
              <a:t>.</a:t>
            </a:r>
            <a:br>
              <a:rPr lang="en-US" dirty="0"/>
            </a:br>
            <a:r>
              <a:rPr lang="en-US" dirty="0"/>
              <a:t>This structure ensures realistic </a:t>
            </a:r>
            <a:r>
              <a:rPr lang="en-US" b="1" dirty="0"/>
              <a:t>layer-to-layer water transfer</a:t>
            </a:r>
            <a:r>
              <a:rPr lang="en-US" dirty="0"/>
              <a:t> based on physical constraints.</a:t>
            </a:r>
          </a:p>
          <a:p>
            <a:endParaRPr lang="en-US" dirty="0"/>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35202536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17</a:t>
            </a:fld>
            <a:endParaRPr lang="en-US"/>
          </a:p>
        </p:txBody>
      </p:sp>
      <p:sp>
        <p:nvSpPr>
          <p:cNvPr id="62468" name="Rectangle 3"/>
          <p:cNvSpPr>
            <a:spLocks noGrp="1" noChangeArrowheads="1"/>
          </p:cNvSpPr>
          <p:nvPr>
            <p:ph type="body" idx="1"/>
          </p:nvPr>
        </p:nvSpPr>
        <p:spPr/>
        <p:txBody>
          <a:bodyPr>
            <a:normAutofit lnSpcReduction="10000"/>
          </a:bodyPr>
          <a:lstStyle/>
          <a:p>
            <a:pPr marL="0" indent="0">
              <a:buFont typeface="Arial" panose="020B0604020202020204" pitchFamily="34" charset="0"/>
              <a:buNone/>
            </a:pPr>
            <a:r>
              <a:rPr lang="en-US" sz="1200" b="0" dirty="0"/>
              <a:t>If tension reduction is selected, the amount of evapotranspiration from the tension zone is a function of the storage.  It represents the fact that water is increasingly difficult for plants to remove from the soil as the soil dries out.</a:t>
            </a:r>
          </a:p>
          <a:p>
            <a:pPr marL="0" indent="0">
              <a:buFont typeface="Arial" panose="020B0604020202020204" pitchFamily="34" charset="0"/>
              <a:buNone/>
            </a:pPr>
            <a:endParaRPr lang="en-US" sz="1200" b="0" dirty="0"/>
          </a:p>
          <a:p>
            <a:pPr>
              <a:buFont typeface="Arial" panose="020B0604020202020204" pitchFamily="34" charset="0"/>
              <a:buChar char="•"/>
            </a:pPr>
            <a:r>
              <a:rPr lang="en-US" b="1" dirty="0"/>
              <a:t>ET Above Tension Storage:</a:t>
            </a:r>
            <a:br>
              <a:rPr lang="en-US" dirty="0"/>
            </a:br>
            <a:r>
              <a:rPr lang="en-US" dirty="0"/>
              <a:t>When </a:t>
            </a:r>
            <a:r>
              <a:rPr lang="en-US" b="1" dirty="0"/>
              <a:t>soil storage exceeds the tension zone</a:t>
            </a:r>
            <a:r>
              <a:rPr lang="en-US" dirty="0"/>
              <a:t>, evapotranspiration occurs at the </a:t>
            </a:r>
            <a:r>
              <a:rPr lang="en-US" b="1" dirty="0"/>
              <a:t>full potential ET rate</a:t>
            </a:r>
            <a:r>
              <a:rPr lang="en-US" dirty="0"/>
              <a:t>.</a:t>
            </a:r>
          </a:p>
          <a:p>
            <a:pPr marL="742950" lvl="1" indent="-285750">
              <a:buFont typeface="Arial" panose="020B0604020202020204" pitchFamily="34" charset="0"/>
              <a:buChar char="•"/>
            </a:pPr>
            <a:r>
              <a:rPr lang="en-US" dirty="0"/>
              <a:t>This is the phase when both </a:t>
            </a:r>
            <a:r>
              <a:rPr lang="en-US" b="1" dirty="0"/>
              <a:t>ET and percolation</a:t>
            </a:r>
            <a:r>
              <a:rPr lang="en-US" dirty="0"/>
              <a:t> are active.</a:t>
            </a:r>
          </a:p>
          <a:p>
            <a:pPr marL="742950" lvl="1" indent="-285750">
              <a:buFont typeface="Arial" panose="020B0604020202020204" pitchFamily="34" charset="0"/>
              <a:buChar char="•"/>
            </a:pPr>
            <a:r>
              <a:rPr lang="en-US" dirty="0"/>
              <a:t>Water is lost upward to the atmosphere and downward to groundwater at the same time.</a:t>
            </a:r>
          </a:p>
          <a:p>
            <a:pPr>
              <a:buFont typeface="Arial" panose="020B0604020202020204" pitchFamily="34" charset="0"/>
              <a:buChar char="•"/>
            </a:pPr>
            <a:r>
              <a:rPr lang="en-US" b="1" dirty="0"/>
              <a:t>ET Within the Tension Zone:</a:t>
            </a:r>
            <a:br>
              <a:rPr lang="en-US" dirty="0"/>
            </a:br>
            <a:r>
              <a:rPr lang="en-US" dirty="0"/>
              <a:t>Once soil moisture drops below the tension storage threshold, water is held more tightly by the soil.</a:t>
            </a:r>
          </a:p>
          <a:p>
            <a:pPr marL="742950" lvl="1" indent="-285750">
              <a:buFont typeface="Arial" panose="020B0604020202020204" pitchFamily="34" charset="0"/>
              <a:buChar char="•"/>
            </a:pPr>
            <a:r>
              <a:rPr lang="en-US" dirty="0"/>
              <a:t>ET becomes </a:t>
            </a:r>
            <a:r>
              <a:rPr lang="en-US" b="1" dirty="0"/>
              <a:t>limited</a:t>
            </a:r>
            <a:r>
              <a:rPr lang="en-US" dirty="0"/>
              <a:t>, and is no longer at the potential rate.</a:t>
            </a:r>
          </a:p>
          <a:p>
            <a:pPr marL="742950" lvl="1" indent="-285750">
              <a:buFont typeface="Arial" panose="020B0604020202020204" pitchFamily="34" charset="0"/>
              <a:buChar char="•"/>
            </a:pPr>
            <a:r>
              <a:rPr lang="en-US" dirty="0"/>
              <a:t>The rate is controlled by the </a:t>
            </a:r>
            <a:r>
              <a:rPr lang="en-US" b="1" dirty="0"/>
              <a:t>canopy’s tension reduction function</a:t>
            </a:r>
            <a:r>
              <a:rPr lang="en-US" dirty="0"/>
              <a:t>—a curve that adjusts ET based on relative moisture.</a:t>
            </a:r>
          </a:p>
          <a:p>
            <a:r>
              <a:rPr lang="en-US" b="1" dirty="0"/>
              <a:t>Chart Explanation:</a:t>
            </a:r>
            <a:endParaRPr lang="en-US" dirty="0"/>
          </a:p>
          <a:p>
            <a:pPr>
              <a:buFont typeface="Arial" panose="020B0604020202020204" pitchFamily="34" charset="0"/>
              <a:buChar char="•"/>
            </a:pPr>
            <a:r>
              <a:rPr lang="en-US" dirty="0"/>
              <a:t>The graph on the right shows the </a:t>
            </a:r>
            <a:r>
              <a:rPr lang="en-US" b="1" dirty="0"/>
              <a:t>reduction function</a:t>
            </a:r>
            <a:r>
              <a:rPr lang="en-US" dirty="0"/>
              <a:t>:</a:t>
            </a:r>
          </a:p>
          <a:p>
            <a:pPr marL="742950" lvl="1" indent="-285750">
              <a:buFont typeface="Arial" panose="020B0604020202020204" pitchFamily="34" charset="0"/>
              <a:buChar char="•"/>
            </a:pPr>
            <a:r>
              <a:rPr lang="en-US" b="1" dirty="0"/>
              <a:t>X-axis:</a:t>
            </a:r>
            <a:r>
              <a:rPr lang="en-US" dirty="0"/>
              <a:t> Soil moisture as a fraction of tension storage</a:t>
            </a:r>
          </a:p>
          <a:p>
            <a:pPr marL="742950" lvl="1" indent="-285750">
              <a:buFont typeface="Arial" panose="020B0604020202020204" pitchFamily="34" charset="0"/>
              <a:buChar char="•"/>
            </a:pPr>
            <a:r>
              <a:rPr lang="en-US" b="1" dirty="0"/>
              <a:t>Y-axis:</a:t>
            </a:r>
            <a:r>
              <a:rPr lang="en-US" dirty="0"/>
              <a:t> Ratio of actual ET to potential ET</a:t>
            </a:r>
          </a:p>
          <a:p>
            <a:pPr marL="742950" lvl="1" indent="-285750">
              <a:buFont typeface="Arial" panose="020B0604020202020204" pitchFamily="34" charset="0"/>
              <a:buChar char="•"/>
            </a:pPr>
            <a:r>
              <a:rPr lang="en-US" dirty="0"/>
              <a:t>ET decreases linearly with declining soil moisture until a critical point, after which it drops to zero or plateaus.</a:t>
            </a:r>
          </a:p>
          <a:p>
            <a:r>
              <a:rPr lang="en-US" dirty="0"/>
              <a:t>This dynamic ensures that </a:t>
            </a:r>
            <a:r>
              <a:rPr lang="en-US" b="1" dirty="0"/>
              <a:t>plants extract less water</a:t>
            </a:r>
            <a:r>
              <a:rPr lang="en-US" dirty="0"/>
              <a:t> during dry conditions, simulating realistic drought stress and water availability feedback.</a:t>
            </a:r>
          </a:p>
          <a:p>
            <a:pPr marL="0" indent="0">
              <a:buFont typeface="Arial" panose="020B0604020202020204" pitchFamily="34" charset="0"/>
              <a:buNone/>
            </a:pPr>
            <a:endParaRPr lang="en-US" sz="1200" b="0"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582776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gn="l"/>
            <a:r>
              <a:rPr lang="en-US" b="0" i="0" dirty="0">
                <a:solidFill>
                  <a:srgbClr val="172B4D"/>
                </a:solidFill>
                <a:effectLst/>
                <a:latin typeface="-apple-system"/>
              </a:rPr>
              <a:t>It may also be used in combination with a Surface Method that will hold water on the land surface. The water in surface storage infiltrates to the soil layer. The infiltration rate is determined by the capacity of the soil layer to accept water. When both a Canopy and Surface Method are used in combination with the </a:t>
            </a:r>
            <a:r>
              <a:rPr lang="en-US" b="1" i="0" dirty="0">
                <a:solidFill>
                  <a:srgbClr val="172B4D"/>
                </a:solidFill>
                <a:effectLst/>
                <a:latin typeface="-apple-system"/>
              </a:rPr>
              <a:t>Layered Green and </a:t>
            </a:r>
            <a:r>
              <a:rPr lang="en-US" b="1" i="0" dirty="0" err="1">
                <a:solidFill>
                  <a:srgbClr val="172B4D"/>
                </a:solidFill>
                <a:effectLst/>
                <a:latin typeface="-apple-system"/>
              </a:rPr>
              <a:t>Ampt</a:t>
            </a:r>
            <a:r>
              <a:rPr lang="en-US" b="1" i="0" dirty="0">
                <a:solidFill>
                  <a:srgbClr val="172B4D"/>
                </a:solidFill>
                <a:effectLst/>
                <a:latin typeface="-apple-system"/>
              </a:rPr>
              <a:t> </a:t>
            </a:r>
            <a:r>
              <a:rPr lang="en-US" b="0" i="0" dirty="0">
                <a:solidFill>
                  <a:srgbClr val="172B4D"/>
                </a:solidFill>
                <a:effectLst/>
                <a:latin typeface="-apple-system"/>
              </a:rPr>
              <a:t>Method, the system can be conceptualized as shown in the figure.</a:t>
            </a:r>
          </a:p>
          <a:p>
            <a:pPr>
              <a:buFont typeface="Arial" panose="020B0604020202020204" pitchFamily="34" charset="0"/>
              <a:buNone/>
            </a:pPr>
            <a:br>
              <a:rPr lang="en-US" dirty="0"/>
            </a:br>
            <a:r>
              <a:rPr lang="en-US" dirty="0"/>
              <a:t>The </a:t>
            </a:r>
            <a:r>
              <a:rPr lang="en-US" b="1" dirty="0"/>
              <a:t>Layered Green-</a:t>
            </a:r>
            <a:r>
              <a:rPr lang="en-US" b="1" dirty="0" err="1"/>
              <a:t>Ampt</a:t>
            </a:r>
            <a:r>
              <a:rPr lang="en-US" dirty="0"/>
              <a:t> method models infiltration using multiple soil layers, each with its own hydraulic properties.</a:t>
            </a:r>
          </a:p>
          <a:p>
            <a:pPr marL="742950" lvl="1" indent="-285750">
              <a:buFont typeface="Arial" panose="020B0604020202020204" pitchFamily="34" charset="0"/>
              <a:buChar char="•"/>
            </a:pPr>
            <a:r>
              <a:rPr lang="en-US" dirty="0"/>
              <a:t>This approach offers more detailed simulation of infiltration, especially in </a:t>
            </a:r>
            <a:r>
              <a:rPr lang="en-US" b="1" dirty="0"/>
              <a:t>stratified soils</a:t>
            </a:r>
            <a:r>
              <a:rPr lang="en-US" dirty="0"/>
              <a:t>.</a:t>
            </a:r>
          </a:p>
          <a:p>
            <a:endParaRPr lang="en-US" b="1" dirty="0"/>
          </a:p>
          <a:p>
            <a:r>
              <a:rPr lang="en-US" b="1" dirty="0"/>
              <a:t>Canopy and Surface Storage:</a:t>
            </a:r>
            <a:endParaRPr lang="en-US" dirty="0"/>
          </a:p>
          <a:p>
            <a:pPr>
              <a:buFont typeface="Arial" panose="020B0604020202020204" pitchFamily="34" charset="0"/>
              <a:buChar char="•"/>
            </a:pPr>
            <a:r>
              <a:rPr lang="en-US" b="1" dirty="0"/>
              <a:t>Precipitation</a:t>
            </a:r>
            <a:r>
              <a:rPr lang="en-US" dirty="0"/>
              <a:t> first fills </a:t>
            </a:r>
            <a:r>
              <a:rPr lang="en-US" b="1" dirty="0"/>
              <a:t>canopy storage</a:t>
            </a:r>
            <a:r>
              <a:rPr lang="en-US" dirty="0"/>
              <a:t>, then </a:t>
            </a:r>
            <a:r>
              <a:rPr lang="en-US" b="1" dirty="0"/>
              <a:t>surface storage</a:t>
            </a:r>
            <a:r>
              <a:rPr lang="en-US" dirty="0"/>
              <a:t> if excess remains.</a:t>
            </a:r>
          </a:p>
          <a:p>
            <a:pPr>
              <a:buFont typeface="Arial" panose="020B0604020202020204" pitchFamily="34" charset="0"/>
              <a:buChar char="•"/>
            </a:pPr>
            <a:r>
              <a:rPr lang="en-US" dirty="0"/>
              <a:t>Water in the surface layer may </a:t>
            </a:r>
            <a:r>
              <a:rPr lang="en-US" b="1" dirty="0"/>
              <a:t>evaporate</a:t>
            </a:r>
            <a:r>
              <a:rPr lang="en-US" dirty="0"/>
              <a:t> or </a:t>
            </a:r>
            <a:r>
              <a:rPr lang="en-US" b="1" dirty="0"/>
              <a:t>overflow to runoff</a:t>
            </a:r>
            <a:r>
              <a:rPr lang="en-US" dirty="0"/>
              <a:t>.</a:t>
            </a:r>
          </a:p>
          <a:p>
            <a:pPr>
              <a:buFont typeface="Arial" panose="020B0604020202020204" pitchFamily="34" charset="0"/>
              <a:buChar char="•"/>
            </a:pPr>
            <a:r>
              <a:rPr lang="en-US" dirty="0"/>
              <a:t>Infiltration into the soil occurs once surface storage is available.</a:t>
            </a:r>
          </a:p>
          <a:p>
            <a:endParaRPr lang="en-US" b="1" dirty="0"/>
          </a:p>
          <a:p>
            <a:r>
              <a:rPr lang="en-US" b="1" dirty="0"/>
              <a:t>Soil Layers – Key Concepts:</a:t>
            </a:r>
            <a:endParaRPr lang="en-US" dirty="0"/>
          </a:p>
          <a:p>
            <a:pPr>
              <a:buFont typeface="Arial" panose="020B0604020202020204" pitchFamily="34" charset="0"/>
              <a:buChar char="•"/>
            </a:pPr>
            <a:r>
              <a:rPr lang="en-US" dirty="0"/>
              <a:t>Each soil layer has a </a:t>
            </a:r>
            <a:r>
              <a:rPr lang="en-US" b="1" dirty="0"/>
              <a:t>wilting point</a:t>
            </a:r>
            <a:r>
              <a:rPr lang="en-US" dirty="0"/>
              <a:t> and a </a:t>
            </a:r>
            <a:r>
              <a:rPr lang="en-US" b="1" dirty="0"/>
              <a:t>field capacity</a:t>
            </a:r>
            <a:r>
              <a:rPr lang="en-US" dirty="0"/>
              <a:t>:</a:t>
            </a:r>
          </a:p>
          <a:p>
            <a:pPr marL="742950" lvl="1" indent="-285750">
              <a:buFont typeface="Arial" panose="020B0604020202020204" pitchFamily="34" charset="0"/>
              <a:buChar char="•"/>
            </a:pPr>
            <a:r>
              <a:rPr lang="en-US" b="1" dirty="0"/>
              <a:t>Wilting Point:</a:t>
            </a:r>
            <a:r>
              <a:rPr lang="en-US" dirty="0"/>
              <a:t> Lower limit where plants can no longer extract water.</a:t>
            </a:r>
          </a:p>
          <a:p>
            <a:pPr marL="742950" lvl="1" indent="-285750">
              <a:buFont typeface="Arial" panose="020B0604020202020204" pitchFamily="34" charset="0"/>
              <a:buChar char="•"/>
            </a:pPr>
            <a:r>
              <a:rPr lang="en-US" b="1" dirty="0"/>
              <a:t>Field Capacity:</a:t>
            </a:r>
            <a:r>
              <a:rPr lang="en-US" dirty="0"/>
              <a:t> Maximum amount of water the soil can hold before it begins to drain.</a:t>
            </a:r>
          </a:p>
          <a:p>
            <a:pPr>
              <a:buFont typeface="Arial" panose="020B0604020202020204" pitchFamily="34" charset="0"/>
              <a:buChar char="•"/>
            </a:pPr>
            <a:r>
              <a:rPr lang="en-US" dirty="0"/>
              <a:t>ET removes water from both soil layers, and </a:t>
            </a:r>
            <a:r>
              <a:rPr lang="en-US" b="1" dirty="0"/>
              <a:t>infiltration fills the top layer first</a:t>
            </a:r>
            <a:r>
              <a:rPr lang="en-US" dirty="0"/>
              <a:t>.</a:t>
            </a:r>
          </a:p>
          <a:p>
            <a:pPr>
              <a:buFont typeface="Arial" panose="020B0604020202020204" pitchFamily="34" charset="0"/>
              <a:buChar char="•"/>
            </a:pPr>
            <a:r>
              <a:rPr lang="en-US" dirty="0"/>
              <a:t>Once the upper layer reaches field capacity, </a:t>
            </a:r>
            <a:r>
              <a:rPr lang="en-US" b="1" dirty="0"/>
              <a:t>seepage</a:t>
            </a:r>
            <a:r>
              <a:rPr lang="en-US" dirty="0"/>
              <a:t> begins into the second layer.</a:t>
            </a:r>
            <a:br>
              <a:rPr lang="en-US" dirty="0"/>
            </a:br>
            <a:r>
              <a:rPr lang="en-US" dirty="0"/>
              <a:t>That layer then fills in a similar manner.</a:t>
            </a:r>
          </a:p>
          <a:p>
            <a:endParaRPr lang="en-US" b="1" dirty="0"/>
          </a:p>
          <a:p>
            <a:r>
              <a:rPr lang="en-US" b="1" dirty="0"/>
              <a:t>Deep Percolation or Baseflow:</a:t>
            </a:r>
            <a:endParaRPr lang="en-US" dirty="0"/>
          </a:p>
          <a:p>
            <a:pPr>
              <a:buFont typeface="Arial" panose="020B0604020202020204" pitchFamily="34" charset="0"/>
              <a:buChar char="•"/>
            </a:pPr>
            <a:r>
              <a:rPr lang="en-US" dirty="0"/>
              <a:t>When the bottom layer is full beyond field capacity, </a:t>
            </a:r>
            <a:r>
              <a:rPr lang="en-US" b="1" dirty="0"/>
              <a:t>percolation</a:t>
            </a:r>
            <a:r>
              <a:rPr lang="en-US" dirty="0"/>
              <a:t> occurs.</a:t>
            </a:r>
            <a:br>
              <a:rPr lang="en-US" dirty="0"/>
            </a:br>
            <a:r>
              <a:rPr lang="en-US" dirty="0"/>
              <a:t>This can contribute to </a:t>
            </a:r>
            <a:r>
              <a:rPr lang="en-US" b="1" dirty="0"/>
              <a:t>baseflow</a:t>
            </a:r>
            <a:r>
              <a:rPr lang="en-US" dirty="0"/>
              <a:t> or </a:t>
            </a:r>
            <a:r>
              <a:rPr lang="en-US" b="1" dirty="0"/>
              <a:t>deep aquifer recharge</a:t>
            </a:r>
            <a:r>
              <a:rPr lang="en-US" dirty="0"/>
              <a:t>, depending on model setup.</a:t>
            </a:r>
          </a:p>
          <a:p>
            <a:endParaRPr lang="en-US" dirty="0"/>
          </a:p>
          <a:p>
            <a:r>
              <a:rPr lang="en-US" dirty="0"/>
              <a:t>This method enables simulation of infiltration through layered soils, accounting for </a:t>
            </a:r>
            <a:r>
              <a:rPr lang="en-US" b="1" dirty="0"/>
              <a:t>non-uniform moisture distribution</a:t>
            </a:r>
            <a:r>
              <a:rPr lang="en-US" dirty="0"/>
              <a:t> and more </a:t>
            </a:r>
            <a:r>
              <a:rPr lang="en-US" b="1" dirty="0"/>
              <a:t>realistic plant-water interaction</a:t>
            </a:r>
            <a:r>
              <a:rPr lang="en-US" dirty="0"/>
              <a:t>.</a:t>
            </a:r>
          </a:p>
          <a:p>
            <a:pPr marL="0" indent="0">
              <a:buFont typeface="+mj-lt"/>
              <a:buNone/>
            </a:pPr>
            <a:endParaRPr lang="en-US" sz="1200"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37598054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19</a:t>
            </a:fld>
            <a:endParaRPr lang="en-US"/>
          </a:p>
        </p:txBody>
      </p:sp>
      <p:sp>
        <p:nvSpPr>
          <p:cNvPr id="62468" name="Rectangle 3"/>
          <p:cNvSpPr>
            <a:spLocks noGrp="1" noChangeArrowheads="1"/>
          </p:cNvSpPr>
          <p:nvPr>
            <p:ph type="body" idx="1"/>
          </p:nvPr>
        </p:nvSpPr>
        <p:spPr/>
        <p:txBody>
          <a:bodyPr>
            <a:normAutofit fontScale="85000" lnSpcReduction="20000"/>
          </a:bodyPr>
          <a:lstStyle/>
          <a:p>
            <a:pPr>
              <a:buFont typeface="Arial" panose="020B0604020202020204" pitchFamily="34" charset="0"/>
              <a:buChar char="•"/>
            </a:pPr>
            <a:r>
              <a:rPr lang="en-US" b="1" dirty="0"/>
              <a:t>Meteorologic Model Reminder:</a:t>
            </a:r>
            <a:br>
              <a:rPr lang="en-US" dirty="0"/>
            </a:br>
            <a:r>
              <a:rPr lang="en-US" dirty="0"/>
              <a:t>This loss method requires a meteorologic model configured with </a:t>
            </a:r>
            <a:r>
              <a:rPr lang="en-US" b="1" dirty="0"/>
              <a:t>precipitation</a:t>
            </a:r>
            <a:r>
              <a:rPr lang="en-US" dirty="0"/>
              <a:t> and </a:t>
            </a:r>
            <a:r>
              <a:rPr lang="en-US" b="1" dirty="0"/>
              <a:t>evapotranspiration</a:t>
            </a:r>
            <a:r>
              <a:rPr lang="en-US" dirty="0"/>
              <a:t>.</a:t>
            </a:r>
          </a:p>
          <a:p>
            <a:pPr marL="742950" lvl="1" indent="-285750">
              <a:buFont typeface="Arial" panose="020B0604020202020204" pitchFamily="34" charset="0"/>
              <a:buChar char="•"/>
            </a:pPr>
            <a:r>
              <a:rPr lang="en-US" dirty="0"/>
              <a:t>Add </a:t>
            </a:r>
            <a:r>
              <a:rPr lang="en-US" b="1" dirty="0"/>
              <a:t>snowmelt</a:t>
            </a:r>
            <a:r>
              <a:rPr lang="en-US" dirty="0"/>
              <a:t> input if modeling a cold-climate watershed.</a:t>
            </a:r>
          </a:p>
          <a:p>
            <a:r>
              <a:rPr lang="en-US" b="1" dirty="0"/>
              <a:t>Initial Conditions:</a:t>
            </a:r>
            <a:endParaRPr lang="en-US" dirty="0"/>
          </a:p>
          <a:p>
            <a:pPr>
              <a:buFont typeface="Arial" panose="020B0604020202020204" pitchFamily="34" charset="0"/>
              <a:buChar char="•"/>
            </a:pPr>
            <a:r>
              <a:rPr lang="en-US" dirty="0"/>
              <a:t>Set the starting soil moisture content for each layer:</a:t>
            </a:r>
          </a:p>
          <a:p>
            <a:pPr marL="742950" lvl="1" indent="-285750">
              <a:buFont typeface="Arial" panose="020B0604020202020204" pitchFamily="34" charset="0"/>
              <a:buChar char="•"/>
            </a:pPr>
            <a:r>
              <a:rPr lang="en-US" b="1" dirty="0"/>
              <a:t>Layer 1 Initial Content</a:t>
            </a:r>
            <a:endParaRPr lang="en-US" dirty="0"/>
          </a:p>
          <a:p>
            <a:pPr marL="742950" lvl="1" indent="-285750">
              <a:buFont typeface="Arial" panose="020B0604020202020204" pitchFamily="34" charset="0"/>
              <a:buChar char="•"/>
            </a:pPr>
            <a:r>
              <a:rPr lang="en-US" b="1" dirty="0"/>
              <a:t>Layer 2 Initial Content</a:t>
            </a:r>
            <a:br>
              <a:rPr lang="en-US" dirty="0"/>
            </a:br>
            <a:r>
              <a:rPr lang="en-US" dirty="0"/>
              <a:t>These represent how wet the soil is at the start of the simulation.</a:t>
            </a:r>
          </a:p>
          <a:p>
            <a:r>
              <a:rPr lang="en-US" b="1" dirty="0"/>
              <a:t>Key Parameters to Configure:</a:t>
            </a:r>
            <a:endParaRPr lang="en-US" dirty="0"/>
          </a:p>
          <a:p>
            <a:pPr>
              <a:buFont typeface="Arial" panose="020B0604020202020204" pitchFamily="34" charset="0"/>
              <a:buChar char="•"/>
            </a:pPr>
            <a:r>
              <a:rPr lang="en-US" b="1" dirty="0"/>
              <a:t>Moisture Limits:</a:t>
            </a:r>
            <a:endParaRPr lang="en-US" dirty="0"/>
          </a:p>
          <a:p>
            <a:pPr marL="742950" lvl="1" indent="-285750">
              <a:buFont typeface="Arial" panose="020B0604020202020204" pitchFamily="34" charset="0"/>
              <a:buChar char="•"/>
            </a:pPr>
            <a:r>
              <a:rPr lang="en-US" b="1" dirty="0"/>
              <a:t>Saturated water content</a:t>
            </a:r>
            <a:r>
              <a:rPr lang="en-US" dirty="0"/>
              <a:t> – maximum water-holding capacity</a:t>
            </a:r>
          </a:p>
          <a:p>
            <a:pPr marL="742950" lvl="1" indent="-285750">
              <a:buFont typeface="Arial" panose="020B0604020202020204" pitchFamily="34" charset="0"/>
              <a:buChar char="•"/>
            </a:pPr>
            <a:r>
              <a:rPr lang="en-US" b="1" dirty="0"/>
              <a:t>Field capacity</a:t>
            </a:r>
            <a:r>
              <a:rPr lang="en-US" dirty="0"/>
              <a:t> – moisture held after drainage</a:t>
            </a:r>
          </a:p>
          <a:p>
            <a:pPr marL="742950" lvl="1" indent="-285750">
              <a:buFont typeface="Arial" panose="020B0604020202020204" pitchFamily="34" charset="0"/>
              <a:buChar char="•"/>
            </a:pPr>
            <a:r>
              <a:rPr lang="en-US" b="1" dirty="0"/>
              <a:t>Wilting point</a:t>
            </a:r>
            <a:r>
              <a:rPr lang="en-US" dirty="0"/>
              <a:t> – lower limit for plant water availability</a:t>
            </a:r>
          </a:p>
          <a:p>
            <a:pPr>
              <a:buFont typeface="Arial" panose="020B0604020202020204" pitchFamily="34" charset="0"/>
              <a:buChar char="•"/>
            </a:pPr>
            <a:r>
              <a:rPr lang="en-US" b="1" dirty="0"/>
              <a:t>Layer Geometry:</a:t>
            </a:r>
            <a:endParaRPr lang="en-US" dirty="0"/>
          </a:p>
          <a:p>
            <a:pPr marL="742950" lvl="1" indent="-285750">
              <a:buFont typeface="Arial" panose="020B0604020202020204" pitchFamily="34" charset="0"/>
              <a:buChar char="•"/>
            </a:pPr>
            <a:r>
              <a:rPr lang="en-US" b="1" dirty="0"/>
              <a:t>Layer thickness</a:t>
            </a:r>
            <a:r>
              <a:rPr lang="en-US" dirty="0"/>
              <a:t> – depth of each soil layer (in inches)</a:t>
            </a:r>
          </a:p>
          <a:p>
            <a:pPr>
              <a:buFont typeface="Arial" panose="020B0604020202020204" pitchFamily="34" charset="0"/>
              <a:buChar char="•"/>
            </a:pPr>
            <a:r>
              <a:rPr lang="en-US" b="1" dirty="0"/>
              <a:t>Infiltration Properties:</a:t>
            </a:r>
            <a:endParaRPr lang="en-US" dirty="0"/>
          </a:p>
          <a:p>
            <a:pPr marL="742950" lvl="1" indent="-285750">
              <a:buFont typeface="Arial" panose="020B0604020202020204" pitchFamily="34" charset="0"/>
              <a:buChar char="•"/>
            </a:pPr>
            <a:r>
              <a:rPr lang="en-US" b="1" dirty="0"/>
              <a:t>Wetting front suction</a:t>
            </a:r>
            <a:r>
              <a:rPr lang="en-US" dirty="0"/>
              <a:t> – controls how quickly the wetting front advances</a:t>
            </a:r>
          </a:p>
          <a:p>
            <a:pPr marL="742950" lvl="1" indent="-285750">
              <a:buFont typeface="Arial" panose="020B0604020202020204" pitchFamily="34" charset="0"/>
              <a:buChar char="•"/>
            </a:pPr>
            <a:r>
              <a:rPr lang="en-US" b="1" dirty="0"/>
              <a:t>Saturated hydraulic conductivity</a:t>
            </a:r>
            <a:r>
              <a:rPr lang="en-US" dirty="0"/>
              <a:t> – governs infiltration rate</a:t>
            </a:r>
          </a:p>
          <a:p>
            <a:pPr>
              <a:buFont typeface="Arial" panose="020B0604020202020204" pitchFamily="34" charset="0"/>
              <a:buChar char="•"/>
            </a:pPr>
            <a:r>
              <a:rPr lang="en-US" b="1" dirty="0"/>
              <a:t>Drainage Limits:</a:t>
            </a:r>
            <a:endParaRPr lang="en-US" dirty="0"/>
          </a:p>
          <a:p>
            <a:pPr marL="742950" lvl="1" indent="-285750">
              <a:buFont typeface="Arial" panose="020B0604020202020204" pitchFamily="34" charset="0"/>
              <a:buChar char="•"/>
            </a:pPr>
            <a:r>
              <a:rPr lang="en-US" b="1" dirty="0"/>
              <a:t>Maximum seepage</a:t>
            </a:r>
            <a:r>
              <a:rPr lang="en-US" dirty="0"/>
              <a:t> – rate from layer 1 to layer 2</a:t>
            </a:r>
          </a:p>
          <a:p>
            <a:pPr marL="742950" lvl="1" indent="-285750">
              <a:buFont typeface="Arial" panose="020B0604020202020204" pitchFamily="34" charset="0"/>
              <a:buChar char="•"/>
            </a:pPr>
            <a:r>
              <a:rPr lang="en-US" b="1" dirty="0"/>
              <a:t>Maximum percolation</a:t>
            </a:r>
            <a:r>
              <a:rPr lang="en-US" dirty="0"/>
              <a:t> – rate from layer 2 downward</a:t>
            </a:r>
          </a:p>
          <a:p>
            <a:pPr>
              <a:buFont typeface="Arial" panose="020B0604020202020204" pitchFamily="34" charset="0"/>
              <a:buChar char="•"/>
            </a:pPr>
            <a:r>
              <a:rPr lang="en-US" b="1" dirty="0"/>
              <a:t>Other Controls:</a:t>
            </a:r>
            <a:endParaRPr lang="en-US" dirty="0"/>
          </a:p>
          <a:p>
            <a:pPr marL="742950" lvl="1" indent="-285750">
              <a:buFont typeface="Arial" panose="020B0604020202020204" pitchFamily="34" charset="0"/>
              <a:buChar char="•"/>
            </a:pPr>
            <a:r>
              <a:rPr lang="en-US" b="1" dirty="0"/>
              <a:t>Impervious area</a:t>
            </a:r>
            <a:r>
              <a:rPr lang="en-US" dirty="0"/>
              <a:t> – percent of subbasin that cannot infiltrate</a:t>
            </a:r>
          </a:p>
          <a:p>
            <a:pPr marL="742950" lvl="1" indent="-285750">
              <a:buFont typeface="Arial" panose="020B0604020202020204" pitchFamily="34" charset="0"/>
              <a:buChar char="•"/>
            </a:pPr>
            <a:r>
              <a:rPr lang="en-US" b="1" dirty="0"/>
              <a:t>Dry period duration</a:t>
            </a:r>
            <a:r>
              <a:rPr lang="en-US" dirty="0"/>
              <a:t> – number of hours without rainfall needed to reset soil conditions</a:t>
            </a:r>
          </a:p>
          <a:p>
            <a:r>
              <a:rPr lang="en-US" b="1" dirty="0"/>
              <a:t>UI Snapshot:</a:t>
            </a:r>
            <a:endParaRPr lang="en-US" dirty="0"/>
          </a:p>
          <a:p>
            <a:pPr>
              <a:buFont typeface="Arial" panose="020B0604020202020204" pitchFamily="34" charset="0"/>
              <a:buChar char="•"/>
            </a:pPr>
            <a:r>
              <a:rPr lang="en-US" dirty="0"/>
              <a:t>The screenshot shows the </a:t>
            </a:r>
            <a:r>
              <a:rPr lang="en-US" b="1" dirty="0"/>
              <a:t>Loss tab</a:t>
            </a:r>
            <a:r>
              <a:rPr lang="en-US" dirty="0"/>
              <a:t> in the HEC-HMS interface for a subbasin using Layered Green-</a:t>
            </a:r>
            <a:r>
              <a:rPr lang="en-US" dirty="0" err="1"/>
              <a:t>Ampt</a:t>
            </a:r>
            <a:r>
              <a:rPr lang="en-US" dirty="0"/>
              <a:t>.</a:t>
            </a:r>
          </a:p>
          <a:p>
            <a:pPr marL="742950" lvl="1" indent="-285750">
              <a:buFont typeface="Arial" panose="020B0604020202020204" pitchFamily="34" charset="0"/>
              <a:buChar char="•"/>
            </a:pPr>
            <a:r>
              <a:rPr lang="en-US" dirty="0"/>
              <a:t>Fields are grouped logically by layer and process.</a:t>
            </a:r>
          </a:p>
          <a:p>
            <a:endParaRPr lang="en-US" dirty="0"/>
          </a:p>
          <a:p>
            <a:r>
              <a:rPr lang="en-US" dirty="0"/>
              <a:t>Be sure to use </a:t>
            </a:r>
            <a:r>
              <a:rPr lang="en-US" b="1" dirty="0"/>
              <a:t>realistic soil property values</a:t>
            </a:r>
            <a:r>
              <a:rPr lang="en-US" dirty="0"/>
              <a:t> for each layer—those strongly influence infiltration timing and runoff generation.</a:t>
            </a:r>
          </a:p>
          <a:p>
            <a:pPr algn="l"/>
            <a:endParaRPr lang="en-US" b="0" i="0" dirty="0">
              <a:solidFill>
                <a:srgbClr val="172B4D"/>
              </a:solidFill>
              <a:effectLst/>
              <a:latin typeface="-apple-system"/>
            </a:endParaRP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054632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Event vs. Continuous Simulation:</a:t>
            </a:r>
          </a:p>
          <a:p>
            <a:pPr>
              <a:buFont typeface="Arial" panose="020B0604020202020204" pitchFamily="34" charset="0"/>
              <a:buChar char="•"/>
            </a:pPr>
            <a:r>
              <a:rPr lang="en-US" dirty="0"/>
              <a:t>We'll start by comparing </a:t>
            </a:r>
            <a:r>
              <a:rPr lang="en-US" b="1" dirty="0"/>
              <a:t>event-based modeling</a:t>
            </a:r>
            <a:r>
              <a:rPr lang="en-US" dirty="0"/>
              <a:t>, which focuses on single storm events, to </a:t>
            </a:r>
            <a:r>
              <a:rPr lang="en-US" b="1" dirty="0"/>
              <a:t>continuous modeling</a:t>
            </a:r>
            <a:r>
              <a:rPr lang="en-US" dirty="0"/>
              <a:t>, which simulates </a:t>
            </a:r>
            <a:r>
              <a:rPr lang="en-US" b="1" dirty="0"/>
              <a:t>long-term watershed processes</a:t>
            </a:r>
            <a:r>
              <a:rPr lang="en-US" dirty="0"/>
              <a:t>.</a:t>
            </a:r>
          </a:p>
          <a:p>
            <a:pPr>
              <a:buFont typeface="Arial" panose="020B0604020202020204" pitchFamily="34" charset="0"/>
              <a:buChar char="•"/>
            </a:pPr>
            <a:r>
              <a:rPr lang="en-US" dirty="0"/>
              <a:t>Understanding this difference is critical when selecting the right </a:t>
            </a:r>
            <a:r>
              <a:rPr lang="en-US" b="1" dirty="0"/>
              <a:t>loss method and meteorologic model</a:t>
            </a:r>
            <a:r>
              <a:rPr lang="en-US" dirty="0"/>
              <a:t>.</a:t>
            </a:r>
          </a:p>
          <a:p>
            <a:pPr>
              <a:buFont typeface="Arial" panose="020B0604020202020204" pitchFamily="34" charset="0"/>
              <a:buNone/>
            </a:pPr>
            <a:endParaRPr lang="en-US" b="1" dirty="0"/>
          </a:p>
          <a:p>
            <a:pPr>
              <a:buFont typeface="Arial" panose="020B0604020202020204" pitchFamily="34" charset="0"/>
              <a:buNone/>
            </a:pPr>
            <a:r>
              <a:rPr lang="en-US" b="1" dirty="0"/>
              <a:t>Soil Moisture Accounting Method:</a:t>
            </a:r>
          </a:p>
          <a:p>
            <a:pPr>
              <a:buFont typeface="Arial" panose="020B0604020202020204" pitchFamily="34" charset="0"/>
              <a:buChar char="•"/>
            </a:pPr>
            <a:r>
              <a:rPr lang="en-US" dirty="0"/>
              <a:t>This is one of the most commonly used </a:t>
            </a:r>
            <a:r>
              <a:rPr lang="en-US" b="1" dirty="0"/>
              <a:t>continuous loss methods</a:t>
            </a:r>
            <a:r>
              <a:rPr lang="en-US" dirty="0"/>
              <a:t>.</a:t>
            </a:r>
          </a:p>
          <a:p>
            <a:pPr>
              <a:buFont typeface="Arial" panose="020B0604020202020204" pitchFamily="34" charset="0"/>
              <a:buChar char="•"/>
            </a:pPr>
            <a:r>
              <a:rPr lang="en-US" dirty="0"/>
              <a:t>We'll explore its </a:t>
            </a:r>
            <a:r>
              <a:rPr lang="en-US" b="1" dirty="0"/>
              <a:t>multi-layered structure</a:t>
            </a:r>
            <a:r>
              <a:rPr lang="en-US" dirty="0"/>
              <a:t>, including soil, surface, and groundwater stores, and how it tracks water movement over time.</a:t>
            </a:r>
          </a:p>
          <a:p>
            <a:endParaRPr lang="en-US" b="1" dirty="0"/>
          </a:p>
          <a:p>
            <a:r>
              <a:rPr lang="en-US" b="1" dirty="0"/>
              <a:t>Deficit and Constant Method:</a:t>
            </a:r>
          </a:p>
          <a:p>
            <a:pPr>
              <a:buFont typeface="Arial" panose="020B0604020202020204" pitchFamily="34" charset="0"/>
              <a:buChar char="•"/>
            </a:pPr>
            <a:r>
              <a:rPr lang="en-US" dirty="0"/>
              <a:t>We'll examine how this simpler method compares to SMA.</a:t>
            </a:r>
          </a:p>
          <a:p>
            <a:pPr>
              <a:buFont typeface="Arial" panose="020B0604020202020204" pitchFamily="34" charset="0"/>
              <a:buChar char="•"/>
            </a:pPr>
            <a:r>
              <a:rPr lang="en-US" dirty="0"/>
              <a:t>It </a:t>
            </a:r>
            <a:r>
              <a:rPr lang="en-US" b="1" dirty="0"/>
              <a:t>does not distinguish gravity and tension zones</a:t>
            </a:r>
            <a:r>
              <a:rPr lang="en-US" dirty="0"/>
              <a:t>, and </a:t>
            </a:r>
            <a:r>
              <a:rPr lang="en-US" b="1" dirty="0"/>
              <a:t>lumps soil and groundwater</a:t>
            </a:r>
            <a:r>
              <a:rPr lang="en-US" dirty="0"/>
              <a:t>, but still allows continuous ET and infiltration.</a:t>
            </a:r>
          </a:p>
          <a:p>
            <a:endParaRPr lang="en-US" b="1" dirty="0"/>
          </a:p>
          <a:p>
            <a:r>
              <a:rPr lang="en-US" b="1" dirty="0"/>
              <a:t>Layered Green-</a:t>
            </a:r>
            <a:r>
              <a:rPr lang="en-US" b="1" dirty="0" err="1"/>
              <a:t>Ampt</a:t>
            </a:r>
            <a:r>
              <a:rPr lang="en-US" b="1" dirty="0"/>
              <a:t> Method:</a:t>
            </a:r>
          </a:p>
          <a:p>
            <a:pPr>
              <a:buFont typeface="Arial" panose="020B0604020202020204" pitchFamily="34" charset="0"/>
              <a:buChar char="•"/>
            </a:pPr>
            <a:r>
              <a:rPr lang="en-US" dirty="0"/>
              <a:t>This method provides a </a:t>
            </a:r>
            <a:r>
              <a:rPr lang="en-US" b="1" dirty="0"/>
              <a:t>physically based approach</a:t>
            </a:r>
            <a:r>
              <a:rPr lang="en-US" dirty="0"/>
              <a:t> to infiltration.</a:t>
            </a:r>
          </a:p>
          <a:p>
            <a:pPr>
              <a:buFont typeface="Arial" panose="020B0604020202020204" pitchFamily="34" charset="0"/>
              <a:buChar char="•"/>
            </a:pPr>
            <a:r>
              <a:rPr lang="en-US" dirty="0"/>
              <a:t>We'll look at how it models soil layers and field properties like </a:t>
            </a:r>
            <a:r>
              <a:rPr lang="en-US" b="1" dirty="0"/>
              <a:t>suction, porosity, and conductivity</a:t>
            </a:r>
            <a:r>
              <a:rPr lang="en-US" dirty="0"/>
              <a:t>, making it ideal for users with detailed soil data.</a:t>
            </a:r>
          </a:p>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28076241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20</a:t>
            </a:fld>
            <a:endParaRPr lang="en-US"/>
          </a:p>
        </p:txBody>
      </p:sp>
      <p:sp>
        <p:nvSpPr>
          <p:cNvPr id="62468" name="Rectangle 3"/>
          <p:cNvSpPr>
            <a:spLocks noGrp="1" noChangeArrowheads="1"/>
          </p:cNvSpPr>
          <p:nvPr>
            <p:ph type="body" idx="1"/>
          </p:nvPr>
        </p:nvSpPr>
        <p:spPr/>
        <p:txBody>
          <a:bodyPr>
            <a:normAutofit fontScale="85000" lnSpcReduction="20000"/>
          </a:bodyPr>
          <a:lstStyle/>
          <a:p>
            <a:r>
              <a:rPr lang="en-US" b="0" i="0" dirty="0">
                <a:solidFill>
                  <a:srgbClr val="172B4D"/>
                </a:solidFill>
                <a:effectLst/>
                <a:latin typeface="-apple-system"/>
              </a:rPr>
              <a:t>Precipitation fills the canopy storage. Precipitation that exceeds the canopy storage will overflow onto the land surface. The precipitation is added to any water already in surface storage. The infiltration rate from the surface into Layer 1 is calculated with the </a:t>
            </a:r>
            <a:r>
              <a:rPr lang="en-US" b="1" i="0" dirty="0">
                <a:solidFill>
                  <a:srgbClr val="172B4D"/>
                </a:solidFill>
                <a:effectLst/>
                <a:latin typeface="-apple-system"/>
              </a:rPr>
              <a:t>Green and </a:t>
            </a:r>
            <a:r>
              <a:rPr lang="en-US" b="1" i="0" dirty="0" err="1">
                <a:solidFill>
                  <a:srgbClr val="172B4D"/>
                </a:solidFill>
                <a:effectLst/>
                <a:latin typeface="-apple-system"/>
              </a:rPr>
              <a:t>Ampt</a:t>
            </a:r>
            <a:r>
              <a:rPr lang="en-US" b="0" i="0" dirty="0">
                <a:solidFill>
                  <a:srgbClr val="172B4D"/>
                </a:solidFill>
                <a:effectLst/>
                <a:latin typeface="-apple-system"/>
              </a:rPr>
              <a:t> </a:t>
            </a:r>
            <a:r>
              <a:rPr lang="en-US" b="1" i="0" dirty="0">
                <a:solidFill>
                  <a:srgbClr val="172B4D"/>
                </a:solidFill>
                <a:effectLst/>
                <a:latin typeface="-apple-system"/>
              </a:rPr>
              <a:t>Equation</a:t>
            </a:r>
            <a:r>
              <a:rPr lang="en-US" b="0" i="0" dirty="0">
                <a:solidFill>
                  <a:srgbClr val="172B4D"/>
                </a:solidFill>
                <a:effectLst/>
                <a:latin typeface="-apple-system"/>
              </a:rPr>
              <a:t> so long as Layer 1 is below saturation. The infiltration rate changes to the current seepage rate when Layer 1 reaches saturation. </a:t>
            </a:r>
            <a:endParaRPr lang="en-US" dirty="0"/>
          </a:p>
          <a:p>
            <a:endParaRPr lang="en-US" dirty="0"/>
          </a:p>
          <a:p>
            <a:pPr>
              <a:buFont typeface="Arial" panose="020B0604020202020204" pitchFamily="34" charset="0"/>
              <a:buNone/>
            </a:pPr>
            <a:r>
              <a:rPr lang="en-US" b="1" dirty="0"/>
              <a:t>Step 1 – Canopy Interception:</a:t>
            </a:r>
            <a:br>
              <a:rPr lang="en-US" dirty="0"/>
            </a:br>
            <a:r>
              <a:rPr lang="en-US" dirty="0"/>
              <a:t>Rainfall first fills </a:t>
            </a:r>
            <a:r>
              <a:rPr lang="en-US" b="1" dirty="0"/>
              <a:t>canopy storage</a:t>
            </a:r>
            <a:r>
              <a:rPr lang="en-US" dirty="0"/>
              <a:t>.</a:t>
            </a:r>
          </a:p>
          <a:p>
            <a:pPr marL="742950" lvl="1" indent="-285750">
              <a:buFont typeface="Arial" panose="020B0604020202020204" pitchFamily="34" charset="0"/>
              <a:buChar char="•"/>
            </a:pPr>
            <a:r>
              <a:rPr lang="en-US" dirty="0"/>
              <a:t>Once that fills, excess precipitation is passed to the </a:t>
            </a:r>
            <a:r>
              <a:rPr lang="en-US" b="1" dirty="0"/>
              <a:t>surface storage</a:t>
            </a:r>
            <a:r>
              <a:rPr lang="en-US" dirty="0"/>
              <a:t> layer.</a:t>
            </a:r>
          </a:p>
          <a:p>
            <a:endParaRPr lang="en-US" b="1" dirty="0"/>
          </a:p>
          <a:p>
            <a:r>
              <a:rPr lang="en-US" b="1" dirty="0"/>
              <a:t>Step 2 – Surface Storage:</a:t>
            </a:r>
            <a:endParaRPr lang="en-US" dirty="0"/>
          </a:p>
          <a:p>
            <a:pPr>
              <a:buFont typeface="Arial" panose="020B0604020202020204" pitchFamily="34" charset="0"/>
              <a:buChar char="•"/>
            </a:pPr>
            <a:r>
              <a:rPr lang="en-US" dirty="0"/>
              <a:t>Surface depression temporarily holds water.</a:t>
            </a:r>
          </a:p>
          <a:p>
            <a:pPr>
              <a:buFont typeface="Arial" panose="020B0604020202020204" pitchFamily="34" charset="0"/>
              <a:buChar char="•"/>
            </a:pPr>
            <a:r>
              <a:rPr lang="en-US" dirty="0"/>
              <a:t>Water from surface storage is available to </a:t>
            </a:r>
            <a:r>
              <a:rPr lang="en-US" b="1" dirty="0"/>
              <a:t>infiltrate into the soil profile</a:t>
            </a:r>
            <a:r>
              <a:rPr lang="en-US" dirty="0"/>
              <a:t> using the </a:t>
            </a:r>
            <a:r>
              <a:rPr lang="en-US" b="1" dirty="0"/>
              <a:t>Green-</a:t>
            </a:r>
            <a:r>
              <a:rPr lang="en-US" b="1" dirty="0" err="1"/>
              <a:t>Ampt</a:t>
            </a:r>
            <a:r>
              <a:rPr lang="en-US" dirty="0"/>
              <a:t> equation.</a:t>
            </a:r>
          </a:p>
          <a:p>
            <a:endParaRPr lang="en-US" b="1" dirty="0"/>
          </a:p>
          <a:p>
            <a:r>
              <a:rPr lang="en-US" b="1" dirty="0"/>
              <a:t>Infiltration Equation:</a:t>
            </a:r>
            <a:endParaRPr lang="en-US" dirty="0"/>
          </a:p>
          <a:p>
            <a:r>
              <a:rPr lang="en-US" dirty="0"/>
              <a:t>f = Infiltration</a:t>
            </a:r>
          </a:p>
          <a:p>
            <a:r>
              <a:rPr lang="en-US" dirty="0"/>
              <a:t>K</a:t>
            </a:r>
            <a:r>
              <a:rPr lang="en-US" baseline="-25000" dirty="0"/>
              <a:t>SAT</a:t>
            </a:r>
            <a:r>
              <a:rPr lang="en-US" dirty="0"/>
              <a:t> = Saturated Hydraulic Conductivity</a:t>
            </a:r>
          </a:p>
          <a:p>
            <a:r>
              <a:rPr lang="en-US" dirty="0"/>
              <a:t>h</a:t>
            </a:r>
            <a:r>
              <a:rPr lang="en-US" i="1" baseline="-25000" dirty="0"/>
              <a:t>f</a:t>
            </a:r>
            <a:r>
              <a:rPr lang="en-US" dirty="0"/>
              <a:t> = Wetting Front Suction Head</a:t>
            </a:r>
          </a:p>
          <a:p>
            <a:r>
              <a:rPr lang="el-GR" dirty="0"/>
              <a:t>Θ</a:t>
            </a:r>
            <a:r>
              <a:rPr lang="en-US" baseline="-25000" dirty="0"/>
              <a:t>SAT</a:t>
            </a:r>
            <a:r>
              <a:rPr lang="en-US" dirty="0"/>
              <a:t> = Saturated Water Content</a:t>
            </a:r>
          </a:p>
          <a:p>
            <a:r>
              <a:rPr lang="el-GR" dirty="0"/>
              <a:t>Θ</a:t>
            </a:r>
            <a:r>
              <a:rPr lang="en-US" baseline="-25000" dirty="0" err="1"/>
              <a:t>init</a:t>
            </a:r>
            <a:r>
              <a:rPr lang="en-US" dirty="0"/>
              <a:t> = Initial Water Content</a:t>
            </a:r>
          </a:p>
          <a:p>
            <a:r>
              <a:rPr lang="en-US" dirty="0"/>
              <a:t>F = Cumulative Infiltration</a:t>
            </a:r>
          </a:p>
          <a:p>
            <a:r>
              <a:rPr lang="en-US" dirty="0"/>
              <a:t>This formulation shows how infiltration rate </a:t>
            </a:r>
            <a:r>
              <a:rPr lang="en-US" b="1" dirty="0"/>
              <a:t>decreases over time</a:t>
            </a:r>
            <a:r>
              <a:rPr lang="en-US" dirty="0"/>
              <a:t> as the soil wets up.</a:t>
            </a:r>
          </a:p>
          <a:p>
            <a:endParaRPr lang="en-US" b="1" dirty="0"/>
          </a:p>
          <a:p>
            <a:r>
              <a:rPr lang="en-US" b="1" dirty="0"/>
              <a:t>Step 3 – Behavior in Layer 1:</a:t>
            </a:r>
            <a:endParaRPr lang="en-US" dirty="0"/>
          </a:p>
          <a:p>
            <a:pPr>
              <a:buFont typeface="Arial" panose="020B0604020202020204" pitchFamily="34" charset="0"/>
              <a:buChar char="•"/>
            </a:pPr>
            <a:r>
              <a:rPr lang="en-US" dirty="0"/>
              <a:t>Infiltrated water is added to </a:t>
            </a:r>
            <a:r>
              <a:rPr lang="en-US" b="1" dirty="0"/>
              <a:t>layer 1 storage</a:t>
            </a:r>
            <a:r>
              <a:rPr lang="en-US" dirty="0"/>
              <a:t>.</a:t>
            </a:r>
          </a:p>
          <a:p>
            <a:pPr>
              <a:buFont typeface="Arial" panose="020B0604020202020204" pitchFamily="34" charset="0"/>
              <a:buChar char="•"/>
            </a:pPr>
            <a:r>
              <a:rPr lang="en-US" dirty="0"/>
              <a:t>If saturated, water can only move down at the </a:t>
            </a:r>
            <a:r>
              <a:rPr lang="en-US" b="1" dirty="0"/>
              <a:t>maximum seepage rate</a:t>
            </a:r>
            <a:r>
              <a:rPr lang="en-US" dirty="0"/>
              <a:t>.</a:t>
            </a:r>
          </a:p>
          <a:p>
            <a:pPr>
              <a:buFont typeface="Arial" panose="020B0604020202020204" pitchFamily="34" charset="0"/>
              <a:buChar char="•"/>
            </a:pPr>
            <a:r>
              <a:rPr lang="en-US" b="1" dirty="0"/>
              <a:t>Seepage to lower layers only occurs when storage exceeds field capacity.</a:t>
            </a:r>
            <a:endParaRPr lang="en-US" dirty="0"/>
          </a:p>
          <a:p>
            <a:endParaRPr lang="en-US" b="1" dirty="0"/>
          </a:p>
          <a:p>
            <a:r>
              <a:rPr lang="en-US" b="1" dirty="0"/>
              <a:t>Runoff Reminder:</a:t>
            </a:r>
            <a:br>
              <a:rPr lang="en-US" dirty="0"/>
            </a:br>
            <a:r>
              <a:rPr lang="en-US" dirty="0"/>
              <a:t>If surface storage overflows (i.e., not infiltrated), the excess is routed to </a:t>
            </a:r>
            <a:r>
              <a:rPr lang="en-US" b="1" dirty="0"/>
              <a:t>direct runoff</a:t>
            </a:r>
            <a:r>
              <a:rPr lang="en-US" dirty="0"/>
              <a:t>.</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7736254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21</a:t>
            </a:fld>
            <a:endParaRPr lang="en-US"/>
          </a:p>
        </p:txBody>
      </p:sp>
      <p:sp>
        <p:nvSpPr>
          <p:cNvPr id="62468" name="Rectangle 3"/>
          <p:cNvSpPr>
            <a:spLocks noGrp="1" noChangeArrowheads="1"/>
          </p:cNvSpPr>
          <p:nvPr>
            <p:ph type="body" idx="1"/>
          </p:nvPr>
        </p:nvSpPr>
        <p:spPr/>
        <p:txBody>
          <a:bodyPr>
            <a:normAutofit fontScale="70000" lnSpcReduction="20000"/>
          </a:bodyPr>
          <a:lstStyle/>
          <a:p>
            <a:r>
              <a:rPr lang="en-US" b="0" i="0" dirty="0">
                <a:solidFill>
                  <a:srgbClr val="172B4D"/>
                </a:solidFill>
                <a:effectLst/>
                <a:latin typeface="-apple-system"/>
              </a:rPr>
              <a:t>The infiltration rate changes to the current seepage rate when Layer 1 reaches saturation. Infiltrated water is added to the storage in Layer 1. Seepage out of Layer 1 only occurs when the storage exceeds field capacity. Maximum seepage occurs when Layer 1 is at saturation and declines to zero at field capacity. The seepage rate changes to the percolation rate when Layer 2 is saturated. Seepage is added to the storage in Layer 2. Percolation out of Layer 2 only occurs when the storage exceeds field capacity. Maximum percolation occurs when Layer 2 is at saturation and declines to zero at field capacity. </a:t>
            </a:r>
            <a:endParaRPr lang="en-US" baseline="0" dirty="0"/>
          </a:p>
          <a:p>
            <a:endParaRPr lang="en-US" baseline="0" dirty="0"/>
          </a:p>
          <a:p>
            <a:r>
              <a:rPr lang="en-US" baseline="0" dirty="0"/>
              <a:t>R</a:t>
            </a:r>
            <a:r>
              <a:rPr lang="en-US" baseline="-25000" dirty="0"/>
              <a:t>SEEP</a:t>
            </a:r>
            <a:r>
              <a:rPr lang="en-US" dirty="0"/>
              <a:t> = Rate of Seepage</a:t>
            </a:r>
          </a:p>
          <a:p>
            <a:r>
              <a:rPr lang="en-US" i="1" dirty="0" err="1"/>
              <a:t>Seep</a:t>
            </a:r>
            <a:r>
              <a:rPr lang="en-US" baseline="-25000" dirty="0" err="1"/>
              <a:t>max</a:t>
            </a:r>
            <a:r>
              <a:rPr lang="en-US" dirty="0"/>
              <a:t> = Maximum Seepage</a:t>
            </a:r>
          </a:p>
          <a:p>
            <a:r>
              <a:rPr lang="en-US" baseline="0" dirty="0"/>
              <a:t>R</a:t>
            </a:r>
            <a:r>
              <a:rPr lang="en-US" baseline="-25000" dirty="0"/>
              <a:t>PERC</a:t>
            </a:r>
            <a:r>
              <a:rPr lang="en-US" dirty="0"/>
              <a:t> = Rate of Percolation</a:t>
            </a:r>
          </a:p>
          <a:p>
            <a:r>
              <a:rPr lang="en-US" i="1" dirty="0" err="1"/>
              <a:t>Perc</a:t>
            </a:r>
            <a:r>
              <a:rPr lang="en-US" baseline="-25000" dirty="0" err="1"/>
              <a:t>max</a:t>
            </a:r>
            <a:r>
              <a:rPr lang="en-US" dirty="0"/>
              <a:t> = Maximum Percolation</a:t>
            </a:r>
          </a:p>
          <a:p>
            <a:pPr marL="0" marR="0" lvl="0" indent="0" algn="l" defTabSz="914400" rtl="0" eaLnBrk="0" fontAlgn="base" latinLnBrk="0" hangingPunct="0">
              <a:lnSpc>
                <a:spcPct val="100000"/>
              </a:lnSpc>
              <a:spcBef>
                <a:spcPct val="30000"/>
              </a:spcBef>
              <a:spcAft>
                <a:spcPct val="0"/>
              </a:spcAft>
              <a:buClrTx/>
              <a:buSzTx/>
              <a:buFontTx/>
              <a:buNone/>
              <a:tabLst/>
              <a:defRPr/>
            </a:pPr>
            <a:r>
              <a:rPr lang="el-GR" dirty="0"/>
              <a:t>Θ</a:t>
            </a:r>
            <a:r>
              <a:rPr lang="en-US" dirty="0"/>
              <a:t> = Water Content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l-GR" dirty="0"/>
              <a:t>Θ</a:t>
            </a:r>
            <a:r>
              <a:rPr lang="en-US" baseline="-25000" dirty="0"/>
              <a:t>SAT</a:t>
            </a:r>
            <a:r>
              <a:rPr lang="en-US" dirty="0"/>
              <a:t> = Saturated Water Content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l-GR" dirty="0"/>
              <a:t>Θ</a:t>
            </a:r>
            <a:r>
              <a:rPr lang="en-US" baseline="-25000" dirty="0"/>
              <a:t>FC</a:t>
            </a:r>
            <a:r>
              <a:rPr lang="en-US" dirty="0"/>
              <a:t> = Field Capacity Water Content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a:buFont typeface="Arial" panose="020B0604020202020204" pitchFamily="34" charset="0"/>
              <a:buChar char="•"/>
            </a:pPr>
            <a:r>
              <a:rPr lang="en-US" b="1" dirty="0"/>
              <a:t>Seepage from Layer 1:</a:t>
            </a:r>
            <a:br>
              <a:rPr lang="en-US" dirty="0"/>
            </a:br>
            <a:r>
              <a:rPr lang="en-US" dirty="0"/>
              <a:t>Seepage occurs </a:t>
            </a:r>
            <a:r>
              <a:rPr lang="en-US" b="1" dirty="0"/>
              <a:t>only when storage in Layer 1 exceeds its field capacity</a:t>
            </a:r>
            <a:r>
              <a:rPr lang="en-US" dirty="0"/>
              <a:t>.</a:t>
            </a:r>
          </a:p>
          <a:p>
            <a:pPr marL="742950" lvl="1" indent="-285750">
              <a:buFont typeface="Arial" panose="020B0604020202020204" pitchFamily="34" charset="0"/>
              <a:buChar char="•"/>
            </a:pPr>
            <a:r>
              <a:rPr lang="en-US" dirty="0"/>
              <a:t>The seepage rate is governed by the following equation:</a:t>
            </a:r>
          </a:p>
          <a:p>
            <a:pPr>
              <a:buFont typeface="Arial" panose="020B0604020202020204" pitchFamily="34" charset="0"/>
              <a:buChar char="•"/>
            </a:pPr>
            <a:r>
              <a:rPr lang="en-US" dirty="0"/>
              <a:t>RSEEP=</a:t>
            </a:r>
            <a:r>
              <a:rPr lang="en-US" dirty="0" err="1"/>
              <a:t>SeepMAX</a:t>
            </a:r>
            <a:r>
              <a:rPr lang="en-US" dirty="0"/>
              <a:t>(1−</a:t>
            </a:r>
            <a:r>
              <a:rPr lang="el-GR" dirty="0"/>
              <a:t>θ</a:t>
            </a:r>
            <a:r>
              <a:rPr lang="en-US" dirty="0"/>
              <a:t>SAT1−</a:t>
            </a:r>
            <a:r>
              <a:rPr lang="el-GR" dirty="0"/>
              <a:t>θ1θ</a:t>
            </a:r>
            <a:r>
              <a:rPr lang="en-US" dirty="0"/>
              <a:t>SAT1−</a:t>
            </a:r>
            <a:r>
              <a:rPr lang="el-GR" dirty="0"/>
              <a:t>θ</a:t>
            </a:r>
            <a:r>
              <a:rPr lang="en-US" dirty="0"/>
              <a:t>FC1)R_{\text{SEEP}} = \text{Seep}_{\text{MAX}} \left( 1 - \frac{\theta^1_{\text{SAT}} - \theta^1}{\theta^1_{\text{SAT}} - \theta^1_{\text{FC}}} \right)RSEEP​=</a:t>
            </a:r>
            <a:r>
              <a:rPr lang="en-US" dirty="0" err="1"/>
              <a:t>SeepMAX</a:t>
            </a:r>
            <a:r>
              <a:rPr lang="en-US" dirty="0"/>
              <a:t>​(1−</a:t>
            </a:r>
            <a:r>
              <a:rPr lang="el-GR" dirty="0"/>
              <a:t>θ</a:t>
            </a:r>
            <a:r>
              <a:rPr lang="en-US" dirty="0"/>
              <a:t>SAT1​−</a:t>
            </a:r>
            <a:r>
              <a:rPr lang="el-GR" dirty="0"/>
              <a:t>θ</a:t>
            </a:r>
            <a:r>
              <a:rPr lang="en-US" dirty="0"/>
              <a:t>FC1​</a:t>
            </a:r>
            <a:r>
              <a:rPr lang="el-GR" dirty="0"/>
              <a:t>θ</a:t>
            </a:r>
            <a:r>
              <a:rPr lang="en-US" dirty="0"/>
              <a:t>SAT1​−</a:t>
            </a:r>
            <a:r>
              <a:rPr lang="el-GR" dirty="0"/>
              <a:t>θ1​) </a:t>
            </a:r>
          </a:p>
          <a:p>
            <a:pPr marL="742950" lvl="1" indent="-285750">
              <a:buFont typeface="Arial" panose="020B0604020202020204" pitchFamily="34" charset="0"/>
              <a:buChar char="•"/>
            </a:pPr>
            <a:r>
              <a:rPr lang="en-US" dirty="0"/>
              <a:t>As the layer approaches saturation, the seepage rate approaches </a:t>
            </a:r>
            <a:r>
              <a:rPr lang="en-US" b="1" dirty="0" err="1"/>
              <a:t>SeepMAX</a:t>
            </a:r>
            <a:r>
              <a:rPr lang="en-US" dirty="0"/>
              <a:t>.</a:t>
            </a:r>
          </a:p>
          <a:p>
            <a:pPr>
              <a:buFont typeface="Arial" panose="020B0604020202020204" pitchFamily="34" charset="0"/>
              <a:buChar char="•"/>
            </a:pPr>
            <a:r>
              <a:rPr lang="en-US" b="1" dirty="0"/>
              <a:t>Percolation from Layer 2:</a:t>
            </a:r>
            <a:br>
              <a:rPr lang="en-US" dirty="0"/>
            </a:br>
            <a:r>
              <a:rPr lang="en-US" dirty="0"/>
              <a:t>Percolation to baseflow or aquifer recharge begins when </a:t>
            </a:r>
            <a:r>
              <a:rPr lang="en-US" b="1" dirty="0"/>
              <a:t>Layer 2 storage exceeds its field capacity</a:t>
            </a:r>
            <a:r>
              <a:rPr lang="en-US" dirty="0"/>
              <a:t>:</a:t>
            </a:r>
          </a:p>
          <a:p>
            <a:pPr>
              <a:buFont typeface="Arial" panose="020B0604020202020204" pitchFamily="34" charset="0"/>
              <a:buChar char="•"/>
            </a:pPr>
            <a:r>
              <a:rPr lang="en-US" dirty="0"/>
              <a:t>RPERC=</a:t>
            </a:r>
            <a:r>
              <a:rPr lang="en-US" dirty="0" err="1"/>
              <a:t>PercMAX</a:t>
            </a:r>
            <a:r>
              <a:rPr lang="en-US" dirty="0"/>
              <a:t>(1−</a:t>
            </a:r>
            <a:r>
              <a:rPr lang="el-GR" dirty="0"/>
              <a:t>θ</a:t>
            </a:r>
            <a:r>
              <a:rPr lang="en-US" dirty="0"/>
              <a:t>SAT2−</a:t>
            </a:r>
            <a:r>
              <a:rPr lang="el-GR" dirty="0"/>
              <a:t>θ2θ</a:t>
            </a:r>
            <a:r>
              <a:rPr lang="en-US" dirty="0"/>
              <a:t>SAT2−</a:t>
            </a:r>
            <a:r>
              <a:rPr lang="el-GR" dirty="0"/>
              <a:t>θ</a:t>
            </a:r>
            <a:r>
              <a:rPr lang="en-US" dirty="0"/>
              <a:t>FC2)R_{\text{PERC}} = \text{Perc}_{\text{MAX}} \left( 1 - \frac{\theta^2_{\text{SAT}} - \theta^2}{\theta^2_{\text{SAT}} - \theta^2_{\text{FC}}} \right)RPERC​=</a:t>
            </a:r>
            <a:r>
              <a:rPr lang="en-US" dirty="0" err="1"/>
              <a:t>PercMAX</a:t>
            </a:r>
            <a:r>
              <a:rPr lang="en-US" dirty="0"/>
              <a:t>​(1−</a:t>
            </a:r>
            <a:r>
              <a:rPr lang="el-GR" dirty="0"/>
              <a:t>θ</a:t>
            </a:r>
            <a:r>
              <a:rPr lang="en-US" dirty="0"/>
              <a:t>SAT2​−</a:t>
            </a:r>
            <a:r>
              <a:rPr lang="el-GR" dirty="0"/>
              <a:t>θ</a:t>
            </a:r>
            <a:r>
              <a:rPr lang="en-US" dirty="0"/>
              <a:t>FC2​</a:t>
            </a:r>
            <a:r>
              <a:rPr lang="el-GR" dirty="0"/>
              <a:t>θ</a:t>
            </a:r>
            <a:r>
              <a:rPr lang="en-US" dirty="0"/>
              <a:t>SAT2​−</a:t>
            </a:r>
            <a:r>
              <a:rPr lang="el-GR" dirty="0"/>
              <a:t>θ2​) </a:t>
            </a:r>
          </a:p>
          <a:p>
            <a:pPr marL="742950" lvl="1" indent="-285750">
              <a:buFont typeface="Arial" panose="020B0604020202020204" pitchFamily="34" charset="0"/>
              <a:buChar char="•"/>
            </a:pPr>
            <a:r>
              <a:rPr lang="en-US" dirty="0"/>
              <a:t>Again, the closer the layer is to saturation, the higher the percolation rate—capped at </a:t>
            </a:r>
            <a:r>
              <a:rPr lang="en-US" b="1" dirty="0" err="1"/>
              <a:t>PercMAX</a:t>
            </a:r>
            <a:r>
              <a:rPr lang="en-US" dirty="0"/>
              <a:t>.</a:t>
            </a:r>
          </a:p>
          <a:p>
            <a:pPr>
              <a:buFont typeface="Arial" panose="020B0604020202020204" pitchFamily="34" charset="0"/>
              <a:buChar char="•"/>
            </a:pPr>
            <a:r>
              <a:rPr lang="en-US" b="1" dirty="0"/>
              <a:t>Constraints and Routing:</a:t>
            </a:r>
            <a:endParaRPr lang="en-US" dirty="0"/>
          </a:p>
          <a:p>
            <a:pPr marL="742950" lvl="1" indent="-285750">
              <a:buFont typeface="Arial" panose="020B0604020202020204" pitchFamily="34" charset="0"/>
              <a:buChar char="•"/>
            </a:pPr>
            <a:r>
              <a:rPr lang="en-US" b="1" dirty="0"/>
              <a:t>Seepage is restricted</a:t>
            </a:r>
            <a:r>
              <a:rPr lang="en-US" dirty="0"/>
              <a:t> if Layer 2 is already saturated.</a:t>
            </a:r>
          </a:p>
          <a:p>
            <a:pPr marL="742950" lvl="1" indent="-285750">
              <a:buFont typeface="Arial" panose="020B0604020202020204" pitchFamily="34" charset="0"/>
              <a:buChar char="•"/>
            </a:pPr>
            <a:r>
              <a:rPr lang="en-US" b="1" dirty="0"/>
              <a:t>Percolation</a:t>
            </a:r>
            <a:r>
              <a:rPr lang="en-US" dirty="0"/>
              <a:t> out of Layer 2 may be split between:</a:t>
            </a:r>
          </a:p>
          <a:p>
            <a:pPr marL="1143000" lvl="2" indent="-228600">
              <a:buFont typeface="Arial" panose="020B0604020202020204" pitchFamily="34" charset="0"/>
              <a:buChar char="•"/>
            </a:pPr>
            <a:r>
              <a:rPr lang="en-US" dirty="0"/>
              <a:t>Contribution to </a:t>
            </a:r>
            <a:r>
              <a:rPr lang="en-US" b="1" dirty="0"/>
              <a:t>linear reservoir baseflow</a:t>
            </a:r>
            <a:endParaRPr lang="en-US" dirty="0"/>
          </a:p>
          <a:p>
            <a:pPr marL="1143000" lvl="2" indent="-228600">
              <a:buFont typeface="Arial" panose="020B0604020202020204" pitchFamily="34" charset="0"/>
              <a:buChar char="•"/>
            </a:pPr>
            <a:r>
              <a:rPr lang="en-US" b="1" dirty="0"/>
              <a:t>Deep aquifer recharge</a:t>
            </a:r>
            <a:r>
              <a:rPr lang="en-US" dirty="0"/>
              <a:t>, depending on model setup.</a:t>
            </a:r>
          </a:p>
          <a:p>
            <a:pPr>
              <a:buFont typeface="Arial" panose="020B0604020202020204" pitchFamily="34" charset="0"/>
              <a:buChar char="•"/>
            </a:pPr>
            <a:r>
              <a:rPr lang="en-US" b="1" dirty="0"/>
              <a:t>Evapotranspiration Reminder:</a:t>
            </a:r>
            <a:br>
              <a:rPr lang="en-US" dirty="0"/>
            </a:br>
            <a:r>
              <a:rPr lang="en-US" dirty="0"/>
              <a:t>ET from both layers is handled by the </a:t>
            </a:r>
            <a:r>
              <a:rPr lang="en-US" b="1" dirty="0"/>
              <a:t>canopy model</a:t>
            </a:r>
            <a:r>
              <a:rPr lang="en-US" dirty="0"/>
              <a:t>, which responds to soil moisture in both tension and full zones.</a:t>
            </a:r>
          </a:p>
          <a:p>
            <a:r>
              <a:rPr lang="en-US" b="1" dirty="0"/>
              <a:t>Key Concept:</a:t>
            </a:r>
            <a:endParaRPr lang="en-US" dirty="0"/>
          </a:p>
          <a:p>
            <a:r>
              <a:rPr lang="en-US" dirty="0"/>
              <a:t>The rate formulas ensure </a:t>
            </a:r>
            <a:r>
              <a:rPr lang="en-US" b="1" dirty="0"/>
              <a:t>smooth transitions</a:t>
            </a:r>
            <a:r>
              <a:rPr lang="en-US" dirty="0"/>
              <a:t> between dry and wet conditions while maintaining realistic water movement between layers.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6697143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22</a:t>
            </a:fld>
            <a:endParaRPr lang="en-US"/>
          </a:p>
        </p:txBody>
      </p:sp>
      <p:sp>
        <p:nvSpPr>
          <p:cNvPr id="62468" name="Rectangle 3"/>
          <p:cNvSpPr>
            <a:spLocks noGrp="1" noChangeArrowheads="1"/>
          </p:cNvSpPr>
          <p:nvPr>
            <p:ph type="body" idx="1"/>
          </p:nvPr>
        </p:nvSpPr>
        <p:spPr/>
        <p:txBody>
          <a:bodyPr>
            <a:normAutofit fontScale="92500" lnSpcReduction="10000"/>
          </a:bodyPr>
          <a:lstStyle/>
          <a:p>
            <a:pPr>
              <a:buFont typeface="Arial" panose="020B0604020202020204" pitchFamily="34" charset="0"/>
              <a:buChar char="•"/>
            </a:pPr>
            <a:r>
              <a:rPr lang="en-US" b="1" dirty="0"/>
              <a:t>Why a Canopy Method Is Required:</a:t>
            </a:r>
            <a:br>
              <a:rPr lang="en-US" dirty="0"/>
            </a:br>
            <a:r>
              <a:rPr lang="en-US" dirty="0"/>
              <a:t>Without a </a:t>
            </a:r>
            <a:r>
              <a:rPr lang="en-US" b="1" dirty="0"/>
              <a:t>canopy method</a:t>
            </a:r>
            <a:r>
              <a:rPr lang="en-US" dirty="0"/>
              <a:t>, the model </a:t>
            </a:r>
            <a:r>
              <a:rPr lang="en-US" b="1" dirty="0"/>
              <a:t>does not extract ET from soil storage</a:t>
            </a:r>
            <a:r>
              <a:rPr lang="en-US" dirty="0"/>
              <a:t>.</a:t>
            </a:r>
          </a:p>
          <a:p>
            <a:pPr marL="742950" lvl="1" indent="-285750">
              <a:buFont typeface="Arial" panose="020B0604020202020204" pitchFamily="34" charset="0"/>
              <a:buChar char="•"/>
            </a:pPr>
            <a:r>
              <a:rPr lang="en-US" dirty="0"/>
              <a:t>The canopy acts as the interface between atmospheric demand and soil water supply.</a:t>
            </a:r>
          </a:p>
          <a:p>
            <a:r>
              <a:rPr lang="en-US" b="1" dirty="0"/>
              <a:t>Uptake Method Options – Determines How Soil ET Is Handled:</a:t>
            </a:r>
            <a:endParaRPr lang="en-US" dirty="0"/>
          </a:p>
          <a:p>
            <a:pPr>
              <a:buFont typeface="+mj-lt"/>
              <a:buNone/>
            </a:pPr>
            <a:r>
              <a:rPr lang="en-US" b="1" dirty="0"/>
              <a:t>None:</a:t>
            </a:r>
            <a:endParaRPr lang="en-US" dirty="0"/>
          </a:p>
          <a:p>
            <a:pPr marL="742950" lvl="1" indent="-285750">
              <a:buFont typeface="+mj-lt"/>
              <a:buAutoNum type="arabicPeriod"/>
            </a:pPr>
            <a:r>
              <a:rPr lang="en-US" dirty="0"/>
              <a:t>No water is extracted from soil (ET effectively disabled).</a:t>
            </a:r>
          </a:p>
          <a:p>
            <a:pPr>
              <a:buFont typeface="+mj-lt"/>
              <a:buNone/>
            </a:pPr>
            <a:r>
              <a:rPr lang="en-US" b="1" dirty="0"/>
              <a:t>Simple Method:</a:t>
            </a:r>
            <a:endParaRPr lang="en-US" dirty="0"/>
          </a:p>
          <a:p>
            <a:pPr marL="742950" lvl="1" indent="-285750">
              <a:buFont typeface="+mj-lt"/>
              <a:buAutoNum type="arabicPeriod"/>
            </a:pPr>
            <a:r>
              <a:rPr lang="en-US" dirty="0"/>
              <a:t>ET is applied at the </a:t>
            </a:r>
            <a:r>
              <a:rPr lang="en-US" b="1" dirty="0"/>
              <a:t>full potential rate</a:t>
            </a:r>
            <a:r>
              <a:rPr lang="en-US" dirty="0"/>
              <a:t>, regardless of how much water is available in the soil.</a:t>
            </a:r>
          </a:p>
          <a:p>
            <a:pPr marL="742950" lvl="1" indent="-285750">
              <a:buFont typeface="+mj-lt"/>
              <a:buAutoNum type="arabicPeriod"/>
            </a:pPr>
            <a:r>
              <a:rPr lang="en-US" dirty="0"/>
              <a:t>This works with any loss method:</a:t>
            </a:r>
          </a:p>
          <a:p>
            <a:pPr marL="1143000" lvl="2" indent="-228600">
              <a:buFont typeface="+mj-lt"/>
              <a:buAutoNum type="arabicPeriod"/>
            </a:pPr>
            <a:r>
              <a:rPr lang="en-US" dirty="0"/>
              <a:t>Soil Moisture Accounting</a:t>
            </a:r>
          </a:p>
          <a:p>
            <a:pPr marL="1143000" lvl="2" indent="-228600">
              <a:buFont typeface="+mj-lt"/>
              <a:buAutoNum type="arabicPeriod"/>
            </a:pPr>
            <a:r>
              <a:rPr lang="en-US" dirty="0"/>
              <a:t>Deficit and Constant</a:t>
            </a:r>
          </a:p>
          <a:p>
            <a:pPr marL="1143000" lvl="2" indent="-228600">
              <a:buFont typeface="+mj-lt"/>
              <a:buAutoNum type="arabicPeriod"/>
            </a:pPr>
            <a:r>
              <a:rPr lang="en-US" dirty="0"/>
              <a:t>Layered Green-</a:t>
            </a:r>
            <a:r>
              <a:rPr lang="en-US" dirty="0" err="1"/>
              <a:t>Ampt</a:t>
            </a:r>
            <a:endParaRPr lang="en-US" dirty="0"/>
          </a:p>
          <a:p>
            <a:pPr>
              <a:buFont typeface="+mj-lt"/>
              <a:buNone/>
            </a:pPr>
            <a:r>
              <a:rPr lang="en-US" b="1" dirty="0"/>
              <a:t>Tension Reduction Method:</a:t>
            </a:r>
            <a:endParaRPr lang="en-US" dirty="0"/>
          </a:p>
          <a:p>
            <a:pPr marL="742950" lvl="1" indent="-285750">
              <a:buFont typeface="+mj-lt"/>
              <a:buAutoNum type="arabicPeriod"/>
            </a:pPr>
            <a:r>
              <a:rPr lang="en-US" dirty="0"/>
              <a:t>Reduces ET </a:t>
            </a:r>
            <a:r>
              <a:rPr lang="en-US" b="1" dirty="0"/>
              <a:t>as the soil dries</a:t>
            </a:r>
            <a:r>
              <a:rPr lang="en-US" dirty="0"/>
              <a:t>, based on the </a:t>
            </a:r>
            <a:r>
              <a:rPr lang="en-US" b="1" dirty="0"/>
              <a:t>tension zone storage</a:t>
            </a:r>
            <a:r>
              <a:rPr lang="en-US" dirty="0"/>
              <a:t>.</a:t>
            </a:r>
          </a:p>
          <a:p>
            <a:pPr marL="742950" lvl="1" indent="-285750">
              <a:buFont typeface="+mj-lt"/>
              <a:buAutoNum type="arabicPeriod"/>
            </a:pPr>
            <a:r>
              <a:rPr lang="en-US" dirty="0"/>
              <a:t>It’s more physically realistic.</a:t>
            </a:r>
          </a:p>
          <a:p>
            <a:pPr marL="742950" lvl="1" indent="-285750">
              <a:buFont typeface="+mj-lt"/>
              <a:buAutoNum type="arabicPeriod"/>
            </a:pPr>
            <a:r>
              <a:rPr lang="en-US" b="1" dirty="0"/>
              <a:t>Commonly used with Soil Moisture Accounting</a:t>
            </a:r>
            <a:r>
              <a:rPr lang="en-US" dirty="0"/>
              <a:t>, but can also be applied to </a:t>
            </a:r>
            <a:r>
              <a:rPr lang="en-US" b="1" dirty="0"/>
              <a:t>Layered Green-</a:t>
            </a:r>
            <a:r>
              <a:rPr lang="en-US" b="1" dirty="0" err="1"/>
              <a:t>Ampt</a:t>
            </a:r>
            <a:r>
              <a:rPr lang="en-US" dirty="0"/>
              <a:t> for drought-sensitive simulations.</a:t>
            </a:r>
          </a:p>
          <a:p>
            <a:r>
              <a:rPr lang="en-US" b="1" dirty="0"/>
              <a:t>UI Screenshot:</a:t>
            </a:r>
            <a:endParaRPr lang="en-US" dirty="0"/>
          </a:p>
          <a:p>
            <a:pPr>
              <a:buFont typeface="Arial" panose="020B0604020202020204" pitchFamily="34" charset="0"/>
              <a:buChar char="•"/>
            </a:pPr>
            <a:r>
              <a:rPr lang="en-US" dirty="0"/>
              <a:t>Highlights where to configure the </a:t>
            </a:r>
            <a:r>
              <a:rPr lang="en-US" b="1" dirty="0"/>
              <a:t>Uptake Method</a:t>
            </a:r>
            <a:r>
              <a:rPr lang="en-US" dirty="0"/>
              <a:t> in the </a:t>
            </a:r>
            <a:r>
              <a:rPr lang="en-US" b="1" dirty="0"/>
              <a:t>Canopy tab</a:t>
            </a:r>
            <a:r>
              <a:rPr lang="en-US" dirty="0"/>
              <a:t> of the subbasin element.</a:t>
            </a:r>
          </a:p>
          <a:p>
            <a:endParaRPr lang="en-US" dirty="0"/>
          </a:p>
          <a:p>
            <a:r>
              <a:rPr lang="en-US" dirty="0"/>
              <a:t>To simulate </a:t>
            </a:r>
            <a:r>
              <a:rPr lang="en-US" b="1" dirty="0"/>
              <a:t>realistic ET behavior</a:t>
            </a:r>
            <a:r>
              <a:rPr lang="en-US" dirty="0"/>
              <a:t>, especially under dry conditions, you should always use a </a:t>
            </a:r>
            <a:r>
              <a:rPr lang="en-US" b="1" dirty="0"/>
              <a:t>canopy method</a:t>
            </a:r>
            <a:r>
              <a:rPr lang="en-US" dirty="0"/>
              <a:t> and carefully select the </a:t>
            </a:r>
            <a:r>
              <a:rPr lang="en-US" b="1" dirty="0"/>
              <a:t>uptake method</a:t>
            </a:r>
            <a:r>
              <a:rPr lang="en-US" dirty="0"/>
              <a:t> that fits your modeling goals.</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4249573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23</a:t>
            </a:fld>
            <a:endParaRPr lang="en-US"/>
          </a:p>
        </p:txBody>
      </p:sp>
      <p:sp>
        <p:nvSpPr>
          <p:cNvPr id="62468" name="Rectangle 3"/>
          <p:cNvSpPr>
            <a:spLocks noGrp="1" noChangeArrowheads="1"/>
          </p:cNvSpPr>
          <p:nvPr>
            <p:ph type="body" idx="1"/>
          </p:nvPr>
        </p:nvSpPr>
        <p:spPr/>
        <p:txBody>
          <a:bodyPr>
            <a:normAutofit fontScale="92500" lnSpcReduction="20000"/>
          </a:bodyPr>
          <a:lstStyle/>
          <a:p>
            <a:pPr>
              <a:buFont typeface="Arial" panose="020B0604020202020204" pitchFamily="34" charset="0"/>
              <a:buChar char="•"/>
            </a:pPr>
            <a:r>
              <a:rPr lang="en-US" b="1" dirty="0"/>
              <a:t>What It Does:</a:t>
            </a:r>
            <a:br>
              <a:rPr lang="en-US" dirty="0"/>
            </a:br>
            <a:r>
              <a:rPr lang="en-US" dirty="0"/>
              <a:t>The </a:t>
            </a:r>
            <a:r>
              <a:rPr lang="en-US" b="1" dirty="0"/>
              <a:t>surface depression component</a:t>
            </a:r>
            <a:r>
              <a:rPr lang="en-US" dirty="0"/>
              <a:t> captures rainfall or canopy overflow </a:t>
            </a:r>
            <a:r>
              <a:rPr lang="en-US" b="1" dirty="0"/>
              <a:t>that does not immediately infiltrate</a:t>
            </a:r>
            <a:r>
              <a:rPr lang="en-US" dirty="0"/>
              <a:t>.</a:t>
            </a:r>
          </a:p>
          <a:p>
            <a:pPr marL="742950" lvl="1" indent="-285750">
              <a:buFont typeface="Arial" panose="020B0604020202020204" pitchFamily="34" charset="0"/>
              <a:buChar char="•"/>
            </a:pPr>
            <a:r>
              <a:rPr lang="en-US" dirty="0"/>
              <a:t>This temporarily stored water is held for </a:t>
            </a:r>
            <a:r>
              <a:rPr lang="en-US" b="1" dirty="0"/>
              <a:t>later infiltration</a:t>
            </a:r>
            <a:r>
              <a:rPr lang="en-US" dirty="0"/>
              <a:t>, allowing more water to enter the soil </a:t>
            </a:r>
            <a:r>
              <a:rPr lang="en-US" b="1" dirty="0"/>
              <a:t>after rainfall ends</a:t>
            </a:r>
            <a:r>
              <a:rPr lang="en-US" dirty="0"/>
              <a:t>.</a:t>
            </a:r>
          </a:p>
          <a:p>
            <a:pPr>
              <a:buFont typeface="Arial" panose="020B0604020202020204" pitchFamily="34" charset="0"/>
              <a:buChar char="•"/>
            </a:pPr>
            <a:r>
              <a:rPr lang="en-US" b="1" dirty="0"/>
              <a:t>Why It Matters:</a:t>
            </a:r>
            <a:endParaRPr lang="en-US" dirty="0"/>
          </a:p>
          <a:p>
            <a:pPr marL="742950" lvl="1" indent="-285750">
              <a:buFont typeface="Arial" panose="020B0604020202020204" pitchFamily="34" charset="0"/>
              <a:buChar char="•"/>
            </a:pPr>
            <a:r>
              <a:rPr lang="en-US" dirty="0"/>
              <a:t>Including surface depression </a:t>
            </a:r>
            <a:r>
              <a:rPr lang="en-US" b="1" dirty="0"/>
              <a:t>increases total potential infiltration</a:t>
            </a:r>
            <a:r>
              <a:rPr lang="en-US" dirty="0"/>
              <a:t>, especially for short or intense storms.</a:t>
            </a:r>
          </a:p>
          <a:p>
            <a:pPr marL="742950" lvl="1" indent="-285750">
              <a:buFont typeface="Arial" panose="020B0604020202020204" pitchFamily="34" charset="0"/>
              <a:buChar char="•"/>
            </a:pPr>
            <a:r>
              <a:rPr lang="en-US" dirty="0"/>
              <a:t>Helps prevent early runoff and mimics the way ponded water slowly infiltrates in natural systems.</a:t>
            </a:r>
          </a:p>
          <a:p>
            <a:r>
              <a:rPr lang="en-US" b="1" dirty="0"/>
              <a:t>Behavior by Loss Method:</a:t>
            </a:r>
            <a:endParaRPr lang="en-US" dirty="0"/>
          </a:p>
          <a:p>
            <a:pPr>
              <a:buFont typeface="+mj-lt"/>
              <a:buNone/>
            </a:pPr>
            <a:r>
              <a:rPr lang="en-US" b="1" dirty="0"/>
              <a:t>Soil Moisture Accounting (no surface component):</a:t>
            </a:r>
            <a:endParaRPr lang="en-US" dirty="0"/>
          </a:p>
          <a:p>
            <a:pPr marL="742950" lvl="1" indent="-285750">
              <a:buFont typeface="+mj-lt"/>
              <a:buAutoNum type="arabicPeriod"/>
            </a:pPr>
            <a:r>
              <a:rPr lang="en-US" dirty="0"/>
              <a:t>All precipitation or overflow attempts to </a:t>
            </a:r>
            <a:r>
              <a:rPr lang="en-US" b="1" dirty="0"/>
              <a:t>infiltrate immediately</a:t>
            </a:r>
            <a:r>
              <a:rPr lang="en-US" dirty="0"/>
              <a:t>.</a:t>
            </a:r>
          </a:p>
          <a:p>
            <a:pPr marL="742950" lvl="1" indent="-285750">
              <a:buFont typeface="+mj-lt"/>
              <a:buAutoNum type="arabicPeriod"/>
            </a:pPr>
            <a:r>
              <a:rPr lang="en-US" dirty="0"/>
              <a:t>Once the soil saturates, infiltration rate drops to </a:t>
            </a:r>
            <a:r>
              <a:rPr lang="en-US" b="1" dirty="0"/>
              <a:t>maximum percolation rate</a:t>
            </a:r>
            <a:r>
              <a:rPr lang="en-US" dirty="0"/>
              <a:t>.</a:t>
            </a:r>
          </a:p>
          <a:p>
            <a:pPr marL="742950" lvl="1" indent="-285750">
              <a:buFont typeface="+mj-lt"/>
              <a:buAutoNum type="arabicPeriod"/>
            </a:pPr>
            <a:r>
              <a:rPr lang="en-US" b="1" dirty="0"/>
              <a:t>Any excess becomes direct runoff</a:t>
            </a:r>
            <a:r>
              <a:rPr lang="en-US" dirty="0"/>
              <a:t>, even if more infiltration could happen later.</a:t>
            </a:r>
          </a:p>
          <a:p>
            <a:pPr>
              <a:buFont typeface="+mj-lt"/>
              <a:buNone/>
            </a:pPr>
            <a:r>
              <a:rPr lang="en-US" b="1" dirty="0"/>
              <a:t>Deficit and Constant (no surface):</a:t>
            </a:r>
            <a:endParaRPr lang="en-US" dirty="0"/>
          </a:p>
          <a:p>
            <a:pPr marL="742950" lvl="1" indent="-285750">
              <a:buFont typeface="+mj-lt"/>
              <a:buAutoNum type="arabicPeriod"/>
            </a:pPr>
            <a:r>
              <a:rPr lang="en-US" dirty="0"/>
              <a:t>The method is </a:t>
            </a:r>
            <a:r>
              <a:rPr lang="en-US" b="1" dirty="0"/>
              <a:t>not heavily affected</a:t>
            </a:r>
            <a:r>
              <a:rPr lang="en-US" dirty="0"/>
              <a:t> by the presence of surface depression,</a:t>
            </a:r>
            <a:br>
              <a:rPr lang="en-US" dirty="0"/>
            </a:br>
            <a:r>
              <a:rPr lang="en-US" dirty="0"/>
              <a:t>but </a:t>
            </a:r>
            <a:r>
              <a:rPr lang="en-US" b="1" dirty="0"/>
              <a:t>removing surface storage</a:t>
            </a:r>
            <a:r>
              <a:rPr lang="en-US" dirty="0"/>
              <a:t> leads to a </a:t>
            </a:r>
            <a:r>
              <a:rPr lang="en-US" b="1" dirty="0"/>
              <a:t>reduction in total infiltration</a:t>
            </a:r>
            <a:r>
              <a:rPr lang="en-US" dirty="0"/>
              <a:t>.</a:t>
            </a:r>
          </a:p>
          <a:p>
            <a:pPr>
              <a:buFont typeface="+mj-lt"/>
              <a:buNone/>
            </a:pPr>
            <a:r>
              <a:rPr lang="en-US" b="1" dirty="0"/>
              <a:t>Layered Green-</a:t>
            </a:r>
            <a:r>
              <a:rPr lang="en-US" b="1" dirty="0" err="1"/>
              <a:t>Ampt</a:t>
            </a:r>
            <a:r>
              <a:rPr lang="en-US" b="1" dirty="0"/>
              <a:t> (no surface):</a:t>
            </a:r>
            <a:endParaRPr lang="en-US" dirty="0"/>
          </a:p>
          <a:p>
            <a:pPr marL="742950" lvl="1" indent="-285750">
              <a:buFont typeface="+mj-lt"/>
              <a:buAutoNum type="arabicPeriod"/>
            </a:pPr>
            <a:r>
              <a:rPr lang="en-US" dirty="0"/>
              <a:t>If surface storage is not included, the model will </a:t>
            </a:r>
            <a:r>
              <a:rPr lang="en-US" b="1" dirty="0"/>
              <a:t>reset water content more quickly</a:t>
            </a:r>
            <a:r>
              <a:rPr lang="en-US" dirty="0"/>
              <a:t>,</a:t>
            </a:r>
            <a:br>
              <a:rPr lang="en-US" dirty="0"/>
            </a:br>
            <a:r>
              <a:rPr lang="en-US" dirty="0"/>
              <a:t>meaning </a:t>
            </a:r>
            <a:r>
              <a:rPr lang="en-US" b="1" dirty="0"/>
              <a:t>less infiltration</a:t>
            </a:r>
            <a:r>
              <a:rPr lang="en-US" dirty="0"/>
              <a:t> occurs after rain events.</a:t>
            </a:r>
          </a:p>
          <a:p>
            <a:pPr marL="742950" lvl="1" indent="-285750">
              <a:buFont typeface="+mj-lt"/>
              <a:buAutoNum type="arabicPeriod"/>
            </a:pPr>
            <a:r>
              <a:rPr lang="en-US" dirty="0"/>
              <a:t>This could underestimate infiltration for short storms followed by dry periods.</a:t>
            </a:r>
          </a:p>
          <a:p>
            <a:endParaRPr lang="en-US" dirty="0"/>
          </a:p>
          <a:p>
            <a:r>
              <a:rPr lang="en-US" dirty="0"/>
              <a:t>Including a surface depression component allows models to </a:t>
            </a:r>
            <a:r>
              <a:rPr lang="en-US" b="1" dirty="0"/>
              <a:t>retain water longer</a:t>
            </a:r>
            <a:r>
              <a:rPr lang="en-US" dirty="0"/>
              <a:t>, making infiltration more realistic—especially important for </a:t>
            </a:r>
            <a:r>
              <a:rPr lang="en-US" b="1" dirty="0"/>
              <a:t>continuous or semi-arid watershed modeling</a:t>
            </a:r>
            <a:r>
              <a:rPr lang="en-US" dirty="0"/>
              <a:t>.</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9375780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24</a:t>
            </a:fld>
            <a:endParaRPr lang="en-US"/>
          </a:p>
        </p:txBody>
      </p:sp>
      <p:sp>
        <p:nvSpPr>
          <p:cNvPr id="62468" name="Rectangle 3"/>
          <p:cNvSpPr>
            <a:spLocks noGrp="1" noChangeArrowheads="1"/>
          </p:cNvSpPr>
          <p:nvPr>
            <p:ph type="body" idx="1"/>
          </p:nvPr>
        </p:nvSpPr>
        <p:spPr/>
        <p:txBody>
          <a:bodyPr>
            <a:normAutofit fontScale="92500" lnSpcReduction="10000"/>
          </a:bodyPr>
          <a:lstStyle/>
          <a:p>
            <a:pPr>
              <a:buFont typeface="Arial" panose="020B0604020202020204" pitchFamily="34" charset="0"/>
              <a:buChar char="•"/>
            </a:pPr>
            <a:r>
              <a:rPr lang="en-US" b="1" dirty="0"/>
              <a:t>What Are Gridded Loss Methods?</a:t>
            </a:r>
            <a:br>
              <a:rPr lang="en-US" dirty="0"/>
            </a:br>
            <a:r>
              <a:rPr lang="en-US" dirty="0"/>
              <a:t>These methods break a subbasin into a </a:t>
            </a:r>
            <a:r>
              <a:rPr lang="en-US" b="1" dirty="0"/>
              <a:t>uniform grid</a:t>
            </a:r>
            <a:r>
              <a:rPr lang="en-US" dirty="0"/>
              <a:t>—each cell is treated independently.</a:t>
            </a:r>
          </a:p>
          <a:p>
            <a:pPr marL="742950" lvl="1" indent="-285750">
              <a:buFont typeface="Arial" panose="020B0604020202020204" pitchFamily="34" charset="0"/>
              <a:buChar char="•"/>
            </a:pPr>
            <a:r>
              <a:rPr lang="en-US" dirty="0"/>
              <a:t>The image shows a watershed subdivided into </a:t>
            </a:r>
            <a:r>
              <a:rPr lang="en-US" b="1" dirty="0"/>
              <a:t>grid cells</a:t>
            </a:r>
            <a:r>
              <a:rPr lang="en-US" dirty="0"/>
              <a:t> overlaid on the basin boundary.</a:t>
            </a:r>
          </a:p>
          <a:p>
            <a:pPr>
              <a:buFont typeface="Arial" panose="020B0604020202020204" pitchFamily="34" charset="0"/>
              <a:buChar char="•"/>
            </a:pPr>
            <a:r>
              <a:rPr lang="en-US" b="1" dirty="0"/>
              <a:t>Key Feature – Spatial Variability:</a:t>
            </a:r>
            <a:endParaRPr lang="en-US" dirty="0"/>
          </a:p>
          <a:p>
            <a:pPr marL="742950" lvl="1" indent="-285750">
              <a:buFont typeface="Arial" panose="020B0604020202020204" pitchFamily="34" charset="0"/>
              <a:buChar char="•"/>
            </a:pPr>
            <a:r>
              <a:rPr lang="en-US" b="1" dirty="0"/>
              <a:t>Each grid cell receives its own precipitation input</a:t>
            </a:r>
            <a:r>
              <a:rPr lang="en-US" dirty="0"/>
              <a:t>, which allows for spatially variable rainfall.</a:t>
            </a:r>
          </a:p>
          <a:p>
            <a:pPr marL="742950" lvl="1" indent="-285750">
              <a:buFont typeface="Arial" panose="020B0604020202020204" pitchFamily="34" charset="0"/>
              <a:buChar char="•"/>
            </a:pPr>
            <a:r>
              <a:rPr lang="en-US" dirty="0"/>
              <a:t>State variables—such as soil moisture, infiltration, or percolation—</a:t>
            </a:r>
            <a:r>
              <a:rPr lang="en-US" b="1" dirty="0"/>
              <a:t>evolve independently</a:t>
            </a:r>
            <a:r>
              <a:rPr lang="en-US" dirty="0"/>
              <a:t> within each cell.</a:t>
            </a:r>
          </a:p>
          <a:p>
            <a:pPr marL="742950" lvl="1" indent="-285750">
              <a:buFont typeface="Arial" panose="020B0604020202020204" pitchFamily="34" charset="0"/>
              <a:buChar char="•"/>
            </a:pPr>
            <a:r>
              <a:rPr lang="en-US" dirty="0"/>
              <a:t>This contrasts with lumped methods, where a single average state is assumed.</a:t>
            </a:r>
          </a:p>
          <a:p>
            <a:r>
              <a:rPr lang="en-US" b="1" dirty="0"/>
              <a:t>Gridded vs. Lumped:</a:t>
            </a:r>
            <a:endParaRPr lang="en-US" dirty="0"/>
          </a:p>
          <a:p>
            <a:pPr>
              <a:buFont typeface="Arial" panose="020B0604020202020204" pitchFamily="34" charset="0"/>
              <a:buChar char="•"/>
            </a:pPr>
            <a:r>
              <a:rPr lang="en-US" b="1" dirty="0"/>
              <a:t>Gridded Methods:</a:t>
            </a:r>
            <a:endParaRPr lang="en-US" dirty="0"/>
          </a:p>
          <a:p>
            <a:pPr marL="742950" lvl="1" indent="-285750">
              <a:buFont typeface="Arial" panose="020B0604020202020204" pitchFamily="34" charset="0"/>
              <a:buChar char="•"/>
            </a:pPr>
            <a:r>
              <a:rPr lang="en-US" dirty="0"/>
              <a:t>Each grid cell has its </a:t>
            </a:r>
            <a:r>
              <a:rPr lang="en-US" b="1" dirty="0"/>
              <a:t>own parameter values</a:t>
            </a:r>
            <a:r>
              <a:rPr lang="en-US" dirty="0"/>
              <a:t> and </a:t>
            </a:r>
            <a:r>
              <a:rPr lang="en-US" b="1" dirty="0"/>
              <a:t>initial conditions</a:t>
            </a:r>
            <a:r>
              <a:rPr lang="en-US" dirty="0"/>
              <a:t> (e.g., soil moisture, curve number, etc.).</a:t>
            </a:r>
          </a:p>
          <a:p>
            <a:pPr marL="742950" lvl="1" indent="-285750">
              <a:buFont typeface="Arial" panose="020B0604020202020204" pitchFamily="34" charset="0"/>
              <a:buChar char="•"/>
            </a:pPr>
            <a:r>
              <a:rPr lang="en-US" dirty="0"/>
              <a:t>Enables simulation of complex land cover, soil types, or rainfall patterns.</a:t>
            </a:r>
          </a:p>
          <a:p>
            <a:pPr>
              <a:buFont typeface="Arial" panose="020B0604020202020204" pitchFamily="34" charset="0"/>
              <a:buChar char="•"/>
            </a:pPr>
            <a:r>
              <a:rPr lang="en-US" b="1" dirty="0"/>
              <a:t>Lumped Methods:</a:t>
            </a:r>
            <a:endParaRPr lang="en-US" dirty="0"/>
          </a:p>
          <a:p>
            <a:pPr marL="742950" lvl="1" indent="-285750">
              <a:buFont typeface="Arial" panose="020B0604020202020204" pitchFamily="34" charset="0"/>
              <a:buChar char="•"/>
            </a:pPr>
            <a:r>
              <a:rPr lang="en-US" dirty="0"/>
              <a:t>Apply </a:t>
            </a:r>
            <a:r>
              <a:rPr lang="en-US" b="1" dirty="0"/>
              <a:t>uniform parameters</a:t>
            </a:r>
            <a:r>
              <a:rPr lang="en-US" dirty="0"/>
              <a:t> across the entire subbasin.</a:t>
            </a:r>
          </a:p>
          <a:p>
            <a:pPr marL="742950" lvl="1" indent="-285750">
              <a:buFont typeface="Arial" panose="020B0604020202020204" pitchFamily="34" charset="0"/>
              <a:buChar char="•"/>
            </a:pPr>
            <a:r>
              <a:rPr lang="en-US" dirty="0"/>
              <a:t>Simpler, but may </a:t>
            </a:r>
            <a:r>
              <a:rPr lang="en-US" b="1" dirty="0"/>
              <a:t>underrepresent spatial variability</a:t>
            </a:r>
            <a:r>
              <a:rPr lang="en-US" dirty="0"/>
              <a:t> in larger or heterogeneous basins.</a:t>
            </a:r>
          </a:p>
          <a:p>
            <a:r>
              <a:rPr lang="en-US" b="1" dirty="0"/>
              <a:t>Use Cases for Gridded Loss Methods:</a:t>
            </a:r>
            <a:endParaRPr lang="en-US" dirty="0"/>
          </a:p>
          <a:p>
            <a:r>
              <a:rPr lang="en-US" dirty="0"/>
              <a:t>Best suited for large subbasins or when using </a:t>
            </a:r>
            <a:r>
              <a:rPr lang="en-US" b="1" dirty="0"/>
              <a:t>gridded precipitation inputs</a:t>
            </a:r>
            <a:r>
              <a:rPr lang="en-US" dirty="0"/>
              <a:t> (e.g., radar, gridded gages).</a:t>
            </a:r>
            <a:br>
              <a:rPr lang="en-US" dirty="0"/>
            </a:br>
            <a:r>
              <a:rPr lang="en-US" dirty="0"/>
              <a:t>Also useful when modeling </a:t>
            </a:r>
            <a:r>
              <a:rPr lang="en-US" b="1" dirty="0"/>
              <a:t>heterogeneous land surfaces</a:t>
            </a:r>
            <a:r>
              <a:rPr lang="en-US" dirty="0"/>
              <a:t> with variable infiltration capacity.</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4885963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25</a:t>
            </a:fld>
            <a:endParaRPr lang="en-US"/>
          </a:p>
        </p:txBody>
      </p:sp>
      <p:sp>
        <p:nvSpPr>
          <p:cNvPr id="62468" name="Rectangle 3"/>
          <p:cNvSpPr>
            <a:spLocks noGrp="1" noChangeArrowheads="1"/>
          </p:cNvSpPr>
          <p:nvPr>
            <p:ph type="body" idx="1"/>
          </p:nvPr>
        </p:nvSpPr>
        <p:spPr/>
        <p:txBody>
          <a:bodyPr>
            <a:normAutofit fontScale="92500" lnSpcReduction="20000"/>
          </a:bodyPr>
          <a:lstStyle/>
          <a:p>
            <a:pPr>
              <a:buFont typeface="Arial" panose="020B0604020202020204" pitchFamily="34" charset="0"/>
              <a:buChar char="•"/>
            </a:pPr>
            <a:r>
              <a:rPr lang="en-US" dirty="0"/>
              <a:t>This slide summarizes the </a:t>
            </a:r>
            <a:r>
              <a:rPr lang="en-US" b="1" dirty="0"/>
              <a:t>key conceptual differences</a:t>
            </a:r>
            <a:r>
              <a:rPr lang="en-US" dirty="0"/>
              <a:t> among the three main continuous loss methods:</a:t>
            </a:r>
          </a:p>
          <a:p>
            <a:pPr marL="742950" lvl="1" indent="-285750">
              <a:buFont typeface="Arial" panose="020B0604020202020204" pitchFamily="34" charset="0"/>
              <a:buChar char="•"/>
            </a:pPr>
            <a:r>
              <a:rPr lang="en-US" b="1" dirty="0"/>
              <a:t>Deficit and Constant</a:t>
            </a:r>
            <a:endParaRPr lang="en-US" dirty="0"/>
          </a:p>
          <a:p>
            <a:pPr marL="742950" lvl="1" indent="-285750">
              <a:buFont typeface="Arial" panose="020B0604020202020204" pitchFamily="34" charset="0"/>
              <a:buChar char="•"/>
            </a:pPr>
            <a:r>
              <a:rPr lang="en-US" b="1" dirty="0"/>
              <a:t>Soil Moisture Accounting (SMA)</a:t>
            </a:r>
            <a:endParaRPr lang="en-US" dirty="0"/>
          </a:p>
          <a:p>
            <a:pPr marL="742950" lvl="1" indent="-285750">
              <a:buFont typeface="Arial" panose="020B0604020202020204" pitchFamily="34" charset="0"/>
              <a:buChar char="•"/>
            </a:pPr>
            <a:r>
              <a:rPr lang="en-US" b="1" dirty="0"/>
              <a:t>Layered Green-</a:t>
            </a:r>
            <a:r>
              <a:rPr lang="en-US" b="1" dirty="0" err="1"/>
              <a:t>Ampt</a:t>
            </a:r>
            <a:endParaRPr lang="en-US" dirty="0"/>
          </a:p>
          <a:p>
            <a:endParaRPr lang="en-US" b="1" dirty="0"/>
          </a:p>
          <a:p>
            <a:r>
              <a:rPr lang="en-US" b="1" dirty="0"/>
              <a:t>Deficit and Constant Method:</a:t>
            </a:r>
          </a:p>
          <a:p>
            <a:pPr>
              <a:buFont typeface="Arial" panose="020B0604020202020204" pitchFamily="34" charset="0"/>
              <a:buChar char="•"/>
            </a:pPr>
            <a:r>
              <a:rPr lang="en-US" b="1" dirty="0"/>
              <a:t>Simplified model</a:t>
            </a:r>
            <a:r>
              <a:rPr lang="en-US" dirty="0"/>
              <a:t> that lumps </a:t>
            </a:r>
            <a:r>
              <a:rPr lang="en-US" b="1" dirty="0"/>
              <a:t>soil and groundwater together</a:t>
            </a:r>
            <a:r>
              <a:rPr lang="en-US" dirty="0"/>
              <a:t>.</a:t>
            </a:r>
          </a:p>
          <a:p>
            <a:pPr marL="742950" lvl="1" indent="-285750">
              <a:buFont typeface="Arial" panose="020B0604020202020204" pitchFamily="34" charset="0"/>
              <a:buChar char="•"/>
            </a:pPr>
            <a:r>
              <a:rPr lang="en-US" dirty="0"/>
              <a:t>This can </a:t>
            </a:r>
            <a:r>
              <a:rPr lang="en-US" b="1" dirty="0"/>
              <a:t>overestimate evapotranspiration</a:t>
            </a:r>
            <a:r>
              <a:rPr lang="en-US" dirty="0"/>
              <a:t> because a </a:t>
            </a:r>
            <a:r>
              <a:rPr lang="en-US" b="1" dirty="0"/>
              <a:t>larger storage volume</a:t>
            </a:r>
            <a:r>
              <a:rPr lang="en-US" dirty="0"/>
              <a:t> is assumed available for extraction.</a:t>
            </a:r>
          </a:p>
          <a:p>
            <a:pPr>
              <a:buFont typeface="Arial" panose="020B0604020202020204" pitchFamily="34" charset="0"/>
              <a:buChar char="•"/>
            </a:pPr>
            <a:r>
              <a:rPr lang="en-US" b="1" dirty="0"/>
              <a:t>No separation</a:t>
            </a:r>
            <a:r>
              <a:rPr lang="en-US" dirty="0"/>
              <a:t> between </a:t>
            </a:r>
            <a:r>
              <a:rPr lang="en-US" b="1" dirty="0"/>
              <a:t>gravity</a:t>
            </a:r>
            <a:r>
              <a:rPr lang="en-US" dirty="0"/>
              <a:t> and </a:t>
            </a:r>
            <a:r>
              <a:rPr lang="en-US" b="1" dirty="0"/>
              <a:t>tension storage zones</a:t>
            </a:r>
            <a:r>
              <a:rPr lang="en-US" dirty="0"/>
              <a:t>.</a:t>
            </a:r>
          </a:p>
          <a:p>
            <a:pPr marL="742950" lvl="1" indent="-285750">
              <a:buFont typeface="Arial" panose="020B0604020202020204" pitchFamily="34" charset="0"/>
              <a:buChar char="•"/>
            </a:pPr>
            <a:r>
              <a:rPr lang="en-US" dirty="0"/>
              <a:t>All water is removed from the same reservoir via ET—regardless of how tightly it's held in the soil.</a:t>
            </a:r>
          </a:p>
          <a:p>
            <a:endParaRPr lang="en-US" b="1" dirty="0"/>
          </a:p>
          <a:p>
            <a:r>
              <a:rPr lang="en-US" b="1" dirty="0"/>
              <a:t>Soil Moisture Accounting Method:</a:t>
            </a:r>
          </a:p>
          <a:p>
            <a:pPr>
              <a:buFont typeface="Arial" panose="020B0604020202020204" pitchFamily="34" charset="0"/>
              <a:buChar char="•"/>
            </a:pPr>
            <a:r>
              <a:rPr lang="en-US" dirty="0"/>
              <a:t>Includes </a:t>
            </a:r>
            <a:r>
              <a:rPr lang="en-US" b="1" dirty="0"/>
              <a:t>explicit tension storage</a:t>
            </a:r>
            <a:r>
              <a:rPr lang="en-US" dirty="0"/>
              <a:t> and uses a </a:t>
            </a:r>
            <a:r>
              <a:rPr lang="en-US" b="1" dirty="0"/>
              <a:t>reduction function</a:t>
            </a:r>
            <a:r>
              <a:rPr lang="en-US" dirty="0"/>
              <a:t> for evapotranspiration.</a:t>
            </a:r>
          </a:p>
          <a:p>
            <a:pPr marL="742950" lvl="1" indent="-285750">
              <a:buFont typeface="Arial" panose="020B0604020202020204" pitchFamily="34" charset="0"/>
              <a:buChar char="•"/>
            </a:pPr>
            <a:r>
              <a:rPr lang="en-US" dirty="0"/>
              <a:t>As the soil dries out, the model automatically </a:t>
            </a:r>
            <a:r>
              <a:rPr lang="en-US" b="1" dirty="0"/>
              <a:t>reduces ET rates</a:t>
            </a:r>
            <a:r>
              <a:rPr lang="en-US" dirty="0"/>
              <a:t>, simulating drought stress.</a:t>
            </a:r>
          </a:p>
          <a:p>
            <a:pPr>
              <a:buFont typeface="Arial" panose="020B0604020202020204" pitchFamily="34" charset="0"/>
              <a:buChar char="•"/>
            </a:pPr>
            <a:r>
              <a:rPr lang="en-US" dirty="0"/>
              <a:t>This method is </a:t>
            </a:r>
            <a:r>
              <a:rPr lang="en-US" b="1" dirty="0"/>
              <a:t>well suited for dry climates or seasonally varying soil moisture</a:t>
            </a:r>
            <a:r>
              <a:rPr lang="en-US" dirty="0"/>
              <a:t>.</a:t>
            </a:r>
          </a:p>
          <a:p>
            <a:endParaRPr lang="en-US" b="1" dirty="0"/>
          </a:p>
          <a:p>
            <a:r>
              <a:rPr lang="en-US" b="1" dirty="0"/>
              <a:t>Layered Green-</a:t>
            </a:r>
            <a:r>
              <a:rPr lang="en-US" b="1" dirty="0" err="1"/>
              <a:t>Ampt</a:t>
            </a:r>
            <a:r>
              <a:rPr lang="en-US" b="1" dirty="0"/>
              <a:t>:</a:t>
            </a:r>
          </a:p>
          <a:p>
            <a:pPr>
              <a:buFont typeface="Arial" panose="020B0604020202020204" pitchFamily="34" charset="0"/>
              <a:buChar char="•"/>
            </a:pPr>
            <a:r>
              <a:rPr lang="en-US" dirty="0"/>
              <a:t>The most </a:t>
            </a:r>
            <a:r>
              <a:rPr lang="en-US" b="1" dirty="0"/>
              <a:t>physically based method</a:t>
            </a:r>
            <a:r>
              <a:rPr lang="en-US" dirty="0"/>
              <a:t>.</a:t>
            </a:r>
          </a:p>
          <a:p>
            <a:pPr marL="742950" lvl="1" indent="-285750">
              <a:buFont typeface="Arial" panose="020B0604020202020204" pitchFamily="34" charset="0"/>
              <a:buChar char="•"/>
            </a:pPr>
            <a:r>
              <a:rPr lang="en-US" dirty="0"/>
              <a:t>Uses soil properties like </a:t>
            </a:r>
            <a:r>
              <a:rPr lang="en-US" b="1" dirty="0"/>
              <a:t>field capacity</a:t>
            </a:r>
            <a:r>
              <a:rPr lang="en-US" dirty="0"/>
              <a:t>, </a:t>
            </a:r>
            <a:r>
              <a:rPr lang="en-US" b="1" dirty="0"/>
              <a:t>saturation</a:t>
            </a:r>
            <a:r>
              <a:rPr lang="en-US" dirty="0"/>
              <a:t>, and </a:t>
            </a:r>
            <a:r>
              <a:rPr lang="en-US" b="1" dirty="0"/>
              <a:t>wetting front suction</a:t>
            </a:r>
            <a:r>
              <a:rPr lang="en-US" dirty="0"/>
              <a:t>.</a:t>
            </a:r>
          </a:p>
          <a:p>
            <a:pPr>
              <a:buFont typeface="Arial" panose="020B0604020202020204" pitchFamily="34" charset="0"/>
              <a:buChar char="•"/>
            </a:pPr>
            <a:r>
              <a:rPr lang="en-US" dirty="0"/>
              <a:t>Supports </a:t>
            </a:r>
            <a:r>
              <a:rPr lang="en-US" b="1" dirty="0"/>
              <a:t>layer-specific infiltration</a:t>
            </a:r>
            <a:r>
              <a:rPr lang="en-US" dirty="0"/>
              <a:t>, </a:t>
            </a:r>
            <a:r>
              <a:rPr lang="en-US" b="1" dirty="0"/>
              <a:t>seepage</a:t>
            </a:r>
            <a:r>
              <a:rPr lang="en-US" dirty="0"/>
              <a:t>, and </a:t>
            </a:r>
            <a:r>
              <a:rPr lang="en-US" b="1" dirty="0"/>
              <a:t>percolation dynamics</a:t>
            </a:r>
            <a:r>
              <a:rPr lang="en-US" dirty="0"/>
              <a:t>.</a:t>
            </a:r>
          </a:p>
          <a:p>
            <a:pPr>
              <a:buFont typeface="Arial" panose="020B0604020202020204" pitchFamily="34" charset="0"/>
              <a:buChar char="•"/>
            </a:pPr>
            <a:r>
              <a:rPr lang="en-US" b="1" dirty="0"/>
              <a:t>Parameter estimation is more parsimonious</a:t>
            </a:r>
            <a:r>
              <a:rPr lang="en-US" dirty="0"/>
              <a:t>, especially when using soil survey data.</a:t>
            </a:r>
          </a:p>
          <a:p>
            <a:endParaRPr lang="en-US" dirty="0"/>
          </a:p>
          <a:p>
            <a:r>
              <a:rPr lang="en-US" dirty="0"/>
              <a:t>Each method has trade-offs between </a:t>
            </a:r>
            <a:r>
              <a:rPr lang="en-US" b="1" dirty="0"/>
              <a:t>simplicity, realism, and parameter requirements</a:t>
            </a:r>
            <a:r>
              <a:rPr lang="en-US" dirty="0"/>
              <a:t>.</a:t>
            </a:r>
            <a:br>
              <a:rPr lang="en-US" dirty="0"/>
            </a:br>
            <a:r>
              <a:rPr lang="en-US" dirty="0"/>
              <a:t>Choose based on available data, model goals, and desired physical accuracy.</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613120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a:t>
            </a:fld>
            <a:endParaRPr lang="en-US"/>
          </a:p>
        </p:txBody>
      </p:sp>
      <p:sp>
        <p:nvSpPr>
          <p:cNvPr id="62468" name="Rectangle 3"/>
          <p:cNvSpPr>
            <a:spLocks noGrp="1" noChangeArrowheads="1"/>
          </p:cNvSpPr>
          <p:nvPr>
            <p:ph type="body" idx="1"/>
          </p:nvPr>
        </p:nvSpPr>
        <p:spPr/>
        <p:txBody>
          <a:bodyPr>
            <a:normAutofit/>
          </a:bodyPr>
          <a:lstStyle/>
          <a:p>
            <a:pPr>
              <a:buFont typeface="Arial" panose="020B0604020202020204" pitchFamily="34" charset="0"/>
              <a:buNone/>
            </a:pPr>
            <a:r>
              <a:rPr lang="en-US" b="1" dirty="0"/>
              <a:t>Porous Media Concept:</a:t>
            </a:r>
            <a:br>
              <a:rPr lang="en-US" dirty="0"/>
            </a:br>
            <a:r>
              <a:rPr lang="en-US" dirty="0"/>
              <a:t>Soil consists of </a:t>
            </a:r>
            <a:r>
              <a:rPr lang="en-US" b="1" dirty="0"/>
              <a:t>solid particles</a:t>
            </a:r>
            <a:r>
              <a:rPr lang="en-US" dirty="0"/>
              <a:t> (minerals and organic matter) and </a:t>
            </a:r>
            <a:r>
              <a:rPr lang="en-US" b="1" dirty="0"/>
              <a:t>voids</a:t>
            </a:r>
            <a:r>
              <a:rPr lang="en-US" dirty="0"/>
              <a:t> (pores).</a:t>
            </a:r>
            <a:br>
              <a:rPr lang="en-US" dirty="0"/>
            </a:br>
            <a:r>
              <a:rPr lang="en-US" dirty="0"/>
              <a:t>These pores may be filled with </a:t>
            </a:r>
            <a:r>
              <a:rPr lang="en-US" b="1" dirty="0"/>
              <a:t>air</a:t>
            </a:r>
            <a:r>
              <a:rPr lang="en-US" dirty="0"/>
              <a:t>, </a:t>
            </a:r>
            <a:r>
              <a:rPr lang="en-US" b="1" dirty="0"/>
              <a:t>water</a:t>
            </a:r>
            <a:r>
              <a:rPr lang="en-US" dirty="0"/>
              <a:t>, or a mixture of both, depending on saturation.</a:t>
            </a:r>
          </a:p>
          <a:p>
            <a:pPr>
              <a:buFont typeface="Arial" panose="020B0604020202020204" pitchFamily="34" charset="0"/>
              <a:buChar char="•"/>
            </a:pPr>
            <a:r>
              <a:rPr lang="en-US" b="1" dirty="0"/>
              <a:t>Water Movement Mechanisms:</a:t>
            </a:r>
            <a:endParaRPr lang="en-US" dirty="0"/>
          </a:p>
          <a:p>
            <a:pPr marL="742950" lvl="1" indent="-285750">
              <a:buFont typeface="Arial" panose="020B0604020202020204" pitchFamily="34" charset="0"/>
              <a:buChar char="•"/>
            </a:pPr>
            <a:r>
              <a:rPr lang="en-US" dirty="0"/>
              <a:t>In </a:t>
            </a:r>
            <a:r>
              <a:rPr lang="en-US" b="1" dirty="0"/>
              <a:t>unsaturated soils</a:t>
            </a:r>
            <a:r>
              <a:rPr lang="en-US" dirty="0"/>
              <a:t>, water is pulled by </a:t>
            </a:r>
            <a:r>
              <a:rPr lang="en-US" b="1" dirty="0"/>
              <a:t>matric forces</a:t>
            </a:r>
            <a:r>
              <a:rPr lang="en-US" dirty="0"/>
              <a:t>—capillary and adhesive effects described by </a:t>
            </a:r>
            <a:r>
              <a:rPr lang="en-US" b="1" dirty="0"/>
              <a:t>Richard's Equation</a:t>
            </a:r>
            <a:r>
              <a:rPr lang="en-US" dirty="0"/>
              <a:t>.</a:t>
            </a:r>
          </a:p>
          <a:p>
            <a:pPr marL="742950" lvl="1" indent="-285750">
              <a:buFont typeface="Arial" panose="020B0604020202020204" pitchFamily="34" charset="0"/>
              <a:buChar char="•"/>
            </a:pPr>
            <a:r>
              <a:rPr lang="en-US" dirty="0"/>
              <a:t>In </a:t>
            </a:r>
            <a:r>
              <a:rPr lang="en-US" b="1" dirty="0"/>
              <a:t>saturated soils</a:t>
            </a:r>
            <a:r>
              <a:rPr lang="en-US" dirty="0"/>
              <a:t>, water flow is driven by </a:t>
            </a:r>
            <a:r>
              <a:rPr lang="en-US" b="1" dirty="0"/>
              <a:t>hydrostatic pressure</a:t>
            </a:r>
            <a:r>
              <a:rPr lang="en-US" dirty="0"/>
              <a:t>, governed by </a:t>
            </a:r>
            <a:r>
              <a:rPr lang="en-US" b="1" dirty="0"/>
              <a:t>Darcy’s Law</a:t>
            </a:r>
            <a:r>
              <a:rPr lang="en-US" dirty="0"/>
              <a:t>.</a:t>
            </a:r>
          </a:p>
          <a:p>
            <a:pPr>
              <a:buFont typeface="Arial" panose="020B0604020202020204" pitchFamily="34" charset="0"/>
              <a:buChar char="•"/>
            </a:pPr>
            <a:r>
              <a:rPr lang="en-US" b="1" dirty="0"/>
              <a:t>Chemical Influence:</a:t>
            </a:r>
          </a:p>
          <a:p>
            <a:pPr lvl="1">
              <a:buFont typeface="Arial" panose="020B0604020202020204" pitchFamily="34" charset="0"/>
              <a:buChar char="•"/>
            </a:pPr>
            <a:r>
              <a:rPr lang="en-US" b="1" dirty="0"/>
              <a:t>Hydrophobic compounds</a:t>
            </a:r>
            <a:r>
              <a:rPr lang="en-US" dirty="0"/>
              <a:t> (e.g., waxes or certain organics) can </a:t>
            </a:r>
            <a:r>
              <a:rPr lang="en-US" b="1" dirty="0"/>
              <a:t>repel water</a:t>
            </a:r>
            <a:r>
              <a:rPr lang="en-US" dirty="0"/>
              <a:t>, affecting infiltration and retention.</a:t>
            </a:r>
          </a:p>
          <a:p>
            <a:pPr>
              <a:buFont typeface="Arial" panose="020B0604020202020204" pitchFamily="34" charset="0"/>
              <a:buChar char="•"/>
            </a:pPr>
            <a:r>
              <a:rPr lang="en-US" b="1" dirty="0"/>
              <a:t>Heterogeneity in Soils:</a:t>
            </a:r>
            <a:br>
              <a:rPr lang="en-US" dirty="0"/>
            </a:br>
            <a:r>
              <a:rPr lang="en-US" dirty="0"/>
              <a:t>Soil properties (texture, structure, moisture content) can vary </a:t>
            </a:r>
            <a:r>
              <a:rPr lang="en-US" b="1" dirty="0"/>
              <a:t>dramatically</a:t>
            </a:r>
            <a:r>
              <a:rPr lang="en-US" dirty="0"/>
              <a:t> even within a small area—visible in the image as patches of wet and dry zones.</a:t>
            </a:r>
          </a:p>
          <a:p>
            <a:pPr>
              <a:buFont typeface="Arial" panose="020B0604020202020204" pitchFamily="34" charset="0"/>
              <a:buNone/>
            </a:pPr>
            <a:br>
              <a:rPr lang="en-US" dirty="0"/>
            </a:br>
            <a:r>
              <a:rPr lang="en-US" dirty="0"/>
              <a:t>The blotchy patterns in the image show variable moisture retention and flow paths, demonstrating </a:t>
            </a:r>
            <a:r>
              <a:rPr lang="en-US" b="1" dirty="0"/>
              <a:t>heterogeneous</a:t>
            </a:r>
            <a:r>
              <a:rPr lang="en-US" dirty="0"/>
              <a:t> water movement through soil.</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3353282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4</a:t>
            </a:fld>
            <a:endParaRPr lang="en-US"/>
          </a:p>
        </p:txBody>
      </p:sp>
      <p:sp>
        <p:nvSpPr>
          <p:cNvPr id="62468" name="Rectangle 3"/>
          <p:cNvSpPr>
            <a:spLocks noGrp="1" noChangeArrowheads="1"/>
          </p:cNvSpPr>
          <p:nvPr>
            <p:ph type="body" idx="1"/>
          </p:nvPr>
        </p:nvSpPr>
        <p:spPr/>
        <p:txBody>
          <a:bodyPr>
            <a:normAutofit fontScale="92500" lnSpcReduction="20000"/>
          </a:bodyPr>
          <a:lstStyle/>
          <a:p>
            <a:r>
              <a:rPr lang="en-US" dirty="0"/>
              <a:t>This slide contrasts </a:t>
            </a:r>
            <a:r>
              <a:rPr lang="en-US" b="1" dirty="0"/>
              <a:t>event-based</a:t>
            </a:r>
            <a:r>
              <a:rPr lang="en-US" dirty="0"/>
              <a:t> and </a:t>
            </a:r>
            <a:r>
              <a:rPr lang="en-US" b="1" dirty="0"/>
              <a:t>continuous</a:t>
            </a:r>
            <a:r>
              <a:rPr lang="en-US" dirty="0"/>
              <a:t> hydrologic simulations, highlighting how they handle infiltration and soil moisture processes differently.</a:t>
            </a:r>
          </a:p>
          <a:p>
            <a:endParaRPr lang="en-US" dirty="0"/>
          </a:p>
          <a:p>
            <a:r>
              <a:rPr lang="en-US" b="1" dirty="0"/>
              <a:t>Event-Based Simulation:</a:t>
            </a:r>
            <a:endParaRPr lang="en-US" dirty="0"/>
          </a:p>
          <a:p>
            <a:pPr>
              <a:buFont typeface="Arial" panose="020B0604020202020204" pitchFamily="34" charset="0"/>
              <a:buChar char="•"/>
            </a:pPr>
            <a:r>
              <a:rPr lang="en-US" b="1" dirty="0"/>
              <a:t>Simplified assumptions:</a:t>
            </a:r>
            <a:br>
              <a:rPr lang="en-US" dirty="0"/>
            </a:br>
            <a:r>
              <a:rPr lang="en-US" dirty="0"/>
              <a:t>Only simulates a </a:t>
            </a:r>
            <a:r>
              <a:rPr lang="en-US" b="1" dirty="0"/>
              <a:t>single storm or flood event</a:t>
            </a:r>
            <a:r>
              <a:rPr lang="en-US" dirty="0"/>
              <a:t>.</a:t>
            </a:r>
          </a:p>
          <a:p>
            <a:pPr>
              <a:buFont typeface="Arial" panose="020B0604020202020204" pitchFamily="34" charset="0"/>
              <a:buChar char="•"/>
            </a:pPr>
            <a:r>
              <a:rPr lang="en-US" b="1" dirty="0"/>
              <a:t>Infiltration:</a:t>
            </a:r>
            <a:br>
              <a:rPr lang="en-US" dirty="0"/>
            </a:br>
            <a:r>
              <a:rPr lang="en-US" dirty="0"/>
              <a:t>Happens at a </a:t>
            </a:r>
            <a:r>
              <a:rPr lang="en-US" b="1" dirty="0"/>
              <a:t>constant rate</a:t>
            </a:r>
            <a:r>
              <a:rPr lang="en-US" dirty="0"/>
              <a:t> until soil is saturated.</a:t>
            </a:r>
            <a:br>
              <a:rPr lang="en-US" dirty="0"/>
            </a:br>
            <a:r>
              <a:rPr lang="en-US" dirty="0"/>
              <a:t>The </a:t>
            </a:r>
            <a:r>
              <a:rPr lang="en-US" b="1" dirty="0"/>
              <a:t>soil moisture deficit is assumed to be zero</a:t>
            </a:r>
            <a:r>
              <a:rPr lang="en-US" dirty="0"/>
              <a:t> at the start (i.e., soil is ready to infiltrate).</a:t>
            </a:r>
          </a:p>
          <a:p>
            <a:pPr>
              <a:buFont typeface="Arial" panose="020B0604020202020204" pitchFamily="34" charset="0"/>
              <a:buChar char="•"/>
            </a:pPr>
            <a:r>
              <a:rPr lang="en-US" b="1" dirty="0"/>
              <a:t>No evapotranspiration or interception</a:t>
            </a:r>
            <a:r>
              <a:rPr lang="en-US" dirty="0"/>
              <a:t> modeled.</a:t>
            </a:r>
            <a:br>
              <a:rPr lang="en-US" dirty="0"/>
            </a:br>
            <a:r>
              <a:rPr lang="en-US" dirty="0"/>
              <a:t>These processes are neglected because the time scale is short.</a:t>
            </a:r>
          </a:p>
          <a:p>
            <a:pPr>
              <a:buFont typeface="Arial" panose="020B0604020202020204" pitchFamily="34" charset="0"/>
              <a:buChar char="•"/>
            </a:pPr>
            <a:r>
              <a:rPr lang="en-US" b="1" dirty="0"/>
              <a:t>Excess precipitation:</a:t>
            </a:r>
            <a:br>
              <a:rPr lang="en-US" dirty="0"/>
            </a:br>
            <a:r>
              <a:rPr lang="en-US" dirty="0"/>
              <a:t>Quickly becomes </a:t>
            </a:r>
            <a:r>
              <a:rPr lang="en-US" b="1" dirty="0"/>
              <a:t>surface runoff</a:t>
            </a:r>
            <a:r>
              <a:rPr lang="en-US" dirty="0"/>
              <a:t> once the infiltration capacity is exceeded.</a:t>
            </a:r>
          </a:p>
          <a:p>
            <a:pPr>
              <a:buFont typeface="Arial" panose="020B0604020202020204" pitchFamily="34" charset="0"/>
              <a:buChar char="•"/>
            </a:pPr>
            <a:endParaRPr lang="en-US" dirty="0"/>
          </a:p>
          <a:p>
            <a:r>
              <a:rPr lang="en-US" b="1" dirty="0"/>
              <a:t>Continuous Simulation:</a:t>
            </a:r>
            <a:endParaRPr lang="en-US" dirty="0"/>
          </a:p>
          <a:p>
            <a:pPr>
              <a:buFont typeface="Arial" panose="020B0604020202020204" pitchFamily="34" charset="0"/>
              <a:buChar char="•"/>
            </a:pPr>
            <a:r>
              <a:rPr lang="en-US" b="1" dirty="0"/>
              <a:t>Long-term water balance:</a:t>
            </a:r>
            <a:br>
              <a:rPr lang="en-US" dirty="0"/>
            </a:br>
            <a:r>
              <a:rPr lang="en-US" dirty="0"/>
              <a:t>Simulates </a:t>
            </a:r>
            <a:r>
              <a:rPr lang="en-US" b="1" dirty="0"/>
              <a:t>daily or hourly conditions over extended periods</a:t>
            </a:r>
            <a:r>
              <a:rPr lang="en-US" dirty="0"/>
              <a:t> (months to years).</a:t>
            </a:r>
          </a:p>
          <a:p>
            <a:pPr>
              <a:buFont typeface="Arial" panose="020B0604020202020204" pitchFamily="34" charset="0"/>
              <a:buChar char="•"/>
            </a:pPr>
            <a:r>
              <a:rPr lang="en-US" b="1" dirty="0"/>
              <a:t>More complex modeling:</a:t>
            </a:r>
            <a:br>
              <a:rPr lang="en-US" dirty="0"/>
            </a:br>
            <a:r>
              <a:rPr lang="en-US" dirty="0"/>
              <a:t>Includes </a:t>
            </a:r>
            <a:r>
              <a:rPr lang="en-US" b="1" dirty="0"/>
              <a:t>interception</a:t>
            </a:r>
            <a:r>
              <a:rPr lang="en-US" dirty="0"/>
              <a:t>, </a:t>
            </a:r>
            <a:r>
              <a:rPr lang="en-US" b="1" dirty="0"/>
              <a:t>evapotranspiration</a:t>
            </a:r>
            <a:r>
              <a:rPr lang="en-US" dirty="0"/>
              <a:t>, and </a:t>
            </a:r>
            <a:r>
              <a:rPr lang="en-US" b="1" dirty="0"/>
              <a:t>dynamic soil moisture</a:t>
            </a:r>
            <a:r>
              <a:rPr lang="en-US" dirty="0"/>
              <a:t> changes.</a:t>
            </a:r>
          </a:p>
          <a:p>
            <a:pPr>
              <a:buFont typeface="Arial" panose="020B0604020202020204" pitchFamily="34" charset="0"/>
              <a:buChar char="•"/>
            </a:pPr>
            <a:r>
              <a:rPr lang="en-US" b="1" dirty="0"/>
              <a:t>Deficit matters:</a:t>
            </a:r>
            <a:br>
              <a:rPr lang="en-US" dirty="0"/>
            </a:br>
            <a:r>
              <a:rPr lang="en-US" dirty="0"/>
              <a:t>Infiltration depends on how much water the soil can still absorb (i.e., deficit ≠ 0).</a:t>
            </a:r>
          </a:p>
          <a:p>
            <a:pPr>
              <a:buFont typeface="Arial" panose="020B0604020202020204" pitchFamily="34" charset="0"/>
              <a:buChar char="•"/>
            </a:pPr>
            <a:r>
              <a:rPr lang="en-US" b="1" dirty="0"/>
              <a:t>Couples with meteorologic &amp; canopy models</a:t>
            </a:r>
            <a:br>
              <a:rPr lang="en-US" dirty="0"/>
            </a:br>
            <a:r>
              <a:rPr lang="en-US" dirty="0"/>
              <a:t>(e.g., rainfall, temperature, vegetation effects) to simulate water input/output more realistically.</a:t>
            </a:r>
          </a:p>
          <a:p>
            <a:br>
              <a:rPr lang="en-US" dirty="0"/>
            </a:br>
            <a:r>
              <a:rPr lang="en-US" dirty="0"/>
              <a:t>Use </a:t>
            </a:r>
            <a:r>
              <a:rPr lang="en-US" b="1" dirty="0"/>
              <a:t>event-based simulations</a:t>
            </a:r>
            <a:r>
              <a:rPr lang="en-US" dirty="0"/>
              <a:t> for short-term design storms and </a:t>
            </a:r>
            <a:r>
              <a:rPr lang="en-US" b="1" dirty="0"/>
              <a:t>continuous simulations</a:t>
            </a:r>
            <a:r>
              <a:rPr lang="en-US" dirty="0"/>
              <a:t> for full water cycle assessments, including droughts, wet periods, and soil moisture evolution.</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149392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Event-Based Only Methods:</a:t>
            </a:r>
            <a:endParaRPr lang="en-US" dirty="0"/>
          </a:p>
          <a:p>
            <a:r>
              <a:rPr lang="en-US" dirty="0"/>
              <a:t>These models assume short time scales and don’t track long-term soil moisture.</a:t>
            </a:r>
            <a:br>
              <a:rPr lang="en-US" dirty="0"/>
            </a:br>
            <a:r>
              <a:rPr lang="en-US" dirty="0"/>
              <a:t>They're commonly used in design storms or calibration to specific rainfall events.</a:t>
            </a:r>
          </a:p>
          <a:p>
            <a:endParaRPr lang="en-US" dirty="0"/>
          </a:p>
          <a:p>
            <a:r>
              <a:rPr lang="en-US" b="1" dirty="0"/>
              <a:t>Continuous Only Methods:</a:t>
            </a:r>
            <a:endParaRPr lang="en-US" dirty="0"/>
          </a:p>
          <a:p>
            <a:r>
              <a:rPr lang="en-US" dirty="0"/>
              <a:t>These are designed to simulate ongoing changes in soil water content.</a:t>
            </a:r>
            <a:br>
              <a:rPr lang="en-US" dirty="0"/>
            </a:br>
            <a:r>
              <a:rPr lang="en-US" dirty="0"/>
              <a:t>Suitable for long-term simulations involving ET, deficit tracking, and water balance.</a:t>
            </a:r>
          </a:p>
          <a:p>
            <a:endParaRPr lang="en-US" dirty="0"/>
          </a:p>
          <a:p>
            <a:r>
              <a:rPr lang="en-US" b="1" dirty="0"/>
              <a:t>Dual-Purpose Methods (Both Event &amp; Continuous):</a:t>
            </a:r>
            <a:endParaRPr lang="en-US" dirty="0"/>
          </a:p>
          <a:p>
            <a:r>
              <a:rPr lang="en-US" dirty="0"/>
              <a:t>These are flexible options that can adapt to either simulation type.</a:t>
            </a:r>
            <a:br>
              <a:rPr lang="en-US" dirty="0"/>
            </a:br>
            <a:r>
              <a:rPr lang="en-US" dirty="0"/>
              <a:t>They're particularly useful in semi-arid regions or operational forecasting.</a:t>
            </a:r>
          </a:p>
          <a:p>
            <a:br>
              <a:rPr lang="en-US" dirty="0"/>
            </a:br>
            <a:r>
              <a:rPr lang="en-US" dirty="0"/>
              <a:t>Choose the loss method based on your </a:t>
            </a:r>
            <a:r>
              <a:rPr lang="en-US" b="1" dirty="0"/>
              <a:t>simulation type</a:t>
            </a:r>
            <a:r>
              <a:rPr lang="en-US" dirty="0"/>
              <a:t> and </a:t>
            </a:r>
            <a:r>
              <a:rPr lang="en-US" b="1" dirty="0"/>
              <a:t>desired soil moisture complexity</a:t>
            </a:r>
            <a:r>
              <a:rPr lang="en-US" dirty="0"/>
              <a:t>. Not all methods are compatible with continuous modeling.</a:t>
            </a:r>
          </a:p>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3674242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6</a:t>
            </a:fld>
            <a:endParaRPr lang="en-US"/>
          </a:p>
        </p:txBody>
      </p:sp>
      <p:sp>
        <p:nvSpPr>
          <p:cNvPr id="62468" name="Rectangle 3"/>
          <p:cNvSpPr>
            <a:spLocks noGrp="1" noChangeArrowheads="1"/>
          </p:cNvSpPr>
          <p:nvPr>
            <p:ph type="body" idx="1"/>
          </p:nvPr>
        </p:nvSpPr>
        <p:spPr/>
        <p:txBody>
          <a:bodyPr>
            <a:normAutofit fontScale="92500" lnSpcReduction="10000"/>
          </a:bodyPr>
          <a:lstStyle/>
          <a:p>
            <a:pPr>
              <a:buFont typeface="Arial" panose="020B0604020202020204" pitchFamily="34" charset="0"/>
              <a:buNone/>
            </a:pPr>
            <a:r>
              <a:rPr lang="en-US" b="1" dirty="0"/>
              <a:t>Initial State (T=0):</a:t>
            </a:r>
            <a:br>
              <a:rPr lang="en-US" dirty="0"/>
            </a:br>
            <a:r>
              <a:rPr lang="en-US" dirty="0"/>
              <a:t>When rain begins, </a:t>
            </a:r>
            <a:r>
              <a:rPr lang="en-US" b="1" dirty="0"/>
              <a:t>soil is typically unsaturated</a:t>
            </a:r>
            <a:r>
              <a:rPr lang="en-US" dirty="0"/>
              <a:t>, especially near the surface.</a:t>
            </a:r>
            <a:br>
              <a:rPr lang="en-US" dirty="0"/>
            </a:br>
            <a:r>
              <a:rPr lang="en-US" dirty="0"/>
              <a:t>The water content profile starts near dry.</a:t>
            </a:r>
          </a:p>
          <a:p>
            <a:pPr>
              <a:buFont typeface="Arial" panose="020B0604020202020204" pitchFamily="34" charset="0"/>
              <a:buNone/>
            </a:pPr>
            <a:endParaRPr lang="en-US" b="1" dirty="0"/>
          </a:p>
          <a:p>
            <a:pPr>
              <a:buFont typeface="Arial" panose="020B0604020202020204" pitchFamily="34" charset="0"/>
              <a:buNone/>
            </a:pPr>
            <a:r>
              <a:rPr lang="en-US" b="1" dirty="0"/>
              <a:t>Ponding and Infiltration:</a:t>
            </a:r>
            <a:br>
              <a:rPr lang="en-US" dirty="0"/>
            </a:br>
            <a:r>
              <a:rPr lang="en-US" dirty="0"/>
              <a:t>If rainfall </a:t>
            </a:r>
            <a:r>
              <a:rPr lang="en-US" b="1" dirty="0"/>
              <a:t>exceeds the infiltration rate</a:t>
            </a:r>
            <a:r>
              <a:rPr lang="en-US" dirty="0"/>
              <a:t>, water </a:t>
            </a:r>
            <a:r>
              <a:rPr lang="en-US" b="1" dirty="0"/>
              <a:t>ponds</a:t>
            </a:r>
            <a:r>
              <a:rPr lang="en-US" dirty="0"/>
              <a:t> on the surface.</a:t>
            </a:r>
            <a:br>
              <a:rPr lang="en-US" dirty="0"/>
            </a:br>
            <a:r>
              <a:rPr lang="en-US" dirty="0"/>
              <a:t>Two forces drive water into the soil:</a:t>
            </a:r>
          </a:p>
          <a:p>
            <a:pPr marL="742950" lvl="1" indent="-285750">
              <a:buFont typeface="Arial" panose="020B0604020202020204" pitchFamily="34" charset="0"/>
              <a:buChar char="•"/>
            </a:pPr>
            <a:r>
              <a:rPr lang="en-US" b="1" dirty="0"/>
              <a:t>Hydrostatic pressure</a:t>
            </a:r>
            <a:r>
              <a:rPr lang="en-US" dirty="0"/>
              <a:t> from the ponded water.</a:t>
            </a:r>
          </a:p>
          <a:p>
            <a:pPr marL="742950" lvl="1" indent="-285750">
              <a:buFont typeface="Arial" panose="020B0604020202020204" pitchFamily="34" charset="0"/>
              <a:buChar char="•"/>
            </a:pPr>
            <a:r>
              <a:rPr lang="en-US" b="1" dirty="0"/>
              <a:t>Matric suction</a:t>
            </a:r>
            <a:r>
              <a:rPr lang="en-US" dirty="0"/>
              <a:t> from the dry soil beneath.</a:t>
            </a:r>
          </a:p>
          <a:p>
            <a:pPr>
              <a:buFont typeface="Arial" panose="020B0604020202020204" pitchFamily="34" charset="0"/>
              <a:buNone/>
            </a:pPr>
            <a:endParaRPr lang="en-US" b="1" dirty="0"/>
          </a:p>
          <a:p>
            <a:pPr>
              <a:buFont typeface="Arial" panose="020B0604020202020204" pitchFamily="34" charset="0"/>
              <a:buNone/>
            </a:pPr>
            <a:r>
              <a:rPr lang="en-US" b="1" dirty="0"/>
              <a:t>Water Movement into Soil:</a:t>
            </a:r>
            <a:br>
              <a:rPr lang="en-US" dirty="0"/>
            </a:br>
            <a:r>
              <a:rPr lang="en-US" dirty="0"/>
              <a:t>As infiltration begins, water content increases </a:t>
            </a:r>
            <a:r>
              <a:rPr lang="en-US" b="1" dirty="0"/>
              <a:t>at the surface first</a:t>
            </a:r>
            <a:r>
              <a:rPr lang="en-US" dirty="0"/>
              <a:t>, then moves deeper over time (</a:t>
            </a:r>
            <a:r>
              <a:rPr lang="en-US" b="1" dirty="0"/>
              <a:t>T1 to T4</a:t>
            </a:r>
            <a:r>
              <a:rPr lang="en-US" dirty="0"/>
              <a:t>).</a:t>
            </a:r>
            <a:br>
              <a:rPr lang="en-US" dirty="0"/>
            </a:br>
            <a:r>
              <a:rPr lang="en-US" dirty="0"/>
              <a:t>The graph on the right shows </a:t>
            </a:r>
            <a:r>
              <a:rPr lang="en-US" b="1" dirty="0"/>
              <a:t>water content vs. depth</a:t>
            </a:r>
            <a:r>
              <a:rPr lang="en-US" dirty="0"/>
              <a:t> at multiple time steps, illustrating how infiltration front advances.</a:t>
            </a:r>
          </a:p>
          <a:p>
            <a:pPr>
              <a:buFont typeface="Arial" panose="020B0604020202020204" pitchFamily="34" charset="0"/>
              <a:buNone/>
            </a:pPr>
            <a:endParaRPr lang="en-US" b="1" dirty="0"/>
          </a:p>
          <a:p>
            <a:pPr>
              <a:buFont typeface="Arial" panose="020B0604020202020204" pitchFamily="34" charset="0"/>
              <a:buNone/>
            </a:pPr>
            <a:r>
              <a:rPr lang="en-US" b="1" dirty="0"/>
              <a:t>Redistribution After Rain Stops:</a:t>
            </a:r>
            <a:br>
              <a:rPr lang="en-US" dirty="0"/>
            </a:br>
            <a:r>
              <a:rPr lang="en-US" dirty="0"/>
              <a:t>Once ponding ends, </a:t>
            </a:r>
            <a:r>
              <a:rPr lang="en-US" b="1" dirty="0"/>
              <a:t>gravity no longer contributes</a:t>
            </a:r>
            <a:r>
              <a:rPr lang="en-US" dirty="0"/>
              <a:t>, but water continues to move via </a:t>
            </a:r>
            <a:r>
              <a:rPr lang="en-US" b="1" dirty="0"/>
              <a:t>matric forces</a:t>
            </a:r>
            <a:r>
              <a:rPr lang="en-US" dirty="0"/>
              <a:t>.</a:t>
            </a:r>
            <a:br>
              <a:rPr lang="en-US" dirty="0"/>
            </a:br>
            <a:r>
              <a:rPr lang="en-US" dirty="0"/>
              <a:t>Moisture </a:t>
            </a:r>
            <a:r>
              <a:rPr lang="en-US" b="1" dirty="0"/>
              <a:t>redistributes downward and laterally</a:t>
            </a:r>
            <a:r>
              <a:rPr lang="en-US" dirty="0"/>
              <a:t>, smoothing out the sharp gradients over time.</a:t>
            </a:r>
          </a:p>
          <a:p>
            <a:pPr>
              <a:buFont typeface="Arial" panose="020B0604020202020204" pitchFamily="34" charset="0"/>
              <a:buNone/>
            </a:pPr>
            <a:endParaRPr lang="en-US" b="1" dirty="0"/>
          </a:p>
          <a:p>
            <a:pPr>
              <a:buFont typeface="Arial" panose="020B0604020202020204" pitchFamily="34" charset="0"/>
              <a:buNone/>
            </a:pPr>
            <a:r>
              <a:rPr lang="en-US" b="1" dirty="0"/>
              <a:t>Visual Emphasis:</a:t>
            </a:r>
            <a:br>
              <a:rPr lang="en-US" dirty="0"/>
            </a:br>
            <a:r>
              <a:rPr lang="en-US" dirty="0"/>
              <a:t>The widening curves at each time step show water penetrating deeper and more uniformly as time progresses.</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128890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7</a:t>
            </a:fld>
            <a:endParaRPr lang="en-US"/>
          </a:p>
        </p:txBody>
      </p:sp>
      <p:sp>
        <p:nvSpPr>
          <p:cNvPr id="62468" name="Rectangle 3"/>
          <p:cNvSpPr>
            <a:spLocks noGrp="1" noChangeArrowheads="1"/>
          </p:cNvSpPr>
          <p:nvPr>
            <p:ph type="body" idx="1"/>
          </p:nvPr>
        </p:nvSpPr>
        <p:spPr/>
        <p:txBody>
          <a:bodyPr>
            <a:normAutofit/>
          </a:bodyPr>
          <a:lstStyle/>
          <a:p>
            <a:pPr>
              <a:buFont typeface="Arial" panose="020B0604020202020204" pitchFamily="34" charset="0"/>
              <a:buNone/>
            </a:pPr>
            <a:r>
              <a:rPr lang="en-US" b="1" dirty="0"/>
              <a:t>Meteorologic Model Configuration:</a:t>
            </a:r>
            <a:br>
              <a:rPr lang="en-US" dirty="0"/>
            </a:br>
            <a:r>
              <a:rPr lang="en-US" dirty="0"/>
              <a:t>Your meteorologic model </a:t>
            </a:r>
            <a:r>
              <a:rPr lang="en-US" b="1" dirty="0"/>
              <a:t>must include both precipitation and evapotranspiration</a:t>
            </a:r>
            <a:r>
              <a:rPr lang="en-US" dirty="0"/>
              <a:t> inputs.</a:t>
            </a:r>
            <a:br>
              <a:rPr lang="en-US" dirty="0"/>
            </a:br>
            <a:r>
              <a:rPr lang="en-US" dirty="0"/>
              <a:t>These are essential for driving soil moisture changes.</a:t>
            </a:r>
          </a:p>
          <a:p>
            <a:pPr marL="742950" lvl="1" indent="-285750">
              <a:buFont typeface="Arial" panose="020B0604020202020204" pitchFamily="34" charset="0"/>
              <a:buChar char="•"/>
            </a:pPr>
            <a:r>
              <a:rPr lang="en-US" dirty="0"/>
              <a:t>In cold climates, don't forget to </a:t>
            </a:r>
            <a:r>
              <a:rPr lang="en-US" b="1" dirty="0"/>
              <a:t>add a snowmelt method</a:t>
            </a:r>
            <a:r>
              <a:rPr lang="en-US" dirty="0"/>
              <a:t> to account for frozen precipitation.</a:t>
            </a:r>
          </a:p>
          <a:p>
            <a:pPr>
              <a:buFont typeface="Arial" panose="020B0604020202020204" pitchFamily="34" charset="0"/>
              <a:buNone/>
            </a:pPr>
            <a:endParaRPr lang="en-US" b="1" dirty="0"/>
          </a:p>
          <a:p>
            <a:pPr>
              <a:buFont typeface="Arial" panose="020B0604020202020204" pitchFamily="34" charset="0"/>
              <a:buNone/>
            </a:pPr>
            <a:r>
              <a:rPr lang="en-US" b="1" dirty="0"/>
              <a:t>Canopy Method Requirement:</a:t>
            </a:r>
            <a:br>
              <a:rPr lang="en-US" dirty="0"/>
            </a:br>
            <a:r>
              <a:rPr lang="en-US" dirty="0"/>
              <a:t>Each </a:t>
            </a:r>
            <a:r>
              <a:rPr lang="en-US" b="1" dirty="0"/>
              <a:t>subbasin must use a canopy method</a:t>
            </a:r>
            <a:r>
              <a:rPr lang="en-US" dirty="0"/>
              <a:t>.</a:t>
            </a:r>
            <a:br>
              <a:rPr lang="en-US" dirty="0"/>
            </a:br>
            <a:r>
              <a:rPr lang="en-US" dirty="0"/>
              <a:t>The </a:t>
            </a:r>
            <a:r>
              <a:rPr lang="en-US" b="1" dirty="0"/>
              <a:t>plant canopy</a:t>
            </a:r>
            <a:r>
              <a:rPr lang="en-US" dirty="0"/>
              <a:t> is the only component that allows water to be withdrawn from the soil through </a:t>
            </a:r>
            <a:r>
              <a:rPr lang="en-US" b="1" dirty="0"/>
              <a:t>evapotranspiration</a:t>
            </a:r>
            <a:r>
              <a:rPr lang="en-US" dirty="0"/>
              <a:t>, simulating vegetation effects.</a:t>
            </a:r>
          </a:p>
          <a:p>
            <a:pPr>
              <a:buFont typeface="Arial" panose="020B0604020202020204" pitchFamily="34" charset="0"/>
              <a:buNone/>
            </a:pPr>
            <a:endParaRPr lang="en-US" b="1" dirty="0"/>
          </a:p>
          <a:p>
            <a:pPr>
              <a:buFont typeface="Arial" panose="020B0604020202020204" pitchFamily="34" charset="0"/>
              <a:buNone/>
            </a:pPr>
            <a:r>
              <a:rPr lang="en-US" b="1" dirty="0"/>
              <a:t>Loss Method Requirement:</a:t>
            </a:r>
            <a:br>
              <a:rPr lang="en-US" dirty="0"/>
            </a:br>
            <a:r>
              <a:rPr lang="en-US" dirty="0"/>
              <a:t>Subbasins must also use a </a:t>
            </a:r>
            <a:r>
              <a:rPr lang="en-US" b="1" dirty="0"/>
              <a:t>loss method that tracks soil moisture state</a:t>
            </a:r>
            <a:r>
              <a:rPr lang="en-US" dirty="0"/>
              <a:t> over time.</a:t>
            </a:r>
            <a:br>
              <a:rPr lang="en-US" dirty="0"/>
            </a:br>
            <a:r>
              <a:rPr lang="en-US" dirty="0"/>
              <a:t>Acceptable options include:</a:t>
            </a:r>
          </a:p>
          <a:p>
            <a:pPr marL="742950" lvl="1" indent="-285750">
              <a:buFont typeface="Arial" panose="020B0604020202020204" pitchFamily="34" charset="0"/>
              <a:buChar char="•"/>
            </a:pPr>
            <a:r>
              <a:rPr lang="en-US" b="1" dirty="0"/>
              <a:t>Soil Moisture Accounting</a:t>
            </a:r>
            <a:endParaRPr lang="en-US" dirty="0"/>
          </a:p>
          <a:p>
            <a:pPr marL="742950" lvl="1" indent="-285750">
              <a:buFont typeface="Arial" panose="020B0604020202020204" pitchFamily="34" charset="0"/>
              <a:buChar char="•"/>
            </a:pPr>
            <a:r>
              <a:rPr lang="en-US" b="1" dirty="0"/>
              <a:t>Deficit and Constant</a:t>
            </a:r>
            <a:endParaRPr lang="en-US" dirty="0"/>
          </a:p>
          <a:p>
            <a:pPr marL="742950" lvl="1" indent="-285750">
              <a:buFont typeface="Arial" panose="020B0604020202020204" pitchFamily="34" charset="0"/>
              <a:buChar char="•"/>
            </a:pPr>
            <a:r>
              <a:rPr lang="en-US" b="1" dirty="0"/>
              <a:t>Layered Green and </a:t>
            </a:r>
            <a:r>
              <a:rPr lang="en-US" b="1" dirty="0" err="1"/>
              <a:t>Ampt</a:t>
            </a:r>
            <a:endParaRPr lang="en-US" dirty="0"/>
          </a:p>
          <a:p>
            <a:r>
              <a:rPr lang="en-US" dirty="0"/>
              <a:t>These methods are required to simulate long-term changes in infiltration, percolation, and water availability—especially in continuous simulations.</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2447033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buFont typeface="Arial" panose="020B0604020202020204" pitchFamily="34" charset="0"/>
              <a:buNone/>
            </a:pPr>
            <a:r>
              <a:rPr lang="en-US" dirty="0"/>
              <a:t>The </a:t>
            </a:r>
            <a:r>
              <a:rPr lang="en-US" b="1" dirty="0"/>
              <a:t>Deficit and Constant</a:t>
            </a:r>
            <a:r>
              <a:rPr lang="en-US" dirty="0"/>
              <a:t> method models soil moisture with </a:t>
            </a:r>
            <a:r>
              <a:rPr lang="en-US" b="1" dirty="0"/>
              <a:t>three storage layers</a:t>
            </a:r>
            <a:r>
              <a:rPr lang="en-US" dirty="0"/>
              <a:t>: </a:t>
            </a:r>
            <a:r>
              <a:rPr lang="en-US" b="1" dirty="0"/>
              <a:t>Canopy</a:t>
            </a:r>
            <a:r>
              <a:rPr lang="en-US" dirty="0"/>
              <a:t>, </a:t>
            </a:r>
            <a:r>
              <a:rPr lang="en-US" b="1" dirty="0"/>
              <a:t>Surface</a:t>
            </a:r>
            <a:r>
              <a:rPr lang="en-US" dirty="0"/>
              <a:t>, and </a:t>
            </a:r>
            <a:r>
              <a:rPr lang="en-US" b="1" dirty="0"/>
              <a:t>Soil</a:t>
            </a:r>
            <a:r>
              <a:rPr lang="en-US" dirty="0"/>
              <a:t>.</a:t>
            </a:r>
          </a:p>
          <a:p>
            <a:endParaRPr lang="en-US" b="1" dirty="0"/>
          </a:p>
          <a:p>
            <a:r>
              <a:rPr lang="en-US" b="1" dirty="0"/>
              <a:t>Canopy Storage:</a:t>
            </a:r>
            <a:endParaRPr lang="en-US" dirty="0"/>
          </a:p>
          <a:p>
            <a:pPr>
              <a:buFont typeface="Arial" panose="020B0604020202020204" pitchFamily="34" charset="0"/>
              <a:buChar char="•"/>
            </a:pPr>
            <a:r>
              <a:rPr lang="en-US" dirty="0"/>
              <a:t>First point of contact for precipitation.</a:t>
            </a:r>
          </a:p>
          <a:p>
            <a:pPr>
              <a:buFont typeface="Arial" panose="020B0604020202020204" pitchFamily="34" charset="0"/>
              <a:buChar char="•"/>
            </a:pPr>
            <a:r>
              <a:rPr lang="en-US" dirty="0"/>
              <a:t>Water is held temporarily by vegetation.</a:t>
            </a:r>
          </a:p>
          <a:p>
            <a:pPr>
              <a:buFont typeface="Arial" panose="020B0604020202020204" pitchFamily="34" charset="0"/>
              <a:buChar char="•"/>
            </a:pPr>
            <a:r>
              <a:rPr lang="en-US" dirty="0"/>
              <a:t>Losses occur via </a:t>
            </a:r>
            <a:r>
              <a:rPr lang="en-US" b="1" dirty="0"/>
              <a:t>evapotranspiration (ET)</a:t>
            </a:r>
            <a:r>
              <a:rPr lang="en-US" dirty="0"/>
              <a:t>.</a:t>
            </a:r>
          </a:p>
          <a:p>
            <a:pPr>
              <a:buFont typeface="Arial" panose="020B0604020202020204" pitchFamily="34" charset="0"/>
              <a:buChar char="•"/>
            </a:pPr>
            <a:r>
              <a:rPr lang="en-US" dirty="0"/>
              <a:t>Once full, </a:t>
            </a:r>
            <a:r>
              <a:rPr lang="en-US" b="1" dirty="0"/>
              <a:t>excess water overflows</a:t>
            </a:r>
            <a:r>
              <a:rPr lang="en-US" dirty="0"/>
              <a:t> to surface storage.</a:t>
            </a:r>
          </a:p>
          <a:p>
            <a:endParaRPr lang="en-US" b="1" dirty="0"/>
          </a:p>
          <a:p>
            <a:r>
              <a:rPr lang="en-US" b="1" dirty="0"/>
              <a:t>Surface Storage:</a:t>
            </a:r>
            <a:endParaRPr lang="en-US" dirty="0"/>
          </a:p>
          <a:p>
            <a:pPr>
              <a:buFont typeface="Arial" panose="020B0604020202020204" pitchFamily="34" charset="0"/>
              <a:buChar char="•"/>
            </a:pPr>
            <a:r>
              <a:rPr lang="en-US" dirty="0"/>
              <a:t>Holds water temporarily at the ground surface.</a:t>
            </a:r>
          </a:p>
          <a:p>
            <a:pPr>
              <a:buFont typeface="Arial" panose="020B0604020202020204" pitchFamily="34" charset="0"/>
              <a:buChar char="•"/>
            </a:pPr>
            <a:r>
              <a:rPr lang="en-US" dirty="0"/>
              <a:t>Can lose water to </a:t>
            </a:r>
            <a:r>
              <a:rPr lang="en-US" b="1" dirty="0"/>
              <a:t>ET</a:t>
            </a:r>
            <a:r>
              <a:rPr lang="en-US" dirty="0"/>
              <a:t>, or pass it to the soil through </a:t>
            </a:r>
            <a:r>
              <a:rPr lang="en-US" b="1" dirty="0"/>
              <a:t>infiltration</a:t>
            </a:r>
            <a:r>
              <a:rPr lang="en-US" dirty="0"/>
              <a:t>.</a:t>
            </a:r>
          </a:p>
          <a:p>
            <a:pPr>
              <a:buFont typeface="Arial" panose="020B0604020202020204" pitchFamily="34" charset="0"/>
              <a:buChar char="•"/>
            </a:pPr>
            <a:r>
              <a:rPr lang="en-US" dirty="0"/>
              <a:t>If rainfall exceeds capacity, it </a:t>
            </a:r>
            <a:r>
              <a:rPr lang="en-US" b="1" dirty="0"/>
              <a:t>overflows to direct runoff</a:t>
            </a:r>
            <a:r>
              <a:rPr lang="en-US" dirty="0"/>
              <a:t>.</a:t>
            </a:r>
          </a:p>
          <a:p>
            <a:endParaRPr lang="en-US" b="1" dirty="0"/>
          </a:p>
          <a:p>
            <a:r>
              <a:rPr lang="en-US" b="1" dirty="0"/>
              <a:t>Soil Storage:</a:t>
            </a:r>
            <a:endParaRPr lang="en-US" dirty="0"/>
          </a:p>
          <a:p>
            <a:pPr>
              <a:buFont typeface="Arial" panose="020B0604020202020204" pitchFamily="34" charset="0"/>
              <a:buChar char="•"/>
            </a:pPr>
            <a:r>
              <a:rPr lang="en-US" dirty="0"/>
              <a:t>Represents the unsaturated soil zone.</a:t>
            </a:r>
          </a:p>
          <a:p>
            <a:pPr>
              <a:buFont typeface="Arial" panose="020B0604020202020204" pitchFamily="34" charset="0"/>
              <a:buChar char="•"/>
            </a:pPr>
            <a:r>
              <a:rPr lang="en-US" dirty="0"/>
              <a:t>Infiltrated water is stored here and can be lost via </a:t>
            </a:r>
            <a:r>
              <a:rPr lang="en-US" b="1" dirty="0"/>
              <a:t>ET</a:t>
            </a:r>
            <a:r>
              <a:rPr lang="en-US" dirty="0"/>
              <a:t>,</a:t>
            </a:r>
            <a:br>
              <a:rPr lang="en-US" dirty="0"/>
            </a:br>
            <a:r>
              <a:rPr lang="en-US" dirty="0"/>
              <a:t>or move downward as </a:t>
            </a:r>
            <a:r>
              <a:rPr lang="en-US" b="1" dirty="0"/>
              <a:t>deep percolation or baseflow</a:t>
            </a:r>
            <a:r>
              <a:rPr lang="en-US" dirty="0"/>
              <a:t>.</a:t>
            </a:r>
          </a:p>
          <a:p>
            <a:pPr>
              <a:buFont typeface="Arial" panose="020B0604020202020204" pitchFamily="34" charset="0"/>
              <a:buChar char="•"/>
            </a:pPr>
            <a:r>
              <a:rPr lang="en-US" dirty="0"/>
              <a:t>The term “</a:t>
            </a:r>
            <a:r>
              <a:rPr lang="en-US" b="1" dirty="0"/>
              <a:t>deficit</a:t>
            </a:r>
            <a:r>
              <a:rPr lang="en-US" dirty="0"/>
              <a:t>” refers to how much storage is available before water can infiltrate.</a:t>
            </a:r>
          </a:p>
          <a:p>
            <a:endParaRPr lang="en-US" b="1" dirty="0"/>
          </a:p>
          <a:p>
            <a:r>
              <a:rPr lang="en-US" b="1" dirty="0"/>
              <a:t>Model Emphasis:</a:t>
            </a:r>
            <a:endParaRPr lang="en-US" dirty="0"/>
          </a:p>
          <a:p>
            <a:pPr>
              <a:buFont typeface="Arial" panose="020B0604020202020204" pitchFamily="34" charset="0"/>
              <a:buChar char="•"/>
            </a:pPr>
            <a:r>
              <a:rPr lang="en-US" dirty="0"/>
              <a:t>This structure allows the simulation of soil wetting, infiltration, runoff, and baseflow</a:t>
            </a:r>
            <a:br>
              <a:rPr lang="en-US" dirty="0"/>
            </a:br>
            <a:r>
              <a:rPr lang="en-US" dirty="0"/>
              <a:t>over time—essential for </a:t>
            </a:r>
            <a:r>
              <a:rPr lang="en-US" b="1" dirty="0"/>
              <a:t>continuous hydrologic modeling</a:t>
            </a:r>
            <a:r>
              <a:rPr lang="en-US" dirty="0"/>
              <a:t>.</a:t>
            </a:r>
          </a:p>
          <a:p>
            <a:pPr>
              <a:buFont typeface="Arial" panose="020B0604020202020204" pitchFamily="34" charset="0"/>
              <a:buChar char="•"/>
            </a:pPr>
            <a:r>
              <a:rPr lang="en-US" dirty="0"/>
              <a:t>The </a:t>
            </a:r>
            <a:r>
              <a:rPr lang="en-US" b="1" dirty="0"/>
              <a:t>constant infiltration rate</a:t>
            </a:r>
            <a:r>
              <a:rPr lang="en-US" dirty="0"/>
              <a:t> is used once the soil is no longer deficit-limited.</a:t>
            </a:r>
          </a:p>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1291912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9</a:t>
            </a:fld>
            <a:endParaRPr lang="en-US"/>
          </a:p>
        </p:txBody>
      </p:sp>
      <p:sp>
        <p:nvSpPr>
          <p:cNvPr id="62468" name="Rectangle 3"/>
          <p:cNvSpPr>
            <a:spLocks noGrp="1" noChangeArrowheads="1"/>
          </p:cNvSpPr>
          <p:nvPr>
            <p:ph type="body" idx="1"/>
          </p:nvPr>
        </p:nvSpPr>
        <p:spPr/>
        <p:txBody>
          <a:bodyPr>
            <a:normAutofit/>
          </a:bodyPr>
          <a:lstStyle/>
          <a:p>
            <a:pPr>
              <a:buFont typeface="Arial" panose="020B0604020202020204" pitchFamily="34" charset="0"/>
              <a:buNone/>
            </a:pPr>
            <a:r>
              <a:rPr lang="en-US" dirty="0"/>
              <a:t>To use the Deficit and Constant method effectively, the meteorologic model must be configured with </a:t>
            </a:r>
            <a:r>
              <a:rPr lang="en-US" b="1" dirty="0"/>
              <a:t>precipitation and evapotranspiration</a:t>
            </a:r>
            <a:r>
              <a:rPr lang="en-US" dirty="0"/>
              <a:t> inputs.</a:t>
            </a:r>
          </a:p>
          <a:p>
            <a:pPr marL="742950" lvl="1" indent="-285750">
              <a:buFont typeface="Arial" panose="020B0604020202020204" pitchFamily="34" charset="0"/>
              <a:buChar char="•"/>
            </a:pPr>
            <a:r>
              <a:rPr lang="en-US" dirty="0"/>
              <a:t>In cold regions, also configure </a:t>
            </a:r>
            <a:r>
              <a:rPr lang="en-US" b="1" dirty="0"/>
              <a:t>snowmelt</a:t>
            </a:r>
            <a:r>
              <a:rPr lang="en-US" dirty="0"/>
              <a:t> as a water input.</a:t>
            </a:r>
          </a:p>
          <a:p>
            <a:r>
              <a:rPr lang="en-US" b="1" dirty="0"/>
              <a:t>Initial Conditions:</a:t>
            </a:r>
            <a:endParaRPr lang="en-US" dirty="0"/>
          </a:p>
          <a:p>
            <a:pPr>
              <a:buFont typeface="Arial" panose="020B0604020202020204" pitchFamily="34" charset="0"/>
              <a:buChar char="•"/>
            </a:pPr>
            <a:r>
              <a:rPr lang="en-US" dirty="0"/>
              <a:t>Set the </a:t>
            </a:r>
            <a:r>
              <a:rPr lang="en-US" b="1" dirty="0"/>
              <a:t>initial deficit</a:t>
            </a:r>
            <a:r>
              <a:rPr lang="en-US" dirty="0"/>
              <a:t>, representing how dry the soil is at the start of the simulation.</a:t>
            </a:r>
          </a:p>
          <a:p>
            <a:pPr marL="742950" lvl="1" indent="-285750">
              <a:buFont typeface="Arial" panose="020B0604020202020204" pitchFamily="34" charset="0"/>
              <a:buChar char="•"/>
            </a:pPr>
            <a:r>
              <a:rPr lang="en-US" dirty="0"/>
              <a:t>A higher value means more capacity to absorb water before runoff begins.</a:t>
            </a:r>
          </a:p>
          <a:p>
            <a:r>
              <a:rPr lang="en-US" b="1" dirty="0"/>
              <a:t>Key Parameters:</a:t>
            </a:r>
            <a:endParaRPr lang="en-US" dirty="0"/>
          </a:p>
          <a:p>
            <a:pPr>
              <a:buFont typeface="Arial" panose="020B0604020202020204" pitchFamily="34" charset="0"/>
              <a:buChar char="•"/>
            </a:pPr>
            <a:r>
              <a:rPr lang="en-US" b="1" dirty="0"/>
              <a:t>Maximum Deficit</a:t>
            </a:r>
            <a:endParaRPr lang="en-US" dirty="0"/>
          </a:p>
          <a:p>
            <a:pPr marL="742950" lvl="1" indent="-285750">
              <a:buFont typeface="Arial" panose="020B0604020202020204" pitchFamily="34" charset="0"/>
              <a:buChar char="•"/>
            </a:pPr>
            <a:r>
              <a:rPr lang="en-US" dirty="0"/>
              <a:t>This is the total soil moisture capacity that must be satisfied before infiltration becomes constant.</a:t>
            </a:r>
          </a:p>
          <a:p>
            <a:pPr>
              <a:buFont typeface="Arial" panose="020B0604020202020204" pitchFamily="34" charset="0"/>
              <a:buChar char="•"/>
            </a:pPr>
            <a:r>
              <a:rPr lang="en-US" b="1" dirty="0"/>
              <a:t>Percolation Rate</a:t>
            </a:r>
            <a:r>
              <a:rPr lang="en-US" dirty="0"/>
              <a:t> (called “Constant Rate” in the UI)</a:t>
            </a:r>
          </a:p>
          <a:p>
            <a:pPr marL="742950" lvl="1" indent="-285750">
              <a:buFont typeface="Arial" panose="020B0604020202020204" pitchFamily="34" charset="0"/>
              <a:buChar char="•"/>
            </a:pPr>
            <a:r>
              <a:rPr lang="en-US" dirty="0"/>
              <a:t>The rate at which water leaves the soil zone to become baseflow or deep percolation.</a:t>
            </a:r>
          </a:p>
          <a:p>
            <a:pPr>
              <a:buFont typeface="Arial" panose="020B0604020202020204" pitchFamily="34" charset="0"/>
              <a:buChar char="•"/>
            </a:pPr>
            <a:r>
              <a:rPr lang="en-US" b="1" dirty="0"/>
              <a:t>Percent Impervious Area</a:t>
            </a:r>
            <a:endParaRPr lang="en-US" dirty="0"/>
          </a:p>
          <a:p>
            <a:pPr marL="742950" lvl="1" indent="-285750">
              <a:buFont typeface="Arial" panose="020B0604020202020204" pitchFamily="34" charset="0"/>
              <a:buChar char="•"/>
            </a:pPr>
            <a:r>
              <a:rPr lang="en-US" dirty="0"/>
              <a:t>Represents the portion of the subbasin that does </a:t>
            </a:r>
            <a:r>
              <a:rPr lang="en-US" b="1" dirty="0"/>
              <a:t>not absorb water</a:t>
            </a:r>
            <a:r>
              <a:rPr lang="en-US" dirty="0"/>
              <a:t>, directly contributing to runoff.</a:t>
            </a:r>
          </a:p>
          <a:p>
            <a:endParaRPr lang="en-US" b="1" dirty="0"/>
          </a:p>
          <a:p>
            <a:pPr>
              <a:buFont typeface="Arial" panose="020B0604020202020204" pitchFamily="34" charset="0"/>
              <a:buNone/>
            </a:pPr>
            <a:r>
              <a:rPr lang="en-US" dirty="0"/>
              <a:t>The screenshot on the right shows typical input fields in the HEC-HMS interface under the </a:t>
            </a:r>
            <a:r>
              <a:rPr lang="en-US" b="1" dirty="0"/>
              <a:t>Loss tab</a:t>
            </a:r>
            <a:r>
              <a:rPr lang="en-US" dirty="0"/>
              <a:t> for a subbasin.</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30784627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8.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4.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8.sv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8.sv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11" name="Freeform 8">
            <a:extLst>
              <a:ext uri="{FF2B5EF4-FFF2-40B4-BE49-F238E27FC236}">
                <a16:creationId xmlns:a16="http://schemas.microsoft.com/office/drawing/2014/main" id="{9892E763-1386-69F4-9DDA-CF3773BDED78}"/>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42167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75ADA3-B80A-4012-BEE1-543F6321C147}" type="datetime1">
              <a:rPr lang="en-US" smtClean="0"/>
              <a:t>6/10/2026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2212976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2AAD713F-3540-48AA-A9FE-37BD8A3EB92E}" type="datetime1">
              <a:rPr lang="en-US" smtClean="0"/>
              <a:t>6/10/2026</a:t>
            </a:fld>
            <a:endParaRPr lang="en-US"/>
          </a:p>
        </p:txBody>
      </p:sp>
    </p:spTree>
    <p:extLst>
      <p:ext uri="{BB962C8B-B14F-4D97-AF65-F5344CB8AC3E}">
        <p14:creationId xmlns:p14="http://schemas.microsoft.com/office/powerpoint/2010/main" val="1434469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DF90EEA2-493D-4C79-981D-C5A6F9AF69D4}" type="datetime1">
              <a:rPr lang="en-US" smtClean="0"/>
              <a:t>6/10/2026</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2275956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3AC3AE3-BDDD-40FD-8092-1FC786CC4D5A}" type="datetime1">
              <a:rPr lang="en-US" smtClean="0"/>
              <a:t>6/10/2026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0374941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B9B4F96-040B-4C2F-A4C4-5533F0B90B29}" type="datetime1">
              <a:rPr lang="en-US" smtClean="0"/>
              <a:t>6/10/2026</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18860291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FE52AA4-3ED0-41D2-8277-EE536330A3E0}" type="datetime1">
              <a:rPr lang="en-US" smtClean="0"/>
              <a:t>6/10/2026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3571546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3AA35A5-D6FE-420C-A68F-8B63066461DF}" type="datetime1">
              <a:rPr lang="en-US" smtClean="0"/>
              <a:t>6/10/2026</a:t>
            </a:fld>
            <a:endParaRPr lang="en-US"/>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6554755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FEACA25-A49C-49EC-892E-118D7B4ACF35}" type="datetime1">
              <a:rPr lang="en-US" smtClean="0"/>
              <a:t>6/10/2026</a:t>
            </a:fld>
            <a:endParaRPr lang="en-US"/>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3035972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2AE58DE-9D9D-4B97-9BF8-75FACDD4697D}" type="datetime1">
              <a:rPr lang="en-US" smtClean="0"/>
              <a:t>6/10/2026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7983706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7190E6E-D469-4FEF-B2D9-D7419F38BD1A}" type="datetime1">
              <a:rPr lang="en-US" smtClean="0"/>
              <a:t>6/10/2026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21356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9765157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00421F-378C-4335-A452-F0B4A7C65F81}" type="datetime1">
              <a:rPr lang="en-US" smtClean="0"/>
              <a:t>6/10/2026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7195930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7DCDE6-A48B-440C-9A55-72EE12D85BD1}" type="datetime1">
              <a:rPr lang="en-US" smtClean="0"/>
              <a:t>6/10/2026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2186606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95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1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1242998-61F6-4688-96A2-1B9DD5FF0A53}" type="datetime1">
              <a:rPr lang="en-US" smtClean="0"/>
              <a:t>6/10/2026</a:t>
            </a:fld>
            <a:endParaRPr lang="en-US"/>
          </a:p>
        </p:txBody>
      </p:sp>
      <p:sp>
        <p:nvSpPr>
          <p:cNvPr id="5" name="Footer Placeholder 4"/>
          <p:cNvSpPr>
            <a:spLocks noGrp="1"/>
          </p:cNvSpPr>
          <p:nvPr>
            <p:ph type="ftr" sz="quarter" idx="11"/>
          </p:nvPr>
        </p:nvSpPr>
        <p:spPr/>
        <p:txBody>
          <a:bodyPr/>
          <a:lstStyle/>
          <a:p>
            <a:r>
              <a:rPr lang="en-US"/>
              <a:t>Hydrologic Engineering Center</a:t>
            </a:r>
            <a:endParaRPr lang="en-US" dirty="0"/>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2951108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1" name="Freeform 8">
            <a:extLst>
              <a:ext uri="{FF2B5EF4-FFF2-40B4-BE49-F238E27FC236}">
                <a16:creationId xmlns:a16="http://schemas.microsoft.com/office/drawing/2014/main" id="{9892E763-1386-69F4-9DDA-CF3773BDED78}"/>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2408585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7099317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 name="Freeform 8">
            <a:extLst>
              <a:ext uri="{FF2B5EF4-FFF2-40B4-BE49-F238E27FC236}">
                <a16:creationId xmlns:a16="http://schemas.microsoft.com/office/drawing/2014/main" id="{3806ABB2-974D-1FFB-EF3A-2619A85D7243}"/>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spTree>
    <p:extLst>
      <p:ext uri="{BB962C8B-B14F-4D97-AF65-F5344CB8AC3E}">
        <p14:creationId xmlns:p14="http://schemas.microsoft.com/office/powerpoint/2010/main" val="36890474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22" name="Hexagon 21">
            <a:extLst>
              <a:ext uri="{FF2B5EF4-FFF2-40B4-BE49-F238E27FC236}">
                <a16:creationId xmlns:a16="http://schemas.microsoft.com/office/drawing/2014/main" id="{0DCC06FA-9F73-670B-4C92-0C0856BCE076}"/>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7825500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9" name="Freeform 8">
            <a:extLst>
              <a:ext uri="{FF2B5EF4-FFF2-40B4-BE49-F238E27FC236}">
                <a16:creationId xmlns:a16="http://schemas.microsoft.com/office/drawing/2014/main" id="{475BD290-979E-C043-C3A6-02B6B146077A}"/>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25772498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5527682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3" name="Freeform 8">
            <a:extLst>
              <a:ext uri="{FF2B5EF4-FFF2-40B4-BE49-F238E27FC236}">
                <a16:creationId xmlns:a16="http://schemas.microsoft.com/office/drawing/2014/main" id="{E16973C1-8025-53E9-1F48-7AB54CEAEC7D}"/>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780321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7" name="Freeform 8">
            <a:extLst>
              <a:ext uri="{FF2B5EF4-FFF2-40B4-BE49-F238E27FC236}">
                <a16:creationId xmlns:a16="http://schemas.microsoft.com/office/drawing/2014/main" id="{3806ABB2-974D-1FFB-EF3A-2619A85D7243}"/>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27060464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2940034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0A76F7-C98D-45DB-A738-50F4868F89E5}" type="datetime1">
              <a:rPr lang="en-US" smtClean="0"/>
              <a:t>6/10/2026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2728385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6F9650-EB70-49E9-BC3E-2DED2E1F8BF0}" type="datetime1">
              <a:rPr lang="en-US" smtClean="0"/>
              <a:t>6/10/2026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40191002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7D8B8B7D-694D-488E-BB70-096B3CC222AF}" type="datetime1">
              <a:rPr lang="en-US" smtClean="0"/>
              <a:t>6/10/2026</a:t>
            </a:fld>
            <a:endParaRPr lang="en-US"/>
          </a:p>
        </p:txBody>
      </p:sp>
    </p:spTree>
    <p:extLst>
      <p:ext uri="{BB962C8B-B14F-4D97-AF65-F5344CB8AC3E}">
        <p14:creationId xmlns:p14="http://schemas.microsoft.com/office/powerpoint/2010/main" val="32705902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CD461E3F-BDAB-4481-A503-508FE3A6C1FE}" type="datetime1">
              <a:rPr lang="en-US" smtClean="0"/>
              <a:t>6/10/2026</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18751859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216E18F5-9B4B-43EF-8121-24A105BEE105}" type="datetime1">
              <a:rPr lang="en-US" smtClean="0"/>
              <a:t>6/10/2026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20627376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91E7DE0-7008-4C5C-A93F-313C1E6FC2C4}" type="datetime1">
              <a:rPr lang="en-US" smtClean="0"/>
              <a:t>6/10/2026</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8490618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E377618-861E-4EC5-BA20-2EDF630D1602}" type="datetime1">
              <a:rPr lang="en-US" smtClean="0"/>
              <a:t>6/10/2026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91053320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9150B0E-DC7E-42CD-858D-846EFEA7E7F6}" type="datetime1">
              <a:rPr lang="en-US" smtClean="0"/>
              <a:t>6/10/2026</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5902626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336992A-D5B2-4367-BF82-B669492F18B9}" type="datetime1">
              <a:rPr lang="en-US" smtClean="0"/>
              <a:t>6/10/2026</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164872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007793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085210E-64D9-4E73-9D8A-BF0D7B4D665B}" type="datetime1">
              <a:rPr lang="en-US" smtClean="0"/>
              <a:t>6/10/2026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91359598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B314576-54B4-4C8A-8DDE-E0A3061EC866}" type="datetime1">
              <a:rPr lang="en-US" smtClean="0"/>
              <a:t>6/10/2026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81807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6AB3C7-C842-4545-9EFB-7A48C7066D02}" type="datetime1">
              <a:rPr lang="en-US" smtClean="0"/>
              <a:t>6/10/2026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9410776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7D1D61-78FD-49F4-8028-F36785DB465D}" type="datetime1">
              <a:rPr lang="en-US" smtClean="0"/>
              <a:t>6/10/2026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9063974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4458773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51425225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7622051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3774717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3941707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617116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a:noFill/>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9" name="Freeform 8">
            <a:extLst>
              <a:ext uri="{FF2B5EF4-FFF2-40B4-BE49-F238E27FC236}">
                <a16:creationId xmlns:a16="http://schemas.microsoft.com/office/drawing/2014/main" id="{475BD290-979E-C043-C3A6-02B6B146077A}"/>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177270189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48459750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65180949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B08ABE8-FFC5-40C3-A824-BC7F07CB111D}" type="datetime1">
              <a:rPr lang="en-US" smtClean="0"/>
              <a:t>6/10/2026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0701801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75ADA3-B80A-4012-BEE1-543F6321C147}" type="datetime1">
              <a:rPr lang="en-US" smtClean="0"/>
              <a:t>6/10/2026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9940401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2AAD713F-3540-48AA-A9FE-37BD8A3EB92E}" type="datetime1">
              <a:rPr lang="en-US" smtClean="0"/>
              <a:t>6/10/2026</a:t>
            </a:fld>
            <a:endParaRPr lang="en-US"/>
          </a:p>
        </p:txBody>
      </p:sp>
    </p:spTree>
    <p:extLst>
      <p:ext uri="{BB962C8B-B14F-4D97-AF65-F5344CB8AC3E}">
        <p14:creationId xmlns:p14="http://schemas.microsoft.com/office/powerpoint/2010/main" val="159952000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DF90EEA2-493D-4C79-981D-C5A6F9AF69D4}" type="datetime1">
              <a:rPr lang="en-US" smtClean="0"/>
              <a:t>6/10/2026</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6642106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3AC3AE3-BDDD-40FD-8092-1FC786CC4D5A}" type="datetime1">
              <a:rPr lang="en-US" smtClean="0"/>
              <a:t>6/10/2026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72537900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B9B4F96-040B-4C2F-A4C4-5533F0B90B29}" type="datetime1">
              <a:rPr lang="en-US" smtClean="0"/>
              <a:t>6/10/2026</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07760830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FE52AA4-3ED0-41D2-8277-EE536330A3E0}" type="datetime1">
              <a:rPr lang="en-US" smtClean="0"/>
              <a:t>6/10/2026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35378294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3AA35A5-D6FE-420C-A68F-8B63066461DF}" type="datetime1">
              <a:rPr lang="en-US" smtClean="0"/>
              <a:t>6/10/2026</a:t>
            </a:fld>
            <a:endParaRPr lang="en-US"/>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114862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22190948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FEACA25-A49C-49EC-892E-118D7B4ACF35}" type="datetime1">
              <a:rPr lang="en-US" smtClean="0"/>
              <a:t>6/10/2026</a:t>
            </a:fld>
            <a:endParaRPr lang="en-US"/>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98501557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2AE58DE-9D9D-4B97-9BF8-75FACDD4697D}" type="datetime1">
              <a:rPr lang="en-US" smtClean="0"/>
              <a:t>6/10/2026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0806264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7190E6E-D469-4FEF-B2D9-D7419F38BD1A}" type="datetime1">
              <a:rPr lang="en-US" smtClean="0"/>
              <a:t>6/10/2026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36443058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00421F-378C-4335-A452-F0B4A7C65F81}" type="datetime1">
              <a:rPr lang="en-US" smtClean="0"/>
              <a:t>6/10/2026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6833539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F7DCDE6-A48B-440C-9A55-72EE12D85BD1}" type="datetime1">
              <a:rPr lang="en-US" smtClean="0"/>
              <a:t>6/10/2026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77428672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61242998-61F6-4688-96A2-1B9DD5FF0A53}" type="datetime1">
              <a:rPr lang="en-US" smtClean="0"/>
              <a:t>6/10/2026</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r>
              <a:rPr lang="en-US"/>
              <a:t>Hydrologic Engineering Center</a:t>
            </a:r>
            <a:endParaRPr lang="en-US" dirty="0"/>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146585535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A757F98-4066-4DC5-8043-88CA6F11AF33}" type="datetime1">
              <a:rPr lang="en-US" smtClean="0"/>
              <a:t>6/10/2026</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67914676"/>
      </p:ext>
    </p:extLst>
  </p:cSld>
  <p:clrMapOvr>
    <a:masterClrMapping/>
  </p:clrMapOvr>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36897161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40028987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634339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3" name="Freeform 8">
            <a:extLst>
              <a:ext uri="{FF2B5EF4-FFF2-40B4-BE49-F238E27FC236}">
                <a16:creationId xmlns:a16="http://schemas.microsoft.com/office/drawing/2014/main" id="{E16973C1-8025-53E9-1F48-7AB54CEAEC7D}"/>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207783325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59806417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09109074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29151757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76857105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88417438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4621985-DC1E-4F94-9E34-102AFD52C94E}" type="datetime1">
              <a:rPr lang="en-US" smtClean="0"/>
              <a:t>6/10/2026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2902897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1C4CF06-9F32-4040-B69D-A48566CFDEA7}" type="datetime1">
              <a:rPr lang="en-US" smtClean="0"/>
              <a:t>6/10/2026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62037920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A4CB7166-C23A-47C8-B185-2A746BB48C8A}" type="datetime1">
              <a:rPr lang="en-US" smtClean="0"/>
              <a:t>6/10/2026</a:t>
            </a:fld>
            <a:endParaRPr lang="en-US"/>
          </a:p>
        </p:txBody>
      </p:sp>
    </p:spTree>
    <p:extLst>
      <p:ext uri="{BB962C8B-B14F-4D97-AF65-F5344CB8AC3E}">
        <p14:creationId xmlns:p14="http://schemas.microsoft.com/office/powerpoint/2010/main" val="402172662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6C804F41-0E23-446D-A963-EC4008C20EB0}" type="datetime1">
              <a:rPr lang="en-US" smtClean="0"/>
              <a:t>6/10/2026</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50921746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C83B6B2-D6A2-4B6B-85CE-D38F12155F9B}" type="datetime1">
              <a:rPr lang="en-US" smtClean="0"/>
              <a:t>6/10/2026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2250910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4711320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6B2EA5E-F820-46E8-8DDF-76EA42AD6869}" type="datetime1">
              <a:rPr lang="en-US" smtClean="0"/>
              <a:t>6/10/2026</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63033748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691E735-864C-4A74-96A3-AEB4E56DDE58}" type="datetime1">
              <a:rPr lang="en-US" smtClean="0"/>
              <a:t>6/10/2026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23026048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CD3C32B-80BF-44BE-9EC9-BD91CC390412}" type="datetime1">
              <a:rPr lang="en-US" smtClean="0"/>
              <a:t>6/10/2026</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89364494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9BF7724-BE32-4474-9488-84123D963509}" type="datetime1">
              <a:rPr lang="en-US" smtClean="0"/>
              <a:t>6/10/2026</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30113592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6F0844B-B433-4BB6-A2DB-49C9D266A2CC}" type="datetime1">
              <a:rPr lang="en-US" smtClean="0"/>
              <a:t>6/10/2026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16877667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B5FFFF3-D9E0-49DB-872D-42EC22C3A3A5}" type="datetime1">
              <a:rPr lang="en-US" smtClean="0"/>
              <a:t>6/10/2026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1503650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2ACE52-4FA6-4FC5-A92C-E5EB9376D72D}" type="datetime1">
              <a:rPr lang="en-US" smtClean="0"/>
              <a:t>6/10/2026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21498218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A80592-25A4-48C4-B0E0-6A0BD1DE9E29}" type="datetime1">
              <a:rPr lang="en-US" smtClean="0"/>
              <a:t>6/10/2026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372644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08ABE8-FFC5-40C3-A824-BC7F07CB111D}" type="datetime1">
              <a:rPr lang="en-US" smtClean="0"/>
              <a:t>6/10/2026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531819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slideLayout" Target="../slideLayouts/slideLayout61.xml"/><Relationship Id="rId3" Type="http://schemas.openxmlformats.org/officeDocument/2006/relationships/slideLayout" Target="../slideLayouts/slideLayout46.xml"/><Relationship Id="rId21" Type="http://schemas.openxmlformats.org/officeDocument/2006/relationships/slideLayout" Target="../slideLayouts/slideLayout64.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slideLayout" Target="../slideLayouts/slideLayout60.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20" Type="http://schemas.openxmlformats.org/officeDocument/2006/relationships/slideLayout" Target="../slideLayouts/slideLayout63.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24" Type="http://schemas.openxmlformats.org/officeDocument/2006/relationships/theme" Target="../theme/theme3.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23" Type="http://schemas.openxmlformats.org/officeDocument/2006/relationships/slideLayout" Target="../slideLayouts/slideLayout66.xml"/><Relationship Id="rId10" Type="http://schemas.openxmlformats.org/officeDocument/2006/relationships/slideLayout" Target="../slideLayouts/slideLayout53.xml"/><Relationship Id="rId19" Type="http://schemas.openxmlformats.org/officeDocument/2006/relationships/slideLayout" Target="../slideLayouts/slideLayout62.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 Id="rId22" Type="http://schemas.openxmlformats.org/officeDocument/2006/relationships/slideLayout" Target="../slideLayouts/slideLayout6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18" Type="http://schemas.openxmlformats.org/officeDocument/2006/relationships/slideLayout" Target="../slideLayouts/slideLayout84.xml"/><Relationship Id="rId3" Type="http://schemas.openxmlformats.org/officeDocument/2006/relationships/slideLayout" Target="../slideLayouts/slideLayout69.xml"/><Relationship Id="rId21" Type="http://schemas.openxmlformats.org/officeDocument/2006/relationships/slideLayout" Target="../slideLayouts/slideLayout87.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 Type="http://schemas.openxmlformats.org/officeDocument/2006/relationships/slideLayout" Target="../slideLayouts/slideLayout68.xml"/><Relationship Id="rId16" Type="http://schemas.openxmlformats.org/officeDocument/2006/relationships/slideLayout" Target="../slideLayouts/slideLayout82.xml"/><Relationship Id="rId20" Type="http://schemas.openxmlformats.org/officeDocument/2006/relationships/slideLayout" Target="../slideLayouts/slideLayout86.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slideLayout" Target="../slideLayouts/slideLayout81.xml"/><Relationship Id="rId10" Type="http://schemas.openxmlformats.org/officeDocument/2006/relationships/slideLayout" Target="../slideLayouts/slideLayout76.xml"/><Relationship Id="rId19" Type="http://schemas.openxmlformats.org/officeDocument/2006/relationships/slideLayout" Target="../slideLayouts/slideLayout85.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 Id="rId22"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757F98-4066-4DC5-8043-88CA6F11AF33}" type="datetime1">
              <a:rPr lang="en-US" smtClean="0"/>
              <a:t>6/10/2026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extLst>
      <p:ext uri="{BB962C8B-B14F-4D97-AF65-F5344CB8AC3E}">
        <p14:creationId xmlns:p14="http://schemas.microsoft.com/office/powerpoint/2010/main" val="2989733458"/>
      </p:ext>
    </p:extLst>
  </p:cSld>
  <p:clrMap bg1="dk1" tx1="lt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87" r:id="rId19"/>
    <p:sldLayoutId id="2147483688" r:id="rId20"/>
    <p:sldLayoutId id="2147483689" r:id="rId21"/>
    <p:sldLayoutId id="2147483690" r:id="rId22"/>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Last edited</a:t>
            </a:r>
            <a:r>
              <a:rPr lang="en-US"/>
              <a:t>: </a:t>
            </a:r>
            <a:fld id="{0FB75C3E-26EA-4C08-AA21-436AF100FAD7}" type="datetime1">
              <a:rPr lang="en-US" smtClean="0"/>
              <a:t>6/10/2026</a:t>
            </a:fld>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422328081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757F98-4066-4DC5-8043-88CA6F11AF33}" type="datetime1">
              <a:rPr lang="en-US" smtClean="0"/>
              <a:t>6/10/2026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extLst>
      <p:ext uri="{BB962C8B-B14F-4D97-AF65-F5344CB8AC3E}">
        <p14:creationId xmlns:p14="http://schemas.microsoft.com/office/powerpoint/2010/main" val="61069100"/>
      </p:ext>
    </p:extLst>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 id="2147483736" r:id="rId23"/>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F2D10E50-E52F-4D05-BFBD-178CF3AD64BF}" type="datetime1">
              <a:rPr lang="en-US" smtClean="0"/>
              <a:t>6/10/2026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356750001"/>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 id="2147483755" r:id="rId18"/>
    <p:sldLayoutId id="2147483756" r:id="rId19"/>
    <p:sldLayoutId id="2147483757" r:id="rId20"/>
    <p:sldLayoutId id="2147483758"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0.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60.xml"/><Relationship Id="rId5" Type="http://schemas.openxmlformats.org/officeDocument/2006/relationships/image" Target="../media/image14.png"/><Relationship Id="rId4" Type="http://schemas.openxmlformats.org/officeDocument/2006/relationships/image" Target="../media/image13.sv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6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0.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60.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6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0.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60.xml"/><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6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0.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6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2.xml"/></Relationships>
</file>

<file path=ppt/slides/_rels/slide20.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notesSlide" Target="../notesSlides/notesSlide20.xml"/><Relationship Id="rId1" Type="http://schemas.openxmlformats.org/officeDocument/2006/relationships/slideLayout" Target="../slideLayouts/slideLayout60.xml"/></Relationships>
</file>

<file path=ppt/slides/_rels/slide21.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notesSlide" Target="../notesSlides/notesSlide21.xml"/><Relationship Id="rId1" Type="http://schemas.openxmlformats.org/officeDocument/2006/relationships/slideLayout" Target="../slideLayouts/slideLayout60.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6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0.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4.xml"/><Relationship Id="rId1" Type="http://schemas.openxmlformats.org/officeDocument/2006/relationships/slideLayout" Target="../slideLayouts/slideLayout60.xml"/><Relationship Id="rId4" Type="http://schemas.openxmlformats.org/officeDocument/2006/relationships/image" Target="../media/image25.e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60.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60.xml"/><Relationship Id="rId5" Type="http://schemas.openxmlformats.org/officeDocument/2006/relationships/image" Target="../media/image14.png"/><Relationship Id="rId4" Type="http://schemas.openxmlformats.org/officeDocument/2006/relationships/image" Target="../media/image13.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0.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6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0.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6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97417-867C-4C5C-B5AC-B2AFF1B7EB5D}"/>
              </a:ext>
            </a:extLst>
          </p:cNvPr>
          <p:cNvSpPr>
            <a:spLocks noGrp="1"/>
          </p:cNvSpPr>
          <p:nvPr>
            <p:ph type="title"/>
          </p:nvPr>
        </p:nvSpPr>
        <p:spPr/>
        <p:txBody>
          <a:bodyPr>
            <a:normAutofit/>
          </a:bodyPr>
          <a:lstStyle/>
          <a:p>
            <a:r>
              <a:rPr lang="en-US" sz="4800" dirty="0"/>
              <a:t>Continuous Simulation</a:t>
            </a:r>
            <a:endParaRPr lang="en-US" dirty="0"/>
          </a:p>
        </p:txBody>
      </p:sp>
      <p:sp>
        <p:nvSpPr>
          <p:cNvPr id="3" name="Subtitle 2">
            <a:extLst>
              <a:ext uri="{FF2B5EF4-FFF2-40B4-BE49-F238E27FC236}">
                <a16:creationId xmlns:a16="http://schemas.microsoft.com/office/drawing/2014/main" id="{3F784049-B4B6-47A2-87B1-4BD34A105B63}"/>
              </a:ext>
            </a:extLst>
          </p:cNvPr>
          <p:cNvSpPr>
            <a:spLocks noGrp="1"/>
          </p:cNvSpPr>
          <p:nvPr>
            <p:ph type="body" sz="quarter" idx="14"/>
          </p:nvPr>
        </p:nvSpPr>
        <p:spPr>
          <a:xfrm>
            <a:off x="678032" y="3321814"/>
            <a:ext cx="5951368" cy="922867"/>
          </a:xfrm>
        </p:spPr>
        <p:txBody>
          <a:bodyPr>
            <a:noAutofit/>
          </a:bodyPr>
          <a:lstStyle/>
          <a:p>
            <a:r>
              <a:rPr lang="en-US" sz="2400" dirty="0"/>
              <a:t>Advanced Applications of HEC-HMS</a:t>
            </a:r>
          </a:p>
          <a:p>
            <a:r>
              <a:rPr lang="en-US" sz="2400" dirty="0"/>
              <a:t>June 2026</a:t>
            </a:r>
          </a:p>
          <a:p>
            <a:r>
              <a:rPr lang="en-US" sz="2400" dirty="0"/>
              <a:t>Presented by: Jay Pak, Ph.D., P.E.</a:t>
            </a:r>
          </a:p>
        </p:txBody>
      </p:sp>
      <p:sp>
        <p:nvSpPr>
          <p:cNvPr id="5" name="Slide Number Placeholder 4">
            <a:extLst>
              <a:ext uri="{FF2B5EF4-FFF2-40B4-BE49-F238E27FC236}">
                <a16:creationId xmlns:a16="http://schemas.microsoft.com/office/drawing/2014/main" id="{22042FE3-B463-4E73-858E-A23FE780213B}"/>
              </a:ext>
            </a:extLst>
          </p:cNvPr>
          <p:cNvSpPr>
            <a:spLocks noGrp="1"/>
          </p:cNvSpPr>
          <p:nvPr>
            <p:ph type="sldNum" sz="quarter" idx="4294967295"/>
          </p:nvPr>
        </p:nvSpPr>
        <p:spPr>
          <a:xfrm>
            <a:off x="9448800" y="6356350"/>
            <a:ext cx="2743200" cy="365125"/>
          </a:xfrm>
        </p:spPr>
        <p:txBody>
          <a:bodyPr/>
          <a:lstStyle/>
          <a:p>
            <a:fld id="{866D7F9A-4F93-4AD8-A546-1A6497458D76}" type="slidenum">
              <a:rPr lang="en-US" smtClean="0"/>
              <a:pPr/>
              <a:t>1</a:t>
            </a:fld>
            <a:endParaRPr lang="en-US" dirty="0"/>
          </a:p>
        </p:txBody>
      </p:sp>
    </p:spTree>
    <p:extLst>
      <p:ext uri="{BB962C8B-B14F-4D97-AF65-F5344CB8AC3E}">
        <p14:creationId xmlns:p14="http://schemas.microsoft.com/office/powerpoint/2010/main" val="1262985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Precipitation and Infiltration</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10</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7391400" cy="2246769"/>
          </a:xfrm>
          <a:prstGeom prst="rect">
            <a:avLst/>
          </a:prstGeom>
          <a:noFill/>
          <a:ln w="9525">
            <a:noFill/>
            <a:miter lim="800000"/>
            <a:headEnd/>
            <a:tailEnd/>
          </a:ln>
        </p:spPr>
        <p:txBody>
          <a:bodyPr wrap="square">
            <a:spAutoFit/>
          </a:bodyPr>
          <a:lstStyle/>
          <a:p>
            <a:pPr marL="514350" indent="-514350">
              <a:buFont typeface="+mj-lt"/>
              <a:buAutoNum type="arabicPeriod"/>
            </a:pPr>
            <a:r>
              <a:rPr lang="en-US" sz="2800" dirty="0"/>
              <a:t>Fill canopy interception.  Precipitation that exceeds the canopy storage capacity will overflow and be added to the surface.</a:t>
            </a:r>
          </a:p>
          <a:p>
            <a:pPr marL="514350" indent="-514350">
              <a:buFont typeface="+mj-lt"/>
              <a:buAutoNum type="arabicPeriod"/>
            </a:pPr>
            <a:r>
              <a:rPr lang="en-US" sz="2800" dirty="0"/>
              <a:t>Infiltrate from surface depression.  Infiltration is not limited by a maximum rate.</a:t>
            </a:r>
          </a:p>
        </p:txBody>
      </p:sp>
      <p:grpSp>
        <p:nvGrpSpPr>
          <p:cNvPr id="21" name="Group 20">
            <a:extLst>
              <a:ext uri="{FF2B5EF4-FFF2-40B4-BE49-F238E27FC236}">
                <a16:creationId xmlns:a16="http://schemas.microsoft.com/office/drawing/2014/main" id="{BAC8F496-849F-5230-CB04-30E67C53B63F}"/>
              </a:ext>
            </a:extLst>
          </p:cNvPr>
          <p:cNvGrpSpPr/>
          <p:nvPr/>
        </p:nvGrpSpPr>
        <p:grpSpPr>
          <a:xfrm>
            <a:off x="6869481" y="2514600"/>
            <a:ext cx="5215896" cy="3259190"/>
            <a:chOff x="5700630" y="1883278"/>
            <a:chExt cx="6397877" cy="3772878"/>
          </a:xfrm>
        </p:grpSpPr>
        <p:pic>
          <p:nvPicPr>
            <p:cNvPr id="2" name="Graphic 1" descr="Palm tree outline">
              <a:extLst>
                <a:ext uri="{FF2B5EF4-FFF2-40B4-BE49-F238E27FC236}">
                  <a16:creationId xmlns:a16="http://schemas.microsoft.com/office/drawing/2014/main" id="{9CBEBDA8-DCF6-C370-C42A-B8613969594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00281" y="1933826"/>
              <a:ext cx="1899350" cy="1791022"/>
            </a:xfrm>
            <a:prstGeom prst="rect">
              <a:avLst/>
            </a:prstGeom>
          </p:spPr>
        </p:pic>
        <p:sp>
          <p:nvSpPr>
            <p:cNvPr id="3" name="Arrow: Down 2">
              <a:extLst>
                <a:ext uri="{FF2B5EF4-FFF2-40B4-BE49-F238E27FC236}">
                  <a16:creationId xmlns:a16="http://schemas.microsoft.com/office/drawing/2014/main" id="{6B8B2A22-3FAA-A1DF-E29D-6EC84DFD031A}"/>
                </a:ext>
              </a:extLst>
            </p:cNvPr>
            <p:cNvSpPr/>
            <p:nvPr/>
          </p:nvSpPr>
          <p:spPr>
            <a:xfrm rot="19227238">
              <a:off x="8117067" y="2211277"/>
              <a:ext cx="152462" cy="483044"/>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Down 3">
              <a:extLst>
                <a:ext uri="{FF2B5EF4-FFF2-40B4-BE49-F238E27FC236}">
                  <a16:creationId xmlns:a16="http://schemas.microsoft.com/office/drawing/2014/main" id="{5352CE8D-0F2E-7E9D-2F89-E7BC6286C185}"/>
                </a:ext>
              </a:extLst>
            </p:cNvPr>
            <p:cNvSpPr/>
            <p:nvPr/>
          </p:nvSpPr>
          <p:spPr>
            <a:xfrm>
              <a:off x="7598568" y="1883278"/>
              <a:ext cx="609849" cy="1725200"/>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808F59EB-49E0-E605-3EFE-95E5051F8DAF}"/>
                </a:ext>
              </a:extLst>
            </p:cNvPr>
            <p:cNvSpPr txBox="1"/>
            <p:nvPr/>
          </p:nvSpPr>
          <p:spPr>
            <a:xfrm rot="16200000">
              <a:off x="7351113" y="2464066"/>
              <a:ext cx="1123538" cy="277112"/>
            </a:xfrm>
            <a:prstGeom prst="rect">
              <a:avLst/>
            </a:prstGeom>
            <a:solidFill>
              <a:srgbClr val="9DC3E6"/>
            </a:solidFill>
          </p:spPr>
          <p:txBody>
            <a:bodyPr wrap="square" rtlCol="0">
              <a:spAutoFit/>
            </a:bodyPr>
            <a:lstStyle/>
            <a:p>
              <a:r>
                <a:rPr lang="en-US" dirty="0"/>
                <a:t>Precipitation</a:t>
              </a:r>
            </a:p>
          </p:txBody>
        </p:sp>
        <p:sp>
          <p:nvSpPr>
            <p:cNvPr id="7" name="Arrow: Down 6">
              <a:extLst>
                <a:ext uri="{FF2B5EF4-FFF2-40B4-BE49-F238E27FC236}">
                  <a16:creationId xmlns:a16="http://schemas.microsoft.com/office/drawing/2014/main" id="{6013CF64-DCD7-5CC3-EC65-5E0B5C977581}"/>
                </a:ext>
              </a:extLst>
            </p:cNvPr>
            <p:cNvSpPr/>
            <p:nvPr/>
          </p:nvSpPr>
          <p:spPr>
            <a:xfrm rot="10800000">
              <a:off x="9930950" y="1909874"/>
              <a:ext cx="609849" cy="1725200"/>
            </a:xfrm>
            <a:prstGeom prst="downArrow">
              <a:avLst/>
            </a:prstGeom>
            <a:solidFill>
              <a:srgbClr val="DEDDDD">
                <a:alpha val="7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BDB1D69-8A1C-8AFC-E8BB-A749A6BEE02F}"/>
                </a:ext>
              </a:extLst>
            </p:cNvPr>
            <p:cNvSpPr txBox="1"/>
            <p:nvPr/>
          </p:nvSpPr>
          <p:spPr>
            <a:xfrm rot="5400000">
              <a:off x="9467110" y="2665095"/>
              <a:ext cx="1588251" cy="339770"/>
            </a:xfrm>
            <a:prstGeom prst="rect">
              <a:avLst/>
            </a:prstGeom>
            <a:solidFill>
              <a:srgbClr val="DEDDDD">
                <a:alpha val="0"/>
              </a:srgbClr>
            </a:solidFill>
          </p:spPr>
          <p:txBody>
            <a:bodyPr wrap="square" rtlCol="0">
              <a:spAutoFit/>
            </a:bodyPr>
            <a:lstStyle/>
            <a:p>
              <a:r>
                <a:rPr lang="en-US" dirty="0"/>
                <a:t>Evapotranspiration</a:t>
              </a:r>
            </a:p>
          </p:txBody>
        </p:sp>
        <p:pic>
          <p:nvPicPr>
            <p:cNvPr id="9" name="Picture 8">
              <a:extLst>
                <a:ext uri="{FF2B5EF4-FFF2-40B4-BE49-F238E27FC236}">
                  <a16:creationId xmlns:a16="http://schemas.microsoft.com/office/drawing/2014/main" id="{F9D3214A-2F04-18C1-406F-AF7A5BDFE195}"/>
                </a:ext>
              </a:extLst>
            </p:cNvPr>
            <p:cNvPicPr>
              <a:picLocks noChangeAspect="1"/>
            </p:cNvPicPr>
            <p:nvPr/>
          </p:nvPicPr>
          <p:blipFill>
            <a:blip r:embed="rId5"/>
            <a:stretch>
              <a:fillRect/>
            </a:stretch>
          </p:blipFill>
          <p:spPr>
            <a:xfrm>
              <a:off x="7086600" y="3657600"/>
              <a:ext cx="3499310" cy="1782861"/>
            </a:xfrm>
            <a:prstGeom prst="rect">
              <a:avLst/>
            </a:prstGeom>
          </p:spPr>
        </p:pic>
        <p:sp>
          <p:nvSpPr>
            <p:cNvPr id="10" name="Arrow: Down 9">
              <a:extLst>
                <a:ext uri="{FF2B5EF4-FFF2-40B4-BE49-F238E27FC236}">
                  <a16:creationId xmlns:a16="http://schemas.microsoft.com/office/drawing/2014/main" id="{D1002BB1-F0DA-0F73-BCF0-112CCC025205}"/>
                </a:ext>
              </a:extLst>
            </p:cNvPr>
            <p:cNvSpPr/>
            <p:nvPr/>
          </p:nvSpPr>
          <p:spPr>
            <a:xfrm rot="5400000">
              <a:off x="8718581" y="1857518"/>
              <a:ext cx="128198" cy="3606461"/>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Down 10">
              <a:extLst>
                <a:ext uri="{FF2B5EF4-FFF2-40B4-BE49-F238E27FC236}">
                  <a16:creationId xmlns:a16="http://schemas.microsoft.com/office/drawing/2014/main" id="{511A44B8-00F5-458B-A307-491C19301E6D}"/>
                </a:ext>
              </a:extLst>
            </p:cNvPr>
            <p:cNvSpPr/>
            <p:nvPr/>
          </p:nvSpPr>
          <p:spPr>
            <a:xfrm>
              <a:off x="7617538" y="3686424"/>
              <a:ext cx="609849" cy="1725200"/>
            </a:xfrm>
            <a:prstGeom prst="downArrow">
              <a:avLst/>
            </a:prstGeom>
            <a:solidFill>
              <a:srgbClr val="9DC3E6">
                <a:alpha val="7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27FB54E-FAC7-30E4-04CD-005E792123AD}"/>
                </a:ext>
              </a:extLst>
            </p:cNvPr>
            <p:cNvSpPr txBox="1"/>
            <p:nvPr/>
          </p:nvSpPr>
          <p:spPr>
            <a:xfrm rot="16200000">
              <a:off x="7380382" y="4313360"/>
              <a:ext cx="1074586" cy="339770"/>
            </a:xfrm>
            <a:prstGeom prst="rect">
              <a:avLst/>
            </a:prstGeom>
            <a:solidFill>
              <a:srgbClr val="9DC3E6">
                <a:alpha val="0"/>
              </a:srgbClr>
            </a:solidFill>
          </p:spPr>
          <p:txBody>
            <a:bodyPr wrap="square" rtlCol="0">
              <a:spAutoFit/>
            </a:bodyPr>
            <a:lstStyle/>
            <a:p>
              <a:r>
                <a:rPr lang="en-US" dirty="0"/>
                <a:t>Infiltration</a:t>
              </a:r>
            </a:p>
          </p:txBody>
        </p:sp>
        <p:sp>
          <p:nvSpPr>
            <p:cNvPr id="15" name="Right Brace 14">
              <a:extLst>
                <a:ext uri="{FF2B5EF4-FFF2-40B4-BE49-F238E27FC236}">
                  <a16:creationId xmlns:a16="http://schemas.microsoft.com/office/drawing/2014/main" id="{988039A0-688E-720D-6AEB-50BD5AF6CB6E}"/>
                </a:ext>
              </a:extLst>
            </p:cNvPr>
            <p:cNvSpPr/>
            <p:nvPr/>
          </p:nvSpPr>
          <p:spPr>
            <a:xfrm>
              <a:off x="10693058" y="1909873"/>
              <a:ext cx="419606" cy="1662584"/>
            </a:xfrm>
            <a:prstGeom prst="rightBrace">
              <a:avLst/>
            </a:prstGeom>
            <a:solidFill>
              <a:srgbClr val="202223"/>
            </a:soli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Right Brace 15">
              <a:extLst>
                <a:ext uri="{FF2B5EF4-FFF2-40B4-BE49-F238E27FC236}">
                  <a16:creationId xmlns:a16="http://schemas.microsoft.com/office/drawing/2014/main" id="{7C298313-0B59-47B2-5D50-EB5568097CC3}"/>
                </a:ext>
              </a:extLst>
            </p:cNvPr>
            <p:cNvSpPr/>
            <p:nvPr/>
          </p:nvSpPr>
          <p:spPr>
            <a:xfrm>
              <a:off x="10693058" y="3633667"/>
              <a:ext cx="419606" cy="1806794"/>
            </a:xfrm>
            <a:prstGeom prst="rightBrace">
              <a:avLst/>
            </a:prstGeom>
            <a:solidFill>
              <a:srgbClr val="202223"/>
            </a:soli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a:extLst>
                <a:ext uri="{FF2B5EF4-FFF2-40B4-BE49-F238E27FC236}">
                  <a16:creationId xmlns:a16="http://schemas.microsoft.com/office/drawing/2014/main" id="{761F6860-13D4-5169-FB8C-667B663907F7}"/>
                </a:ext>
              </a:extLst>
            </p:cNvPr>
            <p:cNvSpPr txBox="1"/>
            <p:nvPr/>
          </p:nvSpPr>
          <p:spPr>
            <a:xfrm>
              <a:off x="11041593" y="2310745"/>
              <a:ext cx="1056914" cy="748201"/>
            </a:xfrm>
            <a:prstGeom prst="rect">
              <a:avLst/>
            </a:prstGeom>
            <a:noFill/>
          </p:spPr>
          <p:txBody>
            <a:bodyPr wrap="square" rtlCol="0">
              <a:spAutoFit/>
            </a:bodyPr>
            <a:lstStyle/>
            <a:p>
              <a:pPr algn="ctr"/>
              <a:r>
                <a:rPr lang="en-US" dirty="0" err="1"/>
                <a:t>Meteorol</a:t>
              </a:r>
              <a:r>
                <a:rPr lang="en-US" dirty="0"/>
                <a:t>. &amp; canopy models</a:t>
              </a:r>
            </a:p>
          </p:txBody>
        </p:sp>
        <p:sp>
          <p:nvSpPr>
            <p:cNvPr id="18" name="TextBox 17">
              <a:extLst>
                <a:ext uri="{FF2B5EF4-FFF2-40B4-BE49-F238E27FC236}">
                  <a16:creationId xmlns:a16="http://schemas.microsoft.com/office/drawing/2014/main" id="{C0003885-8A99-79E6-BA77-B2C365306A1A}"/>
                </a:ext>
              </a:extLst>
            </p:cNvPr>
            <p:cNvSpPr txBox="1"/>
            <p:nvPr/>
          </p:nvSpPr>
          <p:spPr>
            <a:xfrm>
              <a:off x="11112665" y="4211674"/>
              <a:ext cx="914774" cy="534429"/>
            </a:xfrm>
            <a:prstGeom prst="rect">
              <a:avLst/>
            </a:prstGeom>
            <a:noFill/>
          </p:spPr>
          <p:txBody>
            <a:bodyPr wrap="square" rtlCol="0">
              <a:spAutoFit/>
            </a:bodyPr>
            <a:lstStyle/>
            <a:p>
              <a:pPr algn="ctr"/>
              <a:r>
                <a:rPr lang="en-US" dirty="0"/>
                <a:t>Loss model</a:t>
              </a:r>
            </a:p>
          </p:txBody>
        </p:sp>
        <p:sp>
          <p:nvSpPr>
            <p:cNvPr id="19" name="TextBox 18">
              <a:extLst>
                <a:ext uri="{FF2B5EF4-FFF2-40B4-BE49-F238E27FC236}">
                  <a16:creationId xmlns:a16="http://schemas.microsoft.com/office/drawing/2014/main" id="{DF5F398B-E02E-CA15-C287-977E6BE10E9B}"/>
                </a:ext>
              </a:extLst>
            </p:cNvPr>
            <p:cNvSpPr txBox="1"/>
            <p:nvPr/>
          </p:nvSpPr>
          <p:spPr>
            <a:xfrm>
              <a:off x="5700630" y="3411555"/>
              <a:ext cx="1309975" cy="2244601"/>
            </a:xfrm>
            <a:prstGeom prst="rect">
              <a:avLst/>
            </a:prstGeom>
            <a:noFill/>
          </p:spPr>
          <p:txBody>
            <a:bodyPr wrap="square" rtlCol="0">
              <a:spAutoFit/>
            </a:bodyPr>
            <a:lstStyle/>
            <a:p>
              <a:pPr algn="ctr"/>
              <a:r>
                <a:rPr lang="en-US" dirty="0"/>
                <a:t>Infiltration excess</a:t>
              </a:r>
              <a:br>
                <a:rPr lang="en-US" dirty="0"/>
              </a:br>
              <a:endParaRPr lang="en-US" dirty="0"/>
            </a:p>
            <a:p>
              <a:pPr algn="ctr"/>
              <a:endParaRPr lang="en-US" dirty="0"/>
            </a:p>
            <a:p>
              <a:pPr algn="ctr"/>
              <a:br>
                <a:rPr lang="en-US" dirty="0"/>
              </a:br>
              <a:r>
                <a:rPr lang="en-US" dirty="0"/>
                <a:t>Infiltration rate = constant rate</a:t>
              </a:r>
            </a:p>
            <a:p>
              <a:pPr algn="ctr"/>
              <a:endParaRPr lang="en-US" dirty="0"/>
            </a:p>
            <a:p>
              <a:pPr algn="ctr"/>
              <a:r>
                <a:rPr lang="en-US" dirty="0"/>
                <a:t>Deficit = 0</a:t>
              </a:r>
            </a:p>
          </p:txBody>
        </p:sp>
        <p:sp>
          <p:nvSpPr>
            <p:cNvPr id="20" name="TextBox 19">
              <a:extLst>
                <a:ext uri="{FF2B5EF4-FFF2-40B4-BE49-F238E27FC236}">
                  <a16:creationId xmlns:a16="http://schemas.microsoft.com/office/drawing/2014/main" id="{1C811464-9A37-D1C4-4798-25F34CFED64F}"/>
                </a:ext>
              </a:extLst>
            </p:cNvPr>
            <p:cNvSpPr txBox="1"/>
            <p:nvPr/>
          </p:nvSpPr>
          <p:spPr>
            <a:xfrm rot="19161208">
              <a:off x="7904203" y="2841118"/>
              <a:ext cx="1309975" cy="261307"/>
            </a:xfrm>
            <a:prstGeom prst="rect">
              <a:avLst/>
            </a:prstGeom>
            <a:noFill/>
          </p:spPr>
          <p:txBody>
            <a:bodyPr wrap="square" rtlCol="0">
              <a:spAutoFit/>
            </a:bodyPr>
            <a:lstStyle/>
            <a:p>
              <a:r>
                <a:rPr lang="en-US" dirty="0"/>
                <a:t>Interception</a:t>
              </a:r>
            </a:p>
          </p:txBody>
        </p:sp>
      </p:grpSp>
      <p:sp>
        <p:nvSpPr>
          <p:cNvPr id="23" name="TextBox 22">
            <a:extLst>
              <a:ext uri="{FF2B5EF4-FFF2-40B4-BE49-F238E27FC236}">
                <a16:creationId xmlns:a16="http://schemas.microsoft.com/office/drawing/2014/main" id="{62BD371C-58A6-F48C-CB92-68E89A1060C1}"/>
              </a:ext>
            </a:extLst>
          </p:cNvPr>
          <p:cNvSpPr txBox="1"/>
          <p:nvPr/>
        </p:nvSpPr>
        <p:spPr>
          <a:xfrm>
            <a:off x="838199" y="4417462"/>
            <a:ext cx="6031281" cy="1384995"/>
          </a:xfrm>
          <a:prstGeom prst="rect">
            <a:avLst/>
          </a:prstGeom>
          <a:noFill/>
        </p:spPr>
        <p:txBody>
          <a:bodyPr wrap="square" rtlCol="0">
            <a:spAutoFit/>
          </a:bodyPr>
          <a:lstStyle/>
          <a:p>
            <a:r>
              <a:rPr lang="en-US" sz="2800" b="1" dirty="0"/>
              <a:t>The current deficit is the amount of water that will infiltrate before surface runoff can begin.</a:t>
            </a:r>
          </a:p>
        </p:txBody>
      </p:sp>
    </p:spTree>
    <p:extLst>
      <p:ext uri="{BB962C8B-B14F-4D97-AF65-F5344CB8AC3E}">
        <p14:creationId xmlns:p14="http://schemas.microsoft.com/office/powerpoint/2010/main" val="2328461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Percolation and Evapotranspiration</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11</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6480140" cy="4832092"/>
          </a:xfrm>
          <a:prstGeom prst="rect">
            <a:avLst/>
          </a:prstGeom>
          <a:noFill/>
          <a:ln w="9525">
            <a:noFill/>
            <a:miter lim="800000"/>
            <a:headEnd/>
            <a:tailEnd/>
          </a:ln>
        </p:spPr>
        <p:txBody>
          <a:bodyPr wrap="square">
            <a:spAutoFit/>
          </a:bodyPr>
          <a:lstStyle/>
          <a:p>
            <a:pPr marL="457200" indent="-457200">
              <a:buFont typeface="Arial" panose="020B0604020202020204" pitchFamily="34" charset="0"/>
              <a:buChar char="•"/>
            </a:pPr>
            <a:r>
              <a:rPr lang="en-US" sz="2800" dirty="0"/>
              <a:t>Percolation only occurs when the soil is saturated.  That is, the moisture deficit = 0 due to sufficient infiltration.</a:t>
            </a:r>
          </a:p>
          <a:p>
            <a:pPr marL="457200" indent="-457200">
              <a:buFont typeface="Arial" panose="020B0604020202020204" pitchFamily="34" charset="0"/>
              <a:buChar char="•"/>
            </a:pPr>
            <a:r>
              <a:rPr lang="en-US" sz="2800" dirty="0"/>
              <a:t>Percolated water can be split between contribution to linear reservoir baseflow, and aquifer recharge.</a:t>
            </a:r>
          </a:p>
          <a:p>
            <a:pPr marL="457200" indent="-457200">
              <a:buFont typeface="Arial" panose="020B0604020202020204" pitchFamily="34" charset="0"/>
              <a:buChar char="•"/>
            </a:pPr>
            <a:r>
              <a:rPr lang="en-US" sz="2800" dirty="0"/>
              <a:t>Evapotranspiration is computed by the plant canopy component.</a:t>
            </a:r>
          </a:p>
          <a:p>
            <a:pPr marL="457200" indent="-457200">
              <a:buFont typeface="Arial" panose="020B0604020202020204" pitchFamily="34" charset="0"/>
              <a:buChar char="•"/>
            </a:pPr>
            <a:r>
              <a:rPr lang="en-US" sz="2800" dirty="0"/>
              <a:t>Percolation stops as soon as evapotranspiration creates a moisture deficit in the soil.</a:t>
            </a:r>
          </a:p>
        </p:txBody>
      </p:sp>
      <p:pic>
        <p:nvPicPr>
          <p:cNvPr id="13" name="Picture 12">
            <a:extLst>
              <a:ext uri="{FF2B5EF4-FFF2-40B4-BE49-F238E27FC236}">
                <a16:creationId xmlns:a16="http://schemas.microsoft.com/office/drawing/2014/main" id="{8CEF337F-0ADE-E195-1F7D-EE12F8AD1DFD}"/>
              </a:ext>
            </a:extLst>
          </p:cNvPr>
          <p:cNvPicPr>
            <a:picLocks noChangeAspect="1"/>
          </p:cNvPicPr>
          <p:nvPr/>
        </p:nvPicPr>
        <p:blipFill>
          <a:blip r:embed="rId3"/>
          <a:stretch>
            <a:fillRect/>
          </a:stretch>
        </p:blipFill>
        <p:spPr>
          <a:xfrm>
            <a:off x="8760112" y="1977739"/>
            <a:ext cx="2430608" cy="1441976"/>
          </a:xfrm>
          <a:prstGeom prst="rect">
            <a:avLst/>
          </a:prstGeom>
        </p:spPr>
      </p:pic>
      <p:sp>
        <p:nvSpPr>
          <p:cNvPr id="14" name="Arrow: Down 13">
            <a:extLst>
              <a:ext uri="{FF2B5EF4-FFF2-40B4-BE49-F238E27FC236}">
                <a16:creationId xmlns:a16="http://schemas.microsoft.com/office/drawing/2014/main" id="{E2DE3021-0563-DA5C-50CB-C1F3846D67D1}"/>
              </a:ext>
            </a:extLst>
          </p:cNvPr>
          <p:cNvSpPr/>
          <p:nvPr/>
        </p:nvSpPr>
        <p:spPr>
          <a:xfrm rot="5400000">
            <a:off x="9886360" y="727768"/>
            <a:ext cx="103686" cy="2505035"/>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Down 14">
            <a:extLst>
              <a:ext uri="{FF2B5EF4-FFF2-40B4-BE49-F238E27FC236}">
                <a16:creationId xmlns:a16="http://schemas.microsoft.com/office/drawing/2014/main" id="{8461D020-C0F8-6C89-32E5-08B382375709}"/>
              </a:ext>
            </a:extLst>
          </p:cNvPr>
          <p:cNvSpPr/>
          <p:nvPr/>
        </p:nvSpPr>
        <p:spPr>
          <a:xfrm>
            <a:off x="9128899" y="2001052"/>
            <a:ext cx="423599" cy="1395340"/>
          </a:xfrm>
          <a:prstGeom prst="downArrow">
            <a:avLst/>
          </a:prstGeom>
          <a:solidFill>
            <a:srgbClr val="9DC3E6">
              <a:alpha val="7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88F00490-5F15-306D-BA33-9D03852B3498}"/>
              </a:ext>
            </a:extLst>
          </p:cNvPr>
          <p:cNvSpPr txBox="1"/>
          <p:nvPr/>
        </p:nvSpPr>
        <p:spPr>
          <a:xfrm rot="16200000">
            <a:off x="8840990" y="2422248"/>
            <a:ext cx="1038668" cy="276999"/>
          </a:xfrm>
          <a:prstGeom prst="rect">
            <a:avLst/>
          </a:prstGeom>
          <a:solidFill>
            <a:srgbClr val="9DC3E6">
              <a:alpha val="0"/>
            </a:srgbClr>
          </a:solidFill>
        </p:spPr>
        <p:txBody>
          <a:bodyPr wrap="square" rtlCol="0">
            <a:spAutoFit/>
          </a:bodyPr>
          <a:lstStyle/>
          <a:p>
            <a:r>
              <a:rPr lang="en-US" dirty="0"/>
              <a:t>Infiltration</a:t>
            </a:r>
          </a:p>
        </p:txBody>
      </p:sp>
      <p:sp>
        <p:nvSpPr>
          <p:cNvPr id="17" name="Arrow: Down 16">
            <a:extLst>
              <a:ext uri="{FF2B5EF4-FFF2-40B4-BE49-F238E27FC236}">
                <a16:creationId xmlns:a16="http://schemas.microsoft.com/office/drawing/2014/main" id="{1A6E808D-EDAD-6FDE-8B79-C679C5B0018A}"/>
              </a:ext>
            </a:extLst>
          </p:cNvPr>
          <p:cNvSpPr/>
          <p:nvPr/>
        </p:nvSpPr>
        <p:spPr>
          <a:xfrm>
            <a:off x="9031059" y="3429000"/>
            <a:ext cx="624701" cy="1548994"/>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AD11FFC5-909C-BF9A-71A3-D82732C45FB8}"/>
              </a:ext>
            </a:extLst>
          </p:cNvPr>
          <p:cNvSpPr txBox="1"/>
          <p:nvPr/>
        </p:nvSpPr>
        <p:spPr>
          <a:xfrm rot="16200000">
            <a:off x="8835199" y="3947071"/>
            <a:ext cx="1004980" cy="276999"/>
          </a:xfrm>
          <a:prstGeom prst="rect">
            <a:avLst/>
          </a:prstGeom>
          <a:solidFill>
            <a:srgbClr val="9DC3E6">
              <a:alpha val="0"/>
            </a:srgbClr>
          </a:solidFill>
        </p:spPr>
        <p:txBody>
          <a:bodyPr wrap="square" rtlCol="0">
            <a:spAutoFit/>
          </a:bodyPr>
          <a:lstStyle/>
          <a:p>
            <a:r>
              <a:rPr lang="en-US" dirty="0"/>
              <a:t>Percolation</a:t>
            </a:r>
          </a:p>
        </p:txBody>
      </p:sp>
      <p:sp>
        <p:nvSpPr>
          <p:cNvPr id="19" name="Right Brace 18">
            <a:extLst>
              <a:ext uri="{FF2B5EF4-FFF2-40B4-BE49-F238E27FC236}">
                <a16:creationId xmlns:a16="http://schemas.microsoft.com/office/drawing/2014/main" id="{A1FD8C3B-F196-2D03-0D50-545B04F8B6C8}"/>
              </a:ext>
            </a:extLst>
          </p:cNvPr>
          <p:cNvSpPr/>
          <p:nvPr/>
        </p:nvSpPr>
        <p:spPr>
          <a:xfrm>
            <a:off x="11265144" y="1958382"/>
            <a:ext cx="291457" cy="1461333"/>
          </a:xfrm>
          <a:prstGeom prst="rightBrace">
            <a:avLst/>
          </a:prstGeom>
          <a:solidFill>
            <a:srgbClr val="202223"/>
          </a:soli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a:extLst>
              <a:ext uri="{FF2B5EF4-FFF2-40B4-BE49-F238E27FC236}">
                <a16:creationId xmlns:a16="http://schemas.microsoft.com/office/drawing/2014/main" id="{0A47A9C6-FD4E-4BC6-05BE-A98409BB8560}"/>
              </a:ext>
            </a:extLst>
          </p:cNvPr>
          <p:cNvSpPr txBox="1"/>
          <p:nvPr/>
        </p:nvSpPr>
        <p:spPr>
          <a:xfrm>
            <a:off x="11556601" y="2438400"/>
            <a:ext cx="635399" cy="224037"/>
          </a:xfrm>
          <a:prstGeom prst="rect">
            <a:avLst/>
          </a:prstGeom>
          <a:noFill/>
        </p:spPr>
        <p:txBody>
          <a:bodyPr wrap="square" rtlCol="0">
            <a:spAutoFit/>
          </a:bodyPr>
          <a:lstStyle/>
          <a:p>
            <a:pPr algn="ctr"/>
            <a:r>
              <a:rPr lang="en-US" dirty="0"/>
              <a:t>Loss model</a:t>
            </a:r>
          </a:p>
        </p:txBody>
      </p:sp>
      <p:sp>
        <p:nvSpPr>
          <p:cNvPr id="21" name="TextBox 20">
            <a:extLst>
              <a:ext uri="{FF2B5EF4-FFF2-40B4-BE49-F238E27FC236}">
                <a16:creationId xmlns:a16="http://schemas.microsoft.com/office/drawing/2014/main" id="{CCE8B9CF-7ACB-2270-59BC-734BA685D2D3}"/>
              </a:ext>
            </a:extLst>
          </p:cNvPr>
          <p:cNvSpPr txBox="1"/>
          <p:nvPr/>
        </p:nvSpPr>
        <p:spPr>
          <a:xfrm>
            <a:off x="7953739" y="1746340"/>
            <a:ext cx="909904" cy="3231654"/>
          </a:xfrm>
          <a:prstGeom prst="rect">
            <a:avLst/>
          </a:prstGeom>
          <a:noFill/>
        </p:spPr>
        <p:txBody>
          <a:bodyPr wrap="square" rtlCol="0">
            <a:spAutoFit/>
          </a:bodyPr>
          <a:lstStyle/>
          <a:p>
            <a:pPr algn="ctr"/>
            <a:r>
              <a:rPr lang="en-US" dirty="0"/>
              <a:t>Infiltration excess</a:t>
            </a:r>
            <a:br>
              <a:rPr lang="en-US" dirty="0"/>
            </a:br>
            <a:endParaRPr lang="en-US" dirty="0"/>
          </a:p>
          <a:p>
            <a:pPr algn="ctr"/>
            <a:r>
              <a:rPr lang="en-US" dirty="0"/>
              <a:t>Infiltration rate = constant rate</a:t>
            </a:r>
          </a:p>
          <a:p>
            <a:pPr algn="ctr"/>
            <a:endParaRPr lang="en-US" dirty="0"/>
          </a:p>
          <a:p>
            <a:pPr algn="ctr"/>
            <a:r>
              <a:rPr lang="en-US" dirty="0"/>
              <a:t>Deficit = 0</a:t>
            </a:r>
          </a:p>
          <a:p>
            <a:pPr algn="ctr"/>
            <a:endParaRPr lang="en-US" dirty="0"/>
          </a:p>
          <a:p>
            <a:pPr algn="ctr"/>
            <a:endParaRPr lang="en-US" dirty="0"/>
          </a:p>
          <a:p>
            <a:pPr algn="ctr"/>
            <a:endParaRPr lang="en-US" dirty="0"/>
          </a:p>
          <a:p>
            <a:pPr algn="ctr"/>
            <a:r>
              <a:rPr lang="en-US" dirty="0"/>
              <a:t>Percolation rate = infiltration rate</a:t>
            </a:r>
          </a:p>
          <a:p>
            <a:pPr algn="ctr"/>
            <a:endParaRPr lang="en-US" dirty="0"/>
          </a:p>
        </p:txBody>
      </p:sp>
    </p:spTree>
    <p:extLst>
      <p:ext uri="{BB962C8B-B14F-4D97-AF65-F5344CB8AC3E}">
        <p14:creationId xmlns:p14="http://schemas.microsoft.com/office/powerpoint/2010/main" val="15090098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71652-B1C8-B310-EE50-450F284BF79B}"/>
              </a:ext>
            </a:extLst>
          </p:cNvPr>
          <p:cNvSpPr>
            <a:spLocks noGrp="1"/>
          </p:cNvSpPr>
          <p:nvPr>
            <p:ph type="title"/>
          </p:nvPr>
        </p:nvSpPr>
        <p:spPr/>
        <p:txBody>
          <a:bodyPr/>
          <a:lstStyle/>
          <a:p>
            <a:r>
              <a:rPr lang="en-US" dirty="0"/>
              <a:t>Soil Moisture Accounting</a:t>
            </a:r>
          </a:p>
        </p:txBody>
      </p:sp>
      <p:sp>
        <p:nvSpPr>
          <p:cNvPr id="3" name="Slide Number Placeholder 2">
            <a:extLst>
              <a:ext uri="{FF2B5EF4-FFF2-40B4-BE49-F238E27FC236}">
                <a16:creationId xmlns:a16="http://schemas.microsoft.com/office/drawing/2014/main" id="{FF329E31-D500-F0E0-0EAD-2C79CC967F22}"/>
              </a:ext>
            </a:extLst>
          </p:cNvPr>
          <p:cNvSpPr>
            <a:spLocks noGrp="1"/>
          </p:cNvSpPr>
          <p:nvPr>
            <p:ph type="sldNum" sz="quarter" idx="12"/>
          </p:nvPr>
        </p:nvSpPr>
        <p:spPr/>
        <p:txBody>
          <a:bodyPr/>
          <a:lstStyle/>
          <a:p>
            <a:fld id="{866D7F9A-4F93-4AD8-A546-1A6497458D76}" type="slidenum">
              <a:rPr lang="en-US" smtClean="0"/>
              <a:pPr/>
              <a:t>12</a:t>
            </a:fld>
            <a:endParaRPr lang="en-US"/>
          </a:p>
        </p:txBody>
      </p:sp>
      <p:grpSp>
        <p:nvGrpSpPr>
          <p:cNvPr id="131" name="Group 130">
            <a:extLst>
              <a:ext uri="{FF2B5EF4-FFF2-40B4-BE49-F238E27FC236}">
                <a16:creationId xmlns:a16="http://schemas.microsoft.com/office/drawing/2014/main" id="{30798231-6EA0-93AA-3879-DB00CCCB3A0B}"/>
              </a:ext>
            </a:extLst>
          </p:cNvPr>
          <p:cNvGrpSpPr/>
          <p:nvPr/>
        </p:nvGrpSpPr>
        <p:grpSpPr>
          <a:xfrm>
            <a:off x="4343400" y="1283042"/>
            <a:ext cx="4648200" cy="5244123"/>
            <a:chOff x="4343400" y="1294791"/>
            <a:chExt cx="4648200" cy="5244123"/>
          </a:xfrm>
        </p:grpSpPr>
        <p:grpSp>
          <p:nvGrpSpPr>
            <p:cNvPr id="128" name="Group 127">
              <a:extLst>
                <a:ext uri="{FF2B5EF4-FFF2-40B4-BE49-F238E27FC236}">
                  <a16:creationId xmlns:a16="http://schemas.microsoft.com/office/drawing/2014/main" id="{AAA75C92-1422-ACAC-D4BD-7A9EC33E1FA6}"/>
                </a:ext>
              </a:extLst>
            </p:cNvPr>
            <p:cNvGrpSpPr/>
            <p:nvPr/>
          </p:nvGrpSpPr>
          <p:grpSpPr>
            <a:xfrm>
              <a:off x="4343400" y="1294791"/>
              <a:ext cx="4648200" cy="4648809"/>
              <a:chOff x="4191388" y="1470421"/>
              <a:chExt cx="4647812" cy="5171391"/>
            </a:xfrm>
          </p:grpSpPr>
          <p:grpSp>
            <p:nvGrpSpPr>
              <p:cNvPr id="54" name="Group 53">
                <a:extLst>
                  <a:ext uri="{FF2B5EF4-FFF2-40B4-BE49-F238E27FC236}">
                    <a16:creationId xmlns:a16="http://schemas.microsoft.com/office/drawing/2014/main" id="{466BE6E1-8B33-77B4-92C8-4C9B930F4A04}"/>
                  </a:ext>
                </a:extLst>
              </p:cNvPr>
              <p:cNvGrpSpPr/>
              <p:nvPr/>
            </p:nvGrpSpPr>
            <p:grpSpPr>
              <a:xfrm>
                <a:off x="4191388" y="1470421"/>
                <a:ext cx="4647812" cy="3837328"/>
                <a:chOff x="4189201" y="1470421"/>
                <a:chExt cx="5202881" cy="4387023"/>
              </a:xfrm>
            </p:grpSpPr>
            <p:sp>
              <p:nvSpPr>
                <p:cNvPr id="47" name="TextBox 46">
                  <a:extLst>
                    <a:ext uri="{FF2B5EF4-FFF2-40B4-BE49-F238E27FC236}">
                      <a16:creationId xmlns:a16="http://schemas.microsoft.com/office/drawing/2014/main" id="{F462B028-0FFC-76AA-A602-FB8799E9A186}"/>
                    </a:ext>
                  </a:extLst>
                </p:cNvPr>
                <p:cNvSpPr txBox="1"/>
                <p:nvPr/>
              </p:nvSpPr>
              <p:spPr>
                <a:xfrm>
                  <a:off x="5498600" y="1492323"/>
                  <a:ext cx="1133176" cy="305658"/>
                </a:xfrm>
                <a:prstGeom prst="rect">
                  <a:avLst/>
                </a:prstGeom>
                <a:noFill/>
              </p:spPr>
              <p:txBody>
                <a:bodyPr wrap="square" rtlCol="0">
                  <a:spAutoFit/>
                </a:bodyPr>
                <a:lstStyle/>
                <a:p>
                  <a:r>
                    <a:rPr lang="en-US" dirty="0"/>
                    <a:t>Precipitation</a:t>
                  </a:r>
                  <a:endParaRPr lang="en-US" sz="1050" dirty="0"/>
                </a:p>
              </p:txBody>
            </p:sp>
            <p:grpSp>
              <p:nvGrpSpPr>
                <p:cNvPr id="53" name="Group 52">
                  <a:extLst>
                    <a:ext uri="{FF2B5EF4-FFF2-40B4-BE49-F238E27FC236}">
                      <a16:creationId xmlns:a16="http://schemas.microsoft.com/office/drawing/2014/main" id="{9EEC1EFB-34C3-72C4-D9D8-9E845CD235D7}"/>
                    </a:ext>
                  </a:extLst>
                </p:cNvPr>
                <p:cNvGrpSpPr/>
                <p:nvPr/>
              </p:nvGrpSpPr>
              <p:grpSpPr>
                <a:xfrm>
                  <a:off x="4189201" y="1470421"/>
                  <a:ext cx="3701770" cy="4387023"/>
                  <a:chOff x="4189201" y="1470421"/>
                  <a:chExt cx="3701770" cy="4387023"/>
                </a:xfrm>
              </p:grpSpPr>
              <p:grpSp>
                <p:nvGrpSpPr>
                  <p:cNvPr id="46" name="Group 45">
                    <a:extLst>
                      <a:ext uri="{FF2B5EF4-FFF2-40B4-BE49-F238E27FC236}">
                        <a16:creationId xmlns:a16="http://schemas.microsoft.com/office/drawing/2014/main" id="{FC1A6A89-4AF1-54DC-CB66-9C4760887B0D}"/>
                      </a:ext>
                    </a:extLst>
                  </p:cNvPr>
                  <p:cNvGrpSpPr/>
                  <p:nvPr/>
                </p:nvGrpSpPr>
                <p:grpSpPr>
                  <a:xfrm>
                    <a:off x="4189201" y="1470421"/>
                    <a:ext cx="3646246" cy="4387023"/>
                    <a:chOff x="1939320" y="1365127"/>
                    <a:chExt cx="5082765" cy="4659016"/>
                  </a:xfrm>
                </p:grpSpPr>
                <p:sp>
                  <p:nvSpPr>
                    <p:cNvPr id="7" name="Rectangle 6">
                      <a:extLst>
                        <a:ext uri="{FF2B5EF4-FFF2-40B4-BE49-F238E27FC236}">
                          <a16:creationId xmlns:a16="http://schemas.microsoft.com/office/drawing/2014/main" id="{A8E64561-0C19-5A8A-AB8E-85DCE8273E3C}"/>
                        </a:ext>
                      </a:extLst>
                    </p:cNvPr>
                    <p:cNvSpPr/>
                    <p:nvPr/>
                  </p:nvSpPr>
                  <p:spPr>
                    <a:xfrm>
                      <a:off x="2971800" y="1905000"/>
                      <a:ext cx="2051952" cy="601712"/>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95FDE97-6FCF-59C2-2811-B89201D5A51D}"/>
                        </a:ext>
                      </a:extLst>
                    </p:cNvPr>
                    <p:cNvSpPr txBox="1"/>
                    <p:nvPr/>
                  </p:nvSpPr>
                  <p:spPr>
                    <a:xfrm>
                      <a:off x="3004036" y="2063861"/>
                      <a:ext cx="1970314" cy="294173"/>
                    </a:xfrm>
                    <a:prstGeom prst="rect">
                      <a:avLst/>
                    </a:prstGeom>
                    <a:solidFill>
                      <a:schemeClr val="bg2">
                        <a:lumMod val="40000"/>
                        <a:lumOff val="60000"/>
                      </a:schemeClr>
                    </a:solidFill>
                  </p:spPr>
                  <p:txBody>
                    <a:bodyPr wrap="square" rtlCol="0">
                      <a:spAutoFit/>
                    </a:bodyPr>
                    <a:lstStyle/>
                    <a:p>
                      <a:pPr algn="ctr"/>
                      <a:r>
                        <a:rPr lang="en-US" dirty="0"/>
                        <a:t>Canopy Storage</a:t>
                      </a:r>
                    </a:p>
                  </p:txBody>
                </p:sp>
                <p:sp>
                  <p:nvSpPr>
                    <p:cNvPr id="8" name="Rectangle 7">
                      <a:extLst>
                        <a:ext uri="{FF2B5EF4-FFF2-40B4-BE49-F238E27FC236}">
                          <a16:creationId xmlns:a16="http://schemas.microsoft.com/office/drawing/2014/main" id="{2C8E5435-D96E-DDF5-E648-E4F433996744}"/>
                        </a:ext>
                      </a:extLst>
                    </p:cNvPr>
                    <p:cNvSpPr/>
                    <p:nvPr/>
                  </p:nvSpPr>
                  <p:spPr>
                    <a:xfrm>
                      <a:off x="3869535" y="2828695"/>
                      <a:ext cx="2133600" cy="914401"/>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E1694A5-5852-5DA5-1A5C-D822E428591E}"/>
                        </a:ext>
                      </a:extLst>
                    </p:cNvPr>
                    <p:cNvSpPr txBox="1"/>
                    <p:nvPr/>
                  </p:nvSpPr>
                  <p:spPr>
                    <a:xfrm>
                      <a:off x="3964785" y="3129412"/>
                      <a:ext cx="1943099" cy="294173"/>
                    </a:xfrm>
                    <a:prstGeom prst="rect">
                      <a:avLst/>
                    </a:prstGeom>
                    <a:solidFill>
                      <a:schemeClr val="bg2">
                        <a:lumMod val="40000"/>
                        <a:lumOff val="60000"/>
                      </a:schemeClr>
                    </a:solidFill>
                  </p:spPr>
                  <p:txBody>
                    <a:bodyPr wrap="square" rtlCol="0">
                      <a:spAutoFit/>
                    </a:bodyPr>
                    <a:lstStyle/>
                    <a:p>
                      <a:pPr algn="ctr"/>
                      <a:r>
                        <a:rPr lang="en-US" dirty="0"/>
                        <a:t>Surface Storage</a:t>
                      </a:r>
                    </a:p>
                  </p:txBody>
                </p:sp>
                <p:sp>
                  <p:nvSpPr>
                    <p:cNvPr id="10" name="Rectangle 9">
                      <a:extLst>
                        <a:ext uri="{FF2B5EF4-FFF2-40B4-BE49-F238E27FC236}">
                          <a16:creationId xmlns:a16="http://schemas.microsoft.com/office/drawing/2014/main" id="{7707884E-04D0-7259-DA2D-6E0451300335}"/>
                        </a:ext>
                      </a:extLst>
                    </p:cNvPr>
                    <p:cNvSpPr/>
                    <p:nvPr/>
                  </p:nvSpPr>
                  <p:spPr>
                    <a:xfrm>
                      <a:off x="3146287" y="4206631"/>
                      <a:ext cx="2844909" cy="1412628"/>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CA24AD15-9269-845F-0B72-19D54C892B6E}"/>
                        </a:ext>
                      </a:extLst>
                    </p:cNvPr>
                    <p:cNvSpPr txBox="1"/>
                    <p:nvPr/>
                  </p:nvSpPr>
                  <p:spPr>
                    <a:xfrm>
                      <a:off x="3548884" y="4348645"/>
                      <a:ext cx="2065221" cy="294173"/>
                    </a:xfrm>
                    <a:prstGeom prst="rect">
                      <a:avLst/>
                    </a:prstGeom>
                    <a:solidFill>
                      <a:schemeClr val="bg2">
                        <a:lumMod val="40000"/>
                        <a:lumOff val="60000"/>
                      </a:schemeClr>
                    </a:solidFill>
                  </p:spPr>
                  <p:txBody>
                    <a:bodyPr wrap="square" rtlCol="0">
                      <a:spAutoFit/>
                    </a:bodyPr>
                    <a:lstStyle/>
                    <a:p>
                      <a:pPr algn="ctr"/>
                      <a:r>
                        <a:rPr lang="en-US" dirty="0"/>
                        <a:t>Soil Storage</a:t>
                      </a:r>
                    </a:p>
                  </p:txBody>
                </p:sp>
                <p:cxnSp>
                  <p:nvCxnSpPr>
                    <p:cNvPr id="13" name="Connector: Elbow 12">
                      <a:extLst>
                        <a:ext uri="{FF2B5EF4-FFF2-40B4-BE49-F238E27FC236}">
                          <a16:creationId xmlns:a16="http://schemas.microsoft.com/office/drawing/2014/main" id="{50DCBDF2-10F5-29C5-0EA4-2AE831E40181}"/>
                        </a:ext>
                      </a:extLst>
                    </p:cNvPr>
                    <p:cNvCxnSpPr>
                      <a:cxnSpLocks/>
                    </p:cNvCxnSpPr>
                    <p:nvPr/>
                  </p:nvCxnSpPr>
                  <p:spPr>
                    <a:xfrm rot="16200000" flipH="1">
                      <a:off x="4887059" y="2049466"/>
                      <a:ext cx="877486" cy="638437"/>
                    </a:xfrm>
                    <a:prstGeom prst="bentConnector3">
                      <a:avLst>
                        <a:gd name="adj1" fmla="val -609"/>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DA600769-C349-4915-7FAF-ABDE11C790CB}"/>
                        </a:ext>
                      </a:extLst>
                    </p:cNvPr>
                    <p:cNvSpPr txBox="1"/>
                    <p:nvPr/>
                  </p:nvSpPr>
                  <p:spPr>
                    <a:xfrm>
                      <a:off x="1967900" y="1925620"/>
                      <a:ext cx="545992" cy="294173"/>
                    </a:xfrm>
                    <a:prstGeom prst="rect">
                      <a:avLst/>
                    </a:prstGeom>
                    <a:noFill/>
                  </p:spPr>
                  <p:txBody>
                    <a:bodyPr wrap="square" rtlCol="0">
                      <a:spAutoFit/>
                    </a:bodyPr>
                    <a:lstStyle/>
                    <a:p>
                      <a:r>
                        <a:rPr lang="en-US" dirty="0"/>
                        <a:t>ET</a:t>
                      </a:r>
                    </a:p>
                  </p:txBody>
                </p:sp>
                <p:sp>
                  <p:nvSpPr>
                    <p:cNvPr id="37" name="TextBox 36">
                      <a:extLst>
                        <a:ext uri="{FF2B5EF4-FFF2-40B4-BE49-F238E27FC236}">
                          <a16:creationId xmlns:a16="http://schemas.microsoft.com/office/drawing/2014/main" id="{007D8403-B6DE-6328-A982-AAF63B31C2D4}"/>
                        </a:ext>
                      </a:extLst>
                    </p:cNvPr>
                    <p:cNvSpPr txBox="1"/>
                    <p:nvPr/>
                  </p:nvSpPr>
                  <p:spPr>
                    <a:xfrm>
                      <a:off x="1939320" y="4215481"/>
                      <a:ext cx="545992" cy="294173"/>
                    </a:xfrm>
                    <a:prstGeom prst="rect">
                      <a:avLst/>
                    </a:prstGeom>
                    <a:noFill/>
                  </p:spPr>
                  <p:txBody>
                    <a:bodyPr wrap="square" rtlCol="0">
                      <a:spAutoFit/>
                    </a:bodyPr>
                    <a:lstStyle/>
                    <a:p>
                      <a:r>
                        <a:rPr lang="en-US" dirty="0"/>
                        <a:t>ET</a:t>
                      </a:r>
                    </a:p>
                  </p:txBody>
                </p:sp>
                <p:sp>
                  <p:nvSpPr>
                    <p:cNvPr id="38" name="TextBox 37">
                      <a:extLst>
                        <a:ext uri="{FF2B5EF4-FFF2-40B4-BE49-F238E27FC236}">
                          <a16:creationId xmlns:a16="http://schemas.microsoft.com/office/drawing/2014/main" id="{7816D217-2434-AA6D-13BD-E1E2D1D155D4}"/>
                        </a:ext>
                      </a:extLst>
                    </p:cNvPr>
                    <p:cNvSpPr txBox="1"/>
                    <p:nvPr/>
                  </p:nvSpPr>
                  <p:spPr>
                    <a:xfrm>
                      <a:off x="5597879" y="2229189"/>
                      <a:ext cx="1424206" cy="324609"/>
                    </a:xfrm>
                    <a:prstGeom prst="rect">
                      <a:avLst/>
                    </a:prstGeom>
                    <a:noFill/>
                  </p:spPr>
                  <p:txBody>
                    <a:bodyPr wrap="square" rtlCol="0">
                      <a:spAutoFit/>
                    </a:bodyPr>
                    <a:lstStyle/>
                    <a:p>
                      <a:r>
                        <a:rPr lang="en-US" dirty="0"/>
                        <a:t>Overflow</a:t>
                      </a:r>
                    </a:p>
                  </p:txBody>
                </p:sp>
                <p:cxnSp>
                  <p:nvCxnSpPr>
                    <p:cNvPr id="40" name="Straight Arrow Connector 39">
                      <a:extLst>
                        <a:ext uri="{FF2B5EF4-FFF2-40B4-BE49-F238E27FC236}">
                          <a16:creationId xmlns:a16="http://schemas.microsoft.com/office/drawing/2014/main" id="{264AF5CA-AB44-3EE9-5F06-30F8D7FCDFED}"/>
                        </a:ext>
                      </a:extLst>
                    </p:cNvPr>
                    <p:cNvCxnSpPr/>
                    <p:nvPr/>
                  </p:nvCxnSpPr>
                  <p:spPr>
                    <a:xfrm>
                      <a:off x="3733800" y="1365127"/>
                      <a:ext cx="0" cy="5398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C933A290-2A66-70CF-3C55-72CEC5FDC32E}"/>
                        </a:ext>
                      </a:extLst>
                    </p:cNvPr>
                    <p:cNvCxnSpPr>
                      <a:cxnSpLocks/>
                    </p:cNvCxnSpPr>
                    <p:nvPr/>
                  </p:nvCxnSpPr>
                  <p:spPr>
                    <a:xfrm>
                      <a:off x="5658221" y="3728114"/>
                      <a:ext cx="0" cy="4405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2854D695-6D58-DD11-5CA7-E2ED1E9CBF45}"/>
                        </a:ext>
                      </a:extLst>
                    </p:cNvPr>
                    <p:cNvCxnSpPr>
                      <a:cxnSpLocks/>
                    </p:cNvCxnSpPr>
                    <p:nvPr/>
                  </p:nvCxnSpPr>
                  <p:spPr>
                    <a:xfrm flipV="1">
                      <a:off x="5988972" y="2965810"/>
                      <a:ext cx="609599" cy="103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AE6B0061-4EFF-4E24-0A2E-C27580BAAFC3}"/>
                        </a:ext>
                      </a:extLst>
                    </p:cNvPr>
                    <p:cNvCxnSpPr>
                      <a:cxnSpLocks/>
                    </p:cNvCxnSpPr>
                    <p:nvPr/>
                  </p:nvCxnSpPr>
                  <p:spPr>
                    <a:xfrm>
                      <a:off x="5645022" y="5619259"/>
                      <a:ext cx="13200" cy="4048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9" name="TextBox 48">
                    <a:extLst>
                      <a:ext uri="{FF2B5EF4-FFF2-40B4-BE49-F238E27FC236}">
                        <a16:creationId xmlns:a16="http://schemas.microsoft.com/office/drawing/2014/main" id="{267221C1-212D-9CD4-6FCC-B13921759019}"/>
                      </a:ext>
                    </a:extLst>
                  </p:cNvPr>
                  <p:cNvSpPr txBox="1"/>
                  <p:nvPr/>
                </p:nvSpPr>
                <p:spPr>
                  <a:xfrm>
                    <a:off x="6813758" y="5483912"/>
                    <a:ext cx="1077213" cy="305658"/>
                  </a:xfrm>
                  <a:prstGeom prst="rect">
                    <a:avLst/>
                  </a:prstGeom>
                  <a:noFill/>
                </p:spPr>
                <p:txBody>
                  <a:bodyPr wrap="square" rtlCol="0">
                    <a:spAutoFit/>
                  </a:bodyPr>
                  <a:lstStyle/>
                  <a:p>
                    <a:r>
                      <a:rPr lang="en-US" dirty="0"/>
                      <a:t>Percolation</a:t>
                    </a:r>
                  </a:p>
                </p:txBody>
              </p:sp>
            </p:grpSp>
            <p:sp>
              <p:nvSpPr>
                <p:cNvPr id="50" name="TextBox 49">
                  <a:extLst>
                    <a:ext uri="{FF2B5EF4-FFF2-40B4-BE49-F238E27FC236}">
                      <a16:creationId xmlns:a16="http://schemas.microsoft.com/office/drawing/2014/main" id="{BFE957F5-FE65-6E6B-0940-0D4471F8B5FB}"/>
                    </a:ext>
                  </a:extLst>
                </p:cNvPr>
                <p:cNvSpPr txBox="1"/>
                <p:nvPr/>
              </p:nvSpPr>
              <p:spPr>
                <a:xfrm>
                  <a:off x="7351219" y="2666204"/>
                  <a:ext cx="2040863" cy="276999"/>
                </a:xfrm>
                <a:prstGeom prst="rect">
                  <a:avLst/>
                </a:prstGeom>
                <a:noFill/>
              </p:spPr>
              <p:txBody>
                <a:bodyPr wrap="square" rtlCol="0">
                  <a:spAutoFit/>
                </a:bodyPr>
                <a:lstStyle/>
                <a:p>
                  <a:r>
                    <a:rPr lang="en-US" dirty="0"/>
                    <a:t>Overflow to Direct Runoff</a:t>
                  </a:r>
                  <a:endParaRPr lang="en-US" sz="1050" dirty="0"/>
                </a:p>
              </p:txBody>
            </p:sp>
          </p:grpSp>
          <p:grpSp>
            <p:nvGrpSpPr>
              <p:cNvPr id="127" name="Group 126">
                <a:extLst>
                  <a:ext uri="{FF2B5EF4-FFF2-40B4-BE49-F238E27FC236}">
                    <a16:creationId xmlns:a16="http://schemas.microsoft.com/office/drawing/2014/main" id="{4E94DAEB-220A-19AE-2F93-F604682B2631}"/>
                  </a:ext>
                </a:extLst>
              </p:cNvPr>
              <p:cNvGrpSpPr/>
              <p:nvPr/>
            </p:nvGrpSpPr>
            <p:grpSpPr>
              <a:xfrm>
                <a:off x="4209703" y="1779477"/>
                <a:ext cx="4497529" cy="4862335"/>
                <a:chOff x="4209703" y="1779477"/>
                <a:chExt cx="4497529" cy="4862335"/>
              </a:xfrm>
            </p:grpSpPr>
            <p:cxnSp>
              <p:nvCxnSpPr>
                <p:cNvPr id="73" name="Straight Connector 72">
                  <a:extLst>
                    <a:ext uri="{FF2B5EF4-FFF2-40B4-BE49-F238E27FC236}">
                      <a16:creationId xmlns:a16="http://schemas.microsoft.com/office/drawing/2014/main" id="{01C59D67-70D0-AD93-E94F-44013C5A059C}"/>
                    </a:ext>
                  </a:extLst>
                </p:cNvPr>
                <p:cNvCxnSpPr>
                  <a:cxnSpLocks/>
                  <a:stCxn id="7" idx="1"/>
                </p:cNvCxnSpPr>
                <p:nvPr/>
              </p:nvCxnSpPr>
              <p:spPr>
                <a:xfrm flipH="1">
                  <a:off x="4550357" y="2162874"/>
                  <a:ext cx="3026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8BB52753-DDF4-9405-16D1-CD462101A8E0}"/>
                    </a:ext>
                  </a:extLst>
                </p:cNvPr>
                <p:cNvCxnSpPr>
                  <a:cxnSpLocks/>
                </p:cNvCxnSpPr>
                <p:nvPr/>
              </p:nvCxnSpPr>
              <p:spPr>
                <a:xfrm flipV="1">
                  <a:off x="4550357" y="1779477"/>
                  <a:ext cx="0" cy="3833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09" name="Group 108">
                  <a:extLst>
                    <a:ext uri="{FF2B5EF4-FFF2-40B4-BE49-F238E27FC236}">
                      <a16:creationId xmlns:a16="http://schemas.microsoft.com/office/drawing/2014/main" id="{09035CEE-7787-D4EF-E04B-2EFFB5C5172F}"/>
                    </a:ext>
                  </a:extLst>
                </p:cNvPr>
                <p:cNvGrpSpPr/>
                <p:nvPr/>
              </p:nvGrpSpPr>
              <p:grpSpPr>
                <a:xfrm>
                  <a:off x="4209703" y="2669965"/>
                  <a:ext cx="3199874" cy="3971847"/>
                  <a:chOff x="4209702" y="2675218"/>
                  <a:chExt cx="3199874" cy="3971847"/>
                </a:xfrm>
              </p:grpSpPr>
              <p:sp>
                <p:nvSpPr>
                  <p:cNvPr id="48" name="TextBox 47">
                    <a:extLst>
                      <a:ext uri="{FF2B5EF4-FFF2-40B4-BE49-F238E27FC236}">
                        <a16:creationId xmlns:a16="http://schemas.microsoft.com/office/drawing/2014/main" id="{2A242560-4AA7-DDC2-DCF4-95F422837859}"/>
                      </a:ext>
                    </a:extLst>
                  </p:cNvPr>
                  <p:cNvSpPr txBox="1"/>
                  <p:nvPr/>
                </p:nvSpPr>
                <p:spPr>
                  <a:xfrm>
                    <a:off x="6544441" y="3459796"/>
                    <a:ext cx="865135" cy="242291"/>
                  </a:xfrm>
                  <a:prstGeom prst="rect">
                    <a:avLst/>
                  </a:prstGeom>
                  <a:noFill/>
                </p:spPr>
                <p:txBody>
                  <a:bodyPr wrap="square" rtlCol="0">
                    <a:spAutoFit/>
                  </a:bodyPr>
                  <a:lstStyle/>
                  <a:p>
                    <a:r>
                      <a:rPr lang="en-US" dirty="0"/>
                      <a:t>Infiltration</a:t>
                    </a:r>
                    <a:endParaRPr lang="en-US" sz="1050" dirty="0"/>
                  </a:p>
                </p:txBody>
              </p:sp>
              <p:sp>
                <p:nvSpPr>
                  <p:cNvPr id="64" name="Rectangle 63">
                    <a:extLst>
                      <a:ext uri="{FF2B5EF4-FFF2-40B4-BE49-F238E27FC236}">
                        <a16:creationId xmlns:a16="http://schemas.microsoft.com/office/drawing/2014/main" id="{2B8F1821-0785-F8A5-A771-7B1740457FD8}"/>
                      </a:ext>
                    </a:extLst>
                  </p:cNvPr>
                  <p:cNvSpPr/>
                  <p:nvPr/>
                </p:nvSpPr>
                <p:spPr>
                  <a:xfrm>
                    <a:off x="4964861" y="4373511"/>
                    <a:ext cx="1323479" cy="606015"/>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4E8979DF-47FA-3D0C-ED3B-93F5D18F328B}"/>
                      </a:ext>
                    </a:extLst>
                  </p:cNvPr>
                  <p:cNvSpPr txBox="1"/>
                  <p:nvPr/>
                </p:nvSpPr>
                <p:spPr>
                  <a:xfrm>
                    <a:off x="5006461" y="4545275"/>
                    <a:ext cx="1240279" cy="267359"/>
                  </a:xfrm>
                  <a:prstGeom prst="rect">
                    <a:avLst/>
                  </a:prstGeom>
                  <a:solidFill>
                    <a:schemeClr val="bg2">
                      <a:lumMod val="40000"/>
                      <a:lumOff val="60000"/>
                    </a:schemeClr>
                  </a:solidFill>
                </p:spPr>
                <p:txBody>
                  <a:bodyPr wrap="square" rtlCol="0">
                    <a:spAutoFit/>
                  </a:bodyPr>
                  <a:lstStyle/>
                  <a:p>
                    <a:pPr algn="ctr"/>
                    <a:r>
                      <a:rPr lang="en-US" dirty="0"/>
                      <a:t>Tension Storage</a:t>
                    </a:r>
                  </a:p>
                </p:txBody>
              </p:sp>
              <p:sp>
                <p:nvSpPr>
                  <p:cNvPr id="66" name="TextBox 65">
                    <a:extLst>
                      <a:ext uri="{FF2B5EF4-FFF2-40B4-BE49-F238E27FC236}">
                        <a16:creationId xmlns:a16="http://schemas.microsoft.com/office/drawing/2014/main" id="{BC7B99ED-74D1-7095-19F3-BD35115F59F9}"/>
                      </a:ext>
                    </a:extLst>
                  </p:cNvPr>
                  <p:cNvSpPr txBox="1"/>
                  <p:nvPr/>
                </p:nvSpPr>
                <p:spPr>
                  <a:xfrm>
                    <a:off x="4209702" y="2814032"/>
                    <a:ext cx="349895" cy="242291"/>
                  </a:xfrm>
                  <a:prstGeom prst="rect">
                    <a:avLst/>
                  </a:prstGeom>
                  <a:noFill/>
                </p:spPr>
                <p:txBody>
                  <a:bodyPr wrap="square" rtlCol="0">
                    <a:spAutoFit/>
                  </a:bodyPr>
                  <a:lstStyle/>
                  <a:p>
                    <a:r>
                      <a:rPr lang="en-US" dirty="0"/>
                      <a:t>ET</a:t>
                    </a:r>
                  </a:p>
                </p:txBody>
              </p:sp>
              <p:cxnSp>
                <p:nvCxnSpPr>
                  <p:cNvPr id="68" name="Straight Connector 67">
                    <a:extLst>
                      <a:ext uri="{FF2B5EF4-FFF2-40B4-BE49-F238E27FC236}">
                        <a16:creationId xmlns:a16="http://schemas.microsoft.com/office/drawing/2014/main" id="{FDFF8789-AE5C-B49B-DC99-68DC29D35374}"/>
                      </a:ext>
                    </a:extLst>
                  </p:cNvPr>
                  <p:cNvCxnSpPr>
                    <a:cxnSpLocks/>
                    <a:stCxn id="8" idx="1"/>
                  </p:cNvCxnSpPr>
                  <p:nvPr/>
                </p:nvCxnSpPr>
                <p:spPr>
                  <a:xfrm flipH="1">
                    <a:off x="4541281" y="3057687"/>
                    <a:ext cx="887067" cy="41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F8D622E3-81C8-1C9C-CA4D-DFD4413B8E86}"/>
                      </a:ext>
                    </a:extLst>
                  </p:cNvPr>
                  <p:cNvCxnSpPr>
                    <a:cxnSpLocks/>
                  </p:cNvCxnSpPr>
                  <p:nvPr/>
                </p:nvCxnSpPr>
                <p:spPr>
                  <a:xfrm flipV="1">
                    <a:off x="4541280" y="2675218"/>
                    <a:ext cx="0" cy="3824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763D4AC0-0AC5-B47B-EB63-8ACF5F38F7AF}"/>
                      </a:ext>
                    </a:extLst>
                  </p:cNvPr>
                  <p:cNvCxnSpPr>
                    <a:cxnSpLocks/>
                  </p:cNvCxnSpPr>
                  <p:nvPr/>
                </p:nvCxnSpPr>
                <p:spPr>
                  <a:xfrm flipH="1">
                    <a:off x="4541281" y="4104226"/>
                    <a:ext cx="43799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9F855C47-EC75-946C-C9B6-D28E1179BA8F}"/>
                      </a:ext>
                    </a:extLst>
                  </p:cNvPr>
                  <p:cNvCxnSpPr>
                    <a:cxnSpLocks/>
                  </p:cNvCxnSpPr>
                  <p:nvPr/>
                </p:nvCxnSpPr>
                <p:spPr>
                  <a:xfrm flipV="1">
                    <a:off x="4541281" y="3720828"/>
                    <a:ext cx="0" cy="3833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A7509BE0-A4E3-7D52-5B35-086C9D25705F}"/>
                      </a:ext>
                    </a:extLst>
                  </p:cNvPr>
                  <p:cNvCxnSpPr>
                    <a:cxnSpLocks/>
                    <a:stCxn id="64" idx="1"/>
                  </p:cNvCxnSpPr>
                  <p:nvPr/>
                </p:nvCxnSpPr>
                <p:spPr>
                  <a:xfrm flipH="1">
                    <a:off x="4559596" y="4676519"/>
                    <a:ext cx="4052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FFCD5F5D-60B1-4450-D423-35512765FD8B}"/>
                      </a:ext>
                    </a:extLst>
                  </p:cNvPr>
                  <p:cNvCxnSpPr>
                    <a:cxnSpLocks/>
                  </p:cNvCxnSpPr>
                  <p:nvPr/>
                </p:nvCxnSpPr>
                <p:spPr>
                  <a:xfrm flipV="1">
                    <a:off x="4559596" y="4293120"/>
                    <a:ext cx="0" cy="3833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F709E6D3-8C59-BF9C-C52B-FE7CD5BDF3CD}"/>
                      </a:ext>
                    </a:extLst>
                  </p:cNvPr>
                  <p:cNvSpPr txBox="1"/>
                  <p:nvPr/>
                </p:nvSpPr>
                <p:spPr>
                  <a:xfrm>
                    <a:off x="4209702" y="4386749"/>
                    <a:ext cx="349895" cy="242291"/>
                  </a:xfrm>
                  <a:prstGeom prst="rect">
                    <a:avLst/>
                  </a:prstGeom>
                  <a:noFill/>
                </p:spPr>
                <p:txBody>
                  <a:bodyPr wrap="square" rtlCol="0">
                    <a:spAutoFit/>
                  </a:bodyPr>
                  <a:lstStyle/>
                  <a:p>
                    <a:r>
                      <a:rPr lang="en-US" dirty="0"/>
                      <a:t>ET</a:t>
                    </a:r>
                  </a:p>
                </p:txBody>
              </p:sp>
              <p:sp>
                <p:nvSpPr>
                  <p:cNvPr id="101" name="Rectangle 100">
                    <a:extLst>
                      <a:ext uri="{FF2B5EF4-FFF2-40B4-BE49-F238E27FC236}">
                        <a16:creationId xmlns:a16="http://schemas.microsoft.com/office/drawing/2014/main" id="{BE30962A-9863-B129-84B2-37E3C1C9D199}"/>
                      </a:ext>
                    </a:extLst>
                  </p:cNvPr>
                  <p:cNvSpPr/>
                  <p:nvPr/>
                </p:nvSpPr>
                <p:spPr>
                  <a:xfrm>
                    <a:off x="5495566" y="5313003"/>
                    <a:ext cx="1314975" cy="495591"/>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extBox 101">
                    <a:extLst>
                      <a:ext uri="{FF2B5EF4-FFF2-40B4-BE49-F238E27FC236}">
                        <a16:creationId xmlns:a16="http://schemas.microsoft.com/office/drawing/2014/main" id="{83B5AD95-B5DC-C1CA-F363-15836F7FA567}"/>
                      </a:ext>
                    </a:extLst>
                  </p:cNvPr>
                  <p:cNvSpPr txBox="1"/>
                  <p:nvPr/>
                </p:nvSpPr>
                <p:spPr>
                  <a:xfrm>
                    <a:off x="5516225" y="5443847"/>
                    <a:ext cx="1262658" cy="267359"/>
                  </a:xfrm>
                  <a:prstGeom prst="rect">
                    <a:avLst/>
                  </a:prstGeom>
                  <a:solidFill>
                    <a:schemeClr val="bg2">
                      <a:lumMod val="40000"/>
                      <a:lumOff val="60000"/>
                    </a:schemeClr>
                  </a:solidFill>
                </p:spPr>
                <p:txBody>
                  <a:bodyPr wrap="square" rtlCol="0">
                    <a:spAutoFit/>
                  </a:bodyPr>
                  <a:lstStyle/>
                  <a:p>
                    <a:pPr algn="ctr"/>
                    <a:r>
                      <a:rPr lang="en-US" dirty="0"/>
                      <a:t>Groundwater 1</a:t>
                    </a:r>
                  </a:p>
                </p:txBody>
              </p:sp>
              <p:sp>
                <p:nvSpPr>
                  <p:cNvPr id="103" name="Rectangle 102">
                    <a:extLst>
                      <a:ext uri="{FF2B5EF4-FFF2-40B4-BE49-F238E27FC236}">
                        <a16:creationId xmlns:a16="http://schemas.microsoft.com/office/drawing/2014/main" id="{54BEE669-1715-8027-25E2-BBEC8211B0D4}"/>
                      </a:ext>
                    </a:extLst>
                  </p:cNvPr>
                  <p:cNvSpPr/>
                  <p:nvPr/>
                </p:nvSpPr>
                <p:spPr>
                  <a:xfrm>
                    <a:off x="5510364" y="6151474"/>
                    <a:ext cx="1314975" cy="495591"/>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extBox 103">
                    <a:extLst>
                      <a:ext uri="{FF2B5EF4-FFF2-40B4-BE49-F238E27FC236}">
                        <a16:creationId xmlns:a16="http://schemas.microsoft.com/office/drawing/2014/main" id="{100EE85D-6A37-19F2-48CA-E614C42AC357}"/>
                      </a:ext>
                    </a:extLst>
                  </p:cNvPr>
                  <p:cNvSpPr txBox="1"/>
                  <p:nvPr/>
                </p:nvSpPr>
                <p:spPr>
                  <a:xfrm>
                    <a:off x="5531023" y="6282317"/>
                    <a:ext cx="1262658" cy="276999"/>
                  </a:xfrm>
                  <a:prstGeom prst="rect">
                    <a:avLst/>
                  </a:prstGeom>
                  <a:solidFill>
                    <a:schemeClr val="bg2">
                      <a:lumMod val="40000"/>
                      <a:lumOff val="60000"/>
                    </a:schemeClr>
                  </a:solidFill>
                </p:spPr>
                <p:txBody>
                  <a:bodyPr wrap="square" rtlCol="0">
                    <a:spAutoFit/>
                  </a:bodyPr>
                  <a:lstStyle/>
                  <a:p>
                    <a:pPr algn="ctr"/>
                    <a:r>
                      <a:rPr lang="en-US" dirty="0"/>
                      <a:t>Groundwater 2</a:t>
                    </a:r>
                  </a:p>
                </p:txBody>
              </p:sp>
            </p:grpSp>
            <p:sp>
              <p:nvSpPr>
                <p:cNvPr id="119" name="TextBox 118">
                  <a:extLst>
                    <a:ext uri="{FF2B5EF4-FFF2-40B4-BE49-F238E27FC236}">
                      <a16:creationId xmlns:a16="http://schemas.microsoft.com/office/drawing/2014/main" id="{1505B3C7-8D9D-F5C4-9E59-6130F86033D1}"/>
                    </a:ext>
                  </a:extLst>
                </p:cNvPr>
                <p:cNvSpPr txBox="1"/>
                <p:nvPr/>
              </p:nvSpPr>
              <p:spPr>
                <a:xfrm>
                  <a:off x="6544442" y="5839471"/>
                  <a:ext cx="962291" cy="267359"/>
                </a:xfrm>
                <a:prstGeom prst="rect">
                  <a:avLst/>
                </a:prstGeom>
                <a:noFill/>
              </p:spPr>
              <p:txBody>
                <a:bodyPr wrap="square" rtlCol="0">
                  <a:spAutoFit/>
                </a:bodyPr>
                <a:lstStyle/>
                <a:p>
                  <a:r>
                    <a:rPr lang="en-US" dirty="0"/>
                    <a:t>Percolation</a:t>
                  </a:r>
                </a:p>
              </p:txBody>
            </p:sp>
            <p:cxnSp>
              <p:nvCxnSpPr>
                <p:cNvPr id="120" name="Straight Arrow Connector 119">
                  <a:extLst>
                    <a:ext uri="{FF2B5EF4-FFF2-40B4-BE49-F238E27FC236}">
                      <a16:creationId xmlns:a16="http://schemas.microsoft.com/office/drawing/2014/main" id="{63A5D8B8-F2B1-3E4F-51AE-F8DB7412CB98}"/>
                    </a:ext>
                  </a:extLst>
                </p:cNvPr>
                <p:cNvCxnSpPr>
                  <a:cxnSpLocks/>
                </p:cNvCxnSpPr>
                <p:nvPr/>
              </p:nvCxnSpPr>
              <p:spPr>
                <a:xfrm>
                  <a:off x="6575708" y="5793169"/>
                  <a:ext cx="0" cy="3628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1" name="Straight Arrow Connector 120">
                  <a:extLst>
                    <a:ext uri="{FF2B5EF4-FFF2-40B4-BE49-F238E27FC236}">
                      <a16:creationId xmlns:a16="http://schemas.microsoft.com/office/drawing/2014/main" id="{42AA3240-C00C-7CEF-7682-9114CA8DC331}"/>
                    </a:ext>
                  </a:extLst>
                </p:cNvPr>
                <p:cNvCxnSpPr>
                  <a:cxnSpLocks/>
                  <a:stCxn id="101" idx="3"/>
                </p:cNvCxnSpPr>
                <p:nvPr/>
              </p:nvCxnSpPr>
              <p:spPr>
                <a:xfrm flipV="1">
                  <a:off x="6810542" y="5555545"/>
                  <a:ext cx="504658"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4" name="TextBox 123">
                  <a:extLst>
                    <a:ext uri="{FF2B5EF4-FFF2-40B4-BE49-F238E27FC236}">
                      <a16:creationId xmlns:a16="http://schemas.microsoft.com/office/drawing/2014/main" id="{157D2EEC-6F54-F40B-5800-78B22E9E71B9}"/>
                    </a:ext>
                  </a:extLst>
                </p:cNvPr>
                <p:cNvSpPr txBox="1"/>
                <p:nvPr/>
              </p:nvSpPr>
              <p:spPr>
                <a:xfrm>
                  <a:off x="7294767" y="5408308"/>
                  <a:ext cx="1392032" cy="276999"/>
                </a:xfrm>
                <a:prstGeom prst="rect">
                  <a:avLst/>
                </a:prstGeom>
                <a:noFill/>
              </p:spPr>
              <p:txBody>
                <a:bodyPr wrap="square" rtlCol="0">
                  <a:spAutoFit/>
                </a:bodyPr>
                <a:lstStyle/>
                <a:p>
                  <a:r>
                    <a:rPr lang="en-US" dirty="0"/>
                    <a:t>Lateral to Baseflow</a:t>
                  </a:r>
                </a:p>
              </p:txBody>
            </p:sp>
            <p:cxnSp>
              <p:nvCxnSpPr>
                <p:cNvPr id="125" name="Straight Arrow Connector 124">
                  <a:extLst>
                    <a:ext uri="{FF2B5EF4-FFF2-40B4-BE49-F238E27FC236}">
                      <a16:creationId xmlns:a16="http://schemas.microsoft.com/office/drawing/2014/main" id="{04E85C5D-86F0-16EC-AD8D-EC53BD8F0075}"/>
                    </a:ext>
                  </a:extLst>
                </p:cNvPr>
                <p:cNvCxnSpPr>
                  <a:cxnSpLocks/>
                </p:cNvCxnSpPr>
                <p:nvPr/>
              </p:nvCxnSpPr>
              <p:spPr>
                <a:xfrm flipV="1">
                  <a:off x="6830975" y="6399032"/>
                  <a:ext cx="504658"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78DB760B-61BC-C1F2-F90E-49139B849493}"/>
                    </a:ext>
                  </a:extLst>
                </p:cNvPr>
                <p:cNvSpPr txBox="1"/>
                <p:nvPr/>
              </p:nvSpPr>
              <p:spPr>
                <a:xfrm>
                  <a:off x="7315200" y="6251795"/>
                  <a:ext cx="1392032" cy="276999"/>
                </a:xfrm>
                <a:prstGeom prst="rect">
                  <a:avLst/>
                </a:prstGeom>
                <a:noFill/>
              </p:spPr>
              <p:txBody>
                <a:bodyPr wrap="square" rtlCol="0">
                  <a:spAutoFit/>
                </a:bodyPr>
                <a:lstStyle/>
                <a:p>
                  <a:r>
                    <a:rPr lang="en-US" dirty="0"/>
                    <a:t>Lateral to Baseflow</a:t>
                  </a:r>
                </a:p>
              </p:txBody>
            </p:sp>
          </p:grpSp>
        </p:grpSp>
        <p:sp>
          <p:nvSpPr>
            <p:cNvPr id="129" name="TextBox 128">
              <a:extLst>
                <a:ext uri="{FF2B5EF4-FFF2-40B4-BE49-F238E27FC236}">
                  <a16:creationId xmlns:a16="http://schemas.microsoft.com/office/drawing/2014/main" id="{984E5559-5E15-5822-812D-3CD334A8D9F6}"/>
                </a:ext>
              </a:extLst>
            </p:cNvPr>
            <p:cNvSpPr txBox="1"/>
            <p:nvPr/>
          </p:nvSpPr>
          <p:spPr>
            <a:xfrm>
              <a:off x="6075326" y="6261915"/>
              <a:ext cx="1392147" cy="276999"/>
            </a:xfrm>
            <a:prstGeom prst="rect">
              <a:avLst/>
            </a:prstGeom>
            <a:noFill/>
          </p:spPr>
          <p:txBody>
            <a:bodyPr wrap="square" rtlCol="0">
              <a:spAutoFit/>
            </a:bodyPr>
            <a:lstStyle/>
            <a:p>
              <a:r>
                <a:rPr lang="en-US" dirty="0"/>
                <a:t>Deep Percolation</a:t>
              </a:r>
            </a:p>
          </p:txBody>
        </p:sp>
        <p:cxnSp>
          <p:nvCxnSpPr>
            <p:cNvPr id="130" name="Straight Arrow Connector 129">
              <a:extLst>
                <a:ext uri="{FF2B5EF4-FFF2-40B4-BE49-F238E27FC236}">
                  <a16:creationId xmlns:a16="http://schemas.microsoft.com/office/drawing/2014/main" id="{B7204059-898E-C94E-1938-956AEF5637FA}"/>
                </a:ext>
              </a:extLst>
            </p:cNvPr>
            <p:cNvCxnSpPr>
              <a:cxnSpLocks/>
            </p:cNvCxnSpPr>
            <p:nvPr/>
          </p:nvCxnSpPr>
          <p:spPr>
            <a:xfrm>
              <a:off x="6727919" y="5955454"/>
              <a:ext cx="0" cy="3261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65546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Soil Moisture Accounting</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13</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4801314"/>
          </a:xfrm>
          <a:prstGeom prst="rect">
            <a:avLst/>
          </a:prstGeom>
          <a:noFill/>
          <a:ln w="9525">
            <a:noFill/>
            <a:miter lim="800000"/>
            <a:headEnd/>
            <a:tailEnd/>
          </a:ln>
        </p:spPr>
        <p:txBody>
          <a:bodyPr wrap="square">
            <a:spAutoFit/>
          </a:bodyPr>
          <a:lstStyle/>
          <a:p>
            <a:pPr eaLnBrk="1" hangingPunct="1">
              <a:lnSpc>
                <a:spcPct val="90000"/>
              </a:lnSpc>
            </a:pPr>
            <a:r>
              <a:rPr lang="en-US" sz="2800" dirty="0"/>
              <a:t>The meteorologic model should be configured with precipitation and evapotranspiration.  Add snowmelt in cold climates.</a:t>
            </a:r>
          </a:p>
          <a:p>
            <a:pPr eaLnBrk="1" hangingPunct="1">
              <a:lnSpc>
                <a:spcPct val="90000"/>
              </a:lnSpc>
            </a:pPr>
            <a:endParaRPr lang="en-US" sz="2800" dirty="0"/>
          </a:p>
          <a:p>
            <a:pPr eaLnBrk="1" hangingPunct="1">
              <a:lnSpc>
                <a:spcPct val="90000"/>
              </a:lnSpc>
            </a:pPr>
            <a:r>
              <a:rPr lang="en-US" sz="2800" dirty="0"/>
              <a:t>Initial conditions:</a:t>
            </a:r>
          </a:p>
          <a:p>
            <a:pPr lvl="1" eaLnBrk="1" hangingPunct="1">
              <a:lnSpc>
                <a:spcPct val="90000"/>
              </a:lnSpc>
            </a:pPr>
            <a:r>
              <a:rPr lang="en-US" sz="2000" dirty="0"/>
              <a:t>Percent soil storage.</a:t>
            </a:r>
          </a:p>
          <a:p>
            <a:pPr lvl="1" eaLnBrk="1" hangingPunct="1">
              <a:lnSpc>
                <a:spcPct val="90000"/>
              </a:lnSpc>
            </a:pPr>
            <a:r>
              <a:rPr lang="en-US" sz="2000" dirty="0"/>
              <a:t>Percent groundwater storage.</a:t>
            </a:r>
          </a:p>
          <a:p>
            <a:pPr lvl="1" eaLnBrk="1" hangingPunct="1">
              <a:lnSpc>
                <a:spcPct val="90000"/>
              </a:lnSpc>
            </a:pPr>
            <a:endParaRPr lang="en-US" sz="2000" dirty="0"/>
          </a:p>
          <a:p>
            <a:pPr eaLnBrk="1" hangingPunct="1">
              <a:lnSpc>
                <a:spcPct val="90000"/>
              </a:lnSpc>
            </a:pPr>
            <a:r>
              <a:rPr lang="en-US" sz="2800" dirty="0"/>
              <a:t>Parameters:</a:t>
            </a:r>
          </a:p>
          <a:p>
            <a:pPr lvl="1" eaLnBrk="1" hangingPunct="1">
              <a:lnSpc>
                <a:spcPct val="90000"/>
              </a:lnSpc>
            </a:pPr>
            <a:r>
              <a:rPr lang="en-US" sz="2000" dirty="0"/>
              <a:t>Soil storage and tension storage.</a:t>
            </a:r>
          </a:p>
          <a:p>
            <a:pPr lvl="1" eaLnBrk="1" hangingPunct="1">
              <a:lnSpc>
                <a:spcPct val="90000"/>
              </a:lnSpc>
            </a:pPr>
            <a:r>
              <a:rPr lang="en-US" sz="2000" dirty="0"/>
              <a:t>Groundwater storage.</a:t>
            </a:r>
          </a:p>
          <a:p>
            <a:pPr lvl="1" eaLnBrk="1" hangingPunct="1">
              <a:lnSpc>
                <a:spcPct val="90000"/>
              </a:lnSpc>
            </a:pPr>
            <a:r>
              <a:rPr lang="en-US" sz="2000" dirty="0"/>
              <a:t>Maximum infiltration rate.</a:t>
            </a:r>
          </a:p>
          <a:p>
            <a:pPr lvl="1" eaLnBrk="1" hangingPunct="1">
              <a:lnSpc>
                <a:spcPct val="90000"/>
              </a:lnSpc>
            </a:pPr>
            <a:r>
              <a:rPr lang="en-US" sz="2000" dirty="0"/>
              <a:t>Maximum soil percolation.</a:t>
            </a:r>
          </a:p>
          <a:p>
            <a:pPr lvl="1" eaLnBrk="1" hangingPunct="1">
              <a:lnSpc>
                <a:spcPct val="90000"/>
              </a:lnSpc>
            </a:pPr>
            <a:r>
              <a:rPr lang="en-US" sz="2000" dirty="0"/>
              <a:t>Maximum groundwater percolation.</a:t>
            </a:r>
          </a:p>
          <a:p>
            <a:pPr lvl="1" eaLnBrk="1" hangingPunct="1">
              <a:lnSpc>
                <a:spcPct val="90000"/>
              </a:lnSpc>
            </a:pPr>
            <a:r>
              <a:rPr lang="en-US" sz="2000" dirty="0"/>
              <a:t>Groundwater storage coefficients.</a:t>
            </a:r>
          </a:p>
          <a:p>
            <a:pPr lvl="1" eaLnBrk="1" hangingPunct="1">
              <a:lnSpc>
                <a:spcPct val="90000"/>
              </a:lnSpc>
            </a:pPr>
            <a:r>
              <a:rPr lang="en-US" sz="2000" dirty="0"/>
              <a:t>Percent impervious area.</a:t>
            </a:r>
          </a:p>
        </p:txBody>
      </p:sp>
      <p:pic>
        <p:nvPicPr>
          <p:cNvPr id="2" name="Picture 1">
            <a:extLst>
              <a:ext uri="{FF2B5EF4-FFF2-40B4-BE49-F238E27FC236}">
                <a16:creationId xmlns:a16="http://schemas.microsoft.com/office/drawing/2014/main" id="{2B15274B-A588-033E-B771-B5266D9C7742}"/>
              </a:ext>
            </a:extLst>
          </p:cNvPr>
          <p:cNvPicPr>
            <a:picLocks noChangeAspect="1"/>
          </p:cNvPicPr>
          <p:nvPr/>
        </p:nvPicPr>
        <p:blipFill>
          <a:blip r:embed="rId3"/>
          <a:stretch>
            <a:fillRect/>
          </a:stretch>
        </p:blipFill>
        <p:spPr>
          <a:xfrm>
            <a:off x="7677150" y="2567889"/>
            <a:ext cx="3676650" cy="3762375"/>
          </a:xfrm>
          <a:prstGeom prst="rect">
            <a:avLst/>
          </a:prstGeom>
        </p:spPr>
      </p:pic>
    </p:spTree>
    <p:extLst>
      <p:ext uri="{BB962C8B-B14F-4D97-AF65-F5344CB8AC3E}">
        <p14:creationId xmlns:p14="http://schemas.microsoft.com/office/powerpoint/2010/main" val="17621298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Precipitation and Infiltration</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14</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4924425"/>
          </a:xfrm>
          <a:prstGeom prst="rect">
            <a:avLst/>
          </a:prstGeom>
          <a:noFill/>
          <a:ln w="9525">
            <a:noFill/>
            <a:miter lim="800000"/>
            <a:headEnd/>
            <a:tailEnd/>
          </a:ln>
        </p:spPr>
        <p:txBody>
          <a:bodyPr wrap="square">
            <a:spAutoFit/>
          </a:bodyPr>
          <a:lstStyle/>
          <a:p>
            <a:pPr eaLnBrk="1" hangingPunct="1"/>
            <a:r>
              <a:rPr lang="en-US" sz="2800" dirty="0"/>
              <a:t>Fill canopy interception.  Precipitation that exceeds the canopy storage capacity will overflow and be added to the surface.</a:t>
            </a:r>
          </a:p>
          <a:p>
            <a:pPr eaLnBrk="1" hangingPunct="1"/>
            <a:r>
              <a:rPr lang="en-US" sz="2800" dirty="0"/>
              <a:t>Precipitation storage on the surface:</a:t>
            </a:r>
          </a:p>
          <a:p>
            <a:pPr lvl="1" eaLnBrk="1" hangingPunct="1"/>
            <a:r>
              <a:rPr lang="en-US" sz="2000" dirty="0"/>
              <a:t>Infiltrate to soil profile.</a:t>
            </a:r>
          </a:p>
          <a:p>
            <a:pPr lvl="1" eaLnBrk="1" hangingPunct="1"/>
            <a:endParaRPr lang="en-US" sz="1800" dirty="0"/>
          </a:p>
          <a:p>
            <a:pPr lvl="1"/>
            <a:endParaRPr lang="en-US" sz="1800" dirty="0"/>
          </a:p>
          <a:p>
            <a:pPr lvl="1"/>
            <a:endParaRPr lang="en-US" sz="1800" b="0" dirty="0"/>
          </a:p>
          <a:p>
            <a:pPr lvl="1"/>
            <a:endParaRPr lang="en-US" sz="1800" dirty="0"/>
          </a:p>
          <a:p>
            <a:pPr lvl="1" eaLnBrk="1" hangingPunct="1"/>
            <a:endParaRPr lang="en-US" sz="1800" dirty="0"/>
          </a:p>
          <a:p>
            <a:pPr lvl="1" eaLnBrk="1" hangingPunct="1"/>
            <a:r>
              <a:rPr lang="en-US" sz="2000" dirty="0"/>
              <a:t>Calculate the precipitation remaining in surface depression.</a:t>
            </a:r>
          </a:p>
          <a:p>
            <a:pPr lvl="1" eaLnBrk="1" hangingPunct="1"/>
            <a:r>
              <a:rPr lang="en-US" sz="2000" dirty="0"/>
              <a:t>Water exceeding surface storage becomes precipitation excess.</a:t>
            </a:r>
          </a:p>
          <a:p>
            <a:pPr eaLnBrk="1" hangingPunct="1"/>
            <a:r>
              <a:rPr lang="en-US" sz="2800" dirty="0"/>
              <a:t>Soil storage:</a:t>
            </a:r>
          </a:p>
          <a:p>
            <a:pPr lvl="1" eaLnBrk="1" hangingPunct="1"/>
            <a:r>
              <a:rPr lang="en-US" sz="2000" dirty="0"/>
              <a:t>Add infiltration to the soil storage.</a:t>
            </a:r>
          </a:p>
          <a:p>
            <a:pPr lvl="1" eaLnBrk="1" hangingPunct="1"/>
            <a:r>
              <a:rPr lang="en-US" sz="2000" dirty="0"/>
              <a:t>Percolation occurs only when soil storage exceeds tension storage.</a:t>
            </a:r>
          </a:p>
          <a:p>
            <a:endParaRPr lang="en-US" dirty="0"/>
          </a:p>
        </p:txBody>
      </p:sp>
      <p:pic>
        <p:nvPicPr>
          <p:cNvPr id="5" name="Picture 4">
            <a:extLst>
              <a:ext uri="{FF2B5EF4-FFF2-40B4-BE49-F238E27FC236}">
                <a16:creationId xmlns:a16="http://schemas.microsoft.com/office/drawing/2014/main" id="{849A9CD0-6C60-6388-8885-8DFFB75F4377}"/>
              </a:ext>
            </a:extLst>
          </p:cNvPr>
          <p:cNvPicPr>
            <a:picLocks noChangeAspect="1"/>
          </p:cNvPicPr>
          <p:nvPr/>
        </p:nvPicPr>
        <p:blipFill>
          <a:blip r:embed="rId3"/>
          <a:stretch>
            <a:fillRect/>
          </a:stretch>
        </p:blipFill>
        <p:spPr>
          <a:xfrm>
            <a:off x="1295400" y="3213421"/>
            <a:ext cx="8016935" cy="1196444"/>
          </a:xfrm>
          <a:prstGeom prst="rect">
            <a:avLst/>
          </a:prstGeom>
        </p:spPr>
      </p:pic>
    </p:spTree>
    <p:extLst>
      <p:ext uri="{BB962C8B-B14F-4D97-AF65-F5344CB8AC3E}">
        <p14:creationId xmlns:p14="http://schemas.microsoft.com/office/powerpoint/2010/main" val="22388974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Groundwater</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15</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4302716"/>
          </a:xfrm>
          <a:prstGeom prst="rect">
            <a:avLst/>
          </a:prstGeom>
          <a:noFill/>
          <a:ln w="9525">
            <a:noFill/>
            <a:miter lim="800000"/>
            <a:headEnd/>
            <a:tailEnd/>
          </a:ln>
        </p:spPr>
        <p:txBody>
          <a:bodyPr wrap="square">
            <a:spAutoFit/>
          </a:bodyPr>
          <a:lstStyle/>
          <a:p>
            <a:pPr marL="342900" indent="-342900" eaLnBrk="1" hangingPunct="1">
              <a:lnSpc>
                <a:spcPct val="90000"/>
              </a:lnSpc>
              <a:buFont typeface="Arial" panose="020B0604020202020204" pitchFamily="34" charset="0"/>
              <a:buChar char="•"/>
            </a:pPr>
            <a:r>
              <a:rPr lang="en-US" sz="2800" dirty="0"/>
              <a:t>Percolation into groundwater 1 is a function of current storage in the soil and groundwater 1.</a:t>
            </a:r>
          </a:p>
          <a:p>
            <a:pPr marL="342900" indent="-342900" eaLnBrk="1" hangingPunct="1">
              <a:lnSpc>
                <a:spcPct val="90000"/>
              </a:lnSpc>
              <a:buFont typeface="Arial" panose="020B0604020202020204" pitchFamily="34" charset="0"/>
              <a:buChar char="•"/>
            </a:pPr>
            <a:r>
              <a:rPr lang="en-US" sz="2800" dirty="0"/>
              <a:t>Percolation from groundwater 1 into groundwater 2 depends on the storage in both layers.</a:t>
            </a:r>
          </a:p>
          <a:p>
            <a:pPr marL="342900" indent="-342900" eaLnBrk="1" hangingPunct="1">
              <a:lnSpc>
                <a:spcPct val="90000"/>
              </a:lnSpc>
              <a:buFont typeface="Arial" panose="020B0604020202020204" pitchFamily="34" charset="0"/>
              <a:buChar char="•"/>
            </a:pPr>
            <a:r>
              <a:rPr lang="en-US" sz="2800" dirty="0"/>
              <a:t>Both groundwater layers convert a portion of water in storage to lateral outflow that connects to the linear reservoir baseflow.</a:t>
            </a:r>
          </a:p>
          <a:p>
            <a:pPr marL="590526" lvl="1" indent="-285750" eaLnBrk="1" hangingPunct="1">
              <a:lnSpc>
                <a:spcPct val="90000"/>
              </a:lnSpc>
              <a:buFont typeface="Arial" panose="020B0604020202020204" pitchFamily="34" charset="0"/>
              <a:buChar char="•"/>
            </a:pPr>
            <a:r>
              <a:rPr lang="en-US" sz="2000" dirty="0"/>
              <a:t>Add incoming percolation.</a:t>
            </a:r>
          </a:p>
          <a:p>
            <a:pPr marL="590526" lvl="1" indent="-285750" eaLnBrk="1" hangingPunct="1">
              <a:lnSpc>
                <a:spcPct val="90000"/>
              </a:lnSpc>
              <a:buFont typeface="Arial" panose="020B0604020202020204" pitchFamily="34" charset="0"/>
              <a:buChar char="•"/>
            </a:pPr>
            <a:r>
              <a:rPr lang="en-US" sz="2000" dirty="0"/>
              <a:t>Subtract outgoing percolation.</a:t>
            </a:r>
          </a:p>
          <a:p>
            <a:pPr marL="590526" lvl="1" indent="-285750" eaLnBrk="1" hangingPunct="1">
              <a:lnSpc>
                <a:spcPct val="90000"/>
              </a:lnSpc>
              <a:buFont typeface="Arial" panose="020B0604020202020204" pitchFamily="34" charset="0"/>
              <a:buChar char="•"/>
            </a:pPr>
            <a:r>
              <a:rPr lang="en-US" sz="2000" dirty="0"/>
              <a:t>Calculate portion of remaining storage that becomes lateral outflow.</a:t>
            </a:r>
          </a:p>
          <a:p>
            <a:pPr marL="590526" lvl="1" indent="-285750" eaLnBrk="1" hangingPunct="1">
              <a:lnSpc>
                <a:spcPct val="90000"/>
              </a:lnSpc>
              <a:buFont typeface="Arial" panose="020B0604020202020204" pitchFamily="34" charset="0"/>
              <a:buChar char="•"/>
            </a:pPr>
            <a:r>
              <a:rPr lang="en-US" sz="2000" dirty="0"/>
              <a:t>Transform lateral outflow to become baseflow.</a:t>
            </a:r>
          </a:p>
          <a:p>
            <a:pPr marL="342900" indent="-342900" eaLnBrk="1" hangingPunct="1">
              <a:lnSpc>
                <a:spcPct val="90000"/>
              </a:lnSpc>
              <a:buFont typeface="Arial" panose="020B0604020202020204" pitchFamily="34" charset="0"/>
              <a:buChar char="•"/>
            </a:pPr>
            <a:r>
              <a:rPr lang="en-US" sz="2800" dirty="0"/>
              <a:t>Percolation out of groundwater 2 can be split between contribution to linear reservoir baseflow, and aquifer recharge.</a:t>
            </a:r>
          </a:p>
        </p:txBody>
      </p:sp>
    </p:spTree>
    <p:extLst>
      <p:ext uri="{BB962C8B-B14F-4D97-AF65-F5344CB8AC3E}">
        <p14:creationId xmlns:p14="http://schemas.microsoft.com/office/powerpoint/2010/main" val="26701146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Percolation</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16</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1384995"/>
          </a:xfrm>
          <a:prstGeom prst="rect">
            <a:avLst/>
          </a:prstGeom>
          <a:noFill/>
          <a:ln w="9525">
            <a:noFill/>
            <a:miter lim="800000"/>
            <a:headEnd/>
            <a:tailEnd/>
          </a:ln>
        </p:spPr>
        <p:txBody>
          <a:bodyPr wrap="square">
            <a:spAutoFit/>
          </a:bodyPr>
          <a:lstStyle/>
          <a:p>
            <a:pPr eaLnBrk="1" hangingPunct="1"/>
            <a:r>
              <a:rPr lang="en-US" sz="2800" dirty="0"/>
              <a:t>Soil percolation only occurs when soil storage exceeds the tension zone storage.</a:t>
            </a:r>
          </a:p>
          <a:p>
            <a:pPr eaLnBrk="1" hangingPunct="1"/>
            <a:r>
              <a:rPr lang="en-US" sz="2800" dirty="0"/>
              <a:t>Groundwater percolation occurs if there is storage.</a:t>
            </a:r>
          </a:p>
        </p:txBody>
      </p:sp>
      <p:pic>
        <p:nvPicPr>
          <p:cNvPr id="3" name="Picture 2">
            <a:extLst>
              <a:ext uri="{FF2B5EF4-FFF2-40B4-BE49-F238E27FC236}">
                <a16:creationId xmlns:a16="http://schemas.microsoft.com/office/drawing/2014/main" id="{8000B116-EC61-7B5C-35CE-293CEF5DA280}"/>
              </a:ext>
            </a:extLst>
          </p:cNvPr>
          <p:cNvPicPr>
            <a:picLocks noChangeAspect="1"/>
          </p:cNvPicPr>
          <p:nvPr/>
        </p:nvPicPr>
        <p:blipFill>
          <a:blip r:embed="rId3"/>
          <a:stretch>
            <a:fillRect/>
          </a:stretch>
        </p:blipFill>
        <p:spPr>
          <a:xfrm>
            <a:off x="4526137" y="2836120"/>
            <a:ext cx="5037257" cy="1188823"/>
          </a:xfrm>
          <a:prstGeom prst="rect">
            <a:avLst/>
          </a:prstGeom>
        </p:spPr>
      </p:pic>
      <p:pic>
        <p:nvPicPr>
          <p:cNvPr id="7" name="Picture 6">
            <a:extLst>
              <a:ext uri="{FF2B5EF4-FFF2-40B4-BE49-F238E27FC236}">
                <a16:creationId xmlns:a16="http://schemas.microsoft.com/office/drawing/2014/main" id="{B2275C36-3444-ED5D-5052-569501D24155}"/>
              </a:ext>
            </a:extLst>
          </p:cNvPr>
          <p:cNvPicPr>
            <a:picLocks noChangeAspect="1"/>
          </p:cNvPicPr>
          <p:nvPr/>
        </p:nvPicPr>
        <p:blipFill>
          <a:blip r:embed="rId4"/>
          <a:stretch>
            <a:fillRect/>
          </a:stretch>
        </p:blipFill>
        <p:spPr>
          <a:xfrm>
            <a:off x="4531217" y="3991968"/>
            <a:ext cx="5052498" cy="1051651"/>
          </a:xfrm>
          <a:prstGeom prst="rect">
            <a:avLst/>
          </a:prstGeom>
        </p:spPr>
      </p:pic>
      <p:pic>
        <p:nvPicPr>
          <p:cNvPr id="9" name="Picture 8">
            <a:extLst>
              <a:ext uri="{FF2B5EF4-FFF2-40B4-BE49-F238E27FC236}">
                <a16:creationId xmlns:a16="http://schemas.microsoft.com/office/drawing/2014/main" id="{5504C988-AEA5-0888-22BB-B303ADE2CB39}"/>
              </a:ext>
            </a:extLst>
          </p:cNvPr>
          <p:cNvPicPr>
            <a:picLocks noChangeAspect="1"/>
          </p:cNvPicPr>
          <p:nvPr/>
        </p:nvPicPr>
        <p:blipFill>
          <a:blip r:embed="rId5"/>
          <a:stretch>
            <a:fillRect/>
          </a:stretch>
        </p:blipFill>
        <p:spPr>
          <a:xfrm>
            <a:off x="4449937" y="5047129"/>
            <a:ext cx="3292125" cy="1074513"/>
          </a:xfrm>
          <a:prstGeom prst="rect">
            <a:avLst/>
          </a:prstGeom>
        </p:spPr>
      </p:pic>
      <p:sp>
        <p:nvSpPr>
          <p:cNvPr id="2" name="TextBox 1">
            <a:extLst>
              <a:ext uri="{FF2B5EF4-FFF2-40B4-BE49-F238E27FC236}">
                <a16:creationId xmlns:a16="http://schemas.microsoft.com/office/drawing/2014/main" id="{55C4F262-1228-196A-CA96-BECB32031765}"/>
              </a:ext>
            </a:extLst>
          </p:cNvPr>
          <p:cNvSpPr txBox="1"/>
          <p:nvPr/>
        </p:nvSpPr>
        <p:spPr>
          <a:xfrm>
            <a:off x="931884" y="3200400"/>
            <a:ext cx="3792515" cy="2677656"/>
          </a:xfrm>
          <a:prstGeom prst="rect">
            <a:avLst/>
          </a:prstGeom>
          <a:noFill/>
        </p:spPr>
        <p:txBody>
          <a:bodyPr wrap="square" rtlCol="0">
            <a:spAutoFit/>
          </a:bodyPr>
          <a:lstStyle/>
          <a:p>
            <a:pPr marL="171450" indent="-171450">
              <a:buFont typeface="Arial" panose="020B0604020202020204" pitchFamily="34" charset="0"/>
              <a:buChar char="•"/>
            </a:pPr>
            <a:r>
              <a:rPr lang="en-US" sz="2400" dirty="0"/>
              <a:t>Soil Percolation</a:t>
            </a:r>
            <a:br>
              <a:rPr lang="en-US" sz="2400" dirty="0"/>
            </a:br>
            <a:br>
              <a:rPr lang="en-US" sz="2400" dirty="0"/>
            </a:br>
            <a:endParaRPr lang="en-US" sz="2400" dirty="0"/>
          </a:p>
          <a:p>
            <a:pPr marL="171450" indent="-171450">
              <a:buFont typeface="Arial" panose="020B0604020202020204" pitchFamily="34" charset="0"/>
              <a:buChar char="•"/>
            </a:pPr>
            <a:r>
              <a:rPr lang="en-US" sz="2400" dirty="0"/>
              <a:t>GW1 to GW2 Percolation</a:t>
            </a:r>
            <a:br>
              <a:rPr lang="en-US" sz="2400" dirty="0"/>
            </a:br>
            <a:br>
              <a:rPr lang="en-US" sz="2400" dirty="0"/>
            </a:br>
            <a:endParaRPr lang="en-US" sz="2400" dirty="0"/>
          </a:p>
          <a:p>
            <a:pPr marL="171450" indent="-171450">
              <a:buFont typeface="Arial" panose="020B0604020202020204" pitchFamily="34" charset="0"/>
              <a:buChar char="•"/>
            </a:pPr>
            <a:r>
              <a:rPr lang="en-US" sz="2400" dirty="0"/>
              <a:t>GW2 to Deep Percolation</a:t>
            </a:r>
          </a:p>
        </p:txBody>
      </p:sp>
    </p:spTree>
    <p:extLst>
      <p:ext uri="{BB962C8B-B14F-4D97-AF65-F5344CB8AC3E}">
        <p14:creationId xmlns:p14="http://schemas.microsoft.com/office/powerpoint/2010/main" val="37544016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Evapotranspiration</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17</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2893100"/>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pPr>
            <a:r>
              <a:rPr lang="en-US" sz="2800" b="0" dirty="0"/>
              <a:t>Evapotranspiration removes water from the soil layer at the potential rate while the current storage exceeds the tension storage.  During this phase, the soil water will also be percolating to groundwater.</a:t>
            </a:r>
          </a:p>
          <a:p>
            <a:pPr marL="342900" indent="-342900">
              <a:buFont typeface="Arial" panose="020B0604020202020204" pitchFamily="34" charset="0"/>
              <a:buChar char="•"/>
            </a:pPr>
            <a:r>
              <a:rPr lang="en-US" sz="2800" b="0" dirty="0"/>
              <a:t>Evapotranspiration from the soil layer while in the tension zone is controlled by the canopy’s tension reduction method.</a:t>
            </a:r>
            <a:endParaRPr lang="en-US" sz="2000" dirty="0"/>
          </a:p>
          <a:p>
            <a:endParaRPr lang="en-US" sz="2000" dirty="0"/>
          </a:p>
          <a:p>
            <a:endParaRPr lang="en-US" sz="2200" dirty="0"/>
          </a:p>
        </p:txBody>
      </p:sp>
      <p:graphicFrame>
        <p:nvGraphicFramePr>
          <p:cNvPr id="5" name="Chart 4">
            <a:extLst>
              <a:ext uri="{FF2B5EF4-FFF2-40B4-BE49-F238E27FC236}">
                <a16:creationId xmlns:a16="http://schemas.microsoft.com/office/drawing/2014/main" id="{0C029FA2-43B0-FD82-4A0F-3EE68E0992F6}"/>
              </a:ext>
            </a:extLst>
          </p:cNvPr>
          <p:cNvGraphicFramePr>
            <a:graphicFrameLocks/>
          </p:cNvGraphicFramePr>
          <p:nvPr>
            <p:extLst>
              <p:ext uri="{D42A27DB-BD31-4B8C-83A1-F6EECF244321}">
                <p14:modId xmlns:p14="http://schemas.microsoft.com/office/powerpoint/2010/main" val="1393802567"/>
              </p:ext>
            </p:extLst>
          </p:nvPr>
        </p:nvGraphicFramePr>
        <p:xfrm>
          <a:off x="4125277" y="3709481"/>
          <a:ext cx="3941445" cy="2893099"/>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0B3C5C64-EC76-E7C2-1661-BD2564F62992}"/>
              </a:ext>
            </a:extLst>
          </p:cNvPr>
          <p:cNvSpPr txBox="1"/>
          <p:nvPr/>
        </p:nvSpPr>
        <p:spPr>
          <a:xfrm>
            <a:off x="2342197" y="4648198"/>
            <a:ext cx="1752600" cy="1015663"/>
          </a:xfrm>
          <a:prstGeom prst="rect">
            <a:avLst/>
          </a:prstGeom>
          <a:noFill/>
        </p:spPr>
        <p:txBody>
          <a:bodyPr wrap="square" rtlCol="0">
            <a:spAutoFit/>
          </a:bodyPr>
          <a:lstStyle/>
          <a:p>
            <a:pPr algn="ctr"/>
            <a:r>
              <a:rPr lang="en-US" sz="2000" dirty="0"/>
              <a:t>Ratio of actual ET to potential ET</a:t>
            </a:r>
          </a:p>
        </p:txBody>
      </p:sp>
      <p:sp>
        <p:nvSpPr>
          <p:cNvPr id="2" name="TextBox 1">
            <a:extLst>
              <a:ext uri="{FF2B5EF4-FFF2-40B4-BE49-F238E27FC236}">
                <a16:creationId xmlns:a16="http://schemas.microsoft.com/office/drawing/2014/main" id="{8A449B85-6DF9-A8B0-C2D4-319825AD30EB}"/>
              </a:ext>
            </a:extLst>
          </p:cNvPr>
          <p:cNvSpPr txBox="1"/>
          <p:nvPr/>
        </p:nvSpPr>
        <p:spPr>
          <a:xfrm>
            <a:off x="4727291" y="6498940"/>
            <a:ext cx="2737416" cy="276999"/>
          </a:xfrm>
          <a:prstGeom prst="rect">
            <a:avLst/>
          </a:prstGeom>
          <a:noFill/>
        </p:spPr>
        <p:txBody>
          <a:bodyPr wrap="none" rtlCol="0">
            <a:spAutoFit/>
          </a:bodyPr>
          <a:lstStyle/>
          <a:p>
            <a:r>
              <a:rPr lang="en-US" dirty="0"/>
              <a:t>Soil Moisture Fraction of Tension Storage</a:t>
            </a:r>
          </a:p>
        </p:txBody>
      </p:sp>
    </p:spTree>
    <p:extLst>
      <p:ext uri="{BB962C8B-B14F-4D97-AF65-F5344CB8AC3E}">
        <p14:creationId xmlns:p14="http://schemas.microsoft.com/office/powerpoint/2010/main" val="34994955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71652-B1C8-B310-EE50-450F284BF79B}"/>
              </a:ext>
            </a:extLst>
          </p:cNvPr>
          <p:cNvSpPr>
            <a:spLocks noGrp="1"/>
          </p:cNvSpPr>
          <p:nvPr>
            <p:ph type="title"/>
          </p:nvPr>
        </p:nvSpPr>
        <p:spPr/>
        <p:txBody>
          <a:bodyPr/>
          <a:lstStyle/>
          <a:p>
            <a:r>
              <a:rPr lang="en-US" dirty="0"/>
              <a:t>Layered Green and </a:t>
            </a:r>
            <a:r>
              <a:rPr lang="en-US" dirty="0" err="1"/>
              <a:t>Ampt</a:t>
            </a:r>
            <a:endParaRPr lang="en-US" dirty="0"/>
          </a:p>
        </p:txBody>
      </p:sp>
      <p:sp>
        <p:nvSpPr>
          <p:cNvPr id="3" name="Slide Number Placeholder 2">
            <a:extLst>
              <a:ext uri="{FF2B5EF4-FFF2-40B4-BE49-F238E27FC236}">
                <a16:creationId xmlns:a16="http://schemas.microsoft.com/office/drawing/2014/main" id="{FF329E31-D500-F0E0-0EAD-2C79CC967F22}"/>
              </a:ext>
            </a:extLst>
          </p:cNvPr>
          <p:cNvSpPr>
            <a:spLocks noGrp="1"/>
          </p:cNvSpPr>
          <p:nvPr>
            <p:ph type="sldNum" sz="quarter" idx="12"/>
          </p:nvPr>
        </p:nvSpPr>
        <p:spPr/>
        <p:txBody>
          <a:bodyPr/>
          <a:lstStyle/>
          <a:p>
            <a:fld id="{866D7F9A-4F93-4AD8-A546-1A6497458D76}" type="slidenum">
              <a:rPr lang="en-US" smtClean="0"/>
              <a:pPr/>
              <a:t>18</a:t>
            </a:fld>
            <a:endParaRPr lang="en-US"/>
          </a:p>
        </p:txBody>
      </p:sp>
      <p:sp>
        <p:nvSpPr>
          <p:cNvPr id="47" name="TextBox 46">
            <a:extLst>
              <a:ext uri="{FF2B5EF4-FFF2-40B4-BE49-F238E27FC236}">
                <a16:creationId xmlns:a16="http://schemas.microsoft.com/office/drawing/2014/main" id="{F462B028-0FFC-76AA-A602-FB8799E9A186}"/>
              </a:ext>
            </a:extLst>
          </p:cNvPr>
          <p:cNvSpPr txBox="1"/>
          <p:nvPr/>
        </p:nvSpPr>
        <p:spPr>
          <a:xfrm>
            <a:off x="5513204" y="1312013"/>
            <a:ext cx="1012368" cy="240342"/>
          </a:xfrm>
          <a:prstGeom prst="rect">
            <a:avLst/>
          </a:prstGeom>
          <a:noFill/>
        </p:spPr>
        <p:txBody>
          <a:bodyPr wrap="square" rtlCol="0">
            <a:spAutoFit/>
          </a:bodyPr>
          <a:lstStyle/>
          <a:p>
            <a:r>
              <a:rPr lang="en-US" dirty="0"/>
              <a:t>Precipitation</a:t>
            </a:r>
            <a:endParaRPr lang="en-US" sz="1050" dirty="0"/>
          </a:p>
        </p:txBody>
      </p:sp>
      <p:sp>
        <p:nvSpPr>
          <p:cNvPr id="7" name="Rectangle 6">
            <a:extLst>
              <a:ext uri="{FF2B5EF4-FFF2-40B4-BE49-F238E27FC236}">
                <a16:creationId xmlns:a16="http://schemas.microsoft.com/office/drawing/2014/main" id="{A8E64561-0C19-5A8A-AB8E-85DCE8273E3C}"/>
              </a:ext>
            </a:extLst>
          </p:cNvPr>
          <p:cNvSpPr/>
          <p:nvPr/>
        </p:nvSpPr>
        <p:spPr>
          <a:xfrm>
            <a:off x="5005111" y="1694515"/>
            <a:ext cx="1315086" cy="445510"/>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95FDE97-6FCF-59C2-2811-B89201D5A51D}"/>
              </a:ext>
            </a:extLst>
          </p:cNvPr>
          <p:cNvSpPr txBox="1"/>
          <p:nvPr/>
        </p:nvSpPr>
        <p:spPr>
          <a:xfrm>
            <a:off x="5025771" y="1812137"/>
            <a:ext cx="1262764" cy="217807"/>
          </a:xfrm>
          <a:prstGeom prst="rect">
            <a:avLst/>
          </a:prstGeom>
          <a:solidFill>
            <a:schemeClr val="bg2">
              <a:lumMod val="40000"/>
              <a:lumOff val="60000"/>
            </a:schemeClr>
          </a:solidFill>
        </p:spPr>
        <p:txBody>
          <a:bodyPr wrap="square" rtlCol="0">
            <a:spAutoFit/>
          </a:bodyPr>
          <a:lstStyle/>
          <a:p>
            <a:pPr algn="ctr"/>
            <a:r>
              <a:rPr lang="en-US" dirty="0"/>
              <a:t>Canopy Storage</a:t>
            </a:r>
          </a:p>
        </p:txBody>
      </p:sp>
      <p:sp>
        <p:nvSpPr>
          <p:cNvPr id="8" name="Rectangle 7">
            <a:extLst>
              <a:ext uri="{FF2B5EF4-FFF2-40B4-BE49-F238E27FC236}">
                <a16:creationId xmlns:a16="http://schemas.microsoft.com/office/drawing/2014/main" id="{2C8E5435-D96E-DDF5-E648-E4F433996744}"/>
              </a:ext>
            </a:extLst>
          </p:cNvPr>
          <p:cNvSpPr/>
          <p:nvPr/>
        </p:nvSpPr>
        <p:spPr>
          <a:xfrm>
            <a:off x="5580465" y="2378423"/>
            <a:ext cx="1367413" cy="677027"/>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E1694A5-5852-5DA5-1A5C-D822E428591E}"/>
              </a:ext>
            </a:extLst>
          </p:cNvPr>
          <p:cNvSpPr txBox="1"/>
          <p:nvPr/>
        </p:nvSpPr>
        <p:spPr>
          <a:xfrm>
            <a:off x="5641510" y="2601075"/>
            <a:ext cx="1245322" cy="217807"/>
          </a:xfrm>
          <a:prstGeom prst="rect">
            <a:avLst/>
          </a:prstGeom>
          <a:solidFill>
            <a:schemeClr val="bg2">
              <a:lumMod val="40000"/>
              <a:lumOff val="60000"/>
            </a:schemeClr>
          </a:solidFill>
        </p:spPr>
        <p:txBody>
          <a:bodyPr wrap="square" rtlCol="0">
            <a:spAutoFit/>
          </a:bodyPr>
          <a:lstStyle/>
          <a:p>
            <a:pPr algn="ctr"/>
            <a:r>
              <a:rPr lang="en-US" dirty="0"/>
              <a:t>Surface Storage</a:t>
            </a:r>
          </a:p>
        </p:txBody>
      </p:sp>
      <p:sp>
        <p:nvSpPr>
          <p:cNvPr id="10" name="Rectangle 9">
            <a:extLst>
              <a:ext uri="{FF2B5EF4-FFF2-40B4-BE49-F238E27FC236}">
                <a16:creationId xmlns:a16="http://schemas.microsoft.com/office/drawing/2014/main" id="{7707884E-04D0-7259-DA2D-6E0451300335}"/>
              </a:ext>
            </a:extLst>
          </p:cNvPr>
          <p:cNvSpPr/>
          <p:nvPr/>
        </p:nvSpPr>
        <p:spPr>
          <a:xfrm>
            <a:off x="5116939" y="3398653"/>
            <a:ext cx="1823288" cy="1045916"/>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CA24AD15-9269-845F-0B72-19D54C892B6E}"/>
              </a:ext>
            </a:extLst>
          </p:cNvPr>
          <p:cNvSpPr txBox="1"/>
          <p:nvPr/>
        </p:nvSpPr>
        <p:spPr>
          <a:xfrm>
            <a:off x="5374961" y="3503801"/>
            <a:ext cx="1323590" cy="276999"/>
          </a:xfrm>
          <a:prstGeom prst="rect">
            <a:avLst/>
          </a:prstGeom>
          <a:solidFill>
            <a:schemeClr val="bg2">
              <a:lumMod val="40000"/>
              <a:lumOff val="60000"/>
            </a:schemeClr>
          </a:solidFill>
        </p:spPr>
        <p:txBody>
          <a:bodyPr wrap="square" rtlCol="0">
            <a:spAutoFit/>
          </a:bodyPr>
          <a:lstStyle/>
          <a:p>
            <a:pPr algn="ctr"/>
            <a:r>
              <a:rPr lang="en-US" dirty="0"/>
              <a:t>Field Capacity</a:t>
            </a:r>
          </a:p>
        </p:txBody>
      </p:sp>
      <p:cxnSp>
        <p:nvCxnSpPr>
          <p:cNvPr id="13" name="Connector: Elbow 12">
            <a:extLst>
              <a:ext uri="{FF2B5EF4-FFF2-40B4-BE49-F238E27FC236}">
                <a16:creationId xmlns:a16="http://schemas.microsoft.com/office/drawing/2014/main" id="{50DCBDF2-10F5-29C5-0EA4-2AE831E40181}"/>
              </a:ext>
            </a:extLst>
          </p:cNvPr>
          <p:cNvCxnSpPr>
            <a:cxnSpLocks/>
          </p:cNvCxnSpPr>
          <p:nvPr/>
        </p:nvCxnSpPr>
        <p:spPr>
          <a:xfrm rot="16200000" flipH="1">
            <a:off x="6188932" y="1833244"/>
            <a:ext cx="649695" cy="409171"/>
          </a:xfrm>
          <a:prstGeom prst="bentConnector3">
            <a:avLst>
              <a:gd name="adj1" fmla="val -609"/>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DA600769-C349-4915-7FAF-ABDE11C790CB}"/>
              </a:ext>
            </a:extLst>
          </p:cNvPr>
          <p:cNvSpPr txBox="1"/>
          <p:nvPr/>
        </p:nvSpPr>
        <p:spPr>
          <a:xfrm>
            <a:off x="4361717" y="1709782"/>
            <a:ext cx="349923" cy="217807"/>
          </a:xfrm>
          <a:prstGeom prst="rect">
            <a:avLst/>
          </a:prstGeom>
          <a:noFill/>
        </p:spPr>
        <p:txBody>
          <a:bodyPr wrap="square" rtlCol="0">
            <a:spAutoFit/>
          </a:bodyPr>
          <a:lstStyle/>
          <a:p>
            <a:r>
              <a:rPr lang="en-US" dirty="0"/>
              <a:t>ET</a:t>
            </a:r>
          </a:p>
        </p:txBody>
      </p:sp>
      <p:sp>
        <p:nvSpPr>
          <p:cNvPr id="37" name="TextBox 36">
            <a:extLst>
              <a:ext uri="{FF2B5EF4-FFF2-40B4-BE49-F238E27FC236}">
                <a16:creationId xmlns:a16="http://schemas.microsoft.com/office/drawing/2014/main" id="{007D8403-B6DE-6328-A982-AAF63B31C2D4}"/>
              </a:ext>
            </a:extLst>
          </p:cNvPr>
          <p:cNvSpPr txBox="1"/>
          <p:nvPr/>
        </p:nvSpPr>
        <p:spPr>
          <a:xfrm>
            <a:off x="4343400" y="3345890"/>
            <a:ext cx="349923" cy="217807"/>
          </a:xfrm>
          <a:prstGeom prst="rect">
            <a:avLst/>
          </a:prstGeom>
          <a:noFill/>
        </p:spPr>
        <p:txBody>
          <a:bodyPr wrap="square" rtlCol="0">
            <a:spAutoFit/>
          </a:bodyPr>
          <a:lstStyle/>
          <a:p>
            <a:r>
              <a:rPr lang="en-US" dirty="0"/>
              <a:t>ET</a:t>
            </a:r>
          </a:p>
        </p:txBody>
      </p:sp>
      <p:sp>
        <p:nvSpPr>
          <p:cNvPr id="38" name="TextBox 37">
            <a:extLst>
              <a:ext uri="{FF2B5EF4-FFF2-40B4-BE49-F238E27FC236}">
                <a16:creationId xmlns:a16="http://schemas.microsoft.com/office/drawing/2014/main" id="{7816D217-2434-AA6D-13BD-E1E2D1D155D4}"/>
              </a:ext>
            </a:extLst>
          </p:cNvPr>
          <p:cNvSpPr txBox="1"/>
          <p:nvPr/>
        </p:nvSpPr>
        <p:spPr>
          <a:xfrm>
            <a:off x="6688152" y="1934546"/>
            <a:ext cx="912766" cy="240342"/>
          </a:xfrm>
          <a:prstGeom prst="rect">
            <a:avLst/>
          </a:prstGeom>
          <a:noFill/>
        </p:spPr>
        <p:txBody>
          <a:bodyPr wrap="square" rtlCol="0">
            <a:spAutoFit/>
          </a:bodyPr>
          <a:lstStyle/>
          <a:p>
            <a:r>
              <a:rPr lang="en-US" dirty="0"/>
              <a:t>Overflow</a:t>
            </a:r>
          </a:p>
        </p:txBody>
      </p:sp>
      <p:cxnSp>
        <p:nvCxnSpPr>
          <p:cNvPr id="40" name="Straight Arrow Connector 39">
            <a:extLst>
              <a:ext uri="{FF2B5EF4-FFF2-40B4-BE49-F238E27FC236}">
                <a16:creationId xmlns:a16="http://schemas.microsoft.com/office/drawing/2014/main" id="{264AF5CA-AB44-3EE9-5F06-30F8D7FCDFED}"/>
              </a:ext>
            </a:extLst>
          </p:cNvPr>
          <p:cNvCxnSpPr/>
          <p:nvPr/>
        </p:nvCxnSpPr>
        <p:spPr>
          <a:xfrm>
            <a:off x="5493473" y="1294791"/>
            <a:ext cx="0" cy="3997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C933A290-2A66-70CF-3C55-72CEC5FDC32E}"/>
              </a:ext>
            </a:extLst>
          </p:cNvPr>
          <p:cNvCxnSpPr>
            <a:cxnSpLocks/>
          </p:cNvCxnSpPr>
          <p:nvPr/>
        </p:nvCxnSpPr>
        <p:spPr>
          <a:xfrm>
            <a:off x="6726825" y="3044357"/>
            <a:ext cx="0" cy="3261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2854D695-6D58-DD11-5CA7-E2ED1E9CBF45}"/>
              </a:ext>
            </a:extLst>
          </p:cNvPr>
          <p:cNvCxnSpPr>
            <a:cxnSpLocks/>
          </p:cNvCxnSpPr>
          <p:nvPr/>
        </p:nvCxnSpPr>
        <p:spPr>
          <a:xfrm flipV="1">
            <a:off x="6938801" y="2479944"/>
            <a:ext cx="390689" cy="76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AE6B0061-4EFF-4E24-0A2E-C27580BAAFC3}"/>
              </a:ext>
            </a:extLst>
          </p:cNvPr>
          <p:cNvCxnSpPr>
            <a:cxnSpLocks/>
          </p:cNvCxnSpPr>
          <p:nvPr/>
        </p:nvCxnSpPr>
        <p:spPr>
          <a:xfrm>
            <a:off x="6718365" y="4444569"/>
            <a:ext cx="8460" cy="2997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BFE957F5-FE65-6E6B-0940-0D4471F8B5FB}"/>
              </a:ext>
            </a:extLst>
          </p:cNvPr>
          <p:cNvSpPr txBox="1"/>
          <p:nvPr/>
        </p:nvSpPr>
        <p:spPr>
          <a:xfrm>
            <a:off x="7168314" y="2235046"/>
            <a:ext cx="1823286" cy="217807"/>
          </a:xfrm>
          <a:prstGeom prst="rect">
            <a:avLst/>
          </a:prstGeom>
          <a:noFill/>
        </p:spPr>
        <p:txBody>
          <a:bodyPr wrap="square" rtlCol="0">
            <a:spAutoFit/>
          </a:bodyPr>
          <a:lstStyle/>
          <a:p>
            <a:r>
              <a:rPr lang="en-US" dirty="0"/>
              <a:t>Overflow to Direct Runoff</a:t>
            </a:r>
            <a:endParaRPr lang="en-US" sz="1050" dirty="0"/>
          </a:p>
        </p:txBody>
      </p:sp>
      <p:cxnSp>
        <p:nvCxnSpPr>
          <p:cNvPr id="73" name="Straight Connector 72">
            <a:extLst>
              <a:ext uri="{FF2B5EF4-FFF2-40B4-BE49-F238E27FC236}">
                <a16:creationId xmlns:a16="http://schemas.microsoft.com/office/drawing/2014/main" id="{01C59D67-70D0-AD93-E94F-44013C5A059C}"/>
              </a:ext>
            </a:extLst>
          </p:cNvPr>
          <p:cNvCxnSpPr>
            <a:cxnSpLocks/>
            <a:stCxn id="7" idx="1"/>
          </p:cNvCxnSpPr>
          <p:nvPr/>
        </p:nvCxnSpPr>
        <p:spPr>
          <a:xfrm flipH="1">
            <a:off x="4702399" y="1917270"/>
            <a:ext cx="3027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8BB52753-DDF4-9405-16D1-CD462101A8E0}"/>
              </a:ext>
            </a:extLst>
          </p:cNvPr>
          <p:cNvCxnSpPr>
            <a:cxnSpLocks/>
          </p:cNvCxnSpPr>
          <p:nvPr/>
        </p:nvCxnSpPr>
        <p:spPr>
          <a:xfrm flipV="1">
            <a:off x="4702399" y="1572616"/>
            <a:ext cx="0" cy="3446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2A242560-4AA7-DDC2-DCF4-95F422837859}"/>
              </a:ext>
            </a:extLst>
          </p:cNvPr>
          <p:cNvSpPr txBox="1"/>
          <p:nvPr/>
        </p:nvSpPr>
        <p:spPr>
          <a:xfrm>
            <a:off x="6696651" y="3078412"/>
            <a:ext cx="865207" cy="217807"/>
          </a:xfrm>
          <a:prstGeom prst="rect">
            <a:avLst/>
          </a:prstGeom>
          <a:noFill/>
        </p:spPr>
        <p:txBody>
          <a:bodyPr wrap="square" rtlCol="0">
            <a:spAutoFit/>
          </a:bodyPr>
          <a:lstStyle/>
          <a:p>
            <a:r>
              <a:rPr lang="en-US" dirty="0"/>
              <a:t>Infiltration</a:t>
            </a:r>
            <a:endParaRPr lang="en-US" sz="1050" dirty="0"/>
          </a:p>
        </p:txBody>
      </p:sp>
      <p:sp>
        <p:nvSpPr>
          <p:cNvPr id="64" name="Rectangle 63">
            <a:extLst>
              <a:ext uri="{FF2B5EF4-FFF2-40B4-BE49-F238E27FC236}">
                <a16:creationId xmlns:a16="http://schemas.microsoft.com/office/drawing/2014/main" id="{2B8F1821-0785-F8A5-A771-7B1740457FD8}"/>
              </a:ext>
            </a:extLst>
          </p:cNvPr>
          <p:cNvSpPr/>
          <p:nvPr/>
        </p:nvSpPr>
        <p:spPr>
          <a:xfrm>
            <a:off x="5116939" y="3755944"/>
            <a:ext cx="1323589" cy="688626"/>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4E8979DF-47FA-3D0C-ED3B-93F5D18F328B}"/>
              </a:ext>
            </a:extLst>
          </p:cNvPr>
          <p:cNvSpPr txBox="1"/>
          <p:nvPr/>
        </p:nvSpPr>
        <p:spPr>
          <a:xfrm>
            <a:off x="5173859" y="3831084"/>
            <a:ext cx="1146338" cy="276999"/>
          </a:xfrm>
          <a:prstGeom prst="rect">
            <a:avLst/>
          </a:prstGeom>
          <a:solidFill>
            <a:schemeClr val="bg2">
              <a:lumMod val="40000"/>
              <a:lumOff val="60000"/>
            </a:schemeClr>
          </a:solidFill>
        </p:spPr>
        <p:txBody>
          <a:bodyPr wrap="square" rtlCol="0">
            <a:spAutoFit/>
          </a:bodyPr>
          <a:lstStyle/>
          <a:p>
            <a:pPr algn="ctr"/>
            <a:r>
              <a:rPr lang="en-US" dirty="0"/>
              <a:t>Wilting Point</a:t>
            </a:r>
          </a:p>
        </p:txBody>
      </p:sp>
      <p:sp>
        <p:nvSpPr>
          <p:cNvPr id="66" name="TextBox 65">
            <a:extLst>
              <a:ext uri="{FF2B5EF4-FFF2-40B4-BE49-F238E27FC236}">
                <a16:creationId xmlns:a16="http://schemas.microsoft.com/office/drawing/2014/main" id="{BC7B99ED-74D1-7095-19F3-BD35115F59F9}"/>
              </a:ext>
            </a:extLst>
          </p:cNvPr>
          <p:cNvSpPr txBox="1"/>
          <p:nvPr/>
        </p:nvSpPr>
        <p:spPr>
          <a:xfrm>
            <a:off x="4361717" y="2497904"/>
            <a:ext cx="349924" cy="217807"/>
          </a:xfrm>
          <a:prstGeom prst="rect">
            <a:avLst/>
          </a:prstGeom>
          <a:noFill/>
        </p:spPr>
        <p:txBody>
          <a:bodyPr wrap="square" rtlCol="0">
            <a:spAutoFit/>
          </a:bodyPr>
          <a:lstStyle/>
          <a:p>
            <a:r>
              <a:rPr lang="en-US" dirty="0"/>
              <a:t>ET</a:t>
            </a:r>
          </a:p>
        </p:txBody>
      </p:sp>
      <p:cxnSp>
        <p:nvCxnSpPr>
          <p:cNvPr id="68" name="Straight Connector 67">
            <a:extLst>
              <a:ext uri="{FF2B5EF4-FFF2-40B4-BE49-F238E27FC236}">
                <a16:creationId xmlns:a16="http://schemas.microsoft.com/office/drawing/2014/main" id="{FDFF8789-AE5C-B49B-DC99-68DC29D35374}"/>
              </a:ext>
            </a:extLst>
          </p:cNvPr>
          <p:cNvCxnSpPr>
            <a:cxnSpLocks/>
            <a:stCxn id="8" idx="1"/>
          </p:cNvCxnSpPr>
          <p:nvPr/>
        </p:nvCxnSpPr>
        <p:spPr>
          <a:xfrm flipH="1">
            <a:off x="4693324" y="2716937"/>
            <a:ext cx="887141" cy="37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F8D622E3-81C8-1C9C-CA4D-DFD4413B8E86}"/>
              </a:ext>
            </a:extLst>
          </p:cNvPr>
          <p:cNvCxnSpPr>
            <a:cxnSpLocks/>
          </p:cNvCxnSpPr>
          <p:nvPr/>
        </p:nvCxnSpPr>
        <p:spPr>
          <a:xfrm flipV="1">
            <a:off x="4693323" y="2362677"/>
            <a:ext cx="0" cy="35303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763D4AC0-0AC5-B47B-EB63-8ACF5F38F7AF}"/>
              </a:ext>
            </a:extLst>
          </p:cNvPr>
          <p:cNvCxnSpPr>
            <a:cxnSpLocks/>
          </p:cNvCxnSpPr>
          <p:nvPr/>
        </p:nvCxnSpPr>
        <p:spPr>
          <a:xfrm flipH="1">
            <a:off x="4693324" y="3581400"/>
            <a:ext cx="43802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9F855C47-EC75-946C-C9B6-D28E1179BA8F}"/>
              </a:ext>
            </a:extLst>
          </p:cNvPr>
          <p:cNvCxnSpPr>
            <a:cxnSpLocks/>
          </p:cNvCxnSpPr>
          <p:nvPr/>
        </p:nvCxnSpPr>
        <p:spPr>
          <a:xfrm flipV="1">
            <a:off x="4693324" y="3236745"/>
            <a:ext cx="0" cy="3446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F709E6D3-8C59-BF9C-C52B-FE7CD5BDF3CD}"/>
              </a:ext>
            </a:extLst>
          </p:cNvPr>
          <p:cNvSpPr txBox="1"/>
          <p:nvPr/>
        </p:nvSpPr>
        <p:spPr>
          <a:xfrm>
            <a:off x="4361717" y="3676257"/>
            <a:ext cx="349924" cy="276999"/>
          </a:xfrm>
          <a:prstGeom prst="rect">
            <a:avLst/>
          </a:prstGeom>
          <a:noFill/>
        </p:spPr>
        <p:txBody>
          <a:bodyPr wrap="square" rtlCol="0">
            <a:spAutoFit/>
          </a:bodyPr>
          <a:lstStyle/>
          <a:p>
            <a:r>
              <a:rPr lang="en-US" dirty="0"/>
              <a:t>ET</a:t>
            </a:r>
          </a:p>
        </p:txBody>
      </p:sp>
      <p:sp>
        <p:nvSpPr>
          <p:cNvPr id="129" name="TextBox 128">
            <a:extLst>
              <a:ext uri="{FF2B5EF4-FFF2-40B4-BE49-F238E27FC236}">
                <a16:creationId xmlns:a16="http://schemas.microsoft.com/office/drawing/2014/main" id="{984E5559-5E15-5822-812D-3CD334A8D9F6}"/>
              </a:ext>
            </a:extLst>
          </p:cNvPr>
          <p:cNvSpPr txBox="1"/>
          <p:nvPr/>
        </p:nvSpPr>
        <p:spPr>
          <a:xfrm>
            <a:off x="5466795" y="6079353"/>
            <a:ext cx="2840074" cy="276999"/>
          </a:xfrm>
          <a:prstGeom prst="rect">
            <a:avLst/>
          </a:prstGeom>
          <a:noFill/>
        </p:spPr>
        <p:txBody>
          <a:bodyPr wrap="square" rtlCol="0">
            <a:spAutoFit/>
          </a:bodyPr>
          <a:lstStyle/>
          <a:p>
            <a:r>
              <a:rPr lang="en-US" dirty="0"/>
              <a:t>Percolation to Deep Aquifer or Baseflow</a:t>
            </a:r>
          </a:p>
        </p:txBody>
      </p:sp>
      <p:sp>
        <p:nvSpPr>
          <p:cNvPr id="17" name="TextBox 16">
            <a:extLst>
              <a:ext uri="{FF2B5EF4-FFF2-40B4-BE49-F238E27FC236}">
                <a16:creationId xmlns:a16="http://schemas.microsoft.com/office/drawing/2014/main" id="{E5579901-8F56-AEAF-4F5E-7EECBACDB14C}"/>
              </a:ext>
            </a:extLst>
          </p:cNvPr>
          <p:cNvSpPr txBox="1"/>
          <p:nvPr/>
        </p:nvSpPr>
        <p:spPr>
          <a:xfrm>
            <a:off x="6742142" y="4425128"/>
            <a:ext cx="865207" cy="276999"/>
          </a:xfrm>
          <a:prstGeom prst="rect">
            <a:avLst/>
          </a:prstGeom>
          <a:noFill/>
        </p:spPr>
        <p:txBody>
          <a:bodyPr wrap="square" rtlCol="0">
            <a:spAutoFit/>
          </a:bodyPr>
          <a:lstStyle/>
          <a:p>
            <a:r>
              <a:rPr lang="en-US" dirty="0"/>
              <a:t>Seepage</a:t>
            </a:r>
            <a:endParaRPr lang="en-US" sz="1050" dirty="0"/>
          </a:p>
        </p:txBody>
      </p:sp>
      <p:sp>
        <p:nvSpPr>
          <p:cNvPr id="26" name="Rectangle 25">
            <a:extLst>
              <a:ext uri="{FF2B5EF4-FFF2-40B4-BE49-F238E27FC236}">
                <a16:creationId xmlns:a16="http://schemas.microsoft.com/office/drawing/2014/main" id="{BDBC7EA7-F903-FE01-268B-7DB11A63C6F3}"/>
              </a:ext>
            </a:extLst>
          </p:cNvPr>
          <p:cNvSpPr/>
          <p:nvPr/>
        </p:nvSpPr>
        <p:spPr>
          <a:xfrm>
            <a:off x="5124987" y="4074165"/>
            <a:ext cx="1047213" cy="350964"/>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C4DF22B1-4AD8-0377-AC50-A7432588B9AF}"/>
              </a:ext>
            </a:extLst>
          </p:cNvPr>
          <p:cNvCxnSpPr>
            <a:cxnSpLocks/>
          </p:cNvCxnSpPr>
          <p:nvPr/>
        </p:nvCxnSpPr>
        <p:spPr>
          <a:xfrm flipH="1">
            <a:off x="4711640" y="3969583"/>
            <a:ext cx="43802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97130708-F4EA-4112-B21D-A48F51A7D410}"/>
              </a:ext>
            </a:extLst>
          </p:cNvPr>
          <p:cNvCxnSpPr>
            <a:cxnSpLocks/>
          </p:cNvCxnSpPr>
          <p:nvPr/>
        </p:nvCxnSpPr>
        <p:spPr>
          <a:xfrm flipV="1">
            <a:off x="4711640" y="3624928"/>
            <a:ext cx="0" cy="3446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FB5FF745-3672-4B6D-DC4D-EF92A72739A8}"/>
              </a:ext>
            </a:extLst>
          </p:cNvPr>
          <p:cNvSpPr/>
          <p:nvPr/>
        </p:nvSpPr>
        <p:spPr>
          <a:xfrm>
            <a:off x="5131351" y="4733659"/>
            <a:ext cx="1823288" cy="1045916"/>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8FEFA28A-5B8A-C1B8-3AD3-6FF817DCA76B}"/>
              </a:ext>
            </a:extLst>
          </p:cNvPr>
          <p:cNvSpPr txBox="1"/>
          <p:nvPr/>
        </p:nvSpPr>
        <p:spPr>
          <a:xfrm>
            <a:off x="5389373" y="4838807"/>
            <a:ext cx="1323590" cy="276999"/>
          </a:xfrm>
          <a:prstGeom prst="rect">
            <a:avLst/>
          </a:prstGeom>
          <a:solidFill>
            <a:schemeClr val="bg2">
              <a:lumMod val="40000"/>
              <a:lumOff val="60000"/>
            </a:schemeClr>
          </a:solidFill>
        </p:spPr>
        <p:txBody>
          <a:bodyPr wrap="square" rtlCol="0">
            <a:spAutoFit/>
          </a:bodyPr>
          <a:lstStyle/>
          <a:p>
            <a:pPr algn="ctr"/>
            <a:r>
              <a:rPr lang="en-US" dirty="0"/>
              <a:t>Field Capacity</a:t>
            </a:r>
          </a:p>
        </p:txBody>
      </p:sp>
      <p:sp>
        <p:nvSpPr>
          <p:cNvPr id="34" name="TextBox 33">
            <a:extLst>
              <a:ext uri="{FF2B5EF4-FFF2-40B4-BE49-F238E27FC236}">
                <a16:creationId xmlns:a16="http://schemas.microsoft.com/office/drawing/2014/main" id="{8CA39F42-3DFE-0510-678E-90480A3FACE3}"/>
              </a:ext>
            </a:extLst>
          </p:cNvPr>
          <p:cNvSpPr txBox="1"/>
          <p:nvPr/>
        </p:nvSpPr>
        <p:spPr>
          <a:xfrm>
            <a:off x="4357812" y="4680896"/>
            <a:ext cx="349923" cy="217807"/>
          </a:xfrm>
          <a:prstGeom prst="rect">
            <a:avLst/>
          </a:prstGeom>
          <a:noFill/>
        </p:spPr>
        <p:txBody>
          <a:bodyPr wrap="square" rtlCol="0">
            <a:spAutoFit/>
          </a:bodyPr>
          <a:lstStyle/>
          <a:p>
            <a:r>
              <a:rPr lang="en-US" dirty="0"/>
              <a:t>ET</a:t>
            </a:r>
          </a:p>
        </p:txBody>
      </p:sp>
      <p:sp>
        <p:nvSpPr>
          <p:cNvPr id="35" name="Rectangle 34">
            <a:extLst>
              <a:ext uri="{FF2B5EF4-FFF2-40B4-BE49-F238E27FC236}">
                <a16:creationId xmlns:a16="http://schemas.microsoft.com/office/drawing/2014/main" id="{93196A6F-1788-4D41-3224-2A40BBA2B371}"/>
              </a:ext>
            </a:extLst>
          </p:cNvPr>
          <p:cNvSpPr/>
          <p:nvPr/>
        </p:nvSpPr>
        <p:spPr>
          <a:xfrm>
            <a:off x="5131351" y="5090950"/>
            <a:ext cx="1323589" cy="688626"/>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6790A68F-4897-DF2C-EE7C-3CDC2471A528}"/>
              </a:ext>
            </a:extLst>
          </p:cNvPr>
          <p:cNvSpPr txBox="1"/>
          <p:nvPr/>
        </p:nvSpPr>
        <p:spPr>
          <a:xfrm>
            <a:off x="5188271" y="5166090"/>
            <a:ext cx="1146338" cy="276999"/>
          </a:xfrm>
          <a:prstGeom prst="rect">
            <a:avLst/>
          </a:prstGeom>
          <a:solidFill>
            <a:schemeClr val="bg2">
              <a:lumMod val="40000"/>
              <a:lumOff val="60000"/>
            </a:schemeClr>
          </a:solidFill>
        </p:spPr>
        <p:txBody>
          <a:bodyPr wrap="square" rtlCol="0">
            <a:spAutoFit/>
          </a:bodyPr>
          <a:lstStyle/>
          <a:p>
            <a:pPr algn="ctr"/>
            <a:r>
              <a:rPr lang="en-US" dirty="0"/>
              <a:t>Wilting Point</a:t>
            </a:r>
          </a:p>
        </p:txBody>
      </p:sp>
      <p:cxnSp>
        <p:nvCxnSpPr>
          <p:cNvPr id="42" name="Straight Connector 41">
            <a:extLst>
              <a:ext uri="{FF2B5EF4-FFF2-40B4-BE49-F238E27FC236}">
                <a16:creationId xmlns:a16="http://schemas.microsoft.com/office/drawing/2014/main" id="{38CEC351-838C-C564-8DC0-8F72633C3188}"/>
              </a:ext>
            </a:extLst>
          </p:cNvPr>
          <p:cNvCxnSpPr>
            <a:cxnSpLocks/>
          </p:cNvCxnSpPr>
          <p:nvPr/>
        </p:nvCxnSpPr>
        <p:spPr>
          <a:xfrm flipH="1">
            <a:off x="4707736" y="4916406"/>
            <a:ext cx="43802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7E432EB4-FFD4-D77E-D70B-F2F63B1DD4E3}"/>
              </a:ext>
            </a:extLst>
          </p:cNvPr>
          <p:cNvCxnSpPr>
            <a:cxnSpLocks/>
          </p:cNvCxnSpPr>
          <p:nvPr/>
        </p:nvCxnSpPr>
        <p:spPr>
          <a:xfrm flipV="1">
            <a:off x="4707736" y="4571751"/>
            <a:ext cx="0" cy="3446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FCF692FF-AADB-F350-7788-0BBCBCA80DAD}"/>
              </a:ext>
            </a:extLst>
          </p:cNvPr>
          <p:cNvSpPr txBox="1"/>
          <p:nvPr/>
        </p:nvSpPr>
        <p:spPr>
          <a:xfrm>
            <a:off x="4376129" y="5011263"/>
            <a:ext cx="349924" cy="276999"/>
          </a:xfrm>
          <a:prstGeom prst="rect">
            <a:avLst/>
          </a:prstGeom>
          <a:noFill/>
        </p:spPr>
        <p:txBody>
          <a:bodyPr wrap="square" rtlCol="0">
            <a:spAutoFit/>
          </a:bodyPr>
          <a:lstStyle/>
          <a:p>
            <a:r>
              <a:rPr lang="en-US" dirty="0"/>
              <a:t>ET</a:t>
            </a:r>
          </a:p>
        </p:txBody>
      </p:sp>
      <p:sp>
        <p:nvSpPr>
          <p:cNvPr id="52" name="Rectangle 51">
            <a:extLst>
              <a:ext uri="{FF2B5EF4-FFF2-40B4-BE49-F238E27FC236}">
                <a16:creationId xmlns:a16="http://schemas.microsoft.com/office/drawing/2014/main" id="{8A5C54BA-E9B6-175B-1800-C9A67FF95FF5}"/>
              </a:ext>
            </a:extLst>
          </p:cNvPr>
          <p:cNvSpPr/>
          <p:nvPr/>
        </p:nvSpPr>
        <p:spPr>
          <a:xfrm>
            <a:off x="5139399" y="5409170"/>
            <a:ext cx="1047213" cy="357355"/>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Straight Connector 54">
            <a:extLst>
              <a:ext uri="{FF2B5EF4-FFF2-40B4-BE49-F238E27FC236}">
                <a16:creationId xmlns:a16="http://schemas.microsoft.com/office/drawing/2014/main" id="{3E3AC7E2-2611-97BF-D83E-CCC00A282E09}"/>
              </a:ext>
            </a:extLst>
          </p:cNvPr>
          <p:cNvCxnSpPr>
            <a:cxnSpLocks/>
          </p:cNvCxnSpPr>
          <p:nvPr/>
        </p:nvCxnSpPr>
        <p:spPr>
          <a:xfrm flipH="1">
            <a:off x="4726052" y="5304589"/>
            <a:ext cx="43802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98572BFF-7DCE-BABF-E9D4-AFB69A51049B}"/>
              </a:ext>
            </a:extLst>
          </p:cNvPr>
          <p:cNvCxnSpPr>
            <a:cxnSpLocks/>
          </p:cNvCxnSpPr>
          <p:nvPr/>
        </p:nvCxnSpPr>
        <p:spPr>
          <a:xfrm flipV="1">
            <a:off x="4726052" y="4959934"/>
            <a:ext cx="0" cy="3446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5D7063BD-2536-4429-543F-AF79FF60D285}"/>
              </a:ext>
            </a:extLst>
          </p:cNvPr>
          <p:cNvCxnSpPr>
            <a:cxnSpLocks/>
          </p:cNvCxnSpPr>
          <p:nvPr/>
        </p:nvCxnSpPr>
        <p:spPr>
          <a:xfrm>
            <a:off x="6718365" y="5796670"/>
            <a:ext cx="8460" cy="2997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22119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Layered Green and </a:t>
            </a:r>
            <a:r>
              <a:rPr lang="en-US" dirty="0" err="1"/>
              <a:t>Ampt</a:t>
            </a:r>
            <a:endParaRPr lang="en-US" dirty="0"/>
          </a:p>
        </p:txBody>
      </p:sp>
      <p:sp>
        <p:nvSpPr>
          <p:cNvPr id="19459" name="Slide Number Placeholder 5"/>
          <p:cNvSpPr>
            <a:spLocks noGrp="1"/>
          </p:cNvSpPr>
          <p:nvPr>
            <p:ph type="sldNum" sz="quarter" idx="12"/>
          </p:nvPr>
        </p:nvSpPr>
        <p:spPr/>
        <p:txBody>
          <a:bodyPr/>
          <a:lstStyle/>
          <a:p>
            <a:fld id="{10376EC9-4C9F-4F00-ABC5-3F2ADCD2C81E}" type="slidenum">
              <a:rPr lang="en-US" smtClean="0"/>
              <a:pPr/>
              <a:t>19</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5324535"/>
          </a:xfrm>
          <a:prstGeom prst="rect">
            <a:avLst/>
          </a:prstGeom>
          <a:noFill/>
          <a:ln w="9525">
            <a:noFill/>
            <a:miter lim="800000"/>
            <a:headEnd/>
            <a:tailEnd/>
          </a:ln>
        </p:spPr>
        <p:txBody>
          <a:bodyPr wrap="square">
            <a:spAutoFit/>
          </a:bodyPr>
          <a:lstStyle/>
          <a:p>
            <a:r>
              <a:rPr lang="en-US" sz="2800" dirty="0"/>
              <a:t>The meteorologic model should be configured with precipitation and evapotranspiration.  Add snowmelt in cold climates.</a:t>
            </a:r>
          </a:p>
          <a:p>
            <a:r>
              <a:rPr lang="en-US" sz="2800" dirty="0"/>
              <a:t>Initial Conditions:</a:t>
            </a:r>
          </a:p>
          <a:p>
            <a:pPr lvl="1"/>
            <a:r>
              <a:rPr lang="en-US" sz="2000" dirty="0"/>
              <a:t>Layer 1 initial content.</a:t>
            </a:r>
          </a:p>
          <a:p>
            <a:pPr lvl="1"/>
            <a:r>
              <a:rPr lang="en-US" sz="2000" dirty="0"/>
              <a:t>Layer 2 initial content.</a:t>
            </a:r>
          </a:p>
          <a:p>
            <a:r>
              <a:rPr lang="en-US" sz="2800" dirty="0"/>
              <a:t>Parameters:</a:t>
            </a:r>
          </a:p>
          <a:p>
            <a:pPr lvl="1"/>
            <a:r>
              <a:rPr lang="en-US" sz="2000" dirty="0"/>
              <a:t>Saturated water content.</a:t>
            </a:r>
          </a:p>
          <a:p>
            <a:pPr lvl="1"/>
            <a:r>
              <a:rPr lang="en-US" sz="2000" dirty="0"/>
              <a:t>Field capacity, wilting point.</a:t>
            </a:r>
          </a:p>
          <a:p>
            <a:pPr lvl="1"/>
            <a:r>
              <a:rPr lang="en-US" sz="2000" dirty="0"/>
              <a:t>Layer thickness.</a:t>
            </a:r>
          </a:p>
          <a:p>
            <a:pPr lvl="1"/>
            <a:r>
              <a:rPr lang="en-US" sz="2000" dirty="0"/>
              <a:t>Wetting front suction.</a:t>
            </a:r>
          </a:p>
          <a:p>
            <a:pPr lvl="1"/>
            <a:r>
              <a:rPr lang="en-US" sz="2000" dirty="0"/>
              <a:t>Saturated hydraulic conductivity.</a:t>
            </a:r>
          </a:p>
          <a:p>
            <a:pPr lvl="1"/>
            <a:r>
              <a:rPr lang="en-US" sz="2000" dirty="0"/>
              <a:t>Maximum seepage, percolation.</a:t>
            </a:r>
          </a:p>
          <a:p>
            <a:pPr lvl="1"/>
            <a:r>
              <a:rPr lang="en-US" sz="2000" dirty="0"/>
              <a:t>Percent impervious area.</a:t>
            </a:r>
          </a:p>
          <a:p>
            <a:pPr lvl="1"/>
            <a:r>
              <a:rPr lang="en-US" sz="2000" dirty="0"/>
              <a:t>Dry period duration (for reset).</a:t>
            </a:r>
          </a:p>
          <a:p>
            <a:pPr marL="0" indent="0">
              <a:buNone/>
            </a:pPr>
            <a:endParaRPr lang="en-US" sz="2800" dirty="0"/>
          </a:p>
        </p:txBody>
      </p:sp>
      <p:pic>
        <p:nvPicPr>
          <p:cNvPr id="5" name="Picture 4">
            <a:extLst>
              <a:ext uri="{FF2B5EF4-FFF2-40B4-BE49-F238E27FC236}">
                <a16:creationId xmlns:a16="http://schemas.microsoft.com/office/drawing/2014/main" id="{1E95EF77-AE8C-4365-5371-63BBACBBBB1F}"/>
              </a:ext>
            </a:extLst>
          </p:cNvPr>
          <p:cNvPicPr>
            <a:picLocks noChangeAspect="1"/>
          </p:cNvPicPr>
          <p:nvPr/>
        </p:nvPicPr>
        <p:blipFill>
          <a:blip r:embed="rId3"/>
          <a:stretch>
            <a:fillRect/>
          </a:stretch>
        </p:blipFill>
        <p:spPr>
          <a:xfrm>
            <a:off x="8286750" y="2804165"/>
            <a:ext cx="3067050" cy="3440499"/>
          </a:xfrm>
          <a:prstGeom prst="rect">
            <a:avLst/>
          </a:prstGeom>
        </p:spPr>
      </p:pic>
    </p:spTree>
    <p:extLst>
      <p:ext uri="{BB962C8B-B14F-4D97-AF65-F5344CB8AC3E}">
        <p14:creationId xmlns:p14="http://schemas.microsoft.com/office/powerpoint/2010/main" val="3900261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D269687-AF29-E07F-D4A7-EBBD68B7207E}"/>
              </a:ext>
            </a:extLst>
          </p:cNvPr>
          <p:cNvSpPr>
            <a:spLocks noGrp="1"/>
          </p:cNvSpPr>
          <p:nvPr>
            <p:ph idx="1"/>
          </p:nvPr>
        </p:nvSpPr>
        <p:spPr/>
        <p:txBody>
          <a:bodyPr/>
          <a:lstStyle/>
          <a:p>
            <a:pPr eaLnBrk="1" hangingPunct="1"/>
            <a:r>
              <a:rPr lang="en-US" sz="2800" dirty="0"/>
              <a:t>Learn about the differences between event and continuous simulation.</a:t>
            </a:r>
          </a:p>
          <a:p>
            <a:pPr eaLnBrk="1" hangingPunct="1"/>
            <a:r>
              <a:rPr lang="en-US" sz="2800" dirty="0"/>
              <a:t>Learn about the Deficit and Constant loss rate method and how it is similar and differs from soil moisture accounting.</a:t>
            </a:r>
          </a:p>
          <a:p>
            <a:pPr eaLnBrk="1" hangingPunct="1"/>
            <a:r>
              <a:rPr lang="en-US" sz="2800" dirty="0"/>
              <a:t>Learn about the structure of the Soil </a:t>
            </a:r>
            <a:r>
              <a:rPr lang="en-US" dirty="0"/>
              <a:t>M</a:t>
            </a:r>
            <a:r>
              <a:rPr lang="en-US" sz="2800" dirty="0"/>
              <a:t>oisture </a:t>
            </a:r>
            <a:r>
              <a:rPr lang="en-US" dirty="0"/>
              <a:t>A</a:t>
            </a:r>
            <a:r>
              <a:rPr lang="en-US" sz="2800" dirty="0"/>
              <a:t>ccounting loss rate method</a:t>
            </a:r>
            <a:r>
              <a:rPr lang="en-US" sz="2800"/>
              <a:t>. </a:t>
            </a:r>
          </a:p>
          <a:p>
            <a:pPr eaLnBrk="1" hangingPunct="1"/>
            <a:r>
              <a:rPr lang="en-US" sz="2800"/>
              <a:t>Learn </a:t>
            </a:r>
            <a:r>
              <a:rPr lang="en-US" sz="2800" dirty="0"/>
              <a:t>about the layered Green and </a:t>
            </a:r>
            <a:r>
              <a:rPr lang="en-US" sz="2800" dirty="0" err="1"/>
              <a:t>Ampt</a:t>
            </a:r>
            <a:r>
              <a:rPr lang="en-US" sz="2800" dirty="0"/>
              <a:t> loss method and how it represents infiltration in a physically based way.</a:t>
            </a:r>
          </a:p>
        </p:txBody>
      </p:sp>
      <p:sp>
        <p:nvSpPr>
          <p:cNvPr id="5" name="Slide Number Placeholder 4">
            <a:extLst>
              <a:ext uri="{FF2B5EF4-FFF2-40B4-BE49-F238E27FC236}">
                <a16:creationId xmlns:a16="http://schemas.microsoft.com/office/drawing/2014/main" id="{183BEA72-4A61-BD7C-5BFF-1C662615F520}"/>
              </a:ext>
            </a:extLst>
          </p:cNvPr>
          <p:cNvSpPr>
            <a:spLocks noGrp="1"/>
          </p:cNvSpPr>
          <p:nvPr>
            <p:ph type="sldNum" sz="quarter" idx="12"/>
          </p:nvPr>
        </p:nvSpPr>
        <p:spPr/>
        <p:txBody>
          <a:bodyPr/>
          <a:lstStyle/>
          <a:p>
            <a:fld id="{866D7F9A-4F93-4AD8-A546-1A6497458D76}" type="slidenum">
              <a:rPr lang="en-US" smtClean="0"/>
              <a:pPr/>
              <a:t>2</a:t>
            </a:fld>
            <a:endParaRPr lang="en-US"/>
          </a:p>
        </p:txBody>
      </p:sp>
      <p:sp>
        <p:nvSpPr>
          <p:cNvPr id="2" name="Title 1">
            <a:extLst>
              <a:ext uri="{FF2B5EF4-FFF2-40B4-BE49-F238E27FC236}">
                <a16:creationId xmlns:a16="http://schemas.microsoft.com/office/drawing/2014/main" id="{D3FD4518-8AE5-1DBA-E631-100DD0FB6828}"/>
              </a:ext>
            </a:extLst>
          </p:cNvPr>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1611822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Precipitation and Infiltration</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20</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5324535"/>
          </a:xfrm>
          <a:prstGeom prst="rect">
            <a:avLst/>
          </a:prstGeom>
          <a:noFill/>
          <a:ln w="9525">
            <a:noFill/>
            <a:miter lim="800000"/>
            <a:headEnd/>
            <a:tailEnd/>
          </a:ln>
        </p:spPr>
        <p:txBody>
          <a:bodyPr wrap="square">
            <a:spAutoFit/>
          </a:bodyPr>
          <a:lstStyle/>
          <a:p>
            <a:pPr marL="342900" indent="-342900" eaLnBrk="1" hangingPunct="1">
              <a:buFont typeface="Arial" panose="020B0604020202020204" pitchFamily="34" charset="0"/>
              <a:buChar char="•"/>
            </a:pPr>
            <a:r>
              <a:rPr lang="en-US" sz="2800" dirty="0"/>
              <a:t>Fill canopy interception.  Precipitation that exceeds the canopy storage capacity will overflow and be added to the surface.</a:t>
            </a:r>
          </a:p>
          <a:p>
            <a:pPr marL="342900" indent="-342900" eaLnBrk="1" hangingPunct="1">
              <a:buFont typeface="Arial" panose="020B0604020202020204" pitchFamily="34" charset="0"/>
              <a:buChar char="•"/>
            </a:pPr>
            <a:r>
              <a:rPr lang="en-US" sz="2800" dirty="0"/>
              <a:t>Precipitation storage on the surface:</a:t>
            </a:r>
          </a:p>
          <a:p>
            <a:pPr marL="590526" lvl="1" indent="-285750" eaLnBrk="1" hangingPunct="1">
              <a:buFont typeface="Arial" panose="020B0604020202020204" pitchFamily="34" charset="0"/>
              <a:buChar char="•"/>
            </a:pPr>
            <a:r>
              <a:rPr lang="en-US" sz="2000" dirty="0"/>
              <a:t>Infiltrate to soil profile.</a:t>
            </a:r>
            <a:br>
              <a:rPr lang="en-US" sz="2000" dirty="0"/>
            </a:br>
            <a:br>
              <a:rPr lang="en-US" sz="2000" dirty="0"/>
            </a:br>
            <a:br>
              <a:rPr lang="en-US" sz="2000" dirty="0"/>
            </a:br>
            <a:br>
              <a:rPr lang="en-US" sz="2000" dirty="0"/>
            </a:br>
            <a:endParaRPr lang="en-US" sz="2000" dirty="0"/>
          </a:p>
          <a:p>
            <a:pPr marL="590526" lvl="1" indent="-285750" eaLnBrk="1" hangingPunct="1">
              <a:buFont typeface="Arial" panose="020B0604020202020204" pitchFamily="34" charset="0"/>
              <a:buChar char="•"/>
            </a:pPr>
            <a:r>
              <a:rPr lang="en-US" sz="2000" dirty="0"/>
              <a:t>Calculate the precipitation remaining in surface depression.</a:t>
            </a:r>
          </a:p>
          <a:p>
            <a:pPr marL="590526" lvl="1" indent="-285750" eaLnBrk="1" hangingPunct="1">
              <a:buFont typeface="Arial" panose="020B0604020202020204" pitchFamily="34" charset="0"/>
              <a:buChar char="•"/>
            </a:pPr>
            <a:r>
              <a:rPr lang="en-US" sz="2000" dirty="0"/>
              <a:t>Water exceeding surface storage becomes precipitation excess.</a:t>
            </a:r>
          </a:p>
          <a:p>
            <a:pPr marL="342900" indent="-342900" eaLnBrk="1" hangingPunct="1">
              <a:buFont typeface="Arial" panose="020B0604020202020204" pitchFamily="34" charset="0"/>
              <a:buChar char="•"/>
            </a:pPr>
            <a:r>
              <a:rPr lang="en-US" sz="2800" dirty="0"/>
              <a:t>Layer 1:</a:t>
            </a:r>
          </a:p>
          <a:p>
            <a:pPr marL="590526" lvl="1" indent="-285750" eaLnBrk="1" hangingPunct="1">
              <a:buFont typeface="Arial" panose="020B0604020202020204" pitchFamily="34" charset="0"/>
              <a:buChar char="•"/>
            </a:pPr>
            <a:r>
              <a:rPr lang="en-US" sz="2000" dirty="0"/>
              <a:t>Add infiltration to the layer storage.</a:t>
            </a:r>
          </a:p>
          <a:p>
            <a:pPr marL="590526" lvl="1" indent="-285750" eaLnBrk="1" hangingPunct="1">
              <a:buFont typeface="Arial" panose="020B0604020202020204" pitchFamily="34" charset="0"/>
              <a:buChar char="•"/>
            </a:pPr>
            <a:r>
              <a:rPr lang="en-US" sz="2000" dirty="0"/>
              <a:t>Infiltration is limited to maximum seepage rate when saturated.</a:t>
            </a:r>
          </a:p>
          <a:p>
            <a:pPr marL="590526" lvl="1" indent="-285750" eaLnBrk="1" hangingPunct="1">
              <a:buFont typeface="Arial" panose="020B0604020202020204" pitchFamily="34" charset="0"/>
              <a:buChar char="•"/>
            </a:pPr>
            <a:r>
              <a:rPr lang="en-US" sz="2000" dirty="0"/>
              <a:t>Seepage occurs only when storage exceeds field capacity.</a:t>
            </a:r>
          </a:p>
          <a:p>
            <a:pPr marL="171450" indent="-171450">
              <a:buFont typeface="Arial" panose="020B0604020202020204" pitchFamily="34" charset="0"/>
              <a:buChar char="•"/>
            </a:pPr>
            <a:endParaRPr lang="en-US" sz="2800"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8910D14C-B7F5-2C74-E538-7469DC085CA9}"/>
                  </a:ext>
                </a:extLst>
              </p:cNvPr>
              <p:cNvSpPr txBox="1"/>
              <p:nvPr/>
            </p:nvSpPr>
            <p:spPr>
              <a:xfrm>
                <a:off x="1371600" y="3174632"/>
                <a:ext cx="4343400" cy="848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𝑓</m:t>
                      </m:r>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𝐾</m:t>
                          </m:r>
                        </m:e>
                        <m:sub>
                          <m:r>
                            <a:rPr lang="en-US" sz="2400" b="0" i="1" smtClean="0">
                              <a:latin typeface="Cambria Math" panose="02040503050406030204" pitchFamily="18" charset="0"/>
                            </a:rPr>
                            <m:t>𝑆𝐴𝑇</m:t>
                          </m:r>
                        </m:sub>
                      </m:sSub>
                      <m:d>
                        <m:dPr>
                          <m:ctrlPr>
                            <a:rPr lang="en-US" sz="2400" b="0" i="1" smtClean="0">
                              <a:latin typeface="Cambria Math" panose="02040503050406030204" pitchFamily="18" charset="0"/>
                            </a:rPr>
                          </m:ctrlPr>
                        </m:dPr>
                        <m:e>
                          <m:r>
                            <a:rPr lang="en-US" sz="2400" b="0" i="1" smtClean="0">
                              <a:latin typeface="Cambria Math" panose="02040503050406030204" pitchFamily="18" charset="0"/>
                            </a:rPr>
                            <m:t>1+</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h</m:t>
                              </m:r>
                            </m:e>
                            <m:sub>
                              <m:r>
                                <a:rPr lang="en-US" sz="2400" b="0" i="1" smtClean="0">
                                  <a:latin typeface="Cambria Math" panose="02040503050406030204" pitchFamily="18" charset="0"/>
                                </a:rPr>
                                <m:t>𝑓</m:t>
                              </m:r>
                            </m:sub>
                          </m:sSub>
                          <m:f>
                            <m:fPr>
                              <m:ctrlPr>
                                <a:rPr lang="en-US" sz="2400" b="0" i="1" smtClean="0">
                                  <a:latin typeface="Cambria Math" panose="02040503050406030204" pitchFamily="18" charset="0"/>
                                </a:rPr>
                              </m:ctrlPr>
                            </m:fPr>
                            <m:num>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𝜃</m:t>
                                  </m:r>
                                </m:e>
                                <m:sub>
                                  <m:r>
                                    <a:rPr lang="en-US" sz="2400" b="0" i="1" smtClean="0">
                                      <a:latin typeface="Cambria Math" panose="02040503050406030204" pitchFamily="18" charset="0"/>
                                    </a:rPr>
                                    <m:t>𝑆𝐴𝑇</m:t>
                                  </m:r>
                                </m:sub>
                                <m:sup>
                                  <m:r>
                                    <a:rPr lang="en-US" sz="2400" b="0" i="1" smtClean="0">
                                      <a:latin typeface="Cambria Math" panose="02040503050406030204" pitchFamily="18" charset="0"/>
                                    </a:rPr>
                                    <m:t>1</m:t>
                                  </m:r>
                                </m:sup>
                              </m:sSubSup>
                              <m:r>
                                <a:rPr lang="en-US" sz="2400" b="0" i="1" smtClean="0">
                                  <a:latin typeface="Cambria Math" panose="02040503050406030204" pitchFamily="18" charset="0"/>
                                </a:rPr>
                                <m:t>−</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𝜃</m:t>
                                  </m:r>
                                </m:e>
                                <m:sub>
                                  <m:r>
                                    <a:rPr lang="en-US" sz="2400" b="0" i="1" smtClean="0">
                                      <a:latin typeface="Cambria Math" panose="02040503050406030204" pitchFamily="18" charset="0"/>
                                    </a:rPr>
                                    <m:t>𝑖𝑛𝑖𝑡</m:t>
                                  </m:r>
                                </m:sub>
                                <m:sup>
                                  <m:r>
                                    <a:rPr lang="en-US" sz="2400" b="0" i="1" smtClean="0">
                                      <a:latin typeface="Cambria Math" panose="02040503050406030204" pitchFamily="18" charset="0"/>
                                    </a:rPr>
                                    <m:t>1</m:t>
                                  </m:r>
                                </m:sup>
                              </m:sSubSup>
                            </m:num>
                            <m:den>
                              <m:r>
                                <a:rPr lang="en-US" sz="2400" b="0" i="1" smtClean="0">
                                  <a:latin typeface="Cambria Math" panose="02040503050406030204" pitchFamily="18" charset="0"/>
                                </a:rPr>
                                <m:t>𝐹</m:t>
                              </m:r>
                            </m:den>
                          </m:f>
                        </m:e>
                      </m:d>
                    </m:oMath>
                  </m:oMathPara>
                </a14:m>
                <a:endParaRPr lang="en-US" sz="2400" dirty="0"/>
              </a:p>
            </p:txBody>
          </p:sp>
        </mc:Choice>
        <mc:Fallback xmlns="">
          <p:sp>
            <p:nvSpPr>
              <p:cNvPr id="2" name="TextBox 1">
                <a:extLst>
                  <a:ext uri="{FF2B5EF4-FFF2-40B4-BE49-F238E27FC236}">
                    <a16:creationId xmlns:a16="http://schemas.microsoft.com/office/drawing/2014/main" id="{8910D14C-B7F5-2C74-E538-7469DC085CA9}"/>
                  </a:ext>
                </a:extLst>
              </p:cNvPr>
              <p:cNvSpPr txBox="1">
                <a:spLocks noRot="1" noChangeAspect="1" noMove="1" noResize="1" noEditPoints="1" noAdjustHandles="1" noChangeArrowheads="1" noChangeShapeType="1" noTextEdit="1"/>
              </p:cNvSpPr>
              <p:nvPr/>
            </p:nvSpPr>
            <p:spPr>
              <a:xfrm>
                <a:off x="1371600" y="3174632"/>
                <a:ext cx="4343400" cy="848887"/>
              </a:xfrm>
              <a:prstGeom prst="rect">
                <a:avLst/>
              </a:prstGeom>
              <a:blipFill>
                <a:blip r:embed="rId3"/>
                <a:stretch>
                  <a:fillRect/>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8A74DCE5-D289-3D52-4649-8BE5192702EC}"/>
              </a:ext>
            </a:extLst>
          </p:cNvPr>
          <p:cNvSpPr txBox="1"/>
          <p:nvPr/>
        </p:nvSpPr>
        <p:spPr>
          <a:xfrm>
            <a:off x="6248400" y="2971800"/>
            <a:ext cx="3200400" cy="1569660"/>
          </a:xfrm>
          <a:prstGeom prst="rect">
            <a:avLst/>
          </a:prstGeom>
          <a:noFill/>
        </p:spPr>
        <p:txBody>
          <a:bodyPr wrap="square" rtlCol="0">
            <a:spAutoFit/>
          </a:bodyPr>
          <a:lstStyle/>
          <a:p>
            <a:r>
              <a:rPr lang="en-US" sz="1400" i="1" dirty="0"/>
              <a:t>f</a:t>
            </a:r>
            <a:r>
              <a:rPr lang="en-US" sz="1400" dirty="0"/>
              <a:t> = Infiltration</a:t>
            </a:r>
          </a:p>
          <a:p>
            <a:r>
              <a:rPr lang="en-US" sz="1400" dirty="0"/>
              <a:t>K = Saturated Hydraulic Conductivity</a:t>
            </a:r>
          </a:p>
          <a:p>
            <a:r>
              <a:rPr lang="en-US" sz="1400" dirty="0"/>
              <a:t>h</a:t>
            </a:r>
            <a:r>
              <a:rPr lang="en-US" sz="1400" i="1" baseline="-25000" dirty="0"/>
              <a:t>f</a:t>
            </a:r>
            <a:r>
              <a:rPr lang="en-US" sz="1400" dirty="0"/>
              <a:t> = Wetting Front Suction Head</a:t>
            </a:r>
          </a:p>
          <a:p>
            <a:r>
              <a:rPr lang="el-GR" sz="1400" dirty="0"/>
              <a:t>Θ</a:t>
            </a:r>
            <a:r>
              <a:rPr lang="en-US" sz="1400" baseline="-25000" dirty="0"/>
              <a:t>SAT</a:t>
            </a:r>
            <a:r>
              <a:rPr lang="en-US" sz="1400" dirty="0"/>
              <a:t> = Saturated Water Content</a:t>
            </a:r>
          </a:p>
          <a:p>
            <a:r>
              <a:rPr lang="el-GR" sz="1400" dirty="0"/>
              <a:t>Θ</a:t>
            </a:r>
            <a:r>
              <a:rPr lang="en-US" sz="1400" baseline="-25000" dirty="0" err="1"/>
              <a:t>init</a:t>
            </a:r>
            <a:r>
              <a:rPr lang="en-US" sz="1400" dirty="0"/>
              <a:t> = Initial Water Content</a:t>
            </a:r>
          </a:p>
          <a:p>
            <a:r>
              <a:rPr lang="en-US" sz="1400" dirty="0"/>
              <a:t>F = Cumulative Infiltration</a:t>
            </a:r>
          </a:p>
          <a:p>
            <a:endParaRPr lang="en-US" dirty="0"/>
          </a:p>
        </p:txBody>
      </p:sp>
    </p:spTree>
    <p:extLst>
      <p:ext uri="{BB962C8B-B14F-4D97-AF65-F5344CB8AC3E}">
        <p14:creationId xmlns:p14="http://schemas.microsoft.com/office/powerpoint/2010/main" val="22502812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Percolation and Evapotranspiration</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21</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4832092"/>
          </a:xfrm>
          <a:prstGeom prst="rect">
            <a:avLst/>
          </a:prstGeom>
          <a:noFill/>
          <a:ln w="9525">
            <a:noFill/>
            <a:miter lim="800000"/>
            <a:headEnd/>
            <a:tailEnd/>
          </a:ln>
        </p:spPr>
        <p:txBody>
          <a:bodyPr wrap="square">
            <a:spAutoFit/>
          </a:bodyPr>
          <a:lstStyle/>
          <a:p>
            <a:pPr marL="342900" indent="-342900" eaLnBrk="1" hangingPunct="1">
              <a:buFont typeface="Arial" panose="020B0604020202020204" pitchFamily="34" charset="0"/>
              <a:buChar char="•"/>
            </a:pPr>
            <a:r>
              <a:rPr lang="en-US" sz="2800" dirty="0"/>
              <a:t>Seepage only occurs if Layer 1 storage exceeds field capacity.</a:t>
            </a:r>
          </a:p>
          <a:p>
            <a:pPr marL="342900" indent="-342900" eaLnBrk="1" hangingPunct="1">
              <a:buFont typeface="Arial" panose="020B0604020202020204" pitchFamily="34" charset="0"/>
              <a:buChar char="•"/>
            </a:pPr>
            <a:r>
              <a:rPr lang="en-US" sz="2800" dirty="0"/>
              <a:t>Percolation only occurs if Layer 2 storage exceeds field capacity.</a:t>
            </a:r>
          </a:p>
          <a:p>
            <a:pPr marL="342900" indent="-342900" eaLnBrk="1" hangingPunct="1">
              <a:buFont typeface="Arial" panose="020B0604020202020204" pitchFamily="34" charset="0"/>
              <a:buChar char="•"/>
            </a:pPr>
            <a:endParaRPr lang="en-US" sz="2800" dirty="0"/>
          </a:p>
          <a:p>
            <a:pPr marL="342900" indent="-342900" eaLnBrk="1" hangingPunct="1">
              <a:buFont typeface="Arial" panose="020B0604020202020204" pitchFamily="34" charset="0"/>
              <a:buChar char="•"/>
            </a:pPr>
            <a:endParaRPr lang="en-US" sz="2800" dirty="0"/>
          </a:p>
          <a:p>
            <a:pPr marL="342900" indent="-342900" eaLnBrk="1" hangingPunct="1">
              <a:buFont typeface="Arial" panose="020B0604020202020204" pitchFamily="34" charset="0"/>
              <a:buChar char="•"/>
            </a:pPr>
            <a:endParaRPr lang="en-US" sz="2800" dirty="0"/>
          </a:p>
          <a:p>
            <a:pPr eaLnBrk="1" hangingPunct="1"/>
            <a:endParaRPr lang="en-US" sz="2800" dirty="0"/>
          </a:p>
          <a:p>
            <a:pPr marL="342900" indent="-342900" eaLnBrk="1" hangingPunct="1">
              <a:buFont typeface="Arial" panose="020B0604020202020204" pitchFamily="34" charset="0"/>
              <a:buChar char="•"/>
            </a:pPr>
            <a:endParaRPr lang="en-US" sz="2800" dirty="0"/>
          </a:p>
          <a:p>
            <a:pPr marL="342900" indent="-342900" eaLnBrk="1" hangingPunct="1">
              <a:buFont typeface="Arial" panose="020B0604020202020204" pitchFamily="34" charset="0"/>
              <a:buChar char="•"/>
            </a:pPr>
            <a:r>
              <a:rPr lang="en-US" sz="2800" dirty="0"/>
              <a:t>Seepage is limited when Layer 2 is saturated.</a:t>
            </a:r>
          </a:p>
          <a:p>
            <a:pPr marL="342900" indent="-342900" eaLnBrk="1" hangingPunct="1">
              <a:buFont typeface="Arial" panose="020B0604020202020204" pitchFamily="34" charset="0"/>
              <a:buChar char="•"/>
            </a:pPr>
            <a:r>
              <a:rPr lang="en-US" sz="2800" dirty="0"/>
              <a:t>Percolation can be split between contribution to linear reservoir baseflow, and aquifer recharge</a:t>
            </a:r>
          </a:p>
          <a:p>
            <a:pPr marL="342900" indent="-342900" eaLnBrk="1" hangingPunct="1">
              <a:buFont typeface="Arial" panose="020B0604020202020204" pitchFamily="34" charset="0"/>
              <a:buChar char="•"/>
            </a:pPr>
            <a:r>
              <a:rPr lang="en-US" sz="2800" dirty="0"/>
              <a:t>Evapotranspiration is computed by the plant canopy component.</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09FD5CC-F890-A9E2-7676-882494822E55}"/>
                  </a:ext>
                </a:extLst>
              </p:cNvPr>
              <p:cNvSpPr txBox="1"/>
              <p:nvPr/>
            </p:nvSpPr>
            <p:spPr>
              <a:xfrm>
                <a:off x="1905000" y="2585499"/>
                <a:ext cx="4726358" cy="8435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𝑅</m:t>
                          </m:r>
                        </m:e>
                        <m:sub>
                          <m:r>
                            <a:rPr lang="en-US" sz="2400" b="0" i="1" smtClean="0">
                              <a:latin typeface="Cambria Math" panose="02040503050406030204" pitchFamily="18" charset="0"/>
                            </a:rPr>
                            <m:t>𝑆𝐸𝐸𝑃</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𝑆𝑒𝑒𝑝</m:t>
                          </m:r>
                        </m:e>
                        <m:sub>
                          <m:r>
                            <a:rPr lang="en-US" sz="2400" b="0" i="1" smtClean="0">
                              <a:latin typeface="Cambria Math" panose="02040503050406030204" pitchFamily="18" charset="0"/>
                            </a:rPr>
                            <m:t>𝑀𝐴𝑋</m:t>
                          </m:r>
                        </m:sub>
                      </m:sSub>
                      <m:d>
                        <m:dPr>
                          <m:ctrlPr>
                            <a:rPr lang="en-US" sz="2400" b="0" i="1" smtClean="0">
                              <a:latin typeface="Cambria Math" panose="02040503050406030204" pitchFamily="18" charset="0"/>
                            </a:rPr>
                          </m:ctrlPr>
                        </m:dPr>
                        <m:e>
                          <m:r>
                            <a:rPr lang="en-US" sz="2400" b="0" i="1" smtClean="0">
                              <a:latin typeface="Cambria Math" panose="02040503050406030204" pitchFamily="18" charset="0"/>
                            </a:rPr>
                            <m:t>1−</m:t>
                          </m:r>
                          <m:f>
                            <m:fPr>
                              <m:ctrlPr>
                                <a:rPr lang="en-US" sz="2400" b="0" i="1" smtClean="0">
                                  <a:latin typeface="Cambria Math" panose="02040503050406030204" pitchFamily="18" charset="0"/>
                                </a:rPr>
                              </m:ctrlPr>
                            </m:fPr>
                            <m:num>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𝜃</m:t>
                                  </m:r>
                                </m:e>
                                <m:sub>
                                  <m:r>
                                    <a:rPr lang="en-US" sz="2400" b="0" i="1" smtClean="0">
                                      <a:latin typeface="Cambria Math" panose="02040503050406030204" pitchFamily="18" charset="0"/>
                                    </a:rPr>
                                    <m:t>𝑆𝐴𝑇</m:t>
                                  </m:r>
                                </m:sub>
                                <m:sup>
                                  <m:r>
                                    <a:rPr lang="en-US" sz="2400" b="0" i="1" smtClean="0">
                                      <a:latin typeface="Cambria Math" panose="02040503050406030204" pitchFamily="18" charset="0"/>
                                    </a:rPr>
                                    <m:t>1</m:t>
                                  </m:r>
                                </m:sup>
                              </m:sSubSup>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𝜃</m:t>
                                  </m:r>
                                </m:e>
                                <m:sup>
                                  <m:r>
                                    <a:rPr lang="en-US" sz="2400" b="0" i="1" smtClean="0">
                                      <a:latin typeface="Cambria Math" panose="02040503050406030204" pitchFamily="18" charset="0"/>
                                    </a:rPr>
                                    <m:t>1</m:t>
                                  </m:r>
                                </m:sup>
                              </m:sSup>
                            </m:num>
                            <m:den>
                              <m:sSubSup>
                                <m:sSubSupPr>
                                  <m:ctrlPr>
                                    <a:rPr lang="en-US" sz="2400" i="1">
                                      <a:latin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𝜃</m:t>
                                  </m:r>
                                </m:e>
                                <m:sub>
                                  <m:r>
                                    <a:rPr lang="en-US" sz="2400" i="1">
                                      <a:latin typeface="Cambria Math" panose="02040503050406030204" pitchFamily="18" charset="0"/>
                                    </a:rPr>
                                    <m:t>𝑆𝐴𝑇</m:t>
                                  </m:r>
                                </m:sub>
                                <m:sup>
                                  <m:r>
                                    <a:rPr lang="en-US" sz="2400" i="1">
                                      <a:latin typeface="Cambria Math" panose="02040503050406030204" pitchFamily="18" charset="0"/>
                                    </a:rPr>
                                    <m:t>1</m:t>
                                  </m:r>
                                </m:sup>
                              </m:sSubSup>
                              <m:r>
                                <a:rPr lang="en-US" sz="2400" b="0" i="1" smtClean="0">
                                  <a:latin typeface="Cambria Math" panose="02040503050406030204" pitchFamily="18" charset="0"/>
                                </a:rPr>
                                <m:t>−</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𝜃</m:t>
                                  </m:r>
                                </m:e>
                                <m:sub>
                                  <m:r>
                                    <a:rPr lang="en-US" sz="2400" b="0" i="1" smtClean="0">
                                      <a:latin typeface="Cambria Math" panose="02040503050406030204" pitchFamily="18" charset="0"/>
                                    </a:rPr>
                                    <m:t>𝐹𝐶</m:t>
                                  </m:r>
                                </m:sub>
                                <m:sup>
                                  <m:r>
                                    <a:rPr lang="en-US" sz="2400" b="0" i="1" smtClean="0">
                                      <a:latin typeface="Cambria Math" panose="02040503050406030204" pitchFamily="18" charset="0"/>
                                    </a:rPr>
                                    <m:t>1</m:t>
                                  </m:r>
                                </m:sup>
                              </m:sSubSup>
                            </m:den>
                          </m:f>
                        </m:e>
                      </m:d>
                    </m:oMath>
                  </m:oMathPara>
                </a14:m>
                <a:endParaRPr lang="en-US" sz="2400" dirty="0"/>
              </a:p>
            </p:txBody>
          </p:sp>
        </mc:Choice>
        <mc:Fallback xmlns="">
          <p:sp>
            <p:nvSpPr>
              <p:cNvPr id="3" name="TextBox 2">
                <a:extLst>
                  <a:ext uri="{FF2B5EF4-FFF2-40B4-BE49-F238E27FC236}">
                    <a16:creationId xmlns:a16="http://schemas.microsoft.com/office/drawing/2014/main" id="{909FD5CC-F890-A9E2-7676-882494822E55}"/>
                  </a:ext>
                </a:extLst>
              </p:cNvPr>
              <p:cNvSpPr txBox="1">
                <a:spLocks noRot="1" noChangeAspect="1" noMove="1" noResize="1" noEditPoints="1" noAdjustHandles="1" noChangeArrowheads="1" noChangeShapeType="1" noTextEdit="1"/>
              </p:cNvSpPr>
              <p:nvPr/>
            </p:nvSpPr>
            <p:spPr>
              <a:xfrm>
                <a:off x="1905000" y="2585499"/>
                <a:ext cx="4726358" cy="843501"/>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8D0913D-0E30-C036-D4E4-5C268747F525}"/>
                  </a:ext>
                </a:extLst>
              </p:cNvPr>
              <p:cNvSpPr txBox="1"/>
              <p:nvPr/>
            </p:nvSpPr>
            <p:spPr>
              <a:xfrm>
                <a:off x="1905000" y="3626314"/>
                <a:ext cx="4748416" cy="8442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𝑅</m:t>
                          </m:r>
                        </m:e>
                        <m:sub>
                          <m:r>
                            <a:rPr lang="en-US" sz="2400" b="0" i="1" smtClean="0">
                              <a:latin typeface="Cambria Math" panose="02040503050406030204" pitchFamily="18" charset="0"/>
                            </a:rPr>
                            <m:t>𝑃𝐸𝑅𝐶</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𝑃𝑒𝑟𝑐</m:t>
                          </m:r>
                        </m:e>
                        <m:sub>
                          <m:r>
                            <a:rPr lang="en-US" sz="2400" b="0" i="1" smtClean="0">
                              <a:latin typeface="Cambria Math" panose="02040503050406030204" pitchFamily="18" charset="0"/>
                            </a:rPr>
                            <m:t>𝑀𝐴𝑋</m:t>
                          </m:r>
                        </m:sub>
                      </m:sSub>
                      <m:d>
                        <m:dPr>
                          <m:ctrlPr>
                            <a:rPr lang="en-US" sz="2400" b="0" i="1" smtClean="0">
                              <a:latin typeface="Cambria Math" panose="02040503050406030204" pitchFamily="18" charset="0"/>
                            </a:rPr>
                          </m:ctrlPr>
                        </m:dPr>
                        <m:e>
                          <m:r>
                            <a:rPr lang="en-US" sz="2400" b="0" i="1" smtClean="0">
                              <a:latin typeface="Cambria Math" panose="02040503050406030204" pitchFamily="18" charset="0"/>
                            </a:rPr>
                            <m:t>1−</m:t>
                          </m:r>
                          <m:f>
                            <m:fPr>
                              <m:ctrlPr>
                                <a:rPr lang="en-US" sz="2400" b="0" i="1" smtClean="0">
                                  <a:latin typeface="Cambria Math" panose="02040503050406030204" pitchFamily="18" charset="0"/>
                                </a:rPr>
                              </m:ctrlPr>
                            </m:fPr>
                            <m:num>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𝜃</m:t>
                                  </m:r>
                                </m:e>
                                <m:sub>
                                  <m:r>
                                    <a:rPr lang="en-US" sz="2400" b="0" i="1" smtClean="0">
                                      <a:latin typeface="Cambria Math" panose="02040503050406030204" pitchFamily="18" charset="0"/>
                                    </a:rPr>
                                    <m:t>𝑆𝐴𝑇</m:t>
                                  </m:r>
                                </m:sub>
                                <m:sup>
                                  <m:r>
                                    <a:rPr lang="en-US" sz="2400" b="0" i="1" smtClean="0">
                                      <a:latin typeface="Cambria Math" panose="02040503050406030204" pitchFamily="18" charset="0"/>
                                    </a:rPr>
                                    <m:t>2</m:t>
                                  </m:r>
                                </m:sup>
                              </m:sSubSup>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𝜃</m:t>
                                  </m:r>
                                </m:e>
                                <m:sup>
                                  <m:r>
                                    <a:rPr lang="en-US" sz="2400" b="0" i="1" smtClean="0">
                                      <a:latin typeface="Cambria Math" panose="02040503050406030204" pitchFamily="18" charset="0"/>
                                    </a:rPr>
                                    <m:t>2</m:t>
                                  </m:r>
                                </m:sup>
                              </m:sSup>
                            </m:num>
                            <m:den>
                              <m:sSubSup>
                                <m:sSubSupPr>
                                  <m:ctrlPr>
                                    <a:rPr lang="en-US" sz="2400" i="1">
                                      <a:latin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𝜃</m:t>
                                  </m:r>
                                </m:e>
                                <m:sub>
                                  <m:r>
                                    <a:rPr lang="en-US" sz="2400" i="1">
                                      <a:latin typeface="Cambria Math" panose="02040503050406030204" pitchFamily="18" charset="0"/>
                                    </a:rPr>
                                    <m:t>𝑆𝐴𝑇</m:t>
                                  </m:r>
                                </m:sub>
                                <m:sup>
                                  <m:r>
                                    <a:rPr lang="en-US" sz="2400" b="0" i="1" smtClean="0">
                                      <a:latin typeface="Cambria Math" panose="02040503050406030204" pitchFamily="18" charset="0"/>
                                    </a:rPr>
                                    <m:t>2</m:t>
                                  </m:r>
                                </m:sup>
                              </m:sSubSup>
                              <m:r>
                                <a:rPr lang="en-US" sz="2400" b="0" i="1" smtClean="0">
                                  <a:latin typeface="Cambria Math" panose="02040503050406030204" pitchFamily="18" charset="0"/>
                                </a:rPr>
                                <m:t>−</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𝜃</m:t>
                                  </m:r>
                                </m:e>
                                <m:sub>
                                  <m:r>
                                    <a:rPr lang="en-US" sz="2400" b="0" i="1" smtClean="0">
                                      <a:latin typeface="Cambria Math" panose="02040503050406030204" pitchFamily="18" charset="0"/>
                                    </a:rPr>
                                    <m:t>𝐹𝐶</m:t>
                                  </m:r>
                                </m:sub>
                                <m:sup>
                                  <m:r>
                                    <a:rPr lang="en-US" sz="2400" b="0" i="1" smtClean="0">
                                      <a:latin typeface="Cambria Math" panose="02040503050406030204" pitchFamily="18" charset="0"/>
                                    </a:rPr>
                                    <m:t>2</m:t>
                                  </m:r>
                                </m:sup>
                              </m:sSubSup>
                            </m:den>
                          </m:f>
                        </m:e>
                      </m:d>
                    </m:oMath>
                  </m:oMathPara>
                </a14:m>
                <a:endParaRPr lang="en-US" sz="2400" dirty="0"/>
              </a:p>
            </p:txBody>
          </p:sp>
        </mc:Choice>
        <mc:Fallback xmlns="">
          <p:sp>
            <p:nvSpPr>
              <p:cNvPr id="4" name="TextBox 3">
                <a:extLst>
                  <a:ext uri="{FF2B5EF4-FFF2-40B4-BE49-F238E27FC236}">
                    <a16:creationId xmlns:a16="http://schemas.microsoft.com/office/drawing/2014/main" id="{38D0913D-0E30-C036-D4E4-5C268747F525}"/>
                  </a:ext>
                </a:extLst>
              </p:cNvPr>
              <p:cNvSpPr txBox="1">
                <a:spLocks noRot="1" noChangeAspect="1" noMove="1" noResize="1" noEditPoints="1" noAdjustHandles="1" noChangeArrowheads="1" noChangeShapeType="1" noTextEdit="1"/>
              </p:cNvSpPr>
              <p:nvPr/>
            </p:nvSpPr>
            <p:spPr>
              <a:xfrm>
                <a:off x="1905000" y="3626314"/>
                <a:ext cx="4748416" cy="844270"/>
              </a:xfrm>
              <a:prstGeom prst="rect">
                <a:avLst/>
              </a:prstGeom>
              <a:blipFill>
                <a:blip r:embed="rId4"/>
                <a:stretch>
                  <a:fillRect/>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95E210FF-AAC0-AC70-4FFC-72E76CA9FCA8}"/>
              </a:ext>
            </a:extLst>
          </p:cNvPr>
          <p:cNvSpPr txBox="1"/>
          <p:nvPr/>
        </p:nvSpPr>
        <p:spPr>
          <a:xfrm>
            <a:off x="7266373" y="2676247"/>
            <a:ext cx="3537531" cy="1794337"/>
          </a:xfrm>
          <a:prstGeom prst="rect">
            <a:avLst/>
          </a:prstGeom>
          <a:noFill/>
        </p:spPr>
        <p:txBody>
          <a:bodyPr wrap="square" rtlCol="0">
            <a:spAutoFit/>
          </a:bodyPr>
          <a:lstStyle/>
          <a:p>
            <a:r>
              <a:rPr lang="en-US" sz="1400" baseline="0" dirty="0"/>
              <a:t>R</a:t>
            </a:r>
            <a:r>
              <a:rPr lang="en-US" sz="1400" baseline="-25000" dirty="0"/>
              <a:t>SEEP</a:t>
            </a:r>
            <a:r>
              <a:rPr lang="en-US" sz="1400" dirty="0"/>
              <a:t> = Rate of Seepage</a:t>
            </a:r>
          </a:p>
          <a:p>
            <a:r>
              <a:rPr lang="en-US" sz="1400" i="1" dirty="0" err="1"/>
              <a:t>Seep</a:t>
            </a:r>
            <a:r>
              <a:rPr lang="en-US" sz="1400" baseline="-25000" dirty="0" err="1"/>
              <a:t>max</a:t>
            </a:r>
            <a:r>
              <a:rPr lang="en-US" sz="1400" dirty="0"/>
              <a:t> = Maximum Seepage</a:t>
            </a:r>
          </a:p>
          <a:p>
            <a:r>
              <a:rPr lang="en-US" sz="1400" baseline="0" dirty="0"/>
              <a:t>R</a:t>
            </a:r>
            <a:r>
              <a:rPr lang="en-US" sz="1400" baseline="-25000" dirty="0"/>
              <a:t>PERC</a:t>
            </a:r>
            <a:r>
              <a:rPr lang="en-US" sz="1400" dirty="0"/>
              <a:t> = Rate of Percolation</a:t>
            </a:r>
          </a:p>
          <a:p>
            <a:r>
              <a:rPr lang="en-US" sz="1400" i="1" dirty="0" err="1"/>
              <a:t>Perc</a:t>
            </a:r>
            <a:r>
              <a:rPr lang="en-US" sz="1400" baseline="-25000" dirty="0" err="1"/>
              <a:t>max</a:t>
            </a:r>
            <a:r>
              <a:rPr lang="en-US" sz="1400" dirty="0"/>
              <a:t> = Maximum Percolation</a:t>
            </a:r>
          </a:p>
          <a:p>
            <a:pPr marL="0" marR="0" lvl="0" indent="0" algn="l" defTabSz="914400" rtl="0" eaLnBrk="0" fontAlgn="base" latinLnBrk="0" hangingPunct="0">
              <a:lnSpc>
                <a:spcPct val="100000"/>
              </a:lnSpc>
              <a:spcBef>
                <a:spcPct val="30000"/>
              </a:spcBef>
              <a:spcAft>
                <a:spcPct val="0"/>
              </a:spcAft>
              <a:buClrTx/>
              <a:buSzTx/>
              <a:buFontTx/>
              <a:buNone/>
              <a:tabLst/>
              <a:defRPr/>
            </a:pPr>
            <a:r>
              <a:rPr lang="el-GR" sz="1400" dirty="0"/>
              <a:t>Θ</a:t>
            </a:r>
            <a:r>
              <a:rPr lang="en-US" sz="1400" dirty="0"/>
              <a:t> = Water Content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l-GR" sz="1400" dirty="0"/>
              <a:t>Θ</a:t>
            </a:r>
            <a:r>
              <a:rPr lang="en-US" sz="1400" baseline="-25000" dirty="0"/>
              <a:t>SAT</a:t>
            </a:r>
            <a:r>
              <a:rPr lang="en-US" sz="1400" dirty="0"/>
              <a:t> = Saturated Water Content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l-GR" sz="1400" dirty="0"/>
              <a:t>Θ</a:t>
            </a:r>
            <a:r>
              <a:rPr lang="en-US" sz="1400" baseline="-25000" dirty="0"/>
              <a:t>FC</a:t>
            </a:r>
            <a:r>
              <a:rPr lang="en-US" sz="1400" dirty="0"/>
              <a:t> = Field Capacity Water Content</a:t>
            </a:r>
          </a:p>
        </p:txBody>
      </p:sp>
    </p:spTree>
    <p:extLst>
      <p:ext uri="{BB962C8B-B14F-4D97-AF65-F5344CB8AC3E}">
        <p14:creationId xmlns:p14="http://schemas.microsoft.com/office/powerpoint/2010/main" val="24951447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Plant Canopy</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22</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2369880"/>
          </a:xfrm>
          <a:prstGeom prst="rect">
            <a:avLst/>
          </a:prstGeom>
          <a:noFill/>
          <a:ln w="9525">
            <a:noFill/>
            <a:miter lim="800000"/>
            <a:headEnd/>
            <a:tailEnd/>
          </a:ln>
        </p:spPr>
        <p:txBody>
          <a:bodyPr wrap="square">
            <a:spAutoFit/>
          </a:bodyPr>
          <a:lstStyle/>
          <a:p>
            <a:pPr marL="457200" indent="-457200">
              <a:buFont typeface="Arial" panose="020B0604020202020204" pitchFamily="34" charset="0"/>
              <a:buChar char="•"/>
            </a:pPr>
            <a:r>
              <a:rPr lang="en-US" sz="2800" dirty="0"/>
              <a:t>No ET from soil w/o Canopy Method (w/ Canopy Uptake Method)</a:t>
            </a:r>
          </a:p>
          <a:p>
            <a:pPr marL="457200" indent="-457200">
              <a:buFont typeface="Arial" panose="020B0604020202020204" pitchFamily="34" charset="0"/>
              <a:buChar char="•"/>
            </a:pPr>
            <a:r>
              <a:rPr lang="en-US" sz="2800" dirty="0"/>
              <a:t>Uptake method determines how water is extracted from the soil:</a:t>
            </a:r>
          </a:p>
          <a:p>
            <a:pPr marL="647676" lvl="1" indent="-342900">
              <a:buFont typeface="Arial" panose="020B0604020202020204" pitchFamily="34" charset="0"/>
              <a:buChar char="•"/>
            </a:pPr>
            <a:r>
              <a:rPr lang="en-US" sz="2000" dirty="0"/>
              <a:t>Simple approach extracts at the potential evapotranspiration rate provided by the meteorologic model.  It works with all three methods.</a:t>
            </a:r>
          </a:p>
          <a:p>
            <a:pPr marL="647676" lvl="1" indent="-342900">
              <a:buFont typeface="Arial" panose="020B0604020202020204" pitchFamily="34" charset="0"/>
              <a:buChar char="•"/>
            </a:pPr>
            <a:r>
              <a:rPr lang="en-US" sz="2000" dirty="0"/>
              <a:t>Tension reduction reduces extraction as the soil becomes drier.  It is traditionally applied with Soil Moisture Accounting but could be used with Layered Green and </a:t>
            </a:r>
            <a:r>
              <a:rPr lang="en-US" sz="2000" dirty="0" err="1"/>
              <a:t>Ampt</a:t>
            </a:r>
            <a:r>
              <a:rPr lang="en-US" sz="2000" dirty="0"/>
              <a:t>.</a:t>
            </a:r>
          </a:p>
          <a:p>
            <a:endParaRPr lang="en-US" dirty="0"/>
          </a:p>
        </p:txBody>
      </p:sp>
      <p:pic>
        <p:nvPicPr>
          <p:cNvPr id="2" name="Picture 1">
            <a:extLst>
              <a:ext uri="{FF2B5EF4-FFF2-40B4-BE49-F238E27FC236}">
                <a16:creationId xmlns:a16="http://schemas.microsoft.com/office/drawing/2014/main" id="{594DE4D1-7C99-8715-F207-1B5DCFADAF7C}"/>
              </a:ext>
            </a:extLst>
          </p:cNvPr>
          <p:cNvPicPr>
            <a:picLocks noChangeAspect="1"/>
          </p:cNvPicPr>
          <p:nvPr/>
        </p:nvPicPr>
        <p:blipFill>
          <a:blip r:embed="rId3"/>
          <a:stretch>
            <a:fillRect/>
          </a:stretch>
        </p:blipFill>
        <p:spPr>
          <a:xfrm>
            <a:off x="3124200" y="3795141"/>
            <a:ext cx="5646909" cy="2956816"/>
          </a:xfrm>
          <a:prstGeom prst="rect">
            <a:avLst/>
          </a:prstGeom>
          <a:ln>
            <a:solidFill>
              <a:schemeClr val="tx1"/>
            </a:solidFill>
          </a:ln>
        </p:spPr>
      </p:pic>
    </p:spTree>
    <p:extLst>
      <p:ext uri="{BB962C8B-B14F-4D97-AF65-F5344CB8AC3E}">
        <p14:creationId xmlns:p14="http://schemas.microsoft.com/office/powerpoint/2010/main" val="21114169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Surface Depression</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23</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5201424"/>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pPr>
            <a:r>
              <a:rPr lang="en-US" sz="2800" dirty="0"/>
              <a:t>The surface depression component captures precipitation or canopy overflow for eventual infiltration.</a:t>
            </a:r>
          </a:p>
          <a:p>
            <a:pPr marL="342900" indent="-342900">
              <a:buFont typeface="Arial" panose="020B0604020202020204" pitchFamily="34" charset="0"/>
              <a:buChar char="•"/>
            </a:pPr>
            <a:r>
              <a:rPr lang="en-US" sz="2800" dirty="0"/>
              <a:t>Allows for infiltration after the rain has stopped, thus increasing total potential infiltration.</a:t>
            </a:r>
          </a:p>
          <a:p>
            <a:pPr marL="342900" indent="-342900">
              <a:buFont typeface="Arial" panose="020B0604020202020204" pitchFamily="34" charset="0"/>
              <a:buChar char="•"/>
            </a:pPr>
            <a:r>
              <a:rPr lang="en-US" sz="2800" dirty="0"/>
              <a:t>Soil Moisture Accounting with no surface:</a:t>
            </a:r>
          </a:p>
          <a:p>
            <a:pPr marL="590526" lvl="1" indent="-285750">
              <a:buFont typeface="Arial" panose="020B0604020202020204" pitchFamily="34" charset="0"/>
              <a:buChar char="•"/>
            </a:pPr>
            <a:r>
              <a:rPr lang="en-US" sz="2000" dirty="0"/>
              <a:t>Precipitation or canopy overflow infiltrates at the maximum infiltration rate when soil is unsaturated.</a:t>
            </a:r>
          </a:p>
          <a:p>
            <a:pPr marL="590526" lvl="1" indent="-285750">
              <a:buFont typeface="Arial" panose="020B0604020202020204" pitchFamily="34" charset="0"/>
              <a:buChar char="•"/>
            </a:pPr>
            <a:r>
              <a:rPr lang="en-US" sz="2000" dirty="0"/>
              <a:t>Infiltration reduces to the maximum percolation rate when the soil is saturated.</a:t>
            </a:r>
          </a:p>
          <a:p>
            <a:pPr marL="590526" lvl="1" indent="-285750">
              <a:buFont typeface="Arial" panose="020B0604020202020204" pitchFamily="34" charset="0"/>
              <a:buChar char="•"/>
            </a:pPr>
            <a:r>
              <a:rPr lang="en-US" sz="2000" dirty="0"/>
              <a:t>Precipitation exceeding the infiltration/percolation becomes excess precipitation.</a:t>
            </a:r>
          </a:p>
          <a:p>
            <a:pPr marL="342900" indent="-342900">
              <a:buFont typeface="Arial" panose="020B0604020202020204" pitchFamily="34" charset="0"/>
              <a:buChar char="•"/>
            </a:pPr>
            <a:r>
              <a:rPr lang="en-US" sz="2800" dirty="0"/>
              <a:t>Deficit and Constant with no surface is essentially unchanged except total infiltration is reduced.</a:t>
            </a:r>
          </a:p>
          <a:p>
            <a:pPr marL="342900" indent="-342900">
              <a:buFont typeface="Arial" panose="020B0604020202020204" pitchFamily="34" charset="0"/>
              <a:buChar char="•"/>
            </a:pPr>
            <a:r>
              <a:rPr lang="en-US" sz="2800" dirty="0"/>
              <a:t>Layered Green and </a:t>
            </a:r>
            <a:r>
              <a:rPr lang="en-US" sz="2800" dirty="0" err="1"/>
              <a:t>Ampt</a:t>
            </a:r>
            <a:r>
              <a:rPr lang="en-US" sz="2800" dirty="0"/>
              <a:t> with no surface will reset the initial water content quicker after the end of precipitation.</a:t>
            </a:r>
          </a:p>
        </p:txBody>
      </p:sp>
    </p:spTree>
    <p:extLst>
      <p:ext uri="{BB962C8B-B14F-4D97-AF65-F5344CB8AC3E}">
        <p14:creationId xmlns:p14="http://schemas.microsoft.com/office/powerpoint/2010/main" val="41455176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Gridded Loss Methods</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24</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7391400" cy="4832092"/>
          </a:xfrm>
          <a:prstGeom prst="rect">
            <a:avLst/>
          </a:prstGeom>
          <a:noFill/>
          <a:ln w="9525">
            <a:noFill/>
            <a:miter lim="800000"/>
            <a:headEnd/>
            <a:tailEnd/>
          </a:ln>
        </p:spPr>
        <p:txBody>
          <a:bodyPr wrap="square">
            <a:spAutoFit/>
          </a:bodyPr>
          <a:lstStyle/>
          <a:p>
            <a:pPr marL="457200" indent="-457200" eaLnBrk="1" hangingPunct="1">
              <a:buFont typeface="Arial" panose="020B0604020202020204" pitchFamily="34" charset="0"/>
              <a:buChar char="•"/>
            </a:pPr>
            <a:r>
              <a:rPr lang="en-US" sz="2800" dirty="0"/>
              <a:t>A regular grid is overlaid on the subbasin to break it into grid cells.</a:t>
            </a:r>
          </a:p>
          <a:p>
            <a:pPr marL="457200" indent="-457200" eaLnBrk="1" hangingPunct="1">
              <a:buFont typeface="Arial" panose="020B0604020202020204" pitchFamily="34" charset="0"/>
              <a:buChar char="•"/>
            </a:pPr>
            <a:r>
              <a:rPr lang="en-US" sz="2800" dirty="0"/>
              <a:t>Each grid cell receives a separate precipitation value.</a:t>
            </a:r>
          </a:p>
          <a:p>
            <a:pPr marL="457200" indent="-457200" eaLnBrk="1" hangingPunct="1">
              <a:buFont typeface="Arial" panose="020B0604020202020204" pitchFamily="34" charset="0"/>
              <a:buChar char="•"/>
            </a:pPr>
            <a:r>
              <a:rPr lang="en-US" sz="2800" dirty="0"/>
              <a:t>The state variables in each grid cell evolve separately from surrounding grid cells.</a:t>
            </a:r>
          </a:p>
          <a:p>
            <a:pPr marL="457200" indent="-457200" eaLnBrk="1" hangingPunct="1">
              <a:buFont typeface="Arial" panose="020B0604020202020204" pitchFamily="34" charset="0"/>
              <a:buChar char="•"/>
            </a:pPr>
            <a:r>
              <a:rPr lang="en-US" sz="2800" dirty="0"/>
              <a:t>"Gridded" loss methods have separate parameter values and initial conditions for each grid cell.</a:t>
            </a:r>
          </a:p>
          <a:p>
            <a:pPr marL="457200" indent="-457200" eaLnBrk="1" hangingPunct="1">
              <a:buFont typeface="Arial" panose="020B0604020202020204" pitchFamily="34" charset="0"/>
              <a:buChar char="•"/>
            </a:pPr>
            <a:r>
              <a:rPr lang="en-US" sz="2800" dirty="0"/>
              <a:t>"Lumped" loss methods use the same properties at all cells.</a:t>
            </a:r>
          </a:p>
        </p:txBody>
      </p:sp>
      <p:graphicFrame>
        <p:nvGraphicFramePr>
          <p:cNvPr id="2" name="Object 2">
            <a:extLst>
              <a:ext uri="{FF2B5EF4-FFF2-40B4-BE49-F238E27FC236}">
                <a16:creationId xmlns:a16="http://schemas.microsoft.com/office/drawing/2014/main" id="{B6C8B59E-AF47-90F8-984D-90E92E09B046}"/>
              </a:ext>
            </a:extLst>
          </p:cNvPr>
          <p:cNvGraphicFramePr>
            <a:graphicFrameLocks noChangeAspect="1"/>
          </p:cNvGraphicFramePr>
          <p:nvPr>
            <p:extLst>
              <p:ext uri="{D42A27DB-BD31-4B8C-83A1-F6EECF244321}">
                <p14:modId xmlns:p14="http://schemas.microsoft.com/office/powerpoint/2010/main" val="1026785924"/>
              </p:ext>
            </p:extLst>
          </p:nvPr>
        </p:nvGraphicFramePr>
        <p:xfrm>
          <a:off x="7315200" y="3048000"/>
          <a:ext cx="3635375" cy="3005137"/>
        </p:xfrm>
        <a:graphic>
          <a:graphicData uri="http://schemas.openxmlformats.org/presentationml/2006/ole">
            <mc:AlternateContent xmlns:mc="http://schemas.openxmlformats.org/markup-compatibility/2006">
              <mc:Choice xmlns:v="urn:schemas-microsoft-com:vml" Requires="v">
                <p:oleObj name="Visio" r:id="rId3" imgW="3635167" imgH="3004434" progId="Visio.Drawing.11">
                  <p:embed/>
                </p:oleObj>
              </mc:Choice>
              <mc:Fallback>
                <p:oleObj name="Visio" r:id="rId3" imgW="3635167" imgH="3004434" progId="Visio.Drawing.11">
                  <p:embed/>
                  <p:pic>
                    <p:nvPicPr>
                      <p:cNvPr id="2" name="Object 2">
                        <a:extLst>
                          <a:ext uri="{FF2B5EF4-FFF2-40B4-BE49-F238E27FC236}">
                            <a16:creationId xmlns:a16="http://schemas.microsoft.com/office/drawing/2014/main" id="{B6C8B59E-AF47-90F8-984D-90E92E09B0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200" y="3048000"/>
                        <a:ext cx="3635375" cy="3005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8119063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Method Differences</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25</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4524315"/>
          </a:xfrm>
          <a:prstGeom prst="rect">
            <a:avLst/>
          </a:prstGeom>
          <a:noFill/>
          <a:ln w="9525">
            <a:noFill/>
            <a:miter lim="800000"/>
            <a:headEnd/>
            <a:tailEnd/>
          </a:ln>
        </p:spPr>
        <p:txBody>
          <a:bodyPr wrap="square">
            <a:spAutoFit/>
          </a:bodyPr>
          <a:lstStyle/>
          <a:p>
            <a:pPr eaLnBrk="1" hangingPunct="1"/>
            <a:r>
              <a:rPr lang="en-US" sz="2800" dirty="0"/>
              <a:t>Deficit and Constant method lumps soil and groundwater together.</a:t>
            </a:r>
          </a:p>
          <a:p>
            <a:pPr marL="590526" lvl="1" indent="-285750" eaLnBrk="1" hangingPunct="1">
              <a:buFont typeface="Arial" panose="020B0604020202020204" pitchFamily="34" charset="0"/>
              <a:buChar char="•"/>
            </a:pPr>
            <a:r>
              <a:rPr lang="en-US" sz="2000" dirty="0"/>
              <a:t>A larger water store is available for evapotranspiration and so it may be overestimated.</a:t>
            </a:r>
          </a:p>
          <a:p>
            <a:pPr eaLnBrk="1" hangingPunct="1"/>
            <a:r>
              <a:rPr lang="en-US" sz="2800" dirty="0"/>
              <a:t>Deficit and Constant method does not separate gravity and tension zones in the soil profile.</a:t>
            </a:r>
          </a:p>
          <a:p>
            <a:pPr marL="590526" lvl="1" indent="-285750" eaLnBrk="1" hangingPunct="1">
              <a:buFont typeface="Arial" panose="020B0604020202020204" pitchFamily="34" charset="0"/>
              <a:buChar char="•"/>
            </a:pPr>
            <a:r>
              <a:rPr lang="en-US" sz="2000" dirty="0"/>
              <a:t>Soil moisture is only removed by evapotranspiration.</a:t>
            </a:r>
          </a:p>
          <a:p>
            <a:pPr eaLnBrk="1" hangingPunct="1"/>
            <a:r>
              <a:rPr lang="en-US" sz="2800" dirty="0"/>
              <a:t>Soil Moisture Accounting method uses a reduction function for evapotranspiration.</a:t>
            </a:r>
          </a:p>
          <a:p>
            <a:pPr marL="647676" lvl="1" indent="-342900" eaLnBrk="1" hangingPunct="1">
              <a:buFont typeface="Arial" panose="020B0604020202020204" pitchFamily="34" charset="0"/>
              <a:buChar char="•"/>
            </a:pPr>
            <a:r>
              <a:rPr lang="en-US" sz="2000" dirty="0"/>
              <a:t>Evapotranspiration is better modeled in soils that regularly dry out.</a:t>
            </a:r>
          </a:p>
          <a:p>
            <a:pPr eaLnBrk="1" hangingPunct="1"/>
            <a:r>
              <a:rPr lang="en-US" sz="2800" dirty="0"/>
              <a:t>Layered Green and </a:t>
            </a:r>
            <a:r>
              <a:rPr lang="en-US" sz="2800" dirty="0" err="1"/>
              <a:t>Ampt</a:t>
            </a:r>
            <a:r>
              <a:rPr lang="en-US" sz="2800" dirty="0"/>
              <a:t> is more physically based.</a:t>
            </a:r>
          </a:p>
          <a:p>
            <a:pPr marL="590526" lvl="1" indent="-285750" eaLnBrk="1" hangingPunct="1">
              <a:buFont typeface="Arial" panose="020B0604020202020204" pitchFamily="34" charset="0"/>
              <a:buChar char="•"/>
            </a:pPr>
            <a:r>
              <a:rPr lang="en-US" sz="2000" dirty="0"/>
              <a:t>Estimating parameters becomes more straightforward and requires fewer assumptions when we rely on soil‑survey data.</a:t>
            </a:r>
          </a:p>
          <a:p>
            <a:pPr marL="590526" lvl="1" indent="-285750" eaLnBrk="1" hangingPunct="1">
              <a:buFont typeface="Arial" panose="020B0604020202020204" pitchFamily="34" charset="0"/>
              <a:buChar char="•"/>
            </a:pPr>
            <a:r>
              <a:rPr lang="en-US" sz="2000" dirty="0"/>
              <a:t>Infiltration is more clearly linked to the soil moisture content.</a:t>
            </a:r>
          </a:p>
        </p:txBody>
      </p:sp>
    </p:spTree>
    <p:extLst>
      <p:ext uri="{BB962C8B-B14F-4D97-AF65-F5344CB8AC3E}">
        <p14:creationId xmlns:p14="http://schemas.microsoft.com/office/powerpoint/2010/main" val="2596200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Soil Water Basics</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3</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5562600" cy="4413516"/>
          </a:xfrm>
          <a:prstGeom prst="rect">
            <a:avLst/>
          </a:prstGeom>
          <a:noFill/>
          <a:ln w="9525">
            <a:noFill/>
            <a:miter lim="800000"/>
            <a:headEnd/>
            <a:tailEnd/>
          </a:ln>
        </p:spPr>
        <p:txBody>
          <a:bodyPr wrap="square">
            <a:spAutoFit/>
          </a:bodyPr>
          <a:lstStyle/>
          <a:p>
            <a:pPr marL="342900" indent="-342900" eaLnBrk="1" hangingPunct="1">
              <a:lnSpc>
                <a:spcPct val="90000"/>
              </a:lnSpc>
              <a:buFont typeface="Arial" panose="020B0604020202020204" pitchFamily="34" charset="0"/>
              <a:buChar char="•"/>
            </a:pPr>
            <a:r>
              <a:rPr lang="en-US" sz="2400" dirty="0"/>
              <a:t>Soil is a porous media with solids and voids, also called pores.</a:t>
            </a:r>
          </a:p>
          <a:p>
            <a:pPr marL="342900" indent="-342900" eaLnBrk="1" hangingPunct="1">
              <a:lnSpc>
                <a:spcPct val="90000"/>
              </a:lnSpc>
              <a:buFont typeface="Arial" panose="020B0604020202020204" pitchFamily="34" charset="0"/>
              <a:buChar char="•"/>
            </a:pPr>
            <a:r>
              <a:rPr lang="en-US" sz="2400" dirty="0"/>
              <a:t>Voids may contain air or water.</a:t>
            </a:r>
          </a:p>
          <a:p>
            <a:pPr marL="342900" indent="-342900" eaLnBrk="1" hangingPunct="1">
              <a:lnSpc>
                <a:spcPct val="90000"/>
              </a:lnSpc>
              <a:buFont typeface="Arial" panose="020B0604020202020204" pitchFamily="34" charset="0"/>
              <a:buChar char="•"/>
            </a:pPr>
            <a:r>
              <a:rPr lang="en-US" sz="2400" dirty="0"/>
              <a:t>Richard's Equation – Water moves through an unsaturated soil chiefly due to matric forces.</a:t>
            </a:r>
          </a:p>
          <a:p>
            <a:pPr marL="342900" indent="-342900" eaLnBrk="1" hangingPunct="1">
              <a:lnSpc>
                <a:spcPct val="90000"/>
              </a:lnSpc>
              <a:buFont typeface="Arial" panose="020B0604020202020204" pitchFamily="34" charset="0"/>
              <a:buChar char="•"/>
            </a:pPr>
            <a:r>
              <a:rPr lang="en-US" sz="2400" dirty="0"/>
              <a:t>Darcy's Law – Water moves through a saturated soil chiefly due to hydrostatic forces.</a:t>
            </a:r>
          </a:p>
          <a:p>
            <a:pPr marL="342900" indent="-342900" eaLnBrk="1" hangingPunct="1">
              <a:lnSpc>
                <a:spcPct val="90000"/>
              </a:lnSpc>
              <a:buFont typeface="Arial" panose="020B0604020202020204" pitchFamily="34" charset="0"/>
              <a:buChar char="•"/>
            </a:pPr>
            <a:r>
              <a:rPr lang="en-US" sz="2400" dirty="0"/>
              <a:t>Hydrophobic compounds in the soil particles may affect water movement.</a:t>
            </a:r>
          </a:p>
          <a:p>
            <a:pPr marL="342900" indent="-342900" eaLnBrk="1" hangingPunct="1">
              <a:lnSpc>
                <a:spcPct val="90000"/>
              </a:lnSpc>
              <a:buFont typeface="Arial" panose="020B0604020202020204" pitchFamily="34" charset="0"/>
              <a:buChar char="•"/>
            </a:pPr>
            <a:r>
              <a:rPr lang="en-US" sz="2400" dirty="0"/>
              <a:t>In general, soil properties are highly heterogeneous.</a:t>
            </a:r>
          </a:p>
        </p:txBody>
      </p:sp>
      <p:pic>
        <p:nvPicPr>
          <p:cNvPr id="5" name="Picture 4" descr="untitled">
            <a:extLst>
              <a:ext uri="{FF2B5EF4-FFF2-40B4-BE49-F238E27FC236}">
                <a16:creationId xmlns:a16="http://schemas.microsoft.com/office/drawing/2014/main" id="{1FAB1920-0CD2-A242-2E36-F20E60E62278}"/>
              </a:ext>
            </a:extLst>
          </p:cNvPr>
          <p:cNvPicPr>
            <a:picLocks noChangeAspect="1" noChangeArrowheads="1"/>
          </p:cNvPicPr>
          <p:nvPr/>
        </p:nvPicPr>
        <p:blipFill>
          <a:blip r:embed="rId3" cstate="print"/>
          <a:srcRect/>
          <a:stretch>
            <a:fillRect/>
          </a:stretch>
        </p:blipFill>
        <p:spPr bwMode="auto">
          <a:xfrm>
            <a:off x="6734072" y="1690688"/>
            <a:ext cx="4619728" cy="372885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463641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Continuous Versus Event</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4</a:t>
            </a:fld>
            <a:endParaRPr lang="en-US"/>
          </a:p>
        </p:txBody>
      </p:sp>
      <p:grpSp>
        <p:nvGrpSpPr>
          <p:cNvPr id="57" name="Group 56">
            <a:extLst>
              <a:ext uri="{FF2B5EF4-FFF2-40B4-BE49-F238E27FC236}">
                <a16:creationId xmlns:a16="http://schemas.microsoft.com/office/drawing/2014/main" id="{4DE09C7A-3138-243B-2311-39842EAB8744}"/>
              </a:ext>
            </a:extLst>
          </p:cNvPr>
          <p:cNvGrpSpPr/>
          <p:nvPr/>
        </p:nvGrpSpPr>
        <p:grpSpPr>
          <a:xfrm>
            <a:off x="1280160" y="1871258"/>
            <a:ext cx="10058400" cy="4636857"/>
            <a:chOff x="1299503" y="1412239"/>
            <a:chExt cx="10054297" cy="4915306"/>
          </a:xfrm>
        </p:grpSpPr>
        <p:pic>
          <p:nvPicPr>
            <p:cNvPr id="26" name="Graphic 25" descr="Palm tree outline">
              <a:extLst>
                <a:ext uri="{FF2B5EF4-FFF2-40B4-BE49-F238E27FC236}">
                  <a16:creationId xmlns:a16="http://schemas.microsoft.com/office/drawing/2014/main" id="{DD18F5A0-4F00-F8B8-67A1-5627071C0EF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28245" y="1465822"/>
              <a:ext cx="1898575" cy="1898575"/>
            </a:xfrm>
            <a:prstGeom prst="rect">
              <a:avLst/>
            </a:prstGeom>
          </p:spPr>
        </p:pic>
        <p:sp>
          <p:nvSpPr>
            <p:cNvPr id="48" name="Arrow: Down 47">
              <a:extLst>
                <a:ext uri="{FF2B5EF4-FFF2-40B4-BE49-F238E27FC236}">
                  <a16:creationId xmlns:a16="http://schemas.microsoft.com/office/drawing/2014/main" id="{51341EA7-E6DA-7BD6-F27A-B0E7E45C6127}"/>
                </a:ext>
              </a:extLst>
            </p:cNvPr>
            <p:cNvSpPr/>
            <p:nvPr/>
          </p:nvSpPr>
          <p:spPr>
            <a:xfrm rot="19227238">
              <a:off x="7445024" y="1759935"/>
              <a:ext cx="152400" cy="512051"/>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Arrow: Down 2">
              <a:extLst>
                <a:ext uri="{FF2B5EF4-FFF2-40B4-BE49-F238E27FC236}">
                  <a16:creationId xmlns:a16="http://schemas.microsoft.com/office/drawing/2014/main" id="{76D76F3C-13FB-709D-A4A9-17B0766835DD}"/>
                </a:ext>
              </a:extLst>
            </p:cNvPr>
            <p:cNvSpPr/>
            <p:nvPr/>
          </p:nvSpPr>
          <p:spPr>
            <a:xfrm>
              <a:off x="4121750" y="1412239"/>
              <a:ext cx="609600" cy="1828800"/>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C55C83E-291A-FD6A-E38D-2E04E747EF1C}"/>
                </a:ext>
              </a:extLst>
            </p:cNvPr>
            <p:cNvSpPr txBox="1"/>
            <p:nvPr/>
          </p:nvSpPr>
          <p:spPr>
            <a:xfrm rot="16200000">
              <a:off x="3783316" y="1970557"/>
              <a:ext cx="1286469" cy="276999"/>
            </a:xfrm>
            <a:prstGeom prst="rect">
              <a:avLst/>
            </a:prstGeom>
            <a:solidFill>
              <a:srgbClr val="9DC3E6"/>
            </a:solidFill>
          </p:spPr>
          <p:txBody>
            <a:bodyPr wrap="square" rtlCol="0">
              <a:spAutoFit/>
            </a:bodyPr>
            <a:lstStyle/>
            <a:p>
              <a:r>
                <a:rPr lang="en-US" dirty="0"/>
                <a:t>Precipitation</a:t>
              </a:r>
            </a:p>
          </p:txBody>
        </p:sp>
        <p:sp>
          <p:nvSpPr>
            <p:cNvPr id="11" name="Arrow: Down 10">
              <a:extLst>
                <a:ext uri="{FF2B5EF4-FFF2-40B4-BE49-F238E27FC236}">
                  <a16:creationId xmlns:a16="http://schemas.microsoft.com/office/drawing/2014/main" id="{A7B54182-3EBA-B2A7-B256-286AA449437C}"/>
                </a:ext>
              </a:extLst>
            </p:cNvPr>
            <p:cNvSpPr/>
            <p:nvPr/>
          </p:nvSpPr>
          <p:spPr>
            <a:xfrm>
              <a:off x="6926737" y="1412239"/>
              <a:ext cx="609600" cy="1828800"/>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AF65E95F-C2EB-8525-C83B-98D92CF47D9F}"/>
                </a:ext>
              </a:extLst>
            </p:cNvPr>
            <p:cNvSpPr txBox="1"/>
            <p:nvPr/>
          </p:nvSpPr>
          <p:spPr>
            <a:xfrm rot="16200000">
              <a:off x="6645418" y="2036281"/>
              <a:ext cx="1191008" cy="276999"/>
            </a:xfrm>
            <a:prstGeom prst="rect">
              <a:avLst/>
            </a:prstGeom>
            <a:solidFill>
              <a:srgbClr val="9DC3E6"/>
            </a:solidFill>
          </p:spPr>
          <p:txBody>
            <a:bodyPr wrap="square" rtlCol="0">
              <a:spAutoFit/>
            </a:bodyPr>
            <a:lstStyle/>
            <a:p>
              <a:r>
                <a:rPr lang="en-US" dirty="0"/>
                <a:t>Precipitation</a:t>
              </a:r>
            </a:p>
          </p:txBody>
        </p:sp>
        <p:grpSp>
          <p:nvGrpSpPr>
            <p:cNvPr id="43" name="Group 42">
              <a:extLst>
                <a:ext uri="{FF2B5EF4-FFF2-40B4-BE49-F238E27FC236}">
                  <a16:creationId xmlns:a16="http://schemas.microsoft.com/office/drawing/2014/main" id="{00626874-4404-51D3-3D85-1B2B63A66393}"/>
                </a:ext>
              </a:extLst>
            </p:cNvPr>
            <p:cNvGrpSpPr/>
            <p:nvPr/>
          </p:nvGrpSpPr>
          <p:grpSpPr>
            <a:xfrm>
              <a:off x="4152761" y="5176357"/>
              <a:ext cx="609600" cy="1144435"/>
              <a:chOff x="4154428" y="5867399"/>
              <a:chExt cx="609600" cy="1144435"/>
            </a:xfrm>
          </p:grpSpPr>
          <p:sp>
            <p:nvSpPr>
              <p:cNvPr id="13" name="Arrow: Down 12">
                <a:extLst>
                  <a:ext uri="{FF2B5EF4-FFF2-40B4-BE49-F238E27FC236}">
                    <a16:creationId xmlns:a16="http://schemas.microsoft.com/office/drawing/2014/main" id="{691BE398-7421-F628-F27B-B61529DB1484}"/>
                  </a:ext>
                </a:extLst>
              </p:cNvPr>
              <p:cNvSpPr/>
              <p:nvPr/>
            </p:nvSpPr>
            <p:spPr>
              <a:xfrm>
                <a:off x="4154428" y="5867399"/>
                <a:ext cx="609600" cy="1144435"/>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C84B4719-7025-F911-5676-6B5F92797374}"/>
                  </a:ext>
                </a:extLst>
              </p:cNvPr>
              <p:cNvSpPr txBox="1"/>
              <p:nvPr/>
            </p:nvSpPr>
            <p:spPr>
              <a:xfrm rot="16200000">
                <a:off x="3976908" y="6217972"/>
                <a:ext cx="964640" cy="276999"/>
              </a:xfrm>
              <a:prstGeom prst="rect">
                <a:avLst/>
              </a:prstGeom>
              <a:solidFill>
                <a:srgbClr val="9DC3E6"/>
              </a:solidFill>
            </p:spPr>
            <p:txBody>
              <a:bodyPr wrap="square" rtlCol="0">
                <a:spAutoFit/>
              </a:bodyPr>
              <a:lstStyle/>
              <a:p>
                <a:r>
                  <a:rPr lang="en-US" dirty="0"/>
                  <a:t>Percolation</a:t>
                </a:r>
              </a:p>
            </p:txBody>
          </p:sp>
        </p:grpSp>
        <p:grpSp>
          <p:nvGrpSpPr>
            <p:cNvPr id="47" name="Group 46">
              <a:extLst>
                <a:ext uri="{FF2B5EF4-FFF2-40B4-BE49-F238E27FC236}">
                  <a16:creationId xmlns:a16="http://schemas.microsoft.com/office/drawing/2014/main" id="{36D3741D-CBEB-E97F-A9EC-1B36F5F4BDFC}"/>
                </a:ext>
              </a:extLst>
            </p:cNvPr>
            <p:cNvGrpSpPr/>
            <p:nvPr/>
          </p:nvGrpSpPr>
          <p:grpSpPr>
            <a:xfrm>
              <a:off x="9258167" y="1440432"/>
              <a:ext cx="609600" cy="1828800"/>
              <a:chOff x="11522496" y="2576114"/>
              <a:chExt cx="609600" cy="1828800"/>
            </a:xfrm>
          </p:grpSpPr>
          <p:sp>
            <p:nvSpPr>
              <p:cNvPr id="23" name="Arrow: Down 22">
                <a:extLst>
                  <a:ext uri="{FF2B5EF4-FFF2-40B4-BE49-F238E27FC236}">
                    <a16:creationId xmlns:a16="http://schemas.microsoft.com/office/drawing/2014/main" id="{967A9C81-C795-C9E0-8924-03942873740D}"/>
                  </a:ext>
                </a:extLst>
              </p:cNvPr>
              <p:cNvSpPr/>
              <p:nvPr/>
            </p:nvSpPr>
            <p:spPr>
              <a:xfrm rot="10800000">
                <a:off x="11522496" y="2576114"/>
                <a:ext cx="609600" cy="1828800"/>
              </a:xfrm>
              <a:prstGeom prst="downArrow">
                <a:avLst/>
              </a:prstGeom>
              <a:solidFill>
                <a:srgbClr val="DEDDDD">
                  <a:alpha val="7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D8F8E721-792F-81E5-8DE4-6EF7E973142B}"/>
                  </a:ext>
                </a:extLst>
              </p:cNvPr>
              <p:cNvSpPr txBox="1"/>
              <p:nvPr/>
            </p:nvSpPr>
            <p:spPr>
              <a:xfrm rot="5400000">
                <a:off x="11091012" y="3523805"/>
                <a:ext cx="1472566" cy="276999"/>
              </a:xfrm>
              <a:prstGeom prst="rect">
                <a:avLst/>
              </a:prstGeom>
              <a:solidFill>
                <a:srgbClr val="DEDDDD">
                  <a:alpha val="0"/>
                </a:srgbClr>
              </a:solidFill>
            </p:spPr>
            <p:txBody>
              <a:bodyPr wrap="square" rtlCol="0">
                <a:spAutoFit/>
              </a:bodyPr>
              <a:lstStyle/>
              <a:p>
                <a:r>
                  <a:rPr lang="en-US" dirty="0"/>
                  <a:t>Evapotranspiration</a:t>
                </a:r>
              </a:p>
            </p:txBody>
          </p:sp>
        </p:grpSp>
        <p:grpSp>
          <p:nvGrpSpPr>
            <p:cNvPr id="33" name="Group 32">
              <a:extLst>
                <a:ext uri="{FF2B5EF4-FFF2-40B4-BE49-F238E27FC236}">
                  <a16:creationId xmlns:a16="http://schemas.microsoft.com/office/drawing/2014/main" id="{760C9BC1-B540-294B-273D-C85B84925413}"/>
                </a:ext>
              </a:extLst>
            </p:cNvPr>
            <p:cNvGrpSpPr/>
            <p:nvPr/>
          </p:nvGrpSpPr>
          <p:grpSpPr>
            <a:xfrm>
              <a:off x="1299503" y="3210630"/>
              <a:ext cx="3600604" cy="1972405"/>
              <a:chOff x="1504798" y="3510276"/>
              <a:chExt cx="3600604" cy="1972405"/>
            </a:xfrm>
          </p:grpSpPr>
          <p:pic>
            <p:nvPicPr>
              <p:cNvPr id="28" name="Picture 27">
                <a:extLst>
                  <a:ext uri="{FF2B5EF4-FFF2-40B4-BE49-F238E27FC236}">
                    <a16:creationId xmlns:a16="http://schemas.microsoft.com/office/drawing/2014/main" id="{2DB4008D-8253-0E0E-BF0E-4D2625009900}"/>
                  </a:ext>
                </a:extLst>
              </p:cNvPr>
              <p:cNvPicPr>
                <a:picLocks noChangeAspect="1"/>
              </p:cNvPicPr>
              <p:nvPr/>
            </p:nvPicPr>
            <p:blipFill>
              <a:blip r:embed="rId5"/>
              <a:stretch>
                <a:fillRect/>
              </a:stretch>
            </p:blipFill>
            <p:spPr>
              <a:xfrm>
                <a:off x="1504798" y="3592743"/>
                <a:ext cx="3497908" cy="1889938"/>
              </a:xfrm>
              <a:prstGeom prst="rect">
                <a:avLst/>
              </a:prstGeom>
            </p:spPr>
          </p:pic>
          <p:sp>
            <p:nvSpPr>
              <p:cNvPr id="31" name="Arrow: Down 30">
                <a:extLst>
                  <a:ext uri="{FF2B5EF4-FFF2-40B4-BE49-F238E27FC236}">
                    <a16:creationId xmlns:a16="http://schemas.microsoft.com/office/drawing/2014/main" id="{F72503C6-6330-202D-2965-69B0E0ABFCAD}"/>
                  </a:ext>
                </a:extLst>
              </p:cNvPr>
              <p:cNvSpPr/>
              <p:nvPr/>
            </p:nvSpPr>
            <p:spPr>
              <a:xfrm rot="16200000">
                <a:off x="3231438" y="1783636"/>
                <a:ext cx="147324" cy="3600604"/>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57386A09-FFE4-7BD0-9715-F9DA3F165B0C}"/>
                </a:ext>
              </a:extLst>
            </p:cNvPr>
            <p:cNvGrpSpPr/>
            <p:nvPr/>
          </p:nvGrpSpPr>
          <p:grpSpPr>
            <a:xfrm>
              <a:off x="6307870" y="3228501"/>
              <a:ext cx="3604990" cy="1954534"/>
              <a:chOff x="6364486" y="3228501"/>
              <a:chExt cx="3604990" cy="1954534"/>
            </a:xfrm>
          </p:grpSpPr>
          <p:pic>
            <p:nvPicPr>
              <p:cNvPr id="30" name="Picture 29">
                <a:extLst>
                  <a:ext uri="{FF2B5EF4-FFF2-40B4-BE49-F238E27FC236}">
                    <a16:creationId xmlns:a16="http://schemas.microsoft.com/office/drawing/2014/main" id="{B767F86F-9BF6-34BD-3243-E115F21ECA27}"/>
                  </a:ext>
                </a:extLst>
              </p:cNvPr>
              <p:cNvPicPr>
                <a:picLocks noChangeAspect="1"/>
              </p:cNvPicPr>
              <p:nvPr/>
            </p:nvPicPr>
            <p:blipFill>
              <a:blip r:embed="rId5"/>
              <a:stretch>
                <a:fillRect/>
              </a:stretch>
            </p:blipFill>
            <p:spPr>
              <a:xfrm>
                <a:off x="6471593" y="3293111"/>
                <a:ext cx="3497883" cy="1889924"/>
              </a:xfrm>
              <a:prstGeom prst="rect">
                <a:avLst/>
              </a:prstGeom>
            </p:spPr>
          </p:pic>
          <p:sp>
            <p:nvSpPr>
              <p:cNvPr id="32" name="Arrow: Down 31">
                <a:extLst>
                  <a:ext uri="{FF2B5EF4-FFF2-40B4-BE49-F238E27FC236}">
                    <a16:creationId xmlns:a16="http://schemas.microsoft.com/office/drawing/2014/main" id="{C7A75F8B-F53C-EA13-5CF6-87A1901069B0}"/>
                  </a:ext>
                </a:extLst>
              </p:cNvPr>
              <p:cNvSpPr/>
              <p:nvPr/>
            </p:nvSpPr>
            <p:spPr>
              <a:xfrm rot="5400000">
                <a:off x="8099033" y="1493954"/>
                <a:ext cx="135896" cy="3604990"/>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a:extLst>
                <a:ext uri="{FF2B5EF4-FFF2-40B4-BE49-F238E27FC236}">
                  <a16:creationId xmlns:a16="http://schemas.microsoft.com/office/drawing/2014/main" id="{448BBAC6-1E34-5B9F-10E1-9E281EB1D456}"/>
                </a:ext>
              </a:extLst>
            </p:cNvPr>
            <p:cNvGrpSpPr/>
            <p:nvPr/>
          </p:nvGrpSpPr>
          <p:grpSpPr>
            <a:xfrm>
              <a:off x="6945699" y="3323666"/>
              <a:ext cx="609600" cy="1828800"/>
              <a:chOff x="165788" y="1666238"/>
              <a:chExt cx="609600" cy="1828800"/>
            </a:xfrm>
          </p:grpSpPr>
          <p:sp>
            <p:nvSpPr>
              <p:cNvPr id="39" name="Arrow: Down 38">
                <a:extLst>
                  <a:ext uri="{FF2B5EF4-FFF2-40B4-BE49-F238E27FC236}">
                    <a16:creationId xmlns:a16="http://schemas.microsoft.com/office/drawing/2014/main" id="{94A927F1-9957-7CCA-1A2D-AFFF660C4965}"/>
                  </a:ext>
                </a:extLst>
              </p:cNvPr>
              <p:cNvSpPr/>
              <p:nvPr/>
            </p:nvSpPr>
            <p:spPr>
              <a:xfrm>
                <a:off x="165788" y="1666238"/>
                <a:ext cx="609600" cy="1828800"/>
              </a:xfrm>
              <a:prstGeom prst="downArrow">
                <a:avLst/>
              </a:prstGeom>
              <a:solidFill>
                <a:srgbClr val="9DC3E6">
                  <a:alpha val="7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E615DF90-DDE3-A998-23F9-2213FB5F5607}"/>
                  </a:ext>
                </a:extLst>
              </p:cNvPr>
              <p:cNvSpPr txBox="1"/>
              <p:nvPr/>
            </p:nvSpPr>
            <p:spPr>
              <a:xfrm rot="16200000">
                <a:off x="-24712" y="2446667"/>
                <a:ext cx="990600" cy="276999"/>
              </a:xfrm>
              <a:prstGeom prst="rect">
                <a:avLst/>
              </a:prstGeom>
              <a:solidFill>
                <a:srgbClr val="9DC3E6">
                  <a:alpha val="0"/>
                </a:srgbClr>
              </a:solidFill>
            </p:spPr>
            <p:txBody>
              <a:bodyPr wrap="square" rtlCol="0">
                <a:spAutoFit/>
              </a:bodyPr>
              <a:lstStyle/>
              <a:p>
                <a:r>
                  <a:rPr lang="en-US" dirty="0"/>
                  <a:t>Infiltration</a:t>
                </a:r>
              </a:p>
            </p:txBody>
          </p:sp>
        </p:grpSp>
        <p:grpSp>
          <p:nvGrpSpPr>
            <p:cNvPr id="37" name="Group 36">
              <a:extLst>
                <a:ext uri="{FF2B5EF4-FFF2-40B4-BE49-F238E27FC236}">
                  <a16:creationId xmlns:a16="http://schemas.microsoft.com/office/drawing/2014/main" id="{9E761A8E-588E-73AB-5202-F3AE680EF282}"/>
                </a:ext>
              </a:extLst>
            </p:cNvPr>
            <p:cNvGrpSpPr/>
            <p:nvPr/>
          </p:nvGrpSpPr>
          <p:grpSpPr>
            <a:xfrm>
              <a:off x="4155603" y="3323666"/>
              <a:ext cx="609600" cy="1828800"/>
              <a:chOff x="165788" y="1666238"/>
              <a:chExt cx="609600" cy="1828800"/>
            </a:xfrm>
          </p:grpSpPr>
          <p:sp>
            <p:nvSpPr>
              <p:cNvPr id="17" name="Arrow: Down 16">
                <a:extLst>
                  <a:ext uri="{FF2B5EF4-FFF2-40B4-BE49-F238E27FC236}">
                    <a16:creationId xmlns:a16="http://schemas.microsoft.com/office/drawing/2014/main" id="{73735276-E25C-72A0-673B-AB0A59A7FEB8}"/>
                  </a:ext>
                </a:extLst>
              </p:cNvPr>
              <p:cNvSpPr/>
              <p:nvPr/>
            </p:nvSpPr>
            <p:spPr>
              <a:xfrm>
                <a:off x="165788" y="1666238"/>
                <a:ext cx="609600" cy="1828800"/>
              </a:xfrm>
              <a:prstGeom prst="downArrow">
                <a:avLst/>
              </a:prstGeom>
              <a:solidFill>
                <a:srgbClr val="9DC3E6">
                  <a:alpha val="7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ADCA57EE-2C1B-5168-FEF5-209E45439FDA}"/>
                  </a:ext>
                </a:extLst>
              </p:cNvPr>
              <p:cNvSpPr txBox="1"/>
              <p:nvPr/>
            </p:nvSpPr>
            <p:spPr>
              <a:xfrm rot="16200000">
                <a:off x="-53738" y="2342367"/>
                <a:ext cx="990600" cy="276999"/>
              </a:xfrm>
              <a:prstGeom prst="rect">
                <a:avLst/>
              </a:prstGeom>
              <a:solidFill>
                <a:srgbClr val="9DC3E6">
                  <a:alpha val="0"/>
                </a:srgbClr>
              </a:solidFill>
            </p:spPr>
            <p:txBody>
              <a:bodyPr wrap="square" rtlCol="0">
                <a:spAutoFit/>
              </a:bodyPr>
              <a:lstStyle/>
              <a:p>
                <a:r>
                  <a:rPr lang="en-US" dirty="0"/>
                  <a:t>Infiltration</a:t>
                </a:r>
              </a:p>
            </p:txBody>
          </p:sp>
        </p:grpSp>
        <p:grpSp>
          <p:nvGrpSpPr>
            <p:cNvPr id="44" name="Group 43">
              <a:extLst>
                <a:ext uri="{FF2B5EF4-FFF2-40B4-BE49-F238E27FC236}">
                  <a16:creationId xmlns:a16="http://schemas.microsoft.com/office/drawing/2014/main" id="{BA9DA4F2-1F45-559A-809D-2C83F9E599BF}"/>
                </a:ext>
              </a:extLst>
            </p:cNvPr>
            <p:cNvGrpSpPr/>
            <p:nvPr/>
          </p:nvGrpSpPr>
          <p:grpSpPr>
            <a:xfrm>
              <a:off x="6945699" y="5176356"/>
              <a:ext cx="609600" cy="1151189"/>
              <a:chOff x="4154428" y="5860645"/>
              <a:chExt cx="609600" cy="1151189"/>
            </a:xfrm>
          </p:grpSpPr>
          <p:sp>
            <p:nvSpPr>
              <p:cNvPr id="45" name="Arrow: Down 44">
                <a:extLst>
                  <a:ext uri="{FF2B5EF4-FFF2-40B4-BE49-F238E27FC236}">
                    <a16:creationId xmlns:a16="http://schemas.microsoft.com/office/drawing/2014/main" id="{314DD2A9-9271-2F0B-B8C3-B14B7F01F72F}"/>
                  </a:ext>
                </a:extLst>
              </p:cNvPr>
              <p:cNvSpPr/>
              <p:nvPr/>
            </p:nvSpPr>
            <p:spPr>
              <a:xfrm>
                <a:off x="4154428" y="5867399"/>
                <a:ext cx="609600" cy="1144435"/>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5FDF469F-58C9-F3CC-8DDA-6913478EF82B}"/>
                  </a:ext>
                </a:extLst>
              </p:cNvPr>
              <p:cNvSpPr txBox="1"/>
              <p:nvPr/>
            </p:nvSpPr>
            <p:spPr>
              <a:xfrm rot="16200000">
                <a:off x="3970155" y="6211219"/>
                <a:ext cx="978147" cy="276999"/>
              </a:xfrm>
              <a:prstGeom prst="rect">
                <a:avLst/>
              </a:prstGeom>
              <a:solidFill>
                <a:srgbClr val="9DC3E6"/>
              </a:solidFill>
            </p:spPr>
            <p:txBody>
              <a:bodyPr wrap="square" rtlCol="0">
                <a:spAutoFit/>
              </a:bodyPr>
              <a:lstStyle/>
              <a:p>
                <a:r>
                  <a:rPr lang="en-US" dirty="0"/>
                  <a:t>Percolation</a:t>
                </a:r>
              </a:p>
            </p:txBody>
          </p:sp>
        </p:grpSp>
        <p:sp>
          <p:nvSpPr>
            <p:cNvPr id="50" name="Right Brace 49">
              <a:extLst>
                <a:ext uri="{FF2B5EF4-FFF2-40B4-BE49-F238E27FC236}">
                  <a16:creationId xmlns:a16="http://schemas.microsoft.com/office/drawing/2014/main" id="{46A60B2E-7B9E-A1A6-99A9-50451AA72CD4}"/>
                </a:ext>
              </a:extLst>
            </p:cNvPr>
            <p:cNvSpPr/>
            <p:nvPr/>
          </p:nvSpPr>
          <p:spPr>
            <a:xfrm>
              <a:off x="10019964" y="1440431"/>
              <a:ext cx="419435" cy="1762424"/>
            </a:xfrm>
            <a:prstGeom prst="rightBrace">
              <a:avLst/>
            </a:prstGeom>
            <a:solidFill>
              <a:srgbClr val="202223"/>
            </a:soli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Right Brace 50">
              <a:extLst>
                <a:ext uri="{FF2B5EF4-FFF2-40B4-BE49-F238E27FC236}">
                  <a16:creationId xmlns:a16="http://schemas.microsoft.com/office/drawing/2014/main" id="{B33C7709-7442-8026-3217-7C1E75FBE748}"/>
                </a:ext>
              </a:extLst>
            </p:cNvPr>
            <p:cNvSpPr/>
            <p:nvPr/>
          </p:nvSpPr>
          <p:spPr>
            <a:xfrm>
              <a:off x="10019964" y="3267741"/>
              <a:ext cx="419435" cy="1915294"/>
            </a:xfrm>
            <a:prstGeom prst="rightBrace">
              <a:avLst/>
            </a:prstGeom>
            <a:solidFill>
              <a:srgbClr val="202223"/>
            </a:soli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a:extLst>
                <a:ext uri="{FF2B5EF4-FFF2-40B4-BE49-F238E27FC236}">
                  <a16:creationId xmlns:a16="http://schemas.microsoft.com/office/drawing/2014/main" id="{696E6592-90BE-874E-53AF-ABF31FB96B8A}"/>
                </a:ext>
              </a:extLst>
            </p:cNvPr>
            <p:cNvSpPr txBox="1"/>
            <p:nvPr/>
          </p:nvSpPr>
          <p:spPr>
            <a:xfrm>
              <a:off x="10439399" y="1905000"/>
              <a:ext cx="914401" cy="685144"/>
            </a:xfrm>
            <a:prstGeom prst="rect">
              <a:avLst/>
            </a:prstGeom>
            <a:noFill/>
          </p:spPr>
          <p:txBody>
            <a:bodyPr wrap="square" rtlCol="0">
              <a:spAutoFit/>
            </a:bodyPr>
            <a:lstStyle/>
            <a:p>
              <a:pPr algn="ctr"/>
              <a:r>
                <a:rPr lang="en-US" dirty="0" err="1"/>
                <a:t>Meteorol</a:t>
              </a:r>
              <a:r>
                <a:rPr lang="en-US" dirty="0"/>
                <a:t>. &amp; canopy models</a:t>
              </a:r>
            </a:p>
          </p:txBody>
        </p:sp>
        <p:sp>
          <p:nvSpPr>
            <p:cNvPr id="53" name="TextBox 52">
              <a:extLst>
                <a:ext uri="{FF2B5EF4-FFF2-40B4-BE49-F238E27FC236}">
                  <a16:creationId xmlns:a16="http://schemas.microsoft.com/office/drawing/2014/main" id="{37DFD2E9-C032-7126-1249-8E9AB193D5FD}"/>
                </a:ext>
              </a:extLst>
            </p:cNvPr>
            <p:cNvSpPr txBox="1"/>
            <p:nvPr/>
          </p:nvSpPr>
          <p:spPr>
            <a:xfrm>
              <a:off x="10439399" y="4086888"/>
              <a:ext cx="914401" cy="293633"/>
            </a:xfrm>
            <a:prstGeom prst="rect">
              <a:avLst/>
            </a:prstGeom>
            <a:noFill/>
          </p:spPr>
          <p:txBody>
            <a:bodyPr wrap="square" rtlCol="0">
              <a:spAutoFit/>
            </a:bodyPr>
            <a:lstStyle/>
            <a:p>
              <a:pPr algn="ctr"/>
              <a:r>
                <a:rPr lang="en-US" dirty="0"/>
                <a:t>Loss model</a:t>
              </a:r>
            </a:p>
          </p:txBody>
        </p:sp>
        <p:sp>
          <p:nvSpPr>
            <p:cNvPr id="54" name="TextBox 53">
              <a:extLst>
                <a:ext uri="{FF2B5EF4-FFF2-40B4-BE49-F238E27FC236}">
                  <a16:creationId xmlns:a16="http://schemas.microsoft.com/office/drawing/2014/main" id="{22F1B40D-6F0E-C2B7-B29E-4F6694B1857C}"/>
                </a:ext>
              </a:extLst>
            </p:cNvPr>
            <p:cNvSpPr txBox="1"/>
            <p:nvPr/>
          </p:nvSpPr>
          <p:spPr>
            <a:xfrm>
              <a:off x="5015496" y="3197776"/>
              <a:ext cx="1309441" cy="2838453"/>
            </a:xfrm>
            <a:prstGeom prst="rect">
              <a:avLst/>
            </a:prstGeom>
            <a:noFill/>
          </p:spPr>
          <p:txBody>
            <a:bodyPr wrap="square" rtlCol="0">
              <a:spAutoFit/>
            </a:bodyPr>
            <a:lstStyle/>
            <a:p>
              <a:pPr algn="ctr"/>
              <a:r>
                <a:rPr lang="en-US" dirty="0"/>
                <a:t>Infiltration excess</a:t>
              </a:r>
              <a:br>
                <a:rPr lang="en-US" dirty="0"/>
              </a:br>
              <a:endParaRPr lang="en-US" dirty="0"/>
            </a:p>
            <a:p>
              <a:pPr algn="ctr"/>
              <a:endParaRPr lang="en-US" dirty="0"/>
            </a:p>
            <a:p>
              <a:pPr algn="ctr"/>
              <a:br>
                <a:rPr lang="en-US" dirty="0"/>
              </a:br>
              <a:r>
                <a:rPr lang="en-US" dirty="0"/>
                <a:t>Infiltration rate = constant rate</a:t>
              </a:r>
            </a:p>
            <a:p>
              <a:pPr algn="ctr"/>
              <a:endParaRPr lang="en-US" dirty="0"/>
            </a:p>
            <a:p>
              <a:pPr algn="ctr"/>
              <a:r>
                <a:rPr lang="en-US" dirty="0"/>
                <a:t>Deficit = 0</a:t>
              </a:r>
            </a:p>
            <a:p>
              <a:pPr algn="ctr"/>
              <a:endParaRPr lang="en-US" dirty="0"/>
            </a:p>
            <a:p>
              <a:pPr algn="ctr"/>
              <a:endParaRPr lang="en-US" dirty="0"/>
            </a:p>
            <a:p>
              <a:pPr algn="ctr"/>
              <a:endParaRPr lang="en-US" dirty="0"/>
            </a:p>
            <a:p>
              <a:pPr algn="ctr"/>
              <a:r>
                <a:rPr lang="en-US" dirty="0"/>
                <a:t>Percolation rate = infiltration rate</a:t>
              </a:r>
            </a:p>
            <a:p>
              <a:pPr algn="ctr"/>
              <a:endParaRPr lang="en-US" dirty="0"/>
            </a:p>
          </p:txBody>
        </p:sp>
        <p:sp>
          <p:nvSpPr>
            <p:cNvPr id="55" name="TextBox 54">
              <a:extLst>
                <a:ext uri="{FF2B5EF4-FFF2-40B4-BE49-F238E27FC236}">
                  <a16:creationId xmlns:a16="http://schemas.microsoft.com/office/drawing/2014/main" id="{2B1E4676-B7EF-9223-12DB-C2286C12DDC1}"/>
                </a:ext>
              </a:extLst>
            </p:cNvPr>
            <p:cNvSpPr txBox="1"/>
            <p:nvPr/>
          </p:nvSpPr>
          <p:spPr>
            <a:xfrm rot="19161208">
              <a:off x="7333859" y="2360362"/>
              <a:ext cx="1309441" cy="276999"/>
            </a:xfrm>
            <a:prstGeom prst="rect">
              <a:avLst/>
            </a:prstGeom>
            <a:noFill/>
          </p:spPr>
          <p:txBody>
            <a:bodyPr wrap="square" rtlCol="0">
              <a:spAutoFit/>
            </a:bodyPr>
            <a:lstStyle/>
            <a:p>
              <a:r>
                <a:rPr lang="en-US" dirty="0"/>
                <a:t>Interception</a:t>
              </a:r>
            </a:p>
          </p:txBody>
        </p:sp>
      </p:grpSp>
      <p:sp>
        <p:nvSpPr>
          <p:cNvPr id="59" name="TextBox 58">
            <a:extLst>
              <a:ext uri="{FF2B5EF4-FFF2-40B4-BE49-F238E27FC236}">
                <a16:creationId xmlns:a16="http://schemas.microsoft.com/office/drawing/2014/main" id="{901F90FB-9D6E-449A-8861-70AA86BFB7F9}"/>
              </a:ext>
            </a:extLst>
          </p:cNvPr>
          <p:cNvSpPr txBox="1"/>
          <p:nvPr/>
        </p:nvSpPr>
        <p:spPr>
          <a:xfrm>
            <a:off x="1843526" y="1497673"/>
            <a:ext cx="2475340" cy="369332"/>
          </a:xfrm>
          <a:prstGeom prst="rect">
            <a:avLst/>
          </a:prstGeom>
          <a:noFill/>
        </p:spPr>
        <p:txBody>
          <a:bodyPr wrap="square" rtlCol="0">
            <a:spAutoFit/>
          </a:bodyPr>
          <a:lstStyle/>
          <a:p>
            <a:r>
              <a:rPr lang="en-US" sz="1800" dirty="0"/>
              <a:t>Event-based simulation</a:t>
            </a:r>
          </a:p>
        </p:txBody>
      </p:sp>
      <p:sp>
        <p:nvSpPr>
          <p:cNvPr id="60" name="TextBox 59">
            <a:extLst>
              <a:ext uri="{FF2B5EF4-FFF2-40B4-BE49-F238E27FC236}">
                <a16:creationId xmlns:a16="http://schemas.microsoft.com/office/drawing/2014/main" id="{A93586D3-962B-117A-4120-08BBA844B0DF}"/>
              </a:ext>
            </a:extLst>
          </p:cNvPr>
          <p:cNvSpPr txBox="1"/>
          <p:nvPr/>
        </p:nvSpPr>
        <p:spPr>
          <a:xfrm>
            <a:off x="7411403" y="1498335"/>
            <a:ext cx="2292620" cy="369332"/>
          </a:xfrm>
          <a:prstGeom prst="rect">
            <a:avLst/>
          </a:prstGeom>
          <a:noFill/>
        </p:spPr>
        <p:txBody>
          <a:bodyPr wrap="square" rtlCol="0">
            <a:spAutoFit/>
          </a:bodyPr>
          <a:lstStyle/>
          <a:p>
            <a:r>
              <a:rPr lang="en-US" sz="1800" dirty="0"/>
              <a:t>Continuous simulation</a:t>
            </a:r>
          </a:p>
        </p:txBody>
      </p:sp>
    </p:spTree>
    <p:extLst>
      <p:ext uri="{BB962C8B-B14F-4D97-AF65-F5344CB8AC3E}">
        <p14:creationId xmlns:p14="http://schemas.microsoft.com/office/powerpoint/2010/main" val="268108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08375-F5F2-3B34-7A19-C0E4645E991B}"/>
              </a:ext>
            </a:extLst>
          </p:cNvPr>
          <p:cNvSpPr>
            <a:spLocks noGrp="1"/>
          </p:cNvSpPr>
          <p:nvPr>
            <p:ph type="title"/>
          </p:nvPr>
        </p:nvSpPr>
        <p:spPr/>
        <p:txBody>
          <a:bodyPr/>
          <a:lstStyle/>
          <a:p>
            <a:r>
              <a:rPr lang="en-US" dirty="0"/>
              <a:t>Available Loss Methods</a:t>
            </a:r>
          </a:p>
        </p:txBody>
      </p:sp>
      <p:sp>
        <p:nvSpPr>
          <p:cNvPr id="3" name="Slide Number Placeholder 2">
            <a:extLst>
              <a:ext uri="{FF2B5EF4-FFF2-40B4-BE49-F238E27FC236}">
                <a16:creationId xmlns:a16="http://schemas.microsoft.com/office/drawing/2014/main" id="{EC450460-E578-17E3-28B8-D9DC6CF4EC3E}"/>
              </a:ext>
            </a:extLst>
          </p:cNvPr>
          <p:cNvSpPr>
            <a:spLocks noGrp="1"/>
          </p:cNvSpPr>
          <p:nvPr>
            <p:ph type="sldNum" sz="quarter" idx="12"/>
          </p:nvPr>
        </p:nvSpPr>
        <p:spPr/>
        <p:txBody>
          <a:bodyPr/>
          <a:lstStyle/>
          <a:p>
            <a:fld id="{866D7F9A-4F93-4AD8-A546-1A6497458D76}" type="slidenum">
              <a:rPr lang="en-US" smtClean="0"/>
              <a:pPr/>
              <a:t>5</a:t>
            </a:fld>
            <a:endParaRPr lang="en-US"/>
          </a:p>
        </p:txBody>
      </p:sp>
      <p:graphicFrame>
        <p:nvGraphicFramePr>
          <p:cNvPr id="5" name="Table 4">
            <a:extLst>
              <a:ext uri="{FF2B5EF4-FFF2-40B4-BE49-F238E27FC236}">
                <a16:creationId xmlns:a16="http://schemas.microsoft.com/office/drawing/2014/main" id="{87C36030-F897-27E8-DA75-0388DCDE3271}"/>
              </a:ext>
            </a:extLst>
          </p:cNvPr>
          <p:cNvGraphicFramePr>
            <a:graphicFrameLocks noGrp="1"/>
          </p:cNvGraphicFramePr>
          <p:nvPr>
            <p:extLst>
              <p:ext uri="{D42A27DB-BD31-4B8C-83A1-F6EECF244321}">
                <p14:modId xmlns:p14="http://schemas.microsoft.com/office/powerpoint/2010/main" val="2373630195"/>
              </p:ext>
            </p:extLst>
          </p:nvPr>
        </p:nvGraphicFramePr>
        <p:xfrm>
          <a:off x="3231756" y="1382386"/>
          <a:ext cx="5728488" cy="5156528"/>
        </p:xfrm>
        <a:graphic>
          <a:graphicData uri="http://schemas.openxmlformats.org/drawingml/2006/table">
            <a:tbl>
              <a:tblPr>
                <a:tableStyleId>{775DCB02-9BB8-47FD-8907-85C794F793BA}</a:tableStyleId>
              </a:tblPr>
              <a:tblGrid>
                <a:gridCol w="1909496">
                  <a:extLst>
                    <a:ext uri="{9D8B030D-6E8A-4147-A177-3AD203B41FA5}">
                      <a16:colId xmlns:a16="http://schemas.microsoft.com/office/drawing/2014/main" val="1024933642"/>
                    </a:ext>
                  </a:extLst>
                </a:gridCol>
                <a:gridCol w="1909496">
                  <a:extLst>
                    <a:ext uri="{9D8B030D-6E8A-4147-A177-3AD203B41FA5}">
                      <a16:colId xmlns:a16="http://schemas.microsoft.com/office/drawing/2014/main" val="197545982"/>
                    </a:ext>
                  </a:extLst>
                </a:gridCol>
                <a:gridCol w="1909496">
                  <a:extLst>
                    <a:ext uri="{9D8B030D-6E8A-4147-A177-3AD203B41FA5}">
                      <a16:colId xmlns:a16="http://schemas.microsoft.com/office/drawing/2014/main" val="179374328"/>
                    </a:ext>
                  </a:extLst>
                </a:gridCol>
              </a:tblGrid>
              <a:tr h="177827">
                <a:tc>
                  <a:txBody>
                    <a:bodyPr/>
                    <a:lstStyle/>
                    <a:p>
                      <a:r>
                        <a:rPr lang="en-US" sz="1050" dirty="0"/>
                        <a:t>Loss Method</a:t>
                      </a:r>
                    </a:p>
                  </a:txBody>
                  <a:tcPr marL="28204" marR="28204" marT="14102" marB="14102" anchor="ctr">
                    <a:solidFill>
                      <a:schemeClr val="accent3">
                        <a:lumMod val="20000"/>
                        <a:lumOff val="80000"/>
                      </a:schemeClr>
                    </a:solidFill>
                  </a:tcPr>
                </a:tc>
                <a:tc>
                  <a:txBody>
                    <a:bodyPr/>
                    <a:lstStyle/>
                    <a:p>
                      <a:pPr algn="ctr"/>
                      <a:r>
                        <a:rPr lang="en-US" sz="1050">
                          <a:effectLst/>
                        </a:rPr>
                        <a:t>Event</a:t>
                      </a:r>
                    </a:p>
                  </a:txBody>
                  <a:tcPr marL="28204" marR="28204" marT="14102" marB="14102" anchor="ctr">
                    <a:solidFill>
                      <a:schemeClr val="accent3">
                        <a:lumMod val="20000"/>
                        <a:lumOff val="80000"/>
                      </a:schemeClr>
                    </a:solidFill>
                  </a:tcPr>
                </a:tc>
                <a:tc>
                  <a:txBody>
                    <a:bodyPr/>
                    <a:lstStyle/>
                    <a:p>
                      <a:pPr algn="ctr"/>
                      <a:r>
                        <a:rPr lang="en-US" sz="1050">
                          <a:effectLst/>
                        </a:rPr>
                        <a:t>Continuous</a:t>
                      </a: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99473659"/>
                  </a:ext>
                </a:extLst>
              </a:tr>
              <a:tr h="331894">
                <a:tc>
                  <a:txBody>
                    <a:bodyPr/>
                    <a:lstStyle/>
                    <a:p>
                      <a:r>
                        <a:rPr lang="en-US" sz="1050"/>
                        <a:t>Deficit and constant</a:t>
                      </a:r>
                    </a:p>
                  </a:txBody>
                  <a:tcPr marL="28204" marR="28204" marT="14102" marB="14102" anchor="ctr">
                    <a:solidFill>
                      <a:schemeClr val="accent3">
                        <a:lumMod val="20000"/>
                        <a:lumOff val="80000"/>
                      </a:schemeClr>
                    </a:solidFill>
                  </a:tcPr>
                </a:tc>
                <a:tc>
                  <a:txBody>
                    <a:bodyPr/>
                    <a:lstStyle/>
                    <a:p>
                      <a:pPr algn="ctr"/>
                      <a:br>
                        <a:rPr lang="en-US" sz="1050" dirty="0">
                          <a:effectLst/>
                        </a:rPr>
                      </a:br>
                      <a:endParaRPr lang="en-US" sz="1050" dirty="0">
                        <a:effectLst/>
                      </a:endParaRPr>
                    </a:p>
                  </a:txBody>
                  <a:tcPr marL="28204" marR="28204" marT="14102" marB="14102" anchor="ctr">
                    <a:solidFill>
                      <a:schemeClr val="accent3">
                        <a:lumMod val="20000"/>
                        <a:lumOff val="80000"/>
                      </a:schemeClr>
                    </a:solidFill>
                  </a:tcPr>
                </a:tc>
                <a:tc>
                  <a:txBody>
                    <a:bodyPr/>
                    <a:lstStyle/>
                    <a:p>
                      <a:pPr algn="ctr"/>
                      <a:r>
                        <a:rPr lang="en-US" sz="1050" dirty="0">
                          <a:effectLst/>
                        </a:rPr>
                        <a:t>Yes</a:t>
                      </a: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2981278776"/>
                  </a:ext>
                </a:extLst>
              </a:tr>
              <a:tr h="179517">
                <a:tc>
                  <a:txBody>
                    <a:bodyPr/>
                    <a:lstStyle/>
                    <a:p>
                      <a:r>
                        <a:rPr lang="en-US" sz="1050" dirty="0"/>
                        <a:t>Exponential</a:t>
                      </a:r>
                    </a:p>
                  </a:txBody>
                  <a:tcPr marL="28204" marR="28204" marT="14102" marB="14102" anchor="ctr">
                    <a:solidFill>
                      <a:schemeClr val="accent3">
                        <a:lumMod val="20000"/>
                        <a:lumOff val="80000"/>
                      </a:schemeClr>
                    </a:solidFill>
                  </a:tcPr>
                </a:tc>
                <a:tc>
                  <a:txBody>
                    <a:bodyPr/>
                    <a:lstStyle/>
                    <a:p>
                      <a:pPr algn="ctr"/>
                      <a:r>
                        <a:rPr lang="en-US" sz="1050">
                          <a:effectLst/>
                        </a:rPr>
                        <a:t>Yes</a:t>
                      </a:r>
                    </a:p>
                  </a:txBody>
                  <a:tcPr marL="28204" marR="28204" marT="14102" marB="14102" anchor="ctr">
                    <a:solidFill>
                      <a:schemeClr val="accent3">
                        <a:lumMod val="20000"/>
                        <a:lumOff val="80000"/>
                      </a:schemeClr>
                    </a:solidFill>
                  </a:tcPr>
                </a:tc>
                <a:tc>
                  <a:txBody>
                    <a:bodyPr/>
                    <a:lstStyle/>
                    <a:p>
                      <a:pPr algn="ctr"/>
                      <a:br>
                        <a:rPr lang="en-US" sz="1050">
                          <a:effectLst/>
                        </a:rPr>
                      </a:br>
                      <a:endParaRPr lang="en-US" sz="1050">
                        <a:effectLst/>
                      </a:endParaRP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1685523267"/>
                  </a:ext>
                </a:extLst>
              </a:tr>
              <a:tr h="254861">
                <a:tc>
                  <a:txBody>
                    <a:bodyPr/>
                    <a:lstStyle/>
                    <a:p>
                      <a:r>
                        <a:rPr lang="en-US" sz="1050" dirty="0"/>
                        <a:t>Green and </a:t>
                      </a:r>
                      <a:r>
                        <a:rPr lang="en-US" sz="1050" dirty="0" err="1"/>
                        <a:t>Ampt</a:t>
                      </a:r>
                      <a:endParaRPr lang="en-US" sz="1050" dirty="0"/>
                    </a:p>
                  </a:txBody>
                  <a:tcPr marL="28204" marR="28204" marT="14102" marB="14102" anchor="ctr">
                    <a:solidFill>
                      <a:schemeClr val="accent3">
                        <a:lumMod val="20000"/>
                        <a:lumOff val="80000"/>
                      </a:schemeClr>
                    </a:solidFill>
                  </a:tcPr>
                </a:tc>
                <a:tc>
                  <a:txBody>
                    <a:bodyPr/>
                    <a:lstStyle/>
                    <a:p>
                      <a:pPr algn="ctr"/>
                      <a:r>
                        <a:rPr lang="en-US" sz="1050" dirty="0">
                          <a:effectLst/>
                        </a:rPr>
                        <a:t>Yes</a:t>
                      </a:r>
                    </a:p>
                  </a:txBody>
                  <a:tcPr marL="28204" marR="28204" marT="14102" marB="14102" anchor="ctr">
                    <a:solidFill>
                      <a:schemeClr val="accent3">
                        <a:lumMod val="20000"/>
                        <a:lumOff val="80000"/>
                      </a:schemeClr>
                    </a:solidFill>
                  </a:tcPr>
                </a:tc>
                <a:tc>
                  <a:txBody>
                    <a:bodyPr/>
                    <a:lstStyle/>
                    <a:p>
                      <a:pPr algn="ctr"/>
                      <a:br>
                        <a:rPr lang="en-US" sz="1050">
                          <a:effectLst/>
                        </a:rPr>
                      </a:br>
                      <a:endParaRPr lang="en-US" sz="1050">
                        <a:effectLst/>
                      </a:endParaRP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650787280"/>
                  </a:ext>
                </a:extLst>
              </a:tr>
              <a:tr h="408927">
                <a:tc>
                  <a:txBody>
                    <a:bodyPr/>
                    <a:lstStyle/>
                    <a:p>
                      <a:r>
                        <a:rPr lang="en-US" sz="1050" dirty="0"/>
                        <a:t>Gridded deficit and constant</a:t>
                      </a:r>
                    </a:p>
                  </a:txBody>
                  <a:tcPr marL="28204" marR="28204" marT="14102" marB="14102" anchor="ctr">
                    <a:solidFill>
                      <a:schemeClr val="accent3">
                        <a:lumMod val="20000"/>
                        <a:lumOff val="80000"/>
                      </a:schemeClr>
                    </a:solidFill>
                  </a:tcPr>
                </a:tc>
                <a:tc>
                  <a:txBody>
                    <a:bodyPr/>
                    <a:lstStyle/>
                    <a:p>
                      <a:pPr algn="ctr"/>
                      <a:br>
                        <a:rPr lang="en-US" sz="1050" dirty="0">
                          <a:effectLst/>
                        </a:rPr>
                      </a:br>
                      <a:endParaRPr lang="en-US" sz="1050" dirty="0">
                        <a:effectLst/>
                      </a:endParaRPr>
                    </a:p>
                  </a:txBody>
                  <a:tcPr marL="28204" marR="28204" marT="14102" marB="14102" anchor="ctr">
                    <a:solidFill>
                      <a:schemeClr val="accent3">
                        <a:lumMod val="20000"/>
                        <a:lumOff val="80000"/>
                      </a:schemeClr>
                    </a:solidFill>
                  </a:tcPr>
                </a:tc>
                <a:tc>
                  <a:txBody>
                    <a:bodyPr/>
                    <a:lstStyle/>
                    <a:p>
                      <a:pPr algn="ctr"/>
                      <a:r>
                        <a:rPr lang="en-US" sz="1050">
                          <a:effectLst/>
                        </a:rPr>
                        <a:t>Yes</a:t>
                      </a: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3809664139"/>
                  </a:ext>
                </a:extLst>
              </a:tr>
              <a:tr h="408927">
                <a:tc>
                  <a:txBody>
                    <a:bodyPr/>
                    <a:lstStyle/>
                    <a:p>
                      <a:r>
                        <a:rPr lang="en-US" sz="1050"/>
                        <a:t>Gridded Green and Ampt</a:t>
                      </a:r>
                    </a:p>
                  </a:txBody>
                  <a:tcPr marL="28204" marR="28204" marT="14102" marB="14102" anchor="ctr">
                    <a:solidFill>
                      <a:schemeClr val="accent3">
                        <a:lumMod val="20000"/>
                        <a:lumOff val="80000"/>
                      </a:schemeClr>
                    </a:solidFill>
                  </a:tcPr>
                </a:tc>
                <a:tc>
                  <a:txBody>
                    <a:bodyPr/>
                    <a:lstStyle/>
                    <a:p>
                      <a:pPr algn="ctr"/>
                      <a:r>
                        <a:rPr lang="en-US" sz="1050" dirty="0">
                          <a:effectLst/>
                        </a:rPr>
                        <a:t>Yes</a:t>
                      </a:r>
                    </a:p>
                  </a:txBody>
                  <a:tcPr marL="28204" marR="28204" marT="14102" marB="14102" anchor="ctr">
                    <a:solidFill>
                      <a:schemeClr val="accent3">
                        <a:lumMod val="20000"/>
                        <a:lumOff val="80000"/>
                      </a:schemeClr>
                    </a:solidFill>
                  </a:tcPr>
                </a:tc>
                <a:tc>
                  <a:txBody>
                    <a:bodyPr/>
                    <a:lstStyle/>
                    <a:p>
                      <a:pPr algn="ctr"/>
                      <a:br>
                        <a:rPr lang="en-US" sz="1050">
                          <a:effectLst/>
                        </a:rPr>
                      </a:br>
                      <a:endParaRPr lang="en-US" sz="1050">
                        <a:effectLst/>
                      </a:endParaRP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644223538"/>
                  </a:ext>
                </a:extLst>
              </a:tr>
              <a:tr h="331894">
                <a:tc>
                  <a:txBody>
                    <a:bodyPr/>
                    <a:lstStyle/>
                    <a:p>
                      <a:r>
                        <a:rPr lang="en-US" sz="1050" dirty="0"/>
                        <a:t>Gridded SCS curve number</a:t>
                      </a:r>
                    </a:p>
                  </a:txBody>
                  <a:tcPr marL="28204" marR="28204" marT="14102" marB="14102" anchor="ctr">
                    <a:solidFill>
                      <a:schemeClr val="accent3">
                        <a:lumMod val="20000"/>
                        <a:lumOff val="80000"/>
                      </a:schemeClr>
                    </a:solidFill>
                  </a:tcPr>
                </a:tc>
                <a:tc>
                  <a:txBody>
                    <a:bodyPr/>
                    <a:lstStyle/>
                    <a:p>
                      <a:pPr algn="ctr"/>
                      <a:r>
                        <a:rPr lang="en-US" sz="1050">
                          <a:effectLst/>
                        </a:rPr>
                        <a:t>Yes</a:t>
                      </a:r>
                    </a:p>
                  </a:txBody>
                  <a:tcPr marL="28204" marR="28204" marT="14102" marB="14102" anchor="ctr">
                    <a:solidFill>
                      <a:schemeClr val="accent3">
                        <a:lumMod val="20000"/>
                        <a:lumOff val="80000"/>
                      </a:schemeClr>
                    </a:solidFill>
                  </a:tcPr>
                </a:tc>
                <a:tc>
                  <a:txBody>
                    <a:bodyPr/>
                    <a:lstStyle/>
                    <a:p>
                      <a:pPr algn="ctr"/>
                      <a:br>
                        <a:rPr lang="en-US" sz="1050">
                          <a:effectLst/>
                        </a:rPr>
                      </a:br>
                      <a:endParaRPr lang="en-US" sz="1050">
                        <a:effectLst/>
                      </a:endParaRP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2868893142"/>
                  </a:ext>
                </a:extLst>
              </a:tr>
              <a:tr h="485961">
                <a:tc>
                  <a:txBody>
                    <a:bodyPr/>
                    <a:lstStyle/>
                    <a:p>
                      <a:r>
                        <a:rPr lang="en-US" sz="1050"/>
                        <a:t>Gridded soil moisture accounting</a:t>
                      </a:r>
                    </a:p>
                  </a:txBody>
                  <a:tcPr marL="28204" marR="28204" marT="14102" marB="14102" anchor="ctr">
                    <a:solidFill>
                      <a:schemeClr val="accent3">
                        <a:lumMod val="20000"/>
                        <a:lumOff val="80000"/>
                      </a:schemeClr>
                    </a:solidFill>
                  </a:tcPr>
                </a:tc>
                <a:tc>
                  <a:txBody>
                    <a:bodyPr/>
                    <a:lstStyle/>
                    <a:p>
                      <a:pPr algn="ctr"/>
                      <a:br>
                        <a:rPr lang="en-US" sz="1050" dirty="0">
                          <a:effectLst/>
                        </a:rPr>
                      </a:br>
                      <a:endParaRPr lang="en-US" sz="1050" dirty="0">
                        <a:effectLst/>
                      </a:endParaRPr>
                    </a:p>
                  </a:txBody>
                  <a:tcPr marL="28204" marR="28204" marT="14102" marB="14102" anchor="ctr">
                    <a:solidFill>
                      <a:schemeClr val="accent3">
                        <a:lumMod val="20000"/>
                        <a:lumOff val="80000"/>
                      </a:schemeClr>
                    </a:solidFill>
                  </a:tcPr>
                </a:tc>
                <a:tc>
                  <a:txBody>
                    <a:bodyPr/>
                    <a:lstStyle/>
                    <a:p>
                      <a:pPr algn="ctr"/>
                      <a:r>
                        <a:rPr lang="en-US" sz="1050">
                          <a:effectLst/>
                        </a:rPr>
                        <a:t>Yes</a:t>
                      </a: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1242906822"/>
                  </a:ext>
                </a:extLst>
              </a:tr>
              <a:tr h="331894">
                <a:tc>
                  <a:txBody>
                    <a:bodyPr/>
                    <a:lstStyle/>
                    <a:p>
                      <a:r>
                        <a:rPr lang="en-US" sz="1050"/>
                        <a:t>Initial and constant</a:t>
                      </a:r>
                    </a:p>
                  </a:txBody>
                  <a:tcPr marL="28204" marR="28204" marT="14102" marB="14102" anchor="ctr">
                    <a:solidFill>
                      <a:schemeClr val="accent3">
                        <a:lumMod val="20000"/>
                        <a:lumOff val="80000"/>
                      </a:schemeClr>
                    </a:solidFill>
                  </a:tcPr>
                </a:tc>
                <a:tc>
                  <a:txBody>
                    <a:bodyPr/>
                    <a:lstStyle/>
                    <a:p>
                      <a:pPr algn="ctr"/>
                      <a:r>
                        <a:rPr lang="en-US" sz="1050">
                          <a:effectLst/>
                        </a:rPr>
                        <a:t>Yes</a:t>
                      </a:r>
                    </a:p>
                  </a:txBody>
                  <a:tcPr marL="28204" marR="28204" marT="14102" marB="14102" anchor="ctr">
                    <a:solidFill>
                      <a:schemeClr val="accent3">
                        <a:lumMod val="20000"/>
                        <a:lumOff val="80000"/>
                      </a:schemeClr>
                    </a:solidFill>
                  </a:tcPr>
                </a:tc>
                <a:tc>
                  <a:txBody>
                    <a:bodyPr/>
                    <a:lstStyle/>
                    <a:p>
                      <a:pPr algn="ctr"/>
                      <a:br>
                        <a:rPr lang="en-US" sz="1050" dirty="0">
                          <a:effectLst/>
                        </a:rPr>
                      </a:br>
                      <a:endParaRPr lang="en-US" sz="1050" dirty="0">
                        <a:effectLst/>
                      </a:endParaRP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3836603349"/>
                  </a:ext>
                </a:extLst>
              </a:tr>
              <a:tr h="408927">
                <a:tc>
                  <a:txBody>
                    <a:bodyPr/>
                    <a:lstStyle/>
                    <a:p>
                      <a:r>
                        <a:rPr lang="en-US" sz="1050"/>
                        <a:t>Layered Green and Ampt</a:t>
                      </a:r>
                    </a:p>
                  </a:txBody>
                  <a:tcPr marL="28204" marR="28204" marT="14102" marB="14102" anchor="ctr">
                    <a:solidFill>
                      <a:schemeClr val="accent3">
                        <a:lumMod val="20000"/>
                        <a:lumOff val="80000"/>
                      </a:schemeClr>
                    </a:solidFill>
                  </a:tcPr>
                </a:tc>
                <a:tc>
                  <a:txBody>
                    <a:bodyPr/>
                    <a:lstStyle/>
                    <a:p>
                      <a:pPr algn="ctr"/>
                      <a:br>
                        <a:rPr lang="en-US" sz="1050">
                          <a:effectLst/>
                        </a:rPr>
                      </a:br>
                      <a:endParaRPr lang="en-US" sz="1050">
                        <a:effectLst/>
                      </a:endParaRPr>
                    </a:p>
                  </a:txBody>
                  <a:tcPr marL="28204" marR="28204" marT="14102" marB="14102" anchor="ctr">
                    <a:solidFill>
                      <a:schemeClr val="accent3">
                        <a:lumMod val="20000"/>
                        <a:lumOff val="80000"/>
                      </a:schemeClr>
                    </a:solidFill>
                  </a:tcPr>
                </a:tc>
                <a:tc>
                  <a:txBody>
                    <a:bodyPr/>
                    <a:lstStyle/>
                    <a:p>
                      <a:pPr algn="ctr"/>
                      <a:r>
                        <a:rPr lang="en-US" sz="1050" dirty="0">
                          <a:effectLst/>
                        </a:rPr>
                        <a:t>Yes</a:t>
                      </a: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2385100710"/>
                  </a:ext>
                </a:extLst>
              </a:tr>
              <a:tr h="408927">
                <a:tc>
                  <a:txBody>
                    <a:bodyPr/>
                    <a:lstStyle/>
                    <a:p>
                      <a:r>
                        <a:rPr lang="en-US" sz="1050"/>
                        <a:t>Linear Deficit and Constant</a:t>
                      </a:r>
                    </a:p>
                  </a:txBody>
                  <a:tcPr marL="28204" marR="28204" marT="14102" marB="14102" anchor="ctr">
                    <a:solidFill>
                      <a:schemeClr val="accent3">
                        <a:lumMod val="20000"/>
                        <a:lumOff val="80000"/>
                      </a:schemeClr>
                    </a:solidFill>
                  </a:tcPr>
                </a:tc>
                <a:tc>
                  <a:txBody>
                    <a:bodyPr/>
                    <a:lstStyle/>
                    <a:p>
                      <a:pPr algn="ctr"/>
                      <a:r>
                        <a:rPr lang="en-US" sz="1050">
                          <a:effectLst/>
                        </a:rPr>
                        <a:t>Yes</a:t>
                      </a:r>
                    </a:p>
                  </a:txBody>
                  <a:tcPr marL="28204" marR="28204" marT="14102" marB="14102" anchor="ctr">
                    <a:solidFill>
                      <a:schemeClr val="accent3">
                        <a:lumMod val="20000"/>
                        <a:lumOff val="80000"/>
                      </a:schemeClr>
                    </a:solidFill>
                  </a:tcPr>
                </a:tc>
                <a:tc>
                  <a:txBody>
                    <a:bodyPr/>
                    <a:lstStyle/>
                    <a:p>
                      <a:pPr algn="ctr"/>
                      <a:r>
                        <a:rPr lang="en-US" sz="1050" dirty="0">
                          <a:effectLst/>
                        </a:rPr>
                        <a:t>Yes</a:t>
                      </a: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4252096280"/>
                  </a:ext>
                </a:extLst>
              </a:tr>
              <a:tr h="254861">
                <a:tc>
                  <a:txBody>
                    <a:bodyPr/>
                    <a:lstStyle/>
                    <a:p>
                      <a:r>
                        <a:rPr lang="en-US" sz="1050"/>
                        <a:t>SCS curve number</a:t>
                      </a:r>
                    </a:p>
                  </a:txBody>
                  <a:tcPr marL="28204" marR="28204" marT="14102" marB="14102" anchor="ctr">
                    <a:solidFill>
                      <a:schemeClr val="accent3">
                        <a:lumMod val="20000"/>
                        <a:lumOff val="80000"/>
                      </a:schemeClr>
                    </a:solidFill>
                  </a:tcPr>
                </a:tc>
                <a:tc>
                  <a:txBody>
                    <a:bodyPr/>
                    <a:lstStyle/>
                    <a:p>
                      <a:pPr algn="ctr"/>
                      <a:r>
                        <a:rPr lang="en-US" sz="1050">
                          <a:effectLst/>
                        </a:rPr>
                        <a:t>Yes</a:t>
                      </a:r>
                    </a:p>
                  </a:txBody>
                  <a:tcPr marL="28204" marR="28204" marT="14102" marB="14102" anchor="ctr">
                    <a:solidFill>
                      <a:schemeClr val="accent3">
                        <a:lumMod val="20000"/>
                        <a:lumOff val="80000"/>
                      </a:schemeClr>
                    </a:solidFill>
                  </a:tcPr>
                </a:tc>
                <a:tc>
                  <a:txBody>
                    <a:bodyPr/>
                    <a:lstStyle/>
                    <a:p>
                      <a:pPr algn="ctr"/>
                      <a:br>
                        <a:rPr lang="en-US" sz="1050" dirty="0">
                          <a:effectLst/>
                        </a:rPr>
                      </a:br>
                      <a:endParaRPr lang="en-US" sz="1050" dirty="0">
                        <a:effectLst/>
                      </a:endParaRP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3400380808"/>
                  </a:ext>
                </a:extLst>
              </a:tr>
              <a:tr h="254861">
                <a:tc>
                  <a:txBody>
                    <a:bodyPr/>
                    <a:lstStyle/>
                    <a:p>
                      <a:r>
                        <a:rPr lang="en-US" sz="1050"/>
                        <a:t>Smith Parlange</a:t>
                      </a:r>
                    </a:p>
                  </a:txBody>
                  <a:tcPr marL="28204" marR="28204" marT="14102" marB="14102" anchor="ctr">
                    <a:solidFill>
                      <a:schemeClr val="accent3">
                        <a:lumMod val="20000"/>
                        <a:lumOff val="80000"/>
                      </a:schemeClr>
                    </a:solidFill>
                  </a:tcPr>
                </a:tc>
                <a:tc>
                  <a:txBody>
                    <a:bodyPr/>
                    <a:lstStyle/>
                    <a:p>
                      <a:pPr algn="ctr"/>
                      <a:r>
                        <a:rPr lang="en-US" sz="1050">
                          <a:effectLst/>
                        </a:rPr>
                        <a:t>Yes</a:t>
                      </a:r>
                    </a:p>
                  </a:txBody>
                  <a:tcPr marL="28204" marR="28204" marT="14102" marB="14102" anchor="ctr">
                    <a:solidFill>
                      <a:schemeClr val="accent3">
                        <a:lumMod val="20000"/>
                        <a:lumOff val="80000"/>
                      </a:schemeClr>
                    </a:solidFill>
                  </a:tcPr>
                </a:tc>
                <a:tc>
                  <a:txBody>
                    <a:bodyPr/>
                    <a:lstStyle/>
                    <a:p>
                      <a:pPr algn="ctr"/>
                      <a:br>
                        <a:rPr lang="en-US" sz="1050" dirty="0">
                          <a:effectLst/>
                        </a:rPr>
                      </a:br>
                      <a:endParaRPr lang="en-US" sz="1050" dirty="0">
                        <a:effectLst/>
                      </a:endParaRP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1462058372"/>
                  </a:ext>
                </a:extLst>
              </a:tr>
              <a:tr h="408927">
                <a:tc>
                  <a:txBody>
                    <a:bodyPr/>
                    <a:lstStyle/>
                    <a:p>
                      <a:r>
                        <a:rPr lang="en-US" sz="1050"/>
                        <a:t>Soil moisture accounting</a:t>
                      </a:r>
                    </a:p>
                  </a:txBody>
                  <a:tcPr marL="28204" marR="28204" marT="14102" marB="14102" anchor="ctr">
                    <a:solidFill>
                      <a:schemeClr val="accent3">
                        <a:lumMod val="20000"/>
                        <a:lumOff val="80000"/>
                      </a:schemeClr>
                    </a:solidFill>
                  </a:tcPr>
                </a:tc>
                <a:tc>
                  <a:txBody>
                    <a:bodyPr/>
                    <a:lstStyle/>
                    <a:p>
                      <a:pPr algn="ctr"/>
                      <a:br>
                        <a:rPr lang="en-US" sz="1050">
                          <a:effectLst/>
                        </a:rPr>
                      </a:br>
                      <a:endParaRPr lang="en-US" sz="1050">
                        <a:effectLst/>
                      </a:endParaRPr>
                    </a:p>
                  </a:txBody>
                  <a:tcPr marL="28204" marR="28204" marT="14102" marB="14102" anchor="ctr">
                    <a:solidFill>
                      <a:schemeClr val="accent3">
                        <a:lumMod val="20000"/>
                        <a:lumOff val="80000"/>
                      </a:schemeClr>
                    </a:solidFill>
                  </a:tcPr>
                </a:tc>
                <a:tc>
                  <a:txBody>
                    <a:bodyPr/>
                    <a:lstStyle/>
                    <a:p>
                      <a:pPr algn="ctr"/>
                      <a:r>
                        <a:rPr lang="en-US" sz="1050" dirty="0">
                          <a:effectLst/>
                        </a:rPr>
                        <a:t>Yes</a:t>
                      </a: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3404427564"/>
                  </a:ext>
                </a:extLst>
              </a:tr>
            </a:tbl>
          </a:graphicData>
        </a:graphic>
      </p:graphicFrame>
    </p:spTree>
    <p:extLst>
      <p:ext uri="{BB962C8B-B14F-4D97-AF65-F5344CB8AC3E}">
        <p14:creationId xmlns:p14="http://schemas.microsoft.com/office/powerpoint/2010/main" val="3213370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Soil  Water Basics</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6</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199" y="1528950"/>
            <a:ext cx="5977809" cy="3391698"/>
          </a:xfrm>
          <a:prstGeom prst="rect">
            <a:avLst/>
          </a:prstGeom>
          <a:noFill/>
          <a:ln w="9525">
            <a:noFill/>
            <a:miter lim="800000"/>
            <a:headEnd/>
            <a:tailEnd/>
          </a:ln>
        </p:spPr>
        <p:txBody>
          <a:bodyPr wrap="square">
            <a:spAutoFit/>
          </a:bodyPr>
          <a:lstStyle/>
          <a:p>
            <a:pPr marL="342900" indent="-342900" eaLnBrk="1" hangingPunct="1">
              <a:lnSpc>
                <a:spcPct val="90000"/>
              </a:lnSpc>
              <a:buFont typeface="Arial" panose="020B0604020202020204" pitchFamily="34" charset="0"/>
              <a:buChar char="•"/>
            </a:pPr>
            <a:r>
              <a:rPr lang="en-US" sz="2400" dirty="0"/>
              <a:t>The soil is unsaturated when precipitation starts.</a:t>
            </a:r>
          </a:p>
          <a:p>
            <a:pPr marL="342900" indent="-342900" eaLnBrk="1" hangingPunct="1">
              <a:lnSpc>
                <a:spcPct val="90000"/>
              </a:lnSpc>
              <a:buFont typeface="Arial" panose="020B0604020202020204" pitchFamily="34" charset="0"/>
              <a:buChar char="•"/>
            </a:pPr>
            <a:r>
              <a:rPr lang="en-US" sz="2400" dirty="0"/>
              <a:t>If the rain rate is large enough, water ponds on the soil surface.</a:t>
            </a:r>
          </a:p>
          <a:p>
            <a:pPr marL="342900" indent="-342900" eaLnBrk="1" hangingPunct="1">
              <a:lnSpc>
                <a:spcPct val="90000"/>
              </a:lnSpc>
              <a:buFont typeface="Arial" panose="020B0604020202020204" pitchFamily="34" charset="0"/>
              <a:buChar char="•"/>
            </a:pPr>
            <a:r>
              <a:rPr lang="en-US" sz="2400" dirty="0"/>
              <a:t>Hydrostatic force pushes the ponded water into the soil, while matric forces pull the water into the soil.</a:t>
            </a:r>
          </a:p>
          <a:p>
            <a:pPr marL="342900" indent="-342900" eaLnBrk="1" hangingPunct="1">
              <a:lnSpc>
                <a:spcPct val="90000"/>
              </a:lnSpc>
              <a:buFont typeface="Arial" panose="020B0604020202020204" pitchFamily="34" charset="0"/>
              <a:buChar char="•"/>
            </a:pPr>
            <a:r>
              <a:rPr lang="en-US" sz="2400" dirty="0"/>
              <a:t>Water redistributes due to matric forces when ponding ceases.</a:t>
            </a:r>
          </a:p>
          <a:p>
            <a:endParaRPr lang="en-US" sz="2000" dirty="0"/>
          </a:p>
        </p:txBody>
      </p:sp>
      <p:pic>
        <p:nvPicPr>
          <p:cNvPr id="8" name="Picture 7">
            <a:extLst>
              <a:ext uri="{FF2B5EF4-FFF2-40B4-BE49-F238E27FC236}">
                <a16:creationId xmlns:a16="http://schemas.microsoft.com/office/drawing/2014/main" id="{A4D78EF2-BAEE-F98A-3A7F-5F63BD232030}"/>
              </a:ext>
            </a:extLst>
          </p:cNvPr>
          <p:cNvPicPr>
            <a:picLocks noChangeAspect="1"/>
          </p:cNvPicPr>
          <p:nvPr/>
        </p:nvPicPr>
        <p:blipFill>
          <a:blip r:embed="rId3"/>
          <a:stretch>
            <a:fillRect/>
          </a:stretch>
        </p:blipFill>
        <p:spPr>
          <a:xfrm>
            <a:off x="7010400" y="812359"/>
            <a:ext cx="4149009" cy="5233282"/>
          </a:xfrm>
          <a:prstGeom prst="rect">
            <a:avLst/>
          </a:prstGeom>
        </p:spPr>
      </p:pic>
    </p:spTree>
    <p:extLst>
      <p:ext uri="{BB962C8B-B14F-4D97-AF65-F5344CB8AC3E}">
        <p14:creationId xmlns:p14="http://schemas.microsoft.com/office/powerpoint/2010/main" val="27375752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Modeling requirements</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7</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4401205"/>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pPr>
            <a:r>
              <a:rPr lang="en-US" sz="2800" dirty="0"/>
              <a:t>The meteorologic model </a:t>
            </a:r>
            <a:r>
              <a:rPr lang="en-US" sz="2800" b="1" dirty="0"/>
              <a:t>must be configured with precipitation and evapotranspiration</a:t>
            </a:r>
            <a:r>
              <a:rPr lang="en-US" sz="2800" dirty="0"/>
              <a:t>.  Add snowmelt in cold climates.</a:t>
            </a:r>
          </a:p>
          <a:p>
            <a:pPr marL="342900" indent="-342900">
              <a:buFont typeface="Arial" panose="020B0604020202020204" pitchFamily="34" charset="0"/>
              <a:buChar char="•"/>
            </a:pPr>
            <a:r>
              <a:rPr lang="en-US" sz="2800" dirty="0"/>
              <a:t>Subbasins </a:t>
            </a:r>
            <a:r>
              <a:rPr lang="en-US" sz="2800" b="1" dirty="0"/>
              <a:t>must use a canopy method</a:t>
            </a:r>
            <a:r>
              <a:rPr lang="en-US" sz="2800" dirty="0"/>
              <a:t>. The plant canopy is the mechanism for extracting water from the soil moisture state.</a:t>
            </a:r>
          </a:p>
          <a:p>
            <a:pPr marL="342900" indent="-342900">
              <a:buFont typeface="Arial" panose="020B0604020202020204" pitchFamily="34" charset="0"/>
              <a:buChar char="•"/>
            </a:pPr>
            <a:r>
              <a:rPr lang="en-US" sz="2800" dirty="0"/>
              <a:t>Subbasins </a:t>
            </a:r>
            <a:r>
              <a:rPr lang="en-US" sz="2800" b="1" dirty="0"/>
              <a:t>must use a loss method that tracks soil moisture state</a:t>
            </a:r>
            <a:r>
              <a:rPr lang="en-US" sz="2800" dirty="0"/>
              <a:t>, i.e. Soil Moisture Accounting, Deficit and Constant, or Layered Green and </a:t>
            </a:r>
            <a:r>
              <a:rPr lang="en-US" sz="2800" dirty="0" err="1"/>
              <a:t>Ampt</a:t>
            </a:r>
            <a:r>
              <a:rPr lang="en-US" sz="2800" dirty="0"/>
              <a:t>.</a:t>
            </a:r>
          </a:p>
          <a:p>
            <a:endParaRPr lang="en-US" sz="2800" dirty="0"/>
          </a:p>
          <a:p>
            <a:endParaRPr lang="en-US" sz="2800" dirty="0"/>
          </a:p>
          <a:p>
            <a:endParaRPr lang="en-US" sz="2800" dirty="0"/>
          </a:p>
        </p:txBody>
      </p:sp>
    </p:spTree>
    <p:extLst>
      <p:ext uri="{BB962C8B-B14F-4D97-AF65-F5344CB8AC3E}">
        <p14:creationId xmlns:p14="http://schemas.microsoft.com/office/powerpoint/2010/main" val="32440946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71652-B1C8-B310-EE50-450F284BF79B}"/>
              </a:ext>
            </a:extLst>
          </p:cNvPr>
          <p:cNvSpPr>
            <a:spLocks noGrp="1"/>
          </p:cNvSpPr>
          <p:nvPr>
            <p:ph type="title"/>
          </p:nvPr>
        </p:nvSpPr>
        <p:spPr/>
        <p:txBody>
          <a:bodyPr/>
          <a:lstStyle/>
          <a:p>
            <a:r>
              <a:rPr lang="en-US" dirty="0"/>
              <a:t>Deficit Constant</a:t>
            </a:r>
          </a:p>
        </p:txBody>
      </p:sp>
      <p:sp>
        <p:nvSpPr>
          <p:cNvPr id="3" name="Slide Number Placeholder 2">
            <a:extLst>
              <a:ext uri="{FF2B5EF4-FFF2-40B4-BE49-F238E27FC236}">
                <a16:creationId xmlns:a16="http://schemas.microsoft.com/office/drawing/2014/main" id="{FF329E31-D500-F0E0-0EAD-2C79CC967F22}"/>
              </a:ext>
            </a:extLst>
          </p:cNvPr>
          <p:cNvSpPr>
            <a:spLocks noGrp="1"/>
          </p:cNvSpPr>
          <p:nvPr>
            <p:ph type="sldNum" sz="quarter" idx="12"/>
          </p:nvPr>
        </p:nvSpPr>
        <p:spPr/>
        <p:txBody>
          <a:bodyPr/>
          <a:lstStyle/>
          <a:p>
            <a:fld id="{866D7F9A-4F93-4AD8-A546-1A6497458D76}" type="slidenum">
              <a:rPr lang="en-US" smtClean="0"/>
              <a:pPr/>
              <a:t>8</a:t>
            </a:fld>
            <a:endParaRPr lang="en-US" dirty="0"/>
          </a:p>
        </p:txBody>
      </p:sp>
      <p:grpSp>
        <p:nvGrpSpPr>
          <p:cNvPr id="55" name="Group 54">
            <a:extLst>
              <a:ext uri="{FF2B5EF4-FFF2-40B4-BE49-F238E27FC236}">
                <a16:creationId xmlns:a16="http://schemas.microsoft.com/office/drawing/2014/main" id="{7AB2FA11-DF3D-0C74-5951-475430C7D5AD}"/>
              </a:ext>
            </a:extLst>
          </p:cNvPr>
          <p:cNvGrpSpPr/>
          <p:nvPr/>
        </p:nvGrpSpPr>
        <p:grpSpPr>
          <a:xfrm>
            <a:off x="5311059" y="1470421"/>
            <a:ext cx="5505550" cy="5158246"/>
            <a:chOff x="4127303" y="1470421"/>
            <a:chExt cx="5505550" cy="5158246"/>
          </a:xfrm>
        </p:grpSpPr>
        <p:sp>
          <p:nvSpPr>
            <p:cNvPr id="48" name="TextBox 47">
              <a:extLst>
                <a:ext uri="{FF2B5EF4-FFF2-40B4-BE49-F238E27FC236}">
                  <a16:creationId xmlns:a16="http://schemas.microsoft.com/office/drawing/2014/main" id="{2A242560-4AA7-DDC2-DCF4-95F422837859}"/>
                </a:ext>
              </a:extLst>
            </p:cNvPr>
            <p:cNvSpPr txBox="1"/>
            <p:nvPr/>
          </p:nvSpPr>
          <p:spPr>
            <a:xfrm>
              <a:off x="6956344" y="4333970"/>
              <a:ext cx="968455" cy="276999"/>
            </a:xfrm>
            <a:prstGeom prst="rect">
              <a:avLst/>
            </a:prstGeom>
            <a:noFill/>
          </p:spPr>
          <p:txBody>
            <a:bodyPr wrap="square" rtlCol="0">
              <a:spAutoFit/>
            </a:bodyPr>
            <a:lstStyle/>
            <a:p>
              <a:r>
                <a:rPr lang="en-US" dirty="0"/>
                <a:t>Infiltration</a:t>
              </a:r>
              <a:endParaRPr lang="en-US" sz="1050" dirty="0"/>
            </a:p>
          </p:txBody>
        </p:sp>
        <p:grpSp>
          <p:nvGrpSpPr>
            <p:cNvPr id="54" name="Group 53">
              <a:extLst>
                <a:ext uri="{FF2B5EF4-FFF2-40B4-BE49-F238E27FC236}">
                  <a16:creationId xmlns:a16="http://schemas.microsoft.com/office/drawing/2014/main" id="{466BE6E1-8B33-77B4-92C8-4C9B930F4A04}"/>
                </a:ext>
              </a:extLst>
            </p:cNvPr>
            <p:cNvGrpSpPr/>
            <p:nvPr/>
          </p:nvGrpSpPr>
          <p:grpSpPr>
            <a:xfrm>
              <a:off x="4127303" y="1470421"/>
              <a:ext cx="5505550" cy="5158246"/>
              <a:chOff x="4127303" y="1470421"/>
              <a:chExt cx="5505550" cy="5158246"/>
            </a:xfrm>
          </p:grpSpPr>
          <p:sp>
            <p:nvSpPr>
              <p:cNvPr id="47" name="TextBox 46">
                <a:extLst>
                  <a:ext uri="{FF2B5EF4-FFF2-40B4-BE49-F238E27FC236}">
                    <a16:creationId xmlns:a16="http://schemas.microsoft.com/office/drawing/2014/main" id="{F462B028-0FFC-76AA-A602-FB8799E9A186}"/>
                  </a:ext>
                </a:extLst>
              </p:cNvPr>
              <p:cNvSpPr txBox="1"/>
              <p:nvPr/>
            </p:nvSpPr>
            <p:spPr>
              <a:xfrm>
                <a:off x="5498601" y="1492322"/>
                <a:ext cx="1054598" cy="276999"/>
              </a:xfrm>
              <a:prstGeom prst="rect">
                <a:avLst/>
              </a:prstGeom>
              <a:noFill/>
            </p:spPr>
            <p:txBody>
              <a:bodyPr wrap="square" rtlCol="0">
                <a:spAutoFit/>
              </a:bodyPr>
              <a:lstStyle/>
              <a:p>
                <a:r>
                  <a:rPr lang="en-US" dirty="0"/>
                  <a:t>Precipitation</a:t>
                </a:r>
                <a:endParaRPr lang="en-US" sz="1050" dirty="0"/>
              </a:p>
            </p:txBody>
          </p:sp>
          <p:grpSp>
            <p:nvGrpSpPr>
              <p:cNvPr id="53" name="Group 52">
                <a:extLst>
                  <a:ext uri="{FF2B5EF4-FFF2-40B4-BE49-F238E27FC236}">
                    <a16:creationId xmlns:a16="http://schemas.microsoft.com/office/drawing/2014/main" id="{9EEC1EFB-34C3-72C4-D9D8-9E845CD235D7}"/>
                  </a:ext>
                </a:extLst>
              </p:cNvPr>
              <p:cNvGrpSpPr/>
              <p:nvPr/>
            </p:nvGrpSpPr>
            <p:grpSpPr>
              <a:xfrm>
                <a:off x="4127303" y="1470421"/>
                <a:ext cx="4446871" cy="5158246"/>
                <a:chOff x="4127303" y="1470421"/>
                <a:chExt cx="4446871" cy="5158246"/>
              </a:xfrm>
            </p:grpSpPr>
            <p:grpSp>
              <p:nvGrpSpPr>
                <p:cNvPr id="46" name="Group 45">
                  <a:extLst>
                    <a:ext uri="{FF2B5EF4-FFF2-40B4-BE49-F238E27FC236}">
                      <a16:creationId xmlns:a16="http://schemas.microsoft.com/office/drawing/2014/main" id="{FC1A6A89-4AF1-54DC-CB66-9C4760887B0D}"/>
                    </a:ext>
                  </a:extLst>
                </p:cNvPr>
                <p:cNvGrpSpPr/>
                <p:nvPr/>
              </p:nvGrpSpPr>
              <p:grpSpPr>
                <a:xfrm>
                  <a:off x="4127303" y="1470421"/>
                  <a:ext cx="3645096" cy="4954432"/>
                  <a:chOff x="1853037" y="1365127"/>
                  <a:chExt cx="5081162" cy="5261603"/>
                </a:xfrm>
              </p:grpSpPr>
              <p:sp>
                <p:nvSpPr>
                  <p:cNvPr id="7" name="Rectangle 6">
                    <a:extLst>
                      <a:ext uri="{FF2B5EF4-FFF2-40B4-BE49-F238E27FC236}">
                        <a16:creationId xmlns:a16="http://schemas.microsoft.com/office/drawing/2014/main" id="{A8E64561-0C19-5A8A-AB8E-85DCE8273E3C}"/>
                      </a:ext>
                    </a:extLst>
                  </p:cNvPr>
                  <p:cNvSpPr/>
                  <p:nvPr/>
                </p:nvSpPr>
                <p:spPr>
                  <a:xfrm>
                    <a:off x="2971800" y="1904999"/>
                    <a:ext cx="2133600" cy="914401"/>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95FDE97-6FCF-59C2-2811-B89201D5A51D}"/>
                      </a:ext>
                    </a:extLst>
                  </p:cNvPr>
                  <p:cNvSpPr txBox="1"/>
                  <p:nvPr/>
                </p:nvSpPr>
                <p:spPr>
                  <a:xfrm>
                    <a:off x="3053443" y="2214668"/>
                    <a:ext cx="1970314" cy="294173"/>
                  </a:xfrm>
                  <a:prstGeom prst="rect">
                    <a:avLst/>
                  </a:prstGeom>
                  <a:solidFill>
                    <a:schemeClr val="bg2">
                      <a:lumMod val="40000"/>
                      <a:lumOff val="60000"/>
                    </a:schemeClr>
                  </a:solidFill>
                </p:spPr>
                <p:txBody>
                  <a:bodyPr wrap="square" rtlCol="0">
                    <a:spAutoFit/>
                  </a:bodyPr>
                  <a:lstStyle/>
                  <a:p>
                    <a:pPr algn="ctr"/>
                    <a:r>
                      <a:rPr lang="en-US" dirty="0"/>
                      <a:t>Canopy Storage</a:t>
                    </a:r>
                  </a:p>
                </p:txBody>
              </p:sp>
              <p:sp>
                <p:nvSpPr>
                  <p:cNvPr id="8" name="Rectangle 7">
                    <a:extLst>
                      <a:ext uri="{FF2B5EF4-FFF2-40B4-BE49-F238E27FC236}">
                        <a16:creationId xmlns:a16="http://schemas.microsoft.com/office/drawing/2014/main" id="{2C8E5435-D96E-DDF5-E648-E4F433996744}"/>
                      </a:ext>
                    </a:extLst>
                  </p:cNvPr>
                  <p:cNvSpPr/>
                  <p:nvPr/>
                </p:nvSpPr>
                <p:spPr>
                  <a:xfrm>
                    <a:off x="4191000" y="3418632"/>
                    <a:ext cx="2133600" cy="914401"/>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E1694A5-5852-5DA5-1A5C-D822E428591E}"/>
                      </a:ext>
                    </a:extLst>
                  </p:cNvPr>
                  <p:cNvSpPr txBox="1"/>
                  <p:nvPr/>
                </p:nvSpPr>
                <p:spPr>
                  <a:xfrm>
                    <a:off x="4263119" y="3728749"/>
                    <a:ext cx="1943099" cy="294173"/>
                  </a:xfrm>
                  <a:prstGeom prst="rect">
                    <a:avLst/>
                  </a:prstGeom>
                  <a:solidFill>
                    <a:schemeClr val="bg2">
                      <a:lumMod val="40000"/>
                      <a:lumOff val="60000"/>
                    </a:schemeClr>
                  </a:solidFill>
                </p:spPr>
                <p:txBody>
                  <a:bodyPr wrap="square" rtlCol="0">
                    <a:spAutoFit/>
                  </a:bodyPr>
                  <a:lstStyle/>
                  <a:p>
                    <a:pPr algn="ctr"/>
                    <a:r>
                      <a:rPr lang="en-US" dirty="0"/>
                      <a:t>Surface Storage</a:t>
                    </a:r>
                  </a:p>
                </p:txBody>
              </p:sp>
              <p:sp>
                <p:nvSpPr>
                  <p:cNvPr id="10" name="Rectangle 9">
                    <a:extLst>
                      <a:ext uri="{FF2B5EF4-FFF2-40B4-BE49-F238E27FC236}">
                        <a16:creationId xmlns:a16="http://schemas.microsoft.com/office/drawing/2014/main" id="{7707884E-04D0-7259-DA2D-6E0451300335}"/>
                      </a:ext>
                    </a:extLst>
                  </p:cNvPr>
                  <p:cNvSpPr/>
                  <p:nvPr/>
                </p:nvSpPr>
                <p:spPr>
                  <a:xfrm>
                    <a:off x="3479692" y="4773568"/>
                    <a:ext cx="2844909" cy="1412628"/>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CA24AD15-9269-845F-0B72-19D54C892B6E}"/>
                      </a:ext>
                    </a:extLst>
                  </p:cNvPr>
                  <p:cNvSpPr txBox="1"/>
                  <p:nvPr/>
                </p:nvSpPr>
                <p:spPr>
                  <a:xfrm>
                    <a:off x="3869535" y="5332795"/>
                    <a:ext cx="2065223" cy="294173"/>
                  </a:xfrm>
                  <a:prstGeom prst="rect">
                    <a:avLst/>
                  </a:prstGeom>
                  <a:solidFill>
                    <a:schemeClr val="bg2">
                      <a:lumMod val="40000"/>
                      <a:lumOff val="60000"/>
                    </a:schemeClr>
                  </a:solidFill>
                </p:spPr>
                <p:txBody>
                  <a:bodyPr wrap="square" rtlCol="0">
                    <a:spAutoFit/>
                  </a:bodyPr>
                  <a:lstStyle/>
                  <a:p>
                    <a:pPr algn="ctr"/>
                    <a:r>
                      <a:rPr lang="en-US" dirty="0"/>
                      <a:t>Soil Storage</a:t>
                    </a:r>
                  </a:p>
                </p:txBody>
              </p:sp>
              <p:cxnSp>
                <p:nvCxnSpPr>
                  <p:cNvPr id="13" name="Connector: Elbow 12">
                    <a:extLst>
                      <a:ext uri="{FF2B5EF4-FFF2-40B4-BE49-F238E27FC236}">
                        <a16:creationId xmlns:a16="http://schemas.microsoft.com/office/drawing/2014/main" id="{50DCBDF2-10F5-29C5-0EA4-2AE831E40181}"/>
                      </a:ext>
                    </a:extLst>
                  </p:cNvPr>
                  <p:cNvCxnSpPr>
                    <a:cxnSpLocks/>
                  </p:cNvCxnSpPr>
                  <p:nvPr/>
                </p:nvCxnSpPr>
                <p:spPr>
                  <a:xfrm rot="16200000" flipH="1">
                    <a:off x="4662114" y="2350712"/>
                    <a:ext cx="1496172" cy="609600"/>
                  </a:xfrm>
                  <a:prstGeom prst="bentConnector3">
                    <a:avLst>
                      <a:gd name="adj1" fmla="val -25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or: Elbow 15">
                    <a:extLst>
                      <a:ext uri="{FF2B5EF4-FFF2-40B4-BE49-F238E27FC236}">
                        <a16:creationId xmlns:a16="http://schemas.microsoft.com/office/drawing/2014/main" id="{6AF66315-6701-AEA8-4CFE-D7948C00B04C}"/>
                      </a:ext>
                    </a:extLst>
                  </p:cNvPr>
                  <p:cNvCxnSpPr>
                    <a:cxnSpLocks/>
                  </p:cNvCxnSpPr>
                  <p:nvPr/>
                </p:nvCxnSpPr>
                <p:spPr>
                  <a:xfrm rot="16200000" flipV="1">
                    <a:off x="2387826" y="1816642"/>
                    <a:ext cx="634550" cy="533401"/>
                  </a:xfrm>
                  <a:prstGeom prst="bentConnector3">
                    <a:avLst>
                      <a:gd name="adj1" fmla="val -1237"/>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CE966E3C-578D-063D-6B3C-898558666B64}"/>
                      </a:ext>
                    </a:extLst>
                  </p:cNvPr>
                  <p:cNvCxnSpPr>
                    <a:cxnSpLocks/>
                    <a:stCxn id="8" idx="1"/>
                  </p:cNvCxnSpPr>
                  <p:nvPr/>
                </p:nvCxnSpPr>
                <p:spPr>
                  <a:xfrm rot="10800000">
                    <a:off x="2438400" y="3429001"/>
                    <a:ext cx="1752600" cy="446833"/>
                  </a:xfrm>
                  <a:prstGeom prst="bentConnector3">
                    <a:avLst>
                      <a:gd name="adj1" fmla="val 99855"/>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0CD952AE-32B6-A143-2F8A-0E0813955D1B}"/>
                      </a:ext>
                    </a:extLst>
                  </p:cNvPr>
                  <p:cNvCxnSpPr>
                    <a:cxnSpLocks/>
                  </p:cNvCxnSpPr>
                  <p:nvPr/>
                </p:nvCxnSpPr>
                <p:spPr>
                  <a:xfrm rot="10800000">
                    <a:off x="2438402" y="4979599"/>
                    <a:ext cx="1066797" cy="681226"/>
                  </a:xfrm>
                  <a:prstGeom prst="bentConnector3">
                    <a:avLst>
                      <a:gd name="adj1" fmla="val 100449"/>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B96A644C-8962-6459-BAC7-FD69D7217DD3}"/>
                      </a:ext>
                    </a:extLst>
                  </p:cNvPr>
                  <p:cNvSpPr txBox="1"/>
                  <p:nvPr/>
                </p:nvSpPr>
                <p:spPr>
                  <a:xfrm>
                    <a:off x="1930507" y="1975356"/>
                    <a:ext cx="545992" cy="294173"/>
                  </a:xfrm>
                  <a:prstGeom prst="rect">
                    <a:avLst/>
                  </a:prstGeom>
                  <a:noFill/>
                </p:spPr>
                <p:txBody>
                  <a:bodyPr wrap="square" rtlCol="0">
                    <a:spAutoFit/>
                  </a:bodyPr>
                  <a:lstStyle/>
                  <a:p>
                    <a:r>
                      <a:rPr lang="en-US" dirty="0"/>
                      <a:t>ET</a:t>
                    </a:r>
                  </a:p>
                </p:txBody>
              </p:sp>
              <p:sp>
                <p:nvSpPr>
                  <p:cNvPr id="36" name="TextBox 35">
                    <a:extLst>
                      <a:ext uri="{FF2B5EF4-FFF2-40B4-BE49-F238E27FC236}">
                        <a16:creationId xmlns:a16="http://schemas.microsoft.com/office/drawing/2014/main" id="{DA600769-C349-4915-7FAF-ABDE11C790CB}"/>
                      </a:ext>
                    </a:extLst>
                  </p:cNvPr>
                  <p:cNvSpPr txBox="1"/>
                  <p:nvPr/>
                </p:nvSpPr>
                <p:spPr>
                  <a:xfrm>
                    <a:off x="1853037" y="3477477"/>
                    <a:ext cx="545992" cy="294173"/>
                  </a:xfrm>
                  <a:prstGeom prst="rect">
                    <a:avLst/>
                  </a:prstGeom>
                  <a:noFill/>
                </p:spPr>
                <p:txBody>
                  <a:bodyPr wrap="square" rtlCol="0">
                    <a:spAutoFit/>
                  </a:bodyPr>
                  <a:lstStyle/>
                  <a:p>
                    <a:r>
                      <a:rPr lang="en-US" dirty="0"/>
                      <a:t>ET</a:t>
                    </a:r>
                  </a:p>
                </p:txBody>
              </p:sp>
              <p:sp>
                <p:nvSpPr>
                  <p:cNvPr id="37" name="TextBox 36">
                    <a:extLst>
                      <a:ext uri="{FF2B5EF4-FFF2-40B4-BE49-F238E27FC236}">
                        <a16:creationId xmlns:a16="http://schemas.microsoft.com/office/drawing/2014/main" id="{007D8403-B6DE-6328-A982-AAF63B31C2D4}"/>
                      </a:ext>
                    </a:extLst>
                  </p:cNvPr>
                  <p:cNvSpPr txBox="1"/>
                  <p:nvPr/>
                </p:nvSpPr>
                <p:spPr>
                  <a:xfrm>
                    <a:off x="1930508" y="5141111"/>
                    <a:ext cx="545992" cy="294173"/>
                  </a:xfrm>
                  <a:prstGeom prst="rect">
                    <a:avLst/>
                  </a:prstGeom>
                  <a:noFill/>
                </p:spPr>
                <p:txBody>
                  <a:bodyPr wrap="square" rtlCol="0">
                    <a:spAutoFit/>
                  </a:bodyPr>
                  <a:lstStyle/>
                  <a:p>
                    <a:r>
                      <a:rPr lang="en-US" dirty="0"/>
                      <a:t>ET</a:t>
                    </a:r>
                  </a:p>
                </p:txBody>
              </p:sp>
              <p:sp>
                <p:nvSpPr>
                  <p:cNvPr id="38" name="TextBox 37">
                    <a:extLst>
                      <a:ext uri="{FF2B5EF4-FFF2-40B4-BE49-F238E27FC236}">
                        <a16:creationId xmlns:a16="http://schemas.microsoft.com/office/drawing/2014/main" id="{7816D217-2434-AA6D-13BD-E1E2D1D155D4}"/>
                      </a:ext>
                    </a:extLst>
                  </p:cNvPr>
                  <p:cNvSpPr txBox="1"/>
                  <p:nvPr/>
                </p:nvSpPr>
                <p:spPr>
                  <a:xfrm>
                    <a:off x="5796643" y="2522746"/>
                    <a:ext cx="1137556" cy="294173"/>
                  </a:xfrm>
                  <a:prstGeom prst="rect">
                    <a:avLst/>
                  </a:prstGeom>
                  <a:noFill/>
                </p:spPr>
                <p:txBody>
                  <a:bodyPr wrap="square" rtlCol="0">
                    <a:spAutoFit/>
                  </a:bodyPr>
                  <a:lstStyle/>
                  <a:p>
                    <a:r>
                      <a:rPr lang="en-US" dirty="0"/>
                      <a:t>Overflow</a:t>
                    </a:r>
                  </a:p>
                </p:txBody>
              </p:sp>
              <p:cxnSp>
                <p:nvCxnSpPr>
                  <p:cNvPr id="40" name="Straight Arrow Connector 39">
                    <a:extLst>
                      <a:ext uri="{FF2B5EF4-FFF2-40B4-BE49-F238E27FC236}">
                        <a16:creationId xmlns:a16="http://schemas.microsoft.com/office/drawing/2014/main" id="{264AF5CA-AB44-3EE9-5F06-30F8D7FCDFED}"/>
                      </a:ext>
                    </a:extLst>
                  </p:cNvPr>
                  <p:cNvCxnSpPr/>
                  <p:nvPr/>
                </p:nvCxnSpPr>
                <p:spPr>
                  <a:xfrm>
                    <a:off x="3733800" y="1365127"/>
                    <a:ext cx="0" cy="5398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C933A290-2A66-70CF-3C55-72CEC5FDC32E}"/>
                      </a:ext>
                    </a:extLst>
                  </p:cNvPr>
                  <p:cNvCxnSpPr>
                    <a:cxnSpLocks/>
                  </p:cNvCxnSpPr>
                  <p:nvPr/>
                </p:nvCxnSpPr>
                <p:spPr>
                  <a:xfrm>
                    <a:off x="5715000" y="4333033"/>
                    <a:ext cx="0" cy="4405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2854D695-6D58-DD11-5CA7-E2ED1E9CBF45}"/>
                      </a:ext>
                    </a:extLst>
                  </p:cNvPr>
                  <p:cNvCxnSpPr>
                    <a:cxnSpLocks/>
                  </p:cNvCxnSpPr>
                  <p:nvPr/>
                </p:nvCxnSpPr>
                <p:spPr>
                  <a:xfrm flipV="1">
                    <a:off x="6324600" y="3418632"/>
                    <a:ext cx="609599" cy="103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AE6B0061-4EFF-4E24-0A2E-C27580BAAFC3}"/>
                      </a:ext>
                    </a:extLst>
                  </p:cNvPr>
                  <p:cNvCxnSpPr>
                    <a:cxnSpLocks/>
                  </p:cNvCxnSpPr>
                  <p:nvPr/>
                </p:nvCxnSpPr>
                <p:spPr>
                  <a:xfrm>
                    <a:off x="5792048" y="6186195"/>
                    <a:ext cx="0" cy="4405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9" name="TextBox 48">
                  <a:extLst>
                    <a:ext uri="{FF2B5EF4-FFF2-40B4-BE49-F238E27FC236}">
                      <a16:creationId xmlns:a16="http://schemas.microsoft.com/office/drawing/2014/main" id="{267221C1-212D-9CD4-6FCC-B13921759019}"/>
                    </a:ext>
                  </a:extLst>
                </p:cNvPr>
                <p:cNvSpPr txBox="1"/>
                <p:nvPr/>
              </p:nvSpPr>
              <p:spPr>
                <a:xfrm>
                  <a:off x="6533311" y="6351668"/>
                  <a:ext cx="2040863" cy="276999"/>
                </a:xfrm>
                <a:prstGeom prst="rect">
                  <a:avLst/>
                </a:prstGeom>
                <a:noFill/>
              </p:spPr>
              <p:txBody>
                <a:bodyPr wrap="square" rtlCol="0">
                  <a:spAutoFit/>
                </a:bodyPr>
                <a:lstStyle/>
                <a:p>
                  <a:r>
                    <a:rPr lang="en-US" dirty="0"/>
                    <a:t>Deep Percolation or Baseflow</a:t>
                  </a:r>
                </a:p>
              </p:txBody>
            </p:sp>
          </p:grpSp>
          <p:sp>
            <p:nvSpPr>
              <p:cNvPr id="50" name="TextBox 49">
                <a:extLst>
                  <a:ext uri="{FF2B5EF4-FFF2-40B4-BE49-F238E27FC236}">
                    <a16:creationId xmlns:a16="http://schemas.microsoft.com/office/drawing/2014/main" id="{BFE957F5-FE65-6E6B-0940-0D4471F8B5FB}"/>
                  </a:ext>
                </a:extLst>
              </p:cNvPr>
              <p:cNvSpPr txBox="1"/>
              <p:nvPr/>
            </p:nvSpPr>
            <p:spPr>
              <a:xfrm>
                <a:off x="7591990" y="3092590"/>
                <a:ext cx="2040863" cy="276999"/>
              </a:xfrm>
              <a:prstGeom prst="rect">
                <a:avLst/>
              </a:prstGeom>
              <a:noFill/>
            </p:spPr>
            <p:txBody>
              <a:bodyPr wrap="square" rtlCol="0">
                <a:spAutoFit/>
              </a:bodyPr>
              <a:lstStyle/>
              <a:p>
                <a:r>
                  <a:rPr lang="en-US" dirty="0"/>
                  <a:t>Overflow to Direct Runoff</a:t>
                </a:r>
                <a:endParaRPr lang="en-US" sz="1050" dirty="0"/>
              </a:p>
            </p:txBody>
          </p:sp>
        </p:grpSp>
      </p:grpSp>
      <p:sp>
        <p:nvSpPr>
          <p:cNvPr id="12" name="TextBox 11">
            <a:extLst>
              <a:ext uri="{FF2B5EF4-FFF2-40B4-BE49-F238E27FC236}">
                <a16:creationId xmlns:a16="http://schemas.microsoft.com/office/drawing/2014/main" id="{E055C039-D879-FC51-253D-9F7330104FF5}"/>
              </a:ext>
            </a:extLst>
          </p:cNvPr>
          <p:cNvSpPr txBox="1"/>
          <p:nvPr/>
        </p:nvSpPr>
        <p:spPr>
          <a:xfrm>
            <a:off x="8627871" y="3531479"/>
            <a:ext cx="2514600" cy="646331"/>
          </a:xfrm>
          <a:prstGeom prst="rect">
            <a:avLst/>
          </a:prstGeom>
          <a:noFill/>
        </p:spPr>
        <p:txBody>
          <a:bodyPr wrap="square" rtlCol="0">
            <a:spAutoFit/>
          </a:bodyPr>
          <a:lstStyle/>
          <a:p>
            <a:r>
              <a:rPr lang="en-US" dirty="0"/>
              <a:t>(Surface Storage occurs once soil storage is saturated or rainfall intensity exceeds infiltration)</a:t>
            </a:r>
          </a:p>
        </p:txBody>
      </p:sp>
      <p:sp>
        <p:nvSpPr>
          <p:cNvPr id="14" name="TextBox 13">
            <a:extLst>
              <a:ext uri="{FF2B5EF4-FFF2-40B4-BE49-F238E27FC236}">
                <a16:creationId xmlns:a16="http://schemas.microsoft.com/office/drawing/2014/main" id="{DDFBADB0-5725-C41F-A854-C33A9396818A}"/>
              </a:ext>
            </a:extLst>
          </p:cNvPr>
          <p:cNvSpPr txBox="1"/>
          <p:nvPr/>
        </p:nvSpPr>
        <p:spPr>
          <a:xfrm>
            <a:off x="689995" y="1746982"/>
            <a:ext cx="4183752" cy="397031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ct val="50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effectLst/>
                <a:uLnTx/>
                <a:uFillTx/>
                <a:latin typeface="Lato" panose="020F0502020204030203" pitchFamily="34" charset="0"/>
                <a:ea typeface="+mn-ea"/>
                <a:cs typeface="+mn-cs"/>
              </a:rPr>
              <a:t>Keeps track of the moisture state using a simple 1-layer storage volume</a:t>
            </a:r>
          </a:p>
          <a:p>
            <a:pPr marL="285750" marR="0" lvl="0" indent="-285750" algn="l" defTabSz="914400" rtl="0" eaLnBrk="1" fontAlgn="auto" latinLnBrk="0" hangingPunct="1">
              <a:lnSpc>
                <a:spcPct val="100000"/>
              </a:lnSpc>
              <a:spcBef>
                <a:spcPct val="50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effectLst/>
                <a:uLnTx/>
                <a:uFillTx/>
                <a:latin typeface="Lato" panose="020F0502020204030203" pitchFamily="34" charset="0"/>
                <a:ea typeface="+mn-ea"/>
                <a:cs typeface="+mn-cs"/>
              </a:rPr>
              <a:t>Precipitation first satisfies the moisture deficit and then a constant loss rate is applied to remaining precipitation.</a:t>
            </a:r>
          </a:p>
          <a:p>
            <a:pPr marL="285750" marR="0" lvl="0" indent="-285750" algn="l" defTabSz="914400" rtl="0" eaLnBrk="1" fontAlgn="auto" latinLnBrk="0" hangingPunct="1">
              <a:lnSpc>
                <a:spcPct val="100000"/>
              </a:lnSpc>
              <a:spcBef>
                <a:spcPct val="50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effectLst/>
                <a:uLnTx/>
                <a:uFillTx/>
                <a:latin typeface="Lato" panose="020F0502020204030203" pitchFamily="34" charset="0"/>
                <a:ea typeface="+mn-ea"/>
                <a:cs typeface="+mn-cs"/>
              </a:rPr>
              <a:t>When ET is included, the moisture deficit will increase until a maximum value is reached.</a:t>
            </a:r>
          </a:p>
          <a:p>
            <a:endParaRPr lang="en-US" dirty="0"/>
          </a:p>
        </p:txBody>
      </p:sp>
    </p:spTree>
    <p:extLst>
      <p:ext uri="{BB962C8B-B14F-4D97-AF65-F5344CB8AC3E}">
        <p14:creationId xmlns:p14="http://schemas.microsoft.com/office/powerpoint/2010/main" val="432514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Deficit Constant</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9</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7391400" cy="4401205"/>
          </a:xfrm>
          <a:prstGeom prst="rect">
            <a:avLst/>
          </a:prstGeom>
          <a:noFill/>
          <a:ln w="9525">
            <a:noFill/>
            <a:miter lim="800000"/>
            <a:headEnd/>
            <a:tailEnd/>
          </a:ln>
        </p:spPr>
        <p:txBody>
          <a:bodyPr wrap="square">
            <a:spAutoFit/>
          </a:bodyPr>
          <a:lstStyle/>
          <a:p>
            <a:pPr eaLnBrk="1" hangingPunct="1">
              <a:lnSpc>
                <a:spcPct val="90000"/>
              </a:lnSpc>
            </a:pPr>
            <a:r>
              <a:rPr lang="en-US" sz="2800" dirty="0"/>
              <a:t>The meteorologic model should be configured with precipitation and evapotranspiration.  Add snowmelt in cold climates.</a:t>
            </a:r>
          </a:p>
          <a:p>
            <a:pPr eaLnBrk="1" hangingPunct="1">
              <a:lnSpc>
                <a:spcPct val="90000"/>
              </a:lnSpc>
            </a:pPr>
            <a:endParaRPr lang="en-US" sz="2800" dirty="0"/>
          </a:p>
          <a:p>
            <a:pPr eaLnBrk="1" hangingPunct="1">
              <a:lnSpc>
                <a:spcPct val="80000"/>
              </a:lnSpc>
            </a:pPr>
            <a:r>
              <a:rPr lang="en-US" sz="2800" dirty="0"/>
              <a:t>Initial conditions:</a:t>
            </a:r>
          </a:p>
          <a:p>
            <a:pPr lvl="1" eaLnBrk="1" hangingPunct="1">
              <a:lnSpc>
                <a:spcPct val="80000"/>
              </a:lnSpc>
            </a:pPr>
            <a:r>
              <a:rPr lang="en-US" sz="2000" dirty="0"/>
              <a:t>Initial deficit.</a:t>
            </a:r>
          </a:p>
          <a:p>
            <a:pPr eaLnBrk="1" hangingPunct="1">
              <a:lnSpc>
                <a:spcPct val="80000"/>
              </a:lnSpc>
            </a:pPr>
            <a:endParaRPr lang="en-US" sz="2800" dirty="0"/>
          </a:p>
          <a:p>
            <a:pPr eaLnBrk="1" hangingPunct="1">
              <a:lnSpc>
                <a:spcPct val="80000"/>
              </a:lnSpc>
            </a:pPr>
            <a:r>
              <a:rPr lang="en-US" sz="2800" dirty="0"/>
              <a:t>Parameters:</a:t>
            </a:r>
          </a:p>
          <a:p>
            <a:pPr lvl="1" eaLnBrk="1" hangingPunct="1">
              <a:lnSpc>
                <a:spcPct val="80000"/>
              </a:lnSpc>
            </a:pPr>
            <a:r>
              <a:rPr lang="en-US" sz="2000" dirty="0"/>
              <a:t>Maximum deficit.</a:t>
            </a:r>
          </a:p>
          <a:p>
            <a:pPr lvl="1" eaLnBrk="1" hangingPunct="1">
              <a:lnSpc>
                <a:spcPct val="80000"/>
              </a:lnSpc>
            </a:pPr>
            <a:r>
              <a:rPr lang="en-US" sz="2000" dirty="0"/>
              <a:t>Percolation rate.</a:t>
            </a:r>
          </a:p>
          <a:p>
            <a:pPr lvl="1" eaLnBrk="1" hangingPunct="1">
              <a:lnSpc>
                <a:spcPct val="80000"/>
              </a:lnSpc>
            </a:pPr>
            <a:r>
              <a:rPr lang="en-US" sz="2000" dirty="0"/>
              <a:t>Percent impervious area.</a:t>
            </a:r>
          </a:p>
          <a:p>
            <a:endParaRPr lang="en-US" sz="1600" dirty="0"/>
          </a:p>
          <a:p>
            <a:endParaRPr lang="en-US" sz="1600" dirty="0"/>
          </a:p>
          <a:p>
            <a:endParaRPr lang="en-US" sz="1600" dirty="0"/>
          </a:p>
        </p:txBody>
      </p:sp>
      <p:pic>
        <p:nvPicPr>
          <p:cNvPr id="9" name="Picture 8">
            <a:extLst>
              <a:ext uri="{FF2B5EF4-FFF2-40B4-BE49-F238E27FC236}">
                <a16:creationId xmlns:a16="http://schemas.microsoft.com/office/drawing/2014/main" id="{5884A7DF-BD80-1EE9-1BA4-ACE2D05BFF85}"/>
              </a:ext>
            </a:extLst>
          </p:cNvPr>
          <p:cNvPicPr>
            <a:picLocks noChangeAspect="1"/>
          </p:cNvPicPr>
          <p:nvPr/>
        </p:nvPicPr>
        <p:blipFill>
          <a:blip r:embed="rId3"/>
          <a:stretch>
            <a:fillRect/>
          </a:stretch>
        </p:blipFill>
        <p:spPr>
          <a:xfrm>
            <a:off x="5486401" y="2657009"/>
            <a:ext cx="5867400" cy="3699343"/>
          </a:xfrm>
          <a:prstGeom prst="rect">
            <a:avLst/>
          </a:prstGeom>
        </p:spPr>
      </p:pic>
    </p:spTree>
    <p:extLst>
      <p:ext uri="{BB962C8B-B14F-4D97-AF65-F5344CB8AC3E}">
        <p14:creationId xmlns:p14="http://schemas.microsoft.com/office/powerpoint/2010/main" val="1902257403"/>
      </p:ext>
    </p:extLst>
  </p:cSld>
  <p:clrMapOvr>
    <a:masterClrMapping/>
  </p:clrMapOvr>
</p:sld>
</file>

<file path=ppt/theme/theme1.xml><?xml version="1.0" encoding="utf-8"?>
<a:theme xmlns:a="http://schemas.openxmlformats.org/drawingml/2006/main" name="HSTemplate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STemplateDark" id="{A8B1827A-186A-48A7-8045-76190D306DB1}" vid="{C9E7DE9E-A6DC-4E93-B0DF-868E98CF341B}"/>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H&amp;S 2025">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amp;S 2025" id="{5C0D06B4-4F72-4938-882B-DFDD309E8DCC}" vid="{4AAD0994-F5BE-4682-BC39-3035FC2B9D10}"/>
    </a:ext>
  </a:extLst>
</a:theme>
</file>

<file path=ppt/theme/theme4.xml><?xml version="1.0" encoding="utf-8"?>
<a:theme xmlns:a="http://schemas.openxmlformats.org/drawingml/2006/main" name="1_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HSTemplateDark</Template>
  <TotalTime>6469</TotalTime>
  <Words>7093</Words>
  <Application>Microsoft Office PowerPoint</Application>
  <PresentationFormat>Widescreen</PresentationFormat>
  <Paragraphs>790</Paragraphs>
  <Slides>25</Slides>
  <Notes>25</Notes>
  <HiddenSlides>0</HiddenSlides>
  <MMClips>0</MMClips>
  <ScaleCrop>false</ScaleCrop>
  <HeadingPairs>
    <vt:vector size="8" baseType="variant">
      <vt:variant>
        <vt:lpstr>Fonts Used</vt:lpstr>
      </vt:variant>
      <vt:variant>
        <vt:i4>7</vt:i4>
      </vt:variant>
      <vt:variant>
        <vt:lpstr>Theme</vt:lpstr>
      </vt:variant>
      <vt:variant>
        <vt:i4>4</vt:i4>
      </vt:variant>
      <vt:variant>
        <vt:lpstr>Embedded OLE Servers</vt:lpstr>
      </vt:variant>
      <vt:variant>
        <vt:i4>1</vt:i4>
      </vt:variant>
      <vt:variant>
        <vt:lpstr>Slide Titles</vt:lpstr>
      </vt:variant>
      <vt:variant>
        <vt:i4>25</vt:i4>
      </vt:variant>
    </vt:vector>
  </HeadingPairs>
  <TitlesOfParts>
    <vt:vector size="37" baseType="lpstr">
      <vt:lpstr>-apple-system</vt:lpstr>
      <vt:lpstr>Bangers</vt:lpstr>
      <vt:lpstr>Arial</vt:lpstr>
      <vt:lpstr>Barlow Condensed</vt:lpstr>
      <vt:lpstr>Calibri</vt:lpstr>
      <vt:lpstr>Cambria Math</vt:lpstr>
      <vt:lpstr>Lato</vt:lpstr>
      <vt:lpstr>HSTemplateDark</vt:lpstr>
      <vt:lpstr>H&amp;S 2025 LIGHT</vt:lpstr>
      <vt:lpstr>H&amp;S 2025</vt:lpstr>
      <vt:lpstr>1_H&amp;S 2025 LIGHT</vt:lpstr>
      <vt:lpstr>Visio</vt:lpstr>
      <vt:lpstr>Continuous Simulation</vt:lpstr>
      <vt:lpstr>Overview</vt:lpstr>
      <vt:lpstr>Soil Water Basics</vt:lpstr>
      <vt:lpstr>Continuous Versus Event</vt:lpstr>
      <vt:lpstr>Available Loss Methods</vt:lpstr>
      <vt:lpstr>Soil  Water Basics</vt:lpstr>
      <vt:lpstr>Modeling requirements</vt:lpstr>
      <vt:lpstr>Deficit Constant</vt:lpstr>
      <vt:lpstr>Deficit Constant</vt:lpstr>
      <vt:lpstr>Precipitation and Infiltration</vt:lpstr>
      <vt:lpstr>Percolation and Evapotranspiration</vt:lpstr>
      <vt:lpstr>Soil Moisture Accounting</vt:lpstr>
      <vt:lpstr>Soil Moisture Accounting</vt:lpstr>
      <vt:lpstr>Precipitation and Infiltration</vt:lpstr>
      <vt:lpstr>Groundwater</vt:lpstr>
      <vt:lpstr>Percolation</vt:lpstr>
      <vt:lpstr>Evapotranspiration</vt:lpstr>
      <vt:lpstr>Layered Green and Ampt</vt:lpstr>
      <vt:lpstr>Layered Green and Ampt</vt:lpstr>
      <vt:lpstr>Precipitation and Infiltration</vt:lpstr>
      <vt:lpstr>Percolation and Evapotranspiration</vt:lpstr>
      <vt:lpstr>Plant Canopy</vt:lpstr>
      <vt:lpstr>Surface Depression</vt:lpstr>
      <vt:lpstr>Gridded Loss Methods</vt:lpstr>
      <vt:lpstr>Method Differences</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Pak, Jang H (Jay) CIV USARMY CEIWR (USA)</cp:lastModifiedBy>
  <cp:revision>182</cp:revision>
  <dcterms:created xsi:type="dcterms:W3CDTF">2010-06-16T18:06:37Z</dcterms:created>
  <dcterms:modified xsi:type="dcterms:W3CDTF">2026-06-10T20:50:53Z</dcterms:modified>
</cp:coreProperties>
</file>