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 id="2147483703" r:id="rId2"/>
  </p:sldMasterIdLst>
  <p:notesMasterIdLst>
    <p:notesMasterId r:id="rId79"/>
  </p:notesMasterIdLst>
  <p:handoutMasterIdLst>
    <p:handoutMasterId r:id="rId80"/>
  </p:handoutMasterIdLst>
  <p:sldIdLst>
    <p:sldId id="256" r:id="rId3"/>
    <p:sldId id="258" r:id="rId4"/>
    <p:sldId id="389" r:id="rId5"/>
    <p:sldId id="290" r:id="rId6"/>
    <p:sldId id="261" r:id="rId7"/>
    <p:sldId id="291" r:id="rId8"/>
    <p:sldId id="272" r:id="rId9"/>
    <p:sldId id="292" r:id="rId10"/>
    <p:sldId id="391" r:id="rId11"/>
    <p:sldId id="392" r:id="rId12"/>
    <p:sldId id="387" r:id="rId13"/>
    <p:sldId id="293" r:id="rId14"/>
    <p:sldId id="375" r:id="rId15"/>
    <p:sldId id="376" r:id="rId16"/>
    <p:sldId id="374" r:id="rId17"/>
    <p:sldId id="372" r:id="rId18"/>
    <p:sldId id="262" r:id="rId19"/>
    <p:sldId id="296" r:id="rId20"/>
    <p:sldId id="323" r:id="rId21"/>
    <p:sldId id="325" r:id="rId22"/>
    <p:sldId id="393" r:id="rId23"/>
    <p:sldId id="324" r:id="rId24"/>
    <p:sldId id="377" r:id="rId25"/>
    <p:sldId id="373" r:id="rId26"/>
    <p:sldId id="321" r:id="rId27"/>
    <p:sldId id="378" r:id="rId28"/>
    <p:sldId id="278" r:id="rId29"/>
    <p:sldId id="326" r:id="rId30"/>
    <p:sldId id="320" r:id="rId31"/>
    <p:sldId id="327" r:id="rId32"/>
    <p:sldId id="328" r:id="rId33"/>
    <p:sldId id="383" r:id="rId34"/>
    <p:sldId id="379" r:id="rId35"/>
    <p:sldId id="329" r:id="rId36"/>
    <p:sldId id="264" r:id="rId37"/>
    <p:sldId id="295" r:id="rId38"/>
    <p:sldId id="297" r:id="rId39"/>
    <p:sldId id="381" r:id="rId40"/>
    <p:sldId id="388" r:id="rId41"/>
    <p:sldId id="266" r:id="rId42"/>
    <p:sldId id="334" r:id="rId43"/>
    <p:sldId id="306" r:id="rId44"/>
    <p:sldId id="299" r:id="rId45"/>
    <p:sldId id="301" r:id="rId46"/>
    <p:sldId id="302" r:id="rId47"/>
    <p:sldId id="303" r:id="rId48"/>
    <p:sldId id="298" r:id="rId49"/>
    <p:sldId id="307" r:id="rId50"/>
    <p:sldId id="305" r:id="rId51"/>
    <p:sldId id="322" r:id="rId52"/>
    <p:sldId id="268" r:id="rId53"/>
    <p:sldId id="269" r:id="rId54"/>
    <p:sldId id="309" r:id="rId55"/>
    <p:sldId id="335" r:id="rId56"/>
    <p:sldId id="336" r:id="rId57"/>
    <p:sldId id="337" r:id="rId58"/>
    <p:sldId id="338" r:id="rId59"/>
    <p:sldId id="339" r:id="rId60"/>
    <p:sldId id="317" r:id="rId61"/>
    <p:sldId id="385" r:id="rId62"/>
    <p:sldId id="330" r:id="rId63"/>
    <p:sldId id="331" r:id="rId64"/>
    <p:sldId id="332" r:id="rId65"/>
    <p:sldId id="288" r:id="rId66"/>
    <p:sldId id="380" r:id="rId67"/>
    <p:sldId id="333" r:id="rId68"/>
    <p:sldId id="308" r:id="rId69"/>
    <p:sldId id="384" r:id="rId70"/>
    <p:sldId id="340" r:id="rId71"/>
    <p:sldId id="370" r:id="rId72"/>
    <p:sldId id="371" r:id="rId73"/>
    <p:sldId id="313" r:id="rId74"/>
    <p:sldId id="311" r:id="rId75"/>
    <p:sldId id="386" r:id="rId76"/>
    <p:sldId id="390" r:id="rId77"/>
    <p:sldId id="382" r:id="rId78"/>
  </p:sldIdLst>
  <p:sldSz cx="12192000" cy="6858000"/>
  <p:notesSz cx="6858000" cy="9144000"/>
  <p:embeddedFontLst>
    <p:embeddedFont>
      <p:font typeface="Bangers" pitchFamily="2" charset="0"/>
      <p:regular r:id="rId81"/>
    </p:embeddedFont>
    <p:embeddedFont>
      <p:font typeface="Barlow Condensed" panose="00000506000000000000" pitchFamily="2" charset="0"/>
      <p:regular r:id="rId82"/>
      <p:bold r:id="rId83"/>
      <p:italic r:id="rId84"/>
      <p:boldItalic r:id="rId85"/>
    </p:embeddedFont>
    <p:embeddedFont>
      <p:font typeface="Barlow Condensed Bold" panose="00000806000000000000" pitchFamily="2" charset="0"/>
      <p:bold r:id="rId86"/>
    </p:embeddedFont>
    <p:embeddedFont>
      <p:font typeface="Cambria Math" panose="02040503050406030204" pitchFamily="18" charset="0"/>
      <p:regular r:id="rId87"/>
    </p:embeddedFont>
    <p:embeddedFont>
      <p:font typeface="Ink Free" panose="03080402000500000000" pitchFamily="66" charset="0"/>
      <p:regular r:id="rId88"/>
    </p:embeddedFont>
    <p:embeddedFont>
      <p:font typeface="Lato" panose="020F0502020204030203" pitchFamily="34" charset="0"/>
      <p:regular r:id="rId89"/>
      <p:bold r:id="rId90"/>
      <p:italic r:id="rId91"/>
      <p:boldItalic r:id="rId92"/>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521415D9-36F7-43E2-AB2F-B90AF26B5E84}">
      <p14:sectionLst xmlns:p14="http://schemas.microsoft.com/office/powerpoint/2010/main">
        <p14:section name="Part I" id="{856D27DA-8955-435C-B57B-4EDF5D578C48}">
          <p14:sldIdLst>
            <p14:sldId id="256"/>
            <p14:sldId id="258"/>
            <p14:sldId id="389"/>
            <p14:sldId id="290"/>
            <p14:sldId id="261"/>
            <p14:sldId id="291"/>
            <p14:sldId id="272"/>
            <p14:sldId id="292"/>
            <p14:sldId id="391"/>
            <p14:sldId id="392"/>
            <p14:sldId id="387"/>
            <p14:sldId id="293"/>
            <p14:sldId id="375"/>
            <p14:sldId id="376"/>
            <p14:sldId id="374"/>
          </p14:sldIdLst>
        </p14:section>
        <p14:section name="Part II" id="{D313329A-D919-4B07-9147-82AC639A0246}">
          <p14:sldIdLst>
            <p14:sldId id="372"/>
            <p14:sldId id="262"/>
            <p14:sldId id="296"/>
            <p14:sldId id="323"/>
            <p14:sldId id="325"/>
            <p14:sldId id="393"/>
            <p14:sldId id="324"/>
            <p14:sldId id="377"/>
            <p14:sldId id="373"/>
            <p14:sldId id="321"/>
            <p14:sldId id="378"/>
            <p14:sldId id="278"/>
            <p14:sldId id="326"/>
            <p14:sldId id="320"/>
            <p14:sldId id="327"/>
            <p14:sldId id="328"/>
            <p14:sldId id="383"/>
          </p14:sldIdLst>
        </p14:section>
        <p14:section name="Part III" id="{E58DD0F5-2927-4E0F-AC87-AD14035BA90E}">
          <p14:sldIdLst>
            <p14:sldId id="379"/>
            <p14:sldId id="329"/>
            <p14:sldId id="264"/>
            <p14:sldId id="295"/>
            <p14:sldId id="297"/>
            <p14:sldId id="381"/>
            <p14:sldId id="388"/>
            <p14:sldId id="266"/>
            <p14:sldId id="334"/>
            <p14:sldId id="306"/>
            <p14:sldId id="299"/>
            <p14:sldId id="301"/>
            <p14:sldId id="302"/>
            <p14:sldId id="303"/>
            <p14:sldId id="298"/>
            <p14:sldId id="307"/>
            <p14:sldId id="305"/>
            <p14:sldId id="322"/>
            <p14:sldId id="268"/>
            <p14:sldId id="269"/>
            <p14:sldId id="309"/>
            <p14:sldId id="335"/>
            <p14:sldId id="336"/>
            <p14:sldId id="337"/>
            <p14:sldId id="338"/>
            <p14:sldId id="339"/>
            <p14:sldId id="317"/>
            <p14:sldId id="385"/>
            <p14:sldId id="330"/>
            <p14:sldId id="331"/>
            <p14:sldId id="332"/>
            <p14:sldId id="288"/>
            <p14:sldId id="380"/>
            <p14:sldId id="333"/>
            <p14:sldId id="308"/>
            <p14:sldId id="384"/>
            <p14:sldId id="340"/>
            <p14:sldId id="370"/>
            <p14:sldId id="371"/>
            <p14:sldId id="313"/>
            <p14:sldId id="311"/>
            <p14:sldId id="386"/>
            <p14:sldId id="390"/>
            <p14:sldId id="382"/>
          </p14:sldIdLst>
        </p14:section>
      </p14:sectionLst>
    </p:ex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JM" initials="M" lastIdx="3" clrIdx="0">
    <p:extLst>
      <p:ext uri="{19B8F6BF-5375-455C-9EA6-DF929625EA0E}">
        <p15:presenceInfo xmlns:p15="http://schemas.microsoft.com/office/powerpoint/2012/main" userId="M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00FF00"/>
    <a:srgbClr val="FFA500"/>
    <a:srgbClr val="FF00FF"/>
    <a:srgbClr val="80BDD9"/>
    <a:srgbClr val="000000"/>
    <a:srgbClr val="FFFFFF"/>
    <a:srgbClr val="4E9DC8"/>
    <a:srgbClr val="708D9C"/>
    <a:srgbClr val="8497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869" autoAdjust="0"/>
  </p:normalViewPr>
  <p:slideViewPr>
    <p:cSldViewPr snapToGrid="0">
      <p:cViewPr varScale="1">
        <p:scale>
          <a:sx n="79" d="100"/>
          <a:sy n="79" d="100"/>
        </p:scale>
        <p:origin x="744" y="67"/>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font" Target="fonts/font4.fntdata"/><Relationship Id="rId89" Type="http://schemas.openxmlformats.org/officeDocument/2006/relationships/font" Target="fonts/font9.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font" Target="fonts/font10.fntdata"/><Relationship Id="rId95" Type="http://schemas.openxmlformats.org/officeDocument/2006/relationships/viewProps" Target="view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handoutMaster" Target="handoutMasters/handoutMaster1.xml"/><Relationship Id="rId85" Type="http://schemas.openxmlformats.org/officeDocument/2006/relationships/font" Target="fonts/font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font" Target="fonts/font11.fntdata"/><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font" Target="fonts/font1.fntdata"/><Relationship Id="rId86" Type="http://schemas.openxmlformats.org/officeDocument/2006/relationships/font" Target="fonts/font6.fntdata"/><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font" Target="fonts/font12.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7.fntdata"/><Relationship Id="rId61" Type="http://schemas.openxmlformats.org/officeDocument/2006/relationships/slide" Target="slides/slide59.xml"/><Relationship Id="rId82" Type="http://schemas.openxmlformats.org/officeDocument/2006/relationships/font" Target="fonts/font2.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colors1.xml><?xml version="1.0" encoding="utf-8"?>
<dgm:colorsDef xmlns:dgm="http://schemas.openxmlformats.org/drawingml/2006/diagram" xmlns:a="http://schemas.openxmlformats.org/drawingml/2006/main" uniqueId="urn:microsoft.com/office/officeart/2018/5/colors/Iconchunking_neutralicon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62AEC-C8B4-481F-89B1-605D4C81DD2D}" type="doc">
      <dgm:prSet loTypeId="urn:microsoft.com/office/officeart/2018/5/layout/IconCircleLabelList" loCatId="icon" qsTypeId="urn:microsoft.com/office/officeart/2005/8/quickstyle/simple1" qsCatId="simple" csTypeId="urn:microsoft.com/office/officeart/2018/5/colors/Iconchunking_neutralicon_accent0_3" csCatId="mainScheme" phldr="1"/>
      <dgm:spPr/>
      <dgm:t>
        <a:bodyPr/>
        <a:lstStyle/>
        <a:p>
          <a:endParaRPr lang="en-US"/>
        </a:p>
      </dgm:t>
    </dgm:pt>
    <dgm:pt modelId="{1E7631AB-3C45-4A6D-B353-9456BC031622}">
      <dgm:prSet/>
      <dgm:spPr/>
      <dgm:t>
        <a:bodyPr/>
        <a:lstStyle/>
        <a:p>
          <a:pPr>
            <a:lnSpc>
              <a:spcPct val="100000"/>
            </a:lnSpc>
            <a:defRPr cap="all"/>
          </a:pPr>
          <a:r>
            <a:rPr lang="en-US" b="1" dirty="0"/>
            <a:t>Duration</a:t>
          </a:r>
          <a:endParaRPr lang="en-US" dirty="0"/>
        </a:p>
      </dgm:t>
    </dgm:pt>
    <dgm:pt modelId="{012FFBE1-5474-4D27-AE25-C5FD739BF99E}" type="parTrans" cxnId="{90CCB0F1-66EA-48E5-ADA1-97DD1310F806}">
      <dgm:prSet/>
      <dgm:spPr/>
      <dgm:t>
        <a:bodyPr/>
        <a:lstStyle/>
        <a:p>
          <a:endParaRPr lang="en-US"/>
        </a:p>
      </dgm:t>
    </dgm:pt>
    <dgm:pt modelId="{BCE45743-A8E8-45FF-924A-CB42E843E24F}" type="sibTrans" cxnId="{90CCB0F1-66EA-48E5-ADA1-97DD1310F806}">
      <dgm:prSet/>
      <dgm:spPr/>
      <dgm:t>
        <a:bodyPr/>
        <a:lstStyle/>
        <a:p>
          <a:endParaRPr lang="en-US"/>
        </a:p>
      </dgm:t>
    </dgm:pt>
    <dgm:pt modelId="{8D884E8F-9084-4995-9773-79E652E64344}">
      <dgm:prSet/>
      <dgm:spPr/>
      <dgm:t>
        <a:bodyPr/>
        <a:lstStyle/>
        <a:p>
          <a:pPr>
            <a:lnSpc>
              <a:spcPct val="100000"/>
            </a:lnSpc>
            <a:defRPr cap="all"/>
          </a:pPr>
          <a:r>
            <a:rPr lang="en-US" b="1" dirty="0"/>
            <a:t>Area</a:t>
          </a:r>
          <a:r>
            <a:rPr lang="en-US" dirty="0"/>
            <a:t> </a:t>
          </a:r>
          <a:r>
            <a:rPr lang="en-US" b="1" dirty="0"/>
            <a:t>Reduction</a:t>
          </a:r>
        </a:p>
      </dgm:t>
    </dgm:pt>
    <dgm:pt modelId="{128BDBDA-B079-4EAC-9287-4A0ABBC434DD}" type="parTrans" cxnId="{D452FDDC-0957-4AD9-A082-C76887726A77}">
      <dgm:prSet/>
      <dgm:spPr/>
      <dgm:t>
        <a:bodyPr/>
        <a:lstStyle/>
        <a:p>
          <a:endParaRPr lang="en-US"/>
        </a:p>
      </dgm:t>
    </dgm:pt>
    <dgm:pt modelId="{66D65694-FB70-47D9-BE09-7042FFC659E4}" type="sibTrans" cxnId="{D452FDDC-0957-4AD9-A082-C76887726A77}">
      <dgm:prSet/>
      <dgm:spPr/>
      <dgm:t>
        <a:bodyPr/>
        <a:lstStyle/>
        <a:p>
          <a:endParaRPr lang="en-US"/>
        </a:p>
      </dgm:t>
    </dgm:pt>
    <dgm:pt modelId="{B19FFD55-D52C-4A01-86B8-493BC55ADB5E}">
      <dgm:prSet/>
      <dgm:spPr/>
      <dgm:t>
        <a:bodyPr/>
        <a:lstStyle/>
        <a:p>
          <a:pPr>
            <a:lnSpc>
              <a:spcPct val="100000"/>
            </a:lnSpc>
            <a:defRPr cap="all"/>
          </a:pPr>
          <a:r>
            <a:rPr lang="en-US" b="1" dirty="0"/>
            <a:t>Depth</a:t>
          </a:r>
        </a:p>
      </dgm:t>
    </dgm:pt>
    <dgm:pt modelId="{BA5506BE-6999-4EDD-BB3F-CF059D62035E}" type="parTrans" cxnId="{4728E64A-D42D-4CF8-8A87-D6F2DD9EB5C6}">
      <dgm:prSet/>
      <dgm:spPr/>
      <dgm:t>
        <a:bodyPr/>
        <a:lstStyle/>
        <a:p>
          <a:endParaRPr lang="en-US"/>
        </a:p>
      </dgm:t>
    </dgm:pt>
    <dgm:pt modelId="{85A119D8-84C3-4A4B-98AC-5EE8D3A7723D}" type="sibTrans" cxnId="{4728E64A-D42D-4CF8-8A87-D6F2DD9EB5C6}">
      <dgm:prSet/>
      <dgm:spPr/>
      <dgm:t>
        <a:bodyPr/>
        <a:lstStyle/>
        <a:p>
          <a:endParaRPr lang="en-US"/>
        </a:p>
      </dgm:t>
    </dgm:pt>
    <dgm:pt modelId="{BA09EE43-188C-4924-90EA-9133BE8EA2FF}">
      <dgm:prSet/>
      <dgm:spPr/>
      <dgm:t>
        <a:bodyPr/>
        <a:lstStyle/>
        <a:p>
          <a:pPr>
            <a:lnSpc>
              <a:spcPct val="100000"/>
            </a:lnSpc>
            <a:defRPr cap="all"/>
          </a:pPr>
          <a:r>
            <a:rPr lang="en-US" b="1" dirty="0"/>
            <a:t>Temporal Pattern</a:t>
          </a:r>
        </a:p>
      </dgm:t>
    </dgm:pt>
    <dgm:pt modelId="{8683480D-D04D-4BE4-9253-448E4AD7F759}" type="parTrans" cxnId="{F81548F4-B6F5-4FC2-A85A-D474DE6E8F5E}">
      <dgm:prSet/>
      <dgm:spPr/>
      <dgm:t>
        <a:bodyPr/>
        <a:lstStyle/>
        <a:p>
          <a:endParaRPr lang="en-US"/>
        </a:p>
      </dgm:t>
    </dgm:pt>
    <dgm:pt modelId="{6D74AC33-8F97-436A-AA67-13E3DE62524A}" type="sibTrans" cxnId="{F81548F4-B6F5-4FC2-A85A-D474DE6E8F5E}">
      <dgm:prSet/>
      <dgm:spPr/>
      <dgm:t>
        <a:bodyPr/>
        <a:lstStyle/>
        <a:p>
          <a:endParaRPr lang="en-US"/>
        </a:p>
      </dgm:t>
    </dgm:pt>
    <dgm:pt modelId="{AF9817C3-0E93-4B3A-BF5B-C04B5CE5B93A}">
      <dgm:prSet/>
      <dgm:spPr/>
      <dgm:t>
        <a:bodyPr/>
        <a:lstStyle/>
        <a:p>
          <a:pPr>
            <a:lnSpc>
              <a:spcPct val="100000"/>
            </a:lnSpc>
            <a:defRPr cap="all"/>
          </a:pPr>
          <a:r>
            <a:rPr lang="en-US" b="1" dirty="0"/>
            <a:t>Spatial Pattern</a:t>
          </a:r>
        </a:p>
      </dgm:t>
    </dgm:pt>
    <dgm:pt modelId="{A72A286B-6476-4B3E-BEE3-30D58098D3EE}" type="parTrans" cxnId="{498C559C-72FD-4882-B981-8EDCB43C1317}">
      <dgm:prSet/>
      <dgm:spPr/>
      <dgm:t>
        <a:bodyPr/>
        <a:lstStyle/>
        <a:p>
          <a:endParaRPr lang="en-US"/>
        </a:p>
      </dgm:t>
    </dgm:pt>
    <dgm:pt modelId="{EE9C55E5-63A9-481A-BC71-3796C0C751A7}" type="sibTrans" cxnId="{498C559C-72FD-4882-B981-8EDCB43C1317}">
      <dgm:prSet/>
      <dgm:spPr/>
      <dgm:t>
        <a:bodyPr/>
        <a:lstStyle/>
        <a:p>
          <a:endParaRPr lang="en-US"/>
        </a:p>
      </dgm:t>
    </dgm:pt>
    <dgm:pt modelId="{37AD750F-24B3-463B-B5C5-645623A56E22}" type="pres">
      <dgm:prSet presAssocID="{F0E62AEC-C8B4-481F-89B1-605D4C81DD2D}" presName="root" presStyleCnt="0">
        <dgm:presLayoutVars>
          <dgm:dir/>
          <dgm:resizeHandles val="exact"/>
        </dgm:presLayoutVars>
      </dgm:prSet>
      <dgm:spPr/>
    </dgm:pt>
    <dgm:pt modelId="{36D2043D-0B62-4D13-A8E5-208C005331FD}" type="pres">
      <dgm:prSet presAssocID="{1E7631AB-3C45-4A6D-B353-9456BC031622}" presName="compNode" presStyleCnt="0"/>
      <dgm:spPr/>
    </dgm:pt>
    <dgm:pt modelId="{B2555260-3349-4905-A5C1-6120258CAA93}" type="pres">
      <dgm:prSet presAssocID="{1E7631AB-3C45-4A6D-B353-9456BC031622}" presName="iconBgRect" presStyleLbl="bgShp" presStyleIdx="0" presStyleCnt="5"/>
      <dgm:spPr/>
    </dgm:pt>
    <dgm:pt modelId="{AFCB8B16-559E-4B94-A064-18BED48EEEBC}" type="pres">
      <dgm:prSet presAssocID="{1E7631AB-3C45-4A6D-B353-9456BC031622}" presName="iconRect"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BD09697B-5DE3-46D5-8A6E-7686D4050B41}" type="pres">
      <dgm:prSet presAssocID="{1E7631AB-3C45-4A6D-B353-9456BC031622}" presName="spaceRect" presStyleCnt="0"/>
      <dgm:spPr/>
    </dgm:pt>
    <dgm:pt modelId="{06226C02-1A90-493F-839E-9C2AE59E4C69}" type="pres">
      <dgm:prSet presAssocID="{1E7631AB-3C45-4A6D-B353-9456BC031622}" presName="textRect" presStyleLbl="revTx" presStyleIdx="0" presStyleCnt="5">
        <dgm:presLayoutVars>
          <dgm:chMax val="1"/>
          <dgm:chPref val="1"/>
        </dgm:presLayoutVars>
      </dgm:prSet>
      <dgm:spPr/>
    </dgm:pt>
    <dgm:pt modelId="{E64C55F8-2F55-4A6A-8B4B-E89A0033C25C}" type="pres">
      <dgm:prSet presAssocID="{BCE45743-A8E8-45FF-924A-CB42E843E24F}" presName="sibTrans" presStyleCnt="0"/>
      <dgm:spPr/>
    </dgm:pt>
    <dgm:pt modelId="{FA132EB2-E67A-4740-A65E-03B17B84DA25}" type="pres">
      <dgm:prSet presAssocID="{B19FFD55-D52C-4A01-86B8-493BC55ADB5E}" presName="compNode" presStyleCnt="0"/>
      <dgm:spPr/>
    </dgm:pt>
    <dgm:pt modelId="{D096338F-5BF6-4778-8360-8263668CF0A8}" type="pres">
      <dgm:prSet presAssocID="{B19FFD55-D52C-4A01-86B8-493BC55ADB5E}" presName="iconBgRect" presStyleLbl="bgShp" presStyleIdx="1" presStyleCnt="5"/>
      <dgm:spPr/>
    </dgm:pt>
    <dgm:pt modelId="{92E218E0-5FB5-4565-8785-9FE8077711CA}" type="pres">
      <dgm:prSet presAssocID="{B19FFD55-D52C-4A01-86B8-493BC55ADB5E}"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Water with solid fill"/>
        </a:ext>
      </dgm:extLst>
    </dgm:pt>
    <dgm:pt modelId="{6B4E13C4-A483-475C-896F-50BBF4E291E0}" type="pres">
      <dgm:prSet presAssocID="{B19FFD55-D52C-4A01-86B8-493BC55ADB5E}" presName="spaceRect" presStyleCnt="0"/>
      <dgm:spPr/>
    </dgm:pt>
    <dgm:pt modelId="{C4E274B8-AEA7-4C7B-9D19-E68F1E439168}" type="pres">
      <dgm:prSet presAssocID="{B19FFD55-D52C-4A01-86B8-493BC55ADB5E}" presName="textRect" presStyleLbl="revTx" presStyleIdx="1" presStyleCnt="5">
        <dgm:presLayoutVars>
          <dgm:chMax val="1"/>
          <dgm:chPref val="1"/>
        </dgm:presLayoutVars>
      </dgm:prSet>
      <dgm:spPr/>
    </dgm:pt>
    <dgm:pt modelId="{9CDE0813-A017-49B4-9B7F-06C072E5B450}" type="pres">
      <dgm:prSet presAssocID="{85A119D8-84C3-4A4B-98AC-5EE8D3A7723D}" presName="sibTrans" presStyleCnt="0"/>
      <dgm:spPr/>
    </dgm:pt>
    <dgm:pt modelId="{C75C24D2-B686-46A4-9E27-62F60325F35A}" type="pres">
      <dgm:prSet presAssocID="{BA09EE43-188C-4924-90EA-9133BE8EA2FF}" presName="compNode" presStyleCnt="0"/>
      <dgm:spPr/>
    </dgm:pt>
    <dgm:pt modelId="{E73616F1-5A98-4755-A6A1-3AB6DAB01A46}" type="pres">
      <dgm:prSet presAssocID="{BA09EE43-188C-4924-90EA-9133BE8EA2FF}" presName="iconBgRect" presStyleLbl="bgShp" presStyleIdx="2" presStyleCnt="5"/>
      <dgm:spPr/>
    </dgm:pt>
    <dgm:pt modelId="{EEDA12C1-F7F7-4138-990D-4A39434C67B2}" type="pres">
      <dgm:prSet presAssocID="{BA09EE43-188C-4924-90EA-9133BE8EA2FF}"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Hourglass 90% with solid fill"/>
        </a:ext>
      </dgm:extLst>
    </dgm:pt>
    <dgm:pt modelId="{5C980714-BE71-45DE-9CF3-75654CDA3FFB}" type="pres">
      <dgm:prSet presAssocID="{BA09EE43-188C-4924-90EA-9133BE8EA2FF}" presName="spaceRect" presStyleCnt="0"/>
      <dgm:spPr/>
    </dgm:pt>
    <dgm:pt modelId="{8AF54484-3CA4-4FD9-BBD7-1F2E2920E2B6}" type="pres">
      <dgm:prSet presAssocID="{BA09EE43-188C-4924-90EA-9133BE8EA2FF}" presName="textRect" presStyleLbl="revTx" presStyleIdx="2" presStyleCnt="5">
        <dgm:presLayoutVars>
          <dgm:chMax val="1"/>
          <dgm:chPref val="1"/>
        </dgm:presLayoutVars>
      </dgm:prSet>
      <dgm:spPr/>
    </dgm:pt>
    <dgm:pt modelId="{181431D7-1D64-4527-BCF7-7BC1BF942131}" type="pres">
      <dgm:prSet presAssocID="{6D74AC33-8F97-436A-AA67-13E3DE62524A}" presName="sibTrans" presStyleCnt="0"/>
      <dgm:spPr/>
    </dgm:pt>
    <dgm:pt modelId="{5720A651-9614-401B-9582-1144D4F00928}" type="pres">
      <dgm:prSet presAssocID="{8D884E8F-9084-4995-9773-79E652E64344}" presName="compNode" presStyleCnt="0"/>
      <dgm:spPr/>
    </dgm:pt>
    <dgm:pt modelId="{0187EEE0-D8FB-40F5-A936-5BB6BCF245E6}" type="pres">
      <dgm:prSet presAssocID="{8D884E8F-9084-4995-9773-79E652E64344}" presName="iconBgRect" presStyleLbl="bgShp" presStyleIdx="3" presStyleCnt="5"/>
      <dgm:spPr/>
    </dgm:pt>
    <dgm:pt modelId="{1C45D8FF-1BE1-4D6F-BA1A-AE9F08EBF720}" type="pres">
      <dgm:prSet presAssocID="{8D884E8F-9084-4995-9773-79E652E64344}"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ircus Tent with solid fill"/>
        </a:ext>
      </dgm:extLst>
    </dgm:pt>
    <dgm:pt modelId="{A65FA56B-8272-4E15-8677-2096DF8E61BE}" type="pres">
      <dgm:prSet presAssocID="{8D884E8F-9084-4995-9773-79E652E64344}" presName="spaceRect" presStyleCnt="0"/>
      <dgm:spPr/>
    </dgm:pt>
    <dgm:pt modelId="{5C5A1372-2753-4121-9CC9-B9B18E1DC1D6}" type="pres">
      <dgm:prSet presAssocID="{8D884E8F-9084-4995-9773-79E652E64344}" presName="textRect" presStyleLbl="revTx" presStyleIdx="3" presStyleCnt="5">
        <dgm:presLayoutVars>
          <dgm:chMax val="1"/>
          <dgm:chPref val="1"/>
        </dgm:presLayoutVars>
      </dgm:prSet>
      <dgm:spPr/>
    </dgm:pt>
    <dgm:pt modelId="{8D7B850A-D363-4726-90DD-53B8B6E46353}" type="pres">
      <dgm:prSet presAssocID="{66D65694-FB70-47D9-BE09-7042FFC659E4}" presName="sibTrans" presStyleCnt="0"/>
      <dgm:spPr/>
    </dgm:pt>
    <dgm:pt modelId="{B44299C1-BD9C-4B79-8D5E-DF6373E051A7}" type="pres">
      <dgm:prSet presAssocID="{AF9817C3-0E93-4B3A-BF5B-C04B5CE5B93A}" presName="compNode" presStyleCnt="0"/>
      <dgm:spPr/>
    </dgm:pt>
    <dgm:pt modelId="{6FBE9652-A940-4341-B48D-488263796E3A}" type="pres">
      <dgm:prSet presAssocID="{AF9817C3-0E93-4B3A-BF5B-C04B5CE5B93A}" presName="iconBgRect" presStyleLbl="bgShp" presStyleIdx="4" presStyleCnt="5"/>
      <dgm:spPr/>
    </dgm:pt>
    <dgm:pt modelId="{11925574-A351-4EF1-ADC9-3A30F819BB46}" type="pres">
      <dgm:prSet presAssocID="{AF9817C3-0E93-4B3A-BF5B-C04B5CE5B93A}"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Watering pot with solid fill"/>
        </a:ext>
      </dgm:extLst>
    </dgm:pt>
    <dgm:pt modelId="{B90C632A-1BF7-4AD9-A708-82DC94B21747}" type="pres">
      <dgm:prSet presAssocID="{AF9817C3-0E93-4B3A-BF5B-C04B5CE5B93A}" presName="spaceRect" presStyleCnt="0"/>
      <dgm:spPr/>
    </dgm:pt>
    <dgm:pt modelId="{AE47316C-2696-4A27-AA47-97B131AC55E9}" type="pres">
      <dgm:prSet presAssocID="{AF9817C3-0E93-4B3A-BF5B-C04B5CE5B93A}" presName="textRect" presStyleLbl="revTx" presStyleIdx="4" presStyleCnt="5">
        <dgm:presLayoutVars>
          <dgm:chMax val="1"/>
          <dgm:chPref val="1"/>
        </dgm:presLayoutVars>
      </dgm:prSet>
      <dgm:spPr/>
    </dgm:pt>
  </dgm:ptLst>
  <dgm:cxnLst>
    <dgm:cxn modelId="{D3831A03-89F1-4FED-82B8-3960753445BF}" type="presOf" srcId="{B19FFD55-D52C-4A01-86B8-493BC55ADB5E}" destId="{C4E274B8-AEA7-4C7B-9D19-E68F1E439168}" srcOrd="0" destOrd="0" presId="urn:microsoft.com/office/officeart/2018/5/layout/IconCircleLabelList"/>
    <dgm:cxn modelId="{4728E64A-D42D-4CF8-8A87-D6F2DD9EB5C6}" srcId="{F0E62AEC-C8B4-481F-89B1-605D4C81DD2D}" destId="{B19FFD55-D52C-4A01-86B8-493BC55ADB5E}" srcOrd="1" destOrd="0" parTransId="{BA5506BE-6999-4EDD-BB3F-CF059D62035E}" sibTransId="{85A119D8-84C3-4A4B-98AC-5EE8D3A7723D}"/>
    <dgm:cxn modelId="{3A2C717C-DF33-407C-B009-6AECF56A0109}" type="presOf" srcId="{F0E62AEC-C8B4-481F-89B1-605D4C81DD2D}" destId="{37AD750F-24B3-463B-B5C5-645623A56E22}" srcOrd="0" destOrd="0" presId="urn:microsoft.com/office/officeart/2018/5/layout/IconCircleLabelList"/>
    <dgm:cxn modelId="{3D5B6397-2106-4084-9F46-CC047F8A8503}" type="presOf" srcId="{1E7631AB-3C45-4A6D-B353-9456BC031622}" destId="{06226C02-1A90-493F-839E-9C2AE59E4C69}" srcOrd="0" destOrd="0" presId="urn:microsoft.com/office/officeart/2018/5/layout/IconCircleLabelList"/>
    <dgm:cxn modelId="{498C559C-72FD-4882-B981-8EDCB43C1317}" srcId="{F0E62AEC-C8B4-481F-89B1-605D4C81DD2D}" destId="{AF9817C3-0E93-4B3A-BF5B-C04B5CE5B93A}" srcOrd="4" destOrd="0" parTransId="{A72A286B-6476-4B3E-BEE3-30D58098D3EE}" sibTransId="{EE9C55E5-63A9-481A-BC71-3796C0C751A7}"/>
    <dgm:cxn modelId="{E3FE71BA-4B6C-43A6-8C5E-4E473EA36592}" type="presOf" srcId="{BA09EE43-188C-4924-90EA-9133BE8EA2FF}" destId="{8AF54484-3CA4-4FD9-BBD7-1F2E2920E2B6}" srcOrd="0" destOrd="0" presId="urn:microsoft.com/office/officeart/2018/5/layout/IconCircleLabelList"/>
    <dgm:cxn modelId="{6A8786DA-6695-41B5-89F0-2EE9BC31C003}" type="presOf" srcId="{8D884E8F-9084-4995-9773-79E652E64344}" destId="{5C5A1372-2753-4121-9CC9-B9B18E1DC1D6}" srcOrd="0" destOrd="0" presId="urn:microsoft.com/office/officeart/2018/5/layout/IconCircleLabelList"/>
    <dgm:cxn modelId="{D452FDDC-0957-4AD9-A082-C76887726A77}" srcId="{F0E62AEC-C8B4-481F-89B1-605D4C81DD2D}" destId="{8D884E8F-9084-4995-9773-79E652E64344}" srcOrd="3" destOrd="0" parTransId="{128BDBDA-B079-4EAC-9287-4A0ABBC434DD}" sibTransId="{66D65694-FB70-47D9-BE09-7042FFC659E4}"/>
    <dgm:cxn modelId="{72A82BEB-9B57-4E62-8F25-1DFCF2A9F812}" type="presOf" srcId="{AF9817C3-0E93-4B3A-BF5B-C04B5CE5B93A}" destId="{AE47316C-2696-4A27-AA47-97B131AC55E9}" srcOrd="0" destOrd="0" presId="urn:microsoft.com/office/officeart/2018/5/layout/IconCircleLabelList"/>
    <dgm:cxn modelId="{90CCB0F1-66EA-48E5-ADA1-97DD1310F806}" srcId="{F0E62AEC-C8B4-481F-89B1-605D4C81DD2D}" destId="{1E7631AB-3C45-4A6D-B353-9456BC031622}" srcOrd="0" destOrd="0" parTransId="{012FFBE1-5474-4D27-AE25-C5FD739BF99E}" sibTransId="{BCE45743-A8E8-45FF-924A-CB42E843E24F}"/>
    <dgm:cxn modelId="{F81548F4-B6F5-4FC2-A85A-D474DE6E8F5E}" srcId="{F0E62AEC-C8B4-481F-89B1-605D4C81DD2D}" destId="{BA09EE43-188C-4924-90EA-9133BE8EA2FF}" srcOrd="2" destOrd="0" parTransId="{8683480D-D04D-4BE4-9253-448E4AD7F759}" sibTransId="{6D74AC33-8F97-436A-AA67-13E3DE62524A}"/>
    <dgm:cxn modelId="{76347F51-2A5B-4EF0-BE32-B148DDD44BAC}" type="presParOf" srcId="{37AD750F-24B3-463B-B5C5-645623A56E22}" destId="{36D2043D-0B62-4D13-A8E5-208C005331FD}" srcOrd="0" destOrd="0" presId="urn:microsoft.com/office/officeart/2018/5/layout/IconCircleLabelList"/>
    <dgm:cxn modelId="{F20B1433-6E57-4E89-AFA6-22AF528A63AC}" type="presParOf" srcId="{36D2043D-0B62-4D13-A8E5-208C005331FD}" destId="{B2555260-3349-4905-A5C1-6120258CAA93}" srcOrd="0" destOrd="0" presId="urn:microsoft.com/office/officeart/2018/5/layout/IconCircleLabelList"/>
    <dgm:cxn modelId="{9F647981-CC3F-4131-9631-FBFFA84C810D}" type="presParOf" srcId="{36D2043D-0B62-4D13-A8E5-208C005331FD}" destId="{AFCB8B16-559E-4B94-A064-18BED48EEEBC}" srcOrd="1" destOrd="0" presId="urn:microsoft.com/office/officeart/2018/5/layout/IconCircleLabelList"/>
    <dgm:cxn modelId="{2CC4FBC1-5477-4B9D-874A-8A063CC8D910}" type="presParOf" srcId="{36D2043D-0B62-4D13-A8E5-208C005331FD}" destId="{BD09697B-5DE3-46D5-8A6E-7686D4050B41}" srcOrd="2" destOrd="0" presId="urn:microsoft.com/office/officeart/2018/5/layout/IconCircleLabelList"/>
    <dgm:cxn modelId="{52DC499D-34B2-4CC3-B5B5-78F6A3DD5A69}" type="presParOf" srcId="{36D2043D-0B62-4D13-A8E5-208C005331FD}" destId="{06226C02-1A90-493F-839E-9C2AE59E4C69}" srcOrd="3" destOrd="0" presId="urn:microsoft.com/office/officeart/2018/5/layout/IconCircleLabelList"/>
    <dgm:cxn modelId="{04CD0AC6-DAC3-4E42-A7E1-4B58A634C5E6}" type="presParOf" srcId="{37AD750F-24B3-463B-B5C5-645623A56E22}" destId="{E64C55F8-2F55-4A6A-8B4B-E89A0033C25C}" srcOrd="1" destOrd="0" presId="urn:microsoft.com/office/officeart/2018/5/layout/IconCircleLabelList"/>
    <dgm:cxn modelId="{99E4C9DF-5C0D-4F3B-8B94-DE5903D349BB}" type="presParOf" srcId="{37AD750F-24B3-463B-B5C5-645623A56E22}" destId="{FA132EB2-E67A-4740-A65E-03B17B84DA25}" srcOrd="2" destOrd="0" presId="urn:microsoft.com/office/officeart/2018/5/layout/IconCircleLabelList"/>
    <dgm:cxn modelId="{7CC209FE-05D2-46A7-8107-8B390E2A7516}" type="presParOf" srcId="{FA132EB2-E67A-4740-A65E-03B17B84DA25}" destId="{D096338F-5BF6-4778-8360-8263668CF0A8}" srcOrd="0" destOrd="0" presId="urn:microsoft.com/office/officeart/2018/5/layout/IconCircleLabelList"/>
    <dgm:cxn modelId="{9FD41282-1A2D-4287-874A-E954683776C5}" type="presParOf" srcId="{FA132EB2-E67A-4740-A65E-03B17B84DA25}" destId="{92E218E0-5FB5-4565-8785-9FE8077711CA}" srcOrd="1" destOrd="0" presId="urn:microsoft.com/office/officeart/2018/5/layout/IconCircleLabelList"/>
    <dgm:cxn modelId="{46721085-773B-4085-925D-86A7C24934CB}" type="presParOf" srcId="{FA132EB2-E67A-4740-A65E-03B17B84DA25}" destId="{6B4E13C4-A483-475C-896F-50BBF4E291E0}" srcOrd="2" destOrd="0" presId="urn:microsoft.com/office/officeart/2018/5/layout/IconCircleLabelList"/>
    <dgm:cxn modelId="{0169DCAE-0F07-4969-BE83-D2CE79000B4B}" type="presParOf" srcId="{FA132EB2-E67A-4740-A65E-03B17B84DA25}" destId="{C4E274B8-AEA7-4C7B-9D19-E68F1E439168}" srcOrd="3" destOrd="0" presId="urn:microsoft.com/office/officeart/2018/5/layout/IconCircleLabelList"/>
    <dgm:cxn modelId="{8323A679-E8C6-487B-9C6C-D96BAC3660DA}" type="presParOf" srcId="{37AD750F-24B3-463B-B5C5-645623A56E22}" destId="{9CDE0813-A017-49B4-9B7F-06C072E5B450}" srcOrd="3" destOrd="0" presId="urn:microsoft.com/office/officeart/2018/5/layout/IconCircleLabelList"/>
    <dgm:cxn modelId="{A4C98106-AFEB-4288-B236-34AD91C5FA57}" type="presParOf" srcId="{37AD750F-24B3-463B-B5C5-645623A56E22}" destId="{C75C24D2-B686-46A4-9E27-62F60325F35A}" srcOrd="4" destOrd="0" presId="urn:microsoft.com/office/officeart/2018/5/layout/IconCircleLabelList"/>
    <dgm:cxn modelId="{C551A40E-0FC6-4F4D-BD6F-56819DA8B57F}" type="presParOf" srcId="{C75C24D2-B686-46A4-9E27-62F60325F35A}" destId="{E73616F1-5A98-4755-A6A1-3AB6DAB01A46}" srcOrd="0" destOrd="0" presId="urn:microsoft.com/office/officeart/2018/5/layout/IconCircleLabelList"/>
    <dgm:cxn modelId="{436763FD-4A83-4682-8475-BA30C50F4619}" type="presParOf" srcId="{C75C24D2-B686-46A4-9E27-62F60325F35A}" destId="{EEDA12C1-F7F7-4138-990D-4A39434C67B2}" srcOrd="1" destOrd="0" presId="urn:microsoft.com/office/officeart/2018/5/layout/IconCircleLabelList"/>
    <dgm:cxn modelId="{9F499C03-BBD4-4D9B-B5C5-A09E6D2B40D7}" type="presParOf" srcId="{C75C24D2-B686-46A4-9E27-62F60325F35A}" destId="{5C980714-BE71-45DE-9CF3-75654CDA3FFB}" srcOrd="2" destOrd="0" presId="urn:microsoft.com/office/officeart/2018/5/layout/IconCircleLabelList"/>
    <dgm:cxn modelId="{2E12CB4E-BA67-4AA7-B751-115CD7ACC468}" type="presParOf" srcId="{C75C24D2-B686-46A4-9E27-62F60325F35A}" destId="{8AF54484-3CA4-4FD9-BBD7-1F2E2920E2B6}" srcOrd="3" destOrd="0" presId="urn:microsoft.com/office/officeart/2018/5/layout/IconCircleLabelList"/>
    <dgm:cxn modelId="{98D4F688-0ED8-49E0-8FE5-5634060EAE4C}" type="presParOf" srcId="{37AD750F-24B3-463B-B5C5-645623A56E22}" destId="{181431D7-1D64-4527-BCF7-7BC1BF942131}" srcOrd="5" destOrd="0" presId="urn:microsoft.com/office/officeart/2018/5/layout/IconCircleLabelList"/>
    <dgm:cxn modelId="{B11DEC93-080D-4945-A87A-AA65B5BAFB1B}" type="presParOf" srcId="{37AD750F-24B3-463B-B5C5-645623A56E22}" destId="{5720A651-9614-401B-9582-1144D4F00928}" srcOrd="6" destOrd="0" presId="urn:microsoft.com/office/officeart/2018/5/layout/IconCircleLabelList"/>
    <dgm:cxn modelId="{8B1A4ED1-C57F-4EEF-9615-9ECB83ABB57A}" type="presParOf" srcId="{5720A651-9614-401B-9582-1144D4F00928}" destId="{0187EEE0-D8FB-40F5-A936-5BB6BCF245E6}" srcOrd="0" destOrd="0" presId="urn:microsoft.com/office/officeart/2018/5/layout/IconCircleLabelList"/>
    <dgm:cxn modelId="{3F754AD6-CBE3-4361-8C30-ADA9DC272148}" type="presParOf" srcId="{5720A651-9614-401B-9582-1144D4F00928}" destId="{1C45D8FF-1BE1-4D6F-BA1A-AE9F08EBF720}" srcOrd="1" destOrd="0" presId="urn:microsoft.com/office/officeart/2018/5/layout/IconCircleLabelList"/>
    <dgm:cxn modelId="{DFC0FE76-00CB-4F62-B412-5B0863DE6660}" type="presParOf" srcId="{5720A651-9614-401B-9582-1144D4F00928}" destId="{A65FA56B-8272-4E15-8677-2096DF8E61BE}" srcOrd="2" destOrd="0" presId="urn:microsoft.com/office/officeart/2018/5/layout/IconCircleLabelList"/>
    <dgm:cxn modelId="{D0B1DBE7-4161-46A2-898F-FD0752E1B05E}" type="presParOf" srcId="{5720A651-9614-401B-9582-1144D4F00928}" destId="{5C5A1372-2753-4121-9CC9-B9B18E1DC1D6}" srcOrd="3" destOrd="0" presId="urn:microsoft.com/office/officeart/2018/5/layout/IconCircleLabelList"/>
    <dgm:cxn modelId="{6E06A4A0-B0B4-4DD3-8882-7C99A834AD1E}" type="presParOf" srcId="{37AD750F-24B3-463B-B5C5-645623A56E22}" destId="{8D7B850A-D363-4726-90DD-53B8B6E46353}" srcOrd="7" destOrd="0" presId="urn:microsoft.com/office/officeart/2018/5/layout/IconCircleLabelList"/>
    <dgm:cxn modelId="{0F6E7C41-F989-42D1-BE96-13F5FFDCBBF7}" type="presParOf" srcId="{37AD750F-24B3-463B-B5C5-645623A56E22}" destId="{B44299C1-BD9C-4B79-8D5E-DF6373E051A7}" srcOrd="8" destOrd="0" presId="urn:microsoft.com/office/officeart/2018/5/layout/IconCircleLabelList"/>
    <dgm:cxn modelId="{7EB2772F-643A-4B32-B3F4-DA4790B65C0F}" type="presParOf" srcId="{B44299C1-BD9C-4B79-8D5E-DF6373E051A7}" destId="{6FBE9652-A940-4341-B48D-488263796E3A}" srcOrd="0" destOrd="0" presId="urn:microsoft.com/office/officeart/2018/5/layout/IconCircleLabelList"/>
    <dgm:cxn modelId="{D4E1B1FB-DFCE-40D5-A443-A7BF36D56DFE}" type="presParOf" srcId="{B44299C1-BD9C-4B79-8D5E-DF6373E051A7}" destId="{11925574-A351-4EF1-ADC9-3A30F819BB46}" srcOrd="1" destOrd="0" presId="urn:microsoft.com/office/officeart/2018/5/layout/IconCircleLabelList"/>
    <dgm:cxn modelId="{F2C57D42-EF9C-4649-BF20-B1683C75B114}" type="presParOf" srcId="{B44299C1-BD9C-4B79-8D5E-DF6373E051A7}" destId="{B90C632A-1BF7-4AD9-A708-82DC94B21747}" srcOrd="2" destOrd="0" presId="urn:microsoft.com/office/officeart/2018/5/layout/IconCircleLabelList"/>
    <dgm:cxn modelId="{433D530D-D193-4E11-8265-7A2F83ED19AE}" type="presParOf" srcId="{B44299C1-BD9C-4B79-8D5E-DF6373E051A7}" destId="{AE47316C-2696-4A27-AA47-97B131AC55E9}"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71575C-5EC3-40BD-A47E-7F35A0A8331B}" type="doc">
      <dgm:prSet loTypeId="urn:microsoft.com/office/officeart/2005/8/layout/hProcess9" loCatId="process" qsTypeId="urn:microsoft.com/office/officeart/2005/8/quickstyle/simple1" qsCatId="simple" csTypeId="urn:microsoft.com/office/officeart/2005/8/colors/accent1_2" csCatId="accent1" phldr="1"/>
      <dgm:spPr/>
    </dgm:pt>
    <dgm:pt modelId="{4BC6287A-B429-4F12-B92F-C6F009B0E34E}">
      <dgm:prSet phldrT="[Text]"/>
      <dgm:spPr>
        <a:solidFill>
          <a:schemeClr val="accent1">
            <a:lumMod val="50000"/>
          </a:schemeClr>
        </a:solidFill>
      </dgm:spPr>
      <dgm:t>
        <a:bodyPr/>
        <a:lstStyle/>
        <a:p>
          <a:r>
            <a:rPr lang="en-US" dirty="0"/>
            <a:t>Precipitation-Frequency Data</a:t>
          </a:r>
        </a:p>
      </dgm:t>
    </dgm:pt>
    <dgm:pt modelId="{2CC19B42-BBC7-4AE9-BDF7-8AB92D64D056}" type="parTrans" cxnId="{08397F21-69B6-4413-BA41-18E170E8F369}">
      <dgm:prSet/>
      <dgm:spPr/>
      <dgm:t>
        <a:bodyPr/>
        <a:lstStyle/>
        <a:p>
          <a:endParaRPr lang="en-US"/>
        </a:p>
      </dgm:t>
    </dgm:pt>
    <dgm:pt modelId="{86EFD531-A8F2-47CB-9282-9D702F7183FA}" type="sibTrans" cxnId="{08397F21-69B6-4413-BA41-18E170E8F369}">
      <dgm:prSet/>
      <dgm:spPr/>
      <dgm:t>
        <a:bodyPr/>
        <a:lstStyle/>
        <a:p>
          <a:endParaRPr lang="en-US"/>
        </a:p>
      </dgm:t>
    </dgm:pt>
    <dgm:pt modelId="{1FCDBF25-69E4-40DC-92DC-48243333552E}">
      <dgm:prSet phldrT="[Text]"/>
      <dgm:spPr>
        <a:solidFill>
          <a:schemeClr val="accent1">
            <a:lumMod val="50000"/>
          </a:schemeClr>
        </a:solidFill>
      </dgm:spPr>
      <dgm:t>
        <a:bodyPr/>
        <a:lstStyle/>
        <a:p>
          <a:r>
            <a:rPr lang="en-US" dirty="0"/>
            <a:t>Rainfall-Runoff Model</a:t>
          </a:r>
        </a:p>
      </dgm:t>
    </dgm:pt>
    <dgm:pt modelId="{4FF1EAC1-F568-4682-A77F-2A2608B8052B}" type="parTrans" cxnId="{241BD3E6-959D-4D04-A412-929053A980DC}">
      <dgm:prSet/>
      <dgm:spPr/>
      <dgm:t>
        <a:bodyPr/>
        <a:lstStyle/>
        <a:p>
          <a:endParaRPr lang="en-US"/>
        </a:p>
      </dgm:t>
    </dgm:pt>
    <dgm:pt modelId="{4CA79769-3EA8-470A-A0AC-24A5F98EF554}" type="sibTrans" cxnId="{241BD3E6-959D-4D04-A412-929053A980DC}">
      <dgm:prSet/>
      <dgm:spPr/>
      <dgm:t>
        <a:bodyPr/>
        <a:lstStyle/>
        <a:p>
          <a:endParaRPr lang="en-US"/>
        </a:p>
      </dgm:t>
    </dgm:pt>
    <dgm:pt modelId="{44EDA747-6465-42B3-89AE-6CFA1586FBCE}">
      <dgm:prSet phldrT="[Text]"/>
      <dgm:spPr>
        <a:solidFill>
          <a:schemeClr val="accent1">
            <a:lumMod val="50000"/>
          </a:schemeClr>
        </a:solidFill>
      </dgm:spPr>
      <dgm:t>
        <a:bodyPr/>
        <a:lstStyle/>
        <a:p>
          <a:r>
            <a:rPr lang="en-US" dirty="0"/>
            <a:t>Flow Frequency Curve</a:t>
          </a:r>
        </a:p>
      </dgm:t>
    </dgm:pt>
    <dgm:pt modelId="{5F3CD250-CCC6-4612-8E27-E55CF716BE10}" type="parTrans" cxnId="{A0CE3059-3A55-4AAF-A826-6D85F2C69F52}">
      <dgm:prSet/>
      <dgm:spPr/>
      <dgm:t>
        <a:bodyPr/>
        <a:lstStyle/>
        <a:p>
          <a:endParaRPr lang="en-US"/>
        </a:p>
      </dgm:t>
    </dgm:pt>
    <dgm:pt modelId="{4973E6CD-3528-43AA-87DE-BEBCD3CA269D}" type="sibTrans" cxnId="{A0CE3059-3A55-4AAF-A826-6D85F2C69F52}">
      <dgm:prSet/>
      <dgm:spPr/>
      <dgm:t>
        <a:bodyPr/>
        <a:lstStyle/>
        <a:p>
          <a:endParaRPr lang="en-US"/>
        </a:p>
      </dgm:t>
    </dgm:pt>
    <dgm:pt modelId="{7A33F87C-20A3-40A1-B3DB-70330BA6407C}" type="pres">
      <dgm:prSet presAssocID="{AE71575C-5EC3-40BD-A47E-7F35A0A8331B}" presName="CompostProcess" presStyleCnt="0">
        <dgm:presLayoutVars>
          <dgm:dir/>
          <dgm:resizeHandles val="exact"/>
        </dgm:presLayoutVars>
      </dgm:prSet>
      <dgm:spPr/>
    </dgm:pt>
    <dgm:pt modelId="{BA5A4A2E-77C1-40DD-9610-84441CD99460}" type="pres">
      <dgm:prSet presAssocID="{AE71575C-5EC3-40BD-A47E-7F35A0A8331B}" presName="arrow" presStyleLbl="bgShp" presStyleIdx="0" presStyleCnt="1"/>
      <dgm:spPr>
        <a:solidFill>
          <a:schemeClr val="accent1">
            <a:lumMod val="60000"/>
            <a:lumOff val="40000"/>
          </a:schemeClr>
        </a:solidFill>
      </dgm:spPr>
    </dgm:pt>
    <dgm:pt modelId="{B5435466-A315-4937-8353-A9781D9C2EAF}" type="pres">
      <dgm:prSet presAssocID="{AE71575C-5EC3-40BD-A47E-7F35A0A8331B}" presName="linearProcess" presStyleCnt="0"/>
      <dgm:spPr/>
    </dgm:pt>
    <dgm:pt modelId="{674C1CB7-DBE6-438F-B2C6-2BC27CB0B6BB}" type="pres">
      <dgm:prSet presAssocID="{4BC6287A-B429-4F12-B92F-C6F009B0E34E}" presName="textNode" presStyleLbl="node1" presStyleIdx="0" presStyleCnt="3">
        <dgm:presLayoutVars>
          <dgm:bulletEnabled val="1"/>
        </dgm:presLayoutVars>
      </dgm:prSet>
      <dgm:spPr/>
    </dgm:pt>
    <dgm:pt modelId="{BD139E98-B630-427F-8E88-53B37F050DE9}" type="pres">
      <dgm:prSet presAssocID="{86EFD531-A8F2-47CB-9282-9D702F7183FA}" presName="sibTrans" presStyleCnt="0"/>
      <dgm:spPr/>
    </dgm:pt>
    <dgm:pt modelId="{BFE52FB9-4045-48F7-BA42-825889D91ACE}" type="pres">
      <dgm:prSet presAssocID="{1FCDBF25-69E4-40DC-92DC-48243333552E}" presName="textNode" presStyleLbl="node1" presStyleIdx="1" presStyleCnt="3">
        <dgm:presLayoutVars>
          <dgm:bulletEnabled val="1"/>
        </dgm:presLayoutVars>
      </dgm:prSet>
      <dgm:spPr/>
    </dgm:pt>
    <dgm:pt modelId="{E55E7686-E9F5-4782-8371-E049EA342AD0}" type="pres">
      <dgm:prSet presAssocID="{4CA79769-3EA8-470A-A0AC-24A5F98EF554}" presName="sibTrans" presStyleCnt="0"/>
      <dgm:spPr/>
    </dgm:pt>
    <dgm:pt modelId="{2AF0F138-0BBB-4E02-8660-434B57473052}" type="pres">
      <dgm:prSet presAssocID="{44EDA747-6465-42B3-89AE-6CFA1586FBCE}" presName="textNode" presStyleLbl="node1" presStyleIdx="2" presStyleCnt="3">
        <dgm:presLayoutVars>
          <dgm:bulletEnabled val="1"/>
        </dgm:presLayoutVars>
      </dgm:prSet>
      <dgm:spPr/>
    </dgm:pt>
  </dgm:ptLst>
  <dgm:cxnLst>
    <dgm:cxn modelId="{08DD7412-E24C-455F-BEF7-2033A60DA414}" type="presOf" srcId="{1FCDBF25-69E4-40DC-92DC-48243333552E}" destId="{BFE52FB9-4045-48F7-BA42-825889D91ACE}" srcOrd="0" destOrd="0" presId="urn:microsoft.com/office/officeart/2005/8/layout/hProcess9"/>
    <dgm:cxn modelId="{08397F21-69B6-4413-BA41-18E170E8F369}" srcId="{AE71575C-5EC3-40BD-A47E-7F35A0A8331B}" destId="{4BC6287A-B429-4F12-B92F-C6F009B0E34E}" srcOrd="0" destOrd="0" parTransId="{2CC19B42-BBC7-4AE9-BDF7-8AB92D64D056}" sibTransId="{86EFD531-A8F2-47CB-9282-9D702F7183FA}"/>
    <dgm:cxn modelId="{0625DC57-B29A-4CA6-8728-CDD8A0883BE7}" type="presOf" srcId="{AE71575C-5EC3-40BD-A47E-7F35A0A8331B}" destId="{7A33F87C-20A3-40A1-B3DB-70330BA6407C}" srcOrd="0" destOrd="0" presId="urn:microsoft.com/office/officeart/2005/8/layout/hProcess9"/>
    <dgm:cxn modelId="{A0CE3059-3A55-4AAF-A826-6D85F2C69F52}" srcId="{AE71575C-5EC3-40BD-A47E-7F35A0A8331B}" destId="{44EDA747-6465-42B3-89AE-6CFA1586FBCE}" srcOrd="2" destOrd="0" parTransId="{5F3CD250-CCC6-4612-8E27-E55CF716BE10}" sibTransId="{4973E6CD-3528-43AA-87DE-BEBCD3CA269D}"/>
    <dgm:cxn modelId="{C4B30185-8DA6-463F-A874-E0FB509C0780}" type="presOf" srcId="{4BC6287A-B429-4F12-B92F-C6F009B0E34E}" destId="{674C1CB7-DBE6-438F-B2C6-2BC27CB0B6BB}" srcOrd="0" destOrd="0" presId="urn:microsoft.com/office/officeart/2005/8/layout/hProcess9"/>
    <dgm:cxn modelId="{3BB5D68A-C954-4DC6-9565-47AB7C23E8B5}" type="presOf" srcId="{44EDA747-6465-42B3-89AE-6CFA1586FBCE}" destId="{2AF0F138-0BBB-4E02-8660-434B57473052}" srcOrd="0" destOrd="0" presId="urn:microsoft.com/office/officeart/2005/8/layout/hProcess9"/>
    <dgm:cxn modelId="{241BD3E6-959D-4D04-A412-929053A980DC}" srcId="{AE71575C-5EC3-40BD-A47E-7F35A0A8331B}" destId="{1FCDBF25-69E4-40DC-92DC-48243333552E}" srcOrd="1" destOrd="0" parTransId="{4FF1EAC1-F568-4682-A77F-2A2608B8052B}" sibTransId="{4CA79769-3EA8-470A-A0AC-24A5F98EF554}"/>
    <dgm:cxn modelId="{3801CDA4-D189-471D-AFF9-B0910F00C5E6}" type="presParOf" srcId="{7A33F87C-20A3-40A1-B3DB-70330BA6407C}" destId="{BA5A4A2E-77C1-40DD-9610-84441CD99460}" srcOrd="0" destOrd="0" presId="urn:microsoft.com/office/officeart/2005/8/layout/hProcess9"/>
    <dgm:cxn modelId="{12AA3F6D-EA82-4DF9-937B-B8E2438BE01A}" type="presParOf" srcId="{7A33F87C-20A3-40A1-B3DB-70330BA6407C}" destId="{B5435466-A315-4937-8353-A9781D9C2EAF}" srcOrd="1" destOrd="0" presId="urn:microsoft.com/office/officeart/2005/8/layout/hProcess9"/>
    <dgm:cxn modelId="{DDFEBEDF-DDB2-4EF3-BDB0-2BA0A9C4D8F6}" type="presParOf" srcId="{B5435466-A315-4937-8353-A9781D9C2EAF}" destId="{674C1CB7-DBE6-438F-B2C6-2BC27CB0B6BB}" srcOrd="0" destOrd="0" presId="urn:microsoft.com/office/officeart/2005/8/layout/hProcess9"/>
    <dgm:cxn modelId="{B4E8D0B6-B652-47A7-AB30-AC538585AC01}" type="presParOf" srcId="{B5435466-A315-4937-8353-A9781D9C2EAF}" destId="{BD139E98-B630-427F-8E88-53B37F050DE9}" srcOrd="1" destOrd="0" presId="urn:microsoft.com/office/officeart/2005/8/layout/hProcess9"/>
    <dgm:cxn modelId="{52CE8C95-56DD-4EED-8B9F-8820E9244EC2}" type="presParOf" srcId="{B5435466-A315-4937-8353-A9781D9C2EAF}" destId="{BFE52FB9-4045-48F7-BA42-825889D91ACE}" srcOrd="2" destOrd="0" presId="urn:microsoft.com/office/officeart/2005/8/layout/hProcess9"/>
    <dgm:cxn modelId="{A32F20BE-111B-489A-BBEB-D30C799ADB6E}" type="presParOf" srcId="{B5435466-A315-4937-8353-A9781D9C2EAF}" destId="{E55E7686-E9F5-4782-8371-E049EA342AD0}" srcOrd="3" destOrd="0" presId="urn:microsoft.com/office/officeart/2005/8/layout/hProcess9"/>
    <dgm:cxn modelId="{4E61FC1C-D824-4441-9C3F-D543CD0273E3}" type="presParOf" srcId="{B5435466-A315-4937-8353-A9781D9C2EAF}" destId="{2AF0F138-0BBB-4E02-8660-434B57473052}"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555260-3349-4905-A5C1-6120258CAA93}">
      <dsp:nvSpPr>
        <dsp:cNvPr id="0" name=""/>
        <dsp:cNvSpPr/>
      </dsp:nvSpPr>
      <dsp:spPr>
        <a:xfrm>
          <a:off x="68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CB8B16-559E-4B94-A064-18BED48EEEBC}">
      <dsp:nvSpPr>
        <dsp:cNvPr id="0" name=""/>
        <dsp:cNvSpPr/>
      </dsp:nvSpPr>
      <dsp:spPr>
        <a:xfrm>
          <a:off x="918914" y="1250402"/>
          <a:ext cx="630000" cy="63000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6226C02-1A90-493F-839E-9C2AE59E4C69}">
      <dsp:nvSpPr>
        <dsp:cNvPr id="0" name=""/>
        <dsp:cNvSpPr/>
      </dsp:nvSpPr>
      <dsp:spPr>
        <a:xfrm>
          <a:off x="33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Duration</a:t>
          </a:r>
          <a:endParaRPr lang="en-US" sz="2300" kern="1200" dirty="0"/>
        </a:p>
      </dsp:txBody>
      <dsp:txXfrm>
        <a:off x="333914" y="2456402"/>
        <a:ext cx="1800000" cy="720000"/>
      </dsp:txXfrm>
    </dsp:sp>
    <dsp:sp modelId="{D096338F-5BF6-4778-8360-8263668CF0A8}">
      <dsp:nvSpPr>
        <dsp:cNvPr id="0" name=""/>
        <dsp:cNvSpPr/>
      </dsp:nvSpPr>
      <dsp:spPr>
        <a:xfrm>
          <a:off x="2799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E218E0-5FB5-4565-8785-9FE8077711CA}">
      <dsp:nvSpPr>
        <dsp:cNvPr id="0" name=""/>
        <dsp:cNvSpPr/>
      </dsp:nvSpPr>
      <dsp:spPr>
        <a:xfrm>
          <a:off x="3033914" y="1250402"/>
          <a:ext cx="630000" cy="63000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E274B8-AEA7-4C7B-9D19-E68F1E439168}">
      <dsp:nvSpPr>
        <dsp:cNvPr id="0" name=""/>
        <dsp:cNvSpPr/>
      </dsp:nvSpPr>
      <dsp:spPr>
        <a:xfrm>
          <a:off x="244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Depth</a:t>
          </a:r>
        </a:p>
      </dsp:txBody>
      <dsp:txXfrm>
        <a:off x="2448914" y="2456402"/>
        <a:ext cx="1800000" cy="720000"/>
      </dsp:txXfrm>
    </dsp:sp>
    <dsp:sp modelId="{E73616F1-5A98-4755-A6A1-3AB6DAB01A46}">
      <dsp:nvSpPr>
        <dsp:cNvPr id="0" name=""/>
        <dsp:cNvSpPr/>
      </dsp:nvSpPr>
      <dsp:spPr>
        <a:xfrm>
          <a:off x="491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DA12C1-F7F7-4138-990D-4A39434C67B2}">
      <dsp:nvSpPr>
        <dsp:cNvPr id="0" name=""/>
        <dsp:cNvSpPr/>
      </dsp:nvSpPr>
      <dsp:spPr>
        <a:xfrm>
          <a:off x="5148914" y="1250402"/>
          <a:ext cx="630000" cy="6300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F54484-3CA4-4FD9-BBD7-1F2E2920E2B6}">
      <dsp:nvSpPr>
        <dsp:cNvPr id="0" name=""/>
        <dsp:cNvSpPr/>
      </dsp:nvSpPr>
      <dsp:spPr>
        <a:xfrm>
          <a:off x="456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Temporal Pattern</a:t>
          </a:r>
        </a:p>
      </dsp:txBody>
      <dsp:txXfrm>
        <a:off x="4563914" y="2456402"/>
        <a:ext cx="1800000" cy="720000"/>
      </dsp:txXfrm>
    </dsp:sp>
    <dsp:sp modelId="{0187EEE0-D8FB-40F5-A936-5BB6BCF245E6}">
      <dsp:nvSpPr>
        <dsp:cNvPr id="0" name=""/>
        <dsp:cNvSpPr/>
      </dsp:nvSpPr>
      <dsp:spPr>
        <a:xfrm>
          <a:off x="7029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5D8FF-1BE1-4D6F-BA1A-AE9F08EBF720}">
      <dsp:nvSpPr>
        <dsp:cNvPr id="0" name=""/>
        <dsp:cNvSpPr/>
      </dsp:nvSpPr>
      <dsp:spPr>
        <a:xfrm>
          <a:off x="7263914" y="1250402"/>
          <a:ext cx="630000" cy="63000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5A1372-2753-4121-9CC9-B9B18E1DC1D6}">
      <dsp:nvSpPr>
        <dsp:cNvPr id="0" name=""/>
        <dsp:cNvSpPr/>
      </dsp:nvSpPr>
      <dsp:spPr>
        <a:xfrm>
          <a:off x="6678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Area</a:t>
          </a:r>
          <a:r>
            <a:rPr lang="en-US" sz="2300" kern="1200" dirty="0"/>
            <a:t> </a:t>
          </a:r>
          <a:r>
            <a:rPr lang="en-US" sz="2300" b="1" kern="1200" dirty="0"/>
            <a:t>Reduction</a:t>
          </a:r>
        </a:p>
      </dsp:txBody>
      <dsp:txXfrm>
        <a:off x="6678914" y="2456402"/>
        <a:ext cx="1800000" cy="720000"/>
      </dsp:txXfrm>
    </dsp:sp>
    <dsp:sp modelId="{6FBE9652-A940-4341-B48D-488263796E3A}">
      <dsp:nvSpPr>
        <dsp:cNvPr id="0" name=""/>
        <dsp:cNvSpPr/>
      </dsp:nvSpPr>
      <dsp:spPr>
        <a:xfrm>
          <a:off x="9144914" y="1016402"/>
          <a:ext cx="1098000" cy="1098000"/>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925574-A351-4EF1-ADC9-3A30F819BB46}">
      <dsp:nvSpPr>
        <dsp:cNvPr id="0" name=""/>
        <dsp:cNvSpPr/>
      </dsp:nvSpPr>
      <dsp:spPr>
        <a:xfrm>
          <a:off x="9378914" y="1250402"/>
          <a:ext cx="630000" cy="630000"/>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2">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47316C-2696-4A27-AA47-97B131AC55E9}">
      <dsp:nvSpPr>
        <dsp:cNvPr id="0" name=""/>
        <dsp:cNvSpPr/>
      </dsp:nvSpPr>
      <dsp:spPr>
        <a:xfrm>
          <a:off x="8793914" y="2456402"/>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b="1" kern="1200" dirty="0"/>
            <a:t>Spatial Pattern</a:t>
          </a:r>
        </a:p>
      </dsp:txBody>
      <dsp:txXfrm>
        <a:off x="8793914" y="2456402"/>
        <a:ext cx="180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A4A2E-77C1-40DD-9610-84441CD99460}">
      <dsp:nvSpPr>
        <dsp:cNvPr id="0" name=""/>
        <dsp:cNvSpPr/>
      </dsp:nvSpPr>
      <dsp:spPr>
        <a:xfrm>
          <a:off x="788669" y="0"/>
          <a:ext cx="8938260" cy="4351338"/>
        </a:xfrm>
        <a:prstGeom prst="rightArrow">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dsp:style>
    </dsp:sp>
    <dsp:sp modelId="{674C1CB7-DBE6-438F-B2C6-2BC27CB0B6BB}">
      <dsp:nvSpPr>
        <dsp:cNvPr id="0" name=""/>
        <dsp:cNvSpPr/>
      </dsp:nvSpPr>
      <dsp:spPr>
        <a:xfrm>
          <a:off x="11296" y="1305401"/>
          <a:ext cx="3384708" cy="1740535"/>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Precipitation-Frequency Data</a:t>
          </a:r>
        </a:p>
      </dsp:txBody>
      <dsp:txXfrm>
        <a:off x="96262" y="1390367"/>
        <a:ext cx="3214776" cy="1570603"/>
      </dsp:txXfrm>
    </dsp:sp>
    <dsp:sp modelId="{BFE52FB9-4045-48F7-BA42-825889D91ACE}">
      <dsp:nvSpPr>
        <dsp:cNvPr id="0" name=""/>
        <dsp:cNvSpPr/>
      </dsp:nvSpPr>
      <dsp:spPr>
        <a:xfrm>
          <a:off x="3565445" y="1305401"/>
          <a:ext cx="3384708" cy="1740535"/>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Rainfall-Runoff Model</a:t>
          </a:r>
        </a:p>
      </dsp:txBody>
      <dsp:txXfrm>
        <a:off x="3650411" y="1390367"/>
        <a:ext cx="3214776" cy="1570603"/>
      </dsp:txXfrm>
    </dsp:sp>
    <dsp:sp modelId="{2AF0F138-0BBB-4E02-8660-434B57473052}">
      <dsp:nvSpPr>
        <dsp:cNvPr id="0" name=""/>
        <dsp:cNvSpPr/>
      </dsp:nvSpPr>
      <dsp:spPr>
        <a:xfrm>
          <a:off x="7119595" y="1305401"/>
          <a:ext cx="3384708" cy="1740535"/>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Flow Frequency Curve</a:t>
          </a:r>
        </a:p>
      </dsp:txBody>
      <dsp:txXfrm>
        <a:off x="7204561" y="1390367"/>
        <a:ext cx="3214776" cy="1570603"/>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6/25/2026</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6/25/2026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3728222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PMP hypothetical storms are covered in H&amp;H for Dam Safety PROSPECT course. This lecture and workshop will focus on depth-duration-frequency hypothetical storms (that can be assigned an annual exceedance probably).</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488772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F1F1F"/>
                </a:solidFill>
                <a:effectLst/>
                <a:latin typeface="ElsevierGulliver"/>
              </a:rPr>
              <a:t>Depth-duration-frequency (DDF) curves describe rainfall depth as a function of duration for given return periods. Similar curves are the intensity-duration-frequency (IDF).</a:t>
            </a:r>
          </a:p>
          <a:p>
            <a:endParaRPr lang="en-US" b="0" i="0" dirty="0">
              <a:solidFill>
                <a:srgbClr val="1F1F1F"/>
              </a:solidFill>
              <a:effectLst/>
              <a:latin typeface="ElsevierGulliver"/>
            </a:endParaRPr>
          </a:p>
          <a:p>
            <a:r>
              <a:rPr lang="en-US" b="0" i="0" dirty="0">
                <a:solidFill>
                  <a:srgbClr val="1F1F1F"/>
                </a:solidFill>
                <a:effectLst/>
                <a:latin typeface="ElsevierGulliver"/>
              </a:rPr>
              <a:t>These describe storm properties for a region across many frequencies. Storm properties for a single storm are often described by a depth-area-duration (DAD) table.</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3412228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graphics come from the “War Catalog” aka “Black book” historical document series compiled by USACE in collaboration with the U.S. Weather Bureau (now the National Weather Service).</a:t>
            </a:r>
          </a:p>
          <a:p>
            <a:endParaRPr lang="en-US" dirty="0"/>
          </a:p>
          <a:p>
            <a:r>
              <a:rPr lang="en-US" sz="1200" b="0" i="0" kern="1200" dirty="0">
                <a:solidFill>
                  <a:schemeClr val="tx1"/>
                </a:solidFill>
                <a:effectLst/>
                <a:latin typeface="+mn-lt"/>
                <a:ea typeface="+mn-ea"/>
                <a:cs typeface="+mn-cs"/>
              </a:rPr>
              <a:t>Originally compiled in 1945 and updated via loose-leaf supplements through 1973, this thick, black-bound binder contains the forensic reconstructions of over 1,000 of the largest, most catastrophic historical storm events recorded across the continental United States.</a:t>
            </a:r>
            <a:br>
              <a:rPr lang="en-US" dirty="0"/>
            </a:b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13</a:t>
            </a:fld>
            <a:endParaRPr lang="en-US"/>
          </a:p>
        </p:txBody>
      </p:sp>
    </p:spTree>
    <p:extLst>
      <p:ext uri="{BB962C8B-B14F-4D97-AF65-F5344CB8AC3E}">
        <p14:creationId xmlns:p14="http://schemas.microsoft.com/office/powerpoint/2010/main" val="603841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Depth-Duration-Frequency curves help us select a storm depth given a frequency (AEP) and duration.</a:t>
            </a:r>
          </a:p>
          <a:p>
            <a:endParaRPr lang="en-US" dirty="0"/>
          </a:p>
          <a:p>
            <a:r>
              <a:rPr lang="en-US" dirty="0"/>
              <a:t>Depth-Area-Duration tables allow us to summarize and simplify historical storms, which can be helpful when determining depth-area reduction factors.</a:t>
            </a:r>
          </a:p>
        </p:txBody>
      </p:sp>
      <p:sp>
        <p:nvSpPr>
          <p:cNvPr id="4" name="Slide Number Placeholder 3"/>
          <p:cNvSpPr>
            <a:spLocks noGrp="1"/>
          </p:cNvSpPr>
          <p:nvPr>
            <p:ph type="sldNum" sz="quarter" idx="5"/>
          </p:nvPr>
        </p:nvSpPr>
        <p:spPr/>
        <p:txBody>
          <a:bodyPr/>
          <a:lstStyle/>
          <a:p>
            <a:fld id="{E95099D0-06EA-45D2-AC2D-72F4C0815C2E}" type="slidenum">
              <a:rPr lang="en-US" smtClean="0"/>
              <a:t>14</a:t>
            </a:fld>
            <a:endParaRPr lang="en-US"/>
          </a:p>
        </p:txBody>
      </p:sp>
    </p:spTree>
    <p:extLst>
      <p:ext uri="{BB962C8B-B14F-4D97-AF65-F5344CB8AC3E}">
        <p14:creationId xmlns:p14="http://schemas.microsoft.com/office/powerpoint/2010/main" val="179414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811891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Precipitation data is typically measured as point data from gages</a:t>
            </a:r>
          </a:p>
        </p:txBody>
      </p:sp>
      <p:sp>
        <p:nvSpPr>
          <p:cNvPr id="4" name="Slide Number Placeholder 3"/>
          <p:cNvSpPr>
            <a:spLocks noGrp="1"/>
          </p:cNvSpPr>
          <p:nvPr>
            <p:ph type="sldNum" sz="quarter" idx="5"/>
          </p:nvPr>
        </p:nvSpPr>
        <p:spPr/>
        <p:txBody>
          <a:bodyPr/>
          <a:lstStyle/>
          <a:p>
            <a:fld id="{E95099D0-06EA-45D2-AC2D-72F4C0815C2E}" type="slidenum">
              <a:rPr lang="en-US" smtClean="0"/>
              <a:t>18</a:t>
            </a:fld>
            <a:endParaRPr lang="en-US"/>
          </a:p>
        </p:txBody>
      </p:sp>
    </p:spTree>
    <p:extLst>
      <p:ext uri="{BB962C8B-B14F-4D97-AF65-F5344CB8AC3E}">
        <p14:creationId xmlns:p14="http://schemas.microsoft.com/office/powerpoint/2010/main" val="1829277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the point data to perform precipitation-frequency analysis, much like flood frequency analysis. We can extract annual maximum series (AMS) or partial duration series (PDS) from the time series and fit a curve. This is typically done on multiple durations of accumulation. The limiting factor is often the recording interval of the gage, as most gages with a long period of record are recorded on 1-day intervals. </a:t>
            </a:r>
          </a:p>
          <a:p>
            <a:endParaRPr lang="en-US" dirty="0"/>
          </a:p>
          <a:p>
            <a:r>
              <a:rPr lang="en-US" dirty="0"/>
              <a:t>Precipitation-frequency analysis can be done using a single precipitation gage (at-site), or more commonly a regional frequency analysis is performed using many gages within a representative region.</a:t>
            </a:r>
          </a:p>
        </p:txBody>
      </p:sp>
      <p:sp>
        <p:nvSpPr>
          <p:cNvPr id="4" name="Slide Number Placeholder 3"/>
          <p:cNvSpPr>
            <a:spLocks noGrp="1"/>
          </p:cNvSpPr>
          <p:nvPr>
            <p:ph type="sldNum" sz="quarter" idx="5"/>
          </p:nvPr>
        </p:nvSpPr>
        <p:spPr/>
        <p:txBody>
          <a:bodyPr/>
          <a:lstStyle/>
          <a:p>
            <a:fld id="{E95099D0-06EA-45D2-AC2D-72F4C0815C2E}" type="slidenum">
              <a:rPr lang="en-US" smtClean="0"/>
              <a:t>19</a:t>
            </a:fld>
            <a:endParaRPr lang="en-US"/>
          </a:p>
        </p:txBody>
      </p:sp>
    </p:spTree>
    <p:extLst>
      <p:ext uri="{BB962C8B-B14F-4D97-AF65-F5344CB8AC3E}">
        <p14:creationId xmlns:p14="http://schemas.microsoft.com/office/powerpoint/2010/main" val="1841789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Volume 1 was developed as far back as 20 years ago (2004). NOAA Atlas 15, which will be a CONUS-wide approach, is actively under development.</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202859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cumulative curves – cumulative time vs. cumulative percent of total precipitation.</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3810914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Precipitation frequency depths, such as from depth-duration-frequency curves, represent a point depth. The point depth can be thought of as the storm center. A real storm has areas of highest intensity at the storm center, with intensities reducing radially from the center, much like a circus tent. We apply an area reduction factor as a simplification of the spatial pattern – it represents the average precipitation depth over a specified area when taking into account how the storm spatial pattern varies.</a:t>
            </a:r>
          </a:p>
        </p:txBody>
      </p:sp>
      <p:sp>
        <p:nvSpPr>
          <p:cNvPr id="4" name="Slide Number Placeholder 3"/>
          <p:cNvSpPr>
            <a:spLocks noGrp="1"/>
          </p:cNvSpPr>
          <p:nvPr>
            <p:ph type="sldNum" sz="quarter" idx="5"/>
          </p:nvPr>
        </p:nvSpPr>
        <p:spPr/>
        <p:txBody>
          <a:bodyPr/>
          <a:lstStyle/>
          <a:p>
            <a:fld id="{E95099D0-06EA-45D2-AC2D-72F4C0815C2E}" type="slidenum">
              <a:rPr lang="en-US" smtClean="0"/>
              <a:t>28</a:t>
            </a:fld>
            <a:endParaRPr lang="en-US"/>
          </a:p>
        </p:txBody>
      </p:sp>
    </p:spTree>
    <p:extLst>
      <p:ext uri="{BB962C8B-B14F-4D97-AF65-F5344CB8AC3E}">
        <p14:creationId xmlns:p14="http://schemas.microsoft.com/office/powerpoint/2010/main" val="3092826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Image you are exploring and analyzing a small section of the Amazon Rain Forest…</a:t>
            </a:r>
          </a:p>
          <a:p>
            <a:pPr marL="628650" lvl="1" indent="-171450">
              <a:buFont typeface="Arial" panose="020B0604020202020204" pitchFamily="34" charset="0"/>
              <a:buChar char="•"/>
            </a:pPr>
            <a:r>
              <a:rPr lang="en-US" dirty="0"/>
              <a:t>Task: estimate the height of the tallest tree in the entire forest after exploring only a small section of it.</a:t>
            </a:r>
          </a:p>
          <a:p>
            <a:pPr marL="628650" lvl="1" indent="-171450">
              <a:buFont typeface="Arial" panose="020B0604020202020204" pitchFamily="34" charset="0"/>
              <a:buChar char="•"/>
            </a:pPr>
            <a:r>
              <a:rPr lang="en-US" dirty="0"/>
              <a:t>Task: what percentage of trees are greater than 100 ft tall?</a:t>
            </a:r>
          </a:p>
          <a:p>
            <a:pPr marL="171450" lvl="0" indent="-171450">
              <a:buFont typeface="Arial" panose="020B0604020202020204" pitchFamily="34" charset="0"/>
              <a:buChar char="•"/>
            </a:pPr>
            <a:r>
              <a:rPr lang="en-US" dirty="0"/>
              <a:t>Having only seen a small part of the forest, these are super challenging tasks.</a:t>
            </a:r>
          </a:p>
          <a:p>
            <a:pPr marL="628650" lvl="1" indent="-171450">
              <a:buFont typeface="Arial" panose="020B0604020202020204" pitchFamily="34" charset="0"/>
              <a:buChar char="•"/>
            </a:pPr>
            <a:r>
              <a:rPr lang="en-US" dirty="0"/>
              <a:t>Small section of forest ~ our historical storm record data that we have available to us</a:t>
            </a:r>
          </a:p>
          <a:p>
            <a:pPr marL="628650" lvl="1" indent="-171450">
              <a:buFont typeface="Arial" panose="020B0604020202020204" pitchFamily="34" charset="0"/>
              <a:buChar char="•"/>
            </a:pPr>
            <a:r>
              <a:rPr lang="en-US" dirty="0"/>
              <a:t>Guessing other heights of trees beyond what we observe ~ development of hypothetical storms</a:t>
            </a:r>
          </a:p>
          <a:p>
            <a:pPr marL="0" lvl="0" indent="0">
              <a:buFont typeface="Arial" panose="020B0604020202020204" pitchFamily="34" charset="0"/>
              <a:buNone/>
            </a:pPr>
            <a:endParaRPr lang="en-US" dirty="0"/>
          </a:p>
          <a:p>
            <a:pPr marL="457200" lvl="1" indent="0">
              <a:buFont typeface="Arial" panose="020B0604020202020204" pitchFamily="34" charset="0"/>
              <a:buNone/>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a:t>
            </a:fld>
            <a:endParaRPr lang="en-US"/>
          </a:p>
        </p:txBody>
      </p:sp>
    </p:spTree>
    <p:extLst>
      <p:ext uri="{BB962C8B-B14F-4D97-AF65-F5344CB8AC3E}">
        <p14:creationId xmlns:p14="http://schemas.microsoft.com/office/powerpoint/2010/main" val="932407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calculate area reduction factors from a real storm, we first take the storm maximum depth. Note, this is repeated for each duration of interest. We typically assign the 10 square mile depth as the “point maximum”, which is an appropriate assumption for the scale of storms that we are generally interested in. In this example, the point maximum is 5 inches over 24 hours. Next, calculate the precipitation depth averaged over various areas, such as 100 square miles, 200 square miles, 500 square miles, etc. Make sure to maximize the depths by centering the areas around the storm center. In this example, the average depth over 200 square miles was 4.2 inches.</a:t>
            </a:r>
          </a:p>
          <a:p>
            <a:endParaRPr lang="en-US" dirty="0"/>
          </a:p>
          <a:p>
            <a:r>
              <a:rPr lang="en-US" dirty="0"/>
              <a:t>Next, we standardize the depths into percent-of-maximum, which is the area reduction factor. The point maximum represents 100%. In our example, to calculate the area reduction factor for 200 square miles, we divide the 200 square mile depth (4.2 inches) by the point maximum depth (5 inches) to get an area reduction factor of 0.84 (84%). This process would be repeated for many areas and many durations to construct a depth-area-duration (DAD) table.</a:t>
            </a:r>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3080856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TP40 reduction curves were developed using only drainage areas of 400 square miles or less so the curves flat line and use similar reduction factors for storm area over 400 square miles. Logically, we know that as storm areas increase in size, the reduction factor should continue to decrease. Also, there is evidence that area-reduction varies across the country. For this reason, a </a:t>
            </a:r>
            <a:r>
              <a:rPr lang="en-US" sz="1200" b="0" i="1" kern="1200" dirty="0">
                <a:solidFill>
                  <a:schemeClr val="tx1"/>
                </a:solidFill>
                <a:effectLst/>
                <a:latin typeface="+mn-lt"/>
                <a:ea typeface="+mn-ea"/>
                <a:cs typeface="+mn-cs"/>
              </a:rPr>
              <a:t>User-Specified</a:t>
            </a:r>
            <a:r>
              <a:rPr lang="en-US" sz="1200" b="0" i="0" kern="1200" dirty="0">
                <a:solidFill>
                  <a:schemeClr val="tx1"/>
                </a:solidFill>
                <a:effectLst/>
                <a:latin typeface="+mn-lt"/>
                <a:ea typeface="+mn-ea"/>
                <a:cs typeface="+mn-cs"/>
              </a:rPr>
              <a:t> option exists in HEC-HMS where modelers can create and specify their own area-reduction curves specific to their area of interest.</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30</a:t>
            </a:fld>
            <a:endParaRPr lang="en-US"/>
          </a:p>
        </p:txBody>
      </p:sp>
    </p:spTree>
    <p:extLst>
      <p:ext uri="{BB962C8B-B14F-4D97-AF65-F5344CB8AC3E}">
        <p14:creationId xmlns:p14="http://schemas.microsoft.com/office/powerpoint/2010/main" val="1129020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31</a:t>
            </a:fld>
            <a:endParaRPr lang="en-US"/>
          </a:p>
        </p:txBody>
      </p:sp>
    </p:spTree>
    <p:extLst>
      <p:ext uri="{BB962C8B-B14F-4D97-AF65-F5344CB8AC3E}">
        <p14:creationId xmlns:p14="http://schemas.microsoft.com/office/powerpoint/2010/main" val="2374522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2659010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motivation is to take precipitation frequency data, construct storm events to run in a rainfall-runoff model, in order to assess the magnitude and frequency of floods.</a:t>
            </a:r>
          </a:p>
          <a:p>
            <a:endParaRPr lang="en-US" dirty="0"/>
          </a:p>
          <a:p>
            <a:r>
              <a:rPr lang="en-US" dirty="0"/>
              <a:t>This workflow is used extensively in design, floodplain management, and risk analysis.  It can be used in </a:t>
            </a:r>
            <a:r>
              <a:rPr lang="en-US" dirty="0" err="1"/>
              <a:t>ungaged</a:t>
            </a:r>
            <a:r>
              <a:rPr lang="en-US" dirty="0"/>
              <a:t> watersheds, but also in gaged watersheds to add information to a flow frequency curve.</a:t>
            </a:r>
          </a:p>
          <a:p>
            <a:endParaRPr lang="en-US" dirty="0"/>
          </a:p>
          <a:p>
            <a:r>
              <a:rPr lang="en-US" dirty="0"/>
              <a:t>Because it’s used so often, and used to make decisions, the HMS team has been improving these modeling tools so modelers can develop better models faster.</a:t>
            </a:r>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36658349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AEP neutral technique assumes you can calibrate the hydrologic model so that this is true.</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6617447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32899607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2459106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Balanced Hyetograph technique is a very conservative approach. It assumes every duration has the same frequency of intensity, but this is not the case for real storms.</a:t>
            </a:r>
          </a:p>
          <a:p>
            <a:endParaRPr lang="en-US" dirty="0"/>
          </a:p>
          <a:p>
            <a:r>
              <a:rPr lang="en-US" dirty="0"/>
              <a:t>Hurricane Harvey was roughly a 4-day. If you look at the 96hr duration, it was a very rare event that we would expect to see less than once every 1000+ years. If you look at the most intense 1hr duration though, it roughly a 100-year event. </a:t>
            </a:r>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3814938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frequency storm method is very conservative. It assumes every duration has the same frequency of intensity, but this is not the case for real storms. See example for two storms in Cedar Rapids, IA</a:t>
            </a:r>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2804579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radar images represent real, observed historical storms. We use historical precipitation to model historical events or calibrate our models to observed data.</a:t>
            </a:r>
          </a:p>
          <a:p>
            <a:endParaRPr lang="en-US" dirty="0"/>
          </a:p>
          <a:p>
            <a:pPr marL="171450" lvl="0" indent="-171450">
              <a:buFont typeface="Arial" panose="020B0604020202020204" pitchFamily="34" charset="0"/>
              <a:buChar char="•"/>
            </a:pPr>
            <a:r>
              <a:rPr lang="en-US" sz="1200" b="0" i="0" kern="1200" dirty="0">
                <a:solidFill>
                  <a:schemeClr val="tx1"/>
                </a:solidFill>
                <a:effectLst/>
                <a:latin typeface="+mn-lt"/>
                <a:ea typeface="+mn-ea"/>
                <a:cs typeface="+mn-cs"/>
              </a:rPr>
              <a:t>Up to now, we’ve studied storms that did happen. Today we turn to storms that have not happened in our record but could happen in the real world. </a:t>
            </a:r>
          </a:p>
          <a:p>
            <a:pPr marL="171450" lvl="0" indent="-171450">
              <a:buFont typeface="Arial" panose="020B0604020202020204" pitchFamily="34" charset="0"/>
              <a:buChar char="•"/>
            </a:pPr>
            <a:r>
              <a:rPr lang="en-US" sz="1200" b="0" i="0" kern="1200" dirty="0">
                <a:solidFill>
                  <a:schemeClr val="tx1"/>
                </a:solidFill>
                <a:effectLst/>
                <a:latin typeface="+mn-lt"/>
                <a:ea typeface="+mn-ea"/>
                <a:cs typeface="+mn-cs"/>
              </a:rPr>
              <a:t>That means asking two uncomfortable questions: </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How big can a storm physically get?</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How surprised should we be when a very large one finally occurs?</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7461854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Puerto Rico should probably be in Type 3, for the record.</a:t>
            </a:r>
          </a:p>
        </p:txBody>
      </p:sp>
      <p:sp>
        <p:nvSpPr>
          <p:cNvPr id="4" name="Slide Number Placeholder 3"/>
          <p:cNvSpPr>
            <a:spLocks noGrp="1"/>
          </p:cNvSpPr>
          <p:nvPr>
            <p:ph type="sldNum" sz="quarter" idx="5"/>
          </p:nvPr>
        </p:nvSpPr>
        <p:spPr/>
        <p:txBody>
          <a:bodyPr/>
          <a:lstStyle/>
          <a:p>
            <a:fld id="{78AF3204-0D06-4E77-ABDE-F4433C802620}" type="slidenum">
              <a:rPr lang="en-US" smtClean="0"/>
              <a:t>55</a:t>
            </a:fld>
            <a:endParaRPr lang="en-US"/>
          </a:p>
        </p:txBody>
      </p:sp>
    </p:spTree>
    <p:extLst>
      <p:ext uri="{BB962C8B-B14F-4D97-AF65-F5344CB8AC3E}">
        <p14:creationId xmlns:p14="http://schemas.microsoft.com/office/powerpoint/2010/main" val="42002525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spatial distribution of the rainfall can either be uniform for all of them (specified by this point depth) or if you use Variable by Subbasin, you can set it individually for each subbasin as in the image below.</a:t>
            </a:r>
          </a:p>
        </p:txBody>
      </p:sp>
      <p:sp>
        <p:nvSpPr>
          <p:cNvPr id="4" name="Slide Number Placeholder 3"/>
          <p:cNvSpPr>
            <a:spLocks noGrp="1"/>
          </p:cNvSpPr>
          <p:nvPr>
            <p:ph type="sldNum" sz="quarter" idx="5"/>
          </p:nvPr>
        </p:nvSpPr>
        <p:spPr/>
        <p:txBody>
          <a:bodyPr/>
          <a:lstStyle/>
          <a:p>
            <a:fld id="{78AF3204-0D06-4E77-ABDE-F4433C802620}" type="slidenum">
              <a:rPr lang="en-US" smtClean="0"/>
              <a:t>56</a:t>
            </a:fld>
            <a:endParaRPr lang="en-US"/>
          </a:p>
        </p:txBody>
      </p:sp>
    </p:spTree>
    <p:extLst>
      <p:ext uri="{BB962C8B-B14F-4D97-AF65-F5344CB8AC3E}">
        <p14:creationId xmlns:p14="http://schemas.microsoft.com/office/powerpoint/2010/main" val="9108713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copy the right column from the A14 temporals CSV file and paste it into the table.  Then I set the first to 0.000 and 100.0000 and use the interpolation function to fill in the left column.</a:t>
            </a:r>
          </a:p>
          <a:p>
            <a:endParaRPr lang="en-US" dirty="0"/>
          </a:p>
          <a:p>
            <a:r>
              <a:rPr lang="en-US" dirty="0"/>
              <a:t>Note that values can repeat in the right column – in older versions of HMS they had to be strictly increasing.  Now they just have to be non-decreasing.</a:t>
            </a:r>
          </a:p>
        </p:txBody>
      </p:sp>
      <p:sp>
        <p:nvSpPr>
          <p:cNvPr id="4" name="Slide Number Placeholder 3"/>
          <p:cNvSpPr>
            <a:spLocks noGrp="1"/>
          </p:cNvSpPr>
          <p:nvPr>
            <p:ph type="sldNum" sz="quarter" idx="5"/>
          </p:nvPr>
        </p:nvSpPr>
        <p:spPr/>
        <p:txBody>
          <a:bodyPr/>
          <a:lstStyle/>
          <a:p>
            <a:fld id="{78AF3204-0D06-4E77-ABDE-F4433C802620}" type="slidenum">
              <a:rPr lang="en-US" smtClean="0"/>
              <a:t>58</a:t>
            </a:fld>
            <a:endParaRPr lang="en-US"/>
          </a:p>
        </p:txBody>
      </p:sp>
    </p:spTree>
    <p:extLst>
      <p:ext uri="{BB962C8B-B14F-4D97-AF65-F5344CB8AC3E}">
        <p14:creationId xmlns:p14="http://schemas.microsoft.com/office/powerpoint/2010/main" val="33905111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Overrides the computation point setting in the met model.  For each analysis point computes the drainage area upstream and plugs it into the met model if it has that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62</a:t>
            </a:fld>
            <a:endParaRPr lang="en-US"/>
          </a:p>
        </p:txBody>
      </p:sp>
    </p:spTree>
    <p:extLst>
      <p:ext uri="{BB962C8B-B14F-4D97-AF65-F5344CB8AC3E}">
        <p14:creationId xmlns:p14="http://schemas.microsoft.com/office/powerpoint/2010/main" val="91148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63</a:t>
            </a:fld>
            <a:endParaRPr lang="en-US"/>
          </a:p>
        </p:txBody>
      </p:sp>
    </p:spTree>
    <p:extLst>
      <p:ext uri="{BB962C8B-B14F-4D97-AF65-F5344CB8AC3E}">
        <p14:creationId xmlns:p14="http://schemas.microsoft.com/office/powerpoint/2010/main" val="3103989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67</a:t>
            </a:fld>
            <a:endParaRPr lang="en-US"/>
          </a:p>
        </p:txBody>
      </p:sp>
    </p:spTree>
    <p:extLst>
      <p:ext uri="{BB962C8B-B14F-4D97-AF65-F5344CB8AC3E}">
        <p14:creationId xmlns:p14="http://schemas.microsoft.com/office/powerpoint/2010/main" val="2843043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covered the background of SST and how to do basic SST simulation in HMS in an earlier lecture – this is just a note about the direction we’re headed </a:t>
            </a:r>
            <a:r>
              <a:rPr lang="en-US"/>
              <a:t>with respect to SST.</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69</a:t>
            </a:fld>
            <a:endParaRPr lang="en-US"/>
          </a:p>
        </p:txBody>
      </p:sp>
    </p:spTree>
    <p:extLst>
      <p:ext uri="{BB962C8B-B14F-4D97-AF65-F5344CB8AC3E}">
        <p14:creationId xmlns:p14="http://schemas.microsoft.com/office/powerpoint/2010/main" val="30376912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C34"/>
                </a:solidFill>
                <a:effectLst/>
                <a:latin typeface="roboto-regular"/>
              </a:rPr>
              <a:t>SST can be used to generate watershed-averaged precipitation frequency curves by selecting storms at random from the catalog, transposing them at random inside the transposition domain, and computing the watershed-averaged precipitation from each transposition. Each simulation year contains multiple transpositions, and an empirical annual maximum distribution is extracted from the largest transposition of each year.  The number of storms per year can vary, usually sampled from a Poisson distribution with a mean rate equal to the mean rate of storms per year in the storm catalog.  Storms are altered by transposition only, and the fields are not rotated or scaled in any way.</a:t>
            </a:r>
          </a:p>
          <a:p>
            <a:endParaRPr lang="en-US" b="0" i="0" dirty="0">
              <a:solidFill>
                <a:srgbClr val="000C34"/>
              </a:solidFill>
              <a:effectLst/>
              <a:latin typeface="roboto-regular"/>
            </a:endParaRPr>
          </a:p>
          <a:p>
            <a:r>
              <a:rPr lang="en-US" b="0" i="0" dirty="0">
                <a:solidFill>
                  <a:srgbClr val="000C34"/>
                </a:solidFill>
                <a:effectLst/>
                <a:latin typeface="roboto-regular"/>
              </a:rPr>
              <a:t>The structure of the simulation has more years than the rarest desired return interval.  For example, if an estimate for the 1/1,000 AEP event is desired, the simulation will have more than 1,000 years of transpositions.</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73</a:t>
            </a:fld>
            <a:endParaRPr lang="en-US"/>
          </a:p>
        </p:txBody>
      </p:sp>
    </p:spTree>
    <p:extLst>
      <p:ext uri="{BB962C8B-B14F-4D97-AF65-F5344CB8AC3E}">
        <p14:creationId xmlns:p14="http://schemas.microsoft.com/office/powerpoint/2010/main" val="8900789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76</a:t>
            </a:fld>
            <a:endParaRPr lang="en-US"/>
          </a:p>
        </p:txBody>
      </p:sp>
    </p:spTree>
    <p:extLst>
      <p:ext uri="{BB962C8B-B14F-4D97-AF65-F5344CB8AC3E}">
        <p14:creationId xmlns:p14="http://schemas.microsoft.com/office/powerpoint/2010/main" val="1002082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hypothetical storm does not represent a real observed event, but rather an event that has idealized conditions. These typically represent a specific recurrence interval or annual exceedance probability (AEP) and are used for design or risk analysis. </a:t>
            </a:r>
          </a:p>
          <a:p>
            <a:endParaRPr lang="en-US" dirty="0"/>
          </a:p>
          <a:p>
            <a:r>
              <a:rPr lang="en-US" dirty="0"/>
              <a:t>Or, a hypothetical storm can also be a simplified version of a real storm where we have changed the properties of the storm, such as moving the location or orientation to maximize runoff. </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330124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storms applied in hypothetical storm methods are simplifications of real storms, which are often chaotic in spatial and temporal pattern.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the properties of a storm which can be simplified: duration, temporal pattern, spatial pattern.</a:t>
            </a:r>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3497679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creating a hypothetical storm used for design or risk analysis, certain depth and duration properties form the basis of the design storm. Such as 2.5 inches over 72 hours.</a:t>
            </a:r>
          </a:p>
          <a:p>
            <a:endParaRPr lang="en-US" dirty="0"/>
          </a:p>
          <a:p>
            <a:r>
              <a:rPr lang="en-US" dirty="0"/>
              <a:t>The PMP is an example of a hypothetical storm that’s often used for risk analysis and for developing a Probable Maximum Flood (PMF)</a:t>
            </a:r>
          </a:p>
          <a:p>
            <a:endParaRPr lang="en-US" dirty="0"/>
          </a:p>
          <a:p>
            <a:r>
              <a:rPr lang="en-US" dirty="0"/>
              <a:t>ER-1110-8-2</a:t>
            </a:r>
          </a:p>
          <a:p>
            <a:r>
              <a:rPr lang="en-US" dirty="0"/>
              <a:t>“It is the Corps of Engineers policy that dams designed, constructed, or operated by the Corps will not create a threat of loss of life or inordinate property damage.”</a:t>
            </a:r>
          </a:p>
          <a:p>
            <a:r>
              <a:rPr lang="en-US" dirty="0"/>
              <a:t>“Standard 1 applies to the design of dams capable of placing human life at risk or causing a catastrophe, should they fail. Dam height with appropriate freeboard, spillways, regulating outlets, and structural designs will be such that the dam will safely pass an IDF computed from probable maximum precipitation (PMP) occurring over the watershed above the dam site.”</a:t>
            </a:r>
          </a:p>
          <a:p>
            <a:endParaRPr lang="en-US" dirty="0"/>
          </a:p>
          <a:p>
            <a:r>
              <a:rPr lang="en-US" dirty="0"/>
              <a:t>New PMP publication (2024) by the National Academies: https://nap.nationalacademies.org/catalog/27460/modernizing-probable-maximum-precipitation-estimation</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607635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PMP depth estimates can be found in HMRs published by the NWS. The above index map from HMR 51 can be used to retrieve estimates of the all-season PMP for a storm duration of 24hours over an area of 10 square miles.</a:t>
            </a:r>
          </a:p>
        </p:txBody>
      </p:sp>
      <p:sp>
        <p:nvSpPr>
          <p:cNvPr id="4" name="Slide Number Placeholder 3"/>
          <p:cNvSpPr>
            <a:spLocks noGrp="1"/>
          </p:cNvSpPr>
          <p:nvPr>
            <p:ph type="sldNum" sz="quarter" idx="5"/>
          </p:nvPr>
        </p:nvSpPr>
        <p:spPr/>
        <p:txBody>
          <a:bodyPr/>
          <a:lstStyle/>
          <a:p>
            <a:fld id="{E95099D0-06EA-45D2-AC2D-72F4C0815C2E}" type="slidenum">
              <a:rPr lang="en-US" smtClean="0"/>
              <a:t>8</a:t>
            </a:fld>
            <a:endParaRPr lang="en-US"/>
          </a:p>
        </p:txBody>
      </p:sp>
    </p:spTree>
    <p:extLst>
      <p:ext uri="{BB962C8B-B14F-4D97-AF65-F5344CB8AC3E}">
        <p14:creationId xmlns:p14="http://schemas.microsoft.com/office/powerpoint/2010/main" val="2083581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HMR 52 discusses how to develop a Probable Maximum Storm using the PMP depth estimates from HMR 51 (spatial distribution, temporal distribution, orientation, size).</a:t>
            </a:r>
          </a:p>
          <a:p>
            <a:endParaRPr lang="en-US" dirty="0"/>
          </a:p>
          <a:p>
            <a:pPr eaLnBrk="1" hangingPunct="1">
              <a:spcBef>
                <a:spcPct val="50000"/>
              </a:spcBef>
            </a:pPr>
            <a:r>
              <a:rPr lang="en-US" altLang="en-US" dirty="0"/>
              <a:t>For the eastern US, an idealized elliptical pattern was developed, as shown on this slide.  The PMP depth decreases as the elliptical area increases.  This pattern is overlaid on top of the watershed delineation to compute a subbasin average PMP.  Tables in HMR 52 contain multipliers for each ellipse.  These tables are broken up into 6-hour increments.  The 6-hour increments are referred to based on intensity.  The 1</a:t>
            </a:r>
            <a:r>
              <a:rPr lang="en-US" altLang="en-US" baseline="30000" dirty="0"/>
              <a:t>st</a:t>
            </a:r>
            <a:r>
              <a:rPr lang="en-US" altLang="en-US" dirty="0"/>
              <a:t> 6-hour increment contains the most intense 6-hour precipitation depth.  This increment contains the most spatial variability.  No spatial variability is observed for the 4-12 6-hour increments.  </a:t>
            </a:r>
          </a:p>
          <a:p>
            <a:pPr eaLnBrk="1" hangingPunct="1">
              <a:spcBef>
                <a:spcPct val="50000"/>
              </a:spcBef>
            </a:pPr>
            <a:endParaRPr lang="en-US" altLang="en-US" dirty="0"/>
          </a:p>
          <a:p>
            <a:pPr eaLnBrk="1" hangingPunct="1">
              <a:spcBef>
                <a:spcPct val="50000"/>
              </a:spcBef>
            </a:pPr>
            <a:r>
              <a:rPr lang="en-US" altLang="en-US" dirty="0"/>
              <a:t>Spatially, major storm </a:t>
            </a:r>
            <a:r>
              <a:rPr lang="en-US" altLang="en-US" dirty="0" err="1"/>
              <a:t>isohyetal</a:t>
            </a:r>
            <a:r>
              <a:rPr lang="en-US" altLang="en-US" dirty="0"/>
              <a:t> patterns were analyzed for statistics on pattern shape and a major-minor axis ratio of 2.5:1 was adopted.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9</a:t>
            </a:fld>
            <a:endParaRPr lang="en-US"/>
          </a:p>
        </p:txBody>
      </p:sp>
    </p:spTree>
    <p:extLst>
      <p:ext uri="{BB962C8B-B14F-4D97-AF65-F5344CB8AC3E}">
        <p14:creationId xmlns:p14="http://schemas.microsoft.com/office/powerpoint/2010/main" val="235628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82BDA-69C1-BC6A-AD53-F28C1FD464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2718CC-05F7-AFB1-FDD8-19827E2543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77248A-2F8B-3BC7-A995-12122C518AD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HMR 52 discusses how to take the PMP depth estimates from HMR51 and develop a hypothetical storm.</a:t>
            </a:r>
          </a:p>
          <a:p>
            <a:endParaRPr lang="en-US" dirty="0"/>
          </a:p>
          <a:p>
            <a:pPr eaLnBrk="1" hangingPunct="1"/>
            <a:r>
              <a:rPr lang="en-US" altLang="en-US" dirty="0"/>
              <a:t>Recommended guidance for distributing the PMP depths in time can be found in HMR 52.  The guidance is based on examining 28 storms.  HMR 52 recommends arranging individual 6-hr increments such that they decrease progressively to either side of the greatest 6-hr increment and placing the four greatest 6-hr increments at any position in the sequence except within the first 24-hr period of the storm sequence. </a:t>
            </a:r>
          </a:p>
          <a:p>
            <a:pPr eaLnBrk="1" hangingPunct="1"/>
            <a:endParaRPr lang="en-US" altLang="en-US" dirty="0"/>
          </a:p>
          <a:p>
            <a:pPr eaLnBrk="1" hangingPunct="1"/>
            <a:r>
              <a:rPr lang="en-US" altLang="en-US" dirty="0"/>
              <a:t>Following these guidelines, the goal is to develop a time pattern that maximizes runoff.  It makes sense to place the more intense precipitation toward the end of the 72-hour event.  You can maximum runoff by applying the most intense rainfall when the watershed is saturated.  Additionally, historic storms in your area could be used as a source for developing the temporal pattern. </a:t>
            </a:r>
          </a:p>
          <a:p>
            <a:endParaRPr lang="en-US" dirty="0"/>
          </a:p>
        </p:txBody>
      </p:sp>
      <p:sp>
        <p:nvSpPr>
          <p:cNvPr id="4" name="Slide Number Placeholder 3">
            <a:extLst>
              <a:ext uri="{FF2B5EF4-FFF2-40B4-BE49-F238E27FC236}">
                <a16:creationId xmlns:a16="http://schemas.microsoft.com/office/drawing/2014/main" id="{C29CB0D8-8500-DFA3-FA22-7780EF43F0A7}"/>
              </a:ext>
            </a:extLst>
          </p:cNvPr>
          <p:cNvSpPr>
            <a:spLocks noGrp="1"/>
          </p:cNvSpPr>
          <p:nvPr>
            <p:ph type="sldNum" sz="quarter" idx="5"/>
          </p:nvPr>
        </p:nvSpPr>
        <p:spPr/>
        <p:txBody>
          <a:bodyPr/>
          <a:lstStyle/>
          <a:p>
            <a:fld id="{E95099D0-06EA-45D2-AC2D-72F4C0815C2E}" type="slidenum">
              <a:rPr lang="en-US" smtClean="0"/>
              <a:t>10</a:t>
            </a:fld>
            <a:endParaRPr lang="en-US"/>
          </a:p>
        </p:txBody>
      </p:sp>
    </p:spTree>
    <p:extLst>
      <p:ext uri="{BB962C8B-B14F-4D97-AF65-F5344CB8AC3E}">
        <p14:creationId xmlns:p14="http://schemas.microsoft.com/office/powerpoint/2010/main" val="7722958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9604EA-F476-466C-B7D3-07EB14E2E49B}" type="datetime1">
              <a:rPr lang="en-US" smtClean="0"/>
              <a:t>6/25/2026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5641F96C-3F0F-4C80-9ED1-28E4F8D71C7C}" type="datetime1">
              <a:rPr lang="en-US" smtClean="0"/>
              <a:t>6/25/2026</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1C86DDDA-3751-4EE3-8B09-6E6A479CC00D}" type="datetime1">
              <a:rPr lang="en-US" smtClean="0"/>
              <a:t>6/25/2026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B99185F-6617-4F86-BDC9-87888FCDC9AC}" type="datetime1">
              <a:rPr lang="en-US" smtClean="0"/>
              <a:t>6/25/2026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06C6FA-3C31-4482-9AAC-333448B529BC}" type="datetime1">
              <a:rPr lang="en-US" smtClean="0"/>
              <a:t>6/25/2026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083377-8B5A-4E9C-9CFB-4669B6C194E5}"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AFC4A54-DE56-4B8D-A45F-3E34427C7383}" type="datetime1">
              <a:rPr lang="en-US" smtClean="0"/>
              <a:t>6/25/2026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7A50AE-6870-425F-BC1F-8F6AB157BFA5}" type="datetime1">
              <a:rPr lang="en-US" smtClean="0"/>
              <a:t>6/25/2026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EB9B8DC-2504-426A-B76D-F5803E4F49C1}"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D3E030-822D-40A0-B222-C65F1E96BD3E}"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9900F5-3C66-4054-B8B1-C5F3CBFE116F}"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D5BAD4-9472-4E48-A6A4-ED24BE58DDF2}"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B9B9862D-D0B8-4501-9FDD-E777E77AC16E}" type="datetime1">
              <a:rPr lang="en-US" smtClean="0"/>
              <a:t>6/25/2026</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037592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31A064A-B1F6-4027-B7DD-E917823F95B1}" type="datetime1">
              <a:rPr lang="en-US" smtClean="0"/>
              <a:t>6/25/2026</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091673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6/25/2026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6/25/2026</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6/25/2026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6/25/2026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6/25/2026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6/25/2026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6/25/2026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6/25/2026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497C9E-DC08-4C94-8552-728AD80E1732}" type="datetime1">
              <a:rPr lang="en-US" smtClean="0"/>
              <a:t>6/25/2026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B0FFB07D-9B2E-4B7D-8E91-53A47D4E334A}" type="datetime1">
              <a:rPr lang="en-US" smtClean="0"/>
              <a:t>6/25/2026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 id="2147483725" r:id="rId22"/>
    <p:sldLayoutId id="214748372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6/25/2026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9.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5.png"/><Relationship Id="rId2" Type="http://schemas.openxmlformats.org/officeDocument/2006/relationships/image" Target="../media/image42.png"/><Relationship Id="rId1" Type="http://schemas.openxmlformats.org/officeDocument/2006/relationships/slideLayout" Target="../slideLayouts/slideLayout9.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44.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water.noaa.gov/about/atlas15" TargetMode="External"/><Relationship Id="rId1"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55.png"/><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58.png"/><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image" Target="../media/image56.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9.xml"/><Relationship Id="rId5" Type="http://schemas.openxmlformats.org/officeDocument/2006/relationships/hyperlink" Target="https://www.hec.usace.army.mil/confluence/hmsdocs/hmsguides/meteorologic-methods-in-hms/flow-frequency-simulation-options-in-hec-hms/creating-depth-area-reduction-curves-from-gridded-precipitation-data" TargetMode="Externa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9.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2.gif"/></Relationships>
</file>

<file path=ppt/slides/_rels/slide4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7.xml"/><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85.png"/></Relationships>
</file>

<file path=ppt/slides/_rels/slide5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87.png"/></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88.pn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90.png"/></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9.xml"/><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hyperlink" Target="https://www.hec.usace.army.mil/confluence/hmsdocs/hmsguides/hms-modeling-applications/fundamentals-of-stochastic-storm-transposition" TargetMode="Externa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3.xml"/><Relationship Id="rId1" Type="http://schemas.openxmlformats.org/officeDocument/2006/relationships/slideLayout" Target="../slideLayouts/slideLayout9.xml"/><Relationship Id="rId5" Type="http://schemas.openxmlformats.org/officeDocument/2006/relationships/image" Target="../media/image88.png"/><Relationship Id="rId4" Type="http://schemas.openxmlformats.org/officeDocument/2006/relationships/image" Target="../media/image97.png"/></Relationships>
</file>

<file path=ppt/slides/_rels/slide6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4.xml"/><Relationship Id="rId1" Type="http://schemas.openxmlformats.org/officeDocument/2006/relationships/slideLayout" Target="../slideLayouts/slideLayout9.xml"/><Relationship Id="rId5" Type="http://schemas.openxmlformats.org/officeDocument/2006/relationships/image" Target="../media/image100.png"/><Relationship Id="rId4" Type="http://schemas.openxmlformats.org/officeDocument/2006/relationships/image" Target="../media/image99.png"/></Relationships>
</file>

<file path=ppt/slides/_rels/slide6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5.xml"/><Relationship Id="rId1" Type="http://schemas.openxmlformats.org/officeDocument/2006/relationships/slideLayout" Target="../slideLayouts/slideLayout9.xml"/><Relationship Id="rId4" Type="http://schemas.openxmlformats.org/officeDocument/2006/relationships/image" Target="../media/image105.png"/></Relationships>
</file>

<file path=ppt/slides/_rels/slide6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8.png"/><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title"/>
          </p:nvPr>
        </p:nvSpPr>
        <p:spPr/>
        <p:txBody>
          <a:bodyPr>
            <a:normAutofit fontScale="90000"/>
          </a:bodyPr>
          <a:lstStyle/>
          <a:p>
            <a:r>
              <a:rPr lang="en-US" dirty="0"/>
              <a:t>Frequency and Hypothetical Storm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body" sz="quarter" idx="14"/>
          </p:nvPr>
        </p:nvSpPr>
        <p:spPr>
          <a:xfrm>
            <a:off x="678032" y="3932382"/>
            <a:ext cx="4504267" cy="1237486"/>
          </a:xfrm>
        </p:spPr>
        <p:txBody>
          <a:bodyPr>
            <a:normAutofit lnSpcReduction="10000"/>
          </a:bodyPr>
          <a:lstStyle/>
          <a:p>
            <a:r>
              <a:rPr lang="en-US" sz="2000" dirty="0"/>
              <a:t>Advanced HEC-HMS</a:t>
            </a:r>
          </a:p>
          <a:p>
            <a:r>
              <a:rPr lang="en-US" sz="2000" dirty="0"/>
              <a:t>June 2026</a:t>
            </a:r>
          </a:p>
          <a:p>
            <a:r>
              <a:rPr lang="en-US" sz="2000" dirty="0"/>
              <a:t>Slides courtesy of: Melissa Mika</a:t>
            </a:r>
          </a:p>
          <a:p>
            <a:r>
              <a:rPr lang="en-US" sz="2000" dirty="0"/>
              <a:t>Presented by: Josh Willis</a:t>
            </a:r>
          </a:p>
        </p:txBody>
      </p:sp>
      <p:sp>
        <p:nvSpPr>
          <p:cNvPr id="5" name="Title 1">
            <a:extLst>
              <a:ext uri="{FF2B5EF4-FFF2-40B4-BE49-F238E27FC236}">
                <a16:creationId xmlns:a16="http://schemas.microsoft.com/office/drawing/2014/main" id="{1CA5404B-B026-DA38-AD83-7566A3D5FA92}"/>
              </a:ext>
            </a:extLst>
          </p:cNvPr>
          <p:cNvSpPr txBox="1">
            <a:spLocks/>
          </p:cNvSpPr>
          <p:nvPr/>
        </p:nvSpPr>
        <p:spPr>
          <a:xfrm>
            <a:off x="678032" y="3186986"/>
            <a:ext cx="9075568" cy="543511"/>
          </a:xfrm>
          <a:prstGeom prst="rect">
            <a:avLst/>
          </a:prstGeom>
        </p:spPr>
        <p:txBody>
          <a:bodyPr vert="horz" lIns="91440" tIns="45720" rIns="91440" bIns="45720" rtlCol="0" anchor="ctr">
            <a:normAutofit fontScale="97500"/>
          </a:bodyPr>
          <a:lstStyle>
            <a:lvl1pPr algn="l" defTabSz="914332" rtl="0" eaLnBrk="1" latinLnBrk="0" hangingPunct="1">
              <a:lnSpc>
                <a:spcPct val="100000"/>
              </a:lnSpc>
              <a:spcBef>
                <a:spcPct val="0"/>
              </a:spcBef>
              <a:buNone/>
              <a:defRPr sz="4800" b="1" kern="1200">
                <a:solidFill>
                  <a:schemeClr val="tx1"/>
                </a:solidFill>
                <a:latin typeface="Lato" panose="020F0502020204030203" pitchFamily="34" charset="0"/>
                <a:ea typeface="+mj-ea"/>
                <a:cs typeface="+mj-cs"/>
              </a:defRPr>
            </a:lvl1pPr>
          </a:lstStyle>
          <a:p>
            <a:r>
              <a:rPr lang="en-US" sz="2400" dirty="0"/>
              <a:t>Part I: Intro to Hypothetical Storms </a:t>
            </a:r>
          </a:p>
        </p:txBody>
      </p:sp>
    </p:spTree>
    <p:extLst>
      <p:ext uri="{BB962C8B-B14F-4D97-AF65-F5344CB8AC3E}">
        <p14:creationId xmlns:p14="http://schemas.microsoft.com/office/powerpoint/2010/main" val="285192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4EE10-6F87-03EB-79A6-BD008AF2EAA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828AD3-302D-DE82-B872-D837A8D8C2C8}"/>
              </a:ext>
            </a:extLst>
          </p:cNvPr>
          <p:cNvSpPr>
            <a:spLocks noGrp="1"/>
          </p:cNvSpPr>
          <p:nvPr>
            <p:ph type="sldNum" sz="quarter" idx="12"/>
          </p:nvPr>
        </p:nvSpPr>
        <p:spPr/>
        <p:txBody>
          <a:bodyPr/>
          <a:lstStyle/>
          <a:p>
            <a:fld id="{75FF2DE0-F630-4680-9872-E679E07CC29A}" type="slidenum">
              <a:rPr lang="en-US" smtClean="0"/>
              <a:t>10</a:t>
            </a:fld>
            <a:endParaRPr lang="en-US"/>
          </a:p>
        </p:txBody>
      </p:sp>
      <p:sp>
        <p:nvSpPr>
          <p:cNvPr id="4" name="Title 3">
            <a:extLst>
              <a:ext uri="{FF2B5EF4-FFF2-40B4-BE49-F238E27FC236}">
                <a16:creationId xmlns:a16="http://schemas.microsoft.com/office/drawing/2014/main" id="{A073AD70-8F3D-B986-036A-0398AA989AC4}"/>
              </a:ext>
            </a:extLst>
          </p:cNvPr>
          <p:cNvSpPr>
            <a:spLocks noGrp="1"/>
          </p:cNvSpPr>
          <p:nvPr>
            <p:ph type="title"/>
          </p:nvPr>
        </p:nvSpPr>
        <p:spPr/>
        <p:txBody>
          <a:bodyPr/>
          <a:lstStyle/>
          <a:p>
            <a:r>
              <a:rPr lang="en-US" dirty="0"/>
              <a:t>Probable Maximum Precipitation</a:t>
            </a:r>
          </a:p>
        </p:txBody>
      </p:sp>
      <p:sp>
        <p:nvSpPr>
          <p:cNvPr id="7" name="Content Placeholder 6">
            <a:extLst>
              <a:ext uri="{FF2B5EF4-FFF2-40B4-BE49-F238E27FC236}">
                <a16:creationId xmlns:a16="http://schemas.microsoft.com/office/drawing/2014/main" id="{D402F4C0-5A08-37FC-E277-D1AB6245EE35}"/>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2DBF77CA-9C24-EE4C-87F1-ED0D758B857A}"/>
              </a:ext>
            </a:extLst>
          </p:cNvPr>
          <p:cNvPicPr>
            <a:picLocks noChangeAspect="1"/>
          </p:cNvPicPr>
          <p:nvPr/>
        </p:nvPicPr>
        <p:blipFill>
          <a:blip r:embed="rId3"/>
          <a:stretch>
            <a:fillRect/>
          </a:stretch>
        </p:blipFill>
        <p:spPr>
          <a:xfrm>
            <a:off x="2501134" y="1506093"/>
            <a:ext cx="6342229" cy="4986782"/>
          </a:xfrm>
          <a:prstGeom prst="rect">
            <a:avLst/>
          </a:prstGeom>
        </p:spPr>
      </p:pic>
    </p:spTree>
    <p:extLst>
      <p:ext uri="{BB962C8B-B14F-4D97-AF65-F5344CB8AC3E}">
        <p14:creationId xmlns:p14="http://schemas.microsoft.com/office/powerpoint/2010/main" val="19003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31EEC-11F2-BC81-BBDB-47C06251D166}"/>
              </a:ext>
            </a:extLst>
          </p:cNvPr>
          <p:cNvSpPr>
            <a:spLocks noGrp="1"/>
          </p:cNvSpPr>
          <p:nvPr>
            <p:ph type="title"/>
          </p:nvPr>
        </p:nvSpPr>
        <p:spPr/>
        <p:txBody>
          <a:bodyPr/>
          <a:lstStyle/>
          <a:p>
            <a:r>
              <a:rPr lang="en-US" dirty="0"/>
              <a:t>Design Properties</a:t>
            </a:r>
          </a:p>
        </p:txBody>
      </p:sp>
      <p:sp>
        <p:nvSpPr>
          <p:cNvPr id="3" name="Content Placeholder 2">
            <a:extLst>
              <a:ext uri="{FF2B5EF4-FFF2-40B4-BE49-F238E27FC236}">
                <a16:creationId xmlns:a16="http://schemas.microsoft.com/office/drawing/2014/main" id="{993B69A0-1954-3070-0669-43EBB02E4ABE}"/>
              </a:ext>
            </a:extLst>
          </p:cNvPr>
          <p:cNvSpPr>
            <a:spLocks noGrp="1"/>
          </p:cNvSpPr>
          <p:nvPr>
            <p:ph idx="1"/>
          </p:nvPr>
        </p:nvSpPr>
        <p:spPr/>
        <p:txBody>
          <a:bodyPr/>
          <a:lstStyle/>
          <a:p>
            <a:r>
              <a:rPr lang="en-US" dirty="0"/>
              <a:t>Need to take some design depth-duration information and make a storm out of it</a:t>
            </a:r>
          </a:p>
          <a:p>
            <a:r>
              <a:rPr lang="en-US" b="1" dirty="0">
                <a:solidFill>
                  <a:srgbClr val="FF00FF"/>
                </a:solidFill>
              </a:rPr>
              <a:t>Probable maximum precipitation (PMP)</a:t>
            </a:r>
          </a:p>
          <a:p>
            <a:pPr lvl="1"/>
            <a:r>
              <a:rPr lang="en-US" dirty="0"/>
              <a:t>Location- and season-specific depth of precipitation</a:t>
            </a:r>
          </a:p>
          <a:p>
            <a:pPr lvl="1"/>
            <a:r>
              <a:rPr lang="en-US" dirty="0"/>
              <a:t>Operational upper bound </a:t>
            </a:r>
            <a:r>
              <a:rPr lang="en-US" dirty="0">
                <a:solidFill>
                  <a:srgbClr val="FFA500"/>
                </a:solidFill>
                <a:latin typeface="Ink Free" panose="03080402000500000000" pitchFamily="66" charset="0"/>
              </a:rPr>
              <a:t>(historically)</a:t>
            </a:r>
          </a:p>
          <a:p>
            <a:r>
              <a:rPr lang="en-US" b="1" dirty="0">
                <a:solidFill>
                  <a:srgbClr val="00FF00"/>
                </a:solidFill>
              </a:rPr>
              <a:t>Depth-duration-frequency</a:t>
            </a:r>
          </a:p>
          <a:p>
            <a:pPr lvl="1"/>
            <a:r>
              <a:rPr lang="en-US" dirty="0"/>
              <a:t>Relationship between depth, duration, and probability </a:t>
            </a:r>
            <a:br>
              <a:rPr lang="en-US" dirty="0"/>
            </a:br>
            <a:r>
              <a:rPr lang="en-US" dirty="0"/>
              <a:t>for a location</a:t>
            </a:r>
          </a:p>
        </p:txBody>
      </p:sp>
      <p:sp>
        <p:nvSpPr>
          <p:cNvPr id="4" name="Slide Number Placeholder 3">
            <a:extLst>
              <a:ext uri="{FF2B5EF4-FFF2-40B4-BE49-F238E27FC236}">
                <a16:creationId xmlns:a16="http://schemas.microsoft.com/office/drawing/2014/main" id="{D90F63ED-7205-4E6A-7964-C0AFD9449D88}"/>
              </a:ext>
            </a:extLst>
          </p:cNvPr>
          <p:cNvSpPr>
            <a:spLocks noGrp="1"/>
          </p:cNvSpPr>
          <p:nvPr>
            <p:ph type="sldNum" sz="quarter" idx="12"/>
          </p:nvPr>
        </p:nvSpPr>
        <p:spPr/>
        <p:txBody>
          <a:bodyPr/>
          <a:lstStyle/>
          <a:p>
            <a:fld id="{5F6E19EC-C981-4348-A588-FAD292F64A47}" type="slidenum">
              <a:rPr lang="en-US" smtClean="0"/>
              <a:t>11</a:t>
            </a:fld>
            <a:endParaRPr lang="en-US"/>
          </a:p>
        </p:txBody>
      </p:sp>
    </p:spTree>
    <p:extLst>
      <p:ext uri="{BB962C8B-B14F-4D97-AF65-F5344CB8AC3E}">
        <p14:creationId xmlns:p14="http://schemas.microsoft.com/office/powerpoint/2010/main" val="130789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F8D47-AF98-7712-9DE0-617758BAB1B3}"/>
              </a:ext>
            </a:extLst>
          </p:cNvPr>
          <p:cNvSpPr>
            <a:spLocks noGrp="1"/>
          </p:cNvSpPr>
          <p:nvPr>
            <p:ph type="title"/>
          </p:nvPr>
        </p:nvSpPr>
        <p:spPr/>
        <p:txBody>
          <a:bodyPr/>
          <a:lstStyle/>
          <a:p>
            <a:r>
              <a:rPr lang="en-US" dirty="0"/>
              <a:t>Depth-Duration-Frequency (DDF)</a:t>
            </a:r>
          </a:p>
        </p:txBody>
      </p:sp>
      <p:sp>
        <p:nvSpPr>
          <p:cNvPr id="3" name="Content Placeholder 2">
            <a:extLst>
              <a:ext uri="{FF2B5EF4-FFF2-40B4-BE49-F238E27FC236}">
                <a16:creationId xmlns:a16="http://schemas.microsoft.com/office/drawing/2014/main" id="{7327B0FD-6772-4AE2-C236-F29B809B2B32}"/>
              </a:ext>
            </a:extLst>
          </p:cNvPr>
          <p:cNvSpPr>
            <a:spLocks noGrp="1"/>
          </p:cNvSpPr>
          <p:nvPr>
            <p:ph idx="1"/>
          </p:nvPr>
        </p:nvSpPr>
        <p:spPr>
          <a:xfrm>
            <a:off x="838200" y="1825625"/>
            <a:ext cx="5257800" cy="4351338"/>
          </a:xfrm>
        </p:spPr>
        <p:txBody>
          <a:bodyPr/>
          <a:lstStyle/>
          <a:p>
            <a:r>
              <a:rPr lang="en-US" dirty="0"/>
              <a:t>Depth- or intensity-duration-frequency curves are common design tools in engineering</a:t>
            </a:r>
          </a:p>
          <a:p>
            <a:r>
              <a:rPr lang="en-US" dirty="0"/>
              <a:t>Data for a </a:t>
            </a:r>
            <a:r>
              <a:rPr lang="en-US" b="1" i="1" dirty="0">
                <a:solidFill>
                  <a:srgbClr val="00FFFF"/>
                </a:solidFill>
              </a:rPr>
              <a:t>point</a:t>
            </a:r>
            <a:endParaRPr lang="en-US" dirty="0">
              <a:solidFill>
                <a:srgbClr val="00FFFF"/>
              </a:solidFill>
            </a:endParaRPr>
          </a:p>
          <a:p>
            <a:r>
              <a:rPr lang="en-US" dirty="0"/>
              <a:t>Loses information about shorter durations</a:t>
            </a:r>
          </a:p>
        </p:txBody>
      </p:sp>
      <p:pic>
        <p:nvPicPr>
          <p:cNvPr id="5" name="Picture 4">
            <a:extLst>
              <a:ext uri="{FF2B5EF4-FFF2-40B4-BE49-F238E27FC236}">
                <a16:creationId xmlns:a16="http://schemas.microsoft.com/office/drawing/2014/main" id="{0F9E01BC-6376-327A-2B83-DCE61C0E86E4}"/>
              </a:ext>
            </a:extLst>
          </p:cNvPr>
          <p:cNvPicPr>
            <a:picLocks noChangeAspect="1"/>
          </p:cNvPicPr>
          <p:nvPr/>
        </p:nvPicPr>
        <p:blipFill>
          <a:blip r:embed="rId3"/>
          <a:stretch>
            <a:fillRect/>
          </a:stretch>
        </p:blipFill>
        <p:spPr>
          <a:xfrm>
            <a:off x="6614955" y="1690688"/>
            <a:ext cx="4738845" cy="662901"/>
          </a:xfrm>
          <a:prstGeom prst="rect">
            <a:avLst/>
          </a:prstGeom>
        </p:spPr>
      </p:pic>
      <p:pic>
        <p:nvPicPr>
          <p:cNvPr id="10" name="Picture 9">
            <a:extLst>
              <a:ext uri="{FF2B5EF4-FFF2-40B4-BE49-F238E27FC236}">
                <a16:creationId xmlns:a16="http://schemas.microsoft.com/office/drawing/2014/main" id="{23E3E560-ECAC-4C45-81F5-0BCC097A7B91}"/>
              </a:ext>
            </a:extLst>
          </p:cNvPr>
          <p:cNvPicPr>
            <a:picLocks noChangeAspect="1"/>
          </p:cNvPicPr>
          <p:nvPr/>
        </p:nvPicPr>
        <p:blipFill>
          <a:blip r:embed="rId4"/>
          <a:stretch>
            <a:fillRect/>
          </a:stretch>
        </p:blipFill>
        <p:spPr>
          <a:xfrm>
            <a:off x="6096000" y="2488526"/>
            <a:ext cx="5584733" cy="3112731"/>
          </a:xfrm>
          <a:prstGeom prst="rect">
            <a:avLst/>
          </a:prstGeom>
        </p:spPr>
      </p:pic>
      <p:sp>
        <p:nvSpPr>
          <p:cNvPr id="11" name="Slide Number Placeholder 10">
            <a:extLst>
              <a:ext uri="{FF2B5EF4-FFF2-40B4-BE49-F238E27FC236}">
                <a16:creationId xmlns:a16="http://schemas.microsoft.com/office/drawing/2014/main" id="{F033CCF1-944C-3DE9-598E-F3B22B08D0AF}"/>
              </a:ext>
            </a:extLst>
          </p:cNvPr>
          <p:cNvSpPr>
            <a:spLocks noGrp="1"/>
          </p:cNvSpPr>
          <p:nvPr>
            <p:ph type="sldNum" sz="quarter" idx="12"/>
          </p:nvPr>
        </p:nvSpPr>
        <p:spPr/>
        <p:txBody>
          <a:bodyPr/>
          <a:lstStyle/>
          <a:p>
            <a:fld id="{5F6E19EC-C981-4348-A588-FAD292F64A47}" type="slidenum">
              <a:rPr lang="en-US" smtClean="0"/>
              <a:t>12</a:t>
            </a:fld>
            <a:endParaRPr lang="en-US"/>
          </a:p>
        </p:txBody>
      </p:sp>
    </p:spTree>
    <p:extLst>
      <p:ext uri="{BB962C8B-B14F-4D97-AF65-F5344CB8AC3E}">
        <p14:creationId xmlns:p14="http://schemas.microsoft.com/office/powerpoint/2010/main" val="44253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86201B3-A2D1-3D05-27FA-5D279BE167E3}"/>
              </a:ext>
            </a:extLst>
          </p:cNvPr>
          <p:cNvSpPr>
            <a:spLocks noGrp="1"/>
          </p:cNvSpPr>
          <p:nvPr>
            <p:ph idx="1"/>
          </p:nvPr>
        </p:nvSpPr>
        <p:spPr/>
        <p:txBody>
          <a:bodyPr/>
          <a:lstStyle/>
          <a:p>
            <a:endParaRPr lang="en-US" dirty="0"/>
          </a:p>
        </p:txBody>
      </p:sp>
      <p:sp>
        <p:nvSpPr>
          <p:cNvPr id="3" name="Slide Number Placeholder 2">
            <a:extLst>
              <a:ext uri="{FF2B5EF4-FFF2-40B4-BE49-F238E27FC236}">
                <a16:creationId xmlns:a16="http://schemas.microsoft.com/office/drawing/2014/main" id="{1B892F73-A9C1-0DDD-4169-107A66F1EB19}"/>
              </a:ext>
            </a:extLst>
          </p:cNvPr>
          <p:cNvSpPr>
            <a:spLocks noGrp="1"/>
          </p:cNvSpPr>
          <p:nvPr>
            <p:ph type="sldNum" sz="quarter" idx="12"/>
          </p:nvPr>
        </p:nvSpPr>
        <p:spPr/>
        <p:txBody>
          <a:bodyPr/>
          <a:lstStyle/>
          <a:p>
            <a:fld id="{75FF2DE0-F630-4680-9872-E679E07CC29A}" type="slidenum">
              <a:rPr lang="en-US" smtClean="0"/>
              <a:t>13</a:t>
            </a:fld>
            <a:endParaRPr lang="en-US"/>
          </a:p>
        </p:txBody>
      </p:sp>
      <p:sp>
        <p:nvSpPr>
          <p:cNvPr id="4" name="Title 3">
            <a:extLst>
              <a:ext uri="{FF2B5EF4-FFF2-40B4-BE49-F238E27FC236}">
                <a16:creationId xmlns:a16="http://schemas.microsoft.com/office/drawing/2014/main" id="{EC821B1B-B79C-09BE-646C-C68C8349EE79}"/>
              </a:ext>
            </a:extLst>
          </p:cNvPr>
          <p:cNvSpPr>
            <a:spLocks noGrp="1"/>
          </p:cNvSpPr>
          <p:nvPr>
            <p:ph type="title"/>
          </p:nvPr>
        </p:nvSpPr>
        <p:spPr/>
        <p:txBody>
          <a:bodyPr/>
          <a:lstStyle/>
          <a:p>
            <a:r>
              <a:rPr lang="en-US" dirty="0"/>
              <a:t>Not to be confused with…</a:t>
            </a:r>
            <a:br>
              <a:rPr lang="en-US" dirty="0"/>
            </a:br>
            <a:r>
              <a:rPr lang="en-US" dirty="0"/>
              <a:t>Depth-Area-Duration (DAD)</a:t>
            </a:r>
          </a:p>
        </p:txBody>
      </p:sp>
      <p:pic>
        <p:nvPicPr>
          <p:cNvPr id="11" name="Picture 10">
            <a:extLst>
              <a:ext uri="{FF2B5EF4-FFF2-40B4-BE49-F238E27FC236}">
                <a16:creationId xmlns:a16="http://schemas.microsoft.com/office/drawing/2014/main" id="{6F8B89E4-E011-E336-2AAB-27F840309A29}"/>
              </a:ext>
            </a:extLst>
          </p:cNvPr>
          <p:cNvPicPr>
            <a:picLocks noChangeAspect="1"/>
          </p:cNvPicPr>
          <p:nvPr/>
        </p:nvPicPr>
        <p:blipFill>
          <a:blip r:embed="rId3"/>
          <a:stretch>
            <a:fillRect/>
          </a:stretch>
        </p:blipFill>
        <p:spPr>
          <a:xfrm>
            <a:off x="838200" y="1690688"/>
            <a:ext cx="4932075" cy="4900214"/>
          </a:xfrm>
          <a:prstGeom prst="rect">
            <a:avLst/>
          </a:prstGeom>
        </p:spPr>
      </p:pic>
      <p:pic>
        <p:nvPicPr>
          <p:cNvPr id="13" name="Picture 12">
            <a:extLst>
              <a:ext uri="{FF2B5EF4-FFF2-40B4-BE49-F238E27FC236}">
                <a16:creationId xmlns:a16="http://schemas.microsoft.com/office/drawing/2014/main" id="{81BEBC7B-BE2A-C9F0-5B34-4A7CA42D5C0A}"/>
              </a:ext>
            </a:extLst>
          </p:cNvPr>
          <p:cNvPicPr>
            <a:picLocks noChangeAspect="1"/>
          </p:cNvPicPr>
          <p:nvPr/>
        </p:nvPicPr>
        <p:blipFill>
          <a:blip r:embed="rId4"/>
          <a:stretch>
            <a:fillRect/>
          </a:stretch>
        </p:blipFill>
        <p:spPr>
          <a:xfrm>
            <a:off x="6096000" y="2398409"/>
            <a:ext cx="5524072" cy="2300495"/>
          </a:xfrm>
          <a:prstGeom prst="rect">
            <a:avLst/>
          </a:prstGeom>
        </p:spPr>
      </p:pic>
    </p:spTree>
    <p:extLst>
      <p:ext uri="{BB962C8B-B14F-4D97-AF65-F5344CB8AC3E}">
        <p14:creationId xmlns:p14="http://schemas.microsoft.com/office/powerpoint/2010/main" val="2779862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821B1B-B79C-09BE-646C-C68C8349EE79}"/>
              </a:ext>
            </a:extLst>
          </p:cNvPr>
          <p:cNvSpPr>
            <a:spLocks noGrp="1"/>
          </p:cNvSpPr>
          <p:nvPr>
            <p:ph type="title"/>
          </p:nvPr>
        </p:nvSpPr>
        <p:spPr/>
        <p:txBody>
          <a:bodyPr/>
          <a:lstStyle/>
          <a:p>
            <a:r>
              <a:rPr lang="en-US" dirty="0"/>
              <a:t>Not to be confused with…</a:t>
            </a:r>
            <a:br>
              <a:rPr lang="en-US" dirty="0"/>
            </a:br>
            <a:r>
              <a:rPr lang="en-US" dirty="0"/>
              <a:t>Depth-Area-Duration (DAD)</a:t>
            </a:r>
          </a:p>
        </p:txBody>
      </p:sp>
      <p:sp>
        <p:nvSpPr>
          <p:cNvPr id="5" name="Text Placeholder 4">
            <a:extLst>
              <a:ext uri="{FF2B5EF4-FFF2-40B4-BE49-F238E27FC236}">
                <a16:creationId xmlns:a16="http://schemas.microsoft.com/office/drawing/2014/main" id="{AC4421A8-25BD-6133-DF48-765E453E0196}"/>
              </a:ext>
            </a:extLst>
          </p:cNvPr>
          <p:cNvSpPr>
            <a:spLocks noGrp="1"/>
          </p:cNvSpPr>
          <p:nvPr>
            <p:ph type="body" idx="1"/>
          </p:nvPr>
        </p:nvSpPr>
        <p:spPr/>
        <p:txBody>
          <a:bodyPr/>
          <a:lstStyle/>
          <a:p>
            <a:r>
              <a:rPr lang="en-US" u="sng" dirty="0"/>
              <a:t>Depth-Duration-Frequency (DDF)</a:t>
            </a:r>
          </a:p>
        </p:txBody>
      </p:sp>
      <p:sp>
        <p:nvSpPr>
          <p:cNvPr id="6" name="Content Placeholder 5">
            <a:extLst>
              <a:ext uri="{FF2B5EF4-FFF2-40B4-BE49-F238E27FC236}">
                <a16:creationId xmlns:a16="http://schemas.microsoft.com/office/drawing/2014/main" id="{32FE6E48-30CA-2F0C-6411-8647F60283F9}"/>
              </a:ext>
            </a:extLst>
          </p:cNvPr>
          <p:cNvSpPr>
            <a:spLocks noGrp="1"/>
          </p:cNvSpPr>
          <p:nvPr>
            <p:ph sz="half" idx="2"/>
          </p:nvPr>
        </p:nvSpPr>
        <p:spPr/>
        <p:txBody>
          <a:bodyPr>
            <a:normAutofit lnSpcReduction="10000"/>
          </a:bodyPr>
          <a:lstStyle/>
          <a:p>
            <a:r>
              <a:rPr lang="en-US" dirty="0"/>
              <a:t>Represents properties of </a:t>
            </a:r>
            <a:r>
              <a:rPr lang="en-US" i="1" dirty="0">
                <a:solidFill>
                  <a:srgbClr val="FF00FF"/>
                </a:solidFill>
              </a:rPr>
              <a:t>idealized frequency storms</a:t>
            </a:r>
          </a:p>
          <a:p>
            <a:r>
              <a:rPr lang="en-US" dirty="0"/>
              <a:t>Summarizes depths at various frequencies</a:t>
            </a:r>
          </a:p>
          <a:p>
            <a:r>
              <a:rPr lang="en-US" dirty="0"/>
              <a:t>Can be used in frequency analysis to simulate a specific frequency event</a:t>
            </a:r>
          </a:p>
          <a:p>
            <a:r>
              <a:rPr lang="en-US" dirty="0">
                <a:solidFill>
                  <a:srgbClr val="FFA500"/>
                </a:solidFill>
              </a:rPr>
              <a:t>E.g., 3.1 inches over 24 hours for the 1/100 AEP event</a:t>
            </a:r>
          </a:p>
        </p:txBody>
      </p:sp>
      <p:sp>
        <p:nvSpPr>
          <p:cNvPr id="7" name="Text Placeholder 6">
            <a:extLst>
              <a:ext uri="{FF2B5EF4-FFF2-40B4-BE49-F238E27FC236}">
                <a16:creationId xmlns:a16="http://schemas.microsoft.com/office/drawing/2014/main" id="{C8236EC9-B262-4C17-FD5D-CB138E1FA843}"/>
              </a:ext>
            </a:extLst>
          </p:cNvPr>
          <p:cNvSpPr>
            <a:spLocks noGrp="1"/>
          </p:cNvSpPr>
          <p:nvPr>
            <p:ph type="body" sz="quarter" idx="3"/>
          </p:nvPr>
        </p:nvSpPr>
        <p:spPr/>
        <p:txBody>
          <a:bodyPr/>
          <a:lstStyle/>
          <a:p>
            <a:r>
              <a:rPr lang="en-US" u="sng" dirty="0"/>
              <a:t>Depth-Area-Duration (DAD)</a:t>
            </a:r>
          </a:p>
        </p:txBody>
      </p:sp>
      <p:sp>
        <p:nvSpPr>
          <p:cNvPr id="8" name="Content Placeholder 7">
            <a:extLst>
              <a:ext uri="{FF2B5EF4-FFF2-40B4-BE49-F238E27FC236}">
                <a16:creationId xmlns:a16="http://schemas.microsoft.com/office/drawing/2014/main" id="{8F48EC72-8F47-E0A7-D7F9-3B95D63163E7}"/>
              </a:ext>
            </a:extLst>
          </p:cNvPr>
          <p:cNvSpPr>
            <a:spLocks noGrp="1"/>
          </p:cNvSpPr>
          <p:nvPr>
            <p:ph sz="quarter" idx="4"/>
          </p:nvPr>
        </p:nvSpPr>
        <p:spPr/>
        <p:txBody>
          <a:bodyPr>
            <a:normAutofit lnSpcReduction="10000"/>
          </a:bodyPr>
          <a:lstStyle/>
          <a:p>
            <a:r>
              <a:rPr lang="en-US" dirty="0"/>
              <a:t>Represents properties of a</a:t>
            </a:r>
            <a:r>
              <a:rPr lang="en-US" i="1" dirty="0">
                <a:solidFill>
                  <a:srgbClr val="FF00FF"/>
                </a:solidFill>
              </a:rPr>
              <a:t> single observed storm</a:t>
            </a:r>
          </a:p>
          <a:p>
            <a:r>
              <a:rPr lang="en-US" dirty="0"/>
              <a:t>Summarizes depths at various storm areas</a:t>
            </a:r>
          </a:p>
          <a:p>
            <a:r>
              <a:rPr lang="en-US" dirty="0"/>
              <a:t>Can be used to develop depth-area reduction factor (DARF/ARF)</a:t>
            </a:r>
          </a:p>
          <a:p>
            <a:r>
              <a:rPr lang="en-US" dirty="0">
                <a:solidFill>
                  <a:srgbClr val="FFA500"/>
                </a:solidFill>
              </a:rPr>
              <a:t>E.g., 3.1 inches over 24 hours over 50 square miles</a:t>
            </a:r>
          </a:p>
        </p:txBody>
      </p:sp>
      <p:sp>
        <p:nvSpPr>
          <p:cNvPr id="3" name="Slide Number Placeholder 2">
            <a:extLst>
              <a:ext uri="{FF2B5EF4-FFF2-40B4-BE49-F238E27FC236}">
                <a16:creationId xmlns:a16="http://schemas.microsoft.com/office/drawing/2014/main" id="{1B892F73-A9C1-0DDD-4169-107A66F1EB19}"/>
              </a:ext>
            </a:extLst>
          </p:cNvPr>
          <p:cNvSpPr>
            <a:spLocks noGrp="1"/>
          </p:cNvSpPr>
          <p:nvPr>
            <p:ph type="sldNum" sz="quarter" idx="12"/>
          </p:nvPr>
        </p:nvSpPr>
        <p:spPr/>
        <p:txBody>
          <a:bodyPr/>
          <a:lstStyle/>
          <a:p>
            <a:fld id="{75FF2DE0-F630-4680-9872-E679E07CC29A}" type="slidenum">
              <a:rPr lang="en-US" smtClean="0"/>
              <a:t>14</a:t>
            </a:fld>
            <a:endParaRPr lang="en-US"/>
          </a:p>
        </p:txBody>
      </p:sp>
    </p:spTree>
    <p:extLst>
      <p:ext uri="{BB962C8B-B14F-4D97-AF65-F5344CB8AC3E}">
        <p14:creationId xmlns:p14="http://schemas.microsoft.com/office/powerpoint/2010/main" val="1098354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8D6B05-DB1A-0F84-D98C-BE80C00B4A89}"/>
              </a:ext>
            </a:extLst>
          </p:cNvPr>
          <p:cNvSpPr>
            <a:spLocks noGrp="1"/>
          </p:cNvSpPr>
          <p:nvPr>
            <p:ph idx="1"/>
          </p:nvPr>
        </p:nvSpPr>
        <p:spPr>
          <a:xfrm>
            <a:off x="838200" y="1825625"/>
            <a:ext cx="7165369" cy="4351339"/>
          </a:xfrm>
        </p:spPr>
        <p:txBody>
          <a:bodyPr/>
          <a:lstStyle/>
          <a:p>
            <a:r>
              <a:rPr lang="en-US" dirty="0"/>
              <a:t>Historical storms represent </a:t>
            </a:r>
            <a:r>
              <a:rPr lang="en-US" dirty="0">
                <a:solidFill>
                  <a:srgbClr val="FF00FF"/>
                </a:solidFill>
              </a:rPr>
              <a:t>real</a:t>
            </a:r>
            <a:r>
              <a:rPr lang="en-US" dirty="0"/>
              <a:t>, </a:t>
            </a:r>
            <a:r>
              <a:rPr lang="en-US" dirty="0">
                <a:solidFill>
                  <a:srgbClr val="FF00FF"/>
                </a:solidFill>
              </a:rPr>
              <a:t>observed</a:t>
            </a:r>
            <a:r>
              <a:rPr lang="en-US" dirty="0"/>
              <a:t> storms</a:t>
            </a:r>
          </a:p>
          <a:p>
            <a:r>
              <a:rPr lang="en-US" dirty="0"/>
              <a:t>Hypothetical storms represent </a:t>
            </a:r>
            <a:r>
              <a:rPr lang="en-US" dirty="0">
                <a:solidFill>
                  <a:srgbClr val="00FFFF"/>
                </a:solidFill>
              </a:rPr>
              <a:t>idealized</a:t>
            </a:r>
            <a:r>
              <a:rPr lang="en-US" dirty="0"/>
              <a:t> and/or </a:t>
            </a:r>
            <a:r>
              <a:rPr lang="en-US" dirty="0">
                <a:solidFill>
                  <a:srgbClr val="00FFFF"/>
                </a:solidFill>
              </a:rPr>
              <a:t>simplified</a:t>
            </a:r>
            <a:r>
              <a:rPr lang="en-US" dirty="0"/>
              <a:t> storms</a:t>
            </a:r>
          </a:p>
          <a:p>
            <a:pPr lvl="1"/>
            <a:r>
              <a:rPr lang="en-US" dirty="0"/>
              <a:t>Used for design and risk analysis</a:t>
            </a:r>
          </a:p>
          <a:p>
            <a:r>
              <a:rPr lang="en-US" dirty="0"/>
              <a:t>A hypothetical storm is defined by storm duration, depth, temporal distribution, and spatial distribution</a:t>
            </a:r>
          </a:p>
        </p:txBody>
      </p:sp>
      <p:sp>
        <p:nvSpPr>
          <p:cNvPr id="3" name="Slide Number Placeholder 2">
            <a:extLst>
              <a:ext uri="{FF2B5EF4-FFF2-40B4-BE49-F238E27FC236}">
                <a16:creationId xmlns:a16="http://schemas.microsoft.com/office/drawing/2014/main" id="{6D8E3C84-47A6-8A04-295A-AFB65F721122}"/>
              </a:ext>
            </a:extLst>
          </p:cNvPr>
          <p:cNvSpPr>
            <a:spLocks noGrp="1"/>
          </p:cNvSpPr>
          <p:nvPr>
            <p:ph type="sldNum" sz="quarter" idx="12"/>
          </p:nvPr>
        </p:nvSpPr>
        <p:spPr/>
        <p:txBody>
          <a:bodyPr/>
          <a:lstStyle/>
          <a:p>
            <a:fld id="{75FF2DE0-F630-4680-9872-E679E07CC29A}" type="slidenum">
              <a:rPr lang="en-US" smtClean="0"/>
              <a:t>15</a:t>
            </a:fld>
            <a:endParaRPr lang="en-US"/>
          </a:p>
        </p:txBody>
      </p:sp>
      <p:sp>
        <p:nvSpPr>
          <p:cNvPr id="4" name="Title 3">
            <a:extLst>
              <a:ext uri="{FF2B5EF4-FFF2-40B4-BE49-F238E27FC236}">
                <a16:creationId xmlns:a16="http://schemas.microsoft.com/office/drawing/2014/main" id="{61CF7054-8291-8E75-80B6-27636C07C7E6}"/>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6580694F-C476-11DE-1B9C-0F6287BF347F}"/>
              </a:ext>
            </a:extLst>
          </p:cNvPr>
          <p:cNvPicPr>
            <a:picLocks noChangeAspect="1"/>
          </p:cNvPicPr>
          <p:nvPr/>
        </p:nvPicPr>
        <p:blipFill>
          <a:blip r:embed="rId2"/>
          <a:stretch>
            <a:fillRect/>
          </a:stretch>
        </p:blipFill>
        <p:spPr>
          <a:xfrm>
            <a:off x="7642874" y="1825625"/>
            <a:ext cx="3710926" cy="2595820"/>
          </a:xfrm>
          <a:prstGeom prst="rect">
            <a:avLst/>
          </a:prstGeom>
        </p:spPr>
      </p:pic>
    </p:spTree>
    <p:extLst>
      <p:ext uri="{BB962C8B-B14F-4D97-AF65-F5344CB8AC3E}">
        <p14:creationId xmlns:p14="http://schemas.microsoft.com/office/powerpoint/2010/main" val="1848173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title"/>
          </p:nvPr>
        </p:nvSpPr>
        <p:spPr/>
        <p:txBody>
          <a:bodyPr>
            <a:normAutofit fontScale="90000"/>
          </a:bodyPr>
          <a:lstStyle/>
          <a:p>
            <a:r>
              <a:rPr lang="en-US" dirty="0"/>
              <a:t>Frequency and Hypothetical Storm Methodologies</a:t>
            </a:r>
          </a:p>
        </p:txBody>
      </p:sp>
      <p:sp>
        <p:nvSpPr>
          <p:cNvPr id="5" name="Title 1">
            <a:extLst>
              <a:ext uri="{FF2B5EF4-FFF2-40B4-BE49-F238E27FC236}">
                <a16:creationId xmlns:a16="http://schemas.microsoft.com/office/drawing/2014/main" id="{1CA5404B-B026-DA38-AD83-7566A3D5FA92}"/>
              </a:ext>
            </a:extLst>
          </p:cNvPr>
          <p:cNvSpPr txBox="1">
            <a:spLocks/>
          </p:cNvSpPr>
          <p:nvPr/>
        </p:nvSpPr>
        <p:spPr>
          <a:xfrm>
            <a:off x="678032" y="3186986"/>
            <a:ext cx="9075568" cy="543511"/>
          </a:xfrm>
          <a:prstGeom prst="rect">
            <a:avLst/>
          </a:prstGeom>
        </p:spPr>
        <p:txBody>
          <a:bodyPr vert="horz" lIns="91440" tIns="45720" rIns="91440" bIns="45720" rtlCol="0" anchor="ctr">
            <a:normAutofit fontScale="97500"/>
          </a:bodyPr>
          <a:lstStyle>
            <a:lvl1pPr algn="l" defTabSz="914332" rtl="0" eaLnBrk="1" latinLnBrk="0" hangingPunct="1">
              <a:lnSpc>
                <a:spcPct val="100000"/>
              </a:lnSpc>
              <a:spcBef>
                <a:spcPct val="0"/>
              </a:spcBef>
              <a:buNone/>
              <a:defRPr sz="4800" b="1" kern="1200">
                <a:solidFill>
                  <a:schemeClr val="tx1"/>
                </a:solidFill>
                <a:latin typeface="Lato" panose="020F0502020204030203" pitchFamily="34" charset="0"/>
                <a:ea typeface="+mj-ea"/>
                <a:cs typeface="+mj-cs"/>
              </a:defRPr>
            </a:lvl1pPr>
          </a:lstStyle>
          <a:p>
            <a:r>
              <a:rPr lang="en-US" sz="2400" dirty="0"/>
              <a:t>Part II: Precipitation-Frequency Analysis Products</a:t>
            </a:r>
          </a:p>
        </p:txBody>
      </p:sp>
      <p:sp>
        <p:nvSpPr>
          <p:cNvPr id="8" name="Subtitle 2">
            <a:extLst>
              <a:ext uri="{FF2B5EF4-FFF2-40B4-BE49-F238E27FC236}">
                <a16:creationId xmlns:a16="http://schemas.microsoft.com/office/drawing/2014/main" id="{130A8BF9-76B9-7586-0405-565B1EB97F52}"/>
              </a:ext>
            </a:extLst>
          </p:cNvPr>
          <p:cNvSpPr txBox="1">
            <a:spLocks/>
          </p:cNvSpPr>
          <p:nvPr/>
        </p:nvSpPr>
        <p:spPr>
          <a:xfrm>
            <a:off x="678032" y="3932382"/>
            <a:ext cx="4504267" cy="1237486"/>
          </a:xfrm>
          <a:prstGeom prst="rect">
            <a:avLst/>
          </a:prstGeom>
        </p:spPr>
        <p:txBody>
          <a:bodyPr vert="horz" lIns="91440" tIns="45720" rIns="91440" bIns="45720" rtlCol="0">
            <a:normAutofit lnSpcReduction="10000"/>
          </a:bodyPr>
          <a:lstStyle>
            <a:lvl1pPr marL="0" indent="0" algn="l" defTabSz="914332" rtl="0" eaLnBrk="1" latinLnBrk="0" hangingPunct="1">
              <a:lnSpc>
                <a:spcPct val="90000"/>
              </a:lnSpc>
              <a:spcBef>
                <a:spcPts val="400"/>
              </a:spcBef>
              <a:buFont typeface="Arial" panose="020B0604020202020204" pitchFamily="34" charset="0"/>
              <a:buNone/>
              <a:defRPr sz="2400" kern="1200">
                <a:solidFill>
                  <a:schemeClr val="tx1"/>
                </a:solidFill>
                <a:latin typeface="+mj-lt"/>
                <a:ea typeface="ADLaM Display" panose="020F0502020204030204" pitchFamily="2" charset="0"/>
                <a:cs typeface="ADLaM Display" panose="020F0502020204030204" pitchFamily="2" charset="0"/>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t>Advanced HEC-HMS</a:t>
            </a:r>
          </a:p>
          <a:p>
            <a:r>
              <a:rPr lang="en-US" sz="2000"/>
              <a:t>June 2026</a:t>
            </a:r>
          </a:p>
          <a:p>
            <a:r>
              <a:rPr lang="en-US" sz="2000"/>
              <a:t>Slides courtesy of: Melissa Mika</a:t>
            </a:r>
          </a:p>
          <a:p>
            <a:r>
              <a:rPr lang="en-US" sz="2000"/>
              <a:t>Presented by: Josh Willis</a:t>
            </a:r>
            <a:endParaRPr lang="en-US" sz="2000" dirty="0"/>
          </a:p>
        </p:txBody>
      </p:sp>
    </p:spTree>
    <p:extLst>
      <p:ext uri="{BB962C8B-B14F-4D97-AF65-F5344CB8AC3E}">
        <p14:creationId xmlns:p14="http://schemas.microsoft.com/office/powerpoint/2010/main" val="513426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a:t>Recap: How we define a design storm</a:t>
            </a:r>
            <a:endParaRPr lang="en-US" dirty="0"/>
          </a:p>
        </p:txBody>
      </p:sp>
      <p:graphicFrame>
        <p:nvGraphicFramePr>
          <p:cNvPr id="11" name="Content Placeholder 5">
            <a:extLst>
              <a:ext uri="{FF2B5EF4-FFF2-40B4-BE49-F238E27FC236}">
                <a16:creationId xmlns:a16="http://schemas.microsoft.com/office/drawing/2014/main" id="{EB84D515-5C29-2431-CEB6-5CFBDFE9F04F}"/>
              </a:ext>
            </a:extLst>
          </p:cNvPr>
          <p:cNvGraphicFramePr>
            <a:graphicFrameLocks/>
          </p:cNvGraphicFramePr>
          <p:nvPr>
            <p:extLst>
              <p:ext uri="{D42A27DB-BD31-4B8C-83A1-F6EECF244321}">
                <p14:modId xmlns:p14="http://schemas.microsoft.com/office/powerpoint/2010/main" val="655238525"/>
              </p:ext>
            </p:extLst>
          </p:nvPr>
        </p:nvGraphicFramePr>
        <p:xfrm>
          <a:off x="632085" y="1690688"/>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Slide Number Placeholder 12">
            <a:extLst>
              <a:ext uri="{FF2B5EF4-FFF2-40B4-BE49-F238E27FC236}">
                <a16:creationId xmlns:a16="http://schemas.microsoft.com/office/drawing/2014/main" id="{952564BF-95A2-D6C5-FF26-93DE30A839D3}"/>
              </a:ext>
            </a:extLst>
          </p:cNvPr>
          <p:cNvSpPr>
            <a:spLocks noGrp="1"/>
          </p:cNvSpPr>
          <p:nvPr>
            <p:ph type="sldNum" sz="quarter" idx="12"/>
          </p:nvPr>
        </p:nvSpPr>
        <p:spPr/>
        <p:txBody>
          <a:bodyPr/>
          <a:lstStyle/>
          <a:p>
            <a:fld id="{5F6E19EC-C981-4348-A588-FAD292F64A47}" type="slidenum">
              <a:rPr lang="en-US" smtClean="0"/>
              <a:t>17</a:t>
            </a:fld>
            <a:endParaRPr lang="en-US"/>
          </a:p>
        </p:txBody>
      </p:sp>
      <p:cxnSp>
        <p:nvCxnSpPr>
          <p:cNvPr id="4" name="Straight Connector 3">
            <a:extLst>
              <a:ext uri="{FF2B5EF4-FFF2-40B4-BE49-F238E27FC236}">
                <a16:creationId xmlns:a16="http://schemas.microsoft.com/office/drawing/2014/main" id="{42BBC31F-BD13-3B1A-DE7E-65C8EEABDF49}"/>
              </a:ext>
            </a:extLst>
          </p:cNvPr>
          <p:cNvCxnSpPr/>
          <p:nvPr/>
        </p:nvCxnSpPr>
        <p:spPr>
          <a:xfrm>
            <a:off x="7181636" y="1690688"/>
            <a:ext cx="0" cy="3893905"/>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F8BFB5C-3437-F6FC-6F6E-765759A2AF88}"/>
              </a:ext>
            </a:extLst>
          </p:cNvPr>
          <p:cNvSpPr txBox="1"/>
          <p:nvPr/>
        </p:nvSpPr>
        <p:spPr>
          <a:xfrm>
            <a:off x="2680914" y="1690688"/>
            <a:ext cx="2658009" cy="830997"/>
          </a:xfrm>
          <a:prstGeom prst="rect">
            <a:avLst/>
          </a:prstGeom>
          <a:noFill/>
        </p:spPr>
        <p:txBody>
          <a:bodyPr wrap="square" rtlCol="0">
            <a:spAutoFit/>
          </a:bodyPr>
          <a:lstStyle/>
          <a:p>
            <a:pPr algn="ctr"/>
            <a:r>
              <a:rPr lang="en-US" sz="2400" dirty="0">
                <a:solidFill>
                  <a:srgbClr val="FFA500"/>
                </a:solidFill>
              </a:rPr>
              <a:t>How we define a hyetograph</a:t>
            </a:r>
          </a:p>
        </p:txBody>
      </p:sp>
      <p:sp>
        <p:nvSpPr>
          <p:cNvPr id="6" name="TextBox 5">
            <a:extLst>
              <a:ext uri="{FF2B5EF4-FFF2-40B4-BE49-F238E27FC236}">
                <a16:creationId xmlns:a16="http://schemas.microsoft.com/office/drawing/2014/main" id="{EA92ECDA-838A-E93C-F8A5-08B517683A56}"/>
              </a:ext>
            </a:extLst>
          </p:cNvPr>
          <p:cNvSpPr txBox="1"/>
          <p:nvPr/>
        </p:nvSpPr>
        <p:spPr>
          <a:xfrm>
            <a:off x="7615773" y="1690687"/>
            <a:ext cx="3413912" cy="830997"/>
          </a:xfrm>
          <a:prstGeom prst="rect">
            <a:avLst/>
          </a:prstGeom>
          <a:noFill/>
        </p:spPr>
        <p:txBody>
          <a:bodyPr wrap="square" rtlCol="0">
            <a:spAutoFit/>
          </a:bodyPr>
          <a:lstStyle/>
          <a:p>
            <a:pPr algn="ctr"/>
            <a:r>
              <a:rPr lang="en-US" sz="2400" dirty="0">
                <a:solidFill>
                  <a:srgbClr val="FFA500"/>
                </a:solidFill>
              </a:rPr>
              <a:t>How we apply a hyetograph over an area</a:t>
            </a:r>
          </a:p>
        </p:txBody>
      </p:sp>
    </p:spTree>
    <p:extLst>
      <p:ext uri="{BB962C8B-B14F-4D97-AF65-F5344CB8AC3E}">
        <p14:creationId xmlns:p14="http://schemas.microsoft.com/office/powerpoint/2010/main" val="400124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9872A-DB53-F68F-9318-50992A406A5A}"/>
              </a:ext>
            </a:extLst>
          </p:cNvPr>
          <p:cNvSpPr>
            <a:spLocks noGrp="1"/>
          </p:cNvSpPr>
          <p:nvPr>
            <p:ph type="title"/>
          </p:nvPr>
        </p:nvSpPr>
        <p:spPr/>
        <p:txBody>
          <a:bodyPr/>
          <a:lstStyle/>
          <a:p>
            <a:r>
              <a:rPr lang="en-US" dirty="0"/>
              <a:t>Point Data</a:t>
            </a:r>
          </a:p>
        </p:txBody>
      </p:sp>
      <p:sp>
        <p:nvSpPr>
          <p:cNvPr id="3" name="Content Placeholder 2">
            <a:extLst>
              <a:ext uri="{FF2B5EF4-FFF2-40B4-BE49-F238E27FC236}">
                <a16:creationId xmlns:a16="http://schemas.microsoft.com/office/drawing/2014/main" id="{F1D2B801-1836-EC5B-C804-EC8BB81EEED3}"/>
              </a:ext>
            </a:extLst>
          </p:cNvPr>
          <p:cNvSpPr>
            <a:spLocks noGrp="1"/>
          </p:cNvSpPr>
          <p:nvPr>
            <p:ph idx="1"/>
          </p:nvPr>
        </p:nvSpPr>
        <p:spPr>
          <a:xfrm>
            <a:off x="7529429" y="1735825"/>
            <a:ext cx="3838923" cy="4351338"/>
          </a:xfrm>
        </p:spPr>
        <p:txBody>
          <a:bodyPr/>
          <a:lstStyle/>
          <a:p>
            <a:r>
              <a:rPr lang="en-US" dirty="0"/>
              <a:t>Precipitation is measured at gages</a:t>
            </a:r>
          </a:p>
        </p:txBody>
      </p:sp>
      <p:pic>
        <p:nvPicPr>
          <p:cNvPr id="5" name="Picture 4">
            <a:extLst>
              <a:ext uri="{FF2B5EF4-FFF2-40B4-BE49-F238E27FC236}">
                <a16:creationId xmlns:a16="http://schemas.microsoft.com/office/drawing/2014/main" id="{24A44675-A635-2274-6744-5994CFF9EEEB}"/>
              </a:ext>
            </a:extLst>
          </p:cNvPr>
          <p:cNvPicPr>
            <a:picLocks noChangeAspect="1"/>
          </p:cNvPicPr>
          <p:nvPr/>
        </p:nvPicPr>
        <p:blipFill>
          <a:blip r:embed="rId3"/>
          <a:stretch>
            <a:fillRect/>
          </a:stretch>
        </p:blipFill>
        <p:spPr>
          <a:xfrm>
            <a:off x="1017140" y="1630378"/>
            <a:ext cx="6333349" cy="4675405"/>
          </a:xfrm>
          <a:prstGeom prst="rect">
            <a:avLst/>
          </a:prstGeom>
        </p:spPr>
      </p:pic>
      <p:sp>
        <p:nvSpPr>
          <p:cNvPr id="7" name="Slide Number Placeholder 6">
            <a:extLst>
              <a:ext uri="{FF2B5EF4-FFF2-40B4-BE49-F238E27FC236}">
                <a16:creationId xmlns:a16="http://schemas.microsoft.com/office/drawing/2014/main" id="{31E6E704-06BF-2C50-9014-7324BFAF96FE}"/>
              </a:ext>
            </a:extLst>
          </p:cNvPr>
          <p:cNvSpPr>
            <a:spLocks noGrp="1"/>
          </p:cNvSpPr>
          <p:nvPr>
            <p:ph type="sldNum" sz="quarter" idx="12"/>
          </p:nvPr>
        </p:nvSpPr>
        <p:spPr/>
        <p:txBody>
          <a:bodyPr/>
          <a:lstStyle/>
          <a:p>
            <a:fld id="{5F6E19EC-C981-4348-A588-FAD292F64A47}" type="slidenum">
              <a:rPr lang="en-US" smtClean="0"/>
              <a:t>18</a:t>
            </a:fld>
            <a:endParaRPr lang="en-US"/>
          </a:p>
        </p:txBody>
      </p:sp>
      <p:pic>
        <p:nvPicPr>
          <p:cNvPr id="4" name="Picture 3">
            <a:extLst>
              <a:ext uri="{FF2B5EF4-FFF2-40B4-BE49-F238E27FC236}">
                <a16:creationId xmlns:a16="http://schemas.microsoft.com/office/drawing/2014/main" id="{062D1C2A-B868-DA91-79C6-77451E74A376}"/>
              </a:ext>
            </a:extLst>
          </p:cNvPr>
          <p:cNvPicPr>
            <a:picLocks noChangeAspect="1"/>
          </p:cNvPicPr>
          <p:nvPr/>
        </p:nvPicPr>
        <p:blipFill>
          <a:blip r:embed="rId4"/>
          <a:stretch>
            <a:fillRect/>
          </a:stretch>
        </p:blipFill>
        <p:spPr>
          <a:xfrm>
            <a:off x="154508" y="681036"/>
            <a:ext cx="683692" cy="672840"/>
          </a:xfrm>
          <a:prstGeom prst="rect">
            <a:avLst/>
          </a:prstGeom>
        </p:spPr>
      </p:pic>
    </p:spTree>
    <p:extLst>
      <p:ext uri="{BB962C8B-B14F-4D97-AF65-F5344CB8AC3E}">
        <p14:creationId xmlns:p14="http://schemas.microsoft.com/office/powerpoint/2010/main" val="3424784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Precipitation-Frequency Analysis</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Analysis of the </a:t>
            </a:r>
            <a:r>
              <a:rPr lang="en-US" dirty="0">
                <a:solidFill>
                  <a:srgbClr val="FF00FF"/>
                </a:solidFill>
              </a:rPr>
              <a:t>maximum rainfall depth </a:t>
            </a:r>
            <a:r>
              <a:rPr lang="en-US" dirty="0"/>
              <a:t>per year at a gage</a:t>
            </a:r>
          </a:p>
          <a:p>
            <a:r>
              <a:rPr lang="en-US" dirty="0"/>
              <a:t>Considers multiple durations of accumulation</a:t>
            </a:r>
          </a:p>
          <a:p>
            <a:pPr lvl="1"/>
            <a:r>
              <a:rPr lang="en-US" dirty="0"/>
              <a:t>Dependent on gage recording interval</a:t>
            </a:r>
          </a:p>
          <a:p>
            <a:r>
              <a:rPr lang="en-US" dirty="0"/>
              <a:t>Develop a </a:t>
            </a:r>
            <a:r>
              <a:rPr lang="en-US" dirty="0">
                <a:solidFill>
                  <a:srgbClr val="FF00FF"/>
                </a:solidFill>
              </a:rPr>
              <a:t>probability relationship </a:t>
            </a:r>
            <a:r>
              <a:rPr lang="en-US" dirty="0"/>
              <a:t>for maximum depths</a:t>
            </a:r>
          </a:p>
        </p:txBody>
      </p:sp>
      <p:pic>
        <p:nvPicPr>
          <p:cNvPr id="5" name="Picture 4" descr="Chart, line chart&#10;&#10;Description automatically generated">
            <a:extLst>
              <a:ext uri="{FF2B5EF4-FFF2-40B4-BE49-F238E27FC236}">
                <a16:creationId xmlns:a16="http://schemas.microsoft.com/office/drawing/2014/main" id="{0B977479-888F-7B16-1145-01E7228328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9228" y="3849987"/>
            <a:ext cx="3713817" cy="2700958"/>
          </a:xfrm>
          <a:prstGeom prst="rect">
            <a:avLst/>
          </a:prstGeom>
        </p:spPr>
      </p:pic>
      <p:sp>
        <p:nvSpPr>
          <p:cNvPr id="7" name="Slide Number Placeholder 6">
            <a:extLst>
              <a:ext uri="{FF2B5EF4-FFF2-40B4-BE49-F238E27FC236}">
                <a16:creationId xmlns:a16="http://schemas.microsoft.com/office/drawing/2014/main" id="{A671DC36-628F-1C48-51A8-841BAC053CD0}"/>
              </a:ext>
            </a:extLst>
          </p:cNvPr>
          <p:cNvSpPr>
            <a:spLocks noGrp="1"/>
          </p:cNvSpPr>
          <p:nvPr>
            <p:ph type="sldNum" sz="quarter" idx="12"/>
          </p:nvPr>
        </p:nvSpPr>
        <p:spPr/>
        <p:txBody>
          <a:bodyPr/>
          <a:lstStyle/>
          <a:p>
            <a:fld id="{5F6E19EC-C981-4348-A588-FAD292F64A47}" type="slidenum">
              <a:rPr lang="en-US" smtClean="0"/>
              <a:t>19</a:t>
            </a:fld>
            <a:endParaRPr lang="en-US"/>
          </a:p>
        </p:txBody>
      </p:sp>
      <p:pic>
        <p:nvPicPr>
          <p:cNvPr id="8" name="Picture 7">
            <a:extLst>
              <a:ext uri="{FF2B5EF4-FFF2-40B4-BE49-F238E27FC236}">
                <a16:creationId xmlns:a16="http://schemas.microsoft.com/office/drawing/2014/main" id="{34CC17A4-3F97-EA45-D510-F25AD5AB0C44}"/>
              </a:ext>
            </a:extLst>
          </p:cNvPr>
          <p:cNvPicPr>
            <a:picLocks noChangeAspect="1"/>
          </p:cNvPicPr>
          <p:nvPr/>
        </p:nvPicPr>
        <p:blipFill>
          <a:blip r:embed="rId4"/>
          <a:stretch>
            <a:fillRect/>
          </a:stretch>
        </p:blipFill>
        <p:spPr>
          <a:xfrm>
            <a:off x="154508" y="681036"/>
            <a:ext cx="683692" cy="672840"/>
          </a:xfrm>
          <a:prstGeom prst="rect">
            <a:avLst/>
          </a:prstGeom>
        </p:spPr>
      </p:pic>
      <p:cxnSp>
        <p:nvCxnSpPr>
          <p:cNvPr id="9" name="Straight Arrow Connector 8">
            <a:extLst>
              <a:ext uri="{FF2B5EF4-FFF2-40B4-BE49-F238E27FC236}">
                <a16:creationId xmlns:a16="http://schemas.microsoft.com/office/drawing/2014/main" id="{2F457FDE-3F9F-C194-FD9B-2CC163ECADEA}"/>
              </a:ext>
            </a:extLst>
          </p:cNvPr>
          <p:cNvCxnSpPr>
            <a:cxnSpLocks/>
          </p:cNvCxnSpPr>
          <p:nvPr/>
        </p:nvCxnSpPr>
        <p:spPr>
          <a:xfrm flipH="1">
            <a:off x="2507752" y="4102197"/>
            <a:ext cx="822302" cy="937938"/>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14230E7-03BD-36CF-C9A1-B29D0F2FB395}"/>
              </a:ext>
            </a:extLst>
          </p:cNvPr>
          <p:cNvSpPr txBox="1"/>
          <p:nvPr/>
        </p:nvSpPr>
        <p:spPr>
          <a:xfrm>
            <a:off x="2060825" y="5083506"/>
            <a:ext cx="2198669" cy="461665"/>
          </a:xfrm>
          <a:prstGeom prst="rect">
            <a:avLst/>
          </a:prstGeom>
          <a:noFill/>
        </p:spPr>
        <p:txBody>
          <a:bodyPr wrap="square" rtlCol="0">
            <a:spAutoFit/>
          </a:bodyPr>
          <a:lstStyle/>
          <a:p>
            <a:r>
              <a:rPr lang="en-US" sz="2400" dirty="0">
                <a:solidFill>
                  <a:srgbClr val="00FFFF"/>
                </a:solidFill>
              </a:rPr>
              <a:t>At-Site</a:t>
            </a:r>
          </a:p>
        </p:txBody>
      </p:sp>
      <p:cxnSp>
        <p:nvCxnSpPr>
          <p:cNvPr id="17" name="Straight Arrow Connector 16">
            <a:extLst>
              <a:ext uri="{FF2B5EF4-FFF2-40B4-BE49-F238E27FC236}">
                <a16:creationId xmlns:a16="http://schemas.microsoft.com/office/drawing/2014/main" id="{85FC6BFE-E334-DFF0-A933-EC48C2A70836}"/>
              </a:ext>
            </a:extLst>
          </p:cNvPr>
          <p:cNvCxnSpPr>
            <a:cxnSpLocks/>
          </p:cNvCxnSpPr>
          <p:nvPr/>
        </p:nvCxnSpPr>
        <p:spPr>
          <a:xfrm>
            <a:off x="3302859" y="4102197"/>
            <a:ext cx="638992" cy="974005"/>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340F911-56EE-51BD-4DBE-C8020AE31A11}"/>
              </a:ext>
            </a:extLst>
          </p:cNvPr>
          <p:cNvSpPr txBox="1"/>
          <p:nvPr/>
        </p:nvSpPr>
        <p:spPr>
          <a:xfrm>
            <a:off x="3302859" y="5071726"/>
            <a:ext cx="2198669" cy="461665"/>
          </a:xfrm>
          <a:prstGeom prst="rect">
            <a:avLst/>
          </a:prstGeom>
          <a:noFill/>
        </p:spPr>
        <p:txBody>
          <a:bodyPr wrap="square" rtlCol="0">
            <a:spAutoFit/>
          </a:bodyPr>
          <a:lstStyle/>
          <a:p>
            <a:r>
              <a:rPr lang="en-US" sz="2400" dirty="0">
                <a:solidFill>
                  <a:srgbClr val="00FFFF"/>
                </a:solidFill>
              </a:rPr>
              <a:t>Regional</a:t>
            </a:r>
          </a:p>
        </p:txBody>
      </p:sp>
      <p:sp>
        <p:nvSpPr>
          <p:cNvPr id="22" name="TextBox 21">
            <a:extLst>
              <a:ext uri="{FF2B5EF4-FFF2-40B4-BE49-F238E27FC236}">
                <a16:creationId xmlns:a16="http://schemas.microsoft.com/office/drawing/2014/main" id="{6E8F5783-3468-5D7D-661B-28F8BBEEC016}"/>
              </a:ext>
            </a:extLst>
          </p:cNvPr>
          <p:cNvSpPr txBox="1"/>
          <p:nvPr/>
        </p:nvSpPr>
        <p:spPr>
          <a:xfrm>
            <a:off x="6255249" y="1519401"/>
            <a:ext cx="2198669" cy="400110"/>
          </a:xfrm>
          <a:prstGeom prst="rect">
            <a:avLst/>
          </a:prstGeom>
          <a:noFill/>
        </p:spPr>
        <p:txBody>
          <a:bodyPr wrap="square" rtlCol="0">
            <a:spAutoFit/>
          </a:bodyPr>
          <a:lstStyle/>
          <a:p>
            <a:r>
              <a:rPr lang="en-US" sz="2000" b="1" i="1" dirty="0">
                <a:solidFill>
                  <a:srgbClr val="FFA500"/>
                </a:solidFill>
              </a:rPr>
              <a:t>(AMS)</a:t>
            </a:r>
          </a:p>
        </p:txBody>
      </p:sp>
      <p:sp>
        <p:nvSpPr>
          <p:cNvPr id="23" name="TextBox 22">
            <a:extLst>
              <a:ext uri="{FF2B5EF4-FFF2-40B4-BE49-F238E27FC236}">
                <a16:creationId xmlns:a16="http://schemas.microsoft.com/office/drawing/2014/main" id="{68F68CD0-771B-0164-CBE0-0EFBFA0A6F16}"/>
              </a:ext>
            </a:extLst>
          </p:cNvPr>
          <p:cNvSpPr txBox="1"/>
          <p:nvPr/>
        </p:nvSpPr>
        <p:spPr>
          <a:xfrm>
            <a:off x="6844154" y="2673677"/>
            <a:ext cx="3138046" cy="400110"/>
          </a:xfrm>
          <a:prstGeom prst="rect">
            <a:avLst/>
          </a:prstGeom>
          <a:noFill/>
        </p:spPr>
        <p:txBody>
          <a:bodyPr wrap="square" rtlCol="0">
            <a:spAutoFit/>
          </a:bodyPr>
          <a:lstStyle/>
          <a:p>
            <a:r>
              <a:rPr lang="en-US" sz="2000" b="1" i="1" dirty="0">
                <a:solidFill>
                  <a:srgbClr val="FFA500"/>
                </a:solidFill>
              </a:rPr>
              <a:t>(6 hour, 24 hour, 72 hour…)</a:t>
            </a:r>
          </a:p>
        </p:txBody>
      </p:sp>
      <p:sp>
        <p:nvSpPr>
          <p:cNvPr id="24" name="TextBox 23">
            <a:extLst>
              <a:ext uri="{FF2B5EF4-FFF2-40B4-BE49-F238E27FC236}">
                <a16:creationId xmlns:a16="http://schemas.microsoft.com/office/drawing/2014/main" id="{18C127DE-F22A-2C7F-6359-665AFB5F6292}"/>
              </a:ext>
            </a:extLst>
          </p:cNvPr>
          <p:cNvSpPr txBox="1"/>
          <p:nvPr/>
        </p:nvSpPr>
        <p:spPr>
          <a:xfrm>
            <a:off x="1637621" y="3626584"/>
            <a:ext cx="4190645" cy="400110"/>
          </a:xfrm>
          <a:prstGeom prst="rect">
            <a:avLst/>
          </a:prstGeom>
          <a:noFill/>
        </p:spPr>
        <p:txBody>
          <a:bodyPr wrap="square" rtlCol="0">
            <a:spAutoFit/>
          </a:bodyPr>
          <a:lstStyle/>
          <a:p>
            <a:r>
              <a:rPr lang="en-US" sz="2000" b="1" i="1" dirty="0">
                <a:solidFill>
                  <a:srgbClr val="FFA500"/>
                </a:solidFill>
              </a:rPr>
              <a:t>(precipitation-frequency curve)</a:t>
            </a:r>
          </a:p>
        </p:txBody>
      </p:sp>
    </p:spTree>
    <p:extLst>
      <p:ext uri="{BB962C8B-B14F-4D97-AF65-F5344CB8AC3E}">
        <p14:creationId xmlns:p14="http://schemas.microsoft.com/office/powerpoint/2010/main" val="213094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What is a hypothetical storm?</a:t>
            </a:r>
          </a:p>
          <a:p>
            <a:pPr marL="514350" indent="-514350">
              <a:buFont typeface="+mj-lt"/>
              <a:buAutoNum type="arabicPeriod"/>
            </a:pPr>
            <a:r>
              <a:rPr lang="en-US" dirty="0"/>
              <a:t>Precipitation-frequency analysis products</a:t>
            </a:r>
          </a:p>
          <a:p>
            <a:pPr marL="514350" indent="-514350">
              <a:buFont typeface="+mj-lt"/>
              <a:buAutoNum type="arabicPeriod"/>
            </a:pPr>
            <a:r>
              <a:rPr lang="en-US" dirty="0"/>
              <a:t>Rainfall-runoff flow frequency tools in HEC-HMS</a:t>
            </a:r>
          </a:p>
          <a:p>
            <a:pPr lvl="1"/>
            <a:r>
              <a:rPr lang="en-US" dirty="0"/>
              <a:t>Met models</a:t>
            </a:r>
          </a:p>
          <a:p>
            <a:pPr lvl="2"/>
            <a:r>
              <a:rPr lang="en-US" dirty="0"/>
              <a:t>HEC-HMS Frequency Storm</a:t>
            </a:r>
          </a:p>
          <a:p>
            <a:pPr lvl="2"/>
            <a:r>
              <a:rPr lang="en-US" dirty="0"/>
              <a:t>HEC-HMS Hypothetical Storm</a:t>
            </a:r>
          </a:p>
          <a:p>
            <a:pPr lvl="1"/>
            <a:r>
              <a:rPr lang="en-US" dirty="0"/>
              <a:t>Compute types</a:t>
            </a:r>
          </a:p>
          <a:p>
            <a:pPr lvl="2"/>
            <a:r>
              <a:rPr lang="en-US" dirty="0"/>
              <a:t>Depth-Area Analysis simulation</a:t>
            </a:r>
          </a:p>
          <a:p>
            <a:pPr lvl="2"/>
            <a:r>
              <a:rPr lang="en-US" dirty="0"/>
              <a:t>Frequency Analysis simulation</a:t>
            </a:r>
          </a:p>
        </p:txBody>
      </p:sp>
      <p:sp>
        <p:nvSpPr>
          <p:cNvPr id="4" name="Slide Number Placeholder 3">
            <a:extLst>
              <a:ext uri="{FF2B5EF4-FFF2-40B4-BE49-F238E27FC236}">
                <a16:creationId xmlns:a16="http://schemas.microsoft.com/office/drawing/2014/main" id="{7A11119B-BA9F-7D6E-1958-58E80CD6F3B2}"/>
              </a:ext>
            </a:extLst>
          </p:cNvPr>
          <p:cNvSpPr>
            <a:spLocks noGrp="1"/>
          </p:cNvSpPr>
          <p:nvPr>
            <p:ph type="sldNum" sz="quarter" idx="12"/>
          </p:nvPr>
        </p:nvSpPr>
        <p:spPr/>
        <p:txBody>
          <a:bodyPr/>
          <a:lstStyle/>
          <a:p>
            <a:fld id="{5F6E19EC-C981-4348-A588-FAD292F64A47}" type="slidenum">
              <a:rPr lang="en-US" smtClean="0"/>
              <a:t>2</a:t>
            </a:fld>
            <a:endParaRPr lang="en-US"/>
          </a:p>
        </p:txBody>
      </p:sp>
    </p:spTree>
    <p:extLst>
      <p:ext uri="{BB962C8B-B14F-4D97-AF65-F5344CB8AC3E}">
        <p14:creationId xmlns:p14="http://schemas.microsoft.com/office/powerpoint/2010/main" val="2245001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F8B99-AFC0-6D70-1910-9F869560A842}"/>
              </a:ext>
            </a:extLst>
          </p:cNvPr>
          <p:cNvSpPr>
            <a:spLocks noGrp="1"/>
          </p:cNvSpPr>
          <p:nvPr>
            <p:ph type="title"/>
          </p:nvPr>
        </p:nvSpPr>
        <p:spPr/>
        <p:txBody>
          <a:bodyPr/>
          <a:lstStyle/>
          <a:p>
            <a:r>
              <a:rPr lang="en-US" dirty="0"/>
              <a:t>Precipitation-Frequency Grids</a:t>
            </a:r>
          </a:p>
        </p:txBody>
      </p:sp>
      <p:sp>
        <p:nvSpPr>
          <p:cNvPr id="3" name="Content Placeholder 2">
            <a:extLst>
              <a:ext uri="{FF2B5EF4-FFF2-40B4-BE49-F238E27FC236}">
                <a16:creationId xmlns:a16="http://schemas.microsoft.com/office/drawing/2014/main" id="{66EADF56-B858-8F41-3FF6-F24DFC25CC53}"/>
              </a:ext>
            </a:extLst>
          </p:cNvPr>
          <p:cNvSpPr>
            <a:spLocks noGrp="1"/>
          </p:cNvSpPr>
          <p:nvPr>
            <p:ph idx="1"/>
          </p:nvPr>
        </p:nvSpPr>
        <p:spPr>
          <a:xfrm>
            <a:off x="838201" y="1825625"/>
            <a:ext cx="4456814" cy="4351338"/>
          </a:xfrm>
        </p:spPr>
        <p:txBody>
          <a:bodyPr/>
          <a:lstStyle/>
          <a:p>
            <a:r>
              <a:rPr lang="en-US" dirty="0"/>
              <a:t>Depth for a duration and frequency as a map</a:t>
            </a:r>
          </a:p>
          <a:p>
            <a:r>
              <a:rPr lang="en-US" dirty="0">
                <a:solidFill>
                  <a:srgbClr val="FF00FF"/>
                </a:solidFill>
              </a:rPr>
              <a:t>NOT a storm pattern</a:t>
            </a:r>
          </a:p>
          <a:p>
            <a:r>
              <a:rPr lang="en-US" dirty="0"/>
              <a:t>Put a pin in the map and get depth anywhere</a:t>
            </a:r>
          </a:p>
        </p:txBody>
      </p:sp>
      <p:pic>
        <p:nvPicPr>
          <p:cNvPr id="5" name="Picture 4">
            <a:extLst>
              <a:ext uri="{FF2B5EF4-FFF2-40B4-BE49-F238E27FC236}">
                <a16:creationId xmlns:a16="http://schemas.microsoft.com/office/drawing/2014/main" id="{50D49DCE-7695-0B06-B222-3E924B0D6F29}"/>
              </a:ext>
            </a:extLst>
          </p:cNvPr>
          <p:cNvPicPr>
            <a:picLocks noChangeAspect="1"/>
          </p:cNvPicPr>
          <p:nvPr/>
        </p:nvPicPr>
        <p:blipFill>
          <a:blip r:embed="rId2"/>
          <a:stretch>
            <a:fillRect/>
          </a:stretch>
        </p:blipFill>
        <p:spPr>
          <a:xfrm>
            <a:off x="5373384" y="1646879"/>
            <a:ext cx="6454695" cy="4964722"/>
          </a:xfrm>
          <a:prstGeom prst="rect">
            <a:avLst/>
          </a:prstGeom>
        </p:spPr>
      </p:pic>
      <p:grpSp>
        <p:nvGrpSpPr>
          <p:cNvPr id="10" name="Group 9">
            <a:extLst>
              <a:ext uri="{FF2B5EF4-FFF2-40B4-BE49-F238E27FC236}">
                <a16:creationId xmlns:a16="http://schemas.microsoft.com/office/drawing/2014/main" id="{6EE482B9-E4D1-6591-A0E5-A781D4A68F57}"/>
              </a:ext>
            </a:extLst>
          </p:cNvPr>
          <p:cNvGrpSpPr/>
          <p:nvPr/>
        </p:nvGrpSpPr>
        <p:grpSpPr>
          <a:xfrm>
            <a:off x="7775551" y="2884336"/>
            <a:ext cx="914400" cy="914400"/>
            <a:chOff x="3309120" y="5397500"/>
            <a:chExt cx="914400" cy="914400"/>
          </a:xfrm>
        </p:grpSpPr>
        <p:pic>
          <p:nvPicPr>
            <p:cNvPr id="9" name="Graphic 8" descr="Pin with solid fill">
              <a:extLst>
                <a:ext uri="{FF2B5EF4-FFF2-40B4-BE49-F238E27FC236}">
                  <a16:creationId xmlns:a16="http://schemas.microsoft.com/office/drawing/2014/main" id="{F5ED771F-87AD-79B1-C282-0176F6A324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09120" y="5397500"/>
              <a:ext cx="914400" cy="914400"/>
            </a:xfrm>
            <a:prstGeom prst="rect">
              <a:avLst/>
            </a:prstGeom>
          </p:spPr>
        </p:pic>
        <p:pic>
          <p:nvPicPr>
            <p:cNvPr id="7" name="Graphic 6" descr="Pin outline">
              <a:extLst>
                <a:ext uri="{FF2B5EF4-FFF2-40B4-BE49-F238E27FC236}">
                  <a16:creationId xmlns:a16="http://schemas.microsoft.com/office/drawing/2014/main" id="{492DD031-E43A-BDAD-F421-2519B5F8AFA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09120" y="5397500"/>
              <a:ext cx="914400" cy="914400"/>
            </a:xfrm>
            <a:prstGeom prst="rect">
              <a:avLst/>
            </a:prstGeom>
          </p:spPr>
        </p:pic>
      </p:grpSp>
      <p:sp>
        <p:nvSpPr>
          <p:cNvPr id="4" name="Slide Number Placeholder 3">
            <a:extLst>
              <a:ext uri="{FF2B5EF4-FFF2-40B4-BE49-F238E27FC236}">
                <a16:creationId xmlns:a16="http://schemas.microsoft.com/office/drawing/2014/main" id="{23FDA5E9-6BE7-4ECB-7FA7-AADCE9CA3E75}"/>
              </a:ext>
            </a:extLst>
          </p:cNvPr>
          <p:cNvSpPr>
            <a:spLocks noGrp="1"/>
          </p:cNvSpPr>
          <p:nvPr>
            <p:ph type="sldNum" sz="quarter" idx="12"/>
          </p:nvPr>
        </p:nvSpPr>
        <p:spPr/>
        <p:txBody>
          <a:bodyPr/>
          <a:lstStyle/>
          <a:p>
            <a:fld id="{5F6E19EC-C981-4348-A588-FAD292F64A47}" type="slidenum">
              <a:rPr lang="en-US" smtClean="0"/>
              <a:t>20</a:t>
            </a:fld>
            <a:endParaRPr lang="en-US"/>
          </a:p>
        </p:txBody>
      </p:sp>
      <p:pic>
        <p:nvPicPr>
          <p:cNvPr id="8" name="Picture 7">
            <a:extLst>
              <a:ext uri="{FF2B5EF4-FFF2-40B4-BE49-F238E27FC236}">
                <a16:creationId xmlns:a16="http://schemas.microsoft.com/office/drawing/2014/main" id="{B9CDDEFE-7A44-E8FE-8E5D-D940BE379859}"/>
              </a:ext>
            </a:extLst>
          </p:cNvPr>
          <p:cNvPicPr>
            <a:picLocks noChangeAspect="1"/>
          </p:cNvPicPr>
          <p:nvPr/>
        </p:nvPicPr>
        <p:blipFill>
          <a:blip r:embed="rId7"/>
          <a:stretch>
            <a:fillRect/>
          </a:stretch>
        </p:blipFill>
        <p:spPr>
          <a:xfrm>
            <a:off x="154508" y="681036"/>
            <a:ext cx="683692" cy="672840"/>
          </a:xfrm>
          <a:prstGeom prst="rect">
            <a:avLst/>
          </a:prstGeom>
        </p:spPr>
      </p:pic>
    </p:spTree>
    <p:extLst>
      <p:ext uri="{BB962C8B-B14F-4D97-AF65-F5344CB8AC3E}">
        <p14:creationId xmlns:p14="http://schemas.microsoft.com/office/powerpoint/2010/main" val="151374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B5083-9728-2FC3-DE8C-8DC2066C9153}"/>
            </a:ext>
          </a:extLst>
        </p:cNvPr>
        <p:cNvGrpSpPr/>
        <p:nvPr/>
      </p:nvGrpSpPr>
      <p:grpSpPr>
        <a:xfrm>
          <a:off x="0" y="0"/>
          <a:ext cx="0" cy="0"/>
          <a:chOff x="0" y="0"/>
          <a:chExt cx="0" cy="0"/>
        </a:xfrm>
      </p:grpSpPr>
      <p:pic>
        <p:nvPicPr>
          <p:cNvPr id="1026" name="Picture 2" descr="Texas NOAA Atlas 14 Depth Gradient">
            <a:extLst>
              <a:ext uri="{FF2B5EF4-FFF2-40B4-BE49-F238E27FC236}">
                <a16:creationId xmlns:a16="http://schemas.microsoft.com/office/drawing/2014/main" id="{01EDBB3A-656B-C557-A167-028D2525D6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616" y="1776430"/>
            <a:ext cx="5161023" cy="44941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6E922B-6F68-5247-F70A-B9ECC3C71A1C}"/>
              </a:ext>
            </a:extLst>
          </p:cNvPr>
          <p:cNvSpPr>
            <a:spLocks noGrp="1"/>
          </p:cNvSpPr>
          <p:nvPr>
            <p:ph type="title"/>
          </p:nvPr>
        </p:nvSpPr>
        <p:spPr/>
        <p:txBody>
          <a:bodyPr/>
          <a:lstStyle/>
          <a:p>
            <a:r>
              <a:rPr lang="en-US" dirty="0"/>
              <a:t>Precipitation-Frequency Grids</a:t>
            </a:r>
          </a:p>
        </p:txBody>
      </p:sp>
      <p:sp>
        <p:nvSpPr>
          <p:cNvPr id="3" name="Content Placeholder 2">
            <a:extLst>
              <a:ext uri="{FF2B5EF4-FFF2-40B4-BE49-F238E27FC236}">
                <a16:creationId xmlns:a16="http://schemas.microsoft.com/office/drawing/2014/main" id="{A0E6688F-01BD-2379-936C-2A55E212F811}"/>
              </a:ext>
            </a:extLst>
          </p:cNvPr>
          <p:cNvSpPr>
            <a:spLocks noGrp="1"/>
          </p:cNvSpPr>
          <p:nvPr>
            <p:ph idx="1"/>
          </p:nvPr>
        </p:nvSpPr>
        <p:spPr>
          <a:xfrm>
            <a:off x="838201" y="1825625"/>
            <a:ext cx="4456814" cy="4351338"/>
          </a:xfrm>
        </p:spPr>
        <p:txBody>
          <a:bodyPr/>
          <a:lstStyle/>
          <a:p>
            <a:r>
              <a:rPr lang="en-US" dirty="0"/>
              <a:t>Depth for a duration and frequency as a map</a:t>
            </a:r>
          </a:p>
          <a:p>
            <a:r>
              <a:rPr lang="en-US" dirty="0">
                <a:solidFill>
                  <a:srgbClr val="FF00FF"/>
                </a:solidFill>
              </a:rPr>
              <a:t>NOT a storm pattern</a:t>
            </a:r>
          </a:p>
          <a:p>
            <a:r>
              <a:rPr lang="en-US" dirty="0"/>
              <a:t>Put a pin in the map and get depth anywhere</a:t>
            </a:r>
          </a:p>
        </p:txBody>
      </p:sp>
      <p:grpSp>
        <p:nvGrpSpPr>
          <p:cNvPr id="10" name="Group 9">
            <a:extLst>
              <a:ext uri="{FF2B5EF4-FFF2-40B4-BE49-F238E27FC236}">
                <a16:creationId xmlns:a16="http://schemas.microsoft.com/office/drawing/2014/main" id="{7C5B694B-852A-EA09-0272-42BCDB0B967B}"/>
              </a:ext>
            </a:extLst>
          </p:cNvPr>
          <p:cNvGrpSpPr/>
          <p:nvPr/>
        </p:nvGrpSpPr>
        <p:grpSpPr>
          <a:xfrm>
            <a:off x="8153400" y="3429000"/>
            <a:ext cx="914400" cy="914400"/>
            <a:chOff x="3309120" y="5397500"/>
            <a:chExt cx="914400" cy="914400"/>
          </a:xfrm>
        </p:grpSpPr>
        <p:pic>
          <p:nvPicPr>
            <p:cNvPr id="9" name="Graphic 8" descr="Pin with solid fill">
              <a:extLst>
                <a:ext uri="{FF2B5EF4-FFF2-40B4-BE49-F238E27FC236}">
                  <a16:creationId xmlns:a16="http://schemas.microsoft.com/office/drawing/2014/main" id="{A593D3DB-9092-54CF-C41F-A8BB1D6ED0E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09120" y="5397500"/>
              <a:ext cx="914400" cy="914400"/>
            </a:xfrm>
            <a:prstGeom prst="rect">
              <a:avLst/>
            </a:prstGeom>
          </p:spPr>
        </p:pic>
        <p:pic>
          <p:nvPicPr>
            <p:cNvPr id="7" name="Graphic 6" descr="Pin outline">
              <a:extLst>
                <a:ext uri="{FF2B5EF4-FFF2-40B4-BE49-F238E27FC236}">
                  <a16:creationId xmlns:a16="http://schemas.microsoft.com/office/drawing/2014/main" id="{C6CF6F3E-A5CD-B07C-7FEF-1BE752408C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09120" y="5397500"/>
              <a:ext cx="914400" cy="914400"/>
            </a:xfrm>
            <a:prstGeom prst="rect">
              <a:avLst/>
            </a:prstGeom>
          </p:spPr>
        </p:pic>
      </p:grpSp>
      <p:sp>
        <p:nvSpPr>
          <p:cNvPr id="4" name="Slide Number Placeholder 3">
            <a:extLst>
              <a:ext uri="{FF2B5EF4-FFF2-40B4-BE49-F238E27FC236}">
                <a16:creationId xmlns:a16="http://schemas.microsoft.com/office/drawing/2014/main" id="{90DC39E1-FC38-6BC8-2A2B-9752C42D0DDC}"/>
              </a:ext>
            </a:extLst>
          </p:cNvPr>
          <p:cNvSpPr>
            <a:spLocks noGrp="1"/>
          </p:cNvSpPr>
          <p:nvPr>
            <p:ph type="sldNum" sz="quarter" idx="12"/>
          </p:nvPr>
        </p:nvSpPr>
        <p:spPr/>
        <p:txBody>
          <a:bodyPr/>
          <a:lstStyle/>
          <a:p>
            <a:fld id="{5F6E19EC-C981-4348-A588-FAD292F64A47}" type="slidenum">
              <a:rPr lang="en-US" smtClean="0"/>
              <a:t>21</a:t>
            </a:fld>
            <a:endParaRPr lang="en-US"/>
          </a:p>
        </p:txBody>
      </p:sp>
      <p:pic>
        <p:nvPicPr>
          <p:cNvPr id="8" name="Picture 7">
            <a:extLst>
              <a:ext uri="{FF2B5EF4-FFF2-40B4-BE49-F238E27FC236}">
                <a16:creationId xmlns:a16="http://schemas.microsoft.com/office/drawing/2014/main" id="{0829E99C-9737-4DA9-39B7-F0F4261751DB}"/>
              </a:ext>
            </a:extLst>
          </p:cNvPr>
          <p:cNvPicPr>
            <a:picLocks noChangeAspect="1"/>
          </p:cNvPicPr>
          <p:nvPr/>
        </p:nvPicPr>
        <p:blipFill>
          <a:blip r:embed="rId7"/>
          <a:stretch>
            <a:fillRect/>
          </a:stretch>
        </p:blipFill>
        <p:spPr>
          <a:xfrm>
            <a:off x="154508" y="681036"/>
            <a:ext cx="683692" cy="672840"/>
          </a:xfrm>
          <a:prstGeom prst="rect">
            <a:avLst/>
          </a:prstGeom>
        </p:spPr>
      </p:pic>
    </p:spTree>
    <p:extLst>
      <p:ext uri="{BB962C8B-B14F-4D97-AF65-F5344CB8AC3E}">
        <p14:creationId xmlns:p14="http://schemas.microsoft.com/office/powerpoint/2010/main" val="120838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02074-2DD9-BF0D-6B4A-3859F84BF285}"/>
              </a:ext>
            </a:extLst>
          </p:cNvPr>
          <p:cNvSpPr>
            <a:spLocks noGrp="1"/>
          </p:cNvSpPr>
          <p:nvPr>
            <p:ph type="title"/>
          </p:nvPr>
        </p:nvSpPr>
        <p:spPr/>
        <p:txBody>
          <a:bodyPr/>
          <a:lstStyle/>
          <a:p>
            <a:r>
              <a:rPr lang="en-US" dirty="0"/>
              <a:t>NOAA Atlas 14</a:t>
            </a:r>
          </a:p>
        </p:txBody>
      </p:sp>
      <p:sp>
        <p:nvSpPr>
          <p:cNvPr id="3" name="Content Placeholder 2">
            <a:extLst>
              <a:ext uri="{FF2B5EF4-FFF2-40B4-BE49-F238E27FC236}">
                <a16:creationId xmlns:a16="http://schemas.microsoft.com/office/drawing/2014/main" id="{057FA0D1-705C-F3E9-97A3-761282C9B5C7}"/>
              </a:ext>
            </a:extLst>
          </p:cNvPr>
          <p:cNvSpPr>
            <a:spLocks noGrp="1"/>
          </p:cNvSpPr>
          <p:nvPr>
            <p:ph idx="1"/>
          </p:nvPr>
        </p:nvSpPr>
        <p:spPr>
          <a:xfrm>
            <a:off x="838200" y="1825625"/>
            <a:ext cx="5638405" cy="4351338"/>
          </a:xfrm>
        </p:spPr>
        <p:txBody>
          <a:bodyPr/>
          <a:lstStyle/>
          <a:p>
            <a:r>
              <a:rPr lang="en-US" dirty="0"/>
              <a:t>NOAA Atlas 14 precipitation frequency estimates</a:t>
            </a:r>
          </a:p>
          <a:p>
            <a:r>
              <a:rPr lang="en-US" dirty="0"/>
              <a:t>Standard source of data for the US</a:t>
            </a:r>
          </a:p>
          <a:p>
            <a:r>
              <a:rPr lang="en-US" dirty="0"/>
              <a:t>Frequencies up to </a:t>
            </a:r>
            <a:r>
              <a:rPr lang="en-US" dirty="0">
                <a:solidFill>
                  <a:srgbClr val="00FF00"/>
                </a:solidFill>
              </a:rPr>
              <a:t>1/1,000</a:t>
            </a:r>
          </a:p>
          <a:p>
            <a:r>
              <a:rPr lang="en-US" dirty="0"/>
              <a:t>Uses a </a:t>
            </a:r>
            <a:r>
              <a:rPr lang="en-US" dirty="0">
                <a:solidFill>
                  <a:srgbClr val="FFA500"/>
                </a:solidFill>
              </a:rPr>
              <a:t>regional</a:t>
            </a:r>
            <a:r>
              <a:rPr lang="en-US" dirty="0"/>
              <a:t> approach:</a:t>
            </a:r>
          </a:p>
          <a:p>
            <a:pPr lvl="1"/>
            <a:r>
              <a:rPr lang="en-US" dirty="0"/>
              <a:t>Improves sample sizes</a:t>
            </a:r>
          </a:p>
          <a:p>
            <a:pPr lvl="1"/>
            <a:r>
              <a:rPr lang="en-US" dirty="0"/>
              <a:t>Allows estimation where there aren’t gages</a:t>
            </a:r>
          </a:p>
        </p:txBody>
      </p:sp>
      <p:pic>
        <p:nvPicPr>
          <p:cNvPr id="4" name="Picture 4" descr="Machine generated alternative text:&#10;KBntL1élcy &#10;—4i8 &#10;ssee &#10;36 &#10;32 &#10;33 &#10;vVirc &#10;10 &#10;2} &#10;26 &#10;24 &#10;North Carolina &#10;Snuth.Carolina &#10;14 &#10;Géoréia ">
            <a:extLst>
              <a:ext uri="{FF2B5EF4-FFF2-40B4-BE49-F238E27FC236}">
                <a16:creationId xmlns:a16="http://schemas.microsoft.com/office/drawing/2014/main" id="{9F786ACD-AD92-4C7F-F33C-24C0317CC6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0244" y="4072487"/>
            <a:ext cx="2960711" cy="2466427"/>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2B3AA54E-C671-94EF-432E-2CC1921AB162}"/>
              </a:ext>
            </a:extLst>
          </p:cNvPr>
          <p:cNvSpPr>
            <a:spLocks noGrp="1"/>
          </p:cNvSpPr>
          <p:nvPr>
            <p:ph type="sldNum" sz="quarter" idx="12"/>
          </p:nvPr>
        </p:nvSpPr>
        <p:spPr/>
        <p:txBody>
          <a:bodyPr/>
          <a:lstStyle/>
          <a:p>
            <a:fld id="{5F6E19EC-C981-4348-A588-FAD292F64A47}" type="slidenum">
              <a:rPr lang="en-US" smtClean="0"/>
              <a:t>22</a:t>
            </a:fld>
            <a:endParaRPr lang="en-US"/>
          </a:p>
        </p:txBody>
      </p:sp>
      <p:pic>
        <p:nvPicPr>
          <p:cNvPr id="5" name="Picture 4">
            <a:extLst>
              <a:ext uri="{FF2B5EF4-FFF2-40B4-BE49-F238E27FC236}">
                <a16:creationId xmlns:a16="http://schemas.microsoft.com/office/drawing/2014/main" id="{D751C786-83F8-7DEF-CA51-19D07B5106A9}"/>
              </a:ext>
            </a:extLst>
          </p:cNvPr>
          <p:cNvPicPr>
            <a:picLocks noChangeAspect="1"/>
          </p:cNvPicPr>
          <p:nvPr/>
        </p:nvPicPr>
        <p:blipFill>
          <a:blip r:embed="rId4"/>
          <a:stretch>
            <a:fillRect/>
          </a:stretch>
        </p:blipFill>
        <p:spPr>
          <a:xfrm>
            <a:off x="154508" y="681036"/>
            <a:ext cx="683692" cy="672840"/>
          </a:xfrm>
          <a:prstGeom prst="rect">
            <a:avLst/>
          </a:prstGeom>
        </p:spPr>
      </p:pic>
      <p:pic>
        <p:nvPicPr>
          <p:cNvPr id="6" name="Picture 5">
            <a:extLst>
              <a:ext uri="{FF2B5EF4-FFF2-40B4-BE49-F238E27FC236}">
                <a16:creationId xmlns:a16="http://schemas.microsoft.com/office/drawing/2014/main" id="{5C8FDFDE-DEE8-CB3F-D345-F227E9D5B716}"/>
              </a:ext>
            </a:extLst>
          </p:cNvPr>
          <p:cNvPicPr>
            <a:picLocks noChangeAspect="1"/>
          </p:cNvPicPr>
          <p:nvPr/>
        </p:nvPicPr>
        <p:blipFill>
          <a:blip r:embed="rId5"/>
          <a:srcRect r="33313"/>
          <a:stretch/>
        </p:blipFill>
        <p:spPr>
          <a:xfrm>
            <a:off x="6661277" y="989681"/>
            <a:ext cx="4655312" cy="2928051"/>
          </a:xfrm>
          <a:prstGeom prst="rect">
            <a:avLst/>
          </a:prstGeom>
        </p:spPr>
      </p:pic>
    </p:spTree>
    <p:extLst>
      <p:ext uri="{BB962C8B-B14F-4D97-AF65-F5344CB8AC3E}">
        <p14:creationId xmlns:p14="http://schemas.microsoft.com/office/powerpoint/2010/main" val="501481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5157324" y="1825625"/>
            <a:ext cx="6196475" cy="4667250"/>
          </a:xfrm>
        </p:spPr>
        <p:txBody>
          <a:bodyPr>
            <a:normAutofit/>
          </a:bodyPr>
          <a:lstStyle/>
          <a:p>
            <a:r>
              <a:rPr lang="en-US" dirty="0"/>
              <a:t>NOAA Precipitation Frequency Data Server (PFDS)</a:t>
            </a:r>
          </a:p>
          <a:p>
            <a:r>
              <a:rPr lang="en-US" dirty="0">
                <a:solidFill>
                  <a:srgbClr val="00FFFF"/>
                </a:solidFill>
              </a:rPr>
              <a:t>Point estimates </a:t>
            </a:r>
            <a:r>
              <a:rPr lang="en-US" dirty="0"/>
              <a:t>(selected by address or from a map)</a:t>
            </a:r>
          </a:p>
          <a:p>
            <a:r>
              <a:rPr lang="en-US" dirty="0" err="1">
                <a:solidFill>
                  <a:srgbClr val="00FFFF"/>
                </a:solidFill>
              </a:rPr>
              <a:t>Rasters</a:t>
            </a:r>
            <a:r>
              <a:rPr lang="en-US" dirty="0">
                <a:solidFill>
                  <a:srgbClr val="00FFFF"/>
                </a:solidFill>
              </a:rPr>
              <a:t> (.</a:t>
            </a:r>
            <a:r>
              <a:rPr lang="en-US" dirty="0" err="1">
                <a:solidFill>
                  <a:srgbClr val="00FFFF"/>
                </a:solidFill>
              </a:rPr>
              <a:t>asc</a:t>
            </a:r>
            <a:r>
              <a:rPr lang="en-US" dirty="0">
                <a:solidFill>
                  <a:srgbClr val="00FFFF"/>
                </a:solidFill>
              </a:rPr>
              <a:t>) </a:t>
            </a:r>
            <a:r>
              <a:rPr lang="en-US" dirty="0"/>
              <a:t>for all volumes (selected by AEP and Duration)</a:t>
            </a:r>
          </a:p>
          <a:p>
            <a:endParaRPr lang="en-US" dirty="0"/>
          </a:p>
          <a:p>
            <a:r>
              <a:rPr lang="en-US" dirty="0"/>
              <a:t>Time series (AMS and PDS)</a:t>
            </a:r>
          </a:p>
          <a:p>
            <a:pPr lvl="1"/>
            <a:r>
              <a:rPr lang="en-US" dirty="0"/>
              <a:t>Underlying data used to </a:t>
            </a:r>
            <a:br>
              <a:rPr lang="en-US" dirty="0"/>
            </a:br>
            <a:r>
              <a:rPr lang="en-US" dirty="0"/>
              <a:t>develop each volume</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Getting NOAA Atlas 14 Data</a:t>
            </a:r>
          </a:p>
        </p:txBody>
      </p:sp>
      <p:pic>
        <p:nvPicPr>
          <p:cNvPr id="5" name="Picture 4">
            <a:extLst>
              <a:ext uri="{FF2B5EF4-FFF2-40B4-BE49-F238E27FC236}">
                <a16:creationId xmlns:a16="http://schemas.microsoft.com/office/drawing/2014/main" id="{8CBE8B78-86AB-690B-1CCD-FA5935B25A49}"/>
              </a:ext>
            </a:extLst>
          </p:cNvPr>
          <p:cNvPicPr>
            <a:picLocks noChangeAspect="1"/>
          </p:cNvPicPr>
          <p:nvPr/>
        </p:nvPicPr>
        <p:blipFill>
          <a:blip r:embed="rId2"/>
          <a:stretch>
            <a:fillRect/>
          </a:stretch>
        </p:blipFill>
        <p:spPr>
          <a:xfrm>
            <a:off x="593431" y="1773288"/>
            <a:ext cx="3708479" cy="4456013"/>
          </a:xfrm>
          <a:prstGeom prst="rect">
            <a:avLst/>
          </a:prstGeom>
        </p:spPr>
      </p:pic>
      <p:pic>
        <p:nvPicPr>
          <p:cNvPr id="7" name="Picture 6">
            <a:extLst>
              <a:ext uri="{FF2B5EF4-FFF2-40B4-BE49-F238E27FC236}">
                <a16:creationId xmlns:a16="http://schemas.microsoft.com/office/drawing/2014/main" id="{E38B7F98-F6B1-0F76-41F6-CB7F2D291EB5}"/>
              </a:ext>
            </a:extLst>
          </p:cNvPr>
          <p:cNvPicPr>
            <a:picLocks noChangeAspect="1"/>
          </p:cNvPicPr>
          <p:nvPr/>
        </p:nvPicPr>
        <p:blipFill>
          <a:blip r:embed="rId3"/>
          <a:stretch>
            <a:fillRect/>
          </a:stretch>
        </p:blipFill>
        <p:spPr>
          <a:xfrm>
            <a:off x="243334" y="2421664"/>
            <a:ext cx="4791665" cy="2947379"/>
          </a:xfrm>
          <a:prstGeom prst="rect">
            <a:avLst/>
          </a:prstGeom>
        </p:spPr>
      </p:pic>
      <p:sp>
        <p:nvSpPr>
          <p:cNvPr id="4" name="TextBox 3">
            <a:extLst>
              <a:ext uri="{FF2B5EF4-FFF2-40B4-BE49-F238E27FC236}">
                <a16:creationId xmlns:a16="http://schemas.microsoft.com/office/drawing/2014/main" id="{6983BDF9-5149-7CFB-48AB-6549A2510538}"/>
              </a:ext>
            </a:extLst>
          </p:cNvPr>
          <p:cNvSpPr txBox="1"/>
          <p:nvPr/>
        </p:nvSpPr>
        <p:spPr>
          <a:xfrm>
            <a:off x="7446951" y="3122169"/>
            <a:ext cx="4655827" cy="400110"/>
          </a:xfrm>
          <a:prstGeom prst="rect">
            <a:avLst/>
          </a:prstGeom>
          <a:noFill/>
        </p:spPr>
        <p:txBody>
          <a:bodyPr wrap="square" rtlCol="0">
            <a:spAutoFit/>
          </a:bodyPr>
          <a:lstStyle/>
          <a:p>
            <a:r>
              <a:rPr lang="en-US" sz="2000" b="1" i="1" dirty="0">
                <a:solidFill>
                  <a:srgbClr val="FFA500"/>
                </a:solidFill>
              </a:rPr>
              <a:t>Use this if there is little spatial variability</a:t>
            </a:r>
          </a:p>
        </p:txBody>
      </p:sp>
      <p:sp>
        <p:nvSpPr>
          <p:cNvPr id="6" name="TextBox 5">
            <a:extLst>
              <a:ext uri="{FF2B5EF4-FFF2-40B4-BE49-F238E27FC236}">
                <a16:creationId xmlns:a16="http://schemas.microsoft.com/office/drawing/2014/main" id="{CE422848-DBAA-5FA2-8251-5B3FEBAE6955}"/>
              </a:ext>
            </a:extLst>
          </p:cNvPr>
          <p:cNvSpPr txBox="1"/>
          <p:nvPr/>
        </p:nvSpPr>
        <p:spPr>
          <a:xfrm>
            <a:off x="8667863" y="4110937"/>
            <a:ext cx="3280803" cy="707886"/>
          </a:xfrm>
          <a:prstGeom prst="rect">
            <a:avLst/>
          </a:prstGeom>
          <a:noFill/>
        </p:spPr>
        <p:txBody>
          <a:bodyPr wrap="square" rtlCol="0">
            <a:spAutoFit/>
          </a:bodyPr>
          <a:lstStyle/>
          <a:p>
            <a:r>
              <a:rPr lang="en-US" sz="2000" b="1" i="1" dirty="0">
                <a:solidFill>
                  <a:srgbClr val="FFA500"/>
                </a:solidFill>
              </a:rPr>
              <a:t>Use this if there is significant spatial variability</a:t>
            </a:r>
          </a:p>
        </p:txBody>
      </p:sp>
      <p:pic>
        <p:nvPicPr>
          <p:cNvPr id="8" name="Picture 7">
            <a:extLst>
              <a:ext uri="{FF2B5EF4-FFF2-40B4-BE49-F238E27FC236}">
                <a16:creationId xmlns:a16="http://schemas.microsoft.com/office/drawing/2014/main" id="{0B4DF207-3FEB-0B36-ED57-43F2D16F867F}"/>
              </a:ext>
            </a:extLst>
          </p:cNvPr>
          <p:cNvPicPr>
            <a:picLocks noChangeAspect="1"/>
          </p:cNvPicPr>
          <p:nvPr/>
        </p:nvPicPr>
        <p:blipFill>
          <a:blip r:embed="rId4"/>
          <a:stretch>
            <a:fillRect/>
          </a:stretch>
        </p:blipFill>
        <p:spPr>
          <a:xfrm>
            <a:off x="154508" y="681036"/>
            <a:ext cx="683692" cy="672840"/>
          </a:xfrm>
          <a:prstGeom prst="rect">
            <a:avLst/>
          </a:prstGeom>
        </p:spPr>
      </p:pic>
      <p:sp>
        <p:nvSpPr>
          <p:cNvPr id="9" name="Slide Number Placeholder 8">
            <a:extLst>
              <a:ext uri="{FF2B5EF4-FFF2-40B4-BE49-F238E27FC236}">
                <a16:creationId xmlns:a16="http://schemas.microsoft.com/office/drawing/2014/main" id="{76529E5C-55DC-BD8F-7563-7E288576FE70}"/>
              </a:ext>
            </a:extLst>
          </p:cNvPr>
          <p:cNvSpPr>
            <a:spLocks noGrp="1"/>
          </p:cNvSpPr>
          <p:nvPr>
            <p:ph type="sldNum" sz="quarter" idx="12"/>
          </p:nvPr>
        </p:nvSpPr>
        <p:spPr/>
        <p:txBody>
          <a:bodyPr/>
          <a:lstStyle/>
          <a:p>
            <a:fld id="{75FF2DE0-F630-4680-9872-E679E07CC29A}" type="slidenum">
              <a:rPr lang="en-US" smtClean="0"/>
              <a:t>23</a:t>
            </a:fld>
            <a:endParaRPr lang="en-US"/>
          </a:p>
        </p:txBody>
      </p:sp>
    </p:spTree>
    <p:extLst>
      <p:ext uri="{BB962C8B-B14F-4D97-AF65-F5344CB8AC3E}">
        <p14:creationId xmlns:p14="http://schemas.microsoft.com/office/powerpoint/2010/main" val="54219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pPr marL="0" indent="0">
              <a:buNone/>
            </a:pPr>
            <a:r>
              <a:rPr lang="en-US" dirty="0">
                <a:hlinkClick r:id="rId2"/>
              </a:rPr>
              <a:t>https://water.noaa.gov/about/atlas15</a:t>
            </a:r>
            <a:endParaRPr lang="en-US" dirty="0"/>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NOAA Atlas 15 – Coming Soon</a:t>
            </a:r>
          </a:p>
        </p:txBody>
      </p:sp>
      <p:pic>
        <p:nvPicPr>
          <p:cNvPr id="6" name="Picture 5">
            <a:extLst>
              <a:ext uri="{FF2B5EF4-FFF2-40B4-BE49-F238E27FC236}">
                <a16:creationId xmlns:a16="http://schemas.microsoft.com/office/drawing/2014/main" id="{675E5117-DBF7-D492-DCF5-7557C5324D7C}"/>
              </a:ext>
            </a:extLst>
          </p:cNvPr>
          <p:cNvPicPr>
            <a:picLocks noChangeAspect="1"/>
          </p:cNvPicPr>
          <p:nvPr/>
        </p:nvPicPr>
        <p:blipFill>
          <a:blip r:embed="rId3"/>
          <a:stretch>
            <a:fillRect/>
          </a:stretch>
        </p:blipFill>
        <p:spPr>
          <a:xfrm>
            <a:off x="971043" y="2438977"/>
            <a:ext cx="6559944" cy="3667767"/>
          </a:xfrm>
          <a:prstGeom prst="rect">
            <a:avLst/>
          </a:prstGeom>
        </p:spPr>
      </p:pic>
      <p:pic>
        <p:nvPicPr>
          <p:cNvPr id="8" name="Picture 7">
            <a:extLst>
              <a:ext uri="{FF2B5EF4-FFF2-40B4-BE49-F238E27FC236}">
                <a16:creationId xmlns:a16="http://schemas.microsoft.com/office/drawing/2014/main" id="{67BF6569-ADDB-4823-C1B0-9F52D4BD4A7E}"/>
              </a:ext>
            </a:extLst>
          </p:cNvPr>
          <p:cNvPicPr>
            <a:picLocks noChangeAspect="1"/>
          </p:cNvPicPr>
          <p:nvPr/>
        </p:nvPicPr>
        <p:blipFill>
          <a:blip r:embed="rId4"/>
          <a:stretch>
            <a:fillRect/>
          </a:stretch>
        </p:blipFill>
        <p:spPr>
          <a:xfrm>
            <a:off x="6861576" y="1825625"/>
            <a:ext cx="4777048" cy="229052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8276D732-6B8B-A2A5-A53B-6470AC3527D5}"/>
              </a:ext>
            </a:extLst>
          </p:cNvPr>
          <p:cNvPicPr>
            <a:picLocks noChangeAspect="1"/>
          </p:cNvPicPr>
          <p:nvPr/>
        </p:nvPicPr>
        <p:blipFill>
          <a:blip r:embed="rId5"/>
          <a:stretch>
            <a:fillRect/>
          </a:stretch>
        </p:blipFill>
        <p:spPr>
          <a:xfrm>
            <a:off x="154508" y="681036"/>
            <a:ext cx="683692" cy="672840"/>
          </a:xfrm>
          <a:prstGeom prst="rect">
            <a:avLst/>
          </a:prstGeom>
        </p:spPr>
      </p:pic>
      <p:sp>
        <p:nvSpPr>
          <p:cNvPr id="5" name="Slide Number Placeholder 4">
            <a:extLst>
              <a:ext uri="{FF2B5EF4-FFF2-40B4-BE49-F238E27FC236}">
                <a16:creationId xmlns:a16="http://schemas.microsoft.com/office/drawing/2014/main" id="{B07B8A7E-F7F1-2834-6902-7BB3558FCD9D}"/>
              </a:ext>
            </a:extLst>
          </p:cNvPr>
          <p:cNvSpPr>
            <a:spLocks noGrp="1"/>
          </p:cNvSpPr>
          <p:nvPr>
            <p:ph type="sldNum" sz="quarter" idx="12"/>
          </p:nvPr>
        </p:nvSpPr>
        <p:spPr/>
        <p:txBody>
          <a:bodyPr/>
          <a:lstStyle/>
          <a:p>
            <a:fld id="{75FF2DE0-F630-4680-9872-E679E07CC29A}" type="slidenum">
              <a:rPr lang="en-US" smtClean="0"/>
              <a:t>24</a:t>
            </a:fld>
            <a:endParaRPr lang="en-US"/>
          </a:p>
        </p:txBody>
      </p:sp>
    </p:spTree>
    <p:extLst>
      <p:ext uri="{BB962C8B-B14F-4D97-AF65-F5344CB8AC3E}">
        <p14:creationId xmlns:p14="http://schemas.microsoft.com/office/powerpoint/2010/main" val="3012560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80D26-0EF0-EC69-C2D4-67D1FF3AE9CA}"/>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2BD8F54B-8AEB-625C-4BA0-A9E668606CF4}"/>
              </a:ext>
            </a:extLst>
          </p:cNvPr>
          <p:cNvSpPr>
            <a:spLocks noGrp="1"/>
          </p:cNvSpPr>
          <p:nvPr>
            <p:ph idx="1"/>
          </p:nvPr>
        </p:nvSpPr>
        <p:spPr>
          <a:xfrm>
            <a:off x="5358083" y="1822755"/>
            <a:ext cx="5912668" cy="4351338"/>
          </a:xfrm>
        </p:spPr>
        <p:txBody>
          <a:bodyPr>
            <a:normAutofit/>
          </a:bodyPr>
          <a:lstStyle/>
          <a:p>
            <a:r>
              <a:rPr lang="en-US" dirty="0"/>
              <a:t>How the rainfall is distributed in time</a:t>
            </a:r>
          </a:p>
          <a:p>
            <a:r>
              <a:rPr lang="en-US" dirty="0"/>
              <a:t>Goal: representative of realistic storms for the region</a:t>
            </a:r>
          </a:p>
          <a:p>
            <a:r>
              <a:rPr lang="en-US" dirty="0"/>
              <a:t>Can use </a:t>
            </a:r>
            <a:r>
              <a:rPr lang="en-US" dirty="0">
                <a:solidFill>
                  <a:srgbClr val="00FF00"/>
                </a:solidFill>
              </a:rPr>
              <a:t>synthetic</a:t>
            </a:r>
            <a:r>
              <a:rPr lang="en-US" dirty="0"/>
              <a:t> patterns or </a:t>
            </a:r>
            <a:r>
              <a:rPr lang="en-US" dirty="0">
                <a:solidFill>
                  <a:srgbClr val="00FF00"/>
                </a:solidFill>
              </a:rPr>
              <a:t>historical</a:t>
            </a:r>
            <a:r>
              <a:rPr lang="en-US" dirty="0"/>
              <a:t> patterns</a:t>
            </a:r>
          </a:p>
          <a:p>
            <a:r>
              <a:rPr lang="en-US" dirty="0">
                <a:solidFill>
                  <a:srgbClr val="FFA500"/>
                </a:solidFill>
              </a:rPr>
              <a:t>Great opportunity for sensitivity analysis or uncertainty analysis!</a:t>
            </a:r>
          </a:p>
          <a:p>
            <a:endParaRPr lang="en-US" dirty="0"/>
          </a:p>
        </p:txBody>
      </p:sp>
      <p:sp>
        <p:nvSpPr>
          <p:cNvPr id="4" name="Slide Number Placeholder 3">
            <a:extLst>
              <a:ext uri="{FF2B5EF4-FFF2-40B4-BE49-F238E27FC236}">
                <a16:creationId xmlns:a16="http://schemas.microsoft.com/office/drawing/2014/main" id="{2F9905B1-3387-2964-A349-52C0482726EA}"/>
              </a:ext>
            </a:extLst>
          </p:cNvPr>
          <p:cNvSpPr>
            <a:spLocks noGrp="1"/>
          </p:cNvSpPr>
          <p:nvPr>
            <p:ph type="sldNum" sz="quarter" idx="12"/>
          </p:nvPr>
        </p:nvSpPr>
        <p:spPr/>
        <p:txBody>
          <a:bodyPr/>
          <a:lstStyle/>
          <a:p>
            <a:fld id="{5F6E19EC-C981-4348-A588-FAD292F64A47}" type="slidenum">
              <a:rPr lang="en-US" smtClean="0"/>
              <a:t>25</a:t>
            </a:fld>
            <a:endParaRPr lang="en-US"/>
          </a:p>
        </p:txBody>
      </p:sp>
      <p:pic>
        <p:nvPicPr>
          <p:cNvPr id="13" name="Picture 12">
            <a:extLst>
              <a:ext uri="{FF2B5EF4-FFF2-40B4-BE49-F238E27FC236}">
                <a16:creationId xmlns:a16="http://schemas.microsoft.com/office/drawing/2014/main" id="{02A7446B-B4B4-54BA-A6EA-CA81B4433FB8}"/>
              </a:ext>
            </a:extLst>
          </p:cNvPr>
          <p:cNvPicPr>
            <a:picLocks noChangeAspect="1"/>
          </p:cNvPicPr>
          <p:nvPr/>
        </p:nvPicPr>
        <p:blipFill>
          <a:blip r:embed="rId2"/>
          <a:stretch>
            <a:fillRect/>
          </a:stretch>
        </p:blipFill>
        <p:spPr>
          <a:xfrm>
            <a:off x="136883" y="701598"/>
            <a:ext cx="685800" cy="652616"/>
          </a:xfrm>
          <a:prstGeom prst="rect">
            <a:avLst/>
          </a:prstGeom>
        </p:spPr>
      </p:pic>
      <p:pic>
        <p:nvPicPr>
          <p:cNvPr id="1026" name="Picture 2">
            <a:extLst>
              <a:ext uri="{FF2B5EF4-FFF2-40B4-BE49-F238E27FC236}">
                <a16:creationId xmlns:a16="http://schemas.microsoft.com/office/drawing/2014/main" id="{477B1BEC-751B-EC23-0B91-7E52FCC012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432" y="1828586"/>
            <a:ext cx="3771900" cy="29337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E2C23AC-02C1-62C9-2CD9-DD5A2826555F}"/>
              </a:ext>
            </a:extLst>
          </p:cNvPr>
          <p:cNvSpPr txBox="1"/>
          <p:nvPr/>
        </p:nvSpPr>
        <p:spPr>
          <a:xfrm>
            <a:off x="1076432" y="4784768"/>
            <a:ext cx="5257800" cy="230832"/>
          </a:xfrm>
          <a:prstGeom prst="rect">
            <a:avLst/>
          </a:prstGeom>
          <a:noFill/>
        </p:spPr>
        <p:txBody>
          <a:bodyPr wrap="square" rtlCol="0">
            <a:spAutoFit/>
          </a:bodyPr>
          <a:lstStyle/>
          <a:p>
            <a:r>
              <a:rPr lang="en-US" sz="900" i="1" dirty="0">
                <a:solidFill>
                  <a:schemeClr val="tx2">
                    <a:lumMod val="75000"/>
                  </a:schemeClr>
                </a:solidFill>
              </a:rPr>
              <a:t>SCS 24-hour rainfall distributions (Figure B-1, TR-55)</a:t>
            </a:r>
          </a:p>
        </p:txBody>
      </p:sp>
    </p:spTree>
    <p:extLst>
      <p:ext uri="{BB962C8B-B14F-4D97-AF65-F5344CB8AC3E}">
        <p14:creationId xmlns:p14="http://schemas.microsoft.com/office/powerpoint/2010/main" val="2284784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80D26-0EF0-EC69-C2D4-67D1FF3AE9CA}"/>
              </a:ext>
            </a:extLst>
          </p:cNvPr>
          <p:cNvSpPr>
            <a:spLocks noGrp="1"/>
          </p:cNvSpPr>
          <p:nvPr>
            <p:ph type="title"/>
          </p:nvPr>
        </p:nvSpPr>
        <p:spPr/>
        <p:txBody>
          <a:bodyPr/>
          <a:lstStyle/>
          <a:p>
            <a:r>
              <a:rPr lang="en-US" dirty="0"/>
              <a:t>NOAA Atlas 14 Temporal Patterns</a:t>
            </a:r>
          </a:p>
        </p:txBody>
      </p:sp>
      <p:sp>
        <p:nvSpPr>
          <p:cNvPr id="3" name="Content Placeholder 2">
            <a:extLst>
              <a:ext uri="{FF2B5EF4-FFF2-40B4-BE49-F238E27FC236}">
                <a16:creationId xmlns:a16="http://schemas.microsoft.com/office/drawing/2014/main" id="{2BD8F54B-8AEB-625C-4BA0-A9E668606CF4}"/>
              </a:ext>
            </a:extLst>
          </p:cNvPr>
          <p:cNvSpPr>
            <a:spLocks noGrp="1"/>
          </p:cNvSpPr>
          <p:nvPr>
            <p:ph idx="1"/>
          </p:nvPr>
        </p:nvSpPr>
        <p:spPr>
          <a:xfrm>
            <a:off x="5840969" y="1690688"/>
            <a:ext cx="6009112" cy="3955200"/>
          </a:xfrm>
        </p:spPr>
        <p:txBody>
          <a:bodyPr>
            <a:normAutofit lnSpcReduction="10000"/>
          </a:bodyPr>
          <a:lstStyle/>
          <a:p>
            <a:r>
              <a:rPr lang="en-US" dirty="0"/>
              <a:t>Probabilistic analysis of time patterns of heavy rainfall</a:t>
            </a:r>
          </a:p>
          <a:p>
            <a:r>
              <a:rPr lang="en-US" dirty="0"/>
              <a:t>4 durations: </a:t>
            </a:r>
            <a:r>
              <a:rPr lang="en-US" dirty="0">
                <a:solidFill>
                  <a:srgbClr val="FFA500"/>
                </a:solidFill>
              </a:rPr>
              <a:t>6-, 12-, 24-, and 96-hour</a:t>
            </a:r>
          </a:p>
          <a:p>
            <a:r>
              <a:rPr lang="en-US" dirty="0"/>
              <a:t>Classified by “</a:t>
            </a:r>
            <a:r>
              <a:rPr lang="en-US" dirty="0">
                <a:solidFill>
                  <a:srgbClr val="00FFFF"/>
                </a:solidFill>
              </a:rPr>
              <a:t>quartile</a:t>
            </a:r>
            <a:r>
              <a:rPr lang="en-US" dirty="0"/>
              <a:t>” and “</a:t>
            </a:r>
            <a:r>
              <a:rPr lang="en-US" dirty="0">
                <a:solidFill>
                  <a:srgbClr val="00FFFF"/>
                </a:solidFill>
              </a:rPr>
              <a:t>percentile</a:t>
            </a:r>
            <a:r>
              <a:rPr lang="en-US" dirty="0"/>
              <a:t>”</a:t>
            </a:r>
          </a:p>
          <a:p>
            <a:r>
              <a:rPr lang="en-US" dirty="0">
                <a:solidFill>
                  <a:srgbClr val="00FFFF"/>
                </a:solidFill>
              </a:rPr>
              <a:t>Quartile</a:t>
            </a:r>
            <a:r>
              <a:rPr lang="en-US" dirty="0"/>
              <a:t> = which quarter of storm has the most volume</a:t>
            </a:r>
          </a:p>
          <a:p>
            <a:r>
              <a:rPr lang="en-US" dirty="0">
                <a:solidFill>
                  <a:srgbClr val="00FFFF"/>
                </a:solidFill>
              </a:rPr>
              <a:t>Percentile</a:t>
            </a:r>
            <a:r>
              <a:rPr lang="en-US" dirty="0"/>
              <a:t> = ranking of </a:t>
            </a:r>
            <a:r>
              <a:rPr lang="en-US" dirty="0" err="1"/>
              <a:t>peakedness</a:t>
            </a:r>
            <a:r>
              <a:rPr lang="en-US" dirty="0"/>
              <a:t> of storms in a quartile</a:t>
            </a:r>
          </a:p>
        </p:txBody>
      </p:sp>
      <p:pic>
        <p:nvPicPr>
          <p:cNvPr id="5" name="Picture 4">
            <a:extLst>
              <a:ext uri="{FF2B5EF4-FFF2-40B4-BE49-F238E27FC236}">
                <a16:creationId xmlns:a16="http://schemas.microsoft.com/office/drawing/2014/main" id="{BBBB892E-23BD-A132-CEAF-1067AF91A20D}"/>
              </a:ext>
            </a:extLst>
          </p:cNvPr>
          <p:cNvPicPr>
            <a:picLocks noChangeAspect="1"/>
          </p:cNvPicPr>
          <p:nvPr/>
        </p:nvPicPr>
        <p:blipFill>
          <a:blip r:embed="rId2"/>
          <a:stretch>
            <a:fillRect/>
          </a:stretch>
        </p:blipFill>
        <p:spPr>
          <a:xfrm>
            <a:off x="508465" y="1690688"/>
            <a:ext cx="5089146" cy="815252"/>
          </a:xfrm>
          <a:prstGeom prst="rect">
            <a:avLst/>
          </a:prstGeom>
        </p:spPr>
      </p:pic>
      <p:pic>
        <p:nvPicPr>
          <p:cNvPr id="7" name="Picture 6">
            <a:extLst>
              <a:ext uri="{FF2B5EF4-FFF2-40B4-BE49-F238E27FC236}">
                <a16:creationId xmlns:a16="http://schemas.microsoft.com/office/drawing/2014/main" id="{FA05A6F8-1588-6B15-6189-91BED961183F}"/>
              </a:ext>
            </a:extLst>
          </p:cNvPr>
          <p:cNvPicPr>
            <a:picLocks noChangeAspect="1"/>
          </p:cNvPicPr>
          <p:nvPr/>
        </p:nvPicPr>
        <p:blipFill>
          <a:blip r:embed="rId3"/>
          <a:stretch>
            <a:fillRect/>
          </a:stretch>
        </p:blipFill>
        <p:spPr>
          <a:xfrm>
            <a:off x="360693" y="2575705"/>
            <a:ext cx="5236918" cy="3456732"/>
          </a:xfrm>
          <a:prstGeom prst="rect">
            <a:avLst/>
          </a:prstGeom>
        </p:spPr>
      </p:pic>
      <p:cxnSp>
        <p:nvCxnSpPr>
          <p:cNvPr id="9" name="Straight Connector 8">
            <a:extLst>
              <a:ext uri="{FF2B5EF4-FFF2-40B4-BE49-F238E27FC236}">
                <a16:creationId xmlns:a16="http://schemas.microsoft.com/office/drawing/2014/main" id="{8A83A4F5-CB09-3F14-82B1-D1CFCA67D58E}"/>
              </a:ext>
            </a:extLst>
          </p:cNvPr>
          <p:cNvCxnSpPr/>
          <p:nvPr/>
        </p:nvCxnSpPr>
        <p:spPr>
          <a:xfrm>
            <a:off x="1735394" y="2467550"/>
            <a:ext cx="0" cy="3367895"/>
          </a:xfrm>
          <a:prstGeom prst="line">
            <a:avLst/>
          </a:prstGeom>
          <a:ln w="28575">
            <a:solidFill>
              <a:srgbClr val="FF00FF"/>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2AF86B7-900A-B346-2C52-AF896A300C58}"/>
              </a:ext>
            </a:extLst>
          </p:cNvPr>
          <p:cNvCxnSpPr/>
          <p:nvPr/>
        </p:nvCxnSpPr>
        <p:spPr>
          <a:xfrm>
            <a:off x="2979152" y="2467549"/>
            <a:ext cx="0" cy="3367895"/>
          </a:xfrm>
          <a:prstGeom prst="line">
            <a:avLst/>
          </a:prstGeom>
          <a:ln w="28575">
            <a:solidFill>
              <a:srgbClr val="FF00F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AF4C570-93AE-00B1-4166-3FFB4E399712}"/>
              </a:ext>
            </a:extLst>
          </p:cNvPr>
          <p:cNvCxnSpPr/>
          <p:nvPr/>
        </p:nvCxnSpPr>
        <p:spPr>
          <a:xfrm>
            <a:off x="4194287" y="2467549"/>
            <a:ext cx="0" cy="3367895"/>
          </a:xfrm>
          <a:prstGeom prst="line">
            <a:avLst/>
          </a:prstGeom>
          <a:ln w="28575">
            <a:solidFill>
              <a:srgbClr val="FF00FF"/>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E04B642-55A2-801C-D3AF-583778BA2A69}"/>
              </a:ext>
            </a:extLst>
          </p:cNvPr>
          <p:cNvSpPr txBox="1"/>
          <p:nvPr/>
        </p:nvSpPr>
        <p:spPr>
          <a:xfrm>
            <a:off x="856974" y="2616141"/>
            <a:ext cx="4862316"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Q1                  Q2                  Q3                   Q4  </a:t>
            </a:r>
          </a:p>
        </p:txBody>
      </p:sp>
      <p:sp>
        <p:nvSpPr>
          <p:cNvPr id="4" name="Slide Number Placeholder 3">
            <a:extLst>
              <a:ext uri="{FF2B5EF4-FFF2-40B4-BE49-F238E27FC236}">
                <a16:creationId xmlns:a16="http://schemas.microsoft.com/office/drawing/2014/main" id="{2F9905B1-3387-2964-A349-52C0482726EA}"/>
              </a:ext>
            </a:extLst>
          </p:cNvPr>
          <p:cNvSpPr>
            <a:spLocks noGrp="1"/>
          </p:cNvSpPr>
          <p:nvPr>
            <p:ph type="sldNum" sz="quarter" idx="12"/>
          </p:nvPr>
        </p:nvSpPr>
        <p:spPr/>
        <p:txBody>
          <a:bodyPr/>
          <a:lstStyle/>
          <a:p>
            <a:fld id="{5F6E19EC-C981-4348-A588-FAD292F64A47}" type="slidenum">
              <a:rPr lang="en-US" smtClean="0"/>
              <a:t>26</a:t>
            </a:fld>
            <a:endParaRPr lang="en-US"/>
          </a:p>
        </p:txBody>
      </p:sp>
      <p:pic>
        <p:nvPicPr>
          <p:cNvPr id="13" name="Picture 12">
            <a:extLst>
              <a:ext uri="{FF2B5EF4-FFF2-40B4-BE49-F238E27FC236}">
                <a16:creationId xmlns:a16="http://schemas.microsoft.com/office/drawing/2014/main" id="{02A7446B-B4B4-54BA-A6EA-CA81B4433FB8}"/>
              </a:ext>
            </a:extLst>
          </p:cNvPr>
          <p:cNvPicPr>
            <a:picLocks noChangeAspect="1"/>
          </p:cNvPicPr>
          <p:nvPr/>
        </p:nvPicPr>
        <p:blipFill>
          <a:blip r:embed="rId4"/>
          <a:stretch>
            <a:fillRect/>
          </a:stretch>
        </p:blipFill>
        <p:spPr>
          <a:xfrm>
            <a:off x="136883" y="701598"/>
            <a:ext cx="685800" cy="652616"/>
          </a:xfrm>
          <a:prstGeom prst="rect">
            <a:avLst/>
          </a:prstGeom>
        </p:spPr>
      </p:pic>
    </p:spTree>
    <p:extLst>
      <p:ext uri="{BB962C8B-B14F-4D97-AF65-F5344CB8AC3E}">
        <p14:creationId xmlns:p14="http://schemas.microsoft.com/office/powerpoint/2010/main" val="3069621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45478B-1AA1-C5DC-D831-D05165DDEFF8}"/>
              </a:ext>
            </a:extLst>
          </p:cNvPr>
          <p:cNvPicPr>
            <a:picLocks noChangeAspect="1"/>
          </p:cNvPicPr>
          <p:nvPr/>
        </p:nvPicPr>
        <p:blipFill>
          <a:blip r:embed="rId3"/>
          <a:stretch>
            <a:fillRect/>
          </a:stretch>
        </p:blipFill>
        <p:spPr>
          <a:xfrm>
            <a:off x="5708469" y="851286"/>
            <a:ext cx="6123809" cy="5361905"/>
          </a:xfrm>
          <a:prstGeom prst="rect">
            <a:avLst/>
          </a:prstGeom>
        </p:spPr>
      </p:pic>
      <p:pic>
        <p:nvPicPr>
          <p:cNvPr id="3" name="Picture 2">
            <a:extLst>
              <a:ext uri="{FF2B5EF4-FFF2-40B4-BE49-F238E27FC236}">
                <a16:creationId xmlns:a16="http://schemas.microsoft.com/office/drawing/2014/main" id="{A2C78327-401C-CCBC-305D-A2CC37FB4188}"/>
              </a:ext>
            </a:extLst>
          </p:cNvPr>
          <p:cNvPicPr>
            <a:picLocks noChangeAspect="1"/>
          </p:cNvPicPr>
          <p:nvPr/>
        </p:nvPicPr>
        <p:blipFill>
          <a:blip r:embed="rId4"/>
          <a:stretch>
            <a:fillRect/>
          </a:stretch>
        </p:blipFill>
        <p:spPr>
          <a:xfrm>
            <a:off x="580993" y="201562"/>
            <a:ext cx="4985644" cy="3178462"/>
          </a:xfrm>
          <a:prstGeom prst="rect">
            <a:avLst/>
          </a:prstGeom>
        </p:spPr>
      </p:pic>
      <p:pic>
        <p:nvPicPr>
          <p:cNvPr id="6" name="Picture 5">
            <a:extLst>
              <a:ext uri="{FF2B5EF4-FFF2-40B4-BE49-F238E27FC236}">
                <a16:creationId xmlns:a16="http://schemas.microsoft.com/office/drawing/2014/main" id="{F0EE1049-F32E-7748-D2CF-850B60601DA5}"/>
              </a:ext>
            </a:extLst>
          </p:cNvPr>
          <p:cNvPicPr>
            <a:picLocks noChangeAspect="1"/>
          </p:cNvPicPr>
          <p:nvPr/>
        </p:nvPicPr>
        <p:blipFill>
          <a:blip r:embed="rId5"/>
          <a:stretch>
            <a:fillRect/>
          </a:stretch>
        </p:blipFill>
        <p:spPr>
          <a:xfrm>
            <a:off x="580993" y="3429000"/>
            <a:ext cx="4985644" cy="3178462"/>
          </a:xfrm>
          <a:prstGeom prst="rect">
            <a:avLst/>
          </a:prstGeom>
        </p:spPr>
      </p:pic>
      <p:sp>
        <p:nvSpPr>
          <p:cNvPr id="7" name="TextBox 6">
            <a:extLst>
              <a:ext uri="{FF2B5EF4-FFF2-40B4-BE49-F238E27FC236}">
                <a16:creationId xmlns:a16="http://schemas.microsoft.com/office/drawing/2014/main" id="{69C72F54-277B-274A-610B-C8B042709BED}"/>
              </a:ext>
            </a:extLst>
          </p:cNvPr>
          <p:cNvSpPr txBox="1"/>
          <p:nvPr/>
        </p:nvSpPr>
        <p:spPr>
          <a:xfrm>
            <a:off x="3828173" y="2438009"/>
            <a:ext cx="3029827"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Cumulative</a:t>
            </a:r>
          </a:p>
        </p:txBody>
      </p:sp>
      <p:sp>
        <p:nvSpPr>
          <p:cNvPr id="8" name="TextBox 7">
            <a:extLst>
              <a:ext uri="{FF2B5EF4-FFF2-40B4-BE49-F238E27FC236}">
                <a16:creationId xmlns:a16="http://schemas.microsoft.com/office/drawing/2014/main" id="{550162B5-D36C-7ECF-7E4E-E5E26F8E7B05}"/>
              </a:ext>
            </a:extLst>
          </p:cNvPr>
          <p:cNvSpPr txBox="1"/>
          <p:nvPr/>
        </p:nvSpPr>
        <p:spPr>
          <a:xfrm>
            <a:off x="3828172" y="3580443"/>
            <a:ext cx="3029827"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Incremental</a:t>
            </a:r>
          </a:p>
        </p:txBody>
      </p:sp>
      <p:sp>
        <p:nvSpPr>
          <p:cNvPr id="9" name="TextBox 8">
            <a:extLst>
              <a:ext uri="{FF2B5EF4-FFF2-40B4-BE49-F238E27FC236}">
                <a16:creationId xmlns:a16="http://schemas.microsoft.com/office/drawing/2014/main" id="{9822ACFA-FB6A-C7DD-29AB-044AB53F702E}"/>
              </a:ext>
            </a:extLst>
          </p:cNvPr>
          <p:cNvSpPr txBox="1"/>
          <p:nvPr/>
        </p:nvSpPr>
        <p:spPr>
          <a:xfrm>
            <a:off x="8944283" y="451176"/>
            <a:ext cx="3029827"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First Quartile</a:t>
            </a:r>
          </a:p>
        </p:txBody>
      </p:sp>
      <p:sp>
        <p:nvSpPr>
          <p:cNvPr id="2" name="Slide Number Placeholder 1">
            <a:extLst>
              <a:ext uri="{FF2B5EF4-FFF2-40B4-BE49-F238E27FC236}">
                <a16:creationId xmlns:a16="http://schemas.microsoft.com/office/drawing/2014/main" id="{270322D2-11D2-F947-D851-F57DE181FEF9}"/>
              </a:ext>
            </a:extLst>
          </p:cNvPr>
          <p:cNvSpPr>
            <a:spLocks noGrp="1"/>
          </p:cNvSpPr>
          <p:nvPr>
            <p:ph type="sldNum" sz="quarter" idx="12"/>
          </p:nvPr>
        </p:nvSpPr>
        <p:spPr/>
        <p:txBody>
          <a:bodyPr/>
          <a:lstStyle/>
          <a:p>
            <a:fld id="{5F6E19EC-C981-4348-A588-FAD292F64A47}" type="slidenum">
              <a:rPr lang="en-US" smtClean="0"/>
              <a:t>27</a:t>
            </a:fld>
            <a:endParaRPr lang="en-US"/>
          </a:p>
        </p:txBody>
      </p:sp>
    </p:spTree>
    <p:extLst>
      <p:ext uri="{BB962C8B-B14F-4D97-AF65-F5344CB8AC3E}">
        <p14:creationId xmlns:p14="http://schemas.microsoft.com/office/powerpoint/2010/main" val="101166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AE2F-E15A-082E-6226-61ABA23B1AC5}"/>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47339694-0ADE-AE01-A556-AA45E26688EA}"/>
              </a:ext>
            </a:extLst>
          </p:cNvPr>
          <p:cNvSpPr>
            <a:spLocks noGrp="1"/>
          </p:cNvSpPr>
          <p:nvPr>
            <p:ph idx="1"/>
          </p:nvPr>
        </p:nvSpPr>
        <p:spPr/>
        <p:txBody>
          <a:bodyPr/>
          <a:lstStyle/>
          <a:p>
            <a:r>
              <a:rPr lang="en-US" dirty="0"/>
              <a:t>Precipitation </a:t>
            </a:r>
            <a:r>
              <a:rPr lang="en-US" dirty="0">
                <a:solidFill>
                  <a:srgbClr val="FF00FF"/>
                </a:solidFill>
              </a:rPr>
              <a:t>averaged over an area </a:t>
            </a:r>
            <a:r>
              <a:rPr lang="en-US" dirty="0"/>
              <a:t>is less than point maximum</a:t>
            </a:r>
          </a:p>
          <a:p>
            <a:r>
              <a:rPr lang="en-US" dirty="0"/>
              <a:t>Effect more pronounced at </a:t>
            </a:r>
            <a:r>
              <a:rPr lang="en-US" dirty="0">
                <a:solidFill>
                  <a:srgbClr val="00FFFF"/>
                </a:solidFill>
              </a:rPr>
              <a:t>shorter durations </a:t>
            </a:r>
            <a:r>
              <a:rPr lang="en-US" dirty="0"/>
              <a:t>and </a:t>
            </a:r>
            <a:r>
              <a:rPr lang="en-US" dirty="0">
                <a:solidFill>
                  <a:srgbClr val="00FFFF"/>
                </a:solidFill>
              </a:rPr>
              <a:t>larger watersheds</a:t>
            </a:r>
          </a:p>
          <a:p>
            <a:r>
              <a:rPr lang="en-US" dirty="0"/>
              <a:t>Simplification of spatial pattern</a:t>
            </a:r>
          </a:p>
        </p:txBody>
      </p:sp>
      <p:sp>
        <p:nvSpPr>
          <p:cNvPr id="5" name="Slide Number Placeholder 4">
            <a:extLst>
              <a:ext uri="{FF2B5EF4-FFF2-40B4-BE49-F238E27FC236}">
                <a16:creationId xmlns:a16="http://schemas.microsoft.com/office/drawing/2014/main" id="{0D955641-9461-E128-8643-EF65F4FD5A00}"/>
              </a:ext>
            </a:extLst>
          </p:cNvPr>
          <p:cNvSpPr>
            <a:spLocks noGrp="1"/>
          </p:cNvSpPr>
          <p:nvPr>
            <p:ph type="sldNum" sz="quarter" idx="12"/>
          </p:nvPr>
        </p:nvSpPr>
        <p:spPr/>
        <p:txBody>
          <a:bodyPr/>
          <a:lstStyle/>
          <a:p>
            <a:fld id="{5F6E19EC-C981-4348-A588-FAD292F64A47}" type="slidenum">
              <a:rPr lang="en-US" smtClean="0"/>
              <a:t>28</a:t>
            </a:fld>
            <a:endParaRPr lang="en-US"/>
          </a:p>
        </p:txBody>
      </p:sp>
      <p:pic>
        <p:nvPicPr>
          <p:cNvPr id="9" name="Picture 8">
            <a:extLst>
              <a:ext uri="{FF2B5EF4-FFF2-40B4-BE49-F238E27FC236}">
                <a16:creationId xmlns:a16="http://schemas.microsoft.com/office/drawing/2014/main" id="{5ABDACDE-50F3-73A1-92EA-434FEA2A0190}"/>
              </a:ext>
            </a:extLst>
          </p:cNvPr>
          <p:cNvPicPr>
            <a:picLocks noChangeAspect="1"/>
          </p:cNvPicPr>
          <p:nvPr/>
        </p:nvPicPr>
        <p:blipFill>
          <a:blip r:embed="rId3"/>
          <a:stretch>
            <a:fillRect/>
          </a:stretch>
        </p:blipFill>
        <p:spPr>
          <a:xfrm>
            <a:off x="152400" y="696532"/>
            <a:ext cx="685800" cy="662748"/>
          </a:xfrm>
          <a:prstGeom prst="rect">
            <a:avLst/>
          </a:prstGeom>
        </p:spPr>
      </p:pic>
      <p:pic>
        <p:nvPicPr>
          <p:cNvPr id="1026" name="Picture 2">
            <a:extLst>
              <a:ext uri="{FF2B5EF4-FFF2-40B4-BE49-F238E27FC236}">
                <a16:creationId xmlns:a16="http://schemas.microsoft.com/office/drawing/2014/main" id="{AC33C2DB-46D4-AFCF-1756-FB026145F7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8511" y="3429000"/>
            <a:ext cx="4314380" cy="269648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538219A-1E32-7B2E-CAB9-0FDE1F4D5315}"/>
              </a:ext>
            </a:extLst>
          </p:cNvPr>
          <p:cNvPicPr>
            <a:picLocks noChangeAspect="1"/>
          </p:cNvPicPr>
          <p:nvPr/>
        </p:nvPicPr>
        <p:blipFill>
          <a:blip r:embed="rId5"/>
          <a:stretch>
            <a:fillRect/>
          </a:stretch>
        </p:blipFill>
        <p:spPr>
          <a:xfrm>
            <a:off x="1027915" y="3429000"/>
            <a:ext cx="3597024" cy="3132479"/>
          </a:xfrm>
          <a:prstGeom prst="rect">
            <a:avLst/>
          </a:prstGeom>
        </p:spPr>
      </p:pic>
    </p:spTree>
    <p:extLst>
      <p:ext uri="{BB962C8B-B14F-4D97-AF65-F5344CB8AC3E}">
        <p14:creationId xmlns:p14="http://schemas.microsoft.com/office/powerpoint/2010/main" val="441595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pic>
        <p:nvPicPr>
          <p:cNvPr id="4" name="Picture 3">
            <a:extLst>
              <a:ext uri="{FF2B5EF4-FFF2-40B4-BE49-F238E27FC236}">
                <a16:creationId xmlns:a16="http://schemas.microsoft.com/office/drawing/2014/main" id="{F46925BF-FE98-CE02-595A-7CCB578536A3}"/>
              </a:ext>
            </a:extLst>
          </p:cNvPr>
          <p:cNvPicPr>
            <a:picLocks noChangeAspect="1"/>
          </p:cNvPicPr>
          <p:nvPr/>
        </p:nvPicPr>
        <p:blipFill>
          <a:blip r:embed="rId3"/>
          <a:stretch>
            <a:fillRect/>
          </a:stretch>
        </p:blipFill>
        <p:spPr>
          <a:xfrm>
            <a:off x="731715" y="1988442"/>
            <a:ext cx="5172556" cy="3828372"/>
          </a:xfrm>
          <a:prstGeom prst="rect">
            <a:avLst/>
          </a:prstGeom>
        </p:spPr>
      </p:pic>
      <p:pic>
        <p:nvPicPr>
          <p:cNvPr id="6" name="Picture 5">
            <a:extLst>
              <a:ext uri="{FF2B5EF4-FFF2-40B4-BE49-F238E27FC236}">
                <a16:creationId xmlns:a16="http://schemas.microsoft.com/office/drawing/2014/main" id="{60661F0A-2D01-5FD9-D89D-B56C98C53ECE}"/>
              </a:ext>
            </a:extLst>
          </p:cNvPr>
          <p:cNvPicPr>
            <a:picLocks noChangeAspect="1"/>
          </p:cNvPicPr>
          <p:nvPr/>
        </p:nvPicPr>
        <p:blipFill>
          <a:blip r:embed="rId4"/>
          <a:stretch>
            <a:fillRect/>
          </a:stretch>
        </p:blipFill>
        <p:spPr>
          <a:xfrm>
            <a:off x="6096000" y="2101513"/>
            <a:ext cx="5417928" cy="3828372"/>
          </a:xfrm>
          <a:prstGeom prst="rect">
            <a:avLst/>
          </a:prstGeom>
        </p:spPr>
      </p:pic>
      <p:sp>
        <p:nvSpPr>
          <p:cNvPr id="8" name="Oval 7">
            <a:extLst>
              <a:ext uri="{FF2B5EF4-FFF2-40B4-BE49-F238E27FC236}">
                <a16:creationId xmlns:a16="http://schemas.microsoft.com/office/drawing/2014/main" id="{6418EB6D-A9EC-F727-09BE-24019B77D1FB}"/>
              </a:ext>
            </a:extLst>
          </p:cNvPr>
          <p:cNvSpPr/>
          <p:nvPr/>
        </p:nvSpPr>
        <p:spPr>
          <a:xfrm>
            <a:off x="8514735" y="2263793"/>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F317C8B1-1D2F-C86D-A27D-4FA06CD3DE05}"/>
              </a:ext>
            </a:extLst>
          </p:cNvPr>
          <p:cNvCxnSpPr>
            <a:cxnSpLocks/>
          </p:cNvCxnSpPr>
          <p:nvPr/>
        </p:nvCxnSpPr>
        <p:spPr>
          <a:xfrm>
            <a:off x="7841225" y="3399420"/>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CB355CA-E52C-00F7-7C7B-C43975383E65}"/>
              </a:ext>
            </a:extLst>
          </p:cNvPr>
          <p:cNvCxnSpPr>
            <a:cxnSpLocks/>
          </p:cNvCxnSpPr>
          <p:nvPr/>
        </p:nvCxnSpPr>
        <p:spPr>
          <a:xfrm>
            <a:off x="8150940" y="3180651"/>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6E3AECC-EA36-0F19-E8FF-0E4198D1C9CC}"/>
              </a:ext>
            </a:extLst>
          </p:cNvPr>
          <p:cNvCxnSpPr>
            <a:cxnSpLocks/>
          </p:cNvCxnSpPr>
          <p:nvPr/>
        </p:nvCxnSpPr>
        <p:spPr>
          <a:xfrm flipV="1">
            <a:off x="8903109" y="3255752"/>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05045E-26AA-5C2B-17F9-49BA887E40EC}"/>
              </a:ext>
            </a:extLst>
          </p:cNvPr>
          <p:cNvCxnSpPr>
            <a:cxnSpLocks/>
          </p:cNvCxnSpPr>
          <p:nvPr/>
        </p:nvCxnSpPr>
        <p:spPr>
          <a:xfrm flipV="1">
            <a:off x="7854566" y="3171920"/>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27B43B9-387A-C606-529A-DAB15449F033}"/>
              </a:ext>
            </a:extLst>
          </p:cNvPr>
          <p:cNvCxnSpPr>
            <a:cxnSpLocks/>
          </p:cNvCxnSpPr>
          <p:nvPr/>
        </p:nvCxnSpPr>
        <p:spPr>
          <a:xfrm flipV="1">
            <a:off x="8603225" y="1870504"/>
            <a:ext cx="835742" cy="393289"/>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A4A9DF7-9049-7109-BBE8-0706ADC92AF4}"/>
              </a:ext>
            </a:extLst>
          </p:cNvPr>
          <p:cNvCxnSpPr>
            <a:cxnSpLocks/>
          </p:cNvCxnSpPr>
          <p:nvPr/>
        </p:nvCxnSpPr>
        <p:spPr>
          <a:xfrm flipV="1">
            <a:off x="9212824" y="2740418"/>
            <a:ext cx="789910" cy="431465"/>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0F3781B-1A57-C36C-9FDE-6E70C57CA495}"/>
              </a:ext>
            </a:extLst>
          </p:cNvPr>
          <p:cNvSpPr/>
          <p:nvPr/>
        </p:nvSpPr>
        <p:spPr>
          <a:xfrm>
            <a:off x="2979174" y="2504683"/>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3C428E9F-BE1C-0BB7-BE78-3C10FC6A185D}"/>
              </a:ext>
            </a:extLst>
          </p:cNvPr>
          <p:cNvCxnSpPr>
            <a:cxnSpLocks/>
          </p:cNvCxnSpPr>
          <p:nvPr/>
        </p:nvCxnSpPr>
        <p:spPr>
          <a:xfrm>
            <a:off x="2295831" y="3609200"/>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4BF52C8-25B8-972B-54C5-E2F0B829F133}"/>
              </a:ext>
            </a:extLst>
          </p:cNvPr>
          <p:cNvCxnSpPr>
            <a:cxnSpLocks/>
          </p:cNvCxnSpPr>
          <p:nvPr/>
        </p:nvCxnSpPr>
        <p:spPr>
          <a:xfrm>
            <a:off x="2605546" y="3390431"/>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D58FB52-1A22-8F42-755B-ADD8C9A75161}"/>
              </a:ext>
            </a:extLst>
          </p:cNvPr>
          <p:cNvCxnSpPr>
            <a:cxnSpLocks/>
          </p:cNvCxnSpPr>
          <p:nvPr/>
        </p:nvCxnSpPr>
        <p:spPr>
          <a:xfrm flipV="1">
            <a:off x="3357715" y="3465532"/>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B354D71-5DC6-9C3E-896E-DDD85B13BFE3}"/>
              </a:ext>
            </a:extLst>
          </p:cNvPr>
          <p:cNvCxnSpPr>
            <a:cxnSpLocks/>
          </p:cNvCxnSpPr>
          <p:nvPr/>
        </p:nvCxnSpPr>
        <p:spPr>
          <a:xfrm flipV="1">
            <a:off x="2309172" y="3381700"/>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3CD56D1-332F-06D0-0293-A80403126F47}"/>
              </a:ext>
            </a:extLst>
          </p:cNvPr>
          <p:cNvCxnSpPr>
            <a:cxnSpLocks/>
          </p:cNvCxnSpPr>
          <p:nvPr/>
        </p:nvCxnSpPr>
        <p:spPr>
          <a:xfrm flipV="1">
            <a:off x="3094701" y="2079115"/>
            <a:ext cx="835742" cy="393289"/>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08F9480-CF2E-154B-CD53-1FC8EE1ADF08}"/>
              </a:ext>
            </a:extLst>
          </p:cNvPr>
          <p:cNvCxnSpPr>
            <a:cxnSpLocks/>
          </p:cNvCxnSpPr>
          <p:nvPr/>
        </p:nvCxnSpPr>
        <p:spPr>
          <a:xfrm flipV="1">
            <a:off x="3678135" y="3001802"/>
            <a:ext cx="835742" cy="393289"/>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1BABBEC-1CE5-8B90-9FB0-9536F9E39F25}"/>
              </a:ext>
            </a:extLst>
          </p:cNvPr>
          <p:cNvSpPr txBox="1"/>
          <p:nvPr/>
        </p:nvSpPr>
        <p:spPr>
          <a:xfrm>
            <a:off x="3928407" y="1964698"/>
            <a:ext cx="1896755" cy="523220"/>
          </a:xfrm>
          <a:prstGeom prst="rect">
            <a:avLst/>
          </a:prstGeom>
          <a:noFill/>
        </p:spPr>
        <p:txBody>
          <a:bodyPr wrap="square" rtlCol="0">
            <a:spAutoFit/>
          </a:bodyPr>
          <a:lstStyle/>
          <a:p>
            <a:r>
              <a:rPr lang="en-US" sz="1400" b="1" dirty="0">
                <a:solidFill>
                  <a:srgbClr val="FF00FF"/>
                </a:solidFill>
              </a:rPr>
              <a:t>10 mi</a:t>
            </a:r>
            <a:r>
              <a:rPr lang="en-US" sz="1400" b="1" baseline="30000" dirty="0">
                <a:solidFill>
                  <a:srgbClr val="FF00FF"/>
                </a:solidFill>
              </a:rPr>
              <a:t>2</a:t>
            </a:r>
            <a:r>
              <a:rPr lang="en-US" sz="1400" b="1" dirty="0">
                <a:solidFill>
                  <a:srgbClr val="FF00FF"/>
                </a:solidFill>
              </a:rPr>
              <a:t> maximum:</a:t>
            </a:r>
          </a:p>
          <a:p>
            <a:r>
              <a:rPr lang="en-US" sz="1400" b="1" dirty="0">
                <a:solidFill>
                  <a:srgbClr val="FF0000"/>
                </a:solidFill>
              </a:rPr>
              <a:t>5 in</a:t>
            </a:r>
          </a:p>
        </p:txBody>
      </p:sp>
      <p:sp>
        <p:nvSpPr>
          <p:cNvPr id="32" name="TextBox 31">
            <a:extLst>
              <a:ext uri="{FF2B5EF4-FFF2-40B4-BE49-F238E27FC236}">
                <a16:creationId xmlns:a16="http://schemas.microsoft.com/office/drawing/2014/main" id="{7702874D-CB2D-E93F-75EC-5B72AA2BF1D6}"/>
              </a:ext>
            </a:extLst>
          </p:cNvPr>
          <p:cNvSpPr txBox="1"/>
          <p:nvPr/>
        </p:nvSpPr>
        <p:spPr>
          <a:xfrm>
            <a:off x="4549674" y="2734049"/>
            <a:ext cx="1896755" cy="523220"/>
          </a:xfrm>
          <a:prstGeom prst="rect">
            <a:avLst/>
          </a:prstGeom>
          <a:noFill/>
        </p:spPr>
        <p:txBody>
          <a:bodyPr wrap="square" rtlCol="0">
            <a:spAutoFit/>
          </a:bodyPr>
          <a:lstStyle/>
          <a:p>
            <a:r>
              <a:rPr lang="en-US" sz="1400" b="1" dirty="0">
                <a:solidFill>
                  <a:srgbClr val="FF00FF"/>
                </a:solidFill>
              </a:rPr>
              <a:t>200 mi</a:t>
            </a:r>
            <a:r>
              <a:rPr lang="en-US" sz="1400" b="1" baseline="30000" dirty="0">
                <a:solidFill>
                  <a:srgbClr val="FF00FF"/>
                </a:solidFill>
              </a:rPr>
              <a:t>2</a:t>
            </a:r>
            <a:r>
              <a:rPr lang="en-US" sz="1400" b="1" dirty="0">
                <a:solidFill>
                  <a:srgbClr val="FF00FF"/>
                </a:solidFill>
              </a:rPr>
              <a:t> average:</a:t>
            </a:r>
          </a:p>
          <a:p>
            <a:r>
              <a:rPr lang="en-US" sz="1400" b="1" dirty="0">
                <a:solidFill>
                  <a:srgbClr val="FF0000"/>
                </a:solidFill>
              </a:rPr>
              <a:t>4.2 in</a:t>
            </a:r>
          </a:p>
        </p:txBody>
      </p:sp>
      <p:sp>
        <p:nvSpPr>
          <p:cNvPr id="33" name="TextBox 32">
            <a:extLst>
              <a:ext uri="{FF2B5EF4-FFF2-40B4-BE49-F238E27FC236}">
                <a16:creationId xmlns:a16="http://schemas.microsoft.com/office/drawing/2014/main" id="{CF0414D3-9A28-6FE2-3973-857E4D738C66}"/>
              </a:ext>
            </a:extLst>
          </p:cNvPr>
          <p:cNvSpPr txBox="1"/>
          <p:nvPr/>
        </p:nvSpPr>
        <p:spPr>
          <a:xfrm>
            <a:off x="9472229" y="1624888"/>
            <a:ext cx="1896755" cy="523220"/>
          </a:xfrm>
          <a:prstGeom prst="rect">
            <a:avLst/>
          </a:prstGeom>
          <a:noFill/>
        </p:spPr>
        <p:txBody>
          <a:bodyPr wrap="square" rtlCol="0">
            <a:spAutoFit/>
          </a:bodyPr>
          <a:lstStyle/>
          <a:p>
            <a:r>
              <a:rPr lang="en-US" sz="1400" b="1" dirty="0">
                <a:solidFill>
                  <a:srgbClr val="FF00FF"/>
                </a:solidFill>
              </a:rPr>
              <a:t>10 mi</a:t>
            </a:r>
            <a:r>
              <a:rPr lang="en-US" sz="1400" b="1" baseline="30000" dirty="0">
                <a:solidFill>
                  <a:srgbClr val="FF00FF"/>
                </a:solidFill>
              </a:rPr>
              <a:t>2</a:t>
            </a:r>
            <a:r>
              <a:rPr lang="en-US" sz="1400" b="1" dirty="0">
                <a:solidFill>
                  <a:srgbClr val="FF00FF"/>
                </a:solidFill>
              </a:rPr>
              <a:t> maximum:</a:t>
            </a:r>
          </a:p>
          <a:p>
            <a:r>
              <a:rPr lang="en-US" sz="1400" b="1" dirty="0">
                <a:solidFill>
                  <a:srgbClr val="FF00FF"/>
                </a:solidFill>
              </a:rPr>
              <a:t>100%</a:t>
            </a:r>
          </a:p>
        </p:txBody>
      </p:sp>
      <p:sp>
        <p:nvSpPr>
          <p:cNvPr id="34" name="TextBox 33">
            <a:extLst>
              <a:ext uri="{FF2B5EF4-FFF2-40B4-BE49-F238E27FC236}">
                <a16:creationId xmlns:a16="http://schemas.microsoft.com/office/drawing/2014/main" id="{515F2B7C-D7EC-2860-A703-7A87674743A8}"/>
              </a:ext>
            </a:extLst>
          </p:cNvPr>
          <p:cNvSpPr txBox="1"/>
          <p:nvPr/>
        </p:nvSpPr>
        <p:spPr>
          <a:xfrm>
            <a:off x="10002735" y="2455465"/>
            <a:ext cx="1896755" cy="523220"/>
          </a:xfrm>
          <a:prstGeom prst="rect">
            <a:avLst/>
          </a:prstGeom>
          <a:noFill/>
        </p:spPr>
        <p:txBody>
          <a:bodyPr wrap="square" rtlCol="0">
            <a:spAutoFit/>
          </a:bodyPr>
          <a:lstStyle/>
          <a:p>
            <a:r>
              <a:rPr lang="en-US" sz="1400" b="1" dirty="0">
                <a:solidFill>
                  <a:srgbClr val="FF00FF"/>
                </a:solidFill>
              </a:rPr>
              <a:t>200 mi</a:t>
            </a:r>
            <a:r>
              <a:rPr lang="en-US" sz="1400" b="1" baseline="30000" dirty="0">
                <a:solidFill>
                  <a:srgbClr val="FF00FF"/>
                </a:solidFill>
              </a:rPr>
              <a:t>2</a:t>
            </a:r>
            <a:r>
              <a:rPr lang="en-US" sz="1400" b="1" dirty="0">
                <a:solidFill>
                  <a:srgbClr val="FF00FF"/>
                </a:solidFill>
              </a:rPr>
              <a:t> average:</a:t>
            </a:r>
          </a:p>
          <a:p>
            <a:r>
              <a:rPr lang="en-US" sz="1400" b="1" dirty="0">
                <a:solidFill>
                  <a:srgbClr val="FF0000"/>
                </a:solidFill>
              </a:rPr>
              <a:t>4.2/5 = 84%</a:t>
            </a:r>
          </a:p>
        </p:txBody>
      </p:sp>
      <p:sp>
        <p:nvSpPr>
          <p:cNvPr id="35" name="TextBox 34">
            <a:extLst>
              <a:ext uri="{FF2B5EF4-FFF2-40B4-BE49-F238E27FC236}">
                <a16:creationId xmlns:a16="http://schemas.microsoft.com/office/drawing/2014/main" id="{D6CAB2D2-49D0-BF3E-9F72-8FD2E3A780D0}"/>
              </a:ext>
            </a:extLst>
          </p:cNvPr>
          <p:cNvSpPr txBox="1"/>
          <p:nvPr/>
        </p:nvSpPr>
        <p:spPr>
          <a:xfrm rot="16200000">
            <a:off x="-688711" y="3645227"/>
            <a:ext cx="2993319" cy="276999"/>
          </a:xfrm>
          <a:prstGeom prst="rect">
            <a:avLst/>
          </a:prstGeom>
          <a:noFill/>
        </p:spPr>
        <p:txBody>
          <a:bodyPr wrap="square" rtlCol="0">
            <a:spAutoFit/>
          </a:bodyPr>
          <a:lstStyle/>
          <a:p>
            <a:r>
              <a:rPr lang="en-US" b="1" dirty="0">
                <a:solidFill>
                  <a:schemeClr val="bg1"/>
                </a:solidFill>
              </a:rPr>
              <a:t>Precipitation Depth (in)</a:t>
            </a:r>
          </a:p>
        </p:txBody>
      </p:sp>
      <p:sp>
        <p:nvSpPr>
          <p:cNvPr id="36" name="TextBox 35">
            <a:extLst>
              <a:ext uri="{FF2B5EF4-FFF2-40B4-BE49-F238E27FC236}">
                <a16:creationId xmlns:a16="http://schemas.microsoft.com/office/drawing/2014/main" id="{E66F1630-4972-4775-520D-3F492BEAE4FA}"/>
              </a:ext>
            </a:extLst>
          </p:cNvPr>
          <p:cNvSpPr txBox="1"/>
          <p:nvPr/>
        </p:nvSpPr>
        <p:spPr>
          <a:xfrm rot="16200000">
            <a:off x="4685534" y="3713393"/>
            <a:ext cx="2993319" cy="276999"/>
          </a:xfrm>
          <a:prstGeom prst="rect">
            <a:avLst/>
          </a:prstGeom>
          <a:noFill/>
        </p:spPr>
        <p:txBody>
          <a:bodyPr wrap="square" rtlCol="0">
            <a:spAutoFit/>
          </a:bodyPr>
          <a:lstStyle/>
          <a:p>
            <a:r>
              <a:rPr lang="en-US" b="1" dirty="0">
                <a:solidFill>
                  <a:schemeClr val="bg1"/>
                </a:solidFill>
              </a:rPr>
              <a:t>Percent of Maximum</a:t>
            </a:r>
          </a:p>
        </p:txBody>
      </p:sp>
      <p:sp>
        <p:nvSpPr>
          <p:cNvPr id="37" name="TextBox 36">
            <a:extLst>
              <a:ext uri="{FF2B5EF4-FFF2-40B4-BE49-F238E27FC236}">
                <a16:creationId xmlns:a16="http://schemas.microsoft.com/office/drawing/2014/main" id="{2518D3C5-9824-7664-859A-061A294A40E3}"/>
              </a:ext>
            </a:extLst>
          </p:cNvPr>
          <p:cNvSpPr txBox="1"/>
          <p:nvPr/>
        </p:nvSpPr>
        <p:spPr>
          <a:xfrm>
            <a:off x="8903109" y="2487918"/>
            <a:ext cx="1896755" cy="307777"/>
          </a:xfrm>
          <a:prstGeom prst="rect">
            <a:avLst/>
          </a:prstGeom>
          <a:noFill/>
        </p:spPr>
        <p:txBody>
          <a:bodyPr wrap="square" rtlCol="0">
            <a:spAutoFit/>
          </a:bodyPr>
          <a:lstStyle/>
          <a:p>
            <a:r>
              <a:rPr lang="en-US" sz="1400" b="1" dirty="0">
                <a:solidFill>
                  <a:srgbClr val="FF00FF"/>
                </a:solidFill>
              </a:rPr>
              <a:t>100 mi</a:t>
            </a:r>
            <a:r>
              <a:rPr lang="en-US" sz="1400" b="1" baseline="30000" dirty="0">
                <a:solidFill>
                  <a:srgbClr val="FF00FF"/>
                </a:solidFill>
              </a:rPr>
              <a:t>2</a:t>
            </a:r>
            <a:endParaRPr lang="en-US" sz="1400" b="1" dirty="0">
              <a:solidFill>
                <a:srgbClr val="FF00FF"/>
              </a:solidFill>
            </a:endParaRPr>
          </a:p>
        </p:txBody>
      </p:sp>
      <p:sp>
        <p:nvSpPr>
          <p:cNvPr id="38" name="TextBox 37">
            <a:extLst>
              <a:ext uri="{FF2B5EF4-FFF2-40B4-BE49-F238E27FC236}">
                <a16:creationId xmlns:a16="http://schemas.microsoft.com/office/drawing/2014/main" id="{D10EF01D-C9D4-01F2-9E62-83F55A29C8C2}"/>
              </a:ext>
            </a:extLst>
          </p:cNvPr>
          <p:cNvSpPr txBox="1"/>
          <p:nvPr/>
        </p:nvSpPr>
        <p:spPr>
          <a:xfrm>
            <a:off x="9504976" y="3629839"/>
            <a:ext cx="1896755" cy="307777"/>
          </a:xfrm>
          <a:prstGeom prst="rect">
            <a:avLst/>
          </a:prstGeom>
          <a:noFill/>
        </p:spPr>
        <p:txBody>
          <a:bodyPr wrap="square" rtlCol="0">
            <a:spAutoFit/>
          </a:bodyPr>
          <a:lstStyle/>
          <a:p>
            <a:r>
              <a:rPr lang="en-US" sz="1400" b="1" dirty="0">
                <a:solidFill>
                  <a:srgbClr val="FF00FF"/>
                </a:solidFill>
              </a:rPr>
              <a:t>500 mi</a:t>
            </a:r>
            <a:r>
              <a:rPr lang="en-US" sz="1400" b="1" baseline="30000" dirty="0">
                <a:solidFill>
                  <a:srgbClr val="FF00FF"/>
                </a:solidFill>
              </a:rPr>
              <a:t>2</a:t>
            </a:r>
            <a:endParaRPr lang="en-US" sz="1400" b="1" dirty="0">
              <a:solidFill>
                <a:srgbClr val="FF00FF"/>
              </a:solidFill>
            </a:endParaRPr>
          </a:p>
        </p:txBody>
      </p:sp>
      <p:sp>
        <p:nvSpPr>
          <p:cNvPr id="39" name="TextBox 38">
            <a:extLst>
              <a:ext uri="{FF2B5EF4-FFF2-40B4-BE49-F238E27FC236}">
                <a16:creationId xmlns:a16="http://schemas.microsoft.com/office/drawing/2014/main" id="{CD93F740-49F3-9BC9-96E6-7630FFEDA6F8}"/>
              </a:ext>
            </a:extLst>
          </p:cNvPr>
          <p:cNvSpPr txBox="1"/>
          <p:nvPr/>
        </p:nvSpPr>
        <p:spPr>
          <a:xfrm>
            <a:off x="10002734" y="3860848"/>
            <a:ext cx="1896755" cy="307777"/>
          </a:xfrm>
          <a:prstGeom prst="rect">
            <a:avLst/>
          </a:prstGeom>
          <a:noFill/>
        </p:spPr>
        <p:txBody>
          <a:bodyPr wrap="square" rtlCol="0">
            <a:spAutoFit/>
          </a:bodyPr>
          <a:lstStyle/>
          <a:p>
            <a:r>
              <a:rPr lang="en-US" sz="1400" b="1" dirty="0">
                <a:solidFill>
                  <a:srgbClr val="FF00FF"/>
                </a:solidFill>
              </a:rPr>
              <a:t>1,000 mi</a:t>
            </a:r>
            <a:r>
              <a:rPr lang="en-US" sz="1400" b="1" baseline="30000" dirty="0">
                <a:solidFill>
                  <a:srgbClr val="FF00FF"/>
                </a:solidFill>
              </a:rPr>
              <a:t>2</a:t>
            </a:r>
            <a:endParaRPr lang="en-US" sz="1400" b="1" dirty="0">
              <a:solidFill>
                <a:srgbClr val="FF00FF"/>
              </a:solidFill>
            </a:endParaRPr>
          </a:p>
        </p:txBody>
      </p:sp>
      <p:sp>
        <p:nvSpPr>
          <p:cNvPr id="3" name="Slide Number Placeholder 2">
            <a:extLst>
              <a:ext uri="{FF2B5EF4-FFF2-40B4-BE49-F238E27FC236}">
                <a16:creationId xmlns:a16="http://schemas.microsoft.com/office/drawing/2014/main" id="{D6B60052-2A8E-26CD-0AF5-4B05DBB90D55}"/>
              </a:ext>
            </a:extLst>
          </p:cNvPr>
          <p:cNvSpPr>
            <a:spLocks noGrp="1"/>
          </p:cNvSpPr>
          <p:nvPr>
            <p:ph type="sldNum" sz="quarter" idx="12"/>
          </p:nvPr>
        </p:nvSpPr>
        <p:spPr/>
        <p:txBody>
          <a:bodyPr/>
          <a:lstStyle/>
          <a:p>
            <a:fld id="{5F6E19EC-C981-4348-A588-FAD292F64A47}" type="slidenum">
              <a:rPr lang="en-US" smtClean="0"/>
              <a:t>29</a:t>
            </a:fld>
            <a:endParaRPr lang="en-US"/>
          </a:p>
        </p:txBody>
      </p:sp>
      <p:pic>
        <p:nvPicPr>
          <p:cNvPr id="9" name="Picture 8">
            <a:extLst>
              <a:ext uri="{FF2B5EF4-FFF2-40B4-BE49-F238E27FC236}">
                <a16:creationId xmlns:a16="http://schemas.microsoft.com/office/drawing/2014/main" id="{C8233F3E-6E86-853F-7868-0BCAE5993DD6}"/>
              </a:ext>
            </a:extLst>
          </p:cNvPr>
          <p:cNvPicPr>
            <a:picLocks noChangeAspect="1"/>
          </p:cNvPicPr>
          <p:nvPr/>
        </p:nvPicPr>
        <p:blipFill>
          <a:blip r:embed="rId5"/>
          <a:stretch>
            <a:fillRect/>
          </a:stretch>
        </p:blipFill>
        <p:spPr>
          <a:xfrm>
            <a:off x="152400" y="696532"/>
            <a:ext cx="685800" cy="662748"/>
          </a:xfrm>
          <a:prstGeom prst="rect">
            <a:avLst/>
          </a:prstGeom>
        </p:spPr>
      </p:pic>
    </p:spTree>
    <p:extLst>
      <p:ext uri="{BB962C8B-B14F-4D97-AF65-F5344CB8AC3E}">
        <p14:creationId xmlns:p14="http://schemas.microsoft.com/office/powerpoint/2010/main" val="256181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31" grpId="0"/>
      <p:bldP spid="32" grpId="0"/>
      <p:bldP spid="33" grpId="0"/>
      <p:bldP spid="34" grpId="0"/>
      <p:bldP spid="37" grpId="0"/>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An analogy…</a:t>
            </a:r>
          </a:p>
        </p:txBody>
      </p:sp>
      <p:sp>
        <p:nvSpPr>
          <p:cNvPr id="4" name="Slide Number Placeholder 3">
            <a:extLst>
              <a:ext uri="{FF2B5EF4-FFF2-40B4-BE49-F238E27FC236}">
                <a16:creationId xmlns:a16="http://schemas.microsoft.com/office/drawing/2014/main" id="{7A11119B-BA9F-7D6E-1958-58E80CD6F3B2}"/>
              </a:ext>
            </a:extLst>
          </p:cNvPr>
          <p:cNvSpPr>
            <a:spLocks noGrp="1"/>
          </p:cNvSpPr>
          <p:nvPr>
            <p:ph type="sldNum" sz="quarter" idx="12"/>
          </p:nvPr>
        </p:nvSpPr>
        <p:spPr/>
        <p:txBody>
          <a:bodyPr/>
          <a:lstStyle/>
          <a:p>
            <a:fld id="{5F6E19EC-C981-4348-A588-FAD292F64A47}" type="slidenum">
              <a:rPr lang="en-US" smtClean="0"/>
              <a:t>3</a:t>
            </a:fld>
            <a:endParaRPr lang="en-US"/>
          </a:p>
        </p:txBody>
      </p:sp>
      <p:pic>
        <p:nvPicPr>
          <p:cNvPr id="7" name="Picture 6">
            <a:extLst>
              <a:ext uri="{FF2B5EF4-FFF2-40B4-BE49-F238E27FC236}">
                <a16:creationId xmlns:a16="http://schemas.microsoft.com/office/drawing/2014/main" id="{F02AFAC7-3CAB-0003-AA69-3AD7CEFE7B50}"/>
              </a:ext>
            </a:extLst>
          </p:cNvPr>
          <p:cNvPicPr>
            <a:picLocks noChangeAspect="1"/>
          </p:cNvPicPr>
          <p:nvPr/>
        </p:nvPicPr>
        <p:blipFill>
          <a:blip r:embed="rId3"/>
          <a:stretch>
            <a:fillRect/>
          </a:stretch>
        </p:blipFill>
        <p:spPr>
          <a:xfrm>
            <a:off x="0" y="1690688"/>
            <a:ext cx="12192000" cy="4349750"/>
          </a:xfrm>
          <a:prstGeom prst="rect">
            <a:avLst/>
          </a:prstGeom>
        </p:spPr>
      </p:pic>
    </p:spTree>
    <p:extLst>
      <p:ext uri="{BB962C8B-B14F-4D97-AF65-F5344CB8AC3E}">
        <p14:creationId xmlns:p14="http://schemas.microsoft.com/office/powerpoint/2010/main" val="2780623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486A42E6-4039-3AF5-A798-C0BEBB0896A6}"/>
              </a:ext>
            </a:extLst>
          </p:cNvPr>
          <p:cNvSpPr>
            <a:spLocks noGrp="1"/>
          </p:cNvSpPr>
          <p:nvPr>
            <p:ph idx="1"/>
          </p:nvPr>
        </p:nvSpPr>
        <p:spPr>
          <a:xfrm>
            <a:off x="838200" y="1921498"/>
            <a:ext cx="10515600" cy="4255466"/>
          </a:xfrm>
        </p:spPr>
        <p:txBody>
          <a:bodyPr/>
          <a:lstStyle/>
          <a:p>
            <a:r>
              <a:rPr lang="en-US" dirty="0"/>
              <a:t>Usually assumed that storm area = watershed area</a:t>
            </a:r>
          </a:p>
          <a:p>
            <a:r>
              <a:rPr lang="en-US" dirty="0"/>
              <a:t>Assumes the worst rainfall perfectly coincides with watershed</a:t>
            </a:r>
          </a:p>
        </p:txBody>
      </p:sp>
      <p:pic>
        <p:nvPicPr>
          <p:cNvPr id="5" name="Picture 4">
            <a:extLst>
              <a:ext uri="{FF2B5EF4-FFF2-40B4-BE49-F238E27FC236}">
                <a16:creationId xmlns:a16="http://schemas.microsoft.com/office/drawing/2014/main" id="{AB68970A-0E46-F993-4771-3F202A54E6B5}"/>
              </a:ext>
            </a:extLst>
          </p:cNvPr>
          <p:cNvPicPr>
            <a:picLocks noChangeAspect="1"/>
          </p:cNvPicPr>
          <p:nvPr/>
        </p:nvPicPr>
        <p:blipFill>
          <a:blip r:embed="rId3"/>
          <a:stretch>
            <a:fillRect/>
          </a:stretch>
        </p:blipFill>
        <p:spPr>
          <a:xfrm>
            <a:off x="1551822" y="3086953"/>
            <a:ext cx="4847398" cy="3209664"/>
          </a:xfrm>
          <a:prstGeom prst="rect">
            <a:avLst/>
          </a:prstGeom>
        </p:spPr>
      </p:pic>
      <p:sp>
        <p:nvSpPr>
          <p:cNvPr id="6" name="TextBox 5">
            <a:extLst>
              <a:ext uri="{FF2B5EF4-FFF2-40B4-BE49-F238E27FC236}">
                <a16:creationId xmlns:a16="http://schemas.microsoft.com/office/drawing/2014/main" id="{0C2E47D5-98F1-5F70-B7B8-5E4A16A0DC7A}"/>
              </a:ext>
            </a:extLst>
          </p:cNvPr>
          <p:cNvSpPr txBox="1"/>
          <p:nvPr/>
        </p:nvSpPr>
        <p:spPr>
          <a:xfrm>
            <a:off x="2944705" y="6301378"/>
            <a:ext cx="2351314" cy="276999"/>
          </a:xfrm>
          <a:prstGeom prst="rect">
            <a:avLst/>
          </a:prstGeom>
          <a:noFill/>
        </p:spPr>
        <p:txBody>
          <a:bodyPr wrap="square" rtlCol="0">
            <a:spAutoFit/>
          </a:bodyPr>
          <a:lstStyle/>
          <a:p>
            <a:pPr algn="ctr"/>
            <a:r>
              <a:rPr lang="en-US" b="1" dirty="0">
                <a:latin typeface="Lato" panose="020F0502020204030203" pitchFamily="34" charset="0"/>
              </a:rPr>
              <a:t>Area (mi</a:t>
            </a:r>
            <a:r>
              <a:rPr lang="en-US" b="1" baseline="30000" dirty="0">
                <a:latin typeface="Lato" panose="020F0502020204030203" pitchFamily="34" charset="0"/>
              </a:rPr>
              <a:t>2</a:t>
            </a:r>
            <a:r>
              <a:rPr lang="en-US" b="1" dirty="0">
                <a:latin typeface="Lato" panose="020F0502020204030203" pitchFamily="34" charset="0"/>
              </a:rPr>
              <a:t>)</a:t>
            </a:r>
          </a:p>
        </p:txBody>
      </p:sp>
      <p:sp>
        <p:nvSpPr>
          <p:cNvPr id="7" name="TextBox 6">
            <a:extLst>
              <a:ext uri="{FF2B5EF4-FFF2-40B4-BE49-F238E27FC236}">
                <a16:creationId xmlns:a16="http://schemas.microsoft.com/office/drawing/2014/main" id="{85E85C13-66CA-E708-057B-B86FF637E33F}"/>
              </a:ext>
            </a:extLst>
          </p:cNvPr>
          <p:cNvSpPr txBox="1"/>
          <p:nvPr/>
        </p:nvSpPr>
        <p:spPr>
          <a:xfrm rot="16200000">
            <a:off x="191499" y="4494388"/>
            <a:ext cx="2351314" cy="276999"/>
          </a:xfrm>
          <a:prstGeom prst="rect">
            <a:avLst/>
          </a:prstGeom>
          <a:noFill/>
        </p:spPr>
        <p:txBody>
          <a:bodyPr wrap="square" rtlCol="0">
            <a:spAutoFit/>
          </a:bodyPr>
          <a:lstStyle/>
          <a:p>
            <a:pPr algn="ctr"/>
            <a:r>
              <a:rPr lang="en-US" b="1" dirty="0">
                <a:latin typeface="Lato" panose="020F0502020204030203" pitchFamily="34" charset="0"/>
              </a:rPr>
              <a:t>Percent of Point (%)</a:t>
            </a:r>
          </a:p>
        </p:txBody>
      </p:sp>
      <p:sp>
        <p:nvSpPr>
          <p:cNvPr id="8" name="TextBox 7">
            <a:extLst>
              <a:ext uri="{FF2B5EF4-FFF2-40B4-BE49-F238E27FC236}">
                <a16:creationId xmlns:a16="http://schemas.microsoft.com/office/drawing/2014/main" id="{77D95754-B451-6E8B-651C-192073FD8D96}"/>
              </a:ext>
            </a:extLst>
          </p:cNvPr>
          <p:cNvSpPr txBox="1"/>
          <p:nvPr/>
        </p:nvSpPr>
        <p:spPr>
          <a:xfrm>
            <a:off x="6293455" y="3606101"/>
            <a:ext cx="1079530" cy="276999"/>
          </a:xfrm>
          <a:prstGeom prst="rect">
            <a:avLst/>
          </a:prstGeom>
          <a:noFill/>
        </p:spPr>
        <p:txBody>
          <a:bodyPr wrap="square" rtlCol="0">
            <a:spAutoFit/>
          </a:bodyPr>
          <a:lstStyle/>
          <a:p>
            <a:pPr algn="ctr"/>
            <a:r>
              <a:rPr lang="en-US" b="1" dirty="0">
                <a:solidFill>
                  <a:srgbClr val="FF00FF"/>
                </a:solidFill>
                <a:effectLst>
                  <a:outerShdw blurRad="38100" dist="38100" dir="2700000" algn="tl">
                    <a:srgbClr val="000000">
                      <a:alpha val="43137"/>
                    </a:srgbClr>
                  </a:outerShdw>
                </a:effectLst>
                <a:latin typeface="Lato" panose="020F0502020204030203" pitchFamily="34" charset="0"/>
              </a:rPr>
              <a:t>24-hour</a:t>
            </a:r>
          </a:p>
        </p:txBody>
      </p:sp>
      <p:sp>
        <p:nvSpPr>
          <p:cNvPr id="9" name="TextBox 8">
            <a:extLst>
              <a:ext uri="{FF2B5EF4-FFF2-40B4-BE49-F238E27FC236}">
                <a16:creationId xmlns:a16="http://schemas.microsoft.com/office/drawing/2014/main" id="{880DF288-B416-E0FC-4B9D-26FA1F3F7AA6}"/>
              </a:ext>
            </a:extLst>
          </p:cNvPr>
          <p:cNvSpPr txBox="1"/>
          <p:nvPr/>
        </p:nvSpPr>
        <p:spPr>
          <a:xfrm>
            <a:off x="6187690" y="4072288"/>
            <a:ext cx="1079530" cy="276999"/>
          </a:xfrm>
          <a:prstGeom prst="rect">
            <a:avLst/>
          </a:prstGeom>
          <a:noFill/>
        </p:spPr>
        <p:txBody>
          <a:bodyPr wrap="square" rtlCol="0">
            <a:spAutoFit/>
          </a:bodyPr>
          <a:lstStyle/>
          <a:p>
            <a:pPr algn="ctr"/>
            <a:r>
              <a:rPr lang="en-US" b="1" dirty="0">
                <a:solidFill>
                  <a:srgbClr val="FF00FF"/>
                </a:solidFill>
                <a:effectLst>
                  <a:outerShdw blurRad="38100" dist="38100" dir="2700000" algn="tl">
                    <a:srgbClr val="000000">
                      <a:alpha val="43137"/>
                    </a:srgbClr>
                  </a:outerShdw>
                </a:effectLst>
                <a:latin typeface="Lato" panose="020F0502020204030203" pitchFamily="34" charset="0"/>
              </a:rPr>
              <a:t>6-hour</a:t>
            </a:r>
          </a:p>
        </p:txBody>
      </p:sp>
      <p:sp>
        <p:nvSpPr>
          <p:cNvPr id="10" name="TextBox 9">
            <a:extLst>
              <a:ext uri="{FF2B5EF4-FFF2-40B4-BE49-F238E27FC236}">
                <a16:creationId xmlns:a16="http://schemas.microsoft.com/office/drawing/2014/main" id="{A4569FD5-D71A-6AF9-6A84-F31E2970C696}"/>
              </a:ext>
            </a:extLst>
          </p:cNvPr>
          <p:cNvSpPr txBox="1"/>
          <p:nvPr/>
        </p:nvSpPr>
        <p:spPr>
          <a:xfrm>
            <a:off x="5545372" y="4339711"/>
            <a:ext cx="1079530" cy="276999"/>
          </a:xfrm>
          <a:prstGeom prst="rect">
            <a:avLst/>
          </a:prstGeom>
          <a:noFill/>
        </p:spPr>
        <p:txBody>
          <a:bodyPr wrap="square" rtlCol="0">
            <a:spAutoFit/>
          </a:bodyPr>
          <a:lstStyle/>
          <a:p>
            <a:pPr algn="ctr"/>
            <a:r>
              <a:rPr lang="en-US" b="1" dirty="0">
                <a:solidFill>
                  <a:srgbClr val="FF00FF"/>
                </a:solidFill>
                <a:effectLst>
                  <a:outerShdw blurRad="38100" dist="38100" dir="2700000" algn="tl">
                    <a:srgbClr val="000000">
                      <a:alpha val="43137"/>
                    </a:srgbClr>
                  </a:outerShdw>
                </a:effectLst>
                <a:latin typeface="Lato" panose="020F0502020204030203" pitchFamily="34" charset="0"/>
              </a:rPr>
              <a:t>3-hour</a:t>
            </a:r>
          </a:p>
        </p:txBody>
      </p:sp>
      <p:sp>
        <p:nvSpPr>
          <p:cNvPr id="11" name="TextBox 10">
            <a:extLst>
              <a:ext uri="{FF2B5EF4-FFF2-40B4-BE49-F238E27FC236}">
                <a16:creationId xmlns:a16="http://schemas.microsoft.com/office/drawing/2014/main" id="{5F8A4049-4DB9-627B-5E9F-E3BE9CDCAA9B}"/>
              </a:ext>
            </a:extLst>
          </p:cNvPr>
          <p:cNvSpPr txBox="1"/>
          <p:nvPr/>
        </p:nvSpPr>
        <p:spPr>
          <a:xfrm>
            <a:off x="5005607" y="5030378"/>
            <a:ext cx="1079530" cy="276999"/>
          </a:xfrm>
          <a:prstGeom prst="rect">
            <a:avLst/>
          </a:prstGeom>
          <a:noFill/>
        </p:spPr>
        <p:txBody>
          <a:bodyPr wrap="square" rtlCol="0">
            <a:spAutoFit/>
          </a:bodyPr>
          <a:lstStyle/>
          <a:p>
            <a:pPr algn="ctr"/>
            <a:r>
              <a:rPr lang="en-US" b="1" dirty="0">
                <a:solidFill>
                  <a:srgbClr val="FF00FF"/>
                </a:solidFill>
                <a:effectLst>
                  <a:outerShdw blurRad="38100" dist="38100" dir="2700000" algn="tl">
                    <a:srgbClr val="000000">
                      <a:alpha val="43137"/>
                    </a:srgbClr>
                  </a:outerShdw>
                </a:effectLst>
                <a:latin typeface="Lato" panose="020F0502020204030203" pitchFamily="34" charset="0"/>
              </a:rPr>
              <a:t>1-hour</a:t>
            </a:r>
          </a:p>
        </p:txBody>
      </p:sp>
      <p:sp>
        <p:nvSpPr>
          <p:cNvPr id="12" name="TextBox 11">
            <a:extLst>
              <a:ext uri="{FF2B5EF4-FFF2-40B4-BE49-F238E27FC236}">
                <a16:creationId xmlns:a16="http://schemas.microsoft.com/office/drawing/2014/main" id="{84EB7224-CE9B-1BC3-0D56-688FA5608044}"/>
              </a:ext>
            </a:extLst>
          </p:cNvPr>
          <p:cNvSpPr txBox="1"/>
          <p:nvPr/>
        </p:nvSpPr>
        <p:spPr>
          <a:xfrm>
            <a:off x="3315682" y="5531546"/>
            <a:ext cx="1079530" cy="276999"/>
          </a:xfrm>
          <a:prstGeom prst="rect">
            <a:avLst/>
          </a:prstGeom>
          <a:noFill/>
        </p:spPr>
        <p:txBody>
          <a:bodyPr wrap="square" rtlCol="0">
            <a:spAutoFit/>
          </a:bodyPr>
          <a:lstStyle/>
          <a:p>
            <a:pPr algn="ctr"/>
            <a:r>
              <a:rPr lang="en-US" b="1" dirty="0">
                <a:solidFill>
                  <a:srgbClr val="FF00FF"/>
                </a:solidFill>
                <a:effectLst>
                  <a:outerShdw blurRad="38100" dist="38100" dir="2700000" algn="tl">
                    <a:srgbClr val="000000">
                      <a:alpha val="43137"/>
                    </a:srgbClr>
                  </a:outerShdw>
                </a:effectLst>
                <a:latin typeface="Lato" panose="020F0502020204030203" pitchFamily="34" charset="0"/>
              </a:rPr>
              <a:t>30-min</a:t>
            </a:r>
          </a:p>
        </p:txBody>
      </p:sp>
      <p:sp>
        <p:nvSpPr>
          <p:cNvPr id="4" name="Slide Number Placeholder 3">
            <a:extLst>
              <a:ext uri="{FF2B5EF4-FFF2-40B4-BE49-F238E27FC236}">
                <a16:creationId xmlns:a16="http://schemas.microsoft.com/office/drawing/2014/main" id="{CFA2D0FD-4FC5-8EB3-EC15-384A9B743F1B}"/>
              </a:ext>
            </a:extLst>
          </p:cNvPr>
          <p:cNvSpPr>
            <a:spLocks noGrp="1"/>
          </p:cNvSpPr>
          <p:nvPr>
            <p:ph type="sldNum" sz="quarter" idx="12"/>
          </p:nvPr>
        </p:nvSpPr>
        <p:spPr/>
        <p:txBody>
          <a:bodyPr/>
          <a:lstStyle/>
          <a:p>
            <a:fld id="{5F6E19EC-C981-4348-A588-FAD292F64A47}" type="slidenum">
              <a:rPr lang="en-US" smtClean="0"/>
              <a:t>30</a:t>
            </a:fld>
            <a:endParaRPr lang="en-US"/>
          </a:p>
        </p:txBody>
      </p:sp>
      <p:pic>
        <p:nvPicPr>
          <p:cNvPr id="14" name="Picture 13">
            <a:extLst>
              <a:ext uri="{FF2B5EF4-FFF2-40B4-BE49-F238E27FC236}">
                <a16:creationId xmlns:a16="http://schemas.microsoft.com/office/drawing/2014/main" id="{A61273A3-6250-9454-5DFC-6A19D3FFA4C4}"/>
              </a:ext>
            </a:extLst>
          </p:cNvPr>
          <p:cNvPicPr>
            <a:picLocks noChangeAspect="1"/>
          </p:cNvPicPr>
          <p:nvPr/>
        </p:nvPicPr>
        <p:blipFill>
          <a:blip r:embed="rId4"/>
          <a:stretch>
            <a:fillRect/>
          </a:stretch>
        </p:blipFill>
        <p:spPr>
          <a:xfrm>
            <a:off x="152400" y="696532"/>
            <a:ext cx="685800" cy="662748"/>
          </a:xfrm>
          <a:prstGeom prst="rect">
            <a:avLst/>
          </a:prstGeom>
        </p:spPr>
      </p:pic>
      <p:sp>
        <p:nvSpPr>
          <p:cNvPr id="15" name="TextBox 14">
            <a:extLst>
              <a:ext uri="{FF2B5EF4-FFF2-40B4-BE49-F238E27FC236}">
                <a16:creationId xmlns:a16="http://schemas.microsoft.com/office/drawing/2014/main" id="{2E6F74BD-B100-7967-8D84-E170CCFB0544}"/>
              </a:ext>
            </a:extLst>
          </p:cNvPr>
          <p:cNvSpPr txBox="1"/>
          <p:nvPr/>
        </p:nvSpPr>
        <p:spPr>
          <a:xfrm>
            <a:off x="1440173" y="1556357"/>
            <a:ext cx="4655827" cy="400110"/>
          </a:xfrm>
          <a:prstGeom prst="rect">
            <a:avLst/>
          </a:prstGeom>
          <a:noFill/>
        </p:spPr>
        <p:txBody>
          <a:bodyPr wrap="square" rtlCol="0">
            <a:spAutoFit/>
          </a:bodyPr>
          <a:lstStyle/>
          <a:p>
            <a:r>
              <a:rPr lang="en-US" sz="2000" b="1" i="1" dirty="0">
                <a:solidFill>
                  <a:srgbClr val="FFA500"/>
                </a:solidFill>
              </a:rPr>
              <a:t>Conservative assumptions:</a:t>
            </a:r>
          </a:p>
        </p:txBody>
      </p:sp>
      <p:sp>
        <p:nvSpPr>
          <p:cNvPr id="13" name="TextBox 12">
            <a:extLst>
              <a:ext uri="{FF2B5EF4-FFF2-40B4-BE49-F238E27FC236}">
                <a16:creationId xmlns:a16="http://schemas.microsoft.com/office/drawing/2014/main" id="{A4F429B8-E511-927C-A047-01ED052F5AAC}"/>
              </a:ext>
            </a:extLst>
          </p:cNvPr>
          <p:cNvSpPr txBox="1"/>
          <p:nvPr/>
        </p:nvSpPr>
        <p:spPr>
          <a:xfrm>
            <a:off x="7738991" y="3252394"/>
            <a:ext cx="3036225" cy="1639788"/>
          </a:xfrm>
          <a:prstGeom prst="cloud">
            <a:avLst/>
          </a:prstGeom>
          <a:solidFill>
            <a:schemeClr val="accent3">
              <a:lumMod val="50000"/>
            </a:schemeClr>
          </a:solidFill>
        </p:spPr>
        <p:txBody>
          <a:bodyPr wrap="square" rtlCol="0">
            <a:spAutoFit/>
          </a:bodyPr>
          <a:lstStyle/>
          <a:p>
            <a:pPr algn="ctr"/>
            <a:r>
              <a:rPr lang="en-US" sz="1600" dirty="0">
                <a:solidFill>
                  <a:srgbClr val="00B0F0"/>
                </a:solidFill>
                <a:hlinkClick r:id="rId5">
                  <a:extLst>
                    <a:ext uri="{A12FA001-AC4F-418D-AE19-62706E023703}">
                      <ahyp:hlinkClr xmlns:ahyp="http://schemas.microsoft.com/office/drawing/2018/hyperlinkcolor" val="tx"/>
                    </a:ext>
                  </a:extLst>
                </a:hlinkClick>
              </a:rPr>
              <a:t>Creating Depth-Area Reduction Curves from Gridded Precipitation Data</a:t>
            </a:r>
            <a:endParaRPr lang="en-US" sz="1600" dirty="0">
              <a:solidFill>
                <a:srgbClr val="00B0F0"/>
              </a:solidFill>
            </a:endParaRPr>
          </a:p>
        </p:txBody>
      </p:sp>
      <p:sp>
        <p:nvSpPr>
          <p:cNvPr id="16" name="TextBox 15">
            <a:extLst>
              <a:ext uri="{FF2B5EF4-FFF2-40B4-BE49-F238E27FC236}">
                <a16:creationId xmlns:a16="http://schemas.microsoft.com/office/drawing/2014/main" id="{543CC8F7-54CD-80D3-80C4-F5ED749E53E3}"/>
              </a:ext>
            </a:extLst>
          </p:cNvPr>
          <p:cNvSpPr txBox="1"/>
          <p:nvPr/>
        </p:nvSpPr>
        <p:spPr>
          <a:xfrm>
            <a:off x="7867651" y="3021584"/>
            <a:ext cx="2425094" cy="400110"/>
          </a:xfrm>
          <a:prstGeom prst="rect">
            <a:avLst/>
          </a:prstGeom>
          <a:noFill/>
        </p:spPr>
        <p:txBody>
          <a:bodyPr wrap="square" rtlCol="0">
            <a:spAutoFit/>
          </a:bodyPr>
          <a:lstStyle/>
          <a:p>
            <a:r>
              <a:rPr lang="en-US" sz="2000" b="1" i="1" dirty="0">
                <a:solidFill>
                  <a:srgbClr val="FFA500"/>
                </a:solidFill>
              </a:rPr>
              <a:t>Tutorial:</a:t>
            </a:r>
          </a:p>
        </p:txBody>
      </p:sp>
    </p:spTree>
    <p:extLst>
      <p:ext uri="{BB962C8B-B14F-4D97-AF65-F5344CB8AC3E}">
        <p14:creationId xmlns:p14="http://schemas.microsoft.com/office/powerpoint/2010/main" val="1571706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3" grpId="0" animBg="1"/>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8487-C9E0-C840-5151-267BE14E3BF8}"/>
              </a:ext>
            </a:extLst>
          </p:cNvPr>
          <p:cNvSpPr>
            <a:spLocks noGrp="1"/>
          </p:cNvSpPr>
          <p:nvPr>
            <p:ph type="title"/>
          </p:nvPr>
        </p:nvSpPr>
        <p:spPr>
          <a:xfrm>
            <a:off x="838200" y="365125"/>
            <a:ext cx="6024418" cy="1325563"/>
          </a:xfrm>
        </p:spPr>
        <p:txBody>
          <a:bodyPr>
            <a:normAutofit fontScale="90000"/>
          </a:bodyPr>
          <a:lstStyle/>
          <a:p>
            <a:r>
              <a:rPr lang="en-US" dirty="0"/>
              <a:t>Area-Averaged Precipitation Frequency</a:t>
            </a:r>
          </a:p>
        </p:txBody>
      </p:sp>
      <p:sp>
        <p:nvSpPr>
          <p:cNvPr id="3" name="Content Placeholder 2">
            <a:extLst>
              <a:ext uri="{FF2B5EF4-FFF2-40B4-BE49-F238E27FC236}">
                <a16:creationId xmlns:a16="http://schemas.microsoft.com/office/drawing/2014/main" id="{7B2FA6B1-D1F9-B4DE-D124-E29C7355D09C}"/>
              </a:ext>
            </a:extLst>
          </p:cNvPr>
          <p:cNvSpPr>
            <a:spLocks noGrp="1"/>
          </p:cNvSpPr>
          <p:nvPr>
            <p:ph idx="1"/>
          </p:nvPr>
        </p:nvSpPr>
        <p:spPr>
          <a:xfrm>
            <a:off x="838200" y="2019588"/>
            <a:ext cx="6024418" cy="4351338"/>
          </a:xfrm>
        </p:spPr>
        <p:txBody>
          <a:bodyPr>
            <a:normAutofit/>
          </a:bodyPr>
          <a:lstStyle/>
          <a:p>
            <a:pPr marL="514350" indent="-514350">
              <a:buFont typeface="+mj-lt"/>
              <a:buAutoNum type="arabicPeriod"/>
            </a:pPr>
            <a:r>
              <a:rPr lang="en-US" dirty="0"/>
              <a:t>Find the area-averaged point depth for duration/frequency</a:t>
            </a:r>
          </a:p>
          <a:p>
            <a:pPr marL="457200" lvl="1" indent="0">
              <a:buNone/>
            </a:pPr>
            <a:r>
              <a:rPr lang="en-US" dirty="0"/>
              <a:t> </a:t>
            </a:r>
          </a:p>
          <a:p>
            <a:pPr lvl="1"/>
            <a:r>
              <a:rPr lang="en-US" dirty="0"/>
              <a:t>GIS Zonal Statistics</a:t>
            </a:r>
          </a:p>
          <a:p>
            <a:pPr lvl="1"/>
            <a:r>
              <a:rPr lang="en-US" dirty="0"/>
              <a:t>HEC-HMS</a:t>
            </a:r>
          </a:p>
          <a:p>
            <a:pPr marL="457200" lvl="1" indent="0">
              <a:buNone/>
            </a:pPr>
            <a:endParaRPr lang="en-US" dirty="0"/>
          </a:p>
          <a:p>
            <a:pPr marL="514350" indent="-514350">
              <a:buFont typeface="+mj-lt"/>
              <a:buAutoNum type="arabicPeriod"/>
            </a:pPr>
            <a:r>
              <a:rPr lang="en-US" dirty="0"/>
              <a:t>Apply an ARF for that area and duration</a:t>
            </a:r>
          </a:p>
          <a:p>
            <a:pPr marL="514350" indent="-514350">
              <a:buFont typeface="+mj-lt"/>
              <a:buAutoNum type="arabicPeriod"/>
            </a:pPr>
            <a:endParaRPr lang="en-US" dirty="0"/>
          </a:p>
        </p:txBody>
      </p:sp>
      <p:pic>
        <p:nvPicPr>
          <p:cNvPr id="7" name="Picture 6">
            <a:extLst>
              <a:ext uri="{FF2B5EF4-FFF2-40B4-BE49-F238E27FC236}">
                <a16:creationId xmlns:a16="http://schemas.microsoft.com/office/drawing/2014/main" id="{6E4A98CA-917D-FC23-4CAD-CC3A175A00B5}"/>
              </a:ext>
            </a:extLst>
          </p:cNvPr>
          <p:cNvPicPr>
            <a:picLocks noChangeAspect="1"/>
          </p:cNvPicPr>
          <p:nvPr/>
        </p:nvPicPr>
        <p:blipFill>
          <a:blip r:embed="rId3"/>
          <a:stretch>
            <a:fillRect/>
          </a:stretch>
        </p:blipFill>
        <p:spPr>
          <a:xfrm>
            <a:off x="7171363" y="64"/>
            <a:ext cx="5020638" cy="6857936"/>
          </a:xfrm>
          <a:prstGeom prst="rect">
            <a:avLst/>
          </a:prstGeom>
        </p:spPr>
      </p:pic>
      <p:sp>
        <p:nvSpPr>
          <p:cNvPr id="8" name="TextBox 7">
            <a:extLst>
              <a:ext uri="{FF2B5EF4-FFF2-40B4-BE49-F238E27FC236}">
                <a16:creationId xmlns:a16="http://schemas.microsoft.com/office/drawing/2014/main" id="{C638B1EE-887E-4077-184A-2566361714C9}"/>
              </a:ext>
            </a:extLst>
          </p:cNvPr>
          <p:cNvSpPr txBox="1"/>
          <p:nvPr/>
        </p:nvSpPr>
        <p:spPr>
          <a:xfrm>
            <a:off x="8692057" y="2835697"/>
            <a:ext cx="1706586" cy="319336"/>
          </a:xfrm>
          <a:prstGeom prst="rect">
            <a:avLst/>
          </a:prstGeom>
          <a:solidFill>
            <a:srgbClr val="FFFFFF">
              <a:alpha val="50196"/>
            </a:srgbClr>
          </a:solidFill>
        </p:spPr>
        <p:txBody>
          <a:bodyPr wrap="square" rtlCol="0">
            <a:spAutoFit/>
          </a:bodyPr>
          <a:lstStyle/>
          <a:p>
            <a:pPr algn="ctr"/>
            <a:r>
              <a:rPr lang="en-US" sz="1400"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9" name="Oval 8">
            <a:extLst>
              <a:ext uri="{FF2B5EF4-FFF2-40B4-BE49-F238E27FC236}">
                <a16:creationId xmlns:a16="http://schemas.microsoft.com/office/drawing/2014/main" id="{FD8A4A2E-9420-1C2D-0A73-FD417095A495}"/>
              </a:ext>
            </a:extLst>
          </p:cNvPr>
          <p:cNvSpPr/>
          <p:nvPr/>
        </p:nvSpPr>
        <p:spPr>
          <a:xfrm>
            <a:off x="9164548" y="4777482"/>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E0D2757-1DF3-4F7C-0247-CC94E7C7E621}"/>
              </a:ext>
            </a:extLst>
          </p:cNvPr>
          <p:cNvSpPr txBox="1"/>
          <p:nvPr/>
        </p:nvSpPr>
        <p:spPr>
          <a:xfrm>
            <a:off x="9255988" y="4391355"/>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
        <p:nvSpPr>
          <p:cNvPr id="4" name="Slide Number Placeholder 3">
            <a:extLst>
              <a:ext uri="{FF2B5EF4-FFF2-40B4-BE49-F238E27FC236}">
                <a16:creationId xmlns:a16="http://schemas.microsoft.com/office/drawing/2014/main" id="{BA5293A0-88A3-0D0C-0A1F-151C46AE3E78}"/>
              </a:ext>
            </a:extLst>
          </p:cNvPr>
          <p:cNvSpPr>
            <a:spLocks noGrp="1"/>
          </p:cNvSpPr>
          <p:nvPr>
            <p:ph type="sldNum" sz="quarter" idx="12"/>
          </p:nvPr>
        </p:nvSpPr>
        <p:spPr/>
        <p:txBody>
          <a:bodyPr/>
          <a:lstStyle/>
          <a:p>
            <a:fld id="{5F6E19EC-C981-4348-A588-FAD292F64A47}" type="slidenum">
              <a:rPr lang="en-US" smtClean="0"/>
              <a:t>31</a:t>
            </a:fld>
            <a:endParaRPr lang="en-US"/>
          </a:p>
        </p:txBody>
      </p:sp>
      <p:pic>
        <p:nvPicPr>
          <p:cNvPr id="5" name="Picture 4">
            <a:extLst>
              <a:ext uri="{FF2B5EF4-FFF2-40B4-BE49-F238E27FC236}">
                <a16:creationId xmlns:a16="http://schemas.microsoft.com/office/drawing/2014/main" id="{CEAB9D97-1371-AA94-4516-DC26069F58A4}"/>
              </a:ext>
            </a:extLst>
          </p:cNvPr>
          <p:cNvPicPr>
            <a:picLocks noChangeAspect="1"/>
          </p:cNvPicPr>
          <p:nvPr/>
        </p:nvPicPr>
        <p:blipFill>
          <a:blip r:embed="rId4"/>
          <a:stretch>
            <a:fillRect/>
          </a:stretch>
        </p:blipFill>
        <p:spPr>
          <a:xfrm>
            <a:off x="152400" y="696532"/>
            <a:ext cx="685800" cy="662748"/>
          </a:xfrm>
          <a:prstGeom prst="rect">
            <a:avLst/>
          </a:prstGeom>
        </p:spPr>
      </p:pic>
    </p:spTree>
    <p:extLst>
      <p:ext uri="{BB962C8B-B14F-4D97-AF65-F5344CB8AC3E}">
        <p14:creationId xmlns:p14="http://schemas.microsoft.com/office/powerpoint/2010/main" val="2898070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8D6B05-DB1A-0F84-D98C-BE80C00B4A89}"/>
              </a:ext>
            </a:extLst>
          </p:cNvPr>
          <p:cNvSpPr>
            <a:spLocks noGrp="1"/>
          </p:cNvSpPr>
          <p:nvPr>
            <p:ph idx="1"/>
          </p:nvPr>
        </p:nvSpPr>
        <p:spPr>
          <a:xfrm>
            <a:off x="838200" y="1825625"/>
            <a:ext cx="6454025" cy="4351339"/>
          </a:xfrm>
        </p:spPr>
        <p:txBody>
          <a:bodyPr>
            <a:normAutofit lnSpcReduction="10000"/>
          </a:bodyPr>
          <a:lstStyle/>
          <a:p>
            <a:r>
              <a:rPr lang="en-US" dirty="0"/>
              <a:t>Precipitation-frequency analysis is used to define </a:t>
            </a:r>
            <a:r>
              <a:rPr lang="en-US" dirty="0">
                <a:solidFill>
                  <a:srgbClr val="00FFFF"/>
                </a:solidFill>
              </a:rPr>
              <a:t>depth-duration-frequency</a:t>
            </a:r>
            <a:r>
              <a:rPr lang="en-US" dirty="0"/>
              <a:t> curves</a:t>
            </a:r>
          </a:p>
          <a:p>
            <a:r>
              <a:rPr lang="en-US" dirty="0">
                <a:solidFill>
                  <a:srgbClr val="00FF00"/>
                </a:solidFill>
              </a:rPr>
              <a:t>NOAA Atlas 14 </a:t>
            </a:r>
            <a:r>
              <a:rPr lang="en-US" dirty="0"/>
              <a:t>is the standard precipitation-frequency product for most of the US</a:t>
            </a:r>
          </a:p>
          <a:p>
            <a:r>
              <a:rPr lang="en-US" dirty="0"/>
              <a:t>Temporal patterns can be </a:t>
            </a:r>
            <a:r>
              <a:rPr lang="en-US" dirty="0">
                <a:solidFill>
                  <a:srgbClr val="00FFFF"/>
                </a:solidFill>
              </a:rPr>
              <a:t>synthetic</a:t>
            </a:r>
            <a:r>
              <a:rPr lang="en-US" dirty="0"/>
              <a:t> (like NOAA Atlas 14) or </a:t>
            </a:r>
            <a:r>
              <a:rPr lang="en-US" dirty="0">
                <a:solidFill>
                  <a:srgbClr val="00FFFF"/>
                </a:solidFill>
              </a:rPr>
              <a:t>historical</a:t>
            </a:r>
          </a:p>
          <a:p>
            <a:r>
              <a:rPr lang="en-US" dirty="0"/>
              <a:t>Area reduction factors are important for applying </a:t>
            </a:r>
            <a:r>
              <a:rPr lang="en-US" dirty="0">
                <a:solidFill>
                  <a:srgbClr val="FF00FF"/>
                </a:solidFill>
              </a:rPr>
              <a:t>point precipitation frequency </a:t>
            </a:r>
            <a:r>
              <a:rPr lang="en-US" dirty="0"/>
              <a:t>over a watershed area</a:t>
            </a:r>
          </a:p>
          <a:p>
            <a:endParaRPr lang="en-US" dirty="0"/>
          </a:p>
        </p:txBody>
      </p:sp>
      <p:sp>
        <p:nvSpPr>
          <p:cNvPr id="3" name="Slide Number Placeholder 2">
            <a:extLst>
              <a:ext uri="{FF2B5EF4-FFF2-40B4-BE49-F238E27FC236}">
                <a16:creationId xmlns:a16="http://schemas.microsoft.com/office/drawing/2014/main" id="{6D8E3C84-47A6-8A04-295A-AFB65F721122}"/>
              </a:ext>
            </a:extLst>
          </p:cNvPr>
          <p:cNvSpPr>
            <a:spLocks noGrp="1"/>
          </p:cNvSpPr>
          <p:nvPr>
            <p:ph type="sldNum" sz="quarter" idx="12"/>
          </p:nvPr>
        </p:nvSpPr>
        <p:spPr/>
        <p:txBody>
          <a:bodyPr/>
          <a:lstStyle/>
          <a:p>
            <a:fld id="{75FF2DE0-F630-4680-9872-E679E07CC29A}" type="slidenum">
              <a:rPr lang="en-US" smtClean="0"/>
              <a:t>32</a:t>
            </a:fld>
            <a:endParaRPr lang="en-US"/>
          </a:p>
        </p:txBody>
      </p:sp>
      <p:sp>
        <p:nvSpPr>
          <p:cNvPr id="4" name="Title 3">
            <a:extLst>
              <a:ext uri="{FF2B5EF4-FFF2-40B4-BE49-F238E27FC236}">
                <a16:creationId xmlns:a16="http://schemas.microsoft.com/office/drawing/2014/main" id="{61CF7054-8291-8E75-80B6-27636C07C7E6}"/>
              </a:ext>
            </a:extLst>
          </p:cNvPr>
          <p:cNvSpPr>
            <a:spLocks noGrp="1"/>
          </p:cNvSpPr>
          <p:nvPr>
            <p:ph type="title"/>
          </p:nvPr>
        </p:nvSpPr>
        <p:spPr/>
        <p:txBody>
          <a:bodyPr/>
          <a:lstStyle/>
          <a:p>
            <a:r>
              <a:rPr lang="en-US" dirty="0"/>
              <a:t>Summary</a:t>
            </a:r>
          </a:p>
        </p:txBody>
      </p:sp>
      <p:pic>
        <p:nvPicPr>
          <p:cNvPr id="7" name="Picture 6">
            <a:extLst>
              <a:ext uri="{FF2B5EF4-FFF2-40B4-BE49-F238E27FC236}">
                <a16:creationId xmlns:a16="http://schemas.microsoft.com/office/drawing/2014/main" id="{AAE64898-DDB5-51D2-162E-08ACAA84B1C9}"/>
              </a:ext>
            </a:extLst>
          </p:cNvPr>
          <p:cNvPicPr>
            <a:picLocks noChangeAspect="1"/>
          </p:cNvPicPr>
          <p:nvPr/>
        </p:nvPicPr>
        <p:blipFill>
          <a:blip r:embed="rId2"/>
          <a:stretch>
            <a:fillRect/>
          </a:stretch>
        </p:blipFill>
        <p:spPr>
          <a:xfrm>
            <a:off x="7533353" y="1027906"/>
            <a:ext cx="3736585" cy="3687466"/>
          </a:xfrm>
          <a:prstGeom prst="rect">
            <a:avLst/>
          </a:prstGeom>
        </p:spPr>
      </p:pic>
    </p:spTree>
    <p:extLst>
      <p:ext uri="{BB962C8B-B14F-4D97-AF65-F5344CB8AC3E}">
        <p14:creationId xmlns:p14="http://schemas.microsoft.com/office/powerpoint/2010/main" val="2194370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title"/>
          </p:nvPr>
        </p:nvSpPr>
        <p:spPr/>
        <p:txBody>
          <a:bodyPr>
            <a:normAutofit fontScale="90000"/>
          </a:bodyPr>
          <a:lstStyle/>
          <a:p>
            <a:r>
              <a:rPr lang="en-US" dirty="0"/>
              <a:t>Frequency and Hypothetical Storm Methodologies</a:t>
            </a:r>
          </a:p>
        </p:txBody>
      </p:sp>
      <p:sp>
        <p:nvSpPr>
          <p:cNvPr id="5" name="Title 1">
            <a:extLst>
              <a:ext uri="{FF2B5EF4-FFF2-40B4-BE49-F238E27FC236}">
                <a16:creationId xmlns:a16="http://schemas.microsoft.com/office/drawing/2014/main" id="{1CA5404B-B026-DA38-AD83-7566A3D5FA92}"/>
              </a:ext>
            </a:extLst>
          </p:cNvPr>
          <p:cNvSpPr txBox="1">
            <a:spLocks/>
          </p:cNvSpPr>
          <p:nvPr/>
        </p:nvSpPr>
        <p:spPr>
          <a:xfrm>
            <a:off x="678032" y="3186986"/>
            <a:ext cx="9075568" cy="543511"/>
          </a:xfrm>
          <a:prstGeom prst="rect">
            <a:avLst/>
          </a:prstGeom>
        </p:spPr>
        <p:txBody>
          <a:bodyPr vert="horz" lIns="91440" tIns="45720" rIns="91440" bIns="45720" rtlCol="0" anchor="ctr">
            <a:normAutofit fontScale="97500"/>
          </a:bodyPr>
          <a:lstStyle>
            <a:lvl1pPr algn="l" defTabSz="914332" rtl="0" eaLnBrk="1" latinLnBrk="0" hangingPunct="1">
              <a:lnSpc>
                <a:spcPct val="100000"/>
              </a:lnSpc>
              <a:spcBef>
                <a:spcPct val="0"/>
              </a:spcBef>
              <a:buNone/>
              <a:defRPr sz="4800" b="1" kern="1200">
                <a:solidFill>
                  <a:schemeClr val="tx1"/>
                </a:solidFill>
                <a:latin typeface="Lato" panose="020F0502020204030203" pitchFamily="34" charset="0"/>
                <a:ea typeface="+mj-ea"/>
                <a:cs typeface="+mj-cs"/>
              </a:defRPr>
            </a:lvl1pPr>
          </a:lstStyle>
          <a:p>
            <a:r>
              <a:rPr lang="en-US" sz="2400" dirty="0"/>
              <a:t>Part III: Rainfall-runoff flow frequency tools in HEC-HMS</a:t>
            </a:r>
          </a:p>
        </p:txBody>
      </p:sp>
      <p:sp>
        <p:nvSpPr>
          <p:cNvPr id="7" name="Subtitle 2">
            <a:extLst>
              <a:ext uri="{FF2B5EF4-FFF2-40B4-BE49-F238E27FC236}">
                <a16:creationId xmlns:a16="http://schemas.microsoft.com/office/drawing/2014/main" id="{41A1B982-176A-4A16-7F18-EA74304AB879}"/>
              </a:ext>
            </a:extLst>
          </p:cNvPr>
          <p:cNvSpPr>
            <a:spLocks noGrp="1"/>
          </p:cNvSpPr>
          <p:nvPr>
            <p:ph type="body" sz="quarter" idx="14"/>
          </p:nvPr>
        </p:nvSpPr>
        <p:spPr>
          <a:xfrm>
            <a:off x="678032" y="3932382"/>
            <a:ext cx="4504267" cy="1237486"/>
          </a:xfrm>
        </p:spPr>
        <p:txBody>
          <a:bodyPr>
            <a:normAutofit lnSpcReduction="10000"/>
          </a:bodyPr>
          <a:lstStyle/>
          <a:p>
            <a:r>
              <a:rPr lang="en-US" sz="2000" dirty="0"/>
              <a:t>Advanced HEC-HMS</a:t>
            </a:r>
          </a:p>
          <a:p>
            <a:r>
              <a:rPr lang="en-US" sz="2000" dirty="0"/>
              <a:t>June 2026</a:t>
            </a:r>
          </a:p>
          <a:p>
            <a:r>
              <a:rPr lang="en-US" sz="2000" dirty="0"/>
              <a:t>Slides courtesy of: Melissa Mika</a:t>
            </a:r>
          </a:p>
          <a:p>
            <a:r>
              <a:rPr lang="en-US" sz="2000" dirty="0"/>
              <a:t>Presented by: Josh Willis</a:t>
            </a:r>
          </a:p>
        </p:txBody>
      </p:sp>
    </p:spTree>
    <p:extLst>
      <p:ext uri="{BB962C8B-B14F-4D97-AF65-F5344CB8AC3E}">
        <p14:creationId xmlns:p14="http://schemas.microsoft.com/office/powerpoint/2010/main" val="25665382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59DAD-F4B6-42C8-B840-B836E5E3CAED}"/>
              </a:ext>
            </a:extLst>
          </p:cNvPr>
          <p:cNvSpPr>
            <a:spLocks noGrp="1"/>
          </p:cNvSpPr>
          <p:nvPr>
            <p:ph type="title"/>
          </p:nvPr>
        </p:nvSpPr>
        <p:spPr/>
        <p:txBody>
          <a:bodyPr/>
          <a:lstStyle/>
          <a:p>
            <a:r>
              <a:rPr lang="en-US" dirty="0"/>
              <a:t>Motivation</a:t>
            </a:r>
          </a:p>
        </p:txBody>
      </p:sp>
      <p:graphicFrame>
        <p:nvGraphicFramePr>
          <p:cNvPr id="4" name="Content Placeholder 3">
            <a:extLst>
              <a:ext uri="{FF2B5EF4-FFF2-40B4-BE49-F238E27FC236}">
                <a16:creationId xmlns:a16="http://schemas.microsoft.com/office/drawing/2014/main" id="{7F403CA8-7261-417D-9083-200FC4603EA6}"/>
              </a:ext>
            </a:extLst>
          </p:cNvPr>
          <p:cNvGraphicFramePr>
            <a:graphicFrameLocks noGrp="1"/>
          </p:cNvGraphicFramePr>
          <p:nvPr>
            <p:ph idx="1"/>
            <p:extLst>
              <p:ext uri="{D42A27DB-BD31-4B8C-83A1-F6EECF244321}">
                <p14:modId xmlns:p14="http://schemas.microsoft.com/office/powerpoint/2010/main" val="3552954787"/>
              </p:ext>
            </p:extLst>
          </p:nvPr>
        </p:nvGraphicFramePr>
        <p:xfrm>
          <a:off x="838200" y="1253331"/>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55AB1CE7-288C-3A0C-296B-B3C3E882A148}"/>
              </a:ext>
            </a:extLst>
          </p:cNvPr>
          <p:cNvSpPr>
            <a:spLocks noGrp="1"/>
          </p:cNvSpPr>
          <p:nvPr>
            <p:ph type="sldNum" sz="quarter" idx="12"/>
          </p:nvPr>
        </p:nvSpPr>
        <p:spPr/>
        <p:txBody>
          <a:bodyPr/>
          <a:lstStyle/>
          <a:p>
            <a:fld id="{5F6E19EC-C981-4348-A588-FAD292F64A47}" type="slidenum">
              <a:rPr lang="en-US" smtClean="0"/>
              <a:t>34</a:t>
            </a:fld>
            <a:endParaRPr lang="en-US"/>
          </a:p>
        </p:txBody>
      </p:sp>
    </p:spTree>
    <p:extLst>
      <p:ext uri="{BB962C8B-B14F-4D97-AF65-F5344CB8AC3E}">
        <p14:creationId xmlns:p14="http://schemas.microsoft.com/office/powerpoint/2010/main" val="1242691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Flow-Frequency Modeling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Key assumption:</a:t>
            </a:r>
          </a:p>
          <a:p>
            <a:pPr lvl="1"/>
            <a:r>
              <a:rPr lang="en-US" b="1" dirty="0">
                <a:solidFill>
                  <a:srgbClr val="00FF00"/>
                </a:solidFill>
                <a:effectLst>
                  <a:outerShdw blurRad="38100" dist="38100" dir="2700000" algn="tl">
                    <a:srgbClr val="000000">
                      <a:alpha val="43137"/>
                    </a:srgbClr>
                  </a:outerShdw>
                </a:effectLst>
              </a:rPr>
              <a:t>Probability of rainfall equals probability of flow</a:t>
            </a:r>
            <a:endParaRPr lang="en-US" b="1" dirty="0">
              <a:solidFill>
                <a:srgbClr val="00FF00"/>
              </a:solidFill>
            </a:endParaRPr>
          </a:p>
          <a:p>
            <a:pPr lvl="1"/>
            <a:r>
              <a:rPr lang="en-US" dirty="0"/>
              <a:t>“AEP neutral”</a:t>
            </a:r>
          </a:p>
          <a:p>
            <a:r>
              <a:rPr lang="en-US" dirty="0"/>
              <a:t>Model flow with a combination of </a:t>
            </a:r>
            <a:r>
              <a:rPr lang="en-US" dirty="0">
                <a:solidFill>
                  <a:srgbClr val="FFA500"/>
                </a:solidFill>
              </a:rPr>
              <a:t>met</a:t>
            </a:r>
            <a:r>
              <a:rPr lang="en-US" dirty="0"/>
              <a:t> and </a:t>
            </a:r>
            <a:r>
              <a:rPr lang="en-US" dirty="0">
                <a:solidFill>
                  <a:srgbClr val="FFA500"/>
                </a:solidFill>
              </a:rPr>
              <a:t>basin</a:t>
            </a:r>
            <a:r>
              <a:rPr lang="en-US" dirty="0"/>
              <a:t> model</a:t>
            </a:r>
          </a:p>
        </p:txBody>
      </p:sp>
      <p:sp>
        <p:nvSpPr>
          <p:cNvPr id="4" name="Slide Number Placeholder 3">
            <a:extLst>
              <a:ext uri="{FF2B5EF4-FFF2-40B4-BE49-F238E27FC236}">
                <a16:creationId xmlns:a16="http://schemas.microsoft.com/office/drawing/2014/main" id="{E9927616-861A-9D17-0393-E96405A45EEC}"/>
              </a:ext>
            </a:extLst>
          </p:cNvPr>
          <p:cNvSpPr>
            <a:spLocks noGrp="1"/>
          </p:cNvSpPr>
          <p:nvPr>
            <p:ph type="sldNum" sz="quarter" idx="12"/>
          </p:nvPr>
        </p:nvSpPr>
        <p:spPr/>
        <p:txBody>
          <a:bodyPr/>
          <a:lstStyle/>
          <a:p>
            <a:fld id="{5F6E19EC-C981-4348-A588-FAD292F64A47}" type="slidenum">
              <a:rPr lang="en-US" smtClean="0"/>
              <a:t>35</a:t>
            </a:fld>
            <a:endParaRPr lang="en-US"/>
          </a:p>
        </p:txBody>
      </p:sp>
      <p:cxnSp>
        <p:nvCxnSpPr>
          <p:cNvPr id="5" name="Straight Arrow Connector 4">
            <a:extLst>
              <a:ext uri="{FF2B5EF4-FFF2-40B4-BE49-F238E27FC236}">
                <a16:creationId xmlns:a16="http://schemas.microsoft.com/office/drawing/2014/main" id="{7AF13AEA-92BC-4FAD-0733-B9E3A83AADF8}"/>
              </a:ext>
            </a:extLst>
          </p:cNvPr>
          <p:cNvCxnSpPr>
            <a:cxnSpLocks/>
          </p:cNvCxnSpPr>
          <p:nvPr/>
        </p:nvCxnSpPr>
        <p:spPr>
          <a:xfrm flipH="1">
            <a:off x="6096000" y="3593805"/>
            <a:ext cx="1665768" cy="861237"/>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A1F4901-B98D-EE4E-27FC-9FDEC3988B17}"/>
              </a:ext>
            </a:extLst>
          </p:cNvPr>
          <p:cNvSpPr txBox="1"/>
          <p:nvPr/>
        </p:nvSpPr>
        <p:spPr>
          <a:xfrm>
            <a:off x="2174359" y="4048028"/>
            <a:ext cx="3854301" cy="2308324"/>
          </a:xfrm>
          <a:prstGeom prst="rect">
            <a:avLst/>
          </a:prstGeom>
          <a:noFill/>
        </p:spPr>
        <p:txBody>
          <a:bodyPr wrap="square" rtlCol="0">
            <a:spAutoFit/>
          </a:bodyPr>
          <a:lstStyle/>
          <a:p>
            <a:pPr algn="ctr"/>
            <a:r>
              <a:rPr lang="en-US" sz="2400" dirty="0">
                <a:solidFill>
                  <a:srgbClr val="FF00FF"/>
                </a:solidFill>
              </a:rPr>
              <a:t>Basin characteristics should vary for different storm magnitudes</a:t>
            </a:r>
          </a:p>
          <a:p>
            <a:pPr algn="ctr"/>
            <a:endParaRPr lang="en-US" sz="2400" dirty="0">
              <a:solidFill>
                <a:srgbClr val="FF00FF"/>
              </a:solidFill>
            </a:endParaRPr>
          </a:p>
          <a:p>
            <a:pPr algn="ctr"/>
            <a:r>
              <a:rPr lang="en-US" sz="2400" dirty="0">
                <a:solidFill>
                  <a:srgbClr val="FF00FF"/>
                </a:solidFill>
              </a:rPr>
              <a:t>Goal is to better match our “AEP neutral” assumption</a:t>
            </a:r>
          </a:p>
        </p:txBody>
      </p:sp>
    </p:spTree>
    <p:extLst>
      <p:ext uri="{BB962C8B-B14F-4D97-AF65-F5344CB8AC3E}">
        <p14:creationId xmlns:p14="http://schemas.microsoft.com/office/powerpoint/2010/main" val="182297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hart&#10;&#10;Description automatically generated">
            <a:extLst>
              <a:ext uri="{FF2B5EF4-FFF2-40B4-BE49-F238E27FC236}">
                <a16:creationId xmlns:a16="http://schemas.microsoft.com/office/drawing/2014/main" id="{E1A65C0B-FE0E-989C-5E77-C7062241E78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47354" y="151452"/>
            <a:ext cx="5326014" cy="6555095"/>
          </a:xfrm>
        </p:spPr>
      </p:pic>
      <p:sp>
        <p:nvSpPr>
          <p:cNvPr id="2" name="Title 1">
            <a:extLst>
              <a:ext uri="{FF2B5EF4-FFF2-40B4-BE49-F238E27FC236}">
                <a16:creationId xmlns:a16="http://schemas.microsoft.com/office/drawing/2014/main" id="{A7259CF5-A049-8F71-FDA5-01888907F4ED}"/>
              </a:ext>
            </a:extLst>
          </p:cNvPr>
          <p:cNvSpPr>
            <a:spLocks noGrp="1"/>
          </p:cNvSpPr>
          <p:nvPr>
            <p:ph type="title"/>
          </p:nvPr>
        </p:nvSpPr>
        <p:spPr/>
        <p:txBody>
          <a:bodyPr/>
          <a:lstStyle/>
          <a:p>
            <a:r>
              <a:rPr lang="en-US" dirty="0"/>
              <a:t>Data</a:t>
            </a:r>
          </a:p>
        </p:txBody>
      </p:sp>
      <p:pic>
        <p:nvPicPr>
          <p:cNvPr id="11" name="Picture 10" descr="Table&#10;&#10;Description automatically generated with medium confidence">
            <a:extLst>
              <a:ext uri="{FF2B5EF4-FFF2-40B4-BE49-F238E27FC236}">
                <a16:creationId xmlns:a16="http://schemas.microsoft.com/office/drawing/2014/main" id="{6676A11F-FB9B-1CD5-6973-5D1DC9FE3A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1" y="701177"/>
            <a:ext cx="1156498" cy="2516455"/>
          </a:xfrm>
          <a:prstGeom prst="rect">
            <a:avLst/>
          </a:prstGeom>
        </p:spPr>
      </p:pic>
      <p:pic>
        <p:nvPicPr>
          <p:cNvPr id="13" name="Picture 12" descr="Table&#10;&#10;Description automatically generated">
            <a:extLst>
              <a:ext uri="{FF2B5EF4-FFF2-40B4-BE49-F238E27FC236}">
                <a16:creationId xmlns:a16="http://schemas.microsoft.com/office/drawing/2014/main" id="{B1195D14-464D-8B54-275E-2A54AA1270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9305" y="3890622"/>
            <a:ext cx="1754127" cy="2023992"/>
          </a:xfrm>
          <a:prstGeom prst="rect">
            <a:avLst/>
          </a:prstGeom>
        </p:spPr>
      </p:pic>
      <p:sp>
        <p:nvSpPr>
          <p:cNvPr id="3" name="Slide Number Placeholder 2">
            <a:extLst>
              <a:ext uri="{FF2B5EF4-FFF2-40B4-BE49-F238E27FC236}">
                <a16:creationId xmlns:a16="http://schemas.microsoft.com/office/drawing/2014/main" id="{64EDFB98-1C8F-1A63-85A3-F9E5DE3C1823}"/>
              </a:ext>
            </a:extLst>
          </p:cNvPr>
          <p:cNvSpPr>
            <a:spLocks noGrp="1"/>
          </p:cNvSpPr>
          <p:nvPr>
            <p:ph type="sldNum" sz="quarter" idx="12"/>
          </p:nvPr>
        </p:nvSpPr>
        <p:spPr/>
        <p:txBody>
          <a:bodyPr/>
          <a:lstStyle/>
          <a:p>
            <a:fld id="{5F6E19EC-C981-4348-A588-FAD292F64A47}" type="slidenum">
              <a:rPr lang="en-US" smtClean="0"/>
              <a:t>36</a:t>
            </a:fld>
            <a:endParaRPr lang="en-US"/>
          </a:p>
        </p:txBody>
      </p:sp>
    </p:spTree>
    <p:extLst>
      <p:ext uri="{BB962C8B-B14F-4D97-AF65-F5344CB8AC3E}">
        <p14:creationId xmlns:p14="http://schemas.microsoft.com/office/powerpoint/2010/main" val="2058984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59CF5-A049-8F71-FDA5-01888907F4ED}"/>
              </a:ext>
            </a:extLst>
          </p:cNvPr>
          <p:cNvSpPr>
            <a:spLocks noGrp="1"/>
          </p:cNvSpPr>
          <p:nvPr>
            <p:ph type="title"/>
          </p:nvPr>
        </p:nvSpPr>
        <p:spPr/>
        <p:txBody>
          <a:bodyPr/>
          <a:lstStyle/>
          <a:p>
            <a:r>
              <a:rPr lang="en-US" dirty="0"/>
              <a:t>Data</a:t>
            </a:r>
          </a:p>
        </p:txBody>
      </p:sp>
      <p:pic>
        <p:nvPicPr>
          <p:cNvPr id="5" name="Picture 4">
            <a:extLst>
              <a:ext uri="{FF2B5EF4-FFF2-40B4-BE49-F238E27FC236}">
                <a16:creationId xmlns:a16="http://schemas.microsoft.com/office/drawing/2014/main" id="{25E5F5DA-E2B3-4ACC-4865-59E62CFE0D18}"/>
              </a:ext>
            </a:extLst>
          </p:cNvPr>
          <p:cNvPicPr>
            <a:picLocks noChangeAspect="1"/>
          </p:cNvPicPr>
          <p:nvPr/>
        </p:nvPicPr>
        <p:blipFill>
          <a:blip r:embed="rId2"/>
          <a:stretch>
            <a:fillRect/>
          </a:stretch>
        </p:blipFill>
        <p:spPr>
          <a:xfrm>
            <a:off x="3246634" y="548118"/>
            <a:ext cx="7639553" cy="5761764"/>
          </a:xfrm>
          <a:prstGeom prst="rect">
            <a:avLst/>
          </a:prstGeom>
        </p:spPr>
      </p:pic>
      <p:sp>
        <p:nvSpPr>
          <p:cNvPr id="3" name="Slide Number Placeholder 2">
            <a:extLst>
              <a:ext uri="{FF2B5EF4-FFF2-40B4-BE49-F238E27FC236}">
                <a16:creationId xmlns:a16="http://schemas.microsoft.com/office/drawing/2014/main" id="{EF370A72-7058-31F1-B01C-1DB7F4A7E2CB}"/>
              </a:ext>
            </a:extLst>
          </p:cNvPr>
          <p:cNvSpPr>
            <a:spLocks noGrp="1"/>
          </p:cNvSpPr>
          <p:nvPr>
            <p:ph type="sldNum" sz="quarter" idx="12"/>
          </p:nvPr>
        </p:nvSpPr>
        <p:spPr/>
        <p:txBody>
          <a:bodyPr/>
          <a:lstStyle/>
          <a:p>
            <a:fld id="{5F6E19EC-C981-4348-A588-FAD292F64A47}" type="slidenum">
              <a:rPr lang="en-US" smtClean="0"/>
              <a:t>37</a:t>
            </a:fld>
            <a:endParaRPr lang="en-US"/>
          </a:p>
        </p:txBody>
      </p:sp>
    </p:spTree>
    <p:extLst>
      <p:ext uri="{BB962C8B-B14F-4D97-AF65-F5344CB8AC3E}">
        <p14:creationId xmlns:p14="http://schemas.microsoft.com/office/powerpoint/2010/main" val="4033366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title"/>
          </p:nvPr>
        </p:nvSpPr>
        <p:spPr/>
        <p:txBody>
          <a:bodyPr>
            <a:normAutofit fontScale="90000"/>
          </a:bodyPr>
          <a:lstStyle/>
          <a:p>
            <a:r>
              <a:rPr lang="en-US" dirty="0"/>
              <a:t>Frequency and Hypothetical Storm Methodologies</a:t>
            </a:r>
          </a:p>
        </p:txBody>
      </p:sp>
      <p:sp>
        <p:nvSpPr>
          <p:cNvPr id="5" name="Title 1">
            <a:extLst>
              <a:ext uri="{FF2B5EF4-FFF2-40B4-BE49-F238E27FC236}">
                <a16:creationId xmlns:a16="http://schemas.microsoft.com/office/drawing/2014/main" id="{1CA5404B-B026-DA38-AD83-7566A3D5FA92}"/>
              </a:ext>
            </a:extLst>
          </p:cNvPr>
          <p:cNvSpPr txBox="1">
            <a:spLocks/>
          </p:cNvSpPr>
          <p:nvPr/>
        </p:nvSpPr>
        <p:spPr>
          <a:xfrm>
            <a:off x="678032" y="3186986"/>
            <a:ext cx="9075568" cy="543511"/>
          </a:xfrm>
          <a:prstGeom prst="rect">
            <a:avLst/>
          </a:prstGeom>
        </p:spPr>
        <p:txBody>
          <a:bodyPr vert="horz" lIns="91440" tIns="45720" rIns="91440" bIns="45720" rtlCol="0" anchor="ctr">
            <a:normAutofit fontScale="97500"/>
          </a:bodyPr>
          <a:lstStyle>
            <a:lvl1pPr algn="l" defTabSz="914332" rtl="0" eaLnBrk="1" latinLnBrk="0" hangingPunct="1">
              <a:lnSpc>
                <a:spcPct val="100000"/>
              </a:lnSpc>
              <a:spcBef>
                <a:spcPct val="0"/>
              </a:spcBef>
              <a:buNone/>
              <a:defRPr sz="4800" b="1" kern="1200">
                <a:solidFill>
                  <a:schemeClr val="tx1"/>
                </a:solidFill>
                <a:latin typeface="Lato" panose="020F0502020204030203" pitchFamily="34" charset="0"/>
                <a:ea typeface="+mj-ea"/>
                <a:cs typeface="+mj-cs"/>
              </a:defRPr>
            </a:lvl1pPr>
          </a:lstStyle>
          <a:p>
            <a:r>
              <a:rPr lang="en-US" sz="2400" dirty="0"/>
              <a:t>Part IV: Storm Methods in HEC-HMS</a:t>
            </a:r>
          </a:p>
        </p:txBody>
      </p:sp>
      <p:sp>
        <p:nvSpPr>
          <p:cNvPr id="7" name="Subtitle 2">
            <a:extLst>
              <a:ext uri="{FF2B5EF4-FFF2-40B4-BE49-F238E27FC236}">
                <a16:creationId xmlns:a16="http://schemas.microsoft.com/office/drawing/2014/main" id="{2A24B0D4-1260-78DB-2E08-573ADB019F89}"/>
              </a:ext>
            </a:extLst>
          </p:cNvPr>
          <p:cNvSpPr>
            <a:spLocks noGrp="1"/>
          </p:cNvSpPr>
          <p:nvPr>
            <p:ph type="body" sz="quarter" idx="14"/>
          </p:nvPr>
        </p:nvSpPr>
        <p:spPr>
          <a:xfrm>
            <a:off x="678032" y="3932382"/>
            <a:ext cx="4504267" cy="1237486"/>
          </a:xfrm>
        </p:spPr>
        <p:txBody>
          <a:bodyPr>
            <a:normAutofit lnSpcReduction="10000"/>
          </a:bodyPr>
          <a:lstStyle/>
          <a:p>
            <a:r>
              <a:rPr lang="en-US" sz="2000" dirty="0"/>
              <a:t>Advanced HEC-HMS</a:t>
            </a:r>
          </a:p>
          <a:p>
            <a:r>
              <a:rPr lang="en-US" sz="2000" dirty="0"/>
              <a:t>June 2026</a:t>
            </a:r>
          </a:p>
          <a:p>
            <a:r>
              <a:rPr lang="en-US" sz="2000" dirty="0"/>
              <a:t>Slides courtesy of: Melissa Mika</a:t>
            </a:r>
          </a:p>
          <a:p>
            <a:r>
              <a:rPr lang="en-US" sz="2000" dirty="0"/>
              <a:t>Presented by: Josh Willis</a:t>
            </a:r>
          </a:p>
        </p:txBody>
      </p:sp>
    </p:spTree>
    <p:extLst>
      <p:ext uri="{BB962C8B-B14F-4D97-AF65-F5344CB8AC3E}">
        <p14:creationId xmlns:p14="http://schemas.microsoft.com/office/powerpoint/2010/main" val="28833493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D05F0-4F69-1768-2706-EB1EDAC99871}"/>
              </a:ext>
            </a:extLst>
          </p:cNvPr>
          <p:cNvSpPr>
            <a:spLocks noGrp="1"/>
          </p:cNvSpPr>
          <p:nvPr>
            <p:ph type="title"/>
          </p:nvPr>
        </p:nvSpPr>
        <p:spPr/>
        <p:txBody>
          <a:bodyPr/>
          <a:lstStyle/>
          <a:p>
            <a:r>
              <a:rPr lang="en-US" dirty="0"/>
              <a:t>Hypothetical Storm Methods in HMS</a:t>
            </a:r>
          </a:p>
        </p:txBody>
      </p:sp>
      <p:sp>
        <p:nvSpPr>
          <p:cNvPr id="3" name="Content Placeholder 2">
            <a:extLst>
              <a:ext uri="{FF2B5EF4-FFF2-40B4-BE49-F238E27FC236}">
                <a16:creationId xmlns:a16="http://schemas.microsoft.com/office/drawing/2014/main" id="{E71B1921-9F4D-3294-743D-DD87E97390DD}"/>
              </a:ext>
            </a:extLst>
          </p:cNvPr>
          <p:cNvSpPr>
            <a:spLocks noGrp="1"/>
          </p:cNvSpPr>
          <p:nvPr>
            <p:ph idx="1"/>
          </p:nvPr>
        </p:nvSpPr>
        <p:spPr>
          <a:xfrm>
            <a:off x="838200" y="1825625"/>
            <a:ext cx="5257800" cy="4351338"/>
          </a:xfrm>
        </p:spPr>
        <p:txBody>
          <a:bodyPr/>
          <a:lstStyle/>
          <a:p>
            <a:r>
              <a:rPr lang="en-US" dirty="0"/>
              <a:t>Design Storms</a:t>
            </a:r>
          </a:p>
          <a:p>
            <a:pPr lvl="1"/>
            <a:r>
              <a:rPr lang="en-US" dirty="0"/>
              <a:t>HMR52 Storm</a:t>
            </a:r>
          </a:p>
          <a:p>
            <a:pPr lvl="1"/>
            <a:r>
              <a:rPr lang="en-US" dirty="0"/>
              <a:t>Standard Project Storm</a:t>
            </a:r>
          </a:p>
          <a:p>
            <a:r>
              <a:rPr lang="en-US" dirty="0"/>
              <a:t>Frequency-Based Storms</a:t>
            </a:r>
          </a:p>
          <a:p>
            <a:pPr lvl="1"/>
            <a:r>
              <a:rPr lang="en-US" dirty="0"/>
              <a:t>Frequency Storm</a:t>
            </a:r>
          </a:p>
          <a:p>
            <a:pPr lvl="1"/>
            <a:r>
              <a:rPr lang="en-US" dirty="0"/>
              <a:t>Hypothetical Storm</a:t>
            </a:r>
          </a:p>
        </p:txBody>
      </p:sp>
      <p:sp>
        <p:nvSpPr>
          <p:cNvPr id="5" name="TextBox 4">
            <a:extLst>
              <a:ext uri="{FF2B5EF4-FFF2-40B4-BE49-F238E27FC236}">
                <a16:creationId xmlns:a16="http://schemas.microsoft.com/office/drawing/2014/main" id="{AB9A60CA-3EF2-F0F8-3F6D-F06686215CBD}"/>
              </a:ext>
            </a:extLst>
          </p:cNvPr>
          <p:cNvSpPr txBox="1"/>
          <p:nvPr/>
        </p:nvSpPr>
        <p:spPr>
          <a:xfrm>
            <a:off x="3962068" y="4943218"/>
            <a:ext cx="3029827" cy="1323439"/>
          </a:xfrm>
          <a:prstGeom prst="rect">
            <a:avLst/>
          </a:prstGeom>
          <a:noFill/>
        </p:spPr>
        <p:txBody>
          <a:bodyPr wrap="square" rtlCol="0">
            <a:spAutoFit/>
          </a:bodyPr>
          <a:lstStyle/>
          <a:p>
            <a:pPr algn="ctr"/>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These are all </a:t>
            </a:r>
          </a:p>
          <a:p>
            <a:pPr algn="ctr"/>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Precipitation</a:t>
            </a:r>
          </a:p>
          <a:p>
            <a:pPr algn="ctr"/>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Meteorologic Models</a:t>
            </a:r>
          </a:p>
          <a:p>
            <a:pPr algn="ctr"/>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in HMS!</a:t>
            </a:r>
          </a:p>
        </p:txBody>
      </p:sp>
      <p:sp>
        <p:nvSpPr>
          <p:cNvPr id="6" name="Slide Number Placeholder 5">
            <a:extLst>
              <a:ext uri="{FF2B5EF4-FFF2-40B4-BE49-F238E27FC236}">
                <a16:creationId xmlns:a16="http://schemas.microsoft.com/office/drawing/2014/main" id="{856E2CF2-FFFC-891D-817C-7590DF6B7622}"/>
              </a:ext>
            </a:extLst>
          </p:cNvPr>
          <p:cNvSpPr>
            <a:spLocks noGrp="1"/>
          </p:cNvSpPr>
          <p:nvPr>
            <p:ph type="sldNum" sz="quarter" idx="12"/>
          </p:nvPr>
        </p:nvSpPr>
        <p:spPr/>
        <p:txBody>
          <a:bodyPr/>
          <a:lstStyle/>
          <a:p>
            <a:fld id="{5F6E19EC-C981-4348-A588-FAD292F64A47}" type="slidenum">
              <a:rPr lang="en-US" smtClean="0"/>
              <a:t>39</a:t>
            </a:fld>
            <a:endParaRPr lang="en-US"/>
          </a:p>
        </p:txBody>
      </p:sp>
      <p:cxnSp>
        <p:nvCxnSpPr>
          <p:cNvPr id="8" name="Straight Arrow Connector 7">
            <a:extLst>
              <a:ext uri="{FF2B5EF4-FFF2-40B4-BE49-F238E27FC236}">
                <a16:creationId xmlns:a16="http://schemas.microsoft.com/office/drawing/2014/main" id="{7AF13AEA-92BC-4FAD-0733-B9E3A83AADF8}"/>
              </a:ext>
            </a:extLst>
          </p:cNvPr>
          <p:cNvCxnSpPr>
            <a:cxnSpLocks/>
          </p:cNvCxnSpPr>
          <p:nvPr/>
        </p:nvCxnSpPr>
        <p:spPr>
          <a:xfrm flipV="1">
            <a:off x="3534310" y="1993187"/>
            <a:ext cx="2095928" cy="462337"/>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A1F4901-B98D-EE4E-27FC-9FDEC3988B17}"/>
              </a:ext>
            </a:extLst>
          </p:cNvPr>
          <p:cNvSpPr txBox="1"/>
          <p:nvPr/>
        </p:nvSpPr>
        <p:spPr>
          <a:xfrm>
            <a:off x="5630238" y="1735931"/>
            <a:ext cx="2198669" cy="461665"/>
          </a:xfrm>
          <a:prstGeom prst="rect">
            <a:avLst/>
          </a:prstGeom>
          <a:noFill/>
        </p:spPr>
        <p:txBody>
          <a:bodyPr wrap="square" rtlCol="0">
            <a:spAutoFit/>
          </a:bodyPr>
          <a:lstStyle/>
          <a:p>
            <a:r>
              <a:rPr lang="en-US" sz="2400" dirty="0">
                <a:solidFill>
                  <a:srgbClr val="00FFFF"/>
                </a:solidFill>
              </a:rPr>
              <a:t>Used for PMP</a:t>
            </a:r>
          </a:p>
        </p:txBody>
      </p:sp>
      <p:cxnSp>
        <p:nvCxnSpPr>
          <p:cNvPr id="11" name="Straight Arrow Connector 10">
            <a:extLst>
              <a:ext uri="{FF2B5EF4-FFF2-40B4-BE49-F238E27FC236}">
                <a16:creationId xmlns:a16="http://schemas.microsoft.com/office/drawing/2014/main" id="{2F26D69F-ED46-4787-1A11-7835DE686457}"/>
              </a:ext>
            </a:extLst>
          </p:cNvPr>
          <p:cNvCxnSpPr>
            <a:cxnSpLocks/>
          </p:cNvCxnSpPr>
          <p:nvPr/>
        </p:nvCxnSpPr>
        <p:spPr>
          <a:xfrm flipV="1">
            <a:off x="4633644" y="2618502"/>
            <a:ext cx="1684963" cy="225417"/>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B6E3145-B6BF-B0A3-372B-700BB2700999}"/>
              </a:ext>
            </a:extLst>
          </p:cNvPr>
          <p:cNvSpPr txBox="1"/>
          <p:nvPr/>
        </p:nvSpPr>
        <p:spPr>
          <a:xfrm>
            <a:off x="6318607" y="2382254"/>
            <a:ext cx="2835667" cy="461665"/>
          </a:xfrm>
          <a:prstGeom prst="rect">
            <a:avLst/>
          </a:prstGeom>
          <a:noFill/>
        </p:spPr>
        <p:txBody>
          <a:bodyPr wrap="square" rtlCol="0">
            <a:spAutoFit/>
          </a:bodyPr>
          <a:lstStyle/>
          <a:p>
            <a:r>
              <a:rPr lang="en-US" sz="2400" dirty="0">
                <a:solidFill>
                  <a:srgbClr val="00FFFF"/>
                </a:solidFill>
              </a:rPr>
              <a:t>Legacy projects only</a:t>
            </a:r>
          </a:p>
        </p:txBody>
      </p:sp>
      <p:cxnSp>
        <p:nvCxnSpPr>
          <p:cNvPr id="13" name="Straight Arrow Connector 12">
            <a:extLst>
              <a:ext uri="{FF2B5EF4-FFF2-40B4-BE49-F238E27FC236}">
                <a16:creationId xmlns:a16="http://schemas.microsoft.com/office/drawing/2014/main" id="{BADFD3D1-ABC0-8420-1D26-5B87DD5C5657}"/>
              </a:ext>
            </a:extLst>
          </p:cNvPr>
          <p:cNvCxnSpPr>
            <a:cxnSpLocks/>
          </p:cNvCxnSpPr>
          <p:nvPr/>
        </p:nvCxnSpPr>
        <p:spPr>
          <a:xfrm flipV="1">
            <a:off x="3962068" y="3743437"/>
            <a:ext cx="2028622" cy="42374"/>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E5A72C-A361-37CF-64BC-6BEDAD9314E5}"/>
              </a:ext>
            </a:extLst>
          </p:cNvPr>
          <p:cNvSpPr txBox="1"/>
          <p:nvPr/>
        </p:nvSpPr>
        <p:spPr>
          <a:xfrm>
            <a:off x="6089579" y="3494824"/>
            <a:ext cx="3691419" cy="461665"/>
          </a:xfrm>
          <a:prstGeom prst="rect">
            <a:avLst/>
          </a:prstGeom>
          <a:noFill/>
        </p:spPr>
        <p:txBody>
          <a:bodyPr wrap="square" rtlCol="0">
            <a:spAutoFit/>
          </a:bodyPr>
          <a:lstStyle/>
          <a:p>
            <a:r>
              <a:rPr lang="en-US" sz="2400" dirty="0">
                <a:solidFill>
                  <a:srgbClr val="00FF00"/>
                </a:solidFill>
              </a:rPr>
              <a:t>More traditional approach</a:t>
            </a:r>
          </a:p>
        </p:txBody>
      </p:sp>
      <p:cxnSp>
        <p:nvCxnSpPr>
          <p:cNvPr id="15" name="Straight Arrow Connector 14">
            <a:extLst>
              <a:ext uri="{FF2B5EF4-FFF2-40B4-BE49-F238E27FC236}">
                <a16:creationId xmlns:a16="http://schemas.microsoft.com/office/drawing/2014/main" id="{576E4329-5A81-CB3D-9F8A-7919D31D66D4}"/>
              </a:ext>
            </a:extLst>
          </p:cNvPr>
          <p:cNvCxnSpPr>
            <a:cxnSpLocks/>
          </p:cNvCxnSpPr>
          <p:nvPr/>
        </p:nvCxnSpPr>
        <p:spPr>
          <a:xfrm>
            <a:off x="4217542" y="4203205"/>
            <a:ext cx="2373426" cy="282813"/>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7519880-56D3-8804-5120-EB78A2B92A3E}"/>
              </a:ext>
            </a:extLst>
          </p:cNvPr>
          <p:cNvSpPr txBox="1"/>
          <p:nvPr/>
        </p:nvSpPr>
        <p:spPr>
          <a:xfrm>
            <a:off x="6594296" y="4131510"/>
            <a:ext cx="3387904" cy="830997"/>
          </a:xfrm>
          <a:prstGeom prst="rect">
            <a:avLst/>
          </a:prstGeom>
          <a:noFill/>
        </p:spPr>
        <p:txBody>
          <a:bodyPr wrap="square" rtlCol="0">
            <a:spAutoFit/>
          </a:bodyPr>
          <a:lstStyle/>
          <a:p>
            <a:r>
              <a:rPr lang="en-US" sz="2400" dirty="0">
                <a:solidFill>
                  <a:srgbClr val="00FF00"/>
                </a:solidFill>
              </a:rPr>
              <a:t>More data-driven approach</a:t>
            </a:r>
          </a:p>
        </p:txBody>
      </p:sp>
      <p:sp>
        <p:nvSpPr>
          <p:cNvPr id="20" name="Rectangle: Rounded Corners 19">
            <a:extLst>
              <a:ext uri="{FF2B5EF4-FFF2-40B4-BE49-F238E27FC236}">
                <a16:creationId xmlns:a16="http://schemas.microsoft.com/office/drawing/2014/main" id="{1E93B660-AD8D-49E8-1AAE-18779277B6B9}"/>
              </a:ext>
            </a:extLst>
          </p:cNvPr>
          <p:cNvSpPr/>
          <p:nvPr/>
        </p:nvSpPr>
        <p:spPr>
          <a:xfrm>
            <a:off x="667157" y="3114563"/>
            <a:ext cx="4798032" cy="1371455"/>
          </a:xfrm>
          <a:prstGeom prst="roundRect">
            <a:avLst/>
          </a:prstGeom>
          <a:noFill/>
          <a:ln w="38100">
            <a:solidFill>
              <a:srgbClr val="00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3162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9F3FFF0-99AD-E9AC-AF7E-BCC36FDD96CB}"/>
              </a:ext>
            </a:extLst>
          </p:cNvPr>
          <p:cNvSpPr>
            <a:spLocks noGrp="1"/>
          </p:cNvSpPr>
          <p:nvPr>
            <p:ph type="title"/>
          </p:nvPr>
        </p:nvSpPr>
        <p:spPr/>
        <p:txBody>
          <a:bodyPr/>
          <a:lstStyle/>
          <a:p>
            <a:r>
              <a:rPr lang="en-US" dirty="0"/>
              <a:t>Real Precipitation</a:t>
            </a:r>
          </a:p>
        </p:txBody>
      </p:sp>
      <p:pic>
        <p:nvPicPr>
          <p:cNvPr id="12" name="Content Placeholder 11" descr="Map&#10;&#10;Description automatically generated">
            <a:extLst>
              <a:ext uri="{FF2B5EF4-FFF2-40B4-BE49-F238E27FC236}">
                <a16:creationId xmlns:a16="http://schemas.microsoft.com/office/drawing/2014/main" id="{FF8BF566-3F62-A90A-5D52-2FD7AC5729F6}"/>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838200" y="1524704"/>
            <a:ext cx="5181600" cy="3606979"/>
          </a:xfrm>
        </p:spPr>
      </p:pic>
      <p:pic>
        <p:nvPicPr>
          <p:cNvPr id="14" name="Content Placeholder 13" descr="Map&#10;&#10;Description automatically generated">
            <a:extLst>
              <a:ext uri="{FF2B5EF4-FFF2-40B4-BE49-F238E27FC236}">
                <a16:creationId xmlns:a16="http://schemas.microsoft.com/office/drawing/2014/main" id="{377BD46B-9B41-4611-B4EA-98EA80A041A6}"/>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49784" y="1524704"/>
            <a:ext cx="4504016" cy="4351338"/>
          </a:xfrm>
        </p:spPr>
      </p:pic>
      <p:sp>
        <p:nvSpPr>
          <p:cNvPr id="2" name="Slide Number Placeholder 1">
            <a:extLst>
              <a:ext uri="{FF2B5EF4-FFF2-40B4-BE49-F238E27FC236}">
                <a16:creationId xmlns:a16="http://schemas.microsoft.com/office/drawing/2014/main" id="{0EA1FA5C-4BED-D95E-C1A8-670E1E616377}"/>
              </a:ext>
            </a:extLst>
          </p:cNvPr>
          <p:cNvSpPr>
            <a:spLocks noGrp="1"/>
          </p:cNvSpPr>
          <p:nvPr>
            <p:ph type="sldNum" sz="quarter" idx="12"/>
          </p:nvPr>
        </p:nvSpPr>
        <p:spPr/>
        <p:txBody>
          <a:bodyPr/>
          <a:lstStyle/>
          <a:p>
            <a:fld id="{5F6E19EC-C981-4348-A588-FAD292F64A47}" type="slidenum">
              <a:rPr lang="en-US" smtClean="0"/>
              <a:t>4</a:t>
            </a:fld>
            <a:endParaRPr lang="en-US"/>
          </a:p>
        </p:txBody>
      </p:sp>
    </p:spTree>
    <p:extLst>
      <p:ext uri="{BB962C8B-B14F-4D97-AF65-F5344CB8AC3E}">
        <p14:creationId xmlns:p14="http://schemas.microsoft.com/office/powerpoint/2010/main" val="1116908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Frequency Storm Method</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44106F2D-ADC6-62BA-2BF5-DFDAB5FE122B}"/>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F6E19EC-C981-4348-A588-FAD292F64A47}" type="slidenum">
              <a:rPr lang="en-US" smtClean="0"/>
              <a:pPr/>
              <a:t>40</a:t>
            </a:fld>
            <a:endParaRPr lang="en-US"/>
          </a:p>
        </p:txBody>
      </p:sp>
      <p:pic>
        <p:nvPicPr>
          <p:cNvPr id="6" name="Picture 5">
            <a:extLst>
              <a:ext uri="{FF2B5EF4-FFF2-40B4-BE49-F238E27FC236}">
                <a16:creationId xmlns:a16="http://schemas.microsoft.com/office/drawing/2014/main" id="{4541F9E3-F2EC-9450-CAA9-9902CFCA626A}"/>
              </a:ext>
            </a:extLst>
          </p:cNvPr>
          <p:cNvPicPr>
            <a:picLocks noChangeAspect="1"/>
          </p:cNvPicPr>
          <p:nvPr/>
        </p:nvPicPr>
        <p:blipFill>
          <a:blip r:embed="rId2"/>
          <a:stretch>
            <a:fillRect/>
          </a:stretch>
        </p:blipFill>
        <p:spPr>
          <a:xfrm>
            <a:off x="3769049" y="549459"/>
            <a:ext cx="4641202" cy="2879541"/>
          </a:xfrm>
          <a:prstGeom prst="rect">
            <a:avLst/>
          </a:prstGeom>
        </p:spPr>
      </p:pic>
    </p:spTree>
    <p:extLst>
      <p:ext uri="{BB962C8B-B14F-4D97-AF65-F5344CB8AC3E}">
        <p14:creationId xmlns:p14="http://schemas.microsoft.com/office/powerpoint/2010/main" val="28524813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Frequency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Precipitation method in the meteorologic model</a:t>
            </a:r>
          </a:p>
          <a:p>
            <a:r>
              <a:rPr lang="en-US" dirty="0"/>
              <a:t>Creates a synthetic storm where all </a:t>
            </a:r>
            <a:r>
              <a:rPr lang="en-US" b="1" dirty="0">
                <a:solidFill>
                  <a:srgbClr val="00FF00"/>
                </a:solidFill>
              </a:rPr>
              <a:t>durations</a:t>
            </a:r>
            <a:r>
              <a:rPr lang="en-US" dirty="0"/>
              <a:t> use the same </a:t>
            </a:r>
            <a:r>
              <a:rPr lang="en-US" b="1" dirty="0">
                <a:solidFill>
                  <a:srgbClr val="00FF00"/>
                </a:solidFill>
              </a:rPr>
              <a:t>frequency</a:t>
            </a:r>
            <a:r>
              <a:rPr lang="en-US" dirty="0"/>
              <a:t> depth (“nested”)</a:t>
            </a:r>
          </a:p>
          <a:p>
            <a:pPr lvl="1"/>
            <a:r>
              <a:rPr lang="en-US" dirty="0"/>
              <a:t>6-hour, 12-hour, 1-day, 2-day, etc. all have same frequency</a:t>
            </a:r>
          </a:p>
          <a:p>
            <a:r>
              <a:rPr lang="en-US" dirty="0">
                <a:solidFill>
                  <a:srgbClr val="00FFFF"/>
                </a:solidFill>
              </a:rPr>
              <a:t>No “critical” duration assumption</a:t>
            </a:r>
          </a:p>
          <a:p>
            <a:r>
              <a:rPr lang="en-US" dirty="0"/>
              <a:t>Assumes same frequency for all durations is reasonable</a:t>
            </a:r>
          </a:p>
        </p:txBody>
      </p:sp>
      <p:sp>
        <p:nvSpPr>
          <p:cNvPr id="4" name="TextBox 3">
            <a:extLst>
              <a:ext uri="{FF2B5EF4-FFF2-40B4-BE49-F238E27FC236}">
                <a16:creationId xmlns:a16="http://schemas.microsoft.com/office/drawing/2014/main" id="{1B9D686E-5AF7-583F-0FE2-0032656ADA08}"/>
              </a:ext>
            </a:extLst>
          </p:cNvPr>
          <p:cNvSpPr txBox="1"/>
          <p:nvPr/>
        </p:nvSpPr>
        <p:spPr>
          <a:xfrm>
            <a:off x="8972828" y="1250325"/>
            <a:ext cx="3029827" cy="1015663"/>
          </a:xfrm>
          <a:prstGeom prst="rect">
            <a:avLst/>
          </a:prstGeom>
          <a:noFill/>
        </p:spPr>
        <p:txBody>
          <a:bodyPr wrap="square" rtlCol="0">
            <a:spAutoFit/>
          </a:bodyPr>
          <a:lstStyle/>
          <a:p>
            <a:r>
              <a:rPr lang="en-US" sz="2000" b="1" dirty="0">
                <a:solidFill>
                  <a:srgbClr val="FFA500"/>
                </a:solidFill>
                <a:latin typeface="Ink Free" panose="03080402000500000000" pitchFamily="66" charset="0"/>
              </a:rPr>
              <a:t>Not the same as the Frequency Analysis compute type!</a:t>
            </a:r>
          </a:p>
        </p:txBody>
      </p:sp>
      <p:sp>
        <p:nvSpPr>
          <p:cNvPr id="5" name="Slide Number Placeholder 4">
            <a:extLst>
              <a:ext uri="{FF2B5EF4-FFF2-40B4-BE49-F238E27FC236}">
                <a16:creationId xmlns:a16="http://schemas.microsoft.com/office/drawing/2014/main" id="{C160DCB8-98F1-ECD1-D9C3-37C5F4E4BF98}"/>
              </a:ext>
            </a:extLst>
          </p:cNvPr>
          <p:cNvSpPr>
            <a:spLocks noGrp="1"/>
          </p:cNvSpPr>
          <p:nvPr>
            <p:ph type="sldNum" sz="quarter" idx="12"/>
          </p:nvPr>
        </p:nvSpPr>
        <p:spPr/>
        <p:txBody>
          <a:bodyPr/>
          <a:lstStyle/>
          <a:p>
            <a:fld id="{5F6E19EC-C981-4348-A588-FAD292F64A47}" type="slidenum">
              <a:rPr lang="en-US" smtClean="0"/>
              <a:t>41</a:t>
            </a:fld>
            <a:endParaRPr lang="en-US"/>
          </a:p>
        </p:txBody>
      </p:sp>
    </p:spTree>
    <p:extLst>
      <p:ext uri="{BB962C8B-B14F-4D97-AF65-F5344CB8AC3E}">
        <p14:creationId xmlns:p14="http://schemas.microsoft.com/office/powerpoint/2010/main" val="297767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B4C45-07AF-6A27-F871-6246814EE5C3}"/>
              </a:ext>
            </a:extLst>
          </p:cNvPr>
          <p:cNvPicPr>
            <a:picLocks noChangeAspect="1"/>
          </p:cNvPicPr>
          <p:nvPr/>
        </p:nvPicPr>
        <p:blipFill>
          <a:blip r:embed="rId3"/>
          <a:stretch>
            <a:fillRect/>
          </a:stretch>
        </p:blipFill>
        <p:spPr>
          <a:xfrm>
            <a:off x="1010235" y="89208"/>
            <a:ext cx="10171530" cy="6679584"/>
          </a:xfrm>
          <a:prstGeom prst="rect">
            <a:avLst/>
          </a:prstGeom>
        </p:spPr>
      </p:pic>
      <p:cxnSp>
        <p:nvCxnSpPr>
          <p:cNvPr id="7" name="Straight Connector 6">
            <a:extLst>
              <a:ext uri="{FF2B5EF4-FFF2-40B4-BE49-F238E27FC236}">
                <a16:creationId xmlns:a16="http://schemas.microsoft.com/office/drawing/2014/main" id="{D8E8B9AA-3C85-CF03-40D7-C2515EA8DBB0}"/>
              </a:ext>
            </a:extLst>
          </p:cNvPr>
          <p:cNvCxnSpPr/>
          <p:nvPr/>
        </p:nvCxnSpPr>
        <p:spPr>
          <a:xfrm>
            <a:off x="6366610" y="4469258"/>
            <a:ext cx="267128"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252973-E1CB-6BDF-15DA-4119E8BF258B}"/>
              </a:ext>
            </a:extLst>
          </p:cNvPr>
          <p:cNvCxnSpPr>
            <a:cxnSpLocks/>
          </p:cNvCxnSpPr>
          <p:nvPr/>
        </p:nvCxnSpPr>
        <p:spPr>
          <a:xfrm flipH="1">
            <a:off x="6366610" y="4831368"/>
            <a:ext cx="380144"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4E894BD-6883-D658-91BD-F263CEFEC666}"/>
              </a:ext>
            </a:extLst>
          </p:cNvPr>
          <p:cNvCxnSpPr>
            <a:cxnSpLocks/>
          </p:cNvCxnSpPr>
          <p:nvPr/>
        </p:nvCxnSpPr>
        <p:spPr>
          <a:xfrm>
            <a:off x="6128337" y="5199607"/>
            <a:ext cx="743673"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C6208EA-DCEC-3251-F383-0707B06F0EA2}"/>
              </a:ext>
            </a:extLst>
          </p:cNvPr>
          <p:cNvCxnSpPr/>
          <p:nvPr/>
        </p:nvCxnSpPr>
        <p:spPr>
          <a:xfrm flipH="1">
            <a:off x="6500174" y="1027416"/>
            <a:ext cx="13356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5A1D6EF-3767-B59C-5DCA-AB15016A5AC6}"/>
              </a:ext>
            </a:extLst>
          </p:cNvPr>
          <p:cNvCxnSpPr>
            <a:cxnSpLocks/>
          </p:cNvCxnSpPr>
          <p:nvPr/>
        </p:nvCxnSpPr>
        <p:spPr>
          <a:xfrm flipH="1">
            <a:off x="5770709" y="5451698"/>
            <a:ext cx="145893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BEBEAEA-EB22-EC4B-7B94-0892036CB2FC}"/>
              </a:ext>
            </a:extLst>
          </p:cNvPr>
          <p:cNvCxnSpPr>
            <a:cxnSpLocks/>
          </p:cNvCxnSpPr>
          <p:nvPr/>
        </p:nvCxnSpPr>
        <p:spPr>
          <a:xfrm>
            <a:off x="5018327" y="5579483"/>
            <a:ext cx="2963693"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1B107C7-760F-99C0-B418-02411A8C7A28}"/>
              </a:ext>
            </a:extLst>
          </p:cNvPr>
          <p:cNvCxnSpPr/>
          <p:nvPr/>
        </p:nvCxnSpPr>
        <p:spPr>
          <a:xfrm>
            <a:off x="3551491" y="5774076"/>
            <a:ext cx="5907640"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DDD12F1-0C80-70F6-466E-E0B37D0A8732}"/>
              </a:ext>
            </a:extLst>
          </p:cNvPr>
          <p:cNvCxnSpPr/>
          <p:nvPr/>
        </p:nvCxnSpPr>
        <p:spPr>
          <a:xfrm>
            <a:off x="2133657" y="5866544"/>
            <a:ext cx="8753582"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98F08C8-35C7-4F17-70F1-0E4EAC95312E}"/>
              </a:ext>
            </a:extLst>
          </p:cNvPr>
          <p:cNvSpPr txBox="1"/>
          <p:nvPr/>
        </p:nvSpPr>
        <p:spPr>
          <a:xfrm>
            <a:off x="5544734" y="883081"/>
            <a:ext cx="977643" cy="523220"/>
          </a:xfrm>
          <a:prstGeom prst="rect">
            <a:avLst/>
          </a:prstGeom>
          <a:noFill/>
        </p:spPr>
        <p:txBody>
          <a:bodyPr wrap="square" rtlCol="0">
            <a:spAutoFit/>
          </a:bodyPr>
          <a:lstStyle/>
          <a:p>
            <a:r>
              <a:rPr lang="en-US" sz="1400" b="1" dirty="0">
                <a:solidFill>
                  <a:srgbClr val="000000"/>
                </a:solidFill>
                <a:latin typeface="Lato" panose="020F0502020204030203" pitchFamily="34" charset="0"/>
              </a:rPr>
              <a:t>Intensity Duration</a:t>
            </a:r>
          </a:p>
        </p:txBody>
      </p:sp>
      <p:sp>
        <p:nvSpPr>
          <p:cNvPr id="25" name="TextBox 24">
            <a:extLst>
              <a:ext uri="{FF2B5EF4-FFF2-40B4-BE49-F238E27FC236}">
                <a16:creationId xmlns:a16="http://schemas.microsoft.com/office/drawing/2014/main" id="{9A28062E-ADF9-DC09-368D-AA5F714132EA}"/>
              </a:ext>
            </a:extLst>
          </p:cNvPr>
          <p:cNvSpPr txBox="1"/>
          <p:nvPr/>
        </p:nvSpPr>
        <p:spPr>
          <a:xfrm>
            <a:off x="2161139" y="5174410"/>
            <a:ext cx="1184895" cy="523220"/>
          </a:xfrm>
          <a:prstGeom prst="rect">
            <a:avLst/>
          </a:prstGeom>
          <a:noFill/>
        </p:spPr>
        <p:txBody>
          <a:bodyPr wrap="square" rtlCol="0">
            <a:spAutoFit/>
          </a:bodyPr>
          <a:lstStyle/>
          <a:p>
            <a:r>
              <a:rPr lang="en-US" sz="1400" b="1" dirty="0">
                <a:solidFill>
                  <a:srgbClr val="000000"/>
                </a:solidFill>
                <a:latin typeface="Lato" panose="020F0502020204030203" pitchFamily="34" charset="0"/>
              </a:rPr>
              <a:t>Storm Duration</a:t>
            </a:r>
          </a:p>
        </p:txBody>
      </p:sp>
      <p:sp>
        <p:nvSpPr>
          <p:cNvPr id="29" name="TextBox 28">
            <a:extLst>
              <a:ext uri="{FF2B5EF4-FFF2-40B4-BE49-F238E27FC236}">
                <a16:creationId xmlns:a16="http://schemas.microsoft.com/office/drawing/2014/main" id="{6E93E4EC-4418-4FB1-12B6-CB6726B675FE}"/>
              </a:ext>
            </a:extLst>
          </p:cNvPr>
          <p:cNvSpPr txBox="1"/>
          <p:nvPr/>
        </p:nvSpPr>
        <p:spPr>
          <a:xfrm>
            <a:off x="5626044" y="4294141"/>
            <a:ext cx="740566" cy="307777"/>
          </a:xfrm>
          <a:prstGeom prst="rect">
            <a:avLst/>
          </a:prstGeom>
          <a:noFill/>
        </p:spPr>
        <p:txBody>
          <a:bodyPr wrap="square" rtlCol="0">
            <a:spAutoFit/>
          </a:bodyPr>
          <a:lstStyle/>
          <a:p>
            <a:r>
              <a:rPr lang="en-US" sz="1400" b="1" dirty="0">
                <a:solidFill>
                  <a:srgbClr val="C00000"/>
                </a:solidFill>
                <a:effectLst>
                  <a:outerShdw blurRad="38100" dist="38100" dir="2700000" algn="tl">
                    <a:srgbClr val="000000">
                      <a:alpha val="43137"/>
                    </a:srgbClr>
                  </a:outerShdw>
                </a:effectLst>
                <a:latin typeface="Lato" panose="020F0502020204030203" pitchFamily="34" charset="0"/>
              </a:rPr>
              <a:t>2-hour</a:t>
            </a:r>
          </a:p>
        </p:txBody>
      </p:sp>
      <p:sp>
        <p:nvSpPr>
          <p:cNvPr id="30" name="TextBox 29">
            <a:extLst>
              <a:ext uri="{FF2B5EF4-FFF2-40B4-BE49-F238E27FC236}">
                <a16:creationId xmlns:a16="http://schemas.microsoft.com/office/drawing/2014/main" id="{D42DDACF-8216-46B1-818E-D5A793A1FF69}"/>
              </a:ext>
            </a:extLst>
          </p:cNvPr>
          <p:cNvSpPr txBox="1"/>
          <p:nvPr/>
        </p:nvSpPr>
        <p:spPr>
          <a:xfrm>
            <a:off x="6746754" y="4668286"/>
            <a:ext cx="740566" cy="307777"/>
          </a:xfrm>
          <a:prstGeom prst="rect">
            <a:avLst/>
          </a:prstGeom>
          <a:noFill/>
        </p:spPr>
        <p:txBody>
          <a:bodyPr wrap="square" rtlCol="0">
            <a:spAutoFit/>
          </a:bodyPr>
          <a:lstStyle/>
          <a:p>
            <a:r>
              <a:rPr lang="en-US" sz="1400" b="1" dirty="0">
                <a:solidFill>
                  <a:srgbClr val="FF0000"/>
                </a:solidFill>
                <a:effectLst>
                  <a:outerShdw blurRad="38100" dist="38100" dir="2700000" algn="tl">
                    <a:srgbClr val="000000">
                      <a:alpha val="43137"/>
                    </a:srgbClr>
                  </a:outerShdw>
                </a:effectLst>
                <a:latin typeface="Lato" panose="020F0502020204030203" pitchFamily="34" charset="0"/>
              </a:rPr>
              <a:t>3-hour</a:t>
            </a:r>
          </a:p>
        </p:txBody>
      </p:sp>
      <p:sp>
        <p:nvSpPr>
          <p:cNvPr id="31" name="TextBox 30">
            <a:extLst>
              <a:ext uri="{FF2B5EF4-FFF2-40B4-BE49-F238E27FC236}">
                <a16:creationId xmlns:a16="http://schemas.microsoft.com/office/drawing/2014/main" id="{A5919A92-4EB0-7B1D-69F1-B6EAA0A19A01}"/>
              </a:ext>
            </a:extLst>
          </p:cNvPr>
          <p:cNvSpPr txBox="1"/>
          <p:nvPr/>
        </p:nvSpPr>
        <p:spPr>
          <a:xfrm>
            <a:off x="5459375" y="5020522"/>
            <a:ext cx="740566" cy="307777"/>
          </a:xfrm>
          <a:prstGeom prst="rect">
            <a:avLst/>
          </a:prstGeom>
          <a:noFill/>
        </p:spPr>
        <p:txBody>
          <a:bodyPr wrap="square" rtlCol="0">
            <a:spAutoFit/>
          </a:bodyPr>
          <a:lstStyle/>
          <a:p>
            <a:r>
              <a:rPr lang="en-US" sz="1400" b="1" dirty="0">
                <a:solidFill>
                  <a:srgbClr val="FFC000"/>
                </a:solidFill>
                <a:effectLst>
                  <a:outerShdw blurRad="38100" dist="38100" dir="2700000" algn="tl">
                    <a:srgbClr val="000000">
                      <a:alpha val="43137"/>
                    </a:srgbClr>
                  </a:outerShdw>
                </a:effectLst>
                <a:latin typeface="Lato" panose="020F0502020204030203" pitchFamily="34" charset="0"/>
              </a:rPr>
              <a:t>6-hour</a:t>
            </a:r>
          </a:p>
        </p:txBody>
      </p:sp>
      <p:sp>
        <p:nvSpPr>
          <p:cNvPr id="32" name="TextBox 31">
            <a:extLst>
              <a:ext uri="{FF2B5EF4-FFF2-40B4-BE49-F238E27FC236}">
                <a16:creationId xmlns:a16="http://schemas.microsoft.com/office/drawing/2014/main" id="{A5778A08-950D-D0D2-C170-E311951CF30A}"/>
              </a:ext>
            </a:extLst>
          </p:cNvPr>
          <p:cNvSpPr txBox="1"/>
          <p:nvPr/>
        </p:nvSpPr>
        <p:spPr>
          <a:xfrm>
            <a:off x="7236403" y="5197991"/>
            <a:ext cx="866882" cy="307777"/>
          </a:xfrm>
          <a:prstGeom prst="rect">
            <a:avLst/>
          </a:prstGeom>
          <a:noFill/>
        </p:spPr>
        <p:txBody>
          <a:bodyPr wrap="square" rtlCol="0">
            <a:spAutoFit/>
          </a:bodyPr>
          <a:lstStyle/>
          <a:p>
            <a:r>
              <a:rPr lang="en-US" sz="1400" b="1" dirty="0">
                <a:solidFill>
                  <a:srgbClr val="92D050"/>
                </a:solidFill>
                <a:effectLst>
                  <a:outerShdw blurRad="38100" dist="38100" dir="2700000" algn="tl">
                    <a:srgbClr val="000000">
                      <a:alpha val="43137"/>
                    </a:srgbClr>
                  </a:outerShdw>
                </a:effectLst>
                <a:latin typeface="Lato" panose="020F0502020204030203" pitchFamily="34" charset="0"/>
              </a:rPr>
              <a:t>12-hour</a:t>
            </a:r>
          </a:p>
        </p:txBody>
      </p:sp>
      <p:sp>
        <p:nvSpPr>
          <p:cNvPr id="33" name="TextBox 32">
            <a:extLst>
              <a:ext uri="{FF2B5EF4-FFF2-40B4-BE49-F238E27FC236}">
                <a16:creationId xmlns:a16="http://schemas.microsoft.com/office/drawing/2014/main" id="{084C71A8-FCBE-8DC5-9D89-2220EA0DA809}"/>
              </a:ext>
            </a:extLst>
          </p:cNvPr>
          <p:cNvSpPr txBox="1"/>
          <p:nvPr/>
        </p:nvSpPr>
        <p:spPr>
          <a:xfrm>
            <a:off x="4265330" y="5328299"/>
            <a:ext cx="866882" cy="307777"/>
          </a:xfrm>
          <a:prstGeom prst="rect">
            <a:avLst/>
          </a:prstGeom>
          <a:noFill/>
        </p:spPr>
        <p:txBody>
          <a:bodyPr wrap="square" rtlCol="0">
            <a:spAutoFit/>
          </a:bodyPr>
          <a:lstStyle/>
          <a:p>
            <a:r>
              <a:rPr lang="en-US" sz="1400" b="1" dirty="0">
                <a:solidFill>
                  <a:srgbClr val="00B050"/>
                </a:solidFill>
                <a:effectLst>
                  <a:outerShdw blurRad="38100" dist="38100" dir="2700000" algn="tl">
                    <a:srgbClr val="000000">
                      <a:alpha val="43137"/>
                    </a:srgbClr>
                  </a:outerShdw>
                </a:effectLst>
                <a:latin typeface="Lato" panose="020F0502020204030203" pitchFamily="34" charset="0"/>
              </a:rPr>
              <a:t>24-hour</a:t>
            </a:r>
          </a:p>
        </p:txBody>
      </p:sp>
      <p:sp>
        <p:nvSpPr>
          <p:cNvPr id="34" name="TextBox 33">
            <a:extLst>
              <a:ext uri="{FF2B5EF4-FFF2-40B4-BE49-F238E27FC236}">
                <a16:creationId xmlns:a16="http://schemas.microsoft.com/office/drawing/2014/main" id="{2C89C065-B151-02BF-F731-CA3FFE3AC17F}"/>
              </a:ext>
            </a:extLst>
          </p:cNvPr>
          <p:cNvSpPr txBox="1"/>
          <p:nvPr/>
        </p:nvSpPr>
        <p:spPr>
          <a:xfrm>
            <a:off x="10385189" y="5866544"/>
            <a:ext cx="866882" cy="307777"/>
          </a:xfrm>
          <a:prstGeom prst="rect">
            <a:avLst/>
          </a:prstGeom>
          <a:noFill/>
        </p:spPr>
        <p:txBody>
          <a:bodyPr wrap="square" rtlCol="0">
            <a:spAutoFit/>
          </a:bodyPr>
          <a:lstStyle/>
          <a:p>
            <a:r>
              <a:rPr lang="en-US" sz="1400" b="1" dirty="0">
                <a:solidFill>
                  <a:srgbClr val="7030A0"/>
                </a:solidFill>
                <a:effectLst>
                  <a:outerShdw blurRad="38100" dist="38100" dir="2700000" algn="tl">
                    <a:srgbClr val="000000">
                      <a:alpha val="43137"/>
                    </a:srgbClr>
                  </a:outerShdw>
                </a:effectLst>
                <a:latin typeface="Lato" panose="020F0502020204030203" pitchFamily="34" charset="0"/>
              </a:rPr>
              <a:t>72-hour</a:t>
            </a:r>
          </a:p>
        </p:txBody>
      </p:sp>
      <p:sp>
        <p:nvSpPr>
          <p:cNvPr id="35" name="TextBox 34">
            <a:extLst>
              <a:ext uri="{FF2B5EF4-FFF2-40B4-BE49-F238E27FC236}">
                <a16:creationId xmlns:a16="http://schemas.microsoft.com/office/drawing/2014/main" id="{ECB34DE1-5EF6-CD29-2646-86A09A6EA7E4}"/>
              </a:ext>
            </a:extLst>
          </p:cNvPr>
          <p:cNvSpPr txBox="1"/>
          <p:nvPr/>
        </p:nvSpPr>
        <p:spPr>
          <a:xfrm>
            <a:off x="9219329" y="5420065"/>
            <a:ext cx="866882" cy="307777"/>
          </a:xfrm>
          <a:prstGeom prst="rect">
            <a:avLst/>
          </a:prstGeom>
          <a:noFill/>
        </p:spPr>
        <p:txBody>
          <a:bodyPr wrap="square" rtlCol="0">
            <a:spAutoFit/>
          </a:bodyPr>
          <a:lstStyle/>
          <a:p>
            <a:r>
              <a:rPr lang="en-US" sz="1400" b="1" dirty="0">
                <a:solidFill>
                  <a:srgbClr val="0070C0"/>
                </a:solidFill>
                <a:effectLst>
                  <a:outerShdw blurRad="38100" dist="38100" dir="2700000" algn="tl">
                    <a:srgbClr val="000000">
                      <a:alpha val="43137"/>
                    </a:srgbClr>
                  </a:outerShdw>
                </a:effectLst>
                <a:latin typeface="Lato" panose="020F0502020204030203" pitchFamily="34" charset="0"/>
              </a:rPr>
              <a:t>48-hour</a:t>
            </a:r>
          </a:p>
        </p:txBody>
      </p:sp>
      <p:sp>
        <p:nvSpPr>
          <p:cNvPr id="36" name="TextBox 35">
            <a:extLst>
              <a:ext uri="{FF2B5EF4-FFF2-40B4-BE49-F238E27FC236}">
                <a16:creationId xmlns:a16="http://schemas.microsoft.com/office/drawing/2014/main" id="{7CF5FD86-1B07-78FF-358C-8FA846EB4436}"/>
              </a:ext>
            </a:extLst>
          </p:cNvPr>
          <p:cNvSpPr txBox="1"/>
          <p:nvPr/>
        </p:nvSpPr>
        <p:spPr>
          <a:xfrm>
            <a:off x="6635394" y="873527"/>
            <a:ext cx="740566" cy="307777"/>
          </a:xfrm>
          <a:prstGeom prst="rect">
            <a:avLst/>
          </a:prstGeom>
          <a:noFill/>
        </p:spPr>
        <p:txBody>
          <a:bodyPr wrap="square" rtlCol="0">
            <a:spAutoFit/>
          </a:bodyPr>
          <a:lstStyle/>
          <a:p>
            <a:r>
              <a:rPr lang="en-US" sz="1400" b="1" dirty="0">
                <a:solidFill>
                  <a:srgbClr val="000000"/>
                </a:solidFill>
                <a:effectLst>
                  <a:outerShdw blurRad="38100" dist="38100" dir="2700000" algn="tl">
                    <a:srgbClr val="000000">
                      <a:alpha val="43137"/>
                    </a:srgbClr>
                  </a:outerShdw>
                </a:effectLst>
                <a:latin typeface="Lato" panose="020F0502020204030203" pitchFamily="34" charset="0"/>
              </a:rPr>
              <a:t>1-hour</a:t>
            </a:r>
          </a:p>
        </p:txBody>
      </p:sp>
      <p:sp>
        <p:nvSpPr>
          <p:cNvPr id="2" name="Slide Number Placeholder 1">
            <a:extLst>
              <a:ext uri="{FF2B5EF4-FFF2-40B4-BE49-F238E27FC236}">
                <a16:creationId xmlns:a16="http://schemas.microsoft.com/office/drawing/2014/main" id="{365848C9-299E-BAB5-8853-4DE95C8C4641}"/>
              </a:ext>
            </a:extLst>
          </p:cNvPr>
          <p:cNvSpPr>
            <a:spLocks noGrp="1"/>
          </p:cNvSpPr>
          <p:nvPr>
            <p:ph type="sldNum" sz="quarter" idx="12"/>
          </p:nvPr>
        </p:nvSpPr>
        <p:spPr>
          <a:xfrm>
            <a:off x="8905183" y="6354677"/>
            <a:ext cx="2743200" cy="365125"/>
          </a:xfrm>
        </p:spPr>
        <p:txBody>
          <a:bodyPr/>
          <a:lstStyle/>
          <a:p>
            <a:fld id="{5F6E19EC-C981-4348-A588-FAD292F64A47}" type="slidenum">
              <a:rPr lang="en-US" smtClean="0"/>
              <a:t>42</a:t>
            </a:fld>
            <a:endParaRPr lang="en-US" dirty="0"/>
          </a:p>
        </p:txBody>
      </p:sp>
    </p:spTree>
    <p:extLst>
      <p:ext uri="{BB962C8B-B14F-4D97-AF65-F5344CB8AC3E}">
        <p14:creationId xmlns:p14="http://schemas.microsoft.com/office/powerpoint/2010/main" val="80193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3FD4C-81B0-92ED-6034-6897D868B666}"/>
              </a:ext>
            </a:extLst>
          </p:cNvPr>
          <p:cNvPicPr>
            <a:picLocks noChangeAspect="1"/>
          </p:cNvPicPr>
          <p:nvPr/>
        </p:nvPicPr>
        <p:blipFill>
          <a:blip r:embed="rId2"/>
          <a:stretch>
            <a:fillRect/>
          </a:stretch>
        </p:blipFill>
        <p:spPr>
          <a:xfrm>
            <a:off x="1066800" y="1596117"/>
            <a:ext cx="10058400" cy="674122"/>
          </a:xfrm>
          <a:prstGeom prst="rect">
            <a:avLst/>
          </a:prstGeom>
        </p:spPr>
      </p:pic>
      <p:pic>
        <p:nvPicPr>
          <p:cNvPr id="7" name="Picture 6">
            <a:extLst>
              <a:ext uri="{FF2B5EF4-FFF2-40B4-BE49-F238E27FC236}">
                <a16:creationId xmlns:a16="http://schemas.microsoft.com/office/drawing/2014/main" id="{2028DAF2-730C-FC78-9C84-2941920CC998}"/>
              </a:ext>
            </a:extLst>
          </p:cNvPr>
          <p:cNvPicPr>
            <a:picLocks noChangeAspect="1"/>
          </p:cNvPicPr>
          <p:nvPr/>
        </p:nvPicPr>
        <p:blipFill>
          <a:blip r:embed="rId3"/>
          <a:stretch>
            <a:fillRect/>
          </a:stretch>
        </p:blipFill>
        <p:spPr>
          <a:xfrm>
            <a:off x="1066800" y="2287117"/>
            <a:ext cx="10058400" cy="2889119"/>
          </a:xfrm>
          <a:prstGeom prst="rect">
            <a:avLst/>
          </a:prstGeom>
        </p:spPr>
      </p:pic>
      <p:sp>
        <p:nvSpPr>
          <p:cNvPr id="8" name="Rectangle 7">
            <a:extLst>
              <a:ext uri="{FF2B5EF4-FFF2-40B4-BE49-F238E27FC236}">
                <a16:creationId xmlns:a16="http://schemas.microsoft.com/office/drawing/2014/main" id="{701DC0F7-69F5-C52A-42A3-BE2AB809CF13}"/>
              </a:ext>
            </a:extLst>
          </p:cNvPr>
          <p:cNvSpPr/>
          <p:nvPr/>
        </p:nvSpPr>
        <p:spPr>
          <a:xfrm>
            <a:off x="7294652" y="2065106"/>
            <a:ext cx="965770" cy="3128008"/>
          </a:xfrm>
          <a:prstGeom prst="rect">
            <a:avLst/>
          </a:prstGeom>
          <a:noFill/>
          <a:ln w="762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523D7BC4-D6CF-46BE-828B-BB704A21F47B}"/>
              </a:ext>
            </a:extLst>
          </p:cNvPr>
          <p:cNvSpPr>
            <a:spLocks noGrp="1"/>
          </p:cNvSpPr>
          <p:nvPr>
            <p:ph type="title"/>
          </p:nvPr>
        </p:nvSpPr>
        <p:spPr/>
        <p:txBody>
          <a:bodyPr/>
          <a:lstStyle/>
          <a:p>
            <a:r>
              <a:rPr lang="en-US" dirty="0"/>
              <a:t>Frequency Storm Data</a:t>
            </a:r>
          </a:p>
        </p:txBody>
      </p:sp>
      <p:sp>
        <p:nvSpPr>
          <p:cNvPr id="10" name="Rectangle 9">
            <a:extLst>
              <a:ext uri="{FF2B5EF4-FFF2-40B4-BE49-F238E27FC236}">
                <a16:creationId xmlns:a16="http://schemas.microsoft.com/office/drawing/2014/main" id="{D6F54282-AEE2-1BC5-B36F-144428F91866}"/>
              </a:ext>
            </a:extLst>
          </p:cNvPr>
          <p:cNvSpPr/>
          <p:nvPr/>
        </p:nvSpPr>
        <p:spPr>
          <a:xfrm>
            <a:off x="1066800" y="2287117"/>
            <a:ext cx="1429820" cy="332793"/>
          </a:xfrm>
          <a:prstGeom prst="rect">
            <a:avLst/>
          </a:prstGeom>
          <a:noFill/>
          <a:ln w="762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3505416-F406-BA55-ECF9-7D80D5534782}"/>
              </a:ext>
            </a:extLst>
          </p:cNvPr>
          <p:cNvSpPr/>
          <p:nvPr/>
        </p:nvSpPr>
        <p:spPr>
          <a:xfrm>
            <a:off x="1066800" y="4843443"/>
            <a:ext cx="1429820" cy="332793"/>
          </a:xfrm>
          <a:prstGeom prst="rect">
            <a:avLst/>
          </a:prstGeom>
          <a:noFill/>
          <a:ln w="762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56DBCB-F01A-3157-7330-0723867853E4}"/>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FFC000"/>
                </a:solidFill>
                <a:effectLst>
                  <a:outerShdw blurRad="38100" dist="38100" dir="2700000" algn="tl">
                    <a:srgbClr val="000000">
                      <a:alpha val="43137"/>
                    </a:srgbClr>
                  </a:outerShdw>
                </a:effectLst>
                <a:latin typeface="Lato" panose="020F0502020204030203" pitchFamily="34" charset="0"/>
              </a:rPr>
              <a:t>Multiple durations and depths</a:t>
            </a:r>
          </a:p>
        </p:txBody>
      </p:sp>
      <p:sp>
        <p:nvSpPr>
          <p:cNvPr id="3" name="TextBox 2">
            <a:extLst>
              <a:ext uri="{FF2B5EF4-FFF2-40B4-BE49-F238E27FC236}">
                <a16:creationId xmlns:a16="http://schemas.microsoft.com/office/drawing/2014/main" id="{30127334-1116-A539-4394-CE73836709EF}"/>
              </a:ext>
            </a:extLst>
          </p:cNvPr>
          <p:cNvSpPr txBox="1"/>
          <p:nvPr/>
        </p:nvSpPr>
        <p:spPr>
          <a:xfrm>
            <a:off x="35104" y="2191903"/>
            <a:ext cx="965770" cy="523220"/>
          </a:xfrm>
          <a:prstGeom prst="rect">
            <a:avLst/>
          </a:prstGeom>
          <a:noFill/>
        </p:spPr>
        <p:txBody>
          <a:bodyPr wrap="square" rtlCol="0">
            <a:spAutoFit/>
          </a:bodyPr>
          <a:lstStyle/>
          <a:p>
            <a:pPr algn="r"/>
            <a:r>
              <a:rPr lang="en-US" sz="1400" dirty="0">
                <a:latin typeface="Lato" panose="020F0502020204030203" pitchFamily="34" charset="0"/>
              </a:rPr>
              <a:t>Intensity Duration</a:t>
            </a:r>
          </a:p>
        </p:txBody>
      </p:sp>
      <p:sp>
        <p:nvSpPr>
          <p:cNvPr id="4" name="TextBox 3">
            <a:extLst>
              <a:ext uri="{FF2B5EF4-FFF2-40B4-BE49-F238E27FC236}">
                <a16:creationId xmlns:a16="http://schemas.microsoft.com/office/drawing/2014/main" id="{B0020F22-D6BA-28C7-A00B-4CF4DAA8912D}"/>
              </a:ext>
            </a:extLst>
          </p:cNvPr>
          <p:cNvSpPr txBox="1"/>
          <p:nvPr/>
        </p:nvSpPr>
        <p:spPr>
          <a:xfrm>
            <a:off x="35104" y="4748229"/>
            <a:ext cx="965770" cy="523220"/>
          </a:xfrm>
          <a:prstGeom prst="rect">
            <a:avLst/>
          </a:prstGeom>
          <a:noFill/>
        </p:spPr>
        <p:txBody>
          <a:bodyPr wrap="square" rtlCol="0">
            <a:spAutoFit/>
          </a:bodyPr>
          <a:lstStyle/>
          <a:p>
            <a:pPr algn="r"/>
            <a:r>
              <a:rPr lang="en-US" sz="1400" dirty="0">
                <a:latin typeface="Lato" panose="020F0502020204030203" pitchFamily="34" charset="0"/>
              </a:rPr>
              <a:t>Storm Duration</a:t>
            </a:r>
          </a:p>
        </p:txBody>
      </p:sp>
      <p:sp>
        <p:nvSpPr>
          <p:cNvPr id="6" name="Slide Number Placeholder 5">
            <a:extLst>
              <a:ext uri="{FF2B5EF4-FFF2-40B4-BE49-F238E27FC236}">
                <a16:creationId xmlns:a16="http://schemas.microsoft.com/office/drawing/2014/main" id="{036037FE-D095-EDF8-BDFE-84EA2655505F}"/>
              </a:ext>
            </a:extLst>
          </p:cNvPr>
          <p:cNvSpPr>
            <a:spLocks noGrp="1"/>
          </p:cNvSpPr>
          <p:nvPr>
            <p:ph type="sldNum" sz="quarter" idx="12"/>
          </p:nvPr>
        </p:nvSpPr>
        <p:spPr/>
        <p:txBody>
          <a:bodyPr/>
          <a:lstStyle/>
          <a:p>
            <a:fld id="{5F6E19EC-C981-4348-A588-FAD292F64A47}" type="slidenum">
              <a:rPr lang="en-US" smtClean="0"/>
              <a:t>43</a:t>
            </a:fld>
            <a:endParaRPr lang="en-US"/>
          </a:p>
        </p:txBody>
      </p:sp>
    </p:spTree>
    <p:extLst>
      <p:ext uri="{BB962C8B-B14F-4D97-AF65-F5344CB8AC3E}">
        <p14:creationId xmlns:p14="http://schemas.microsoft.com/office/powerpoint/2010/main" val="42401418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18DB-A737-1696-B8F9-B48245AD2ACB}"/>
              </a:ext>
            </a:extLst>
          </p:cNvPr>
          <p:cNvSpPr>
            <a:spLocks noGrp="1"/>
          </p:cNvSpPr>
          <p:nvPr>
            <p:ph type="title"/>
          </p:nvPr>
        </p:nvSpPr>
        <p:spPr/>
        <p:txBody>
          <a:bodyPr/>
          <a:lstStyle/>
          <a:p>
            <a:r>
              <a:rPr lang="en-US" dirty="0"/>
              <a:t>Frequency Storm Data</a:t>
            </a:r>
          </a:p>
        </p:txBody>
      </p:sp>
      <p:pic>
        <p:nvPicPr>
          <p:cNvPr id="4" name="Picture 3">
            <a:extLst>
              <a:ext uri="{FF2B5EF4-FFF2-40B4-BE49-F238E27FC236}">
                <a16:creationId xmlns:a16="http://schemas.microsoft.com/office/drawing/2014/main" id="{A7C05982-C075-B3B2-02FB-EAF1D1BF371F}"/>
              </a:ext>
            </a:extLst>
          </p:cNvPr>
          <p:cNvPicPr>
            <a:picLocks noChangeAspect="1"/>
          </p:cNvPicPr>
          <p:nvPr/>
        </p:nvPicPr>
        <p:blipFill>
          <a:blip r:embed="rId2"/>
          <a:stretch>
            <a:fillRect/>
          </a:stretch>
        </p:blipFill>
        <p:spPr>
          <a:xfrm>
            <a:off x="2498049" y="2892273"/>
            <a:ext cx="5862720" cy="2403490"/>
          </a:xfrm>
          <a:prstGeom prst="rect">
            <a:avLst/>
          </a:prstGeom>
        </p:spPr>
      </p:pic>
      <p:pic>
        <p:nvPicPr>
          <p:cNvPr id="6" name="Picture 5">
            <a:extLst>
              <a:ext uri="{FF2B5EF4-FFF2-40B4-BE49-F238E27FC236}">
                <a16:creationId xmlns:a16="http://schemas.microsoft.com/office/drawing/2014/main" id="{C82D3075-F7D9-B865-B23E-41ED74736B35}"/>
              </a:ext>
            </a:extLst>
          </p:cNvPr>
          <p:cNvPicPr>
            <a:picLocks noChangeAspect="1"/>
          </p:cNvPicPr>
          <p:nvPr/>
        </p:nvPicPr>
        <p:blipFill>
          <a:blip r:embed="rId3"/>
          <a:stretch>
            <a:fillRect/>
          </a:stretch>
        </p:blipFill>
        <p:spPr>
          <a:xfrm>
            <a:off x="8610600" y="1228435"/>
            <a:ext cx="847619" cy="4600000"/>
          </a:xfrm>
          <a:prstGeom prst="rect">
            <a:avLst/>
          </a:prstGeom>
          <a:ln w="28575">
            <a:solidFill>
              <a:srgbClr val="FF00FF"/>
            </a:solidFill>
          </a:ln>
        </p:spPr>
      </p:pic>
      <p:pic>
        <p:nvPicPr>
          <p:cNvPr id="3" name="Picture 2">
            <a:extLst>
              <a:ext uri="{FF2B5EF4-FFF2-40B4-BE49-F238E27FC236}">
                <a16:creationId xmlns:a16="http://schemas.microsoft.com/office/drawing/2014/main" id="{196C9025-877A-25FD-3CF2-DA2E09BCCA5F}"/>
              </a:ext>
            </a:extLst>
          </p:cNvPr>
          <p:cNvPicPr>
            <a:picLocks noChangeAspect="1"/>
          </p:cNvPicPr>
          <p:nvPr/>
        </p:nvPicPr>
        <p:blipFill>
          <a:blip r:embed="rId4"/>
          <a:stretch>
            <a:fillRect/>
          </a:stretch>
        </p:blipFill>
        <p:spPr>
          <a:xfrm>
            <a:off x="2498049" y="1883854"/>
            <a:ext cx="5089146" cy="815252"/>
          </a:xfrm>
          <a:prstGeom prst="rect">
            <a:avLst/>
          </a:prstGeom>
        </p:spPr>
      </p:pic>
      <p:sp>
        <p:nvSpPr>
          <p:cNvPr id="5" name="Slide Number Placeholder 4">
            <a:extLst>
              <a:ext uri="{FF2B5EF4-FFF2-40B4-BE49-F238E27FC236}">
                <a16:creationId xmlns:a16="http://schemas.microsoft.com/office/drawing/2014/main" id="{45886C32-D92A-CEFC-D941-553F5F9BEB9F}"/>
              </a:ext>
            </a:extLst>
          </p:cNvPr>
          <p:cNvSpPr>
            <a:spLocks noGrp="1"/>
          </p:cNvSpPr>
          <p:nvPr>
            <p:ph type="sldNum" sz="quarter" idx="12"/>
          </p:nvPr>
        </p:nvSpPr>
        <p:spPr/>
        <p:txBody>
          <a:bodyPr/>
          <a:lstStyle/>
          <a:p>
            <a:fld id="{5F6E19EC-C981-4348-A588-FAD292F64A47}" type="slidenum">
              <a:rPr lang="en-US" smtClean="0"/>
              <a:t>44</a:t>
            </a:fld>
            <a:endParaRPr lang="en-US"/>
          </a:p>
        </p:txBody>
      </p:sp>
      <p:cxnSp>
        <p:nvCxnSpPr>
          <p:cNvPr id="7" name="Straight Arrow Connector 6">
            <a:extLst>
              <a:ext uri="{FF2B5EF4-FFF2-40B4-BE49-F238E27FC236}">
                <a16:creationId xmlns:a16="http://schemas.microsoft.com/office/drawing/2014/main" id="{40FC66F3-0E57-7857-E195-59BD3C78ADC0}"/>
              </a:ext>
            </a:extLst>
          </p:cNvPr>
          <p:cNvCxnSpPr>
            <a:cxnSpLocks/>
          </p:cNvCxnSpPr>
          <p:nvPr/>
        </p:nvCxnSpPr>
        <p:spPr>
          <a:xfrm flipV="1">
            <a:off x="6096000" y="3818037"/>
            <a:ext cx="2154621" cy="785494"/>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4792717" y="4456386"/>
            <a:ext cx="1303283" cy="352096"/>
          </a:xfrm>
          <a:prstGeom prst="round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33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01E5-5E6F-4B46-3683-DEE601674FC8}"/>
              </a:ext>
            </a:extLst>
          </p:cNvPr>
          <p:cNvSpPr>
            <a:spLocks noGrp="1"/>
          </p:cNvSpPr>
          <p:nvPr>
            <p:ph type="title"/>
          </p:nvPr>
        </p:nvSpPr>
        <p:spPr/>
        <p:txBody>
          <a:bodyPr/>
          <a:lstStyle/>
          <a:p>
            <a:r>
              <a:rPr lang="en-US" dirty="0"/>
              <a:t>Data</a:t>
            </a:r>
          </a:p>
        </p:txBody>
      </p:sp>
      <p:pic>
        <p:nvPicPr>
          <p:cNvPr id="4" name="Picture 3">
            <a:extLst>
              <a:ext uri="{FF2B5EF4-FFF2-40B4-BE49-F238E27FC236}">
                <a16:creationId xmlns:a16="http://schemas.microsoft.com/office/drawing/2014/main" id="{8649D374-AB4D-28CE-DC74-723ECE8FAB11}"/>
              </a:ext>
            </a:extLst>
          </p:cNvPr>
          <p:cNvPicPr>
            <a:picLocks noChangeAspect="1"/>
          </p:cNvPicPr>
          <p:nvPr/>
        </p:nvPicPr>
        <p:blipFill>
          <a:blip r:embed="rId2"/>
          <a:stretch>
            <a:fillRect/>
          </a:stretch>
        </p:blipFill>
        <p:spPr>
          <a:xfrm>
            <a:off x="5220331" y="0"/>
            <a:ext cx="6971669" cy="6858000"/>
          </a:xfrm>
          <a:prstGeom prst="rect">
            <a:avLst/>
          </a:prstGeom>
        </p:spPr>
      </p:pic>
      <p:sp>
        <p:nvSpPr>
          <p:cNvPr id="3" name="Slide Number Placeholder 2">
            <a:extLst>
              <a:ext uri="{FF2B5EF4-FFF2-40B4-BE49-F238E27FC236}">
                <a16:creationId xmlns:a16="http://schemas.microsoft.com/office/drawing/2014/main" id="{A0687B86-5A1F-AC1A-EBDF-F7E4B3FFE7E7}"/>
              </a:ext>
            </a:extLst>
          </p:cNvPr>
          <p:cNvSpPr>
            <a:spLocks noGrp="1"/>
          </p:cNvSpPr>
          <p:nvPr>
            <p:ph type="sldNum" sz="quarter" idx="12"/>
          </p:nvPr>
        </p:nvSpPr>
        <p:spPr/>
        <p:txBody>
          <a:bodyPr/>
          <a:lstStyle/>
          <a:p>
            <a:fld id="{5F6E19EC-C981-4348-A588-FAD292F64A47}" type="slidenum">
              <a:rPr lang="en-US" smtClean="0"/>
              <a:t>45</a:t>
            </a:fld>
            <a:endParaRPr lang="en-US"/>
          </a:p>
        </p:txBody>
      </p:sp>
    </p:spTree>
    <p:extLst>
      <p:ext uri="{BB962C8B-B14F-4D97-AF65-F5344CB8AC3E}">
        <p14:creationId xmlns:p14="http://schemas.microsoft.com/office/powerpoint/2010/main" val="6631264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C046-29DD-9203-5D12-725718AA6040}"/>
              </a:ext>
            </a:extLst>
          </p:cNvPr>
          <p:cNvSpPr>
            <a:spLocks noGrp="1"/>
          </p:cNvSpPr>
          <p:nvPr>
            <p:ph type="title"/>
          </p:nvPr>
        </p:nvSpPr>
        <p:spPr/>
        <p:txBody>
          <a:bodyPr/>
          <a:lstStyle/>
          <a:p>
            <a:r>
              <a:rPr lang="en-US" dirty="0"/>
              <a:t>Importing Data</a:t>
            </a:r>
          </a:p>
        </p:txBody>
      </p:sp>
      <p:pic>
        <p:nvPicPr>
          <p:cNvPr id="5" name="Picture 4">
            <a:extLst>
              <a:ext uri="{FF2B5EF4-FFF2-40B4-BE49-F238E27FC236}">
                <a16:creationId xmlns:a16="http://schemas.microsoft.com/office/drawing/2014/main" id="{90952E69-98EC-B4FE-F466-1ECE307E5FBF}"/>
              </a:ext>
            </a:extLst>
          </p:cNvPr>
          <p:cNvPicPr>
            <a:picLocks noChangeAspect="1"/>
          </p:cNvPicPr>
          <p:nvPr/>
        </p:nvPicPr>
        <p:blipFill>
          <a:blip r:embed="rId2"/>
          <a:stretch>
            <a:fillRect/>
          </a:stretch>
        </p:blipFill>
        <p:spPr>
          <a:xfrm>
            <a:off x="5203420" y="1690688"/>
            <a:ext cx="6718276" cy="3130936"/>
          </a:xfrm>
          <a:prstGeom prst="rect">
            <a:avLst/>
          </a:prstGeom>
        </p:spPr>
      </p:pic>
      <p:pic>
        <p:nvPicPr>
          <p:cNvPr id="7" name="Picture 6">
            <a:extLst>
              <a:ext uri="{FF2B5EF4-FFF2-40B4-BE49-F238E27FC236}">
                <a16:creationId xmlns:a16="http://schemas.microsoft.com/office/drawing/2014/main" id="{FCED92F9-977F-A3E0-FF2D-534F71BC9667}"/>
              </a:ext>
            </a:extLst>
          </p:cNvPr>
          <p:cNvPicPr>
            <a:picLocks noChangeAspect="1"/>
          </p:cNvPicPr>
          <p:nvPr/>
        </p:nvPicPr>
        <p:blipFill>
          <a:blip r:embed="rId3"/>
          <a:stretch>
            <a:fillRect/>
          </a:stretch>
        </p:blipFill>
        <p:spPr>
          <a:xfrm>
            <a:off x="270304" y="1690688"/>
            <a:ext cx="4730252" cy="3130936"/>
          </a:xfrm>
          <a:prstGeom prst="rect">
            <a:avLst/>
          </a:prstGeom>
        </p:spPr>
      </p:pic>
      <p:sp>
        <p:nvSpPr>
          <p:cNvPr id="3" name="Slide Number Placeholder 2">
            <a:extLst>
              <a:ext uri="{FF2B5EF4-FFF2-40B4-BE49-F238E27FC236}">
                <a16:creationId xmlns:a16="http://schemas.microsoft.com/office/drawing/2014/main" id="{5BA4B2C0-307C-8176-3F9C-20CEC6B6DED0}"/>
              </a:ext>
            </a:extLst>
          </p:cNvPr>
          <p:cNvSpPr>
            <a:spLocks noGrp="1"/>
          </p:cNvSpPr>
          <p:nvPr>
            <p:ph type="sldNum" sz="quarter" idx="12"/>
          </p:nvPr>
        </p:nvSpPr>
        <p:spPr/>
        <p:txBody>
          <a:bodyPr/>
          <a:lstStyle/>
          <a:p>
            <a:fld id="{5F6E19EC-C981-4348-A588-FAD292F64A47}" type="slidenum">
              <a:rPr lang="en-US" smtClean="0"/>
              <a:t>46</a:t>
            </a:fld>
            <a:endParaRPr lang="en-US"/>
          </a:p>
        </p:txBody>
      </p:sp>
    </p:spTree>
    <p:extLst>
      <p:ext uri="{BB962C8B-B14F-4D97-AF65-F5344CB8AC3E}">
        <p14:creationId xmlns:p14="http://schemas.microsoft.com/office/powerpoint/2010/main" val="25146333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0FDC0AF-2396-CE14-0C4E-8E07C4577B3E}"/>
              </a:ext>
            </a:extLst>
          </p:cNvPr>
          <p:cNvPicPr>
            <a:picLocks noChangeAspect="1"/>
          </p:cNvPicPr>
          <p:nvPr/>
        </p:nvPicPr>
        <p:blipFill>
          <a:blip r:embed="rId2"/>
          <a:stretch>
            <a:fillRect/>
          </a:stretch>
        </p:blipFill>
        <p:spPr>
          <a:xfrm>
            <a:off x="2714316" y="1422242"/>
            <a:ext cx="4628402" cy="5255111"/>
          </a:xfrm>
          <a:prstGeom prst="rect">
            <a:avLst/>
          </a:prstGeom>
        </p:spPr>
      </p:pic>
      <p:sp>
        <p:nvSpPr>
          <p:cNvPr id="2" name="Title 1">
            <a:extLst>
              <a:ext uri="{FF2B5EF4-FFF2-40B4-BE49-F238E27FC236}">
                <a16:creationId xmlns:a16="http://schemas.microsoft.com/office/drawing/2014/main" id="{008BED05-FF6B-9343-EF0C-7B61E48AEE0F}"/>
              </a:ext>
            </a:extLst>
          </p:cNvPr>
          <p:cNvSpPr>
            <a:spLocks noGrp="1"/>
          </p:cNvSpPr>
          <p:nvPr>
            <p:ph type="title"/>
          </p:nvPr>
        </p:nvSpPr>
        <p:spPr/>
        <p:txBody>
          <a:bodyPr/>
          <a:lstStyle/>
          <a:p>
            <a:r>
              <a:rPr lang="en-US" dirty="0"/>
              <a:t>Frequency Storm</a:t>
            </a:r>
          </a:p>
        </p:txBody>
      </p:sp>
      <p:sp>
        <p:nvSpPr>
          <p:cNvPr id="6" name="Rectangle 5">
            <a:extLst>
              <a:ext uri="{FF2B5EF4-FFF2-40B4-BE49-F238E27FC236}">
                <a16:creationId xmlns:a16="http://schemas.microsoft.com/office/drawing/2014/main" id="{F7533C6F-315F-4EF5-FAEB-65E9C653DBA5}"/>
              </a:ext>
            </a:extLst>
          </p:cNvPr>
          <p:cNvSpPr/>
          <p:nvPr/>
        </p:nvSpPr>
        <p:spPr>
          <a:xfrm>
            <a:off x="7081820" y="3576320"/>
            <a:ext cx="267476" cy="292241"/>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7DB4627-C72D-89A9-07C4-318D7404A07F}"/>
              </a:ext>
            </a:extLst>
          </p:cNvPr>
          <p:cNvSpPr txBox="1"/>
          <p:nvPr/>
        </p:nvSpPr>
        <p:spPr>
          <a:xfrm>
            <a:off x="7422868" y="3468451"/>
            <a:ext cx="1602768" cy="400110"/>
          </a:xfrm>
          <a:prstGeom prst="rect">
            <a:avLst/>
          </a:prstGeom>
          <a:noFill/>
        </p:spPr>
        <p:txBody>
          <a:bodyPr wrap="square" rtlCol="0">
            <a:spAutoFit/>
          </a:bodyPr>
          <a:lstStyle/>
          <a:p>
            <a:r>
              <a:rPr lang="en-US" sz="2000" b="1" dirty="0">
                <a:solidFill>
                  <a:srgbClr val="FF00FF"/>
                </a:solidFill>
              </a:rPr>
              <a:t>Calculator</a:t>
            </a:r>
          </a:p>
        </p:txBody>
      </p:sp>
      <p:sp>
        <p:nvSpPr>
          <p:cNvPr id="3" name="Slide Number Placeholder 2">
            <a:extLst>
              <a:ext uri="{FF2B5EF4-FFF2-40B4-BE49-F238E27FC236}">
                <a16:creationId xmlns:a16="http://schemas.microsoft.com/office/drawing/2014/main" id="{56332E7B-77EE-B189-6B13-C8420D28B353}"/>
              </a:ext>
            </a:extLst>
          </p:cNvPr>
          <p:cNvSpPr>
            <a:spLocks noGrp="1"/>
          </p:cNvSpPr>
          <p:nvPr>
            <p:ph type="sldNum" sz="quarter" idx="12"/>
          </p:nvPr>
        </p:nvSpPr>
        <p:spPr/>
        <p:txBody>
          <a:bodyPr/>
          <a:lstStyle/>
          <a:p>
            <a:fld id="{5F6E19EC-C981-4348-A588-FAD292F64A47}" type="slidenum">
              <a:rPr lang="en-US" smtClean="0"/>
              <a:t>47</a:t>
            </a:fld>
            <a:endParaRPr lang="en-US"/>
          </a:p>
        </p:txBody>
      </p:sp>
      <p:pic>
        <p:nvPicPr>
          <p:cNvPr id="7" name="Picture 6">
            <a:extLst>
              <a:ext uri="{FF2B5EF4-FFF2-40B4-BE49-F238E27FC236}">
                <a16:creationId xmlns:a16="http://schemas.microsoft.com/office/drawing/2014/main" id="{FFFB7873-1D7C-091C-EA3A-2FB1D6130A22}"/>
              </a:ext>
            </a:extLst>
          </p:cNvPr>
          <p:cNvPicPr>
            <a:picLocks noChangeAspect="1"/>
          </p:cNvPicPr>
          <p:nvPr/>
        </p:nvPicPr>
        <p:blipFill>
          <a:blip r:embed="rId3"/>
          <a:stretch>
            <a:fillRect/>
          </a:stretch>
        </p:blipFill>
        <p:spPr>
          <a:xfrm>
            <a:off x="2222434" y="3947373"/>
            <a:ext cx="9131366" cy="24089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9343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F005B-48A3-68DD-F552-96A1F8E7AA12}"/>
              </a:ext>
            </a:extLst>
          </p:cNvPr>
          <p:cNvSpPr>
            <a:spLocks noGrp="1"/>
          </p:cNvSpPr>
          <p:nvPr>
            <p:ph type="title"/>
          </p:nvPr>
        </p:nvSpPr>
        <p:spPr/>
        <p:txBody>
          <a:bodyPr/>
          <a:lstStyle/>
          <a:p>
            <a:r>
              <a:rPr lang="en-US" dirty="0"/>
              <a:t>Frequency Storm Key Settings</a:t>
            </a:r>
          </a:p>
        </p:txBody>
      </p:sp>
      <p:sp>
        <p:nvSpPr>
          <p:cNvPr id="3" name="Content Placeholder 2">
            <a:extLst>
              <a:ext uri="{FF2B5EF4-FFF2-40B4-BE49-F238E27FC236}">
                <a16:creationId xmlns:a16="http://schemas.microsoft.com/office/drawing/2014/main" id="{69DDCECC-2753-E812-2C92-FEC8CA09BAE8}"/>
              </a:ext>
            </a:extLst>
          </p:cNvPr>
          <p:cNvSpPr>
            <a:spLocks noGrp="1"/>
          </p:cNvSpPr>
          <p:nvPr>
            <p:ph idx="1"/>
          </p:nvPr>
        </p:nvSpPr>
        <p:spPr>
          <a:xfrm>
            <a:off x="2063692" y="1825625"/>
            <a:ext cx="9290107" cy="4351338"/>
          </a:xfrm>
        </p:spPr>
        <p:txBody>
          <a:bodyPr>
            <a:normAutofit fontScale="92500" lnSpcReduction="20000"/>
          </a:bodyPr>
          <a:lstStyle/>
          <a:p>
            <a:r>
              <a:rPr lang="en-US" dirty="0"/>
              <a:t>Storm duration</a:t>
            </a:r>
          </a:p>
          <a:p>
            <a:pPr marL="457200" lvl="1" indent="0">
              <a:buNone/>
            </a:pPr>
            <a:r>
              <a:rPr lang="en-US" i="1" dirty="0">
                <a:solidFill>
                  <a:srgbClr val="00FFFF"/>
                </a:solidFill>
              </a:rPr>
              <a:t>total duration</a:t>
            </a:r>
            <a:endParaRPr lang="en-US" dirty="0">
              <a:solidFill>
                <a:srgbClr val="00FFFF"/>
              </a:solidFill>
            </a:endParaRPr>
          </a:p>
          <a:p>
            <a:r>
              <a:rPr lang="en-US" dirty="0"/>
              <a:t>Intensity duration</a:t>
            </a:r>
          </a:p>
          <a:p>
            <a:pPr marL="457200" lvl="1" indent="0">
              <a:buNone/>
            </a:pPr>
            <a:r>
              <a:rPr lang="en-US" i="1" dirty="0">
                <a:solidFill>
                  <a:srgbClr val="00FFFF"/>
                </a:solidFill>
              </a:rPr>
              <a:t>shortest increment</a:t>
            </a:r>
            <a:endParaRPr lang="en-US" dirty="0">
              <a:solidFill>
                <a:srgbClr val="00FFFF"/>
              </a:solidFill>
            </a:endParaRPr>
          </a:p>
          <a:p>
            <a:r>
              <a:rPr lang="en-US" dirty="0"/>
              <a:t>Intensity position</a:t>
            </a:r>
          </a:p>
          <a:p>
            <a:pPr marL="457200" lvl="1" indent="0">
              <a:buNone/>
            </a:pPr>
            <a:r>
              <a:rPr lang="en-US" i="1" dirty="0">
                <a:solidFill>
                  <a:srgbClr val="00FFFF"/>
                </a:solidFill>
              </a:rPr>
              <a:t>peak timing</a:t>
            </a:r>
            <a:endParaRPr lang="en-US" dirty="0">
              <a:solidFill>
                <a:srgbClr val="00FFFF"/>
              </a:solidFill>
            </a:endParaRPr>
          </a:p>
          <a:p>
            <a:r>
              <a:rPr lang="en-US" dirty="0"/>
              <a:t>Area reduction</a:t>
            </a:r>
          </a:p>
          <a:p>
            <a:pPr marL="457200" lvl="1" indent="0">
              <a:buNone/>
            </a:pPr>
            <a:r>
              <a:rPr lang="en-US" i="1" dirty="0">
                <a:solidFill>
                  <a:srgbClr val="00FFFF"/>
                </a:solidFill>
              </a:rPr>
              <a:t>point-to-area method</a:t>
            </a:r>
          </a:p>
          <a:p>
            <a:r>
              <a:rPr lang="en-US" dirty="0"/>
              <a:t>Storm area</a:t>
            </a:r>
          </a:p>
          <a:p>
            <a:pPr marL="457200" lvl="1" indent="0">
              <a:buNone/>
            </a:pPr>
            <a:r>
              <a:rPr lang="en-US" i="1" dirty="0">
                <a:solidFill>
                  <a:srgbClr val="00FFFF"/>
                </a:solidFill>
              </a:rPr>
              <a:t>determines area reduction</a:t>
            </a:r>
            <a:endParaRPr lang="en-US" dirty="0">
              <a:solidFill>
                <a:srgbClr val="00FFFF"/>
              </a:solidFill>
            </a:endParaRPr>
          </a:p>
          <a:p>
            <a:r>
              <a:rPr lang="en-US" dirty="0"/>
              <a:t>Spatial distribution</a:t>
            </a:r>
          </a:p>
          <a:p>
            <a:pPr marL="457200" lvl="1" indent="0">
              <a:buNone/>
            </a:pPr>
            <a:r>
              <a:rPr lang="en-US" i="1" dirty="0">
                <a:solidFill>
                  <a:srgbClr val="00FFFF"/>
                </a:solidFill>
              </a:rPr>
              <a:t>equal or by subbasin</a:t>
            </a:r>
            <a:endParaRPr lang="en-US" dirty="0">
              <a:solidFill>
                <a:srgbClr val="00FFFF"/>
              </a:solidFill>
            </a:endParaRPr>
          </a:p>
        </p:txBody>
      </p:sp>
      <p:sp>
        <p:nvSpPr>
          <p:cNvPr id="5" name="Slide Number Placeholder 4">
            <a:extLst>
              <a:ext uri="{FF2B5EF4-FFF2-40B4-BE49-F238E27FC236}">
                <a16:creationId xmlns:a16="http://schemas.microsoft.com/office/drawing/2014/main" id="{704A30DB-C9EB-1A73-4529-62D8218CF474}"/>
              </a:ext>
            </a:extLst>
          </p:cNvPr>
          <p:cNvSpPr>
            <a:spLocks noGrp="1"/>
          </p:cNvSpPr>
          <p:nvPr>
            <p:ph type="sldNum" sz="quarter" idx="12"/>
          </p:nvPr>
        </p:nvSpPr>
        <p:spPr/>
        <p:txBody>
          <a:bodyPr/>
          <a:lstStyle/>
          <a:p>
            <a:fld id="{5F6E19EC-C981-4348-A588-FAD292F64A47}" type="slidenum">
              <a:rPr lang="en-US" smtClean="0"/>
              <a:t>48</a:t>
            </a:fld>
            <a:endParaRPr lang="en-US"/>
          </a:p>
        </p:txBody>
      </p:sp>
      <p:pic>
        <p:nvPicPr>
          <p:cNvPr id="6" name="Picture 2">
            <a:extLst>
              <a:ext uri="{FF2B5EF4-FFF2-40B4-BE49-F238E27FC236}">
                <a16:creationId xmlns:a16="http://schemas.microsoft.com/office/drawing/2014/main" id="{4ECE06F6-6E47-AB7C-3D31-8EFC8AF5B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1689" y="1576841"/>
            <a:ext cx="4506935" cy="461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15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D8C65-FD7E-FBAF-47FC-DE2D12479E51}"/>
              </a:ext>
            </a:extLst>
          </p:cNvPr>
          <p:cNvSpPr>
            <a:spLocks noGrp="1"/>
          </p:cNvSpPr>
          <p:nvPr>
            <p:ph type="title"/>
          </p:nvPr>
        </p:nvSpPr>
        <p:spPr/>
        <p:txBody>
          <a:bodyPr/>
          <a:lstStyle/>
          <a:p>
            <a:r>
              <a:rPr lang="en-US" dirty="0"/>
              <a:t>Synthetic Hyetograph</a:t>
            </a:r>
          </a:p>
        </p:txBody>
      </p:sp>
      <p:pic>
        <p:nvPicPr>
          <p:cNvPr id="4" name="Picture 3">
            <a:extLst>
              <a:ext uri="{FF2B5EF4-FFF2-40B4-BE49-F238E27FC236}">
                <a16:creationId xmlns:a16="http://schemas.microsoft.com/office/drawing/2014/main" id="{70DC670E-A406-74B1-E9A9-911710A440DD}"/>
              </a:ext>
            </a:extLst>
          </p:cNvPr>
          <p:cNvPicPr>
            <a:picLocks noChangeAspect="1"/>
          </p:cNvPicPr>
          <p:nvPr/>
        </p:nvPicPr>
        <p:blipFill>
          <a:blip r:embed="rId2"/>
          <a:stretch>
            <a:fillRect/>
          </a:stretch>
        </p:blipFill>
        <p:spPr>
          <a:xfrm>
            <a:off x="1866818" y="1481959"/>
            <a:ext cx="4688163" cy="4874393"/>
          </a:xfrm>
          <a:prstGeom prst="rect">
            <a:avLst/>
          </a:prstGeom>
        </p:spPr>
      </p:pic>
      <p:pic>
        <p:nvPicPr>
          <p:cNvPr id="6" name="Picture 5">
            <a:extLst>
              <a:ext uri="{FF2B5EF4-FFF2-40B4-BE49-F238E27FC236}">
                <a16:creationId xmlns:a16="http://schemas.microsoft.com/office/drawing/2014/main" id="{35F4560B-A6F3-E58C-4519-3634AFF64FCE}"/>
              </a:ext>
            </a:extLst>
          </p:cNvPr>
          <p:cNvPicPr>
            <a:picLocks noChangeAspect="1"/>
          </p:cNvPicPr>
          <p:nvPr/>
        </p:nvPicPr>
        <p:blipFill>
          <a:blip r:embed="rId3"/>
          <a:stretch>
            <a:fillRect/>
          </a:stretch>
        </p:blipFill>
        <p:spPr>
          <a:xfrm>
            <a:off x="7008937" y="560596"/>
            <a:ext cx="4260882" cy="4454221"/>
          </a:xfrm>
          <a:prstGeom prst="rect">
            <a:avLst/>
          </a:prstGeom>
        </p:spPr>
      </p:pic>
      <p:sp>
        <p:nvSpPr>
          <p:cNvPr id="3" name="Slide Number Placeholder 2">
            <a:extLst>
              <a:ext uri="{FF2B5EF4-FFF2-40B4-BE49-F238E27FC236}">
                <a16:creationId xmlns:a16="http://schemas.microsoft.com/office/drawing/2014/main" id="{49B52C1F-7ADB-9E73-19E7-2FA8A5523A48}"/>
              </a:ext>
            </a:extLst>
          </p:cNvPr>
          <p:cNvSpPr>
            <a:spLocks noGrp="1"/>
          </p:cNvSpPr>
          <p:nvPr>
            <p:ph type="sldNum" sz="quarter" idx="12"/>
          </p:nvPr>
        </p:nvSpPr>
        <p:spPr/>
        <p:txBody>
          <a:bodyPr/>
          <a:lstStyle/>
          <a:p>
            <a:fld id="{5F6E19EC-C981-4348-A588-FAD292F64A47}" type="slidenum">
              <a:rPr lang="en-US" smtClean="0"/>
              <a:t>49</a:t>
            </a:fld>
            <a:endParaRPr lang="en-US"/>
          </a:p>
        </p:txBody>
      </p:sp>
    </p:spTree>
    <p:extLst>
      <p:ext uri="{BB962C8B-B14F-4D97-AF65-F5344CB8AC3E}">
        <p14:creationId xmlns:p14="http://schemas.microsoft.com/office/powerpoint/2010/main" val="4092368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Hypothetical Storms</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a:xfrm>
            <a:off x="838200" y="1825625"/>
            <a:ext cx="5257800" cy="4351338"/>
          </a:xfrm>
        </p:spPr>
        <p:txBody>
          <a:bodyPr/>
          <a:lstStyle/>
          <a:p>
            <a:r>
              <a:rPr lang="en-US" dirty="0">
                <a:solidFill>
                  <a:srgbClr val="00FFFF"/>
                </a:solidFill>
              </a:rPr>
              <a:t>Idealized</a:t>
            </a:r>
            <a:r>
              <a:rPr lang="en-US" dirty="0"/>
              <a:t> precipitation events used for </a:t>
            </a:r>
            <a:r>
              <a:rPr lang="en-US" dirty="0">
                <a:solidFill>
                  <a:srgbClr val="FF00FF"/>
                </a:solidFill>
              </a:rPr>
              <a:t>design or risk analysis</a:t>
            </a:r>
          </a:p>
          <a:p>
            <a:r>
              <a:rPr lang="en-US" dirty="0">
                <a:solidFill>
                  <a:srgbClr val="00FFFF"/>
                </a:solidFill>
              </a:rPr>
              <a:t>Simplified</a:t>
            </a:r>
            <a:r>
              <a:rPr lang="en-US" dirty="0"/>
              <a:t> versions of real storms with desirable properties</a:t>
            </a:r>
          </a:p>
          <a:p>
            <a:r>
              <a:rPr lang="en-US" dirty="0"/>
              <a:t>Hypothetical storms are used for design and risk analysis</a:t>
            </a:r>
          </a:p>
        </p:txBody>
      </p:sp>
      <p:pic>
        <p:nvPicPr>
          <p:cNvPr id="3" name="Picture 2">
            <a:extLst>
              <a:ext uri="{FF2B5EF4-FFF2-40B4-BE49-F238E27FC236}">
                <a16:creationId xmlns:a16="http://schemas.microsoft.com/office/drawing/2014/main" id="{17494190-DAD1-66D9-023B-C48CD11AF15A}"/>
              </a:ext>
            </a:extLst>
          </p:cNvPr>
          <p:cNvPicPr>
            <a:picLocks noChangeAspect="1"/>
          </p:cNvPicPr>
          <p:nvPr/>
        </p:nvPicPr>
        <p:blipFill>
          <a:blip r:embed="rId3"/>
          <a:stretch>
            <a:fillRect/>
          </a:stretch>
        </p:blipFill>
        <p:spPr>
          <a:xfrm>
            <a:off x="6250470" y="1690688"/>
            <a:ext cx="5257800" cy="3408632"/>
          </a:xfrm>
          <a:prstGeom prst="rect">
            <a:avLst/>
          </a:prstGeom>
        </p:spPr>
      </p:pic>
      <p:sp>
        <p:nvSpPr>
          <p:cNvPr id="2" name="Slide Number Placeholder 1">
            <a:extLst>
              <a:ext uri="{FF2B5EF4-FFF2-40B4-BE49-F238E27FC236}">
                <a16:creationId xmlns:a16="http://schemas.microsoft.com/office/drawing/2014/main" id="{FB0B516A-7ADF-D11D-7818-6FF849927E52}"/>
              </a:ext>
            </a:extLst>
          </p:cNvPr>
          <p:cNvSpPr>
            <a:spLocks noGrp="1"/>
          </p:cNvSpPr>
          <p:nvPr>
            <p:ph type="sldNum" sz="quarter" idx="12"/>
          </p:nvPr>
        </p:nvSpPr>
        <p:spPr/>
        <p:txBody>
          <a:bodyPr/>
          <a:lstStyle/>
          <a:p>
            <a:fld id="{5F6E19EC-C981-4348-A588-FAD292F64A47}" type="slidenum">
              <a:rPr lang="en-US" smtClean="0"/>
              <a:t>5</a:t>
            </a:fld>
            <a:endParaRPr lang="en-US"/>
          </a:p>
        </p:txBody>
      </p:sp>
    </p:spTree>
    <p:extLst>
      <p:ext uri="{BB962C8B-B14F-4D97-AF65-F5344CB8AC3E}">
        <p14:creationId xmlns:p14="http://schemas.microsoft.com/office/powerpoint/2010/main" val="240196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DB25-FE03-0C8C-A49F-C6147FF2E857}"/>
              </a:ext>
            </a:extLst>
          </p:cNvPr>
          <p:cNvSpPr>
            <a:spLocks noGrp="1"/>
          </p:cNvSpPr>
          <p:nvPr>
            <p:ph type="title"/>
          </p:nvPr>
        </p:nvSpPr>
        <p:spPr/>
        <p:txBody>
          <a:bodyPr/>
          <a:lstStyle/>
          <a:p>
            <a:r>
              <a:rPr lang="en-US" dirty="0"/>
              <a:t>Limitations of Frequency Storm</a:t>
            </a:r>
          </a:p>
        </p:txBody>
      </p:sp>
      <p:pic>
        <p:nvPicPr>
          <p:cNvPr id="3" name="Picture 2">
            <a:extLst>
              <a:ext uri="{FF2B5EF4-FFF2-40B4-BE49-F238E27FC236}">
                <a16:creationId xmlns:a16="http://schemas.microsoft.com/office/drawing/2014/main" id="{CA4F6020-ECB2-BAEB-5213-9A111FA9DCC6}"/>
              </a:ext>
            </a:extLst>
          </p:cNvPr>
          <p:cNvPicPr>
            <a:picLocks noChangeAspect="1"/>
          </p:cNvPicPr>
          <p:nvPr/>
        </p:nvPicPr>
        <p:blipFill>
          <a:blip r:embed="rId3"/>
          <a:stretch>
            <a:fillRect/>
          </a:stretch>
        </p:blipFill>
        <p:spPr>
          <a:xfrm>
            <a:off x="1403926" y="1857268"/>
            <a:ext cx="8941955" cy="4635607"/>
          </a:xfrm>
          <a:prstGeom prst="rect">
            <a:avLst/>
          </a:prstGeom>
        </p:spPr>
      </p:pic>
      <p:sp>
        <p:nvSpPr>
          <p:cNvPr id="4" name="TextBox 3">
            <a:extLst>
              <a:ext uri="{FF2B5EF4-FFF2-40B4-BE49-F238E27FC236}">
                <a16:creationId xmlns:a16="http://schemas.microsoft.com/office/drawing/2014/main" id="{7CFEB8F4-CC18-CB8B-58D9-5FEEA3DCB5B9}"/>
              </a:ext>
            </a:extLst>
          </p:cNvPr>
          <p:cNvSpPr txBox="1"/>
          <p:nvPr/>
        </p:nvSpPr>
        <p:spPr>
          <a:xfrm>
            <a:off x="2390232" y="1502946"/>
            <a:ext cx="5876818"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Example: Cedar Rapids, IA</a:t>
            </a:r>
          </a:p>
        </p:txBody>
      </p:sp>
      <p:sp>
        <p:nvSpPr>
          <p:cNvPr id="5" name="TextBox 4">
            <a:extLst>
              <a:ext uri="{FF2B5EF4-FFF2-40B4-BE49-F238E27FC236}">
                <a16:creationId xmlns:a16="http://schemas.microsoft.com/office/drawing/2014/main" id="{DC463694-376B-9F97-EB04-5EF545435479}"/>
              </a:ext>
            </a:extLst>
          </p:cNvPr>
          <p:cNvSpPr txBox="1"/>
          <p:nvPr/>
        </p:nvSpPr>
        <p:spPr>
          <a:xfrm>
            <a:off x="10345881" y="3691671"/>
            <a:ext cx="1719156"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Aug 2009</a:t>
            </a:r>
          </a:p>
        </p:txBody>
      </p:sp>
      <p:sp>
        <p:nvSpPr>
          <p:cNvPr id="6" name="TextBox 5">
            <a:extLst>
              <a:ext uri="{FF2B5EF4-FFF2-40B4-BE49-F238E27FC236}">
                <a16:creationId xmlns:a16="http://schemas.microsoft.com/office/drawing/2014/main" id="{EE442A10-7D28-ADA5-C92F-84F760AC8D59}"/>
              </a:ext>
            </a:extLst>
          </p:cNvPr>
          <p:cNvSpPr txBox="1"/>
          <p:nvPr/>
        </p:nvSpPr>
        <p:spPr>
          <a:xfrm>
            <a:off x="10345881" y="4258361"/>
            <a:ext cx="1571374"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Aug 2016</a:t>
            </a:r>
          </a:p>
        </p:txBody>
      </p:sp>
      <p:sp>
        <p:nvSpPr>
          <p:cNvPr id="9" name="Oval 8">
            <a:extLst>
              <a:ext uri="{FF2B5EF4-FFF2-40B4-BE49-F238E27FC236}">
                <a16:creationId xmlns:a16="http://schemas.microsoft.com/office/drawing/2014/main" id="{89B8FE56-ABAC-9AF7-D5DA-EFF21AEEE9C2}"/>
              </a:ext>
            </a:extLst>
          </p:cNvPr>
          <p:cNvSpPr/>
          <p:nvPr/>
        </p:nvSpPr>
        <p:spPr>
          <a:xfrm>
            <a:off x="8549553" y="3656074"/>
            <a:ext cx="640629" cy="518997"/>
          </a:xfrm>
          <a:prstGeom prst="ellipse">
            <a:avLst/>
          </a:prstGeom>
          <a:noFill/>
          <a:ln w="5715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FF"/>
              </a:solidFill>
            </a:endParaRPr>
          </a:p>
        </p:txBody>
      </p:sp>
      <p:sp>
        <p:nvSpPr>
          <p:cNvPr id="10" name="Oval 9">
            <a:extLst>
              <a:ext uri="{FF2B5EF4-FFF2-40B4-BE49-F238E27FC236}">
                <a16:creationId xmlns:a16="http://schemas.microsoft.com/office/drawing/2014/main" id="{31B221F0-B96F-88C3-EBA1-B6C35B129960}"/>
              </a:ext>
            </a:extLst>
          </p:cNvPr>
          <p:cNvSpPr/>
          <p:nvPr/>
        </p:nvSpPr>
        <p:spPr>
          <a:xfrm>
            <a:off x="4848133" y="4315682"/>
            <a:ext cx="640629" cy="518997"/>
          </a:xfrm>
          <a:prstGeom prst="ellipse">
            <a:avLst/>
          </a:prstGeom>
          <a:noFill/>
          <a:ln w="57150">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FF"/>
              </a:solidFill>
            </a:endParaRPr>
          </a:p>
        </p:txBody>
      </p:sp>
      <p:sp>
        <p:nvSpPr>
          <p:cNvPr id="7" name="Slide Number Placeholder 6">
            <a:extLst>
              <a:ext uri="{FF2B5EF4-FFF2-40B4-BE49-F238E27FC236}">
                <a16:creationId xmlns:a16="http://schemas.microsoft.com/office/drawing/2014/main" id="{EA4F1FAC-FEAD-B9D9-BE73-D5D63FFE3437}"/>
              </a:ext>
            </a:extLst>
          </p:cNvPr>
          <p:cNvSpPr>
            <a:spLocks noGrp="1"/>
          </p:cNvSpPr>
          <p:nvPr>
            <p:ph type="sldNum" sz="quarter" idx="12"/>
          </p:nvPr>
        </p:nvSpPr>
        <p:spPr/>
        <p:txBody>
          <a:bodyPr/>
          <a:lstStyle/>
          <a:p>
            <a:fld id="{5F6E19EC-C981-4348-A588-FAD292F64A47}" type="slidenum">
              <a:rPr lang="en-US" smtClean="0"/>
              <a:t>50</a:t>
            </a:fld>
            <a:endParaRPr lang="en-US"/>
          </a:p>
        </p:txBody>
      </p:sp>
      <p:grpSp>
        <p:nvGrpSpPr>
          <p:cNvPr id="21" name="Group 20"/>
          <p:cNvGrpSpPr/>
          <p:nvPr/>
        </p:nvGrpSpPr>
        <p:grpSpPr>
          <a:xfrm>
            <a:off x="1870839" y="3368566"/>
            <a:ext cx="8339960" cy="1870840"/>
            <a:chOff x="1870839" y="3368566"/>
            <a:chExt cx="8339960" cy="1870840"/>
          </a:xfrm>
        </p:grpSpPr>
        <p:sp>
          <p:nvSpPr>
            <p:cNvPr id="11" name="Freeform 10"/>
            <p:cNvSpPr/>
            <p:nvPr/>
          </p:nvSpPr>
          <p:spPr>
            <a:xfrm>
              <a:off x="1954924" y="3436883"/>
              <a:ext cx="8177048" cy="1713186"/>
            </a:xfrm>
            <a:custGeom>
              <a:avLst/>
              <a:gdLst>
                <a:gd name="connsiteX0" fmla="*/ 0 w 8177048"/>
                <a:gd name="connsiteY0" fmla="*/ 1713186 h 1713186"/>
                <a:gd name="connsiteX1" fmla="*/ 1240221 w 8177048"/>
                <a:gd name="connsiteY1" fmla="*/ 1408386 h 1713186"/>
                <a:gd name="connsiteX2" fmla="*/ 1975945 w 8177048"/>
                <a:gd name="connsiteY2" fmla="*/ 1208689 h 1713186"/>
                <a:gd name="connsiteX3" fmla="*/ 3205655 w 8177048"/>
                <a:gd name="connsiteY3" fmla="*/ 924910 h 1713186"/>
                <a:gd name="connsiteX4" fmla="*/ 4456386 w 8177048"/>
                <a:gd name="connsiteY4" fmla="*/ 651641 h 1713186"/>
                <a:gd name="connsiteX5" fmla="*/ 5696607 w 8177048"/>
                <a:gd name="connsiteY5" fmla="*/ 367862 h 1713186"/>
                <a:gd name="connsiteX6" fmla="*/ 6936828 w 8177048"/>
                <a:gd name="connsiteY6" fmla="*/ 199696 h 1713186"/>
                <a:gd name="connsiteX7" fmla="*/ 7651531 w 8177048"/>
                <a:gd name="connsiteY7" fmla="*/ 63062 h 1713186"/>
                <a:gd name="connsiteX8" fmla="*/ 8177048 w 8177048"/>
                <a:gd name="connsiteY8" fmla="*/ 0 h 171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77048" h="1713186">
                  <a:moveTo>
                    <a:pt x="0" y="1713186"/>
                  </a:moveTo>
                  <a:lnTo>
                    <a:pt x="1240221" y="1408386"/>
                  </a:lnTo>
                  <a:lnTo>
                    <a:pt x="1975945" y="1208689"/>
                  </a:lnTo>
                  <a:lnTo>
                    <a:pt x="3205655" y="924910"/>
                  </a:lnTo>
                  <a:lnTo>
                    <a:pt x="4456386" y="651641"/>
                  </a:lnTo>
                  <a:lnTo>
                    <a:pt x="5696607" y="367862"/>
                  </a:lnTo>
                  <a:lnTo>
                    <a:pt x="6936828" y="199696"/>
                  </a:lnTo>
                  <a:lnTo>
                    <a:pt x="7651531" y="63062"/>
                  </a:lnTo>
                  <a:lnTo>
                    <a:pt x="8177048" y="0"/>
                  </a:ln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870839" y="5102772"/>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128974" y="4766362"/>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840214" y="4575180"/>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079109" y="4284152"/>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321970" y="4038437"/>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562652" y="3749836"/>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91039" y="3566737"/>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9519235" y="3445869"/>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053144" y="3368566"/>
              <a:ext cx="157655" cy="1366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6864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animBg="1"/>
      <p:bldP spid="1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Hypothetical Storm Method</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E586CAB4-E65F-1CD3-2CF8-53A65AE97BCD}"/>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F6E19EC-C981-4348-A588-FAD292F64A47}" type="slidenum">
              <a:rPr lang="en-US" smtClean="0"/>
              <a:pPr/>
              <a:t>51</a:t>
            </a:fld>
            <a:endParaRPr lang="en-US"/>
          </a:p>
        </p:txBody>
      </p:sp>
      <p:pic>
        <p:nvPicPr>
          <p:cNvPr id="6" name="Picture 5">
            <a:extLst>
              <a:ext uri="{FF2B5EF4-FFF2-40B4-BE49-F238E27FC236}">
                <a16:creationId xmlns:a16="http://schemas.microsoft.com/office/drawing/2014/main" id="{15DFB0DE-9F95-4920-7DAE-A682F4FA9A57}"/>
              </a:ext>
            </a:extLst>
          </p:cNvPr>
          <p:cNvPicPr>
            <a:picLocks noChangeAspect="1"/>
          </p:cNvPicPr>
          <p:nvPr/>
        </p:nvPicPr>
        <p:blipFill>
          <a:blip r:embed="rId2"/>
          <a:stretch>
            <a:fillRect/>
          </a:stretch>
        </p:blipFill>
        <p:spPr>
          <a:xfrm>
            <a:off x="3709464" y="464677"/>
            <a:ext cx="4760371" cy="2965146"/>
          </a:xfrm>
          <a:prstGeom prst="rect">
            <a:avLst/>
          </a:prstGeom>
        </p:spPr>
      </p:pic>
    </p:spTree>
    <p:extLst>
      <p:ext uri="{BB962C8B-B14F-4D97-AF65-F5344CB8AC3E}">
        <p14:creationId xmlns:p14="http://schemas.microsoft.com/office/powerpoint/2010/main" val="35560883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Hypothetical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Precipitation method in the meteorologic model</a:t>
            </a:r>
          </a:p>
          <a:p>
            <a:r>
              <a:rPr lang="en-US" dirty="0"/>
              <a:t>3 sub-methods:</a:t>
            </a:r>
          </a:p>
          <a:p>
            <a:pPr lvl="1"/>
            <a:r>
              <a:rPr lang="en-US" dirty="0"/>
              <a:t>Area-Dependent Pattern</a:t>
            </a:r>
          </a:p>
          <a:p>
            <a:pPr lvl="1"/>
            <a:r>
              <a:rPr lang="en-US" dirty="0"/>
              <a:t>SCS Storm</a:t>
            </a:r>
          </a:p>
          <a:p>
            <a:pPr lvl="1"/>
            <a:r>
              <a:rPr lang="en-US" dirty="0">
                <a:solidFill>
                  <a:srgbClr val="00FF00"/>
                </a:solidFill>
              </a:rPr>
              <a:t>User-Specified Pattern</a:t>
            </a:r>
          </a:p>
          <a:p>
            <a:r>
              <a:rPr lang="en-US" dirty="0"/>
              <a:t>Creates a synthetic storm based on a </a:t>
            </a:r>
            <a:r>
              <a:rPr lang="en-US" u="sng" dirty="0"/>
              <a:t>single duration</a:t>
            </a:r>
          </a:p>
          <a:p>
            <a:r>
              <a:rPr lang="en-US" dirty="0"/>
              <a:t>Assumes you choose the right duration for </a:t>
            </a:r>
            <a:r>
              <a:rPr lang="en-US" dirty="0">
                <a:solidFill>
                  <a:srgbClr val="FFA500"/>
                </a:solidFill>
              </a:rPr>
              <a:t>AEP neutrality</a:t>
            </a:r>
          </a:p>
        </p:txBody>
      </p:sp>
      <p:sp>
        <p:nvSpPr>
          <p:cNvPr id="4" name="Slide Number Placeholder 3">
            <a:extLst>
              <a:ext uri="{FF2B5EF4-FFF2-40B4-BE49-F238E27FC236}">
                <a16:creationId xmlns:a16="http://schemas.microsoft.com/office/drawing/2014/main" id="{711EF7F2-81B5-672F-3354-EB1A81321AB8}"/>
              </a:ext>
            </a:extLst>
          </p:cNvPr>
          <p:cNvSpPr>
            <a:spLocks noGrp="1"/>
          </p:cNvSpPr>
          <p:nvPr>
            <p:ph type="sldNum" sz="quarter" idx="12"/>
          </p:nvPr>
        </p:nvSpPr>
        <p:spPr/>
        <p:txBody>
          <a:bodyPr/>
          <a:lstStyle/>
          <a:p>
            <a:fld id="{5F6E19EC-C981-4348-A588-FAD292F64A47}" type="slidenum">
              <a:rPr lang="en-US" smtClean="0"/>
              <a:t>52</a:t>
            </a:fld>
            <a:endParaRPr lang="en-US"/>
          </a:p>
        </p:txBody>
      </p:sp>
      <p:sp>
        <p:nvSpPr>
          <p:cNvPr id="5" name="TextBox 4">
            <a:extLst>
              <a:ext uri="{FF2B5EF4-FFF2-40B4-BE49-F238E27FC236}">
                <a16:creationId xmlns:a16="http://schemas.microsoft.com/office/drawing/2014/main" id="{1B9D686E-5AF7-583F-0FE2-0032656ADA08}"/>
              </a:ext>
            </a:extLst>
          </p:cNvPr>
          <p:cNvSpPr txBox="1"/>
          <p:nvPr/>
        </p:nvSpPr>
        <p:spPr>
          <a:xfrm>
            <a:off x="7995367" y="1027906"/>
            <a:ext cx="1400882" cy="584775"/>
          </a:xfrm>
          <a:prstGeom prst="rect">
            <a:avLst/>
          </a:prstGeom>
          <a:noFill/>
        </p:spPr>
        <p:txBody>
          <a:bodyPr wrap="square" rtlCol="0">
            <a:spAutoFit/>
          </a:bodyPr>
          <a:lstStyle/>
          <a:p>
            <a:r>
              <a:rPr lang="en-US" sz="3200" b="1" dirty="0">
                <a:solidFill>
                  <a:srgbClr val="FFA500"/>
                </a:solidFill>
                <a:latin typeface="Ink Free" panose="03080402000500000000" pitchFamily="66" charset="0"/>
              </a:rPr>
              <a:t>“DIY”</a:t>
            </a:r>
          </a:p>
        </p:txBody>
      </p:sp>
    </p:spTree>
    <p:extLst>
      <p:ext uri="{BB962C8B-B14F-4D97-AF65-F5344CB8AC3E}">
        <p14:creationId xmlns:p14="http://schemas.microsoft.com/office/powerpoint/2010/main" val="107779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699E0-50B5-F524-2ADD-C832496F2BB0}"/>
              </a:ext>
            </a:extLst>
          </p:cNvPr>
          <p:cNvSpPr>
            <a:spLocks noGrp="1"/>
          </p:cNvSpPr>
          <p:nvPr>
            <p:ph type="title"/>
          </p:nvPr>
        </p:nvSpPr>
        <p:spPr/>
        <p:txBody>
          <a:bodyPr/>
          <a:lstStyle/>
          <a:p>
            <a:r>
              <a:rPr lang="en-US" dirty="0"/>
              <a:t>Hypothetical Storm Data</a:t>
            </a:r>
          </a:p>
        </p:txBody>
      </p:sp>
      <p:pic>
        <p:nvPicPr>
          <p:cNvPr id="10" name="Picture 9">
            <a:extLst>
              <a:ext uri="{FF2B5EF4-FFF2-40B4-BE49-F238E27FC236}">
                <a16:creationId xmlns:a16="http://schemas.microsoft.com/office/drawing/2014/main" id="{347A341B-9653-6BFC-B85B-B1F6DCEA6315}"/>
              </a:ext>
            </a:extLst>
          </p:cNvPr>
          <p:cNvPicPr>
            <a:picLocks noChangeAspect="1"/>
          </p:cNvPicPr>
          <p:nvPr/>
        </p:nvPicPr>
        <p:blipFill>
          <a:blip r:embed="rId2"/>
          <a:stretch>
            <a:fillRect/>
          </a:stretch>
        </p:blipFill>
        <p:spPr>
          <a:xfrm>
            <a:off x="1066800" y="1596117"/>
            <a:ext cx="10058400" cy="674122"/>
          </a:xfrm>
          <a:prstGeom prst="rect">
            <a:avLst/>
          </a:prstGeom>
        </p:spPr>
      </p:pic>
      <p:pic>
        <p:nvPicPr>
          <p:cNvPr id="11" name="Picture 10">
            <a:extLst>
              <a:ext uri="{FF2B5EF4-FFF2-40B4-BE49-F238E27FC236}">
                <a16:creationId xmlns:a16="http://schemas.microsoft.com/office/drawing/2014/main" id="{7AFF50B8-8AAD-4DA8-1E1E-8F3440567D2A}"/>
              </a:ext>
            </a:extLst>
          </p:cNvPr>
          <p:cNvPicPr>
            <a:picLocks noChangeAspect="1"/>
          </p:cNvPicPr>
          <p:nvPr/>
        </p:nvPicPr>
        <p:blipFill>
          <a:blip r:embed="rId3"/>
          <a:stretch>
            <a:fillRect/>
          </a:stretch>
        </p:blipFill>
        <p:spPr>
          <a:xfrm>
            <a:off x="1066800" y="2287117"/>
            <a:ext cx="10058400" cy="2889119"/>
          </a:xfrm>
          <a:prstGeom prst="rect">
            <a:avLst/>
          </a:prstGeom>
        </p:spPr>
      </p:pic>
      <p:sp>
        <p:nvSpPr>
          <p:cNvPr id="7" name="Rectangle 6">
            <a:extLst>
              <a:ext uri="{FF2B5EF4-FFF2-40B4-BE49-F238E27FC236}">
                <a16:creationId xmlns:a16="http://schemas.microsoft.com/office/drawing/2014/main" id="{2FA96D8D-44F4-D958-4B91-BCA30B589CA9}"/>
              </a:ext>
            </a:extLst>
          </p:cNvPr>
          <p:cNvSpPr/>
          <p:nvPr/>
        </p:nvSpPr>
        <p:spPr>
          <a:xfrm>
            <a:off x="1066800" y="3731676"/>
            <a:ext cx="1447800" cy="332793"/>
          </a:xfrm>
          <a:prstGeom prst="rect">
            <a:avLst/>
          </a:prstGeom>
          <a:noFill/>
          <a:ln w="762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EF988B-C868-A5E2-930A-51FC0EE1B127}"/>
              </a:ext>
            </a:extLst>
          </p:cNvPr>
          <p:cNvSpPr/>
          <p:nvPr/>
        </p:nvSpPr>
        <p:spPr>
          <a:xfrm>
            <a:off x="7296149" y="3731676"/>
            <a:ext cx="971551" cy="402174"/>
          </a:xfrm>
          <a:prstGeom prst="rect">
            <a:avLst/>
          </a:prstGeom>
          <a:noFill/>
          <a:ln w="762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D75082-10D1-69C0-708F-0547C2BE26C1}"/>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FFA500"/>
                </a:solidFill>
                <a:effectLst>
                  <a:outerShdw blurRad="38100" dist="38100" dir="2700000" algn="tl">
                    <a:srgbClr val="000000">
                      <a:alpha val="43137"/>
                    </a:srgbClr>
                  </a:outerShdw>
                </a:effectLst>
                <a:latin typeface="Lato" panose="020F0502020204030203" pitchFamily="34" charset="0"/>
              </a:rPr>
              <a:t>One duration, one depth</a:t>
            </a:r>
          </a:p>
        </p:txBody>
      </p:sp>
      <p:sp>
        <p:nvSpPr>
          <p:cNvPr id="4" name="Slide Number Placeholder 3">
            <a:extLst>
              <a:ext uri="{FF2B5EF4-FFF2-40B4-BE49-F238E27FC236}">
                <a16:creationId xmlns:a16="http://schemas.microsoft.com/office/drawing/2014/main" id="{6E155980-D29D-37BD-2EB5-F6820925A27F}"/>
              </a:ext>
            </a:extLst>
          </p:cNvPr>
          <p:cNvSpPr>
            <a:spLocks noGrp="1"/>
          </p:cNvSpPr>
          <p:nvPr>
            <p:ph type="sldNum" sz="quarter" idx="12"/>
          </p:nvPr>
        </p:nvSpPr>
        <p:spPr/>
        <p:txBody>
          <a:bodyPr/>
          <a:lstStyle/>
          <a:p>
            <a:fld id="{5F6E19EC-C981-4348-A588-FAD292F64A47}" type="slidenum">
              <a:rPr lang="en-US" smtClean="0"/>
              <a:t>53</a:t>
            </a:fld>
            <a:endParaRPr lang="en-US"/>
          </a:p>
        </p:txBody>
      </p:sp>
    </p:spTree>
    <p:extLst>
      <p:ext uri="{BB962C8B-B14F-4D97-AF65-F5344CB8AC3E}">
        <p14:creationId xmlns:p14="http://schemas.microsoft.com/office/powerpoint/2010/main" val="2354744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761B2-7140-A1CD-2E56-30546D25BE27}"/>
              </a:ext>
            </a:extLst>
          </p:cNvPr>
          <p:cNvSpPr>
            <a:spLocks noGrp="1"/>
          </p:cNvSpPr>
          <p:nvPr>
            <p:ph type="title"/>
          </p:nvPr>
        </p:nvSpPr>
        <p:spPr/>
        <p:txBody>
          <a:bodyPr/>
          <a:lstStyle/>
          <a:p>
            <a:r>
              <a:rPr lang="en-US" dirty="0"/>
              <a:t>Area-Dependent Pattern</a:t>
            </a:r>
          </a:p>
        </p:txBody>
      </p:sp>
      <p:sp>
        <p:nvSpPr>
          <p:cNvPr id="3" name="Content Placeholder 2">
            <a:extLst>
              <a:ext uri="{FF2B5EF4-FFF2-40B4-BE49-F238E27FC236}">
                <a16:creationId xmlns:a16="http://schemas.microsoft.com/office/drawing/2014/main" id="{D13E8AC9-F1F0-E5C2-978C-7820506D3537}"/>
              </a:ext>
            </a:extLst>
          </p:cNvPr>
          <p:cNvSpPr>
            <a:spLocks noGrp="1"/>
          </p:cNvSpPr>
          <p:nvPr>
            <p:ph idx="1"/>
          </p:nvPr>
        </p:nvSpPr>
        <p:spPr/>
        <p:txBody>
          <a:bodyPr/>
          <a:lstStyle/>
          <a:p>
            <a:r>
              <a:rPr lang="en-US" dirty="0"/>
              <a:t>Meant to be used with the Depth-Area Analysis</a:t>
            </a:r>
          </a:p>
          <a:p>
            <a:r>
              <a:rPr lang="en-US" dirty="0"/>
              <a:t>Vary time pattern with storm area</a:t>
            </a:r>
          </a:p>
          <a:p>
            <a:r>
              <a:rPr lang="en-US" dirty="0"/>
              <a:t>Advanced method</a:t>
            </a:r>
          </a:p>
        </p:txBody>
      </p:sp>
      <p:pic>
        <p:nvPicPr>
          <p:cNvPr id="5" name="Picture 4">
            <a:extLst>
              <a:ext uri="{FF2B5EF4-FFF2-40B4-BE49-F238E27FC236}">
                <a16:creationId xmlns:a16="http://schemas.microsoft.com/office/drawing/2014/main" id="{53E071EF-7801-768C-889E-56AD2DCA7C6A}"/>
              </a:ext>
            </a:extLst>
          </p:cNvPr>
          <p:cNvPicPr>
            <a:picLocks noChangeAspect="1"/>
          </p:cNvPicPr>
          <p:nvPr/>
        </p:nvPicPr>
        <p:blipFill>
          <a:blip r:embed="rId2"/>
          <a:stretch>
            <a:fillRect/>
          </a:stretch>
        </p:blipFill>
        <p:spPr>
          <a:xfrm>
            <a:off x="4538249" y="3002590"/>
            <a:ext cx="6930310" cy="3174373"/>
          </a:xfrm>
          <a:prstGeom prst="rect">
            <a:avLst/>
          </a:prstGeom>
        </p:spPr>
      </p:pic>
      <p:sp>
        <p:nvSpPr>
          <p:cNvPr id="4" name="Slide Number Placeholder 3">
            <a:extLst>
              <a:ext uri="{FF2B5EF4-FFF2-40B4-BE49-F238E27FC236}">
                <a16:creationId xmlns:a16="http://schemas.microsoft.com/office/drawing/2014/main" id="{5E4A2B4F-7AFE-6C91-6C8D-042C1CBD5AD7}"/>
              </a:ext>
            </a:extLst>
          </p:cNvPr>
          <p:cNvSpPr>
            <a:spLocks noGrp="1"/>
          </p:cNvSpPr>
          <p:nvPr>
            <p:ph type="sldNum" sz="quarter" idx="12"/>
          </p:nvPr>
        </p:nvSpPr>
        <p:spPr/>
        <p:txBody>
          <a:bodyPr/>
          <a:lstStyle/>
          <a:p>
            <a:fld id="{5F6E19EC-C981-4348-A588-FAD292F64A47}" type="slidenum">
              <a:rPr lang="en-US" smtClean="0"/>
              <a:t>54</a:t>
            </a:fld>
            <a:endParaRPr lang="en-US"/>
          </a:p>
        </p:txBody>
      </p:sp>
    </p:spTree>
    <p:extLst>
      <p:ext uri="{BB962C8B-B14F-4D97-AF65-F5344CB8AC3E}">
        <p14:creationId xmlns:p14="http://schemas.microsoft.com/office/powerpoint/2010/main" val="15183823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CE2FA-861B-123F-FF75-3BBA1B22C801}"/>
              </a:ext>
            </a:extLst>
          </p:cNvPr>
          <p:cNvSpPr>
            <a:spLocks noGrp="1"/>
          </p:cNvSpPr>
          <p:nvPr>
            <p:ph type="title"/>
          </p:nvPr>
        </p:nvSpPr>
        <p:spPr/>
        <p:txBody>
          <a:bodyPr/>
          <a:lstStyle/>
          <a:p>
            <a:r>
              <a:rPr lang="en-US" dirty="0"/>
              <a:t>SCS Storm</a:t>
            </a:r>
          </a:p>
        </p:txBody>
      </p:sp>
      <p:pic>
        <p:nvPicPr>
          <p:cNvPr id="7" name="Content Placeholder 6" descr="Diagram, histogram&#10;&#10;Description automatically generated">
            <a:extLst>
              <a:ext uri="{FF2B5EF4-FFF2-40B4-BE49-F238E27FC236}">
                <a16:creationId xmlns:a16="http://schemas.microsoft.com/office/drawing/2014/main" id="{4E069409-0594-FC1B-D28A-732F97532A6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14061" y="1386553"/>
            <a:ext cx="3772426" cy="2934109"/>
          </a:xfrm>
        </p:spPr>
      </p:pic>
      <p:pic>
        <p:nvPicPr>
          <p:cNvPr id="13" name="Picture 12" descr="Map&#10;&#10;Description automatically generated">
            <a:extLst>
              <a:ext uri="{FF2B5EF4-FFF2-40B4-BE49-F238E27FC236}">
                <a16:creationId xmlns:a16="http://schemas.microsoft.com/office/drawing/2014/main" id="{C7F8A48B-8644-9B92-29EE-023A230C08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9648" y="2021297"/>
            <a:ext cx="5049649" cy="3571022"/>
          </a:xfrm>
          <a:prstGeom prst="rect">
            <a:avLst/>
          </a:prstGeom>
        </p:spPr>
      </p:pic>
      <p:sp>
        <p:nvSpPr>
          <p:cNvPr id="3" name="Slide Number Placeholder 2">
            <a:extLst>
              <a:ext uri="{FF2B5EF4-FFF2-40B4-BE49-F238E27FC236}">
                <a16:creationId xmlns:a16="http://schemas.microsoft.com/office/drawing/2014/main" id="{C13422EC-761C-5EEF-A5DE-E9B64E1379B8}"/>
              </a:ext>
            </a:extLst>
          </p:cNvPr>
          <p:cNvSpPr>
            <a:spLocks noGrp="1"/>
          </p:cNvSpPr>
          <p:nvPr>
            <p:ph type="sldNum" sz="quarter" idx="12"/>
          </p:nvPr>
        </p:nvSpPr>
        <p:spPr/>
        <p:txBody>
          <a:bodyPr/>
          <a:lstStyle/>
          <a:p>
            <a:fld id="{5F6E19EC-C981-4348-A588-FAD292F64A47}" type="slidenum">
              <a:rPr lang="en-US" smtClean="0"/>
              <a:t>55</a:t>
            </a:fld>
            <a:endParaRPr lang="en-US"/>
          </a:p>
        </p:txBody>
      </p:sp>
    </p:spTree>
    <p:extLst>
      <p:ext uri="{BB962C8B-B14F-4D97-AF65-F5344CB8AC3E}">
        <p14:creationId xmlns:p14="http://schemas.microsoft.com/office/powerpoint/2010/main" val="29098397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7A484-47AC-EAD4-ECE1-98EA628D5F37}"/>
              </a:ext>
            </a:extLst>
          </p:cNvPr>
          <p:cNvSpPr>
            <a:spLocks noGrp="1"/>
          </p:cNvSpPr>
          <p:nvPr>
            <p:ph type="title"/>
          </p:nvPr>
        </p:nvSpPr>
        <p:spPr/>
        <p:txBody>
          <a:bodyPr/>
          <a:lstStyle/>
          <a:p>
            <a:r>
              <a:rPr lang="en-US" dirty="0"/>
              <a:t>SCS Storm</a:t>
            </a:r>
          </a:p>
        </p:txBody>
      </p:sp>
      <p:sp>
        <p:nvSpPr>
          <p:cNvPr id="3" name="Content Placeholder 2">
            <a:extLst>
              <a:ext uri="{FF2B5EF4-FFF2-40B4-BE49-F238E27FC236}">
                <a16:creationId xmlns:a16="http://schemas.microsoft.com/office/drawing/2014/main" id="{8DAFC418-4639-C836-553B-99721CDB4484}"/>
              </a:ext>
            </a:extLst>
          </p:cNvPr>
          <p:cNvSpPr>
            <a:spLocks noGrp="1"/>
          </p:cNvSpPr>
          <p:nvPr>
            <p:ph idx="1"/>
          </p:nvPr>
        </p:nvSpPr>
        <p:spPr/>
        <p:txBody>
          <a:bodyPr/>
          <a:lstStyle/>
          <a:p>
            <a:r>
              <a:rPr lang="en-US" dirty="0"/>
              <a:t>Very simple design storm approach</a:t>
            </a:r>
          </a:p>
          <a:p>
            <a:r>
              <a:rPr lang="en-US" dirty="0"/>
              <a:t>Always 24-hour storms</a:t>
            </a:r>
          </a:p>
        </p:txBody>
      </p:sp>
      <p:pic>
        <p:nvPicPr>
          <p:cNvPr id="5" name="Picture 4">
            <a:extLst>
              <a:ext uri="{FF2B5EF4-FFF2-40B4-BE49-F238E27FC236}">
                <a16:creationId xmlns:a16="http://schemas.microsoft.com/office/drawing/2014/main" id="{639915E3-9196-2994-28EB-046169583C98}"/>
              </a:ext>
            </a:extLst>
          </p:cNvPr>
          <p:cNvPicPr>
            <a:picLocks noChangeAspect="1"/>
          </p:cNvPicPr>
          <p:nvPr/>
        </p:nvPicPr>
        <p:blipFill>
          <a:blip r:embed="rId3"/>
          <a:stretch>
            <a:fillRect/>
          </a:stretch>
        </p:blipFill>
        <p:spPr>
          <a:xfrm>
            <a:off x="6330152" y="2385682"/>
            <a:ext cx="5486400" cy="1659348"/>
          </a:xfrm>
          <a:prstGeom prst="rect">
            <a:avLst/>
          </a:prstGeom>
        </p:spPr>
      </p:pic>
      <p:pic>
        <p:nvPicPr>
          <p:cNvPr id="7" name="Picture 6">
            <a:extLst>
              <a:ext uri="{FF2B5EF4-FFF2-40B4-BE49-F238E27FC236}">
                <a16:creationId xmlns:a16="http://schemas.microsoft.com/office/drawing/2014/main" id="{2C3E3F27-34C8-D2EA-CD3B-1BFBE0FC8D45}"/>
              </a:ext>
            </a:extLst>
          </p:cNvPr>
          <p:cNvPicPr>
            <a:picLocks noChangeAspect="1"/>
          </p:cNvPicPr>
          <p:nvPr/>
        </p:nvPicPr>
        <p:blipFill>
          <a:blip r:embed="rId4"/>
          <a:stretch>
            <a:fillRect/>
          </a:stretch>
        </p:blipFill>
        <p:spPr>
          <a:xfrm>
            <a:off x="6330152" y="4390305"/>
            <a:ext cx="5486400" cy="2186819"/>
          </a:xfrm>
          <a:prstGeom prst="rect">
            <a:avLst/>
          </a:prstGeom>
        </p:spPr>
      </p:pic>
      <p:sp>
        <p:nvSpPr>
          <p:cNvPr id="8" name="Rectangle 7">
            <a:extLst>
              <a:ext uri="{FF2B5EF4-FFF2-40B4-BE49-F238E27FC236}">
                <a16:creationId xmlns:a16="http://schemas.microsoft.com/office/drawing/2014/main" id="{B17DAEE5-6CA2-02A2-E665-E3E3CD440888}"/>
              </a:ext>
            </a:extLst>
          </p:cNvPr>
          <p:cNvSpPr/>
          <p:nvPr/>
        </p:nvSpPr>
        <p:spPr>
          <a:xfrm>
            <a:off x="6330152" y="3789802"/>
            <a:ext cx="5486400" cy="25522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B7783EC8-1D44-8E2F-6500-F6C613097BE3}"/>
              </a:ext>
            </a:extLst>
          </p:cNvPr>
          <p:cNvSpPr>
            <a:spLocks noGrp="1"/>
          </p:cNvSpPr>
          <p:nvPr>
            <p:ph type="sldNum" sz="quarter" idx="12"/>
          </p:nvPr>
        </p:nvSpPr>
        <p:spPr/>
        <p:txBody>
          <a:bodyPr/>
          <a:lstStyle/>
          <a:p>
            <a:fld id="{5F6E19EC-C981-4348-A588-FAD292F64A47}" type="slidenum">
              <a:rPr lang="en-US" smtClean="0"/>
              <a:t>56</a:t>
            </a:fld>
            <a:endParaRPr lang="en-US"/>
          </a:p>
        </p:txBody>
      </p:sp>
    </p:spTree>
    <p:extLst>
      <p:ext uri="{BB962C8B-B14F-4D97-AF65-F5344CB8AC3E}">
        <p14:creationId xmlns:p14="http://schemas.microsoft.com/office/powerpoint/2010/main" val="7018362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6F210-E575-4D6B-B070-0560CBB07D18}"/>
              </a:ext>
            </a:extLst>
          </p:cNvPr>
          <p:cNvSpPr>
            <a:spLocks noGrp="1"/>
          </p:cNvSpPr>
          <p:nvPr>
            <p:ph type="title"/>
          </p:nvPr>
        </p:nvSpPr>
        <p:spPr/>
        <p:txBody>
          <a:bodyPr/>
          <a:lstStyle/>
          <a:p>
            <a:r>
              <a:rPr lang="en-US" dirty="0"/>
              <a:t>User-Specified Pattern</a:t>
            </a:r>
          </a:p>
        </p:txBody>
      </p:sp>
      <p:sp>
        <p:nvSpPr>
          <p:cNvPr id="3" name="Content Placeholder 2">
            <a:extLst>
              <a:ext uri="{FF2B5EF4-FFF2-40B4-BE49-F238E27FC236}">
                <a16:creationId xmlns:a16="http://schemas.microsoft.com/office/drawing/2014/main" id="{CEE34033-CA5C-6681-0CEF-D40C53248AC2}"/>
              </a:ext>
            </a:extLst>
          </p:cNvPr>
          <p:cNvSpPr>
            <a:spLocks noGrp="1"/>
          </p:cNvSpPr>
          <p:nvPr>
            <p:ph idx="1"/>
          </p:nvPr>
        </p:nvSpPr>
        <p:spPr>
          <a:xfrm>
            <a:off x="838200" y="1825625"/>
            <a:ext cx="4814482" cy="4351338"/>
          </a:xfrm>
        </p:spPr>
        <p:txBody>
          <a:bodyPr/>
          <a:lstStyle/>
          <a:p>
            <a:r>
              <a:rPr lang="en-US" dirty="0"/>
              <a:t>User-defined </a:t>
            </a:r>
            <a:r>
              <a:rPr lang="en-US" dirty="0">
                <a:solidFill>
                  <a:srgbClr val="00FFFF"/>
                </a:solidFill>
              </a:rPr>
              <a:t>hyetograph</a:t>
            </a:r>
          </a:p>
          <a:p>
            <a:r>
              <a:rPr lang="en-US" dirty="0"/>
              <a:t>Ability to read PF grids</a:t>
            </a:r>
          </a:p>
          <a:p>
            <a:r>
              <a:rPr lang="en-US" dirty="0"/>
              <a:t>Depth-Area Analysis magic</a:t>
            </a:r>
          </a:p>
          <a:p>
            <a:pPr lvl="1"/>
            <a:r>
              <a:rPr lang="en-US" dirty="0"/>
              <a:t>Computes precipitation above each comp. pt.</a:t>
            </a:r>
          </a:p>
          <a:p>
            <a:pPr lvl="1"/>
            <a:r>
              <a:rPr lang="en-US" dirty="0"/>
              <a:t>Gets drainage area</a:t>
            </a:r>
          </a:p>
          <a:p>
            <a:pPr lvl="1"/>
            <a:r>
              <a:rPr lang="en-US" dirty="0"/>
              <a:t>Computes area reduction</a:t>
            </a:r>
          </a:p>
        </p:txBody>
      </p:sp>
      <p:pic>
        <p:nvPicPr>
          <p:cNvPr id="5" name="Picture 4">
            <a:extLst>
              <a:ext uri="{FF2B5EF4-FFF2-40B4-BE49-F238E27FC236}">
                <a16:creationId xmlns:a16="http://schemas.microsoft.com/office/drawing/2014/main" id="{26577A6A-94B8-DF50-DF83-92F0ECE22A78}"/>
              </a:ext>
            </a:extLst>
          </p:cNvPr>
          <p:cNvPicPr>
            <a:picLocks noChangeAspect="1"/>
          </p:cNvPicPr>
          <p:nvPr/>
        </p:nvPicPr>
        <p:blipFill>
          <a:blip r:embed="rId2"/>
          <a:stretch>
            <a:fillRect/>
          </a:stretch>
        </p:blipFill>
        <p:spPr>
          <a:xfrm>
            <a:off x="5652683" y="3280234"/>
            <a:ext cx="6382828" cy="2990556"/>
          </a:xfrm>
          <a:prstGeom prst="rect">
            <a:avLst/>
          </a:prstGeom>
        </p:spPr>
      </p:pic>
      <p:sp>
        <p:nvSpPr>
          <p:cNvPr id="4" name="Slide Number Placeholder 3">
            <a:extLst>
              <a:ext uri="{FF2B5EF4-FFF2-40B4-BE49-F238E27FC236}">
                <a16:creationId xmlns:a16="http://schemas.microsoft.com/office/drawing/2014/main" id="{AC44F0F5-AD45-166B-0B4A-7F24BA35A266}"/>
              </a:ext>
            </a:extLst>
          </p:cNvPr>
          <p:cNvSpPr>
            <a:spLocks noGrp="1"/>
          </p:cNvSpPr>
          <p:nvPr>
            <p:ph type="sldNum" sz="quarter" idx="12"/>
          </p:nvPr>
        </p:nvSpPr>
        <p:spPr/>
        <p:txBody>
          <a:bodyPr/>
          <a:lstStyle/>
          <a:p>
            <a:fld id="{5F6E19EC-C981-4348-A588-FAD292F64A47}" type="slidenum">
              <a:rPr lang="en-US" smtClean="0"/>
              <a:t>57</a:t>
            </a:fld>
            <a:endParaRPr lang="en-US"/>
          </a:p>
        </p:txBody>
      </p:sp>
      <p:pic>
        <p:nvPicPr>
          <p:cNvPr id="7" name="Picture 6">
            <a:extLst>
              <a:ext uri="{FF2B5EF4-FFF2-40B4-BE49-F238E27FC236}">
                <a16:creationId xmlns:a16="http://schemas.microsoft.com/office/drawing/2014/main" id="{15F89707-5D4C-ABED-C6CB-B61C91109274}"/>
              </a:ext>
            </a:extLst>
          </p:cNvPr>
          <p:cNvPicPr>
            <a:picLocks noChangeAspect="1"/>
          </p:cNvPicPr>
          <p:nvPr/>
        </p:nvPicPr>
        <p:blipFill rotWithShape="1">
          <a:blip r:embed="rId3"/>
          <a:srcRect t="1011" b="1985"/>
          <a:stretch/>
        </p:blipFill>
        <p:spPr>
          <a:xfrm>
            <a:off x="7894923" y="84409"/>
            <a:ext cx="2353451" cy="3118360"/>
          </a:xfrm>
          <a:prstGeom prst="rect">
            <a:avLst/>
          </a:prstGeom>
        </p:spPr>
      </p:pic>
      <p:sp>
        <p:nvSpPr>
          <p:cNvPr id="8" name="TextBox 7">
            <a:extLst>
              <a:ext uri="{FF2B5EF4-FFF2-40B4-BE49-F238E27FC236}">
                <a16:creationId xmlns:a16="http://schemas.microsoft.com/office/drawing/2014/main" id="{5F3371C1-239E-40CC-6641-2C4A31D56319}"/>
              </a:ext>
            </a:extLst>
          </p:cNvPr>
          <p:cNvSpPr txBox="1"/>
          <p:nvPr/>
        </p:nvSpPr>
        <p:spPr>
          <a:xfrm>
            <a:off x="7959510" y="1167257"/>
            <a:ext cx="2224276"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9" name="Oval 8">
            <a:extLst>
              <a:ext uri="{FF2B5EF4-FFF2-40B4-BE49-F238E27FC236}">
                <a16:creationId xmlns:a16="http://schemas.microsoft.com/office/drawing/2014/main" id="{28EA97FB-4395-98EC-CD6E-191E02617A48}"/>
              </a:ext>
            </a:extLst>
          </p:cNvPr>
          <p:cNvSpPr/>
          <p:nvPr/>
        </p:nvSpPr>
        <p:spPr>
          <a:xfrm>
            <a:off x="8728668" y="2241211"/>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C49B862-4CE9-795D-67A4-6B50ADEE6440}"/>
              </a:ext>
            </a:extLst>
          </p:cNvPr>
          <p:cNvSpPr txBox="1"/>
          <p:nvPr/>
        </p:nvSpPr>
        <p:spPr>
          <a:xfrm>
            <a:off x="8099608" y="2501556"/>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Tree>
    <p:extLst>
      <p:ext uri="{BB962C8B-B14F-4D97-AF65-F5344CB8AC3E}">
        <p14:creationId xmlns:p14="http://schemas.microsoft.com/office/powerpoint/2010/main" val="4821700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E11C-9079-9DE5-B584-319E3D5FAD66}"/>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A8C84CC9-F4E4-F050-2198-317BFC596BE7}"/>
              </a:ext>
            </a:extLst>
          </p:cNvPr>
          <p:cNvSpPr>
            <a:spLocks noGrp="1"/>
          </p:cNvSpPr>
          <p:nvPr>
            <p:ph idx="1"/>
          </p:nvPr>
        </p:nvSpPr>
        <p:spPr/>
        <p:txBody>
          <a:bodyPr/>
          <a:lstStyle/>
          <a:p>
            <a:r>
              <a:rPr lang="en-US" dirty="0"/>
              <a:t>Percentage curve paired data</a:t>
            </a:r>
          </a:p>
          <a:p>
            <a:r>
              <a:rPr lang="en-US" dirty="0"/>
              <a:t>Atlas 14 has data</a:t>
            </a:r>
          </a:p>
          <a:p>
            <a:endParaRPr lang="en-US" dirty="0"/>
          </a:p>
        </p:txBody>
      </p:sp>
      <p:pic>
        <p:nvPicPr>
          <p:cNvPr id="5" name="Picture 4">
            <a:extLst>
              <a:ext uri="{FF2B5EF4-FFF2-40B4-BE49-F238E27FC236}">
                <a16:creationId xmlns:a16="http://schemas.microsoft.com/office/drawing/2014/main" id="{3C157533-33F1-D706-EB3C-3D34086B2DE4}"/>
              </a:ext>
            </a:extLst>
          </p:cNvPr>
          <p:cNvPicPr>
            <a:picLocks noChangeAspect="1"/>
          </p:cNvPicPr>
          <p:nvPr/>
        </p:nvPicPr>
        <p:blipFill>
          <a:blip r:embed="rId3"/>
          <a:stretch>
            <a:fillRect/>
          </a:stretch>
        </p:blipFill>
        <p:spPr>
          <a:xfrm>
            <a:off x="7587347" y="518169"/>
            <a:ext cx="4230542" cy="4126634"/>
          </a:xfrm>
          <a:prstGeom prst="rect">
            <a:avLst/>
          </a:prstGeom>
        </p:spPr>
      </p:pic>
      <p:pic>
        <p:nvPicPr>
          <p:cNvPr id="7" name="Picture 6">
            <a:extLst>
              <a:ext uri="{FF2B5EF4-FFF2-40B4-BE49-F238E27FC236}">
                <a16:creationId xmlns:a16="http://schemas.microsoft.com/office/drawing/2014/main" id="{7D99DD86-7A32-B6CD-B4C8-1B064DDB37B1}"/>
              </a:ext>
            </a:extLst>
          </p:cNvPr>
          <p:cNvPicPr>
            <a:picLocks noChangeAspect="1"/>
          </p:cNvPicPr>
          <p:nvPr/>
        </p:nvPicPr>
        <p:blipFill>
          <a:blip r:embed="rId4"/>
          <a:stretch>
            <a:fillRect/>
          </a:stretch>
        </p:blipFill>
        <p:spPr>
          <a:xfrm>
            <a:off x="2517168" y="2866671"/>
            <a:ext cx="4762752" cy="3833234"/>
          </a:xfrm>
          <a:prstGeom prst="rect">
            <a:avLst/>
          </a:prstGeom>
        </p:spPr>
      </p:pic>
      <p:sp>
        <p:nvSpPr>
          <p:cNvPr id="4" name="Slide Number Placeholder 3">
            <a:extLst>
              <a:ext uri="{FF2B5EF4-FFF2-40B4-BE49-F238E27FC236}">
                <a16:creationId xmlns:a16="http://schemas.microsoft.com/office/drawing/2014/main" id="{DDBBBF9C-07D4-6FD1-F246-D484A1C8D138}"/>
              </a:ext>
            </a:extLst>
          </p:cNvPr>
          <p:cNvSpPr>
            <a:spLocks noGrp="1"/>
          </p:cNvSpPr>
          <p:nvPr>
            <p:ph type="sldNum" sz="quarter" idx="12"/>
          </p:nvPr>
        </p:nvSpPr>
        <p:spPr/>
        <p:txBody>
          <a:bodyPr/>
          <a:lstStyle/>
          <a:p>
            <a:fld id="{5F6E19EC-C981-4348-A588-FAD292F64A47}" type="slidenum">
              <a:rPr lang="en-US" smtClean="0"/>
              <a:t>58</a:t>
            </a:fld>
            <a:endParaRPr lang="en-US"/>
          </a:p>
        </p:txBody>
      </p:sp>
      <p:cxnSp>
        <p:nvCxnSpPr>
          <p:cNvPr id="8" name="Straight Arrow Connector 7">
            <a:extLst>
              <a:ext uri="{FF2B5EF4-FFF2-40B4-BE49-F238E27FC236}">
                <a16:creationId xmlns:a16="http://schemas.microsoft.com/office/drawing/2014/main" id="{85FC6BFE-E334-DFF0-A933-EC48C2A70836}"/>
              </a:ext>
            </a:extLst>
          </p:cNvPr>
          <p:cNvCxnSpPr>
            <a:cxnSpLocks/>
          </p:cNvCxnSpPr>
          <p:nvPr/>
        </p:nvCxnSpPr>
        <p:spPr>
          <a:xfrm flipH="1" flipV="1">
            <a:off x="1722533" y="6302048"/>
            <a:ext cx="2754874" cy="236866"/>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340F911-56EE-51BD-4DBE-C8020AE31A11}"/>
              </a:ext>
            </a:extLst>
          </p:cNvPr>
          <p:cNvSpPr txBox="1"/>
          <p:nvPr/>
        </p:nvSpPr>
        <p:spPr>
          <a:xfrm>
            <a:off x="318499" y="5715299"/>
            <a:ext cx="2198669" cy="461665"/>
          </a:xfrm>
          <a:prstGeom prst="rect">
            <a:avLst/>
          </a:prstGeom>
          <a:noFill/>
        </p:spPr>
        <p:txBody>
          <a:bodyPr wrap="square" rtlCol="0">
            <a:spAutoFit/>
          </a:bodyPr>
          <a:lstStyle/>
          <a:p>
            <a:r>
              <a:rPr lang="en-US" sz="2400" dirty="0">
                <a:solidFill>
                  <a:srgbClr val="00FFFF"/>
                </a:solidFill>
              </a:rPr>
              <a:t>Percent of time</a:t>
            </a:r>
          </a:p>
        </p:txBody>
      </p:sp>
      <p:cxnSp>
        <p:nvCxnSpPr>
          <p:cNvPr id="13" name="Straight Arrow Connector 12">
            <a:extLst>
              <a:ext uri="{FF2B5EF4-FFF2-40B4-BE49-F238E27FC236}">
                <a16:creationId xmlns:a16="http://schemas.microsoft.com/office/drawing/2014/main" id="{85FC6BFE-E334-DFF0-A933-EC48C2A70836}"/>
              </a:ext>
            </a:extLst>
          </p:cNvPr>
          <p:cNvCxnSpPr>
            <a:cxnSpLocks/>
          </p:cNvCxnSpPr>
          <p:nvPr/>
        </p:nvCxnSpPr>
        <p:spPr>
          <a:xfrm flipH="1" flipV="1">
            <a:off x="1722533" y="4225241"/>
            <a:ext cx="705357" cy="651559"/>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340F911-56EE-51BD-4DBE-C8020AE31A11}"/>
              </a:ext>
            </a:extLst>
          </p:cNvPr>
          <p:cNvSpPr txBox="1"/>
          <p:nvPr/>
        </p:nvSpPr>
        <p:spPr>
          <a:xfrm>
            <a:off x="615318" y="3269160"/>
            <a:ext cx="1642000" cy="830997"/>
          </a:xfrm>
          <a:prstGeom prst="rect">
            <a:avLst/>
          </a:prstGeom>
          <a:noFill/>
        </p:spPr>
        <p:txBody>
          <a:bodyPr wrap="square" rtlCol="0">
            <a:spAutoFit/>
          </a:bodyPr>
          <a:lstStyle/>
          <a:p>
            <a:r>
              <a:rPr lang="en-US" sz="2400" dirty="0">
                <a:solidFill>
                  <a:srgbClr val="00FFFF"/>
                </a:solidFill>
              </a:rPr>
              <a:t>Percent of total depth</a:t>
            </a:r>
          </a:p>
        </p:txBody>
      </p:sp>
    </p:spTree>
    <p:extLst>
      <p:ext uri="{BB962C8B-B14F-4D97-AF65-F5344CB8AC3E}">
        <p14:creationId xmlns:p14="http://schemas.microsoft.com/office/powerpoint/2010/main" val="381385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93E95-C0E8-CD2B-28BB-E3C6CD033BD7}"/>
              </a:ext>
            </a:extLst>
          </p:cNvPr>
          <p:cNvSpPr>
            <a:spLocks noGrp="1"/>
          </p:cNvSpPr>
          <p:nvPr>
            <p:ph type="title"/>
          </p:nvPr>
        </p:nvSpPr>
        <p:spPr/>
        <p:txBody>
          <a:bodyPr/>
          <a:lstStyle/>
          <a:p>
            <a:r>
              <a:rPr lang="en-US" dirty="0"/>
              <a:t>Synthetic Hyetograph</a:t>
            </a:r>
          </a:p>
        </p:txBody>
      </p:sp>
      <p:pic>
        <p:nvPicPr>
          <p:cNvPr id="5" name="Picture 4">
            <a:extLst>
              <a:ext uri="{FF2B5EF4-FFF2-40B4-BE49-F238E27FC236}">
                <a16:creationId xmlns:a16="http://schemas.microsoft.com/office/drawing/2014/main" id="{B7DC2506-8160-7B8A-5574-9BF33BA50DF2}"/>
              </a:ext>
            </a:extLst>
          </p:cNvPr>
          <p:cNvPicPr>
            <a:picLocks noChangeAspect="1"/>
          </p:cNvPicPr>
          <p:nvPr/>
        </p:nvPicPr>
        <p:blipFill>
          <a:blip r:embed="rId2"/>
          <a:stretch>
            <a:fillRect/>
          </a:stretch>
        </p:blipFill>
        <p:spPr>
          <a:xfrm>
            <a:off x="6817829" y="793924"/>
            <a:ext cx="5050561" cy="5270152"/>
          </a:xfrm>
          <a:prstGeom prst="rect">
            <a:avLst/>
          </a:prstGeom>
        </p:spPr>
      </p:pic>
      <p:pic>
        <p:nvPicPr>
          <p:cNvPr id="7" name="Picture 6">
            <a:extLst>
              <a:ext uri="{FF2B5EF4-FFF2-40B4-BE49-F238E27FC236}">
                <a16:creationId xmlns:a16="http://schemas.microsoft.com/office/drawing/2014/main" id="{6BC2EF3C-04B8-36F7-03E6-D59F0BEBAE2F}"/>
              </a:ext>
            </a:extLst>
          </p:cNvPr>
          <p:cNvPicPr>
            <a:picLocks noChangeAspect="1"/>
          </p:cNvPicPr>
          <p:nvPr/>
        </p:nvPicPr>
        <p:blipFill>
          <a:blip r:embed="rId3"/>
          <a:stretch>
            <a:fillRect/>
          </a:stretch>
        </p:blipFill>
        <p:spPr>
          <a:xfrm>
            <a:off x="2644533" y="2405676"/>
            <a:ext cx="4124164" cy="4304731"/>
          </a:xfrm>
          <a:prstGeom prst="rect">
            <a:avLst/>
          </a:prstGeom>
        </p:spPr>
      </p:pic>
      <p:sp>
        <p:nvSpPr>
          <p:cNvPr id="8" name="TextBox 7">
            <a:extLst>
              <a:ext uri="{FF2B5EF4-FFF2-40B4-BE49-F238E27FC236}">
                <a16:creationId xmlns:a16="http://schemas.microsoft.com/office/drawing/2014/main" id="{0E8A2498-8075-AE34-B506-F4402B5489D9}"/>
              </a:ext>
            </a:extLst>
          </p:cNvPr>
          <p:cNvSpPr txBox="1"/>
          <p:nvPr/>
        </p:nvSpPr>
        <p:spPr>
          <a:xfrm>
            <a:off x="4359727" y="4863889"/>
            <a:ext cx="2148536" cy="584775"/>
          </a:xfrm>
          <a:prstGeom prst="rect">
            <a:avLst/>
          </a:prstGeom>
          <a:solidFill>
            <a:srgbClr val="FFFFFF">
              <a:alpha val="50196"/>
            </a:srgbClr>
          </a:solidFill>
        </p:spPr>
        <p:txBody>
          <a:bodyPr wrap="square" rtlCol="0">
            <a:spAutoFit/>
          </a:bodyPr>
          <a:lstStyle/>
          <a:p>
            <a:pPr algn="ctr"/>
            <a:r>
              <a:rPr lang="en-US" sz="1600" b="1" dirty="0">
                <a:solidFill>
                  <a:srgbClr val="FF00FF"/>
                </a:solidFill>
                <a:effectLst>
                  <a:outerShdw blurRad="38100" dist="38100" dir="2700000" algn="tl">
                    <a:srgbClr val="000000">
                      <a:alpha val="43137"/>
                    </a:srgbClr>
                  </a:outerShdw>
                </a:effectLst>
                <a:latin typeface="Lato" panose="020F0502020204030203" pitchFamily="34" charset="0"/>
              </a:rPr>
              <a:t>Midwest Region 3</a:t>
            </a:r>
          </a:p>
          <a:p>
            <a:pPr algn="ctr"/>
            <a:r>
              <a:rPr lang="en-US" sz="1600" b="1" dirty="0">
                <a:solidFill>
                  <a:srgbClr val="FF00FF"/>
                </a:solidFill>
                <a:effectLst>
                  <a:outerShdw blurRad="38100" dist="38100" dir="2700000" algn="tl">
                    <a:srgbClr val="000000">
                      <a:alpha val="43137"/>
                    </a:srgbClr>
                  </a:outerShdw>
                </a:effectLst>
                <a:latin typeface="Lato" panose="020F0502020204030203" pitchFamily="34" charset="0"/>
              </a:rPr>
              <a:t>2</a:t>
            </a:r>
            <a:r>
              <a:rPr lang="en-US" sz="1600" b="1" baseline="30000" dirty="0">
                <a:solidFill>
                  <a:srgbClr val="FF00FF"/>
                </a:solidFill>
                <a:effectLst>
                  <a:outerShdw blurRad="38100" dist="38100" dir="2700000" algn="tl">
                    <a:srgbClr val="000000">
                      <a:alpha val="43137"/>
                    </a:srgbClr>
                  </a:outerShdw>
                </a:effectLst>
                <a:latin typeface="Lato" panose="020F0502020204030203" pitchFamily="34" charset="0"/>
              </a:rPr>
              <a:t>nd</a:t>
            </a:r>
            <a:r>
              <a:rPr lang="en-US" sz="1600" b="1" dirty="0">
                <a:solidFill>
                  <a:srgbClr val="FF00FF"/>
                </a:solidFill>
                <a:effectLst>
                  <a:outerShdw blurRad="38100" dist="38100" dir="2700000" algn="tl">
                    <a:srgbClr val="000000">
                      <a:alpha val="43137"/>
                    </a:srgbClr>
                  </a:outerShdw>
                </a:effectLst>
                <a:latin typeface="Lato" panose="020F0502020204030203" pitchFamily="34" charset="0"/>
              </a:rPr>
              <a:t> Quartile, 50%</a:t>
            </a:r>
          </a:p>
        </p:txBody>
      </p:sp>
      <p:sp>
        <p:nvSpPr>
          <p:cNvPr id="9" name="TextBox 8">
            <a:extLst>
              <a:ext uri="{FF2B5EF4-FFF2-40B4-BE49-F238E27FC236}">
                <a16:creationId xmlns:a16="http://schemas.microsoft.com/office/drawing/2014/main" id="{413CB68B-E591-79BC-5E67-731858244D62}"/>
              </a:ext>
            </a:extLst>
          </p:cNvPr>
          <p:cNvSpPr txBox="1"/>
          <p:nvPr/>
        </p:nvSpPr>
        <p:spPr>
          <a:xfrm>
            <a:off x="8210764" y="1252051"/>
            <a:ext cx="3542871" cy="584775"/>
          </a:xfrm>
          <a:prstGeom prst="rect">
            <a:avLst/>
          </a:prstGeom>
          <a:solidFill>
            <a:srgbClr val="FFFFFF">
              <a:alpha val="50196"/>
            </a:srgbClr>
          </a:solidFill>
        </p:spPr>
        <p:txBody>
          <a:bodyPr wrap="square" rtlCol="0">
            <a:spAutoFit/>
          </a:bodyPr>
          <a:lstStyle/>
          <a:p>
            <a:pPr algn="ctr"/>
            <a:r>
              <a:rPr lang="en-US" sz="1600" b="1" dirty="0">
                <a:solidFill>
                  <a:srgbClr val="FF00FF"/>
                </a:solidFill>
                <a:effectLst>
                  <a:outerShdw blurRad="38100" dist="38100" dir="2700000" algn="tl">
                    <a:srgbClr val="000000">
                      <a:alpha val="43137"/>
                    </a:srgbClr>
                  </a:outerShdw>
                </a:effectLst>
                <a:latin typeface="Lato" panose="020F0502020204030203" pitchFamily="34" charset="0"/>
              </a:rPr>
              <a:t>Volume matches area-reduced subbasin amount </a:t>
            </a:r>
          </a:p>
        </p:txBody>
      </p:sp>
      <p:pic>
        <p:nvPicPr>
          <p:cNvPr id="11" name="Picture 10">
            <a:extLst>
              <a:ext uri="{FF2B5EF4-FFF2-40B4-BE49-F238E27FC236}">
                <a16:creationId xmlns:a16="http://schemas.microsoft.com/office/drawing/2014/main" id="{091A392B-B310-B707-2A2C-5F9EDEBBA2F1}"/>
              </a:ext>
            </a:extLst>
          </p:cNvPr>
          <p:cNvPicPr>
            <a:picLocks noChangeAspect="1"/>
          </p:cNvPicPr>
          <p:nvPr/>
        </p:nvPicPr>
        <p:blipFill>
          <a:blip r:embed="rId4"/>
          <a:stretch>
            <a:fillRect/>
          </a:stretch>
        </p:blipFill>
        <p:spPr>
          <a:xfrm>
            <a:off x="188298" y="1690688"/>
            <a:ext cx="4171429" cy="1000000"/>
          </a:xfrm>
          <a:prstGeom prst="rect">
            <a:avLst/>
          </a:prstGeom>
        </p:spPr>
      </p:pic>
      <p:sp>
        <p:nvSpPr>
          <p:cNvPr id="3" name="Slide Number Placeholder 2">
            <a:extLst>
              <a:ext uri="{FF2B5EF4-FFF2-40B4-BE49-F238E27FC236}">
                <a16:creationId xmlns:a16="http://schemas.microsoft.com/office/drawing/2014/main" id="{643A6F18-7147-409E-1D1A-4CB73DD543BB}"/>
              </a:ext>
            </a:extLst>
          </p:cNvPr>
          <p:cNvSpPr>
            <a:spLocks noGrp="1"/>
          </p:cNvSpPr>
          <p:nvPr>
            <p:ph type="sldNum" sz="quarter" idx="12"/>
          </p:nvPr>
        </p:nvSpPr>
        <p:spPr/>
        <p:txBody>
          <a:bodyPr/>
          <a:lstStyle/>
          <a:p>
            <a:fld id="{5F6E19EC-C981-4348-A588-FAD292F64A47}" type="slidenum">
              <a:rPr lang="en-US" smtClean="0"/>
              <a:t>59</a:t>
            </a:fld>
            <a:endParaRPr lang="en-US"/>
          </a:p>
        </p:txBody>
      </p:sp>
    </p:spTree>
    <p:extLst>
      <p:ext uri="{BB962C8B-B14F-4D97-AF65-F5344CB8AC3E}">
        <p14:creationId xmlns:p14="http://schemas.microsoft.com/office/powerpoint/2010/main" val="1346731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D91FDF4-B8C7-D619-7DB6-5AD80EB61806}"/>
              </a:ext>
            </a:extLst>
          </p:cNvPr>
          <p:cNvPicPr>
            <a:picLocks noChangeAspect="1"/>
          </p:cNvPicPr>
          <p:nvPr/>
        </p:nvPicPr>
        <p:blipFill>
          <a:blip r:embed="rId3"/>
          <a:stretch>
            <a:fillRect/>
          </a:stretch>
        </p:blipFill>
        <p:spPr>
          <a:xfrm>
            <a:off x="4196735" y="2401499"/>
            <a:ext cx="2656747" cy="3749675"/>
          </a:xfrm>
          <a:prstGeom prst="rect">
            <a:avLst/>
          </a:prstGeom>
        </p:spPr>
      </p:pic>
      <p:sp>
        <p:nvSpPr>
          <p:cNvPr id="2" name="Title 1">
            <a:extLst>
              <a:ext uri="{FF2B5EF4-FFF2-40B4-BE49-F238E27FC236}">
                <a16:creationId xmlns:a16="http://schemas.microsoft.com/office/drawing/2014/main" id="{75B0C2D8-D312-116E-66E3-65B6B757D53A}"/>
              </a:ext>
            </a:extLst>
          </p:cNvPr>
          <p:cNvSpPr>
            <a:spLocks noGrp="1"/>
          </p:cNvSpPr>
          <p:nvPr>
            <p:ph type="title"/>
          </p:nvPr>
        </p:nvSpPr>
        <p:spPr/>
        <p:txBody>
          <a:bodyPr/>
          <a:lstStyle/>
          <a:p>
            <a:r>
              <a:rPr lang="en-US" dirty="0"/>
              <a:t>Simplifications</a:t>
            </a:r>
          </a:p>
        </p:txBody>
      </p:sp>
      <p:sp>
        <p:nvSpPr>
          <p:cNvPr id="3" name="Content Placeholder 2">
            <a:extLst>
              <a:ext uri="{FF2B5EF4-FFF2-40B4-BE49-F238E27FC236}">
                <a16:creationId xmlns:a16="http://schemas.microsoft.com/office/drawing/2014/main" id="{FFA5764B-9DCD-3722-E78E-ACA27D0A3B4A}"/>
              </a:ext>
            </a:extLst>
          </p:cNvPr>
          <p:cNvSpPr>
            <a:spLocks noGrp="1"/>
          </p:cNvSpPr>
          <p:nvPr>
            <p:ph idx="1"/>
          </p:nvPr>
        </p:nvSpPr>
        <p:spPr/>
        <p:txBody>
          <a:bodyPr/>
          <a:lstStyle/>
          <a:p>
            <a:r>
              <a:rPr lang="en-US" dirty="0"/>
              <a:t>Storm duration</a:t>
            </a:r>
          </a:p>
          <a:p>
            <a:r>
              <a:rPr lang="en-US" dirty="0"/>
              <a:t>Temporal patterns</a:t>
            </a:r>
          </a:p>
          <a:p>
            <a:r>
              <a:rPr lang="en-US" dirty="0"/>
              <a:t>Spatial patterns</a:t>
            </a:r>
          </a:p>
        </p:txBody>
      </p:sp>
      <p:pic>
        <p:nvPicPr>
          <p:cNvPr id="5" name="Picture 4">
            <a:extLst>
              <a:ext uri="{FF2B5EF4-FFF2-40B4-BE49-F238E27FC236}">
                <a16:creationId xmlns:a16="http://schemas.microsoft.com/office/drawing/2014/main" id="{07E88EC8-DFFA-5859-EB58-E50A249BDB39}"/>
              </a:ext>
            </a:extLst>
          </p:cNvPr>
          <p:cNvPicPr>
            <a:picLocks noChangeAspect="1"/>
          </p:cNvPicPr>
          <p:nvPr/>
        </p:nvPicPr>
        <p:blipFill>
          <a:blip r:embed="rId4"/>
          <a:stretch>
            <a:fillRect/>
          </a:stretch>
        </p:blipFill>
        <p:spPr>
          <a:xfrm>
            <a:off x="7315727" y="681036"/>
            <a:ext cx="4273522" cy="3595301"/>
          </a:xfrm>
          <a:prstGeom prst="rect">
            <a:avLst/>
          </a:prstGeom>
        </p:spPr>
      </p:pic>
      <p:sp>
        <p:nvSpPr>
          <p:cNvPr id="4" name="Slide Number Placeholder 3">
            <a:extLst>
              <a:ext uri="{FF2B5EF4-FFF2-40B4-BE49-F238E27FC236}">
                <a16:creationId xmlns:a16="http://schemas.microsoft.com/office/drawing/2014/main" id="{E17C4B2D-A13B-AFF5-7AC8-3B23C0C80DF1}"/>
              </a:ext>
            </a:extLst>
          </p:cNvPr>
          <p:cNvSpPr>
            <a:spLocks noGrp="1"/>
          </p:cNvSpPr>
          <p:nvPr>
            <p:ph type="sldNum" sz="quarter" idx="12"/>
          </p:nvPr>
        </p:nvSpPr>
        <p:spPr/>
        <p:txBody>
          <a:bodyPr/>
          <a:lstStyle/>
          <a:p>
            <a:fld id="{5F6E19EC-C981-4348-A588-FAD292F64A47}" type="slidenum">
              <a:rPr lang="en-US" smtClean="0"/>
              <a:t>6</a:t>
            </a:fld>
            <a:endParaRPr lang="en-US"/>
          </a:p>
        </p:txBody>
      </p:sp>
    </p:spTree>
    <p:extLst>
      <p:ext uri="{BB962C8B-B14F-4D97-AF65-F5344CB8AC3E}">
        <p14:creationId xmlns:p14="http://schemas.microsoft.com/office/powerpoint/2010/main" val="35225408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8D6B05-DB1A-0F84-D98C-BE80C00B4A89}"/>
              </a:ext>
            </a:extLst>
          </p:cNvPr>
          <p:cNvSpPr>
            <a:spLocks noGrp="1"/>
          </p:cNvSpPr>
          <p:nvPr>
            <p:ph idx="1"/>
          </p:nvPr>
        </p:nvSpPr>
        <p:spPr>
          <a:xfrm>
            <a:off x="838200" y="1825625"/>
            <a:ext cx="6454025" cy="4895852"/>
          </a:xfrm>
        </p:spPr>
        <p:txBody>
          <a:bodyPr>
            <a:normAutofit fontScale="92500" lnSpcReduction="20000"/>
          </a:bodyPr>
          <a:lstStyle/>
          <a:p>
            <a:r>
              <a:rPr lang="en-US" dirty="0"/>
              <a:t>The </a:t>
            </a:r>
            <a:r>
              <a:rPr lang="en-US" dirty="0">
                <a:solidFill>
                  <a:srgbClr val="00FFFF"/>
                </a:solidFill>
              </a:rPr>
              <a:t>Frequency Storm</a:t>
            </a:r>
            <a:r>
              <a:rPr lang="en-US" dirty="0"/>
              <a:t> met model is an older approach but still widely used today</a:t>
            </a:r>
          </a:p>
          <a:p>
            <a:pPr lvl="1"/>
            <a:r>
              <a:rPr lang="en-US" dirty="0"/>
              <a:t>Assumes same frequency for all durations is reasonable; this is a very conservative assumption</a:t>
            </a:r>
          </a:p>
          <a:p>
            <a:r>
              <a:rPr lang="en-US" dirty="0"/>
              <a:t>The </a:t>
            </a:r>
            <a:r>
              <a:rPr lang="en-US" dirty="0">
                <a:solidFill>
                  <a:srgbClr val="00FFFF"/>
                </a:solidFill>
              </a:rPr>
              <a:t>Hypothetical Storm </a:t>
            </a:r>
            <a:r>
              <a:rPr lang="en-US" dirty="0"/>
              <a:t>met model method is the most flexible</a:t>
            </a:r>
          </a:p>
          <a:p>
            <a:pPr lvl="1"/>
            <a:r>
              <a:rPr lang="en-US" dirty="0"/>
              <a:t>More data-driven approach</a:t>
            </a:r>
          </a:p>
          <a:p>
            <a:r>
              <a:rPr lang="en-US" dirty="0"/>
              <a:t>The most important assumption is that of </a:t>
            </a:r>
            <a:r>
              <a:rPr lang="en-US" dirty="0">
                <a:solidFill>
                  <a:srgbClr val="FFA500"/>
                </a:solidFill>
              </a:rPr>
              <a:t>“AEP Neutrality”</a:t>
            </a:r>
          </a:p>
          <a:p>
            <a:pPr lvl="1"/>
            <a:r>
              <a:rPr lang="en-US" dirty="0"/>
              <a:t>Storm frequency = flow frequency</a:t>
            </a:r>
          </a:p>
          <a:p>
            <a:r>
              <a:rPr lang="en-US" dirty="0"/>
              <a:t>More advanced stochastic methods allow us to break free of those assumption constraints…SST is the future!</a:t>
            </a:r>
          </a:p>
          <a:p>
            <a:pPr lvl="1"/>
            <a:r>
              <a:rPr lang="en-US" dirty="0">
                <a:hlinkClick r:id="rId2"/>
              </a:rPr>
              <a:t>SST Tutorial &amp; Guide</a:t>
            </a:r>
            <a:endParaRPr lang="en-US" dirty="0"/>
          </a:p>
        </p:txBody>
      </p:sp>
      <p:sp>
        <p:nvSpPr>
          <p:cNvPr id="3" name="Slide Number Placeholder 2">
            <a:extLst>
              <a:ext uri="{FF2B5EF4-FFF2-40B4-BE49-F238E27FC236}">
                <a16:creationId xmlns:a16="http://schemas.microsoft.com/office/drawing/2014/main" id="{6D8E3C84-47A6-8A04-295A-AFB65F721122}"/>
              </a:ext>
            </a:extLst>
          </p:cNvPr>
          <p:cNvSpPr>
            <a:spLocks noGrp="1"/>
          </p:cNvSpPr>
          <p:nvPr>
            <p:ph type="sldNum" sz="quarter" idx="12"/>
          </p:nvPr>
        </p:nvSpPr>
        <p:spPr/>
        <p:txBody>
          <a:bodyPr/>
          <a:lstStyle/>
          <a:p>
            <a:fld id="{75FF2DE0-F630-4680-9872-E679E07CC29A}" type="slidenum">
              <a:rPr lang="en-US" smtClean="0"/>
              <a:t>60</a:t>
            </a:fld>
            <a:endParaRPr lang="en-US"/>
          </a:p>
        </p:txBody>
      </p:sp>
      <p:sp>
        <p:nvSpPr>
          <p:cNvPr id="4" name="Title 3">
            <a:extLst>
              <a:ext uri="{FF2B5EF4-FFF2-40B4-BE49-F238E27FC236}">
                <a16:creationId xmlns:a16="http://schemas.microsoft.com/office/drawing/2014/main" id="{61CF7054-8291-8E75-80B6-27636C07C7E6}"/>
              </a:ext>
            </a:extLst>
          </p:cNvPr>
          <p:cNvSpPr>
            <a:spLocks noGrp="1"/>
          </p:cNvSpPr>
          <p:nvPr>
            <p:ph type="title"/>
          </p:nvPr>
        </p:nvSpPr>
        <p:spPr/>
        <p:txBody>
          <a:bodyPr/>
          <a:lstStyle/>
          <a:p>
            <a:r>
              <a:rPr lang="en-US" dirty="0"/>
              <a:t>Summary</a:t>
            </a:r>
          </a:p>
        </p:txBody>
      </p:sp>
      <p:pic>
        <p:nvPicPr>
          <p:cNvPr id="7" name="Picture 6">
            <a:extLst>
              <a:ext uri="{FF2B5EF4-FFF2-40B4-BE49-F238E27FC236}">
                <a16:creationId xmlns:a16="http://schemas.microsoft.com/office/drawing/2014/main" id="{784AE923-7DD2-8E47-69D8-72228F6394C2}"/>
              </a:ext>
            </a:extLst>
          </p:cNvPr>
          <p:cNvPicPr>
            <a:picLocks noChangeAspect="1"/>
          </p:cNvPicPr>
          <p:nvPr/>
        </p:nvPicPr>
        <p:blipFill>
          <a:blip r:embed="rId3"/>
          <a:stretch>
            <a:fillRect/>
          </a:stretch>
        </p:blipFill>
        <p:spPr>
          <a:xfrm>
            <a:off x="7603074" y="530496"/>
            <a:ext cx="3663177" cy="3611728"/>
          </a:xfrm>
          <a:prstGeom prst="rect">
            <a:avLst/>
          </a:prstGeom>
        </p:spPr>
      </p:pic>
    </p:spTree>
    <p:extLst>
      <p:ext uri="{BB962C8B-B14F-4D97-AF65-F5344CB8AC3E}">
        <p14:creationId xmlns:p14="http://schemas.microsoft.com/office/powerpoint/2010/main" val="6197347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48FCC-246E-4FB5-9182-0461CDE73A74}"/>
              </a:ext>
            </a:extLst>
          </p:cNvPr>
          <p:cNvSpPr>
            <a:spLocks noGrp="1"/>
          </p:cNvSpPr>
          <p:nvPr>
            <p:ph type="title"/>
          </p:nvPr>
        </p:nvSpPr>
        <p:spPr/>
        <p:txBody>
          <a:bodyPr/>
          <a:lstStyle/>
          <a:p>
            <a:r>
              <a:rPr lang="en-US" dirty="0"/>
              <a:t>Tools in HEC-HMS</a:t>
            </a:r>
          </a:p>
        </p:txBody>
      </p:sp>
      <p:sp>
        <p:nvSpPr>
          <p:cNvPr id="3" name="Content Placeholder 2">
            <a:extLst>
              <a:ext uri="{FF2B5EF4-FFF2-40B4-BE49-F238E27FC236}">
                <a16:creationId xmlns:a16="http://schemas.microsoft.com/office/drawing/2014/main" id="{824F3493-605A-1608-5FBB-060E4E9AB181}"/>
              </a:ext>
            </a:extLst>
          </p:cNvPr>
          <p:cNvSpPr>
            <a:spLocks noGrp="1"/>
          </p:cNvSpPr>
          <p:nvPr>
            <p:ph idx="1"/>
          </p:nvPr>
        </p:nvSpPr>
        <p:spPr>
          <a:xfrm>
            <a:off x="4775331" y="1847850"/>
            <a:ext cx="7036064" cy="4351338"/>
          </a:xfrm>
        </p:spPr>
        <p:txBody>
          <a:bodyPr/>
          <a:lstStyle/>
          <a:p>
            <a:r>
              <a:rPr lang="en-US" dirty="0">
                <a:solidFill>
                  <a:srgbClr val="00FFFF"/>
                </a:solidFill>
              </a:rPr>
              <a:t>Depth-Area Analysis Compute</a:t>
            </a:r>
          </a:p>
          <a:p>
            <a:pPr lvl="1"/>
            <a:r>
              <a:rPr lang="en-US" dirty="0"/>
              <a:t>Compute flows for same frequency at multiple locations</a:t>
            </a:r>
          </a:p>
          <a:p>
            <a:pPr lvl="1"/>
            <a:r>
              <a:rPr lang="en-US" dirty="0"/>
              <a:t>Allows storm area to vary</a:t>
            </a:r>
          </a:p>
          <a:p>
            <a:r>
              <a:rPr lang="en-US" dirty="0">
                <a:solidFill>
                  <a:srgbClr val="00FFFF"/>
                </a:solidFill>
              </a:rPr>
              <a:t>Frequency Analysis Compute</a:t>
            </a:r>
          </a:p>
          <a:p>
            <a:pPr lvl="1"/>
            <a:r>
              <a:rPr lang="en-US" dirty="0"/>
              <a:t>Compute multiple frequency flows for a location</a:t>
            </a:r>
          </a:p>
          <a:p>
            <a:pPr lvl="1"/>
            <a:r>
              <a:rPr lang="en-US" dirty="0"/>
              <a:t>Summarize and plot results</a:t>
            </a:r>
          </a:p>
        </p:txBody>
      </p:sp>
      <p:sp>
        <p:nvSpPr>
          <p:cNvPr id="4" name="Slide Number Placeholder 3">
            <a:extLst>
              <a:ext uri="{FF2B5EF4-FFF2-40B4-BE49-F238E27FC236}">
                <a16:creationId xmlns:a16="http://schemas.microsoft.com/office/drawing/2014/main" id="{F4F2C374-F804-7B7E-322A-4BFB8257B514}"/>
              </a:ext>
            </a:extLst>
          </p:cNvPr>
          <p:cNvSpPr>
            <a:spLocks noGrp="1"/>
          </p:cNvSpPr>
          <p:nvPr>
            <p:ph type="sldNum" sz="quarter" idx="12"/>
          </p:nvPr>
        </p:nvSpPr>
        <p:spPr/>
        <p:txBody>
          <a:bodyPr/>
          <a:lstStyle/>
          <a:p>
            <a:fld id="{5F6E19EC-C981-4348-A588-FAD292F64A47}" type="slidenum">
              <a:rPr lang="en-US" smtClean="0"/>
              <a:t>61</a:t>
            </a:fld>
            <a:endParaRPr lang="en-US"/>
          </a:p>
        </p:txBody>
      </p:sp>
      <p:pic>
        <p:nvPicPr>
          <p:cNvPr id="6" name="Picture 5">
            <a:extLst>
              <a:ext uri="{FF2B5EF4-FFF2-40B4-BE49-F238E27FC236}">
                <a16:creationId xmlns:a16="http://schemas.microsoft.com/office/drawing/2014/main" id="{4A682B9F-A564-B088-4C74-BACD7D6AFFFE}"/>
              </a:ext>
            </a:extLst>
          </p:cNvPr>
          <p:cNvPicPr>
            <a:picLocks noChangeAspect="1"/>
          </p:cNvPicPr>
          <p:nvPr/>
        </p:nvPicPr>
        <p:blipFill>
          <a:blip r:embed="rId2"/>
          <a:stretch>
            <a:fillRect/>
          </a:stretch>
        </p:blipFill>
        <p:spPr>
          <a:xfrm>
            <a:off x="838200" y="1690688"/>
            <a:ext cx="3726378" cy="4214854"/>
          </a:xfrm>
          <a:prstGeom prst="rect">
            <a:avLst/>
          </a:prstGeom>
        </p:spPr>
      </p:pic>
      <p:sp>
        <p:nvSpPr>
          <p:cNvPr id="5" name="Rectangle: Rounded Corners 4">
            <a:extLst>
              <a:ext uri="{FF2B5EF4-FFF2-40B4-BE49-F238E27FC236}">
                <a16:creationId xmlns:a16="http://schemas.microsoft.com/office/drawing/2014/main" id="{8DD06F76-7232-9642-2C1A-20023CF8324E}"/>
              </a:ext>
            </a:extLst>
          </p:cNvPr>
          <p:cNvSpPr/>
          <p:nvPr/>
        </p:nvSpPr>
        <p:spPr>
          <a:xfrm>
            <a:off x="4775331" y="1815530"/>
            <a:ext cx="4974844" cy="504932"/>
          </a:xfrm>
          <a:prstGeom prst="roundRect">
            <a:avLst/>
          </a:prstGeom>
          <a:noFill/>
          <a:ln w="38100">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884161" y="612407"/>
            <a:ext cx="3732028" cy="830997"/>
          </a:xfrm>
          <a:prstGeom prst="rect">
            <a:avLst/>
          </a:prstGeom>
          <a:noFill/>
        </p:spPr>
        <p:txBody>
          <a:bodyPr wrap="square" rtlCol="0">
            <a:spAutoFit/>
          </a:bodyPr>
          <a:lstStyle/>
          <a:p>
            <a:r>
              <a:rPr lang="en-US" sz="2400" dirty="0">
                <a:solidFill>
                  <a:srgbClr val="FF00FF"/>
                </a:solidFill>
                <a:latin typeface="Ink Free" panose="03080402000500000000" pitchFamily="66" charset="0"/>
              </a:rPr>
              <a:t>One frequency</a:t>
            </a:r>
          </a:p>
          <a:p>
            <a:r>
              <a:rPr lang="en-US" sz="2400" dirty="0">
                <a:solidFill>
                  <a:srgbClr val="FF00FF"/>
                </a:solidFill>
                <a:latin typeface="Ink Free" panose="03080402000500000000" pitchFamily="66" charset="0"/>
              </a:rPr>
              <a:t>Many locations</a:t>
            </a:r>
          </a:p>
        </p:txBody>
      </p:sp>
      <p:sp>
        <p:nvSpPr>
          <p:cNvPr id="8" name="TextBox 7"/>
          <p:cNvSpPr txBox="1"/>
          <p:nvPr/>
        </p:nvSpPr>
        <p:spPr>
          <a:xfrm>
            <a:off x="5555962" y="5170238"/>
            <a:ext cx="3732028" cy="830997"/>
          </a:xfrm>
          <a:prstGeom prst="rect">
            <a:avLst/>
          </a:prstGeom>
          <a:noFill/>
        </p:spPr>
        <p:txBody>
          <a:bodyPr wrap="square" rtlCol="0">
            <a:spAutoFit/>
          </a:bodyPr>
          <a:lstStyle/>
          <a:p>
            <a:r>
              <a:rPr lang="en-US" sz="2400" dirty="0">
                <a:solidFill>
                  <a:srgbClr val="FF00FF"/>
                </a:solidFill>
                <a:latin typeface="Ink Free" panose="03080402000500000000" pitchFamily="66" charset="0"/>
              </a:rPr>
              <a:t>Many frequencies</a:t>
            </a:r>
          </a:p>
          <a:p>
            <a:r>
              <a:rPr lang="en-US" sz="2400" dirty="0">
                <a:solidFill>
                  <a:srgbClr val="FF00FF"/>
                </a:solidFill>
                <a:latin typeface="Ink Free" panose="03080402000500000000" pitchFamily="66" charset="0"/>
              </a:rPr>
              <a:t>One location</a:t>
            </a:r>
          </a:p>
        </p:txBody>
      </p:sp>
      <p:cxnSp>
        <p:nvCxnSpPr>
          <p:cNvPr id="9" name="Straight Arrow Connector 8">
            <a:extLst>
              <a:ext uri="{FF2B5EF4-FFF2-40B4-BE49-F238E27FC236}">
                <a16:creationId xmlns:a16="http://schemas.microsoft.com/office/drawing/2014/main" id="{7AF13AEA-92BC-4FAD-0733-B9E3A83AADF8}"/>
              </a:ext>
            </a:extLst>
          </p:cNvPr>
          <p:cNvCxnSpPr>
            <a:cxnSpLocks/>
          </p:cNvCxnSpPr>
          <p:nvPr/>
        </p:nvCxnSpPr>
        <p:spPr>
          <a:xfrm flipV="1">
            <a:off x="6018147" y="1027905"/>
            <a:ext cx="1743620" cy="662782"/>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AF13AEA-92BC-4FAD-0733-B9E3A83AADF8}"/>
              </a:ext>
            </a:extLst>
          </p:cNvPr>
          <p:cNvCxnSpPr>
            <a:cxnSpLocks/>
          </p:cNvCxnSpPr>
          <p:nvPr/>
        </p:nvCxnSpPr>
        <p:spPr>
          <a:xfrm>
            <a:off x="5069352" y="3991621"/>
            <a:ext cx="444020" cy="1254212"/>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2870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20AA-A9C5-C69B-8FC8-E6BE7898CF91}"/>
              </a:ext>
            </a:extLst>
          </p:cNvPr>
          <p:cNvSpPr>
            <a:spLocks noGrp="1"/>
          </p:cNvSpPr>
          <p:nvPr>
            <p:ph type="title"/>
          </p:nvPr>
        </p:nvSpPr>
        <p:spPr/>
        <p:txBody>
          <a:bodyPr/>
          <a:lstStyle/>
          <a:p>
            <a:r>
              <a:rPr lang="en-US" dirty="0"/>
              <a:t>Depth-Area Analysis</a:t>
            </a:r>
          </a:p>
        </p:txBody>
      </p:sp>
      <p:sp>
        <p:nvSpPr>
          <p:cNvPr id="3" name="Content Placeholder 2">
            <a:extLst>
              <a:ext uri="{FF2B5EF4-FFF2-40B4-BE49-F238E27FC236}">
                <a16:creationId xmlns:a16="http://schemas.microsoft.com/office/drawing/2014/main" id="{D5236BF8-7AA4-C79B-EC8F-BC588A32CFF4}"/>
              </a:ext>
            </a:extLst>
          </p:cNvPr>
          <p:cNvSpPr>
            <a:spLocks noGrp="1"/>
          </p:cNvSpPr>
          <p:nvPr>
            <p:ph idx="1"/>
          </p:nvPr>
        </p:nvSpPr>
        <p:spPr>
          <a:xfrm>
            <a:off x="838200" y="1825625"/>
            <a:ext cx="5132942" cy="4351338"/>
          </a:xfrm>
        </p:spPr>
        <p:txBody>
          <a:bodyPr/>
          <a:lstStyle/>
          <a:p>
            <a:r>
              <a:rPr lang="en-US" dirty="0"/>
              <a:t>Uses </a:t>
            </a:r>
            <a:r>
              <a:rPr lang="en-US" dirty="0">
                <a:solidFill>
                  <a:srgbClr val="00FFFF"/>
                </a:solidFill>
              </a:rPr>
              <a:t>hypothetical storm </a:t>
            </a:r>
            <a:r>
              <a:rPr lang="en-US" dirty="0"/>
              <a:t>precipitation in the met model</a:t>
            </a:r>
          </a:p>
          <a:p>
            <a:r>
              <a:rPr lang="en-US" dirty="0"/>
              <a:t>Iterates over analysis points</a:t>
            </a:r>
          </a:p>
          <a:p>
            <a:r>
              <a:rPr lang="en-US" dirty="0"/>
              <a:t>Updates met model with storm area</a:t>
            </a:r>
          </a:p>
        </p:txBody>
      </p:sp>
      <p:pic>
        <p:nvPicPr>
          <p:cNvPr id="5" name="Picture 4">
            <a:extLst>
              <a:ext uri="{FF2B5EF4-FFF2-40B4-BE49-F238E27FC236}">
                <a16:creationId xmlns:a16="http://schemas.microsoft.com/office/drawing/2014/main" id="{87A3F9A5-C3CE-2EF4-7577-966E3E6BBEF0}"/>
              </a:ext>
            </a:extLst>
          </p:cNvPr>
          <p:cNvPicPr>
            <a:picLocks noChangeAspect="1"/>
          </p:cNvPicPr>
          <p:nvPr/>
        </p:nvPicPr>
        <p:blipFill>
          <a:blip r:embed="rId3"/>
          <a:stretch>
            <a:fillRect/>
          </a:stretch>
        </p:blipFill>
        <p:spPr>
          <a:xfrm>
            <a:off x="6583174" y="3714731"/>
            <a:ext cx="5447619" cy="1066667"/>
          </a:xfrm>
          <a:prstGeom prst="rect">
            <a:avLst/>
          </a:prstGeom>
        </p:spPr>
      </p:pic>
      <p:pic>
        <p:nvPicPr>
          <p:cNvPr id="7" name="Picture 6">
            <a:extLst>
              <a:ext uri="{FF2B5EF4-FFF2-40B4-BE49-F238E27FC236}">
                <a16:creationId xmlns:a16="http://schemas.microsoft.com/office/drawing/2014/main" id="{BAC4E0CE-6D92-A8B7-8583-8BC2491CB527}"/>
              </a:ext>
            </a:extLst>
          </p:cNvPr>
          <p:cNvPicPr>
            <a:picLocks noChangeAspect="1"/>
          </p:cNvPicPr>
          <p:nvPr/>
        </p:nvPicPr>
        <p:blipFill>
          <a:blip r:embed="rId4"/>
          <a:stretch>
            <a:fillRect/>
          </a:stretch>
        </p:blipFill>
        <p:spPr>
          <a:xfrm>
            <a:off x="6583174" y="754062"/>
            <a:ext cx="5447619" cy="2771429"/>
          </a:xfrm>
          <a:prstGeom prst="rect">
            <a:avLst/>
          </a:prstGeom>
        </p:spPr>
      </p:pic>
      <p:pic>
        <p:nvPicPr>
          <p:cNvPr id="9" name="Picture 8">
            <a:extLst>
              <a:ext uri="{FF2B5EF4-FFF2-40B4-BE49-F238E27FC236}">
                <a16:creationId xmlns:a16="http://schemas.microsoft.com/office/drawing/2014/main" id="{A3E5607F-0D8B-FA68-D5DA-5EE2A6B27D34}"/>
              </a:ext>
            </a:extLst>
          </p:cNvPr>
          <p:cNvPicPr>
            <a:picLocks noChangeAspect="1"/>
          </p:cNvPicPr>
          <p:nvPr/>
        </p:nvPicPr>
        <p:blipFill>
          <a:blip r:embed="rId5"/>
          <a:stretch>
            <a:fillRect/>
          </a:stretch>
        </p:blipFill>
        <p:spPr>
          <a:xfrm>
            <a:off x="1075315" y="4100264"/>
            <a:ext cx="4720357" cy="2211636"/>
          </a:xfrm>
          <a:prstGeom prst="rect">
            <a:avLst/>
          </a:prstGeom>
        </p:spPr>
      </p:pic>
      <p:sp>
        <p:nvSpPr>
          <p:cNvPr id="10" name="Rectangle 9">
            <a:extLst>
              <a:ext uri="{FF2B5EF4-FFF2-40B4-BE49-F238E27FC236}">
                <a16:creationId xmlns:a16="http://schemas.microsoft.com/office/drawing/2014/main" id="{DAE6D7AC-68C6-C48E-15B4-251FBE7CA945}"/>
              </a:ext>
            </a:extLst>
          </p:cNvPr>
          <p:cNvSpPr/>
          <p:nvPr/>
        </p:nvSpPr>
        <p:spPr>
          <a:xfrm>
            <a:off x="6583174" y="754062"/>
            <a:ext cx="1420395" cy="2528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C8AE2C40-7399-100A-FDED-A6EFADAF70B4}"/>
              </a:ext>
            </a:extLst>
          </p:cNvPr>
          <p:cNvSpPr>
            <a:spLocks noGrp="1"/>
          </p:cNvSpPr>
          <p:nvPr>
            <p:ph type="sldNum" sz="quarter" idx="12"/>
          </p:nvPr>
        </p:nvSpPr>
        <p:spPr/>
        <p:txBody>
          <a:bodyPr/>
          <a:lstStyle/>
          <a:p>
            <a:fld id="{5F6E19EC-C981-4348-A588-FAD292F64A47}" type="slidenum">
              <a:rPr lang="en-US" smtClean="0"/>
              <a:t>62</a:t>
            </a:fld>
            <a:endParaRPr lang="en-US"/>
          </a:p>
        </p:txBody>
      </p:sp>
      <p:sp>
        <p:nvSpPr>
          <p:cNvPr id="6" name="Rectangle 5">
            <a:extLst>
              <a:ext uri="{FF2B5EF4-FFF2-40B4-BE49-F238E27FC236}">
                <a16:creationId xmlns:a16="http://schemas.microsoft.com/office/drawing/2014/main" id="{A84DC09E-344E-C830-29DD-96CB17A64852}"/>
              </a:ext>
            </a:extLst>
          </p:cNvPr>
          <p:cNvSpPr/>
          <p:nvPr/>
        </p:nvSpPr>
        <p:spPr>
          <a:xfrm>
            <a:off x="1309237" y="5897832"/>
            <a:ext cx="4252511" cy="22033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4EC63E8-6E60-40B1-1297-6C29A0740999}"/>
              </a:ext>
            </a:extLst>
          </p:cNvPr>
          <p:cNvSpPr/>
          <p:nvPr/>
        </p:nvSpPr>
        <p:spPr>
          <a:xfrm>
            <a:off x="7906827" y="3710217"/>
            <a:ext cx="1000867" cy="2528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245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26678-B0EC-F153-DE54-B75B6B0EA269}"/>
              </a:ext>
            </a:extLst>
          </p:cNvPr>
          <p:cNvSpPr>
            <a:spLocks noGrp="1"/>
          </p:cNvSpPr>
          <p:nvPr>
            <p:ph type="title"/>
          </p:nvPr>
        </p:nvSpPr>
        <p:spPr/>
        <p:txBody>
          <a:bodyPr/>
          <a:lstStyle/>
          <a:p>
            <a:r>
              <a:rPr lang="en-US" dirty="0"/>
              <a:t>Simulation Notes</a:t>
            </a:r>
          </a:p>
        </p:txBody>
      </p:sp>
      <p:pic>
        <p:nvPicPr>
          <p:cNvPr id="5" name="Picture 4">
            <a:extLst>
              <a:ext uri="{FF2B5EF4-FFF2-40B4-BE49-F238E27FC236}">
                <a16:creationId xmlns:a16="http://schemas.microsoft.com/office/drawing/2014/main" id="{A3D5FB7B-E7B6-6FF2-B495-8B5BAB3A2D0E}"/>
              </a:ext>
            </a:extLst>
          </p:cNvPr>
          <p:cNvPicPr>
            <a:picLocks noChangeAspect="1"/>
          </p:cNvPicPr>
          <p:nvPr/>
        </p:nvPicPr>
        <p:blipFill>
          <a:blip r:embed="rId3"/>
          <a:stretch>
            <a:fillRect/>
          </a:stretch>
        </p:blipFill>
        <p:spPr>
          <a:xfrm>
            <a:off x="6429376" y="1383001"/>
            <a:ext cx="5029200" cy="1179261"/>
          </a:xfrm>
          <a:prstGeom prst="rect">
            <a:avLst/>
          </a:prstGeom>
        </p:spPr>
      </p:pic>
      <p:pic>
        <p:nvPicPr>
          <p:cNvPr id="7" name="Picture 6">
            <a:extLst>
              <a:ext uri="{FF2B5EF4-FFF2-40B4-BE49-F238E27FC236}">
                <a16:creationId xmlns:a16="http://schemas.microsoft.com/office/drawing/2014/main" id="{312185DA-D4D5-6ADA-A58C-9918395E9453}"/>
              </a:ext>
            </a:extLst>
          </p:cNvPr>
          <p:cNvPicPr>
            <a:picLocks noChangeAspect="1"/>
          </p:cNvPicPr>
          <p:nvPr/>
        </p:nvPicPr>
        <p:blipFill>
          <a:blip r:embed="rId4"/>
          <a:stretch>
            <a:fillRect/>
          </a:stretch>
        </p:blipFill>
        <p:spPr>
          <a:xfrm>
            <a:off x="6429376" y="3063750"/>
            <a:ext cx="5029200" cy="1835883"/>
          </a:xfrm>
          <a:prstGeom prst="rect">
            <a:avLst/>
          </a:prstGeom>
        </p:spPr>
      </p:pic>
      <p:pic>
        <p:nvPicPr>
          <p:cNvPr id="9" name="Picture 8">
            <a:extLst>
              <a:ext uri="{FF2B5EF4-FFF2-40B4-BE49-F238E27FC236}">
                <a16:creationId xmlns:a16="http://schemas.microsoft.com/office/drawing/2014/main" id="{BA48B430-C558-CF67-470B-DE5E05F20602}"/>
              </a:ext>
            </a:extLst>
          </p:cNvPr>
          <p:cNvPicPr>
            <a:picLocks noChangeAspect="1"/>
          </p:cNvPicPr>
          <p:nvPr/>
        </p:nvPicPr>
        <p:blipFill>
          <a:blip r:embed="rId5"/>
          <a:stretch>
            <a:fillRect/>
          </a:stretch>
        </p:blipFill>
        <p:spPr>
          <a:xfrm>
            <a:off x="2033480" y="1485899"/>
            <a:ext cx="3729146" cy="5271693"/>
          </a:xfrm>
          <a:prstGeom prst="rect">
            <a:avLst/>
          </a:prstGeom>
        </p:spPr>
      </p:pic>
      <p:sp>
        <p:nvSpPr>
          <p:cNvPr id="3" name="TextBox 2">
            <a:extLst>
              <a:ext uri="{FF2B5EF4-FFF2-40B4-BE49-F238E27FC236}">
                <a16:creationId xmlns:a16="http://schemas.microsoft.com/office/drawing/2014/main" id="{31189BAD-2D1C-0008-DD45-6F6A7C8B9E7C}"/>
              </a:ext>
            </a:extLst>
          </p:cNvPr>
          <p:cNvSpPr txBox="1"/>
          <p:nvPr/>
        </p:nvSpPr>
        <p:spPr>
          <a:xfrm>
            <a:off x="1910993" y="4613097"/>
            <a:ext cx="1469205" cy="461665"/>
          </a:xfrm>
          <a:prstGeom prst="rect">
            <a:avLst/>
          </a:prstGeom>
          <a:solidFill>
            <a:srgbClr val="FFFFFF">
              <a:alpha val="50196"/>
            </a:srgbClr>
          </a:solidFill>
        </p:spPr>
        <p:txBody>
          <a:bodyPr wrap="square" rtlCol="0">
            <a:spAutoFit/>
          </a:bodyPr>
          <a:lstStyle/>
          <a:p>
            <a:pPr algn="r"/>
            <a:r>
              <a:rPr lang="en-US" sz="2400" b="1" dirty="0">
                <a:solidFill>
                  <a:srgbClr val="FF00FF"/>
                </a:solidFill>
                <a:effectLst>
                  <a:outerShdw blurRad="38100" dist="38100" dir="2700000" algn="tl">
                    <a:srgbClr val="000000">
                      <a:alpha val="43137"/>
                    </a:srgbClr>
                  </a:outerShdw>
                </a:effectLst>
                <a:latin typeface="Lato" panose="020F0502020204030203" pitchFamily="34" charset="0"/>
              </a:rPr>
              <a:t>67.7 mi</a:t>
            </a:r>
            <a:r>
              <a:rPr lang="en-US" sz="2400" b="1" baseline="30000" dirty="0">
                <a:solidFill>
                  <a:srgbClr val="FF00FF"/>
                </a:solidFill>
                <a:effectLst>
                  <a:outerShdw blurRad="38100" dist="38100" dir="2700000" algn="tl">
                    <a:srgbClr val="000000">
                      <a:alpha val="43137"/>
                    </a:srgbClr>
                  </a:outerShdw>
                </a:effectLst>
                <a:latin typeface="Lato" panose="020F0502020204030203" pitchFamily="34" charset="0"/>
              </a:rPr>
              <a:t>2</a:t>
            </a:r>
          </a:p>
        </p:txBody>
      </p:sp>
      <p:sp>
        <p:nvSpPr>
          <p:cNvPr id="4" name="TextBox 3">
            <a:extLst>
              <a:ext uri="{FF2B5EF4-FFF2-40B4-BE49-F238E27FC236}">
                <a16:creationId xmlns:a16="http://schemas.microsoft.com/office/drawing/2014/main" id="{F9F8B75F-9196-44AA-C214-2042BF593D2F}"/>
              </a:ext>
            </a:extLst>
          </p:cNvPr>
          <p:cNvSpPr txBox="1"/>
          <p:nvPr/>
        </p:nvSpPr>
        <p:spPr>
          <a:xfrm>
            <a:off x="2428848" y="5885380"/>
            <a:ext cx="1469205" cy="461665"/>
          </a:xfrm>
          <a:prstGeom prst="rect">
            <a:avLst/>
          </a:prstGeom>
          <a:solidFill>
            <a:srgbClr val="FFFFFF">
              <a:alpha val="50196"/>
            </a:srgbClr>
          </a:solidFill>
        </p:spPr>
        <p:txBody>
          <a:bodyPr wrap="square" rtlCol="0">
            <a:spAutoFit/>
          </a:bodyPr>
          <a:lstStyle/>
          <a:p>
            <a:pPr algn="r"/>
            <a:r>
              <a:rPr lang="en-US" sz="2400" b="1" dirty="0">
                <a:solidFill>
                  <a:srgbClr val="FF00FF"/>
                </a:solidFill>
                <a:effectLst>
                  <a:outerShdw blurRad="38100" dist="38100" dir="2700000" algn="tl">
                    <a:srgbClr val="000000">
                      <a:alpha val="43137"/>
                    </a:srgbClr>
                  </a:outerShdw>
                </a:effectLst>
                <a:latin typeface="Lato" panose="020F0502020204030203" pitchFamily="34" charset="0"/>
              </a:rPr>
              <a:t>93.3 mi</a:t>
            </a:r>
            <a:r>
              <a:rPr lang="en-US" sz="2400" b="1" baseline="30000" dirty="0">
                <a:solidFill>
                  <a:srgbClr val="FF00FF"/>
                </a:solidFill>
                <a:effectLst>
                  <a:outerShdw blurRad="38100" dist="38100" dir="2700000" algn="tl">
                    <a:srgbClr val="000000">
                      <a:alpha val="43137"/>
                    </a:srgbClr>
                  </a:outerShdw>
                </a:effectLst>
                <a:latin typeface="Lato" panose="020F0502020204030203" pitchFamily="34" charset="0"/>
              </a:rPr>
              <a:t>2</a:t>
            </a:r>
          </a:p>
        </p:txBody>
      </p:sp>
      <p:sp>
        <p:nvSpPr>
          <p:cNvPr id="6" name="Slide Number Placeholder 5">
            <a:extLst>
              <a:ext uri="{FF2B5EF4-FFF2-40B4-BE49-F238E27FC236}">
                <a16:creationId xmlns:a16="http://schemas.microsoft.com/office/drawing/2014/main" id="{B0FF144D-921E-AD65-A7B2-1D2C28E67F61}"/>
              </a:ext>
            </a:extLst>
          </p:cNvPr>
          <p:cNvSpPr>
            <a:spLocks noGrp="1"/>
          </p:cNvSpPr>
          <p:nvPr>
            <p:ph type="sldNum" sz="quarter" idx="12"/>
          </p:nvPr>
        </p:nvSpPr>
        <p:spPr/>
        <p:txBody>
          <a:bodyPr/>
          <a:lstStyle/>
          <a:p>
            <a:fld id="{5F6E19EC-C981-4348-A588-FAD292F64A47}" type="slidenum">
              <a:rPr lang="en-US" smtClean="0"/>
              <a:t>63</a:t>
            </a:fld>
            <a:endParaRPr lang="en-US"/>
          </a:p>
        </p:txBody>
      </p:sp>
      <p:sp>
        <p:nvSpPr>
          <p:cNvPr id="8" name="TextBox 7">
            <a:extLst>
              <a:ext uri="{FF2B5EF4-FFF2-40B4-BE49-F238E27FC236}">
                <a16:creationId xmlns:a16="http://schemas.microsoft.com/office/drawing/2014/main" id="{1D4DC518-870F-C960-D932-1F9BA92DF669}"/>
              </a:ext>
            </a:extLst>
          </p:cNvPr>
          <p:cNvSpPr txBox="1"/>
          <p:nvPr/>
        </p:nvSpPr>
        <p:spPr>
          <a:xfrm>
            <a:off x="6355745" y="1038670"/>
            <a:ext cx="3033123" cy="400110"/>
          </a:xfrm>
          <a:prstGeom prst="rect">
            <a:avLst/>
          </a:prstGeom>
          <a:noFill/>
        </p:spPr>
        <p:txBody>
          <a:bodyPr wrap="square" rtlCol="0">
            <a:spAutoFit/>
          </a:bodyPr>
          <a:lstStyle/>
          <a:p>
            <a:r>
              <a:rPr lang="en-US" sz="2000" b="1" i="1" dirty="0">
                <a:solidFill>
                  <a:srgbClr val="FFA500"/>
                </a:solidFill>
              </a:rPr>
              <a:t>Analysis point: Marion</a:t>
            </a:r>
          </a:p>
        </p:txBody>
      </p:sp>
      <p:sp>
        <p:nvSpPr>
          <p:cNvPr id="10" name="TextBox 9">
            <a:extLst>
              <a:ext uri="{FF2B5EF4-FFF2-40B4-BE49-F238E27FC236}">
                <a16:creationId xmlns:a16="http://schemas.microsoft.com/office/drawing/2014/main" id="{7AC94A5E-C527-E276-1F8C-2C435F641000}"/>
              </a:ext>
            </a:extLst>
          </p:cNvPr>
          <p:cNvSpPr txBox="1"/>
          <p:nvPr/>
        </p:nvSpPr>
        <p:spPr>
          <a:xfrm>
            <a:off x="6355745" y="2726749"/>
            <a:ext cx="3033123" cy="400110"/>
          </a:xfrm>
          <a:prstGeom prst="rect">
            <a:avLst/>
          </a:prstGeom>
          <a:noFill/>
        </p:spPr>
        <p:txBody>
          <a:bodyPr wrap="square" rtlCol="0">
            <a:spAutoFit/>
          </a:bodyPr>
          <a:lstStyle/>
          <a:p>
            <a:r>
              <a:rPr lang="en-US" sz="2000" b="1" i="1" dirty="0">
                <a:solidFill>
                  <a:srgbClr val="FFA500"/>
                </a:solidFill>
              </a:rPr>
              <a:t>Analysis point: Cedar River</a:t>
            </a:r>
          </a:p>
        </p:txBody>
      </p:sp>
      <p:sp>
        <p:nvSpPr>
          <p:cNvPr id="11" name="Rectangle 10">
            <a:extLst>
              <a:ext uri="{FF2B5EF4-FFF2-40B4-BE49-F238E27FC236}">
                <a16:creationId xmlns:a16="http://schemas.microsoft.com/office/drawing/2014/main" id="{7EE29971-CA6F-7480-DE87-D51364FAB388}"/>
              </a:ext>
            </a:extLst>
          </p:cNvPr>
          <p:cNvSpPr/>
          <p:nvPr/>
        </p:nvSpPr>
        <p:spPr>
          <a:xfrm>
            <a:off x="6355744" y="1513646"/>
            <a:ext cx="4252511" cy="201168"/>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5C699DF-40E8-2FA3-5BA3-17999BCBE607}"/>
              </a:ext>
            </a:extLst>
          </p:cNvPr>
          <p:cNvSpPr/>
          <p:nvPr/>
        </p:nvSpPr>
        <p:spPr>
          <a:xfrm>
            <a:off x="6355745" y="3208663"/>
            <a:ext cx="4252511" cy="201168"/>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F99E893-A002-B3BB-0E9E-6496460F353F}"/>
              </a:ext>
            </a:extLst>
          </p:cNvPr>
          <p:cNvSpPr/>
          <p:nvPr/>
        </p:nvSpPr>
        <p:spPr>
          <a:xfrm>
            <a:off x="9914562" y="2036165"/>
            <a:ext cx="693693" cy="201168"/>
          </a:xfrm>
          <a:prstGeom prst="rect">
            <a:avLst/>
          </a:prstGeom>
          <a:noFill/>
          <a:ln w="28575">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35BD23-7D13-F40F-6CC5-E8A7FCF31B15}"/>
              </a:ext>
            </a:extLst>
          </p:cNvPr>
          <p:cNvSpPr/>
          <p:nvPr/>
        </p:nvSpPr>
        <p:spPr>
          <a:xfrm>
            <a:off x="10764883" y="1872047"/>
            <a:ext cx="693693" cy="201168"/>
          </a:xfrm>
          <a:prstGeom prst="rect">
            <a:avLst/>
          </a:prstGeom>
          <a:noFill/>
          <a:ln w="28575">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1527D6-197D-0AFD-E061-C4DD3DC3EE1B}"/>
              </a:ext>
            </a:extLst>
          </p:cNvPr>
          <p:cNvSpPr/>
          <p:nvPr/>
        </p:nvSpPr>
        <p:spPr>
          <a:xfrm>
            <a:off x="9757934" y="3706789"/>
            <a:ext cx="693693" cy="201168"/>
          </a:xfrm>
          <a:prstGeom prst="rect">
            <a:avLst/>
          </a:prstGeom>
          <a:noFill/>
          <a:ln w="28575">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8D98392-E3D0-5227-E21C-7319F3FF1D79}"/>
              </a:ext>
            </a:extLst>
          </p:cNvPr>
          <p:cNvSpPr/>
          <p:nvPr/>
        </p:nvSpPr>
        <p:spPr>
          <a:xfrm>
            <a:off x="10608255" y="3542671"/>
            <a:ext cx="693693" cy="201168"/>
          </a:xfrm>
          <a:prstGeom prst="rect">
            <a:avLst/>
          </a:prstGeom>
          <a:noFill/>
          <a:ln w="28575">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1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animBg="1"/>
      <p:bldP spid="12" grpId="0" animBg="1"/>
      <p:bldP spid="13" grpId="0" animBg="1"/>
      <p:bldP spid="18" grpId="0" animBg="1"/>
      <p:bldP spid="19" grpId="0" animBg="1"/>
      <p:bldP spid="2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98459-80E6-886C-4F64-47DACD72E821}"/>
              </a:ext>
            </a:extLst>
          </p:cNvPr>
          <p:cNvSpPr>
            <a:spLocks noGrp="1"/>
          </p:cNvSpPr>
          <p:nvPr>
            <p:ph type="title"/>
          </p:nvPr>
        </p:nvSpPr>
        <p:spPr/>
        <p:txBody>
          <a:bodyPr/>
          <a:lstStyle/>
          <a:p>
            <a:r>
              <a:rPr lang="en-US" dirty="0"/>
              <a:t>Results</a:t>
            </a:r>
          </a:p>
        </p:txBody>
      </p:sp>
      <p:pic>
        <p:nvPicPr>
          <p:cNvPr id="5" name="Picture 4">
            <a:extLst>
              <a:ext uri="{FF2B5EF4-FFF2-40B4-BE49-F238E27FC236}">
                <a16:creationId xmlns:a16="http://schemas.microsoft.com/office/drawing/2014/main" id="{469DECE1-6043-01A8-BBF4-ECB7DA626D97}"/>
              </a:ext>
            </a:extLst>
          </p:cNvPr>
          <p:cNvPicPr>
            <a:picLocks noChangeAspect="1"/>
          </p:cNvPicPr>
          <p:nvPr/>
        </p:nvPicPr>
        <p:blipFill>
          <a:blip r:embed="rId2"/>
          <a:stretch>
            <a:fillRect/>
          </a:stretch>
        </p:blipFill>
        <p:spPr>
          <a:xfrm>
            <a:off x="5913634" y="2064781"/>
            <a:ext cx="5030289" cy="3509273"/>
          </a:xfrm>
          <a:prstGeom prst="rect">
            <a:avLst/>
          </a:prstGeom>
        </p:spPr>
      </p:pic>
      <p:pic>
        <p:nvPicPr>
          <p:cNvPr id="7" name="Picture 6">
            <a:extLst>
              <a:ext uri="{FF2B5EF4-FFF2-40B4-BE49-F238E27FC236}">
                <a16:creationId xmlns:a16="http://schemas.microsoft.com/office/drawing/2014/main" id="{341EAC9B-6B70-3903-767D-DBE7F3DE201B}"/>
              </a:ext>
            </a:extLst>
          </p:cNvPr>
          <p:cNvPicPr>
            <a:picLocks noChangeAspect="1"/>
          </p:cNvPicPr>
          <p:nvPr/>
        </p:nvPicPr>
        <p:blipFill>
          <a:blip r:embed="rId3"/>
          <a:stretch>
            <a:fillRect/>
          </a:stretch>
        </p:blipFill>
        <p:spPr>
          <a:xfrm>
            <a:off x="2077642" y="2144340"/>
            <a:ext cx="2736490" cy="3140448"/>
          </a:xfrm>
          <a:prstGeom prst="rect">
            <a:avLst/>
          </a:prstGeom>
        </p:spPr>
      </p:pic>
      <p:sp>
        <p:nvSpPr>
          <p:cNvPr id="3" name="Slide Number Placeholder 2">
            <a:extLst>
              <a:ext uri="{FF2B5EF4-FFF2-40B4-BE49-F238E27FC236}">
                <a16:creationId xmlns:a16="http://schemas.microsoft.com/office/drawing/2014/main" id="{5B40341B-36ED-D6DD-8C82-CEC1C16036A5}"/>
              </a:ext>
            </a:extLst>
          </p:cNvPr>
          <p:cNvSpPr>
            <a:spLocks noGrp="1"/>
          </p:cNvSpPr>
          <p:nvPr>
            <p:ph type="sldNum" sz="quarter" idx="12"/>
          </p:nvPr>
        </p:nvSpPr>
        <p:spPr/>
        <p:txBody>
          <a:bodyPr/>
          <a:lstStyle/>
          <a:p>
            <a:fld id="{5F6E19EC-C981-4348-A588-FAD292F64A47}" type="slidenum">
              <a:rPr lang="en-US" smtClean="0"/>
              <a:t>64</a:t>
            </a:fld>
            <a:endParaRPr lang="en-US"/>
          </a:p>
        </p:txBody>
      </p:sp>
      <p:sp>
        <p:nvSpPr>
          <p:cNvPr id="4" name="TextBox 3">
            <a:extLst>
              <a:ext uri="{FF2B5EF4-FFF2-40B4-BE49-F238E27FC236}">
                <a16:creationId xmlns:a16="http://schemas.microsoft.com/office/drawing/2014/main" id="{DA737ACC-FC64-F109-F512-AE3F55740335}"/>
              </a:ext>
            </a:extLst>
          </p:cNvPr>
          <p:cNvSpPr txBox="1"/>
          <p:nvPr/>
        </p:nvSpPr>
        <p:spPr>
          <a:xfrm>
            <a:off x="927835" y="5461038"/>
            <a:ext cx="2299613" cy="707886"/>
          </a:xfrm>
          <a:prstGeom prst="rect">
            <a:avLst/>
          </a:prstGeom>
          <a:noFill/>
        </p:spPr>
        <p:txBody>
          <a:bodyPr wrap="square" rtlCol="0">
            <a:spAutoFit/>
          </a:bodyPr>
          <a:lstStyle/>
          <a:p>
            <a:r>
              <a:rPr lang="en-US" sz="2000" b="1" i="1" dirty="0">
                <a:solidFill>
                  <a:srgbClr val="FFA500"/>
                </a:solidFill>
              </a:rPr>
              <a:t>Element results for each analysis point</a:t>
            </a:r>
          </a:p>
        </p:txBody>
      </p:sp>
      <p:sp>
        <p:nvSpPr>
          <p:cNvPr id="6" name="Arc 5">
            <a:extLst>
              <a:ext uri="{FF2B5EF4-FFF2-40B4-BE49-F238E27FC236}">
                <a16:creationId xmlns:a16="http://schemas.microsoft.com/office/drawing/2014/main" id="{D65179DA-5685-479F-5FEB-CBCF8C3F7220}"/>
              </a:ext>
            </a:extLst>
          </p:cNvPr>
          <p:cNvSpPr/>
          <p:nvPr/>
        </p:nvSpPr>
        <p:spPr>
          <a:xfrm rot="15910934">
            <a:off x="437322" y="3612207"/>
            <a:ext cx="4499741" cy="3050965"/>
          </a:xfrm>
          <a:prstGeom prst="arc">
            <a:avLst/>
          </a:prstGeom>
          <a:ln w="28575">
            <a:solidFill>
              <a:srgbClr val="FFA500"/>
            </a:solidFill>
            <a:headEnd type="triangle"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40FC66F3-0E57-7857-E195-59BD3C78ADC0}"/>
              </a:ext>
            </a:extLst>
          </p:cNvPr>
          <p:cNvCxnSpPr>
            <a:cxnSpLocks/>
          </p:cNvCxnSpPr>
          <p:nvPr/>
        </p:nvCxnSpPr>
        <p:spPr>
          <a:xfrm flipV="1">
            <a:off x="4541178" y="2260315"/>
            <a:ext cx="1294543" cy="410966"/>
          </a:xfrm>
          <a:prstGeom prst="straightConnector1">
            <a:avLst/>
          </a:prstGeom>
          <a:ln w="28575">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B2A0367-CDB1-3E41-905F-C2BF3A2DA112}"/>
              </a:ext>
            </a:extLst>
          </p:cNvPr>
          <p:cNvSpPr txBox="1"/>
          <p:nvPr/>
        </p:nvSpPr>
        <p:spPr>
          <a:xfrm>
            <a:off x="7100167" y="1373220"/>
            <a:ext cx="3286281" cy="707886"/>
          </a:xfrm>
          <a:prstGeom prst="rect">
            <a:avLst/>
          </a:prstGeom>
          <a:noFill/>
        </p:spPr>
        <p:txBody>
          <a:bodyPr wrap="square" rtlCol="0">
            <a:spAutoFit/>
          </a:bodyPr>
          <a:lstStyle/>
          <a:p>
            <a:r>
              <a:rPr lang="en-US" sz="2000" b="1" i="1" dirty="0">
                <a:solidFill>
                  <a:srgbClr val="FF00FF"/>
                </a:solidFill>
              </a:rPr>
              <a:t>Peak flow summary results for each analysis point</a:t>
            </a:r>
          </a:p>
        </p:txBody>
      </p:sp>
    </p:spTree>
    <p:extLst>
      <p:ext uri="{BB962C8B-B14F-4D97-AF65-F5344CB8AC3E}">
        <p14:creationId xmlns:p14="http://schemas.microsoft.com/office/powerpoint/2010/main" val="320074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48FCC-246E-4FB5-9182-0461CDE73A74}"/>
              </a:ext>
            </a:extLst>
          </p:cNvPr>
          <p:cNvSpPr>
            <a:spLocks noGrp="1"/>
          </p:cNvSpPr>
          <p:nvPr>
            <p:ph type="title"/>
          </p:nvPr>
        </p:nvSpPr>
        <p:spPr/>
        <p:txBody>
          <a:bodyPr/>
          <a:lstStyle/>
          <a:p>
            <a:r>
              <a:rPr lang="en-US" dirty="0"/>
              <a:t>Tools in HEC-HMS</a:t>
            </a:r>
          </a:p>
        </p:txBody>
      </p:sp>
      <p:sp>
        <p:nvSpPr>
          <p:cNvPr id="3" name="Content Placeholder 2">
            <a:extLst>
              <a:ext uri="{FF2B5EF4-FFF2-40B4-BE49-F238E27FC236}">
                <a16:creationId xmlns:a16="http://schemas.microsoft.com/office/drawing/2014/main" id="{824F3493-605A-1608-5FBB-060E4E9AB181}"/>
              </a:ext>
            </a:extLst>
          </p:cNvPr>
          <p:cNvSpPr>
            <a:spLocks noGrp="1"/>
          </p:cNvSpPr>
          <p:nvPr>
            <p:ph idx="1"/>
          </p:nvPr>
        </p:nvSpPr>
        <p:spPr>
          <a:xfrm>
            <a:off x="4775331" y="1847850"/>
            <a:ext cx="7036064" cy="4351338"/>
          </a:xfrm>
        </p:spPr>
        <p:txBody>
          <a:bodyPr/>
          <a:lstStyle/>
          <a:p>
            <a:r>
              <a:rPr lang="en-US" dirty="0">
                <a:solidFill>
                  <a:srgbClr val="00FFFF"/>
                </a:solidFill>
              </a:rPr>
              <a:t>Depth-Area Analysis Compute</a:t>
            </a:r>
          </a:p>
          <a:p>
            <a:pPr lvl="1"/>
            <a:r>
              <a:rPr lang="en-US" dirty="0"/>
              <a:t>Compute flows for same frequency at multiple locations</a:t>
            </a:r>
          </a:p>
          <a:p>
            <a:pPr lvl="1"/>
            <a:r>
              <a:rPr lang="en-US" dirty="0"/>
              <a:t>Allows storm area to vary</a:t>
            </a:r>
          </a:p>
          <a:p>
            <a:r>
              <a:rPr lang="en-US" dirty="0">
                <a:solidFill>
                  <a:srgbClr val="00FFFF"/>
                </a:solidFill>
              </a:rPr>
              <a:t>Frequency Analysis Compute</a:t>
            </a:r>
          </a:p>
          <a:p>
            <a:pPr lvl="1"/>
            <a:r>
              <a:rPr lang="en-US" dirty="0"/>
              <a:t>Compute multiple frequency flows for a location</a:t>
            </a:r>
          </a:p>
          <a:p>
            <a:pPr lvl="1"/>
            <a:r>
              <a:rPr lang="en-US" dirty="0"/>
              <a:t>Summarize and plot results</a:t>
            </a:r>
          </a:p>
        </p:txBody>
      </p:sp>
      <p:sp>
        <p:nvSpPr>
          <p:cNvPr id="4" name="Slide Number Placeholder 3">
            <a:extLst>
              <a:ext uri="{FF2B5EF4-FFF2-40B4-BE49-F238E27FC236}">
                <a16:creationId xmlns:a16="http://schemas.microsoft.com/office/drawing/2014/main" id="{F4F2C374-F804-7B7E-322A-4BFB8257B514}"/>
              </a:ext>
            </a:extLst>
          </p:cNvPr>
          <p:cNvSpPr>
            <a:spLocks noGrp="1"/>
          </p:cNvSpPr>
          <p:nvPr>
            <p:ph type="sldNum" sz="quarter" idx="12"/>
          </p:nvPr>
        </p:nvSpPr>
        <p:spPr/>
        <p:txBody>
          <a:bodyPr/>
          <a:lstStyle/>
          <a:p>
            <a:fld id="{5F6E19EC-C981-4348-A588-FAD292F64A47}" type="slidenum">
              <a:rPr lang="en-US" smtClean="0"/>
              <a:t>65</a:t>
            </a:fld>
            <a:endParaRPr lang="en-US"/>
          </a:p>
        </p:txBody>
      </p:sp>
      <p:pic>
        <p:nvPicPr>
          <p:cNvPr id="6" name="Picture 5">
            <a:extLst>
              <a:ext uri="{FF2B5EF4-FFF2-40B4-BE49-F238E27FC236}">
                <a16:creationId xmlns:a16="http://schemas.microsoft.com/office/drawing/2014/main" id="{4A682B9F-A564-B088-4C74-BACD7D6AFFFE}"/>
              </a:ext>
            </a:extLst>
          </p:cNvPr>
          <p:cNvPicPr>
            <a:picLocks noChangeAspect="1"/>
          </p:cNvPicPr>
          <p:nvPr/>
        </p:nvPicPr>
        <p:blipFill>
          <a:blip r:embed="rId2"/>
          <a:stretch>
            <a:fillRect/>
          </a:stretch>
        </p:blipFill>
        <p:spPr>
          <a:xfrm>
            <a:off x="838200" y="1690688"/>
            <a:ext cx="3726378" cy="4214854"/>
          </a:xfrm>
          <a:prstGeom prst="rect">
            <a:avLst/>
          </a:prstGeom>
        </p:spPr>
      </p:pic>
      <p:sp>
        <p:nvSpPr>
          <p:cNvPr id="5" name="Rectangle: Rounded Corners 4">
            <a:extLst>
              <a:ext uri="{FF2B5EF4-FFF2-40B4-BE49-F238E27FC236}">
                <a16:creationId xmlns:a16="http://schemas.microsoft.com/office/drawing/2014/main" id="{8DD06F76-7232-9642-2C1A-20023CF8324E}"/>
              </a:ext>
            </a:extLst>
          </p:cNvPr>
          <p:cNvSpPr/>
          <p:nvPr/>
        </p:nvSpPr>
        <p:spPr>
          <a:xfrm>
            <a:off x="4775331" y="3429000"/>
            <a:ext cx="4974844" cy="537029"/>
          </a:xfrm>
          <a:prstGeom prst="roundRect">
            <a:avLst/>
          </a:prstGeom>
          <a:noFill/>
          <a:ln w="38100">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209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FCE96-CA8F-D070-F2E2-9CF8EED7B0FA}"/>
              </a:ext>
            </a:extLst>
          </p:cNvPr>
          <p:cNvSpPr>
            <a:spLocks noGrp="1"/>
          </p:cNvSpPr>
          <p:nvPr>
            <p:ph type="title"/>
          </p:nvPr>
        </p:nvSpPr>
        <p:spPr/>
        <p:txBody>
          <a:bodyPr/>
          <a:lstStyle/>
          <a:p>
            <a:r>
              <a:rPr lang="en-US" dirty="0"/>
              <a:t>Frequency Analysis</a:t>
            </a:r>
          </a:p>
        </p:txBody>
      </p:sp>
      <p:sp>
        <p:nvSpPr>
          <p:cNvPr id="3" name="Content Placeholder 2">
            <a:extLst>
              <a:ext uri="{FF2B5EF4-FFF2-40B4-BE49-F238E27FC236}">
                <a16:creationId xmlns:a16="http://schemas.microsoft.com/office/drawing/2014/main" id="{E1D65DB6-F4DE-46F3-6EF6-B97518469054}"/>
              </a:ext>
            </a:extLst>
          </p:cNvPr>
          <p:cNvSpPr>
            <a:spLocks noGrp="1"/>
          </p:cNvSpPr>
          <p:nvPr>
            <p:ph idx="1"/>
          </p:nvPr>
        </p:nvSpPr>
        <p:spPr/>
        <p:txBody>
          <a:bodyPr/>
          <a:lstStyle/>
          <a:p>
            <a:r>
              <a:rPr lang="en-US" dirty="0"/>
              <a:t>Define frequency ordinates for a location</a:t>
            </a:r>
          </a:p>
          <a:p>
            <a:r>
              <a:rPr lang="en-US" dirty="0"/>
              <a:t>Combination of </a:t>
            </a:r>
            <a:r>
              <a:rPr lang="en-US" dirty="0">
                <a:solidFill>
                  <a:srgbClr val="FFA500"/>
                </a:solidFill>
              </a:rPr>
              <a:t>met model </a:t>
            </a:r>
            <a:r>
              <a:rPr lang="en-US" dirty="0"/>
              <a:t>and </a:t>
            </a:r>
            <a:r>
              <a:rPr lang="en-US" dirty="0">
                <a:solidFill>
                  <a:srgbClr val="FFA500"/>
                </a:solidFill>
              </a:rPr>
              <a:t>basin model </a:t>
            </a:r>
            <a:r>
              <a:rPr lang="en-US" dirty="0"/>
              <a:t>for each</a:t>
            </a:r>
          </a:p>
        </p:txBody>
      </p:sp>
      <p:pic>
        <p:nvPicPr>
          <p:cNvPr id="5" name="Picture 4">
            <a:extLst>
              <a:ext uri="{FF2B5EF4-FFF2-40B4-BE49-F238E27FC236}">
                <a16:creationId xmlns:a16="http://schemas.microsoft.com/office/drawing/2014/main" id="{3E1AE873-1A92-E43B-8535-1138986AC3F4}"/>
              </a:ext>
            </a:extLst>
          </p:cNvPr>
          <p:cNvPicPr>
            <a:picLocks noChangeAspect="1"/>
          </p:cNvPicPr>
          <p:nvPr/>
        </p:nvPicPr>
        <p:blipFill>
          <a:blip r:embed="rId2"/>
          <a:stretch>
            <a:fillRect/>
          </a:stretch>
        </p:blipFill>
        <p:spPr>
          <a:xfrm>
            <a:off x="2407577" y="3047589"/>
            <a:ext cx="5447619" cy="2771429"/>
          </a:xfrm>
          <a:prstGeom prst="rect">
            <a:avLst/>
          </a:prstGeom>
        </p:spPr>
      </p:pic>
      <p:sp>
        <p:nvSpPr>
          <p:cNvPr id="4" name="Slide Number Placeholder 3">
            <a:extLst>
              <a:ext uri="{FF2B5EF4-FFF2-40B4-BE49-F238E27FC236}">
                <a16:creationId xmlns:a16="http://schemas.microsoft.com/office/drawing/2014/main" id="{FB28B282-5DA6-6452-9F38-E2EBA2E5803B}"/>
              </a:ext>
            </a:extLst>
          </p:cNvPr>
          <p:cNvSpPr>
            <a:spLocks noGrp="1"/>
          </p:cNvSpPr>
          <p:nvPr>
            <p:ph type="sldNum" sz="quarter" idx="12"/>
          </p:nvPr>
        </p:nvSpPr>
        <p:spPr/>
        <p:txBody>
          <a:bodyPr/>
          <a:lstStyle/>
          <a:p>
            <a:fld id="{5F6E19EC-C981-4348-A588-FAD292F64A47}" type="slidenum">
              <a:rPr lang="en-US" smtClean="0"/>
              <a:t>66</a:t>
            </a:fld>
            <a:endParaRPr lang="en-US"/>
          </a:p>
        </p:txBody>
      </p:sp>
      <p:sp>
        <p:nvSpPr>
          <p:cNvPr id="6" name="Rectangle 5">
            <a:extLst>
              <a:ext uri="{FF2B5EF4-FFF2-40B4-BE49-F238E27FC236}">
                <a16:creationId xmlns:a16="http://schemas.microsoft.com/office/drawing/2014/main" id="{75D27222-7AFC-456C-785B-F0FE6FE7DF16}"/>
              </a:ext>
            </a:extLst>
          </p:cNvPr>
          <p:cNvSpPr/>
          <p:nvPr/>
        </p:nvSpPr>
        <p:spPr>
          <a:xfrm>
            <a:off x="2551291" y="3553209"/>
            <a:ext cx="2861646" cy="7059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10920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81F45-72B0-ECE6-2490-39504ADF743E}"/>
              </a:ext>
            </a:extLst>
          </p:cNvPr>
          <p:cNvSpPr>
            <a:spLocks noGrp="1"/>
          </p:cNvSpPr>
          <p:nvPr>
            <p:ph type="title"/>
          </p:nvPr>
        </p:nvSpPr>
        <p:spPr/>
        <p:txBody>
          <a:bodyPr/>
          <a:lstStyle/>
          <a:p>
            <a:r>
              <a:rPr lang="en-US" dirty="0"/>
              <a:t>Results</a:t>
            </a:r>
          </a:p>
        </p:txBody>
      </p:sp>
      <p:pic>
        <p:nvPicPr>
          <p:cNvPr id="5" name="Picture 4">
            <a:extLst>
              <a:ext uri="{FF2B5EF4-FFF2-40B4-BE49-F238E27FC236}">
                <a16:creationId xmlns:a16="http://schemas.microsoft.com/office/drawing/2014/main" id="{7F0AF372-19C1-A40A-398F-6235C53C16B5}"/>
              </a:ext>
            </a:extLst>
          </p:cNvPr>
          <p:cNvPicPr>
            <a:picLocks noChangeAspect="1"/>
          </p:cNvPicPr>
          <p:nvPr/>
        </p:nvPicPr>
        <p:blipFill>
          <a:blip r:embed="rId3"/>
          <a:stretch>
            <a:fillRect/>
          </a:stretch>
        </p:blipFill>
        <p:spPr>
          <a:xfrm>
            <a:off x="5441490" y="636534"/>
            <a:ext cx="6001866" cy="5049352"/>
          </a:xfrm>
          <a:prstGeom prst="rect">
            <a:avLst/>
          </a:prstGeom>
        </p:spPr>
      </p:pic>
      <p:pic>
        <p:nvPicPr>
          <p:cNvPr id="7" name="Picture 6">
            <a:extLst>
              <a:ext uri="{FF2B5EF4-FFF2-40B4-BE49-F238E27FC236}">
                <a16:creationId xmlns:a16="http://schemas.microsoft.com/office/drawing/2014/main" id="{C9EC4865-6B8C-7C2C-190C-67921DBD7309}"/>
              </a:ext>
            </a:extLst>
          </p:cNvPr>
          <p:cNvPicPr>
            <a:picLocks noChangeAspect="1"/>
          </p:cNvPicPr>
          <p:nvPr/>
        </p:nvPicPr>
        <p:blipFill>
          <a:blip r:embed="rId4"/>
          <a:stretch>
            <a:fillRect/>
          </a:stretch>
        </p:blipFill>
        <p:spPr>
          <a:xfrm>
            <a:off x="397937" y="1571482"/>
            <a:ext cx="4819048" cy="3361905"/>
          </a:xfrm>
          <a:prstGeom prst="rect">
            <a:avLst/>
          </a:prstGeom>
        </p:spPr>
      </p:pic>
      <p:sp>
        <p:nvSpPr>
          <p:cNvPr id="3" name="Slide Number Placeholder 2">
            <a:extLst>
              <a:ext uri="{FF2B5EF4-FFF2-40B4-BE49-F238E27FC236}">
                <a16:creationId xmlns:a16="http://schemas.microsoft.com/office/drawing/2014/main" id="{B0ECAB21-FDA6-A584-F7FA-0B35427DC530}"/>
              </a:ext>
            </a:extLst>
          </p:cNvPr>
          <p:cNvSpPr>
            <a:spLocks noGrp="1"/>
          </p:cNvSpPr>
          <p:nvPr>
            <p:ph type="sldNum" sz="quarter" idx="12"/>
          </p:nvPr>
        </p:nvSpPr>
        <p:spPr/>
        <p:txBody>
          <a:bodyPr/>
          <a:lstStyle/>
          <a:p>
            <a:fld id="{5F6E19EC-C981-4348-A588-FAD292F64A47}" type="slidenum">
              <a:rPr lang="en-US" smtClean="0"/>
              <a:t>67</a:t>
            </a:fld>
            <a:endParaRPr lang="en-US"/>
          </a:p>
        </p:txBody>
      </p:sp>
    </p:spTree>
    <p:extLst>
      <p:ext uri="{BB962C8B-B14F-4D97-AF65-F5344CB8AC3E}">
        <p14:creationId xmlns:p14="http://schemas.microsoft.com/office/powerpoint/2010/main" val="7740220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8D6B05-DB1A-0F84-D98C-BE80C00B4A89}"/>
              </a:ext>
            </a:extLst>
          </p:cNvPr>
          <p:cNvSpPr>
            <a:spLocks noGrp="1"/>
          </p:cNvSpPr>
          <p:nvPr>
            <p:ph idx="1"/>
          </p:nvPr>
        </p:nvSpPr>
        <p:spPr>
          <a:xfrm>
            <a:off x="838200" y="1825625"/>
            <a:ext cx="6454025" cy="4351339"/>
          </a:xfrm>
        </p:spPr>
        <p:txBody>
          <a:bodyPr>
            <a:normAutofit/>
          </a:bodyPr>
          <a:lstStyle/>
          <a:p>
            <a:r>
              <a:rPr lang="en-US" dirty="0"/>
              <a:t>Flow-frequency curves can be quickly generated in HEC-HMS using:</a:t>
            </a:r>
          </a:p>
          <a:p>
            <a:pPr lvl="1"/>
            <a:r>
              <a:rPr lang="en-US" dirty="0">
                <a:solidFill>
                  <a:srgbClr val="00FF00"/>
                </a:solidFill>
              </a:rPr>
              <a:t>Depth-Area Analysis</a:t>
            </a:r>
            <a:r>
              <a:rPr lang="en-US" dirty="0"/>
              <a:t>: one frequency, many locations</a:t>
            </a:r>
          </a:p>
          <a:p>
            <a:pPr lvl="1"/>
            <a:r>
              <a:rPr lang="en-US" dirty="0">
                <a:solidFill>
                  <a:srgbClr val="00FF00"/>
                </a:solidFill>
              </a:rPr>
              <a:t>Frequency Analysis</a:t>
            </a:r>
            <a:r>
              <a:rPr lang="en-US" dirty="0"/>
              <a:t>: many frequencies, one location</a:t>
            </a:r>
          </a:p>
          <a:p>
            <a:r>
              <a:rPr lang="en-US" dirty="0"/>
              <a:t>You can get the same results by creating individual simulation runs – these analyses just save time and effort</a:t>
            </a:r>
          </a:p>
        </p:txBody>
      </p:sp>
      <p:sp>
        <p:nvSpPr>
          <p:cNvPr id="3" name="Slide Number Placeholder 2">
            <a:extLst>
              <a:ext uri="{FF2B5EF4-FFF2-40B4-BE49-F238E27FC236}">
                <a16:creationId xmlns:a16="http://schemas.microsoft.com/office/drawing/2014/main" id="{6D8E3C84-47A6-8A04-295A-AFB65F721122}"/>
              </a:ext>
            </a:extLst>
          </p:cNvPr>
          <p:cNvSpPr>
            <a:spLocks noGrp="1"/>
          </p:cNvSpPr>
          <p:nvPr>
            <p:ph type="sldNum" sz="quarter" idx="12"/>
          </p:nvPr>
        </p:nvSpPr>
        <p:spPr/>
        <p:txBody>
          <a:bodyPr/>
          <a:lstStyle/>
          <a:p>
            <a:fld id="{75FF2DE0-F630-4680-9872-E679E07CC29A}" type="slidenum">
              <a:rPr lang="en-US" smtClean="0"/>
              <a:t>68</a:t>
            </a:fld>
            <a:endParaRPr lang="en-US"/>
          </a:p>
        </p:txBody>
      </p:sp>
      <p:sp>
        <p:nvSpPr>
          <p:cNvPr id="4" name="Title 3">
            <a:extLst>
              <a:ext uri="{FF2B5EF4-FFF2-40B4-BE49-F238E27FC236}">
                <a16:creationId xmlns:a16="http://schemas.microsoft.com/office/drawing/2014/main" id="{61CF7054-8291-8E75-80B6-27636C07C7E6}"/>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D4019DD7-B185-337C-25BC-C38CDFB68B21}"/>
              </a:ext>
            </a:extLst>
          </p:cNvPr>
          <p:cNvPicPr>
            <a:picLocks noChangeAspect="1"/>
          </p:cNvPicPr>
          <p:nvPr/>
        </p:nvPicPr>
        <p:blipFill>
          <a:blip r:embed="rId2"/>
          <a:stretch>
            <a:fillRect/>
          </a:stretch>
        </p:blipFill>
        <p:spPr>
          <a:xfrm>
            <a:off x="7654605" y="365125"/>
            <a:ext cx="2823827" cy="4284814"/>
          </a:xfrm>
          <a:prstGeom prst="rect">
            <a:avLst/>
          </a:prstGeom>
        </p:spPr>
      </p:pic>
    </p:spTree>
    <p:extLst>
      <p:ext uri="{BB962C8B-B14F-4D97-AF65-F5344CB8AC3E}">
        <p14:creationId xmlns:p14="http://schemas.microsoft.com/office/powerpoint/2010/main" val="30744714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0F4625-EEB5-C88F-FE0C-5220F8758BD7}"/>
              </a:ext>
            </a:extLst>
          </p:cNvPr>
          <p:cNvSpPr>
            <a:spLocks noGrp="1"/>
          </p:cNvSpPr>
          <p:nvPr>
            <p:ph type="title"/>
          </p:nvPr>
        </p:nvSpPr>
        <p:spPr/>
        <p:txBody>
          <a:bodyPr/>
          <a:lstStyle/>
          <a:p>
            <a:r>
              <a:rPr lang="en-US" dirty="0"/>
              <a:t>Stochastic Storm Transposition</a:t>
            </a:r>
          </a:p>
        </p:txBody>
      </p:sp>
      <p:sp>
        <p:nvSpPr>
          <p:cNvPr id="5" name="Text Placeholder 4">
            <a:extLst>
              <a:ext uri="{FF2B5EF4-FFF2-40B4-BE49-F238E27FC236}">
                <a16:creationId xmlns:a16="http://schemas.microsoft.com/office/drawing/2014/main" id="{154B9E30-C779-0677-5D81-B142243E3C18}"/>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3E58E59-DA94-8E64-5D13-E9C13CD79ED2}"/>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F6E19EC-C981-4348-A588-FAD292F64A47}" type="slidenum">
              <a:rPr lang="en-US" smtClean="0"/>
              <a:pPr/>
              <a:t>69</a:t>
            </a:fld>
            <a:endParaRPr lang="en-US"/>
          </a:p>
        </p:txBody>
      </p:sp>
    </p:spTree>
    <p:extLst>
      <p:ext uri="{BB962C8B-B14F-4D97-AF65-F5344CB8AC3E}">
        <p14:creationId xmlns:p14="http://schemas.microsoft.com/office/powerpoint/2010/main" val="1147088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31EEC-11F2-BC81-BBDB-47C06251D166}"/>
              </a:ext>
            </a:extLst>
          </p:cNvPr>
          <p:cNvSpPr>
            <a:spLocks noGrp="1"/>
          </p:cNvSpPr>
          <p:nvPr>
            <p:ph type="title"/>
          </p:nvPr>
        </p:nvSpPr>
        <p:spPr/>
        <p:txBody>
          <a:bodyPr/>
          <a:lstStyle/>
          <a:p>
            <a:r>
              <a:rPr lang="en-US" dirty="0"/>
              <a:t>Design Properties</a:t>
            </a:r>
          </a:p>
        </p:txBody>
      </p:sp>
      <p:sp>
        <p:nvSpPr>
          <p:cNvPr id="3" name="Content Placeholder 2">
            <a:extLst>
              <a:ext uri="{FF2B5EF4-FFF2-40B4-BE49-F238E27FC236}">
                <a16:creationId xmlns:a16="http://schemas.microsoft.com/office/drawing/2014/main" id="{993B69A0-1954-3070-0669-43EBB02E4ABE}"/>
              </a:ext>
            </a:extLst>
          </p:cNvPr>
          <p:cNvSpPr>
            <a:spLocks noGrp="1"/>
          </p:cNvSpPr>
          <p:nvPr>
            <p:ph idx="1"/>
          </p:nvPr>
        </p:nvSpPr>
        <p:spPr/>
        <p:txBody>
          <a:bodyPr/>
          <a:lstStyle/>
          <a:p>
            <a:r>
              <a:rPr lang="en-US" dirty="0"/>
              <a:t>Hypothetical storms are created with design depth-duration information</a:t>
            </a:r>
          </a:p>
          <a:p>
            <a:r>
              <a:rPr lang="en-US" b="1" dirty="0">
                <a:solidFill>
                  <a:srgbClr val="FF00FF"/>
                </a:solidFill>
              </a:rPr>
              <a:t>Probable maximum precipitation (PMP)</a:t>
            </a:r>
          </a:p>
          <a:p>
            <a:pPr lvl="1"/>
            <a:r>
              <a:rPr lang="en-US" dirty="0"/>
              <a:t>Location- and season-specific depth of precipitation</a:t>
            </a:r>
          </a:p>
          <a:p>
            <a:pPr lvl="1"/>
            <a:r>
              <a:rPr lang="en-US" dirty="0"/>
              <a:t>Operational upper bound </a:t>
            </a:r>
            <a:r>
              <a:rPr lang="en-US" dirty="0">
                <a:solidFill>
                  <a:srgbClr val="FFA500"/>
                </a:solidFill>
                <a:latin typeface="Ink Free" panose="03080402000500000000" pitchFamily="66" charset="0"/>
              </a:rPr>
              <a:t>(historically)</a:t>
            </a:r>
          </a:p>
        </p:txBody>
      </p:sp>
      <p:sp>
        <p:nvSpPr>
          <p:cNvPr id="4" name="Slide Number Placeholder 3">
            <a:extLst>
              <a:ext uri="{FF2B5EF4-FFF2-40B4-BE49-F238E27FC236}">
                <a16:creationId xmlns:a16="http://schemas.microsoft.com/office/drawing/2014/main" id="{D90F63ED-7205-4E6A-7964-C0AFD9449D88}"/>
              </a:ext>
            </a:extLst>
          </p:cNvPr>
          <p:cNvSpPr>
            <a:spLocks noGrp="1"/>
          </p:cNvSpPr>
          <p:nvPr>
            <p:ph type="sldNum" sz="quarter" idx="12"/>
          </p:nvPr>
        </p:nvSpPr>
        <p:spPr/>
        <p:txBody>
          <a:bodyPr/>
          <a:lstStyle/>
          <a:p>
            <a:fld id="{5F6E19EC-C981-4348-A588-FAD292F64A47}" type="slidenum">
              <a:rPr lang="en-US" smtClean="0"/>
              <a:t>7</a:t>
            </a:fld>
            <a:endParaRPr lang="en-US"/>
          </a:p>
        </p:txBody>
      </p:sp>
    </p:spTree>
    <p:extLst>
      <p:ext uri="{BB962C8B-B14F-4D97-AF65-F5344CB8AC3E}">
        <p14:creationId xmlns:p14="http://schemas.microsoft.com/office/powerpoint/2010/main" val="110670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924384-EE32-AF31-4FEF-4968FAA8B67D}"/>
              </a:ext>
            </a:extLst>
          </p:cNvPr>
          <p:cNvSpPr>
            <a:spLocks noGrp="1"/>
          </p:cNvSpPr>
          <p:nvPr>
            <p:ph type="title"/>
          </p:nvPr>
        </p:nvSpPr>
        <p:spPr/>
        <p:txBody>
          <a:bodyPr/>
          <a:lstStyle/>
          <a:p>
            <a:r>
              <a:rPr lang="en-US" dirty="0"/>
              <a:t>Overview of SST Method</a:t>
            </a:r>
          </a:p>
        </p:txBody>
      </p:sp>
      <p:sp>
        <p:nvSpPr>
          <p:cNvPr id="5" name="Content Placeholder 4">
            <a:extLst>
              <a:ext uri="{FF2B5EF4-FFF2-40B4-BE49-F238E27FC236}">
                <a16:creationId xmlns:a16="http://schemas.microsoft.com/office/drawing/2014/main" id="{C5A94928-327F-2132-9511-119C267327A9}"/>
              </a:ext>
            </a:extLst>
          </p:cNvPr>
          <p:cNvSpPr>
            <a:spLocks noGrp="1"/>
          </p:cNvSpPr>
          <p:nvPr>
            <p:ph idx="1"/>
          </p:nvPr>
        </p:nvSpPr>
        <p:spPr>
          <a:xfrm>
            <a:off x="838200" y="1584325"/>
            <a:ext cx="10515600" cy="4351338"/>
          </a:xfrm>
        </p:spPr>
        <p:txBody>
          <a:bodyPr/>
          <a:lstStyle/>
          <a:p>
            <a:r>
              <a:rPr lang="en-US" dirty="0"/>
              <a:t>Data-driven method for watershed precipitation frequency</a:t>
            </a:r>
          </a:p>
          <a:p>
            <a:r>
              <a:rPr lang="en-US" dirty="0"/>
              <a:t>Based on a “catalog” of severe storms</a:t>
            </a:r>
          </a:p>
          <a:p>
            <a:r>
              <a:rPr lang="en-US" dirty="0"/>
              <a:t>Simulated by random selection of storms and their position</a:t>
            </a:r>
          </a:p>
        </p:txBody>
      </p:sp>
      <p:pic>
        <p:nvPicPr>
          <p:cNvPr id="6" name="Picture 5">
            <a:extLst>
              <a:ext uri="{FF2B5EF4-FFF2-40B4-BE49-F238E27FC236}">
                <a16:creationId xmlns:a16="http://schemas.microsoft.com/office/drawing/2014/main" id="{8A603A13-276E-0303-9DA1-8F35CAA0D467}"/>
              </a:ext>
            </a:extLst>
          </p:cNvPr>
          <p:cNvPicPr>
            <a:picLocks noChangeAspect="1"/>
          </p:cNvPicPr>
          <p:nvPr/>
        </p:nvPicPr>
        <p:blipFill>
          <a:blip r:embed="rId2"/>
          <a:stretch>
            <a:fillRect/>
          </a:stretch>
        </p:blipFill>
        <p:spPr>
          <a:xfrm>
            <a:off x="7162284" y="3292475"/>
            <a:ext cx="4519864" cy="3200400"/>
          </a:xfrm>
          <a:prstGeom prst="rect">
            <a:avLst/>
          </a:prstGeom>
          <a:ln>
            <a:solidFill>
              <a:schemeClr val="tx1"/>
            </a:solidFill>
          </a:ln>
        </p:spPr>
      </p:pic>
      <p:pic>
        <p:nvPicPr>
          <p:cNvPr id="7" name="Picture 6">
            <a:extLst>
              <a:ext uri="{FF2B5EF4-FFF2-40B4-BE49-F238E27FC236}">
                <a16:creationId xmlns:a16="http://schemas.microsoft.com/office/drawing/2014/main" id="{6741DF40-15C0-064B-E573-4E8D6DBF9A72}"/>
              </a:ext>
            </a:extLst>
          </p:cNvPr>
          <p:cNvPicPr>
            <a:picLocks noChangeAspect="1"/>
          </p:cNvPicPr>
          <p:nvPr/>
        </p:nvPicPr>
        <p:blipFill>
          <a:blip r:embed="rId3"/>
          <a:stretch>
            <a:fillRect/>
          </a:stretch>
        </p:blipFill>
        <p:spPr>
          <a:xfrm>
            <a:off x="2306222" y="3292475"/>
            <a:ext cx="4494890" cy="3200400"/>
          </a:xfrm>
          <a:prstGeom prst="rect">
            <a:avLst/>
          </a:prstGeom>
        </p:spPr>
      </p:pic>
      <p:sp>
        <p:nvSpPr>
          <p:cNvPr id="2" name="TextBox 1">
            <a:extLst>
              <a:ext uri="{FF2B5EF4-FFF2-40B4-BE49-F238E27FC236}">
                <a16:creationId xmlns:a16="http://schemas.microsoft.com/office/drawing/2014/main" id="{39FA53F4-DE70-12CB-DCFA-2CC98BE2A6B4}"/>
              </a:ext>
            </a:extLst>
          </p:cNvPr>
          <p:cNvSpPr txBox="1"/>
          <p:nvPr/>
        </p:nvSpPr>
        <p:spPr>
          <a:xfrm>
            <a:off x="2724867" y="6496050"/>
            <a:ext cx="3657600" cy="369332"/>
          </a:xfrm>
          <a:prstGeom prst="rect">
            <a:avLst/>
          </a:prstGeom>
          <a:noFill/>
        </p:spPr>
        <p:txBody>
          <a:bodyPr wrap="square" rtlCol="0">
            <a:spAutoFit/>
          </a:bodyPr>
          <a:lstStyle/>
          <a:p>
            <a:pPr algn="ctr"/>
            <a:r>
              <a:rPr lang="en-US" dirty="0">
                <a:latin typeface="Lato" panose="020F0502020204030203" pitchFamily="34" charset="0"/>
              </a:rPr>
              <a:t>1 real storm…</a:t>
            </a:r>
          </a:p>
        </p:txBody>
      </p:sp>
      <p:sp>
        <p:nvSpPr>
          <p:cNvPr id="3" name="TextBox 2">
            <a:extLst>
              <a:ext uri="{FF2B5EF4-FFF2-40B4-BE49-F238E27FC236}">
                <a16:creationId xmlns:a16="http://schemas.microsoft.com/office/drawing/2014/main" id="{078A3BE0-C9FF-6C75-831E-089E3A86C348}"/>
              </a:ext>
            </a:extLst>
          </p:cNvPr>
          <p:cNvSpPr txBox="1"/>
          <p:nvPr/>
        </p:nvSpPr>
        <p:spPr>
          <a:xfrm>
            <a:off x="7593416" y="6488668"/>
            <a:ext cx="3657600" cy="369332"/>
          </a:xfrm>
          <a:prstGeom prst="rect">
            <a:avLst/>
          </a:prstGeom>
          <a:noFill/>
        </p:spPr>
        <p:txBody>
          <a:bodyPr wrap="square" rtlCol="0">
            <a:spAutoFit/>
          </a:bodyPr>
          <a:lstStyle/>
          <a:p>
            <a:pPr algn="ctr"/>
            <a:r>
              <a:rPr lang="en-US" dirty="0">
                <a:latin typeface="Lato" panose="020F0502020204030203" pitchFamily="34" charset="0"/>
              </a:rPr>
              <a:t>…out of a whole catalog of storms</a:t>
            </a:r>
          </a:p>
        </p:txBody>
      </p:sp>
      <p:sp>
        <p:nvSpPr>
          <p:cNvPr id="8" name="Slide Number Placeholder 7">
            <a:extLst>
              <a:ext uri="{FF2B5EF4-FFF2-40B4-BE49-F238E27FC236}">
                <a16:creationId xmlns:a16="http://schemas.microsoft.com/office/drawing/2014/main" id="{DF9242C6-9AC9-C120-D645-5A4624AD1769}"/>
              </a:ext>
            </a:extLst>
          </p:cNvPr>
          <p:cNvSpPr>
            <a:spLocks noGrp="1"/>
          </p:cNvSpPr>
          <p:nvPr>
            <p:ph type="sldNum" sz="quarter" idx="12"/>
          </p:nvPr>
        </p:nvSpPr>
        <p:spPr/>
        <p:txBody>
          <a:bodyPr/>
          <a:lstStyle/>
          <a:p>
            <a:fld id="{75FF2DE0-F630-4680-9872-E679E07CC29A}" type="slidenum">
              <a:rPr lang="en-US" smtClean="0"/>
              <a:t>70</a:t>
            </a:fld>
            <a:endParaRPr lang="en-US"/>
          </a:p>
        </p:txBody>
      </p:sp>
    </p:spTree>
    <p:extLst>
      <p:ext uri="{BB962C8B-B14F-4D97-AF65-F5344CB8AC3E}">
        <p14:creationId xmlns:p14="http://schemas.microsoft.com/office/powerpoint/2010/main" val="28514462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653DA-5AED-A7C3-D77E-9DF032BCB30E}"/>
              </a:ext>
            </a:extLst>
          </p:cNvPr>
          <p:cNvSpPr>
            <a:spLocks noGrp="1"/>
          </p:cNvSpPr>
          <p:nvPr>
            <p:ph type="title"/>
          </p:nvPr>
        </p:nvSpPr>
        <p:spPr/>
        <p:txBody>
          <a:bodyPr/>
          <a:lstStyle/>
          <a:p>
            <a:r>
              <a:rPr lang="en-US" dirty="0"/>
              <a:t>Overview of SST Method</a:t>
            </a:r>
          </a:p>
        </p:txBody>
      </p:sp>
      <p:sp>
        <p:nvSpPr>
          <p:cNvPr id="3" name="Content Placeholder 2">
            <a:extLst>
              <a:ext uri="{FF2B5EF4-FFF2-40B4-BE49-F238E27FC236}">
                <a16:creationId xmlns:a16="http://schemas.microsoft.com/office/drawing/2014/main" id="{C53CC84D-C9CB-45AD-8287-38D272C1F314}"/>
              </a:ext>
            </a:extLst>
          </p:cNvPr>
          <p:cNvSpPr>
            <a:spLocks noGrp="1"/>
          </p:cNvSpPr>
          <p:nvPr>
            <p:ph idx="1"/>
          </p:nvPr>
        </p:nvSpPr>
        <p:spPr>
          <a:xfrm>
            <a:off x="838200" y="1825625"/>
            <a:ext cx="6534119" cy="4351338"/>
          </a:xfrm>
        </p:spPr>
        <p:txBody>
          <a:bodyPr>
            <a:normAutofit fontScale="92500"/>
          </a:bodyPr>
          <a:lstStyle/>
          <a:p>
            <a:r>
              <a:rPr lang="en-US" dirty="0"/>
              <a:t>Non-parametric space-for-time substitution</a:t>
            </a:r>
          </a:p>
          <a:p>
            <a:r>
              <a:rPr lang="en-US" dirty="0"/>
              <a:t>Resample severe storm events from a catalog</a:t>
            </a:r>
          </a:p>
          <a:p>
            <a:r>
              <a:rPr lang="en-US" dirty="0"/>
              <a:t>Preserve properties of real storms</a:t>
            </a:r>
          </a:p>
          <a:p>
            <a:r>
              <a:rPr lang="en-US" dirty="0"/>
              <a:t>Develop watershed-average precipitation-frequency</a:t>
            </a:r>
          </a:p>
          <a:p>
            <a:r>
              <a:rPr lang="en-US" dirty="0"/>
              <a:t>Transpose multiple storms per year</a:t>
            </a:r>
          </a:p>
          <a:p>
            <a:endParaRPr lang="en-US" dirty="0"/>
          </a:p>
          <a:p>
            <a:pPr lvl="1">
              <a:buFont typeface="Wingdings" panose="05000000000000000000" pitchFamily="2" charset="2"/>
              <a:buChar char="ü"/>
            </a:pPr>
            <a:r>
              <a:rPr lang="en-US" dirty="0"/>
              <a:t>Use a data-driven approach to reduce assumptions</a:t>
            </a:r>
          </a:p>
          <a:p>
            <a:endParaRPr lang="en-US" dirty="0"/>
          </a:p>
        </p:txBody>
      </p:sp>
      <p:pic>
        <p:nvPicPr>
          <p:cNvPr id="4" name="Content Placeholder 6">
            <a:extLst>
              <a:ext uri="{FF2B5EF4-FFF2-40B4-BE49-F238E27FC236}">
                <a16:creationId xmlns:a16="http://schemas.microsoft.com/office/drawing/2014/main" id="{0FFE3CB2-4569-E1B6-FAF9-6EEACF9E7FD9}"/>
              </a:ext>
            </a:extLst>
          </p:cNvPr>
          <p:cNvPicPr>
            <a:picLocks noChangeAspect="1"/>
          </p:cNvPicPr>
          <p:nvPr/>
        </p:nvPicPr>
        <p:blipFill>
          <a:blip r:embed="rId2"/>
          <a:stretch>
            <a:fillRect/>
          </a:stretch>
        </p:blipFill>
        <p:spPr>
          <a:xfrm>
            <a:off x="7372319" y="385907"/>
            <a:ext cx="4480560" cy="5191415"/>
          </a:xfrm>
          <a:prstGeom prst="rect">
            <a:avLst/>
          </a:prstGeom>
        </p:spPr>
      </p:pic>
      <p:sp>
        <p:nvSpPr>
          <p:cNvPr id="5" name="TextBox 4">
            <a:extLst>
              <a:ext uri="{FF2B5EF4-FFF2-40B4-BE49-F238E27FC236}">
                <a16:creationId xmlns:a16="http://schemas.microsoft.com/office/drawing/2014/main" id="{C1569E13-EDDD-6EAB-5161-49745E4F5EA2}"/>
              </a:ext>
            </a:extLst>
          </p:cNvPr>
          <p:cNvSpPr txBox="1"/>
          <p:nvPr/>
        </p:nvSpPr>
        <p:spPr>
          <a:xfrm>
            <a:off x="7783799" y="5577322"/>
            <a:ext cx="3657600" cy="369332"/>
          </a:xfrm>
          <a:prstGeom prst="rect">
            <a:avLst/>
          </a:prstGeom>
          <a:noFill/>
        </p:spPr>
        <p:txBody>
          <a:bodyPr wrap="square" rtlCol="0">
            <a:spAutoFit/>
          </a:bodyPr>
          <a:lstStyle/>
          <a:p>
            <a:pPr algn="ctr"/>
            <a:r>
              <a:rPr lang="en-US" dirty="0">
                <a:latin typeface="Lato" panose="020F0502020204030203" pitchFamily="34" charset="0"/>
              </a:rPr>
              <a:t>Wright, Smith, and </a:t>
            </a:r>
            <a:r>
              <a:rPr lang="en-US" dirty="0" err="1">
                <a:latin typeface="Lato" panose="020F0502020204030203" pitchFamily="34" charset="0"/>
              </a:rPr>
              <a:t>Baeck</a:t>
            </a:r>
            <a:r>
              <a:rPr lang="en-US" dirty="0">
                <a:latin typeface="Lato" panose="020F0502020204030203" pitchFamily="34" charset="0"/>
              </a:rPr>
              <a:t> (2013)</a:t>
            </a:r>
          </a:p>
        </p:txBody>
      </p:sp>
      <p:sp>
        <p:nvSpPr>
          <p:cNvPr id="6" name="Slide Number Placeholder 5">
            <a:extLst>
              <a:ext uri="{FF2B5EF4-FFF2-40B4-BE49-F238E27FC236}">
                <a16:creationId xmlns:a16="http://schemas.microsoft.com/office/drawing/2014/main" id="{85D2E654-0123-244E-BF50-15460BD5FB09}"/>
              </a:ext>
            </a:extLst>
          </p:cNvPr>
          <p:cNvSpPr>
            <a:spLocks noGrp="1"/>
          </p:cNvSpPr>
          <p:nvPr>
            <p:ph type="sldNum" sz="quarter" idx="12"/>
          </p:nvPr>
        </p:nvSpPr>
        <p:spPr/>
        <p:txBody>
          <a:bodyPr/>
          <a:lstStyle/>
          <a:p>
            <a:fld id="{75FF2DE0-F630-4680-9872-E679E07CC29A}" type="slidenum">
              <a:rPr lang="en-US" smtClean="0"/>
              <a:t>71</a:t>
            </a:fld>
            <a:endParaRPr lang="en-US"/>
          </a:p>
        </p:txBody>
      </p:sp>
    </p:spTree>
    <p:extLst>
      <p:ext uri="{BB962C8B-B14F-4D97-AF65-F5344CB8AC3E}">
        <p14:creationId xmlns:p14="http://schemas.microsoft.com/office/powerpoint/2010/main" val="1667758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A35C-87ED-A55E-CADC-1D3321E98B48}"/>
              </a:ext>
            </a:extLst>
          </p:cNvPr>
          <p:cNvSpPr>
            <a:spLocks noGrp="1"/>
          </p:cNvSpPr>
          <p:nvPr>
            <p:ph type="title"/>
          </p:nvPr>
        </p:nvSpPr>
        <p:spPr/>
        <p:txBody>
          <a:bodyPr/>
          <a:lstStyle/>
          <a:p>
            <a:r>
              <a:rPr lang="en-US" dirty="0"/>
              <a:t>Transposing Storms</a:t>
            </a:r>
          </a:p>
        </p:txBody>
      </p:sp>
      <p:pic>
        <p:nvPicPr>
          <p:cNvPr id="4" name="Picture 3">
            <a:extLst>
              <a:ext uri="{FF2B5EF4-FFF2-40B4-BE49-F238E27FC236}">
                <a16:creationId xmlns:a16="http://schemas.microsoft.com/office/drawing/2014/main" id="{6DCA2E20-932F-0040-1156-9C5BBF2A554C}"/>
              </a:ext>
            </a:extLst>
          </p:cNvPr>
          <p:cNvPicPr>
            <a:picLocks noChangeAspect="1"/>
          </p:cNvPicPr>
          <p:nvPr/>
        </p:nvPicPr>
        <p:blipFill>
          <a:blip r:embed="rId2"/>
          <a:stretch>
            <a:fillRect/>
          </a:stretch>
        </p:blipFill>
        <p:spPr>
          <a:xfrm>
            <a:off x="1364564" y="2005170"/>
            <a:ext cx="4623315" cy="3291840"/>
          </a:xfrm>
          <a:prstGeom prst="rect">
            <a:avLst/>
          </a:prstGeom>
        </p:spPr>
      </p:pic>
      <p:pic>
        <p:nvPicPr>
          <p:cNvPr id="5" name="Picture 4">
            <a:extLst>
              <a:ext uri="{FF2B5EF4-FFF2-40B4-BE49-F238E27FC236}">
                <a16:creationId xmlns:a16="http://schemas.microsoft.com/office/drawing/2014/main" id="{DAEFD16C-7F9B-265C-4661-6B19458D9706}"/>
              </a:ext>
            </a:extLst>
          </p:cNvPr>
          <p:cNvPicPr>
            <a:picLocks noChangeAspect="1"/>
          </p:cNvPicPr>
          <p:nvPr/>
        </p:nvPicPr>
        <p:blipFill>
          <a:blip r:embed="rId3"/>
          <a:stretch>
            <a:fillRect/>
          </a:stretch>
        </p:blipFill>
        <p:spPr>
          <a:xfrm>
            <a:off x="6311776" y="2005170"/>
            <a:ext cx="4618402" cy="3291840"/>
          </a:xfrm>
          <a:prstGeom prst="rect">
            <a:avLst/>
          </a:prstGeom>
        </p:spPr>
      </p:pic>
      <p:sp>
        <p:nvSpPr>
          <p:cNvPr id="6" name="TextBox 5">
            <a:extLst>
              <a:ext uri="{FF2B5EF4-FFF2-40B4-BE49-F238E27FC236}">
                <a16:creationId xmlns:a16="http://schemas.microsoft.com/office/drawing/2014/main" id="{20F934D1-60E7-3C65-56C4-39A6EBCEA438}"/>
              </a:ext>
            </a:extLst>
          </p:cNvPr>
          <p:cNvSpPr txBox="1"/>
          <p:nvPr/>
        </p:nvSpPr>
        <p:spPr>
          <a:xfrm>
            <a:off x="1330504" y="5297010"/>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observed</a:t>
            </a:r>
          </a:p>
        </p:txBody>
      </p:sp>
      <p:sp>
        <p:nvSpPr>
          <p:cNvPr id="7" name="TextBox 6">
            <a:extLst>
              <a:ext uri="{FF2B5EF4-FFF2-40B4-BE49-F238E27FC236}">
                <a16:creationId xmlns:a16="http://schemas.microsoft.com/office/drawing/2014/main" id="{38F5AD03-698E-93EF-E613-D6E31587725B}"/>
              </a:ext>
            </a:extLst>
          </p:cNvPr>
          <p:cNvSpPr txBox="1"/>
          <p:nvPr/>
        </p:nvSpPr>
        <p:spPr>
          <a:xfrm>
            <a:off x="6334977" y="5297009"/>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transposed</a:t>
            </a:r>
          </a:p>
        </p:txBody>
      </p:sp>
      <p:cxnSp>
        <p:nvCxnSpPr>
          <p:cNvPr id="10" name="Straight Arrow Connector 9">
            <a:extLst>
              <a:ext uri="{FF2B5EF4-FFF2-40B4-BE49-F238E27FC236}">
                <a16:creationId xmlns:a16="http://schemas.microsoft.com/office/drawing/2014/main" id="{83FAEB0B-1ABD-BBF3-2023-576CBE124DF7}"/>
              </a:ext>
            </a:extLst>
          </p:cNvPr>
          <p:cNvCxnSpPr/>
          <p:nvPr/>
        </p:nvCxnSpPr>
        <p:spPr>
          <a:xfrm flipV="1">
            <a:off x="3616504" y="3527886"/>
            <a:ext cx="6061752" cy="164387"/>
          </a:xfrm>
          <a:prstGeom prst="straightConnector1">
            <a:avLst/>
          </a:prstGeom>
          <a:ln w="38100">
            <a:solidFill>
              <a:schemeClr val="tx1"/>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6D3E3FB-7F8E-0368-C32E-95E6ACDEB9FB}"/>
              </a:ext>
            </a:extLst>
          </p:cNvPr>
          <p:cNvSpPr txBox="1"/>
          <p:nvPr/>
        </p:nvSpPr>
        <p:spPr>
          <a:xfrm>
            <a:off x="1330504" y="1677845"/>
            <a:ext cx="4572000" cy="369332"/>
          </a:xfrm>
          <a:prstGeom prst="rect">
            <a:avLst/>
          </a:prstGeom>
          <a:noFill/>
        </p:spPr>
        <p:txBody>
          <a:bodyPr wrap="square" rtlCol="0">
            <a:spAutoFit/>
          </a:bodyPr>
          <a:lstStyle/>
          <a:p>
            <a:pPr algn="ctr"/>
            <a:r>
              <a:rPr lang="el-GR" sz="1800" b="1" dirty="0">
                <a:solidFill>
                  <a:srgbClr val="00FFFF"/>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x ~ uniform</a:t>
            </a:r>
          </a:p>
        </p:txBody>
      </p:sp>
      <p:sp>
        <p:nvSpPr>
          <p:cNvPr id="12" name="TextBox 11">
            <a:extLst>
              <a:ext uri="{FF2B5EF4-FFF2-40B4-BE49-F238E27FC236}">
                <a16:creationId xmlns:a16="http://schemas.microsoft.com/office/drawing/2014/main" id="{FA18E2AE-9267-3A5B-098D-50F4D0916F8D}"/>
              </a:ext>
            </a:extLst>
          </p:cNvPr>
          <p:cNvSpPr txBox="1"/>
          <p:nvPr/>
        </p:nvSpPr>
        <p:spPr>
          <a:xfrm rot="16200000">
            <a:off x="360063" y="3466424"/>
            <a:ext cx="1685109" cy="369332"/>
          </a:xfrm>
          <a:prstGeom prst="rect">
            <a:avLst/>
          </a:prstGeom>
          <a:noFill/>
        </p:spPr>
        <p:txBody>
          <a:bodyPr wrap="square" rtlCol="0">
            <a:spAutoFit/>
          </a:bodyPr>
          <a:lstStyle/>
          <a:p>
            <a:pPr algn="ctr"/>
            <a:r>
              <a:rPr lang="el-GR" sz="1800" b="1" dirty="0">
                <a:solidFill>
                  <a:srgbClr val="00FFFF"/>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y ~ uniform</a:t>
            </a:r>
          </a:p>
        </p:txBody>
      </p:sp>
      <p:sp>
        <p:nvSpPr>
          <p:cNvPr id="3" name="Slide Number Placeholder 2">
            <a:extLst>
              <a:ext uri="{FF2B5EF4-FFF2-40B4-BE49-F238E27FC236}">
                <a16:creationId xmlns:a16="http://schemas.microsoft.com/office/drawing/2014/main" id="{5957E67B-6B15-6EEF-A237-E79FDF4D3956}"/>
              </a:ext>
            </a:extLst>
          </p:cNvPr>
          <p:cNvSpPr>
            <a:spLocks noGrp="1"/>
          </p:cNvSpPr>
          <p:nvPr>
            <p:ph type="sldNum" sz="quarter" idx="12"/>
          </p:nvPr>
        </p:nvSpPr>
        <p:spPr/>
        <p:txBody>
          <a:bodyPr/>
          <a:lstStyle/>
          <a:p>
            <a:fld id="{75FF2DE0-F630-4680-9872-E679E07CC29A}" type="slidenum">
              <a:rPr lang="en-US" smtClean="0"/>
              <a:t>72</a:t>
            </a:fld>
            <a:endParaRPr lang="en-US"/>
          </a:p>
        </p:txBody>
      </p:sp>
    </p:spTree>
    <p:extLst>
      <p:ext uri="{BB962C8B-B14F-4D97-AF65-F5344CB8AC3E}">
        <p14:creationId xmlns:p14="http://schemas.microsoft.com/office/powerpoint/2010/main" val="41097233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C9A6-F71C-6380-168B-2588AB5905CC}"/>
              </a:ext>
            </a:extLst>
          </p:cNvPr>
          <p:cNvSpPr>
            <a:spLocks noGrp="1"/>
          </p:cNvSpPr>
          <p:nvPr>
            <p:ph type="title"/>
          </p:nvPr>
        </p:nvSpPr>
        <p:spPr/>
        <p:txBody>
          <a:bodyPr/>
          <a:lstStyle/>
          <a:p>
            <a:r>
              <a:rPr lang="en-US" dirty="0"/>
              <a:t>SST Precipitation-Frequency </a:t>
            </a:r>
          </a:p>
        </p:txBody>
      </p:sp>
      <p:sp>
        <p:nvSpPr>
          <p:cNvPr id="3" name="Content Placeholder 2">
            <a:extLst>
              <a:ext uri="{FF2B5EF4-FFF2-40B4-BE49-F238E27FC236}">
                <a16:creationId xmlns:a16="http://schemas.microsoft.com/office/drawing/2014/main" id="{E1481AB7-271E-36E0-AED6-ABC1AE3C3D8B}"/>
              </a:ext>
            </a:extLst>
          </p:cNvPr>
          <p:cNvSpPr>
            <a:spLocks noGrp="1"/>
          </p:cNvSpPr>
          <p:nvPr>
            <p:ph idx="1"/>
          </p:nvPr>
        </p:nvSpPr>
        <p:spPr>
          <a:xfrm>
            <a:off x="838200" y="1825625"/>
            <a:ext cx="5360469" cy="4351338"/>
          </a:xfrm>
        </p:spPr>
        <p:txBody>
          <a:bodyPr>
            <a:normAutofit/>
          </a:bodyPr>
          <a:lstStyle/>
          <a:p>
            <a:pPr marL="514350" indent="-514350">
              <a:buFont typeface="+mj-lt"/>
              <a:buAutoNum type="arabicPeriod"/>
            </a:pPr>
            <a:r>
              <a:rPr lang="en-US" sz="2400" dirty="0"/>
              <a:t>Sample number of storms for the year</a:t>
            </a:r>
          </a:p>
          <a:p>
            <a:pPr marL="514350" indent="-514350">
              <a:buFont typeface="+mj-lt"/>
              <a:buAutoNum type="arabicPeriod"/>
            </a:pPr>
            <a:r>
              <a:rPr lang="en-US" sz="2400" dirty="0"/>
              <a:t>For each storm:</a:t>
            </a:r>
          </a:p>
          <a:p>
            <a:pPr marL="971550" lvl="1" indent="-514350">
              <a:buFont typeface="+mj-lt"/>
              <a:buAutoNum type="arabicPeriod"/>
            </a:pPr>
            <a:r>
              <a:rPr lang="en-US" sz="2000" dirty="0"/>
              <a:t>Select one from the catalog</a:t>
            </a:r>
          </a:p>
          <a:p>
            <a:pPr marL="971550" lvl="1" indent="-514350">
              <a:buFont typeface="+mj-lt"/>
              <a:buAutoNum type="arabicPeriod"/>
            </a:pPr>
            <a:r>
              <a:rPr lang="en-US" sz="2000" dirty="0"/>
              <a:t>Transpose it uniformly within the domain</a:t>
            </a:r>
          </a:p>
          <a:p>
            <a:pPr marL="971550" lvl="1" indent="-514350">
              <a:buFont typeface="+mj-lt"/>
              <a:buAutoNum type="arabicPeriod"/>
            </a:pPr>
            <a:r>
              <a:rPr lang="en-US" sz="2000" dirty="0"/>
              <a:t>Compute area-average precipitation over watershed</a:t>
            </a:r>
          </a:p>
          <a:p>
            <a:pPr marL="514350" indent="-514350">
              <a:buFont typeface="+mj-lt"/>
              <a:buAutoNum type="arabicPeriod"/>
            </a:pPr>
            <a:r>
              <a:rPr lang="en-US" sz="2400" dirty="0"/>
              <a:t>Plot annual maximum storm totals as a frequency curve</a:t>
            </a:r>
          </a:p>
        </p:txBody>
      </p:sp>
      <p:sp>
        <p:nvSpPr>
          <p:cNvPr id="4" name="TextBox 3">
            <a:extLst>
              <a:ext uri="{FF2B5EF4-FFF2-40B4-BE49-F238E27FC236}">
                <a16:creationId xmlns:a16="http://schemas.microsoft.com/office/drawing/2014/main" id="{88FF8014-6509-05C4-522B-B041AAC1C6AD}"/>
              </a:ext>
            </a:extLst>
          </p:cNvPr>
          <p:cNvSpPr txBox="1"/>
          <p:nvPr/>
        </p:nvSpPr>
        <p:spPr>
          <a:xfrm>
            <a:off x="838200" y="1425515"/>
            <a:ext cx="5876818" cy="400110"/>
          </a:xfrm>
          <a:prstGeom prst="rect">
            <a:avLst/>
          </a:prstGeom>
          <a:noFill/>
        </p:spPr>
        <p:txBody>
          <a:bodyPr wrap="square" rtlCol="0">
            <a:spAutoFit/>
          </a:bodyPr>
          <a:lstStyle/>
          <a:p>
            <a:r>
              <a:rPr lang="en-US" sz="2000" b="1" dirty="0">
                <a:solidFill>
                  <a:srgbClr val="FF00FF"/>
                </a:solidFill>
                <a:effectLst>
                  <a:outerShdw blurRad="38100" dist="38100" dir="2700000" algn="tl">
                    <a:srgbClr val="000000">
                      <a:alpha val="43137"/>
                    </a:srgbClr>
                  </a:outerShdw>
                </a:effectLst>
                <a:latin typeface="Lato" panose="020F0502020204030203" pitchFamily="34" charset="0"/>
              </a:rPr>
              <a:t>For some large number of years of storms:</a:t>
            </a:r>
          </a:p>
        </p:txBody>
      </p:sp>
      <p:pic>
        <p:nvPicPr>
          <p:cNvPr id="5" name="Picture 4">
            <a:extLst>
              <a:ext uri="{FF2B5EF4-FFF2-40B4-BE49-F238E27FC236}">
                <a16:creationId xmlns:a16="http://schemas.microsoft.com/office/drawing/2014/main" id="{232A9D75-C8C8-8F2F-9206-3FA22122C445}"/>
              </a:ext>
            </a:extLst>
          </p:cNvPr>
          <p:cNvPicPr>
            <a:picLocks noChangeAspect="1"/>
          </p:cNvPicPr>
          <p:nvPr/>
        </p:nvPicPr>
        <p:blipFill>
          <a:blip r:embed="rId3"/>
          <a:stretch>
            <a:fillRect/>
          </a:stretch>
        </p:blipFill>
        <p:spPr>
          <a:xfrm>
            <a:off x="6359665" y="1944304"/>
            <a:ext cx="5521119" cy="3691288"/>
          </a:xfrm>
          <a:prstGeom prst="rect">
            <a:avLst/>
          </a:prstGeom>
        </p:spPr>
      </p:pic>
      <p:sp>
        <p:nvSpPr>
          <p:cNvPr id="6" name="Slide Number Placeholder 5">
            <a:extLst>
              <a:ext uri="{FF2B5EF4-FFF2-40B4-BE49-F238E27FC236}">
                <a16:creationId xmlns:a16="http://schemas.microsoft.com/office/drawing/2014/main" id="{E4C86170-17C9-8C3A-55E1-169A81EA9785}"/>
              </a:ext>
            </a:extLst>
          </p:cNvPr>
          <p:cNvSpPr>
            <a:spLocks noGrp="1"/>
          </p:cNvSpPr>
          <p:nvPr>
            <p:ph type="sldNum" sz="quarter" idx="12"/>
          </p:nvPr>
        </p:nvSpPr>
        <p:spPr/>
        <p:txBody>
          <a:bodyPr/>
          <a:lstStyle/>
          <a:p>
            <a:fld id="{75FF2DE0-F630-4680-9872-E679E07CC29A}" type="slidenum">
              <a:rPr lang="en-US" smtClean="0"/>
              <a:t>73</a:t>
            </a:fld>
            <a:endParaRPr lang="en-US"/>
          </a:p>
        </p:txBody>
      </p:sp>
    </p:spTree>
    <p:extLst>
      <p:ext uri="{BB962C8B-B14F-4D97-AF65-F5344CB8AC3E}">
        <p14:creationId xmlns:p14="http://schemas.microsoft.com/office/powerpoint/2010/main" val="26711763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80415C-EC30-ED50-6554-CE3AD423F07B}"/>
              </a:ext>
            </a:extLst>
          </p:cNvPr>
          <p:cNvSpPr>
            <a:spLocks noGrp="1"/>
          </p:cNvSpPr>
          <p:nvPr>
            <p:ph idx="1"/>
          </p:nvPr>
        </p:nvSpPr>
        <p:spPr>
          <a:xfrm>
            <a:off x="4559247" y="1847850"/>
            <a:ext cx="5088954" cy="4351339"/>
          </a:xfrm>
        </p:spPr>
        <p:txBody>
          <a:bodyPr>
            <a:normAutofit/>
          </a:bodyPr>
          <a:lstStyle/>
          <a:p>
            <a:r>
              <a:rPr lang="en-US" dirty="0"/>
              <a:t>Hypothetical storm uncertainty parameters:</a:t>
            </a:r>
          </a:p>
          <a:p>
            <a:pPr lvl="1"/>
            <a:r>
              <a:rPr lang="en-US" dirty="0"/>
              <a:t>Point depth</a:t>
            </a:r>
          </a:p>
          <a:p>
            <a:pPr lvl="1"/>
            <a:r>
              <a:rPr lang="en-US" dirty="0"/>
              <a:t>Temporal pattern</a:t>
            </a:r>
          </a:p>
          <a:p>
            <a:pPr lvl="1"/>
            <a:r>
              <a:rPr lang="en-US" dirty="0"/>
              <a:t>Area-reduction function</a:t>
            </a:r>
          </a:p>
          <a:p>
            <a:pPr lvl="1"/>
            <a:endParaRPr lang="en-US" dirty="0"/>
          </a:p>
          <a:p>
            <a:r>
              <a:rPr lang="en-US" dirty="0"/>
              <a:t>SST uncertainty parameters:</a:t>
            </a:r>
          </a:p>
          <a:p>
            <a:pPr lvl="1"/>
            <a:r>
              <a:rPr lang="en-US" dirty="0"/>
              <a:t>X coordinate</a:t>
            </a:r>
          </a:p>
          <a:p>
            <a:pPr lvl="1"/>
            <a:r>
              <a:rPr lang="en-US" dirty="0"/>
              <a:t>Y coordinate</a:t>
            </a:r>
          </a:p>
          <a:p>
            <a:pPr lvl="1"/>
            <a:r>
              <a:rPr lang="en-US" dirty="0"/>
              <a:t>Precipitation grid</a:t>
            </a:r>
          </a:p>
        </p:txBody>
      </p:sp>
      <p:sp>
        <p:nvSpPr>
          <p:cNvPr id="3" name="Slide Number Placeholder 2">
            <a:extLst>
              <a:ext uri="{FF2B5EF4-FFF2-40B4-BE49-F238E27FC236}">
                <a16:creationId xmlns:a16="http://schemas.microsoft.com/office/drawing/2014/main" id="{DCB4502F-8775-60D4-CD74-9F5C929C0194}"/>
              </a:ext>
            </a:extLst>
          </p:cNvPr>
          <p:cNvSpPr>
            <a:spLocks noGrp="1"/>
          </p:cNvSpPr>
          <p:nvPr>
            <p:ph type="sldNum" sz="quarter" idx="12"/>
          </p:nvPr>
        </p:nvSpPr>
        <p:spPr/>
        <p:txBody>
          <a:bodyPr/>
          <a:lstStyle/>
          <a:p>
            <a:fld id="{75FF2DE0-F630-4680-9872-E679E07CC29A}" type="slidenum">
              <a:rPr lang="en-US" smtClean="0"/>
              <a:t>74</a:t>
            </a:fld>
            <a:endParaRPr lang="en-US" dirty="0"/>
          </a:p>
        </p:txBody>
      </p:sp>
      <p:sp>
        <p:nvSpPr>
          <p:cNvPr id="4" name="Title 3">
            <a:extLst>
              <a:ext uri="{FF2B5EF4-FFF2-40B4-BE49-F238E27FC236}">
                <a16:creationId xmlns:a16="http://schemas.microsoft.com/office/drawing/2014/main" id="{D9A452A7-149D-9B8F-1A47-261416D5595C}"/>
              </a:ext>
            </a:extLst>
          </p:cNvPr>
          <p:cNvSpPr>
            <a:spLocks noGrp="1"/>
          </p:cNvSpPr>
          <p:nvPr>
            <p:ph type="title"/>
          </p:nvPr>
        </p:nvSpPr>
        <p:spPr/>
        <p:txBody>
          <a:bodyPr/>
          <a:lstStyle/>
          <a:p>
            <a:r>
              <a:rPr lang="en-US" dirty="0"/>
              <a:t>HMS Uncertainty Analysis Tools</a:t>
            </a:r>
          </a:p>
        </p:txBody>
      </p:sp>
      <p:pic>
        <p:nvPicPr>
          <p:cNvPr id="11" name="Picture 10">
            <a:extLst>
              <a:ext uri="{FF2B5EF4-FFF2-40B4-BE49-F238E27FC236}">
                <a16:creationId xmlns:a16="http://schemas.microsoft.com/office/drawing/2014/main" id="{AC10A0A6-7BB1-D55F-CE5B-F178417083FD}"/>
              </a:ext>
            </a:extLst>
          </p:cNvPr>
          <p:cNvPicPr>
            <a:picLocks noChangeAspect="1"/>
          </p:cNvPicPr>
          <p:nvPr/>
        </p:nvPicPr>
        <p:blipFill>
          <a:blip r:embed="rId2"/>
          <a:stretch>
            <a:fillRect/>
          </a:stretch>
        </p:blipFill>
        <p:spPr>
          <a:xfrm>
            <a:off x="1982666" y="1702552"/>
            <a:ext cx="2377440" cy="2320968"/>
          </a:xfrm>
          <a:prstGeom prst="rect">
            <a:avLst/>
          </a:prstGeom>
        </p:spPr>
      </p:pic>
      <p:pic>
        <p:nvPicPr>
          <p:cNvPr id="13" name="Picture 12">
            <a:extLst>
              <a:ext uri="{FF2B5EF4-FFF2-40B4-BE49-F238E27FC236}">
                <a16:creationId xmlns:a16="http://schemas.microsoft.com/office/drawing/2014/main" id="{1464A6DF-A41D-8432-733F-3A35CD07D547}"/>
              </a:ext>
            </a:extLst>
          </p:cNvPr>
          <p:cNvPicPr>
            <a:picLocks noChangeAspect="1"/>
          </p:cNvPicPr>
          <p:nvPr/>
        </p:nvPicPr>
        <p:blipFill>
          <a:blip r:embed="rId3"/>
          <a:stretch>
            <a:fillRect/>
          </a:stretch>
        </p:blipFill>
        <p:spPr>
          <a:xfrm>
            <a:off x="1982666" y="4222477"/>
            <a:ext cx="2377440" cy="2270398"/>
          </a:xfrm>
          <a:prstGeom prst="rect">
            <a:avLst/>
          </a:prstGeom>
        </p:spPr>
      </p:pic>
      <p:sp>
        <p:nvSpPr>
          <p:cNvPr id="14" name="TextBox 13">
            <a:extLst>
              <a:ext uri="{FF2B5EF4-FFF2-40B4-BE49-F238E27FC236}">
                <a16:creationId xmlns:a16="http://schemas.microsoft.com/office/drawing/2014/main" id="{37A9F576-06BA-8700-B9F5-3AA04BD266C2}"/>
              </a:ext>
            </a:extLst>
          </p:cNvPr>
          <p:cNvSpPr txBox="1"/>
          <p:nvPr/>
        </p:nvSpPr>
        <p:spPr>
          <a:xfrm>
            <a:off x="8401787" y="2413337"/>
            <a:ext cx="3160826" cy="1015663"/>
          </a:xfrm>
          <a:prstGeom prst="rect">
            <a:avLst/>
          </a:prstGeom>
          <a:noFill/>
        </p:spPr>
        <p:txBody>
          <a:bodyPr wrap="square" rtlCol="0">
            <a:spAutoFit/>
          </a:bodyPr>
          <a:lstStyle/>
          <a:p>
            <a:r>
              <a:rPr lang="en-US" sz="2000" b="1" i="1" dirty="0">
                <a:solidFill>
                  <a:srgbClr val="FF00FF"/>
                </a:solidFill>
              </a:rPr>
              <a:t>Use this to evaluate uncertainty/sensitivity due to storm assumptions</a:t>
            </a:r>
          </a:p>
        </p:txBody>
      </p:sp>
      <p:sp>
        <p:nvSpPr>
          <p:cNvPr id="15" name="TextBox 14">
            <a:extLst>
              <a:ext uri="{FF2B5EF4-FFF2-40B4-BE49-F238E27FC236}">
                <a16:creationId xmlns:a16="http://schemas.microsoft.com/office/drawing/2014/main" id="{D7E27CAA-E0E1-0CFF-06BB-7CAAC768CC5D}"/>
              </a:ext>
            </a:extLst>
          </p:cNvPr>
          <p:cNvSpPr txBox="1"/>
          <p:nvPr/>
        </p:nvSpPr>
        <p:spPr>
          <a:xfrm>
            <a:off x="8401787" y="4900374"/>
            <a:ext cx="3160826" cy="707886"/>
          </a:xfrm>
          <a:prstGeom prst="rect">
            <a:avLst/>
          </a:prstGeom>
          <a:noFill/>
        </p:spPr>
        <p:txBody>
          <a:bodyPr wrap="square" rtlCol="0">
            <a:spAutoFit/>
          </a:bodyPr>
          <a:lstStyle/>
          <a:p>
            <a:r>
              <a:rPr lang="en-US" sz="2000" b="1" i="1" dirty="0">
                <a:solidFill>
                  <a:srgbClr val="FF00FF"/>
                </a:solidFill>
              </a:rPr>
              <a:t>Use this to sample storm grid and/or storm location</a:t>
            </a:r>
          </a:p>
        </p:txBody>
      </p:sp>
    </p:spTree>
    <p:extLst>
      <p:ext uri="{BB962C8B-B14F-4D97-AF65-F5344CB8AC3E}">
        <p14:creationId xmlns:p14="http://schemas.microsoft.com/office/powerpoint/2010/main" val="242800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4AD27D-C438-466B-7F2A-07A59114A988}"/>
              </a:ext>
            </a:extLst>
          </p:cNvPr>
          <p:cNvSpPr>
            <a:spLocks noGrp="1"/>
          </p:cNvSpPr>
          <p:nvPr>
            <p:ph idx="1"/>
          </p:nvPr>
        </p:nvSpPr>
        <p:spPr/>
        <p:txBody>
          <a:bodyPr/>
          <a:lstStyle/>
          <a:p>
            <a:r>
              <a:rPr lang="en-US" dirty="0"/>
              <a:t>Mother nature has never read our design standards…</a:t>
            </a:r>
          </a:p>
          <a:p>
            <a:pPr lvl="1"/>
            <a:r>
              <a:rPr lang="en-US" dirty="0"/>
              <a:t>…and that is why engineers and scientists study hypothetical storms.</a:t>
            </a:r>
          </a:p>
          <a:p>
            <a:pPr lvl="1"/>
            <a:r>
              <a:rPr lang="en-US" dirty="0"/>
              <a:t>We must continually learn from mother nature and improve our design standards / frequency estimates accordingly.</a:t>
            </a:r>
          </a:p>
          <a:p>
            <a:pPr lvl="1"/>
            <a:endParaRPr lang="en-US" dirty="0"/>
          </a:p>
          <a:p>
            <a:r>
              <a:rPr lang="en-US" dirty="0"/>
              <a:t>Hypothetical storm modeling is challenging, but…</a:t>
            </a:r>
          </a:p>
          <a:p>
            <a:pPr lvl="1"/>
            <a:r>
              <a:rPr lang="en-US" dirty="0"/>
              <a:t>…our observed data points increase with every given year.</a:t>
            </a:r>
          </a:p>
          <a:p>
            <a:pPr lvl="1"/>
            <a:r>
              <a:rPr lang="en-US" dirty="0"/>
              <a:t>…our tools are getting better.</a:t>
            </a:r>
          </a:p>
          <a:p>
            <a:pPr marL="457166" lvl="1" indent="0">
              <a:buNone/>
            </a:pPr>
            <a:endParaRPr lang="en-US" dirty="0"/>
          </a:p>
        </p:txBody>
      </p:sp>
      <p:sp>
        <p:nvSpPr>
          <p:cNvPr id="3" name="Slide Number Placeholder 2">
            <a:extLst>
              <a:ext uri="{FF2B5EF4-FFF2-40B4-BE49-F238E27FC236}">
                <a16:creationId xmlns:a16="http://schemas.microsoft.com/office/drawing/2014/main" id="{60DE7347-218D-B681-4228-D589B6508DE9}"/>
              </a:ext>
            </a:extLst>
          </p:cNvPr>
          <p:cNvSpPr>
            <a:spLocks noGrp="1"/>
          </p:cNvSpPr>
          <p:nvPr>
            <p:ph type="sldNum" sz="quarter" idx="12"/>
          </p:nvPr>
        </p:nvSpPr>
        <p:spPr/>
        <p:txBody>
          <a:bodyPr/>
          <a:lstStyle/>
          <a:p>
            <a:fld id="{75FF2DE0-F630-4680-9872-E679E07CC29A}" type="slidenum">
              <a:rPr lang="en-US" smtClean="0"/>
              <a:t>75</a:t>
            </a:fld>
            <a:endParaRPr lang="en-US"/>
          </a:p>
        </p:txBody>
      </p:sp>
      <p:sp>
        <p:nvSpPr>
          <p:cNvPr id="4" name="Title 3">
            <a:extLst>
              <a:ext uri="{FF2B5EF4-FFF2-40B4-BE49-F238E27FC236}">
                <a16:creationId xmlns:a16="http://schemas.microsoft.com/office/drawing/2014/main" id="{CC5A8A47-4417-467C-2057-BB8AE6418599}"/>
              </a:ext>
            </a:extLst>
          </p:cNvPr>
          <p:cNvSpPr>
            <a:spLocks noGrp="1"/>
          </p:cNvSpPr>
          <p:nvPr>
            <p:ph type="title"/>
          </p:nvPr>
        </p:nvSpPr>
        <p:spPr/>
        <p:txBody>
          <a:bodyPr/>
          <a:lstStyle/>
          <a:p>
            <a:r>
              <a:rPr lang="en-US" dirty="0"/>
              <a:t>Closing thoughts…</a:t>
            </a:r>
          </a:p>
        </p:txBody>
      </p:sp>
    </p:spTree>
    <p:extLst>
      <p:ext uri="{BB962C8B-B14F-4D97-AF65-F5344CB8AC3E}">
        <p14:creationId xmlns:p14="http://schemas.microsoft.com/office/powerpoint/2010/main" val="39320232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title"/>
          </p:nvPr>
        </p:nvSpPr>
        <p:spPr>
          <a:xfrm>
            <a:off x="678032" y="1861423"/>
            <a:ext cx="9075568" cy="1325563"/>
          </a:xfrm>
        </p:spPr>
        <p:txBody>
          <a:bodyPr>
            <a:normAutofit/>
          </a:bodyPr>
          <a:lstStyle/>
          <a:p>
            <a:r>
              <a:rPr lang="en-US" dirty="0"/>
              <a:t>Questions?</a:t>
            </a:r>
          </a:p>
        </p:txBody>
      </p:sp>
      <p:sp>
        <p:nvSpPr>
          <p:cNvPr id="7" name="Text Placeholder 5">
            <a:extLst>
              <a:ext uri="{FF2B5EF4-FFF2-40B4-BE49-F238E27FC236}">
                <a16:creationId xmlns:a16="http://schemas.microsoft.com/office/drawing/2014/main" id="{55997BF0-689C-EEFF-5685-3B84A97A9772}"/>
              </a:ext>
            </a:extLst>
          </p:cNvPr>
          <p:cNvSpPr>
            <a:spLocks noGrp="1"/>
          </p:cNvSpPr>
          <p:nvPr>
            <p:ph type="body" sz="quarter" idx="14"/>
          </p:nvPr>
        </p:nvSpPr>
        <p:spPr>
          <a:xfrm>
            <a:off x="678032" y="3321814"/>
            <a:ext cx="5646568"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3"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sp>
        <p:nvSpPr>
          <p:cNvPr id="8" name="TextBox 7">
            <a:extLst>
              <a:ext uri="{FF2B5EF4-FFF2-40B4-BE49-F238E27FC236}">
                <a16:creationId xmlns:a16="http://schemas.microsoft.com/office/drawing/2014/main" id="{AB2B9D79-6F0A-2D85-424C-2CEF5575FEBF}"/>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a:latin typeface="+mj-lt"/>
                <a:ea typeface="Arimo Italics"/>
                <a:cs typeface="Arimo Italics"/>
                <a:sym typeface="Arimo Italics"/>
                <a:hlinkClick r:id="rId3" tooltip="https://www.hec.usace.army.mil/confluence/hmsdocs">
                  <a:extLst>
                    <a:ext uri="{A12FA001-AC4F-418D-AE19-62706E023703}">
                      <ahyp:hlinkClr xmlns:ahyp="http://schemas.microsoft.com/office/drawing/2018/hyperlinkcolor" val="tx"/>
                    </a:ext>
                  </a:extLst>
                </a:hlinkClick>
              </a:rPr>
              <a:t>https://www.hec.usace.army.mil/confluence/hmsdocs</a:t>
            </a:r>
          </a:p>
        </p:txBody>
      </p:sp>
      <p:pic>
        <p:nvPicPr>
          <p:cNvPr id="10" name="Picture 9" descr="A picture containing text, building, outdoor, sign&#10;&#10;AI-generated content may be incorrect.">
            <a:extLst>
              <a:ext uri="{FF2B5EF4-FFF2-40B4-BE49-F238E27FC236}">
                <a16:creationId xmlns:a16="http://schemas.microsoft.com/office/drawing/2014/main" id="{3EEE1E02-BADA-56BC-CAE7-22B736942A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8500" y="1"/>
            <a:ext cx="5143500" cy="6858000"/>
          </a:xfrm>
          <a:prstGeom prst="rect">
            <a:avLst/>
          </a:prstGeom>
        </p:spPr>
      </p:pic>
    </p:spTree>
    <p:extLst>
      <p:ext uri="{BB962C8B-B14F-4D97-AF65-F5344CB8AC3E}">
        <p14:creationId xmlns:p14="http://schemas.microsoft.com/office/powerpoint/2010/main" val="3227234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1F173-FC7E-F3A2-06E8-F33A8AD6C8C0}"/>
              </a:ext>
            </a:extLst>
          </p:cNvPr>
          <p:cNvSpPr>
            <a:spLocks noGrp="1"/>
          </p:cNvSpPr>
          <p:nvPr>
            <p:ph type="title"/>
          </p:nvPr>
        </p:nvSpPr>
        <p:spPr/>
        <p:txBody>
          <a:bodyPr/>
          <a:lstStyle/>
          <a:p>
            <a:r>
              <a:rPr lang="en-US" dirty="0"/>
              <a:t>Probable Maximum Precipitation</a:t>
            </a:r>
          </a:p>
        </p:txBody>
      </p:sp>
      <p:pic>
        <p:nvPicPr>
          <p:cNvPr id="5" name="Content Placeholder 4">
            <a:extLst>
              <a:ext uri="{FF2B5EF4-FFF2-40B4-BE49-F238E27FC236}">
                <a16:creationId xmlns:a16="http://schemas.microsoft.com/office/drawing/2014/main" id="{30B1DDC4-4014-E6B0-81C2-76BCE713D9C2}"/>
              </a:ext>
            </a:extLst>
          </p:cNvPr>
          <p:cNvPicPr>
            <a:picLocks noGrp="1" noChangeAspect="1"/>
          </p:cNvPicPr>
          <p:nvPr>
            <p:ph idx="1"/>
          </p:nvPr>
        </p:nvPicPr>
        <p:blipFill>
          <a:blip r:embed="rId3"/>
          <a:stretch>
            <a:fillRect/>
          </a:stretch>
        </p:blipFill>
        <p:spPr>
          <a:xfrm>
            <a:off x="2303261" y="1432145"/>
            <a:ext cx="7030672" cy="4924207"/>
          </a:xfrm>
        </p:spPr>
      </p:pic>
      <p:sp>
        <p:nvSpPr>
          <p:cNvPr id="3" name="Slide Number Placeholder 2">
            <a:extLst>
              <a:ext uri="{FF2B5EF4-FFF2-40B4-BE49-F238E27FC236}">
                <a16:creationId xmlns:a16="http://schemas.microsoft.com/office/drawing/2014/main" id="{80E295B0-0053-B9D3-E7C7-0ADAA9823984}"/>
              </a:ext>
            </a:extLst>
          </p:cNvPr>
          <p:cNvSpPr>
            <a:spLocks noGrp="1"/>
          </p:cNvSpPr>
          <p:nvPr>
            <p:ph type="sldNum" sz="quarter" idx="12"/>
          </p:nvPr>
        </p:nvSpPr>
        <p:spPr/>
        <p:txBody>
          <a:bodyPr/>
          <a:lstStyle/>
          <a:p>
            <a:fld id="{5F6E19EC-C981-4348-A588-FAD292F64A47}" type="slidenum">
              <a:rPr lang="en-US" smtClean="0"/>
              <a:t>8</a:t>
            </a:fld>
            <a:endParaRPr lang="en-US"/>
          </a:p>
        </p:txBody>
      </p:sp>
    </p:spTree>
    <p:extLst>
      <p:ext uri="{BB962C8B-B14F-4D97-AF65-F5344CB8AC3E}">
        <p14:creationId xmlns:p14="http://schemas.microsoft.com/office/powerpoint/2010/main" val="2028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C6E01EC-216C-1D04-A80D-20DC687265DF}"/>
              </a:ext>
            </a:extLst>
          </p:cNvPr>
          <p:cNvSpPr>
            <a:spLocks noGrp="1"/>
          </p:cNvSpPr>
          <p:nvPr>
            <p:ph type="sldNum" sz="quarter" idx="12"/>
          </p:nvPr>
        </p:nvSpPr>
        <p:spPr/>
        <p:txBody>
          <a:bodyPr/>
          <a:lstStyle/>
          <a:p>
            <a:fld id="{75FF2DE0-F630-4680-9872-E679E07CC29A}" type="slidenum">
              <a:rPr lang="en-US" smtClean="0"/>
              <a:t>9</a:t>
            </a:fld>
            <a:endParaRPr lang="en-US"/>
          </a:p>
        </p:txBody>
      </p:sp>
      <p:sp>
        <p:nvSpPr>
          <p:cNvPr id="4" name="Title 3">
            <a:extLst>
              <a:ext uri="{FF2B5EF4-FFF2-40B4-BE49-F238E27FC236}">
                <a16:creationId xmlns:a16="http://schemas.microsoft.com/office/drawing/2014/main" id="{D44243BF-D18D-3F83-8A0D-DCCBFAFCBA53}"/>
              </a:ext>
            </a:extLst>
          </p:cNvPr>
          <p:cNvSpPr>
            <a:spLocks noGrp="1"/>
          </p:cNvSpPr>
          <p:nvPr>
            <p:ph type="title"/>
          </p:nvPr>
        </p:nvSpPr>
        <p:spPr/>
        <p:txBody>
          <a:bodyPr/>
          <a:lstStyle/>
          <a:p>
            <a:r>
              <a:rPr lang="en-US" dirty="0"/>
              <a:t>Probable Maximum Precipitation</a:t>
            </a:r>
          </a:p>
        </p:txBody>
      </p:sp>
      <p:pic>
        <p:nvPicPr>
          <p:cNvPr id="5" name="Content Placeholder 4">
            <a:extLst>
              <a:ext uri="{FF2B5EF4-FFF2-40B4-BE49-F238E27FC236}">
                <a16:creationId xmlns:a16="http://schemas.microsoft.com/office/drawing/2014/main" id="{C5CF4115-0992-63FF-8C69-207A7754DD20}"/>
              </a:ext>
            </a:extLst>
          </p:cNvPr>
          <p:cNvPicPr>
            <a:picLocks noGrp="1" noChangeAspect="1"/>
          </p:cNvPicPr>
          <p:nvPr>
            <p:ph idx="1"/>
          </p:nvPr>
        </p:nvPicPr>
        <p:blipFill>
          <a:blip r:embed="rId3"/>
          <a:stretch>
            <a:fillRect/>
          </a:stretch>
        </p:blipFill>
        <p:spPr>
          <a:xfrm>
            <a:off x="3067085" y="1825625"/>
            <a:ext cx="6057830" cy="4351338"/>
          </a:xfrm>
          <a:prstGeom prst="rect">
            <a:avLst/>
          </a:prstGeom>
        </p:spPr>
      </p:pic>
    </p:spTree>
    <p:extLst>
      <p:ext uri="{BB962C8B-B14F-4D97-AF65-F5344CB8AC3E}">
        <p14:creationId xmlns:p14="http://schemas.microsoft.com/office/powerpoint/2010/main" val="397170618"/>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1411</TotalTime>
  <Words>4224</Words>
  <Application>Microsoft Office PowerPoint</Application>
  <PresentationFormat>Widescreen</PresentationFormat>
  <Paragraphs>588</Paragraphs>
  <Slides>76</Slides>
  <Notes>38</Notes>
  <HiddenSlides>14</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76</vt:i4>
      </vt:variant>
    </vt:vector>
  </HeadingPairs>
  <TitlesOfParts>
    <vt:vector size="90" baseType="lpstr">
      <vt:lpstr>Barlow Condensed Bold</vt:lpstr>
      <vt:lpstr>Aptos</vt:lpstr>
      <vt:lpstr>ElsevierGulliver</vt:lpstr>
      <vt:lpstr>Cambria Math</vt:lpstr>
      <vt:lpstr>Barlow Condensed</vt:lpstr>
      <vt:lpstr>Ink Free</vt:lpstr>
      <vt:lpstr>Arial</vt:lpstr>
      <vt:lpstr>Wingdings</vt:lpstr>
      <vt:lpstr>Lato</vt:lpstr>
      <vt:lpstr>roboto-regular</vt:lpstr>
      <vt:lpstr>Calibri</vt:lpstr>
      <vt:lpstr>Bangers</vt:lpstr>
      <vt:lpstr>H&amp;S 2025 DARK</vt:lpstr>
      <vt:lpstr>H&amp;S 2025 LIGHT</vt:lpstr>
      <vt:lpstr>Frequency and Hypothetical Storm Methodologies</vt:lpstr>
      <vt:lpstr>Outline</vt:lpstr>
      <vt:lpstr>An analogy…</vt:lpstr>
      <vt:lpstr>Real Precipitation</vt:lpstr>
      <vt:lpstr>Hypothetical Storms</vt:lpstr>
      <vt:lpstr>Simplifications</vt:lpstr>
      <vt:lpstr>Design Properties</vt:lpstr>
      <vt:lpstr>Probable Maximum Precipitation</vt:lpstr>
      <vt:lpstr>Probable Maximum Precipitation</vt:lpstr>
      <vt:lpstr>Probable Maximum Precipitation</vt:lpstr>
      <vt:lpstr>Design Properties</vt:lpstr>
      <vt:lpstr>Depth-Duration-Frequency (DDF)</vt:lpstr>
      <vt:lpstr>Not to be confused with… Depth-Area-Duration (DAD)</vt:lpstr>
      <vt:lpstr>Not to be confused with… Depth-Area-Duration (DAD)</vt:lpstr>
      <vt:lpstr>Summary</vt:lpstr>
      <vt:lpstr>Frequency and Hypothetical Storm Methodologies</vt:lpstr>
      <vt:lpstr>Recap: How we define a design storm</vt:lpstr>
      <vt:lpstr>Point Data</vt:lpstr>
      <vt:lpstr>Precipitation-Frequency Analysis</vt:lpstr>
      <vt:lpstr>Precipitation-Frequency Grids</vt:lpstr>
      <vt:lpstr>Precipitation-Frequency Grids</vt:lpstr>
      <vt:lpstr>NOAA Atlas 14</vt:lpstr>
      <vt:lpstr>Getting NOAA Atlas 14 Data</vt:lpstr>
      <vt:lpstr>NOAA Atlas 15 – Coming Soon</vt:lpstr>
      <vt:lpstr>Temporal Patterns</vt:lpstr>
      <vt:lpstr>NOAA Atlas 14 Temporal Patterns</vt:lpstr>
      <vt:lpstr>PowerPoint Presentation</vt:lpstr>
      <vt:lpstr>Area Reduction</vt:lpstr>
      <vt:lpstr>Area Reduction</vt:lpstr>
      <vt:lpstr>Area Reduction</vt:lpstr>
      <vt:lpstr>Area-Averaged Precipitation Frequency</vt:lpstr>
      <vt:lpstr>Summary</vt:lpstr>
      <vt:lpstr>Frequency and Hypothetical Storm Methodologies</vt:lpstr>
      <vt:lpstr>Motivation</vt:lpstr>
      <vt:lpstr>Flow-Frequency Modeling</vt:lpstr>
      <vt:lpstr>Data</vt:lpstr>
      <vt:lpstr>Data</vt:lpstr>
      <vt:lpstr>Frequency and Hypothetical Storm Methodologies</vt:lpstr>
      <vt:lpstr>Hypothetical Storm Methods in HMS</vt:lpstr>
      <vt:lpstr>Frequency Storm Method</vt:lpstr>
      <vt:lpstr>Frequency Storm Method</vt:lpstr>
      <vt:lpstr>PowerPoint Presentation</vt:lpstr>
      <vt:lpstr>Frequency Storm Data</vt:lpstr>
      <vt:lpstr>Frequency Storm Data</vt:lpstr>
      <vt:lpstr>Data</vt:lpstr>
      <vt:lpstr>Importing Data</vt:lpstr>
      <vt:lpstr>Frequency Storm</vt:lpstr>
      <vt:lpstr>Frequency Storm Key Settings</vt:lpstr>
      <vt:lpstr>Synthetic Hyetograph</vt:lpstr>
      <vt:lpstr>Limitations of Frequency Storm</vt:lpstr>
      <vt:lpstr>Hypothetical Storm Method</vt:lpstr>
      <vt:lpstr>Hypothetical Storm Method</vt:lpstr>
      <vt:lpstr>Hypothetical Storm Data</vt:lpstr>
      <vt:lpstr>Area-Dependent Pattern</vt:lpstr>
      <vt:lpstr>SCS Storm</vt:lpstr>
      <vt:lpstr>SCS Storm</vt:lpstr>
      <vt:lpstr>User-Specified Pattern</vt:lpstr>
      <vt:lpstr>Temporal Patterns</vt:lpstr>
      <vt:lpstr>Synthetic Hyetograph</vt:lpstr>
      <vt:lpstr>Summary</vt:lpstr>
      <vt:lpstr>Tools in HEC-HMS</vt:lpstr>
      <vt:lpstr>Depth-Area Analysis</vt:lpstr>
      <vt:lpstr>Simulation Notes</vt:lpstr>
      <vt:lpstr>Results</vt:lpstr>
      <vt:lpstr>Tools in HEC-HMS</vt:lpstr>
      <vt:lpstr>Frequency Analysis</vt:lpstr>
      <vt:lpstr>Results</vt:lpstr>
      <vt:lpstr>Summary</vt:lpstr>
      <vt:lpstr>Stochastic Storm Transposition</vt:lpstr>
      <vt:lpstr>Overview of SST Method</vt:lpstr>
      <vt:lpstr>Overview of SST Method</vt:lpstr>
      <vt:lpstr>Transposing Storms</vt:lpstr>
      <vt:lpstr>SST Precipitation-Frequency </vt:lpstr>
      <vt:lpstr>HMS Uncertainty Analysis Tools</vt:lpstr>
      <vt:lpstr>Closing thoughts…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Frequency and Hypothetical Storm Methodologies</dc:title>
  <dc:creator>Coe, Lauren A CIV USARMY CEIWR (USA)</dc:creator>
  <cp:lastModifiedBy>Willis, Joshua R CIV USARMY CEIWR (USA)</cp:lastModifiedBy>
  <cp:revision>32</cp:revision>
  <dcterms:created xsi:type="dcterms:W3CDTF">2025-05-01T13:49:07Z</dcterms:created>
  <dcterms:modified xsi:type="dcterms:W3CDTF">2026-06-25T17:14:56Z</dcterms:modified>
  <dc:identifier>DAGjTWelcaM</dc:identifier>
</cp:coreProperties>
</file>