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  <p:sldMasterId id="2147483703" r:id="rId2"/>
  </p:sldMasterIdLst>
  <p:notesMasterIdLst>
    <p:notesMasterId r:id="rId49"/>
  </p:notesMasterIdLst>
  <p:handoutMasterIdLst>
    <p:handoutMasterId r:id="rId50"/>
  </p:handoutMasterIdLst>
  <p:sldIdLst>
    <p:sldId id="288" r:id="rId3"/>
    <p:sldId id="304" r:id="rId4"/>
    <p:sldId id="305" r:id="rId5"/>
    <p:sldId id="306" r:id="rId6"/>
    <p:sldId id="289" r:id="rId7"/>
    <p:sldId id="260" r:id="rId8"/>
    <p:sldId id="293" r:id="rId9"/>
    <p:sldId id="294" r:id="rId10"/>
    <p:sldId id="295" r:id="rId11"/>
    <p:sldId id="296" r:id="rId12"/>
    <p:sldId id="310" r:id="rId13"/>
    <p:sldId id="297" r:id="rId14"/>
    <p:sldId id="292" r:id="rId15"/>
    <p:sldId id="299" r:id="rId16"/>
    <p:sldId id="307" r:id="rId17"/>
    <p:sldId id="315" r:id="rId18"/>
    <p:sldId id="272" r:id="rId19"/>
    <p:sldId id="316" r:id="rId20"/>
    <p:sldId id="331" r:id="rId21"/>
    <p:sldId id="264" r:id="rId22"/>
    <p:sldId id="317" r:id="rId23"/>
    <p:sldId id="318" r:id="rId24"/>
    <p:sldId id="319" r:id="rId25"/>
    <p:sldId id="290" r:id="rId26"/>
    <p:sldId id="291" r:id="rId27"/>
    <p:sldId id="311" r:id="rId28"/>
    <p:sldId id="312" r:id="rId29"/>
    <p:sldId id="313" r:id="rId30"/>
    <p:sldId id="314" r:id="rId31"/>
    <p:sldId id="308" r:id="rId32"/>
    <p:sldId id="300" r:id="rId33"/>
    <p:sldId id="302" r:id="rId34"/>
    <p:sldId id="301" r:id="rId35"/>
    <p:sldId id="326" r:id="rId36"/>
    <p:sldId id="309" r:id="rId37"/>
    <p:sldId id="327" r:id="rId38"/>
    <p:sldId id="320" r:id="rId39"/>
    <p:sldId id="329" r:id="rId40"/>
    <p:sldId id="328" r:id="rId41"/>
    <p:sldId id="298" r:id="rId42"/>
    <p:sldId id="323" r:id="rId43"/>
    <p:sldId id="325" r:id="rId44"/>
    <p:sldId id="322" r:id="rId45"/>
    <p:sldId id="303" r:id="rId46"/>
    <p:sldId id="330" r:id="rId47"/>
    <p:sldId id="263" r:id="rId48"/>
  </p:sldIdLst>
  <p:sldSz cx="12192000" cy="6858000"/>
  <p:notesSz cx="6858000" cy="9144000"/>
  <p:embeddedFontLst>
    <p:embeddedFont>
      <p:font typeface="Bangers" pitchFamily="2" charset="0"/>
      <p:regular r:id="rId51"/>
    </p:embeddedFont>
    <p:embeddedFont>
      <p:font typeface="Barlow Condensed" panose="00000506000000000000" pitchFamily="2" charset="0"/>
      <p:regular r:id="rId52"/>
      <p:bold r:id="rId53"/>
      <p:italic r:id="rId54"/>
      <p:boldItalic r:id="rId55"/>
    </p:embeddedFont>
    <p:embeddedFont>
      <p:font typeface="Barlow Condensed Bold" panose="00000806000000000000" pitchFamily="2" charset="0"/>
      <p:bold r:id="rId56"/>
    </p:embeddedFont>
    <p:embeddedFont>
      <p:font typeface="Cambria Math" panose="02040503050406030204" pitchFamily="18" charset="0"/>
      <p:regular r:id="rId57"/>
    </p:embeddedFont>
    <p:embeddedFont>
      <p:font typeface="Lato" panose="020F0502020204030203" pitchFamily="34" charset="0"/>
      <p:regular r:id="rId58"/>
      <p:bold r:id="rId59"/>
      <p:italic r:id="rId60"/>
      <p:boldItalic r:id="rId61"/>
    </p:embeddedFont>
  </p:embeddedFontLst>
  <p:defaultTextStyle>
    <a:defPPr>
      <a:defRPr lang="en-US"/>
    </a:defPPr>
    <a:lvl1pPr marL="0" algn="l" defTabSz="6095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04776" algn="l" defTabSz="6095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09555" algn="l" defTabSz="6095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14332" algn="l" defTabSz="6095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19110" algn="l" defTabSz="6095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23887" algn="l" defTabSz="6095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28664" algn="l" defTabSz="6095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33440" algn="l" defTabSz="6095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38218" algn="l" defTabSz="6095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BB0E5C0-5E26-4A5A-B2B9-FDF7900E64A5}">
          <p14:sldIdLst>
            <p14:sldId id="288"/>
            <p14:sldId id="304"/>
            <p14:sldId id="305"/>
            <p14:sldId id="306"/>
            <p14:sldId id="289"/>
            <p14:sldId id="260"/>
            <p14:sldId id="293"/>
            <p14:sldId id="294"/>
            <p14:sldId id="295"/>
            <p14:sldId id="296"/>
            <p14:sldId id="310"/>
            <p14:sldId id="297"/>
            <p14:sldId id="292"/>
            <p14:sldId id="299"/>
            <p14:sldId id="307"/>
            <p14:sldId id="315"/>
            <p14:sldId id="272"/>
            <p14:sldId id="316"/>
            <p14:sldId id="331"/>
            <p14:sldId id="264"/>
            <p14:sldId id="317"/>
            <p14:sldId id="318"/>
            <p14:sldId id="319"/>
            <p14:sldId id="290"/>
            <p14:sldId id="291"/>
            <p14:sldId id="311"/>
            <p14:sldId id="312"/>
            <p14:sldId id="313"/>
            <p14:sldId id="314"/>
            <p14:sldId id="308"/>
            <p14:sldId id="300"/>
            <p14:sldId id="302"/>
            <p14:sldId id="301"/>
            <p14:sldId id="326"/>
            <p14:sldId id="309"/>
            <p14:sldId id="327"/>
            <p14:sldId id="320"/>
            <p14:sldId id="329"/>
            <p14:sldId id="328"/>
            <p14:sldId id="298"/>
            <p14:sldId id="323"/>
            <p14:sldId id="325"/>
            <p14:sldId id="322"/>
            <p14:sldId id="303"/>
            <p14:sldId id="330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440" userDrawn="1">
          <p15:clr>
            <a:srgbClr val="A4A3A4"/>
          </p15:clr>
        </p15:guide>
        <p15:guide id="2" pos="19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80BDD9"/>
    <a:srgbClr val="4E9DC8"/>
    <a:srgbClr val="708D9C"/>
    <a:srgbClr val="8497B0"/>
    <a:srgbClr val="090909"/>
    <a:srgbClr val="ADB9CA"/>
    <a:srgbClr val="4B5156"/>
    <a:srgbClr val="FFFFFF"/>
    <a:srgbClr val="2022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40" autoAdjust="0"/>
    <p:restoredTop sz="77381" autoAdjust="0"/>
  </p:normalViewPr>
  <p:slideViewPr>
    <p:cSldViewPr snapToGrid="0">
      <p:cViewPr varScale="1">
        <p:scale>
          <a:sx n="80" d="100"/>
          <a:sy n="80" d="100"/>
        </p:scale>
        <p:origin x="994" y="67"/>
      </p:cViewPr>
      <p:guideLst>
        <p:guide orient="horz" pos="1440"/>
        <p:guide pos="19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handoutMaster" Target="handoutMasters/handoutMaster1.xml"/><Relationship Id="rId55" Type="http://schemas.openxmlformats.org/officeDocument/2006/relationships/font" Target="fonts/font5.fntdata"/><Relationship Id="rId63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font" Target="fonts/font3.fntdata"/><Relationship Id="rId58" Type="http://schemas.openxmlformats.org/officeDocument/2006/relationships/font" Target="fonts/font8.fntdata"/><Relationship Id="rId5" Type="http://schemas.openxmlformats.org/officeDocument/2006/relationships/slide" Target="slides/slide3.xml"/><Relationship Id="rId61" Type="http://schemas.openxmlformats.org/officeDocument/2006/relationships/font" Target="fonts/font11.fntdata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font" Target="fonts/font6.fntdata"/><Relationship Id="rId64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font" Target="fonts/font1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font" Target="fonts/font9.fntdata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font" Target="fonts/font4.fntdata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Relationship Id="rId57" Type="http://schemas.openxmlformats.org/officeDocument/2006/relationships/font" Target="fonts/font7.fntdata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font" Target="fonts/font2.fntdata"/><Relationship Id="rId60" Type="http://schemas.openxmlformats.org/officeDocument/2006/relationships/font" Target="fonts/font10.fntdata"/><Relationship Id="rId65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0B1DF55-B0DD-4C34-EEFD-09879776F76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0B3B9D-63C9-AABF-4FAE-C88EF54EDE8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D3BEB0-6015-42A6-8506-662B0F9D7EBA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8747FB-F970-4ADC-C69D-3FBD33A0CA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03F76F-A634-6795-85ED-CECA2FE6390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DDE10-978A-4C9A-94A4-7A3090F38D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695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BD53E-427A-4074-80BA-2DC53840298D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099D0-06EA-45D2-AC2D-72F4C0815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617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099D0-06EA-45D2-AC2D-72F4C0815C2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899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7845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These are available for discharge, a smaller set is available for SWE.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If an objective function has the word error or residual in it, we want to minimize it!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Some give more weight to the peaks because we don’t want to weight baseflow as heavily in continuous simulations and/or because we are more concerned with simulating floods.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 want to draw your attention to the </a:t>
            </a:r>
            <a:r>
              <a:rPr lang="en-US" b="1" dirty="0"/>
              <a:t>peak-weighted variable power</a:t>
            </a:r>
            <a:r>
              <a:rPr lang="en-US" dirty="0"/>
              <a:t>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dirty="0"/>
              <a:t>Sum of squared error but instead of the exponent always equal to 2, it varies between 1 (minimum observed) and 2 (maximum maximum)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dirty="0"/>
              <a:t>Most severe penalty for missing the peaks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2598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Maximization goal has two functions in the optimization trial.  One is to maximize objective functions which are defined to express a better goodness of fit with a larger value.  The other is to maximize some kind of response variable (usually for design or risk analysis.)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Normalized Nash Sutcliffe has a range of 0 to 1 where 1 indicates perfect model performance. Nash Sutcliffe has a range of –inf to 1.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938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Minimum and Maximum Parameter Values default to the allowable range within HMS.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range is much larger than is physically realistic and will result in poor optimization results (i.e. the trial may find a local rather than global optimum or the trial will not reach convergence).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You want to narrow this range down based on your knowledge of the watershed, past calibration efforts, and engineering judgement.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455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9724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You should see the parameter values stabilize towards the end of the trial. If the value continues to vary substantially, you may need a smaller tolerance or a higher value for Min Iterations (for Differential Evolution)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922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We’ve discussed the inputs of the Optimization Trial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Optimization tab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Search tab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Objective tab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Parameter tabs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Now let’s talk about strategies and best practices…this is where hydrologic engineering judgement comes into play.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099D0-06EA-45D2-AC2D-72F4C0815C2E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3355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For goodness-of-fit, choose an objective function that best meets the objectives of your study or use case.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Same searcher (DE), tolerance (0.01), window, parameters, etc.  Just varying the objective function.  Each of these three describes the error in a slightly different way.  The sum of square residuals (SSR) has no extra weighting that emphasizes the peak.  Peak-weighted RMSE (PWRMSE) has a linear weight factor for flows close to the maximum.  Peak-weighted variable power (PWVP) has the most emphasis on the peak but significantly de-emphasizes low flows.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099D0-06EA-45D2-AC2D-72F4C0815C2E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625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099D0-06EA-45D2-AC2D-72F4C0815C2E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2345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BCA98D-FFF6-A583-A695-9924549577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5B7653-9DE2-DB86-179C-D9EFBD066F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E61481D-7587-969B-6429-906C837A35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604D85-12EC-7005-CBAB-3B69FBFD8E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099D0-06EA-45D2-AC2D-72F4C0815C2E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478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224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8114AE-4440-3015-1BB0-3F48396ADF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E6DC80-2EE2-726D-BD82-7FE9B3D78D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C526F9-92B7-7DC1-0F85-40A143C91E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You should see the parameter values stabilize towards the end of the trial. If the value continues to vary substantially, you may need a smaller tolerance or a higher value for Min Iterations (for Differential Evolution)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B0F4BD-2137-BD59-0B8F-2C507522D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307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6B13DC-2E7A-5E1A-C720-E05F35EC26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77947A-7622-38B0-85EB-7445B16BC0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306A76-4121-1AC8-DC08-AA17FD136F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You should see the parameter values stabilize towards the end of the trial. If the value continues to vary substantially, you may need a smaller tolerance or a higher value for Min Iterations (for Differential Evolution)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1824BD-1581-2B98-457A-0F122B793B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3894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AE72E6-BB2A-54FE-E31C-E4BAD757F3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EBF6D3-5DA4-2D0D-79BB-74FC05AF72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F11E4EE-DF44-24A4-FE03-43AE4EC161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1E4958-7A4A-0AE8-2DE2-040250678A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099D0-06EA-45D2-AC2D-72F4C0815C2E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9721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099D0-06EA-45D2-AC2D-72F4C0815C2E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388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Setting up an Optimization Trial requires more information than a regular Simulation Run.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Optimization Trial Component Editor has 3 tabs: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The actual simulation setup, which is common to all simulation types (except simulation run which uses a Control Spec)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The search, which controls the engine that drives evaluation of the parameter sets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Objective, which tells the search how it’s doing.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But wait, don’t forget Parameter tabs (hidden right-click option to add)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099D0-06EA-45D2-AC2D-72F4C0815C2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640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108663-471F-06EB-6FDB-27F0B26E6D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7779C4D-BE86-5349-6856-A3DADA76FC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F970F2-09F4-7E1F-103E-C304106217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Optimization Trial needs one last input…parameters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Right-click option to “Add Parameter” from Optimization Trial node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Only the added parameters will be varied and assessed for model performance during the optimization routine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Best parameter sets are ultimately what we are after…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dirty="0"/>
              <a:t>What parameter set values lead to best model performance compared to observed data?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dirty="0"/>
              <a:t>What parameter set values lead to peak reservoir elevation?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051E29-705D-CE37-515E-819DB35185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099D0-06EA-45D2-AC2D-72F4C0815C2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224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0B39DD-6565-0295-58CA-AB5ECD6115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FB38432-DC19-3830-2DB9-573D5FC48A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4F9C7D-CB19-0EBD-71E6-9261F9EBCF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 simplex is a geometric figure with n + 1 vertices in n dimensions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7A74D3-9C0E-90EC-1B9F-86A2552E47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099D0-06EA-45D2-AC2D-72F4C0815C2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029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lines in the figure on the right show contours of the objective function (lines of equal model performance)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Simplex has n+1 vertices, where is “n” the number of parameters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Line segment for 1 parameter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Triangle for 2 parameters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Tetrahedron for 3 parameters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The method alters the simplex vertices so it approaches the optimum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The worst vertex is replaced with each iteration (reflection, expansion, contraction)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The simplex (triangle) repeatedly: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Identifies the worst point. 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Reflects away from it. 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Expands if things improve. 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Contracts if things worsen. 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Shrinks if stuck. Then repeats these steps…</a:t>
            </a:r>
          </a:p>
          <a:p>
            <a:r>
              <a:rPr lang="en-US" dirty="0"/>
              <a:t>The triangle effectively "crawls downhill (or uphill)" toward an optimum.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785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099D0-06EA-45D2-AC2D-72F4C0815C2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760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76C23A-9BAC-2E1B-D57A-F5C5F33DF8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0A0192-A752-300D-851F-370663F835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E496A63-09FD-3B88-8DB0-9F19391271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1F78C8-63B2-F372-6FF5-93B3891CE8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099D0-06EA-45D2-AC2D-72F4C0815C2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173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 typical value for p is 30, although literature suggests 10*n where n is the number of parameters.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During the first iteration, given a p value of 30, HMS is computed 30 times with randomly different parameter sets. 30 different objective function evaluations occur.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During the second iteration, each of the 30 different parameter sets are mutated. If a mutated parameter set performs better than the original, it survives. If not, DEATH, and the original remains (elitism)!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process is repeated in subsequent iterations, and the population gradually migrates toward the best region.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7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9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9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9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9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9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X Title 1 Be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>
            <a:extLst>
              <a:ext uri="{FF2B5EF4-FFF2-40B4-BE49-F238E27FC236}">
                <a16:creationId xmlns:a16="http://schemas.microsoft.com/office/drawing/2014/main" id="{537B7190-E0BC-71A3-8884-7685D2F71B9C}"/>
              </a:ext>
            </a:extLst>
          </p:cNvPr>
          <p:cNvSpPr/>
          <p:nvPr userDrawn="1"/>
        </p:nvSpPr>
        <p:spPr>
          <a:xfrm>
            <a:off x="812804" y="5437313"/>
            <a:ext cx="1228289" cy="940017"/>
          </a:xfrm>
          <a:custGeom>
            <a:avLst/>
            <a:gdLst/>
            <a:ahLst/>
            <a:cxnLst/>
            <a:rect l="l" t="t" r="r" b="b"/>
            <a:pathLst>
              <a:path w="1948294" h="1491041">
                <a:moveTo>
                  <a:pt x="0" y="0"/>
                </a:moveTo>
                <a:lnTo>
                  <a:pt x="1948294" y="0"/>
                </a:lnTo>
                <a:lnTo>
                  <a:pt x="1948294" y="1491041"/>
                </a:lnTo>
                <a:lnTo>
                  <a:pt x="0" y="14910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 sz="600"/>
          </a:p>
        </p:txBody>
      </p:sp>
      <p:grpSp>
        <p:nvGrpSpPr>
          <p:cNvPr id="23" name="Group 5">
            <a:extLst>
              <a:ext uri="{FF2B5EF4-FFF2-40B4-BE49-F238E27FC236}">
                <a16:creationId xmlns:a16="http://schemas.microsoft.com/office/drawing/2014/main" id="{B8187F2C-64BB-3E15-3CBB-40A7F0C4D625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718102CF-B3BC-DEB0-F081-79DAEEFD4A99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25" name="TextBox 7">
              <a:extLst>
                <a:ext uri="{FF2B5EF4-FFF2-40B4-BE49-F238E27FC236}">
                  <a16:creationId xmlns:a16="http://schemas.microsoft.com/office/drawing/2014/main" id="{03B63979-6AFC-4488-FF9B-CC9A3B631C94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rgbClr val="FFFFFF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466704-B141-92AE-7EFC-CDA51172D0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50201" y="545347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3" name="Title Placeholder 1">
            <a:extLst>
              <a:ext uri="{FF2B5EF4-FFF2-40B4-BE49-F238E27FC236}">
                <a16:creationId xmlns:a16="http://schemas.microsoft.com/office/drawing/2014/main" id="{9399CB9F-8EAC-1D05-F4A9-C88203933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1DC168C6-2479-B940-1D5F-2CAB493477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50201" y="3450939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284F6DBD-4795-0AD5-D3A0-FE0CCE32FF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55197" y="1988963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A0E0FD48-4D41-5810-BCA5-51341C2A9851}"/>
              </a:ext>
            </a:extLst>
          </p:cNvPr>
          <p:cNvSpPr/>
          <p:nvPr userDrawn="1"/>
        </p:nvSpPr>
        <p:spPr>
          <a:xfrm>
            <a:off x="10477941" y="-931058"/>
            <a:ext cx="3161859" cy="2738028"/>
          </a:xfrm>
          <a:prstGeom prst="hexagon">
            <a:avLst>
              <a:gd name="adj" fmla="val 29151"/>
              <a:gd name="vf" fmla="val 115470"/>
            </a:avLst>
          </a:prstGeom>
          <a:noFill/>
          <a:ln w="9525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26CAF977-9BA3-7EE1-4115-EABA845ACE47}"/>
              </a:ext>
            </a:extLst>
          </p:cNvPr>
          <p:cNvSpPr/>
          <p:nvPr userDrawn="1"/>
        </p:nvSpPr>
        <p:spPr>
          <a:xfrm>
            <a:off x="10477941" y="4908987"/>
            <a:ext cx="3161859" cy="2738028"/>
          </a:xfrm>
          <a:prstGeom prst="hexagon">
            <a:avLst>
              <a:gd name="adj" fmla="val 28821"/>
              <a:gd name="vf" fmla="val 115470"/>
            </a:avLst>
          </a:prstGeom>
          <a:noFill/>
          <a:ln w="9525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18C6D227-44EB-0CBF-F216-84060DCBE399}"/>
              </a:ext>
            </a:extLst>
          </p:cNvPr>
          <p:cNvSpPr/>
          <p:nvPr userDrawn="1"/>
        </p:nvSpPr>
        <p:spPr>
          <a:xfrm>
            <a:off x="7950201" y="6373371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A030E0DB-1C79-4147-622C-D7A4DB8EF1C2}"/>
              </a:ext>
            </a:extLst>
          </p:cNvPr>
          <p:cNvSpPr/>
          <p:nvPr userDrawn="1"/>
        </p:nvSpPr>
        <p:spPr>
          <a:xfrm>
            <a:off x="7950201" y="-2374674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81CE469-7DCA-C10A-8ECB-FDE2292FA9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Picture 3" descr="Logo&#10;&#10;AI-generated content may be incorrect.">
            <a:extLst>
              <a:ext uri="{FF2B5EF4-FFF2-40B4-BE49-F238E27FC236}">
                <a16:creationId xmlns:a16="http://schemas.microsoft.com/office/drawing/2014/main" id="{74BED08B-3154-6E22-3268-FB18A391805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10" y="5469837"/>
            <a:ext cx="822960" cy="822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925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Inset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5438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759FD-52E9-4859-BEE1-AF0564D63EB7}" type="datetime1">
              <a:rPr lang="en-US" smtClean="0"/>
              <a:t>6/24/2026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90A11A3-D899-5929-9AE5-0F93E8182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06FB228A-FE52-F734-651D-D051ED60D73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736842" y="4611806"/>
            <a:ext cx="3429000" cy="2209800"/>
          </a:xfrm>
          <a:ln w="19050">
            <a:noFill/>
            <a:prstDash val="lgDash"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Video Inset Area</a:t>
            </a:r>
          </a:p>
        </p:txBody>
      </p:sp>
    </p:spTree>
    <p:extLst>
      <p:ext uri="{BB962C8B-B14F-4D97-AF65-F5344CB8AC3E}">
        <p14:creationId xmlns:p14="http://schemas.microsoft.com/office/powerpoint/2010/main" val="2300241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6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2DE4EC-044F-1E8F-D2A9-F6B464031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C854-7B5A-45DB-9FEB-07C36832B7D6}" type="datetime1">
              <a:rPr lang="en-US" smtClean="0"/>
              <a:t>6/24/2026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8466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Inset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57309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3452813"/>
            <a:ext cx="10515600" cy="966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6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2DE4EC-044F-1E8F-D2A9-F6B464031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490C6-B66C-46ED-8D96-60B9610B221A}" type="datetime1">
              <a:rPr lang="en-US" smtClean="0"/>
              <a:t>6/24/2026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52D3EF-91BE-50E4-E12E-74D7D9923CB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736842" y="4611806"/>
            <a:ext cx="3429000" cy="2209800"/>
          </a:xfrm>
          <a:ln w="19050">
            <a:noFill/>
            <a:prstDash val="lgDash"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Video Inset Area</a:t>
            </a:r>
          </a:p>
        </p:txBody>
      </p:sp>
    </p:spTree>
    <p:extLst>
      <p:ext uri="{BB962C8B-B14F-4D97-AF65-F5344CB8AC3E}">
        <p14:creationId xmlns:p14="http://schemas.microsoft.com/office/powerpoint/2010/main" val="44696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44FAE-A58A-791B-3BBD-7D64AB025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31BCAF-5195-2562-148E-98D463ECB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7A2EE-501A-4A1E-8F37-A38EAEE7D7A6}" type="datetime1">
              <a:rPr lang="en-US" smtClean="0"/>
              <a:t>6/24/2026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FA5C81-BBF1-8F02-2951-877A848AE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2848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Inset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44FAE-A58A-791B-3BBD-7D64AB025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31BCAF-5195-2562-148E-98D463ECB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47090-8E2F-4D8D-A134-391A1F58D58A}" type="datetime1">
              <a:rPr lang="en-US" smtClean="0"/>
              <a:t>6/24/2026</a:t>
            </a:fld>
            <a:endParaRPr lang="en-US"/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ACA468F5-0EDC-8EDF-7909-F029B0F1720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736842" y="4611806"/>
            <a:ext cx="3429000" cy="2209800"/>
          </a:xfrm>
          <a:ln w="19050">
            <a:noFill/>
            <a:prstDash val="lgDash"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Video Inset Area</a:t>
            </a:r>
          </a:p>
        </p:txBody>
      </p:sp>
    </p:spTree>
    <p:extLst>
      <p:ext uri="{BB962C8B-B14F-4D97-AF65-F5344CB8AC3E}">
        <p14:creationId xmlns:p14="http://schemas.microsoft.com/office/powerpoint/2010/main" val="3552693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355E9-2DCE-4E47-992B-D2FA4C39D471}" type="datetime1">
              <a:rPr lang="en-US" smtClean="0"/>
              <a:t>6/24/2026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6129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0371-AA31-42B1-9D1B-7960A1478689}" type="datetime1">
              <a:rPr lang="en-US" smtClean="0"/>
              <a:t>6/24/2026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8886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642EB-2627-4B27-9D5B-51DF839E2A9A}" type="datetime1">
              <a:rPr lang="en-US" smtClean="0"/>
              <a:t>6/24/2026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4125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67" indent="0">
              <a:buNone/>
              <a:defRPr sz="1400"/>
            </a:lvl2pPr>
            <a:lvl3pPr marL="914332" indent="0">
              <a:buNone/>
              <a:defRPr sz="1200"/>
            </a:lvl3pPr>
            <a:lvl4pPr marL="1371498" indent="0">
              <a:buNone/>
              <a:defRPr sz="1000"/>
            </a:lvl4pPr>
            <a:lvl5pPr marL="1828664" indent="0">
              <a:buNone/>
              <a:defRPr sz="1000"/>
            </a:lvl5pPr>
            <a:lvl6pPr marL="2285830" indent="0">
              <a:buNone/>
              <a:defRPr sz="1000"/>
            </a:lvl6pPr>
            <a:lvl7pPr marL="2742994" indent="0">
              <a:buNone/>
              <a:defRPr sz="1000"/>
            </a:lvl7pPr>
            <a:lvl8pPr marL="3200160" indent="0">
              <a:buNone/>
              <a:defRPr sz="1000"/>
            </a:lvl8pPr>
            <a:lvl9pPr marL="365732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689F-AC2D-403D-8A62-A619C0773A8E}" type="datetime1">
              <a:rPr lang="en-US" smtClean="0"/>
              <a:t>6/24/2026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61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167" indent="0">
              <a:buNone/>
              <a:defRPr sz="2800"/>
            </a:lvl2pPr>
            <a:lvl3pPr marL="914332" indent="0">
              <a:buNone/>
              <a:defRPr sz="2400"/>
            </a:lvl3pPr>
            <a:lvl4pPr marL="1371498" indent="0">
              <a:buNone/>
              <a:defRPr sz="2000"/>
            </a:lvl4pPr>
            <a:lvl5pPr marL="1828664" indent="0">
              <a:buNone/>
              <a:defRPr sz="2000"/>
            </a:lvl5pPr>
            <a:lvl6pPr marL="2285830" indent="0">
              <a:buNone/>
              <a:defRPr sz="2000"/>
            </a:lvl6pPr>
            <a:lvl7pPr marL="2742994" indent="0">
              <a:buNone/>
              <a:defRPr sz="2000"/>
            </a:lvl7pPr>
            <a:lvl8pPr marL="3200160" indent="0">
              <a:buNone/>
              <a:defRPr sz="2000"/>
            </a:lvl8pPr>
            <a:lvl9pPr marL="3657327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67" indent="0">
              <a:buNone/>
              <a:defRPr sz="1400"/>
            </a:lvl2pPr>
            <a:lvl3pPr marL="914332" indent="0">
              <a:buNone/>
              <a:defRPr sz="1200"/>
            </a:lvl3pPr>
            <a:lvl4pPr marL="1371498" indent="0">
              <a:buNone/>
              <a:defRPr sz="1000"/>
            </a:lvl4pPr>
            <a:lvl5pPr marL="1828664" indent="0">
              <a:buNone/>
              <a:defRPr sz="1000"/>
            </a:lvl5pPr>
            <a:lvl6pPr marL="2285830" indent="0">
              <a:buNone/>
              <a:defRPr sz="1000"/>
            </a:lvl6pPr>
            <a:lvl7pPr marL="2742994" indent="0">
              <a:buNone/>
              <a:defRPr sz="1000"/>
            </a:lvl7pPr>
            <a:lvl8pPr marL="3200160" indent="0">
              <a:buNone/>
              <a:defRPr sz="1000"/>
            </a:lvl8pPr>
            <a:lvl9pPr marL="365732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7968-B636-42AE-9649-FD2071367B2B}" type="datetime1">
              <a:rPr lang="en-US" smtClean="0"/>
              <a:t>6/24/2026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413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X Title 1 H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>
            <a:extLst>
              <a:ext uri="{FF2B5EF4-FFF2-40B4-BE49-F238E27FC236}">
                <a16:creationId xmlns:a16="http://schemas.microsoft.com/office/drawing/2014/main" id="{537B7190-E0BC-71A3-8884-7685D2F71B9C}"/>
              </a:ext>
            </a:extLst>
          </p:cNvPr>
          <p:cNvSpPr/>
          <p:nvPr userDrawn="1"/>
        </p:nvSpPr>
        <p:spPr>
          <a:xfrm>
            <a:off x="812804" y="5437313"/>
            <a:ext cx="1228289" cy="940017"/>
          </a:xfrm>
          <a:custGeom>
            <a:avLst/>
            <a:gdLst/>
            <a:ahLst/>
            <a:cxnLst/>
            <a:rect l="l" t="t" r="r" b="b"/>
            <a:pathLst>
              <a:path w="1948294" h="1491041">
                <a:moveTo>
                  <a:pt x="0" y="0"/>
                </a:moveTo>
                <a:lnTo>
                  <a:pt x="1948294" y="0"/>
                </a:lnTo>
                <a:lnTo>
                  <a:pt x="1948294" y="1491041"/>
                </a:lnTo>
                <a:lnTo>
                  <a:pt x="0" y="14910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 sz="600"/>
          </a:p>
        </p:txBody>
      </p:sp>
      <p:grpSp>
        <p:nvGrpSpPr>
          <p:cNvPr id="23" name="Group 5">
            <a:extLst>
              <a:ext uri="{FF2B5EF4-FFF2-40B4-BE49-F238E27FC236}">
                <a16:creationId xmlns:a16="http://schemas.microsoft.com/office/drawing/2014/main" id="{B8187F2C-64BB-3E15-3CBB-40A7F0C4D625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718102CF-B3BC-DEB0-F081-79DAEEFD4A99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25" name="TextBox 7">
              <a:extLst>
                <a:ext uri="{FF2B5EF4-FFF2-40B4-BE49-F238E27FC236}">
                  <a16:creationId xmlns:a16="http://schemas.microsoft.com/office/drawing/2014/main" id="{03B63979-6AFC-4488-FF9B-CC9A3B631C94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rgbClr val="FFFFFF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466704-B141-92AE-7EFC-CDA51172D0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50201" y="545347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3" name="Title Placeholder 1">
            <a:extLst>
              <a:ext uri="{FF2B5EF4-FFF2-40B4-BE49-F238E27FC236}">
                <a16:creationId xmlns:a16="http://schemas.microsoft.com/office/drawing/2014/main" id="{9399CB9F-8EAC-1D05-F4A9-C88203933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1DC168C6-2479-B940-1D5F-2CAB493477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50201" y="3450939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284F6DBD-4795-0AD5-D3A0-FE0CCE32FF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55197" y="1988963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A0E0FD48-4D41-5810-BCA5-51341C2A9851}"/>
              </a:ext>
            </a:extLst>
          </p:cNvPr>
          <p:cNvSpPr/>
          <p:nvPr userDrawn="1"/>
        </p:nvSpPr>
        <p:spPr>
          <a:xfrm>
            <a:off x="10477941" y="-931058"/>
            <a:ext cx="3161859" cy="2738028"/>
          </a:xfrm>
          <a:prstGeom prst="hexagon">
            <a:avLst>
              <a:gd name="adj" fmla="val 29151"/>
              <a:gd name="vf" fmla="val 115470"/>
            </a:avLst>
          </a:prstGeom>
          <a:noFill/>
          <a:ln w="9525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26CAF977-9BA3-7EE1-4115-EABA845ACE47}"/>
              </a:ext>
            </a:extLst>
          </p:cNvPr>
          <p:cNvSpPr/>
          <p:nvPr userDrawn="1"/>
        </p:nvSpPr>
        <p:spPr>
          <a:xfrm>
            <a:off x="10477941" y="4908987"/>
            <a:ext cx="3161859" cy="2738028"/>
          </a:xfrm>
          <a:prstGeom prst="hexagon">
            <a:avLst>
              <a:gd name="adj" fmla="val 28821"/>
              <a:gd name="vf" fmla="val 115470"/>
            </a:avLst>
          </a:prstGeom>
          <a:noFill/>
          <a:ln w="9525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18C6D227-44EB-0CBF-F216-84060DCBE399}"/>
              </a:ext>
            </a:extLst>
          </p:cNvPr>
          <p:cNvSpPr/>
          <p:nvPr userDrawn="1"/>
        </p:nvSpPr>
        <p:spPr>
          <a:xfrm>
            <a:off x="7950201" y="6373371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A030E0DB-1C79-4147-622C-D7A4DB8EF1C2}"/>
              </a:ext>
            </a:extLst>
          </p:cNvPr>
          <p:cNvSpPr/>
          <p:nvPr userDrawn="1"/>
        </p:nvSpPr>
        <p:spPr>
          <a:xfrm>
            <a:off x="7950201" y="-2374674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81CE469-7DCA-C10A-8ECB-FDE2292FA9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A picture containing text, glass, porcelain&#10;&#10;AI-generated content may be incorrect.">
            <a:extLst>
              <a:ext uri="{FF2B5EF4-FFF2-40B4-BE49-F238E27FC236}">
                <a16:creationId xmlns:a16="http://schemas.microsoft.com/office/drawing/2014/main" id="{4133118B-64C4-7307-94D3-5DD5404434B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786" y="5714381"/>
            <a:ext cx="1228289" cy="65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260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2F5AC-5456-4920-AFBC-FAB5320A9E9F}" type="datetime1">
              <a:rPr lang="en-US" smtClean="0"/>
              <a:t>6/24/2026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955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9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9"/>
            <a:ext cx="7734300" cy="58118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41976-4124-4DF4-90CE-9D9B21FE0BB0}" type="datetime1">
              <a:rPr lang="en-US" smtClean="0"/>
              <a:t>6/24/2026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9950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X Title 1 Be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Logo&#10;&#10;AI-generated content may be incorrect.">
            <a:extLst>
              <a:ext uri="{FF2B5EF4-FFF2-40B4-BE49-F238E27FC236}">
                <a16:creationId xmlns:a16="http://schemas.microsoft.com/office/drawing/2014/main" id="{FA39F467-D36A-3126-F1F2-15B1A0F84AE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11" y="5468959"/>
            <a:ext cx="822565" cy="822960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466704-B141-92AE-7EFC-CDA51172D0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50201" y="545347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3" name="Title Placeholder 1">
            <a:extLst>
              <a:ext uri="{FF2B5EF4-FFF2-40B4-BE49-F238E27FC236}">
                <a16:creationId xmlns:a16="http://schemas.microsoft.com/office/drawing/2014/main" id="{9399CB9F-8EAC-1D05-F4A9-C88203933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1DC168C6-2479-B940-1D5F-2CAB493477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50201" y="3450939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284F6DBD-4795-0AD5-D3A0-FE0CCE32FF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55197" y="1988963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A0E0FD48-4D41-5810-BCA5-51341C2A9851}"/>
              </a:ext>
            </a:extLst>
          </p:cNvPr>
          <p:cNvSpPr/>
          <p:nvPr userDrawn="1"/>
        </p:nvSpPr>
        <p:spPr>
          <a:xfrm>
            <a:off x="10477941" y="-931058"/>
            <a:ext cx="3161859" cy="2738028"/>
          </a:xfrm>
          <a:prstGeom prst="hexagon">
            <a:avLst>
              <a:gd name="adj" fmla="val 29151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26CAF977-9BA3-7EE1-4115-EABA845ACE47}"/>
              </a:ext>
            </a:extLst>
          </p:cNvPr>
          <p:cNvSpPr/>
          <p:nvPr userDrawn="1"/>
        </p:nvSpPr>
        <p:spPr>
          <a:xfrm>
            <a:off x="10477941" y="4908987"/>
            <a:ext cx="3161859" cy="2738028"/>
          </a:xfrm>
          <a:prstGeom prst="hexagon">
            <a:avLst>
              <a:gd name="adj" fmla="val 28821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18C6D227-44EB-0CBF-F216-84060DCBE399}"/>
              </a:ext>
            </a:extLst>
          </p:cNvPr>
          <p:cNvSpPr/>
          <p:nvPr userDrawn="1"/>
        </p:nvSpPr>
        <p:spPr>
          <a:xfrm>
            <a:off x="7950201" y="6373371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A030E0DB-1C79-4147-622C-D7A4DB8EF1C2}"/>
              </a:ext>
            </a:extLst>
          </p:cNvPr>
          <p:cNvSpPr/>
          <p:nvPr userDrawn="1"/>
        </p:nvSpPr>
        <p:spPr>
          <a:xfrm>
            <a:off x="7950201" y="-2374674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81CE469-7DCA-C10A-8ECB-FDE2292FA9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endParaRPr lang="en-US"/>
          </a:p>
        </p:txBody>
      </p:sp>
      <p:pic>
        <p:nvPicPr>
          <p:cNvPr id="2" name="Picture 1" descr="Shape&#10;&#10;AI-generated content may be incorrect.">
            <a:extLst>
              <a:ext uri="{FF2B5EF4-FFF2-40B4-BE49-F238E27FC236}">
                <a16:creationId xmlns:a16="http://schemas.microsoft.com/office/drawing/2014/main" id="{F18D3AC3-FD57-0000-1B62-157E7C7270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4" y="5459335"/>
            <a:ext cx="1228289" cy="941465"/>
          </a:xfrm>
          <a:prstGeom prst="rect">
            <a:avLst/>
          </a:prstGeom>
        </p:spPr>
      </p:pic>
      <p:grpSp>
        <p:nvGrpSpPr>
          <p:cNvPr id="4" name="Group 5">
            <a:extLst>
              <a:ext uri="{FF2B5EF4-FFF2-40B4-BE49-F238E27FC236}">
                <a16:creationId xmlns:a16="http://schemas.microsoft.com/office/drawing/2014/main" id="{6D45C2F0-CD4C-21E6-D3B5-BC45F1E65F7B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3304ECCE-B9C3-07B1-2E9C-6571FC05E441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6" name="TextBox 7">
              <a:extLst>
                <a:ext uri="{FF2B5EF4-FFF2-40B4-BE49-F238E27FC236}">
                  <a16:creationId xmlns:a16="http://schemas.microsoft.com/office/drawing/2014/main" id="{98C25931-855F-CECB-608F-FF27FE2F08AD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chemeClr val="tx1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35337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X Title 1 H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5">
            <a:extLst>
              <a:ext uri="{FF2B5EF4-FFF2-40B4-BE49-F238E27FC236}">
                <a16:creationId xmlns:a16="http://schemas.microsoft.com/office/drawing/2014/main" id="{B8187F2C-64BB-3E15-3CBB-40A7F0C4D625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718102CF-B3BC-DEB0-F081-79DAEEFD4A99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25" name="TextBox 7">
              <a:extLst>
                <a:ext uri="{FF2B5EF4-FFF2-40B4-BE49-F238E27FC236}">
                  <a16:creationId xmlns:a16="http://schemas.microsoft.com/office/drawing/2014/main" id="{03B63979-6AFC-4488-FF9B-CC9A3B631C94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chemeClr val="tx1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466704-B141-92AE-7EFC-CDA51172D0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50201" y="545347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3" name="Title Placeholder 1">
            <a:extLst>
              <a:ext uri="{FF2B5EF4-FFF2-40B4-BE49-F238E27FC236}">
                <a16:creationId xmlns:a16="http://schemas.microsoft.com/office/drawing/2014/main" id="{9399CB9F-8EAC-1D05-F4A9-C88203933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1DC168C6-2479-B940-1D5F-2CAB493477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50201" y="3450939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284F6DBD-4795-0AD5-D3A0-FE0CCE32FF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55197" y="1988963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A0E0FD48-4D41-5810-BCA5-51341C2A9851}"/>
              </a:ext>
            </a:extLst>
          </p:cNvPr>
          <p:cNvSpPr/>
          <p:nvPr userDrawn="1"/>
        </p:nvSpPr>
        <p:spPr>
          <a:xfrm>
            <a:off x="10477941" y="-931058"/>
            <a:ext cx="3161859" cy="2738028"/>
          </a:xfrm>
          <a:prstGeom prst="hexagon">
            <a:avLst>
              <a:gd name="adj" fmla="val 29151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26CAF977-9BA3-7EE1-4115-EABA845ACE47}"/>
              </a:ext>
            </a:extLst>
          </p:cNvPr>
          <p:cNvSpPr/>
          <p:nvPr userDrawn="1"/>
        </p:nvSpPr>
        <p:spPr>
          <a:xfrm>
            <a:off x="10477941" y="4908987"/>
            <a:ext cx="3161859" cy="2738028"/>
          </a:xfrm>
          <a:prstGeom prst="hexagon">
            <a:avLst>
              <a:gd name="adj" fmla="val 28821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18C6D227-44EB-0CBF-F216-84060DCBE399}"/>
              </a:ext>
            </a:extLst>
          </p:cNvPr>
          <p:cNvSpPr/>
          <p:nvPr userDrawn="1"/>
        </p:nvSpPr>
        <p:spPr>
          <a:xfrm>
            <a:off x="7950201" y="6373371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A030E0DB-1C79-4147-622C-D7A4DB8EF1C2}"/>
              </a:ext>
            </a:extLst>
          </p:cNvPr>
          <p:cNvSpPr/>
          <p:nvPr userDrawn="1"/>
        </p:nvSpPr>
        <p:spPr>
          <a:xfrm>
            <a:off x="7950201" y="-2374674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81CE469-7DCA-C10A-8ECB-FDE2292FA9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endParaRPr lang="en-US"/>
          </a:p>
        </p:txBody>
      </p:sp>
      <p:pic>
        <p:nvPicPr>
          <p:cNvPr id="9" name="Picture 8" descr="Shape&#10;&#10;AI-generated content may be incorrect.">
            <a:extLst>
              <a:ext uri="{FF2B5EF4-FFF2-40B4-BE49-F238E27FC236}">
                <a16:creationId xmlns:a16="http://schemas.microsoft.com/office/drawing/2014/main" id="{BB816E12-D0CE-98F2-F969-441153B2930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4" y="5459335"/>
            <a:ext cx="1228289" cy="941465"/>
          </a:xfrm>
          <a:prstGeom prst="rect">
            <a:avLst/>
          </a:prstGeom>
        </p:spPr>
      </p:pic>
      <p:pic>
        <p:nvPicPr>
          <p:cNvPr id="11" name="Picture 10" descr="A picture containing text, glass, porcelain&#10;&#10;AI-generated content may be incorrect.">
            <a:extLst>
              <a:ext uri="{FF2B5EF4-FFF2-40B4-BE49-F238E27FC236}">
                <a16:creationId xmlns:a16="http://schemas.microsoft.com/office/drawing/2014/main" id="{53F59202-39FC-32FF-4EC2-5F055C0FE1A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786" y="5714381"/>
            <a:ext cx="1228289" cy="65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3679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X Title 2 Be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466704-B141-92AE-7EFC-CDA51172D0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50201" y="545347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3" name="Title Placeholder 1">
            <a:extLst>
              <a:ext uri="{FF2B5EF4-FFF2-40B4-BE49-F238E27FC236}">
                <a16:creationId xmlns:a16="http://schemas.microsoft.com/office/drawing/2014/main" id="{9399CB9F-8EAC-1D05-F4A9-C88203933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1DC168C6-2479-B940-1D5F-2CAB493477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50201" y="3450939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284F6DBD-4795-0AD5-D3A0-FE0CCE32FF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55197" y="1988963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A0E0FD48-4D41-5810-BCA5-51341C2A9851}"/>
              </a:ext>
            </a:extLst>
          </p:cNvPr>
          <p:cNvSpPr/>
          <p:nvPr userDrawn="1"/>
        </p:nvSpPr>
        <p:spPr>
          <a:xfrm>
            <a:off x="10477941" y="-931058"/>
            <a:ext cx="3161859" cy="2738028"/>
          </a:xfrm>
          <a:prstGeom prst="hexagon">
            <a:avLst>
              <a:gd name="adj" fmla="val 29151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26CAF977-9BA3-7EE1-4115-EABA845ACE47}"/>
              </a:ext>
            </a:extLst>
          </p:cNvPr>
          <p:cNvSpPr/>
          <p:nvPr userDrawn="1"/>
        </p:nvSpPr>
        <p:spPr>
          <a:xfrm>
            <a:off x="10477941" y="4908987"/>
            <a:ext cx="3161859" cy="2738028"/>
          </a:xfrm>
          <a:prstGeom prst="hexagon">
            <a:avLst>
              <a:gd name="adj" fmla="val 28821"/>
              <a:gd name="vf" fmla="val 115470"/>
            </a:avLst>
          </a:prstGeom>
          <a:solidFill>
            <a:schemeClr val="bg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18C6D227-44EB-0CBF-F216-84060DCBE399}"/>
              </a:ext>
            </a:extLst>
          </p:cNvPr>
          <p:cNvSpPr/>
          <p:nvPr userDrawn="1"/>
        </p:nvSpPr>
        <p:spPr>
          <a:xfrm>
            <a:off x="7950201" y="6373371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A030E0DB-1C79-4147-622C-D7A4DB8EF1C2}"/>
              </a:ext>
            </a:extLst>
          </p:cNvPr>
          <p:cNvSpPr/>
          <p:nvPr userDrawn="1"/>
        </p:nvSpPr>
        <p:spPr>
          <a:xfrm>
            <a:off x="7950201" y="-2374674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solidFill>
            <a:schemeClr val="bg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2" name="Group 5">
            <a:extLst>
              <a:ext uri="{FF2B5EF4-FFF2-40B4-BE49-F238E27FC236}">
                <a16:creationId xmlns:a16="http://schemas.microsoft.com/office/drawing/2014/main" id="{EB9387D5-8BFD-A555-F413-E7A481884431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9FD3463A-DAAD-6AF0-3617-DB48D3A81E42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solidFill>
                  <a:schemeClr val="tx1"/>
                </a:solidFill>
                <a:latin typeface="Bangers" pitchFamily="2" charset="0"/>
              </a:endParaRPr>
            </a:p>
          </p:txBody>
        </p:sp>
        <p:sp>
          <p:nvSpPr>
            <p:cNvPr id="16" name="TextBox 7">
              <a:extLst>
                <a:ext uri="{FF2B5EF4-FFF2-40B4-BE49-F238E27FC236}">
                  <a16:creationId xmlns:a16="http://schemas.microsoft.com/office/drawing/2014/main" id="{3F1E8B24-7D45-3106-A828-7B78AA1AD4BF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chemeClr val="tx1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5BC05279-EE01-0D5D-E525-A0B6E0054F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endParaRPr lang="en-US"/>
          </a:p>
        </p:txBody>
      </p:sp>
      <p:pic>
        <p:nvPicPr>
          <p:cNvPr id="2" name="Picture 1" descr="Shape&#10;&#10;AI-generated content may be incorrect.">
            <a:extLst>
              <a:ext uri="{FF2B5EF4-FFF2-40B4-BE49-F238E27FC236}">
                <a16:creationId xmlns:a16="http://schemas.microsoft.com/office/drawing/2014/main" id="{31B3AFF2-F0ED-4DF7-20BE-20D076BE5BF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4" y="5459335"/>
            <a:ext cx="1228289" cy="941465"/>
          </a:xfrm>
          <a:prstGeom prst="rect">
            <a:avLst/>
          </a:prstGeom>
        </p:spPr>
      </p:pic>
      <p:pic>
        <p:nvPicPr>
          <p:cNvPr id="4" name="Picture 3" descr="Logo&#10;&#10;AI-generated content may be incorrect.">
            <a:extLst>
              <a:ext uri="{FF2B5EF4-FFF2-40B4-BE49-F238E27FC236}">
                <a16:creationId xmlns:a16="http://schemas.microsoft.com/office/drawing/2014/main" id="{A20C938F-3021-8C63-8C47-D4BBB062C6B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10" y="5468959"/>
            <a:ext cx="822960" cy="82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9324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X Title 2 H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Placeholder 1">
            <a:extLst>
              <a:ext uri="{FF2B5EF4-FFF2-40B4-BE49-F238E27FC236}">
                <a16:creationId xmlns:a16="http://schemas.microsoft.com/office/drawing/2014/main" id="{9399CB9F-8EAC-1D05-F4A9-C88203933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endParaRPr lang="en-US"/>
          </a:p>
        </p:txBody>
      </p: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5BC05279-EE01-0D5D-E525-A0B6E0054F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endParaRPr lang="en-US"/>
          </a:p>
        </p:txBody>
      </p:sp>
      <p:pic>
        <p:nvPicPr>
          <p:cNvPr id="2" name="Picture 1" descr="Shape&#10;&#10;AI-generated content may be incorrect.">
            <a:extLst>
              <a:ext uri="{FF2B5EF4-FFF2-40B4-BE49-F238E27FC236}">
                <a16:creationId xmlns:a16="http://schemas.microsoft.com/office/drawing/2014/main" id="{3B979284-9D5F-E268-743D-3CC61606D2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4" y="5459335"/>
            <a:ext cx="1228289" cy="941465"/>
          </a:xfrm>
          <a:prstGeom prst="rect">
            <a:avLst/>
          </a:prstGeom>
        </p:spPr>
      </p:pic>
      <p:grpSp>
        <p:nvGrpSpPr>
          <p:cNvPr id="5" name="Group 5">
            <a:extLst>
              <a:ext uri="{FF2B5EF4-FFF2-40B4-BE49-F238E27FC236}">
                <a16:creationId xmlns:a16="http://schemas.microsoft.com/office/drawing/2014/main" id="{65DD0BF4-6628-5215-7B25-B547C5074AA9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7C71B4CF-CF11-DC33-1998-16BEA34E48FC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D9736B9-5F8D-F38B-B834-3DD5913C354B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chemeClr val="tx1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73F1D4B3-0549-A597-FE17-122BB871B5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50201" y="545347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FD93B2B2-D1F6-3994-E788-691E0B13B4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50201" y="3450939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5809DB3F-0B8A-00F8-E4F2-DB4D4ADCFC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55197" y="1988963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0DCC06FA-9F73-670B-4C92-0C0856BCE076}"/>
              </a:ext>
            </a:extLst>
          </p:cNvPr>
          <p:cNvSpPr/>
          <p:nvPr userDrawn="1"/>
        </p:nvSpPr>
        <p:spPr>
          <a:xfrm>
            <a:off x="10477941" y="-931058"/>
            <a:ext cx="3161859" cy="2738028"/>
          </a:xfrm>
          <a:prstGeom prst="hexagon">
            <a:avLst>
              <a:gd name="adj" fmla="val 29151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1921C003-341E-AD30-2110-3538CED2CC43}"/>
              </a:ext>
            </a:extLst>
          </p:cNvPr>
          <p:cNvSpPr/>
          <p:nvPr userDrawn="1"/>
        </p:nvSpPr>
        <p:spPr>
          <a:xfrm>
            <a:off x="10477941" y="4908987"/>
            <a:ext cx="3161859" cy="2738028"/>
          </a:xfrm>
          <a:prstGeom prst="hexagon">
            <a:avLst>
              <a:gd name="adj" fmla="val 28821"/>
              <a:gd name="vf" fmla="val 115470"/>
            </a:avLst>
          </a:prstGeom>
          <a:solidFill>
            <a:schemeClr val="bg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1D771063-0850-2457-546F-2EC2B0490C3A}"/>
              </a:ext>
            </a:extLst>
          </p:cNvPr>
          <p:cNvSpPr/>
          <p:nvPr userDrawn="1"/>
        </p:nvSpPr>
        <p:spPr>
          <a:xfrm>
            <a:off x="7950201" y="6373371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5" name="Hexagon 24">
            <a:extLst>
              <a:ext uri="{FF2B5EF4-FFF2-40B4-BE49-F238E27FC236}">
                <a16:creationId xmlns:a16="http://schemas.microsoft.com/office/drawing/2014/main" id="{8A25985C-5CF9-49FE-21D8-00F5D4F36E9C}"/>
              </a:ext>
            </a:extLst>
          </p:cNvPr>
          <p:cNvSpPr/>
          <p:nvPr userDrawn="1"/>
        </p:nvSpPr>
        <p:spPr>
          <a:xfrm>
            <a:off x="7950201" y="-2374674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solidFill>
            <a:schemeClr val="bg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pic>
        <p:nvPicPr>
          <p:cNvPr id="26" name="Picture 25" descr="A picture containing text, glass, porcelain&#10;&#10;AI-generated content may be incorrect.">
            <a:extLst>
              <a:ext uri="{FF2B5EF4-FFF2-40B4-BE49-F238E27FC236}">
                <a16:creationId xmlns:a16="http://schemas.microsoft.com/office/drawing/2014/main" id="{E9E262BF-DC09-07C6-D340-D1D6443D644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786" y="5714381"/>
            <a:ext cx="1228289" cy="65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7353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Pic Title Be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E5EDCF-DE7C-7DD4-12FC-BF766C485C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43800" y="880676"/>
            <a:ext cx="4160875" cy="5492693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2695 w 10000"/>
              <a:gd name="connsiteY0" fmla="*/ 0 h 10011"/>
              <a:gd name="connsiteX1" fmla="*/ 10000 w 10000"/>
              <a:gd name="connsiteY1" fmla="*/ 11 h 10011"/>
              <a:gd name="connsiteX2" fmla="*/ 10000 w 10000"/>
              <a:gd name="connsiteY2" fmla="*/ 10011 h 10011"/>
              <a:gd name="connsiteX3" fmla="*/ 0 w 10000"/>
              <a:gd name="connsiteY3" fmla="*/ 10011 h 10011"/>
              <a:gd name="connsiteX4" fmla="*/ 2695 w 10000"/>
              <a:gd name="connsiteY4" fmla="*/ 0 h 10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11">
                <a:moveTo>
                  <a:pt x="2695" y="0"/>
                </a:moveTo>
                <a:lnTo>
                  <a:pt x="10000" y="11"/>
                </a:lnTo>
                <a:lnTo>
                  <a:pt x="10000" y="10011"/>
                </a:lnTo>
                <a:lnTo>
                  <a:pt x="0" y="10011"/>
                </a:lnTo>
                <a:lnTo>
                  <a:pt x="2695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98F9F79D-DCD9-686C-5143-9CD61D761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endParaRPr lang="en-US"/>
          </a:p>
        </p:txBody>
      </p: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7EE77493-75C4-8F00-03B8-DC4C65ACA7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endParaRPr lang="en-US"/>
          </a:p>
        </p:txBody>
      </p:sp>
      <p:pic>
        <p:nvPicPr>
          <p:cNvPr id="2" name="Picture 1" descr="Shape&#10;&#10;AI-generated content may be incorrect.">
            <a:extLst>
              <a:ext uri="{FF2B5EF4-FFF2-40B4-BE49-F238E27FC236}">
                <a16:creationId xmlns:a16="http://schemas.microsoft.com/office/drawing/2014/main" id="{71CB407A-B8D5-9CC6-5DA0-F7A3415B792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4" y="5459335"/>
            <a:ext cx="1228289" cy="941465"/>
          </a:xfrm>
          <a:prstGeom prst="rect">
            <a:avLst/>
          </a:prstGeom>
        </p:spPr>
      </p:pic>
      <p:grpSp>
        <p:nvGrpSpPr>
          <p:cNvPr id="5" name="Group 5">
            <a:extLst>
              <a:ext uri="{FF2B5EF4-FFF2-40B4-BE49-F238E27FC236}">
                <a16:creationId xmlns:a16="http://schemas.microsoft.com/office/drawing/2014/main" id="{73E2119C-A9B2-19E2-4995-0BD216EE129A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663C47E1-69E0-A9C8-9E90-E13F4C2BB561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9C6EA774-3FE5-75FC-2FA9-80297BD86109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chemeClr val="tx1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pic>
        <p:nvPicPr>
          <p:cNvPr id="8" name="Picture 7" descr="Logo&#10;&#10;AI-generated content may be incorrect.">
            <a:extLst>
              <a:ext uri="{FF2B5EF4-FFF2-40B4-BE49-F238E27FC236}">
                <a16:creationId xmlns:a16="http://schemas.microsoft.com/office/drawing/2014/main" id="{653320D0-CF4F-AC7B-2C61-5382E754E5D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10" y="5468959"/>
            <a:ext cx="822960" cy="82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3285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Pic Title H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E5EDCF-DE7C-7DD4-12FC-BF766C485C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43800" y="880676"/>
            <a:ext cx="4160875" cy="5492693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2695 w 10000"/>
              <a:gd name="connsiteY0" fmla="*/ 0 h 10011"/>
              <a:gd name="connsiteX1" fmla="*/ 10000 w 10000"/>
              <a:gd name="connsiteY1" fmla="*/ 11 h 10011"/>
              <a:gd name="connsiteX2" fmla="*/ 10000 w 10000"/>
              <a:gd name="connsiteY2" fmla="*/ 10011 h 10011"/>
              <a:gd name="connsiteX3" fmla="*/ 0 w 10000"/>
              <a:gd name="connsiteY3" fmla="*/ 10011 h 10011"/>
              <a:gd name="connsiteX4" fmla="*/ 2695 w 10000"/>
              <a:gd name="connsiteY4" fmla="*/ 0 h 10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11">
                <a:moveTo>
                  <a:pt x="2695" y="0"/>
                </a:moveTo>
                <a:lnTo>
                  <a:pt x="10000" y="11"/>
                </a:lnTo>
                <a:lnTo>
                  <a:pt x="10000" y="10011"/>
                </a:lnTo>
                <a:lnTo>
                  <a:pt x="0" y="10011"/>
                </a:lnTo>
                <a:lnTo>
                  <a:pt x="2695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98F9F79D-DCD9-686C-5143-9CD61D761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endParaRPr lang="en-US"/>
          </a:p>
        </p:txBody>
      </p: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7EE77493-75C4-8F00-03B8-DC4C65ACA7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endParaRPr lang="en-US"/>
          </a:p>
        </p:txBody>
      </p:sp>
      <p:pic>
        <p:nvPicPr>
          <p:cNvPr id="5" name="Picture 4" descr="Shape&#10;&#10;AI-generated content may be incorrect.">
            <a:extLst>
              <a:ext uri="{FF2B5EF4-FFF2-40B4-BE49-F238E27FC236}">
                <a16:creationId xmlns:a16="http://schemas.microsoft.com/office/drawing/2014/main" id="{AE7D3DAF-38A5-8C0D-E490-7D2554B7129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4" y="5459335"/>
            <a:ext cx="1228289" cy="941465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EA1984D-F204-673A-B6E5-7313CB99A6A2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F7A200F-0D43-28F0-A920-DDEF293B4920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7D79C3D2-8566-14E7-25C6-946C519D3095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chemeClr val="tx1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pic>
        <p:nvPicPr>
          <p:cNvPr id="10" name="Picture 9" descr="A picture containing text, glass, porcelain&#10;&#10;AI-generated content may be incorrect.">
            <a:extLst>
              <a:ext uri="{FF2B5EF4-FFF2-40B4-BE49-F238E27FC236}">
                <a16:creationId xmlns:a16="http://schemas.microsoft.com/office/drawing/2014/main" id="{BDD2B053-B7A9-7CA0-AE8D-23E17E2C4D9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786" y="5714381"/>
            <a:ext cx="1228289" cy="65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960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Title Be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313DD840-BD8C-45CC-3C9F-BF276FF58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77039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endParaRPr lang="en-US"/>
          </a:p>
        </p:txBody>
      </p:sp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5F58B4BC-5892-6350-F1FB-38637E5019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endParaRPr lang="en-US"/>
          </a:p>
        </p:txBody>
      </p:sp>
      <p:pic>
        <p:nvPicPr>
          <p:cNvPr id="4" name="Picture 3" descr="Shape&#10;&#10;AI-generated content may be incorrect.">
            <a:extLst>
              <a:ext uri="{FF2B5EF4-FFF2-40B4-BE49-F238E27FC236}">
                <a16:creationId xmlns:a16="http://schemas.microsoft.com/office/drawing/2014/main" id="{76494886-BA2A-501C-CC68-D561836435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4" y="5459335"/>
            <a:ext cx="1228289" cy="941465"/>
          </a:xfrm>
          <a:prstGeom prst="rect">
            <a:avLst/>
          </a:prstGeom>
        </p:spPr>
      </p:pic>
      <p:grpSp>
        <p:nvGrpSpPr>
          <p:cNvPr id="5" name="Group 5">
            <a:extLst>
              <a:ext uri="{FF2B5EF4-FFF2-40B4-BE49-F238E27FC236}">
                <a16:creationId xmlns:a16="http://schemas.microsoft.com/office/drawing/2014/main" id="{61827536-4746-98EE-B492-DFEEB597296E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8A665C6B-5673-7236-8C66-5755D3E4AFDD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DD107866-D107-1988-DD96-353C8D977221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chemeClr val="tx1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pic>
        <p:nvPicPr>
          <p:cNvPr id="2" name="Picture 1" descr="Logo&#10;&#10;AI-generated content may be incorrect.">
            <a:extLst>
              <a:ext uri="{FF2B5EF4-FFF2-40B4-BE49-F238E27FC236}">
                <a16:creationId xmlns:a16="http://schemas.microsoft.com/office/drawing/2014/main" id="{9CF12066-B7A0-B955-0F37-C39B8940630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10" y="5468959"/>
            <a:ext cx="822960" cy="82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2344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Title H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313DD840-BD8C-45CC-3C9F-BF276FF58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77039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endParaRPr lang="en-US"/>
          </a:p>
        </p:txBody>
      </p:sp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5F58B4BC-5892-6350-F1FB-38637E5019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endParaRPr lang="en-US"/>
          </a:p>
        </p:txBody>
      </p:sp>
      <p:pic>
        <p:nvPicPr>
          <p:cNvPr id="3" name="Picture 2" descr="Shape&#10;&#10;AI-generated content may be incorrect.">
            <a:extLst>
              <a:ext uri="{FF2B5EF4-FFF2-40B4-BE49-F238E27FC236}">
                <a16:creationId xmlns:a16="http://schemas.microsoft.com/office/drawing/2014/main" id="{BCA86905-5D00-2294-62A3-A22FCEBC37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4" y="5459335"/>
            <a:ext cx="1228289" cy="941465"/>
          </a:xfrm>
          <a:prstGeom prst="rect">
            <a:avLst/>
          </a:prstGeom>
        </p:spPr>
      </p:pic>
      <p:grpSp>
        <p:nvGrpSpPr>
          <p:cNvPr id="4" name="Group 5">
            <a:extLst>
              <a:ext uri="{FF2B5EF4-FFF2-40B4-BE49-F238E27FC236}">
                <a16:creationId xmlns:a16="http://schemas.microsoft.com/office/drawing/2014/main" id="{AF58C1B7-FF70-7096-AB2E-DFE16C4278D9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7F6672A3-2A4B-965F-1BC6-BF2953310C95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6" name="TextBox 7">
              <a:extLst>
                <a:ext uri="{FF2B5EF4-FFF2-40B4-BE49-F238E27FC236}">
                  <a16:creationId xmlns:a16="http://schemas.microsoft.com/office/drawing/2014/main" id="{4809CAD0-9DBE-ACE4-ACE4-2FA565759D11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chemeClr val="tx1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pic>
        <p:nvPicPr>
          <p:cNvPr id="13" name="Picture 12" descr="A picture containing text, glass, porcelain&#10;&#10;AI-generated content may be incorrect.">
            <a:extLst>
              <a:ext uri="{FF2B5EF4-FFF2-40B4-BE49-F238E27FC236}">
                <a16:creationId xmlns:a16="http://schemas.microsoft.com/office/drawing/2014/main" id="{A025E1E8-F436-438F-676D-842F8DECADA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786" y="5714381"/>
            <a:ext cx="1228289" cy="65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2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X Title 2 Be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466704-B141-92AE-7EFC-CDA51172D0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50201" y="545347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3" name="Title Placeholder 1">
            <a:extLst>
              <a:ext uri="{FF2B5EF4-FFF2-40B4-BE49-F238E27FC236}">
                <a16:creationId xmlns:a16="http://schemas.microsoft.com/office/drawing/2014/main" id="{9399CB9F-8EAC-1D05-F4A9-C88203933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1DC168C6-2479-B940-1D5F-2CAB493477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50201" y="3450939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284F6DBD-4795-0AD5-D3A0-FE0CCE32FF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55197" y="1988963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A0E0FD48-4D41-5810-BCA5-51341C2A9851}"/>
              </a:ext>
            </a:extLst>
          </p:cNvPr>
          <p:cNvSpPr/>
          <p:nvPr userDrawn="1"/>
        </p:nvSpPr>
        <p:spPr>
          <a:xfrm>
            <a:off x="10477941" y="-931058"/>
            <a:ext cx="3161859" cy="2738028"/>
          </a:xfrm>
          <a:prstGeom prst="hexagon">
            <a:avLst>
              <a:gd name="adj" fmla="val 29151"/>
              <a:gd name="vf" fmla="val 115470"/>
            </a:avLst>
          </a:prstGeom>
          <a:noFill/>
          <a:ln w="9525">
            <a:solidFill>
              <a:srgbClr val="80BD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26CAF977-9BA3-7EE1-4115-EABA845ACE47}"/>
              </a:ext>
            </a:extLst>
          </p:cNvPr>
          <p:cNvSpPr/>
          <p:nvPr userDrawn="1"/>
        </p:nvSpPr>
        <p:spPr>
          <a:xfrm>
            <a:off x="10477941" y="4908987"/>
            <a:ext cx="3161859" cy="2738028"/>
          </a:xfrm>
          <a:prstGeom prst="hexagon">
            <a:avLst>
              <a:gd name="adj" fmla="val 28821"/>
              <a:gd name="vf" fmla="val 115470"/>
            </a:avLst>
          </a:prstGeom>
          <a:solidFill>
            <a:srgbClr val="80BDD9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18C6D227-44EB-0CBF-F216-84060DCBE399}"/>
              </a:ext>
            </a:extLst>
          </p:cNvPr>
          <p:cNvSpPr/>
          <p:nvPr userDrawn="1"/>
        </p:nvSpPr>
        <p:spPr>
          <a:xfrm>
            <a:off x="7950201" y="6373371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rgbClr val="80BD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A030E0DB-1C79-4147-622C-D7A4DB8EF1C2}"/>
              </a:ext>
            </a:extLst>
          </p:cNvPr>
          <p:cNvSpPr/>
          <p:nvPr userDrawn="1"/>
        </p:nvSpPr>
        <p:spPr>
          <a:xfrm>
            <a:off x="7950201" y="-2374674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solidFill>
            <a:srgbClr val="80BDD9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C46574F1-289E-069C-3308-0C7095E848B6}"/>
              </a:ext>
            </a:extLst>
          </p:cNvPr>
          <p:cNvSpPr/>
          <p:nvPr userDrawn="1"/>
        </p:nvSpPr>
        <p:spPr>
          <a:xfrm>
            <a:off x="812804" y="5437313"/>
            <a:ext cx="1228289" cy="940017"/>
          </a:xfrm>
          <a:custGeom>
            <a:avLst/>
            <a:gdLst/>
            <a:ahLst/>
            <a:cxnLst/>
            <a:rect l="l" t="t" r="r" b="b"/>
            <a:pathLst>
              <a:path w="1948294" h="1491041">
                <a:moveTo>
                  <a:pt x="0" y="0"/>
                </a:moveTo>
                <a:lnTo>
                  <a:pt x="1948294" y="0"/>
                </a:lnTo>
                <a:lnTo>
                  <a:pt x="1948294" y="1491041"/>
                </a:lnTo>
                <a:lnTo>
                  <a:pt x="0" y="14910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 sz="600"/>
          </a:p>
        </p:txBody>
      </p:sp>
      <p:grpSp>
        <p:nvGrpSpPr>
          <p:cNvPr id="12" name="Group 5">
            <a:extLst>
              <a:ext uri="{FF2B5EF4-FFF2-40B4-BE49-F238E27FC236}">
                <a16:creationId xmlns:a16="http://schemas.microsoft.com/office/drawing/2014/main" id="{EB9387D5-8BFD-A555-F413-E7A481884431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9FD3463A-DAAD-6AF0-3617-DB48D3A81E42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16" name="TextBox 7">
              <a:extLst>
                <a:ext uri="{FF2B5EF4-FFF2-40B4-BE49-F238E27FC236}">
                  <a16:creationId xmlns:a16="http://schemas.microsoft.com/office/drawing/2014/main" id="{3F1E8B24-7D45-3106-A828-7B78AA1AD4BF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rgbClr val="FFFFFF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5BC05279-EE01-0D5D-E525-A0B6E0054F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Logo&#10;&#10;AI-generated content may be incorrect.">
            <a:extLst>
              <a:ext uri="{FF2B5EF4-FFF2-40B4-BE49-F238E27FC236}">
                <a16:creationId xmlns:a16="http://schemas.microsoft.com/office/drawing/2014/main" id="{86264E49-6468-CB65-BB9B-C6C310E7BFE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10" y="5469837"/>
            <a:ext cx="822960" cy="822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2929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A489D-3C5F-4BB1-A60D-42BB3B3DB9B9}" type="datetime1">
              <a:rPr lang="en-US" smtClean="0"/>
              <a:t>6/24/2026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90A11A3-D899-5929-9AE5-0F93E8182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72329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Inset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5438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FFE9-C2E8-4391-A992-E4C10AA5217B}" type="datetime1">
              <a:rPr lang="en-US" smtClean="0"/>
              <a:t>6/24/2026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90A11A3-D899-5929-9AE5-0F93E8182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3CC7E285-01F7-9890-C60F-069DCC74320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736842" y="4611806"/>
            <a:ext cx="3429000" cy="2209800"/>
          </a:xfrm>
          <a:ln w="19050">
            <a:noFill/>
            <a:prstDash val="lgDash"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Video Inset Area</a:t>
            </a:r>
          </a:p>
        </p:txBody>
      </p:sp>
    </p:spTree>
    <p:extLst>
      <p:ext uri="{BB962C8B-B14F-4D97-AF65-F5344CB8AC3E}">
        <p14:creationId xmlns:p14="http://schemas.microsoft.com/office/powerpoint/2010/main" val="7132396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000000"/>
                </a:solidFill>
              </a:defRPr>
            </a:lvl1pPr>
            <a:lvl2pPr marL="45716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2DE4EC-044F-1E8F-D2A9-F6B464031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31A46-2980-4B5A-9BCF-778ADF422F9A}" type="datetime1">
              <a:rPr lang="en-US" smtClean="0"/>
              <a:t>6/24/2026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3303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Inset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57309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3452813"/>
            <a:ext cx="10515600" cy="966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000000"/>
                </a:solidFill>
              </a:defRPr>
            </a:lvl1pPr>
            <a:lvl2pPr marL="45716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2DE4EC-044F-1E8F-D2A9-F6B464031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E261-2756-45CF-8CA9-E098750D9170}" type="datetime1">
              <a:rPr lang="en-US" smtClean="0"/>
              <a:t>6/24/2026</a:t>
            </a:fld>
            <a:endParaRPr lang="en-US"/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4B69ABE0-8636-EF70-08AF-40AF6FA0AE3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736842" y="4611806"/>
            <a:ext cx="3429000" cy="2209800"/>
          </a:xfrm>
          <a:ln w="19050">
            <a:noFill/>
            <a:prstDash val="lgDash"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Video Inset Area</a:t>
            </a:r>
          </a:p>
        </p:txBody>
      </p:sp>
    </p:spTree>
    <p:extLst>
      <p:ext uri="{BB962C8B-B14F-4D97-AF65-F5344CB8AC3E}">
        <p14:creationId xmlns:p14="http://schemas.microsoft.com/office/powerpoint/2010/main" val="27469055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44FAE-A58A-791B-3BBD-7D64AB025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31BCAF-5195-2562-148E-98D463ECB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1355-91F9-4CDD-A50A-240CECFB603F}" type="datetime1">
              <a:rPr lang="en-US" smtClean="0"/>
              <a:t>6/24/2026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FA5C81-BBF1-8F02-2951-877A848AE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3822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Inset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44FAE-A58A-791B-3BBD-7D64AB025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31BCAF-5195-2562-148E-98D463ECB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A634-0681-4E16-96A2-38D80C1974E0}" type="datetime1">
              <a:rPr lang="en-US" smtClean="0"/>
              <a:t>6/24/2026</a:t>
            </a:fld>
            <a:endParaRPr lang="en-US"/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F95D3872-1F4B-DE3B-3AFB-A4FF2824247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736842" y="4611806"/>
            <a:ext cx="3429000" cy="2209800"/>
          </a:xfrm>
          <a:ln w="19050">
            <a:noFill/>
            <a:prstDash val="lgDash"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Video Inset Area</a:t>
            </a:r>
          </a:p>
        </p:txBody>
      </p:sp>
    </p:spTree>
    <p:extLst>
      <p:ext uri="{BB962C8B-B14F-4D97-AF65-F5344CB8AC3E}">
        <p14:creationId xmlns:p14="http://schemas.microsoft.com/office/powerpoint/2010/main" val="14751012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46E6-D7BE-40F5-B884-0F00403B7CE3}" type="datetime1">
              <a:rPr lang="en-US" smtClean="0"/>
              <a:t>6/24/2026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214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3E878-3169-411C-9E96-F3BE68D754CA}" type="datetime1">
              <a:rPr lang="en-US" smtClean="0"/>
              <a:t>6/24/2026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7324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70C59-C597-44DB-80DC-AF6E84219AB7}" type="datetime1">
              <a:rPr lang="en-US" smtClean="0"/>
              <a:t>6/24/2026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8852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67" indent="0">
              <a:buNone/>
              <a:defRPr sz="1400"/>
            </a:lvl2pPr>
            <a:lvl3pPr marL="914332" indent="0">
              <a:buNone/>
              <a:defRPr sz="1200"/>
            </a:lvl3pPr>
            <a:lvl4pPr marL="1371498" indent="0">
              <a:buNone/>
              <a:defRPr sz="1000"/>
            </a:lvl4pPr>
            <a:lvl5pPr marL="1828664" indent="0">
              <a:buNone/>
              <a:defRPr sz="1000"/>
            </a:lvl5pPr>
            <a:lvl6pPr marL="2285830" indent="0">
              <a:buNone/>
              <a:defRPr sz="1000"/>
            </a:lvl6pPr>
            <a:lvl7pPr marL="2742994" indent="0">
              <a:buNone/>
              <a:defRPr sz="1000"/>
            </a:lvl7pPr>
            <a:lvl8pPr marL="3200160" indent="0">
              <a:buNone/>
              <a:defRPr sz="1000"/>
            </a:lvl8pPr>
            <a:lvl9pPr marL="365732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28455-4134-482A-8BCA-959BB4595941}" type="datetime1">
              <a:rPr lang="en-US" smtClean="0"/>
              <a:t>6/24/2026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405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X Title 2 H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466704-B141-92AE-7EFC-CDA51172D0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50201" y="545347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3" name="Title Placeholder 1">
            <a:extLst>
              <a:ext uri="{FF2B5EF4-FFF2-40B4-BE49-F238E27FC236}">
                <a16:creationId xmlns:a16="http://schemas.microsoft.com/office/drawing/2014/main" id="{9399CB9F-8EAC-1D05-F4A9-C88203933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1DC168C6-2479-B940-1D5F-2CAB493477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50201" y="3450939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284F6DBD-4795-0AD5-D3A0-FE0CCE32FF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55197" y="1988963"/>
            <a:ext cx="3161859" cy="2738028"/>
          </a:xfrm>
          <a:prstGeom prst="hexagon">
            <a:avLst>
              <a:gd name="adj" fmla="val 29016"/>
              <a:gd name="vf" fmla="val 115470"/>
            </a:avLst>
          </a:prstGeom>
          <a:ln w="28575">
            <a:noFill/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A0E0FD48-4D41-5810-BCA5-51341C2A9851}"/>
              </a:ext>
            </a:extLst>
          </p:cNvPr>
          <p:cNvSpPr/>
          <p:nvPr userDrawn="1"/>
        </p:nvSpPr>
        <p:spPr>
          <a:xfrm>
            <a:off x="10477941" y="-931058"/>
            <a:ext cx="3161859" cy="2738028"/>
          </a:xfrm>
          <a:prstGeom prst="hexagon">
            <a:avLst>
              <a:gd name="adj" fmla="val 29151"/>
              <a:gd name="vf" fmla="val 115470"/>
            </a:avLst>
          </a:prstGeom>
          <a:noFill/>
          <a:ln w="9525">
            <a:solidFill>
              <a:srgbClr val="80BD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26CAF977-9BA3-7EE1-4115-EABA845ACE47}"/>
              </a:ext>
            </a:extLst>
          </p:cNvPr>
          <p:cNvSpPr/>
          <p:nvPr userDrawn="1"/>
        </p:nvSpPr>
        <p:spPr>
          <a:xfrm>
            <a:off x="10477941" y="4908987"/>
            <a:ext cx="3161859" cy="2738028"/>
          </a:xfrm>
          <a:prstGeom prst="hexagon">
            <a:avLst>
              <a:gd name="adj" fmla="val 28821"/>
              <a:gd name="vf" fmla="val 115470"/>
            </a:avLst>
          </a:prstGeom>
          <a:solidFill>
            <a:srgbClr val="80BDD9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18C6D227-44EB-0CBF-F216-84060DCBE399}"/>
              </a:ext>
            </a:extLst>
          </p:cNvPr>
          <p:cNvSpPr/>
          <p:nvPr userDrawn="1"/>
        </p:nvSpPr>
        <p:spPr>
          <a:xfrm>
            <a:off x="7950201" y="6373371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noFill/>
          <a:ln w="9525">
            <a:solidFill>
              <a:srgbClr val="80BD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A030E0DB-1C79-4147-622C-D7A4DB8EF1C2}"/>
              </a:ext>
            </a:extLst>
          </p:cNvPr>
          <p:cNvSpPr/>
          <p:nvPr userDrawn="1"/>
        </p:nvSpPr>
        <p:spPr>
          <a:xfrm>
            <a:off x="7950201" y="-2374674"/>
            <a:ext cx="3161859" cy="2738028"/>
          </a:xfrm>
          <a:prstGeom prst="hexagon">
            <a:avLst>
              <a:gd name="adj" fmla="val 29477"/>
              <a:gd name="vf" fmla="val 115470"/>
            </a:avLst>
          </a:prstGeom>
          <a:solidFill>
            <a:srgbClr val="80BDD9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C46574F1-289E-069C-3308-0C7095E848B6}"/>
              </a:ext>
            </a:extLst>
          </p:cNvPr>
          <p:cNvSpPr/>
          <p:nvPr userDrawn="1"/>
        </p:nvSpPr>
        <p:spPr>
          <a:xfrm>
            <a:off x="812804" y="5437313"/>
            <a:ext cx="1228289" cy="940017"/>
          </a:xfrm>
          <a:custGeom>
            <a:avLst/>
            <a:gdLst/>
            <a:ahLst/>
            <a:cxnLst/>
            <a:rect l="l" t="t" r="r" b="b"/>
            <a:pathLst>
              <a:path w="1948294" h="1491041">
                <a:moveTo>
                  <a:pt x="0" y="0"/>
                </a:moveTo>
                <a:lnTo>
                  <a:pt x="1948294" y="0"/>
                </a:lnTo>
                <a:lnTo>
                  <a:pt x="1948294" y="1491041"/>
                </a:lnTo>
                <a:lnTo>
                  <a:pt x="0" y="14910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 sz="600"/>
          </a:p>
        </p:txBody>
      </p:sp>
      <p:grpSp>
        <p:nvGrpSpPr>
          <p:cNvPr id="12" name="Group 5">
            <a:extLst>
              <a:ext uri="{FF2B5EF4-FFF2-40B4-BE49-F238E27FC236}">
                <a16:creationId xmlns:a16="http://schemas.microsoft.com/office/drawing/2014/main" id="{EB9387D5-8BFD-A555-F413-E7A481884431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9FD3463A-DAAD-6AF0-3617-DB48D3A81E42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16" name="TextBox 7">
              <a:extLst>
                <a:ext uri="{FF2B5EF4-FFF2-40B4-BE49-F238E27FC236}">
                  <a16:creationId xmlns:a16="http://schemas.microsoft.com/office/drawing/2014/main" id="{3F1E8B24-7D45-3106-A828-7B78AA1AD4BF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rgbClr val="FFFFFF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5BC05279-EE01-0D5D-E525-A0B6E0054F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A picture containing text, glass, porcelain&#10;&#10;AI-generated content may be incorrect.">
            <a:extLst>
              <a:ext uri="{FF2B5EF4-FFF2-40B4-BE49-F238E27FC236}">
                <a16:creationId xmlns:a16="http://schemas.microsoft.com/office/drawing/2014/main" id="{88126075-7D7C-D9C2-BAD9-70215D650B7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786" y="5714381"/>
            <a:ext cx="1228289" cy="65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7627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167" indent="0">
              <a:buNone/>
              <a:defRPr sz="2800"/>
            </a:lvl2pPr>
            <a:lvl3pPr marL="914332" indent="0">
              <a:buNone/>
              <a:defRPr sz="2400"/>
            </a:lvl3pPr>
            <a:lvl4pPr marL="1371498" indent="0">
              <a:buNone/>
              <a:defRPr sz="2000"/>
            </a:lvl4pPr>
            <a:lvl5pPr marL="1828664" indent="0">
              <a:buNone/>
              <a:defRPr sz="2000"/>
            </a:lvl5pPr>
            <a:lvl6pPr marL="2285830" indent="0">
              <a:buNone/>
              <a:defRPr sz="2000"/>
            </a:lvl6pPr>
            <a:lvl7pPr marL="2742994" indent="0">
              <a:buNone/>
              <a:defRPr sz="2000"/>
            </a:lvl7pPr>
            <a:lvl8pPr marL="3200160" indent="0">
              <a:buNone/>
              <a:defRPr sz="2000"/>
            </a:lvl8pPr>
            <a:lvl9pPr marL="3657327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67" indent="0">
              <a:buNone/>
              <a:defRPr sz="1400"/>
            </a:lvl2pPr>
            <a:lvl3pPr marL="914332" indent="0">
              <a:buNone/>
              <a:defRPr sz="1200"/>
            </a:lvl3pPr>
            <a:lvl4pPr marL="1371498" indent="0">
              <a:buNone/>
              <a:defRPr sz="1000"/>
            </a:lvl4pPr>
            <a:lvl5pPr marL="1828664" indent="0">
              <a:buNone/>
              <a:defRPr sz="1000"/>
            </a:lvl5pPr>
            <a:lvl6pPr marL="2285830" indent="0">
              <a:buNone/>
              <a:defRPr sz="1000"/>
            </a:lvl6pPr>
            <a:lvl7pPr marL="2742994" indent="0">
              <a:buNone/>
              <a:defRPr sz="1000"/>
            </a:lvl7pPr>
            <a:lvl8pPr marL="3200160" indent="0">
              <a:buNone/>
              <a:defRPr sz="1000"/>
            </a:lvl8pPr>
            <a:lvl9pPr marL="365732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D70C-E818-4387-A0EC-C5A5A14E922C}" type="datetime1">
              <a:rPr lang="en-US" smtClean="0"/>
              <a:t>6/24/2026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07038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2985D-3DFA-4D34-A14B-BDAF1F543131}" type="datetime1">
              <a:rPr lang="en-US" smtClean="0"/>
              <a:t>6/24/2026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73060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9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9"/>
            <a:ext cx="7734300" cy="58118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705B-100B-4254-9B86-A5A8E04A1EA9}" type="datetime1">
              <a:rPr lang="en-US" smtClean="0"/>
              <a:t>6/24/2026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468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Pic Title Be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E5EDCF-DE7C-7DD4-12FC-BF766C485C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43800" y="880676"/>
            <a:ext cx="4160875" cy="5492693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2695 w 10000"/>
              <a:gd name="connsiteY0" fmla="*/ 0 h 10011"/>
              <a:gd name="connsiteX1" fmla="*/ 10000 w 10000"/>
              <a:gd name="connsiteY1" fmla="*/ 11 h 10011"/>
              <a:gd name="connsiteX2" fmla="*/ 10000 w 10000"/>
              <a:gd name="connsiteY2" fmla="*/ 10011 h 10011"/>
              <a:gd name="connsiteX3" fmla="*/ 0 w 10000"/>
              <a:gd name="connsiteY3" fmla="*/ 10011 h 10011"/>
              <a:gd name="connsiteX4" fmla="*/ 2695 w 10000"/>
              <a:gd name="connsiteY4" fmla="*/ 0 h 10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11">
                <a:moveTo>
                  <a:pt x="2695" y="0"/>
                </a:moveTo>
                <a:lnTo>
                  <a:pt x="10000" y="11"/>
                </a:lnTo>
                <a:lnTo>
                  <a:pt x="10000" y="10011"/>
                </a:lnTo>
                <a:lnTo>
                  <a:pt x="0" y="10011"/>
                </a:lnTo>
                <a:lnTo>
                  <a:pt x="2695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98F9F79D-DCD9-686C-5143-9CD61D761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DB81CC7-CE80-1242-E668-2F59AF80EF17}"/>
              </a:ext>
            </a:extLst>
          </p:cNvPr>
          <p:cNvSpPr/>
          <p:nvPr userDrawn="1"/>
        </p:nvSpPr>
        <p:spPr>
          <a:xfrm>
            <a:off x="812804" y="5437313"/>
            <a:ext cx="1228289" cy="940017"/>
          </a:xfrm>
          <a:custGeom>
            <a:avLst/>
            <a:gdLst/>
            <a:ahLst/>
            <a:cxnLst/>
            <a:rect l="l" t="t" r="r" b="b"/>
            <a:pathLst>
              <a:path w="1948294" h="1491041">
                <a:moveTo>
                  <a:pt x="0" y="0"/>
                </a:moveTo>
                <a:lnTo>
                  <a:pt x="1948294" y="0"/>
                </a:lnTo>
                <a:lnTo>
                  <a:pt x="1948294" y="1491041"/>
                </a:lnTo>
                <a:lnTo>
                  <a:pt x="0" y="14910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 sz="600"/>
          </a:p>
        </p:txBody>
      </p:sp>
      <p:grpSp>
        <p:nvGrpSpPr>
          <p:cNvPr id="14" name="Group 5">
            <a:extLst>
              <a:ext uri="{FF2B5EF4-FFF2-40B4-BE49-F238E27FC236}">
                <a16:creationId xmlns:a16="http://schemas.microsoft.com/office/drawing/2014/main" id="{5BE0D379-3E8D-3ADB-650C-D0899069D564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6A4860B4-B108-384F-5738-77B4615C35DC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16" name="TextBox 7">
              <a:extLst>
                <a:ext uri="{FF2B5EF4-FFF2-40B4-BE49-F238E27FC236}">
                  <a16:creationId xmlns:a16="http://schemas.microsoft.com/office/drawing/2014/main" id="{121EACDF-3907-A518-5E31-7CAFA0211C7B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rgbClr val="FFFFFF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7EE77493-75C4-8F00-03B8-DC4C65ACA7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Logo&#10;&#10;AI-generated content may be incorrect.">
            <a:extLst>
              <a:ext uri="{FF2B5EF4-FFF2-40B4-BE49-F238E27FC236}">
                <a16:creationId xmlns:a16="http://schemas.microsoft.com/office/drawing/2014/main" id="{B42FB8DA-B83A-FB1C-8FA5-675A5AC7BA1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10" y="5469837"/>
            <a:ext cx="822960" cy="822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592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Pic Title H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E5EDCF-DE7C-7DD4-12FC-BF766C485C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43800" y="880676"/>
            <a:ext cx="4160875" cy="5492693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2695 w 10000"/>
              <a:gd name="connsiteY0" fmla="*/ 0 h 10011"/>
              <a:gd name="connsiteX1" fmla="*/ 10000 w 10000"/>
              <a:gd name="connsiteY1" fmla="*/ 11 h 10011"/>
              <a:gd name="connsiteX2" fmla="*/ 10000 w 10000"/>
              <a:gd name="connsiteY2" fmla="*/ 10011 h 10011"/>
              <a:gd name="connsiteX3" fmla="*/ 0 w 10000"/>
              <a:gd name="connsiteY3" fmla="*/ 10011 h 10011"/>
              <a:gd name="connsiteX4" fmla="*/ 2695 w 10000"/>
              <a:gd name="connsiteY4" fmla="*/ 0 h 10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11">
                <a:moveTo>
                  <a:pt x="2695" y="0"/>
                </a:moveTo>
                <a:lnTo>
                  <a:pt x="10000" y="11"/>
                </a:lnTo>
                <a:lnTo>
                  <a:pt x="10000" y="10011"/>
                </a:lnTo>
                <a:lnTo>
                  <a:pt x="0" y="10011"/>
                </a:lnTo>
                <a:lnTo>
                  <a:pt x="2695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98F9F79D-DCD9-686C-5143-9CD61D761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6332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DB81CC7-CE80-1242-E668-2F59AF80EF17}"/>
              </a:ext>
            </a:extLst>
          </p:cNvPr>
          <p:cNvSpPr/>
          <p:nvPr userDrawn="1"/>
        </p:nvSpPr>
        <p:spPr>
          <a:xfrm>
            <a:off x="812804" y="5437313"/>
            <a:ext cx="1228289" cy="940017"/>
          </a:xfrm>
          <a:custGeom>
            <a:avLst/>
            <a:gdLst/>
            <a:ahLst/>
            <a:cxnLst/>
            <a:rect l="l" t="t" r="r" b="b"/>
            <a:pathLst>
              <a:path w="1948294" h="1491041">
                <a:moveTo>
                  <a:pt x="0" y="0"/>
                </a:moveTo>
                <a:lnTo>
                  <a:pt x="1948294" y="0"/>
                </a:lnTo>
                <a:lnTo>
                  <a:pt x="1948294" y="1491041"/>
                </a:lnTo>
                <a:lnTo>
                  <a:pt x="0" y="14910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 sz="600"/>
          </a:p>
        </p:txBody>
      </p:sp>
      <p:grpSp>
        <p:nvGrpSpPr>
          <p:cNvPr id="14" name="Group 5">
            <a:extLst>
              <a:ext uri="{FF2B5EF4-FFF2-40B4-BE49-F238E27FC236}">
                <a16:creationId xmlns:a16="http://schemas.microsoft.com/office/drawing/2014/main" id="{5BE0D379-3E8D-3ADB-650C-D0899069D564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6A4860B4-B108-384F-5738-77B4615C35DC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16" name="TextBox 7">
              <a:extLst>
                <a:ext uri="{FF2B5EF4-FFF2-40B4-BE49-F238E27FC236}">
                  <a16:creationId xmlns:a16="http://schemas.microsoft.com/office/drawing/2014/main" id="{121EACDF-3907-A518-5E31-7CAFA0211C7B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rgbClr val="FFFFFF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7EE77493-75C4-8F00-03B8-DC4C65ACA7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Picture 1" descr="A picture containing text, glass, porcelain&#10;&#10;AI-generated content may be incorrect.">
            <a:extLst>
              <a:ext uri="{FF2B5EF4-FFF2-40B4-BE49-F238E27FC236}">
                <a16:creationId xmlns:a16="http://schemas.microsoft.com/office/drawing/2014/main" id="{A6DE428A-D3FB-015B-2F61-14268844BC2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786" y="5714381"/>
            <a:ext cx="1228289" cy="65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50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Title Be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313DD840-BD8C-45CC-3C9F-BF276FF58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90755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Freeform 7">
            <a:extLst>
              <a:ext uri="{FF2B5EF4-FFF2-40B4-BE49-F238E27FC236}">
                <a16:creationId xmlns:a16="http://schemas.microsoft.com/office/drawing/2014/main" id="{62536912-767C-C47A-B4DE-5D2B30645C0A}"/>
              </a:ext>
            </a:extLst>
          </p:cNvPr>
          <p:cNvSpPr/>
          <p:nvPr userDrawn="1"/>
        </p:nvSpPr>
        <p:spPr>
          <a:xfrm>
            <a:off x="812804" y="5437313"/>
            <a:ext cx="1228289" cy="940017"/>
          </a:xfrm>
          <a:custGeom>
            <a:avLst/>
            <a:gdLst/>
            <a:ahLst/>
            <a:cxnLst/>
            <a:rect l="l" t="t" r="r" b="b"/>
            <a:pathLst>
              <a:path w="1948294" h="1491041">
                <a:moveTo>
                  <a:pt x="0" y="0"/>
                </a:moveTo>
                <a:lnTo>
                  <a:pt x="1948294" y="0"/>
                </a:lnTo>
                <a:lnTo>
                  <a:pt x="1948294" y="1491041"/>
                </a:lnTo>
                <a:lnTo>
                  <a:pt x="0" y="14910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 sz="600"/>
          </a:p>
        </p:txBody>
      </p:sp>
      <p:grpSp>
        <p:nvGrpSpPr>
          <p:cNvPr id="8" name="Group 5">
            <a:extLst>
              <a:ext uri="{FF2B5EF4-FFF2-40B4-BE49-F238E27FC236}">
                <a16:creationId xmlns:a16="http://schemas.microsoft.com/office/drawing/2014/main" id="{C79C2C51-9186-A0DD-34AA-FEF3E841A86B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663E38A7-47F3-4F9E-45A1-5E05A30153B9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10" name="TextBox 7">
              <a:extLst>
                <a:ext uri="{FF2B5EF4-FFF2-40B4-BE49-F238E27FC236}">
                  <a16:creationId xmlns:a16="http://schemas.microsoft.com/office/drawing/2014/main" id="{A05C543F-F692-0800-7A39-CAFCF17F5349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rgbClr val="FFFFFF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5F58B4BC-5892-6350-F1FB-38637E5019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Logo&#10;&#10;AI-generated content may be incorrect.">
            <a:extLst>
              <a:ext uri="{FF2B5EF4-FFF2-40B4-BE49-F238E27FC236}">
                <a16:creationId xmlns:a16="http://schemas.microsoft.com/office/drawing/2014/main" id="{C5F24F09-9074-EF77-CA85-D15931C8E41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10" y="5469837"/>
            <a:ext cx="822960" cy="822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062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Title H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313DD840-BD8C-45CC-3C9F-BF276FF58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2" y="1801941"/>
            <a:ext cx="90755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Freeform 7">
            <a:extLst>
              <a:ext uri="{FF2B5EF4-FFF2-40B4-BE49-F238E27FC236}">
                <a16:creationId xmlns:a16="http://schemas.microsoft.com/office/drawing/2014/main" id="{62536912-767C-C47A-B4DE-5D2B30645C0A}"/>
              </a:ext>
            </a:extLst>
          </p:cNvPr>
          <p:cNvSpPr/>
          <p:nvPr userDrawn="1"/>
        </p:nvSpPr>
        <p:spPr>
          <a:xfrm>
            <a:off x="812804" y="5437313"/>
            <a:ext cx="1228289" cy="940017"/>
          </a:xfrm>
          <a:custGeom>
            <a:avLst/>
            <a:gdLst/>
            <a:ahLst/>
            <a:cxnLst/>
            <a:rect l="l" t="t" r="r" b="b"/>
            <a:pathLst>
              <a:path w="1948294" h="1491041">
                <a:moveTo>
                  <a:pt x="0" y="0"/>
                </a:moveTo>
                <a:lnTo>
                  <a:pt x="1948294" y="0"/>
                </a:lnTo>
                <a:lnTo>
                  <a:pt x="1948294" y="1491041"/>
                </a:lnTo>
                <a:lnTo>
                  <a:pt x="0" y="14910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 sz="600"/>
          </a:p>
        </p:txBody>
      </p:sp>
      <p:grpSp>
        <p:nvGrpSpPr>
          <p:cNvPr id="8" name="Group 5">
            <a:extLst>
              <a:ext uri="{FF2B5EF4-FFF2-40B4-BE49-F238E27FC236}">
                <a16:creationId xmlns:a16="http://schemas.microsoft.com/office/drawing/2014/main" id="{C79C2C51-9186-A0DD-34AA-FEF3E841A86B}"/>
              </a:ext>
            </a:extLst>
          </p:cNvPr>
          <p:cNvGrpSpPr/>
          <p:nvPr userDrawn="1"/>
        </p:nvGrpSpPr>
        <p:grpSpPr>
          <a:xfrm>
            <a:off x="762000" y="1320916"/>
            <a:ext cx="4166790" cy="269113"/>
            <a:chOff x="-411451" y="14380"/>
            <a:chExt cx="8333579" cy="538226"/>
          </a:xfrm>
        </p:grpSpPr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663E38A7-47F3-4F9E-45A1-5E05A30153B9}"/>
                </a:ext>
              </a:extLst>
            </p:cNvPr>
            <p:cNvSpPr/>
            <p:nvPr userDrawn="1"/>
          </p:nvSpPr>
          <p:spPr>
            <a:xfrm>
              <a:off x="-411451" y="14380"/>
              <a:ext cx="397276" cy="538226"/>
            </a:xfrm>
            <a:custGeom>
              <a:avLst/>
              <a:gdLst/>
              <a:ahLst/>
              <a:cxnLst/>
              <a:rect l="l" t="t" r="r" b="b"/>
              <a:pathLst>
                <a:path w="503091" h="681578">
                  <a:moveTo>
                    <a:pt x="0" y="0"/>
                  </a:moveTo>
                  <a:lnTo>
                    <a:pt x="503091" y="0"/>
                  </a:lnTo>
                  <a:lnTo>
                    <a:pt x="503091" y="681578"/>
                  </a:lnTo>
                  <a:lnTo>
                    <a:pt x="0" y="6815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533">
                <a:latin typeface="Bangers" pitchFamily="2" charset="0"/>
              </a:endParaRPr>
            </a:p>
          </p:txBody>
        </p:sp>
        <p:sp>
          <p:nvSpPr>
            <p:cNvPr id="10" name="TextBox 7">
              <a:extLst>
                <a:ext uri="{FF2B5EF4-FFF2-40B4-BE49-F238E27FC236}">
                  <a16:creationId xmlns:a16="http://schemas.microsoft.com/office/drawing/2014/main" id="{A05C543F-F692-0800-7A39-CAFCF17F5349}"/>
                </a:ext>
              </a:extLst>
            </p:cNvPr>
            <p:cNvSpPr txBox="1"/>
            <p:nvPr userDrawn="1"/>
          </p:nvSpPr>
          <p:spPr>
            <a:xfrm>
              <a:off x="95567" y="14380"/>
              <a:ext cx="7826561" cy="5382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1">
                <a:lnSpc>
                  <a:spcPts val="2295"/>
                </a:lnSpc>
                <a:spcBef>
                  <a:spcPct val="0"/>
                </a:spcBef>
              </a:pPr>
              <a:r>
                <a:rPr lang="en-US" sz="1800" spc="60">
                  <a:solidFill>
                    <a:srgbClr val="FFFFFF"/>
                  </a:solidFill>
                  <a:latin typeface="Barlow Condensed"/>
                  <a:ea typeface="Barlow Condensed"/>
                  <a:cs typeface="Barlow Condensed"/>
                  <a:sym typeface="Barlow Condensed"/>
                </a:rPr>
                <a:t>Hydrologic Engineering Center</a:t>
              </a:r>
            </a:p>
          </p:txBody>
        </p:sp>
      </p:grpSp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5F58B4BC-5892-6350-F1FB-38637E5019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4504267" cy="922867"/>
          </a:xfrm>
        </p:spPr>
        <p:txBody>
          <a:bodyPr>
            <a:normAutofit/>
          </a:bodyPr>
          <a:lstStyle>
            <a:lvl1pPr marL="0" indent="0" algn="l">
              <a:spcBef>
                <a:spcPts val="400"/>
              </a:spcBef>
              <a:buNone/>
              <a:defRPr sz="2400">
                <a:latin typeface="+mj-lt"/>
                <a:ea typeface="ADLaM Display" panose="020F0502020204030204" pitchFamily="2" charset="0"/>
                <a:cs typeface="ADLaM Display" panose="020F0502020204030204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Picture 3" descr="A picture containing text, glass, porcelain&#10;&#10;AI-generated content may be incorrect.">
            <a:extLst>
              <a:ext uri="{FF2B5EF4-FFF2-40B4-BE49-F238E27FC236}">
                <a16:creationId xmlns:a16="http://schemas.microsoft.com/office/drawing/2014/main" id="{88F49729-32E7-D99A-05B0-5692B82B00A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786" y="5714381"/>
            <a:ext cx="1228289" cy="65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923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43AB-7EF9-4DE6-B2E5-9D2E952D85CA}" type="datetime1">
              <a:rPr lang="en-US" smtClean="0"/>
              <a:t>6/24/2026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90A11A3-D899-5929-9AE5-0F93E8182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1789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21" Type="http://schemas.openxmlformats.org/officeDocument/2006/relationships/slideLayout" Target="../slideLayouts/slideLayout4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022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Last edited: </a:t>
            </a:r>
            <a:fld id="{555CE600-2649-4BEA-8BD1-D48E99B88271}" type="datetime1">
              <a:rPr lang="en-US" smtClean="0"/>
              <a:t>6/24/2026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F2DE0-F630-4680-9872-E679E07CC2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6974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7" r:id="rId1"/>
    <p:sldLayoutId id="2147483700" r:id="rId2"/>
    <p:sldLayoutId id="2147483678" r:id="rId3"/>
    <p:sldLayoutId id="2147483701" r:id="rId4"/>
    <p:sldLayoutId id="2147483676" r:id="rId5"/>
    <p:sldLayoutId id="2147483702" r:id="rId6"/>
    <p:sldLayoutId id="2147483677" r:id="rId7"/>
    <p:sldLayoutId id="2147483699" r:id="rId8"/>
    <p:sldLayoutId id="2147483662" r:id="rId9"/>
    <p:sldLayoutId id="2147483696" r:id="rId10"/>
    <p:sldLayoutId id="2147483663" r:id="rId11"/>
    <p:sldLayoutId id="2147483697" r:id="rId12"/>
    <p:sldLayoutId id="2147483673" r:id="rId13"/>
    <p:sldLayoutId id="2147483698" r:id="rId14"/>
    <p:sldLayoutId id="2147483664" r:id="rId15"/>
    <p:sldLayoutId id="2147483665" r:id="rId16"/>
    <p:sldLayoutId id="2147483666" r:id="rId17"/>
    <p:sldLayoutId id="2147483668" r:id="rId18"/>
    <p:sldLayoutId id="2147483669" r:id="rId19"/>
    <p:sldLayoutId id="2147483670" r:id="rId20"/>
    <p:sldLayoutId id="2147483671" r:id="rId21"/>
  </p:sldLayoutIdLst>
  <p:hf hdr="0" ftr="0" dt="0"/>
  <p:txStyles>
    <p:titleStyle>
      <a:lvl1pPr algn="l" defTabSz="914332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584" indent="-228584" algn="l" defTabSz="91433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5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Last edited: </a:t>
            </a:r>
            <a:fld id="{731F801C-AC75-4769-AEA8-64189B49D16E}" type="datetime1">
              <a:rPr lang="en-US" smtClean="0"/>
              <a:t>6/24/2026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F2DE0-F630-4680-9872-E679E07CC2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192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0" r:id="rId17"/>
    <p:sldLayoutId id="2147483721" r:id="rId18"/>
    <p:sldLayoutId id="2147483722" r:id="rId19"/>
    <p:sldLayoutId id="2147483723" r:id="rId20"/>
    <p:sldLayoutId id="2147483724" r:id="rId21"/>
  </p:sldLayoutIdLst>
  <p:hf hdr="0" ftr="0" dt="0"/>
  <p:txStyles>
    <p:titleStyle>
      <a:lvl1pPr algn="l" defTabSz="914332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584" indent="-228584" algn="l" defTabSz="91433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5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www.hec.usace.army.mil/confluence/hmsdocs/hmsrd/optimization-analysis-342565456.html" TargetMode="Externa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hyperlink" Target="https://www.hec.usace.army.mil/confluence/hmsdocs/hmsguides/advanced-analysis-types-in-hms/working-with-optimization-trials/optimization-trial-enhancements" TargetMode="Externa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9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hec.usace.army.mil/confluence/hmsdocs" TargetMode="External"/><Relationship Id="rId5" Type="http://schemas.openxmlformats.org/officeDocument/2006/relationships/image" Target="../media/image54.png"/><Relationship Id="rId4" Type="http://schemas.openxmlformats.org/officeDocument/2006/relationships/image" Target="../media/image5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A picture containing sky, outdoor&#10;&#10;AI-generated content may be incorrect.">
            <a:extLst>
              <a:ext uri="{FF2B5EF4-FFF2-40B4-BE49-F238E27FC236}">
                <a16:creationId xmlns:a16="http://schemas.microsoft.com/office/drawing/2014/main" id="{7BD3A55B-D4D3-E5B3-A86E-2DBEF4D72DC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50" r="24750"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4759A47-1CBE-9B1D-103B-EEDABD86B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31" y="1801941"/>
            <a:ext cx="7244764" cy="1325563"/>
          </a:xfrm>
        </p:spPr>
        <p:txBody>
          <a:bodyPr>
            <a:normAutofit/>
          </a:bodyPr>
          <a:lstStyle/>
          <a:p>
            <a:r>
              <a:rPr lang="en-US" dirty="0"/>
              <a:t>Model Optimization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E9F0C7-3C03-2FF5-AF2E-CECF26E980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Advanced HEC-HMS</a:t>
            </a:r>
          </a:p>
          <a:p>
            <a:r>
              <a:rPr lang="en-US" dirty="0"/>
              <a:t>June 2026</a:t>
            </a:r>
          </a:p>
          <a:p>
            <a:r>
              <a:rPr lang="en-US" dirty="0"/>
              <a:t>Presented by: Josh Willis</a:t>
            </a:r>
          </a:p>
        </p:txBody>
      </p:sp>
    </p:spTree>
    <p:extLst>
      <p:ext uri="{BB962C8B-B14F-4D97-AF65-F5344CB8AC3E}">
        <p14:creationId xmlns:p14="http://schemas.microsoft.com/office/powerpoint/2010/main" val="3076212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69EEA64D-1961-3CF5-323A-9B5F6849B81B}"/>
              </a:ext>
            </a:extLst>
          </p:cNvPr>
          <p:cNvSpPr/>
          <p:nvPr/>
        </p:nvSpPr>
        <p:spPr>
          <a:xfrm>
            <a:off x="9075907" y="2840477"/>
            <a:ext cx="2889114" cy="28428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242FFC-F1DD-EB2C-B64C-EFDF4C684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486276"/>
          </a:xfrm>
        </p:spPr>
        <p:txBody>
          <a:bodyPr/>
          <a:lstStyle/>
          <a:p>
            <a:r>
              <a:rPr lang="en-US" dirty="0"/>
              <a:t>Goodness-of-Fit Example</a:t>
            </a:r>
          </a:p>
          <a:p>
            <a:pPr lvl="1"/>
            <a:r>
              <a:rPr lang="en-US" dirty="0"/>
              <a:t>What parameter value set best matches observed flow data at the </a:t>
            </a:r>
            <a:r>
              <a:rPr lang="en-US" dirty="0" err="1"/>
              <a:t>Houserville</a:t>
            </a:r>
            <a:r>
              <a:rPr lang="en-US" dirty="0"/>
              <a:t> element?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B10D43-6E57-8121-976C-52B3F250E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10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2504C45-EF44-03F8-D1EE-D67BF3906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Optimization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6843C0F-0A2F-ACFE-7247-656F779A2D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7702" y="3492466"/>
            <a:ext cx="2659112" cy="26844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D213ADA-F27F-2710-F608-2925A4B097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966" y="3072579"/>
            <a:ext cx="2678121" cy="268449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B101B8B-2DD2-097A-175A-55B735ADD1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7870" y="3296315"/>
            <a:ext cx="2658049" cy="2684498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9CE4CC7-9BD0-8EEF-5C4E-F8B3B087FA5F}"/>
              </a:ext>
            </a:extLst>
          </p:cNvPr>
          <p:cNvCxnSpPr>
            <a:cxnSpLocks/>
          </p:cNvCxnSpPr>
          <p:nvPr/>
        </p:nvCxnSpPr>
        <p:spPr>
          <a:xfrm>
            <a:off x="749030" y="4166666"/>
            <a:ext cx="3200400" cy="269149"/>
          </a:xfrm>
          <a:prstGeom prst="straightConnector1">
            <a:avLst/>
          </a:prstGeom>
          <a:ln w="34925"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A74F189-654C-34C6-B87B-F3D69F05DE22}"/>
              </a:ext>
            </a:extLst>
          </p:cNvPr>
          <p:cNvCxnSpPr>
            <a:cxnSpLocks/>
          </p:cNvCxnSpPr>
          <p:nvPr/>
        </p:nvCxnSpPr>
        <p:spPr>
          <a:xfrm>
            <a:off x="4802926" y="4506478"/>
            <a:ext cx="1695150" cy="147444"/>
          </a:xfrm>
          <a:prstGeom prst="straightConnector1">
            <a:avLst/>
          </a:prstGeom>
          <a:ln w="34925"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AEF8B211-E2B5-715B-087D-EEBCCF5379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81086" y="2919665"/>
            <a:ext cx="2679425" cy="2684499"/>
          </a:xfrm>
          <a:prstGeom prst="rect">
            <a:avLst/>
          </a:prstGeom>
        </p:spPr>
      </p:pic>
      <p:cxnSp>
        <p:nvCxnSpPr>
          <p:cNvPr id="27" name="Connector: Curved 26">
            <a:extLst>
              <a:ext uri="{FF2B5EF4-FFF2-40B4-BE49-F238E27FC236}">
                <a16:creationId xmlns:a16="http://schemas.microsoft.com/office/drawing/2014/main" id="{134F946B-748F-18B5-2638-FEDCE3C6A731}"/>
              </a:ext>
            </a:extLst>
          </p:cNvPr>
          <p:cNvCxnSpPr>
            <a:cxnSpLocks/>
          </p:cNvCxnSpPr>
          <p:nvPr/>
        </p:nvCxnSpPr>
        <p:spPr>
          <a:xfrm rot="10800000">
            <a:off x="638104" y="5892087"/>
            <a:ext cx="5859972" cy="680200"/>
          </a:xfrm>
          <a:prstGeom prst="curvedConnector3">
            <a:avLst>
              <a:gd name="adj1" fmla="val 101959"/>
            </a:avLst>
          </a:prstGeom>
          <a:ln w="25400"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216F729-1A9A-CA98-B396-7682E778012F}"/>
              </a:ext>
            </a:extLst>
          </p:cNvPr>
          <p:cNvCxnSpPr/>
          <p:nvPr/>
        </p:nvCxnSpPr>
        <p:spPr>
          <a:xfrm>
            <a:off x="8142864" y="609943"/>
            <a:ext cx="632298" cy="612842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D0D2D25D-9DAF-6513-529E-0E566E1B6209}"/>
              </a:ext>
            </a:extLst>
          </p:cNvPr>
          <p:cNvSpPr txBox="1"/>
          <p:nvPr/>
        </p:nvSpPr>
        <p:spPr>
          <a:xfrm>
            <a:off x="6811796" y="180440"/>
            <a:ext cx="1963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Adjust parameter values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3FBB3CF-1178-1C7A-165A-03F23422833A}"/>
              </a:ext>
            </a:extLst>
          </p:cNvPr>
          <p:cNvSpPr txBox="1"/>
          <p:nvPr/>
        </p:nvSpPr>
        <p:spPr>
          <a:xfrm>
            <a:off x="8340659" y="1330507"/>
            <a:ext cx="1558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Compute model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9446BBD-C8B3-873A-24A2-BD34B35815CF}"/>
              </a:ext>
            </a:extLst>
          </p:cNvPr>
          <p:cNvSpPr txBox="1"/>
          <p:nvPr/>
        </p:nvSpPr>
        <p:spPr>
          <a:xfrm>
            <a:off x="6377293" y="1330507"/>
            <a:ext cx="15580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Assess model performance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0114536-0912-F10A-1E86-F1298523C7B1}"/>
              </a:ext>
            </a:extLst>
          </p:cNvPr>
          <p:cNvCxnSpPr>
            <a:cxnSpLocks/>
          </p:cNvCxnSpPr>
          <p:nvPr/>
        </p:nvCxnSpPr>
        <p:spPr>
          <a:xfrm flipH="1">
            <a:off x="7549475" y="1484395"/>
            <a:ext cx="771728" cy="0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02319EE-78CD-F310-952A-3A0C2086A46B}"/>
              </a:ext>
            </a:extLst>
          </p:cNvPr>
          <p:cNvCxnSpPr>
            <a:cxnSpLocks/>
          </p:cNvCxnSpPr>
          <p:nvPr/>
        </p:nvCxnSpPr>
        <p:spPr>
          <a:xfrm flipV="1">
            <a:off x="7008982" y="595939"/>
            <a:ext cx="540493" cy="650724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2887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D1F3E-CAD0-3D33-EF13-03B7C3447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r>
              <a:rPr lang="en-US" dirty="0"/>
              <a:t>Goodness-of-fit category</a:t>
            </a:r>
          </a:p>
          <a:p>
            <a:pPr lvl="1"/>
            <a:r>
              <a:rPr lang="en-US" dirty="0"/>
              <a:t>Goal is to match observed data</a:t>
            </a:r>
          </a:p>
          <a:p>
            <a:pPr lvl="1"/>
            <a:r>
              <a:rPr lang="en-US" dirty="0"/>
              <a:t>Measure model performance in a single value</a:t>
            </a:r>
          </a:p>
          <a:p>
            <a:pPr lvl="2"/>
            <a:r>
              <a:rPr lang="en-US" dirty="0"/>
              <a:t>i.e. RMSE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175349-FAAB-33E1-521F-AE11E26D3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Model Optimization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97BA82-9A64-740F-40E2-54A27DC068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91630"/>
            <a:ext cx="12192000" cy="223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15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23AF38-2651-79FE-4B2D-58F7164DE5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The Optimization Trial in HEC-HMS has many use-cases</a:t>
            </a:r>
          </a:p>
          <a:p>
            <a:pPr lvl="1"/>
            <a:r>
              <a:rPr lang="en-US" dirty="0"/>
              <a:t>Calibration</a:t>
            </a:r>
          </a:p>
          <a:p>
            <a:pPr lvl="2"/>
            <a:r>
              <a:rPr lang="en-US" dirty="0"/>
              <a:t>Single-event</a:t>
            </a:r>
          </a:p>
          <a:p>
            <a:pPr lvl="2"/>
            <a:r>
              <a:rPr lang="en-US" dirty="0"/>
              <a:t>Continuous simulation</a:t>
            </a:r>
          </a:p>
          <a:p>
            <a:pPr lvl="2"/>
            <a:r>
              <a:rPr lang="en-US" dirty="0"/>
              <a:t>Multi-location and Multi-window (v4.14)</a:t>
            </a:r>
          </a:p>
          <a:p>
            <a:pPr lvl="2"/>
            <a:r>
              <a:rPr lang="en-US" dirty="0"/>
              <a:t>Forecast specific optimization (v4.14)</a:t>
            </a:r>
          </a:p>
          <a:p>
            <a:pPr lvl="1"/>
            <a:r>
              <a:rPr lang="en-US" dirty="0"/>
              <a:t>Maximization</a:t>
            </a:r>
          </a:p>
          <a:p>
            <a:pPr lvl="2"/>
            <a:r>
              <a:rPr lang="en-US" dirty="0"/>
              <a:t>Flood Maximization</a:t>
            </a:r>
          </a:p>
          <a:p>
            <a:pPr lvl="3"/>
            <a:r>
              <a:rPr lang="en-US" dirty="0"/>
              <a:t>What basin parameter set leads to the highest peak discharge?</a:t>
            </a:r>
          </a:p>
          <a:p>
            <a:pPr lvl="2"/>
            <a:r>
              <a:rPr lang="en-US" dirty="0"/>
              <a:t>HMR52 Storm Optimization</a:t>
            </a:r>
          </a:p>
          <a:p>
            <a:pPr lvl="3"/>
            <a:r>
              <a:rPr lang="en-US" dirty="0"/>
              <a:t>What storm configuration (location, orientation) maximizes reservoir elevation?</a:t>
            </a:r>
          </a:p>
          <a:p>
            <a:pPr lvl="2"/>
            <a:r>
              <a:rPr lang="en-US" dirty="0"/>
              <a:t>Gridded Precipitation Optimization</a:t>
            </a:r>
          </a:p>
          <a:p>
            <a:pPr lvl="3"/>
            <a:r>
              <a:rPr lang="en-US" dirty="0"/>
              <a:t>For historical near-miss storms, what might have happened if the storm location changed slightly?</a:t>
            </a:r>
          </a:p>
          <a:p>
            <a:r>
              <a:rPr lang="en-US" dirty="0"/>
              <a:t>Check out our new </a:t>
            </a:r>
            <a:r>
              <a:rPr lang="en-US" b="1" dirty="0"/>
              <a:t>Rapid Digest</a:t>
            </a:r>
            <a:r>
              <a:rPr lang="en-US" dirty="0"/>
              <a:t> documentation for more!</a:t>
            </a:r>
          </a:p>
          <a:p>
            <a:pPr lvl="1"/>
            <a:r>
              <a:rPr lang="en-US" dirty="0">
                <a:hlinkClick r:id="rId2"/>
              </a:rPr>
              <a:t>https://www.hec.usace.army.mil/confluence/hmsdocs/hmsrd/optimization-analysis-342565456.html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3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42057F-B201-DBF0-6F3C-DA9E57713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12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418BDD-21FC-F172-9EED-842C4A491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Optimization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41C78D-AEF2-971A-E2B9-398545ED88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0688" y="1690688"/>
            <a:ext cx="3329697" cy="244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0255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646843-4ED3-DEFA-B50C-E5DAA677D4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D30C6-0CA9-9F6C-3ABC-E6B9D0A26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Trial setup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E5BF56-AB2D-4214-7105-73EA7F2C1A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Inputs</a:t>
            </a:r>
          </a:p>
        </p:txBody>
      </p:sp>
    </p:spTree>
    <p:extLst>
      <p:ext uri="{BB962C8B-B14F-4D97-AF65-F5344CB8AC3E}">
        <p14:creationId xmlns:p14="http://schemas.microsoft.com/office/powerpoint/2010/main" val="3777594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ACD06-32E8-716A-1E6C-44B427830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Trial setup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97C1E2-7D84-50B9-2AAD-D38D42EEB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B84E10-E95B-9427-C316-94A593A540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305" y="1618062"/>
            <a:ext cx="4920587" cy="30714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4BB6689-38FC-B6B1-8FF7-1FFEAC9ACF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9326" y="1618062"/>
            <a:ext cx="4920587" cy="30019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34C67ED-31FB-01F3-7A78-3EDAEFE954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305" y="4873684"/>
            <a:ext cx="4920588" cy="1695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1638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03AEE7-938E-1B1B-5D78-01915A713B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7D153-3874-B915-6E60-B9E2EAC40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Trial setup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3BE741-47DB-938E-5731-46DCC644C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1E627C-201A-D08B-C880-CE1B9AA9C1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079" y="1697314"/>
            <a:ext cx="3048264" cy="19813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A15048A-1971-1487-AE84-C0C714F66B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6079" y="3958744"/>
            <a:ext cx="4778154" cy="211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984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7E499C-AAF3-795A-0AB0-01587EA7C2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9F8A69AE-5A60-EFEA-736D-F766D48BF7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40156"/>
            <a:ext cx="5589104" cy="3116195"/>
          </a:xfrm>
        </p:spPr>
        <p:txBody>
          <a:bodyPr>
            <a:normAutofit/>
          </a:bodyPr>
          <a:lstStyle/>
          <a:p>
            <a:r>
              <a:rPr lang="en-US" b="1" dirty="0"/>
              <a:t>Nelder-Mead Simplex</a:t>
            </a:r>
          </a:p>
          <a:p>
            <a:pPr lvl="1"/>
            <a:r>
              <a:rPr lang="en-US" dirty="0"/>
              <a:t>Deterministic search method</a:t>
            </a:r>
          </a:p>
          <a:p>
            <a:pPr lvl="1"/>
            <a:r>
              <a:rPr lang="en-US" dirty="0"/>
              <a:t>Compares objective function values across n+1 parameter sets</a:t>
            </a:r>
          </a:p>
          <a:p>
            <a:pPr lvl="2"/>
            <a:r>
              <a:rPr lang="en-US" dirty="0"/>
              <a:t>n is the number of input parameters</a:t>
            </a:r>
          </a:p>
          <a:p>
            <a:pPr lvl="1"/>
            <a:r>
              <a:rPr lang="en-US" dirty="0"/>
              <a:t>Sensitive to initial state</a:t>
            </a:r>
          </a:p>
          <a:p>
            <a:pPr lvl="1"/>
            <a:r>
              <a:rPr lang="en-US" dirty="0"/>
              <a:t>Very fast with a good initial guess</a:t>
            </a:r>
          </a:p>
          <a:p>
            <a:pPr lvl="1"/>
            <a:r>
              <a:rPr lang="en-US" dirty="0"/>
              <a:t>No bounds on parameters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9B7E3B-9704-7F90-2233-F76E5BD77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F6E57F-CD36-05A3-32E0-98E0D304A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36A37A2-381D-E5AC-CE5D-9CD401A3D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2290" y="1421488"/>
            <a:ext cx="4403552" cy="30113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CB8F9BC-1589-7751-77D2-76F4E715C1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5583" y="1421488"/>
            <a:ext cx="4920588" cy="1695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7584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hart, surface chart&#10;&#10;Description automatically generated">
            <a:extLst>
              <a:ext uri="{FF2B5EF4-FFF2-40B4-BE49-F238E27FC236}">
                <a16:creationId xmlns:a16="http://schemas.microsoft.com/office/drawing/2014/main" id="{A3609C93-FD68-E266-9386-CF19C475FA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251" y="1500028"/>
            <a:ext cx="3787589" cy="3787589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9A5C95-55CD-4314-0496-D64BD8385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Search</a:t>
            </a:r>
          </a:p>
        </p:txBody>
      </p:sp>
      <p:pic>
        <p:nvPicPr>
          <p:cNvPr id="7" name="Picture 6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CDBF3FE1-0FB1-3C62-AC75-3F1B575CFA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607" y="1500028"/>
            <a:ext cx="4760680" cy="2853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3378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D832B-110C-9A2D-2FD2-0C0E428836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r>
              <a:rPr lang="en-US" dirty="0"/>
              <a:t>When the difference of objective function value at all n+1 nodes of the simplex is less than the tolerance, the search stops</a:t>
            </a:r>
          </a:p>
          <a:p>
            <a:r>
              <a:rPr lang="en-US" dirty="0"/>
              <a:t>The best node is reported</a:t>
            </a:r>
          </a:p>
          <a:p>
            <a:r>
              <a:rPr lang="en-US" dirty="0"/>
              <a:t>Lower tolerance means values have a smaller difference</a:t>
            </a:r>
          </a:p>
          <a:p>
            <a:pPr lvl="1"/>
            <a:r>
              <a:rPr lang="en-US" dirty="0"/>
              <a:t>Absolute tolerance: difference between largest and smallest</a:t>
            </a:r>
          </a:p>
          <a:p>
            <a:pPr lvl="1"/>
            <a:r>
              <a:rPr lang="en-US" dirty="0"/>
              <a:t>Relative tolerance: percent difference between largest and smallest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DEB35A-97F6-A4E5-EA62-85E774947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Search Termination/Convergence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2215AC-B29D-B7E7-ACFF-6355A37DFB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9920" y="4719819"/>
            <a:ext cx="5852160" cy="177305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FFA6CA1-458C-281E-A6AA-1E29E5EC9739}"/>
              </a:ext>
            </a:extLst>
          </p:cNvPr>
          <p:cNvSpPr/>
          <p:nvPr/>
        </p:nvSpPr>
        <p:spPr>
          <a:xfrm>
            <a:off x="3169920" y="5895191"/>
            <a:ext cx="5852160" cy="59768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2654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2124F5-EA0A-02B1-EE8E-AFAC75AFA2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3DB83-7084-62E8-D7F4-B021C5867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 Termination/Convergence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B3FBE9E1-6C6C-D58D-88D1-6CAF67F48B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3549016"/>
                <a:ext cx="8596745" cy="303882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Example</a:t>
                </a:r>
              </a:p>
              <a:p>
                <a:pPr lvl="1"/>
                <a:r>
                  <a:rPr lang="en-US" dirty="0"/>
                  <a:t>Compute the relative difference between the best and worst objective value</a:t>
                </a:r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0.948−0.943</m:t>
                            </m:r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0.948</m:t>
                        </m:r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</a:rPr>
                      <m:t>=0.0053</m:t>
                    </m:r>
                  </m:oMath>
                </a14:m>
                <a:endParaRPr lang="en-US" dirty="0"/>
              </a:p>
              <a:p>
                <a:pPr lvl="2"/>
                <a:endParaRPr lang="en-US" dirty="0"/>
              </a:p>
              <a:p>
                <a:pPr lvl="1"/>
                <a:r>
                  <a:rPr lang="en-US" dirty="0"/>
                  <a:t>Would the search terminate (converge) if the relative tolerance was set to 0.01?</a:t>
                </a:r>
              </a:p>
              <a:p>
                <a:pPr lvl="1"/>
                <a:r>
                  <a:rPr lang="en-US" dirty="0"/>
                  <a:t>Would the search terminate (converge) if the relative tolerance was set to 0.001?</a:t>
                </a:r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B3FBE9E1-6C6C-D58D-88D1-6CAF67F48B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3549016"/>
                <a:ext cx="8596745" cy="3038820"/>
              </a:xfrm>
              <a:blipFill>
                <a:blip r:embed="rId3"/>
                <a:stretch>
                  <a:fillRect l="-1135" t="-4008" r="-567" b="-16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Content Placeholder 5">
            <a:extLst>
              <a:ext uri="{FF2B5EF4-FFF2-40B4-BE49-F238E27FC236}">
                <a16:creationId xmlns:a16="http://schemas.microsoft.com/office/drawing/2014/main" id="{37D54CBE-8DFB-7454-1447-67EF1963A4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5042007"/>
              </p:ext>
            </p:extLst>
          </p:nvPr>
        </p:nvGraphicFramePr>
        <p:xfrm>
          <a:off x="838200" y="1667828"/>
          <a:ext cx="835775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9439">
                  <a:extLst>
                    <a:ext uri="{9D8B030D-6E8A-4147-A177-3AD203B41FA5}">
                      <a16:colId xmlns:a16="http://schemas.microsoft.com/office/drawing/2014/main" val="3045747451"/>
                    </a:ext>
                  </a:extLst>
                </a:gridCol>
                <a:gridCol w="2089439">
                  <a:extLst>
                    <a:ext uri="{9D8B030D-6E8A-4147-A177-3AD203B41FA5}">
                      <a16:colId xmlns:a16="http://schemas.microsoft.com/office/drawing/2014/main" val="1325390526"/>
                    </a:ext>
                  </a:extLst>
                </a:gridCol>
                <a:gridCol w="2089439">
                  <a:extLst>
                    <a:ext uri="{9D8B030D-6E8A-4147-A177-3AD203B41FA5}">
                      <a16:colId xmlns:a16="http://schemas.microsoft.com/office/drawing/2014/main" val="153262820"/>
                    </a:ext>
                  </a:extLst>
                </a:gridCol>
                <a:gridCol w="2089439">
                  <a:extLst>
                    <a:ext uri="{9D8B030D-6E8A-4147-A177-3AD203B41FA5}">
                      <a16:colId xmlns:a16="http://schemas.microsoft.com/office/drawing/2014/main" val="38728543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Vertex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NNSE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073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4024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596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56745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3277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66983-7D10-FFDA-4D72-5291F9230C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“With great power comes great responsibility.”</a:t>
            </a:r>
          </a:p>
          <a:p>
            <a:pPr lvl="1"/>
            <a:r>
              <a:rPr lang="en-US" dirty="0"/>
              <a:t>~ Lord Melbourne, Winston Churchill, Teddy Roosevelt, Franklin Roosevelt, and…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88634A-B725-E6A9-4539-FA935AF9B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2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7A96A43-9F0B-7536-C38F-25DB86D62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quote</a:t>
            </a:r>
          </a:p>
        </p:txBody>
      </p:sp>
    </p:spTree>
    <p:extLst>
      <p:ext uri="{BB962C8B-B14F-4D97-AF65-F5344CB8AC3E}">
        <p14:creationId xmlns:p14="http://schemas.microsoft.com/office/powerpoint/2010/main" val="28413933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C52FDC-FEF6-4EBC-90C4-85322A8AD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4860235" cy="4351339"/>
          </a:xfrm>
        </p:spPr>
        <p:txBody>
          <a:bodyPr/>
          <a:lstStyle/>
          <a:p>
            <a:r>
              <a:rPr lang="en-US" b="1" dirty="0"/>
              <a:t>Differential Evolution</a:t>
            </a:r>
          </a:p>
          <a:p>
            <a:pPr lvl="1"/>
            <a:r>
              <a:rPr lang="en-US" dirty="0"/>
              <a:t>Stochastic search method</a:t>
            </a:r>
          </a:p>
          <a:p>
            <a:pPr lvl="1"/>
            <a:r>
              <a:rPr lang="en-US" dirty="0"/>
              <a:t>Compares objective function value across p parameter sets</a:t>
            </a:r>
          </a:p>
          <a:p>
            <a:pPr lvl="2"/>
            <a:r>
              <a:rPr lang="en-US" dirty="0"/>
              <a:t>p is user-selected population size</a:t>
            </a:r>
          </a:p>
          <a:p>
            <a:pPr lvl="1"/>
            <a:r>
              <a:rPr lang="en-US" dirty="0"/>
              <a:t>Insensitive to initial guess</a:t>
            </a:r>
          </a:p>
          <a:p>
            <a:pPr lvl="1"/>
            <a:r>
              <a:rPr lang="en-US" dirty="0"/>
              <a:t>Much slower than Simplex</a:t>
            </a:r>
          </a:p>
          <a:p>
            <a:pPr lvl="1"/>
            <a:r>
              <a:rPr lang="en-US" dirty="0"/>
              <a:t>Bounded search by nature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BC6C9E-2AE7-40BD-BAE2-6AB110842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Search</a:t>
            </a:r>
          </a:p>
        </p:txBody>
      </p:sp>
      <p:pic>
        <p:nvPicPr>
          <p:cNvPr id="5" name="Content Placeholder 4" descr="Chart, surface chart&#10;&#10;Description automatically generated">
            <a:extLst>
              <a:ext uri="{FF2B5EF4-FFF2-40B4-BE49-F238E27FC236}">
                <a16:creationId xmlns:a16="http://schemas.microsoft.com/office/drawing/2014/main" id="{64A90A94-7986-AAEA-97A0-2A3AEC9C60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933" y="1136823"/>
            <a:ext cx="5734050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9718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FAFE2B-AA24-18FE-02F9-64E1CB52FB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351339"/>
              </a:xfrm>
            </p:spPr>
            <p:txBody>
              <a:bodyPr/>
              <a:lstStyle/>
              <a:p>
                <a:r>
                  <a:rPr lang="en-US" dirty="0"/>
                  <a:t>When the variability in the population’s objective function values gets sufficiently small, the search stops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𝑂𝐹</m:t>
                        </m:r>
                      </m:sub>
                    </m:sSub>
                  </m:oMath>
                </a14:m>
                <a:r>
                  <a:rPr lang="en-US" dirty="0"/>
                  <a:t> &lt; t (1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mtClean="0">
                            <a:latin typeface="Cambria Math" panose="02040503050406030204" pitchFamily="18" charset="0"/>
                          </a:rPr>
                          <m:t>μ</m:t>
                        </m:r>
                      </m:e>
                      <m:sub>
                        <m:r>
                          <a:rPr lang="en-US" smtClean="0">
                            <a:latin typeface="Cambria Math" panose="02040503050406030204" pitchFamily="18" charset="0"/>
                          </a:rPr>
                          <m:t>𝑂𝐹</m:t>
                        </m:r>
                      </m:sub>
                    </m:sSub>
                  </m:oMath>
                </a14:m>
                <a:r>
                  <a:rPr lang="en-US" dirty="0"/>
                  <a:t>) 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𝑂𝐹</m:t>
                        </m:r>
                      </m:sub>
                    </m:sSub>
                  </m:oMath>
                </a14:m>
                <a:r>
                  <a:rPr lang="en-US" dirty="0"/>
                  <a:t> is standard deviation of objective function values</a:t>
                </a:r>
              </a:p>
              <a:p>
                <a:pPr lvl="2"/>
                <a:r>
                  <a:rPr lang="en-US" dirty="0"/>
                  <a:t>t is the tolerance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>
                            <a:latin typeface="Cambria Math" panose="02040503050406030204" pitchFamily="18" charset="0"/>
                          </a:rPr>
                          <m:t>μ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𝑂𝐹</m:t>
                        </m:r>
                      </m:sub>
                    </m:sSub>
                  </m:oMath>
                </a14:m>
                <a:r>
                  <a:rPr lang="en-US" dirty="0"/>
                  <a:t> is mean of the objective function values</a:t>
                </a:r>
              </a:p>
              <a:p>
                <a:r>
                  <a:rPr lang="en-US" dirty="0"/>
                  <a:t>The best agent over the entire search history is reported</a:t>
                </a:r>
              </a:p>
              <a:p>
                <a:r>
                  <a:rPr lang="en-US" dirty="0"/>
                  <a:t>Lower tolerance means values have a smaller difference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FAFE2B-AA24-18FE-02F9-64E1CB52FB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351339"/>
              </a:xfrm>
              <a:blipFill>
                <a:blip r:embed="rId2"/>
                <a:stretch>
                  <a:fillRect l="-1043" t="-2241" r="-1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5BEEE2FB-3C78-7606-AEBC-D6409F90E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Search Termination/Convergence</a:t>
            </a:r>
          </a:p>
        </p:txBody>
      </p:sp>
    </p:spTree>
    <p:extLst>
      <p:ext uri="{BB962C8B-B14F-4D97-AF65-F5344CB8AC3E}">
        <p14:creationId xmlns:p14="http://schemas.microsoft.com/office/powerpoint/2010/main" val="17443625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1A604-F6E5-E306-FF11-2836019FE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Search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3F88C1C-DBEE-A7D8-A189-62DEC4F3BBBF}"/>
              </a:ext>
            </a:extLst>
          </p:cNvPr>
          <p:cNvSpPr txBox="1">
            <a:spLocks/>
          </p:cNvSpPr>
          <p:nvPr/>
        </p:nvSpPr>
        <p:spPr>
          <a:xfrm>
            <a:off x="6972909" y="1763710"/>
            <a:ext cx="4116019" cy="4640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 u="sng" dirty="0">
                <a:solidFill>
                  <a:srgbClr val="FFFF00"/>
                </a:solidFill>
              </a:rPr>
              <a:t>Differential Evolution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E4BE600-1C56-BB40-B70A-C404E1C7124C}"/>
              </a:ext>
            </a:extLst>
          </p:cNvPr>
          <p:cNvSpPr txBox="1">
            <a:spLocks/>
          </p:cNvSpPr>
          <p:nvPr/>
        </p:nvSpPr>
        <p:spPr>
          <a:xfrm>
            <a:off x="1103986" y="2222188"/>
            <a:ext cx="528462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Deterministic search</a:t>
            </a:r>
          </a:p>
          <a:p>
            <a:r>
              <a:rPr lang="en-US" dirty="0"/>
              <a:t>Unbounded search</a:t>
            </a:r>
          </a:p>
          <a:p>
            <a:r>
              <a:rPr lang="en-US" dirty="0"/>
              <a:t>Tolerance: absolute or relative</a:t>
            </a:r>
          </a:p>
          <a:p>
            <a:pPr lvl="1"/>
            <a:r>
              <a:rPr lang="en-US" dirty="0"/>
              <a:t>Compute differences in OF between nodes</a:t>
            </a:r>
          </a:p>
          <a:p>
            <a:r>
              <a:rPr lang="en-US" dirty="0"/>
              <a:t># evaluations (computes) per iteration = 1</a:t>
            </a:r>
          </a:p>
          <a:p>
            <a:r>
              <a:rPr lang="en-US" dirty="0"/>
              <a:t>Sensitive to initial value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65EA469-3221-BD32-E87E-0DC56A6C4FC1}"/>
              </a:ext>
            </a:extLst>
          </p:cNvPr>
          <p:cNvSpPr txBox="1">
            <a:spLocks/>
          </p:cNvSpPr>
          <p:nvPr/>
        </p:nvSpPr>
        <p:spPr>
          <a:xfrm>
            <a:off x="6564172" y="2289655"/>
            <a:ext cx="576925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Stochastic search</a:t>
            </a:r>
          </a:p>
          <a:p>
            <a:r>
              <a:rPr lang="en-US" dirty="0"/>
              <a:t>Bounded search</a:t>
            </a:r>
          </a:p>
          <a:p>
            <a:r>
              <a:rPr lang="en-US" dirty="0"/>
              <a:t>Tolerance: absolute</a:t>
            </a:r>
          </a:p>
          <a:p>
            <a:pPr lvl="1"/>
            <a:r>
              <a:rPr lang="en-US" dirty="0"/>
              <a:t>Variability in population’s OF value must be sufficiently small</a:t>
            </a:r>
          </a:p>
          <a:p>
            <a:r>
              <a:rPr lang="en-US" dirty="0"/>
              <a:t># evaluations (computes) per iteration =  Population Size</a:t>
            </a:r>
          </a:p>
          <a:p>
            <a:r>
              <a:rPr lang="en-US" dirty="0"/>
              <a:t>Insensitive to initial value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7C19C59-6CAE-06AE-6A36-459A4597F23C}"/>
              </a:ext>
            </a:extLst>
          </p:cNvPr>
          <p:cNvSpPr txBox="1">
            <a:spLocks/>
          </p:cNvSpPr>
          <p:nvPr/>
        </p:nvSpPr>
        <p:spPr>
          <a:xfrm>
            <a:off x="1408887" y="1763709"/>
            <a:ext cx="4116019" cy="4640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 u="sng" dirty="0">
                <a:solidFill>
                  <a:srgbClr val="FFFF00"/>
                </a:solidFill>
              </a:rPr>
              <a:t>Simplex</a:t>
            </a:r>
          </a:p>
        </p:txBody>
      </p:sp>
    </p:spTree>
    <p:extLst>
      <p:ext uri="{BB962C8B-B14F-4D97-AF65-F5344CB8AC3E}">
        <p14:creationId xmlns:p14="http://schemas.microsoft.com/office/powerpoint/2010/main" val="36913439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346BC3-C783-4137-CACA-68DB4EC513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58409" cy="4351339"/>
          </a:xfrm>
        </p:spPr>
        <p:txBody>
          <a:bodyPr/>
          <a:lstStyle/>
          <a:p>
            <a:r>
              <a:rPr lang="en-US" dirty="0"/>
              <a:t>Objective Functions</a:t>
            </a:r>
          </a:p>
          <a:p>
            <a:pPr lvl="1"/>
            <a:r>
              <a:rPr lang="en-US" dirty="0"/>
              <a:t>Determines how model performance is measured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7A1A80-DD1E-DE19-E670-AFF5376C6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23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D334A3-D8CD-B7AB-E17B-C5771D98E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10B951-276C-C074-8B60-2720FA4BE3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9326" y="1618062"/>
            <a:ext cx="4920587" cy="3001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3434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6B3A138-D1DE-B48B-E00F-AC781CB76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 numCol="2"/>
          <a:lstStyle/>
          <a:p>
            <a:r>
              <a:rPr lang="en-US" dirty="0"/>
              <a:t>Mean of absolute residuals</a:t>
            </a:r>
          </a:p>
          <a:p>
            <a:r>
              <a:rPr lang="en-US" dirty="0"/>
              <a:t>Mean of squared residuals</a:t>
            </a:r>
          </a:p>
          <a:p>
            <a:r>
              <a:rPr lang="en-US" u="sng" dirty="0"/>
              <a:t>Peak-weighted RMSE</a:t>
            </a:r>
          </a:p>
          <a:p>
            <a:r>
              <a:rPr lang="en-US" dirty="0"/>
              <a:t>Peak-weighted variable power</a:t>
            </a:r>
          </a:p>
          <a:p>
            <a:r>
              <a:rPr lang="en-US" dirty="0"/>
              <a:t>Pct error in peak discharge</a:t>
            </a:r>
          </a:p>
          <a:p>
            <a:r>
              <a:rPr lang="en-US" dirty="0"/>
              <a:t>RMSE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Sum of absolute residuals</a:t>
            </a:r>
          </a:p>
          <a:p>
            <a:r>
              <a:rPr lang="en-US" dirty="0"/>
              <a:t>Sum of squared residuals</a:t>
            </a:r>
          </a:p>
          <a:p>
            <a:r>
              <a:rPr lang="en-US" dirty="0"/>
              <a:t>Time-weighted RMSE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54E8E26-BF26-CE35-5AD5-6068C5E63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Minimization Goal Objective Functions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A67452-1B7E-E647-DEBE-AFBD546E223A}"/>
              </a:ext>
            </a:extLst>
          </p:cNvPr>
          <p:cNvSpPr txBox="1"/>
          <p:nvPr/>
        </p:nvSpPr>
        <p:spPr>
          <a:xfrm>
            <a:off x="6250195" y="4604273"/>
            <a:ext cx="49422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Lower value means better goodness-of-fit</a:t>
            </a:r>
          </a:p>
        </p:txBody>
      </p:sp>
    </p:spTree>
    <p:extLst>
      <p:ext uri="{BB962C8B-B14F-4D97-AF65-F5344CB8AC3E}">
        <p14:creationId xmlns:p14="http://schemas.microsoft.com/office/powerpoint/2010/main" val="60620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54E8E26-BF26-CE35-5AD5-6068C5E63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Maximization Goal Objective Functions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8BA399-6006-A122-F80E-7283D247B3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Goodness-of-Fit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6B3A138-D1DE-B48B-E00F-AC781CB76E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 numCol="1">
            <a:normAutofit/>
          </a:bodyPr>
          <a:lstStyle/>
          <a:p>
            <a:r>
              <a:rPr lang="en-US" dirty="0"/>
              <a:t>Coefficient of Determination (R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  <a:p>
            <a:r>
              <a:rPr lang="en-US" dirty="0"/>
              <a:t>Index of Agreement</a:t>
            </a:r>
          </a:p>
          <a:p>
            <a:r>
              <a:rPr lang="en-US" dirty="0"/>
              <a:t>Normalized Nash-Sutcliffe</a:t>
            </a:r>
          </a:p>
          <a:p>
            <a:r>
              <a:rPr lang="en-US" dirty="0"/>
              <a:t>Modified Kling-Gupta Efficiency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8BFDE-2C87-FAB7-5F84-AF506595E2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Response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FD433F-1471-58B1-A260-1BE3C6754C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>
            <a:normAutofit/>
          </a:bodyPr>
          <a:lstStyle/>
          <a:p>
            <a:r>
              <a:rPr lang="en-US" dirty="0"/>
              <a:t>Discharge volume</a:t>
            </a:r>
          </a:p>
          <a:p>
            <a:r>
              <a:rPr lang="en-US" dirty="0"/>
              <a:t>Peak discharge</a:t>
            </a:r>
          </a:p>
          <a:p>
            <a:r>
              <a:rPr lang="en-US" dirty="0"/>
              <a:t>Peak pool elevation (reservoir)</a:t>
            </a:r>
          </a:p>
          <a:p>
            <a:r>
              <a:rPr lang="en-US" dirty="0"/>
              <a:t>Total precipitation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A67452-1B7E-E647-DEBE-AFBD546E223A}"/>
              </a:ext>
            </a:extLst>
          </p:cNvPr>
          <p:cNvSpPr txBox="1"/>
          <p:nvPr/>
        </p:nvSpPr>
        <p:spPr>
          <a:xfrm>
            <a:off x="947560" y="5307592"/>
            <a:ext cx="49422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Higher value means better goodness-of-fit</a:t>
            </a:r>
          </a:p>
        </p:txBody>
      </p:sp>
      <p:pic>
        <p:nvPicPr>
          <p:cNvPr id="6" name="Picture 5" descr="A person with his mouth open&#10;&#10;Description automatically generated with medium confidence">
            <a:extLst>
              <a:ext uri="{FF2B5EF4-FFF2-40B4-BE49-F238E27FC236}">
                <a16:creationId xmlns:a16="http://schemas.microsoft.com/office/drawing/2014/main" id="{29FBC708-58C4-7053-D59D-AA16665EE5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259" y="4492293"/>
            <a:ext cx="4225070" cy="208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856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4" grpId="0" uiExpand="1" build="p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7538417-9AED-83F8-76C7-CA0884B0B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Parameter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362DED-5BBD-B162-FF93-8290257C68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215" y="1468931"/>
            <a:ext cx="3810994" cy="22607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959DA3B-78F8-6FE8-C7DD-25DC416E1C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215" y="3872435"/>
            <a:ext cx="5782760" cy="24474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5646B9C-00C1-7337-846E-2A253D3C72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214" y="3872434"/>
            <a:ext cx="5794225" cy="249523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E5962DB-FF3C-6F28-758D-5612E90A2223}"/>
              </a:ext>
            </a:extLst>
          </p:cNvPr>
          <p:cNvSpPr/>
          <p:nvPr/>
        </p:nvSpPr>
        <p:spPr>
          <a:xfrm>
            <a:off x="651346" y="5662178"/>
            <a:ext cx="5640629" cy="6577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57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ED95A-7BC4-8A90-EF07-180D36399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Optimization Trial results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FC2980-03F3-9139-F5AE-2AAC6A8A94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5211" y="1540254"/>
            <a:ext cx="5486400" cy="46156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A456200-CFAD-1369-3239-F0886F9AED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2350" y="2026495"/>
            <a:ext cx="4572000" cy="384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4337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E6EF8-9821-1534-3871-AF147918F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Optimization Trial results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84B342-9F1C-47FC-FDA1-253E9CBDBD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5" y="1775044"/>
            <a:ext cx="3931920" cy="33079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EC28AA-84DE-5023-5D79-6E7D1841F2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2175" y="1775044"/>
            <a:ext cx="3931920" cy="33079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F8CB48C-3BB3-C199-52E4-29C6960A26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0040" y="1775044"/>
            <a:ext cx="3931920" cy="330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951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A6C02-4428-635E-5483-AB17B5CBA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Optimization Trial results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C5EFDA-455F-4666-3B57-1296E9DC1B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460" y="2041817"/>
            <a:ext cx="5308135" cy="29888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198C16-2A9A-BF30-A159-3557A66B86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41817"/>
            <a:ext cx="5753265" cy="409688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0A44579-496F-1118-93A0-C9BD3847E6C4}"/>
              </a:ext>
            </a:extLst>
          </p:cNvPr>
          <p:cNvSpPr/>
          <p:nvPr/>
        </p:nvSpPr>
        <p:spPr>
          <a:xfrm>
            <a:off x="10681064" y="3087014"/>
            <a:ext cx="1116994" cy="29492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438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EEE0-DECF-E142-A858-CFD93A9DB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Spiderman!!!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4AC1B7-A672-694D-2B77-C39267080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3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623C600-A541-AA9E-9E78-053806075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18" y="1902965"/>
            <a:ext cx="6629400" cy="402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F6C2431-C002-4EBB-CED5-406C6F1709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2637" y="2795501"/>
            <a:ext cx="3988045" cy="22440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7E34DBE-7F6C-68C2-7F29-A6A2756CE6D9}"/>
              </a:ext>
            </a:extLst>
          </p:cNvPr>
          <p:cNvSpPr/>
          <p:nvPr/>
        </p:nvSpPr>
        <p:spPr>
          <a:xfrm>
            <a:off x="4576112" y="2566900"/>
            <a:ext cx="2652092" cy="52346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0747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864111-19AD-B090-CC2F-19C1312CDA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6E144-7573-5717-CD54-D80E1C297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Trial strategies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CED85A-E8BF-B5F3-5867-6986BEC541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to apply the Optimization Trial effectively</a:t>
            </a:r>
          </a:p>
        </p:txBody>
      </p:sp>
    </p:spTree>
    <p:extLst>
      <p:ext uri="{BB962C8B-B14F-4D97-AF65-F5344CB8AC3E}">
        <p14:creationId xmlns:p14="http://schemas.microsoft.com/office/powerpoint/2010/main" val="33753639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3082CF-4407-3E2A-15D1-04D4F65C6A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B4AA5-B5F2-EC11-218C-81ED2B046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Trial strategies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1CFD4E1-67F4-5B9B-EFBF-9CF32CCA6A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817468" cy="4351339"/>
          </a:xfrm>
        </p:spPr>
        <p:txBody>
          <a:bodyPr>
            <a:normAutofit/>
          </a:bodyPr>
          <a:lstStyle/>
          <a:p>
            <a:r>
              <a:rPr lang="en-US" b="1" dirty="0"/>
              <a:t>Choose an appropriate search method</a:t>
            </a:r>
          </a:p>
          <a:p>
            <a:pPr lvl="1"/>
            <a:r>
              <a:rPr lang="en-US" dirty="0"/>
              <a:t>Simplex</a:t>
            </a:r>
          </a:p>
          <a:p>
            <a:pPr lvl="2"/>
            <a:r>
              <a:rPr lang="en-US" dirty="0"/>
              <a:t>Faster, but sensitive to the initial guess</a:t>
            </a:r>
          </a:p>
          <a:p>
            <a:pPr lvl="2"/>
            <a:r>
              <a:rPr lang="en-US" dirty="0"/>
              <a:t>Better for well-studied systems where you have a good initial guess of parameters and their ranges</a:t>
            </a:r>
          </a:p>
          <a:p>
            <a:pPr lvl="1"/>
            <a:r>
              <a:rPr lang="en-US" dirty="0"/>
              <a:t>Differential Evolution</a:t>
            </a:r>
          </a:p>
          <a:p>
            <a:pPr lvl="2"/>
            <a:r>
              <a:rPr lang="en-US" dirty="0"/>
              <a:t>Slower, but insensitive to the initial guess</a:t>
            </a:r>
          </a:p>
          <a:p>
            <a:pPr lvl="2"/>
            <a:r>
              <a:rPr lang="en-US" dirty="0"/>
              <a:t>Better when there is a lot of parameter uncertainty</a:t>
            </a:r>
          </a:p>
          <a:p>
            <a:pPr lvl="2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31A77B-0E68-5F0B-8AC9-C4638D522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9F6DC55-7CE9-DCFD-3C66-098F74FE1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3204" y="3141693"/>
            <a:ext cx="4134256" cy="142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7733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DA70E4-2316-14C5-D79A-7259A8ABE3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142F9-932D-CEA0-5488-46CFFE9E8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Trial strategies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738AF8A-C9FE-5E6A-59DB-2AF5F7516F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04613"/>
            <a:ext cx="6817468" cy="3009022"/>
          </a:xfrm>
        </p:spPr>
        <p:txBody>
          <a:bodyPr>
            <a:normAutofit/>
          </a:bodyPr>
          <a:lstStyle/>
          <a:p>
            <a:r>
              <a:rPr lang="en-US" b="1" dirty="0"/>
              <a:t>Objective Functions (Goodness-of-Fit)</a:t>
            </a:r>
          </a:p>
          <a:p>
            <a:pPr lvl="1"/>
            <a:r>
              <a:rPr lang="en-US" dirty="0"/>
              <a:t>Choose an objective function that meets your modeling goals</a:t>
            </a:r>
          </a:p>
          <a:p>
            <a:pPr lvl="2"/>
            <a:r>
              <a:rPr lang="en-US" dirty="0"/>
              <a:t>Sum of squared residuals</a:t>
            </a:r>
          </a:p>
          <a:p>
            <a:pPr lvl="2"/>
            <a:r>
              <a:rPr lang="en-US" dirty="0"/>
              <a:t>RMSE</a:t>
            </a:r>
          </a:p>
          <a:p>
            <a:pPr lvl="2"/>
            <a:r>
              <a:rPr lang="en-US" u="sng" dirty="0"/>
              <a:t>Peak-weighted RMSE</a:t>
            </a:r>
          </a:p>
          <a:p>
            <a:pPr lvl="2"/>
            <a:r>
              <a:rPr lang="en-US" dirty="0"/>
              <a:t>Peak-weighted variable power</a:t>
            </a:r>
          </a:p>
          <a:p>
            <a:pPr marL="914330" lvl="2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BB80A7-36BB-5CEB-0033-32A70C948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A8E20A-A869-31FC-8EC3-F745AD5E8B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5625" y="1504613"/>
            <a:ext cx="3299215" cy="20127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298A64-B39D-C4E1-58A3-A037FAE8DC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020" y="3781460"/>
            <a:ext cx="3371078" cy="28360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DADE4CF-BC3E-EBB7-EBBD-CB038760E07B}"/>
              </a:ext>
            </a:extLst>
          </p:cNvPr>
          <p:cNvSpPr txBox="1"/>
          <p:nvPr/>
        </p:nvSpPr>
        <p:spPr>
          <a:xfrm>
            <a:off x="1488046" y="3919275"/>
            <a:ext cx="1305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PWRMSE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4E0B4B-EF10-A189-CCED-9B2D857469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3504" y="3781460"/>
            <a:ext cx="3371078" cy="28360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44D6C9-DD26-C67A-6095-F204A6414E05}"/>
              </a:ext>
            </a:extLst>
          </p:cNvPr>
          <p:cNvSpPr txBox="1"/>
          <p:nvPr/>
        </p:nvSpPr>
        <p:spPr>
          <a:xfrm>
            <a:off x="4908770" y="3919275"/>
            <a:ext cx="1305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SSR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FB8BA2A-215B-4B4E-9A39-3363CC3733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2988" y="3781460"/>
            <a:ext cx="3371078" cy="28360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EF56594-B47D-F4DD-03C5-505989DF071D}"/>
              </a:ext>
            </a:extLst>
          </p:cNvPr>
          <p:cNvSpPr txBox="1"/>
          <p:nvPr/>
        </p:nvSpPr>
        <p:spPr>
          <a:xfrm>
            <a:off x="8305514" y="3919275"/>
            <a:ext cx="1305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PWVP</a:t>
            </a:r>
          </a:p>
        </p:txBody>
      </p:sp>
    </p:spTree>
    <p:extLst>
      <p:ext uri="{BB962C8B-B14F-4D97-AF65-F5344CB8AC3E}">
        <p14:creationId xmlns:p14="http://schemas.microsoft.com/office/powerpoint/2010/main" val="18698130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29EFC5-004E-11E4-91DC-40FEF1EA94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A7772-9B83-83DC-11EE-1EB8E8AB2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Trial strategies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BBFEA85-076F-699B-AD83-B36B0340333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/>
              <a:t>Parameters</a:t>
            </a:r>
          </a:p>
          <a:p>
            <a:pPr lvl="1"/>
            <a:r>
              <a:rPr lang="en-US" dirty="0"/>
              <a:t>This is where hydrologic expertise is critical</a:t>
            </a:r>
          </a:p>
          <a:p>
            <a:pPr lvl="1"/>
            <a:r>
              <a:rPr lang="en-US" dirty="0"/>
              <a:t>Tips</a:t>
            </a:r>
          </a:p>
          <a:p>
            <a:pPr lvl="2"/>
            <a:r>
              <a:rPr lang="en-US" dirty="0"/>
              <a:t>Try to limit the parameters to those that matter the most</a:t>
            </a:r>
          </a:p>
          <a:p>
            <a:pPr lvl="3"/>
            <a:r>
              <a:rPr lang="en-US" dirty="0"/>
              <a:t>~3 to 6 parameters</a:t>
            </a:r>
          </a:p>
          <a:p>
            <a:pPr lvl="2"/>
            <a:r>
              <a:rPr lang="en-US" dirty="0"/>
              <a:t>Assign Minimum and Maximum values that are meaningful</a:t>
            </a:r>
          </a:p>
          <a:p>
            <a:pPr lvl="3"/>
            <a:r>
              <a:rPr lang="en-US" dirty="0"/>
              <a:t>The tighter the bounds, the better</a:t>
            </a:r>
          </a:p>
          <a:p>
            <a:r>
              <a:rPr lang="en-US" dirty="0"/>
              <a:t>Optimization algorithms have no notion of hydrology. An optimization routine might give you combinations of parameter values that agree well with observed data but individually are non-sensical.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DDB10E-A2D6-84A5-C69D-47A6A2050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5B2A80-63C9-18B5-48B5-2A35161CDF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685" y="1690688"/>
            <a:ext cx="3048264" cy="19813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D531D5-DE9A-E830-DEA0-7CFA7ABCE0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685" y="3958744"/>
            <a:ext cx="4778154" cy="211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2371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BA915-6F6B-6C8C-14F2-B1B6906DA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896518" cy="4351339"/>
          </a:xfrm>
        </p:spPr>
        <p:txBody>
          <a:bodyPr/>
          <a:lstStyle/>
          <a:p>
            <a:r>
              <a:rPr lang="en-US" dirty="0"/>
              <a:t>Treat optimization like you would manual calibration</a:t>
            </a:r>
          </a:p>
          <a:p>
            <a:r>
              <a:rPr lang="en-US" dirty="0"/>
              <a:t>Move upstream to downstream</a:t>
            </a:r>
          </a:p>
          <a:p>
            <a:r>
              <a:rPr lang="en-US" dirty="0"/>
              <a:t>Be careful of offsetting parameters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422933-285C-D740-8D58-A5A231858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Optimization Trial strategies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F000F6-E67A-FAA2-0831-6DB8B202967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21799" y="1368849"/>
            <a:ext cx="6457282" cy="512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437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0424A2-F674-B3ED-A72C-0312CEFB4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56B8-508A-ECA7-8C68-009FFE15A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Trial strategies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D1793CB-0304-9893-7517-753218DA8E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515601" cy="4351339"/>
          </a:xfrm>
        </p:spPr>
        <p:txBody>
          <a:bodyPr>
            <a:normAutofit/>
          </a:bodyPr>
          <a:lstStyle/>
          <a:p>
            <a:r>
              <a:rPr lang="en-US" dirty="0"/>
              <a:t>Tweaks are almost always necessary, not “one and done”</a:t>
            </a:r>
          </a:p>
          <a:p>
            <a:r>
              <a:rPr lang="en-US" dirty="0"/>
              <a:t>Start with a small set of sensitive parameters and a looser tolerance</a:t>
            </a:r>
          </a:p>
          <a:p>
            <a:pPr lvl="1"/>
            <a:r>
              <a:rPr lang="en-US" dirty="0"/>
              <a:t>Uncertainty Analysis to assess parameter sensitivity</a:t>
            </a:r>
          </a:p>
          <a:p>
            <a:r>
              <a:rPr lang="en-US" dirty="0"/>
              <a:t>Don't worry if first searches don't converge</a:t>
            </a:r>
          </a:p>
          <a:p>
            <a:pPr lvl="1"/>
            <a:r>
              <a:rPr lang="en-US" dirty="0"/>
              <a:t>Try to get them going in the right direction first</a:t>
            </a:r>
          </a:p>
          <a:p>
            <a:r>
              <a:rPr lang="en-US" dirty="0"/>
              <a:t>Pick a meaningful parameter range and initial guess</a:t>
            </a:r>
          </a:p>
          <a:p>
            <a:pPr lvl="1"/>
            <a:r>
              <a:rPr lang="en-US" dirty="0"/>
              <a:t>Ok to bump up against limits early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5232DC-9336-EC7E-6824-866E645D5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9499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CC22DD-30CA-6738-E0FC-07CABF8AED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49D1A-768A-F79B-115B-D5EBEE4A4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Trial strategies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DE3E3EB-EEAD-BAC4-0BA5-610EE5FBEC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9"/>
          </a:xfrm>
        </p:spPr>
        <p:txBody>
          <a:bodyPr>
            <a:normAutofit/>
          </a:bodyPr>
          <a:lstStyle/>
          <a:p>
            <a:r>
              <a:rPr lang="en-US" dirty="0"/>
              <a:t>Typical adjustments include…</a:t>
            </a:r>
          </a:p>
          <a:p>
            <a:pPr lvl="1"/>
            <a:r>
              <a:rPr lang="en-US" dirty="0"/>
              <a:t>Search tab</a:t>
            </a:r>
          </a:p>
          <a:p>
            <a:pPr lvl="2"/>
            <a:r>
              <a:rPr lang="en-US" dirty="0"/>
              <a:t>Tolerance</a:t>
            </a:r>
          </a:p>
          <a:p>
            <a:pPr lvl="3"/>
            <a:r>
              <a:rPr lang="en-US" dirty="0"/>
              <a:t>Start higher (0.1) end lower (0.01)</a:t>
            </a:r>
          </a:p>
          <a:p>
            <a:pPr lvl="2"/>
            <a:r>
              <a:rPr lang="en-US" dirty="0"/>
              <a:t>Max Iterations</a:t>
            </a:r>
          </a:p>
          <a:p>
            <a:pPr lvl="3"/>
            <a:r>
              <a:rPr lang="en-US" dirty="0"/>
              <a:t>Start lower (20) end higher (50+)</a:t>
            </a:r>
          </a:p>
          <a:p>
            <a:pPr lvl="1"/>
            <a:r>
              <a:rPr lang="en-US" dirty="0"/>
              <a:t>Parameter tab</a:t>
            </a:r>
          </a:p>
          <a:p>
            <a:pPr lvl="2"/>
            <a:r>
              <a:rPr lang="en-US" dirty="0"/>
              <a:t>Lock initial parameters in place</a:t>
            </a:r>
          </a:p>
          <a:p>
            <a:pPr lvl="2"/>
            <a:r>
              <a:rPr lang="en-US" dirty="0"/>
              <a:t>Add/remove parameters</a:t>
            </a:r>
          </a:p>
          <a:p>
            <a:pPr lvl="2"/>
            <a:r>
              <a:rPr lang="en-US" dirty="0"/>
              <a:t>Adjust initial guess</a:t>
            </a:r>
          </a:p>
          <a:p>
            <a:pPr lvl="2"/>
            <a:r>
              <a:rPr lang="en-US" dirty="0"/>
              <a:t>Adjust min / max bounds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45C193-C642-8D4A-B348-21585B28F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6723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725DE2-FCCB-61B4-970A-550F1FFBA2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BCE2A-C501-4050-C1CD-169D8554B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Optimization Trial strategies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AADB86-D45D-B59B-8F7A-1A44A0A677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1624944"/>
            <a:ext cx="3622016" cy="30471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454E83-936D-F830-9744-D5C24A4324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2783" y="1624944"/>
            <a:ext cx="3622016" cy="30471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8C1B1A6-1484-4126-92E7-EA3EC67131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4992" y="1624944"/>
            <a:ext cx="3622016" cy="3047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0449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5F340-BD33-65BD-874E-D36E9247B7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9CC2F-428C-B0AF-0D77-E2DD807D3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Optimization Trial strategies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558511-96CE-B570-BE29-8BF641D878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4992" y="1657280"/>
            <a:ext cx="3670110" cy="304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7384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6358E1-1E0A-7BDD-486B-9ACD323192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82152-C720-58DF-BF63-7A003836F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Trial strategies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8B3D0F-02DC-077B-1468-7BF1919C0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FB76B2E-C33E-B713-A8B2-D6AB67DD6F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</p:spPr>
        <p:txBody>
          <a:bodyPr/>
          <a:lstStyle/>
          <a:p>
            <a:r>
              <a:rPr lang="en-US" dirty="0"/>
              <a:t>Search Continuation Features…</a:t>
            </a:r>
          </a:p>
          <a:p>
            <a:pPr lvl="1"/>
            <a:r>
              <a:rPr lang="en-US" dirty="0"/>
              <a:t>Run out of iterations before reaching tolerance?</a:t>
            </a:r>
          </a:p>
          <a:p>
            <a:pPr lvl="2"/>
            <a:r>
              <a:rPr lang="en-US" dirty="0"/>
              <a:t>Only increase max iterations and re-compute (don’t force-compute)</a:t>
            </a:r>
          </a:p>
          <a:p>
            <a:pPr lvl="1"/>
            <a:r>
              <a:rPr lang="en-US" dirty="0"/>
              <a:t>Reach tolerance before running out of iterations?</a:t>
            </a:r>
          </a:p>
          <a:p>
            <a:pPr lvl="2"/>
            <a:r>
              <a:rPr lang="en-US" dirty="0"/>
              <a:t>Only lower tolerance and re-compute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C155A8-2513-3BEC-BAE0-B9C1DEFAAD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148" y="4495038"/>
            <a:ext cx="5547947" cy="199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64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320685-C259-F57C-57A6-CC61B9AF67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0CA05D-1D2E-8BFE-CAFB-847DC1AE60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Optimization Trial compute type is </a:t>
            </a:r>
            <a:r>
              <a:rPr lang="en-US" u="sng" dirty="0"/>
              <a:t>powerful</a:t>
            </a:r>
            <a:r>
              <a:rPr lang="en-US" dirty="0"/>
              <a:t>, </a:t>
            </a:r>
            <a:r>
              <a:rPr lang="en-US" i="1" dirty="0"/>
              <a:t>if</a:t>
            </a:r>
            <a:r>
              <a:rPr lang="en-US" dirty="0"/>
              <a:t> used responsibly with good engineering judgement.</a:t>
            </a:r>
          </a:p>
          <a:p>
            <a:r>
              <a:rPr lang="en-US" dirty="0"/>
              <a:t>Goals</a:t>
            </a:r>
          </a:p>
          <a:p>
            <a:pPr lvl="1"/>
            <a:r>
              <a:rPr lang="en-US" dirty="0"/>
              <a:t>Understand what the Optimization Trial can do</a:t>
            </a:r>
          </a:p>
          <a:p>
            <a:pPr lvl="1"/>
            <a:r>
              <a:rPr lang="en-US" dirty="0"/>
              <a:t>Apply the Optimization Trial appropriately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17E939-28DB-08E9-DBA9-49FA3F919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4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EC4094C-46F2-1270-D1B2-98591E9EA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Big Takeaways…</a:t>
            </a:r>
          </a:p>
        </p:txBody>
      </p:sp>
    </p:spTree>
    <p:extLst>
      <p:ext uri="{BB962C8B-B14F-4D97-AF65-F5344CB8AC3E}">
        <p14:creationId xmlns:p14="http://schemas.microsoft.com/office/powerpoint/2010/main" val="36454903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7F3D05-59EB-F98A-322C-BDDB39407E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5549B-58D5-1031-F6A7-6D183EA7D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Enhancements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F302F7-CF4F-52EA-8191-AC9936F0D7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Available in v4.14</a:t>
            </a:r>
          </a:p>
        </p:txBody>
      </p:sp>
    </p:spTree>
    <p:extLst>
      <p:ext uri="{BB962C8B-B14F-4D97-AF65-F5344CB8AC3E}">
        <p14:creationId xmlns:p14="http://schemas.microsoft.com/office/powerpoint/2010/main" val="27549472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A1CD8-F866-EC9E-3590-53C0CC9D9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Enhancements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246AD0-4941-CA7D-7C5B-659155DF8E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376530" cy="4351339"/>
          </a:xfrm>
        </p:spPr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Tutorial and Guide</a:t>
            </a:r>
            <a:endParaRPr lang="en-US" dirty="0"/>
          </a:p>
          <a:p>
            <a:r>
              <a:rPr lang="en-US" dirty="0"/>
              <a:t>Multi-Location</a:t>
            </a:r>
          </a:p>
          <a:p>
            <a:pPr lvl="1"/>
            <a:r>
              <a:rPr lang="en-US" dirty="0"/>
              <a:t>Single Search</a:t>
            </a:r>
          </a:p>
          <a:p>
            <a:pPr lvl="1"/>
            <a:r>
              <a:rPr lang="en-US" dirty="0"/>
              <a:t>Sequential Search</a:t>
            </a:r>
          </a:p>
          <a:p>
            <a:r>
              <a:rPr lang="en-US" dirty="0"/>
              <a:t>Multi-Window</a:t>
            </a:r>
          </a:p>
          <a:p>
            <a:r>
              <a:rPr lang="en-US" dirty="0"/>
              <a:t>Forecast Optimization</a:t>
            </a:r>
          </a:p>
          <a:p>
            <a:pPr lvl="1"/>
            <a:r>
              <a:rPr lang="en-US" dirty="0"/>
              <a:t>Zonal Scale-factors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B330A2-A6E4-8E60-F457-8DD459F81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41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646156-859E-54FB-4E1F-7EF87D1FF6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7351" y="1825625"/>
            <a:ext cx="6038850" cy="31146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C6DBEFD-F644-CA60-090E-27B762B77E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7351" y="1825625"/>
            <a:ext cx="5524500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7448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08CD08-157C-1448-AFCE-C68EEE2F78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1D0886-0BCF-890A-C978-828F76D7F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42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08A2769-E847-1993-D861-A58D7DA28B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838" y="332438"/>
            <a:ext cx="7975041" cy="629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0121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8A3108-20FD-A7E1-9CBA-883D39CD82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BB204-8748-17E6-60C6-0DC17A78B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2801F9-3488-90B9-4FF5-3F5FE597A1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Forecast Optimization (v4.14)</a:t>
            </a:r>
          </a:p>
        </p:txBody>
      </p:sp>
    </p:spTree>
    <p:extLst>
      <p:ext uri="{BB962C8B-B14F-4D97-AF65-F5344CB8AC3E}">
        <p14:creationId xmlns:p14="http://schemas.microsoft.com/office/powerpoint/2010/main" val="263610280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A1CD8-F866-EC9E-3590-53C0CC9D9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246AD0-4941-CA7D-7C5B-659155DF8E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506892" cy="4351339"/>
          </a:xfrm>
        </p:spPr>
        <p:txBody>
          <a:bodyPr>
            <a:normAutofit/>
          </a:bodyPr>
          <a:lstStyle/>
          <a:p>
            <a:r>
              <a:rPr lang="en-US" dirty="0"/>
              <a:t>Forecast Optimization</a:t>
            </a:r>
          </a:p>
          <a:p>
            <a:pPr lvl="1"/>
            <a:r>
              <a:rPr lang="en-US" dirty="0"/>
              <a:t>Compute Forecast</a:t>
            </a:r>
          </a:p>
          <a:p>
            <a:pPr lvl="2"/>
            <a:r>
              <a:rPr lang="en-US" dirty="0"/>
              <a:t>Look at Results</a:t>
            </a:r>
          </a:p>
          <a:p>
            <a:pPr lvl="1"/>
            <a:r>
              <a:rPr lang="en-US" dirty="0"/>
              <a:t>Set up linked forecast optimization</a:t>
            </a:r>
          </a:p>
          <a:p>
            <a:pPr lvl="2"/>
            <a:r>
              <a:rPr lang="en-US" dirty="0"/>
              <a:t>Compute Optimization Forecast Sequence</a:t>
            </a:r>
          </a:p>
          <a:p>
            <a:pPr lvl="2"/>
            <a:r>
              <a:rPr lang="en-US" dirty="0"/>
              <a:t>Look at Results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B330A2-A6E4-8E60-F457-8DD459F81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44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FAADFBF-03A2-F672-0AD8-A29C101844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632"/>
          <a:stretch>
            <a:fillRect/>
          </a:stretch>
        </p:blipFill>
        <p:spPr>
          <a:xfrm>
            <a:off x="4981198" y="1825624"/>
            <a:ext cx="6846907" cy="4351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80320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2EF508-2E37-C150-3F98-B414DC85CF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4CECEB-0EC1-244F-E79A-21B780A486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“With great power comes great responsibility.”</a:t>
            </a:r>
          </a:p>
          <a:p>
            <a:pPr lvl="1"/>
            <a:r>
              <a:rPr lang="en-US" dirty="0"/>
              <a:t>~ Lord Melbourne, Winston Churchill, Teddy Roosevelt, Franklin Roosevelt, and Spiderman</a:t>
            </a:r>
          </a:p>
          <a:p>
            <a:pPr lvl="1"/>
            <a:endParaRPr lang="en-US" dirty="0"/>
          </a:p>
          <a:p>
            <a:r>
              <a:rPr lang="en-US" dirty="0"/>
              <a:t>The Optimization Trial compute type is </a:t>
            </a:r>
            <a:r>
              <a:rPr lang="en-US" u="sng" dirty="0"/>
              <a:t>powerful</a:t>
            </a:r>
          </a:p>
          <a:p>
            <a:pPr lvl="1"/>
            <a:r>
              <a:rPr lang="en-US" dirty="0"/>
              <a:t>Versatile tool</a:t>
            </a:r>
          </a:p>
          <a:p>
            <a:pPr lvl="2"/>
            <a:r>
              <a:rPr lang="en-US" dirty="0"/>
              <a:t>Calibration, Real-time forecasting, PMF studies, Emergency planning (what-if scenarios)…</a:t>
            </a:r>
          </a:p>
          <a:p>
            <a:pPr lvl="1"/>
            <a:r>
              <a:rPr lang="en-US" dirty="0"/>
              <a:t>Saves time (and $)</a:t>
            </a:r>
          </a:p>
          <a:p>
            <a:r>
              <a:rPr lang="en-US" dirty="0"/>
              <a:t>The Optimization Trial should be used responsibly</a:t>
            </a:r>
          </a:p>
          <a:p>
            <a:pPr lvl="1"/>
            <a:r>
              <a:rPr lang="en-US" dirty="0"/>
              <a:t>Choose appropriate search methods, objective functions, and parameters</a:t>
            </a:r>
          </a:p>
          <a:p>
            <a:pPr lvl="1"/>
            <a:r>
              <a:rPr lang="en-US" dirty="0"/>
              <a:t>Use an iterative approach as you fine-tune the Trial and reach convergence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A21013-892F-D98A-D502-AC22EE210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45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1ABBD96-1EAA-F612-3CD4-034B15386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Closing statement</a:t>
            </a:r>
          </a:p>
        </p:txBody>
      </p:sp>
    </p:spTree>
    <p:extLst>
      <p:ext uri="{BB962C8B-B14F-4D97-AF65-F5344CB8AC3E}">
        <p14:creationId xmlns:p14="http://schemas.microsoft.com/office/powerpoint/2010/main" val="336624111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Aerial view of a dam and a lake&#10;&#10;AI-generated content may be incorrect.">
            <a:extLst>
              <a:ext uri="{FF2B5EF4-FFF2-40B4-BE49-F238E27FC236}">
                <a16:creationId xmlns:a16="http://schemas.microsoft.com/office/drawing/2014/main" id="{6E4ED005-E0C7-E6E9-62A7-D2207D11ABE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0" r="12520"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E78133E-158D-2F97-3465-0B16E0D29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Questions?</a:t>
            </a:r>
          </a:p>
        </p:txBody>
      </p:sp>
      <p:pic>
        <p:nvPicPr>
          <p:cNvPr id="12" name="Picture Placeholder 11" descr="A dam with water coming out of it&#10;&#10;AI-generated content may be incorrect.">
            <a:extLst>
              <a:ext uri="{FF2B5EF4-FFF2-40B4-BE49-F238E27FC236}">
                <a16:creationId xmlns:a16="http://schemas.microsoft.com/office/drawing/2014/main" id="{9BC4AE8D-5857-37F4-4472-5007F7A4DBE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0" r="21130"/>
          <a:stretch/>
        </p:blipFill>
        <p:spPr/>
      </p:pic>
      <p:pic>
        <p:nvPicPr>
          <p:cNvPr id="10" name="Picture Placeholder 9" descr="A map of a mountain&#10;&#10;AI-generated content may be incorrect.">
            <a:extLst>
              <a:ext uri="{FF2B5EF4-FFF2-40B4-BE49-F238E27FC236}">
                <a16:creationId xmlns:a16="http://schemas.microsoft.com/office/drawing/2014/main" id="{3980B9F5-253E-2723-B699-AAA95472D8F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3" b="5693"/>
          <a:stretch/>
        </p:blipFill>
        <p:spPr/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B4CD2B7-E853-34B5-743B-735AE41706B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8032" y="3321814"/>
            <a:ext cx="5646568" cy="9228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pc="81" dirty="0">
                <a:solidFill>
                  <a:srgbClr val="FFFFFF"/>
                </a:solidFill>
                <a:ea typeface="Barlow Condensed"/>
                <a:cs typeface="Barlow Condensed"/>
                <a:sym typeface="Barlow Condensed"/>
              </a:rPr>
              <a:t>Check out our </a:t>
            </a:r>
            <a:r>
              <a:rPr lang="en-US" b="1" u="sng" spc="81" dirty="0">
                <a:solidFill>
                  <a:srgbClr val="FFFFFF"/>
                </a:solidFill>
                <a:ea typeface="Barlow Condensed Bold"/>
                <a:cs typeface="Barlow Condensed Bold"/>
                <a:sym typeface="Barlow Condensed Bold"/>
                <a:hlinkClick r:id="rId6" tooltip="https://www.hec.usace.army.mil/confluence/hmsdocs"/>
              </a:rPr>
              <a:t>Confluence</a:t>
            </a:r>
            <a:r>
              <a:rPr lang="en-US" spc="81" dirty="0">
                <a:solidFill>
                  <a:srgbClr val="FFFFFF"/>
                </a:solidFill>
                <a:ea typeface="Barlow Condensed"/>
                <a:cs typeface="Barlow Condensed"/>
                <a:sym typeface="Barlow Condensed"/>
              </a:rPr>
              <a:t> for tutorials, user’s manual, and webinars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C06E69-A7A8-D1E9-0ECD-C5034FC5AC38}"/>
              </a:ext>
            </a:extLst>
          </p:cNvPr>
          <p:cNvSpPr txBox="1"/>
          <p:nvPr/>
        </p:nvSpPr>
        <p:spPr>
          <a:xfrm>
            <a:off x="650860" y="4085097"/>
            <a:ext cx="6714460" cy="2455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120"/>
              </a:lnSpc>
            </a:pPr>
            <a:r>
              <a:rPr lang="en-US" sz="1400" u="sng">
                <a:latin typeface="+mj-lt"/>
                <a:ea typeface="Arimo Italics"/>
                <a:cs typeface="Arimo Italics"/>
                <a:sym typeface="Arimo Italics"/>
                <a:hlinkClick r:id="rId6" tooltip="https://www.hec.usace.army.mil/confluence/hmsdoc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https://www.hec.usace.army.mil/confluence/hmsdocs</a:t>
            </a:r>
          </a:p>
        </p:txBody>
      </p:sp>
    </p:spTree>
    <p:extLst>
      <p:ext uri="{BB962C8B-B14F-4D97-AF65-F5344CB8AC3E}">
        <p14:creationId xmlns:p14="http://schemas.microsoft.com/office/powerpoint/2010/main" val="4119577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81E9D5C-7479-91FA-2804-752E66AA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105037-41F7-3420-FF41-C2903B6405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681186" cy="4351339"/>
          </a:xfrm>
        </p:spPr>
        <p:txBody>
          <a:bodyPr>
            <a:normAutofit/>
          </a:bodyPr>
          <a:lstStyle/>
          <a:p>
            <a:r>
              <a:rPr lang="en-US" dirty="0"/>
              <a:t>Model optimization</a:t>
            </a:r>
          </a:p>
          <a:p>
            <a:pPr lvl="1"/>
            <a:r>
              <a:rPr lang="en-US" dirty="0"/>
              <a:t>General</a:t>
            </a:r>
          </a:p>
          <a:p>
            <a:pPr lvl="1"/>
            <a:r>
              <a:rPr lang="en-US" dirty="0"/>
              <a:t>HEC-HMS</a:t>
            </a:r>
          </a:p>
          <a:p>
            <a:r>
              <a:rPr lang="en-US" dirty="0"/>
              <a:t>Optimization Trial setup</a:t>
            </a:r>
          </a:p>
          <a:p>
            <a:r>
              <a:rPr lang="en-US" dirty="0"/>
              <a:t>Optimization Trial strategies</a:t>
            </a:r>
          </a:p>
          <a:p>
            <a:r>
              <a:rPr lang="en-US"/>
              <a:t>-----</a:t>
            </a:r>
            <a:endParaRPr lang="en-US" dirty="0"/>
          </a:p>
          <a:p>
            <a:r>
              <a:rPr lang="en-US" dirty="0"/>
              <a:t>New enhancements in v4.14</a:t>
            </a:r>
          </a:p>
          <a:p>
            <a:r>
              <a:rPr lang="en-US" dirty="0"/>
              <a:t>Demo</a:t>
            </a:r>
          </a:p>
          <a:p>
            <a:pPr lvl="1"/>
            <a:r>
              <a:rPr lang="en-US" dirty="0"/>
              <a:t> Forecast Optimization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323E8A-F11D-4AE4-DD47-3DCD714FC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927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D028F6D-1FF2-4F5B-B293-5A4CA4D47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/>
          <a:lstStyle/>
          <a:p>
            <a:r>
              <a:rPr lang="en-US" dirty="0"/>
              <a:t>Model Optimization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E3962-AB89-0B1C-EE0A-9302A45165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General Background</a:t>
            </a:r>
          </a:p>
        </p:txBody>
      </p:sp>
    </p:spTree>
    <p:extLst>
      <p:ext uri="{BB962C8B-B14F-4D97-AF65-F5344CB8AC3E}">
        <p14:creationId xmlns:p14="http://schemas.microsoft.com/office/powerpoint/2010/main" val="3395350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984E90-4773-ECBC-BF37-C23A01D07D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Optimization – a numerical technique for finding extrema of a function</a:t>
            </a:r>
          </a:p>
          <a:p>
            <a:r>
              <a:rPr lang="en-US" dirty="0"/>
              <a:t>Involves varying a function’s parameters iteratively until you find a minimum or maximum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F7427B-E1D4-5100-5A69-8AEBA3A29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7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13A924E-4C81-1832-0ED4-64E2B0C98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Optimization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0E608A-039E-6897-27D7-E4F33A526B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2299" y="3778886"/>
            <a:ext cx="5267401" cy="2645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643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BB2682-8045-099E-FA9B-F0AFB8FBCB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636540" cy="4351339"/>
          </a:xfrm>
        </p:spPr>
        <p:txBody>
          <a:bodyPr/>
          <a:lstStyle/>
          <a:p>
            <a:r>
              <a:rPr lang="en-US" dirty="0"/>
              <a:t>In the context of hydrologic modeling…</a:t>
            </a:r>
          </a:p>
          <a:p>
            <a:pPr lvl="1"/>
            <a:r>
              <a:rPr lang="en-US" dirty="0"/>
              <a:t>The hydrologic model gets turned into a function</a:t>
            </a:r>
          </a:p>
          <a:p>
            <a:pPr lvl="1"/>
            <a:r>
              <a:rPr lang="en-US" dirty="0"/>
              <a:t>For each compute iteration…</a:t>
            </a:r>
          </a:p>
          <a:p>
            <a:pPr lvl="2"/>
            <a:r>
              <a:rPr lang="en-US" dirty="0"/>
              <a:t>Hydrologic parameters are given specific values</a:t>
            </a:r>
          </a:p>
          <a:p>
            <a:pPr lvl="3"/>
            <a:r>
              <a:rPr lang="en-US" dirty="0"/>
              <a:t>Example: Tc = 5h, R = 6h, Constant Loss Rate = 0.25 in/</a:t>
            </a:r>
            <a:r>
              <a:rPr lang="en-US" dirty="0" err="1"/>
              <a:t>hr</a:t>
            </a:r>
            <a:endParaRPr lang="en-US" dirty="0"/>
          </a:p>
          <a:p>
            <a:pPr lvl="2"/>
            <a:r>
              <a:rPr lang="en-US" dirty="0"/>
              <a:t>Model is computed</a:t>
            </a:r>
          </a:p>
          <a:p>
            <a:pPr lvl="2"/>
            <a:r>
              <a:rPr lang="en-US" dirty="0"/>
              <a:t>Model results are recorded as a single number that describes the model’s performance</a:t>
            </a:r>
          </a:p>
          <a:p>
            <a:pPr lvl="2"/>
            <a:r>
              <a:rPr lang="en-US" dirty="0"/>
              <a:t>Repeat</a:t>
            </a:r>
          </a:p>
          <a:p>
            <a:pPr lvl="1"/>
            <a:r>
              <a:rPr lang="en-US" dirty="0"/>
              <a:t>After many iterations...</a:t>
            </a:r>
          </a:p>
          <a:p>
            <a:pPr lvl="2"/>
            <a:r>
              <a:rPr lang="en-US" b="1" dirty="0"/>
              <a:t>A specific parameter set is found that leads to the best model performance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52EAEC-C267-C882-BF42-543BFCC8A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8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48A92B4-6C1D-A11D-96C6-BA788B5C5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Optimization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E2A524C-A596-D0DC-B0A3-8B21E5C489FA}"/>
              </a:ext>
            </a:extLst>
          </p:cNvPr>
          <p:cNvCxnSpPr/>
          <p:nvPr/>
        </p:nvCxnSpPr>
        <p:spPr>
          <a:xfrm>
            <a:off x="10521276" y="2412460"/>
            <a:ext cx="632298" cy="612842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39C6F46-0E6E-18B1-4C3D-DA4ACE742C48}"/>
              </a:ext>
            </a:extLst>
          </p:cNvPr>
          <p:cNvSpPr txBox="1"/>
          <p:nvPr/>
        </p:nvSpPr>
        <p:spPr>
          <a:xfrm>
            <a:off x="9190208" y="1982957"/>
            <a:ext cx="1963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Adjust parameter values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26F668-2BDA-042C-FC4B-892012E2E789}"/>
              </a:ext>
            </a:extLst>
          </p:cNvPr>
          <p:cNvSpPr txBox="1"/>
          <p:nvPr/>
        </p:nvSpPr>
        <p:spPr>
          <a:xfrm>
            <a:off x="10719071" y="3133024"/>
            <a:ext cx="1558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Compute model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37CC9F-8C9A-206A-6F1A-EA4789A97477}"/>
              </a:ext>
            </a:extLst>
          </p:cNvPr>
          <p:cNvSpPr txBox="1"/>
          <p:nvPr/>
        </p:nvSpPr>
        <p:spPr>
          <a:xfrm>
            <a:off x="8755705" y="3133024"/>
            <a:ext cx="15580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Assess model performance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7D957F8-C64F-6D48-E74D-C7DF7D63E12B}"/>
              </a:ext>
            </a:extLst>
          </p:cNvPr>
          <p:cNvCxnSpPr>
            <a:cxnSpLocks/>
          </p:cNvCxnSpPr>
          <p:nvPr/>
        </p:nvCxnSpPr>
        <p:spPr>
          <a:xfrm flipH="1">
            <a:off x="9927887" y="3286912"/>
            <a:ext cx="771728" cy="0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7095CE0-D097-ABC7-D2EE-B45D7F5D1BF0}"/>
              </a:ext>
            </a:extLst>
          </p:cNvPr>
          <p:cNvCxnSpPr>
            <a:cxnSpLocks/>
          </p:cNvCxnSpPr>
          <p:nvPr/>
        </p:nvCxnSpPr>
        <p:spPr>
          <a:xfrm flipV="1">
            <a:off x="9387394" y="2398456"/>
            <a:ext cx="540493" cy="650724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406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6A2F06-5ABB-9074-E778-4B16FAF177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Model performance can have a couple of meanings</a:t>
            </a:r>
          </a:p>
          <a:p>
            <a:r>
              <a:rPr lang="en-US" dirty="0"/>
              <a:t>In HEC-HMS, there are two categories of objective functions</a:t>
            </a:r>
          </a:p>
          <a:p>
            <a:pPr lvl="1"/>
            <a:r>
              <a:rPr lang="en-US" dirty="0"/>
              <a:t>Goodness-of-Fit</a:t>
            </a:r>
          </a:p>
          <a:p>
            <a:pPr lvl="2"/>
            <a:r>
              <a:rPr lang="en-US" dirty="0"/>
              <a:t>How well do the modeled results compare with observed data?</a:t>
            </a:r>
          </a:p>
          <a:p>
            <a:pPr lvl="1"/>
            <a:r>
              <a:rPr lang="en-US" dirty="0"/>
              <a:t>Maximize a response</a:t>
            </a:r>
          </a:p>
          <a:p>
            <a:pPr lvl="2"/>
            <a:r>
              <a:rPr lang="en-US" dirty="0"/>
              <a:t>Peak discharge, inflow volume, reservoir pool elevation, etc.</a:t>
            </a:r>
          </a:p>
          <a:p>
            <a:pPr lvl="2"/>
            <a:r>
              <a:rPr lang="en-US" dirty="0"/>
              <a:t>What parameter set leads to the highest peak discharge at an element?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684D70-4D10-1F2A-5A9A-D19646C81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F2DE0-F630-4680-9872-E679E07CC29A}" type="slidenum">
              <a:rPr lang="en-US" smtClean="0"/>
              <a:t>9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41B0835-636F-D9B1-3677-E284EBE33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Optimization</a:t>
            </a:r>
          </a:p>
        </p:txBody>
      </p:sp>
    </p:spTree>
    <p:extLst>
      <p:ext uri="{BB962C8B-B14F-4D97-AF65-F5344CB8AC3E}">
        <p14:creationId xmlns:p14="http://schemas.microsoft.com/office/powerpoint/2010/main" val="3871558542"/>
      </p:ext>
    </p:extLst>
  </p:cSld>
  <p:clrMapOvr>
    <a:masterClrMapping/>
  </p:clrMapOvr>
</p:sld>
</file>

<file path=ppt/theme/theme1.xml><?xml version="1.0" encoding="utf-8"?>
<a:theme xmlns:a="http://schemas.openxmlformats.org/drawingml/2006/main" name="H&amp;S 2025 DARK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xampleSlides_HSTemplate.pptx" id="{92009FF7-A608-44DC-9E57-40E08F8B713E}" vid="{172A4CDA-0597-465E-AF1E-E55197EB19D3}"/>
    </a:ext>
  </a:extLst>
</a:theme>
</file>

<file path=ppt/theme/theme2.xml><?xml version="1.0" encoding="utf-8"?>
<a:theme xmlns:a="http://schemas.openxmlformats.org/drawingml/2006/main" name="H&amp;S 2025 LIGHT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xampleSlides_HSTemplate.pptx" id="{92009FF7-A608-44DC-9E57-40E08F8B713E}" vid="{07AF43F0-9EC3-4E79-8D68-13A3FD1FA8D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1377</TotalTime>
  <Words>2324</Words>
  <Application>Microsoft Office PowerPoint</Application>
  <PresentationFormat>Widescreen</PresentationFormat>
  <Paragraphs>380</Paragraphs>
  <Slides>46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56" baseType="lpstr">
      <vt:lpstr>Lato</vt:lpstr>
      <vt:lpstr>Barlow Condensed</vt:lpstr>
      <vt:lpstr>Bangers</vt:lpstr>
      <vt:lpstr>Calibri</vt:lpstr>
      <vt:lpstr>Arial</vt:lpstr>
      <vt:lpstr>Cambria Math</vt:lpstr>
      <vt:lpstr>Barlow Condensed Bold</vt:lpstr>
      <vt:lpstr>Aptos</vt:lpstr>
      <vt:lpstr>H&amp;S 2025 DARK</vt:lpstr>
      <vt:lpstr>H&amp;S 2025 LIGHT</vt:lpstr>
      <vt:lpstr>Model Optimization</vt:lpstr>
      <vt:lpstr>A quote</vt:lpstr>
      <vt:lpstr>Spiderman!!!</vt:lpstr>
      <vt:lpstr>Big Takeaways…</vt:lpstr>
      <vt:lpstr>Outline</vt:lpstr>
      <vt:lpstr>Model Optimization</vt:lpstr>
      <vt:lpstr>Model Optimization</vt:lpstr>
      <vt:lpstr>Model Optimization</vt:lpstr>
      <vt:lpstr>Model Optimization</vt:lpstr>
      <vt:lpstr>Model Optimization</vt:lpstr>
      <vt:lpstr>Model Optimization</vt:lpstr>
      <vt:lpstr>Model Optimization</vt:lpstr>
      <vt:lpstr>Optimization Trial setup</vt:lpstr>
      <vt:lpstr>Optimization Trial setup</vt:lpstr>
      <vt:lpstr>Optimization Trial setup</vt:lpstr>
      <vt:lpstr>Search</vt:lpstr>
      <vt:lpstr>Search</vt:lpstr>
      <vt:lpstr>Search Termination/Convergence</vt:lpstr>
      <vt:lpstr>Search Termination/Convergence</vt:lpstr>
      <vt:lpstr>Search</vt:lpstr>
      <vt:lpstr>Search Termination/Convergence</vt:lpstr>
      <vt:lpstr>Search</vt:lpstr>
      <vt:lpstr>Objective</vt:lpstr>
      <vt:lpstr>Minimization Goal Objective Functions</vt:lpstr>
      <vt:lpstr>Maximization Goal Objective Functions</vt:lpstr>
      <vt:lpstr>Parameter</vt:lpstr>
      <vt:lpstr>Optimization Trial results</vt:lpstr>
      <vt:lpstr>Optimization Trial results</vt:lpstr>
      <vt:lpstr>Optimization Trial results</vt:lpstr>
      <vt:lpstr>Optimization Trial strategies</vt:lpstr>
      <vt:lpstr>Optimization Trial strategies</vt:lpstr>
      <vt:lpstr>Optimization Trial strategies</vt:lpstr>
      <vt:lpstr>Optimization Trial strategies</vt:lpstr>
      <vt:lpstr>Optimization Trial strategies</vt:lpstr>
      <vt:lpstr>Optimization Trial strategies</vt:lpstr>
      <vt:lpstr>Optimization Trial strategies</vt:lpstr>
      <vt:lpstr>Optimization Trial strategies</vt:lpstr>
      <vt:lpstr>Optimization Trial strategies</vt:lpstr>
      <vt:lpstr>Optimization Trial strategies</vt:lpstr>
      <vt:lpstr>New Enhancements</vt:lpstr>
      <vt:lpstr>New Enhancements</vt:lpstr>
      <vt:lpstr>PowerPoint Presentation</vt:lpstr>
      <vt:lpstr>Demo</vt:lpstr>
      <vt:lpstr>Demo</vt:lpstr>
      <vt:lpstr>Closing statement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Coe, Lauren A CIV USARMY CEIWR (USA)</dc:creator>
  <cp:lastModifiedBy>Willis, Joshua R CIV USARMY CEIWR (USA)</cp:lastModifiedBy>
  <cp:revision>25</cp:revision>
  <dcterms:created xsi:type="dcterms:W3CDTF">2025-05-01T13:49:07Z</dcterms:created>
  <dcterms:modified xsi:type="dcterms:W3CDTF">2026-06-24T18:18:17Z</dcterms:modified>
  <dc:identifier>DAGjTWelcaM</dc:identifier>
</cp:coreProperties>
</file>