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74"/>
  </p:notesMasterIdLst>
  <p:handoutMasterIdLst>
    <p:handoutMasterId r:id="rId75"/>
  </p:handoutMasterIdLst>
  <p:sldIdLst>
    <p:sldId id="356" r:id="rId5"/>
    <p:sldId id="299" r:id="rId6"/>
    <p:sldId id="1152" r:id="rId7"/>
    <p:sldId id="277" r:id="rId8"/>
    <p:sldId id="1093" r:id="rId9"/>
    <p:sldId id="1109" r:id="rId10"/>
    <p:sldId id="1094" r:id="rId11"/>
    <p:sldId id="322" r:id="rId12"/>
    <p:sldId id="286" r:id="rId13"/>
    <p:sldId id="293" r:id="rId14"/>
    <p:sldId id="294" r:id="rId15"/>
    <p:sldId id="1125" r:id="rId16"/>
    <p:sldId id="1126" r:id="rId17"/>
    <p:sldId id="323" r:id="rId18"/>
    <p:sldId id="324" r:id="rId19"/>
    <p:sldId id="327" r:id="rId20"/>
    <p:sldId id="1122" r:id="rId21"/>
    <p:sldId id="363" r:id="rId22"/>
    <p:sldId id="328" r:id="rId23"/>
    <p:sldId id="1096" r:id="rId24"/>
    <p:sldId id="330" r:id="rId25"/>
    <p:sldId id="332" r:id="rId26"/>
    <p:sldId id="290" r:id="rId27"/>
    <p:sldId id="302" r:id="rId28"/>
    <p:sldId id="1149" r:id="rId29"/>
    <p:sldId id="1134" r:id="rId30"/>
    <p:sldId id="1108" r:id="rId31"/>
    <p:sldId id="1111" r:id="rId32"/>
    <p:sldId id="1090" r:id="rId33"/>
    <p:sldId id="1112" r:id="rId34"/>
    <p:sldId id="1114" r:id="rId35"/>
    <p:sldId id="1127" r:id="rId36"/>
    <p:sldId id="1128" r:id="rId37"/>
    <p:sldId id="1129" r:id="rId38"/>
    <p:sldId id="1148" r:id="rId39"/>
    <p:sldId id="1133" r:id="rId40"/>
    <p:sldId id="419" r:id="rId41"/>
    <p:sldId id="1110" r:id="rId42"/>
    <p:sldId id="1132" r:id="rId43"/>
    <p:sldId id="279" r:id="rId44"/>
    <p:sldId id="1116" r:id="rId45"/>
    <p:sldId id="1135" r:id="rId46"/>
    <p:sldId id="1119" r:id="rId47"/>
    <p:sldId id="1137" r:id="rId48"/>
    <p:sldId id="1139" r:id="rId49"/>
    <p:sldId id="1136" r:id="rId50"/>
    <p:sldId id="1140" r:id="rId51"/>
    <p:sldId id="1138" r:id="rId52"/>
    <p:sldId id="1147" r:id="rId53"/>
    <p:sldId id="1092" r:id="rId54"/>
    <p:sldId id="1144" r:id="rId55"/>
    <p:sldId id="1150" r:id="rId56"/>
    <p:sldId id="1151" r:id="rId57"/>
    <p:sldId id="1121" r:id="rId58"/>
    <p:sldId id="308" r:id="rId59"/>
    <p:sldId id="374" r:id="rId60"/>
    <p:sldId id="372" r:id="rId61"/>
    <p:sldId id="369" r:id="rId62"/>
    <p:sldId id="373" r:id="rId63"/>
    <p:sldId id="1142" r:id="rId64"/>
    <p:sldId id="312" r:id="rId65"/>
    <p:sldId id="370" r:id="rId66"/>
    <p:sldId id="371" r:id="rId67"/>
    <p:sldId id="1123" r:id="rId68"/>
    <p:sldId id="1143" r:id="rId69"/>
    <p:sldId id="1124" r:id="rId70"/>
    <p:sldId id="1153" r:id="rId71"/>
    <p:sldId id="1141" r:id="rId72"/>
    <p:sldId id="1146" r:id="rId73"/>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BC1CC-5BDF-4D5D-B15F-CC5B754C78BA}" v="5" dt="2025-05-06T18:40:46.857"/>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06" autoAdjust="0"/>
    <p:restoredTop sz="81858" autoAdjust="0"/>
  </p:normalViewPr>
  <p:slideViewPr>
    <p:cSldViewPr>
      <p:cViewPr varScale="1">
        <p:scale>
          <a:sx n="126" d="100"/>
          <a:sy n="126" d="100"/>
        </p:scale>
        <p:origin x="432" y="126"/>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6/11/relationships/changesInfo" Target="changesInfos/changesInfo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81"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234BC1CC-5BDF-4D5D-B15F-CC5B754C78BA}"/>
    <pc:docChg chg="undo custSel addSld modSld sldOrd">
      <pc:chgData name="Coe, Lauren A CIV USARMY CEIWR (USA)" userId="395aa31e-6199-4afa-8d2d-5549bdb94456" providerId="ADAL" clId="{234BC1CC-5BDF-4D5D-B15F-CC5B754C78BA}" dt="2025-05-06T18:52:55.951" v="269" actId="27636"/>
      <pc:docMkLst>
        <pc:docMk/>
      </pc:docMkLst>
      <pc:sldChg chg="addSp delSp modSp mod chgLayout">
        <pc:chgData name="Coe, Lauren A CIV USARMY CEIWR (USA)" userId="395aa31e-6199-4afa-8d2d-5549bdb94456" providerId="ADAL" clId="{234BC1CC-5BDF-4D5D-B15F-CC5B754C78BA}" dt="2025-05-06T18:52:55.922" v="268" actId="6264"/>
        <pc:sldMkLst>
          <pc:docMk/>
          <pc:sldMk cId="3940872229" sldId="333"/>
        </pc:sldMkLst>
        <pc:spChg chg="add del mod">
          <ac:chgData name="Coe, Lauren A CIV USARMY CEIWR (USA)" userId="395aa31e-6199-4afa-8d2d-5549bdb94456" providerId="ADAL" clId="{234BC1CC-5BDF-4D5D-B15F-CC5B754C78BA}" dt="2025-05-06T18:52:55.922" v="268" actId="6264"/>
          <ac:spMkLst>
            <pc:docMk/>
            <pc:sldMk cId="3940872229" sldId="333"/>
            <ac:spMk id="2" creationId="{31C1A77E-992C-0F3A-B805-95419D5C0290}"/>
          </ac:spMkLst>
        </pc:spChg>
        <pc:spChg chg="add del mod">
          <ac:chgData name="Coe, Lauren A CIV USARMY CEIWR (USA)" userId="395aa31e-6199-4afa-8d2d-5549bdb94456" providerId="ADAL" clId="{234BC1CC-5BDF-4D5D-B15F-CC5B754C78BA}" dt="2025-05-06T18:52:55.922" v="268" actId="6264"/>
          <ac:spMkLst>
            <pc:docMk/>
            <pc:sldMk cId="3940872229" sldId="333"/>
            <ac:spMk id="3" creationId="{6B63A1F5-4813-1391-BE11-62BBD1264B8F}"/>
          </ac:spMkLst>
        </pc:spChg>
        <pc:spChg chg="mod">
          <ac:chgData name="Coe, Lauren A CIV USARMY CEIWR (USA)" userId="395aa31e-6199-4afa-8d2d-5549bdb94456" providerId="ADAL" clId="{234BC1CC-5BDF-4D5D-B15F-CC5B754C78BA}" dt="2025-05-06T18:52:17.760" v="263" actId="1076"/>
          <ac:spMkLst>
            <pc:docMk/>
            <pc:sldMk cId="3940872229" sldId="333"/>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940872229" sldId="33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940872229" sldId="333"/>
            <ac:spMk id="19459" creationId="{00000000-0000-0000-0000-000000000000}"/>
          </ac:spMkLst>
        </pc:spChg>
        <pc:picChg chg="mod">
          <ac:chgData name="Coe, Lauren A CIV USARMY CEIWR (USA)" userId="395aa31e-6199-4afa-8d2d-5549bdb94456" providerId="ADAL" clId="{234BC1CC-5BDF-4D5D-B15F-CC5B754C78BA}" dt="2025-05-06T18:52:12.315" v="262" actId="1076"/>
          <ac:picMkLst>
            <pc:docMk/>
            <pc:sldMk cId="3940872229" sldId="333"/>
            <ac:picMk id="7" creationId="{D5C29010-81BE-4FDB-93FA-A0FBFC90ECBB}"/>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317125987" sldId="334"/>
        </pc:sldMkLst>
        <pc:spChg chg="add del mod">
          <ac:chgData name="Coe, Lauren A CIV USARMY CEIWR (USA)" userId="395aa31e-6199-4afa-8d2d-5549bdb94456" providerId="ADAL" clId="{234BC1CC-5BDF-4D5D-B15F-CC5B754C78BA}" dt="2025-05-06T18:52:55.922" v="268" actId="6264"/>
          <ac:spMkLst>
            <pc:docMk/>
            <pc:sldMk cId="2317125987" sldId="334"/>
            <ac:spMk id="3" creationId="{3AE1240F-DD45-6BC1-1CC1-00E852B6831E}"/>
          </ac:spMkLst>
        </pc:spChg>
        <pc:spChg chg="add del mod">
          <ac:chgData name="Coe, Lauren A CIV USARMY CEIWR (USA)" userId="395aa31e-6199-4afa-8d2d-5549bdb94456" providerId="ADAL" clId="{234BC1CC-5BDF-4D5D-B15F-CC5B754C78BA}" dt="2025-05-06T18:52:55.922" v="268" actId="6264"/>
          <ac:spMkLst>
            <pc:docMk/>
            <pc:sldMk cId="2317125987" sldId="334"/>
            <ac:spMk id="4" creationId="{D7C23102-9A23-DA96-0737-37187D1C0065}"/>
          </ac:spMkLst>
        </pc:spChg>
        <pc:spChg chg="mod">
          <ac:chgData name="Coe, Lauren A CIV USARMY CEIWR (USA)" userId="395aa31e-6199-4afa-8d2d-5549bdb94456" providerId="ADAL" clId="{234BC1CC-5BDF-4D5D-B15F-CC5B754C78BA}" dt="2025-05-06T18:45:11.179" v="250" actId="403"/>
          <ac:spMkLst>
            <pc:docMk/>
            <pc:sldMk cId="2317125987" sldId="334"/>
            <ac:spMk id="6" creationId="{3D8F5C3E-77F2-4769-A6D2-03D401C48057}"/>
          </ac:spMkLst>
        </pc:spChg>
        <pc:spChg chg="mod">
          <ac:chgData name="Coe, Lauren A CIV USARMY CEIWR (USA)" userId="395aa31e-6199-4afa-8d2d-5549bdb94456" providerId="ADAL" clId="{234BC1CC-5BDF-4D5D-B15F-CC5B754C78BA}" dt="2025-05-06T18:45:25.327" v="252" actId="1076"/>
          <ac:spMkLst>
            <pc:docMk/>
            <pc:sldMk cId="2317125987" sldId="334"/>
            <ac:spMk id="8" creationId="{04BE6696-6A10-43B0-86D8-63B85F8C8823}"/>
          </ac:spMkLst>
        </pc:spChg>
        <pc:spChg chg="mod ord">
          <ac:chgData name="Coe, Lauren A CIV USARMY CEIWR (USA)" userId="395aa31e-6199-4afa-8d2d-5549bdb94456" providerId="ADAL" clId="{234BC1CC-5BDF-4D5D-B15F-CC5B754C78BA}" dt="2025-05-06T18:52:55.922" v="268" actId="6264"/>
          <ac:spMkLst>
            <pc:docMk/>
            <pc:sldMk cId="2317125987" sldId="33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317125987" sldId="33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2244069" sldId="335"/>
        </pc:sldMkLst>
        <pc:spChg chg="add del mod">
          <ac:chgData name="Coe, Lauren A CIV USARMY CEIWR (USA)" userId="395aa31e-6199-4afa-8d2d-5549bdb94456" providerId="ADAL" clId="{234BC1CC-5BDF-4D5D-B15F-CC5B754C78BA}" dt="2025-05-06T18:52:55.922" v="268" actId="6264"/>
          <ac:spMkLst>
            <pc:docMk/>
            <pc:sldMk cId="372244069" sldId="335"/>
            <ac:spMk id="5" creationId="{0A6146AA-9E7A-F181-7AD4-416A05F2FF22}"/>
          </ac:spMkLst>
        </pc:spChg>
        <pc:spChg chg="add del mod">
          <ac:chgData name="Coe, Lauren A CIV USARMY CEIWR (USA)" userId="395aa31e-6199-4afa-8d2d-5549bdb94456" providerId="ADAL" clId="{234BC1CC-5BDF-4D5D-B15F-CC5B754C78BA}" dt="2025-05-06T18:52:55.922" v="268" actId="6264"/>
          <ac:spMkLst>
            <pc:docMk/>
            <pc:sldMk cId="372244069" sldId="335"/>
            <ac:spMk id="7" creationId="{8D6279B0-3B03-5419-A6AF-A4A39F732E24}"/>
          </ac:spMkLst>
        </pc:spChg>
        <pc:spChg chg="mod ord">
          <ac:chgData name="Coe, Lauren A CIV USARMY CEIWR (USA)" userId="395aa31e-6199-4afa-8d2d-5549bdb94456" providerId="ADAL" clId="{234BC1CC-5BDF-4D5D-B15F-CC5B754C78BA}" dt="2025-05-06T18:52:55.922" v="268" actId="6264"/>
          <ac:spMkLst>
            <pc:docMk/>
            <pc:sldMk cId="372244069" sldId="33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2244069" sldId="33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644145042" sldId="336"/>
        </pc:sldMkLst>
        <pc:spChg chg="add del mod">
          <ac:chgData name="Coe, Lauren A CIV USARMY CEIWR (USA)" userId="395aa31e-6199-4afa-8d2d-5549bdb94456" providerId="ADAL" clId="{234BC1CC-5BDF-4D5D-B15F-CC5B754C78BA}" dt="2025-05-06T18:52:55.922" v="268" actId="6264"/>
          <ac:spMkLst>
            <pc:docMk/>
            <pc:sldMk cId="644145042" sldId="336"/>
            <ac:spMk id="5" creationId="{AF4F4F7D-26FE-957A-499D-1332E961A2D4}"/>
          </ac:spMkLst>
        </pc:spChg>
        <pc:spChg chg="add del mod">
          <ac:chgData name="Coe, Lauren A CIV USARMY CEIWR (USA)" userId="395aa31e-6199-4afa-8d2d-5549bdb94456" providerId="ADAL" clId="{234BC1CC-5BDF-4D5D-B15F-CC5B754C78BA}" dt="2025-05-06T18:52:55.922" v="268" actId="6264"/>
          <ac:spMkLst>
            <pc:docMk/>
            <pc:sldMk cId="644145042" sldId="336"/>
            <ac:spMk id="8" creationId="{7B4B611B-E976-3711-579D-5A3E6379D0D8}"/>
          </ac:spMkLst>
        </pc:spChg>
        <pc:spChg chg="mod ord">
          <ac:chgData name="Coe, Lauren A CIV USARMY CEIWR (USA)" userId="395aa31e-6199-4afa-8d2d-5549bdb94456" providerId="ADAL" clId="{234BC1CC-5BDF-4D5D-B15F-CC5B754C78BA}" dt="2025-05-06T18:52:55.922" v="268" actId="6264"/>
          <ac:spMkLst>
            <pc:docMk/>
            <pc:sldMk cId="644145042" sldId="33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644145042" sldId="336"/>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848150577" sldId="337"/>
        </pc:sldMkLst>
        <pc:spChg chg="del mod">
          <ac:chgData name="Coe, Lauren A CIV USARMY CEIWR (USA)" userId="395aa31e-6199-4afa-8d2d-5549bdb94456" providerId="ADAL" clId="{234BC1CC-5BDF-4D5D-B15F-CC5B754C78BA}" dt="2025-05-06T18:38:02.983" v="166" actId="478"/>
          <ac:spMkLst>
            <pc:docMk/>
            <pc:sldMk cId="848150577" sldId="337"/>
            <ac:spMk id="4" creationId="{AE65C56F-E0A6-75CB-867E-8B369D708D22}"/>
          </ac:spMkLst>
        </pc:spChg>
        <pc:spChg chg="mod">
          <ac:chgData name="Coe, Lauren A CIV USARMY CEIWR (USA)" userId="395aa31e-6199-4afa-8d2d-5549bdb94456" providerId="ADAL" clId="{234BC1CC-5BDF-4D5D-B15F-CC5B754C78BA}" dt="2025-05-06T18:38:43.697" v="182" actId="14100"/>
          <ac:spMkLst>
            <pc:docMk/>
            <pc:sldMk cId="848150577" sldId="337"/>
            <ac:spMk id="6" creationId="{3D8F5C3E-77F2-4769-A6D2-03D401C48057}"/>
          </ac:spMkLst>
        </pc:spChg>
        <pc:spChg chg="add mod">
          <ac:chgData name="Coe, Lauren A CIV USARMY CEIWR (USA)" userId="395aa31e-6199-4afa-8d2d-5549bdb94456" providerId="ADAL" clId="{234BC1CC-5BDF-4D5D-B15F-CC5B754C78BA}" dt="2025-05-06T18:38:50.996" v="183" actId="1076"/>
          <ac:spMkLst>
            <pc:docMk/>
            <pc:sldMk cId="848150577" sldId="337"/>
            <ac:spMk id="8" creationId="{99B5D14A-D403-8798-C503-07F55D3F704E}"/>
          </ac:spMkLst>
        </pc:spChg>
        <pc:spChg chg="add del mod">
          <ac:chgData name="Coe, Lauren A CIV USARMY CEIWR (USA)" userId="395aa31e-6199-4afa-8d2d-5549bdb94456" providerId="ADAL" clId="{234BC1CC-5BDF-4D5D-B15F-CC5B754C78BA}" dt="2025-05-06T18:52:55.922" v="268" actId="6264"/>
          <ac:spMkLst>
            <pc:docMk/>
            <pc:sldMk cId="848150577" sldId="337"/>
            <ac:spMk id="9" creationId="{27C6055C-8AD7-3CFA-9BC4-DD2AB9DEDD64}"/>
          </ac:spMkLst>
        </pc:spChg>
        <pc:spChg chg="add del mod">
          <ac:chgData name="Coe, Lauren A CIV USARMY CEIWR (USA)" userId="395aa31e-6199-4afa-8d2d-5549bdb94456" providerId="ADAL" clId="{234BC1CC-5BDF-4D5D-B15F-CC5B754C78BA}" dt="2025-05-06T18:52:55.922" v="268" actId="6264"/>
          <ac:spMkLst>
            <pc:docMk/>
            <pc:sldMk cId="848150577" sldId="337"/>
            <ac:spMk id="10" creationId="{0E3E073F-A2F3-C88A-5AC5-47749869BD57}"/>
          </ac:spMkLst>
        </pc:spChg>
        <pc:spChg chg="mod ord">
          <ac:chgData name="Coe, Lauren A CIV USARMY CEIWR (USA)" userId="395aa31e-6199-4afa-8d2d-5549bdb94456" providerId="ADAL" clId="{234BC1CC-5BDF-4D5D-B15F-CC5B754C78BA}" dt="2025-05-06T18:52:55.922" v="268" actId="6264"/>
          <ac:spMkLst>
            <pc:docMk/>
            <pc:sldMk cId="848150577" sldId="33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848150577" sldId="337"/>
            <ac:spMk id="19459" creationId="{00000000-0000-0000-0000-000000000000}"/>
          </ac:spMkLst>
        </pc:spChg>
        <pc:picChg chg="mod">
          <ac:chgData name="Coe, Lauren A CIV USARMY CEIWR (USA)" userId="395aa31e-6199-4afa-8d2d-5549bdb94456" providerId="ADAL" clId="{234BC1CC-5BDF-4D5D-B15F-CC5B754C78BA}" dt="2025-05-06T18:38:20.577" v="178" actId="1076"/>
          <ac:picMkLst>
            <pc:docMk/>
            <pc:sldMk cId="848150577" sldId="337"/>
            <ac:picMk id="5" creationId="{0B138617-09C8-4E26-9DAA-B57C4D904E23}"/>
          </ac:picMkLst>
        </pc:picChg>
      </pc:sldChg>
      <pc:sldChg chg="addSp delSp modSp mod modClrScheme chgLayout">
        <pc:chgData name="Coe, Lauren A CIV USARMY CEIWR (USA)" userId="395aa31e-6199-4afa-8d2d-5549bdb94456" providerId="ADAL" clId="{234BC1CC-5BDF-4D5D-B15F-CC5B754C78BA}" dt="2025-05-06T18:52:55.922" v="268" actId="6264"/>
        <pc:sldMkLst>
          <pc:docMk/>
          <pc:sldMk cId="40478958" sldId="338"/>
        </pc:sldMkLst>
        <pc:spChg chg="add del mod">
          <ac:chgData name="Coe, Lauren A CIV USARMY CEIWR (USA)" userId="395aa31e-6199-4afa-8d2d-5549bdb94456" providerId="ADAL" clId="{234BC1CC-5BDF-4D5D-B15F-CC5B754C78BA}" dt="2025-05-06T18:30:24.921" v="24" actId="6264"/>
          <ac:spMkLst>
            <pc:docMk/>
            <pc:sldMk cId="40478958" sldId="338"/>
            <ac:spMk id="2" creationId="{9EB7AA65-7D6E-EF86-E1D8-B437F412505D}"/>
          </ac:spMkLst>
        </pc:spChg>
        <pc:spChg chg="add del mod">
          <ac:chgData name="Coe, Lauren A CIV USARMY CEIWR (USA)" userId="395aa31e-6199-4afa-8d2d-5549bdb94456" providerId="ADAL" clId="{234BC1CC-5BDF-4D5D-B15F-CC5B754C78BA}" dt="2025-05-06T18:30:24.921" v="24" actId="6264"/>
          <ac:spMkLst>
            <pc:docMk/>
            <pc:sldMk cId="40478958" sldId="338"/>
            <ac:spMk id="3" creationId="{98518B32-622B-8CD9-125E-972E46365879}"/>
          </ac:spMkLst>
        </pc:spChg>
        <pc:spChg chg="add del mod">
          <ac:chgData name="Coe, Lauren A CIV USARMY CEIWR (USA)" userId="395aa31e-6199-4afa-8d2d-5549bdb94456" providerId="ADAL" clId="{234BC1CC-5BDF-4D5D-B15F-CC5B754C78BA}" dt="2025-05-06T18:52:55.922" v="268" actId="6264"/>
          <ac:spMkLst>
            <pc:docMk/>
            <pc:sldMk cId="40478958" sldId="338"/>
            <ac:spMk id="5" creationId="{487B5450-4D2C-EEDD-A5D8-031018152818}"/>
          </ac:spMkLst>
        </pc:spChg>
        <pc:spChg chg="mod">
          <ac:chgData name="Coe, Lauren A CIV USARMY CEIWR (USA)" userId="395aa31e-6199-4afa-8d2d-5549bdb94456" providerId="ADAL" clId="{234BC1CC-5BDF-4D5D-B15F-CC5B754C78BA}" dt="2025-05-06T18:31:32.725" v="34" actId="255"/>
          <ac:spMkLst>
            <pc:docMk/>
            <pc:sldMk cId="40478958" sldId="338"/>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0478958" sldId="338"/>
            <ac:spMk id="7" creationId="{8528E6FF-F8DC-4B4C-57E1-D6C530912937}"/>
          </ac:spMkLst>
        </pc:spChg>
        <pc:spChg chg="mod ord">
          <ac:chgData name="Coe, Lauren A CIV USARMY CEIWR (USA)" userId="395aa31e-6199-4afa-8d2d-5549bdb94456" providerId="ADAL" clId="{234BC1CC-5BDF-4D5D-B15F-CC5B754C78BA}" dt="2025-05-06T18:52:55.922" v="268" actId="6264"/>
          <ac:spMkLst>
            <pc:docMk/>
            <pc:sldMk cId="40478958" sldId="33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0478958" sldId="33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90081666" sldId="339"/>
        </pc:sldMkLst>
        <pc:spChg chg="add del mod">
          <ac:chgData name="Coe, Lauren A CIV USARMY CEIWR (USA)" userId="395aa31e-6199-4afa-8d2d-5549bdb94456" providerId="ADAL" clId="{234BC1CC-5BDF-4D5D-B15F-CC5B754C78BA}" dt="2025-05-06T18:52:55.922" v="268" actId="6264"/>
          <ac:spMkLst>
            <pc:docMk/>
            <pc:sldMk cId="3790081666" sldId="339"/>
            <ac:spMk id="4" creationId="{CEB6BFD9-C63F-126B-8DF3-7A8533C2DBCD}"/>
          </ac:spMkLst>
        </pc:spChg>
        <pc:spChg chg="mod">
          <ac:chgData name="Coe, Lauren A CIV USARMY CEIWR (USA)" userId="395aa31e-6199-4afa-8d2d-5549bdb94456" providerId="ADAL" clId="{234BC1CC-5BDF-4D5D-B15F-CC5B754C78BA}" dt="2025-05-06T18:43:40.224" v="229" actId="255"/>
          <ac:spMkLst>
            <pc:docMk/>
            <pc:sldMk cId="3790081666" sldId="339"/>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790081666" sldId="339"/>
            <ac:spMk id="7" creationId="{6F2307D4-1EAE-1525-5A4E-0F3F3D334436}"/>
          </ac:spMkLst>
        </pc:spChg>
        <pc:spChg chg="mod ord">
          <ac:chgData name="Coe, Lauren A CIV USARMY CEIWR (USA)" userId="395aa31e-6199-4afa-8d2d-5549bdb94456" providerId="ADAL" clId="{234BC1CC-5BDF-4D5D-B15F-CC5B754C78BA}" dt="2025-05-06T18:52:55.922" v="268" actId="6264"/>
          <ac:spMkLst>
            <pc:docMk/>
            <pc:sldMk cId="3790081666" sldId="33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90081666" sldId="339"/>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034138596" sldId="340"/>
        </pc:sldMkLst>
        <pc:spChg chg="del mod">
          <ac:chgData name="Coe, Lauren A CIV USARMY CEIWR (USA)" userId="395aa31e-6199-4afa-8d2d-5549bdb94456" providerId="ADAL" clId="{234BC1CC-5BDF-4D5D-B15F-CC5B754C78BA}" dt="2025-05-06T18:37:02.510" v="152" actId="478"/>
          <ac:spMkLst>
            <pc:docMk/>
            <pc:sldMk cId="2034138596" sldId="340"/>
            <ac:spMk id="4" creationId="{9DC3008E-E26F-3829-AB29-123A04C07102}"/>
          </ac:spMkLst>
        </pc:spChg>
        <pc:spChg chg="add del mod">
          <ac:chgData name="Coe, Lauren A CIV USARMY CEIWR (USA)" userId="395aa31e-6199-4afa-8d2d-5549bdb94456" providerId="ADAL" clId="{234BC1CC-5BDF-4D5D-B15F-CC5B754C78BA}" dt="2025-05-06T18:52:55.922" v="268" actId="6264"/>
          <ac:spMkLst>
            <pc:docMk/>
            <pc:sldMk cId="2034138596" sldId="340"/>
            <ac:spMk id="5" creationId="{CF77FAE4-E079-36DD-E3EA-6014F275937B}"/>
          </ac:spMkLst>
        </pc:spChg>
        <pc:spChg chg="mod">
          <ac:chgData name="Coe, Lauren A CIV USARMY CEIWR (USA)" userId="395aa31e-6199-4afa-8d2d-5549bdb94456" providerId="ADAL" clId="{234BC1CC-5BDF-4D5D-B15F-CC5B754C78BA}" dt="2025-05-06T18:37:20.730" v="159" actId="15"/>
          <ac:spMkLst>
            <pc:docMk/>
            <pc:sldMk cId="2034138596" sldId="340"/>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34138596" sldId="340"/>
            <ac:spMk id="7" creationId="{89507FB4-1F0F-C3AD-7103-503DCAF6C976}"/>
          </ac:spMkLst>
        </pc:spChg>
        <pc:spChg chg="mod ord">
          <ac:chgData name="Coe, Lauren A CIV USARMY CEIWR (USA)" userId="395aa31e-6199-4afa-8d2d-5549bdb94456" providerId="ADAL" clId="{234BC1CC-5BDF-4D5D-B15F-CC5B754C78BA}" dt="2025-05-06T18:52:55.922" v="268" actId="6264"/>
          <ac:spMkLst>
            <pc:docMk/>
            <pc:sldMk cId="2034138596" sldId="34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34138596" sldId="34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471945627" sldId="341"/>
        </pc:sldMkLst>
        <pc:spChg chg="del mod">
          <ac:chgData name="Coe, Lauren A CIV USARMY CEIWR (USA)" userId="395aa31e-6199-4afa-8d2d-5549bdb94456" providerId="ADAL" clId="{234BC1CC-5BDF-4D5D-B15F-CC5B754C78BA}" dt="2025-05-06T18:44:44.190" v="243" actId="478"/>
          <ac:spMkLst>
            <pc:docMk/>
            <pc:sldMk cId="1471945627" sldId="341"/>
            <ac:spMk id="4" creationId="{BD0EF205-4A4B-C1F1-A96C-3C9543715ACB}"/>
          </ac:spMkLst>
        </pc:spChg>
        <pc:spChg chg="mod">
          <ac:chgData name="Coe, Lauren A CIV USARMY CEIWR (USA)" userId="395aa31e-6199-4afa-8d2d-5549bdb94456" providerId="ADAL" clId="{234BC1CC-5BDF-4D5D-B15F-CC5B754C78BA}" dt="2025-05-06T18:44:46.407" v="244" actId="15"/>
          <ac:spMkLst>
            <pc:docMk/>
            <pc:sldMk cId="1471945627" sldId="34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471945627" sldId="341"/>
            <ac:spMk id="9" creationId="{49BC1FCE-DBBB-CEF5-CAED-7A5B09B5237A}"/>
          </ac:spMkLst>
        </pc:spChg>
        <pc:spChg chg="add del mod">
          <ac:chgData name="Coe, Lauren A CIV USARMY CEIWR (USA)" userId="395aa31e-6199-4afa-8d2d-5549bdb94456" providerId="ADAL" clId="{234BC1CC-5BDF-4D5D-B15F-CC5B754C78BA}" dt="2025-05-06T18:52:55.922" v="268" actId="6264"/>
          <ac:spMkLst>
            <pc:docMk/>
            <pc:sldMk cId="1471945627" sldId="341"/>
            <ac:spMk id="10" creationId="{EE75D429-D23D-CCB8-0652-3A123BEA62C6}"/>
          </ac:spMkLst>
        </pc:spChg>
        <pc:spChg chg="mod ord">
          <ac:chgData name="Coe, Lauren A CIV USARMY CEIWR (USA)" userId="395aa31e-6199-4afa-8d2d-5549bdb94456" providerId="ADAL" clId="{234BC1CC-5BDF-4D5D-B15F-CC5B754C78BA}" dt="2025-05-06T18:52:55.922" v="268" actId="6264"/>
          <ac:spMkLst>
            <pc:docMk/>
            <pc:sldMk cId="1471945627" sldId="34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471945627" sldId="341"/>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278130761" sldId="342"/>
        </pc:sldMkLst>
        <pc:spChg chg="del">
          <ac:chgData name="Coe, Lauren A CIV USARMY CEIWR (USA)" userId="395aa31e-6199-4afa-8d2d-5549bdb94456" providerId="ADAL" clId="{234BC1CC-5BDF-4D5D-B15F-CC5B754C78BA}" dt="2025-05-06T18:44:19.145" v="234" actId="478"/>
          <ac:spMkLst>
            <pc:docMk/>
            <pc:sldMk cId="3278130761" sldId="342"/>
            <ac:spMk id="4" creationId="{DA7B8C26-4C60-BD97-0F90-93AAFE97903D}"/>
          </ac:spMkLst>
        </pc:spChg>
        <pc:spChg chg="mod">
          <ac:chgData name="Coe, Lauren A CIV USARMY CEIWR (USA)" userId="395aa31e-6199-4afa-8d2d-5549bdb94456" providerId="ADAL" clId="{234BC1CC-5BDF-4D5D-B15F-CC5B754C78BA}" dt="2025-05-06T18:44:22.120" v="236" actId="20577"/>
          <ac:spMkLst>
            <pc:docMk/>
            <pc:sldMk cId="3278130761" sldId="342"/>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278130761" sldId="342"/>
            <ac:spMk id="10" creationId="{D4AECD1E-D58A-2708-24D2-03A98FEEBB0F}"/>
          </ac:spMkLst>
        </pc:spChg>
        <pc:spChg chg="add del mod">
          <ac:chgData name="Coe, Lauren A CIV USARMY CEIWR (USA)" userId="395aa31e-6199-4afa-8d2d-5549bdb94456" providerId="ADAL" clId="{234BC1CC-5BDF-4D5D-B15F-CC5B754C78BA}" dt="2025-05-06T18:52:55.922" v="268" actId="6264"/>
          <ac:spMkLst>
            <pc:docMk/>
            <pc:sldMk cId="3278130761" sldId="342"/>
            <ac:spMk id="11" creationId="{3D31CA88-AAA1-B432-F7B1-AE77BAD51BE0}"/>
          </ac:spMkLst>
        </pc:spChg>
        <pc:spChg chg="mod ord">
          <ac:chgData name="Coe, Lauren A CIV USARMY CEIWR (USA)" userId="395aa31e-6199-4afa-8d2d-5549bdb94456" providerId="ADAL" clId="{234BC1CC-5BDF-4D5D-B15F-CC5B754C78BA}" dt="2025-05-06T18:52:55.922" v="268" actId="6264"/>
          <ac:spMkLst>
            <pc:docMk/>
            <pc:sldMk cId="3278130761" sldId="34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278130761" sldId="342"/>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708300559" sldId="343"/>
        </pc:sldMkLst>
        <pc:spChg chg="add del mod">
          <ac:chgData name="Coe, Lauren A CIV USARMY CEIWR (USA)" userId="395aa31e-6199-4afa-8d2d-5549bdb94456" providerId="ADAL" clId="{234BC1CC-5BDF-4D5D-B15F-CC5B754C78BA}" dt="2025-05-06T18:52:55.922" v="268" actId="6264"/>
          <ac:spMkLst>
            <pc:docMk/>
            <pc:sldMk cId="2708300559" sldId="343"/>
            <ac:spMk id="5" creationId="{CE3FEE89-444A-9454-3E86-0073CDEAB8FD}"/>
          </ac:spMkLst>
        </pc:spChg>
        <pc:spChg chg="mod">
          <ac:chgData name="Coe, Lauren A CIV USARMY CEIWR (USA)" userId="395aa31e-6199-4afa-8d2d-5549bdb94456" providerId="ADAL" clId="{234BC1CC-5BDF-4D5D-B15F-CC5B754C78BA}" dt="2025-05-06T18:43:00.720" v="228" actId="14100"/>
          <ac:spMkLst>
            <pc:docMk/>
            <pc:sldMk cId="2708300559" sldId="343"/>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708300559" sldId="343"/>
            <ac:spMk id="8" creationId="{06FAD5E5-03A1-092F-594F-36ED6569096E}"/>
          </ac:spMkLst>
        </pc:spChg>
        <pc:spChg chg="mod ord">
          <ac:chgData name="Coe, Lauren A CIV USARMY CEIWR (USA)" userId="395aa31e-6199-4afa-8d2d-5549bdb94456" providerId="ADAL" clId="{234BC1CC-5BDF-4D5D-B15F-CC5B754C78BA}" dt="2025-05-06T18:52:55.922" v="268" actId="6264"/>
          <ac:spMkLst>
            <pc:docMk/>
            <pc:sldMk cId="2708300559" sldId="34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708300559" sldId="343"/>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137193339" sldId="344"/>
        </pc:sldMkLst>
        <pc:spChg chg="del mod">
          <ac:chgData name="Coe, Lauren A CIV USARMY CEIWR (USA)" userId="395aa31e-6199-4afa-8d2d-5549bdb94456" providerId="ADAL" clId="{234BC1CC-5BDF-4D5D-B15F-CC5B754C78BA}" dt="2025-05-06T18:42:09.021" v="220" actId="478"/>
          <ac:spMkLst>
            <pc:docMk/>
            <pc:sldMk cId="1137193339" sldId="344"/>
            <ac:spMk id="5" creationId="{E9605607-067D-42CD-0FA6-86918EB012A7}"/>
          </ac:spMkLst>
        </pc:spChg>
        <pc:spChg chg="mod">
          <ac:chgData name="Coe, Lauren A CIV USARMY CEIWR (USA)" userId="395aa31e-6199-4afa-8d2d-5549bdb94456" providerId="ADAL" clId="{234BC1CC-5BDF-4D5D-B15F-CC5B754C78BA}" dt="2025-05-06T18:42:14.697" v="224" actId="15"/>
          <ac:spMkLst>
            <pc:docMk/>
            <pc:sldMk cId="1137193339" sldId="344"/>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137193339" sldId="344"/>
            <ac:spMk id="7" creationId="{B4F52DF1-6734-5EFB-22A3-A0E2BA077681}"/>
          </ac:spMkLst>
        </pc:spChg>
        <pc:spChg chg="add del mod">
          <ac:chgData name="Coe, Lauren A CIV USARMY CEIWR (USA)" userId="395aa31e-6199-4afa-8d2d-5549bdb94456" providerId="ADAL" clId="{234BC1CC-5BDF-4D5D-B15F-CC5B754C78BA}" dt="2025-05-06T18:52:55.922" v="268" actId="6264"/>
          <ac:spMkLst>
            <pc:docMk/>
            <pc:sldMk cId="1137193339" sldId="344"/>
            <ac:spMk id="8" creationId="{2FF63724-D00F-520A-DBD3-551B5081D909}"/>
          </ac:spMkLst>
        </pc:spChg>
        <pc:spChg chg="mod ord">
          <ac:chgData name="Coe, Lauren A CIV USARMY CEIWR (USA)" userId="395aa31e-6199-4afa-8d2d-5549bdb94456" providerId="ADAL" clId="{234BC1CC-5BDF-4D5D-B15F-CC5B754C78BA}" dt="2025-05-06T18:52:55.922" v="268" actId="6264"/>
          <ac:spMkLst>
            <pc:docMk/>
            <pc:sldMk cId="1137193339" sldId="34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137193339" sldId="344"/>
            <ac:spMk id="19459" creationId="{00000000-0000-0000-0000-000000000000}"/>
          </ac:spMkLst>
        </pc:spChg>
        <pc:picChg chg="mod modCrop">
          <ac:chgData name="Coe, Lauren A CIV USARMY CEIWR (USA)" userId="395aa31e-6199-4afa-8d2d-5549bdb94456" providerId="ADAL" clId="{234BC1CC-5BDF-4D5D-B15F-CC5B754C78BA}" dt="2025-05-06T18:42:33.181" v="226" actId="732"/>
          <ac:picMkLst>
            <pc:docMk/>
            <pc:sldMk cId="1137193339" sldId="344"/>
            <ac:picMk id="2" creationId="{FEF3B845-6657-49AC-B2B5-07D7D288789A}"/>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037316461" sldId="345"/>
        </pc:sldMkLst>
        <pc:spChg chg="mod">
          <ac:chgData name="Coe, Lauren A CIV USARMY CEIWR (USA)" userId="395aa31e-6199-4afa-8d2d-5549bdb94456" providerId="ADAL" clId="{234BC1CC-5BDF-4D5D-B15F-CC5B754C78BA}" dt="2025-05-06T18:37:30.266" v="160" actId="255"/>
          <ac:spMkLst>
            <pc:docMk/>
            <pc:sldMk cId="1037316461" sldId="345"/>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037316461" sldId="345"/>
            <ac:spMk id="28" creationId="{B839A00E-A3B0-1CA3-1F47-ED2AAC37414A}"/>
          </ac:spMkLst>
        </pc:spChg>
        <pc:spChg chg="add del mod">
          <ac:chgData name="Coe, Lauren A CIV USARMY CEIWR (USA)" userId="395aa31e-6199-4afa-8d2d-5549bdb94456" providerId="ADAL" clId="{234BC1CC-5BDF-4D5D-B15F-CC5B754C78BA}" dt="2025-05-06T18:52:55.922" v="268" actId="6264"/>
          <ac:spMkLst>
            <pc:docMk/>
            <pc:sldMk cId="1037316461" sldId="345"/>
            <ac:spMk id="37" creationId="{F4E3DEF1-B2C0-12EB-6488-7C5C2F5B16D6}"/>
          </ac:spMkLst>
        </pc:spChg>
        <pc:spChg chg="mod ord">
          <ac:chgData name="Coe, Lauren A CIV USARMY CEIWR (USA)" userId="395aa31e-6199-4afa-8d2d-5549bdb94456" providerId="ADAL" clId="{234BC1CC-5BDF-4D5D-B15F-CC5B754C78BA}" dt="2025-05-06T18:52:55.922" v="268" actId="6264"/>
          <ac:spMkLst>
            <pc:docMk/>
            <pc:sldMk cId="1037316461" sldId="34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037316461" sldId="34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902352359" sldId="346"/>
        </pc:sldMkLst>
        <pc:spChg chg="add del mod">
          <ac:chgData name="Coe, Lauren A CIV USARMY CEIWR (USA)" userId="395aa31e-6199-4afa-8d2d-5549bdb94456" providerId="ADAL" clId="{234BC1CC-5BDF-4D5D-B15F-CC5B754C78BA}" dt="2025-05-06T18:52:55.922" v="268" actId="6264"/>
          <ac:spMkLst>
            <pc:docMk/>
            <pc:sldMk cId="2902352359" sldId="346"/>
            <ac:spMk id="3" creationId="{29AA57CE-A211-072E-DCCA-0D3A8386A221}"/>
          </ac:spMkLst>
        </pc:spChg>
        <pc:spChg chg="add del mod">
          <ac:chgData name="Coe, Lauren A CIV USARMY CEIWR (USA)" userId="395aa31e-6199-4afa-8d2d-5549bdb94456" providerId="ADAL" clId="{234BC1CC-5BDF-4D5D-B15F-CC5B754C78BA}" dt="2025-05-06T18:52:55.922" v="268" actId="6264"/>
          <ac:spMkLst>
            <pc:docMk/>
            <pc:sldMk cId="2902352359" sldId="346"/>
            <ac:spMk id="4" creationId="{1DB15252-D16B-65FF-BA71-8CE5B4735D71}"/>
          </ac:spMkLst>
        </pc:spChg>
        <pc:spChg chg="mod">
          <ac:chgData name="Coe, Lauren A CIV USARMY CEIWR (USA)" userId="395aa31e-6199-4afa-8d2d-5549bdb94456" providerId="ADAL" clId="{234BC1CC-5BDF-4D5D-B15F-CC5B754C78BA}" dt="2025-05-06T18:52:06.332" v="261" actId="1076"/>
          <ac:spMkLst>
            <pc:docMk/>
            <pc:sldMk cId="2902352359" sldId="346"/>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2902352359" sldId="34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902352359" sldId="346"/>
            <ac:spMk id="19459" creationId="{00000000-0000-0000-0000-000000000000}"/>
          </ac:spMkLst>
        </pc:spChg>
        <pc:picChg chg="mod">
          <ac:chgData name="Coe, Lauren A CIV USARMY CEIWR (USA)" userId="395aa31e-6199-4afa-8d2d-5549bdb94456" providerId="ADAL" clId="{234BC1CC-5BDF-4D5D-B15F-CC5B754C78BA}" dt="2025-05-06T18:51:55.689" v="258" actId="1076"/>
          <ac:picMkLst>
            <pc:docMk/>
            <pc:sldMk cId="2902352359" sldId="346"/>
            <ac:picMk id="2" creationId="{8B899556-8566-4D00-B09B-A097D71C5E76}"/>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816444585" sldId="347"/>
        </pc:sldMkLst>
        <pc:spChg chg="add del mod">
          <ac:chgData name="Coe, Lauren A CIV USARMY CEIWR (USA)" userId="395aa31e-6199-4afa-8d2d-5549bdb94456" providerId="ADAL" clId="{234BC1CC-5BDF-4D5D-B15F-CC5B754C78BA}" dt="2025-05-06T18:52:55.922" v="268" actId="6264"/>
          <ac:spMkLst>
            <pc:docMk/>
            <pc:sldMk cId="2816444585" sldId="347"/>
            <ac:spMk id="2" creationId="{CABB0723-8E0D-B427-3E68-36E3A2C627D6}"/>
          </ac:spMkLst>
        </pc:spChg>
        <pc:spChg chg="add del mod">
          <ac:chgData name="Coe, Lauren A CIV USARMY CEIWR (USA)" userId="395aa31e-6199-4afa-8d2d-5549bdb94456" providerId="ADAL" clId="{234BC1CC-5BDF-4D5D-B15F-CC5B754C78BA}" dt="2025-05-06T18:52:55.922" v="268" actId="6264"/>
          <ac:spMkLst>
            <pc:docMk/>
            <pc:sldMk cId="2816444585" sldId="347"/>
            <ac:spMk id="3" creationId="{5BD60A6B-7525-EED8-3380-A1925C82196B}"/>
          </ac:spMkLst>
        </pc:spChg>
        <pc:spChg chg="mod ord">
          <ac:chgData name="Coe, Lauren A CIV USARMY CEIWR (USA)" userId="395aa31e-6199-4afa-8d2d-5549bdb94456" providerId="ADAL" clId="{234BC1CC-5BDF-4D5D-B15F-CC5B754C78BA}" dt="2025-05-06T18:52:55.922" v="268" actId="6264"/>
          <ac:spMkLst>
            <pc:docMk/>
            <pc:sldMk cId="2816444585" sldId="34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816444585" sldId="347"/>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550741571" sldId="348"/>
        </pc:sldMkLst>
        <pc:spChg chg="add del mod">
          <ac:chgData name="Coe, Lauren A CIV USARMY CEIWR (USA)" userId="395aa31e-6199-4afa-8d2d-5549bdb94456" providerId="ADAL" clId="{234BC1CC-5BDF-4D5D-B15F-CC5B754C78BA}" dt="2025-05-06T18:52:55.922" v="268" actId="6264"/>
          <ac:spMkLst>
            <pc:docMk/>
            <pc:sldMk cId="1550741571" sldId="348"/>
            <ac:spMk id="2" creationId="{736DC5A3-884C-661E-4E89-35CDCCDDEB97}"/>
          </ac:spMkLst>
        </pc:spChg>
        <pc:spChg chg="add del mod">
          <ac:chgData name="Coe, Lauren A CIV USARMY CEIWR (USA)" userId="395aa31e-6199-4afa-8d2d-5549bdb94456" providerId="ADAL" clId="{234BC1CC-5BDF-4D5D-B15F-CC5B754C78BA}" dt="2025-05-06T18:52:55.922" v="268" actId="6264"/>
          <ac:spMkLst>
            <pc:docMk/>
            <pc:sldMk cId="1550741571" sldId="348"/>
            <ac:spMk id="3" creationId="{E4D0B3A2-2895-C8F5-9755-D4CB4226AB0C}"/>
          </ac:spMkLst>
        </pc:spChg>
        <pc:spChg chg="mod">
          <ac:chgData name="Coe, Lauren A CIV USARMY CEIWR (USA)" userId="395aa31e-6199-4afa-8d2d-5549bdb94456" providerId="ADAL" clId="{234BC1CC-5BDF-4D5D-B15F-CC5B754C78BA}" dt="2025-05-06T18:50:36.775" v="253" actId="1076"/>
          <ac:spMkLst>
            <pc:docMk/>
            <pc:sldMk cId="1550741571" sldId="348"/>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550741571" sldId="34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550741571" sldId="34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38907745" sldId="349"/>
        </pc:sldMkLst>
        <pc:spChg chg="del mod">
          <ac:chgData name="Coe, Lauren A CIV USARMY CEIWR (USA)" userId="395aa31e-6199-4afa-8d2d-5549bdb94456" providerId="ADAL" clId="{234BC1CC-5BDF-4D5D-B15F-CC5B754C78BA}" dt="2025-05-06T18:34:44.216" v="66" actId="478"/>
          <ac:spMkLst>
            <pc:docMk/>
            <pc:sldMk cId="338907745" sldId="349"/>
            <ac:spMk id="2" creationId="{0CD9C4FE-2246-A6A2-C064-A00E0C16A252}"/>
          </ac:spMkLst>
        </pc:spChg>
        <pc:spChg chg="mod">
          <ac:chgData name="Coe, Lauren A CIV USARMY CEIWR (USA)" userId="395aa31e-6199-4afa-8d2d-5549bdb94456" providerId="ADAL" clId="{234BC1CC-5BDF-4D5D-B15F-CC5B754C78BA}" dt="2025-05-06T18:34:25.159" v="62" actId="1076"/>
          <ac:spMkLst>
            <pc:docMk/>
            <pc:sldMk cId="338907745" sldId="349"/>
            <ac:spMk id="3" creationId="{E08BFA5A-FFD0-406B-A052-C427CAC9A1E6}"/>
          </ac:spMkLst>
        </pc:spChg>
        <pc:spChg chg="mod">
          <ac:chgData name="Coe, Lauren A CIV USARMY CEIWR (USA)" userId="395aa31e-6199-4afa-8d2d-5549bdb94456" providerId="ADAL" clId="{234BC1CC-5BDF-4D5D-B15F-CC5B754C78BA}" dt="2025-05-06T18:34:08.222" v="60" actId="1076"/>
          <ac:spMkLst>
            <pc:docMk/>
            <pc:sldMk cId="338907745" sldId="349"/>
            <ac:spMk id="4" creationId="{3D358DEA-A338-4B91-B206-4BBA672B34DA}"/>
          </ac:spMkLst>
        </pc:spChg>
        <pc:spChg chg="mod">
          <ac:chgData name="Coe, Lauren A CIV USARMY CEIWR (USA)" userId="395aa31e-6199-4afa-8d2d-5549bdb94456" providerId="ADAL" clId="{234BC1CC-5BDF-4D5D-B15F-CC5B754C78BA}" dt="2025-05-06T18:34:50.621" v="69" actId="15"/>
          <ac:spMkLst>
            <pc:docMk/>
            <pc:sldMk cId="338907745" sldId="349"/>
            <ac:spMk id="6" creationId="{3D8F5C3E-77F2-4769-A6D2-03D401C48057}"/>
          </ac:spMkLst>
        </pc:spChg>
        <pc:spChg chg="mod">
          <ac:chgData name="Coe, Lauren A CIV USARMY CEIWR (USA)" userId="395aa31e-6199-4afa-8d2d-5549bdb94456" providerId="ADAL" clId="{234BC1CC-5BDF-4D5D-B15F-CC5B754C78BA}" dt="2025-05-06T18:34:08.222" v="60" actId="1076"/>
          <ac:spMkLst>
            <pc:docMk/>
            <pc:sldMk cId="338907745" sldId="349"/>
            <ac:spMk id="8" creationId="{ED758F38-94B1-40A4-A1A8-C5F58F4301A3}"/>
          </ac:spMkLst>
        </pc:spChg>
        <pc:spChg chg="add del mod">
          <ac:chgData name="Coe, Lauren A CIV USARMY CEIWR (USA)" userId="395aa31e-6199-4afa-8d2d-5549bdb94456" providerId="ADAL" clId="{234BC1CC-5BDF-4D5D-B15F-CC5B754C78BA}" dt="2025-05-06T18:52:55.922" v="268" actId="6264"/>
          <ac:spMkLst>
            <pc:docMk/>
            <pc:sldMk cId="338907745" sldId="349"/>
            <ac:spMk id="9" creationId="{3D8635D0-50FB-F092-07C5-BC4B7AE0EC2E}"/>
          </ac:spMkLst>
        </pc:spChg>
        <pc:spChg chg="add del mod">
          <ac:chgData name="Coe, Lauren A CIV USARMY CEIWR (USA)" userId="395aa31e-6199-4afa-8d2d-5549bdb94456" providerId="ADAL" clId="{234BC1CC-5BDF-4D5D-B15F-CC5B754C78BA}" dt="2025-05-06T18:52:55.922" v="268" actId="6264"/>
          <ac:spMkLst>
            <pc:docMk/>
            <pc:sldMk cId="338907745" sldId="349"/>
            <ac:spMk id="10" creationId="{E305D4C1-8740-A152-37EB-273625DA1A3D}"/>
          </ac:spMkLst>
        </pc:spChg>
        <pc:spChg chg="mod ord">
          <ac:chgData name="Coe, Lauren A CIV USARMY CEIWR (USA)" userId="395aa31e-6199-4afa-8d2d-5549bdb94456" providerId="ADAL" clId="{234BC1CC-5BDF-4D5D-B15F-CC5B754C78BA}" dt="2025-05-06T18:52:55.922" v="268" actId="6264"/>
          <ac:spMkLst>
            <pc:docMk/>
            <pc:sldMk cId="338907745" sldId="34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8907745" sldId="349"/>
            <ac:spMk id="19459" creationId="{00000000-0000-0000-0000-000000000000}"/>
          </ac:spMkLst>
        </pc:spChg>
        <pc:grpChg chg="mod">
          <ac:chgData name="Coe, Lauren A CIV USARMY CEIWR (USA)" userId="395aa31e-6199-4afa-8d2d-5549bdb94456" providerId="ADAL" clId="{234BC1CC-5BDF-4D5D-B15F-CC5B754C78BA}" dt="2025-05-06T18:34:08.222" v="60" actId="1076"/>
          <ac:grpSpMkLst>
            <pc:docMk/>
            <pc:sldMk cId="338907745" sldId="349"/>
            <ac:grpSpMk id="5" creationId="{1B98690E-3EB4-DAB7-ECB3-4F0B3A73393E}"/>
          </ac:grpSpMkLst>
        </pc:grpChg>
        <pc:picChg chg="mod">
          <ac:chgData name="Coe, Lauren A CIV USARMY CEIWR (USA)" userId="395aa31e-6199-4afa-8d2d-5549bdb94456" providerId="ADAL" clId="{234BC1CC-5BDF-4D5D-B15F-CC5B754C78BA}" dt="2025-05-06T18:34:25.159" v="62" actId="1076"/>
          <ac:picMkLst>
            <pc:docMk/>
            <pc:sldMk cId="338907745" sldId="349"/>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917043524" sldId="350"/>
        </pc:sldMkLst>
        <pc:spChg chg="del">
          <ac:chgData name="Coe, Lauren A CIV USARMY CEIWR (USA)" userId="395aa31e-6199-4afa-8d2d-5549bdb94456" providerId="ADAL" clId="{234BC1CC-5BDF-4D5D-B15F-CC5B754C78BA}" dt="2025-05-06T18:33:37.432" v="53" actId="21"/>
          <ac:spMkLst>
            <pc:docMk/>
            <pc:sldMk cId="917043524" sldId="350"/>
            <ac:spMk id="2" creationId="{E5B7806E-EC30-8995-480D-AD4D58FA0CC8}"/>
          </ac:spMkLst>
        </pc:spChg>
        <pc:spChg chg="mod">
          <ac:chgData name="Coe, Lauren A CIV USARMY CEIWR (USA)" userId="395aa31e-6199-4afa-8d2d-5549bdb94456" providerId="ADAL" clId="{234BC1CC-5BDF-4D5D-B15F-CC5B754C78BA}" dt="2025-05-06T18:51:26.735" v="257" actId="1076"/>
          <ac:spMkLst>
            <pc:docMk/>
            <pc:sldMk cId="917043524" sldId="350"/>
            <ac:spMk id="6" creationId="{3D8F5C3E-77F2-4769-A6D2-03D401C48057}"/>
          </ac:spMkLst>
        </pc:spChg>
        <pc:spChg chg="add del mod">
          <ac:chgData name="Coe, Lauren A CIV USARMY CEIWR (USA)" userId="395aa31e-6199-4afa-8d2d-5549bdb94456" providerId="ADAL" clId="{234BC1CC-5BDF-4D5D-B15F-CC5B754C78BA}" dt="2025-05-06T18:41:38.255" v="212" actId="478"/>
          <ac:spMkLst>
            <pc:docMk/>
            <pc:sldMk cId="917043524" sldId="350"/>
            <ac:spMk id="9" creationId="{E5B7806E-EC30-8995-480D-AD4D58FA0CC8}"/>
          </ac:spMkLst>
        </pc:spChg>
        <pc:spChg chg="add del mod">
          <ac:chgData name="Coe, Lauren A CIV USARMY CEIWR (USA)" userId="395aa31e-6199-4afa-8d2d-5549bdb94456" providerId="ADAL" clId="{234BC1CC-5BDF-4D5D-B15F-CC5B754C78BA}" dt="2025-05-06T18:52:55.922" v="268" actId="6264"/>
          <ac:spMkLst>
            <pc:docMk/>
            <pc:sldMk cId="917043524" sldId="350"/>
            <ac:spMk id="10" creationId="{CCFC9F1F-4899-C5AF-A100-F7CF346E8FB3}"/>
          </ac:spMkLst>
        </pc:spChg>
        <pc:spChg chg="add del mod">
          <ac:chgData name="Coe, Lauren A CIV USARMY CEIWR (USA)" userId="395aa31e-6199-4afa-8d2d-5549bdb94456" providerId="ADAL" clId="{234BC1CC-5BDF-4D5D-B15F-CC5B754C78BA}" dt="2025-05-06T18:52:55.922" v="268" actId="6264"/>
          <ac:spMkLst>
            <pc:docMk/>
            <pc:sldMk cId="917043524" sldId="350"/>
            <ac:spMk id="11" creationId="{31EB03FA-D722-BDAA-2A84-2165B6160BD9}"/>
          </ac:spMkLst>
        </pc:spChg>
        <pc:spChg chg="mod ord">
          <ac:chgData name="Coe, Lauren A CIV USARMY CEIWR (USA)" userId="395aa31e-6199-4afa-8d2d-5549bdb94456" providerId="ADAL" clId="{234BC1CC-5BDF-4D5D-B15F-CC5B754C78BA}" dt="2025-05-06T18:52:55.922" v="268" actId="6264"/>
          <ac:spMkLst>
            <pc:docMk/>
            <pc:sldMk cId="917043524" sldId="35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917043524" sldId="35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483414104" sldId="351"/>
        </pc:sldMkLst>
        <pc:spChg chg="mod">
          <ac:chgData name="Coe, Lauren A CIV USARMY CEIWR (USA)" userId="395aa31e-6199-4afa-8d2d-5549bdb94456" providerId="ADAL" clId="{234BC1CC-5BDF-4D5D-B15F-CC5B754C78BA}" dt="2025-05-06T18:33:20.840" v="51" actId="1076"/>
          <ac:spMkLst>
            <pc:docMk/>
            <pc:sldMk cId="483414104" sldId="351"/>
            <ac:spMk id="3" creationId="{E08BFA5A-FFD0-406B-A052-C427CAC9A1E6}"/>
          </ac:spMkLst>
        </pc:spChg>
        <pc:spChg chg="add del">
          <ac:chgData name="Coe, Lauren A CIV USARMY CEIWR (USA)" userId="395aa31e-6199-4afa-8d2d-5549bdb94456" providerId="ADAL" clId="{234BC1CC-5BDF-4D5D-B15F-CC5B754C78BA}" dt="2025-05-06T18:36:10.492" v="107" actId="22"/>
          <ac:spMkLst>
            <pc:docMk/>
            <pc:sldMk cId="483414104" sldId="351"/>
            <ac:spMk id="4" creationId="{11D05EB9-F2A9-AC0A-477A-9BF884973B14}"/>
          </ac:spMkLst>
        </pc:spChg>
        <pc:spChg chg="add del mod">
          <ac:chgData name="Coe, Lauren A CIV USARMY CEIWR (USA)" userId="395aa31e-6199-4afa-8d2d-5549bdb94456" providerId="ADAL" clId="{234BC1CC-5BDF-4D5D-B15F-CC5B754C78BA}" dt="2025-05-06T18:52:55.922" v="268" actId="6264"/>
          <ac:spMkLst>
            <pc:docMk/>
            <pc:sldMk cId="483414104" sldId="351"/>
            <ac:spMk id="5" creationId="{15BD3B5E-BDCC-97ED-E2A8-71B5AB18F3B3}"/>
          </ac:spMkLst>
        </pc:spChg>
        <pc:spChg chg="mod">
          <ac:chgData name="Coe, Lauren A CIV USARMY CEIWR (USA)" userId="395aa31e-6199-4afa-8d2d-5549bdb94456" providerId="ADAL" clId="{234BC1CC-5BDF-4D5D-B15F-CC5B754C78BA}" dt="2025-05-06T18:51:19.727" v="256" actId="1076"/>
          <ac:spMkLst>
            <pc:docMk/>
            <pc:sldMk cId="483414104" sldId="35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83414104" sldId="351"/>
            <ac:spMk id="8" creationId="{D0DBA44D-4280-1DDE-7485-41C7FDF8FBC4}"/>
          </ac:spMkLst>
        </pc:spChg>
        <pc:spChg chg="mod ord">
          <ac:chgData name="Coe, Lauren A CIV USARMY CEIWR (USA)" userId="395aa31e-6199-4afa-8d2d-5549bdb94456" providerId="ADAL" clId="{234BC1CC-5BDF-4D5D-B15F-CC5B754C78BA}" dt="2025-05-06T18:52:55.922" v="268" actId="6264"/>
          <ac:spMkLst>
            <pc:docMk/>
            <pc:sldMk cId="483414104" sldId="35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83414104" sldId="351"/>
            <ac:spMk id="19459" creationId="{00000000-0000-0000-0000-000000000000}"/>
          </ac:spMkLst>
        </pc:spChg>
        <pc:picChg chg="mod">
          <ac:chgData name="Coe, Lauren A CIV USARMY CEIWR (USA)" userId="395aa31e-6199-4afa-8d2d-5549bdb94456" providerId="ADAL" clId="{234BC1CC-5BDF-4D5D-B15F-CC5B754C78BA}" dt="2025-05-06T18:33:20.840" v="51" actId="1076"/>
          <ac:picMkLst>
            <pc:docMk/>
            <pc:sldMk cId="483414104" sldId="351"/>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932000490" sldId="352"/>
        </pc:sldMkLst>
        <pc:spChg chg="add del mod">
          <ac:chgData name="Coe, Lauren A CIV USARMY CEIWR (USA)" userId="395aa31e-6199-4afa-8d2d-5549bdb94456" providerId="ADAL" clId="{234BC1CC-5BDF-4D5D-B15F-CC5B754C78BA}" dt="2025-05-06T18:52:55.922" v="268" actId="6264"/>
          <ac:spMkLst>
            <pc:docMk/>
            <pc:sldMk cId="1932000490" sldId="352"/>
            <ac:spMk id="2" creationId="{F963C651-F312-2A55-17E6-72F72AA693FB}"/>
          </ac:spMkLst>
        </pc:spChg>
        <pc:spChg chg="add del mod">
          <ac:chgData name="Coe, Lauren A CIV USARMY CEIWR (USA)" userId="395aa31e-6199-4afa-8d2d-5549bdb94456" providerId="ADAL" clId="{234BC1CC-5BDF-4D5D-B15F-CC5B754C78BA}" dt="2025-05-06T18:52:55.922" v="268" actId="6264"/>
          <ac:spMkLst>
            <pc:docMk/>
            <pc:sldMk cId="1932000490" sldId="352"/>
            <ac:spMk id="3" creationId="{34A3D0E2-FC7B-0EEA-0789-AE1A74525C7C}"/>
          </ac:spMkLst>
        </pc:spChg>
        <pc:spChg chg="mod ord">
          <ac:chgData name="Coe, Lauren A CIV USARMY CEIWR (USA)" userId="395aa31e-6199-4afa-8d2d-5549bdb94456" providerId="ADAL" clId="{234BC1CC-5BDF-4D5D-B15F-CC5B754C78BA}" dt="2025-05-06T18:52:55.922" v="268" actId="6264"/>
          <ac:spMkLst>
            <pc:docMk/>
            <pc:sldMk cId="1932000490" sldId="35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932000490" sldId="352"/>
            <ac:spMk id="19459" creationId="{00000000-0000-0000-0000-000000000000}"/>
          </ac:spMkLst>
        </pc:spChg>
      </pc:sldChg>
      <pc:sldChg chg="addSp delSp modSp mod modClrScheme chgLayout">
        <pc:chgData name="Coe, Lauren A CIV USARMY CEIWR (USA)" userId="395aa31e-6199-4afa-8d2d-5549bdb94456" providerId="ADAL" clId="{234BC1CC-5BDF-4D5D-B15F-CC5B754C78BA}" dt="2025-05-06T18:52:55.922" v="268" actId="6264"/>
        <pc:sldMkLst>
          <pc:docMk/>
          <pc:sldMk cId="3618835077" sldId="353"/>
        </pc:sldMkLst>
        <pc:spChg chg="mod">
          <ac:chgData name="Coe, Lauren A CIV USARMY CEIWR (USA)" userId="395aa31e-6199-4afa-8d2d-5549bdb94456" providerId="ADAL" clId="{234BC1CC-5BDF-4D5D-B15F-CC5B754C78BA}" dt="2025-05-06T18:40:20.433" v="196" actId="1076"/>
          <ac:spMkLst>
            <pc:docMk/>
            <pc:sldMk cId="3618835077" sldId="353"/>
            <ac:spMk id="2" creationId="{5F55B278-702C-4CFD-A423-F057844C1DB4}"/>
          </ac:spMkLst>
        </pc:spChg>
        <pc:spChg chg="mod">
          <ac:chgData name="Coe, Lauren A CIV USARMY CEIWR (USA)" userId="395aa31e-6199-4afa-8d2d-5549bdb94456" providerId="ADAL" clId="{234BC1CC-5BDF-4D5D-B15F-CC5B754C78BA}" dt="2025-05-06T18:41:15.314" v="209" actId="14100"/>
          <ac:spMkLst>
            <pc:docMk/>
            <pc:sldMk cId="3618835077" sldId="353"/>
            <ac:spMk id="3" creationId="{CBB4F5C0-F723-77D1-6095-49D15AC6B99C}"/>
          </ac:spMkLst>
        </pc:spChg>
        <pc:spChg chg="add del mod ord">
          <ac:chgData name="Coe, Lauren A CIV USARMY CEIWR (USA)" userId="395aa31e-6199-4afa-8d2d-5549bdb94456" providerId="ADAL" clId="{234BC1CC-5BDF-4D5D-B15F-CC5B754C78BA}" dt="2025-05-06T18:40:40.071" v="199" actId="478"/>
          <ac:spMkLst>
            <pc:docMk/>
            <pc:sldMk cId="3618835077" sldId="353"/>
            <ac:spMk id="5" creationId="{D5675163-DFB5-A1D8-342F-6B291FF466EB}"/>
          </ac:spMkLst>
        </pc:spChg>
        <pc:spChg chg="mod">
          <ac:chgData name="Coe, Lauren A CIV USARMY CEIWR (USA)" userId="395aa31e-6199-4afa-8d2d-5549bdb94456" providerId="ADAL" clId="{234BC1CC-5BDF-4D5D-B15F-CC5B754C78BA}" dt="2025-05-06T18:40:37.301" v="198" actId="1076"/>
          <ac:spMkLst>
            <pc:docMk/>
            <pc:sldMk cId="3618835077" sldId="353"/>
            <ac:spMk id="6" creationId="{3D8F5C3E-77F2-4769-A6D2-03D401C48057}"/>
          </ac:spMkLst>
        </pc:spChg>
        <pc:spChg chg="add del mod ord">
          <ac:chgData name="Coe, Lauren A CIV USARMY CEIWR (USA)" userId="395aa31e-6199-4afa-8d2d-5549bdb94456" providerId="ADAL" clId="{234BC1CC-5BDF-4D5D-B15F-CC5B754C78BA}" dt="2025-05-06T18:40:46.857" v="202"/>
          <ac:spMkLst>
            <pc:docMk/>
            <pc:sldMk cId="3618835077" sldId="353"/>
            <ac:spMk id="7" creationId="{4FE7AFEC-7126-F40D-4286-1DD9E70956A2}"/>
          </ac:spMkLst>
        </pc:spChg>
        <pc:spChg chg="add del mod">
          <ac:chgData name="Coe, Lauren A CIV USARMY CEIWR (USA)" userId="395aa31e-6199-4afa-8d2d-5549bdb94456" providerId="ADAL" clId="{234BC1CC-5BDF-4D5D-B15F-CC5B754C78BA}" dt="2025-05-06T18:52:55.922" v="268" actId="6264"/>
          <ac:spMkLst>
            <pc:docMk/>
            <pc:sldMk cId="3618835077" sldId="353"/>
            <ac:spMk id="9" creationId="{C50DF4FF-6DE4-37A4-9017-AC74DCCA84DF}"/>
          </ac:spMkLst>
        </pc:spChg>
        <pc:spChg chg="add del mod">
          <ac:chgData name="Coe, Lauren A CIV USARMY CEIWR (USA)" userId="395aa31e-6199-4afa-8d2d-5549bdb94456" providerId="ADAL" clId="{234BC1CC-5BDF-4D5D-B15F-CC5B754C78BA}" dt="2025-05-06T18:52:55.922" v="268" actId="6264"/>
          <ac:spMkLst>
            <pc:docMk/>
            <pc:sldMk cId="3618835077" sldId="353"/>
            <ac:spMk id="10" creationId="{787D3395-55CE-EAFD-EF39-97F0DD03D182}"/>
          </ac:spMkLst>
        </pc:spChg>
        <pc:spChg chg="add del mod">
          <ac:chgData name="Coe, Lauren A CIV USARMY CEIWR (USA)" userId="395aa31e-6199-4afa-8d2d-5549bdb94456" providerId="ADAL" clId="{234BC1CC-5BDF-4D5D-B15F-CC5B754C78BA}" dt="2025-05-06T18:52:55.922" v="268" actId="6264"/>
          <ac:spMkLst>
            <pc:docMk/>
            <pc:sldMk cId="3618835077" sldId="353"/>
            <ac:spMk id="11" creationId="{00B8923C-894C-261F-29F6-1506FEF2AB1A}"/>
          </ac:spMkLst>
        </pc:spChg>
        <pc:spChg chg="add mod ord">
          <ac:chgData name="Coe, Lauren A CIV USARMY CEIWR (USA)" userId="395aa31e-6199-4afa-8d2d-5549bdb94456" providerId="ADAL" clId="{234BC1CC-5BDF-4D5D-B15F-CC5B754C78BA}" dt="2025-05-06T18:52:55.922" v="268" actId="6264"/>
          <ac:spMkLst>
            <pc:docMk/>
            <pc:sldMk cId="3618835077" sldId="353"/>
            <ac:spMk id="12" creationId="{CF088AA8-5FFE-C2A6-890A-510A9BF574DB}"/>
          </ac:spMkLst>
        </pc:spChg>
        <pc:spChg chg="mod ord">
          <ac:chgData name="Coe, Lauren A CIV USARMY CEIWR (USA)" userId="395aa31e-6199-4afa-8d2d-5549bdb94456" providerId="ADAL" clId="{234BC1CC-5BDF-4D5D-B15F-CC5B754C78BA}" dt="2025-05-06T18:52:55.922" v="268" actId="6264"/>
          <ac:spMkLst>
            <pc:docMk/>
            <pc:sldMk cId="3618835077" sldId="35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618835077" sldId="353"/>
            <ac:spMk id="19459" creationId="{00000000-0000-0000-0000-000000000000}"/>
          </ac:spMkLst>
        </pc:spChg>
        <pc:picChg chg="del">
          <ac:chgData name="Coe, Lauren A CIV USARMY CEIWR (USA)" userId="395aa31e-6199-4afa-8d2d-5549bdb94456" providerId="ADAL" clId="{234BC1CC-5BDF-4D5D-B15F-CC5B754C78BA}" dt="2025-05-06T18:40:41.706" v="200" actId="21"/>
          <ac:picMkLst>
            <pc:docMk/>
            <pc:sldMk cId="3618835077" sldId="353"/>
            <ac:picMk id="4" creationId="{247F1ECC-6AA4-4BCD-9055-0740B7FD4CF2}"/>
          </ac:picMkLst>
        </pc:picChg>
        <pc:picChg chg="add mod ord">
          <ac:chgData name="Coe, Lauren A CIV USARMY CEIWR (USA)" userId="395aa31e-6199-4afa-8d2d-5549bdb94456" providerId="ADAL" clId="{234BC1CC-5BDF-4D5D-B15F-CC5B754C78BA}" dt="2025-05-06T18:52:55.922" v="268" actId="6264"/>
          <ac:picMkLst>
            <pc:docMk/>
            <pc:sldMk cId="3618835077" sldId="353"/>
            <ac:picMk id="8" creationId="{247F1ECC-6AA4-4BCD-9055-0740B7FD4CF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3393725241" sldId="354"/>
        </pc:sldMkLst>
        <pc:spChg chg="add del mod">
          <ac:chgData name="Coe, Lauren A CIV USARMY CEIWR (USA)" userId="395aa31e-6199-4afa-8d2d-5549bdb94456" providerId="ADAL" clId="{234BC1CC-5BDF-4D5D-B15F-CC5B754C78BA}" dt="2025-05-06T18:52:55.922" v="268" actId="6264"/>
          <ac:spMkLst>
            <pc:docMk/>
            <pc:sldMk cId="3393725241" sldId="354"/>
            <ac:spMk id="2" creationId="{622141BA-9E67-AB34-183B-F67102897708}"/>
          </ac:spMkLst>
        </pc:spChg>
        <pc:spChg chg="add del mod">
          <ac:chgData name="Coe, Lauren A CIV USARMY CEIWR (USA)" userId="395aa31e-6199-4afa-8d2d-5549bdb94456" providerId="ADAL" clId="{234BC1CC-5BDF-4D5D-B15F-CC5B754C78BA}" dt="2025-05-06T18:52:55.922" v="268" actId="6264"/>
          <ac:spMkLst>
            <pc:docMk/>
            <pc:sldMk cId="3393725241" sldId="354"/>
            <ac:spMk id="5" creationId="{1E4856D5-43CE-E806-47BC-EB603F01B8BE}"/>
          </ac:spMkLst>
        </pc:spChg>
        <pc:spChg chg="mod">
          <ac:chgData name="Coe, Lauren A CIV USARMY CEIWR (USA)" userId="395aa31e-6199-4afa-8d2d-5549bdb94456" providerId="ADAL" clId="{234BC1CC-5BDF-4D5D-B15F-CC5B754C78BA}" dt="2025-05-06T18:31:38.009" v="35" actId="255"/>
          <ac:spMkLst>
            <pc:docMk/>
            <pc:sldMk cId="3393725241" sldId="354"/>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393725241" sldId="35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93725241" sldId="35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345210877" sldId="355"/>
        </pc:sldMkLst>
        <pc:spChg chg="add del mod">
          <ac:chgData name="Coe, Lauren A CIV USARMY CEIWR (USA)" userId="395aa31e-6199-4afa-8d2d-5549bdb94456" providerId="ADAL" clId="{234BC1CC-5BDF-4D5D-B15F-CC5B754C78BA}" dt="2025-05-06T18:30:19.426" v="23" actId="6264"/>
          <ac:spMkLst>
            <pc:docMk/>
            <pc:sldMk cId="1345210877" sldId="355"/>
            <ac:spMk id="2" creationId="{0BC402D5-3759-7D2D-BD51-6A9407423CA8}"/>
          </ac:spMkLst>
        </pc:spChg>
        <pc:spChg chg="add del mod">
          <ac:chgData name="Coe, Lauren A CIV USARMY CEIWR (USA)" userId="395aa31e-6199-4afa-8d2d-5549bdb94456" providerId="ADAL" clId="{234BC1CC-5BDF-4D5D-B15F-CC5B754C78BA}" dt="2025-05-06T18:30:19.426" v="23" actId="6264"/>
          <ac:spMkLst>
            <pc:docMk/>
            <pc:sldMk cId="1345210877" sldId="355"/>
            <ac:spMk id="3" creationId="{65BD2966-9D50-9517-DA6B-29DA63210A85}"/>
          </ac:spMkLst>
        </pc:spChg>
        <pc:spChg chg="add del mod">
          <ac:chgData name="Coe, Lauren A CIV USARMY CEIWR (USA)" userId="395aa31e-6199-4afa-8d2d-5549bdb94456" providerId="ADAL" clId="{234BC1CC-5BDF-4D5D-B15F-CC5B754C78BA}" dt="2025-05-06T18:52:55.922" v="268" actId="6264"/>
          <ac:spMkLst>
            <pc:docMk/>
            <pc:sldMk cId="1345210877" sldId="355"/>
            <ac:spMk id="4" creationId="{5A781291-BF41-AC37-78D1-C0FF9A81DDB7}"/>
          </ac:spMkLst>
        </pc:spChg>
        <pc:spChg chg="add del mod">
          <ac:chgData name="Coe, Lauren A CIV USARMY CEIWR (USA)" userId="395aa31e-6199-4afa-8d2d-5549bdb94456" providerId="ADAL" clId="{234BC1CC-5BDF-4D5D-B15F-CC5B754C78BA}" dt="2025-05-06T18:52:55.922" v="268" actId="6264"/>
          <ac:spMkLst>
            <pc:docMk/>
            <pc:sldMk cId="1345210877" sldId="355"/>
            <ac:spMk id="5" creationId="{2A1E2A31-9C92-2AE9-82B3-49EBF960A8B0}"/>
          </ac:spMkLst>
        </pc:spChg>
        <pc:spChg chg="mod">
          <ac:chgData name="Coe, Lauren A CIV USARMY CEIWR (USA)" userId="395aa31e-6199-4afa-8d2d-5549bdb94456" providerId="ADAL" clId="{234BC1CC-5BDF-4D5D-B15F-CC5B754C78BA}" dt="2025-05-06T18:30:14.803" v="22" actId="403"/>
          <ac:spMkLst>
            <pc:docMk/>
            <pc:sldMk cId="1345210877" sldId="355"/>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345210877" sldId="35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345210877" sldId="355"/>
            <ac:spMk id="19459" creationId="{00000000-0000-0000-0000-000000000000}"/>
          </ac:spMkLst>
        </pc:spChg>
      </pc:sldChg>
      <pc:sldChg chg="delSp modSp mod">
        <pc:chgData name="Coe, Lauren A CIV USARMY CEIWR (USA)" userId="395aa31e-6199-4afa-8d2d-5549bdb94456" providerId="ADAL" clId="{234BC1CC-5BDF-4D5D-B15F-CC5B754C78BA}" dt="2025-05-06T18:29:18.661" v="18" actId="6549"/>
        <pc:sldMkLst>
          <pc:docMk/>
          <pc:sldMk cId="1262985718" sldId="356"/>
        </pc:sldMkLst>
        <pc:spChg chg="mod">
          <ac:chgData name="Coe, Lauren A CIV USARMY CEIWR (USA)" userId="395aa31e-6199-4afa-8d2d-5549bdb94456" providerId="ADAL" clId="{234BC1CC-5BDF-4D5D-B15F-CC5B754C78BA}" dt="2025-05-06T18:29:12.894" v="17" actId="20577"/>
          <ac:spMkLst>
            <pc:docMk/>
            <pc:sldMk cId="1262985718" sldId="356"/>
            <ac:spMk id="3" creationId="{3F784049-B4B6-47A2-87B1-4BD34A105B63}"/>
          </ac:spMkLst>
        </pc:spChg>
        <pc:spChg chg="mod">
          <ac:chgData name="Coe, Lauren A CIV USARMY CEIWR (USA)" userId="395aa31e-6199-4afa-8d2d-5549bdb94456" providerId="ADAL" clId="{234BC1CC-5BDF-4D5D-B15F-CC5B754C78BA}" dt="2025-05-06T18:29:18.661" v="18" actId="6549"/>
          <ac:spMkLst>
            <pc:docMk/>
            <pc:sldMk cId="1262985718" sldId="356"/>
            <ac:spMk id="4" creationId="{2F6F252C-FC68-4EED-94A6-0E97A39ED563}"/>
          </ac:spMkLst>
        </pc:spChg>
        <pc:picChg chg="del">
          <ac:chgData name="Coe, Lauren A CIV USARMY CEIWR (USA)" userId="395aa31e-6199-4afa-8d2d-5549bdb94456" providerId="ADAL" clId="{234BC1CC-5BDF-4D5D-B15F-CC5B754C78BA}" dt="2025-05-06T18:28:48.649" v="0" actId="478"/>
          <ac:picMkLst>
            <pc:docMk/>
            <pc:sldMk cId="1262985718" sldId="356"/>
            <ac:picMk id="6" creationId="{D772314F-F2E1-83B5-09E7-8359F8E423F8}"/>
          </ac:picMkLst>
        </pc:picChg>
      </pc:sldChg>
      <pc:sldChg chg="addSp delSp modSp mod modClrScheme chgLayout">
        <pc:chgData name="Coe, Lauren A CIV USARMY CEIWR (USA)" userId="395aa31e-6199-4afa-8d2d-5549bdb94456" providerId="ADAL" clId="{234BC1CC-5BDF-4D5D-B15F-CC5B754C78BA}" dt="2025-05-06T18:52:55.951" v="269" actId="27636"/>
        <pc:sldMkLst>
          <pc:docMk/>
          <pc:sldMk cId="2074629635" sldId="357"/>
        </pc:sldMkLst>
        <pc:spChg chg="add mod ord">
          <ac:chgData name="Coe, Lauren A CIV USARMY CEIWR (USA)" userId="395aa31e-6199-4afa-8d2d-5549bdb94456" providerId="ADAL" clId="{234BC1CC-5BDF-4D5D-B15F-CC5B754C78BA}" dt="2025-05-06T18:52:55.951" v="269" actId="27636"/>
          <ac:spMkLst>
            <pc:docMk/>
            <pc:sldMk cId="2074629635" sldId="357"/>
            <ac:spMk id="2" creationId="{48C92DFD-3160-88ED-5602-94D1CA6FACA1}"/>
          </ac:spMkLst>
        </pc:spChg>
        <pc:spChg chg="add del mod ord">
          <ac:chgData name="Coe, Lauren A CIV USARMY CEIWR (USA)" userId="395aa31e-6199-4afa-8d2d-5549bdb94456" providerId="ADAL" clId="{234BC1CC-5BDF-4D5D-B15F-CC5B754C78BA}" dt="2025-05-06T18:32:22.914" v="41"/>
          <ac:spMkLst>
            <pc:docMk/>
            <pc:sldMk cId="2074629635" sldId="357"/>
            <ac:spMk id="3" creationId="{07DF2DA1-946F-4F5E-F40C-9346DBBF0441}"/>
          </ac:spMkLst>
        </pc:spChg>
        <pc:spChg chg="add del mod">
          <ac:chgData name="Coe, Lauren A CIV USARMY CEIWR (USA)" userId="395aa31e-6199-4afa-8d2d-5549bdb94456" providerId="ADAL" clId="{234BC1CC-5BDF-4D5D-B15F-CC5B754C78BA}" dt="2025-05-06T18:52:55.922" v="268" actId="6264"/>
          <ac:spMkLst>
            <pc:docMk/>
            <pc:sldMk cId="2074629635" sldId="357"/>
            <ac:spMk id="5" creationId="{932EE360-1EB4-9A94-FAFF-03913224B440}"/>
          </ac:spMkLst>
        </pc:spChg>
        <pc:spChg chg="del mod">
          <ac:chgData name="Coe, Lauren A CIV USARMY CEIWR (USA)" userId="395aa31e-6199-4afa-8d2d-5549bdb94456" providerId="ADAL" clId="{234BC1CC-5BDF-4D5D-B15F-CC5B754C78BA}" dt="2025-05-06T18:32:29.459" v="43" actId="478"/>
          <ac:spMkLst>
            <pc:docMk/>
            <pc:sldMk cId="2074629635" sldId="357"/>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74629635" sldId="357"/>
            <ac:spMk id="7" creationId="{232CA1C6-8450-F451-40E7-F1AF9CA34CA5}"/>
          </ac:spMkLst>
        </pc:spChg>
        <pc:spChg chg="add del mod">
          <ac:chgData name="Coe, Lauren A CIV USARMY CEIWR (USA)" userId="395aa31e-6199-4afa-8d2d-5549bdb94456" providerId="ADAL" clId="{234BC1CC-5BDF-4D5D-B15F-CC5B754C78BA}" dt="2025-05-06T18:52:55.922" v="268" actId="6264"/>
          <ac:spMkLst>
            <pc:docMk/>
            <pc:sldMk cId="2074629635" sldId="357"/>
            <ac:spMk id="8" creationId="{B07E8640-296C-5A6A-45A9-4A72E144C9FA}"/>
          </ac:spMkLst>
        </pc:spChg>
        <pc:spChg chg="add del mod">
          <ac:chgData name="Coe, Lauren A CIV USARMY CEIWR (USA)" userId="395aa31e-6199-4afa-8d2d-5549bdb94456" providerId="ADAL" clId="{234BC1CC-5BDF-4D5D-B15F-CC5B754C78BA}" dt="2025-05-06T18:52:55.922" v="268" actId="6264"/>
          <ac:spMkLst>
            <pc:docMk/>
            <pc:sldMk cId="2074629635" sldId="357"/>
            <ac:spMk id="9" creationId="{21EFE08C-EF80-8AB1-EFDA-60D0037EB53D}"/>
          </ac:spMkLst>
        </pc:spChg>
        <pc:spChg chg="mod ord">
          <ac:chgData name="Coe, Lauren A CIV USARMY CEIWR (USA)" userId="395aa31e-6199-4afa-8d2d-5549bdb94456" providerId="ADAL" clId="{234BC1CC-5BDF-4D5D-B15F-CC5B754C78BA}" dt="2025-05-06T18:52:55.922" v="268" actId="6264"/>
          <ac:spMkLst>
            <pc:docMk/>
            <pc:sldMk cId="2074629635" sldId="35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74629635" sldId="357"/>
            <ac:spMk id="19459" creationId="{00000000-0000-0000-0000-000000000000}"/>
          </ac:spMkLst>
        </pc:spChg>
        <pc:picChg chg="add mod ord">
          <ac:chgData name="Coe, Lauren A CIV USARMY CEIWR (USA)" userId="395aa31e-6199-4afa-8d2d-5549bdb94456" providerId="ADAL" clId="{234BC1CC-5BDF-4D5D-B15F-CC5B754C78BA}" dt="2025-05-06T18:52:55.922" v="268" actId="6264"/>
          <ac:picMkLst>
            <pc:docMk/>
            <pc:sldMk cId="2074629635" sldId="357"/>
            <ac:picMk id="4" creationId="{35461B1C-F769-4891-8DDC-CBA2E4418F54}"/>
          </ac:picMkLst>
        </pc:picChg>
        <pc:picChg chg="del mod">
          <ac:chgData name="Coe, Lauren A CIV USARMY CEIWR (USA)" userId="395aa31e-6199-4afa-8d2d-5549bdb94456" providerId="ADAL" clId="{234BC1CC-5BDF-4D5D-B15F-CC5B754C78BA}" dt="2025-05-06T18:32:21.347" v="40" actId="21"/>
          <ac:picMkLst>
            <pc:docMk/>
            <pc:sldMk cId="2074629635" sldId="357"/>
            <ac:picMk id="14" creationId="{35461B1C-F769-4891-8DDC-CBA2E4418F54}"/>
          </ac:picMkLst>
        </pc:picChg>
      </pc:sldChg>
      <pc:sldChg chg="addSp delSp modSp mod chgLayout">
        <pc:chgData name="Coe, Lauren A CIV USARMY CEIWR (USA)" userId="395aa31e-6199-4afa-8d2d-5549bdb94456" providerId="ADAL" clId="{234BC1CC-5BDF-4D5D-B15F-CC5B754C78BA}" dt="2025-05-06T18:52:47.561" v="267" actId="6264"/>
        <pc:sldMkLst>
          <pc:docMk/>
          <pc:sldMk cId="4180558642" sldId="358"/>
        </pc:sldMkLst>
        <pc:spChg chg="add del mod">
          <ac:chgData name="Coe, Lauren A CIV USARMY CEIWR (USA)" userId="395aa31e-6199-4afa-8d2d-5549bdb94456" providerId="ADAL" clId="{234BC1CC-5BDF-4D5D-B15F-CC5B754C78BA}" dt="2025-05-06T18:52:42.946" v="265" actId="6264"/>
          <ac:spMkLst>
            <pc:docMk/>
            <pc:sldMk cId="4180558642" sldId="358"/>
            <ac:spMk id="2" creationId="{68C40584-E077-0C37-FC99-E05691139A57}"/>
          </ac:spMkLst>
        </pc:spChg>
        <pc:spChg chg="add del mod">
          <ac:chgData name="Coe, Lauren A CIV USARMY CEIWR (USA)" userId="395aa31e-6199-4afa-8d2d-5549bdb94456" providerId="ADAL" clId="{234BC1CC-5BDF-4D5D-B15F-CC5B754C78BA}" dt="2025-05-06T18:52:42.946" v="265" actId="6264"/>
          <ac:spMkLst>
            <pc:docMk/>
            <pc:sldMk cId="4180558642" sldId="358"/>
            <ac:spMk id="3" creationId="{9F59F549-BEE3-15AC-3CE7-86524D5B9EA6}"/>
          </ac:spMkLst>
        </pc:spChg>
        <pc:spChg chg="add del mod">
          <ac:chgData name="Coe, Lauren A CIV USARMY CEIWR (USA)" userId="395aa31e-6199-4afa-8d2d-5549bdb94456" providerId="ADAL" clId="{234BC1CC-5BDF-4D5D-B15F-CC5B754C78BA}" dt="2025-05-06T18:52:47.561" v="267" actId="6264"/>
          <ac:spMkLst>
            <pc:docMk/>
            <pc:sldMk cId="4180558642" sldId="358"/>
            <ac:spMk id="4" creationId="{1351F7BA-FB39-D3EF-FAAE-C410C10C3B5E}"/>
          </ac:spMkLst>
        </pc:spChg>
        <pc:spChg chg="add del mod">
          <ac:chgData name="Coe, Lauren A CIV USARMY CEIWR (USA)" userId="395aa31e-6199-4afa-8d2d-5549bdb94456" providerId="ADAL" clId="{234BC1CC-5BDF-4D5D-B15F-CC5B754C78BA}" dt="2025-05-06T18:52:47.561" v="267" actId="6264"/>
          <ac:spMkLst>
            <pc:docMk/>
            <pc:sldMk cId="4180558642" sldId="358"/>
            <ac:spMk id="6" creationId="{EF96B4F2-DFB8-972F-3D1D-7CB8BC8DF947}"/>
          </ac:spMkLst>
        </pc:spChg>
        <pc:spChg chg="mod ord">
          <ac:chgData name="Coe, Lauren A CIV USARMY CEIWR (USA)" userId="395aa31e-6199-4afa-8d2d-5549bdb94456" providerId="ADAL" clId="{234BC1CC-5BDF-4D5D-B15F-CC5B754C78BA}" dt="2025-05-06T18:52:47.561" v="267" actId="6264"/>
          <ac:spMkLst>
            <pc:docMk/>
            <pc:sldMk cId="4180558642" sldId="358"/>
            <ac:spMk id="19458" creationId="{00000000-0000-0000-0000-000000000000}"/>
          </ac:spMkLst>
        </pc:spChg>
        <pc:spChg chg="mod ord">
          <ac:chgData name="Coe, Lauren A CIV USARMY CEIWR (USA)" userId="395aa31e-6199-4afa-8d2d-5549bdb94456" providerId="ADAL" clId="{234BC1CC-5BDF-4D5D-B15F-CC5B754C78BA}" dt="2025-05-06T18:52:47.561" v="267" actId="6264"/>
          <ac:spMkLst>
            <pc:docMk/>
            <pc:sldMk cId="4180558642" sldId="35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40.593" v="264" actId="6264"/>
        <pc:sldMkLst>
          <pc:docMk/>
          <pc:sldMk cId="1611822814" sldId="359"/>
        </pc:sldMkLst>
        <pc:spChg chg="mod ord">
          <ac:chgData name="Coe, Lauren A CIV USARMY CEIWR (USA)" userId="395aa31e-6199-4afa-8d2d-5549bdb94456" providerId="ADAL" clId="{234BC1CC-5BDF-4D5D-B15F-CC5B754C78BA}" dt="2025-05-06T18:52:40.593" v="264" actId="6264"/>
          <ac:spMkLst>
            <pc:docMk/>
            <pc:sldMk cId="1611822814" sldId="359"/>
            <ac:spMk id="2" creationId="{D3FD4518-8AE5-1DBA-E631-100DD0FB6828}"/>
          </ac:spMkLst>
        </pc:spChg>
        <pc:spChg chg="mod ord">
          <ac:chgData name="Coe, Lauren A CIV USARMY CEIWR (USA)" userId="395aa31e-6199-4afa-8d2d-5549bdb94456" providerId="ADAL" clId="{234BC1CC-5BDF-4D5D-B15F-CC5B754C78BA}" dt="2025-05-06T18:52:40.593" v="264" actId="6264"/>
          <ac:spMkLst>
            <pc:docMk/>
            <pc:sldMk cId="1611822814" sldId="359"/>
            <ac:spMk id="3" creationId="{0D269687-AF29-E07F-D4A7-EBBD68B7207E}"/>
          </ac:spMkLst>
        </pc:spChg>
        <pc:spChg chg="mod ord">
          <ac:chgData name="Coe, Lauren A CIV USARMY CEIWR (USA)" userId="395aa31e-6199-4afa-8d2d-5549bdb94456" providerId="ADAL" clId="{234BC1CC-5BDF-4D5D-B15F-CC5B754C78BA}" dt="2025-05-06T18:52:40.593" v="264" actId="6264"/>
          <ac:spMkLst>
            <pc:docMk/>
            <pc:sldMk cId="1611822814" sldId="359"/>
            <ac:spMk id="5" creationId="{183BEA72-4A61-BD7C-5BFF-1C662615F520}"/>
          </ac:spMkLst>
        </pc:spChg>
        <pc:spChg chg="add del mod">
          <ac:chgData name="Coe, Lauren A CIV USARMY CEIWR (USA)" userId="395aa31e-6199-4afa-8d2d-5549bdb94456" providerId="ADAL" clId="{234BC1CC-5BDF-4D5D-B15F-CC5B754C78BA}" dt="2025-05-06T18:52:40.593" v="264" actId="6264"/>
          <ac:spMkLst>
            <pc:docMk/>
            <pc:sldMk cId="1611822814" sldId="359"/>
            <ac:spMk id="6" creationId="{27F5BA80-FFC7-DCFE-0E67-3799E95DAAC4}"/>
          </ac:spMkLst>
        </pc:spChg>
        <pc:spChg chg="add del mod">
          <ac:chgData name="Coe, Lauren A CIV USARMY CEIWR (USA)" userId="395aa31e-6199-4afa-8d2d-5549bdb94456" providerId="ADAL" clId="{234BC1CC-5BDF-4D5D-B15F-CC5B754C78BA}" dt="2025-05-06T18:52:40.593" v="264" actId="6264"/>
          <ac:spMkLst>
            <pc:docMk/>
            <pc:sldMk cId="1611822814" sldId="359"/>
            <ac:spMk id="7" creationId="{33DB9DB8-5D1B-32AC-7D8B-49F35E00ECAA}"/>
          </ac:spMkLst>
        </pc:spChg>
        <pc:spChg chg="add del mod">
          <ac:chgData name="Coe, Lauren A CIV USARMY CEIWR (USA)" userId="395aa31e-6199-4afa-8d2d-5549bdb94456" providerId="ADAL" clId="{234BC1CC-5BDF-4D5D-B15F-CC5B754C78BA}" dt="2025-05-06T18:52:40.593" v="264" actId="6264"/>
          <ac:spMkLst>
            <pc:docMk/>
            <pc:sldMk cId="1611822814" sldId="359"/>
            <ac:spMk id="8" creationId="{8C7C2881-E267-C393-06E1-536E6718EC85}"/>
          </ac:spMkLst>
        </pc:spChg>
      </pc:sldChg>
      <pc:sldChg chg="addSp delSp modSp new mod chgLayout">
        <pc:chgData name="Coe, Lauren A CIV USARMY CEIWR (USA)" userId="395aa31e-6199-4afa-8d2d-5549bdb94456" providerId="ADAL" clId="{234BC1CC-5BDF-4D5D-B15F-CC5B754C78BA}" dt="2025-05-06T18:52:55.922" v="268" actId="6264"/>
        <pc:sldMkLst>
          <pc:docMk/>
          <pc:sldMk cId="3510402160" sldId="360"/>
        </pc:sldMkLst>
        <pc:spChg chg="mod ord">
          <ac:chgData name="Coe, Lauren A CIV USARMY CEIWR (USA)" userId="395aa31e-6199-4afa-8d2d-5549bdb94456" providerId="ADAL" clId="{234BC1CC-5BDF-4D5D-B15F-CC5B754C78BA}" dt="2025-05-06T18:52:55.922" v="268" actId="6264"/>
          <ac:spMkLst>
            <pc:docMk/>
            <pc:sldMk cId="3510402160" sldId="360"/>
            <ac:spMk id="2" creationId="{C0DBB135-78E7-6843-0E23-0CBF379CC3D9}"/>
          </ac:spMkLst>
        </pc:spChg>
        <pc:spChg chg="del">
          <ac:chgData name="Coe, Lauren A CIV USARMY CEIWR (USA)" userId="395aa31e-6199-4afa-8d2d-5549bdb94456" providerId="ADAL" clId="{234BC1CC-5BDF-4D5D-B15F-CC5B754C78BA}" dt="2025-05-06T18:52:45.355" v="266" actId="6264"/>
          <ac:spMkLst>
            <pc:docMk/>
            <pc:sldMk cId="3510402160" sldId="360"/>
            <ac:spMk id="3" creationId="{45BFE375-9E6D-9E67-1674-6140C90DAD2B}"/>
          </ac:spMkLst>
        </pc:spChg>
        <pc:spChg chg="add del mod">
          <ac:chgData name="Coe, Lauren A CIV USARMY CEIWR (USA)" userId="395aa31e-6199-4afa-8d2d-5549bdb94456" providerId="ADAL" clId="{234BC1CC-5BDF-4D5D-B15F-CC5B754C78BA}" dt="2025-05-06T18:52:45.355" v="266" actId="6264"/>
          <ac:spMkLst>
            <pc:docMk/>
            <pc:sldMk cId="3510402160" sldId="360"/>
            <ac:spMk id="4" creationId="{6010AF8B-2988-9447-757B-72B42565E866}"/>
          </ac:spMkLst>
        </pc:spChg>
        <pc:spChg chg="add del mod ord">
          <ac:chgData name="Coe, Lauren A CIV USARMY CEIWR (USA)" userId="395aa31e-6199-4afa-8d2d-5549bdb94456" providerId="ADAL" clId="{234BC1CC-5BDF-4D5D-B15F-CC5B754C78BA}" dt="2025-05-06T18:52:55.922" v="268" actId="6264"/>
          <ac:spMkLst>
            <pc:docMk/>
            <pc:sldMk cId="3510402160" sldId="360"/>
            <ac:spMk id="5" creationId="{05E127D6-655F-0F32-7EE2-FE7E9F9019E3}"/>
          </ac:spMkLst>
        </pc:spChg>
        <pc:spChg chg="add del mod">
          <ac:chgData name="Coe, Lauren A CIV USARMY CEIWR (USA)" userId="395aa31e-6199-4afa-8d2d-5549bdb94456" providerId="ADAL" clId="{234BC1CC-5BDF-4D5D-B15F-CC5B754C78BA}" dt="2025-05-06T18:52:55.922" v="268" actId="6264"/>
          <ac:spMkLst>
            <pc:docMk/>
            <pc:sldMk cId="3510402160" sldId="360"/>
            <ac:spMk id="6" creationId="{0CA71268-477C-820A-B359-58081B0F817D}"/>
          </ac:spMkLst>
        </pc:spChg>
        <pc:spChg chg="add mod ord">
          <ac:chgData name="Coe, Lauren A CIV USARMY CEIWR (USA)" userId="395aa31e-6199-4afa-8d2d-5549bdb94456" providerId="ADAL" clId="{234BC1CC-5BDF-4D5D-B15F-CC5B754C78BA}" dt="2025-05-06T18:52:55.922" v="268" actId="6264"/>
          <ac:spMkLst>
            <pc:docMk/>
            <pc:sldMk cId="3510402160" sldId="360"/>
            <ac:spMk id="7" creationId="{A1A125D8-DE1A-DF20-05E2-F2A8C15A2909}"/>
          </ac:spMkLst>
        </pc:spChg>
      </pc:sldChg>
      <pc:sldChg chg="addSp delSp modSp add mod ord chgLayout">
        <pc:chgData name="Coe, Lauren A CIV USARMY CEIWR (USA)" userId="395aa31e-6199-4afa-8d2d-5549bdb94456" providerId="ADAL" clId="{234BC1CC-5BDF-4D5D-B15F-CC5B754C78BA}" dt="2025-05-06T18:52:55.922" v="268" actId="6264"/>
        <pc:sldMkLst>
          <pc:docMk/>
          <pc:sldMk cId="3502382918" sldId="361"/>
        </pc:sldMkLst>
        <pc:spChg chg="mod ord">
          <ac:chgData name="Coe, Lauren A CIV USARMY CEIWR (USA)" userId="395aa31e-6199-4afa-8d2d-5549bdb94456" providerId="ADAL" clId="{234BC1CC-5BDF-4D5D-B15F-CC5B754C78BA}" dt="2025-05-06T18:52:55.922" v="268" actId="6264"/>
          <ac:spMkLst>
            <pc:docMk/>
            <pc:sldMk cId="3502382918" sldId="361"/>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502382918" sldId="361"/>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502382918" sldId="361"/>
            <ac:spMk id="4" creationId="{0AD0C0F0-AAF8-0514-5DBF-0BEA40FF6215}"/>
          </ac:spMkLst>
        </pc:spChg>
        <pc:spChg chg="add mod ord">
          <ac:chgData name="Coe, Lauren A CIV USARMY CEIWR (USA)" userId="395aa31e-6199-4afa-8d2d-5549bdb94456" providerId="ADAL" clId="{234BC1CC-5BDF-4D5D-B15F-CC5B754C78BA}" dt="2025-05-06T18:52:55.922" v="268" actId="6264"/>
          <ac:spMkLst>
            <pc:docMk/>
            <pc:sldMk cId="3502382918" sldId="361"/>
            <ac:spMk id="5" creationId="{FADEE29C-BD3C-859E-232B-2C9F94871B26}"/>
          </ac:spMkLst>
        </pc:spChg>
      </pc:sldChg>
      <pc:sldChg chg="addSp delSp modSp add mod chgLayout">
        <pc:chgData name="Coe, Lauren A CIV USARMY CEIWR (USA)" userId="395aa31e-6199-4afa-8d2d-5549bdb94456" providerId="ADAL" clId="{234BC1CC-5BDF-4D5D-B15F-CC5B754C78BA}" dt="2025-05-06T18:52:55.922" v="268" actId="6264"/>
        <pc:sldMkLst>
          <pc:docMk/>
          <pc:sldMk cId="3306034013" sldId="362"/>
        </pc:sldMkLst>
        <pc:spChg chg="mod ord">
          <ac:chgData name="Coe, Lauren A CIV USARMY CEIWR (USA)" userId="395aa31e-6199-4afa-8d2d-5549bdb94456" providerId="ADAL" clId="{234BC1CC-5BDF-4D5D-B15F-CC5B754C78BA}" dt="2025-05-06T18:52:55.922" v="268" actId="6264"/>
          <ac:spMkLst>
            <pc:docMk/>
            <pc:sldMk cId="3306034013" sldId="362"/>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306034013" sldId="362"/>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306034013" sldId="362"/>
            <ac:spMk id="4" creationId="{5BE982C3-12AD-40E3-3549-6C3641CC5D61}"/>
          </ac:spMkLst>
        </pc:spChg>
        <pc:spChg chg="add mod ord">
          <ac:chgData name="Coe, Lauren A CIV USARMY CEIWR (USA)" userId="395aa31e-6199-4afa-8d2d-5549bdb94456" providerId="ADAL" clId="{234BC1CC-5BDF-4D5D-B15F-CC5B754C78BA}" dt="2025-05-06T18:52:55.922" v="268" actId="6264"/>
          <ac:spMkLst>
            <pc:docMk/>
            <pc:sldMk cId="3306034013" sldId="362"/>
            <ac:spMk id="5" creationId="{90AD6E6F-4A16-1CCA-94AE-49099ECF3C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6/10/2026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6/10/2026</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r>
              <a:rPr lang="en-US" dirty="0"/>
              <a:t>Girdwood/Alyeska, AK</a:t>
            </a:r>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PX temperature discriminates between precipitation falling as rain vs. snow</a:t>
            </a:r>
          </a:p>
          <a:p>
            <a:pPr marL="628650" lvl="1" indent="-171450">
              <a:buFont typeface="Arial" panose="020B0604020202020204" pitchFamily="34" charset="0"/>
              <a:buChar char="•"/>
            </a:pPr>
            <a:r>
              <a:rPr lang="en-US" dirty="0"/>
              <a:t>Higher PX temperature means that there is a wider range of temperatures at which precipitation falls as snow which allows more snow to accumulate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lvl="0" indent="-171450">
              <a:buFont typeface="Arial" panose="020B0604020202020204" pitchFamily="34" charset="0"/>
              <a:buChar char="•"/>
            </a:pPr>
            <a:r>
              <a:rPr lang="en-US" dirty="0"/>
              <a:t>Base temperature is the temperature above which snow melts</a:t>
            </a:r>
          </a:p>
          <a:p>
            <a:pPr marL="628650" lvl="1" indent="-171450">
              <a:buFont typeface="Arial" panose="020B0604020202020204" pitchFamily="34" charset="0"/>
              <a:buChar char="•"/>
            </a:pPr>
            <a:r>
              <a:rPr lang="en-US" dirty="0"/>
              <a:t>Lower base temperature means that there is a wider range of temperatures at which snow melts which reduces the snowpack</a:t>
            </a:r>
          </a:p>
          <a:p>
            <a:pPr marL="171450" lvl="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13</a:t>
            </a:fld>
            <a:endParaRPr lang="en-US" altLang="en-US"/>
          </a:p>
        </p:txBody>
      </p:sp>
    </p:spTree>
    <p:extLst>
      <p:ext uri="{BB962C8B-B14F-4D97-AF65-F5344CB8AC3E}">
        <p14:creationId xmlns:p14="http://schemas.microsoft.com/office/powerpoint/2010/main" val="2852014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Giovando, et al. (2023): https://doi.org/10.1016/j.jhydrol.2023.129290</a:t>
            </a:r>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2422764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PX temperature = 34 </a:t>
            </a:r>
            <a:r>
              <a:rPr lang="en-US" dirty="0" err="1"/>
              <a:t>deg</a:t>
            </a:r>
            <a:r>
              <a:rPr lang="en-US" dirty="0"/>
              <a:t> for both</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18</a:t>
            </a:fld>
            <a:endParaRPr lang="en-US" altLang="en-US"/>
          </a:p>
        </p:txBody>
      </p:sp>
    </p:spTree>
    <p:extLst>
      <p:ext uri="{BB962C8B-B14F-4D97-AF65-F5344CB8AC3E}">
        <p14:creationId xmlns:p14="http://schemas.microsoft.com/office/powerpoint/2010/main" val="383541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Third viewport is SWE.  Notice the dip in SWE that</a:t>
            </a:r>
            <a:r>
              <a:rPr lang="en-US" baseline="0" dirty="0"/>
              <a:t> corresponds with a ton of runoff and flooding.</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368568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 and PX temperature = 34 deg for both</a:t>
            </a:r>
          </a:p>
          <a:p>
            <a:endParaRPr lang="en-US" dirty="0"/>
          </a:p>
          <a:p>
            <a:r>
              <a:rPr lang="en-US" dirty="0"/>
              <a:t>Notice that each time the “Base </a:t>
            </a:r>
            <a:r>
              <a:rPr lang="en-US" dirty="0" err="1"/>
              <a:t>Coldrate</a:t>
            </a:r>
            <a:r>
              <a:rPr lang="en-US" dirty="0"/>
              <a:t>” curve melts, the “Delayed </a:t>
            </a:r>
            <a:r>
              <a:rPr lang="en-US" dirty="0" err="1"/>
              <a:t>Coldrate</a:t>
            </a:r>
            <a:r>
              <a:rPr lang="en-US" dirty="0"/>
              <a:t>” curve doesn’t.  That’s because the “Delayed </a:t>
            </a:r>
            <a:r>
              <a:rPr lang="en-US" dirty="0" err="1"/>
              <a:t>Coldrate</a:t>
            </a:r>
            <a:r>
              <a:rPr lang="en-US" dirty="0"/>
              <a:t>” curve builds cold content at a greater rate</a:t>
            </a:r>
            <a:r>
              <a:rPr lang="en-US" baseline="0" dirty="0"/>
              <a:t> and gets it through the short periods when temperatures are above the base temperature</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2023410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the TI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357198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Parsimony/parsimonious is relative to the user</a:t>
            </a:r>
          </a:p>
          <a:p>
            <a:pPr marL="171450" indent="-171450">
              <a:buFont typeface="Arial" panose="020B0604020202020204" pitchFamily="34" charset="0"/>
              <a:buChar char="•"/>
            </a:pPr>
            <a:r>
              <a:rPr lang="en-US" dirty="0"/>
              <a:t>In this instance, I’m comparing this snow method against the other snow methods within HEC-HMS (e.g., hybrid and energy balance)</a:t>
            </a:r>
          </a:p>
          <a:p>
            <a:pPr marL="171450" indent="-171450">
              <a:buFont typeface="Arial" panose="020B0604020202020204" pitchFamily="34" charset="0"/>
              <a:buChar char="•"/>
            </a:pPr>
            <a:r>
              <a:rPr lang="en-US" dirty="0"/>
              <a:t>Temperature index offers both lumped and gridded implementations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26</a:t>
            </a:fld>
            <a:endParaRPr lang="en-US" altLang="en-US"/>
          </a:p>
        </p:txBody>
      </p:sp>
    </p:spTree>
    <p:extLst>
      <p:ext uri="{BB962C8B-B14F-4D97-AF65-F5344CB8AC3E}">
        <p14:creationId xmlns:p14="http://schemas.microsoft.com/office/powerpoint/2010/main" val="4191455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1267410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2918875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Radiation is generally the largest contributor to melting the snowpack</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29</a:t>
            </a:fld>
            <a:endParaRPr lang="en-US" altLang="en-US"/>
          </a:p>
        </p:txBody>
      </p:sp>
    </p:spTree>
    <p:extLst>
      <p:ext uri="{BB962C8B-B14F-4D97-AF65-F5344CB8AC3E}">
        <p14:creationId xmlns:p14="http://schemas.microsoft.com/office/powerpoint/2010/main" val="2798069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Mount Foraker, Hunter, and Denali</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the Max Negative Melt Factor increases the heat deficit and delays the initiation of snow melt</a:t>
            </a:r>
          </a:p>
          <a:p>
            <a:pPr marL="171450" indent="-171450">
              <a:buFont typeface="Arial" panose="020B0604020202020204" pitchFamily="34" charset="0"/>
              <a:buChar char="•"/>
            </a:pPr>
            <a:r>
              <a:rPr lang="en-US" dirty="0"/>
              <a:t>Decreasing the Max Negative Melt Factor decreases the heat deficit and causes snow melt to initiate sooner</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1582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Melt Factor</a:t>
            </a:r>
          </a:p>
          <a:p>
            <a:pPr marL="171450" indent="-171450">
              <a:buFont typeface="Arial" panose="020B0604020202020204" pitchFamily="34" charset="0"/>
              <a:buChar char="•"/>
            </a:pPr>
            <a:r>
              <a:rPr lang="en-US" dirty="0"/>
              <a:t>Decreasing Melt Factor results in less melt</a:t>
            </a:r>
          </a:p>
          <a:p>
            <a:pPr marL="171450" indent="-171450">
              <a:buFont typeface="Arial" panose="020B0604020202020204" pitchFamily="34" charset="0"/>
              <a:buChar char="•"/>
            </a:pPr>
            <a:r>
              <a:rPr lang="en-US" dirty="0"/>
              <a:t>Increasing Melt Factor results in more melt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Max Negative Melt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Max Negative Melt Factor results in more melt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Max Negative Melt Factor results in less melt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1538187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the Hybrid / RTI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829785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36</a:t>
            </a:fld>
            <a:endParaRPr lang="en-US" altLang="en-US"/>
          </a:p>
        </p:txBody>
      </p:sp>
    </p:spTree>
    <p:extLst>
      <p:ext uri="{BB962C8B-B14F-4D97-AF65-F5344CB8AC3E}">
        <p14:creationId xmlns:p14="http://schemas.microsoft.com/office/powerpoint/2010/main" val="31942197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b="0" i="0" kern="1200" dirty="0">
                <a:solidFill>
                  <a:schemeClr val="tx1"/>
                </a:solidFill>
                <a:effectLst/>
                <a:latin typeface="+mn-lt"/>
                <a:ea typeface="+mn-ea"/>
                <a:cs typeface="+mn-cs"/>
              </a:rPr>
              <a:t> NAWAPA project (left)</a:t>
            </a:r>
          </a:p>
          <a:p>
            <a:pPr>
              <a:buFont typeface="Arial" pitchFamily="34" charset="0"/>
              <a:buChar char="•"/>
            </a:pPr>
            <a:r>
              <a:rPr lang="en-US" sz="1200" b="0" i="0" kern="1200" dirty="0">
                <a:solidFill>
                  <a:schemeClr val="tx1"/>
                </a:solidFill>
                <a:effectLst/>
                <a:latin typeface="+mn-lt"/>
                <a:ea typeface="+mn-ea"/>
                <a:cs typeface="+mn-cs"/>
              </a:rPr>
              <a:t> WAC Bennett Dam (left)</a:t>
            </a:r>
          </a:p>
          <a:p>
            <a:pPr lvl="1">
              <a:buFont typeface="Arial" pitchFamily="34" charset="0"/>
              <a:buChar char="•"/>
            </a:pPr>
            <a:r>
              <a:rPr lang="en-US" sz="1200" b="0" i="0" kern="1200" dirty="0">
                <a:solidFill>
                  <a:schemeClr val="tx1"/>
                </a:solidFill>
                <a:effectLst/>
                <a:latin typeface="+mn-lt"/>
                <a:ea typeface="+mn-ea"/>
                <a:cs typeface="+mn-cs"/>
              </a:rPr>
              <a:t> 610 ft tall</a:t>
            </a:r>
          </a:p>
          <a:p>
            <a:pPr lvl="1">
              <a:buFont typeface="Arial" pitchFamily="34" charset="0"/>
              <a:buChar char="•"/>
            </a:pPr>
            <a:r>
              <a:rPr lang="en-US" sz="1200" b="0" i="0" kern="1200" dirty="0">
                <a:solidFill>
                  <a:schemeClr val="tx1"/>
                </a:solidFill>
                <a:effectLst/>
                <a:latin typeface="+mn-lt"/>
                <a:ea typeface="+mn-ea"/>
                <a:cs typeface="+mn-cs"/>
              </a:rPr>
              <a:t> Peace River</a:t>
            </a:r>
          </a:p>
          <a:p>
            <a:pPr lvl="1">
              <a:buFont typeface="Arial" pitchFamily="34" charset="0"/>
              <a:buChar char="•"/>
            </a:pPr>
            <a:r>
              <a:rPr lang="en-US" sz="1200" b="0" i="0" kern="1200" dirty="0">
                <a:solidFill>
                  <a:schemeClr val="tx1"/>
                </a:solidFill>
                <a:effectLst/>
                <a:latin typeface="+mn-lt"/>
                <a:ea typeface="+mn-ea"/>
                <a:cs typeface="+mn-cs"/>
              </a:rPr>
              <a:t> 3</a:t>
            </a:r>
            <a:r>
              <a:rPr lang="en-US" sz="1200" b="0" i="0" kern="1200" baseline="30000" dirty="0">
                <a:solidFill>
                  <a:schemeClr val="tx1"/>
                </a:solidFill>
                <a:effectLst/>
                <a:latin typeface="+mn-lt"/>
                <a:ea typeface="+mn-ea"/>
                <a:cs typeface="+mn-cs"/>
              </a:rPr>
              <a:t>rd</a:t>
            </a:r>
            <a:r>
              <a:rPr lang="en-US" sz="1200" b="0" i="0" kern="1200" dirty="0">
                <a:solidFill>
                  <a:schemeClr val="tx1"/>
                </a:solidFill>
                <a:effectLst/>
                <a:latin typeface="+mn-lt"/>
                <a:ea typeface="+mn-ea"/>
                <a:cs typeface="+mn-cs"/>
              </a:rPr>
              <a:t> largest reservoir in North America</a:t>
            </a:r>
          </a:p>
          <a:p>
            <a:pPr lvl="1">
              <a:buFont typeface="Arial" pitchFamily="34" charset="0"/>
              <a:buChar char="•"/>
            </a:pPr>
            <a:r>
              <a:rPr lang="en-US" sz="1300" dirty="0"/>
              <a:t> 60,000,000 </a:t>
            </a:r>
            <a:r>
              <a:rPr lang="en-US" sz="1300" dirty="0" err="1"/>
              <a:t>acre⋅ft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42085232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527898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 Energy Budget method </a:t>
            </a:r>
            <a:r>
              <a:rPr lang="en-US" baseline="0" dirty="0"/>
              <a:t>incorporates many more sources of energy that can potential melt (or grow) the snowpack</a:t>
            </a:r>
            <a:endParaRPr lang="en-US" dirty="0"/>
          </a:p>
          <a:p>
            <a:pPr marL="165261" indent="-165261">
              <a:buFont typeface="Arial" panose="020B0604020202020204" pitchFamily="34" charset="0"/>
              <a:buChar char="•"/>
            </a:pPr>
            <a:r>
              <a:rPr lang="en-US" dirty="0"/>
              <a:t>Image is of the Susquehanna River at Harrisburg, PA during the January 1996 flood</a:t>
            </a:r>
          </a:p>
          <a:p>
            <a:pPr marL="165261" indent="-165261">
              <a:buFont typeface="Arial" panose="020B0604020202020204" pitchFamily="34" charset="0"/>
              <a:buChar char="•"/>
            </a:pPr>
            <a:r>
              <a:rPr lang="en-US" dirty="0"/>
              <a:t>The January 1996 flood affected the Ohio River,</a:t>
            </a:r>
            <a:r>
              <a:rPr lang="en-US" baseline="0" dirty="0"/>
              <a:t> </a:t>
            </a:r>
            <a:r>
              <a:rPr lang="en-US" dirty="0"/>
              <a:t>Susquehanna River, Delaware River, and everything in between.  </a:t>
            </a:r>
            <a:r>
              <a:rPr lang="en-US" baseline="0" dirty="0"/>
              <a:t>Primary causes were large amounts of precipitation, high temperatures, large antecedent snow water equivalents, but also extremely high wind speeds.  High wind speeds causes turbulent heat transfer.  In essence, this allows for warm air to constantly be in contact with the snowpack.  Normally, the air immediately above the snowpack is pretty cold.  This drastically increases the rate at which the snowpack melts.</a:t>
            </a:r>
          </a:p>
          <a:p>
            <a:pPr marL="165261" indent="-165261">
              <a:buFont typeface="Arial" panose="020B0604020202020204" pitchFamily="34" charset="0"/>
              <a:buChar char="•"/>
            </a:pPr>
            <a:r>
              <a:rPr lang="en-US" baseline="0" dirty="0"/>
              <a:t>However, this method, especially when compared against the temperature index and RTI methods, requires a significant amount of additional boundary condition data.</a:t>
            </a:r>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1778878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Radiation is generally the largest contributor to melting the snowpack</a:t>
            </a:r>
          </a:p>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40</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Use previous time step for initial SWE and snowpack energy content</a:t>
            </a:r>
          </a:p>
          <a:p>
            <a:pPr marL="171450" indent="-171450">
              <a:buFont typeface="Arial" panose="020B0604020202020204" pitchFamily="34" charset="0"/>
              <a:buChar char="•"/>
            </a:pPr>
            <a:r>
              <a:rPr lang="en-US" dirty="0"/>
              <a:t>Update each guess for SWE and energy content after each iteration </a:t>
            </a:r>
          </a:p>
          <a:p>
            <a:pPr marL="171450" indent="-171450">
              <a:buFont typeface="Arial" panose="020B0604020202020204" pitchFamily="34" charset="0"/>
              <a:buChar char="•"/>
            </a:pPr>
            <a:r>
              <a:rPr lang="en-US" dirty="0"/>
              <a:t>Iterate outer loop until guessed SWE and energy = computed SWE and energy (within tolerance):</a:t>
            </a:r>
          </a:p>
          <a:p>
            <a:pPr marL="628650" lvl="1" indent="-171450">
              <a:buFont typeface="Arial" panose="020B0604020202020204" pitchFamily="34" charset="0"/>
              <a:buChar char="•"/>
            </a:pPr>
            <a:r>
              <a:rPr lang="en-US" dirty="0" err="1"/>
              <a:t>deltaSwe</a:t>
            </a:r>
            <a:r>
              <a:rPr lang="en-US" dirty="0"/>
              <a:t> &gt; 0.025 mm</a:t>
            </a:r>
          </a:p>
          <a:p>
            <a:pPr marL="628650" lvl="1" indent="-171450">
              <a:buFont typeface="Arial" panose="020B0604020202020204" pitchFamily="34" charset="0"/>
              <a:buChar char="•"/>
            </a:pPr>
            <a:r>
              <a:rPr lang="en-US" dirty="0" err="1"/>
              <a:t>deltaEnergy</a:t>
            </a:r>
            <a:r>
              <a:rPr lang="en-US" dirty="0"/>
              <a:t> &gt; 2000 J</a:t>
            </a:r>
          </a:p>
          <a:p>
            <a:pPr marL="628650" lvl="1" indent="-171450">
              <a:buFont typeface="Arial" panose="020B0604020202020204" pitchFamily="34" charset="0"/>
              <a:buChar char="•"/>
            </a:pPr>
            <a:r>
              <a:rPr lang="en-US" dirty="0"/>
              <a:t>Max # iterations &lt; 15</a:t>
            </a:r>
          </a:p>
          <a:p>
            <a:pPr marL="171450" lvl="0" indent="-171450">
              <a:buFont typeface="Arial" panose="020B0604020202020204" pitchFamily="34" charset="0"/>
              <a:buChar char="•"/>
            </a:pPr>
            <a:r>
              <a:rPr lang="en-US" dirty="0"/>
              <a:t>Iterate inner loop until surface temperature balances</a:t>
            </a:r>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19119353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is the reflectivity (0 to 1)</a:t>
            </a:r>
          </a:p>
          <a:p>
            <a:pPr marL="628650" lvl="1" indent="-171450">
              <a:buFont typeface="Arial" panose="020B0604020202020204" pitchFamily="34" charset="0"/>
              <a:buChar char="•"/>
            </a:pPr>
            <a:r>
              <a:rPr lang="en-US" dirty="0"/>
              <a:t>Albedo = reflected light/incident light</a:t>
            </a:r>
          </a:p>
          <a:p>
            <a:pPr marL="171450" indent="-171450">
              <a:buFont typeface="Arial" panose="020B0604020202020204" pitchFamily="34" charset="0"/>
              <a:buChar char="•"/>
            </a:pPr>
            <a:r>
              <a:rPr lang="en-US" dirty="0"/>
              <a:t>The maximum possible albedo value is 1.0 (all incident light is reflected)</a:t>
            </a:r>
          </a:p>
          <a:p>
            <a:pPr marL="171450" lvl="0" indent="-171450">
              <a:buFont typeface="Arial" panose="020B0604020202020204" pitchFamily="34" charset="0"/>
              <a:buChar char="•"/>
            </a:pPr>
            <a:r>
              <a:rPr lang="en-US" dirty="0"/>
              <a:t>But brand-new snow rarely has an albedo of 1.0</a:t>
            </a:r>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2218976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D50B3-92BE-BAF3-3D21-4A2FD07A48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D312B-369B-456F-96B8-A12A9E1DAA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5D0453-6D04-89CA-4B77-CF295FC2CC39}"/>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Bering Glacier, Vitus Lake</a:t>
            </a:r>
          </a:p>
        </p:txBody>
      </p:sp>
      <p:sp>
        <p:nvSpPr>
          <p:cNvPr id="4" name="Slide Number Placeholder 3">
            <a:extLst>
              <a:ext uri="{FF2B5EF4-FFF2-40B4-BE49-F238E27FC236}">
                <a16:creationId xmlns:a16="http://schemas.microsoft.com/office/drawing/2014/main" id="{D7A831D6-1EBB-11B6-690A-242B05227FB5}"/>
              </a:ext>
            </a:extLst>
          </p:cNvPr>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2028858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New Albedo</a:t>
            </a:r>
          </a:p>
          <a:p>
            <a:pPr marL="171450" indent="-171450">
              <a:buFont typeface="Arial" panose="020B0604020202020204" pitchFamily="34" charset="0"/>
              <a:buChar char="•"/>
            </a:pPr>
            <a:r>
              <a:rPr lang="en-US" dirty="0"/>
              <a:t>Decreasing New Albedo means less incident light is reflected resulting in less accumulation/less SWE</a:t>
            </a:r>
          </a:p>
          <a:p>
            <a:pPr marL="171450" indent="-171450">
              <a:buFont typeface="Arial" panose="020B0604020202020204" pitchFamily="34" charset="0"/>
              <a:buChar char="•"/>
            </a:pPr>
            <a:r>
              <a:rPr lang="en-US" dirty="0"/>
              <a:t>Increasing New Albedo means more incident light is reflected allowing for more accumulation/more SWE</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Min Albedo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Min Albedo means less incident light is reflected resulting in less accumulation/faster melt 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Min Albedo means more incident light is reflected resulting in more accumulation/slower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173722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Three winters of albedo measurements and snow depth observations in the Senator Beck basin in Colorado. </a:t>
            </a:r>
          </a:p>
          <a:p>
            <a:pPr marL="628650" lvl="1" indent="-171450">
              <a:buFont typeface="Arial" panose="020B0604020202020204" pitchFamily="34" charset="0"/>
              <a:buChar char="•"/>
            </a:pPr>
            <a:r>
              <a:rPr lang="en-US" dirty="0"/>
              <a:t>solid blue circles are the daily average snow albedo</a:t>
            </a:r>
          </a:p>
          <a:p>
            <a:pPr marL="628650" lvl="1" indent="-171450">
              <a:buFont typeface="Arial" panose="020B0604020202020204" pitchFamily="34" charset="0"/>
              <a:buChar char="•"/>
            </a:pPr>
            <a:r>
              <a:rPr lang="en-US" dirty="0"/>
              <a:t>open blue circles are the daily average albedo when the snow depth was reported as zero</a:t>
            </a:r>
          </a:p>
          <a:p>
            <a:pPr marL="628650" lvl="1" indent="-171450">
              <a:buFont typeface="Arial" panose="020B0604020202020204" pitchFamily="34" charset="0"/>
              <a:buChar char="•"/>
            </a:pPr>
            <a:r>
              <a:rPr lang="en-US" dirty="0"/>
              <a:t>orange line is the daily average snow depth.</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1627503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Decay Coefficient</a:t>
            </a:r>
          </a:p>
          <a:p>
            <a:pPr marL="628650" lvl="1" indent="-171450">
              <a:buFont typeface="Arial" panose="020B0604020202020204" pitchFamily="34" charset="0"/>
              <a:buChar char="•"/>
            </a:pPr>
            <a:r>
              <a:rPr lang="en-US" dirty="0"/>
              <a:t>Increasing albedo decay coefficient decreases the rate of snowmelt</a:t>
            </a:r>
          </a:p>
          <a:p>
            <a:pPr marL="628650" lvl="1" indent="-171450">
              <a:buFont typeface="Arial" panose="020B0604020202020204" pitchFamily="34" charset="0"/>
              <a:buChar char="•"/>
            </a:pPr>
            <a:r>
              <a:rPr lang="en-US" dirty="0"/>
              <a:t>Decreasing albedo decay coefficient increases rate of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47</a:t>
            </a:fld>
            <a:endParaRPr lang="en-US"/>
          </a:p>
        </p:txBody>
      </p:sp>
    </p:spTree>
    <p:extLst>
      <p:ext uri="{BB962C8B-B14F-4D97-AF65-F5344CB8AC3E}">
        <p14:creationId xmlns:p14="http://schemas.microsoft.com/office/powerpoint/2010/main" val="34154474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snow thermal conductivity allows heat to be transferred more efficiently through the snowpack resulting in higher snow accumulations</a:t>
            </a:r>
          </a:p>
          <a:p>
            <a:pPr marL="171450" indent="-171450">
              <a:buFont typeface="Arial" panose="020B0604020202020204" pitchFamily="34" charset="0"/>
              <a:buChar char="•"/>
            </a:pPr>
            <a:r>
              <a:rPr lang="en-US" dirty="0"/>
              <a:t>Decreasing the snow thermal conductivity causes heat transfer to be less efficient which results in less accumulation and faster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48</a:t>
            </a:fld>
            <a:endParaRPr lang="en-US"/>
          </a:p>
        </p:txBody>
      </p:sp>
    </p:spTree>
    <p:extLst>
      <p:ext uri="{BB962C8B-B14F-4D97-AF65-F5344CB8AC3E}">
        <p14:creationId xmlns:p14="http://schemas.microsoft.com/office/powerpoint/2010/main" val="41721227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10 Energy Budget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37382173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50</a:t>
            </a:fld>
            <a:endParaRPr lang="en-US" altLang="en-US"/>
          </a:p>
        </p:txBody>
      </p:sp>
    </p:spTree>
    <p:extLst>
      <p:ext uri="{BB962C8B-B14F-4D97-AF65-F5344CB8AC3E}">
        <p14:creationId xmlns:p14="http://schemas.microsoft.com/office/powerpoint/2010/main" val="1948373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51</a:t>
            </a:fld>
            <a:endParaRPr lang="en-US" altLang="en-US"/>
          </a:p>
        </p:txBody>
      </p:sp>
    </p:spTree>
    <p:extLst>
      <p:ext uri="{BB962C8B-B14F-4D97-AF65-F5344CB8AC3E}">
        <p14:creationId xmlns:p14="http://schemas.microsoft.com/office/powerpoint/2010/main" val="27875137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5D180-7F18-50C0-F767-12BD219FE6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8FFFC5-672C-41B4-06DC-70936DE992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8B02D6-D24E-257F-DDA7-D4E4FE4FC857}"/>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65AA3897-C781-1277-F01A-C29BA453938C}"/>
              </a:ext>
            </a:extLst>
          </p:cNvPr>
          <p:cNvSpPr>
            <a:spLocks noGrp="1"/>
          </p:cNvSpPr>
          <p:nvPr>
            <p:ph type="ftr" sz="quarter" idx="10"/>
          </p:nvPr>
        </p:nvSpPr>
        <p:spPr/>
        <p:txBody>
          <a:bodyPr/>
          <a:lstStyle/>
          <a:p>
            <a:pPr>
              <a:defRPr/>
            </a:pPr>
            <a:r>
              <a:rPr lang="en-US"/>
              <a:t>L - 3.7/369/Vuyovich</a:t>
            </a:r>
          </a:p>
        </p:txBody>
      </p:sp>
      <p:sp>
        <p:nvSpPr>
          <p:cNvPr id="5" name="Slide Number Placeholder 4">
            <a:extLst>
              <a:ext uri="{FF2B5EF4-FFF2-40B4-BE49-F238E27FC236}">
                <a16:creationId xmlns:a16="http://schemas.microsoft.com/office/drawing/2014/main" id="{FE7C1135-6E28-8C7E-924D-5DD2C6991A18}"/>
              </a:ext>
            </a:extLst>
          </p:cNvPr>
          <p:cNvSpPr>
            <a:spLocks noGrp="1"/>
          </p:cNvSpPr>
          <p:nvPr>
            <p:ph type="sldNum" sz="quarter" idx="11"/>
          </p:nvPr>
        </p:nvSpPr>
        <p:spPr/>
        <p:txBody>
          <a:bodyPr/>
          <a:lstStyle/>
          <a:p>
            <a:pPr>
              <a:defRPr/>
            </a:pPr>
            <a:fld id="{ADF573CA-8205-4576-8EAD-320F39CED20D}" type="slidenum">
              <a:rPr lang="en-US" altLang="en-US" smtClean="0"/>
              <a:pPr>
                <a:defRPr/>
              </a:pPr>
              <a:t>52</a:t>
            </a:fld>
            <a:endParaRPr lang="en-US" altLang="en-US"/>
          </a:p>
        </p:txBody>
      </p:sp>
    </p:spTree>
    <p:extLst>
      <p:ext uri="{BB962C8B-B14F-4D97-AF65-F5344CB8AC3E}">
        <p14:creationId xmlns:p14="http://schemas.microsoft.com/office/powerpoint/2010/main" val="8966429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047B3-1F9A-0F56-856C-57D36319A5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AF50E8-AE1D-18E0-56F4-9A32656E5F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F47529-B8F0-753C-0281-CC5A15035E82}"/>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A10857E3-A090-692F-52AF-A349005301B2}"/>
              </a:ext>
            </a:extLst>
          </p:cNvPr>
          <p:cNvSpPr>
            <a:spLocks noGrp="1"/>
          </p:cNvSpPr>
          <p:nvPr>
            <p:ph type="ftr" sz="quarter" idx="10"/>
          </p:nvPr>
        </p:nvSpPr>
        <p:spPr/>
        <p:txBody>
          <a:bodyPr/>
          <a:lstStyle/>
          <a:p>
            <a:pPr>
              <a:defRPr/>
            </a:pPr>
            <a:r>
              <a:rPr lang="en-US"/>
              <a:t>L - 3.7/369/Vuyovich</a:t>
            </a:r>
          </a:p>
        </p:txBody>
      </p:sp>
      <p:sp>
        <p:nvSpPr>
          <p:cNvPr id="5" name="Slide Number Placeholder 4">
            <a:extLst>
              <a:ext uri="{FF2B5EF4-FFF2-40B4-BE49-F238E27FC236}">
                <a16:creationId xmlns:a16="http://schemas.microsoft.com/office/drawing/2014/main" id="{A11ACCB4-06B1-241B-A470-8D066285462B}"/>
              </a:ext>
            </a:extLst>
          </p:cNvPr>
          <p:cNvSpPr>
            <a:spLocks noGrp="1"/>
          </p:cNvSpPr>
          <p:nvPr>
            <p:ph type="sldNum" sz="quarter" idx="11"/>
          </p:nvPr>
        </p:nvSpPr>
        <p:spPr/>
        <p:txBody>
          <a:bodyPr/>
          <a:lstStyle/>
          <a:p>
            <a:pPr>
              <a:defRPr/>
            </a:pPr>
            <a:fld id="{ADF573CA-8205-4576-8EAD-320F39CED20D}" type="slidenum">
              <a:rPr lang="en-US" altLang="en-US" smtClean="0"/>
              <a:pPr>
                <a:defRPr/>
              </a:pPr>
              <a:t>53</a:t>
            </a:fld>
            <a:endParaRPr lang="en-US" altLang="en-US"/>
          </a:p>
        </p:txBody>
      </p:sp>
    </p:spTree>
    <p:extLst>
      <p:ext uri="{BB962C8B-B14F-4D97-AF65-F5344CB8AC3E}">
        <p14:creationId xmlns:p14="http://schemas.microsoft.com/office/powerpoint/2010/main" val="22545798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54</a:t>
            </a:fld>
            <a:endParaRPr lang="en-US"/>
          </a:p>
        </p:txBody>
      </p:sp>
    </p:spTree>
    <p:extLst>
      <p:ext uri="{BB962C8B-B14F-4D97-AF65-F5344CB8AC3E}">
        <p14:creationId xmlns:p14="http://schemas.microsoft.com/office/powerpoint/2010/main" val="4262267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85372" indent="-302066">
              <a:defRPr>
                <a:solidFill>
                  <a:schemeClr val="tx1"/>
                </a:solidFill>
                <a:latin typeface="Arial" panose="020B0604020202020204" pitchFamily="34" charset="0"/>
                <a:ea typeface="ＭＳ Ｐゴシック" panose="020B0600070205080204" pitchFamily="34" charset="-128"/>
              </a:defRPr>
            </a:lvl2pPr>
            <a:lvl3pPr marL="1208265" indent="-241653">
              <a:defRPr>
                <a:solidFill>
                  <a:schemeClr val="tx1"/>
                </a:solidFill>
                <a:latin typeface="Arial" panose="020B0604020202020204" pitchFamily="34" charset="0"/>
                <a:ea typeface="ＭＳ Ｐゴシック" panose="020B0600070205080204" pitchFamily="34" charset="-128"/>
              </a:defRPr>
            </a:lvl3pPr>
            <a:lvl4pPr marL="1691571" indent="-241653">
              <a:defRPr>
                <a:solidFill>
                  <a:schemeClr val="tx1"/>
                </a:solidFill>
                <a:latin typeface="Arial" panose="020B0604020202020204" pitchFamily="34" charset="0"/>
                <a:ea typeface="ＭＳ Ｐゴシック" panose="020B0600070205080204" pitchFamily="34" charset="-128"/>
              </a:defRPr>
            </a:lvl4pPr>
            <a:lvl5pPr marL="2174878" indent="-241653">
              <a:defRPr>
                <a:solidFill>
                  <a:schemeClr val="tx1"/>
                </a:solidFill>
                <a:latin typeface="Arial" panose="020B0604020202020204" pitchFamily="34" charset="0"/>
                <a:ea typeface="ＭＳ Ｐゴシック" panose="020B0600070205080204" pitchFamily="34" charset="-128"/>
              </a:defRPr>
            </a:lvl5pPr>
            <a:lvl6pPr marL="2658184"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141490"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624796"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108102"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19956CB-1664-466E-827B-E264421D2F81}" type="slidenum">
              <a:rPr lang="en-US" altLang="en-US" smtClean="0"/>
              <a:pPr/>
              <a:t>5</a:t>
            </a:fld>
            <a:endParaRPr lang="en-US" altLang="en-US"/>
          </a:p>
        </p:txBody>
      </p:sp>
      <p:sp>
        <p:nvSpPr>
          <p:cNvPr id="276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marR="0" indent="-285750">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 In version 4.10, snow methods were migrated from the Meteorologic Model to the Basin Model.</a:t>
            </a:r>
            <a:endParaRPr lang="en-US" altLang="en-US" dirty="0">
              <a:ea typeface="ＭＳ Ｐゴシック" panose="020B0600070205080204" pitchFamily="34" charset="-128"/>
            </a:endParaRPr>
          </a:p>
        </p:txBody>
      </p:sp>
      <p:sp>
        <p:nvSpPr>
          <p:cNvPr id="27652"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Footer Placeholder 1"/>
          <p:cNvSpPr>
            <a:spLocks noGrp="1"/>
          </p:cNvSpPr>
          <p:nvPr>
            <p:ph type="ftr" sz="quarter" idx="10"/>
          </p:nvPr>
        </p:nvSpPr>
        <p:spPr/>
        <p:txBody>
          <a:bodyPr/>
          <a:lstStyle/>
          <a:p>
            <a:pPr>
              <a:defRPr/>
            </a:pPr>
            <a:r>
              <a:rPr lang="en-US"/>
              <a:t>L - 3.7/369/Vuyovich</a:t>
            </a:r>
          </a:p>
        </p:txBody>
      </p:sp>
    </p:spTree>
    <p:extLst>
      <p:ext uri="{BB962C8B-B14F-4D97-AF65-F5344CB8AC3E}">
        <p14:creationId xmlns:p14="http://schemas.microsoft.com/office/powerpoint/2010/main" val="23473735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SNOTEL is not the only source of point data for snow</a:t>
            </a:r>
          </a:p>
          <a:p>
            <a:pPr marL="171450" indent="-171450">
              <a:buFont typeface="Arial" panose="020B0604020202020204" pitchFamily="34" charset="0"/>
              <a:buChar char="•"/>
            </a:pPr>
            <a:r>
              <a:rPr lang="en-US" dirty="0"/>
              <a:t>SNOTEL stations (~900) are located at high elevations in the western 11 states</a:t>
            </a:r>
          </a:p>
          <a:p>
            <a:pPr marL="171450" indent="-171450">
              <a:buFont typeface="Arial" panose="020B0604020202020204" pitchFamily="34" charset="0"/>
              <a:buChar char="•"/>
            </a:pPr>
            <a:r>
              <a:rPr lang="en-US" dirty="0"/>
              <a:t>Left: National Climatic Data Center (NCDC, now part of National Centers for Environmental Information (NCEI) </a:t>
            </a:r>
            <a:r>
              <a:rPr lang="en-US" dirty="0" err="1"/>
              <a:t>hydromet</a:t>
            </a:r>
            <a:r>
              <a:rPr lang="en-US" dirty="0"/>
              <a:t> station</a:t>
            </a:r>
          </a:p>
          <a:p>
            <a:pPr marL="171450" indent="-171450">
              <a:buFont typeface="Arial" panose="020B0604020202020204" pitchFamily="34" charset="0"/>
              <a:buChar char="•"/>
            </a:pPr>
            <a:r>
              <a:rPr lang="en-US" dirty="0"/>
              <a:t>Right: USACE snow course station, often located near dams</a:t>
            </a:r>
          </a:p>
        </p:txBody>
      </p:sp>
      <p:sp>
        <p:nvSpPr>
          <p:cNvPr id="4" name="Slide Number Placeholder 3"/>
          <p:cNvSpPr>
            <a:spLocks noGrp="1"/>
          </p:cNvSpPr>
          <p:nvPr>
            <p:ph type="sldNum" sz="quarter" idx="5"/>
          </p:nvPr>
        </p:nvSpPr>
        <p:spPr/>
        <p:txBody>
          <a:bodyPr/>
          <a:lstStyle/>
          <a:p>
            <a:fld id="{78AF3204-0D06-4E77-ABDE-F4433C802620}" type="slidenum">
              <a:rPr lang="en-US" smtClean="0"/>
              <a:t>59</a:t>
            </a:fld>
            <a:endParaRPr lang="en-US"/>
          </a:p>
        </p:txBody>
      </p:sp>
    </p:spTree>
    <p:extLst>
      <p:ext uri="{BB962C8B-B14F-4D97-AF65-F5344CB8AC3E}">
        <p14:creationId xmlns:p14="http://schemas.microsoft.com/office/powerpoint/2010/main" val="16247733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5"/>
          </p:nvPr>
        </p:nvSpPr>
        <p:spPr/>
        <p:txBody>
          <a:bodyPr/>
          <a:lstStyle/>
          <a:p>
            <a:fld id="{78AF3204-0D06-4E77-ABDE-F4433C802620}" type="slidenum">
              <a:rPr lang="en-US" smtClean="0"/>
              <a:t>66</a:t>
            </a:fld>
            <a:endParaRPr lang="en-US"/>
          </a:p>
        </p:txBody>
      </p:sp>
    </p:spTree>
    <p:extLst>
      <p:ext uri="{BB962C8B-B14F-4D97-AF65-F5344CB8AC3E}">
        <p14:creationId xmlns:p14="http://schemas.microsoft.com/office/powerpoint/2010/main" val="33615605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9B283-2004-0EB3-892C-9D9E4B497C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D10A60-031B-A1A6-2635-EB659B4D7C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14BC4A-6ADB-7776-8E36-2735DD39BB0D}"/>
              </a:ext>
            </a:extLst>
          </p:cNvPr>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a:extLst>
              <a:ext uri="{FF2B5EF4-FFF2-40B4-BE49-F238E27FC236}">
                <a16:creationId xmlns:a16="http://schemas.microsoft.com/office/drawing/2014/main" id="{4FCAB2AD-1561-B6B4-8A02-E7788B361EE7}"/>
              </a:ext>
            </a:extLst>
          </p:cNvPr>
          <p:cNvSpPr>
            <a:spLocks noGrp="1"/>
          </p:cNvSpPr>
          <p:nvPr>
            <p:ph type="sldNum" sz="quarter" idx="5"/>
          </p:nvPr>
        </p:nvSpPr>
        <p:spPr/>
        <p:txBody>
          <a:bodyPr/>
          <a:lstStyle/>
          <a:p>
            <a:fld id="{78AF3204-0D06-4E77-ABDE-F4433C802620}" type="slidenum">
              <a:rPr lang="en-US" smtClean="0"/>
              <a:t>67</a:t>
            </a:fld>
            <a:endParaRPr lang="en-US"/>
          </a:p>
        </p:txBody>
      </p:sp>
    </p:spTree>
    <p:extLst>
      <p:ext uri="{BB962C8B-B14F-4D97-AF65-F5344CB8AC3E}">
        <p14:creationId xmlns:p14="http://schemas.microsoft.com/office/powerpoint/2010/main" val="8407832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Results generated by randomly sampling a</a:t>
            </a:r>
            <a:r>
              <a:rPr lang="en-US" baseline="0" dirty="0"/>
              <a:t> uniform distribution of </a:t>
            </a:r>
            <a:r>
              <a:rPr lang="en-US" dirty="0"/>
              <a:t>wet </a:t>
            </a:r>
            <a:r>
              <a:rPr lang="en-US" dirty="0" err="1"/>
              <a:t>meltrate</a:t>
            </a:r>
            <a:r>
              <a:rPr lang="en-US" baseline="0" dirty="0" err="1"/>
              <a:t>s</a:t>
            </a:r>
            <a:r>
              <a:rPr lang="en-US" baseline="0" dirty="0"/>
              <a:t> ranging </a:t>
            </a:r>
            <a:r>
              <a:rPr lang="en-US" dirty="0"/>
              <a:t>between</a:t>
            </a:r>
            <a:r>
              <a:rPr lang="en-US" baseline="0" dirty="0"/>
              <a:t> 0.05 and 0.2 in/</a:t>
            </a:r>
            <a:r>
              <a:rPr lang="en-US" baseline="0" dirty="0" err="1"/>
              <a:t>degF</a:t>
            </a:r>
            <a:r>
              <a:rPr lang="en-US" baseline="0" dirty="0"/>
              <a:t>-day and applying uniformly throughout the modeling domain (i.e., wet </a:t>
            </a:r>
            <a:r>
              <a:rPr lang="en-US" baseline="0" dirty="0" err="1"/>
              <a:t>meltrate</a:t>
            </a:r>
            <a:r>
              <a:rPr lang="en-US" baseline="0" dirty="0"/>
              <a:t> is the same for each subbasin element)</a:t>
            </a:r>
          </a:p>
          <a:p>
            <a:pPr marL="171450" indent="-171450">
              <a:buFont typeface="Arial" panose="020B0604020202020204" pitchFamily="34" charset="0"/>
              <a:buChar char="•"/>
            </a:pPr>
            <a:r>
              <a:rPr lang="en-US" baseline="0" dirty="0"/>
              <a:t>Then, apply the precipitation and temperature sequences observed during the Jan 1997 flood event</a:t>
            </a:r>
          </a:p>
          <a:p>
            <a:pPr marL="171450" indent="-171450">
              <a:buFont typeface="Arial" panose="020B0604020202020204" pitchFamily="34" charset="0"/>
              <a:buChar char="•"/>
            </a:pPr>
            <a:r>
              <a:rPr lang="en-US" baseline="0" dirty="0"/>
              <a:t>Large amount of uncertainty due to just this single parameter!</a:t>
            </a:r>
          </a:p>
          <a:p>
            <a:pPr marL="171450" indent="-171450">
              <a:buFont typeface="Arial" panose="020B0604020202020204" pitchFamily="34" charset="0"/>
              <a:buChar char="•"/>
            </a:pPr>
            <a:r>
              <a:rPr lang="en-US" baseline="0" dirty="0"/>
              <a:t>This uncertainty needs to be incorporated within reservoir regulation manual and infrastructure design decisions!</a:t>
            </a:r>
          </a:p>
        </p:txBody>
      </p:sp>
      <p:sp>
        <p:nvSpPr>
          <p:cNvPr id="4" name="Slide Number Placeholder 3"/>
          <p:cNvSpPr>
            <a:spLocks noGrp="1"/>
          </p:cNvSpPr>
          <p:nvPr>
            <p:ph type="sldNum" sz="quarter" idx="5"/>
          </p:nvPr>
        </p:nvSpPr>
        <p:spPr/>
        <p:txBody>
          <a:bodyPr/>
          <a:lstStyle/>
          <a:p>
            <a:fld id="{78AF3204-0D06-4E77-ABDE-F4433C802620}" type="slidenum">
              <a:rPr lang="en-US" smtClean="0"/>
              <a:t>68</a:t>
            </a:fld>
            <a:endParaRPr lang="en-US"/>
          </a:p>
        </p:txBody>
      </p:sp>
    </p:spTree>
    <p:extLst>
      <p:ext uri="{BB962C8B-B14F-4D97-AF65-F5344CB8AC3E}">
        <p14:creationId xmlns:p14="http://schemas.microsoft.com/office/powerpoint/2010/main" val="18377369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69</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4188155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C34"/>
                </a:solidFill>
                <a:effectLst/>
                <a:latin typeface="roboto-regular"/>
              </a:rPr>
              <a:t>USACE. (1987) SSARR Model, Streamflow Synthesis and Reservoir Regulation. User Manual. (Reprinted 1991) US Army Corps of Engineers, North Pacific Division, PO Box 2810, Portland, OR 97208-2870</a:t>
            </a:r>
          </a:p>
          <a:p>
            <a:pPr marL="171450" indent="-171450">
              <a:buFont typeface="Arial" panose="020B0604020202020204" pitchFamily="34" charset="0"/>
              <a:buChar char="•"/>
            </a:pPr>
            <a:r>
              <a:rPr lang="en-US" b="0" i="0" dirty="0">
                <a:solidFill>
                  <a:srgbClr val="000C34"/>
                </a:solidFill>
                <a:effectLst/>
                <a:latin typeface="roboto-regular"/>
              </a:rPr>
              <a:t>USACE. (1956) Snow Hydrology. Summary Report Of The Snow Investigations. North Pacific Division, Corps of Engineers, U.S. Army, Portland, Oregon. 30 June 1956</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3453404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red highlighted parameters matter the most</a:t>
            </a:r>
          </a:p>
        </p:txBody>
      </p:sp>
      <p:sp>
        <p:nvSpPr>
          <p:cNvPr id="4" name="Slide Number Placeholder 3"/>
          <p:cNvSpPr>
            <a:spLocks noGrp="1"/>
          </p:cNvSpPr>
          <p:nvPr>
            <p:ph type="sldNum" sz="quarter" idx="5"/>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1073969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27014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On this slide, subbasin-specific PX and Base temperatures for water year 2017 are compared against one another</a:t>
            </a:r>
          </a:p>
          <a:p>
            <a:pPr marL="165261" indent="-165261">
              <a:buFont typeface="Arial" panose="020B0604020202020204" pitchFamily="34" charset="0"/>
              <a:buChar char="•"/>
            </a:pPr>
            <a:r>
              <a:rPr lang="en-US" baseline="0" dirty="0"/>
              <a:t>It’s evident that there are large differences in PX and Base temperature throughout the watershed</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8983800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75ADA3-B80A-4012-BEE1-543F6321C14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6/10/2026</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6/10/2026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6/10/2026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E52AA4-3ED0-41D2-8277-EE536330A3E0}"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AA35A5-D6FE-420C-A68F-8B63066461DF}" type="datetime1">
              <a:rPr lang="en-US" smtClean="0"/>
              <a:t>6/10/2026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EACA25-A49C-49EC-892E-118D7B4ACF35}" type="datetime1">
              <a:rPr lang="en-US" smtClean="0"/>
              <a:t>6/10/2026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00421F-378C-4335-A452-F0B4A7C65F8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7DCDE6-A48B-440C-9A55-72EE12D85BD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242998-61F6-4688-96A2-1B9DD5FF0A53}" type="datetime1">
              <a:rPr lang="en-US" smtClean="0"/>
              <a:t>6/10/2026</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0A76F7-C98D-45DB-A738-50F4868F89E5}"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6F9650-EB70-49E9-BC3E-2DED2E1F8BF0}"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7D8B8B7D-694D-488E-BB70-096B3CC222AF}" type="datetime1">
              <a:rPr lang="en-US" smtClean="0"/>
              <a:t>6/10/2026</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CD461E3F-BDAB-4481-A503-508FE3A6C1FE}" type="datetime1">
              <a:rPr lang="en-US" smtClean="0"/>
              <a:t>6/10/2026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16E18F5-9B4B-43EF-8121-24A105BEE105}"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91E7DE0-7008-4C5C-A93F-313C1E6FC2C4}" type="datetime1">
              <a:rPr lang="en-US" smtClean="0"/>
              <a:t>6/10/2026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377618-861E-4EC5-BA20-2EDF630D1602}"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150B0E-DC7E-42CD-858D-846EFEA7E7F6}" type="datetime1">
              <a:rPr lang="en-US" smtClean="0"/>
              <a:t>6/10/2026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6992A-D5B2-4367-BF82-B669492F18B9}" type="datetime1">
              <a:rPr lang="en-US" smtClean="0"/>
              <a:t>6/10/2026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85210E-64D9-4E73-9D8A-BF0D7B4D665B}"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314576-54B4-4C8A-8DDE-E0A3061EC866}"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6AB3C7-C842-4545-9EFB-7A48C7066D02}"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D1D61-78FD-49F4-8028-F36785DB465D}"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6830178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756159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9000847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155918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665985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250324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408560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654401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08ABE8-FFC5-40C3-A824-BC7F07CB111D}"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790798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5ADA3-B80A-4012-BEE1-543F6321C14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8585407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6/10/2026</a:t>
            </a:fld>
            <a:endParaRPr lang="en-US"/>
          </a:p>
        </p:txBody>
      </p:sp>
    </p:spTree>
    <p:extLst>
      <p:ext uri="{BB962C8B-B14F-4D97-AF65-F5344CB8AC3E}">
        <p14:creationId xmlns:p14="http://schemas.microsoft.com/office/powerpoint/2010/main" val="10387224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6/10/2026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2029658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5932693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6/10/2026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5674619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2AA4-3ED0-41D2-8277-EE536330A3E0}"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162661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AA35A5-D6FE-420C-A68F-8B63066461DF}" type="datetime1">
              <a:rPr lang="en-US" smtClean="0"/>
              <a:t>6/10/2026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598271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ACA25-A49C-49EC-892E-118D7B4ACF35}" type="datetime1">
              <a:rPr lang="en-US" smtClean="0"/>
              <a:t>6/10/2026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022240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1225418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6/10/2026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5024095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0421F-378C-4335-A452-F0B4A7C65F8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86225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DCDE6-A48B-440C-9A55-72EE12D85BD1}"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4236300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61242998-61F6-4688-96A2-1B9DD5FF0A53}" type="datetime1">
              <a:rPr lang="en-US" smtClean="0"/>
              <a:t>6/10/2026</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r>
              <a:rPr lang="en-US"/>
              <a:t>Hydrologic Engineering Center</a:t>
            </a:r>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41545369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A757F98-4066-4DC5-8043-88CA6F11AF33}" type="datetime1">
              <a:rPr lang="en-US" smtClean="0"/>
              <a:t>6/10/2026</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224860259"/>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1734399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367554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238632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767238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0506949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5537295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6933584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4438720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6415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6/10/2026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1055214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6/10/2026</a:t>
            </a:fld>
            <a:endParaRPr lang="en-US"/>
          </a:p>
        </p:txBody>
      </p:sp>
    </p:spTree>
    <p:extLst>
      <p:ext uri="{BB962C8B-B14F-4D97-AF65-F5344CB8AC3E}">
        <p14:creationId xmlns:p14="http://schemas.microsoft.com/office/powerpoint/2010/main" val="22290022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6/10/2026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8940474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6/10/2026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3818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6/10/2026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5858834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797931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6/10/2026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597787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6/10/2026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43167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2899039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6/10/2026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287375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738318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6/10/2026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407818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08ABE8-FFC5-40C3-A824-BC7F07CB111D}" type="datetime1">
              <a:rPr lang="en-US" smtClean="0"/>
              <a:t>6/10/2026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0FB75C3E-26EA-4C08-AA21-436AF100FAD7}" type="datetime1">
              <a:rPr lang="en-US" smtClean="0"/>
              <a:t>6/10/2026</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555820374"/>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6/10/2026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05290032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58.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58.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jfif"/><Relationship Id="rId2" Type="http://schemas.openxmlformats.org/officeDocument/2006/relationships/image" Target="../media/image23.jpg"/><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3" Type="http://schemas.openxmlformats.org/officeDocument/2006/relationships/hyperlink" Target="https://youtu.be/Xg3ofOPh04E?si=CM7ydsiHui8bYsqZ" TargetMode="External"/><Relationship Id="rId2" Type="http://schemas.openxmlformats.org/officeDocument/2006/relationships/hyperlink" Target="https://www.hec.usace.army.mil/confluence/hmsdocs/hmsguides/modeling-snowmelt-in-hec-hms/estimating-ati-meltrate-using-snowpac" TargetMode="External"/><Relationship Id="rId1" Type="http://schemas.openxmlformats.org/officeDocument/2006/relationships/slideLayout" Target="../slideLayouts/slideLayout58.xml"/><Relationship Id="rId4" Type="http://schemas.openxmlformats.org/officeDocument/2006/relationships/image" Target="../media/image25.emf"/></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16/j.jhydrol.2023.129290" TargetMode="External"/><Relationship Id="rId2" Type="http://schemas.openxmlformats.org/officeDocument/2006/relationships/notesSlide" Target="../notesSlides/notesSlide11.xml"/><Relationship Id="rId1" Type="http://schemas.openxmlformats.org/officeDocument/2006/relationships/slideLayout" Target="../slideLayouts/slideLayout58.xml"/><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4.xml"/></Relationships>
</file>

<file path=ppt/slides/_rels/slide28.xml.rels><?xml version="1.0" encoding="UTF-8" standalone="yes"?>
<Relationships xmlns="http://schemas.openxmlformats.org/package/2006/relationships"><Relationship Id="rId3" Type="http://schemas.openxmlformats.org/officeDocument/2006/relationships/hyperlink" Target="https://www.researchgate.net/publication/281358823_A_Radiation-Derived_Temperature-Index_Snow_Routine_for_the_GSSHA_Hydrologic_Model" TargetMode="External"/><Relationship Id="rId2" Type="http://schemas.openxmlformats.org/officeDocument/2006/relationships/notesSlide" Target="../notesSlides/notesSlide18.xml"/><Relationship Id="rId1" Type="http://schemas.openxmlformats.org/officeDocument/2006/relationships/slideLayout" Target="../slideLayouts/slideLayout58.xml"/><Relationship Id="rId4"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2.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58.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4.xml"/><Relationship Id="rId1" Type="http://schemas.openxmlformats.org/officeDocument/2006/relationships/slideLayout" Target="../slideLayouts/slideLayout58.xml"/><Relationship Id="rId4" Type="http://schemas.openxmlformats.org/officeDocument/2006/relationships/image" Target="../media/image45.jp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4.xml"/></Relationships>
</file>

<file path=ppt/slides/_rels/slide39.xml.rels><?xml version="1.0" encoding="UTF-8" standalone="yes"?>
<Relationships xmlns="http://schemas.openxmlformats.org/package/2006/relationships"><Relationship Id="rId3" Type="http://schemas.openxmlformats.org/officeDocument/2006/relationships/hyperlink" Target="https://hydrology.usu.edu/snow/uebgrid/#:~:text=The%20Utah%20Energy%20Balance%20(UEB,of%20water%20and%20energy%20balance." TargetMode="External"/><Relationship Id="rId2" Type="http://schemas.openxmlformats.org/officeDocument/2006/relationships/notesSlide" Target="../notesSlides/notesSlide26.xml"/><Relationship Id="rId1" Type="http://schemas.openxmlformats.org/officeDocument/2006/relationships/slideLayout" Target="../slideLayouts/slideLayout58.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52.xml"/><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9.xml"/><Relationship Id="rId1" Type="http://schemas.openxmlformats.org/officeDocument/2006/relationships/slideLayout" Target="../slideLayouts/slideLayout58.xml"/><Relationship Id="rId4" Type="http://schemas.openxmlformats.org/officeDocument/2006/relationships/image" Target="../media/image24.jfif"/></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58.xml"/><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58.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52.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2.xml"/></Relationships>
</file>

<file path=ppt/slides/_rels/slide52.xml.rels><?xml version="1.0" encoding="UTF-8" standalone="yes"?>
<Relationships xmlns="http://schemas.openxmlformats.org/package/2006/relationships"><Relationship Id="rId3" Type="http://schemas.openxmlformats.org/officeDocument/2006/relationships/hyperlink" Target="https://youtu.be/ZRNic_knZ9o?si=PFKTC46TTcUkaZUZ" TargetMode="External"/><Relationship Id="rId2" Type="http://schemas.openxmlformats.org/officeDocument/2006/relationships/notesSlide" Target="../notesSlides/notesSlide37.xml"/><Relationship Id="rId1" Type="http://schemas.openxmlformats.org/officeDocument/2006/relationships/slideLayout" Target="../slideLayouts/slideLayout58.xml"/><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3" Type="http://schemas.openxmlformats.org/officeDocument/2006/relationships/hyperlink" Target="https://www.hec.usace.army.mil/confluence/hmsdocs/hmsguides/gridded-boundary-condition-data/using-the-new-metsim-precipitation-and-temperature-methods" TargetMode="External"/><Relationship Id="rId2" Type="http://schemas.openxmlformats.org/officeDocument/2006/relationships/notesSlide" Target="../notesSlides/notesSlide38.xml"/><Relationship Id="rId1" Type="http://schemas.openxmlformats.org/officeDocument/2006/relationships/slideLayout" Target="../slideLayouts/slideLayout58.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hyperlink" Target="https://youtu.be/ZRNic_knZ9o?si=PFKTC46TTcUkaZUZ"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4.xml"/></Relationships>
</file>

<file path=ppt/slides/_rels/slide5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8.xml"/></Relationships>
</file>

<file path=ppt/slides/_rels/slide5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8.xml"/></Relationships>
</file>

<file path=ppt/slides/_rels/slide5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8.xml"/></Relationships>
</file>

<file path=ppt/slides/_rels/slide5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52.xml"/></Relationships>
</file>

<file path=ppt/slides/_rels/slide5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0.xml"/><Relationship Id="rId1" Type="http://schemas.openxmlformats.org/officeDocument/2006/relationships/slideLayout" Target="../slideLayouts/slideLayout58.xml"/><Relationship Id="rId4" Type="http://schemas.openxmlformats.org/officeDocument/2006/relationships/image" Target="../media/image6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_rels/slide6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s://www.hec.usace.army.mil/confluence/hmsdocs/hmsguides/modeling-snowmelt/calibrating-point-snowmelt-swamp-angel-study-plot-colorado" TargetMode="External"/><Relationship Id="rId1" Type="http://schemas.openxmlformats.org/officeDocument/2006/relationships/slideLayout" Target="../slideLayouts/slideLayout58.xml"/><Relationship Id="rId4" Type="http://schemas.openxmlformats.org/officeDocument/2006/relationships/image" Target="../media/image70.png"/></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hyperlink" Target="https://www.hec.usace.army.mil/confluence/hmsdocs/hmsguides/modeling-snowmelt/calibrating-gridded-snowmelt-upper-truckee-river-california" TargetMode="External"/><Relationship Id="rId1" Type="http://schemas.openxmlformats.org/officeDocument/2006/relationships/slideLayout" Target="../slideLayouts/slideLayout58.xml"/><Relationship Id="rId4" Type="http://schemas.openxmlformats.org/officeDocument/2006/relationships/image" Target="../media/image72.png"/></Relationships>
</file>

<file path=ppt/slides/_rels/slide6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1.png"/><Relationship Id="rId1" Type="http://schemas.openxmlformats.org/officeDocument/2006/relationships/slideLayout" Target="../slideLayouts/slideLayout58.xml"/></Relationships>
</file>

<file path=ppt/slides/_rels/slide6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58.xml"/></Relationships>
</file>

<file path=ppt/slides/_rels/slide6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58.xml"/></Relationships>
</file>

<file path=ppt/slides/_rels/slide6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1.xml"/><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2.xml"/></Relationships>
</file>

<file path=ppt/slides/_rels/slide6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3.xml"/><Relationship Id="rId1" Type="http://schemas.openxmlformats.org/officeDocument/2006/relationships/slideLayout" Target="../slideLayouts/slideLayout58.xml"/><Relationship Id="rId4" Type="http://schemas.openxmlformats.org/officeDocument/2006/relationships/image" Target="../media/image79.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A0CDFA2-5FF3-F92F-7C9E-E91BFF81CE69}"/>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1561" r="21561"/>
          <a:stretch/>
        </p:blipFill>
        <p:spPr/>
      </p:pic>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fontScale="90000"/>
          </a:bodyPr>
          <a:lstStyle/>
          <a:p>
            <a:r>
              <a:rPr lang="en-US" dirty="0"/>
              <a:t>Snowmelt Modeling Methodologies</a:t>
            </a:r>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4732168" cy="922867"/>
          </a:xfrm>
        </p:spPr>
        <p:txBody>
          <a:bodyPr>
            <a:noAutofit/>
          </a:bodyPr>
          <a:lstStyle/>
          <a:p>
            <a:r>
              <a:rPr lang="en-US" sz="2400" dirty="0"/>
              <a:t>Advanced Applications of HEC-HMS</a:t>
            </a:r>
          </a:p>
          <a:p>
            <a:r>
              <a:rPr lang="en-US" sz="2400" dirty="0"/>
              <a:t>June 2026</a:t>
            </a:r>
          </a:p>
          <a:p>
            <a:r>
              <a:rPr lang="en-US" sz="2400" dirty="0"/>
              <a:t>Presented by: Mike Bartles, P.E.</a:t>
            </a:r>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PX Temperature</a:t>
            </a:r>
          </a:p>
        </p:txBody>
      </p:sp>
      <p:sp>
        <p:nvSpPr>
          <p:cNvPr id="37890" name="Rectangle 3"/>
          <p:cNvSpPr>
            <a:spLocks noGrp="1" noChangeArrowheads="1"/>
          </p:cNvSpPr>
          <p:nvPr>
            <p:ph sz="half" idx="1"/>
          </p:nvPr>
        </p:nvSpPr>
        <p:spPr/>
        <p:txBody>
          <a:bodyPr>
            <a:normAutofit lnSpcReduction="10000"/>
          </a:bodyPr>
          <a:lstStyle/>
          <a:p>
            <a:pPr>
              <a:lnSpc>
                <a:spcPct val="80000"/>
              </a:lnSpc>
              <a:spcAft>
                <a:spcPts val="600"/>
              </a:spcAft>
            </a:pPr>
            <a:r>
              <a:rPr lang="en-US" altLang="en-US" sz="2400" dirty="0">
                <a:ea typeface="ＭＳ Ｐゴシック" panose="020B0600070205080204" pitchFamily="34" charset="-128"/>
              </a:rPr>
              <a:t>The discrimination temperature between precipitation falling as rain or snow.</a:t>
            </a:r>
          </a:p>
          <a:p>
            <a:pPr>
              <a:lnSpc>
                <a:spcPct val="80000"/>
              </a:lnSpc>
              <a:spcAft>
                <a:spcPts val="600"/>
              </a:spcAft>
            </a:pPr>
            <a:r>
              <a:rPr lang="en-US" altLang="en-US" sz="2400" dirty="0">
                <a:ea typeface="ＭＳ Ｐゴシック" panose="020B0600070205080204" pitchFamily="34" charset="-128"/>
              </a:rPr>
              <a:t>When the air temperature is less than the specified PX temperature, any precipitation is assumed to be snow.</a:t>
            </a:r>
          </a:p>
          <a:p>
            <a:pPr>
              <a:lnSpc>
                <a:spcPct val="80000"/>
              </a:lnSpc>
              <a:spcAft>
                <a:spcPts val="600"/>
              </a:spcAft>
            </a:pPr>
            <a:r>
              <a:rPr lang="en-US" altLang="en-US" sz="2400" dirty="0">
                <a:ea typeface="ＭＳ Ｐゴシック" panose="020B0600070205080204" pitchFamily="34" charset="-128"/>
              </a:rPr>
              <a:t>When the air temperature is above the specified PX temperature, any precipitation is assumed to be rain.  </a:t>
            </a:r>
          </a:p>
          <a:p>
            <a:pPr>
              <a:lnSpc>
                <a:spcPct val="80000"/>
              </a:lnSpc>
            </a:pPr>
            <a:r>
              <a:rPr lang="en-US" altLang="en-US" sz="2400" dirty="0">
                <a:ea typeface="ＭＳ Ｐゴシック" panose="020B0600070205080204" pitchFamily="34" charset="-128"/>
              </a:rPr>
              <a:t>This discrimination temperature is usually pretty close to freezing but can vary.</a:t>
            </a:r>
          </a:p>
          <a:p>
            <a:pPr lvl="1">
              <a:lnSpc>
                <a:spcPct val="80000"/>
              </a:lnSpc>
            </a:pPr>
            <a:r>
              <a:rPr lang="en-US" altLang="en-US" sz="2000" dirty="0">
                <a:solidFill>
                  <a:srgbClr val="FF0000"/>
                </a:solidFill>
                <a:ea typeface="ＭＳ Ｐゴシック" panose="020B0600070205080204" pitchFamily="34" charset="-128"/>
              </a:rPr>
              <a:t>30 – 38</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a:t>
            </a:r>
            <a:endParaRPr lang="en-US" altLang="en-US" sz="2000" dirty="0">
              <a:ea typeface="ＭＳ Ｐゴシック" panose="020B0600070205080204" pitchFamily="34" charset="-128"/>
            </a:endParaRP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tretch/>
        </p:blipFill>
        <p:spPr bwMode="auto">
          <a:xfrm>
            <a:off x="6451005" y="2415620"/>
            <a:ext cx="4623989" cy="3171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The difference between the base temperature and the air temperature defines the temperature index used in calculating snowmelt.</a:t>
            </a:r>
          </a:p>
          <a:p>
            <a:pPr>
              <a:lnSpc>
                <a:spcPct val="80000"/>
              </a:lnSpc>
              <a:spcAft>
                <a:spcPts val="600"/>
              </a:spcAft>
            </a:pPr>
            <a:r>
              <a:rPr lang="en-US" altLang="en-US" sz="2400" dirty="0">
                <a:ea typeface="ＭＳ Ｐゴシック" panose="020B0600070205080204" pitchFamily="34" charset="-128"/>
              </a:rPr>
              <a:t>The melt rate is multiplied by the difference between the air temperature and the base temperature to estimate the snowmelt amount.</a:t>
            </a:r>
          </a:p>
          <a:p>
            <a:pPr>
              <a:lnSpc>
                <a:spcPct val="80000"/>
              </a:lnSpc>
              <a:spcAft>
                <a:spcPts val="600"/>
              </a:spcAft>
            </a:pPr>
            <a:r>
              <a:rPr lang="en-US" altLang="en-US" sz="2400" dirty="0">
                <a:ea typeface="ＭＳ Ｐゴシック" panose="020B0600070205080204" pitchFamily="34" charset="-128"/>
              </a:rPr>
              <a:t>If the air temperature is less than the base temperature, then the amount of melt is assumed to be zero. </a:t>
            </a:r>
          </a:p>
          <a:p>
            <a:pPr>
              <a:lnSpc>
                <a:spcPct val="80000"/>
              </a:lnSpc>
            </a:pPr>
            <a:r>
              <a:rPr lang="en-US" altLang="en-US" sz="2400" dirty="0">
                <a:ea typeface="ＭＳ Ｐゴシック" panose="020B0600070205080204" pitchFamily="34" charset="-128"/>
              </a:rPr>
              <a:t>The base temperature is usually pretty close to freezing but can vary.</a:t>
            </a:r>
          </a:p>
          <a:p>
            <a:pPr lvl="1">
              <a:lnSpc>
                <a:spcPct val="80000"/>
              </a:lnSpc>
            </a:pPr>
            <a:r>
              <a:rPr lang="en-US" altLang="en-US" sz="2000" dirty="0">
                <a:solidFill>
                  <a:srgbClr val="FF0000"/>
                </a:solidFill>
                <a:ea typeface="ＭＳ Ｐゴシック" panose="020B0600070205080204" pitchFamily="34" charset="-128"/>
              </a:rPr>
              <a:t>30</a:t>
            </a:r>
            <a:r>
              <a:rPr lang="en-US" altLang="en-US" sz="2000" baseline="30000" dirty="0">
                <a:solidFill>
                  <a:srgbClr val="FF0000"/>
                </a:solidFill>
                <a:ea typeface="ＭＳ Ｐゴシック" panose="020B0600070205080204" pitchFamily="34" charset="-128"/>
              </a:rPr>
              <a:t> </a:t>
            </a:r>
            <a:r>
              <a:rPr lang="en-US" altLang="en-US" sz="2000" dirty="0">
                <a:solidFill>
                  <a:srgbClr val="FF0000"/>
                </a:solidFill>
                <a:ea typeface="ＭＳ Ｐゴシック" panose="020B0600070205080204" pitchFamily="34" charset="-128"/>
              </a:rPr>
              <a:t>– 38</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a:t>
            </a:r>
            <a:endParaRPr lang="en-US" altLang="en-US" sz="2000" dirty="0">
              <a:ea typeface="ＭＳ Ｐゴシック" panose="020B0600070205080204" pitchFamily="34" charset="-128"/>
            </a:endParaRPr>
          </a:p>
          <a:p>
            <a:pPr>
              <a:lnSpc>
                <a:spcPct val="80000"/>
              </a:lnSpc>
            </a:pPr>
            <a:r>
              <a:rPr lang="en-US" altLang="en-US" sz="2400" u="sng" dirty="0">
                <a:ea typeface="ＭＳ Ｐゴシック" panose="020B0600070205080204" pitchFamily="34" charset="-128"/>
              </a:rPr>
              <a:t>Be careful using a base temperature &gt; PX temperature.</a:t>
            </a:r>
          </a:p>
        </p:txBody>
      </p:sp>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Base Temperature</a:t>
            </a:r>
          </a:p>
        </p:txBody>
      </p:sp>
      <p:sp>
        <p:nvSpPr>
          <p:cNvPr id="3" name="Slide Number Placeholder 6">
            <a:extLst>
              <a:ext uri="{FF2B5EF4-FFF2-40B4-BE49-F238E27FC236}">
                <a16:creationId xmlns:a16="http://schemas.microsoft.com/office/drawing/2014/main" id="{21098747-5EF2-4644-A463-526EA575BB3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PX / Base Temperature</a:t>
            </a:r>
          </a:p>
        </p:txBody>
      </p:sp>
      <p:pic>
        <p:nvPicPr>
          <p:cNvPr id="4" name="Content Placeholder 3">
            <a:extLst>
              <a:ext uri="{FF2B5EF4-FFF2-40B4-BE49-F238E27FC236}">
                <a16:creationId xmlns:a16="http://schemas.microsoft.com/office/drawing/2014/main" id="{C52BB9AC-15FA-99DB-A478-7D270F83DA3F}"/>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86543" y="1463675"/>
            <a:ext cx="3886198" cy="5029200"/>
          </a:xfrm>
          <a:prstGeom prst="rect">
            <a:avLst/>
          </a:prstGeom>
        </p:spPr>
      </p:pic>
      <p:pic>
        <p:nvPicPr>
          <p:cNvPr id="6" name="Content Placeholder 5">
            <a:extLst>
              <a:ext uri="{FF2B5EF4-FFF2-40B4-BE49-F238E27FC236}">
                <a16:creationId xmlns:a16="http://schemas.microsoft.com/office/drawing/2014/main" id="{8507A423-026E-AA9D-407F-E0AE35488C2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20543" y="1463675"/>
            <a:ext cx="3886198" cy="5029200"/>
          </a:xfrm>
          <a:prstGeom prst="rect">
            <a:avLst/>
          </a:prstGeom>
        </p:spPr>
      </p:pic>
      <p:sp>
        <p:nvSpPr>
          <p:cNvPr id="8" name="TextBox 7">
            <a:extLst>
              <a:ext uri="{FF2B5EF4-FFF2-40B4-BE49-F238E27FC236}">
                <a16:creationId xmlns:a16="http://schemas.microsoft.com/office/drawing/2014/main" id="{D2DC203D-FC52-E4FD-F49C-DC44B55CAC3B}"/>
              </a:ext>
            </a:extLst>
          </p:cNvPr>
          <p:cNvSpPr txBox="1"/>
          <p:nvPr/>
        </p:nvSpPr>
        <p:spPr>
          <a:xfrm>
            <a:off x="1544491" y="1537007"/>
            <a:ext cx="1200200"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PX Temperature</a:t>
            </a:r>
          </a:p>
        </p:txBody>
      </p:sp>
      <p:sp>
        <p:nvSpPr>
          <p:cNvPr id="9" name="TextBox 8">
            <a:extLst>
              <a:ext uri="{FF2B5EF4-FFF2-40B4-BE49-F238E27FC236}">
                <a16:creationId xmlns:a16="http://schemas.microsoft.com/office/drawing/2014/main" id="{77FE3A61-7E76-635F-CAE7-B246C3D8E82C}"/>
              </a:ext>
            </a:extLst>
          </p:cNvPr>
          <p:cNvSpPr txBox="1"/>
          <p:nvPr/>
        </p:nvSpPr>
        <p:spPr>
          <a:xfrm>
            <a:off x="6880733" y="1529323"/>
            <a:ext cx="1336648"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Base Temperature</a:t>
            </a:r>
          </a:p>
        </p:txBody>
      </p:sp>
      <p:sp>
        <p:nvSpPr>
          <p:cNvPr id="10" name="Slide Number Placeholder 6">
            <a:extLst>
              <a:ext uri="{FF2B5EF4-FFF2-40B4-BE49-F238E27FC236}">
                <a16:creationId xmlns:a16="http://schemas.microsoft.com/office/drawing/2014/main" id="{A40FC09D-51A9-E6CE-E3C4-E1B6F20EA6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3466049879"/>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BB34-1230-58CD-CECE-BB353428837A}"/>
              </a:ext>
            </a:extLst>
          </p:cNvPr>
          <p:cNvSpPr>
            <a:spLocks noGrp="1"/>
          </p:cNvSpPr>
          <p:nvPr>
            <p:ph type="title"/>
          </p:nvPr>
        </p:nvSpPr>
        <p:spPr/>
        <p:txBody>
          <a:bodyPr/>
          <a:lstStyle/>
          <a:p>
            <a:r>
              <a:rPr lang="en-US" dirty="0"/>
              <a:t>Temperature Index Parameters</a:t>
            </a:r>
          </a:p>
        </p:txBody>
      </p:sp>
      <p:pic>
        <p:nvPicPr>
          <p:cNvPr id="6" name="Content Placeholder 5">
            <a:extLst>
              <a:ext uri="{FF2B5EF4-FFF2-40B4-BE49-F238E27FC236}">
                <a16:creationId xmlns:a16="http://schemas.microsoft.com/office/drawing/2014/main" id="{302787A6-06D3-3B41-FB17-ACDC5E3D87CD}"/>
              </a:ext>
            </a:extLst>
          </p:cNvPr>
          <p:cNvPicPr>
            <a:picLocks noGrp="1" noChangeAspect="1"/>
          </p:cNvPicPr>
          <p:nvPr>
            <p:ph sz="half" idx="1"/>
          </p:nvPr>
        </p:nvPicPr>
        <p:blipFill>
          <a:blip r:embed="rId3"/>
          <a:stretch>
            <a:fillRect/>
          </a:stretch>
        </p:blipFill>
        <p:spPr>
          <a:xfrm>
            <a:off x="683045" y="1687920"/>
            <a:ext cx="4992772" cy="4206240"/>
          </a:xfrm>
          <a:prstGeom prst="rect">
            <a:avLst/>
          </a:prstGeom>
        </p:spPr>
      </p:pic>
      <p:pic>
        <p:nvPicPr>
          <p:cNvPr id="18" name="Content Placeholder 17">
            <a:extLst>
              <a:ext uri="{FF2B5EF4-FFF2-40B4-BE49-F238E27FC236}">
                <a16:creationId xmlns:a16="http://schemas.microsoft.com/office/drawing/2014/main" id="{C8E5672C-032C-7E10-5CCE-DD0A31CF78CB}"/>
              </a:ext>
            </a:extLst>
          </p:cNvPr>
          <p:cNvPicPr>
            <a:picLocks noGrp="1" noChangeAspect="1"/>
          </p:cNvPicPr>
          <p:nvPr>
            <p:ph sz="half" idx="2"/>
          </p:nvPr>
        </p:nvPicPr>
        <p:blipFill>
          <a:blip r:embed="rId4"/>
          <a:stretch>
            <a:fillRect/>
          </a:stretch>
        </p:blipFill>
        <p:spPr>
          <a:xfrm>
            <a:off x="6516185" y="1687920"/>
            <a:ext cx="4992773" cy="4206240"/>
          </a:xfrm>
          <a:prstGeom prst="rect">
            <a:avLst/>
          </a:prstGeom>
        </p:spPr>
      </p:pic>
      <p:sp>
        <p:nvSpPr>
          <p:cNvPr id="20" name="TextBox 19">
            <a:extLst>
              <a:ext uri="{FF2B5EF4-FFF2-40B4-BE49-F238E27FC236}">
                <a16:creationId xmlns:a16="http://schemas.microsoft.com/office/drawing/2014/main" id="{0619E62A-6A59-2FFA-8E66-27911750F261}"/>
              </a:ext>
            </a:extLst>
          </p:cNvPr>
          <p:cNvSpPr txBox="1"/>
          <p:nvPr/>
        </p:nvSpPr>
        <p:spPr>
          <a:xfrm>
            <a:off x="10044264" y="1687920"/>
            <a:ext cx="1453308"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Base = 32 deg F</a:t>
            </a:r>
          </a:p>
          <a:p>
            <a:pPr>
              <a:lnSpc>
                <a:spcPct val="150000"/>
              </a:lnSpc>
            </a:pPr>
            <a:r>
              <a:rPr lang="en-US" b="1" dirty="0">
                <a:solidFill>
                  <a:schemeClr val="bg1"/>
                </a:solidFill>
              </a:rPr>
              <a:t>      Base = 34 deg F</a:t>
            </a:r>
          </a:p>
        </p:txBody>
      </p:sp>
      <p:cxnSp>
        <p:nvCxnSpPr>
          <p:cNvPr id="21" name="Straight Connector 20">
            <a:extLst>
              <a:ext uri="{FF2B5EF4-FFF2-40B4-BE49-F238E27FC236}">
                <a16:creationId xmlns:a16="http://schemas.microsoft.com/office/drawing/2014/main" id="{267DCFEC-CC8F-477E-9F00-EF75E03C3C8A}"/>
              </a:ext>
            </a:extLst>
          </p:cNvPr>
          <p:cNvCxnSpPr>
            <a:cxnSpLocks/>
          </p:cNvCxnSpPr>
          <p:nvPr/>
        </p:nvCxnSpPr>
        <p:spPr>
          <a:xfrm>
            <a:off x="10104120" y="1905000"/>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392D3B9-4E99-9AD6-3B79-D3D8B314E6F6}"/>
              </a:ext>
            </a:extLst>
          </p:cNvPr>
          <p:cNvCxnSpPr>
            <a:cxnSpLocks/>
          </p:cNvCxnSpPr>
          <p:nvPr/>
        </p:nvCxnSpPr>
        <p:spPr>
          <a:xfrm>
            <a:off x="10104120" y="2167128"/>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6">
            <a:extLst>
              <a:ext uri="{FF2B5EF4-FFF2-40B4-BE49-F238E27FC236}">
                <a16:creationId xmlns:a16="http://schemas.microsoft.com/office/drawing/2014/main" id="{1F2A77E9-2BAD-1B76-617C-4C91FDE114E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
        <p:nvSpPr>
          <p:cNvPr id="4" name="TextBox 3">
            <a:extLst>
              <a:ext uri="{FF2B5EF4-FFF2-40B4-BE49-F238E27FC236}">
                <a16:creationId xmlns:a16="http://schemas.microsoft.com/office/drawing/2014/main" id="{2C1EF584-6E3C-CCB5-82A0-0B14A609D858}"/>
              </a:ext>
            </a:extLst>
          </p:cNvPr>
          <p:cNvSpPr txBox="1"/>
          <p:nvPr/>
        </p:nvSpPr>
        <p:spPr>
          <a:xfrm>
            <a:off x="4267200" y="1687920"/>
            <a:ext cx="1408616"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PX = 32 deg F</a:t>
            </a:r>
          </a:p>
          <a:p>
            <a:pPr>
              <a:lnSpc>
                <a:spcPct val="150000"/>
              </a:lnSpc>
            </a:pPr>
            <a:r>
              <a:rPr lang="en-US" b="1" dirty="0">
                <a:solidFill>
                  <a:schemeClr val="bg1"/>
                </a:solidFill>
              </a:rPr>
              <a:t>          PX = 34 deg F</a:t>
            </a:r>
          </a:p>
        </p:txBody>
      </p:sp>
      <p:cxnSp>
        <p:nvCxnSpPr>
          <p:cNvPr id="5" name="Straight Connector 4">
            <a:extLst>
              <a:ext uri="{FF2B5EF4-FFF2-40B4-BE49-F238E27FC236}">
                <a16:creationId xmlns:a16="http://schemas.microsoft.com/office/drawing/2014/main" id="{C62C3889-2965-2FAA-B474-E83A0D3E7670}"/>
              </a:ext>
            </a:extLst>
          </p:cNvPr>
          <p:cNvCxnSpPr>
            <a:cxnSpLocks/>
          </p:cNvCxnSpPr>
          <p:nvPr/>
        </p:nvCxnSpPr>
        <p:spPr>
          <a:xfrm>
            <a:off x="4450839" y="1905000"/>
            <a:ext cx="203821"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D4245DE-A4E1-A79D-9B87-704D9ED99A3F}"/>
              </a:ext>
            </a:extLst>
          </p:cNvPr>
          <p:cNvCxnSpPr>
            <a:cxnSpLocks/>
          </p:cNvCxnSpPr>
          <p:nvPr/>
        </p:nvCxnSpPr>
        <p:spPr>
          <a:xfrm>
            <a:off x="4450839" y="2167128"/>
            <a:ext cx="203821"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58964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596FA6A-7F24-BAE8-C228-9F9AA38D64AA}"/>
              </a:ext>
            </a:extLst>
          </p:cNvPr>
          <p:cNvSpPr>
            <a:spLocks noGrp="1"/>
          </p:cNvSpPr>
          <p:nvPr>
            <p:ph type="title"/>
          </p:nvPr>
        </p:nvSpPr>
        <p:spPr/>
        <p:txBody>
          <a:bodyPr/>
          <a:lstStyle/>
          <a:p>
            <a:r>
              <a:rPr lang="en-US" dirty="0"/>
              <a:t>Dry Melt Rate</a:t>
            </a:r>
          </a:p>
        </p:txBody>
      </p:sp>
      <p:sp>
        <p:nvSpPr>
          <p:cNvPr id="443395" name="Rectangle 3"/>
          <p:cNvSpPr>
            <a:spLocks noGrp="1" noChangeArrowheads="1"/>
          </p:cNvSpPr>
          <p:nvPr>
            <p:ph sz="half" idx="1"/>
          </p:nvPr>
        </p:nvSpPr>
        <p:spPr/>
        <p:txBody>
          <a:bodyPr/>
          <a:lstStyle/>
          <a:p>
            <a:pPr>
              <a:defRPr/>
            </a:pPr>
            <a:r>
              <a:rPr lang="en-US" altLang="en-US" dirty="0"/>
              <a:t>Can be represented as a constant, annual pattern, or function</a:t>
            </a:r>
          </a:p>
          <a:p>
            <a:pPr>
              <a:defRPr/>
            </a:pPr>
            <a:r>
              <a:rPr lang="en-US" altLang="en-US" dirty="0"/>
              <a:t>A variable melt rate function recognizes that as the snowpack matures the heat transfer rates change AND/OR different components of heat transfer change in importance.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3329296"/>
            <a:ext cx="4297680" cy="2862908"/>
          </a:xfrm>
          <a:prstGeom prst="rect">
            <a:avLst/>
          </a:prstGeom>
          <a:ln>
            <a:solidFill>
              <a:schemeClr val="tx1"/>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800" y="1027906"/>
            <a:ext cx="4297680" cy="2406694"/>
          </a:xfrm>
          <a:prstGeom prst="rect">
            <a:avLst/>
          </a:prstGeom>
          <a:ln>
            <a:solidFill>
              <a:schemeClr val="tx1"/>
            </a:solidFill>
          </a:ln>
        </p:spPr>
      </p:pic>
      <p:sp>
        <p:nvSpPr>
          <p:cNvPr id="6" name="Slide Number Placeholder 6">
            <a:extLst>
              <a:ext uri="{FF2B5EF4-FFF2-40B4-BE49-F238E27FC236}">
                <a16:creationId xmlns:a16="http://schemas.microsoft.com/office/drawing/2014/main" id="{C1B75BA4-76F0-5CC2-2DEA-CB08E86DB7D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3359826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9" name="Rectangle 3"/>
          <p:cNvSpPr>
            <a:spLocks noGrp="1" noChangeArrowheads="1"/>
          </p:cNvSpPr>
          <p:nvPr>
            <p:ph idx="1"/>
          </p:nvPr>
        </p:nvSpPr>
        <p:spPr/>
        <p:txBody>
          <a:bodyPr/>
          <a:lstStyle/>
          <a:p>
            <a:pPr>
              <a:lnSpc>
                <a:spcPct val="80000"/>
              </a:lnSpc>
              <a:defRPr/>
            </a:pPr>
            <a:r>
              <a:rPr lang="en-US" altLang="en-US" sz="2400" dirty="0"/>
              <a:t>Constant</a:t>
            </a:r>
          </a:p>
          <a:p>
            <a:pPr lvl="1">
              <a:lnSpc>
                <a:spcPct val="80000"/>
              </a:lnSpc>
              <a:defRPr/>
            </a:pPr>
            <a:r>
              <a:rPr lang="en-US" altLang="en-US" sz="2000" dirty="0"/>
              <a:t>Using a constant allows for this parameter to be included in optimization and uncertainty calculations.</a:t>
            </a:r>
            <a:endParaRPr lang="en-US" altLang="en-US" sz="2400" b="1" dirty="0"/>
          </a:p>
          <a:p>
            <a:pPr>
              <a:lnSpc>
                <a:spcPct val="80000"/>
              </a:lnSpc>
              <a:defRPr/>
            </a:pPr>
            <a:r>
              <a:rPr lang="en-US" altLang="en-US" sz="2400" dirty="0"/>
              <a:t>ATI-Melt Rate Function</a:t>
            </a:r>
          </a:p>
          <a:p>
            <a:pPr lvl="1">
              <a:lnSpc>
                <a:spcPct val="80000"/>
              </a:lnSpc>
              <a:defRPr/>
            </a:pPr>
            <a:r>
              <a:rPr lang="en-US" altLang="en-US" sz="2000" dirty="0"/>
              <a:t>The seasonal variation of melt rate is indexed by an antecedent temperature function.</a:t>
            </a:r>
          </a:p>
          <a:p>
            <a:pPr lvl="1">
              <a:lnSpc>
                <a:spcPct val="80000"/>
              </a:lnSpc>
              <a:defRPr/>
            </a:pPr>
            <a:r>
              <a:rPr lang="en-US" altLang="en-US" sz="2000" dirty="0"/>
              <a:t>The initial melt ATI should be thought of as “the accumulated thawing degree days” at the start of the simulation.</a:t>
            </a:r>
          </a:p>
          <a:p>
            <a:pPr lvl="1">
              <a:lnSpc>
                <a:spcPct val="80000"/>
              </a:lnSpc>
              <a:defRPr/>
            </a:pPr>
            <a:r>
              <a:rPr lang="en-US" altLang="en-US" sz="2000" dirty="0"/>
              <a:t>Using a function allows the melt rate to change as the snowpack matures and ages. </a:t>
            </a:r>
          </a:p>
          <a:p>
            <a:pPr>
              <a:lnSpc>
                <a:spcPct val="80000"/>
              </a:lnSpc>
              <a:defRPr/>
            </a:pPr>
            <a:r>
              <a:rPr lang="en-US" altLang="en-US" sz="2400" dirty="0"/>
              <a:t>Annual Pattern</a:t>
            </a:r>
          </a:p>
          <a:p>
            <a:pPr lvl="1">
              <a:lnSpc>
                <a:spcPct val="80000"/>
              </a:lnSpc>
              <a:defRPr/>
            </a:pPr>
            <a:r>
              <a:rPr lang="en-US" altLang="en-US" sz="2000" dirty="0"/>
              <a:t>An alternate method of entering the melt rates as a function of the day/time of year.</a:t>
            </a:r>
          </a:p>
        </p:txBody>
      </p:sp>
      <p:sp>
        <p:nvSpPr>
          <p:cNvPr id="2" name="Title 1">
            <a:extLst>
              <a:ext uri="{FF2B5EF4-FFF2-40B4-BE49-F238E27FC236}">
                <a16:creationId xmlns:a16="http://schemas.microsoft.com/office/drawing/2014/main" id="{EE5D7C9C-84E3-8AA7-A91C-187B020282CC}"/>
              </a:ext>
            </a:extLst>
          </p:cNvPr>
          <p:cNvSpPr>
            <a:spLocks noGrp="1"/>
          </p:cNvSpPr>
          <p:nvPr>
            <p:ph type="title"/>
          </p:nvPr>
        </p:nvSpPr>
        <p:spPr/>
        <p:txBody>
          <a:bodyPr/>
          <a:lstStyle/>
          <a:p>
            <a:r>
              <a:rPr lang="en-US" dirty="0"/>
              <a:t>Dry Melt Rate</a:t>
            </a:r>
          </a:p>
        </p:txBody>
      </p:sp>
      <p:sp>
        <p:nvSpPr>
          <p:cNvPr id="3" name="Slide Number Placeholder 6">
            <a:extLst>
              <a:ext uri="{FF2B5EF4-FFF2-40B4-BE49-F238E27FC236}">
                <a16:creationId xmlns:a16="http://schemas.microsoft.com/office/drawing/2014/main" id="{86393CCB-DBF8-C874-0378-104E42410D0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927994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ATI-Melt Rate Function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b="1" dirty="0"/>
              <a:t>ATI-Melt Rate: </a:t>
            </a:r>
            <a:r>
              <a:rPr lang="en-US" altLang="en-US" sz="2400" dirty="0"/>
              <a:t>Melt rate values associated with ATI values in depth per degree-day. </a:t>
            </a:r>
          </a:p>
          <a:p>
            <a:pPr>
              <a:lnSpc>
                <a:spcPct val="80000"/>
              </a:lnSpc>
              <a:defRPr/>
            </a:pPr>
            <a:r>
              <a:rPr lang="en-US" altLang="en-US" sz="2400" dirty="0"/>
              <a:t>Typical range of melt rate values is </a:t>
            </a:r>
            <a:r>
              <a:rPr lang="en-US" altLang="en-US" sz="2400" dirty="0">
                <a:solidFill>
                  <a:srgbClr val="FF0000"/>
                </a:solidFill>
              </a:rPr>
              <a:t>0.015 – 0.2 in/</a:t>
            </a:r>
            <a:r>
              <a:rPr lang="en-US" altLang="en-US" sz="2400" baseline="30000" dirty="0" err="1">
                <a:solidFill>
                  <a:srgbClr val="FF0000"/>
                </a:solidFill>
              </a:rPr>
              <a:t>o</a:t>
            </a:r>
            <a:r>
              <a:rPr lang="en-US" altLang="en-US" sz="2400" dirty="0" err="1">
                <a:solidFill>
                  <a:srgbClr val="FF0000"/>
                </a:solidFill>
              </a:rPr>
              <a:t>F</a:t>
            </a:r>
            <a:r>
              <a:rPr lang="en-US" altLang="en-US" sz="2400" dirty="0">
                <a:solidFill>
                  <a:srgbClr val="FF0000"/>
                </a:solidFill>
              </a:rPr>
              <a:t>-day</a:t>
            </a:r>
            <a:endParaRPr lang="en-US" altLang="en-US" sz="2400" dirty="0"/>
          </a:p>
          <a:p>
            <a:pPr>
              <a:lnSpc>
                <a:spcPct val="80000"/>
              </a:lnSpc>
              <a:defRPr/>
            </a:pPr>
            <a:r>
              <a:rPr lang="en-US" altLang="en-US" sz="2400" b="1" dirty="0"/>
              <a:t>ATI-Melt Rate Coefficient</a:t>
            </a:r>
            <a:r>
              <a:rPr lang="en-US" altLang="en-US" sz="2400" b="1" dirty="0">
                <a:solidFill>
                  <a:srgbClr val="FFFF00"/>
                </a:solidFill>
              </a:rPr>
              <a:t> </a:t>
            </a:r>
            <a:r>
              <a:rPr lang="en-US" altLang="en-US" sz="2400" dirty="0"/>
              <a:t>for updating the antecedent temperature index. </a:t>
            </a:r>
          </a:p>
          <a:p>
            <a:pPr lvl="1">
              <a:lnSpc>
                <a:spcPct val="80000"/>
              </a:lnSpc>
              <a:defRPr/>
            </a:pPr>
            <a:r>
              <a:rPr lang="en-US" altLang="en-US" sz="2000" dirty="0">
                <a:solidFill>
                  <a:srgbClr val="FF0000"/>
                </a:solidFill>
              </a:rPr>
              <a:t>0.98 – 1.0</a:t>
            </a:r>
          </a:p>
          <a:p>
            <a:pPr>
              <a:lnSpc>
                <a:spcPct val="80000"/>
              </a:lnSpc>
              <a:defRPr/>
            </a:pPr>
            <a:r>
              <a:rPr lang="en-US" altLang="en-US" sz="2400" b="1" dirty="0" err="1"/>
              <a:t>SnowPAC</a:t>
            </a:r>
            <a:r>
              <a:rPr lang="en-US" altLang="en-US" sz="2400" b="1" dirty="0"/>
              <a:t> to the rescue!</a:t>
            </a:r>
          </a:p>
          <a:p>
            <a:pPr lvl="1">
              <a:lnSpc>
                <a:spcPct val="80000"/>
              </a:lnSpc>
              <a:defRPr/>
            </a:pPr>
            <a:r>
              <a:rPr lang="en-US" altLang="en-US" sz="2000" dirty="0" err="1">
                <a:hlinkClick r:id="rId2"/>
              </a:rPr>
              <a:t>SnowPAC</a:t>
            </a:r>
            <a:r>
              <a:rPr lang="en-US" altLang="en-US" sz="2000" dirty="0">
                <a:hlinkClick r:id="rId2"/>
              </a:rPr>
              <a:t> Tutorial and Guide</a:t>
            </a:r>
            <a:endParaRPr lang="en-US" altLang="en-US" sz="2000" dirty="0"/>
          </a:p>
          <a:p>
            <a:pPr lvl="1">
              <a:lnSpc>
                <a:spcPct val="80000"/>
              </a:lnSpc>
              <a:defRPr/>
            </a:pPr>
            <a:r>
              <a:rPr lang="en-US" altLang="en-US" sz="2000" dirty="0" err="1">
                <a:hlinkClick r:id="rId3"/>
              </a:rPr>
              <a:t>SnowPAC</a:t>
            </a:r>
            <a:r>
              <a:rPr lang="en-US" altLang="en-US" sz="2000" dirty="0">
                <a:hlinkClick r:id="rId3"/>
              </a:rPr>
              <a:t> Quarterly Webinar</a:t>
            </a:r>
            <a:endParaRPr lang="en-US" altLang="en-US" sz="2000" dirty="0"/>
          </a:p>
        </p:txBody>
      </p:sp>
      <p:pic>
        <p:nvPicPr>
          <p:cNvPr id="6" name="Content Placeholder 5">
            <a:extLst>
              <a:ext uri="{FF2B5EF4-FFF2-40B4-BE49-F238E27FC236}">
                <a16:creationId xmlns:a16="http://schemas.microsoft.com/office/drawing/2014/main" id="{7F7B1503-D7FE-C1AF-929D-9979815EE50C}"/>
              </a:ext>
            </a:extLst>
          </p:cNvPr>
          <p:cNvPicPr>
            <a:picLocks noGrp="1" noChangeAspect="1"/>
          </p:cNvPicPr>
          <p:nvPr>
            <p:ph sz="half" idx="2"/>
          </p:nvPr>
        </p:nvPicPr>
        <p:blipFill>
          <a:blip r:embed="rId4"/>
          <a:stretch>
            <a:fillRect/>
          </a:stretch>
        </p:blipFill>
        <p:spPr>
          <a:xfrm>
            <a:off x="6870954" y="2181638"/>
            <a:ext cx="3784092" cy="3639312"/>
          </a:xfrm>
          <a:prstGeom prst="rect">
            <a:avLst/>
          </a:prstGeom>
          <a:ln>
            <a:solidFill>
              <a:schemeClr val="tx1"/>
            </a:solidFill>
          </a:ln>
        </p:spPr>
      </p:pic>
      <p:sp>
        <p:nvSpPr>
          <p:cNvPr id="3" name="Slide Number Placeholder 6">
            <a:extLst>
              <a:ext uri="{FF2B5EF4-FFF2-40B4-BE49-F238E27FC236}">
                <a16:creationId xmlns:a16="http://schemas.microsoft.com/office/drawing/2014/main" id="{6A29596C-FA04-2BB9-4A7E-3127A407C8B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2204709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Annual Pattern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dirty="0"/>
              <a:t>Entered as a Parameter Value Pattern:</a:t>
            </a:r>
          </a:p>
          <a:p>
            <a:pPr lvl="1">
              <a:lnSpc>
                <a:spcPct val="80000"/>
              </a:lnSpc>
              <a:defRPr/>
            </a:pPr>
            <a:r>
              <a:rPr lang="en-US" altLang="en-US" sz="2000" dirty="0" err="1"/>
              <a:t>ddMMM</a:t>
            </a:r>
            <a:r>
              <a:rPr lang="en-US" altLang="en-US" sz="2000" dirty="0"/>
              <a:t>, </a:t>
            </a:r>
            <a:r>
              <a:rPr lang="en-US" altLang="en-US" sz="2000" dirty="0" err="1"/>
              <a:t>HH:mm</a:t>
            </a:r>
            <a:r>
              <a:rPr lang="en-US" altLang="en-US" sz="2000" dirty="0"/>
              <a:t> vs. Melt Rate</a:t>
            </a:r>
          </a:p>
          <a:p>
            <a:pPr>
              <a:lnSpc>
                <a:spcPct val="80000"/>
              </a:lnSpc>
              <a:defRPr/>
            </a:pPr>
            <a:r>
              <a:rPr lang="en-US" altLang="en-US" sz="2400" dirty="0"/>
              <a:t>Parameters can be estimated using techniques like these: </a:t>
            </a:r>
            <a:r>
              <a:rPr lang="en-US" altLang="en-US" sz="2400" i="1" dirty="0"/>
              <a:t>Empirical Radiation Snow Model</a:t>
            </a:r>
          </a:p>
          <a:p>
            <a:pPr lvl="1">
              <a:lnSpc>
                <a:spcPct val="80000"/>
              </a:lnSpc>
              <a:defRPr/>
            </a:pPr>
            <a:r>
              <a:rPr lang="en-US" altLang="en-US" sz="2000" dirty="0">
                <a:hlinkClick r:id="rId3"/>
              </a:rPr>
              <a:t>Giovando, et al. (2023)</a:t>
            </a:r>
            <a:endParaRPr lang="en-US" altLang="en-US" sz="2000" dirty="0"/>
          </a:p>
          <a:p>
            <a:pPr>
              <a:lnSpc>
                <a:spcPct val="80000"/>
              </a:lnSpc>
              <a:defRPr/>
            </a:pPr>
            <a:endParaRPr lang="en-US" altLang="en-US" sz="2400" dirty="0"/>
          </a:p>
          <a:p>
            <a:pPr>
              <a:lnSpc>
                <a:spcPct val="80000"/>
              </a:lnSpc>
              <a:defRPr/>
            </a:pPr>
            <a:endParaRPr lang="en-US" altLang="en-US" sz="2400" dirty="0">
              <a:solidFill>
                <a:srgbClr val="FFFF00"/>
              </a:solidFill>
            </a:endParaRPr>
          </a:p>
        </p:txBody>
      </p:sp>
      <p:pic>
        <p:nvPicPr>
          <p:cNvPr id="4" name="Content Placeholder 7">
            <a:extLst>
              <a:ext uri="{FF2B5EF4-FFF2-40B4-BE49-F238E27FC236}">
                <a16:creationId xmlns:a16="http://schemas.microsoft.com/office/drawing/2014/main" id="{519AC49D-4500-DD85-DC5F-9D5363A911C3}"/>
              </a:ext>
            </a:extLst>
          </p:cNvPr>
          <p:cNvPicPr>
            <a:picLocks noGrp="1" noChangeAspect="1"/>
          </p:cNvPicPr>
          <p:nvPr>
            <p:ph sz="half" idx="2"/>
          </p:nvPr>
        </p:nvPicPr>
        <p:blipFill rotWithShape="1">
          <a:blip r:embed="rId4"/>
          <a:stretch/>
        </p:blipFill>
        <p:spPr>
          <a:xfrm>
            <a:off x="7159709" y="1825625"/>
            <a:ext cx="3206581" cy="4351338"/>
          </a:xfrm>
          <a:prstGeom prst="rect">
            <a:avLst/>
          </a:prstGeom>
          <a:ln>
            <a:solidFill>
              <a:schemeClr val="tx1"/>
            </a:solidFill>
          </a:ln>
        </p:spPr>
      </p:pic>
      <p:sp>
        <p:nvSpPr>
          <p:cNvPr id="14" name="Slide Number Placeholder 6">
            <a:extLst>
              <a:ext uri="{FF2B5EF4-FFF2-40B4-BE49-F238E27FC236}">
                <a16:creationId xmlns:a16="http://schemas.microsoft.com/office/drawing/2014/main" id="{C9AA0AAB-F49F-783E-CB38-CEEC5905C6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pic>
        <p:nvPicPr>
          <p:cNvPr id="10" name="Picture 9">
            <a:extLst>
              <a:ext uri="{FF2B5EF4-FFF2-40B4-BE49-F238E27FC236}">
                <a16:creationId xmlns:a16="http://schemas.microsoft.com/office/drawing/2014/main" id="{C40634DA-1242-54A6-8F62-B12654DD8ACC}"/>
              </a:ext>
            </a:extLst>
          </p:cNvPr>
          <p:cNvPicPr>
            <a:picLocks noChangeAspect="1"/>
          </p:cNvPicPr>
          <p:nvPr/>
        </p:nvPicPr>
        <p:blipFill>
          <a:blip r:embed="rId5"/>
          <a:stretch>
            <a:fillRect/>
          </a:stretch>
        </p:blipFill>
        <p:spPr>
          <a:xfrm>
            <a:off x="6202682" y="533400"/>
            <a:ext cx="3925313" cy="3322006"/>
          </a:xfrm>
          <a:prstGeom prst="rect">
            <a:avLst/>
          </a:prstGeom>
          <a:ln>
            <a:solidFill>
              <a:schemeClr val="tx1"/>
            </a:solidFill>
          </a:ln>
        </p:spPr>
      </p:pic>
    </p:spTree>
    <p:extLst>
      <p:ext uri="{BB962C8B-B14F-4D97-AF65-F5344CB8AC3E}">
        <p14:creationId xmlns:p14="http://schemas.microsoft.com/office/powerpoint/2010/main" val="3280372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9726" y="1416685"/>
            <a:ext cx="5752548" cy="4846324"/>
          </a:xfrm>
          <a:prstGeom prst="rect">
            <a:avLst/>
          </a:prstGeom>
        </p:spPr>
      </p:pic>
      <p:sp>
        <p:nvSpPr>
          <p:cNvPr id="4" name="Title 3">
            <a:extLst>
              <a:ext uri="{FF2B5EF4-FFF2-40B4-BE49-F238E27FC236}">
                <a16:creationId xmlns:a16="http://schemas.microsoft.com/office/drawing/2014/main" id="{3054FED9-B334-98B3-00A4-9E4E36A224C4}"/>
              </a:ext>
            </a:extLst>
          </p:cNvPr>
          <p:cNvSpPr>
            <a:spLocks noGrp="1"/>
          </p:cNvSpPr>
          <p:nvPr>
            <p:ph type="title"/>
          </p:nvPr>
        </p:nvSpPr>
        <p:spPr/>
        <p:txBody>
          <a:bodyPr/>
          <a:lstStyle/>
          <a:p>
            <a:r>
              <a:rPr lang="en-US" dirty="0"/>
              <a:t>Dry Melt Rate</a:t>
            </a:r>
          </a:p>
        </p:txBody>
      </p:sp>
      <p:sp>
        <p:nvSpPr>
          <p:cNvPr id="5" name="Slide Number Placeholder 6">
            <a:extLst>
              <a:ext uri="{FF2B5EF4-FFF2-40B4-BE49-F238E27FC236}">
                <a16:creationId xmlns:a16="http://schemas.microsoft.com/office/drawing/2014/main" id="{E352754B-4C95-49AB-D9D3-B468F2E11B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
        <p:nvSpPr>
          <p:cNvPr id="7" name="TextBox 6">
            <a:extLst>
              <a:ext uri="{FF2B5EF4-FFF2-40B4-BE49-F238E27FC236}">
                <a16:creationId xmlns:a16="http://schemas.microsoft.com/office/drawing/2014/main" id="{F4EFC7C7-FC32-22B2-0AEC-B93CF173B0E2}"/>
              </a:ext>
            </a:extLst>
          </p:cNvPr>
          <p:cNvSpPr txBox="1"/>
          <p:nvPr/>
        </p:nvSpPr>
        <p:spPr>
          <a:xfrm>
            <a:off x="7467600" y="1524000"/>
            <a:ext cx="1320234" cy="617733"/>
          </a:xfrm>
          <a:prstGeom prst="rect">
            <a:avLst/>
          </a:prstGeom>
          <a:solidFill>
            <a:schemeClr val="tx1"/>
          </a:solidFill>
          <a:ln>
            <a:solidFill>
              <a:schemeClr val="bg1"/>
            </a:solidFill>
          </a:ln>
        </p:spPr>
        <p:txBody>
          <a:bodyPr wrap="square" rtlCol="0">
            <a:spAutoFit/>
          </a:bodyPr>
          <a:lstStyle/>
          <a:p>
            <a:pPr algn="r">
              <a:lnSpc>
                <a:spcPct val="150000"/>
              </a:lnSpc>
            </a:pPr>
            <a:r>
              <a:rPr lang="en-US" b="1" dirty="0">
                <a:solidFill>
                  <a:schemeClr val="bg1"/>
                </a:solidFill>
              </a:rPr>
              <a:t>      Slow </a:t>
            </a:r>
            <a:r>
              <a:rPr lang="en-US" b="1" dirty="0" err="1">
                <a:solidFill>
                  <a:schemeClr val="bg1"/>
                </a:solidFill>
              </a:rPr>
              <a:t>Meltrate</a:t>
            </a:r>
            <a:endParaRPr lang="en-US" b="1" dirty="0">
              <a:solidFill>
                <a:schemeClr val="bg1"/>
              </a:solidFill>
            </a:endParaRPr>
          </a:p>
          <a:p>
            <a:pPr algn="r">
              <a:lnSpc>
                <a:spcPct val="150000"/>
              </a:lnSpc>
            </a:pPr>
            <a:r>
              <a:rPr lang="en-US" b="1" dirty="0">
                <a:solidFill>
                  <a:schemeClr val="bg1"/>
                </a:solidFill>
              </a:rPr>
              <a:t>      Fast </a:t>
            </a:r>
            <a:r>
              <a:rPr lang="en-US" b="1" dirty="0" err="1">
                <a:solidFill>
                  <a:schemeClr val="bg1"/>
                </a:solidFill>
              </a:rPr>
              <a:t>Meltrate</a:t>
            </a:r>
            <a:endParaRPr lang="en-US" b="1" dirty="0">
              <a:solidFill>
                <a:schemeClr val="bg1"/>
              </a:solidFill>
            </a:endParaRPr>
          </a:p>
        </p:txBody>
      </p:sp>
      <p:cxnSp>
        <p:nvCxnSpPr>
          <p:cNvPr id="8" name="Straight Connector 7">
            <a:extLst>
              <a:ext uri="{FF2B5EF4-FFF2-40B4-BE49-F238E27FC236}">
                <a16:creationId xmlns:a16="http://schemas.microsoft.com/office/drawing/2014/main" id="{4CC078DE-B193-09F3-32AF-6B21CB6CDAC4}"/>
              </a:ext>
            </a:extLst>
          </p:cNvPr>
          <p:cNvCxnSpPr>
            <a:cxnSpLocks/>
          </p:cNvCxnSpPr>
          <p:nvPr/>
        </p:nvCxnSpPr>
        <p:spPr>
          <a:xfrm>
            <a:off x="7527456" y="1741080"/>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F6C4A0F-DCF4-9EFB-31D2-DC352AC74CA6}"/>
              </a:ext>
            </a:extLst>
          </p:cNvPr>
          <p:cNvCxnSpPr>
            <a:cxnSpLocks/>
          </p:cNvCxnSpPr>
          <p:nvPr/>
        </p:nvCxnSpPr>
        <p:spPr>
          <a:xfrm>
            <a:off x="7527456" y="2003208"/>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26542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1" name="Rectangle 3"/>
          <p:cNvSpPr>
            <a:spLocks noGrp="1" noChangeArrowheads="1"/>
          </p:cNvSpPr>
          <p:nvPr>
            <p:ph idx="1"/>
          </p:nvPr>
        </p:nvSpPr>
        <p:spPr/>
        <p:txBody>
          <a:bodyPr>
            <a:normAutofit fontScale="77500" lnSpcReduction="20000"/>
          </a:bodyPr>
          <a:lstStyle/>
          <a:p>
            <a:pPr marL="0" indent="0">
              <a:buNone/>
              <a:defRPr/>
            </a:pPr>
            <a:r>
              <a:rPr lang="en-US" altLang="en-US" sz="3500" b="1" dirty="0"/>
              <a:t>Questions to ask yourself when setting dry melt rates:</a:t>
            </a:r>
          </a:p>
          <a:p>
            <a:pPr marL="0" indent="0">
              <a:buNone/>
              <a:defRPr/>
            </a:pPr>
            <a:endParaRPr lang="en-US" altLang="en-US" sz="3200" b="1" dirty="0"/>
          </a:p>
          <a:p>
            <a:pPr>
              <a:defRPr/>
            </a:pPr>
            <a:r>
              <a:rPr lang="en-US" altLang="en-US" sz="3200" dirty="0"/>
              <a:t>How long does it take snow to melt away at any one location?</a:t>
            </a:r>
          </a:p>
          <a:p>
            <a:pPr lvl="1">
              <a:defRPr/>
            </a:pPr>
            <a:r>
              <a:rPr lang="en-US" altLang="en-US" sz="3200" dirty="0"/>
              <a:t>A few days – use a constant melt factor</a:t>
            </a:r>
          </a:p>
          <a:p>
            <a:pPr lvl="2">
              <a:defRPr/>
            </a:pPr>
            <a:r>
              <a:rPr lang="en-US" altLang="en-US" sz="2800" dirty="0"/>
              <a:t>Melt rate is independent of ATI; typical of the eastern U.S.</a:t>
            </a:r>
          </a:p>
          <a:p>
            <a:pPr lvl="1">
              <a:defRPr/>
            </a:pPr>
            <a:r>
              <a:rPr lang="en-US" altLang="en-US" sz="3200" dirty="0"/>
              <a:t>A month or more – use a variable melt factor</a:t>
            </a:r>
          </a:p>
          <a:p>
            <a:pPr lvl="2">
              <a:defRPr/>
            </a:pPr>
            <a:r>
              <a:rPr lang="en-US" altLang="en-US" sz="2800" dirty="0"/>
              <a:t>Melt rate is dependent upon ATI or is a Function of Date/Time; typical of the western U.S.</a:t>
            </a:r>
          </a:p>
          <a:p>
            <a:pPr>
              <a:defRPr/>
            </a:pPr>
            <a:r>
              <a:rPr lang="en-US" altLang="en-US" sz="3200" dirty="0"/>
              <a:t>How much SWE is typically on the ground?</a:t>
            </a:r>
          </a:p>
          <a:p>
            <a:pPr lvl="1">
              <a:defRPr/>
            </a:pPr>
            <a:r>
              <a:rPr lang="en-US" altLang="en-US" sz="2800" dirty="0"/>
              <a:t>A few inches or less – use a constant melt factor</a:t>
            </a:r>
          </a:p>
          <a:p>
            <a:pPr lvl="2">
              <a:defRPr/>
            </a:pPr>
            <a:r>
              <a:rPr lang="en-US" altLang="en-US" sz="2400" dirty="0"/>
              <a:t>Melt rate is independent of ATI; typical of the eastern U.S.</a:t>
            </a:r>
          </a:p>
          <a:p>
            <a:pPr lvl="1">
              <a:defRPr/>
            </a:pPr>
            <a:r>
              <a:rPr lang="en-US" altLang="en-US" sz="2800" dirty="0"/>
              <a:t>10 inches or more – use a variable melt factor</a:t>
            </a:r>
          </a:p>
          <a:p>
            <a:pPr lvl="2">
              <a:defRPr/>
            </a:pPr>
            <a:r>
              <a:rPr lang="en-US" altLang="en-US" sz="2400" dirty="0"/>
              <a:t>Melt rate is dependent upon ATI or is a Function of Date/Time; typical of the western U.S.</a:t>
            </a:r>
          </a:p>
        </p:txBody>
      </p:sp>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2" name="Slide Number Placeholder 6">
            <a:extLst>
              <a:ext uri="{FF2B5EF4-FFF2-40B4-BE49-F238E27FC236}">
                <a16:creationId xmlns:a16="http://schemas.microsoft.com/office/drawing/2014/main" id="{FDF19B91-9DA9-D62B-BCBE-075E43AC24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52757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sz="half" idx="1"/>
          </p:nvPr>
        </p:nvSpPr>
        <p:spPr/>
        <p:txBody>
          <a:bodyPr>
            <a:noAutofit/>
          </a:bodyPr>
          <a:lstStyle/>
          <a:p>
            <a:r>
              <a:rPr lang="en-US" sz="2400" dirty="0"/>
              <a:t>Review energy transfer in, out, and within a snowpack</a:t>
            </a:r>
          </a:p>
          <a:p>
            <a:r>
              <a:rPr lang="en-US" sz="2400" dirty="0"/>
              <a:t>Describe the available snowmelt modeling approaches within HEC-HMS</a:t>
            </a:r>
          </a:p>
          <a:p>
            <a:r>
              <a:rPr lang="en-US" sz="2400" dirty="0"/>
              <a:t>Discuss snowmelt parameter sensitivity and calibration techniques</a:t>
            </a:r>
          </a:p>
        </p:txBody>
      </p:sp>
      <p:pic>
        <p:nvPicPr>
          <p:cNvPr id="8" name="Content Placeholder 7">
            <a:extLst>
              <a:ext uri="{FF2B5EF4-FFF2-40B4-BE49-F238E27FC236}">
                <a16:creationId xmlns:a16="http://schemas.microsoft.com/office/drawing/2014/main" id="{0FB659B8-F8B0-316D-8585-7A6925BAFB86}"/>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p:blipFill>
        <p:spPr bwMode="auto">
          <a:xfrm>
            <a:off x="6172202" y="1314450"/>
            <a:ext cx="5638800" cy="42291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F01D-EFB1-B52A-C2B1-98EB5FC14BD1}"/>
              </a:ext>
            </a:extLst>
          </p:cNvPr>
          <p:cNvSpPr>
            <a:spLocks noGrp="1"/>
          </p:cNvSpPr>
          <p:nvPr>
            <p:ph type="title"/>
          </p:nvPr>
        </p:nvSpPr>
        <p:spPr/>
        <p:txBody>
          <a:bodyPr/>
          <a:lstStyle/>
          <a:p>
            <a:r>
              <a:rPr lang="en-US" dirty="0"/>
              <a:t>Wet Melt Rate</a:t>
            </a:r>
          </a:p>
        </p:txBody>
      </p:sp>
      <p:sp>
        <p:nvSpPr>
          <p:cNvPr id="3" name="Content Placeholder 2"/>
          <p:cNvSpPr>
            <a:spLocks noGrp="1"/>
          </p:cNvSpPr>
          <p:nvPr>
            <p:ph sz="half" idx="1"/>
          </p:nvPr>
        </p:nvSpPr>
        <p:spPr/>
        <p:txBody>
          <a:bodyPr/>
          <a:lstStyle/>
          <a:p>
            <a:r>
              <a:rPr lang="en-US" sz="2400" dirty="0"/>
              <a:t>Greatest cause of snowmelt during rain-on-snow is from heat transfer to the snowpack during </a:t>
            </a:r>
            <a:r>
              <a:rPr lang="en-US" sz="2400" b="1" dirty="0"/>
              <a:t>condensation of water vapor </a:t>
            </a:r>
            <a:r>
              <a:rPr lang="en-US" sz="2400" dirty="0"/>
              <a:t>on the snowpack surface </a:t>
            </a:r>
          </a:p>
          <a:p>
            <a:r>
              <a:rPr lang="en-US" sz="2400" dirty="0"/>
              <a:t>Lesser cause of snowmelt during rain-on-snow is due to melting from warm rain by direct contact</a:t>
            </a:r>
          </a:p>
          <a:p>
            <a:r>
              <a:rPr lang="en-US" altLang="en-US" sz="2400" dirty="0"/>
              <a:t>Constant or annual pattern</a:t>
            </a:r>
          </a:p>
        </p:txBody>
      </p:sp>
      <p:sp>
        <p:nvSpPr>
          <p:cNvPr id="4" name="Slide Number Placeholder 6">
            <a:extLst>
              <a:ext uri="{FF2B5EF4-FFF2-40B4-BE49-F238E27FC236}">
                <a16:creationId xmlns:a16="http://schemas.microsoft.com/office/drawing/2014/main" id="{3207BEF1-B892-2D10-D1BA-192A63B3B5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pic>
        <p:nvPicPr>
          <p:cNvPr id="1026" name="Picture 2" descr="Avalanche.org » Rain on snow">
            <a:extLst>
              <a:ext uri="{FF2B5EF4-FFF2-40B4-BE49-F238E27FC236}">
                <a16:creationId xmlns:a16="http://schemas.microsoft.com/office/drawing/2014/main" id="{BC6CBE9B-B36A-760D-A2AE-8C1E7CBCCBB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290716"/>
            <a:ext cx="5181600" cy="3421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0687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915F4-3DBE-A990-DEDF-7F3812A76D03}"/>
              </a:ext>
            </a:extLst>
          </p:cNvPr>
          <p:cNvSpPr>
            <a:spLocks noGrp="1"/>
          </p:cNvSpPr>
          <p:nvPr>
            <p:ph type="title"/>
          </p:nvPr>
        </p:nvSpPr>
        <p:spPr/>
        <p:txBody>
          <a:bodyPr/>
          <a:lstStyle/>
          <a:p>
            <a:r>
              <a:rPr lang="en-US" dirty="0"/>
              <a:t>Wet Melt Rate</a:t>
            </a:r>
          </a:p>
        </p:txBody>
      </p:sp>
      <p:sp>
        <p:nvSpPr>
          <p:cNvPr id="43011" name="Rectangle 3"/>
          <p:cNvSpPr>
            <a:spLocks noGrp="1" noChangeArrowheads="1"/>
          </p:cNvSpPr>
          <p:nvPr>
            <p:ph sz="half" idx="1"/>
          </p:nvPr>
        </p:nvSpPr>
        <p:spPr/>
        <p:txBody>
          <a:bodyPr>
            <a:normAutofit fontScale="92500" lnSpcReduction="20000"/>
          </a:bodyPr>
          <a:lstStyle/>
          <a:p>
            <a:pPr marL="0" indent="0">
              <a:buNone/>
            </a:pPr>
            <a:r>
              <a:rPr lang="en-US" altLang="en-US" sz="2400" b="1" i="1" dirty="0">
                <a:ea typeface="ＭＳ Ｐゴシック" panose="020B0600070205080204" pitchFamily="34" charset="-128"/>
              </a:rPr>
              <a:t>Wet Melt Rate</a:t>
            </a:r>
          </a:p>
          <a:p>
            <a:r>
              <a:rPr lang="en-US" altLang="en-US" sz="2000" dirty="0">
                <a:ea typeface="ＭＳ Ｐゴシック" panose="020B0600070205080204" pitchFamily="34" charset="-128"/>
              </a:rPr>
              <a:t>The wet melt rate should not be less than the dry melt rate</a:t>
            </a:r>
          </a:p>
          <a:p>
            <a:r>
              <a:rPr lang="en-US" altLang="en-US" sz="2000" dirty="0">
                <a:ea typeface="ＭＳ Ｐゴシック" panose="020B0600070205080204" pitchFamily="34" charset="-128"/>
              </a:rPr>
              <a:t>Usually, the wet melt rate is set to the higher end of the dry melt rate function</a:t>
            </a:r>
          </a:p>
          <a:p>
            <a:pPr lvl="1"/>
            <a:r>
              <a:rPr lang="en-US" altLang="en-US" sz="1900" dirty="0">
                <a:solidFill>
                  <a:srgbClr val="FF0000"/>
                </a:solidFill>
              </a:rPr>
              <a:t>0.05 - 0.2 in/</a:t>
            </a:r>
            <a:r>
              <a:rPr lang="en-US" altLang="en-US" sz="1900" baseline="30000" dirty="0" err="1">
                <a:solidFill>
                  <a:srgbClr val="FF0000"/>
                </a:solidFill>
              </a:rPr>
              <a:t>o</a:t>
            </a:r>
            <a:r>
              <a:rPr lang="en-US" altLang="en-US" sz="1900" dirty="0" err="1">
                <a:solidFill>
                  <a:srgbClr val="FF0000"/>
                </a:solidFill>
              </a:rPr>
              <a:t>F</a:t>
            </a:r>
            <a:r>
              <a:rPr lang="en-US" altLang="en-US" sz="1900" dirty="0">
                <a:solidFill>
                  <a:srgbClr val="FF0000"/>
                </a:solidFill>
              </a:rPr>
              <a:t>-day</a:t>
            </a:r>
          </a:p>
          <a:p>
            <a:pPr marL="0" indent="0">
              <a:buNone/>
            </a:pPr>
            <a:r>
              <a:rPr lang="en-US" altLang="en-US" sz="2400" b="1" i="1" dirty="0">
                <a:ea typeface="ＭＳ Ｐゴシック" panose="020B0600070205080204" pitchFamily="34" charset="-128"/>
              </a:rPr>
              <a:t>Rain Rate Limit</a:t>
            </a:r>
          </a:p>
          <a:p>
            <a:r>
              <a:rPr lang="en-US" altLang="en-US" sz="2000" dirty="0">
                <a:ea typeface="ＭＳ Ｐゴシック" panose="020B0600070205080204" pitchFamily="34" charset="-128"/>
              </a:rPr>
              <a:t>The discrimination rain rate in inches/day between dry melt and wet melt.</a:t>
            </a:r>
          </a:p>
          <a:p>
            <a:r>
              <a:rPr lang="en-US" altLang="en-US" sz="2000" dirty="0">
                <a:ea typeface="ＭＳ Ｐゴシック" panose="020B0600070205080204" pitchFamily="34" charset="-128"/>
              </a:rPr>
              <a:t>The wet melt rate is applied as the melt rate when it is raining at rates greater than the rain rate limit.</a:t>
            </a:r>
          </a:p>
          <a:p>
            <a:r>
              <a:rPr lang="en-US" altLang="en-US" sz="2000" dirty="0">
                <a:ea typeface="ＭＳ Ｐゴシック" panose="020B0600070205080204" pitchFamily="34" charset="-128"/>
              </a:rPr>
              <a:t>If the rain rate is less than the rain rate limit, the melt rate is computed as if there were no precipitation.</a:t>
            </a:r>
          </a:p>
          <a:p>
            <a:pPr lvl="1"/>
            <a:r>
              <a:rPr lang="en-US" altLang="en-US" sz="1900" dirty="0">
                <a:solidFill>
                  <a:srgbClr val="FF0000"/>
                </a:solidFill>
                <a:ea typeface="ＭＳ Ｐゴシック" panose="020B0600070205080204" pitchFamily="34" charset="-128"/>
              </a:rPr>
              <a:t>0.1 – 1 in/day</a:t>
            </a:r>
            <a:endParaRPr lang="en-US" altLang="en-US" sz="19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75892A5A-5397-D004-7C5B-8FEAB47577A0}"/>
              </a:ext>
            </a:extLst>
          </p:cNvPr>
          <p:cNvPicPr>
            <a:picLocks noGrp="1" noChangeAspect="1"/>
          </p:cNvPicPr>
          <p:nvPr>
            <p:ph sz="half" idx="2"/>
          </p:nvPr>
        </p:nvPicPr>
        <p:blipFill>
          <a:blip r:embed="rId3"/>
          <a:stretch>
            <a:fillRect/>
          </a:stretch>
        </p:blipFill>
        <p:spPr>
          <a:xfrm>
            <a:off x="6172200" y="1892979"/>
            <a:ext cx="5181600" cy="4216629"/>
          </a:xfrm>
          <a:prstGeom prst="rect">
            <a:avLst/>
          </a:prstGeom>
        </p:spPr>
      </p:pic>
      <p:sp>
        <p:nvSpPr>
          <p:cNvPr id="3" name="Slide Number Placeholder 6">
            <a:extLst>
              <a:ext uri="{FF2B5EF4-FFF2-40B4-BE49-F238E27FC236}">
                <a16:creationId xmlns:a16="http://schemas.microsoft.com/office/drawing/2014/main" id="{83566C5E-9938-8E89-25E9-3A362472B32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136695521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5B97A-6F41-AFC7-4ABC-4F991D7DDB55}"/>
              </a:ext>
            </a:extLst>
          </p:cNvPr>
          <p:cNvSpPr>
            <a:spLocks noGrp="1"/>
          </p:cNvSpPr>
          <p:nvPr>
            <p:ph type="title"/>
          </p:nvPr>
        </p:nvSpPr>
        <p:spPr/>
        <p:txBody>
          <a:bodyPr/>
          <a:lstStyle/>
          <a:p>
            <a:r>
              <a:rPr lang="en-US" dirty="0"/>
              <a:t>Cold Rate</a:t>
            </a:r>
          </a:p>
        </p:txBody>
      </p:sp>
      <p:sp>
        <p:nvSpPr>
          <p:cNvPr id="440323" name="Rectangle 3"/>
          <p:cNvSpPr>
            <a:spLocks noGrp="1" noChangeArrowheads="1"/>
          </p:cNvSpPr>
          <p:nvPr>
            <p:ph sz="half" idx="1"/>
          </p:nvPr>
        </p:nvSpPr>
        <p:spPr/>
        <p:txBody>
          <a:bodyPr>
            <a:normAutofit fontScale="92500" lnSpcReduction="10000"/>
          </a:bodyPr>
          <a:lstStyle/>
          <a:p>
            <a:pPr marL="0" indent="0">
              <a:buNone/>
              <a:defRPr/>
            </a:pPr>
            <a:r>
              <a:rPr lang="en-US" altLang="en-US" sz="1800" b="1" i="1" dirty="0"/>
              <a:t>ATI-</a:t>
            </a:r>
            <a:r>
              <a:rPr lang="en-US" altLang="en-US" sz="1800" b="1" i="1" dirty="0" err="1"/>
              <a:t>Coldrate</a:t>
            </a:r>
            <a:r>
              <a:rPr lang="en-US" altLang="en-US" sz="1800" b="1" i="1" dirty="0"/>
              <a:t> Function</a:t>
            </a:r>
          </a:p>
          <a:p>
            <a:pPr>
              <a:lnSpc>
                <a:spcPct val="90000"/>
              </a:lnSpc>
              <a:defRPr/>
            </a:pPr>
            <a:r>
              <a:rPr lang="en-US" altLang="en-US" sz="1600" b="1" dirty="0"/>
              <a:t>Cold Content is the amount of energy required to bring the snowpack to 32 deg F (sensible heat).</a:t>
            </a:r>
          </a:p>
          <a:p>
            <a:pPr>
              <a:lnSpc>
                <a:spcPct val="90000"/>
              </a:lnSpc>
              <a:defRPr/>
            </a:pPr>
            <a:r>
              <a:rPr lang="en-US" altLang="en-US" sz="1600" dirty="0"/>
              <a:t>Expressed as a depth of frozen water</a:t>
            </a:r>
          </a:p>
          <a:p>
            <a:pPr>
              <a:lnSpc>
                <a:spcPct val="90000"/>
              </a:lnSpc>
              <a:defRPr/>
            </a:pPr>
            <a:r>
              <a:rPr lang="en-US" altLang="en-US" sz="1600" dirty="0"/>
              <a:t>The ATI for cold content is an index to the snow temperature near the surface.</a:t>
            </a:r>
          </a:p>
          <a:p>
            <a:pPr>
              <a:lnSpc>
                <a:spcPct val="90000"/>
              </a:lnSpc>
              <a:defRPr/>
            </a:pPr>
            <a:r>
              <a:rPr lang="en-US" altLang="en-US" sz="1600" dirty="0"/>
              <a:t>It is calculated assuming an approximation to the transient heat flow equations.</a:t>
            </a:r>
          </a:p>
          <a:p>
            <a:pPr>
              <a:lnSpc>
                <a:spcPct val="90000"/>
              </a:lnSpc>
              <a:defRPr/>
            </a:pPr>
            <a:r>
              <a:rPr lang="en-US" altLang="en-US" sz="1600" dirty="0"/>
              <a:t>Typically set as a constant function (i.e., </a:t>
            </a:r>
            <a:r>
              <a:rPr lang="en-US" altLang="en-US" sz="1600" dirty="0" err="1"/>
              <a:t>coldrate</a:t>
            </a:r>
            <a:r>
              <a:rPr lang="en-US" altLang="en-US" sz="1600" dirty="0"/>
              <a:t> doesn’t change with ATI).</a:t>
            </a:r>
          </a:p>
          <a:p>
            <a:pPr>
              <a:lnSpc>
                <a:spcPct val="90000"/>
              </a:lnSpc>
              <a:defRPr/>
            </a:pPr>
            <a:r>
              <a:rPr lang="en-US" altLang="en-US" sz="1600" dirty="0"/>
              <a:t>Typical range of values is </a:t>
            </a:r>
            <a:r>
              <a:rPr lang="en-US" altLang="en-US" sz="1600" dirty="0">
                <a:solidFill>
                  <a:srgbClr val="FF0000"/>
                </a:solidFill>
              </a:rPr>
              <a:t>0.01 - 0.05</a:t>
            </a:r>
            <a:endParaRPr lang="en-US" altLang="en-US" sz="1600" dirty="0"/>
          </a:p>
          <a:p>
            <a:pPr marL="0" indent="0">
              <a:buNone/>
              <a:defRPr/>
            </a:pPr>
            <a:r>
              <a:rPr lang="en-US" altLang="en-US" sz="1800" b="1" dirty="0"/>
              <a:t>ATI-</a:t>
            </a:r>
            <a:r>
              <a:rPr lang="en-US" altLang="en-US" sz="1800" b="1" dirty="0" err="1"/>
              <a:t>Coldrate</a:t>
            </a:r>
            <a:r>
              <a:rPr lang="en-US" altLang="en-US" sz="1800" b="1" dirty="0"/>
              <a:t> Coefficient</a:t>
            </a:r>
            <a:r>
              <a:rPr lang="en-US" altLang="en-US" sz="1800" dirty="0"/>
              <a:t>.</a:t>
            </a:r>
          </a:p>
          <a:p>
            <a:pPr>
              <a:lnSpc>
                <a:spcPct val="90000"/>
              </a:lnSpc>
              <a:defRPr/>
            </a:pPr>
            <a:r>
              <a:rPr lang="en-US" altLang="en-US" sz="1600" dirty="0"/>
              <a:t>Coefficient for weighting previous values when updating the ATI-</a:t>
            </a:r>
            <a:r>
              <a:rPr lang="en-US" altLang="en-US" sz="1600" dirty="0" err="1"/>
              <a:t>Coldrate</a:t>
            </a:r>
            <a:r>
              <a:rPr lang="en-US" altLang="en-US" sz="1600" dirty="0"/>
              <a:t>.</a:t>
            </a:r>
          </a:p>
          <a:p>
            <a:pPr>
              <a:lnSpc>
                <a:spcPct val="90000"/>
              </a:lnSpc>
              <a:defRPr/>
            </a:pPr>
            <a:r>
              <a:rPr lang="en-US" altLang="en-US" sz="1600" dirty="0"/>
              <a:t>Typical value </a:t>
            </a:r>
            <a:r>
              <a:rPr lang="en-US" altLang="en-US" sz="1600" dirty="0">
                <a:solidFill>
                  <a:srgbClr val="FF0000"/>
                </a:solidFill>
              </a:rPr>
              <a:t>0.2 - 0.5</a:t>
            </a:r>
          </a:p>
        </p:txBody>
      </p:sp>
      <p:pic>
        <p:nvPicPr>
          <p:cNvPr id="11" name="Content Placeholder 10">
            <a:extLst>
              <a:ext uri="{FF2B5EF4-FFF2-40B4-BE49-F238E27FC236}">
                <a16:creationId xmlns:a16="http://schemas.microsoft.com/office/drawing/2014/main" id="{F5DCD082-575B-E90A-CD82-105A14DE6AC4}"/>
              </a:ext>
            </a:extLst>
          </p:cNvPr>
          <p:cNvPicPr>
            <a:picLocks noGrp="1" noChangeAspect="1"/>
          </p:cNvPicPr>
          <p:nvPr>
            <p:ph sz="half" idx="2"/>
          </p:nvPr>
        </p:nvPicPr>
        <p:blipFill>
          <a:blip r:embed="rId3"/>
          <a:stretch>
            <a:fillRect/>
          </a:stretch>
        </p:blipFill>
        <p:spPr>
          <a:xfrm>
            <a:off x="6537767" y="2126611"/>
            <a:ext cx="4450466" cy="3749365"/>
          </a:xfrm>
          <a:prstGeom prst="rect">
            <a:avLst/>
          </a:prstGeom>
        </p:spPr>
      </p:pic>
      <p:sp>
        <p:nvSpPr>
          <p:cNvPr id="3" name="Slide Number Placeholder 6">
            <a:extLst>
              <a:ext uri="{FF2B5EF4-FFF2-40B4-BE49-F238E27FC236}">
                <a16:creationId xmlns:a16="http://schemas.microsoft.com/office/drawing/2014/main" id="{CB8B39A2-10F0-A97F-A84E-6370EB3CAF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
        <p:nvSpPr>
          <p:cNvPr id="6" name="TextBox 5">
            <a:extLst>
              <a:ext uri="{FF2B5EF4-FFF2-40B4-BE49-F238E27FC236}">
                <a16:creationId xmlns:a16="http://schemas.microsoft.com/office/drawing/2014/main" id="{2AF8C346-073A-DB35-E8A7-72125C8CD5C7}"/>
              </a:ext>
            </a:extLst>
          </p:cNvPr>
          <p:cNvSpPr txBox="1"/>
          <p:nvPr/>
        </p:nvSpPr>
        <p:spPr>
          <a:xfrm>
            <a:off x="9353997" y="2160551"/>
            <a:ext cx="1559352"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Base </a:t>
            </a:r>
            <a:r>
              <a:rPr lang="en-US" b="1" dirty="0" err="1">
                <a:solidFill>
                  <a:schemeClr val="bg1"/>
                </a:solidFill>
              </a:rPr>
              <a:t>Coldrate</a:t>
            </a:r>
            <a:endParaRPr lang="en-US" b="1" dirty="0">
              <a:solidFill>
                <a:schemeClr val="bg1"/>
              </a:solidFill>
            </a:endParaRPr>
          </a:p>
          <a:p>
            <a:pPr>
              <a:lnSpc>
                <a:spcPct val="150000"/>
              </a:lnSpc>
            </a:pPr>
            <a:r>
              <a:rPr lang="en-US" b="1" dirty="0">
                <a:solidFill>
                  <a:schemeClr val="bg1"/>
                </a:solidFill>
              </a:rPr>
              <a:t>       Delayed </a:t>
            </a:r>
            <a:r>
              <a:rPr lang="en-US" b="1" dirty="0" err="1">
                <a:solidFill>
                  <a:schemeClr val="bg1"/>
                </a:solidFill>
              </a:rPr>
              <a:t>Coldrate</a:t>
            </a:r>
            <a:endParaRPr lang="en-US" b="1" dirty="0">
              <a:solidFill>
                <a:schemeClr val="bg1"/>
              </a:solidFill>
            </a:endParaRPr>
          </a:p>
        </p:txBody>
      </p:sp>
      <p:cxnSp>
        <p:nvCxnSpPr>
          <p:cNvPr id="10" name="Straight Connector 9">
            <a:extLst>
              <a:ext uri="{FF2B5EF4-FFF2-40B4-BE49-F238E27FC236}">
                <a16:creationId xmlns:a16="http://schemas.microsoft.com/office/drawing/2014/main" id="{DF0A0BD2-8424-7BBC-A429-CF70A4B0FC07}"/>
              </a:ext>
            </a:extLst>
          </p:cNvPr>
          <p:cNvCxnSpPr>
            <a:cxnSpLocks/>
          </p:cNvCxnSpPr>
          <p:nvPr/>
        </p:nvCxnSpPr>
        <p:spPr>
          <a:xfrm>
            <a:off x="9413853" y="2377631"/>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AC7B7F0-1BC6-CABD-E68B-3488D023E943}"/>
              </a:ext>
            </a:extLst>
          </p:cNvPr>
          <p:cNvCxnSpPr>
            <a:cxnSpLocks/>
          </p:cNvCxnSpPr>
          <p:nvPr/>
        </p:nvCxnSpPr>
        <p:spPr>
          <a:xfrm>
            <a:off x="9413853" y="2639759"/>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Star: 5 Points 4">
            <a:extLst>
              <a:ext uri="{FF2B5EF4-FFF2-40B4-BE49-F238E27FC236}">
                <a16:creationId xmlns:a16="http://schemas.microsoft.com/office/drawing/2014/main" id="{0BD794A2-58AE-1129-E168-25404A7C32E2}"/>
              </a:ext>
            </a:extLst>
          </p:cNvPr>
          <p:cNvSpPr/>
          <p:nvPr/>
        </p:nvSpPr>
        <p:spPr>
          <a:xfrm>
            <a:off x="228600" y="2160551"/>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4543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5" name="Rectangle 3"/>
          <p:cNvSpPr>
            <a:spLocks noGrp="1" noChangeArrowheads="1"/>
          </p:cNvSpPr>
          <p:nvPr>
            <p:ph idx="1"/>
          </p:nvPr>
        </p:nvSpPr>
        <p:spPr/>
        <p:txBody>
          <a:bodyPr>
            <a:normAutofit/>
          </a:bodyPr>
          <a:lstStyle/>
          <a:p>
            <a:pPr>
              <a:lnSpc>
                <a:spcPct val="90000"/>
              </a:lnSpc>
              <a:defRPr/>
            </a:pPr>
            <a:r>
              <a:rPr lang="en-US" sz="2400" dirty="0"/>
              <a:t>The maximum liquid water capacity specifies the amount of melted water that must accumulate in the snowpack before liquid water becomes available at the soil surface for infiltration or runoff</a:t>
            </a:r>
          </a:p>
          <a:p>
            <a:pPr>
              <a:lnSpc>
                <a:spcPct val="90000"/>
              </a:lnSpc>
              <a:defRPr/>
            </a:pPr>
            <a:r>
              <a:rPr lang="en-US" sz="2400" dirty="0"/>
              <a:t>Typically, the maximum liquid water capacity is </a:t>
            </a:r>
            <a:r>
              <a:rPr lang="en-US" sz="2400" dirty="0">
                <a:solidFill>
                  <a:srgbClr val="FF0000"/>
                </a:solidFill>
              </a:rPr>
              <a:t>3 – 5%</a:t>
            </a:r>
            <a:r>
              <a:rPr lang="en-US" sz="2400" dirty="0"/>
              <a:t> of the SWE</a:t>
            </a:r>
          </a:p>
          <a:p>
            <a:pPr>
              <a:lnSpc>
                <a:spcPct val="90000"/>
              </a:lnSpc>
              <a:defRPr/>
            </a:pPr>
            <a:r>
              <a:rPr lang="en-US" sz="2400" dirty="0"/>
              <a:t>Liquid water can persist in the snow only if the snowpack temperature is at 32</a:t>
            </a:r>
            <a:r>
              <a:rPr lang="en-US" sz="2400" baseline="30000" dirty="0"/>
              <a:t>o</a:t>
            </a:r>
            <a:r>
              <a:rPr lang="en-US" sz="2400" dirty="0"/>
              <a:t>F (0</a:t>
            </a:r>
            <a:r>
              <a:rPr lang="en-US" sz="2400" baseline="30000" dirty="0"/>
              <a:t>o</a:t>
            </a:r>
            <a:r>
              <a:rPr lang="en-US" sz="2400" dirty="0"/>
              <a:t>C); at which point the cold content is zero</a:t>
            </a:r>
          </a:p>
          <a:p>
            <a:pPr>
              <a:lnSpc>
                <a:spcPct val="90000"/>
              </a:lnSpc>
              <a:defRPr/>
            </a:pPr>
            <a:r>
              <a:rPr lang="en-US" sz="2400" b="1" dirty="0"/>
              <a:t>Water content is affected by age of snowpack to the largest extent</a:t>
            </a:r>
          </a:p>
        </p:txBody>
      </p:sp>
      <p:sp>
        <p:nvSpPr>
          <p:cNvPr id="2" name="Title 1">
            <a:extLst>
              <a:ext uri="{FF2B5EF4-FFF2-40B4-BE49-F238E27FC236}">
                <a16:creationId xmlns:a16="http://schemas.microsoft.com/office/drawing/2014/main" id="{7CBFD513-B54F-EB29-35E4-6229426C20AB}"/>
              </a:ext>
            </a:extLst>
          </p:cNvPr>
          <p:cNvSpPr>
            <a:spLocks noGrp="1"/>
          </p:cNvSpPr>
          <p:nvPr>
            <p:ph type="title"/>
          </p:nvPr>
        </p:nvSpPr>
        <p:spPr/>
        <p:txBody>
          <a:bodyPr/>
          <a:lstStyle/>
          <a:p>
            <a:r>
              <a:rPr lang="en-US" dirty="0"/>
              <a:t>Water Capacity</a:t>
            </a:r>
          </a:p>
        </p:txBody>
      </p:sp>
      <p:sp>
        <p:nvSpPr>
          <p:cNvPr id="3" name="Slide Number Placeholder 6">
            <a:extLst>
              <a:ext uri="{FF2B5EF4-FFF2-40B4-BE49-F238E27FC236}">
                <a16:creationId xmlns:a16="http://schemas.microsoft.com/office/drawing/2014/main" id="{B5AD63A5-D5B8-EFBF-E021-D7B685F446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
        <p:nvSpPr>
          <p:cNvPr id="4" name="Star: 5 Points 3">
            <a:extLst>
              <a:ext uri="{FF2B5EF4-FFF2-40B4-BE49-F238E27FC236}">
                <a16:creationId xmlns:a16="http://schemas.microsoft.com/office/drawing/2014/main" id="{D4BEED93-A344-69A0-A92B-E72E51C7DBAD}"/>
              </a:ext>
            </a:extLst>
          </p:cNvPr>
          <p:cNvSpPr/>
          <p:nvPr/>
        </p:nvSpPr>
        <p:spPr>
          <a:xfrm>
            <a:off x="263470" y="411911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7F465-5A1B-986C-59A4-DEF5A8C6FD5C}"/>
              </a:ext>
            </a:extLst>
          </p:cNvPr>
          <p:cNvSpPr>
            <a:spLocks noGrp="1"/>
          </p:cNvSpPr>
          <p:nvPr>
            <p:ph type="title"/>
          </p:nvPr>
        </p:nvSpPr>
        <p:spPr/>
        <p:txBody>
          <a:bodyPr/>
          <a:lstStyle/>
          <a:p>
            <a:r>
              <a:rPr lang="en-US" dirty="0" err="1"/>
              <a:t>Groundmelt</a:t>
            </a:r>
            <a:endParaRPr lang="en-US" dirty="0"/>
          </a:p>
        </p:txBody>
      </p:sp>
      <p:sp>
        <p:nvSpPr>
          <p:cNvPr id="47107" name="Rectangle 3"/>
          <p:cNvSpPr>
            <a:spLocks noGrp="1" noChangeArrowheads="1"/>
          </p:cNvSpPr>
          <p:nvPr>
            <p:ph sz="half" idx="1"/>
          </p:nvPr>
        </p:nvSpPr>
        <p:spPr/>
        <p:txBody>
          <a:bodyPr/>
          <a:lstStyle/>
          <a:p>
            <a:r>
              <a:rPr lang="en-US" altLang="en-US" sz="2400" dirty="0">
                <a:ea typeface="ＭＳ Ｐゴシック" panose="020B0600070205080204" pitchFamily="34" charset="-128"/>
              </a:rPr>
              <a:t>Snow melt that occurs due to heat transfer from the ground beneath the snowpack.</a:t>
            </a:r>
          </a:p>
          <a:p>
            <a:r>
              <a:rPr lang="en-US" altLang="en-US" sz="2400" dirty="0">
                <a:solidFill>
                  <a:srgbClr val="FF0000"/>
                </a:solidFill>
                <a:ea typeface="ＭＳ Ｐゴシック" panose="020B0600070205080204" pitchFamily="34" charset="-128"/>
              </a:rPr>
              <a:t>Almost always set to zero</a:t>
            </a:r>
            <a:r>
              <a:rPr lang="en-US" altLang="en-US" sz="2400" dirty="0">
                <a:ea typeface="ＭＳ Ｐゴシック" panose="020B0600070205080204" pitchFamily="34" charset="-128"/>
              </a:rPr>
              <a:t>, especially for relatively shallow, seasonal snow covers (SWE &lt; 10 inches)</a:t>
            </a:r>
          </a:p>
          <a:p>
            <a:r>
              <a:rPr lang="en-US" altLang="en-US" sz="2400" dirty="0">
                <a:ea typeface="ＭＳ Ｐゴシック" panose="020B0600070205080204" pitchFamily="34" charset="-128"/>
              </a:rPr>
              <a:t>May not always be zero…</a:t>
            </a:r>
          </a:p>
        </p:txBody>
      </p:sp>
      <p:pic>
        <p:nvPicPr>
          <p:cNvPr id="7" name="Picture 2" descr="https://upload.wikimedia.org/wikipedia/commons/thumb/f/f6/MSH82_lahar_from_march_82_eruption_03-21-82.jpg/1200px-MSH82_lahar_from_march_82_eruption_03-21-82.jpg">
            <a:extLst>
              <a:ext uri="{FF2B5EF4-FFF2-40B4-BE49-F238E27FC236}">
                <a16:creationId xmlns:a16="http://schemas.microsoft.com/office/drawing/2014/main" id="{45E892FF-9DB0-CC8F-E3BD-960010B1FB9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tretch/>
        </p:blipFill>
        <p:spPr bwMode="auto">
          <a:xfrm>
            <a:off x="6172200" y="2345341"/>
            <a:ext cx="5181600" cy="331190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921968" y="5684871"/>
            <a:ext cx="1682064" cy="276999"/>
          </a:xfrm>
          <a:prstGeom prst="rect">
            <a:avLst/>
          </a:prstGeom>
          <a:noFill/>
        </p:spPr>
        <p:txBody>
          <a:bodyPr wrap="none" rtlCol="0">
            <a:spAutoFit/>
          </a:bodyPr>
          <a:lstStyle/>
          <a:p>
            <a:r>
              <a:rPr lang="en-US" b="1" dirty="0"/>
              <a:t>Mount St. Helens, 1982</a:t>
            </a:r>
          </a:p>
        </p:txBody>
      </p:sp>
      <p:sp>
        <p:nvSpPr>
          <p:cNvPr id="5" name="Slide Number Placeholder 6">
            <a:extLst>
              <a:ext uri="{FF2B5EF4-FFF2-40B4-BE49-F238E27FC236}">
                <a16:creationId xmlns:a16="http://schemas.microsoft.com/office/drawing/2014/main" id="{2BAC4037-F227-45BA-DA76-07074AC958C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8918D03-BE47-4BB7-AFFD-D8628D3FEC23}"/>
              </a:ext>
            </a:extLst>
          </p:cNvPr>
          <p:cNvPicPr>
            <a:picLocks noGrp="1" noChangeAspect="1"/>
          </p:cNvPicPr>
          <p:nvPr>
            <p:ph idx="1"/>
          </p:nvPr>
        </p:nvPicPr>
        <p:blipFill>
          <a:blip r:embed="rId3"/>
          <a:stretch>
            <a:fillRect/>
          </a:stretch>
        </p:blipFill>
        <p:spPr>
          <a:xfrm>
            <a:off x="2922724" y="1825625"/>
            <a:ext cx="6346552" cy="4351338"/>
          </a:xfrm>
          <a:prstGeom prst="rect">
            <a:avLst/>
          </a:prstGeo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Temperature Index Method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
        <p:nvSpPr>
          <p:cNvPr id="5" name="TextBox 4">
            <a:extLst>
              <a:ext uri="{FF2B5EF4-FFF2-40B4-BE49-F238E27FC236}">
                <a16:creationId xmlns:a16="http://schemas.microsoft.com/office/drawing/2014/main" id="{15D5B90F-FCD0-CB3D-BA9F-8149DEC3C4F9}"/>
              </a:ext>
            </a:extLst>
          </p:cNvPr>
          <p:cNvSpPr txBox="1"/>
          <p:nvPr/>
        </p:nvSpPr>
        <p:spPr>
          <a:xfrm>
            <a:off x="7391400" y="6172200"/>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4174934217"/>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77500" lnSpcReduction="20000"/>
          </a:bodyPr>
          <a:lstStyle/>
          <a:p>
            <a:pPr marL="0" indent="0" algn="ctr">
              <a:buNone/>
            </a:pPr>
            <a:r>
              <a:rPr lang="en-US" sz="4800" b="1" dirty="0"/>
              <a:t>Advantages</a:t>
            </a:r>
            <a:endParaRPr lang="en-US" sz="3600" b="1" dirty="0"/>
          </a:p>
          <a:p>
            <a:pPr lvl="0"/>
            <a:r>
              <a:rPr lang="en-US" sz="3600" dirty="0"/>
              <a:t>"Mature" method that has been used successfully in thousands of studies throughout the U.S.</a:t>
            </a:r>
          </a:p>
          <a:p>
            <a:pPr lvl="0"/>
            <a:r>
              <a:rPr lang="en-US" sz="3600" dirty="0"/>
              <a:t>Easy to set up and use</a:t>
            </a:r>
          </a:p>
          <a:p>
            <a:pPr lvl="0"/>
            <a:r>
              <a:rPr lang="en-US" sz="3600" dirty="0"/>
              <a:t>Only requires precipitation and air temperature boundary conditions</a:t>
            </a:r>
          </a:p>
          <a:p>
            <a:pPr lvl="0"/>
            <a:r>
              <a:rPr lang="en-US" sz="3600" dirty="0"/>
              <a:t>More parsimonious than other methods</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77500" lnSpcReduction="20000"/>
          </a:bodyPr>
          <a:lstStyle/>
          <a:p>
            <a:pPr marL="0" indent="0" algn="ctr">
              <a:buNone/>
            </a:pPr>
            <a:r>
              <a:rPr lang="en-US" sz="4800" b="1" dirty="0"/>
              <a:t>Disadvantages</a:t>
            </a:r>
            <a:endParaRPr lang="en-US" sz="3600" b="1" dirty="0"/>
          </a:p>
          <a:p>
            <a:pPr lvl="0"/>
            <a:r>
              <a:rPr lang="en-US" sz="3600" dirty="0"/>
              <a:t>May be too simple for some situations</a:t>
            </a:r>
          </a:p>
          <a:p>
            <a:pPr lvl="0"/>
            <a:r>
              <a:rPr lang="en-US" sz="3600" dirty="0"/>
              <a:t>Limited snowpack outputs compared to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2411245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Hybrid / RTI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2478216756"/>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Hybrid / RTI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p:txBody>
          <a:bodyPr>
            <a:normAutofit/>
          </a:bodyPr>
          <a:lstStyle/>
          <a:p>
            <a:pPr>
              <a:lnSpc>
                <a:spcPct val="90000"/>
              </a:lnSpc>
            </a:pPr>
            <a:r>
              <a:rPr lang="en-US" sz="2400" kern="0" dirty="0"/>
              <a:t>Derived from </a:t>
            </a:r>
            <a:r>
              <a:rPr lang="en-US" sz="2400" b="0" i="0" dirty="0">
                <a:solidFill>
                  <a:srgbClr val="0052CC"/>
                </a:solidFill>
                <a:effectLst/>
                <a:hlinkClick r:id="rId3"/>
              </a:rPr>
              <a:t>Follum, et al. (2015</a:t>
            </a:r>
            <a:r>
              <a:rPr lang="en-US" sz="2400" b="0" i="0" dirty="0">
                <a:solidFill>
                  <a:srgbClr val="0052CC"/>
                </a:solidFill>
                <a:effectLst/>
              </a:rPr>
              <a:t>)</a:t>
            </a:r>
            <a:endParaRPr lang="en-US" sz="2400" kern="0" dirty="0"/>
          </a:p>
          <a:p>
            <a:pPr>
              <a:lnSpc>
                <a:spcPct val="90000"/>
              </a:lnSpc>
            </a:pPr>
            <a:r>
              <a:rPr lang="en-US" sz="2400" kern="0" dirty="0"/>
              <a:t>Instead of using air temperature, use a proxy that includes short and longwave radiation</a:t>
            </a:r>
          </a:p>
          <a:p>
            <a:pPr>
              <a:lnSpc>
                <a:spcPct val="90000"/>
              </a:lnSpc>
            </a:pPr>
            <a:r>
              <a:rPr lang="en-US" sz="2400" kern="0" dirty="0"/>
              <a:t>Can incorporate topographic, cloud cover, vegetation, and albedo affects</a:t>
            </a:r>
          </a:p>
          <a:p>
            <a:pPr>
              <a:lnSpc>
                <a:spcPct val="90000"/>
              </a:lnSpc>
            </a:pPr>
            <a:r>
              <a:rPr lang="en-US" sz="2400" kern="0" dirty="0"/>
              <a:t>Requires additional meteorologic boundary conditions </a:t>
            </a:r>
            <a:r>
              <a:rPr lang="en-US" sz="2400" kern="0" dirty="0" err="1"/>
              <a:t>w.r.t.</a:t>
            </a:r>
            <a:r>
              <a:rPr lang="en-US" sz="2400" kern="0" dirty="0"/>
              <a:t> TI method</a:t>
            </a:r>
          </a:p>
          <a:p>
            <a:r>
              <a:rPr lang="en-US" sz="2400" kern="0" dirty="0"/>
              <a:t>Relatively new method</a:t>
            </a:r>
          </a:p>
        </p:txBody>
      </p:sp>
      <p:pic>
        <p:nvPicPr>
          <p:cNvPr id="5" name="Picture 2" descr="https://www.sciencemag.org/sites/default/files/styles/inline__450w__no_aspect/public/snow_16x9.jpg?itok=wW8C12a7">
            <a:extLst>
              <a:ext uri="{FF2B5EF4-FFF2-40B4-BE49-F238E27FC236}">
                <a16:creationId xmlns:a16="http://schemas.microsoft.com/office/drawing/2014/main" id="{79D81544-5F83-C6DF-DC19-E0686B40FFE0}"/>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tretch/>
        </p:blipFill>
        <p:spPr bwMode="auto">
          <a:xfrm>
            <a:off x="6172200" y="2544689"/>
            <a:ext cx="5181600" cy="291321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1696113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9BEB9CEE-C209-16CD-9F07-B9DFC794EFD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3322" r="32040"/>
          <a:stretch/>
        </p:blipFill>
        <p:spPr>
          <a:xfrm>
            <a:off x="2971800" y="1592720"/>
            <a:ext cx="6312693" cy="4808079"/>
          </a:xfrm>
          <a:prstGeom prst="rect">
            <a:avLst/>
          </a:prstGeom>
          <a:solidFill>
            <a:srgbClr val="FFFFFF"/>
          </a:solidFill>
          <a:ln>
            <a:solidFill>
              <a:srgbClr val="000000"/>
            </a:solidFill>
          </a:ln>
        </p:spPr>
      </p:pic>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
        <p:nvSpPr>
          <p:cNvPr id="3" name="Star: 5 Points 2">
            <a:extLst>
              <a:ext uri="{FF2B5EF4-FFF2-40B4-BE49-F238E27FC236}">
                <a16:creationId xmlns:a16="http://schemas.microsoft.com/office/drawing/2014/main" id="{CB09DC99-5969-D1C0-593E-E44E51A444BF}"/>
              </a:ext>
            </a:extLst>
          </p:cNvPr>
          <p:cNvSpPr/>
          <p:nvPr/>
        </p:nvSpPr>
        <p:spPr>
          <a:xfrm>
            <a:off x="550834" y="4150118"/>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2A6BDF-DB19-2041-A559-39B2D615F04C}"/>
              </a:ext>
            </a:extLst>
          </p:cNvPr>
          <p:cNvSpPr/>
          <p:nvPr/>
        </p:nvSpPr>
        <p:spPr>
          <a:xfrm>
            <a:off x="3259163" y="3904488"/>
            <a:ext cx="1371600" cy="1524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Q</a:t>
            </a:r>
            <a:r>
              <a:rPr lang="en-US" sz="2800" baseline="-25000" dirty="0">
                <a:solidFill>
                  <a:schemeClr val="bg1"/>
                </a:solidFill>
              </a:rPr>
              <a:t>longwave</a:t>
            </a:r>
          </a:p>
        </p:txBody>
      </p:sp>
      <p:cxnSp>
        <p:nvCxnSpPr>
          <p:cNvPr id="9" name="Straight Arrow Connector 8">
            <a:extLst>
              <a:ext uri="{FF2B5EF4-FFF2-40B4-BE49-F238E27FC236}">
                <a16:creationId xmlns:a16="http://schemas.microsoft.com/office/drawing/2014/main" id="{70B2AB4C-2916-FBC5-CFAA-0DD6510DEC68}"/>
              </a:ext>
            </a:extLst>
          </p:cNvPr>
          <p:cNvCxnSpPr>
            <a:cxnSpLocks/>
          </p:cNvCxnSpPr>
          <p:nvPr/>
        </p:nvCxnSpPr>
        <p:spPr>
          <a:xfrm>
            <a:off x="3445091" y="4809003"/>
            <a:ext cx="0" cy="53340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8EBB8930-A84A-F144-2D7D-3C3A4538D107}"/>
              </a:ext>
            </a:extLst>
          </p:cNvPr>
          <p:cNvSpPr/>
          <p:nvPr/>
        </p:nvSpPr>
        <p:spPr>
          <a:xfrm>
            <a:off x="3276600" y="4477512"/>
            <a:ext cx="1295400" cy="533400"/>
          </a:xfrm>
          <a:prstGeom prst="roundRect">
            <a:avLst/>
          </a:prstGeom>
          <a:noFill/>
          <a:ln>
            <a:solidFill>
              <a:srgbClr val="0070C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2ED409B6-04EE-7881-B1C3-D2E2733282BA}"/>
              </a:ext>
            </a:extLst>
          </p:cNvPr>
          <p:cNvSpPr/>
          <p:nvPr/>
        </p:nvSpPr>
        <p:spPr>
          <a:xfrm>
            <a:off x="7717626" y="4580648"/>
            <a:ext cx="1219200" cy="838200"/>
          </a:xfrm>
          <a:prstGeom prst="roundRect">
            <a:avLst/>
          </a:prstGeom>
          <a:noFill/>
          <a:ln>
            <a:solidFill>
              <a:schemeClr val="accent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425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52388-E02E-DA16-E158-D488820876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EC6C63-6287-08A4-B517-33851DE13550}"/>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4781C7DF-06F6-C002-418F-8B1046C1D38D}"/>
              </a:ext>
            </a:extLst>
          </p:cNvPr>
          <p:cNvSpPr>
            <a:spLocks noGrp="1"/>
          </p:cNvSpPr>
          <p:nvPr>
            <p:ph sz="half" idx="1"/>
          </p:nvPr>
        </p:nvSpPr>
        <p:spPr/>
        <p:txBody>
          <a:bodyPr>
            <a:noAutofit/>
          </a:bodyPr>
          <a:lstStyle/>
          <a:p>
            <a:r>
              <a:rPr lang="en-US" sz="2400" dirty="0"/>
              <a:t>Recall the most impactful parameters for each snow modeling method</a:t>
            </a:r>
          </a:p>
          <a:p>
            <a:r>
              <a:rPr lang="en-US" sz="2400" dirty="0"/>
              <a:t>Be able to apply snow methods within HEC-HMS to point and gridded applications</a:t>
            </a:r>
          </a:p>
          <a:p>
            <a:r>
              <a:rPr lang="en-US" sz="2400" dirty="0"/>
              <a:t>Utilize different snow calibration strategies</a:t>
            </a:r>
          </a:p>
        </p:txBody>
      </p:sp>
      <p:pic>
        <p:nvPicPr>
          <p:cNvPr id="8" name="Content Placeholder 7">
            <a:extLst>
              <a:ext uri="{FF2B5EF4-FFF2-40B4-BE49-F238E27FC236}">
                <a16:creationId xmlns:a16="http://schemas.microsoft.com/office/drawing/2014/main" id="{0826D941-B72A-3775-5631-55B8092CFFD5}"/>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p:blipFill>
        <p:spPr bwMode="auto">
          <a:xfrm>
            <a:off x="6172202" y="1314450"/>
            <a:ext cx="5638800" cy="42291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6">
            <a:extLst>
              <a:ext uri="{FF2B5EF4-FFF2-40B4-BE49-F238E27FC236}">
                <a16:creationId xmlns:a16="http://schemas.microsoft.com/office/drawing/2014/main" id="{9C444404-E7FF-1A86-29ED-DD6097007AD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2762742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Hybrid / RTI Method</a:t>
            </a:r>
          </a:p>
        </p:txBody>
      </p:sp>
      <p:sp>
        <p:nvSpPr>
          <p:cNvPr id="3" name="Slide Number Placeholder 6">
            <a:extLst>
              <a:ext uri="{FF2B5EF4-FFF2-40B4-BE49-F238E27FC236}">
                <a16:creationId xmlns:a16="http://schemas.microsoft.com/office/drawing/2014/main" id="{941114E3-B7CB-209B-7002-4B1E19FCF84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pic>
        <p:nvPicPr>
          <p:cNvPr id="8" name="Picture 7">
            <a:extLst>
              <a:ext uri="{FF2B5EF4-FFF2-40B4-BE49-F238E27FC236}">
                <a16:creationId xmlns:a16="http://schemas.microsoft.com/office/drawing/2014/main" id="{51C7E25E-867D-17C6-6801-E59BE7CF3F4C}"/>
              </a:ext>
            </a:extLst>
          </p:cNvPr>
          <p:cNvPicPr>
            <a:picLocks noChangeAspect="1"/>
          </p:cNvPicPr>
          <p:nvPr/>
        </p:nvPicPr>
        <p:blipFill>
          <a:blip r:embed="rId2"/>
          <a:stretch>
            <a:fillRect/>
          </a:stretch>
        </p:blipFill>
        <p:spPr>
          <a:xfrm>
            <a:off x="153899" y="1373375"/>
            <a:ext cx="3260680" cy="2743200"/>
          </a:xfrm>
          <a:prstGeom prst="rect">
            <a:avLst/>
          </a:prstGeom>
        </p:spPr>
      </p:pic>
      <p:sp>
        <p:nvSpPr>
          <p:cNvPr id="11" name="TextBox 10">
            <a:extLst>
              <a:ext uri="{FF2B5EF4-FFF2-40B4-BE49-F238E27FC236}">
                <a16:creationId xmlns:a16="http://schemas.microsoft.com/office/drawing/2014/main" id="{10B2FA54-9F83-EBE5-76D6-FBE30F0757AC}"/>
              </a:ext>
            </a:extLst>
          </p:cNvPr>
          <p:cNvSpPr txBox="1"/>
          <p:nvPr/>
        </p:nvSpPr>
        <p:spPr>
          <a:xfrm>
            <a:off x="2191744" y="1373762"/>
            <a:ext cx="1222835"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Air Temperature</a:t>
            </a:r>
          </a:p>
        </p:txBody>
      </p:sp>
      <p:pic>
        <p:nvPicPr>
          <p:cNvPr id="24" name="Picture 23">
            <a:extLst>
              <a:ext uri="{FF2B5EF4-FFF2-40B4-BE49-F238E27FC236}">
                <a16:creationId xmlns:a16="http://schemas.microsoft.com/office/drawing/2014/main" id="{23F7FC96-8F57-505B-68A0-39799B67C2B1}"/>
              </a:ext>
            </a:extLst>
          </p:cNvPr>
          <p:cNvPicPr>
            <a:picLocks noChangeAspect="1"/>
          </p:cNvPicPr>
          <p:nvPr/>
        </p:nvPicPr>
        <p:blipFill>
          <a:blip r:embed="rId3"/>
          <a:stretch>
            <a:fillRect/>
          </a:stretch>
        </p:blipFill>
        <p:spPr>
          <a:xfrm>
            <a:off x="2958313" y="3220624"/>
            <a:ext cx="3260680" cy="2743200"/>
          </a:xfrm>
          <a:prstGeom prst="rect">
            <a:avLst/>
          </a:prstGeom>
        </p:spPr>
      </p:pic>
      <p:sp>
        <p:nvSpPr>
          <p:cNvPr id="13" name="TextBox 12">
            <a:extLst>
              <a:ext uri="{FF2B5EF4-FFF2-40B4-BE49-F238E27FC236}">
                <a16:creationId xmlns:a16="http://schemas.microsoft.com/office/drawing/2014/main" id="{42E5C9F9-E9C8-3F20-DA5B-D1B29245E02C}"/>
              </a:ext>
            </a:extLst>
          </p:cNvPr>
          <p:cNvSpPr txBox="1"/>
          <p:nvPr/>
        </p:nvSpPr>
        <p:spPr>
          <a:xfrm>
            <a:off x="4516024" y="3217601"/>
            <a:ext cx="825419"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Longwave</a:t>
            </a:r>
          </a:p>
        </p:txBody>
      </p:sp>
      <p:pic>
        <p:nvPicPr>
          <p:cNvPr id="18" name="Picture 17">
            <a:extLst>
              <a:ext uri="{FF2B5EF4-FFF2-40B4-BE49-F238E27FC236}">
                <a16:creationId xmlns:a16="http://schemas.microsoft.com/office/drawing/2014/main" id="{2702AE50-EB8A-8B45-7A68-9EB1E8BAEA73}"/>
              </a:ext>
            </a:extLst>
          </p:cNvPr>
          <p:cNvPicPr>
            <a:picLocks noChangeAspect="1"/>
          </p:cNvPicPr>
          <p:nvPr/>
        </p:nvPicPr>
        <p:blipFill>
          <a:blip r:embed="rId4"/>
          <a:stretch>
            <a:fillRect/>
          </a:stretch>
        </p:blipFill>
        <p:spPr>
          <a:xfrm>
            <a:off x="5920619" y="1373375"/>
            <a:ext cx="3260680" cy="2743200"/>
          </a:xfrm>
          <a:prstGeom prst="rect">
            <a:avLst/>
          </a:prstGeom>
        </p:spPr>
      </p:pic>
      <p:sp>
        <p:nvSpPr>
          <p:cNvPr id="14" name="TextBox 13">
            <a:extLst>
              <a:ext uri="{FF2B5EF4-FFF2-40B4-BE49-F238E27FC236}">
                <a16:creationId xmlns:a16="http://schemas.microsoft.com/office/drawing/2014/main" id="{956CF874-0F5A-A4D3-7B2E-189B6BC0581E}"/>
              </a:ext>
            </a:extLst>
          </p:cNvPr>
          <p:cNvSpPr txBox="1"/>
          <p:nvPr/>
        </p:nvSpPr>
        <p:spPr>
          <a:xfrm>
            <a:off x="8315806" y="1373762"/>
            <a:ext cx="865493"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Shortwave</a:t>
            </a:r>
          </a:p>
        </p:txBody>
      </p:sp>
      <p:pic>
        <p:nvPicPr>
          <p:cNvPr id="10" name="Picture 9">
            <a:extLst>
              <a:ext uri="{FF2B5EF4-FFF2-40B4-BE49-F238E27FC236}">
                <a16:creationId xmlns:a16="http://schemas.microsoft.com/office/drawing/2014/main" id="{A63E2094-F122-00BC-1BCF-FDDF4DB9F887}"/>
              </a:ext>
            </a:extLst>
          </p:cNvPr>
          <p:cNvPicPr>
            <a:picLocks noChangeAspect="1"/>
          </p:cNvPicPr>
          <p:nvPr/>
        </p:nvPicPr>
        <p:blipFill>
          <a:blip r:embed="rId5"/>
          <a:stretch>
            <a:fillRect/>
          </a:stretch>
        </p:blipFill>
        <p:spPr>
          <a:xfrm>
            <a:off x="8597690" y="3316488"/>
            <a:ext cx="3260680" cy="2743200"/>
          </a:xfrm>
          <a:prstGeom prst="rect">
            <a:avLst/>
          </a:prstGeom>
        </p:spPr>
      </p:pic>
      <p:sp>
        <p:nvSpPr>
          <p:cNvPr id="12" name="TextBox 11">
            <a:extLst>
              <a:ext uri="{FF2B5EF4-FFF2-40B4-BE49-F238E27FC236}">
                <a16:creationId xmlns:a16="http://schemas.microsoft.com/office/drawing/2014/main" id="{D27C1EE0-6DFC-1832-82EB-0AF535BD0E53}"/>
              </a:ext>
            </a:extLst>
          </p:cNvPr>
          <p:cNvSpPr txBox="1"/>
          <p:nvPr/>
        </p:nvSpPr>
        <p:spPr>
          <a:xfrm>
            <a:off x="10205738" y="3316488"/>
            <a:ext cx="1652632"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Radiation Temperature</a:t>
            </a:r>
          </a:p>
        </p:txBody>
      </p:sp>
      <p:sp>
        <p:nvSpPr>
          <p:cNvPr id="9" name="Sun 8">
            <a:extLst>
              <a:ext uri="{FF2B5EF4-FFF2-40B4-BE49-F238E27FC236}">
                <a16:creationId xmlns:a16="http://schemas.microsoft.com/office/drawing/2014/main" id="{9BBA1989-69D2-B500-49EA-757495FF57F3}"/>
              </a:ext>
            </a:extLst>
          </p:cNvPr>
          <p:cNvSpPr/>
          <p:nvPr/>
        </p:nvSpPr>
        <p:spPr>
          <a:xfrm>
            <a:off x="9298905" y="1257161"/>
            <a:ext cx="968644" cy="867053"/>
          </a:xfrm>
          <a:prstGeom prst="sun">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Earth Clipart Images – Browse 73,496 ...">
            <a:extLst>
              <a:ext uri="{FF2B5EF4-FFF2-40B4-BE49-F238E27FC236}">
                <a16:creationId xmlns:a16="http://schemas.microsoft.com/office/drawing/2014/main" id="{9F87F9F3-A8D5-8746-0BE0-EF07B7617EC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81002" y="5124825"/>
            <a:ext cx="917181" cy="917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517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Hybrid / RTI Parameters</a:t>
            </a:r>
          </a:p>
        </p:txBody>
      </p:sp>
      <p:sp>
        <p:nvSpPr>
          <p:cNvPr id="2" name="Slide Number Placeholder 6">
            <a:extLst>
              <a:ext uri="{FF2B5EF4-FFF2-40B4-BE49-F238E27FC236}">
                <a16:creationId xmlns:a16="http://schemas.microsoft.com/office/drawing/2014/main" id="{DF91E0FE-C375-9FFA-58FE-71B5229AE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pic>
        <p:nvPicPr>
          <p:cNvPr id="11" name="Content Placeholder 8">
            <a:extLst>
              <a:ext uri="{FF2B5EF4-FFF2-40B4-BE49-F238E27FC236}">
                <a16:creationId xmlns:a16="http://schemas.microsoft.com/office/drawing/2014/main" id="{86C441B9-B6E9-A208-DB89-B32F24344262}"/>
              </a:ext>
            </a:extLst>
          </p:cNvPr>
          <p:cNvPicPr>
            <a:picLocks noGrp="1" noChangeAspect="1"/>
          </p:cNvPicPr>
          <p:nvPr>
            <p:ph idx="1"/>
          </p:nvPr>
        </p:nvPicPr>
        <p:blipFill>
          <a:blip r:embed="rId2"/>
          <a:stretch>
            <a:fillRect/>
          </a:stretch>
        </p:blipFill>
        <p:spPr>
          <a:xfrm>
            <a:off x="2281061" y="1981200"/>
            <a:ext cx="7629877" cy="4291806"/>
          </a:xfrm>
          <a:ln>
            <a:solidFill>
              <a:schemeClr val="tx1"/>
            </a:solidFill>
          </a:ln>
        </p:spPr>
      </p:pic>
      <p:sp>
        <p:nvSpPr>
          <p:cNvPr id="13" name="Rectangle 12">
            <a:extLst>
              <a:ext uri="{FF2B5EF4-FFF2-40B4-BE49-F238E27FC236}">
                <a16:creationId xmlns:a16="http://schemas.microsoft.com/office/drawing/2014/main" id="{77F0A330-5611-4999-68B0-3F7479D03FD4}"/>
              </a:ext>
            </a:extLst>
          </p:cNvPr>
          <p:cNvSpPr/>
          <p:nvPr/>
        </p:nvSpPr>
        <p:spPr>
          <a:xfrm>
            <a:off x="2281061" y="3429000"/>
            <a:ext cx="7629877" cy="1752600"/>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56295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Rain and Snow Threshold Temperatures</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Discrimination temperatures above/below which precipitation falls as rain or snow.</a:t>
            </a:r>
          </a:p>
          <a:p>
            <a:pPr>
              <a:lnSpc>
                <a:spcPct val="80000"/>
              </a:lnSpc>
              <a:spcAft>
                <a:spcPts val="600"/>
              </a:spcAft>
            </a:pPr>
            <a:r>
              <a:rPr lang="en-US" altLang="en-US" sz="2400" dirty="0">
                <a:ea typeface="ＭＳ Ｐゴシック" panose="020B0600070205080204" pitchFamily="34" charset="-128"/>
              </a:rPr>
              <a:t>Rain temperature must be equal to or greater than snow temperature</a:t>
            </a:r>
          </a:p>
          <a:p>
            <a:pPr>
              <a:lnSpc>
                <a:spcPct val="80000"/>
              </a:lnSpc>
              <a:spcAft>
                <a:spcPts val="600"/>
              </a:spcAft>
            </a:pPr>
            <a:r>
              <a:rPr lang="en-US" altLang="en-US" sz="2400" dirty="0">
                <a:ea typeface="ＭＳ Ｐゴシック" panose="020B0600070205080204" pitchFamily="34" charset="-128"/>
              </a:rPr>
              <a:t>If the two aren’t equal, precipitation goes to both liquid and snow</a:t>
            </a:r>
          </a:p>
          <a:p>
            <a:pPr>
              <a:lnSpc>
                <a:spcPct val="80000"/>
              </a:lnSpc>
              <a:spcAft>
                <a:spcPts val="600"/>
              </a:spcAft>
            </a:pPr>
            <a:r>
              <a:rPr lang="en-US" altLang="en-US" sz="2400" dirty="0">
                <a:ea typeface="ＭＳ Ｐゴシック" panose="020B0600070205080204" pitchFamily="34" charset="-128"/>
              </a:rPr>
              <a:t>Rain (</a:t>
            </a:r>
            <a:r>
              <a:rPr lang="en-US" altLang="en-US" sz="2400" dirty="0">
                <a:solidFill>
                  <a:srgbClr val="FF0000"/>
                </a:solidFill>
                <a:ea typeface="ＭＳ Ｐゴシック" panose="020B0600070205080204" pitchFamily="34" charset="-128"/>
              </a:rPr>
              <a:t>32 - 40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spcAft>
                <a:spcPts val="600"/>
              </a:spcAft>
            </a:pPr>
            <a:r>
              <a:rPr lang="en-US" altLang="en-US" sz="2400" dirty="0">
                <a:ea typeface="ＭＳ Ｐゴシック" panose="020B0600070205080204" pitchFamily="34" charset="-128"/>
              </a:rPr>
              <a:t>Snow (</a:t>
            </a:r>
            <a:r>
              <a:rPr lang="en-US" altLang="en-US" sz="2400" dirty="0">
                <a:solidFill>
                  <a:srgbClr val="FF0000"/>
                </a:solidFill>
                <a:ea typeface="ＭＳ Ｐゴシック" panose="020B0600070205080204" pitchFamily="34" charset="-128"/>
              </a:rPr>
              <a:t>30 - 35</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tretch/>
        </p:blipFill>
        <p:spPr bwMode="auto">
          <a:xfrm>
            <a:off x="6451005" y="1981200"/>
            <a:ext cx="5257396" cy="360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201188320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Melt factor = Dry melt rate</a:t>
            </a:r>
          </a:p>
          <a:p>
            <a:pPr lvl="1">
              <a:lnSpc>
                <a:spcPct val="80000"/>
              </a:lnSpc>
              <a:spcAft>
                <a:spcPts val="600"/>
              </a:spcAft>
            </a:pPr>
            <a:r>
              <a:rPr lang="en-US" altLang="en-US" sz="2000" dirty="0">
                <a:solidFill>
                  <a:srgbClr val="FF0000"/>
                </a:solidFill>
                <a:ea typeface="ＭＳ Ｐゴシック" panose="020B0600070205080204" pitchFamily="34" charset="-128"/>
              </a:rPr>
              <a:t>0.001 – 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Wet melt rate is calculated using relative humidity, saturation vapor pressure, and atmospheric pressure</a:t>
            </a:r>
          </a:p>
          <a:p>
            <a:pPr lvl="1">
              <a:lnSpc>
                <a:spcPct val="80000"/>
              </a:lnSpc>
              <a:spcAft>
                <a:spcPts val="600"/>
              </a:spcAft>
            </a:pPr>
            <a:r>
              <a:rPr lang="en-US" altLang="en-US" sz="2000" dirty="0">
                <a:ea typeface="ＭＳ Ｐゴシック" panose="020B0600070205080204" pitchFamily="34" charset="-128"/>
              </a:rPr>
              <a:t>If 6 </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accum</a:t>
            </a:r>
            <a:r>
              <a:rPr lang="en-US" altLang="en-US" sz="2000" dirty="0">
                <a:ea typeface="ＭＳ Ｐゴシック" panose="020B0600070205080204" pitchFamily="34" charset="-128"/>
              </a:rPr>
              <a:t>. &gt; 1.5 mm (0.06 in) &amp;&amp; current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rate &gt; 0.25 mm/</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(0.01 in/</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a:t>
            </a:r>
          </a:p>
          <a:p>
            <a:pPr lvl="1">
              <a:lnSpc>
                <a:spcPct val="80000"/>
              </a:lnSpc>
              <a:spcAft>
                <a:spcPts val="600"/>
              </a:spcAft>
            </a:pPr>
            <a:r>
              <a:rPr lang="en-US" altLang="en-US" sz="2000" dirty="0">
                <a:ea typeface="ＭＳ Ｐゴシック" panose="020B0600070205080204" pitchFamily="34" charset="-128"/>
              </a:rPr>
              <a:t>These are not user-entered parameters.  They are hard coded.</a:t>
            </a:r>
          </a:p>
          <a:p>
            <a:pPr>
              <a:lnSpc>
                <a:spcPct val="80000"/>
              </a:lnSpc>
              <a:spcAft>
                <a:spcPts val="600"/>
              </a:spcAft>
            </a:pPr>
            <a:r>
              <a:rPr lang="en-US" altLang="en-US" sz="2400" dirty="0">
                <a:ea typeface="ＭＳ Ｐゴシック" panose="020B0600070205080204" pitchFamily="34" charset="-128"/>
              </a:rPr>
              <a:t>Max Negative Melt Factor (NMF)</a:t>
            </a:r>
          </a:p>
          <a:p>
            <a:pPr lvl="1">
              <a:lnSpc>
                <a:spcPct val="80000"/>
              </a:lnSpc>
              <a:spcAft>
                <a:spcPts val="600"/>
              </a:spcAft>
            </a:pPr>
            <a:r>
              <a:rPr lang="en-US" altLang="en-US" sz="2000" dirty="0">
                <a:ea typeface="ＭＳ Ｐゴシック" panose="020B0600070205080204" pitchFamily="34" charset="-128"/>
              </a:rPr>
              <a:t>Used to update snowpack heat deficit</a:t>
            </a:r>
          </a:p>
          <a:p>
            <a:pPr lvl="1">
              <a:lnSpc>
                <a:spcPct val="80000"/>
              </a:lnSpc>
              <a:spcAft>
                <a:spcPts val="600"/>
              </a:spcAft>
            </a:pPr>
            <a:r>
              <a:rPr lang="en-US" altLang="en-US" sz="2000" dirty="0">
                <a:ea typeface="ＭＳ Ｐゴシック" panose="020B0600070205080204" pitchFamily="34" charset="-128"/>
              </a:rPr>
              <a:t>Positive value despite its name</a:t>
            </a:r>
          </a:p>
          <a:p>
            <a:pPr lvl="1">
              <a:lnSpc>
                <a:spcPct val="80000"/>
              </a:lnSpc>
              <a:spcAft>
                <a:spcPts val="600"/>
              </a:spcAft>
            </a:pPr>
            <a:r>
              <a:rPr lang="en-US" altLang="en-US" sz="2000" dirty="0">
                <a:solidFill>
                  <a:srgbClr val="FF0000"/>
                </a:solidFill>
                <a:ea typeface="ＭＳ Ｐゴシック" panose="020B0600070205080204" pitchFamily="34" charset="-128"/>
              </a:rPr>
              <a:t>0.001 – 0.05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p:txBody>
      </p:sp>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4056710676"/>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pic>
        <p:nvPicPr>
          <p:cNvPr id="8" name="Content Placeholder 7">
            <a:extLst>
              <a:ext uri="{FF2B5EF4-FFF2-40B4-BE49-F238E27FC236}">
                <a16:creationId xmlns:a16="http://schemas.microsoft.com/office/drawing/2014/main" id="{40ED1F6E-70AC-451A-6CA8-47F4AC97CBFC}"/>
              </a:ext>
            </a:extLst>
          </p:cNvPr>
          <p:cNvPicPr>
            <a:picLocks noGrp="1" noChangeAspect="1"/>
          </p:cNvPicPr>
          <p:nvPr>
            <p:ph sz="half" idx="1"/>
          </p:nvPr>
        </p:nvPicPr>
        <p:blipFill>
          <a:blip r:embed="rId3"/>
          <a:stretch>
            <a:fillRect/>
          </a:stretch>
        </p:blipFill>
        <p:spPr>
          <a:xfrm>
            <a:off x="676275" y="1935351"/>
            <a:ext cx="5343525" cy="3720406"/>
          </a:xfrm>
          <a:prstGeom prst="rect">
            <a:avLst/>
          </a:prstGeom>
          <a:ln>
            <a:solidFill>
              <a:schemeClr val="tx1"/>
            </a:solidFill>
          </a:ln>
        </p:spPr>
      </p:pic>
      <p:pic>
        <p:nvPicPr>
          <p:cNvPr id="16" name="Content Placeholder 15">
            <a:extLst>
              <a:ext uri="{FF2B5EF4-FFF2-40B4-BE49-F238E27FC236}">
                <a16:creationId xmlns:a16="http://schemas.microsoft.com/office/drawing/2014/main" id="{79C0F7CB-A47C-8E1A-C0C9-0DA182F5EE9F}"/>
              </a:ext>
            </a:extLst>
          </p:cNvPr>
          <p:cNvPicPr>
            <a:picLocks noGrp="1" noChangeAspect="1"/>
          </p:cNvPicPr>
          <p:nvPr>
            <p:ph sz="half" idx="2"/>
          </p:nvPr>
        </p:nvPicPr>
        <p:blipFill>
          <a:blip r:embed="rId4"/>
          <a:stretch>
            <a:fillRect/>
          </a:stretch>
        </p:blipFill>
        <p:spPr>
          <a:xfrm>
            <a:off x="6170473" y="1934149"/>
            <a:ext cx="5345252" cy="3721608"/>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
        <p:nvSpPr>
          <p:cNvPr id="10" name="TextBox 9">
            <a:extLst>
              <a:ext uri="{FF2B5EF4-FFF2-40B4-BE49-F238E27FC236}">
                <a16:creationId xmlns:a16="http://schemas.microsoft.com/office/drawing/2014/main" id="{E4A4BB44-C3CC-75CB-8927-03397390EDB0}"/>
              </a:ext>
            </a:extLst>
          </p:cNvPr>
          <p:cNvSpPr txBox="1"/>
          <p:nvPr/>
        </p:nvSpPr>
        <p:spPr>
          <a:xfrm>
            <a:off x="4572000" y="1925139"/>
            <a:ext cx="1447800" cy="646331"/>
          </a:xfrm>
          <a:prstGeom prst="rect">
            <a:avLst/>
          </a:prstGeom>
          <a:solidFill>
            <a:schemeClr val="tx1"/>
          </a:solidFill>
          <a:ln>
            <a:solidFill>
              <a:schemeClr val="bg1"/>
            </a:solidFill>
          </a:ln>
        </p:spPr>
        <p:txBody>
          <a:bodyPr wrap="square" rtlCol="0">
            <a:spAutoFit/>
          </a:bodyPr>
          <a:lstStyle/>
          <a:p>
            <a:pPr algn="r"/>
            <a:r>
              <a:rPr lang="en-US" b="1" dirty="0">
                <a:solidFill>
                  <a:schemeClr val="bg1"/>
                </a:solidFill>
              </a:rPr>
              <a:t>          MF = base</a:t>
            </a:r>
          </a:p>
          <a:p>
            <a:pPr algn="r"/>
            <a:r>
              <a:rPr lang="en-US" b="1" dirty="0">
                <a:solidFill>
                  <a:schemeClr val="bg1"/>
                </a:solidFill>
              </a:rPr>
              <a:t>          MF = -66%</a:t>
            </a:r>
          </a:p>
          <a:p>
            <a:pPr algn="r"/>
            <a:r>
              <a:rPr lang="en-US" b="1" dirty="0">
                <a:solidFill>
                  <a:schemeClr val="bg1"/>
                </a:solidFill>
              </a:rPr>
              <a:t>          MF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724400" y="20574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724400" y="2240280"/>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724400" y="2438400"/>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C054D4D-B7C1-AEE3-FB87-8733EE40D8E2}"/>
              </a:ext>
            </a:extLst>
          </p:cNvPr>
          <p:cNvSpPr txBox="1"/>
          <p:nvPr/>
        </p:nvSpPr>
        <p:spPr>
          <a:xfrm>
            <a:off x="9915525" y="1911589"/>
            <a:ext cx="1600200" cy="646331"/>
          </a:xfrm>
          <a:prstGeom prst="rect">
            <a:avLst/>
          </a:prstGeom>
          <a:solidFill>
            <a:schemeClr val="tx1"/>
          </a:solidFill>
          <a:ln>
            <a:solidFill>
              <a:schemeClr val="bg1"/>
            </a:solidFill>
          </a:ln>
        </p:spPr>
        <p:txBody>
          <a:bodyPr wrap="square" rtlCol="0">
            <a:spAutoFit/>
          </a:bodyPr>
          <a:lstStyle/>
          <a:p>
            <a:pPr algn="r"/>
            <a:r>
              <a:rPr lang="en-US" b="1" dirty="0">
                <a:solidFill>
                  <a:schemeClr val="bg1"/>
                </a:solidFill>
              </a:rPr>
              <a:t>          NMF = base</a:t>
            </a:r>
          </a:p>
          <a:p>
            <a:pPr algn="r"/>
            <a:r>
              <a:rPr lang="en-US" b="1" dirty="0">
                <a:solidFill>
                  <a:schemeClr val="bg1"/>
                </a:solidFill>
              </a:rPr>
              <a:t>          NMF = -66%</a:t>
            </a:r>
          </a:p>
          <a:p>
            <a:pPr algn="r"/>
            <a:r>
              <a:rPr lang="en-US" b="1" dirty="0">
                <a:solidFill>
                  <a:schemeClr val="bg1"/>
                </a:solidFill>
              </a:rPr>
              <a:t>          NMF = +66%</a:t>
            </a:r>
          </a:p>
        </p:txBody>
      </p:sp>
      <p:cxnSp>
        <p:nvCxnSpPr>
          <p:cNvPr id="4" name="Straight Connector 3">
            <a:extLst>
              <a:ext uri="{FF2B5EF4-FFF2-40B4-BE49-F238E27FC236}">
                <a16:creationId xmlns:a16="http://schemas.microsoft.com/office/drawing/2014/main" id="{C104596D-FD27-D7C0-9B73-C8B285AFAAF7}"/>
              </a:ext>
            </a:extLst>
          </p:cNvPr>
          <p:cNvCxnSpPr/>
          <p:nvPr/>
        </p:nvCxnSpPr>
        <p:spPr>
          <a:xfrm>
            <a:off x="10058400" y="2047875"/>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51F7CDB-2445-D727-0ED8-D9ECD4872F8B}"/>
              </a:ext>
            </a:extLst>
          </p:cNvPr>
          <p:cNvCxnSpPr/>
          <p:nvPr/>
        </p:nvCxnSpPr>
        <p:spPr>
          <a:xfrm>
            <a:off x="10058400" y="2230755"/>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CB0E586-3A9E-36AB-0B45-DF0BD00A4A7A}"/>
              </a:ext>
            </a:extLst>
          </p:cNvPr>
          <p:cNvCxnSpPr/>
          <p:nvPr/>
        </p:nvCxnSpPr>
        <p:spPr>
          <a:xfrm>
            <a:off x="10058400" y="2428875"/>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628116"/>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4936E8FB-01A8-6C3A-2B62-45F8D68CF86E}"/>
              </a:ext>
            </a:extLst>
          </p:cNvPr>
          <p:cNvPicPr>
            <a:picLocks noGrp="1" noChangeAspect="1"/>
          </p:cNvPicPr>
          <p:nvPr>
            <p:ph idx="1"/>
          </p:nvPr>
        </p:nvPicPr>
        <p:blipFill>
          <a:blip r:embed="rId3"/>
          <a:stretch>
            <a:fillRect/>
          </a:stretch>
        </p:blipFill>
        <p:spPr>
          <a:xfrm>
            <a:off x="2594533" y="1825625"/>
            <a:ext cx="7002934" cy="4351338"/>
          </a:xfrm>
          <a:prstGeom prst="rect">
            <a:avLst/>
          </a:prstGeo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Hybrid / RTI Method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
        <p:nvSpPr>
          <p:cNvPr id="5" name="TextBox 4">
            <a:extLst>
              <a:ext uri="{FF2B5EF4-FFF2-40B4-BE49-F238E27FC236}">
                <a16:creationId xmlns:a16="http://schemas.microsoft.com/office/drawing/2014/main" id="{787C6F69-CB4B-D109-94EB-903973FECA96}"/>
              </a:ext>
            </a:extLst>
          </p:cNvPr>
          <p:cNvSpPr txBox="1"/>
          <p:nvPr/>
        </p:nvSpPr>
        <p:spPr>
          <a:xfrm>
            <a:off x="7740933" y="6179805"/>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2340012914"/>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92500" lnSpcReduction="10000"/>
          </a:bodyPr>
          <a:lstStyle/>
          <a:p>
            <a:pPr marL="0" indent="0" algn="ctr">
              <a:buNone/>
            </a:pPr>
            <a:r>
              <a:rPr lang="en-US" sz="4800" b="1" dirty="0"/>
              <a:t>Advantages</a:t>
            </a:r>
            <a:endParaRPr lang="en-US" sz="3600" b="1" dirty="0"/>
          </a:p>
          <a:p>
            <a:pPr lvl="0"/>
            <a:r>
              <a:rPr lang="en-US" sz="3600" dirty="0"/>
              <a:t>Incorporates factors such as short and longwave radiation into snowmelt equations</a:t>
            </a:r>
          </a:p>
          <a:p>
            <a:pPr lvl="0"/>
            <a:r>
              <a:rPr lang="en-US" sz="3600" dirty="0"/>
              <a:t>Can incorporate terrain slope, aspect, and shading</a:t>
            </a:r>
          </a:p>
          <a:p>
            <a:pPr lvl="0"/>
            <a:r>
              <a:rPr lang="en-US" sz="3600" dirty="0"/>
              <a:t>More snowpack outputs than TI method</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92500" lnSpcReduction="10000"/>
          </a:bodyPr>
          <a:lstStyle/>
          <a:p>
            <a:pPr marL="0" indent="0" algn="ctr">
              <a:buNone/>
            </a:pPr>
            <a:r>
              <a:rPr lang="en-US" sz="4800" b="1" dirty="0"/>
              <a:t>Disadvantages</a:t>
            </a:r>
            <a:endParaRPr lang="en-US" sz="3600" b="1" dirty="0"/>
          </a:p>
          <a:p>
            <a:pPr lvl="0"/>
            <a:r>
              <a:rPr lang="en-US" sz="3600" dirty="0"/>
              <a:t>Requires additional meteorologic boundary conditions</a:t>
            </a:r>
          </a:p>
          <a:p>
            <a:pPr lvl="0"/>
            <a:r>
              <a:rPr lang="en-US" sz="3600" dirty="0"/>
              <a:t>Less mature than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1479345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dirty="0"/>
              <a:t>Everybody Up and Stretch!</a:t>
            </a:r>
            <a:endParaRPr lang="en-US" sz="4000" b="0" dirty="0"/>
          </a:p>
        </p:txBody>
      </p:sp>
      <p:sp>
        <p:nvSpPr>
          <p:cNvPr id="4" name="Slide Number Placeholder 6">
            <a:extLst>
              <a:ext uri="{FF2B5EF4-FFF2-40B4-BE49-F238E27FC236}">
                <a16:creationId xmlns:a16="http://schemas.microsoft.com/office/drawing/2014/main" id="{17B75D23-00AC-42C1-E202-C630575707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pic>
        <p:nvPicPr>
          <p:cNvPr id="10" name="Content Placeholder 9" descr="A picture containing nature, mountain, shore, highland&#10;&#10;AI-generated content may be incorrect.">
            <a:extLst>
              <a:ext uri="{FF2B5EF4-FFF2-40B4-BE49-F238E27FC236}">
                <a16:creationId xmlns:a16="http://schemas.microsoft.com/office/drawing/2014/main" id="{DFCC432C-D9E0-1F59-6D77-FABE3BD172C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541025"/>
            <a:ext cx="5181600" cy="2920538"/>
          </a:xfrm>
        </p:spPr>
      </p:pic>
      <p:pic>
        <p:nvPicPr>
          <p:cNvPr id="7" name="Content Placeholder 13">
            <a:extLst>
              <a:ext uri="{FF2B5EF4-FFF2-40B4-BE49-F238E27FC236}">
                <a16:creationId xmlns:a16="http://schemas.microsoft.com/office/drawing/2014/main" id="{454D1B67-0847-AD51-2C96-C20ACA9DB099}"/>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rcRect/>
          <a:stretch/>
        </p:blipFill>
        <p:spPr>
          <a:xfrm>
            <a:off x="838200" y="2086261"/>
            <a:ext cx="5181600" cy="3830066"/>
          </a:xfrm>
        </p:spPr>
      </p:pic>
    </p:spTree>
    <p:extLst>
      <p:ext uri="{BB962C8B-B14F-4D97-AF65-F5344CB8AC3E}">
        <p14:creationId xmlns:p14="http://schemas.microsoft.com/office/powerpoint/2010/main" val="284834342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Energy Budget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3918290606"/>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p:txBody>
          <a:bodyPr>
            <a:normAutofit/>
          </a:bodyPr>
          <a:lstStyle/>
          <a:p>
            <a:pPr>
              <a:lnSpc>
                <a:spcPct val="90000"/>
              </a:lnSpc>
            </a:pPr>
            <a:r>
              <a:rPr lang="en-US" sz="2000" kern="0" dirty="0"/>
              <a:t>Based upon University of Utah Energy Budget model from </a:t>
            </a:r>
            <a:r>
              <a:rPr lang="en-US" sz="1800" b="0" i="0" dirty="0">
                <a:solidFill>
                  <a:srgbClr val="0052CC"/>
                </a:solidFill>
                <a:effectLst/>
                <a:hlinkClick r:id="rId3"/>
              </a:rPr>
              <a:t>Tarboton, et al. (1995)</a:t>
            </a:r>
            <a:endParaRPr lang="en-US" sz="1800" b="0" i="0" dirty="0">
              <a:solidFill>
                <a:srgbClr val="172B4D"/>
              </a:solidFill>
              <a:effectLst/>
            </a:endParaRPr>
          </a:p>
          <a:p>
            <a:pPr>
              <a:lnSpc>
                <a:spcPct val="90000"/>
              </a:lnSpc>
            </a:pPr>
            <a:r>
              <a:rPr lang="en-US" sz="2000" kern="0" dirty="0"/>
              <a:t>Method balances energy stored within a single snow layer and upper part of the ground</a:t>
            </a:r>
          </a:p>
          <a:p>
            <a:pPr>
              <a:lnSpc>
                <a:spcPct val="90000"/>
              </a:lnSpc>
            </a:pPr>
            <a:r>
              <a:rPr lang="en-US" sz="2000" kern="0" dirty="0"/>
              <a:t>Change in energy content affects snow states</a:t>
            </a:r>
          </a:p>
          <a:p>
            <a:pPr>
              <a:lnSpc>
                <a:spcPct val="90000"/>
              </a:lnSpc>
            </a:pPr>
            <a:r>
              <a:rPr lang="en-US" sz="2000" kern="0" dirty="0"/>
              <a:t>Requires </a:t>
            </a:r>
            <a:r>
              <a:rPr lang="en-US" sz="2000" u="sng" kern="0" dirty="0"/>
              <a:t>lots</a:t>
            </a:r>
            <a:r>
              <a:rPr lang="en-US" sz="2000" kern="0" dirty="0"/>
              <a:t> of additional meteorologic boundary conditions</a:t>
            </a:r>
          </a:p>
          <a:p>
            <a:r>
              <a:rPr lang="en-US" sz="2000" kern="0" dirty="0"/>
              <a:t>Largely an academic method</a:t>
            </a:r>
          </a:p>
        </p:txBody>
      </p:sp>
      <p:pic>
        <p:nvPicPr>
          <p:cNvPr id="6" name="Picture 2" descr="https://www.weather.gov/images/ctp/1996Floods/SusqAtCityIsland.PNG">
            <a:extLst>
              <a:ext uri="{FF2B5EF4-FFF2-40B4-BE49-F238E27FC236}">
                <a16:creationId xmlns:a16="http://schemas.microsoft.com/office/drawing/2014/main" id="{23B0DCFB-922E-49E2-FEBB-5B3E4EB237F1}"/>
              </a:ext>
            </a:extLst>
          </p:cNvPr>
          <p:cNvPicPr>
            <a:picLocks noGrp="1" noChangeAspect="1" noChangeArrowheads="1"/>
          </p:cNvPicPr>
          <p:nvPr>
            <p:ph sz="half" idx="2"/>
          </p:nvPr>
        </p:nvPicPr>
        <p:blipFill rotWithShape="1">
          <a:blip r:embed="rId4" cstate="print">
            <a:extLst>
              <a:ext uri="{28A0092B-C50C-407E-A947-70E740481C1C}">
                <a14:useLocalDpi xmlns:a14="http://schemas.microsoft.com/office/drawing/2010/main" val="0"/>
              </a:ext>
            </a:extLst>
          </a:blip>
          <a:stretch/>
        </p:blipFill>
        <p:spPr bwMode="auto">
          <a:xfrm>
            <a:off x="6172200" y="2313942"/>
            <a:ext cx="5181600" cy="337470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3596742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normAutofit lnSpcReduction="10000"/>
          </a:bodyPr>
          <a:lstStyle/>
          <a:p>
            <a:r>
              <a:rPr lang="en-US" altLang="en-US" dirty="0">
                <a:ea typeface="ＭＳ Ｐゴシック" panose="020B0600070205080204" pitchFamily="34" charset="-128"/>
              </a:rPr>
              <a:t>In order to melt snow, energy is required.</a:t>
            </a:r>
          </a:p>
          <a:p>
            <a:r>
              <a:rPr lang="en-US" altLang="en-US" dirty="0">
                <a:ea typeface="ＭＳ Ｐゴシック" panose="020B0600070205080204" pitchFamily="34" charset="-128"/>
              </a:rPr>
              <a:t>This energy comes from radiation, wind, air temperature, rain, etc.</a:t>
            </a:r>
          </a:p>
          <a:p>
            <a:r>
              <a:rPr lang="en-US" altLang="en-US" dirty="0">
                <a:ea typeface="ＭＳ Ｐゴシック" panose="020B0600070205080204" pitchFamily="34" charset="-128"/>
              </a:rPr>
              <a:t>Typically snow melts in three phases:</a:t>
            </a:r>
          </a:p>
          <a:p>
            <a:pPr lvl="1"/>
            <a:r>
              <a:rPr lang="en-US" altLang="en-US" b="1" dirty="0">
                <a:ea typeface="ＭＳ Ｐゴシック" panose="020B0600070205080204" pitchFamily="34" charset="-128"/>
              </a:rPr>
              <a:t>Warming</a:t>
            </a:r>
            <a:r>
              <a:rPr lang="en-US" altLang="en-US" dirty="0">
                <a:ea typeface="ＭＳ Ｐゴシック" panose="020B0600070205080204" pitchFamily="34" charset="-128"/>
              </a:rPr>
              <a:t>: Frozen snow absorbs energy which causes the snowpack temperature to rise to 32 degrees F.</a:t>
            </a:r>
          </a:p>
          <a:p>
            <a:pPr lvl="1"/>
            <a:r>
              <a:rPr lang="en-US" altLang="en-US" b="1" dirty="0">
                <a:ea typeface="ＭＳ Ｐゴシック" panose="020B0600070205080204" pitchFamily="34" charset="-128"/>
              </a:rPr>
              <a:t>Ripening</a:t>
            </a:r>
            <a:r>
              <a:rPr lang="en-US" altLang="en-US" dirty="0">
                <a:ea typeface="ＭＳ Ｐゴシック" panose="020B0600070205080204" pitchFamily="34" charset="-128"/>
              </a:rPr>
              <a:t>: Snow absorbs energy which causes melt to occur where water fills the pores in the snowpack.</a:t>
            </a:r>
          </a:p>
          <a:p>
            <a:pPr lvl="1"/>
            <a:r>
              <a:rPr lang="en-US" altLang="en-US" b="1" dirty="0">
                <a:ea typeface="ＭＳ Ｐゴシック" panose="020B0600070205080204" pitchFamily="34" charset="-128"/>
              </a:rPr>
              <a:t>Melt/Runoff</a:t>
            </a:r>
            <a:r>
              <a:rPr lang="en-US" altLang="en-US" dirty="0">
                <a:ea typeface="ＭＳ Ｐゴシック" panose="020B0600070205080204" pitchFamily="34" charset="-128"/>
              </a:rPr>
              <a:t>: More energy absorbed into snow causes melt water to leave the snowpack.</a:t>
            </a:r>
          </a:p>
          <a:p>
            <a:r>
              <a:rPr lang="en-US" altLang="en-US" dirty="0">
                <a:ea typeface="ＭＳ Ｐゴシック" panose="020B0600070205080204" pitchFamily="34" charset="-128"/>
              </a:rPr>
              <a:t>All three phases must be represented in order to accurately estimate snowmelt runoff.</a:t>
            </a:r>
          </a:p>
        </p:txBody>
      </p:sp>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Snowpack Energy Inputs/Output</a:t>
            </a:r>
          </a:p>
        </p:txBody>
      </p:sp>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6C939E6-D4DB-EC6B-E926-89B075DC8FC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66678"/>
          <a:stretch/>
        </p:blipFill>
        <p:spPr>
          <a:xfrm>
            <a:off x="3035375" y="1524000"/>
            <a:ext cx="6121250" cy="4846320"/>
          </a:xfrm>
          <a:prstGeom prst="rect">
            <a:avLst/>
          </a:prstGeom>
          <a:solidFill>
            <a:srgbClr val="FFFFFF"/>
          </a:solidFill>
          <a:ln>
            <a:solidFill>
              <a:srgbClr val="000000"/>
            </a:solidFill>
          </a:ln>
        </p:spPr>
      </p:pic>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
        <p:nvSpPr>
          <p:cNvPr id="5" name="Star: 5 Points 4">
            <a:extLst>
              <a:ext uri="{FF2B5EF4-FFF2-40B4-BE49-F238E27FC236}">
                <a16:creationId xmlns:a16="http://schemas.microsoft.com/office/drawing/2014/main" id="{24EADCD9-2C15-C30D-DB08-26C83B5018B4}"/>
              </a:ext>
            </a:extLst>
          </p:cNvPr>
          <p:cNvSpPr/>
          <p:nvPr/>
        </p:nvSpPr>
        <p:spPr>
          <a:xfrm>
            <a:off x="550834" y="4150118"/>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C3BEE785-B1CF-1B35-B126-946497CFF4EC}"/>
              </a:ext>
            </a:extLst>
          </p:cNvPr>
          <p:cNvSpPr/>
          <p:nvPr/>
        </p:nvSpPr>
        <p:spPr>
          <a:xfrm>
            <a:off x="4495800" y="4648200"/>
            <a:ext cx="934480" cy="731520"/>
          </a:xfrm>
          <a:prstGeom prst="roundRect">
            <a:avLst/>
          </a:prstGeom>
          <a:noFill/>
          <a:ln w="19050">
            <a:solidFill>
              <a:srgbClr val="5E86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87" name="Content Placeholder 86">
            <a:extLst>
              <a:ext uri="{FF2B5EF4-FFF2-40B4-BE49-F238E27FC236}">
                <a16:creationId xmlns:a16="http://schemas.microsoft.com/office/drawing/2014/main" id="{3AADB8F3-A24F-495F-7AB1-710573200C5A}"/>
              </a:ext>
            </a:extLst>
          </p:cNvPr>
          <p:cNvSpPr>
            <a:spLocks noGrp="1"/>
          </p:cNvSpPr>
          <p:nvPr>
            <p:ph sz="half" idx="1"/>
          </p:nvPr>
        </p:nvSpPr>
        <p:spPr>
          <a:xfrm>
            <a:off x="838200" y="1825625"/>
            <a:ext cx="5022385" cy="4351338"/>
          </a:xfrm>
        </p:spPr>
        <p:txBody>
          <a:bodyPr>
            <a:normAutofit/>
          </a:bodyPr>
          <a:lstStyle/>
          <a:p>
            <a:pPr>
              <a:lnSpc>
                <a:spcPct val="90000"/>
              </a:lnSpc>
            </a:pPr>
            <a:r>
              <a:rPr lang="en-US" kern="0" dirty="0"/>
              <a:t>Requires an iterative solver to balance mass/energy inputs and outputs, snowpack temperature, surface temperature, etc.</a:t>
            </a:r>
          </a:p>
          <a:p>
            <a:pPr>
              <a:lnSpc>
                <a:spcPct val="90000"/>
              </a:lnSpc>
            </a:pPr>
            <a:r>
              <a:rPr lang="en-US" kern="0" dirty="0"/>
              <a:t>More computationally intensive than other snow methods</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grpSp>
        <p:nvGrpSpPr>
          <p:cNvPr id="76" name="Group 11">
            <a:extLst>
              <a:ext uri="{FF2B5EF4-FFF2-40B4-BE49-F238E27FC236}">
                <a16:creationId xmlns:a16="http://schemas.microsoft.com/office/drawing/2014/main" id="{5F366F2F-6E72-8F8D-1392-785CD3875205}"/>
              </a:ext>
            </a:extLst>
          </p:cNvPr>
          <p:cNvGrpSpPr>
            <a:grpSpLocks/>
          </p:cNvGrpSpPr>
          <p:nvPr/>
        </p:nvGrpSpPr>
        <p:grpSpPr bwMode="auto">
          <a:xfrm>
            <a:off x="6217568" y="2240369"/>
            <a:ext cx="5068359" cy="1952604"/>
            <a:chOff x="5833508" y="1543660"/>
            <a:chExt cx="5068563" cy="1951561"/>
          </a:xfrm>
        </p:grpSpPr>
        <p:sp>
          <p:nvSpPr>
            <p:cNvPr id="77" name="Circular Arrow 4">
              <a:extLst>
                <a:ext uri="{FF2B5EF4-FFF2-40B4-BE49-F238E27FC236}">
                  <a16:creationId xmlns:a16="http://schemas.microsoft.com/office/drawing/2014/main" id="{824C9FB0-80C9-87AE-1A4D-E0E748D93642}"/>
                </a:ext>
              </a:extLst>
            </p:cNvPr>
            <p:cNvSpPr/>
            <p:nvPr/>
          </p:nvSpPr>
          <p:spPr>
            <a:xfrm rot="12392870" flipH="1">
              <a:off x="5833508" y="1751490"/>
              <a:ext cx="1678055" cy="1743731"/>
            </a:xfrm>
            <a:prstGeom prst="circularArrow">
              <a:avLst>
                <a:gd name="adj1" fmla="val 7266"/>
                <a:gd name="adj2" fmla="val 1031861"/>
                <a:gd name="adj3" fmla="val 20455096"/>
                <a:gd name="adj4" fmla="val 10800000"/>
                <a:gd name="adj5" fmla="val 1028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8" name="Block Arc 77">
              <a:extLst>
                <a:ext uri="{FF2B5EF4-FFF2-40B4-BE49-F238E27FC236}">
                  <a16:creationId xmlns:a16="http://schemas.microsoft.com/office/drawing/2014/main" id="{059D725F-1255-408B-64C4-D4626C3CA1F6}"/>
                </a:ext>
              </a:extLst>
            </p:cNvPr>
            <p:cNvSpPr/>
            <p:nvPr/>
          </p:nvSpPr>
          <p:spPr>
            <a:xfrm rot="1134482" flipH="1">
              <a:off x="5953109" y="1893854"/>
              <a:ext cx="1417694" cy="1399427"/>
            </a:xfrm>
            <a:prstGeom prst="blockArc">
              <a:avLst>
                <a:gd name="adj1" fmla="val 13175674"/>
                <a:gd name="adj2" fmla="val 21372975"/>
                <a:gd name="adj3" fmla="val 869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9" name="Text Box 1034">
              <a:extLst>
                <a:ext uri="{FF2B5EF4-FFF2-40B4-BE49-F238E27FC236}">
                  <a16:creationId xmlns:a16="http://schemas.microsoft.com/office/drawing/2014/main" id="{70C9E27D-3DA9-5450-1553-FD3AEA597F3A}"/>
                </a:ext>
              </a:extLst>
            </p:cNvPr>
            <p:cNvSpPr txBox="1">
              <a:spLocks noChangeArrowheads="1"/>
            </p:cNvSpPr>
            <p:nvPr/>
          </p:nvSpPr>
          <p:spPr bwMode="auto">
            <a:xfrm>
              <a:off x="8140940" y="1543660"/>
              <a:ext cx="2761131" cy="74287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0070C0"/>
                  </a:solidFill>
                  <a:latin typeface="Calibri" panose="020F0502020204030204" pitchFamily="34" charset="0"/>
                </a:rPr>
                <a:t>inner loop B computes surface temperature</a:t>
              </a:r>
            </a:p>
          </p:txBody>
        </p:sp>
        <p:sp>
          <p:nvSpPr>
            <p:cNvPr id="80" name="Text Box 1034">
              <a:extLst>
                <a:ext uri="{FF2B5EF4-FFF2-40B4-BE49-F238E27FC236}">
                  <a16:creationId xmlns:a16="http://schemas.microsoft.com/office/drawing/2014/main" id="{223B44D0-BEB4-6B00-0013-B24B841254F6}"/>
                </a:ext>
              </a:extLst>
            </p:cNvPr>
            <p:cNvSpPr txBox="1">
              <a:spLocks noChangeArrowheads="1"/>
            </p:cNvSpPr>
            <p:nvPr/>
          </p:nvSpPr>
          <p:spPr bwMode="auto">
            <a:xfrm>
              <a:off x="6345999" y="2221497"/>
              <a:ext cx="398479" cy="744139"/>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70C0"/>
                  </a:solidFill>
                  <a:latin typeface="Calibri" panose="020F0502020204030204" pitchFamily="34" charset="0"/>
                </a:rPr>
                <a:t>B</a:t>
              </a:r>
            </a:p>
          </p:txBody>
        </p:sp>
      </p:grpSp>
      <p:grpSp>
        <p:nvGrpSpPr>
          <p:cNvPr id="81" name="Group 16">
            <a:extLst>
              <a:ext uri="{FF2B5EF4-FFF2-40B4-BE49-F238E27FC236}">
                <a16:creationId xmlns:a16="http://schemas.microsoft.com/office/drawing/2014/main" id="{826D2640-D66E-4105-1F5C-23CFF630B3A4}"/>
              </a:ext>
            </a:extLst>
          </p:cNvPr>
          <p:cNvGrpSpPr>
            <a:grpSpLocks/>
          </p:cNvGrpSpPr>
          <p:nvPr/>
        </p:nvGrpSpPr>
        <p:grpSpPr bwMode="auto">
          <a:xfrm>
            <a:off x="5817735" y="2133498"/>
            <a:ext cx="5768610" cy="2591004"/>
            <a:chOff x="3127830" y="4278086"/>
            <a:chExt cx="5769205" cy="2591232"/>
          </a:xfrm>
        </p:grpSpPr>
        <p:grpSp>
          <p:nvGrpSpPr>
            <p:cNvPr id="82" name="Group 12">
              <a:extLst>
                <a:ext uri="{FF2B5EF4-FFF2-40B4-BE49-F238E27FC236}">
                  <a16:creationId xmlns:a16="http://schemas.microsoft.com/office/drawing/2014/main" id="{E29056F1-CA39-7027-E5CD-5D1C675E4773}"/>
                </a:ext>
              </a:extLst>
            </p:cNvPr>
            <p:cNvGrpSpPr>
              <a:grpSpLocks/>
            </p:cNvGrpSpPr>
            <p:nvPr/>
          </p:nvGrpSpPr>
          <p:grpSpPr bwMode="auto">
            <a:xfrm>
              <a:off x="3127830" y="4278086"/>
              <a:ext cx="2445654" cy="2579914"/>
              <a:chOff x="3127830" y="4278086"/>
              <a:chExt cx="2445654" cy="2579914"/>
            </a:xfrm>
          </p:grpSpPr>
          <p:sp>
            <p:nvSpPr>
              <p:cNvPr id="84" name="Circular Arrow 7">
                <a:extLst>
                  <a:ext uri="{FF2B5EF4-FFF2-40B4-BE49-F238E27FC236}">
                    <a16:creationId xmlns:a16="http://schemas.microsoft.com/office/drawing/2014/main" id="{B6D048C3-CDF5-42FE-2E65-D2192C2AD200}"/>
                  </a:ext>
                </a:extLst>
              </p:cNvPr>
              <p:cNvSpPr/>
              <p:nvPr/>
            </p:nvSpPr>
            <p:spPr>
              <a:xfrm>
                <a:off x="3127830" y="4278086"/>
                <a:ext cx="2445001" cy="2579914"/>
              </a:xfrm>
              <a:prstGeom prst="circularArrow">
                <a:avLst>
                  <a:gd name="adj1" fmla="val 5009"/>
                  <a:gd name="adj2" fmla="val 1089004"/>
                  <a:gd name="adj3" fmla="val 20503223"/>
                  <a:gd name="adj4" fmla="val 10800000"/>
                  <a:gd name="adj5" fmla="val 839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85" name="Block Arc 84">
                <a:extLst>
                  <a:ext uri="{FF2B5EF4-FFF2-40B4-BE49-F238E27FC236}">
                    <a16:creationId xmlns:a16="http://schemas.microsoft.com/office/drawing/2014/main" id="{743F1201-D45A-48E5-C2FF-7BC7298C9210}"/>
                  </a:ext>
                </a:extLst>
              </p:cNvPr>
              <p:cNvSpPr/>
              <p:nvPr/>
            </p:nvSpPr>
            <p:spPr>
              <a:xfrm rot="10800000">
                <a:off x="3270720" y="4433675"/>
                <a:ext cx="2227491" cy="2141725"/>
              </a:xfrm>
              <a:prstGeom prst="blockArc">
                <a:avLst>
                  <a:gd name="adj1" fmla="val 13853425"/>
                  <a:gd name="adj2" fmla="val 21444160"/>
                  <a:gd name="adj3" fmla="val 58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sp>
            <p:nvSpPr>
              <p:cNvPr id="86" name="Text Box 1034">
                <a:extLst>
                  <a:ext uri="{FF2B5EF4-FFF2-40B4-BE49-F238E27FC236}">
                    <a16:creationId xmlns:a16="http://schemas.microsoft.com/office/drawing/2014/main" id="{FC5979BD-2419-F617-9BC7-1160DDCFB49C}"/>
                  </a:ext>
                </a:extLst>
              </p:cNvPr>
              <p:cNvSpPr txBox="1">
                <a:spLocks noChangeArrowheads="1"/>
              </p:cNvSpPr>
              <p:nvPr/>
            </p:nvSpPr>
            <p:spPr bwMode="auto">
              <a:xfrm>
                <a:off x="5044139" y="5537084"/>
                <a:ext cx="398504" cy="743015"/>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0000"/>
                    </a:solidFill>
                    <a:latin typeface="Calibri" panose="020F0502020204030204" pitchFamily="34" charset="0"/>
                  </a:rPr>
                  <a:t>A</a:t>
                </a:r>
              </a:p>
            </p:txBody>
          </p:sp>
        </p:grpSp>
        <p:sp>
          <p:nvSpPr>
            <p:cNvPr id="83" name="Text Box 1034">
              <a:extLst>
                <a:ext uri="{FF2B5EF4-FFF2-40B4-BE49-F238E27FC236}">
                  <a16:creationId xmlns:a16="http://schemas.microsoft.com/office/drawing/2014/main" id="{9AB66634-B35D-BB6C-41AC-B4A571BD94BE}"/>
                </a:ext>
              </a:extLst>
            </p:cNvPr>
            <p:cNvSpPr txBox="1">
              <a:spLocks noChangeArrowheads="1"/>
            </p:cNvSpPr>
            <p:nvPr/>
          </p:nvSpPr>
          <p:spPr bwMode="auto">
            <a:xfrm>
              <a:off x="5869581" y="5818181"/>
              <a:ext cx="3027454" cy="1051137"/>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FF0000"/>
                  </a:solidFill>
                  <a:latin typeface="Calibri" panose="020F0502020204030204" pitchFamily="34" charset="0"/>
                </a:rPr>
                <a:t>outer loop A computes energy and mass flux for a time step</a:t>
              </a:r>
            </a:p>
          </p:txBody>
        </p:sp>
      </p:grpSp>
    </p:spTree>
    <p:extLst>
      <p:ext uri="{BB962C8B-B14F-4D97-AF65-F5344CB8AC3E}">
        <p14:creationId xmlns:p14="http://schemas.microsoft.com/office/powerpoint/2010/main" val="21539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
        <p:nvSpPr>
          <p:cNvPr id="4" name="Rectangle 3">
            <a:extLst>
              <a:ext uri="{FF2B5EF4-FFF2-40B4-BE49-F238E27FC236}">
                <a16:creationId xmlns:a16="http://schemas.microsoft.com/office/drawing/2014/main" id="{41C7AAA3-0699-2DAF-D9AD-07EAB51A8CA3}"/>
              </a:ext>
            </a:extLst>
          </p:cNvPr>
          <p:cNvSpPr/>
          <p:nvPr/>
        </p:nvSpPr>
        <p:spPr>
          <a:xfrm>
            <a:off x="4086432" y="1698172"/>
            <a:ext cx="1949986" cy="914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State Change</a:t>
            </a:r>
          </a:p>
        </p:txBody>
      </p:sp>
      <p:sp>
        <p:nvSpPr>
          <p:cNvPr id="5" name="Rectangle 4">
            <a:extLst>
              <a:ext uri="{FF2B5EF4-FFF2-40B4-BE49-F238E27FC236}">
                <a16:creationId xmlns:a16="http://schemas.microsoft.com/office/drawing/2014/main" id="{F25CD7B1-3873-45A2-4BE5-B0F0DA6075D6}"/>
              </a:ext>
            </a:extLst>
          </p:cNvPr>
          <p:cNvSpPr/>
          <p:nvPr/>
        </p:nvSpPr>
        <p:spPr>
          <a:xfrm>
            <a:off x="5426174" y="3098213"/>
            <a:ext cx="1949986" cy="914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Energy and Mass Flux</a:t>
            </a:r>
          </a:p>
        </p:txBody>
      </p:sp>
      <p:cxnSp>
        <p:nvCxnSpPr>
          <p:cNvPr id="7" name="Straight Arrow Connector 6">
            <a:extLst>
              <a:ext uri="{FF2B5EF4-FFF2-40B4-BE49-F238E27FC236}">
                <a16:creationId xmlns:a16="http://schemas.microsoft.com/office/drawing/2014/main" id="{6366F475-8DAF-9F2A-E8A7-76858EA1575B}"/>
              </a:ext>
            </a:extLst>
          </p:cNvPr>
          <p:cNvCxnSpPr>
            <a:cxnSpLocks/>
          </p:cNvCxnSpPr>
          <p:nvPr/>
        </p:nvCxnSpPr>
        <p:spPr>
          <a:xfrm>
            <a:off x="5426174" y="2612572"/>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70A07EC-25AA-C0DF-637D-D57F7BE916C3}"/>
              </a:ext>
            </a:extLst>
          </p:cNvPr>
          <p:cNvSpPr/>
          <p:nvPr/>
        </p:nvSpPr>
        <p:spPr>
          <a:xfrm>
            <a:off x="8111617" y="5623336"/>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Surface Fluxes</a:t>
            </a:r>
          </a:p>
        </p:txBody>
      </p:sp>
      <p:sp>
        <p:nvSpPr>
          <p:cNvPr id="12" name="Rectangle 11">
            <a:extLst>
              <a:ext uri="{FF2B5EF4-FFF2-40B4-BE49-F238E27FC236}">
                <a16:creationId xmlns:a16="http://schemas.microsoft.com/office/drawing/2014/main" id="{B9A0473B-7332-F33F-AE28-78F1497D168C}"/>
              </a:ext>
            </a:extLst>
          </p:cNvPr>
          <p:cNvSpPr/>
          <p:nvPr/>
        </p:nvSpPr>
        <p:spPr>
          <a:xfrm>
            <a:off x="5899395" y="4487323"/>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Surface Temperature</a:t>
            </a:r>
          </a:p>
        </p:txBody>
      </p:sp>
      <p:cxnSp>
        <p:nvCxnSpPr>
          <p:cNvPr id="28" name="Straight Arrow Connector 27">
            <a:extLst>
              <a:ext uri="{FF2B5EF4-FFF2-40B4-BE49-F238E27FC236}">
                <a16:creationId xmlns:a16="http://schemas.microsoft.com/office/drawing/2014/main" id="{28E0E382-991E-87C6-FC95-16E57CCD3E1D}"/>
              </a:ext>
            </a:extLst>
          </p:cNvPr>
          <p:cNvCxnSpPr>
            <a:cxnSpLocks/>
          </p:cNvCxnSpPr>
          <p:nvPr/>
        </p:nvCxnSpPr>
        <p:spPr>
          <a:xfrm>
            <a:off x="7849381" y="5401723"/>
            <a:ext cx="262236" cy="2216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BB5101A6-60D2-251F-D8B9-36F9EE622585}"/>
              </a:ext>
            </a:extLst>
          </p:cNvPr>
          <p:cNvSpPr/>
          <p:nvPr/>
        </p:nvSpPr>
        <p:spPr>
          <a:xfrm>
            <a:off x="8111617" y="4425655"/>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Melt Rate</a:t>
            </a:r>
          </a:p>
        </p:txBody>
      </p:sp>
      <p:cxnSp>
        <p:nvCxnSpPr>
          <p:cNvPr id="32" name="Straight Arrow Connector 31">
            <a:extLst>
              <a:ext uri="{FF2B5EF4-FFF2-40B4-BE49-F238E27FC236}">
                <a16:creationId xmlns:a16="http://schemas.microsoft.com/office/drawing/2014/main" id="{509BFDEF-2A74-0FC6-0A16-E95D916B20CB}"/>
              </a:ext>
            </a:extLst>
          </p:cNvPr>
          <p:cNvCxnSpPr>
            <a:cxnSpLocks/>
            <a:stCxn id="16" idx="0"/>
            <a:endCxn id="31" idx="2"/>
          </p:cNvCxnSpPr>
          <p:nvPr/>
        </p:nvCxnSpPr>
        <p:spPr>
          <a:xfrm flipV="1">
            <a:off x="9086610" y="5340055"/>
            <a:ext cx="0" cy="283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56CBF31-8C2A-C8F5-3DAD-719ED71565DC}"/>
              </a:ext>
            </a:extLst>
          </p:cNvPr>
          <p:cNvCxnSpPr>
            <a:cxnSpLocks/>
            <a:stCxn id="31" idx="0"/>
            <a:endCxn id="63" idx="2"/>
          </p:cNvCxnSpPr>
          <p:nvPr/>
        </p:nvCxnSpPr>
        <p:spPr>
          <a:xfrm flipV="1">
            <a:off x="9086610" y="4174419"/>
            <a:ext cx="0" cy="251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D1FB409D-B27D-C6D3-6C9A-F145C349E00A}"/>
              </a:ext>
            </a:extLst>
          </p:cNvPr>
          <p:cNvSpPr/>
          <p:nvPr/>
        </p:nvSpPr>
        <p:spPr>
          <a:xfrm>
            <a:off x="8111617" y="3260019"/>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Update Snowpack State</a:t>
            </a:r>
          </a:p>
        </p:txBody>
      </p:sp>
      <p:cxnSp>
        <p:nvCxnSpPr>
          <p:cNvPr id="64" name="Straight Arrow Connector 63">
            <a:extLst>
              <a:ext uri="{FF2B5EF4-FFF2-40B4-BE49-F238E27FC236}">
                <a16:creationId xmlns:a16="http://schemas.microsoft.com/office/drawing/2014/main" id="{504609F5-11F0-9ACF-5A71-C7EB70BECF91}"/>
              </a:ext>
            </a:extLst>
          </p:cNvPr>
          <p:cNvCxnSpPr>
            <a:cxnSpLocks/>
          </p:cNvCxnSpPr>
          <p:nvPr/>
        </p:nvCxnSpPr>
        <p:spPr>
          <a:xfrm flipH="1">
            <a:off x="7849381" y="4174419"/>
            <a:ext cx="262236" cy="3129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7" name="Graphic 66" descr="Arrow circle with solid fill">
            <a:extLst>
              <a:ext uri="{FF2B5EF4-FFF2-40B4-BE49-F238E27FC236}">
                <a16:creationId xmlns:a16="http://schemas.microsoft.com/office/drawing/2014/main" id="{E8DDA690-AFCD-4B9B-A01D-4992168FB2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989" y="3098213"/>
            <a:ext cx="914400" cy="914400"/>
          </a:xfrm>
          <a:prstGeom prst="rect">
            <a:avLst/>
          </a:prstGeom>
        </p:spPr>
      </p:pic>
      <p:sp>
        <p:nvSpPr>
          <p:cNvPr id="10" name="TextBox 9">
            <a:extLst>
              <a:ext uri="{FF2B5EF4-FFF2-40B4-BE49-F238E27FC236}">
                <a16:creationId xmlns:a16="http://schemas.microsoft.com/office/drawing/2014/main" id="{D68C30FB-719A-E1E4-5A7E-296BD97234D0}"/>
              </a:ext>
            </a:extLst>
          </p:cNvPr>
          <p:cNvSpPr txBox="1"/>
          <p:nvPr/>
        </p:nvSpPr>
        <p:spPr>
          <a:xfrm>
            <a:off x="4637125" y="3366937"/>
            <a:ext cx="324128" cy="369332"/>
          </a:xfrm>
          <a:prstGeom prst="rect">
            <a:avLst/>
          </a:prstGeom>
          <a:noFill/>
        </p:spPr>
        <p:txBody>
          <a:bodyPr wrap="none" rtlCol="0">
            <a:spAutoFit/>
          </a:bodyPr>
          <a:lstStyle/>
          <a:p>
            <a:r>
              <a:rPr lang="en-US" sz="1800" b="1" dirty="0">
                <a:solidFill>
                  <a:srgbClr val="FF0000"/>
                </a:solidFill>
              </a:rPr>
              <a:t>A</a:t>
            </a:r>
          </a:p>
        </p:txBody>
      </p:sp>
      <p:pic>
        <p:nvPicPr>
          <p:cNvPr id="11" name="Graphic 10" descr="Arrow circle with solid fill">
            <a:extLst>
              <a:ext uri="{FF2B5EF4-FFF2-40B4-BE49-F238E27FC236}">
                <a16:creationId xmlns:a16="http://schemas.microsoft.com/office/drawing/2014/main" id="{47E3708E-85BF-2D2E-4676-4F23ECDD93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83948" y="5455158"/>
            <a:ext cx="914400" cy="914400"/>
          </a:xfrm>
          <a:prstGeom prst="rect">
            <a:avLst/>
          </a:prstGeom>
        </p:spPr>
      </p:pic>
      <p:sp>
        <p:nvSpPr>
          <p:cNvPr id="14" name="TextBox 13">
            <a:extLst>
              <a:ext uri="{FF2B5EF4-FFF2-40B4-BE49-F238E27FC236}">
                <a16:creationId xmlns:a16="http://schemas.microsoft.com/office/drawing/2014/main" id="{C1C771F2-5A56-A4FB-77B6-39806633078C}"/>
              </a:ext>
            </a:extLst>
          </p:cNvPr>
          <p:cNvSpPr txBox="1"/>
          <p:nvPr/>
        </p:nvSpPr>
        <p:spPr>
          <a:xfrm>
            <a:off x="7008406" y="5727692"/>
            <a:ext cx="314510" cy="369332"/>
          </a:xfrm>
          <a:prstGeom prst="rect">
            <a:avLst/>
          </a:prstGeom>
          <a:noFill/>
        </p:spPr>
        <p:txBody>
          <a:bodyPr wrap="none" rtlCol="0">
            <a:spAutoFit/>
          </a:bodyPr>
          <a:lstStyle/>
          <a:p>
            <a:r>
              <a:rPr lang="en-US" sz="1800" b="1" dirty="0">
                <a:solidFill>
                  <a:srgbClr val="0070C0"/>
                </a:solidFill>
              </a:rPr>
              <a:t>B</a:t>
            </a:r>
          </a:p>
        </p:txBody>
      </p:sp>
      <p:sp>
        <p:nvSpPr>
          <p:cNvPr id="17" name="Rectangle 16">
            <a:extLst>
              <a:ext uri="{FF2B5EF4-FFF2-40B4-BE49-F238E27FC236}">
                <a16:creationId xmlns:a16="http://schemas.microsoft.com/office/drawing/2014/main" id="{416EC693-2C62-93B7-1FC1-E043797FE45F}"/>
              </a:ext>
            </a:extLst>
          </p:cNvPr>
          <p:cNvSpPr/>
          <p:nvPr/>
        </p:nvSpPr>
        <p:spPr>
          <a:xfrm>
            <a:off x="1377385" y="1698172"/>
            <a:ext cx="1949986" cy="914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Met Boundary Conditions</a:t>
            </a:r>
          </a:p>
        </p:txBody>
      </p:sp>
      <p:cxnSp>
        <p:nvCxnSpPr>
          <p:cNvPr id="49" name="Straight Arrow Connector 48">
            <a:extLst>
              <a:ext uri="{FF2B5EF4-FFF2-40B4-BE49-F238E27FC236}">
                <a16:creationId xmlns:a16="http://schemas.microsoft.com/office/drawing/2014/main" id="{636C4791-19FA-3743-2879-4FF18BD53658}"/>
              </a:ext>
            </a:extLst>
          </p:cNvPr>
          <p:cNvCxnSpPr>
            <a:cxnSpLocks/>
            <a:stCxn id="17" idx="3"/>
            <a:endCxn id="4" idx="1"/>
          </p:cNvCxnSpPr>
          <p:nvPr/>
        </p:nvCxnSpPr>
        <p:spPr>
          <a:xfrm>
            <a:off x="3327371" y="2155372"/>
            <a:ext cx="7590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91F508B0-8D53-8DA5-1FE3-8C9363C1362D}"/>
              </a:ext>
            </a:extLst>
          </p:cNvPr>
          <p:cNvSpPr/>
          <p:nvPr/>
        </p:nvSpPr>
        <p:spPr>
          <a:xfrm>
            <a:off x="6795479" y="1690688"/>
            <a:ext cx="1949986" cy="914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Generate Outputs</a:t>
            </a:r>
          </a:p>
        </p:txBody>
      </p:sp>
      <p:cxnSp>
        <p:nvCxnSpPr>
          <p:cNvPr id="82" name="Straight Arrow Connector 81">
            <a:extLst>
              <a:ext uri="{FF2B5EF4-FFF2-40B4-BE49-F238E27FC236}">
                <a16:creationId xmlns:a16="http://schemas.microsoft.com/office/drawing/2014/main" id="{BEEECA4D-2D58-6C5C-E1F9-46F4A5CF39CD}"/>
              </a:ext>
            </a:extLst>
          </p:cNvPr>
          <p:cNvCxnSpPr>
            <a:cxnSpLocks/>
            <a:stCxn id="4" idx="3"/>
            <a:endCxn id="81" idx="1"/>
          </p:cNvCxnSpPr>
          <p:nvPr/>
        </p:nvCxnSpPr>
        <p:spPr>
          <a:xfrm flipV="1">
            <a:off x="6036418" y="2147888"/>
            <a:ext cx="759061" cy="74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F828E9FE-BA4F-B13A-9DC1-5C705A8AD279}"/>
              </a:ext>
            </a:extLst>
          </p:cNvPr>
          <p:cNvCxnSpPr>
            <a:cxnSpLocks/>
          </p:cNvCxnSpPr>
          <p:nvPr/>
        </p:nvCxnSpPr>
        <p:spPr>
          <a:xfrm flipH="1" flipV="1">
            <a:off x="5783580" y="2612572"/>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305E381-B8B2-95B4-269C-95E85A5525DF}"/>
              </a:ext>
            </a:extLst>
          </p:cNvPr>
          <p:cNvCxnSpPr>
            <a:cxnSpLocks/>
          </p:cNvCxnSpPr>
          <p:nvPr/>
        </p:nvCxnSpPr>
        <p:spPr>
          <a:xfrm>
            <a:off x="6470609" y="4012613"/>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4FD1F81F-7005-D998-54C5-15014B9DB02A}"/>
              </a:ext>
            </a:extLst>
          </p:cNvPr>
          <p:cNvCxnSpPr>
            <a:cxnSpLocks/>
          </p:cNvCxnSpPr>
          <p:nvPr/>
        </p:nvCxnSpPr>
        <p:spPr>
          <a:xfrm flipH="1" flipV="1">
            <a:off x="6828015" y="4012613"/>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919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Energy Budget Parameters</a:t>
            </a:r>
          </a:p>
        </p:txBody>
      </p:sp>
      <p:sp>
        <p:nvSpPr>
          <p:cNvPr id="2" name="Slide Number Placeholder 6">
            <a:extLst>
              <a:ext uri="{FF2B5EF4-FFF2-40B4-BE49-F238E27FC236}">
                <a16:creationId xmlns:a16="http://schemas.microsoft.com/office/drawing/2014/main" id="{1FED5BCD-6D31-9A06-9E98-8080323B69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pic>
        <p:nvPicPr>
          <p:cNvPr id="9" name="Content Placeholder 7">
            <a:extLst>
              <a:ext uri="{FF2B5EF4-FFF2-40B4-BE49-F238E27FC236}">
                <a16:creationId xmlns:a16="http://schemas.microsoft.com/office/drawing/2014/main" id="{077A3374-DE50-968E-A53A-5A07B13616ED}"/>
              </a:ext>
            </a:extLst>
          </p:cNvPr>
          <p:cNvPicPr>
            <a:picLocks noGrp="1" noChangeAspect="1"/>
          </p:cNvPicPr>
          <p:nvPr>
            <p:ph idx="1"/>
          </p:nvPr>
        </p:nvPicPr>
        <p:blipFill>
          <a:blip r:embed="rId2"/>
          <a:stretch>
            <a:fillRect/>
          </a:stretch>
        </p:blipFill>
        <p:spPr>
          <a:xfrm>
            <a:off x="2834307" y="1690688"/>
            <a:ext cx="6523385" cy="4766116"/>
          </a:xfrm>
        </p:spPr>
      </p:pic>
      <p:sp>
        <p:nvSpPr>
          <p:cNvPr id="10" name="Rectangle 9">
            <a:extLst>
              <a:ext uri="{FF2B5EF4-FFF2-40B4-BE49-F238E27FC236}">
                <a16:creationId xmlns:a16="http://schemas.microsoft.com/office/drawing/2014/main" id="{2CB16B2A-10BA-6299-20CA-98D00B3B2399}"/>
              </a:ext>
            </a:extLst>
          </p:cNvPr>
          <p:cNvSpPr/>
          <p:nvPr/>
        </p:nvSpPr>
        <p:spPr>
          <a:xfrm>
            <a:off x="2834307" y="2895600"/>
            <a:ext cx="6523385" cy="2606040"/>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74583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3200" dirty="0"/>
              <a:t>New Albedo, Min Albedo, and Albedo Refresh Depth</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Albedo of fresh snow </a:t>
            </a:r>
          </a:p>
          <a:p>
            <a:pPr lvl="1">
              <a:lnSpc>
                <a:spcPct val="80000"/>
              </a:lnSpc>
              <a:spcAft>
                <a:spcPts val="600"/>
              </a:spcAft>
            </a:pPr>
            <a:r>
              <a:rPr lang="en-US" altLang="en-US" sz="2000" dirty="0">
                <a:ea typeface="ＭＳ Ｐゴシック" panose="020B0600070205080204" pitchFamily="34" charset="-128"/>
              </a:rPr>
              <a:t>When new snow depth &gt; albedo refresh depth</a:t>
            </a:r>
          </a:p>
          <a:p>
            <a:pPr lvl="1">
              <a:lnSpc>
                <a:spcPct val="80000"/>
              </a:lnSpc>
              <a:spcAft>
                <a:spcPts val="600"/>
              </a:spcAft>
            </a:pPr>
            <a:r>
              <a:rPr lang="en-US" altLang="en-US" sz="2000" dirty="0">
                <a:solidFill>
                  <a:srgbClr val="FF0000"/>
                </a:solidFill>
                <a:ea typeface="ＭＳ Ｐゴシック" panose="020B0600070205080204" pitchFamily="34" charset="-128"/>
              </a:rPr>
              <a:t>0.5 – 0.95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Minimum albedo</a:t>
            </a:r>
          </a:p>
          <a:p>
            <a:pPr lvl="1">
              <a:lnSpc>
                <a:spcPct val="80000"/>
              </a:lnSpc>
              <a:spcAft>
                <a:spcPts val="600"/>
              </a:spcAft>
            </a:pPr>
            <a:r>
              <a:rPr lang="en-US" altLang="en-US" sz="2000" dirty="0">
                <a:solidFill>
                  <a:srgbClr val="FF0000"/>
                </a:solidFill>
                <a:ea typeface="ＭＳ Ｐゴシック" panose="020B0600070205080204" pitchFamily="34" charset="-128"/>
              </a:rPr>
              <a:t>0.1 – 0.5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Depth at which albedo is reset</a:t>
            </a:r>
          </a:p>
          <a:p>
            <a:pPr lvl="1">
              <a:lnSpc>
                <a:spcPct val="80000"/>
              </a:lnSpc>
              <a:spcAft>
                <a:spcPts val="600"/>
              </a:spcAft>
            </a:pPr>
            <a:r>
              <a:rPr lang="en-US" altLang="en-US" sz="2000" dirty="0">
                <a:solidFill>
                  <a:srgbClr val="FF0000"/>
                </a:solidFill>
                <a:ea typeface="ＭＳ Ｐゴシック" panose="020B0600070205080204" pitchFamily="34" charset="-128"/>
              </a:rPr>
              <a:t>0.02 – 0.2 inches</a:t>
            </a:r>
            <a:endParaRPr lang="en-US" altLang="en-US" sz="20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pic>
        <p:nvPicPr>
          <p:cNvPr id="5" name="Picture 4">
            <a:extLst>
              <a:ext uri="{FF2B5EF4-FFF2-40B4-BE49-F238E27FC236}">
                <a16:creationId xmlns:a16="http://schemas.microsoft.com/office/drawing/2014/main" id="{4A6BD460-4785-A9C8-8C4D-0AC4182CB7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329296"/>
            <a:ext cx="4297680" cy="2862908"/>
          </a:xfrm>
          <a:prstGeom prst="rect">
            <a:avLst/>
          </a:prstGeom>
          <a:ln>
            <a:solidFill>
              <a:schemeClr val="tx1"/>
            </a:solidFill>
          </a:ln>
        </p:spPr>
      </p:pic>
      <p:pic>
        <p:nvPicPr>
          <p:cNvPr id="10" name="Picture 9">
            <a:extLst>
              <a:ext uri="{FF2B5EF4-FFF2-40B4-BE49-F238E27FC236}">
                <a16:creationId xmlns:a16="http://schemas.microsoft.com/office/drawing/2014/main" id="{954F1912-7811-FC5C-09F6-D5684AF992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3800" y="1631906"/>
            <a:ext cx="4297680" cy="2406694"/>
          </a:xfrm>
          <a:prstGeom prst="rect">
            <a:avLst/>
          </a:prstGeom>
          <a:ln>
            <a:solidFill>
              <a:schemeClr val="tx1"/>
            </a:solidFill>
          </a:ln>
        </p:spPr>
      </p:pic>
    </p:spTree>
    <p:extLst>
      <p:ext uri="{BB962C8B-B14F-4D97-AF65-F5344CB8AC3E}">
        <p14:creationId xmlns:p14="http://schemas.microsoft.com/office/powerpoint/2010/main" val="158646868"/>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New Albedo and Min Albedo</a:t>
            </a:r>
          </a:p>
        </p:txBody>
      </p:sp>
      <p:pic>
        <p:nvPicPr>
          <p:cNvPr id="9" name="Content Placeholder 8">
            <a:extLst>
              <a:ext uri="{FF2B5EF4-FFF2-40B4-BE49-F238E27FC236}">
                <a16:creationId xmlns:a16="http://schemas.microsoft.com/office/drawing/2014/main" id="{7E6667CE-C771-49EF-7D36-E8870419C442}"/>
              </a:ext>
            </a:extLst>
          </p:cNvPr>
          <p:cNvPicPr>
            <a:picLocks noGrp="1" noChangeAspect="1"/>
          </p:cNvPicPr>
          <p:nvPr>
            <p:ph sz="half" idx="1"/>
          </p:nvPr>
        </p:nvPicPr>
        <p:blipFill>
          <a:blip r:embed="rId3"/>
          <a:stretch>
            <a:fillRect/>
          </a:stretch>
        </p:blipFill>
        <p:spPr>
          <a:xfrm>
            <a:off x="838200" y="2188618"/>
            <a:ext cx="5181600" cy="3625351"/>
          </a:xfrm>
          <a:prstGeom prst="rect">
            <a:avLst/>
          </a:prstGeom>
          <a:ln>
            <a:solidFill>
              <a:schemeClr val="tx1"/>
            </a:solidFill>
          </a:ln>
        </p:spPr>
      </p:pic>
      <p:pic>
        <p:nvPicPr>
          <p:cNvPr id="24" name="Content Placeholder 23">
            <a:extLst>
              <a:ext uri="{FF2B5EF4-FFF2-40B4-BE49-F238E27FC236}">
                <a16:creationId xmlns:a16="http://schemas.microsoft.com/office/drawing/2014/main" id="{085A7F81-2356-C70E-86D9-38947CEB7E97}"/>
              </a:ext>
            </a:extLst>
          </p:cNvPr>
          <p:cNvPicPr>
            <a:picLocks noGrp="1" noChangeAspect="1"/>
          </p:cNvPicPr>
          <p:nvPr>
            <p:ph sz="half" idx="2"/>
          </p:nvPr>
        </p:nvPicPr>
        <p:blipFill>
          <a:blip r:embed="rId4"/>
          <a:stretch>
            <a:fillRect/>
          </a:stretch>
        </p:blipFill>
        <p:spPr>
          <a:xfrm>
            <a:off x="6172200" y="2184197"/>
            <a:ext cx="5181600" cy="3634194"/>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
        <p:nvSpPr>
          <p:cNvPr id="4" name="TextBox 3">
            <a:extLst>
              <a:ext uri="{FF2B5EF4-FFF2-40B4-BE49-F238E27FC236}">
                <a16:creationId xmlns:a16="http://schemas.microsoft.com/office/drawing/2014/main" id="{C2FD57BF-A0A7-34E0-F8BB-1A219A050F14}"/>
              </a:ext>
            </a:extLst>
          </p:cNvPr>
          <p:cNvSpPr txBox="1"/>
          <p:nvPr/>
        </p:nvSpPr>
        <p:spPr>
          <a:xfrm>
            <a:off x="4038600" y="2171497"/>
            <a:ext cx="19812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New Albedo = base</a:t>
            </a:r>
          </a:p>
          <a:p>
            <a:r>
              <a:rPr lang="en-US" b="1" dirty="0">
                <a:solidFill>
                  <a:schemeClr val="bg1"/>
                </a:solidFill>
              </a:rPr>
              <a:t>               New Albedo = -66%</a:t>
            </a:r>
          </a:p>
          <a:p>
            <a:r>
              <a:rPr lang="en-US" b="1" dirty="0">
                <a:solidFill>
                  <a:schemeClr val="bg1"/>
                </a:solidFill>
              </a:rPr>
              <a:t>               New Albedo = +66%</a:t>
            </a:r>
          </a:p>
        </p:txBody>
      </p:sp>
      <p:cxnSp>
        <p:nvCxnSpPr>
          <p:cNvPr id="5" name="Straight Connector 4">
            <a:extLst>
              <a:ext uri="{FF2B5EF4-FFF2-40B4-BE49-F238E27FC236}">
                <a16:creationId xmlns:a16="http://schemas.microsoft.com/office/drawing/2014/main" id="{D83DACDE-58D5-E5D4-95C9-6223EC920EDF}"/>
              </a:ext>
            </a:extLst>
          </p:cNvPr>
          <p:cNvCxnSpPr/>
          <p:nvPr/>
        </p:nvCxnSpPr>
        <p:spPr>
          <a:xfrm>
            <a:off x="4114800" y="2303758"/>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79FFB8B-7AB1-8C8C-ADDF-7995E6BF4544}"/>
              </a:ext>
            </a:extLst>
          </p:cNvPr>
          <p:cNvCxnSpPr/>
          <p:nvPr/>
        </p:nvCxnSpPr>
        <p:spPr>
          <a:xfrm>
            <a:off x="4114800" y="2486638"/>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89292E1-9281-2C02-B354-AC222A93743B}"/>
              </a:ext>
            </a:extLst>
          </p:cNvPr>
          <p:cNvCxnSpPr/>
          <p:nvPr/>
        </p:nvCxnSpPr>
        <p:spPr>
          <a:xfrm>
            <a:off x="4114800" y="2684758"/>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1957940-FE3E-A353-2B27-28361B1D5653}"/>
              </a:ext>
            </a:extLst>
          </p:cNvPr>
          <p:cNvSpPr txBox="1"/>
          <p:nvPr/>
        </p:nvSpPr>
        <p:spPr>
          <a:xfrm>
            <a:off x="9220200" y="2156153"/>
            <a:ext cx="21336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Min Albedo = base</a:t>
            </a:r>
          </a:p>
          <a:p>
            <a:r>
              <a:rPr lang="en-US" b="1" dirty="0">
                <a:solidFill>
                  <a:schemeClr val="bg1"/>
                </a:solidFill>
              </a:rPr>
              <a:t>                Min Albedo = -66%</a:t>
            </a:r>
          </a:p>
          <a:p>
            <a:r>
              <a:rPr lang="en-US" b="1" dirty="0">
                <a:solidFill>
                  <a:schemeClr val="bg1"/>
                </a:solidFill>
              </a:rPr>
              <a:t>                Min Albedo = +150%</a:t>
            </a:r>
          </a:p>
        </p:txBody>
      </p:sp>
      <p:cxnSp>
        <p:nvCxnSpPr>
          <p:cNvPr id="15" name="Straight Connector 14">
            <a:extLst>
              <a:ext uri="{FF2B5EF4-FFF2-40B4-BE49-F238E27FC236}">
                <a16:creationId xmlns:a16="http://schemas.microsoft.com/office/drawing/2014/main" id="{385DFFA4-E354-C3A5-EE83-1D565D7BAF93}"/>
              </a:ext>
            </a:extLst>
          </p:cNvPr>
          <p:cNvCxnSpPr/>
          <p:nvPr/>
        </p:nvCxnSpPr>
        <p:spPr>
          <a:xfrm>
            <a:off x="9296400" y="2288414"/>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FC5DE30-100C-82EF-905F-63491286F1B4}"/>
              </a:ext>
            </a:extLst>
          </p:cNvPr>
          <p:cNvCxnSpPr/>
          <p:nvPr/>
        </p:nvCxnSpPr>
        <p:spPr>
          <a:xfrm>
            <a:off x="9296400" y="2471294"/>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DD7E5A9-A79C-1B59-9F62-90F04AE6365B}"/>
              </a:ext>
            </a:extLst>
          </p:cNvPr>
          <p:cNvCxnSpPr/>
          <p:nvPr/>
        </p:nvCxnSpPr>
        <p:spPr>
          <a:xfrm>
            <a:off x="9296400" y="2669414"/>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429305"/>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Albedo Decay Coefficient</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albedo decays from new snow albedo to min snow albedo</a:t>
            </a:r>
          </a:p>
          <a:p>
            <a:pPr>
              <a:lnSpc>
                <a:spcPct val="80000"/>
              </a:lnSpc>
              <a:spcAft>
                <a:spcPts val="600"/>
              </a:spcAft>
            </a:pPr>
            <a:r>
              <a:rPr lang="en-US" altLang="en-US" sz="2400" dirty="0">
                <a:ea typeface="ＭＳ Ｐゴシック" panose="020B0600070205080204" pitchFamily="34" charset="-128"/>
              </a:rPr>
              <a:t>Constant or Annual Pattern</a:t>
            </a:r>
          </a:p>
          <a:p>
            <a:pPr>
              <a:lnSpc>
                <a:spcPct val="80000"/>
              </a:lnSpc>
              <a:spcAft>
                <a:spcPts val="600"/>
              </a:spcAft>
            </a:pPr>
            <a:r>
              <a:rPr lang="en-US" altLang="en-US" sz="2400" dirty="0">
                <a:solidFill>
                  <a:srgbClr val="FF0000"/>
                </a:solidFill>
                <a:ea typeface="ＭＳ Ｐゴシック" panose="020B0600070205080204" pitchFamily="34" charset="-128"/>
              </a:rPr>
              <a:t>40 – 600 </a:t>
            </a:r>
            <a:r>
              <a:rPr lang="en-US" altLang="en-US" sz="2400" dirty="0" err="1">
                <a:solidFill>
                  <a:srgbClr val="FF0000"/>
                </a:solidFill>
                <a:ea typeface="ＭＳ Ｐゴシック" panose="020B0600070205080204" pitchFamily="34" charset="-128"/>
              </a:rPr>
              <a:t>hrs</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F11F4A7F-12B5-8E9E-5869-348E9E1FDE6F}"/>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8153400" y="1321515"/>
            <a:ext cx="3711812" cy="2693453"/>
          </a:xfrm>
          <a:prstGeom prst="rect">
            <a:avLst/>
          </a:prstGeom>
          <a:noFill/>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pic>
        <p:nvPicPr>
          <p:cNvPr id="8" name="Picture 7">
            <a:extLst>
              <a:ext uri="{FF2B5EF4-FFF2-40B4-BE49-F238E27FC236}">
                <a16:creationId xmlns:a16="http://schemas.microsoft.com/office/drawing/2014/main" id="{DC7A38FE-CC0E-6064-87FC-620C9DDF0CA2}"/>
              </a:ext>
            </a:extLst>
          </p:cNvPr>
          <p:cNvPicPr>
            <a:picLocks noChangeAspect="1"/>
          </p:cNvPicPr>
          <p:nvPr/>
        </p:nvPicPr>
        <p:blipFill>
          <a:blip r:embed="rId4"/>
          <a:stretch>
            <a:fillRect/>
          </a:stretch>
        </p:blipFill>
        <p:spPr>
          <a:xfrm>
            <a:off x="5410200" y="3953376"/>
            <a:ext cx="3729311" cy="2691977"/>
          </a:xfrm>
          <a:prstGeom prst="rect">
            <a:avLst/>
          </a:prstGeom>
          <a:ln>
            <a:solidFill>
              <a:schemeClr val="tx1"/>
            </a:solidFill>
          </a:ln>
        </p:spPr>
      </p:pic>
      <p:sp>
        <p:nvSpPr>
          <p:cNvPr id="9" name="TextBox 8">
            <a:extLst>
              <a:ext uri="{FF2B5EF4-FFF2-40B4-BE49-F238E27FC236}">
                <a16:creationId xmlns:a16="http://schemas.microsoft.com/office/drawing/2014/main" id="{02D11CFD-8784-43D6-092B-032F0B882C78}"/>
              </a:ext>
            </a:extLst>
          </p:cNvPr>
          <p:cNvSpPr txBox="1"/>
          <p:nvPr/>
        </p:nvSpPr>
        <p:spPr>
          <a:xfrm>
            <a:off x="9889387" y="1044516"/>
            <a:ext cx="1470403"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Actual Observations</a:t>
            </a:r>
          </a:p>
        </p:txBody>
      </p:sp>
      <p:sp>
        <p:nvSpPr>
          <p:cNvPr id="10" name="TextBox 9">
            <a:extLst>
              <a:ext uri="{FF2B5EF4-FFF2-40B4-BE49-F238E27FC236}">
                <a16:creationId xmlns:a16="http://schemas.microsoft.com/office/drawing/2014/main" id="{25D4F9D1-15EF-FFD3-4D00-C487E9AB5C79}"/>
              </a:ext>
            </a:extLst>
          </p:cNvPr>
          <p:cNvSpPr txBox="1"/>
          <p:nvPr/>
        </p:nvSpPr>
        <p:spPr>
          <a:xfrm>
            <a:off x="5935980" y="5985509"/>
            <a:ext cx="1094530"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Model Results</a:t>
            </a:r>
          </a:p>
        </p:txBody>
      </p:sp>
    </p:spTree>
    <p:extLst>
      <p:ext uri="{BB962C8B-B14F-4D97-AF65-F5344CB8AC3E}">
        <p14:creationId xmlns:p14="http://schemas.microsoft.com/office/powerpoint/2010/main" val="391170913"/>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87F4A63D-9E8B-2C5E-A23B-E0A402A0615D}"/>
              </a:ext>
            </a:extLst>
          </p:cNvPr>
          <p:cNvPicPr>
            <a:picLocks noGrp="1" noChangeAspect="1"/>
          </p:cNvPicPr>
          <p:nvPr>
            <p:ph idx="1"/>
          </p:nvPr>
        </p:nvPicPr>
        <p:blipFill>
          <a:blip r:embed="rId3"/>
          <a:stretch>
            <a:fillRect/>
          </a:stretch>
        </p:blipFill>
        <p:spPr>
          <a:xfrm>
            <a:off x="3305524" y="1921277"/>
            <a:ext cx="5580952" cy="3885714"/>
          </a:xfrm>
          <a:ln>
            <a:solidFill>
              <a:schemeClr val="tx1"/>
            </a:solidFill>
          </a:ln>
        </p:spPr>
      </p:pic>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Albedo Decay Coefficient</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
        <p:nvSpPr>
          <p:cNvPr id="4" name="TextBox 3">
            <a:extLst>
              <a:ext uri="{FF2B5EF4-FFF2-40B4-BE49-F238E27FC236}">
                <a16:creationId xmlns:a16="http://schemas.microsoft.com/office/drawing/2014/main" id="{BD035562-398A-54EA-E081-E3BFF4363151}"/>
              </a:ext>
            </a:extLst>
          </p:cNvPr>
          <p:cNvSpPr txBox="1"/>
          <p:nvPr/>
        </p:nvSpPr>
        <p:spPr>
          <a:xfrm>
            <a:off x="6752876" y="1899243"/>
            <a:ext cx="21336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Albedo Decay = base</a:t>
            </a:r>
          </a:p>
          <a:p>
            <a:r>
              <a:rPr lang="en-US" b="1" dirty="0">
                <a:solidFill>
                  <a:schemeClr val="bg1"/>
                </a:solidFill>
              </a:rPr>
              <a:t>                Albedo Decay = -50%</a:t>
            </a:r>
          </a:p>
          <a:p>
            <a:r>
              <a:rPr lang="en-US" b="1" dirty="0">
                <a:solidFill>
                  <a:schemeClr val="bg1"/>
                </a:solidFill>
              </a:rPr>
              <a:t>                Albedo Decay = +50%</a:t>
            </a:r>
          </a:p>
        </p:txBody>
      </p:sp>
      <p:cxnSp>
        <p:nvCxnSpPr>
          <p:cNvPr id="5" name="Straight Connector 4">
            <a:extLst>
              <a:ext uri="{FF2B5EF4-FFF2-40B4-BE49-F238E27FC236}">
                <a16:creationId xmlns:a16="http://schemas.microsoft.com/office/drawing/2014/main" id="{F0E27118-013F-530E-BAF0-67CC7B146BB1}"/>
              </a:ext>
            </a:extLst>
          </p:cNvPr>
          <p:cNvCxnSpPr/>
          <p:nvPr/>
        </p:nvCxnSpPr>
        <p:spPr>
          <a:xfrm>
            <a:off x="6829076" y="2031504"/>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76286D-5000-3266-D24C-8B7BFBA01161}"/>
              </a:ext>
            </a:extLst>
          </p:cNvPr>
          <p:cNvCxnSpPr/>
          <p:nvPr/>
        </p:nvCxnSpPr>
        <p:spPr>
          <a:xfrm>
            <a:off x="6829076" y="2214384"/>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FEA9282-D8B9-7AF1-B89B-E847802B14AA}"/>
              </a:ext>
            </a:extLst>
          </p:cNvPr>
          <p:cNvCxnSpPr/>
          <p:nvPr/>
        </p:nvCxnSpPr>
        <p:spPr>
          <a:xfrm>
            <a:off x="6829076" y="2412504"/>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1485821"/>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Snow Thermal Conductivity</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efficiently heat is transferred within the snowpack</a:t>
            </a:r>
          </a:p>
          <a:p>
            <a:pPr>
              <a:lnSpc>
                <a:spcPct val="80000"/>
              </a:lnSpc>
              <a:spcAft>
                <a:spcPts val="600"/>
              </a:spcAft>
            </a:pPr>
            <a:r>
              <a:rPr lang="en-US" altLang="en-US" sz="2400" dirty="0">
                <a:solidFill>
                  <a:srgbClr val="FF0000"/>
                </a:solidFill>
                <a:ea typeface="ＭＳ Ｐゴシック" panose="020B0600070205080204" pitchFamily="34" charset="-128"/>
              </a:rPr>
              <a:t>0.01 – 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pic>
        <p:nvPicPr>
          <p:cNvPr id="16" name="Content Placeholder 15">
            <a:extLst>
              <a:ext uri="{FF2B5EF4-FFF2-40B4-BE49-F238E27FC236}">
                <a16:creationId xmlns:a16="http://schemas.microsoft.com/office/drawing/2014/main" id="{864ED472-EB86-6DB5-B7ED-80D656E9D319}"/>
              </a:ext>
            </a:extLst>
          </p:cNvPr>
          <p:cNvPicPr>
            <a:picLocks noGrp="1" noChangeAspect="1"/>
          </p:cNvPicPr>
          <p:nvPr>
            <p:ph sz="half" idx="2"/>
          </p:nvPr>
        </p:nvPicPr>
        <p:blipFill>
          <a:blip r:embed="rId3"/>
          <a:stretch>
            <a:fillRect/>
          </a:stretch>
        </p:blipFill>
        <p:spPr>
          <a:xfrm>
            <a:off x="6172200" y="2197461"/>
            <a:ext cx="5181600" cy="3607666"/>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
        <p:nvSpPr>
          <p:cNvPr id="4" name="TextBox 3">
            <a:extLst>
              <a:ext uri="{FF2B5EF4-FFF2-40B4-BE49-F238E27FC236}">
                <a16:creationId xmlns:a16="http://schemas.microsoft.com/office/drawing/2014/main" id="{0E15A247-F345-B975-E5AF-6833EB88B25C}"/>
              </a:ext>
            </a:extLst>
          </p:cNvPr>
          <p:cNvSpPr txBox="1"/>
          <p:nvPr/>
        </p:nvSpPr>
        <p:spPr>
          <a:xfrm>
            <a:off x="9067800" y="2185526"/>
            <a:ext cx="22860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Thermal Cond. = base</a:t>
            </a:r>
          </a:p>
          <a:p>
            <a:r>
              <a:rPr lang="en-US" b="1" dirty="0">
                <a:solidFill>
                  <a:schemeClr val="bg1"/>
                </a:solidFill>
              </a:rPr>
              <a:t>                Thermal Cond. = -66%</a:t>
            </a:r>
          </a:p>
          <a:p>
            <a:r>
              <a:rPr lang="en-US" b="1" dirty="0">
                <a:solidFill>
                  <a:schemeClr val="bg1"/>
                </a:solidFill>
              </a:rPr>
              <a:t>                Thermal Cond. = +66%</a:t>
            </a:r>
          </a:p>
        </p:txBody>
      </p:sp>
      <p:cxnSp>
        <p:nvCxnSpPr>
          <p:cNvPr id="5" name="Straight Connector 4">
            <a:extLst>
              <a:ext uri="{FF2B5EF4-FFF2-40B4-BE49-F238E27FC236}">
                <a16:creationId xmlns:a16="http://schemas.microsoft.com/office/drawing/2014/main" id="{7B8B0082-BB14-8DF1-1796-5101EA0C98E8}"/>
              </a:ext>
            </a:extLst>
          </p:cNvPr>
          <p:cNvCxnSpPr/>
          <p:nvPr/>
        </p:nvCxnSpPr>
        <p:spPr>
          <a:xfrm>
            <a:off x="9144000" y="2317787"/>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5D63B0F-6D12-FC48-A5F2-EA052D230F38}"/>
              </a:ext>
            </a:extLst>
          </p:cNvPr>
          <p:cNvCxnSpPr/>
          <p:nvPr/>
        </p:nvCxnSpPr>
        <p:spPr>
          <a:xfrm>
            <a:off x="9144000" y="2500667"/>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E9F4D6-EB05-1EC5-7F1B-FBECFED17FFA}"/>
              </a:ext>
            </a:extLst>
          </p:cNvPr>
          <p:cNvCxnSpPr/>
          <p:nvPr/>
        </p:nvCxnSpPr>
        <p:spPr>
          <a:xfrm>
            <a:off x="9144000" y="2698787"/>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10094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13" descr="Chart, bar chart&#10;&#10;Description automatically generated">
            <a:extLst>
              <a:ext uri="{FF2B5EF4-FFF2-40B4-BE49-F238E27FC236}">
                <a16:creationId xmlns:a16="http://schemas.microsoft.com/office/drawing/2014/main" id="{01AB1EE5-3179-FF2C-F77B-30EF35F0EEE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17846" y="2166239"/>
            <a:ext cx="5956308" cy="3670110"/>
          </a:xfr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Energy Budget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sp>
        <p:nvSpPr>
          <p:cNvPr id="4" name="TextBox 3">
            <a:extLst>
              <a:ext uri="{FF2B5EF4-FFF2-40B4-BE49-F238E27FC236}">
                <a16:creationId xmlns:a16="http://schemas.microsoft.com/office/drawing/2014/main" id="{879F3FFF-47B1-3D2A-52F5-99FEDD860315}"/>
              </a:ext>
            </a:extLst>
          </p:cNvPr>
          <p:cNvSpPr txBox="1"/>
          <p:nvPr/>
        </p:nvSpPr>
        <p:spPr>
          <a:xfrm>
            <a:off x="7217620" y="5836349"/>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1573770171"/>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580EE-ACAC-BAE4-038A-4CF1C861BED8}"/>
              </a:ext>
            </a:extLst>
          </p:cNvPr>
          <p:cNvSpPr>
            <a:spLocks noGrp="1"/>
          </p:cNvSpPr>
          <p:nvPr>
            <p:ph type="title"/>
          </p:nvPr>
        </p:nvSpPr>
        <p:spPr/>
        <p:txBody>
          <a:bodyPr/>
          <a:lstStyle/>
          <a:p>
            <a:r>
              <a:rPr lang="en-US" altLang="en-US" sz="4400" dirty="0">
                <a:ea typeface="ＭＳ Ｐゴシック" panose="020B0600070205080204" pitchFamily="34" charset="-128"/>
              </a:rPr>
              <a:t>Available Snow Modelin</a:t>
            </a:r>
            <a:r>
              <a:rPr lang="en-US" altLang="en-US" dirty="0">
                <a:ea typeface="ＭＳ Ｐゴシック" panose="020B0600070205080204" pitchFamily="34" charset="-128"/>
              </a:rPr>
              <a:t>g Methods</a:t>
            </a:r>
            <a:endParaRPr lang="en-US" dirty="0"/>
          </a:p>
        </p:txBody>
      </p:sp>
      <p:sp>
        <p:nvSpPr>
          <p:cNvPr id="3" name="Content Placeholder 2">
            <a:extLst>
              <a:ext uri="{FF2B5EF4-FFF2-40B4-BE49-F238E27FC236}">
                <a16:creationId xmlns:a16="http://schemas.microsoft.com/office/drawing/2014/main" id="{B87D9902-6166-8206-812B-DE0197C0FAE7}"/>
              </a:ext>
            </a:extLst>
          </p:cNvPr>
          <p:cNvSpPr>
            <a:spLocks noGrp="1"/>
          </p:cNvSpPr>
          <p:nvPr>
            <p:ph sz="half" idx="1"/>
          </p:nvPr>
        </p:nvSpPr>
        <p:spPr/>
        <p:txBody>
          <a:bodyPr>
            <a:normAutofit fontScale="92500" lnSpcReduction="20000"/>
          </a:bodyPr>
          <a:lstStyle/>
          <a:p>
            <a:r>
              <a:rPr lang="en-US" dirty="0"/>
              <a:t>Multiple modeling approaches are available to represent energy transfer:</a:t>
            </a:r>
          </a:p>
          <a:p>
            <a:pPr lvl="1"/>
            <a:r>
              <a:rPr lang="en-US" dirty="0"/>
              <a:t>Temperature Index</a:t>
            </a:r>
          </a:p>
          <a:p>
            <a:pPr lvl="2"/>
            <a:r>
              <a:rPr lang="en-US" dirty="0"/>
              <a:t>Use air temperature as a surrogate for the total heat transfer</a:t>
            </a:r>
          </a:p>
          <a:p>
            <a:pPr lvl="2"/>
            <a:r>
              <a:rPr lang="en-US" dirty="0"/>
              <a:t>Banded and gridded implementations</a:t>
            </a:r>
          </a:p>
          <a:p>
            <a:pPr lvl="1"/>
            <a:r>
              <a:rPr lang="en-US" dirty="0"/>
              <a:t>Radiation-derived TI (RTI)/Hybrid</a:t>
            </a:r>
          </a:p>
          <a:p>
            <a:pPr lvl="2"/>
            <a:r>
              <a:rPr lang="en-US" dirty="0"/>
              <a:t>Account for some modes of heat transfer but not all</a:t>
            </a:r>
          </a:p>
          <a:p>
            <a:pPr lvl="2"/>
            <a:r>
              <a:rPr lang="en-US" dirty="0"/>
              <a:t>Gridded implementation (no banded)</a:t>
            </a:r>
          </a:p>
          <a:p>
            <a:pPr lvl="1"/>
            <a:r>
              <a:rPr lang="en-US" dirty="0"/>
              <a:t>Energy Budget</a:t>
            </a:r>
          </a:p>
          <a:p>
            <a:pPr lvl="2"/>
            <a:r>
              <a:rPr lang="en-US" dirty="0"/>
              <a:t>Explicitly account for each mode of heat transfer</a:t>
            </a:r>
          </a:p>
          <a:p>
            <a:pPr lvl="2"/>
            <a:r>
              <a:rPr lang="en-US" dirty="0"/>
              <a:t>Banded and gridded implementations</a:t>
            </a:r>
          </a:p>
        </p:txBody>
      </p:sp>
      <p:pic>
        <p:nvPicPr>
          <p:cNvPr id="7" name="Content Placeholder 6">
            <a:extLst>
              <a:ext uri="{FF2B5EF4-FFF2-40B4-BE49-F238E27FC236}">
                <a16:creationId xmlns:a16="http://schemas.microsoft.com/office/drawing/2014/main" id="{E5497CAA-7E84-D092-9181-2CF0D006E423}"/>
              </a:ext>
            </a:extLst>
          </p:cNvPr>
          <p:cNvPicPr>
            <a:picLocks noGrp="1" noChangeAspect="1"/>
          </p:cNvPicPr>
          <p:nvPr>
            <p:ph sz="half" idx="2"/>
          </p:nvPr>
        </p:nvPicPr>
        <p:blipFill>
          <a:blip r:embed="rId3"/>
          <a:stretch>
            <a:fillRect/>
          </a:stretch>
        </p:blipFill>
        <p:spPr>
          <a:xfrm>
            <a:off x="6301095" y="2287008"/>
            <a:ext cx="4923809" cy="3428571"/>
          </a:xfrm>
          <a:prstGeom prst="rect">
            <a:avLst/>
          </a:prstGeom>
          <a:ln>
            <a:solidFill>
              <a:schemeClr val="tx1"/>
            </a:solidFill>
          </a:ln>
        </p:spPr>
      </p:pic>
      <p:sp>
        <p:nvSpPr>
          <p:cNvPr id="4" name="Slide Number Placeholder 6">
            <a:extLst>
              <a:ext uri="{FF2B5EF4-FFF2-40B4-BE49-F238E27FC236}">
                <a16:creationId xmlns:a16="http://schemas.microsoft.com/office/drawing/2014/main" id="{71A21DDC-C1B3-1EAE-2CA6-EF9C23259B7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18291595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70000" lnSpcReduction="20000"/>
          </a:bodyPr>
          <a:lstStyle/>
          <a:p>
            <a:pPr marL="0" indent="0" algn="ctr">
              <a:buNone/>
            </a:pPr>
            <a:r>
              <a:rPr lang="en-US" sz="4800" b="1" dirty="0"/>
              <a:t>Advantages</a:t>
            </a:r>
            <a:endParaRPr lang="en-US" sz="3600" b="1" dirty="0"/>
          </a:p>
          <a:p>
            <a:pPr lvl="0"/>
            <a:r>
              <a:rPr lang="en-US" sz="3600" dirty="0"/>
              <a:t>Incorporates factors such as short and longwave radiation, sensible heat flux, sublimation, condensation, and wind into snowmelt equations</a:t>
            </a:r>
          </a:p>
          <a:p>
            <a:pPr lvl="0"/>
            <a:r>
              <a:rPr lang="en-US" sz="3600" dirty="0"/>
              <a:t>Can incorporate terrain slope, aspect, and shading</a:t>
            </a:r>
          </a:p>
          <a:p>
            <a:pPr lvl="0"/>
            <a:r>
              <a:rPr lang="en-US" sz="3600" dirty="0"/>
              <a:t>Lots of snowpack outputs available including SWE, snow density, snow depth, snowpack temperature, snowpack energy, albedo, etc.</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70000" lnSpcReduction="20000"/>
          </a:bodyPr>
          <a:lstStyle/>
          <a:p>
            <a:pPr marL="0" indent="0" algn="ctr">
              <a:buNone/>
            </a:pPr>
            <a:r>
              <a:rPr lang="en-US" sz="4800" b="1" dirty="0"/>
              <a:t>Disadvantages</a:t>
            </a:r>
            <a:endParaRPr lang="en-US" sz="3600" b="1" dirty="0"/>
          </a:p>
          <a:p>
            <a:pPr lvl="0"/>
            <a:r>
              <a:rPr lang="en-US" sz="3600" dirty="0"/>
              <a:t>Requires lots of meteorologic boundary conditions</a:t>
            </a:r>
          </a:p>
          <a:p>
            <a:pPr lvl="0"/>
            <a:r>
              <a:rPr lang="en-US" sz="3600" dirty="0"/>
              <a:t>Computationally intensive</a:t>
            </a:r>
          </a:p>
          <a:p>
            <a:pPr lvl="0"/>
            <a:r>
              <a:rPr lang="en-US" sz="3600" dirty="0"/>
              <a:t>Solution isn’t guaranteed to converge</a:t>
            </a:r>
          </a:p>
          <a:p>
            <a:pPr lvl="0"/>
            <a:r>
              <a:rPr lang="en-US" sz="3600" dirty="0"/>
              <a:t>Much less parsimonious than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30961168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26F1CE4-47A2-C853-C340-6739A2622940}"/>
              </a:ext>
            </a:extLst>
          </p:cNvPr>
          <p:cNvGraphicFramePr>
            <a:graphicFrameLocks noGrp="1"/>
          </p:cNvGraphicFramePr>
          <p:nvPr>
            <p:ph idx="1"/>
            <p:extLst>
              <p:ext uri="{D42A27DB-BD31-4B8C-83A1-F6EECF244321}">
                <p14:modId xmlns:p14="http://schemas.microsoft.com/office/powerpoint/2010/main" val="2929333614"/>
              </p:ext>
            </p:extLst>
          </p:nvPr>
        </p:nvGraphicFramePr>
        <p:xfrm>
          <a:off x="1644972" y="1945640"/>
          <a:ext cx="8902056" cy="2966720"/>
        </p:xfrm>
        <a:graphic>
          <a:graphicData uri="http://schemas.openxmlformats.org/drawingml/2006/table">
            <a:tbl>
              <a:tblPr firstRow="1" bandRow="1">
                <a:tableStyleId>{F5AB1C69-6EDB-4FF4-983F-18BD219EF322}</a:tableStyleId>
              </a:tblPr>
              <a:tblGrid>
                <a:gridCol w="2225514">
                  <a:extLst>
                    <a:ext uri="{9D8B030D-6E8A-4147-A177-3AD203B41FA5}">
                      <a16:colId xmlns:a16="http://schemas.microsoft.com/office/drawing/2014/main" val="741527759"/>
                    </a:ext>
                  </a:extLst>
                </a:gridCol>
                <a:gridCol w="2225514">
                  <a:extLst>
                    <a:ext uri="{9D8B030D-6E8A-4147-A177-3AD203B41FA5}">
                      <a16:colId xmlns:a16="http://schemas.microsoft.com/office/drawing/2014/main" val="1838800663"/>
                    </a:ext>
                  </a:extLst>
                </a:gridCol>
                <a:gridCol w="2225514">
                  <a:extLst>
                    <a:ext uri="{9D8B030D-6E8A-4147-A177-3AD203B41FA5}">
                      <a16:colId xmlns:a16="http://schemas.microsoft.com/office/drawing/2014/main" val="4229721315"/>
                    </a:ext>
                  </a:extLst>
                </a:gridCol>
                <a:gridCol w="2225514">
                  <a:extLst>
                    <a:ext uri="{9D8B030D-6E8A-4147-A177-3AD203B41FA5}">
                      <a16:colId xmlns:a16="http://schemas.microsoft.com/office/drawing/2014/main" val="3701623439"/>
                    </a:ext>
                  </a:extLst>
                </a:gridCol>
              </a:tblGrid>
              <a:tr h="370840">
                <a:tc>
                  <a:txBody>
                    <a:bodyPr/>
                    <a:lstStyle/>
                    <a:p>
                      <a:r>
                        <a:rPr lang="en-US" dirty="0">
                          <a:solidFill>
                            <a:schemeClr val="bg1"/>
                          </a:solidFill>
                        </a:rPr>
                        <a:t>Process</a:t>
                      </a:r>
                    </a:p>
                  </a:txBody>
                  <a:tcPr/>
                </a:tc>
                <a:tc>
                  <a:txBody>
                    <a:bodyPr/>
                    <a:lstStyle/>
                    <a:p>
                      <a:pPr algn="ctr"/>
                      <a:r>
                        <a:rPr lang="en-US" dirty="0">
                          <a:solidFill>
                            <a:schemeClr val="bg1"/>
                          </a:solidFill>
                        </a:rPr>
                        <a:t>Temperature Index</a:t>
                      </a:r>
                    </a:p>
                  </a:txBody>
                  <a:tcPr/>
                </a:tc>
                <a:tc>
                  <a:txBody>
                    <a:bodyPr/>
                    <a:lstStyle/>
                    <a:p>
                      <a:pPr algn="ctr"/>
                      <a:r>
                        <a:rPr lang="en-US" dirty="0">
                          <a:solidFill>
                            <a:schemeClr val="bg1"/>
                          </a:solidFill>
                        </a:rPr>
                        <a:t>Hybrid</a:t>
                      </a:r>
                    </a:p>
                  </a:txBody>
                  <a:tcPr/>
                </a:tc>
                <a:tc>
                  <a:txBody>
                    <a:bodyPr/>
                    <a:lstStyle/>
                    <a:p>
                      <a:pPr algn="ctr"/>
                      <a:r>
                        <a:rPr lang="en-US" dirty="0">
                          <a:solidFill>
                            <a:schemeClr val="bg1"/>
                          </a:solidFill>
                        </a:rPr>
                        <a:t>Energy Budget</a:t>
                      </a:r>
                    </a:p>
                  </a:txBody>
                  <a:tcPr/>
                </a:tc>
                <a:extLst>
                  <a:ext uri="{0D108BD9-81ED-4DB2-BD59-A6C34878D82A}">
                    <a16:rowId xmlns:a16="http://schemas.microsoft.com/office/drawing/2014/main" val="840994607"/>
                  </a:ext>
                </a:extLst>
              </a:tr>
              <a:tr h="370840">
                <a:tc>
                  <a:txBody>
                    <a:bodyPr/>
                    <a:lstStyle/>
                    <a:p>
                      <a:r>
                        <a:rPr lang="en-US" dirty="0">
                          <a:solidFill>
                            <a:schemeClr val="bg1"/>
                          </a:solidFill>
                        </a:rPr>
                        <a:t>Precipitation</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59740829"/>
                  </a:ext>
                </a:extLst>
              </a:tr>
              <a:tr h="370840">
                <a:tc>
                  <a:txBody>
                    <a:bodyPr/>
                    <a:lstStyle/>
                    <a:p>
                      <a:r>
                        <a:rPr lang="en-US">
                          <a:solidFill>
                            <a:schemeClr val="bg1"/>
                          </a:solidFill>
                        </a:rPr>
                        <a:t>Temperature</a:t>
                      </a: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3041496662"/>
                  </a:ext>
                </a:extLst>
              </a:tr>
              <a:tr h="370840">
                <a:tc>
                  <a:txBody>
                    <a:bodyPr/>
                    <a:lstStyle/>
                    <a:p>
                      <a:r>
                        <a:rPr lang="en-US" dirty="0">
                          <a:solidFill>
                            <a:schemeClr val="bg1"/>
                          </a:solidFill>
                        </a:rPr>
                        <a:t>Shortwave Radiation</a:t>
                      </a: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516462911"/>
                  </a:ext>
                </a:extLst>
              </a:tr>
              <a:tr h="370840">
                <a:tc>
                  <a:txBody>
                    <a:bodyPr/>
                    <a:lstStyle/>
                    <a:p>
                      <a:r>
                        <a:rPr lang="en-US">
                          <a:solidFill>
                            <a:schemeClr val="bg1"/>
                          </a:solidFill>
                        </a:rPr>
                        <a:t>Longwave Radiation</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2925708288"/>
                  </a:ext>
                </a:extLst>
              </a:tr>
              <a:tr h="370840">
                <a:tc>
                  <a:txBody>
                    <a:bodyPr/>
                    <a:lstStyle/>
                    <a:p>
                      <a:r>
                        <a:rPr lang="en-US">
                          <a:solidFill>
                            <a:schemeClr val="bg1"/>
                          </a:solidFill>
                        </a:rPr>
                        <a:t>Wind Speed</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400958578"/>
                  </a:ext>
                </a:extLst>
              </a:tr>
              <a:tr h="370840">
                <a:tc>
                  <a:txBody>
                    <a:bodyPr/>
                    <a:lstStyle/>
                    <a:p>
                      <a:r>
                        <a:rPr lang="en-US">
                          <a:solidFill>
                            <a:schemeClr val="bg1"/>
                          </a:solidFill>
                        </a:rPr>
                        <a:t>Atmospheric Pressure</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a:solidFill>
                            <a:schemeClr val="bg1"/>
                          </a:solidFill>
                        </a:rPr>
                        <a:t>X</a:t>
                      </a:r>
                      <a:endParaRPr lang="en-US" dirty="0">
                        <a:solidFill>
                          <a:schemeClr val="bg1"/>
                        </a:solidFill>
                      </a:endParaRP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024959424"/>
                  </a:ext>
                </a:extLst>
              </a:tr>
              <a:tr h="370840">
                <a:tc>
                  <a:txBody>
                    <a:bodyPr/>
                    <a:lstStyle/>
                    <a:p>
                      <a:r>
                        <a:rPr lang="en-US">
                          <a:solidFill>
                            <a:schemeClr val="bg1"/>
                          </a:solidFill>
                        </a:rPr>
                        <a:t>Relative Humidity</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2012545758"/>
                  </a:ext>
                </a:extLst>
              </a:tr>
            </a:tbl>
          </a:graphicData>
        </a:graphic>
      </p:graphicFrame>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Boundary Condition Requirements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12104514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ED087-F6D5-8218-CEC3-72B905F2497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E23A03F-6B9D-37AD-2BDD-E3756DEC910D}"/>
              </a:ext>
            </a:extLst>
          </p:cNvPr>
          <p:cNvSpPr>
            <a:spLocks noGrp="1"/>
          </p:cNvSpPr>
          <p:nvPr>
            <p:ph type="title"/>
          </p:nvPr>
        </p:nvSpPr>
        <p:spPr/>
        <p:txBody>
          <a:bodyPr/>
          <a:lstStyle/>
          <a:p>
            <a:r>
              <a:rPr lang="en-US" dirty="0"/>
              <a:t>Simplified Meteorologic Methods</a:t>
            </a:r>
          </a:p>
        </p:txBody>
      </p:sp>
      <p:sp>
        <p:nvSpPr>
          <p:cNvPr id="6" name="Content Placeholder 5">
            <a:extLst>
              <a:ext uri="{FF2B5EF4-FFF2-40B4-BE49-F238E27FC236}">
                <a16:creationId xmlns:a16="http://schemas.microsoft.com/office/drawing/2014/main" id="{646DDA1A-9A5F-5532-3462-FA7F1DDA6884}"/>
              </a:ext>
            </a:extLst>
          </p:cNvPr>
          <p:cNvSpPr>
            <a:spLocks noGrp="1"/>
          </p:cNvSpPr>
          <p:nvPr>
            <p:ph sz="half" idx="1"/>
          </p:nvPr>
        </p:nvSpPr>
        <p:spPr/>
        <p:txBody>
          <a:bodyPr>
            <a:normAutofit fontScale="85000" lnSpcReduction="20000"/>
          </a:bodyPr>
          <a:lstStyle/>
          <a:p>
            <a:r>
              <a:rPr lang="en-US" dirty="0"/>
              <a:t>Simplified meteorologic methods can estimate other variables for you</a:t>
            </a:r>
          </a:p>
          <a:p>
            <a:pPr lvl="1"/>
            <a:r>
              <a:rPr lang="en-US" dirty="0"/>
              <a:t>Precipitation Index Humidity</a:t>
            </a:r>
          </a:p>
          <a:p>
            <a:pPr lvl="2"/>
            <a:r>
              <a:rPr lang="en-US" dirty="0"/>
              <a:t>Precipitation</a:t>
            </a:r>
          </a:p>
          <a:p>
            <a:pPr lvl="1"/>
            <a:r>
              <a:rPr lang="en-US" dirty="0"/>
              <a:t>Reduced Solar Constant Shortwave Radiation</a:t>
            </a:r>
          </a:p>
          <a:p>
            <a:pPr lvl="2"/>
            <a:r>
              <a:rPr lang="en-US" dirty="0"/>
              <a:t>Sun/earth position and terrain data</a:t>
            </a:r>
          </a:p>
          <a:p>
            <a:pPr lvl="1"/>
            <a:r>
              <a:rPr lang="en-US" dirty="0"/>
              <a:t>Stefan Boltzmann Longwave Radiation</a:t>
            </a:r>
          </a:p>
          <a:p>
            <a:pPr lvl="2"/>
            <a:r>
              <a:rPr lang="en-US" dirty="0"/>
              <a:t>Air temperature and relative humidity</a:t>
            </a:r>
          </a:p>
          <a:p>
            <a:pPr lvl="1"/>
            <a:r>
              <a:rPr lang="en-US" dirty="0"/>
              <a:t>Barometric Atmospheric Pressure</a:t>
            </a:r>
          </a:p>
          <a:p>
            <a:pPr lvl="2"/>
            <a:r>
              <a:rPr lang="en-US" dirty="0"/>
              <a:t>Terrain data</a:t>
            </a:r>
          </a:p>
          <a:p>
            <a:pPr lvl="1"/>
            <a:r>
              <a:rPr lang="en-US" dirty="0"/>
              <a:t>Precipitation Index Cloud Cover</a:t>
            </a:r>
          </a:p>
          <a:p>
            <a:pPr lvl="2"/>
            <a:r>
              <a:rPr lang="en-US" dirty="0"/>
              <a:t>Precipitation</a:t>
            </a:r>
          </a:p>
          <a:p>
            <a:r>
              <a:rPr lang="en-US" dirty="0">
                <a:hlinkClick r:id="rId3"/>
              </a:rPr>
              <a:t>Simplified Met Methods Quarterly Webinar</a:t>
            </a:r>
            <a:endParaRPr lang="en-US" dirty="0"/>
          </a:p>
          <a:p>
            <a:pPr lvl="1"/>
            <a:endParaRPr lang="en-US" dirty="0"/>
          </a:p>
          <a:p>
            <a:endParaRPr lang="en-US" dirty="0"/>
          </a:p>
        </p:txBody>
      </p:sp>
      <p:pic>
        <p:nvPicPr>
          <p:cNvPr id="9" name="Content Placeholder 8">
            <a:extLst>
              <a:ext uri="{FF2B5EF4-FFF2-40B4-BE49-F238E27FC236}">
                <a16:creationId xmlns:a16="http://schemas.microsoft.com/office/drawing/2014/main" id="{B97BB3E6-3ACA-5F08-3C59-7C2D432F2D38}"/>
              </a:ext>
            </a:extLst>
          </p:cNvPr>
          <p:cNvPicPr>
            <a:picLocks noGrp="1" noChangeAspect="1"/>
          </p:cNvPicPr>
          <p:nvPr>
            <p:ph sz="half" idx="2"/>
          </p:nvPr>
        </p:nvPicPr>
        <p:blipFill>
          <a:blip r:embed="rId4"/>
          <a:stretch>
            <a:fillRect/>
          </a:stretch>
        </p:blipFill>
        <p:spPr>
          <a:xfrm>
            <a:off x="7310748" y="1825625"/>
            <a:ext cx="2904504" cy="4351338"/>
          </a:xfrm>
          <a:prstGeom prst="rect">
            <a:avLst/>
          </a:prstGeom>
        </p:spPr>
      </p:pic>
      <p:sp>
        <p:nvSpPr>
          <p:cNvPr id="21" name="Slide Number Placeholder 6">
            <a:extLst>
              <a:ext uri="{FF2B5EF4-FFF2-40B4-BE49-F238E27FC236}">
                <a16:creationId xmlns:a16="http://schemas.microsoft.com/office/drawing/2014/main" id="{3C163951-9BD9-98B4-0789-C01A7004DC7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35419817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DCA69-0ADA-D9F7-BE9C-6A48E4DB854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CCDE14C-EE0B-0EB2-CCE7-476B4F08F102}"/>
              </a:ext>
            </a:extLst>
          </p:cNvPr>
          <p:cNvSpPr>
            <a:spLocks noGrp="1"/>
          </p:cNvSpPr>
          <p:nvPr>
            <p:ph type="title"/>
          </p:nvPr>
        </p:nvSpPr>
        <p:spPr/>
        <p:txBody>
          <a:bodyPr/>
          <a:lstStyle/>
          <a:p>
            <a:r>
              <a:rPr lang="en-US" dirty="0"/>
              <a:t>Daily vs. Sub-Daily Data</a:t>
            </a:r>
          </a:p>
        </p:txBody>
      </p:sp>
      <p:sp>
        <p:nvSpPr>
          <p:cNvPr id="2" name="Content Placeholder 1">
            <a:extLst>
              <a:ext uri="{FF2B5EF4-FFF2-40B4-BE49-F238E27FC236}">
                <a16:creationId xmlns:a16="http://schemas.microsoft.com/office/drawing/2014/main" id="{44141103-091D-A3CA-4D85-68FBF61981E7}"/>
              </a:ext>
            </a:extLst>
          </p:cNvPr>
          <p:cNvSpPr>
            <a:spLocks noGrp="1"/>
          </p:cNvSpPr>
          <p:nvPr>
            <p:ph sz="half" idx="1"/>
          </p:nvPr>
        </p:nvSpPr>
        <p:spPr/>
        <p:txBody>
          <a:bodyPr>
            <a:normAutofit/>
          </a:bodyPr>
          <a:lstStyle/>
          <a:p>
            <a:r>
              <a:rPr lang="en-US" dirty="0"/>
              <a:t>Use daily data to extend your period of record (i.e., </a:t>
            </a:r>
            <a:r>
              <a:rPr lang="en-US" dirty="0" err="1"/>
              <a:t>Livneh</a:t>
            </a:r>
            <a:r>
              <a:rPr lang="en-US" dirty="0"/>
              <a:t>)</a:t>
            </a:r>
          </a:p>
          <a:p>
            <a:r>
              <a:rPr lang="en-US" dirty="0"/>
              <a:t>Use MetSim methods to temporally disaggregate observed daily data to sub-daily time steps</a:t>
            </a:r>
          </a:p>
          <a:p>
            <a:pPr lvl="1"/>
            <a:r>
              <a:rPr lang="en-US" dirty="0">
                <a:hlinkClick r:id="rId3"/>
              </a:rPr>
              <a:t>MetSim Tutorial and Guide</a:t>
            </a:r>
            <a:endParaRPr lang="en-US" dirty="0"/>
          </a:p>
          <a:p>
            <a:pPr lvl="1"/>
            <a:r>
              <a:rPr lang="en-US" dirty="0">
                <a:hlinkClick r:id="rId4"/>
              </a:rPr>
              <a:t>MetSim</a:t>
            </a:r>
            <a:r>
              <a:rPr lang="en-US" dirty="0">
                <a:hlinkClick r:id="rId4"/>
              </a:rPr>
              <a:t> Quarterly Webinar</a:t>
            </a:r>
            <a:endParaRPr lang="en-US" dirty="0"/>
          </a:p>
        </p:txBody>
      </p:sp>
      <p:sp>
        <p:nvSpPr>
          <p:cNvPr id="21" name="Slide Number Placeholder 6">
            <a:extLst>
              <a:ext uri="{FF2B5EF4-FFF2-40B4-BE49-F238E27FC236}">
                <a16:creationId xmlns:a16="http://schemas.microsoft.com/office/drawing/2014/main" id="{93AE8C4F-D714-FE8E-F7FD-8CFD73114D5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
        <p:nvSpPr>
          <p:cNvPr id="6" name="Star: 5 Points 5">
            <a:extLst>
              <a:ext uri="{FF2B5EF4-FFF2-40B4-BE49-F238E27FC236}">
                <a16:creationId xmlns:a16="http://schemas.microsoft.com/office/drawing/2014/main" id="{FA671DD2-503F-E465-A231-B9306E4B5D0C}"/>
              </a:ext>
            </a:extLst>
          </p:cNvPr>
          <p:cNvSpPr/>
          <p:nvPr/>
        </p:nvSpPr>
        <p:spPr>
          <a:xfrm>
            <a:off x="263471" y="373380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669E89DA-C74B-F55E-E8E5-679148309581}"/>
              </a:ext>
            </a:extLst>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bwMode="auto">
          <a:xfrm>
            <a:off x="6176910" y="1825624"/>
            <a:ext cx="3369369" cy="28346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98120B7-AFC1-2ECA-2247-BDB10B10C9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59160" y="3505200"/>
            <a:ext cx="3369369" cy="2834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290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Parameter Calibration, Optimization, and Uncertainty</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spTree>
    <p:extLst>
      <p:ext uri="{BB962C8B-B14F-4D97-AF65-F5344CB8AC3E}">
        <p14:creationId xmlns:p14="http://schemas.microsoft.com/office/powerpoint/2010/main" val="2754173260"/>
      </p:ext>
    </p:extLst>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A17E-4070-E0BB-B011-0F7466C67FE9}"/>
              </a:ext>
            </a:extLst>
          </p:cNvPr>
          <p:cNvSpPr>
            <a:spLocks noGrp="1"/>
          </p:cNvSpPr>
          <p:nvPr>
            <p:ph type="title"/>
          </p:nvPr>
        </p:nvSpPr>
        <p:spPr/>
        <p:txBody>
          <a:bodyPr/>
          <a:lstStyle/>
          <a:p>
            <a:r>
              <a:rPr lang="en-US" dirty="0"/>
              <a:t>Calibration</a:t>
            </a:r>
          </a:p>
        </p:txBody>
      </p:sp>
      <p:sp>
        <p:nvSpPr>
          <p:cNvPr id="53251"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dirty="0">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6" name="Content Placeholder 5">
            <a:extLst>
              <a:ext uri="{FF2B5EF4-FFF2-40B4-BE49-F238E27FC236}">
                <a16:creationId xmlns:a16="http://schemas.microsoft.com/office/drawing/2014/main" id="{8CEF05E1-B3C9-843E-509B-1C8A348EC27B}"/>
              </a:ext>
            </a:extLst>
          </p:cNvPr>
          <p:cNvPicPr>
            <a:picLocks noGrp="1" noChangeAspect="1"/>
          </p:cNvPicPr>
          <p:nvPr>
            <p:ph sz="half" idx="2"/>
          </p:nvPr>
        </p:nvPicPr>
        <p:blipFill>
          <a:blip r:embed="rId2"/>
          <a:stretch>
            <a:fillRect/>
          </a:stretch>
        </p:blipFill>
        <p:spPr>
          <a:xfrm>
            <a:off x="6537767" y="1371601"/>
            <a:ext cx="5346658" cy="4504376"/>
          </a:xfrm>
          <a:prstGeom prst="rect">
            <a:avLst/>
          </a:prstGeom>
        </p:spPr>
      </p:pic>
      <p:sp>
        <p:nvSpPr>
          <p:cNvPr id="10" name="TextBox 9"/>
          <p:cNvSpPr txBox="1"/>
          <p:nvPr/>
        </p:nvSpPr>
        <p:spPr>
          <a:xfrm>
            <a:off x="10070448" y="1381821"/>
            <a:ext cx="1813977"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Computed SWE</a:t>
            </a:r>
          </a:p>
          <a:p>
            <a:pPr>
              <a:lnSpc>
                <a:spcPct val="150000"/>
              </a:lnSpc>
            </a:pPr>
            <a:r>
              <a:rPr lang="en-US" b="1" dirty="0">
                <a:solidFill>
                  <a:schemeClr val="bg1"/>
                </a:solidFill>
              </a:rPr>
              <a:t>               Observed SWE</a:t>
            </a:r>
          </a:p>
        </p:txBody>
      </p:sp>
      <p:cxnSp>
        <p:nvCxnSpPr>
          <p:cNvPr id="11" name="Straight Connector 10"/>
          <p:cNvCxnSpPr/>
          <p:nvPr/>
        </p:nvCxnSpPr>
        <p:spPr>
          <a:xfrm>
            <a:off x="10159136" y="1589026"/>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159136" y="1863346"/>
            <a:ext cx="457200" cy="0"/>
          </a:xfrm>
          <a:prstGeom prst="line">
            <a:avLst/>
          </a:prstGeom>
          <a:ln w="254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 name="Slide Number Placeholder 6">
            <a:extLst>
              <a:ext uri="{FF2B5EF4-FFF2-40B4-BE49-F238E27FC236}">
                <a16:creationId xmlns:a16="http://schemas.microsoft.com/office/drawing/2014/main" id="{BA6F1BB7-737C-9338-9A0C-E5233D193C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637CB-A5F0-18A5-1B5C-A0EF9031410A}"/>
              </a:ext>
            </a:extLst>
          </p:cNvPr>
          <p:cNvSpPr>
            <a:spLocks noGrp="1"/>
          </p:cNvSpPr>
          <p:nvPr>
            <p:ph type="title"/>
          </p:nvPr>
        </p:nvSpPr>
        <p:spPr/>
        <p:txBody>
          <a:bodyPr/>
          <a:lstStyle/>
          <a:p>
            <a:r>
              <a:rPr lang="en-US" dirty="0"/>
              <a:t>Calibration</a:t>
            </a:r>
          </a:p>
        </p:txBody>
      </p:sp>
      <p:sp>
        <p:nvSpPr>
          <p:cNvPr id="7" name="Rectangle 3">
            <a:extLst>
              <a:ext uri="{FF2B5EF4-FFF2-40B4-BE49-F238E27FC236}">
                <a16:creationId xmlns:a16="http://schemas.microsoft.com/office/drawing/2014/main" id="{647DA766-25CB-763A-4001-7070D3648EED}"/>
              </a:ext>
            </a:extLst>
          </p:cNvPr>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dirty="0">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14" name="Picture 3">
            <a:extLst>
              <a:ext uri="{FF2B5EF4-FFF2-40B4-BE49-F238E27FC236}">
                <a16:creationId xmlns:a16="http://schemas.microsoft.com/office/drawing/2014/main" id="{75A6591C-94E7-E645-ECB7-655B1170D3DA}"/>
              </a:ext>
            </a:extLst>
          </p:cNvPr>
          <p:cNvPicPr>
            <a:picLocks noGrp="1" noChangeAspect="1" noChangeArrowheads="1"/>
          </p:cNvPicPr>
          <p:nvPr>
            <p:ph sz="half" idx="2"/>
          </p:nvPr>
        </p:nvPicPr>
        <p:blipFill>
          <a:blip r:embed="rId2" cstate="print"/>
          <a:stretch>
            <a:fillRect/>
          </a:stretch>
        </p:blipFill>
        <p:spPr bwMode="auto">
          <a:xfrm>
            <a:off x="6172200" y="1492763"/>
            <a:ext cx="5638800" cy="4640782"/>
          </a:xfrm>
          <a:prstGeom prst="rect">
            <a:avLst/>
          </a:prstGeom>
          <a:noFill/>
          <a:ln w="9525">
            <a:solidFill>
              <a:schemeClr val="tx1"/>
            </a:solidFill>
            <a:miter lim="800000"/>
            <a:headEnd/>
            <a:tailEnd/>
          </a:ln>
        </p:spPr>
      </p:pic>
      <p:sp>
        <p:nvSpPr>
          <p:cNvPr id="3" name="Slide Number Placeholder 6">
            <a:extLst>
              <a:ext uri="{FF2B5EF4-FFF2-40B4-BE49-F238E27FC236}">
                <a16:creationId xmlns:a16="http://schemas.microsoft.com/office/drawing/2014/main" id="{EE270C52-EB9E-0D9E-B8DF-30FE7DE604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sp>
        <p:nvSpPr>
          <p:cNvPr id="4" name="TextBox 3">
            <a:extLst>
              <a:ext uri="{FF2B5EF4-FFF2-40B4-BE49-F238E27FC236}">
                <a16:creationId xmlns:a16="http://schemas.microsoft.com/office/drawing/2014/main" id="{D7B52753-4E89-A39F-F8B9-C0900C5C39DA}"/>
              </a:ext>
            </a:extLst>
          </p:cNvPr>
          <p:cNvSpPr txBox="1"/>
          <p:nvPr/>
        </p:nvSpPr>
        <p:spPr>
          <a:xfrm>
            <a:off x="7010400" y="4267200"/>
            <a:ext cx="1813977"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Computed SWE</a:t>
            </a:r>
          </a:p>
          <a:p>
            <a:pPr>
              <a:lnSpc>
                <a:spcPct val="150000"/>
              </a:lnSpc>
            </a:pPr>
            <a:r>
              <a:rPr lang="en-US" b="1" dirty="0">
                <a:solidFill>
                  <a:schemeClr val="bg1"/>
                </a:solidFill>
              </a:rPr>
              <a:t>               Observed SWE</a:t>
            </a:r>
          </a:p>
        </p:txBody>
      </p:sp>
      <p:cxnSp>
        <p:nvCxnSpPr>
          <p:cNvPr id="5" name="Straight Connector 4">
            <a:extLst>
              <a:ext uri="{FF2B5EF4-FFF2-40B4-BE49-F238E27FC236}">
                <a16:creationId xmlns:a16="http://schemas.microsoft.com/office/drawing/2014/main" id="{546DD99D-3AB6-D1F3-F8CD-172EA5CB87C8}"/>
              </a:ext>
            </a:extLst>
          </p:cNvPr>
          <p:cNvCxnSpPr/>
          <p:nvPr/>
        </p:nvCxnSpPr>
        <p:spPr>
          <a:xfrm>
            <a:off x="7099088" y="4474405"/>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B3492A7-E464-7336-B159-84FF35B5C0D1}"/>
              </a:ext>
            </a:extLst>
          </p:cNvPr>
          <p:cNvCxnSpPr/>
          <p:nvPr/>
        </p:nvCxnSpPr>
        <p:spPr>
          <a:xfrm>
            <a:off x="7099088" y="4748725"/>
            <a:ext cx="457200" cy="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8153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F3AEC5-A310-4F3C-2AEC-8C04EFCD8DE8}"/>
              </a:ext>
            </a:extLst>
          </p:cNvPr>
          <p:cNvSpPr>
            <a:spLocks noGrp="1"/>
          </p:cNvSpPr>
          <p:nvPr>
            <p:ph type="title"/>
          </p:nvPr>
        </p:nvSpPr>
        <p:spPr/>
        <p:txBody>
          <a:bodyPr/>
          <a:lstStyle/>
          <a:p>
            <a:r>
              <a:rPr lang="en-US" dirty="0"/>
              <a:t>Calibration Metrics</a:t>
            </a:r>
          </a:p>
        </p:txBody>
      </p:sp>
      <p:sp>
        <p:nvSpPr>
          <p:cNvPr id="53251" name="Rectangle 3"/>
          <p:cNvSpPr>
            <a:spLocks noGrp="1" noChangeArrowheads="1"/>
          </p:cNvSpPr>
          <p:nvPr>
            <p:ph sz="half" idx="1"/>
          </p:nvPr>
        </p:nvSpPr>
        <p:spPr>
          <a:xfrm>
            <a:off x="838200" y="1825625"/>
            <a:ext cx="3963038" cy="4351339"/>
          </a:xfrm>
        </p:spPr>
        <p:txBody>
          <a:bodyPr>
            <a:normAutofit lnSpcReduction="10000"/>
          </a:bodyPr>
          <a:lstStyle/>
          <a:p>
            <a:pPr>
              <a:lnSpc>
                <a:spcPct val="90000"/>
              </a:lnSpc>
            </a:pPr>
            <a:r>
              <a:rPr lang="en-US" altLang="en-US" dirty="0">
                <a:ea typeface="ＭＳ Ｐゴシック" panose="020B0600070205080204" pitchFamily="34" charset="-128"/>
              </a:rPr>
              <a:t>Metrics to use: </a:t>
            </a:r>
          </a:p>
          <a:p>
            <a:pPr lvl="1"/>
            <a:r>
              <a:rPr lang="en-US" altLang="en-US" dirty="0">
                <a:ea typeface="ＭＳ Ｐゴシック" panose="020B0600070205080204" pitchFamily="34" charset="-128"/>
              </a:rPr>
              <a:t>Rate of melt</a:t>
            </a:r>
          </a:p>
          <a:p>
            <a:pPr lvl="1"/>
            <a:r>
              <a:rPr lang="en-US" altLang="en-US" dirty="0">
                <a:ea typeface="ＭＳ Ｐゴシック" panose="020B0600070205080204" pitchFamily="34" charset="-128"/>
              </a:rPr>
              <a:t>Peak SWE</a:t>
            </a:r>
          </a:p>
          <a:p>
            <a:pPr lvl="1"/>
            <a:r>
              <a:rPr lang="en-US" altLang="en-US" dirty="0">
                <a:ea typeface="ＭＳ Ｐゴシック" panose="020B0600070205080204" pitchFamily="34" charset="-128"/>
              </a:rPr>
              <a:t>Date of Peak SWE</a:t>
            </a:r>
          </a:p>
          <a:p>
            <a:pPr lvl="1"/>
            <a:r>
              <a:rPr lang="en-US" altLang="en-US" dirty="0">
                <a:ea typeface="ＭＳ Ｐゴシック" panose="020B0600070205080204" pitchFamily="34" charset="-128"/>
              </a:rPr>
              <a:t>Snow Disappearance Date (SDD; Melt Out)</a:t>
            </a:r>
          </a:p>
          <a:p>
            <a:pPr lvl="1"/>
            <a:r>
              <a:rPr lang="en-US" altLang="en-US" dirty="0">
                <a:ea typeface="ＭＳ Ｐゴシック" panose="020B0600070205080204" pitchFamily="34" charset="-128"/>
              </a:rPr>
              <a:t>NSE</a:t>
            </a:r>
          </a:p>
          <a:p>
            <a:pPr lvl="1"/>
            <a:r>
              <a:rPr lang="en-US" altLang="en-US" dirty="0">
                <a:ea typeface="ＭＳ Ｐゴシック" panose="020B0600070205080204" pitchFamily="34" charset="-128"/>
              </a:rPr>
              <a:t>RSR</a:t>
            </a:r>
          </a:p>
          <a:p>
            <a:pPr lvl="1"/>
            <a:r>
              <a:rPr lang="en-US" altLang="en-US" dirty="0">
                <a:ea typeface="ＭＳ Ｐゴシック" panose="020B0600070205080204" pitchFamily="34" charset="-128"/>
              </a:rPr>
              <a:t>PBIAS</a:t>
            </a:r>
          </a:p>
          <a:p>
            <a:pPr lvl="1"/>
            <a:r>
              <a:rPr lang="en-US" altLang="en-US" dirty="0">
                <a:ea typeface="ＭＳ Ｐゴシック" panose="020B0600070205080204" pitchFamily="34" charset="-128"/>
              </a:rPr>
              <a:t>MKGE</a:t>
            </a:r>
          </a:p>
          <a:p>
            <a:pPr lvl="1"/>
            <a:r>
              <a:rPr lang="en-US" altLang="en-US" dirty="0">
                <a:ea typeface="ＭＳ Ｐゴシック" panose="020B0600070205080204" pitchFamily="34" charset="-128"/>
              </a:rPr>
              <a:t>Etc</a:t>
            </a:r>
            <a:r>
              <a:rPr lang="en-US" altLang="en-US" sz="2800" dirty="0">
                <a:ea typeface="ＭＳ Ｐゴシック" panose="020B0600070205080204" pitchFamily="34" charset="-128"/>
              </a:rPr>
              <a:t>.</a:t>
            </a:r>
            <a:endParaRPr lang="en-US" altLang="en-US" dirty="0">
              <a:ea typeface="ＭＳ Ｐゴシック" panose="020B0600070205080204" pitchFamily="34" charset="-128"/>
            </a:endParaRPr>
          </a:p>
        </p:txBody>
      </p:sp>
      <p:graphicFrame>
        <p:nvGraphicFramePr>
          <p:cNvPr id="6" name="Content Placeholder 5">
            <a:extLst>
              <a:ext uri="{FF2B5EF4-FFF2-40B4-BE49-F238E27FC236}">
                <a16:creationId xmlns:a16="http://schemas.microsoft.com/office/drawing/2014/main" id="{9E8C6B4B-33AE-AD67-CBC9-361630E08D6F}"/>
              </a:ext>
            </a:extLst>
          </p:cNvPr>
          <p:cNvGraphicFramePr>
            <a:graphicFrameLocks noGrp="1"/>
          </p:cNvGraphicFramePr>
          <p:nvPr>
            <p:ph sz="half" idx="2"/>
            <p:extLst>
              <p:ext uri="{D42A27DB-BD31-4B8C-83A1-F6EECF244321}">
                <p14:modId xmlns:p14="http://schemas.microsoft.com/office/powerpoint/2010/main" val="1147842180"/>
              </p:ext>
            </p:extLst>
          </p:nvPr>
        </p:nvGraphicFramePr>
        <p:xfrm>
          <a:off x="6146802" y="828081"/>
          <a:ext cx="5994400" cy="2743200"/>
        </p:xfrm>
        <a:graphic>
          <a:graphicData uri="http://schemas.openxmlformats.org/drawingml/2006/table">
            <a:tbl>
              <a:tblPr/>
              <a:tblGrid>
                <a:gridCol w="685158">
                  <a:extLst>
                    <a:ext uri="{9D8B030D-6E8A-4147-A177-3AD203B41FA5}">
                      <a16:colId xmlns:a16="http://schemas.microsoft.com/office/drawing/2014/main" val="20000"/>
                    </a:ext>
                  </a:extLst>
                </a:gridCol>
                <a:gridCol w="498561">
                  <a:extLst>
                    <a:ext uri="{9D8B030D-6E8A-4147-A177-3AD203B41FA5}">
                      <a16:colId xmlns:a16="http://schemas.microsoft.com/office/drawing/2014/main" val="20001"/>
                    </a:ext>
                  </a:extLst>
                </a:gridCol>
                <a:gridCol w="498561">
                  <a:extLst>
                    <a:ext uri="{9D8B030D-6E8A-4147-A177-3AD203B41FA5}">
                      <a16:colId xmlns:a16="http://schemas.microsoft.com/office/drawing/2014/main" val="20002"/>
                    </a:ext>
                  </a:extLst>
                </a:gridCol>
                <a:gridCol w="498561">
                  <a:extLst>
                    <a:ext uri="{9D8B030D-6E8A-4147-A177-3AD203B41FA5}">
                      <a16:colId xmlns:a16="http://schemas.microsoft.com/office/drawing/2014/main" val="20003"/>
                    </a:ext>
                  </a:extLst>
                </a:gridCol>
                <a:gridCol w="516055">
                  <a:extLst>
                    <a:ext uri="{9D8B030D-6E8A-4147-A177-3AD203B41FA5}">
                      <a16:colId xmlns:a16="http://schemas.microsoft.com/office/drawing/2014/main" val="20004"/>
                    </a:ext>
                  </a:extLst>
                </a:gridCol>
                <a:gridCol w="516055">
                  <a:extLst>
                    <a:ext uri="{9D8B030D-6E8A-4147-A177-3AD203B41FA5}">
                      <a16:colId xmlns:a16="http://schemas.microsoft.com/office/drawing/2014/main" val="20005"/>
                    </a:ext>
                  </a:extLst>
                </a:gridCol>
                <a:gridCol w="516055">
                  <a:extLst>
                    <a:ext uri="{9D8B030D-6E8A-4147-A177-3AD203B41FA5}">
                      <a16:colId xmlns:a16="http://schemas.microsoft.com/office/drawing/2014/main" val="20006"/>
                    </a:ext>
                  </a:extLst>
                </a:gridCol>
                <a:gridCol w="516055">
                  <a:extLst>
                    <a:ext uri="{9D8B030D-6E8A-4147-A177-3AD203B41FA5}">
                      <a16:colId xmlns:a16="http://schemas.microsoft.com/office/drawing/2014/main" val="20007"/>
                    </a:ext>
                  </a:extLst>
                </a:gridCol>
                <a:gridCol w="583113">
                  <a:extLst>
                    <a:ext uri="{9D8B030D-6E8A-4147-A177-3AD203B41FA5}">
                      <a16:colId xmlns:a16="http://schemas.microsoft.com/office/drawing/2014/main" val="20008"/>
                    </a:ext>
                  </a:extLst>
                </a:gridCol>
                <a:gridCol w="583113">
                  <a:extLst>
                    <a:ext uri="{9D8B030D-6E8A-4147-A177-3AD203B41FA5}">
                      <a16:colId xmlns:a16="http://schemas.microsoft.com/office/drawing/2014/main" val="20009"/>
                    </a:ext>
                  </a:extLst>
                </a:gridCol>
                <a:gridCol w="583113">
                  <a:extLst>
                    <a:ext uri="{9D8B030D-6E8A-4147-A177-3AD203B41FA5}">
                      <a16:colId xmlns:a16="http://schemas.microsoft.com/office/drawing/2014/main" val="20010"/>
                    </a:ext>
                  </a:extLst>
                </a:gridCol>
              </a:tblGrid>
              <a:tr h="182880">
                <a:tc rowSpan="2">
                  <a:txBody>
                    <a:bodyPr/>
                    <a:lstStyle/>
                    <a:p>
                      <a:pPr algn="ctr" fontAlgn="ctr"/>
                      <a:r>
                        <a:rPr lang="en-US" sz="1200" b="1" i="0" u="none" strike="noStrike">
                          <a:solidFill>
                            <a:srgbClr val="000000"/>
                          </a:solidFill>
                          <a:effectLst/>
                          <a:latin typeface="Times New Roman" panose="02020603050405020304" pitchFamily="18" charset="0"/>
                        </a:rPr>
                        <a:t>Water Year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gridSpan="3">
                  <a:txBody>
                    <a:bodyPr/>
                    <a:lstStyle/>
                    <a:p>
                      <a:pPr algn="ctr" fontAlgn="ctr"/>
                      <a:r>
                        <a:rPr lang="en-US" sz="1200" b="1" i="0" u="none" strike="noStrike" dirty="0">
                          <a:solidFill>
                            <a:srgbClr val="000000"/>
                          </a:solidFill>
                          <a:effectLst/>
                          <a:latin typeface="Times New Roman" panose="02020603050405020304" pitchFamily="18" charset="0"/>
                        </a:rPr>
                        <a:t>Peak SWE (in)</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Peak SWE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gridSpan="2">
                  <a:txBody>
                    <a:bodyPr/>
                    <a:lstStyle/>
                    <a:p>
                      <a:pPr algn="ctr" fontAlgn="ctr"/>
                      <a:r>
                        <a:rPr lang="en-US" sz="1200" b="1" i="0" u="none" strike="noStrike" dirty="0">
                          <a:solidFill>
                            <a:srgbClr val="000000"/>
                          </a:solidFill>
                          <a:effectLst/>
                          <a:latin typeface="Times New Roman" panose="02020603050405020304" pitchFamily="18" charset="0"/>
                        </a:rPr>
                        <a:t>SWE </a:t>
                      </a:r>
                      <a:r>
                        <a:rPr lang="en-US" sz="1200" b="1" i="0" u="none" strike="noStrike" dirty="0" err="1">
                          <a:solidFill>
                            <a:srgbClr val="000000"/>
                          </a:solidFill>
                          <a:effectLst/>
                          <a:latin typeface="Times New Roman" panose="02020603050405020304" pitchFamily="18" charset="0"/>
                        </a:rPr>
                        <a:t>Meltout</a:t>
                      </a:r>
                      <a:r>
                        <a:rPr lang="en-US" sz="1200" b="1" i="0" u="none" strike="noStrike" dirty="0">
                          <a:solidFill>
                            <a:srgbClr val="000000"/>
                          </a:solidFill>
                          <a:effectLst/>
                          <a:latin typeface="Times New Roman" panose="02020603050405020304" pitchFamily="18" charset="0"/>
                        </a:rPr>
                        <a:t>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rowSpan="2">
                  <a:txBody>
                    <a:bodyPr/>
                    <a:lstStyle/>
                    <a:p>
                      <a:pPr algn="ctr" fontAlgn="ctr"/>
                      <a:r>
                        <a:rPr lang="en-US" sz="1200" b="1" i="0" u="none" strike="noStrike">
                          <a:solidFill>
                            <a:srgbClr val="000000"/>
                          </a:solidFill>
                          <a:effectLst/>
                          <a:latin typeface="Times New Roman" panose="02020603050405020304" pitchFamily="18" charset="0"/>
                        </a:rPr>
                        <a:t>NSE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1" i="0" u="none" strike="noStrike">
                          <a:solidFill>
                            <a:srgbClr val="000000"/>
                          </a:solidFill>
                          <a:effectLst/>
                          <a:latin typeface="Times New Roman" panose="02020603050405020304" pitchFamily="18" charset="0"/>
                        </a:rPr>
                        <a:t>RSR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1" i="0" u="none" strike="noStrike">
                          <a:solidFill>
                            <a:srgbClr val="000000"/>
                          </a:solidFill>
                          <a:effectLst/>
                          <a:latin typeface="Times New Roman" panose="02020603050405020304" pitchFamily="18" charset="0"/>
                        </a:rPr>
                        <a:t>PBIAS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198120">
                <a:tc vMerge="1">
                  <a:txBody>
                    <a:bodyPr/>
                    <a:lstStyle/>
                    <a:p>
                      <a:endParaRPr lang="en-US"/>
                    </a:p>
                  </a:txBody>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Diff.</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48.9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59.0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-10.1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13May</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14Jul</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extLst>
                  <a:ext uri="{0D108BD9-81ED-4DB2-BD59-A6C34878D82A}">
                    <a16:rowId xmlns:a16="http://schemas.microsoft.com/office/drawing/2014/main" val="10002"/>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44.6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55.9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0.79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18.6</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3"/>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45.2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47.0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29May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6.5</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4"/>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68.0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72.9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23Jul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2.2</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5"/>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40.4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39.6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24Jun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1.00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6"/>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43.1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23Jun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5.8</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7"/>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56.6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55.6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27Apr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8"/>
                  </a:ext>
                </a:extLst>
              </a:tr>
              <a:tr h="198120">
                <a:tc>
                  <a:txBody>
                    <a:bodyPr/>
                    <a:lstStyle/>
                    <a:p>
                      <a:pPr algn="ctr" fontAlgn="ctr"/>
                      <a:r>
                        <a:rPr lang="en-US" sz="1200" b="0" i="0" u="none" strike="noStrike" dirty="0">
                          <a:solidFill>
                            <a:srgbClr val="000000"/>
                          </a:solidFill>
                          <a:effectLst/>
                          <a:latin typeface="Times New Roman" panose="02020603050405020304" pitchFamily="18" charset="0"/>
                        </a:rPr>
                        <a:t>2015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37.8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26Apr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16Apr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0.17</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7.9</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9"/>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43.0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1.7</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10"/>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2017</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54.2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60.4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02May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0.85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21.0</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1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Overall</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a:solidFill>
                            <a:srgbClr val="000000"/>
                          </a:solidFill>
                          <a:effectLst/>
                          <a:latin typeface="Times New Roman" panose="02020603050405020304" pitchFamily="18" charset="0"/>
                        </a:rPr>
                        <a:t>0.91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a:solidFill>
                            <a:srgbClr val="000000"/>
                          </a:solidFill>
                          <a:effectLst/>
                          <a:latin typeface="Times New Roman" panose="02020603050405020304" pitchFamily="18" charset="0"/>
                        </a:rPr>
                        <a:t>0.18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dirty="0">
                          <a:solidFill>
                            <a:srgbClr val="000000"/>
                          </a:solidFill>
                          <a:effectLst/>
                          <a:latin typeface="Times New Roman" panose="02020603050405020304" pitchFamily="18" charset="0"/>
                        </a:rPr>
                        <a:t>6.1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2"/>
                  </a:ext>
                </a:extLst>
              </a:tr>
            </a:tbl>
          </a:graphicData>
        </a:graphic>
      </p:graphicFrame>
      <p:sp>
        <p:nvSpPr>
          <p:cNvPr id="2" name="Slide Number Placeholder 6">
            <a:extLst>
              <a:ext uri="{FF2B5EF4-FFF2-40B4-BE49-F238E27FC236}">
                <a16:creationId xmlns:a16="http://schemas.microsoft.com/office/drawing/2014/main" id="{24A41DD6-C78E-BB32-F869-5FC022AAE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pic>
        <p:nvPicPr>
          <p:cNvPr id="5" name="Picture 4">
            <a:extLst>
              <a:ext uri="{FF2B5EF4-FFF2-40B4-BE49-F238E27FC236}">
                <a16:creationId xmlns:a16="http://schemas.microsoft.com/office/drawing/2014/main" id="{B3957FFB-2813-7ABB-DAC2-7EFC4902364C}"/>
              </a:ext>
            </a:extLst>
          </p:cNvPr>
          <p:cNvPicPr>
            <a:picLocks noChangeAspect="1"/>
          </p:cNvPicPr>
          <p:nvPr/>
        </p:nvPicPr>
        <p:blipFill>
          <a:blip r:embed="rId2"/>
          <a:stretch>
            <a:fillRect/>
          </a:stretch>
        </p:blipFill>
        <p:spPr>
          <a:xfrm>
            <a:off x="4876800" y="2199681"/>
            <a:ext cx="5104762" cy="4419048"/>
          </a:xfrm>
          <a:prstGeom prst="rect">
            <a:avLst/>
          </a:prstGeom>
        </p:spPr>
      </p:pic>
      <p:sp>
        <p:nvSpPr>
          <p:cNvPr id="7" name="Rectangle 6">
            <a:extLst>
              <a:ext uri="{FF2B5EF4-FFF2-40B4-BE49-F238E27FC236}">
                <a16:creationId xmlns:a16="http://schemas.microsoft.com/office/drawing/2014/main" id="{7ECFC56F-2CA5-3B3A-65C4-34EFEE36E325}"/>
              </a:ext>
            </a:extLst>
          </p:cNvPr>
          <p:cNvSpPr/>
          <p:nvPr/>
        </p:nvSpPr>
        <p:spPr>
          <a:xfrm>
            <a:off x="4953000" y="5638800"/>
            <a:ext cx="4876800" cy="912220"/>
          </a:xfrm>
          <a:prstGeom prst="rect">
            <a:avLst/>
          </a:prstGeom>
          <a:solidFill>
            <a:srgbClr val="FF0000">
              <a:alpha val="25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56864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459A1C8-1881-6E26-E0A6-EE1435765BDE}"/>
              </a:ext>
            </a:extLst>
          </p:cNvPr>
          <p:cNvPicPr>
            <a:picLocks noGrp="1" noChangeAspect="1"/>
          </p:cNvPicPr>
          <p:nvPr>
            <p:ph idx="1"/>
          </p:nvPr>
        </p:nvPicPr>
        <p:blipFill>
          <a:blip r:embed="rId2"/>
          <a:stretch>
            <a:fillRect/>
          </a:stretch>
        </p:blipFill>
        <p:spPr>
          <a:xfrm>
            <a:off x="3870767" y="2126611"/>
            <a:ext cx="4450466" cy="3749365"/>
          </a:xfrm>
          <a:prstGeom prst="rect">
            <a:avLst/>
          </a:prstGeom>
        </p:spPr>
      </p:pic>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Calibration</a:t>
            </a:r>
          </a:p>
        </p:txBody>
      </p:sp>
      <p:cxnSp>
        <p:nvCxnSpPr>
          <p:cNvPr id="9" name="Straight Arrow Connector 8"/>
          <p:cNvCxnSpPr/>
          <p:nvPr/>
        </p:nvCxnSpPr>
        <p:spPr>
          <a:xfrm flipH="1">
            <a:off x="7467600" y="2360148"/>
            <a:ext cx="609600" cy="459252"/>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924801" y="2078593"/>
            <a:ext cx="1126655" cy="369332"/>
          </a:xfrm>
          <a:prstGeom prst="rect">
            <a:avLst/>
          </a:prstGeom>
          <a:solidFill>
            <a:schemeClr val="tx1"/>
          </a:solidFill>
          <a:ln>
            <a:solidFill>
              <a:schemeClr val="bg1"/>
            </a:solidFill>
          </a:ln>
        </p:spPr>
        <p:txBody>
          <a:bodyPr wrap="none" rtlCol="0">
            <a:spAutoFit/>
          </a:bodyPr>
          <a:lstStyle/>
          <a:p>
            <a:r>
              <a:rPr lang="en-US" sz="1800" b="1" dirty="0">
                <a:solidFill>
                  <a:schemeClr val="bg1"/>
                </a:solidFill>
              </a:rPr>
              <a:t>Peak SWE</a:t>
            </a:r>
          </a:p>
        </p:txBody>
      </p:sp>
      <p:cxnSp>
        <p:nvCxnSpPr>
          <p:cNvPr id="17" name="Straight Arrow Connector 16"/>
          <p:cNvCxnSpPr/>
          <p:nvPr/>
        </p:nvCxnSpPr>
        <p:spPr>
          <a:xfrm flipH="1">
            <a:off x="7924800" y="4320155"/>
            <a:ext cx="609600" cy="45925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382000" y="4038600"/>
            <a:ext cx="2676502" cy="369332"/>
          </a:xfrm>
          <a:prstGeom prst="rect">
            <a:avLst/>
          </a:prstGeom>
          <a:solidFill>
            <a:schemeClr val="tx1"/>
          </a:solidFill>
          <a:ln>
            <a:solidFill>
              <a:srgbClr val="FF0000"/>
            </a:solidFill>
          </a:ln>
        </p:spPr>
        <p:txBody>
          <a:bodyPr wrap="none" rtlCol="0">
            <a:spAutoFit/>
          </a:bodyPr>
          <a:lstStyle/>
          <a:p>
            <a:r>
              <a:rPr lang="en-US" sz="1800" b="1" dirty="0">
                <a:solidFill>
                  <a:schemeClr val="bg1"/>
                </a:solidFill>
              </a:rPr>
              <a:t>Snow Disappearance Date</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3876770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02D15-F9C2-576F-1F17-9E72F5761D6D}"/>
              </a:ext>
            </a:extLst>
          </p:cNvPr>
          <p:cNvSpPr>
            <a:spLocks noGrp="1"/>
          </p:cNvSpPr>
          <p:nvPr>
            <p:ph type="title"/>
          </p:nvPr>
        </p:nvSpPr>
        <p:spPr/>
        <p:txBody>
          <a:bodyPr/>
          <a:lstStyle/>
          <a:p>
            <a:r>
              <a:rPr lang="en-US" dirty="0"/>
              <a:t>Calibration</a:t>
            </a:r>
          </a:p>
        </p:txBody>
      </p:sp>
      <p:pic>
        <p:nvPicPr>
          <p:cNvPr id="6" name="Picture 2"/>
          <p:cNvPicPr>
            <a:picLocks noGrp="1" noChangeAspect="1" noChangeArrowheads="1"/>
          </p:cNvPicPr>
          <p:nvPr>
            <p:ph sz="half" idx="1"/>
          </p:nvPr>
        </p:nvPicPr>
        <p:blipFill>
          <a:blip r:embed="rId3" cstate="print"/>
          <a:stretch>
            <a:fillRect/>
          </a:stretch>
        </p:blipFill>
        <p:spPr bwMode="auto">
          <a:xfrm>
            <a:off x="838200" y="2276140"/>
            <a:ext cx="5181600" cy="3450307"/>
          </a:xfrm>
          <a:prstGeom prst="rect">
            <a:avLst/>
          </a:prstGeom>
          <a:noFill/>
          <a:ln w="9525">
            <a:noFill/>
            <a:miter lim="800000"/>
            <a:headEnd/>
            <a:tailEnd/>
          </a:ln>
          <a:effectLst/>
        </p:spPr>
      </p:pic>
      <p:pic>
        <p:nvPicPr>
          <p:cNvPr id="7" name="Picture 2"/>
          <p:cNvPicPr>
            <a:picLocks noGrp="1" noChangeAspect="1" noChangeArrowheads="1"/>
          </p:cNvPicPr>
          <p:nvPr>
            <p:ph sz="half" idx="2"/>
          </p:nvPr>
        </p:nvPicPr>
        <p:blipFill>
          <a:blip r:embed="rId4" cstate="print"/>
          <a:stretch>
            <a:fillRect/>
          </a:stretch>
        </p:blipFill>
        <p:spPr bwMode="auto">
          <a:xfrm>
            <a:off x="6172200" y="2276140"/>
            <a:ext cx="5181600" cy="3450307"/>
          </a:xfrm>
          <a:prstGeom prst="rect">
            <a:avLst/>
          </a:prstGeom>
          <a:noFill/>
          <a:ln w="25400">
            <a:noFill/>
            <a:miter lim="800000"/>
            <a:headEnd/>
            <a:tailEnd/>
          </a:ln>
          <a:effectLst/>
        </p:spPr>
      </p:pic>
      <p:sp>
        <p:nvSpPr>
          <p:cNvPr id="12" name="TextBox 11"/>
          <p:cNvSpPr txBox="1"/>
          <p:nvPr/>
        </p:nvSpPr>
        <p:spPr>
          <a:xfrm>
            <a:off x="6867738" y="4646930"/>
            <a:ext cx="1895262" cy="338554"/>
          </a:xfrm>
          <a:prstGeom prst="rect">
            <a:avLst/>
          </a:prstGeom>
          <a:solidFill>
            <a:schemeClr val="tx1"/>
          </a:solidFill>
          <a:ln>
            <a:solidFill>
              <a:srgbClr val="FF0000"/>
            </a:solidFill>
          </a:ln>
        </p:spPr>
        <p:txBody>
          <a:bodyPr wrap="none" rtlCol="0">
            <a:spAutoFit/>
          </a:bodyPr>
          <a:lstStyle/>
          <a:p>
            <a:r>
              <a:rPr lang="en-US" sz="1600" b="1" dirty="0">
                <a:solidFill>
                  <a:srgbClr val="FF0000"/>
                </a:solidFill>
              </a:rPr>
              <a:t>USACE Snow Course</a:t>
            </a:r>
          </a:p>
        </p:txBody>
      </p:sp>
      <p:sp>
        <p:nvSpPr>
          <p:cNvPr id="13" name="TextBox 12"/>
          <p:cNvSpPr txBox="1"/>
          <p:nvPr/>
        </p:nvSpPr>
        <p:spPr>
          <a:xfrm>
            <a:off x="1447800" y="4800600"/>
            <a:ext cx="2223173" cy="338554"/>
          </a:xfrm>
          <a:prstGeom prst="rect">
            <a:avLst/>
          </a:prstGeom>
          <a:solidFill>
            <a:schemeClr val="tx1"/>
          </a:solidFill>
          <a:ln>
            <a:solidFill>
              <a:srgbClr val="00B050"/>
            </a:solidFill>
          </a:ln>
        </p:spPr>
        <p:txBody>
          <a:bodyPr wrap="none" rtlCol="0">
            <a:spAutoFit/>
          </a:bodyPr>
          <a:lstStyle/>
          <a:p>
            <a:r>
              <a:rPr lang="en-US" sz="1600" b="1" dirty="0">
                <a:solidFill>
                  <a:srgbClr val="00B050"/>
                </a:solidFill>
              </a:rPr>
              <a:t>NCDC </a:t>
            </a:r>
            <a:r>
              <a:rPr lang="en-US" sz="1600" b="1" dirty="0" err="1">
                <a:solidFill>
                  <a:srgbClr val="00B050"/>
                </a:solidFill>
              </a:rPr>
              <a:t>Hydromet</a:t>
            </a:r>
            <a:r>
              <a:rPr lang="en-US" sz="1600" b="1" dirty="0">
                <a:solidFill>
                  <a:srgbClr val="00B050"/>
                </a:solidFill>
              </a:rPr>
              <a:t> Station</a:t>
            </a:r>
          </a:p>
        </p:txBody>
      </p:sp>
      <p:sp>
        <p:nvSpPr>
          <p:cNvPr id="3" name="Slide Number Placeholder 6">
            <a:extLst>
              <a:ext uri="{FF2B5EF4-FFF2-40B4-BE49-F238E27FC236}">
                <a16:creationId xmlns:a16="http://schemas.microsoft.com/office/drawing/2014/main" id="{2DFA16D6-C486-E397-F013-FBE8658A16C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spTree>
    <p:extLst>
      <p:ext uri="{BB962C8B-B14F-4D97-AF65-F5344CB8AC3E}">
        <p14:creationId xmlns:p14="http://schemas.microsoft.com/office/powerpoint/2010/main" val="2519738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Temperature Index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275582274"/>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BB1B7969-4F62-5FDC-92B9-C28C0BB908C4}"/>
              </a:ext>
            </a:extLst>
          </p:cNvPr>
          <p:cNvPicPr>
            <a:picLocks noGrp="1" noChangeAspect="1"/>
          </p:cNvPicPr>
          <p:nvPr>
            <p:ph idx="1"/>
          </p:nvPr>
        </p:nvPicPr>
        <p:blipFill>
          <a:blip r:embed="rId2"/>
          <a:stretch>
            <a:fillRect/>
          </a:stretch>
        </p:blipFill>
        <p:spPr>
          <a:xfrm>
            <a:off x="3086100" y="1446579"/>
            <a:ext cx="6019800" cy="5064439"/>
          </a:xfrm>
        </p:spPr>
      </p:pic>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Snowmelt Graph</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sp>
        <p:nvSpPr>
          <p:cNvPr id="6" name="TextBox 5"/>
          <p:cNvSpPr txBox="1"/>
          <p:nvPr/>
        </p:nvSpPr>
        <p:spPr>
          <a:xfrm>
            <a:off x="9178105" y="2658112"/>
            <a:ext cx="1545872" cy="400110"/>
          </a:xfrm>
          <a:prstGeom prst="rect">
            <a:avLst/>
          </a:prstGeom>
          <a:solidFill>
            <a:schemeClr val="tx1"/>
          </a:solidFill>
          <a:ln>
            <a:solidFill>
              <a:schemeClr val="bg1"/>
            </a:solidFill>
          </a:ln>
        </p:spPr>
        <p:txBody>
          <a:bodyPr wrap="none" rtlCol="0">
            <a:spAutoFit/>
          </a:bodyPr>
          <a:lstStyle/>
          <a:p>
            <a:r>
              <a:rPr lang="en-US" sz="2000" b="1" dirty="0">
                <a:solidFill>
                  <a:srgbClr val="0070C0"/>
                </a:solidFill>
              </a:rPr>
              <a:t>Precipitation</a:t>
            </a:r>
          </a:p>
        </p:txBody>
      </p:sp>
      <p:sp>
        <p:nvSpPr>
          <p:cNvPr id="18" name="TextBox 17"/>
          <p:cNvSpPr txBox="1"/>
          <p:nvPr/>
        </p:nvSpPr>
        <p:spPr>
          <a:xfrm>
            <a:off x="9178105" y="3464827"/>
            <a:ext cx="1916487" cy="400110"/>
          </a:xfrm>
          <a:prstGeom prst="rect">
            <a:avLst/>
          </a:prstGeom>
          <a:solidFill>
            <a:schemeClr val="tx1"/>
          </a:solidFill>
          <a:ln>
            <a:solidFill>
              <a:schemeClr val="bg1"/>
            </a:solidFill>
          </a:ln>
        </p:spPr>
        <p:txBody>
          <a:bodyPr wrap="none" rtlCol="0">
            <a:spAutoFit/>
          </a:bodyPr>
          <a:lstStyle/>
          <a:p>
            <a:r>
              <a:rPr lang="en-US" sz="2000" b="1" dirty="0">
                <a:solidFill>
                  <a:srgbClr val="FF0000"/>
                </a:solidFill>
              </a:rPr>
              <a:t>Air Temperature</a:t>
            </a:r>
          </a:p>
        </p:txBody>
      </p:sp>
      <p:sp>
        <p:nvSpPr>
          <p:cNvPr id="11" name="TextBox 10">
            <a:extLst>
              <a:ext uri="{FF2B5EF4-FFF2-40B4-BE49-F238E27FC236}">
                <a16:creationId xmlns:a16="http://schemas.microsoft.com/office/drawing/2014/main" id="{B3957046-77AA-8A72-177E-7781143D5952}"/>
              </a:ext>
            </a:extLst>
          </p:cNvPr>
          <p:cNvSpPr txBox="1"/>
          <p:nvPr/>
        </p:nvSpPr>
        <p:spPr>
          <a:xfrm>
            <a:off x="9183904" y="4390873"/>
            <a:ext cx="662104" cy="400110"/>
          </a:xfrm>
          <a:prstGeom prst="rect">
            <a:avLst/>
          </a:prstGeom>
          <a:solidFill>
            <a:schemeClr val="tx1"/>
          </a:solidFill>
          <a:ln>
            <a:solidFill>
              <a:schemeClr val="bg1"/>
            </a:solidFill>
          </a:ln>
        </p:spPr>
        <p:txBody>
          <a:bodyPr wrap="none" rtlCol="0">
            <a:spAutoFit/>
          </a:bodyPr>
          <a:lstStyle/>
          <a:p>
            <a:r>
              <a:rPr lang="en-US" sz="2000" b="1" dirty="0">
                <a:solidFill>
                  <a:srgbClr val="0070C0"/>
                </a:solidFill>
              </a:rPr>
              <a:t>SWE</a:t>
            </a:r>
          </a:p>
        </p:txBody>
      </p:sp>
    </p:spTree>
    <p:extLst>
      <p:ext uri="{BB962C8B-B14F-4D97-AF65-F5344CB8AC3E}">
        <p14:creationId xmlns:p14="http://schemas.microsoft.com/office/powerpoint/2010/main" val="5457209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6A9FA5-77DF-69F0-D439-87FC4B3404D4}"/>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If available, calibrate point SWE using multiple SNOTEL gages/snow sites in the watershed, each with its own set of observed data</a:t>
            </a:r>
          </a:p>
          <a:p>
            <a:pPr>
              <a:spcBef>
                <a:spcPts val="0"/>
              </a:spcBef>
              <a:spcAft>
                <a:spcPts val="600"/>
              </a:spcAft>
            </a:pPr>
            <a:r>
              <a:rPr lang="en-US" altLang="en-US" sz="2400" dirty="0"/>
              <a:t>Calibrate using multiple water years</a:t>
            </a:r>
          </a:p>
          <a:p>
            <a:pPr>
              <a:spcBef>
                <a:spcPts val="0"/>
              </a:spcBef>
              <a:spcAft>
                <a:spcPts val="600"/>
              </a:spcAft>
            </a:pPr>
            <a:r>
              <a:rPr lang="en-US" altLang="en-US" sz="2400" dirty="0"/>
              <a:t>Use a large time step (e.g., 1 day)</a:t>
            </a:r>
          </a:p>
          <a:p>
            <a:pPr>
              <a:spcBef>
                <a:spcPts val="0"/>
              </a:spcBef>
              <a:spcAft>
                <a:spcPts val="600"/>
              </a:spcAft>
            </a:pPr>
            <a:r>
              <a:rPr lang="en-US" altLang="en-US" sz="2400" dirty="0"/>
              <a:t>Very fast!</a:t>
            </a:r>
          </a:p>
          <a:p>
            <a:pPr>
              <a:spcBef>
                <a:spcPts val="0"/>
              </a:spcBef>
              <a:spcAft>
                <a:spcPts val="600"/>
              </a:spcAft>
            </a:pPr>
            <a:r>
              <a:rPr lang="en-US" altLang="en-US" sz="2400" dirty="0">
                <a:hlinkClick r:id="rId2"/>
              </a:rPr>
              <a:t>Point Calibration Workshop</a:t>
            </a:r>
            <a:endParaRPr lang="en-US" altLang="en-US" sz="2400" dirty="0"/>
          </a:p>
        </p:txBody>
      </p:sp>
      <p:pic>
        <p:nvPicPr>
          <p:cNvPr id="7" name="Content Placeholder 6"/>
          <p:cNvPicPr>
            <a:picLocks noGrp="1" noChangeAspect="1"/>
          </p:cNvPicPr>
          <p:nvPr>
            <p:ph sz="half" idx="2"/>
          </p:nvPr>
        </p:nvPicPr>
        <p:blipFill>
          <a:blip r:embed="rId3"/>
          <a:stretch>
            <a:fillRect/>
          </a:stretch>
        </p:blipFill>
        <p:spPr>
          <a:xfrm>
            <a:off x="6172200" y="1561823"/>
            <a:ext cx="5181600" cy="4000777"/>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7696200" y="4285236"/>
            <a:ext cx="2816859" cy="2373107"/>
          </a:xfrm>
          <a:prstGeom prst="rect">
            <a:avLst/>
          </a:prstGeom>
          <a:ln w="25400">
            <a:solidFill>
              <a:srgbClr val="FF0000"/>
            </a:solidFill>
          </a:ln>
        </p:spPr>
      </p:pic>
      <p:sp>
        <p:nvSpPr>
          <p:cNvPr id="8" name="Rectangle 7"/>
          <p:cNvSpPr/>
          <p:nvPr/>
        </p:nvSpPr>
        <p:spPr>
          <a:xfrm>
            <a:off x="10600425" y="2759362"/>
            <a:ext cx="609600" cy="228600"/>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p:cNvCxnSpPr>
          <p:nvPr/>
        </p:nvCxnSpPr>
        <p:spPr>
          <a:xfrm flipH="1">
            <a:off x="7696200" y="2759362"/>
            <a:ext cx="2893059" cy="15258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10524225" y="2987962"/>
            <a:ext cx="685800" cy="12972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BAF12A77-97E3-817A-9EEF-9AED9A1A3CC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39AC-876A-5D89-FF6A-8659E6A9A279}"/>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basin-average SWE against SNODAS or </a:t>
            </a:r>
            <a:r>
              <a:rPr lang="en-US" altLang="en-US" sz="2400" dirty="0" err="1">
                <a:ea typeface="ＭＳ Ｐゴシック" panose="020B0600070205080204" pitchFamily="34" charset="-128"/>
              </a:rPr>
              <a:t>UofA</a:t>
            </a:r>
            <a:r>
              <a:rPr lang="en-US" altLang="en-US" sz="2400" dirty="0">
                <a:ea typeface="ＭＳ Ｐゴシック" panose="020B0600070205080204" pitchFamily="34" charset="-128"/>
              </a:rPr>
              <a:t> data</a:t>
            </a:r>
          </a:p>
          <a:p>
            <a:pPr>
              <a:lnSpc>
                <a:spcPct val="90000"/>
              </a:lnSpc>
              <a:spcBef>
                <a:spcPts val="0"/>
              </a:spcBef>
            </a:pPr>
            <a:r>
              <a:rPr lang="en-US" altLang="en-US" sz="2400" dirty="0">
                <a:ea typeface="ＭＳ Ｐゴシック" panose="020B0600070205080204" pitchFamily="34" charset="-128"/>
              </a:rPr>
              <a:t>Need to extract basin-average SWE</a:t>
            </a:r>
          </a:p>
          <a:p>
            <a:pPr>
              <a:spcBef>
                <a:spcPts val="0"/>
              </a:spcBef>
              <a:spcAft>
                <a:spcPts val="600"/>
              </a:spcAft>
            </a:pPr>
            <a:r>
              <a:rPr lang="en-US" altLang="en-US" sz="2400" dirty="0"/>
              <a:t>Calibrate using multiple events and/or water years</a:t>
            </a:r>
          </a:p>
          <a:p>
            <a:pPr>
              <a:spcBef>
                <a:spcPts val="0"/>
              </a:spcBef>
              <a:spcAft>
                <a:spcPts val="600"/>
              </a:spcAft>
            </a:pPr>
            <a:r>
              <a:rPr lang="en-US" altLang="en-US" sz="2400" dirty="0"/>
              <a:t>Use a smaller time step (e.g., 1 </a:t>
            </a:r>
            <a:r>
              <a:rPr lang="en-US" altLang="en-US" sz="2400" dirty="0" err="1"/>
              <a:t>hr</a:t>
            </a:r>
            <a:r>
              <a:rPr lang="en-US" altLang="en-US" sz="2400" dirty="0"/>
              <a:t>)</a:t>
            </a:r>
          </a:p>
          <a:p>
            <a:pPr>
              <a:spcBef>
                <a:spcPts val="0"/>
              </a:spcBef>
              <a:spcAft>
                <a:spcPts val="600"/>
              </a:spcAft>
            </a:pPr>
            <a:r>
              <a:rPr lang="en-US" altLang="en-US" sz="2400" dirty="0"/>
              <a:t>Can be slow</a:t>
            </a:r>
          </a:p>
          <a:p>
            <a:pPr>
              <a:spcBef>
                <a:spcPts val="0"/>
              </a:spcBef>
              <a:spcAft>
                <a:spcPts val="600"/>
              </a:spcAft>
            </a:pPr>
            <a:r>
              <a:rPr lang="en-US" altLang="en-US" sz="2400" dirty="0">
                <a:hlinkClick r:id="rId2"/>
              </a:rPr>
              <a:t>Gridded Snowmelt Workshop</a:t>
            </a:r>
            <a:endParaRPr lang="en-US" altLang="en-US" sz="2400" dirty="0"/>
          </a:p>
        </p:txBody>
      </p:sp>
      <p:pic>
        <p:nvPicPr>
          <p:cNvPr id="6" name="Content Placeholder 5"/>
          <p:cNvPicPr>
            <a:picLocks noGrp="1" noChangeAspect="1"/>
          </p:cNvPicPr>
          <p:nvPr>
            <p:ph sz="half" idx="2"/>
          </p:nvPr>
        </p:nvPicPr>
        <p:blipFill>
          <a:blip r:embed="rId3"/>
          <a:stretch>
            <a:fillRect/>
          </a:stretch>
        </p:blipFill>
        <p:spPr>
          <a:xfrm>
            <a:off x="6179050" y="1542700"/>
            <a:ext cx="5181600" cy="3424938"/>
          </a:xfrm>
          <a:prstGeom prst="rect">
            <a:avLst/>
          </a:prstGeom>
          <a:ln>
            <a:solidFill>
              <a:schemeClr val="tx1"/>
            </a:solidFill>
          </a:ln>
        </p:spPr>
      </p:pic>
      <p:sp>
        <p:nvSpPr>
          <p:cNvPr id="12" name="Rectangle 11"/>
          <p:cNvSpPr/>
          <p:nvPr/>
        </p:nvSpPr>
        <p:spPr>
          <a:xfrm>
            <a:off x="10179888" y="2949752"/>
            <a:ext cx="381000" cy="271462"/>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cxnSpLocks/>
          </p:cNvCxnSpPr>
          <p:nvPr/>
        </p:nvCxnSpPr>
        <p:spPr>
          <a:xfrm flipH="1">
            <a:off x="7085924" y="2960777"/>
            <a:ext cx="3093963" cy="84922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10453776" y="3221214"/>
            <a:ext cx="107112" cy="58878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7085924" y="3810001"/>
            <a:ext cx="3367853" cy="2837301"/>
          </a:xfrm>
          <a:prstGeom prst="rect">
            <a:avLst/>
          </a:prstGeom>
          <a:ln w="25400">
            <a:solidFill>
              <a:srgbClr val="FF0000"/>
            </a:solidFill>
          </a:ln>
        </p:spPr>
      </p:pic>
      <p:grpSp>
        <p:nvGrpSpPr>
          <p:cNvPr id="20" name="Group 19"/>
          <p:cNvGrpSpPr/>
          <p:nvPr/>
        </p:nvGrpSpPr>
        <p:grpSpPr>
          <a:xfrm>
            <a:off x="8977156" y="3835197"/>
            <a:ext cx="1214371" cy="705258"/>
            <a:chOff x="5397713" y="1676400"/>
            <a:chExt cx="1214371" cy="705258"/>
          </a:xfrm>
        </p:grpSpPr>
        <p:sp>
          <p:nvSpPr>
            <p:cNvPr id="21" name="TextBox 20"/>
            <p:cNvSpPr txBox="1"/>
            <p:nvPr/>
          </p:nvSpPr>
          <p:spPr>
            <a:xfrm>
              <a:off x="5397713" y="1676400"/>
              <a:ext cx="1214371" cy="705258"/>
            </a:xfrm>
            <a:prstGeom prst="rect">
              <a:avLst/>
            </a:prstGeom>
            <a:solidFill>
              <a:schemeClr val="tx1"/>
            </a:solidFill>
            <a:ln>
              <a:solidFill>
                <a:schemeClr val="bg1"/>
              </a:solidFill>
            </a:ln>
          </p:spPr>
          <p:txBody>
            <a:bodyPr wrap="none" rtlCol="0">
              <a:spAutoFit/>
            </a:bodyPr>
            <a:lstStyle/>
            <a:p>
              <a:pPr>
                <a:lnSpc>
                  <a:spcPct val="150000"/>
                </a:lnSpc>
              </a:pPr>
              <a:r>
                <a:rPr lang="en-US" sz="1400" b="1" dirty="0">
                  <a:solidFill>
                    <a:schemeClr val="bg1"/>
                  </a:solidFill>
                </a:rPr>
                <a:t>          HMS</a:t>
              </a:r>
            </a:p>
            <a:p>
              <a:pPr>
                <a:lnSpc>
                  <a:spcPct val="150000"/>
                </a:lnSpc>
              </a:pPr>
              <a:r>
                <a:rPr lang="en-US" sz="1400" b="1" dirty="0">
                  <a:solidFill>
                    <a:schemeClr val="bg1"/>
                  </a:solidFill>
                </a:rPr>
                <a:t>          SNODAS</a:t>
              </a:r>
            </a:p>
          </p:txBody>
        </p:sp>
        <p:cxnSp>
          <p:nvCxnSpPr>
            <p:cNvPr id="22" name="Straight Connector 21"/>
            <p:cNvCxnSpPr/>
            <p:nvPr/>
          </p:nvCxnSpPr>
          <p:spPr>
            <a:xfrm>
              <a:off x="5486400" y="1906367"/>
              <a:ext cx="36576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86400" y="2226407"/>
              <a:ext cx="3657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5C609971-CEF3-8BFD-B198-4A7582AC038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spTree>
    <p:extLst>
      <p:ext uri="{BB962C8B-B14F-4D97-AF65-F5344CB8AC3E}">
        <p14:creationId xmlns:p14="http://schemas.microsoft.com/office/powerpoint/2010/main" val="3051334221"/>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runoff using snowmelt parameters</a:t>
            </a:r>
          </a:p>
          <a:p>
            <a:pPr>
              <a:lnSpc>
                <a:spcPct val="90000"/>
              </a:lnSpc>
              <a:spcBef>
                <a:spcPts val="0"/>
              </a:spcBef>
            </a:pPr>
            <a:r>
              <a:rPr lang="en-US" altLang="en-US" sz="2400" b="1" u="sng" dirty="0">
                <a:ea typeface="ＭＳ Ｐゴシック" panose="020B0600070205080204" pitchFamily="34" charset="-128"/>
              </a:rPr>
              <a:t>This is more important than any other calibration step!</a:t>
            </a:r>
          </a:p>
          <a:p>
            <a:pPr>
              <a:lnSpc>
                <a:spcPct val="90000"/>
              </a:lnSpc>
              <a:spcBef>
                <a:spcPts val="0"/>
              </a:spcBef>
            </a:pPr>
            <a:r>
              <a:rPr lang="en-US" altLang="en-US" sz="2400" dirty="0">
                <a:ea typeface="ＭＳ Ｐゴシック" panose="020B0600070205080204" pitchFamily="34" charset="-128"/>
              </a:rPr>
              <a:t>Modify snowmelt, loss, transform, baseflow, etc. parameters, as necessary</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hour)</a:t>
            </a:r>
          </a:p>
          <a:p>
            <a:pPr>
              <a:spcBef>
                <a:spcPts val="0"/>
              </a:spcBef>
              <a:spcAft>
                <a:spcPts val="600"/>
              </a:spcAft>
            </a:pPr>
            <a:r>
              <a:rPr lang="en-US" altLang="en-US" sz="2400" dirty="0"/>
              <a:t>Will be slow</a:t>
            </a:r>
          </a:p>
        </p:txBody>
      </p:sp>
      <p:pic>
        <p:nvPicPr>
          <p:cNvPr id="7" name="Content Placeholder 6"/>
          <p:cNvPicPr>
            <a:picLocks noGrp="1" noChangeAspect="1"/>
          </p:cNvPicPr>
          <p:nvPr>
            <p:ph sz="half" idx="2"/>
          </p:nvPr>
        </p:nvPicPr>
        <p:blipFill>
          <a:blip r:embed="rId2"/>
          <a:stretch>
            <a:fillRect/>
          </a:stretch>
        </p:blipFill>
        <p:spPr>
          <a:xfrm>
            <a:off x="6172200" y="1319397"/>
            <a:ext cx="5181600" cy="3424938"/>
          </a:xfrm>
          <a:prstGeom prst="rect">
            <a:avLst/>
          </a:prstGeom>
          <a:ln>
            <a:solidFill>
              <a:schemeClr val="tx1"/>
            </a:solidFill>
          </a:ln>
        </p:spPr>
      </p:pic>
      <p:sp>
        <p:nvSpPr>
          <p:cNvPr id="8" name="Rectangle 7"/>
          <p:cNvSpPr/>
          <p:nvPr/>
        </p:nvSpPr>
        <p:spPr>
          <a:xfrm>
            <a:off x="9829800" y="2971800"/>
            <a:ext cx="304800" cy="190500"/>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p:cNvCxnSpPr>
          <p:nvPr/>
        </p:nvCxnSpPr>
        <p:spPr>
          <a:xfrm flipH="1">
            <a:off x="7315200" y="2971800"/>
            <a:ext cx="2514600" cy="10434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10134600" y="2971800"/>
            <a:ext cx="304800" cy="10434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7315200" y="4015271"/>
            <a:ext cx="3124200" cy="2632031"/>
          </a:xfrm>
          <a:prstGeom prst="rect">
            <a:avLst/>
          </a:prstGeom>
          <a:ln w="25400">
            <a:solidFill>
              <a:srgbClr val="FF0000"/>
            </a:solidFill>
          </a:ln>
        </p:spPr>
      </p:pic>
      <p:sp>
        <p:nvSpPr>
          <p:cNvPr id="5" name="Slide Number Placeholder 6">
            <a:extLst>
              <a:ext uri="{FF2B5EF4-FFF2-40B4-BE49-F238E27FC236}">
                <a16:creationId xmlns:a16="http://schemas.microsoft.com/office/drawing/2014/main" id="{505618A9-D6B3-4987-C333-7EE1B137C41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spTree>
    <p:extLst>
      <p:ext uri="{BB962C8B-B14F-4D97-AF65-F5344CB8AC3E}">
        <p14:creationId xmlns:p14="http://schemas.microsoft.com/office/powerpoint/2010/main" val="137919541"/>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57347"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Can optimize parameters using both gridded and banded approaches</a:t>
            </a:r>
          </a:p>
          <a:p>
            <a:pPr lvl="1"/>
            <a:r>
              <a:rPr lang="en-US" altLang="en-US" sz="1800" dirty="0">
                <a:ea typeface="ＭＳ Ｐゴシック" panose="020B0600070205080204" pitchFamily="34" charset="-128"/>
              </a:rPr>
              <a:t>Only constants are allowed</a:t>
            </a:r>
          </a:p>
          <a:p>
            <a:pPr lvl="1"/>
            <a:r>
              <a:rPr lang="en-US" altLang="en-US" sz="1800" dirty="0">
                <a:ea typeface="ＭＳ Ｐゴシック" panose="020B0600070205080204" pitchFamily="34" charset="-128"/>
              </a:rPr>
              <a:t>No Annual Patterns or Functions</a:t>
            </a:r>
          </a:p>
          <a:p>
            <a:pPr>
              <a:lnSpc>
                <a:spcPct val="90000"/>
              </a:lnSpc>
            </a:pPr>
            <a:r>
              <a:rPr lang="en-US" altLang="en-US" sz="2400" dirty="0">
                <a:ea typeface="ＭＳ Ｐゴシック" panose="020B0600070205080204" pitchFamily="34" charset="-128"/>
              </a:rPr>
              <a:t>THIS IS NOT AUTO CALIBRATION!!!</a:t>
            </a:r>
          </a:p>
          <a:p>
            <a:pPr>
              <a:lnSpc>
                <a:spcPct val="90000"/>
              </a:lnSpc>
            </a:pPr>
            <a:r>
              <a:rPr lang="en-US" altLang="en-US" sz="2400" dirty="0">
                <a:ea typeface="ＭＳ Ｐゴシック" panose="020B0600070205080204" pitchFamily="34" charset="-128"/>
              </a:rPr>
              <a:t>Only use this feature after you’ve figured out reasonable parameter ranges</a:t>
            </a:r>
            <a:endParaRPr lang="en-US" altLang="en-US" sz="2400" dirty="0"/>
          </a:p>
        </p:txBody>
      </p:sp>
      <p:pic>
        <p:nvPicPr>
          <p:cNvPr id="4" name="Content Placeholder 3">
            <a:extLst>
              <a:ext uri="{FF2B5EF4-FFF2-40B4-BE49-F238E27FC236}">
                <a16:creationId xmlns:a16="http://schemas.microsoft.com/office/drawing/2014/main" id="{060B88B2-53B1-59CF-CBE8-5DAF5403D507}"/>
              </a:ext>
            </a:extLst>
          </p:cNvPr>
          <p:cNvPicPr>
            <a:picLocks noGrp="1" noChangeAspect="1"/>
          </p:cNvPicPr>
          <p:nvPr>
            <p:ph sz="half" idx="2"/>
          </p:nvPr>
        </p:nvPicPr>
        <p:blipFill>
          <a:blip r:embed="rId2"/>
          <a:stretch>
            <a:fillRect/>
          </a:stretch>
        </p:blipFill>
        <p:spPr>
          <a:xfrm>
            <a:off x="6248400" y="2178515"/>
            <a:ext cx="5537083" cy="250097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spTree>
    <p:extLst>
      <p:ext uri="{BB962C8B-B14F-4D97-AF65-F5344CB8AC3E}">
        <p14:creationId xmlns:p14="http://schemas.microsoft.com/office/powerpoint/2010/main" val="2083363035"/>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pic>
        <p:nvPicPr>
          <p:cNvPr id="23" name="Content Placeholder 22">
            <a:extLst>
              <a:ext uri="{FF2B5EF4-FFF2-40B4-BE49-F238E27FC236}">
                <a16:creationId xmlns:a16="http://schemas.microsoft.com/office/drawing/2014/main" id="{7A03D633-7DCF-CAD9-CEB2-B568BE5EC64F}"/>
              </a:ext>
            </a:extLst>
          </p:cNvPr>
          <p:cNvPicPr>
            <a:picLocks noGrp="1" noChangeAspect="1"/>
          </p:cNvPicPr>
          <p:nvPr>
            <p:ph sz="half" idx="1"/>
          </p:nvPr>
        </p:nvPicPr>
        <p:blipFill>
          <a:blip r:embed="rId2"/>
          <a:stretch>
            <a:fillRect/>
          </a:stretch>
        </p:blipFill>
        <p:spPr>
          <a:xfrm>
            <a:off x="971857" y="1848913"/>
            <a:ext cx="4914286" cy="4304762"/>
          </a:xfrm>
          <a:ln>
            <a:solidFill>
              <a:schemeClr val="tx1"/>
            </a:solidFill>
          </a:ln>
        </p:spPr>
      </p:pic>
      <p:pic>
        <p:nvPicPr>
          <p:cNvPr id="17" name="Content Placeholder 11">
            <a:extLst>
              <a:ext uri="{FF2B5EF4-FFF2-40B4-BE49-F238E27FC236}">
                <a16:creationId xmlns:a16="http://schemas.microsoft.com/office/drawing/2014/main" id="{9FD3F73D-B55C-6613-F852-87F54BC2159B}"/>
              </a:ext>
            </a:extLst>
          </p:cNvPr>
          <p:cNvPicPr>
            <a:picLocks noGrp="1" noChangeAspect="1"/>
          </p:cNvPicPr>
          <p:nvPr>
            <p:ph sz="half" idx="2"/>
          </p:nvPr>
        </p:nvPicPr>
        <p:blipFill>
          <a:blip r:embed="rId3"/>
          <a:stretch>
            <a:fillRect/>
          </a:stretch>
        </p:blipFill>
        <p:spPr>
          <a:xfrm>
            <a:off x="6172200" y="2038299"/>
            <a:ext cx="5181600" cy="392599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65</a:t>
            </a:fld>
            <a:endParaRPr lang="en-US" dirty="0">
              <a:latin typeface="Arial" charset="0"/>
            </a:endParaRPr>
          </a:p>
        </p:txBody>
      </p:sp>
    </p:spTree>
    <p:extLst>
      <p:ext uri="{BB962C8B-B14F-4D97-AF65-F5344CB8AC3E}">
        <p14:creationId xmlns:p14="http://schemas.microsoft.com/office/powerpoint/2010/main" val="682243371"/>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Forecast + Optimization</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66</a:t>
            </a:fld>
            <a:endParaRPr lang="en-US" dirty="0">
              <a:latin typeface="Arial" charset="0"/>
            </a:endParaRPr>
          </a:p>
        </p:txBody>
      </p:sp>
      <p:sp>
        <p:nvSpPr>
          <p:cNvPr id="8" name="Content Placeholder 7">
            <a:extLst>
              <a:ext uri="{FF2B5EF4-FFF2-40B4-BE49-F238E27FC236}">
                <a16:creationId xmlns:a16="http://schemas.microsoft.com/office/drawing/2014/main" id="{615DE2BC-C2CD-DE9F-1796-98A2E7EAD955}"/>
              </a:ext>
            </a:extLst>
          </p:cNvPr>
          <p:cNvSpPr>
            <a:spLocks noGrp="1"/>
          </p:cNvSpPr>
          <p:nvPr>
            <p:ph sz="half" idx="1"/>
          </p:nvPr>
        </p:nvSpPr>
        <p:spPr/>
        <p:txBody>
          <a:bodyPr/>
          <a:lstStyle/>
          <a:p>
            <a:r>
              <a:rPr lang="en-US" dirty="0"/>
              <a:t>Nested Optimization trials can be used to parameterize forecast alternatives</a:t>
            </a:r>
          </a:p>
          <a:p>
            <a:pPr lvl="1"/>
            <a:r>
              <a:rPr lang="en-US" dirty="0"/>
              <a:t>Snow first</a:t>
            </a:r>
          </a:p>
          <a:p>
            <a:pPr lvl="1"/>
            <a:r>
              <a:rPr lang="en-US" dirty="0"/>
              <a:t>Runoff second</a:t>
            </a:r>
          </a:p>
          <a:p>
            <a:r>
              <a:rPr lang="en-US" dirty="0"/>
              <a:t>Engineering judgement is still required!</a:t>
            </a:r>
          </a:p>
          <a:p>
            <a:pPr lvl="1"/>
            <a:endParaRPr lang="en-US" dirty="0"/>
          </a:p>
        </p:txBody>
      </p:sp>
      <p:pic>
        <p:nvPicPr>
          <p:cNvPr id="9" name="Content Placeholder 4">
            <a:extLst>
              <a:ext uri="{FF2B5EF4-FFF2-40B4-BE49-F238E27FC236}">
                <a16:creationId xmlns:a16="http://schemas.microsoft.com/office/drawing/2014/main" id="{5EF152DA-A80C-403D-BAB7-1EEB6540C5B7}"/>
              </a:ext>
            </a:extLst>
          </p:cNvPr>
          <p:cNvPicPr>
            <a:picLocks noGrp="1" noChangeAspect="1"/>
          </p:cNvPicPr>
          <p:nvPr>
            <p:ph sz="half" idx="2"/>
          </p:nvPr>
        </p:nvPicPr>
        <p:blipFill>
          <a:blip r:embed="rId3"/>
          <a:stretch>
            <a:fillRect/>
          </a:stretch>
        </p:blipFill>
        <p:spPr>
          <a:xfrm>
            <a:off x="6627178" y="1825625"/>
            <a:ext cx="4271643" cy="4351338"/>
          </a:xfrm>
          <a:prstGeom prst="rect">
            <a:avLst/>
          </a:prstGeom>
        </p:spPr>
      </p:pic>
    </p:spTree>
    <p:extLst>
      <p:ext uri="{BB962C8B-B14F-4D97-AF65-F5344CB8AC3E}">
        <p14:creationId xmlns:p14="http://schemas.microsoft.com/office/powerpoint/2010/main" val="2440237523"/>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8E34E-BB4C-EFC2-5FEE-728148B6E21F}"/>
            </a:ext>
          </a:extLst>
        </p:cNvPr>
        <p:cNvGrpSpPr/>
        <p:nvPr/>
      </p:nvGrpSpPr>
      <p:grpSpPr>
        <a:xfrm>
          <a:off x="0" y="0"/>
          <a:ext cx="0" cy="0"/>
          <a:chOff x="0" y="0"/>
          <a:chExt cx="0" cy="0"/>
        </a:xfrm>
      </p:grpSpPr>
      <p:sp>
        <p:nvSpPr>
          <p:cNvPr id="57347" name="Rectangle 3">
            <a:extLst>
              <a:ext uri="{FF2B5EF4-FFF2-40B4-BE49-F238E27FC236}">
                <a16:creationId xmlns:a16="http://schemas.microsoft.com/office/drawing/2014/main" id="{BD02AA3A-5414-773C-3467-7F9D8B3249D3}"/>
              </a:ext>
            </a:extLst>
          </p:cNvPr>
          <p:cNvSpPr>
            <a:spLocks noGrp="1" noChangeArrowheads="1"/>
          </p:cNvSpPr>
          <p:nvPr>
            <p:ph idx="1"/>
          </p:nvPr>
        </p:nvSpPr>
        <p:spPr/>
        <p:txBody>
          <a:bodyPr>
            <a:normAutofit/>
          </a:bodyPr>
          <a:lstStyle/>
          <a:p>
            <a:pPr>
              <a:lnSpc>
                <a:spcPct val="90000"/>
              </a:lnSpc>
            </a:pPr>
            <a:r>
              <a:rPr lang="en-US" altLang="en-US" sz="3200" dirty="0">
                <a:ea typeface="ＭＳ Ｐゴシック" panose="020B0600070205080204" pitchFamily="34" charset="-128"/>
              </a:rPr>
              <a:t>How much uncertainty in SWE, flow, volume, reservoir pool stage, etc. is due to snowmelt parameters?</a:t>
            </a:r>
          </a:p>
          <a:p>
            <a:pPr>
              <a:lnSpc>
                <a:spcPct val="90000"/>
              </a:lnSpc>
            </a:pPr>
            <a:r>
              <a:rPr lang="en-US" altLang="en-US" sz="3200" dirty="0">
                <a:ea typeface="ＭＳ Ｐゴシック" panose="020B0600070205080204" pitchFamily="34" charset="-128"/>
              </a:rPr>
              <a:t>Can use both gridded and banded approaches</a:t>
            </a:r>
          </a:p>
          <a:p>
            <a:pPr lvl="1"/>
            <a:r>
              <a:rPr lang="en-US" altLang="en-US" dirty="0">
                <a:ea typeface="ＭＳ Ｐゴシック" panose="020B0600070205080204" pitchFamily="34" charset="-128"/>
              </a:rPr>
              <a:t>Only constants are allowed</a:t>
            </a:r>
          </a:p>
          <a:p>
            <a:pPr lvl="1"/>
            <a:r>
              <a:rPr lang="en-US" altLang="en-US" dirty="0">
                <a:ea typeface="ＭＳ Ｐゴシック" panose="020B0600070205080204" pitchFamily="34" charset="-128"/>
              </a:rPr>
              <a:t>No Annual Patterns or Functions</a:t>
            </a:r>
          </a:p>
        </p:txBody>
      </p:sp>
      <p:sp>
        <p:nvSpPr>
          <p:cNvPr id="2" name="Title 1">
            <a:extLst>
              <a:ext uri="{FF2B5EF4-FFF2-40B4-BE49-F238E27FC236}">
                <a16:creationId xmlns:a16="http://schemas.microsoft.com/office/drawing/2014/main" id="{3E0EC59D-DCC6-571B-8376-35399250B837}"/>
              </a:ext>
            </a:extLst>
          </p:cNvPr>
          <p:cNvSpPr>
            <a:spLocks noGrp="1"/>
          </p:cNvSpPr>
          <p:nvPr>
            <p:ph type="title"/>
          </p:nvPr>
        </p:nvSpPr>
        <p:spPr/>
        <p:txBody>
          <a:bodyPr/>
          <a:lstStyle/>
          <a:p>
            <a:r>
              <a:rPr lang="en-US" dirty="0"/>
              <a:t>Uncertainty</a:t>
            </a:r>
          </a:p>
        </p:txBody>
      </p:sp>
      <p:sp>
        <p:nvSpPr>
          <p:cNvPr id="3" name="Slide Number Placeholder 6">
            <a:extLst>
              <a:ext uri="{FF2B5EF4-FFF2-40B4-BE49-F238E27FC236}">
                <a16:creationId xmlns:a16="http://schemas.microsoft.com/office/drawing/2014/main" id="{FAA0FFE6-1CAA-B89E-294D-78BDB6E3B38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67</a:t>
            </a:fld>
            <a:endParaRPr lang="en-US" dirty="0">
              <a:latin typeface="Arial" charset="0"/>
            </a:endParaRPr>
          </a:p>
        </p:txBody>
      </p:sp>
    </p:spTree>
    <p:extLst>
      <p:ext uri="{BB962C8B-B14F-4D97-AF65-F5344CB8AC3E}">
        <p14:creationId xmlns:p14="http://schemas.microsoft.com/office/powerpoint/2010/main" val="496595037"/>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pic>
        <p:nvPicPr>
          <p:cNvPr id="12" name="Content Placeholder 11">
            <a:extLst>
              <a:ext uri="{FF2B5EF4-FFF2-40B4-BE49-F238E27FC236}">
                <a16:creationId xmlns:a16="http://schemas.microsoft.com/office/drawing/2014/main" id="{FBE2C436-DA3B-792F-B839-567B1CEB8ED5}"/>
              </a:ext>
            </a:extLst>
          </p:cNvPr>
          <p:cNvPicPr>
            <a:picLocks noGrp="1" noChangeAspect="1"/>
          </p:cNvPicPr>
          <p:nvPr>
            <p:ph sz="half" idx="1"/>
          </p:nvPr>
        </p:nvPicPr>
        <p:blipFill>
          <a:blip r:embed="rId3"/>
          <a:stretch>
            <a:fillRect/>
          </a:stretch>
        </p:blipFill>
        <p:spPr>
          <a:xfrm>
            <a:off x="842911" y="1825625"/>
            <a:ext cx="5172178" cy="4351338"/>
          </a:xfrm>
          <a:prstGeom prst="rect">
            <a:avLst/>
          </a:prstGeom>
        </p:spPr>
      </p:pic>
      <p:pic>
        <p:nvPicPr>
          <p:cNvPr id="13" name="Content Placeholder 12">
            <a:extLst>
              <a:ext uri="{FF2B5EF4-FFF2-40B4-BE49-F238E27FC236}">
                <a16:creationId xmlns:a16="http://schemas.microsoft.com/office/drawing/2014/main" id="{754B9E4C-F853-68FF-C2DD-57004025FD72}"/>
              </a:ext>
            </a:extLst>
          </p:cNvPr>
          <p:cNvPicPr>
            <a:picLocks noGrp="1" noChangeAspect="1"/>
          </p:cNvPicPr>
          <p:nvPr>
            <p:ph sz="half" idx="2"/>
          </p:nvPr>
        </p:nvPicPr>
        <p:blipFill>
          <a:blip r:embed="rId4"/>
          <a:stretch>
            <a:fillRect/>
          </a:stretch>
        </p:blipFill>
        <p:spPr>
          <a:xfrm>
            <a:off x="6176911" y="1825625"/>
            <a:ext cx="5172178" cy="4351338"/>
          </a:xfrm>
          <a:prstGeom prst="rect">
            <a:avLst/>
          </a:prstGeom>
        </p:spPr>
      </p:pic>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68</a:t>
            </a:fld>
            <a:endParaRPr lang="en-US" dirty="0">
              <a:latin typeface="Arial" charset="0"/>
            </a:endParaRPr>
          </a:p>
        </p:txBody>
      </p:sp>
      <p:sp>
        <p:nvSpPr>
          <p:cNvPr id="7" name="TextBox 6">
            <a:extLst>
              <a:ext uri="{FF2B5EF4-FFF2-40B4-BE49-F238E27FC236}">
                <a16:creationId xmlns:a16="http://schemas.microsoft.com/office/drawing/2014/main" id="{325B214F-7B87-95C4-7229-B00FAE5EAE14}"/>
              </a:ext>
            </a:extLst>
          </p:cNvPr>
          <p:cNvSpPr txBox="1"/>
          <p:nvPr/>
        </p:nvSpPr>
        <p:spPr>
          <a:xfrm>
            <a:off x="6472310" y="725186"/>
            <a:ext cx="3679331" cy="830997"/>
          </a:xfrm>
          <a:prstGeom prst="rect">
            <a:avLst/>
          </a:prstGeom>
          <a:noFill/>
          <a:ln>
            <a:noFill/>
          </a:ln>
        </p:spPr>
        <p:txBody>
          <a:bodyPr wrap="square" rtlCol="0">
            <a:spAutoFit/>
          </a:bodyPr>
          <a:lstStyle/>
          <a:p>
            <a:pPr algn="ctr"/>
            <a:r>
              <a:rPr lang="en-US" sz="2400" i="1" dirty="0"/>
              <a:t>Uncertainty due *solely* to wet melt rate!</a:t>
            </a:r>
          </a:p>
        </p:txBody>
      </p:sp>
      <p:sp>
        <p:nvSpPr>
          <p:cNvPr id="8" name="TextBox 7">
            <a:extLst>
              <a:ext uri="{FF2B5EF4-FFF2-40B4-BE49-F238E27FC236}">
                <a16:creationId xmlns:a16="http://schemas.microsoft.com/office/drawing/2014/main" id="{367109E4-CE83-69CF-F50B-5EEEB853DFC5}"/>
              </a:ext>
            </a:extLst>
          </p:cNvPr>
          <p:cNvSpPr txBox="1"/>
          <p:nvPr/>
        </p:nvSpPr>
        <p:spPr>
          <a:xfrm>
            <a:off x="3542317" y="4170840"/>
            <a:ext cx="2256373" cy="707886"/>
          </a:xfrm>
          <a:prstGeom prst="rect">
            <a:avLst/>
          </a:prstGeom>
          <a:noFill/>
          <a:ln>
            <a:noFill/>
          </a:ln>
        </p:spPr>
        <p:txBody>
          <a:bodyPr wrap="square" rtlCol="0">
            <a:spAutoFit/>
          </a:bodyPr>
          <a:lstStyle/>
          <a:p>
            <a:pPr algn="ctr"/>
            <a:r>
              <a:rPr lang="en-US" sz="2000" i="1" dirty="0">
                <a:solidFill>
                  <a:schemeClr val="bg1"/>
                </a:solidFill>
              </a:rPr>
              <a:t>Martis Creek Dam</a:t>
            </a:r>
          </a:p>
          <a:p>
            <a:pPr algn="ctr"/>
            <a:r>
              <a:rPr lang="en-US" sz="2000" i="1" dirty="0">
                <a:solidFill>
                  <a:schemeClr val="bg1"/>
                </a:solidFill>
              </a:rPr>
              <a:t>Pool Elevation</a:t>
            </a:r>
          </a:p>
        </p:txBody>
      </p:sp>
      <p:sp>
        <p:nvSpPr>
          <p:cNvPr id="9" name="TextBox 8">
            <a:extLst>
              <a:ext uri="{FF2B5EF4-FFF2-40B4-BE49-F238E27FC236}">
                <a16:creationId xmlns:a16="http://schemas.microsoft.com/office/drawing/2014/main" id="{28D47322-65BB-6641-2A3B-514B05452594}"/>
              </a:ext>
            </a:extLst>
          </p:cNvPr>
          <p:cNvSpPr txBox="1"/>
          <p:nvPr/>
        </p:nvSpPr>
        <p:spPr>
          <a:xfrm>
            <a:off x="9441961" y="4170840"/>
            <a:ext cx="1419360" cy="707886"/>
          </a:xfrm>
          <a:prstGeom prst="rect">
            <a:avLst/>
          </a:prstGeom>
          <a:noFill/>
          <a:ln>
            <a:noFill/>
          </a:ln>
        </p:spPr>
        <p:txBody>
          <a:bodyPr wrap="square" rtlCol="0">
            <a:spAutoFit/>
          </a:bodyPr>
          <a:lstStyle/>
          <a:p>
            <a:pPr algn="ctr"/>
            <a:r>
              <a:rPr lang="en-US" sz="2000" i="1" dirty="0">
                <a:solidFill>
                  <a:schemeClr val="bg1"/>
                </a:solidFill>
              </a:rPr>
              <a:t>Flow at Reno, NV</a:t>
            </a:r>
            <a:endParaRPr lang="en-US" sz="2400" i="1" dirty="0">
              <a:solidFill>
                <a:schemeClr val="bg1"/>
              </a:solidFill>
            </a:endParaRPr>
          </a:p>
        </p:txBody>
      </p:sp>
    </p:spTree>
    <p:extLst>
      <p:ext uri="{BB962C8B-B14F-4D97-AF65-F5344CB8AC3E}">
        <p14:creationId xmlns:p14="http://schemas.microsoft.com/office/powerpoint/2010/main" val="3949567844"/>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3"/>
          <p:cNvSpPr>
            <a:spLocks noGrp="1" noChangeArrowheads="1"/>
          </p:cNvSpPr>
          <p:nvPr>
            <p:ph idx="1"/>
          </p:nvPr>
        </p:nvSpPr>
        <p:spPr/>
        <p:txBody>
          <a:bodyPr>
            <a:normAutofit/>
          </a:bodyPr>
          <a:lstStyle/>
          <a:p>
            <a:pPr marL="609600" indent="-609600"/>
            <a:r>
              <a:rPr lang="en-US" sz="3200" dirty="0"/>
              <a:t>Reviewed energy transfer in, out, and within a snowpack.</a:t>
            </a:r>
          </a:p>
          <a:p>
            <a:pPr marL="609600" indent="-609600"/>
            <a:r>
              <a:rPr lang="en-US" sz="3200" dirty="0"/>
              <a:t>Described the available snow modeling methods within HEC-HMS along with important model parameters.</a:t>
            </a:r>
          </a:p>
          <a:p>
            <a:pPr marL="609600" indent="-609600"/>
            <a:r>
              <a:rPr lang="en-US" sz="3200" dirty="0"/>
              <a:t>Detailed how to calibrate snow method parameters.</a:t>
            </a:r>
          </a:p>
          <a:p>
            <a:pPr marL="609600" indent="-609600"/>
            <a:r>
              <a:rPr lang="en-US" sz="3200" dirty="0"/>
              <a:t>Discussed optimization and uncertainty.</a:t>
            </a:r>
          </a:p>
        </p:txBody>
      </p:sp>
      <p:sp>
        <p:nvSpPr>
          <p:cNvPr id="2" name="Title 1">
            <a:extLst>
              <a:ext uri="{FF2B5EF4-FFF2-40B4-BE49-F238E27FC236}">
                <a16:creationId xmlns:a16="http://schemas.microsoft.com/office/drawing/2014/main" id="{DEE330B6-447C-4D90-A714-EDCCBB9596B6}"/>
              </a:ext>
            </a:extLst>
          </p:cNvPr>
          <p:cNvSpPr>
            <a:spLocks noGrp="1"/>
          </p:cNvSpPr>
          <p:nvPr>
            <p:ph type="title"/>
          </p:nvPr>
        </p:nvSpPr>
        <p:spPr/>
        <p:txBody>
          <a:bodyPr/>
          <a:lstStyle/>
          <a:p>
            <a:r>
              <a:rPr lang="en-US" dirty="0"/>
              <a:t>Review</a:t>
            </a:r>
          </a:p>
        </p:txBody>
      </p:sp>
      <p:sp>
        <p:nvSpPr>
          <p:cNvPr id="6" name="Slide Number Placeholder 6">
            <a:extLst>
              <a:ext uri="{FF2B5EF4-FFF2-40B4-BE49-F238E27FC236}">
                <a16:creationId xmlns:a16="http://schemas.microsoft.com/office/drawing/2014/main" id="{51CF3E05-0CB8-44F7-B582-032AB6F222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69</a:t>
            </a:fld>
            <a:endParaRPr lang="en-US" dirty="0">
              <a:latin typeface="Arial" charset="0"/>
            </a:endParaRPr>
          </a:p>
        </p:txBody>
      </p:sp>
    </p:spTree>
    <p:extLst>
      <p:ext uri="{BB962C8B-B14F-4D97-AF65-F5344CB8AC3E}">
        <p14:creationId xmlns:p14="http://schemas.microsoft.com/office/powerpoint/2010/main" val="104547468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Temperature Index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p:txBody>
          <a:bodyPr>
            <a:normAutofit fontScale="92500" lnSpcReduction="10000"/>
          </a:bodyPr>
          <a:lstStyle/>
          <a:p>
            <a:pPr>
              <a:lnSpc>
                <a:spcPct val="90000"/>
              </a:lnSpc>
            </a:pPr>
            <a:r>
              <a:rPr lang="en-US" sz="2400" kern="0" dirty="0"/>
              <a:t>Derived from the TI model within SSARR (USACE, 1987)</a:t>
            </a:r>
          </a:p>
          <a:p>
            <a:pPr lvl="1"/>
            <a:r>
              <a:rPr lang="en-US" sz="2000" kern="0" dirty="0"/>
              <a:t>Streamflow Synthesis and Reservoir Regulation (SSARR) was based upon TI method in Snow Hydrology (USACE, 1956)</a:t>
            </a:r>
          </a:p>
          <a:p>
            <a:pPr>
              <a:lnSpc>
                <a:spcPct val="90000"/>
              </a:lnSpc>
            </a:pPr>
            <a:r>
              <a:rPr lang="en-US" sz="2400" kern="0" dirty="0"/>
              <a:t>Great flexibility in describing the melt rate</a:t>
            </a:r>
          </a:p>
          <a:p>
            <a:pPr lvl="1">
              <a:lnSpc>
                <a:spcPct val="90000"/>
              </a:lnSpc>
            </a:pPr>
            <a:r>
              <a:rPr lang="en-US" sz="2000" kern="0" dirty="0"/>
              <a:t>Deep cold snowpack melting for months -&gt; melt rate changes to account for snow metamorphism and seasonal change in meteorology</a:t>
            </a:r>
          </a:p>
          <a:p>
            <a:pPr lvl="1">
              <a:lnSpc>
                <a:spcPct val="90000"/>
              </a:lnSpc>
            </a:pPr>
            <a:r>
              <a:rPr lang="en-US" sz="2000" kern="0" dirty="0"/>
              <a:t>Shallow, seasonal snowpack that melts in a few days -&gt; constant melt rate</a:t>
            </a:r>
          </a:p>
          <a:p>
            <a:pPr>
              <a:lnSpc>
                <a:spcPct val="90000"/>
              </a:lnSpc>
            </a:pPr>
            <a:r>
              <a:rPr lang="en-US" sz="2400" kern="0" dirty="0"/>
              <a:t>Though simple, it has been widely used with good results throughout the world</a:t>
            </a:r>
          </a:p>
        </p:txBody>
      </p:sp>
      <p:sp>
        <p:nvSpPr>
          <p:cNvPr id="3" name="Slide Number Placeholder 6">
            <a:extLst>
              <a:ext uri="{FF2B5EF4-FFF2-40B4-BE49-F238E27FC236}">
                <a16:creationId xmlns:a16="http://schemas.microsoft.com/office/drawing/2014/main" id="{6460B577-713F-9746-E2F4-501B2FF3ABD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pic>
        <p:nvPicPr>
          <p:cNvPr id="5" name="Content Placeholder 22">
            <a:extLst>
              <a:ext uri="{FF2B5EF4-FFF2-40B4-BE49-F238E27FC236}">
                <a16:creationId xmlns:a16="http://schemas.microsoft.com/office/drawing/2014/main" id="{BC9348E2-8028-1AD1-C176-0231B60B642A}"/>
              </a:ext>
            </a:extLst>
          </p:cNvPr>
          <p:cNvPicPr>
            <a:picLocks noChangeAspect="1"/>
          </p:cNvPicPr>
          <p:nvPr/>
        </p:nvPicPr>
        <p:blipFill>
          <a:blip r:embed="rId3"/>
          <a:stretch>
            <a:fillRect/>
          </a:stretch>
        </p:blipFill>
        <p:spPr>
          <a:xfrm>
            <a:off x="6081822" y="1825625"/>
            <a:ext cx="5972465" cy="4194175"/>
          </a:xfrm>
          <a:prstGeom prst="rect">
            <a:avLst/>
          </a:prstGeom>
        </p:spPr>
      </p:pic>
      <p:sp>
        <p:nvSpPr>
          <p:cNvPr id="6" name="TextBox 5">
            <a:extLst>
              <a:ext uri="{FF2B5EF4-FFF2-40B4-BE49-F238E27FC236}">
                <a16:creationId xmlns:a16="http://schemas.microsoft.com/office/drawing/2014/main" id="{C3F7AE5F-FEE9-2482-DA4B-BE4DE7B9EF3E}"/>
              </a:ext>
            </a:extLst>
          </p:cNvPr>
          <p:cNvSpPr txBox="1"/>
          <p:nvPr/>
        </p:nvSpPr>
        <p:spPr>
          <a:xfrm>
            <a:off x="10971461" y="3281737"/>
            <a:ext cx="737728" cy="276999"/>
          </a:xfrm>
          <a:prstGeom prst="rect">
            <a:avLst/>
          </a:prstGeom>
          <a:noFill/>
        </p:spPr>
        <p:txBody>
          <a:bodyPr wrap="square" rtlCol="0">
            <a:spAutoFit/>
          </a:bodyPr>
          <a:lstStyle/>
          <a:p>
            <a:r>
              <a:rPr lang="en-US" dirty="0">
                <a:solidFill>
                  <a:schemeClr val="bg1"/>
                </a:solidFill>
              </a:rPr>
              <a:t>LWASS</a:t>
            </a:r>
          </a:p>
        </p:txBody>
      </p:sp>
      <p:sp>
        <p:nvSpPr>
          <p:cNvPr id="7" name="TextBox 6">
            <a:extLst>
              <a:ext uri="{FF2B5EF4-FFF2-40B4-BE49-F238E27FC236}">
                <a16:creationId xmlns:a16="http://schemas.microsoft.com/office/drawing/2014/main" id="{FD784F7A-6F57-853A-2F8D-2B034F8F1F61}"/>
              </a:ext>
            </a:extLst>
          </p:cNvPr>
          <p:cNvSpPr txBox="1"/>
          <p:nvPr/>
        </p:nvSpPr>
        <p:spPr>
          <a:xfrm>
            <a:off x="10564087" y="2342954"/>
            <a:ext cx="1256712" cy="276999"/>
          </a:xfrm>
          <a:prstGeom prst="rect">
            <a:avLst/>
          </a:prstGeom>
          <a:noFill/>
        </p:spPr>
        <p:txBody>
          <a:bodyPr wrap="square" rtlCol="0">
            <a:spAutoFit/>
          </a:bodyPr>
          <a:lstStyle/>
          <a:p>
            <a:r>
              <a:rPr lang="en-US" dirty="0">
                <a:solidFill>
                  <a:schemeClr val="bg1"/>
                </a:solidFill>
              </a:rPr>
              <a:t>Precipitation</a:t>
            </a:r>
          </a:p>
        </p:txBody>
      </p:sp>
      <p:sp>
        <p:nvSpPr>
          <p:cNvPr id="8" name="TextBox 7">
            <a:extLst>
              <a:ext uri="{FF2B5EF4-FFF2-40B4-BE49-F238E27FC236}">
                <a16:creationId xmlns:a16="http://schemas.microsoft.com/office/drawing/2014/main" id="{BBBFC027-717D-213F-0919-9B8AC6ADFA33}"/>
              </a:ext>
            </a:extLst>
          </p:cNvPr>
          <p:cNvSpPr txBox="1"/>
          <p:nvPr/>
        </p:nvSpPr>
        <p:spPr>
          <a:xfrm>
            <a:off x="11267026" y="4267200"/>
            <a:ext cx="553091" cy="276999"/>
          </a:xfrm>
          <a:prstGeom prst="rect">
            <a:avLst/>
          </a:prstGeom>
          <a:noFill/>
        </p:spPr>
        <p:txBody>
          <a:bodyPr wrap="square" rtlCol="0">
            <a:spAutoFit/>
          </a:bodyPr>
          <a:lstStyle/>
          <a:p>
            <a:r>
              <a:rPr lang="en-US" dirty="0">
                <a:solidFill>
                  <a:schemeClr val="bg1"/>
                </a:solidFill>
              </a:rPr>
              <a:t>SWE</a:t>
            </a:r>
          </a:p>
        </p:txBody>
      </p:sp>
      <p:sp>
        <p:nvSpPr>
          <p:cNvPr id="10" name="TextBox 9">
            <a:extLst>
              <a:ext uri="{FF2B5EF4-FFF2-40B4-BE49-F238E27FC236}">
                <a16:creationId xmlns:a16="http://schemas.microsoft.com/office/drawing/2014/main" id="{FEF40813-0BA3-4A4E-9EAE-31292D7F2CED}"/>
              </a:ext>
            </a:extLst>
          </p:cNvPr>
          <p:cNvSpPr txBox="1"/>
          <p:nvPr/>
        </p:nvSpPr>
        <p:spPr>
          <a:xfrm>
            <a:off x="10641269" y="5133201"/>
            <a:ext cx="1266949" cy="276999"/>
          </a:xfrm>
          <a:prstGeom prst="rect">
            <a:avLst/>
          </a:prstGeom>
          <a:noFill/>
        </p:spPr>
        <p:txBody>
          <a:bodyPr wrap="square" rtlCol="0">
            <a:spAutoFit/>
          </a:bodyPr>
          <a:lstStyle/>
          <a:p>
            <a:r>
              <a:rPr lang="en-US" dirty="0">
                <a:solidFill>
                  <a:schemeClr val="bg1"/>
                </a:solidFill>
              </a:rPr>
              <a:t>Temperature</a:t>
            </a:r>
          </a:p>
        </p:txBody>
      </p:sp>
    </p:spTree>
    <p:extLst>
      <p:ext uri="{BB962C8B-B14F-4D97-AF65-F5344CB8AC3E}">
        <p14:creationId xmlns:p14="http://schemas.microsoft.com/office/powerpoint/2010/main" val="3555458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Temperature Index Method</a:t>
            </a:r>
          </a:p>
        </p:txBody>
      </p:sp>
      <p:sp>
        <p:nvSpPr>
          <p:cNvPr id="36867" name="Rectangle 3"/>
          <p:cNvSpPr>
            <a:spLocks noGrp="1" noChangeArrowheads="1"/>
          </p:cNvSpPr>
          <p:nvPr>
            <p:ph sz="half" idx="1"/>
          </p:nvPr>
        </p:nvSpPr>
        <p:spPr/>
        <p:txBody>
          <a:bodyPr>
            <a:normAutofit fontScale="92500"/>
          </a:bodyPr>
          <a:lstStyle/>
          <a:p>
            <a:r>
              <a:rPr lang="en-US" sz="2400" kern="0" dirty="0"/>
              <a:t>Uses a melt rate times the </a:t>
            </a:r>
            <a:r>
              <a:rPr lang="en-US" sz="2400" b="1" kern="0" dirty="0"/>
              <a:t>linear </a:t>
            </a:r>
            <a:r>
              <a:rPr lang="en-US" sz="2400" kern="0" dirty="0"/>
              <a:t>difference between the air temperature and base temperature to estimate melt</a:t>
            </a:r>
            <a:r>
              <a:rPr lang="en-US" altLang="en-US" sz="2400" dirty="0">
                <a:ea typeface="ＭＳ Ｐゴシック" panose="020B0600070205080204" pitchFamily="34" charset="-128"/>
              </a:rPr>
              <a:t>:</a:t>
            </a:r>
          </a:p>
          <a:p>
            <a:pPr marL="457200" lvl="1" indent="0" algn="ctr">
              <a:buNone/>
            </a:pPr>
            <a:r>
              <a:rPr lang="en-US" altLang="en-US" sz="2800" dirty="0">
                <a:ea typeface="ＭＳ Ｐゴシック" panose="020B0600070205080204" pitchFamily="34" charset="-128"/>
              </a:rPr>
              <a:t>Melt = M</a:t>
            </a:r>
            <a:r>
              <a:rPr lang="en-US" altLang="en-US" sz="2800" baseline="-25000" dirty="0">
                <a:ea typeface="ＭＳ Ｐゴシック" panose="020B0600070205080204" pitchFamily="34" charset="-128"/>
              </a:rPr>
              <a:t>f</a:t>
            </a:r>
            <a:r>
              <a:rPr lang="en-US" altLang="en-US" sz="2800" dirty="0">
                <a:ea typeface="ＭＳ Ｐゴシック" panose="020B0600070205080204" pitchFamily="34" charset="-128"/>
              </a:rPr>
              <a:t> (T</a:t>
            </a:r>
            <a:r>
              <a:rPr lang="en-US" altLang="en-US" sz="2800" baseline="-25000" dirty="0">
                <a:ea typeface="ＭＳ Ｐゴシック" panose="020B0600070205080204" pitchFamily="34" charset="-128"/>
              </a:rPr>
              <a:t>a</a:t>
            </a:r>
            <a:r>
              <a:rPr lang="en-US" altLang="en-US" sz="2800" dirty="0">
                <a:ea typeface="ＭＳ Ｐゴシック" panose="020B0600070205080204" pitchFamily="34" charset="-128"/>
              </a:rPr>
              <a:t> – </a:t>
            </a:r>
            <a:r>
              <a:rPr lang="en-US" altLang="en-US" sz="2800" dirty="0" err="1">
                <a:ea typeface="ＭＳ Ｐゴシック" panose="020B0600070205080204" pitchFamily="34" charset="-128"/>
              </a:rPr>
              <a:t>T</a:t>
            </a:r>
            <a:r>
              <a:rPr lang="en-US" altLang="en-US" sz="2800" baseline="-25000" dirty="0" err="1">
                <a:ea typeface="ＭＳ Ｐゴシック" panose="020B0600070205080204" pitchFamily="34" charset="-128"/>
              </a:rPr>
              <a:t>base</a:t>
            </a:r>
            <a:r>
              <a:rPr lang="en-US" altLang="en-US" sz="2800" dirty="0">
                <a:ea typeface="ＭＳ Ｐゴシック" panose="020B0600070205080204" pitchFamily="34" charset="-128"/>
              </a:rPr>
              <a:t>)</a:t>
            </a:r>
          </a:p>
          <a:p>
            <a:r>
              <a:rPr lang="en-US" altLang="en-US" sz="2400" dirty="0">
                <a:ea typeface="ＭＳ Ｐゴシック" panose="020B0600070205080204" pitchFamily="34" charset="-128"/>
              </a:rPr>
              <a:t>Dry melt rate, </a:t>
            </a:r>
            <a:r>
              <a:rPr lang="en-US" altLang="en-US" sz="2400" dirty="0" err="1">
                <a:ea typeface="ＭＳ Ｐゴシック" panose="020B0600070205080204" pitchFamily="34" charset="-128"/>
              </a:rPr>
              <a:t>M</a:t>
            </a:r>
            <a:r>
              <a:rPr lang="en-US" altLang="en-US" sz="2400" baseline="-25000" dirty="0" err="1">
                <a:ea typeface="ＭＳ Ｐゴシック" panose="020B0600070205080204" pitchFamily="34" charset="-128"/>
              </a:rPr>
              <a:t>f</a:t>
            </a:r>
            <a:r>
              <a:rPr lang="en-US" altLang="en-US" sz="2400" dirty="0">
                <a:ea typeface="ＭＳ Ｐゴシック" panose="020B0600070205080204" pitchFamily="34" charset="-128"/>
              </a:rPr>
              <a:t>, serves as an index of the total heat transfer at the snow surface</a:t>
            </a:r>
          </a:p>
          <a:p>
            <a:r>
              <a:rPr lang="en-US" altLang="en-US" sz="2400" dirty="0">
                <a:ea typeface="ＭＳ Ｐゴシック" panose="020B0600070205080204" pitchFamily="34" charset="-128"/>
              </a:rPr>
              <a:t>Can be influenced by wind speed, aspect, slope, vegetation, etc.</a:t>
            </a:r>
          </a:p>
          <a:p>
            <a:r>
              <a:rPr lang="en-US" altLang="en-US" sz="2400" dirty="0">
                <a:ea typeface="ＭＳ Ｐゴシック" panose="020B0600070205080204" pitchFamily="34" charset="-128"/>
              </a:rPr>
              <a:t>M</a:t>
            </a:r>
            <a:r>
              <a:rPr lang="en-US" altLang="en-US" sz="2400" baseline="-25000" dirty="0">
                <a:ea typeface="ＭＳ Ｐゴシック" panose="020B0600070205080204" pitchFamily="34" charset="-128"/>
              </a:rPr>
              <a:t>f</a:t>
            </a:r>
            <a:r>
              <a:rPr lang="en-US" altLang="en-US" sz="2400" dirty="0">
                <a:ea typeface="ＭＳ Ｐゴシック" panose="020B0600070205080204" pitchFamily="34" charset="-128"/>
              </a:rPr>
              <a:t> can be a constant, a function of the accumulated thawing days, or a function of the day/time of year</a:t>
            </a:r>
          </a:p>
        </p:txBody>
      </p:sp>
      <p:sp>
        <p:nvSpPr>
          <p:cNvPr id="3" name="Slide Number Placeholder 6">
            <a:extLst>
              <a:ext uri="{FF2B5EF4-FFF2-40B4-BE49-F238E27FC236}">
                <a16:creationId xmlns:a16="http://schemas.microsoft.com/office/drawing/2014/main" id="{81F7D19E-E8A5-0B2F-D23B-1B7D48468A3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pic>
        <p:nvPicPr>
          <p:cNvPr id="5" name="Content Placeholder 7">
            <a:extLst>
              <a:ext uri="{FF2B5EF4-FFF2-40B4-BE49-F238E27FC236}">
                <a16:creationId xmlns:a16="http://schemas.microsoft.com/office/drawing/2014/main" id="{8FB2F253-0943-2334-D613-8CCDB8D118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8098" r="-38"/>
          <a:stretch/>
        </p:blipFill>
        <p:spPr>
          <a:xfrm>
            <a:off x="6126480" y="1447800"/>
            <a:ext cx="5867400" cy="4846320"/>
          </a:xfrm>
          <a:prstGeom prst="rect">
            <a:avLst/>
          </a:prstGeom>
          <a:solidFill>
            <a:srgbClr val="FFFFFF"/>
          </a:solidFill>
          <a:ln>
            <a:solidFill>
              <a:srgbClr val="000000"/>
            </a:solidFill>
          </a:ln>
        </p:spPr>
      </p:pic>
      <p:sp>
        <p:nvSpPr>
          <p:cNvPr id="6" name="Rectangle 5">
            <a:extLst>
              <a:ext uri="{FF2B5EF4-FFF2-40B4-BE49-F238E27FC236}">
                <a16:creationId xmlns:a16="http://schemas.microsoft.com/office/drawing/2014/main" id="{64E85C2D-C742-0710-6AEF-553C29609CC6}"/>
              </a:ext>
            </a:extLst>
          </p:cNvPr>
          <p:cNvSpPr/>
          <p:nvPr/>
        </p:nvSpPr>
        <p:spPr>
          <a:xfrm>
            <a:off x="6283452" y="3771903"/>
            <a:ext cx="1371600" cy="1524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Q</a:t>
            </a:r>
            <a:r>
              <a:rPr lang="en-US" sz="2800" baseline="-25000" dirty="0">
                <a:solidFill>
                  <a:schemeClr val="bg1"/>
                </a:solidFill>
              </a:rPr>
              <a:t>longwave</a:t>
            </a:r>
          </a:p>
        </p:txBody>
      </p:sp>
      <p:cxnSp>
        <p:nvCxnSpPr>
          <p:cNvPr id="7" name="Straight Arrow Connector 6">
            <a:extLst>
              <a:ext uri="{FF2B5EF4-FFF2-40B4-BE49-F238E27FC236}">
                <a16:creationId xmlns:a16="http://schemas.microsoft.com/office/drawing/2014/main" id="{0A61292A-870A-4979-A1B6-A5A57A3ECEB0}"/>
              </a:ext>
            </a:extLst>
          </p:cNvPr>
          <p:cNvCxnSpPr>
            <a:cxnSpLocks/>
          </p:cNvCxnSpPr>
          <p:nvPr/>
        </p:nvCxnSpPr>
        <p:spPr>
          <a:xfrm>
            <a:off x="6469380" y="4704591"/>
            <a:ext cx="0" cy="53340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8B20EB6F-0782-C69E-41C8-70935C73D062}"/>
              </a:ext>
            </a:extLst>
          </p:cNvPr>
          <p:cNvSpPr/>
          <p:nvPr/>
        </p:nvSpPr>
        <p:spPr>
          <a:xfrm>
            <a:off x="10660380" y="4457703"/>
            <a:ext cx="1219200" cy="838200"/>
          </a:xfrm>
          <a:prstGeom prst="roundRect">
            <a:avLst/>
          </a:prstGeom>
          <a:noFill/>
          <a:ln>
            <a:solidFill>
              <a:schemeClr val="accent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642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Temperature Index Parameters</a:t>
            </a:r>
          </a:p>
        </p:txBody>
      </p:sp>
      <p:sp>
        <p:nvSpPr>
          <p:cNvPr id="9" name="Slide Number Placeholder 6">
            <a:extLst>
              <a:ext uri="{FF2B5EF4-FFF2-40B4-BE49-F238E27FC236}">
                <a16:creationId xmlns:a16="http://schemas.microsoft.com/office/drawing/2014/main" id="{FFE0CB2C-4EF3-C64B-29A8-3C14732F23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pic>
        <p:nvPicPr>
          <p:cNvPr id="11" name="Content Placeholder 10">
            <a:extLst>
              <a:ext uri="{FF2B5EF4-FFF2-40B4-BE49-F238E27FC236}">
                <a16:creationId xmlns:a16="http://schemas.microsoft.com/office/drawing/2014/main" id="{50C26CEA-CF29-7990-9CA0-BE4DD9047583}"/>
              </a:ext>
            </a:extLst>
          </p:cNvPr>
          <p:cNvPicPr>
            <a:picLocks noGrp="1" noChangeAspect="1"/>
          </p:cNvPicPr>
          <p:nvPr>
            <p:ph idx="1"/>
          </p:nvPr>
        </p:nvPicPr>
        <p:blipFill>
          <a:blip r:embed="rId3"/>
          <a:stretch>
            <a:fillRect/>
          </a:stretch>
        </p:blipFill>
        <p:spPr>
          <a:xfrm>
            <a:off x="3667428" y="1987008"/>
            <a:ext cx="4857143" cy="4028571"/>
          </a:xfrm>
          <a:prstGeom prst="rect">
            <a:avLst/>
          </a:prstGeom>
          <a:ln>
            <a:solidFill>
              <a:schemeClr val="tx1"/>
            </a:solidFill>
          </a:ln>
        </p:spPr>
      </p:pic>
      <p:sp>
        <p:nvSpPr>
          <p:cNvPr id="13" name="Rectangle 12">
            <a:extLst>
              <a:ext uri="{FF2B5EF4-FFF2-40B4-BE49-F238E27FC236}">
                <a16:creationId xmlns:a16="http://schemas.microsoft.com/office/drawing/2014/main" id="{DAACE2A0-9949-0D87-EEC8-B7FBB3D26ED3}"/>
              </a:ext>
            </a:extLst>
          </p:cNvPr>
          <p:cNvSpPr/>
          <p:nvPr/>
        </p:nvSpPr>
        <p:spPr>
          <a:xfrm>
            <a:off x="3667427" y="3566160"/>
            <a:ext cx="4857143" cy="457200"/>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95DF053-BC84-BE0C-721C-3FECD26F1AE4}"/>
              </a:ext>
            </a:extLst>
          </p:cNvPr>
          <p:cNvSpPr/>
          <p:nvPr/>
        </p:nvSpPr>
        <p:spPr>
          <a:xfrm>
            <a:off x="3667426" y="2895600"/>
            <a:ext cx="4857143" cy="457200"/>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1E560D2-9A48-DA5A-97BA-EA89A03F38C9}"/>
              </a:ext>
            </a:extLst>
          </p:cNvPr>
          <p:cNvSpPr/>
          <p:nvPr/>
        </p:nvSpPr>
        <p:spPr>
          <a:xfrm>
            <a:off x="3667425" y="4226989"/>
            <a:ext cx="4857143" cy="457200"/>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D06DD32-C1BF-FC63-B710-4B9DA1E23CFF}"/>
              </a:ext>
            </a:extLst>
          </p:cNvPr>
          <p:cNvSpPr/>
          <p:nvPr/>
        </p:nvSpPr>
        <p:spPr>
          <a:xfrm>
            <a:off x="3667424" y="4887818"/>
            <a:ext cx="4857143" cy="217582"/>
          </a:xfrm>
          <a:prstGeom prst="rect">
            <a:avLst/>
          </a:prstGeom>
          <a:solidFill>
            <a:srgbClr val="FF0000">
              <a:alpha val="2500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8442</TotalTime>
  <Words>4464</Words>
  <Application>Microsoft Office PowerPoint</Application>
  <PresentationFormat>Widescreen</PresentationFormat>
  <Paragraphs>767</Paragraphs>
  <Slides>69</Slides>
  <Notes>44</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69</vt:i4>
      </vt:variant>
    </vt:vector>
  </HeadingPairs>
  <TitlesOfParts>
    <vt:vector size="81" baseType="lpstr">
      <vt:lpstr>MS PGothic</vt:lpstr>
      <vt:lpstr>Arial</vt:lpstr>
      <vt:lpstr>Bangers</vt:lpstr>
      <vt:lpstr>Barlow Condensed</vt:lpstr>
      <vt:lpstr>Calibri</vt:lpstr>
      <vt:lpstr>Lato</vt:lpstr>
      <vt:lpstr>roboto-regular</vt:lpstr>
      <vt:lpstr>Times New Roman</vt:lpstr>
      <vt:lpstr>HSTemplateDark</vt:lpstr>
      <vt:lpstr>H&amp;S 2025 LIGHT</vt:lpstr>
      <vt:lpstr>H&amp;S 2025</vt:lpstr>
      <vt:lpstr>1_H&amp;S 2025 LIGHT</vt:lpstr>
      <vt:lpstr>Snowmelt Modeling Methodologies</vt:lpstr>
      <vt:lpstr>Outline</vt:lpstr>
      <vt:lpstr>Objectives</vt:lpstr>
      <vt:lpstr>Snowpack Energy Inputs/Output</vt:lpstr>
      <vt:lpstr>Available Snow Modeling Methods</vt:lpstr>
      <vt:lpstr>Temperature Index Method</vt:lpstr>
      <vt:lpstr>Temperature Index Method</vt:lpstr>
      <vt:lpstr>Temperature Index Method</vt:lpstr>
      <vt:lpstr>Temperature Index Parameters</vt:lpstr>
      <vt:lpstr>PX Temperature</vt:lpstr>
      <vt:lpstr>Base Temperature</vt:lpstr>
      <vt:lpstr>PX / Base Temperature</vt:lpstr>
      <vt:lpstr>Temperature Index Parameters</vt:lpstr>
      <vt:lpstr>Dry Melt Rate</vt:lpstr>
      <vt:lpstr>Dry Melt Rate</vt:lpstr>
      <vt:lpstr>ATI-Melt Rate Function</vt:lpstr>
      <vt:lpstr>Annual Pattern</vt:lpstr>
      <vt:lpstr>Dry Melt Rate</vt:lpstr>
      <vt:lpstr>Dry Melt Rate</vt:lpstr>
      <vt:lpstr>Wet Melt Rate</vt:lpstr>
      <vt:lpstr>Wet Melt Rate</vt:lpstr>
      <vt:lpstr>Cold Rate</vt:lpstr>
      <vt:lpstr>Water Capacity</vt:lpstr>
      <vt:lpstr>Groundmelt</vt:lpstr>
      <vt:lpstr>Temperature Index Method – Parameter Sensitivity</vt:lpstr>
      <vt:lpstr>Temperature Index Method</vt:lpstr>
      <vt:lpstr>Hybrid / RTI Method</vt:lpstr>
      <vt:lpstr>Hybrid / RTI Method</vt:lpstr>
      <vt:lpstr>Hybrid / RTI Method</vt:lpstr>
      <vt:lpstr>Hybrid / RTI Method</vt:lpstr>
      <vt:lpstr>Hybrid / RTI Parameters</vt:lpstr>
      <vt:lpstr>Rain and Snow Threshold Temperatures</vt:lpstr>
      <vt:lpstr>Melt Factor and Max Negative Melt Factor</vt:lpstr>
      <vt:lpstr>Melt Factor and Max Negative Melt Factor</vt:lpstr>
      <vt:lpstr>Hybrid / RTI Method – Parameter Sensitivity</vt:lpstr>
      <vt:lpstr>Hybrid / RTI Method</vt:lpstr>
      <vt:lpstr>Everybody Up and Stretch!</vt:lpstr>
      <vt:lpstr>Energy Budget Method</vt:lpstr>
      <vt:lpstr>Energy Budget Method</vt:lpstr>
      <vt:lpstr>Energy Budget Method</vt:lpstr>
      <vt:lpstr>Energy Budget Method</vt:lpstr>
      <vt:lpstr>Energy Budget Method</vt:lpstr>
      <vt:lpstr>Energy Budget Parameters</vt:lpstr>
      <vt:lpstr>New Albedo, Min Albedo, and Albedo Refresh Depth</vt:lpstr>
      <vt:lpstr>New Albedo and Min Albedo</vt:lpstr>
      <vt:lpstr>Albedo Decay Coefficient</vt:lpstr>
      <vt:lpstr>Albedo Decay Coefficient</vt:lpstr>
      <vt:lpstr>Snow Thermal Conductivity</vt:lpstr>
      <vt:lpstr>Energy Budget – Parameter Sensitivity</vt:lpstr>
      <vt:lpstr>Energy Budget Method</vt:lpstr>
      <vt:lpstr>Boundary Condition Requirements</vt:lpstr>
      <vt:lpstr>Simplified Meteorologic Methods</vt:lpstr>
      <vt:lpstr>Daily vs. Sub-Daily Data</vt:lpstr>
      <vt:lpstr>Snow Parameter Calibration, Optimization, and Uncertainty</vt:lpstr>
      <vt:lpstr>Calibration</vt:lpstr>
      <vt:lpstr>Calibration</vt:lpstr>
      <vt:lpstr>Calibration Metrics</vt:lpstr>
      <vt:lpstr>Calibration</vt:lpstr>
      <vt:lpstr>Calibration</vt:lpstr>
      <vt:lpstr>Snowmelt Graph</vt:lpstr>
      <vt:lpstr>Calibration Strategies</vt:lpstr>
      <vt:lpstr>Calibration Strategies</vt:lpstr>
      <vt:lpstr>Calibration Strategies</vt:lpstr>
      <vt:lpstr>Optimization</vt:lpstr>
      <vt:lpstr>Optimization</vt:lpstr>
      <vt:lpstr>Forecast + Optimization</vt:lpstr>
      <vt:lpstr>Uncertainty</vt:lpstr>
      <vt:lpstr>Uncertainty</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 (USA)</cp:lastModifiedBy>
  <cp:revision>183</cp:revision>
  <dcterms:created xsi:type="dcterms:W3CDTF">2010-06-16T18:06:37Z</dcterms:created>
  <dcterms:modified xsi:type="dcterms:W3CDTF">2026-06-12T19:01:21Z</dcterms:modified>
</cp:coreProperties>
</file>