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30"/>
  </p:notesMasterIdLst>
  <p:handoutMasterIdLst>
    <p:handoutMasterId r:id="rId31"/>
  </p:handoutMasterIdLst>
  <p:sldIdLst>
    <p:sldId id="435" r:id="rId3"/>
    <p:sldId id="1025" r:id="rId4"/>
    <p:sldId id="1057" r:id="rId5"/>
    <p:sldId id="1026" r:id="rId6"/>
    <p:sldId id="1023" r:id="rId7"/>
    <p:sldId id="1055" r:id="rId8"/>
    <p:sldId id="1058" r:id="rId9"/>
    <p:sldId id="1059" r:id="rId10"/>
    <p:sldId id="1060" r:id="rId11"/>
    <p:sldId id="1039" r:id="rId12"/>
    <p:sldId id="1031" r:id="rId13"/>
    <p:sldId id="1032" r:id="rId14"/>
    <p:sldId id="1036" r:id="rId15"/>
    <p:sldId id="1052" r:id="rId16"/>
    <p:sldId id="1037" r:id="rId17"/>
    <p:sldId id="1035" r:id="rId18"/>
    <p:sldId id="1054" r:id="rId19"/>
    <p:sldId id="1040" r:id="rId20"/>
    <p:sldId id="1045" r:id="rId21"/>
    <p:sldId id="1046" r:id="rId22"/>
    <p:sldId id="1050" r:id="rId23"/>
    <p:sldId id="1047" r:id="rId24"/>
    <p:sldId id="1041" r:id="rId25"/>
    <p:sldId id="1053" r:id="rId26"/>
    <p:sldId id="1056" r:id="rId27"/>
    <p:sldId id="263" r:id="rId28"/>
    <p:sldId id="1030" r:id="rId29"/>
  </p:sldIdLst>
  <p:sldSz cx="12192000" cy="6858000"/>
  <p:notesSz cx="6858000" cy="9144000"/>
  <p:embeddedFontLst>
    <p:embeddedFont>
      <p:font typeface="Bangers" panose="020B0604020202020204" charset="0"/>
      <p:regular r:id="rId32"/>
    </p:embeddedFont>
    <p:embeddedFont>
      <p:font typeface="Barlow Condensed" panose="00000506000000000000" pitchFamily="2" charset="0"/>
      <p:regular r:id="rId33"/>
      <p:bold r:id="rId34"/>
      <p:italic r:id="rId35"/>
      <p:boldItalic r:id="rId36"/>
    </p:embeddedFont>
    <p:embeddedFont>
      <p:font typeface="Barlow Condensed Bold" panose="00000806000000000000" pitchFamily="2" charset="0"/>
      <p:bold r:id="rId37"/>
    </p:embeddedFont>
    <p:embeddedFont>
      <p:font typeface="Lato" panose="020F0502020204030203" pitchFamily="34" charset="0"/>
      <p:regular r:id="rId38"/>
      <p:bold r:id="rId39"/>
      <p:italic r:id="rId40"/>
      <p:boldItalic r:id="rId41"/>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80BDD9"/>
    <a:srgbClr val="4E9DC8"/>
    <a:srgbClr val="708D9C"/>
    <a:srgbClr val="8497B0"/>
    <a:srgbClr val="090909"/>
    <a:srgbClr val="ADB9CA"/>
    <a:srgbClr val="4B5156"/>
    <a:srgbClr val="FFFFFF"/>
    <a:srgbClr val="2022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4324" autoAdjust="0"/>
  </p:normalViewPr>
  <p:slideViewPr>
    <p:cSldViewPr snapToGrid="0">
      <p:cViewPr varScale="1">
        <p:scale>
          <a:sx n="159" d="100"/>
          <a:sy n="159" d="100"/>
        </p:scale>
        <p:origin x="336" y="132"/>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21" Type="http://schemas.openxmlformats.org/officeDocument/2006/relationships/slide" Target="slides/slide19.xml"/><Relationship Id="rId34" Type="http://schemas.openxmlformats.org/officeDocument/2006/relationships/font" Target="fonts/font3.fntdata"/><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font" Target="fonts/font4.fntdata"/><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20" Type="http://schemas.openxmlformats.org/officeDocument/2006/relationships/slide" Target="slides/slide18.xml"/><Relationship Id="rId41"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6/15/2026</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6/15/2026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ensemble analysis simulation is the newest compute type in HEC-HMS. It was implemented in HMSv4.11. This presentation will provide a general overview of the ensemble analysis and its application within HEC-HMS.</a:t>
            </a:r>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Let’s talk about ensemble analyses specifically as the apply to HEC-HMS</a:t>
            </a:r>
          </a:p>
          <a:p>
            <a:pPr marL="171450" indent="-171450">
              <a:buFont typeface="Arial" panose="020B0604020202020204" pitchFamily="34" charset="0"/>
              <a:buChar char="•"/>
            </a:pPr>
            <a:r>
              <a:rPr lang="en-US" dirty="0"/>
              <a:t>This is, again, the newest compute type in the HEC-HMS software, and it is extremely useful for combining multiple runs</a:t>
            </a:r>
          </a:p>
          <a:p>
            <a:pPr marL="628650" lvl="1" indent="-171450">
              <a:buFont typeface="Arial" panose="020B0604020202020204" pitchFamily="34" charset="0"/>
              <a:buChar char="•"/>
            </a:pPr>
            <a:r>
              <a:rPr lang="en-US" dirty="0"/>
              <a:t>There are two types of runs that can currently be added to an ensemble analysis: traditional simulation runs and forecast alternatives</a:t>
            </a:r>
          </a:p>
          <a:p>
            <a:pPr marL="171450" lvl="0" indent="-171450">
              <a:buFont typeface="Arial" panose="020B0604020202020204" pitchFamily="34" charset="0"/>
              <a:buChar char="•"/>
            </a:pPr>
            <a:r>
              <a:rPr lang="en-US" dirty="0"/>
              <a:t>The ensemble analysis can be used to analyze different configurations of two central components: boundary conditions and basin models</a:t>
            </a:r>
          </a:p>
          <a:p>
            <a:pPr marL="171450" lvl="0" indent="-171450">
              <a:buFont typeface="Arial" panose="020B0604020202020204" pitchFamily="34" charset="0"/>
              <a:buChar char="•"/>
            </a:pPr>
            <a:r>
              <a:rPr lang="en-US" dirty="0"/>
              <a:t>For boundary conditions, an example of an ensemble analysis application might be to analyze the effect that different precipitation or temperature data sources can have on the computed rainfall runoff for a subbasin</a:t>
            </a:r>
          </a:p>
          <a:p>
            <a:pPr marL="628650" lvl="1" indent="-171450">
              <a:buFont typeface="Arial" panose="020B0604020202020204" pitchFamily="34" charset="0"/>
              <a:buChar char="•"/>
            </a:pPr>
            <a:r>
              <a:rPr lang="en-US" dirty="0"/>
              <a:t>It could also be used to analyze the uncertainty in different weather forecasts and in different climate model projections</a:t>
            </a:r>
          </a:p>
          <a:p>
            <a:pPr marL="171450" lvl="0" indent="-171450">
              <a:buFont typeface="Arial" panose="020B0604020202020204" pitchFamily="34" charset="0"/>
              <a:buChar char="•"/>
            </a:pPr>
            <a:r>
              <a:rPr lang="en-US" dirty="0"/>
              <a:t>In HMS, basin models represent the physical processes of the watershed</a:t>
            </a:r>
          </a:p>
          <a:p>
            <a:pPr marL="628650" lvl="1" indent="-171450">
              <a:buFont typeface="Arial" panose="020B0604020202020204" pitchFamily="34" charset="0"/>
              <a:buChar char="•"/>
            </a:pPr>
            <a:r>
              <a:rPr lang="en-US" dirty="0"/>
              <a:t>To measure uncertainty in antecedent conditions, different basin models could be set up with differing amounts of initial baseflow, initial losses, and even different starting reservoir elevations</a:t>
            </a:r>
          </a:p>
          <a:p>
            <a:pPr marL="628650" lvl="1" indent="-171450">
              <a:buFont typeface="Arial" panose="020B0604020202020204" pitchFamily="34" charset="0"/>
              <a:buChar char="•"/>
            </a:pPr>
            <a:r>
              <a:rPr lang="en-US" dirty="0"/>
              <a:t>To measure the impacts of structures, an “as-is” basin model configuration could be set up and then other basin model configurations could be added to represent the addition or removal of structures such as reservoirs or diversions</a:t>
            </a:r>
          </a:p>
          <a:p>
            <a:pPr marL="628650" lvl="1" indent="-171450">
              <a:buFont typeface="Arial" panose="020B0604020202020204" pitchFamily="34" charset="0"/>
              <a:buChar char="•"/>
            </a:pPr>
            <a:r>
              <a:rPr lang="en-US" dirty="0"/>
              <a:t>HEC-HMS is a unique and powerful hydrologic modeling software in that it allows the users to choose the individual methods that they would like to use for key operations such as transform, baseflow, losses, etc.</a:t>
            </a:r>
          </a:p>
          <a:p>
            <a:pPr marL="1085850" lvl="2" indent="-171450">
              <a:buFont typeface="Arial" panose="020B0604020202020204" pitchFamily="34" charset="0"/>
              <a:buChar char="•"/>
            </a:pPr>
            <a:r>
              <a:rPr lang="en-US" dirty="0"/>
              <a:t>A particularly insightful application of the ensemble analysis that I am excited about is using ensembles to analyze the uncertainty introduced from choosing different modeling methods</a:t>
            </a:r>
          </a:p>
          <a:p>
            <a:pPr marL="1543050" lvl="3" indent="-171450">
              <a:buFont typeface="Arial" panose="020B0604020202020204" pitchFamily="34" charset="0"/>
              <a:buChar char="•"/>
            </a:pPr>
            <a:r>
              <a:rPr lang="en-US" dirty="0"/>
              <a:t>i.e. set up one basin model with </a:t>
            </a:r>
            <a:r>
              <a:rPr lang="en-US" dirty="0" err="1"/>
              <a:t>muskingum</a:t>
            </a:r>
            <a:r>
              <a:rPr lang="en-US" dirty="0"/>
              <a:t> routing reaches, another with </a:t>
            </a:r>
            <a:r>
              <a:rPr lang="en-US" dirty="0" err="1"/>
              <a:t>muskingum-cunge</a:t>
            </a:r>
            <a:r>
              <a:rPr lang="en-US" dirty="0"/>
              <a:t>, and a third with mod-</a:t>
            </a:r>
            <a:r>
              <a:rPr lang="en-US" dirty="0" err="1"/>
              <a:t>puls</a:t>
            </a:r>
            <a:r>
              <a:rPr lang="en-US" dirty="0"/>
              <a:t> and then analyze their impacts on the timing and peak of outflow hydrographs</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10</a:t>
            </a:fld>
            <a:endParaRPr lang="en-US"/>
          </a:p>
        </p:txBody>
      </p:sp>
    </p:spTree>
    <p:extLst>
      <p:ext uri="{BB962C8B-B14F-4D97-AF65-F5344CB8AC3E}">
        <p14:creationId xmlns:p14="http://schemas.microsoft.com/office/powerpoint/2010/main" val="2125953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performing an ensemble analysis, there are two main steps to perform</a:t>
            </a:r>
          </a:p>
          <a:p>
            <a:pPr marL="628650" lvl="1" indent="-171450">
              <a:buFont typeface="Arial" panose="020B0604020202020204" pitchFamily="34" charset="0"/>
              <a:buChar char="•"/>
            </a:pPr>
            <a:r>
              <a:rPr lang="en-US" dirty="0"/>
              <a:t>1) the selection of ensemble members</a:t>
            </a:r>
          </a:p>
          <a:p>
            <a:pPr marL="628650" lvl="1" indent="-171450">
              <a:buFont typeface="Arial" panose="020B0604020202020204" pitchFamily="34" charset="0"/>
              <a:buChar char="•"/>
            </a:pPr>
            <a:r>
              <a:rPr lang="en-US" dirty="0"/>
              <a:t>2) the aggregation of individual ensemble member results</a:t>
            </a:r>
          </a:p>
          <a:p>
            <a:pPr marL="171450" lvl="0" indent="-171450">
              <a:buFont typeface="Arial" panose="020B0604020202020204" pitchFamily="34" charset="0"/>
              <a:buChar char="•"/>
            </a:pPr>
            <a:r>
              <a:rPr lang="en-US" dirty="0"/>
              <a:t>Let’s talk about things to consider when selecting which ensemble members to include in an ensemble analysis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11</a:t>
            </a:fld>
            <a:endParaRPr lang="en-US"/>
          </a:p>
        </p:txBody>
      </p:sp>
    </p:spTree>
    <p:extLst>
      <p:ext uri="{BB962C8B-B14F-4D97-AF65-F5344CB8AC3E}">
        <p14:creationId xmlns:p14="http://schemas.microsoft.com/office/powerpoint/2010/main" val="4018312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sample of the various modeling methods offered in </a:t>
            </a:r>
            <a:r>
              <a:rPr lang="en-US" dirty="0" err="1"/>
              <a:t>hms</a:t>
            </a:r>
            <a:r>
              <a:rPr lang="en-US" dirty="0"/>
              <a:t>.  If you are uncertain on the type of modeling method to use, you can choose to use some or all these methods to reflect your structure uncertainty.  </a:t>
            </a:r>
          </a:p>
        </p:txBody>
      </p:sp>
      <p:sp>
        <p:nvSpPr>
          <p:cNvPr id="4" name="Slide Number Placeholder 3"/>
          <p:cNvSpPr>
            <a:spLocks noGrp="1"/>
          </p:cNvSpPr>
          <p:nvPr>
            <p:ph type="sldNum" sz="quarter" idx="5"/>
          </p:nvPr>
        </p:nvSpPr>
        <p:spPr/>
        <p:txBody>
          <a:bodyPr/>
          <a:lstStyle/>
          <a:p>
            <a:fld id="{E95099D0-06EA-45D2-AC2D-72F4C0815C2E}" type="slidenum">
              <a:rPr lang="en-US" smtClean="0"/>
              <a:t>14</a:t>
            </a:fld>
            <a:endParaRPr lang="en-US"/>
          </a:p>
        </p:txBody>
      </p:sp>
    </p:spTree>
    <p:extLst>
      <p:ext uri="{BB962C8B-B14F-4D97-AF65-F5344CB8AC3E}">
        <p14:creationId xmlns:p14="http://schemas.microsoft.com/office/powerpoint/2010/main" val="2457115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Again, the current aggregation capabilities in HEC-HMS include mean, plus and minus one standard deviations, maximum, and the minimum</a:t>
            </a:r>
          </a:p>
          <a:p>
            <a:pPr marL="171450" indent="-171450">
              <a:buFont typeface="Arial" panose="020B0604020202020204" pitchFamily="34" charset="0"/>
              <a:buChar char="•"/>
            </a:pPr>
            <a:r>
              <a:rPr lang="en-US" dirty="0"/>
              <a:t>There are plans to add more aggregation options though in the very near future</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16</a:t>
            </a:fld>
            <a:endParaRPr lang="en-US"/>
          </a:p>
        </p:txBody>
      </p:sp>
    </p:spTree>
    <p:extLst>
      <p:ext uri="{BB962C8B-B14F-4D97-AF65-F5344CB8AC3E}">
        <p14:creationId xmlns:p14="http://schemas.microsoft.com/office/powerpoint/2010/main" val="5216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Current capabilities for aggregation is Mean, the + / - the standard deviation, the maximum, and the minimum.  These aggregation is at each time step of the ensemble, so we are computing the mean value at time step 1, then time step 2 etc.  </a:t>
            </a:r>
          </a:p>
          <a:p>
            <a:pPr marL="171450" indent="-171450">
              <a:buFont typeface="Arial" panose="020B0604020202020204" pitchFamily="34" charset="0"/>
              <a:buChar char="•"/>
            </a:pPr>
            <a:r>
              <a:rPr lang="en-US" dirty="0"/>
              <a:t>We also have in HMS the Ensemble Viewer.  This is another tool to visualize the ensembles.  The metrics computed in the forecast processor that Evan had discussed can be easily visualized with this tool</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Here is an example of the current aggregation method available built into HMS.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This figure shows a plot generated in HEC-HMS after computing an ensemble analysis</a:t>
            </a:r>
          </a:p>
          <a:p>
            <a:pPr marL="628650" lvl="1" indent="-171450">
              <a:buFont typeface="Arial" panose="020B0604020202020204" pitchFamily="34" charset="0"/>
              <a:buChar char="•"/>
            </a:pPr>
            <a:r>
              <a:rPr lang="en-US" dirty="0"/>
              <a:t>In this example, each ensemble member used a different boundary condition data source (precipitation) to model the same event period</a:t>
            </a:r>
          </a:p>
          <a:p>
            <a:pPr marL="628650" lvl="1" indent="-171450">
              <a:buFont typeface="Arial" panose="020B0604020202020204" pitchFamily="34" charset="0"/>
              <a:buChar char="•"/>
            </a:pPr>
            <a:r>
              <a:rPr lang="en-US" dirty="0"/>
              <a:t>The colored lines represent SWE computations for each ensemble member (there were 6 in this example)</a:t>
            </a:r>
          </a:p>
          <a:p>
            <a:pPr marL="628650" lvl="1" indent="-171450">
              <a:buFont typeface="Arial" panose="020B0604020202020204" pitchFamily="34" charset="0"/>
              <a:buChar char="•"/>
            </a:pPr>
            <a:r>
              <a:rPr lang="en-US" dirty="0"/>
              <a:t>The black, dotted lines represent different aggregations of the ensemble member results</a:t>
            </a:r>
          </a:p>
          <a:p>
            <a:pPr marL="1085850" lvl="2" indent="-171450">
              <a:buFont typeface="Arial" panose="020B0604020202020204" pitchFamily="34" charset="0"/>
              <a:buChar char="•"/>
            </a:pPr>
            <a:r>
              <a:rPr lang="en-US" dirty="0"/>
              <a:t>The highlighted black line (in bold) represents the mean SWE result of all the ensemble member runs</a:t>
            </a:r>
          </a:p>
          <a:p>
            <a:pPr marL="1085850" lvl="2" indent="-171450">
              <a:buFont typeface="Arial" panose="020B0604020202020204" pitchFamily="34" charset="0"/>
              <a:buChar char="•"/>
            </a:pPr>
            <a:r>
              <a:rPr lang="en-US" dirty="0"/>
              <a:t>The other dotted black lines represent other types of aggregations (minimum, maximum, and + and – one standard deviation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17</a:t>
            </a:fld>
            <a:endParaRPr lang="en-US"/>
          </a:p>
        </p:txBody>
      </p:sp>
    </p:spTree>
    <p:extLst>
      <p:ext uri="{BB962C8B-B14F-4D97-AF65-F5344CB8AC3E}">
        <p14:creationId xmlns:p14="http://schemas.microsoft.com/office/powerpoint/2010/main" val="4132544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separate tool in HMS, RTS and WAT is the ensemble viewer. The design behind the viewer is to easily see the ensembles and compute various metrics assuming each ensemble is equally weighted.  There are three different types of computes available.  The first is the Time Series view.  This is similar to the aggregation methods I just mentioned in HMS (with mean, min, max) but you could also include percentiles.  So I have the 25% and 75% showing along with the min, max, and average.  You can also view the data as a cumulative time series. </a:t>
            </a:r>
          </a:p>
        </p:txBody>
      </p:sp>
      <p:sp>
        <p:nvSpPr>
          <p:cNvPr id="4" name="Slide Number Placeholder 3"/>
          <p:cNvSpPr>
            <a:spLocks noGrp="1"/>
          </p:cNvSpPr>
          <p:nvPr>
            <p:ph type="sldNum" sz="quarter" idx="5"/>
          </p:nvPr>
        </p:nvSpPr>
        <p:spPr/>
        <p:txBody>
          <a:bodyPr/>
          <a:lstStyle/>
          <a:p>
            <a:fld id="{E95099D0-06EA-45D2-AC2D-72F4C0815C2E}" type="slidenum">
              <a:rPr lang="en-US" smtClean="0"/>
              <a:t>18</a:t>
            </a:fld>
            <a:endParaRPr lang="en-US"/>
          </a:p>
        </p:txBody>
      </p:sp>
    </p:spTree>
    <p:extLst>
      <p:ext uri="{BB962C8B-B14F-4D97-AF65-F5344CB8AC3E}">
        <p14:creationId xmlns:p14="http://schemas.microsoft.com/office/powerpoint/2010/main" val="12639519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view is the Scatter Plot.  This is computing the statistics for each ensemble member.  So ensemble member 1, find the max value, then plot.  Then for ensemble member 2, find the max value, then plot.  That is what is showing to the graph on the right.  On the left, we could rearrange the data and plot the data on a probability axis.  This is a simple Weibull plotting position that ranks then plots the values.  This is another way to see your ensemble outputs by ranking and assigning probabilities.  This is not a flow frequency curve in the traditional sense so you cannot use this to find the 100 year flow.  We are not looking at Annual Exceedance Probability.  We can borrow the concepts from a flow probability to see the number of ensembles that exceed a given flow value.  So 10% of the time, we see flow exceeding 52,000 </a:t>
            </a:r>
            <a:r>
              <a:rPr lang="en-US" dirty="0" err="1"/>
              <a:t>cfs</a:t>
            </a:r>
            <a:r>
              <a:rPr lang="en-US" dirty="0"/>
              <a:t> while 1% of the time we see flow exceeding 64,000 </a:t>
            </a:r>
            <a:r>
              <a:rPr lang="en-US" dirty="0" err="1"/>
              <a:t>cfs</a:t>
            </a:r>
            <a:r>
              <a:rPr lang="en-US" dirty="0"/>
              <a:t>.  We can look at the ensemble data from different metrics.  </a:t>
            </a:r>
          </a:p>
        </p:txBody>
      </p:sp>
      <p:sp>
        <p:nvSpPr>
          <p:cNvPr id="4" name="Slide Number Placeholder 3"/>
          <p:cNvSpPr>
            <a:spLocks noGrp="1"/>
          </p:cNvSpPr>
          <p:nvPr>
            <p:ph type="sldNum" sz="quarter" idx="5"/>
          </p:nvPr>
        </p:nvSpPr>
        <p:spPr/>
        <p:txBody>
          <a:bodyPr/>
          <a:lstStyle/>
          <a:p>
            <a:fld id="{E95099D0-06EA-45D2-AC2D-72F4C0815C2E}" type="slidenum">
              <a:rPr lang="en-US" smtClean="0"/>
              <a:t>19</a:t>
            </a:fld>
            <a:endParaRPr lang="en-US"/>
          </a:p>
        </p:txBody>
      </p:sp>
    </p:spTree>
    <p:extLst>
      <p:ext uri="{BB962C8B-B14F-4D97-AF65-F5344CB8AC3E}">
        <p14:creationId xmlns:p14="http://schemas.microsoft.com/office/powerpoint/2010/main" val="1060798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last tab is the Single Value Summary.  This compute condenses the ensembles into a single metric value by computing the metric in two directions.  </a:t>
            </a:r>
          </a:p>
        </p:txBody>
      </p:sp>
      <p:sp>
        <p:nvSpPr>
          <p:cNvPr id="4" name="Slide Number Placeholder 3"/>
          <p:cNvSpPr>
            <a:spLocks noGrp="1"/>
          </p:cNvSpPr>
          <p:nvPr>
            <p:ph type="sldNum" sz="quarter" idx="5"/>
          </p:nvPr>
        </p:nvSpPr>
        <p:spPr/>
        <p:txBody>
          <a:bodyPr/>
          <a:lstStyle/>
          <a:p>
            <a:fld id="{E95099D0-06EA-45D2-AC2D-72F4C0815C2E}" type="slidenum">
              <a:rPr lang="en-US" smtClean="0"/>
              <a:t>20</a:t>
            </a:fld>
            <a:endParaRPr lang="en-US"/>
          </a:p>
        </p:txBody>
      </p:sp>
    </p:spTree>
    <p:extLst>
      <p:ext uri="{BB962C8B-B14F-4D97-AF65-F5344CB8AC3E}">
        <p14:creationId xmlns:p14="http://schemas.microsoft.com/office/powerpoint/2010/main" val="29058309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Single Value Summary you can choose the direction you want to compute from.  You can start with first computing across time to get a condensed ensemble metric, or you can first compute across ensembles to get a condensed metric.</a:t>
            </a:r>
          </a:p>
          <a:p>
            <a:endParaRPr lang="en-US" dirty="0"/>
          </a:p>
          <a:p>
            <a:r>
              <a:rPr lang="en-US" dirty="0"/>
              <a:t>For example, you can find the max value for each ensemble member (so across time what is the max value for each member), then amongst the max ensembles find the largest value.  This would be a maximum of the maximums.  Or you can compute the average of the maximum values.</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21</a:t>
            </a:fld>
            <a:endParaRPr lang="en-US"/>
          </a:p>
        </p:txBody>
      </p:sp>
    </p:spTree>
    <p:extLst>
      <p:ext uri="{BB962C8B-B14F-4D97-AF65-F5344CB8AC3E}">
        <p14:creationId xmlns:p14="http://schemas.microsoft.com/office/powerpoint/2010/main" val="39673036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team is investigating other ways to aggregate the ensembles through weighting each ensemble separately.  There are two ways we plan on handling this: first is simply allow users to specify weights.  The second is computing weights based off calibration metrics using a cross correlation analysis.</a:t>
            </a:r>
          </a:p>
        </p:txBody>
      </p:sp>
      <p:sp>
        <p:nvSpPr>
          <p:cNvPr id="4" name="Slide Number Placeholder 3"/>
          <p:cNvSpPr>
            <a:spLocks noGrp="1"/>
          </p:cNvSpPr>
          <p:nvPr>
            <p:ph type="sldNum" sz="quarter" idx="5"/>
          </p:nvPr>
        </p:nvSpPr>
        <p:spPr/>
        <p:txBody>
          <a:bodyPr/>
          <a:lstStyle/>
          <a:p>
            <a:fld id="{E95099D0-06EA-45D2-AC2D-72F4C0815C2E}" type="slidenum">
              <a:rPr lang="en-US" smtClean="0"/>
              <a:t>22</a:t>
            </a:fld>
            <a:endParaRPr lang="en-US"/>
          </a:p>
        </p:txBody>
      </p:sp>
    </p:spTree>
    <p:extLst>
      <p:ext uri="{BB962C8B-B14F-4D97-AF65-F5344CB8AC3E}">
        <p14:creationId xmlns:p14="http://schemas.microsoft.com/office/powerpoint/2010/main" val="2749154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We’ll begin by talking about what an ensemble analysis (or model) is and how it can be applied in HEC-HMS</a:t>
            </a:r>
          </a:p>
          <a:p>
            <a:pPr marL="171450" indent="-171450">
              <a:buFont typeface="Arial" panose="020B0604020202020204" pitchFamily="34" charset="0"/>
              <a:buChar char="•"/>
            </a:pPr>
            <a:r>
              <a:rPr lang="en-US" dirty="0"/>
              <a:t>Then we’ll talk the advantages of performing an ensemble analysis and how to actually set one up</a:t>
            </a:r>
          </a:p>
          <a:p>
            <a:pPr marL="171450" indent="-171450">
              <a:buFont typeface="Arial" panose="020B0604020202020204" pitchFamily="34" charset="0"/>
              <a:buChar char="•"/>
            </a:pPr>
            <a:r>
              <a:rPr lang="en-US" dirty="0"/>
              <a:t>Next I’ll provide a few different examples of applying the ensemble analysis in HEC-HMS in different ways to achieve different goals</a:t>
            </a:r>
          </a:p>
          <a:p>
            <a:pPr marL="171450" indent="-171450">
              <a:buFont typeface="Arial" panose="020B0604020202020204" pitchFamily="34" charset="0"/>
              <a:buChar char="•"/>
            </a:pPr>
            <a:r>
              <a:rPr lang="en-US" dirty="0"/>
              <a:t>Lastly, I’ll talk about some future enhancements that are planned for the ensemble analysis, and then we will jump into some live demos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2</a:t>
            </a:fld>
            <a:endParaRPr lang="en-US"/>
          </a:p>
        </p:txBody>
      </p:sp>
    </p:spTree>
    <p:extLst>
      <p:ext uri="{BB962C8B-B14F-4D97-AF65-F5344CB8AC3E}">
        <p14:creationId xmlns:p14="http://schemas.microsoft.com/office/powerpoint/2010/main" val="3921316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initial design for how you might assign computed weights to individual ensembles.  The current design is to perform a cross validation analysis on calibration simulations.  If you have 4 calibrated basins, you run the historic storms on each basin and get a statistical metric such as NSE or KGE.  Then come up with a weight for basin model.  So the Jan1996 basin would have a weight of 0.27 applied to any hydrograph that outputs from this basin model.  </a:t>
            </a:r>
          </a:p>
          <a:p>
            <a:endParaRPr lang="en-US" dirty="0"/>
          </a:p>
          <a:p>
            <a:r>
              <a:rPr lang="en-US" dirty="0"/>
              <a:t>This is still in design so we welcome any feedback or ideas on improving this feature.    </a:t>
            </a:r>
          </a:p>
        </p:txBody>
      </p:sp>
      <p:sp>
        <p:nvSpPr>
          <p:cNvPr id="4" name="Slide Number Placeholder 3"/>
          <p:cNvSpPr>
            <a:spLocks noGrp="1"/>
          </p:cNvSpPr>
          <p:nvPr>
            <p:ph type="sldNum" sz="quarter" idx="5"/>
          </p:nvPr>
        </p:nvSpPr>
        <p:spPr/>
        <p:txBody>
          <a:bodyPr/>
          <a:lstStyle/>
          <a:p>
            <a:fld id="{E95099D0-06EA-45D2-AC2D-72F4C0815C2E}" type="slidenum">
              <a:rPr lang="en-US" smtClean="0"/>
              <a:t>23</a:t>
            </a:fld>
            <a:endParaRPr lang="en-US"/>
          </a:p>
        </p:txBody>
      </p:sp>
    </p:spTree>
    <p:extLst>
      <p:ext uri="{BB962C8B-B14F-4D97-AF65-F5344CB8AC3E}">
        <p14:creationId xmlns:p14="http://schemas.microsoft.com/office/powerpoint/2010/main" val="200167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What are some of the tradeoffs to using the Ensemble Analysis in HMS.  At this time, it does take time to build the ensemble analysis model, especially if you’re including basin model uncertainty.  You need to make a decisions on how many basin model models or met models to use.  Then you need to set up the basin model and calibrate the basin model. Once you have model set up completed there’s the choice of aggregation.  How do you decide on a representative ensemble.  We give users all of these different options, however, these are also decisions user need to make.  You come across the paradox of choice which can lead to decision fatigue.  There is also the challenge of model spin up time.  Most applications of ensembles are for forecasts such as real time flood operations or post wildfire analysis which require quick turn-arounds.  There is an upfront cost to setting up an ensemble model.  These are challenges we are aware of and investigating to make the process easier and as we have more use cases, we can improve on the pain points.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We have briefly discussed some of the advantages of ensemble modeling, now let’s look at some of the tradeoffs</a:t>
            </a:r>
          </a:p>
          <a:p>
            <a:pPr marL="171450" indent="-171450">
              <a:buFont typeface="Arial" panose="020B0604020202020204" pitchFamily="34" charset="0"/>
              <a:buChar char="•"/>
            </a:pPr>
            <a:r>
              <a:rPr lang="en-US" dirty="0"/>
              <a:t>Time and Money do need to be considered when weighing the benefits of an ensemble analysis</a:t>
            </a:r>
          </a:p>
          <a:p>
            <a:pPr marL="171450" indent="-171450">
              <a:buFont typeface="Arial" panose="020B0604020202020204" pitchFamily="34" charset="0"/>
              <a:buChar char="•"/>
            </a:pPr>
            <a:r>
              <a:rPr lang="en-US" dirty="0"/>
              <a:t>Unfortunately, most USACE studies/forecasts need to be performed quickly and typically have very little flexibility in analyzing the uncertainty of using different boundary condition data and/or different basin model configurations or parameterizations</a:t>
            </a:r>
          </a:p>
          <a:p>
            <a:pPr marL="171450" indent="-171450">
              <a:buFont typeface="Arial" panose="020B0604020202020204" pitchFamily="34" charset="0"/>
              <a:buChar char="•"/>
            </a:pPr>
            <a:r>
              <a:rPr lang="en-US" dirty="0"/>
              <a:t>For this reason, the principle of Occam’s razor (also sometimes referred to as the law of parsimony) typically governs our choices as H&amp;H modelers</a:t>
            </a:r>
          </a:p>
          <a:p>
            <a:pPr marL="628650" lvl="1" indent="-171450">
              <a:buFont typeface="Arial" panose="020B0604020202020204" pitchFamily="34" charset="0"/>
              <a:buChar char="•"/>
            </a:pPr>
            <a:r>
              <a:rPr lang="en-US" dirty="0"/>
              <a:t>The modeling methods that are simple, with parameters that are few in number and simple to calibrate, that still produce generally acceptable results are the ones that are often chosen</a:t>
            </a:r>
          </a:p>
          <a:p>
            <a:pPr marL="171450" lvl="0" indent="-171450">
              <a:buFont typeface="Arial" panose="020B0604020202020204" pitchFamily="34" charset="0"/>
              <a:buChar char="•"/>
            </a:pPr>
            <a:r>
              <a:rPr lang="en-US" dirty="0"/>
              <a:t>“When faced with two equally good models, choose the simpler one.”</a:t>
            </a:r>
          </a:p>
          <a:p>
            <a:pPr marL="628650" lvl="1" indent="-171450">
              <a:buFont typeface="Arial" panose="020B0604020202020204" pitchFamily="34" charset="0"/>
              <a:buChar char="•"/>
            </a:pPr>
            <a:r>
              <a:rPr lang="en-US" dirty="0"/>
              <a:t>My argument to this quote would be ‘do we for sure know that one model, or assumption, is equally as good as another without some initial investigation first’?</a:t>
            </a:r>
          </a:p>
          <a:p>
            <a:pPr marL="628650" lvl="1" indent="-171450">
              <a:buFont typeface="Arial" panose="020B0604020202020204" pitchFamily="34" charset="0"/>
              <a:buChar char="•"/>
            </a:pPr>
            <a:r>
              <a:rPr lang="en-US" dirty="0"/>
              <a:t>While creating the multiple boundary conditions and/or basin model configurations needed to perform an ensemble analysis in HEC-HMS does take time, I think there are cases where it is absolutely warranted and where you as a modeler can gain a significant amount of additional insight and confidence for only a nominal amount of extra burden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24</a:t>
            </a:fld>
            <a:endParaRPr lang="en-US"/>
          </a:p>
        </p:txBody>
      </p:sp>
    </p:spTree>
    <p:extLst>
      <p:ext uri="{BB962C8B-B14F-4D97-AF65-F5344CB8AC3E}">
        <p14:creationId xmlns:p14="http://schemas.microsoft.com/office/powerpoint/2010/main" val="3827813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Questions Slide with HEC logo</a:t>
            </a:r>
          </a:p>
        </p:txBody>
      </p:sp>
      <p:sp>
        <p:nvSpPr>
          <p:cNvPr id="4" name="Slide Number Placeholder 3"/>
          <p:cNvSpPr>
            <a:spLocks noGrp="1"/>
          </p:cNvSpPr>
          <p:nvPr>
            <p:ph type="sldNum" sz="quarter" idx="5"/>
          </p:nvPr>
        </p:nvSpPr>
        <p:spPr/>
        <p:txBody>
          <a:bodyPr/>
          <a:lstStyle/>
          <a:p>
            <a:fld id="{E95099D0-06EA-45D2-AC2D-72F4C0815C2E}" type="slidenum">
              <a:rPr lang="en-US" smtClean="0"/>
              <a:t>26</a:t>
            </a:fld>
            <a:endParaRPr lang="en-US"/>
          </a:p>
        </p:txBody>
      </p:sp>
    </p:spTree>
    <p:extLst>
      <p:ext uri="{BB962C8B-B14F-4D97-AF65-F5344CB8AC3E}">
        <p14:creationId xmlns:p14="http://schemas.microsoft.com/office/powerpoint/2010/main" val="3804388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the tutorial and guide page on our website</a:t>
            </a:r>
          </a:p>
          <a:p>
            <a:pPr marL="171450" indent="-171450">
              <a:buFont typeface="Arial" panose="020B0604020202020204" pitchFamily="34" charset="0"/>
              <a:buChar char="•"/>
            </a:pPr>
            <a:r>
              <a:rPr lang="en-US" dirty="0"/>
              <a:t>There are several guides specifically geared towards ensemble analyses</a:t>
            </a:r>
          </a:p>
          <a:p>
            <a:pPr marL="171450" indent="-171450">
              <a:buFont typeface="Arial" panose="020B0604020202020204" pitchFamily="34" charset="0"/>
              <a:buChar char="•"/>
            </a:pPr>
            <a:r>
              <a:rPr lang="en-US" dirty="0"/>
              <a:t>I will now be doing a live demo and will walk you through the “Applying the Ensemble Compute to Flood Forecasting” tutorial and guide</a:t>
            </a:r>
          </a:p>
          <a:p>
            <a:pPr marL="628650" lvl="1" indent="-171450">
              <a:buFont typeface="Arial" panose="020B0604020202020204" pitchFamily="34" charset="0"/>
              <a:buChar char="•"/>
            </a:pPr>
            <a:r>
              <a:rPr lang="en-US" dirty="0"/>
              <a:t>You may watch me perform the demo, or you may download the tutorial and follow along with me on your own computer if you prefer</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27</a:t>
            </a:fld>
            <a:endParaRPr lang="en-US"/>
          </a:p>
        </p:txBody>
      </p:sp>
    </p:spTree>
    <p:extLst>
      <p:ext uri="{BB962C8B-B14F-4D97-AF65-F5344CB8AC3E}">
        <p14:creationId xmlns:p14="http://schemas.microsoft.com/office/powerpoint/2010/main" val="2184870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The ox-weighing story</a:t>
            </a:r>
          </a:p>
          <a:p>
            <a:r>
              <a:rPr lang="en-US" sz="1200" b="0" i="0" kern="1200" dirty="0">
                <a:solidFill>
                  <a:schemeClr val="tx1"/>
                </a:solidFill>
                <a:effectLst/>
                <a:latin typeface="+mn-lt"/>
                <a:ea typeface="+mn-ea"/>
                <a:cs typeface="+mn-cs"/>
              </a:rPr>
              <a:t>The story comes from </a:t>
            </a:r>
            <a:r>
              <a:rPr lang="en-US" sz="1200" b="1" i="0" kern="1200" dirty="0">
                <a:solidFill>
                  <a:schemeClr val="tx1"/>
                </a:solidFill>
                <a:effectLst/>
                <a:latin typeface="+mn-lt"/>
                <a:ea typeface="+mn-ea"/>
                <a:cs typeface="+mn-cs"/>
              </a:rPr>
              <a:t>Francis Galton</a:t>
            </a:r>
            <a:r>
              <a:rPr lang="en-US" sz="1200" b="0" i="0" kern="1200" dirty="0">
                <a:solidFill>
                  <a:schemeClr val="tx1"/>
                </a:solidFill>
                <a:effectLst/>
                <a:latin typeface="+mn-lt"/>
                <a:ea typeface="+mn-ea"/>
                <a:cs typeface="+mn-cs"/>
              </a:rPr>
              <a:t>, a British scientist and an article he published in </a:t>
            </a:r>
            <a:r>
              <a:rPr lang="en-US" sz="1200" b="0" i="1" kern="1200" dirty="0">
                <a:solidFill>
                  <a:schemeClr val="tx1"/>
                </a:solidFill>
                <a:effectLst/>
                <a:latin typeface="+mn-lt"/>
                <a:ea typeface="+mn-ea"/>
                <a:cs typeface="+mn-cs"/>
              </a:rPr>
              <a:t>Nature</a:t>
            </a:r>
            <a:r>
              <a:rPr lang="en-US" sz="1200" b="0" i="0" kern="1200" dirty="0">
                <a:solidFill>
                  <a:schemeClr val="tx1"/>
                </a:solidFill>
                <a:effectLst/>
                <a:latin typeface="+mn-lt"/>
                <a:ea typeface="+mn-ea"/>
                <a:cs typeface="+mn-cs"/>
              </a:rPr>
              <a:t> in 1907 titled "Vox Populi" ("the voice of the people").</a:t>
            </a:r>
          </a:p>
          <a:p>
            <a:r>
              <a:rPr lang="en-US" sz="1200" b="1" i="0" kern="1200" dirty="0">
                <a:solidFill>
                  <a:schemeClr val="tx1"/>
                </a:solidFill>
                <a:effectLst/>
                <a:latin typeface="+mn-lt"/>
                <a:ea typeface="+mn-ea"/>
                <a:cs typeface="+mn-cs"/>
              </a:rPr>
              <a:t>What happened</a:t>
            </a:r>
          </a:p>
          <a:p>
            <a:r>
              <a:rPr lang="en-US" sz="1200" b="0" i="0" kern="1200" dirty="0">
                <a:solidFill>
                  <a:schemeClr val="tx1"/>
                </a:solidFill>
                <a:effectLst/>
                <a:latin typeface="+mn-lt"/>
                <a:ea typeface="+mn-ea"/>
                <a:cs typeface="+mn-cs"/>
              </a:rPr>
              <a:t>In 1906, Galton attended a </a:t>
            </a:r>
            <a:r>
              <a:rPr lang="en-US" sz="1200" b="1" i="0" kern="1200" dirty="0">
                <a:solidFill>
                  <a:schemeClr val="tx1"/>
                </a:solidFill>
                <a:effectLst/>
                <a:latin typeface="+mn-lt"/>
                <a:ea typeface="+mn-ea"/>
                <a:cs typeface="+mn-cs"/>
              </a:rPr>
              <a:t>regional livestock fair</a:t>
            </a:r>
            <a:r>
              <a:rPr lang="en-US" sz="1200" b="0" i="0" kern="1200" dirty="0">
                <a:solidFill>
                  <a:schemeClr val="tx1"/>
                </a:solidFill>
                <a:effectLst/>
                <a:latin typeface="+mn-lt"/>
                <a:ea typeface="+mn-ea"/>
                <a:cs typeface="+mn-cs"/>
              </a:rPr>
              <a:t> in Plymouth, England. At the fair there was a </a:t>
            </a:r>
            <a:r>
              <a:rPr lang="en-US" sz="1200" b="1" i="0" kern="1200" dirty="0">
                <a:solidFill>
                  <a:schemeClr val="tx1"/>
                </a:solidFill>
                <a:effectLst/>
                <a:latin typeface="+mn-lt"/>
                <a:ea typeface="+mn-ea"/>
                <a:cs typeface="+mn-cs"/>
              </a:rPr>
              <a:t>weight-judging competition</a:t>
            </a:r>
            <a:r>
              <a:rPr lang="en-US" sz="1200" b="0" i="0" kern="1200" dirty="0">
                <a:solidFill>
                  <a:schemeClr val="tx1"/>
                </a:solidFill>
                <a:effectLst/>
                <a:latin typeface="+mn-lt"/>
                <a:ea typeface="+mn-ea"/>
                <a:cs typeface="+mn-cs"/>
              </a:rPr>
              <a:t>: a fat ox was on display, and for a small entry fee, anyone could buy a ticket and write down their guess for what the ox would weigh </a:t>
            </a:r>
            <a:r>
              <a:rPr lang="en-US" sz="1200" b="1" i="0" kern="1200" dirty="0">
                <a:solidFill>
                  <a:schemeClr val="tx1"/>
                </a:solidFill>
                <a:effectLst/>
                <a:latin typeface="+mn-lt"/>
                <a:ea typeface="+mn-ea"/>
                <a:cs typeface="+mn-cs"/>
              </a:rPr>
              <a:t>after it had been slaughtered and dressed</a:t>
            </a:r>
            <a:r>
              <a:rPr lang="en-US" sz="1200" b="0" i="0" kern="1200" dirty="0">
                <a:solidFill>
                  <a:schemeClr val="tx1"/>
                </a:solidFill>
                <a:effectLst/>
                <a:latin typeface="+mn-lt"/>
                <a:ea typeface="+mn-ea"/>
                <a:cs typeface="+mn-cs"/>
              </a:rPr>
              <a:t> (i.e., its butchered weight). The closest guesses won prizes.</a:t>
            </a:r>
          </a:p>
          <a:p>
            <a:r>
              <a:rPr lang="en-US" sz="1200" b="0" i="0" kern="1200" dirty="0">
                <a:solidFill>
                  <a:schemeClr val="tx1"/>
                </a:solidFill>
                <a:effectLst/>
                <a:latin typeface="+mn-lt"/>
                <a:ea typeface="+mn-ea"/>
                <a:cs typeface="+mn-cs"/>
              </a:rPr>
              <a:t>About </a:t>
            </a:r>
            <a:r>
              <a:rPr lang="en-US" sz="1200" b="1" i="0" kern="1200" dirty="0">
                <a:solidFill>
                  <a:schemeClr val="tx1"/>
                </a:solidFill>
                <a:effectLst/>
                <a:latin typeface="+mn-lt"/>
                <a:ea typeface="+mn-ea"/>
                <a:cs typeface="+mn-cs"/>
              </a:rPr>
              <a:t>800 people</a:t>
            </a:r>
            <a:r>
              <a:rPr lang="en-US" sz="1200" b="0" i="0" kern="1200" dirty="0">
                <a:solidFill>
                  <a:schemeClr val="tx1"/>
                </a:solidFill>
                <a:effectLst/>
                <a:latin typeface="+mn-lt"/>
                <a:ea typeface="+mn-ea"/>
                <a:cs typeface="+mn-cs"/>
              </a:rPr>
              <a:t> entered. They were a real mix — some were butchers and farmers who knew livestock well, but many were ordinary fairgoers with no special expertise, essentially guessing.</a:t>
            </a:r>
          </a:p>
          <a:p>
            <a:r>
              <a:rPr lang="en-US" sz="1200" b="1" i="0" kern="1200" dirty="0">
                <a:solidFill>
                  <a:schemeClr val="tx1"/>
                </a:solidFill>
                <a:effectLst/>
                <a:latin typeface="+mn-lt"/>
                <a:ea typeface="+mn-ea"/>
                <a:cs typeface="+mn-cs"/>
              </a:rPr>
              <a:t>What Galton did</a:t>
            </a:r>
          </a:p>
          <a:p>
            <a:r>
              <a:rPr lang="en-US" sz="1200" b="0" i="0" kern="1200" dirty="0">
                <a:solidFill>
                  <a:schemeClr val="tx1"/>
                </a:solidFill>
                <a:effectLst/>
                <a:latin typeface="+mn-lt"/>
                <a:ea typeface="+mn-ea"/>
                <a:cs typeface="+mn-cs"/>
              </a:rPr>
              <a:t>Galton was actually a bit of a skeptic about the judgment of ordinary people (he had rather dim views of the "average voter"), and he expected the crowd's guesses to be wildly off. He collected the </a:t>
            </a:r>
            <a:r>
              <a:rPr lang="en-US" sz="1200" b="1" i="0" kern="1200" dirty="0">
                <a:solidFill>
                  <a:schemeClr val="tx1"/>
                </a:solidFill>
                <a:effectLst/>
                <a:latin typeface="+mn-lt"/>
                <a:ea typeface="+mn-ea"/>
                <a:cs typeface="+mn-cs"/>
              </a:rPr>
              <a:t>787 legible tickets</a:t>
            </a:r>
            <a:r>
              <a:rPr lang="en-US" sz="1200" b="0" i="0" kern="1200" dirty="0">
                <a:solidFill>
                  <a:schemeClr val="tx1"/>
                </a:solidFill>
                <a:effectLst/>
                <a:latin typeface="+mn-lt"/>
                <a:ea typeface="+mn-ea"/>
                <a:cs typeface="+mn-cs"/>
              </a:rPr>
              <a:t> and analyzed them statistically.</a:t>
            </a:r>
          </a:p>
          <a:p>
            <a:r>
              <a:rPr lang="en-US" sz="1200" b="0" i="0" kern="1200" dirty="0">
                <a:solidFill>
                  <a:schemeClr val="tx1"/>
                </a:solidFill>
                <a:effectLst/>
                <a:latin typeface="+mn-lt"/>
                <a:ea typeface="+mn-ea"/>
                <a:cs typeface="+mn-cs"/>
              </a:rPr>
              <a:t>He took the </a:t>
            </a:r>
            <a:r>
              <a:rPr lang="en-US" sz="1200" b="1" i="0" kern="1200" dirty="0">
                <a:solidFill>
                  <a:schemeClr val="tx1"/>
                </a:solidFill>
                <a:effectLst/>
                <a:latin typeface="+mn-lt"/>
                <a:ea typeface="+mn-ea"/>
                <a:cs typeface="+mn-cs"/>
              </a:rPr>
              <a:t>middle value (the median)</a:t>
            </a:r>
            <a:r>
              <a:rPr lang="en-US" sz="1200" b="0" i="0" kern="1200" dirty="0">
                <a:solidFill>
                  <a:schemeClr val="tx1"/>
                </a:solidFill>
                <a:effectLst/>
                <a:latin typeface="+mn-lt"/>
                <a:ea typeface="+mn-ea"/>
                <a:cs typeface="+mn-cs"/>
              </a:rPr>
              <a:t> of all the guesses — his idea being that this represented the collective "vote" of the crowd.</a:t>
            </a:r>
          </a:p>
          <a:p>
            <a:r>
              <a:rPr lang="en-US" sz="1200" b="1" i="0" kern="1200" dirty="0">
                <a:solidFill>
                  <a:schemeClr val="tx1"/>
                </a:solidFill>
                <a:effectLst/>
                <a:latin typeface="+mn-lt"/>
                <a:ea typeface="+mn-ea"/>
                <a:cs typeface="+mn-cs"/>
              </a:rPr>
              <a:t>The surprising result</a:t>
            </a:r>
          </a:p>
          <a:p>
            <a:r>
              <a:rPr lang="en-US" sz="1200" b="0" i="0" kern="1200" dirty="0">
                <a:solidFill>
                  <a:schemeClr val="tx1"/>
                </a:solidFill>
                <a:effectLst/>
                <a:latin typeface="+mn-lt"/>
                <a:ea typeface="+mn-ea"/>
                <a:cs typeface="+mn-cs"/>
              </a:rPr>
              <a:t>The crowd's collective estimate (the median): </a:t>
            </a:r>
            <a:r>
              <a:rPr lang="en-US" sz="1200" b="1" i="0" kern="1200" dirty="0">
                <a:solidFill>
                  <a:schemeClr val="tx1"/>
                </a:solidFill>
                <a:effectLst/>
                <a:latin typeface="+mn-lt"/>
                <a:ea typeface="+mn-ea"/>
                <a:cs typeface="+mn-cs"/>
              </a:rPr>
              <a:t>1,197 pounds</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ox's actual dressed weight: </a:t>
            </a:r>
            <a:r>
              <a:rPr lang="en-US" sz="1200" b="1" i="0" kern="1200" dirty="0">
                <a:solidFill>
                  <a:schemeClr val="tx1"/>
                </a:solidFill>
                <a:effectLst/>
                <a:latin typeface="+mn-lt"/>
                <a:ea typeface="+mn-ea"/>
                <a:cs typeface="+mn-cs"/>
              </a:rPr>
              <a:t>1,198 pounds</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a:t>
            </a:fld>
            <a:endParaRPr lang="en-US"/>
          </a:p>
        </p:txBody>
      </p:sp>
    </p:spTree>
    <p:extLst>
      <p:ext uri="{BB962C8B-B14F-4D97-AF65-F5344CB8AC3E}">
        <p14:creationId xmlns:p14="http://schemas.microsoft.com/office/powerpoint/2010/main" val="2834219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 why is it important to perform an ensemble analysis? The main reason is that it can help to reduce the uncertainty in the modelled predictions.</a:t>
            </a:r>
          </a:p>
          <a:p>
            <a:pPr marL="628650" lvl="1" indent="-171450">
              <a:buFont typeface="Arial" panose="020B0604020202020204" pitchFamily="34" charset="0"/>
              <a:buChar char="•"/>
            </a:pPr>
            <a:r>
              <a:rPr lang="en-US" dirty="0"/>
              <a:t>There are many different research papers and studies that seem to show that an ensemble model (made up of multiple member models) usually outperforms a single model</a:t>
            </a:r>
          </a:p>
          <a:p>
            <a:pPr marL="171450" lvl="0" indent="-171450">
              <a:buFont typeface="Arial" panose="020B0604020202020204" pitchFamily="34" charset="0"/>
              <a:buChar char="•"/>
            </a:pPr>
            <a:r>
              <a:rPr lang="en-US" dirty="0"/>
              <a:t>Combining the predictions of multiple, independent models (and we’ll talk about what independent means specifically a few slides from now) can produce a more accurate prediction overall</a:t>
            </a:r>
          </a:p>
          <a:p>
            <a:pPr marL="171450" lvl="0" indent="-171450">
              <a:buFont typeface="Arial" panose="020B0604020202020204" pitchFamily="34" charset="0"/>
              <a:buChar char="•"/>
            </a:pPr>
            <a:r>
              <a:rPr lang="en-US" dirty="0"/>
              <a:t>Let’s talk about the image on this slide…</a:t>
            </a:r>
          </a:p>
          <a:p>
            <a:pPr marL="628650" lvl="1" indent="-171450">
              <a:buFont typeface="Arial" panose="020B0604020202020204" pitchFamily="34" charset="0"/>
              <a:buChar char="•"/>
            </a:pPr>
            <a:r>
              <a:rPr lang="en-US" dirty="0"/>
              <a:t>Let’s pretend for a second that we live in Charleston, SC</a:t>
            </a:r>
          </a:p>
          <a:p>
            <a:pPr marL="628650" lvl="1" indent="-171450">
              <a:buFont typeface="Arial" panose="020B0604020202020204" pitchFamily="34" charset="0"/>
              <a:buChar char="•"/>
            </a:pPr>
            <a:r>
              <a:rPr lang="en-US" dirty="0"/>
              <a:t>Based on the current projected paths for a tropical storm, how confident can we be that we can avoid evacuating further inland?</a:t>
            </a:r>
          </a:p>
          <a:p>
            <a:pPr marL="628650" lvl="1" indent="-171450">
              <a:buFont typeface="Arial" panose="020B0604020202020204" pitchFamily="34" charset="0"/>
              <a:buChar char="•"/>
            </a:pPr>
            <a:r>
              <a:rPr lang="en-US" dirty="0"/>
              <a:t>If we look at a single model result that I have circled, it appears that the hurricane is predicted to veer towards us</a:t>
            </a:r>
          </a:p>
          <a:p>
            <a:pPr marL="1085850" lvl="2" indent="-171450">
              <a:buFont typeface="Arial" panose="020B0604020202020204" pitchFamily="34" charset="0"/>
              <a:buChar char="•"/>
            </a:pPr>
            <a:r>
              <a:rPr lang="en-US" dirty="0"/>
              <a:t>But we know that there are many different factors that determine the paths that hurricanes ultimately take, so how sure can we be?</a:t>
            </a:r>
          </a:p>
          <a:p>
            <a:pPr marL="1085850" lvl="2" indent="-171450">
              <a:buFont typeface="Arial" panose="020B0604020202020204" pitchFamily="34" charset="0"/>
              <a:buChar char="•"/>
            </a:pPr>
            <a:r>
              <a:rPr lang="en-US" dirty="0"/>
              <a:t>If we look at additional models to see if they can shed some additional light or consensus </a:t>
            </a:r>
          </a:p>
          <a:p>
            <a:pPr marL="1085850" lvl="2" indent="-171450">
              <a:buFont typeface="Arial" panose="020B0604020202020204" pitchFamily="34" charset="0"/>
              <a:buChar char="•"/>
            </a:pPr>
            <a:r>
              <a:rPr lang="en-US" dirty="0"/>
              <a:t>It now appears that most of the models agree that the storm will make landfall much further to the north</a:t>
            </a:r>
          </a:p>
          <a:p>
            <a:pPr marL="1085850" lvl="2" indent="-171450">
              <a:buFont typeface="Arial" panose="020B0604020202020204" pitchFamily="34" charset="0"/>
              <a:buChar char="•"/>
            </a:pPr>
            <a:r>
              <a:rPr lang="en-US" dirty="0"/>
              <a:t>Although we can’t be sure that the tropical storm will not cross through Charleston, looking at different models (each with their own set of assumptions) certainly helped to reduce the uncertainty on where it will likely land</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4</a:t>
            </a:fld>
            <a:endParaRPr lang="en-US"/>
          </a:p>
        </p:txBody>
      </p:sp>
    </p:spTree>
    <p:extLst>
      <p:ext uri="{BB962C8B-B14F-4D97-AF65-F5344CB8AC3E}">
        <p14:creationId xmlns:p14="http://schemas.microsoft.com/office/powerpoint/2010/main" val="1510728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Ensembles can consist of different variables that we have uncertainty over: precipitation, temperature, discharge, etc.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When I think of the word “ensemble”, I think of a collection of members or parts, each of which are unique but also related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An ensemble model is a collection of multiple, diverse models that are created to predict an outcome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Ensemble learning methods are often used in the fields of machine learning and statistics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the illustration on this slide, the ensemble model is made up of everything within the dotted rectangle</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This ensemble is made up of 4 members (or base models)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Although different, each base model is designed to accurately predict the same end goal</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this example, ensemble member 1 and member 2 each predicted an outcome of 1000, member 3 1500, and member 4 1200</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There are different ways to aggregate each of the member predictions (results) into an ensemble prediction (result)</a:t>
            </a:r>
          </a:p>
          <a:p>
            <a:pPr marL="10858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this example, majority vote was used, and the ensemble result is 1000 since it was most frequently predicted by the member models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5</a:t>
            </a:fld>
            <a:endParaRPr lang="en-US"/>
          </a:p>
        </p:txBody>
      </p:sp>
    </p:spTree>
    <p:extLst>
      <p:ext uri="{BB962C8B-B14F-4D97-AF65-F5344CB8AC3E}">
        <p14:creationId xmlns:p14="http://schemas.microsoft.com/office/powerpoint/2010/main" val="3487930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prevalent use case for ensembles has been for </a:t>
            </a:r>
          </a:p>
        </p:txBody>
      </p:sp>
      <p:sp>
        <p:nvSpPr>
          <p:cNvPr id="4" name="Slide Number Placeholder 3"/>
          <p:cNvSpPr>
            <a:spLocks noGrp="1"/>
          </p:cNvSpPr>
          <p:nvPr>
            <p:ph type="sldNum" sz="quarter" idx="5"/>
          </p:nvPr>
        </p:nvSpPr>
        <p:spPr/>
        <p:txBody>
          <a:bodyPr/>
          <a:lstStyle/>
          <a:p>
            <a:fld id="{E95099D0-06EA-45D2-AC2D-72F4C0815C2E}" type="slidenum">
              <a:rPr lang="en-US" smtClean="0"/>
              <a:t>6</a:t>
            </a:fld>
            <a:endParaRPr lang="en-US"/>
          </a:p>
        </p:txBody>
      </p:sp>
    </p:spTree>
    <p:extLst>
      <p:ext uri="{BB962C8B-B14F-4D97-AF65-F5344CB8AC3E}">
        <p14:creationId xmlns:p14="http://schemas.microsoft.com/office/powerpoint/2010/main" val="3660997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Statistics Based Stream flow prediction is a method that uses streamflow and other data to estimate their uncertainty.  This does not use any rainfall forecast and mainly statistic driven.  It can use rainfall data to make the prediction but doesn’t run a forecast weather model.  </a:t>
            </a:r>
          </a:p>
        </p:txBody>
      </p:sp>
      <p:sp>
        <p:nvSpPr>
          <p:cNvPr id="4" name="Slide Number Placeholder 3"/>
          <p:cNvSpPr>
            <a:spLocks noGrp="1"/>
          </p:cNvSpPr>
          <p:nvPr>
            <p:ph type="sldNum" sz="quarter" idx="5"/>
          </p:nvPr>
        </p:nvSpPr>
        <p:spPr/>
        <p:txBody>
          <a:bodyPr/>
          <a:lstStyle/>
          <a:p>
            <a:fld id="{E95099D0-06EA-45D2-AC2D-72F4C0815C2E}" type="slidenum">
              <a:rPr lang="en-US" smtClean="0"/>
              <a:t>7</a:t>
            </a:fld>
            <a:endParaRPr lang="en-US"/>
          </a:p>
        </p:txBody>
      </p:sp>
    </p:spTree>
    <p:extLst>
      <p:ext uri="{BB962C8B-B14F-4D97-AF65-F5344CB8AC3E}">
        <p14:creationId xmlns:p14="http://schemas.microsoft.com/office/powerpoint/2010/main" val="3814899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HEFS dataset created by the RFC uses this method for the long-range forecasts which dumps historic rainfall to generate forecasts out to 365.  </a:t>
            </a:r>
          </a:p>
        </p:txBody>
      </p:sp>
      <p:sp>
        <p:nvSpPr>
          <p:cNvPr id="4" name="Slide Number Placeholder 3"/>
          <p:cNvSpPr>
            <a:spLocks noGrp="1"/>
          </p:cNvSpPr>
          <p:nvPr>
            <p:ph type="sldNum" sz="quarter" idx="5"/>
          </p:nvPr>
        </p:nvSpPr>
        <p:spPr/>
        <p:txBody>
          <a:bodyPr/>
          <a:lstStyle/>
          <a:p>
            <a:fld id="{E95099D0-06EA-45D2-AC2D-72F4C0815C2E}" type="slidenum">
              <a:rPr lang="en-US" smtClean="0"/>
              <a:t>8</a:t>
            </a:fld>
            <a:endParaRPr lang="en-US"/>
          </a:p>
        </p:txBody>
      </p:sp>
    </p:spTree>
    <p:extLst>
      <p:ext uri="{BB962C8B-B14F-4D97-AF65-F5344CB8AC3E}">
        <p14:creationId xmlns:p14="http://schemas.microsoft.com/office/powerpoint/2010/main" val="1076700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HEFS ensembles short and medium duration are created using numerical weather forecasts.  The MEFP process: You have different weather forecasts such as NBM, GEFS, HRRR, </a:t>
            </a:r>
            <a:r>
              <a:rPr lang="en-US" dirty="0" err="1"/>
              <a:t>etc</a:t>
            </a:r>
            <a:r>
              <a:rPr lang="en-US" dirty="0"/>
              <a:t> that the meteorologist uses and makes adjustments.  It comes up with a singe deterministic forecast.  Then uses historic forecast/observed statistics to come up with the ensembles.  Currently it has 45 ensemble values and adds more ensembles for each year.  </a:t>
            </a:r>
          </a:p>
        </p:txBody>
      </p:sp>
      <p:sp>
        <p:nvSpPr>
          <p:cNvPr id="4" name="Slide Number Placeholder 3"/>
          <p:cNvSpPr>
            <a:spLocks noGrp="1"/>
          </p:cNvSpPr>
          <p:nvPr>
            <p:ph type="sldNum" sz="quarter" idx="5"/>
          </p:nvPr>
        </p:nvSpPr>
        <p:spPr/>
        <p:txBody>
          <a:bodyPr/>
          <a:lstStyle/>
          <a:p>
            <a:fld id="{E95099D0-06EA-45D2-AC2D-72F4C0815C2E}" type="slidenum">
              <a:rPr lang="en-US" smtClean="0"/>
              <a:t>9</a:t>
            </a:fld>
            <a:endParaRPr lang="en-US"/>
          </a:p>
        </p:txBody>
      </p:sp>
    </p:spTree>
    <p:extLst>
      <p:ext uri="{BB962C8B-B14F-4D97-AF65-F5344CB8AC3E}">
        <p14:creationId xmlns:p14="http://schemas.microsoft.com/office/powerpoint/2010/main" val="20143708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6/15/2026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6/15/2026</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6/15/2026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6/15/2026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6/15/2026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6/15/2026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6/15/2026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6/15/2026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6/15/2026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6/15/2026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6/15/2026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6/15/2026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9591157"/>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583172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6/15/2026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6/15/2026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6/15/2026</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6/15/2026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6/15/2026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6/15/2026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6/15/2026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6/15/2026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6/15/2026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6/15/2026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6/15/2026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6/15/2026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6/15/2026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6/15/2026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6/15/2026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 id="2147483725" r:id="rId22"/>
    <p:sldLayoutId id="214748372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6/15/2026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hyperlink" Target="https://www.hec.usace.army.mil/confluence/hmsdocs/hmsguides/advanced-analysis-types-in-hms/ensemble-analysis-simulations-in-hec-hms/creating-an-ensemble-analysis-compute"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https://www.hec.usace.army.mil/confluence/hmsdocs/hmsguides/advanced-analysis-types-in-hms/ensemble-analysis-simulations-in-hec-hms/applying-the-ensemble-compute-option-to-downscaled-climate-model-datasets" TargetMode="External"/><Relationship Id="rId4" Type="http://schemas.openxmlformats.org/officeDocument/2006/relationships/hyperlink" Target="https://www.hec.usace.army.mil/confluence/hmsdocs/hmsguides/advanced-analysis-types-in-hms/ensemble-analysis-simulations-in-hec-hms/applying-the-ensemble-compute-to-flood-forecastin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hyperlink" Target="https://www.hec.usace.army.mil/confluence/hmsdocs" TargetMode="External"/><Relationship Id="rId5" Type="http://schemas.openxmlformats.org/officeDocument/2006/relationships/image" Target="../media/image33.pn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hyperlink" Target="https://www.hec.usace.army.mil/confluence/display/WPD/.Ensemble+Viewer+Users+Guide+v1.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erial photo of the river flowing through the forest">
            <a:extLst>
              <a:ext uri="{FF2B5EF4-FFF2-40B4-BE49-F238E27FC236}">
                <a16:creationId xmlns:a16="http://schemas.microsoft.com/office/drawing/2014/main" id="{07260045-E0AA-ACB4-C3A4-FA0F3C8919C4}"/>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1593" r="21593"/>
          <a:stretch>
            <a:fillRect/>
          </a:stretch>
        </p:blipFill>
        <p:spPr/>
      </p:pic>
      <p:sp>
        <p:nvSpPr>
          <p:cNvPr id="2" name="Title 1">
            <a:extLst>
              <a:ext uri="{FF2B5EF4-FFF2-40B4-BE49-F238E27FC236}">
                <a16:creationId xmlns:a16="http://schemas.microsoft.com/office/drawing/2014/main" id="{D67C876F-075F-955B-0315-12C1893026F2}"/>
              </a:ext>
            </a:extLst>
          </p:cNvPr>
          <p:cNvSpPr>
            <a:spLocks noGrp="1"/>
          </p:cNvSpPr>
          <p:nvPr>
            <p:ph type="title"/>
          </p:nvPr>
        </p:nvSpPr>
        <p:spPr>
          <a:xfrm>
            <a:off x="678031" y="1801941"/>
            <a:ext cx="7267789" cy="1325563"/>
          </a:xfrm>
        </p:spPr>
        <p:txBody>
          <a:bodyPr>
            <a:normAutofit fontScale="90000"/>
          </a:bodyPr>
          <a:lstStyle/>
          <a:p>
            <a:r>
              <a:rPr lang="en-US" sz="4800" dirty="0"/>
              <a:t>Ensemble Analysis Simulation in HEC-HMS</a:t>
            </a:r>
            <a:endParaRPr lang="en-US" dirty="0"/>
          </a:p>
        </p:txBody>
      </p:sp>
      <p:sp>
        <p:nvSpPr>
          <p:cNvPr id="5" name="Text Placeholder 4">
            <a:extLst>
              <a:ext uri="{FF2B5EF4-FFF2-40B4-BE49-F238E27FC236}">
                <a16:creationId xmlns:a16="http://schemas.microsoft.com/office/drawing/2014/main" id="{E12C0E5F-4801-FFFE-888A-7A81A982C182}"/>
              </a:ext>
            </a:extLst>
          </p:cNvPr>
          <p:cNvSpPr>
            <a:spLocks noGrp="1"/>
          </p:cNvSpPr>
          <p:nvPr>
            <p:ph type="body" sz="quarter" idx="14"/>
          </p:nvPr>
        </p:nvSpPr>
        <p:spPr>
          <a:xfrm>
            <a:off x="678032" y="3321814"/>
            <a:ext cx="4504267" cy="1036002"/>
          </a:xfrm>
        </p:spPr>
        <p:txBody>
          <a:bodyPr>
            <a:normAutofit fontScale="92500" lnSpcReduction="10000"/>
          </a:bodyPr>
          <a:lstStyle/>
          <a:p>
            <a:r>
              <a:rPr lang="en-US" dirty="0"/>
              <a:t>Advanced Applications in HMS</a:t>
            </a:r>
          </a:p>
          <a:p>
            <a:r>
              <a:rPr lang="en-US" dirty="0"/>
              <a:t>June 2025</a:t>
            </a:r>
          </a:p>
          <a:p>
            <a:r>
              <a:rPr lang="en-US" dirty="0"/>
              <a:t>Presented by: David Ho, P.H.</a:t>
            </a:r>
          </a:p>
        </p:txBody>
      </p:sp>
      <p:sp>
        <p:nvSpPr>
          <p:cNvPr id="8" name="Slide Number Placeholder 7"/>
          <p:cNvSpPr>
            <a:spLocks noGrp="1"/>
          </p:cNvSpPr>
          <p:nvPr>
            <p:ph type="sldNum" sz="quarter" idx="4294967295"/>
          </p:nvPr>
        </p:nvSpPr>
        <p:spPr>
          <a:xfrm>
            <a:off x="9448800" y="6356350"/>
            <a:ext cx="2743200" cy="365125"/>
          </a:xfrm>
        </p:spPr>
        <p:txBody>
          <a:bodyPr/>
          <a:lstStyle/>
          <a:p>
            <a:pPr>
              <a:defRPr/>
            </a:pPr>
            <a:fld id="{FCC56DF7-367E-4811-9330-C007CC4274B2}"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A2C067-B1EE-E1C1-2EA9-8206E3C7DAA7}"/>
              </a:ext>
            </a:extLst>
          </p:cNvPr>
          <p:cNvSpPr>
            <a:spLocks noGrp="1"/>
          </p:cNvSpPr>
          <p:nvPr>
            <p:ph idx="1"/>
          </p:nvPr>
        </p:nvSpPr>
        <p:spPr>
          <a:xfrm>
            <a:off x="838200" y="1825625"/>
            <a:ext cx="8940114" cy="4351339"/>
          </a:xfrm>
        </p:spPr>
        <p:txBody>
          <a:bodyPr>
            <a:normAutofit fontScale="92500"/>
          </a:bodyPr>
          <a:lstStyle/>
          <a:p>
            <a:r>
              <a:rPr lang="en-US" dirty="0"/>
              <a:t>The ensemble analysis compute in HEC-HMS is a useful tool for combining multiple simulation runs / forecast alternatives</a:t>
            </a:r>
          </a:p>
          <a:p>
            <a:r>
              <a:rPr lang="en-US" dirty="0"/>
              <a:t>This compute type can be applied to analyze different configurations of…</a:t>
            </a:r>
          </a:p>
          <a:p>
            <a:pPr lvl="1"/>
            <a:r>
              <a:rPr lang="en-US" dirty="0"/>
              <a:t>Boundary conditions</a:t>
            </a:r>
          </a:p>
          <a:p>
            <a:pPr lvl="2"/>
            <a:r>
              <a:rPr lang="en-US" dirty="0"/>
              <a:t>Forecast models</a:t>
            </a:r>
          </a:p>
          <a:p>
            <a:pPr lvl="2"/>
            <a:r>
              <a:rPr lang="en-US" dirty="0"/>
              <a:t>Climate model projections</a:t>
            </a:r>
          </a:p>
          <a:p>
            <a:pPr lvl="1"/>
            <a:r>
              <a:rPr lang="en-US" dirty="0"/>
              <a:t>Basin models</a:t>
            </a:r>
          </a:p>
          <a:p>
            <a:pPr lvl="2"/>
            <a:r>
              <a:rPr lang="en-US" dirty="0"/>
              <a:t>Antecedent conditions</a:t>
            </a:r>
          </a:p>
          <a:p>
            <a:pPr lvl="2"/>
            <a:r>
              <a:rPr lang="en-US" dirty="0"/>
              <a:t>Parameterizations</a:t>
            </a:r>
          </a:p>
          <a:p>
            <a:pPr lvl="2"/>
            <a:r>
              <a:rPr lang="en-US" dirty="0"/>
              <a:t>Structures</a:t>
            </a:r>
          </a:p>
          <a:p>
            <a:pPr lvl="2"/>
            <a:r>
              <a:rPr lang="en-US" dirty="0"/>
              <a:t>Modeling methods</a:t>
            </a:r>
          </a:p>
          <a:p>
            <a:pPr lvl="2"/>
            <a:endParaRPr lang="en-US" dirty="0"/>
          </a:p>
        </p:txBody>
      </p:sp>
      <p:sp>
        <p:nvSpPr>
          <p:cNvPr id="4" name="Slide Number Placeholder 3">
            <a:extLst>
              <a:ext uri="{FF2B5EF4-FFF2-40B4-BE49-F238E27FC236}">
                <a16:creationId xmlns:a16="http://schemas.microsoft.com/office/drawing/2014/main" id="{9F1A550E-E995-00CF-0CC3-306490D3A4A7}"/>
              </a:ext>
            </a:extLst>
          </p:cNvPr>
          <p:cNvSpPr>
            <a:spLocks noGrp="1"/>
          </p:cNvSpPr>
          <p:nvPr>
            <p:ph type="sldNum" sz="quarter" idx="12"/>
          </p:nvPr>
        </p:nvSpPr>
        <p:spPr/>
        <p:txBody>
          <a:bodyPr/>
          <a:lstStyle/>
          <a:p>
            <a:fld id="{9A257827-C34C-4251-B995-96C9C233CCC8}" type="slidenum">
              <a:rPr lang="en-US" smtClean="0"/>
              <a:pPr/>
              <a:t>10</a:t>
            </a:fld>
            <a:endParaRPr lang="en-US"/>
          </a:p>
        </p:txBody>
      </p:sp>
      <p:sp>
        <p:nvSpPr>
          <p:cNvPr id="2" name="Title 1">
            <a:extLst>
              <a:ext uri="{FF2B5EF4-FFF2-40B4-BE49-F238E27FC236}">
                <a16:creationId xmlns:a16="http://schemas.microsoft.com/office/drawing/2014/main" id="{45BC3A2C-8576-9277-434D-7F193F7C44CE}"/>
              </a:ext>
            </a:extLst>
          </p:cNvPr>
          <p:cNvSpPr>
            <a:spLocks noGrp="1"/>
          </p:cNvSpPr>
          <p:nvPr>
            <p:ph type="title"/>
          </p:nvPr>
        </p:nvSpPr>
        <p:spPr/>
        <p:txBody>
          <a:bodyPr/>
          <a:lstStyle/>
          <a:p>
            <a:r>
              <a:rPr lang="en-US" dirty="0"/>
              <a:t>Application within HEC-HMS</a:t>
            </a:r>
          </a:p>
        </p:txBody>
      </p:sp>
      <p:pic>
        <p:nvPicPr>
          <p:cNvPr id="7" name="Picture 6">
            <a:extLst>
              <a:ext uri="{FF2B5EF4-FFF2-40B4-BE49-F238E27FC236}">
                <a16:creationId xmlns:a16="http://schemas.microsoft.com/office/drawing/2014/main" id="{04289CE4-83A2-D53E-6BBD-4EE82B925855}"/>
              </a:ext>
            </a:extLst>
          </p:cNvPr>
          <p:cNvPicPr>
            <a:picLocks noChangeAspect="1"/>
          </p:cNvPicPr>
          <p:nvPr/>
        </p:nvPicPr>
        <p:blipFill>
          <a:blip r:embed="rId3"/>
          <a:stretch>
            <a:fillRect/>
          </a:stretch>
        </p:blipFill>
        <p:spPr>
          <a:xfrm>
            <a:off x="5008868" y="3429000"/>
            <a:ext cx="3912712" cy="2270210"/>
          </a:xfrm>
          <a:prstGeom prst="rect">
            <a:avLst/>
          </a:prstGeom>
          <a:effectLst>
            <a:outerShdw blurRad="50800" dist="50800" dir="5400000" algn="ctr" rotWithShape="0">
              <a:schemeClr val="tx1"/>
            </a:outerShdw>
          </a:effectLst>
        </p:spPr>
      </p:pic>
      <p:pic>
        <p:nvPicPr>
          <p:cNvPr id="9" name="Picture 8">
            <a:extLst>
              <a:ext uri="{FF2B5EF4-FFF2-40B4-BE49-F238E27FC236}">
                <a16:creationId xmlns:a16="http://schemas.microsoft.com/office/drawing/2014/main" id="{4EEEDCE9-56DE-D30D-7994-74C11C4857A2}"/>
              </a:ext>
            </a:extLst>
          </p:cNvPr>
          <p:cNvPicPr>
            <a:picLocks noChangeAspect="1"/>
          </p:cNvPicPr>
          <p:nvPr/>
        </p:nvPicPr>
        <p:blipFill>
          <a:blip r:embed="rId4"/>
          <a:stretch>
            <a:fillRect/>
          </a:stretch>
        </p:blipFill>
        <p:spPr>
          <a:xfrm>
            <a:off x="9111840" y="3060827"/>
            <a:ext cx="2940146" cy="3006556"/>
          </a:xfrm>
          <a:prstGeom prst="rect">
            <a:avLst/>
          </a:prstGeom>
          <a:effectLst>
            <a:outerShdw blurRad="50800" dist="50800" dir="5400000" algn="ctr" rotWithShape="0">
              <a:schemeClr val="tx1"/>
            </a:outerShdw>
          </a:effectLst>
        </p:spPr>
      </p:pic>
    </p:spTree>
    <p:extLst>
      <p:ext uri="{BB962C8B-B14F-4D97-AF65-F5344CB8AC3E}">
        <p14:creationId xmlns:p14="http://schemas.microsoft.com/office/powerpoint/2010/main" val="3956488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normAutofit fontScale="92500" lnSpcReduction="10000"/>
          </a:bodyPr>
          <a:lstStyle/>
          <a:p>
            <a:r>
              <a:rPr lang="en-US" dirty="0"/>
              <a:t>How do I select Ensemble Model Members?</a:t>
            </a:r>
          </a:p>
          <a:p>
            <a:pPr lvl="1"/>
            <a:r>
              <a:rPr lang="en-US" dirty="0"/>
              <a:t>Each member should be performant</a:t>
            </a:r>
          </a:p>
          <a:p>
            <a:pPr lvl="2"/>
            <a:r>
              <a:rPr lang="en-US" dirty="0"/>
              <a:t>It should be designed and equipped to accurately model the intended outcome/goal of the ensemble analysis</a:t>
            </a:r>
          </a:p>
          <a:p>
            <a:pPr lvl="2"/>
            <a:r>
              <a:rPr lang="en-US" dirty="0"/>
              <a:t>I.e., if the study goal is to model the 100-year event, do not include models that were only designed/calibrated to predict relatively common, low-flow events</a:t>
            </a:r>
          </a:p>
          <a:p>
            <a:pPr lvl="1"/>
            <a:r>
              <a:rPr lang="en-US" dirty="0"/>
              <a:t>Each member should be independent</a:t>
            </a:r>
          </a:p>
          <a:p>
            <a:pPr lvl="2"/>
            <a:r>
              <a:rPr lang="en-US" dirty="0"/>
              <a:t>It is desirable to use a suite of models that are constructed in different ways and that make different assumptions</a:t>
            </a:r>
          </a:p>
          <a:p>
            <a:pPr lvl="2"/>
            <a:r>
              <a:rPr lang="en-US" dirty="0"/>
              <a:t>Independent models lead to less correlated prediction errors</a:t>
            </a:r>
          </a:p>
          <a:p>
            <a:pPr lvl="2"/>
            <a:r>
              <a:rPr lang="en-US" dirty="0"/>
              <a:t>I.e., for hydrologic modeling…</a:t>
            </a:r>
          </a:p>
          <a:p>
            <a:pPr lvl="3"/>
            <a:r>
              <a:rPr lang="en-US" dirty="0"/>
              <a:t>an ensemble model might include member models that each use different boundary condition datasets</a:t>
            </a:r>
          </a:p>
          <a:p>
            <a:pPr lvl="3"/>
            <a:r>
              <a:rPr lang="en-US" dirty="0"/>
              <a:t>an ensemble model might include member models that each have different HEC-HMS basin model configurations and parameter sets, including initial conditions</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11</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Selecting Ensemble Members</a:t>
            </a:r>
          </a:p>
        </p:txBody>
      </p:sp>
    </p:spTree>
    <p:extLst>
      <p:ext uri="{BB962C8B-B14F-4D97-AF65-F5344CB8AC3E}">
        <p14:creationId xmlns:p14="http://schemas.microsoft.com/office/powerpoint/2010/main" val="3175915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1</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sz="half" idx="1"/>
          </p:nvPr>
        </p:nvSpPr>
        <p:spPr/>
        <p:txBody>
          <a:bodyPr/>
          <a:lstStyle/>
          <a:p>
            <a:r>
              <a:rPr lang="en-US" dirty="0"/>
              <a:t>Modeling Objective: capture uncertainty in historic rainfall data sources</a:t>
            </a:r>
          </a:p>
          <a:p>
            <a:r>
              <a:rPr lang="en-US" dirty="0"/>
              <a:t>Ensemble Configuration: setup simulation runs that use different meteorologic models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12</a:t>
            </a:fld>
            <a:endParaRPr lang="en-US"/>
          </a:p>
        </p:txBody>
      </p:sp>
      <p:pic>
        <p:nvPicPr>
          <p:cNvPr id="6" name="Picture 5">
            <a:extLst>
              <a:ext uri="{FF2B5EF4-FFF2-40B4-BE49-F238E27FC236}">
                <a16:creationId xmlns:a16="http://schemas.microsoft.com/office/drawing/2014/main" id="{53AC06EE-090D-3EA6-C269-54E9075C1E25}"/>
              </a:ext>
            </a:extLst>
          </p:cNvPr>
          <p:cNvPicPr>
            <a:picLocks noChangeAspect="1"/>
          </p:cNvPicPr>
          <p:nvPr/>
        </p:nvPicPr>
        <p:blipFill>
          <a:blip r:embed="rId2"/>
          <a:stretch>
            <a:fillRect/>
          </a:stretch>
        </p:blipFill>
        <p:spPr>
          <a:xfrm>
            <a:off x="6172200" y="1727428"/>
            <a:ext cx="5501030" cy="3403143"/>
          </a:xfrm>
          <a:prstGeom prst="rect">
            <a:avLst/>
          </a:prstGeom>
        </p:spPr>
      </p:pic>
    </p:spTree>
    <p:extLst>
      <p:ext uri="{BB962C8B-B14F-4D97-AF65-F5344CB8AC3E}">
        <p14:creationId xmlns:p14="http://schemas.microsoft.com/office/powerpoint/2010/main" val="2121158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2</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sz="half" idx="1"/>
          </p:nvPr>
        </p:nvSpPr>
        <p:spPr/>
        <p:txBody>
          <a:bodyPr/>
          <a:lstStyle/>
          <a:p>
            <a:r>
              <a:rPr lang="en-US" dirty="0"/>
              <a:t>Modeling Objective: capture model uncertainty in different transform methods with respect to subbasin outflow</a:t>
            </a:r>
          </a:p>
          <a:p>
            <a:r>
              <a:rPr lang="en-US" dirty="0"/>
              <a:t>Ensemble Configuration: setup simulation runs that use different basin models (with different transform methods)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13</a:t>
            </a:fld>
            <a:endParaRPr lang="en-US"/>
          </a:p>
        </p:txBody>
      </p:sp>
      <p:pic>
        <p:nvPicPr>
          <p:cNvPr id="7" name="Picture 6">
            <a:extLst>
              <a:ext uri="{FF2B5EF4-FFF2-40B4-BE49-F238E27FC236}">
                <a16:creationId xmlns:a16="http://schemas.microsoft.com/office/drawing/2014/main" id="{6DA2C47D-8866-9E12-A5A9-5D5C6D878CA0}"/>
              </a:ext>
            </a:extLst>
          </p:cNvPr>
          <p:cNvPicPr>
            <a:picLocks noChangeAspect="1"/>
          </p:cNvPicPr>
          <p:nvPr/>
        </p:nvPicPr>
        <p:blipFill>
          <a:blip r:embed="rId2"/>
          <a:stretch>
            <a:fillRect/>
          </a:stretch>
        </p:blipFill>
        <p:spPr>
          <a:xfrm>
            <a:off x="6411097" y="1825625"/>
            <a:ext cx="4821144" cy="3662394"/>
          </a:xfrm>
          <a:prstGeom prst="rect">
            <a:avLst/>
          </a:prstGeom>
        </p:spPr>
      </p:pic>
    </p:spTree>
    <p:extLst>
      <p:ext uri="{BB962C8B-B14F-4D97-AF65-F5344CB8AC3E}">
        <p14:creationId xmlns:p14="http://schemas.microsoft.com/office/powerpoint/2010/main" val="4050804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FC745769-D1FE-05E2-954D-4218CAAA3B82}"/>
              </a:ext>
            </a:extLst>
          </p:cNvPr>
          <p:cNvGraphicFramePr>
            <a:graphicFrameLocks noGrp="1"/>
          </p:cNvGraphicFramePr>
          <p:nvPr>
            <p:ph sz="half" idx="2"/>
          </p:nvPr>
        </p:nvGraphicFramePr>
        <p:xfrm>
          <a:off x="2271840" y="718820"/>
          <a:ext cx="7843205" cy="5420360"/>
        </p:xfrm>
        <a:graphic>
          <a:graphicData uri="http://schemas.openxmlformats.org/drawingml/2006/table">
            <a:tbl>
              <a:tblPr firstRow="1" bandRow="1">
                <a:tableStyleId>{793D81CF-94F2-401A-BA57-92F5A7B2D0C5}</a:tableStyleId>
              </a:tblPr>
              <a:tblGrid>
                <a:gridCol w="1733718">
                  <a:extLst>
                    <a:ext uri="{9D8B030D-6E8A-4147-A177-3AD203B41FA5}">
                      <a16:colId xmlns:a16="http://schemas.microsoft.com/office/drawing/2014/main" val="1417949673"/>
                    </a:ext>
                  </a:extLst>
                </a:gridCol>
                <a:gridCol w="2314322">
                  <a:extLst>
                    <a:ext uri="{9D8B030D-6E8A-4147-A177-3AD203B41FA5}">
                      <a16:colId xmlns:a16="http://schemas.microsoft.com/office/drawing/2014/main" val="1164328695"/>
                    </a:ext>
                  </a:extLst>
                </a:gridCol>
                <a:gridCol w="1901629">
                  <a:extLst>
                    <a:ext uri="{9D8B030D-6E8A-4147-A177-3AD203B41FA5}">
                      <a16:colId xmlns:a16="http://schemas.microsoft.com/office/drawing/2014/main" val="826856726"/>
                    </a:ext>
                  </a:extLst>
                </a:gridCol>
                <a:gridCol w="1893536">
                  <a:extLst>
                    <a:ext uri="{9D8B030D-6E8A-4147-A177-3AD203B41FA5}">
                      <a16:colId xmlns:a16="http://schemas.microsoft.com/office/drawing/2014/main" val="2887179402"/>
                    </a:ext>
                  </a:extLst>
                </a:gridCol>
              </a:tblGrid>
              <a:tr h="0">
                <a:tc>
                  <a:txBody>
                    <a:bodyPr/>
                    <a:lstStyle/>
                    <a:p>
                      <a:r>
                        <a:rPr lang="en-US" sz="1400" dirty="0"/>
                        <a:t>Transform</a:t>
                      </a:r>
                    </a:p>
                  </a:txBody>
                  <a:tcPr/>
                </a:tc>
                <a:tc>
                  <a:txBody>
                    <a:bodyPr/>
                    <a:lstStyle/>
                    <a:p>
                      <a:r>
                        <a:rPr lang="en-US" sz="1400" dirty="0"/>
                        <a:t>Loss</a:t>
                      </a:r>
                    </a:p>
                  </a:txBody>
                  <a:tcPr/>
                </a:tc>
                <a:tc>
                  <a:txBody>
                    <a:bodyPr/>
                    <a:lstStyle/>
                    <a:p>
                      <a:r>
                        <a:rPr lang="en-US" sz="1400" b="0" dirty="0"/>
                        <a:t>Baseflow</a:t>
                      </a:r>
                    </a:p>
                  </a:txBody>
                  <a:tcPr/>
                </a:tc>
                <a:tc>
                  <a:txBody>
                    <a:bodyPr/>
                    <a:lstStyle/>
                    <a:p>
                      <a:r>
                        <a:rPr lang="en-US" sz="1400" b="0" dirty="0"/>
                        <a:t>Snowmelt</a:t>
                      </a:r>
                    </a:p>
                  </a:txBody>
                  <a:tcPr/>
                </a:tc>
                <a:extLst>
                  <a:ext uri="{0D108BD9-81ED-4DB2-BD59-A6C34878D82A}">
                    <a16:rowId xmlns:a16="http://schemas.microsoft.com/office/drawing/2014/main" val="874042666"/>
                  </a:ext>
                </a:extLst>
              </a:tr>
              <a:tr h="370840">
                <a:tc>
                  <a:txBody>
                    <a:bodyPr/>
                    <a:lstStyle/>
                    <a:p>
                      <a:r>
                        <a:rPr lang="en-US" sz="1400" dirty="0"/>
                        <a:t>Clark</a:t>
                      </a:r>
                    </a:p>
                  </a:txBody>
                  <a:tcPr/>
                </a:tc>
                <a:tc>
                  <a:txBody>
                    <a:bodyPr/>
                    <a:lstStyle/>
                    <a:p>
                      <a:r>
                        <a:rPr lang="en-US" sz="1400" dirty="0"/>
                        <a:t>Deficit &amp; Constant</a:t>
                      </a:r>
                    </a:p>
                  </a:txBody>
                  <a:tcPr/>
                </a:tc>
                <a:tc>
                  <a:txBody>
                    <a:bodyPr/>
                    <a:lstStyle/>
                    <a:p>
                      <a:r>
                        <a:rPr lang="en-US" sz="1400" dirty="0"/>
                        <a:t>Bounded Recession</a:t>
                      </a:r>
                    </a:p>
                  </a:txBody>
                  <a:tcPr/>
                </a:tc>
                <a:tc>
                  <a:txBody>
                    <a:bodyPr/>
                    <a:lstStyle/>
                    <a:p>
                      <a:r>
                        <a:rPr lang="en-US" sz="1400" dirty="0"/>
                        <a:t>Temperature Index</a:t>
                      </a:r>
                    </a:p>
                  </a:txBody>
                  <a:tcPr/>
                </a:tc>
                <a:extLst>
                  <a:ext uri="{0D108BD9-81ED-4DB2-BD59-A6C34878D82A}">
                    <a16:rowId xmlns:a16="http://schemas.microsoft.com/office/drawing/2014/main" val="3197720420"/>
                  </a:ext>
                </a:extLst>
              </a:tr>
              <a:tr h="370840">
                <a:tc>
                  <a:txBody>
                    <a:bodyPr/>
                    <a:lstStyle/>
                    <a:p>
                      <a:r>
                        <a:rPr lang="en-US" sz="1400" dirty="0"/>
                        <a:t>Kinematic Wave</a:t>
                      </a:r>
                    </a:p>
                  </a:txBody>
                  <a:tcPr/>
                </a:tc>
                <a:tc>
                  <a:txBody>
                    <a:bodyPr/>
                    <a:lstStyle/>
                    <a:p>
                      <a:r>
                        <a:rPr lang="en-US" sz="1400" dirty="0"/>
                        <a:t>Exponential</a:t>
                      </a:r>
                    </a:p>
                  </a:txBody>
                  <a:tcPr/>
                </a:tc>
                <a:tc>
                  <a:txBody>
                    <a:bodyPr/>
                    <a:lstStyle/>
                    <a:p>
                      <a:r>
                        <a:rPr lang="en-US" sz="1400" dirty="0"/>
                        <a:t>Constant Monthly</a:t>
                      </a:r>
                    </a:p>
                  </a:txBody>
                  <a:tcPr/>
                </a:tc>
                <a:tc>
                  <a:txBody>
                    <a:bodyPr/>
                    <a:lstStyle/>
                    <a:p>
                      <a:r>
                        <a:rPr lang="en-US" sz="1400" dirty="0"/>
                        <a:t>Gridded Temperature Index</a:t>
                      </a:r>
                    </a:p>
                  </a:txBody>
                  <a:tcPr/>
                </a:tc>
                <a:extLst>
                  <a:ext uri="{0D108BD9-81ED-4DB2-BD59-A6C34878D82A}">
                    <a16:rowId xmlns:a16="http://schemas.microsoft.com/office/drawing/2014/main" val="1975263108"/>
                  </a:ext>
                </a:extLst>
              </a:tr>
              <a:tr h="370840">
                <a:tc>
                  <a:txBody>
                    <a:bodyPr/>
                    <a:lstStyle/>
                    <a:p>
                      <a:r>
                        <a:rPr lang="en-US" sz="1400" dirty="0" err="1"/>
                        <a:t>ModClark</a:t>
                      </a:r>
                      <a:endParaRPr lang="en-US" sz="1400" dirty="0"/>
                    </a:p>
                  </a:txBody>
                  <a:tcPr/>
                </a:tc>
                <a:tc>
                  <a:txBody>
                    <a:bodyPr/>
                    <a:lstStyle/>
                    <a:p>
                      <a:r>
                        <a:rPr lang="en-US" sz="1400" dirty="0"/>
                        <a:t>Green &amp; </a:t>
                      </a:r>
                      <a:r>
                        <a:rPr lang="en-US" sz="1400" dirty="0" err="1"/>
                        <a:t>Ampt</a:t>
                      </a:r>
                      <a:endParaRPr lang="en-US" sz="1400" dirty="0"/>
                    </a:p>
                  </a:txBody>
                  <a:tcPr/>
                </a:tc>
                <a:tc>
                  <a:txBody>
                    <a:bodyPr/>
                    <a:lstStyle/>
                    <a:p>
                      <a:r>
                        <a:rPr lang="en-US" sz="1400" dirty="0"/>
                        <a:t>Linear </a:t>
                      </a:r>
                      <a:r>
                        <a:rPr lang="en-US" sz="1400" dirty="0" err="1"/>
                        <a:t>Reserovir</a:t>
                      </a:r>
                      <a:endParaRPr lang="en-US" sz="1400" dirty="0"/>
                    </a:p>
                  </a:txBody>
                  <a:tcPr/>
                </a:tc>
                <a:tc>
                  <a:txBody>
                    <a:bodyPr/>
                    <a:lstStyle/>
                    <a:p>
                      <a:r>
                        <a:rPr lang="en-US" sz="1400" dirty="0"/>
                        <a:t>Gridded Hybrid</a:t>
                      </a:r>
                    </a:p>
                  </a:txBody>
                  <a:tcPr/>
                </a:tc>
                <a:extLst>
                  <a:ext uri="{0D108BD9-81ED-4DB2-BD59-A6C34878D82A}">
                    <a16:rowId xmlns:a16="http://schemas.microsoft.com/office/drawing/2014/main" val="523766905"/>
                  </a:ext>
                </a:extLst>
              </a:tr>
              <a:tr h="370840">
                <a:tc>
                  <a:txBody>
                    <a:bodyPr/>
                    <a:lstStyle/>
                    <a:p>
                      <a:r>
                        <a:rPr lang="en-US" sz="1400" dirty="0"/>
                        <a:t>SCS Unit Hydrograph</a:t>
                      </a:r>
                    </a:p>
                  </a:txBody>
                  <a:tcPr/>
                </a:tc>
                <a:tc>
                  <a:txBody>
                    <a:bodyPr/>
                    <a:lstStyle/>
                    <a:p>
                      <a:r>
                        <a:rPr lang="en-US" sz="1400" dirty="0"/>
                        <a:t>Gridded Deficit &amp; Constant</a:t>
                      </a:r>
                    </a:p>
                  </a:txBody>
                  <a:tcPr/>
                </a:tc>
                <a:tc>
                  <a:txBody>
                    <a:bodyPr/>
                    <a:lstStyle/>
                    <a:p>
                      <a:r>
                        <a:rPr lang="en-US" sz="1400" dirty="0"/>
                        <a:t>Nonlinear </a:t>
                      </a:r>
                      <a:r>
                        <a:rPr lang="en-US" sz="1400" dirty="0" err="1"/>
                        <a:t>Boussinesq</a:t>
                      </a:r>
                      <a:endParaRPr lang="en-US" sz="1400" dirty="0"/>
                    </a:p>
                  </a:txBody>
                  <a:tcPr/>
                </a:tc>
                <a:tc>
                  <a:txBody>
                    <a:bodyPr/>
                    <a:lstStyle/>
                    <a:p>
                      <a:r>
                        <a:rPr lang="en-US" sz="1400" dirty="0"/>
                        <a:t>Gridded Energy Budget</a:t>
                      </a:r>
                    </a:p>
                  </a:txBody>
                  <a:tcPr/>
                </a:tc>
                <a:extLst>
                  <a:ext uri="{0D108BD9-81ED-4DB2-BD59-A6C34878D82A}">
                    <a16:rowId xmlns:a16="http://schemas.microsoft.com/office/drawing/2014/main" val="1035798424"/>
                  </a:ext>
                </a:extLst>
              </a:tr>
              <a:tr h="370840">
                <a:tc>
                  <a:txBody>
                    <a:bodyPr/>
                    <a:lstStyle/>
                    <a:p>
                      <a:r>
                        <a:rPr lang="en-US" sz="1400" dirty="0"/>
                        <a:t>Snyder</a:t>
                      </a:r>
                    </a:p>
                  </a:txBody>
                  <a:tcPr/>
                </a:tc>
                <a:tc>
                  <a:txBody>
                    <a:bodyPr/>
                    <a:lstStyle/>
                    <a:p>
                      <a:r>
                        <a:rPr lang="en-US" sz="1400" dirty="0"/>
                        <a:t>Gridded Green &amp; </a:t>
                      </a:r>
                      <a:r>
                        <a:rPr lang="en-US" sz="1400" dirty="0" err="1"/>
                        <a:t>Ampt</a:t>
                      </a:r>
                      <a:endParaRPr lang="en-US" sz="1400" dirty="0"/>
                    </a:p>
                  </a:txBody>
                  <a:tcPr/>
                </a:tc>
                <a:tc>
                  <a:txBody>
                    <a:bodyPr/>
                    <a:lstStyle/>
                    <a:p>
                      <a:r>
                        <a:rPr lang="en-US" sz="1400" dirty="0"/>
                        <a:t>Recession</a:t>
                      </a:r>
                    </a:p>
                  </a:txBody>
                  <a:tcPr/>
                </a:tc>
                <a:tc>
                  <a:txBody>
                    <a:bodyPr/>
                    <a:lstStyle/>
                    <a:p>
                      <a:r>
                        <a:rPr lang="en-US" sz="1400" dirty="0"/>
                        <a:t>Energy Budget</a:t>
                      </a:r>
                    </a:p>
                  </a:txBody>
                  <a:tcPr/>
                </a:tc>
                <a:extLst>
                  <a:ext uri="{0D108BD9-81ED-4DB2-BD59-A6C34878D82A}">
                    <a16:rowId xmlns:a16="http://schemas.microsoft.com/office/drawing/2014/main" val="1123854908"/>
                  </a:ext>
                </a:extLst>
              </a:tr>
              <a:tr h="370840">
                <a:tc>
                  <a:txBody>
                    <a:bodyPr/>
                    <a:lstStyle/>
                    <a:p>
                      <a:r>
                        <a:rPr lang="en-US" sz="1400" dirty="0"/>
                        <a:t>S-Graph</a:t>
                      </a:r>
                    </a:p>
                  </a:txBody>
                  <a:tcPr/>
                </a:tc>
                <a:tc>
                  <a:txBody>
                    <a:bodyPr/>
                    <a:lstStyle/>
                    <a:p>
                      <a:r>
                        <a:rPr lang="en-US" sz="1400" dirty="0"/>
                        <a:t>Gridded SCS Curve Number</a:t>
                      </a: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498914128"/>
                  </a:ext>
                </a:extLst>
              </a:tr>
              <a:tr h="370840">
                <a:tc>
                  <a:txBody>
                    <a:bodyPr/>
                    <a:lstStyle/>
                    <a:p>
                      <a:r>
                        <a:rPr lang="en-US" sz="1400" dirty="0"/>
                        <a:t>Diffusion Wave</a:t>
                      </a:r>
                    </a:p>
                  </a:txBody>
                  <a:tcPr/>
                </a:tc>
                <a:tc>
                  <a:txBody>
                    <a:bodyPr/>
                    <a:lstStyle/>
                    <a:p>
                      <a:r>
                        <a:rPr lang="en-US" sz="1400" dirty="0"/>
                        <a:t>Gridded Soil Moisture Accounting</a:t>
                      </a: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404798515"/>
                  </a:ext>
                </a:extLst>
              </a:tr>
              <a:tr h="370840">
                <a:tc>
                  <a:txBody>
                    <a:bodyPr/>
                    <a:lstStyle/>
                    <a:p>
                      <a:endParaRPr lang="en-US" sz="1400" dirty="0"/>
                    </a:p>
                  </a:txBody>
                  <a:tcPr/>
                </a:tc>
                <a:tc>
                  <a:txBody>
                    <a:bodyPr/>
                    <a:lstStyle/>
                    <a:p>
                      <a:r>
                        <a:rPr lang="en-US" sz="1400" dirty="0"/>
                        <a:t>Initial &amp; Constant</a:t>
                      </a: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546556970"/>
                  </a:ext>
                </a:extLst>
              </a:tr>
              <a:tr h="370840">
                <a:tc>
                  <a:txBody>
                    <a:bodyPr/>
                    <a:lstStyle/>
                    <a:p>
                      <a:endParaRPr lang="en-US" sz="1400" dirty="0"/>
                    </a:p>
                  </a:txBody>
                  <a:tcPr/>
                </a:tc>
                <a:tc>
                  <a:txBody>
                    <a:bodyPr/>
                    <a:lstStyle/>
                    <a:p>
                      <a:r>
                        <a:rPr lang="en-US" sz="1400" dirty="0"/>
                        <a:t>Layered Green &amp; </a:t>
                      </a:r>
                      <a:r>
                        <a:rPr lang="en-US" sz="1400" dirty="0" err="1"/>
                        <a:t>Ampt</a:t>
                      </a:r>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3182591704"/>
                  </a:ext>
                </a:extLst>
              </a:tr>
              <a:tr h="370840">
                <a:tc>
                  <a:txBody>
                    <a:bodyPr/>
                    <a:lstStyle/>
                    <a:p>
                      <a:endParaRPr lang="en-US" sz="1400" dirty="0"/>
                    </a:p>
                  </a:txBody>
                  <a:tcPr/>
                </a:tc>
                <a:tc>
                  <a:txBody>
                    <a:bodyPr/>
                    <a:lstStyle/>
                    <a:p>
                      <a:r>
                        <a:rPr lang="en-US" sz="1400" dirty="0"/>
                        <a:t>Linear Deficit &amp; Constant</a:t>
                      </a: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3915553461"/>
                  </a:ext>
                </a:extLst>
              </a:tr>
              <a:tr h="370840">
                <a:tc>
                  <a:txBody>
                    <a:bodyPr/>
                    <a:lstStyle/>
                    <a:p>
                      <a:endParaRPr lang="en-US" sz="1400" dirty="0"/>
                    </a:p>
                  </a:txBody>
                  <a:tcPr/>
                </a:tc>
                <a:tc>
                  <a:txBody>
                    <a:bodyPr/>
                    <a:lstStyle/>
                    <a:p>
                      <a:r>
                        <a:rPr lang="en-US" sz="1400" dirty="0"/>
                        <a:t>SCS Curve Number</a:t>
                      </a: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283399256"/>
                  </a:ext>
                </a:extLst>
              </a:tr>
              <a:tr h="370840">
                <a:tc>
                  <a:txBody>
                    <a:bodyPr/>
                    <a:lstStyle/>
                    <a:p>
                      <a:endParaRPr lang="en-US" sz="1400" dirty="0"/>
                    </a:p>
                  </a:txBody>
                  <a:tcPr/>
                </a:tc>
                <a:tc>
                  <a:txBody>
                    <a:bodyPr/>
                    <a:lstStyle/>
                    <a:p>
                      <a:r>
                        <a:rPr lang="en-US" sz="1400" dirty="0"/>
                        <a:t>Smith &amp; </a:t>
                      </a:r>
                      <a:r>
                        <a:rPr lang="en-US" sz="1400" dirty="0" err="1"/>
                        <a:t>Parlange</a:t>
                      </a:r>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1585331960"/>
                  </a:ext>
                </a:extLst>
              </a:tr>
              <a:tr h="370840">
                <a:tc>
                  <a:txBody>
                    <a:bodyPr/>
                    <a:lstStyle/>
                    <a:p>
                      <a:endParaRPr lang="en-US" sz="1400" dirty="0"/>
                    </a:p>
                  </a:txBody>
                  <a:tcPr/>
                </a:tc>
                <a:tc>
                  <a:txBody>
                    <a:bodyPr/>
                    <a:lstStyle/>
                    <a:p>
                      <a:r>
                        <a:rPr lang="en-US" sz="1400" dirty="0"/>
                        <a:t>Soil Moisture Accounting</a:t>
                      </a: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2908822318"/>
                  </a:ext>
                </a:extLst>
              </a:tr>
            </a:tbl>
          </a:graphicData>
        </a:graphic>
      </p:graphicFrame>
      <p:sp>
        <p:nvSpPr>
          <p:cNvPr id="3" name="Slide Number Placeholder 2">
            <a:extLst>
              <a:ext uri="{FF2B5EF4-FFF2-40B4-BE49-F238E27FC236}">
                <a16:creationId xmlns:a16="http://schemas.microsoft.com/office/drawing/2014/main" id="{830B9791-5607-7CFE-8AFB-6D2543112C4D}"/>
              </a:ext>
            </a:extLst>
          </p:cNvPr>
          <p:cNvSpPr>
            <a:spLocks noGrp="1"/>
          </p:cNvSpPr>
          <p:nvPr>
            <p:ph type="sldNum" sz="quarter" idx="12"/>
          </p:nvPr>
        </p:nvSpPr>
        <p:spPr/>
        <p:txBody>
          <a:bodyPr/>
          <a:lstStyle/>
          <a:p>
            <a:fld id="{75FF2DE0-F630-4680-9872-E679E07CC29A}" type="slidenum">
              <a:rPr lang="en-US" smtClean="0"/>
              <a:t>14</a:t>
            </a:fld>
            <a:endParaRPr lang="en-US"/>
          </a:p>
        </p:txBody>
      </p:sp>
    </p:spTree>
    <p:extLst>
      <p:ext uri="{BB962C8B-B14F-4D97-AF65-F5344CB8AC3E}">
        <p14:creationId xmlns:p14="http://schemas.microsoft.com/office/powerpoint/2010/main" val="3455694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200" y="1825625"/>
            <a:ext cx="5455508" cy="4351339"/>
          </a:xfrm>
        </p:spPr>
        <p:txBody>
          <a:bodyPr/>
          <a:lstStyle/>
          <a:p>
            <a:r>
              <a:rPr lang="en-US" dirty="0"/>
              <a:t>Modeling Objective: capture model uncertainty in different initial antecedent moisture conditions</a:t>
            </a:r>
          </a:p>
          <a:p>
            <a:r>
              <a:rPr lang="en-US" dirty="0"/>
              <a:t>Ensemble Configuration: setup simulation runs that use basin models with different baseflow and loss parameters and different starting reservoir elevations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15</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3</a:t>
            </a:r>
          </a:p>
        </p:txBody>
      </p:sp>
      <p:pic>
        <p:nvPicPr>
          <p:cNvPr id="6" name="Picture 5">
            <a:extLst>
              <a:ext uri="{FF2B5EF4-FFF2-40B4-BE49-F238E27FC236}">
                <a16:creationId xmlns:a16="http://schemas.microsoft.com/office/drawing/2014/main" id="{DFF83D81-EC67-6319-937C-0177C3739661}"/>
              </a:ext>
            </a:extLst>
          </p:cNvPr>
          <p:cNvPicPr>
            <a:picLocks noChangeAspect="1"/>
          </p:cNvPicPr>
          <p:nvPr/>
        </p:nvPicPr>
        <p:blipFill>
          <a:blip r:embed="rId2"/>
          <a:stretch>
            <a:fillRect/>
          </a:stretch>
        </p:blipFill>
        <p:spPr>
          <a:xfrm>
            <a:off x="6511137" y="1825625"/>
            <a:ext cx="4842663" cy="3406681"/>
          </a:xfrm>
          <a:prstGeom prst="rect">
            <a:avLst/>
          </a:prstGeom>
        </p:spPr>
      </p:pic>
    </p:spTree>
    <p:extLst>
      <p:ext uri="{BB962C8B-B14F-4D97-AF65-F5344CB8AC3E}">
        <p14:creationId xmlns:p14="http://schemas.microsoft.com/office/powerpoint/2010/main" val="2614843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normAutofit fontScale="85000" lnSpcReduction="20000"/>
          </a:bodyPr>
          <a:lstStyle/>
          <a:p>
            <a:r>
              <a:rPr lang="en-US" dirty="0"/>
              <a:t>Current Prediction Aggregation Options in HEC-HMS</a:t>
            </a:r>
          </a:p>
          <a:p>
            <a:pPr lvl="1"/>
            <a:r>
              <a:rPr lang="en-US" dirty="0"/>
              <a:t>Mean, + and – 1 Standard Deviation, Maximum, and Minimum</a:t>
            </a:r>
          </a:p>
          <a:p>
            <a:r>
              <a:rPr lang="en-US" dirty="0"/>
              <a:t>Future Prediction Aggregation Options in HEC-HMS</a:t>
            </a:r>
          </a:p>
          <a:p>
            <a:pPr lvl="1"/>
            <a:r>
              <a:rPr lang="en-US" dirty="0"/>
              <a:t>Weighting Schemes</a:t>
            </a:r>
          </a:p>
          <a:p>
            <a:pPr lvl="2"/>
            <a:r>
              <a:rPr lang="en-US" dirty="0"/>
              <a:t>User assigned weights</a:t>
            </a:r>
          </a:p>
          <a:p>
            <a:pPr lvl="2"/>
            <a:r>
              <a:rPr lang="en-US" dirty="0"/>
              <a:t>Computed weights</a:t>
            </a:r>
          </a:p>
          <a:p>
            <a:pPr lvl="1"/>
            <a:r>
              <a:rPr lang="en-US" dirty="0"/>
              <a:t>Bias Correction Options</a:t>
            </a:r>
          </a:p>
          <a:p>
            <a:pPr lvl="2"/>
            <a:r>
              <a:rPr lang="en-US" dirty="0"/>
              <a:t>Adjusted mean/variance to correct bias with observed data</a:t>
            </a:r>
          </a:p>
          <a:p>
            <a:pPr lvl="3"/>
            <a:r>
              <a:rPr lang="en-US" dirty="0"/>
              <a:t>Assume a normal distribution for each set of data</a:t>
            </a:r>
          </a:p>
          <a:p>
            <a:pPr lvl="3"/>
            <a:r>
              <a:rPr lang="en-US" dirty="0"/>
              <a:t>Link observed and simulated data by percentile</a:t>
            </a:r>
          </a:p>
          <a:p>
            <a:pPr lvl="2"/>
            <a:r>
              <a:rPr lang="en-US" dirty="0"/>
              <a:t>Quantile mapping</a:t>
            </a:r>
          </a:p>
          <a:p>
            <a:pPr lvl="3"/>
            <a:r>
              <a:rPr lang="en-US" dirty="0"/>
              <a:t>Assume an empirical CDF for each set of data</a:t>
            </a:r>
          </a:p>
          <a:p>
            <a:pPr lvl="3"/>
            <a:r>
              <a:rPr lang="en-US" dirty="0"/>
              <a:t>Link observed and simulated data by percentile</a:t>
            </a:r>
          </a:p>
          <a:p>
            <a:pPr lvl="3"/>
            <a:r>
              <a:rPr lang="en-US" dirty="0"/>
              <a:t>paired data of </a:t>
            </a:r>
            <a:r>
              <a:rPr lang="en-US" dirty="0" err="1"/>
              <a:t>cdfs</a:t>
            </a:r>
            <a:r>
              <a:rPr lang="en-US" dirty="0"/>
              <a:t> is generated</a:t>
            </a:r>
          </a:p>
          <a:p>
            <a:pPr lvl="2"/>
            <a:r>
              <a:rPr lang="en-US" dirty="0"/>
              <a:t>Linear model</a:t>
            </a:r>
          </a:p>
          <a:p>
            <a:pPr lvl="3"/>
            <a:r>
              <a:rPr lang="en-US" dirty="0"/>
              <a:t>Assume pairwise relationship between simulated and observed is related linearly</a:t>
            </a:r>
          </a:p>
          <a:p>
            <a:pPr lvl="1"/>
            <a:endParaRPr lang="en-US" dirty="0"/>
          </a:p>
          <a:p>
            <a:pPr lvl="1"/>
            <a:endParaRPr lang="en-US" dirty="0"/>
          </a:p>
          <a:p>
            <a:pPr lvl="1"/>
            <a:endParaRPr lang="en-US" dirty="0"/>
          </a:p>
          <a:p>
            <a:pPr lvl="3"/>
            <a:endParaRPr lang="en-US" dirty="0"/>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16</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spTree>
    <p:extLst>
      <p:ext uri="{BB962C8B-B14F-4D97-AF65-F5344CB8AC3E}">
        <p14:creationId xmlns:p14="http://schemas.microsoft.com/office/powerpoint/2010/main" val="3627267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199" y="1825625"/>
            <a:ext cx="3750277" cy="4351339"/>
          </a:xfrm>
        </p:spPr>
        <p:txBody>
          <a:bodyPr/>
          <a:lstStyle/>
          <a:p>
            <a:r>
              <a:rPr lang="en-US" dirty="0"/>
              <a:t>Current Prediction Aggregation Options in HEC-HMS</a:t>
            </a:r>
          </a:p>
          <a:p>
            <a:pPr lvl="1"/>
            <a:r>
              <a:rPr lang="en-US" dirty="0"/>
              <a:t>Mean, </a:t>
            </a:r>
          </a:p>
          <a:p>
            <a:pPr lvl="1"/>
            <a:r>
              <a:rPr lang="en-US" dirty="0"/>
              <a:t>+1 and -1 Standard Deviation</a:t>
            </a:r>
          </a:p>
          <a:p>
            <a:pPr lvl="1"/>
            <a:r>
              <a:rPr lang="en-US" dirty="0"/>
              <a:t>Maximum </a:t>
            </a:r>
          </a:p>
          <a:p>
            <a:pPr lvl="1"/>
            <a:r>
              <a:rPr lang="en-US" dirty="0"/>
              <a:t>Minimum</a:t>
            </a:r>
          </a:p>
          <a:p>
            <a:pPr lvl="1"/>
            <a:endParaRPr lang="en-US" dirty="0"/>
          </a:p>
          <a:p>
            <a:pPr lvl="1"/>
            <a:endParaRPr lang="en-US" dirty="0"/>
          </a:p>
          <a:p>
            <a:pPr lvl="1"/>
            <a:endParaRPr lang="en-US" dirty="0"/>
          </a:p>
          <a:p>
            <a:pPr lvl="3"/>
            <a:endParaRPr lang="en-US" dirty="0"/>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17</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pic>
        <p:nvPicPr>
          <p:cNvPr id="6" name="Picture 5">
            <a:extLst>
              <a:ext uri="{FF2B5EF4-FFF2-40B4-BE49-F238E27FC236}">
                <a16:creationId xmlns:a16="http://schemas.microsoft.com/office/drawing/2014/main" id="{2A70FBCB-C867-A971-156F-BE3BE6D1F6A4}"/>
              </a:ext>
            </a:extLst>
          </p:cNvPr>
          <p:cNvPicPr>
            <a:picLocks noChangeAspect="1"/>
          </p:cNvPicPr>
          <p:nvPr/>
        </p:nvPicPr>
        <p:blipFill>
          <a:blip r:embed="rId3"/>
          <a:stretch>
            <a:fillRect/>
          </a:stretch>
        </p:blipFill>
        <p:spPr>
          <a:xfrm>
            <a:off x="4773571" y="1690688"/>
            <a:ext cx="7080680" cy="3863546"/>
          </a:xfrm>
          <a:prstGeom prst="rect">
            <a:avLst/>
          </a:prstGeom>
        </p:spPr>
      </p:pic>
    </p:spTree>
    <p:extLst>
      <p:ext uri="{BB962C8B-B14F-4D97-AF65-F5344CB8AC3E}">
        <p14:creationId xmlns:p14="http://schemas.microsoft.com/office/powerpoint/2010/main" val="1506678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031A80A-AD13-E8EF-8489-06FD6528FC21}"/>
              </a:ext>
            </a:extLst>
          </p:cNvPr>
          <p:cNvSpPr>
            <a:spLocks noGrp="1"/>
          </p:cNvSpPr>
          <p:nvPr>
            <p:ph type="sldNum" sz="quarter" idx="12"/>
          </p:nvPr>
        </p:nvSpPr>
        <p:spPr/>
        <p:txBody>
          <a:bodyPr/>
          <a:lstStyle/>
          <a:p>
            <a:fld id="{75FF2DE0-F630-4680-9872-E679E07CC29A}" type="slidenum">
              <a:rPr lang="en-US" smtClean="0"/>
              <a:t>18</a:t>
            </a:fld>
            <a:endParaRPr lang="en-US"/>
          </a:p>
        </p:txBody>
      </p:sp>
      <p:sp>
        <p:nvSpPr>
          <p:cNvPr id="4" name="Title 3">
            <a:extLst>
              <a:ext uri="{FF2B5EF4-FFF2-40B4-BE49-F238E27FC236}">
                <a16:creationId xmlns:a16="http://schemas.microsoft.com/office/drawing/2014/main" id="{05A9E70B-1FA4-C487-573C-6B16B6999F39}"/>
              </a:ext>
            </a:extLst>
          </p:cNvPr>
          <p:cNvSpPr>
            <a:spLocks noGrp="1"/>
          </p:cNvSpPr>
          <p:nvPr>
            <p:ph type="title"/>
          </p:nvPr>
        </p:nvSpPr>
        <p:spPr/>
        <p:txBody>
          <a:bodyPr/>
          <a:lstStyle/>
          <a:p>
            <a:r>
              <a:rPr lang="en-US" dirty="0"/>
              <a:t>Ensemble Viewer – Time Series View</a:t>
            </a:r>
          </a:p>
        </p:txBody>
      </p:sp>
      <p:pic>
        <p:nvPicPr>
          <p:cNvPr id="11" name="Content Placeholder 10">
            <a:extLst>
              <a:ext uri="{FF2B5EF4-FFF2-40B4-BE49-F238E27FC236}">
                <a16:creationId xmlns:a16="http://schemas.microsoft.com/office/drawing/2014/main" id="{1047D87A-6394-1E59-CF7A-9FC5F891C212}"/>
              </a:ext>
            </a:extLst>
          </p:cNvPr>
          <p:cNvPicPr>
            <a:picLocks noGrp="1" noChangeAspect="1"/>
          </p:cNvPicPr>
          <p:nvPr>
            <p:ph idx="1"/>
          </p:nvPr>
        </p:nvPicPr>
        <p:blipFill>
          <a:blip r:embed="rId3"/>
          <a:stretch>
            <a:fillRect/>
          </a:stretch>
        </p:blipFill>
        <p:spPr>
          <a:xfrm>
            <a:off x="297778" y="1846904"/>
            <a:ext cx="5715661" cy="4693770"/>
          </a:xfrm>
          <a:prstGeom prst="rect">
            <a:avLst/>
          </a:prstGeom>
        </p:spPr>
      </p:pic>
      <p:pic>
        <p:nvPicPr>
          <p:cNvPr id="5" name="Picture 4">
            <a:extLst>
              <a:ext uri="{FF2B5EF4-FFF2-40B4-BE49-F238E27FC236}">
                <a16:creationId xmlns:a16="http://schemas.microsoft.com/office/drawing/2014/main" id="{BA73B1D5-3FF7-B039-2A3D-5DB200C6BA10}"/>
              </a:ext>
            </a:extLst>
          </p:cNvPr>
          <p:cNvPicPr>
            <a:picLocks noChangeAspect="1"/>
          </p:cNvPicPr>
          <p:nvPr/>
        </p:nvPicPr>
        <p:blipFill>
          <a:blip r:embed="rId4"/>
          <a:stretch>
            <a:fillRect/>
          </a:stretch>
        </p:blipFill>
        <p:spPr>
          <a:xfrm>
            <a:off x="6096000" y="1846905"/>
            <a:ext cx="5967493" cy="4669870"/>
          </a:xfrm>
          <a:prstGeom prst="rect">
            <a:avLst/>
          </a:prstGeom>
        </p:spPr>
      </p:pic>
    </p:spTree>
    <p:extLst>
      <p:ext uri="{BB962C8B-B14F-4D97-AF65-F5344CB8AC3E}">
        <p14:creationId xmlns:p14="http://schemas.microsoft.com/office/powerpoint/2010/main" val="3707111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3DF3ECD-895F-4283-DDDF-81D0ECFA5DE7}"/>
              </a:ext>
            </a:extLst>
          </p:cNvPr>
          <p:cNvPicPr>
            <a:picLocks noGrp="1" noChangeAspect="1"/>
          </p:cNvPicPr>
          <p:nvPr>
            <p:ph idx="1"/>
          </p:nvPr>
        </p:nvPicPr>
        <p:blipFill>
          <a:blip r:embed="rId3"/>
          <a:stretch>
            <a:fillRect/>
          </a:stretch>
        </p:blipFill>
        <p:spPr>
          <a:xfrm>
            <a:off x="153836" y="1771134"/>
            <a:ext cx="5703268" cy="4659007"/>
          </a:xfrm>
          <a:prstGeom prst="rect">
            <a:avLst/>
          </a:prstGeom>
        </p:spPr>
      </p:pic>
      <p:sp>
        <p:nvSpPr>
          <p:cNvPr id="3" name="Slide Number Placeholder 2">
            <a:extLst>
              <a:ext uri="{FF2B5EF4-FFF2-40B4-BE49-F238E27FC236}">
                <a16:creationId xmlns:a16="http://schemas.microsoft.com/office/drawing/2014/main" id="{7DB3EA29-0D3B-7AD6-C664-402657E9CC6C}"/>
              </a:ext>
            </a:extLst>
          </p:cNvPr>
          <p:cNvSpPr>
            <a:spLocks noGrp="1"/>
          </p:cNvSpPr>
          <p:nvPr>
            <p:ph type="sldNum" sz="quarter" idx="12"/>
          </p:nvPr>
        </p:nvSpPr>
        <p:spPr/>
        <p:txBody>
          <a:bodyPr/>
          <a:lstStyle/>
          <a:p>
            <a:fld id="{75FF2DE0-F630-4680-9872-E679E07CC29A}" type="slidenum">
              <a:rPr lang="en-US" smtClean="0"/>
              <a:t>19</a:t>
            </a:fld>
            <a:endParaRPr lang="en-US"/>
          </a:p>
        </p:txBody>
      </p:sp>
      <p:sp>
        <p:nvSpPr>
          <p:cNvPr id="4" name="Title 3">
            <a:extLst>
              <a:ext uri="{FF2B5EF4-FFF2-40B4-BE49-F238E27FC236}">
                <a16:creationId xmlns:a16="http://schemas.microsoft.com/office/drawing/2014/main" id="{7816531D-D598-4679-1097-70092FEA1445}"/>
              </a:ext>
            </a:extLst>
          </p:cNvPr>
          <p:cNvSpPr>
            <a:spLocks noGrp="1"/>
          </p:cNvSpPr>
          <p:nvPr>
            <p:ph type="title"/>
          </p:nvPr>
        </p:nvSpPr>
        <p:spPr/>
        <p:txBody>
          <a:bodyPr/>
          <a:lstStyle/>
          <a:p>
            <a:r>
              <a:rPr lang="en-US" dirty="0"/>
              <a:t>Ensemble Viewer -  Scatter Plot View</a:t>
            </a:r>
          </a:p>
        </p:txBody>
      </p:sp>
      <p:pic>
        <p:nvPicPr>
          <p:cNvPr id="5" name="Picture 4">
            <a:extLst>
              <a:ext uri="{FF2B5EF4-FFF2-40B4-BE49-F238E27FC236}">
                <a16:creationId xmlns:a16="http://schemas.microsoft.com/office/drawing/2014/main" id="{2E0DBFDE-307B-F3B4-44D2-059ABE60DA05}"/>
              </a:ext>
            </a:extLst>
          </p:cNvPr>
          <p:cNvPicPr>
            <a:picLocks noChangeAspect="1"/>
          </p:cNvPicPr>
          <p:nvPr/>
        </p:nvPicPr>
        <p:blipFill>
          <a:blip r:embed="rId4"/>
          <a:stretch>
            <a:fillRect/>
          </a:stretch>
        </p:blipFill>
        <p:spPr>
          <a:xfrm>
            <a:off x="5995405" y="1771134"/>
            <a:ext cx="6108663" cy="4652739"/>
          </a:xfrm>
          <a:prstGeom prst="rect">
            <a:avLst/>
          </a:prstGeom>
        </p:spPr>
      </p:pic>
    </p:spTree>
    <p:extLst>
      <p:ext uri="{BB962C8B-B14F-4D97-AF65-F5344CB8AC3E}">
        <p14:creationId xmlns:p14="http://schemas.microsoft.com/office/powerpoint/2010/main" val="2482321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1F0911-DFCB-ADE8-708C-DC5DA83966B9}"/>
              </a:ext>
            </a:extLst>
          </p:cNvPr>
          <p:cNvSpPr>
            <a:spLocks noGrp="1"/>
          </p:cNvSpPr>
          <p:nvPr>
            <p:ph idx="1"/>
          </p:nvPr>
        </p:nvSpPr>
        <p:spPr/>
        <p:txBody>
          <a:bodyPr>
            <a:normAutofit lnSpcReduction="10000"/>
          </a:bodyPr>
          <a:lstStyle/>
          <a:p>
            <a:r>
              <a:rPr lang="en-US" altLang="en-US" dirty="0"/>
              <a:t>Intro to Ensemble Analysis and Ensemble Forecasting Systems</a:t>
            </a:r>
          </a:p>
          <a:p>
            <a:r>
              <a:rPr lang="en-US" altLang="en-US" dirty="0"/>
              <a:t>Performing an Ensemble Analysis in HEC-HMS</a:t>
            </a:r>
          </a:p>
          <a:p>
            <a:pPr lvl="1"/>
            <a:r>
              <a:rPr lang="en-US" altLang="en-US" dirty="0"/>
              <a:t>Selecting ensemble members</a:t>
            </a:r>
          </a:p>
          <a:p>
            <a:pPr lvl="1"/>
            <a:r>
              <a:rPr lang="en-US" altLang="en-US" dirty="0"/>
              <a:t>Aggregating ensemble member results</a:t>
            </a:r>
          </a:p>
          <a:p>
            <a:r>
              <a:rPr lang="en-US" altLang="en-US" dirty="0"/>
              <a:t>Examples of Ensemble Analysis Configurations</a:t>
            </a:r>
          </a:p>
          <a:p>
            <a:r>
              <a:rPr lang="en-US" altLang="en-US" dirty="0"/>
              <a:t>Weighting Ensembles</a:t>
            </a:r>
          </a:p>
          <a:p>
            <a:r>
              <a:rPr lang="en-US" altLang="en-US" dirty="0"/>
              <a:t>Ensemble Analysis Demos in HEC-HMS</a:t>
            </a:r>
          </a:p>
          <a:p>
            <a:pPr lvl="1"/>
            <a:r>
              <a:rPr lang="en-US" altLang="en-US" dirty="0">
                <a:hlinkClick r:id="rId3"/>
              </a:rPr>
              <a:t>Creating an Ensemble Analysis Compute</a:t>
            </a:r>
            <a:endParaRPr lang="en-US" altLang="en-US" dirty="0"/>
          </a:p>
          <a:p>
            <a:pPr lvl="1"/>
            <a:r>
              <a:rPr lang="en-US" altLang="en-US" dirty="0">
                <a:hlinkClick r:id="rId4"/>
              </a:rPr>
              <a:t>Applying the Ensemble Compute to Flood Forecasting</a:t>
            </a:r>
            <a:endParaRPr lang="en-US" altLang="en-US" dirty="0"/>
          </a:p>
          <a:p>
            <a:pPr lvl="1"/>
            <a:r>
              <a:rPr lang="en-US" altLang="en-US" dirty="0">
                <a:hlinkClick r:id="rId5"/>
              </a:rPr>
              <a:t>Applying the Ensemble Compute to Downscaled Climate Model Datasets</a:t>
            </a:r>
            <a:endParaRPr lang="en-US" altLang="en-US" dirty="0"/>
          </a:p>
        </p:txBody>
      </p:sp>
      <p:sp>
        <p:nvSpPr>
          <p:cNvPr id="4" name="Slide Number Placeholder 3">
            <a:extLst>
              <a:ext uri="{FF2B5EF4-FFF2-40B4-BE49-F238E27FC236}">
                <a16:creationId xmlns:a16="http://schemas.microsoft.com/office/drawing/2014/main" id="{F50EE501-FBE0-D40A-FDBA-F8297A634500}"/>
              </a:ext>
            </a:extLst>
          </p:cNvPr>
          <p:cNvSpPr>
            <a:spLocks noGrp="1"/>
          </p:cNvSpPr>
          <p:nvPr>
            <p:ph type="sldNum" sz="quarter" idx="12"/>
          </p:nvPr>
        </p:nvSpPr>
        <p:spPr/>
        <p:txBody>
          <a:bodyPr/>
          <a:lstStyle/>
          <a:p>
            <a:fld id="{9A257827-C34C-4251-B995-96C9C233CCC8}" type="slidenum">
              <a:rPr lang="en-US" smtClean="0"/>
              <a:pPr/>
              <a:t>2</a:t>
            </a:fld>
            <a:endParaRPr lang="en-US"/>
          </a:p>
        </p:txBody>
      </p:sp>
      <p:sp>
        <p:nvSpPr>
          <p:cNvPr id="2" name="Title 1">
            <a:extLst>
              <a:ext uri="{FF2B5EF4-FFF2-40B4-BE49-F238E27FC236}">
                <a16:creationId xmlns:a16="http://schemas.microsoft.com/office/drawing/2014/main" id="{7BC1960B-28E4-BC73-1D36-BE5E7EFB1E66}"/>
              </a:ext>
            </a:extLst>
          </p:cNvPr>
          <p:cNvSpPr>
            <a:spLocks noGrp="1"/>
          </p:cNvSpPr>
          <p:nvPr>
            <p:ph type="title"/>
          </p:nvPr>
        </p:nvSpPr>
        <p:spPr/>
        <p:txBody>
          <a:bodyPr/>
          <a:lstStyle/>
          <a:p>
            <a:r>
              <a:rPr lang="en-US" dirty="0"/>
              <a:t>Objectives</a:t>
            </a:r>
          </a:p>
        </p:txBody>
      </p:sp>
    </p:spTree>
    <p:extLst>
      <p:ext uri="{BB962C8B-B14F-4D97-AF65-F5344CB8AC3E}">
        <p14:creationId xmlns:p14="http://schemas.microsoft.com/office/powerpoint/2010/main" val="1550464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D15D068-58B6-D1F4-6621-C50DEE4EEF09}"/>
              </a:ext>
            </a:extLst>
          </p:cNvPr>
          <p:cNvSpPr>
            <a:spLocks noGrp="1"/>
          </p:cNvSpPr>
          <p:nvPr>
            <p:ph type="sldNum" sz="quarter" idx="12"/>
          </p:nvPr>
        </p:nvSpPr>
        <p:spPr/>
        <p:txBody>
          <a:bodyPr/>
          <a:lstStyle/>
          <a:p>
            <a:fld id="{75FF2DE0-F630-4680-9872-E679E07CC29A}" type="slidenum">
              <a:rPr lang="en-US" smtClean="0"/>
              <a:t>20</a:t>
            </a:fld>
            <a:endParaRPr lang="en-US"/>
          </a:p>
        </p:txBody>
      </p:sp>
      <p:sp>
        <p:nvSpPr>
          <p:cNvPr id="4" name="Title 3">
            <a:extLst>
              <a:ext uri="{FF2B5EF4-FFF2-40B4-BE49-F238E27FC236}">
                <a16:creationId xmlns:a16="http://schemas.microsoft.com/office/drawing/2014/main" id="{0F973190-339F-D279-7738-FB9BA15FA25E}"/>
              </a:ext>
            </a:extLst>
          </p:cNvPr>
          <p:cNvSpPr>
            <a:spLocks noGrp="1"/>
          </p:cNvSpPr>
          <p:nvPr>
            <p:ph type="title"/>
          </p:nvPr>
        </p:nvSpPr>
        <p:spPr/>
        <p:txBody>
          <a:bodyPr/>
          <a:lstStyle/>
          <a:p>
            <a:r>
              <a:rPr lang="en-US" dirty="0"/>
              <a:t>Ensemble Viewer – Single Value Summary</a:t>
            </a:r>
          </a:p>
        </p:txBody>
      </p:sp>
      <p:pic>
        <p:nvPicPr>
          <p:cNvPr id="10" name="Picture 9">
            <a:extLst>
              <a:ext uri="{FF2B5EF4-FFF2-40B4-BE49-F238E27FC236}">
                <a16:creationId xmlns:a16="http://schemas.microsoft.com/office/drawing/2014/main" id="{2B595120-0591-E4F3-0CA1-3CE4F69C0A4B}"/>
              </a:ext>
            </a:extLst>
          </p:cNvPr>
          <p:cNvPicPr>
            <a:picLocks noChangeAspect="1"/>
          </p:cNvPicPr>
          <p:nvPr/>
        </p:nvPicPr>
        <p:blipFill>
          <a:blip r:embed="rId3"/>
          <a:stretch>
            <a:fillRect/>
          </a:stretch>
        </p:blipFill>
        <p:spPr>
          <a:xfrm>
            <a:off x="585537" y="1759932"/>
            <a:ext cx="11020926" cy="4961545"/>
          </a:xfrm>
          <a:prstGeom prst="rect">
            <a:avLst/>
          </a:prstGeom>
        </p:spPr>
      </p:pic>
    </p:spTree>
    <p:extLst>
      <p:ext uri="{BB962C8B-B14F-4D97-AF65-F5344CB8AC3E}">
        <p14:creationId xmlns:p14="http://schemas.microsoft.com/office/powerpoint/2010/main" val="3165360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7229AB8-A9BD-75F5-C7C1-FFE78C95C29A}"/>
              </a:ext>
            </a:extLst>
          </p:cNvPr>
          <p:cNvSpPr>
            <a:spLocks noGrp="1"/>
          </p:cNvSpPr>
          <p:nvPr>
            <p:ph type="sldNum" sz="quarter" idx="12"/>
          </p:nvPr>
        </p:nvSpPr>
        <p:spPr/>
        <p:txBody>
          <a:bodyPr/>
          <a:lstStyle/>
          <a:p>
            <a:fld id="{75FF2DE0-F630-4680-9872-E679E07CC29A}" type="slidenum">
              <a:rPr lang="en-US" smtClean="0"/>
              <a:t>21</a:t>
            </a:fld>
            <a:endParaRPr lang="en-US"/>
          </a:p>
        </p:txBody>
      </p:sp>
      <p:pic>
        <p:nvPicPr>
          <p:cNvPr id="10" name="Picture 9">
            <a:extLst>
              <a:ext uri="{FF2B5EF4-FFF2-40B4-BE49-F238E27FC236}">
                <a16:creationId xmlns:a16="http://schemas.microsoft.com/office/drawing/2014/main" id="{54DA5461-5458-2D8C-D09A-F0EDF0B72508}"/>
              </a:ext>
            </a:extLst>
          </p:cNvPr>
          <p:cNvPicPr>
            <a:picLocks noChangeAspect="1"/>
          </p:cNvPicPr>
          <p:nvPr/>
        </p:nvPicPr>
        <p:blipFill>
          <a:blip r:embed="rId3"/>
          <a:stretch>
            <a:fillRect/>
          </a:stretch>
        </p:blipFill>
        <p:spPr>
          <a:xfrm>
            <a:off x="3581401" y="402742"/>
            <a:ext cx="4621671" cy="6318735"/>
          </a:xfrm>
          <a:prstGeom prst="rect">
            <a:avLst/>
          </a:prstGeom>
        </p:spPr>
      </p:pic>
      <p:sp>
        <p:nvSpPr>
          <p:cNvPr id="16" name="TextBox 15">
            <a:extLst>
              <a:ext uri="{FF2B5EF4-FFF2-40B4-BE49-F238E27FC236}">
                <a16:creationId xmlns:a16="http://schemas.microsoft.com/office/drawing/2014/main" id="{BAC51D0C-4A09-C540-28A4-CE8BE57C583E}"/>
              </a:ext>
            </a:extLst>
          </p:cNvPr>
          <p:cNvSpPr txBox="1"/>
          <p:nvPr/>
        </p:nvSpPr>
        <p:spPr>
          <a:xfrm>
            <a:off x="5481249" y="115791"/>
            <a:ext cx="940386" cy="276999"/>
          </a:xfrm>
          <a:prstGeom prst="rect">
            <a:avLst/>
          </a:prstGeom>
          <a:noFill/>
        </p:spPr>
        <p:txBody>
          <a:bodyPr wrap="none" rtlCol="0">
            <a:spAutoFit/>
          </a:bodyPr>
          <a:lstStyle/>
          <a:p>
            <a:r>
              <a:rPr lang="en-US" dirty="0"/>
              <a:t>Across Time</a:t>
            </a:r>
          </a:p>
        </p:txBody>
      </p:sp>
    </p:spTree>
    <p:extLst>
      <p:ext uri="{BB962C8B-B14F-4D97-AF65-F5344CB8AC3E}">
        <p14:creationId xmlns:p14="http://schemas.microsoft.com/office/powerpoint/2010/main" val="3890406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ADFB88-40AE-235A-B6E8-475B834B646D}"/>
              </a:ext>
            </a:extLst>
          </p:cNvPr>
          <p:cNvSpPr>
            <a:spLocks noGrp="1"/>
          </p:cNvSpPr>
          <p:nvPr>
            <p:ph idx="1"/>
          </p:nvPr>
        </p:nvSpPr>
        <p:spPr/>
        <p:txBody>
          <a:bodyPr>
            <a:normAutofit/>
          </a:bodyPr>
          <a:lstStyle/>
          <a:p>
            <a:r>
              <a:rPr lang="en-US" dirty="0"/>
              <a:t>Future Prediction Aggregation Options in HEC-HMS</a:t>
            </a:r>
          </a:p>
          <a:p>
            <a:pPr lvl="1"/>
            <a:r>
              <a:rPr lang="en-US" dirty="0"/>
              <a:t>Weighting Schemes</a:t>
            </a:r>
          </a:p>
          <a:p>
            <a:pPr lvl="2"/>
            <a:r>
              <a:rPr lang="en-US" dirty="0"/>
              <a:t>User assigned weights</a:t>
            </a:r>
          </a:p>
          <a:p>
            <a:pPr lvl="2"/>
            <a:r>
              <a:rPr lang="en-US" dirty="0"/>
              <a:t>Computed weights</a:t>
            </a:r>
          </a:p>
          <a:p>
            <a:endParaRPr lang="en-US" dirty="0"/>
          </a:p>
        </p:txBody>
      </p:sp>
      <p:sp>
        <p:nvSpPr>
          <p:cNvPr id="3" name="Slide Number Placeholder 2">
            <a:extLst>
              <a:ext uri="{FF2B5EF4-FFF2-40B4-BE49-F238E27FC236}">
                <a16:creationId xmlns:a16="http://schemas.microsoft.com/office/drawing/2014/main" id="{F375E341-7E70-6801-9D7C-FF634503BDA8}"/>
              </a:ext>
            </a:extLst>
          </p:cNvPr>
          <p:cNvSpPr>
            <a:spLocks noGrp="1"/>
          </p:cNvSpPr>
          <p:nvPr>
            <p:ph type="sldNum" sz="quarter" idx="12"/>
          </p:nvPr>
        </p:nvSpPr>
        <p:spPr/>
        <p:txBody>
          <a:bodyPr/>
          <a:lstStyle/>
          <a:p>
            <a:fld id="{75FF2DE0-F630-4680-9872-E679E07CC29A}" type="slidenum">
              <a:rPr lang="en-US" smtClean="0"/>
              <a:t>22</a:t>
            </a:fld>
            <a:endParaRPr lang="en-US"/>
          </a:p>
        </p:txBody>
      </p:sp>
      <p:sp>
        <p:nvSpPr>
          <p:cNvPr id="4" name="Title 3">
            <a:extLst>
              <a:ext uri="{FF2B5EF4-FFF2-40B4-BE49-F238E27FC236}">
                <a16:creationId xmlns:a16="http://schemas.microsoft.com/office/drawing/2014/main" id="{FCD79A72-B17A-6E29-DCD2-1D561BC04E17}"/>
              </a:ext>
            </a:extLst>
          </p:cNvPr>
          <p:cNvSpPr>
            <a:spLocks noGrp="1"/>
          </p:cNvSpPr>
          <p:nvPr>
            <p:ph type="title"/>
          </p:nvPr>
        </p:nvSpPr>
        <p:spPr/>
        <p:txBody>
          <a:bodyPr/>
          <a:lstStyle/>
          <a:p>
            <a:r>
              <a:rPr lang="en-US" dirty="0"/>
              <a:t>Aggregating Ensemble Member Results</a:t>
            </a:r>
          </a:p>
        </p:txBody>
      </p:sp>
    </p:spTree>
    <p:extLst>
      <p:ext uri="{BB962C8B-B14F-4D97-AF65-F5344CB8AC3E}">
        <p14:creationId xmlns:p14="http://schemas.microsoft.com/office/powerpoint/2010/main" val="2628730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24C947-6E2C-736A-2518-8BEBCD62E41D}"/>
              </a:ext>
            </a:extLst>
          </p:cNvPr>
          <p:cNvSpPr>
            <a:spLocks noGrp="1"/>
          </p:cNvSpPr>
          <p:nvPr>
            <p:ph idx="1"/>
          </p:nvPr>
        </p:nvSpPr>
        <p:spPr>
          <a:xfrm>
            <a:off x="838200" y="1825625"/>
            <a:ext cx="5486722" cy="4351339"/>
          </a:xfrm>
        </p:spPr>
        <p:txBody>
          <a:bodyPr/>
          <a:lstStyle/>
          <a:p>
            <a:r>
              <a:rPr lang="en-US" dirty="0"/>
              <a:t>Initial Design for Applying Ensemble Weights (still in design)</a:t>
            </a:r>
          </a:p>
          <a:p>
            <a:pPr lvl="1"/>
            <a:r>
              <a:rPr lang="en-US" dirty="0"/>
              <a:t>Cross Validation Analysis</a:t>
            </a:r>
          </a:p>
          <a:p>
            <a:pPr lvl="2"/>
            <a:r>
              <a:rPr lang="en-US" dirty="0"/>
              <a:t>Calibrate and compute Statistical Metrics (i.e., NSE, MKGE) for each member</a:t>
            </a:r>
          </a:p>
          <a:p>
            <a:pPr lvl="2"/>
            <a:r>
              <a:rPr lang="en-US" dirty="0"/>
              <a:t>Weight each member</a:t>
            </a:r>
          </a:p>
          <a:p>
            <a:pPr lvl="1"/>
            <a:endParaRPr lang="en-US" dirty="0"/>
          </a:p>
          <a:p>
            <a:pPr lvl="1"/>
            <a:endParaRPr lang="en-US" dirty="0"/>
          </a:p>
        </p:txBody>
      </p:sp>
      <p:sp>
        <p:nvSpPr>
          <p:cNvPr id="3" name="Slide Number Placeholder 2">
            <a:extLst>
              <a:ext uri="{FF2B5EF4-FFF2-40B4-BE49-F238E27FC236}">
                <a16:creationId xmlns:a16="http://schemas.microsoft.com/office/drawing/2014/main" id="{9E51A8B2-A0ED-2C39-8221-910E81F60195}"/>
              </a:ext>
            </a:extLst>
          </p:cNvPr>
          <p:cNvSpPr>
            <a:spLocks noGrp="1"/>
          </p:cNvSpPr>
          <p:nvPr>
            <p:ph type="sldNum" sz="quarter" idx="12"/>
          </p:nvPr>
        </p:nvSpPr>
        <p:spPr/>
        <p:txBody>
          <a:bodyPr/>
          <a:lstStyle/>
          <a:p>
            <a:fld id="{75FF2DE0-F630-4680-9872-E679E07CC29A}" type="slidenum">
              <a:rPr lang="en-US" smtClean="0"/>
              <a:t>23</a:t>
            </a:fld>
            <a:endParaRPr lang="en-US"/>
          </a:p>
        </p:txBody>
      </p:sp>
      <p:sp>
        <p:nvSpPr>
          <p:cNvPr id="4" name="Title 3">
            <a:extLst>
              <a:ext uri="{FF2B5EF4-FFF2-40B4-BE49-F238E27FC236}">
                <a16:creationId xmlns:a16="http://schemas.microsoft.com/office/drawing/2014/main" id="{FB8B1010-365F-69E3-38BB-A0CC12EDBEBA}"/>
              </a:ext>
            </a:extLst>
          </p:cNvPr>
          <p:cNvSpPr>
            <a:spLocks noGrp="1"/>
          </p:cNvSpPr>
          <p:nvPr>
            <p:ph type="title"/>
          </p:nvPr>
        </p:nvSpPr>
        <p:spPr/>
        <p:txBody>
          <a:bodyPr/>
          <a:lstStyle/>
          <a:p>
            <a:r>
              <a:rPr lang="en-US" dirty="0"/>
              <a:t>Weighting Scheme</a:t>
            </a:r>
          </a:p>
        </p:txBody>
      </p:sp>
      <p:pic>
        <p:nvPicPr>
          <p:cNvPr id="6" name="Picture 5">
            <a:extLst>
              <a:ext uri="{FF2B5EF4-FFF2-40B4-BE49-F238E27FC236}">
                <a16:creationId xmlns:a16="http://schemas.microsoft.com/office/drawing/2014/main" id="{D1BED1F0-8F13-76B1-BB35-C84DC8669A6D}"/>
              </a:ext>
            </a:extLst>
          </p:cNvPr>
          <p:cNvPicPr>
            <a:picLocks noChangeAspect="1"/>
          </p:cNvPicPr>
          <p:nvPr/>
        </p:nvPicPr>
        <p:blipFill>
          <a:blip r:embed="rId3"/>
          <a:stretch>
            <a:fillRect/>
          </a:stretch>
        </p:blipFill>
        <p:spPr>
          <a:xfrm>
            <a:off x="6460729" y="385850"/>
            <a:ext cx="5486722" cy="4139773"/>
          </a:xfrm>
          <a:prstGeom prst="rect">
            <a:avLst/>
          </a:prstGeom>
        </p:spPr>
      </p:pic>
      <p:pic>
        <p:nvPicPr>
          <p:cNvPr id="8" name="Picture 7">
            <a:extLst>
              <a:ext uri="{FF2B5EF4-FFF2-40B4-BE49-F238E27FC236}">
                <a16:creationId xmlns:a16="http://schemas.microsoft.com/office/drawing/2014/main" id="{C0C0F586-8B43-25A3-779A-B8C32A177D1D}"/>
              </a:ext>
            </a:extLst>
          </p:cNvPr>
          <p:cNvPicPr>
            <a:picLocks noChangeAspect="1"/>
          </p:cNvPicPr>
          <p:nvPr/>
        </p:nvPicPr>
        <p:blipFill>
          <a:blip r:embed="rId4"/>
          <a:stretch>
            <a:fillRect/>
          </a:stretch>
        </p:blipFill>
        <p:spPr>
          <a:xfrm>
            <a:off x="477130" y="4788568"/>
            <a:ext cx="8726960" cy="1750346"/>
          </a:xfrm>
          <a:prstGeom prst="rect">
            <a:avLst/>
          </a:prstGeom>
        </p:spPr>
      </p:pic>
    </p:spTree>
    <p:extLst>
      <p:ext uri="{BB962C8B-B14F-4D97-AF65-F5344CB8AC3E}">
        <p14:creationId xmlns:p14="http://schemas.microsoft.com/office/powerpoint/2010/main" val="432405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r>
              <a:rPr lang="en-US" dirty="0"/>
              <a:t>Creating and running multiple models to improve prediction accuracy is good in theory, but at what cost?</a:t>
            </a:r>
          </a:p>
          <a:p>
            <a:pPr lvl="1"/>
            <a:r>
              <a:rPr lang="en-US" dirty="0"/>
              <a:t>Deciding on number of basin models and meteorologic models and their combinations</a:t>
            </a:r>
          </a:p>
          <a:p>
            <a:pPr lvl="1"/>
            <a:r>
              <a:rPr lang="en-US" dirty="0"/>
              <a:t>Basin model setup and calibration</a:t>
            </a:r>
          </a:p>
          <a:p>
            <a:pPr lvl="1"/>
            <a:r>
              <a:rPr lang="en-US" dirty="0"/>
              <a:t>Deciding on aggregation technique</a:t>
            </a:r>
          </a:p>
          <a:p>
            <a:pPr lvl="1"/>
            <a:r>
              <a:rPr lang="en-US" dirty="0"/>
              <a:t>Time and money</a:t>
            </a:r>
          </a:p>
          <a:p>
            <a:pPr marL="457166" lvl="1"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24</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Ensemble Analysis Tradeoffs</a:t>
            </a:r>
          </a:p>
        </p:txBody>
      </p:sp>
    </p:spTree>
    <p:extLst>
      <p:ext uri="{BB962C8B-B14F-4D97-AF65-F5344CB8AC3E}">
        <p14:creationId xmlns:p14="http://schemas.microsoft.com/office/powerpoint/2010/main" val="1441867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9BF38F-5FC3-4D9C-E7CE-40DFA3F39B60}"/>
              </a:ext>
            </a:extLst>
          </p:cNvPr>
          <p:cNvSpPr>
            <a:spLocks noGrp="1"/>
          </p:cNvSpPr>
          <p:nvPr>
            <p:ph idx="1"/>
          </p:nvPr>
        </p:nvSpPr>
        <p:spPr/>
        <p:txBody>
          <a:bodyPr/>
          <a:lstStyle/>
          <a:p>
            <a:r>
              <a:rPr lang="en-US" b="1" dirty="0" err="1"/>
              <a:t>Troin</a:t>
            </a:r>
            <a:r>
              <a:rPr lang="en-US" b="1" dirty="0"/>
              <a:t>, M., Arsenault, R., Wood, A. W., Brissette, F., &amp; Martel, J.-L. (2021). Generating ensemble streamflow forecasts: A review of methods and approaches over the past 40 years. </a:t>
            </a:r>
            <a:r>
              <a:rPr lang="en-US" b="1" i="1" dirty="0"/>
              <a:t>Water Resources Research</a:t>
            </a:r>
            <a:r>
              <a:rPr lang="en-US" b="1" dirty="0"/>
              <a:t>, 57, e2020WR028392. https://doi.org/10.1029/2020WR028392</a:t>
            </a:r>
            <a:endParaRPr lang="en-US" dirty="0"/>
          </a:p>
        </p:txBody>
      </p:sp>
      <p:sp>
        <p:nvSpPr>
          <p:cNvPr id="3" name="Slide Number Placeholder 2">
            <a:extLst>
              <a:ext uri="{FF2B5EF4-FFF2-40B4-BE49-F238E27FC236}">
                <a16:creationId xmlns:a16="http://schemas.microsoft.com/office/drawing/2014/main" id="{2AA0922B-FF5A-F37F-174E-C87A87B83FE5}"/>
              </a:ext>
            </a:extLst>
          </p:cNvPr>
          <p:cNvSpPr>
            <a:spLocks noGrp="1"/>
          </p:cNvSpPr>
          <p:nvPr>
            <p:ph type="sldNum" sz="quarter" idx="12"/>
          </p:nvPr>
        </p:nvSpPr>
        <p:spPr/>
        <p:txBody>
          <a:bodyPr/>
          <a:lstStyle/>
          <a:p>
            <a:fld id="{75FF2DE0-F630-4680-9872-E679E07CC29A}" type="slidenum">
              <a:rPr lang="en-US" smtClean="0"/>
              <a:t>25</a:t>
            </a:fld>
            <a:endParaRPr lang="en-US"/>
          </a:p>
        </p:txBody>
      </p:sp>
      <p:sp>
        <p:nvSpPr>
          <p:cNvPr id="4" name="Title 3">
            <a:extLst>
              <a:ext uri="{FF2B5EF4-FFF2-40B4-BE49-F238E27FC236}">
                <a16:creationId xmlns:a16="http://schemas.microsoft.com/office/drawing/2014/main" id="{2C316F01-04E4-C2F0-61FD-9AB771070294}"/>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16857426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erial view of a dam and a lake&#10;&#10;AI-generated content may be incorrect.">
            <a:extLst>
              <a:ext uri="{FF2B5EF4-FFF2-40B4-BE49-F238E27FC236}">
                <a16:creationId xmlns:a16="http://schemas.microsoft.com/office/drawing/2014/main" id="{6E4ED005-E0C7-E6E9-62A7-D2207D11ABE8}"/>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2520" r="12520"/>
          <a:stretch/>
        </p:blipFill>
        <p:spPr/>
      </p:pic>
      <p:sp>
        <p:nvSpPr>
          <p:cNvPr id="3" name="Title 2">
            <a:extLst>
              <a:ext uri="{FF2B5EF4-FFF2-40B4-BE49-F238E27FC236}">
                <a16:creationId xmlns:a16="http://schemas.microsoft.com/office/drawing/2014/main" id="{5E78133E-158D-2F97-3465-0B16E0D29265}"/>
              </a:ext>
            </a:extLst>
          </p:cNvPr>
          <p:cNvSpPr>
            <a:spLocks noGrp="1"/>
          </p:cNvSpPr>
          <p:nvPr>
            <p:ph type="title"/>
          </p:nvPr>
        </p:nvSpPr>
        <p:spPr/>
        <p:txBody>
          <a:bodyPr/>
          <a:lstStyle/>
          <a:p>
            <a:r>
              <a:rPr lang="en-US"/>
              <a:t>Questions?</a:t>
            </a:r>
          </a:p>
        </p:txBody>
      </p:sp>
      <p:pic>
        <p:nvPicPr>
          <p:cNvPr id="12" name="Picture Placeholder 11" descr="A dam with water coming out of it&#10;&#10;AI-generated content may be incorrect.">
            <a:extLst>
              <a:ext uri="{FF2B5EF4-FFF2-40B4-BE49-F238E27FC236}">
                <a16:creationId xmlns:a16="http://schemas.microsoft.com/office/drawing/2014/main" id="{9BC4AE8D-5857-37F4-4472-5007F7A4DBE0}"/>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1130" r="21130"/>
          <a:stretch/>
        </p:blipFill>
        <p:spPr/>
      </p:pic>
      <p:pic>
        <p:nvPicPr>
          <p:cNvPr id="10" name="Picture Placeholder 9" descr="A map of a mountain&#10;&#10;AI-generated content may be incorrect.">
            <a:extLst>
              <a:ext uri="{FF2B5EF4-FFF2-40B4-BE49-F238E27FC236}">
                <a16:creationId xmlns:a16="http://schemas.microsoft.com/office/drawing/2014/main" id="{3980B9F5-253E-2723-B699-AAA95472D8FC}"/>
              </a:ext>
            </a:extLst>
          </p:cNvPr>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t="5693" b="5693"/>
          <a:stretch/>
        </p:blipFill>
        <p:spPr/>
      </p:pic>
      <p:sp>
        <p:nvSpPr>
          <p:cNvPr id="6" name="Text Placeholder 5">
            <a:extLst>
              <a:ext uri="{FF2B5EF4-FFF2-40B4-BE49-F238E27FC236}">
                <a16:creationId xmlns:a16="http://schemas.microsoft.com/office/drawing/2014/main" id="{9B4CD2B7-E853-34B5-743B-735AE41706B7}"/>
              </a:ext>
            </a:extLst>
          </p:cNvPr>
          <p:cNvSpPr>
            <a:spLocks noGrp="1"/>
          </p:cNvSpPr>
          <p:nvPr>
            <p:ph type="body" sz="quarter" idx="14"/>
          </p:nvPr>
        </p:nvSpPr>
        <p:spPr>
          <a:xfrm>
            <a:off x="678032" y="3321814"/>
            <a:ext cx="5219429" cy="922867"/>
          </a:xfrm>
        </p:spPr>
        <p:txBody>
          <a:bodyPr>
            <a:normAutofit/>
          </a:bodyPr>
          <a:lstStyle/>
          <a:p>
            <a:pPr marL="0" indent="0">
              <a:buNone/>
            </a:pPr>
            <a:r>
              <a:rPr lang="en-US" spc="81" dirty="0">
                <a:solidFill>
                  <a:srgbClr val="FFFFFF"/>
                </a:solidFill>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6" tooltip="https://www.hec.usace.army.mil/confluence/hmsdocs"/>
              </a:rPr>
              <a:t>Confluence</a:t>
            </a:r>
            <a:r>
              <a:rPr lang="en-US" spc="81" dirty="0">
                <a:solidFill>
                  <a:srgbClr val="FFFFFF"/>
                </a:solidFill>
                <a:ea typeface="Barlow Condensed"/>
                <a:cs typeface="Barlow Condensed"/>
                <a:sym typeface="Barlow Condensed"/>
              </a:rPr>
              <a:t> for tutorials, user’s manual, and webinars</a:t>
            </a:r>
          </a:p>
          <a:p>
            <a:pPr marL="0" indent="0">
              <a:buNone/>
            </a:pPr>
            <a:endParaRPr lang="en-US" sz="2000" dirty="0"/>
          </a:p>
        </p:txBody>
      </p:sp>
      <p:sp>
        <p:nvSpPr>
          <p:cNvPr id="4" name="TextBox 3">
            <a:extLst>
              <a:ext uri="{FF2B5EF4-FFF2-40B4-BE49-F238E27FC236}">
                <a16:creationId xmlns:a16="http://schemas.microsoft.com/office/drawing/2014/main" id="{F2C06E69-A7A8-D1E9-0ECD-C5034FC5AC38}"/>
              </a:ext>
            </a:extLst>
          </p:cNvPr>
          <p:cNvSpPr txBox="1"/>
          <p:nvPr/>
        </p:nvSpPr>
        <p:spPr>
          <a:xfrm>
            <a:off x="650860" y="4085097"/>
            <a:ext cx="6714460" cy="245516"/>
          </a:xfrm>
          <a:prstGeom prst="rect">
            <a:avLst/>
          </a:prstGeom>
          <a:noFill/>
        </p:spPr>
        <p:txBody>
          <a:bodyPr wrap="square">
            <a:spAutoFit/>
          </a:bodyPr>
          <a:lstStyle/>
          <a:p>
            <a:pPr>
              <a:lnSpc>
                <a:spcPts val="1120"/>
              </a:lnSpc>
            </a:pPr>
            <a:r>
              <a:rPr lang="en-US" sz="1400" u="sng">
                <a:latin typeface="+mj-lt"/>
                <a:ea typeface="Arimo Italics"/>
                <a:cs typeface="Arimo Italics"/>
                <a:sym typeface="Arimo Italics"/>
                <a:hlinkClick r:id="rId6" tooltip="https://www.hec.usace.army.mil/confluence/hmsdocs">
                  <a:extLst>
                    <a:ext uri="{A12FA001-AC4F-418D-AE19-62706E023703}">
                      <ahyp:hlinkClr xmlns:ahyp="http://schemas.microsoft.com/office/drawing/2018/hyperlinkcolor" val="tx"/>
                    </a:ext>
                  </a:extLst>
                </a:hlinkClick>
              </a:rPr>
              <a:t>https://www.hec.usace.army.mil/confluence/hmsdocs</a:t>
            </a:r>
          </a:p>
        </p:txBody>
      </p:sp>
    </p:spTree>
    <p:extLst>
      <p:ext uri="{BB962C8B-B14F-4D97-AF65-F5344CB8AC3E}">
        <p14:creationId xmlns:p14="http://schemas.microsoft.com/office/powerpoint/2010/main" val="4119577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27</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Ensemble Analysis Demos</a:t>
            </a:r>
          </a:p>
        </p:txBody>
      </p:sp>
      <p:pic>
        <p:nvPicPr>
          <p:cNvPr id="6" name="Picture 5">
            <a:extLst>
              <a:ext uri="{FF2B5EF4-FFF2-40B4-BE49-F238E27FC236}">
                <a16:creationId xmlns:a16="http://schemas.microsoft.com/office/drawing/2014/main" id="{9578C51C-B7FC-CC55-DABC-8F2F038D1DC7}"/>
              </a:ext>
            </a:extLst>
          </p:cNvPr>
          <p:cNvPicPr>
            <a:picLocks noChangeAspect="1"/>
          </p:cNvPicPr>
          <p:nvPr/>
        </p:nvPicPr>
        <p:blipFill>
          <a:blip r:embed="rId3"/>
          <a:stretch>
            <a:fillRect/>
          </a:stretch>
        </p:blipFill>
        <p:spPr>
          <a:xfrm>
            <a:off x="2197168" y="1699518"/>
            <a:ext cx="6617632" cy="4382408"/>
          </a:xfrm>
          <a:prstGeom prst="rect">
            <a:avLst/>
          </a:prstGeom>
          <a:effectLst>
            <a:outerShdw blurRad="50800" dist="50800" dir="5400000" algn="ctr" rotWithShape="0">
              <a:schemeClr val="tx1"/>
            </a:outerShdw>
          </a:effectLst>
        </p:spPr>
      </p:pic>
      <p:sp>
        <p:nvSpPr>
          <p:cNvPr id="5" name="TextBox 4">
            <a:extLst>
              <a:ext uri="{FF2B5EF4-FFF2-40B4-BE49-F238E27FC236}">
                <a16:creationId xmlns:a16="http://schemas.microsoft.com/office/drawing/2014/main" id="{A2E77606-21E1-8769-6713-BC3695F16DEC}"/>
              </a:ext>
            </a:extLst>
          </p:cNvPr>
          <p:cNvSpPr txBox="1"/>
          <p:nvPr/>
        </p:nvSpPr>
        <p:spPr>
          <a:xfrm>
            <a:off x="2354430" y="6173401"/>
            <a:ext cx="6303108" cy="276999"/>
          </a:xfrm>
          <a:prstGeom prst="rect">
            <a:avLst/>
          </a:prstGeom>
          <a:noFill/>
        </p:spPr>
        <p:txBody>
          <a:bodyPr wrap="square">
            <a:spAutoFit/>
          </a:bodyPr>
          <a:lstStyle/>
          <a:p>
            <a:r>
              <a:rPr lang="fr-FR" dirty="0">
                <a:hlinkClick r:id="rId4"/>
              </a:rPr>
              <a:t>Ensemble Viewer </a:t>
            </a:r>
            <a:r>
              <a:rPr lang="fr-FR" dirty="0" err="1">
                <a:hlinkClick r:id="rId4"/>
              </a:rPr>
              <a:t>Users</a:t>
            </a:r>
            <a:r>
              <a:rPr lang="fr-FR" dirty="0">
                <a:hlinkClick r:id="rId4"/>
              </a:rPr>
              <a:t> Guide - HEC-WAT Plugin Documentation - HEC Confluence (army.mil)</a:t>
            </a:r>
            <a:endParaRPr lang="en-US" dirty="0"/>
          </a:p>
        </p:txBody>
      </p:sp>
    </p:spTree>
    <p:extLst>
      <p:ext uri="{BB962C8B-B14F-4D97-AF65-F5344CB8AC3E}">
        <p14:creationId xmlns:p14="http://schemas.microsoft.com/office/powerpoint/2010/main" val="3085224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C052747-54C0-B559-D302-C6A65DD397A8}"/>
              </a:ext>
            </a:extLst>
          </p:cNvPr>
          <p:cNvSpPr>
            <a:spLocks noGrp="1"/>
          </p:cNvSpPr>
          <p:nvPr>
            <p:ph type="sldNum" sz="quarter" idx="12"/>
          </p:nvPr>
        </p:nvSpPr>
        <p:spPr/>
        <p:txBody>
          <a:bodyPr/>
          <a:lstStyle/>
          <a:p>
            <a:fld id="{75FF2DE0-F630-4680-9872-E679E07CC29A}" type="slidenum">
              <a:rPr lang="en-US" smtClean="0"/>
              <a:t>3</a:t>
            </a:fld>
            <a:endParaRPr lang="en-US"/>
          </a:p>
        </p:txBody>
      </p:sp>
      <p:sp>
        <p:nvSpPr>
          <p:cNvPr id="4" name="Title 3">
            <a:extLst>
              <a:ext uri="{FF2B5EF4-FFF2-40B4-BE49-F238E27FC236}">
                <a16:creationId xmlns:a16="http://schemas.microsoft.com/office/drawing/2014/main" id="{20EA9A9C-1BDD-AFDD-CBB7-0F53EAFA08B7}"/>
              </a:ext>
            </a:extLst>
          </p:cNvPr>
          <p:cNvSpPr>
            <a:spLocks noGrp="1"/>
          </p:cNvSpPr>
          <p:nvPr>
            <p:ph type="title"/>
          </p:nvPr>
        </p:nvSpPr>
        <p:spPr/>
        <p:txBody>
          <a:bodyPr/>
          <a:lstStyle/>
          <a:p>
            <a:endParaRPr lang="en-US" dirty="0"/>
          </a:p>
        </p:txBody>
      </p:sp>
      <p:pic>
        <p:nvPicPr>
          <p:cNvPr id="1026" name="Picture 2" descr="173,619 Ox Royalty-Free Images, Stock Photos &amp; Pictures ...">
            <a:extLst>
              <a:ext uri="{FF2B5EF4-FFF2-40B4-BE49-F238E27FC236}">
                <a16:creationId xmlns:a16="http://schemas.microsoft.com/office/drawing/2014/main" id="{95826E67-A1A1-F9A4-DEC3-252F82592C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8223"/>
          <a:stretch>
            <a:fillRect/>
          </a:stretch>
        </p:blipFill>
        <p:spPr bwMode="auto">
          <a:xfrm>
            <a:off x="838200" y="2223105"/>
            <a:ext cx="4091152" cy="26957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Ox meat Images - Free Download on Magnific (formerly Freepik)">
            <a:extLst>
              <a:ext uri="{FF2B5EF4-FFF2-40B4-BE49-F238E27FC236}">
                <a16:creationId xmlns:a16="http://schemas.microsoft.com/office/drawing/2014/main" id="{6CF350EC-6384-B5C6-9221-0CFDBF65A5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0582" y="1825625"/>
            <a:ext cx="5553045" cy="3707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392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201" y="1825625"/>
            <a:ext cx="5364892" cy="4351339"/>
          </a:xfrm>
        </p:spPr>
        <p:txBody>
          <a:bodyPr/>
          <a:lstStyle/>
          <a:p>
            <a:r>
              <a:rPr lang="en-US" dirty="0"/>
              <a:t>One of the key aims of the ensemble analysis approach is to reduce uncertainty in the modelled predictions</a:t>
            </a:r>
          </a:p>
          <a:p>
            <a:r>
              <a:rPr lang="en-US" dirty="0"/>
              <a:t>Combining the predictions of multiple, independent models can produce a more accurate prediction overall</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4</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Why Perform An Ensemble Analysis?</a:t>
            </a:r>
          </a:p>
        </p:txBody>
      </p:sp>
      <p:sp>
        <p:nvSpPr>
          <p:cNvPr id="6" name="Freeform: Shape 5">
            <a:extLst>
              <a:ext uri="{FF2B5EF4-FFF2-40B4-BE49-F238E27FC236}">
                <a16:creationId xmlns:a16="http://schemas.microsoft.com/office/drawing/2014/main" id="{F8B7DC49-4858-30C5-79BF-391BACA6DB0B}"/>
              </a:ext>
            </a:extLst>
          </p:cNvPr>
          <p:cNvSpPr/>
          <p:nvPr/>
        </p:nvSpPr>
        <p:spPr>
          <a:xfrm>
            <a:off x="5957789" y="3816220"/>
            <a:ext cx="698048" cy="1604866"/>
          </a:xfrm>
          <a:custGeom>
            <a:avLst/>
            <a:gdLst>
              <a:gd name="connsiteX0" fmla="*/ 26244 w 698048"/>
              <a:gd name="connsiteY0" fmla="*/ 1604866 h 1604866"/>
              <a:gd name="connsiteX1" fmla="*/ 54235 w 698048"/>
              <a:gd name="connsiteY1" fmla="*/ 485192 h 1604866"/>
              <a:gd name="connsiteX2" fmla="*/ 511435 w 698048"/>
              <a:gd name="connsiteY2" fmla="*/ 93307 h 1604866"/>
              <a:gd name="connsiteX3" fmla="*/ 698048 w 698048"/>
              <a:gd name="connsiteY3" fmla="*/ 0 h 1604866"/>
            </a:gdLst>
            <a:ahLst/>
            <a:cxnLst>
              <a:cxn ang="0">
                <a:pos x="connsiteX0" y="connsiteY0"/>
              </a:cxn>
              <a:cxn ang="0">
                <a:pos x="connsiteX1" y="connsiteY1"/>
              </a:cxn>
              <a:cxn ang="0">
                <a:pos x="connsiteX2" y="connsiteY2"/>
              </a:cxn>
              <a:cxn ang="0">
                <a:pos x="connsiteX3" y="connsiteY3"/>
              </a:cxn>
            </a:cxnLst>
            <a:rect l="l" t="t" r="r" b="b"/>
            <a:pathLst>
              <a:path w="698048" h="1604866">
                <a:moveTo>
                  <a:pt x="26244" y="1604866"/>
                </a:moveTo>
                <a:cubicBezTo>
                  <a:pt x="-193" y="1170992"/>
                  <a:pt x="-26630" y="737118"/>
                  <a:pt x="54235" y="485192"/>
                </a:cubicBezTo>
                <a:cubicBezTo>
                  <a:pt x="135100" y="233266"/>
                  <a:pt x="404133" y="174172"/>
                  <a:pt x="511435" y="93307"/>
                </a:cubicBezTo>
                <a:cubicBezTo>
                  <a:pt x="618737" y="12442"/>
                  <a:pt x="658392" y="6221"/>
                  <a:pt x="698048" y="0"/>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descr="Map&#10;&#10;AI-generated content may be incorrect.">
            <a:extLst>
              <a:ext uri="{FF2B5EF4-FFF2-40B4-BE49-F238E27FC236}">
                <a16:creationId xmlns:a16="http://schemas.microsoft.com/office/drawing/2014/main" id="{7B714B06-EF41-D62D-56E6-AE1D64321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8464" y="2149624"/>
            <a:ext cx="4895335" cy="2750998"/>
          </a:xfrm>
          <a:prstGeom prst="rect">
            <a:avLst/>
          </a:prstGeom>
        </p:spPr>
      </p:pic>
      <p:sp>
        <p:nvSpPr>
          <p:cNvPr id="19" name="TextBox 18">
            <a:extLst>
              <a:ext uri="{FF2B5EF4-FFF2-40B4-BE49-F238E27FC236}">
                <a16:creationId xmlns:a16="http://schemas.microsoft.com/office/drawing/2014/main" id="{9F05A2D0-1099-750B-4A6F-8CE482CD7C8B}"/>
              </a:ext>
            </a:extLst>
          </p:cNvPr>
          <p:cNvSpPr txBox="1"/>
          <p:nvPr/>
        </p:nvSpPr>
        <p:spPr>
          <a:xfrm>
            <a:off x="6458464" y="4898817"/>
            <a:ext cx="4895335" cy="338554"/>
          </a:xfrm>
          <a:prstGeom prst="rect">
            <a:avLst/>
          </a:prstGeom>
          <a:noFill/>
        </p:spPr>
        <p:txBody>
          <a:bodyPr wrap="square" rtlCol="0">
            <a:spAutoFit/>
          </a:bodyPr>
          <a:lstStyle/>
          <a:p>
            <a:r>
              <a:rPr lang="en-US" sz="800" i="1" dirty="0">
                <a:solidFill>
                  <a:schemeClr val="tx2">
                    <a:lumMod val="75000"/>
                  </a:schemeClr>
                </a:solidFill>
              </a:rPr>
              <a:t>Image courtesy of The Weather Channel; https://weather.com/science/weather-explainers/news/2024-08-20-hurricane-spaghetti-models-track-like-pros</a:t>
            </a:r>
          </a:p>
        </p:txBody>
      </p:sp>
      <p:sp>
        <p:nvSpPr>
          <p:cNvPr id="5" name="Oval 4">
            <a:extLst>
              <a:ext uri="{FF2B5EF4-FFF2-40B4-BE49-F238E27FC236}">
                <a16:creationId xmlns:a16="http://schemas.microsoft.com/office/drawing/2014/main" id="{0DE1022F-8A35-AB63-B6D0-3E91A326E66B}"/>
              </a:ext>
            </a:extLst>
          </p:cNvPr>
          <p:cNvSpPr/>
          <p:nvPr/>
        </p:nvSpPr>
        <p:spPr>
          <a:xfrm rot="1093238">
            <a:off x="7898933" y="3782838"/>
            <a:ext cx="1169171" cy="34754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6853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7503625-EFAE-2F8D-9E2D-577857CE844A}"/>
              </a:ext>
            </a:extLst>
          </p:cNvPr>
          <p:cNvSpPr/>
          <p:nvPr/>
        </p:nvSpPr>
        <p:spPr>
          <a:xfrm>
            <a:off x="5873991" y="1955458"/>
            <a:ext cx="5312993" cy="330852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200" y="1825625"/>
            <a:ext cx="5035791" cy="4351339"/>
          </a:xfrm>
        </p:spPr>
        <p:txBody>
          <a:bodyPr/>
          <a:lstStyle/>
          <a:p>
            <a:r>
              <a:rPr lang="en-US" dirty="0"/>
              <a:t>An ensemble model is a collection of multiple, diverse models that are created to predict an outcome</a:t>
            </a:r>
          </a:p>
          <a:p>
            <a:r>
              <a:rPr lang="en-US" dirty="0"/>
              <a:t>An ensemble model is a way to pool predictions from several base models </a:t>
            </a:r>
          </a:p>
          <a:p>
            <a:pPr lvl="1"/>
            <a:r>
              <a:rPr lang="en-US" dirty="0"/>
              <a:t>These other base models are often called “ensemble members”</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5</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What is an Ensemble Analysis?</a:t>
            </a:r>
          </a:p>
        </p:txBody>
      </p:sp>
      <p:pic>
        <p:nvPicPr>
          <p:cNvPr id="38" name="Picture 37">
            <a:extLst>
              <a:ext uri="{FF2B5EF4-FFF2-40B4-BE49-F238E27FC236}">
                <a16:creationId xmlns:a16="http://schemas.microsoft.com/office/drawing/2014/main" id="{95EB1EED-479A-0421-B9E1-7C23EE03D6CB}"/>
              </a:ext>
            </a:extLst>
          </p:cNvPr>
          <p:cNvPicPr>
            <a:picLocks noChangeAspect="1"/>
          </p:cNvPicPr>
          <p:nvPr/>
        </p:nvPicPr>
        <p:blipFill>
          <a:blip r:embed="rId3"/>
          <a:stretch>
            <a:fillRect/>
          </a:stretch>
        </p:blipFill>
        <p:spPr>
          <a:xfrm>
            <a:off x="5873991" y="2090395"/>
            <a:ext cx="5175855" cy="3091567"/>
          </a:xfrm>
          <a:prstGeom prst="rect">
            <a:avLst/>
          </a:prstGeom>
        </p:spPr>
      </p:pic>
    </p:spTree>
    <p:extLst>
      <p:ext uri="{BB962C8B-B14F-4D97-AF65-F5344CB8AC3E}">
        <p14:creationId xmlns:p14="http://schemas.microsoft.com/office/powerpoint/2010/main" val="3128228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F05DA5-1A45-08F5-E8A8-D5DDF3251CFD}"/>
              </a:ext>
            </a:extLst>
          </p:cNvPr>
          <p:cNvSpPr>
            <a:spLocks noGrp="1"/>
          </p:cNvSpPr>
          <p:nvPr>
            <p:ph idx="1"/>
          </p:nvPr>
        </p:nvSpPr>
        <p:spPr/>
        <p:txBody>
          <a:bodyPr/>
          <a:lstStyle/>
          <a:p>
            <a:r>
              <a:rPr lang="en-US" dirty="0"/>
              <a:t>Statistics-Based Streamflow Prediction – no weather observations, using historical flow only</a:t>
            </a:r>
          </a:p>
          <a:p>
            <a:r>
              <a:rPr lang="en-US" dirty="0"/>
              <a:t>Ensemble Streamflow Prediction – historical climate as plausible representations of future</a:t>
            </a:r>
          </a:p>
          <a:p>
            <a:r>
              <a:rPr lang="en-US" dirty="0"/>
              <a:t>Numerical Weather Prediction-Based Systems – weather forecasts from climate models</a:t>
            </a:r>
          </a:p>
        </p:txBody>
      </p:sp>
      <p:sp>
        <p:nvSpPr>
          <p:cNvPr id="3" name="Slide Number Placeholder 2">
            <a:extLst>
              <a:ext uri="{FF2B5EF4-FFF2-40B4-BE49-F238E27FC236}">
                <a16:creationId xmlns:a16="http://schemas.microsoft.com/office/drawing/2014/main" id="{B27895A5-FE2D-553F-29C4-815EDC7E54AF}"/>
              </a:ext>
            </a:extLst>
          </p:cNvPr>
          <p:cNvSpPr>
            <a:spLocks noGrp="1"/>
          </p:cNvSpPr>
          <p:nvPr>
            <p:ph type="sldNum" sz="quarter" idx="12"/>
          </p:nvPr>
        </p:nvSpPr>
        <p:spPr/>
        <p:txBody>
          <a:bodyPr/>
          <a:lstStyle/>
          <a:p>
            <a:fld id="{75FF2DE0-F630-4680-9872-E679E07CC29A}" type="slidenum">
              <a:rPr lang="en-US" smtClean="0"/>
              <a:t>6</a:t>
            </a:fld>
            <a:endParaRPr lang="en-US"/>
          </a:p>
        </p:txBody>
      </p:sp>
      <p:sp>
        <p:nvSpPr>
          <p:cNvPr id="4" name="Title 3">
            <a:extLst>
              <a:ext uri="{FF2B5EF4-FFF2-40B4-BE49-F238E27FC236}">
                <a16:creationId xmlns:a16="http://schemas.microsoft.com/office/drawing/2014/main" id="{4CC4ECC8-8C88-78BD-66DB-669711DAF197}"/>
              </a:ext>
            </a:extLst>
          </p:cNvPr>
          <p:cNvSpPr>
            <a:spLocks noGrp="1"/>
          </p:cNvSpPr>
          <p:nvPr>
            <p:ph type="title"/>
          </p:nvPr>
        </p:nvSpPr>
        <p:spPr/>
        <p:txBody>
          <a:bodyPr/>
          <a:lstStyle/>
          <a:p>
            <a:r>
              <a:rPr lang="en-US" dirty="0"/>
              <a:t>Ensemble Forecasting Systems</a:t>
            </a:r>
          </a:p>
        </p:txBody>
      </p:sp>
      <p:sp>
        <p:nvSpPr>
          <p:cNvPr id="6" name="TextBox 5">
            <a:extLst>
              <a:ext uri="{FF2B5EF4-FFF2-40B4-BE49-F238E27FC236}">
                <a16:creationId xmlns:a16="http://schemas.microsoft.com/office/drawing/2014/main" id="{D97BAE46-6EEC-47DB-96C5-C889796DE440}"/>
              </a:ext>
            </a:extLst>
          </p:cNvPr>
          <p:cNvSpPr txBox="1"/>
          <p:nvPr/>
        </p:nvSpPr>
        <p:spPr>
          <a:xfrm>
            <a:off x="178676" y="6400414"/>
            <a:ext cx="6096000" cy="276999"/>
          </a:xfrm>
          <a:prstGeom prst="rect">
            <a:avLst/>
          </a:prstGeom>
          <a:noFill/>
        </p:spPr>
        <p:txBody>
          <a:bodyPr wrap="square">
            <a:spAutoFit/>
          </a:bodyPr>
          <a:lstStyle/>
          <a:p>
            <a:r>
              <a:rPr lang="en-US" b="1" dirty="0" err="1"/>
              <a:t>Troin</a:t>
            </a:r>
            <a:r>
              <a:rPr lang="en-US" b="1" dirty="0"/>
              <a:t>, M., Arsenault, R., Wood, A. W., Brissette, F., &amp; Martel, J.-L. (2021). </a:t>
            </a:r>
            <a:endParaRPr lang="en-US" dirty="0"/>
          </a:p>
        </p:txBody>
      </p:sp>
    </p:spTree>
    <p:extLst>
      <p:ext uri="{BB962C8B-B14F-4D97-AF65-F5344CB8AC3E}">
        <p14:creationId xmlns:p14="http://schemas.microsoft.com/office/powerpoint/2010/main" val="1788185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291FE5-77FD-C384-1B38-59AF1C823B97}"/>
              </a:ext>
            </a:extLst>
          </p:cNvPr>
          <p:cNvSpPr>
            <a:spLocks noGrp="1"/>
          </p:cNvSpPr>
          <p:nvPr>
            <p:ph idx="1"/>
          </p:nvPr>
        </p:nvSpPr>
        <p:spPr>
          <a:xfrm>
            <a:off x="121763" y="1937025"/>
            <a:ext cx="3894056" cy="4351339"/>
          </a:xfrm>
        </p:spPr>
        <p:txBody>
          <a:bodyPr/>
          <a:lstStyle/>
          <a:p>
            <a:r>
              <a:rPr lang="en-US" dirty="0"/>
              <a:t>Consists solely of observed streamflow data</a:t>
            </a:r>
          </a:p>
          <a:p>
            <a:pPr lvl="1"/>
            <a:r>
              <a:rPr lang="en-US" dirty="0"/>
              <a:t>No quantitative precipitation forecast systems available</a:t>
            </a:r>
          </a:p>
          <a:p>
            <a:pPr lvl="1"/>
            <a:r>
              <a:rPr lang="en-US" dirty="0"/>
              <a:t>Statistical streamflow data-drive models</a:t>
            </a:r>
          </a:p>
          <a:p>
            <a:pPr lvl="1"/>
            <a:r>
              <a:rPr lang="en-US" dirty="0"/>
              <a:t>Mostly used for long range forecasts (&gt; 16 days)</a:t>
            </a:r>
          </a:p>
          <a:p>
            <a:pPr lvl="1"/>
            <a:endParaRPr lang="en-US" dirty="0"/>
          </a:p>
        </p:txBody>
      </p:sp>
      <p:sp>
        <p:nvSpPr>
          <p:cNvPr id="3" name="Slide Number Placeholder 2">
            <a:extLst>
              <a:ext uri="{FF2B5EF4-FFF2-40B4-BE49-F238E27FC236}">
                <a16:creationId xmlns:a16="http://schemas.microsoft.com/office/drawing/2014/main" id="{430AE18C-4D3A-B567-8415-CC1A1949CE17}"/>
              </a:ext>
            </a:extLst>
          </p:cNvPr>
          <p:cNvSpPr>
            <a:spLocks noGrp="1"/>
          </p:cNvSpPr>
          <p:nvPr>
            <p:ph type="sldNum" sz="quarter" idx="12"/>
          </p:nvPr>
        </p:nvSpPr>
        <p:spPr/>
        <p:txBody>
          <a:bodyPr/>
          <a:lstStyle/>
          <a:p>
            <a:fld id="{75FF2DE0-F630-4680-9872-E679E07CC29A}" type="slidenum">
              <a:rPr lang="en-US" smtClean="0"/>
              <a:t>7</a:t>
            </a:fld>
            <a:endParaRPr lang="en-US"/>
          </a:p>
        </p:txBody>
      </p:sp>
      <p:sp>
        <p:nvSpPr>
          <p:cNvPr id="4" name="Title 3">
            <a:extLst>
              <a:ext uri="{FF2B5EF4-FFF2-40B4-BE49-F238E27FC236}">
                <a16:creationId xmlns:a16="http://schemas.microsoft.com/office/drawing/2014/main" id="{03771E62-B5F3-B97B-CD73-C8D10B4BEF4F}"/>
              </a:ext>
            </a:extLst>
          </p:cNvPr>
          <p:cNvSpPr>
            <a:spLocks noGrp="1"/>
          </p:cNvSpPr>
          <p:nvPr>
            <p:ph type="title"/>
          </p:nvPr>
        </p:nvSpPr>
        <p:spPr/>
        <p:txBody>
          <a:bodyPr/>
          <a:lstStyle/>
          <a:p>
            <a:r>
              <a:rPr lang="en-US" dirty="0"/>
              <a:t>Statistics-Based Streamflow Prediction</a:t>
            </a:r>
          </a:p>
        </p:txBody>
      </p:sp>
      <p:pic>
        <p:nvPicPr>
          <p:cNvPr id="8" name="Picture 7">
            <a:extLst>
              <a:ext uri="{FF2B5EF4-FFF2-40B4-BE49-F238E27FC236}">
                <a16:creationId xmlns:a16="http://schemas.microsoft.com/office/drawing/2014/main" id="{A577487C-C3AB-E623-7993-580DAD5A925B}"/>
              </a:ext>
            </a:extLst>
          </p:cNvPr>
          <p:cNvPicPr>
            <a:picLocks noChangeAspect="1"/>
          </p:cNvPicPr>
          <p:nvPr/>
        </p:nvPicPr>
        <p:blipFill>
          <a:blip r:embed="rId3"/>
          <a:stretch>
            <a:fillRect/>
          </a:stretch>
        </p:blipFill>
        <p:spPr>
          <a:xfrm>
            <a:off x="3988324" y="2329854"/>
            <a:ext cx="8081913" cy="3565679"/>
          </a:xfrm>
          <a:prstGeom prst="rect">
            <a:avLst/>
          </a:prstGeom>
        </p:spPr>
      </p:pic>
    </p:spTree>
    <p:extLst>
      <p:ext uri="{BB962C8B-B14F-4D97-AF65-F5344CB8AC3E}">
        <p14:creationId xmlns:p14="http://schemas.microsoft.com/office/powerpoint/2010/main" val="2942185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5F9960-52A9-1FFF-A99F-2B0B8514B4E6}"/>
              </a:ext>
            </a:extLst>
          </p:cNvPr>
          <p:cNvSpPr>
            <a:spLocks noGrp="1"/>
          </p:cNvSpPr>
          <p:nvPr>
            <p:ph idx="1"/>
          </p:nvPr>
        </p:nvSpPr>
        <p:spPr>
          <a:xfrm>
            <a:off x="413993" y="2005013"/>
            <a:ext cx="4129726" cy="4351339"/>
          </a:xfrm>
        </p:spPr>
        <p:txBody>
          <a:bodyPr/>
          <a:lstStyle/>
          <a:p>
            <a:r>
              <a:rPr lang="en-US" dirty="0"/>
              <a:t>Consists of Historical/Reanalysis precipitation</a:t>
            </a:r>
          </a:p>
          <a:p>
            <a:pPr lvl="1"/>
            <a:r>
              <a:rPr lang="en-US" dirty="0"/>
              <a:t>Combined with hydrologic models</a:t>
            </a:r>
          </a:p>
          <a:p>
            <a:pPr lvl="1"/>
            <a:r>
              <a:rPr lang="en-US" dirty="0"/>
              <a:t>State variables initialized for the time of forecast</a:t>
            </a:r>
          </a:p>
          <a:p>
            <a:pPr lvl="1"/>
            <a:r>
              <a:rPr lang="en-US" dirty="0"/>
              <a:t>Mostly used for short (1 to 3 days) and long range (&gt;16 days)</a:t>
            </a:r>
          </a:p>
          <a:p>
            <a:pPr lvl="1"/>
            <a:endParaRPr lang="en-US" dirty="0"/>
          </a:p>
        </p:txBody>
      </p:sp>
      <p:sp>
        <p:nvSpPr>
          <p:cNvPr id="3" name="Slide Number Placeholder 2">
            <a:extLst>
              <a:ext uri="{FF2B5EF4-FFF2-40B4-BE49-F238E27FC236}">
                <a16:creationId xmlns:a16="http://schemas.microsoft.com/office/drawing/2014/main" id="{521B1E36-80A1-50C3-77EA-53367F750D03}"/>
              </a:ext>
            </a:extLst>
          </p:cNvPr>
          <p:cNvSpPr>
            <a:spLocks noGrp="1"/>
          </p:cNvSpPr>
          <p:nvPr>
            <p:ph type="sldNum" sz="quarter" idx="12"/>
          </p:nvPr>
        </p:nvSpPr>
        <p:spPr/>
        <p:txBody>
          <a:bodyPr/>
          <a:lstStyle/>
          <a:p>
            <a:fld id="{75FF2DE0-F630-4680-9872-E679E07CC29A}" type="slidenum">
              <a:rPr lang="en-US" smtClean="0"/>
              <a:t>8</a:t>
            </a:fld>
            <a:endParaRPr lang="en-US"/>
          </a:p>
        </p:txBody>
      </p:sp>
      <p:sp>
        <p:nvSpPr>
          <p:cNvPr id="4" name="Title 3">
            <a:extLst>
              <a:ext uri="{FF2B5EF4-FFF2-40B4-BE49-F238E27FC236}">
                <a16:creationId xmlns:a16="http://schemas.microsoft.com/office/drawing/2014/main" id="{826916BC-7841-3F32-3C13-D5779C6BC420}"/>
              </a:ext>
            </a:extLst>
          </p:cNvPr>
          <p:cNvSpPr>
            <a:spLocks noGrp="1"/>
          </p:cNvSpPr>
          <p:nvPr>
            <p:ph type="title"/>
          </p:nvPr>
        </p:nvSpPr>
        <p:spPr/>
        <p:txBody>
          <a:bodyPr>
            <a:normAutofit/>
          </a:bodyPr>
          <a:lstStyle/>
          <a:p>
            <a:r>
              <a:rPr lang="en-US" dirty="0"/>
              <a:t>Ensemble Streamflow Prediction</a:t>
            </a:r>
            <a:br>
              <a:rPr lang="en-US" dirty="0"/>
            </a:br>
            <a:endParaRPr lang="en-US" dirty="0"/>
          </a:p>
        </p:txBody>
      </p:sp>
      <p:pic>
        <p:nvPicPr>
          <p:cNvPr id="6" name="Picture 5">
            <a:extLst>
              <a:ext uri="{FF2B5EF4-FFF2-40B4-BE49-F238E27FC236}">
                <a16:creationId xmlns:a16="http://schemas.microsoft.com/office/drawing/2014/main" id="{9224702A-1795-B232-AB0D-91211D7AE5DF}"/>
              </a:ext>
            </a:extLst>
          </p:cNvPr>
          <p:cNvPicPr>
            <a:picLocks noChangeAspect="1"/>
          </p:cNvPicPr>
          <p:nvPr/>
        </p:nvPicPr>
        <p:blipFill>
          <a:blip r:embed="rId3"/>
          <a:stretch>
            <a:fillRect/>
          </a:stretch>
        </p:blipFill>
        <p:spPr>
          <a:xfrm>
            <a:off x="4788815" y="2628446"/>
            <a:ext cx="7299489" cy="3254635"/>
          </a:xfrm>
          <a:prstGeom prst="rect">
            <a:avLst/>
          </a:prstGeom>
        </p:spPr>
      </p:pic>
      <p:sp>
        <p:nvSpPr>
          <p:cNvPr id="7" name="Rectangle 6">
            <a:extLst>
              <a:ext uri="{FF2B5EF4-FFF2-40B4-BE49-F238E27FC236}">
                <a16:creationId xmlns:a16="http://schemas.microsoft.com/office/drawing/2014/main" id="{67744013-8A34-6D61-281E-7662FDFE48B4}"/>
              </a:ext>
            </a:extLst>
          </p:cNvPr>
          <p:cNvSpPr/>
          <p:nvPr/>
        </p:nvSpPr>
        <p:spPr>
          <a:xfrm>
            <a:off x="8755581" y="2578459"/>
            <a:ext cx="3022425" cy="1602223"/>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6224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3E90D8-8ECE-5168-5955-0DA9A0151B20}"/>
              </a:ext>
            </a:extLst>
          </p:cNvPr>
          <p:cNvSpPr>
            <a:spLocks noGrp="1"/>
          </p:cNvSpPr>
          <p:nvPr>
            <p:ph idx="1"/>
          </p:nvPr>
        </p:nvSpPr>
        <p:spPr>
          <a:xfrm>
            <a:off x="207022" y="1910160"/>
            <a:ext cx="4494452" cy="4351339"/>
          </a:xfrm>
        </p:spPr>
        <p:txBody>
          <a:bodyPr>
            <a:normAutofit fontScale="92500"/>
          </a:bodyPr>
          <a:lstStyle/>
          <a:p>
            <a:r>
              <a:rPr lang="en-US" dirty="0"/>
              <a:t>Consists of rainfall forecast based on numerical weather (NWP) prediction models </a:t>
            </a:r>
          </a:p>
          <a:p>
            <a:pPr lvl="1"/>
            <a:r>
              <a:rPr lang="en-US" dirty="0"/>
              <a:t>NWP models with hydrologic models</a:t>
            </a:r>
          </a:p>
          <a:p>
            <a:pPr lvl="1"/>
            <a:r>
              <a:rPr lang="en-US" dirty="0"/>
              <a:t>Heavily used in medium ranged (4 to 15 day) forecasts</a:t>
            </a:r>
          </a:p>
          <a:p>
            <a:pPr lvl="1"/>
            <a:r>
              <a:rPr lang="en-US" dirty="0"/>
              <a:t>Can be complex systems, (NWP models) * (Hydrologic models), and potentially not practical for forecasting</a:t>
            </a:r>
          </a:p>
          <a:p>
            <a:pPr lvl="2"/>
            <a:r>
              <a:rPr lang="en-US" dirty="0"/>
              <a:t>“Multi-model ensembles” or Super ESP</a:t>
            </a:r>
          </a:p>
        </p:txBody>
      </p:sp>
      <p:sp>
        <p:nvSpPr>
          <p:cNvPr id="3" name="Slide Number Placeholder 2">
            <a:extLst>
              <a:ext uri="{FF2B5EF4-FFF2-40B4-BE49-F238E27FC236}">
                <a16:creationId xmlns:a16="http://schemas.microsoft.com/office/drawing/2014/main" id="{C93B9C10-0C12-58C2-BDC1-CE973772F90B}"/>
              </a:ext>
            </a:extLst>
          </p:cNvPr>
          <p:cNvSpPr>
            <a:spLocks noGrp="1"/>
          </p:cNvSpPr>
          <p:nvPr>
            <p:ph type="sldNum" sz="quarter" idx="12"/>
          </p:nvPr>
        </p:nvSpPr>
        <p:spPr/>
        <p:txBody>
          <a:bodyPr/>
          <a:lstStyle/>
          <a:p>
            <a:fld id="{75FF2DE0-F630-4680-9872-E679E07CC29A}" type="slidenum">
              <a:rPr lang="en-US" smtClean="0"/>
              <a:t>9</a:t>
            </a:fld>
            <a:endParaRPr lang="en-US"/>
          </a:p>
        </p:txBody>
      </p:sp>
      <p:sp>
        <p:nvSpPr>
          <p:cNvPr id="4" name="Title 3">
            <a:extLst>
              <a:ext uri="{FF2B5EF4-FFF2-40B4-BE49-F238E27FC236}">
                <a16:creationId xmlns:a16="http://schemas.microsoft.com/office/drawing/2014/main" id="{80BC89F7-6CA7-8111-4040-1520545BB927}"/>
              </a:ext>
            </a:extLst>
          </p:cNvPr>
          <p:cNvSpPr>
            <a:spLocks noGrp="1"/>
          </p:cNvSpPr>
          <p:nvPr>
            <p:ph type="title"/>
          </p:nvPr>
        </p:nvSpPr>
        <p:spPr/>
        <p:txBody>
          <a:bodyPr/>
          <a:lstStyle/>
          <a:p>
            <a:r>
              <a:rPr lang="en-US" dirty="0"/>
              <a:t>Numerical Weather Prediction Based Systems</a:t>
            </a:r>
          </a:p>
        </p:txBody>
      </p:sp>
      <p:pic>
        <p:nvPicPr>
          <p:cNvPr id="5" name="Picture 4">
            <a:extLst>
              <a:ext uri="{FF2B5EF4-FFF2-40B4-BE49-F238E27FC236}">
                <a16:creationId xmlns:a16="http://schemas.microsoft.com/office/drawing/2014/main" id="{CECBCE25-8CE5-9127-42F7-521415F6DD05}"/>
              </a:ext>
            </a:extLst>
          </p:cNvPr>
          <p:cNvPicPr>
            <a:picLocks noChangeAspect="1"/>
          </p:cNvPicPr>
          <p:nvPr/>
        </p:nvPicPr>
        <p:blipFill>
          <a:blip r:embed="rId3"/>
          <a:stretch>
            <a:fillRect/>
          </a:stretch>
        </p:blipFill>
        <p:spPr>
          <a:xfrm>
            <a:off x="4892511" y="2458513"/>
            <a:ext cx="7299489" cy="3254635"/>
          </a:xfrm>
          <a:prstGeom prst="rect">
            <a:avLst/>
          </a:prstGeom>
        </p:spPr>
      </p:pic>
      <p:sp>
        <p:nvSpPr>
          <p:cNvPr id="6" name="Rectangle 5">
            <a:extLst>
              <a:ext uri="{FF2B5EF4-FFF2-40B4-BE49-F238E27FC236}">
                <a16:creationId xmlns:a16="http://schemas.microsoft.com/office/drawing/2014/main" id="{CF540DFE-F554-70BF-9297-323F3BF732D3}"/>
              </a:ext>
            </a:extLst>
          </p:cNvPr>
          <p:cNvSpPr/>
          <p:nvPr/>
        </p:nvSpPr>
        <p:spPr>
          <a:xfrm>
            <a:off x="7129083" y="2483606"/>
            <a:ext cx="1739788" cy="1602223"/>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7977833"/>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4490</TotalTime>
  <Words>3876</Words>
  <Application>Microsoft Office PowerPoint</Application>
  <PresentationFormat>Widescreen</PresentationFormat>
  <Paragraphs>315</Paragraphs>
  <Slides>27</Slides>
  <Notes>23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Aptos</vt:lpstr>
      <vt:lpstr>Lato</vt:lpstr>
      <vt:lpstr>Calibri</vt:lpstr>
      <vt:lpstr>Barlow Condensed</vt:lpstr>
      <vt:lpstr>Arial</vt:lpstr>
      <vt:lpstr>Barlow Condensed Bold</vt:lpstr>
      <vt:lpstr>Bangers</vt:lpstr>
      <vt:lpstr>H&amp;S 2025 DARK</vt:lpstr>
      <vt:lpstr>H&amp;S 2025 LIGHT</vt:lpstr>
      <vt:lpstr>Ensemble Analysis Simulation in HEC-HMS</vt:lpstr>
      <vt:lpstr>Objectives</vt:lpstr>
      <vt:lpstr>PowerPoint Presentation</vt:lpstr>
      <vt:lpstr>Why Perform An Ensemble Analysis?</vt:lpstr>
      <vt:lpstr>What is an Ensemble Analysis?</vt:lpstr>
      <vt:lpstr>Ensemble Forecasting Systems</vt:lpstr>
      <vt:lpstr>Statistics-Based Streamflow Prediction</vt:lpstr>
      <vt:lpstr>Ensemble Streamflow Prediction </vt:lpstr>
      <vt:lpstr>Numerical Weather Prediction Based Systems</vt:lpstr>
      <vt:lpstr>Application within HEC-HMS</vt:lpstr>
      <vt:lpstr>Selecting Ensemble Members</vt:lpstr>
      <vt:lpstr>HEC-HMS Ensemble Analysis Example 1</vt:lpstr>
      <vt:lpstr>HEC-HMS Ensemble Analysis Example 2</vt:lpstr>
      <vt:lpstr>PowerPoint Presentation</vt:lpstr>
      <vt:lpstr>HEC-HMS Ensemble Analysis Example 3</vt:lpstr>
      <vt:lpstr>Aggregating Ensemble Member Results</vt:lpstr>
      <vt:lpstr>Aggregating Ensemble Member Results</vt:lpstr>
      <vt:lpstr>Ensemble Viewer – Time Series View</vt:lpstr>
      <vt:lpstr>Ensemble Viewer -  Scatter Plot View</vt:lpstr>
      <vt:lpstr>Ensemble Viewer – Single Value Summary</vt:lpstr>
      <vt:lpstr>PowerPoint Presentation</vt:lpstr>
      <vt:lpstr>Aggregating Ensemble Member Results</vt:lpstr>
      <vt:lpstr>Weighting Scheme</vt:lpstr>
      <vt:lpstr>Ensemble Analysis Tradeoffs</vt:lpstr>
      <vt:lpstr>References</vt:lpstr>
      <vt:lpstr>Questions?</vt:lpstr>
      <vt:lpstr>Ensemble Analysis Demos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Ho, David CIV USARMY CEIWR (USA)</cp:lastModifiedBy>
  <cp:revision>12</cp:revision>
  <dcterms:created xsi:type="dcterms:W3CDTF">2025-05-01T13:49:07Z</dcterms:created>
  <dcterms:modified xsi:type="dcterms:W3CDTF">2026-06-18T23:01:25Z</dcterms:modified>
  <dc:identifier>DAGjTWelcaM</dc:identifier>
</cp:coreProperties>
</file>